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</p:sldMasterIdLst>
  <p:notesMasterIdLst>
    <p:notesMasterId r:id="rId66"/>
  </p:notesMasterIdLst>
  <p:handoutMasterIdLst>
    <p:handoutMasterId r:id="rId67"/>
  </p:handoutMasterIdLst>
  <p:sldIdLst>
    <p:sldId id="256" r:id="rId5"/>
    <p:sldId id="290" r:id="rId6"/>
    <p:sldId id="363" r:id="rId7"/>
    <p:sldId id="364" r:id="rId8"/>
    <p:sldId id="365" r:id="rId9"/>
    <p:sldId id="311" r:id="rId10"/>
    <p:sldId id="316" r:id="rId11"/>
    <p:sldId id="314" r:id="rId12"/>
    <p:sldId id="318" r:id="rId13"/>
    <p:sldId id="312" r:id="rId14"/>
    <p:sldId id="315" r:id="rId15"/>
    <p:sldId id="317" r:id="rId16"/>
    <p:sldId id="325" r:id="rId17"/>
    <p:sldId id="322" r:id="rId18"/>
    <p:sldId id="369" r:id="rId19"/>
    <p:sldId id="366" r:id="rId20"/>
    <p:sldId id="367" r:id="rId21"/>
    <p:sldId id="358" r:id="rId22"/>
    <p:sldId id="361" r:id="rId23"/>
    <p:sldId id="359" r:id="rId24"/>
    <p:sldId id="370" r:id="rId25"/>
    <p:sldId id="323" r:id="rId26"/>
    <p:sldId id="324" r:id="rId27"/>
    <p:sldId id="326" r:id="rId28"/>
    <p:sldId id="328" r:id="rId29"/>
    <p:sldId id="368" r:id="rId30"/>
    <p:sldId id="355" r:id="rId31"/>
    <p:sldId id="356" r:id="rId32"/>
    <p:sldId id="357" r:id="rId33"/>
    <p:sldId id="275" r:id="rId34"/>
    <p:sldId id="276" r:id="rId35"/>
    <p:sldId id="333" r:id="rId36"/>
    <p:sldId id="335" r:id="rId37"/>
    <p:sldId id="277" r:id="rId38"/>
    <p:sldId id="337" r:id="rId39"/>
    <p:sldId id="336" r:id="rId40"/>
    <p:sldId id="338" r:id="rId41"/>
    <p:sldId id="339" r:id="rId42"/>
    <p:sldId id="341" r:id="rId43"/>
    <p:sldId id="340" r:id="rId44"/>
    <p:sldId id="342" r:id="rId45"/>
    <p:sldId id="343" r:id="rId46"/>
    <p:sldId id="344" r:id="rId47"/>
    <p:sldId id="345" r:id="rId48"/>
    <p:sldId id="346" r:id="rId49"/>
    <p:sldId id="347" r:id="rId50"/>
    <p:sldId id="348" r:id="rId51"/>
    <p:sldId id="349" r:id="rId52"/>
    <p:sldId id="350" r:id="rId53"/>
    <p:sldId id="351" r:id="rId54"/>
    <p:sldId id="352" r:id="rId55"/>
    <p:sldId id="353" r:id="rId56"/>
    <p:sldId id="266" r:id="rId57"/>
    <p:sldId id="278" r:id="rId58"/>
    <p:sldId id="329" r:id="rId59"/>
    <p:sldId id="279" r:id="rId60"/>
    <p:sldId id="330" r:id="rId61"/>
    <p:sldId id="280" r:id="rId62"/>
    <p:sldId id="354" r:id="rId63"/>
    <p:sldId id="332" r:id="rId64"/>
    <p:sldId id="360" r:id="rId65"/>
  </p:sldIdLst>
  <p:sldSz cx="9144000" cy="6858000" type="screen4x3"/>
  <p:notesSz cx="6761163" cy="99425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1026" autoAdjust="0"/>
  </p:normalViewPr>
  <p:slideViewPr>
    <p:cSldViewPr>
      <p:cViewPr varScale="1">
        <p:scale>
          <a:sx n="104" d="100"/>
          <a:sy n="104" d="100"/>
        </p:scale>
        <p:origin x="182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71" d="100"/>
          <a:sy n="71" d="100"/>
        </p:scale>
        <p:origin x="206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482CCF-95C4-481A-BBA9-5ABCC34A46EC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309D7F-141B-4E72-8B9E-C5B62359A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7427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F3DFB-1FBB-4E49-B2CF-146821DD95B3}" type="datetimeFigureOut">
              <a:rPr lang="cs-CZ" smtClean="0"/>
              <a:t>09.02.2023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6B4A39-8BA4-4994-8CAD-989711016A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458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6B4A39-8BA4-4994-8CAD-989711016A20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6491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9DB5-701A-4FE5-B473-40731B2F4499}" type="datetimeFigureOut">
              <a:rPr lang="cs-CZ" smtClean="0"/>
              <a:pPr/>
              <a:t>09.02.2023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757A-1D45-439C-8125-E559F8293C4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9DB5-701A-4FE5-B473-40731B2F4499}" type="datetimeFigureOut">
              <a:rPr lang="cs-CZ" smtClean="0"/>
              <a:pPr/>
              <a:t>09.02.2023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757A-1D45-439C-8125-E559F8293C4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9DB5-701A-4FE5-B473-40731B2F4499}" type="datetimeFigureOut">
              <a:rPr lang="cs-CZ" smtClean="0"/>
              <a:pPr/>
              <a:t>09.02.2023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757A-1D45-439C-8125-E559F8293C4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2"/>
          <p:cNvSpPr>
            <a:spLocks noChangeArrowheads="1"/>
          </p:cNvSpPr>
          <p:nvPr userDrawn="1"/>
        </p:nvSpPr>
        <p:spPr bwMode="auto">
          <a:xfrm>
            <a:off x="684213" y="2133600"/>
            <a:ext cx="7775575" cy="1439863"/>
          </a:xfrm>
          <a:prstGeom prst="roundRect">
            <a:avLst>
              <a:gd name="adj" fmla="val 44981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>
                  <a:alpha val="46001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27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cs-CZ" sz="4000" b="1" i="1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5" name="Picture 9" descr="j030525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2205038"/>
            <a:ext cx="788987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lze upravit styl předlohy.</a:t>
            </a:r>
            <a:endParaRPr lang="en-US"/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F1199-78B8-457F-8F0D-B0A93B36643C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5D9246-70C2-4CF9-9EFB-E4E7FA2217D1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98680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79A43-A661-4674-9105-3F97D9315AA2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EA9ACE-A3B1-44C4-8B92-7ED3395B5661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62901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3CDE0-6FC9-4C47-9076-EB1C3A437ACA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C1391A-6940-4146-8F8A-93A9969956A0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1449465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B0CD0-361A-4F65-A4D6-D1600BA29A08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48FA1B-265E-4F42-B038-EB3F665FD324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753604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D7040-3BB3-4A50-8EE4-34EFB9C4A803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50482C-21E3-4DBA-BDCC-25118350ADF3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101961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9FDFD-ACEA-44D0-8051-0AF344F13423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97AA05-E8E2-4DB9-B5B0-400386D740C3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7033049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6F0E6-10B4-4CD4-A6E2-34F02A863F69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F3FD3E-3A43-4AFA-AF89-F109729A0DC4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257460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2878D6-350D-475B-9CC7-C314382CD6DB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4C489E-72A9-4FB1-A9DA-D0A3A8E6C9B9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197093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9DB5-701A-4FE5-B473-40731B2F4499}" type="datetimeFigureOut">
              <a:rPr lang="cs-CZ" smtClean="0"/>
              <a:pPr/>
              <a:t>09.02.2023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757A-1D45-439C-8125-E559F8293C4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57636-F448-498C-9BD6-E9D48C19C918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50F4C9-D0D8-433A-BA53-54691FBE333C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5173054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12108-CBB9-4047-AAB0-660B319B522D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521982-1A88-48CB-9CA8-90964A914405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8504073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1428E-3F94-43FB-BF16-F00D9418810A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743DE5-9696-4CCF-AC5A-49ECB531BFD3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3154257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2"/>
          <p:cNvSpPr>
            <a:spLocks noChangeArrowheads="1"/>
          </p:cNvSpPr>
          <p:nvPr userDrawn="1"/>
        </p:nvSpPr>
        <p:spPr bwMode="auto">
          <a:xfrm>
            <a:off x="684213" y="2133600"/>
            <a:ext cx="7775575" cy="1439863"/>
          </a:xfrm>
          <a:prstGeom prst="roundRect">
            <a:avLst>
              <a:gd name="adj" fmla="val 44981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>
                  <a:alpha val="46001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27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cs-CZ" sz="4000" b="1" i="1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5" name="Picture 9" descr="j030525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2205038"/>
            <a:ext cx="788987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lze upravit styl předlohy.</a:t>
            </a:r>
            <a:endParaRPr lang="en-US"/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F1199-78B8-457F-8F0D-B0A93B36643C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5D9246-70C2-4CF9-9EFB-E4E7FA2217D1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986800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79A43-A661-4674-9105-3F97D9315AA2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EA9ACE-A3B1-44C4-8B92-7ED3395B5661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62901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3CDE0-6FC9-4C47-9076-EB1C3A437ACA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C1391A-6940-4146-8F8A-93A9969956A0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1449465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B0CD0-361A-4F65-A4D6-D1600BA29A08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48FA1B-265E-4F42-B038-EB3F665FD324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7536049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D7040-3BB3-4A50-8EE4-34EFB9C4A803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50482C-21E3-4DBA-BDCC-25118350ADF3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1019612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9FDFD-ACEA-44D0-8051-0AF344F13423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97AA05-E8E2-4DB9-B5B0-400386D740C3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7033049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6F0E6-10B4-4CD4-A6E2-34F02A863F69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F3FD3E-3A43-4AFA-AF89-F109729A0DC4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257460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9DB5-701A-4FE5-B473-40731B2F4499}" type="datetimeFigureOut">
              <a:rPr lang="cs-CZ" smtClean="0"/>
              <a:pPr/>
              <a:t>09.02.2023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757A-1D45-439C-8125-E559F8293C4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2878D6-350D-475B-9CC7-C314382CD6DB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4C489E-72A9-4FB1-A9DA-D0A3A8E6C9B9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1970939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57636-F448-498C-9BD6-E9D48C19C918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50F4C9-D0D8-433A-BA53-54691FBE333C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5173054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12108-CBB9-4047-AAB0-660B319B522D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521982-1A88-48CB-9CA8-90964A914405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8504073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1428E-3F94-43FB-BF16-F00D9418810A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743DE5-9696-4CCF-AC5A-49ECB531BFD3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3154257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2"/>
          <p:cNvSpPr>
            <a:spLocks noChangeArrowheads="1"/>
          </p:cNvSpPr>
          <p:nvPr userDrawn="1"/>
        </p:nvSpPr>
        <p:spPr bwMode="auto">
          <a:xfrm>
            <a:off x="684213" y="2133600"/>
            <a:ext cx="7775575" cy="1439863"/>
          </a:xfrm>
          <a:prstGeom prst="roundRect">
            <a:avLst>
              <a:gd name="adj" fmla="val 44981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>
                  <a:alpha val="46001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27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cs-CZ" sz="4000" b="1" i="1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5" name="Picture 9" descr="j030525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2205038"/>
            <a:ext cx="788987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lze upravit styl předlohy.</a:t>
            </a:r>
            <a:endParaRPr lang="en-US"/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F1199-78B8-457F-8F0D-B0A93B36643C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5D9246-70C2-4CF9-9EFB-E4E7FA2217D1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2932616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79A43-A661-4674-9105-3F97D9315AA2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EA9ACE-A3B1-44C4-8B92-7ED3395B5661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6358964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3CDE0-6FC9-4C47-9076-EB1C3A437ACA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C1391A-6940-4146-8F8A-93A9969956A0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9550094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B0CD0-361A-4F65-A4D6-D1600BA29A08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48FA1B-265E-4F42-B038-EB3F665FD324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5956913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D7040-3BB3-4A50-8EE4-34EFB9C4A803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50482C-21E3-4DBA-BDCC-25118350ADF3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6674146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9FDFD-ACEA-44D0-8051-0AF344F13423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97AA05-E8E2-4DB9-B5B0-400386D740C3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709134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9DB5-701A-4FE5-B473-40731B2F4499}" type="datetimeFigureOut">
              <a:rPr lang="cs-CZ" smtClean="0"/>
              <a:pPr/>
              <a:t>09.02.2023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757A-1D45-439C-8125-E559F8293C4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6F0E6-10B4-4CD4-A6E2-34F02A863F69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F3FD3E-3A43-4AFA-AF89-F109729A0DC4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0386735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2878D6-350D-475B-9CC7-C314382CD6DB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4C489E-72A9-4FB1-A9DA-D0A3A8E6C9B9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2683599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57636-F448-498C-9BD6-E9D48C19C918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50F4C9-D0D8-433A-BA53-54691FBE333C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9404471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12108-CBB9-4047-AAB0-660B319B522D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521982-1A88-48CB-9CA8-90964A914405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3749358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1428E-3F94-43FB-BF16-F00D9418810A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09.02.2023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743DE5-9696-4CCF-AC5A-49ECB531BFD3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624237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9DB5-701A-4FE5-B473-40731B2F4499}" type="datetimeFigureOut">
              <a:rPr lang="cs-CZ" smtClean="0"/>
              <a:pPr/>
              <a:t>09.02.2023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757A-1D45-439C-8125-E559F8293C4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9DB5-701A-4FE5-B473-40731B2F4499}" type="datetimeFigureOut">
              <a:rPr lang="cs-CZ" smtClean="0"/>
              <a:pPr/>
              <a:t>09.02.2023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757A-1D45-439C-8125-E559F8293C4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9DB5-701A-4FE5-B473-40731B2F4499}" type="datetimeFigureOut">
              <a:rPr lang="cs-CZ" smtClean="0"/>
              <a:pPr/>
              <a:t>09.02.2023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757A-1D45-439C-8125-E559F8293C4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9DB5-701A-4FE5-B473-40731B2F4499}" type="datetimeFigureOut">
              <a:rPr lang="cs-CZ" smtClean="0"/>
              <a:pPr/>
              <a:t>09.02.2023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757A-1D45-439C-8125-E559F8293C4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9DB5-701A-4FE5-B473-40731B2F4499}" type="datetimeFigureOut">
              <a:rPr lang="cs-CZ" smtClean="0"/>
              <a:pPr/>
              <a:t>09.02.2023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757A-1D45-439C-8125-E559F8293C4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C9DB5-701A-4FE5-B473-40731B2F4499}" type="datetimeFigureOut">
              <a:rPr lang="cs-CZ" smtClean="0"/>
              <a:pPr/>
              <a:t>09.02.2023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1757A-1D45-439C-8125-E559F8293C42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Kliknutím lze upravit styl.</a:t>
            </a:r>
            <a:endParaRPr lang="en-US" altLang="en-US"/>
          </a:p>
        </p:txBody>
      </p:sp>
      <p:sp>
        <p:nvSpPr>
          <p:cNvPr id="2051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Kliknutím lze upravit styly předlohy textu.</a:t>
            </a:r>
          </a:p>
          <a:p>
            <a:pPr lvl="1"/>
            <a:r>
              <a:rPr lang="cs-CZ" altLang="en-US"/>
              <a:t>Druhá úroveň</a:t>
            </a:r>
          </a:p>
          <a:p>
            <a:pPr lvl="2"/>
            <a:r>
              <a:rPr lang="cs-CZ" altLang="en-US"/>
              <a:t>Třetí úroveň</a:t>
            </a:r>
          </a:p>
          <a:p>
            <a:pPr lvl="3"/>
            <a:r>
              <a:rPr lang="cs-CZ" altLang="en-US"/>
              <a:t>Čtvrtá úroveň</a:t>
            </a:r>
          </a:p>
          <a:p>
            <a:pPr lvl="4"/>
            <a:r>
              <a:rPr lang="cs-CZ" altLang="en-US"/>
              <a:t>Pátá úroveň</a:t>
            </a:r>
            <a:endParaRPr lang="en-US" alt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961A518-F9CD-40A1-84A2-A4CA268A9506}" type="datetime1">
              <a:rPr lang="cs-CZ" b="1" i="1">
                <a:solidFill>
                  <a:prstClr val="black">
                    <a:tint val="75000"/>
                  </a:prstClr>
                </a:solidFill>
                <a:latin typeface="Verdana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09.02.2023</a:t>
            </a:fld>
            <a:endParaRPr lang="cs-CZ" b="1" i="1">
              <a:solidFill>
                <a:prstClr val="black">
                  <a:tint val="75000"/>
                </a:prstClr>
              </a:solidFill>
              <a:latin typeface="Verdana" pitchFamily="34" charset="0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b="1" i="1">
                <a:solidFill>
                  <a:prstClr val="black">
                    <a:tint val="75000"/>
                  </a:prstClr>
                </a:solidFill>
                <a:latin typeface="Verdana" pitchFamily="34" charset="0"/>
              </a:rPr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0D7C992-3C83-4A0C-A99D-B44764CC8ED3}" type="slidenum">
              <a:rPr lang="cs-CZ" altLang="en-US" b="1" i="1" smtClean="0">
                <a:latin typeface="Verdana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en-US" b="1" i="1">
              <a:latin typeface="Verdana" pitchFamily="34" charset="0"/>
            </a:endParaRPr>
          </a:p>
        </p:txBody>
      </p:sp>
      <p:pic>
        <p:nvPicPr>
          <p:cNvPr id="2055" name="Picture 9" descr="j0305257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013" y="73025"/>
            <a:ext cx="788987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1"/>
          <p:cNvSpPr>
            <a:spLocks noChangeArrowheads="1"/>
          </p:cNvSpPr>
          <p:nvPr userDrawn="1"/>
        </p:nvSpPr>
        <p:spPr bwMode="auto">
          <a:xfrm>
            <a:off x="0" y="1485900"/>
            <a:ext cx="8459788" cy="3651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8EAED4">
                  <a:alpha val="50000"/>
                </a:srgbClr>
              </a:gs>
              <a:gs pos="100000">
                <a:srgbClr val="8EAED4">
                  <a:gamma/>
                  <a:shade val="46275"/>
                  <a:invGamma/>
                </a:srgbClr>
              </a:gs>
            </a:gsLst>
            <a:lin ang="5400000" scaled="1"/>
          </a:gradFill>
          <a:ln w="31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cs-CZ" sz="4000" b="1" i="1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224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Kliknutím lze upravit styl.</a:t>
            </a:r>
            <a:endParaRPr lang="en-US" altLang="en-US"/>
          </a:p>
        </p:txBody>
      </p:sp>
      <p:sp>
        <p:nvSpPr>
          <p:cNvPr id="2051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Kliknutím lze upravit styly předlohy textu.</a:t>
            </a:r>
          </a:p>
          <a:p>
            <a:pPr lvl="1"/>
            <a:r>
              <a:rPr lang="cs-CZ" altLang="en-US"/>
              <a:t>Druhá úroveň</a:t>
            </a:r>
          </a:p>
          <a:p>
            <a:pPr lvl="2"/>
            <a:r>
              <a:rPr lang="cs-CZ" altLang="en-US"/>
              <a:t>Třetí úroveň</a:t>
            </a:r>
          </a:p>
          <a:p>
            <a:pPr lvl="3"/>
            <a:r>
              <a:rPr lang="cs-CZ" altLang="en-US"/>
              <a:t>Čtvrtá úroveň</a:t>
            </a:r>
          </a:p>
          <a:p>
            <a:pPr lvl="4"/>
            <a:r>
              <a:rPr lang="cs-CZ" altLang="en-US"/>
              <a:t>Pátá úroveň</a:t>
            </a:r>
            <a:endParaRPr lang="en-US" alt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961A518-F9CD-40A1-84A2-A4CA268A9506}" type="datetime1">
              <a:rPr lang="cs-CZ" b="1" i="1">
                <a:solidFill>
                  <a:prstClr val="black">
                    <a:tint val="75000"/>
                  </a:prstClr>
                </a:solidFill>
                <a:latin typeface="Verdana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09.02.2023</a:t>
            </a:fld>
            <a:endParaRPr lang="cs-CZ" b="1" i="1">
              <a:solidFill>
                <a:prstClr val="black">
                  <a:tint val="75000"/>
                </a:prstClr>
              </a:solidFill>
              <a:latin typeface="Verdana" pitchFamily="34" charset="0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b="1" i="1">
                <a:solidFill>
                  <a:prstClr val="black">
                    <a:tint val="75000"/>
                  </a:prstClr>
                </a:solidFill>
                <a:latin typeface="Verdana" pitchFamily="34" charset="0"/>
              </a:rPr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0D7C992-3C83-4A0C-A99D-B44764CC8ED3}" type="slidenum">
              <a:rPr lang="cs-CZ" altLang="en-US" b="1" i="1" smtClean="0">
                <a:latin typeface="Verdana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en-US" b="1" i="1">
              <a:latin typeface="Verdana" pitchFamily="34" charset="0"/>
            </a:endParaRPr>
          </a:p>
        </p:txBody>
      </p:sp>
      <p:pic>
        <p:nvPicPr>
          <p:cNvPr id="2055" name="Picture 9" descr="j0305257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013" y="73025"/>
            <a:ext cx="788987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1"/>
          <p:cNvSpPr>
            <a:spLocks noChangeArrowheads="1"/>
          </p:cNvSpPr>
          <p:nvPr userDrawn="1"/>
        </p:nvSpPr>
        <p:spPr bwMode="auto">
          <a:xfrm>
            <a:off x="0" y="1485900"/>
            <a:ext cx="8459788" cy="3651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8EAED4">
                  <a:alpha val="50000"/>
                </a:srgbClr>
              </a:gs>
              <a:gs pos="100000">
                <a:srgbClr val="8EAED4">
                  <a:gamma/>
                  <a:shade val="46275"/>
                  <a:invGamma/>
                </a:srgbClr>
              </a:gs>
            </a:gsLst>
            <a:lin ang="5400000" scaled="1"/>
          </a:gradFill>
          <a:ln w="31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cs-CZ" sz="4000" b="1" i="1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224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Kliknutím lze upravit styl.</a:t>
            </a:r>
            <a:endParaRPr lang="en-US" altLang="en-US"/>
          </a:p>
        </p:txBody>
      </p:sp>
      <p:sp>
        <p:nvSpPr>
          <p:cNvPr id="2051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Kliknutím lze upravit styly předlohy textu.</a:t>
            </a:r>
          </a:p>
          <a:p>
            <a:pPr lvl="1"/>
            <a:r>
              <a:rPr lang="cs-CZ" altLang="en-US"/>
              <a:t>Druhá úroveň</a:t>
            </a:r>
          </a:p>
          <a:p>
            <a:pPr lvl="2"/>
            <a:r>
              <a:rPr lang="cs-CZ" altLang="en-US"/>
              <a:t>Třetí úroveň</a:t>
            </a:r>
          </a:p>
          <a:p>
            <a:pPr lvl="3"/>
            <a:r>
              <a:rPr lang="cs-CZ" altLang="en-US"/>
              <a:t>Čtvrtá úroveň</a:t>
            </a:r>
          </a:p>
          <a:p>
            <a:pPr lvl="4"/>
            <a:r>
              <a:rPr lang="cs-CZ" altLang="en-US"/>
              <a:t>Pátá úroveň</a:t>
            </a:r>
            <a:endParaRPr lang="en-US" alt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961A518-F9CD-40A1-84A2-A4CA268A9506}" type="datetime1">
              <a:rPr lang="cs-CZ" b="1" i="1">
                <a:solidFill>
                  <a:prstClr val="black">
                    <a:tint val="75000"/>
                  </a:prstClr>
                </a:solidFill>
                <a:latin typeface="Verdana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09.02.2023</a:t>
            </a:fld>
            <a:endParaRPr lang="cs-CZ" b="1" i="1">
              <a:solidFill>
                <a:prstClr val="black">
                  <a:tint val="75000"/>
                </a:prstClr>
              </a:solidFill>
              <a:latin typeface="Verdana" pitchFamily="34" charset="0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b="1" i="1">
                <a:solidFill>
                  <a:prstClr val="black">
                    <a:tint val="75000"/>
                  </a:prstClr>
                </a:solidFill>
                <a:latin typeface="Verdana" pitchFamily="34" charset="0"/>
              </a:rPr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0D7C992-3C83-4A0C-A99D-B44764CC8ED3}" type="slidenum">
              <a:rPr lang="cs-CZ" altLang="en-US" b="1" i="1" smtClean="0">
                <a:latin typeface="Verdana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en-US" b="1" i="1">
              <a:latin typeface="Verdana" pitchFamily="34" charset="0"/>
            </a:endParaRPr>
          </a:p>
        </p:txBody>
      </p:sp>
      <p:pic>
        <p:nvPicPr>
          <p:cNvPr id="2055" name="Picture 9" descr="j0305257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013" y="73025"/>
            <a:ext cx="788987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1"/>
          <p:cNvSpPr>
            <a:spLocks noChangeArrowheads="1"/>
          </p:cNvSpPr>
          <p:nvPr userDrawn="1"/>
        </p:nvSpPr>
        <p:spPr bwMode="auto">
          <a:xfrm>
            <a:off x="0" y="1485900"/>
            <a:ext cx="8459788" cy="3651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8EAED4">
                  <a:alpha val="50000"/>
                </a:srgbClr>
              </a:gs>
              <a:gs pos="100000">
                <a:srgbClr val="8EAED4">
                  <a:gamma/>
                  <a:shade val="46275"/>
                  <a:invGamma/>
                </a:srgbClr>
              </a:gs>
            </a:gsLst>
            <a:lin ang="5400000" scaled="1"/>
          </a:gradFill>
          <a:ln w="31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cs-CZ" sz="4000" b="1" i="1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027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Patologie respiračního systému</a:t>
            </a:r>
            <a:br>
              <a:rPr lang="cs-CZ" b="1" dirty="0"/>
            </a:br>
            <a:r>
              <a:rPr lang="cs-CZ" b="1" dirty="0"/>
              <a:t>II.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BRONCHOPNEUMONIE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Vzniká většinou přestupem z dýchacích cest</a:t>
            </a:r>
          </a:p>
          <a:p>
            <a:endParaRPr lang="cs-CZ" dirty="0"/>
          </a:p>
          <a:p>
            <a:r>
              <a:rPr lang="cs-CZ" dirty="0"/>
              <a:t>Bakteriální zánět plic</a:t>
            </a:r>
          </a:p>
          <a:p>
            <a:pPr lvl="1"/>
            <a:r>
              <a:rPr lang="cs-CZ" dirty="0"/>
              <a:t>Katarálně-hnisavý</a:t>
            </a:r>
          </a:p>
          <a:p>
            <a:pPr lvl="1"/>
            <a:r>
              <a:rPr lang="cs-CZ" dirty="0"/>
              <a:t>Hnisavý</a:t>
            </a:r>
          </a:p>
          <a:p>
            <a:pPr lvl="1"/>
            <a:r>
              <a:rPr lang="cs-CZ" dirty="0" err="1"/>
              <a:t>Abscedující</a:t>
            </a:r>
            <a:endParaRPr lang="cs-CZ" dirty="0"/>
          </a:p>
          <a:p>
            <a:pPr lvl="1"/>
            <a:endParaRPr lang="cs-CZ" dirty="0"/>
          </a:p>
          <a:p>
            <a:r>
              <a:rPr lang="cs-CZ" dirty="0"/>
              <a:t>Může navazovat na předchozí virový zánět (většinou chřipka)</a:t>
            </a:r>
          </a:p>
          <a:p>
            <a:pPr>
              <a:buNone/>
            </a:pPr>
            <a:endParaRPr lang="cs-CZ" dirty="0"/>
          </a:p>
          <a:p>
            <a:r>
              <a:rPr lang="cs-CZ" dirty="0"/>
              <a:t>Etiologie:</a:t>
            </a:r>
          </a:p>
          <a:p>
            <a:pPr lvl="1"/>
            <a:r>
              <a:rPr lang="cs-CZ" dirty="0" err="1"/>
              <a:t>Streptococcus</a:t>
            </a:r>
            <a:r>
              <a:rPr lang="cs-CZ" dirty="0"/>
              <a:t>, </a:t>
            </a:r>
            <a:r>
              <a:rPr lang="cs-CZ" dirty="0" err="1"/>
              <a:t>Stafylococcus</a:t>
            </a:r>
            <a:r>
              <a:rPr lang="cs-CZ" dirty="0"/>
              <a:t>, </a:t>
            </a:r>
            <a:r>
              <a:rPr lang="cs-CZ" dirty="0" err="1"/>
              <a:t>Hemofilus</a:t>
            </a:r>
            <a:r>
              <a:rPr lang="cs-CZ" dirty="0"/>
              <a:t>, </a:t>
            </a:r>
            <a:r>
              <a:rPr lang="cs-CZ" dirty="0" err="1"/>
              <a:t>Legionella</a:t>
            </a:r>
            <a:r>
              <a:rPr lang="cs-CZ" dirty="0"/>
              <a:t>, </a:t>
            </a:r>
            <a:r>
              <a:rPr lang="cs-CZ" dirty="0" err="1"/>
              <a:t>Klebsiella</a:t>
            </a:r>
            <a:endParaRPr lang="cs-CZ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BRONCHOPNEUMONIE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Vícečetná drobná či splývající neohraničená zánětlivá ložiska, jeden či více laloků</a:t>
            </a:r>
          </a:p>
          <a:p>
            <a:r>
              <a:rPr lang="cs-CZ" dirty="0"/>
              <a:t>Často v návaznosti na bronchus a šíří se do plochy</a:t>
            </a:r>
          </a:p>
          <a:p>
            <a:endParaRPr lang="cs-CZ" dirty="0"/>
          </a:p>
        </p:txBody>
      </p:sp>
      <p:pic>
        <p:nvPicPr>
          <p:cNvPr id="9" name="Obrázek 8" descr="pneumonia.png"/>
          <p:cNvPicPr>
            <a:picLocks noChangeAspect="1"/>
          </p:cNvPicPr>
          <p:nvPr/>
        </p:nvPicPr>
        <p:blipFill>
          <a:blip r:embed="rId2" cstate="print"/>
          <a:srcRect b="68900"/>
          <a:stretch>
            <a:fillRect/>
          </a:stretch>
        </p:blipFill>
        <p:spPr>
          <a:xfrm>
            <a:off x="658800" y="3717032"/>
            <a:ext cx="7826400" cy="302057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BRONCHOPNEUMONIE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Mikro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Akumulace neutrofilních granulocytů v alveolech</a:t>
            </a:r>
          </a:p>
          <a:p>
            <a:pPr lvl="1"/>
            <a:r>
              <a:rPr lang="cs-CZ" dirty="0"/>
              <a:t>Někdy hnisavý zánět destruuje alveolární septa → tvorba abscesů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10" name="Zástupný symbol pro obsah 9" descr="Bronchopneumonia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162686" y="1600200"/>
            <a:ext cx="3009627" cy="4525963"/>
          </a:xfrm>
        </p:spPr>
      </p:pic>
      <p:pic>
        <p:nvPicPr>
          <p:cNvPr id="5" name="Picture 4" descr="BP 200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55576" y="4149080"/>
            <a:ext cx="4352868" cy="25731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INTERSTICIÁLNÍ ZÁNĚTY PLIC</a:t>
            </a:r>
          </a:p>
        </p:txBody>
      </p:sp>
      <p:pic>
        <p:nvPicPr>
          <p:cNvPr id="4" name="Zástupný symbol pro obsah 3" descr="pneumonia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65863"/>
          <a:stretch>
            <a:fillRect/>
          </a:stretch>
        </p:blipFill>
        <p:spPr>
          <a:xfrm>
            <a:off x="453757" y="1684375"/>
            <a:ext cx="8236486" cy="3489251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INTERSTICIÁLNÍ ZÁNĚTY PLIC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sz="2900" b="1" dirty="0"/>
              <a:t>Zánětlivé změny postihují </a:t>
            </a:r>
            <a:r>
              <a:rPr lang="cs-CZ" sz="2900" b="1" dirty="0" err="1"/>
              <a:t>intersticium</a:t>
            </a:r>
            <a:r>
              <a:rPr lang="cs-CZ" sz="2900" b="1" dirty="0"/>
              <a:t> plic (alveolární septa), lymfocytární charakter zánětu</a:t>
            </a:r>
          </a:p>
          <a:p>
            <a:pPr marL="0" indent="0">
              <a:buNone/>
            </a:pPr>
            <a:endParaRPr lang="cs-CZ" sz="2600" dirty="0"/>
          </a:p>
          <a:p>
            <a:pPr marL="0" indent="0">
              <a:buNone/>
            </a:pPr>
            <a:r>
              <a:rPr lang="cs-CZ" b="1" dirty="0">
                <a:solidFill>
                  <a:srgbClr val="FF0000"/>
                </a:solidFill>
              </a:rPr>
              <a:t>Infekční</a:t>
            </a:r>
          </a:p>
          <a:p>
            <a:pPr lvl="1"/>
            <a:r>
              <a:rPr lang="cs-CZ" dirty="0"/>
              <a:t>absces, gangréna plíce</a:t>
            </a:r>
          </a:p>
          <a:p>
            <a:pPr lvl="1"/>
            <a:r>
              <a:rPr lang="cs-CZ" dirty="0"/>
              <a:t>viry, paraziti, </a:t>
            </a:r>
            <a:r>
              <a:rPr lang="cs-CZ" dirty="0" err="1"/>
              <a:t>mykoplazma</a:t>
            </a:r>
            <a:r>
              <a:rPr lang="cs-CZ" dirty="0"/>
              <a:t>, chlamydie, bakterie, plísně, (TBC zvlášť vyčleněno)</a:t>
            </a:r>
          </a:p>
          <a:p>
            <a:pPr>
              <a:defRPr/>
            </a:pPr>
            <a:r>
              <a:rPr lang="cs-CZ" altLang="en-US" b="1" dirty="0"/>
              <a:t>klinika</a:t>
            </a:r>
            <a:r>
              <a:rPr lang="cs-CZ" altLang="en-US" sz="3800" b="1" dirty="0"/>
              <a:t>:</a:t>
            </a:r>
            <a:r>
              <a:rPr lang="cs-CZ" altLang="en-US" sz="3800" dirty="0"/>
              <a:t>	</a:t>
            </a:r>
          </a:p>
          <a:p>
            <a:pPr lvl="1">
              <a:defRPr/>
            </a:pPr>
            <a:r>
              <a:rPr lang="cs-CZ" altLang="en-US" sz="2600" dirty="0"/>
              <a:t>příznaky jsou většinou malé a nekorelují se skutečným rozsahem </a:t>
            </a:r>
            <a:r>
              <a:rPr lang="cs-CZ" altLang="en-US" sz="2600" dirty="0" err="1"/>
              <a:t>patomorfologických</a:t>
            </a:r>
            <a:r>
              <a:rPr lang="cs-CZ" altLang="en-US" sz="2600" dirty="0"/>
              <a:t> změn </a:t>
            </a:r>
          </a:p>
          <a:p>
            <a:pPr>
              <a:defRPr/>
            </a:pPr>
            <a:r>
              <a:rPr lang="cs-CZ" altLang="en-US" b="1" dirty="0"/>
              <a:t>hojení:</a:t>
            </a:r>
          </a:p>
          <a:p>
            <a:pPr lvl="1">
              <a:defRPr/>
            </a:pPr>
            <a:r>
              <a:rPr lang="cs-CZ" altLang="en-US" sz="2600" dirty="0"/>
              <a:t> ad </a:t>
            </a:r>
            <a:r>
              <a:rPr lang="cs-CZ" altLang="en-US" sz="2600" dirty="0" err="1"/>
              <a:t>integrum</a:t>
            </a:r>
            <a:r>
              <a:rPr lang="cs-CZ" altLang="en-US" sz="2600" dirty="0"/>
              <a:t> x  u těžkého zánětu rozvoj </a:t>
            </a:r>
            <a:r>
              <a:rPr lang="cs-CZ" altLang="en-US" sz="2600" dirty="0">
                <a:solidFill>
                  <a:schemeClr val="accent2"/>
                </a:solidFill>
              </a:rPr>
              <a:t>intersticiální plicní fibrózy</a:t>
            </a:r>
          </a:p>
          <a:p>
            <a:pPr>
              <a:defRPr/>
            </a:pPr>
            <a:r>
              <a:rPr lang="cs-CZ" altLang="en-US" b="1" dirty="0"/>
              <a:t>mikro: </a:t>
            </a:r>
          </a:p>
          <a:p>
            <a:pPr lvl="1">
              <a:defRPr/>
            </a:pPr>
            <a:r>
              <a:rPr lang="cs-CZ" altLang="en-US" sz="2600" b="1" dirty="0">
                <a:solidFill>
                  <a:schemeClr val="accent2">
                    <a:lumMod val="75000"/>
                  </a:schemeClr>
                </a:solidFill>
              </a:rPr>
              <a:t> edém a rozšíření </a:t>
            </a:r>
            <a:r>
              <a:rPr lang="cs-CZ" altLang="en-US" sz="2600" b="1" dirty="0" err="1">
                <a:solidFill>
                  <a:schemeClr val="accent2">
                    <a:lumMod val="75000"/>
                  </a:schemeClr>
                </a:solidFill>
              </a:rPr>
              <a:t>interalveolárních</a:t>
            </a:r>
            <a:r>
              <a:rPr lang="cs-CZ" altLang="en-US" sz="2600" b="1" dirty="0">
                <a:solidFill>
                  <a:schemeClr val="accent2">
                    <a:lumMod val="75000"/>
                  </a:schemeClr>
                </a:solidFill>
              </a:rPr>
              <a:t> sept</a:t>
            </a:r>
          </a:p>
          <a:p>
            <a:pPr lvl="1">
              <a:defRPr/>
            </a:pPr>
            <a:r>
              <a:rPr lang="cs-CZ" altLang="en-US" sz="2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altLang="en-US" sz="2600" b="1" dirty="0" err="1">
                <a:solidFill>
                  <a:schemeClr val="accent2">
                    <a:lumMod val="75000"/>
                  </a:schemeClr>
                </a:solidFill>
              </a:rPr>
              <a:t>lymfoplazmocelulární</a:t>
            </a:r>
            <a:r>
              <a:rPr lang="cs-CZ" altLang="en-US" sz="2600" b="1" dirty="0">
                <a:solidFill>
                  <a:schemeClr val="accent2">
                    <a:lumMod val="75000"/>
                  </a:schemeClr>
                </a:solidFill>
              </a:rPr>
              <a:t> infiltrace sept</a:t>
            </a:r>
          </a:p>
          <a:p>
            <a:pPr lvl="1">
              <a:defRPr/>
            </a:pPr>
            <a:r>
              <a:rPr lang="cs-CZ" altLang="en-US" sz="2600" b="1" dirty="0">
                <a:solidFill>
                  <a:schemeClr val="accent2">
                    <a:lumMod val="75000"/>
                  </a:schemeClr>
                </a:solidFill>
              </a:rPr>
              <a:t> tvorba hyalinních blanek</a:t>
            </a:r>
          </a:p>
          <a:p>
            <a:pPr lvl="2">
              <a:defRPr/>
            </a:pPr>
            <a:r>
              <a:rPr lang="cs-CZ" altLang="en-US" sz="2600" b="1" dirty="0">
                <a:solidFill>
                  <a:schemeClr val="accent2">
                    <a:lumMod val="75000"/>
                  </a:schemeClr>
                </a:solidFill>
              </a:rPr>
              <a:t> vnikají z poškozených </a:t>
            </a:r>
            <a:r>
              <a:rPr lang="cs-CZ" altLang="en-US" sz="2600" b="1" dirty="0" err="1">
                <a:solidFill>
                  <a:schemeClr val="accent2">
                    <a:lumMod val="75000"/>
                  </a:schemeClr>
                </a:solidFill>
              </a:rPr>
              <a:t>pneumocytů</a:t>
            </a:r>
            <a:r>
              <a:rPr lang="cs-CZ" altLang="en-US" sz="2600" b="1" dirty="0">
                <a:solidFill>
                  <a:schemeClr val="accent2">
                    <a:lumMod val="75000"/>
                  </a:schemeClr>
                </a:solidFill>
              </a:rPr>
              <a:t> a fibrinové exsudace</a:t>
            </a:r>
          </a:p>
          <a:p>
            <a:pPr lvl="2">
              <a:defRPr/>
            </a:pPr>
            <a:r>
              <a:rPr lang="cs-CZ" altLang="en-US" sz="2600" b="1" dirty="0">
                <a:solidFill>
                  <a:schemeClr val="accent2">
                    <a:lumMod val="75000"/>
                  </a:schemeClr>
                </a:solidFill>
              </a:rPr>
              <a:t> eosinofilní materiál tapetující vnitřní plochu alveolů</a:t>
            </a:r>
          </a:p>
          <a:p>
            <a:pPr lvl="1">
              <a:defRPr/>
            </a:pPr>
            <a:endParaRPr lang="cs-CZ" altLang="en-US" sz="2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b="1" dirty="0" err="1"/>
              <a:t>Pneumocystová</a:t>
            </a:r>
            <a:r>
              <a:rPr lang="cs-CZ" b="1" dirty="0"/>
              <a:t> pneumonie</a:t>
            </a:r>
            <a:endParaRPr lang="en-US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cs-CZ" dirty="0"/>
              <a:t>infekce </a:t>
            </a:r>
            <a:r>
              <a:rPr lang="cs-CZ" dirty="0" err="1"/>
              <a:t>Pneumocystis</a:t>
            </a:r>
            <a:r>
              <a:rPr lang="cs-CZ" dirty="0"/>
              <a:t> </a:t>
            </a:r>
            <a:r>
              <a:rPr lang="cs-CZ" dirty="0" err="1"/>
              <a:t>jirovecii</a:t>
            </a:r>
            <a:r>
              <a:rPr lang="cs-CZ" dirty="0"/>
              <a:t> (</a:t>
            </a:r>
            <a:r>
              <a:rPr lang="cs-CZ" dirty="0" err="1"/>
              <a:t>carini</a:t>
            </a:r>
            <a:r>
              <a:rPr lang="cs-CZ" dirty="0"/>
              <a:t>)</a:t>
            </a:r>
          </a:p>
          <a:p>
            <a:pPr lvl="1"/>
            <a:r>
              <a:rPr lang="cs-CZ" b="1" dirty="0"/>
              <a:t>oportunní infekce u </a:t>
            </a:r>
            <a:r>
              <a:rPr lang="cs-CZ" b="1" dirty="0" err="1"/>
              <a:t>imunokompromitovaných</a:t>
            </a:r>
            <a:r>
              <a:rPr lang="cs-CZ" b="1" dirty="0"/>
              <a:t> </a:t>
            </a:r>
            <a:r>
              <a:rPr lang="cs-CZ" dirty="0"/>
              <a:t>(imunosuprese - transplantace, AIDS, </a:t>
            </a:r>
            <a:r>
              <a:rPr lang="cs-CZ" dirty="0" err="1"/>
              <a:t>cystostatická</a:t>
            </a:r>
            <a:r>
              <a:rPr lang="cs-CZ" dirty="0"/>
              <a:t> a </a:t>
            </a:r>
            <a:r>
              <a:rPr lang="cs-CZ" dirty="0" err="1"/>
              <a:t>imunomodulační</a:t>
            </a:r>
            <a:r>
              <a:rPr lang="cs-CZ" dirty="0"/>
              <a:t> léčba) a u nedonošenců</a:t>
            </a:r>
          </a:p>
          <a:p>
            <a:pPr lvl="1"/>
            <a:r>
              <a:rPr lang="cs-CZ" dirty="0"/>
              <a:t>mikro: intersticiální lymfocytární zánět</a:t>
            </a:r>
          </a:p>
          <a:p>
            <a:endParaRPr lang="en-US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5" y="4506160"/>
            <a:ext cx="4345740" cy="240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5228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Infekce Covid-19 (SARS-CoV-2 virus)</a:t>
            </a:r>
            <a:br>
              <a:rPr lang="cs-CZ" b="1" dirty="0"/>
            </a:br>
            <a:r>
              <a:rPr lang="cs-CZ" b="1" dirty="0"/>
              <a:t>v plících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sz="2600" dirty="0" err="1"/>
              <a:t>Covidová</a:t>
            </a:r>
            <a:r>
              <a:rPr lang="cs-CZ" sz="2600" dirty="0"/>
              <a:t> pneumonie charakterem odpovídá virovým pneumoniím obecně (lymfocytární virový zánět)</a:t>
            </a:r>
          </a:p>
          <a:p>
            <a:r>
              <a:rPr lang="cs-CZ" sz="2600" dirty="0"/>
              <a:t>Virový </a:t>
            </a:r>
            <a:r>
              <a:rPr lang="cs-CZ" sz="2600" dirty="0" err="1"/>
              <a:t>spike</a:t>
            </a:r>
            <a:r>
              <a:rPr lang="cs-CZ" sz="2600" dirty="0"/>
              <a:t> protein (S protein) se váže na ACE buněčný receptor v různých epitelech a endotelu, virus má cytopatický efekt</a:t>
            </a:r>
          </a:p>
          <a:p>
            <a:r>
              <a:rPr lang="cs-CZ" sz="2600" dirty="0"/>
              <a:t>Specifickým projevem je </a:t>
            </a:r>
            <a:r>
              <a:rPr lang="cs-CZ" sz="2600" dirty="0" err="1"/>
              <a:t>mikroangiopatie</a:t>
            </a:r>
            <a:r>
              <a:rPr lang="cs-CZ" sz="2600" dirty="0"/>
              <a:t> postihující kapiláry v </a:t>
            </a:r>
            <a:r>
              <a:rPr lang="cs-CZ" sz="2600" dirty="0" err="1"/>
              <a:t>plícních</a:t>
            </a:r>
            <a:r>
              <a:rPr lang="cs-CZ" sz="2600" dirty="0"/>
              <a:t> septech – </a:t>
            </a:r>
            <a:r>
              <a:rPr lang="cs-CZ" sz="2600" dirty="0" err="1"/>
              <a:t>endothelialitis</a:t>
            </a:r>
            <a:r>
              <a:rPr lang="cs-CZ" sz="2600" dirty="0"/>
              <a:t>, fibrinové </a:t>
            </a:r>
            <a:r>
              <a:rPr lang="cs-CZ" sz="2600" dirty="0" err="1"/>
              <a:t>mikrotromby</a:t>
            </a:r>
            <a:r>
              <a:rPr lang="cs-CZ" sz="2600" dirty="0"/>
              <a:t>, angiogeneze</a:t>
            </a:r>
          </a:p>
          <a:p>
            <a:r>
              <a:rPr lang="cs-CZ" sz="2600" dirty="0"/>
              <a:t>Riziko komplikací</a:t>
            </a:r>
          </a:p>
          <a:p>
            <a:pPr lvl="1"/>
            <a:r>
              <a:rPr lang="cs-CZ" sz="2200" dirty="0"/>
              <a:t>nasedající bakteriální superinfekce &gt; sepse</a:t>
            </a:r>
          </a:p>
          <a:p>
            <a:pPr lvl="1"/>
            <a:r>
              <a:rPr lang="cs-CZ" sz="2200" dirty="0"/>
              <a:t>rozvoj ARDS s přítomností hyalinních membrán</a:t>
            </a:r>
          </a:p>
          <a:p>
            <a:pPr lvl="1"/>
            <a:r>
              <a:rPr lang="cs-CZ" sz="2200" dirty="0"/>
              <a:t>při těžkém průběhu </a:t>
            </a:r>
            <a:r>
              <a:rPr lang="cs-CZ" sz="2200" dirty="0" err="1"/>
              <a:t>dlohodobě</a:t>
            </a:r>
            <a:r>
              <a:rPr lang="cs-CZ" sz="2200" dirty="0"/>
              <a:t> vznik </a:t>
            </a:r>
            <a:r>
              <a:rPr lang="cs-CZ" sz="2200" dirty="0" err="1"/>
              <a:t>plícní</a:t>
            </a:r>
            <a:r>
              <a:rPr lang="cs-CZ" sz="2200" dirty="0"/>
              <a:t> fibrózy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90236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Infekce Covid-19 (SARS-CoV-2 virus)</a:t>
            </a:r>
            <a:br>
              <a:rPr lang="cs-CZ" dirty="0"/>
            </a:br>
            <a:r>
              <a:rPr lang="cs-CZ" dirty="0"/>
              <a:t>v plících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700808"/>
            <a:ext cx="5915000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4008" y="3645024"/>
            <a:ext cx="4038600" cy="2887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ástupný symbol pro text 5"/>
          <p:cNvSpPr>
            <a:spLocks noGrp="1"/>
          </p:cNvSpPr>
          <p:nvPr>
            <p:ph type="body" idx="4294967295"/>
          </p:nvPr>
        </p:nvSpPr>
        <p:spPr>
          <a:xfrm>
            <a:off x="467544" y="5517232"/>
            <a:ext cx="4030662" cy="690563"/>
          </a:xfrm>
        </p:spPr>
        <p:txBody>
          <a:bodyPr>
            <a:normAutofit/>
          </a:bodyPr>
          <a:lstStyle/>
          <a:p>
            <a:r>
              <a:rPr lang="cs-CZ" sz="2000" dirty="0"/>
              <a:t>kopie</a:t>
            </a:r>
          </a:p>
        </p:txBody>
      </p:sp>
    </p:spTree>
    <p:extLst>
      <p:ext uri="{BB962C8B-B14F-4D97-AF65-F5344CB8AC3E}">
        <p14:creationId xmlns:p14="http://schemas.microsoft.com/office/powerpoint/2010/main" val="9370474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GRANULOMATÓZNÍ PLICNÍ ZÁNĚTY TBC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Specifický </a:t>
            </a:r>
            <a:r>
              <a:rPr lang="cs-CZ" dirty="0" err="1"/>
              <a:t>granulomatózní</a:t>
            </a:r>
            <a:r>
              <a:rPr lang="cs-CZ" dirty="0"/>
              <a:t> zánět</a:t>
            </a:r>
          </a:p>
          <a:p>
            <a:pPr>
              <a:buNone/>
            </a:pPr>
            <a:endParaRPr lang="cs-CZ" dirty="0"/>
          </a:p>
          <a:p>
            <a:r>
              <a:rPr lang="cs-CZ" dirty="0"/>
              <a:t>Etiologie:</a:t>
            </a:r>
          </a:p>
          <a:p>
            <a:pPr lvl="1"/>
            <a:r>
              <a:rPr lang="cs-CZ" dirty="0" err="1"/>
              <a:t>Mycobacterium</a:t>
            </a:r>
            <a:r>
              <a:rPr lang="cs-CZ" dirty="0"/>
              <a:t> </a:t>
            </a:r>
            <a:r>
              <a:rPr lang="cs-CZ" dirty="0" err="1"/>
              <a:t>tuberculosis</a:t>
            </a:r>
            <a:r>
              <a:rPr lang="cs-CZ" dirty="0"/>
              <a:t>, ale i jiná </a:t>
            </a:r>
            <a:r>
              <a:rPr lang="cs-CZ" dirty="0" err="1"/>
              <a:t>mykobakteria</a:t>
            </a:r>
            <a:endParaRPr lang="cs-CZ" dirty="0"/>
          </a:p>
          <a:p>
            <a:endParaRPr lang="cs-CZ" dirty="0"/>
          </a:p>
          <a:p>
            <a:r>
              <a:rPr lang="cs-CZ" dirty="0"/>
              <a:t>Morfologie:</a:t>
            </a:r>
          </a:p>
          <a:p>
            <a:pPr lvl="1"/>
            <a:r>
              <a:rPr lang="cs-CZ" dirty="0"/>
              <a:t>Tvorba </a:t>
            </a:r>
            <a:r>
              <a:rPr lang="cs-CZ" dirty="0" err="1"/>
              <a:t>kaseifikujících</a:t>
            </a:r>
            <a:r>
              <a:rPr lang="cs-CZ" dirty="0"/>
              <a:t> epiteloidních granulomů</a:t>
            </a:r>
          </a:p>
          <a:p>
            <a:endParaRPr lang="cs-CZ" dirty="0"/>
          </a:p>
          <a:p>
            <a:r>
              <a:rPr lang="cs-CZ" dirty="0"/>
              <a:t>Brány infekce:</a:t>
            </a:r>
          </a:p>
          <a:p>
            <a:pPr lvl="1"/>
            <a:r>
              <a:rPr lang="cs-CZ" dirty="0"/>
              <a:t>Dýchací systém (nejčastěji)</a:t>
            </a:r>
          </a:p>
          <a:p>
            <a:pPr lvl="1"/>
            <a:r>
              <a:rPr lang="cs-CZ" dirty="0"/>
              <a:t>GIT</a:t>
            </a:r>
          </a:p>
          <a:p>
            <a:pPr lvl="1"/>
            <a:r>
              <a:rPr lang="cs-CZ" dirty="0"/>
              <a:t>poranění</a:t>
            </a:r>
          </a:p>
          <a:p>
            <a:pPr lvl="1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7" name="Zástupný symbol pro obsah 6" descr="TBC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4673" r="7164" b="6122"/>
          <a:stretch>
            <a:fillRect/>
          </a:stretch>
        </p:blipFill>
        <p:spPr>
          <a:xfrm>
            <a:off x="4716015" y="1700808"/>
            <a:ext cx="4311087" cy="3672408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TBC schéma vývoje</a:t>
            </a:r>
            <a:br>
              <a:rPr lang="cs-CZ" dirty="0"/>
            </a:br>
            <a:r>
              <a:rPr lang="cs-CZ" dirty="0"/>
              <a:t>v závislosti na čase a stavu imunity</a:t>
            </a:r>
            <a:endParaRPr lang="en-US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1514475"/>
            <a:ext cx="6861175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2350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OSNOVA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Nemoci dolních cest dýchacích (DCD)</a:t>
            </a:r>
          </a:p>
          <a:p>
            <a:pPr lvl="1"/>
            <a:r>
              <a:rPr lang="cs-CZ" b="1" dirty="0"/>
              <a:t>Záněty plic</a:t>
            </a:r>
          </a:p>
          <a:p>
            <a:pPr lvl="2"/>
            <a:r>
              <a:rPr lang="cs-CZ" dirty="0"/>
              <a:t>Povrchové</a:t>
            </a:r>
          </a:p>
          <a:p>
            <a:pPr lvl="2"/>
            <a:r>
              <a:rPr lang="cs-CZ" dirty="0"/>
              <a:t>Intersticiální</a:t>
            </a:r>
          </a:p>
          <a:p>
            <a:pPr lvl="3"/>
            <a:r>
              <a:rPr lang="cs-CZ" dirty="0"/>
              <a:t>Infekční</a:t>
            </a:r>
          </a:p>
          <a:p>
            <a:pPr lvl="3"/>
            <a:r>
              <a:rPr lang="cs-CZ" dirty="0"/>
              <a:t>Neinfekční</a:t>
            </a:r>
          </a:p>
          <a:p>
            <a:pPr lvl="4"/>
            <a:r>
              <a:rPr lang="cs-CZ" dirty="0"/>
              <a:t>Intersticiální </a:t>
            </a:r>
            <a:r>
              <a:rPr lang="cs-CZ" dirty="0" err="1"/>
              <a:t>plícní</a:t>
            </a:r>
            <a:r>
              <a:rPr lang="cs-CZ" dirty="0"/>
              <a:t> fibrózy</a:t>
            </a:r>
          </a:p>
          <a:p>
            <a:pPr lvl="4"/>
            <a:r>
              <a:rPr lang="cs-CZ" dirty="0" err="1"/>
              <a:t>Granulomatózní</a:t>
            </a:r>
            <a:r>
              <a:rPr lang="cs-CZ" dirty="0"/>
              <a:t> </a:t>
            </a:r>
            <a:r>
              <a:rPr lang="cs-CZ" dirty="0" err="1"/>
              <a:t>plícní</a:t>
            </a:r>
            <a:r>
              <a:rPr lang="cs-CZ" dirty="0"/>
              <a:t> záněty - neinfekční</a:t>
            </a:r>
          </a:p>
          <a:p>
            <a:pPr lvl="4"/>
            <a:r>
              <a:rPr lang="cs-CZ" dirty="0"/>
              <a:t>Pneumokoniózy</a:t>
            </a:r>
          </a:p>
          <a:p>
            <a:pPr marL="1828800" lvl="4" indent="0">
              <a:buNone/>
            </a:pPr>
            <a:endParaRPr lang="cs-CZ" dirty="0"/>
          </a:p>
          <a:p>
            <a:pPr lvl="1"/>
            <a:r>
              <a:rPr lang="cs-CZ" b="1" dirty="0"/>
              <a:t>Nádory plic</a:t>
            </a:r>
          </a:p>
          <a:p>
            <a:r>
              <a:rPr lang="cs-CZ" b="1" dirty="0">
                <a:solidFill>
                  <a:srgbClr val="FF0000"/>
                </a:solidFill>
              </a:rPr>
              <a:t>Patologie pleury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TBC</a:t>
            </a:r>
          </a:p>
        </p:txBody>
      </p:sp>
      <p:pic>
        <p:nvPicPr>
          <p:cNvPr id="7" name="Zástupný symbol pro obsah 6" descr="TBC 2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88024" y="1772815"/>
            <a:ext cx="4104456" cy="4177563"/>
          </a:xfrm>
        </p:spPr>
      </p:pic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25144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Formy:</a:t>
            </a:r>
          </a:p>
          <a:p>
            <a:pPr lvl="1"/>
            <a:r>
              <a:rPr lang="cs-CZ" dirty="0"/>
              <a:t>TBC uzlík</a:t>
            </a:r>
          </a:p>
          <a:p>
            <a:pPr lvl="2"/>
            <a:r>
              <a:rPr lang="cs-CZ" dirty="0"/>
              <a:t>Epiteloidní granulom</a:t>
            </a:r>
          </a:p>
          <a:p>
            <a:pPr lvl="2"/>
            <a:r>
              <a:rPr lang="cs-CZ" dirty="0"/>
              <a:t>Produktivní forma TBC</a:t>
            </a:r>
          </a:p>
          <a:p>
            <a:pPr lvl="2"/>
            <a:endParaRPr lang="cs-CZ" dirty="0"/>
          </a:p>
          <a:p>
            <a:pPr lvl="1"/>
            <a:r>
              <a:rPr lang="cs-CZ" dirty="0"/>
              <a:t>TBC </a:t>
            </a:r>
            <a:r>
              <a:rPr lang="cs-CZ" dirty="0" err="1"/>
              <a:t>exsudát</a:t>
            </a:r>
            <a:endParaRPr lang="cs-CZ" dirty="0"/>
          </a:p>
          <a:p>
            <a:pPr lvl="2"/>
            <a:r>
              <a:rPr lang="cs-CZ" dirty="0" err="1"/>
              <a:t>Serofibrinózní</a:t>
            </a:r>
            <a:r>
              <a:rPr lang="cs-CZ" dirty="0"/>
              <a:t> zánět + </a:t>
            </a:r>
            <a:r>
              <a:rPr lang="cs-CZ" dirty="0" err="1"/>
              <a:t>kaseifikační</a:t>
            </a:r>
            <a:r>
              <a:rPr lang="cs-CZ" dirty="0"/>
              <a:t> nekróza → později tvorba </a:t>
            </a:r>
            <a:r>
              <a:rPr lang="cs-CZ" dirty="0" err="1"/>
              <a:t>granulomatózního</a:t>
            </a:r>
            <a:r>
              <a:rPr lang="cs-CZ" dirty="0"/>
              <a:t> zánětu</a:t>
            </a:r>
          </a:p>
          <a:p>
            <a:pPr lvl="2"/>
            <a:endParaRPr lang="cs-CZ" dirty="0"/>
          </a:p>
          <a:p>
            <a:r>
              <a:rPr lang="cs-CZ" dirty="0"/>
              <a:t>Šíření:</a:t>
            </a:r>
          </a:p>
          <a:p>
            <a:pPr lvl="1"/>
            <a:r>
              <a:rPr lang="cs-CZ" dirty="0"/>
              <a:t>Hematogenně a </a:t>
            </a:r>
            <a:r>
              <a:rPr lang="cs-CZ" dirty="0" err="1"/>
              <a:t>lymfogenně</a:t>
            </a:r>
            <a:r>
              <a:rPr lang="cs-CZ" dirty="0"/>
              <a:t> (primární typ TBC)</a:t>
            </a:r>
          </a:p>
          <a:p>
            <a:pPr lvl="2"/>
            <a:r>
              <a:rPr lang="cs-CZ" dirty="0" err="1"/>
              <a:t>Ghonnův</a:t>
            </a:r>
            <a:r>
              <a:rPr lang="cs-CZ" dirty="0"/>
              <a:t> komplex</a:t>
            </a:r>
          </a:p>
          <a:p>
            <a:pPr lvl="2"/>
            <a:r>
              <a:rPr lang="cs-CZ" dirty="0"/>
              <a:t>Miliární TBC</a:t>
            </a:r>
          </a:p>
          <a:p>
            <a:pPr lvl="2"/>
            <a:endParaRPr lang="cs-CZ" dirty="0"/>
          </a:p>
          <a:p>
            <a:pPr lvl="1"/>
            <a:r>
              <a:rPr lang="cs-CZ" dirty="0" err="1"/>
              <a:t>Porogenně</a:t>
            </a:r>
            <a:r>
              <a:rPr lang="cs-CZ" dirty="0"/>
              <a:t> (sekundární typ) – dýchací cesty, GIT, močové cesty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INTERSTICIÁLNÍ ZÁNĚTY PLIC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defRPr/>
            </a:pPr>
            <a:endParaRPr lang="cs-CZ" altLang="en-US" sz="2200" dirty="0"/>
          </a:p>
          <a:p>
            <a:r>
              <a:rPr lang="cs-CZ" b="1" dirty="0">
                <a:solidFill>
                  <a:srgbClr val="FF0000"/>
                </a:solidFill>
              </a:rPr>
              <a:t>Neinfekční chronické intersticiální </a:t>
            </a:r>
            <a:r>
              <a:rPr lang="cs-CZ" b="1" dirty="0" err="1">
                <a:solidFill>
                  <a:srgbClr val="FF0000"/>
                </a:solidFill>
              </a:rPr>
              <a:t>plícní</a:t>
            </a:r>
            <a:r>
              <a:rPr lang="cs-CZ" b="1" dirty="0">
                <a:solidFill>
                  <a:srgbClr val="FF0000"/>
                </a:solidFill>
              </a:rPr>
              <a:t> choroby</a:t>
            </a:r>
          </a:p>
          <a:p>
            <a:pPr lvl="1"/>
            <a:r>
              <a:rPr lang="cs-CZ" dirty="0"/>
              <a:t>Skupina různých jednotek</a:t>
            </a:r>
          </a:p>
          <a:p>
            <a:pPr lvl="1"/>
            <a:r>
              <a:rPr lang="cs-CZ" dirty="0"/>
              <a:t>Společné rysy:</a:t>
            </a:r>
          </a:p>
          <a:p>
            <a:pPr lvl="2"/>
            <a:r>
              <a:rPr lang="cs-CZ" dirty="0"/>
              <a:t>různý stupeň progrese do plicní fibrózy</a:t>
            </a:r>
          </a:p>
          <a:p>
            <a:pPr lvl="2"/>
            <a:r>
              <a:rPr lang="cs-CZ" dirty="0"/>
              <a:t>většinou idiopatické</a:t>
            </a:r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 b="1" dirty="0"/>
              <a:t>CHRONICKÉ NEINFEKČNÍ INTERSTICIÁLNÍ CHOROBY PLIC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b="1" dirty="0"/>
              <a:t>Intersticiální </a:t>
            </a:r>
            <a:r>
              <a:rPr lang="cs-CZ" b="1" dirty="0" err="1"/>
              <a:t>plícní</a:t>
            </a:r>
            <a:r>
              <a:rPr lang="cs-CZ" b="1" dirty="0"/>
              <a:t> fibrózy</a:t>
            </a:r>
          </a:p>
          <a:p>
            <a:pPr lvl="1"/>
            <a:r>
              <a:rPr lang="cs-CZ" dirty="0"/>
              <a:t>Idiopatická plicní fibróza = běžná intersticiální pneumonie (UIP)</a:t>
            </a:r>
          </a:p>
          <a:p>
            <a:pPr lvl="1"/>
            <a:r>
              <a:rPr lang="cs-CZ" dirty="0"/>
              <a:t>Nespecifická intersticiální pneumonie (NSIP)</a:t>
            </a:r>
          </a:p>
          <a:p>
            <a:pPr lvl="1"/>
            <a:r>
              <a:rPr lang="cs-CZ" dirty="0"/>
              <a:t>Hypersenzitivní pneumonie</a:t>
            </a:r>
          </a:p>
          <a:p>
            <a:r>
              <a:rPr lang="cs-CZ" b="1" dirty="0" err="1"/>
              <a:t>Granulomatózní</a:t>
            </a:r>
            <a:r>
              <a:rPr lang="cs-CZ" b="1" dirty="0"/>
              <a:t> </a:t>
            </a:r>
            <a:r>
              <a:rPr lang="cs-CZ" b="1" dirty="0" err="1"/>
              <a:t>plícní</a:t>
            </a:r>
            <a:r>
              <a:rPr lang="cs-CZ" b="1" dirty="0"/>
              <a:t> záněty </a:t>
            </a:r>
            <a:r>
              <a:rPr lang="cs-CZ" dirty="0"/>
              <a:t>- neinfekční</a:t>
            </a:r>
          </a:p>
          <a:p>
            <a:pPr lvl="1"/>
            <a:r>
              <a:rPr lang="cs-CZ" dirty="0"/>
              <a:t>Sarkoidóza</a:t>
            </a:r>
          </a:p>
          <a:p>
            <a:pPr lvl="1"/>
            <a:r>
              <a:rPr lang="cs-CZ" dirty="0"/>
              <a:t>Granulomatózy asociované s ANCA vaskulitidami</a:t>
            </a:r>
          </a:p>
          <a:p>
            <a:r>
              <a:rPr lang="cs-CZ" b="1" dirty="0"/>
              <a:t>Pneumokoniózy</a:t>
            </a:r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INTERSTICIÁLNÍ PLICNÍ FIBRÓZY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Běžná intersticiální pneumonie (UIP) / idiopatická </a:t>
            </a:r>
            <a:r>
              <a:rPr lang="cs-CZ" b="1" dirty="0" err="1">
                <a:solidFill>
                  <a:srgbClr val="FF0000"/>
                </a:solidFill>
              </a:rPr>
              <a:t>plícní</a:t>
            </a:r>
            <a:r>
              <a:rPr lang="cs-CZ" b="1" dirty="0">
                <a:solidFill>
                  <a:srgbClr val="FF0000"/>
                </a:solidFill>
              </a:rPr>
              <a:t> fibróza</a:t>
            </a:r>
          </a:p>
          <a:p>
            <a:pPr lvl="1"/>
            <a:r>
              <a:rPr lang="cs-CZ" dirty="0"/>
              <a:t>Nejčastější</a:t>
            </a:r>
          </a:p>
          <a:p>
            <a:pPr lvl="1"/>
            <a:r>
              <a:rPr lang="cs-CZ" dirty="0"/>
              <a:t>Nejasná etiologie, kouření, autoimunitní onemocnění</a:t>
            </a:r>
          </a:p>
          <a:p>
            <a:pPr lvl="1"/>
            <a:r>
              <a:rPr lang="cs-CZ" dirty="0"/>
              <a:t>Poškození alveolů (zánět) → </a:t>
            </a:r>
            <a:r>
              <a:rPr lang="cs-CZ" dirty="0" err="1"/>
              <a:t>fibroproliferace</a:t>
            </a:r>
            <a:r>
              <a:rPr lang="cs-CZ" dirty="0"/>
              <a:t> → fibróza plic</a:t>
            </a:r>
          </a:p>
          <a:p>
            <a:pPr lvl="1"/>
            <a:r>
              <a:rPr lang="cs-CZ" dirty="0"/>
              <a:t>Známky poškození ložiskově, střídání normálního a postiženého parenchymu</a:t>
            </a:r>
          </a:p>
          <a:p>
            <a:pPr lvl="1"/>
            <a:r>
              <a:rPr lang="cs-CZ" dirty="0"/>
              <a:t>Terminálně </a:t>
            </a:r>
            <a:r>
              <a:rPr lang="cs-CZ" b="1" dirty="0"/>
              <a:t>voštinovitá plíce </a:t>
            </a:r>
            <a:r>
              <a:rPr lang="cs-CZ" dirty="0"/>
              <a:t>– místo plicních sklípků vazivo a v něm cysticky dilatované prostory s bronchiální výstelkou.</a:t>
            </a:r>
          </a:p>
          <a:p>
            <a:pPr lvl="1"/>
            <a:r>
              <a:rPr lang="cs-CZ" b="1" dirty="0"/>
              <a:t>Špatná prognóza (3-5 let), nereaguje na kortikoidy</a:t>
            </a:r>
          </a:p>
          <a:p>
            <a:pPr lvl="1"/>
            <a:r>
              <a:rPr lang="cs-CZ" dirty="0"/>
              <a:t>Klinika: </a:t>
            </a:r>
          </a:p>
          <a:p>
            <a:pPr lvl="2"/>
            <a:r>
              <a:rPr lang="cs-CZ" dirty="0"/>
              <a:t>dušnost, cyanóza, únava, kašel, terminálně respirační selhání, </a:t>
            </a:r>
            <a:r>
              <a:rPr lang="cs-CZ" dirty="0" err="1"/>
              <a:t>cor</a:t>
            </a:r>
            <a:r>
              <a:rPr lang="cs-CZ" dirty="0"/>
              <a:t> </a:t>
            </a:r>
            <a:r>
              <a:rPr lang="cs-CZ" dirty="0" err="1"/>
              <a:t>pulmonale</a:t>
            </a:r>
            <a:endParaRPr lang="cs-CZ" dirty="0"/>
          </a:p>
          <a:p>
            <a:pPr lvl="1"/>
            <a:r>
              <a:rPr lang="cs-CZ" dirty="0"/>
              <a:t>Terapie:</a:t>
            </a:r>
          </a:p>
          <a:p>
            <a:pPr lvl="2"/>
            <a:r>
              <a:rPr lang="cs-CZ" dirty="0"/>
              <a:t>Kauzálně pouze transplantace plic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INTERSTICIÁLNÍ PLICNÍ FIBRÓZY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Nespecifická intersticiální pneumonie (NSIP)</a:t>
            </a:r>
          </a:p>
          <a:p>
            <a:pPr lvl="1"/>
            <a:r>
              <a:rPr lang="cs-CZ" dirty="0"/>
              <a:t>Podobně jako UIP, ale </a:t>
            </a:r>
            <a:r>
              <a:rPr lang="cs-CZ" b="1" dirty="0"/>
              <a:t>lepší prognóza </a:t>
            </a:r>
            <a:r>
              <a:rPr lang="cs-CZ" dirty="0"/>
              <a:t>– reaguje na léčbu kortikoidy</a:t>
            </a:r>
          </a:p>
          <a:p>
            <a:pPr lvl="1"/>
            <a:r>
              <a:rPr lang="cs-CZ" dirty="0"/>
              <a:t>Rizikový faktor kouření, inhalace prachů z kovů, dřeva. Možné i virové spouštěče (chřipka, EBV, CMV).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INTERSTICIÁLNÍ PLICNÍ FIBRÓZY</a:t>
            </a:r>
          </a:p>
        </p:txBody>
      </p:sp>
      <p:pic>
        <p:nvPicPr>
          <p:cNvPr id="5" name="Obrázek 4" descr="uip-progression-lungs-sagittal-hrct.jpg"/>
          <p:cNvPicPr>
            <a:picLocks noChangeAspect="1"/>
          </p:cNvPicPr>
          <p:nvPr/>
        </p:nvPicPr>
        <p:blipFill>
          <a:blip r:embed="rId2" cstate="print"/>
          <a:srcRect t="10053"/>
          <a:stretch>
            <a:fillRect/>
          </a:stretch>
        </p:blipFill>
        <p:spPr>
          <a:xfrm>
            <a:off x="107504" y="1124744"/>
            <a:ext cx="7620000" cy="3221360"/>
          </a:xfrm>
          <a:prstGeom prst="rect">
            <a:avLst/>
          </a:prstGeom>
        </p:spPr>
      </p:pic>
      <p:pic>
        <p:nvPicPr>
          <p:cNvPr id="4" name="Zástupný symbol pro obsah 3" descr="UIP, NSIP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18253"/>
          <a:stretch>
            <a:fillRect/>
          </a:stretch>
        </p:blipFill>
        <p:spPr>
          <a:xfrm>
            <a:off x="3491880" y="4005064"/>
            <a:ext cx="5501640" cy="2852936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INTERSTICIÁLNÍ PLICNÍ FIBRÓZY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3000" b="1" dirty="0">
                <a:solidFill>
                  <a:srgbClr val="FF0000"/>
                </a:solidFill>
              </a:rPr>
              <a:t>Hypersenzitivní pneumonie</a:t>
            </a:r>
          </a:p>
          <a:p>
            <a:pPr lvl="1"/>
            <a:r>
              <a:rPr lang="cs-CZ" b="1" dirty="0"/>
              <a:t>Alergická reakce na inhalaci organických prachů</a:t>
            </a:r>
            <a:r>
              <a:rPr lang="cs-CZ" dirty="0"/>
              <a:t>:</a:t>
            </a:r>
          </a:p>
          <a:p>
            <a:pPr lvl="2"/>
            <a:r>
              <a:rPr lang="cs-CZ" dirty="0"/>
              <a:t>Seno (</a:t>
            </a:r>
            <a:r>
              <a:rPr lang="cs-CZ" dirty="0" err="1"/>
              <a:t>micropolyspora</a:t>
            </a:r>
            <a:r>
              <a:rPr lang="cs-CZ" dirty="0"/>
              <a:t> </a:t>
            </a:r>
            <a:r>
              <a:rPr lang="cs-CZ" dirty="0" err="1"/>
              <a:t>faeni</a:t>
            </a:r>
            <a:r>
              <a:rPr lang="cs-CZ" dirty="0"/>
              <a:t>) → farmářská plíce</a:t>
            </a:r>
          </a:p>
          <a:p>
            <a:pPr lvl="2"/>
            <a:r>
              <a:rPr lang="cs-CZ" dirty="0"/>
              <a:t>Trus a prach z peří ptáků → nemoc chovatelů holubů / papouščí nemoc (psitakóza)</a:t>
            </a:r>
          </a:p>
          <a:p>
            <a:pPr lvl="2"/>
            <a:r>
              <a:rPr lang="cs-CZ" dirty="0"/>
              <a:t>Další: korek, slad, houby, detergenty</a:t>
            </a:r>
          </a:p>
          <a:p>
            <a:pPr lvl="1">
              <a:tabLst>
                <a:tab pos="1527175" algn="l"/>
              </a:tabLst>
            </a:pPr>
            <a:r>
              <a:rPr lang="cs-CZ" dirty="0"/>
              <a:t>Mikro: 	Intersticiální </a:t>
            </a:r>
            <a:r>
              <a:rPr lang="cs-CZ" dirty="0" err="1"/>
              <a:t>lymfoplazmocelulární</a:t>
            </a:r>
            <a:r>
              <a:rPr lang="cs-CZ" dirty="0"/>
              <a:t> zánět s </a:t>
            </a:r>
            <a:r>
              <a:rPr lang="cs-CZ" dirty="0" err="1"/>
              <a:t>granulomatózním</a:t>
            </a:r>
            <a:r>
              <a:rPr lang="cs-CZ" dirty="0"/>
              <a:t> charakterem</a:t>
            </a:r>
          </a:p>
          <a:p>
            <a:pPr lvl="1">
              <a:tabLst>
                <a:tab pos="1527175" algn="l"/>
              </a:tabLst>
            </a:pPr>
            <a:r>
              <a:rPr lang="cs-CZ" dirty="0"/>
              <a:t>Klinika: rýma, kašel a </a:t>
            </a:r>
            <a:r>
              <a:rPr lang="cs-CZ" dirty="0" err="1"/>
              <a:t>subfebrilie</a:t>
            </a:r>
            <a:r>
              <a:rPr lang="cs-CZ" dirty="0"/>
              <a:t>. V chronickém stadiu fibróza.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6185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PNEUMOKONIÓZY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Definice:</a:t>
            </a:r>
          </a:p>
          <a:p>
            <a:pPr lvl="1">
              <a:buNone/>
            </a:pPr>
            <a:r>
              <a:rPr lang="cs-CZ" dirty="0"/>
              <a:t>=	Onemocnění plic vznikající inhalací anorganických prachů s </a:t>
            </a:r>
            <a:r>
              <a:rPr lang="cs-CZ" dirty="0" err="1"/>
              <a:t>fibrogenním</a:t>
            </a:r>
            <a:r>
              <a:rPr lang="cs-CZ" dirty="0"/>
              <a:t> účinkem → fibróza plic</a:t>
            </a:r>
          </a:p>
          <a:p>
            <a:r>
              <a:rPr lang="cs-CZ" dirty="0"/>
              <a:t>Nemoci z povolání</a:t>
            </a:r>
          </a:p>
          <a:p>
            <a:r>
              <a:rPr lang="cs-CZ" dirty="0"/>
              <a:t>Typy:</a:t>
            </a:r>
          </a:p>
          <a:p>
            <a:pPr lvl="1"/>
            <a:r>
              <a:rPr lang="cs-CZ" sz="2400" dirty="0" err="1"/>
              <a:t>Antrakosilikóza</a:t>
            </a:r>
            <a:r>
              <a:rPr lang="cs-CZ" sz="2400" dirty="0"/>
              <a:t> (uhlokopská nemoc)</a:t>
            </a:r>
          </a:p>
          <a:p>
            <a:pPr lvl="1"/>
            <a:r>
              <a:rPr lang="cs-CZ" sz="2400" dirty="0"/>
              <a:t>Silikóza</a:t>
            </a:r>
          </a:p>
          <a:p>
            <a:pPr lvl="1"/>
            <a:r>
              <a:rPr lang="cs-CZ" sz="2400" dirty="0"/>
              <a:t>Azbestóza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SILIKÓZA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Inhalace křemičitého prachu</a:t>
            </a:r>
          </a:p>
          <a:p>
            <a:pPr lvl="1"/>
            <a:r>
              <a:rPr lang="cs-CZ" dirty="0"/>
              <a:t>SiO2 (krystaly) – velikost 0,2-5,0 </a:t>
            </a:r>
            <a:r>
              <a:rPr lang="cs-CZ" dirty="0">
                <a:latin typeface="Symbol" pitchFamily="18" charset="2"/>
              </a:rPr>
              <a:t>m</a:t>
            </a:r>
            <a:r>
              <a:rPr lang="cs-CZ" dirty="0"/>
              <a:t>m, polarizují</a:t>
            </a:r>
          </a:p>
          <a:p>
            <a:r>
              <a:rPr lang="cs-CZ" dirty="0"/>
              <a:t>Patogeneze:</a:t>
            </a:r>
          </a:p>
          <a:p>
            <a:pPr lvl="1"/>
            <a:r>
              <a:rPr lang="cs-CZ" dirty="0"/>
              <a:t>Krystaly fagocytovány makrofágy, pro které jsou toxické → rozpad makrofágů → uvolnění </a:t>
            </a:r>
            <a:r>
              <a:rPr lang="cs-CZ" dirty="0" err="1"/>
              <a:t>fibrogenních</a:t>
            </a:r>
            <a:r>
              <a:rPr lang="cs-CZ" dirty="0"/>
              <a:t> faktorů → </a:t>
            </a:r>
            <a:r>
              <a:rPr lang="cs-CZ" dirty="0" err="1"/>
              <a:t>fibrotizace</a:t>
            </a:r>
            <a:r>
              <a:rPr lang="cs-CZ" dirty="0"/>
              <a:t> + nástup dalších makrofágů → cyklus se opakuje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SILIKÓZA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Stadia:</a:t>
            </a:r>
          </a:p>
          <a:p>
            <a:pPr lvl="1"/>
            <a:r>
              <a:rPr lang="cs-CZ" dirty="0"/>
              <a:t>Retikulární fibróza</a:t>
            </a:r>
          </a:p>
          <a:p>
            <a:pPr lvl="1"/>
            <a:r>
              <a:rPr lang="cs-CZ" dirty="0"/>
              <a:t>Stadium </a:t>
            </a:r>
            <a:r>
              <a:rPr lang="cs-CZ" dirty="0" err="1"/>
              <a:t>silikotických</a:t>
            </a:r>
            <a:r>
              <a:rPr lang="cs-CZ" dirty="0"/>
              <a:t> uzlíků</a:t>
            </a:r>
          </a:p>
          <a:p>
            <a:pPr lvl="1"/>
            <a:r>
              <a:rPr lang="cs-CZ" dirty="0"/>
              <a:t>Stadium progresivní masivní fibrózy</a:t>
            </a:r>
          </a:p>
          <a:p>
            <a:r>
              <a:rPr lang="cs-CZ" dirty="0"/>
              <a:t>Klinika:</a:t>
            </a:r>
          </a:p>
          <a:p>
            <a:pPr lvl="1"/>
            <a:r>
              <a:rPr lang="cs-CZ" dirty="0"/>
              <a:t>Dyspnoe + plicní hypertenze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cs-CZ" dirty="0" err="1"/>
              <a:t>Silikotické</a:t>
            </a:r>
            <a:r>
              <a:rPr lang="cs-CZ" dirty="0"/>
              <a:t> uzlíky</a:t>
            </a:r>
          </a:p>
        </p:txBody>
      </p:sp>
      <p:pic>
        <p:nvPicPr>
          <p:cNvPr id="9" name="Zástupný symbol pro obsah 8" descr="silikoza 1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355977" y="2276872"/>
            <a:ext cx="4719740" cy="3888432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en-US" b="1" dirty="0">
                <a:latin typeface="+mn-lt"/>
              </a:rPr>
              <a:t>Infekční plicní záněty - klasifikace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lnSpc>
                <a:spcPct val="70000"/>
              </a:lnSpc>
              <a:buFont typeface="Arial" charset="0"/>
              <a:buNone/>
            </a:pPr>
            <a:r>
              <a:rPr lang="cs-CZ" altLang="en-US" dirty="0">
                <a:solidFill>
                  <a:srgbClr val="FF0000"/>
                </a:solidFill>
              </a:rPr>
              <a:t>DĚLENÍ NA ZÁKLADĚ ANATOMICKÉ DISTRIBUCE ZMĚN:  </a:t>
            </a:r>
          </a:p>
          <a:p>
            <a:pPr marL="0" indent="0" eaLnBrk="1" hangingPunct="1">
              <a:lnSpc>
                <a:spcPct val="70000"/>
              </a:lnSpc>
            </a:pPr>
            <a:r>
              <a:rPr lang="cs-CZ" altLang="en-US" b="1" dirty="0"/>
              <a:t> povrchové bakteriální</a:t>
            </a:r>
            <a:r>
              <a:rPr lang="cs-CZ" altLang="en-US" dirty="0"/>
              <a:t>:</a:t>
            </a:r>
          </a:p>
          <a:p>
            <a:pPr lvl="1" eaLnBrk="1" hangingPunct="1">
              <a:lnSpc>
                <a:spcPct val="70000"/>
              </a:lnSpc>
            </a:pPr>
            <a:r>
              <a:rPr lang="cs-CZ" altLang="en-US" dirty="0"/>
              <a:t> lobární pneumonie </a:t>
            </a:r>
          </a:p>
          <a:p>
            <a:pPr lvl="1" eaLnBrk="1" hangingPunct="1">
              <a:lnSpc>
                <a:spcPct val="70000"/>
              </a:lnSpc>
            </a:pPr>
            <a:r>
              <a:rPr lang="cs-CZ" altLang="en-US" dirty="0"/>
              <a:t> bronchopneumonie</a:t>
            </a:r>
          </a:p>
          <a:p>
            <a:pPr marL="0" indent="0" eaLnBrk="1" hangingPunct="1">
              <a:lnSpc>
                <a:spcPct val="70000"/>
              </a:lnSpc>
            </a:pPr>
            <a:r>
              <a:rPr lang="cs-CZ" altLang="en-US" dirty="0"/>
              <a:t> </a:t>
            </a:r>
            <a:r>
              <a:rPr lang="cs-CZ" altLang="en-US" b="1" dirty="0"/>
              <a:t>intersticiální</a:t>
            </a:r>
          </a:p>
          <a:p>
            <a:pPr lvl="1" eaLnBrk="1" hangingPunct="1">
              <a:lnSpc>
                <a:spcPct val="70000"/>
              </a:lnSpc>
            </a:pPr>
            <a:r>
              <a:rPr lang="cs-CZ" altLang="en-US" dirty="0"/>
              <a:t> rozpadové (absces, gangréna)</a:t>
            </a:r>
          </a:p>
          <a:p>
            <a:pPr lvl="1" eaLnBrk="1" hangingPunct="1">
              <a:lnSpc>
                <a:spcPct val="70000"/>
              </a:lnSpc>
            </a:pPr>
            <a:r>
              <a:rPr lang="cs-CZ" altLang="en-US" dirty="0"/>
              <a:t> nehnisavé (viry, chlamydie, </a:t>
            </a:r>
            <a:r>
              <a:rPr lang="cs-CZ" altLang="en-US" dirty="0" err="1"/>
              <a:t>makoplazmata</a:t>
            </a:r>
            <a:r>
              <a:rPr lang="cs-CZ" altLang="en-US" dirty="0"/>
              <a:t>…)</a:t>
            </a:r>
          </a:p>
          <a:p>
            <a:pPr marL="0" indent="0" eaLnBrk="1" hangingPunct="1">
              <a:lnSpc>
                <a:spcPct val="70000"/>
              </a:lnSpc>
              <a:buFont typeface="Arial" charset="0"/>
              <a:buNone/>
            </a:pPr>
            <a:r>
              <a:rPr lang="cs-CZ" altLang="en-US" sz="2200" dirty="0">
                <a:solidFill>
                  <a:srgbClr val="FF0000"/>
                </a:solidFill>
              </a:rPr>
              <a:t>DĚLENÍ NA ZÁKLADĚ ETIOLOGIE: </a:t>
            </a:r>
          </a:p>
          <a:p>
            <a:pPr marL="0" indent="0" eaLnBrk="1" hangingPunct="1">
              <a:lnSpc>
                <a:spcPct val="70000"/>
              </a:lnSpc>
            </a:pPr>
            <a:r>
              <a:rPr lang="cs-CZ" altLang="en-US" sz="2200" dirty="0"/>
              <a:t>    v současnosti v klinické praxi nejběžnější: </a:t>
            </a:r>
          </a:p>
          <a:p>
            <a:pPr marL="0" indent="0" eaLnBrk="1" hangingPunct="1">
              <a:lnSpc>
                <a:spcPct val="70000"/>
              </a:lnSpc>
            </a:pPr>
            <a:endParaRPr lang="cs-CZ" altLang="en-US" sz="2200" dirty="0"/>
          </a:p>
          <a:p>
            <a:pPr lvl="1" eaLnBrk="1" hangingPunct="1">
              <a:lnSpc>
                <a:spcPct val="70000"/>
              </a:lnSpc>
            </a:pPr>
            <a:r>
              <a:rPr lang="cs-CZ" altLang="en-US" dirty="0"/>
              <a:t>bakteriální </a:t>
            </a:r>
            <a:r>
              <a:rPr lang="cs-CZ" altLang="en-US" sz="1600" dirty="0"/>
              <a:t>  </a:t>
            </a:r>
          </a:p>
          <a:p>
            <a:pPr lvl="1" eaLnBrk="1" hangingPunct="1">
              <a:lnSpc>
                <a:spcPct val="70000"/>
              </a:lnSpc>
            </a:pPr>
            <a:r>
              <a:rPr lang="cs-CZ" altLang="en-US" dirty="0"/>
              <a:t>virové</a:t>
            </a:r>
          </a:p>
          <a:p>
            <a:pPr lvl="1" eaLnBrk="1" hangingPunct="1">
              <a:lnSpc>
                <a:spcPct val="70000"/>
              </a:lnSpc>
            </a:pPr>
            <a:r>
              <a:rPr lang="cs-CZ" altLang="en-US" dirty="0"/>
              <a:t>mykotické</a:t>
            </a:r>
          </a:p>
          <a:p>
            <a:pPr lvl="1" eaLnBrk="1" hangingPunct="1">
              <a:lnSpc>
                <a:spcPct val="70000"/>
              </a:lnSpc>
            </a:pPr>
            <a:r>
              <a:rPr lang="cs-CZ" altLang="en-US" dirty="0"/>
              <a:t>TBC</a:t>
            </a:r>
          </a:p>
          <a:p>
            <a:pPr lvl="1" eaLnBrk="1" hangingPunct="1">
              <a:lnSpc>
                <a:spcPct val="70000"/>
              </a:lnSpc>
            </a:pPr>
            <a:r>
              <a:rPr lang="cs-CZ" altLang="en-US" dirty="0"/>
              <a:t>atypická </a:t>
            </a:r>
            <a:r>
              <a:rPr lang="cs-CZ" altLang="en-US" dirty="0" err="1"/>
              <a:t>mykobakterióza</a:t>
            </a:r>
            <a:endParaRPr lang="cs-CZ" altLang="en-US" dirty="0"/>
          </a:p>
          <a:p>
            <a:pPr lvl="1" eaLnBrk="1" hangingPunct="1">
              <a:lnSpc>
                <a:spcPct val="70000"/>
              </a:lnSpc>
              <a:buFont typeface="Arial" charset="0"/>
              <a:buNone/>
            </a:pPr>
            <a:endParaRPr lang="cs-CZ" altLang="en-US" b="1" dirty="0"/>
          </a:p>
          <a:p>
            <a:pPr lvl="2" eaLnBrk="1" hangingPunct="1">
              <a:lnSpc>
                <a:spcPct val="70000"/>
              </a:lnSpc>
            </a:pPr>
            <a:endParaRPr lang="cs-CZ" altLang="en-US" dirty="0"/>
          </a:p>
          <a:p>
            <a:pPr marL="804863" lvl="3" indent="-182563" eaLnBrk="1" hangingPunct="1">
              <a:lnSpc>
                <a:spcPct val="70000"/>
              </a:lnSpc>
              <a:buFont typeface="Wingdings" pitchFamily="2" charset="2"/>
              <a:buChar char="û"/>
            </a:pPr>
            <a:endParaRPr lang="cs-CZ" altLang="en-US" dirty="0">
              <a:solidFill>
                <a:srgbClr val="FFFF00"/>
              </a:solidFill>
            </a:endParaRPr>
          </a:p>
          <a:p>
            <a:pPr marL="804863" lvl="3" indent="-182563" eaLnBrk="1" hangingPunct="1">
              <a:lnSpc>
                <a:spcPct val="70000"/>
              </a:lnSpc>
              <a:buFont typeface="Wingdings" pitchFamily="2" charset="2"/>
              <a:buChar char="û"/>
            </a:pPr>
            <a:endParaRPr lang="cs-CZ" altLang="en-US" dirty="0">
              <a:solidFill>
                <a:srgbClr val="FFFF00"/>
              </a:solidFill>
            </a:endParaRPr>
          </a:p>
          <a:p>
            <a:pPr lvl="2" eaLnBrk="1" hangingPunct="1">
              <a:lnSpc>
                <a:spcPct val="70000"/>
              </a:lnSpc>
              <a:buFont typeface="Wingdings" pitchFamily="2" charset="2"/>
              <a:buChar char="û"/>
            </a:pPr>
            <a:endParaRPr lang="cs-CZ" altLang="en-US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eaLnBrk="1" hangingPunct="1">
              <a:lnSpc>
                <a:spcPct val="70000"/>
              </a:lnSpc>
            </a:pPr>
            <a:endParaRPr lang="cs-CZ" altLang="en-US" dirty="0"/>
          </a:p>
          <a:p>
            <a:pPr marL="0" indent="0" eaLnBrk="1" hangingPunct="1">
              <a:lnSpc>
                <a:spcPct val="70000"/>
              </a:lnSpc>
            </a:pPr>
            <a:endParaRPr lang="cs-CZ" altLang="en-US" sz="2800" dirty="0"/>
          </a:p>
          <a:p>
            <a:pPr marL="0" indent="0" eaLnBrk="1" hangingPunct="1">
              <a:lnSpc>
                <a:spcPct val="80000"/>
              </a:lnSpc>
            </a:pPr>
            <a:endParaRPr lang="cs-CZ" altLang="en-US" dirty="0"/>
          </a:p>
        </p:txBody>
      </p:sp>
    </p:spTree>
    <p:extLst>
      <p:ext uri="{BB962C8B-B14F-4D97-AF65-F5344CB8AC3E}">
        <p14:creationId xmlns:p14="http://schemas.microsoft.com/office/powerpoint/2010/main" val="32321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NÁDORY PLIC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Benigní nádory</a:t>
            </a:r>
          </a:p>
          <a:p>
            <a:pPr lvl="1"/>
            <a:r>
              <a:rPr lang="cs-CZ" dirty="0" err="1"/>
              <a:t>Chondrohamartom</a:t>
            </a:r>
            <a:r>
              <a:rPr lang="cs-CZ" dirty="0"/>
              <a:t> - dříve </a:t>
            </a:r>
            <a:r>
              <a:rPr lang="cs-CZ" dirty="0" err="1"/>
              <a:t>pseudotumor</a:t>
            </a:r>
            <a:endParaRPr lang="cs-CZ" dirty="0"/>
          </a:p>
          <a:p>
            <a:pPr lvl="1"/>
            <a:r>
              <a:rPr lang="cs-CZ" dirty="0"/>
              <a:t>Vzácné (papilomy, adenomy…)</a:t>
            </a:r>
          </a:p>
          <a:p>
            <a:r>
              <a:rPr lang="cs-CZ" dirty="0"/>
              <a:t>Maligní nádory</a:t>
            </a:r>
          </a:p>
          <a:p>
            <a:pPr lvl="1"/>
            <a:r>
              <a:rPr lang="cs-CZ" dirty="0"/>
              <a:t>Bronchogenní karcinom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CHONDROHAMARTOM PLIC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Benigní tumor</a:t>
            </a:r>
          </a:p>
          <a:p>
            <a:pPr lvl="1"/>
            <a:r>
              <a:rPr lang="cs-CZ" dirty="0" err="1"/>
              <a:t>v.s</a:t>
            </a:r>
            <a:r>
              <a:rPr lang="cs-CZ" dirty="0"/>
              <a:t>. vznikající poruchou embryonálního vývoje; tkáň nezapojená do struktury celého orgánu</a:t>
            </a:r>
          </a:p>
          <a:p>
            <a:endParaRPr lang="cs-CZ" dirty="0"/>
          </a:p>
          <a:p>
            <a:r>
              <a:rPr lang="cs-CZ" dirty="0"/>
              <a:t>Relativně častý</a:t>
            </a:r>
          </a:p>
          <a:p>
            <a:endParaRPr lang="cs-CZ" dirty="0"/>
          </a:p>
          <a:p>
            <a:r>
              <a:rPr lang="cs-CZ" dirty="0"/>
              <a:t>Většinou náhodný RTG nález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CHONDROHAMARTOM PLIC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Plicní ložisko tuhé konzistence, žlutobílé</a:t>
            </a:r>
          </a:p>
          <a:p>
            <a:endParaRPr lang="cs-CZ" dirty="0"/>
          </a:p>
          <a:p>
            <a:r>
              <a:rPr lang="cs-CZ" dirty="0"/>
              <a:t>Klinicky většinou </a:t>
            </a:r>
            <a:r>
              <a:rPr lang="cs-CZ" dirty="0" err="1"/>
              <a:t>nevýznamé</a:t>
            </a:r>
            <a:r>
              <a:rPr lang="cs-CZ" dirty="0"/>
              <a:t> – důležitá </a:t>
            </a:r>
            <a:r>
              <a:rPr lang="cs-CZ" dirty="0" err="1"/>
              <a:t>dif</a:t>
            </a:r>
            <a:r>
              <a:rPr lang="cs-CZ" dirty="0"/>
              <a:t>. dg. s maligními tumory.</a:t>
            </a:r>
          </a:p>
        </p:txBody>
      </p:sp>
      <p:pic>
        <p:nvPicPr>
          <p:cNvPr id="6" name="Zástupný symbol pro obsah 5" descr="hamartoma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368233" y="2276872"/>
            <a:ext cx="4714674" cy="3096344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CHONDROHAMARTOM PLIC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err="1"/>
              <a:t>Mikro</a:t>
            </a:r>
            <a:endParaRPr lang="cs-CZ" dirty="0"/>
          </a:p>
          <a:p>
            <a:pPr lvl="1"/>
            <a:r>
              <a:rPr lang="cs-CZ" dirty="0"/>
              <a:t>Převážně chrupavka + tuk + vazivo + štěrbinovité prostory s cylindrickým epitelem</a:t>
            </a:r>
          </a:p>
        </p:txBody>
      </p:sp>
      <p:pic>
        <p:nvPicPr>
          <p:cNvPr id="8" name="Zástupný symbol pro obsah 7" descr="hamartoma 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45249" y="2060848"/>
            <a:ext cx="4540015" cy="3384375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BRONCHOGENNÍ KARCINOM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86808" cy="4525963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Incidence:</a:t>
            </a:r>
          </a:p>
          <a:p>
            <a:pPr lvl="1"/>
            <a:r>
              <a:rPr lang="cs-CZ" dirty="0"/>
              <a:t>Jeden z nejčastějších maligních nádorů (v ČR mezi třemi nejčastějšími malignitami).</a:t>
            </a:r>
          </a:p>
          <a:p>
            <a:pPr lvl="1"/>
            <a:endParaRPr lang="cs-CZ" dirty="0"/>
          </a:p>
          <a:p>
            <a:r>
              <a:rPr lang="cs-CZ" dirty="0"/>
              <a:t>Etiologie:</a:t>
            </a:r>
          </a:p>
          <a:p>
            <a:pPr lvl="1"/>
            <a:r>
              <a:rPr lang="cs-CZ" b="1" dirty="0"/>
              <a:t>Kouření</a:t>
            </a:r>
            <a:r>
              <a:rPr lang="cs-CZ" dirty="0"/>
              <a:t> (riziko u kuřáků 60x větší)</a:t>
            </a:r>
          </a:p>
          <a:p>
            <a:pPr lvl="1"/>
            <a:r>
              <a:rPr lang="cs-CZ" dirty="0"/>
              <a:t>Inhalace výfukových plynů</a:t>
            </a:r>
          </a:p>
          <a:p>
            <a:pPr lvl="1"/>
            <a:r>
              <a:rPr lang="cs-CZ" dirty="0"/>
              <a:t>Radon</a:t>
            </a:r>
          </a:p>
          <a:p>
            <a:pPr lvl="1"/>
            <a:r>
              <a:rPr lang="cs-CZ" dirty="0"/>
              <a:t>Azbest, nikl, chrom</a:t>
            </a:r>
          </a:p>
          <a:p>
            <a:pPr lvl="1"/>
            <a:r>
              <a:rPr lang="cs-CZ" dirty="0"/>
              <a:t>Ionizace</a:t>
            </a:r>
          </a:p>
          <a:p>
            <a:pPr lvl="1"/>
            <a:r>
              <a:rPr lang="cs-CZ" dirty="0"/>
              <a:t>Prachové mikročástice</a:t>
            </a:r>
          </a:p>
          <a:p>
            <a:pPr lvl="1"/>
            <a:r>
              <a:rPr lang="cs-CZ" dirty="0"/>
              <a:t>Familiární predispozice</a:t>
            </a:r>
          </a:p>
          <a:p>
            <a:pPr lvl="1"/>
            <a:endParaRPr lang="cs-CZ" dirty="0"/>
          </a:p>
          <a:p>
            <a:r>
              <a:rPr lang="cs-CZ" dirty="0"/>
              <a:t>Prediktivní </a:t>
            </a:r>
            <a:r>
              <a:rPr lang="cs-CZ" dirty="0" err="1"/>
              <a:t>markery</a:t>
            </a:r>
            <a:r>
              <a:rPr lang="cs-CZ" dirty="0"/>
              <a:t> - cílená léčba</a:t>
            </a:r>
          </a:p>
          <a:p>
            <a:pPr lvl="1"/>
            <a:r>
              <a:rPr lang="cs-CZ" dirty="0"/>
              <a:t>EGFR, ALK-1, ROS-1, PD-1/ PDL-1</a:t>
            </a:r>
          </a:p>
        </p:txBody>
      </p:sp>
      <p:pic>
        <p:nvPicPr>
          <p:cNvPr id="5" name="Zástupný symbol pro obsah 4" descr="how-do-you-get-mesothelioma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9225" t="1961" r="3139" b="1930"/>
          <a:stretch>
            <a:fillRect/>
          </a:stretch>
        </p:blipFill>
        <p:spPr>
          <a:xfrm>
            <a:off x="4716016" y="2060848"/>
            <a:ext cx="4289802" cy="3528392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BRONCHOGENNÍ KARCINOM - TYPY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525963"/>
          </a:xfrm>
        </p:spPr>
        <p:txBody>
          <a:bodyPr/>
          <a:lstStyle/>
          <a:p>
            <a:r>
              <a:rPr lang="cs-CZ" b="1" dirty="0"/>
              <a:t>SCLC</a:t>
            </a:r>
            <a:r>
              <a:rPr lang="cs-CZ" dirty="0"/>
              <a:t> = </a:t>
            </a:r>
            <a:r>
              <a:rPr lang="cs-CZ" dirty="0" err="1"/>
              <a:t>malobuněčný</a:t>
            </a:r>
            <a:r>
              <a:rPr lang="cs-CZ" dirty="0"/>
              <a:t> karcinom</a:t>
            </a:r>
          </a:p>
          <a:p>
            <a:r>
              <a:rPr lang="cs-CZ" b="1" dirty="0"/>
              <a:t>NSCLC (skupina </a:t>
            </a:r>
            <a:r>
              <a:rPr lang="cs-CZ" b="1" dirty="0" err="1"/>
              <a:t>nemalobuněčných</a:t>
            </a:r>
            <a:r>
              <a:rPr lang="cs-CZ" b="1" dirty="0"/>
              <a:t> karcinomů)</a:t>
            </a:r>
          </a:p>
          <a:p>
            <a:pPr lvl="1"/>
            <a:r>
              <a:rPr lang="cs-CZ" dirty="0" err="1"/>
              <a:t>Dlaždicobuněčný</a:t>
            </a:r>
            <a:r>
              <a:rPr lang="cs-CZ" dirty="0"/>
              <a:t> karcinom</a:t>
            </a:r>
          </a:p>
          <a:p>
            <a:pPr lvl="1"/>
            <a:r>
              <a:rPr lang="cs-CZ" dirty="0"/>
              <a:t>Adenokarcinom</a:t>
            </a:r>
          </a:p>
          <a:p>
            <a:pPr lvl="1"/>
            <a:r>
              <a:rPr lang="cs-CZ" dirty="0" err="1"/>
              <a:t>Velkobuněčný</a:t>
            </a:r>
            <a:r>
              <a:rPr lang="cs-CZ" dirty="0"/>
              <a:t> karcinom</a:t>
            </a:r>
          </a:p>
          <a:p>
            <a:pPr lvl="1"/>
            <a:r>
              <a:rPr lang="cs-CZ" dirty="0" err="1"/>
              <a:t>Velkobuněčný</a:t>
            </a:r>
            <a:r>
              <a:rPr lang="cs-CZ" dirty="0"/>
              <a:t> neuroendokrinní karcinom</a:t>
            </a:r>
          </a:p>
          <a:p>
            <a:r>
              <a:rPr lang="cs-CZ" dirty="0"/>
              <a:t>Smíšené nádory</a:t>
            </a:r>
          </a:p>
          <a:p>
            <a:pPr lvl="1"/>
            <a:r>
              <a:rPr lang="cs-CZ" dirty="0" err="1"/>
              <a:t>Adenoskvamózní</a:t>
            </a:r>
            <a:r>
              <a:rPr lang="cs-CZ" dirty="0"/>
              <a:t> karcinom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SCLC – MALOBUNĚČNÝ KARCINOM</a:t>
            </a:r>
            <a:br>
              <a:rPr lang="cs-CZ" b="1" dirty="0"/>
            </a:br>
            <a:r>
              <a:rPr lang="cs-CZ" sz="3600" b="1" dirty="0"/>
              <a:t>(NEUROENDOKRINNÍ KARCINOM G3)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Etiologie a epidemiologie:</a:t>
            </a:r>
          </a:p>
          <a:p>
            <a:pPr lvl="1"/>
            <a:r>
              <a:rPr lang="cs-CZ" dirty="0"/>
              <a:t>Nízce diferencovaný neuroendokrinní karcinom</a:t>
            </a:r>
          </a:p>
          <a:p>
            <a:pPr lvl="1"/>
            <a:r>
              <a:rPr lang="cs-CZ" dirty="0"/>
              <a:t>20 – 25 % plicních karcinomů</a:t>
            </a:r>
          </a:p>
          <a:p>
            <a:pPr lvl="1"/>
            <a:r>
              <a:rPr lang="cs-CZ" dirty="0"/>
              <a:t>Asociován s kouřením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SCLC – MALOBUNĚČNÝ KARCINOM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Lokalizace:</a:t>
            </a:r>
          </a:p>
          <a:p>
            <a:pPr lvl="1"/>
            <a:r>
              <a:rPr lang="cs-CZ" dirty="0"/>
              <a:t>Často v oblasti hilu</a:t>
            </a:r>
          </a:p>
          <a:p>
            <a:pPr lvl="1"/>
            <a:endParaRPr lang="cs-CZ" dirty="0"/>
          </a:p>
          <a:p>
            <a:r>
              <a:rPr lang="cs-CZ" dirty="0"/>
              <a:t>Biologické chování:</a:t>
            </a:r>
          </a:p>
          <a:p>
            <a:pPr lvl="1"/>
            <a:r>
              <a:rPr lang="cs-CZ" b="1" dirty="0"/>
              <a:t>Cca 20% Ca plic</a:t>
            </a:r>
          </a:p>
          <a:p>
            <a:pPr lvl="1"/>
            <a:r>
              <a:rPr lang="cs-CZ" b="1" dirty="0"/>
              <a:t>Extrémně agresivní</a:t>
            </a:r>
          </a:p>
          <a:p>
            <a:pPr lvl="1"/>
            <a:r>
              <a:rPr lang="cs-CZ" b="1" dirty="0"/>
              <a:t>Velmi časně metastazuje!!!- běžně   už v době dg</a:t>
            </a:r>
          </a:p>
          <a:p>
            <a:pPr lvl="1"/>
            <a:r>
              <a:rPr lang="cs-CZ" b="1" dirty="0" err="1"/>
              <a:t>Paraneoplastický</a:t>
            </a:r>
            <a:r>
              <a:rPr lang="cs-CZ" b="1" dirty="0"/>
              <a:t> syndrom</a:t>
            </a:r>
          </a:p>
          <a:p>
            <a:pPr lvl="1"/>
            <a:r>
              <a:rPr lang="cs-CZ" b="1" dirty="0"/>
              <a:t>Terapie - CHT+RT</a:t>
            </a:r>
          </a:p>
        </p:txBody>
      </p:sp>
      <p:pic>
        <p:nvPicPr>
          <p:cNvPr id="6" name="Zástupný symbol pro obsah 5" descr="SCLC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95800" y="1587510"/>
            <a:ext cx="4648200" cy="3718560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PARANEOPLASTICKÝ SYNDROM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Definice:</a:t>
            </a:r>
          </a:p>
          <a:p>
            <a:pPr lvl="1">
              <a:buNone/>
            </a:pPr>
            <a:r>
              <a:rPr lang="cs-CZ" dirty="0"/>
              <a:t>=	Produkce hormonů nebo hormonům podobných látek nádorem</a:t>
            </a:r>
          </a:p>
          <a:p>
            <a:r>
              <a:rPr lang="cs-CZ" dirty="0"/>
              <a:t>Nádor ovlivňuje homeostázu organismu systémově, mimo svoji lokalizaci</a:t>
            </a:r>
          </a:p>
          <a:p>
            <a:r>
              <a:rPr lang="cs-CZ" dirty="0"/>
              <a:t>Může předcházet vlastní dg.</a:t>
            </a:r>
          </a:p>
          <a:p>
            <a:r>
              <a:rPr lang="cs-CZ" dirty="0" err="1"/>
              <a:t>Např</a:t>
            </a:r>
            <a:r>
              <a:rPr lang="cs-CZ" dirty="0"/>
              <a:t>: produkce ACTH, ADH, kalcitonin, serotonin… </a:t>
            </a:r>
          </a:p>
          <a:p>
            <a:r>
              <a:rPr lang="cs-CZ" dirty="0"/>
              <a:t>Projevy: </a:t>
            </a:r>
            <a:r>
              <a:rPr lang="cs-CZ" dirty="0" err="1"/>
              <a:t>Cushingův</a:t>
            </a:r>
            <a:r>
              <a:rPr lang="cs-CZ" dirty="0"/>
              <a:t> syndrom, diabetes </a:t>
            </a:r>
            <a:r>
              <a:rPr lang="cs-CZ" dirty="0" err="1"/>
              <a:t>insipidus</a:t>
            </a:r>
            <a:r>
              <a:rPr lang="cs-CZ" dirty="0"/>
              <a:t>, neurologické a neuromuskulární poruchy, hypertenze, astma, průjmy, flush…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SCLC – MALOBUNĚČNÝ KARCINOM</a:t>
            </a:r>
            <a:endParaRPr lang="cs-CZ" dirty="0"/>
          </a:p>
        </p:txBody>
      </p:sp>
      <p:pic>
        <p:nvPicPr>
          <p:cNvPr id="4" name="Zástupný symbol pro obsah 3" descr="Lung_SmallCellCA_Gross1_resiz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1646663"/>
            <a:ext cx="6120680" cy="4595219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en-US" b="1" dirty="0">
                <a:latin typeface="+mn-lt"/>
              </a:rPr>
              <a:t>Infekční plicní záněty - klasifikace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lnSpc>
                <a:spcPct val="70000"/>
              </a:lnSpc>
              <a:buFont typeface="Arial" charset="0"/>
              <a:buNone/>
            </a:pPr>
            <a:r>
              <a:rPr lang="cs-CZ" altLang="en-US" dirty="0">
                <a:solidFill>
                  <a:srgbClr val="FF0000"/>
                </a:solidFill>
              </a:rPr>
              <a:t>DĚLENÍ NA ZÁKLADĚ ANATOMICKÉ DISTRIBUCE ZMĚN:  </a:t>
            </a:r>
          </a:p>
          <a:p>
            <a:pPr marL="0" indent="0" eaLnBrk="1" hangingPunct="1">
              <a:lnSpc>
                <a:spcPct val="70000"/>
              </a:lnSpc>
            </a:pPr>
            <a:r>
              <a:rPr lang="cs-CZ" altLang="en-US" b="1" dirty="0"/>
              <a:t> povrchové bakteriální</a:t>
            </a:r>
            <a:r>
              <a:rPr lang="cs-CZ" altLang="en-US" dirty="0"/>
              <a:t>:</a:t>
            </a:r>
          </a:p>
          <a:p>
            <a:pPr lvl="1" eaLnBrk="1" hangingPunct="1">
              <a:lnSpc>
                <a:spcPct val="70000"/>
              </a:lnSpc>
            </a:pPr>
            <a:r>
              <a:rPr lang="cs-CZ" altLang="en-US" dirty="0"/>
              <a:t> lobární pneumonie </a:t>
            </a:r>
          </a:p>
          <a:p>
            <a:pPr lvl="1" eaLnBrk="1" hangingPunct="1">
              <a:lnSpc>
                <a:spcPct val="70000"/>
              </a:lnSpc>
            </a:pPr>
            <a:r>
              <a:rPr lang="cs-CZ" altLang="en-US" dirty="0"/>
              <a:t> bronchopneumonie</a:t>
            </a:r>
          </a:p>
          <a:p>
            <a:pPr marL="0" indent="0" eaLnBrk="1" hangingPunct="1">
              <a:lnSpc>
                <a:spcPct val="70000"/>
              </a:lnSpc>
            </a:pPr>
            <a:r>
              <a:rPr lang="cs-CZ" altLang="en-US" dirty="0"/>
              <a:t> </a:t>
            </a:r>
            <a:r>
              <a:rPr lang="cs-CZ" altLang="en-US" b="1" dirty="0"/>
              <a:t>intersticiální</a:t>
            </a:r>
          </a:p>
          <a:p>
            <a:pPr lvl="1" eaLnBrk="1" hangingPunct="1">
              <a:lnSpc>
                <a:spcPct val="70000"/>
              </a:lnSpc>
            </a:pPr>
            <a:r>
              <a:rPr lang="cs-CZ" altLang="en-US" dirty="0"/>
              <a:t> rozpadové (absces, gangréna)</a:t>
            </a:r>
          </a:p>
          <a:p>
            <a:pPr lvl="1" eaLnBrk="1" hangingPunct="1">
              <a:lnSpc>
                <a:spcPct val="70000"/>
              </a:lnSpc>
            </a:pPr>
            <a:r>
              <a:rPr lang="cs-CZ" altLang="en-US" dirty="0"/>
              <a:t> nehnisavé (viry, chlamydie, </a:t>
            </a:r>
            <a:r>
              <a:rPr lang="cs-CZ" altLang="en-US" dirty="0" err="1"/>
              <a:t>makoplazmata</a:t>
            </a:r>
            <a:r>
              <a:rPr lang="cs-CZ" altLang="en-US" dirty="0"/>
              <a:t>…)</a:t>
            </a:r>
          </a:p>
          <a:p>
            <a:pPr marL="0" indent="0" eaLnBrk="1" hangingPunct="1">
              <a:lnSpc>
                <a:spcPct val="70000"/>
              </a:lnSpc>
              <a:buFont typeface="Arial" charset="0"/>
              <a:buNone/>
            </a:pPr>
            <a:r>
              <a:rPr lang="cs-CZ" altLang="en-US" sz="2200" dirty="0">
                <a:solidFill>
                  <a:srgbClr val="FF0000"/>
                </a:solidFill>
              </a:rPr>
              <a:t>DĚLENÍ NA ZÁKLADĚ ETIOLOGIE: </a:t>
            </a:r>
          </a:p>
          <a:p>
            <a:pPr marL="0" indent="0" eaLnBrk="1" hangingPunct="1">
              <a:lnSpc>
                <a:spcPct val="70000"/>
              </a:lnSpc>
            </a:pPr>
            <a:r>
              <a:rPr lang="cs-CZ" altLang="en-US" sz="2200" dirty="0"/>
              <a:t>    v současnosti v klinické praxi nejběžnější: </a:t>
            </a:r>
          </a:p>
          <a:p>
            <a:pPr marL="0" indent="0" eaLnBrk="1" hangingPunct="1">
              <a:lnSpc>
                <a:spcPct val="70000"/>
              </a:lnSpc>
            </a:pPr>
            <a:endParaRPr lang="cs-CZ" altLang="en-US" sz="2200" dirty="0"/>
          </a:p>
          <a:p>
            <a:pPr lvl="1" eaLnBrk="1" hangingPunct="1">
              <a:lnSpc>
                <a:spcPct val="70000"/>
              </a:lnSpc>
            </a:pPr>
            <a:r>
              <a:rPr lang="cs-CZ" altLang="en-US" dirty="0"/>
              <a:t>bakteriální </a:t>
            </a:r>
            <a:r>
              <a:rPr lang="cs-CZ" altLang="en-US" sz="1600" dirty="0"/>
              <a:t>  </a:t>
            </a:r>
          </a:p>
          <a:p>
            <a:pPr lvl="1" eaLnBrk="1" hangingPunct="1">
              <a:lnSpc>
                <a:spcPct val="70000"/>
              </a:lnSpc>
            </a:pPr>
            <a:r>
              <a:rPr lang="cs-CZ" altLang="en-US" dirty="0"/>
              <a:t>virové</a:t>
            </a:r>
          </a:p>
          <a:p>
            <a:pPr lvl="1" eaLnBrk="1" hangingPunct="1">
              <a:lnSpc>
                <a:spcPct val="70000"/>
              </a:lnSpc>
            </a:pPr>
            <a:r>
              <a:rPr lang="cs-CZ" altLang="en-US" dirty="0"/>
              <a:t>mykotické</a:t>
            </a:r>
          </a:p>
          <a:p>
            <a:pPr lvl="1" eaLnBrk="1" hangingPunct="1">
              <a:lnSpc>
                <a:spcPct val="70000"/>
              </a:lnSpc>
            </a:pPr>
            <a:r>
              <a:rPr lang="cs-CZ" altLang="en-US" dirty="0"/>
              <a:t>TBC</a:t>
            </a:r>
          </a:p>
          <a:p>
            <a:pPr lvl="1" eaLnBrk="1" hangingPunct="1">
              <a:lnSpc>
                <a:spcPct val="70000"/>
              </a:lnSpc>
            </a:pPr>
            <a:r>
              <a:rPr lang="cs-CZ" altLang="en-US" dirty="0"/>
              <a:t>atypická </a:t>
            </a:r>
            <a:r>
              <a:rPr lang="cs-CZ" altLang="en-US" dirty="0" err="1"/>
              <a:t>mykobakterióza</a:t>
            </a:r>
            <a:endParaRPr lang="cs-CZ" altLang="en-US" dirty="0"/>
          </a:p>
          <a:p>
            <a:pPr lvl="1" eaLnBrk="1" hangingPunct="1">
              <a:lnSpc>
                <a:spcPct val="70000"/>
              </a:lnSpc>
              <a:buFont typeface="Arial" charset="0"/>
              <a:buNone/>
            </a:pPr>
            <a:endParaRPr lang="cs-CZ" altLang="en-US" b="1" dirty="0"/>
          </a:p>
          <a:p>
            <a:pPr lvl="2" eaLnBrk="1" hangingPunct="1">
              <a:lnSpc>
                <a:spcPct val="70000"/>
              </a:lnSpc>
            </a:pPr>
            <a:endParaRPr lang="cs-CZ" altLang="en-US" dirty="0"/>
          </a:p>
          <a:p>
            <a:pPr marL="804863" lvl="3" indent="-182563" eaLnBrk="1" hangingPunct="1">
              <a:lnSpc>
                <a:spcPct val="70000"/>
              </a:lnSpc>
              <a:buFont typeface="Wingdings" pitchFamily="2" charset="2"/>
              <a:buChar char="û"/>
            </a:pPr>
            <a:endParaRPr lang="cs-CZ" altLang="en-US" dirty="0">
              <a:solidFill>
                <a:srgbClr val="FFFF00"/>
              </a:solidFill>
            </a:endParaRPr>
          </a:p>
          <a:p>
            <a:pPr marL="804863" lvl="3" indent="-182563" eaLnBrk="1" hangingPunct="1">
              <a:lnSpc>
                <a:spcPct val="70000"/>
              </a:lnSpc>
              <a:buFont typeface="Wingdings" pitchFamily="2" charset="2"/>
              <a:buChar char="û"/>
            </a:pPr>
            <a:endParaRPr lang="cs-CZ" altLang="en-US" dirty="0">
              <a:solidFill>
                <a:srgbClr val="FFFF00"/>
              </a:solidFill>
            </a:endParaRPr>
          </a:p>
          <a:p>
            <a:pPr lvl="2" eaLnBrk="1" hangingPunct="1">
              <a:lnSpc>
                <a:spcPct val="70000"/>
              </a:lnSpc>
              <a:buFont typeface="Wingdings" pitchFamily="2" charset="2"/>
              <a:buChar char="û"/>
            </a:pPr>
            <a:endParaRPr lang="cs-CZ" altLang="en-US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eaLnBrk="1" hangingPunct="1">
              <a:lnSpc>
                <a:spcPct val="70000"/>
              </a:lnSpc>
            </a:pPr>
            <a:endParaRPr lang="cs-CZ" altLang="en-US" dirty="0"/>
          </a:p>
          <a:p>
            <a:pPr marL="0" indent="0" eaLnBrk="1" hangingPunct="1">
              <a:lnSpc>
                <a:spcPct val="70000"/>
              </a:lnSpc>
            </a:pPr>
            <a:endParaRPr lang="cs-CZ" altLang="en-US" sz="2800" dirty="0"/>
          </a:p>
          <a:p>
            <a:pPr marL="0" indent="0" eaLnBrk="1" hangingPunct="1">
              <a:lnSpc>
                <a:spcPct val="80000"/>
              </a:lnSpc>
            </a:pPr>
            <a:endParaRPr lang="cs-CZ" altLang="en-US" dirty="0"/>
          </a:p>
        </p:txBody>
      </p:sp>
    </p:spTree>
    <p:extLst>
      <p:ext uri="{BB962C8B-B14F-4D97-AF65-F5344CB8AC3E}">
        <p14:creationId xmlns:p14="http://schemas.microsoft.com/office/powerpoint/2010/main" val="32321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SCLC – MALOBUNĚČNÝ KARCINOM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err="1"/>
              <a:t>Mikro</a:t>
            </a:r>
            <a:r>
              <a:rPr lang="cs-CZ" dirty="0"/>
              <a:t>: </a:t>
            </a:r>
          </a:p>
          <a:p>
            <a:pPr lvl="1"/>
            <a:r>
              <a:rPr lang="cs-CZ" dirty="0"/>
              <a:t>Malé buňky (2x větší než lymfocyt)</a:t>
            </a:r>
          </a:p>
          <a:p>
            <a:pPr lvl="1"/>
            <a:r>
              <a:rPr lang="cs-CZ" dirty="0"/>
              <a:t>Oválná </a:t>
            </a:r>
            <a:r>
              <a:rPr lang="cs-CZ" dirty="0" err="1"/>
              <a:t>hyperchromní</a:t>
            </a:r>
            <a:r>
              <a:rPr lang="cs-CZ" dirty="0"/>
              <a:t> (tmavá) jádra, někdy protáhlá – „</a:t>
            </a:r>
            <a:r>
              <a:rPr lang="cs-CZ" dirty="0" err="1"/>
              <a:t>ovískový</a:t>
            </a:r>
            <a:r>
              <a:rPr lang="cs-CZ" dirty="0"/>
              <a:t> karcinom“</a:t>
            </a:r>
          </a:p>
          <a:p>
            <a:pPr lvl="1"/>
            <a:r>
              <a:rPr lang="cs-CZ" dirty="0"/>
              <a:t>Málo cytoplazmy</a:t>
            </a:r>
          </a:p>
          <a:p>
            <a:pPr lvl="1"/>
            <a:r>
              <a:rPr lang="cs-CZ" dirty="0"/>
              <a:t>Hojná mitotická aktivita</a:t>
            </a:r>
          </a:p>
        </p:txBody>
      </p:sp>
      <p:pic>
        <p:nvPicPr>
          <p:cNvPr id="5" name="Zástupný symbol pro obsah 4" descr="SCLC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1843881"/>
            <a:ext cx="4038600" cy="4038600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b="1" dirty="0"/>
              <a:t>NSCLC – SKUPINA NEMALOBUNĚČNÝCH PLICNÍCH KARCINOMŮ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Cca 80 % plicních karcinomů</a:t>
            </a:r>
          </a:p>
          <a:p>
            <a:r>
              <a:rPr lang="cs-CZ" dirty="0"/>
              <a:t>méně agresivní než SCLC, prognóza lepší</a:t>
            </a:r>
          </a:p>
          <a:p>
            <a:r>
              <a:rPr lang="cs-CZ" dirty="0"/>
              <a:t>Možné radikální chirurgické odstranění</a:t>
            </a:r>
          </a:p>
          <a:p>
            <a:r>
              <a:rPr lang="cs-CZ" dirty="0"/>
              <a:t>Typy:</a:t>
            </a:r>
          </a:p>
          <a:p>
            <a:pPr lvl="1"/>
            <a:r>
              <a:rPr lang="cs-CZ" dirty="0" err="1"/>
              <a:t>Dlaždicobuněčný</a:t>
            </a:r>
            <a:r>
              <a:rPr lang="cs-CZ" dirty="0"/>
              <a:t> karcinom</a:t>
            </a:r>
          </a:p>
          <a:p>
            <a:pPr lvl="1"/>
            <a:r>
              <a:rPr lang="cs-CZ" dirty="0"/>
              <a:t>Adenokarcinom</a:t>
            </a:r>
          </a:p>
          <a:p>
            <a:pPr lvl="1"/>
            <a:r>
              <a:rPr lang="cs-CZ" dirty="0" err="1"/>
              <a:t>Velkobuněčný</a:t>
            </a:r>
            <a:r>
              <a:rPr lang="cs-CZ" dirty="0"/>
              <a:t> karcinom</a:t>
            </a:r>
          </a:p>
          <a:p>
            <a:pPr lvl="1"/>
            <a:r>
              <a:rPr lang="cs-CZ" dirty="0" err="1"/>
              <a:t>Velkobuněčný</a:t>
            </a:r>
            <a:r>
              <a:rPr lang="cs-CZ" dirty="0"/>
              <a:t> neuroendokrinní karcinom</a:t>
            </a:r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pic>
        <p:nvPicPr>
          <p:cNvPr id="5" name="Zástupný symbol pro obsah 4" descr="how-do-you-get-mesothelioma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297803" y="1628800"/>
            <a:ext cx="4669661" cy="4536504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DLAŽDICOBUNĚČNÝ KARCINOM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Etiologie a epidemiologie:</a:t>
            </a:r>
          </a:p>
          <a:p>
            <a:pPr lvl="1"/>
            <a:r>
              <a:rPr lang="cs-CZ" dirty="0"/>
              <a:t>25-30 % plicních karcinomů</a:t>
            </a:r>
          </a:p>
          <a:p>
            <a:pPr lvl="1"/>
            <a:r>
              <a:rPr lang="cs-CZ" dirty="0"/>
              <a:t>asociovaný s kouřením → vzniká z metaplastického dlaždicového epitelu bronchů → dysplazie → CIS → invazivní karcinom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DLAŽDICOBUNĚČNÝ KARCINOM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Lokalizace:</a:t>
            </a:r>
          </a:p>
          <a:p>
            <a:pPr lvl="1"/>
            <a:r>
              <a:rPr lang="cs-CZ" dirty="0"/>
              <a:t>Poměrně často v oblasti hilu – vychází z bronchu</a:t>
            </a:r>
          </a:p>
          <a:p>
            <a:r>
              <a:rPr lang="cs-CZ" dirty="0"/>
              <a:t>Biologické chování:</a:t>
            </a:r>
          </a:p>
          <a:p>
            <a:pPr lvl="1"/>
            <a:r>
              <a:rPr lang="cs-CZ" dirty="0"/>
              <a:t>Metastazuje v pozdějších stadiích → klinické symptomy</a:t>
            </a:r>
          </a:p>
          <a:p>
            <a:r>
              <a:rPr lang="cs-CZ" dirty="0"/>
              <a:t>Komplikace:</a:t>
            </a:r>
          </a:p>
          <a:p>
            <a:pPr lvl="1"/>
            <a:r>
              <a:rPr lang="cs-CZ" dirty="0"/>
              <a:t>Obstrukce bronchu (</a:t>
            </a:r>
            <a:r>
              <a:rPr lang="cs-CZ" dirty="0" err="1"/>
              <a:t>exofytický</a:t>
            </a:r>
            <a:r>
              <a:rPr lang="cs-CZ" dirty="0"/>
              <a:t> růst)</a:t>
            </a:r>
          </a:p>
          <a:p>
            <a:pPr lvl="1"/>
            <a:r>
              <a:rPr lang="cs-CZ" dirty="0"/>
              <a:t>Dušnost, opakované záněty plic, krvácení</a:t>
            </a:r>
          </a:p>
        </p:txBody>
      </p:sp>
      <p:pic>
        <p:nvPicPr>
          <p:cNvPr id="5" name="Zástupný symbol pro obsah 4" descr="SSC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27984" y="1988840"/>
            <a:ext cx="4582442" cy="3665954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DLAŽDICOBUNĚČNÝ KARCINOM</a:t>
            </a:r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cs-CZ" dirty="0"/>
              <a:t>Návaznost na bronchus</a:t>
            </a:r>
          </a:p>
        </p:txBody>
      </p:sp>
      <p:pic>
        <p:nvPicPr>
          <p:cNvPr id="7" name="Zástupný symbol pro obsah 6" descr="SCC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95536" y="2420888"/>
            <a:ext cx="4104000" cy="4104000"/>
          </a:xfrm>
        </p:spPr>
      </p:pic>
      <p:sp>
        <p:nvSpPr>
          <p:cNvPr id="9" name="Zástupný symbol pro text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cs-CZ" dirty="0"/>
              <a:t>Rohové (</a:t>
            </a:r>
            <a:r>
              <a:rPr lang="cs-CZ" dirty="0" err="1"/>
              <a:t>kankroidové</a:t>
            </a:r>
            <a:r>
              <a:rPr lang="cs-CZ" dirty="0"/>
              <a:t>) perly</a:t>
            </a:r>
          </a:p>
        </p:txBody>
      </p:sp>
      <p:pic>
        <p:nvPicPr>
          <p:cNvPr id="6" name="Zástupný symbol pro obsah 5" descr="Lung_squamous_carcinoma.jpg 300dpi RGB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573016" y="2420888"/>
            <a:ext cx="4178928" cy="4104000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ADENOKARCINOM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Etiologie a epidemiologie:</a:t>
            </a:r>
          </a:p>
          <a:p>
            <a:pPr lvl="1"/>
            <a:r>
              <a:rPr lang="cs-CZ" dirty="0"/>
              <a:t>25 - 30 % plicních karcinomů</a:t>
            </a:r>
          </a:p>
          <a:p>
            <a:pPr lvl="1"/>
            <a:r>
              <a:rPr lang="cs-CZ" dirty="0"/>
              <a:t>Je jasná asociace s kouřením, ale současně nejčastější tumor nekuřáků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ADENOKARCINOM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Lokalizace:</a:t>
            </a:r>
          </a:p>
          <a:p>
            <a:pPr lvl="1"/>
            <a:r>
              <a:rPr lang="cs-CZ" dirty="0"/>
              <a:t>Spíše periferně a v okolí jizev, ale i centrálně</a:t>
            </a:r>
          </a:p>
          <a:p>
            <a:pPr lvl="1"/>
            <a:endParaRPr lang="cs-CZ" dirty="0"/>
          </a:p>
          <a:p>
            <a:r>
              <a:rPr lang="cs-CZ" dirty="0"/>
              <a:t>Biologické chování:</a:t>
            </a:r>
          </a:p>
          <a:p>
            <a:pPr lvl="1"/>
            <a:r>
              <a:rPr lang="cs-CZ" dirty="0"/>
              <a:t>Poměrně pomalý růst</a:t>
            </a:r>
          </a:p>
          <a:p>
            <a:pPr lvl="1"/>
            <a:r>
              <a:rPr lang="cs-CZ" dirty="0"/>
              <a:t>Nevytváří velkou masu</a:t>
            </a:r>
          </a:p>
          <a:p>
            <a:pPr lvl="1"/>
            <a:r>
              <a:rPr lang="cs-CZ" dirty="0"/>
              <a:t>Může poměrně časně </a:t>
            </a:r>
            <a:r>
              <a:rPr lang="cs-CZ" dirty="0" err="1"/>
              <a:t>metastázovat</a:t>
            </a:r>
            <a:endParaRPr lang="cs-CZ" dirty="0"/>
          </a:p>
        </p:txBody>
      </p:sp>
      <p:pic>
        <p:nvPicPr>
          <p:cNvPr id="5" name="Zástupný symbol pro obsah 4" descr="ACC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211960" y="1881982"/>
            <a:ext cx="4932040" cy="3945632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ADENOKARCINOM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err="1"/>
              <a:t>Prekurzorová</a:t>
            </a:r>
            <a:r>
              <a:rPr lang="cs-CZ" dirty="0"/>
              <a:t> léze:</a:t>
            </a:r>
          </a:p>
          <a:p>
            <a:pPr lvl="1"/>
            <a:r>
              <a:rPr lang="cs-CZ" dirty="0"/>
              <a:t>Atypická adenomatózní </a:t>
            </a:r>
            <a:r>
              <a:rPr lang="cs-CZ" dirty="0" err="1"/>
              <a:t>hyperplázie</a:t>
            </a:r>
            <a:r>
              <a:rPr lang="cs-CZ" dirty="0"/>
              <a:t> (AAH)</a:t>
            </a:r>
          </a:p>
          <a:p>
            <a:pPr lvl="2"/>
            <a:r>
              <a:rPr lang="cs-CZ" dirty="0"/>
              <a:t>Ložiska parenchymu s atypiemi alveolární výstelky (</a:t>
            </a:r>
            <a:r>
              <a:rPr lang="cs-CZ" dirty="0" err="1"/>
              <a:t>Clarovy</a:t>
            </a:r>
            <a:r>
              <a:rPr lang="cs-CZ" dirty="0"/>
              <a:t> </a:t>
            </a:r>
            <a:r>
              <a:rPr lang="cs-CZ" dirty="0" err="1"/>
              <a:t>bb</a:t>
            </a:r>
            <a:r>
              <a:rPr lang="cs-CZ" dirty="0"/>
              <a:t>. a </a:t>
            </a:r>
            <a:r>
              <a:rPr lang="cs-CZ" dirty="0" err="1"/>
              <a:t>pneumocyty</a:t>
            </a:r>
            <a:r>
              <a:rPr lang="cs-CZ" dirty="0"/>
              <a:t> 2. typu) do 5 mm</a:t>
            </a:r>
          </a:p>
          <a:p>
            <a:r>
              <a:rPr lang="cs-CZ" dirty="0"/>
              <a:t>Typy:</a:t>
            </a:r>
          </a:p>
          <a:p>
            <a:pPr lvl="1"/>
            <a:r>
              <a:rPr lang="cs-CZ" dirty="0"/>
              <a:t>Adenokarcinom in </a:t>
            </a:r>
            <a:r>
              <a:rPr lang="cs-CZ" dirty="0" err="1"/>
              <a:t>situ</a:t>
            </a:r>
            <a:r>
              <a:rPr lang="cs-CZ" dirty="0"/>
              <a:t> (AIS)</a:t>
            </a:r>
          </a:p>
          <a:p>
            <a:pPr lvl="2"/>
            <a:r>
              <a:rPr lang="cs-CZ" dirty="0"/>
              <a:t>Velikost ≤ 3 cm</a:t>
            </a:r>
          </a:p>
          <a:p>
            <a:pPr lvl="2"/>
            <a:r>
              <a:rPr lang="cs-CZ" b="1" dirty="0"/>
              <a:t>Není invazivní</a:t>
            </a:r>
          </a:p>
          <a:p>
            <a:pPr lvl="1"/>
            <a:r>
              <a:rPr lang="cs-CZ" dirty="0"/>
              <a:t>Minimálně invazivní adenokarcinom (MIA)</a:t>
            </a:r>
          </a:p>
          <a:p>
            <a:pPr lvl="2"/>
            <a:r>
              <a:rPr lang="cs-CZ" dirty="0"/>
              <a:t>Velikost ≤ 3 cm, </a:t>
            </a:r>
            <a:r>
              <a:rPr lang="cs-CZ" dirty="0" err="1"/>
              <a:t>predominantně</a:t>
            </a:r>
            <a:r>
              <a:rPr lang="cs-CZ" dirty="0"/>
              <a:t> </a:t>
            </a:r>
            <a:r>
              <a:rPr lang="cs-CZ" dirty="0" err="1"/>
              <a:t>lepidický</a:t>
            </a:r>
            <a:r>
              <a:rPr lang="cs-CZ" dirty="0"/>
              <a:t> způsob růstu s ≤ 5mm invazí</a:t>
            </a:r>
          </a:p>
          <a:p>
            <a:pPr lvl="1"/>
            <a:r>
              <a:rPr lang="cs-CZ" dirty="0"/>
              <a:t>Invazivní adenokarcinom</a:t>
            </a:r>
          </a:p>
          <a:p>
            <a:pPr lvl="2"/>
            <a:r>
              <a:rPr lang="cs-CZ" dirty="0"/>
              <a:t>Velikost &gt; 3 cm, nebo invaze &gt;5 mm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ADENOKARCINOM</a:t>
            </a:r>
          </a:p>
        </p:txBody>
      </p:sp>
      <p:sp>
        <p:nvSpPr>
          <p:cNvPr id="7" name="Zástupný symbol pro text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cs-CZ" dirty="0"/>
              <a:t>Ložisko v periferii parenchymu</a:t>
            </a:r>
          </a:p>
        </p:txBody>
      </p:sp>
      <p:pic>
        <p:nvPicPr>
          <p:cNvPr id="6" name="Zástupný symbol pro obsah 5" descr="Adenocarcinoma_(3950819140)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7544" y="2277825"/>
            <a:ext cx="4002061" cy="3763694"/>
          </a:xfrm>
        </p:spPr>
      </p:pic>
      <p:sp>
        <p:nvSpPr>
          <p:cNvPr id="8" name="Zástupný symbol pro text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cs-CZ" dirty="0"/>
              <a:t>AIS</a:t>
            </a:r>
          </a:p>
        </p:txBody>
      </p:sp>
      <p:pic>
        <p:nvPicPr>
          <p:cNvPr id="10" name="Zástupný symbol pro obsah 9" descr="AIS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88542" y="2276872"/>
            <a:ext cx="4092128" cy="3765600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VELKOBUNĚČNÝ KARCINOM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Etiologie a epidemiologie:</a:t>
            </a:r>
          </a:p>
          <a:p>
            <a:pPr lvl="1"/>
            <a:r>
              <a:rPr lang="cs-CZ" dirty="0"/>
              <a:t>10 – 15 % plicních karcinomů</a:t>
            </a:r>
          </a:p>
          <a:p>
            <a:endParaRPr lang="cs-CZ" dirty="0"/>
          </a:p>
          <a:p>
            <a:r>
              <a:rPr lang="cs-CZ" dirty="0"/>
              <a:t>Definice:</a:t>
            </a:r>
          </a:p>
          <a:p>
            <a:pPr lvl="1">
              <a:buNone/>
            </a:pPr>
            <a:r>
              <a:rPr lang="cs-CZ" dirty="0"/>
              <a:t>=	Nediferencovaný karcinom, který postrádá morfologické známky diferenciace ke karcinomu </a:t>
            </a:r>
            <a:r>
              <a:rPr lang="cs-CZ" dirty="0" err="1"/>
              <a:t>malobuněčnému</a:t>
            </a:r>
            <a:r>
              <a:rPr lang="cs-CZ" dirty="0"/>
              <a:t>, adenokarcinomu či </a:t>
            </a:r>
            <a:r>
              <a:rPr lang="cs-CZ" dirty="0" err="1"/>
              <a:t>dlaždicobuněčnému</a:t>
            </a:r>
            <a:r>
              <a:rPr lang="cs-CZ" dirty="0"/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b="1" dirty="0">
                <a:latin typeface="+mn-lt"/>
              </a:rPr>
              <a:t>Bakteriální záněty</a:t>
            </a:r>
            <a:endParaRPr lang="en-US" b="1" dirty="0">
              <a:latin typeface="+mn-lt"/>
            </a:endParaRPr>
          </a:p>
        </p:txBody>
      </p:sp>
      <p:sp>
        <p:nvSpPr>
          <p:cNvPr id="593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dirty="0"/>
              <a:t>brány infekce: 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dirty="0"/>
              <a:t>vlastní flóra HCD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dirty="0"/>
              <a:t>inhalace z okolí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dirty="0"/>
              <a:t>hematogenně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dirty="0"/>
              <a:t>per </a:t>
            </a:r>
            <a:r>
              <a:rPr lang="cs-CZ" altLang="cs-CZ" dirty="0" err="1"/>
              <a:t>continuatem</a:t>
            </a:r>
            <a:endParaRPr lang="cs-CZ" altLang="cs-CZ" dirty="0"/>
          </a:p>
          <a:p>
            <a:pPr lvl="1" eaLnBrk="1" hangingPunct="1">
              <a:lnSpc>
                <a:spcPct val="80000"/>
              </a:lnSpc>
            </a:pPr>
            <a:endParaRPr lang="cs-CZ" altLang="cs-CZ" dirty="0"/>
          </a:p>
          <a:p>
            <a:pPr lvl="1" eaLnBrk="1" hangingPunct="1">
              <a:lnSpc>
                <a:spcPct val="80000"/>
              </a:lnSpc>
            </a:pPr>
            <a:r>
              <a:rPr lang="cs-CZ" altLang="cs-CZ" dirty="0"/>
              <a:t>Základní formy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dirty="0">
                <a:solidFill>
                  <a:srgbClr val="FF0000"/>
                </a:solidFill>
              </a:rPr>
              <a:t>komunitní</a:t>
            </a:r>
            <a:r>
              <a:rPr lang="cs-CZ" altLang="cs-CZ" dirty="0"/>
              <a:t> - u nehospitalizovaných pacientů- odpovídá přibližně lobární pneumonii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dirty="0" err="1">
                <a:solidFill>
                  <a:srgbClr val="FF0000"/>
                </a:solidFill>
              </a:rPr>
              <a:t>nozokomiální</a:t>
            </a:r>
            <a:r>
              <a:rPr lang="cs-CZ" altLang="cs-CZ" dirty="0"/>
              <a:t> - u hospitalizovaných, často nepohyblivých, s UPV, komorbiditami (často pneumonie </a:t>
            </a:r>
            <a:r>
              <a:rPr lang="cs-CZ" altLang="cs-CZ" b="1" dirty="0"/>
              <a:t>hypostatická</a:t>
            </a:r>
            <a:r>
              <a:rPr lang="cs-CZ" altLang="cs-CZ" dirty="0"/>
              <a:t>, či </a:t>
            </a:r>
            <a:r>
              <a:rPr lang="cs-CZ" altLang="cs-CZ" b="1" dirty="0"/>
              <a:t>aspirační</a:t>
            </a:r>
            <a:r>
              <a:rPr lang="cs-CZ" altLang="cs-CZ" dirty="0"/>
              <a:t>)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dirty="0">
                <a:solidFill>
                  <a:srgbClr val="FF0000"/>
                </a:solidFill>
              </a:rPr>
              <a:t>oportunní</a:t>
            </a:r>
            <a:r>
              <a:rPr lang="cs-CZ" altLang="cs-CZ" dirty="0"/>
              <a:t> - pacienti s těžkou poruchou imunity, častý atypický průběh</a:t>
            </a:r>
          </a:p>
          <a:p>
            <a:pPr lvl="1" eaLnBrk="1" hangingPunct="1">
              <a:lnSpc>
                <a:spcPct val="80000"/>
              </a:lnSpc>
            </a:pPr>
            <a:endParaRPr lang="cs-CZ" altLang="cs-CZ" dirty="0"/>
          </a:p>
          <a:p>
            <a:pPr lvl="1" eaLnBrk="1" hangingPunct="1">
              <a:lnSpc>
                <a:spcPct val="80000"/>
              </a:lnSpc>
            </a:pPr>
            <a:r>
              <a:rPr lang="cs-CZ" altLang="cs-CZ" dirty="0" err="1"/>
              <a:t>Makroskopie</a:t>
            </a:r>
            <a:r>
              <a:rPr lang="cs-CZ" altLang="cs-CZ" dirty="0"/>
              <a:t>: tužší parenchym - drobná ložiska postupně splývající (vzhled bronchopneumonie se plynule mění ve vzhled lobární pneumonie)  </a:t>
            </a:r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35338193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VELKOBUNĚČNÝ KARCINOM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Lokalizace:</a:t>
            </a:r>
          </a:p>
          <a:p>
            <a:pPr lvl="1"/>
            <a:r>
              <a:rPr lang="cs-CZ" dirty="0"/>
              <a:t>Spíše centrálněji</a:t>
            </a:r>
          </a:p>
          <a:p>
            <a:r>
              <a:rPr lang="cs-CZ" dirty="0"/>
              <a:t>Biologické chování:</a:t>
            </a:r>
          </a:p>
          <a:p>
            <a:pPr lvl="1"/>
            <a:r>
              <a:rPr lang="cs-CZ" dirty="0"/>
              <a:t>Agresivní, rychle se šíří, časné metastázy → špatná prognóza</a:t>
            </a:r>
          </a:p>
        </p:txBody>
      </p:sp>
      <p:pic>
        <p:nvPicPr>
          <p:cNvPr id="7" name="Zástupný symbol pro obsah 6" descr="LCC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99992" y="1916832"/>
            <a:ext cx="4600444" cy="3680355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VELKOBUNĚČNÝ KARCINOM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err="1"/>
              <a:t>Mikro</a:t>
            </a:r>
            <a:r>
              <a:rPr lang="cs-CZ" dirty="0"/>
              <a:t>:</a:t>
            </a:r>
          </a:p>
          <a:p>
            <a:pPr lvl="1"/>
            <a:r>
              <a:rPr lang="cs-CZ" dirty="0"/>
              <a:t>Velké anaplastické buňky a mnohojaderné buňky</a:t>
            </a:r>
          </a:p>
        </p:txBody>
      </p:sp>
      <p:pic>
        <p:nvPicPr>
          <p:cNvPr id="11" name="Zástupný symbol pro obsah 10" descr="Large_cell_carcinoma_of_the_lung_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1628800"/>
            <a:ext cx="4038600" cy="4176464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METASTATICKÝ POTENCIÁL PLICNÍCH KARCINOMŮ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Lymfatické uzliny</a:t>
            </a:r>
          </a:p>
          <a:p>
            <a:pPr lvl="1"/>
            <a:r>
              <a:rPr lang="cs-CZ" dirty="0"/>
              <a:t>Plicní hilus, mediastinum</a:t>
            </a:r>
          </a:p>
          <a:p>
            <a:r>
              <a:rPr lang="cs-CZ" dirty="0"/>
              <a:t>Druhostranná plíce</a:t>
            </a:r>
          </a:p>
          <a:p>
            <a:r>
              <a:rPr lang="cs-CZ" dirty="0"/>
              <a:t>Pleura</a:t>
            </a:r>
          </a:p>
          <a:p>
            <a:r>
              <a:rPr lang="cs-CZ" dirty="0"/>
              <a:t>Játra</a:t>
            </a:r>
          </a:p>
          <a:p>
            <a:r>
              <a:rPr lang="cs-CZ" dirty="0"/>
              <a:t>Mozek</a:t>
            </a:r>
          </a:p>
          <a:p>
            <a:r>
              <a:rPr lang="cs-CZ" dirty="0"/>
              <a:t>Nadledviny</a:t>
            </a:r>
          </a:p>
          <a:p>
            <a:r>
              <a:rPr lang="cs-CZ" dirty="0"/>
              <a:t>Kost</a:t>
            </a:r>
          </a:p>
        </p:txBody>
      </p:sp>
      <p:pic>
        <p:nvPicPr>
          <p:cNvPr id="8" name="Zástupný symbol pro obsah 7" descr="Lung Cancer meta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6468" t="8116" r="4923"/>
          <a:stretch>
            <a:fillRect/>
          </a:stretch>
        </p:blipFill>
        <p:spPr>
          <a:xfrm>
            <a:off x="4572000" y="1916832"/>
            <a:ext cx="4464496" cy="4341533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PATOLOGIE PLEURY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Záněty</a:t>
            </a:r>
          </a:p>
          <a:p>
            <a:r>
              <a:rPr lang="cs-CZ" dirty="0"/>
              <a:t>Patologický obsah</a:t>
            </a:r>
          </a:p>
          <a:p>
            <a:r>
              <a:rPr lang="cs-CZ" dirty="0"/>
              <a:t>Nádory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ZÁNĚTY PLEURY (PLEURITIDY)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Nejčastější patologický proces</a:t>
            </a:r>
          </a:p>
          <a:p>
            <a:r>
              <a:rPr lang="cs-CZ" dirty="0"/>
              <a:t>Etiologie:</a:t>
            </a:r>
          </a:p>
          <a:p>
            <a:pPr lvl="1"/>
            <a:r>
              <a:rPr lang="cs-CZ" dirty="0"/>
              <a:t>Plicní zánět (častěji)</a:t>
            </a:r>
          </a:p>
          <a:p>
            <a:pPr lvl="1"/>
            <a:r>
              <a:rPr lang="cs-CZ" dirty="0"/>
              <a:t>Plicní infarkt</a:t>
            </a:r>
          </a:p>
          <a:p>
            <a:pPr lvl="1"/>
            <a:r>
              <a:rPr lang="cs-CZ" dirty="0"/>
              <a:t>Tumor</a:t>
            </a:r>
          </a:p>
          <a:p>
            <a:r>
              <a:rPr lang="cs-CZ" dirty="0" err="1"/>
              <a:t>Fibrinózní</a:t>
            </a:r>
            <a:r>
              <a:rPr lang="cs-CZ" dirty="0"/>
              <a:t> zánět → vznik vazivových srůstů</a:t>
            </a:r>
          </a:p>
          <a:p>
            <a:r>
              <a:rPr lang="cs-CZ" dirty="0"/>
              <a:t>Hnisavý zánět = </a:t>
            </a:r>
            <a:r>
              <a:rPr lang="cs-CZ" dirty="0" err="1"/>
              <a:t>pyothorax</a:t>
            </a:r>
            <a:r>
              <a:rPr lang="cs-CZ" dirty="0"/>
              <a:t> (empyém)</a:t>
            </a:r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PLEURITIDA</a:t>
            </a:r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cs-CZ" dirty="0"/>
              <a:t>Pleurální srůsty</a:t>
            </a:r>
          </a:p>
        </p:txBody>
      </p:sp>
      <p:pic>
        <p:nvPicPr>
          <p:cNvPr id="13" name="Zástupný symbol pro obsah 12" descr="pleural adhesions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05741"/>
            <a:ext cx="4040188" cy="3089556"/>
          </a:xfrm>
        </p:spPr>
      </p:pic>
      <p:sp>
        <p:nvSpPr>
          <p:cNvPr id="10" name="Zástupný symbol pro text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cs-CZ" dirty="0"/>
              <a:t>Empyém</a:t>
            </a:r>
          </a:p>
        </p:txBody>
      </p:sp>
      <p:pic>
        <p:nvPicPr>
          <p:cNvPr id="12" name="Zástupný symbol pro obsah 11" descr="jpg_pleural_empyema_11_3b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879847" y="2204864"/>
            <a:ext cx="3643624" cy="3816424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b="1" dirty="0"/>
              <a:t>PATOLOGICKÝ OBSAH PLEURÁLNÍ DUTINY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Hemothorax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krev v pohrudniční dutině</a:t>
            </a:r>
          </a:p>
          <a:p>
            <a:r>
              <a:rPr lang="cs-CZ" dirty="0" err="1"/>
              <a:t>Hydrothorax</a:t>
            </a:r>
            <a:r>
              <a:rPr lang="cs-CZ" dirty="0"/>
              <a:t> (</a:t>
            </a:r>
            <a:r>
              <a:rPr lang="cs-CZ" dirty="0" err="1"/>
              <a:t>fluidothorax</a:t>
            </a:r>
            <a:r>
              <a:rPr lang="cs-CZ" dirty="0"/>
              <a:t>) </a:t>
            </a:r>
          </a:p>
          <a:p>
            <a:pPr lvl="1"/>
            <a:r>
              <a:rPr lang="cs-CZ" dirty="0"/>
              <a:t>tekutina (výpotek) v pohrudniční dutině, zejména u srdečního selhání</a:t>
            </a:r>
          </a:p>
          <a:p>
            <a:r>
              <a:rPr lang="cs-CZ" dirty="0" err="1"/>
              <a:t>Pneumothorax</a:t>
            </a:r>
            <a:endParaRPr lang="cs-CZ" dirty="0"/>
          </a:p>
          <a:p>
            <a:pPr lvl="1"/>
            <a:r>
              <a:rPr lang="cs-CZ" dirty="0"/>
              <a:t>Vzduch v pohrudniční dutině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PNEUMOTHORAX</a:t>
            </a:r>
          </a:p>
        </p:txBody>
      </p:sp>
      <p:pic>
        <p:nvPicPr>
          <p:cNvPr id="6" name="Zástupný symbol pro obsah 5" descr="pneumothorax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837150"/>
            <a:ext cx="4038600" cy="4052062"/>
          </a:xfrm>
        </p:spPr>
      </p:pic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Uzavřený</a:t>
            </a:r>
          </a:p>
          <a:p>
            <a:pPr lvl="1"/>
            <a:r>
              <a:rPr lang="cs-CZ" dirty="0"/>
              <a:t>Poranění plíce či dolních dýchacích cest</a:t>
            </a:r>
          </a:p>
          <a:p>
            <a:pPr lvl="1"/>
            <a:endParaRPr lang="cs-CZ" dirty="0"/>
          </a:p>
          <a:p>
            <a:r>
              <a:rPr lang="cs-CZ" dirty="0"/>
              <a:t>Otevřený</a:t>
            </a:r>
          </a:p>
          <a:p>
            <a:pPr lvl="1"/>
            <a:r>
              <a:rPr lang="cs-CZ" dirty="0"/>
              <a:t>Poranění hrudní stěny</a:t>
            </a:r>
          </a:p>
          <a:p>
            <a:pPr lvl="1"/>
            <a:endParaRPr lang="cs-CZ" dirty="0"/>
          </a:p>
          <a:p>
            <a:r>
              <a:rPr lang="cs-CZ" dirty="0"/>
              <a:t>Ventilový (tenzní)</a:t>
            </a:r>
          </a:p>
          <a:p>
            <a:pPr lvl="1"/>
            <a:r>
              <a:rPr lang="cs-CZ" dirty="0"/>
              <a:t>Vzduch se do pohrudniční dutiny dostává při nádechu, při výdechu se nemůže dostat ven → jednostranný přetlak → komprese srdce a velkých cév → akutní srdeční selhání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NÁDORY PLEURY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cs-CZ" dirty="0"/>
          </a:p>
          <a:p>
            <a:endParaRPr lang="cs-CZ" dirty="0"/>
          </a:p>
          <a:p>
            <a:r>
              <a:rPr lang="cs-CZ" dirty="0"/>
              <a:t>Primární</a:t>
            </a:r>
          </a:p>
          <a:p>
            <a:pPr lvl="1"/>
            <a:r>
              <a:rPr lang="cs-CZ" dirty="0" err="1"/>
              <a:t>Mezoteliom</a:t>
            </a:r>
            <a:endParaRPr lang="cs-CZ" dirty="0"/>
          </a:p>
          <a:p>
            <a:pPr lvl="2"/>
            <a:r>
              <a:rPr lang="cs-CZ" dirty="0"/>
              <a:t>Maligní tumor, lokálně agresivní!!!- velmi špatná prognóza</a:t>
            </a:r>
          </a:p>
          <a:p>
            <a:pPr lvl="2"/>
            <a:r>
              <a:rPr lang="cs-CZ" dirty="0" err="1"/>
              <a:t>Bifázická</a:t>
            </a:r>
            <a:r>
              <a:rPr lang="cs-CZ" dirty="0"/>
              <a:t>, epiteloidní, </a:t>
            </a:r>
            <a:r>
              <a:rPr lang="cs-CZ" dirty="0" err="1"/>
              <a:t>sarkomatoidní</a:t>
            </a:r>
            <a:r>
              <a:rPr lang="cs-CZ" dirty="0"/>
              <a:t> a </a:t>
            </a:r>
            <a:r>
              <a:rPr lang="cs-CZ" dirty="0" err="1"/>
              <a:t>desmoplastická</a:t>
            </a:r>
            <a:r>
              <a:rPr lang="cs-CZ" dirty="0"/>
              <a:t> varianta</a:t>
            </a:r>
          </a:p>
          <a:p>
            <a:pPr lvl="2"/>
            <a:r>
              <a:rPr lang="cs-CZ" dirty="0"/>
              <a:t>Asociace s asbestem</a:t>
            </a:r>
          </a:p>
          <a:p>
            <a:pPr lvl="2"/>
            <a:endParaRPr lang="cs-CZ" dirty="0"/>
          </a:p>
          <a:p>
            <a:pPr lvl="1"/>
            <a:r>
              <a:rPr lang="cs-CZ" dirty="0"/>
              <a:t>Solitární fibrózní tumor </a:t>
            </a:r>
          </a:p>
          <a:p>
            <a:pPr lvl="2"/>
            <a:r>
              <a:rPr lang="cs-CZ" dirty="0"/>
              <a:t>nejisté biologické chování</a:t>
            </a:r>
          </a:p>
          <a:p>
            <a:pPr lvl="3"/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4" name="Obrázek 3" descr="mesothelioma-970-444-201410011538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1217121"/>
            <a:ext cx="4788024" cy="2191632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MEZOTELIOM</a:t>
            </a:r>
          </a:p>
        </p:txBody>
      </p:sp>
      <p:pic>
        <p:nvPicPr>
          <p:cNvPr id="12" name="Zástupný symbol pro obsah 11" descr="Diffuse_pleural_mesotheliom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94102" y="1600200"/>
            <a:ext cx="6355796" cy="4525963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LOBÁRNÍ PNEUMONIE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Fibrinózní</a:t>
            </a:r>
            <a:r>
              <a:rPr lang="cs-CZ" dirty="0"/>
              <a:t> povrchový slizniční zánět (krupózní)</a:t>
            </a:r>
          </a:p>
          <a:p>
            <a:endParaRPr lang="cs-CZ" dirty="0"/>
          </a:p>
          <a:p>
            <a:r>
              <a:rPr lang="cs-CZ" dirty="0"/>
              <a:t>Etiologie:</a:t>
            </a:r>
          </a:p>
          <a:p>
            <a:pPr lvl="1"/>
            <a:r>
              <a:rPr lang="cs-CZ" dirty="0"/>
              <a:t>Pneumokok, Stafylokoky, </a:t>
            </a:r>
            <a:r>
              <a:rPr lang="cs-CZ" dirty="0" err="1"/>
              <a:t>Klebsiella</a:t>
            </a:r>
            <a:r>
              <a:rPr lang="cs-CZ" dirty="0"/>
              <a:t>, </a:t>
            </a:r>
            <a:r>
              <a:rPr lang="cs-CZ" dirty="0" err="1"/>
              <a:t>Hemophilus</a:t>
            </a:r>
            <a:endParaRPr lang="cs-CZ" dirty="0"/>
          </a:p>
          <a:p>
            <a:pPr lvl="1"/>
            <a:endParaRPr lang="cs-CZ" dirty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NÁDORY PLEURY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Sekundární (častější)</a:t>
            </a:r>
          </a:p>
          <a:p>
            <a:pPr lvl="1"/>
            <a:r>
              <a:rPr lang="cs-CZ" dirty="0"/>
              <a:t>Metastázy</a:t>
            </a:r>
          </a:p>
          <a:p>
            <a:pPr lvl="1"/>
            <a:r>
              <a:rPr lang="cs-CZ" dirty="0"/>
              <a:t>Přímé prorůstání z okolí</a:t>
            </a:r>
          </a:p>
          <a:p>
            <a:pPr lvl="1"/>
            <a:r>
              <a:rPr lang="cs-CZ" dirty="0"/>
              <a:t>Rozsev vícečetných uzlíků po pleuře = karcinomatóza pleury</a:t>
            </a:r>
          </a:p>
          <a:p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cs-CZ" dirty="0"/>
              <a:t>Karcinomatóza pleury</a:t>
            </a:r>
          </a:p>
        </p:txBody>
      </p:sp>
      <p:pic>
        <p:nvPicPr>
          <p:cNvPr id="6" name="Zástupný symbol pro obsah 5" descr="carcinomatosis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08495" y="2564904"/>
            <a:ext cx="4444364" cy="2952328"/>
          </a:xfr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dnadpis 7"/>
          <p:cNvSpPr>
            <a:spLocks noGrp="1"/>
          </p:cNvSpPr>
          <p:nvPr>
            <p:ph type="subTitle" idx="4294967295"/>
          </p:nvPr>
        </p:nvSpPr>
        <p:spPr>
          <a:xfrm>
            <a:off x="1259632" y="4005064"/>
            <a:ext cx="6400800" cy="1752600"/>
          </a:xfrm>
        </p:spPr>
        <p:txBody>
          <a:bodyPr/>
          <a:lstStyle/>
          <a:p>
            <a:pPr algn="ctr"/>
            <a:r>
              <a:rPr lang="cs-CZ" dirty="0"/>
              <a:t>Děkuji za pozornost…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LOBÁRNÍ PNEUMONIE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Zánět typicky postihuje najednou celý lalok nebo celou plíci (</a:t>
            </a:r>
            <a:r>
              <a:rPr lang="cs-CZ" dirty="0" err="1"/>
              <a:t>alární</a:t>
            </a:r>
            <a:r>
              <a:rPr lang="cs-CZ" dirty="0"/>
              <a:t> pneumonie)</a:t>
            </a:r>
          </a:p>
          <a:p>
            <a:endParaRPr lang="cs-CZ" dirty="0"/>
          </a:p>
        </p:txBody>
      </p:sp>
      <p:pic>
        <p:nvPicPr>
          <p:cNvPr id="7" name="Obrázek 6" descr="pneumonia.png"/>
          <p:cNvPicPr>
            <a:picLocks noChangeAspect="1"/>
          </p:cNvPicPr>
          <p:nvPr/>
        </p:nvPicPr>
        <p:blipFill>
          <a:blip r:embed="rId2" cstate="print"/>
          <a:srcRect t="34250" b="36350"/>
          <a:stretch>
            <a:fillRect/>
          </a:stretch>
        </p:blipFill>
        <p:spPr>
          <a:xfrm>
            <a:off x="611560" y="3284984"/>
            <a:ext cx="7825324" cy="285500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LOBÁRNÍ PNEUMONIE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4 stadia (u neléčené):</a:t>
            </a:r>
          </a:p>
          <a:p>
            <a:pPr lvl="1"/>
            <a:r>
              <a:rPr lang="cs-CZ" dirty="0"/>
              <a:t>Stadium zánětlivého edému</a:t>
            </a:r>
          </a:p>
          <a:p>
            <a:pPr lvl="1"/>
            <a:r>
              <a:rPr lang="cs-CZ" dirty="0"/>
              <a:t>Stadium červené </a:t>
            </a:r>
            <a:r>
              <a:rPr lang="cs-CZ" dirty="0" err="1"/>
              <a:t>hepatizace</a:t>
            </a:r>
            <a:endParaRPr lang="cs-CZ" dirty="0"/>
          </a:p>
          <a:p>
            <a:pPr lvl="1"/>
            <a:r>
              <a:rPr lang="cs-CZ" dirty="0"/>
              <a:t>Stadium šedé </a:t>
            </a:r>
            <a:r>
              <a:rPr lang="cs-CZ" dirty="0" err="1"/>
              <a:t>hepatizace</a:t>
            </a:r>
            <a:endParaRPr lang="cs-CZ" dirty="0"/>
          </a:p>
          <a:p>
            <a:pPr lvl="1"/>
            <a:r>
              <a:rPr lang="cs-CZ" dirty="0"/>
              <a:t>Stadium rezoluce</a:t>
            </a:r>
          </a:p>
          <a:p>
            <a:pPr lvl="1"/>
            <a:endParaRPr lang="cs-CZ" dirty="0"/>
          </a:p>
          <a:p>
            <a:r>
              <a:rPr lang="cs-CZ" dirty="0"/>
              <a:t>Při nedokonalé resorpci fibrinu dochází k </a:t>
            </a:r>
            <a:r>
              <a:rPr lang="cs-CZ" dirty="0" err="1"/>
              <a:t>fibrotizaci</a:t>
            </a:r>
            <a:r>
              <a:rPr lang="cs-CZ" dirty="0"/>
              <a:t> alveolů – </a:t>
            </a:r>
            <a:r>
              <a:rPr lang="cs-CZ" b="1" dirty="0"/>
              <a:t>karnifikace</a:t>
            </a:r>
          </a:p>
        </p:txBody>
      </p:sp>
      <p:pic>
        <p:nvPicPr>
          <p:cNvPr id="6" name="Zástupný symbol pro obsah 5" descr="pathology_lobarpneumonia10x0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364088" y="1697934"/>
            <a:ext cx="2520280" cy="4484485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LOBÁRNÍ PNEUMONIE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err="1"/>
              <a:t>Mikro</a:t>
            </a:r>
            <a:r>
              <a:rPr lang="cs-CZ" dirty="0"/>
              <a:t>:</a:t>
            </a:r>
          </a:p>
          <a:p>
            <a:pPr lvl="1"/>
            <a:r>
              <a:rPr lang="cs-CZ" dirty="0"/>
              <a:t>V alveolech dominuje fibrin + erytrocyty, v závislosti na stadiu příměs neutrofilních granulocytů</a:t>
            </a:r>
          </a:p>
        </p:txBody>
      </p:sp>
      <p:pic>
        <p:nvPicPr>
          <p:cNvPr id="5" name="Zástupný symbol pro obsah 4" descr="pathology_lobarpneumonia10x0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211959" y="2204864"/>
            <a:ext cx="4758757" cy="3426305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1633</TotalTime>
  <Words>1847</Words>
  <Application>Microsoft Office PowerPoint</Application>
  <PresentationFormat>Předvádění na obrazovce (4:3)</PresentationFormat>
  <Paragraphs>428</Paragraphs>
  <Slides>61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4</vt:i4>
      </vt:variant>
      <vt:variant>
        <vt:lpstr>Nadpisy snímků</vt:lpstr>
      </vt:variant>
      <vt:variant>
        <vt:i4>61</vt:i4>
      </vt:variant>
    </vt:vector>
  </HeadingPairs>
  <TitlesOfParts>
    <vt:vector size="71" baseType="lpstr">
      <vt:lpstr>Arial</vt:lpstr>
      <vt:lpstr>Calibri</vt:lpstr>
      <vt:lpstr>Calibri Light</vt:lpstr>
      <vt:lpstr>Symbol</vt:lpstr>
      <vt:lpstr>Verdana</vt:lpstr>
      <vt:lpstr>Wingdings</vt:lpstr>
      <vt:lpstr>Motiv sady Office</vt:lpstr>
      <vt:lpstr>Motiv Office</vt:lpstr>
      <vt:lpstr>1_Motiv Office</vt:lpstr>
      <vt:lpstr>2_Motiv Office</vt:lpstr>
      <vt:lpstr>Patologie respiračního systému II. </vt:lpstr>
      <vt:lpstr>OSNOVA</vt:lpstr>
      <vt:lpstr>Infekční plicní záněty - klasifikace</vt:lpstr>
      <vt:lpstr>Infekční plicní záněty - klasifikace</vt:lpstr>
      <vt:lpstr>Bakteriální záněty</vt:lpstr>
      <vt:lpstr>LOBÁRNÍ PNEUMONIE</vt:lpstr>
      <vt:lpstr>LOBÁRNÍ PNEUMONIE</vt:lpstr>
      <vt:lpstr>LOBÁRNÍ PNEUMONIE</vt:lpstr>
      <vt:lpstr>LOBÁRNÍ PNEUMONIE</vt:lpstr>
      <vt:lpstr>BRONCHOPNEUMONIE</vt:lpstr>
      <vt:lpstr>BRONCHOPNEUMONIE</vt:lpstr>
      <vt:lpstr>BRONCHOPNEUMONIE</vt:lpstr>
      <vt:lpstr>INTERSTICIÁLNÍ ZÁNĚTY PLIC</vt:lpstr>
      <vt:lpstr>INTERSTICIÁLNÍ ZÁNĚTY PLIC</vt:lpstr>
      <vt:lpstr>Pneumocystová pneumonie</vt:lpstr>
      <vt:lpstr>Infekce Covid-19 (SARS-CoV-2 virus) v plících </vt:lpstr>
      <vt:lpstr>Infekce Covid-19 (SARS-CoV-2 virus) v plících </vt:lpstr>
      <vt:lpstr>GRANULOMATÓZNÍ PLICNÍ ZÁNĚTY TBC</vt:lpstr>
      <vt:lpstr>TBC schéma vývoje v závislosti na čase a stavu imunity</vt:lpstr>
      <vt:lpstr>TBC</vt:lpstr>
      <vt:lpstr>INTERSTICIÁLNÍ ZÁNĚTY PLIC</vt:lpstr>
      <vt:lpstr>CHRONICKÉ NEINFEKČNÍ INTERSTICIÁLNÍ CHOROBY PLIC</vt:lpstr>
      <vt:lpstr>INTERSTICIÁLNÍ PLICNÍ FIBRÓZY</vt:lpstr>
      <vt:lpstr>INTERSTICIÁLNÍ PLICNÍ FIBRÓZY</vt:lpstr>
      <vt:lpstr>INTERSTICIÁLNÍ PLICNÍ FIBRÓZY</vt:lpstr>
      <vt:lpstr>INTERSTICIÁLNÍ PLICNÍ FIBRÓZY</vt:lpstr>
      <vt:lpstr>PNEUMOKONIÓZY</vt:lpstr>
      <vt:lpstr>SILIKÓZA</vt:lpstr>
      <vt:lpstr>SILIKÓZA</vt:lpstr>
      <vt:lpstr>NÁDORY PLIC</vt:lpstr>
      <vt:lpstr>CHONDROHAMARTOM PLIC</vt:lpstr>
      <vt:lpstr>CHONDROHAMARTOM PLIC</vt:lpstr>
      <vt:lpstr>CHONDROHAMARTOM PLIC</vt:lpstr>
      <vt:lpstr>BRONCHOGENNÍ KARCINOM</vt:lpstr>
      <vt:lpstr>BRONCHOGENNÍ KARCINOM - TYPY</vt:lpstr>
      <vt:lpstr>SCLC – MALOBUNĚČNÝ KARCINOM (NEUROENDOKRINNÍ KARCINOM G3)</vt:lpstr>
      <vt:lpstr>SCLC – MALOBUNĚČNÝ KARCINOM</vt:lpstr>
      <vt:lpstr>PARANEOPLASTICKÝ SYNDROM</vt:lpstr>
      <vt:lpstr>SCLC – MALOBUNĚČNÝ KARCINOM</vt:lpstr>
      <vt:lpstr>SCLC – MALOBUNĚČNÝ KARCINOM</vt:lpstr>
      <vt:lpstr>NSCLC – SKUPINA NEMALOBUNĚČNÝCH PLICNÍCH KARCINOMŮ</vt:lpstr>
      <vt:lpstr>DLAŽDICOBUNĚČNÝ KARCINOM</vt:lpstr>
      <vt:lpstr>DLAŽDICOBUNĚČNÝ KARCINOM</vt:lpstr>
      <vt:lpstr>DLAŽDICOBUNĚČNÝ KARCINOM</vt:lpstr>
      <vt:lpstr>ADENOKARCINOM</vt:lpstr>
      <vt:lpstr>ADENOKARCINOM</vt:lpstr>
      <vt:lpstr>ADENOKARCINOM</vt:lpstr>
      <vt:lpstr>ADENOKARCINOM</vt:lpstr>
      <vt:lpstr>VELKOBUNĚČNÝ KARCINOM</vt:lpstr>
      <vt:lpstr>VELKOBUNĚČNÝ KARCINOM</vt:lpstr>
      <vt:lpstr>VELKOBUNĚČNÝ KARCINOM</vt:lpstr>
      <vt:lpstr>METASTATICKÝ POTENCIÁL PLICNÍCH KARCINOMŮ</vt:lpstr>
      <vt:lpstr>PATOLOGIE PLEURY</vt:lpstr>
      <vt:lpstr>ZÁNĚTY PLEURY (PLEURITIDY)</vt:lpstr>
      <vt:lpstr>PLEURITIDA</vt:lpstr>
      <vt:lpstr>PATOLOGICKÝ OBSAH PLEURÁLNÍ DUTINY</vt:lpstr>
      <vt:lpstr>PNEUMOTHORAX</vt:lpstr>
      <vt:lpstr>NÁDORY PLEURY</vt:lpstr>
      <vt:lpstr>MEZOTELIOM</vt:lpstr>
      <vt:lpstr>NÁDORY PLEURY</vt:lpstr>
      <vt:lpstr>Prezentace aplikace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Patologie respiračního systému</dc:title>
  <dc:creator>uzivatel</dc:creator>
  <cp:lastModifiedBy>hotarkova</cp:lastModifiedBy>
  <cp:revision>139</cp:revision>
  <cp:lastPrinted>2021-03-11T14:02:54Z</cp:lastPrinted>
  <dcterms:created xsi:type="dcterms:W3CDTF">2018-03-10T19:21:30Z</dcterms:created>
  <dcterms:modified xsi:type="dcterms:W3CDTF">2023-02-09T16:49:51Z</dcterms:modified>
</cp:coreProperties>
</file>