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4"/>
  </p:notesMasterIdLst>
  <p:handoutMasterIdLst>
    <p:handoutMasterId r:id="rId45"/>
  </p:handoutMasterIdLst>
  <p:sldIdLst>
    <p:sldId id="256" r:id="rId2"/>
    <p:sldId id="462" r:id="rId3"/>
    <p:sldId id="467" r:id="rId4"/>
    <p:sldId id="376" r:id="rId5"/>
    <p:sldId id="354" r:id="rId6"/>
    <p:sldId id="384" r:id="rId7"/>
    <p:sldId id="466" r:id="rId8"/>
    <p:sldId id="264" r:id="rId9"/>
    <p:sldId id="269" r:id="rId10"/>
    <p:sldId id="281" r:id="rId11"/>
    <p:sldId id="282" r:id="rId12"/>
    <p:sldId id="369" r:id="rId13"/>
    <p:sldId id="283" r:id="rId14"/>
    <p:sldId id="284" r:id="rId15"/>
    <p:sldId id="366" r:id="rId16"/>
    <p:sldId id="373" r:id="rId17"/>
    <p:sldId id="266" r:id="rId18"/>
    <p:sldId id="411" r:id="rId19"/>
    <p:sldId id="413" r:id="rId20"/>
    <p:sldId id="367" r:id="rId21"/>
    <p:sldId id="463" r:id="rId22"/>
    <p:sldId id="464" r:id="rId23"/>
    <p:sldId id="410" r:id="rId24"/>
    <p:sldId id="394" r:id="rId25"/>
    <p:sldId id="387" r:id="rId26"/>
    <p:sldId id="461" r:id="rId27"/>
    <p:sldId id="460" r:id="rId28"/>
    <p:sldId id="433" r:id="rId29"/>
    <p:sldId id="434" r:id="rId30"/>
    <p:sldId id="444" r:id="rId31"/>
    <p:sldId id="455" r:id="rId32"/>
    <p:sldId id="456" r:id="rId33"/>
    <p:sldId id="438" r:id="rId34"/>
    <p:sldId id="441" r:id="rId35"/>
    <p:sldId id="443" r:id="rId36"/>
    <p:sldId id="457" r:id="rId37"/>
    <p:sldId id="446" r:id="rId38"/>
    <p:sldId id="447" r:id="rId39"/>
    <p:sldId id="448" r:id="rId40"/>
    <p:sldId id="454" r:id="rId41"/>
    <p:sldId id="412" r:id="rId42"/>
    <p:sldId id="271"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754" autoAdjust="0"/>
  </p:normalViewPr>
  <p:slideViewPr>
    <p:cSldViewPr snapToGrid="0">
      <p:cViewPr varScale="1">
        <p:scale>
          <a:sx n="86" d="100"/>
          <a:sy n="86" d="100"/>
        </p:scale>
        <p:origin x="422" y="5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Light" panose="020F0302020204030204" pitchFamily="34"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Light" panose="020F0302020204030204" pitchFamily="34"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a:p>
            <a:pPr lvl="3"/>
            <a:r>
              <a:rPr lang="cs-CZ" altLang="cs-CZ" dirty="0"/>
              <a:t>Čtvrtá úroveň</a:t>
            </a:r>
          </a:p>
          <a:p>
            <a:pPr lvl="4"/>
            <a:r>
              <a:rPr lang="cs-CZ" altLang="cs-CZ" dirty="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Light" panose="020F0302020204030204" pitchFamily="34"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Light" panose="020F0302020204030204" pitchFamily="34" charset="0"/>
              </a:defRPr>
            </a:lvl1pPr>
          </a:lstStyle>
          <a:p>
            <a:fld id="{061A6D36-8CFB-40FE-8D60-D2050488125D}" type="slidenum">
              <a:rPr lang="cs-CZ" altLang="cs-CZ" smtClean="0"/>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1pPr>
    <a:lvl2pPr marL="4572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2pPr>
    <a:lvl3pPr marL="9144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3pPr>
    <a:lvl4pPr marL="13716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4pPr>
    <a:lvl5pPr marL="18288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DD2C13CE-B2F8-4CC9-A0C2-D6A5087915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794284-95C7-4B9B-BADB-F0C05AC1912C}" type="slidenum">
              <a:rPr lang="en-CA" altLang="cs-CZ"/>
              <a:pPr eaLnBrk="1" hangingPunct="1"/>
              <a:t>4</a:t>
            </a:fld>
            <a:endParaRPr lang="en-CA" altLang="cs-CZ"/>
          </a:p>
        </p:txBody>
      </p:sp>
      <p:sp>
        <p:nvSpPr>
          <p:cNvPr id="19459" name="Rectangle 2">
            <a:extLst>
              <a:ext uri="{FF2B5EF4-FFF2-40B4-BE49-F238E27FC236}">
                <a16:creationId xmlns:a16="http://schemas.microsoft.com/office/drawing/2014/main" id="{FA772C61-C13B-43C9-9BFF-81008F306D2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0EE55EC-9562-4EA1-8542-CEB2CFEED0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F2F28B4-055D-48D1-8FC8-321E949F3DA8}"/>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CC2693B4-3F7C-425A-B80F-26B14378B4F0}" type="slidenum">
              <a:rPr lang="en-US" altLang="cs-CZ">
                <a:latin typeface="Calibri" panose="020F0502020204030204" pitchFamily="34" charset="0"/>
              </a:rPr>
              <a:pPr/>
              <a:t>14</a:t>
            </a:fld>
            <a:endParaRPr lang="en-US" altLang="cs-CZ">
              <a:latin typeface="Calibri" panose="020F0502020204030204" pitchFamily="34" charset="0"/>
            </a:endParaRPr>
          </a:p>
        </p:txBody>
      </p:sp>
      <p:sp>
        <p:nvSpPr>
          <p:cNvPr id="31747" name="Rectangle 2">
            <a:extLst>
              <a:ext uri="{FF2B5EF4-FFF2-40B4-BE49-F238E27FC236}">
                <a16:creationId xmlns:a16="http://schemas.microsoft.com/office/drawing/2014/main" id="{7A3258B6-84FE-429E-917E-8D43B19B4CD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33ABE39C-25C7-4140-93AA-FC4068C2F13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B7A10D9-DAA6-4452-9203-3BE5E36FF7A3}"/>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6E6339B6-4A27-4409-B746-82EE7A8AC085}" type="slidenum">
              <a:rPr lang="en-US" altLang="cs-CZ">
                <a:latin typeface="Calibri" panose="020F0502020204030204" pitchFamily="34" charset="0"/>
              </a:rPr>
              <a:pPr/>
              <a:t>15</a:t>
            </a:fld>
            <a:endParaRPr lang="en-US" altLang="cs-CZ">
              <a:latin typeface="Calibri" panose="020F0502020204030204" pitchFamily="34" charset="0"/>
            </a:endParaRPr>
          </a:p>
        </p:txBody>
      </p:sp>
      <p:sp>
        <p:nvSpPr>
          <p:cNvPr id="33795" name="Rectangle 2">
            <a:extLst>
              <a:ext uri="{FF2B5EF4-FFF2-40B4-BE49-F238E27FC236}">
                <a16:creationId xmlns:a16="http://schemas.microsoft.com/office/drawing/2014/main" id="{85897641-D413-4E4C-9813-5F21C9E386B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06C842C8-68A8-4B36-B49E-7F76394E4A55}"/>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75DA483-18AF-49CE-A637-03C08399E39F}"/>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D61C4E0B-9C32-4EA6-BDBE-F1F64F770CC3}" type="slidenum">
              <a:rPr lang="en-US" altLang="cs-CZ">
                <a:latin typeface="Calibri" panose="020F0502020204030204" pitchFamily="34" charset="0"/>
              </a:rPr>
              <a:pPr/>
              <a:t>16</a:t>
            </a:fld>
            <a:endParaRPr lang="en-US" altLang="cs-CZ">
              <a:latin typeface="Calibri" panose="020F0502020204030204" pitchFamily="34" charset="0"/>
            </a:endParaRPr>
          </a:p>
        </p:txBody>
      </p:sp>
      <p:sp>
        <p:nvSpPr>
          <p:cNvPr id="35843" name="Rectangle 2">
            <a:extLst>
              <a:ext uri="{FF2B5EF4-FFF2-40B4-BE49-F238E27FC236}">
                <a16:creationId xmlns:a16="http://schemas.microsoft.com/office/drawing/2014/main" id="{789125A0-F859-4729-B6F7-385E334EE9F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75EB345-8488-4C63-B2A2-D7BE00AF706F}"/>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1F494DB-983F-417C-AC8E-7C45A972E355}"/>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FA5DFEC9-7188-45C3-A573-C08400C3CB72}" type="slidenum">
              <a:rPr lang="en-US" altLang="cs-CZ">
                <a:latin typeface="Calibri" panose="020F0502020204030204" pitchFamily="34" charset="0"/>
              </a:rPr>
              <a:pPr/>
              <a:t>17</a:t>
            </a:fld>
            <a:endParaRPr lang="en-US" altLang="cs-CZ">
              <a:latin typeface="Calibri" panose="020F0502020204030204" pitchFamily="34" charset="0"/>
            </a:endParaRPr>
          </a:p>
        </p:txBody>
      </p:sp>
      <p:sp>
        <p:nvSpPr>
          <p:cNvPr id="37891" name="Rectangle 2">
            <a:extLst>
              <a:ext uri="{FF2B5EF4-FFF2-40B4-BE49-F238E27FC236}">
                <a16:creationId xmlns:a16="http://schemas.microsoft.com/office/drawing/2014/main" id="{ED5CDD21-69C9-4DD4-BE6F-FABE5DCEBA8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E314A788-A58E-49E8-8351-0BC29BAC859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24A0B01-28C6-4149-B9CF-4E2120728902}"/>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C99C6C24-9E16-4778-9107-063D934D92D5}" type="slidenum">
              <a:rPr lang="en-US" altLang="cs-CZ">
                <a:latin typeface="Calibri" panose="020F0502020204030204" pitchFamily="34" charset="0"/>
              </a:rPr>
              <a:pPr/>
              <a:t>18</a:t>
            </a:fld>
            <a:endParaRPr lang="en-US" altLang="cs-CZ">
              <a:latin typeface="Calibri" panose="020F0502020204030204" pitchFamily="34" charset="0"/>
            </a:endParaRPr>
          </a:p>
        </p:txBody>
      </p:sp>
      <p:sp>
        <p:nvSpPr>
          <p:cNvPr id="48131" name="Rectangle 2">
            <a:extLst>
              <a:ext uri="{FF2B5EF4-FFF2-40B4-BE49-F238E27FC236}">
                <a16:creationId xmlns:a16="http://schemas.microsoft.com/office/drawing/2014/main" id="{106FA611-2648-40C5-B5FA-022205821EB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C02AEBB-D5A4-4B1C-B48C-8113C6251A0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D2EB6BD-3C26-4728-91C0-38BB2D9BF31D}"/>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A2FA0D81-D9CB-4D26-ADAD-8BE73EE5CC85}" type="slidenum">
              <a:rPr lang="en-US" altLang="cs-CZ">
                <a:latin typeface="Calibri" panose="020F0502020204030204" pitchFamily="34" charset="0"/>
              </a:rPr>
              <a:pPr/>
              <a:t>19</a:t>
            </a:fld>
            <a:endParaRPr lang="en-US" altLang="cs-CZ">
              <a:latin typeface="Calibri" panose="020F0502020204030204" pitchFamily="34" charset="0"/>
            </a:endParaRPr>
          </a:p>
        </p:txBody>
      </p:sp>
      <p:sp>
        <p:nvSpPr>
          <p:cNvPr id="50179" name="Rectangle 2">
            <a:extLst>
              <a:ext uri="{FF2B5EF4-FFF2-40B4-BE49-F238E27FC236}">
                <a16:creationId xmlns:a16="http://schemas.microsoft.com/office/drawing/2014/main" id="{75EABB6B-B25E-43CE-8BBE-AECFEF9A608B}"/>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600F52BF-2CA8-4E84-A398-35B163F874F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3150D39-C092-48D2-84F2-68CD1F302B05}"/>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57D85640-EC1F-496C-AC1C-9218A654F0ED}" type="slidenum">
              <a:rPr lang="en-US" altLang="cs-CZ">
                <a:latin typeface="Calibri" panose="020F0502020204030204" pitchFamily="34" charset="0"/>
              </a:rPr>
              <a:pPr/>
              <a:t>20</a:t>
            </a:fld>
            <a:endParaRPr lang="en-US" altLang="cs-CZ">
              <a:latin typeface="Calibri" panose="020F0502020204030204" pitchFamily="34" charset="0"/>
            </a:endParaRPr>
          </a:p>
        </p:txBody>
      </p:sp>
      <p:sp>
        <p:nvSpPr>
          <p:cNvPr id="56323" name="Rectangle 2">
            <a:extLst>
              <a:ext uri="{FF2B5EF4-FFF2-40B4-BE49-F238E27FC236}">
                <a16:creationId xmlns:a16="http://schemas.microsoft.com/office/drawing/2014/main" id="{92998DBD-816D-4D41-BFF2-0D08555737F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C917F68-C4E2-4B82-B6BE-D391D508228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151B140-8A76-4101-9688-E7314EF7CB5C}"/>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809A225B-7263-4D4F-93BB-A38365F3A3FA}" type="slidenum">
              <a:rPr lang="en-US" altLang="cs-CZ">
                <a:latin typeface="Calibri" panose="020F0502020204030204" pitchFamily="34" charset="0"/>
              </a:rPr>
              <a:pPr/>
              <a:t>23</a:t>
            </a:fld>
            <a:endParaRPr lang="en-US" altLang="cs-CZ">
              <a:latin typeface="Calibri" panose="020F0502020204030204" pitchFamily="34" charset="0"/>
            </a:endParaRPr>
          </a:p>
        </p:txBody>
      </p:sp>
      <p:sp>
        <p:nvSpPr>
          <p:cNvPr id="60419" name="Rectangle 2">
            <a:extLst>
              <a:ext uri="{FF2B5EF4-FFF2-40B4-BE49-F238E27FC236}">
                <a16:creationId xmlns:a16="http://schemas.microsoft.com/office/drawing/2014/main" id="{ADFFFF47-3E1E-4A0B-9B41-06701E6C1EA1}"/>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D237032A-EDF7-41FA-8386-0A7E25837212}"/>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BB0796F-BC9C-4EF2-9BC6-316AB4C9641F}"/>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1C229969-076E-4EF9-8479-80B58D543E29}" type="slidenum">
              <a:rPr lang="en-US" altLang="cs-CZ">
                <a:latin typeface="Calibri" panose="020F0502020204030204" pitchFamily="34" charset="0"/>
              </a:rPr>
              <a:pPr/>
              <a:t>24</a:t>
            </a:fld>
            <a:endParaRPr lang="en-US" altLang="cs-CZ">
              <a:latin typeface="Calibri" panose="020F0502020204030204" pitchFamily="34" charset="0"/>
            </a:endParaRPr>
          </a:p>
        </p:txBody>
      </p:sp>
      <p:sp>
        <p:nvSpPr>
          <p:cNvPr id="62467" name="Rectangle 2">
            <a:extLst>
              <a:ext uri="{FF2B5EF4-FFF2-40B4-BE49-F238E27FC236}">
                <a16:creationId xmlns:a16="http://schemas.microsoft.com/office/drawing/2014/main" id="{0A35867E-3D48-43E9-A695-F13379074D21}"/>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4BC13DE-739B-4323-89C0-B030604FA704}"/>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F6E0041E-F857-438B-9220-02E3EF736E69}"/>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DBB48416-CF44-4218-A663-C15153D18EC4}" type="slidenum">
              <a:rPr lang="en-US" altLang="cs-CZ">
                <a:latin typeface="Calibri" panose="020F0502020204030204" pitchFamily="34" charset="0"/>
              </a:rPr>
              <a:pPr/>
              <a:t>25</a:t>
            </a:fld>
            <a:endParaRPr lang="en-US" altLang="cs-CZ">
              <a:latin typeface="Calibri" panose="020F0502020204030204" pitchFamily="34" charset="0"/>
            </a:endParaRPr>
          </a:p>
        </p:txBody>
      </p:sp>
      <p:sp>
        <p:nvSpPr>
          <p:cNvPr id="64515" name="Rectangle 2">
            <a:extLst>
              <a:ext uri="{FF2B5EF4-FFF2-40B4-BE49-F238E27FC236}">
                <a16:creationId xmlns:a16="http://schemas.microsoft.com/office/drawing/2014/main" id="{7ADDF585-DF45-48AD-A65C-C2256D4E7A8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42988AE3-65B5-45E0-B610-F5E40E787EBB}"/>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6CD088A-A7DE-4A5C-8A3A-F3A774220126}"/>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EE98182B-545C-41CA-87C0-6C90E1EA34C1}" type="slidenum">
              <a:rPr lang="en-US" altLang="cs-CZ">
                <a:latin typeface="Calibri" panose="020F0502020204030204" pitchFamily="34" charset="0"/>
              </a:rPr>
              <a:pPr/>
              <a:t>5</a:t>
            </a:fld>
            <a:endParaRPr lang="en-US" altLang="cs-CZ">
              <a:latin typeface="Calibri" panose="020F0502020204030204" pitchFamily="34" charset="0"/>
            </a:endParaRPr>
          </a:p>
        </p:txBody>
      </p:sp>
      <p:sp>
        <p:nvSpPr>
          <p:cNvPr id="13315" name="Rectangle 2">
            <a:extLst>
              <a:ext uri="{FF2B5EF4-FFF2-40B4-BE49-F238E27FC236}">
                <a16:creationId xmlns:a16="http://schemas.microsoft.com/office/drawing/2014/main" id="{41DEB98F-DF37-4B9D-8766-5629210879BE}"/>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8460ACCF-1D8D-4AD5-9ED0-BA13ECAFB39B}"/>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12BB36E-F63F-4FBA-98A7-B8DCE7BB0B38}"/>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B7642D18-4A64-446E-ABCA-C4391D260D2F}" type="slidenum">
              <a:rPr lang="en-US" altLang="cs-CZ">
                <a:latin typeface="Calibri" panose="020F0502020204030204" pitchFamily="34" charset="0"/>
              </a:rPr>
              <a:pPr/>
              <a:t>41</a:t>
            </a:fld>
            <a:endParaRPr lang="en-US" altLang="cs-CZ">
              <a:latin typeface="Calibri" panose="020F0502020204030204" pitchFamily="34" charset="0"/>
            </a:endParaRPr>
          </a:p>
        </p:txBody>
      </p:sp>
      <p:sp>
        <p:nvSpPr>
          <p:cNvPr id="73731" name="Rectangle 2">
            <a:extLst>
              <a:ext uri="{FF2B5EF4-FFF2-40B4-BE49-F238E27FC236}">
                <a16:creationId xmlns:a16="http://schemas.microsoft.com/office/drawing/2014/main" id="{A781DD64-ED85-45DC-B249-09DD57CE492F}"/>
              </a:ext>
            </a:extLst>
          </p:cNvPr>
          <p:cNvSpPr>
            <a:spLocks noGrp="1" noRot="1" noChangeAspect="1" noChangeArrowheads="1" noTextEdit="1"/>
          </p:cNvSpPr>
          <p:nvPr>
            <p:ph type="sldImg"/>
          </p:nvPr>
        </p:nvSpPr>
        <p:spPr>
          <a:xfrm>
            <a:off x="1312863" y="682625"/>
            <a:ext cx="4378325" cy="3502025"/>
          </a:xfrm>
          <a:ln/>
        </p:spPr>
      </p:sp>
      <p:sp>
        <p:nvSpPr>
          <p:cNvPr id="73732" name="Rectangle 3">
            <a:extLst>
              <a:ext uri="{FF2B5EF4-FFF2-40B4-BE49-F238E27FC236}">
                <a16:creationId xmlns:a16="http://schemas.microsoft.com/office/drawing/2014/main" id="{37B88C5D-7D07-474C-9BE3-C10609544250}"/>
              </a:ext>
            </a:extLst>
          </p:cNvPr>
          <p:cNvSpPr>
            <a:spLocks noGrp="1" noChangeArrowheads="1"/>
          </p:cNvSpPr>
          <p:nvPr>
            <p:ph type="body" idx="1"/>
          </p:nvPr>
        </p:nvSpPr>
        <p:spPr>
          <a:xfrm>
            <a:off x="912813" y="4413250"/>
            <a:ext cx="5178425" cy="4187825"/>
          </a:xfrm>
          <a:noFill/>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145D942-6CB6-432B-92C8-B544309F68BB}"/>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10FBF9A6-5873-4604-86E6-F32CB2AFFFD8}" type="slidenum">
              <a:rPr lang="en-US" altLang="cs-CZ">
                <a:latin typeface="Calibri" panose="020F0502020204030204" pitchFamily="34" charset="0"/>
              </a:rPr>
              <a:pPr/>
              <a:t>6</a:t>
            </a:fld>
            <a:endParaRPr lang="en-US" altLang="cs-CZ">
              <a:latin typeface="Calibri" panose="020F0502020204030204" pitchFamily="34" charset="0"/>
            </a:endParaRPr>
          </a:p>
        </p:txBody>
      </p:sp>
      <p:sp>
        <p:nvSpPr>
          <p:cNvPr id="15363" name="Rectangle 2">
            <a:extLst>
              <a:ext uri="{FF2B5EF4-FFF2-40B4-BE49-F238E27FC236}">
                <a16:creationId xmlns:a16="http://schemas.microsoft.com/office/drawing/2014/main" id="{0B74130B-4651-4737-9DA7-4DDBC84ACDAE}"/>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34380F8F-8946-4308-92CA-DB2C00F237BC}"/>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DF059A8-C9E7-4401-9D2B-37A2FC2C2A6E}"/>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E0ADE47A-40C1-46ED-A1C6-91AC026CBEB5}" type="slidenum">
              <a:rPr lang="en-US" altLang="cs-CZ">
                <a:latin typeface="Calibri" panose="020F0502020204030204" pitchFamily="34" charset="0"/>
              </a:rPr>
              <a:pPr/>
              <a:t>8</a:t>
            </a:fld>
            <a:endParaRPr lang="en-US" altLang="cs-CZ">
              <a:latin typeface="Calibri" panose="020F0502020204030204" pitchFamily="34" charset="0"/>
            </a:endParaRPr>
          </a:p>
        </p:txBody>
      </p:sp>
      <p:sp>
        <p:nvSpPr>
          <p:cNvPr id="17411" name="Rectangle 2">
            <a:extLst>
              <a:ext uri="{FF2B5EF4-FFF2-40B4-BE49-F238E27FC236}">
                <a16:creationId xmlns:a16="http://schemas.microsoft.com/office/drawing/2014/main" id="{A4D88956-6913-49D8-80D3-4233B4851F6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BB6FD45-1977-4097-B6A1-16342049754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9E115548-72D1-4991-8910-93F04BC4B651}"/>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A7EFBC1A-9615-4AFD-8984-D09AA138080F}" type="slidenum">
              <a:rPr lang="en-US" altLang="cs-CZ">
                <a:latin typeface="Calibri" panose="020F0502020204030204" pitchFamily="34" charset="0"/>
              </a:rPr>
              <a:pPr/>
              <a:t>9</a:t>
            </a:fld>
            <a:endParaRPr lang="en-US" altLang="cs-CZ">
              <a:latin typeface="Calibri" panose="020F0502020204030204" pitchFamily="34" charset="0"/>
            </a:endParaRPr>
          </a:p>
        </p:txBody>
      </p:sp>
      <p:sp>
        <p:nvSpPr>
          <p:cNvPr id="19459" name="Rectangle 2">
            <a:extLst>
              <a:ext uri="{FF2B5EF4-FFF2-40B4-BE49-F238E27FC236}">
                <a16:creationId xmlns:a16="http://schemas.microsoft.com/office/drawing/2014/main" id="{B3DC5708-E0C9-4B22-8F9B-9A3E13525500}"/>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B57A438-E9C6-40CE-9332-0920A936BAE9}"/>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AB010F0-3F77-4677-959C-D9726B54DB2F}"/>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E09FFEEB-5723-4DD9-A3A8-48D5B94F900B}" type="slidenum">
              <a:rPr lang="en-US" altLang="cs-CZ">
                <a:latin typeface="Calibri" panose="020F0502020204030204" pitchFamily="34" charset="0"/>
              </a:rPr>
              <a:pPr/>
              <a:t>10</a:t>
            </a:fld>
            <a:endParaRPr lang="en-US" altLang="cs-CZ">
              <a:latin typeface="Calibri" panose="020F0502020204030204" pitchFamily="34" charset="0"/>
            </a:endParaRPr>
          </a:p>
        </p:txBody>
      </p:sp>
      <p:sp>
        <p:nvSpPr>
          <p:cNvPr id="23555" name="Rectangle 2">
            <a:extLst>
              <a:ext uri="{FF2B5EF4-FFF2-40B4-BE49-F238E27FC236}">
                <a16:creationId xmlns:a16="http://schemas.microsoft.com/office/drawing/2014/main" id="{8EEBBAA6-7B1C-48B3-95A9-B1514F2E737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29DF68B-869A-4594-B4BC-DF407C392BC6}"/>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5A39550-CC6F-425F-B3DD-E6506AA884C9}"/>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0DE9C2E4-CBE3-432E-A65B-A90B3DE6A8C8}" type="slidenum">
              <a:rPr lang="en-US" altLang="cs-CZ">
                <a:latin typeface="Calibri" panose="020F0502020204030204" pitchFamily="34" charset="0"/>
              </a:rPr>
              <a:pPr/>
              <a:t>11</a:t>
            </a:fld>
            <a:endParaRPr lang="en-US" altLang="cs-CZ">
              <a:latin typeface="Calibri" panose="020F0502020204030204" pitchFamily="34" charset="0"/>
            </a:endParaRPr>
          </a:p>
        </p:txBody>
      </p:sp>
      <p:sp>
        <p:nvSpPr>
          <p:cNvPr id="25603" name="Rectangle 2">
            <a:extLst>
              <a:ext uri="{FF2B5EF4-FFF2-40B4-BE49-F238E27FC236}">
                <a16:creationId xmlns:a16="http://schemas.microsoft.com/office/drawing/2014/main" id="{817E555E-D22B-4313-9BAA-8AF7911CFB55}"/>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D9E86CA0-9FCF-4DF7-AEC6-193E8FEA3D23}"/>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1C778135-FA61-4DBA-A7B5-BC5C3AEE1EF7}"/>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AA1EC987-3C9F-4405-AB10-A554D94B63EE}" type="slidenum">
              <a:rPr lang="en-US" altLang="cs-CZ">
                <a:latin typeface="Calibri" panose="020F0502020204030204" pitchFamily="34" charset="0"/>
              </a:rPr>
              <a:pPr/>
              <a:t>12</a:t>
            </a:fld>
            <a:endParaRPr lang="en-US" altLang="cs-CZ">
              <a:latin typeface="Calibri" panose="020F0502020204030204" pitchFamily="34" charset="0"/>
            </a:endParaRPr>
          </a:p>
        </p:txBody>
      </p:sp>
      <p:sp>
        <p:nvSpPr>
          <p:cNvPr id="27651" name="Rectangle 2">
            <a:extLst>
              <a:ext uri="{FF2B5EF4-FFF2-40B4-BE49-F238E27FC236}">
                <a16:creationId xmlns:a16="http://schemas.microsoft.com/office/drawing/2014/main" id="{1F326A2A-2FA7-4C44-B6B5-7623856837AD}"/>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CC13359-8716-41B5-9ABE-2FFF176594CE}"/>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038EEF0-2EE0-44C5-AA1F-FDDC572EF39C}"/>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FD1316F2-7E38-4ADD-8512-9438B7B16C85}" type="slidenum">
              <a:rPr lang="en-US" altLang="cs-CZ">
                <a:latin typeface="Calibri" panose="020F0502020204030204" pitchFamily="34" charset="0"/>
              </a:rPr>
              <a:pPr/>
              <a:t>13</a:t>
            </a:fld>
            <a:endParaRPr lang="en-US" altLang="cs-CZ">
              <a:latin typeface="Calibri" panose="020F0502020204030204" pitchFamily="34" charset="0"/>
            </a:endParaRPr>
          </a:p>
        </p:txBody>
      </p:sp>
      <p:sp>
        <p:nvSpPr>
          <p:cNvPr id="29699" name="Rectangle 2">
            <a:extLst>
              <a:ext uri="{FF2B5EF4-FFF2-40B4-BE49-F238E27FC236}">
                <a16:creationId xmlns:a16="http://schemas.microsoft.com/office/drawing/2014/main" id="{97523216-B930-4ED4-9B6F-59194120A4B6}"/>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F1851E0-4D3A-4D8F-9FC2-D2C12A565016}"/>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Doc. Julie Dobrovolná</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Calibri Light" panose="020F03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Doc. Julie Dobrovolná</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a:extLst>
              <a:ext uri="{FF2B5EF4-FFF2-40B4-BE49-F238E27FC236}">
                <a16:creationId xmlns:a16="http://schemas.microsoft.com/office/drawing/2014/main" id="{9A820308-7A49-4193-AA7F-1BC83252AAB2}"/>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E7D6E7F1-7787-415A-A005-F0F1A76B5E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87F353-C5A0-4188-B192-C3B52F98DDF9}"/>
              </a:ext>
            </a:extLst>
          </p:cNvPr>
          <p:cNvSpPr>
            <a:spLocks noGrp="1"/>
          </p:cNvSpPr>
          <p:nvPr>
            <p:ph type="sldNum" sz="quarter" idx="12"/>
          </p:nvPr>
        </p:nvSpPr>
        <p:spPr/>
        <p:txBody>
          <a:bodyPr/>
          <a:lstStyle>
            <a:lvl1pPr>
              <a:defRPr/>
            </a:lvl1pPr>
          </a:lstStyle>
          <a:p>
            <a:fld id="{811BA56D-2CAC-476C-9F4F-03693B41A9F8}" type="slidenum">
              <a:rPr lang="en-US" altLang="cs-CZ"/>
              <a:pPr/>
              <a:t>‹#›</a:t>
            </a:fld>
            <a:endParaRPr lang="en-US" altLang="cs-CZ"/>
          </a:p>
        </p:txBody>
      </p:sp>
    </p:spTree>
    <p:extLst>
      <p:ext uri="{BB962C8B-B14F-4D97-AF65-F5344CB8AC3E}">
        <p14:creationId xmlns:p14="http://schemas.microsoft.com/office/powerpoint/2010/main" val="721473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2AD1C62-49BE-4E7B-978C-977BD2155FBE}"/>
              </a:ext>
            </a:extLst>
          </p:cNvPr>
          <p:cNvSpPr>
            <a:spLocks noGrp="1"/>
          </p:cNvSpPr>
          <p:nvPr>
            <p:ph type="dt" sz="half" idx="10"/>
          </p:nvPr>
        </p:nvSpPr>
        <p:spPr/>
        <p:txBody>
          <a:bodyPr/>
          <a:lstStyle>
            <a:lvl1pPr>
              <a:defRPr/>
            </a:lvl1pPr>
          </a:lstStyle>
          <a:p>
            <a:pPr>
              <a:defRPr/>
            </a:pPr>
            <a:endParaRPr lang="en-US" altLang="cs-CZ"/>
          </a:p>
        </p:txBody>
      </p:sp>
      <p:sp>
        <p:nvSpPr>
          <p:cNvPr id="3" name="Footer Placeholder 4">
            <a:extLst>
              <a:ext uri="{FF2B5EF4-FFF2-40B4-BE49-F238E27FC236}">
                <a16:creationId xmlns:a16="http://schemas.microsoft.com/office/drawing/2014/main" id="{B1CC1EA5-9B3A-4899-8F28-26DB5D08037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869BFBD-324E-470C-8FB8-3A723F21623D}"/>
              </a:ext>
            </a:extLst>
          </p:cNvPr>
          <p:cNvSpPr>
            <a:spLocks noGrp="1"/>
          </p:cNvSpPr>
          <p:nvPr>
            <p:ph type="sldNum" sz="quarter" idx="12"/>
          </p:nvPr>
        </p:nvSpPr>
        <p:spPr/>
        <p:txBody>
          <a:bodyPr/>
          <a:lstStyle>
            <a:lvl1pPr>
              <a:defRPr/>
            </a:lvl1pPr>
          </a:lstStyle>
          <a:p>
            <a:fld id="{11C41B82-1F46-4316-A7BF-9F38E48E96F4}" type="slidenum">
              <a:rPr lang="en-US" altLang="cs-CZ"/>
              <a:pPr/>
              <a:t>‹#›</a:t>
            </a:fld>
            <a:endParaRPr lang="en-US" altLang="cs-CZ"/>
          </a:p>
        </p:txBody>
      </p:sp>
    </p:spTree>
    <p:extLst>
      <p:ext uri="{BB962C8B-B14F-4D97-AF65-F5344CB8AC3E}">
        <p14:creationId xmlns:p14="http://schemas.microsoft.com/office/powerpoint/2010/main" val="1011982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Nadpis a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FE3BC2-4994-449D-8FA7-DBA5FD4B7A2A}"/>
              </a:ext>
            </a:extLst>
          </p:cNvPr>
          <p:cNvSpPr>
            <a:spLocks noGrp="1"/>
          </p:cNvSpPr>
          <p:nvPr>
            <p:ph type="title"/>
          </p:nvPr>
        </p:nvSpPr>
        <p:spPr>
          <a:xfrm>
            <a:off x="812800" y="610195"/>
            <a:ext cx="10464800" cy="1143000"/>
          </a:xfrm>
        </p:spPr>
        <p:txBody>
          <a:bodyPr/>
          <a:lstStyle/>
          <a:p>
            <a:r>
              <a:rPr lang="cs-CZ"/>
              <a:t>Kliknutím lze upravit styl.</a:t>
            </a:r>
          </a:p>
        </p:txBody>
      </p:sp>
      <p:sp>
        <p:nvSpPr>
          <p:cNvPr id="3" name="Zástupný objekt grafu 2">
            <a:extLst>
              <a:ext uri="{FF2B5EF4-FFF2-40B4-BE49-F238E27FC236}">
                <a16:creationId xmlns:a16="http://schemas.microsoft.com/office/drawing/2014/main" id="{39DC0886-4FD2-44FD-A702-E1E1E62E3CE8}"/>
              </a:ext>
            </a:extLst>
          </p:cNvPr>
          <p:cNvSpPr>
            <a:spLocks noGrp="1"/>
          </p:cNvSpPr>
          <p:nvPr>
            <p:ph type="chart" idx="1"/>
          </p:nvPr>
        </p:nvSpPr>
        <p:spPr>
          <a:xfrm>
            <a:off x="914400" y="1980903"/>
            <a:ext cx="10363200" cy="4115097"/>
          </a:xfrm>
        </p:spPr>
        <p:txBody>
          <a:bodyPr/>
          <a:lstStyle/>
          <a:p>
            <a:pPr lvl="0"/>
            <a:endParaRPr lang="cs-CZ" noProof="0"/>
          </a:p>
        </p:txBody>
      </p:sp>
      <p:sp>
        <p:nvSpPr>
          <p:cNvPr id="4" name="Zástupný symbol pro datum 3">
            <a:extLst>
              <a:ext uri="{FF2B5EF4-FFF2-40B4-BE49-F238E27FC236}">
                <a16:creationId xmlns:a16="http://schemas.microsoft.com/office/drawing/2014/main" id="{B3C4A8A2-0F30-4B05-A7BF-CDD5CB251327}"/>
              </a:ext>
            </a:extLst>
          </p:cNvPr>
          <p:cNvSpPr>
            <a:spLocks noGrp="1"/>
          </p:cNvSpPr>
          <p:nvPr>
            <p:ph type="dt" sz="half" idx="10"/>
          </p:nvPr>
        </p:nvSpPr>
        <p:spPr>
          <a:xfrm>
            <a:off x="914400" y="6247805"/>
            <a:ext cx="2540000" cy="458391"/>
          </a:xfrm>
        </p:spPr>
        <p:txBody>
          <a:bodyPr/>
          <a:lstStyle>
            <a:lvl1pPr>
              <a:defRPr/>
            </a:lvl1pPr>
          </a:lstStyle>
          <a:p>
            <a:pPr>
              <a:defRPr/>
            </a:pPr>
            <a:endParaRPr lang="en-US" altLang="cs-CZ"/>
          </a:p>
        </p:txBody>
      </p:sp>
      <p:sp>
        <p:nvSpPr>
          <p:cNvPr id="5" name="Zástupný symbol pro číslo snímku 4">
            <a:extLst>
              <a:ext uri="{FF2B5EF4-FFF2-40B4-BE49-F238E27FC236}">
                <a16:creationId xmlns:a16="http://schemas.microsoft.com/office/drawing/2014/main" id="{D2C3A3A5-BFEF-4776-A6F3-347D9BC8688E}"/>
              </a:ext>
            </a:extLst>
          </p:cNvPr>
          <p:cNvSpPr>
            <a:spLocks noGrp="1"/>
          </p:cNvSpPr>
          <p:nvPr>
            <p:ph type="sldNum" sz="quarter" idx="11"/>
          </p:nvPr>
        </p:nvSpPr>
        <p:spPr>
          <a:xfrm>
            <a:off x="8737600" y="6247805"/>
            <a:ext cx="2540000" cy="458391"/>
          </a:xfrm>
        </p:spPr>
        <p:txBody>
          <a:bodyPr/>
          <a:lstStyle>
            <a:lvl1pPr>
              <a:defRPr/>
            </a:lvl1pPr>
          </a:lstStyle>
          <a:p>
            <a:fld id="{41D5A0DF-95F6-4142-B6D7-9AF5D848EF69}" type="slidenum">
              <a:rPr lang="en-US" altLang="cs-CZ"/>
              <a:pPr/>
              <a:t>‹#›</a:t>
            </a:fld>
            <a:endParaRPr lang="en-US" altLang="cs-CZ"/>
          </a:p>
        </p:txBody>
      </p:sp>
    </p:spTree>
    <p:extLst>
      <p:ext uri="{BB962C8B-B14F-4D97-AF65-F5344CB8AC3E}">
        <p14:creationId xmlns:p14="http://schemas.microsoft.com/office/powerpoint/2010/main" val="903413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E487BE-C5D9-46A5-828B-0E97BC9BE1DB}"/>
              </a:ext>
            </a:extLst>
          </p:cNvPr>
          <p:cNvSpPr>
            <a:spLocks noGrp="1"/>
          </p:cNvSpPr>
          <p:nvPr>
            <p:ph type="title"/>
          </p:nvPr>
        </p:nvSpPr>
        <p:spPr>
          <a:xfrm>
            <a:off x="812800" y="610195"/>
            <a:ext cx="10464800" cy="1143000"/>
          </a:xfrm>
        </p:spPr>
        <p:txBody>
          <a:bodyPr/>
          <a:lstStyle/>
          <a:p>
            <a:r>
              <a:rPr lang="cs-CZ"/>
              <a:t>Kliknutím lze upravit styl.</a:t>
            </a:r>
          </a:p>
        </p:txBody>
      </p:sp>
      <p:sp>
        <p:nvSpPr>
          <p:cNvPr id="3" name="Zástupný symbol pro tabulku 2">
            <a:extLst>
              <a:ext uri="{FF2B5EF4-FFF2-40B4-BE49-F238E27FC236}">
                <a16:creationId xmlns:a16="http://schemas.microsoft.com/office/drawing/2014/main" id="{A9961696-026D-4B77-990E-4DB696EE0A45}"/>
              </a:ext>
            </a:extLst>
          </p:cNvPr>
          <p:cNvSpPr>
            <a:spLocks noGrp="1"/>
          </p:cNvSpPr>
          <p:nvPr>
            <p:ph type="tbl" idx="1"/>
          </p:nvPr>
        </p:nvSpPr>
        <p:spPr>
          <a:xfrm>
            <a:off x="914400" y="1980903"/>
            <a:ext cx="10363200" cy="4115097"/>
          </a:xfrm>
        </p:spPr>
        <p:txBody>
          <a:bodyPr/>
          <a:lstStyle/>
          <a:p>
            <a:pPr lvl="0"/>
            <a:endParaRPr lang="cs-CZ" noProof="0"/>
          </a:p>
        </p:txBody>
      </p:sp>
      <p:sp>
        <p:nvSpPr>
          <p:cNvPr id="4" name="Zástupný symbol pro datum 3">
            <a:extLst>
              <a:ext uri="{FF2B5EF4-FFF2-40B4-BE49-F238E27FC236}">
                <a16:creationId xmlns:a16="http://schemas.microsoft.com/office/drawing/2014/main" id="{CED7A512-6394-4163-8FC9-BC9576B41CFE}"/>
              </a:ext>
            </a:extLst>
          </p:cNvPr>
          <p:cNvSpPr>
            <a:spLocks noGrp="1"/>
          </p:cNvSpPr>
          <p:nvPr>
            <p:ph type="dt" sz="half" idx="10"/>
          </p:nvPr>
        </p:nvSpPr>
        <p:spPr>
          <a:xfrm>
            <a:off x="914400" y="6247805"/>
            <a:ext cx="2540000" cy="458391"/>
          </a:xfrm>
        </p:spPr>
        <p:txBody>
          <a:bodyPr/>
          <a:lstStyle>
            <a:lvl1pPr>
              <a:defRPr/>
            </a:lvl1pPr>
          </a:lstStyle>
          <a:p>
            <a:pPr>
              <a:defRPr/>
            </a:pPr>
            <a:endParaRPr lang="en-US" altLang="cs-CZ"/>
          </a:p>
        </p:txBody>
      </p:sp>
      <p:sp>
        <p:nvSpPr>
          <p:cNvPr id="5" name="Zástupný symbol pro číslo snímku 4">
            <a:extLst>
              <a:ext uri="{FF2B5EF4-FFF2-40B4-BE49-F238E27FC236}">
                <a16:creationId xmlns:a16="http://schemas.microsoft.com/office/drawing/2014/main" id="{17B593ED-28F3-45C8-A11F-349343AE0CC6}"/>
              </a:ext>
            </a:extLst>
          </p:cNvPr>
          <p:cNvSpPr>
            <a:spLocks noGrp="1"/>
          </p:cNvSpPr>
          <p:nvPr>
            <p:ph type="sldNum" sz="quarter" idx="11"/>
          </p:nvPr>
        </p:nvSpPr>
        <p:spPr>
          <a:xfrm>
            <a:off x="8737600" y="6247805"/>
            <a:ext cx="2540000" cy="458391"/>
          </a:xfrm>
        </p:spPr>
        <p:txBody>
          <a:bodyPr/>
          <a:lstStyle>
            <a:lvl1pPr>
              <a:defRPr/>
            </a:lvl1pPr>
          </a:lstStyle>
          <a:p>
            <a:fld id="{A762D6F6-BF13-480B-8A16-2AB9D103C5EB}" type="slidenum">
              <a:rPr lang="en-US" altLang="cs-CZ"/>
              <a:pPr/>
              <a:t>‹#›</a:t>
            </a:fld>
            <a:endParaRPr lang="en-US" altLang="cs-CZ"/>
          </a:p>
        </p:txBody>
      </p:sp>
    </p:spTree>
    <p:extLst>
      <p:ext uri="{BB962C8B-B14F-4D97-AF65-F5344CB8AC3E}">
        <p14:creationId xmlns:p14="http://schemas.microsoft.com/office/powerpoint/2010/main" val="3839664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22E46CC6-AF15-4581-9809-C3C01958FA2B}"/>
              </a:ext>
            </a:extLst>
          </p:cNvPr>
          <p:cNvSpPr>
            <a:spLocks noGrp="1"/>
          </p:cNvSpPr>
          <p:nvPr>
            <p:ph/>
          </p:nvPr>
        </p:nvSpPr>
        <p:spPr>
          <a:xfrm>
            <a:off x="914400" y="457200"/>
            <a:ext cx="10363200" cy="5638800"/>
          </a:xfrm>
        </p:spPr>
        <p:txBody>
          <a:bodyPr/>
          <a:lstStyle>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datum 2">
            <a:extLst>
              <a:ext uri="{FF2B5EF4-FFF2-40B4-BE49-F238E27FC236}">
                <a16:creationId xmlns:a16="http://schemas.microsoft.com/office/drawing/2014/main" id="{9697B7A1-CF3A-48AB-B837-2059C0191A86}"/>
              </a:ext>
            </a:extLst>
          </p:cNvPr>
          <p:cNvSpPr>
            <a:spLocks noGrp="1"/>
          </p:cNvSpPr>
          <p:nvPr>
            <p:ph type="dt" sz="half" idx="10"/>
          </p:nvPr>
        </p:nvSpPr>
        <p:spPr>
          <a:xfrm>
            <a:off x="914400" y="6247805"/>
            <a:ext cx="2540000" cy="458391"/>
          </a:xfrm>
        </p:spPr>
        <p:txBody>
          <a:bodyPr/>
          <a:lstStyle>
            <a:lvl1pPr>
              <a:defRPr/>
            </a:lvl1pPr>
          </a:lstStyle>
          <a:p>
            <a:pPr>
              <a:defRPr/>
            </a:pPr>
            <a:endParaRPr lang="en-CA" altLang="cs-CZ"/>
          </a:p>
        </p:txBody>
      </p:sp>
      <p:sp>
        <p:nvSpPr>
          <p:cNvPr id="4" name="Zástupný symbol pro zápatí 3">
            <a:extLst>
              <a:ext uri="{FF2B5EF4-FFF2-40B4-BE49-F238E27FC236}">
                <a16:creationId xmlns:a16="http://schemas.microsoft.com/office/drawing/2014/main" id="{89135E29-5C2C-4389-8CBC-498663BDE2D9}"/>
              </a:ext>
            </a:extLst>
          </p:cNvPr>
          <p:cNvSpPr>
            <a:spLocks noGrp="1"/>
          </p:cNvSpPr>
          <p:nvPr>
            <p:ph type="ftr" sz="quarter" idx="11"/>
          </p:nvPr>
        </p:nvSpPr>
        <p:spPr>
          <a:xfrm>
            <a:off x="4165600" y="6247805"/>
            <a:ext cx="3860800" cy="458391"/>
          </a:xfrm>
        </p:spPr>
        <p:txBody>
          <a:bodyPr/>
          <a:lstStyle>
            <a:lvl1pPr>
              <a:defRPr/>
            </a:lvl1pPr>
          </a:lstStyle>
          <a:p>
            <a:pPr>
              <a:defRPr/>
            </a:pPr>
            <a:endParaRPr lang="en-CA" altLang="cs-CZ"/>
          </a:p>
        </p:txBody>
      </p:sp>
      <p:sp>
        <p:nvSpPr>
          <p:cNvPr id="5" name="Zástupný symbol pro číslo snímku 4">
            <a:extLst>
              <a:ext uri="{FF2B5EF4-FFF2-40B4-BE49-F238E27FC236}">
                <a16:creationId xmlns:a16="http://schemas.microsoft.com/office/drawing/2014/main" id="{BC2A3755-297A-4276-98BF-9FF39BBDB6E0}"/>
              </a:ext>
            </a:extLst>
          </p:cNvPr>
          <p:cNvSpPr>
            <a:spLocks noGrp="1"/>
          </p:cNvSpPr>
          <p:nvPr>
            <p:ph type="sldNum" sz="quarter" idx="12"/>
          </p:nvPr>
        </p:nvSpPr>
        <p:spPr>
          <a:xfrm>
            <a:off x="8737600" y="6247805"/>
            <a:ext cx="2540000" cy="458391"/>
          </a:xfrm>
        </p:spPr>
        <p:txBody>
          <a:bodyPr/>
          <a:lstStyle>
            <a:lvl1pPr>
              <a:defRPr/>
            </a:lvl1pPr>
          </a:lstStyle>
          <a:p>
            <a:fld id="{955EBDE5-518D-4340-A42D-991747B5D35D}" type="slidenum">
              <a:rPr lang="en-CA" altLang="cs-CZ"/>
              <a:pPr/>
              <a:t>‹#›</a:t>
            </a:fld>
            <a:endParaRPr lang="en-CA" altLang="cs-CZ"/>
          </a:p>
        </p:txBody>
      </p:sp>
    </p:spTree>
    <p:extLst>
      <p:ext uri="{BB962C8B-B14F-4D97-AF65-F5344CB8AC3E}">
        <p14:creationId xmlns:p14="http://schemas.microsoft.com/office/powerpoint/2010/main" val="320507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Doc. Julie Dobrovolná</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Calibri Light" panose="020F03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Doc. Julie Dobrovolná</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Doc. Julie Dobrovolná</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Calibri Light" panose="020F0302020204030204" pitchFamily="34" charset="0"/>
              </a:defRPr>
            </a:lvl1pPr>
          </a:lstStyle>
          <a:p>
            <a:r>
              <a:rPr lang="cs-CZ" dirty="0"/>
              <a:t>Doc. Julie Dobrovolná</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Calibri Light" panose="020F0302020204030204" pitchFamily="34" charset="0"/>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6" r:id="rId17"/>
    <p:sldLayoutId id="2147483698" r:id="rId18"/>
    <p:sldLayoutId id="2147483699" r:id="rId19"/>
  </p:sldLayoutIdLst>
  <p:hf hdr="0" dt="0"/>
  <p:txStyles>
    <p:titleStyle>
      <a:lvl1pPr algn="l" rtl="0" eaLnBrk="1" fontAlgn="base" hangingPunct="1">
        <a:lnSpc>
          <a:spcPts val="4000"/>
        </a:lnSpc>
        <a:spcBef>
          <a:spcPct val="0"/>
        </a:spcBef>
        <a:spcAft>
          <a:spcPct val="0"/>
        </a:spcAft>
        <a:defRPr sz="4000" b="1">
          <a:solidFill>
            <a:schemeClr val="tx2"/>
          </a:solidFill>
          <a:latin typeface="Calibri Light" panose="020F03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Calibri Light" panose="020F030202020403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5.xml"/><Relationship Id="rId5" Type="http://schemas.openxmlformats.org/officeDocument/2006/relationships/image" Target="../media/image70.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1.bin"/><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9B29BFF-AC02-493C-A656-7CA7E3A0E5DA}"/>
              </a:ext>
            </a:extLst>
          </p:cNvPr>
          <p:cNvSpPr>
            <a:spLocks noGrp="1" noChangeArrowheads="1"/>
          </p:cNvSpPr>
          <p:nvPr>
            <p:ph type="ctrTitle"/>
          </p:nvPr>
        </p:nvSpPr>
        <p:spPr/>
        <p:txBody>
          <a:bodyPr/>
          <a:lstStyle/>
          <a:p>
            <a:pPr eaLnBrk="1" hangingPunct="1"/>
            <a:r>
              <a:rPr lang="cs-CZ" altLang="en-US"/>
              <a:t>Patofyziologické aspekty metabolismu lipidů</a:t>
            </a:r>
          </a:p>
        </p:txBody>
      </p:sp>
      <p:sp>
        <p:nvSpPr>
          <p:cNvPr id="4099" name="Rectangle 3">
            <a:extLst>
              <a:ext uri="{FF2B5EF4-FFF2-40B4-BE49-F238E27FC236}">
                <a16:creationId xmlns:a16="http://schemas.microsoft.com/office/drawing/2014/main" id="{27E65561-2283-45CB-86FA-A45E0F13DC2A}"/>
              </a:ext>
            </a:extLst>
          </p:cNvPr>
          <p:cNvSpPr>
            <a:spLocks noGrp="1" noChangeArrowheads="1"/>
          </p:cNvSpPr>
          <p:nvPr>
            <p:ph type="subTitle" idx="1"/>
          </p:nvPr>
        </p:nvSpPr>
        <p:spPr/>
        <p:txBody>
          <a:bodyPr/>
          <a:lstStyle/>
          <a:p>
            <a:pPr eaLnBrk="1" hangingPunct="1"/>
            <a:r>
              <a:rPr lang="cs-CZ" altLang="en-US"/>
              <a:t>Julie Dobrovolná, 2023</a:t>
            </a:r>
            <a:endParaRPr lang="cs-CZ" altLang="en-US" dirty="0"/>
          </a:p>
          <a:p>
            <a:pPr eaLnBrk="1" hangingPunct="1"/>
            <a:endParaRPr lang="cs-CZ" altLang="en-US" dirty="0"/>
          </a:p>
        </p:txBody>
      </p:sp>
      <p:sp>
        <p:nvSpPr>
          <p:cNvPr id="2" name="Zástupný symbol pro zápatí 1">
            <a:extLst>
              <a:ext uri="{FF2B5EF4-FFF2-40B4-BE49-F238E27FC236}">
                <a16:creationId xmlns:a16="http://schemas.microsoft.com/office/drawing/2014/main" id="{90FF4C14-4B45-448B-81DB-1CFB03A894F2}"/>
              </a:ext>
            </a:extLst>
          </p:cNvPr>
          <p:cNvSpPr>
            <a:spLocks noGrp="1"/>
          </p:cNvSpPr>
          <p:nvPr>
            <p:ph type="ftr" sz="quarter" idx="10"/>
          </p:nvPr>
        </p:nvSpPr>
        <p:spPr/>
        <p:txBody>
          <a:bodyPr/>
          <a:lstStyle/>
          <a:p>
            <a:r>
              <a:rPr lang="cs-CZ" dirty="0"/>
              <a:t>Prof. Julie Dobrovolná</a:t>
            </a:r>
          </a:p>
        </p:txBody>
      </p:sp>
      <p:sp>
        <p:nvSpPr>
          <p:cNvPr id="3" name="Zástupný symbol pro číslo snímku 2">
            <a:extLst>
              <a:ext uri="{FF2B5EF4-FFF2-40B4-BE49-F238E27FC236}">
                <a16:creationId xmlns:a16="http://schemas.microsoft.com/office/drawing/2014/main" id="{306FB5E4-FEFD-4130-8C0B-E6794999B73C}"/>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Tree>
    <p:custDataLst>
      <p:tags r:id="rId1"/>
    </p:custDataLst>
    <p:extLst>
      <p:ext uri="{BB962C8B-B14F-4D97-AF65-F5344CB8AC3E}">
        <p14:creationId xmlns:p14="http://schemas.microsoft.com/office/powerpoint/2010/main" val="327691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lide_10_build_1">
            <a:extLst>
              <a:ext uri="{FF2B5EF4-FFF2-40B4-BE49-F238E27FC236}">
                <a16:creationId xmlns:a16="http://schemas.microsoft.com/office/drawing/2014/main" id="{E1021213-4CA9-47D9-B435-916CBE5A5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477"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a:extLst>
              <a:ext uri="{FF2B5EF4-FFF2-40B4-BE49-F238E27FC236}">
                <a16:creationId xmlns:a16="http://schemas.microsoft.com/office/drawing/2014/main" id="{7F24C297-6618-427A-ADAC-39620F0F7316}"/>
              </a:ext>
            </a:extLst>
          </p:cNvPr>
          <p:cNvSpPr txBox="1">
            <a:spLocks noChangeArrowheads="1"/>
          </p:cNvSpPr>
          <p:nvPr/>
        </p:nvSpPr>
        <p:spPr bwMode="auto">
          <a:xfrm>
            <a:off x="3159622" y="1398985"/>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400 mg/day</a:t>
            </a:r>
          </a:p>
        </p:txBody>
      </p:sp>
      <p:sp>
        <p:nvSpPr>
          <p:cNvPr id="22532" name="Text Box 5">
            <a:extLst>
              <a:ext uri="{FF2B5EF4-FFF2-40B4-BE49-F238E27FC236}">
                <a16:creationId xmlns:a16="http://schemas.microsoft.com/office/drawing/2014/main" id="{04711BA6-69DC-4157-8D77-28202E9949AA}"/>
              </a:ext>
            </a:extLst>
          </p:cNvPr>
          <p:cNvSpPr txBox="1">
            <a:spLocks noChangeArrowheads="1"/>
          </p:cNvSpPr>
          <p:nvPr/>
        </p:nvSpPr>
        <p:spPr bwMode="auto">
          <a:xfrm>
            <a:off x="4524375" y="973336"/>
            <a:ext cx="122949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1,300 mg/day</a:t>
            </a:r>
          </a:p>
        </p:txBody>
      </p:sp>
      <p:sp>
        <p:nvSpPr>
          <p:cNvPr id="22534" name="Text Box 8">
            <a:extLst>
              <a:ext uri="{FF2B5EF4-FFF2-40B4-BE49-F238E27FC236}">
                <a16:creationId xmlns:a16="http://schemas.microsoft.com/office/drawing/2014/main" id="{D9B0D98D-CD91-46C8-B088-CE40BEB214D9}"/>
              </a:ext>
            </a:extLst>
          </p:cNvPr>
          <p:cNvSpPr txBox="1">
            <a:spLocks noChangeArrowheads="1"/>
          </p:cNvSpPr>
          <p:nvPr/>
        </p:nvSpPr>
        <p:spPr bwMode="auto">
          <a:xfrm>
            <a:off x="3595687" y="1980903"/>
            <a:ext cx="124872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Oil phase</a:t>
            </a:r>
          </a:p>
        </p:txBody>
      </p:sp>
      <p:sp>
        <p:nvSpPr>
          <p:cNvPr id="22535" name="TextovéPole 7">
            <a:extLst>
              <a:ext uri="{FF2B5EF4-FFF2-40B4-BE49-F238E27FC236}">
                <a16:creationId xmlns:a16="http://schemas.microsoft.com/office/drawing/2014/main" id="{6FEAF006-390F-4474-B831-9E3028C7AA29}"/>
              </a:ext>
            </a:extLst>
          </p:cNvPr>
          <p:cNvSpPr txBox="1">
            <a:spLocks noChangeArrowheads="1"/>
          </p:cNvSpPr>
          <p:nvPr/>
        </p:nvSpPr>
        <p:spPr bwMode="auto">
          <a:xfrm>
            <a:off x="1977926" y="613767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
        <p:nvSpPr>
          <p:cNvPr id="8" name="Rectangle 2">
            <a:extLst>
              <a:ext uri="{FF2B5EF4-FFF2-40B4-BE49-F238E27FC236}">
                <a16:creationId xmlns:a16="http://schemas.microsoft.com/office/drawing/2014/main" id="{2FBAE7B3-C054-44FF-9832-057FBC9E2F32}"/>
              </a:ext>
            </a:extLst>
          </p:cNvPr>
          <p:cNvSpPr txBox="1">
            <a:spLocks noChangeArrowheads="1"/>
          </p:cNvSpPr>
          <p:nvPr/>
        </p:nvSpPr>
        <p:spPr>
          <a:xfrm>
            <a:off x="375047" y="123527"/>
            <a:ext cx="8298656" cy="6325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Calibri Light" panose="020F03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altLang="cs-CZ" sz="2625" kern="0" dirty="0"/>
              <a:t>Adsorpce cholesterolu</a:t>
            </a:r>
            <a:endParaRPr lang="en-US" altLang="cs-CZ" sz="4125" kern="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6" descr="slide_10_build_1">
            <a:extLst>
              <a:ext uri="{FF2B5EF4-FFF2-40B4-BE49-F238E27FC236}">
                <a16:creationId xmlns:a16="http://schemas.microsoft.com/office/drawing/2014/main" id="{31632BA2-4D22-432F-8D8E-E2075BE04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027" descr="slide_10_build_2">
            <a:extLst>
              <a:ext uri="{FF2B5EF4-FFF2-40B4-BE49-F238E27FC236}">
                <a16:creationId xmlns:a16="http://schemas.microsoft.com/office/drawing/2014/main" id="{1042E680-908D-49CD-A325-4D859774E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1029">
            <a:extLst>
              <a:ext uri="{FF2B5EF4-FFF2-40B4-BE49-F238E27FC236}">
                <a16:creationId xmlns:a16="http://schemas.microsoft.com/office/drawing/2014/main" id="{448A876F-5AA3-450E-B456-033A7D1B75F1}"/>
              </a:ext>
            </a:extLst>
          </p:cNvPr>
          <p:cNvSpPr txBox="1">
            <a:spLocks noChangeArrowheads="1"/>
          </p:cNvSpPr>
          <p:nvPr/>
        </p:nvSpPr>
        <p:spPr bwMode="auto">
          <a:xfrm>
            <a:off x="3159622" y="1398985"/>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400 mg/day</a:t>
            </a:r>
          </a:p>
        </p:txBody>
      </p:sp>
      <p:sp>
        <p:nvSpPr>
          <p:cNvPr id="24581" name="Text Box 1030">
            <a:extLst>
              <a:ext uri="{FF2B5EF4-FFF2-40B4-BE49-F238E27FC236}">
                <a16:creationId xmlns:a16="http://schemas.microsoft.com/office/drawing/2014/main" id="{AA2D4B5F-B2D0-4599-97AF-EAD99E6EBE3E}"/>
              </a:ext>
            </a:extLst>
          </p:cNvPr>
          <p:cNvSpPr txBox="1">
            <a:spLocks noChangeArrowheads="1"/>
          </p:cNvSpPr>
          <p:nvPr/>
        </p:nvSpPr>
        <p:spPr bwMode="auto">
          <a:xfrm>
            <a:off x="4524375" y="973336"/>
            <a:ext cx="122949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1,300 mg/day</a:t>
            </a:r>
          </a:p>
        </p:txBody>
      </p:sp>
      <p:sp>
        <p:nvSpPr>
          <p:cNvPr id="24582" name="Text Box 1031">
            <a:extLst>
              <a:ext uri="{FF2B5EF4-FFF2-40B4-BE49-F238E27FC236}">
                <a16:creationId xmlns:a16="http://schemas.microsoft.com/office/drawing/2014/main" id="{685A2EFF-A192-4824-A30A-6D81F0D270AE}"/>
              </a:ext>
            </a:extLst>
          </p:cNvPr>
          <p:cNvSpPr txBox="1">
            <a:spLocks noChangeArrowheads="1"/>
          </p:cNvSpPr>
          <p:nvPr/>
        </p:nvSpPr>
        <p:spPr bwMode="auto">
          <a:xfrm>
            <a:off x="5381626" y="1811239"/>
            <a:ext cx="132567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17,400 mg/day</a:t>
            </a:r>
          </a:p>
        </p:txBody>
      </p:sp>
      <p:sp>
        <p:nvSpPr>
          <p:cNvPr id="36874" name="Text Box 1034">
            <a:extLst>
              <a:ext uri="{FF2B5EF4-FFF2-40B4-BE49-F238E27FC236}">
                <a16:creationId xmlns:a16="http://schemas.microsoft.com/office/drawing/2014/main" id="{4BC8C2EB-7F40-4FD9-9624-2EE67DEDD037}"/>
              </a:ext>
            </a:extLst>
          </p:cNvPr>
          <p:cNvSpPr txBox="1">
            <a:spLocks noChangeArrowheads="1"/>
          </p:cNvSpPr>
          <p:nvPr/>
        </p:nvSpPr>
        <p:spPr bwMode="auto">
          <a:xfrm>
            <a:off x="4938118" y="3089672"/>
            <a:ext cx="3261520" cy="779052"/>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solidFill>
                  <a:schemeClr val="bg2"/>
                </a:solidFill>
                <a:latin typeface="Calibri Light" panose="020F0302020204030204" pitchFamily="34" charset="0"/>
              </a:rPr>
              <a:t>Cholesterol zde </a:t>
            </a:r>
            <a:r>
              <a:rPr lang="cs-CZ" altLang="cs-CZ" sz="2250" b="1" dirty="0" err="1">
                <a:solidFill>
                  <a:schemeClr val="bg2"/>
                </a:solidFill>
                <a:latin typeface="Calibri Light" panose="020F0302020204030204" pitchFamily="34" charset="0"/>
              </a:rPr>
              <a:t>kompetuje</a:t>
            </a:r>
            <a:r>
              <a:rPr lang="cs-CZ" altLang="cs-CZ" sz="2250" b="1" dirty="0">
                <a:solidFill>
                  <a:schemeClr val="bg2"/>
                </a:solidFill>
                <a:latin typeface="Calibri Light" panose="020F0302020204030204" pitchFamily="34" charset="0"/>
              </a:rPr>
              <a:t> </a:t>
            </a:r>
          </a:p>
          <a:p>
            <a:pPr eaLnBrk="1" hangingPunct="1"/>
            <a:r>
              <a:rPr lang="cs-CZ" altLang="cs-CZ" sz="2250" b="1" dirty="0">
                <a:solidFill>
                  <a:schemeClr val="bg2"/>
                </a:solidFill>
                <a:latin typeface="Calibri Light" panose="020F0302020204030204" pitchFamily="34" charset="0"/>
              </a:rPr>
              <a:t>s rostlinnými steroly</a:t>
            </a:r>
            <a:endParaRPr lang="en-US" altLang="cs-CZ" sz="2250" b="1" dirty="0">
              <a:solidFill>
                <a:schemeClr val="bg2"/>
              </a:solidFill>
              <a:latin typeface="Calibri Light" panose="020F0302020204030204" pitchFamily="34" charset="0"/>
            </a:endParaRPr>
          </a:p>
        </p:txBody>
      </p:sp>
      <p:sp>
        <p:nvSpPr>
          <p:cNvPr id="24585" name="Text Box 1035">
            <a:extLst>
              <a:ext uri="{FF2B5EF4-FFF2-40B4-BE49-F238E27FC236}">
                <a16:creationId xmlns:a16="http://schemas.microsoft.com/office/drawing/2014/main" id="{DD64F98C-74EE-4B82-9FFB-B3694D9D9A17}"/>
              </a:ext>
            </a:extLst>
          </p:cNvPr>
          <p:cNvSpPr txBox="1">
            <a:spLocks noChangeArrowheads="1"/>
          </p:cNvSpPr>
          <p:nvPr/>
        </p:nvSpPr>
        <p:spPr bwMode="auto">
          <a:xfrm>
            <a:off x="3595687" y="1980903"/>
            <a:ext cx="124872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Oil phase</a:t>
            </a:r>
          </a:p>
        </p:txBody>
      </p:sp>
      <p:sp>
        <p:nvSpPr>
          <p:cNvPr id="24586" name="TextovéPole 10">
            <a:extLst>
              <a:ext uri="{FF2B5EF4-FFF2-40B4-BE49-F238E27FC236}">
                <a16:creationId xmlns:a16="http://schemas.microsoft.com/office/drawing/2014/main" id="{2B07F4AC-1E88-481F-ACD2-3289877FE101}"/>
              </a:ext>
            </a:extLst>
          </p:cNvPr>
          <p:cNvSpPr txBox="1">
            <a:spLocks noChangeArrowheads="1"/>
          </p:cNvSpPr>
          <p:nvPr/>
        </p:nvSpPr>
        <p:spPr bwMode="auto">
          <a:xfrm>
            <a:off x="1977926" y="613767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
        <p:nvSpPr>
          <p:cNvPr id="11" name="Rectangle 2">
            <a:extLst>
              <a:ext uri="{FF2B5EF4-FFF2-40B4-BE49-F238E27FC236}">
                <a16:creationId xmlns:a16="http://schemas.microsoft.com/office/drawing/2014/main" id="{081C68A6-7480-4BC6-A425-EAACE3787EE0}"/>
              </a:ext>
            </a:extLst>
          </p:cNvPr>
          <p:cNvSpPr txBox="1">
            <a:spLocks noChangeArrowheads="1"/>
          </p:cNvSpPr>
          <p:nvPr/>
        </p:nvSpPr>
        <p:spPr>
          <a:xfrm>
            <a:off x="375047" y="123527"/>
            <a:ext cx="8298656" cy="6325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Calibri Light" panose="020F03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altLang="cs-CZ" sz="2625" kern="0" dirty="0"/>
              <a:t>Adsorpce cholesterolu</a:t>
            </a:r>
            <a:endParaRPr lang="en-US" altLang="cs-CZ" sz="4125"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dissolve">
                                      <p:cBhvr>
                                        <p:cTn id="7" dur="500"/>
                                        <p:tgtEl>
                                          <p:spTgt spid="36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36874"/>
                                        </p:tgtEl>
                                      </p:cBhvr>
                                    </p:animEffect>
                                    <p:set>
                                      <p:cBhvr>
                                        <p:cTn id="12" dur="1" fill="hold">
                                          <p:stCondLst>
                                            <p:cond delay="499"/>
                                          </p:stCondLst>
                                        </p:cTn>
                                        <p:tgtEl>
                                          <p:spTgt spid="36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P spid="3687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BBA8C7FD-8D49-4D43-A5B6-03F09D5CC293}"/>
              </a:ext>
            </a:extLst>
          </p:cNvPr>
          <p:cNvSpPr>
            <a:spLocks noGrp="1" noChangeArrowheads="1"/>
          </p:cNvSpPr>
          <p:nvPr>
            <p:ph type="title"/>
          </p:nvPr>
        </p:nvSpPr>
        <p:spPr>
          <a:xfrm>
            <a:off x="217288" y="163545"/>
            <a:ext cx="7929563" cy="5715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lIns="84825" tIns="41668" rIns="84825" bIns="41668" rtlCol="0" anchor="t" anchorCtr="0">
            <a:noAutofit/>
          </a:bodyPr>
          <a:lstStyle/>
          <a:p>
            <a:pPr fontAlgn="auto">
              <a:spcAft>
                <a:spcPts val="0"/>
              </a:spcAft>
              <a:defRPr/>
            </a:pPr>
            <a:r>
              <a:rPr lang="cs-CZ" altLang="cs-CZ" sz="3000" dirty="0"/>
              <a:t>Struktura rostlinných sterolů</a:t>
            </a:r>
            <a:endParaRPr lang="en-US" altLang="cs-CZ" sz="3000" dirty="0"/>
          </a:p>
        </p:txBody>
      </p:sp>
      <p:sp>
        <p:nvSpPr>
          <p:cNvPr id="26627" name="Text Box 3">
            <a:extLst>
              <a:ext uri="{FF2B5EF4-FFF2-40B4-BE49-F238E27FC236}">
                <a16:creationId xmlns:a16="http://schemas.microsoft.com/office/drawing/2014/main" id="{547B6784-705B-4B83-A112-654499464DBC}"/>
              </a:ext>
            </a:extLst>
          </p:cNvPr>
          <p:cNvSpPr txBox="1">
            <a:spLocks noChangeArrowheads="1"/>
          </p:cNvSpPr>
          <p:nvPr/>
        </p:nvSpPr>
        <p:spPr bwMode="auto">
          <a:xfrm>
            <a:off x="2452687" y="2963168"/>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26628" name="Line 4">
            <a:extLst>
              <a:ext uri="{FF2B5EF4-FFF2-40B4-BE49-F238E27FC236}">
                <a16:creationId xmlns:a16="http://schemas.microsoft.com/office/drawing/2014/main" id="{A5CD53D4-4423-4B9C-BE3C-9A8255A5995F}"/>
              </a:ext>
            </a:extLst>
          </p:cNvPr>
          <p:cNvSpPr>
            <a:spLocks noChangeShapeType="1"/>
          </p:cNvSpPr>
          <p:nvPr/>
        </p:nvSpPr>
        <p:spPr bwMode="auto">
          <a:xfrm flipH="1" flipV="1">
            <a:off x="3542109" y="256728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29" name="Line 5">
            <a:extLst>
              <a:ext uri="{FF2B5EF4-FFF2-40B4-BE49-F238E27FC236}">
                <a16:creationId xmlns:a16="http://schemas.microsoft.com/office/drawing/2014/main" id="{EB193BC5-4F6C-4543-98E1-D4504C0857F3}"/>
              </a:ext>
            </a:extLst>
          </p:cNvPr>
          <p:cNvSpPr>
            <a:spLocks noChangeShapeType="1"/>
          </p:cNvSpPr>
          <p:nvPr/>
        </p:nvSpPr>
        <p:spPr bwMode="auto">
          <a:xfrm flipV="1">
            <a:off x="3756422" y="256728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0" name="Line 6">
            <a:extLst>
              <a:ext uri="{FF2B5EF4-FFF2-40B4-BE49-F238E27FC236}">
                <a16:creationId xmlns:a16="http://schemas.microsoft.com/office/drawing/2014/main" id="{1D335936-2DCC-4FE9-9EDA-70540ED6D1A8}"/>
              </a:ext>
            </a:extLst>
          </p:cNvPr>
          <p:cNvSpPr>
            <a:spLocks noChangeShapeType="1"/>
          </p:cNvSpPr>
          <p:nvPr/>
        </p:nvSpPr>
        <p:spPr bwMode="auto">
          <a:xfrm flipV="1">
            <a:off x="3542109" y="220414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1" name="Line 7">
            <a:extLst>
              <a:ext uri="{FF2B5EF4-FFF2-40B4-BE49-F238E27FC236}">
                <a16:creationId xmlns:a16="http://schemas.microsoft.com/office/drawing/2014/main" id="{ED324EB8-8467-4C1A-AD93-7994A8894D52}"/>
              </a:ext>
            </a:extLst>
          </p:cNvPr>
          <p:cNvSpPr>
            <a:spLocks noChangeShapeType="1"/>
          </p:cNvSpPr>
          <p:nvPr/>
        </p:nvSpPr>
        <p:spPr bwMode="auto">
          <a:xfrm flipH="1" flipV="1">
            <a:off x="3756422" y="220414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2" name="Line 8">
            <a:extLst>
              <a:ext uri="{FF2B5EF4-FFF2-40B4-BE49-F238E27FC236}">
                <a16:creationId xmlns:a16="http://schemas.microsoft.com/office/drawing/2014/main" id="{189BDED2-0954-4671-BFDA-8B133207689F}"/>
              </a:ext>
            </a:extLst>
          </p:cNvPr>
          <p:cNvSpPr>
            <a:spLocks noChangeShapeType="1"/>
          </p:cNvSpPr>
          <p:nvPr/>
        </p:nvSpPr>
        <p:spPr bwMode="auto">
          <a:xfrm>
            <a:off x="3542109" y="2338091"/>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3" name="Line 9">
            <a:extLst>
              <a:ext uri="{FF2B5EF4-FFF2-40B4-BE49-F238E27FC236}">
                <a16:creationId xmlns:a16="http://schemas.microsoft.com/office/drawing/2014/main" id="{52671881-3468-44F9-BBB7-D4B0FDB071C4}"/>
              </a:ext>
            </a:extLst>
          </p:cNvPr>
          <p:cNvSpPr>
            <a:spLocks noChangeShapeType="1"/>
          </p:cNvSpPr>
          <p:nvPr/>
        </p:nvSpPr>
        <p:spPr bwMode="auto">
          <a:xfrm>
            <a:off x="3969247" y="2338091"/>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4" name="Line 10">
            <a:extLst>
              <a:ext uri="{FF2B5EF4-FFF2-40B4-BE49-F238E27FC236}">
                <a16:creationId xmlns:a16="http://schemas.microsoft.com/office/drawing/2014/main" id="{E1C2E9E1-E147-4807-A24D-AF02FC43B89B}"/>
              </a:ext>
            </a:extLst>
          </p:cNvPr>
          <p:cNvSpPr>
            <a:spLocks noChangeShapeType="1"/>
          </p:cNvSpPr>
          <p:nvPr/>
        </p:nvSpPr>
        <p:spPr bwMode="auto">
          <a:xfrm flipH="1" flipV="1">
            <a:off x="3329286" y="2928937"/>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5" name="Line 11">
            <a:extLst>
              <a:ext uri="{FF2B5EF4-FFF2-40B4-BE49-F238E27FC236}">
                <a16:creationId xmlns:a16="http://schemas.microsoft.com/office/drawing/2014/main" id="{A4F5C73D-A7E8-4F4B-9114-45CCA218666F}"/>
              </a:ext>
            </a:extLst>
          </p:cNvPr>
          <p:cNvSpPr>
            <a:spLocks noChangeShapeType="1"/>
          </p:cNvSpPr>
          <p:nvPr/>
        </p:nvSpPr>
        <p:spPr bwMode="auto">
          <a:xfrm flipV="1">
            <a:off x="3542109" y="2928937"/>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6" name="Line 12">
            <a:extLst>
              <a:ext uri="{FF2B5EF4-FFF2-40B4-BE49-F238E27FC236}">
                <a16:creationId xmlns:a16="http://schemas.microsoft.com/office/drawing/2014/main" id="{51B9D3DC-66F6-4BB3-9887-E0FD9EDEDE1D}"/>
              </a:ext>
            </a:extLst>
          </p:cNvPr>
          <p:cNvSpPr>
            <a:spLocks noChangeShapeType="1"/>
          </p:cNvSpPr>
          <p:nvPr/>
        </p:nvSpPr>
        <p:spPr bwMode="auto">
          <a:xfrm flipV="1">
            <a:off x="3329286" y="256728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7" name="Line 13">
            <a:extLst>
              <a:ext uri="{FF2B5EF4-FFF2-40B4-BE49-F238E27FC236}">
                <a16:creationId xmlns:a16="http://schemas.microsoft.com/office/drawing/2014/main" id="{7AEA2D99-C9B5-41A8-82EE-0B2195CEFB06}"/>
              </a:ext>
            </a:extLst>
          </p:cNvPr>
          <p:cNvSpPr>
            <a:spLocks noChangeShapeType="1"/>
          </p:cNvSpPr>
          <p:nvPr/>
        </p:nvSpPr>
        <p:spPr bwMode="auto">
          <a:xfrm flipH="1" flipV="1">
            <a:off x="3542109" y="256728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8" name="Line 14">
            <a:extLst>
              <a:ext uri="{FF2B5EF4-FFF2-40B4-BE49-F238E27FC236}">
                <a16:creationId xmlns:a16="http://schemas.microsoft.com/office/drawing/2014/main" id="{AA37FAD6-7FEA-4958-A938-F535A3A752E7}"/>
              </a:ext>
            </a:extLst>
          </p:cNvPr>
          <p:cNvSpPr>
            <a:spLocks noChangeShapeType="1"/>
          </p:cNvSpPr>
          <p:nvPr/>
        </p:nvSpPr>
        <p:spPr bwMode="auto">
          <a:xfrm>
            <a:off x="3329286" y="270123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9" name="Line 15">
            <a:extLst>
              <a:ext uri="{FF2B5EF4-FFF2-40B4-BE49-F238E27FC236}">
                <a16:creationId xmlns:a16="http://schemas.microsoft.com/office/drawing/2014/main" id="{C3C6E9D0-2482-4DAC-A417-C42155623EA0}"/>
              </a:ext>
            </a:extLst>
          </p:cNvPr>
          <p:cNvSpPr>
            <a:spLocks noChangeShapeType="1"/>
          </p:cNvSpPr>
          <p:nvPr/>
        </p:nvSpPr>
        <p:spPr bwMode="auto">
          <a:xfrm>
            <a:off x="3756422" y="270123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0" name="Line 16">
            <a:extLst>
              <a:ext uri="{FF2B5EF4-FFF2-40B4-BE49-F238E27FC236}">
                <a16:creationId xmlns:a16="http://schemas.microsoft.com/office/drawing/2014/main" id="{641EDF97-2228-4AF3-AE31-F108B5BA24DF}"/>
              </a:ext>
            </a:extLst>
          </p:cNvPr>
          <p:cNvSpPr>
            <a:spLocks noChangeShapeType="1"/>
          </p:cNvSpPr>
          <p:nvPr/>
        </p:nvSpPr>
        <p:spPr bwMode="auto">
          <a:xfrm flipH="1" flipV="1">
            <a:off x="2902148" y="2928937"/>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1" name="Line 17">
            <a:extLst>
              <a:ext uri="{FF2B5EF4-FFF2-40B4-BE49-F238E27FC236}">
                <a16:creationId xmlns:a16="http://schemas.microsoft.com/office/drawing/2014/main" id="{C155508B-FCE8-48A8-B0C8-935E6AECC20D}"/>
              </a:ext>
            </a:extLst>
          </p:cNvPr>
          <p:cNvSpPr>
            <a:spLocks noChangeShapeType="1"/>
          </p:cNvSpPr>
          <p:nvPr/>
        </p:nvSpPr>
        <p:spPr bwMode="auto">
          <a:xfrm flipV="1">
            <a:off x="3116461" y="2928937"/>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2" name="Line 18">
            <a:extLst>
              <a:ext uri="{FF2B5EF4-FFF2-40B4-BE49-F238E27FC236}">
                <a16:creationId xmlns:a16="http://schemas.microsoft.com/office/drawing/2014/main" id="{7A8AFF34-C0C1-48C0-AF45-11A986E04AA9}"/>
              </a:ext>
            </a:extLst>
          </p:cNvPr>
          <p:cNvSpPr>
            <a:spLocks noChangeShapeType="1"/>
          </p:cNvSpPr>
          <p:nvPr/>
        </p:nvSpPr>
        <p:spPr bwMode="auto">
          <a:xfrm flipV="1">
            <a:off x="2902148" y="256728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3" name="Line 19">
            <a:extLst>
              <a:ext uri="{FF2B5EF4-FFF2-40B4-BE49-F238E27FC236}">
                <a16:creationId xmlns:a16="http://schemas.microsoft.com/office/drawing/2014/main" id="{BE5D1971-BBFB-46A0-B691-33AF09DBE05F}"/>
              </a:ext>
            </a:extLst>
          </p:cNvPr>
          <p:cNvSpPr>
            <a:spLocks noChangeShapeType="1"/>
          </p:cNvSpPr>
          <p:nvPr/>
        </p:nvSpPr>
        <p:spPr bwMode="auto">
          <a:xfrm flipH="1" flipV="1">
            <a:off x="3094137" y="256728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4" name="Line 20">
            <a:extLst>
              <a:ext uri="{FF2B5EF4-FFF2-40B4-BE49-F238E27FC236}">
                <a16:creationId xmlns:a16="http://schemas.microsoft.com/office/drawing/2014/main" id="{5154FFA5-50E2-4E83-9A22-6628C70ECD82}"/>
              </a:ext>
            </a:extLst>
          </p:cNvPr>
          <p:cNvSpPr>
            <a:spLocks noChangeShapeType="1"/>
          </p:cNvSpPr>
          <p:nvPr/>
        </p:nvSpPr>
        <p:spPr bwMode="auto">
          <a:xfrm>
            <a:off x="2902148" y="270123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5" name="Line 21">
            <a:extLst>
              <a:ext uri="{FF2B5EF4-FFF2-40B4-BE49-F238E27FC236}">
                <a16:creationId xmlns:a16="http://schemas.microsoft.com/office/drawing/2014/main" id="{A4B04FA2-7535-4503-ADD3-D6871E454D13}"/>
              </a:ext>
            </a:extLst>
          </p:cNvPr>
          <p:cNvSpPr>
            <a:spLocks noChangeShapeType="1"/>
          </p:cNvSpPr>
          <p:nvPr/>
        </p:nvSpPr>
        <p:spPr bwMode="auto">
          <a:xfrm>
            <a:off x="3329286" y="270123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6" name="Line 22">
            <a:extLst>
              <a:ext uri="{FF2B5EF4-FFF2-40B4-BE49-F238E27FC236}">
                <a16:creationId xmlns:a16="http://schemas.microsoft.com/office/drawing/2014/main" id="{018E2BF5-8878-4F7F-B4D5-4AFFA403E23D}"/>
              </a:ext>
            </a:extLst>
          </p:cNvPr>
          <p:cNvSpPr>
            <a:spLocks noChangeShapeType="1"/>
          </p:cNvSpPr>
          <p:nvPr/>
        </p:nvSpPr>
        <p:spPr bwMode="auto">
          <a:xfrm flipV="1">
            <a:off x="3969246" y="2204145"/>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7" name="Line 23">
            <a:extLst>
              <a:ext uri="{FF2B5EF4-FFF2-40B4-BE49-F238E27FC236}">
                <a16:creationId xmlns:a16="http://schemas.microsoft.com/office/drawing/2014/main" id="{B5A0E40F-0DFA-46ED-993E-097089EF28CF}"/>
              </a:ext>
            </a:extLst>
          </p:cNvPr>
          <p:cNvSpPr>
            <a:spLocks noChangeShapeType="1"/>
          </p:cNvSpPr>
          <p:nvPr/>
        </p:nvSpPr>
        <p:spPr bwMode="auto">
          <a:xfrm flipH="1" flipV="1">
            <a:off x="4182071" y="2204145"/>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8" name="Line 24">
            <a:extLst>
              <a:ext uri="{FF2B5EF4-FFF2-40B4-BE49-F238E27FC236}">
                <a16:creationId xmlns:a16="http://schemas.microsoft.com/office/drawing/2014/main" id="{7DC83633-F9D8-4690-85E8-500565F7E58A}"/>
              </a:ext>
            </a:extLst>
          </p:cNvPr>
          <p:cNvSpPr>
            <a:spLocks noChangeShapeType="1"/>
          </p:cNvSpPr>
          <p:nvPr/>
        </p:nvSpPr>
        <p:spPr bwMode="auto">
          <a:xfrm>
            <a:off x="3969247" y="233957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9" name="Line 25">
            <a:extLst>
              <a:ext uri="{FF2B5EF4-FFF2-40B4-BE49-F238E27FC236}">
                <a16:creationId xmlns:a16="http://schemas.microsoft.com/office/drawing/2014/main" id="{F414E36C-A7FE-4EA1-8EF0-E532207E9E2D}"/>
              </a:ext>
            </a:extLst>
          </p:cNvPr>
          <p:cNvSpPr>
            <a:spLocks noChangeShapeType="1"/>
          </p:cNvSpPr>
          <p:nvPr/>
        </p:nvSpPr>
        <p:spPr bwMode="auto">
          <a:xfrm>
            <a:off x="4394895" y="233957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0" name="Line 26">
            <a:extLst>
              <a:ext uri="{FF2B5EF4-FFF2-40B4-BE49-F238E27FC236}">
                <a16:creationId xmlns:a16="http://schemas.microsoft.com/office/drawing/2014/main" id="{8632B10C-17C6-496F-9923-536EB3D14FD7}"/>
              </a:ext>
            </a:extLst>
          </p:cNvPr>
          <p:cNvSpPr>
            <a:spLocks noChangeShapeType="1"/>
          </p:cNvSpPr>
          <p:nvPr/>
        </p:nvSpPr>
        <p:spPr bwMode="auto">
          <a:xfrm>
            <a:off x="3969247" y="2567286"/>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1" name="Line 27">
            <a:extLst>
              <a:ext uri="{FF2B5EF4-FFF2-40B4-BE49-F238E27FC236}">
                <a16:creationId xmlns:a16="http://schemas.microsoft.com/office/drawing/2014/main" id="{77792814-AA49-469F-BA84-DF82A1C9F9FB}"/>
              </a:ext>
            </a:extLst>
          </p:cNvPr>
          <p:cNvSpPr>
            <a:spLocks noChangeShapeType="1"/>
          </p:cNvSpPr>
          <p:nvPr/>
        </p:nvSpPr>
        <p:spPr bwMode="auto">
          <a:xfrm>
            <a:off x="3329286" y="3021211"/>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2" name="Line 28">
            <a:extLst>
              <a:ext uri="{FF2B5EF4-FFF2-40B4-BE49-F238E27FC236}">
                <a16:creationId xmlns:a16="http://schemas.microsoft.com/office/drawing/2014/main" id="{86B09013-D77C-42F3-A2F7-A25FC9F10FA6}"/>
              </a:ext>
            </a:extLst>
          </p:cNvPr>
          <p:cNvSpPr>
            <a:spLocks noChangeShapeType="1"/>
          </p:cNvSpPr>
          <p:nvPr/>
        </p:nvSpPr>
        <p:spPr bwMode="auto">
          <a:xfrm flipV="1">
            <a:off x="3329286" y="2567286"/>
            <a:ext cx="0"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3" name="Line 29">
            <a:extLst>
              <a:ext uri="{FF2B5EF4-FFF2-40B4-BE49-F238E27FC236}">
                <a16:creationId xmlns:a16="http://schemas.microsoft.com/office/drawing/2014/main" id="{DA71DBC7-852A-4498-B847-B1BE519BDE07}"/>
              </a:ext>
            </a:extLst>
          </p:cNvPr>
          <p:cNvSpPr>
            <a:spLocks noChangeShapeType="1"/>
          </p:cNvSpPr>
          <p:nvPr/>
        </p:nvSpPr>
        <p:spPr bwMode="auto">
          <a:xfrm flipV="1">
            <a:off x="3969247" y="2204145"/>
            <a:ext cx="0"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4" name="Line 30">
            <a:extLst>
              <a:ext uri="{FF2B5EF4-FFF2-40B4-BE49-F238E27FC236}">
                <a16:creationId xmlns:a16="http://schemas.microsoft.com/office/drawing/2014/main" id="{A4FF7996-8D10-4B08-AAAE-07F186234EEB}"/>
              </a:ext>
            </a:extLst>
          </p:cNvPr>
          <p:cNvSpPr>
            <a:spLocks noChangeShapeType="1"/>
          </p:cNvSpPr>
          <p:nvPr/>
        </p:nvSpPr>
        <p:spPr bwMode="auto">
          <a:xfrm flipV="1">
            <a:off x="4182071" y="188565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5" name="Line 31">
            <a:extLst>
              <a:ext uri="{FF2B5EF4-FFF2-40B4-BE49-F238E27FC236}">
                <a16:creationId xmlns:a16="http://schemas.microsoft.com/office/drawing/2014/main" id="{4B55D9C6-4876-40BA-9A14-E0441BC0D267}"/>
              </a:ext>
            </a:extLst>
          </p:cNvPr>
          <p:cNvSpPr>
            <a:spLocks noChangeShapeType="1"/>
          </p:cNvSpPr>
          <p:nvPr/>
        </p:nvSpPr>
        <p:spPr bwMode="auto">
          <a:xfrm flipH="1" flipV="1">
            <a:off x="4394895" y="1885653"/>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6" name="Line 32">
            <a:extLst>
              <a:ext uri="{FF2B5EF4-FFF2-40B4-BE49-F238E27FC236}">
                <a16:creationId xmlns:a16="http://schemas.microsoft.com/office/drawing/2014/main" id="{AD6CA2A9-DBFA-41CD-B125-0CF1CC49A1E9}"/>
              </a:ext>
            </a:extLst>
          </p:cNvPr>
          <p:cNvSpPr>
            <a:spLocks noChangeShapeType="1"/>
          </p:cNvSpPr>
          <p:nvPr/>
        </p:nvSpPr>
        <p:spPr bwMode="auto">
          <a:xfrm flipV="1">
            <a:off x="4609207" y="188565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7" name="Line 33">
            <a:extLst>
              <a:ext uri="{FF2B5EF4-FFF2-40B4-BE49-F238E27FC236}">
                <a16:creationId xmlns:a16="http://schemas.microsoft.com/office/drawing/2014/main" id="{5233EDB0-1B1A-42FE-967C-0C07B5103E7D}"/>
              </a:ext>
            </a:extLst>
          </p:cNvPr>
          <p:cNvSpPr>
            <a:spLocks noChangeShapeType="1"/>
          </p:cNvSpPr>
          <p:nvPr/>
        </p:nvSpPr>
        <p:spPr bwMode="auto">
          <a:xfrm flipH="1" flipV="1">
            <a:off x="4822031" y="1885653"/>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8" name="Line 34">
            <a:extLst>
              <a:ext uri="{FF2B5EF4-FFF2-40B4-BE49-F238E27FC236}">
                <a16:creationId xmlns:a16="http://schemas.microsoft.com/office/drawing/2014/main" id="{3A4BF904-8680-4E2D-A2DF-6288F011BB5D}"/>
              </a:ext>
            </a:extLst>
          </p:cNvPr>
          <p:cNvSpPr>
            <a:spLocks noChangeShapeType="1"/>
          </p:cNvSpPr>
          <p:nvPr/>
        </p:nvSpPr>
        <p:spPr bwMode="auto">
          <a:xfrm flipV="1">
            <a:off x="4182070" y="2021086"/>
            <a:ext cx="0" cy="1830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9" name="Line 35">
            <a:extLst>
              <a:ext uri="{FF2B5EF4-FFF2-40B4-BE49-F238E27FC236}">
                <a16:creationId xmlns:a16="http://schemas.microsoft.com/office/drawing/2014/main" id="{516BC887-CEFD-4DFD-9D58-1E6449AC0BDD}"/>
              </a:ext>
            </a:extLst>
          </p:cNvPr>
          <p:cNvSpPr>
            <a:spLocks noChangeShapeType="1"/>
          </p:cNvSpPr>
          <p:nvPr/>
        </p:nvSpPr>
        <p:spPr bwMode="auto">
          <a:xfrm flipH="1" flipV="1">
            <a:off x="3969246" y="188565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0" name="Line 36">
            <a:extLst>
              <a:ext uri="{FF2B5EF4-FFF2-40B4-BE49-F238E27FC236}">
                <a16:creationId xmlns:a16="http://schemas.microsoft.com/office/drawing/2014/main" id="{32E5EB73-150E-428C-BC17-B6A759B54463}"/>
              </a:ext>
            </a:extLst>
          </p:cNvPr>
          <p:cNvSpPr>
            <a:spLocks noChangeShapeType="1"/>
          </p:cNvSpPr>
          <p:nvPr/>
        </p:nvSpPr>
        <p:spPr bwMode="auto">
          <a:xfrm flipV="1">
            <a:off x="5036344" y="188565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1" name="Line 37">
            <a:extLst>
              <a:ext uri="{FF2B5EF4-FFF2-40B4-BE49-F238E27FC236}">
                <a16:creationId xmlns:a16="http://schemas.microsoft.com/office/drawing/2014/main" id="{4003AD01-4411-455A-BD35-803D9814FCAC}"/>
              </a:ext>
            </a:extLst>
          </p:cNvPr>
          <p:cNvSpPr>
            <a:spLocks noChangeShapeType="1"/>
          </p:cNvSpPr>
          <p:nvPr/>
        </p:nvSpPr>
        <p:spPr bwMode="auto">
          <a:xfrm flipV="1">
            <a:off x="5024438" y="2021086"/>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2" name="Line 38">
            <a:extLst>
              <a:ext uri="{FF2B5EF4-FFF2-40B4-BE49-F238E27FC236}">
                <a16:creationId xmlns:a16="http://schemas.microsoft.com/office/drawing/2014/main" id="{F22489B8-2B52-4655-9DF5-0942555439BA}"/>
              </a:ext>
            </a:extLst>
          </p:cNvPr>
          <p:cNvSpPr>
            <a:spLocks noChangeShapeType="1"/>
          </p:cNvSpPr>
          <p:nvPr/>
        </p:nvSpPr>
        <p:spPr bwMode="auto">
          <a:xfrm flipV="1">
            <a:off x="2774156" y="2924474"/>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3" name="Line 39">
            <a:extLst>
              <a:ext uri="{FF2B5EF4-FFF2-40B4-BE49-F238E27FC236}">
                <a16:creationId xmlns:a16="http://schemas.microsoft.com/office/drawing/2014/main" id="{EE86BFDE-56F8-406E-8A53-3128C033E8BC}"/>
              </a:ext>
            </a:extLst>
          </p:cNvPr>
          <p:cNvSpPr>
            <a:spLocks noChangeShapeType="1"/>
          </p:cNvSpPr>
          <p:nvPr/>
        </p:nvSpPr>
        <p:spPr bwMode="auto">
          <a:xfrm flipH="1" flipV="1">
            <a:off x="3381375" y="2897684"/>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4" name="Line 62">
            <a:extLst>
              <a:ext uri="{FF2B5EF4-FFF2-40B4-BE49-F238E27FC236}">
                <a16:creationId xmlns:a16="http://schemas.microsoft.com/office/drawing/2014/main" id="{00F78DB9-39D2-41F3-A08D-D3C6FAB122AD}"/>
              </a:ext>
            </a:extLst>
          </p:cNvPr>
          <p:cNvSpPr>
            <a:spLocks noChangeShapeType="1"/>
          </p:cNvSpPr>
          <p:nvPr/>
        </p:nvSpPr>
        <p:spPr bwMode="auto">
          <a:xfrm flipV="1">
            <a:off x="5968008" y="264765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5" name="Line 63">
            <a:extLst>
              <a:ext uri="{FF2B5EF4-FFF2-40B4-BE49-F238E27FC236}">
                <a16:creationId xmlns:a16="http://schemas.microsoft.com/office/drawing/2014/main" id="{9DD7CE79-BB4E-4C85-9860-665DFEFB1D85}"/>
              </a:ext>
            </a:extLst>
          </p:cNvPr>
          <p:cNvSpPr>
            <a:spLocks noChangeShapeType="1"/>
          </p:cNvSpPr>
          <p:nvPr/>
        </p:nvSpPr>
        <p:spPr bwMode="auto">
          <a:xfrm flipH="1" flipV="1">
            <a:off x="6180832" y="2647653"/>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6" name="Line 64">
            <a:extLst>
              <a:ext uri="{FF2B5EF4-FFF2-40B4-BE49-F238E27FC236}">
                <a16:creationId xmlns:a16="http://schemas.microsoft.com/office/drawing/2014/main" id="{715E47B6-3C43-4FD1-89A4-E78AFD572345}"/>
              </a:ext>
            </a:extLst>
          </p:cNvPr>
          <p:cNvSpPr>
            <a:spLocks noChangeShapeType="1"/>
          </p:cNvSpPr>
          <p:nvPr/>
        </p:nvSpPr>
        <p:spPr bwMode="auto">
          <a:xfrm flipV="1">
            <a:off x="6395145" y="264765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7" name="Line 65">
            <a:extLst>
              <a:ext uri="{FF2B5EF4-FFF2-40B4-BE49-F238E27FC236}">
                <a16:creationId xmlns:a16="http://schemas.microsoft.com/office/drawing/2014/main" id="{2046FA87-1469-48E9-AE03-CF74DD3E4AE8}"/>
              </a:ext>
            </a:extLst>
          </p:cNvPr>
          <p:cNvSpPr>
            <a:spLocks noChangeShapeType="1"/>
          </p:cNvSpPr>
          <p:nvPr/>
        </p:nvSpPr>
        <p:spPr bwMode="auto">
          <a:xfrm flipH="1" flipV="1">
            <a:off x="6607969" y="2647653"/>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8" name="Line 67">
            <a:extLst>
              <a:ext uri="{FF2B5EF4-FFF2-40B4-BE49-F238E27FC236}">
                <a16:creationId xmlns:a16="http://schemas.microsoft.com/office/drawing/2014/main" id="{564FF7A3-433B-46FE-A9AD-1824D4076C81}"/>
              </a:ext>
            </a:extLst>
          </p:cNvPr>
          <p:cNvSpPr>
            <a:spLocks noChangeShapeType="1"/>
          </p:cNvSpPr>
          <p:nvPr/>
        </p:nvSpPr>
        <p:spPr bwMode="auto">
          <a:xfrm flipH="1" flipV="1">
            <a:off x="5755184" y="264765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9" name="Line 68">
            <a:extLst>
              <a:ext uri="{FF2B5EF4-FFF2-40B4-BE49-F238E27FC236}">
                <a16:creationId xmlns:a16="http://schemas.microsoft.com/office/drawing/2014/main" id="{7058946F-8FD8-427C-AC70-750C67F79D7B}"/>
              </a:ext>
            </a:extLst>
          </p:cNvPr>
          <p:cNvSpPr>
            <a:spLocks noChangeShapeType="1"/>
          </p:cNvSpPr>
          <p:nvPr/>
        </p:nvSpPr>
        <p:spPr bwMode="auto">
          <a:xfrm flipV="1">
            <a:off x="6822282" y="264765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0" name="Line 69">
            <a:extLst>
              <a:ext uri="{FF2B5EF4-FFF2-40B4-BE49-F238E27FC236}">
                <a16:creationId xmlns:a16="http://schemas.microsoft.com/office/drawing/2014/main" id="{CF505077-A263-4F48-A9AD-4D4BBCB1FC99}"/>
              </a:ext>
            </a:extLst>
          </p:cNvPr>
          <p:cNvSpPr>
            <a:spLocks noChangeShapeType="1"/>
          </p:cNvSpPr>
          <p:nvPr/>
        </p:nvSpPr>
        <p:spPr bwMode="auto">
          <a:xfrm flipV="1">
            <a:off x="6810375" y="2783086"/>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1" name="Line 70">
            <a:extLst>
              <a:ext uri="{FF2B5EF4-FFF2-40B4-BE49-F238E27FC236}">
                <a16:creationId xmlns:a16="http://schemas.microsoft.com/office/drawing/2014/main" id="{269E25C9-B633-44B7-8639-1EF6E65E9A0A}"/>
              </a:ext>
            </a:extLst>
          </p:cNvPr>
          <p:cNvSpPr>
            <a:spLocks noChangeShapeType="1"/>
          </p:cNvSpPr>
          <p:nvPr/>
        </p:nvSpPr>
        <p:spPr bwMode="auto">
          <a:xfrm flipV="1">
            <a:off x="6599039" y="2466083"/>
            <a:ext cx="0" cy="1800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2" name="Line 71">
            <a:extLst>
              <a:ext uri="{FF2B5EF4-FFF2-40B4-BE49-F238E27FC236}">
                <a16:creationId xmlns:a16="http://schemas.microsoft.com/office/drawing/2014/main" id="{77DF5767-6D68-4AD8-A725-3A210449C4BE}"/>
              </a:ext>
            </a:extLst>
          </p:cNvPr>
          <p:cNvSpPr>
            <a:spLocks noChangeShapeType="1"/>
          </p:cNvSpPr>
          <p:nvPr/>
        </p:nvSpPr>
        <p:spPr bwMode="auto">
          <a:xfrm flipV="1">
            <a:off x="6600528" y="2348508"/>
            <a:ext cx="169664" cy="1131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sz="2250"/>
          </a:p>
        </p:txBody>
      </p:sp>
      <p:sp>
        <p:nvSpPr>
          <p:cNvPr id="26673" name="Text Box 73">
            <a:extLst>
              <a:ext uri="{FF2B5EF4-FFF2-40B4-BE49-F238E27FC236}">
                <a16:creationId xmlns:a16="http://schemas.microsoft.com/office/drawing/2014/main" id="{179B75B9-E758-449E-A04B-8E85A98F7EDE}"/>
              </a:ext>
            </a:extLst>
          </p:cNvPr>
          <p:cNvSpPr txBox="1">
            <a:spLocks noChangeArrowheads="1"/>
          </p:cNvSpPr>
          <p:nvPr/>
        </p:nvSpPr>
        <p:spPr bwMode="auto">
          <a:xfrm>
            <a:off x="5310188" y="1599903"/>
            <a:ext cx="145955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Cholesterol</a:t>
            </a:r>
            <a:endParaRPr lang="en-US" altLang="cs-CZ" sz="2250" dirty="0">
              <a:latin typeface="Calibri Light" panose="020F0302020204030204" pitchFamily="34" charset="0"/>
            </a:endParaRPr>
          </a:p>
        </p:txBody>
      </p:sp>
      <p:sp>
        <p:nvSpPr>
          <p:cNvPr id="26674" name="Text Box 74">
            <a:extLst>
              <a:ext uri="{FF2B5EF4-FFF2-40B4-BE49-F238E27FC236}">
                <a16:creationId xmlns:a16="http://schemas.microsoft.com/office/drawing/2014/main" id="{BDEE76B9-6A56-473F-9287-5BD950CEDBDB}"/>
              </a:ext>
            </a:extLst>
          </p:cNvPr>
          <p:cNvSpPr txBox="1">
            <a:spLocks noChangeArrowheads="1"/>
          </p:cNvSpPr>
          <p:nvPr/>
        </p:nvSpPr>
        <p:spPr bwMode="auto">
          <a:xfrm>
            <a:off x="7096125" y="2268141"/>
            <a:ext cx="123872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Sitosterol</a:t>
            </a:r>
            <a:endParaRPr lang="en-US" altLang="cs-CZ" sz="2250" dirty="0">
              <a:latin typeface="Univers" panose="020B0604020202020204" pitchFamily="34" charset="0"/>
            </a:endParaRPr>
          </a:p>
        </p:txBody>
      </p:sp>
      <p:sp>
        <p:nvSpPr>
          <p:cNvPr id="26675" name="Text Box 40">
            <a:extLst>
              <a:ext uri="{FF2B5EF4-FFF2-40B4-BE49-F238E27FC236}">
                <a16:creationId xmlns:a16="http://schemas.microsoft.com/office/drawing/2014/main" id="{17BF0A4A-673C-43DC-A51A-315E4D99980F}"/>
              </a:ext>
            </a:extLst>
          </p:cNvPr>
          <p:cNvSpPr txBox="1">
            <a:spLocks noChangeArrowheads="1"/>
          </p:cNvSpPr>
          <p:nvPr/>
        </p:nvSpPr>
        <p:spPr bwMode="auto">
          <a:xfrm>
            <a:off x="4238625" y="3725168"/>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26676" name="Line 41">
            <a:extLst>
              <a:ext uri="{FF2B5EF4-FFF2-40B4-BE49-F238E27FC236}">
                <a16:creationId xmlns:a16="http://schemas.microsoft.com/office/drawing/2014/main" id="{46E35277-C805-467E-AB3A-2C720993A4E0}"/>
              </a:ext>
            </a:extLst>
          </p:cNvPr>
          <p:cNvSpPr>
            <a:spLocks noChangeShapeType="1"/>
          </p:cNvSpPr>
          <p:nvPr/>
        </p:nvSpPr>
        <p:spPr bwMode="auto">
          <a:xfrm flipV="1">
            <a:off x="5328047" y="296614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7" name="Line 42">
            <a:extLst>
              <a:ext uri="{FF2B5EF4-FFF2-40B4-BE49-F238E27FC236}">
                <a16:creationId xmlns:a16="http://schemas.microsoft.com/office/drawing/2014/main" id="{A841351C-7638-4A4D-9FDE-25FEA52EBC72}"/>
              </a:ext>
            </a:extLst>
          </p:cNvPr>
          <p:cNvSpPr>
            <a:spLocks noChangeShapeType="1"/>
          </p:cNvSpPr>
          <p:nvPr/>
        </p:nvSpPr>
        <p:spPr bwMode="auto">
          <a:xfrm flipH="1" flipV="1">
            <a:off x="5542360" y="296614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8" name="Line 43">
            <a:extLst>
              <a:ext uri="{FF2B5EF4-FFF2-40B4-BE49-F238E27FC236}">
                <a16:creationId xmlns:a16="http://schemas.microsoft.com/office/drawing/2014/main" id="{2101A905-8DA6-458B-843E-59DB703ADC1A}"/>
              </a:ext>
            </a:extLst>
          </p:cNvPr>
          <p:cNvSpPr>
            <a:spLocks noChangeShapeType="1"/>
          </p:cNvSpPr>
          <p:nvPr/>
        </p:nvSpPr>
        <p:spPr bwMode="auto">
          <a:xfrm>
            <a:off x="5328047" y="3100091"/>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9" name="Line 44">
            <a:extLst>
              <a:ext uri="{FF2B5EF4-FFF2-40B4-BE49-F238E27FC236}">
                <a16:creationId xmlns:a16="http://schemas.microsoft.com/office/drawing/2014/main" id="{5698ED1F-7288-4A79-AC70-71F13072EE8C}"/>
              </a:ext>
            </a:extLst>
          </p:cNvPr>
          <p:cNvSpPr>
            <a:spLocks noChangeShapeType="1"/>
          </p:cNvSpPr>
          <p:nvPr/>
        </p:nvSpPr>
        <p:spPr bwMode="auto">
          <a:xfrm>
            <a:off x="5755184" y="3100091"/>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0" name="Line 45">
            <a:extLst>
              <a:ext uri="{FF2B5EF4-FFF2-40B4-BE49-F238E27FC236}">
                <a16:creationId xmlns:a16="http://schemas.microsoft.com/office/drawing/2014/main" id="{674B8A8E-2E9F-4344-82B9-4DE3C3D9AE37}"/>
              </a:ext>
            </a:extLst>
          </p:cNvPr>
          <p:cNvSpPr>
            <a:spLocks noChangeShapeType="1"/>
          </p:cNvSpPr>
          <p:nvPr/>
        </p:nvSpPr>
        <p:spPr bwMode="auto">
          <a:xfrm flipH="1" flipV="1">
            <a:off x="4688086" y="3690937"/>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1" name="Line 46">
            <a:extLst>
              <a:ext uri="{FF2B5EF4-FFF2-40B4-BE49-F238E27FC236}">
                <a16:creationId xmlns:a16="http://schemas.microsoft.com/office/drawing/2014/main" id="{858227B2-D8F0-499A-AABF-B6642E900223}"/>
              </a:ext>
            </a:extLst>
          </p:cNvPr>
          <p:cNvSpPr>
            <a:spLocks noChangeShapeType="1"/>
          </p:cNvSpPr>
          <p:nvPr/>
        </p:nvSpPr>
        <p:spPr bwMode="auto">
          <a:xfrm>
            <a:off x="4688086" y="346323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2" name="Line 47">
            <a:extLst>
              <a:ext uri="{FF2B5EF4-FFF2-40B4-BE49-F238E27FC236}">
                <a16:creationId xmlns:a16="http://schemas.microsoft.com/office/drawing/2014/main" id="{4D7018B3-5F3D-45CC-BDCC-DC3179A526BA}"/>
              </a:ext>
            </a:extLst>
          </p:cNvPr>
          <p:cNvSpPr>
            <a:spLocks noChangeShapeType="1"/>
          </p:cNvSpPr>
          <p:nvPr/>
        </p:nvSpPr>
        <p:spPr bwMode="auto">
          <a:xfrm flipV="1">
            <a:off x="5755184" y="2966145"/>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3" name="Line 48">
            <a:extLst>
              <a:ext uri="{FF2B5EF4-FFF2-40B4-BE49-F238E27FC236}">
                <a16:creationId xmlns:a16="http://schemas.microsoft.com/office/drawing/2014/main" id="{3EAE6B44-2AC9-4B7C-9E9C-7704BD702B94}"/>
              </a:ext>
            </a:extLst>
          </p:cNvPr>
          <p:cNvSpPr>
            <a:spLocks noChangeShapeType="1"/>
          </p:cNvSpPr>
          <p:nvPr/>
        </p:nvSpPr>
        <p:spPr bwMode="auto">
          <a:xfrm flipH="1" flipV="1">
            <a:off x="5968008" y="2966145"/>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4" name="Line 49">
            <a:extLst>
              <a:ext uri="{FF2B5EF4-FFF2-40B4-BE49-F238E27FC236}">
                <a16:creationId xmlns:a16="http://schemas.microsoft.com/office/drawing/2014/main" id="{74D92E53-FB68-4BC1-983D-DEC82F4EE75D}"/>
              </a:ext>
            </a:extLst>
          </p:cNvPr>
          <p:cNvSpPr>
            <a:spLocks noChangeShapeType="1"/>
          </p:cNvSpPr>
          <p:nvPr/>
        </p:nvSpPr>
        <p:spPr bwMode="auto">
          <a:xfrm>
            <a:off x="5755184" y="310157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5" name="Line 50">
            <a:extLst>
              <a:ext uri="{FF2B5EF4-FFF2-40B4-BE49-F238E27FC236}">
                <a16:creationId xmlns:a16="http://schemas.microsoft.com/office/drawing/2014/main" id="{778AF517-7A00-482B-81BB-0DEA42385C06}"/>
              </a:ext>
            </a:extLst>
          </p:cNvPr>
          <p:cNvSpPr>
            <a:spLocks noChangeShapeType="1"/>
          </p:cNvSpPr>
          <p:nvPr/>
        </p:nvSpPr>
        <p:spPr bwMode="auto">
          <a:xfrm>
            <a:off x="6180833" y="310157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nvGrpSpPr>
          <p:cNvPr id="26686" name="Group 51">
            <a:extLst>
              <a:ext uri="{FF2B5EF4-FFF2-40B4-BE49-F238E27FC236}">
                <a16:creationId xmlns:a16="http://schemas.microsoft.com/office/drawing/2014/main" id="{8B7386C5-E0CE-49AA-8C2F-0EE7007A4FA6}"/>
              </a:ext>
            </a:extLst>
          </p:cNvPr>
          <p:cNvGrpSpPr>
            <a:grpSpLocks/>
          </p:cNvGrpSpPr>
          <p:nvPr/>
        </p:nvGrpSpPr>
        <p:grpSpPr bwMode="auto">
          <a:xfrm>
            <a:off x="4688086" y="3329286"/>
            <a:ext cx="1492747" cy="133945"/>
            <a:chOff x="1934" y="2097"/>
            <a:chExt cx="1003" cy="85"/>
          </a:xfrm>
        </p:grpSpPr>
        <p:sp>
          <p:nvSpPr>
            <p:cNvPr id="26749" name="Line 52">
              <a:extLst>
                <a:ext uri="{FF2B5EF4-FFF2-40B4-BE49-F238E27FC236}">
                  <a16:creationId xmlns:a16="http://schemas.microsoft.com/office/drawing/2014/main" id="{6AD58A51-3BF5-4243-94FA-C6E587F60AB8}"/>
                </a:ext>
              </a:extLst>
            </p:cNvPr>
            <p:cNvSpPr>
              <a:spLocks noChangeShapeType="1"/>
            </p:cNvSpPr>
            <p:nvPr/>
          </p:nvSpPr>
          <p:spPr bwMode="auto">
            <a:xfrm flipV="1">
              <a:off x="2508" y="2097"/>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0" name="Line 53">
              <a:extLst>
                <a:ext uri="{FF2B5EF4-FFF2-40B4-BE49-F238E27FC236}">
                  <a16:creationId xmlns:a16="http://schemas.microsoft.com/office/drawing/2014/main" id="{441899CE-4231-4B85-8A97-769B6D9A77C1}"/>
                </a:ext>
              </a:extLst>
            </p:cNvPr>
            <p:cNvSpPr>
              <a:spLocks noChangeShapeType="1"/>
            </p:cNvSpPr>
            <p:nvPr/>
          </p:nvSpPr>
          <p:spPr bwMode="auto">
            <a:xfrm>
              <a:off x="2651" y="2097"/>
              <a:ext cx="2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nvGrpSpPr>
            <p:cNvPr id="26751" name="Group 54">
              <a:extLst>
                <a:ext uri="{FF2B5EF4-FFF2-40B4-BE49-F238E27FC236}">
                  <a16:creationId xmlns:a16="http://schemas.microsoft.com/office/drawing/2014/main" id="{3C9DE36D-9B1F-4F00-A5F8-75016934E2B1}"/>
                </a:ext>
              </a:extLst>
            </p:cNvPr>
            <p:cNvGrpSpPr>
              <a:grpSpLocks/>
            </p:cNvGrpSpPr>
            <p:nvPr/>
          </p:nvGrpSpPr>
          <p:grpSpPr bwMode="auto">
            <a:xfrm>
              <a:off x="1934" y="2097"/>
              <a:ext cx="574" cy="85"/>
              <a:chOff x="2030" y="2442"/>
              <a:chExt cx="574" cy="85"/>
            </a:xfrm>
          </p:grpSpPr>
          <p:sp>
            <p:nvSpPr>
              <p:cNvPr id="26752" name="Line 55">
                <a:extLst>
                  <a:ext uri="{FF2B5EF4-FFF2-40B4-BE49-F238E27FC236}">
                    <a16:creationId xmlns:a16="http://schemas.microsoft.com/office/drawing/2014/main" id="{D4885D04-7F76-4B76-8CBF-7E9BA791F17A}"/>
                  </a:ext>
                </a:extLst>
              </p:cNvPr>
              <p:cNvSpPr>
                <a:spLocks noChangeShapeType="1"/>
              </p:cNvSpPr>
              <p:nvPr/>
            </p:nvSpPr>
            <p:spPr bwMode="auto">
              <a:xfrm flipH="1" flipV="1">
                <a:off x="2460" y="2442"/>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3" name="Line 56">
                <a:extLst>
                  <a:ext uri="{FF2B5EF4-FFF2-40B4-BE49-F238E27FC236}">
                    <a16:creationId xmlns:a16="http://schemas.microsoft.com/office/drawing/2014/main" id="{30E6C754-928D-4BD9-A230-E0BDACB3BA73}"/>
                  </a:ext>
                </a:extLst>
              </p:cNvPr>
              <p:cNvSpPr>
                <a:spLocks noChangeShapeType="1"/>
              </p:cNvSpPr>
              <p:nvPr/>
            </p:nvSpPr>
            <p:spPr bwMode="auto">
              <a:xfrm flipV="1">
                <a:off x="2317" y="2442"/>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4" name="Line 57">
                <a:extLst>
                  <a:ext uri="{FF2B5EF4-FFF2-40B4-BE49-F238E27FC236}">
                    <a16:creationId xmlns:a16="http://schemas.microsoft.com/office/drawing/2014/main" id="{AFEE5C06-3A0F-46A4-A8E3-B40E004AD912}"/>
                  </a:ext>
                </a:extLst>
              </p:cNvPr>
              <p:cNvSpPr>
                <a:spLocks noChangeShapeType="1"/>
              </p:cNvSpPr>
              <p:nvPr/>
            </p:nvSpPr>
            <p:spPr bwMode="auto">
              <a:xfrm flipH="1" flipV="1">
                <a:off x="2460" y="2442"/>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5" name="Line 58">
                <a:extLst>
                  <a:ext uri="{FF2B5EF4-FFF2-40B4-BE49-F238E27FC236}">
                    <a16:creationId xmlns:a16="http://schemas.microsoft.com/office/drawing/2014/main" id="{BEFE84E4-27D0-4F13-9A8B-E89A9344A4C0}"/>
                  </a:ext>
                </a:extLst>
              </p:cNvPr>
              <p:cNvSpPr>
                <a:spLocks noChangeShapeType="1"/>
              </p:cNvSpPr>
              <p:nvPr/>
            </p:nvSpPr>
            <p:spPr bwMode="auto">
              <a:xfrm flipV="1">
                <a:off x="2030" y="2442"/>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6" name="Line 59">
                <a:extLst>
                  <a:ext uri="{FF2B5EF4-FFF2-40B4-BE49-F238E27FC236}">
                    <a16:creationId xmlns:a16="http://schemas.microsoft.com/office/drawing/2014/main" id="{8D4B64F0-CE14-498D-9EB4-AD8C32E0A60C}"/>
                  </a:ext>
                </a:extLst>
              </p:cNvPr>
              <p:cNvSpPr>
                <a:spLocks noChangeShapeType="1"/>
              </p:cNvSpPr>
              <p:nvPr/>
            </p:nvSpPr>
            <p:spPr bwMode="auto">
              <a:xfrm flipH="1" flipV="1">
                <a:off x="2159" y="2442"/>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7" name="Line 60">
                <a:extLst>
                  <a:ext uri="{FF2B5EF4-FFF2-40B4-BE49-F238E27FC236}">
                    <a16:creationId xmlns:a16="http://schemas.microsoft.com/office/drawing/2014/main" id="{821C4FC7-0425-42FC-AA88-609DEBD32920}"/>
                  </a:ext>
                </a:extLst>
              </p:cNvPr>
              <p:cNvSpPr>
                <a:spLocks noChangeShapeType="1"/>
              </p:cNvSpPr>
              <p:nvPr/>
            </p:nvSpPr>
            <p:spPr bwMode="auto">
              <a:xfrm flipV="1">
                <a:off x="2317" y="2442"/>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grpSp>
      <p:sp>
        <p:nvSpPr>
          <p:cNvPr id="26687" name="Line 61">
            <a:extLst>
              <a:ext uri="{FF2B5EF4-FFF2-40B4-BE49-F238E27FC236}">
                <a16:creationId xmlns:a16="http://schemas.microsoft.com/office/drawing/2014/main" id="{45AAD0F5-8094-49DC-8141-FDAF752991CD}"/>
              </a:ext>
            </a:extLst>
          </p:cNvPr>
          <p:cNvSpPr>
            <a:spLocks noChangeShapeType="1"/>
          </p:cNvSpPr>
          <p:nvPr/>
        </p:nvSpPr>
        <p:spPr bwMode="auto">
          <a:xfrm flipV="1">
            <a:off x="5755184" y="2966145"/>
            <a:ext cx="0"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8" name="Line 66">
            <a:extLst>
              <a:ext uri="{FF2B5EF4-FFF2-40B4-BE49-F238E27FC236}">
                <a16:creationId xmlns:a16="http://schemas.microsoft.com/office/drawing/2014/main" id="{832FE5E8-C763-4307-9A81-38DFEA197F32}"/>
              </a:ext>
            </a:extLst>
          </p:cNvPr>
          <p:cNvSpPr>
            <a:spLocks noChangeShapeType="1"/>
          </p:cNvSpPr>
          <p:nvPr/>
        </p:nvSpPr>
        <p:spPr bwMode="auto">
          <a:xfrm flipV="1">
            <a:off x="5968008" y="2783086"/>
            <a:ext cx="0" cy="1830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9" name="Line 72">
            <a:extLst>
              <a:ext uri="{FF2B5EF4-FFF2-40B4-BE49-F238E27FC236}">
                <a16:creationId xmlns:a16="http://schemas.microsoft.com/office/drawing/2014/main" id="{52DD2170-7ADD-499C-AE70-A90AACAB9A13}"/>
              </a:ext>
            </a:extLst>
          </p:cNvPr>
          <p:cNvSpPr>
            <a:spLocks noChangeShapeType="1"/>
          </p:cNvSpPr>
          <p:nvPr/>
        </p:nvSpPr>
        <p:spPr bwMode="auto">
          <a:xfrm flipV="1">
            <a:off x="4560094" y="3686474"/>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0" name="Line 75">
            <a:extLst>
              <a:ext uri="{FF2B5EF4-FFF2-40B4-BE49-F238E27FC236}">
                <a16:creationId xmlns:a16="http://schemas.microsoft.com/office/drawing/2014/main" id="{DDBD89A8-78DE-4E75-865D-A35D13BD9F32}"/>
              </a:ext>
            </a:extLst>
          </p:cNvPr>
          <p:cNvSpPr>
            <a:spLocks noChangeShapeType="1"/>
          </p:cNvSpPr>
          <p:nvPr/>
        </p:nvSpPr>
        <p:spPr bwMode="auto">
          <a:xfrm flipH="1" flipV="1">
            <a:off x="5094387" y="3705821"/>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1" name="Line 76">
            <a:extLst>
              <a:ext uri="{FF2B5EF4-FFF2-40B4-BE49-F238E27FC236}">
                <a16:creationId xmlns:a16="http://schemas.microsoft.com/office/drawing/2014/main" id="{62BD4811-176A-48B3-B45C-780A1622E6C0}"/>
              </a:ext>
            </a:extLst>
          </p:cNvPr>
          <p:cNvSpPr>
            <a:spLocks noChangeShapeType="1"/>
          </p:cNvSpPr>
          <p:nvPr/>
        </p:nvSpPr>
        <p:spPr bwMode="auto">
          <a:xfrm flipV="1">
            <a:off x="5307211" y="3705821"/>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2" name="Line 77">
            <a:extLst>
              <a:ext uri="{FF2B5EF4-FFF2-40B4-BE49-F238E27FC236}">
                <a16:creationId xmlns:a16="http://schemas.microsoft.com/office/drawing/2014/main" id="{F241CDF3-E21B-4B9F-8342-1481FCAF840B}"/>
              </a:ext>
            </a:extLst>
          </p:cNvPr>
          <p:cNvSpPr>
            <a:spLocks noChangeShapeType="1"/>
          </p:cNvSpPr>
          <p:nvPr/>
        </p:nvSpPr>
        <p:spPr bwMode="auto">
          <a:xfrm>
            <a:off x="5094387" y="3478114"/>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3" name="Line 78">
            <a:extLst>
              <a:ext uri="{FF2B5EF4-FFF2-40B4-BE49-F238E27FC236}">
                <a16:creationId xmlns:a16="http://schemas.microsoft.com/office/drawing/2014/main" id="{1877230B-A272-4854-838C-A30736976F3B}"/>
              </a:ext>
            </a:extLst>
          </p:cNvPr>
          <p:cNvSpPr>
            <a:spLocks noChangeShapeType="1"/>
          </p:cNvSpPr>
          <p:nvPr/>
        </p:nvSpPr>
        <p:spPr bwMode="auto">
          <a:xfrm>
            <a:off x="5521523" y="3478114"/>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4" name="Line 79">
            <a:extLst>
              <a:ext uri="{FF2B5EF4-FFF2-40B4-BE49-F238E27FC236}">
                <a16:creationId xmlns:a16="http://schemas.microsoft.com/office/drawing/2014/main" id="{B7B0F4DD-D618-4CD4-82EE-BC5D49CC0C8D}"/>
              </a:ext>
            </a:extLst>
          </p:cNvPr>
          <p:cNvSpPr>
            <a:spLocks noChangeShapeType="1"/>
          </p:cNvSpPr>
          <p:nvPr/>
        </p:nvSpPr>
        <p:spPr bwMode="auto">
          <a:xfrm flipV="1">
            <a:off x="4881563" y="370582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5" name="Line 80">
            <a:extLst>
              <a:ext uri="{FF2B5EF4-FFF2-40B4-BE49-F238E27FC236}">
                <a16:creationId xmlns:a16="http://schemas.microsoft.com/office/drawing/2014/main" id="{AD8B844A-3035-4B91-A30E-8E2C5717A845}"/>
              </a:ext>
            </a:extLst>
          </p:cNvPr>
          <p:cNvSpPr>
            <a:spLocks noChangeShapeType="1"/>
          </p:cNvSpPr>
          <p:nvPr/>
        </p:nvSpPr>
        <p:spPr bwMode="auto">
          <a:xfrm>
            <a:off x="5094387" y="3478114"/>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6" name="Line 81">
            <a:extLst>
              <a:ext uri="{FF2B5EF4-FFF2-40B4-BE49-F238E27FC236}">
                <a16:creationId xmlns:a16="http://schemas.microsoft.com/office/drawing/2014/main" id="{CF01F40C-4DD9-4CA9-B48E-FD6C3321FC64}"/>
              </a:ext>
            </a:extLst>
          </p:cNvPr>
          <p:cNvSpPr>
            <a:spLocks noChangeShapeType="1"/>
          </p:cNvSpPr>
          <p:nvPr/>
        </p:nvSpPr>
        <p:spPr bwMode="auto">
          <a:xfrm>
            <a:off x="5094387" y="3796606"/>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nvGrpSpPr>
          <p:cNvPr id="26697" name="Group 82">
            <a:extLst>
              <a:ext uri="{FF2B5EF4-FFF2-40B4-BE49-F238E27FC236}">
                <a16:creationId xmlns:a16="http://schemas.microsoft.com/office/drawing/2014/main" id="{84394FBD-173E-4062-B2D8-E039A97DEA18}"/>
              </a:ext>
            </a:extLst>
          </p:cNvPr>
          <p:cNvGrpSpPr>
            <a:grpSpLocks/>
          </p:cNvGrpSpPr>
          <p:nvPr/>
        </p:nvGrpSpPr>
        <p:grpSpPr bwMode="auto">
          <a:xfrm>
            <a:off x="6503790" y="3429000"/>
            <a:ext cx="2475012" cy="1479352"/>
            <a:chOff x="3384" y="2496"/>
            <a:chExt cx="1663" cy="932"/>
          </a:xfrm>
        </p:grpSpPr>
        <p:sp>
          <p:nvSpPr>
            <p:cNvPr id="26712" name="Line 83">
              <a:extLst>
                <a:ext uri="{FF2B5EF4-FFF2-40B4-BE49-F238E27FC236}">
                  <a16:creationId xmlns:a16="http://schemas.microsoft.com/office/drawing/2014/main" id="{B769D003-C8C0-4727-9803-EA4C746AB043}"/>
                </a:ext>
              </a:extLst>
            </p:cNvPr>
            <p:cNvSpPr>
              <a:spLocks noChangeShapeType="1"/>
            </p:cNvSpPr>
            <p:nvPr/>
          </p:nvSpPr>
          <p:spPr bwMode="auto">
            <a:xfrm flipH="1" flipV="1">
              <a:off x="3900" y="3114"/>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3" name="Line 84">
              <a:extLst>
                <a:ext uri="{FF2B5EF4-FFF2-40B4-BE49-F238E27FC236}">
                  <a16:creationId xmlns:a16="http://schemas.microsoft.com/office/drawing/2014/main" id="{320D9114-02A9-4AE0-B167-369BD95C55D9}"/>
                </a:ext>
              </a:extLst>
            </p:cNvPr>
            <p:cNvSpPr>
              <a:spLocks noChangeShapeType="1"/>
            </p:cNvSpPr>
            <p:nvPr/>
          </p:nvSpPr>
          <p:spPr bwMode="auto">
            <a:xfrm flipV="1">
              <a:off x="4044" y="3114"/>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4" name="Line 85">
              <a:extLst>
                <a:ext uri="{FF2B5EF4-FFF2-40B4-BE49-F238E27FC236}">
                  <a16:creationId xmlns:a16="http://schemas.microsoft.com/office/drawing/2014/main" id="{2BF8CF50-02C5-42E1-B53C-668161F0F763}"/>
                </a:ext>
              </a:extLst>
            </p:cNvPr>
            <p:cNvSpPr>
              <a:spLocks noChangeShapeType="1"/>
            </p:cNvSpPr>
            <p:nvPr/>
          </p:nvSpPr>
          <p:spPr bwMode="auto">
            <a:xfrm flipV="1">
              <a:off x="3900" y="2885"/>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5" name="Line 86">
              <a:extLst>
                <a:ext uri="{FF2B5EF4-FFF2-40B4-BE49-F238E27FC236}">
                  <a16:creationId xmlns:a16="http://schemas.microsoft.com/office/drawing/2014/main" id="{801BFC12-9CE9-4758-B5F8-D2B142383F21}"/>
                </a:ext>
              </a:extLst>
            </p:cNvPr>
            <p:cNvSpPr>
              <a:spLocks noChangeShapeType="1"/>
            </p:cNvSpPr>
            <p:nvPr/>
          </p:nvSpPr>
          <p:spPr bwMode="auto">
            <a:xfrm flipH="1" flipV="1">
              <a:off x="4044" y="2885"/>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6" name="Line 87">
              <a:extLst>
                <a:ext uri="{FF2B5EF4-FFF2-40B4-BE49-F238E27FC236}">
                  <a16:creationId xmlns:a16="http://schemas.microsoft.com/office/drawing/2014/main" id="{782724CD-C6EB-4C81-9E23-FF7752FA226A}"/>
                </a:ext>
              </a:extLst>
            </p:cNvPr>
            <p:cNvSpPr>
              <a:spLocks noChangeShapeType="1"/>
            </p:cNvSpPr>
            <p:nvPr/>
          </p:nvSpPr>
          <p:spPr bwMode="auto">
            <a:xfrm>
              <a:off x="3900" y="297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7" name="Line 88">
              <a:extLst>
                <a:ext uri="{FF2B5EF4-FFF2-40B4-BE49-F238E27FC236}">
                  <a16:creationId xmlns:a16="http://schemas.microsoft.com/office/drawing/2014/main" id="{15596673-E92F-4E8F-821F-2FC0DD151037}"/>
                </a:ext>
              </a:extLst>
            </p:cNvPr>
            <p:cNvSpPr>
              <a:spLocks noChangeShapeType="1"/>
            </p:cNvSpPr>
            <p:nvPr/>
          </p:nvSpPr>
          <p:spPr bwMode="auto">
            <a:xfrm>
              <a:off x="4187" y="297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8" name="Line 89">
              <a:extLst>
                <a:ext uri="{FF2B5EF4-FFF2-40B4-BE49-F238E27FC236}">
                  <a16:creationId xmlns:a16="http://schemas.microsoft.com/office/drawing/2014/main" id="{BA1953D4-7570-4E32-955C-8ED2AA851ED8}"/>
                </a:ext>
              </a:extLst>
            </p:cNvPr>
            <p:cNvSpPr>
              <a:spLocks noChangeShapeType="1"/>
            </p:cNvSpPr>
            <p:nvPr/>
          </p:nvSpPr>
          <p:spPr bwMode="auto">
            <a:xfrm flipH="1" flipV="1">
              <a:off x="3757" y="3342"/>
              <a:ext cx="143"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9" name="Line 90">
              <a:extLst>
                <a:ext uri="{FF2B5EF4-FFF2-40B4-BE49-F238E27FC236}">
                  <a16:creationId xmlns:a16="http://schemas.microsoft.com/office/drawing/2014/main" id="{AC7A8286-6CEB-4782-9599-DBF098EF1DAA}"/>
                </a:ext>
              </a:extLst>
            </p:cNvPr>
            <p:cNvSpPr>
              <a:spLocks noChangeShapeType="1"/>
            </p:cNvSpPr>
            <p:nvPr/>
          </p:nvSpPr>
          <p:spPr bwMode="auto">
            <a:xfrm flipV="1">
              <a:off x="3900" y="3342"/>
              <a:ext cx="144"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0" name="Line 91">
              <a:extLst>
                <a:ext uri="{FF2B5EF4-FFF2-40B4-BE49-F238E27FC236}">
                  <a16:creationId xmlns:a16="http://schemas.microsoft.com/office/drawing/2014/main" id="{1E20B963-7D9E-4AD4-AB0C-E4C5D6542BA0}"/>
                </a:ext>
              </a:extLst>
            </p:cNvPr>
            <p:cNvSpPr>
              <a:spLocks noChangeShapeType="1"/>
            </p:cNvSpPr>
            <p:nvPr/>
          </p:nvSpPr>
          <p:spPr bwMode="auto">
            <a:xfrm flipV="1">
              <a:off x="3757" y="3114"/>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1" name="Line 92">
              <a:extLst>
                <a:ext uri="{FF2B5EF4-FFF2-40B4-BE49-F238E27FC236}">
                  <a16:creationId xmlns:a16="http://schemas.microsoft.com/office/drawing/2014/main" id="{982BE20D-831C-4ABF-8E2D-3133840A4A74}"/>
                </a:ext>
              </a:extLst>
            </p:cNvPr>
            <p:cNvSpPr>
              <a:spLocks noChangeShapeType="1"/>
            </p:cNvSpPr>
            <p:nvPr/>
          </p:nvSpPr>
          <p:spPr bwMode="auto">
            <a:xfrm flipH="1" flipV="1">
              <a:off x="3900" y="3114"/>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2" name="Line 93">
              <a:extLst>
                <a:ext uri="{FF2B5EF4-FFF2-40B4-BE49-F238E27FC236}">
                  <a16:creationId xmlns:a16="http://schemas.microsoft.com/office/drawing/2014/main" id="{46D996B4-7D30-4CD5-B477-323F4C9E89AA}"/>
                </a:ext>
              </a:extLst>
            </p:cNvPr>
            <p:cNvSpPr>
              <a:spLocks noChangeShapeType="1"/>
            </p:cNvSpPr>
            <p:nvPr/>
          </p:nvSpPr>
          <p:spPr bwMode="auto">
            <a:xfrm>
              <a:off x="3757" y="3199"/>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3" name="Line 94">
              <a:extLst>
                <a:ext uri="{FF2B5EF4-FFF2-40B4-BE49-F238E27FC236}">
                  <a16:creationId xmlns:a16="http://schemas.microsoft.com/office/drawing/2014/main" id="{2D65F834-4986-43C0-80CA-3F1AF86A5C8D}"/>
                </a:ext>
              </a:extLst>
            </p:cNvPr>
            <p:cNvSpPr>
              <a:spLocks noChangeShapeType="1"/>
            </p:cNvSpPr>
            <p:nvPr/>
          </p:nvSpPr>
          <p:spPr bwMode="auto">
            <a:xfrm>
              <a:off x="4044" y="3199"/>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4" name="Line 95">
              <a:extLst>
                <a:ext uri="{FF2B5EF4-FFF2-40B4-BE49-F238E27FC236}">
                  <a16:creationId xmlns:a16="http://schemas.microsoft.com/office/drawing/2014/main" id="{C6C1D4B3-9703-48F3-9586-B9A1C80684B4}"/>
                </a:ext>
              </a:extLst>
            </p:cNvPr>
            <p:cNvSpPr>
              <a:spLocks noChangeShapeType="1"/>
            </p:cNvSpPr>
            <p:nvPr/>
          </p:nvSpPr>
          <p:spPr bwMode="auto">
            <a:xfrm flipH="1" flipV="1">
              <a:off x="3470" y="3342"/>
              <a:ext cx="144"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5" name="Line 96">
              <a:extLst>
                <a:ext uri="{FF2B5EF4-FFF2-40B4-BE49-F238E27FC236}">
                  <a16:creationId xmlns:a16="http://schemas.microsoft.com/office/drawing/2014/main" id="{BD2629F8-90A9-46E3-8DEB-719B8905FBEF}"/>
                </a:ext>
              </a:extLst>
            </p:cNvPr>
            <p:cNvSpPr>
              <a:spLocks noChangeShapeType="1"/>
            </p:cNvSpPr>
            <p:nvPr/>
          </p:nvSpPr>
          <p:spPr bwMode="auto">
            <a:xfrm flipV="1">
              <a:off x="3614" y="3342"/>
              <a:ext cx="143"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6" name="Line 97">
              <a:extLst>
                <a:ext uri="{FF2B5EF4-FFF2-40B4-BE49-F238E27FC236}">
                  <a16:creationId xmlns:a16="http://schemas.microsoft.com/office/drawing/2014/main" id="{64122F2F-9093-4BF0-B9D8-986BDB7F0115}"/>
                </a:ext>
              </a:extLst>
            </p:cNvPr>
            <p:cNvSpPr>
              <a:spLocks noChangeShapeType="1"/>
            </p:cNvSpPr>
            <p:nvPr/>
          </p:nvSpPr>
          <p:spPr bwMode="auto">
            <a:xfrm flipV="1">
              <a:off x="3470" y="3114"/>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7" name="Line 98">
              <a:extLst>
                <a:ext uri="{FF2B5EF4-FFF2-40B4-BE49-F238E27FC236}">
                  <a16:creationId xmlns:a16="http://schemas.microsoft.com/office/drawing/2014/main" id="{DA86AB98-DB48-4C3E-A7B2-5508C25BEA15}"/>
                </a:ext>
              </a:extLst>
            </p:cNvPr>
            <p:cNvSpPr>
              <a:spLocks noChangeShapeType="1"/>
            </p:cNvSpPr>
            <p:nvPr/>
          </p:nvSpPr>
          <p:spPr bwMode="auto">
            <a:xfrm flipH="1" flipV="1">
              <a:off x="3599" y="3114"/>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8" name="Line 99">
              <a:extLst>
                <a:ext uri="{FF2B5EF4-FFF2-40B4-BE49-F238E27FC236}">
                  <a16:creationId xmlns:a16="http://schemas.microsoft.com/office/drawing/2014/main" id="{D6FDD19C-63E8-43C5-AAFD-10D161A1B61A}"/>
                </a:ext>
              </a:extLst>
            </p:cNvPr>
            <p:cNvSpPr>
              <a:spLocks noChangeShapeType="1"/>
            </p:cNvSpPr>
            <p:nvPr/>
          </p:nvSpPr>
          <p:spPr bwMode="auto">
            <a:xfrm>
              <a:off x="3470" y="3199"/>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9" name="Line 100">
              <a:extLst>
                <a:ext uri="{FF2B5EF4-FFF2-40B4-BE49-F238E27FC236}">
                  <a16:creationId xmlns:a16="http://schemas.microsoft.com/office/drawing/2014/main" id="{AE346965-32B9-43D2-A6BD-F21B7912874E}"/>
                </a:ext>
              </a:extLst>
            </p:cNvPr>
            <p:cNvSpPr>
              <a:spLocks noChangeShapeType="1"/>
            </p:cNvSpPr>
            <p:nvPr/>
          </p:nvSpPr>
          <p:spPr bwMode="auto">
            <a:xfrm>
              <a:off x="3757" y="3199"/>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0" name="Line 101">
              <a:extLst>
                <a:ext uri="{FF2B5EF4-FFF2-40B4-BE49-F238E27FC236}">
                  <a16:creationId xmlns:a16="http://schemas.microsoft.com/office/drawing/2014/main" id="{FDEBE44C-2453-4961-A948-B2FBC37CEBF0}"/>
                </a:ext>
              </a:extLst>
            </p:cNvPr>
            <p:cNvSpPr>
              <a:spLocks noChangeShapeType="1"/>
            </p:cNvSpPr>
            <p:nvPr/>
          </p:nvSpPr>
          <p:spPr bwMode="auto">
            <a:xfrm flipV="1">
              <a:off x="4187" y="2885"/>
              <a:ext cx="143"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1" name="Line 102">
              <a:extLst>
                <a:ext uri="{FF2B5EF4-FFF2-40B4-BE49-F238E27FC236}">
                  <a16:creationId xmlns:a16="http://schemas.microsoft.com/office/drawing/2014/main" id="{C31D48F8-1D73-43EF-9A94-736B8E263639}"/>
                </a:ext>
              </a:extLst>
            </p:cNvPr>
            <p:cNvSpPr>
              <a:spLocks noChangeShapeType="1"/>
            </p:cNvSpPr>
            <p:nvPr/>
          </p:nvSpPr>
          <p:spPr bwMode="auto">
            <a:xfrm flipH="1" flipV="1">
              <a:off x="4330" y="2885"/>
              <a:ext cx="143"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2" name="Line 103">
              <a:extLst>
                <a:ext uri="{FF2B5EF4-FFF2-40B4-BE49-F238E27FC236}">
                  <a16:creationId xmlns:a16="http://schemas.microsoft.com/office/drawing/2014/main" id="{786463A4-4ACD-4E06-BB72-73800F6EDC0E}"/>
                </a:ext>
              </a:extLst>
            </p:cNvPr>
            <p:cNvSpPr>
              <a:spLocks noChangeShapeType="1"/>
            </p:cNvSpPr>
            <p:nvPr/>
          </p:nvSpPr>
          <p:spPr bwMode="auto">
            <a:xfrm>
              <a:off x="4187" y="2971"/>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3" name="Line 104">
              <a:extLst>
                <a:ext uri="{FF2B5EF4-FFF2-40B4-BE49-F238E27FC236}">
                  <a16:creationId xmlns:a16="http://schemas.microsoft.com/office/drawing/2014/main" id="{2D8E8C23-6FA2-4048-BDEF-DE55BD1BA21E}"/>
                </a:ext>
              </a:extLst>
            </p:cNvPr>
            <p:cNvSpPr>
              <a:spLocks noChangeShapeType="1"/>
            </p:cNvSpPr>
            <p:nvPr/>
          </p:nvSpPr>
          <p:spPr bwMode="auto">
            <a:xfrm>
              <a:off x="4473" y="2971"/>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4" name="Line 105">
              <a:extLst>
                <a:ext uri="{FF2B5EF4-FFF2-40B4-BE49-F238E27FC236}">
                  <a16:creationId xmlns:a16="http://schemas.microsoft.com/office/drawing/2014/main" id="{5163AAF2-880D-4BC1-8B15-1CB307016C3F}"/>
                </a:ext>
              </a:extLst>
            </p:cNvPr>
            <p:cNvSpPr>
              <a:spLocks noChangeShapeType="1"/>
            </p:cNvSpPr>
            <p:nvPr/>
          </p:nvSpPr>
          <p:spPr bwMode="auto">
            <a:xfrm>
              <a:off x="4187" y="3114"/>
              <a:ext cx="2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5" name="Line 106">
              <a:extLst>
                <a:ext uri="{FF2B5EF4-FFF2-40B4-BE49-F238E27FC236}">
                  <a16:creationId xmlns:a16="http://schemas.microsoft.com/office/drawing/2014/main" id="{D3C29C9C-E6EC-43C8-8196-84B760564952}"/>
                </a:ext>
              </a:extLst>
            </p:cNvPr>
            <p:cNvSpPr>
              <a:spLocks noChangeShapeType="1"/>
            </p:cNvSpPr>
            <p:nvPr/>
          </p:nvSpPr>
          <p:spPr bwMode="auto">
            <a:xfrm>
              <a:off x="3757" y="3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6" name="Line 107">
              <a:extLst>
                <a:ext uri="{FF2B5EF4-FFF2-40B4-BE49-F238E27FC236}">
                  <a16:creationId xmlns:a16="http://schemas.microsoft.com/office/drawing/2014/main" id="{E44C660C-497B-43D3-AB65-BAE5CF8C2E0B}"/>
                </a:ext>
              </a:extLst>
            </p:cNvPr>
            <p:cNvSpPr>
              <a:spLocks noChangeShapeType="1"/>
            </p:cNvSpPr>
            <p:nvPr/>
          </p:nvSpPr>
          <p:spPr bwMode="auto">
            <a:xfrm flipV="1">
              <a:off x="3757" y="3114"/>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7" name="Line 108">
              <a:extLst>
                <a:ext uri="{FF2B5EF4-FFF2-40B4-BE49-F238E27FC236}">
                  <a16:creationId xmlns:a16="http://schemas.microsoft.com/office/drawing/2014/main" id="{E44B8CB8-BA26-47AB-8452-CFD50AC12B4F}"/>
                </a:ext>
              </a:extLst>
            </p:cNvPr>
            <p:cNvSpPr>
              <a:spLocks noChangeShapeType="1"/>
            </p:cNvSpPr>
            <p:nvPr/>
          </p:nvSpPr>
          <p:spPr bwMode="auto">
            <a:xfrm flipV="1">
              <a:off x="4187" y="2885"/>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8" name="Line 109">
              <a:extLst>
                <a:ext uri="{FF2B5EF4-FFF2-40B4-BE49-F238E27FC236}">
                  <a16:creationId xmlns:a16="http://schemas.microsoft.com/office/drawing/2014/main" id="{43F01D71-72EC-406E-8378-B373B2284715}"/>
                </a:ext>
              </a:extLst>
            </p:cNvPr>
            <p:cNvSpPr>
              <a:spLocks noChangeShapeType="1"/>
            </p:cNvSpPr>
            <p:nvPr/>
          </p:nvSpPr>
          <p:spPr bwMode="auto">
            <a:xfrm flipV="1">
              <a:off x="4330" y="2685"/>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9" name="Line 110">
              <a:extLst>
                <a:ext uri="{FF2B5EF4-FFF2-40B4-BE49-F238E27FC236}">
                  <a16:creationId xmlns:a16="http://schemas.microsoft.com/office/drawing/2014/main" id="{79A2FDFF-0156-4BA1-AD66-0C220F14DBD7}"/>
                </a:ext>
              </a:extLst>
            </p:cNvPr>
            <p:cNvSpPr>
              <a:spLocks noChangeShapeType="1"/>
            </p:cNvSpPr>
            <p:nvPr/>
          </p:nvSpPr>
          <p:spPr bwMode="auto">
            <a:xfrm flipH="1" flipV="1">
              <a:off x="4473" y="2685"/>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0" name="Line 111">
              <a:extLst>
                <a:ext uri="{FF2B5EF4-FFF2-40B4-BE49-F238E27FC236}">
                  <a16:creationId xmlns:a16="http://schemas.microsoft.com/office/drawing/2014/main" id="{4E86E03C-D739-4BB3-8D93-75F5E470E193}"/>
                </a:ext>
              </a:extLst>
            </p:cNvPr>
            <p:cNvSpPr>
              <a:spLocks noChangeShapeType="1"/>
            </p:cNvSpPr>
            <p:nvPr/>
          </p:nvSpPr>
          <p:spPr bwMode="auto">
            <a:xfrm flipV="1">
              <a:off x="4617" y="2685"/>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1" name="Line 112">
              <a:extLst>
                <a:ext uri="{FF2B5EF4-FFF2-40B4-BE49-F238E27FC236}">
                  <a16:creationId xmlns:a16="http://schemas.microsoft.com/office/drawing/2014/main" id="{F107E5B2-1318-43B3-AC30-D7A2319B7F9A}"/>
                </a:ext>
              </a:extLst>
            </p:cNvPr>
            <p:cNvSpPr>
              <a:spLocks noChangeShapeType="1"/>
            </p:cNvSpPr>
            <p:nvPr/>
          </p:nvSpPr>
          <p:spPr bwMode="auto">
            <a:xfrm flipH="1" flipV="1">
              <a:off x="4760" y="2685"/>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2" name="Line 113">
              <a:extLst>
                <a:ext uri="{FF2B5EF4-FFF2-40B4-BE49-F238E27FC236}">
                  <a16:creationId xmlns:a16="http://schemas.microsoft.com/office/drawing/2014/main" id="{3D956A94-71E0-48FB-98F6-C5886F3CDD8C}"/>
                </a:ext>
              </a:extLst>
            </p:cNvPr>
            <p:cNvSpPr>
              <a:spLocks noChangeShapeType="1"/>
            </p:cNvSpPr>
            <p:nvPr/>
          </p:nvSpPr>
          <p:spPr bwMode="auto">
            <a:xfrm flipV="1">
              <a:off x="4330" y="2770"/>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3" name="Line 114">
              <a:extLst>
                <a:ext uri="{FF2B5EF4-FFF2-40B4-BE49-F238E27FC236}">
                  <a16:creationId xmlns:a16="http://schemas.microsoft.com/office/drawing/2014/main" id="{D690FF2D-60A4-40A9-BE26-8F206FE0C264}"/>
                </a:ext>
              </a:extLst>
            </p:cNvPr>
            <p:cNvSpPr>
              <a:spLocks noChangeShapeType="1"/>
            </p:cNvSpPr>
            <p:nvPr/>
          </p:nvSpPr>
          <p:spPr bwMode="auto">
            <a:xfrm flipH="1" flipV="1">
              <a:off x="4187" y="2685"/>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4" name="Line 115">
              <a:extLst>
                <a:ext uri="{FF2B5EF4-FFF2-40B4-BE49-F238E27FC236}">
                  <a16:creationId xmlns:a16="http://schemas.microsoft.com/office/drawing/2014/main" id="{0A1B6E1B-26FA-42FF-A2FA-2B9DBF34B7F6}"/>
                </a:ext>
              </a:extLst>
            </p:cNvPr>
            <p:cNvSpPr>
              <a:spLocks noChangeShapeType="1"/>
            </p:cNvSpPr>
            <p:nvPr/>
          </p:nvSpPr>
          <p:spPr bwMode="auto">
            <a:xfrm flipV="1">
              <a:off x="4904" y="2685"/>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5" name="Line 116">
              <a:extLst>
                <a:ext uri="{FF2B5EF4-FFF2-40B4-BE49-F238E27FC236}">
                  <a16:creationId xmlns:a16="http://schemas.microsoft.com/office/drawing/2014/main" id="{C3CEE382-0014-43E0-AF5A-B2D0DD81B164}"/>
                </a:ext>
              </a:extLst>
            </p:cNvPr>
            <p:cNvSpPr>
              <a:spLocks noChangeShapeType="1"/>
            </p:cNvSpPr>
            <p:nvPr/>
          </p:nvSpPr>
          <p:spPr bwMode="auto">
            <a:xfrm flipV="1">
              <a:off x="4896" y="2770"/>
              <a:ext cx="8"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6" name="Line 117">
              <a:extLst>
                <a:ext uri="{FF2B5EF4-FFF2-40B4-BE49-F238E27FC236}">
                  <a16:creationId xmlns:a16="http://schemas.microsoft.com/office/drawing/2014/main" id="{2670F593-9BE4-432E-918B-50B5BB5D1965}"/>
                </a:ext>
              </a:extLst>
            </p:cNvPr>
            <p:cNvSpPr>
              <a:spLocks noChangeShapeType="1"/>
            </p:cNvSpPr>
            <p:nvPr/>
          </p:nvSpPr>
          <p:spPr bwMode="auto">
            <a:xfrm flipV="1">
              <a:off x="4754" y="2570"/>
              <a:ext cx="0" cy="1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7" name="Line 118">
              <a:extLst>
                <a:ext uri="{FF2B5EF4-FFF2-40B4-BE49-F238E27FC236}">
                  <a16:creationId xmlns:a16="http://schemas.microsoft.com/office/drawing/2014/main" id="{F971850A-320B-49A3-90CF-BA668A898A3D}"/>
                </a:ext>
              </a:extLst>
            </p:cNvPr>
            <p:cNvSpPr>
              <a:spLocks noChangeShapeType="1"/>
            </p:cNvSpPr>
            <p:nvPr/>
          </p:nvSpPr>
          <p:spPr bwMode="auto">
            <a:xfrm flipV="1">
              <a:off x="4755" y="2496"/>
              <a:ext cx="114" cy="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sz="2250"/>
            </a:p>
          </p:txBody>
        </p:sp>
        <p:sp>
          <p:nvSpPr>
            <p:cNvPr id="26748" name="Line 119">
              <a:extLst>
                <a:ext uri="{FF2B5EF4-FFF2-40B4-BE49-F238E27FC236}">
                  <a16:creationId xmlns:a16="http://schemas.microsoft.com/office/drawing/2014/main" id="{B370884D-7A44-4160-AC04-18E5A29AEB1F}"/>
                </a:ext>
              </a:extLst>
            </p:cNvPr>
            <p:cNvSpPr>
              <a:spLocks noChangeShapeType="1"/>
            </p:cNvSpPr>
            <p:nvPr/>
          </p:nvSpPr>
          <p:spPr bwMode="auto">
            <a:xfrm flipV="1">
              <a:off x="3384" y="3339"/>
              <a:ext cx="97"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sp>
        <p:nvSpPr>
          <p:cNvPr id="26698" name="Text Box 120">
            <a:extLst>
              <a:ext uri="{FF2B5EF4-FFF2-40B4-BE49-F238E27FC236}">
                <a16:creationId xmlns:a16="http://schemas.microsoft.com/office/drawing/2014/main" id="{2FF002A9-03A9-4787-8AB2-D92B2DE925A8}"/>
              </a:ext>
            </a:extLst>
          </p:cNvPr>
          <p:cNvSpPr txBox="1">
            <a:spLocks noChangeArrowheads="1"/>
          </p:cNvSpPr>
          <p:nvPr/>
        </p:nvSpPr>
        <p:spPr bwMode="auto">
          <a:xfrm>
            <a:off x="5932290" y="4342805"/>
            <a:ext cx="572258" cy="77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88" dirty="0">
                <a:latin typeface="Calibri Light" panose="020F0302020204030204" pitchFamily="34" charset="0"/>
              </a:rPr>
              <a:t>     </a:t>
            </a:r>
            <a:r>
              <a:rPr lang="en-US" altLang="cs-CZ" sz="1500" dirty="0">
                <a:latin typeface="Calibri Light" panose="020F0302020204030204" pitchFamily="34" charset="0"/>
              </a:rPr>
              <a:t>O </a:t>
            </a:r>
          </a:p>
          <a:p>
            <a:pPr eaLnBrk="1" hangingPunct="1"/>
            <a:endParaRPr lang="en-US" altLang="cs-CZ" sz="1500" dirty="0">
              <a:latin typeface="Calibri Light" panose="020F0302020204030204" pitchFamily="34" charset="0"/>
            </a:endParaRPr>
          </a:p>
          <a:p>
            <a:pPr eaLnBrk="1" hangingPunct="1"/>
            <a:r>
              <a:rPr lang="en-US" altLang="cs-CZ" sz="188" dirty="0">
                <a:latin typeface="Calibri Light" panose="020F0302020204030204" pitchFamily="34" charset="0"/>
              </a:rPr>
              <a:t>     </a:t>
            </a:r>
            <a:r>
              <a:rPr lang="en-US" altLang="cs-CZ" sz="1500" dirty="0">
                <a:latin typeface="Calibri Light" panose="020F0302020204030204" pitchFamily="34" charset="0"/>
              </a:rPr>
              <a:t>C - O</a:t>
            </a:r>
          </a:p>
        </p:txBody>
      </p:sp>
      <p:grpSp>
        <p:nvGrpSpPr>
          <p:cNvPr id="26699" name="Group 121">
            <a:extLst>
              <a:ext uri="{FF2B5EF4-FFF2-40B4-BE49-F238E27FC236}">
                <a16:creationId xmlns:a16="http://schemas.microsoft.com/office/drawing/2014/main" id="{BF92FCE8-3746-4515-980B-A501DD65BBC8}"/>
              </a:ext>
            </a:extLst>
          </p:cNvPr>
          <p:cNvGrpSpPr>
            <a:grpSpLocks/>
          </p:cNvGrpSpPr>
          <p:nvPr/>
        </p:nvGrpSpPr>
        <p:grpSpPr bwMode="auto">
          <a:xfrm>
            <a:off x="4932164" y="4647903"/>
            <a:ext cx="1214438" cy="440531"/>
            <a:chOff x="2112" y="2919"/>
            <a:chExt cx="816" cy="277"/>
          </a:xfrm>
        </p:grpSpPr>
        <p:grpSp>
          <p:nvGrpSpPr>
            <p:cNvPr id="26703" name="Group 122">
              <a:extLst>
                <a:ext uri="{FF2B5EF4-FFF2-40B4-BE49-F238E27FC236}">
                  <a16:creationId xmlns:a16="http://schemas.microsoft.com/office/drawing/2014/main" id="{B6709AA8-897B-4030-9B02-52C4AF456F2B}"/>
                </a:ext>
              </a:extLst>
            </p:cNvPr>
            <p:cNvGrpSpPr>
              <a:grpSpLocks/>
            </p:cNvGrpSpPr>
            <p:nvPr/>
          </p:nvGrpSpPr>
          <p:grpSpPr bwMode="auto">
            <a:xfrm>
              <a:off x="2880" y="2919"/>
              <a:ext cx="48" cy="144"/>
              <a:chOff x="1008" y="3648"/>
              <a:chExt cx="48" cy="144"/>
            </a:xfrm>
          </p:grpSpPr>
          <p:sp>
            <p:nvSpPr>
              <p:cNvPr id="26710" name="Line 123">
                <a:extLst>
                  <a:ext uri="{FF2B5EF4-FFF2-40B4-BE49-F238E27FC236}">
                    <a16:creationId xmlns:a16="http://schemas.microsoft.com/office/drawing/2014/main" id="{34955E06-D979-4142-953E-953FFE18A905}"/>
                  </a:ext>
                </a:extLst>
              </p:cNvPr>
              <p:cNvSpPr>
                <a:spLocks noChangeShapeType="1"/>
              </p:cNvSpPr>
              <p:nvPr/>
            </p:nvSpPr>
            <p:spPr bwMode="auto">
              <a:xfrm>
                <a:off x="1008" y="364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26711" name="Line 124">
                <a:extLst>
                  <a:ext uri="{FF2B5EF4-FFF2-40B4-BE49-F238E27FC236}">
                    <a16:creationId xmlns:a16="http://schemas.microsoft.com/office/drawing/2014/main" id="{A285C7D1-E55D-45DC-886E-8F9640C3280A}"/>
                  </a:ext>
                </a:extLst>
              </p:cNvPr>
              <p:cNvSpPr>
                <a:spLocks noChangeShapeType="1"/>
              </p:cNvSpPr>
              <p:nvPr/>
            </p:nvSpPr>
            <p:spPr bwMode="auto">
              <a:xfrm>
                <a:off x="1056" y="364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26704" name="Line 125">
              <a:extLst>
                <a:ext uri="{FF2B5EF4-FFF2-40B4-BE49-F238E27FC236}">
                  <a16:creationId xmlns:a16="http://schemas.microsoft.com/office/drawing/2014/main" id="{15B016F5-B32C-4484-AFED-D64849F690D0}"/>
                </a:ext>
              </a:extLst>
            </p:cNvPr>
            <p:cNvSpPr>
              <a:spLocks noChangeShapeType="1"/>
            </p:cNvSpPr>
            <p:nvPr/>
          </p:nvSpPr>
          <p:spPr bwMode="auto">
            <a:xfrm flipV="1">
              <a:off x="2687" y="3111"/>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05" name="Line 126">
              <a:extLst>
                <a:ext uri="{FF2B5EF4-FFF2-40B4-BE49-F238E27FC236}">
                  <a16:creationId xmlns:a16="http://schemas.microsoft.com/office/drawing/2014/main" id="{C266EE0F-1B26-458D-B4EA-0EB5FC797687}"/>
                </a:ext>
              </a:extLst>
            </p:cNvPr>
            <p:cNvSpPr>
              <a:spLocks noChangeShapeType="1"/>
            </p:cNvSpPr>
            <p:nvPr/>
          </p:nvSpPr>
          <p:spPr bwMode="auto">
            <a:xfrm flipV="1">
              <a:off x="2400" y="3111"/>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06" name="Line 127">
              <a:extLst>
                <a:ext uri="{FF2B5EF4-FFF2-40B4-BE49-F238E27FC236}">
                  <a16:creationId xmlns:a16="http://schemas.microsoft.com/office/drawing/2014/main" id="{EBDEE155-F6AC-4A58-965B-FBDE86140BEE}"/>
                </a:ext>
              </a:extLst>
            </p:cNvPr>
            <p:cNvSpPr>
              <a:spLocks noChangeShapeType="1"/>
            </p:cNvSpPr>
            <p:nvPr/>
          </p:nvSpPr>
          <p:spPr bwMode="auto">
            <a:xfrm flipH="1" flipV="1">
              <a:off x="2544" y="3111"/>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nvGrpSpPr>
            <p:cNvPr id="26707" name="Group 128">
              <a:extLst>
                <a:ext uri="{FF2B5EF4-FFF2-40B4-BE49-F238E27FC236}">
                  <a16:creationId xmlns:a16="http://schemas.microsoft.com/office/drawing/2014/main" id="{B3090542-34E5-4549-88D1-66D540B81D44}"/>
                </a:ext>
              </a:extLst>
            </p:cNvPr>
            <p:cNvGrpSpPr>
              <a:grpSpLocks/>
            </p:cNvGrpSpPr>
            <p:nvPr/>
          </p:nvGrpSpPr>
          <p:grpSpPr bwMode="auto">
            <a:xfrm>
              <a:off x="2112" y="3111"/>
              <a:ext cx="287" cy="85"/>
              <a:chOff x="2592" y="3552"/>
              <a:chExt cx="287" cy="85"/>
            </a:xfrm>
          </p:grpSpPr>
          <p:sp>
            <p:nvSpPr>
              <p:cNvPr id="26708" name="Line 129">
                <a:extLst>
                  <a:ext uri="{FF2B5EF4-FFF2-40B4-BE49-F238E27FC236}">
                    <a16:creationId xmlns:a16="http://schemas.microsoft.com/office/drawing/2014/main" id="{39456016-F7F6-4E4C-B772-09F676094BDD}"/>
                  </a:ext>
                </a:extLst>
              </p:cNvPr>
              <p:cNvSpPr>
                <a:spLocks noChangeShapeType="1"/>
              </p:cNvSpPr>
              <p:nvPr/>
            </p:nvSpPr>
            <p:spPr bwMode="auto">
              <a:xfrm flipV="1">
                <a:off x="2592" y="3552"/>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09" name="Line 130">
                <a:extLst>
                  <a:ext uri="{FF2B5EF4-FFF2-40B4-BE49-F238E27FC236}">
                    <a16:creationId xmlns:a16="http://schemas.microsoft.com/office/drawing/2014/main" id="{B201175A-8D62-4E75-B716-3C777A8B41DA}"/>
                  </a:ext>
                </a:extLst>
              </p:cNvPr>
              <p:cNvSpPr>
                <a:spLocks noChangeShapeType="1"/>
              </p:cNvSpPr>
              <p:nvPr/>
            </p:nvSpPr>
            <p:spPr bwMode="auto">
              <a:xfrm flipH="1" flipV="1">
                <a:off x="2736" y="3552"/>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grpSp>
      <p:sp>
        <p:nvSpPr>
          <p:cNvPr id="26700" name="Text Box 131">
            <a:extLst>
              <a:ext uri="{FF2B5EF4-FFF2-40B4-BE49-F238E27FC236}">
                <a16:creationId xmlns:a16="http://schemas.microsoft.com/office/drawing/2014/main" id="{3B9DE90A-3A82-46A1-8A05-487127383FCA}"/>
              </a:ext>
            </a:extLst>
          </p:cNvPr>
          <p:cNvSpPr txBox="1">
            <a:spLocks noChangeArrowheads="1"/>
          </p:cNvSpPr>
          <p:nvPr/>
        </p:nvSpPr>
        <p:spPr bwMode="auto">
          <a:xfrm>
            <a:off x="5060157" y="5354836"/>
            <a:ext cx="187357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Sitosterol Ester</a:t>
            </a:r>
            <a:endParaRPr lang="en-US" altLang="cs-CZ" sz="2250" dirty="0">
              <a:latin typeface="Univers" panose="020B0604020202020204" pitchFamily="34" charset="0"/>
            </a:endParaRPr>
          </a:p>
        </p:txBody>
      </p:sp>
      <p:sp>
        <p:nvSpPr>
          <p:cNvPr id="26701" name="Line 133">
            <a:extLst>
              <a:ext uri="{FF2B5EF4-FFF2-40B4-BE49-F238E27FC236}">
                <a16:creationId xmlns:a16="http://schemas.microsoft.com/office/drawing/2014/main" id="{AFF56B4E-DDA1-46BD-B7B7-B54C4F615CE8}"/>
              </a:ext>
            </a:extLst>
          </p:cNvPr>
          <p:cNvSpPr>
            <a:spLocks noChangeShapeType="1"/>
          </p:cNvSpPr>
          <p:nvPr/>
        </p:nvSpPr>
        <p:spPr bwMode="auto">
          <a:xfrm flipH="1" flipV="1">
            <a:off x="5113735" y="3661172"/>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02" name="Line 134">
            <a:extLst>
              <a:ext uri="{FF2B5EF4-FFF2-40B4-BE49-F238E27FC236}">
                <a16:creationId xmlns:a16="http://schemas.microsoft.com/office/drawing/2014/main" id="{7603E399-FA6E-40FD-B78D-1B06C8B6125C}"/>
              </a:ext>
            </a:extLst>
          </p:cNvPr>
          <p:cNvSpPr>
            <a:spLocks noChangeShapeType="1"/>
          </p:cNvSpPr>
          <p:nvPr/>
        </p:nvSpPr>
        <p:spPr bwMode="auto">
          <a:xfrm flipH="1" flipV="1">
            <a:off x="7078266" y="472380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lide_10_build_1">
            <a:extLst>
              <a:ext uri="{FF2B5EF4-FFF2-40B4-BE49-F238E27FC236}">
                <a16:creationId xmlns:a16="http://schemas.microsoft.com/office/drawing/2014/main" id="{0865C90C-9EA3-4257-868A-2DE6BC35F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slide_10_build_2">
            <a:extLst>
              <a:ext uri="{FF2B5EF4-FFF2-40B4-BE49-F238E27FC236}">
                <a16:creationId xmlns:a16="http://schemas.microsoft.com/office/drawing/2014/main" id="{B4819142-23D2-471A-BA81-B7CF541CD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slide_10_build_3a">
            <a:extLst>
              <a:ext uri="{FF2B5EF4-FFF2-40B4-BE49-F238E27FC236}">
                <a16:creationId xmlns:a16="http://schemas.microsoft.com/office/drawing/2014/main" id="{1CC9E8F8-398E-46F9-8C12-8CF061E06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454" y="919758"/>
            <a:ext cx="6521648" cy="524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6">
            <a:extLst>
              <a:ext uri="{FF2B5EF4-FFF2-40B4-BE49-F238E27FC236}">
                <a16:creationId xmlns:a16="http://schemas.microsoft.com/office/drawing/2014/main" id="{DD22BEDC-0CB5-46F7-ACF5-765DBE80525B}"/>
              </a:ext>
            </a:extLst>
          </p:cNvPr>
          <p:cNvSpPr txBox="1">
            <a:spLocks noChangeArrowheads="1"/>
          </p:cNvSpPr>
          <p:nvPr/>
        </p:nvSpPr>
        <p:spPr bwMode="auto">
          <a:xfrm>
            <a:off x="3159622" y="1398985"/>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400 mg/day</a:t>
            </a:r>
          </a:p>
        </p:txBody>
      </p:sp>
      <p:sp>
        <p:nvSpPr>
          <p:cNvPr id="28678" name="Text Box 7">
            <a:extLst>
              <a:ext uri="{FF2B5EF4-FFF2-40B4-BE49-F238E27FC236}">
                <a16:creationId xmlns:a16="http://schemas.microsoft.com/office/drawing/2014/main" id="{E4AE031D-5F48-47AC-B1B3-E8004E24FB26}"/>
              </a:ext>
            </a:extLst>
          </p:cNvPr>
          <p:cNvSpPr txBox="1">
            <a:spLocks noChangeArrowheads="1"/>
          </p:cNvSpPr>
          <p:nvPr/>
        </p:nvSpPr>
        <p:spPr bwMode="auto">
          <a:xfrm>
            <a:off x="4524375" y="973336"/>
            <a:ext cx="122949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1,300 mg/day</a:t>
            </a:r>
          </a:p>
        </p:txBody>
      </p:sp>
      <p:sp>
        <p:nvSpPr>
          <p:cNvPr id="28679" name="Text Box 8">
            <a:extLst>
              <a:ext uri="{FF2B5EF4-FFF2-40B4-BE49-F238E27FC236}">
                <a16:creationId xmlns:a16="http://schemas.microsoft.com/office/drawing/2014/main" id="{6238FAB9-458F-4EA2-99AB-B99A3E2C0FCB}"/>
              </a:ext>
            </a:extLst>
          </p:cNvPr>
          <p:cNvSpPr txBox="1">
            <a:spLocks noChangeArrowheads="1"/>
          </p:cNvSpPr>
          <p:nvPr/>
        </p:nvSpPr>
        <p:spPr bwMode="auto">
          <a:xfrm>
            <a:off x="5381626" y="1811239"/>
            <a:ext cx="132567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17,400 mg/day</a:t>
            </a:r>
          </a:p>
        </p:txBody>
      </p:sp>
      <p:sp>
        <p:nvSpPr>
          <p:cNvPr id="28680" name="Text Box 9">
            <a:extLst>
              <a:ext uri="{FF2B5EF4-FFF2-40B4-BE49-F238E27FC236}">
                <a16:creationId xmlns:a16="http://schemas.microsoft.com/office/drawing/2014/main" id="{2658F4D5-7394-443D-BAE3-292CDC4B8A87}"/>
              </a:ext>
            </a:extLst>
          </p:cNvPr>
          <p:cNvSpPr txBox="1">
            <a:spLocks noChangeArrowheads="1"/>
          </p:cNvSpPr>
          <p:nvPr/>
        </p:nvSpPr>
        <p:spPr bwMode="auto">
          <a:xfrm>
            <a:off x="6381750" y="2954239"/>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850 mg/day</a:t>
            </a:r>
          </a:p>
        </p:txBody>
      </p:sp>
      <p:sp>
        <p:nvSpPr>
          <p:cNvPr id="28682" name="Text Box 13">
            <a:extLst>
              <a:ext uri="{FF2B5EF4-FFF2-40B4-BE49-F238E27FC236}">
                <a16:creationId xmlns:a16="http://schemas.microsoft.com/office/drawing/2014/main" id="{47B1725D-D237-4D07-B127-4C4866E6293F}"/>
              </a:ext>
            </a:extLst>
          </p:cNvPr>
          <p:cNvSpPr txBox="1">
            <a:spLocks noChangeArrowheads="1"/>
          </p:cNvSpPr>
          <p:nvPr/>
        </p:nvSpPr>
        <p:spPr bwMode="auto">
          <a:xfrm>
            <a:off x="5438180" y="3165575"/>
            <a:ext cx="173175"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7902" name="Text Box 14">
            <a:extLst>
              <a:ext uri="{FF2B5EF4-FFF2-40B4-BE49-F238E27FC236}">
                <a16:creationId xmlns:a16="http://schemas.microsoft.com/office/drawing/2014/main" id="{2C944121-A500-420E-B59B-70D50F25B3B0}"/>
              </a:ext>
            </a:extLst>
          </p:cNvPr>
          <p:cNvSpPr txBox="1">
            <a:spLocks noChangeArrowheads="1"/>
          </p:cNvSpPr>
          <p:nvPr/>
        </p:nvSpPr>
        <p:spPr bwMode="auto">
          <a:xfrm>
            <a:off x="4938117" y="3277195"/>
            <a:ext cx="2444181" cy="779052"/>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err="1">
                <a:solidFill>
                  <a:schemeClr val="bg2"/>
                </a:solidFill>
                <a:latin typeface="Calibri Light" panose="020F0302020204030204" pitchFamily="34" charset="0"/>
              </a:rPr>
              <a:t>Zd</a:t>
            </a:r>
            <a:r>
              <a:rPr lang="en-US" altLang="cs-CZ" sz="2250" b="1" dirty="0">
                <a:solidFill>
                  <a:schemeClr val="bg2"/>
                </a:solidFill>
                <a:latin typeface="Calibri Light" panose="020F0302020204030204" pitchFamily="34" charset="0"/>
              </a:rPr>
              <a:t>e</a:t>
            </a:r>
            <a:r>
              <a:rPr lang="cs-CZ" altLang="cs-CZ" sz="2250" b="1" dirty="0">
                <a:solidFill>
                  <a:schemeClr val="bg2"/>
                </a:solidFill>
                <a:latin typeface="Calibri Light" panose="020F0302020204030204" pitchFamily="34" charset="0"/>
              </a:rPr>
              <a:t> s cholesterolem</a:t>
            </a:r>
          </a:p>
          <a:p>
            <a:pPr eaLnBrk="1" hangingPunct="1"/>
            <a:r>
              <a:rPr lang="cs-CZ" altLang="cs-CZ" sz="2250" b="1" dirty="0" err="1">
                <a:solidFill>
                  <a:schemeClr val="bg2"/>
                </a:solidFill>
                <a:latin typeface="Calibri Light" panose="020F0302020204030204" pitchFamily="34" charset="0"/>
              </a:rPr>
              <a:t>Kompetuje</a:t>
            </a:r>
            <a:r>
              <a:rPr lang="cs-CZ" altLang="cs-CZ" sz="2250" b="1" dirty="0">
                <a:solidFill>
                  <a:schemeClr val="bg2"/>
                </a:solidFill>
                <a:latin typeface="Calibri Light" panose="020F0302020204030204" pitchFamily="34" charset="0"/>
              </a:rPr>
              <a:t> </a:t>
            </a:r>
            <a:r>
              <a:rPr lang="cs-CZ" altLang="cs-CZ" sz="2250" b="1" dirty="0" err="1">
                <a:solidFill>
                  <a:schemeClr val="bg2"/>
                </a:solidFill>
                <a:latin typeface="Calibri Light" panose="020F0302020204030204" pitchFamily="34" charset="0"/>
              </a:rPr>
              <a:t>ezetinib</a:t>
            </a:r>
            <a:endParaRPr lang="en-US" altLang="cs-CZ" sz="2250" b="1" dirty="0">
              <a:solidFill>
                <a:schemeClr val="bg2"/>
              </a:solidFill>
              <a:latin typeface="Calibri Light" panose="020F0302020204030204" pitchFamily="34" charset="0"/>
            </a:endParaRPr>
          </a:p>
        </p:txBody>
      </p:sp>
      <p:sp>
        <p:nvSpPr>
          <p:cNvPr id="28684" name="Text Box 18">
            <a:extLst>
              <a:ext uri="{FF2B5EF4-FFF2-40B4-BE49-F238E27FC236}">
                <a16:creationId xmlns:a16="http://schemas.microsoft.com/office/drawing/2014/main" id="{FC903D03-C717-41FF-98EA-6617D7676191}"/>
              </a:ext>
            </a:extLst>
          </p:cNvPr>
          <p:cNvSpPr txBox="1">
            <a:spLocks noChangeArrowheads="1"/>
          </p:cNvSpPr>
          <p:nvPr/>
        </p:nvSpPr>
        <p:spPr bwMode="auto">
          <a:xfrm>
            <a:off x="3595687" y="1980903"/>
            <a:ext cx="124872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Oil phase</a:t>
            </a:r>
          </a:p>
        </p:txBody>
      </p:sp>
      <p:sp>
        <p:nvSpPr>
          <p:cNvPr id="28685" name="TextovéPole 13">
            <a:extLst>
              <a:ext uri="{FF2B5EF4-FFF2-40B4-BE49-F238E27FC236}">
                <a16:creationId xmlns:a16="http://schemas.microsoft.com/office/drawing/2014/main" id="{ACDC7908-CFA2-4CB8-9BB4-70BFC8C2E457}"/>
              </a:ext>
            </a:extLst>
          </p:cNvPr>
          <p:cNvSpPr txBox="1">
            <a:spLocks noChangeArrowheads="1"/>
          </p:cNvSpPr>
          <p:nvPr/>
        </p:nvSpPr>
        <p:spPr bwMode="auto">
          <a:xfrm>
            <a:off x="1977926" y="613767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
        <p:nvSpPr>
          <p:cNvPr id="14" name="Rectangle 2">
            <a:extLst>
              <a:ext uri="{FF2B5EF4-FFF2-40B4-BE49-F238E27FC236}">
                <a16:creationId xmlns:a16="http://schemas.microsoft.com/office/drawing/2014/main" id="{B58B64A6-507D-4B7C-9CC7-52DA15C3ACF7}"/>
              </a:ext>
            </a:extLst>
          </p:cNvPr>
          <p:cNvSpPr txBox="1">
            <a:spLocks noChangeArrowheads="1"/>
          </p:cNvSpPr>
          <p:nvPr/>
        </p:nvSpPr>
        <p:spPr>
          <a:xfrm>
            <a:off x="375047" y="123527"/>
            <a:ext cx="8298656" cy="6325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Calibri Light" panose="020F03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altLang="cs-CZ" sz="2625" kern="0" dirty="0"/>
              <a:t>Adsorpce cholesterolu</a:t>
            </a:r>
            <a:endParaRPr lang="en-US" altLang="cs-CZ" sz="4125"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902"/>
                                        </p:tgtEl>
                                        <p:attrNameLst>
                                          <p:attrName>style.visibility</p:attrName>
                                        </p:attrNameLst>
                                      </p:cBhvr>
                                      <p:to>
                                        <p:strVal val="visible"/>
                                      </p:to>
                                    </p:set>
                                    <p:animEffect transition="in" filter="dissolve">
                                      <p:cBhvr>
                                        <p:cTn id="7" dur="500"/>
                                        <p:tgtEl>
                                          <p:spTgt spid="37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37902"/>
                                        </p:tgtEl>
                                      </p:cBhvr>
                                    </p:animEffect>
                                    <p:set>
                                      <p:cBhvr>
                                        <p:cTn id="12" dur="1" fill="hold">
                                          <p:stCondLst>
                                            <p:cond delay="499"/>
                                          </p:stCondLst>
                                        </p:cTn>
                                        <p:tgtEl>
                                          <p:spTgt spid="379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animBg="1" autoUpdateAnimBg="0"/>
      <p:bldP spid="3790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lide_10_build_1">
            <a:extLst>
              <a:ext uri="{FF2B5EF4-FFF2-40B4-BE49-F238E27FC236}">
                <a16:creationId xmlns:a16="http://schemas.microsoft.com/office/drawing/2014/main" id="{628D414F-4B1E-4220-AB14-269051048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slide_10_build_2">
            <a:extLst>
              <a:ext uri="{FF2B5EF4-FFF2-40B4-BE49-F238E27FC236}">
                <a16:creationId xmlns:a16="http://schemas.microsoft.com/office/drawing/2014/main" id="{8A6AF6A7-1FE1-4412-9730-C7F0ED901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slide_10_build_3a">
            <a:extLst>
              <a:ext uri="{FF2B5EF4-FFF2-40B4-BE49-F238E27FC236}">
                <a16:creationId xmlns:a16="http://schemas.microsoft.com/office/drawing/2014/main" id="{FAA9042D-D1D8-4693-BF30-280CC1CF8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454" y="919758"/>
            <a:ext cx="6521648" cy="524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slide_10_build_4a">
            <a:extLst>
              <a:ext uri="{FF2B5EF4-FFF2-40B4-BE49-F238E27FC236}">
                <a16:creationId xmlns:a16="http://schemas.microsoft.com/office/drawing/2014/main" id="{17ADB5AD-7754-43F2-A436-F715F56D3A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1966" y="925711"/>
            <a:ext cx="6521648" cy="524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7">
            <a:extLst>
              <a:ext uri="{FF2B5EF4-FFF2-40B4-BE49-F238E27FC236}">
                <a16:creationId xmlns:a16="http://schemas.microsoft.com/office/drawing/2014/main" id="{2E8BFD0D-F6DD-4EE7-98DE-9B486CF2038C}"/>
              </a:ext>
            </a:extLst>
          </p:cNvPr>
          <p:cNvSpPr txBox="1">
            <a:spLocks noChangeArrowheads="1"/>
          </p:cNvSpPr>
          <p:nvPr/>
        </p:nvSpPr>
        <p:spPr bwMode="auto">
          <a:xfrm>
            <a:off x="3159622" y="1398985"/>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400 mg/day</a:t>
            </a:r>
          </a:p>
        </p:txBody>
      </p:sp>
      <p:sp>
        <p:nvSpPr>
          <p:cNvPr id="30727" name="Text Box 8">
            <a:extLst>
              <a:ext uri="{FF2B5EF4-FFF2-40B4-BE49-F238E27FC236}">
                <a16:creationId xmlns:a16="http://schemas.microsoft.com/office/drawing/2014/main" id="{B6C68C50-014D-4865-9DA2-B887FB0E85F6}"/>
              </a:ext>
            </a:extLst>
          </p:cNvPr>
          <p:cNvSpPr txBox="1">
            <a:spLocks noChangeArrowheads="1"/>
          </p:cNvSpPr>
          <p:nvPr/>
        </p:nvSpPr>
        <p:spPr bwMode="auto">
          <a:xfrm>
            <a:off x="4524375" y="973336"/>
            <a:ext cx="122949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1,300 mg/day</a:t>
            </a:r>
          </a:p>
        </p:txBody>
      </p:sp>
      <p:sp>
        <p:nvSpPr>
          <p:cNvPr id="30728" name="Text Box 9">
            <a:extLst>
              <a:ext uri="{FF2B5EF4-FFF2-40B4-BE49-F238E27FC236}">
                <a16:creationId xmlns:a16="http://schemas.microsoft.com/office/drawing/2014/main" id="{E77D51D9-9428-488A-998A-88DA95254CE2}"/>
              </a:ext>
            </a:extLst>
          </p:cNvPr>
          <p:cNvSpPr txBox="1">
            <a:spLocks noChangeArrowheads="1"/>
          </p:cNvSpPr>
          <p:nvPr/>
        </p:nvSpPr>
        <p:spPr bwMode="auto">
          <a:xfrm>
            <a:off x="5381626" y="1811239"/>
            <a:ext cx="132567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17,400 mg/day</a:t>
            </a:r>
          </a:p>
        </p:txBody>
      </p:sp>
      <p:sp>
        <p:nvSpPr>
          <p:cNvPr id="30729" name="Text Box 10">
            <a:extLst>
              <a:ext uri="{FF2B5EF4-FFF2-40B4-BE49-F238E27FC236}">
                <a16:creationId xmlns:a16="http://schemas.microsoft.com/office/drawing/2014/main" id="{98945A16-2127-4BDE-B6E8-006BE7B1768C}"/>
              </a:ext>
            </a:extLst>
          </p:cNvPr>
          <p:cNvSpPr txBox="1">
            <a:spLocks noChangeArrowheads="1"/>
          </p:cNvSpPr>
          <p:nvPr/>
        </p:nvSpPr>
        <p:spPr bwMode="auto">
          <a:xfrm>
            <a:off x="6381750" y="2954239"/>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850 mg/day</a:t>
            </a:r>
          </a:p>
        </p:txBody>
      </p:sp>
      <p:sp>
        <p:nvSpPr>
          <p:cNvPr id="38925" name="Text Box 13">
            <a:extLst>
              <a:ext uri="{FF2B5EF4-FFF2-40B4-BE49-F238E27FC236}">
                <a16:creationId xmlns:a16="http://schemas.microsoft.com/office/drawing/2014/main" id="{9DE83E05-7DFE-4613-A975-340ACB083082}"/>
              </a:ext>
            </a:extLst>
          </p:cNvPr>
          <p:cNvSpPr txBox="1">
            <a:spLocks noChangeArrowheads="1"/>
          </p:cNvSpPr>
          <p:nvPr/>
        </p:nvSpPr>
        <p:spPr bwMode="auto">
          <a:xfrm>
            <a:off x="4938117" y="4054079"/>
            <a:ext cx="2930916" cy="1125301"/>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err="1">
                <a:solidFill>
                  <a:schemeClr val="bg2"/>
                </a:solidFill>
                <a:latin typeface="Calibri Light" panose="020F0302020204030204" pitchFamily="34" charset="0"/>
              </a:rPr>
              <a:t>Defe</a:t>
            </a:r>
            <a:r>
              <a:rPr lang="cs-CZ" altLang="cs-CZ" sz="2250" b="1" dirty="0">
                <a:solidFill>
                  <a:schemeClr val="bg2"/>
                </a:solidFill>
                <a:latin typeface="Calibri Light" panose="020F0302020204030204" pitchFamily="34" charset="0"/>
              </a:rPr>
              <a:t>k</a:t>
            </a:r>
            <a:r>
              <a:rPr lang="en-US" altLang="cs-CZ" sz="2250" b="1" dirty="0">
                <a:solidFill>
                  <a:schemeClr val="bg2"/>
                </a:solidFill>
                <a:latin typeface="Calibri Light" panose="020F0302020204030204" pitchFamily="34" charset="0"/>
              </a:rPr>
              <a:t>t ABCG5/G8</a:t>
            </a:r>
          </a:p>
          <a:p>
            <a:pPr eaLnBrk="1" hangingPunct="1"/>
            <a:r>
              <a:rPr lang="cs-CZ" altLang="cs-CZ" sz="2250" b="1" dirty="0">
                <a:solidFill>
                  <a:schemeClr val="bg2"/>
                </a:solidFill>
                <a:latin typeface="Calibri Light" panose="020F0302020204030204" pitchFamily="34" charset="0"/>
              </a:rPr>
              <a:t>Transportéru způsobuje </a:t>
            </a:r>
          </a:p>
          <a:p>
            <a:pPr eaLnBrk="1" hangingPunct="1"/>
            <a:r>
              <a:rPr lang="cs-CZ" altLang="cs-CZ" sz="2250" b="1" dirty="0" err="1">
                <a:solidFill>
                  <a:schemeClr val="bg2"/>
                </a:solidFill>
                <a:latin typeface="Calibri Light" panose="020F0302020204030204" pitchFamily="34" charset="0"/>
              </a:rPr>
              <a:t>fytosterolémii</a:t>
            </a:r>
            <a:endParaRPr lang="en-US" altLang="cs-CZ" sz="2250" b="1" dirty="0">
              <a:solidFill>
                <a:schemeClr val="bg2"/>
              </a:solidFill>
              <a:latin typeface="Calibri Light" panose="020F0302020204030204" pitchFamily="34" charset="0"/>
            </a:endParaRPr>
          </a:p>
        </p:txBody>
      </p:sp>
      <p:sp>
        <p:nvSpPr>
          <p:cNvPr id="30732" name="Text Box 14">
            <a:extLst>
              <a:ext uri="{FF2B5EF4-FFF2-40B4-BE49-F238E27FC236}">
                <a16:creationId xmlns:a16="http://schemas.microsoft.com/office/drawing/2014/main" id="{0755D4AC-C257-4A94-8F9A-45328C556645}"/>
              </a:ext>
            </a:extLst>
          </p:cNvPr>
          <p:cNvSpPr txBox="1">
            <a:spLocks noChangeArrowheads="1"/>
          </p:cNvSpPr>
          <p:nvPr/>
        </p:nvSpPr>
        <p:spPr bwMode="auto">
          <a:xfrm>
            <a:off x="3595687" y="1980903"/>
            <a:ext cx="124872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Oil phase</a:t>
            </a:r>
          </a:p>
        </p:txBody>
      </p:sp>
      <p:sp>
        <p:nvSpPr>
          <p:cNvPr id="30733" name="TextovéPole 13">
            <a:extLst>
              <a:ext uri="{FF2B5EF4-FFF2-40B4-BE49-F238E27FC236}">
                <a16:creationId xmlns:a16="http://schemas.microsoft.com/office/drawing/2014/main" id="{9C7AA46B-77A4-4226-8940-AFC43CDCD0BB}"/>
              </a:ext>
            </a:extLst>
          </p:cNvPr>
          <p:cNvSpPr txBox="1">
            <a:spLocks noChangeArrowheads="1"/>
          </p:cNvSpPr>
          <p:nvPr/>
        </p:nvSpPr>
        <p:spPr bwMode="auto">
          <a:xfrm>
            <a:off x="1977926" y="613767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
        <p:nvSpPr>
          <p:cNvPr id="14" name="Rectangle 2">
            <a:extLst>
              <a:ext uri="{FF2B5EF4-FFF2-40B4-BE49-F238E27FC236}">
                <a16:creationId xmlns:a16="http://schemas.microsoft.com/office/drawing/2014/main" id="{732880C2-BEA4-400E-BD8E-1AEA95519DD6}"/>
              </a:ext>
            </a:extLst>
          </p:cNvPr>
          <p:cNvSpPr txBox="1">
            <a:spLocks noChangeArrowheads="1"/>
          </p:cNvSpPr>
          <p:nvPr/>
        </p:nvSpPr>
        <p:spPr>
          <a:xfrm>
            <a:off x="375047" y="123527"/>
            <a:ext cx="8298656" cy="6325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Calibri Light" panose="020F03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altLang="cs-CZ" sz="2625" kern="0" dirty="0"/>
              <a:t>Adsorpce cholesterolu</a:t>
            </a:r>
            <a:endParaRPr lang="en-US" altLang="cs-CZ" sz="4125"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dissolve">
                                      <p:cBhvr>
                                        <p:cTn id="7" dur="500"/>
                                        <p:tgtEl>
                                          <p:spTgt spid="38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38925"/>
                                        </p:tgtEl>
                                      </p:cBhvr>
                                    </p:animEffect>
                                    <p:set>
                                      <p:cBhvr>
                                        <p:cTn id="12" dur="1" fill="hold">
                                          <p:stCondLst>
                                            <p:cond delay="499"/>
                                          </p:stCondLst>
                                        </p:cTn>
                                        <p:tgtEl>
                                          <p:spTgt spid="389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animBg="1"/>
      <p:bldP spid="3892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CEDE596D-37DC-4C66-AAD1-D5AD22CF7273}"/>
              </a:ext>
            </a:extLst>
          </p:cNvPr>
          <p:cNvSpPr>
            <a:spLocks noGrp="1" noChangeArrowheads="1"/>
          </p:cNvSpPr>
          <p:nvPr>
            <p:ph type="title"/>
          </p:nvPr>
        </p:nvSpPr>
        <p:spPr>
          <a:xfrm>
            <a:off x="608706" y="209550"/>
            <a:ext cx="7358063" cy="686098"/>
          </a:xfrm>
        </p:spPr>
        <p:txBody>
          <a:bodyPr/>
          <a:lstStyle/>
          <a:p>
            <a:pPr fontAlgn="auto">
              <a:spcAft>
                <a:spcPts val="0"/>
              </a:spcAft>
              <a:defRPr/>
            </a:pPr>
            <a:r>
              <a:rPr lang="cs-CZ" altLang="cs-CZ" dirty="0"/>
              <a:t>Syntéza žlučových kyselin</a:t>
            </a:r>
            <a:endParaRPr lang="en-US" altLang="cs-CZ" dirty="0"/>
          </a:p>
        </p:txBody>
      </p:sp>
      <p:sp>
        <p:nvSpPr>
          <p:cNvPr id="32771" name="Text Box 3">
            <a:extLst>
              <a:ext uri="{FF2B5EF4-FFF2-40B4-BE49-F238E27FC236}">
                <a16:creationId xmlns:a16="http://schemas.microsoft.com/office/drawing/2014/main" id="{86B1D39C-DB4B-4A2A-BCAD-4E51FB34AD72}"/>
              </a:ext>
            </a:extLst>
          </p:cNvPr>
          <p:cNvSpPr txBox="1">
            <a:spLocks noChangeArrowheads="1"/>
          </p:cNvSpPr>
          <p:nvPr/>
        </p:nvSpPr>
        <p:spPr bwMode="auto">
          <a:xfrm>
            <a:off x="5238750" y="1744266"/>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32772" name="Line 4">
            <a:extLst>
              <a:ext uri="{FF2B5EF4-FFF2-40B4-BE49-F238E27FC236}">
                <a16:creationId xmlns:a16="http://schemas.microsoft.com/office/drawing/2014/main" id="{11E11BEE-5EC7-4C51-AD1E-2A44829B2E5C}"/>
              </a:ext>
            </a:extLst>
          </p:cNvPr>
          <p:cNvSpPr>
            <a:spLocks noChangeShapeType="1"/>
          </p:cNvSpPr>
          <p:nvPr/>
        </p:nvSpPr>
        <p:spPr bwMode="auto">
          <a:xfrm flipH="1" flipV="1">
            <a:off x="6328172" y="134838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3" name="Line 5">
            <a:extLst>
              <a:ext uri="{FF2B5EF4-FFF2-40B4-BE49-F238E27FC236}">
                <a16:creationId xmlns:a16="http://schemas.microsoft.com/office/drawing/2014/main" id="{7C8298A2-6EED-455B-851E-C70446A35FA5}"/>
              </a:ext>
            </a:extLst>
          </p:cNvPr>
          <p:cNvSpPr>
            <a:spLocks noChangeShapeType="1"/>
          </p:cNvSpPr>
          <p:nvPr/>
        </p:nvSpPr>
        <p:spPr bwMode="auto">
          <a:xfrm flipV="1">
            <a:off x="6542485" y="134838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4" name="Line 6">
            <a:extLst>
              <a:ext uri="{FF2B5EF4-FFF2-40B4-BE49-F238E27FC236}">
                <a16:creationId xmlns:a16="http://schemas.microsoft.com/office/drawing/2014/main" id="{8D5C0C6E-2E10-4464-A8F4-BDB1833EDF14}"/>
              </a:ext>
            </a:extLst>
          </p:cNvPr>
          <p:cNvSpPr>
            <a:spLocks noChangeShapeType="1"/>
          </p:cNvSpPr>
          <p:nvPr/>
        </p:nvSpPr>
        <p:spPr bwMode="auto">
          <a:xfrm flipV="1">
            <a:off x="6328172" y="983754"/>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5" name="Line 7">
            <a:extLst>
              <a:ext uri="{FF2B5EF4-FFF2-40B4-BE49-F238E27FC236}">
                <a16:creationId xmlns:a16="http://schemas.microsoft.com/office/drawing/2014/main" id="{AA461593-32FD-4F64-9DB1-42609A2BF25A}"/>
              </a:ext>
            </a:extLst>
          </p:cNvPr>
          <p:cNvSpPr>
            <a:spLocks noChangeShapeType="1"/>
          </p:cNvSpPr>
          <p:nvPr/>
        </p:nvSpPr>
        <p:spPr bwMode="auto">
          <a:xfrm flipH="1" flipV="1">
            <a:off x="6542485" y="983754"/>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6" name="Line 8">
            <a:extLst>
              <a:ext uri="{FF2B5EF4-FFF2-40B4-BE49-F238E27FC236}">
                <a16:creationId xmlns:a16="http://schemas.microsoft.com/office/drawing/2014/main" id="{DE83FA06-1BEA-42B8-B889-336BE69B5C06}"/>
              </a:ext>
            </a:extLst>
          </p:cNvPr>
          <p:cNvSpPr>
            <a:spLocks noChangeShapeType="1"/>
          </p:cNvSpPr>
          <p:nvPr/>
        </p:nvSpPr>
        <p:spPr bwMode="auto">
          <a:xfrm>
            <a:off x="6328172" y="1119188"/>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7" name="Line 9">
            <a:extLst>
              <a:ext uri="{FF2B5EF4-FFF2-40B4-BE49-F238E27FC236}">
                <a16:creationId xmlns:a16="http://schemas.microsoft.com/office/drawing/2014/main" id="{A6182015-10FD-4E23-8C89-9BDAA1E4F4D7}"/>
              </a:ext>
            </a:extLst>
          </p:cNvPr>
          <p:cNvSpPr>
            <a:spLocks noChangeShapeType="1"/>
          </p:cNvSpPr>
          <p:nvPr/>
        </p:nvSpPr>
        <p:spPr bwMode="auto">
          <a:xfrm>
            <a:off x="6755309" y="1119188"/>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8" name="Line 10">
            <a:extLst>
              <a:ext uri="{FF2B5EF4-FFF2-40B4-BE49-F238E27FC236}">
                <a16:creationId xmlns:a16="http://schemas.microsoft.com/office/drawing/2014/main" id="{92550949-2EDD-4F29-8EFA-3881B2F2F080}"/>
              </a:ext>
            </a:extLst>
          </p:cNvPr>
          <p:cNvSpPr>
            <a:spLocks noChangeShapeType="1"/>
          </p:cNvSpPr>
          <p:nvPr/>
        </p:nvSpPr>
        <p:spPr bwMode="auto">
          <a:xfrm flipH="1" flipV="1">
            <a:off x="6115348" y="1710036"/>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9" name="Line 11">
            <a:extLst>
              <a:ext uri="{FF2B5EF4-FFF2-40B4-BE49-F238E27FC236}">
                <a16:creationId xmlns:a16="http://schemas.microsoft.com/office/drawing/2014/main" id="{275D3C2C-3AC6-4EA7-A98C-44B0685FCB67}"/>
              </a:ext>
            </a:extLst>
          </p:cNvPr>
          <p:cNvSpPr>
            <a:spLocks noChangeShapeType="1"/>
          </p:cNvSpPr>
          <p:nvPr/>
        </p:nvSpPr>
        <p:spPr bwMode="auto">
          <a:xfrm flipV="1">
            <a:off x="6328172" y="1710036"/>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0" name="Line 12">
            <a:extLst>
              <a:ext uri="{FF2B5EF4-FFF2-40B4-BE49-F238E27FC236}">
                <a16:creationId xmlns:a16="http://schemas.microsoft.com/office/drawing/2014/main" id="{95D28E53-2894-44CF-8F58-6F7371EE8CF7}"/>
              </a:ext>
            </a:extLst>
          </p:cNvPr>
          <p:cNvSpPr>
            <a:spLocks noChangeShapeType="1"/>
          </p:cNvSpPr>
          <p:nvPr/>
        </p:nvSpPr>
        <p:spPr bwMode="auto">
          <a:xfrm flipV="1">
            <a:off x="6115348" y="134838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1" name="Line 13">
            <a:extLst>
              <a:ext uri="{FF2B5EF4-FFF2-40B4-BE49-F238E27FC236}">
                <a16:creationId xmlns:a16="http://schemas.microsoft.com/office/drawing/2014/main" id="{F389FE68-5A39-47CF-B677-F6AFE1DB182F}"/>
              </a:ext>
            </a:extLst>
          </p:cNvPr>
          <p:cNvSpPr>
            <a:spLocks noChangeShapeType="1"/>
          </p:cNvSpPr>
          <p:nvPr/>
        </p:nvSpPr>
        <p:spPr bwMode="auto">
          <a:xfrm flipH="1" flipV="1">
            <a:off x="6328172" y="134838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2" name="Line 14">
            <a:extLst>
              <a:ext uri="{FF2B5EF4-FFF2-40B4-BE49-F238E27FC236}">
                <a16:creationId xmlns:a16="http://schemas.microsoft.com/office/drawing/2014/main" id="{1DE1849A-2243-4824-B6A7-1CF7FC0778C0}"/>
              </a:ext>
            </a:extLst>
          </p:cNvPr>
          <p:cNvSpPr>
            <a:spLocks noChangeShapeType="1"/>
          </p:cNvSpPr>
          <p:nvPr/>
        </p:nvSpPr>
        <p:spPr bwMode="auto">
          <a:xfrm>
            <a:off x="6115348" y="148232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3" name="Line 15">
            <a:extLst>
              <a:ext uri="{FF2B5EF4-FFF2-40B4-BE49-F238E27FC236}">
                <a16:creationId xmlns:a16="http://schemas.microsoft.com/office/drawing/2014/main" id="{62F69908-2AD7-4D2F-902A-6E325BFEC53E}"/>
              </a:ext>
            </a:extLst>
          </p:cNvPr>
          <p:cNvSpPr>
            <a:spLocks noChangeShapeType="1"/>
          </p:cNvSpPr>
          <p:nvPr/>
        </p:nvSpPr>
        <p:spPr bwMode="auto">
          <a:xfrm>
            <a:off x="6542484" y="148232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4" name="Line 16">
            <a:extLst>
              <a:ext uri="{FF2B5EF4-FFF2-40B4-BE49-F238E27FC236}">
                <a16:creationId xmlns:a16="http://schemas.microsoft.com/office/drawing/2014/main" id="{3B3DF485-AB59-4809-B466-808A05F2DD43}"/>
              </a:ext>
            </a:extLst>
          </p:cNvPr>
          <p:cNvSpPr>
            <a:spLocks noChangeShapeType="1"/>
          </p:cNvSpPr>
          <p:nvPr/>
        </p:nvSpPr>
        <p:spPr bwMode="auto">
          <a:xfrm flipH="1" flipV="1">
            <a:off x="5688211" y="1710036"/>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5" name="Line 17">
            <a:extLst>
              <a:ext uri="{FF2B5EF4-FFF2-40B4-BE49-F238E27FC236}">
                <a16:creationId xmlns:a16="http://schemas.microsoft.com/office/drawing/2014/main" id="{7F21910D-D20D-420C-8B44-51AB576F4E5B}"/>
              </a:ext>
            </a:extLst>
          </p:cNvPr>
          <p:cNvSpPr>
            <a:spLocks noChangeShapeType="1"/>
          </p:cNvSpPr>
          <p:nvPr/>
        </p:nvSpPr>
        <p:spPr bwMode="auto">
          <a:xfrm flipV="1">
            <a:off x="5902524" y="1710036"/>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6" name="Line 18">
            <a:extLst>
              <a:ext uri="{FF2B5EF4-FFF2-40B4-BE49-F238E27FC236}">
                <a16:creationId xmlns:a16="http://schemas.microsoft.com/office/drawing/2014/main" id="{11FB10BB-DC16-4C15-8831-099999BCA2B0}"/>
              </a:ext>
            </a:extLst>
          </p:cNvPr>
          <p:cNvSpPr>
            <a:spLocks noChangeShapeType="1"/>
          </p:cNvSpPr>
          <p:nvPr/>
        </p:nvSpPr>
        <p:spPr bwMode="auto">
          <a:xfrm flipV="1">
            <a:off x="5688211" y="134838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7" name="Line 19">
            <a:extLst>
              <a:ext uri="{FF2B5EF4-FFF2-40B4-BE49-F238E27FC236}">
                <a16:creationId xmlns:a16="http://schemas.microsoft.com/office/drawing/2014/main" id="{588277B5-76B8-441F-AC53-84C8A63386BD}"/>
              </a:ext>
            </a:extLst>
          </p:cNvPr>
          <p:cNvSpPr>
            <a:spLocks noChangeShapeType="1"/>
          </p:cNvSpPr>
          <p:nvPr/>
        </p:nvSpPr>
        <p:spPr bwMode="auto">
          <a:xfrm flipH="1" flipV="1">
            <a:off x="5880200" y="134838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8" name="Line 20">
            <a:extLst>
              <a:ext uri="{FF2B5EF4-FFF2-40B4-BE49-F238E27FC236}">
                <a16:creationId xmlns:a16="http://schemas.microsoft.com/office/drawing/2014/main" id="{BC918879-6322-4664-9794-A3EA6F4662F0}"/>
              </a:ext>
            </a:extLst>
          </p:cNvPr>
          <p:cNvSpPr>
            <a:spLocks noChangeShapeType="1"/>
          </p:cNvSpPr>
          <p:nvPr/>
        </p:nvSpPr>
        <p:spPr bwMode="auto">
          <a:xfrm>
            <a:off x="5688211" y="148232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9" name="Line 21">
            <a:extLst>
              <a:ext uri="{FF2B5EF4-FFF2-40B4-BE49-F238E27FC236}">
                <a16:creationId xmlns:a16="http://schemas.microsoft.com/office/drawing/2014/main" id="{F284C272-A504-40E0-95D0-5F73B2EE731E}"/>
              </a:ext>
            </a:extLst>
          </p:cNvPr>
          <p:cNvSpPr>
            <a:spLocks noChangeShapeType="1"/>
          </p:cNvSpPr>
          <p:nvPr/>
        </p:nvSpPr>
        <p:spPr bwMode="auto">
          <a:xfrm>
            <a:off x="6115348" y="148232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0" name="Line 22">
            <a:extLst>
              <a:ext uri="{FF2B5EF4-FFF2-40B4-BE49-F238E27FC236}">
                <a16:creationId xmlns:a16="http://schemas.microsoft.com/office/drawing/2014/main" id="{345EB910-30DC-4CB5-8787-1CD8BE506AE0}"/>
              </a:ext>
            </a:extLst>
          </p:cNvPr>
          <p:cNvSpPr>
            <a:spLocks noChangeShapeType="1"/>
          </p:cNvSpPr>
          <p:nvPr/>
        </p:nvSpPr>
        <p:spPr bwMode="auto">
          <a:xfrm flipV="1">
            <a:off x="6755309" y="983754"/>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1" name="Line 23">
            <a:extLst>
              <a:ext uri="{FF2B5EF4-FFF2-40B4-BE49-F238E27FC236}">
                <a16:creationId xmlns:a16="http://schemas.microsoft.com/office/drawing/2014/main" id="{63804389-F5BC-4D85-A81D-D55C333310AF}"/>
              </a:ext>
            </a:extLst>
          </p:cNvPr>
          <p:cNvSpPr>
            <a:spLocks noChangeShapeType="1"/>
          </p:cNvSpPr>
          <p:nvPr/>
        </p:nvSpPr>
        <p:spPr bwMode="auto">
          <a:xfrm flipH="1" flipV="1">
            <a:off x="6968133" y="983754"/>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2" name="Line 24">
            <a:extLst>
              <a:ext uri="{FF2B5EF4-FFF2-40B4-BE49-F238E27FC236}">
                <a16:creationId xmlns:a16="http://schemas.microsoft.com/office/drawing/2014/main" id="{E27C44E1-A70F-4873-97B1-C3632617FED4}"/>
              </a:ext>
            </a:extLst>
          </p:cNvPr>
          <p:cNvSpPr>
            <a:spLocks noChangeShapeType="1"/>
          </p:cNvSpPr>
          <p:nvPr/>
        </p:nvSpPr>
        <p:spPr bwMode="auto">
          <a:xfrm>
            <a:off x="6755309" y="112067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3" name="Line 25">
            <a:extLst>
              <a:ext uri="{FF2B5EF4-FFF2-40B4-BE49-F238E27FC236}">
                <a16:creationId xmlns:a16="http://schemas.microsoft.com/office/drawing/2014/main" id="{AD379648-E8E6-4E7C-865F-7C923268A75B}"/>
              </a:ext>
            </a:extLst>
          </p:cNvPr>
          <p:cNvSpPr>
            <a:spLocks noChangeShapeType="1"/>
          </p:cNvSpPr>
          <p:nvPr/>
        </p:nvSpPr>
        <p:spPr bwMode="auto">
          <a:xfrm>
            <a:off x="7180958" y="112067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4" name="Line 26">
            <a:extLst>
              <a:ext uri="{FF2B5EF4-FFF2-40B4-BE49-F238E27FC236}">
                <a16:creationId xmlns:a16="http://schemas.microsoft.com/office/drawing/2014/main" id="{4B8C3689-6DDF-4B14-8708-F49E4558A77E}"/>
              </a:ext>
            </a:extLst>
          </p:cNvPr>
          <p:cNvSpPr>
            <a:spLocks noChangeShapeType="1"/>
          </p:cNvSpPr>
          <p:nvPr/>
        </p:nvSpPr>
        <p:spPr bwMode="auto">
          <a:xfrm>
            <a:off x="6755310" y="1348383"/>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5" name="Line 27">
            <a:extLst>
              <a:ext uri="{FF2B5EF4-FFF2-40B4-BE49-F238E27FC236}">
                <a16:creationId xmlns:a16="http://schemas.microsoft.com/office/drawing/2014/main" id="{03373E52-132D-4CE8-B0AA-7790F9DB8FC6}"/>
              </a:ext>
            </a:extLst>
          </p:cNvPr>
          <p:cNvSpPr>
            <a:spLocks noChangeShapeType="1"/>
          </p:cNvSpPr>
          <p:nvPr/>
        </p:nvSpPr>
        <p:spPr bwMode="auto">
          <a:xfrm>
            <a:off x="6115348" y="180230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6" name="Line 28">
            <a:extLst>
              <a:ext uri="{FF2B5EF4-FFF2-40B4-BE49-F238E27FC236}">
                <a16:creationId xmlns:a16="http://schemas.microsoft.com/office/drawing/2014/main" id="{201C0960-8687-4F53-9E11-530160ECED2F}"/>
              </a:ext>
            </a:extLst>
          </p:cNvPr>
          <p:cNvSpPr>
            <a:spLocks noChangeShapeType="1"/>
          </p:cNvSpPr>
          <p:nvPr/>
        </p:nvSpPr>
        <p:spPr bwMode="auto">
          <a:xfrm flipV="1">
            <a:off x="6115348" y="1348383"/>
            <a:ext cx="0"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7" name="Line 29">
            <a:extLst>
              <a:ext uri="{FF2B5EF4-FFF2-40B4-BE49-F238E27FC236}">
                <a16:creationId xmlns:a16="http://schemas.microsoft.com/office/drawing/2014/main" id="{6C0E88C6-1E9C-457D-8811-7D23894BA770}"/>
              </a:ext>
            </a:extLst>
          </p:cNvPr>
          <p:cNvSpPr>
            <a:spLocks noChangeShapeType="1"/>
          </p:cNvSpPr>
          <p:nvPr/>
        </p:nvSpPr>
        <p:spPr bwMode="auto">
          <a:xfrm flipV="1">
            <a:off x="6755309" y="983754"/>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8" name="Line 30">
            <a:extLst>
              <a:ext uri="{FF2B5EF4-FFF2-40B4-BE49-F238E27FC236}">
                <a16:creationId xmlns:a16="http://schemas.microsoft.com/office/drawing/2014/main" id="{EAF10328-05EC-48B6-8F7A-75E70953118B}"/>
              </a:ext>
            </a:extLst>
          </p:cNvPr>
          <p:cNvSpPr>
            <a:spLocks noChangeShapeType="1"/>
          </p:cNvSpPr>
          <p:nvPr/>
        </p:nvSpPr>
        <p:spPr bwMode="auto">
          <a:xfrm flipV="1">
            <a:off x="6968133" y="66675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9" name="Line 31">
            <a:extLst>
              <a:ext uri="{FF2B5EF4-FFF2-40B4-BE49-F238E27FC236}">
                <a16:creationId xmlns:a16="http://schemas.microsoft.com/office/drawing/2014/main" id="{7A87355E-1C48-40BC-A545-2A62F3F01E32}"/>
              </a:ext>
            </a:extLst>
          </p:cNvPr>
          <p:cNvSpPr>
            <a:spLocks noChangeShapeType="1"/>
          </p:cNvSpPr>
          <p:nvPr/>
        </p:nvSpPr>
        <p:spPr bwMode="auto">
          <a:xfrm flipH="1" flipV="1">
            <a:off x="7180957" y="666751"/>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0" name="Line 32">
            <a:extLst>
              <a:ext uri="{FF2B5EF4-FFF2-40B4-BE49-F238E27FC236}">
                <a16:creationId xmlns:a16="http://schemas.microsoft.com/office/drawing/2014/main" id="{347FF6B2-08F0-4311-93EB-1A9BCBF30FD3}"/>
              </a:ext>
            </a:extLst>
          </p:cNvPr>
          <p:cNvSpPr>
            <a:spLocks noChangeShapeType="1"/>
          </p:cNvSpPr>
          <p:nvPr/>
        </p:nvSpPr>
        <p:spPr bwMode="auto">
          <a:xfrm flipV="1">
            <a:off x="7395270" y="666751"/>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1" name="Line 33">
            <a:extLst>
              <a:ext uri="{FF2B5EF4-FFF2-40B4-BE49-F238E27FC236}">
                <a16:creationId xmlns:a16="http://schemas.microsoft.com/office/drawing/2014/main" id="{560EA822-AEFF-4A17-AA9A-27651E9A51D5}"/>
              </a:ext>
            </a:extLst>
          </p:cNvPr>
          <p:cNvSpPr>
            <a:spLocks noChangeShapeType="1"/>
          </p:cNvSpPr>
          <p:nvPr/>
        </p:nvSpPr>
        <p:spPr bwMode="auto">
          <a:xfrm flipH="1" flipV="1">
            <a:off x="7608094" y="666751"/>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2" name="Line 34">
            <a:extLst>
              <a:ext uri="{FF2B5EF4-FFF2-40B4-BE49-F238E27FC236}">
                <a16:creationId xmlns:a16="http://schemas.microsoft.com/office/drawing/2014/main" id="{34FB7C73-AB3E-43F9-8320-F30C877BBACB}"/>
              </a:ext>
            </a:extLst>
          </p:cNvPr>
          <p:cNvSpPr>
            <a:spLocks noChangeShapeType="1"/>
          </p:cNvSpPr>
          <p:nvPr/>
        </p:nvSpPr>
        <p:spPr bwMode="auto">
          <a:xfrm flipV="1">
            <a:off x="6968133" y="802185"/>
            <a:ext cx="0" cy="1815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3" name="Line 35">
            <a:extLst>
              <a:ext uri="{FF2B5EF4-FFF2-40B4-BE49-F238E27FC236}">
                <a16:creationId xmlns:a16="http://schemas.microsoft.com/office/drawing/2014/main" id="{B7CB01E6-D0DF-451C-B407-4F2C8D05025D}"/>
              </a:ext>
            </a:extLst>
          </p:cNvPr>
          <p:cNvSpPr>
            <a:spLocks noChangeShapeType="1"/>
          </p:cNvSpPr>
          <p:nvPr/>
        </p:nvSpPr>
        <p:spPr bwMode="auto">
          <a:xfrm flipH="1" flipV="1">
            <a:off x="6755309" y="666751"/>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4" name="Line 36">
            <a:extLst>
              <a:ext uri="{FF2B5EF4-FFF2-40B4-BE49-F238E27FC236}">
                <a16:creationId xmlns:a16="http://schemas.microsoft.com/office/drawing/2014/main" id="{55E59A6F-7062-4B24-A433-1D88D21A8187}"/>
              </a:ext>
            </a:extLst>
          </p:cNvPr>
          <p:cNvSpPr>
            <a:spLocks noChangeShapeType="1"/>
          </p:cNvSpPr>
          <p:nvPr/>
        </p:nvSpPr>
        <p:spPr bwMode="auto">
          <a:xfrm flipV="1">
            <a:off x="7822407" y="66675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5" name="Line 37">
            <a:extLst>
              <a:ext uri="{FF2B5EF4-FFF2-40B4-BE49-F238E27FC236}">
                <a16:creationId xmlns:a16="http://schemas.microsoft.com/office/drawing/2014/main" id="{355CC462-7AE0-430D-BBE7-78FFC011C571}"/>
              </a:ext>
            </a:extLst>
          </p:cNvPr>
          <p:cNvSpPr>
            <a:spLocks noChangeShapeType="1"/>
          </p:cNvSpPr>
          <p:nvPr/>
        </p:nvSpPr>
        <p:spPr bwMode="auto">
          <a:xfrm flipV="1">
            <a:off x="7810500" y="802184"/>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6" name="Line 38">
            <a:extLst>
              <a:ext uri="{FF2B5EF4-FFF2-40B4-BE49-F238E27FC236}">
                <a16:creationId xmlns:a16="http://schemas.microsoft.com/office/drawing/2014/main" id="{CDC452B3-C0A9-44CF-AF2D-F1437AE46D09}"/>
              </a:ext>
            </a:extLst>
          </p:cNvPr>
          <p:cNvSpPr>
            <a:spLocks noChangeShapeType="1"/>
          </p:cNvSpPr>
          <p:nvPr/>
        </p:nvSpPr>
        <p:spPr bwMode="auto">
          <a:xfrm flipV="1">
            <a:off x="5560219" y="1705570"/>
            <a:ext cx="144364" cy="1145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7" name="Line 39">
            <a:extLst>
              <a:ext uri="{FF2B5EF4-FFF2-40B4-BE49-F238E27FC236}">
                <a16:creationId xmlns:a16="http://schemas.microsoft.com/office/drawing/2014/main" id="{3FEFACBA-2AFC-4E27-9C06-C1EFF96DEFF6}"/>
              </a:ext>
            </a:extLst>
          </p:cNvPr>
          <p:cNvSpPr>
            <a:spLocks noChangeShapeType="1"/>
          </p:cNvSpPr>
          <p:nvPr/>
        </p:nvSpPr>
        <p:spPr bwMode="auto">
          <a:xfrm flipH="1" flipV="1">
            <a:off x="6167438" y="1677293"/>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8" name="Text Box 40">
            <a:extLst>
              <a:ext uri="{FF2B5EF4-FFF2-40B4-BE49-F238E27FC236}">
                <a16:creationId xmlns:a16="http://schemas.microsoft.com/office/drawing/2014/main" id="{AEA8B894-EBEB-457F-BC24-6E41302D3B5D}"/>
              </a:ext>
            </a:extLst>
          </p:cNvPr>
          <p:cNvSpPr txBox="1">
            <a:spLocks noChangeArrowheads="1"/>
          </p:cNvSpPr>
          <p:nvPr/>
        </p:nvSpPr>
        <p:spPr bwMode="auto">
          <a:xfrm>
            <a:off x="8096250" y="381000"/>
            <a:ext cx="145955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Cholesterol</a:t>
            </a:r>
            <a:endParaRPr lang="en-US" altLang="cs-CZ" sz="2250" dirty="0">
              <a:latin typeface="Calibri Light" panose="020F0302020204030204" pitchFamily="34" charset="0"/>
            </a:endParaRPr>
          </a:p>
        </p:txBody>
      </p:sp>
      <p:sp>
        <p:nvSpPr>
          <p:cNvPr id="32809" name="Text Box 41">
            <a:extLst>
              <a:ext uri="{FF2B5EF4-FFF2-40B4-BE49-F238E27FC236}">
                <a16:creationId xmlns:a16="http://schemas.microsoft.com/office/drawing/2014/main" id="{834B017C-52F5-426B-A047-A9E8AC5DE170}"/>
              </a:ext>
            </a:extLst>
          </p:cNvPr>
          <p:cNvSpPr txBox="1">
            <a:spLocks noChangeArrowheads="1"/>
          </p:cNvSpPr>
          <p:nvPr/>
        </p:nvSpPr>
        <p:spPr bwMode="auto">
          <a:xfrm>
            <a:off x="2238375" y="3573364"/>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10" name="Line 42">
            <a:extLst>
              <a:ext uri="{FF2B5EF4-FFF2-40B4-BE49-F238E27FC236}">
                <a16:creationId xmlns:a16="http://schemas.microsoft.com/office/drawing/2014/main" id="{AA4715BD-42D6-41CF-898B-67EAF930BDA4}"/>
              </a:ext>
            </a:extLst>
          </p:cNvPr>
          <p:cNvSpPr>
            <a:spLocks noChangeShapeType="1"/>
          </p:cNvSpPr>
          <p:nvPr/>
        </p:nvSpPr>
        <p:spPr bwMode="auto">
          <a:xfrm flipH="1" flipV="1">
            <a:off x="3327797" y="3175993"/>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1" name="Line 43">
            <a:extLst>
              <a:ext uri="{FF2B5EF4-FFF2-40B4-BE49-F238E27FC236}">
                <a16:creationId xmlns:a16="http://schemas.microsoft.com/office/drawing/2014/main" id="{F2A99FE5-D036-4608-985A-8EC9BB8A7ACC}"/>
              </a:ext>
            </a:extLst>
          </p:cNvPr>
          <p:cNvSpPr>
            <a:spLocks noChangeShapeType="1"/>
          </p:cNvSpPr>
          <p:nvPr/>
        </p:nvSpPr>
        <p:spPr bwMode="auto">
          <a:xfrm flipV="1">
            <a:off x="3542110" y="3175993"/>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2" name="Line 44">
            <a:extLst>
              <a:ext uri="{FF2B5EF4-FFF2-40B4-BE49-F238E27FC236}">
                <a16:creationId xmlns:a16="http://schemas.microsoft.com/office/drawing/2014/main" id="{A4FA0EEF-F844-42A4-9BA0-64F04EAB07D9}"/>
              </a:ext>
            </a:extLst>
          </p:cNvPr>
          <p:cNvSpPr>
            <a:spLocks noChangeShapeType="1"/>
          </p:cNvSpPr>
          <p:nvPr/>
        </p:nvSpPr>
        <p:spPr bwMode="auto">
          <a:xfrm flipV="1">
            <a:off x="3327797" y="2812852"/>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3" name="Line 45">
            <a:extLst>
              <a:ext uri="{FF2B5EF4-FFF2-40B4-BE49-F238E27FC236}">
                <a16:creationId xmlns:a16="http://schemas.microsoft.com/office/drawing/2014/main" id="{52D0231F-D1C6-401D-A3C3-A52E9BC5B091}"/>
              </a:ext>
            </a:extLst>
          </p:cNvPr>
          <p:cNvSpPr>
            <a:spLocks noChangeShapeType="1"/>
          </p:cNvSpPr>
          <p:nvPr/>
        </p:nvSpPr>
        <p:spPr bwMode="auto">
          <a:xfrm flipH="1" flipV="1">
            <a:off x="3542110" y="2812852"/>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4" name="Line 46">
            <a:extLst>
              <a:ext uri="{FF2B5EF4-FFF2-40B4-BE49-F238E27FC236}">
                <a16:creationId xmlns:a16="http://schemas.microsoft.com/office/drawing/2014/main" id="{0B192176-95C2-4769-843A-560300306AC0}"/>
              </a:ext>
            </a:extLst>
          </p:cNvPr>
          <p:cNvSpPr>
            <a:spLocks noChangeShapeType="1"/>
          </p:cNvSpPr>
          <p:nvPr/>
        </p:nvSpPr>
        <p:spPr bwMode="auto">
          <a:xfrm>
            <a:off x="3327797" y="2948286"/>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5" name="Line 47">
            <a:extLst>
              <a:ext uri="{FF2B5EF4-FFF2-40B4-BE49-F238E27FC236}">
                <a16:creationId xmlns:a16="http://schemas.microsoft.com/office/drawing/2014/main" id="{43D77B8F-F5F2-4098-97B1-59E48BD9C385}"/>
              </a:ext>
            </a:extLst>
          </p:cNvPr>
          <p:cNvSpPr>
            <a:spLocks noChangeShapeType="1"/>
          </p:cNvSpPr>
          <p:nvPr/>
        </p:nvSpPr>
        <p:spPr bwMode="auto">
          <a:xfrm>
            <a:off x="3754934" y="2948286"/>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6" name="Line 48">
            <a:extLst>
              <a:ext uri="{FF2B5EF4-FFF2-40B4-BE49-F238E27FC236}">
                <a16:creationId xmlns:a16="http://schemas.microsoft.com/office/drawing/2014/main" id="{714C99E9-0481-4087-BF16-7F02E0654258}"/>
              </a:ext>
            </a:extLst>
          </p:cNvPr>
          <p:cNvSpPr>
            <a:spLocks noChangeShapeType="1"/>
          </p:cNvSpPr>
          <p:nvPr/>
        </p:nvSpPr>
        <p:spPr bwMode="auto">
          <a:xfrm flipH="1" flipV="1">
            <a:off x="3114973" y="3539133"/>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7" name="Line 49">
            <a:extLst>
              <a:ext uri="{FF2B5EF4-FFF2-40B4-BE49-F238E27FC236}">
                <a16:creationId xmlns:a16="http://schemas.microsoft.com/office/drawing/2014/main" id="{AD3298D3-C75E-4914-B0C2-41B8C09EFA0E}"/>
              </a:ext>
            </a:extLst>
          </p:cNvPr>
          <p:cNvSpPr>
            <a:spLocks noChangeShapeType="1"/>
          </p:cNvSpPr>
          <p:nvPr/>
        </p:nvSpPr>
        <p:spPr bwMode="auto">
          <a:xfrm flipV="1">
            <a:off x="3327797" y="3539133"/>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8" name="Line 50">
            <a:extLst>
              <a:ext uri="{FF2B5EF4-FFF2-40B4-BE49-F238E27FC236}">
                <a16:creationId xmlns:a16="http://schemas.microsoft.com/office/drawing/2014/main" id="{82A594C4-C45E-45A9-A56C-A07CBF1E393B}"/>
              </a:ext>
            </a:extLst>
          </p:cNvPr>
          <p:cNvSpPr>
            <a:spLocks noChangeShapeType="1"/>
          </p:cNvSpPr>
          <p:nvPr/>
        </p:nvSpPr>
        <p:spPr bwMode="auto">
          <a:xfrm flipV="1">
            <a:off x="3114973" y="3175993"/>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9" name="Line 51">
            <a:extLst>
              <a:ext uri="{FF2B5EF4-FFF2-40B4-BE49-F238E27FC236}">
                <a16:creationId xmlns:a16="http://schemas.microsoft.com/office/drawing/2014/main" id="{60DAEEF1-2CF3-420B-A9D3-695BA95B93AA}"/>
              </a:ext>
            </a:extLst>
          </p:cNvPr>
          <p:cNvSpPr>
            <a:spLocks noChangeShapeType="1"/>
          </p:cNvSpPr>
          <p:nvPr/>
        </p:nvSpPr>
        <p:spPr bwMode="auto">
          <a:xfrm flipH="1" flipV="1">
            <a:off x="3327797" y="3175993"/>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0" name="Line 52">
            <a:extLst>
              <a:ext uri="{FF2B5EF4-FFF2-40B4-BE49-F238E27FC236}">
                <a16:creationId xmlns:a16="http://schemas.microsoft.com/office/drawing/2014/main" id="{EC285D48-B8E4-4258-BEAC-1460A26C1808}"/>
              </a:ext>
            </a:extLst>
          </p:cNvPr>
          <p:cNvSpPr>
            <a:spLocks noChangeShapeType="1"/>
          </p:cNvSpPr>
          <p:nvPr/>
        </p:nvSpPr>
        <p:spPr bwMode="auto">
          <a:xfrm>
            <a:off x="3114973" y="331142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1" name="Line 53">
            <a:extLst>
              <a:ext uri="{FF2B5EF4-FFF2-40B4-BE49-F238E27FC236}">
                <a16:creationId xmlns:a16="http://schemas.microsoft.com/office/drawing/2014/main" id="{44BB5141-76A9-44C0-925F-F0B48D8D279B}"/>
              </a:ext>
            </a:extLst>
          </p:cNvPr>
          <p:cNvSpPr>
            <a:spLocks noChangeShapeType="1"/>
          </p:cNvSpPr>
          <p:nvPr/>
        </p:nvSpPr>
        <p:spPr bwMode="auto">
          <a:xfrm>
            <a:off x="3542109" y="331142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2" name="Line 54">
            <a:extLst>
              <a:ext uri="{FF2B5EF4-FFF2-40B4-BE49-F238E27FC236}">
                <a16:creationId xmlns:a16="http://schemas.microsoft.com/office/drawing/2014/main" id="{1D407E68-DE0F-48CD-BD2A-A2F218BBDE5B}"/>
              </a:ext>
            </a:extLst>
          </p:cNvPr>
          <p:cNvSpPr>
            <a:spLocks noChangeShapeType="1"/>
          </p:cNvSpPr>
          <p:nvPr/>
        </p:nvSpPr>
        <p:spPr bwMode="auto">
          <a:xfrm flipH="1" flipV="1">
            <a:off x="2687836" y="3539133"/>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3" name="Line 55">
            <a:extLst>
              <a:ext uri="{FF2B5EF4-FFF2-40B4-BE49-F238E27FC236}">
                <a16:creationId xmlns:a16="http://schemas.microsoft.com/office/drawing/2014/main" id="{BA254B86-CFAD-4627-A30D-9DD1A16F4B1F}"/>
              </a:ext>
            </a:extLst>
          </p:cNvPr>
          <p:cNvSpPr>
            <a:spLocks noChangeShapeType="1"/>
          </p:cNvSpPr>
          <p:nvPr/>
        </p:nvSpPr>
        <p:spPr bwMode="auto">
          <a:xfrm flipV="1">
            <a:off x="2902149" y="3539133"/>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4" name="Line 56">
            <a:extLst>
              <a:ext uri="{FF2B5EF4-FFF2-40B4-BE49-F238E27FC236}">
                <a16:creationId xmlns:a16="http://schemas.microsoft.com/office/drawing/2014/main" id="{20D95D6B-10E5-422E-88D0-C9BC3C462F82}"/>
              </a:ext>
            </a:extLst>
          </p:cNvPr>
          <p:cNvSpPr>
            <a:spLocks noChangeShapeType="1"/>
          </p:cNvSpPr>
          <p:nvPr/>
        </p:nvSpPr>
        <p:spPr bwMode="auto">
          <a:xfrm flipV="1">
            <a:off x="2687836" y="3175993"/>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5" name="Line 57">
            <a:extLst>
              <a:ext uri="{FF2B5EF4-FFF2-40B4-BE49-F238E27FC236}">
                <a16:creationId xmlns:a16="http://schemas.microsoft.com/office/drawing/2014/main" id="{0D86BEFD-438B-40D8-99EA-7E62CB8CE17F}"/>
              </a:ext>
            </a:extLst>
          </p:cNvPr>
          <p:cNvSpPr>
            <a:spLocks noChangeShapeType="1"/>
          </p:cNvSpPr>
          <p:nvPr/>
        </p:nvSpPr>
        <p:spPr bwMode="auto">
          <a:xfrm flipH="1" flipV="1">
            <a:off x="2879825" y="3175993"/>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6" name="Line 58">
            <a:extLst>
              <a:ext uri="{FF2B5EF4-FFF2-40B4-BE49-F238E27FC236}">
                <a16:creationId xmlns:a16="http://schemas.microsoft.com/office/drawing/2014/main" id="{F66BAD47-D97B-4F28-BE0D-1CCF931EB297}"/>
              </a:ext>
            </a:extLst>
          </p:cNvPr>
          <p:cNvSpPr>
            <a:spLocks noChangeShapeType="1"/>
          </p:cNvSpPr>
          <p:nvPr/>
        </p:nvSpPr>
        <p:spPr bwMode="auto">
          <a:xfrm>
            <a:off x="2687836" y="331142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7" name="Line 59">
            <a:extLst>
              <a:ext uri="{FF2B5EF4-FFF2-40B4-BE49-F238E27FC236}">
                <a16:creationId xmlns:a16="http://schemas.microsoft.com/office/drawing/2014/main" id="{FC529CCC-DE7B-4DD5-855B-1D018ABE58A1}"/>
              </a:ext>
            </a:extLst>
          </p:cNvPr>
          <p:cNvSpPr>
            <a:spLocks noChangeShapeType="1"/>
          </p:cNvSpPr>
          <p:nvPr/>
        </p:nvSpPr>
        <p:spPr bwMode="auto">
          <a:xfrm>
            <a:off x="3114973" y="331142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8" name="Line 60">
            <a:extLst>
              <a:ext uri="{FF2B5EF4-FFF2-40B4-BE49-F238E27FC236}">
                <a16:creationId xmlns:a16="http://schemas.microsoft.com/office/drawing/2014/main" id="{9E5548B6-3FA7-496A-B9BB-5F6723876837}"/>
              </a:ext>
            </a:extLst>
          </p:cNvPr>
          <p:cNvSpPr>
            <a:spLocks noChangeShapeType="1"/>
          </p:cNvSpPr>
          <p:nvPr/>
        </p:nvSpPr>
        <p:spPr bwMode="auto">
          <a:xfrm flipV="1">
            <a:off x="3754934" y="2812852"/>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9" name="Line 61">
            <a:extLst>
              <a:ext uri="{FF2B5EF4-FFF2-40B4-BE49-F238E27FC236}">
                <a16:creationId xmlns:a16="http://schemas.microsoft.com/office/drawing/2014/main" id="{9C8B553D-7683-4654-B173-D121BA50CDF9}"/>
              </a:ext>
            </a:extLst>
          </p:cNvPr>
          <p:cNvSpPr>
            <a:spLocks noChangeShapeType="1"/>
          </p:cNvSpPr>
          <p:nvPr/>
        </p:nvSpPr>
        <p:spPr bwMode="auto">
          <a:xfrm flipH="1" flipV="1">
            <a:off x="3967758" y="2812852"/>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0" name="Line 62">
            <a:extLst>
              <a:ext uri="{FF2B5EF4-FFF2-40B4-BE49-F238E27FC236}">
                <a16:creationId xmlns:a16="http://schemas.microsoft.com/office/drawing/2014/main" id="{5AFBC8C5-2290-450F-BE57-6E909DD0A214}"/>
              </a:ext>
            </a:extLst>
          </p:cNvPr>
          <p:cNvSpPr>
            <a:spLocks noChangeShapeType="1"/>
          </p:cNvSpPr>
          <p:nvPr/>
        </p:nvSpPr>
        <p:spPr bwMode="auto">
          <a:xfrm>
            <a:off x="3754934" y="2949773"/>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1" name="Line 63">
            <a:extLst>
              <a:ext uri="{FF2B5EF4-FFF2-40B4-BE49-F238E27FC236}">
                <a16:creationId xmlns:a16="http://schemas.microsoft.com/office/drawing/2014/main" id="{56B61123-D37F-49A5-A49A-8E594674AF4A}"/>
              </a:ext>
            </a:extLst>
          </p:cNvPr>
          <p:cNvSpPr>
            <a:spLocks noChangeShapeType="1"/>
          </p:cNvSpPr>
          <p:nvPr/>
        </p:nvSpPr>
        <p:spPr bwMode="auto">
          <a:xfrm>
            <a:off x="4180583" y="2949773"/>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2" name="Line 64">
            <a:extLst>
              <a:ext uri="{FF2B5EF4-FFF2-40B4-BE49-F238E27FC236}">
                <a16:creationId xmlns:a16="http://schemas.microsoft.com/office/drawing/2014/main" id="{637DA8A2-B145-414C-945F-6A685D6E9180}"/>
              </a:ext>
            </a:extLst>
          </p:cNvPr>
          <p:cNvSpPr>
            <a:spLocks noChangeShapeType="1"/>
          </p:cNvSpPr>
          <p:nvPr/>
        </p:nvSpPr>
        <p:spPr bwMode="auto">
          <a:xfrm>
            <a:off x="3754935" y="3175992"/>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3" name="Line 65">
            <a:extLst>
              <a:ext uri="{FF2B5EF4-FFF2-40B4-BE49-F238E27FC236}">
                <a16:creationId xmlns:a16="http://schemas.microsoft.com/office/drawing/2014/main" id="{BDBE5354-8DE4-401E-8C28-134CA33A90BC}"/>
              </a:ext>
            </a:extLst>
          </p:cNvPr>
          <p:cNvSpPr>
            <a:spLocks noChangeShapeType="1"/>
          </p:cNvSpPr>
          <p:nvPr/>
        </p:nvSpPr>
        <p:spPr bwMode="auto">
          <a:xfrm>
            <a:off x="3114973" y="362991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4" name="Line 66">
            <a:extLst>
              <a:ext uri="{FF2B5EF4-FFF2-40B4-BE49-F238E27FC236}">
                <a16:creationId xmlns:a16="http://schemas.microsoft.com/office/drawing/2014/main" id="{9CD79C7C-5D3C-40AC-9C46-02980569D761}"/>
              </a:ext>
            </a:extLst>
          </p:cNvPr>
          <p:cNvSpPr>
            <a:spLocks noChangeShapeType="1"/>
          </p:cNvSpPr>
          <p:nvPr/>
        </p:nvSpPr>
        <p:spPr bwMode="auto">
          <a:xfrm flipV="1">
            <a:off x="3114973" y="3175993"/>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5" name="Line 67">
            <a:extLst>
              <a:ext uri="{FF2B5EF4-FFF2-40B4-BE49-F238E27FC236}">
                <a16:creationId xmlns:a16="http://schemas.microsoft.com/office/drawing/2014/main" id="{EFBBDCF4-1053-4CB1-884E-ED8D53263C84}"/>
              </a:ext>
            </a:extLst>
          </p:cNvPr>
          <p:cNvSpPr>
            <a:spLocks noChangeShapeType="1"/>
          </p:cNvSpPr>
          <p:nvPr/>
        </p:nvSpPr>
        <p:spPr bwMode="auto">
          <a:xfrm flipV="1">
            <a:off x="3754934" y="2812852"/>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6" name="Line 68">
            <a:extLst>
              <a:ext uri="{FF2B5EF4-FFF2-40B4-BE49-F238E27FC236}">
                <a16:creationId xmlns:a16="http://schemas.microsoft.com/office/drawing/2014/main" id="{79DABCFC-2BA1-4B28-8D1A-85C94D5982C3}"/>
              </a:ext>
            </a:extLst>
          </p:cNvPr>
          <p:cNvSpPr>
            <a:spLocks noChangeShapeType="1"/>
          </p:cNvSpPr>
          <p:nvPr/>
        </p:nvSpPr>
        <p:spPr bwMode="auto">
          <a:xfrm flipV="1">
            <a:off x="3967758" y="2495849"/>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7" name="Line 69">
            <a:extLst>
              <a:ext uri="{FF2B5EF4-FFF2-40B4-BE49-F238E27FC236}">
                <a16:creationId xmlns:a16="http://schemas.microsoft.com/office/drawing/2014/main" id="{C29E414F-1F0A-44EF-A2CE-7BCB419E3F8B}"/>
              </a:ext>
            </a:extLst>
          </p:cNvPr>
          <p:cNvSpPr>
            <a:spLocks noChangeShapeType="1"/>
          </p:cNvSpPr>
          <p:nvPr/>
        </p:nvSpPr>
        <p:spPr bwMode="auto">
          <a:xfrm flipH="1" flipV="1">
            <a:off x="4180582" y="2495849"/>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8" name="Line 70">
            <a:extLst>
              <a:ext uri="{FF2B5EF4-FFF2-40B4-BE49-F238E27FC236}">
                <a16:creationId xmlns:a16="http://schemas.microsoft.com/office/drawing/2014/main" id="{E1D32B19-E745-47BD-A93D-0030FA1F2874}"/>
              </a:ext>
            </a:extLst>
          </p:cNvPr>
          <p:cNvSpPr>
            <a:spLocks noChangeShapeType="1"/>
          </p:cNvSpPr>
          <p:nvPr/>
        </p:nvSpPr>
        <p:spPr bwMode="auto">
          <a:xfrm flipV="1">
            <a:off x="3967758" y="2629794"/>
            <a:ext cx="0" cy="1830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9" name="Line 71">
            <a:extLst>
              <a:ext uri="{FF2B5EF4-FFF2-40B4-BE49-F238E27FC236}">
                <a16:creationId xmlns:a16="http://schemas.microsoft.com/office/drawing/2014/main" id="{348889D9-17B1-4978-8CCD-3437F90AA7F8}"/>
              </a:ext>
            </a:extLst>
          </p:cNvPr>
          <p:cNvSpPr>
            <a:spLocks noChangeShapeType="1"/>
          </p:cNvSpPr>
          <p:nvPr/>
        </p:nvSpPr>
        <p:spPr bwMode="auto">
          <a:xfrm flipH="1" flipV="1">
            <a:off x="3754934" y="2495849"/>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0" name="Line 72">
            <a:extLst>
              <a:ext uri="{FF2B5EF4-FFF2-40B4-BE49-F238E27FC236}">
                <a16:creationId xmlns:a16="http://schemas.microsoft.com/office/drawing/2014/main" id="{8D2EB7A3-DCD2-41AE-8EC4-4724804E8749}"/>
              </a:ext>
            </a:extLst>
          </p:cNvPr>
          <p:cNvSpPr>
            <a:spLocks noChangeShapeType="1"/>
          </p:cNvSpPr>
          <p:nvPr/>
        </p:nvSpPr>
        <p:spPr bwMode="auto">
          <a:xfrm flipV="1">
            <a:off x="4381500" y="2629793"/>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1" name="Line 73">
            <a:extLst>
              <a:ext uri="{FF2B5EF4-FFF2-40B4-BE49-F238E27FC236}">
                <a16:creationId xmlns:a16="http://schemas.microsoft.com/office/drawing/2014/main" id="{ECDD7A98-D2E9-4617-A9F4-065EB0A9D2AB}"/>
              </a:ext>
            </a:extLst>
          </p:cNvPr>
          <p:cNvSpPr>
            <a:spLocks noChangeShapeType="1"/>
          </p:cNvSpPr>
          <p:nvPr/>
        </p:nvSpPr>
        <p:spPr bwMode="auto">
          <a:xfrm flipV="1">
            <a:off x="2559844" y="3533180"/>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2" name="Line 74">
            <a:extLst>
              <a:ext uri="{FF2B5EF4-FFF2-40B4-BE49-F238E27FC236}">
                <a16:creationId xmlns:a16="http://schemas.microsoft.com/office/drawing/2014/main" id="{8E28178F-4069-4102-BB04-DE019CFE8BC0}"/>
              </a:ext>
            </a:extLst>
          </p:cNvPr>
          <p:cNvSpPr>
            <a:spLocks noChangeShapeType="1"/>
          </p:cNvSpPr>
          <p:nvPr/>
        </p:nvSpPr>
        <p:spPr bwMode="auto">
          <a:xfrm flipH="1" flipV="1">
            <a:off x="3524250" y="3521273"/>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3" name="Line 75">
            <a:extLst>
              <a:ext uri="{FF2B5EF4-FFF2-40B4-BE49-F238E27FC236}">
                <a16:creationId xmlns:a16="http://schemas.microsoft.com/office/drawing/2014/main" id="{90C36F19-2FA6-458A-940B-7D839DC99C16}"/>
              </a:ext>
            </a:extLst>
          </p:cNvPr>
          <p:cNvSpPr>
            <a:spLocks noChangeShapeType="1"/>
          </p:cNvSpPr>
          <p:nvPr/>
        </p:nvSpPr>
        <p:spPr bwMode="auto">
          <a:xfrm>
            <a:off x="3524250" y="2591098"/>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4" name="Text Box 76">
            <a:extLst>
              <a:ext uri="{FF2B5EF4-FFF2-40B4-BE49-F238E27FC236}">
                <a16:creationId xmlns:a16="http://schemas.microsoft.com/office/drawing/2014/main" id="{2DC4982D-DB83-4FF0-AB56-B78F46970EE7}"/>
              </a:ext>
            </a:extLst>
          </p:cNvPr>
          <p:cNvSpPr txBox="1">
            <a:spLocks noChangeArrowheads="1"/>
          </p:cNvSpPr>
          <p:nvPr/>
        </p:nvSpPr>
        <p:spPr bwMode="auto">
          <a:xfrm>
            <a:off x="3302497" y="2347020"/>
            <a:ext cx="436066"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45" name="Text Box 77">
            <a:extLst>
              <a:ext uri="{FF2B5EF4-FFF2-40B4-BE49-F238E27FC236}">
                <a16:creationId xmlns:a16="http://schemas.microsoft.com/office/drawing/2014/main" id="{B15FD56B-C852-45C4-A37D-498AAF79DA5F}"/>
              </a:ext>
            </a:extLst>
          </p:cNvPr>
          <p:cNvSpPr txBox="1">
            <a:spLocks noChangeArrowheads="1"/>
          </p:cNvSpPr>
          <p:nvPr/>
        </p:nvSpPr>
        <p:spPr bwMode="auto">
          <a:xfrm>
            <a:off x="3667125" y="3504903"/>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46" name="Text Box 78">
            <a:extLst>
              <a:ext uri="{FF2B5EF4-FFF2-40B4-BE49-F238E27FC236}">
                <a16:creationId xmlns:a16="http://schemas.microsoft.com/office/drawing/2014/main" id="{DC6338A7-69AE-4C5F-AE32-BC3A4C8D9DAB}"/>
              </a:ext>
            </a:extLst>
          </p:cNvPr>
          <p:cNvSpPr txBox="1">
            <a:spLocks noChangeArrowheads="1"/>
          </p:cNvSpPr>
          <p:nvPr/>
        </p:nvSpPr>
        <p:spPr bwMode="auto">
          <a:xfrm>
            <a:off x="4217790" y="2742903"/>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32847" name="Text Box 79">
            <a:extLst>
              <a:ext uri="{FF2B5EF4-FFF2-40B4-BE49-F238E27FC236}">
                <a16:creationId xmlns:a16="http://schemas.microsoft.com/office/drawing/2014/main" id="{F05F62E5-F5D3-4A6F-904C-68ECC8CEC007}"/>
              </a:ext>
            </a:extLst>
          </p:cNvPr>
          <p:cNvSpPr txBox="1">
            <a:spLocks noChangeArrowheads="1"/>
          </p:cNvSpPr>
          <p:nvPr/>
        </p:nvSpPr>
        <p:spPr bwMode="auto">
          <a:xfrm>
            <a:off x="6167437" y="3565922"/>
            <a:ext cx="436067" cy="3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48" name="Line 80">
            <a:extLst>
              <a:ext uri="{FF2B5EF4-FFF2-40B4-BE49-F238E27FC236}">
                <a16:creationId xmlns:a16="http://schemas.microsoft.com/office/drawing/2014/main" id="{9D8DED38-1A13-4EA9-8EAC-19FE84666682}"/>
              </a:ext>
            </a:extLst>
          </p:cNvPr>
          <p:cNvSpPr>
            <a:spLocks noChangeShapeType="1"/>
          </p:cNvSpPr>
          <p:nvPr/>
        </p:nvSpPr>
        <p:spPr bwMode="auto">
          <a:xfrm flipH="1" flipV="1">
            <a:off x="7256859" y="3168551"/>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9" name="Line 81">
            <a:extLst>
              <a:ext uri="{FF2B5EF4-FFF2-40B4-BE49-F238E27FC236}">
                <a16:creationId xmlns:a16="http://schemas.microsoft.com/office/drawing/2014/main" id="{C4C81309-0CD6-47E4-A245-C41AC5921B88}"/>
              </a:ext>
            </a:extLst>
          </p:cNvPr>
          <p:cNvSpPr>
            <a:spLocks noChangeShapeType="1"/>
          </p:cNvSpPr>
          <p:nvPr/>
        </p:nvSpPr>
        <p:spPr bwMode="auto">
          <a:xfrm flipV="1">
            <a:off x="7471172" y="3168551"/>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0" name="Line 82">
            <a:extLst>
              <a:ext uri="{FF2B5EF4-FFF2-40B4-BE49-F238E27FC236}">
                <a16:creationId xmlns:a16="http://schemas.microsoft.com/office/drawing/2014/main" id="{E45A2417-D35E-46AF-AB90-DC15DDBC021B}"/>
              </a:ext>
            </a:extLst>
          </p:cNvPr>
          <p:cNvSpPr>
            <a:spLocks noChangeShapeType="1"/>
          </p:cNvSpPr>
          <p:nvPr/>
        </p:nvSpPr>
        <p:spPr bwMode="auto">
          <a:xfrm flipV="1">
            <a:off x="7256859" y="280541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1" name="Line 83">
            <a:extLst>
              <a:ext uri="{FF2B5EF4-FFF2-40B4-BE49-F238E27FC236}">
                <a16:creationId xmlns:a16="http://schemas.microsoft.com/office/drawing/2014/main" id="{97523958-0060-4D03-808E-DC8844F0A1A2}"/>
              </a:ext>
            </a:extLst>
          </p:cNvPr>
          <p:cNvSpPr>
            <a:spLocks noChangeShapeType="1"/>
          </p:cNvSpPr>
          <p:nvPr/>
        </p:nvSpPr>
        <p:spPr bwMode="auto">
          <a:xfrm flipH="1" flipV="1">
            <a:off x="7471172" y="280541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2" name="Line 84">
            <a:extLst>
              <a:ext uri="{FF2B5EF4-FFF2-40B4-BE49-F238E27FC236}">
                <a16:creationId xmlns:a16="http://schemas.microsoft.com/office/drawing/2014/main" id="{8AC53734-5C0A-4A33-BF55-C19B1DCC2BFE}"/>
              </a:ext>
            </a:extLst>
          </p:cNvPr>
          <p:cNvSpPr>
            <a:spLocks noChangeShapeType="1"/>
          </p:cNvSpPr>
          <p:nvPr/>
        </p:nvSpPr>
        <p:spPr bwMode="auto">
          <a:xfrm>
            <a:off x="7256859" y="2939357"/>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3" name="Line 85">
            <a:extLst>
              <a:ext uri="{FF2B5EF4-FFF2-40B4-BE49-F238E27FC236}">
                <a16:creationId xmlns:a16="http://schemas.microsoft.com/office/drawing/2014/main" id="{65A42FD7-D8FD-44A9-B9CF-BADFBFA14D60}"/>
              </a:ext>
            </a:extLst>
          </p:cNvPr>
          <p:cNvSpPr>
            <a:spLocks noChangeShapeType="1"/>
          </p:cNvSpPr>
          <p:nvPr/>
        </p:nvSpPr>
        <p:spPr bwMode="auto">
          <a:xfrm>
            <a:off x="7683997" y="2939357"/>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4" name="Line 86">
            <a:extLst>
              <a:ext uri="{FF2B5EF4-FFF2-40B4-BE49-F238E27FC236}">
                <a16:creationId xmlns:a16="http://schemas.microsoft.com/office/drawing/2014/main" id="{6CC164AB-EA1F-4D05-913F-9D72028AED82}"/>
              </a:ext>
            </a:extLst>
          </p:cNvPr>
          <p:cNvSpPr>
            <a:spLocks noChangeShapeType="1"/>
          </p:cNvSpPr>
          <p:nvPr/>
        </p:nvSpPr>
        <p:spPr bwMode="auto">
          <a:xfrm flipH="1" flipV="1">
            <a:off x="7044036" y="3530203"/>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5" name="Line 87">
            <a:extLst>
              <a:ext uri="{FF2B5EF4-FFF2-40B4-BE49-F238E27FC236}">
                <a16:creationId xmlns:a16="http://schemas.microsoft.com/office/drawing/2014/main" id="{42A258C3-4B47-44DD-BE9F-322E2DAF8053}"/>
              </a:ext>
            </a:extLst>
          </p:cNvPr>
          <p:cNvSpPr>
            <a:spLocks noChangeShapeType="1"/>
          </p:cNvSpPr>
          <p:nvPr/>
        </p:nvSpPr>
        <p:spPr bwMode="auto">
          <a:xfrm flipV="1">
            <a:off x="7256859" y="3530203"/>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6" name="Line 88">
            <a:extLst>
              <a:ext uri="{FF2B5EF4-FFF2-40B4-BE49-F238E27FC236}">
                <a16:creationId xmlns:a16="http://schemas.microsoft.com/office/drawing/2014/main" id="{CF4584B8-EE9B-406C-9796-D11E64A91358}"/>
              </a:ext>
            </a:extLst>
          </p:cNvPr>
          <p:cNvSpPr>
            <a:spLocks noChangeShapeType="1"/>
          </p:cNvSpPr>
          <p:nvPr/>
        </p:nvSpPr>
        <p:spPr bwMode="auto">
          <a:xfrm flipV="1">
            <a:off x="7044036" y="3168551"/>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7" name="Line 89">
            <a:extLst>
              <a:ext uri="{FF2B5EF4-FFF2-40B4-BE49-F238E27FC236}">
                <a16:creationId xmlns:a16="http://schemas.microsoft.com/office/drawing/2014/main" id="{93C74E58-AE47-4458-BE36-778ADA6F848A}"/>
              </a:ext>
            </a:extLst>
          </p:cNvPr>
          <p:cNvSpPr>
            <a:spLocks noChangeShapeType="1"/>
          </p:cNvSpPr>
          <p:nvPr/>
        </p:nvSpPr>
        <p:spPr bwMode="auto">
          <a:xfrm flipH="1" flipV="1">
            <a:off x="7256859" y="3168551"/>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8" name="Line 90">
            <a:extLst>
              <a:ext uri="{FF2B5EF4-FFF2-40B4-BE49-F238E27FC236}">
                <a16:creationId xmlns:a16="http://schemas.microsoft.com/office/drawing/2014/main" id="{11084808-07A8-4490-85F9-EB6E6539D309}"/>
              </a:ext>
            </a:extLst>
          </p:cNvPr>
          <p:cNvSpPr>
            <a:spLocks noChangeShapeType="1"/>
          </p:cNvSpPr>
          <p:nvPr/>
        </p:nvSpPr>
        <p:spPr bwMode="auto">
          <a:xfrm>
            <a:off x="7044036" y="3303984"/>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9" name="Line 91">
            <a:extLst>
              <a:ext uri="{FF2B5EF4-FFF2-40B4-BE49-F238E27FC236}">
                <a16:creationId xmlns:a16="http://schemas.microsoft.com/office/drawing/2014/main" id="{62519682-5173-4EA0-BBB9-9322066BE8B4}"/>
              </a:ext>
            </a:extLst>
          </p:cNvPr>
          <p:cNvSpPr>
            <a:spLocks noChangeShapeType="1"/>
          </p:cNvSpPr>
          <p:nvPr/>
        </p:nvSpPr>
        <p:spPr bwMode="auto">
          <a:xfrm>
            <a:off x="7471172" y="3303984"/>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0" name="Line 92">
            <a:extLst>
              <a:ext uri="{FF2B5EF4-FFF2-40B4-BE49-F238E27FC236}">
                <a16:creationId xmlns:a16="http://schemas.microsoft.com/office/drawing/2014/main" id="{25DA8436-1E1D-45E3-AD8F-0FE41DEDA5E3}"/>
              </a:ext>
            </a:extLst>
          </p:cNvPr>
          <p:cNvSpPr>
            <a:spLocks noChangeShapeType="1"/>
          </p:cNvSpPr>
          <p:nvPr/>
        </p:nvSpPr>
        <p:spPr bwMode="auto">
          <a:xfrm flipH="1" flipV="1">
            <a:off x="6616898" y="3530203"/>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1" name="Line 93">
            <a:extLst>
              <a:ext uri="{FF2B5EF4-FFF2-40B4-BE49-F238E27FC236}">
                <a16:creationId xmlns:a16="http://schemas.microsoft.com/office/drawing/2014/main" id="{0F381F70-2D2E-4BF4-B942-AC303DEF3018}"/>
              </a:ext>
            </a:extLst>
          </p:cNvPr>
          <p:cNvSpPr>
            <a:spLocks noChangeShapeType="1"/>
          </p:cNvSpPr>
          <p:nvPr/>
        </p:nvSpPr>
        <p:spPr bwMode="auto">
          <a:xfrm flipV="1">
            <a:off x="6831211" y="3530203"/>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2" name="Line 94">
            <a:extLst>
              <a:ext uri="{FF2B5EF4-FFF2-40B4-BE49-F238E27FC236}">
                <a16:creationId xmlns:a16="http://schemas.microsoft.com/office/drawing/2014/main" id="{37069FA4-C285-4BC7-A48B-FD9BB79F2192}"/>
              </a:ext>
            </a:extLst>
          </p:cNvPr>
          <p:cNvSpPr>
            <a:spLocks noChangeShapeType="1"/>
          </p:cNvSpPr>
          <p:nvPr/>
        </p:nvSpPr>
        <p:spPr bwMode="auto">
          <a:xfrm flipV="1">
            <a:off x="6616898" y="3168551"/>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3" name="Line 95">
            <a:extLst>
              <a:ext uri="{FF2B5EF4-FFF2-40B4-BE49-F238E27FC236}">
                <a16:creationId xmlns:a16="http://schemas.microsoft.com/office/drawing/2014/main" id="{8B029774-554E-405A-A0CD-4393EF0F12C7}"/>
              </a:ext>
            </a:extLst>
          </p:cNvPr>
          <p:cNvSpPr>
            <a:spLocks noChangeShapeType="1"/>
          </p:cNvSpPr>
          <p:nvPr/>
        </p:nvSpPr>
        <p:spPr bwMode="auto">
          <a:xfrm flipH="1" flipV="1">
            <a:off x="6808887" y="3168551"/>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4" name="Line 96">
            <a:extLst>
              <a:ext uri="{FF2B5EF4-FFF2-40B4-BE49-F238E27FC236}">
                <a16:creationId xmlns:a16="http://schemas.microsoft.com/office/drawing/2014/main" id="{33A9D991-721A-42F7-BF8B-5195EE7F228F}"/>
              </a:ext>
            </a:extLst>
          </p:cNvPr>
          <p:cNvSpPr>
            <a:spLocks noChangeShapeType="1"/>
          </p:cNvSpPr>
          <p:nvPr/>
        </p:nvSpPr>
        <p:spPr bwMode="auto">
          <a:xfrm>
            <a:off x="6616898" y="3303984"/>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5" name="Line 97">
            <a:extLst>
              <a:ext uri="{FF2B5EF4-FFF2-40B4-BE49-F238E27FC236}">
                <a16:creationId xmlns:a16="http://schemas.microsoft.com/office/drawing/2014/main" id="{A27C33FB-1437-4700-BE62-DAD5FDD8B2BA}"/>
              </a:ext>
            </a:extLst>
          </p:cNvPr>
          <p:cNvSpPr>
            <a:spLocks noChangeShapeType="1"/>
          </p:cNvSpPr>
          <p:nvPr/>
        </p:nvSpPr>
        <p:spPr bwMode="auto">
          <a:xfrm>
            <a:off x="7044036" y="3303984"/>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6" name="Line 98">
            <a:extLst>
              <a:ext uri="{FF2B5EF4-FFF2-40B4-BE49-F238E27FC236}">
                <a16:creationId xmlns:a16="http://schemas.microsoft.com/office/drawing/2014/main" id="{788ECA71-C583-410E-AA54-B9D3BBA71E09}"/>
              </a:ext>
            </a:extLst>
          </p:cNvPr>
          <p:cNvSpPr>
            <a:spLocks noChangeShapeType="1"/>
          </p:cNvSpPr>
          <p:nvPr/>
        </p:nvSpPr>
        <p:spPr bwMode="auto">
          <a:xfrm flipV="1">
            <a:off x="7683996" y="2805411"/>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7" name="Line 99">
            <a:extLst>
              <a:ext uri="{FF2B5EF4-FFF2-40B4-BE49-F238E27FC236}">
                <a16:creationId xmlns:a16="http://schemas.microsoft.com/office/drawing/2014/main" id="{A8D5CAB1-F70F-4D6A-9452-3A2DC760D7E5}"/>
              </a:ext>
            </a:extLst>
          </p:cNvPr>
          <p:cNvSpPr>
            <a:spLocks noChangeShapeType="1"/>
          </p:cNvSpPr>
          <p:nvPr/>
        </p:nvSpPr>
        <p:spPr bwMode="auto">
          <a:xfrm flipH="1" flipV="1">
            <a:off x="7896821" y="2805411"/>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8" name="Line 100">
            <a:extLst>
              <a:ext uri="{FF2B5EF4-FFF2-40B4-BE49-F238E27FC236}">
                <a16:creationId xmlns:a16="http://schemas.microsoft.com/office/drawing/2014/main" id="{6EAAEEBD-0BD0-49E0-ABF8-07500EE237C1}"/>
              </a:ext>
            </a:extLst>
          </p:cNvPr>
          <p:cNvSpPr>
            <a:spLocks noChangeShapeType="1"/>
          </p:cNvSpPr>
          <p:nvPr/>
        </p:nvSpPr>
        <p:spPr bwMode="auto">
          <a:xfrm>
            <a:off x="7683997" y="2942332"/>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9" name="Line 101">
            <a:extLst>
              <a:ext uri="{FF2B5EF4-FFF2-40B4-BE49-F238E27FC236}">
                <a16:creationId xmlns:a16="http://schemas.microsoft.com/office/drawing/2014/main" id="{5369B242-4E8C-4D91-A27E-8791183944DF}"/>
              </a:ext>
            </a:extLst>
          </p:cNvPr>
          <p:cNvSpPr>
            <a:spLocks noChangeShapeType="1"/>
          </p:cNvSpPr>
          <p:nvPr/>
        </p:nvSpPr>
        <p:spPr bwMode="auto">
          <a:xfrm>
            <a:off x="8109645" y="2942332"/>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0" name="Line 102">
            <a:extLst>
              <a:ext uri="{FF2B5EF4-FFF2-40B4-BE49-F238E27FC236}">
                <a16:creationId xmlns:a16="http://schemas.microsoft.com/office/drawing/2014/main" id="{06A0E7D6-CDCA-4E91-ADE2-6894E7366CF7}"/>
              </a:ext>
            </a:extLst>
          </p:cNvPr>
          <p:cNvSpPr>
            <a:spLocks noChangeShapeType="1"/>
          </p:cNvSpPr>
          <p:nvPr/>
        </p:nvSpPr>
        <p:spPr bwMode="auto">
          <a:xfrm>
            <a:off x="7683997" y="3168551"/>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1" name="Line 103">
            <a:extLst>
              <a:ext uri="{FF2B5EF4-FFF2-40B4-BE49-F238E27FC236}">
                <a16:creationId xmlns:a16="http://schemas.microsoft.com/office/drawing/2014/main" id="{09EF4259-B3C8-4AF6-9FFA-8A0D0867A62D}"/>
              </a:ext>
            </a:extLst>
          </p:cNvPr>
          <p:cNvSpPr>
            <a:spLocks noChangeShapeType="1"/>
          </p:cNvSpPr>
          <p:nvPr/>
        </p:nvSpPr>
        <p:spPr bwMode="auto">
          <a:xfrm>
            <a:off x="7044036" y="3622477"/>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2" name="Line 104">
            <a:extLst>
              <a:ext uri="{FF2B5EF4-FFF2-40B4-BE49-F238E27FC236}">
                <a16:creationId xmlns:a16="http://schemas.microsoft.com/office/drawing/2014/main" id="{C6A86668-DD73-4268-96CB-5E857EEFA815}"/>
              </a:ext>
            </a:extLst>
          </p:cNvPr>
          <p:cNvSpPr>
            <a:spLocks noChangeShapeType="1"/>
          </p:cNvSpPr>
          <p:nvPr/>
        </p:nvSpPr>
        <p:spPr bwMode="auto">
          <a:xfrm flipV="1">
            <a:off x="7044036" y="3168551"/>
            <a:ext cx="0"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3" name="Line 105">
            <a:extLst>
              <a:ext uri="{FF2B5EF4-FFF2-40B4-BE49-F238E27FC236}">
                <a16:creationId xmlns:a16="http://schemas.microsoft.com/office/drawing/2014/main" id="{DABFB759-58AF-47A4-A066-D20A4815A8C9}"/>
              </a:ext>
            </a:extLst>
          </p:cNvPr>
          <p:cNvSpPr>
            <a:spLocks noChangeShapeType="1"/>
          </p:cNvSpPr>
          <p:nvPr/>
        </p:nvSpPr>
        <p:spPr bwMode="auto">
          <a:xfrm flipV="1">
            <a:off x="7683997" y="2805411"/>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4" name="Line 106">
            <a:extLst>
              <a:ext uri="{FF2B5EF4-FFF2-40B4-BE49-F238E27FC236}">
                <a16:creationId xmlns:a16="http://schemas.microsoft.com/office/drawing/2014/main" id="{D857D4BB-3D3A-4CA5-B4DB-DF0F49AEB1F8}"/>
              </a:ext>
            </a:extLst>
          </p:cNvPr>
          <p:cNvSpPr>
            <a:spLocks noChangeShapeType="1"/>
          </p:cNvSpPr>
          <p:nvPr/>
        </p:nvSpPr>
        <p:spPr bwMode="auto">
          <a:xfrm flipV="1">
            <a:off x="7896821" y="248691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5" name="Line 107">
            <a:extLst>
              <a:ext uri="{FF2B5EF4-FFF2-40B4-BE49-F238E27FC236}">
                <a16:creationId xmlns:a16="http://schemas.microsoft.com/office/drawing/2014/main" id="{A2765C28-416F-4D6F-88C9-6F9B5A221F53}"/>
              </a:ext>
            </a:extLst>
          </p:cNvPr>
          <p:cNvSpPr>
            <a:spLocks noChangeShapeType="1"/>
          </p:cNvSpPr>
          <p:nvPr/>
        </p:nvSpPr>
        <p:spPr bwMode="auto">
          <a:xfrm flipH="1" flipV="1">
            <a:off x="8109645" y="248691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6" name="Line 108">
            <a:extLst>
              <a:ext uri="{FF2B5EF4-FFF2-40B4-BE49-F238E27FC236}">
                <a16:creationId xmlns:a16="http://schemas.microsoft.com/office/drawing/2014/main" id="{989D8E83-CB29-4BCE-BC8B-0C57E88AA856}"/>
              </a:ext>
            </a:extLst>
          </p:cNvPr>
          <p:cNvSpPr>
            <a:spLocks noChangeShapeType="1"/>
          </p:cNvSpPr>
          <p:nvPr/>
        </p:nvSpPr>
        <p:spPr bwMode="auto">
          <a:xfrm flipV="1">
            <a:off x="7896820" y="2622352"/>
            <a:ext cx="0" cy="1830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7" name="Line 109">
            <a:extLst>
              <a:ext uri="{FF2B5EF4-FFF2-40B4-BE49-F238E27FC236}">
                <a16:creationId xmlns:a16="http://schemas.microsoft.com/office/drawing/2014/main" id="{48417F91-F12D-4B37-B1EF-9C06EFA8016B}"/>
              </a:ext>
            </a:extLst>
          </p:cNvPr>
          <p:cNvSpPr>
            <a:spLocks noChangeShapeType="1"/>
          </p:cNvSpPr>
          <p:nvPr/>
        </p:nvSpPr>
        <p:spPr bwMode="auto">
          <a:xfrm flipH="1" flipV="1">
            <a:off x="7683996" y="248691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8" name="Line 110">
            <a:extLst>
              <a:ext uri="{FF2B5EF4-FFF2-40B4-BE49-F238E27FC236}">
                <a16:creationId xmlns:a16="http://schemas.microsoft.com/office/drawing/2014/main" id="{FCA8EDC6-9AC4-42F9-A35D-727AD584E086}"/>
              </a:ext>
            </a:extLst>
          </p:cNvPr>
          <p:cNvSpPr>
            <a:spLocks noChangeShapeType="1"/>
          </p:cNvSpPr>
          <p:nvPr/>
        </p:nvSpPr>
        <p:spPr bwMode="auto">
          <a:xfrm flipV="1">
            <a:off x="8310563" y="2622352"/>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9" name="Line 111">
            <a:extLst>
              <a:ext uri="{FF2B5EF4-FFF2-40B4-BE49-F238E27FC236}">
                <a16:creationId xmlns:a16="http://schemas.microsoft.com/office/drawing/2014/main" id="{7D3B3BDB-F09F-4967-B9AD-8B580B3651EE}"/>
              </a:ext>
            </a:extLst>
          </p:cNvPr>
          <p:cNvSpPr>
            <a:spLocks noChangeShapeType="1"/>
          </p:cNvSpPr>
          <p:nvPr/>
        </p:nvSpPr>
        <p:spPr bwMode="auto">
          <a:xfrm flipV="1">
            <a:off x="6488906" y="3525739"/>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0" name="Line 112">
            <a:extLst>
              <a:ext uri="{FF2B5EF4-FFF2-40B4-BE49-F238E27FC236}">
                <a16:creationId xmlns:a16="http://schemas.microsoft.com/office/drawing/2014/main" id="{CADA0617-5FEA-49E9-8613-535BADB7B8AF}"/>
              </a:ext>
            </a:extLst>
          </p:cNvPr>
          <p:cNvSpPr>
            <a:spLocks noChangeShapeType="1"/>
          </p:cNvSpPr>
          <p:nvPr/>
        </p:nvSpPr>
        <p:spPr bwMode="auto">
          <a:xfrm flipH="1" flipV="1">
            <a:off x="7453313" y="351383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1" name="Line 113">
            <a:extLst>
              <a:ext uri="{FF2B5EF4-FFF2-40B4-BE49-F238E27FC236}">
                <a16:creationId xmlns:a16="http://schemas.microsoft.com/office/drawing/2014/main" id="{44D63E46-1F50-4798-ABE3-9BB91F181341}"/>
              </a:ext>
            </a:extLst>
          </p:cNvPr>
          <p:cNvSpPr>
            <a:spLocks noChangeShapeType="1"/>
          </p:cNvSpPr>
          <p:nvPr/>
        </p:nvSpPr>
        <p:spPr bwMode="auto">
          <a:xfrm>
            <a:off x="7453313" y="2582169"/>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2" name="Text Box 114">
            <a:extLst>
              <a:ext uri="{FF2B5EF4-FFF2-40B4-BE49-F238E27FC236}">
                <a16:creationId xmlns:a16="http://schemas.microsoft.com/office/drawing/2014/main" id="{3B4BC5A6-436C-4130-85BB-2F35FFD319E9}"/>
              </a:ext>
            </a:extLst>
          </p:cNvPr>
          <p:cNvSpPr txBox="1">
            <a:spLocks noChangeArrowheads="1"/>
          </p:cNvSpPr>
          <p:nvPr/>
        </p:nvSpPr>
        <p:spPr bwMode="auto">
          <a:xfrm>
            <a:off x="7596187" y="3497461"/>
            <a:ext cx="436067" cy="3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83" name="Text Box 115">
            <a:extLst>
              <a:ext uri="{FF2B5EF4-FFF2-40B4-BE49-F238E27FC236}">
                <a16:creationId xmlns:a16="http://schemas.microsoft.com/office/drawing/2014/main" id="{78A0C784-D07D-4763-9C13-AEE20C38B9C3}"/>
              </a:ext>
            </a:extLst>
          </p:cNvPr>
          <p:cNvSpPr txBox="1">
            <a:spLocks noChangeArrowheads="1"/>
          </p:cNvSpPr>
          <p:nvPr/>
        </p:nvSpPr>
        <p:spPr bwMode="auto">
          <a:xfrm>
            <a:off x="8146852" y="2735461"/>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32884" name="Text Box 116">
            <a:extLst>
              <a:ext uri="{FF2B5EF4-FFF2-40B4-BE49-F238E27FC236}">
                <a16:creationId xmlns:a16="http://schemas.microsoft.com/office/drawing/2014/main" id="{31C9DA29-D02B-48A1-9073-AC6723177E4C}"/>
              </a:ext>
            </a:extLst>
          </p:cNvPr>
          <p:cNvSpPr txBox="1">
            <a:spLocks noChangeArrowheads="1"/>
          </p:cNvSpPr>
          <p:nvPr/>
        </p:nvSpPr>
        <p:spPr bwMode="auto">
          <a:xfrm>
            <a:off x="6167437" y="5570637"/>
            <a:ext cx="436067"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85" name="Line 117">
            <a:extLst>
              <a:ext uri="{FF2B5EF4-FFF2-40B4-BE49-F238E27FC236}">
                <a16:creationId xmlns:a16="http://schemas.microsoft.com/office/drawing/2014/main" id="{EDC12345-2D1D-448D-A57E-765B053E5CB8}"/>
              </a:ext>
            </a:extLst>
          </p:cNvPr>
          <p:cNvSpPr>
            <a:spLocks noChangeShapeType="1"/>
          </p:cNvSpPr>
          <p:nvPr/>
        </p:nvSpPr>
        <p:spPr bwMode="auto">
          <a:xfrm flipH="1" flipV="1">
            <a:off x="7256859"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6" name="Line 118">
            <a:extLst>
              <a:ext uri="{FF2B5EF4-FFF2-40B4-BE49-F238E27FC236}">
                <a16:creationId xmlns:a16="http://schemas.microsoft.com/office/drawing/2014/main" id="{25091D8C-FB5D-41BC-9DC9-6C49A9C90E22}"/>
              </a:ext>
            </a:extLst>
          </p:cNvPr>
          <p:cNvSpPr>
            <a:spLocks noChangeShapeType="1"/>
          </p:cNvSpPr>
          <p:nvPr/>
        </p:nvSpPr>
        <p:spPr bwMode="auto">
          <a:xfrm flipV="1">
            <a:off x="7471172" y="5173266"/>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7" name="Line 119">
            <a:extLst>
              <a:ext uri="{FF2B5EF4-FFF2-40B4-BE49-F238E27FC236}">
                <a16:creationId xmlns:a16="http://schemas.microsoft.com/office/drawing/2014/main" id="{7FED4981-2953-41CD-B81B-873406C65C42}"/>
              </a:ext>
            </a:extLst>
          </p:cNvPr>
          <p:cNvSpPr>
            <a:spLocks noChangeShapeType="1"/>
          </p:cNvSpPr>
          <p:nvPr/>
        </p:nvSpPr>
        <p:spPr bwMode="auto">
          <a:xfrm flipV="1">
            <a:off x="7256859" y="481012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8" name="Line 120">
            <a:extLst>
              <a:ext uri="{FF2B5EF4-FFF2-40B4-BE49-F238E27FC236}">
                <a16:creationId xmlns:a16="http://schemas.microsoft.com/office/drawing/2014/main" id="{2FA4A5E6-C938-4FB0-B3D3-2385095B81F9}"/>
              </a:ext>
            </a:extLst>
          </p:cNvPr>
          <p:cNvSpPr>
            <a:spLocks noChangeShapeType="1"/>
          </p:cNvSpPr>
          <p:nvPr/>
        </p:nvSpPr>
        <p:spPr bwMode="auto">
          <a:xfrm flipH="1" flipV="1">
            <a:off x="7471172" y="4810126"/>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9" name="Line 121">
            <a:extLst>
              <a:ext uri="{FF2B5EF4-FFF2-40B4-BE49-F238E27FC236}">
                <a16:creationId xmlns:a16="http://schemas.microsoft.com/office/drawing/2014/main" id="{343EA6FC-4C50-4216-91C3-F17574B63A74}"/>
              </a:ext>
            </a:extLst>
          </p:cNvPr>
          <p:cNvSpPr>
            <a:spLocks noChangeShapeType="1"/>
          </p:cNvSpPr>
          <p:nvPr/>
        </p:nvSpPr>
        <p:spPr bwMode="auto">
          <a:xfrm>
            <a:off x="7256859" y="4945559"/>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0" name="Line 122">
            <a:extLst>
              <a:ext uri="{FF2B5EF4-FFF2-40B4-BE49-F238E27FC236}">
                <a16:creationId xmlns:a16="http://schemas.microsoft.com/office/drawing/2014/main" id="{0C8F2E82-D77B-4FA9-AA9C-0A53A6F9E96A}"/>
              </a:ext>
            </a:extLst>
          </p:cNvPr>
          <p:cNvSpPr>
            <a:spLocks noChangeShapeType="1"/>
          </p:cNvSpPr>
          <p:nvPr/>
        </p:nvSpPr>
        <p:spPr bwMode="auto">
          <a:xfrm>
            <a:off x="7683997" y="4945559"/>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1" name="Line 123">
            <a:extLst>
              <a:ext uri="{FF2B5EF4-FFF2-40B4-BE49-F238E27FC236}">
                <a16:creationId xmlns:a16="http://schemas.microsoft.com/office/drawing/2014/main" id="{325819E0-A6FC-4353-A14B-1EC54CBE0F5F}"/>
              </a:ext>
            </a:extLst>
          </p:cNvPr>
          <p:cNvSpPr>
            <a:spLocks noChangeShapeType="1"/>
          </p:cNvSpPr>
          <p:nvPr/>
        </p:nvSpPr>
        <p:spPr bwMode="auto">
          <a:xfrm flipH="1" flipV="1">
            <a:off x="7044036" y="5534918"/>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2" name="Line 124">
            <a:extLst>
              <a:ext uri="{FF2B5EF4-FFF2-40B4-BE49-F238E27FC236}">
                <a16:creationId xmlns:a16="http://schemas.microsoft.com/office/drawing/2014/main" id="{57D355E0-A5D0-41F4-A1E2-C407C90C3087}"/>
              </a:ext>
            </a:extLst>
          </p:cNvPr>
          <p:cNvSpPr>
            <a:spLocks noChangeShapeType="1"/>
          </p:cNvSpPr>
          <p:nvPr/>
        </p:nvSpPr>
        <p:spPr bwMode="auto">
          <a:xfrm flipV="1">
            <a:off x="7256859" y="5534918"/>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3" name="Line 125">
            <a:extLst>
              <a:ext uri="{FF2B5EF4-FFF2-40B4-BE49-F238E27FC236}">
                <a16:creationId xmlns:a16="http://schemas.microsoft.com/office/drawing/2014/main" id="{92009230-9ECF-46FA-9BC3-7DAC934F382E}"/>
              </a:ext>
            </a:extLst>
          </p:cNvPr>
          <p:cNvSpPr>
            <a:spLocks noChangeShapeType="1"/>
          </p:cNvSpPr>
          <p:nvPr/>
        </p:nvSpPr>
        <p:spPr bwMode="auto">
          <a:xfrm flipV="1">
            <a:off x="7044036" y="5173266"/>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4" name="Line 126">
            <a:extLst>
              <a:ext uri="{FF2B5EF4-FFF2-40B4-BE49-F238E27FC236}">
                <a16:creationId xmlns:a16="http://schemas.microsoft.com/office/drawing/2014/main" id="{443908BC-F26D-4000-948B-79CE1703CC7D}"/>
              </a:ext>
            </a:extLst>
          </p:cNvPr>
          <p:cNvSpPr>
            <a:spLocks noChangeShapeType="1"/>
          </p:cNvSpPr>
          <p:nvPr/>
        </p:nvSpPr>
        <p:spPr bwMode="auto">
          <a:xfrm flipH="1" flipV="1">
            <a:off x="7256859"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5" name="Line 127">
            <a:extLst>
              <a:ext uri="{FF2B5EF4-FFF2-40B4-BE49-F238E27FC236}">
                <a16:creationId xmlns:a16="http://schemas.microsoft.com/office/drawing/2014/main" id="{6BD7A116-A56A-4374-ABE0-E5679176DD32}"/>
              </a:ext>
            </a:extLst>
          </p:cNvPr>
          <p:cNvSpPr>
            <a:spLocks noChangeShapeType="1"/>
          </p:cNvSpPr>
          <p:nvPr/>
        </p:nvSpPr>
        <p:spPr bwMode="auto">
          <a:xfrm>
            <a:off x="7044036"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6" name="Line 128">
            <a:extLst>
              <a:ext uri="{FF2B5EF4-FFF2-40B4-BE49-F238E27FC236}">
                <a16:creationId xmlns:a16="http://schemas.microsoft.com/office/drawing/2014/main" id="{209A4A07-802B-4770-8024-A6D611C14A74}"/>
              </a:ext>
            </a:extLst>
          </p:cNvPr>
          <p:cNvSpPr>
            <a:spLocks noChangeShapeType="1"/>
          </p:cNvSpPr>
          <p:nvPr/>
        </p:nvSpPr>
        <p:spPr bwMode="auto">
          <a:xfrm>
            <a:off x="7471172"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7" name="Line 129">
            <a:extLst>
              <a:ext uri="{FF2B5EF4-FFF2-40B4-BE49-F238E27FC236}">
                <a16:creationId xmlns:a16="http://schemas.microsoft.com/office/drawing/2014/main" id="{8CD83BC7-CD2D-494A-894B-54463B1B7F2E}"/>
              </a:ext>
            </a:extLst>
          </p:cNvPr>
          <p:cNvSpPr>
            <a:spLocks noChangeShapeType="1"/>
          </p:cNvSpPr>
          <p:nvPr/>
        </p:nvSpPr>
        <p:spPr bwMode="auto">
          <a:xfrm flipH="1" flipV="1">
            <a:off x="6616898" y="5534918"/>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8" name="Line 130">
            <a:extLst>
              <a:ext uri="{FF2B5EF4-FFF2-40B4-BE49-F238E27FC236}">
                <a16:creationId xmlns:a16="http://schemas.microsoft.com/office/drawing/2014/main" id="{37109EA2-A08B-4197-B5EB-77AAF95BB337}"/>
              </a:ext>
            </a:extLst>
          </p:cNvPr>
          <p:cNvSpPr>
            <a:spLocks noChangeShapeType="1"/>
          </p:cNvSpPr>
          <p:nvPr/>
        </p:nvSpPr>
        <p:spPr bwMode="auto">
          <a:xfrm flipV="1">
            <a:off x="6831211" y="5534918"/>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9" name="Line 131">
            <a:extLst>
              <a:ext uri="{FF2B5EF4-FFF2-40B4-BE49-F238E27FC236}">
                <a16:creationId xmlns:a16="http://schemas.microsoft.com/office/drawing/2014/main" id="{12C1A019-2EF8-4ECC-9DA0-BEA0411A147F}"/>
              </a:ext>
            </a:extLst>
          </p:cNvPr>
          <p:cNvSpPr>
            <a:spLocks noChangeShapeType="1"/>
          </p:cNvSpPr>
          <p:nvPr/>
        </p:nvSpPr>
        <p:spPr bwMode="auto">
          <a:xfrm flipV="1">
            <a:off x="6616898"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0" name="Line 132">
            <a:extLst>
              <a:ext uri="{FF2B5EF4-FFF2-40B4-BE49-F238E27FC236}">
                <a16:creationId xmlns:a16="http://schemas.microsoft.com/office/drawing/2014/main" id="{72CC2F9D-0A60-4294-BB12-90B225BF5BBC}"/>
              </a:ext>
            </a:extLst>
          </p:cNvPr>
          <p:cNvSpPr>
            <a:spLocks noChangeShapeType="1"/>
          </p:cNvSpPr>
          <p:nvPr/>
        </p:nvSpPr>
        <p:spPr bwMode="auto">
          <a:xfrm flipH="1" flipV="1">
            <a:off x="6808887" y="5173266"/>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1" name="Line 133">
            <a:extLst>
              <a:ext uri="{FF2B5EF4-FFF2-40B4-BE49-F238E27FC236}">
                <a16:creationId xmlns:a16="http://schemas.microsoft.com/office/drawing/2014/main" id="{E18D3025-ED72-4B18-929B-92038718F1DC}"/>
              </a:ext>
            </a:extLst>
          </p:cNvPr>
          <p:cNvSpPr>
            <a:spLocks noChangeShapeType="1"/>
          </p:cNvSpPr>
          <p:nvPr/>
        </p:nvSpPr>
        <p:spPr bwMode="auto">
          <a:xfrm>
            <a:off x="6616898"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2" name="Line 134">
            <a:extLst>
              <a:ext uri="{FF2B5EF4-FFF2-40B4-BE49-F238E27FC236}">
                <a16:creationId xmlns:a16="http://schemas.microsoft.com/office/drawing/2014/main" id="{963B96B0-4368-4B22-9B8A-1E3C6643FB1B}"/>
              </a:ext>
            </a:extLst>
          </p:cNvPr>
          <p:cNvSpPr>
            <a:spLocks noChangeShapeType="1"/>
          </p:cNvSpPr>
          <p:nvPr/>
        </p:nvSpPr>
        <p:spPr bwMode="auto">
          <a:xfrm>
            <a:off x="7044036"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3" name="Line 135">
            <a:extLst>
              <a:ext uri="{FF2B5EF4-FFF2-40B4-BE49-F238E27FC236}">
                <a16:creationId xmlns:a16="http://schemas.microsoft.com/office/drawing/2014/main" id="{A6EE519A-720B-4A6A-B3BE-2D6301158481}"/>
              </a:ext>
            </a:extLst>
          </p:cNvPr>
          <p:cNvSpPr>
            <a:spLocks noChangeShapeType="1"/>
          </p:cNvSpPr>
          <p:nvPr/>
        </p:nvSpPr>
        <p:spPr bwMode="auto">
          <a:xfrm flipV="1">
            <a:off x="7683996" y="4810125"/>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4" name="Line 136">
            <a:extLst>
              <a:ext uri="{FF2B5EF4-FFF2-40B4-BE49-F238E27FC236}">
                <a16:creationId xmlns:a16="http://schemas.microsoft.com/office/drawing/2014/main" id="{6B7648F6-4671-4AD4-944B-1DDF9C6FEA96}"/>
              </a:ext>
            </a:extLst>
          </p:cNvPr>
          <p:cNvSpPr>
            <a:spLocks noChangeShapeType="1"/>
          </p:cNvSpPr>
          <p:nvPr/>
        </p:nvSpPr>
        <p:spPr bwMode="auto">
          <a:xfrm flipH="1" flipV="1">
            <a:off x="7896821" y="4810125"/>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5" name="Line 137">
            <a:extLst>
              <a:ext uri="{FF2B5EF4-FFF2-40B4-BE49-F238E27FC236}">
                <a16:creationId xmlns:a16="http://schemas.microsoft.com/office/drawing/2014/main" id="{52A9483F-DE60-4FC8-B0D3-73E56ED71401}"/>
              </a:ext>
            </a:extLst>
          </p:cNvPr>
          <p:cNvSpPr>
            <a:spLocks noChangeShapeType="1"/>
          </p:cNvSpPr>
          <p:nvPr/>
        </p:nvSpPr>
        <p:spPr bwMode="auto">
          <a:xfrm>
            <a:off x="7683997" y="4947047"/>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6" name="Line 138">
            <a:extLst>
              <a:ext uri="{FF2B5EF4-FFF2-40B4-BE49-F238E27FC236}">
                <a16:creationId xmlns:a16="http://schemas.microsoft.com/office/drawing/2014/main" id="{B99BAB51-A054-492C-AAFE-9CEEA66D6565}"/>
              </a:ext>
            </a:extLst>
          </p:cNvPr>
          <p:cNvSpPr>
            <a:spLocks noChangeShapeType="1"/>
          </p:cNvSpPr>
          <p:nvPr/>
        </p:nvSpPr>
        <p:spPr bwMode="auto">
          <a:xfrm>
            <a:off x="8109645" y="4947047"/>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7" name="Line 139">
            <a:extLst>
              <a:ext uri="{FF2B5EF4-FFF2-40B4-BE49-F238E27FC236}">
                <a16:creationId xmlns:a16="http://schemas.microsoft.com/office/drawing/2014/main" id="{EA76D458-F55C-4E61-ADD7-BB57D7E4E88C}"/>
              </a:ext>
            </a:extLst>
          </p:cNvPr>
          <p:cNvSpPr>
            <a:spLocks noChangeShapeType="1"/>
          </p:cNvSpPr>
          <p:nvPr/>
        </p:nvSpPr>
        <p:spPr bwMode="auto">
          <a:xfrm>
            <a:off x="7683997" y="5173266"/>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8" name="Line 140">
            <a:extLst>
              <a:ext uri="{FF2B5EF4-FFF2-40B4-BE49-F238E27FC236}">
                <a16:creationId xmlns:a16="http://schemas.microsoft.com/office/drawing/2014/main" id="{42C41101-7E50-4F5F-B6CA-8AA9DE7F33F2}"/>
              </a:ext>
            </a:extLst>
          </p:cNvPr>
          <p:cNvSpPr>
            <a:spLocks noChangeShapeType="1"/>
          </p:cNvSpPr>
          <p:nvPr/>
        </p:nvSpPr>
        <p:spPr bwMode="auto">
          <a:xfrm>
            <a:off x="7044036" y="562719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9" name="Line 141">
            <a:extLst>
              <a:ext uri="{FF2B5EF4-FFF2-40B4-BE49-F238E27FC236}">
                <a16:creationId xmlns:a16="http://schemas.microsoft.com/office/drawing/2014/main" id="{2C8721BB-3CB5-4905-9621-BBC3CA8E5ED8}"/>
              </a:ext>
            </a:extLst>
          </p:cNvPr>
          <p:cNvSpPr>
            <a:spLocks noChangeShapeType="1"/>
          </p:cNvSpPr>
          <p:nvPr/>
        </p:nvSpPr>
        <p:spPr bwMode="auto">
          <a:xfrm flipV="1">
            <a:off x="7044036" y="5173266"/>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0" name="Line 142">
            <a:extLst>
              <a:ext uri="{FF2B5EF4-FFF2-40B4-BE49-F238E27FC236}">
                <a16:creationId xmlns:a16="http://schemas.microsoft.com/office/drawing/2014/main" id="{E2C7126B-B512-42A8-B8EC-D19EEF00F0A2}"/>
              </a:ext>
            </a:extLst>
          </p:cNvPr>
          <p:cNvSpPr>
            <a:spLocks noChangeShapeType="1"/>
          </p:cNvSpPr>
          <p:nvPr/>
        </p:nvSpPr>
        <p:spPr bwMode="auto">
          <a:xfrm flipV="1">
            <a:off x="7683997" y="4810125"/>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1" name="Line 143">
            <a:extLst>
              <a:ext uri="{FF2B5EF4-FFF2-40B4-BE49-F238E27FC236}">
                <a16:creationId xmlns:a16="http://schemas.microsoft.com/office/drawing/2014/main" id="{89085A68-3D59-42D2-8F1E-7CF32C1D16A5}"/>
              </a:ext>
            </a:extLst>
          </p:cNvPr>
          <p:cNvSpPr>
            <a:spLocks noChangeShapeType="1"/>
          </p:cNvSpPr>
          <p:nvPr/>
        </p:nvSpPr>
        <p:spPr bwMode="auto">
          <a:xfrm flipV="1">
            <a:off x="7896821" y="4493122"/>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2" name="Line 144">
            <a:extLst>
              <a:ext uri="{FF2B5EF4-FFF2-40B4-BE49-F238E27FC236}">
                <a16:creationId xmlns:a16="http://schemas.microsoft.com/office/drawing/2014/main" id="{98102330-63F5-4922-8377-13CE6BEE1168}"/>
              </a:ext>
            </a:extLst>
          </p:cNvPr>
          <p:cNvSpPr>
            <a:spLocks noChangeShapeType="1"/>
          </p:cNvSpPr>
          <p:nvPr/>
        </p:nvSpPr>
        <p:spPr bwMode="auto">
          <a:xfrm flipH="1" flipV="1">
            <a:off x="8109645" y="4493122"/>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3" name="Line 145">
            <a:extLst>
              <a:ext uri="{FF2B5EF4-FFF2-40B4-BE49-F238E27FC236}">
                <a16:creationId xmlns:a16="http://schemas.microsoft.com/office/drawing/2014/main" id="{4DAF466F-D0AF-45AC-9B54-AAB58473B709}"/>
              </a:ext>
            </a:extLst>
          </p:cNvPr>
          <p:cNvSpPr>
            <a:spLocks noChangeShapeType="1"/>
          </p:cNvSpPr>
          <p:nvPr/>
        </p:nvSpPr>
        <p:spPr bwMode="auto">
          <a:xfrm flipV="1">
            <a:off x="7896820" y="4627067"/>
            <a:ext cx="0" cy="1830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4" name="Line 146">
            <a:extLst>
              <a:ext uri="{FF2B5EF4-FFF2-40B4-BE49-F238E27FC236}">
                <a16:creationId xmlns:a16="http://schemas.microsoft.com/office/drawing/2014/main" id="{D86D6FAF-5D24-4BA8-8272-4CB4EA92B769}"/>
              </a:ext>
            </a:extLst>
          </p:cNvPr>
          <p:cNvSpPr>
            <a:spLocks noChangeShapeType="1"/>
          </p:cNvSpPr>
          <p:nvPr/>
        </p:nvSpPr>
        <p:spPr bwMode="auto">
          <a:xfrm flipH="1" flipV="1">
            <a:off x="7683996" y="4493122"/>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5" name="Line 147">
            <a:extLst>
              <a:ext uri="{FF2B5EF4-FFF2-40B4-BE49-F238E27FC236}">
                <a16:creationId xmlns:a16="http://schemas.microsoft.com/office/drawing/2014/main" id="{25AFD1CE-F91D-4B74-94BD-7FF3C6CAE3C1}"/>
              </a:ext>
            </a:extLst>
          </p:cNvPr>
          <p:cNvSpPr>
            <a:spLocks noChangeShapeType="1"/>
          </p:cNvSpPr>
          <p:nvPr/>
        </p:nvSpPr>
        <p:spPr bwMode="auto">
          <a:xfrm flipV="1">
            <a:off x="8310563" y="4627067"/>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6" name="Line 148">
            <a:extLst>
              <a:ext uri="{FF2B5EF4-FFF2-40B4-BE49-F238E27FC236}">
                <a16:creationId xmlns:a16="http://schemas.microsoft.com/office/drawing/2014/main" id="{661819B8-1046-4EED-8F42-C0DA88F4CA5A}"/>
              </a:ext>
            </a:extLst>
          </p:cNvPr>
          <p:cNvSpPr>
            <a:spLocks noChangeShapeType="1"/>
          </p:cNvSpPr>
          <p:nvPr/>
        </p:nvSpPr>
        <p:spPr bwMode="auto">
          <a:xfrm flipV="1">
            <a:off x="6488906" y="5530454"/>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7" name="Line 149">
            <a:extLst>
              <a:ext uri="{FF2B5EF4-FFF2-40B4-BE49-F238E27FC236}">
                <a16:creationId xmlns:a16="http://schemas.microsoft.com/office/drawing/2014/main" id="{26A07B99-B4CC-4612-BB59-B1E2574C66C0}"/>
              </a:ext>
            </a:extLst>
          </p:cNvPr>
          <p:cNvSpPr>
            <a:spLocks noChangeShapeType="1"/>
          </p:cNvSpPr>
          <p:nvPr/>
        </p:nvSpPr>
        <p:spPr bwMode="auto">
          <a:xfrm>
            <a:off x="7453313" y="4588372"/>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8" name="Text Box 150">
            <a:extLst>
              <a:ext uri="{FF2B5EF4-FFF2-40B4-BE49-F238E27FC236}">
                <a16:creationId xmlns:a16="http://schemas.microsoft.com/office/drawing/2014/main" id="{DDDE8C88-3963-47E2-88AF-A90B0A97FF27}"/>
              </a:ext>
            </a:extLst>
          </p:cNvPr>
          <p:cNvSpPr txBox="1">
            <a:spLocks noChangeArrowheads="1"/>
          </p:cNvSpPr>
          <p:nvPr/>
        </p:nvSpPr>
        <p:spPr bwMode="auto">
          <a:xfrm>
            <a:off x="8146852" y="4740176"/>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32919" name="Text Box 151">
            <a:extLst>
              <a:ext uri="{FF2B5EF4-FFF2-40B4-BE49-F238E27FC236}">
                <a16:creationId xmlns:a16="http://schemas.microsoft.com/office/drawing/2014/main" id="{873AC171-27C2-404E-9D94-C75424FACEAC}"/>
              </a:ext>
            </a:extLst>
          </p:cNvPr>
          <p:cNvSpPr txBox="1">
            <a:spLocks noChangeArrowheads="1"/>
          </p:cNvSpPr>
          <p:nvPr/>
        </p:nvSpPr>
        <p:spPr bwMode="auto">
          <a:xfrm>
            <a:off x="2238375" y="5570637"/>
            <a:ext cx="436067"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920" name="Line 152">
            <a:extLst>
              <a:ext uri="{FF2B5EF4-FFF2-40B4-BE49-F238E27FC236}">
                <a16:creationId xmlns:a16="http://schemas.microsoft.com/office/drawing/2014/main" id="{6B288387-9C05-421A-A17D-332B166A635B}"/>
              </a:ext>
            </a:extLst>
          </p:cNvPr>
          <p:cNvSpPr>
            <a:spLocks noChangeShapeType="1"/>
          </p:cNvSpPr>
          <p:nvPr/>
        </p:nvSpPr>
        <p:spPr bwMode="auto">
          <a:xfrm flipH="1" flipV="1">
            <a:off x="3327797"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1" name="Line 153">
            <a:extLst>
              <a:ext uri="{FF2B5EF4-FFF2-40B4-BE49-F238E27FC236}">
                <a16:creationId xmlns:a16="http://schemas.microsoft.com/office/drawing/2014/main" id="{7F2DCA28-C060-44C8-B3D8-E6A7DC393F4A}"/>
              </a:ext>
            </a:extLst>
          </p:cNvPr>
          <p:cNvSpPr>
            <a:spLocks noChangeShapeType="1"/>
          </p:cNvSpPr>
          <p:nvPr/>
        </p:nvSpPr>
        <p:spPr bwMode="auto">
          <a:xfrm flipV="1">
            <a:off x="3542110" y="5173266"/>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2" name="Line 154">
            <a:extLst>
              <a:ext uri="{FF2B5EF4-FFF2-40B4-BE49-F238E27FC236}">
                <a16:creationId xmlns:a16="http://schemas.microsoft.com/office/drawing/2014/main" id="{8137A980-6C49-4948-9ECC-D1A63574AD55}"/>
              </a:ext>
            </a:extLst>
          </p:cNvPr>
          <p:cNvSpPr>
            <a:spLocks noChangeShapeType="1"/>
          </p:cNvSpPr>
          <p:nvPr/>
        </p:nvSpPr>
        <p:spPr bwMode="auto">
          <a:xfrm flipV="1">
            <a:off x="3327797" y="481012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3" name="Line 155">
            <a:extLst>
              <a:ext uri="{FF2B5EF4-FFF2-40B4-BE49-F238E27FC236}">
                <a16:creationId xmlns:a16="http://schemas.microsoft.com/office/drawing/2014/main" id="{098D34C0-BA76-4F30-86F0-548517624408}"/>
              </a:ext>
            </a:extLst>
          </p:cNvPr>
          <p:cNvSpPr>
            <a:spLocks noChangeShapeType="1"/>
          </p:cNvSpPr>
          <p:nvPr/>
        </p:nvSpPr>
        <p:spPr bwMode="auto">
          <a:xfrm flipH="1" flipV="1">
            <a:off x="3542110" y="4810126"/>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4" name="Line 156">
            <a:extLst>
              <a:ext uri="{FF2B5EF4-FFF2-40B4-BE49-F238E27FC236}">
                <a16:creationId xmlns:a16="http://schemas.microsoft.com/office/drawing/2014/main" id="{38D321F7-7491-4946-98C6-CBADB59F3A1A}"/>
              </a:ext>
            </a:extLst>
          </p:cNvPr>
          <p:cNvSpPr>
            <a:spLocks noChangeShapeType="1"/>
          </p:cNvSpPr>
          <p:nvPr/>
        </p:nvSpPr>
        <p:spPr bwMode="auto">
          <a:xfrm>
            <a:off x="3327797" y="4945559"/>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5" name="Line 157">
            <a:extLst>
              <a:ext uri="{FF2B5EF4-FFF2-40B4-BE49-F238E27FC236}">
                <a16:creationId xmlns:a16="http://schemas.microsoft.com/office/drawing/2014/main" id="{699D85E7-BED0-44C3-A19F-4477272D9207}"/>
              </a:ext>
            </a:extLst>
          </p:cNvPr>
          <p:cNvSpPr>
            <a:spLocks noChangeShapeType="1"/>
          </p:cNvSpPr>
          <p:nvPr/>
        </p:nvSpPr>
        <p:spPr bwMode="auto">
          <a:xfrm>
            <a:off x="3754934" y="4945559"/>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6" name="Line 158">
            <a:extLst>
              <a:ext uri="{FF2B5EF4-FFF2-40B4-BE49-F238E27FC236}">
                <a16:creationId xmlns:a16="http://schemas.microsoft.com/office/drawing/2014/main" id="{EC840A75-D677-4370-B945-1CCB837AD4BA}"/>
              </a:ext>
            </a:extLst>
          </p:cNvPr>
          <p:cNvSpPr>
            <a:spLocks noChangeShapeType="1"/>
          </p:cNvSpPr>
          <p:nvPr/>
        </p:nvSpPr>
        <p:spPr bwMode="auto">
          <a:xfrm flipH="1" flipV="1">
            <a:off x="3114973" y="5534918"/>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7" name="Line 159">
            <a:extLst>
              <a:ext uri="{FF2B5EF4-FFF2-40B4-BE49-F238E27FC236}">
                <a16:creationId xmlns:a16="http://schemas.microsoft.com/office/drawing/2014/main" id="{15293912-95E5-40F3-895B-AF782DCB203E}"/>
              </a:ext>
            </a:extLst>
          </p:cNvPr>
          <p:cNvSpPr>
            <a:spLocks noChangeShapeType="1"/>
          </p:cNvSpPr>
          <p:nvPr/>
        </p:nvSpPr>
        <p:spPr bwMode="auto">
          <a:xfrm flipV="1">
            <a:off x="3327797" y="5534918"/>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8" name="Line 160">
            <a:extLst>
              <a:ext uri="{FF2B5EF4-FFF2-40B4-BE49-F238E27FC236}">
                <a16:creationId xmlns:a16="http://schemas.microsoft.com/office/drawing/2014/main" id="{13200521-33BC-4D64-9F5F-03C667352C02}"/>
              </a:ext>
            </a:extLst>
          </p:cNvPr>
          <p:cNvSpPr>
            <a:spLocks noChangeShapeType="1"/>
          </p:cNvSpPr>
          <p:nvPr/>
        </p:nvSpPr>
        <p:spPr bwMode="auto">
          <a:xfrm flipV="1">
            <a:off x="3114973" y="5173266"/>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9" name="Line 161">
            <a:extLst>
              <a:ext uri="{FF2B5EF4-FFF2-40B4-BE49-F238E27FC236}">
                <a16:creationId xmlns:a16="http://schemas.microsoft.com/office/drawing/2014/main" id="{AC750E4F-F902-4FAF-8545-6D6BEB87D073}"/>
              </a:ext>
            </a:extLst>
          </p:cNvPr>
          <p:cNvSpPr>
            <a:spLocks noChangeShapeType="1"/>
          </p:cNvSpPr>
          <p:nvPr/>
        </p:nvSpPr>
        <p:spPr bwMode="auto">
          <a:xfrm flipH="1" flipV="1">
            <a:off x="3327797"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0" name="Line 162">
            <a:extLst>
              <a:ext uri="{FF2B5EF4-FFF2-40B4-BE49-F238E27FC236}">
                <a16:creationId xmlns:a16="http://schemas.microsoft.com/office/drawing/2014/main" id="{36D01414-5F87-429A-927E-08FD60F03624}"/>
              </a:ext>
            </a:extLst>
          </p:cNvPr>
          <p:cNvSpPr>
            <a:spLocks noChangeShapeType="1"/>
          </p:cNvSpPr>
          <p:nvPr/>
        </p:nvSpPr>
        <p:spPr bwMode="auto">
          <a:xfrm>
            <a:off x="3114973"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1" name="Line 163">
            <a:extLst>
              <a:ext uri="{FF2B5EF4-FFF2-40B4-BE49-F238E27FC236}">
                <a16:creationId xmlns:a16="http://schemas.microsoft.com/office/drawing/2014/main" id="{CA476240-1A04-4788-9888-E419EA69224A}"/>
              </a:ext>
            </a:extLst>
          </p:cNvPr>
          <p:cNvSpPr>
            <a:spLocks noChangeShapeType="1"/>
          </p:cNvSpPr>
          <p:nvPr/>
        </p:nvSpPr>
        <p:spPr bwMode="auto">
          <a:xfrm>
            <a:off x="3542109"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2" name="Line 164">
            <a:extLst>
              <a:ext uri="{FF2B5EF4-FFF2-40B4-BE49-F238E27FC236}">
                <a16:creationId xmlns:a16="http://schemas.microsoft.com/office/drawing/2014/main" id="{0466054D-81BB-4E5F-B768-D7762B585426}"/>
              </a:ext>
            </a:extLst>
          </p:cNvPr>
          <p:cNvSpPr>
            <a:spLocks noChangeShapeType="1"/>
          </p:cNvSpPr>
          <p:nvPr/>
        </p:nvSpPr>
        <p:spPr bwMode="auto">
          <a:xfrm flipH="1" flipV="1">
            <a:off x="2687836" y="5534918"/>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3" name="Line 165">
            <a:extLst>
              <a:ext uri="{FF2B5EF4-FFF2-40B4-BE49-F238E27FC236}">
                <a16:creationId xmlns:a16="http://schemas.microsoft.com/office/drawing/2014/main" id="{D73B444D-E25A-4436-A91F-EBE3DFD4AF8F}"/>
              </a:ext>
            </a:extLst>
          </p:cNvPr>
          <p:cNvSpPr>
            <a:spLocks noChangeShapeType="1"/>
          </p:cNvSpPr>
          <p:nvPr/>
        </p:nvSpPr>
        <p:spPr bwMode="auto">
          <a:xfrm flipV="1">
            <a:off x="2902149" y="5534918"/>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4" name="Line 166">
            <a:extLst>
              <a:ext uri="{FF2B5EF4-FFF2-40B4-BE49-F238E27FC236}">
                <a16:creationId xmlns:a16="http://schemas.microsoft.com/office/drawing/2014/main" id="{6B55610D-D4A5-4064-9E6D-8A7ECD221F11}"/>
              </a:ext>
            </a:extLst>
          </p:cNvPr>
          <p:cNvSpPr>
            <a:spLocks noChangeShapeType="1"/>
          </p:cNvSpPr>
          <p:nvPr/>
        </p:nvSpPr>
        <p:spPr bwMode="auto">
          <a:xfrm flipV="1">
            <a:off x="2687836"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5" name="Line 167">
            <a:extLst>
              <a:ext uri="{FF2B5EF4-FFF2-40B4-BE49-F238E27FC236}">
                <a16:creationId xmlns:a16="http://schemas.microsoft.com/office/drawing/2014/main" id="{B8A6C23D-5D8C-491E-A8E6-6609C63CDDD2}"/>
              </a:ext>
            </a:extLst>
          </p:cNvPr>
          <p:cNvSpPr>
            <a:spLocks noChangeShapeType="1"/>
          </p:cNvSpPr>
          <p:nvPr/>
        </p:nvSpPr>
        <p:spPr bwMode="auto">
          <a:xfrm flipH="1" flipV="1">
            <a:off x="2879825" y="5173266"/>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6" name="Line 168">
            <a:extLst>
              <a:ext uri="{FF2B5EF4-FFF2-40B4-BE49-F238E27FC236}">
                <a16:creationId xmlns:a16="http://schemas.microsoft.com/office/drawing/2014/main" id="{116CB977-4B5D-436C-9060-2A15AA7DE379}"/>
              </a:ext>
            </a:extLst>
          </p:cNvPr>
          <p:cNvSpPr>
            <a:spLocks noChangeShapeType="1"/>
          </p:cNvSpPr>
          <p:nvPr/>
        </p:nvSpPr>
        <p:spPr bwMode="auto">
          <a:xfrm>
            <a:off x="2687836"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7" name="Line 169">
            <a:extLst>
              <a:ext uri="{FF2B5EF4-FFF2-40B4-BE49-F238E27FC236}">
                <a16:creationId xmlns:a16="http://schemas.microsoft.com/office/drawing/2014/main" id="{3C6EB363-56DD-470C-964A-92E6917EA42F}"/>
              </a:ext>
            </a:extLst>
          </p:cNvPr>
          <p:cNvSpPr>
            <a:spLocks noChangeShapeType="1"/>
          </p:cNvSpPr>
          <p:nvPr/>
        </p:nvSpPr>
        <p:spPr bwMode="auto">
          <a:xfrm>
            <a:off x="3114973"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8" name="Line 170">
            <a:extLst>
              <a:ext uri="{FF2B5EF4-FFF2-40B4-BE49-F238E27FC236}">
                <a16:creationId xmlns:a16="http://schemas.microsoft.com/office/drawing/2014/main" id="{01ACE200-7F53-4166-A7D3-6779865E879A}"/>
              </a:ext>
            </a:extLst>
          </p:cNvPr>
          <p:cNvSpPr>
            <a:spLocks noChangeShapeType="1"/>
          </p:cNvSpPr>
          <p:nvPr/>
        </p:nvSpPr>
        <p:spPr bwMode="auto">
          <a:xfrm flipV="1">
            <a:off x="3754934" y="4810125"/>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9" name="Line 171">
            <a:extLst>
              <a:ext uri="{FF2B5EF4-FFF2-40B4-BE49-F238E27FC236}">
                <a16:creationId xmlns:a16="http://schemas.microsoft.com/office/drawing/2014/main" id="{77CF89FB-637B-4E85-956C-BA6C3CC9790E}"/>
              </a:ext>
            </a:extLst>
          </p:cNvPr>
          <p:cNvSpPr>
            <a:spLocks noChangeShapeType="1"/>
          </p:cNvSpPr>
          <p:nvPr/>
        </p:nvSpPr>
        <p:spPr bwMode="auto">
          <a:xfrm flipH="1" flipV="1">
            <a:off x="3967758" y="4810125"/>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0" name="Line 172">
            <a:extLst>
              <a:ext uri="{FF2B5EF4-FFF2-40B4-BE49-F238E27FC236}">
                <a16:creationId xmlns:a16="http://schemas.microsoft.com/office/drawing/2014/main" id="{2920BB22-A249-4EF8-A424-F6CC583490AB}"/>
              </a:ext>
            </a:extLst>
          </p:cNvPr>
          <p:cNvSpPr>
            <a:spLocks noChangeShapeType="1"/>
          </p:cNvSpPr>
          <p:nvPr/>
        </p:nvSpPr>
        <p:spPr bwMode="auto">
          <a:xfrm>
            <a:off x="3754934" y="4947047"/>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1" name="Line 173">
            <a:extLst>
              <a:ext uri="{FF2B5EF4-FFF2-40B4-BE49-F238E27FC236}">
                <a16:creationId xmlns:a16="http://schemas.microsoft.com/office/drawing/2014/main" id="{CBC6E453-3254-4DD6-BEC9-EE0CF172248E}"/>
              </a:ext>
            </a:extLst>
          </p:cNvPr>
          <p:cNvSpPr>
            <a:spLocks noChangeShapeType="1"/>
          </p:cNvSpPr>
          <p:nvPr/>
        </p:nvSpPr>
        <p:spPr bwMode="auto">
          <a:xfrm>
            <a:off x="4180583" y="4947047"/>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2" name="Line 174">
            <a:extLst>
              <a:ext uri="{FF2B5EF4-FFF2-40B4-BE49-F238E27FC236}">
                <a16:creationId xmlns:a16="http://schemas.microsoft.com/office/drawing/2014/main" id="{BEFCA820-537E-479D-949A-2A7510154C88}"/>
              </a:ext>
            </a:extLst>
          </p:cNvPr>
          <p:cNvSpPr>
            <a:spLocks noChangeShapeType="1"/>
          </p:cNvSpPr>
          <p:nvPr/>
        </p:nvSpPr>
        <p:spPr bwMode="auto">
          <a:xfrm>
            <a:off x="3754935" y="5173266"/>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3" name="Line 175">
            <a:extLst>
              <a:ext uri="{FF2B5EF4-FFF2-40B4-BE49-F238E27FC236}">
                <a16:creationId xmlns:a16="http://schemas.microsoft.com/office/drawing/2014/main" id="{89B509D8-5B47-4935-9D8F-8F2DECFA34E5}"/>
              </a:ext>
            </a:extLst>
          </p:cNvPr>
          <p:cNvSpPr>
            <a:spLocks noChangeShapeType="1"/>
          </p:cNvSpPr>
          <p:nvPr/>
        </p:nvSpPr>
        <p:spPr bwMode="auto">
          <a:xfrm>
            <a:off x="3114973" y="562719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4" name="Line 176">
            <a:extLst>
              <a:ext uri="{FF2B5EF4-FFF2-40B4-BE49-F238E27FC236}">
                <a16:creationId xmlns:a16="http://schemas.microsoft.com/office/drawing/2014/main" id="{546CE466-26E3-42BC-9704-13CDAC25D70E}"/>
              </a:ext>
            </a:extLst>
          </p:cNvPr>
          <p:cNvSpPr>
            <a:spLocks noChangeShapeType="1"/>
          </p:cNvSpPr>
          <p:nvPr/>
        </p:nvSpPr>
        <p:spPr bwMode="auto">
          <a:xfrm flipV="1">
            <a:off x="3114973" y="5173266"/>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5" name="Line 177">
            <a:extLst>
              <a:ext uri="{FF2B5EF4-FFF2-40B4-BE49-F238E27FC236}">
                <a16:creationId xmlns:a16="http://schemas.microsoft.com/office/drawing/2014/main" id="{DF77D5C9-0C5F-4FFC-AF10-DCBD84E83B8F}"/>
              </a:ext>
            </a:extLst>
          </p:cNvPr>
          <p:cNvSpPr>
            <a:spLocks noChangeShapeType="1"/>
          </p:cNvSpPr>
          <p:nvPr/>
        </p:nvSpPr>
        <p:spPr bwMode="auto">
          <a:xfrm flipV="1">
            <a:off x="3754934" y="4810125"/>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6" name="Line 178">
            <a:extLst>
              <a:ext uri="{FF2B5EF4-FFF2-40B4-BE49-F238E27FC236}">
                <a16:creationId xmlns:a16="http://schemas.microsoft.com/office/drawing/2014/main" id="{D3E2503D-F43A-4AEB-B64F-A0759FE80D94}"/>
              </a:ext>
            </a:extLst>
          </p:cNvPr>
          <p:cNvSpPr>
            <a:spLocks noChangeShapeType="1"/>
          </p:cNvSpPr>
          <p:nvPr/>
        </p:nvSpPr>
        <p:spPr bwMode="auto">
          <a:xfrm flipV="1">
            <a:off x="3967758" y="4493122"/>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7" name="Line 179">
            <a:extLst>
              <a:ext uri="{FF2B5EF4-FFF2-40B4-BE49-F238E27FC236}">
                <a16:creationId xmlns:a16="http://schemas.microsoft.com/office/drawing/2014/main" id="{1030B17F-902B-4E6B-B933-08545BCC734F}"/>
              </a:ext>
            </a:extLst>
          </p:cNvPr>
          <p:cNvSpPr>
            <a:spLocks noChangeShapeType="1"/>
          </p:cNvSpPr>
          <p:nvPr/>
        </p:nvSpPr>
        <p:spPr bwMode="auto">
          <a:xfrm flipH="1" flipV="1">
            <a:off x="4180582" y="4493122"/>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8" name="Line 180">
            <a:extLst>
              <a:ext uri="{FF2B5EF4-FFF2-40B4-BE49-F238E27FC236}">
                <a16:creationId xmlns:a16="http://schemas.microsoft.com/office/drawing/2014/main" id="{84FFAF46-08F0-46EC-9A55-44A5F0DA7AB1}"/>
              </a:ext>
            </a:extLst>
          </p:cNvPr>
          <p:cNvSpPr>
            <a:spLocks noChangeShapeType="1"/>
          </p:cNvSpPr>
          <p:nvPr/>
        </p:nvSpPr>
        <p:spPr bwMode="auto">
          <a:xfrm flipV="1">
            <a:off x="3967758" y="4627067"/>
            <a:ext cx="0" cy="1830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9" name="Line 181">
            <a:extLst>
              <a:ext uri="{FF2B5EF4-FFF2-40B4-BE49-F238E27FC236}">
                <a16:creationId xmlns:a16="http://schemas.microsoft.com/office/drawing/2014/main" id="{2DD00BC0-9B59-4E72-827F-A7EA78FAC6CA}"/>
              </a:ext>
            </a:extLst>
          </p:cNvPr>
          <p:cNvSpPr>
            <a:spLocks noChangeShapeType="1"/>
          </p:cNvSpPr>
          <p:nvPr/>
        </p:nvSpPr>
        <p:spPr bwMode="auto">
          <a:xfrm flipH="1" flipV="1">
            <a:off x="3754934" y="4493122"/>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50" name="Line 182">
            <a:extLst>
              <a:ext uri="{FF2B5EF4-FFF2-40B4-BE49-F238E27FC236}">
                <a16:creationId xmlns:a16="http://schemas.microsoft.com/office/drawing/2014/main" id="{7FA2E2DB-B730-4D66-90FC-748E55145852}"/>
              </a:ext>
            </a:extLst>
          </p:cNvPr>
          <p:cNvSpPr>
            <a:spLocks noChangeShapeType="1"/>
          </p:cNvSpPr>
          <p:nvPr/>
        </p:nvSpPr>
        <p:spPr bwMode="auto">
          <a:xfrm flipV="1">
            <a:off x="4381500" y="4627067"/>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51" name="Line 183">
            <a:extLst>
              <a:ext uri="{FF2B5EF4-FFF2-40B4-BE49-F238E27FC236}">
                <a16:creationId xmlns:a16="http://schemas.microsoft.com/office/drawing/2014/main" id="{409E4552-493F-4BB1-BE4B-913467EC521A}"/>
              </a:ext>
            </a:extLst>
          </p:cNvPr>
          <p:cNvSpPr>
            <a:spLocks noChangeShapeType="1"/>
          </p:cNvSpPr>
          <p:nvPr/>
        </p:nvSpPr>
        <p:spPr bwMode="auto">
          <a:xfrm flipV="1">
            <a:off x="2559844" y="5530454"/>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52" name="Line 184">
            <a:extLst>
              <a:ext uri="{FF2B5EF4-FFF2-40B4-BE49-F238E27FC236}">
                <a16:creationId xmlns:a16="http://schemas.microsoft.com/office/drawing/2014/main" id="{490B9A45-17CF-4888-A30C-C818FD1B121C}"/>
              </a:ext>
            </a:extLst>
          </p:cNvPr>
          <p:cNvSpPr>
            <a:spLocks noChangeShapeType="1"/>
          </p:cNvSpPr>
          <p:nvPr/>
        </p:nvSpPr>
        <p:spPr bwMode="auto">
          <a:xfrm>
            <a:off x="3524250" y="4588372"/>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53" name="Text Box 185">
            <a:extLst>
              <a:ext uri="{FF2B5EF4-FFF2-40B4-BE49-F238E27FC236}">
                <a16:creationId xmlns:a16="http://schemas.microsoft.com/office/drawing/2014/main" id="{9F7D368B-510B-4F60-912E-6F12963141CB}"/>
              </a:ext>
            </a:extLst>
          </p:cNvPr>
          <p:cNvSpPr txBox="1">
            <a:spLocks noChangeArrowheads="1"/>
          </p:cNvSpPr>
          <p:nvPr/>
        </p:nvSpPr>
        <p:spPr bwMode="auto">
          <a:xfrm>
            <a:off x="3302497" y="4342805"/>
            <a:ext cx="436066"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954" name="Text Box 186">
            <a:extLst>
              <a:ext uri="{FF2B5EF4-FFF2-40B4-BE49-F238E27FC236}">
                <a16:creationId xmlns:a16="http://schemas.microsoft.com/office/drawing/2014/main" id="{26575008-6203-422E-B32C-4994E0A470BB}"/>
              </a:ext>
            </a:extLst>
          </p:cNvPr>
          <p:cNvSpPr txBox="1">
            <a:spLocks noChangeArrowheads="1"/>
          </p:cNvSpPr>
          <p:nvPr/>
        </p:nvSpPr>
        <p:spPr bwMode="auto">
          <a:xfrm>
            <a:off x="4217790" y="4740176"/>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32955" name="Line 187">
            <a:extLst>
              <a:ext uri="{FF2B5EF4-FFF2-40B4-BE49-F238E27FC236}">
                <a16:creationId xmlns:a16="http://schemas.microsoft.com/office/drawing/2014/main" id="{917EF06D-9C34-4780-A70D-1A416B5FAB26}"/>
              </a:ext>
            </a:extLst>
          </p:cNvPr>
          <p:cNvSpPr>
            <a:spLocks noChangeShapeType="1"/>
          </p:cNvSpPr>
          <p:nvPr/>
        </p:nvSpPr>
        <p:spPr bwMode="auto">
          <a:xfrm flipH="1">
            <a:off x="4667250" y="2134196"/>
            <a:ext cx="1143000" cy="53280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32956" name="Line 188">
            <a:extLst>
              <a:ext uri="{FF2B5EF4-FFF2-40B4-BE49-F238E27FC236}">
                <a16:creationId xmlns:a16="http://schemas.microsoft.com/office/drawing/2014/main" id="{3481647F-B0D0-4EC9-AED1-F5CC104AFC32}"/>
              </a:ext>
            </a:extLst>
          </p:cNvPr>
          <p:cNvSpPr>
            <a:spLocks noChangeShapeType="1"/>
          </p:cNvSpPr>
          <p:nvPr/>
        </p:nvSpPr>
        <p:spPr bwMode="auto">
          <a:xfrm>
            <a:off x="5953125" y="2134196"/>
            <a:ext cx="1285875" cy="4569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32957" name="Line 189">
            <a:extLst>
              <a:ext uri="{FF2B5EF4-FFF2-40B4-BE49-F238E27FC236}">
                <a16:creationId xmlns:a16="http://schemas.microsoft.com/office/drawing/2014/main" id="{3A0045A3-B9E2-42A2-A89D-6073E2DECCCC}"/>
              </a:ext>
            </a:extLst>
          </p:cNvPr>
          <p:cNvSpPr>
            <a:spLocks noChangeShapeType="1"/>
          </p:cNvSpPr>
          <p:nvPr/>
        </p:nvSpPr>
        <p:spPr bwMode="auto">
          <a:xfrm flipH="1">
            <a:off x="3238500" y="3885903"/>
            <a:ext cx="0" cy="4569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32958" name="Line 190">
            <a:extLst>
              <a:ext uri="{FF2B5EF4-FFF2-40B4-BE49-F238E27FC236}">
                <a16:creationId xmlns:a16="http://schemas.microsoft.com/office/drawing/2014/main" id="{358770FE-BEF4-48DD-93F0-1D5EE4046B6A}"/>
              </a:ext>
            </a:extLst>
          </p:cNvPr>
          <p:cNvSpPr>
            <a:spLocks noChangeShapeType="1"/>
          </p:cNvSpPr>
          <p:nvPr/>
        </p:nvSpPr>
        <p:spPr bwMode="auto">
          <a:xfrm flipH="1">
            <a:off x="7453313" y="3885903"/>
            <a:ext cx="0" cy="4569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32959" name="Text Box 191">
            <a:extLst>
              <a:ext uri="{FF2B5EF4-FFF2-40B4-BE49-F238E27FC236}">
                <a16:creationId xmlns:a16="http://schemas.microsoft.com/office/drawing/2014/main" id="{41D48EDF-1C75-4C3B-A503-5317D4F3D430}"/>
              </a:ext>
            </a:extLst>
          </p:cNvPr>
          <p:cNvSpPr txBox="1">
            <a:spLocks noChangeArrowheads="1"/>
          </p:cNvSpPr>
          <p:nvPr/>
        </p:nvSpPr>
        <p:spPr bwMode="auto">
          <a:xfrm>
            <a:off x="7773294" y="3658195"/>
            <a:ext cx="2421739" cy="77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Kyselina </a:t>
            </a:r>
          </a:p>
          <a:p>
            <a:pPr eaLnBrk="1" hangingPunct="1"/>
            <a:r>
              <a:rPr lang="cs-CZ" altLang="cs-CZ" sz="2250" b="1" dirty="0" err="1">
                <a:latin typeface="Calibri Light" panose="020F0302020204030204" pitchFamily="34" charset="0"/>
              </a:rPr>
              <a:t>chenodeoxycholová</a:t>
            </a:r>
            <a:endParaRPr lang="en-US" altLang="cs-CZ" sz="2250" dirty="0">
              <a:latin typeface="Calibri Light" panose="020F0302020204030204" pitchFamily="34" charset="0"/>
            </a:endParaRPr>
          </a:p>
        </p:txBody>
      </p:sp>
      <p:sp>
        <p:nvSpPr>
          <p:cNvPr id="32960" name="Text Box 192">
            <a:extLst>
              <a:ext uri="{FF2B5EF4-FFF2-40B4-BE49-F238E27FC236}">
                <a16:creationId xmlns:a16="http://schemas.microsoft.com/office/drawing/2014/main" id="{47539DE1-EB06-4D89-A31F-244068F817F3}"/>
              </a:ext>
            </a:extLst>
          </p:cNvPr>
          <p:cNvSpPr txBox="1">
            <a:spLocks noChangeArrowheads="1"/>
          </p:cNvSpPr>
          <p:nvPr/>
        </p:nvSpPr>
        <p:spPr bwMode="auto">
          <a:xfrm>
            <a:off x="7773293" y="5350372"/>
            <a:ext cx="2235534"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Kyselina </a:t>
            </a:r>
            <a:r>
              <a:rPr lang="cs-CZ" altLang="cs-CZ" sz="2250" b="1" dirty="0" err="1">
                <a:latin typeface="Calibri Light" panose="020F0302020204030204" pitchFamily="34" charset="0"/>
              </a:rPr>
              <a:t>litcholová</a:t>
            </a:r>
            <a:endParaRPr lang="en-US" altLang="cs-CZ" sz="2250" dirty="0">
              <a:latin typeface="Calibri Light" panose="020F0302020204030204" pitchFamily="34" charset="0"/>
            </a:endParaRPr>
          </a:p>
        </p:txBody>
      </p:sp>
      <p:sp>
        <p:nvSpPr>
          <p:cNvPr id="32961" name="Text Box 193">
            <a:extLst>
              <a:ext uri="{FF2B5EF4-FFF2-40B4-BE49-F238E27FC236}">
                <a16:creationId xmlns:a16="http://schemas.microsoft.com/office/drawing/2014/main" id="{6BA309E3-F1E4-4CC6-9692-8861CA08289F}"/>
              </a:ext>
            </a:extLst>
          </p:cNvPr>
          <p:cNvSpPr txBox="1">
            <a:spLocks noChangeArrowheads="1"/>
          </p:cNvSpPr>
          <p:nvPr/>
        </p:nvSpPr>
        <p:spPr bwMode="auto">
          <a:xfrm>
            <a:off x="4095750" y="3673078"/>
            <a:ext cx="2021052"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Kyselina cholová</a:t>
            </a:r>
            <a:endParaRPr lang="en-US" altLang="cs-CZ" sz="2250" dirty="0">
              <a:latin typeface="Calibri Light" panose="020F0302020204030204" pitchFamily="34" charset="0"/>
            </a:endParaRPr>
          </a:p>
        </p:txBody>
      </p:sp>
      <p:sp>
        <p:nvSpPr>
          <p:cNvPr id="32962" name="Text Box 194">
            <a:extLst>
              <a:ext uri="{FF2B5EF4-FFF2-40B4-BE49-F238E27FC236}">
                <a16:creationId xmlns:a16="http://schemas.microsoft.com/office/drawing/2014/main" id="{5C255371-FAD9-4542-8E9B-6B2E381FFAD1}"/>
              </a:ext>
            </a:extLst>
          </p:cNvPr>
          <p:cNvSpPr txBox="1">
            <a:spLocks noChangeArrowheads="1"/>
          </p:cNvSpPr>
          <p:nvPr/>
        </p:nvSpPr>
        <p:spPr bwMode="auto">
          <a:xfrm>
            <a:off x="3254872" y="5761137"/>
            <a:ext cx="268995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Kyselina </a:t>
            </a:r>
            <a:r>
              <a:rPr lang="cs-CZ" altLang="cs-CZ" sz="2250" b="1" dirty="0" err="1">
                <a:latin typeface="Calibri Light" panose="020F0302020204030204" pitchFamily="34" charset="0"/>
              </a:rPr>
              <a:t>deoxycholová</a:t>
            </a:r>
            <a:endParaRPr lang="en-US" altLang="cs-CZ" sz="2250" dirty="0">
              <a:latin typeface="Calibri Light" panose="020F03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EC0AB19D-F4AD-4E17-A227-6A0FD1951534}"/>
              </a:ext>
            </a:extLst>
          </p:cNvPr>
          <p:cNvSpPr>
            <a:spLocks noGrp="1" noChangeArrowheads="1"/>
          </p:cNvSpPr>
          <p:nvPr>
            <p:ph type="ctrTitle" idx="4294967295"/>
          </p:nvPr>
        </p:nvSpPr>
        <p:spPr>
          <a:xfrm>
            <a:off x="341710" y="74449"/>
            <a:ext cx="8298656" cy="632520"/>
          </a:xfrm>
        </p:spPr>
        <p:txBody>
          <a:bodyPr/>
          <a:lstStyle/>
          <a:p>
            <a:pPr fontAlgn="auto">
              <a:spcAft>
                <a:spcPts val="0"/>
              </a:spcAft>
              <a:defRPr/>
            </a:pPr>
            <a:r>
              <a:rPr lang="cs-CZ" altLang="cs-CZ" sz="2625" dirty="0"/>
              <a:t>Normální metabolismus cholesterolu</a:t>
            </a:r>
            <a:endParaRPr lang="en-US" altLang="cs-CZ" sz="4125" dirty="0"/>
          </a:p>
        </p:txBody>
      </p:sp>
      <p:sp>
        <p:nvSpPr>
          <p:cNvPr id="34819" name="Freeform 3">
            <a:extLst>
              <a:ext uri="{FF2B5EF4-FFF2-40B4-BE49-F238E27FC236}">
                <a16:creationId xmlns:a16="http://schemas.microsoft.com/office/drawing/2014/main" id="{32F1B502-38C1-47A5-B76C-FE330554268C}"/>
              </a:ext>
            </a:extLst>
          </p:cNvPr>
          <p:cNvSpPr>
            <a:spLocks/>
          </p:cNvSpPr>
          <p:nvPr/>
        </p:nvSpPr>
        <p:spPr bwMode="auto">
          <a:xfrm>
            <a:off x="3309938" y="4566047"/>
            <a:ext cx="5387578" cy="1434703"/>
          </a:xfrm>
          <a:custGeom>
            <a:avLst/>
            <a:gdLst>
              <a:gd name="T0" fmla="*/ 101600 w 3620"/>
              <a:gd name="T1" fmla="*/ 636454 h 856"/>
              <a:gd name="T2" fmla="*/ 12700 w 3620"/>
              <a:gd name="T3" fmla="*/ 1054797 h 856"/>
              <a:gd name="T4" fmla="*/ 471488 w 3620"/>
              <a:gd name="T5" fmla="*/ 1035132 h 856"/>
              <a:gd name="T6" fmla="*/ 612775 w 3620"/>
              <a:gd name="T7" fmla="*/ 1133460 h 856"/>
              <a:gd name="T8" fmla="*/ 877888 w 3620"/>
              <a:gd name="T9" fmla="*/ 1371237 h 856"/>
              <a:gd name="T10" fmla="*/ 1423988 w 3620"/>
              <a:gd name="T11" fmla="*/ 1530350 h 856"/>
              <a:gd name="T12" fmla="*/ 1741488 w 3620"/>
              <a:gd name="T13" fmla="*/ 1392690 h 856"/>
              <a:gd name="T14" fmla="*/ 1917700 w 3620"/>
              <a:gd name="T15" fmla="*/ 1292574 h 856"/>
              <a:gd name="T16" fmla="*/ 2112963 w 3620"/>
              <a:gd name="T17" fmla="*/ 1213911 h 856"/>
              <a:gd name="T18" fmla="*/ 2306638 w 3620"/>
              <a:gd name="T19" fmla="*/ 1074463 h 856"/>
              <a:gd name="T20" fmla="*/ 2976563 w 3620"/>
              <a:gd name="T21" fmla="*/ 1192457 h 856"/>
              <a:gd name="T22" fmla="*/ 3189288 w 3620"/>
              <a:gd name="T23" fmla="*/ 1292574 h 856"/>
              <a:gd name="T24" fmla="*/ 3524250 w 3620"/>
              <a:gd name="T25" fmla="*/ 1451687 h 856"/>
              <a:gd name="T26" fmla="*/ 4035425 w 3620"/>
              <a:gd name="T27" fmla="*/ 1432021 h 856"/>
              <a:gd name="T28" fmla="*/ 4176713 w 3620"/>
              <a:gd name="T29" fmla="*/ 1331905 h 856"/>
              <a:gd name="T30" fmla="*/ 4494213 w 3620"/>
              <a:gd name="T31" fmla="*/ 1133460 h 856"/>
              <a:gd name="T32" fmla="*/ 5022850 w 3620"/>
              <a:gd name="T33" fmla="*/ 1054797 h 856"/>
              <a:gd name="T34" fmla="*/ 5129213 w 3620"/>
              <a:gd name="T35" fmla="*/ 1133460 h 856"/>
              <a:gd name="T36" fmla="*/ 5553075 w 3620"/>
              <a:gd name="T37" fmla="*/ 1312239 h 856"/>
              <a:gd name="T38" fmla="*/ 5657850 w 3620"/>
              <a:gd name="T39" fmla="*/ 1054797 h 856"/>
              <a:gd name="T40" fmla="*/ 5729288 w 3620"/>
              <a:gd name="T41" fmla="*/ 359346 h 856"/>
              <a:gd name="T42" fmla="*/ 5411788 w 3620"/>
              <a:gd name="T43" fmla="*/ 320015 h 856"/>
              <a:gd name="T44" fmla="*/ 5216525 w 3620"/>
              <a:gd name="T45" fmla="*/ 180567 h 856"/>
              <a:gd name="T46" fmla="*/ 4705350 w 3620"/>
              <a:gd name="T47" fmla="*/ 100116 h 856"/>
              <a:gd name="T48" fmla="*/ 4494213 w 3620"/>
              <a:gd name="T49" fmla="*/ 200233 h 856"/>
              <a:gd name="T50" fmla="*/ 4370388 w 3620"/>
              <a:gd name="T51" fmla="*/ 320015 h 856"/>
              <a:gd name="T52" fmla="*/ 4122738 w 3620"/>
              <a:gd name="T53" fmla="*/ 418343 h 856"/>
              <a:gd name="T54" fmla="*/ 3452813 w 3620"/>
              <a:gd name="T55" fmla="*/ 477340 h 856"/>
              <a:gd name="T56" fmla="*/ 3294063 w 3620"/>
              <a:gd name="T57" fmla="*/ 398678 h 856"/>
              <a:gd name="T58" fmla="*/ 2552700 w 3620"/>
              <a:gd name="T59" fmla="*/ 100116 h 856"/>
              <a:gd name="T60" fmla="*/ 2289175 w 3620"/>
              <a:gd name="T61" fmla="*/ 219898 h 856"/>
              <a:gd name="T62" fmla="*/ 1989138 w 3620"/>
              <a:gd name="T63" fmla="*/ 359346 h 856"/>
              <a:gd name="T64" fmla="*/ 1477963 w 3620"/>
              <a:gd name="T65" fmla="*/ 577457 h 856"/>
              <a:gd name="T66" fmla="*/ 1036638 w 3620"/>
              <a:gd name="T67" fmla="*/ 477340 h 856"/>
              <a:gd name="T68" fmla="*/ 771525 w 3620"/>
              <a:gd name="T69" fmla="*/ 200233 h 856"/>
              <a:gd name="T70" fmla="*/ 525463 w 3620"/>
              <a:gd name="T71" fmla="*/ 41119 h 856"/>
              <a:gd name="T72" fmla="*/ 188913 w 3620"/>
              <a:gd name="T73" fmla="*/ 21454 h 856"/>
              <a:gd name="T74" fmla="*/ 119063 w 3620"/>
              <a:gd name="T75" fmla="*/ 80451 h 8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20" h="856">
                <a:moveTo>
                  <a:pt x="75" y="45"/>
                </a:moveTo>
                <a:cubicBezTo>
                  <a:pt x="107" y="145"/>
                  <a:pt x="75" y="254"/>
                  <a:pt x="64" y="356"/>
                </a:cubicBezTo>
                <a:cubicBezTo>
                  <a:pt x="50" y="492"/>
                  <a:pt x="83" y="450"/>
                  <a:pt x="30" y="501"/>
                </a:cubicBezTo>
                <a:cubicBezTo>
                  <a:pt x="26" y="513"/>
                  <a:pt x="0" y="587"/>
                  <a:pt x="8" y="590"/>
                </a:cubicBezTo>
                <a:cubicBezTo>
                  <a:pt x="21" y="595"/>
                  <a:pt x="192" y="571"/>
                  <a:pt x="219" y="567"/>
                </a:cubicBezTo>
                <a:cubicBezTo>
                  <a:pt x="245" y="571"/>
                  <a:pt x="273" y="568"/>
                  <a:pt x="297" y="579"/>
                </a:cubicBezTo>
                <a:cubicBezTo>
                  <a:pt x="309" y="584"/>
                  <a:pt x="308" y="605"/>
                  <a:pt x="319" y="612"/>
                </a:cubicBezTo>
                <a:cubicBezTo>
                  <a:pt x="339" y="624"/>
                  <a:pt x="366" y="621"/>
                  <a:pt x="386" y="634"/>
                </a:cubicBezTo>
                <a:cubicBezTo>
                  <a:pt x="397" y="641"/>
                  <a:pt x="408" y="649"/>
                  <a:pt x="419" y="656"/>
                </a:cubicBezTo>
                <a:cubicBezTo>
                  <a:pt x="445" y="730"/>
                  <a:pt x="479" y="743"/>
                  <a:pt x="553" y="767"/>
                </a:cubicBezTo>
                <a:cubicBezTo>
                  <a:pt x="575" y="774"/>
                  <a:pt x="619" y="790"/>
                  <a:pt x="619" y="790"/>
                </a:cubicBezTo>
                <a:cubicBezTo>
                  <a:pt x="686" y="854"/>
                  <a:pt x="812" y="848"/>
                  <a:pt x="897" y="856"/>
                </a:cubicBezTo>
                <a:cubicBezTo>
                  <a:pt x="930" y="852"/>
                  <a:pt x="965" y="855"/>
                  <a:pt x="997" y="845"/>
                </a:cubicBezTo>
                <a:cubicBezTo>
                  <a:pt x="1035" y="833"/>
                  <a:pt x="1058" y="786"/>
                  <a:pt x="1097" y="779"/>
                </a:cubicBezTo>
                <a:cubicBezTo>
                  <a:pt x="1175" y="765"/>
                  <a:pt x="1142" y="774"/>
                  <a:pt x="1197" y="756"/>
                </a:cubicBezTo>
                <a:cubicBezTo>
                  <a:pt x="1201" y="745"/>
                  <a:pt x="1200" y="731"/>
                  <a:pt x="1208" y="723"/>
                </a:cubicBezTo>
                <a:cubicBezTo>
                  <a:pt x="1217" y="715"/>
                  <a:pt x="1231" y="717"/>
                  <a:pt x="1242" y="712"/>
                </a:cubicBezTo>
                <a:cubicBezTo>
                  <a:pt x="1325" y="677"/>
                  <a:pt x="1247" y="700"/>
                  <a:pt x="1331" y="679"/>
                </a:cubicBezTo>
                <a:cubicBezTo>
                  <a:pt x="1378" y="630"/>
                  <a:pt x="1324" y="679"/>
                  <a:pt x="1386" y="645"/>
                </a:cubicBezTo>
                <a:cubicBezTo>
                  <a:pt x="1409" y="632"/>
                  <a:pt x="1453" y="601"/>
                  <a:pt x="1453" y="601"/>
                </a:cubicBezTo>
                <a:cubicBezTo>
                  <a:pt x="1557" y="607"/>
                  <a:pt x="1672" y="603"/>
                  <a:pt x="1775" y="634"/>
                </a:cubicBezTo>
                <a:cubicBezTo>
                  <a:pt x="1809" y="644"/>
                  <a:pt x="1842" y="655"/>
                  <a:pt x="1875" y="667"/>
                </a:cubicBezTo>
                <a:cubicBezTo>
                  <a:pt x="1886" y="671"/>
                  <a:pt x="1908" y="679"/>
                  <a:pt x="1908" y="679"/>
                </a:cubicBezTo>
                <a:cubicBezTo>
                  <a:pt x="1938" y="708"/>
                  <a:pt x="1970" y="710"/>
                  <a:pt x="2009" y="723"/>
                </a:cubicBezTo>
                <a:cubicBezTo>
                  <a:pt x="2063" y="777"/>
                  <a:pt x="2020" y="746"/>
                  <a:pt x="2109" y="767"/>
                </a:cubicBezTo>
                <a:cubicBezTo>
                  <a:pt x="2149" y="776"/>
                  <a:pt x="2180" y="803"/>
                  <a:pt x="2220" y="812"/>
                </a:cubicBezTo>
                <a:cubicBezTo>
                  <a:pt x="2283" y="826"/>
                  <a:pt x="2344" y="837"/>
                  <a:pt x="2409" y="845"/>
                </a:cubicBezTo>
                <a:cubicBezTo>
                  <a:pt x="2481" y="833"/>
                  <a:pt x="2482" y="821"/>
                  <a:pt x="2542" y="801"/>
                </a:cubicBezTo>
                <a:cubicBezTo>
                  <a:pt x="2549" y="790"/>
                  <a:pt x="2553" y="774"/>
                  <a:pt x="2564" y="767"/>
                </a:cubicBezTo>
                <a:cubicBezTo>
                  <a:pt x="2584" y="754"/>
                  <a:pt x="2631" y="745"/>
                  <a:pt x="2631" y="745"/>
                </a:cubicBezTo>
                <a:cubicBezTo>
                  <a:pt x="2667" y="721"/>
                  <a:pt x="2689" y="693"/>
                  <a:pt x="2731" y="679"/>
                </a:cubicBezTo>
                <a:cubicBezTo>
                  <a:pt x="2762" y="647"/>
                  <a:pt x="2793" y="653"/>
                  <a:pt x="2831" y="634"/>
                </a:cubicBezTo>
                <a:cubicBezTo>
                  <a:pt x="2884" y="608"/>
                  <a:pt x="2928" y="591"/>
                  <a:pt x="2986" y="579"/>
                </a:cubicBezTo>
                <a:cubicBezTo>
                  <a:pt x="3045" y="583"/>
                  <a:pt x="3105" y="584"/>
                  <a:pt x="3164" y="590"/>
                </a:cubicBezTo>
                <a:cubicBezTo>
                  <a:pt x="3183" y="592"/>
                  <a:pt x="3204" y="591"/>
                  <a:pt x="3220" y="601"/>
                </a:cubicBezTo>
                <a:cubicBezTo>
                  <a:pt x="3230" y="607"/>
                  <a:pt x="3224" y="625"/>
                  <a:pt x="3231" y="634"/>
                </a:cubicBezTo>
                <a:cubicBezTo>
                  <a:pt x="3255" y="664"/>
                  <a:pt x="3334" y="680"/>
                  <a:pt x="3364" y="690"/>
                </a:cubicBezTo>
                <a:cubicBezTo>
                  <a:pt x="3408" y="705"/>
                  <a:pt x="3453" y="719"/>
                  <a:pt x="3498" y="734"/>
                </a:cubicBezTo>
                <a:cubicBezTo>
                  <a:pt x="3520" y="741"/>
                  <a:pt x="3564" y="756"/>
                  <a:pt x="3564" y="756"/>
                </a:cubicBezTo>
                <a:cubicBezTo>
                  <a:pt x="3541" y="686"/>
                  <a:pt x="3540" y="662"/>
                  <a:pt x="3564" y="590"/>
                </a:cubicBezTo>
                <a:cubicBezTo>
                  <a:pt x="3572" y="534"/>
                  <a:pt x="3579" y="486"/>
                  <a:pt x="3598" y="434"/>
                </a:cubicBezTo>
                <a:cubicBezTo>
                  <a:pt x="3610" y="348"/>
                  <a:pt x="3620" y="288"/>
                  <a:pt x="3609" y="201"/>
                </a:cubicBezTo>
                <a:cubicBezTo>
                  <a:pt x="3550" y="220"/>
                  <a:pt x="3568" y="219"/>
                  <a:pt x="3475" y="201"/>
                </a:cubicBezTo>
                <a:cubicBezTo>
                  <a:pt x="3452" y="196"/>
                  <a:pt x="3409" y="179"/>
                  <a:pt x="3409" y="179"/>
                </a:cubicBezTo>
                <a:cubicBezTo>
                  <a:pt x="3358" y="128"/>
                  <a:pt x="3417" y="180"/>
                  <a:pt x="3353" y="145"/>
                </a:cubicBezTo>
                <a:cubicBezTo>
                  <a:pt x="3330" y="132"/>
                  <a:pt x="3311" y="109"/>
                  <a:pt x="3286" y="101"/>
                </a:cubicBezTo>
                <a:cubicBezTo>
                  <a:pt x="3202" y="73"/>
                  <a:pt x="3119" y="48"/>
                  <a:pt x="3031" y="34"/>
                </a:cubicBezTo>
                <a:cubicBezTo>
                  <a:pt x="3009" y="41"/>
                  <a:pt x="2980" y="39"/>
                  <a:pt x="2964" y="56"/>
                </a:cubicBezTo>
                <a:cubicBezTo>
                  <a:pt x="2957" y="64"/>
                  <a:pt x="2951" y="74"/>
                  <a:pt x="2942" y="79"/>
                </a:cubicBezTo>
                <a:cubicBezTo>
                  <a:pt x="2917" y="92"/>
                  <a:pt x="2862" y="104"/>
                  <a:pt x="2831" y="112"/>
                </a:cubicBezTo>
                <a:cubicBezTo>
                  <a:pt x="2827" y="123"/>
                  <a:pt x="2827" y="136"/>
                  <a:pt x="2820" y="145"/>
                </a:cubicBezTo>
                <a:cubicBezTo>
                  <a:pt x="2801" y="169"/>
                  <a:pt x="2778" y="166"/>
                  <a:pt x="2753" y="179"/>
                </a:cubicBezTo>
                <a:cubicBezTo>
                  <a:pt x="2741" y="185"/>
                  <a:pt x="2732" y="197"/>
                  <a:pt x="2720" y="201"/>
                </a:cubicBezTo>
                <a:cubicBezTo>
                  <a:pt x="2680" y="215"/>
                  <a:pt x="2637" y="221"/>
                  <a:pt x="2597" y="234"/>
                </a:cubicBezTo>
                <a:cubicBezTo>
                  <a:pt x="2556" y="265"/>
                  <a:pt x="2521" y="278"/>
                  <a:pt x="2475" y="301"/>
                </a:cubicBezTo>
                <a:cubicBezTo>
                  <a:pt x="2307" y="293"/>
                  <a:pt x="2292" y="298"/>
                  <a:pt x="2175" y="267"/>
                </a:cubicBezTo>
                <a:cubicBezTo>
                  <a:pt x="2164" y="260"/>
                  <a:pt x="2154" y="250"/>
                  <a:pt x="2142" y="245"/>
                </a:cubicBezTo>
                <a:cubicBezTo>
                  <a:pt x="2120" y="236"/>
                  <a:pt x="2075" y="223"/>
                  <a:pt x="2075" y="223"/>
                </a:cubicBezTo>
                <a:cubicBezTo>
                  <a:pt x="2042" y="201"/>
                  <a:pt x="1954" y="123"/>
                  <a:pt x="1920" y="112"/>
                </a:cubicBezTo>
                <a:cubicBezTo>
                  <a:pt x="1820" y="80"/>
                  <a:pt x="1712" y="65"/>
                  <a:pt x="1608" y="56"/>
                </a:cubicBezTo>
                <a:cubicBezTo>
                  <a:pt x="1607" y="56"/>
                  <a:pt x="1514" y="76"/>
                  <a:pt x="1508" y="79"/>
                </a:cubicBezTo>
                <a:cubicBezTo>
                  <a:pt x="1484" y="91"/>
                  <a:pt x="1467" y="115"/>
                  <a:pt x="1442" y="123"/>
                </a:cubicBezTo>
                <a:cubicBezTo>
                  <a:pt x="1391" y="140"/>
                  <a:pt x="1334" y="155"/>
                  <a:pt x="1286" y="179"/>
                </a:cubicBezTo>
                <a:cubicBezTo>
                  <a:pt x="1274" y="185"/>
                  <a:pt x="1265" y="196"/>
                  <a:pt x="1253" y="201"/>
                </a:cubicBezTo>
                <a:cubicBezTo>
                  <a:pt x="1189" y="229"/>
                  <a:pt x="1119" y="234"/>
                  <a:pt x="1053" y="256"/>
                </a:cubicBezTo>
                <a:cubicBezTo>
                  <a:pt x="995" y="314"/>
                  <a:pt x="1007" y="298"/>
                  <a:pt x="931" y="323"/>
                </a:cubicBezTo>
                <a:cubicBezTo>
                  <a:pt x="909" y="344"/>
                  <a:pt x="908" y="358"/>
                  <a:pt x="875" y="334"/>
                </a:cubicBezTo>
                <a:cubicBezTo>
                  <a:pt x="745" y="238"/>
                  <a:pt x="918" y="286"/>
                  <a:pt x="653" y="267"/>
                </a:cubicBezTo>
                <a:cubicBezTo>
                  <a:pt x="560" y="206"/>
                  <a:pt x="609" y="245"/>
                  <a:pt x="531" y="167"/>
                </a:cubicBezTo>
                <a:cubicBezTo>
                  <a:pt x="514" y="150"/>
                  <a:pt x="506" y="124"/>
                  <a:pt x="486" y="112"/>
                </a:cubicBezTo>
                <a:cubicBezTo>
                  <a:pt x="466" y="100"/>
                  <a:pt x="419" y="90"/>
                  <a:pt x="419" y="90"/>
                </a:cubicBezTo>
                <a:cubicBezTo>
                  <a:pt x="388" y="70"/>
                  <a:pt x="364" y="39"/>
                  <a:pt x="331" y="23"/>
                </a:cubicBezTo>
                <a:cubicBezTo>
                  <a:pt x="316" y="16"/>
                  <a:pt x="266" y="4"/>
                  <a:pt x="253" y="1"/>
                </a:cubicBezTo>
                <a:cubicBezTo>
                  <a:pt x="208" y="5"/>
                  <a:pt x="162" y="0"/>
                  <a:pt x="119" y="12"/>
                </a:cubicBezTo>
                <a:cubicBezTo>
                  <a:pt x="115" y="13"/>
                  <a:pt x="87" y="68"/>
                  <a:pt x="75" y="68"/>
                </a:cubicBezTo>
                <a:cubicBezTo>
                  <a:pt x="67" y="68"/>
                  <a:pt x="75" y="53"/>
                  <a:pt x="75" y="45"/>
                </a:cubicBez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34820" name="Group 4">
            <a:extLst>
              <a:ext uri="{FF2B5EF4-FFF2-40B4-BE49-F238E27FC236}">
                <a16:creationId xmlns:a16="http://schemas.microsoft.com/office/drawing/2014/main" id="{50F169E1-D364-4879-AA3B-2AFBEF665A17}"/>
              </a:ext>
            </a:extLst>
          </p:cNvPr>
          <p:cNvGrpSpPr>
            <a:grpSpLocks/>
          </p:cNvGrpSpPr>
          <p:nvPr/>
        </p:nvGrpSpPr>
        <p:grpSpPr bwMode="auto">
          <a:xfrm>
            <a:off x="2309813" y="1143000"/>
            <a:ext cx="3857625" cy="3415606"/>
            <a:chOff x="912" y="1567"/>
            <a:chExt cx="2536" cy="1624"/>
          </a:xfrm>
        </p:grpSpPr>
        <p:sp>
          <p:nvSpPr>
            <p:cNvPr id="34856" name="Freeform 5">
              <a:extLst>
                <a:ext uri="{FF2B5EF4-FFF2-40B4-BE49-F238E27FC236}">
                  <a16:creationId xmlns:a16="http://schemas.microsoft.com/office/drawing/2014/main" id="{7F4EF769-2907-4340-9BFD-16789FD20A8C}"/>
                </a:ext>
              </a:extLst>
            </p:cNvPr>
            <p:cNvSpPr>
              <a:spLocks/>
            </p:cNvSpPr>
            <p:nvPr/>
          </p:nvSpPr>
          <p:spPr bwMode="auto">
            <a:xfrm>
              <a:off x="912" y="1567"/>
              <a:ext cx="2536" cy="1624"/>
            </a:xfrm>
            <a:custGeom>
              <a:avLst/>
              <a:gdLst>
                <a:gd name="T0" fmla="*/ 2533 w 2536"/>
                <a:gd name="T1" fmla="*/ 166 h 1624"/>
                <a:gd name="T2" fmla="*/ 2388 w 2536"/>
                <a:gd name="T3" fmla="*/ 77 h 1624"/>
                <a:gd name="T4" fmla="*/ 1744 w 2536"/>
                <a:gd name="T5" fmla="*/ 122 h 1624"/>
                <a:gd name="T6" fmla="*/ 1688 w 2536"/>
                <a:gd name="T7" fmla="*/ 166 h 1624"/>
                <a:gd name="T8" fmla="*/ 1666 w 2536"/>
                <a:gd name="T9" fmla="*/ 133 h 1624"/>
                <a:gd name="T10" fmla="*/ 1599 w 2536"/>
                <a:gd name="T11" fmla="*/ 100 h 1624"/>
                <a:gd name="T12" fmla="*/ 210 w 2536"/>
                <a:gd name="T13" fmla="*/ 211 h 1624"/>
                <a:gd name="T14" fmla="*/ 166 w 2536"/>
                <a:gd name="T15" fmla="*/ 266 h 1624"/>
                <a:gd name="T16" fmla="*/ 121 w 2536"/>
                <a:gd name="T17" fmla="*/ 333 h 1624"/>
                <a:gd name="T18" fmla="*/ 99 w 2536"/>
                <a:gd name="T19" fmla="*/ 399 h 1624"/>
                <a:gd name="T20" fmla="*/ 88 w 2536"/>
                <a:gd name="T21" fmla="*/ 433 h 1624"/>
                <a:gd name="T22" fmla="*/ 144 w 2536"/>
                <a:gd name="T23" fmla="*/ 1011 h 1624"/>
                <a:gd name="T24" fmla="*/ 199 w 2536"/>
                <a:gd name="T25" fmla="*/ 1111 h 1624"/>
                <a:gd name="T26" fmla="*/ 210 w 2536"/>
                <a:gd name="T27" fmla="*/ 1144 h 1624"/>
                <a:gd name="T28" fmla="*/ 255 w 2536"/>
                <a:gd name="T29" fmla="*/ 1199 h 1624"/>
                <a:gd name="T30" fmla="*/ 310 w 2536"/>
                <a:gd name="T31" fmla="*/ 1377 h 1624"/>
                <a:gd name="T32" fmla="*/ 377 w 2536"/>
                <a:gd name="T33" fmla="*/ 1511 h 1624"/>
                <a:gd name="T34" fmla="*/ 422 w 2536"/>
                <a:gd name="T35" fmla="*/ 1466 h 1624"/>
                <a:gd name="T36" fmla="*/ 455 w 2536"/>
                <a:gd name="T37" fmla="*/ 1455 h 1624"/>
                <a:gd name="T38" fmla="*/ 488 w 2536"/>
                <a:gd name="T39" fmla="*/ 1433 h 1624"/>
                <a:gd name="T40" fmla="*/ 599 w 2536"/>
                <a:gd name="T41" fmla="*/ 1366 h 1624"/>
                <a:gd name="T42" fmla="*/ 699 w 2536"/>
                <a:gd name="T43" fmla="*/ 1333 h 1624"/>
                <a:gd name="T44" fmla="*/ 733 w 2536"/>
                <a:gd name="T45" fmla="*/ 1322 h 1624"/>
                <a:gd name="T46" fmla="*/ 899 w 2536"/>
                <a:gd name="T47" fmla="*/ 1255 h 1624"/>
                <a:gd name="T48" fmla="*/ 1277 w 2536"/>
                <a:gd name="T49" fmla="*/ 1144 h 1624"/>
                <a:gd name="T50" fmla="*/ 1311 w 2536"/>
                <a:gd name="T51" fmla="*/ 1133 h 1624"/>
                <a:gd name="T52" fmla="*/ 1355 w 2536"/>
                <a:gd name="T53" fmla="*/ 1111 h 1624"/>
                <a:gd name="T54" fmla="*/ 1455 w 2536"/>
                <a:gd name="T55" fmla="*/ 1088 h 1624"/>
                <a:gd name="T56" fmla="*/ 1522 w 2536"/>
                <a:gd name="T57" fmla="*/ 1066 h 1624"/>
                <a:gd name="T58" fmla="*/ 1555 w 2536"/>
                <a:gd name="T59" fmla="*/ 1055 h 1624"/>
                <a:gd name="T60" fmla="*/ 1611 w 2536"/>
                <a:gd name="T61" fmla="*/ 999 h 1624"/>
                <a:gd name="T62" fmla="*/ 1688 w 2536"/>
                <a:gd name="T63" fmla="*/ 911 h 1624"/>
                <a:gd name="T64" fmla="*/ 1944 w 2536"/>
                <a:gd name="T65" fmla="*/ 866 h 1624"/>
                <a:gd name="T66" fmla="*/ 1977 w 2536"/>
                <a:gd name="T67" fmla="*/ 855 h 1624"/>
                <a:gd name="T68" fmla="*/ 2022 w 2536"/>
                <a:gd name="T69" fmla="*/ 844 h 1624"/>
                <a:gd name="T70" fmla="*/ 2088 w 2536"/>
                <a:gd name="T71" fmla="*/ 822 h 1624"/>
                <a:gd name="T72" fmla="*/ 2188 w 2536"/>
                <a:gd name="T73" fmla="*/ 766 h 1624"/>
                <a:gd name="T74" fmla="*/ 2266 w 2536"/>
                <a:gd name="T75" fmla="*/ 699 h 1624"/>
                <a:gd name="T76" fmla="*/ 2344 w 2536"/>
                <a:gd name="T77" fmla="*/ 455 h 1624"/>
                <a:gd name="T78" fmla="*/ 2411 w 2536"/>
                <a:gd name="T79" fmla="*/ 300 h 1624"/>
                <a:gd name="T80" fmla="*/ 2477 w 2536"/>
                <a:gd name="T81" fmla="*/ 211 h 1624"/>
                <a:gd name="T82" fmla="*/ 2500 w 2536"/>
                <a:gd name="T83" fmla="*/ 188 h 1624"/>
                <a:gd name="T84" fmla="*/ 2533 w 2536"/>
                <a:gd name="T85" fmla="*/ 166 h 1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6" h="1624">
                  <a:moveTo>
                    <a:pt x="2533" y="166"/>
                  </a:moveTo>
                  <a:cubicBezTo>
                    <a:pt x="2511" y="99"/>
                    <a:pt x="2448" y="97"/>
                    <a:pt x="2388" y="77"/>
                  </a:cubicBezTo>
                  <a:cubicBezTo>
                    <a:pt x="2192" y="81"/>
                    <a:pt x="1927" y="0"/>
                    <a:pt x="1744" y="122"/>
                  </a:cubicBezTo>
                  <a:cubicBezTo>
                    <a:pt x="1735" y="136"/>
                    <a:pt x="1717" y="177"/>
                    <a:pt x="1688" y="166"/>
                  </a:cubicBezTo>
                  <a:cubicBezTo>
                    <a:pt x="1676" y="161"/>
                    <a:pt x="1675" y="142"/>
                    <a:pt x="1666" y="133"/>
                  </a:cubicBezTo>
                  <a:cubicBezTo>
                    <a:pt x="1644" y="111"/>
                    <a:pt x="1627" y="109"/>
                    <a:pt x="1599" y="100"/>
                  </a:cubicBezTo>
                  <a:cubicBezTo>
                    <a:pt x="1177" y="106"/>
                    <a:pt x="641" y="72"/>
                    <a:pt x="210" y="211"/>
                  </a:cubicBezTo>
                  <a:cubicBezTo>
                    <a:pt x="149" y="252"/>
                    <a:pt x="198" y="209"/>
                    <a:pt x="166" y="266"/>
                  </a:cubicBezTo>
                  <a:cubicBezTo>
                    <a:pt x="153" y="289"/>
                    <a:pt x="121" y="333"/>
                    <a:pt x="121" y="333"/>
                  </a:cubicBezTo>
                  <a:cubicBezTo>
                    <a:pt x="114" y="355"/>
                    <a:pt x="106" y="377"/>
                    <a:pt x="99" y="399"/>
                  </a:cubicBezTo>
                  <a:cubicBezTo>
                    <a:pt x="95" y="410"/>
                    <a:pt x="88" y="433"/>
                    <a:pt x="88" y="433"/>
                  </a:cubicBezTo>
                  <a:cubicBezTo>
                    <a:pt x="61" y="621"/>
                    <a:pt x="0" y="867"/>
                    <a:pt x="144" y="1011"/>
                  </a:cubicBezTo>
                  <a:cubicBezTo>
                    <a:pt x="156" y="1047"/>
                    <a:pt x="187" y="1075"/>
                    <a:pt x="199" y="1111"/>
                  </a:cubicBezTo>
                  <a:cubicBezTo>
                    <a:pt x="203" y="1122"/>
                    <a:pt x="204" y="1134"/>
                    <a:pt x="210" y="1144"/>
                  </a:cubicBezTo>
                  <a:cubicBezTo>
                    <a:pt x="222" y="1164"/>
                    <a:pt x="242" y="1179"/>
                    <a:pt x="255" y="1199"/>
                  </a:cubicBezTo>
                  <a:cubicBezTo>
                    <a:pt x="274" y="1258"/>
                    <a:pt x="295" y="1317"/>
                    <a:pt x="310" y="1377"/>
                  </a:cubicBezTo>
                  <a:cubicBezTo>
                    <a:pt x="326" y="1624"/>
                    <a:pt x="278" y="1544"/>
                    <a:pt x="377" y="1511"/>
                  </a:cubicBezTo>
                  <a:cubicBezTo>
                    <a:pt x="392" y="1496"/>
                    <a:pt x="407" y="1481"/>
                    <a:pt x="422" y="1466"/>
                  </a:cubicBezTo>
                  <a:cubicBezTo>
                    <a:pt x="430" y="1458"/>
                    <a:pt x="445" y="1460"/>
                    <a:pt x="455" y="1455"/>
                  </a:cubicBezTo>
                  <a:cubicBezTo>
                    <a:pt x="467" y="1449"/>
                    <a:pt x="478" y="1441"/>
                    <a:pt x="488" y="1433"/>
                  </a:cubicBezTo>
                  <a:cubicBezTo>
                    <a:pt x="530" y="1398"/>
                    <a:pt x="547" y="1387"/>
                    <a:pt x="599" y="1366"/>
                  </a:cubicBezTo>
                  <a:cubicBezTo>
                    <a:pt x="632" y="1353"/>
                    <a:pt x="666" y="1344"/>
                    <a:pt x="699" y="1333"/>
                  </a:cubicBezTo>
                  <a:cubicBezTo>
                    <a:pt x="710" y="1329"/>
                    <a:pt x="733" y="1322"/>
                    <a:pt x="733" y="1322"/>
                  </a:cubicBezTo>
                  <a:cubicBezTo>
                    <a:pt x="783" y="1287"/>
                    <a:pt x="842" y="1274"/>
                    <a:pt x="899" y="1255"/>
                  </a:cubicBezTo>
                  <a:cubicBezTo>
                    <a:pt x="1024" y="1214"/>
                    <a:pt x="1152" y="1185"/>
                    <a:pt x="1277" y="1144"/>
                  </a:cubicBezTo>
                  <a:cubicBezTo>
                    <a:pt x="1288" y="1140"/>
                    <a:pt x="1300" y="1138"/>
                    <a:pt x="1311" y="1133"/>
                  </a:cubicBezTo>
                  <a:cubicBezTo>
                    <a:pt x="1326" y="1126"/>
                    <a:pt x="1339" y="1116"/>
                    <a:pt x="1355" y="1111"/>
                  </a:cubicBezTo>
                  <a:cubicBezTo>
                    <a:pt x="1387" y="1100"/>
                    <a:pt x="1422" y="1098"/>
                    <a:pt x="1455" y="1088"/>
                  </a:cubicBezTo>
                  <a:cubicBezTo>
                    <a:pt x="1478" y="1081"/>
                    <a:pt x="1500" y="1073"/>
                    <a:pt x="1522" y="1066"/>
                  </a:cubicBezTo>
                  <a:cubicBezTo>
                    <a:pt x="1533" y="1062"/>
                    <a:pt x="1555" y="1055"/>
                    <a:pt x="1555" y="1055"/>
                  </a:cubicBezTo>
                  <a:cubicBezTo>
                    <a:pt x="1574" y="1036"/>
                    <a:pt x="1596" y="1021"/>
                    <a:pt x="1611" y="999"/>
                  </a:cubicBezTo>
                  <a:cubicBezTo>
                    <a:pt x="1629" y="972"/>
                    <a:pt x="1650" y="923"/>
                    <a:pt x="1688" y="911"/>
                  </a:cubicBezTo>
                  <a:cubicBezTo>
                    <a:pt x="1768" y="886"/>
                    <a:pt x="1860" y="880"/>
                    <a:pt x="1944" y="866"/>
                  </a:cubicBezTo>
                  <a:cubicBezTo>
                    <a:pt x="1955" y="862"/>
                    <a:pt x="1966" y="858"/>
                    <a:pt x="1977" y="855"/>
                  </a:cubicBezTo>
                  <a:cubicBezTo>
                    <a:pt x="1992" y="851"/>
                    <a:pt x="2007" y="848"/>
                    <a:pt x="2022" y="844"/>
                  </a:cubicBezTo>
                  <a:cubicBezTo>
                    <a:pt x="2044" y="837"/>
                    <a:pt x="2088" y="822"/>
                    <a:pt x="2088" y="822"/>
                  </a:cubicBezTo>
                  <a:cubicBezTo>
                    <a:pt x="2119" y="791"/>
                    <a:pt x="2151" y="790"/>
                    <a:pt x="2188" y="766"/>
                  </a:cubicBezTo>
                  <a:cubicBezTo>
                    <a:pt x="2215" y="748"/>
                    <a:pt x="2243" y="723"/>
                    <a:pt x="2266" y="699"/>
                  </a:cubicBezTo>
                  <a:cubicBezTo>
                    <a:pt x="2293" y="618"/>
                    <a:pt x="2320" y="537"/>
                    <a:pt x="2344" y="455"/>
                  </a:cubicBezTo>
                  <a:cubicBezTo>
                    <a:pt x="2360" y="402"/>
                    <a:pt x="2370" y="339"/>
                    <a:pt x="2411" y="300"/>
                  </a:cubicBezTo>
                  <a:cubicBezTo>
                    <a:pt x="2426" y="253"/>
                    <a:pt x="2440" y="241"/>
                    <a:pt x="2477" y="211"/>
                  </a:cubicBezTo>
                  <a:cubicBezTo>
                    <a:pt x="2485" y="204"/>
                    <a:pt x="2491" y="194"/>
                    <a:pt x="2500" y="188"/>
                  </a:cubicBezTo>
                  <a:cubicBezTo>
                    <a:pt x="2536" y="166"/>
                    <a:pt x="2533" y="192"/>
                    <a:pt x="2533" y="166"/>
                  </a:cubicBezTo>
                  <a:close/>
                </a:path>
              </a:pathLst>
            </a:cu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57" name="Freeform 6">
              <a:extLst>
                <a:ext uri="{FF2B5EF4-FFF2-40B4-BE49-F238E27FC236}">
                  <a16:creationId xmlns:a16="http://schemas.microsoft.com/office/drawing/2014/main" id="{6C53354F-744C-4B21-B171-6F09F17306E9}"/>
                </a:ext>
              </a:extLst>
            </p:cNvPr>
            <p:cNvSpPr>
              <a:spLocks/>
            </p:cNvSpPr>
            <p:nvPr/>
          </p:nvSpPr>
          <p:spPr bwMode="auto">
            <a:xfrm>
              <a:off x="1614" y="2688"/>
              <a:ext cx="598" cy="345"/>
            </a:xfrm>
            <a:custGeom>
              <a:avLst/>
              <a:gdLst>
                <a:gd name="T0" fmla="*/ 586 w 598"/>
                <a:gd name="T1" fmla="*/ 0 h 345"/>
                <a:gd name="T2" fmla="*/ 442 w 598"/>
                <a:gd name="T3" fmla="*/ 55 h 345"/>
                <a:gd name="T4" fmla="*/ 320 w 598"/>
                <a:gd name="T5" fmla="*/ 89 h 345"/>
                <a:gd name="T6" fmla="*/ 208 w 598"/>
                <a:gd name="T7" fmla="*/ 133 h 345"/>
                <a:gd name="T8" fmla="*/ 108 w 598"/>
                <a:gd name="T9" fmla="*/ 167 h 345"/>
                <a:gd name="T10" fmla="*/ 42 w 598"/>
                <a:gd name="T11" fmla="*/ 189 h 345"/>
                <a:gd name="T12" fmla="*/ 8 w 598"/>
                <a:gd name="T13" fmla="*/ 255 h 345"/>
                <a:gd name="T14" fmla="*/ 75 w 598"/>
                <a:gd name="T15" fmla="*/ 278 h 345"/>
                <a:gd name="T16" fmla="*/ 108 w 598"/>
                <a:gd name="T17" fmla="*/ 289 h 345"/>
                <a:gd name="T18" fmla="*/ 297 w 598"/>
                <a:gd name="T19" fmla="*/ 311 h 345"/>
                <a:gd name="T20" fmla="*/ 420 w 598"/>
                <a:gd name="T21" fmla="*/ 222 h 345"/>
                <a:gd name="T22" fmla="*/ 564 w 598"/>
                <a:gd name="T23" fmla="*/ 155 h 345"/>
                <a:gd name="T24" fmla="*/ 575 w 598"/>
                <a:gd name="T25" fmla="*/ 67 h 345"/>
                <a:gd name="T26" fmla="*/ 553 w 598"/>
                <a:gd name="T27" fmla="*/ 44 h 345"/>
                <a:gd name="T28" fmla="*/ 586 w 598"/>
                <a:gd name="T29" fmla="*/ 0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8" h="345">
                  <a:moveTo>
                    <a:pt x="586" y="0"/>
                  </a:moveTo>
                  <a:cubicBezTo>
                    <a:pt x="564" y="66"/>
                    <a:pt x="513" y="47"/>
                    <a:pt x="442" y="55"/>
                  </a:cubicBezTo>
                  <a:cubicBezTo>
                    <a:pt x="393" y="106"/>
                    <a:pt x="442" y="65"/>
                    <a:pt x="320" y="89"/>
                  </a:cubicBezTo>
                  <a:cubicBezTo>
                    <a:pt x="248" y="103"/>
                    <a:pt x="266" y="110"/>
                    <a:pt x="208" y="133"/>
                  </a:cubicBezTo>
                  <a:cubicBezTo>
                    <a:pt x="175" y="146"/>
                    <a:pt x="141" y="156"/>
                    <a:pt x="108" y="167"/>
                  </a:cubicBezTo>
                  <a:cubicBezTo>
                    <a:pt x="86" y="175"/>
                    <a:pt x="42" y="189"/>
                    <a:pt x="42" y="189"/>
                  </a:cubicBezTo>
                  <a:cubicBezTo>
                    <a:pt x="41" y="190"/>
                    <a:pt x="0" y="247"/>
                    <a:pt x="8" y="255"/>
                  </a:cubicBezTo>
                  <a:cubicBezTo>
                    <a:pt x="25" y="272"/>
                    <a:pt x="53" y="270"/>
                    <a:pt x="75" y="278"/>
                  </a:cubicBezTo>
                  <a:cubicBezTo>
                    <a:pt x="86" y="282"/>
                    <a:pt x="108" y="289"/>
                    <a:pt x="108" y="289"/>
                  </a:cubicBezTo>
                  <a:cubicBezTo>
                    <a:pt x="166" y="345"/>
                    <a:pt x="207" y="318"/>
                    <a:pt x="297" y="311"/>
                  </a:cubicBezTo>
                  <a:cubicBezTo>
                    <a:pt x="329" y="265"/>
                    <a:pt x="368" y="239"/>
                    <a:pt x="420" y="222"/>
                  </a:cubicBezTo>
                  <a:cubicBezTo>
                    <a:pt x="465" y="192"/>
                    <a:pt x="516" y="180"/>
                    <a:pt x="564" y="155"/>
                  </a:cubicBezTo>
                  <a:cubicBezTo>
                    <a:pt x="590" y="116"/>
                    <a:pt x="598" y="121"/>
                    <a:pt x="575" y="67"/>
                  </a:cubicBezTo>
                  <a:cubicBezTo>
                    <a:pt x="571" y="57"/>
                    <a:pt x="551" y="54"/>
                    <a:pt x="553" y="44"/>
                  </a:cubicBezTo>
                  <a:cubicBezTo>
                    <a:pt x="556" y="26"/>
                    <a:pt x="575" y="15"/>
                    <a:pt x="586" y="0"/>
                  </a:cubicBez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34821" name="Freeform 7">
            <a:extLst>
              <a:ext uri="{FF2B5EF4-FFF2-40B4-BE49-F238E27FC236}">
                <a16:creationId xmlns:a16="http://schemas.microsoft.com/office/drawing/2014/main" id="{955FE86C-F3F0-4B8D-B006-438DB9EEF878}"/>
              </a:ext>
            </a:extLst>
          </p:cNvPr>
          <p:cNvSpPr>
            <a:spLocks/>
          </p:cNvSpPr>
          <p:nvPr/>
        </p:nvSpPr>
        <p:spPr bwMode="auto">
          <a:xfrm rot="555537">
            <a:off x="3309938" y="5238750"/>
            <a:ext cx="5523012" cy="1009055"/>
          </a:xfrm>
          <a:custGeom>
            <a:avLst/>
            <a:gdLst>
              <a:gd name="T0" fmla="*/ 3740 w 4726"/>
              <a:gd name="T1" fmla="*/ 894922 h 534"/>
              <a:gd name="T2" fmla="*/ 157066 w 4726"/>
              <a:gd name="T3" fmla="*/ 804220 h 534"/>
              <a:gd name="T4" fmla="*/ 239338 w 4726"/>
              <a:gd name="T5" fmla="*/ 759877 h 534"/>
              <a:gd name="T6" fmla="*/ 558456 w 4726"/>
              <a:gd name="T7" fmla="*/ 782049 h 534"/>
              <a:gd name="T8" fmla="*/ 737960 w 4726"/>
              <a:gd name="T9" fmla="*/ 894922 h 534"/>
              <a:gd name="T10" fmla="*/ 904998 w 4726"/>
              <a:gd name="T11" fmla="*/ 1005779 h 534"/>
              <a:gd name="T12" fmla="*/ 1070790 w 4726"/>
              <a:gd name="T13" fmla="*/ 1052138 h 534"/>
              <a:gd name="T14" fmla="*/ 1652930 w 4726"/>
              <a:gd name="T15" fmla="*/ 983608 h 534"/>
              <a:gd name="T16" fmla="*/ 1915953 w 4726"/>
              <a:gd name="T17" fmla="*/ 828407 h 534"/>
              <a:gd name="T18" fmla="*/ 1999472 w 4726"/>
              <a:gd name="T19" fmla="*/ 737706 h 534"/>
              <a:gd name="T20" fmla="*/ 2095457 w 4726"/>
              <a:gd name="T21" fmla="*/ 671191 h 534"/>
              <a:gd name="T22" fmla="*/ 2220112 w 4726"/>
              <a:gd name="T23" fmla="*/ 558318 h 534"/>
              <a:gd name="T24" fmla="*/ 2552942 w 4726"/>
              <a:gd name="T25" fmla="*/ 447461 h 534"/>
              <a:gd name="T26" fmla="*/ 3024139 w 4726"/>
              <a:gd name="T27" fmla="*/ 469632 h 534"/>
              <a:gd name="T28" fmla="*/ 3162507 w 4726"/>
              <a:gd name="T29" fmla="*/ 536147 h 534"/>
              <a:gd name="T30" fmla="*/ 3481625 w 4726"/>
              <a:gd name="T31" fmla="*/ 626848 h 534"/>
              <a:gd name="T32" fmla="*/ 3966534 w 4726"/>
              <a:gd name="T33" fmla="*/ 580490 h 534"/>
              <a:gd name="T34" fmla="*/ 4104901 w 4726"/>
              <a:gd name="T35" fmla="*/ 447461 h 534"/>
              <a:gd name="T36" fmla="*/ 4187174 w 4726"/>
              <a:gd name="T37" fmla="*/ 403118 h 534"/>
              <a:gd name="T38" fmla="*/ 4354212 w 4726"/>
              <a:gd name="T39" fmla="*/ 268073 h 534"/>
              <a:gd name="T40" fmla="*/ 4478868 w 4726"/>
              <a:gd name="T41" fmla="*/ 177372 h 534"/>
              <a:gd name="T42" fmla="*/ 4574852 w 4726"/>
              <a:gd name="T43" fmla="*/ 88686 h 534"/>
              <a:gd name="T44" fmla="*/ 4810451 w 4726"/>
              <a:gd name="T45" fmla="*/ 0 h 534"/>
              <a:gd name="T46" fmla="*/ 5156993 w 4726"/>
              <a:gd name="T47" fmla="*/ 22171 h 534"/>
              <a:gd name="T48" fmla="*/ 5240512 w 4726"/>
              <a:gd name="T49" fmla="*/ 88686 h 534"/>
              <a:gd name="T50" fmla="*/ 5378879 w 4726"/>
              <a:gd name="T51" fmla="*/ 155200 h 534"/>
              <a:gd name="T52" fmla="*/ 5711709 w 4726"/>
              <a:gd name="T53" fmla="*/ 66514 h 534"/>
              <a:gd name="T54" fmla="*/ 5725421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22" name="Freeform 8">
            <a:extLst>
              <a:ext uri="{FF2B5EF4-FFF2-40B4-BE49-F238E27FC236}">
                <a16:creationId xmlns:a16="http://schemas.microsoft.com/office/drawing/2014/main" id="{45FDC643-9623-4903-82C7-64F48F05A6DD}"/>
              </a:ext>
            </a:extLst>
          </p:cNvPr>
          <p:cNvSpPr>
            <a:spLocks/>
          </p:cNvSpPr>
          <p:nvPr/>
        </p:nvSpPr>
        <p:spPr bwMode="auto">
          <a:xfrm rot="555537">
            <a:off x="3284638" y="5235774"/>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23" name="Oval 9">
            <a:extLst>
              <a:ext uri="{FF2B5EF4-FFF2-40B4-BE49-F238E27FC236}">
                <a16:creationId xmlns:a16="http://schemas.microsoft.com/office/drawing/2014/main" id="{AAB6DDDA-9412-4C8C-B582-5B8E561F5E8C}"/>
              </a:ext>
            </a:extLst>
          </p:cNvPr>
          <p:cNvSpPr>
            <a:spLocks noChangeArrowheads="1"/>
          </p:cNvSpPr>
          <p:nvPr/>
        </p:nvSpPr>
        <p:spPr bwMode="auto">
          <a:xfrm rot="402230">
            <a:off x="3309938" y="4628555"/>
            <a:ext cx="111622" cy="100012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4824" name="Oval 10">
            <a:extLst>
              <a:ext uri="{FF2B5EF4-FFF2-40B4-BE49-F238E27FC236}">
                <a16:creationId xmlns:a16="http://schemas.microsoft.com/office/drawing/2014/main" id="{688E95AB-B21A-4D13-B521-20242DEEB7E9}"/>
              </a:ext>
            </a:extLst>
          </p:cNvPr>
          <p:cNvSpPr>
            <a:spLocks noChangeArrowheads="1"/>
          </p:cNvSpPr>
          <p:nvPr/>
        </p:nvSpPr>
        <p:spPr bwMode="auto">
          <a:xfrm rot="359852">
            <a:off x="8627567" y="4860727"/>
            <a:ext cx="111621" cy="998637"/>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grpSp>
        <p:nvGrpSpPr>
          <p:cNvPr id="34825" name="Group 11">
            <a:extLst>
              <a:ext uri="{FF2B5EF4-FFF2-40B4-BE49-F238E27FC236}">
                <a16:creationId xmlns:a16="http://schemas.microsoft.com/office/drawing/2014/main" id="{21B9D570-F63D-42CC-814A-3473050B8798}"/>
              </a:ext>
            </a:extLst>
          </p:cNvPr>
          <p:cNvGrpSpPr>
            <a:grpSpLocks/>
          </p:cNvGrpSpPr>
          <p:nvPr/>
        </p:nvGrpSpPr>
        <p:grpSpPr bwMode="auto">
          <a:xfrm>
            <a:off x="8596313" y="1294805"/>
            <a:ext cx="1143000" cy="1220391"/>
            <a:chOff x="4656" y="1104"/>
            <a:chExt cx="768" cy="768"/>
          </a:xfrm>
        </p:grpSpPr>
        <p:sp>
          <p:nvSpPr>
            <p:cNvPr id="34854" name="Oval 12">
              <a:extLst>
                <a:ext uri="{FF2B5EF4-FFF2-40B4-BE49-F238E27FC236}">
                  <a16:creationId xmlns:a16="http://schemas.microsoft.com/office/drawing/2014/main" id="{660983DB-4127-422F-A8AD-BE1FD1868F9C}"/>
                </a:ext>
              </a:extLst>
            </p:cNvPr>
            <p:cNvSpPr>
              <a:spLocks noChangeArrowheads="1"/>
            </p:cNvSpPr>
            <p:nvPr/>
          </p:nvSpPr>
          <p:spPr bwMode="auto">
            <a:xfrm>
              <a:off x="4656" y="1104"/>
              <a:ext cx="768" cy="768"/>
            </a:xfrm>
            <a:prstGeom prst="ellipse">
              <a:avLst/>
            </a:prstGeom>
            <a:solidFill>
              <a:srgbClr val="A50021"/>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endParaRPr lang="cs-CZ" altLang="cs-CZ" sz="2250" dirty="0">
                <a:solidFill>
                  <a:schemeClr val="accent1"/>
                </a:solidFill>
                <a:latin typeface="Calibri Light" panose="020F0302020204030204" pitchFamily="34" charset="0"/>
              </a:endParaRPr>
            </a:p>
          </p:txBody>
        </p:sp>
        <p:sp>
          <p:nvSpPr>
            <p:cNvPr id="34855" name="Text Box 13">
              <a:extLst>
                <a:ext uri="{FF2B5EF4-FFF2-40B4-BE49-F238E27FC236}">
                  <a16:creationId xmlns:a16="http://schemas.microsoft.com/office/drawing/2014/main" id="{3CEB23A6-A7F4-4F23-8EC5-EC713DEC4530}"/>
                </a:ext>
              </a:extLst>
            </p:cNvPr>
            <p:cNvSpPr txBox="1">
              <a:spLocks noChangeArrowheads="1"/>
            </p:cNvSpPr>
            <p:nvPr/>
          </p:nvSpPr>
          <p:spPr bwMode="auto">
            <a:xfrm>
              <a:off x="4737" y="1200"/>
              <a:ext cx="645"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cs-CZ" altLang="cs-CZ" sz="1875" b="1" dirty="0">
                  <a:solidFill>
                    <a:schemeClr val="accent1"/>
                  </a:solidFill>
                  <a:latin typeface="Calibri Light" panose="020F0302020204030204" pitchFamily="34" charset="0"/>
                </a:rPr>
                <a:t>Tkáňové</a:t>
              </a:r>
            </a:p>
            <a:p>
              <a:pPr algn="ctr" eaLnBrk="1" hangingPunct="1"/>
              <a:r>
                <a:rPr lang="cs-CZ" altLang="cs-CZ" sz="1875" b="1" dirty="0">
                  <a:solidFill>
                    <a:schemeClr val="accent1"/>
                  </a:solidFill>
                  <a:latin typeface="Calibri Light" panose="020F0302020204030204" pitchFamily="34" charset="0"/>
                </a:rPr>
                <a:t>Zásoby </a:t>
              </a:r>
            </a:p>
            <a:p>
              <a:pPr algn="ctr" eaLnBrk="1" hangingPunct="1"/>
              <a:r>
                <a:rPr lang="cs-CZ" altLang="cs-CZ" sz="1875" b="1" dirty="0">
                  <a:solidFill>
                    <a:schemeClr val="accent1"/>
                  </a:solidFill>
                  <a:latin typeface="Calibri Light" panose="020F0302020204030204" pitchFamily="34" charset="0"/>
                </a:rPr>
                <a:t>70 g</a:t>
              </a:r>
              <a:endParaRPr lang="en-US" altLang="cs-CZ" sz="2250" dirty="0">
                <a:solidFill>
                  <a:schemeClr val="accent1"/>
                </a:solidFill>
                <a:latin typeface="Calibri Light" panose="020F0302020204030204" pitchFamily="34" charset="0"/>
              </a:endParaRPr>
            </a:p>
          </p:txBody>
        </p:sp>
      </p:grpSp>
      <p:sp>
        <p:nvSpPr>
          <p:cNvPr id="34826" name="Line 14">
            <a:extLst>
              <a:ext uri="{FF2B5EF4-FFF2-40B4-BE49-F238E27FC236}">
                <a16:creationId xmlns:a16="http://schemas.microsoft.com/office/drawing/2014/main" id="{28FC170A-E472-469D-B5F7-25BA70EC15F5}"/>
              </a:ext>
            </a:extLst>
          </p:cNvPr>
          <p:cNvSpPr>
            <a:spLocks noChangeShapeType="1"/>
          </p:cNvSpPr>
          <p:nvPr/>
        </p:nvSpPr>
        <p:spPr bwMode="auto">
          <a:xfrm>
            <a:off x="6221016" y="1753195"/>
            <a:ext cx="2232422"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27" name="Text Box 15">
            <a:extLst>
              <a:ext uri="{FF2B5EF4-FFF2-40B4-BE49-F238E27FC236}">
                <a16:creationId xmlns:a16="http://schemas.microsoft.com/office/drawing/2014/main" id="{5202AD8C-F600-41DE-8D31-6C5852C99E8F}"/>
              </a:ext>
            </a:extLst>
          </p:cNvPr>
          <p:cNvSpPr txBox="1">
            <a:spLocks noChangeArrowheads="1"/>
          </p:cNvSpPr>
          <p:nvPr/>
        </p:nvSpPr>
        <p:spPr bwMode="auto">
          <a:xfrm>
            <a:off x="4097239" y="1437680"/>
            <a:ext cx="2058293"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chemeClr val="tx2"/>
                </a:solidFill>
                <a:latin typeface="Calibri Light" panose="020F0302020204030204" pitchFamily="34" charset="0"/>
              </a:rPr>
              <a:t>0.8 G</a:t>
            </a:r>
          </a:p>
          <a:p>
            <a:pPr algn="ctr" eaLnBrk="1" hangingPunct="1"/>
            <a:r>
              <a:rPr lang="en-US" altLang="cs-CZ" sz="2250" dirty="0">
                <a:solidFill>
                  <a:schemeClr val="tx2"/>
                </a:solidFill>
                <a:latin typeface="Calibri Light" panose="020F0302020204030204" pitchFamily="34" charset="0"/>
              </a:rPr>
              <a:t>SYN CHOL</a:t>
            </a:r>
          </a:p>
        </p:txBody>
      </p:sp>
      <p:sp>
        <p:nvSpPr>
          <p:cNvPr id="34828" name="Freeform 16">
            <a:extLst>
              <a:ext uri="{FF2B5EF4-FFF2-40B4-BE49-F238E27FC236}">
                <a16:creationId xmlns:a16="http://schemas.microsoft.com/office/drawing/2014/main" id="{2FF4F206-C9A7-4847-97F9-FBC868AA41FB}"/>
              </a:ext>
            </a:extLst>
          </p:cNvPr>
          <p:cNvSpPr>
            <a:spLocks/>
          </p:cNvSpPr>
          <p:nvPr/>
        </p:nvSpPr>
        <p:spPr bwMode="auto">
          <a:xfrm rot="555537">
            <a:off x="3360540" y="4324946"/>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29" name="Line 17">
            <a:extLst>
              <a:ext uri="{FF2B5EF4-FFF2-40B4-BE49-F238E27FC236}">
                <a16:creationId xmlns:a16="http://schemas.microsoft.com/office/drawing/2014/main" id="{B7AF8BA5-3FD4-4A94-9456-9285B2694C4F}"/>
              </a:ext>
            </a:extLst>
          </p:cNvPr>
          <p:cNvSpPr>
            <a:spLocks noChangeShapeType="1"/>
          </p:cNvSpPr>
          <p:nvPr/>
        </p:nvSpPr>
        <p:spPr bwMode="auto">
          <a:xfrm flipH="1" flipV="1">
            <a:off x="6197203" y="1974950"/>
            <a:ext cx="2184797" cy="5953"/>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0" name="Line 18">
            <a:extLst>
              <a:ext uri="{FF2B5EF4-FFF2-40B4-BE49-F238E27FC236}">
                <a16:creationId xmlns:a16="http://schemas.microsoft.com/office/drawing/2014/main" id="{4261C709-2A54-4F39-8825-C7BD4ABB4435}"/>
              </a:ext>
            </a:extLst>
          </p:cNvPr>
          <p:cNvSpPr>
            <a:spLocks noChangeShapeType="1"/>
          </p:cNvSpPr>
          <p:nvPr/>
        </p:nvSpPr>
        <p:spPr bwMode="auto">
          <a:xfrm>
            <a:off x="3095625" y="5143500"/>
            <a:ext cx="6143625"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1" name="Line 19">
            <a:extLst>
              <a:ext uri="{FF2B5EF4-FFF2-40B4-BE49-F238E27FC236}">
                <a16:creationId xmlns:a16="http://schemas.microsoft.com/office/drawing/2014/main" id="{BEDC5A01-DCEF-4D28-816B-DC2BC3582C5E}"/>
              </a:ext>
            </a:extLst>
          </p:cNvPr>
          <p:cNvSpPr>
            <a:spLocks noChangeShapeType="1"/>
          </p:cNvSpPr>
          <p:nvPr/>
        </p:nvSpPr>
        <p:spPr bwMode="auto">
          <a:xfrm>
            <a:off x="3952875" y="3891856"/>
            <a:ext cx="910828" cy="1442144"/>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2" name="Line 20">
            <a:extLst>
              <a:ext uri="{FF2B5EF4-FFF2-40B4-BE49-F238E27FC236}">
                <a16:creationId xmlns:a16="http://schemas.microsoft.com/office/drawing/2014/main" id="{EEB00CC0-D4AA-4371-9764-703FC7028DE0}"/>
              </a:ext>
            </a:extLst>
          </p:cNvPr>
          <p:cNvSpPr>
            <a:spLocks noChangeShapeType="1"/>
          </p:cNvSpPr>
          <p:nvPr/>
        </p:nvSpPr>
        <p:spPr bwMode="auto">
          <a:xfrm flipV="1">
            <a:off x="5810250" y="4115098"/>
            <a:ext cx="0" cy="10284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3" name="Line 21">
            <a:extLst>
              <a:ext uri="{FF2B5EF4-FFF2-40B4-BE49-F238E27FC236}">
                <a16:creationId xmlns:a16="http://schemas.microsoft.com/office/drawing/2014/main" id="{B4FEF699-66A5-4DE7-8E5E-329CDBC8195E}"/>
              </a:ext>
            </a:extLst>
          </p:cNvPr>
          <p:cNvSpPr>
            <a:spLocks noChangeShapeType="1"/>
          </p:cNvSpPr>
          <p:nvPr/>
        </p:nvSpPr>
        <p:spPr bwMode="auto">
          <a:xfrm flipV="1">
            <a:off x="7167563" y="4115098"/>
            <a:ext cx="0" cy="12189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4" name="Line 22">
            <a:extLst>
              <a:ext uri="{FF2B5EF4-FFF2-40B4-BE49-F238E27FC236}">
                <a16:creationId xmlns:a16="http://schemas.microsoft.com/office/drawing/2014/main" id="{36A635A9-02B1-42DD-9455-8D2F41873CFA}"/>
              </a:ext>
            </a:extLst>
          </p:cNvPr>
          <p:cNvSpPr>
            <a:spLocks noChangeShapeType="1"/>
          </p:cNvSpPr>
          <p:nvPr/>
        </p:nvSpPr>
        <p:spPr bwMode="auto">
          <a:xfrm>
            <a:off x="4881562" y="5334000"/>
            <a:ext cx="4357688"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5" name="Text Box 23">
            <a:extLst>
              <a:ext uri="{FF2B5EF4-FFF2-40B4-BE49-F238E27FC236}">
                <a16:creationId xmlns:a16="http://schemas.microsoft.com/office/drawing/2014/main" id="{D6E77401-281F-4DCE-A545-DE75F8CCFC2A}"/>
              </a:ext>
            </a:extLst>
          </p:cNvPr>
          <p:cNvSpPr txBox="1">
            <a:spLocks noChangeArrowheads="1"/>
          </p:cNvSpPr>
          <p:nvPr/>
        </p:nvSpPr>
        <p:spPr bwMode="auto">
          <a:xfrm>
            <a:off x="9167813" y="5086945"/>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.65 G</a:t>
            </a:r>
            <a:endParaRPr lang="en-US" altLang="cs-CZ" sz="2250" dirty="0">
              <a:latin typeface="Calibri Light" panose="020F0302020204030204" pitchFamily="34" charset="0"/>
            </a:endParaRPr>
          </a:p>
        </p:txBody>
      </p:sp>
      <p:sp>
        <p:nvSpPr>
          <p:cNvPr id="34836" name="Text Box 24">
            <a:extLst>
              <a:ext uri="{FF2B5EF4-FFF2-40B4-BE49-F238E27FC236}">
                <a16:creationId xmlns:a16="http://schemas.microsoft.com/office/drawing/2014/main" id="{225C333B-1B29-4B54-B4AA-58363E56CA46}"/>
              </a:ext>
            </a:extLst>
          </p:cNvPr>
          <p:cNvSpPr txBox="1">
            <a:spLocks noChangeArrowheads="1"/>
          </p:cNvSpPr>
          <p:nvPr/>
        </p:nvSpPr>
        <p:spPr bwMode="auto">
          <a:xfrm>
            <a:off x="9167813" y="4857750"/>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.20 G</a:t>
            </a:r>
            <a:endParaRPr lang="en-US" altLang="cs-CZ" sz="2250" dirty="0">
              <a:latin typeface="Calibri Light" panose="020F0302020204030204" pitchFamily="34" charset="0"/>
            </a:endParaRPr>
          </a:p>
        </p:txBody>
      </p:sp>
      <p:sp>
        <p:nvSpPr>
          <p:cNvPr id="34837" name="Line 25">
            <a:extLst>
              <a:ext uri="{FF2B5EF4-FFF2-40B4-BE49-F238E27FC236}">
                <a16:creationId xmlns:a16="http://schemas.microsoft.com/office/drawing/2014/main" id="{48F32E8D-81C3-499A-BDF7-13CD47ACC885}"/>
              </a:ext>
            </a:extLst>
          </p:cNvPr>
          <p:cNvSpPr>
            <a:spLocks noChangeShapeType="1"/>
          </p:cNvSpPr>
          <p:nvPr/>
        </p:nvSpPr>
        <p:spPr bwMode="auto">
          <a:xfrm>
            <a:off x="3095625" y="991195"/>
            <a:ext cx="3357563" cy="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8" name="Line 26">
            <a:extLst>
              <a:ext uri="{FF2B5EF4-FFF2-40B4-BE49-F238E27FC236}">
                <a16:creationId xmlns:a16="http://schemas.microsoft.com/office/drawing/2014/main" id="{839E320F-9DD0-4A2C-AC94-44B20D3E0EB6}"/>
              </a:ext>
            </a:extLst>
          </p:cNvPr>
          <p:cNvSpPr>
            <a:spLocks noChangeShapeType="1"/>
          </p:cNvSpPr>
          <p:nvPr/>
        </p:nvSpPr>
        <p:spPr bwMode="auto">
          <a:xfrm>
            <a:off x="6453187"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9" name="Line 27">
            <a:extLst>
              <a:ext uri="{FF2B5EF4-FFF2-40B4-BE49-F238E27FC236}">
                <a16:creationId xmlns:a16="http://schemas.microsoft.com/office/drawing/2014/main" id="{51417185-67B1-4F66-A9B3-7F99C827E8F1}"/>
              </a:ext>
            </a:extLst>
          </p:cNvPr>
          <p:cNvSpPr>
            <a:spLocks noChangeShapeType="1"/>
          </p:cNvSpPr>
          <p:nvPr/>
        </p:nvSpPr>
        <p:spPr bwMode="auto">
          <a:xfrm flipH="1">
            <a:off x="5810250"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0" name="Line 28">
            <a:extLst>
              <a:ext uri="{FF2B5EF4-FFF2-40B4-BE49-F238E27FC236}">
                <a16:creationId xmlns:a16="http://schemas.microsoft.com/office/drawing/2014/main" id="{088AA0D7-78D2-438D-9EC6-574E60703EC3}"/>
              </a:ext>
            </a:extLst>
          </p:cNvPr>
          <p:cNvSpPr>
            <a:spLocks noChangeShapeType="1"/>
          </p:cNvSpPr>
          <p:nvPr/>
        </p:nvSpPr>
        <p:spPr bwMode="auto">
          <a:xfrm flipV="1">
            <a:off x="6453188" y="2742903"/>
            <a:ext cx="0" cy="38100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1" name="Line 29">
            <a:extLst>
              <a:ext uri="{FF2B5EF4-FFF2-40B4-BE49-F238E27FC236}">
                <a16:creationId xmlns:a16="http://schemas.microsoft.com/office/drawing/2014/main" id="{CBDAC098-1B49-4B4C-98BB-0F85F79DE3DD}"/>
              </a:ext>
            </a:extLst>
          </p:cNvPr>
          <p:cNvSpPr>
            <a:spLocks noChangeShapeType="1"/>
          </p:cNvSpPr>
          <p:nvPr/>
        </p:nvSpPr>
        <p:spPr bwMode="auto">
          <a:xfrm flipV="1">
            <a:off x="6453188" y="991196"/>
            <a:ext cx="0" cy="1675805"/>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2" name="Line 30">
            <a:extLst>
              <a:ext uri="{FF2B5EF4-FFF2-40B4-BE49-F238E27FC236}">
                <a16:creationId xmlns:a16="http://schemas.microsoft.com/office/drawing/2014/main" id="{D58037C8-C78F-4BA6-8062-A81C5FEA572C}"/>
              </a:ext>
            </a:extLst>
          </p:cNvPr>
          <p:cNvSpPr>
            <a:spLocks noChangeShapeType="1"/>
          </p:cNvSpPr>
          <p:nvPr/>
        </p:nvSpPr>
        <p:spPr bwMode="auto">
          <a:xfrm>
            <a:off x="3095625" y="991195"/>
            <a:ext cx="0" cy="47625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3" name="Text Box 31">
            <a:extLst>
              <a:ext uri="{FF2B5EF4-FFF2-40B4-BE49-F238E27FC236}">
                <a16:creationId xmlns:a16="http://schemas.microsoft.com/office/drawing/2014/main" id="{B8DDA0CC-C7CA-464E-8735-71C6A67D7B0F}"/>
              </a:ext>
            </a:extLst>
          </p:cNvPr>
          <p:cNvSpPr txBox="1">
            <a:spLocks noChangeArrowheads="1"/>
          </p:cNvSpPr>
          <p:nvPr/>
        </p:nvSpPr>
        <p:spPr bwMode="auto">
          <a:xfrm>
            <a:off x="1952625" y="1437680"/>
            <a:ext cx="2143125"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0.85 G</a:t>
            </a:r>
          </a:p>
          <a:p>
            <a:pPr algn="ctr" eaLnBrk="1" hangingPunct="1"/>
            <a:r>
              <a:rPr lang="en-US" altLang="cs-CZ" sz="2250" dirty="0">
                <a:solidFill>
                  <a:srgbClr val="FFFF00"/>
                </a:solidFill>
                <a:latin typeface="Calibri Light" panose="020F0302020204030204" pitchFamily="34" charset="0"/>
              </a:rPr>
              <a:t>ABS CHOL</a:t>
            </a:r>
            <a:endParaRPr lang="en-US" altLang="cs-CZ" sz="1875" dirty="0">
              <a:solidFill>
                <a:srgbClr val="FFFF00"/>
              </a:solidFill>
              <a:latin typeface="Calibri Light" panose="020F0302020204030204" pitchFamily="34" charset="0"/>
            </a:endParaRPr>
          </a:p>
        </p:txBody>
      </p:sp>
      <p:sp>
        <p:nvSpPr>
          <p:cNvPr id="34844" name="Rectangle 32">
            <a:extLst>
              <a:ext uri="{FF2B5EF4-FFF2-40B4-BE49-F238E27FC236}">
                <a16:creationId xmlns:a16="http://schemas.microsoft.com/office/drawing/2014/main" id="{7E11131C-E492-40FF-9226-F780F5C60B2A}"/>
              </a:ext>
            </a:extLst>
          </p:cNvPr>
          <p:cNvSpPr>
            <a:spLocks noChangeArrowheads="1"/>
          </p:cNvSpPr>
          <p:nvPr/>
        </p:nvSpPr>
        <p:spPr bwMode="auto">
          <a:xfrm>
            <a:off x="4030265" y="1555255"/>
            <a:ext cx="119063" cy="578941"/>
          </a:xfrm>
          <a:prstGeom prst="rect">
            <a:avLst/>
          </a:prstGeom>
          <a:solidFill>
            <a:schemeClr val="bg2">
              <a:alpha val="50195"/>
            </a:scheme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4845" name="AutoShape 33">
            <a:extLst>
              <a:ext uri="{FF2B5EF4-FFF2-40B4-BE49-F238E27FC236}">
                <a16:creationId xmlns:a16="http://schemas.microsoft.com/office/drawing/2014/main" id="{D5B99CFD-A8DA-4933-B6E1-80114A0536CC}"/>
              </a:ext>
            </a:extLst>
          </p:cNvPr>
          <p:cNvSpPr>
            <a:spLocks noChangeArrowheads="1"/>
          </p:cNvSpPr>
          <p:nvPr/>
        </p:nvSpPr>
        <p:spPr bwMode="auto">
          <a:xfrm>
            <a:off x="3881437" y="1524000"/>
            <a:ext cx="500063" cy="614661"/>
          </a:xfrm>
          <a:prstGeom prst="leftRightArrow">
            <a:avLst>
              <a:gd name="adj1" fmla="val 50000"/>
              <a:gd name="adj2" fmla="val 20000"/>
            </a:avLst>
          </a:prstGeom>
          <a:solidFill>
            <a:schemeClr val="tx1"/>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4846" name="Line 34">
            <a:extLst>
              <a:ext uri="{FF2B5EF4-FFF2-40B4-BE49-F238E27FC236}">
                <a16:creationId xmlns:a16="http://schemas.microsoft.com/office/drawing/2014/main" id="{BE65626F-8D9D-4053-997C-B6B19FDC16C6}"/>
              </a:ext>
            </a:extLst>
          </p:cNvPr>
          <p:cNvSpPr>
            <a:spLocks noChangeShapeType="1"/>
          </p:cNvSpPr>
          <p:nvPr/>
        </p:nvSpPr>
        <p:spPr bwMode="auto">
          <a:xfrm flipH="1">
            <a:off x="3613547" y="2286000"/>
            <a:ext cx="910828" cy="7620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7" name="Line 35">
            <a:extLst>
              <a:ext uri="{FF2B5EF4-FFF2-40B4-BE49-F238E27FC236}">
                <a16:creationId xmlns:a16="http://schemas.microsoft.com/office/drawing/2014/main" id="{DDFCF267-CB26-4B90-BB35-2DC6D07D6C3B}"/>
              </a:ext>
            </a:extLst>
          </p:cNvPr>
          <p:cNvSpPr>
            <a:spLocks noChangeShapeType="1"/>
          </p:cNvSpPr>
          <p:nvPr/>
        </p:nvSpPr>
        <p:spPr bwMode="auto">
          <a:xfrm>
            <a:off x="3095625" y="2266653"/>
            <a:ext cx="517922" cy="8006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8" name="Text Box 36">
            <a:extLst>
              <a:ext uri="{FF2B5EF4-FFF2-40B4-BE49-F238E27FC236}">
                <a16:creationId xmlns:a16="http://schemas.microsoft.com/office/drawing/2014/main" id="{3B6A2DA1-D635-4F4C-B4F6-6DAEAC680517}"/>
              </a:ext>
            </a:extLst>
          </p:cNvPr>
          <p:cNvSpPr txBox="1">
            <a:spLocks noChangeArrowheads="1"/>
          </p:cNvSpPr>
          <p:nvPr/>
        </p:nvSpPr>
        <p:spPr bwMode="auto">
          <a:xfrm>
            <a:off x="6152555" y="4232672"/>
            <a:ext cx="662027" cy="432804"/>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50%</a:t>
            </a:r>
          </a:p>
        </p:txBody>
      </p:sp>
      <p:sp>
        <p:nvSpPr>
          <p:cNvPr id="34849" name="Text Box 37">
            <a:extLst>
              <a:ext uri="{FF2B5EF4-FFF2-40B4-BE49-F238E27FC236}">
                <a16:creationId xmlns:a16="http://schemas.microsoft.com/office/drawing/2014/main" id="{47443FBE-C8EE-478B-86BE-537624C53906}"/>
              </a:ext>
            </a:extLst>
          </p:cNvPr>
          <p:cNvSpPr txBox="1">
            <a:spLocks noChangeArrowheads="1"/>
          </p:cNvSpPr>
          <p:nvPr/>
        </p:nvSpPr>
        <p:spPr bwMode="auto">
          <a:xfrm>
            <a:off x="1956258" y="4953000"/>
            <a:ext cx="1271168" cy="375096"/>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chemeClr val="tx2"/>
                </a:solidFill>
                <a:latin typeface="Calibri Light" panose="020F0302020204030204" pitchFamily="34" charset="0"/>
              </a:rPr>
              <a:t>0.4 G CHOL</a:t>
            </a:r>
          </a:p>
        </p:txBody>
      </p:sp>
      <p:sp>
        <p:nvSpPr>
          <p:cNvPr id="34850" name="Text Box 38">
            <a:extLst>
              <a:ext uri="{FF2B5EF4-FFF2-40B4-BE49-F238E27FC236}">
                <a16:creationId xmlns:a16="http://schemas.microsoft.com/office/drawing/2014/main" id="{4B1F21D9-8EC3-421C-A52D-848FDD83D5FB}"/>
              </a:ext>
            </a:extLst>
          </p:cNvPr>
          <p:cNvSpPr txBox="1">
            <a:spLocks noChangeArrowheads="1"/>
          </p:cNvSpPr>
          <p:nvPr/>
        </p:nvSpPr>
        <p:spPr bwMode="auto">
          <a:xfrm>
            <a:off x="2809875" y="2972098"/>
            <a:ext cx="1071563" cy="779052"/>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1.3 G</a:t>
            </a:r>
          </a:p>
          <a:p>
            <a:pPr algn="ctr" eaLnBrk="1" hangingPunct="1"/>
            <a:r>
              <a:rPr lang="en-US" altLang="cs-CZ" sz="2250" dirty="0">
                <a:solidFill>
                  <a:srgbClr val="FFFF00"/>
                </a:solidFill>
                <a:latin typeface="Calibri Light" panose="020F0302020204030204" pitchFamily="34" charset="0"/>
              </a:rPr>
              <a:t>CHOL</a:t>
            </a:r>
            <a:endParaRPr lang="en-US" altLang="cs-CZ" sz="2250" dirty="0">
              <a:latin typeface="Calibri Light" panose="020F0302020204030204" pitchFamily="34" charset="0"/>
            </a:endParaRPr>
          </a:p>
        </p:txBody>
      </p:sp>
      <p:sp>
        <p:nvSpPr>
          <p:cNvPr id="34851" name="Text Box 39">
            <a:extLst>
              <a:ext uri="{FF2B5EF4-FFF2-40B4-BE49-F238E27FC236}">
                <a16:creationId xmlns:a16="http://schemas.microsoft.com/office/drawing/2014/main" id="{50D34EDE-5EA6-4666-9D3A-FE65C68A83EC}"/>
              </a:ext>
            </a:extLst>
          </p:cNvPr>
          <p:cNvSpPr txBox="1">
            <a:spLocks noChangeArrowheads="1"/>
          </p:cNvSpPr>
          <p:nvPr/>
        </p:nvSpPr>
        <p:spPr bwMode="auto">
          <a:xfrm>
            <a:off x="4956633" y="3734099"/>
            <a:ext cx="1271168"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.20 G CHOL</a:t>
            </a:r>
          </a:p>
        </p:txBody>
      </p:sp>
      <p:sp>
        <p:nvSpPr>
          <p:cNvPr id="34852" name="Text Box 40">
            <a:extLst>
              <a:ext uri="{FF2B5EF4-FFF2-40B4-BE49-F238E27FC236}">
                <a16:creationId xmlns:a16="http://schemas.microsoft.com/office/drawing/2014/main" id="{A20530C9-B5C4-4751-9C74-0C41DAE8C1AB}"/>
              </a:ext>
            </a:extLst>
          </p:cNvPr>
          <p:cNvSpPr txBox="1">
            <a:spLocks noChangeArrowheads="1"/>
          </p:cNvSpPr>
          <p:nvPr/>
        </p:nvSpPr>
        <p:spPr bwMode="auto">
          <a:xfrm>
            <a:off x="6701005" y="3734099"/>
            <a:ext cx="1392996"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0.65 G CHOL</a:t>
            </a:r>
          </a:p>
        </p:txBody>
      </p:sp>
      <p:sp>
        <p:nvSpPr>
          <p:cNvPr id="34853" name="TextovéPole 41">
            <a:extLst>
              <a:ext uri="{FF2B5EF4-FFF2-40B4-BE49-F238E27FC236}">
                <a16:creationId xmlns:a16="http://schemas.microsoft.com/office/drawing/2014/main" id="{7FCB6D3F-500E-4644-BFDD-23404B542F8B}"/>
              </a:ext>
            </a:extLst>
          </p:cNvPr>
          <p:cNvSpPr txBox="1">
            <a:spLocks noChangeArrowheads="1"/>
          </p:cNvSpPr>
          <p:nvPr/>
        </p:nvSpPr>
        <p:spPr bwMode="auto">
          <a:xfrm>
            <a:off x="247650" y="6000750"/>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8">
            <a:extLst>
              <a:ext uri="{FF2B5EF4-FFF2-40B4-BE49-F238E27FC236}">
                <a16:creationId xmlns:a16="http://schemas.microsoft.com/office/drawing/2014/main" id="{62F9D5AA-FA07-4E94-AB0A-928002A5357A}"/>
              </a:ext>
            </a:extLst>
          </p:cNvPr>
          <p:cNvSpPr txBox="1">
            <a:spLocks noChangeArrowheads="1"/>
          </p:cNvSpPr>
          <p:nvPr/>
        </p:nvSpPr>
        <p:spPr bwMode="auto">
          <a:xfrm>
            <a:off x="7773294" y="2972098"/>
            <a:ext cx="1323082" cy="779052"/>
          </a:xfrm>
          <a:prstGeom prst="rect">
            <a:avLst/>
          </a:prstGeom>
          <a:solidFill>
            <a:schemeClr val="bg2"/>
          </a:solidFill>
          <a:ln w="127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99FF"/>
                </a:solidFill>
                <a:latin typeface="Calibri Light" panose="020F0302020204030204" pitchFamily="34" charset="0"/>
              </a:rPr>
              <a:t>17 G</a:t>
            </a:r>
          </a:p>
          <a:p>
            <a:pPr algn="ctr" eaLnBrk="1" hangingPunct="1"/>
            <a:r>
              <a:rPr lang="en-US" altLang="cs-CZ" sz="2250" dirty="0">
                <a:solidFill>
                  <a:srgbClr val="FF99FF"/>
                </a:solidFill>
                <a:latin typeface="Calibri Light" panose="020F0302020204030204" pitchFamily="34" charset="0"/>
              </a:rPr>
              <a:t>BA</a:t>
            </a:r>
            <a:r>
              <a:rPr lang="en-US" altLang="cs-CZ" sz="2250" baseline="30000" dirty="0">
                <a:solidFill>
                  <a:srgbClr val="FF99FF"/>
                </a:solidFill>
                <a:latin typeface="Calibri Light" panose="020F0302020204030204" pitchFamily="34" charset="0"/>
              </a:rPr>
              <a:t>*</a:t>
            </a:r>
            <a:endParaRPr lang="en-US" altLang="cs-CZ" sz="2250" dirty="0">
              <a:latin typeface="Calibri Light" panose="020F0302020204030204" pitchFamily="34" charset="0"/>
            </a:endParaRPr>
          </a:p>
        </p:txBody>
      </p:sp>
      <p:sp>
        <p:nvSpPr>
          <p:cNvPr id="14338" name="Rectangle 2">
            <a:extLst>
              <a:ext uri="{FF2B5EF4-FFF2-40B4-BE49-F238E27FC236}">
                <a16:creationId xmlns:a16="http://schemas.microsoft.com/office/drawing/2014/main" id="{14079660-E6CD-49CE-968B-19F10DAF8E0B}"/>
              </a:ext>
            </a:extLst>
          </p:cNvPr>
          <p:cNvSpPr>
            <a:spLocks noGrp="1" noChangeArrowheads="1"/>
          </p:cNvSpPr>
          <p:nvPr>
            <p:ph type="ctrTitle" idx="4294967295"/>
          </p:nvPr>
        </p:nvSpPr>
        <p:spPr>
          <a:xfrm>
            <a:off x="307183" y="208700"/>
            <a:ext cx="8298656" cy="632520"/>
          </a:xfrm>
        </p:spPr>
        <p:txBody>
          <a:bodyPr/>
          <a:lstStyle/>
          <a:p>
            <a:pPr fontAlgn="auto">
              <a:spcAft>
                <a:spcPts val="0"/>
              </a:spcAft>
              <a:defRPr/>
            </a:pPr>
            <a:r>
              <a:rPr lang="cs-CZ" altLang="cs-CZ" sz="2625" dirty="0"/>
              <a:t>Normální metabolismus cholesterolu</a:t>
            </a:r>
            <a:endParaRPr lang="en-US" altLang="cs-CZ" sz="4125" dirty="0"/>
          </a:p>
        </p:txBody>
      </p:sp>
      <p:sp>
        <p:nvSpPr>
          <p:cNvPr id="36868" name="Text Box 3">
            <a:extLst>
              <a:ext uri="{FF2B5EF4-FFF2-40B4-BE49-F238E27FC236}">
                <a16:creationId xmlns:a16="http://schemas.microsoft.com/office/drawing/2014/main" id="{30A062E3-DCC5-4C2F-A7AD-027ADDE3CF73}"/>
              </a:ext>
            </a:extLst>
          </p:cNvPr>
          <p:cNvSpPr txBox="1">
            <a:spLocks noChangeArrowheads="1"/>
          </p:cNvSpPr>
          <p:nvPr/>
        </p:nvSpPr>
        <p:spPr bwMode="auto">
          <a:xfrm>
            <a:off x="6076386" y="2598539"/>
            <a:ext cx="173175"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endParaRPr lang="cs-CZ" altLang="cs-CZ" sz="2250" b="1" dirty="0">
              <a:solidFill>
                <a:schemeClr val="accent1"/>
              </a:solidFill>
              <a:latin typeface="Calibri Light" panose="020F0302020204030204" pitchFamily="34" charset="0"/>
            </a:endParaRPr>
          </a:p>
        </p:txBody>
      </p:sp>
      <p:sp>
        <p:nvSpPr>
          <p:cNvPr id="36869" name="Freeform 4">
            <a:extLst>
              <a:ext uri="{FF2B5EF4-FFF2-40B4-BE49-F238E27FC236}">
                <a16:creationId xmlns:a16="http://schemas.microsoft.com/office/drawing/2014/main" id="{9AA398AD-E999-40C9-A542-3C67CC517736}"/>
              </a:ext>
            </a:extLst>
          </p:cNvPr>
          <p:cNvSpPr>
            <a:spLocks/>
          </p:cNvSpPr>
          <p:nvPr/>
        </p:nvSpPr>
        <p:spPr bwMode="auto">
          <a:xfrm>
            <a:off x="3309938" y="4572000"/>
            <a:ext cx="5387578" cy="1428750"/>
          </a:xfrm>
          <a:custGeom>
            <a:avLst/>
            <a:gdLst>
              <a:gd name="T0" fmla="*/ 101600 w 3620"/>
              <a:gd name="T1" fmla="*/ 633813 h 856"/>
              <a:gd name="T2" fmla="*/ 12700 w 3620"/>
              <a:gd name="T3" fmla="*/ 1050421 h 856"/>
              <a:gd name="T4" fmla="*/ 471488 w 3620"/>
              <a:gd name="T5" fmla="*/ 1030836 h 856"/>
              <a:gd name="T6" fmla="*/ 612775 w 3620"/>
              <a:gd name="T7" fmla="*/ 1128757 h 856"/>
              <a:gd name="T8" fmla="*/ 877888 w 3620"/>
              <a:gd name="T9" fmla="*/ 1365547 h 856"/>
              <a:gd name="T10" fmla="*/ 1423988 w 3620"/>
              <a:gd name="T11" fmla="*/ 1524000 h 856"/>
              <a:gd name="T12" fmla="*/ 1741488 w 3620"/>
              <a:gd name="T13" fmla="*/ 1386911 h 856"/>
              <a:gd name="T14" fmla="*/ 1917700 w 3620"/>
              <a:gd name="T15" fmla="*/ 1287210 h 856"/>
              <a:gd name="T16" fmla="*/ 2112963 w 3620"/>
              <a:gd name="T17" fmla="*/ 1208874 h 856"/>
              <a:gd name="T18" fmla="*/ 2306638 w 3620"/>
              <a:gd name="T19" fmla="*/ 1070005 h 856"/>
              <a:gd name="T20" fmla="*/ 2976563 w 3620"/>
              <a:gd name="T21" fmla="*/ 1187509 h 856"/>
              <a:gd name="T22" fmla="*/ 3189288 w 3620"/>
              <a:gd name="T23" fmla="*/ 1287210 h 856"/>
              <a:gd name="T24" fmla="*/ 3524250 w 3620"/>
              <a:gd name="T25" fmla="*/ 1445664 h 856"/>
              <a:gd name="T26" fmla="*/ 4035425 w 3620"/>
              <a:gd name="T27" fmla="*/ 1426079 h 856"/>
              <a:gd name="T28" fmla="*/ 4176713 w 3620"/>
              <a:gd name="T29" fmla="*/ 1326379 h 856"/>
              <a:gd name="T30" fmla="*/ 4494213 w 3620"/>
              <a:gd name="T31" fmla="*/ 1128757 h 856"/>
              <a:gd name="T32" fmla="*/ 5022850 w 3620"/>
              <a:gd name="T33" fmla="*/ 1050421 h 856"/>
              <a:gd name="T34" fmla="*/ 5129213 w 3620"/>
              <a:gd name="T35" fmla="*/ 1128757 h 856"/>
              <a:gd name="T36" fmla="*/ 5553075 w 3620"/>
              <a:gd name="T37" fmla="*/ 1306794 h 856"/>
              <a:gd name="T38" fmla="*/ 5657850 w 3620"/>
              <a:gd name="T39" fmla="*/ 1050421 h 856"/>
              <a:gd name="T40" fmla="*/ 5729288 w 3620"/>
              <a:gd name="T41" fmla="*/ 357855 h 856"/>
              <a:gd name="T42" fmla="*/ 5411788 w 3620"/>
              <a:gd name="T43" fmla="*/ 318687 h 856"/>
              <a:gd name="T44" fmla="*/ 5216525 w 3620"/>
              <a:gd name="T45" fmla="*/ 179818 h 856"/>
              <a:gd name="T46" fmla="*/ 4705350 w 3620"/>
              <a:gd name="T47" fmla="*/ 99701 h 856"/>
              <a:gd name="T48" fmla="*/ 4494213 w 3620"/>
              <a:gd name="T49" fmla="*/ 199402 h 856"/>
              <a:gd name="T50" fmla="*/ 4370388 w 3620"/>
              <a:gd name="T51" fmla="*/ 318687 h 856"/>
              <a:gd name="T52" fmla="*/ 4122738 w 3620"/>
              <a:gd name="T53" fmla="*/ 416607 h 856"/>
              <a:gd name="T54" fmla="*/ 3452813 w 3620"/>
              <a:gd name="T55" fmla="*/ 475360 h 856"/>
              <a:gd name="T56" fmla="*/ 3294063 w 3620"/>
              <a:gd name="T57" fmla="*/ 397023 h 856"/>
              <a:gd name="T58" fmla="*/ 2552700 w 3620"/>
              <a:gd name="T59" fmla="*/ 99701 h 856"/>
              <a:gd name="T60" fmla="*/ 2289175 w 3620"/>
              <a:gd name="T61" fmla="*/ 218986 h 856"/>
              <a:gd name="T62" fmla="*/ 1989138 w 3620"/>
              <a:gd name="T63" fmla="*/ 357855 h 856"/>
              <a:gd name="T64" fmla="*/ 1477963 w 3620"/>
              <a:gd name="T65" fmla="*/ 575061 h 856"/>
              <a:gd name="T66" fmla="*/ 1036638 w 3620"/>
              <a:gd name="T67" fmla="*/ 475360 h 856"/>
              <a:gd name="T68" fmla="*/ 771525 w 3620"/>
              <a:gd name="T69" fmla="*/ 199402 h 856"/>
              <a:gd name="T70" fmla="*/ 525463 w 3620"/>
              <a:gd name="T71" fmla="*/ 40949 h 856"/>
              <a:gd name="T72" fmla="*/ 188913 w 3620"/>
              <a:gd name="T73" fmla="*/ 21364 h 856"/>
              <a:gd name="T74" fmla="*/ 119063 w 3620"/>
              <a:gd name="T75" fmla="*/ 80117 h 8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20" h="856">
                <a:moveTo>
                  <a:pt x="75" y="45"/>
                </a:moveTo>
                <a:cubicBezTo>
                  <a:pt x="107" y="145"/>
                  <a:pt x="75" y="254"/>
                  <a:pt x="64" y="356"/>
                </a:cubicBezTo>
                <a:cubicBezTo>
                  <a:pt x="50" y="492"/>
                  <a:pt x="83" y="450"/>
                  <a:pt x="30" y="501"/>
                </a:cubicBezTo>
                <a:cubicBezTo>
                  <a:pt x="26" y="513"/>
                  <a:pt x="0" y="587"/>
                  <a:pt x="8" y="590"/>
                </a:cubicBezTo>
                <a:cubicBezTo>
                  <a:pt x="21" y="595"/>
                  <a:pt x="192" y="571"/>
                  <a:pt x="219" y="567"/>
                </a:cubicBezTo>
                <a:cubicBezTo>
                  <a:pt x="245" y="571"/>
                  <a:pt x="273" y="568"/>
                  <a:pt x="297" y="579"/>
                </a:cubicBezTo>
                <a:cubicBezTo>
                  <a:pt x="309" y="584"/>
                  <a:pt x="308" y="605"/>
                  <a:pt x="319" y="612"/>
                </a:cubicBezTo>
                <a:cubicBezTo>
                  <a:pt x="339" y="624"/>
                  <a:pt x="366" y="621"/>
                  <a:pt x="386" y="634"/>
                </a:cubicBezTo>
                <a:cubicBezTo>
                  <a:pt x="397" y="641"/>
                  <a:pt x="408" y="649"/>
                  <a:pt x="419" y="656"/>
                </a:cubicBezTo>
                <a:cubicBezTo>
                  <a:pt x="445" y="730"/>
                  <a:pt x="479" y="743"/>
                  <a:pt x="553" y="767"/>
                </a:cubicBezTo>
                <a:cubicBezTo>
                  <a:pt x="575" y="774"/>
                  <a:pt x="619" y="790"/>
                  <a:pt x="619" y="790"/>
                </a:cubicBezTo>
                <a:cubicBezTo>
                  <a:pt x="686" y="854"/>
                  <a:pt x="812" y="848"/>
                  <a:pt x="897" y="856"/>
                </a:cubicBezTo>
                <a:cubicBezTo>
                  <a:pt x="930" y="852"/>
                  <a:pt x="965" y="855"/>
                  <a:pt x="997" y="845"/>
                </a:cubicBezTo>
                <a:cubicBezTo>
                  <a:pt x="1035" y="833"/>
                  <a:pt x="1058" y="786"/>
                  <a:pt x="1097" y="779"/>
                </a:cubicBezTo>
                <a:cubicBezTo>
                  <a:pt x="1175" y="765"/>
                  <a:pt x="1142" y="774"/>
                  <a:pt x="1197" y="756"/>
                </a:cubicBezTo>
                <a:cubicBezTo>
                  <a:pt x="1201" y="745"/>
                  <a:pt x="1200" y="731"/>
                  <a:pt x="1208" y="723"/>
                </a:cubicBezTo>
                <a:cubicBezTo>
                  <a:pt x="1217" y="715"/>
                  <a:pt x="1231" y="717"/>
                  <a:pt x="1242" y="712"/>
                </a:cubicBezTo>
                <a:cubicBezTo>
                  <a:pt x="1325" y="677"/>
                  <a:pt x="1247" y="700"/>
                  <a:pt x="1331" y="679"/>
                </a:cubicBezTo>
                <a:cubicBezTo>
                  <a:pt x="1378" y="630"/>
                  <a:pt x="1324" y="679"/>
                  <a:pt x="1386" y="645"/>
                </a:cubicBezTo>
                <a:cubicBezTo>
                  <a:pt x="1409" y="632"/>
                  <a:pt x="1453" y="601"/>
                  <a:pt x="1453" y="601"/>
                </a:cubicBezTo>
                <a:cubicBezTo>
                  <a:pt x="1557" y="607"/>
                  <a:pt x="1672" y="603"/>
                  <a:pt x="1775" y="634"/>
                </a:cubicBezTo>
                <a:cubicBezTo>
                  <a:pt x="1809" y="644"/>
                  <a:pt x="1842" y="655"/>
                  <a:pt x="1875" y="667"/>
                </a:cubicBezTo>
                <a:cubicBezTo>
                  <a:pt x="1886" y="671"/>
                  <a:pt x="1908" y="679"/>
                  <a:pt x="1908" y="679"/>
                </a:cubicBezTo>
                <a:cubicBezTo>
                  <a:pt x="1938" y="708"/>
                  <a:pt x="1970" y="710"/>
                  <a:pt x="2009" y="723"/>
                </a:cubicBezTo>
                <a:cubicBezTo>
                  <a:pt x="2063" y="777"/>
                  <a:pt x="2020" y="746"/>
                  <a:pt x="2109" y="767"/>
                </a:cubicBezTo>
                <a:cubicBezTo>
                  <a:pt x="2149" y="776"/>
                  <a:pt x="2180" y="803"/>
                  <a:pt x="2220" y="812"/>
                </a:cubicBezTo>
                <a:cubicBezTo>
                  <a:pt x="2283" y="826"/>
                  <a:pt x="2344" y="837"/>
                  <a:pt x="2409" y="845"/>
                </a:cubicBezTo>
                <a:cubicBezTo>
                  <a:pt x="2481" y="833"/>
                  <a:pt x="2482" y="821"/>
                  <a:pt x="2542" y="801"/>
                </a:cubicBezTo>
                <a:cubicBezTo>
                  <a:pt x="2549" y="790"/>
                  <a:pt x="2553" y="774"/>
                  <a:pt x="2564" y="767"/>
                </a:cubicBezTo>
                <a:cubicBezTo>
                  <a:pt x="2584" y="754"/>
                  <a:pt x="2631" y="745"/>
                  <a:pt x="2631" y="745"/>
                </a:cubicBezTo>
                <a:cubicBezTo>
                  <a:pt x="2667" y="721"/>
                  <a:pt x="2689" y="693"/>
                  <a:pt x="2731" y="679"/>
                </a:cubicBezTo>
                <a:cubicBezTo>
                  <a:pt x="2762" y="647"/>
                  <a:pt x="2793" y="653"/>
                  <a:pt x="2831" y="634"/>
                </a:cubicBezTo>
                <a:cubicBezTo>
                  <a:pt x="2884" y="608"/>
                  <a:pt x="2928" y="591"/>
                  <a:pt x="2986" y="579"/>
                </a:cubicBezTo>
                <a:cubicBezTo>
                  <a:pt x="3045" y="583"/>
                  <a:pt x="3105" y="584"/>
                  <a:pt x="3164" y="590"/>
                </a:cubicBezTo>
                <a:cubicBezTo>
                  <a:pt x="3183" y="592"/>
                  <a:pt x="3204" y="591"/>
                  <a:pt x="3220" y="601"/>
                </a:cubicBezTo>
                <a:cubicBezTo>
                  <a:pt x="3230" y="607"/>
                  <a:pt x="3224" y="625"/>
                  <a:pt x="3231" y="634"/>
                </a:cubicBezTo>
                <a:cubicBezTo>
                  <a:pt x="3255" y="664"/>
                  <a:pt x="3334" y="680"/>
                  <a:pt x="3364" y="690"/>
                </a:cubicBezTo>
                <a:cubicBezTo>
                  <a:pt x="3408" y="705"/>
                  <a:pt x="3453" y="719"/>
                  <a:pt x="3498" y="734"/>
                </a:cubicBezTo>
                <a:cubicBezTo>
                  <a:pt x="3520" y="741"/>
                  <a:pt x="3564" y="756"/>
                  <a:pt x="3564" y="756"/>
                </a:cubicBezTo>
                <a:cubicBezTo>
                  <a:pt x="3541" y="686"/>
                  <a:pt x="3540" y="662"/>
                  <a:pt x="3564" y="590"/>
                </a:cubicBezTo>
                <a:cubicBezTo>
                  <a:pt x="3572" y="534"/>
                  <a:pt x="3579" y="486"/>
                  <a:pt x="3598" y="434"/>
                </a:cubicBezTo>
                <a:cubicBezTo>
                  <a:pt x="3610" y="348"/>
                  <a:pt x="3620" y="288"/>
                  <a:pt x="3609" y="201"/>
                </a:cubicBezTo>
                <a:cubicBezTo>
                  <a:pt x="3550" y="220"/>
                  <a:pt x="3568" y="219"/>
                  <a:pt x="3475" y="201"/>
                </a:cubicBezTo>
                <a:cubicBezTo>
                  <a:pt x="3452" y="196"/>
                  <a:pt x="3409" y="179"/>
                  <a:pt x="3409" y="179"/>
                </a:cubicBezTo>
                <a:cubicBezTo>
                  <a:pt x="3358" y="128"/>
                  <a:pt x="3417" y="180"/>
                  <a:pt x="3353" y="145"/>
                </a:cubicBezTo>
                <a:cubicBezTo>
                  <a:pt x="3330" y="132"/>
                  <a:pt x="3311" y="109"/>
                  <a:pt x="3286" y="101"/>
                </a:cubicBezTo>
                <a:cubicBezTo>
                  <a:pt x="3202" y="73"/>
                  <a:pt x="3119" y="48"/>
                  <a:pt x="3031" y="34"/>
                </a:cubicBezTo>
                <a:cubicBezTo>
                  <a:pt x="3009" y="41"/>
                  <a:pt x="2980" y="39"/>
                  <a:pt x="2964" y="56"/>
                </a:cubicBezTo>
                <a:cubicBezTo>
                  <a:pt x="2957" y="64"/>
                  <a:pt x="2951" y="74"/>
                  <a:pt x="2942" y="79"/>
                </a:cubicBezTo>
                <a:cubicBezTo>
                  <a:pt x="2917" y="92"/>
                  <a:pt x="2862" y="104"/>
                  <a:pt x="2831" y="112"/>
                </a:cubicBezTo>
                <a:cubicBezTo>
                  <a:pt x="2827" y="123"/>
                  <a:pt x="2827" y="136"/>
                  <a:pt x="2820" y="145"/>
                </a:cubicBezTo>
                <a:cubicBezTo>
                  <a:pt x="2801" y="169"/>
                  <a:pt x="2778" y="166"/>
                  <a:pt x="2753" y="179"/>
                </a:cubicBezTo>
                <a:cubicBezTo>
                  <a:pt x="2741" y="185"/>
                  <a:pt x="2732" y="197"/>
                  <a:pt x="2720" y="201"/>
                </a:cubicBezTo>
                <a:cubicBezTo>
                  <a:pt x="2680" y="215"/>
                  <a:pt x="2637" y="221"/>
                  <a:pt x="2597" y="234"/>
                </a:cubicBezTo>
                <a:cubicBezTo>
                  <a:pt x="2556" y="265"/>
                  <a:pt x="2521" y="278"/>
                  <a:pt x="2475" y="301"/>
                </a:cubicBezTo>
                <a:cubicBezTo>
                  <a:pt x="2307" y="293"/>
                  <a:pt x="2292" y="298"/>
                  <a:pt x="2175" y="267"/>
                </a:cubicBezTo>
                <a:cubicBezTo>
                  <a:pt x="2164" y="260"/>
                  <a:pt x="2154" y="250"/>
                  <a:pt x="2142" y="245"/>
                </a:cubicBezTo>
                <a:cubicBezTo>
                  <a:pt x="2120" y="236"/>
                  <a:pt x="2075" y="223"/>
                  <a:pt x="2075" y="223"/>
                </a:cubicBezTo>
                <a:cubicBezTo>
                  <a:pt x="2042" y="201"/>
                  <a:pt x="1954" y="123"/>
                  <a:pt x="1920" y="112"/>
                </a:cubicBezTo>
                <a:cubicBezTo>
                  <a:pt x="1820" y="80"/>
                  <a:pt x="1712" y="65"/>
                  <a:pt x="1608" y="56"/>
                </a:cubicBezTo>
                <a:cubicBezTo>
                  <a:pt x="1607" y="56"/>
                  <a:pt x="1514" y="76"/>
                  <a:pt x="1508" y="79"/>
                </a:cubicBezTo>
                <a:cubicBezTo>
                  <a:pt x="1484" y="91"/>
                  <a:pt x="1467" y="115"/>
                  <a:pt x="1442" y="123"/>
                </a:cubicBezTo>
                <a:cubicBezTo>
                  <a:pt x="1391" y="140"/>
                  <a:pt x="1334" y="155"/>
                  <a:pt x="1286" y="179"/>
                </a:cubicBezTo>
                <a:cubicBezTo>
                  <a:pt x="1274" y="185"/>
                  <a:pt x="1265" y="196"/>
                  <a:pt x="1253" y="201"/>
                </a:cubicBezTo>
                <a:cubicBezTo>
                  <a:pt x="1189" y="229"/>
                  <a:pt x="1119" y="234"/>
                  <a:pt x="1053" y="256"/>
                </a:cubicBezTo>
                <a:cubicBezTo>
                  <a:pt x="995" y="314"/>
                  <a:pt x="1007" y="298"/>
                  <a:pt x="931" y="323"/>
                </a:cubicBezTo>
                <a:cubicBezTo>
                  <a:pt x="909" y="344"/>
                  <a:pt x="908" y="358"/>
                  <a:pt x="875" y="334"/>
                </a:cubicBezTo>
                <a:cubicBezTo>
                  <a:pt x="745" y="238"/>
                  <a:pt x="918" y="286"/>
                  <a:pt x="653" y="267"/>
                </a:cubicBezTo>
                <a:cubicBezTo>
                  <a:pt x="560" y="206"/>
                  <a:pt x="609" y="245"/>
                  <a:pt x="531" y="167"/>
                </a:cubicBezTo>
                <a:cubicBezTo>
                  <a:pt x="514" y="150"/>
                  <a:pt x="506" y="124"/>
                  <a:pt x="486" y="112"/>
                </a:cubicBezTo>
                <a:cubicBezTo>
                  <a:pt x="466" y="100"/>
                  <a:pt x="419" y="90"/>
                  <a:pt x="419" y="90"/>
                </a:cubicBezTo>
                <a:cubicBezTo>
                  <a:pt x="388" y="70"/>
                  <a:pt x="364" y="39"/>
                  <a:pt x="331" y="23"/>
                </a:cubicBezTo>
                <a:cubicBezTo>
                  <a:pt x="316" y="16"/>
                  <a:pt x="266" y="4"/>
                  <a:pt x="253" y="1"/>
                </a:cubicBezTo>
                <a:cubicBezTo>
                  <a:pt x="208" y="5"/>
                  <a:pt x="162" y="0"/>
                  <a:pt x="119" y="12"/>
                </a:cubicBezTo>
                <a:cubicBezTo>
                  <a:pt x="115" y="13"/>
                  <a:pt x="87" y="68"/>
                  <a:pt x="75" y="68"/>
                </a:cubicBezTo>
                <a:cubicBezTo>
                  <a:pt x="67" y="68"/>
                  <a:pt x="75" y="53"/>
                  <a:pt x="75" y="45"/>
                </a:cubicBez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36870" name="Group 5">
            <a:extLst>
              <a:ext uri="{FF2B5EF4-FFF2-40B4-BE49-F238E27FC236}">
                <a16:creationId xmlns:a16="http://schemas.microsoft.com/office/drawing/2014/main" id="{04326490-3576-4471-9368-2A034148546C}"/>
              </a:ext>
            </a:extLst>
          </p:cNvPr>
          <p:cNvGrpSpPr>
            <a:grpSpLocks/>
          </p:cNvGrpSpPr>
          <p:nvPr/>
        </p:nvGrpSpPr>
        <p:grpSpPr bwMode="auto">
          <a:xfrm>
            <a:off x="2309813" y="1143000"/>
            <a:ext cx="3857625" cy="3415606"/>
            <a:chOff x="912" y="1567"/>
            <a:chExt cx="2536" cy="1624"/>
          </a:xfrm>
        </p:grpSpPr>
        <p:sp>
          <p:nvSpPr>
            <p:cNvPr id="36920" name="Freeform 6">
              <a:extLst>
                <a:ext uri="{FF2B5EF4-FFF2-40B4-BE49-F238E27FC236}">
                  <a16:creationId xmlns:a16="http://schemas.microsoft.com/office/drawing/2014/main" id="{26134A6B-73AD-4FEE-8F49-7F83A638BE5C}"/>
                </a:ext>
              </a:extLst>
            </p:cNvPr>
            <p:cNvSpPr>
              <a:spLocks/>
            </p:cNvSpPr>
            <p:nvPr/>
          </p:nvSpPr>
          <p:spPr bwMode="auto">
            <a:xfrm>
              <a:off x="912" y="1567"/>
              <a:ext cx="2536" cy="1624"/>
            </a:xfrm>
            <a:custGeom>
              <a:avLst/>
              <a:gdLst>
                <a:gd name="T0" fmla="*/ 2533 w 2536"/>
                <a:gd name="T1" fmla="*/ 166 h 1624"/>
                <a:gd name="T2" fmla="*/ 2388 w 2536"/>
                <a:gd name="T3" fmla="*/ 77 h 1624"/>
                <a:gd name="T4" fmla="*/ 1744 w 2536"/>
                <a:gd name="T5" fmla="*/ 122 h 1624"/>
                <a:gd name="T6" fmla="*/ 1688 w 2536"/>
                <a:gd name="T7" fmla="*/ 166 h 1624"/>
                <a:gd name="T8" fmla="*/ 1666 w 2536"/>
                <a:gd name="T9" fmla="*/ 133 h 1624"/>
                <a:gd name="T10" fmla="*/ 1599 w 2536"/>
                <a:gd name="T11" fmla="*/ 100 h 1624"/>
                <a:gd name="T12" fmla="*/ 210 w 2536"/>
                <a:gd name="T13" fmla="*/ 211 h 1624"/>
                <a:gd name="T14" fmla="*/ 166 w 2536"/>
                <a:gd name="T15" fmla="*/ 266 h 1624"/>
                <a:gd name="T16" fmla="*/ 121 w 2536"/>
                <a:gd name="T17" fmla="*/ 333 h 1624"/>
                <a:gd name="T18" fmla="*/ 99 w 2536"/>
                <a:gd name="T19" fmla="*/ 399 h 1624"/>
                <a:gd name="T20" fmla="*/ 88 w 2536"/>
                <a:gd name="T21" fmla="*/ 433 h 1624"/>
                <a:gd name="T22" fmla="*/ 144 w 2536"/>
                <a:gd name="T23" fmla="*/ 1011 h 1624"/>
                <a:gd name="T24" fmla="*/ 199 w 2536"/>
                <a:gd name="T25" fmla="*/ 1111 h 1624"/>
                <a:gd name="T26" fmla="*/ 210 w 2536"/>
                <a:gd name="T27" fmla="*/ 1144 h 1624"/>
                <a:gd name="T28" fmla="*/ 255 w 2536"/>
                <a:gd name="T29" fmla="*/ 1199 h 1624"/>
                <a:gd name="T30" fmla="*/ 310 w 2536"/>
                <a:gd name="T31" fmla="*/ 1377 h 1624"/>
                <a:gd name="T32" fmla="*/ 377 w 2536"/>
                <a:gd name="T33" fmla="*/ 1511 h 1624"/>
                <a:gd name="T34" fmla="*/ 422 w 2536"/>
                <a:gd name="T35" fmla="*/ 1466 h 1624"/>
                <a:gd name="T36" fmla="*/ 455 w 2536"/>
                <a:gd name="T37" fmla="*/ 1455 h 1624"/>
                <a:gd name="T38" fmla="*/ 488 w 2536"/>
                <a:gd name="T39" fmla="*/ 1433 h 1624"/>
                <a:gd name="T40" fmla="*/ 599 w 2536"/>
                <a:gd name="T41" fmla="*/ 1366 h 1624"/>
                <a:gd name="T42" fmla="*/ 699 w 2536"/>
                <a:gd name="T43" fmla="*/ 1333 h 1624"/>
                <a:gd name="T44" fmla="*/ 733 w 2536"/>
                <a:gd name="T45" fmla="*/ 1322 h 1624"/>
                <a:gd name="T46" fmla="*/ 899 w 2536"/>
                <a:gd name="T47" fmla="*/ 1255 h 1624"/>
                <a:gd name="T48" fmla="*/ 1277 w 2536"/>
                <a:gd name="T49" fmla="*/ 1144 h 1624"/>
                <a:gd name="T50" fmla="*/ 1311 w 2536"/>
                <a:gd name="T51" fmla="*/ 1133 h 1624"/>
                <a:gd name="T52" fmla="*/ 1355 w 2536"/>
                <a:gd name="T53" fmla="*/ 1111 h 1624"/>
                <a:gd name="T54" fmla="*/ 1455 w 2536"/>
                <a:gd name="T55" fmla="*/ 1088 h 1624"/>
                <a:gd name="T56" fmla="*/ 1522 w 2536"/>
                <a:gd name="T57" fmla="*/ 1066 h 1624"/>
                <a:gd name="T58" fmla="*/ 1555 w 2536"/>
                <a:gd name="T59" fmla="*/ 1055 h 1624"/>
                <a:gd name="T60" fmla="*/ 1611 w 2536"/>
                <a:gd name="T61" fmla="*/ 999 h 1624"/>
                <a:gd name="T62" fmla="*/ 1688 w 2536"/>
                <a:gd name="T63" fmla="*/ 911 h 1624"/>
                <a:gd name="T64" fmla="*/ 1944 w 2536"/>
                <a:gd name="T65" fmla="*/ 866 h 1624"/>
                <a:gd name="T66" fmla="*/ 1977 w 2536"/>
                <a:gd name="T67" fmla="*/ 855 h 1624"/>
                <a:gd name="T68" fmla="*/ 2022 w 2536"/>
                <a:gd name="T69" fmla="*/ 844 h 1624"/>
                <a:gd name="T70" fmla="*/ 2088 w 2536"/>
                <a:gd name="T71" fmla="*/ 822 h 1624"/>
                <a:gd name="T72" fmla="*/ 2188 w 2536"/>
                <a:gd name="T73" fmla="*/ 766 h 1624"/>
                <a:gd name="T74" fmla="*/ 2266 w 2536"/>
                <a:gd name="T75" fmla="*/ 699 h 1624"/>
                <a:gd name="T76" fmla="*/ 2344 w 2536"/>
                <a:gd name="T77" fmla="*/ 455 h 1624"/>
                <a:gd name="T78" fmla="*/ 2411 w 2536"/>
                <a:gd name="T79" fmla="*/ 300 h 1624"/>
                <a:gd name="T80" fmla="*/ 2477 w 2536"/>
                <a:gd name="T81" fmla="*/ 211 h 1624"/>
                <a:gd name="T82" fmla="*/ 2500 w 2536"/>
                <a:gd name="T83" fmla="*/ 188 h 1624"/>
                <a:gd name="T84" fmla="*/ 2533 w 2536"/>
                <a:gd name="T85" fmla="*/ 166 h 1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6" h="1624">
                  <a:moveTo>
                    <a:pt x="2533" y="166"/>
                  </a:moveTo>
                  <a:cubicBezTo>
                    <a:pt x="2511" y="99"/>
                    <a:pt x="2448" y="97"/>
                    <a:pt x="2388" y="77"/>
                  </a:cubicBezTo>
                  <a:cubicBezTo>
                    <a:pt x="2192" y="81"/>
                    <a:pt x="1927" y="0"/>
                    <a:pt x="1744" y="122"/>
                  </a:cubicBezTo>
                  <a:cubicBezTo>
                    <a:pt x="1735" y="136"/>
                    <a:pt x="1717" y="177"/>
                    <a:pt x="1688" y="166"/>
                  </a:cubicBezTo>
                  <a:cubicBezTo>
                    <a:pt x="1676" y="161"/>
                    <a:pt x="1675" y="142"/>
                    <a:pt x="1666" y="133"/>
                  </a:cubicBezTo>
                  <a:cubicBezTo>
                    <a:pt x="1644" y="111"/>
                    <a:pt x="1627" y="109"/>
                    <a:pt x="1599" y="100"/>
                  </a:cubicBezTo>
                  <a:cubicBezTo>
                    <a:pt x="1177" y="106"/>
                    <a:pt x="641" y="72"/>
                    <a:pt x="210" y="211"/>
                  </a:cubicBezTo>
                  <a:cubicBezTo>
                    <a:pt x="149" y="252"/>
                    <a:pt x="198" y="209"/>
                    <a:pt x="166" y="266"/>
                  </a:cubicBezTo>
                  <a:cubicBezTo>
                    <a:pt x="153" y="289"/>
                    <a:pt x="121" y="333"/>
                    <a:pt x="121" y="333"/>
                  </a:cubicBezTo>
                  <a:cubicBezTo>
                    <a:pt x="114" y="355"/>
                    <a:pt x="106" y="377"/>
                    <a:pt x="99" y="399"/>
                  </a:cubicBezTo>
                  <a:cubicBezTo>
                    <a:pt x="95" y="410"/>
                    <a:pt x="88" y="433"/>
                    <a:pt x="88" y="433"/>
                  </a:cubicBezTo>
                  <a:cubicBezTo>
                    <a:pt x="61" y="621"/>
                    <a:pt x="0" y="867"/>
                    <a:pt x="144" y="1011"/>
                  </a:cubicBezTo>
                  <a:cubicBezTo>
                    <a:pt x="156" y="1047"/>
                    <a:pt x="187" y="1075"/>
                    <a:pt x="199" y="1111"/>
                  </a:cubicBezTo>
                  <a:cubicBezTo>
                    <a:pt x="203" y="1122"/>
                    <a:pt x="204" y="1134"/>
                    <a:pt x="210" y="1144"/>
                  </a:cubicBezTo>
                  <a:cubicBezTo>
                    <a:pt x="222" y="1164"/>
                    <a:pt x="242" y="1179"/>
                    <a:pt x="255" y="1199"/>
                  </a:cubicBezTo>
                  <a:cubicBezTo>
                    <a:pt x="274" y="1258"/>
                    <a:pt x="295" y="1317"/>
                    <a:pt x="310" y="1377"/>
                  </a:cubicBezTo>
                  <a:cubicBezTo>
                    <a:pt x="326" y="1624"/>
                    <a:pt x="278" y="1544"/>
                    <a:pt x="377" y="1511"/>
                  </a:cubicBezTo>
                  <a:cubicBezTo>
                    <a:pt x="392" y="1496"/>
                    <a:pt x="407" y="1481"/>
                    <a:pt x="422" y="1466"/>
                  </a:cubicBezTo>
                  <a:cubicBezTo>
                    <a:pt x="430" y="1458"/>
                    <a:pt x="445" y="1460"/>
                    <a:pt x="455" y="1455"/>
                  </a:cubicBezTo>
                  <a:cubicBezTo>
                    <a:pt x="467" y="1449"/>
                    <a:pt x="478" y="1441"/>
                    <a:pt x="488" y="1433"/>
                  </a:cubicBezTo>
                  <a:cubicBezTo>
                    <a:pt x="530" y="1398"/>
                    <a:pt x="547" y="1387"/>
                    <a:pt x="599" y="1366"/>
                  </a:cubicBezTo>
                  <a:cubicBezTo>
                    <a:pt x="632" y="1353"/>
                    <a:pt x="666" y="1344"/>
                    <a:pt x="699" y="1333"/>
                  </a:cubicBezTo>
                  <a:cubicBezTo>
                    <a:pt x="710" y="1329"/>
                    <a:pt x="733" y="1322"/>
                    <a:pt x="733" y="1322"/>
                  </a:cubicBezTo>
                  <a:cubicBezTo>
                    <a:pt x="783" y="1287"/>
                    <a:pt x="842" y="1274"/>
                    <a:pt x="899" y="1255"/>
                  </a:cubicBezTo>
                  <a:cubicBezTo>
                    <a:pt x="1024" y="1214"/>
                    <a:pt x="1152" y="1185"/>
                    <a:pt x="1277" y="1144"/>
                  </a:cubicBezTo>
                  <a:cubicBezTo>
                    <a:pt x="1288" y="1140"/>
                    <a:pt x="1300" y="1138"/>
                    <a:pt x="1311" y="1133"/>
                  </a:cubicBezTo>
                  <a:cubicBezTo>
                    <a:pt x="1326" y="1126"/>
                    <a:pt x="1339" y="1116"/>
                    <a:pt x="1355" y="1111"/>
                  </a:cubicBezTo>
                  <a:cubicBezTo>
                    <a:pt x="1387" y="1100"/>
                    <a:pt x="1422" y="1098"/>
                    <a:pt x="1455" y="1088"/>
                  </a:cubicBezTo>
                  <a:cubicBezTo>
                    <a:pt x="1478" y="1081"/>
                    <a:pt x="1500" y="1073"/>
                    <a:pt x="1522" y="1066"/>
                  </a:cubicBezTo>
                  <a:cubicBezTo>
                    <a:pt x="1533" y="1062"/>
                    <a:pt x="1555" y="1055"/>
                    <a:pt x="1555" y="1055"/>
                  </a:cubicBezTo>
                  <a:cubicBezTo>
                    <a:pt x="1574" y="1036"/>
                    <a:pt x="1596" y="1021"/>
                    <a:pt x="1611" y="999"/>
                  </a:cubicBezTo>
                  <a:cubicBezTo>
                    <a:pt x="1629" y="972"/>
                    <a:pt x="1650" y="923"/>
                    <a:pt x="1688" y="911"/>
                  </a:cubicBezTo>
                  <a:cubicBezTo>
                    <a:pt x="1768" y="886"/>
                    <a:pt x="1860" y="880"/>
                    <a:pt x="1944" y="866"/>
                  </a:cubicBezTo>
                  <a:cubicBezTo>
                    <a:pt x="1955" y="862"/>
                    <a:pt x="1966" y="858"/>
                    <a:pt x="1977" y="855"/>
                  </a:cubicBezTo>
                  <a:cubicBezTo>
                    <a:pt x="1992" y="851"/>
                    <a:pt x="2007" y="848"/>
                    <a:pt x="2022" y="844"/>
                  </a:cubicBezTo>
                  <a:cubicBezTo>
                    <a:pt x="2044" y="837"/>
                    <a:pt x="2088" y="822"/>
                    <a:pt x="2088" y="822"/>
                  </a:cubicBezTo>
                  <a:cubicBezTo>
                    <a:pt x="2119" y="791"/>
                    <a:pt x="2151" y="790"/>
                    <a:pt x="2188" y="766"/>
                  </a:cubicBezTo>
                  <a:cubicBezTo>
                    <a:pt x="2215" y="748"/>
                    <a:pt x="2243" y="723"/>
                    <a:pt x="2266" y="699"/>
                  </a:cubicBezTo>
                  <a:cubicBezTo>
                    <a:pt x="2293" y="618"/>
                    <a:pt x="2320" y="537"/>
                    <a:pt x="2344" y="455"/>
                  </a:cubicBezTo>
                  <a:cubicBezTo>
                    <a:pt x="2360" y="402"/>
                    <a:pt x="2370" y="339"/>
                    <a:pt x="2411" y="300"/>
                  </a:cubicBezTo>
                  <a:cubicBezTo>
                    <a:pt x="2426" y="253"/>
                    <a:pt x="2440" y="241"/>
                    <a:pt x="2477" y="211"/>
                  </a:cubicBezTo>
                  <a:cubicBezTo>
                    <a:pt x="2485" y="204"/>
                    <a:pt x="2491" y="194"/>
                    <a:pt x="2500" y="188"/>
                  </a:cubicBezTo>
                  <a:cubicBezTo>
                    <a:pt x="2536" y="166"/>
                    <a:pt x="2533" y="192"/>
                    <a:pt x="2533" y="166"/>
                  </a:cubicBezTo>
                  <a:close/>
                </a:path>
              </a:pathLst>
            </a:cu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21" name="Freeform 7">
              <a:extLst>
                <a:ext uri="{FF2B5EF4-FFF2-40B4-BE49-F238E27FC236}">
                  <a16:creationId xmlns:a16="http://schemas.microsoft.com/office/drawing/2014/main" id="{C9F33555-D825-4814-9865-B470553B8ADD}"/>
                </a:ext>
              </a:extLst>
            </p:cNvPr>
            <p:cNvSpPr>
              <a:spLocks/>
            </p:cNvSpPr>
            <p:nvPr/>
          </p:nvSpPr>
          <p:spPr bwMode="auto">
            <a:xfrm>
              <a:off x="1614" y="2688"/>
              <a:ext cx="598" cy="345"/>
            </a:xfrm>
            <a:custGeom>
              <a:avLst/>
              <a:gdLst>
                <a:gd name="T0" fmla="*/ 586 w 598"/>
                <a:gd name="T1" fmla="*/ 0 h 345"/>
                <a:gd name="T2" fmla="*/ 442 w 598"/>
                <a:gd name="T3" fmla="*/ 55 h 345"/>
                <a:gd name="T4" fmla="*/ 320 w 598"/>
                <a:gd name="T5" fmla="*/ 89 h 345"/>
                <a:gd name="T6" fmla="*/ 208 w 598"/>
                <a:gd name="T7" fmla="*/ 133 h 345"/>
                <a:gd name="T8" fmla="*/ 108 w 598"/>
                <a:gd name="T9" fmla="*/ 167 h 345"/>
                <a:gd name="T10" fmla="*/ 42 w 598"/>
                <a:gd name="T11" fmla="*/ 189 h 345"/>
                <a:gd name="T12" fmla="*/ 8 w 598"/>
                <a:gd name="T13" fmla="*/ 255 h 345"/>
                <a:gd name="T14" fmla="*/ 75 w 598"/>
                <a:gd name="T15" fmla="*/ 278 h 345"/>
                <a:gd name="T16" fmla="*/ 108 w 598"/>
                <a:gd name="T17" fmla="*/ 289 h 345"/>
                <a:gd name="T18" fmla="*/ 297 w 598"/>
                <a:gd name="T19" fmla="*/ 311 h 345"/>
                <a:gd name="T20" fmla="*/ 420 w 598"/>
                <a:gd name="T21" fmla="*/ 222 h 345"/>
                <a:gd name="T22" fmla="*/ 564 w 598"/>
                <a:gd name="T23" fmla="*/ 155 h 345"/>
                <a:gd name="T24" fmla="*/ 575 w 598"/>
                <a:gd name="T25" fmla="*/ 67 h 345"/>
                <a:gd name="T26" fmla="*/ 553 w 598"/>
                <a:gd name="T27" fmla="*/ 44 h 345"/>
                <a:gd name="T28" fmla="*/ 586 w 598"/>
                <a:gd name="T29" fmla="*/ 0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8" h="345">
                  <a:moveTo>
                    <a:pt x="586" y="0"/>
                  </a:moveTo>
                  <a:cubicBezTo>
                    <a:pt x="564" y="66"/>
                    <a:pt x="513" y="47"/>
                    <a:pt x="442" y="55"/>
                  </a:cubicBezTo>
                  <a:cubicBezTo>
                    <a:pt x="393" y="106"/>
                    <a:pt x="442" y="65"/>
                    <a:pt x="320" y="89"/>
                  </a:cubicBezTo>
                  <a:cubicBezTo>
                    <a:pt x="248" y="103"/>
                    <a:pt x="266" y="110"/>
                    <a:pt x="208" y="133"/>
                  </a:cubicBezTo>
                  <a:cubicBezTo>
                    <a:pt x="175" y="146"/>
                    <a:pt x="141" y="156"/>
                    <a:pt x="108" y="167"/>
                  </a:cubicBezTo>
                  <a:cubicBezTo>
                    <a:pt x="86" y="175"/>
                    <a:pt x="42" y="189"/>
                    <a:pt x="42" y="189"/>
                  </a:cubicBezTo>
                  <a:cubicBezTo>
                    <a:pt x="41" y="190"/>
                    <a:pt x="0" y="247"/>
                    <a:pt x="8" y="255"/>
                  </a:cubicBezTo>
                  <a:cubicBezTo>
                    <a:pt x="25" y="272"/>
                    <a:pt x="53" y="270"/>
                    <a:pt x="75" y="278"/>
                  </a:cubicBezTo>
                  <a:cubicBezTo>
                    <a:pt x="86" y="282"/>
                    <a:pt x="108" y="289"/>
                    <a:pt x="108" y="289"/>
                  </a:cubicBezTo>
                  <a:cubicBezTo>
                    <a:pt x="166" y="345"/>
                    <a:pt x="207" y="318"/>
                    <a:pt x="297" y="311"/>
                  </a:cubicBezTo>
                  <a:cubicBezTo>
                    <a:pt x="329" y="265"/>
                    <a:pt x="368" y="239"/>
                    <a:pt x="420" y="222"/>
                  </a:cubicBezTo>
                  <a:cubicBezTo>
                    <a:pt x="465" y="192"/>
                    <a:pt x="516" y="180"/>
                    <a:pt x="564" y="155"/>
                  </a:cubicBezTo>
                  <a:cubicBezTo>
                    <a:pt x="590" y="116"/>
                    <a:pt x="598" y="121"/>
                    <a:pt x="575" y="67"/>
                  </a:cubicBezTo>
                  <a:cubicBezTo>
                    <a:pt x="571" y="57"/>
                    <a:pt x="551" y="54"/>
                    <a:pt x="553" y="44"/>
                  </a:cubicBezTo>
                  <a:cubicBezTo>
                    <a:pt x="556" y="26"/>
                    <a:pt x="575" y="15"/>
                    <a:pt x="586" y="0"/>
                  </a:cubicBez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36871" name="Freeform 8">
            <a:extLst>
              <a:ext uri="{FF2B5EF4-FFF2-40B4-BE49-F238E27FC236}">
                <a16:creationId xmlns:a16="http://schemas.microsoft.com/office/drawing/2014/main" id="{64A36E75-38E2-416D-ABE4-A577FC973622}"/>
              </a:ext>
            </a:extLst>
          </p:cNvPr>
          <p:cNvSpPr>
            <a:spLocks/>
          </p:cNvSpPr>
          <p:nvPr/>
        </p:nvSpPr>
        <p:spPr bwMode="auto">
          <a:xfrm rot="555537">
            <a:off x="3309938" y="5238750"/>
            <a:ext cx="5523012" cy="1009055"/>
          </a:xfrm>
          <a:custGeom>
            <a:avLst/>
            <a:gdLst>
              <a:gd name="T0" fmla="*/ 3740 w 4726"/>
              <a:gd name="T1" fmla="*/ 894922 h 534"/>
              <a:gd name="T2" fmla="*/ 157066 w 4726"/>
              <a:gd name="T3" fmla="*/ 804220 h 534"/>
              <a:gd name="T4" fmla="*/ 239338 w 4726"/>
              <a:gd name="T5" fmla="*/ 759877 h 534"/>
              <a:gd name="T6" fmla="*/ 558456 w 4726"/>
              <a:gd name="T7" fmla="*/ 782049 h 534"/>
              <a:gd name="T8" fmla="*/ 737960 w 4726"/>
              <a:gd name="T9" fmla="*/ 894922 h 534"/>
              <a:gd name="T10" fmla="*/ 904998 w 4726"/>
              <a:gd name="T11" fmla="*/ 1005779 h 534"/>
              <a:gd name="T12" fmla="*/ 1070790 w 4726"/>
              <a:gd name="T13" fmla="*/ 1052138 h 534"/>
              <a:gd name="T14" fmla="*/ 1652930 w 4726"/>
              <a:gd name="T15" fmla="*/ 983608 h 534"/>
              <a:gd name="T16" fmla="*/ 1915953 w 4726"/>
              <a:gd name="T17" fmla="*/ 828407 h 534"/>
              <a:gd name="T18" fmla="*/ 1999472 w 4726"/>
              <a:gd name="T19" fmla="*/ 737706 h 534"/>
              <a:gd name="T20" fmla="*/ 2095457 w 4726"/>
              <a:gd name="T21" fmla="*/ 671191 h 534"/>
              <a:gd name="T22" fmla="*/ 2220112 w 4726"/>
              <a:gd name="T23" fmla="*/ 558318 h 534"/>
              <a:gd name="T24" fmla="*/ 2552942 w 4726"/>
              <a:gd name="T25" fmla="*/ 447461 h 534"/>
              <a:gd name="T26" fmla="*/ 3024139 w 4726"/>
              <a:gd name="T27" fmla="*/ 469632 h 534"/>
              <a:gd name="T28" fmla="*/ 3162507 w 4726"/>
              <a:gd name="T29" fmla="*/ 536147 h 534"/>
              <a:gd name="T30" fmla="*/ 3481625 w 4726"/>
              <a:gd name="T31" fmla="*/ 626848 h 534"/>
              <a:gd name="T32" fmla="*/ 3966534 w 4726"/>
              <a:gd name="T33" fmla="*/ 580490 h 534"/>
              <a:gd name="T34" fmla="*/ 4104901 w 4726"/>
              <a:gd name="T35" fmla="*/ 447461 h 534"/>
              <a:gd name="T36" fmla="*/ 4187174 w 4726"/>
              <a:gd name="T37" fmla="*/ 403118 h 534"/>
              <a:gd name="T38" fmla="*/ 4354212 w 4726"/>
              <a:gd name="T39" fmla="*/ 268073 h 534"/>
              <a:gd name="T40" fmla="*/ 4478868 w 4726"/>
              <a:gd name="T41" fmla="*/ 177372 h 534"/>
              <a:gd name="T42" fmla="*/ 4574852 w 4726"/>
              <a:gd name="T43" fmla="*/ 88686 h 534"/>
              <a:gd name="T44" fmla="*/ 4810451 w 4726"/>
              <a:gd name="T45" fmla="*/ 0 h 534"/>
              <a:gd name="T46" fmla="*/ 5156993 w 4726"/>
              <a:gd name="T47" fmla="*/ 22171 h 534"/>
              <a:gd name="T48" fmla="*/ 5240512 w 4726"/>
              <a:gd name="T49" fmla="*/ 88686 h 534"/>
              <a:gd name="T50" fmla="*/ 5378879 w 4726"/>
              <a:gd name="T51" fmla="*/ 155200 h 534"/>
              <a:gd name="T52" fmla="*/ 5711709 w 4726"/>
              <a:gd name="T53" fmla="*/ 66514 h 534"/>
              <a:gd name="T54" fmla="*/ 5725421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72" name="Freeform 9">
            <a:extLst>
              <a:ext uri="{FF2B5EF4-FFF2-40B4-BE49-F238E27FC236}">
                <a16:creationId xmlns:a16="http://schemas.microsoft.com/office/drawing/2014/main" id="{03AA95AE-A5EE-459E-BA2F-66F9DBB83C96}"/>
              </a:ext>
            </a:extLst>
          </p:cNvPr>
          <p:cNvSpPr>
            <a:spLocks/>
          </p:cNvSpPr>
          <p:nvPr/>
        </p:nvSpPr>
        <p:spPr bwMode="auto">
          <a:xfrm rot="555537">
            <a:off x="3284638" y="5235774"/>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73" name="Oval 10">
            <a:extLst>
              <a:ext uri="{FF2B5EF4-FFF2-40B4-BE49-F238E27FC236}">
                <a16:creationId xmlns:a16="http://schemas.microsoft.com/office/drawing/2014/main" id="{B805DC92-2FC7-4D7C-9790-09617E016CEA}"/>
              </a:ext>
            </a:extLst>
          </p:cNvPr>
          <p:cNvSpPr>
            <a:spLocks noChangeArrowheads="1"/>
          </p:cNvSpPr>
          <p:nvPr/>
        </p:nvSpPr>
        <p:spPr bwMode="auto">
          <a:xfrm rot="402230">
            <a:off x="3309938" y="4628555"/>
            <a:ext cx="111622" cy="100012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6874" name="Oval 11">
            <a:extLst>
              <a:ext uri="{FF2B5EF4-FFF2-40B4-BE49-F238E27FC236}">
                <a16:creationId xmlns:a16="http://schemas.microsoft.com/office/drawing/2014/main" id="{7E36A35E-5FC8-4E40-8670-C49CC5615821}"/>
              </a:ext>
            </a:extLst>
          </p:cNvPr>
          <p:cNvSpPr>
            <a:spLocks noChangeArrowheads="1"/>
          </p:cNvSpPr>
          <p:nvPr/>
        </p:nvSpPr>
        <p:spPr bwMode="auto">
          <a:xfrm rot="359852">
            <a:off x="8627567" y="4860727"/>
            <a:ext cx="111621" cy="998637"/>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grpSp>
        <p:nvGrpSpPr>
          <p:cNvPr id="36875" name="Group 12">
            <a:extLst>
              <a:ext uri="{FF2B5EF4-FFF2-40B4-BE49-F238E27FC236}">
                <a16:creationId xmlns:a16="http://schemas.microsoft.com/office/drawing/2014/main" id="{C423CD72-5023-4406-8D2F-1B9837795B0C}"/>
              </a:ext>
            </a:extLst>
          </p:cNvPr>
          <p:cNvGrpSpPr>
            <a:grpSpLocks/>
          </p:cNvGrpSpPr>
          <p:nvPr/>
        </p:nvGrpSpPr>
        <p:grpSpPr bwMode="auto">
          <a:xfrm>
            <a:off x="8596314" y="1294805"/>
            <a:ext cx="1143000" cy="1220391"/>
            <a:chOff x="4656" y="1104"/>
            <a:chExt cx="768" cy="768"/>
          </a:xfrm>
        </p:grpSpPr>
        <p:sp>
          <p:nvSpPr>
            <p:cNvPr id="36918" name="Oval 13">
              <a:extLst>
                <a:ext uri="{FF2B5EF4-FFF2-40B4-BE49-F238E27FC236}">
                  <a16:creationId xmlns:a16="http://schemas.microsoft.com/office/drawing/2014/main" id="{6B0EFD75-F723-451B-9034-CE7F848E7356}"/>
                </a:ext>
              </a:extLst>
            </p:cNvPr>
            <p:cNvSpPr>
              <a:spLocks noChangeArrowheads="1"/>
            </p:cNvSpPr>
            <p:nvPr/>
          </p:nvSpPr>
          <p:spPr bwMode="auto">
            <a:xfrm>
              <a:off x="4656" y="1104"/>
              <a:ext cx="768" cy="768"/>
            </a:xfrm>
            <a:prstGeom prst="ellipse">
              <a:avLst/>
            </a:prstGeom>
            <a:solidFill>
              <a:srgbClr val="A50021"/>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endParaRPr lang="cs-CZ" altLang="cs-CZ" sz="2250" dirty="0">
                <a:solidFill>
                  <a:schemeClr val="accent1"/>
                </a:solidFill>
                <a:latin typeface="Calibri Light" panose="020F0302020204030204" pitchFamily="34" charset="0"/>
              </a:endParaRPr>
            </a:p>
          </p:txBody>
        </p:sp>
        <p:sp>
          <p:nvSpPr>
            <p:cNvPr id="36919" name="Text Box 14">
              <a:extLst>
                <a:ext uri="{FF2B5EF4-FFF2-40B4-BE49-F238E27FC236}">
                  <a16:creationId xmlns:a16="http://schemas.microsoft.com/office/drawing/2014/main" id="{0D992BBE-D847-407A-A2C0-24922BB132CE}"/>
                </a:ext>
              </a:extLst>
            </p:cNvPr>
            <p:cNvSpPr txBox="1">
              <a:spLocks noChangeArrowheads="1"/>
            </p:cNvSpPr>
            <p:nvPr/>
          </p:nvSpPr>
          <p:spPr bwMode="auto">
            <a:xfrm>
              <a:off x="4724" y="1200"/>
              <a:ext cx="681"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cs-CZ" altLang="cs-CZ" sz="1875" b="1" dirty="0">
                  <a:solidFill>
                    <a:schemeClr val="accent1"/>
                  </a:solidFill>
                  <a:latin typeface="Calibri Light" panose="020F0302020204030204" pitchFamily="34" charset="0"/>
                </a:rPr>
                <a:t>Tkáňové </a:t>
              </a:r>
            </a:p>
            <a:p>
              <a:pPr algn="ctr" eaLnBrk="1" hangingPunct="1"/>
              <a:r>
                <a:rPr lang="cs-CZ" altLang="cs-CZ" sz="1875" b="1" dirty="0">
                  <a:solidFill>
                    <a:schemeClr val="accent1"/>
                  </a:solidFill>
                  <a:latin typeface="Calibri Light" panose="020F0302020204030204" pitchFamily="34" charset="0"/>
                </a:rPr>
                <a:t>Zásoby </a:t>
              </a:r>
            </a:p>
            <a:p>
              <a:pPr algn="ctr" eaLnBrk="1" hangingPunct="1"/>
              <a:r>
                <a:rPr lang="cs-CZ" altLang="cs-CZ" sz="1875" b="1" dirty="0">
                  <a:solidFill>
                    <a:schemeClr val="accent1"/>
                  </a:solidFill>
                  <a:latin typeface="Calibri Light" panose="020F0302020204030204" pitchFamily="34" charset="0"/>
                </a:rPr>
                <a:t>70 g</a:t>
              </a:r>
              <a:endParaRPr lang="en-US" altLang="cs-CZ" sz="2250" dirty="0">
                <a:solidFill>
                  <a:schemeClr val="accent1"/>
                </a:solidFill>
                <a:latin typeface="Calibri Light" panose="020F0302020204030204" pitchFamily="34" charset="0"/>
              </a:endParaRPr>
            </a:p>
          </p:txBody>
        </p:sp>
      </p:grpSp>
      <p:sp>
        <p:nvSpPr>
          <p:cNvPr id="36876" name="Line 15">
            <a:extLst>
              <a:ext uri="{FF2B5EF4-FFF2-40B4-BE49-F238E27FC236}">
                <a16:creationId xmlns:a16="http://schemas.microsoft.com/office/drawing/2014/main" id="{11DD4D32-D655-41AF-A8D7-3D0D64D29851}"/>
              </a:ext>
            </a:extLst>
          </p:cNvPr>
          <p:cNvSpPr>
            <a:spLocks noChangeShapeType="1"/>
          </p:cNvSpPr>
          <p:nvPr/>
        </p:nvSpPr>
        <p:spPr bwMode="auto">
          <a:xfrm>
            <a:off x="6221016" y="1753195"/>
            <a:ext cx="2232422"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77" name="Text Box 16">
            <a:extLst>
              <a:ext uri="{FF2B5EF4-FFF2-40B4-BE49-F238E27FC236}">
                <a16:creationId xmlns:a16="http://schemas.microsoft.com/office/drawing/2014/main" id="{1BD01186-E12B-4995-A3D7-35C9BBE0A79B}"/>
              </a:ext>
            </a:extLst>
          </p:cNvPr>
          <p:cNvSpPr txBox="1">
            <a:spLocks noChangeArrowheads="1"/>
          </p:cNvSpPr>
          <p:nvPr/>
        </p:nvSpPr>
        <p:spPr bwMode="auto">
          <a:xfrm>
            <a:off x="4097239" y="1437680"/>
            <a:ext cx="2058293"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chemeClr val="tx2"/>
                </a:solidFill>
                <a:latin typeface="Calibri Light" panose="020F0302020204030204" pitchFamily="34" charset="0"/>
              </a:rPr>
              <a:t>0.8 G</a:t>
            </a:r>
          </a:p>
          <a:p>
            <a:pPr algn="ctr" eaLnBrk="1" hangingPunct="1"/>
            <a:r>
              <a:rPr lang="en-US" altLang="cs-CZ" sz="2250" dirty="0">
                <a:solidFill>
                  <a:schemeClr val="tx2"/>
                </a:solidFill>
                <a:latin typeface="Calibri Light" panose="020F0302020204030204" pitchFamily="34" charset="0"/>
              </a:rPr>
              <a:t>SYN CHOL</a:t>
            </a:r>
          </a:p>
        </p:txBody>
      </p:sp>
      <p:sp>
        <p:nvSpPr>
          <p:cNvPr id="36878" name="Text Box 18">
            <a:extLst>
              <a:ext uri="{FF2B5EF4-FFF2-40B4-BE49-F238E27FC236}">
                <a16:creationId xmlns:a16="http://schemas.microsoft.com/office/drawing/2014/main" id="{234FADA5-8B9D-49F5-B287-C4E9AF848DF6}"/>
              </a:ext>
            </a:extLst>
          </p:cNvPr>
          <p:cNvSpPr txBox="1">
            <a:spLocks noChangeArrowheads="1"/>
          </p:cNvSpPr>
          <p:nvPr/>
        </p:nvSpPr>
        <p:spPr bwMode="auto">
          <a:xfrm>
            <a:off x="3952875" y="2972098"/>
            <a:ext cx="1178719" cy="779052"/>
          </a:xfrm>
          <a:prstGeom prst="rect">
            <a:avLst/>
          </a:prstGeom>
          <a:solidFill>
            <a:schemeClr val="bg2"/>
          </a:solidFill>
          <a:ln w="127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99FF"/>
                </a:solidFill>
                <a:latin typeface="Calibri Light" panose="020F0302020204030204" pitchFamily="34" charset="0"/>
              </a:rPr>
              <a:t>17.35 G</a:t>
            </a:r>
          </a:p>
          <a:p>
            <a:pPr algn="ctr" eaLnBrk="1" hangingPunct="1"/>
            <a:r>
              <a:rPr lang="en-US" altLang="cs-CZ" sz="2250" dirty="0">
                <a:solidFill>
                  <a:srgbClr val="FF99FF"/>
                </a:solidFill>
                <a:latin typeface="Calibri Light" panose="020F0302020204030204" pitchFamily="34" charset="0"/>
              </a:rPr>
              <a:t>BA</a:t>
            </a:r>
            <a:r>
              <a:rPr lang="en-US" altLang="cs-CZ" sz="2250" baseline="30000" dirty="0">
                <a:solidFill>
                  <a:srgbClr val="FF99FF"/>
                </a:solidFill>
                <a:latin typeface="Calibri Light" panose="020F0302020204030204" pitchFamily="34" charset="0"/>
              </a:rPr>
              <a:t>*</a:t>
            </a:r>
            <a:endParaRPr lang="en-US" altLang="cs-CZ" sz="2250" dirty="0">
              <a:latin typeface="Calibri Light" panose="020F0302020204030204" pitchFamily="34" charset="0"/>
            </a:endParaRPr>
          </a:p>
        </p:txBody>
      </p:sp>
      <p:sp>
        <p:nvSpPr>
          <p:cNvPr id="36879" name="Line 21">
            <a:extLst>
              <a:ext uri="{FF2B5EF4-FFF2-40B4-BE49-F238E27FC236}">
                <a16:creationId xmlns:a16="http://schemas.microsoft.com/office/drawing/2014/main" id="{A75DB7D5-5BF0-4E2E-913A-21B91A7F15A6}"/>
              </a:ext>
            </a:extLst>
          </p:cNvPr>
          <p:cNvSpPr>
            <a:spLocks noChangeShapeType="1"/>
          </p:cNvSpPr>
          <p:nvPr/>
        </p:nvSpPr>
        <p:spPr bwMode="auto">
          <a:xfrm>
            <a:off x="3095625" y="991195"/>
            <a:ext cx="3357563" cy="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0" name="Text Box 22">
            <a:extLst>
              <a:ext uri="{FF2B5EF4-FFF2-40B4-BE49-F238E27FC236}">
                <a16:creationId xmlns:a16="http://schemas.microsoft.com/office/drawing/2014/main" id="{F2302CAF-BD98-459A-90C8-4F80715EE24F}"/>
              </a:ext>
            </a:extLst>
          </p:cNvPr>
          <p:cNvSpPr txBox="1">
            <a:spLocks noChangeArrowheads="1"/>
          </p:cNvSpPr>
          <p:nvPr/>
        </p:nvSpPr>
        <p:spPr bwMode="auto">
          <a:xfrm>
            <a:off x="1952625" y="1437680"/>
            <a:ext cx="2143125"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0.85 G</a:t>
            </a:r>
          </a:p>
          <a:p>
            <a:pPr algn="ctr" eaLnBrk="1" hangingPunct="1"/>
            <a:r>
              <a:rPr lang="en-US" altLang="cs-CZ" sz="2250" dirty="0">
                <a:solidFill>
                  <a:srgbClr val="FFFF00"/>
                </a:solidFill>
                <a:latin typeface="Calibri Light" panose="020F0302020204030204" pitchFamily="34" charset="0"/>
              </a:rPr>
              <a:t>ABS CHOL</a:t>
            </a:r>
            <a:endParaRPr lang="en-US" altLang="cs-CZ" sz="1875" dirty="0">
              <a:solidFill>
                <a:srgbClr val="FFFF00"/>
              </a:solidFill>
              <a:latin typeface="Calibri Light" panose="020F0302020204030204" pitchFamily="34" charset="0"/>
            </a:endParaRPr>
          </a:p>
        </p:txBody>
      </p:sp>
      <p:sp>
        <p:nvSpPr>
          <p:cNvPr id="36881" name="Text Box 24">
            <a:extLst>
              <a:ext uri="{FF2B5EF4-FFF2-40B4-BE49-F238E27FC236}">
                <a16:creationId xmlns:a16="http://schemas.microsoft.com/office/drawing/2014/main" id="{4F5E8EEF-2687-4777-AFAB-30B252A8DA8D}"/>
              </a:ext>
            </a:extLst>
          </p:cNvPr>
          <p:cNvSpPr txBox="1">
            <a:spLocks noChangeArrowheads="1"/>
          </p:cNvSpPr>
          <p:nvPr/>
        </p:nvSpPr>
        <p:spPr bwMode="auto">
          <a:xfrm>
            <a:off x="4672189" y="2515196"/>
            <a:ext cx="1203072" cy="375096"/>
          </a:xfrm>
          <a:prstGeom prst="rect">
            <a:avLst/>
          </a:prstGeom>
          <a:solidFill>
            <a:schemeClr val="bg2"/>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99FF"/>
                </a:solidFill>
                <a:latin typeface="Calibri Light" panose="020F0302020204030204" pitchFamily="34" charset="0"/>
              </a:rPr>
              <a:t>0.35 G BA</a:t>
            </a:r>
            <a:r>
              <a:rPr lang="en-US" altLang="cs-CZ" sz="1875" baseline="30000" dirty="0">
                <a:solidFill>
                  <a:srgbClr val="FF99FF"/>
                </a:solidFill>
                <a:latin typeface="Calibri Light" panose="020F0302020204030204" pitchFamily="34" charset="0"/>
              </a:rPr>
              <a:t>*</a:t>
            </a:r>
            <a:endParaRPr lang="en-US" altLang="cs-CZ" sz="1875" dirty="0">
              <a:solidFill>
                <a:schemeClr val="accent1"/>
              </a:solidFill>
              <a:latin typeface="Calibri Light" panose="020F0302020204030204" pitchFamily="34" charset="0"/>
            </a:endParaRPr>
          </a:p>
        </p:txBody>
      </p:sp>
      <p:sp>
        <p:nvSpPr>
          <p:cNvPr id="36882" name="Line 28">
            <a:extLst>
              <a:ext uri="{FF2B5EF4-FFF2-40B4-BE49-F238E27FC236}">
                <a16:creationId xmlns:a16="http://schemas.microsoft.com/office/drawing/2014/main" id="{764BB3D4-C8D2-49BF-9957-5C3FCA2071AD}"/>
              </a:ext>
            </a:extLst>
          </p:cNvPr>
          <p:cNvSpPr>
            <a:spLocks noChangeShapeType="1"/>
          </p:cNvSpPr>
          <p:nvPr/>
        </p:nvSpPr>
        <p:spPr bwMode="auto">
          <a:xfrm>
            <a:off x="3095625" y="5143500"/>
            <a:ext cx="6143625"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3" name="Line 29">
            <a:extLst>
              <a:ext uri="{FF2B5EF4-FFF2-40B4-BE49-F238E27FC236}">
                <a16:creationId xmlns:a16="http://schemas.microsoft.com/office/drawing/2014/main" id="{23241EE3-7CF1-486F-9668-823D543949DC}"/>
              </a:ext>
            </a:extLst>
          </p:cNvPr>
          <p:cNvSpPr>
            <a:spLocks noChangeShapeType="1"/>
          </p:cNvSpPr>
          <p:nvPr/>
        </p:nvSpPr>
        <p:spPr bwMode="auto">
          <a:xfrm>
            <a:off x="3952875" y="3891856"/>
            <a:ext cx="910828" cy="1442144"/>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4" name="Line 30">
            <a:extLst>
              <a:ext uri="{FF2B5EF4-FFF2-40B4-BE49-F238E27FC236}">
                <a16:creationId xmlns:a16="http://schemas.microsoft.com/office/drawing/2014/main" id="{37C0C7BE-D245-4074-801E-224466019388}"/>
              </a:ext>
            </a:extLst>
          </p:cNvPr>
          <p:cNvSpPr>
            <a:spLocks noChangeShapeType="1"/>
          </p:cNvSpPr>
          <p:nvPr/>
        </p:nvSpPr>
        <p:spPr bwMode="auto">
          <a:xfrm>
            <a:off x="4881562" y="5334000"/>
            <a:ext cx="4357688"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5" name="Line 31">
            <a:extLst>
              <a:ext uri="{FF2B5EF4-FFF2-40B4-BE49-F238E27FC236}">
                <a16:creationId xmlns:a16="http://schemas.microsoft.com/office/drawing/2014/main" id="{A8A837C7-AB19-4C9E-89C5-A5EA58C62311}"/>
              </a:ext>
            </a:extLst>
          </p:cNvPr>
          <p:cNvSpPr>
            <a:spLocks noChangeShapeType="1"/>
          </p:cNvSpPr>
          <p:nvPr/>
        </p:nvSpPr>
        <p:spPr bwMode="auto">
          <a:xfrm>
            <a:off x="4238625" y="3810001"/>
            <a:ext cx="1053703" cy="1753195"/>
          </a:xfrm>
          <a:prstGeom prst="line">
            <a:avLst/>
          </a:prstGeom>
          <a:noFill/>
          <a:ln w="57150">
            <a:solidFill>
              <a:srgbClr val="FF99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6" name="Line 32">
            <a:extLst>
              <a:ext uri="{FF2B5EF4-FFF2-40B4-BE49-F238E27FC236}">
                <a16:creationId xmlns:a16="http://schemas.microsoft.com/office/drawing/2014/main" id="{CB24E825-4452-436F-8AD8-70FB967F2853}"/>
              </a:ext>
            </a:extLst>
          </p:cNvPr>
          <p:cNvSpPr>
            <a:spLocks noChangeShapeType="1"/>
          </p:cNvSpPr>
          <p:nvPr/>
        </p:nvSpPr>
        <p:spPr bwMode="auto">
          <a:xfrm>
            <a:off x="5381625" y="5543848"/>
            <a:ext cx="3857625" cy="0"/>
          </a:xfrm>
          <a:prstGeom prst="line">
            <a:avLst/>
          </a:prstGeom>
          <a:noFill/>
          <a:ln w="57150">
            <a:solidFill>
              <a:srgbClr val="FF99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7" name="Text Box 39">
            <a:extLst>
              <a:ext uri="{FF2B5EF4-FFF2-40B4-BE49-F238E27FC236}">
                <a16:creationId xmlns:a16="http://schemas.microsoft.com/office/drawing/2014/main" id="{5471A985-45C6-455D-9F13-BDC47D1BBD67}"/>
              </a:ext>
            </a:extLst>
          </p:cNvPr>
          <p:cNvSpPr txBox="1">
            <a:spLocks noChangeArrowheads="1"/>
          </p:cNvSpPr>
          <p:nvPr/>
        </p:nvSpPr>
        <p:spPr bwMode="auto">
          <a:xfrm>
            <a:off x="9169302" y="5314653"/>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9999"/>
                </a:solidFill>
                <a:latin typeface="Calibri Light" panose="020F0302020204030204" pitchFamily="34" charset="0"/>
              </a:rPr>
              <a:t>.35 G</a:t>
            </a:r>
            <a:endParaRPr lang="en-US" altLang="cs-CZ" sz="2250" dirty="0">
              <a:latin typeface="Calibri Light" panose="020F0302020204030204" pitchFamily="34" charset="0"/>
            </a:endParaRPr>
          </a:p>
        </p:txBody>
      </p:sp>
      <p:sp>
        <p:nvSpPr>
          <p:cNvPr id="36888" name="Line 40">
            <a:extLst>
              <a:ext uri="{FF2B5EF4-FFF2-40B4-BE49-F238E27FC236}">
                <a16:creationId xmlns:a16="http://schemas.microsoft.com/office/drawing/2014/main" id="{3219C49A-AC11-43AC-B322-7A417DA75DBA}"/>
              </a:ext>
            </a:extLst>
          </p:cNvPr>
          <p:cNvSpPr>
            <a:spLocks noChangeShapeType="1"/>
          </p:cNvSpPr>
          <p:nvPr/>
        </p:nvSpPr>
        <p:spPr bwMode="auto">
          <a:xfrm>
            <a:off x="6453187"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9" name="Line 41">
            <a:extLst>
              <a:ext uri="{FF2B5EF4-FFF2-40B4-BE49-F238E27FC236}">
                <a16:creationId xmlns:a16="http://schemas.microsoft.com/office/drawing/2014/main" id="{5327DD9F-3724-4826-9805-C1B5813DFC83}"/>
              </a:ext>
            </a:extLst>
          </p:cNvPr>
          <p:cNvSpPr>
            <a:spLocks noChangeShapeType="1"/>
          </p:cNvSpPr>
          <p:nvPr/>
        </p:nvSpPr>
        <p:spPr bwMode="auto">
          <a:xfrm flipH="1">
            <a:off x="5810250"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0" name="Line 42">
            <a:extLst>
              <a:ext uri="{FF2B5EF4-FFF2-40B4-BE49-F238E27FC236}">
                <a16:creationId xmlns:a16="http://schemas.microsoft.com/office/drawing/2014/main" id="{0DD91739-858D-40B2-B1DC-5577E0DCD94C}"/>
              </a:ext>
            </a:extLst>
          </p:cNvPr>
          <p:cNvSpPr>
            <a:spLocks noChangeShapeType="1"/>
          </p:cNvSpPr>
          <p:nvPr/>
        </p:nvSpPr>
        <p:spPr bwMode="auto">
          <a:xfrm flipV="1">
            <a:off x="6453188" y="2742903"/>
            <a:ext cx="0" cy="38100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1" name="Line 43">
            <a:extLst>
              <a:ext uri="{FF2B5EF4-FFF2-40B4-BE49-F238E27FC236}">
                <a16:creationId xmlns:a16="http://schemas.microsoft.com/office/drawing/2014/main" id="{2A8760B9-B7F6-4C26-8ACD-CCE4E1B17C19}"/>
              </a:ext>
            </a:extLst>
          </p:cNvPr>
          <p:cNvSpPr>
            <a:spLocks noChangeShapeType="1"/>
          </p:cNvSpPr>
          <p:nvPr/>
        </p:nvSpPr>
        <p:spPr bwMode="auto">
          <a:xfrm flipV="1">
            <a:off x="5810250" y="4115098"/>
            <a:ext cx="0" cy="10284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2" name="Line 44">
            <a:extLst>
              <a:ext uri="{FF2B5EF4-FFF2-40B4-BE49-F238E27FC236}">
                <a16:creationId xmlns:a16="http://schemas.microsoft.com/office/drawing/2014/main" id="{CA1C24DD-D347-4251-B318-33B787947360}"/>
              </a:ext>
            </a:extLst>
          </p:cNvPr>
          <p:cNvSpPr>
            <a:spLocks noChangeShapeType="1"/>
          </p:cNvSpPr>
          <p:nvPr/>
        </p:nvSpPr>
        <p:spPr bwMode="auto">
          <a:xfrm flipV="1">
            <a:off x="7167563" y="4115098"/>
            <a:ext cx="0" cy="12189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3" name="Line 45">
            <a:extLst>
              <a:ext uri="{FF2B5EF4-FFF2-40B4-BE49-F238E27FC236}">
                <a16:creationId xmlns:a16="http://schemas.microsoft.com/office/drawing/2014/main" id="{DD92FBE7-700D-4E3A-AA8D-FB1202023CC9}"/>
              </a:ext>
            </a:extLst>
          </p:cNvPr>
          <p:cNvSpPr>
            <a:spLocks noChangeShapeType="1"/>
          </p:cNvSpPr>
          <p:nvPr/>
        </p:nvSpPr>
        <p:spPr bwMode="auto">
          <a:xfrm flipV="1">
            <a:off x="6453188" y="991196"/>
            <a:ext cx="0" cy="1675805"/>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4" name="Line 46">
            <a:extLst>
              <a:ext uri="{FF2B5EF4-FFF2-40B4-BE49-F238E27FC236}">
                <a16:creationId xmlns:a16="http://schemas.microsoft.com/office/drawing/2014/main" id="{96554516-08B6-432B-8F8A-EA8121F022ED}"/>
              </a:ext>
            </a:extLst>
          </p:cNvPr>
          <p:cNvSpPr>
            <a:spLocks noChangeShapeType="1"/>
          </p:cNvSpPr>
          <p:nvPr/>
        </p:nvSpPr>
        <p:spPr bwMode="auto">
          <a:xfrm>
            <a:off x="3095625" y="991195"/>
            <a:ext cx="0" cy="47625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5" name="Text Box 47">
            <a:extLst>
              <a:ext uri="{FF2B5EF4-FFF2-40B4-BE49-F238E27FC236}">
                <a16:creationId xmlns:a16="http://schemas.microsoft.com/office/drawing/2014/main" id="{6A533CE1-530D-4B9A-B0D8-16B29E24379D}"/>
              </a:ext>
            </a:extLst>
          </p:cNvPr>
          <p:cNvSpPr txBox="1">
            <a:spLocks noChangeArrowheads="1"/>
          </p:cNvSpPr>
          <p:nvPr/>
        </p:nvSpPr>
        <p:spPr bwMode="auto">
          <a:xfrm>
            <a:off x="9167813" y="5086945"/>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.65 G</a:t>
            </a:r>
            <a:endParaRPr lang="en-US" altLang="cs-CZ" sz="2250" dirty="0">
              <a:latin typeface="Calibri Light" panose="020F0302020204030204" pitchFamily="34" charset="0"/>
            </a:endParaRPr>
          </a:p>
        </p:txBody>
      </p:sp>
      <p:sp>
        <p:nvSpPr>
          <p:cNvPr id="36896" name="Text Box 48">
            <a:extLst>
              <a:ext uri="{FF2B5EF4-FFF2-40B4-BE49-F238E27FC236}">
                <a16:creationId xmlns:a16="http://schemas.microsoft.com/office/drawing/2014/main" id="{DD75D7AB-B82E-4B2E-A5B1-025E26207D4D}"/>
              </a:ext>
            </a:extLst>
          </p:cNvPr>
          <p:cNvSpPr txBox="1">
            <a:spLocks noChangeArrowheads="1"/>
          </p:cNvSpPr>
          <p:nvPr/>
        </p:nvSpPr>
        <p:spPr bwMode="auto">
          <a:xfrm>
            <a:off x="9167813" y="4857750"/>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.20 G</a:t>
            </a:r>
            <a:endParaRPr lang="en-US" altLang="cs-CZ" sz="2250" dirty="0">
              <a:latin typeface="Calibri Light" panose="020F0302020204030204" pitchFamily="34" charset="0"/>
            </a:endParaRPr>
          </a:p>
        </p:txBody>
      </p:sp>
      <p:sp>
        <p:nvSpPr>
          <p:cNvPr id="36897" name="Line 49">
            <a:extLst>
              <a:ext uri="{FF2B5EF4-FFF2-40B4-BE49-F238E27FC236}">
                <a16:creationId xmlns:a16="http://schemas.microsoft.com/office/drawing/2014/main" id="{A5DD86CB-ECEA-479F-A46C-04234A2E5977}"/>
              </a:ext>
            </a:extLst>
          </p:cNvPr>
          <p:cNvSpPr>
            <a:spLocks noChangeShapeType="1"/>
          </p:cNvSpPr>
          <p:nvPr/>
        </p:nvSpPr>
        <p:spPr bwMode="auto">
          <a:xfrm>
            <a:off x="9239250" y="5771555"/>
            <a:ext cx="78581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8" name="Text Box 50">
            <a:extLst>
              <a:ext uri="{FF2B5EF4-FFF2-40B4-BE49-F238E27FC236}">
                <a16:creationId xmlns:a16="http://schemas.microsoft.com/office/drawing/2014/main" id="{364721A1-CBDB-4470-9CB2-3D1132FAA315}"/>
              </a:ext>
            </a:extLst>
          </p:cNvPr>
          <p:cNvSpPr txBox="1">
            <a:spLocks noChangeArrowheads="1"/>
          </p:cNvSpPr>
          <p:nvPr/>
        </p:nvSpPr>
        <p:spPr bwMode="auto">
          <a:xfrm>
            <a:off x="8831688" y="5695653"/>
            <a:ext cx="1382159" cy="77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b="1" dirty="0">
                <a:solidFill>
                  <a:srgbClr val="FFFF66"/>
                </a:solidFill>
                <a:latin typeface="Calibri Light" panose="020F0302020204030204" pitchFamily="34" charset="0"/>
              </a:rPr>
              <a:t>1.20 G</a:t>
            </a:r>
          </a:p>
          <a:p>
            <a:pPr algn="ctr" eaLnBrk="1" hangingPunct="1"/>
            <a:r>
              <a:rPr lang="en-US" altLang="cs-CZ" sz="2250" b="1" dirty="0">
                <a:solidFill>
                  <a:srgbClr val="FFFF66"/>
                </a:solidFill>
                <a:latin typeface="Calibri Light" panose="020F0302020204030204" pitchFamily="34" charset="0"/>
              </a:rPr>
              <a:t>CHOL + BA</a:t>
            </a:r>
            <a:endParaRPr lang="en-US" altLang="cs-CZ" sz="2250" dirty="0">
              <a:latin typeface="Calibri Light" panose="020F0302020204030204" pitchFamily="34" charset="0"/>
            </a:endParaRPr>
          </a:p>
        </p:txBody>
      </p:sp>
      <p:sp>
        <p:nvSpPr>
          <p:cNvPr id="36899" name="Line 51">
            <a:extLst>
              <a:ext uri="{FF2B5EF4-FFF2-40B4-BE49-F238E27FC236}">
                <a16:creationId xmlns:a16="http://schemas.microsoft.com/office/drawing/2014/main" id="{3C1EF189-B504-431B-8B17-4223195016B8}"/>
              </a:ext>
            </a:extLst>
          </p:cNvPr>
          <p:cNvSpPr>
            <a:spLocks noChangeShapeType="1"/>
          </p:cNvSpPr>
          <p:nvPr/>
        </p:nvSpPr>
        <p:spPr bwMode="auto">
          <a:xfrm flipV="1">
            <a:off x="8382000" y="3885903"/>
            <a:ext cx="0" cy="1582043"/>
          </a:xfrm>
          <a:prstGeom prst="line">
            <a:avLst/>
          </a:prstGeom>
          <a:noFill/>
          <a:ln w="57150">
            <a:solidFill>
              <a:srgbClr val="FF99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0" name="Line 52">
            <a:extLst>
              <a:ext uri="{FF2B5EF4-FFF2-40B4-BE49-F238E27FC236}">
                <a16:creationId xmlns:a16="http://schemas.microsoft.com/office/drawing/2014/main" id="{F7AB89F3-DDA5-4F54-BB09-7D67151EAF1E}"/>
              </a:ext>
            </a:extLst>
          </p:cNvPr>
          <p:cNvSpPr>
            <a:spLocks noChangeShapeType="1"/>
          </p:cNvSpPr>
          <p:nvPr/>
        </p:nvSpPr>
        <p:spPr bwMode="auto">
          <a:xfrm flipH="1">
            <a:off x="5167312" y="3353098"/>
            <a:ext cx="2607469" cy="0"/>
          </a:xfrm>
          <a:prstGeom prst="line">
            <a:avLst/>
          </a:prstGeom>
          <a:noFill/>
          <a:ln w="57150">
            <a:solidFill>
              <a:srgbClr val="FF99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1" name="Line 53">
            <a:extLst>
              <a:ext uri="{FF2B5EF4-FFF2-40B4-BE49-F238E27FC236}">
                <a16:creationId xmlns:a16="http://schemas.microsoft.com/office/drawing/2014/main" id="{D4B2FABD-C46F-4587-9D8B-0183DA3A7AFF}"/>
              </a:ext>
            </a:extLst>
          </p:cNvPr>
          <p:cNvSpPr>
            <a:spLocks noChangeShapeType="1"/>
          </p:cNvSpPr>
          <p:nvPr/>
        </p:nvSpPr>
        <p:spPr bwMode="auto">
          <a:xfrm>
            <a:off x="4524375" y="2286001"/>
            <a:ext cx="785813" cy="229195"/>
          </a:xfrm>
          <a:prstGeom prst="line">
            <a:avLst/>
          </a:prstGeom>
          <a:noFill/>
          <a:ln w="571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2" name="Line 54">
            <a:extLst>
              <a:ext uri="{FF2B5EF4-FFF2-40B4-BE49-F238E27FC236}">
                <a16:creationId xmlns:a16="http://schemas.microsoft.com/office/drawing/2014/main" id="{626F881D-B09E-4030-A0F4-0BC41EEEE5BA}"/>
              </a:ext>
            </a:extLst>
          </p:cNvPr>
          <p:cNvSpPr>
            <a:spLocks noChangeShapeType="1"/>
          </p:cNvSpPr>
          <p:nvPr/>
        </p:nvSpPr>
        <p:spPr bwMode="auto">
          <a:xfrm flipH="1">
            <a:off x="3613547" y="2286000"/>
            <a:ext cx="910828" cy="7620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3" name="Line 55">
            <a:extLst>
              <a:ext uri="{FF2B5EF4-FFF2-40B4-BE49-F238E27FC236}">
                <a16:creationId xmlns:a16="http://schemas.microsoft.com/office/drawing/2014/main" id="{77EA84EE-468E-451E-92D2-2AB1830AFF39}"/>
              </a:ext>
            </a:extLst>
          </p:cNvPr>
          <p:cNvSpPr>
            <a:spLocks noChangeShapeType="1"/>
          </p:cNvSpPr>
          <p:nvPr/>
        </p:nvSpPr>
        <p:spPr bwMode="auto">
          <a:xfrm>
            <a:off x="3095625" y="2266653"/>
            <a:ext cx="517922" cy="8006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4" name="Line 56">
            <a:extLst>
              <a:ext uri="{FF2B5EF4-FFF2-40B4-BE49-F238E27FC236}">
                <a16:creationId xmlns:a16="http://schemas.microsoft.com/office/drawing/2014/main" id="{158E3343-9C13-44C2-9963-C505842CC58E}"/>
              </a:ext>
            </a:extLst>
          </p:cNvPr>
          <p:cNvSpPr>
            <a:spLocks noChangeShapeType="1"/>
          </p:cNvSpPr>
          <p:nvPr/>
        </p:nvSpPr>
        <p:spPr bwMode="auto">
          <a:xfrm flipH="1">
            <a:off x="4452938" y="2896196"/>
            <a:ext cx="857250" cy="75903"/>
          </a:xfrm>
          <a:prstGeom prst="line">
            <a:avLst/>
          </a:prstGeom>
          <a:noFill/>
          <a:ln w="571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5" name="Freeform 57">
            <a:extLst>
              <a:ext uri="{FF2B5EF4-FFF2-40B4-BE49-F238E27FC236}">
                <a16:creationId xmlns:a16="http://schemas.microsoft.com/office/drawing/2014/main" id="{C1FFF6DC-E8DB-45D0-821D-C80EDAD1C495}"/>
              </a:ext>
            </a:extLst>
          </p:cNvPr>
          <p:cNvSpPr>
            <a:spLocks/>
          </p:cNvSpPr>
          <p:nvPr/>
        </p:nvSpPr>
        <p:spPr bwMode="auto">
          <a:xfrm rot="555537">
            <a:off x="3360540" y="4324946"/>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6" name="Line 58">
            <a:extLst>
              <a:ext uri="{FF2B5EF4-FFF2-40B4-BE49-F238E27FC236}">
                <a16:creationId xmlns:a16="http://schemas.microsoft.com/office/drawing/2014/main" id="{A8F00831-6EC7-4E07-BCA8-46E7EC240319}"/>
              </a:ext>
            </a:extLst>
          </p:cNvPr>
          <p:cNvSpPr>
            <a:spLocks noChangeShapeType="1"/>
          </p:cNvSpPr>
          <p:nvPr/>
        </p:nvSpPr>
        <p:spPr bwMode="auto">
          <a:xfrm flipH="1" flipV="1">
            <a:off x="6197203" y="1974950"/>
            <a:ext cx="2184797" cy="5953"/>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7" name="Rectangle 59">
            <a:extLst>
              <a:ext uri="{FF2B5EF4-FFF2-40B4-BE49-F238E27FC236}">
                <a16:creationId xmlns:a16="http://schemas.microsoft.com/office/drawing/2014/main" id="{2AA7D725-353D-406B-9A99-D3CF7C539294}"/>
              </a:ext>
            </a:extLst>
          </p:cNvPr>
          <p:cNvSpPr>
            <a:spLocks noChangeArrowheads="1"/>
          </p:cNvSpPr>
          <p:nvPr/>
        </p:nvSpPr>
        <p:spPr bwMode="auto">
          <a:xfrm>
            <a:off x="4030265" y="1555255"/>
            <a:ext cx="119063" cy="578941"/>
          </a:xfrm>
          <a:prstGeom prst="rect">
            <a:avLst/>
          </a:prstGeom>
          <a:solidFill>
            <a:schemeClr val="bg2">
              <a:alpha val="50195"/>
            </a:scheme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6908" name="AutoShape 60">
            <a:extLst>
              <a:ext uri="{FF2B5EF4-FFF2-40B4-BE49-F238E27FC236}">
                <a16:creationId xmlns:a16="http://schemas.microsoft.com/office/drawing/2014/main" id="{F45F1B8D-923A-4B72-9639-F751F27BD94B}"/>
              </a:ext>
            </a:extLst>
          </p:cNvPr>
          <p:cNvSpPr>
            <a:spLocks noChangeArrowheads="1"/>
          </p:cNvSpPr>
          <p:nvPr/>
        </p:nvSpPr>
        <p:spPr bwMode="auto">
          <a:xfrm>
            <a:off x="3845719" y="1529953"/>
            <a:ext cx="500063" cy="614661"/>
          </a:xfrm>
          <a:prstGeom prst="leftRightArrow">
            <a:avLst>
              <a:gd name="adj1" fmla="val 50000"/>
              <a:gd name="adj2" fmla="val 20000"/>
            </a:avLst>
          </a:prstGeom>
          <a:solidFill>
            <a:schemeClr val="tx1"/>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6909" name="Line 61">
            <a:extLst>
              <a:ext uri="{FF2B5EF4-FFF2-40B4-BE49-F238E27FC236}">
                <a16:creationId xmlns:a16="http://schemas.microsoft.com/office/drawing/2014/main" id="{8209BE5B-B8A4-459B-85EF-E3E009E6B8D4}"/>
              </a:ext>
            </a:extLst>
          </p:cNvPr>
          <p:cNvSpPr>
            <a:spLocks noChangeShapeType="1"/>
          </p:cNvSpPr>
          <p:nvPr/>
        </p:nvSpPr>
        <p:spPr bwMode="auto">
          <a:xfrm>
            <a:off x="3149203" y="2266653"/>
            <a:ext cx="2160984" cy="248543"/>
          </a:xfrm>
          <a:prstGeom prst="line">
            <a:avLst/>
          </a:prstGeom>
          <a:noFill/>
          <a:ln w="571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10" name="Text Box 62">
            <a:extLst>
              <a:ext uri="{FF2B5EF4-FFF2-40B4-BE49-F238E27FC236}">
                <a16:creationId xmlns:a16="http://schemas.microsoft.com/office/drawing/2014/main" id="{E3CDDF0B-9AFC-477A-887C-86C66C26FB1F}"/>
              </a:ext>
            </a:extLst>
          </p:cNvPr>
          <p:cNvSpPr txBox="1">
            <a:spLocks noChangeArrowheads="1"/>
          </p:cNvSpPr>
          <p:nvPr/>
        </p:nvSpPr>
        <p:spPr bwMode="auto">
          <a:xfrm>
            <a:off x="6152555" y="4232672"/>
            <a:ext cx="662027" cy="432804"/>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50%</a:t>
            </a:r>
          </a:p>
        </p:txBody>
      </p:sp>
      <p:sp>
        <p:nvSpPr>
          <p:cNvPr id="36911" name="Text Box 63">
            <a:extLst>
              <a:ext uri="{FF2B5EF4-FFF2-40B4-BE49-F238E27FC236}">
                <a16:creationId xmlns:a16="http://schemas.microsoft.com/office/drawing/2014/main" id="{E0A021AA-AF5A-475D-9DCA-6E284B08BBD5}"/>
              </a:ext>
            </a:extLst>
          </p:cNvPr>
          <p:cNvSpPr txBox="1">
            <a:spLocks noChangeArrowheads="1"/>
          </p:cNvSpPr>
          <p:nvPr/>
        </p:nvSpPr>
        <p:spPr bwMode="auto">
          <a:xfrm>
            <a:off x="8676680" y="4257973"/>
            <a:ext cx="662027" cy="432804"/>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95%</a:t>
            </a:r>
          </a:p>
        </p:txBody>
      </p:sp>
      <p:sp>
        <p:nvSpPr>
          <p:cNvPr id="36912" name="Text Box 64">
            <a:extLst>
              <a:ext uri="{FF2B5EF4-FFF2-40B4-BE49-F238E27FC236}">
                <a16:creationId xmlns:a16="http://schemas.microsoft.com/office/drawing/2014/main" id="{BDD775F9-39EC-4EC8-84B7-DB746EEA6AA1}"/>
              </a:ext>
            </a:extLst>
          </p:cNvPr>
          <p:cNvSpPr txBox="1">
            <a:spLocks noChangeArrowheads="1"/>
          </p:cNvSpPr>
          <p:nvPr/>
        </p:nvSpPr>
        <p:spPr bwMode="auto">
          <a:xfrm>
            <a:off x="1956258" y="4953000"/>
            <a:ext cx="1271168" cy="375096"/>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chemeClr val="tx2"/>
                </a:solidFill>
                <a:latin typeface="Calibri Light" panose="020F0302020204030204" pitchFamily="34" charset="0"/>
              </a:rPr>
              <a:t>0.4 G CHOL</a:t>
            </a:r>
          </a:p>
        </p:txBody>
      </p:sp>
      <p:sp>
        <p:nvSpPr>
          <p:cNvPr id="36913" name="Text Box 66">
            <a:extLst>
              <a:ext uri="{FF2B5EF4-FFF2-40B4-BE49-F238E27FC236}">
                <a16:creationId xmlns:a16="http://schemas.microsoft.com/office/drawing/2014/main" id="{3B82E7D2-0378-485E-94C4-F2416FAF4B0E}"/>
              </a:ext>
            </a:extLst>
          </p:cNvPr>
          <p:cNvSpPr txBox="1">
            <a:spLocks noChangeArrowheads="1"/>
          </p:cNvSpPr>
          <p:nvPr/>
        </p:nvSpPr>
        <p:spPr bwMode="auto">
          <a:xfrm>
            <a:off x="2809875" y="2972098"/>
            <a:ext cx="1071563" cy="779052"/>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1.3 G</a:t>
            </a:r>
          </a:p>
          <a:p>
            <a:pPr algn="ctr" eaLnBrk="1" hangingPunct="1"/>
            <a:r>
              <a:rPr lang="en-US" altLang="cs-CZ" sz="2250" dirty="0">
                <a:solidFill>
                  <a:srgbClr val="FFFF00"/>
                </a:solidFill>
                <a:latin typeface="Calibri Light" panose="020F0302020204030204" pitchFamily="34" charset="0"/>
              </a:rPr>
              <a:t>CHOL</a:t>
            </a:r>
            <a:endParaRPr lang="en-US" altLang="cs-CZ" sz="2250" dirty="0">
              <a:latin typeface="Calibri Light" panose="020F0302020204030204" pitchFamily="34" charset="0"/>
            </a:endParaRPr>
          </a:p>
        </p:txBody>
      </p:sp>
      <p:sp>
        <p:nvSpPr>
          <p:cNvPr id="36914" name="Text Box 67">
            <a:extLst>
              <a:ext uri="{FF2B5EF4-FFF2-40B4-BE49-F238E27FC236}">
                <a16:creationId xmlns:a16="http://schemas.microsoft.com/office/drawing/2014/main" id="{64F399A3-2247-4241-B8FB-6A3EA767B9A5}"/>
              </a:ext>
            </a:extLst>
          </p:cNvPr>
          <p:cNvSpPr txBox="1">
            <a:spLocks noChangeArrowheads="1"/>
          </p:cNvSpPr>
          <p:nvPr/>
        </p:nvSpPr>
        <p:spPr bwMode="auto">
          <a:xfrm>
            <a:off x="5152430" y="6061770"/>
            <a:ext cx="2212707" cy="43280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solidFill>
                  <a:srgbClr val="FF99FF"/>
                </a:solidFill>
                <a:latin typeface="Calibri Light" panose="020F0302020204030204" pitchFamily="34" charset="0"/>
              </a:rPr>
              <a:t>* BA = BILE ACIDS</a:t>
            </a:r>
          </a:p>
        </p:txBody>
      </p:sp>
      <p:sp>
        <p:nvSpPr>
          <p:cNvPr id="36915" name="Text Box 68">
            <a:extLst>
              <a:ext uri="{FF2B5EF4-FFF2-40B4-BE49-F238E27FC236}">
                <a16:creationId xmlns:a16="http://schemas.microsoft.com/office/drawing/2014/main" id="{63F85180-920A-4A0C-9510-9F9EA30BDE90}"/>
              </a:ext>
            </a:extLst>
          </p:cNvPr>
          <p:cNvSpPr txBox="1">
            <a:spLocks noChangeArrowheads="1"/>
          </p:cNvSpPr>
          <p:nvPr/>
        </p:nvSpPr>
        <p:spPr bwMode="auto">
          <a:xfrm>
            <a:off x="4956633" y="3734099"/>
            <a:ext cx="1271168"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.20 G CHOL</a:t>
            </a:r>
          </a:p>
        </p:txBody>
      </p:sp>
      <p:sp>
        <p:nvSpPr>
          <p:cNvPr id="36916" name="Text Box 69">
            <a:extLst>
              <a:ext uri="{FF2B5EF4-FFF2-40B4-BE49-F238E27FC236}">
                <a16:creationId xmlns:a16="http://schemas.microsoft.com/office/drawing/2014/main" id="{2074B62D-C9C4-4B33-B1CA-A2ECE51D98B5}"/>
              </a:ext>
            </a:extLst>
          </p:cNvPr>
          <p:cNvSpPr txBox="1">
            <a:spLocks noChangeArrowheads="1"/>
          </p:cNvSpPr>
          <p:nvPr/>
        </p:nvSpPr>
        <p:spPr bwMode="auto">
          <a:xfrm>
            <a:off x="6701005" y="3734099"/>
            <a:ext cx="1392996"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0.65 G CHOL</a:t>
            </a:r>
          </a:p>
        </p:txBody>
      </p:sp>
      <p:sp>
        <p:nvSpPr>
          <p:cNvPr id="36917" name="TextovéPole 57">
            <a:extLst>
              <a:ext uri="{FF2B5EF4-FFF2-40B4-BE49-F238E27FC236}">
                <a16:creationId xmlns:a16="http://schemas.microsoft.com/office/drawing/2014/main" id="{BA226E2C-85FD-4AE0-82C3-FCF4AD2CB753}"/>
              </a:ext>
            </a:extLst>
          </p:cNvPr>
          <p:cNvSpPr txBox="1">
            <a:spLocks noChangeArrowheads="1"/>
          </p:cNvSpPr>
          <p:nvPr/>
        </p:nvSpPr>
        <p:spPr bwMode="auto">
          <a:xfrm>
            <a:off x="155126" y="6061770"/>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
            <a:extLst>
              <a:ext uri="{FF2B5EF4-FFF2-40B4-BE49-F238E27FC236}">
                <a16:creationId xmlns:a16="http://schemas.microsoft.com/office/drawing/2014/main" id="{704284AB-756D-4721-B8B5-70AD3F260867}"/>
              </a:ext>
            </a:extLst>
          </p:cNvPr>
          <p:cNvSpPr>
            <a:spLocks noChangeArrowheads="1"/>
          </p:cNvSpPr>
          <p:nvPr/>
        </p:nvSpPr>
        <p:spPr bwMode="auto">
          <a:xfrm>
            <a:off x="5881688" y="3695403"/>
            <a:ext cx="1285875" cy="991195"/>
          </a:xfrm>
          <a:prstGeom prst="ellipse">
            <a:avLst/>
          </a:prstGeom>
          <a:solidFill>
            <a:srgbClr val="FFFFCC"/>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47107" name="Freeform 3">
            <a:extLst>
              <a:ext uri="{FF2B5EF4-FFF2-40B4-BE49-F238E27FC236}">
                <a16:creationId xmlns:a16="http://schemas.microsoft.com/office/drawing/2014/main" id="{F54B57D2-B4C5-494B-8EE6-37909F7E82F5}"/>
              </a:ext>
            </a:extLst>
          </p:cNvPr>
          <p:cNvSpPr>
            <a:spLocks/>
          </p:cNvSpPr>
          <p:nvPr/>
        </p:nvSpPr>
        <p:spPr bwMode="auto">
          <a:xfrm>
            <a:off x="2452687" y="4039195"/>
            <a:ext cx="2500313" cy="2286000"/>
          </a:xfrm>
          <a:custGeom>
            <a:avLst/>
            <a:gdLst>
              <a:gd name="T0" fmla="*/ 1293464 w 3464"/>
              <a:gd name="T1" fmla="*/ 31328 h 3736"/>
              <a:gd name="T2" fmla="*/ 1145640 w 3464"/>
              <a:gd name="T3" fmla="*/ 125314 h 3736"/>
              <a:gd name="T4" fmla="*/ 1071727 w 3464"/>
              <a:gd name="T5" fmla="*/ 219299 h 3736"/>
              <a:gd name="T6" fmla="*/ 886947 w 3464"/>
              <a:gd name="T7" fmla="*/ 250628 h 3736"/>
              <a:gd name="T8" fmla="*/ 813035 w 3464"/>
              <a:gd name="T9" fmla="*/ 407270 h 3736"/>
              <a:gd name="T10" fmla="*/ 628254 w 3464"/>
              <a:gd name="T11" fmla="*/ 407270 h 3736"/>
              <a:gd name="T12" fmla="*/ 443473 w 3464"/>
              <a:gd name="T13" fmla="*/ 501256 h 3736"/>
              <a:gd name="T14" fmla="*/ 406517 w 3464"/>
              <a:gd name="T15" fmla="*/ 626570 h 3736"/>
              <a:gd name="T16" fmla="*/ 258693 w 3464"/>
              <a:gd name="T17" fmla="*/ 626570 h 3736"/>
              <a:gd name="T18" fmla="*/ 147824 w 3464"/>
              <a:gd name="T19" fmla="*/ 783212 h 3736"/>
              <a:gd name="T20" fmla="*/ 184781 w 3464"/>
              <a:gd name="T21" fmla="*/ 908526 h 3736"/>
              <a:gd name="T22" fmla="*/ 36956 w 3464"/>
              <a:gd name="T23" fmla="*/ 1033840 h 3736"/>
              <a:gd name="T24" fmla="*/ 36956 w 3464"/>
              <a:gd name="T25" fmla="*/ 1253139 h 3736"/>
              <a:gd name="T26" fmla="*/ 110868 w 3464"/>
              <a:gd name="T27" fmla="*/ 1347125 h 3736"/>
              <a:gd name="T28" fmla="*/ 110868 w 3464"/>
              <a:gd name="T29" fmla="*/ 1566424 h 3736"/>
              <a:gd name="T30" fmla="*/ 258693 w 3464"/>
              <a:gd name="T31" fmla="*/ 1817052 h 3736"/>
              <a:gd name="T32" fmla="*/ 554342 w 3464"/>
              <a:gd name="T33" fmla="*/ 1911037 h 3736"/>
              <a:gd name="T34" fmla="*/ 665210 w 3464"/>
              <a:gd name="T35" fmla="*/ 2161665 h 3736"/>
              <a:gd name="T36" fmla="*/ 923903 w 3464"/>
              <a:gd name="T37" fmla="*/ 2161665 h 3736"/>
              <a:gd name="T38" fmla="*/ 1108684 w 3464"/>
              <a:gd name="T39" fmla="*/ 2318307 h 3736"/>
              <a:gd name="T40" fmla="*/ 1367376 w 3464"/>
              <a:gd name="T41" fmla="*/ 2286979 h 3736"/>
              <a:gd name="T42" fmla="*/ 1663025 w 3464"/>
              <a:gd name="T43" fmla="*/ 2349636 h 3736"/>
              <a:gd name="T44" fmla="*/ 1958674 w 3464"/>
              <a:gd name="T45" fmla="*/ 2380964 h 3736"/>
              <a:gd name="T46" fmla="*/ 2291279 w 3464"/>
              <a:gd name="T47" fmla="*/ 2255651 h 3736"/>
              <a:gd name="T48" fmla="*/ 2623885 w 3464"/>
              <a:gd name="T49" fmla="*/ 2349636 h 3736"/>
              <a:gd name="T50" fmla="*/ 2365192 w 3464"/>
              <a:gd name="T51" fmla="*/ 1785723 h 3736"/>
              <a:gd name="T52" fmla="*/ 1995630 w 3464"/>
              <a:gd name="T53" fmla="*/ 1723066 h 3736"/>
              <a:gd name="T54" fmla="*/ 1515201 w 3464"/>
              <a:gd name="T55" fmla="*/ 1754395 h 3736"/>
              <a:gd name="T56" fmla="*/ 1182596 w 3464"/>
              <a:gd name="T57" fmla="*/ 1723066 h 3736"/>
              <a:gd name="T58" fmla="*/ 1034771 w 3464"/>
              <a:gd name="T59" fmla="*/ 1629081 h 3736"/>
              <a:gd name="T60" fmla="*/ 849991 w 3464"/>
              <a:gd name="T61" fmla="*/ 1472439 h 3736"/>
              <a:gd name="T62" fmla="*/ 702166 w 3464"/>
              <a:gd name="T63" fmla="*/ 1221811 h 3736"/>
              <a:gd name="T64" fmla="*/ 702166 w 3464"/>
              <a:gd name="T65" fmla="*/ 1033840 h 3736"/>
              <a:gd name="T66" fmla="*/ 886947 w 3464"/>
              <a:gd name="T67" fmla="*/ 845869 h 3736"/>
              <a:gd name="T68" fmla="*/ 1219552 w 3464"/>
              <a:gd name="T69" fmla="*/ 657898 h 3736"/>
              <a:gd name="T70" fmla="*/ 1478245 w 3464"/>
              <a:gd name="T71" fmla="*/ 501256 h 3736"/>
              <a:gd name="T72" fmla="*/ 1404333 w 3464"/>
              <a:gd name="T73" fmla="*/ 62657 h 37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64" h="3736">
                <a:moveTo>
                  <a:pt x="1824" y="96"/>
                </a:moveTo>
                <a:cubicBezTo>
                  <a:pt x="1752" y="0"/>
                  <a:pt x="1720" y="48"/>
                  <a:pt x="1680" y="48"/>
                </a:cubicBezTo>
                <a:cubicBezTo>
                  <a:pt x="1640" y="48"/>
                  <a:pt x="1616" y="72"/>
                  <a:pt x="1584" y="96"/>
                </a:cubicBezTo>
                <a:cubicBezTo>
                  <a:pt x="1552" y="120"/>
                  <a:pt x="1504" y="160"/>
                  <a:pt x="1488" y="192"/>
                </a:cubicBezTo>
                <a:cubicBezTo>
                  <a:pt x="1472" y="224"/>
                  <a:pt x="1504" y="264"/>
                  <a:pt x="1488" y="288"/>
                </a:cubicBezTo>
                <a:cubicBezTo>
                  <a:pt x="1472" y="312"/>
                  <a:pt x="1424" y="336"/>
                  <a:pt x="1392" y="336"/>
                </a:cubicBezTo>
                <a:cubicBezTo>
                  <a:pt x="1360" y="336"/>
                  <a:pt x="1336" y="280"/>
                  <a:pt x="1296" y="288"/>
                </a:cubicBezTo>
                <a:cubicBezTo>
                  <a:pt x="1256" y="296"/>
                  <a:pt x="1184" y="344"/>
                  <a:pt x="1152" y="384"/>
                </a:cubicBezTo>
                <a:cubicBezTo>
                  <a:pt x="1120" y="424"/>
                  <a:pt x="1120" y="488"/>
                  <a:pt x="1104" y="528"/>
                </a:cubicBezTo>
                <a:cubicBezTo>
                  <a:pt x="1088" y="568"/>
                  <a:pt x="1088" y="600"/>
                  <a:pt x="1056" y="624"/>
                </a:cubicBezTo>
                <a:cubicBezTo>
                  <a:pt x="1024" y="648"/>
                  <a:pt x="952" y="672"/>
                  <a:pt x="912" y="672"/>
                </a:cubicBezTo>
                <a:cubicBezTo>
                  <a:pt x="872" y="672"/>
                  <a:pt x="856" y="632"/>
                  <a:pt x="816" y="624"/>
                </a:cubicBezTo>
                <a:cubicBezTo>
                  <a:pt x="776" y="616"/>
                  <a:pt x="712" y="600"/>
                  <a:pt x="672" y="624"/>
                </a:cubicBezTo>
                <a:cubicBezTo>
                  <a:pt x="632" y="648"/>
                  <a:pt x="592" y="728"/>
                  <a:pt x="576" y="768"/>
                </a:cubicBezTo>
                <a:cubicBezTo>
                  <a:pt x="560" y="808"/>
                  <a:pt x="584" y="832"/>
                  <a:pt x="576" y="864"/>
                </a:cubicBezTo>
                <a:cubicBezTo>
                  <a:pt x="568" y="896"/>
                  <a:pt x="552" y="944"/>
                  <a:pt x="528" y="960"/>
                </a:cubicBezTo>
                <a:cubicBezTo>
                  <a:pt x="504" y="976"/>
                  <a:pt x="464" y="960"/>
                  <a:pt x="432" y="960"/>
                </a:cubicBezTo>
                <a:cubicBezTo>
                  <a:pt x="400" y="960"/>
                  <a:pt x="368" y="936"/>
                  <a:pt x="336" y="960"/>
                </a:cubicBezTo>
                <a:cubicBezTo>
                  <a:pt x="304" y="984"/>
                  <a:pt x="264" y="1064"/>
                  <a:pt x="240" y="1104"/>
                </a:cubicBezTo>
                <a:cubicBezTo>
                  <a:pt x="216" y="1144"/>
                  <a:pt x="200" y="1168"/>
                  <a:pt x="192" y="1200"/>
                </a:cubicBezTo>
                <a:cubicBezTo>
                  <a:pt x="184" y="1232"/>
                  <a:pt x="184" y="1264"/>
                  <a:pt x="192" y="1296"/>
                </a:cubicBezTo>
                <a:cubicBezTo>
                  <a:pt x="200" y="1328"/>
                  <a:pt x="232" y="1360"/>
                  <a:pt x="240" y="1392"/>
                </a:cubicBezTo>
                <a:cubicBezTo>
                  <a:pt x="248" y="1424"/>
                  <a:pt x="272" y="1456"/>
                  <a:pt x="240" y="1488"/>
                </a:cubicBezTo>
                <a:cubicBezTo>
                  <a:pt x="208" y="1520"/>
                  <a:pt x="88" y="1536"/>
                  <a:pt x="48" y="1584"/>
                </a:cubicBezTo>
                <a:cubicBezTo>
                  <a:pt x="8" y="1632"/>
                  <a:pt x="0" y="1720"/>
                  <a:pt x="0" y="1776"/>
                </a:cubicBezTo>
                <a:cubicBezTo>
                  <a:pt x="0" y="1832"/>
                  <a:pt x="24" y="1888"/>
                  <a:pt x="48" y="1920"/>
                </a:cubicBezTo>
                <a:cubicBezTo>
                  <a:pt x="72" y="1952"/>
                  <a:pt x="128" y="1944"/>
                  <a:pt x="144" y="1968"/>
                </a:cubicBezTo>
                <a:cubicBezTo>
                  <a:pt x="160" y="1992"/>
                  <a:pt x="160" y="2032"/>
                  <a:pt x="144" y="2064"/>
                </a:cubicBezTo>
                <a:cubicBezTo>
                  <a:pt x="128" y="2096"/>
                  <a:pt x="48" y="2104"/>
                  <a:pt x="48" y="2160"/>
                </a:cubicBezTo>
                <a:cubicBezTo>
                  <a:pt x="48" y="2216"/>
                  <a:pt x="96" y="2344"/>
                  <a:pt x="144" y="2400"/>
                </a:cubicBezTo>
                <a:cubicBezTo>
                  <a:pt x="192" y="2456"/>
                  <a:pt x="304" y="2432"/>
                  <a:pt x="336" y="2496"/>
                </a:cubicBezTo>
                <a:cubicBezTo>
                  <a:pt x="368" y="2560"/>
                  <a:pt x="304" y="2712"/>
                  <a:pt x="336" y="2784"/>
                </a:cubicBezTo>
                <a:cubicBezTo>
                  <a:pt x="368" y="2856"/>
                  <a:pt x="464" y="2904"/>
                  <a:pt x="528" y="2928"/>
                </a:cubicBezTo>
                <a:cubicBezTo>
                  <a:pt x="592" y="2952"/>
                  <a:pt x="672" y="2888"/>
                  <a:pt x="720" y="2928"/>
                </a:cubicBezTo>
                <a:cubicBezTo>
                  <a:pt x="768" y="2968"/>
                  <a:pt x="792" y="3104"/>
                  <a:pt x="816" y="3168"/>
                </a:cubicBezTo>
                <a:cubicBezTo>
                  <a:pt x="840" y="3232"/>
                  <a:pt x="816" y="3288"/>
                  <a:pt x="864" y="3312"/>
                </a:cubicBezTo>
                <a:cubicBezTo>
                  <a:pt x="912" y="3336"/>
                  <a:pt x="1048" y="3312"/>
                  <a:pt x="1104" y="3312"/>
                </a:cubicBezTo>
                <a:cubicBezTo>
                  <a:pt x="1160" y="3312"/>
                  <a:pt x="1168" y="3288"/>
                  <a:pt x="1200" y="3312"/>
                </a:cubicBezTo>
                <a:cubicBezTo>
                  <a:pt x="1232" y="3336"/>
                  <a:pt x="1256" y="3416"/>
                  <a:pt x="1296" y="3456"/>
                </a:cubicBezTo>
                <a:cubicBezTo>
                  <a:pt x="1336" y="3496"/>
                  <a:pt x="1376" y="3544"/>
                  <a:pt x="1440" y="3552"/>
                </a:cubicBezTo>
                <a:cubicBezTo>
                  <a:pt x="1504" y="3560"/>
                  <a:pt x="1624" y="3512"/>
                  <a:pt x="1680" y="3504"/>
                </a:cubicBezTo>
                <a:cubicBezTo>
                  <a:pt x="1736" y="3496"/>
                  <a:pt x="1736" y="3488"/>
                  <a:pt x="1776" y="3504"/>
                </a:cubicBezTo>
                <a:cubicBezTo>
                  <a:pt x="1816" y="3520"/>
                  <a:pt x="1856" y="3584"/>
                  <a:pt x="1920" y="3600"/>
                </a:cubicBezTo>
                <a:cubicBezTo>
                  <a:pt x="1984" y="3616"/>
                  <a:pt x="2104" y="3616"/>
                  <a:pt x="2160" y="3600"/>
                </a:cubicBezTo>
                <a:cubicBezTo>
                  <a:pt x="2216" y="3584"/>
                  <a:pt x="2192" y="3496"/>
                  <a:pt x="2256" y="3504"/>
                </a:cubicBezTo>
                <a:cubicBezTo>
                  <a:pt x="2320" y="3512"/>
                  <a:pt x="2448" y="3640"/>
                  <a:pt x="2544" y="3648"/>
                </a:cubicBezTo>
                <a:cubicBezTo>
                  <a:pt x="2640" y="3656"/>
                  <a:pt x="2760" y="3584"/>
                  <a:pt x="2832" y="3552"/>
                </a:cubicBezTo>
                <a:cubicBezTo>
                  <a:pt x="2904" y="3520"/>
                  <a:pt x="2920" y="3448"/>
                  <a:pt x="2976" y="3456"/>
                </a:cubicBezTo>
                <a:cubicBezTo>
                  <a:pt x="3032" y="3464"/>
                  <a:pt x="3096" y="3576"/>
                  <a:pt x="3168" y="3600"/>
                </a:cubicBezTo>
                <a:cubicBezTo>
                  <a:pt x="3240" y="3624"/>
                  <a:pt x="3368" y="3736"/>
                  <a:pt x="3408" y="3600"/>
                </a:cubicBezTo>
                <a:cubicBezTo>
                  <a:pt x="3448" y="3464"/>
                  <a:pt x="3464" y="2928"/>
                  <a:pt x="3408" y="2784"/>
                </a:cubicBezTo>
                <a:cubicBezTo>
                  <a:pt x="3352" y="2640"/>
                  <a:pt x="3160" y="2728"/>
                  <a:pt x="3072" y="2736"/>
                </a:cubicBezTo>
                <a:cubicBezTo>
                  <a:pt x="2984" y="2744"/>
                  <a:pt x="2960" y="2848"/>
                  <a:pt x="2880" y="2832"/>
                </a:cubicBezTo>
                <a:cubicBezTo>
                  <a:pt x="2800" y="2816"/>
                  <a:pt x="2696" y="2648"/>
                  <a:pt x="2592" y="2640"/>
                </a:cubicBezTo>
                <a:cubicBezTo>
                  <a:pt x="2488" y="2632"/>
                  <a:pt x="2360" y="2776"/>
                  <a:pt x="2256" y="2784"/>
                </a:cubicBezTo>
                <a:cubicBezTo>
                  <a:pt x="2152" y="2792"/>
                  <a:pt x="2056" y="2680"/>
                  <a:pt x="1968" y="2688"/>
                </a:cubicBezTo>
                <a:cubicBezTo>
                  <a:pt x="1880" y="2696"/>
                  <a:pt x="1800" y="2840"/>
                  <a:pt x="1728" y="2832"/>
                </a:cubicBezTo>
                <a:cubicBezTo>
                  <a:pt x="1656" y="2824"/>
                  <a:pt x="1592" y="2664"/>
                  <a:pt x="1536" y="2640"/>
                </a:cubicBezTo>
                <a:cubicBezTo>
                  <a:pt x="1480" y="2616"/>
                  <a:pt x="1424" y="2712"/>
                  <a:pt x="1392" y="2688"/>
                </a:cubicBezTo>
                <a:cubicBezTo>
                  <a:pt x="1360" y="2664"/>
                  <a:pt x="1392" y="2536"/>
                  <a:pt x="1344" y="2496"/>
                </a:cubicBezTo>
                <a:cubicBezTo>
                  <a:pt x="1296" y="2456"/>
                  <a:pt x="1144" y="2488"/>
                  <a:pt x="1104" y="2448"/>
                </a:cubicBezTo>
                <a:cubicBezTo>
                  <a:pt x="1064" y="2408"/>
                  <a:pt x="1144" y="2304"/>
                  <a:pt x="1104" y="2256"/>
                </a:cubicBezTo>
                <a:cubicBezTo>
                  <a:pt x="1064" y="2208"/>
                  <a:pt x="896" y="2224"/>
                  <a:pt x="864" y="2160"/>
                </a:cubicBezTo>
                <a:cubicBezTo>
                  <a:pt x="832" y="2096"/>
                  <a:pt x="928" y="1936"/>
                  <a:pt x="912" y="1872"/>
                </a:cubicBezTo>
                <a:cubicBezTo>
                  <a:pt x="896" y="1808"/>
                  <a:pt x="768" y="1824"/>
                  <a:pt x="768" y="1776"/>
                </a:cubicBezTo>
                <a:cubicBezTo>
                  <a:pt x="768" y="1728"/>
                  <a:pt x="896" y="1664"/>
                  <a:pt x="912" y="1584"/>
                </a:cubicBezTo>
                <a:cubicBezTo>
                  <a:pt x="928" y="1504"/>
                  <a:pt x="824" y="1344"/>
                  <a:pt x="864" y="1296"/>
                </a:cubicBezTo>
                <a:cubicBezTo>
                  <a:pt x="904" y="1248"/>
                  <a:pt x="1088" y="1344"/>
                  <a:pt x="1152" y="1296"/>
                </a:cubicBezTo>
                <a:cubicBezTo>
                  <a:pt x="1216" y="1248"/>
                  <a:pt x="1176" y="1056"/>
                  <a:pt x="1248" y="1008"/>
                </a:cubicBezTo>
                <a:cubicBezTo>
                  <a:pt x="1320" y="960"/>
                  <a:pt x="1504" y="1056"/>
                  <a:pt x="1584" y="1008"/>
                </a:cubicBezTo>
                <a:cubicBezTo>
                  <a:pt x="1664" y="960"/>
                  <a:pt x="1672" y="760"/>
                  <a:pt x="1728" y="720"/>
                </a:cubicBezTo>
                <a:cubicBezTo>
                  <a:pt x="1784" y="680"/>
                  <a:pt x="1856" y="784"/>
                  <a:pt x="1920" y="768"/>
                </a:cubicBezTo>
                <a:cubicBezTo>
                  <a:pt x="1984" y="752"/>
                  <a:pt x="2120" y="736"/>
                  <a:pt x="2112" y="624"/>
                </a:cubicBezTo>
                <a:cubicBezTo>
                  <a:pt x="2104" y="512"/>
                  <a:pt x="1896" y="192"/>
                  <a:pt x="1824" y="96"/>
                </a:cubicBez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08" name="Freeform 4">
            <a:extLst>
              <a:ext uri="{FF2B5EF4-FFF2-40B4-BE49-F238E27FC236}">
                <a16:creationId xmlns:a16="http://schemas.microsoft.com/office/drawing/2014/main" id="{2CF5BA09-EF9E-4AAC-8C81-C0C95C5AE202}"/>
              </a:ext>
            </a:extLst>
          </p:cNvPr>
          <p:cNvSpPr>
            <a:spLocks/>
          </p:cNvSpPr>
          <p:nvPr/>
        </p:nvSpPr>
        <p:spPr bwMode="auto">
          <a:xfrm>
            <a:off x="7600653" y="2586633"/>
            <a:ext cx="1431727" cy="1214438"/>
          </a:xfrm>
          <a:custGeom>
            <a:avLst/>
            <a:gdLst>
              <a:gd name="T0" fmla="*/ 851516 w 1320"/>
              <a:gd name="T1" fmla="*/ 1205718 h 1040"/>
              <a:gd name="T2" fmla="*/ 1406852 w 1320"/>
              <a:gd name="T3" fmla="*/ 906780 h 1040"/>
              <a:gd name="T4" fmla="*/ 1517919 w 1320"/>
              <a:gd name="T5" fmla="*/ 488266 h 1040"/>
              <a:gd name="T6" fmla="*/ 1351318 w 1320"/>
              <a:gd name="T7" fmla="*/ 129540 h 1040"/>
              <a:gd name="T8" fmla="*/ 795982 w 1320"/>
              <a:gd name="T9" fmla="*/ 9965 h 1040"/>
              <a:gd name="T10" fmla="*/ 296179 w 1320"/>
              <a:gd name="T11" fmla="*/ 189328 h 1040"/>
              <a:gd name="T12" fmla="*/ 18511 w 1320"/>
              <a:gd name="T13" fmla="*/ 727417 h 1040"/>
              <a:gd name="T14" fmla="*/ 185112 w 1320"/>
              <a:gd name="T15" fmla="*/ 1205718 h 1040"/>
              <a:gd name="T16" fmla="*/ 629381 w 1320"/>
              <a:gd name="T17" fmla="*/ 1265506 h 1040"/>
              <a:gd name="T18" fmla="*/ 851516 w 1320"/>
              <a:gd name="T19" fmla="*/ 1205718 h 10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1040">
                <a:moveTo>
                  <a:pt x="736" y="968"/>
                </a:moveTo>
                <a:cubicBezTo>
                  <a:pt x="848" y="920"/>
                  <a:pt x="1120" y="824"/>
                  <a:pt x="1216" y="728"/>
                </a:cubicBezTo>
                <a:cubicBezTo>
                  <a:pt x="1312" y="632"/>
                  <a:pt x="1320" y="496"/>
                  <a:pt x="1312" y="392"/>
                </a:cubicBezTo>
                <a:cubicBezTo>
                  <a:pt x="1304" y="288"/>
                  <a:pt x="1272" y="168"/>
                  <a:pt x="1168" y="104"/>
                </a:cubicBezTo>
                <a:cubicBezTo>
                  <a:pt x="1064" y="40"/>
                  <a:pt x="840" y="0"/>
                  <a:pt x="688" y="8"/>
                </a:cubicBezTo>
                <a:cubicBezTo>
                  <a:pt x="536" y="16"/>
                  <a:pt x="368" y="56"/>
                  <a:pt x="256" y="152"/>
                </a:cubicBezTo>
                <a:cubicBezTo>
                  <a:pt x="144" y="248"/>
                  <a:pt x="32" y="448"/>
                  <a:pt x="16" y="584"/>
                </a:cubicBezTo>
                <a:cubicBezTo>
                  <a:pt x="0" y="720"/>
                  <a:pt x="72" y="896"/>
                  <a:pt x="160" y="968"/>
                </a:cubicBezTo>
                <a:cubicBezTo>
                  <a:pt x="248" y="1040"/>
                  <a:pt x="440" y="1016"/>
                  <a:pt x="544" y="1016"/>
                </a:cubicBezTo>
                <a:cubicBezTo>
                  <a:pt x="648" y="1016"/>
                  <a:pt x="624" y="1016"/>
                  <a:pt x="736" y="968"/>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09" name="Freeform 5">
            <a:extLst>
              <a:ext uri="{FF2B5EF4-FFF2-40B4-BE49-F238E27FC236}">
                <a16:creationId xmlns:a16="http://schemas.microsoft.com/office/drawing/2014/main" id="{6209E7B7-072D-4AC3-99E4-01114FC513D1}"/>
              </a:ext>
            </a:extLst>
          </p:cNvPr>
          <p:cNvSpPr>
            <a:spLocks/>
          </p:cNvSpPr>
          <p:nvPr/>
        </p:nvSpPr>
        <p:spPr bwMode="auto">
          <a:xfrm>
            <a:off x="8701981" y="1690688"/>
            <a:ext cx="1180207" cy="1409403"/>
          </a:xfrm>
          <a:custGeom>
            <a:avLst/>
            <a:gdLst>
              <a:gd name="T0" fmla="*/ 64796 w 1088"/>
              <a:gd name="T1" fmla="*/ 786528 h 1208"/>
              <a:gd name="T2" fmla="*/ 286952 w 1088"/>
              <a:gd name="T3" fmla="*/ 1085209 h 1208"/>
              <a:gd name="T4" fmla="*/ 675726 w 1088"/>
              <a:gd name="T5" fmla="*/ 1443627 h 1208"/>
              <a:gd name="T6" fmla="*/ 1008961 w 1088"/>
              <a:gd name="T7" fmla="*/ 1443627 h 1208"/>
              <a:gd name="T8" fmla="*/ 1231117 w 1088"/>
              <a:gd name="T9" fmla="*/ 1144945 h 1208"/>
              <a:gd name="T10" fmla="*/ 1175578 w 1088"/>
              <a:gd name="T11" fmla="*/ 487846 h 1208"/>
              <a:gd name="T12" fmla="*/ 842344 w 1088"/>
              <a:gd name="T13" fmla="*/ 129429 h 1208"/>
              <a:gd name="T14" fmla="*/ 398030 w 1088"/>
              <a:gd name="T15" fmla="*/ 9956 h 1208"/>
              <a:gd name="T16" fmla="*/ 64796 w 1088"/>
              <a:gd name="T17" fmla="*/ 189165 h 1208"/>
              <a:gd name="T18" fmla="*/ 9257 w 1088"/>
              <a:gd name="T19" fmla="*/ 487846 h 1208"/>
              <a:gd name="T20" fmla="*/ 64796 w 1088"/>
              <a:gd name="T21" fmla="*/ 786528 h 1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8" h="1208">
                <a:moveTo>
                  <a:pt x="56" y="632"/>
                </a:moveTo>
                <a:cubicBezTo>
                  <a:pt x="96" y="712"/>
                  <a:pt x="160" y="784"/>
                  <a:pt x="248" y="872"/>
                </a:cubicBezTo>
                <a:cubicBezTo>
                  <a:pt x="336" y="960"/>
                  <a:pt x="480" y="1112"/>
                  <a:pt x="584" y="1160"/>
                </a:cubicBezTo>
                <a:cubicBezTo>
                  <a:pt x="688" y="1208"/>
                  <a:pt x="792" y="1200"/>
                  <a:pt x="872" y="1160"/>
                </a:cubicBezTo>
                <a:cubicBezTo>
                  <a:pt x="952" y="1120"/>
                  <a:pt x="1040" y="1048"/>
                  <a:pt x="1064" y="920"/>
                </a:cubicBezTo>
                <a:cubicBezTo>
                  <a:pt x="1088" y="792"/>
                  <a:pt x="1072" y="528"/>
                  <a:pt x="1016" y="392"/>
                </a:cubicBezTo>
                <a:cubicBezTo>
                  <a:pt x="960" y="256"/>
                  <a:pt x="840" y="168"/>
                  <a:pt x="728" y="104"/>
                </a:cubicBezTo>
                <a:cubicBezTo>
                  <a:pt x="616" y="40"/>
                  <a:pt x="456" y="0"/>
                  <a:pt x="344" y="8"/>
                </a:cubicBezTo>
                <a:cubicBezTo>
                  <a:pt x="232" y="16"/>
                  <a:pt x="112" y="88"/>
                  <a:pt x="56" y="152"/>
                </a:cubicBezTo>
                <a:cubicBezTo>
                  <a:pt x="0" y="216"/>
                  <a:pt x="8" y="312"/>
                  <a:pt x="8" y="392"/>
                </a:cubicBezTo>
                <a:cubicBezTo>
                  <a:pt x="8" y="472"/>
                  <a:pt x="16" y="552"/>
                  <a:pt x="56" y="632"/>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10" name="Freeform 6">
            <a:extLst>
              <a:ext uri="{FF2B5EF4-FFF2-40B4-BE49-F238E27FC236}">
                <a16:creationId xmlns:a16="http://schemas.microsoft.com/office/drawing/2014/main" id="{8E1DDE30-DB55-49E5-A6B2-B7016A07E51E}"/>
              </a:ext>
            </a:extLst>
          </p:cNvPr>
          <p:cNvSpPr>
            <a:spLocks/>
          </p:cNvSpPr>
          <p:nvPr/>
        </p:nvSpPr>
        <p:spPr bwMode="auto">
          <a:xfrm>
            <a:off x="7618513" y="1448098"/>
            <a:ext cx="1067097" cy="1147464"/>
          </a:xfrm>
          <a:custGeom>
            <a:avLst/>
            <a:gdLst>
              <a:gd name="T0" fmla="*/ 471952 w 984"/>
              <a:gd name="T1" fmla="*/ 1204060 h 984"/>
              <a:gd name="T2" fmla="*/ 83286 w 984"/>
              <a:gd name="T3" fmla="*/ 1024944 h 984"/>
              <a:gd name="T4" fmla="*/ 27762 w 984"/>
              <a:gd name="T5" fmla="*/ 607006 h 984"/>
              <a:gd name="T6" fmla="*/ 249857 w 984"/>
              <a:gd name="T7" fmla="*/ 189067 h 984"/>
              <a:gd name="T8" fmla="*/ 749571 w 984"/>
              <a:gd name="T9" fmla="*/ 9951 h 984"/>
              <a:gd name="T10" fmla="*/ 1082713 w 984"/>
              <a:gd name="T11" fmla="*/ 248773 h 984"/>
              <a:gd name="T12" fmla="*/ 1082713 w 984"/>
              <a:gd name="T13" fmla="*/ 487595 h 984"/>
              <a:gd name="T14" fmla="*/ 1082713 w 984"/>
              <a:gd name="T15" fmla="*/ 965238 h 984"/>
              <a:gd name="T16" fmla="*/ 805094 w 984"/>
              <a:gd name="T17" fmla="*/ 1144355 h 984"/>
              <a:gd name="T18" fmla="*/ 471952 w 984"/>
              <a:gd name="T19" fmla="*/ 1204060 h 9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4" h="984">
                <a:moveTo>
                  <a:pt x="408" y="968"/>
                </a:moveTo>
                <a:cubicBezTo>
                  <a:pt x="304" y="952"/>
                  <a:pt x="136" y="904"/>
                  <a:pt x="72" y="824"/>
                </a:cubicBezTo>
                <a:cubicBezTo>
                  <a:pt x="8" y="744"/>
                  <a:pt x="0" y="600"/>
                  <a:pt x="24" y="488"/>
                </a:cubicBezTo>
                <a:cubicBezTo>
                  <a:pt x="48" y="376"/>
                  <a:pt x="112" y="232"/>
                  <a:pt x="216" y="152"/>
                </a:cubicBezTo>
                <a:cubicBezTo>
                  <a:pt x="320" y="72"/>
                  <a:pt x="528" y="0"/>
                  <a:pt x="648" y="8"/>
                </a:cubicBezTo>
                <a:cubicBezTo>
                  <a:pt x="768" y="16"/>
                  <a:pt x="888" y="136"/>
                  <a:pt x="936" y="200"/>
                </a:cubicBezTo>
                <a:cubicBezTo>
                  <a:pt x="984" y="264"/>
                  <a:pt x="936" y="296"/>
                  <a:pt x="936" y="392"/>
                </a:cubicBezTo>
                <a:cubicBezTo>
                  <a:pt x="936" y="488"/>
                  <a:pt x="976" y="688"/>
                  <a:pt x="936" y="776"/>
                </a:cubicBezTo>
                <a:cubicBezTo>
                  <a:pt x="896" y="864"/>
                  <a:pt x="776" y="888"/>
                  <a:pt x="696" y="920"/>
                </a:cubicBezTo>
                <a:cubicBezTo>
                  <a:pt x="616" y="952"/>
                  <a:pt x="512" y="984"/>
                  <a:pt x="408" y="968"/>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11" name="Freeform 7" descr="75%">
            <a:extLst>
              <a:ext uri="{FF2B5EF4-FFF2-40B4-BE49-F238E27FC236}">
                <a16:creationId xmlns:a16="http://schemas.microsoft.com/office/drawing/2014/main" id="{5829E116-5306-4BED-BD7D-AD6682490614}"/>
              </a:ext>
            </a:extLst>
          </p:cNvPr>
          <p:cNvSpPr>
            <a:spLocks/>
          </p:cNvSpPr>
          <p:nvPr/>
        </p:nvSpPr>
        <p:spPr bwMode="auto">
          <a:xfrm>
            <a:off x="8242102" y="2680395"/>
            <a:ext cx="468809" cy="306586"/>
          </a:xfrm>
          <a:custGeom>
            <a:avLst/>
            <a:gdLst>
              <a:gd name="T0" fmla="*/ 327314 w 440"/>
              <a:gd name="T1" fmla="*/ 23359 h 336"/>
              <a:gd name="T2" fmla="*/ 109105 w 440"/>
              <a:gd name="T3" fmla="*/ 23359 h 336"/>
              <a:gd name="T4" fmla="*/ 0 w 440"/>
              <a:gd name="T5" fmla="*/ 163513 h 336"/>
              <a:gd name="T6" fmla="*/ 109105 w 440"/>
              <a:gd name="T7" fmla="*/ 303666 h 336"/>
              <a:gd name="T8" fmla="*/ 381866 w 440"/>
              <a:gd name="T9" fmla="*/ 303666 h 336"/>
              <a:gd name="T10" fmla="*/ 490971 w 440"/>
              <a:gd name="T11" fmla="*/ 163513 h 336"/>
              <a:gd name="T12" fmla="*/ 436419 w 440"/>
              <a:gd name="T13" fmla="*/ 23359 h 336"/>
              <a:gd name="T14" fmla="*/ 327314 w 440"/>
              <a:gd name="T15" fmla="*/ 23359 h 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336">
                <a:moveTo>
                  <a:pt x="288" y="24"/>
                </a:moveTo>
                <a:cubicBezTo>
                  <a:pt x="240" y="24"/>
                  <a:pt x="144" y="0"/>
                  <a:pt x="96" y="24"/>
                </a:cubicBezTo>
                <a:cubicBezTo>
                  <a:pt x="48" y="48"/>
                  <a:pt x="0" y="120"/>
                  <a:pt x="0" y="168"/>
                </a:cubicBezTo>
                <a:cubicBezTo>
                  <a:pt x="0" y="216"/>
                  <a:pt x="40" y="288"/>
                  <a:pt x="96" y="312"/>
                </a:cubicBezTo>
                <a:cubicBezTo>
                  <a:pt x="152" y="336"/>
                  <a:pt x="280" y="336"/>
                  <a:pt x="336" y="312"/>
                </a:cubicBezTo>
                <a:cubicBezTo>
                  <a:pt x="392" y="288"/>
                  <a:pt x="424" y="216"/>
                  <a:pt x="432" y="168"/>
                </a:cubicBezTo>
                <a:cubicBezTo>
                  <a:pt x="440" y="120"/>
                  <a:pt x="408" y="48"/>
                  <a:pt x="384" y="24"/>
                </a:cubicBezTo>
                <a:cubicBezTo>
                  <a:pt x="360" y="0"/>
                  <a:pt x="336" y="24"/>
                  <a:pt x="288" y="24"/>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12" name="Freeform 8" descr="75%">
            <a:extLst>
              <a:ext uri="{FF2B5EF4-FFF2-40B4-BE49-F238E27FC236}">
                <a16:creationId xmlns:a16="http://schemas.microsoft.com/office/drawing/2014/main" id="{8056B843-6035-4E52-8A48-3DD811A3C153}"/>
              </a:ext>
            </a:extLst>
          </p:cNvPr>
          <p:cNvSpPr>
            <a:spLocks/>
          </p:cNvSpPr>
          <p:nvPr/>
        </p:nvSpPr>
        <p:spPr bwMode="auto">
          <a:xfrm>
            <a:off x="8806161" y="2193726"/>
            <a:ext cx="269378" cy="458391"/>
          </a:xfrm>
          <a:custGeom>
            <a:avLst/>
            <a:gdLst>
              <a:gd name="T0" fmla="*/ 147551 w 296"/>
              <a:gd name="T1" fmla="*/ 443677 h 432"/>
              <a:gd name="T2" fmla="*/ 7766 w 296"/>
              <a:gd name="T3" fmla="*/ 172038 h 432"/>
              <a:gd name="T4" fmla="*/ 100956 w 296"/>
              <a:gd name="T5" fmla="*/ 9055 h 432"/>
              <a:gd name="T6" fmla="*/ 240742 w 296"/>
              <a:gd name="T7" fmla="*/ 117710 h 432"/>
              <a:gd name="T8" fmla="*/ 287337 w 296"/>
              <a:gd name="T9" fmla="*/ 335021 h 432"/>
              <a:gd name="T10" fmla="*/ 240742 w 296"/>
              <a:gd name="T11" fmla="*/ 443677 h 432"/>
              <a:gd name="T12" fmla="*/ 147551 w 296"/>
              <a:gd name="T13" fmla="*/ 443677 h 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6" h="432">
                <a:moveTo>
                  <a:pt x="152" y="392"/>
                </a:moveTo>
                <a:cubicBezTo>
                  <a:pt x="112" y="352"/>
                  <a:pt x="16" y="216"/>
                  <a:pt x="8" y="152"/>
                </a:cubicBezTo>
                <a:cubicBezTo>
                  <a:pt x="0" y="88"/>
                  <a:pt x="64" y="16"/>
                  <a:pt x="104" y="8"/>
                </a:cubicBezTo>
                <a:cubicBezTo>
                  <a:pt x="144" y="0"/>
                  <a:pt x="216" y="56"/>
                  <a:pt x="248" y="104"/>
                </a:cubicBezTo>
                <a:cubicBezTo>
                  <a:pt x="280" y="152"/>
                  <a:pt x="296" y="248"/>
                  <a:pt x="296" y="296"/>
                </a:cubicBezTo>
                <a:cubicBezTo>
                  <a:pt x="296" y="344"/>
                  <a:pt x="272" y="384"/>
                  <a:pt x="248" y="392"/>
                </a:cubicBezTo>
                <a:cubicBezTo>
                  <a:pt x="224" y="400"/>
                  <a:pt x="192" y="432"/>
                  <a:pt x="152" y="392"/>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13" name="Freeform 9" descr="75%">
            <a:extLst>
              <a:ext uri="{FF2B5EF4-FFF2-40B4-BE49-F238E27FC236}">
                <a16:creationId xmlns:a16="http://schemas.microsoft.com/office/drawing/2014/main" id="{B710C814-D544-44C3-92FA-B66DDDD6E35E}"/>
              </a:ext>
            </a:extLst>
          </p:cNvPr>
          <p:cNvSpPr>
            <a:spLocks/>
          </p:cNvSpPr>
          <p:nvPr/>
        </p:nvSpPr>
        <p:spPr bwMode="auto">
          <a:xfrm>
            <a:off x="8346281" y="1885653"/>
            <a:ext cx="287239" cy="467320"/>
          </a:xfrm>
          <a:custGeom>
            <a:avLst/>
            <a:gdLst>
              <a:gd name="T0" fmla="*/ 236356 w 280"/>
              <a:gd name="T1" fmla="*/ 174904 h 456"/>
              <a:gd name="T2" fmla="*/ 236356 w 280"/>
              <a:gd name="T3" fmla="*/ 69961 h 456"/>
              <a:gd name="T4" fmla="*/ 131309 w 280"/>
              <a:gd name="T5" fmla="*/ 17490 h 456"/>
              <a:gd name="T6" fmla="*/ 26262 w 280"/>
              <a:gd name="T7" fmla="*/ 174904 h 456"/>
              <a:gd name="T8" fmla="*/ 26262 w 280"/>
              <a:gd name="T9" fmla="*/ 437259 h 456"/>
              <a:gd name="T10" fmla="*/ 183833 w 280"/>
              <a:gd name="T11" fmla="*/ 489730 h 456"/>
              <a:gd name="T12" fmla="*/ 288880 w 280"/>
              <a:gd name="T13" fmla="*/ 384788 h 456"/>
              <a:gd name="T14" fmla="*/ 236356 w 280"/>
              <a:gd name="T15" fmla="*/ 174904 h 4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0" h="456">
                <a:moveTo>
                  <a:pt x="216" y="160"/>
                </a:moveTo>
                <a:cubicBezTo>
                  <a:pt x="208" y="112"/>
                  <a:pt x="232" y="88"/>
                  <a:pt x="216" y="64"/>
                </a:cubicBezTo>
                <a:cubicBezTo>
                  <a:pt x="200" y="40"/>
                  <a:pt x="152" y="0"/>
                  <a:pt x="120" y="16"/>
                </a:cubicBezTo>
                <a:cubicBezTo>
                  <a:pt x="88" y="32"/>
                  <a:pt x="40" y="96"/>
                  <a:pt x="24" y="160"/>
                </a:cubicBezTo>
                <a:cubicBezTo>
                  <a:pt x="8" y="224"/>
                  <a:pt x="0" y="352"/>
                  <a:pt x="24" y="400"/>
                </a:cubicBezTo>
                <a:cubicBezTo>
                  <a:pt x="48" y="448"/>
                  <a:pt x="128" y="456"/>
                  <a:pt x="168" y="448"/>
                </a:cubicBezTo>
                <a:cubicBezTo>
                  <a:pt x="208" y="440"/>
                  <a:pt x="248" y="392"/>
                  <a:pt x="264" y="352"/>
                </a:cubicBezTo>
                <a:cubicBezTo>
                  <a:pt x="280" y="312"/>
                  <a:pt x="224" y="208"/>
                  <a:pt x="216" y="160"/>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47114" name="Group 10">
            <a:extLst>
              <a:ext uri="{FF2B5EF4-FFF2-40B4-BE49-F238E27FC236}">
                <a16:creationId xmlns:a16="http://schemas.microsoft.com/office/drawing/2014/main" id="{64B4AA20-D5E5-4FD5-A295-66A763C9984A}"/>
              </a:ext>
            </a:extLst>
          </p:cNvPr>
          <p:cNvGrpSpPr>
            <a:grpSpLocks/>
          </p:cNvGrpSpPr>
          <p:nvPr/>
        </p:nvGrpSpPr>
        <p:grpSpPr bwMode="auto">
          <a:xfrm>
            <a:off x="7334250" y="3156645"/>
            <a:ext cx="2690813" cy="2101453"/>
            <a:chOff x="3280" y="2472"/>
            <a:chExt cx="2272" cy="1800"/>
          </a:xfrm>
        </p:grpSpPr>
        <p:sp>
          <p:nvSpPr>
            <p:cNvPr id="47130" name="Freeform 11">
              <a:extLst>
                <a:ext uri="{FF2B5EF4-FFF2-40B4-BE49-F238E27FC236}">
                  <a16:creationId xmlns:a16="http://schemas.microsoft.com/office/drawing/2014/main" id="{35869999-0B9C-4C19-983B-80EBE0D88C9E}"/>
                </a:ext>
              </a:extLst>
            </p:cNvPr>
            <p:cNvSpPr>
              <a:spLocks/>
            </p:cNvSpPr>
            <p:nvPr/>
          </p:nvSpPr>
          <p:spPr bwMode="auto">
            <a:xfrm>
              <a:off x="3280" y="2472"/>
              <a:ext cx="2272" cy="1800"/>
            </a:xfrm>
            <a:custGeom>
              <a:avLst/>
              <a:gdLst>
                <a:gd name="T0" fmla="*/ 32 w 2272"/>
                <a:gd name="T1" fmla="*/ 1688 h 1800"/>
                <a:gd name="T2" fmla="*/ 272 w 2272"/>
                <a:gd name="T3" fmla="*/ 1496 h 1800"/>
                <a:gd name="T4" fmla="*/ 560 w 2272"/>
                <a:gd name="T5" fmla="*/ 968 h 1800"/>
                <a:gd name="T6" fmla="*/ 992 w 2272"/>
                <a:gd name="T7" fmla="*/ 536 h 1800"/>
                <a:gd name="T8" fmla="*/ 1808 w 2272"/>
                <a:gd name="T9" fmla="*/ 200 h 1800"/>
                <a:gd name="T10" fmla="*/ 2144 w 2272"/>
                <a:gd name="T11" fmla="*/ 8 h 1800"/>
                <a:gd name="T12" fmla="*/ 2240 w 2272"/>
                <a:gd name="T13" fmla="*/ 152 h 1800"/>
                <a:gd name="T14" fmla="*/ 1952 w 2272"/>
                <a:gd name="T15" fmla="*/ 392 h 1800"/>
                <a:gd name="T16" fmla="*/ 1760 w 2272"/>
                <a:gd name="T17" fmla="*/ 728 h 1800"/>
                <a:gd name="T18" fmla="*/ 1280 w 2272"/>
                <a:gd name="T19" fmla="*/ 1160 h 1800"/>
                <a:gd name="T20" fmla="*/ 656 w 2272"/>
                <a:gd name="T21" fmla="*/ 1448 h 1800"/>
                <a:gd name="T22" fmla="*/ 320 w 2272"/>
                <a:gd name="T23" fmla="*/ 1592 h 1800"/>
                <a:gd name="T24" fmla="*/ 80 w 2272"/>
                <a:gd name="T25" fmla="*/ 1784 h 1800"/>
                <a:gd name="T26" fmla="*/ 32 w 2272"/>
                <a:gd name="T27" fmla="*/ 1688 h 18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72" h="1800">
                  <a:moveTo>
                    <a:pt x="32" y="1688"/>
                  </a:moveTo>
                  <a:cubicBezTo>
                    <a:pt x="64" y="1640"/>
                    <a:pt x="184" y="1616"/>
                    <a:pt x="272" y="1496"/>
                  </a:cubicBezTo>
                  <a:cubicBezTo>
                    <a:pt x="360" y="1376"/>
                    <a:pt x="440" y="1128"/>
                    <a:pt x="560" y="968"/>
                  </a:cubicBezTo>
                  <a:cubicBezTo>
                    <a:pt x="680" y="808"/>
                    <a:pt x="784" y="664"/>
                    <a:pt x="992" y="536"/>
                  </a:cubicBezTo>
                  <a:cubicBezTo>
                    <a:pt x="1200" y="408"/>
                    <a:pt x="1616" y="288"/>
                    <a:pt x="1808" y="200"/>
                  </a:cubicBezTo>
                  <a:cubicBezTo>
                    <a:pt x="2000" y="112"/>
                    <a:pt x="2072" y="16"/>
                    <a:pt x="2144" y="8"/>
                  </a:cubicBezTo>
                  <a:cubicBezTo>
                    <a:pt x="2216" y="0"/>
                    <a:pt x="2272" y="88"/>
                    <a:pt x="2240" y="152"/>
                  </a:cubicBezTo>
                  <a:cubicBezTo>
                    <a:pt x="2208" y="216"/>
                    <a:pt x="2032" y="296"/>
                    <a:pt x="1952" y="392"/>
                  </a:cubicBezTo>
                  <a:cubicBezTo>
                    <a:pt x="1872" y="488"/>
                    <a:pt x="1872" y="600"/>
                    <a:pt x="1760" y="728"/>
                  </a:cubicBezTo>
                  <a:cubicBezTo>
                    <a:pt x="1648" y="856"/>
                    <a:pt x="1464" y="1040"/>
                    <a:pt x="1280" y="1160"/>
                  </a:cubicBezTo>
                  <a:cubicBezTo>
                    <a:pt x="1096" y="1280"/>
                    <a:pt x="816" y="1376"/>
                    <a:pt x="656" y="1448"/>
                  </a:cubicBezTo>
                  <a:cubicBezTo>
                    <a:pt x="496" y="1520"/>
                    <a:pt x="416" y="1536"/>
                    <a:pt x="320" y="1592"/>
                  </a:cubicBezTo>
                  <a:cubicBezTo>
                    <a:pt x="224" y="1648"/>
                    <a:pt x="120" y="1768"/>
                    <a:pt x="80" y="1784"/>
                  </a:cubicBezTo>
                  <a:cubicBezTo>
                    <a:pt x="40" y="1800"/>
                    <a:pt x="0" y="1736"/>
                    <a:pt x="32" y="1688"/>
                  </a:cubicBezTo>
                  <a:close/>
                </a:path>
              </a:pathLst>
            </a:cu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31" name="Freeform 12">
              <a:extLst>
                <a:ext uri="{FF2B5EF4-FFF2-40B4-BE49-F238E27FC236}">
                  <a16:creationId xmlns:a16="http://schemas.microsoft.com/office/drawing/2014/main" id="{BDD15FC1-B2DD-44EB-8F46-54246271EA08}"/>
                </a:ext>
              </a:extLst>
            </p:cNvPr>
            <p:cNvSpPr>
              <a:spLocks/>
            </p:cNvSpPr>
            <p:nvPr/>
          </p:nvSpPr>
          <p:spPr bwMode="auto">
            <a:xfrm>
              <a:off x="3744" y="2832"/>
              <a:ext cx="1200" cy="960"/>
            </a:xfrm>
            <a:custGeom>
              <a:avLst/>
              <a:gdLst>
                <a:gd name="T0" fmla="*/ 0 w 1200"/>
                <a:gd name="T1" fmla="*/ 960 h 960"/>
                <a:gd name="T2" fmla="*/ 240 w 1200"/>
                <a:gd name="T3" fmla="*/ 624 h 960"/>
                <a:gd name="T4" fmla="*/ 480 w 1200"/>
                <a:gd name="T5" fmla="*/ 384 h 960"/>
                <a:gd name="T6" fmla="*/ 768 w 1200"/>
                <a:gd name="T7" fmla="*/ 192 h 960"/>
                <a:gd name="T8" fmla="*/ 1104 w 1200"/>
                <a:gd name="T9" fmla="*/ 48 h 960"/>
                <a:gd name="T10" fmla="*/ 1200 w 1200"/>
                <a:gd name="T11" fmla="*/ 0 h 9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0" h="960">
                  <a:moveTo>
                    <a:pt x="0" y="960"/>
                  </a:moveTo>
                  <a:cubicBezTo>
                    <a:pt x="80" y="840"/>
                    <a:pt x="160" y="720"/>
                    <a:pt x="240" y="624"/>
                  </a:cubicBezTo>
                  <a:cubicBezTo>
                    <a:pt x="320" y="528"/>
                    <a:pt x="392" y="456"/>
                    <a:pt x="480" y="384"/>
                  </a:cubicBezTo>
                  <a:cubicBezTo>
                    <a:pt x="568" y="312"/>
                    <a:pt x="664" y="248"/>
                    <a:pt x="768" y="192"/>
                  </a:cubicBezTo>
                  <a:cubicBezTo>
                    <a:pt x="872" y="136"/>
                    <a:pt x="1032" y="80"/>
                    <a:pt x="1104" y="48"/>
                  </a:cubicBezTo>
                  <a:cubicBezTo>
                    <a:pt x="1176" y="16"/>
                    <a:pt x="1184" y="8"/>
                    <a:pt x="120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32" name="Freeform 13">
              <a:extLst>
                <a:ext uri="{FF2B5EF4-FFF2-40B4-BE49-F238E27FC236}">
                  <a16:creationId xmlns:a16="http://schemas.microsoft.com/office/drawing/2014/main" id="{3C19E381-C457-40C1-8C93-1C7FCAC25266}"/>
                </a:ext>
              </a:extLst>
            </p:cNvPr>
            <p:cNvSpPr>
              <a:spLocks/>
            </p:cNvSpPr>
            <p:nvPr/>
          </p:nvSpPr>
          <p:spPr bwMode="auto">
            <a:xfrm>
              <a:off x="3888" y="2832"/>
              <a:ext cx="1248" cy="864"/>
            </a:xfrm>
            <a:custGeom>
              <a:avLst/>
              <a:gdLst>
                <a:gd name="T0" fmla="*/ 0 w 1248"/>
                <a:gd name="T1" fmla="*/ 864 h 864"/>
                <a:gd name="T2" fmla="*/ 336 w 1248"/>
                <a:gd name="T3" fmla="*/ 528 h 864"/>
                <a:gd name="T4" fmla="*/ 528 w 1248"/>
                <a:gd name="T5" fmla="*/ 384 h 864"/>
                <a:gd name="T6" fmla="*/ 816 w 1248"/>
                <a:gd name="T7" fmla="*/ 240 h 864"/>
                <a:gd name="T8" fmla="*/ 1248 w 1248"/>
                <a:gd name="T9" fmla="*/ 0 h 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8" h="864">
                  <a:moveTo>
                    <a:pt x="0" y="864"/>
                  </a:moveTo>
                  <a:cubicBezTo>
                    <a:pt x="124" y="736"/>
                    <a:pt x="248" y="608"/>
                    <a:pt x="336" y="528"/>
                  </a:cubicBezTo>
                  <a:cubicBezTo>
                    <a:pt x="424" y="448"/>
                    <a:pt x="448" y="432"/>
                    <a:pt x="528" y="384"/>
                  </a:cubicBezTo>
                  <a:cubicBezTo>
                    <a:pt x="608" y="336"/>
                    <a:pt x="696" y="304"/>
                    <a:pt x="816" y="240"/>
                  </a:cubicBezTo>
                  <a:cubicBezTo>
                    <a:pt x="936" y="176"/>
                    <a:pt x="1176" y="40"/>
                    <a:pt x="1248"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33" name="Freeform 14">
              <a:extLst>
                <a:ext uri="{FF2B5EF4-FFF2-40B4-BE49-F238E27FC236}">
                  <a16:creationId xmlns:a16="http://schemas.microsoft.com/office/drawing/2014/main" id="{F26D6D31-4389-44B8-ABBA-7C1151FAE5D9}"/>
                </a:ext>
              </a:extLst>
            </p:cNvPr>
            <p:cNvSpPr>
              <a:spLocks/>
            </p:cNvSpPr>
            <p:nvPr/>
          </p:nvSpPr>
          <p:spPr bwMode="auto">
            <a:xfrm>
              <a:off x="3888" y="3024"/>
              <a:ext cx="1152" cy="816"/>
            </a:xfrm>
            <a:custGeom>
              <a:avLst/>
              <a:gdLst>
                <a:gd name="T0" fmla="*/ 0 w 1152"/>
                <a:gd name="T1" fmla="*/ 816 h 816"/>
                <a:gd name="T2" fmla="*/ 624 w 1152"/>
                <a:gd name="T3" fmla="*/ 480 h 816"/>
                <a:gd name="T4" fmla="*/ 960 w 1152"/>
                <a:gd name="T5" fmla="*/ 192 h 816"/>
                <a:gd name="T6" fmla="*/ 1152 w 1152"/>
                <a:gd name="T7" fmla="*/ 0 h 8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2" h="816">
                  <a:moveTo>
                    <a:pt x="0" y="816"/>
                  </a:moveTo>
                  <a:cubicBezTo>
                    <a:pt x="232" y="700"/>
                    <a:pt x="464" y="584"/>
                    <a:pt x="624" y="480"/>
                  </a:cubicBezTo>
                  <a:cubicBezTo>
                    <a:pt x="784" y="376"/>
                    <a:pt x="872" y="272"/>
                    <a:pt x="960" y="192"/>
                  </a:cubicBezTo>
                  <a:cubicBezTo>
                    <a:pt x="1048" y="112"/>
                    <a:pt x="1120" y="32"/>
                    <a:pt x="115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34" name="Freeform 15">
              <a:extLst>
                <a:ext uri="{FF2B5EF4-FFF2-40B4-BE49-F238E27FC236}">
                  <a16:creationId xmlns:a16="http://schemas.microsoft.com/office/drawing/2014/main" id="{003A4CF5-359A-4521-BAD8-2AD15E95902C}"/>
                </a:ext>
              </a:extLst>
            </p:cNvPr>
            <p:cNvSpPr>
              <a:spLocks/>
            </p:cNvSpPr>
            <p:nvPr/>
          </p:nvSpPr>
          <p:spPr bwMode="auto">
            <a:xfrm>
              <a:off x="4032" y="3072"/>
              <a:ext cx="864" cy="624"/>
            </a:xfrm>
            <a:custGeom>
              <a:avLst/>
              <a:gdLst>
                <a:gd name="T0" fmla="*/ 0 w 864"/>
                <a:gd name="T1" fmla="*/ 624 h 624"/>
                <a:gd name="T2" fmla="*/ 480 w 864"/>
                <a:gd name="T3" fmla="*/ 336 h 624"/>
                <a:gd name="T4" fmla="*/ 864 w 864"/>
                <a:gd name="T5" fmla="*/ 0 h 624"/>
                <a:gd name="T6" fmla="*/ 0 60000 65536"/>
                <a:gd name="T7" fmla="*/ 0 60000 65536"/>
                <a:gd name="T8" fmla="*/ 0 60000 65536"/>
              </a:gdLst>
              <a:ahLst/>
              <a:cxnLst>
                <a:cxn ang="T6">
                  <a:pos x="T0" y="T1"/>
                </a:cxn>
                <a:cxn ang="T7">
                  <a:pos x="T2" y="T3"/>
                </a:cxn>
                <a:cxn ang="T8">
                  <a:pos x="T4" y="T5"/>
                </a:cxn>
              </a:cxnLst>
              <a:rect l="0" t="0" r="r" b="b"/>
              <a:pathLst>
                <a:path w="864" h="624">
                  <a:moveTo>
                    <a:pt x="0" y="624"/>
                  </a:moveTo>
                  <a:cubicBezTo>
                    <a:pt x="168" y="532"/>
                    <a:pt x="336" y="440"/>
                    <a:pt x="480" y="336"/>
                  </a:cubicBezTo>
                  <a:cubicBezTo>
                    <a:pt x="624" y="232"/>
                    <a:pt x="744" y="116"/>
                    <a:pt x="86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35" name="Freeform 16">
              <a:extLst>
                <a:ext uri="{FF2B5EF4-FFF2-40B4-BE49-F238E27FC236}">
                  <a16:creationId xmlns:a16="http://schemas.microsoft.com/office/drawing/2014/main" id="{986A51BA-6C48-447B-B7CB-900F12CAF494}"/>
                </a:ext>
              </a:extLst>
            </p:cNvPr>
            <p:cNvSpPr>
              <a:spLocks/>
            </p:cNvSpPr>
            <p:nvPr/>
          </p:nvSpPr>
          <p:spPr bwMode="auto">
            <a:xfrm>
              <a:off x="4224" y="3168"/>
              <a:ext cx="480" cy="288"/>
            </a:xfrm>
            <a:custGeom>
              <a:avLst/>
              <a:gdLst>
                <a:gd name="T0" fmla="*/ 0 w 480"/>
                <a:gd name="T1" fmla="*/ 288 h 288"/>
                <a:gd name="T2" fmla="*/ 288 w 480"/>
                <a:gd name="T3" fmla="*/ 96 h 288"/>
                <a:gd name="T4" fmla="*/ 480 w 480"/>
                <a:gd name="T5" fmla="*/ 0 h 288"/>
                <a:gd name="T6" fmla="*/ 0 60000 65536"/>
                <a:gd name="T7" fmla="*/ 0 60000 65536"/>
                <a:gd name="T8" fmla="*/ 0 60000 65536"/>
              </a:gdLst>
              <a:ahLst/>
              <a:cxnLst>
                <a:cxn ang="T6">
                  <a:pos x="T0" y="T1"/>
                </a:cxn>
                <a:cxn ang="T7">
                  <a:pos x="T2" y="T3"/>
                </a:cxn>
                <a:cxn ang="T8">
                  <a:pos x="T4" y="T5"/>
                </a:cxn>
              </a:cxnLst>
              <a:rect l="0" t="0" r="r" b="b"/>
              <a:pathLst>
                <a:path w="480" h="288">
                  <a:moveTo>
                    <a:pt x="0" y="288"/>
                  </a:moveTo>
                  <a:cubicBezTo>
                    <a:pt x="104" y="216"/>
                    <a:pt x="208" y="144"/>
                    <a:pt x="288" y="96"/>
                  </a:cubicBezTo>
                  <a:cubicBezTo>
                    <a:pt x="368" y="48"/>
                    <a:pt x="424" y="24"/>
                    <a:pt x="48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47115" name="Freeform 17">
            <a:extLst>
              <a:ext uri="{FF2B5EF4-FFF2-40B4-BE49-F238E27FC236}">
                <a16:creationId xmlns:a16="http://schemas.microsoft.com/office/drawing/2014/main" id="{519A36AF-72E4-4C04-9022-D5E1C82EE9B8}"/>
              </a:ext>
            </a:extLst>
          </p:cNvPr>
          <p:cNvSpPr>
            <a:spLocks/>
          </p:cNvSpPr>
          <p:nvPr/>
        </p:nvSpPr>
        <p:spPr bwMode="auto">
          <a:xfrm>
            <a:off x="2452688" y="1809750"/>
            <a:ext cx="2428875" cy="2152055"/>
          </a:xfrm>
          <a:custGeom>
            <a:avLst/>
            <a:gdLst>
              <a:gd name="T0" fmla="*/ 72127 w 3592"/>
              <a:gd name="T1" fmla="*/ 2295525 h 2772"/>
              <a:gd name="T2" fmla="*/ 72127 w 3592"/>
              <a:gd name="T3" fmla="*/ 2225964 h 2772"/>
              <a:gd name="T4" fmla="*/ 54816 w 3592"/>
              <a:gd name="T5" fmla="*/ 2166340 h 2772"/>
              <a:gd name="T6" fmla="*/ 11540 w 3592"/>
              <a:gd name="T7" fmla="*/ 1421039 h 2772"/>
              <a:gd name="T8" fmla="*/ 201955 w 3592"/>
              <a:gd name="T9" fmla="*/ 387556 h 2772"/>
              <a:gd name="T10" fmla="*/ 288508 w 3592"/>
              <a:gd name="T11" fmla="*/ 288183 h 2772"/>
              <a:gd name="T12" fmla="*/ 349094 w 3592"/>
              <a:gd name="T13" fmla="*/ 188809 h 2772"/>
              <a:gd name="T14" fmla="*/ 504889 w 3592"/>
              <a:gd name="T15" fmla="*/ 49687 h 2772"/>
              <a:gd name="T16" fmla="*/ 574131 w 3592"/>
              <a:gd name="T17" fmla="*/ 29812 h 2772"/>
              <a:gd name="T18" fmla="*/ 626062 w 3592"/>
              <a:gd name="T19" fmla="*/ 9937 h 2772"/>
              <a:gd name="T20" fmla="*/ 894374 w 3592"/>
              <a:gd name="T21" fmla="*/ 0 h 2772"/>
              <a:gd name="T22" fmla="*/ 1067479 w 3592"/>
              <a:gd name="T23" fmla="*/ 29812 h 2772"/>
              <a:gd name="T24" fmla="*/ 1162686 w 3592"/>
              <a:gd name="T25" fmla="*/ 79499 h 2772"/>
              <a:gd name="T26" fmla="*/ 1344446 w 3592"/>
              <a:gd name="T27" fmla="*/ 129185 h 2772"/>
              <a:gd name="T28" fmla="*/ 1621414 w 3592"/>
              <a:gd name="T29" fmla="*/ 228559 h 2772"/>
              <a:gd name="T30" fmla="*/ 2019555 w 3592"/>
              <a:gd name="T31" fmla="*/ 258371 h 2772"/>
              <a:gd name="T32" fmla="*/ 2417695 w 3592"/>
              <a:gd name="T33" fmla="*/ 218621 h 2772"/>
              <a:gd name="T34" fmla="*/ 2521558 w 3592"/>
              <a:gd name="T35" fmla="*/ 168935 h 2772"/>
              <a:gd name="T36" fmla="*/ 2573490 w 3592"/>
              <a:gd name="T37" fmla="*/ 149060 h 2772"/>
              <a:gd name="T38" fmla="*/ 2590800 w 3592"/>
              <a:gd name="T39" fmla="*/ 178872 h 2772"/>
              <a:gd name="T40" fmla="*/ 2564834 w 3592"/>
              <a:gd name="T41" fmla="*/ 268308 h 2772"/>
              <a:gd name="T42" fmla="*/ 2435006 w 3592"/>
              <a:gd name="T43" fmla="*/ 566428 h 2772"/>
              <a:gd name="T44" fmla="*/ 2374419 w 3592"/>
              <a:gd name="T45" fmla="*/ 685676 h 2772"/>
              <a:gd name="T46" fmla="*/ 2235935 w 3592"/>
              <a:gd name="T47" fmla="*/ 884423 h 2772"/>
              <a:gd name="T48" fmla="*/ 2192659 w 3592"/>
              <a:gd name="T49" fmla="*/ 934110 h 2772"/>
              <a:gd name="T50" fmla="*/ 2123417 w 3592"/>
              <a:gd name="T51" fmla="*/ 1023546 h 2772"/>
              <a:gd name="T52" fmla="*/ 2045520 w 3592"/>
              <a:gd name="T53" fmla="*/ 1063295 h 2772"/>
              <a:gd name="T54" fmla="*/ 1941657 w 3592"/>
              <a:gd name="T55" fmla="*/ 1132856 h 2772"/>
              <a:gd name="T56" fmla="*/ 1595448 w 3592"/>
              <a:gd name="T57" fmla="*/ 1242167 h 2772"/>
              <a:gd name="T58" fmla="*/ 1508896 w 3592"/>
              <a:gd name="T59" fmla="*/ 1271979 h 2772"/>
              <a:gd name="T60" fmla="*/ 1456964 w 3592"/>
              <a:gd name="T61" fmla="*/ 1262042 h 2772"/>
              <a:gd name="T62" fmla="*/ 1448309 w 3592"/>
              <a:gd name="T63" fmla="*/ 1212355 h 2772"/>
              <a:gd name="T64" fmla="*/ 1422343 w 3592"/>
              <a:gd name="T65" fmla="*/ 1112982 h 2772"/>
              <a:gd name="T66" fmla="*/ 1405033 w 3592"/>
              <a:gd name="T67" fmla="*/ 1083170 h 2772"/>
              <a:gd name="T68" fmla="*/ 1396378 w 3592"/>
              <a:gd name="T69" fmla="*/ 1053358 h 2772"/>
              <a:gd name="T70" fmla="*/ 1318481 w 3592"/>
              <a:gd name="T71" fmla="*/ 1311729 h 2772"/>
              <a:gd name="T72" fmla="*/ 1266549 w 3592"/>
              <a:gd name="T73" fmla="*/ 1391227 h 2772"/>
              <a:gd name="T74" fmla="*/ 1249239 w 3592"/>
              <a:gd name="T75" fmla="*/ 1421039 h 2772"/>
              <a:gd name="T76" fmla="*/ 1223273 w 3592"/>
              <a:gd name="T77" fmla="*/ 1440914 h 2772"/>
              <a:gd name="T78" fmla="*/ 1214618 w 3592"/>
              <a:gd name="T79" fmla="*/ 1470726 h 2772"/>
              <a:gd name="T80" fmla="*/ 1162686 w 3592"/>
              <a:gd name="T81" fmla="*/ 1530350 h 2772"/>
              <a:gd name="T82" fmla="*/ 1128065 w 3592"/>
              <a:gd name="T83" fmla="*/ 1580037 h 2772"/>
              <a:gd name="T84" fmla="*/ 1119410 w 3592"/>
              <a:gd name="T85" fmla="*/ 1609849 h 2772"/>
              <a:gd name="T86" fmla="*/ 1102100 w 3592"/>
              <a:gd name="T87" fmla="*/ 1639661 h 2772"/>
              <a:gd name="T88" fmla="*/ 954961 w 3592"/>
              <a:gd name="T89" fmla="*/ 1778783 h 2772"/>
              <a:gd name="T90" fmla="*/ 885719 w 3592"/>
              <a:gd name="T91" fmla="*/ 1858282 h 2772"/>
              <a:gd name="T92" fmla="*/ 851098 w 3592"/>
              <a:gd name="T93" fmla="*/ 1868219 h 2772"/>
              <a:gd name="T94" fmla="*/ 781856 w 3592"/>
              <a:gd name="T95" fmla="*/ 1907969 h 2772"/>
              <a:gd name="T96" fmla="*/ 755890 w 3592"/>
              <a:gd name="T97" fmla="*/ 1927844 h 2772"/>
              <a:gd name="T98" fmla="*/ 539510 w 3592"/>
              <a:gd name="T99" fmla="*/ 2007342 h 2772"/>
              <a:gd name="T100" fmla="*/ 288508 w 3592"/>
              <a:gd name="T101" fmla="*/ 2136528 h 2772"/>
              <a:gd name="T102" fmla="*/ 184645 w 3592"/>
              <a:gd name="T103" fmla="*/ 2216026 h 2772"/>
              <a:gd name="T104" fmla="*/ 106748 w 3592"/>
              <a:gd name="T105" fmla="*/ 2255776 h 2772"/>
              <a:gd name="T106" fmla="*/ 80782 w 3592"/>
              <a:gd name="T107" fmla="*/ 2265713 h 2772"/>
              <a:gd name="T108" fmla="*/ 72127 w 3592"/>
              <a:gd name="T109" fmla="*/ 2295525 h 27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92" h="2772">
                <a:moveTo>
                  <a:pt x="100" y="2772"/>
                </a:moveTo>
                <a:cubicBezTo>
                  <a:pt x="116" y="2724"/>
                  <a:pt x="117" y="2744"/>
                  <a:pt x="100" y="2688"/>
                </a:cubicBezTo>
                <a:cubicBezTo>
                  <a:pt x="93" y="2664"/>
                  <a:pt x="76" y="2616"/>
                  <a:pt x="76" y="2616"/>
                </a:cubicBezTo>
                <a:cubicBezTo>
                  <a:pt x="62" y="2316"/>
                  <a:pt x="65" y="2013"/>
                  <a:pt x="16" y="1716"/>
                </a:cubicBezTo>
                <a:cubicBezTo>
                  <a:pt x="26" y="1258"/>
                  <a:pt x="0" y="842"/>
                  <a:pt x="280" y="468"/>
                </a:cubicBezTo>
                <a:cubicBezTo>
                  <a:pt x="300" y="409"/>
                  <a:pt x="357" y="391"/>
                  <a:pt x="400" y="348"/>
                </a:cubicBezTo>
                <a:cubicBezTo>
                  <a:pt x="435" y="313"/>
                  <a:pt x="443" y="255"/>
                  <a:pt x="484" y="228"/>
                </a:cubicBezTo>
                <a:cubicBezTo>
                  <a:pt x="549" y="185"/>
                  <a:pt x="630" y="83"/>
                  <a:pt x="700" y="60"/>
                </a:cubicBezTo>
                <a:cubicBezTo>
                  <a:pt x="809" y="24"/>
                  <a:pt x="637" y="79"/>
                  <a:pt x="796" y="36"/>
                </a:cubicBezTo>
                <a:cubicBezTo>
                  <a:pt x="820" y="29"/>
                  <a:pt x="843" y="13"/>
                  <a:pt x="868" y="12"/>
                </a:cubicBezTo>
                <a:cubicBezTo>
                  <a:pt x="992" y="8"/>
                  <a:pt x="1116" y="4"/>
                  <a:pt x="1240" y="0"/>
                </a:cubicBezTo>
                <a:cubicBezTo>
                  <a:pt x="1322" y="8"/>
                  <a:pt x="1400" y="18"/>
                  <a:pt x="1480" y="36"/>
                </a:cubicBezTo>
                <a:cubicBezTo>
                  <a:pt x="1537" y="49"/>
                  <a:pt x="1542" y="73"/>
                  <a:pt x="1612" y="96"/>
                </a:cubicBezTo>
                <a:cubicBezTo>
                  <a:pt x="1704" y="127"/>
                  <a:pt x="1767" y="145"/>
                  <a:pt x="1864" y="156"/>
                </a:cubicBezTo>
                <a:cubicBezTo>
                  <a:pt x="1988" y="197"/>
                  <a:pt x="2119" y="255"/>
                  <a:pt x="2248" y="276"/>
                </a:cubicBezTo>
                <a:cubicBezTo>
                  <a:pt x="2428" y="306"/>
                  <a:pt x="2618" y="304"/>
                  <a:pt x="2800" y="312"/>
                </a:cubicBezTo>
                <a:cubicBezTo>
                  <a:pt x="2961" y="344"/>
                  <a:pt x="3185" y="312"/>
                  <a:pt x="3352" y="264"/>
                </a:cubicBezTo>
                <a:cubicBezTo>
                  <a:pt x="3403" y="249"/>
                  <a:pt x="3444" y="221"/>
                  <a:pt x="3496" y="204"/>
                </a:cubicBezTo>
                <a:cubicBezTo>
                  <a:pt x="3520" y="196"/>
                  <a:pt x="3568" y="180"/>
                  <a:pt x="3568" y="180"/>
                </a:cubicBezTo>
                <a:cubicBezTo>
                  <a:pt x="3576" y="192"/>
                  <a:pt x="3592" y="202"/>
                  <a:pt x="3592" y="216"/>
                </a:cubicBezTo>
                <a:cubicBezTo>
                  <a:pt x="3592" y="216"/>
                  <a:pt x="3562" y="306"/>
                  <a:pt x="3556" y="324"/>
                </a:cubicBezTo>
                <a:cubicBezTo>
                  <a:pt x="3512" y="455"/>
                  <a:pt x="3476" y="584"/>
                  <a:pt x="3376" y="684"/>
                </a:cubicBezTo>
                <a:cubicBezTo>
                  <a:pt x="3358" y="738"/>
                  <a:pt x="3332" y="788"/>
                  <a:pt x="3292" y="828"/>
                </a:cubicBezTo>
                <a:cubicBezTo>
                  <a:pt x="3261" y="922"/>
                  <a:pt x="3188" y="1024"/>
                  <a:pt x="3100" y="1068"/>
                </a:cubicBezTo>
                <a:cubicBezTo>
                  <a:pt x="3036" y="1164"/>
                  <a:pt x="3120" y="1048"/>
                  <a:pt x="3040" y="1128"/>
                </a:cubicBezTo>
                <a:cubicBezTo>
                  <a:pt x="3000" y="1168"/>
                  <a:pt x="3020" y="1211"/>
                  <a:pt x="2944" y="1236"/>
                </a:cubicBezTo>
                <a:cubicBezTo>
                  <a:pt x="2908" y="1248"/>
                  <a:pt x="2869" y="1266"/>
                  <a:pt x="2836" y="1284"/>
                </a:cubicBezTo>
                <a:cubicBezTo>
                  <a:pt x="2785" y="1312"/>
                  <a:pt x="2744" y="1345"/>
                  <a:pt x="2692" y="1368"/>
                </a:cubicBezTo>
                <a:cubicBezTo>
                  <a:pt x="2551" y="1431"/>
                  <a:pt x="2364" y="1478"/>
                  <a:pt x="2212" y="1500"/>
                </a:cubicBezTo>
                <a:cubicBezTo>
                  <a:pt x="2124" y="1529"/>
                  <a:pt x="2165" y="1518"/>
                  <a:pt x="2092" y="1536"/>
                </a:cubicBezTo>
                <a:cubicBezTo>
                  <a:pt x="2068" y="1532"/>
                  <a:pt x="2038" y="1540"/>
                  <a:pt x="2020" y="1524"/>
                </a:cubicBezTo>
                <a:cubicBezTo>
                  <a:pt x="2005" y="1511"/>
                  <a:pt x="2013" y="1484"/>
                  <a:pt x="2008" y="1464"/>
                </a:cubicBezTo>
                <a:cubicBezTo>
                  <a:pt x="1997" y="1424"/>
                  <a:pt x="1988" y="1382"/>
                  <a:pt x="1972" y="1344"/>
                </a:cubicBezTo>
                <a:cubicBezTo>
                  <a:pt x="1966" y="1331"/>
                  <a:pt x="1954" y="1321"/>
                  <a:pt x="1948" y="1308"/>
                </a:cubicBezTo>
                <a:cubicBezTo>
                  <a:pt x="1942" y="1297"/>
                  <a:pt x="1940" y="1284"/>
                  <a:pt x="1936" y="1272"/>
                </a:cubicBezTo>
                <a:cubicBezTo>
                  <a:pt x="1902" y="1374"/>
                  <a:pt x="1876" y="1487"/>
                  <a:pt x="1828" y="1584"/>
                </a:cubicBezTo>
                <a:cubicBezTo>
                  <a:pt x="1807" y="1626"/>
                  <a:pt x="1795" y="1654"/>
                  <a:pt x="1756" y="1680"/>
                </a:cubicBezTo>
                <a:cubicBezTo>
                  <a:pt x="1748" y="1692"/>
                  <a:pt x="1742" y="1706"/>
                  <a:pt x="1732" y="1716"/>
                </a:cubicBezTo>
                <a:cubicBezTo>
                  <a:pt x="1722" y="1726"/>
                  <a:pt x="1705" y="1729"/>
                  <a:pt x="1696" y="1740"/>
                </a:cubicBezTo>
                <a:cubicBezTo>
                  <a:pt x="1688" y="1750"/>
                  <a:pt x="1692" y="1766"/>
                  <a:pt x="1684" y="1776"/>
                </a:cubicBezTo>
                <a:cubicBezTo>
                  <a:pt x="1663" y="1803"/>
                  <a:pt x="1612" y="1848"/>
                  <a:pt x="1612" y="1848"/>
                </a:cubicBezTo>
                <a:cubicBezTo>
                  <a:pt x="1582" y="1938"/>
                  <a:pt x="1626" y="1830"/>
                  <a:pt x="1564" y="1908"/>
                </a:cubicBezTo>
                <a:cubicBezTo>
                  <a:pt x="1556" y="1918"/>
                  <a:pt x="1558" y="1933"/>
                  <a:pt x="1552" y="1944"/>
                </a:cubicBezTo>
                <a:cubicBezTo>
                  <a:pt x="1546" y="1957"/>
                  <a:pt x="1537" y="1969"/>
                  <a:pt x="1528" y="1980"/>
                </a:cubicBezTo>
                <a:cubicBezTo>
                  <a:pt x="1470" y="2050"/>
                  <a:pt x="1414" y="2118"/>
                  <a:pt x="1324" y="2148"/>
                </a:cubicBezTo>
                <a:cubicBezTo>
                  <a:pt x="1305" y="2176"/>
                  <a:pt x="1257" y="2228"/>
                  <a:pt x="1228" y="2244"/>
                </a:cubicBezTo>
                <a:cubicBezTo>
                  <a:pt x="1214" y="2252"/>
                  <a:pt x="1195" y="2250"/>
                  <a:pt x="1180" y="2256"/>
                </a:cubicBezTo>
                <a:cubicBezTo>
                  <a:pt x="1147" y="2270"/>
                  <a:pt x="1114" y="2284"/>
                  <a:pt x="1084" y="2304"/>
                </a:cubicBezTo>
                <a:cubicBezTo>
                  <a:pt x="1072" y="2312"/>
                  <a:pt x="1061" y="2322"/>
                  <a:pt x="1048" y="2328"/>
                </a:cubicBezTo>
                <a:cubicBezTo>
                  <a:pt x="955" y="2369"/>
                  <a:pt x="847" y="2399"/>
                  <a:pt x="748" y="2424"/>
                </a:cubicBezTo>
                <a:cubicBezTo>
                  <a:pt x="643" y="2494"/>
                  <a:pt x="520" y="2540"/>
                  <a:pt x="400" y="2580"/>
                </a:cubicBezTo>
                <a:cubicBezTo>
                  <a:pt x="347" y="2598"/>
                  <a:pt x="309" y="2658"/>
                  <a:pt x="256" y="2676"/>
                </a:cubicBezTo>
                <a:cubicBezTo>
                  <a:pt x="70" y="2738"/>
                  <a:pt x="262" y="2667"/>
                  <a:pt x="148" y="2724"/>
                </a:cubicBezTo>
                <a:cubicBezTo>
                  <a:pt x="137" y="2730"/>
                  <a:pt x="121" y="2727"/>
                  <a:pt x="112" y="2736"/>
                </a:cubicBezTo>
                <a:cubicBezTo>
                  <a:pt x="103" y="2745"/>
                  <a:pt x="104" y="2760"/>
                  <a:pt x="100" y="2772"/>
                </a:cubicBezTo>
                <a:close/>
              </a:path>
            </a:pathLst>
          </a:custGeom>
          <a:solidFill>
            <a:srgbClr val="FF9999"/>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FF9999"/>
            </a:extrusionClr>
            <a:contourClr>
              <a:srgbClr val="FF99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cs-CZ" sz="2250"/>
          </a:p>
        </p:txBody>
      </p:sp>
      <p:sp>
        <p:nvSpPr>
          <p:cNvPr id="47116" name="Text Box 18">
            <a:extLst>
              <a:ext uri="{FF2B5EF4-FFF2-40B4-BE49-F238E27FC236}">
                <a16:creationId xmlns:a16="http://schemas.microsoft.com/office/drawing/2014/main" id="{D99D0148-613A-4774-AAA2-F74AA1DB1007}"/>
              </a:ext>
            </a:extLst>
          </p:cNvPr>
          <p:cNvSpPr txBox="1">
            <a:spLocks noChangeArrowheads="1"/>
          </p:cNvSpPr>
          <p:nvPr/>
        </p:nvSpPr>
        <p:spPr bwMode="auto">
          <a:xfrm>
            <a:off x="5592921" y="1811239"/>
            <a:ext cx="1452642" cy="96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lnSpc>
                <a:spcPct val="85000"/>
              </a:lnSpc>
            </a:pPr>
            <a:r>
              <a:rPr lang="en-US" altLang="cs-CZ" sz="2250" b="1" dirty="0">
                <a:solidFill>
                  <a:srgbClr val="FFCC00"/>
                </a:solidFill>
                <a:latin typeface="Calibri Light" panose="020F0302020204030204" pitchFamily="34" charset="0"/>
              </a:rPr>
              <a:t>FATTY</a:t>
            </a:r>
          </a:p>
          <a:p>
            <a:pPr algn="ctr">
              <a:lnSpc>
                <a:spcPct val="85000"/>
              </a:lnSpc>
            </a:pPr>
            <a:r>
              <a:rPr lang="en-US" altLang="cs-CZ" sz="2250" b="1" dirty="0">
                <a:solidFill>
                  <a:srgbClr val="FFCC00"/>
                </a:solidFill>
                <a:latin typeface="Calibri Light" panose="020F0302020204030204" pitchFamily="34" charset="0"/>
              </a:rPr>
              <a:t>ACIDS</a:t>
            </a:r>
          </a:p>
          <a:p>
            <a:pPr algn="ctr">
              <a:lnSpc>
                <a:spcPct val="80000"/>
              </a:lnSpc>
            </a:pPr>
            <a:r>
              <a:rPr lang="en-US" altLang="cs-CZ" sz="2250" b="1" dirty="0">
                <a:solidFill>
                  <a:srgbClr val="FFCC00"/>
                </a:solidFill>
                <a:latin typeface="Calibri Light" panose="020F0302020204030204" pitchFamily="34" charset="0"/>
              </a:rPr>
              <a:t>(ALBUMIN)</a:t>
            </a:r>
          </a:p>
        </p:txBody>
      </p:sp>
      <p:sp>
        <p:nvSpPr>
          <p:cNvPr id="47117" name="Text Box 19">
            <a:extLst>
              <a:ext uri="{FF2B5EF4-FFF2-40B4-BE49-F238E27FC236}">
                <a16:creationId xmlns:a16="http://schemas.microsoft.com/office/drawing/2014/main" id="{328DB576-8827-4E5F-9455-7AB39660F267}"/>
              </a:ext>
            </a:extLst>
          </p:cNvPr>
          <p:cNvSpPr txBox="1">
            <a:spLocks noChangeArrowheads="1"/>
          </p:cNvSpPr>
          <p:nvPr/>
        </p:nvSpPr>
        <p:spPr bwMode="auto">
          <a:xfrm>
            <a:off x="4115123" y="3372445"/>
            <a:ext cx="129029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2250" b="1" dirty="0">
                <a:solidFill>
                  <a:srgbClr val="F9EDCA"/>
                </a:solidFill>
                <a:latin typeface="Calibri Light" panose="020F0302020204030204" pitchFamily="34" charset="0"/>
              </a:rPr>
              <a:t>TG (VLDL)</a:t>
            </a:r>
          </a:p>
        </p:txBody>
      </p:sp>
      <p:sp>
        <p:nvSpPr>
          <p:cNvPr id="47118" name="Text Box 20">
            <a:extLst>
              <a:ext uri="{FF2B5EF4-FFF2-40B4-BE49-F238E27FC236}">
                <a16:creationId xmlns:a16="http://schemas.microsoft.com/office/drawing/2014/main" id="{8839D979-9210-4C4F-BD53-3024264AE32C}"/>
              </a:ext>
            </a:extLst>
          </p:cNvPr>
          <p:cNvSpPr txBox="1">
            <a:spLocks noChangeArrowheads="1"/>
          </p:cNvSpPr>
          <p:nvPr/>
        </p:nvSpPr>
        <p:spPr bwMode="auto">
          <a:xfrm>
            <a:off x="4088412" y="4601766"/>
            <a:ext cx="148361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2250" b="1" dirty="0">
                <a:solidFill>
                  <a:srgbClr val="F9EDCA"/>
                </a:solidFill>
                <a:latin typeface="Calibri Light" panose="020F0302020204030204" pitchFamily="34" charset="0"/>
              </a:rPr>
              <a:t>TG (CHYLO-</a:t>
            </a:r>
          </a:p>
          <a:p>
            <a:pPr algn="ctr"/>
            <a:r>
              <a:rPr lang="en-US" altLang="cs-CZ" sz="2250" b="1" dirty="0">
                <a:solidFill>
                  <a:srgbClr val="F9EDCA"/>
                </a:solidFill>
                <a:latin typeface="Calibri Light" panose="020F0302020204030204" pitchFamily="34" charset="0"/>
              </a:rPr>
              <a:t>MICRONS)</a:t>
            </a:r>
          </a:p>
        </p:txBody>
      </p:sp>
      <p:sp>
        <p:nvSpPr>
          <p:cNvPr id="47119" name="Text Box 21">
            <a:extLst>
              <a:ext uri="{FF2B5EF4-FFF2-40B4-BE49-F238E27FC236}">
                <a16:creationId xmlns:a16="http://schemas.microsoft.com/office/drawing/2014/main" id="{757F1065-B85A-476B-ABBC-ADBAF6361F91}"/>
              </a:ext>
            </a:extLst>
          </p:cNvPr>
          <p:cNvSpPr txBox="1">
            <a:spLocks noChangeArrowheads="1"/>
          </p:cNvSpPr>
          <p:nvPr/>
        </p:nvSpPr>
        <p:spPr bwMode="auto">
          <a:xfrm>
            <a:off x="5921123" y="3734098"/>
            <a:ext cx="1212960" cy="113107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7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2250" b="1" dirty="0">
                <a:solidFill>
                  <a:schemeClr val="bg2"/>
                </a:solidFill>
                <a:latin typeface="Calibri Light" panose="020F0302020204030204" pitchFamily="34" charset="0"/>
              </a:rPr>
              <a:t>LIPO-</a:t>
            </a:r>
          </a:p>
          <a:p>
            <a:pPr algn="ctr"/>
            <a:r>
              <a:rPr lang="en-US" altLang="cs-CZ" sz="2250" b="1" dirty="0">
                <a:solidFill>
                  <a:schemeClr val="bg2"/>
                </a:solidFill>
                <a:latin typeface="Calibri Light" panose="020F0302020204030204" pitchFamily="34" charset="0"/>
              </a:rPr>
              <a:t>PROTEIN</a:t>
            </a:r>
          </a:p>
          <a:p>
            <a:pPr algn="ctr"/>
            <a:r>
              <a:rPr lang="en-US" altLang="cs-CZ" sz="2250" b="1" dirty="0">
                <a:solidFill>
                  <a:schemeClr val="bg2"/>
                </a:solidFill>
                <a:latin typeface="Calibri Light" panose="020F0302020204030204" pitchFamily="34" charset="0"/>
              </a:rPr>
              <a:t>LIPASE</a:t>
            </a:r>
          </a:p>
        </p:txBody>
      </p:sp>
      <p:sp>
        <p:nvSpPr>
          <p:cNvPr id="47120" name="Line 22">
            <a:extLst>
              <a:ext uri="{FF2B5EF4-FFF2-40B4-BE49-F238E27FC236}">
                <a16:creationId xmlns:a16="http://schemas.microsoft.com/office/drawing/2014/main" id="{230FAE72-4BC2-498D-A5A3-384D4762B893}"/>
              </a:ext>
            </a:extLst>
          </p:cNvPr>
          <p:cNvSpPr>
            <a:spLocks noChangeShapeType="1"/>
          </p:cNvSpPr>
          <p:nvPr/>
        </p:nvSpPr>
        <p:spPr bwMode="auto">
          <a:xfrm flipH="1">
            <a:off x="6810375" y="2134195"/>
            <a:ext cx="714375" cy="0"/>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1" name="Line 23">
            <a:extLst>
              <a:ext uri="{FF2B5EF4-FFF2-40B4-BE49-F238E27FC236}">
                <a16:creationId xmlns:a16="http://schemas.microsoft.com/office/drawing/2014/main" id="{656BDEFB-0F72-479B-A151-8C858E117CD7}"/>
              </a:ext>
            </a:extLst>
          </p:cNvPr>
          <p:cNvSpPr>
            <a:spLocks noChangeShapeType="1"/>
          </p:cNvSpPr>
          <p:nvPr/>
        </p:nvSpPr>
        <p:spPr bwMode="auto">
          <a:xfrm>
            <a:off x="7167562" y="4496098"/>
            <a:ext cx="500063" cy="75902"/>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2" name="Line 24">
            <a:extLst>
              <a:ext uri="{FF2B5EF4-FFF2-40B4-BE49-F238E27FC236}">
                <a16:creationId xmlns:a16="http://schemas.microsoft.com/office/drawing/2014/main" id="{1D0B1EB6-9F50-4333-9E3E-19A6ED246BB8}"/>
              </a:ext>
            </a:extLst>
          </p:cNvPr>
          <p:cNvSpPr>
            <a:spLocks noChangeShapeType="1"/>
          </p:cNvSpPr>
          <p:nvPr/>
        </p:nvSpPr>
        <p:spPr bwMode="auto">
          <a:xfrm flipV="1">
            <a:off x="3452813" y="5028903"/>
            <a:ext cx="714375" cy="305097"/>
          </a:xfrm>
          <a:prstGeom prst="line">
            <a:avLst/>
          </a:prstGeom>
          <a:noFill/>
          <a:ln w="152400">
            <a:solidFill>
              <a:srgbClr val="F9EDC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3" name="Line 25">
            <a:extLst>
              <a:ext uri="{FF2B5EF4-FFF2-40B4-BE49-F238E27FC236}">
                <a16:creationId xmlns:a16="http://schemas.microsoft.com/office/drawing/2014/main" id="{6861B27C-6FB7-4EE7-9559-0E303A031BE9}"/>
              </a:ext>
            </a:extLst>
          </p:cNvPr>
          <p:cNvSpPr>
            <a:spLocks noChangeShapeType="1"/>
          </p:cNvSpPr>
          <p:nvPr/>
        </p:nvSpPr>
        <p:spPr bwMode="auto">
          <a:xfrm rot="12506576" flipH="1">
            <a:off x="3649266" y="3353099"/>
            <a:ext cx="571500" cy="1488"/>
          </a:xfrm>
          <a:prstGeom prst="line">
            <a:avLst/>
          </a:prstGeom>
          <a:noFill/>
          <a:ln w="152400">
            <a:solidFill>
              <a:srgbClr val="F9EDC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4" name="Line 26">
            <a:extLst>
              <a:ext uri="{FF2B5EF4-FFF2-40B4-BE49-F238E27FC236}">
                <a16:creationId xmlns:a16="http://schemas.microsoft.com/office/drawing/2014/main" id="{551E72CB-3DDE-4251-818B-C2666E3F57F3}"/>
              </a:ext>
            </a:extLst>
          </p:cNvPr>
          <p:cNvSpPr>
            <a:spLocks noChangeShapeType="1"/>
          </p:cNvSpPr>
          <p:nvPr/>
        </p:nvSpPr>
        <p:spPr bwMode="auto">
          <a:xfrm flipH="1">
            <a:off x="4953000" y="2134195"/>
            <a:ext cx="785813" cy="0"/>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5" name="Line 27">
            <a:extLst>
              <a:ext uri="{FF2B5EF4-FFF2-40B4-BE49-F238E27FC236}">
                <a16:creationId xmlns:a16="http://schemas.microsoft.com/office/drawing/2014/main" id="{7FD4CDC4-071D-49D4-89B4-946463504CD4}"/>
              </a:ext>
            </a:extLst>
          </p:cNvPr>
          <p:cNvSpPr>
            <a:spLocks noChangeShapeType="1"/>
          </p:cNvSpPr>
          <p:nvPr/>
        </p:nvSpPr>
        <p:spPr bwMode="auto">
          <a:xfrm rot="12506576" flipH="1">
            <a:off x="5238750" y="3960317"/>
            <a:ext cx="571500" cy="1488"/>
          </a:xfrm>
          <a:prstGeom prst="line">
            <a:avLst/>
          </a:prstGeom>
          <a:noFill/>
          <a:ln w="152400">
            <a:solidFill>
              <a:srgbClr val="F9EDC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6" name="Line 28">
            <a:extLst>
              <a:ext uri="{FF2B5EF4-FFF2-40B4-BE49-F238E27FC236}">
                <a16:creationId xmlns:a16="http://schemas.microsoft.com/office/drawing/2014/main" id="{76DC4619-3E90-45B2-898D-0D29E7AFD057}"/>
              </a:ext>
            </a:extLst>
          </p:cNvPr>
          <p:cNvSpPr>
            <a:spLocks noChangeShapeType="1"/>
          </p:cNvSpPr>
          <p:nvPr/>
        </p:nvSpPr>
        <p:spPr bwMode="auto">
          <a:xfrm flipV="1">
            <a:off x="5453062" y="4496098"/>
            <a:ext cx="500063" cy="227707"/>
          </a:xfrm>
          <a:prstGeom prst="line">
            <a:avLst/>
          </a:prstGeom>
          <a:noFill/>
          <a:ln w="152400">
            <a:solidFill>
              <a:srgbClr val="F9EDC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7" name="Line 29">
            <a:extLst>
              <a:ext uri="{FF2B5EF4-FFF2-40B4-BE49-F238E27FC236}">
                <a16:creationId xmlns:a16="http://schemas.microsoft.com/office/drawing/2014/main" id="{E7290D41-6779-4615-8CED-43A1F2828C98}"/>
              </a:ext>
            </a:extLst>
          </p:cNvPr>
          <p:cNvSpPr>
            <a:spLocks noChangeShapeType="1"/>
          </p:cNvSpPr>
          <p:nvPr/>
        </p:nvSpPr>
        <p:spPr bwMode="auto">
          <a:xfrm flipV="1">
            <a:off x="7167563" y="3580805"/>
            <a:ext cx="428625" cy="305098"/>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8" name="Text Box 30">
            <a:extLst>
              <a:ext uri="{FF2B5EF4-FFF2-40B4-BE49-F238E27FC236}">
                <a16:creationId xmlns:a16="http://schemas.microsoft.com/office/drawing/2014/main" id="{0A2B1092-F7DA-4A87-90AD-BBC44EBB15BC}"/>
              </a:ext>
            </a:extLst>
          </p:cNvPr>
          <p:cNvSpPr txBox="1">
            <a:spLocks noChangeArrowheads="1"/>
          </p:cNvSpPr>
          <p:nvPr/>
        </p:nvSpPr>
        <p:spPr bwMode="auto">
          <a:xfrm>
            <a:off x="516309" y="169293"/>
            <a:ext cx="635122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3200" b="1" dirty="0">
                <a:solidFill>
                  <a:schemeClr val="tx2"/>
                </a:solidFill>
                <a:latin typeface="Calibri Light" panose="020F0302020204030204" pitchFamily="34" charset="0"/>
              </a:rPr>
              <a:t>Volné</a:t>
            </a:r>
            <a:r>
              <a:rPr lang="cs-CZ" altLang="cs-CZ" sz="3750" b="1" dirty="0">
                <a:solidFill>
                  <a:schemeClr val="tx2"/>
                </a:solidFill>
                <a:latin typeface="Calibri Light" panose="020F0302020204030204" pitchFamily="34" charset="0"/>
              </a:rPr>
              <a:t> mastné kyseliny a jejich tok</a:t>
            </a:r>
            <a:endParaRPr lang="en-US" altLang="cs-CZ" sz="3750" b="1" dirty="0">
              <a:solidFill>
                <a:schemeClr val="tx2"/>
              </a:solidFill>
              <a:latin typeface="Calibri Light" panose="020F0302020204030204" pitchFamily="34" charset="0"/>
            </a:endParaRPr>
          </a:p>
        </p:txBody>
      </p:sp>
      <p:sp>
        <p:nvSpPr>
          <p:cNvPr id="47129" name="TextovéPole 31">
            <a:extLst>
              <a:ext uri="{FF2B5EF4-FFF2-40B4-BE49-F238E27FC236}">
                <a16:creationId xmlns:a16="http://schemas.microsoft.com/office/drawing/2014/main" id="{3FC66020-3475-4D22-83A7-1DDCA0AD76B2}"/>
              </a:ext>
            </a:extLst>
          </p:cNvPr>
          <p:cNvSpPr txBox="1">
            <a:spLocks noChangeArrowheads="1"/>
          </p:cNvSpPr>
          <p:nvPr/>
        </p:nvSpPr>
        <p:spPr bwMode="auto">
          <a:xfrm>
            <a:off x="190601" y="5932780"/>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
            <a:extLst>
              <a:ext uri="{FF2B5EF4-FFF2-40B4-BE49-F238E27FC236}">
                <a16:creationId xmlns:a16="http://schemas.microsoft.com/office/drawing/2014/main" id="{3DAA77EB-7043-4DE9-9756-9BA3C906C237}"/>
              </a:ext>
            </a:extLst>
          </p:cNvPr>
          <p:cNvSpPr>
            <a:spLocks/>
          </p:cNvSpPr>
          <p:nvPr/>
        </p:nvSpPr>
        <p:spPr bwMode="auto">
          <a:xfrm>
            <a:off x="5238750" y="4039195"/>
            <a:ext cx="2500313" cy="2286000"/>
          </a:xfrm>
          <a:custGeom>
            <a:avLst/>
            <a:gdLst>
              <a:gd name="T0" fmla="*/ 1293464 w 3464"/>
              <a:gd name="T1" fmla="*/ 31328 h 3736"/>
              <a:gd name="T2" fmla="*/ 1145640 w 3464"/>
              <a:gd name="T3" fmla="*/ 125314 h 3736"/>
              <a:gd name="T4" fmla="*/ 1071727 w 3464"/>
              <a:gd name="T5" fmla="*/ 219299 h 3736"/>
              <a:gd name="T6" fmla="*/ 886947 w 3464"/>
              <a:gd name="T7" fmla="*/ 250628 h 3736"/>
              <a:gd name="T8" fmla="*/ 813035 w 3464"/>
              <a:gd name="T9" fmla="*/ 407270 h 3736"/>
              <a:gd name="T10" fmla="*/ 628254 w 3464"/>
              <a:gd name="T11" fmla="*/ 407270 h 3736"/>
              <a:gd name="T12" fmla="*/ 443473 w 3464"/>
              <a:gd name="T13" fmla="*/ 501256 h 3736"/>
              <a:gd name="T14" fmla="*/ 406517 w 3464"/>
              <a:gd name="T15" fmla="*/ 626570 h 3736"/>
              <a:gd name="T16" fmla="*/ 258693 w 3464"/>
              <a:gd name="T17" fmla="*/ 626570 h 3736"/>
              <a:gd name="T18" fmla="*/ 147824 w 3464"/>
              <a:gd name="T19" fmla="*/ 783212 h 3736"/>
              <a:gd name="T20" fmla="*/ 184781 w 3464"/>
              <a:gd name="T21" fmla="*/ 908526 h 3736"/>
              <a:gd name="T22" fmla="*/ 36956 w 3464"/>
              <a:gd name="T23" fmla="*/ 1033840 h 3736"/>
              <a:gd name="T24" fmla="*/ 36956 w 3464"/>
              <a:gd name="T25" fmla="*/ 1253139 h 3736"/>
              <a:gd name="T26" fmla="*/ 110868 w 3464"/>
              <a:gd name="T27" fmla="*/ 1347125 h 3736"/>
              <a:gd name="T28" fmla="*/ 110868 w 3464"/>
              <a:gd name="T29" fmla="*/ 1566424 h 3736"/>
              <a:gd name="T30" fmla="*/ 258693 w 3464"/>
              <a:gd name="T31" fmla="*/ 1817052 h 3736"/>
              <a:gd name="T32" fmla="*/ 554342 w 3464"/>
              <a:gd name="T33" fmla="*/ 1911037 h 3736"/>
              <a:gd name="T34" fmla="*/ 665210 w 3464"/>
              <a:gd name="T35" fmla="*/ 2161665 h 3736"/>
              <a:gd name="T36" fmla="*/ 923903 w 3464"/>
              <a:gd name="T37" fmla="*/ 2161665 h 3736"/>
              <a:gd name="T38" fmla="*/ 1108684 w 3464"/>
              <a:gd name="T39" fmla="*/ 2318307 h 3736"/>
              <a:gd name="T40" fmla="*/ 1367376 w 3464"/>
              <a:gd name="T41" fmla="*/ 2286979 h 3736"/>
              <a:gd name="T42" fmla="*/ 1663025 w 3464"/>
              <a:gd name="T43" fmla="*/ 2349636 h 3736"/>
              <a:gd name="T44" fmla="*/ 1958674 w 3464"/>
              <a:gd name="T45" fmla="*/ 2380964 h 3736"/>
              <a:gd name="T46" fmla="*/ 2291279 w 3464"/>
              <a:gd name="T47" fmla="*/ 2255651 h 3736"/>
              <a:gd name="T48" fmla="*/ 2623885 w 3464"/>
              <a:gd name="T49" fmla="*/ 2349636 h 3736"/>
              <a:gd name="T50" fmla="*/ 2365192 w 3464"/>
              <a:gd name="T51" fmla="*/ 1785723 h 3736"/>
              <a:gd name="T52" fmla="*/ 1995630 w 3464"/>
              <a:gd name="T53" fmla="*/ 1723066 h 3736"/>
              <a:gd name="T54" fmla="*/ 1515201 w 3464"/>
              <a:gd name="T55" fmla="*/ 1754395 h 3736"/>
              <a:gd name="T56" fmla="*/ 1182596 w 3464"/>
              <a:gd name="T57" fmla="*/ 1723066 h 3736"/>
              <a:gd name="T58" fmla="*/ 1034771 w 3464"/>
              <a:gd name="T59" fmla="*/ 1629081 h 3736"/>
              <a:gd name="T60" fmla="*/ 849991 w 3464"/>
              <a:gd name="T61" fmla="*/ 1472439 h 3736"/>
              <a:gd name="T62" fmla="*/ 702166 w 3464"/>
              <a:gd name="T63" fmla="*/ 1221811 h 3736"/>
              <a:gd name="T64" fmla="*/ 702166 w 3464"/>
              <a:gd name="T65" fmla="*/ 1033840 h 3736"/>
              <a:gd name="T66" fmla="*/ 886947 w 3464"/>
              <a:gd name="T67" fmla="*/ 845869 h 3736"/>
              <a:gd name="T68" fmla="*/ 1219552 w 3464"/>
              <a:gd name="T69" fmla="*/ 657898 h 3736"/>
              <a:gd name="T70" fmla="*/ 1478245 w 3464"/>
              <a:gd name="T71" fmla="*/ 501256 h 3736"/>
              <a:gd name="T72" fmla="*/ 1404333 w 3464"/>
              <a:gd name="T73" fmla="*/ 62657 h 37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64" h="3736">
                <a:moveTo>
                  <a:pt x="1824" y="96"/>
                </a:moveTo>
                <a:cubicBezTo>
                  <a:pt x="1752" y="0"/>
                  <a:pt x="1720" y="48"/>
                  <a:pt x="1680" y="48"/>
                </a:cubicBezTo>
                <a:cubicBezTo>
                  <a:pt x="1640" y="48"/>
                  <a:pt x="1616" y="72"/>
                  <a:pt x="1584" y="96"/>
                </a:cubicBezTo>
                <a:cubicBezTo>
                  <a:pt x="1552" y="120"/>
                  <a:pt x="1504" y="160"/>
                  <a:pt x="1488" y="192"/>
                </a:cubicBezTo>
                <a:cubicBezTo>
                  <a:pt x="1472" y="224"/>
                  <a:pt x="1504" y="264"/>
                  <a:pt x="1488" y="288"/>
                </a:cubicBezTo>
                <a:cubicBezTo>
                  <a:pt x="1472" y="312"/>
                  <a:pt x="1424" y="336"/>
                  <a:pt x="1392" y="336"/>
                </a:cubicBezTo>
                <a:cubicBezTo>
                  <a:pt x="1360" y="336"/>
                  <a:pt x="1336" y="280"/>
                  <a:pt x="1296" y="288"/>
                </a:cubicBezTo>
                <a:cubicBezTo>
                  <a:pt x="1256" y="296"/>
                  <a:pt x="1184" y="344"/>
                  <a:pt x="1152" y="384"/>
                </a:cubicBezTo>
                <a:cubicBezTo>
                  <a:pt x="1120" y="424"/>
                  <a:pt x="1120" y="488"/>
                  <a:pt x="1104" y="528"/>
                </a:cubicBezTo>
                <a:cubicBezTo>
                  <a:pt x="1088" y="568"/>
                  <a:pt x="1088" y="600"/>
                  <a:pt x="1056" y="624"/>
                </a:cubicBezTo>
                <a:cubicBezTo>
                  <a:pt x="1024" y="648"/>
                  <a:pt x="952" y="672"/>
                  <a:pt x="912" y="672"/>
                </a:cubicBezTo>
                <a:cubicBezTo>
                  <a:pt x="872" y="672"/>
                  <a:pt x="856" y="632"/>
                  <a:pt x="816" y="624"/>
                </a:cubicBezTo>
                <a:cubicBezTo>
                  <a:pt x="776" y="616"/>
                  <a:pt x="712" y="600"/>
                  <a:pt x="672" y="624"/>
                </a:cubicBezTo>
                <a:cubicBezTo>
                  <a:pt x="632" y="648"/>
                  <a:pt x="592" y="728"/>
                  <a:pt x="576" y="768"/>
                </a:cubicBezTo>
                <a:cubicBezTo>
                  <a:pt x="560" y="808"/>
                  <a:pt x="584" y="832"/>
                  <a:pt x="576" y="864"/>
                </a:cubicBezTo>
                <a:cubicBezTo>
                  <a:pt x="568" y="896"/>
                  <a:pt x="552" y="944"/>
                  <a:pt x="528" y="960"/>
                </a:cubicBezTo>
                <a:cubicBezTo>
                  <a:pt x="504" y="976"/>
                  <a:pt x="464" y="960"/>
                  <a:pt x="432" y="960"/>
                </a:cubicBezTo>
                <a:cubicBezTo>
                  <a:pt x="400" y="960"/>
                  <a:pt x="368" y="936"/>
                  <a:pt x="336" y="960"/>
                </a:cubicBezTo>
                <a:cubicBezTo>
                  <a:pt x="304" y="984"/>
                  <a:pt x="264" y="1064"/>
                  <a:pt x="240" y="1104"/>
                </a:cubicBezTo>
                <a:cubicBezTo>
                  <a:pt x="216" y="1144"/>
                  <a:pt x="200" y="1168"/>
                  <a:pt x="192" y="1200"/>
                </a:cubicBezTo>
                <a:cubicBezTo>
                  <a:pt x="184" y="1232"/>
                  <a:pt x="184" y="1264"/>
                  <a:pt x="192" y="1296"/>
                </a:cubicBezTo>
                <a:cubicBezTo>
                  <a:pt x="200" y="1328"/>
                  <a:pt x="232" y="1360"/>
                  <a:pt x="240" y="1392"/>
                </a:cubicBezTo>
                <a:cubicBezTo>
                  <a:pt x="248" y="1424"/>
                  <a:pt x="272" y="1456"/>
                  <a:pt x="240" y="1488"/>
                </a:cubicBezTo>
                <a:cubicBezTo>
                  <a:pt x="208" y="1520"/>
                  <a:pt x="88" y="1536"/>
                  <a:pt x="48" y="1584"/>
                </a:cubicBezTo>
                <a:cubicBezTo>
                  <a:pt x="8" y="1632"/>
                  <a:pt x="0" y="1720"/>
                  <a:pt x="0" y="1776"/>
                </a:cubicBezTo>
                <a:cubicBezTo>
                  <a:pt x="0" y="1832"/>
                  <a:pt x="24" y="1888"/>
                  <a:pt x="48" y="1920"/>
                </a:cubicBezTo>
                <a:cubicBezTo>
                  <a:pt x="72" y="1952"/>
                  <a:pt x="128" y="1944"/>
                  <a:pt x="144" y="1968"/>
                </a:cubicBezTo>
                <a:cubicBezTo>
                  <a:pt x="160" y="1992"/>
                  <a:pt x="160" y="2032"/>
                  <a:pt x="144" y="2064"/>
                </a:cubicBezTo>
                <a:cubicBezTo>
                  <a:pt x="128" y="2096"/>
                  <a:pt x="48" y="2104"/>
                  <a:pt x="48" y="2160"/>
                </a:cubicBezTo>
                <a:cubicBezTo>
                  <a:pt x="48" y="2216"/>
                  <a:pt x="96" y="2344"/>
                  <a:pt x="144" y="2400"/>
                </a:cubicBezTo>
                <a:cubicBezTo>
                  <a:pt x="192" y="2456"/>
                  <a:pt x="304" y="2432"/>
                  <a:pt x="336" y="2496"/>
                </a:cubicBezTo>
                <a:cubicBezTo>
                  <a:pt x="368" y="2560"/>
                  <a:pt x="304" y="2712"/>
                  <a:pt x="336" y="2784"/>
                </a:cubicBezTo>
                <a:cubicBezTo>
                  <a:pt x="368" y="2856"/>
                  <a:pt x="464" y="2904"/>
                  <a:pt x="528" y="2928"/>
                </a:cubicBezTo>
                <a:cubicBezTo>
                  <a:pt x="592" y="2952"/>
                  <a:pt x="672" y="2888"/>
                  <a:pt x="720" y="2928"/>
                </a:cubicBezTo>
                <a:cubicBezTo>
                  <a:pt x="768" y="2968"/>
                  <a:pt x="792" y="3104"/>
                  <a:pt x="816" y="3168"/>
                </a:cubicBezTo>
                <a:cubicBezTo>
                  <a:pt x="840" y="3232"/>
                  <a:pt x="816" y="3288"/>
                  <a:pt x="864" y="3312"/>
                </a:cubicBezTo>
                <a:cubicBezTo>
                  <a:pt x="912" y="3336"/>
                  <a:pt x="1048" y="3312"/>
                  <a:pt x="1104" y="3312"/>
                </a:cubicBezTo>
                <a:cubicBezTo>
                  <a:pt x="1160" y="3312"/>
                  <a:pt x="1168" y="3288"/>
                  <a:pt x="1200" y="3312"/>
                </a:cubicBezTo>
                <a:cubicBezTo>
                  <a:pt x="1232" y="3336"/>
                  <a:pt x="1256" y="3416"/>
                  <a:pt x="1296" y="3456"/>
                </a:cubicBezTo>
                <a:cubicBezTo>
                  <a:pt x="1336" y="3496"/>
                  <a:pt x="1376" y="3544"/>
                  <a:pt x="1440" y="3552"/>
                </a:cubicBezTo>
                <a:cubicBezTo>
                  <a:pt x="1504" y="3560"/>
                  <a:pt x="1624" y="3512"/>
                  <a:pt x="1680" y="3504"/>
                </a:cubicBezTo>
                <a:cubicBezTo>
                  <a:pt x="1736" y="3496"/>
                  <a:pt x="1736" y="3488"/>
                  <a:pt x="1776" y="3504"/>
                </a:cubicBezTo>
                <a:cubicBezTo>
                  <a:pt x="1816" y="3520"/>
                  <a:pt x="1856" y="3584"/>
                  <a:pt x="1920" y="3600"/>
                </a:cubicBezTo>
                <a:cubicBezTo>
                  <a:pt x="1984" y="3616"/>
                  <a:pt x="2104" y="3616"/>
                  <a:pt x="2160" y="3600"/>
                </a:cubicBezTo>
                <a:cubicBezTo>
                  <a:pt x="2216" y="3584"/>
                  <a:pt x="2192" y="3496"/>
                  <a:pt x="2256" y="3504"/>
                </a:cubicBezTo>
                <a:cubicBezTo>
                  <a:pt x="2320" y="3512"/>
                  <a:pt x="2448" y="3640"/>
                  <a:pt x="2544" y="3648"/>
                </a:cubicBezTo>
                <a:cubicBezTo>
                  <a:pt x="2640" y="3656"/>
                  <a:pt x="2760" y="3584"/>
                  <a:pt x="2832" y="3552"/>
                </a:cubicBezTo>
                <a:cubicBezTo>
                  <a:pt x="2904" y="3520"/>
                  <a:pt x="2920" y="3448"/>
                  <a:pt x="2976" y="3456"/>
                </a:cubicBezTo>
                <a:cubicBezTo>
                  <a:pt x="3032" y="3464"/>
                  <a:pt x="3096" y="3576"/>
                  <a:pt x="3168" y="3600"/>
                </a:cubicBezTo>
                <a:cubicBezTo>
                  <a:pt x="3240" y="3624"/>
                  <a:pt x="3368" y="3736"/>
                  <a:pt x="3408" y="3600"/>
                </a:cubicBezTo>
                <a:cubicBezTo>
                  <a:pt x="3448" y="3464"/>
                  <a:pt x="3464" y="2928"/>
                  <a:pt x="3408" y="2784"/>
                </a:cubicBezTo>
                <a:cubicBezTo>
                  <a:pt x="3352" y="2640"/>
                  <a:pt x="3160" y="2728"/>
                  <a:pt x="3072" y="2736"/>
                </a:cubicBezTo>
                <a:cubicBezTo>
                  <a:pt x="2984" y="2744"/>
                  <a:pt x="2960" y="2848"/>
                  <a:pt x="2880" y="2832"/>
                </a:cubicBezTo>
                <a:cubicBezTo>
                  <a:pt x="2800" y="2816"/>
                  <a:pt x="2696" y="2648"/>
                  <a:pt x="2592" y="2640"/>
                </a:cubicBezTo>
                <a:cubicBezTo>
                  <a:pt x="2488" y="2632"/>
                  <a:pt x="2360" y="2776"/>
                  <a:pt x="2256" y="2784"/>
                </a:cubicBezTo>
                <a:cubicBezTo>
                  <a:pt x="2152" y="2792"/>
                  <a:pt x="2056" y="2680"/>
                  <a:pt x="1968" y="2688"/>
                </a:cubicBezTo>
                <a:cubicBezTo>
                  <a:pt x="1880" y="2696"/>
                  <a:pt x="1800" y="2840"/>
                  <a:pt x="1728" y="2832"/>
                </a:cubicBezTo>
                <a:cubicBezTo>
                  <a:pt x="1656" y="2824"/>
                  <a:pt x="1592" y="2664"/>
                  <a:pt x="1536" y="2640"/>
                </a:cubicBezTo>
                <a:cubicBezTo>
                  <a:pt x="1480" y="2616"/>
                  <a:pt x="1424" y="2712"/>
                  <a:pt x="1392" y="2688"/>
                </a:cubicBezTo>
                <a:cubicBezTo>
                  <a:pt x="1360" y="2664"/>
                  <a:pt x="1392" y="2536"/>
                  <a:pt x="1344" y="2496"/>
                </a:cubicBezTo>
                <a:cubicBezTo>
                  <a:pt x="1296" y="2456"/>
                  <a:pt x="1144" y="2488"/>
                  <a:pt x="1104" y="2448"/>
                </a:cubicBezTo>
                <a:cubicBezTo>
                  <a:pt x="1064" y="2408"/>
                  <a:pt x="1144" y="2304"/>
                  <a:pt x="1104" y="2256"/>
                </a:cubicBezTo>
                <a:cubicBezTo>
                  <a:pt x="1064" y="2208"/>
                  <a:pt x="896" y="2224"/>
                  <a:pt x="864" y="2160"/>
                </a:cubicBezTo>
                <a:cubicBezTo>
                  <a:pt x="832" y="2096"/>
                  <a:pt x="928" y="1936"/>
                  <a:pt x="912" y="1872"/>
                </a:cubicBezTo>
                <a:cubicBezTo>
                  <a:pt x="896" y="1808"/>
                  <a:pt x="768" y="1824"/>
                  <a:pt x="768" y="1776"/>
                </a:cubicBezTo>
                <a:cubicBezTo>
                  <a:pt x="768" y="1728"/>
                  <a:pt x="896" y="1664"/>
                  <a:pt x="912" y="1584"/>
                </a:cubicBezTo>
                <a:cubicBezTo>
                  <a:pt x="928" y="1504"/>
                  <a:pt x="824" y="1344"/>
                  <a:pt x="864" y="1296"/>
                </a:cubicBezTo>
                <a:cubicBezTo>
                  <a:pt x="904" y="1248"/>
                  <a:pt x="1088" y="1344"/>
                  <a:pt x="1152" y="1296"/>
                </a:cubicBezTo>
                <a:cubicBezTo>
                  <a:pt x="1216" y="1248"/>
                  <a:pt x="1176" y="1056"/>
                  <a:pt x="1248" y="1008"/>
                </a:cubicBezTo>
                <a:cubicBezTo>
                  <a:pt x="1320" y="960"/>
                  <a:pt x="1504" y="1056"/>
                  <a:pt x="1584" y="1008"/>
                </a:cubicBezTo>
                <a:cubicBezTo>
                  <a:pt x="1664" y="960"/>
                  <a:pt x="1672" y="760"/>
                  <a:pt x="1728" y="720"/>
                </a:cubicBezTo>
                <a:cubicBezTo>
                  <a:pt x="1784" y="680"/>
                  <a:pt x="1856" y="784"/>
                  <a:pt x="1920" y="768"/>
                </a:cubicBezTo>
                <a:cubicBezTo>
                  <a:pt x="1984" y="752"/>
                  <a:pt x="2120" y="736"/>
                  <a:pt x="2112" y="624"/>
                </a:cubicBezTo>
                <a:cubicBezTo>
                  <a:pt x="2104" y="512"/>
                  <a:pt x="1896" y="192"/>
                  <a:pt x="1824" y="96"/>
                </a:cubicBez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9155" name="Freeform 3">
            <a:extLst>
              <a:ext uri="{FF2B5EF4-FFF2-40B4-BE49-F238E27FC236}">
                <a16:creationId xmlns:a16="http://schemas.microsoft.com/office/drawing/2014/main" id="{0693A895-F93C-4A53-946A-9D47C04CA45E}"/>
              </a:ext>
            </a:extLst>
          </p:cNvPr>
          <p:cNvSpPr>
            <a:spLocks/>
          </p:cNvSpPr>
          <p:nvPr/>
        </p:nvSpPr>
        <p:spPr bwMode="auto">
          <a:xfrm>
            <a:off x="5238750" y="2038946"/>
            <a:ext cx="2428875" cy="2152055"/>
          </a:xfrm>
          <a:custGeom>
            <a:avLst/>
            <a:gdLst>
              <a:gd name="T0" fmla="*/ 72127 w 3592"/>
              <a:gd name="T1" fmla="*/ 2295525 h 2772"/>
              <a:gd name="T2" fmla="*/ 72127 w 3592"/>
              <a:gd name="T3" fmla="*/ 2225964 h 2772"/>
              <a:gd name="T4" fmla="*/ 54816 w 3592"/>
              <a:gd name="T5" fmla="*/ 2166340 h 2772"/>
              <a:gd name="T6" fmla="*/ 11540 w 3592"/>
              <a:gd name="T7" fmla="*/ 1421039 h 2772"/>
              <a:gd name="T8" fmla="*/ 201955 w 3592"/>
              <a:gd name="T9" fmla="*/ 387556 h 2772"/>
              <a:gd name="T10" fmla="*/ 288508 w 3592"/>
              <a:gd name="T11" fmla="*/ 288183 h 2772"/>
              <a:gd name="T12" fmla="*/ 349094 w 3592"/>
              <a:gd name="T13" fmla="*/ 188809 h 2772"/>
              <a:gd name="T14" fmla="*/ 504889 w 3592"/>
              <a:gd name="T15" fmla="*/ 49687 h 2772"/>
              <a:gd name="T16" fmla="*/ 574131 w 3592"/>
              <a:gd name="T17" fmla="*/ 29812 h 2772"/>
              <a:gd name="T18" fmla="*/ 626062 w 3592"/>
              <a:gd name="T19" fmla="*/ 9937 h 2772"/>
              <a:gd name="T20" fmla="*/ 894374 w 3592"/>
              <a:gd name="T21" fmla="*/ 0 h 2772"/>
              <a:gd name="T22" fmla="*/ 1067479 w 3592"/>
              <a:gd name="T23" fmla="*/ 29812 h 2772"/>
              <a:gd name="T24" fmla="*/ 1162686 w 3592"/>
              <a:gd name="T25" fmla="*/ 79499 h 2772"/>
              <a:gd name="T26" fmla="*/ 1344446 w 3592"/>
              <a:gd name="T27" fmla="*/ 129185 h 2772"/>
              <a:gd name="T28" fmla="*/ 1621414 w 3592"/>
              <a:gd name="T29" fmla="*/ 228559 h 2772"/>
              <a:gd name="T30" fmla="*/ 2019555 w 3592"/>
              <a:gd name="T31" fmla="*/ 258371 h 2772"/>
              <a:gd name="T32" fmla="*/ 2417695 w 3592"/>
              <a:gd name="T33" fmla="*/ 218621 h 2772"/>
              <a:gd name="T34" fmla="*/ 2521558 w 3592"/>
              <a:gd name="T35" fmla="*/ 168935 h 2772"/>
              <a:gd name="T36" fmla="*/ 2573490 w 3592"/>
              <a:gd name="T37" fmla="*/ 149060 h 2772"/>
              <a:gd name="T38" fmla="*/ 2590800 w 3592"/>
              <a:gd name="T39" fmla="*/ 178872 h 2772"/>
              <a:gd name="T40" fmla="*/ 2564834 w 3592"/>
              <a:gd name="T41" fmla="*/ 268308 h 2772"/>
              <a:gd name="T42" fmla="*/ 2435006 w 3592"/>
              <a:gd name="T43" fmla="*/ 566428 h 2772"/>
              <a:gd name="T44" fmla="*/ 2374419 w 3592"/>
              <a:gd name="T45" fmla="*/ 685676 h 2772"/>
              <a:gd name="T46" fmla="*/ 2235935 w 3592"/>
              <a:gd name="T47" fmla="*/ 884423 h 2772"/>
              <a:gd name="T48" fmla="*/ 2192659 w 3592"/>
              <a:gd name="T49" fmla="*/ 934110 h 2772"/>
              <a:gd name="T50" fmla="*/ 2123417 w 3592"/>
              <a:gd name="T51" fmla="*/ 1023546 h 2772"/>
              <a:gd name="T52" fmla="*/ 2045520 w 3592"/>
              <a:gd name="T53" fmla="*/ 1063295 h 2772"/>
              <a:gd name="T54" fmla="*/ 1941657 w 3592"/>
              <a:gd name="T55" fmla="*/ 1132856 h 2772"/>
              <a:gd name="T56" fmla="*/ 1595448 w 3592"/>
              <a:gd name="T57" fmla="*/ 1242167 h 2772"/>
              <a:gd name="T58" fmla="*/ 1508896 w 3592"/>
              <a:gd name="T59" fmla="*/ 1271979 h 2772"/>
              <a:gd name="T60" fmla="*/ 1456964 w 3592"/>
              <a:gd name="T61" fmla="*/ 1262042 h 2772"/>
              <a:gd name="T62" fmla="*/ 1448309 w 3592"/>
              <a:gd name="T63" fmla="*/ 1212355 h 2772"/>
              <a:gd name="T64" fmla="*/ 1422343 w 3592"/>
              <a:gd name="T65" fmla="*/ 1112982 h 2772"/>
              <a:gd name="T66" fmla="*/ 1405033 w 3592"/>
              <a:gd name="T67" fmla="*/ 1083170 h 2772"/>
              <a:gd name="T68" fmla="*/ 1396378 w 3592"/>
              <a:gd name="T69" fmla="*/ 1053358 h 2772"/>
              <a:gd name="T70" fmla="*/ 1318481 w 3592"/>
              <a:gd name="T71" fmla="*/ 1311729 h 2772"/>
              <a:gd name="T72" fmla="*/ 1266549 w 3592"/>
              <a:gd name="T73" fmla="*/ 1391227 h 2772"/>
              <a:gd name="T74" fmla="*/ 1249239 w 3592"/>
              <a:gd name="T75" fmla="*/ 1421039 h 2772"/>
              <a:gd name="T76" fmla="*/ 1223273 w 3592"/>
              <a:gd name="T77" fmla="*/ 1440914 h 2772"/>
              <a:gd name="T78" fmla="*/ 1214618 w 3592"/>
              <a:gd name="T79" fmla="*/ 1470726 h 2772"/>
              <a:gd name="T80" fmla="*/ 1162686 w 3592"/>
              <a:gd name="T81" fmla="*/ 1530350 h 2772"/>
              <a:gd name="T82" fmla="*/ 1128065 w 3592"/>
              <a:gd name="T83" fmla="*/ 1580037 h 2772"/>
              <a:gd name="T84" fmla="*/ 1119410 w 3592"/>
              <a:gd name="T85" fmla="*/ 1609849 h 2772"/>
              <a:gd name="T86" fmla="*/ 1102100 w 3592"/>
              <a:gd name="T87" fmla="*/ 1639661 h 2772"/>
              <a:gd name="T88" fmla="*/ 954961 w 3592"/>
              <a:gd name="T89" fmla="*/ 1778783 h 2772"/>
              <a:gd name="T90" fmla="*/ 885719 w 3592"/>
              <a:gd name="T91" fmla="*/ 1858282 h 2772"/>
              <a:gd name="T92" fmla="*/ 851098 w 3592"/>
              <a:gd name="T93" fmla="*/ 1868219 h 2772"/>
              <a:gd name="T94" fmla="*/ 781856 w 3592"/>
              <a:gd name="T95" fmla="*/ 1907969 h 2772"/>
              <a:gd name="T96" fmla="*/ 755890 w 3592"/>
              <a:gd name="T97" fmla="*/ 1927844 h 2772"/>
              <a:gd name="T98" fmla="*/ 539510 w 3592"/>
              <a:gd name="T99" fmla="*/ 2007342 h 2772"/>
              <a:gd name="T100" fmla="*/ 288508 w 3592"/>
              <a:gd name="T101" fmla="*/ 2136528 h 2772"/>
              <a:gd name="T102" fmla="*/ 184645 w 3592"/>
              <a:gd name="T103" fmla="*/ 2216026 h 2772"/>
              <a:gd name="T104" fmla="*/ 106748 w 3592"/>
              <a:gd name="T105" fmla="*/ 2255776 h 2772"/>
              <a:gd name="T106" fmla="*/ 80782 w 3592"/>
              <a:gd name="T107" fmla="*/ 2265713 h 2772"/>
              <a:gd name="T108" fmla="*/ 72127 w 3592"/>
              <a:gd name="T109" fmla="*/ 2295525 h 27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92" h="2772">
                <a:moveTo>
                  <a:pt x="100" y="2772"/>
                </a:moveTo>
                <a:cubicBezTo>
                  <a:pt x="116" y="2724"/>
                  <a:pt x="117" y="2744"/>
                  <a:pt x="100" y="2688"/>
                </a:cubicBezTo>
                <a:cubicBezTo>
                  <a:pt x="93" y="2664"/>
                  <a:pt x="76" y="2616"/>
                  <a:pt x="76" y="2616"/>
                </a:cubicBezTo>
                <a:cubicBezTo>
                  <a:pt x="62" y="2316"/>
                  <a:pt x="65" y="2013"/>
                  <a:pt x="16" y="1716"/>
                </a:cubicBezTo>
                <a:cubicBezTo>
                  <a:pt x="26" y="1258"/>
                  <a:pt x="0" y="842"/>
                  <a:pt x="280" y="468"/>
                </a:cubicBezTo>
                <a:cubicBezTo>
                  <a:pt x="300" y="409"/>
                  <a:pt x="357" y="391"/>
                  <a:pt x="400" y="348"/>
                </a:cubicBezTo>
                <a:cubicBezTo>
                  <a:pt x="435" y="313"/>
                  <a:pt x="443" y="255"/>
                  <a:pt x="484" y="228"/>
                </a:cubicBezTo>
                <a:cubicBezTo>
                  <a:pt x="549" y="185"/>
                  <a:pt x="630" y="83"/>
                  <a:pt x="700" y="60"/>
                </a:cubicBezTo>
                <a:cubicBezTo>
                  <a:pt x="809" y="24"/>
                  <a:pt x="637" y="79"/>
                  <a:pt x="796" y="36"/>
                </a:cubicBezTo>
                <a:cubicBezTo>
                  <a:pt x="820" y="29"/>
                  <a:pt x="843" y="13"/>
                  <a:pt x="868" y="12"/>
                </a:cubicBezTo>
                <a:cubicBezTo>
                  <a:pt x="992" y="8"/>
                  <a:pt x="1116" y="4"/>
                  <a:pt x="1240" y="0"/>
                </a:cubicBezTo>
                <a:cubicBezTo>
                  <a:pt x="1322" y="8"/>
                  <a:pt x="1400" y="18"/>
                  <a:pt x="1480" y="36"/>
                </a:cubicBezTo>
                <a:cubicBezTo>
                  <a:pt x="1537" y="49"/>
                  <a:pt x="1542" y="73"/>
                  <a:pt x="1612" y="96"/>
                </a:cubicBezTo>
                <a:cubicBezTo>
                  <a:pt x="1704" y="127"/>
                  <a:pt x="1767" y="145"/>
                  <a:pt x="1864" y="156"/>
                </a:cubicBezTo>
                <a:cubicBezTo>
                  <a:pt x="1988" y="197"/>
                  <a:pt x="2119" y="255"/>
                  <a:pt x="2248" y="276"/>
                </a:cubicBezTo>
                <a:cubicBezTo>
                  <a:pt x="2428" y="306"/>
                  <a:pt x="2618" y="304"/>
                  <a:pt x="2800" y="312"/>
                </a:cubicBezTo>
                <a:cubicBezTo>
                  <a:pt x="2961" y="344"/>
                  <a:pt x="3185" y="312"/>
                  <a:pt x="3352" y="264"/>
                </a:cubicBezTo>
                <a:cubicBezTo>
                  <a:pt x="3403" y="249"/>
                  <a:pt x="3444" y="221"/>
                  <a:pt x="3496" y="204"/>
                </a:cubicBezTo>
                <a:cubicBezTo>
                  <a:pt x="3520" y="196"/>
                  <a:pt x="3568" y="180"/>
                  <a:pt x="3568" y="180"/>
                </a:cubicBezTo>
                <a:cubicBezTo>
                  <a:pt x="3576" y="192"/>
                  <a:pt x="3592" y="202"/>
                  <a:pt x="3592" y="216"/>
                </a:cubicBezTo>
                <a:cubicBezTo>
                  <a:pt x="3592" y="216"/>
                  <a:pt x="3562" y="306"/>
                  <a:pt x="3556" y="324"/>
                </a:cubicBezTo>
                <a:cubicBezTo>
                  <a:pt x="3512" y="455"/>
                  <a:pt x="3476" y="584"/>
                  <a:pt x="3376" y="684"/>
                </a:cubicBezTo>
                <a:cubicBezTo>
                  <a:pt x="3358" y="738"/>
                  <a:pt x="3332" y="788"/>
                  <a:pt x="3292" y="828"/>
                </a:cubicBezTo>
                <a:cubicBezTo>
                  <a:pt x="3261" y="922"/>
                  <a:pt x="3188" y="1024"/>
                  <a:pt x="3100" y="1068"/>
                </a:cubicBezTo>
                <a:cubicBezTo>
                  <a:pt x="3036" y="1164"/>
                  <a:pt x="3120" y="1048"/>
                  <a:pt x="3040" y="1128"/>
                </a:cubicBezTo>
                <a:cubicBezTo>
                  <a:pt x="3000" y="1168"/>
                  <a:pt x="3020" y="1211"/>
                  <a:pt x="2944" y="1236"/>
                </a:cubicBezTo>
                <a:cubicBezTo>
                  <a:pt x="2908" y="1248"/>
                  <a:pt x="2869" y="1266"/>
                  <a:pt x="2836" y="1284"/>
                </a:cubicBezTo>
                <a:cubicBezTo>
                  <a:pt x="2785" y="1312"/>
                  <a:pt x="2744" y="1345"/>
                  <a:pt x="2692" y="1368"/>
                </a:cubicBezTo>
                <a:cubicBezTo>
                  <a:pt x="2551" y="1431"/>
                  <a:pt x="2364" y="1478"/>
                  <a:pt x="2212" y="1500"/>
                </a:cubicBezTo>
                <a:cubicBezTo>
                  <a:pt x="2124" y="1529"/>
                  <a:pt x="2165" y="1518"/>
                  <a:pt x="2092" y="1536"/>
                </a:cubicBezTo>
                <a:cubicBezTo>
                  <a:pt x="2068" y="1532"/>
                  <a:pt x="2038" y="1540"/>
                  <a:pt x="2020" y="1524"/>
                </a:cubicBezTo>
                <a:cubicBezTo>
                  <a:pt x="2005" y="1511"/>
                  <a:pt x="2013" y="1484"/>
                  <a:pt x="2008" y="1464"/>
                </a:cubicBezTo>
                <a:cubicBezTo>
                  <a:pt x="1997" y="1424"/>
                  <a:pt x="1988" y="1382"/>
                  <a:pt x="1972" y="1344"/>
                </a:cubicBezTo>
                <a:cubicBezTo>
                  <a:pt x="1966" y="1331"/>
                  <a:pt x="1954" y="1321"/>
                  <a:pt x="1948" y="1308"/>
                </a:cubicBezTo>
                <a:cubicBezTo>
                  <a:pt x="1942" y="1297"/>
                  <a:pt x="1940" y="1284"/>
                  <a:pt x="1936" y="1272"/>
                </a:cubicBezTo>
                <a:cubicBezTo>
                  <a:pt x="1902" y="1374"/>
                  <a:pt x="1876" y="1487"/>
                  <a:pt x="1828" y="1584"/>
                </a:cubicBezTo>
                <a:cubicBezTo>
                  <a:pt x="1807" y="1626"/>
                  <a:pt x="1795" y="1654"/>
                  <a:pt x="1756" y="1680"/>
                </a:cubicBezTo>
                <a:cubicBezTo>
                  <a:pt x="1748" y="1692"/>
                  <a:pt x="1742" y="1706"/>
                  <a:pt x="1732" y="1716"/>
                </a:cubicBezTo>
                <a:cubicBezTo>
                  <a:pt x="1722" y="1726"/>
                  <a:pt x="1705" y="1729"/>
                  <a:pt x="1696" y="1740"/>
                </a:cubicBezTo>
                <a:cubicBezTo>
                  <a:pt x="1688" y="1750"/>
                  <a:pt x="1692" y="1766"/>
                  <a:pt x="1684" y="1776"/>
                </a:cubicBezTo>
                <a:cubicBezTo>
                  <a:pt x="1663" y="1803"/>
                  <a:pt x="1612" y="1848"/>
                  <a:pt x="1612" y="1848"/>
                </a:cubicBezTo>
                <a:cubicBezTo>
                  <a:pt x="1582" y="1938"/>
                  <a:pt x="1626" y="1830"/>
                  <a:pt x="1564" y="1908"/>
                </a:cubicBezTo>
                <a:cubicBezTo>
                  <a:pt x="1556" y="1918"/>
                  <a:pt x="1558" y="1933"/>
                  <a:pt x="1552" y="1944"/>
                </a:cubicBezTo>
                <a:cubicBezTo>
                  <a:pt x="1546" y="1957"/>
                  <a:pt x="1537" y="1969"/>
                  <a:pt x="1528" y="1980"/>
                </a:cubicBezTo>
                <a:cubicBezTo>
                  <a:pt x="1470" y="2050"/>
                  <a:pt x="1414" y="2118"/>
                  <a:pt x="1324" y="2148"/>
                </a:cubicBezTo>
                <a:cubicBezTo>
                  <a:pt x="1305" y="2176"/>
                  <a:pt x="1257" y="2228"/>
                  <a:pt x="1228" y="2244"/>
                </a:cubicBezTo>
                <a:cubicBezTo>
                  <a:pt x="1214" y="2252"/>
                  <a:pt x="1195" y="2250"/>
                  <a:pt x="1180" y="2256"/>
                </a:cubicBezTo>
                <a:cubicBezTo>
                  <a:pt x="1147" y="2270"/>
                  <a:pt x="1114" y="2284"/>
                  <a:pt x="1084" y="2304"/>
                </a:cubicBezTo>
                <a:cubicBezTo>
                  <a:pt x="1072" y="2312"/>
                  <a:pt x="1061" y="2322"/>
                  <a:pt x="1048" y="2328"/>
                </a:cubicBezTo>
                <a:cubicBezTo>
                  <a:pt x="955" y="2369"/>
                  <a:pt x="847" y="2399"/>
                  <a:pt x="748" y="2424"/>
                </a:cubicBezTo>
                <a:cubicBezTo>
                  <a:pt x="643" y="2494"/>
                  <a:pt x="520" y="2540"/>
                  <a:pt x="400" y="2580"/>
                </a:cubicBezTo>
                <a:cubicBezTo>
                  <a:pt x="347" y="2598"/>
                  <a:pt x="309" y="2658"/>
                  <a:pt x="256" y="2676"/>
                </a:cubicBezTo>
                <a:cubicBezTo>
                  <a:pt x="70" y="2738"/>
                  <a:pt x="262" y="2667"/>
                  <a:pt x="148" y="2724"/>
                </a:cubicBezTo>
                <a:cubicBezTo>
                  <a:pt x="137" y="2730"/>
                  <a:pt x="121" y="2727"/>
                  <a:pt x="112" y="2736"/>
                </a:cubicBezTo>
                <a:cubicBezTo>
                  <a:pt x="103" y="2745"/>
                  <a:pt x="104" y="2760"/>
                  <a:pt x="100" y="2772"/>
                </a:cubicBezTo>
                <a:close/>
              </a:path>
            </a:pathLst>
          </a:custGeom>
          <a:solidFill>
            <a:srgbClr val="FF9999"/>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FF9999"/>
            </a:extrusionClr>
            <a:contourClr>
              <a:srgbClr val="FF99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cs-CZ" sz="2250"/>
          </a:p>
        </p:txBody>
      </p:sp>
      <p:sp>
        <p:nvSpPr>
          <p:cNvPr id="49156" name="Text Box 4">
            <a:extLst>
              <a:ext uri="{FF2B5EF4-FFF2-40B4-BE49-F238E27FC236}">
                <a16:creationId xmlns:a16="http://schemas.microsoft.com/office/drawing/2014/main" id="{765F9718-C4A6-46E6-BC57-73D8F9F90956}"/>
              </a:ext>
            </a:extLst>
          </p:cNvPr>
          <p:cNvSpPr txBox="1">
            <a:spLocks noChangeArrowheads="1"/>
          </p:cNvSpPr>
          <p:nvPr/>
        </p:nvSpPr>
        <p:spPr bwMode="auto">
          <a:xfrm>
            <a:off x="6707132" y="4634508"/>
            <a:ext cx="33244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cs-CZ" altLang="cs-CZ" sz="3000" b="1" dirty="0">
                <a:solidFill>
                  <a:schemeClr val="tx2"/>
                </a:solidFill>
                <a:latin typeface="Calibri Light" panose="020F0302020204030204" pitchFamily="34" charset="0"/>
              </a:rPr>
              <a:t>Triglyceridy v plazmě</a:t>
            </a:r>
            <a:endParaRPr lang="en-US" altLang="cs-CZ" sz="3000" b="1" dirty="0">
              <a:solidFill>
                <a:schemeClr val="tx2"/>
              </a:solidFill>
              <a:latin typeface="Calibri Light" panose="020F0302020204030204" pitchFamily="34" charset="0"/>
            </a:endParaRPr>
          </a:p>
          <a:p>
            <a:pPr algn="ctr"/>
            <a:r>
              <a:rPr lang="en-US" altLang="cs-CZ" sz="3000" b="1" dirty="0">
                <a:solidFill>
                  <a:schemeClr val="tx2"/>
                </a:solidFill>
                <a:latin typeface="Calibri Light" panose="020F0302020204030204" pitchFamily="34" charset="0"/>
              </a:rPr>
              <a:t>(VLDL)</a:t>
            </a:r>
            <a:endParaRPr lang="en-US" altLang="cs-CZ" sz="2250" b="1" dirty="0">
              <a:solidFill>
                <a:schemeClr val="tx2"/>
              </a:solidFill>
              <a:latin typeface="Calibri Light" panose="020F0302020204030204" pitchFamily="34" charset="0"/>
            </a:endParaRPr>
          </a:p>
        </p:txBody>
      </p:sp>
      <p:sp>
        <p:nvSpPr>
          <p:cNvPr id="49157" name="Line 5">
            <a:extLst>
              <a:ext uri="{FF2B5EF4-FFF2-40B4-BE49-F238E27FC236}">
                <a16:creationId xmlns:a16="http://schemas.microsoft.com/office/drawing/2014/main" id="{7807D253-DBB2-420C-86F0-A5B7A17351AC}"/>
              </a:ext>
            </a:extLst>
          </p:cNvPr>
          <p:cNvSpPr>
            <a:spLocks noChangeShapeType="1"/>
          </p:cNvSpPr>
          <p:nvPr/>
        </p:nvSpPr>
        <p:spPr bwMode="auto">
          <a:xfrm rot="12506576" flipH="1" flipV="1">
            <a:off x="6219528" y="3501926"/>
            <a:ext cx="1699617" cy="363141"/>
          </a:xfrm>
          <a:prstGeom prst="line">
            <a:avLst/>
          </a:prstGeom>
          <a:noFill/>
          <a:ln w="254000">
            <a:solidFill>
              <a:srgbClr val="F9EDC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9158" name="Text Box 6">
            <a:extLst>
              <a:ext uri="{FF2B5EF4-FFF2-40B4-BE49-F238E27FC236}">
                <a16:creationId xmlns:a16="http://schemas.microsoft.com/office/drawing/2014/main" id="{A6391C6F-90B5-4E7F-81B3-7F4DA0E595B1}"/>
              </a:ext>
            </a:extLst>
          </p:cNvPr>
          <p:cNvSpPr txBox="1">
            <a:spLocks noChangeArrowheads="1"/>
          </p:cNvSpPr>
          <p:nvPr/>
        </p:nvSpPr>
        <p:spPr bwMode="auto">
          <a:xfrm>
            <a:off x="594371" y="292416"/>
            <a:ext cx="6939657"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cs-CZ" altLang="cs-CZ" sz="3375" b="1" dirty="0">
                <a:solidFill>
                  <a:schemeClr val="tx2"/>
                </a:solidFill>
                <a:latin typeface="Calibri Light" panose="020F0302020204030204" pitchFamily="34" charset="0"/>
              </a:rPr>
              <a:t>Sacharidy ve stravě zvyšují tvorbu VLDL</a:t>
            </a:r>
            <a:endParaRPr lang="en-US" altLang="cs-CZ" sz="3375" b="1" dirty="0">
              <a:solidFill>
                <a:schemeClr val="tx2"/>
              </a:solidFill>
              <a:latin typeface="Calibri Light" panose="020F0302020204030204" pitchFamily="34" charset="0"/>
            </a:endParaRPr>
          </a:p>
        </p:txBody>
      </p:sp>
      <p:sp>
        <p:nvSpPr>
          <p:cNvPr id="49159" name="Freeform 7">
            <a:extLst>
              <a:ext uri="{FF2B5EF4-FFF2-40B4-BE49-F238E27FC236}">
                <a16:creationId xmlns:a16="http://schemas.microsoft.com/office/drawing/2014/main" id="{45A306CF-43D8-4979-A19F-F7BD25AF9ACC}"/>
              </a:ext>
            </a:extLst>
          </p:cNvPr>
          <p:cNvSpPr>
            <a:spLocks/>
          </p:cNvSpPr>
          <p:nvPr/>
        </p:nvSpPr>
        <p:spPr bwMode="auto">
          <a:xfrm>
            <a:off x="3857625" y="2210099"/>
            <a:ext cx="2166938" cy="2972097"/>
          </a:xfrm>
          <a:custGeom>
            <a:avLst/>
            <a:gdLst>
              <a:gd name="T0" fmla="*/ 1701800 w 1456"/>
              <a:gd name="T1" fmla="*/ 3170237 h 1872"/>
              <a:gd name="T2" fmla="*/ 863600 w 1456"/>
              <a:gd name="T3" fmla="*/ 2845084 h 1872"/>
              <a:gd name="T4" fmla="*/ 254000 w 1456"/>
              <a:gd name="T5" fmla="*/ 2276068 h 1872"/>
              <a:gd name="T6" fmla="*/ 25400 w 1456"/>
              <a:gd name="T7" fmla="*/ 1544474 h 1872"/>
              <a:gd name="T8" fmla="*/ 101600 w 1456"/>
              <a:gd name="T9" fmla="*/ 812881 h 1872"/>
              <a:gd name="T10" fmla="*/ 406400 w 1456"/>
              <a:gd name="T11" fmla="*/ 325153 h 1872"/>
              <a:gd name="T12" fmla="*/ 787400 w 1456"/>
              <a:gd name="T13" fmla="*/ 81288 h 1872"/>
              <a:gd name="T14" fmla="*/ 1244600 w 1456"/>
              <a:gd name="T15" fmla="*/ 0 h 1872"/>
              <a:gd name="T16" fmla="*/ 1625600 w 1456"/>
              <a:gd name="T17" fmla="*/ 81288 h 1872"/>
              <a:gd name="T18" fmla="*/ 2006600 w 1456"/>
              <a:gd name="T19" fmla="*/ 325153 h 1872"/>
              <a:gd name="T20" fmla="*/ 2311400 w 1456"/>
              <a:gd name="T21" fmla="*/ 650305 h 1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6" h="1872">
                <a:moveTo>
                  <a:pt x="1072" y="1872"/>
                </a:moveTo>
                <a:cubicBezTo>
                  <a:pt x="884" y="1820"/>
                  <a:pt x="696" y="1768"/>
                  <a:pt x="544" y="1680"/>
                </a:cubicBezTo>
                <a:cubicBezTo>
                  <a:pt x="392" y="1592"/>
                  <a:pt x="248" y="1472"/>
                  <a:pt x="160" y="1344"/>
                </a:cubicBezTo>
                <a:cubicBezTo>
                  <a:pt x="72" y="1216"/>
                  <a:pt x="32" y="1056"/>
                  <a:pt x="16" y="912"/>
                </a:cubicBezTo>
                <a:cubicBezTo>
                  <a:pt x="0" y="768"/>
                  <a:pt x="24" y="600"/>
                  <a:pt x="64" y="480"/>
                </a:cubicBezTo>
                <a:cubicBezTo>
                  <a:pt x="104" y="360"/>
                  <a:pt x="184" y="264"/>
                  <a:pt x="256" y="192"/>
                </a:cubicBezTo>
                <a:cubicBezTo>
                  <a:pt x="328" y="120"/>
                  <a:pt x="408" y="80"/>
                  <a:pt x="496" y="48"/>
                </a:cubicBezTo>
                <a:cubicBezTo>
                  <a:pt x="584" y="16"/>
                  <a:pt x="696" y="0"/>
                  <a:pt x="784" y="0"/>
                </a:cubicBezTo>
                <a:cubicBezTo>
                  <a:pt x="872" y="0"/>
                  <a:pt x="944" y="16"/>
                  <a:pt x="1024" y="48"/>
                </a:cubicBezTo>
                <a:cubicBezTo>
                  <a:pt x="1104" y="80"/>
                  <a:pt x="1192" y="136"/>
                  <a:pt x="1264" y="192"/>
                </a:cubicBezTo>
                <a:cubicBezTo>
                  <a:pt x="1336" y="248"/>
                  <a:pt x="1424" y="352"/>
                  <a:pt x="1456" y="384"/>
                </a:cubicBezTo>
              </a:path>
            </a:pathLst>
          </a:custGeom>
          <a:noFill/>
          <a:ln w="254000">
            <a:solidFill>
              <a:srgbClr val="CCFF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9160" name="Text Box 8">
            <a:extLst>
              <a:ext uri="{FF2B5EF4-FFF2-40B4-BE49-F238E27FC236}">
                <a16:creationId xmlns:a16="http://schemas.microsoft.com/office/drawing/2014/main" id="{E2F94B81-FE9D-44CA-A7E1-13C6FE9D1B93}"/>
              </a:ext>
            </a:extLst>
          </p:cNvPr>
          <p:cNvSpPr txBox="1">
            <a:spLocks noChangeArrowheads="1"/>
          </p:cNvSpPr>
          <p:nvPr/>
        </p:nvSpPr>
        <p:spPr bwMode="auto">
          <a:xfrm>
            <a:off x="2247305" y="4634508"/>
            <a:ext cx="16433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3000" b="1" dirty="0">
                <a:solidFill>
                  <a:schemeClr val="tx2"/>
                </a:solidFill>
                <a:latin typeface="Calibri Light" panose="020F0302020204030204" pitchFamily="34" charset="0"/>
              </a:rPr>
              <a:t>Sacharidy</a:t>
            </a:r>
            <a:endParaRPr lang="en-US" altLang="cs-CZ" sz="2250" b="1" dirty="0">
              <a:solidFill>
                <a:schemeClr val="tx2"/>
              </a:solidFill>
              <a:latin typeface="Calibri Light" panose="020F0302020204030204" pitchFamily="34" charset="0"/>
            </a:endParaRPr>
          </a:p>
        </p:txBody>
      </p:sp>
      <p:sp>
        <p:nvSpPr>
          <p:cNvPr id="49161" name="TextovéPole 9">
            <a:extLst>
              <a:ext uri="{FF2B5EF4-FFF2-40B4-BE49-F238E27FC236}">
                <a16:creationId xmlns:a16="http://schemas.microsoft.com/office/drawing/2014/main" id="{3A925A5E-F119-44C6-BD87-32BE4779ED3F}"/>
              </a:ext>
            </a:extLst>
          </p:cNvPr>
          <p:cNvSpPr txBox="1">
            <a:spLocks noChangeArrowheads="1"/>
          </p:cNvSpPr>
          <p:nvPr/>
        </p:nvSpPr>
        <p:spPr bwMode="auto">
          <a:xfrm>
            <a:off x="234851" y="600432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18572FC-D4BD-415C-8BCD-D6C4F65A683B}"/>
              </a:ext>
            </a:extLst>
          </p:cNvPr>
          <p:cNvSpPr>
            <a:spLocks noGrp="1" noChangeArrowheads="1"/>
          </p:cNvSpPr>
          <p:nvPr>
            <p:ph type="title"/>
          </p:nvPr>
        </p:nvSpPr>
        <p:spPr>
          <a:xfrm>
            <a:off x="283964" y="214311"/>
            <a:ext cx="7280672" cy="1326059"/>
          </a:xfrm>
        </p:spPr>
        <p:txBody>
          <a:bodyPr/>
          <a:lstStyle/>
          <a:p>
            <a:pPr fontAlgn="auto">
              <a:spcAft>
                <a:spcPts val="0"/>
              </a:spcAft>
              <a:defRPr/>
            </a:pPr>
            <a:r>
              <a:rPr lang="cs-CZ" altLang="cs-CZ" sz="3750" dirty="0"/>
              <a:t>Lipidy</a:t>
            </a:r>
          </a:p>
        </p:txBody>
      </p:sp>
      <p:pic>
        <p:nvPicPr>
          <p:cNvPr id="7" name="Obrázek 6" descr="Obsah obrázku text, mapa&#10;&#10;Popis byl vytvořen automaticky">
            <a:extLst>
              <a:ext uri="{FF2B5EF4-FFF2-40B4-BE49-F238E27FC236}">
                <a16:creationId xmlns:a16="http://schemas.microsoft.com/office/drawing/2014/main" id="{97922234-CDEA-4780-82F5-E9109BA9BF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85" y="991640"/>
            <a:ext cx="11264429" cy="5161510"/>
          </a:xfrm>
          <a:prstGeom prst="rect">
            <a:avLst/>
          </a:prstGeom>
        </p:spPr>
      </p:pic>
      <mc:AlternateContent xmlns:mc="http://schemas.openxmlformats.org/markup-compatibility/2006" xmlns:pslz="http://schemas.microsoft.com/office/powerpoint/2016/slidezoom">
        <mc:Choice Requires="pslz">
          <p:graphicFrame>
            <p:nvGraphicFramePr>
              <p:cNvPr id="9" name="Náhled snímku 8">
                <a:extLst>
                  <a:ext uri="{FF2B5EF4-FFF2-40B4-BE49-F238E27FC236}">
                    <a16:creationId xmlns:a16="http://schemas.microsoft.com/office/drawing/2014/main" id="{CC753238-F929-4554-95DB-140F845D7381}"/>
                  </a:ext>
                </a:extLst>
              </p:cNvPr>
              <p:cNvGraphicFramePr>
                <a:graphicFrameLocks noChangeAspect="1"/>
              </p:cNvGraphicFramePr>
              <p:nvPr>
                <p:extLst>
                  <p:ext uri="{D42A27DB-BD31-4B8C-83A1-F6EECF244321}">
                    <p14:modId xmlns:p14="http://schemas.microsoft.com/office/powerpoint/2010/main" val="1212343402"/>
                  </p:ext>
                </p:extLst>
              </p:nvPr>
            </p:nvGraphicFramePr>
            <p:xfrm>
              <a:off x="-2362200" y="4610100"/>
              <a:ext cx="3048000" cy="1714500"/>
            </p:xfrm>
            <a:graphic>
              <a:graphicData uri="http://schemas.microsoft.com/office/powerpoint/2016/slidezoom">
                <pslz:sldZm>
                  <pslz:sldZmObj sldId="467" cId="3590254049">
                    <pslz:zmPr id="{227D4DB4-15D1-4429-AF12-D9BF9725C628}"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9" name="Náhled snímku 8">
                <a:hlinkClick r:id="rId4" action="ppaction://hlinksldjump"/>
                <a:extLst>
                  <a:ext uri="{FF2B5EF4-FFF2-40B4-BE49-F238E27FC236}">
                    <a16:creationId xmlns:a16="http://schemas.microsoft.com/office/drawing/2014/main" id="{CC753238-F929-4554-95DB-140F845D7381}"/>
                  </a:ext>
                </a:extLst>
              </p:cNvPr>
              <p:cNvPicPr>
                <a:picLocks noGrp="1" noRot="1" noChangeAspect="1" noMove="1" noResize="1" noEditPoints="1" noAdjustHandles="1" noChangeArrowheads="1" noChangeShapeType="1"/>
              </p:cNvPicPr>
              <p:nvPr/>
            </p:nvPicPr>
            <p:blipFill>
              <a:blip r:embed="rId5"/>
              <a:stretch>
                <a:fillRect/>
              </a:stretch>
            </p:blipFill>
            <p:spPr>
              <a:xfrm>
                <a:off x="-2362200" y="461010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18942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B17F2C16-FF2B-47C4-92BF-B5C9A03CD139}"/>
              </a:ext>
            </a:extLst>
          </p:cNvPr>
          <p:cNvSpPr>
            <a:spLocks noGrp="1" noChangeArrowheads="1"/>
          </p:cNvSpPr>
          <p:nvPr>
            <p:ph type="title"/>
          </p:nvPr>
        </p:nvSpPr>
        <p:spPr>
          <a:xfrm>
            <a:off x="517922" y="148828"/>
            <a:ext cx="7358063" cy="762000"/>
          </a:xfrm>
        </p:spPr>
        <p:txBody>
          <a:bodyPr>
            <a:normAutofit/>
          </a:bodyPr>
          <a:lstStyle/>
          <a:p>
            <a:pPr fontAlgn="auto">
              <a:spcAft>
                <a:spcPts val="0"/>
              </a:spcAft>
              <a:defRPr/>
            </a:pPr>
            <a:r>
              <a:rPr lang="cs-CZ" altLang="cs-CZ" sz="3200" dirty="0"/>
              <a:t>Syntéza </a:t>
            </a:r>
            <a:r>
              <a:rPr lang="cs-CZ" altLang="cs-CZ" sz="3200" dirty="0" err="1"/>
              <a:t>cholesterolesterů</a:t>
            </a:r>
            <a:endParaRPr lang="en-US" altLang="cs-CZ" sz="3200" dirty="0"/>
          </a:p>
        </p:txBody>
      </p:sp>
      <p:sp>
        <p:nvSpPr>
          <p:cNvPr id="55299" name="Text Box 3">
            <a:extLst>
              <a:ext uri="{FF2B5EF4-FFF2-40B4-BE49-F238E27FC236}">
                <a16:creationId xmlns:a16="http://schemas.microsoft.com/office/drawing/2014/main" id="{95135AF0-AEEA-4823-8EB8-87309B7700F3}"/>
              </a:ext>
            </a:extLst>
          </p:cNvPr>
          <p:cNvSpPr txBox="1">
            <a:spLocks noChangeArrowheads="1"/>
          </p:cNvSpPr>
          <p:nvPr/>
        </p:nvSpPr>
        <p:spPr bwMode="auto">
          <a:xfrm>
            <a:off x="5741789" y="2659559"/>
            <a:ext cx="436067"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HO</a:t>
            </a:r>
          </a:p>
        </p:txBody>
      </p:sp>
      <p:sp>
        <p:nvSpPr>
          <p:cNvPr id="55300" name="Line 4">
            <a:extLst>
              <a:ext uri="{FF2B5EF4-FFF2-40B4-BE49-F238E27FC236}">
                <a16:creationId xmlns:a16="http://schemas.microsoft.com/office/drawing/2014/main" id="{F8988830-4766-4F19-978E-2F100B461EC1}"/>
              </a:ext>
            </a:extLst>
          </p:cNvPr>
          <p:cNvSpPr>
            <a:spLocks noChangeShapeType="1"/>
          </p:cNvSpPr>
          <p:nvPr/>
        </p:nvSpPr>
        <p:spPr bwMode="auto">
          <a:xfrm flipH="1" flipV="1">
            <a:off x="6831211" y="2262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1" name="Line 5">
            <a:extLst>
              <a:ext uri="{FF2B5EF4-FFF2-40B4-BE49-F238E27FC236}">
                <a16:creationId xmlns:a16="http://schemas.microsoft.com/office/drawing/2014/main" id="{FD59A1AE-0A1F-448E-A5A4-721D4CAB3E20}"/>
              </a:ext>
            </a:extLst>
          </p:cNvPr>
          <p:cNvSpPr>
            <a:spLocks noChangeShapeType="1"/>
          </p:cNvSpPr>
          <p:nvPr/>
        </p:nvSpPr>
        <p:spPr bwMode="auto">
          <a:xfrm flipV="1">
            <a:off x="7045524" y="2262188"/>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2" name="Line 6">
            <a:extLst>
              <a:ext uri="{FF2B5EF4-FFF2-40B4-BE49-F238E27FC236}">
                <a16:creationId xmlns:a16="http://schemas.microsoft.com/office/drawing/2014/main" id="{E01F9C82-8866-4CEC-86D1-19C04EB30FBA}"/>
              </a:ext>
            </a:extLst>
          </p:cNvPr>
          <p:cNvSpPr>
            <a:spLocks noChangeShapeType="1"/>
          </p:cNvSpPr>
          <p:nvPr/>
        </p:nvSpPr>
        <p:spPr bwMode="auto">
          <a:xfrm flipV="1">
            <a:off x="6831211" y="1899048"/>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3" name="Line 7">
            <a:extLst>
              <a:ext uri="{FF2B5EF4-FFF2-40B4-BE49-F238E27FC236}">
                <a16:creationId xmlns:a16="http://schemas.microsoft.com/office/drawing/2014/main" id="{806B47B3-3D7A-4DAD-8BC6-BBDC4044674C}"/>
              </a:ext>
            </a:extLst>
          </p:cNvPr>
          <p:cNvSpPr>
            <a:spLocks noChangeShapeType="1"/>
          </p:cNvSpPr>
          <p:nvPr/>
        </p:nvSpPr>
        <p:spPr bwMode="auto">
          <a:xfrm flipH="1" flipV="1">
            <a:off x="7045524" y="1899048"/>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4" name="Line 8">
            <a:extLst>
              <a:ext uri="{FF2B5EF4-FFF2-40B4-BE49-F238E27FC236}">
                <a16:creationId xmlns:a16="http://schemas.microsoft.com/office/drawing/2014/main" id="{840501B6-8BD0-4D4F-8A19-D4EA1347E813}"/>
              </a:ext>
            </a:extLst>
          </p:cNvPr>
          <p:cNvSpPr>
            <a:spLocks noChangeShapeType="1"/>
          </p:cNvSpPr>
          <p:nvPr/>
        </p:nvSpPr>
        <p:spPr bwMode="auto">
          <a:xfrm>
            <a:off x="6831211" y="2032993"/>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5" name="Line 9">
            <a:extLst>
              <a:ext uri="{FF2B5EF4-FFF2-40B4-BE49-F238E27FC236}">
                <a16:creationId xmlns:a16="http://schemas.microsoft.com/office/drawing/2014/main" id="{823BC6E4-252D-469D-A05C-B65F8A404468}"/>
              </a:ext>
            </a:extLst>
          </p:cNvPr>
          <p:cNvSpPr>
            <a:spLocks noChangeShapeType="1"/>
          </p:cNvSpPr>
          <p:nvPr/>
        </p:nvSpPr>
        <p:spPr bwMode="auto">
          <a:xfrm>
            <a:off x="7258348" y="2032993"/>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6" name="Line 10">
            <a:extLst>
              <a:ext uri="{FF2B5EF4-FFF2-40B4-BE49-F238E27FC236}">
                <a16:creationId xmlns:a16="http://schemas.microsoft.com/office/drawing/2014/main" id="{D8ABFEDF-AE1E-4B1F-AF98-1A5C66B065C5}"/>
              </a:ext>
            </a:extLst>
          </p:cNvPr>
          <p:cNvSpPr>
            <a:spLocks noChangeShapeType="1"/>
          </p:cNvSpPr>
          <p:nvPr/>
        </p:nvSpPr>
        <p:spPr bwMode="auto">
          <a:xfrm flipH="1" flipV="1">
            <a:off x="6618387" y="2623840"/>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7" name="Line 11">
            <a:extLst>
              <a:ext uri="{FF2B5EF4-FFF2-40B4-BE49-F238E27FC236}">
                <a16:creationId xmlns:a16="http://schemas.microsoft.com/office/drawing/2014/main" id="{C2D1966E-A875-40DF-B920-FB5796589A80}"/>
              </a:ext>
            </a:extLst>
          </p:cNvPr>
          <p:cNvSpPr>
            <a:spLocks noChangeShapeType="1"/>
          </p:cNvSpPr>
          <p:nvPr/>
        </p:nvSpPr>
        <p:spPr bwMode="auto">
          <a:xfrm flipV="1">
            <a:off x="6831211" y="2623840"/>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8" name="Line 12">
            <a:extLst>
              <a:ext uri="{FF2B5EF4-FFF2-40B4-BE49-F238E27FC236}">
                <a16:creationId xmlns:a16="http://schemas.microsoft.com/office/drawing/2014/main" id="{C0ECF4A7-4F83-4DA5-95C1-2D66AA202EF7}"/>
              </a:ext>
            </a:extLst>
          </p:cNvPr>
          <p:cNvSpPr>
            <a:spLocks noChangeShapeType="1"/>
          </p:cNvSpPr>
          <p:nvPr/>
        </p:nvSpPr>
        <p:spPr bwMode="auto">
          <a:xfrm flipV="1">
            <a:off x="6618387" y="2262188"/>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9" name="Line 13">
            <a:extLst>
              <a:ext uri="{FF2B5EF4-FFF2-40B4-BE49-F238E27FC236}">
                <a16:creationId xmlns:a16="http://schemas.microsoft.com/office/drawing/2014/main" id="{1FF8F56E-3BCD-43F3-A13B-5DB1E247D518}"/>
              </a:ext>
            </a:extLst>
          </p:cNvPr>
          <p:cNvSpPr>
            <a:spLocks noChangeShapeType="1"/>
          </p:cNvSpPr>
          <p:nvPr/>
        </p:nvSpPr>
        <p:spPr bwMode="auto">
          <a:xfrm flipH="1" flipV="1">
            <a:off x="6831211" y="2262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0" name="Line 14">
            <a:extLst>
              <a:ext uri="{FF2B5EF4-FFF2-40B4-BE49-F238E27FC236}">
                <a16:creationId xmlns:a16="http://schemas.microsoft.com/office/drawing/2014/main" id="{5286213A-4129-4BD6-8676-B39C2E26054E}"/>
              </a:ext>
            </a:extLst>
          </p:cNvPr>
          <p:cNvSpPr>
            <a:spLocks noChangeShapeType="1"/>
          </p:cNvSpPr>
          <p:nvPr/>
        </p:nvSpPr>
        <p:spPr bwMode="auto">
          <a:xfrm>
            <a:off x="6618387" y="2397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1" name="Line 15">
            <a:extLst>
              <a:ext uri="{FF2B5EF4-FFF2-40B4-BE49-F238E27FC236}">
                <a16:creationId xmlns:a16="http://schemas.microsoft.com/office/drawing/2014/main" id="{7FBF5879-93AB-42A2-A36B-F10F139A39CE}"/>
              </a:ext>
            </a:extLst>
          </p:cNvPr>
          <p:cNvSpPr>
            <a:spLocks noChangeShapeType="1"/>
          </p:cNvSpPr>
          <p:nvPr/>
        </p:nvSpPr>
        <p:spPr bwMode="auto">
          <a:xfrm>
            <a:off x="7045523" y="2397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2" name="Line 16">
            <a:extLst>
              <a:ext uri="{FF2B5EF4-FFF2-40B4-BE49-F238E27FC236}">
                <a16:creationId xmlns:a16="http://schemas.microsoft.com/office/drawing/2014/main" id="{0ED342C9-57D9-4690-87C5-4CEA5AC7DE95}"/>
              </a:ext>
            </a:extLst>
          </p:cNvPr>
          <p:cNvSpPr>
            <a:spLocks noChangeShapeType="1"/>
          </p:cNvSpPr>
          <p:nvPr/>
        </p:nvSpPr>
        <p:spPr bwMode="auto">
          <a:xfrm flipH="1" flipV="1">
            <a:off x="6191250" y="2623840"/>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3" name="Line 17">
            <a:extLst>
              <a:ext uri="{FF2B5EF4-FFF2-40B4-BE49-F238E27FC236}">
                <a16:creationId xmlns:a16="http://schemas.microsoft.com/office/drawing/2014/main" id="{547B932C-0B12-473D-A045-FEB4C664095E}"/>
              </a:ext>
            </a:extLst>
          </p:cNvPr>
          <p:cNvSpPr>
            <a:spLocks noChangeShapeType="1"/>
          </p:cNvSpPr>
          <p:nvPr/>
        </p:nvSpPr>
        <p:spPr bwMode="auto">
          <a:xfrm flipV="1">
            <a:off x="6405563" y="2623840"/>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4" name="Line 18">
            <a:extLst>
              <a:ext uri="{FF2B5EF4-FFF2-40B4-BE49-F238E27FC236}">
                <a16:creationId xmlns:a16="http://schemas.microsoft.com/office/drawing/2014/main" id="{9E1D7903-5A57-42B9-ADD0-73F494B36E1C}"/>
              </a:ext>
            </a:extLst>
          </p:cNvPr>
          <p:cNvSpPr>
            <a:spLocks noChangeShapeType="1"/>
          </p:cNvSpPr>
          <p:nvPr/>
        </p:nvSpPr>
        <p:spPr bwMode="auto">
          <a:xfrm flipV="1">
            <a:off x="6191250" y="2262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5" name="Line 19">
            <a:extLst>
              <a:ext uri="{FF2B5EF4-FFF2-40B4-BE49-F238E27FC236}">
                <a16:creationId xmlns:a16="http://schemas.microsoft.com/office/drawing/2014/main" id="{66480037-8DF3-4901-862F-244B8626E641}"/>
              </a:ext>
            </a:extLst>
          </p:cNvPr>
          <p:cNvSpPr>
            <a:spLocks noChangeShapeType="1"/>
          </p:cNvSpPr>
          <p:nvPr/>
        </p:nvSpPr>
        <p:spPr bwMode="auto">
          <a:xfrm flipH="1" flipV="1">
            <a:off x="6383239" y="2262188"/>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6" name="Line 20">
            <a:extLst>
              <a:ext uri="{FF2B5EF4-FFF2-40B4-BE49-F238E27FC236}">
                <a16:creationId xmlns:a16="http://schemas.microsoft.com/office/drawing/2014/main" id="{9CF3BB07-ED61-45DC-9122-90742C8A1F8E}"/>
              </a:ext>
            </a:extLst>
          </p:cNvPr>
          <p:cNvSpPr>
            <a:spLocks noChangeShapeType="1"/>
          </p:cNvSpPr>
          <p:nvPr/>
        </p:nvSpPr>
        <p:spPr bwMode="auto">
          <a:xfrm>
            <a:off x="6191250" y="2397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7" name="Line 21">
            <a:extLst>
              <a:ext uri="{FF2B5EF4-FFF2-40B4-BE49-F238E27FC236}">
                <a16:creationId xmlns:a16="http://schemas.microsoft.com/office/drawing/2014/main" id="{3881066F-5E5C-4137-8199-24B5B9D4ED51}"/>
              </a:ext>
            </a:extLst>
          </p:cNvPr>
          <p:cNvSpPr>
            <a:spLocks noChangeShapeType="1"/>
          </p:cNvSpPr>
          <p:nvPr/>
        </p:nvSpPr>
        <p:spPr bwMode="auto">
          <a:xfrm>
            <a:off x="6618387" y="2397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8" name="Line 22">
            <a:extLst>
              <a:ext uri="{FF2B5EF4-FFF2-40B4-BE49-F238E27FC236}">
                <a16:creationId xmlns:a16="http://schemas.microsoft.com/office/drawing/2014/main" id="{9C0B9186-00FE-4441-9E01-884D1CEAB0C0}"/>
              </a:ext>
            </a:extLst>
          </p:cNvPr>
          <p:cNvSpPr>
            <a:spLocks noChangeShapeType="1"/>
          </p:cNvSpPr>
          <p:nvPr/>
        </p:nvSpPr>
        <p:spPr bwMode="auto">
          <a:xfrm flipV="1">
            <a:off x="7258348" y="1899047"/>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9" name="Line 23">
            <a:extLst>
              <a:ext uri="{FF2B5EF4-FFF2-40B4-BE49-F238E27FC236}">
                <a16:creationId xmlns:a16="http://schemas.microsoft.com/office/drawing/2014/main" id="{E69195E1-F3CC-45CB-9B4F-EA6FC4A9C23E}"/>
              </a:ext>
            </a:extLst>
          </p:cNvPr>
          <p:cNvSpPr>
            <a:spLocks noChangeShapeType="1"/>
          </p:cNvSpPr>
          <p:nvPr/>
        </p:nvSpPr>
        <p:spPr bwMode="auto">
          <a:xfrm flipH="1" flipV="1">
            <a:off x="7471172" y="1899047"/>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0" name="Line 24">
            <a:extLst>
              <a:ext uri="{FF2B5EF4-FFF2-40B4-BE49-F238E27FC236}">
                <a16:creationId xmlns:a16="http://schemas.microsoft.com/office/drawing/2014/main" id="{EFE386E3-1D0C-44B3-885A-C741CDB1C658}"/>
              </a:ext>
            </a:extLst>
          </p:cNvPr>
          <p:cNvSpPr>
            <a:spLocks noChangeShapeType="1"/>
          </p:cNvSpPr>
          <p:nvPr/>
        </p:nvSpPr>
        <p:spPr bwMode="auto">
          <a:xfrm>
            <a:off x="7258348" y="203448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1" name="Line 25">
            <a:extLst>
              <a:ext uri="{FF2B5EF4-FFF2-40B4-BE49-F238E27FC236}">
                <a16:creationId xmlns:a16="http://schemas.microsoft.com/office/drawing/2014/main" id="{4DF62191-1F77-4B29-B7F1-4621BA0E4FDE}"/>
              </a:ext>
            </a:extLst>
          </p:cNvPr>
          <p:cNvSpPr>
            <a:spLocks noChangeShapeType="1"/>
          </p:cNvSpPr>
          <p:nvPr/>
        </p:nvSpPr>
        <p:spPr bwMode="auto">
          <a:xfrm>
            <a:off x="7683997" y="203448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2" name="Line 26">
            <a:extLst>
              <a:ext uri="{FF2B5EF4-FFF2-40B4-BE49-F238E27FC236}">
                <a16:creationId xmlns:a16="http://schemas.microsoft.com/office/drawing/2014/main" id="{EFC9A794-27E0-49D4-B6E2-53FEE1BA8761}"/>
              </a:ext>
            </a:extLst>
          </p:cNvPr>
          <p:cNvSpPr>
            <a:spLocks noChangeShapeType="1"/>
          </p:cNvSpPr>
          <p:nvPr/>
        </p:nvSpPr>
        <p:spPr bwMode="auto">
          <a:xfrm>
            <a:off x="7258349" y="2262188"/>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3" name="Line 27">
            <a:extLst>
              <a:ext uri="{FF2B5EF4-FFF2-40B4-BE49-F238E27FC236}">
                <a16:creationId xmlns:a16="http://schemas.microsoft.com/office/drawing/2014/main" id="{C8419F96-BFE8-4200-9D2D-E5BC4F2C5765}"/>
              </a:ext>
            </a:extLst>
          </p:cNvPr>
          <p:cNvSpPr>
            <a:spLocks noChangeShapeType="1"/>
          </p:cNvSpPr>
          <p:nvPr/>
        </p:nvSpPr>
        <p:spPr bwMode="auto">
          <a:xfrm>
            <a:off x="6618387" y="271611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4" name="Line 28">
            <a:extLst>
              <a:ext uri="{FF2B5EF4-FFF2-40B4-BE49-F238E27FC236}">
                <a16:creationId xmlns:a16="http://schemas.microsoft.com/office/drawing/2014/main" id="{65464C20-4664-4A00-9F47-4030A73215FE}"/>
              </a:ext>
            </a:extLst>
          </p:cNvPr>
          <p:cNvSpPr>
            <a:spLocks noChangeShapeType="1"/>
          </p:cNvSpPr>
          <p:nvPr/>
        </p:nvSpPr>
        <p:spPr bwMode="auto">
          <a:xfrm flipV="1">
            <a:off x="6618387" y="2262188"/>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5" name="Line 29">
            <a:extLst>
              <a:ext uri="{FF2B5EF4-FFF2-40B4-BE49-F238E27FC236}">
                <a16:creationId xmlns:a16="http://schemas.microsoft.com/office/drawing/2014/main" id="{F8B6926E-7E4A-4B61-9A6E-A4C28CCE2284}"/>
              </a:ext>
            </a:extLst>
          </p:cNvPr>
          <p:cNvSpPr>
            <a:spLocks noChangeShapeType="1"/>
          </p:cNvSpPr>
          <p:nvPr/>
        </p:nvSpPr>
        <p:spPr bwMode="auto">
          <a:xfrm flipV="1">
            <a:off x="7258348" y="1899047"/>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6" name="Line 30">
            <a:extLst>
              <a:ext uri="{FF2B5EF4-FFF2-40B4-BE49-F238E27FC236}">
                <a16:creationId xmlns:a16="http://schemas.microsoft.com/office/drawing/2014/main" id="{602F513D-91E2-42AD-94E4-D1C9032F9767}"/>
              </a:ext>
            </a:extLst>
          </p:cNvPr>
          <p:cNvSpPr>
            <a:spLocks noChangeShapeType="1"/>
          </p:cNvSpPr>
          <p:nvPr/>
        </p:nvSpPr>
        <p:spPr bwMode="auto">
          <a:xfrm flipV="1">
            <a:off x="7471172" y="158055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7" name="Line 31">
            <a:extLst>
              <a:ext uri="{FF2B5EF4-FFF2-40B4-BE49-F238E27FC236}">
                <a16:creationId xmlns:a16="http://schemas.microsoft.com/office/drawing/2014/main" id="{41743580-F1C2-41D1-86EC-28AFA9060A5C}"/>
              </a:ext>
            </a:extLst>
          </p:cNvPr>
          <p:cNvSpPr>
            <a:spLocks noChangeShapeType="1"/>
          </p:cNvSpPr>
          <p:nvPr/>
        </p:nvSpPr>
        <p:spPr bwMode="auto">
          <a:xfrm flipH="1" flipV="1">
            <a:off x="7683996" y="1580555"/>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8" name="Line 32">
            <a:extLst>
              <a:ext uri="{FF2B5EF4-FFF2-40B4-BE49-F238E27FC236}">
                <a16:creationId xmlns:a16="http://schemas.microsoft.com/office/drawing/2014/main" id="{25C7BCDE-9DF4-46CC-8221-72E1C233ADD2}"/>
              </a:ext>
            </a:extLst>
          </p:cNvPr>
          <p:cNvSpPr>
            <a:spLocks noChangeShapeType="1"/>
          </p:cNvSpPr>
          <p:nvPr/>
        </p:nvSpPr>
        <p:spPr bwMode="auto">
          <a:xfrm flipV="1">
            <a:off x="7898309" y="158055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9" name="Line 33">
            <a:extLst>
              <a:ext uri="{FF2B5EF4-FFF2-40B4-BE49-F238E27FC236}">
                <a16:creationId xmlns:a16="http://schemas.microsoft.com/office/drawing/2014/main" id="{4C61E6F8-6385-4AA6-83D8-9AA9BA960371}"/>
              </a:ext>
            </a:extLst>
          </p:cNvPr>
          <p:cNvSpPr>
            <a:spLocks noChangeShapeType="1"/>
          </p:cNvSpPr>
          <p:nvPr/>
        </p:nvSpPr>
        <p:spPr bwMode="auto">
          <a:xfrm flipH="1" flipV="1">
            <a:off x="8111133" y="1580555"/>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0" name="Line 34">
            <a:extLst>
              <a:ext uri="{FF2B5EF4-FFF2-40B4-BE49-F238E27FC236}">
                <a16:creationId xmlns:a16="http://schemas.microsoft.com/office/drawing/2014/main" id="{F4F9F945-A96A-452D-B4CE-B91463E3612A}"/>
              </a:ext>
            </a:extLst>
          </p:cNvPr>
          <p:cNvSpPr>
            <a:spLocks noChangeShapeType="1"/>
          </p:cNvSpPr>
          <p:nvPr/>
        </p:nvSpPr>
        <p:spPr bwMode="auto">
          <a:xfrm flipV="1">
            <a:off x="7471172" y="1715989"/>
            <a:ext cx="0" cy="1830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1" name="Line 35">
            <a:extLst>
              <a:ext uri="{FF2B5EF4-FFF2-40B4-BE49-F238E27FC236}">
                <a16:creationId xmlns:a16="http://schemas.microsoft.com/office/drawing/2014/main" id="{A100E792-1302-4383-88C9-3E61E6534BA4}"/>
              </a:ext>
            </a:extLst>
          </p:cNvPr>
          <p:cNvSpPr>
            <a:spLocks noChangeShapeType="1"/>
          </p:cNvSpPr>
          <p:nvPr/>
        </p:nvSpPr>
        <p:spPr bwMode="auto">
          <a:xfrm flipH="1" flipV="1">
            <a:off x="7258348" y="158055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2" name="Line 36">
            <a:extLst>
              <a:ext uri="{FF2B5EF4-FFF2-40B4-BE49-F238E27FC236}">
                <a16:creationId xmlns:a16="http://schemas.microsoft.com/office/drawing/2014/main" id="{C941ADEE-F394-4931-9876-02C99B9FF868}"/>
              </a:ext>
            </a:extLst>
          </p:cNvPr>
          <p:cNvSpPr>
            <a:spLocks noChangeShapeType="1"/>
          </p:cNvSpPr>
          <p:nvPr/>
        </p:nvSpPr>
        <p:spPr bwMode="auto">
          <a:xfrm flipV="1">
            <a:off x="8325446" y="158055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3" name="Line 37">
            <a:extLst>
              <a:ext uri="{FF2B5EF4-FFF2-40B4-BE49-F238E27FC236}">
                <a16:creationId xmlns:a16="http://schemas.microsoft.com/office/drawing/2014/main" id="{7ADAC225-08F0-43DE-9B04-9F7308AD671F}"/>
              </a:ext>
            </a:extLst>
          </p:cNvPr>
          <p:cNvSpPr>
            <a:spLocks noChangeShapeType="1"/>
          </p:cNvSpPr>
          <p:nvPr/>
        </p:nvSpPr>
        <p:spPr bwMode="auto">
          <a:xfrm flipV="1">
            <a:off x="8313539" y="1715989"/>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4" name="Line 38">
            <a:extLst>
              <a:ext uri="{FF2B5EF4-FFF2-40B4-BE49-F238E27FC236}">
                <a16:creationId xmlns:a16="http://schemas.microsoft.com/office/drawing/2014/main" id="{7A59B2E7-ED31-47D2-8DCB-767735D19E29}"/>
              </a:ext>
            </a:extLst>
          </p:cNvPr>
          <p:cNvSpPr>
            <a:spLocks noChangeShapeType="1"/>
          </p:cNvSpPr>
          <p:nvPr/>
        </p:nvSpPr>
        <p:spPr bwMode="auto">
          <a:xfrm flipV="1">
            <a:off x="6063258" y="2619375"/>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5" name="Line 39">
            <a:extLst>
              <a:ext uri="{FF2B5EF4-FFF2-40B4-BE49-F238E27FC236}">
                <a16:creationId xmlns:a16="http://schemas.microsoft.com/office/drawing/2014/main" id="{BD0CF87A-E9B2-484C-B937-0808BCE21D99}"/>
              </a:ext>
            </a:extLst>
          </p:cNvPr>
          <p:cNvSpPr>
            <a:spLocks noChangeShapeType="1"/>
          </p:cNvSpPr>
          <p:nvPr/>
        </p:nvSpPr>
        <p:spPr bwMode="auto">
          <a:xfrm flipH="1" flipV="1">
            <a:off x="6670477" y="2592586"/>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6" name="Text Box 40">
            <a:extLst>
              <a:ext uri="{FF2B5EF4-FFF2-40B4-BE49-F238E27FC236}">
                <a16:creationId xmlns:a16="http://schemas.microsoft.com/office/drawing/2014/main" id="{77F193F8-1524-4654-AC72-7EDD33E807A6}"/>
              </a:ext>
            </a:extLst>
          </p:cNvPr>
          <p:cNvSpPr txBox="1">
            <a:spLocks noChangeArrowheads="1"/>
          </p:cNvSpPr>
          <p:nvPr/>
        </p:nvSpPr>
        <p:spPr bwMode="auto">
          <a:xfrm>
            <a:off x="8599289" y="1294805"/>
            <a:ext cx="145955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Cholesterol</a:t>
            </a:r>
            <a:endParaRPr lang="en-US" altLang="cs-CZ" sz="2250" dirty="0">
              <a:latin typeface="Calibri Light" panose="020F0302020204030204" pitchFamily="34" charset="0"/>
            </a:endParaRPr>
          </a:p>
        </p:txBody>
      </p:sp>
      <p:sp>
        <p:nvSpPr>
          <p:cNvPr id="55337" name="Line 41">
            <a:extLst>
              <a:ext uri="{FF2B5EF4-FFF2-40B4-BE49-F238E27FC236}">
                <a16:creationId xmlns:a16="http://schemas.microsoft.com/office/drawing/2014/main" id="{D6973E5D-9EE1-498A-A589-6DF1FA7B6520}"/>
              </a:ext>
            </a:extLst>
          </p:cNvPr>
          <p:cNvSpPr>
            <a:spLocks noChangeShapeType="1"/>
          </p:cNvSpPr>
          <p:nvPr/>
        </p:nvSpPr>
        <p:spPr bwMode="auto">
          <a:xfrm flipV="1">
            <a:off x="2378274" y="2830711"/>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8" name="Line 42">
            <a:extLst>
              <a:ext uri="{FF2B5EF4-FFF2-40B4-BE49-F238E27FC236}">
                <a16:creationId xmlns:a16="http://schemas.microsoft.com/office/drawing/2014/main" id="{BD1CF763-9923-4E75-94B2-7ADFBBA97BDB}"/>
              </a:ext>
            </a:extLst>
          </p:cNvPr>
          <p:cNvSpPr>
            <a:spLocks noChangeShapeType="1"/>
          </p:cNvSpPr>
          <p:nvPr/>
        </p:nvSpPr>
        <p:spPr bwMode="auto">
          <a:xfrm flipH="1" flipV="1">
            <a:off x="2591098" y="2830711"/>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9" name="Line 43">
            <a:extLst>
              <a:ext uri="{FF2B5EF4-FFF2-40B4-BE49-F238E27FC236}">
                <a16:creationId xmlns:a16="http://schemas.microsoft.com/office/drawing/2014/main" id="{BD5F0B85-4FA5-4AD1-B4B9-74B8CB27F71E}"/>
              </a:ext>
            </a:extLst>
          </p:cNvPr>
          <p:cNvSpPr>
            <a:spLocks noChangeShapeType="1"/>
          </p:cNvSpPr>
          <p:nvPr/>
        </p:nvSpPr>
        <p:spPr bwMode="auto">
          <a:xfrm flipV="1">
            <a:off x="2805411" y="2830711"/>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0" name="Line 44">
            <a:extLst>
              <a:ext uri="{FF2B5EF4-FFF2-40B4-BE49-F238E27FC236}">
                <a16:creationId xmlns:a16="http://schemas.microsoft.com/office/drawing/2014/main" id="{FB40C165-69BE-4811-B645-4E2279F0CA23}"/>
              </a:ext>
            </a:extLst>
          </p:cNvPr>
          <p:cNvSpPr>
            <a:spLocks noChangeShapeType="1"/>
          </p:cNvSpPr>
          <p:nvPr/>
        </p:nvSpPr>
        <p:spPr bwMode="auto">
          <a:xfrm flipH="1" flipV="1">
            <a:off x="3018234" y="2830711"/>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1" name="Line 45">
            <a:extLst>
              <a:ext uri="{FF2B5EF4-FFF2-40B4-BE49-F238E27FC236}">
                <a16:creationId xmlns:a16="http://schemas.microsoft.com/office/drawing/2014/main" id="{5AF55B18-B4CF-457D-9404-4D462EA85E08}"/>
              </a:ext>
            </a:extLst>
          </p:cNvPr>
          <p:cNvSpPr>
            <a:spLocks noChangeShapeType="1"/>
          </p:cNvSpPr>
          <p:nvPr/>
        </p:nvSpPr>
        <p:spPr bwMode="auto">
          <a:xfrm flipH="1" flipV="1">
            <a:off x="2166938" y="2827735"/>
            <a:ext cx="212825" cy="133945"/>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2" name="Line 46">
            <a:extLst>
              <a:ext uri="{FF2B5EF4-FFF2-40B4-BE49-F238E27FC236}">
                <a16:creationId xmlns:a16="http://schemas.microsoft.com/office/drawing/2014/main" id="{17A941E9-81AF-476D-94F0-93680A4F6089}"/>
              </a:ext>
            </a:extLst>
          </p:cNvPr>
          <p:cNvSpPr>
            <a:spLocks noChangeShapeType="1"/>
          </p:cNvSpPr>
          <p:nvPr/>
        </p:nvSpPr>
        <p:spPr bwMode="auto">
          <a:xfrm flipV="1">
            <a:off x="3232547" y="2830711"/>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3" name="Line 47">
            <a:extLst>
              <a:ext uri="{FF2B5EF4-FFF2-40B4-BE49-F238E27FC236}">
                <a16:creationId xmlns:a16="http://schemas.microsoft.com/office/drawing/2014/main" id="{FD5649F6-A5D0-4B28-9E0D-BDB7AD2448B7}"/>
              </a:ext>
            </a:extLst>
          </p:cNvPr>
          <p:cNvSpPr>
            <a:spLocks noChangeShapeType="1"/>
          </p:cNvSpPr>
          <p:nvPr/>
        </p:nvSpPr>
        <p:spPr bwMode="auto">
          <a:xfrm flipV="1">
            <a:off x="3671590" y="2830711"/>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4" name="Line 48">
            <a:extLst>
              <a:ext uri="{FF2B5EF4-FFF2-40B4-BE49-F238E27FC236}">
                <a16:creationId xmlns:a16="http://schemas.microsoft.com/office/drawing/2014/main" id="{8CFE74F6-8183-4AFF-B520-5401DBB2E2C1}"/>
              </a:ext>
            </a:extLst>
          </p:cNvPr>
          <p:cNvSpPr>
            <a:spLocks noChangeShapeType="1"/>
          </p:cNvSpPr>
          <p:nvPr/>
        </p:nvSpPr>
        <p:spPr bwMode="auto">
          <a:xfrm flipH="1" flipV="1">
            <a:off x="3884414" y="2830711"/>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5" name="Line 49">
            <a:extLst>
              <a:ext uri="{FF2B5EF4-FFF2-40B4-BE49-F238E27FC236}">
                <a16:creationId xmlns:a16="http://schemas.microsoft.com/office/drawing/2014/main" id="{66D4313E-B422-4E40-AD80-88737F0E5C11}"/>
              </a:ext>
            </a:extLst>
          </p:cNvPr>
          <p:cNvSpPr>
            <a:spLocks noChangeShapeType="1"/>
          </p:cNvSpPr>
          <p:nvPr/>
        </p:nvSpPr>
        <p:spPr bwMode="auto">
          <a:xfrm flipV="1">
            <a:off x="4098727" y="2830711"/>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6" name="Line 50">
            <a:extLst>
              <a:ext uri="{FF2B5EF4-FFF2-40B4-BE49-F238E27FC236}">
                <a16:creationId xmlns:a16="http://schemas.microsoft.com/office/drawing/2014/main" id="{5274A463-5E8D-48C4-A9C8-CC29DEC8B332}"/>
              </a:ext>
            </a:extLst>
          </p:cNvPr>
          <p:cNvSpPr>
            <a:spLocks noChangeShapeType="1"/>
          </p:cNvSpPr>
          <p:nvPr/>
        </p:nvSpPr>
        <p:spPr bwMode="auto">
          <a:xfrm flipH="1" flipV="1">
            <a:off x="4311551" y="2830711"/>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7" name="Line 51">
            <a:extLst>
              <a:ext uri="{FF2B5EF4-FFF2-40B4-BE49-F238E27FC236}">
                <a16:creationId xmlns:a16="http://schemas.microsoft.com/office/drawing/2014/main" id="{D48E1264-4A76-4057-9B77-79451EA7DDE9}"/>
              </a:ext>
            </a:extLst>
          </p:cNvPr>
          <p:cNvSpPr>
            <a:spLocks noChangeShapeType="1"/>
          </p:cNvSpPr>
          <p:nvPr/>
        </p:nvSpPr>
        <p:spPr bwMode="auto">
          <a:xfrm flipH="1" flipV="1">
            <a:off x="3460254" y="2827735"/>
            <a:ext cx="212824" cy="133945"/>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8" name="Line 52">
            <a:extLst>
              <a:ext uri="{FF2B5EF4-FFF2-40B4-BE49-F238E27FC236}">
                <a16:creationId xmlns:a16="http://schemas.microsoft.com/office/drawing/2014/main" id="{A18BEB5B-F7C0-4556-AA77-DC85A08E1E0D}"/>
              </a:ext>
            </a:extLst>
          </p:cNvPr>
          <p:cNvSpPr>
            <a:spLocks noChangeShapeType="1"/>
          </p:cNvSpPr>
          <p:nvPr/>
        </p:nvSpPr>
        <p:spPr bwMode="auto">
          <a:xfrm flipV="1">
            <a:off x="4525864" y="2830711"/>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9" name="Line 53">
            <a:extLst>
              <a:ext uri="{FF2B5EF4-FFF2-40B4-BE49-F238E27FC236}">
                <a16:creationId xmlns:a16="http://schemas.microsoft.com/office/drawing/2014/main" id="{652E80C2-5DCF-4594-A4FA-AE7C085E0B8D}"/>
              </a:ext>
            </a:extLst>
          </p:cNvPr>
          <p:cNvSpPr>
            <a:spLocks noChangeShapeType="1"/>
          </p:cNvSpPr>
          <p:nvPr/>
        </p:nvSpPr>
        <p:spPr bwMode="auto">
          <a:xfrm flipV="1">
            <a:off x="4095750" y="2751833"/>
            <a:ext cx="212825" cy="133945"/>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0" name="Text Box 54">
            <a:extLst>
              <a:ext uri="{FF2B5EF4-FFF2-40B4-BE49-F238E27FC236}">
                <a16:creationId xmlns:a16="http://schemas.microsoft.com/office/drawing/2014/main" id="{6F7EFB16-21C7-406F-A409-A0B622037F27}"/>
              </a:ext>
            </a:extLst>
          </p:cNvPr>
          <p:cNvSpPr txBox="1">
            <a:spLocks noChangeArrowheads="1"/>
          </p:cNvSpPr>
          <p:nvPr/>
        </p:nvSpPr>
        <p:spPr bwMode="auto">
          <a:xfrm>
            <a:off x="4717852" y="2674442"/>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COOH</a:t>
            </a:r>
          </a:p>
        </p:txBody>
      </p:sp>
      <p:sp>
        <p:nvSpPr>
          <p:cNvPr id="55351" name="Line 55">
            <a:extLst>
              <a:ext uri="{FF2B5EF4-FFF2-40B4-BE49-F238E27FC236}">
                <a16:creationId xmlns:a16="http://schemas.microsoft.com/office/drawing/2014/main" id="{94896E7B-F365-44F4-BEEC-8422AF2C9A67}"/>
              </a:ext>
            </a:extLst>
          </p:cNvPr>
          <p:cNvSpPr>
            <a:spLocks noChangeShapeType="1"/>
          </p:cNvSpPr>
          <p:nvPr/>
        </p:nvSpPr>
        <p:spPr bwMode="auto">
          <a:xfrm flipV="1">
            <a:off x="7021711" y="5336977"/>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2" name="Line 56">
            <a:extLst>
              <a:ext uri="{FF2B5EF4-FFF2-40B4-BE49-F238E27FC236}">
                <a16:creationId xmlns:a16="http://schemas.microsoft.com/office/drawing/2014/main" id="{77C772B9-A4F6-4719-B0D4-0730BDF0281E}"/>
              </a:ext>
            </a:extLst>
          </p:cNvPr>
          <p:cNvSpPr>
            <a:spLocks noChangeShapeType="1"/>
          </p:cNvSpPr>
          <p:nvPr/>
        </p:nvSpPr>
        <p:spPr bwMode="auto">
          <a:xfrm flipH="1" flipV="1">
            <a:off x="7234535" y="5336977"/>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3" name="Line 57">
            <a:extLst>
              <a:ext uri="{FF2B5EF4-FFF2-40B4-BE49-F238E27FC236}">
                <a16:creationId xmlns:a16="http://schemas.microsoft.com/office/drawing/2014/main" id="{9D5CCF18-04CC-43F5-9F58-627DC0342CCB}"/>
              </a:ext>
            </a:extLst>
          </p:cNvPr>
          <p:cNvSpPr>
            <a:spLocks noChangeShapeType="1"/>
          </p:cNvSpPr>
          <p:nvPr/>
        </p:nvSpPr>
        <p:spPr bwMode="auto">
          <a:xfrm flipV="1">
            <a:off x="7448848" y="5336977"/>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4" name="Line 58">
            <a:extLst>
              <a:ext uri="{FF2B5EF4-FFF2-40B4-BE49-F238E27FC236}">
                <a16:creationId xmlns:a16="http://schemas.microsoft.com/office/drawing/2014/main" id="{D7CE2C38-79FF-4D4B-959B-9E08ED3DE66A}"/>
              </a:ext>
            </a:extLst>
          </p:cNvPr>
          <p:cNvSpPr>
            <a:spLocks noChangeShapeType="1"/>
          </p:cNvSpPr>
          <p:nvPr/>
        </p:nvSpPr>
        <p:spPr bwMode="auto">
          <a:xfrm flipH="1" flipV="1">
            <a:off x="7661672" y="5336977"/>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5" name="Line 59">
            <a:extLst>
              <a:ext uri="{FF2B5EF4-FFF2-40B4-BE49-F238E27FC236}">
                <a16:creationId xmlns:a16="http://schemas.microsoft.com/office/drawing/2014/main" id="{55740E25-CD78-486E-BF23-87E51D8794C4}"/>
              </a:ext>
            </a:extLst>
          </p:cNvPr>
          <p:cNvSpPr>
            <a:spLocks noChangeShapeType="1"/>
          </p:cNvSpPr>
          <p:nvPr/>
        </p:nvSpPr>
        <p:spPr bwMode="auto">
          <a:xfrm flipH="1" flipV="1">
            <a:off x="6810375" y="5334001"/>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6" name="Line 60">
            <a:extLst>
              <a:ext uri="{FF2B5EF4-FFF2-40B4-BE49-F238E27FC236}">
                <a16:creationId xmlns:a16="http://schemas.microsoft.com/office/drawing/2014/main" id="{8EB67C18-C379-40BA-9547-E4DD2A40E192}"/>
              </a:ext>
            </a:extLst>
          </p:cNvPr>
          <p:cNvSpPr>
            <a:spLocks noChangeShapeType="1"/>
          </p:cNvSpPr>
          <p:nvPr/>
        </p:nvSpPr>
        <p:spPr bwMode="auto">
          <a:xfrm flipV="1">
            <a:off x="7875985" y="5336977"/>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7" name="Line 61">
            <a:extLst>
              <a:ext uri="{FF2B5EF4-FFF2-40B4-BE49-F238E27FC236}">
                <a16:creationId xmlns:a16="http://schemas.microsoft.com/office/drawing/2014/main" id="{366F18EC-F1F2-47B1-AB24-3ED7EBD515A5}"/>
              </a:ext>
            </a:extLst>
          </p:cNvPr>
          <p:cNvSpPr>
            <a:spLocks noChangeShapeType="1"/>
          </p:cNvSpPr>
          <p:nvPr/>
        </p:nvSpPr>
        <p:spPr bwMode="auto">
          <a:xfrm flipV="1">
            <a:off x="8315028" y="5336977"/>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8" name="Line 62">
            <a:extLst>
              <a:ext uri="{FF2B5EF4-FFF2-40B4-BE49-F238E27FC236}">
                <a16:creationId xmlns:a16="http://schemas.microsoft.com/office/drawing/2014/main" id="{1F949CC4-4A02-40AD-9A43-FB1CFBED1231}"/>
              </a:ext>
            </a:extLst>
          </p:cNvPr>
          <p:cNvSpPr>
            <a:spLocks noChangeShapeType="1"/>
          </p:cNvSpPr>
          <p:nvPr/>
        </p:nvSpPr>
        <p:spPr bwMode="auto">
          <a:xfrm flipH="1" flipV="1">
            <a:off x="8527851" y="5336977"/>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9" name="Line 63">
            <a:extLst>
              <a:ext uri="{FF2B5EF4-FFF2-40B4-BE49-F238E27FC236}">
                <a16:creationId xmlns:a16="http://schemas.microsoft.com/office/drawing/2014/main" id="{A35D4595-6938-47E2-B226-C1ADB1201386}"/>
              </a:ext>
            </a:extLst>
          </p:cNvPr>
          <p:cNvSpPr>
            <a:spLocks noChangeShapeType="1"/>
          </p:cNvSpPr>
          <p:nvPr/>
        </p:nvSpPr>
        <p:spPr bwMode="auto">
          <a:xfrm flipV="1">
            <a:off x="8742164" y="5336977"/>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0" name="Line 64">
            <a:extLst>
              <a:ext uri="{FF2B5EF4-FFF2-40B4-BE49-F238E27FC236}">
                <a16:creationId xmlns:a16="http://schemas.microsoft.com/office/drawing/2014/main" id="{DB5F1023-BBEA-4ACC-AA60-A587A4E4DC55}"/>
              </a:ext>
            </a:extLst>
          </p:cNvPr>
          <p:cNvSpPr>
            <a:spLocks noChangeShapeType="1"/>
          </p:cNvSpPr>
          <p:nvPr/>
        </p:nvSpPr>
        <p:spPr bwMode="auto">
          <a:xfrm flipH="1" flipV="1">
            <a:off x="8954989" y="5336977"/>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1" name="Line 65">
            <a:extLst>
              <a:ext uri="{FF2B5EF4-FFF2-40B4-BE49-F238E27FC236}">
                <a16:creationId xmlns:a16="http://schemas.microsoft.com/office/drawing/2014/main" id="{C60EA0E4-5696-438F-9FDF-EEDB7D3A2976}"/>
              </a:ext>
            </a:extLst>
          </p:cNvPr>
          <p:cNvSpPr>
            <a:spLocks noChangeShapeType="1"/>
          </p:cNvSpPr>
          <p:nvPr/>
        </p:nvSpPr>
        <p:spPr bwMode="auto">
          <a:xfrm flipH="1" flipV="1">
            <a:off x="8103692" y="5334001"/>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2" name="Line 66">
            <a:extLst>
              <a:ext uri="{FF2B5EF4-FFF2-40B4-BE49-F238E27FC236}">
                <a16:creationId xmlns:a16="http://schemas.microsoft.com/office/drawing/2014/main" id="{2E84108A-802F-47FF-BBCF-69D157704759}"/>
              </a:ext>
            </a:extLst>
          </p:cNvPr>
          <p:cNvSpPr>
            <a:spLocks noChangeShapeType="1"/>
          </p:cNvSpPr>
          <p:nvPr/>
        </p:nvSpPr>
        <p:spPr bwMode="auto">
          <a:xfrm flipV="1">
            <a:off x="9169301" y="5336977"/>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3" name="Line 67">
            <a:extLst>
              <a:ext uri="{FF2B5EF4-FFF2-40B4-BE49-F238E27FC236}">
                <a16:creationId xmlns:a16="http://schemas.microsoft.com/office/drawing/2014/main" id="{134D71EF-5D81-4BF7-80A3-8FBB36F4C6EE}"/>
              </a:ext>
            </a:extLst>
          </p:cNvPr>
          <p:cNvSpPr>
            <a:spLocks noChangeShapeType="1"/>
          </p:cNvSpPr>
          <p:nvPr/>
        </p:nvSpPr>
        <p:spPr bwMode="auto">
          <a:xfrm flipV="1">
            <a:off x="8739188" y="5258099"/>
            <a:ext cx="212825" cy="133945"/>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4" name="Text Box 68">
            <a:extLst>
              <a:ext uri="{FF2B5EF4-FFF2-40B4-BE49-F238E27FC236}">
                <a16:creationId xmlns:a16="http://schemas.microsoft.com/office/drawing/2014/main" id="{278A284B-8325-4534-91ED-E5B2F8922316}"/>
              </a:ext>
            </a:extLst>
          </p:cNvPr>
          <p:cNvSpPr txBox="1">
            <a:spLocks noChangeArrowheads="1"/>
          </p:cNvSpPr>
          <p:nvPr/>
        </p:nvSpPr>
        <p:spPr bwMode="auto">
          <a:xfrm>
            <a:off x="9361289" y="5182195"/>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a:t>
            </a:r>
          </a:p>
        </p:txBody>
      </p:sp>
      <p:sp>
        <p:nvSpPr>
          <p:cNvPr id="55365" name="Line 69">
            <a:extLst>
              <a:ext uri="{FF2B5EF4-FFF2-40B4-BE49-F238E27FC236}">
                <a16:creationId xmlns:a16="http://schemas.microsoft.com/office/drawing/2014/main" id="{809AC520-5732-446F-B216-7B6DBC7F899E}"/>
              </a:ext>
            </a:extLst>
          </p:cNvPr>
          <p:cNvSpPr>
            <a:spLocks noChangeShapeType="1"/>
          </p:cNvSpPr>
          <p:nvPr/>
        </p:nvSpPr>
        <p:spPr bwMode="auto">
          <a:xfrm flipV="1">
            <a:off x="7021711"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6" name="Line 70">
            <a:extLst>
              <a:ext uri="{FF2B5EF4-FFF2-40B4-BE49-F238E27FC236}">
                <a16:creationId xmlns:a16="http://schemas.microsoft.com/office/drawing/2014/main" id="{4D31AEA6-67C2-4D92-9FE3-5013D0480F34}"/>
              </a:ext>
            </a:extLst>
          </p:cNvPr>
          <p:cNvSpPr>
            <a:spLocks noChangeShapeType="1"/>
          </p:cNvSpPr>
          <p:nvPr/>
        </p:nvSpPr>
        <p:spPr bwMode="auto">
          <a:xfrm flipH="1" flipV="1">
            <a:off x="7234535"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7" name="Line 71">
            <a:extLst>
              <a:ext uri="{FF2B5EF4-FFF2-40B4-BE49-F238E27FC236}">
                <a16:creationId xmlns:a16="http://schemas.microsoft.com/office/drawing/2014/main" id="{E185AC7C-D31C-4F0D-B940-16FE6E631BD2}"/>
              </a:ext>
            </a:extLst>
          </p:cNvPr>
          <p:cNvSpPr>
            <a:spLocks noChangeShapeType="1"/>
          </p:cNvSpPr>
          <p:nvPr/>
        </p:nvSpPr>
        <p:spPr bwMode="auto">
          <a:xfrm flipV="1">
            <a:off x="7448848"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8" name="Line 72">
            <a:extLst>
              <a:ext uri="{FF2B5EF4-FFF2-40B4-BE49-F238E27FC236}">
                <a16:creationId xmlns:a16="http://schemas.microsoft.com/office/drawing/2014/main" id="{E3898872-BDC2-49FA-A2D3-6788D9C18294}"/>
              </a:ext>
            </a:extLst>
          </p:cNvPr>
          <p:cNvSpPr>
            <a:spLocks noChangeShapeType="1"/>
          </p:cNvSpPr>
          <p:nvPr/>
        </p:nvSpPr>
        <p:spPr bwMode="auto">
          <a:xfrm flipH="1" flipV="1">
            <a:off x="7661672"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9" name="Line 73">
            <a:extLst>
              <a:ext uri="{FF2B5EF4-FFF2-40B4-BE49-F238E27FC236}">
                <a16:creationId xmlns:a16="http://schemas.microsoft.com/office/drawing/2014/main" id="{D3B8999A-DAE7-4285-9387-B55826E2D134}"/>
              </a:ext>
            </a:extLst>
          </p:cNvPr>
          <p:cNvSpPr>
            <a:spLocks noChangeShapeType="1"/>
          </p:cNvSpPr>
          <p:nvPr/>
        </p:nvSpPr>
        <p:spPr bwMode="auto">
          <a:xfrm flipH="1" flipV="1">
            <a:off x="6810375" y="5790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0" name="Line 74">
            <a:extLst>
              <a:ext uri="{FF2B5EF4-FFF2-40B4-BE49-F238E27FC236}">
                <a16:creationId xmlns:a16="http://schemas.microsoft.com/office/drawing/2014/main" id="{FF96421A-4C72-4376-BFCA-F1C11DE92EB8}"/>
              </a:ext>
            </a:extLst>
          </p:cNvPr>
          <p:cNvSpPr>
            <a:spLocks noChangeShapeType="1"/>
          </p:cNvSpPr>
          <p:nvPr/>
        </p:nvSpPr>
        <p:spPr bwMode="auto">
          <a:xfrm flipV="1">
            <a:off x="7875985"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1" name="Line 75">
            <a:extLst>
              <a:ext uri="{FF2B5EF4-FFF2-40B4-BE49-F238E27FC236}">
                <a16:creationId xmlns:a16="http://schemas.microsoft.com/office/drawing/2014/main" id="{ED694026-F42A-44F2-A775-10C1A8559686}"/>
              </a:ext>
            </a:extLst>
          </p:cNvPr>
          <p:cNvSpPr>
            <a:spLocks noChangeShapeType="1"/>
          </p:cNvSpPr>
          <p:nvPr/>
        </p:nvSpPr>
        <p:spPr bwMode="auto">
          <a:xfrm flipV="1">
            <a:off x="8315028"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2" name="Line 76">
            <a:extLst>
              <a:ext uri="{FF2B5EF4-FFF2-40B4-BE49-F238E27FC236}">
                <a16:creationId xmlns:a16="http://schemas.microsoft.com/office/drawing/2014/main" id="{21D9CFFC-DB0E-4CF7-9E6A-D6D77E1FFE67}"/>
              </a:ext>
            </a:extLst>
          </p:cNvPr>
          <p:cNvSpPr>
            <a:spLocks noChangeShapeType="1"/>
          </p:cNvSpPr>
          <p:nvPr/>
        </p:nvSpPr>
        <p:spPr bwMode="auto">
          <a:xfrm flipH="1" flipV="1">
            <a:off x="8527851"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3" name="Line 77">
            <a:extLst>
              <a:ext uri="{FF2B5EF4-FFF2-40B4-BE49-F238E27FC236}">
                <a16:creationId xmlns:a16="http://schemas.microsoft.com/office/drawing/2014/main" id="{3BF5ED55-1E5C-4ED2-A654-F4128B4A1FBD}"/>
              </a:ext>
            </a:extLst>
          </p:cNvPr>
          <p:cNvSpPr>
            <a:spLocks noChangeShapeType="1"/>
          </p:cNvSpPr>
          <p:nvPr/>
        </p:nvSpPr>
        <p:spPr bwMode="auto">
          <a:xfrm flipV="1">
            <a:off x="8742164"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4" name="Line 78">
            <a:extLst>
              <a:ext uri="{FF2B5EF4-FFF2-40B4-BE49-F238E27FC236}">
                <a16:creationId xmlns:a16="http://schemas.microsoft.com/office/drawing/2014/main" id="{80ACFB9F-AEC1-421A-9E5C-479F66376FA2}"/>
              </a:ext>
            </a:extLst>
          </p:cNvPr>
          <p:cNvSpPr>
            <a:spLocks noChangeShapeType="1"/>
          </p:cNvSpPr>
          <p:nvPr/>
        </p:nvSpPr>
        <p:spPr bwMode="auto">
          <a:xfrm flipH="1" flipV="1">
            <a:off x="8954989"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5" name="Line 79">
            <a:extLst>
              <a:ext uri="{FF2B5EF4-FFF2-40B4-BE49-F238E27FC236}">
                <a16:creationId xmlns:a16="http://schemas.microsoft.com/office/drawing/2014/main" id="{823BFFB9-A953-4B27-BB5A-2C0019FB1218}"/>
              </a:ext>
            </a:extLst>
          </p:cNvPr>
          <p:cNvSpPr>
            <a:spLocks noChangeShapeType="1"/>
          </p:cNvSpPr>
          <p:nvPr/>
        </p:nvSpPr>
        <p:spPr bwMode="auto">
          <a:xfrm flipH="1" flipV="1">
            <a:off x="8103692" y="579090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6" name="Line 80">
            <a:extLst>
              <a:ext uri="{FF2B5EF4-FFF2-40B4-BE49-F238E27FC236}">
                <a16:creationId xmlns:a16="http://schemas.microsoft.com/office/drawing/2014/main" id="{A0F58572-A2E8-4D40-85CA-5437C8F8C0AB}"/>
              </a:ext>
            </a:extLst>
          </p:cNvPr>
          <p:cNvSpPr>
            <a:spLocks noChangeShapeType="1"/>
          </p:cNvSpPr>
          <p:nvPr/>
        </p:nvSpPr>
        <p:spPr bwMode="auto">
          <a:xfrm flipV="1">
            <a:off x="9169301"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7" name="Line 81">
            <a:extLst>
              <a:ext uri="{FF2B5EF4-FFF2-40B4-BE49-F238E27FC236}">
                <a16:creationId xmlns:a16="http://schemas.microsoft.com/office/drawing/2014/main" id="{C8E1F12D-3123-42A7-8C79-4B42DBE00FDB}"/>
              </a:ext>
            </a:extLst>
          </p:cNvPr>
          <p:cNvSpPr>
            <a:spLocks noChangeShapeType="1"/>
          </p:cNvSpPr>
          <p:nvPr/>
        </p:nvSpPr>
        <p:spPr bwMode="auto">
          <a:xfrm flipV="1">
            <a:off x="8739188" y="5715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8" name="Text Box 82">
            <a:extLst>
              <a:ext uri="{FF2B5EF4-FFF2-40B4-BE49-F238E27FC236}">
                <a16:creationId xmlns:a16="http://schemas.microsoft.com/office/drawing/2014/main" id="{433B23FA-B835-41D9-BB8C-6094F477E39A}"/>
              </a:ext>
            </a:extLst>
          </p:cNvPr>
          <p:cNvSpPr txBox="1">
            <a:spLocks noChangeArrowheads="1"/>
          </p:cNvSpPr>
          <p:nvPr/>
        </p:nvSpPr>
        <p:spPr bwMode="auto">
          <a:xfrm>
            <a:off x="9361289" y="5639098"/>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a:t>
            </a:r>
          </a:p>
        </p:txBody>
      </p:sp>
      <p:sp>
        <p:nvSpPr>
          <p:cNvPr id="55379" name="Line 83">
            <a:extLst>
              <a:ext uri="{FF2B5EF4-FFF2-40B4-BE49-F238E27FC236}">
                <a16:creationId xmlns:a16="http://schemas.microsoft.com/office/drawing/2014/main" id="{4C59B7EF-383B-4E3B-AEFA-05A425C2FCCD}"/>
              </a:ext>
            </a:extLst>
          </p:cNvPr>
          <p:cNvSpPr>
            <a:spLocks noChangeShapeType="1"/>
          </p:cNvSpPr>
          <p:nvPr/>
        </p:nvSpPr>
        <p:spPr bwMode="auto">
          <a:xfrm flipH="1" flipV="1">
            <a:off x="8954989" y="6252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0" name="Line 84">
            <a:extLst>
              <a:ext uri="{FF2B5EF4-FFF2-40B4-BE49-F238E27FC236}">
                <a16:creationId xmlns:a16="http://schemas.microsoft.com/office/drawing/2014/main" id="{6C29819F-B50D-4C91-BEA4-88C85044F484}"/>
              </a:ext>
            </a:extLst>
          </p:cNvPr>
          <p:cNvSpPr>
            <a:spLocks noChangeShapeType="1"/>
          </p:cNvSpPr>
          <p:nvPr/>
        </p:nvSpPr>
        <p:spPr bwMode="auto">
          <a:xfrm flipV="1">
            <a:off x="9169301" y="6252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1" name="Text Box 85">
            <a:extLst>
              <a:ext uri="{FF2B5EF4-FFF2-40B4-BE49-F238E27FC236}">
                <a16:creationId xmlns:a16="http://schemas.microsoft.com/office/drawing/2014/main" id="{2F97B6F0-B322-416B-84B1-C213699BC20E}"/>
              </a:ext>
            </a:extLst>
          </p:cNvPr>
          <p:cNvSpPr txBox="1">
            <a:spLocks noChangeArrowheads="1"/>
          </p:cNvSpPr>
          <p:nvPr/>
        </p:nvSpPr>
        <p:spPr bwMode="auto">
          <a:xfrm>
            <a:off x="9303247" y="6096000"/>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OPOO</a:t>
            </a:r>
          </a:p>
        </p:txBody>
      </p:sp>
      <p:sp>
        <p:nvSpPr>
          <p:cNvPr id="55382" name="Line 86">
            <a:extLst>
              <a:ext uri="{FF2B5EF4-FFF2-40B4-BE49-F238E27FC236}">
                <a16:creationId xmlns:a16="http://schemas.microsoft.com/office/drawing/2014/main" id="{C666BE7D-D218-4484-B31C-01C374F3029F}"/>
              </a:ext>
            </a:extLst>
          </p:cNvPr>
          <p:cNvSpPr>
            <a:spLocks noChangeShapeType="1"/>
          </p:cNvSpPr>
          <p:nvPr/>
        </p:nvSpPr>
        <p:spPr bwMode="auto">
          <a:xfrm>
            <a:off x="9882188" y="5258098"/>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3" name="Text Box 87">
            <a:extLst>
              <a:ext uri="{FF2B5EF4-FFF2-40B4-BE49-F238E27FC236}">
                <a16:creationId xmlns:a16="http://schemas.microsoft.com/office/drawing/2014/main" id="{590BCA4F-22A5-4A99-9DC3-96D7EAA91933}"/>
              </a:ext>
            </a:extLst>
          </p:cNvPr>
          <p:cNvSpPr txBox="1">
            <a:spLocks noChangeArrowheads="1"/>
          </p:cNvSpPr>
          <p:nvPr/>
        </p:nvSpPr>
        <p:spPr bwMode="auto">
          <a:xfrm>
            <a:off x="8447484" y="6104930"/>
            <a:ext cx="304556"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N</a:t>
            </a:r>
            <a:endParaRPr lang="en-US" altLang="cs-CZ" sz="2250">
              <a:latin typeface="Univers" panose="020B0503020202020204" pitchFamily="34" charset="0"/>
            </a:endParaRPr>
          </a:p>
        </p:txBody>
      </p:sp>
      <p:sp>
        <p:nvSpPr>
          <p:cNvPr id="55384" name="Line 88">
            <a:extLst>
              <a:ext uri="{FF2B5EF4-FFF2-40B4-BE49-F238E27FC236}">
                <a16:creationId xmlns:a16="http://schemas.microsoft.com/office/drawing/2014/main" id="{CB16679B-C2D0-4D95-B9C8-5A5C44DB08C2}"/>
              </a:ext>
            </a:extLst>
          </p:cNvPr>
          <p:cNvSpPr>
            <a:spLocks noChangeShapeType="1"/>
          </p:cNvSpPr>
          <p:nvPr/>
        </p:nvSpPr>
        <p:spPr bwMode="auto">
          <a:xfrm flipV="1">
            <a:off x="8593336" y="5944195"/>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5" name="Line 89">
            <a:extLst>
              <a:ext uri="{FF2B5EF4-FFF2-40B4-BE49-F238E27FC236}">
                <a16:creationId xmlns:a16="http://schemas.microsoft.com/office/drawing/2014/main" id="{F6FAB256-C3A1-48BF-B045-1CFD5F574DA9}"/>
              </a:ext>
            </a:extLst>
          </p:cNvPr>
          <p:cNvSpPr>
            <a:spLocks noChangeShapeType="1"/>
          </p:cNvSpPr>
          <p:nvPr/>
        </p:nvSpPr>
        <p:spPr bwMode="auto">
          <a:xfrm flipV="1">
            <a:off x="8596313" y="6362403"/>
            <a:ext cx="8930" cy="266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6" name="Line 90">
            <a:extLst>
              <a:ext uri="{FF2B5EF4-FFF2-40B4-BE49-F238E27FC236}">
                <a16:creationId xmlns:a16="http://schemas.microsoft.com/office/drawing/2014/main" id="{F6A8D7E8-6EEF-45AB-9354-66CF4056D0EE}"/>
              </a:ext>
            </a:extLst>
          </p:cNvPr>
          <p:cNvSpPr>
            <a:spLocks noChangeShapeType="1"/>
          </p:cNvSpPr>
          <p:nvPr/>
        </p:nvSpPr>
        <p:spPr bwMode="auto">
          <a:xfrm flipV="1">
            <a:off x="8319492"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7" name="Line 91">
            <a:extLst>
              <a:ext uri="{FF2B5EF4-FFF2-40B4-BE49-F238E27FC236}">
                <a16:creationId xmlns:a16="http://schemas.microsoft.com/office/drawing/2014/main" id="{1E9AD862-6992-45A7-9C6C-90B28911B43A}"/>
              </a:ext>
            </a:extLst>
          </p:cNvPr>
          <p:cNvSpPr>
            <a:spLocks noChangeShapeType="1"/>
          </p:cNvSpPr>
          <p:nvPr/>
        </p:nvSpPr>
        <p:spPr bwMode="auto">
          <a:xfrm flipV="1">
            <a:off x="8810625"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8" name="Text Box 92">
            <a:extLst>
              <a:ext uri="{FF2B5EF4-FFF2-40B4-BE49-F238E27FC236}">
                <a16:creationId xmlns:a16="http://schemas.microsoft.com/office/drawing/2014/main" id="{5EEEB383-8287-4A73-9BF5-D3C2CE85E866}"/>
              </a:ext>
            </a:extLst>
          </p:cNvPr>
          <p:cNvSpPr txBox="1">
            <a:spLocks noChangeArrowheads="1"/>
          </p:cNvSpPr>
          <p:nvPr/>
        </p:nvSpPr>
        <p:spPr bwMode="auto">
          <a:xfrm>
            <a:off x="8009930" y="6020098"/>
            <a:ext cx="317380"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a:t>
            </a:r>
          </a:p>
        </p:txBody>
      </p:sp>
      <p:sp>
        <p:nvSpPr>
          <p:cNvPr id="55389" name="Line 93">
            <a:extLst>
              <a:ext uri="{FF2B5EF4-FFF2-40B4-BE49-F238E27FC236}">
                <a16:creationId xmlns:a16="http://schemas.microsoft.com/office/drawing/2014/main" id="{61B73858-41DC-4450-852B-21D216C1620D}"/>
              </a:ext>
            </a:extLst>
          </p:cNvPr>
          <p:cNvSpPr>
            <a:spLocks noChangeShapeType="1"/>
          </p:cNvSpPr>
          <p:nvPr/>
        </p:nvSpPr>
        <p:spPr bwMode="auto">
          <a:xfrm flipH="1" flipV="1">
            <a:off x="6831211" y="3555504"/>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0" name="Line 94">
            <a:extLst>
              <a:ext uri="{FF2B5EF4-FFF2-40B4-BE49-F238E27FC236}">
                <a16:creationId xmlns:a16="http://schemas.microsoft.com/office/drawing/2014/main" id="{DC0904BF-1697-4FC6-8197-E72BE3CB2208}"/>
              </a:ext>
            </a:extLst>
          </p:cNvPr>
          <p:cNvSpPr>
            <a:spLocks noChangeShapeType="1"/>
          </p:cNvSpPr>
          <p:nvPr/>
        </p:nvSpPr>
        <p:spPr bwMode="auto">
          <a:xfrm flipV="1">
            <a:off x="7045524" y="3555504"/>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1" name="Line 95">
            <a:extLst>
              <a:ext uri="{FF2B5EF4-FFF2-40B4-BE49-F238E27FC236}">
                <a16:creationId xmlns:a16="http://schemas.microsoft.com/office/drawing/2014/main" id="{D34E96B4-2529-4ED8-A2AE-15813770069F}"/>
              </a:ext>
            </a:extLst>
          </p:cNvPr>
          <p:cNvSpPr>
            <a:spLocks noChangeShapeType="1"/>
          </p:cNvSpPr>
          <p:nvPr/>
        </p:nvSpPr>
        <p:spPr bwMode="auto">
          <a:xfrm flipV="1">
            <a:off x="6831211" y="3192364"/>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2" name="Line 96">
            <a:extLst>
              <a:ext uri="{FF2B5EF4-FFF2-40B4-BE49-F238E27FC236}">
                <a16:creationId xmlns:a16="http://schemas.microsoft.com/office/drawing/2014/main" id="{776C7629-6D34-44DF-BB0D-71F126F8B6FE}"/>
              </a:ext>
            </a:extLst>
          </p:cNvPr>
          <p:cNvSpPr>
            <a:spLocks noChangeShapeType="1"/>
          </p:cNvSpPr>
          <p:nvPr/>
        </p:nvSpPr>
        <p:spPr bwMode="auto">
          <a:xfrm flipH="1" flipV="1">
            <a:off x="7045524" y="3192364"/>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3" name="Line 97">
            <a:extLst>
              <a:ext uri="{FF2B5EF4-FFF2-40B4-BE49-F238E27FC236}">
                <a16:creationId xmlns:a16="http://schemas.microsoft.com/office/drawing/2014/main" id="{C4D270EE-DF25-476A-A8D5-FEB0F123408C}"/>
              </a:ext>
            </a:extLst>
          </p:cNvPr>
          <p:cNvSpPr>
            <a:spLocks noChangeShapeType="1"/>
          </p:cNvSpPr>
          <p:nvPr/>
        </p:nvSpPr>
        <p:spPr bwMode="auto">
          <a:xfrm>
            <a:off x="6831211" y="332779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4" name="Line 98">
            <a:extLst>
              <a:ext uri="{FF2B5EF4-FFF2-40B4-BE49-F238E27FC236}">
                <a16:creationId xmlns:a16="http://schemas.microsoft.com/office/drawing/2014/main" id="{AC194DC7-9004-4C2E-8B10-870A0BDEA591}"/>
              </a:ext>
            </a:extLst>
          </p:cNvPr>
          <p:cNvSpPr>
            <a:spLocks noChangeShapeType="1"/>
          </p:cNvSpPr>
          <p:nvPr/>
        </p:nvSpPr>
        <p:spPr bwMode="auto">
          <a:xfrm>
            <a:off x="7258348" y="332779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5" name="Line 99">
            <a:extLst>
              <a:ext uri="{FF2B5EF4-FFF2-40B4-BE49-F238E27FC236}">
                <a16:creationId xmlns:a16="http://schemas.microsoft.com/office/drawing/2014/main" id="{44E6E603-1718-4483-B8D2-1EDC2DBE5452}"/>
              </a:ext>
            </a:extLst>
          </p:cNvPr>
          <p:cNvSpPr>
            <a:spLocks noChangeShapeType="1"/>
          </p:cNvSpPr>
          <p:nvPr/>
        </p:nvSpPr>
        <p:spPr bwMode="auto">
          <a:xfrm flipH="1" flipV="1">
            <a:off x="6618387" y="3918645"/>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6" name="Line 100">
            <a:extLst>
              <a:ext uri="{FF2B5EF4-FFF2-40B4-BE49-F238E27FC236}">
                <a16:creationId xmlns:a16="http://schemas.microsoft.com/office/drawing/2014/main" id="{78031946-127E-4EA5-BC03-849DEEA4A59A}"/>
              </a:ext>
            </a:extLst>
          </p:cNvPr>
          <p:cNvSpPr>
            <a:spLocks noChangeShapeType="1"/>
          </p:cNvSpPr>
          <p:nvPr/>
        </p:nvSpPr>
        <p:spPr bwMode="auto">
          <a:xfrm flipV="1">
            <a:off x="6831211" y="3918645"/>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7" name="Line 101">
            <a:extLst>
              <a:ext uri="{FF2B5EF4-FFF2-40B4-BE49-F238E27FC236}">
                <a16:creationId xmlns:a16="http://schemas.microsoft.com/office/drawing/2014/main" id="{FBE4EFDB-E5F0-4381-96D1-64A8A4C01AD8}"/>
              </a:ext>
            </a:extLst>
          </p:cNvPr>
          <p:cNvSpPr>
            <a:spLocks noChangeShapeType="1"/>
          </p:cNvSpPr>
          <p:nvPr/>
        </p:nvSpPr>
        <p:spPr bwMode="auto">
          <a:xfrm flipV="1">
            <a:off x="6618387" y="3555504"/>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8" name="Line 102">
            <a:extLst>
              <a:ext uri="{FF2B5EF4-FFF2-40B4-BE49-F238E27FC236}">
                <a16:creationId xmlns:a16="http://schemas.microsoft.com/office/drawing/2014/main" id="{3FEDB388-04F3-4FBD-8A58-8437772D521A}"/>
              </a:ext>
            </a:extLst>
          </p:cNvPr>
          <p:cNvSpPr>
            <a:spLocks noChangeShapeType="1"/>
          </p:cNvSpPr>
          <p:nvPr/>
        </p:nvSpPr>
        <p:spPr bwMode="auto">
          <a:xfrm flipH="1" flipV="1">
            <a:off x="6831211" y="3555504"/>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9" name="Line 103">
            <a:extLst>
              <a:ext uri="{FF2B5EF4-FFF2-40B4-BE49-F238E27FC236}">
                <a16:creationId xmlns:a16="http://schemas.microsoft.com/office/drawing/2014/main" id="{FE60A942-ABDE-4424-93D0-A7F62A31401B}"/>
              </a:ext>
            </a:extLst>
          </p:cNvPr>
          <p:cNvSpPr>
            <a:spLocks noChangeShapeType="1"/>
          </p:cNvSpPr>
          <p:nvPr/>
        </p:nvSpPr>
        <p:spPr bwMode="auto">
          <a:xfrm>
            <a:off x="6618387" y="369093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0" name="Line 104">
            <a:extLst>
              <a:ext uri="{FF2B5EF4-FFF2-40B4-BE49-F238E27FC236}">
                <a16:creationId xmlns:a16="http://schemas.microsoft.com/office/drawing/2014/main" id="{F2E5694D-DF1C-43EB-B703-19D2413A8FE7}"/>
              </a:ext>
            </a:extLst>
          </p:cNvPr>
          <p:cNvSpPr>
            <a:spLocks noChangeShapeType="1"/>
          </p:cNvSpPr>
          <p:nvPr/>
        </p:nvSpPr>
        <p:spPr bwMode="auto">
          <a:xfrm>
            <a:off x="7045523" y="369093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1" name="Line 105">
            <a:extLst>
              <a:ext uri="{FF2B5EF4-FFF2-40B4-BE49-F238E27FC236}">
                <a16:creationId xmlns:a16="http://schemas.microsoft.com/office/drawing/2014/main" id="{9C1366C4-C99D-4901-967C-03B068CF4121}"/>
              </a:ext>
            </a:extLst>
          </p:cNvPr>
          <p:cNvSpPr>
            <a:spLocks noChangeShapeType="1"/>
          </p:cNvSpPr>
          <p:nvPr/>
        </p:nvSpPr>
        <p:spPr bwMode="auto">
          <a:xfrm flipH="1" flipV="1">
            <a:off x="6191250" y="3918645"/>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2" name="Line 106">
            <a:extLst>
              <a:ext uri="{FF2B5EF4-FFF2-40B4-BE49-F238E27FC236}">
                <a16:creationId xmlns:a16="http://schemas.microsoft.com/office/drawing/2014/main" id="{A83A06BC-A340-43AE-994C-650145148CB6}"/>
              </a:ext>
            </a:extLst>
          </p:cNvPr>
          <p:cNvSpPr>
            <a:spLocks noChangeShapeType="1"/>
          </p:cNvSpPr>
          <p:nvPr/>
        </p:nvSpPr>
        <p:spPr bwMode="auto">
          <a:xfrm flipV="1">
            <a:off x="6405563" y="3918645"/>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3" name="Line 107">
            <a:extLst>
              <a:ext uri="{FF2B5EF4-FFF2-40B4-BE49-F238E27FC236}">
                <a16:creationId xmlns:a16="http://schemas.microsoft.com/office/drawing/2014/main" id="{F3DF3C00-834D-40C7-9F07-7690F2042F94}"/>
              </a:ext>
            </a:extLst>
          </p:cNvPr>
          <p:cNvSpPr>
            <a:spLocks noChangeShapeType="1"/>
          </p:cNvSpPr>
          <p:nvPr/>
        </p:nvSpPr>
        <p:spPr bwMode="auto">
          <a:xfrm flipV="1">
            <a:off x="6191250" y="3555504"/>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4" name="Line 108">
            <a:extLst>
              <a:ext uri="{FF2B5EF4-FFF2-40B4-BE49-F238E27FC236}">
                <a16:creationId xmlns:a16="http://schemas.microsoft.com/office/drawing/2014/main" id="{E787BD8F-C82C-4124-AD91-7223A9E2BF43}"/>
              </a:ext>
            </a:extLst>
          </p:cNvPr>
          <p:cNvSpPr>
            <a:spLocks noChangeShapeType="1"/>
          </p:cNvSpPr>
          <p:nvPr/>
        </p:nvSpPr>
        <p:spPr bwMode="auto">
          <a:xfrm flipH="1" flipV="1">
            <a:off x="6383239" y="3555504"/>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5" name="Line 109">
            <a:extLst>
              <a:ext uri="{FF2B5EF4-FFF2-40B4-BE49-F238E27FC236}">
                <a16:creationId xmlns:a16="http://schemas.microsoft.com/office/drawing/2014/main" id="{34EB70E7-C62A-4C85-BA5C-924A190D0AD6}"/>
              </a:ext>
            </a:extLst>
          </p:cNvPr>
          <p:cNvSpPr>
            <a:spLocks noChangeShapeType="1"/>
          </p:cNvSpPr>
          <p:nvPr/>
        </p:nvSpPr>
        <p:spPr bwMode="auto">
          <a:xfrm>
            <a:off x="6191250" y="369093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6" name="Line 110">
            <a:extLst>
              <a:ext uri="{FF2B5EF4-FFF2-40B4-BE49-F238E27FC236}">
                <a16:creationId xmlns:a16="http://schemas.microsoft.com/office/drawing/2014/main" id="{B8162AB9-486E-4B5C-8F7D-16E6EFE6C7F3}"/>
              </a:ext>
            </a:extLst>
          </p:cNvPr>
          <p:cNvSpPr>
            <a:spLocks noChangeShapeType="1"/>
          </p:cNvSpPr>
          <p:nvPr/>
        </p:nvSpPr>
        <p:spPr bwMode="auto">
          <a:xfrm>
            <a:off x="6618387" y="369093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7" name="Line 111">
            <a:extLst>
              <a:ext uri="{FF2B5EF4-FFF2-40B4-BE49-F238E27FC236}">
                <a16:creationId xmlns:a16="http://schemas.microsoft.com/office/drawing/2014/main" id="{204E9FBF-6CB6-419D-BDB6-52EBDF3C09B4}"/>
              </a:ext>
            </a:extLst>
          </p:cNvPr>
          <p:cNvSpPr>
            <a:spLocks noChangeShapeType="1"/>
          </p:cNvSpPr>
          <p:nvPr/>
        </p:nvSpPr>
        <p:spPr bwMode="auto">
          <a:xfrm flipV="1">
            <a:off x="7258348" y="3192364"/>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8" name="Line 112">
            <a:extLst>
              <a:ext uri="{FF2B5EF4-FFF2-40B4-BE49-F238E27FC236}">
                <a16:creationId xmlns:a16="http://schemas.microsoft.com/office/drawing/2014/main" id="{B793E4F5-B99E-4744-8442-0FAFBFEC4FD7}"/>
              </a:ext>
            </a:extLst>
          </p:cNvPr>
          <p:cNvSpPr>
            <a:spLocks noChangeShapeType="1"/>
          </p:cNvSpPr>
          <p:nvPr/>
        </p:nvSpPr>
        <p:spPr bwMode="auto">
          <a:xfrm flipH="1" flipV="1">
            <a:off x="7471172" y="3192364"/>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9" name="Line 113">
            <a:extLst>
              <a:ext uri="{FF2B5EF4-FFF2-40B4-BE49-F238E27FC236}">
                <a16:creationId xmlns:a16="http://schemas.microsoft.com/office/drawing/2014/main" id="{7DC74E00-A9DD-42BF-92E2-C94E8915EDD8}"/>
              </a:ext>
            </a:extLst>
          </p:cNvPr>
          <p:cNvSpPr>
            <a:spLocks noChangeShapeType="1"/>
          </p:cNvSpPr>
          <p:nvPr/>
        </p:nvSpPr>
        <p:spPr bwMode="auto">
          <a:xfrm>
            <a:off x="7258348" y="3329286"/>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0" name="Line 114">
            <a:extLst>
              <a:ext uri="{FF2B5EF4-FFF2-40B4-BE49-F238E27FC236}">
                <a16:creationId xmlns:a16="http://schemas.microsoft.com/office/drawing/2014/main" id="{B61A1968-4134-4D84-9E58-3419BD855CDC}"/>
              </a:ext>
            </a:extLst>
          </p:cNvPr>
          <p:cNvSpPr>
            <a:spLocks noChangeShapeType="1"/>
          </p:cNvSpPr>
          <p:nvPr/>
        </p:nvSpPr>
        <p:spPr bwMode="auto">
          <a:xfrm>
            <a:off x="7683997" y="3329286"/>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1" name="Line 115">
            <a:extLst>
              <a:ext uri="{FF2B5EF4-FFF2-40B4-BE49-F238E27FC236}">
                <a16:creationId xmlns:a16="http://schemas.microsoft.com/office/drawing/2014/main" id="{7E453652-F68A-4F53-AAFA-925B2328DF4A}"/>
              </a:ext>
            </a:extLst>
          </p:cNvPr>
          <p:cNvSpPr>
            <a:spLocks noChangeShapeType="1"/>
          </p:cNvSpPr>
          <p:nvPr/>
        </p:nvSpPr>
        <p:spPr bwMode="auto">
          <a:xfrm>
            <a:off x="7258349" y="3555504"/>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2" name="Line 116">
            <a:extLst>
              <a:ext uri="{FF2B5EF4-FFF2-40B4-BE49-F238E27FC236}">
                <a16:creationId xmlns:a16="http://schemas.microsoft.com/office/drawing/2014/main" id="{7FD9033F-A64A-4BD9-9501-25D817063B12}"/>
              </a:ext>
            </a:extLst>
          </p:cNvPr>
          <p:cNvSpPr>
            <a:spLocks noChangeShapeType="1"/>
          </p:cNvSpPr>
          <p:nvPr/>
        </p:nvSpPr>
        <p:spPr bwMode="auto">
          <a:xfrm>
            <a:off x="6618387" y="400943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3" name="Line 117">
            <a:extLst>
              <a:ext uri="{FF2B5EF4-FFF2-40B4-BE49-F238E27FC236}">
                <a16:creationId xmlns:a16="http://schemas.microsoft.com/office/drawing/2014/main" id="{CBDF5BD1-CF88-4842-8EC6-9A0CBEF29323}"/>
              </a:ext>
            </a:extLst>
          </p:cNvPr>
          <p:cNvSpPr>
            <a:spLocks noChangeShapeType="1"/>
          </p:cNvSpPr>
          <p:nvPr/>
        </p:nvSpPr>
        <p:spPr bwMode="auto">
          <a:xfrm flipV="1">
            <a:off x="6618387" y="3555504"/>
            <a:ext cx="0"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4" name="Line 118">
            <a:extLst>
              <a:ext uri="{FF2B5EF4-FFF2-40B4-BE49-F238E27FC236}">
                <a16:creationId xmlns:a16="http://schemas.microsoft.com/office/drawing/2014/main" id="{F9E67076-424F-4457-92BF-B2920A9AA0CD}"/>
              </a:ext>
            </a:extLst>
          </p:cNvPr>
          <p:cNvSpPr>
            <a:spLocks noChangeShapeType="1"/>
          </p:cNvSpPr>
          <p:nvPr/>
        </p:nvSpPr>
        <p:spPr bwMode="auto">
          <a:xfrm flipV="1">
            <a:off x="7258348" y="3192364"/>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5" name="Line 119">
            <a:extLst>
              <a:ext uri="{FF2B5EF4-FFF2-40B4-BE49-F238E27FC236}">
                <a16:creationId xmlns:a16="http://schemas.microsoft.com/office/drawing/2014/main" id="{64B75D72-2210-454E-9F27-C653BF229C38}"/>
              </a:ext>
            </a:extLst>
          </p:cNvPr>
          <p:cNvSpPr>
            <a:spLocks noChangeShapeType="1"/>
          </p:cNvSpPr>
          <p:nvPr/>
        </p:nvSpPr>
        <p:spPr bwMode="auto">
          <a:xfrm flipV="1">
            <a:off x="7471172" y="289619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6" name="Line 120">
            <a:extLst>
              <a:ext uri="{FF2B5EF4-FFF2-40B4-BE49-F238E27FC236}">
                <a16:creationId xmlns:a16="http://schemas.microsoft.com/office/drawing/2014/main" id="{701522FC-A5BF-4C7C-8659-73D010409215}"/>
              </a:ext>
            </a:extLst>
          </p:cNvPr>
          <p:cNvSpPr>
            <a:spLocks noChangeShapeType="1"/>
          </p:cNvSpPr>
          <p:nvPr/>
        </p:nvSpPr>
        <p:spPr bwMode="auto">
          <a:xfrm flipH="1" flipV="1">
            <a:off x="7683996" y="289619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7" name="Line 121">
            <a:extLst>
              <a:ext uri="{FF2B5EF4-FFF2-40B4-BE49-F238E27FC236}">
                <a16:creationId xmlns:a16="http://schemas.microsoft.com/office/drawing/2014/main" id="{3364DDBE-1E63-47CF-BB93-177837F7A00F}"/>
              </a:ext>
            </a:extLst>
          </p:cNvPr>
          <p:cNvSpPr>
            <a:spLocks noChangeShapeType="1"/>
          </p:cNvSpPr>
          <p:nvPr/>
        </p:nvSpPr>
        <p:spPr bwMode="auto">
          <a:xfrm flipV="1">
            <a:off x="7898309" y="289619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8" name="Line 122">
            <a:extLst>
              <a:ext uri="{FF2B5EF4-FFF2-40B4-BE49-F238E27FC236}">
                <a16:creationId xmlns:a16="http://schemas.microsoft.com/office/drawing/2014/main" id="{4BA4961B-0938-4054-976A-9A52E5BE690B}"/>
              </a:ext>
            </a:extLst>
          </p:cNvPr>
          <p:cNvSpPr>
            <a:spLocks noChangeShapeType="1"/>
          </p:cNvSpPr>
          <p:nvPr/>
        </p:nvSpPr>
        <p:spPr bwMode="auto">
          <a:xfrm flipH="1" flipV="1">
            <a:off x="8111133" y="289619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9" name="Line 123">
            <a:extLst>
              <a:ext uri="{FF2B5EF4-FFF2-40B4-BE49-F238E27FC236}">
                <a16:creationId xmlns:a16="http://schemas.microsoft.com/office/drawing/2014/main" id="{E34F4EC0-4C37-478F-9D8A-CB72F080DDD6}"/>
              </a:ext>
            </a:extLst>
          </p:cNvPr>
          <p:cNvSpPr>
            <a:spLocks noChangeShapeType="1"/>
          </p:cNvSpPr>
          <p:nvPr/>
        </p:nvSpPr>
        <p:spPr bwMode="auto">
          <a:xfrm flipV="1">
            <a:off x="7471172" y="3030141"/>
            <a:ext cx="0" cy="1830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0" name="Line 124">
            <a:extLst>
              <a:ext uri="{FF2B5EF4-FFF2-40B4-BE49-F238E27FC236}">
                <a16:creationId xmlns:a16="http://schemas.microsoft.com/office/drawing/2014/main" id="{8B931EBF-2337-4669-B2EA-2F60B1DA88A9}"/>
              </a:ext>
            </a:extLst>
          </p:cNvPr>
          <p:cNvSpPr>
            <a:spLocks noChangeShapeType="1"/>
          </p:cNvSpPr>
          <p:nvPr/>
        </p:nvSpPr>
        <p:spPr bwMode="auto">
          <a:xfrm flipH="1" flipV="1">
            <a:off x="7258348" y="289619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1" name="Line 125">
            <a:extLst>
              <a:ext uri="{FF2B5EF4-FFF2-40B4-BE49-F238E27FC236}">
                <a16:creationId xmlns:a16="http://schemas.microsoft.com/office/drawing/2014/main" id="{175CFBE0-FAE2-4C38-B444-89057591F032}"/>
              </a:ext>
            </a:extLst>
          </p:cNvPr>
          <p:cNvSpPr>
            <a:spLocks noChangeShapeType="1"/>
          </p:cNvSpPr>
          <p:nvPr/>
        </p:nvSpPr>
        <p:spPr bwMode="auto">
          <a:xfrm flipV="1">
            <a:off x="8325446" y="289619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2" name="Line 126">
            <a:extLst>
              <a:ext uri="{FF2B5EF4-FFF2-40B4-BE49-F238E27FC236}">
                <a16:creationId xmlns:a16="http://schemas.microsoft.com/office/drawing/2014/main" id="{7EA05A95-9495-4ACB-930C-BDD8B0019C91}"/>
              </a:ext>
            </a:extLst>
          </p:cNvPr>
          <p:cNvSpPr>
            <a:spLocks noChangeShapeType="1"/>
          </p:cNvSpPr>
          <p:nvPr/>
        </p:nvSpPr>
        <p:spPr bwMode="auto">
          <a:xfrm flipV="1">
            <a:off x="6063258" y="3912692"/>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3" name="Line 127">
            <a:extLst>
              <a:ext uri="{FF2B5EF4-FFF2-40B4-BE49-F238E27FC236}">
                <a16:creationId xmlns:a16="http://schemas.microsoft.com/office/drawing/2014/main" id="{5D7852B7-19FE-456D-97E8-05CDCB3D791F}"/>
              </a:ext>
            </a:extLst>
          </p:cNvPr>
          <p:cNvSpPr>
            <a:spLocks noChangeShapeType="1"/>
          </p:cNvSpPr>
          <p:nvPr/>
        </p:nvSpPr>
        <p:spPr bwMode="auto">
          <a:xfrm flipH="1" flipV="1">
            <a:off x="6670477" y="3885903"/>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4" name="Text Box 128">
            <a:extLst>
              <a:ext uri="{FF2B5EF4-FFF2-40B4-BE49-F238E27FC236}">
                <a16:creationId xmlns:a16="http://schemas.microsoft.com/office/drawing/2014/main" id="{4E2B8954-1ABC-416F-8A4D-8DE5A8F7DE54}"/>
              </a:ext>
            </a:extLst>
          </p:cNvPr>
          <p:cNvSpPr txBox="1">
            <a:spLocks noChangeArrowheads="1"/>
          </p:cNvSpPr>
          <p:nvPr/>
        </p:nvSpPr>
        <p:spPr bwMode="auto">
          <a:xfrm>
            <a:off x="8653838" y="2591098"/>
            <a:ext cx="1459553" cy="77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b="1" dirty="0">
                <a:latin typeface="Calibri Light" panose="020F0302020204030204" pitchFamily="34" charset="0"/>
              </a:rPr>
              <a:t>Cholesterol</a:t>
            </a:r>
          </a:p>
          <a:p>
            <a:pPr algn="ctr" eaLnBrk="1" hangingPunct="1"/>
            <a:r>
              <a:rPr lang="en-US" altLang="cs-CZ" sz="2250" b="1" dirty="0">
                <a:latin typeface="Calibri Light" panose="020F0302020204030204" pitchFamily="34" charset="0"/>
              </a:rPr>
              <a:t>Ester</a:t>
            </a:r>
            <a:endParaRPr lang="en-US" altLang="cs-CZ" sz="2250" dirty="0">
              <a:latin typeface="Calibri Light" panose="020F0302020204030204" pitchFamily="34" charset="0"/>
            </a:endParaRPr>
          </a:p>
        </p:txBody>
      </p:sp>
      <p:sp>
        <p:nvSpPr>
          <p:cNvPr id="55425" name="Line 129">
            <a:extLst>
              <a:ext uri="{FF2B5EF4-FFF2-40B4-BE49-F238E27FC236}">
                <a16:creationId xmlns:a16="http://schemas.microsoft.com/office/drawing/2014/main" id="{82CD7F00-E853-45AE-8CC7-A78765036F75}"/>
              </a:ext>
            </a:extLst>
          </p:cNvPr>
          <p:cNvSpPr>
            <a:spLocks noChangeShapeType="1"/>
          </p:cNvSpPr>
          <p:nvPr/>
        </p:nvSpPr>
        <p:spPr bwMode="auto">
          <a:xfrm flipV="1">
            <a:off x="3284637" y="4048126"/>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6" name="Line 130">
            <a:extLst>
              <a:ext uri="{FF2B5EF4-FFF2-40B4-BE49-F238E27FC236}">
                <a16:creationId xmlns:a16="http://schemas.microsoft.com/office/drawing/2014/main" id="{A4FFC16D-5613-49F1-91B3-08165493ECDC}"/>
              </a:ext>
            </a:extLst>
          </p:cNvPr>
          <p:cNvSpPr>
            <a:spLocks noChangeShapeType="1"/>
          </p:cNvSpPr>
          <p:nvPr/>
        </p:nvSpPr>
        <p:spPr bwMode="auto">
          <a:xfrm flipH="1" flipV="1">
            <a:off x="3497461" y="4048126"/>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7" name="Line 131">
            <a:extLst>
              <a:ext uri="{FF2B5EF4-FFF2-40B4-BE49-F238E27FC236}">
                <a16:creationId xmlns:a16="http://schemas.microsoft.com/office/drawing/2014/main" id="{25BDEE4F-043B-4B84-9D38-1CCBBEA2A333}"/>
              </a:ext>
            </a:extLst>
          </p:cNvPr>
          <p:cNvSpPr>
            <a:spLocks noChangeShapeType="1"/>
          </p:cNvSpPr>
          <p:nvPr/>
        </p:nvSpPr>
        <p:spPr bwMode="auto">
          <a:xfrm flipV="1">
            <a:off x="3711774" y="4048126"/>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8" name="Line 132">
            <a:extLst>
              <a:ext uri="{FF2B5EF4-FFF2-40B4-BE49-F238E27FC236}">
                <a16:creationId xmlns:a16="http://schemas.microsoft.com/office/drawing/2014/main" id="{6BD162F7-850B-4878-BF16-E7AB5DEBE72B}"/>
              </a:ext>
            </a:extLst>
          </p:cNvPr>
          <p:cNvSpPr>
            <a:spLocks noChangeShapeType="1"/>
          </p:cNvSpPr>
          <p:nvPr/>
        </p:nvSpPr>
        <p:spPr bwMode="auto">
          <a:xfrm flipH="1" flipV="1">
            <a:off x="3924598" y="4048126"/>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9" name="Line 133">
            <a:extLst>
              <a:ext uri="{FF2B5EF4-FFF2-40B4-BE49-F238E27FC236}">
                <a16:creationId xmlns:a16="http://schemas.microsoft.com/office/drawing/2014/main" id="{AF4E08CD-99A6-451C-84EA-FD4B6AB44ECF}"/>
              </a:ext>
            </a:extLst>
          </p:cNvPr>
          <p:cNvSpPr>
            <a:spLocks noChangeShapeType="1"/>
          </p:cNvSpPr>
          <p:nvPr/>
        </p:nvSpPr>
        <p:spPr bwMode="auto">
          <a:xfrm flipH="1" flipV="1">
            <a:off x="3073301" y="4045149"/>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0" name="Line 134">
            <a:extLst>
              <a:ext uri="{FF2B5EF4-FFF2-40B4-BE49-F238E27FC236}">
                <a16:creationId xmlns:a16="http://schemas.microsoft.com/office/drawing/2014/main" id="{3199ACCF-4C0F-4319-8187-81F8CA7C406C}"/>
              </a:ext>
            </a:extLst>
          </p:cNvPr>
          <p:cNvSpPr>
            <a:spLocks noChangeShapeType="1"/>
          </p:cNvSpPr>
          <p:nvPr/>
        </p:nvSpPr>
        <p:spPr bwMode="auto">
          <a:xfrm flipV="1">
            <a:off x="4138911" y="4048126"/>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1" name="Line 135">
            <a:extLst>
              <a:ext uri="{FF2B5EF4-FFF2-40B4-BE49-F238E27FC236}">
                <a16:creationId xmlns:a16="http://schemas.microsoft.com/office/drawing/2014/main" id="{A2D60F40-5985-4E42-9B8A-4BE27A143F48}"/>
              </a:ext>
            </a:extLst>
          </p:cNvPr>
          <p:cNvSpPr>
            <a:spLocks noChangeShapeType="1"/>
          </p:cNvSpPr>
          <p:nvPr/>
        </p:nvSpPr>
        <p:spPr bwMode="auto">
          <a:xfrm flipV="1">
            <a:off x="4577953" y="4048126"/>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2" name="Line 136">
            <a:extLst>
              <a:ext uri="{FF2B5EF4-FFF2-40B4-BE49-F238E27FC236}">
                <a16:creationId xmlns:a16="http://schemas.microsoft.com/office/drawing/2014/main" id="{A47BF1CC-84B4-4E8D-B739-E3625BF4DA70}"/>
              </a:ext>
            </a:extLst>
          </p:cNvPr>
          <p:cNvSpPr>
            <a:spLocks noChangeShapeType="1"/>
          </p:cNvSpPr>
          <p:nvPr/>
        </p:nvSpPr>
        <p:spPr bwMode="auto">
          <a:xfrm flipH="1" flipV="1">
            <a:off x="4790778" y="4048126"/>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3" name="Line 137">
            <a:extLst>
              <a:ext uri="{FF2B5EF4-FFF2-40B4-BE49-F238E27FC236}">
                <a16:creationId xmlns:a16="http://schemas.microsoft.com/office/drawing/2014/main" id="{B6C2E8FD-DB13-49C3-8CA3-63C599EB635F}"/>
              </a:ext>
            </a:extLst>
          </p:cNvPr>
          <p:cNvSpPr>
            <a:spLocks noChangeShapeType="1"/>
          </p:cNvSpPr>
          <p:nvPr/>
        </p:nvSpPr>
        <p:spPr bwMode="auto">
          <a:xfrm flipV="1">
            <a:off x="5005090" y="4048126"/>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4" name="Line 138">
            <a:extLst>
              <a:ext uri="{FF2B5EF4-FFF2-40B4-BE49-F238E27FC236}">
                <a16:creationId xmlns:a16="http://schemas.microsoft.com/office/drawing/2014/main" id="{AC9AB8CD-9D59-44BD-83B8-5E8E193E35B6}"/>
              </a:ext>
            </a:extLst>
          </p:cNvPr>
          <p:cNvSpPr>
            <a:spLocks noChangeShapeType="1"/>
          </p:cNvSpPr>
          <p:nvPr/>
        </p:nvSpPr>
        <p:spPr bwMode="auto">
          <a:xfrm flipH="1" flipV="1">
            <a:off x="5217914" y="4048126"/>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5" name="Line 139">
            <a:extLst>
              <a:ext uri="{FF2B5EF4-FFF2-40B4-BE49-F238E27FC236}">
                <a16:creationId xmlns:a16="http://schemas.microsoft.com/office/drawing/2014/main" id="{6BCE4C9F-8131-47DD-8BA1-08C038D7AE25}"/>
              </a:ext>
            </a:extLst>
          </p:cNvPr>
          <p:cNvSpPr>
            <a:spLocks noChangeShapeType="1"/>
          </p:cNvSpPr>
          <p:nvPr/>
        </p:nvSpPr>
        <p:spPr bwMode="auto">
          <a:xfrm flipH="1" flipV="1">
            <a:off x="4366618" y="4045149"/>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6" name="Line 140">
            <a:extLst>
              <a:ext uri="{FF2B5EF4-FFF2-40B4-BE49-F238E27FC236}">
                <a16:creationId xmlns:a16="http://schemas.microsoft.com/office/drawing/2014/main" id="{948D2C31-B80E-4778-917A-5A9206E7CC67}"/>
              </a:ext>
            </a:extLst>
          </p:cNvPr>
          <p:cNvSpPr>
            <a:spLocks noChangeShapeType="1"/>
          </p:cNvSpPr>
          <p:nvPr/>
        </p:nvSpPr>
        <p:spPr bwMode="auto">
          <a:xfrm flipV="1">
            <a:off x="5432227" y="4048126"/>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7" name="Line 141">
            <a:extLst>
              <a:ext uri="{FF2B5EF4-FFF2-40B4-BE49-F238E27FC236}">
                <a16:creationId xmlns:a16="http://schemas.microsoft.com/office/drawing/2014/main" id="{5332EFA8-F9CF-4E6A-9330-02441DDE07FB}"/>
              </a:ext>
            </a:extLst>
          </p:cNvPr>
          <p:cNvSpPr>
            <a:spLocks noChangeShapeType="1"/>
          </p:cNvSpPr>
          <p:nvPr/>
        </p:nvSpPr>
        <p:spPr bwMode="auto">
          <a:xfrm flipV="1">
            <a:off x="5002114" y="3969247"/>
            <a:ext cx="212824" cy="133945"/>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8" name="Text Box 142">
            <a:extLst>
              <a:ext uri="{FF2B5EF4-FFF2-40B4-BE49-F238E27FC236}">
                <a16:creationId xmlns:a16="http://schemas.microsoft.com/office/drawing/2014/main" id="{CF9B703A-7ACC-48FE-A969-3306E9249CDE}"/>
              </a:ext>
            </a:extLst>
          </p:cNvPr>
          <p:cNvSpPr txBox="1">
            <a:spLocks noChangeArrowheads="1"/>
          </p:cNvSpPr>
          <p:nvPr/>
        </p:nvSpPr>
        <p:spPr bwMode="auto">
          <a:xfrm>
            <a:off x="5624215" y="3891856"/>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a:t>
            </a:r>
          </a:p>
        </p:txBody>
      </p:sp>
      <p:sp>
        <p:nvSpPr>
          <p:cNvPr id="55439" name="Text Box 143">
            <a:extLst>
              <a:ext uri="{FF2B5EF4-FFF2-40B4-BE49-F238E27FC236}">
                <a16:creationId xmlns:a16="http://schemas.microsoft.com/office/drawing/2014/main" id="{25C47C43-D2D4-4A2A-B83D-0CF6E9EEC3E8}"/>
              </a:ext>
            </a:extLst>
          </p:cNvPr>
          <p:cNvSpPr txBox="1">
            <a:spLocks noChangeArrowheads="1"/>
          </p:cNvSpPr>
          <p:nvPr/>
        </p:nvSpPr>
        <p:spPr bwMode="auto">
          <a:xfrm>
            <a:off x="5860851" y="5182195"/>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a:t>
            </a:r>
          </a:p>
        </p:txBody>
      </p:sp>
      <p:sp>
        <p:nvSpPr>
          <p:cNvPr id="55440" name="Line 144">
            <a:extLst>
              <a:ext uri="{FF2B5EF4-FFF2-40B4-BE49-F238E27FC236}">
                <a16:creationId xmlns:a16="http://schemas.microsoft.com/office/drawing/2014/main" id="{FE07E6DA-B16D-42D2-BBAE-12423A9F0F1C}"/>
              </a:ext>
            </a:extLst>
          </p:cNvPr>
          <p:cNvSpPr>
            <a:spLocks noChangeShapeType="1"/>
          </p:cNvSpPr>
          <p:nvPr/>
        </p:nvSpPr>
        <p:spPr bwMode="auto">
          <a:xfrm flipV="1">
            <a:off x="3521274"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1" name="Line 145">
            <a:extLst>
              <a:ext uri="{FF2B5EF4-FFF2-40B4-BE49-F238E27FC236}">
                <a16:creationId xmlns:a16="http://schemas.microsoft.com/office/drawing/2014/main" id="{4849DCD6-4527-46B4-90BA-7639D4766435}"/>
              </a:ext>
            </a:extLst>
          </p:cNvPr>
          <p:cNvSpPr>
            <a:spLocks noChangeShapeType="1"/>
          </p:cNvSpPr>
          <p:nvPr/>
        </p:nvSpPr>
        <p:spPr bwMode="auto">
          <a:xfrm flipH="1" flipV="1">
            <a:off x="3734098"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2" name="Line 146">
            <a:extLst>
              <a:ext uri="{FF2B5EF4-FFF2-40B4-BE49-F238E27FC236}">
                <a16:creationId xmlns:a16="http://schemas.microsoft.com/office/drawing/2014/main" id="{70971C8F-9393-4AB3-9501-6B60422753FD}"/>
              </a:ext>
            </a:extLst>
          </p:cNvPr>
          <p:cNvSpPr>
            <a:spLocks noChangeShapeType="1"/>
          </p:cNvSpPr>
          <p:nvPr/>
        </p:nvSpPr>
        <p:spPr bwMode="auto">
          <a:xfrm flipV="1">
            <a:off x="3948411"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3" name="Line 147">
            <a:extLst>
              <a:ext uri="{FF2B5EF4-FFF2-40B4-BE49-F238E27FC236}">
                <a16:creationId xmlns:a16="http://schemas.microsoft.com/office/drawing/2014/main" id="{A7A3D665-AF39-4688-AAEA-18F589BCE877}"/>
              </a:ext>
            </a:extLst>
          </p:cNvPr>
          <p:cNvSpPr>
            <a:spLocks noChangeShapeType="1"/>
          </p:cNvSpPr>
          <p:nvPr/>
        </p:nvSpPr>
        <p:spPr bwMode="auto">
          <a:xfrm flipH="1" flipV="1">
            <a:off x="4161234"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4" name="Line 148">
            <a:extLst>
              <a:ext uri="{FF2B5EF4-FFF2-40B4-BE49-F238E27FC236}">
                <a16:creationId xmlns:a16="http://schemas.microsoft.com/office/drawing/2014/main" id="{076C9E61-B522-438F-80C3-18E544871E01}"/>
              </a:ext>
            </a:extLst>
          </p:cNvPr>
          <p:cNvSpPr>
            <a:spLocks noChangeShapeType="1"/>
          </p:cNvSpPr>
          <p:nvPr/>
        </p:nvSpPr>
        <p:spPr bwMode="auto">
          <a:xfrm flipH="1" flipV="1">
            <a:off x="3309938" y="5790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5" name="Line 149">
            <a:extLst>
              <a:ext uri="{FF2B5EF4-FFF2-40B4-BE49-F238E27FC236}">
                <a16:creationId xmlns:a16="http://schemas.microsoft.com/office/drawing/2014/main" id="{F271AA9E-D553-4B11-BD99-75F714643C0C}"/>
              </a:ext>
            </a:extLst>
          </p:cNvPr>
          <p:cNvSpPr>
            <a:spLocks noChangeShapeType="1"/>
          </p:cNvSpPr>
          <p:nvPr/>
        </p:nvSpPr>
        <p:spPr bwMode="auto">
          <a:xfrm flipV="1">
            <a:off x="4375547"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6" name="Line 150">
            <a:extLst>
              <a:ext uri="{FF2B5EF4-FFF2-40B4-BE49-F238E27FC236}">
                <a16:creationId xmlns:a16="http://schemas.microsoft.com/office/drawing/2014/main" id="{96B80503-1F29-4BEE-9E30-EEFF2AD4AD78}"/>
              </a:ext>
            </a:extLst>
          </p:cNvPr>
          <p:cNvSpPr>
            <a:spLocks noChangeShapeType="1"/>
          </p:cNvSpPr>
          <p:nvPr/>
        </p:nvSpPr>
        <p:spPr bwMode="auto">
          <a:xfrm flipV="1">
            <a:off x="4814590"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7" name="Line 151">
            <a:extLst>
              <a:ext uri="{FF2B5EF4-FFF2-40B4-BE49-F238E27FC236}">
                <a16:creationId xmlns:a16="http://schemas.microsoft.com/office/drawing/2014/main" id="{12B6C654-5F77-4089-9FDA-188FBCCC2327}"/>
              </a:ext>
            </a:extLst>
          </p:cNvPr>
          <p:cNvSpPr>
            <a:spLocks noChangeShapeType="1"/>
          </p:cNvSpPr>
          <p:nvPr/>
        </p:nvSpPr>
        <p:spPr bwMode="auto">
          <a:xfrm flipH="1" flipV="1">
            <a:off x="5027414"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8" name="Line 152">
            <a:extLst>
              <a:ext uri="{FF2B5EF4-FFF2-40B4-BE49-F238E27FC236}">
                <a16:creationId xmlns:a16="http://schemas.microsoft.com/office/drawing/2014/main" id="{72F44630-BED3-4A98-AA50-068D7EE29D60}"/>
              </a:ext>
            </a:extLst>
          </p:cNvPr>
          <p:cNvSpPr>
            <a:spLocks noChangeShapeType="1"/>
          </p:cNvSpPr>
          <p:nvPr/>
        </p:nvSpPr>
        <p:spPr bwMode="auto">
          <a:xfrm flipV="1">
            <a:off x="5241727"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9" name="Line 153">
            <a:extLst>
              <a:ext uri="{FF2B5EF4-FFF2-40B4-BE49-F238E27FC236}">
                <a16:creationId xmlns:a16="http://schemas.microsoft.com/office/drawing/2014/main" id="{1D719D96-4480-4735-BE12-77B681E31895}"/>
              </a:ext>
            </a:extLst>
          </p:cNvPr>
          <p:cNvSpPr>
            <a:spLocks noChangeShapeType="1"/>
          </p:cNvSpPr>
          <p:nvPr/>
        </p:nvSpPr>
        <p:spPr bwMode="auto">
          <a:xfrm flipH="1" flipV="1">
            <a:off x="5454551"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0" name="Line 154">
            <a:extLst>
              <a:ext uri="{FF2B5EF4-FFF2-40B4-BE49-F238E27FC236}">
                <a16:creationId xmlns:a16="http://schemas.microsoft.com/office/drawing/2014/main" id="{83387AF4-AC6D-4BCC-A007-4122CD868EB2}"/>
              </a:ext>
            </a:extLst>
          </p:cNvPr>
          <p:cNvSpPr>
            <a:spLocks noChangeShapeType="1"/>
          </p:cNvSpPr>
          <p:nvPr/>
        </p:nvSpPr>
        <p:spPr bwMode="auto">
          <a:xfrm flipH="1" flipV="1">
            <a:off x="4603254" y="579090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1" name="Line 155">
            <a:extLst>
              <a:ext uri="{FF2B5EF4-FFF2-40B4-BE49-F238E27FC236}">
                <a16:creationId xmlns:a16="http://schemas.microsoft.com/office/drawing/2014/main" id="{374BFAD7-DA7A-49E9-ACC8-5A34A20EE99B}"/>
              </a:ext>
            </a:extLst>
          </p:cNvPr>
          <p:cNvSpPr>
            <a:spLocks noChangeShapeType="1"/>
          </p:cNvSpPr>
          <p:nvPr/>
        </p:nvSpPr>
        <p:spPr bwMode="auto">
          <a:xfrm flipV="1">
            <a:off x="5668864"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2" name="Line 156">
            <a:extLst>
              <a:ext uri="{FF2B5EF4-FFF2-40B4-BE49-F238E27FC236}">
                <a16:creationId xmlns:a16="http://schemas.microsoft.com/office/drawing/2014/main" id="{8C8BCFBB-4BC9-42CC-84D2-5226D9CFFE64}"/>
              </a:ext>
            </a:extLst>
          </p:cNvPr>
          <p:cNvSpPr>
            <a:spLocks noChangeShapeType="1"/>
          </p:cNvSpPr>
          <p:nvPr/>
        </p:nvSpPr>
        <p:spPr bwMode="auto">
          <a:xfrm flipV="1">
            <a:off x="5238750" y="5715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3" name="Text Box 157">
            <a:extLst>
              <a:ext uri="{FF2B5EF4-FFF2-40B4-BE49-F238E27FC236}">
                <a16:creationId xmlns:a16="http://schemas.microsoft.com/office/drawing/2014/main" id="{6F787763-3AEF-478D-8106-2D66F17BA095}"/>
              </a:ext>
            </a:extLst>
          </p:cNvPr>
          <p:cNvSpPr txBox="1">
            <a:spLocks noChangeArrowheads="1"/>
          </p:cNvSpPr>
          <p:nvPr/>
        </p:nvSpPr>
        <p:spPr bwMode="auto">
          <a:xfrm>
            <a:off x="5860851" y="5639098"/>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a:t>
            </a:r>
          </a:p>
        </p:txBody>
      </p:sp>
      <p:sp>
        <p:nvSpPr>
          <p:cNvPr id="55454" name="Line 158">
            <a:extLst>
              <a:ext uri="{FF2B5EF4-FFF2-40B4-BE49-F238E27FC236}">
                <a16:creationId xmlns:a16="http://schemas.microsoft.com/office/drawing/2014/main" id="{FD5F37B8-6B14-4B36-8804-16DA4842AC16}"/>
              </a:ext>
            </a:extLst>
          </p:cNvPr>
          <p:cNvSpPr>
            <a:spLocks noChangeShapeType="1"/>
          </p:cNvSpPr>
          <p:nvPr/>
        </p:nvSpPr>
        <p:spPr bwMode="auto">
          <a:xfrm flipH="1" flipV="1">
            <a:off x="5454551" y="6252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5" name="Line 159">
            <a:extLst>
              <a:ext uri="{FF2B5EF4-FFF2-40B4-BE49-F238E27FC236}">
                <a16:creationId xmlns:a16="http://schemas.microsoft.com/office/drawing/2014/main" id="{CEAB6A77-E45A-4D3C-A531-70C205C1CD60}"/>
              </a:ext>
            </a:extLst>
          </p:cNvPr>
          <p:cNvSpPr>
            <a:spLocks noChangeShapeType="1"/>
          </p:cNvSpPr>
          <p:nvPr/>
        </p:nvSpPr>
        <p:spPr bwMode="auto">
          <a:xfrm flipV="1">
            <a:off x="5668864" y="6252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6" name="Text Box 160">
            <a:extLst>
              <a:ext uri="{FF2B5EF4-FFF2-40B4-BE49-F238E27FC236}">
                <a16:creationId xmlns:a16="http://schemas.microsoft.com/office/drawing/2014/main" id="{03849A4E-17D8-468A-A5F7-7C5B5833F8D1}"/>
              </a:ext>
            </a:extLst>
          </p:cNvPr>
          <p:cNvSpPr txBox="1">
            <a:spLocks noChangeArrowheads="1"/>
          </p:cNvSpPr>
          <p:nvPr/>
        </p:nvSpPr>
        <p:spPr bwMode="auto">
          <a:xfrm>
            <a:off x="5802810" y="6096000"/>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OPOO</a:t>
            </a:r>
          </a:p>
        </p:txBody>
      </p:sp>
      <p:sp>
        <p:nvSpPr>
          <p:cNvPr id="55457" name="Line 161">
            <a:extLst>
              <a:ext uri="{FF2B5EF4-FFF2-40B4-BE49-F238E27FC236}">
                <a16:creationId xmlns:a16="http://schemas.microsoft.com/office/drawing/2014/main" id="{A85C2076-3AFD-4391-AF9C-E46BFDDF649C}"/>
              </a:ext>
            </a:extLst>
          </p:cNvPr>
          <p:cNvSpPr>
            <a:spLocks noChangeShapeType="1"/>
          </p:cNvSpPr>
          <p:nvPr/>
        </p:nvSpPr>
        <p:spPr bwMode="auto">
          <a:xfrm>
            <a:off x="6381750" y="5258098"/>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8" name="Text Box 162">
            <a:extLst>
              <a:ext uri="{FF2B5EF4-FFF2-40B4-BE49-F238E27FC236}">
                <a16:creationId xmlns:a16="http://schemas.microsoft.com/office/drawing/2014/main" id="{366945DB-9280-4620-854B-ADAAED99D8C6}"/>
              </a:ext>
            </a:extLst>
          </p:cNvPr>
          <p:cNvSpPr txBox="1">
            <a:spLocks noChangeArrowheads="1"/>
          </p:cNvSpPr>
          <p:nvPr/>
        </p:nvSpPr>
        <p:spPr bwMode="auto">
          <a:xfrm>
            <a:off x="4947047" y="6104930"/>
            <a:ext cx="304556"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N</a:t>
            </a:r>
            <a:endParaRPr lang="en-US" altLang="cs-CZ" sz="2250">
              <a:latin typeface="Univers" panose="020B0503020202020204" pitchFamily="34" charset="0"/>
            </a:endParaRPr>
          </a:p>
        </p:txBody>
      </p:sp>
      <p:sp>
        <p:nvSpPr>
          <p:cNvPr id="55459" name="Line 163">
            <a:extLst>
              <a:ext uri="{FF2B5EF4-FFF2-40B4-BE49-F238E27FC236}">
                <a16:creationId xmlns:a16="http://schemas.microsoft.com/office/drawing/2014/main" id="{BD6BC1A5-3348-46E4-B9E5-2CB951C6CBC1}"/>
              </a:ext>
            </a:extLst>
          </p:cNvPr>
          <p:cNvSpPr>
            <a:spLocks noChangeShapeType="1"/>
          </p:cNvSpPr>
          <p:nvPr/>
        </p:nvSpPr>
        <p:spPr bwMode="auto">
          <a:xfrm flipV="1">
            <a:off x="5092899" y="5944195"/>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60" name="Line 164">
            <a:extLst>
              <a:ext uri="{FF2B5EF4-FFF2-40B4-BE49-F238E27FC236}">
                <a16:creationId xmlns:a16="http://schemas.microsoft.com/office/drawing/2014/main" id="{29A50CD5-80FE-462C-8A04-4E33D2F01141}"/>
              </a:ext>
            </a:extLst>
          </p:cNvPr>
          <p:cNvSpPr>
            <a:spLocks noChangeShapeType="1"/>
          </p:cNvSpPr>
          <p:nvPr/>
        </p:nvSpPr>
        <p:spPr bwMode="auto">
          <a:xfrm flipV="1">
            <a:off x="5095875" y="6362403"/>
            <a:ext cx="8930" cy="266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61" name="Line 165">
            <a:extLst>
              <a:ext uri="{FF2B5EF4-FFF2-40B4-BE49-F238E27FC236}">
                <a16:creationId xmlns:a16="http://schemas.microsoft.com/office/drawing/2014/main" id="{7DC1D36A-FB70-407C-B9C9-541B2319CB47}"/>
              </a:ext>
            </a:extLst>
          </p:cNvPr>
          <p:cNvSpPr>
            <a:spLocks noChangeShapeType="1"/>
          </p:cNvSpPr>
          <p:nvPr/>
        </p:nvSpPr>
        <p:spPr bwMode="auto">
          <a:xfrm flipV="1">
            <a:off x="4819055"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62" name="Line 166">
            <a:extLst>
              <a:ext uri="{FF2B5EF4-FFF2-40B4-BE49-F238E27FC236}">
                <a16:creationId xmlns:a16="http://schemas.microsoft.com/office/drawing/2014/main" id="{2F89FFFC-72D5-4FB6-9D4D-126F80B1D45D}"/>
              </a:ext>
            </a:extLst>
          </p:cNvPr>
          <p:cNvSpPr>
            <a:spLocks noChangeShapeType="1"/>
          </p:cNvSpPr>
          <p:nvPr/>
        </p:nvSpPr>
        <p:spPr bwMode="auto">
          <a:xfrm flipV="1">
            <a:off x="5310188"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63" name="Text Box 167">
            <a:extLst>
              <a:ext uri="{FF2B5EF4-FFF2-40B4-BE49-F238E27FC236}">
                <a16:creationId xmlns:a16="http://schemas.microsoft.com/office/drawing/2014/main" id="{6316654B-4645-446C-B7EE-615652BF61F0}"/>
              </a:ext>
            </a:extLst>
          </p:cNvPr>
          <p:cNvSpPr txBox="1">
            <a:spLocks noChangeArrowheads="1"/>
          </p:cNvSpPr>
          <p:nvPr/>
        </p:nvSpPr>
        <p:spPr bwMode="auto">
          <a:xfrm>
            <a:off x="4509492" y="6020098"/>
            <a:ext cx="317380"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a:t>
            </a:r>
          </a:p>
        </p:txBody>
      </p:sp>
      <p:sp>
        <p:nvSpPr>
          <p:cNvPr id="55464" name="Text Box 168">
            <a:extLst>
              <a:ext uri="{FF2B5EF4-FFF2-40B4-BE49-F238E27FC236}">
                <a16:creationId xmlns:a16="http://schemas.microsoft.com/office/drawing/2014/main" id="{E61A070A-552B-49CA-BF0C-2817B5733386}"/>
              </a:ext>
            </a:extLst>
          </p:cNvPr>
          <p:cNvSpPr txBox="1">
            <a:spLocks noChangeArrowheads="1"/>
          </p:cNvSpPr>
          <p:nvPr/>
        </p:nvSpPr>
        <p:spPr bwMode="auto">
          <a:xfrm>
            <a:off x="4003477" y="4953000"/>
            <a:ext cx="1493600"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Lysolecithin</a:t>
            </a:r>
            <a:endParaRPr lang="en-US" altLang="cs-CZ" sz="2250" dirty="0">
              <a:latin typeface="Calibri Light" panose="020F0302020204030204" pitchFamily="34" charset="0"/>
            </a:endParaRPr>
          </a:p>
        </p:txBody>
      </p:sp>
      <p:sp>
        <p:nvSpPr>
          <p:cNvPr id="55465" name="Text Box 169">
            <a:extLst>
              <a:ext uri="{FF2B5EF4-FFF2-40B4-BE49-F238E27FC236}">
                <a16:creationId xmlns:a16="http://schemas.microsoft.com/office/drawing/2014/main" id="{A24EBF19-5F3D-44F7-88E2-42DA5A394965}"/>
              </a:ext>
            </a:extLst>
          </p:cNvPr>
          <p:cNvSpPr txBox="1">
            <a:spLocks noChangeArrowheads="1"/>
          </p:cNvSpPr>
          <p:nvPr/>
        </p:nvSpPr>
        <p:spPr bwMode="auto">
          <a:xfrm>
            <a:off x="4024312" y="4496098"/>
            <a:ext cx="509157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Lecithin-Cholesterol Acyl Transferase (LCAT)</a:t>
            </a:r>
            <a:endParaRPr lang="en-US" altLang="cs-CZ" sz="2250" dirty="0">
              <a:latin typeface="Calibri Light" panose="020F0302020204030204" pitchFamily="34" charset="0"/>
            </a:endParaRPr>
          </a:p>
        </p:txBody>
      </p:sp>
      <p:sp>
        <p:nvSpPr>
          <p:cNvPr id="55466" name="Text Box 170">
            <a:extLst>
              <a:ext uri="{FF2B5EF4-FFF2-40B4-BE49-F238E27FC236}">
                <a16:creationId xmlns:a16="http://schemas.microsoft.com/office/drawing/2014/main" id="{ACBE3566-2B7C-4267-A416-E9710E815AD2}"/>
              </a:ext>
            </a:extLst>
          </p:cNvPr>
          <p:cNvSpPr txBox="1">
            <a:spLocks noChangeArrowheads="1"/>
          </p:cNvSpPr>
          <p:nvPr/>
        </p:nvSpPr>
        <p:spPr bwMode="auto">
          <a:xfrm>
            <a:off x="3932039" y="913805"/>
            <a:ext cx="4627022"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Acyl-</a:t>
            </a:r>
            <a:r>
              <a:rPr lang="cs-CZ" altLang="cs-CZ" sz="2250" b="1" dirty="0">
                <a:latin typeface="Calibri Light" panose="020F0302020204030204" pitchFamily="34" charset="0"/>
              </a:rPr>
              <a:t>c</a:t>
            </a:r>
            <a:r>
              <a:rPr lang="en-US" altLang="cs-CZ" sz="2250" b="1" dirty="0" err="1">
                <a:latin typeface="Calibri Light" panose="020F0302020204030204" pitchFamily="34" charset="0"/>
              </a:rPr>
              <a:t>holesterol</a:t>
            </a:r>
            <a:r>
              <a:rPr lang="en-US" altLang="cs-CZ" sz="2250" b="1" dirty="0">
                <a:latin typeface="Calibri Light" panose="020F0302020204030204" pitchFamily="34" charset="0"/>
              </a:rPr>
              <a:t> </a:t>
            </a:r>
            <a:r>
              <a:rPr lang="cs-CZ" altLang="cs-CZ" sz="2250" b="1" dirty="0">
                <a:latin typeface="Calibri Light" panose="020F0302020204030204" pitchFamily="34" charset="0"/>
              </a:rPr>
              <a:t>a</a:t>
            </a:r>
            <a:r>
              <a:rPr lang="en-US" altLang="cs-CZ" sz="2250" b="1" dirty="0" err="1">
                <a:latin typeface="Calibri Light" panose="020F0302020204030204" pitchFamily="34" charset="0"/>
              </a:rPr>
              <a:t>cyl</a:t>
            </a:r>
            <a:r>
              <a:rPr lang="en-US" altLang="cs-CZ" sz="2250" b="1" dirty="0">
                <a:latin typeface="Calibri Light" panose="020F0302020204030204" pitchFamily="34" charset="0"/>
              </a:rPr>
              <a:t> </a:t>
            </a:r>
            <a:r>
              <a:rPr lang="cs-CZ" altLang="cs-CZ" sz="2250" b="1" dirty="0">
                <a:latin typeface="Calibri Light" panose="020F0302020204030204" pitchFamily="34" charset="0"/>
              </a:rPr>
              <a:t>t</a:t>
            </a:r>
            <a:r>
              <a:rPr lang="en-US" altLang="cs-CZ" sz="2250" b="1" dirty="0" err="1">
                <a:latin typeface="Calibri Light" panose="020F0302020204030204" pitchFamily="34" charset="0"/>
              </a:rPr>
              <a:t>ransferase</a:t>
            </a:r>
            <a:r>
              <a:rPr lang="en-US" altLang="cs-CZ" sz="2250" b="1" dirty="0">
                <a:latin typeface="Calibri Light" panose="020F0302020204030204" pitchFamily="34" charset="0"/>
              </a:rPr>
              <a:t> (ACAT)</a:t>
            </a:r>
            <a:endParaRPr lang="en-US" altLang="cs-CZ" sz="2250" dirty="0">
              <a:latin typeface="Calibri Light" panose="020F0302020204030204" pitchFamily="34" charset="0"/>
            </a:endParaRPr>
          </a:p>
        </p:txBody>
      </p:sp>
      <p:sp>
        <p:nvSpPr>
          <p:cNvPr id="55467" name="Line 171">
            <a:extLst>
              <a:ext uri="{FF2B5EF4-FFF2-40B4-BE49-F238E27FC236}">
                <a16:creationId xmlns:a16="http://schemas.microsoft.com/office/drawing/2014/main" id="{8109112E-1E65-4437-9705-422782876366}"/>
              </a:ext>
            </a:extLst>
          </p:cNvPr>
          <p:cNvSpPr>
            <a:spLocks noChangeShapeType="1"/>
          </p:cNvSpPr>
          <p:nvPr/>
        </p:nvSpPr>
        <p:spPr bwMode="auto">
          <a:xfrm>
            <a:off x="5595938" y="3207247"/>
            <a:ext cx="428625" cy="45690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5468" name="Line 172">
            <a:extLst>
              <a:ext uri="{FF2B5EF4-FFF2-40B4-BE49-F238E27FC236}">
                <a16:creationId xmlns:a16="http://schemas.microsoft.com/office/drawing/2014/main" id="{6A8E2C53-CE6B-44BB-B83F-9CAF99A802E9}"/>
              </a:ext>
            </a:extLst>
          </p:cNvPr>
          <p:cNvSpPr>
            <a:spLocks noChangeShapeType="1"/>
          </p:cNvSpPr>
          <p:nvPr/>
        </p:nvSpPr>
        <p:spPr bwMode="auto">
          <a:xfrm flipH="1" flipV="1">
            <a:off x="7239000" y="3969247"/>
            <a:ext cx="357188"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55469" name="Line 173">
            <a:extLst>
              <a:ext uri="{FF2B5EF4-FFF2-40B4-BE49-F238E27FC236}">
                <a16:creationId xmlns:a16="http://schemas.microsoft.com/office/drawing/2014/main" id="{4634895C-9D25-41D0-96E4-8378E4414516}"/>
              </a:ext>
            </a:extLst>
          </p:cNvPr>
          <p:cNvSpPr>
            <a:spLocks noChangeShapeType="1"/>
          </p:cNvSpPr>
          <p:nvPr/>
        </p:nvSpPr>
        <p:spPr bwMode="auto">
          <a:xfrm>
            <a:off x="8310563" y="3048000"/>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DD367C-3769-435A-8FDB-D538A5768CB0}"/>
              </a:ext>
            </a:extLst>
          </p:cNvPr>
          <p:cNvSpPr>
            <a:spLocks noGrp="1"/>
          </p:cNvSpPr>
          <p:nvPr>
            <p:ph type="title"/>
          </p:nvPr>
        </p:nvSpPr>
        <p:spPr/>
        <p:txBody>
          <a:bodyPr/>
          <a:lstStyle/>
          <a:p>
            <a:r>
              <a:rPr lang="cs-CZ" dirty="0"/>
              <a:t>Lipoproteiny</a:t>
            </a:r>
          </a:p>
        </p:txBody>
      </p:sp>
      <p:pic>
        <p:nvPicPr>
          <p:cNvPr id="7" name="Zástupný obsah 6" descr="Obsah obrázku mapa, kreslení&#10;&#10;Popis byl vytvořen automaticky">
            <a:extLst>
              <a:ext uri="{FF2B5EF4-FFF2-40B4-BE49-F238E27FC236}">
                <a16:creationId xmlns:a16="http://schemas.microsoft.com/office/drawing/2014/main" id="{B5AD4D39-C759-49E7-A93F-73A31E4B8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2193" y="1643935"/>
            <a:ext cx="9499963" cy="4111705"/>
          </a:xfrm>
        </p:spPr>
      </p:pic>
      <p:sp>
        <p:nvSpPr>
          <p:cNvPr id="4" name="Zástupný symbol pro zápatí 3">
            <a:extLst>
              <a:ext uri="{FF2B5EF4-FFF2-40B4-BE49-F238E27FC236}">
                <a16:creationId xmlns:a16="http://schemas.microsoft.com/office/drawing/2014/main" id="{5E7C7D41-6ED2-4109-A1A9-22C6D7816253}"/>
              </a:ext>
            </a:extLst>
          </p:cNvPr>
          <p:cNvSpPr>
            <a:spLocks noGrp="1"/>
          </p:cNvSpPr>
          <p:nvPr>
            <p:ph type="ftr" sz="quarter" idx="11"/>
          </p:nvPr>
        </p:nvSpPr>
        <p:spPr/>
        <p:txBody>
          <a:bodyPr/>
          <a:lstStyle/>
          <a:p>
            <a:pPr>
              <a:defRPr/>
            </a:pPr>
            <a:endParaRPr lang="en-US"/>
          </a:p>
        </p:txBody>
      </p:sp>
      <p:sp>
        <p:nvSpPr>
          <p:cNvPr id="5" name="Zástupný symbol pro číslo snímku 4">
            <a:extLst>
              <a:ext uri="{FF2B5EF4-FFF2-40B4-BE49-F238E27FC236}">
                <a16:creationId xmlns:a16="http://schemas.microsoft.com/office/drawing/2014/main" id="{1399BF10-D346-4B75-B0A3-3DBD874FEF02}"/>
              </a:ext>
            </a:extLst>
          </p:cNvPr>
          <p:cNvSpPr>
            <a:spLocks noGrp="1"/>
          </p:cNvSpPr>
          <p:nvPr>
            <p:ph type="sldNum" sz="quarter" idx="12"/>
          </p:nvPr>
        </p:nvSpPr>
        <p:spPr/>
        <p:txBody>
          <a:bodyPr/>
          <a:lstStyle/>
          <a:p>
            <a:fld id="{811BA56D-2CAC-476C-9F4F-03693B41A9F8}" type="slidenum">
              <a:rPr lang="en-US" altLang="cs-CZ" smtClean="0"/>
              <a:pPr/>
              <a:t>21</a:t>
            </a:fld>
            <a:endParaRPr lang="en-US" altLang="cs-CZ"/>
          </a:p>
        </p:txBody>
      </p:sp>
    </p:spTree>
    <p:extLst>
      <p:ext uri="{BB962C8B-B14F-4D97-AF65-F5344CB8AC3E}">
        <p14:creationId xmlns:p14="http://schemas.microsoft.com/office/powerpoint/2010/main" val="1407924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F13984-83E0-402C-A5D7-20230FCBF4DE}"/>
              </a:ext>
            </a:extLst>
          </p:cNvPr>
          <p:cNvSpPr>
            <a:spLocks noGrp="1"/>
          </p:cNvSpPr>
          <p:nvPr>
            <p:ph type="title"/>
          </p:nvPr>
        </p:nvSpPr>
        <p:spPr/>
        <p:txBody>
          <a:bodyPr/>
          <a:lstStyle/>
          <a:p>
            <a:r>
              <a:rPr lang="cs-CZ" dirty="0"/>
              <a:t>Orgánové souvislosti</a:t>
            </a:r>
          </a:p>
        </p:txBody>
      </p:sp>
      <p:pic>
        <p:nvPicPr>
          <p:cNvPr id="7" name="Zástupný obsah 6" descr="Obsah obrázku spotřebič&#10;&#10;Popis byl vytvořen automaticky">
            <a:extLst>
              <a:ext uri="{FF2B5EF4-FFF2-40B4-BE49-F238E27FC236}">
                <a16:creationId xmlns:a16="http://schemas.microsoft.com/office/drawing/2014/main" id="{B3B4630D-2423-4D51-9F5A-62822DB2A5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175" y="1719382"/>
            <a:ext cx="8901775" cy="4760618"/>
          </a:xfrm>
        </p:spPr>
      </p:pic>
      <p:sp>
        <p:nvSpPr>
          <p:cNvPr id="4" name="Zástupný symbol pro zápatí 3">
            <a:extLst>
              <a:ext uri="{FF2B5EF4-FFF2-40B4-BE49-F238E27FC236}">
                <a16:creationId xmlns:a16="http://schemas.microsoft.com/office/drawing/2014/main" id="{4CDE208F-FBD2-4A63-8DA3-59613F6305D4}"/>
              </a:ext>
            </a:extLst>
          </p:cNvPr>
          <p:cNvSpPr>
            <a:spLocks noGrp="1"/>
          </p:cNvSpPr>
          <p:nvPr>
            <p:ph type="ftr" sz="quarter" idx="11"/>
          </p:nvPr>
        </p:nvSpPr>
        <p:spPr/>
        <p:txBody>
          <a:bodyPr/>
          <a:lstStyle/>
          <a:p>
            <a:pPr>
              <a:defRPr/>
            </a:pPr>
            <a:endParaRPr lang="en-US"/>
          </a:p>
        </p:txBody>
      </p:sp>
      <p:sp>
        <p:nvSpPr>
          <p:cNvPr id="5" name="Zástupný symbol pro číslo snímku 4">
            <a:extLst>
              <a:ext uri="{FF2B5EF4-FFF2-40B4-BE49-F238E27FC236}">
                <a16:creationId xmlns:a16="http://schemas.microsoft.com/office/drawing/2014/main" id="{D062CC12-E15B-4351-9878-2F9B995F75EE}"/>
              </a:ext>
            </a:extLst>
          </p:cNvPr>
          <p:cNvSpPr>
            <a:spLocks noGrp="1"/>
          </p:cNvSpPr>
          <p:nvPr>
            <p:ph type="sldNum" sz="quarter" idx="12"/>
          </p:nvPr>
        </p:nvSpPr>
        <p:spPr/>
        <p:txBody>
          <a:bodyPr/>
          <a:lstStyle/>
          <a:p>
            <a:fld id="{811BA56D-2CAC-476C-9F4F-03693B41A9F8}" type="slidenum">
              <a:rPr lang="en-US" altLang="cs-CZ" smtClean="0"/>
              <a:pPr/>
              <a:t>22</a:t>
            </a:fld>
            <a:endParaRPr lang="en-US" altLang="cs-CZ"/>
          </a:p>
        </p:txBody>
      </p:sp>
    </p:spTree>
    <p:extLst>
      <p:ext uri="{BB962C8B-B14F-4D97-AF65-F5344CB8AC3E}">
        <p14:creationId xmlns:p14="http://schemas.microsoft.com/office/powerpoint/2010/main" val="1267249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FE774B98-BEB8-4632-AD07-FEBBB3B33567}"/>
              </a:ext>
            </a:extLst>
          </p:cNvPr>
          <p:cNvSpPr>
            <a:spLocks noGrp="1" noChangeArrowheads="1"/>
          </p:cNvSpPr>
          <p:nvPr>
            <p:ph type="title"/>
          </p:nvPr>
        </p:nvSpPr>
        <p:spPr>
          <a:xfrm>
            <a:off x="490537" y="218613"/>
            <a:ext cx="7358063" cy="839391"/>
          </a:xfrm>
        </p:spPr>
        <p:txBody>
          <a:bodyPr/>
          <a:lstStyle/>
          <a:p>
            <a:pPr fontAlgn="auto">
              <a:spcAft>
                <a:spcPts val="0"/>
              </a:spcAft>
              <a:defRPr/>
            </a:pPr>
            <a:r>
              <a:rPr lang="en-US" altLang="cs-CZ" dirty="0" err="1"/>
              <a:t>Apolipoprotei</a:t>
            </a:r>
            <a:r>
              <a:rPr lang="cs-CZ" altLang="cs-CZ" dirty="0" err="1"/>
              <a:t>ny</a:t>
            </a:r>
            <a:endParaRPr lang="en-US" altLang="cs-CZ" dirty="0"/>
          </a:p>
        </p:txBody>
      </p:sp>
      <p:grpSp>
        <p:nvGrpSpPr>
          <p:cNvPr id="59395" name="Group 3">
            <a:extLst>
              <a:ext uri="{FF2B5EF4-FFF2-40B4-BE49-F238E27FC236}">
                <a16:creationId xmlns:a16="http://schemas.microsoft.com/office/drawing/2014/main" id="{4ABF3E50-777F-4895-953D-1068442C354E}"/>
              </a:ext>
            </a:extLst>
          </p:cNvPr>
          <p:cNvGrpSpPr>
            <a:grpSpLocks/>
          </p:cNvGrpSpPr>
          <p:nvPr/>
        </p:nvGrpSpPr>
        <p:grpSpPr bwMode="auto">
          <a:xfrm>
            <a:off x="2024062" y="1218903"/>
            <a:ext cx="8215313" cy="4658320"/>
            <a:chOff x="144" y="768"/>
            <a:chExt cx="5520" cy="2934"/>
          </a:xfrm>
        </p:grpSpPr>
        <p:sp>
          <p:nvSpPr>
            <p:cNvPr id="59396" name="Rectangle 4">
              <a:extLst>
                <a:ext uri="{FF2B5EF4-FFF2-40B4-BE49-F238E27FC236}">
                  <a16:creationId xmlns:a16="http://schemas.microsoft.com/office/drawing/2014/main" id="{F9D00868-775C-434D-96D1-E19CFEBB3D2A}"/>
                </a:ext>
              </a:extLst>
            </p:cNvPr>
            <p:cNvSpPr>
              <a:spLocks noChangeArrowheads="1"/>
            </p:cNvSpPr>
            <p:nvPr/>
          </p:nvSpPr>
          <p:spPr bwMode="auto">
            <a:xfrm>
              <a:off x="1248" y="3376"/>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B/E </a:t>
              </a:r>
              <a:r>
                <a:rPr lang="cs-CZ" altLang="cs-CZ" sz="2625">
                  <a:latin typeface="Times New Roman" panose="02020603050405020304" pitchFamily="18" charset="0"/>
                </a:rPr>
                <a:t>receptorový ligand</a:t>
              </a:r>
              <a:r>
                <a:rPr lang="en-US" altLang="cs-CZ" sz="2063">
                  <a:latin typeface="Times New Roman" panose="02020603050405020304" pitchFamily="18" charset="0"/>
                </a:rPr>
                <a:t>*E2:IDL; *E4: </a:t>
              </a:r>
              <a:r>
                <a:rPr lang="cs-CZ" altLang="cs-CZ" sz="2063">
                  <a:latin typeface="Times New Roman" panose="02020603050405020304" pitchFamily="18" charset="0"/>
                </a:rPr>
                <a:t>odpověďna stravu </a:t>
              </a:r>
              <a:endParaRPr lang="en-US" altLang="cs-CZ" sz="2063">
                <a:latin typeface="Times New Roman" panose="02020603050405020304" pitchFamily="18" charset="0"/>
              </a:endParaRPr>
            </a:p>
          </p:txBody>
        </p:sp>
        <p:sp>
          <p:nvSpPr>
            <p:cNvPr id="59397" name="Rectangle 5">
              <a:extLst>
                <a:ext uri="{FF2B5EF4-FFF2-40B4-BE49-F238E27FC236}">
                  <a16:creationId xmlns:a16="http://schemas.microsoft.com/office/drawing/2014/main" id="{D9C22687-0D77-4E0D-AA05-7B4FADF07EE0}"/>
                </a:ext>
              </a:extLst>
            </p:cNvPr>
            <p:cNvSpPr>
              <a:spLocks noChangeArrowheads="1"/>
            </p:cNvSpPr>
            <p:nvPr/>
          </p:nvSpPr>
          <p:spPr bwMode="auto">
            <a:xfrm>
              <a:off x="144" y="3376"/>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apoE</a:t>
              </a:r>
            </a:p>
          </p:txBody>
        </p:sp>
        <p:sp>
          <p:nvSpPr>
            <p:cNvPr id="59398" name="Rectangle 6">
              <a:extLst>
                <a:ext uri="{FF2B5EF4-FFF2-40B4-BE49-F238E27FC236}">
                  <a16:creationId xmlns:a16="http://schemas.microsoft.com/office/drawing/2014/main" id="{6196F098-D6BB-4046-BF96-D051BDD84816}"/>
                </a:ext>
              </a:extLst>
            </p:cNvPr>
            <p:cNvSpPr>
              <a:spLocks noChangeArrowheads="1"/>
            </p:cNvSpPr>
            <p:nvPr/>
          </p:nvSpPr>
          <p:spPr bwMode="auto">
            <a:xfrm>
              <a:off x="1248" y="3050"/>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LpL </a:t>
              </a:r>
              <a:r>
                <a:rPr lang="cs-CZ" altLang="cs-CZ" sz="2625">
                  <a:latin typeface="Times New Roman" panose="02020603050405020304" pitchFamily="18" charset="0"/>
                </a:rPr>
                <a:t>inhibitor</a:t>
              </a:r>
              <a:r>
                <a:rPr lang="en-US" altLang="cs-CZ" sz="2625">
                  <a:latin typeface="Times New Roman" panose="02020603050405020304" pitchFamily="18" charset="0"/>
                </a:rPr>
                <a:t>; </a:t>
              </a:r>
              <a:r>
                <a:rPr lang="cs-CZ" altLang="cs-CZ" sz="2625">
                  <a:latin typeface="Times New Roman" panose="02020603050405020304" pitchFamily="18" charset="0"/>
                </a:rPr>
                <a:t>antagonizuje</a:t>
              </a:r>
              <a:r>
                <a:rPr lang="en-US" altLang="cs-CZ" sz="2625">
                  <a:latin typeface="Times New Roman" panose="02020603050405020304" pitchFamily="18" charset="0"/>
                </a:rPr>
                <a:t> apoE</a:t>
              </a:r>
            </a:p>
          </p:txBody>
        </p:sp>
        <p:sp>
          <p:nvSpPr>
            <p:cNvPr id="59399" name="Rectangle 7">
              <a:extLst>
                <a:ext uri="{FF2B5EF4-FFF2-40B4-BE49-F238E27FC236}">
                  <a16:creationId xmlns:a16="http://schemas.microsoft.com/office/drawing/2014/main" id="{80D30D1F-B307-4D72-9657-0AF576BBE065}"/>
                </a:ext>
              </a:extLst>
            </p:cNvPr>
            <p:cNvSpPr>
              <a:spLocks noChangeArrowheads="1"/>
            </p:cNvSpPr>
            <p:nvPr/>
          </p:nvSpPr>
          <p:spPr bwMode="auto">
            <a:xfrm>
              <a:off x="144" y="3050"/>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apoC-III</a:t>
              </a:r>
            </a:p>
          </p:txBody>
        </p:sp>
        <p:sp>
          <p:nvSpPr>
            <p:cNvPr id="59400" name="Rectangle 8">
              <a:extLst>
                <a:ext uri="{FF2B5EF4-FFF2-40B4-BE49-F238E27FC236}">
                  <a16:creationId xmlns:a16="http://schemas.microsoft.com/office/drawing/2014/main" id="{E17D1533-A1AE-4F6F-AF02-F244A1D44144}"/>
                </a:ext>
              </a:extLst>
            </p:cNvPr>
            <p:cNvSpPr>
              <a:spLocks noChangeArrowheads="1"/>
            </p:cNvSpPr>
            <p:nvPr/>
          </p:nvSpPr>
          <p:spPr bwMode="auto">
            <a:xfrm>
              <a:off x="1248" y="2724"/>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LpL </a:t>
              </a:r>
              <a:r>
                <a:rPr lang="cs-CZ" altLang="cs-CZ" sz="2625">
                  <a:latin typeface="Times New Roman" panose="02020603050405020304" pitchFamily="18" charset="0"/>
                </a:rPr>
                <a:t>aktivátor</a:t>
              </a:r>
              <a:endParaRPr lang="en-US" altLang="cs-CZ" sz="2625">
                <a:latin typeface="Times New Roman" panose="02020603050405020304" pitchFamily="18" charset="0"/>
              </a:endParaRPr>
            </a:p>
          </p:txBody>
        </p:sp>
        <p:sp>
          <p:nvSpPr>
            <p:cNvPr id="59401" name="Rectangle 9">
              <a:extLst>
                <a:ext uri="{FF2B5EF4-FFF2-40B4-BE49-F238E27FC236}">
                  <a16:creationId xmlns:a16="http://schemas.microsoft.com/office/drawing/2014/main" id="{F68AA238-2973-4B95-A7D6-C4B4011152FD}"/>
                </a:ext>
              </a:extLst>
            </p:cNvPr>
            <p:cNvSpPr>
              <a:spLocks noChangeArrowheads="1"/>
            </p:cNvSpPr>
            <p:nvPr/>
          </p:nvSpPr>
          <p:spPr bwMode="auto">
            <a:xfrm>
              <a:off x="144" y="2724"/>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apoC-II</a:t>
              </a:r>
            </a:p>
          </p:txBody>
        </p:sp>
        <p:sp>
          <p:nvSpPr>
            <p:cNvPr id="59402" name="Rectangle 10">
              <a:extLst>
                <a:ext uri="{FF2B5EF4-FFF2-40B4-BE49-F238E27FC236}">
                  <a16:creationId xmlns:a16="http://schemas.microsoft.com/office/drawing/2014/main" id="{1620C30F-4758-48B1-833F-D087E1584A86}"/>
                </a:ext>
              </a:extLst>
            </p:cNvPr>
            <p:cNvSpPr>
              <a:spLocks noChangeArrowheads="1"/>
            </p:cNvSpPr>
            <p:nvPr/>
          </p:nvSpPr>
          <p:spPr bwMode="auto">
            <a:xfrm>
              <a:off x="1248" y="2398"/>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cs-CZ" altLang="cs-CZ" sz="2625">
                  <a:latin typeface="Times New Roman" panose="02020603050405020304" pitchFamily="18" charset="0"/>
                </a:rPr>
                <a:t>Inhibuje LP vazobu na </a:t>
              </a:r>
              <a:r>
                <a:rPr lang="en-US" altLang="cs-CZ" sz="2625">
                  <a:latin typeface="Times New Roman" panose="02020603050405020304" pitchFamily="18" charset="0"/>
                </a:rPr>
                <a:t>LDL R; LCAT </a:t>
              </a:r>
              <a:r>
                <a:rPr lang="cs-CZ" altLang="cs-CZ" sz="2625">
                  <a:latin typeface="Times New Roman" panose="02020603050405020304" pitchFamily="18" charset="0"/>
                </a:rPr>
                <a:t>aktivátor</a:t>
              </a:r>
              <a:endParaRPr lang="en-US" altLang="cs-CZ" sz="2625">
                <a:latin typeface="Times New Roman" panose="02020603050405020304" pitchFamily="18" charset="0"/>
              </a:endParaRPr>
            </a:p>
          </p:txBody>
        </p:sp>
        <p:sp>
          <p:nvSpPr>
            <p:cNvPr id="59403" name="Rectangle 11">
              <a:extLst>
                <a:ext uri="{FF2B5EF4-FFF2-40B4-BE49-F238E27FC236}">
                  <a16:creationId xmlns:a16="http://schemas.microsoft.com/office/drawing/2014/main" id="{17757A72-D6FD-438E-94AE-C810D5D771EE}"/>
                </a:ext>
              </a:extLst>
            </p:cNvPr>
            <p:cNvSpPr>
              <a:spLocks noChangeArrowheads="1"/>
            </p:cNvSpPr>
            <p:nvPr/>
          </p:nvSpPr>
          <p:spPr bwMode="auto">
            <a:xfrm>
              <a:off x="144" y="2398"/>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apoC-I</a:t>
              </a:r>
            </a:p>
          </p:txBody>
        </p:sp>
        <p:sp>
          <p:nvSpPr>
            <p:cNvPr id="59404" name="Rectangle 12">
              <a:extLst>
                <a:ext uri="{FF2B5EF4-FFF2-40B4-BE49-F238E27FC236}">
                  <a16:creationId xmlns:a16="http://schemas.microsoft.com/office/drawing/2014/main" id="{03CC827E-0299-4544-B3C0-5E996F65499D}"/>
                </a:ext>
              </a:extLst>
            </p:cNvPr>
            <p:cNvSpPr>
              <a:spLocks noChangeArrowheads="1"/>
            </p:cNvSpPr>
            <p:nvPr/>
          </p:nvSpPr>
          <p:spPr bwMode="auto">
            <a:xfrm>
              <a:off x="144" y="2072"/>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apoB-48</a:t>
              </a:r>
            </a:p>
          </p:txBody>
        </p:sp>
        <p:sp>
          <p:nvSpPr>
            <p:cNvPr id="59405" name="Rectangle 13">
              <a:extLst>
                <a:ext uri="{FF2B5EF4-FFF2-40B4-BE49-F238E27FC236}">
                  <a16:creationId xmlns:a16="http://schemas.microsoft.com/office/drawing/2014/main" id="{392BE258-E4CD-42DD-BC38-4C864A35520D}"/>
                </a:ext>
              </a:extLst>
            </p:cNvPr>
            <p:cNvSpPr>
              <a:spLocks noChangeArrowheads="1"/>
            </p:cNvSpPr>
            <p:nvPr/>
          </p:nvSpPr>
          <p:spPr bwMode="auto">
            <a:xfrm>
              <a:off x="1248" y="1746"/>
              <a:ext cx="4416" cy="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cs-CZ" altLang="cs-CZ" sz="2625">
                  <a:latin typeface="Times New Roman" panose="02020603050405020304" pitchFamily="18" charset="0"/>
                </a:rPr>
                <a:t>Strukurální protein všech </a:t>
              </a:r>
              <a:r>
                <a:rPr lang="en-US" altLang="cs-CZ" sz="2625">
                  <a:latin typeface="Times New Roman" panose="02020603050405020304" pitchFamily="18" charset="0"/>
                </a:rPr>
                <a:t>LP </a:t>
              </a:r>
              <a:r>
                <a:rPr lang="cs-CZ" altLang="cs-CZ" sz="2625">
                  <a:latin typeface="Times New Roman" panose="02020603050405020304" pitchFamily="18" charset="0"/>
                </a:rPr>
                <a:t>kromě</a:t>
              </a:r>
              <a:r>
                <a:rPr lang="en-US" altLang="cs-CZ" sz="2625">
                  <a:latin typeface="Times New Roman" panose="02020603050405020304" pitchFamily="18" charset="0"/>
                </a:rPr>
                <a:t> HDL</a:t>
              </a:r>
            </a:p>
            <a:p>
              <a:pPr eaLnBrk="1" hangingPunct="1">
                <a:spcBef>
                  <a:spcPct val="20000"/>
                </a:spcBef>
                <a:buFont typeface="Wingdings" panose="05000000000000000000" pitchFamily="2" charset="2"/>
                <a:buNone/>
              </a:pPr>
              <a:r>
                <a:rPr lang="cs-CZ" altLang="cs-CZ" sz="2625">
                  <a:latin typeface="Times New Roman" panose="02020603050405020304" pitchFamily="18" charset="0"/>
                </a:rPr>
                <a:t>Váže se na LDL receptor</a:t>
              </a:r>
              <a:endParaRPr lang="en-US" altLang="cs-CZ" sz="2625">
                <a:latin typeface="Times New Roman" panose="02020603050405020304" pitchFamily="18" charset="0"/>
              </a:endParaRPr>
            </a:p>
          </p:txBody>
        </p:sp>
        <p:sp>
          <p:nvSpPr>
            <p:cNvPr id="59406" name="Rectangle 14">
              <a:extLst>
                <a:ext uri="{FF2B5EF4-FFF2-40B4-BE49-F238E27FC236}">
                  <a16:creationId xmlns:a16="http://schemas.microsoft.com/office/drawing/2014/main" id="{C36401B4-DE37-4937-AE0A-CF29EC44E7BF}"/>
                </a:ext>
              </a:extLst>
            </p:cNvPr>
            <p:cNvSpPr>
              <a:spLocks noChangeArrowheads="1"/>
            </p:cNvSpPr>
            <p:nvPr/>
          </p:nvSpPr>
          <p:spPr bwMode="auto">
            <a:xfrm>
              <a:off x="144" y="1746"/>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apoB-100</a:t>
              </a:r>
            </a:p>
          </p:txBody>
        </p:sp>
        <p:sp>
          <p:nvSpPr>
            <p:cNvPr id="59407" name="Rectangle 15">
              <a:extLst>
                <a:ext uri="{FF2B5EF4-FFF2-40B4-BE49-F238E27FC236}">
                  <a16:creationId xmlns:a16="http://schemas.microsoft.com/office/drawing/2014/main" id="{B0E5DC11-C45C-4E70-AE41-33F4E4503EFE}"/>
                </a:ext>
              </a:extLst>
            </p:cNvPr>
            <p:cNvSpPr>
              <a:spLocks noChangeArrowheads="1"/>
            </p:cNvSpPr>
            <p:nvPr/>
          </p:nvSpPr>
          <p:spPr bwMode="auto">
            <a:xfrm>
              <a:off x="1248" y="1420"/>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Tg metabolism</a:t>
              </a:r>
              <a:r>
                <a:rPr lang="cs-CZ" altLang="cs-CZ" sz="2625">
                  <a:latin typeface="Times New Roman" panose="02020603050405020304" pitchFamily="18" charset="0"/>
                </a:rPr>
                <a:t>us</a:t>
              </a:r>
              <a:r>
                <a:rPr lang="en-US" altLang="cs-CZ" sz="2625">
                  <a:latin typeface="Times New Roman" panose="02020603050405020304" pitchFamily="18" charset="0"/>
                </a:rPr>
                <a:t>; LCAT </a:t>
              </a:r>
              <a:r>
                <a:rPr lang="cs-CZ" altLang="cs-CZ" sz="2625">
                  <a:latin typeface="Times New Roman" panose="02020603050405020304" pitchFamily="18" charset="0"/>
                </a:rPr>
                <a:t>aktivátor</a:t>
              </a:r>
              <a:r>
                <a:rPr lang="en-US" altLang="cs-CZ" sz="2625">
                  <a:latin typeface="Times New Roman" panose="02020603050405020304" pitchFamily="18" charset="0"/>
                </a:rPr>
                <a:t>; </a:t>
              </a:r>
              <a:r>
                <a:rPr lang="cs-CZ" altLang="cs-CZ" sz="2625">
                  <a:latin typeface="Times New Roman" panose="02020603050405020304" pitchFamily="18" charset="0"/>
                </a:rPr>
                <a:t>strava</a:t>
              </a:r>
              <a:endParaRPr lang="en-US" altLang="cs-CZ" sz="2625">
                <a:latin typeface="Times New Roman" panose="02020603050405020304" pitchFamily="18" charset="0"/>
              </a:endParaRPr>
            </a:p>
          </p:txBody>
        </p:sp>
        <p:sp>
          <p:nvSpPr>
            <p:cNvPr id="59408" name="Rectangle 16">
              <a:extLst>
                <a:ext uri="{FF2B5EF4-FFF2-40B4-BE49-F238E27FC236}">
                  <a16:creationId xmlns:a16="http://schemas.microsoft.com/office/drawing/2014/main" id="{1462E031-E0DA-480F-9355-53D7D1806C6E}"/>
                </a:ext>
              </a:extLst>
            </p:cNvPr>
            <p:cNvSpPr>
              <a:spLocks noChangeArrowheads="1"/>
            </p:cNvSpPr>
            <p:nvPr/>
          </p:nvSpPr>
          <p:spPr bwMode="auto">
            <a:xfrm>
              <a:off x="144" y="1420"/>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apoA-IV</a:t>
              </a:r>
            </a:p>
          </p:txBody>
        </p:sp>
        <p:sp>
          <p:nvSpPr>
            <p:cNvPr id="59409" name="Rectangle 17">
              <a:extLst>
                <a:ext uri="{FF2B5EF4-FFF2-40B4-BE49-F238E27FC236}">
                  <a16:creationId xmlns:a16="http://schemas.microsoft.com/office/drawing/2014/main" id="{405A256E-A879-4D1A-8F68-4CBBE6EFF7E3}"/>
                </a:ext>
              </a:extLst>
            </p:cNvPr>
            <p:cNvSpPr>
              <a:spLocks noChangeArrowheads="1"/>
            </p:cNvSpPr>
            <p:nvPr/>
          </p:nvSpPr>
          <p:spPr bwMode="auto">
            <a:xfrm>
              <a:off x="1248" y="1094"/>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HL </a:t>
              </a:r>
              <a:r>
                <a:rPr lang="cs-CZ" altLang="cs-CZ" sz="2625">
                  <a:latin typeface="Times New Roman" panose="02020603050405020304" pitchFamily="18" charset="0"/>
                </a:rPr>
                <a:t>aktivace</a:t>
              </a:r>
              <a:endParaRPr lang="en-US" altLang="cs-CZ" sz="2625">
                <a:latin typeface="Times New Roman" panose="02020603050405020304" pitchFamily="18" charset="0"/>
              </a:endParaRPr>
            </a:p>
          </p:txBody>
        </p:sp>
        <p:sp>
          <p:nvSpPr>
            <p:cNvPr id="59410" name="Rectangle 18">
              <a:extLst>
                <a:ext uri="{FF2B5EF4-FFF2-40B4-BE49-F238E27FC236}">
                  <a16:creationId xmlns:a16="http://schemas.microsoft.com/office/drawing/2014/main" id="{8953EB24-8F79-4792-BF86-92861DA9E9C6}"/>
                </a:ext>
              </a:extLst>
            </p:cNvPr>
            <p:cNvSpPr>
              <a:spLocks noChangeArrowheads="1"/>
            </p:cNvSpPr>
            <p:nvPr/>
          </p:nvSpPr>
          <p:spPr bwMode="auto">
            <a:xfrm>
              <a:off x="144" y="1094"/>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apoA-II</a:t>
              </a:r>
            </a:p>
          </p:txBody>
        </p:sp>
        <p:sp>
          <p:nvSpPr>
            <p:cNvPr id="59411" name="Rectangle 19">
              <a:extLst>
                <a:ext uri="{FF2B5EF4-FFF2-40B4-BE49-F238E27FC236}">
                  <a16:creationId xmlns:a16="http://schemas.microsoft.com/office/drawing/2014/main" id="{31FAFACF-4E15-4D0E-93CB-A41463ACD168}"/>
                </a:ext>
              </a:extLst>
            </p:cNvPr>
            <p:cNvSpPr>
              <a:spLocks noChangeArrowheads="1"/>
            </p:cNvSpPr>
            <p:nvPr/>
          </p:nvSpPr>
          <p:spPr bwMode="auto">
            <a:xfrm>
              <a:off x="1248" y="768"/>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HDL </a:t>
              </a:r>
              <a:r>
                <a:rPr lang="cs-CZ" altLang="cs-CZ" sz="2625">
                  <a:latin typeface="Times New Roman" panose="02020603050405020304" pitchFamily="18" charset="0"/>
                </a:rPr>
                <a:t>sturkturální protein</a:t>
              </a:r>
              <a:r>
                <a:rPr lang="en-US" altLang="cs-CZ" sz="2625">
                  <a:latin typeface="Times New Roman" panose="02020603050405020304" pitchFamily="18" charset="0"/>
                </a:rPr>
                <a:t>; LCAT </a:t>
              </a:r>
              <a:r>
                <a:rPr lang="cs-CZ" altLang="cs-CZ" sz="2625">
                  <a:latin typeface="Times New Roman" panose="02020603050405020304" pitchFamily="18" charset="0"/>
                </a:rPr>
                <a:t>aktivátor</a:t>
              </a:r>
              <a:r>
                <a:rPr lang="en-US" altLang="cs-CZ" sz="2625">
                  <a:latin typeface="Times New Roman" panose="02020603050405020304" pitchFamily="18" charset="0"/>
                </a:rPr>
                <a:t>;RCT</a:t>
              </a:r>
            </a:p>
          </p:txBody>
        </p:sp>
        <p:sp>
          <p:nvSpPr>
            <p:cNvPr id="59412" name="Rectangle 20">
              <a:extLst>
                <a:ext uri="{FF2B5EF4-FFF2-40B4-BE49-F238E27FC236}">
                  <a16:creationId xmlns:a16="http://schemas.microsoft.com/office/drawing/2014/main" id="{CEFD2458-B85E-4EC8-A76A-A65E40C8A09F}"/>
                </a:ext>
              </a:extLst>
            </p:cNvPr>
            <p:cNvSpPr>
              <a:spLocks noChangeArrowheads="1"/>
            </p:cNvSpPr>
            <p:nvPr/>
          </p:nvSpPr>
          <p:spPr bwMode="auto">
            <a:xfrm>
              <a:off x="144" y="768"/>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apoA-I</a:t>
              </a:r>
            </a:p>
          </p:txBody>
        </p:sp>
        <p:sp>
          <p:nvSpPr>
            <p:cNvPr id="59413" name="Line 21">
              <a:extLst>
                <a:ext uri="{FF2B5EF4-FFF2-40B4-BE49-F238E27FC236}">
                  <a16:creationId xmlns:a16="http://schemas.microsoft.com/office/drawing/2014/main" id="{254BC804-A0A0-42B0-9CA2-E4B1C3F03637}"/>
                </a:ext>
              </a:extLst>
            </p:cNvPr>
            <p:cNvSpPr>
              <a:spLocks noChangeShapeType="1"/>
            </p:cNvSpPr>
            <p:nvPr/>
          </p:nvSpPr>
          <p:spPr bwMode="auto">
            <a:xfrm>
              <a:off x="144" y="768"/>
              <a:ext cx="552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4" name="Line 22">
              <a:extLst>
                <a:ext uri="{FF2B5EF4-FFF2-40B4-BE49-F238E27FC236}">
                  <a16:creationId xmlns:a16="http://schemas.microsoft.com/office/drawing/2014/main" id="{2C4B98CF-016B-4B2B-8A6D-EA5C18F5FA2A}"/>
                </a:ext>
              </a:extLst>
            </p:cNvPr>
            <p:cNvSpPr>
              <a:spLocks noChangeShapeType="1"/>
            </p:cNvSpPr>
            <p:nvPr/>
          </p:nvSpPr>
          <p:spPr bwMode="auto">
            <a:xfrm>
              <a:off x="144" y="1094"/>
              <a:ext cx="55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5" name="Line 23">
              <a:extLst>
                <a:ext uri="{FF2B5EF4-FFF2-40B4-BE49-F238E27FC236}">
                  <a16:creationId xmlns:a16="http://schemas.microsoft.com/office/drawing/2014/main" id="{1ABF629A-92D1-43BD-8D0A-97C9D19D87DE}"/>
                </a:ext>
              </a:extLst>
            </p:cNvPr>
            <p:cNvSpPr>
              <a:spLocks noChangeShapeType="1"/>
            </p:cNvSpPr>
            <p:nvPr/>
          </p:nvSpPr>
          <p:spPr bwMode="auto">
            <a:xfrm>
              <a:off x="144" y="1420"/>
              <a:ext cx="55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6" name="Line 24">
              <a:extLst>
                <a:ext uri="{FF2B5EF4-FFF2-40B4-BE49-F238E27FC236}">
                  <a16:creationId xmlns:a16="http://schemas.microsoft.com/office/drawing/2014/main" id="{BB550641-55B0-4791-B2EF-A944174D469D}"/>
                </a:ext>
              </a:extLst>
            </p:cNvPr>
            <p:cNvSpPr>
              <a:spLocks noChangeShapeType="1"/>
            </p:cNvSpPr>
            <p:nvPr/>
          </p:nvSpPr>
          <p:spPr bwMode="auto">
            <a:xfrm>
              <a:off x="144" y="1746"/>
              <a:ext cx="11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7" name="Line 25">
              <a:extLst>
                <a:ext uri="{FF2B5EF4-FFF2-40B4-BE49-F238E27FC236}">
                  <a16:creationId xmlns:a16="http://schemas.microsoft.com/office/drawing/2014/main" id="{6BFAB245-6B47-4913-BCF8-FB59AEC3A97A}"/>
                </a:ext>
              </a:extLst>
            </p:cNvPr>
            <p:cNvSpPr>
              <a:spLocks noChangeShapeType="1"/>
            </p:cNvSpPr>
            <p:nvPr/>
          </p:nvSpPr>
          <p:spPr bwMode="auto">
            <a:xfrm>
              <a:off x="144" y="2072"/>
              <a:ext cx="11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8" name="Line 26">
              <a:extLst>
                <a:ext uri="{FF2B5EF4-FFF2-40B4-BE49-F238E27FC236}">
                  <a16:creationId xmlns:a16="http://schemas.microsoft.com/office/drawing/2014/main" id="{CB60EF7D-606F-4D19-8ACA-32B15910EE44}"/>
                </a:ext>
              </a:extLst>
            </p:cNvPr>
            <p:cNvSpPr>
              <a:spLocks noChangeShapeType="1"/>
            </p:cNvSpPr>
            <p:nvPr/>
          </p:nvSpPr>
          <p:spPr bwMode="auto">
            <a:xfrm>
              <a:off x="144" y="2398"/>
              <a:ext cx="11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9" name="Line 27">
              <a:extLst>
                <a:ext uri="{FF2B5EF4-FFF2-40B4-BE49-F238E27FC236}">
                  <a16:creationId xmlns:a16="http://schemas.microsoft.com/office/drawing/2014/main" id="{0C1B841F-14BD-45C5-BCA9-F829C8BC0567}"/>
                </a:ext>
              </a:extLst>
            </p:cNvPr>
            <p:cNvSpPr>
              <a:spLocks noChangeShapeType="1"/>
            </p:cNvSpPr>
            <p:nvPr/>
          </p:nvSpPr>
          <p:spPr bwMode="auto">
            <a:xfrm>
              <a:off x="144" y="2724"/>
              <a:ext cx="55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0" name="Line 28">
              <a:extLst>
                <a:ext uri="{FF2B5EF4-FFF2-40B4-BE49-F238E27FC236}">
                  <a16:creationId xmlns:a16="http://schemas.microsoft.com/office/drawing/2014/main" id="{EF424C90-CF52-469C-8D2A-7A35291B4558}"/>
                </a:ext>
              </a:extLst>
            </p:cNvPr>
            <p:cNvSpPr>
              <a:spLocks noChangeShapeType="1"/>
            </p:cNvSpPr>
            <p:nvPr/>
          </p:nvSpPr>
          <p:spPr bwMode="auto">
            <a:xfrm>
              <a:off x="144" y="3050"/>
              <a:ext cx="55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1" name="Line 29">
              <a:extLst>
                <a:ext uri="{FF2B5EF4-FFF2-40B4-BE49-F238E27FC236}">
                  <a16:creationId xmlns:a16="http://schemas.microsoft.com/office/drawing/2014/main" id="{D49B44FD-4DFC-4B7E-9D90-F819E3875473}"/>
                </a:ext>
              </a:extLst>
            </p:cNvPr>
            <p:cNvSpPr>
              <a:spLocks noChangeShapeType="1"/>
            </p:cNvSpPr>
            <p:nvPr/>
          </p:nvSpPr>
          <p:spPr bwMode="auto">
            <a:xfrm>
              <a:off x="144" y="3376"/>
              <a:ext cx="11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2" name="Line 30">
              <a:extLst>
                <a:ext uri="{FF2B5EF4-FFF2-40B4-BE49-F238E27FC236}">
                  <a16:creationId xmlns:a16="http://schemas.microsoft.com/office/drawing/2014/main" id="{0C144B8C-0E11-47D7-AEB3-DF4D7B640904}"/>
                </a:ext>
              </a:extLst>
            </p:cNvPr>
            <p:cNvSpPr>
              <a:spLocks noChangeShapeType="1"/>
            </p:cNvSpPr>
            <p:nvPr/>
          </p:nvSpPr>
          <p:spPr bwMode="auto">
            <a:xfrm>
              <a:off x="144" y="3702"/>
              <a:ext cx="552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3" name="Line 31">
              <a:extLst>
                <a:ext uri="{FF2B5EF4-FFF2-40B4-BE49-F238E27FC236}">
                  <a16:creationId xmlns:a16="http://schemas.microsoft.com/office/drawing/2014/main" id="{798ECB9B-ECC3-49B4-8BDE-4D2C9F4D5FEC}"/>
                </a:ext>
              </a:extLst>
            </p:cNvPr>
            <p:cNvSpPr>
              <a:spLocks noChangeShapeType="1"/>
            </p:cNvSpPr>
            <p:nvPr/>
          </p:nvSpPr>
          <p:spPr bwMode="auto">
            <a:xfrm>
              <a:off x="144" y="768"/>
              <a:ext cx="0" cy="293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4" name="Line 32">
              <a:extLst>
                <a:ext uri="{FF2B5EF4-FFF2-40B4-BE49-F238E27FC236}">
                  <a16:creationId xmlns:a16="http://schemas.microsoft.com/office/drawing/2014/main" id="{D111932B-52DB-4DBE-B5F3-8136EF112B13}"/>
                </a:ext>
              </a:extLst>
            </p:cNvPr>
            <p:cNvSpPr>
              <a:spLocks noChangeShapeType="1"/>
            </p:cNvSpPr>
            <p:nvPr/>
          </p:nvSpPr>
          <p:spPr bwMode="auto">
            <a:xfrm>
              <a:off x="1248" y="768"/>
              <a:ext cx="0" cy="293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5" name="Line 33">
              <a:extLst>
                <a:ext uri="{FF2B5EF4-FFF2-40B4-BE49-F238E27FC236}">
                  <a16:creationId xmlns:a16="http://schemas.microsoft.com/office/drawing/2014/main" id="{AE0D0BA2-92F2-4EC5-BADF-ADEB6CBC5377}"/>
                </a:ext>
              </a:extLst>
            </p:cNvPr>
            <p:cNvSpPr>
              <a:spLocks noChangeShapeType="1"/>
            </p:cNvSpPr>
            <p:nvPr/>
          </p:nvSpPr>
          <p:spPr bwMode="auto">
            <a:xfrm>
              <a:off x="5664" y="768"/>
              <a:ext cx="0" cy="293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6" name="Line 34">
              <a:extLst>
                <a:ext uri="{FF2B5EF4-FFF2-40B4-BE49-F238E27FC236}">
                  <a16:creationId xmlns:a16="http://schemas.microsoft.com/office/drawing/2014/main" id="{4B009397-916F-49C4-9F78-8A1F6FAE07DE}"/>
                </a:ext>
              </a:extLst>
            </p:cNvPr>
            <p:cNvSpPr>
              <a:spLocks noChangeShapeType="1"/>
            </p:cNvSpPr>
            <p:nvPr/>
          </p:nvSpPr>
          <p:spPr bwMode="auto">
            <a:xfrm>
              <a:off x="1248" y="1746"/>
              <a:ext cx="44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7" name="Line 35">
              <a:extLst>
                <a:ext uri="{FF2B5EF4-FFF2-40B4-BE49-F238E27FC236}">
                  <a16:creationId xmlns:a16="http://schemas.microsoft.com/office/drawing/2014/main" id="{E1889C42-A7E1-48A3-B261-7F33A52992D9}"/>
                </a:ext>
              </a:extLst>
            </p:cNvPr>
            <p:cNvSpPr>
              <a:spLocks noChangeShapeType="1"/>
            </p:cNvSpPr>
            <p:nvPr/>
          </p:nvSpPr>
          <p:spPr bwMode="auto">
            <a:xfrm>
              <a:off x="1248" y="2398"/>
              <a:ext cx="44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8" name="Line 36">
              <a:extLst>
                <a:ext uri="{FF2B5EF4-FFF2-40B4-BE49-F238E27FC236}">
                  <a16:creationId xmlns:a16="http://schemas.microsoft.com/office/drawing/2014/main" id="{5B70F2BC-B21D-4AA1-B1BC-E1FE5908B38F}"/>
                </a:ext>
              </a:extLst>
            </p:cNvPr>
            <p:cNvSpPr>
              <a:spLocks noChangeShapeType="1"/>
            </p:cNvSpPr>
            <p:nvPr/>
          </p:nvSpPr>
          <p:spPr bwMode="auto">
            <a:xfrm>
              <a:off x="1248" y="3376"/>
              <a:ext cx="44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14">
            <a:extLst>
              <a:ext uri="{FF2B5EF4-FFF2-40B4-BE49-F238E27FC236}">
                <a16:creationId xmlns:a16="http://schemas.microsoft.com/office/drawing/2014/main" id="{AD268FDA-3CD5-478B-A7B9-4A7C9E9C7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430114"/>
            <a:ext cx="8572500" cy="599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Obrázek 3">
            <a:extLst>
              <a:ext uri="{FF2B5EF4-FFF2-40B4-BE49-F238E27FC236}">
                <a16:creationId xmlns:a16="http://schemas.microsoft.com/office/drawing/2014/main" id="{CB9DCD56-1DCA-4716-B576-E29780A72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464857"/>
            <a:ext cx="8475762" cy="622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ovéPole 4">
            <a:extLst>
              <a:ext uri="{FF2B5EF4-FFF2-40B4-BE49-F238E27FC236}">
                <a16:creationId xmlns:a16="http://schemas.microsoft.com/office/drawing/2014/main" id="{591B612E-54AF-43AE-9F8F-8EC78B65793C}"/>
              </a:ext>
            </a:extLst>
          </p:cNvPr>
          <p:cNvSpPr txBox="1">
            <a:spLocks noChangeArrowheads="1"/>
          </p:cNvSpPr>
          <p:nvPr/>
        </p:nvSpPr>
        <p:spPr bwMode="auto">
          <a:xfrm>
            <a:off x="2018109" y="6471047"/>
            <a:ext cx="27852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By </a:t>
            </a:r>
            <a:r>
              <a:rPr lang="cs-CZ" altLang="cs-CZ" sz="2250" dirty="0" err="1">
                <a:latin typeface="Calibri Light" panose="020F0302020204030204" pitchFamily="34" charset="0"/>
              </a:rPr>
              <a:t>Vicram</a:t>
            </a:r>
            <a:r>
              <a:rPr lang="cs-CZ" altLang="cs-CZ" sz="2250" dirty="0">
                <a:latin typeface="Calibri Light" panose="020F0302020204030204" pitchFamily="34" charset="0"/>
              </a:rPr>
              <a:t> </a:t>
            </a:r>
            <a:r>
              <a:rPr lang="cs-CZ" altLang="cs-CZ" sz="2250" dirty="0" err="1">
                <a:latin typeface="Calibri Light" panose="020F0302020204030204" pitchFamily="34" charset="0"/>
              </a:rPr>
              <a:t>Jairam</a:t>
            </a:r>
            <a:r>
              <a:rPr lang="cs-CZ" altLang="cs-CZ" sz="2250" dirty="0">
                <a:latin typeface="Calibri Light" panose="020F0302020204030204" pitchFamily="34" charset="0"/>
              </a:rPr>
              <a:t> et 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18572FC-D4BD-415C-8BCD-D6C4F65A683B}"/>
              </a:ext>
            </a:extLst>
          </p:cNvPr>
          <p:cNvSpPr>
            <a:spLocks noGrp="1" noChangeArrowheads="1"/>
          </p:cNvSpPr>
          <p:nvPr>
            <p:ph type="title"/>
          </p:nvPr>
        </p:nvSpPr>
        <p:spPr>
          <a:xfrm>
            <a:off x="283964" y="214312"/>
            <a:ext cx="7280672" cy="1326059"/>
          </a:xfrm>
        </p:spPr>
        <p:txBody>
          <a:bodyPr/>
          <a:lstStyle/>
          <a:p>
            <a:pPr fontAlgn="auto">
              <a:spcAft>
                <a:spcPts val="0"/>
              </a:spcAft>
              <a:defRPr/>
            </a:pPr>
            <a:r>
              <a:rPr lang="cs-CZ" altLang="cs-CZ" sz="3750" dirty="0" err="1"/>
              <a:t>Dys</a:t>
            </a:r>
            <a:r>
              <a:rPr lang="cs-CZ" altLang="cs-CZ" sz="3750" dirty="0"/>
              <a:t>/</a:t>
            </a:r>
            <a:r>
              <a:rPr lang="cs-CZ" altLang="cs-CZ" sz="3750" dirty="0" err="1"/>
              <a:t>hyperlipoproteinémie</a:t>
            </a:r>
            <a:endParaRPr lang="cs-CZ" altLang="cs-CZ" sz="3750" dirty="0"/>
          </a:p>
        </p:txBody>
      </p:sp>
      <p:sp>
        <p:nvSpPr>
          <p:cNvPr id="24579" name="Rectangle 3">
            <a:extLst>
              <a:ext uri="{FF2B5EF4-FFF2-40B4-BE49-F238E27FC236}">
                <a16:creationId xmlns:a16="http://schemas.microsoft.com/office/drawing/2014/main" id="{8C556DDA-9D59-43C4-99A9-CBA3E5B570F3}"/>
              </a:ext>
            </a:extLst>
          </p:cNvPr>
          <p:cNvSpPr>
            <a:spLocks noGrp="1" noChangeArrowheads="1"/>
          </p:cNvSpPr>
          <p:nvPr>
            <p:ph type="body" idx="1"/>
          </p:nvPr>
        </p:nvSpPr>
        <p:spPr>
          <a:xfrm>
            <a:off x="4834533" y="1011287"/>
            <a:ext cx="6995517" cy="4835425"/>
          </a:xfrm>
        </p:spPr>
        <p:txBody>
          <a:bodyPr>
            <a:normAutofit/>
          </a:bodyPr>
          <a:lstStyle/>
          <a:p>
            <a:pPr fontAlgn="auto">
              <a:spcAft>
                <a:spcPts val="0"/>
              </a:spcAft>
              <a:defRPr/>
            </a:pPr>
            <a:r>
              <a:rPr lang="cs-CZ" altLang="cs-CZ" sz="2400" dirty="0"/>
              <a:t>Cholesterol je transportován krví v lipoproteinech (triglyceridy, fosfolipidy, cholesterol a protein jako nosič)</a:t>
            </a:r>
          </a:p>
          <a:p>
            <a:pPr fontAlgn="auto">
              <a:spcAft>
                <a:spcPts val="0"/>
              </a:spcAft>
              <a:defRPr/>
            </a:pPr>
            <a:r>
              <a:rPr lang="cs-CZ" altLang="cs-CZ" sz="2400" b="1" dirty="0"/>
              <a:t>Chylomikrony </a:t>
            </a:r>
            <a:r>
              <a:rPr lang="cs-CZ" altLang="cs-CZ" sz="2400" dirty="0"/>
              <a:t>– tvořeny ve střevě, odbourávány játry</a:t>
            </a:r>
          </a:p>
          <a:p>
            <a:pPr fontAlgn="auto">
              <a:spcAft>
                <a:spcPts val="0"/>
              </a:spcAft>
              <a:defRPr/>
            </a:pPr>
            <a:r>
              <a:rPr lang="cs-CZ" altLang="cs-CZ" sz="2400" b="1" dirty="0"/>
              <a:t>VLDL</a:t>
            </a:r>
            <a:r>
              <a:rPr lang="cs-CZ" altLang="cs-CZ" sz="2400" dirty="0"/>
              <a:t> – tvořeny v játrech, transport TAG do tkání </a:t>
            </a:r>
            <a:r>
              <a:rPr lang="cs-CZ" altLang="cs-CZ" sz="2400" dirty="0">
                <a:sym typeface="Symbol" panose="05050102010706020507" pitchFamily="18" charset="2"/>
              </a:rPr>
              <a:t> </a:t>
            </a:r>
            <a:r>
              <a:rPr lang="cs-CZ" altLang="cs-CZ" sz="2400" dirty="0"/>
              <a:t>IDL</a:t>
            </a:r>
            <a:r>
              <a:rPr lang="cs-CZ" altLang="cs-CZ" sz="2400" dirty="0">
                <a:sym typeface="Symbol" panose="05050102010706020507" pitchFamily="18" charset="2"/>
              </a:rPr>
              <a:t> </a:t>
            </a:r>
            <a:endParaRPr lang="cs-CZ" altLang="cs-CZ" sz="2400" dirty="0"/>
          </a:p>
          <a:p>
            <a:pPr fontAlgn="auto">
              <a:spcAft>
                <a:spcPts val="0"/>
              </a:spcAft>
              <a:defRPr/>
            </a:pPr>
            <a:r>
              <a:rPr lang="cs-CZ" altLang="cs-CZ" sz="2400" b="1" dirty="0"/>
              <a:t>LDL</a:t>
            </a:r>
            <a:r>
              <a:rPr lang="cs-CZ" altLang="cs-CZ" sz="2400" dirty="0"/>
              <a:t> – </a:t>
            </a:r>
            <a:r>
              <a:rPr lang="cs-CZ" altLang="cs-CZ" sz="2400" dirty="0">
                <a:sym typeface="Symbol" panose="05050102010706020507" pitchFamily="18" charset="2"/>
              </a:rPr>
              <a:t>cholesterol, ve tkáních LDL-receptor</a:t>
            </a:r>
          </a:p>
          <a:p>
            <a:pPr fontAlgn="auto">
              <a:spcAft>
                <a:spcPts val="0"/>
              </a:spcAft>
              <a:defRPr/>
            </a:pPr>
            <a:r>
              <a:rPr lang="cs-CZ" altLang="cs-CZ" sz="2400" b="1" dirty="0"/>
              <a:t>HDL </a:t>
            </a:r>
            <a:r>
              <a:rPr lang="cs-CZ" altLang="cs-CZ" sz="2400" dirty="0"/>
              <a:t>– vážou cholesterol z periferních tkání a přenáší do jater</a:t>
            </a:r>
          </a:p>
          <a:p>
            <a:pPr fontAlgn="auto">
              <a:spcAft>
                <a:spcPts val="0"/>
              </a:spcAft>
              <a:defRPr/>
            </a:pPr>
            <a:r>
              <a:rPr lang="cs-CZ" altLang="cs-CZ" sz="2400" b="1" dirty="0"/>
              <a:t>LDL/HDL</a:t>
            </a:r>
            <a:r>
              <a:rPr lang="cs-CZ" altLang="cs-CZ" sz="2400" dirty="0"/>
              <a:t> – </a:t>
            </a:r>
            <a:r>
              <a:rPr lang="cs-CZ" altLang="cs-CZ" sz="2400" dirty="0" err="1"/>
              <a:t>aterogenní</a:t>
            </a:r>
            <a:r>
              <a:rPr lang="cs-CZ" altLang="cs-CZ" sz="2400" dirty="0"/>
              <a:t> index</a:t>
            </a:r>
          </a:p>
          <a:p>
            <a:pPr fontAlgn="auto">
              <a:spcAft>
                <a:spcPts val="0"/>
              </a:spcAft>
              <a:defRPr/>
            </a:pPr>
            <a:r>
              <a:rPr lang="cs-CZ" altLang="cs-CZ" sz="2400" dirty="0"/>
              <a:t>Hodnoty: Celkový cholesterol 4,5-5.2 </a:t>
            </a:r>
            <a:r>
              <a:rPr lang="cs-CZ" altLang="cs-CZ" sz="2400" dirty="0" err="1"/>
              <a:t>mmol</a:t>
            </a:r>
            <a:r>
              <a:rPr lang="cs-CZ" altLang="cs-CZ" sz="2400" dirty="0"/>
              <a:t>/l</a:t>
            </a:r>
          </a:p>
          <a:p>
            <a:pPr fontAlgn="auto">
              <a:spcAft>
                <a:spcPts val="0"/>
              </a:spcAft>
              <a:defRPr/>
            </a:pPr>
            <a:r>
              <a:rPr lang="cs-CZ" altLang="cs-CZ" sz="2400" dirty="0"/>
              <a:t>                HDL-cholesterol      </a:t>
            </a:r>
            <a:r>
              <a:rPr lang="en-US" altLang="cs-CZ" sz="2400" dirty="0">
                <a:cs typeface="Calibri Light" panose="020F0302020204030204" pitchFamily="34" charset="0"/>
              </a:rPr>
              <a:t>&gt;</a:t>
            </a:r>
            <a:r>
              <a:rPr lang="cs-CZ" altLang="cs-CZ" sz="2400" dirty="0">
                <a:cs typeface="Calibri Light" panose="020F0302020204030204" pitchFamily="34" charset="0"/>
              </a:rPr>
              <a:t>0,9 nejlépe nad 1,6 </a:t>
            </a:r>
            <a:r>
              <a:rPr lang="cs-CZ" altLang="cs-CZ" sz="2400" dirty="0" err="1">
                <a:cs typeface="Calibri Light" panose="020F0302020204030204" pitchFamily="34" charset="0"/>
              </a:rPr>
              <a:t>mmol</a:t>
            </a:r>
            <a:r>
              <a:rPr lang="cs-CZ" altLang="cs-CZ" sz="2400" dirty="0">
                <a:cs typeface="Calibri Light" panose="020F0302020204030204" pitchFamily="34" charset="0"/>
              </a:rPr>
              <a:t>/l</a:t>
            </a:r>
          </a:p>
          <a:p>
            <a:pPr fontAlgn="auto">
              <a:spcAft>
                <a:spcPts val="0"/>
              </a:spcAft>
              <a:defRPr/>
            </a:pPr>
            <a:r>
              <a:rPr lang="cs-CZ" altLang="cs-CZ" sz="2400" dirty="0">
                <a:cs typeface="Calibri Light" panose="020F0302020204030204" pitchFamily="34" charset="0"/>
              </a:rPr>
              <a:t>                LDL-cholesterol       </a:t>
            </a:r>
            <a:r>
              <a:rPr lang="en-US" altLang="cs-CZ" sz="2400" dirty="0">
                <a:cs typeface="Calibri Light" panose="020F0302020204030204" pitchFamily="34" charset="0"/>
              </a:rPr>
              <a:t>&lt;</a:t>
            </a:r>
            <a:r>
              <a:rPr lang="cs-CZ" altLang="cs-CZ" sz="2400" dirty="0">
                <a:cs typeface="Calibri Light" panose="020F0302020204030204" pitchFamily="34" charset="0"/>
              </a:rPr>
              <a:t>3,4 </a:t>
            </a:r>
            <a:r>
              <a:rPr lang="cs-CZ" altLang="cs-CZ" sz="2400" dirty="0" err="1">
                <a:cs typeface="Calibri Light" panose="020F0302020204030204" pitchFamily="34" charset="0"/>
              </a:rPr>
              <a:t>mmol</a:t>
            </a:r>
            <a:r>
              <a:rPr lang="cs-CZ" altLang="cs-CZ" sz="2400" dirty="0">
                <a:cs typeface="Calibri Light" panose="020F0302020204030204" pitchFamily="34" charset="0"/>
              </a:rPr>
              <a:t>/l</a:t>
            </a:r>
          </a:p>
          <a:p>
            <a:pPr fontAlgn="auto">
              <a:spcAft>
                <a:spcPts val="0"/>
              </a:spcAft>
              <a:defRPr/>
            </a:pPr>
            <a:r>
              <a:rPr lang="cs-CZ" altLang="cs-CZ" sz="2400" dirty="0">
                <a:cs typeface="Calibri Light" panose="020F0302020204030204" pitchFamily="34" charset="0"/>
              </a:rPr>
              <a:t>                Triglyceridy              </a:t>
            </a:r>
            <a:r>
              <a:rPr lang="en-US" altLang="cs-CZ" sz="2400" dirty="0">
                <a:cs typeface="Calibri Light" panose="020F0302020204030204" pitchFamily="34" charset="0"/>
              </a:rPr>
              <a:t>&lt;</a:t>
            </a:r>
            <a:r>
              <a:rPr lang="cs-CZ" altLang="cs-CZ" sz="2400" dirty="0">
                <a:cs typeface="Calibri Light" panose="020F0302020204030204" pitchFamily="34" charset="0"/>
              </a:rPr>
              <a:t>2,3 </a:t>
            </a:r>
            <a:r>
              <a:rPr lang="cs-CZ" altLang="cs-CZ" sz="2400" dirty="0" err="1">
                <a:cs typeface="Calibri Light" panose="020F0302020204030204" pitchFamily="34" charset="0"/>
              </a:rPr>
              <a:t>mmol</a:t>
            </a:r>
            <a:r>
              <a:rPr lang="cs-CZ" altLang="cs-CZ" sz="2400" dirty="0">
                <a:cs typeface="Calibri Light" panose="020F0302020204030204" pitchFamily="34" charset="0"/>
              </a:rPr>
              <a:t>/l</a:t>
            </a:r>
            <a:endParaRPr lang="en-US" altLang="cs-CZ" sz="2400" dirty="0">
              <a:cs typeface="Calibri Light" panose="020F0302020204030204" pitchFamily="34" charset="0"/>
            </a:endParaRPr>
          </a:p>
          <a:p>
            <a:pPr fontAlgn="auto">
              <a:spcAft>
                <a:spcPts val="0"/>
              </a:spcAft>
              <a:defRPr/>
            </a:pPr>
            <a:endParaRPr lang="cs-CZ" altLang="cs-CZ" sz="2250" dirty="0"/>
          </a:p>
        </p:txBody>
      </p:sp>
      <p:sp>
        <p:nvSpPr>
          <p:cNvPr id="3" name="TextovéPole 2">
            <a:extLst>
              <a:ext uri="{FF2B5EF4-FFF2-40B4-BE49-F238E27FC236}">
                <a16:creationId xmlns:a16="http://schemas.microsoft.com/office/drawing/2014/main" id="{541A6EA0-5EBD-49C0-B5A3-C94C75FD589B}"/>
              </a:ext>
            </a:extLst>
          </p:cNvPr>
          <p:cNvSpPr txBox="1"/>
          <p:nvPr/>
        </p:nvSpPr>
        <p:spPr>
          <a:xfrm>
            <a:off x="361950" y="1309538"/>
            <a:ext cx="3102388" cy="2677656"/>
          </a:xfrm>
          <a:prstGeom prst="rect">
            <a:avLst/>
          </a:prstGeom>
          <a:noFill/>
        </p:spPr>
        <p:txBody>
          <a:bodyPr wrap="none" rtlCol="0">
            <a:spAutoFit/>
          </a:bodyPr>
          <a:lstStyle/>
          <a:p>
            <a:r>
              <a:rPr lang="cs-CZ" dirty="0" err="1"/>
              <a:t>Hypercholesterolémie</a:t>
            </a:r>
            <a:endParaRPr lang="cs-CZ" dirty="0"/>
          </a:p>
          <a:p>
            <a:endParaRPr lang="cs-CZ" dirty="0"/>
          </a:p>
          <a:p>
            <a:r>
              <a:rPr lang="cs-CZ" dirty="0" err="1"/>
              <a:t>Hypertriglyceridemie</a:t>
            </a:r>
            <a:endParaRPr lang="cs-CZ" dirty="0"/>
          </a:p>
          <a:p>
            <a:endParaRPr lang="cs-CZ" dirty="0"/>
          </a:p>
          <a:p>
            <a:r>
              <a:rPr lang="cs-CZ" dirty="0"/>
              <a:t>Smíšené poruchy </a:t>
            </a:r>
          </a:p>
          <a:p>
            <a:endParaRPr lang="cs-CZ" dirty="0"/>
          </a:p>
          <a:p>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BA5A903-0007-48CB-9CD0-2AECB5511481}"/>
              </a:ext>
            </a:extLst>
          </p:cNvPr>
          <p:cNvSpPr>
            <a:spLocks noGrp="1" noChangeArrowheads="1"/>
          </p:cNvSpPr>
          <p:nvPr>
            <p:ph type="title"/>
          </p:nvPr>
        </p:nvSpPr>
        <p:spPr>
          <a:xfrm>
            <a:off x="368499" y="265657"/>
            <a:ext cx="7279184" cy="1326059"/>
          </a:xfrm>
        </p:spPr>
        <p:txBody>
          <a:bodyPr/>
          <a:lstStyle/>
          <a:p>
            <a:pPr fontAlgn="auto">
              <a:spcAft>
                <a:spcPts val="0"/>
              </a:spcAft>
              <a:defRPr/>
            </a:pPr>
            <a:r>
              <a:rPr lang="cs-CZ" altLang="cs-CZ" sz="3750" dirty="0"/>
              <a:t>Primární vs. sekundární </a:t>
            </a:r>
            <a:r>
              <a:rPr lang="cs-CZ" altLang="cs-CZ" sz="3750" dirty="0" err="1"/>
              <a:t>hyperlipoproteinémie</a:t>
            </a:r>
            <a:endParaRPr lang="cs-CZ" altLang="cs-CZ" sz="3750" dirty="0"/>
          </a:p>
        </p:txBody>
      </p:sp>
      <p:sp>
        <p:nvSpPr>
          <p:cNvPr id="41987" name="Rectangle 3">
            <a:extLst>
              <a:ext uri="{FF2B5EF4-FFF2-40B4-BE49-F238E27FC236}">
                <a16:creationId xmlns:a16="http://schemas.microsoft.com/office/drawing/2014/main" id="{D7F42B89-088E-484C-98E5-6B6CE8F759B1}"/>
              </a:ext>
            </a:extLst>
          </p:cNvPr>
          <p:cNvSpPr>
            <a:spLocks noGrp="1" noChangeArrowheads="1"/>
          </p:cNvSpPr>
          <p:nvPr>
            <p:ph type="body" idx="1"/>
          </p:nvPr>
        </p:nvSpPr>
        <p:spPr>
          <a:xfrm>
            <a:off x="6096000" y="1881188"/>
            <a:ext cx="7221141" cy="3857625"/>
          </a:xfrm>
        </p:spPr>
        <p:txBody>
          <a:bodyPr>
            <a:normAutofit/>
          </a:bodyPr>
          <a:lstStyle/>
          <a:p>
            <a:pPr fontAlgn="auto">
              <a:spcAft>
                <a:spcPts val="0"/>
              </a:spcAft>
              <a:defRPr/>
            </a:pPr>
            <a:r>
              <a:rPr lang="cs-CZ" altLang="cs-CZ" sz="2250" dirty="0"/>
              <a:t>Jsou důsledkem jiného základního onemocnění:</a:t>
            </a:r>
          </a:p>
          <a:p>
            <a:pPr fontAlgn="auto">
              <a:spcAft>
                <a:spcPts val="0"/>
              </a:spcAft>
              <a:defRPr/>
            </a:pPr>
            <a:r>
              <a:rPr lang="cs-CZ" altLang="cs-CZ" sz="2250" b="1" dirty="0"/>
              <a:t>Diabetes </a:t>
            </a:r>
            <a:r>
              <a:rPr lang="cs-CZ" altLang="cs-CZ" sz="2250" b="1" dirty="0" err="1"/>
              <a:t>mellitus</a:t>
            </a:r>
            <a:r>
              <a:rPr lang="cs-CZ" altLang="cs-CZ" sz="2250" b="1" dirty="0"/>
              <a:t> -     </a:t>
            </a:r>
            <a:r>
              <a:rPr lang="cs-CZ" altLang="cs-CZ" sz="2250" dirty="0">
                <a:sym typeface="Symbol" panose="05050102010706020507" pitchFamily="18" charset="2"/>
              </a:rPr>
              <a:t> TG         HDL-cholesterol</a:t>
            </a:r>
          </a:p>
          <a:p>
            <a:pPr fontAlgn="auto">
              <a:spcAft>
                <a:spcPts val="0"/>
              </a:spcAft>
              <a:defRPr/>
            </a:pPr>
            <a:r>
              <a:rPr lang="cs-CZ" altLang="cs-CZ" sz="2250" b="1" dirty="0">
                <a:sym typeface="Symbol" panose="05050102010706020507" pitchFamily="18" charset="2"/>
              </a:rPr>
              <a:t>Hypotyreóza -             </a:t>
            </a:r>
            <a:r>
              <a:rPr lang="cs-CZ" altLang="cs-CZ" sz="2250" dirty="0">
                <a:sym typeface="Symbol" panose="05050102010706020507" pitchFamily="18" charset="2"/>
              </a:rPr>
              <a:t> CH</a:t>
            </a:r>
          </a:p>
          <a:p>
            <a:pPr fontAlgn="auto">
              <a:spcAft>
                <a:spcPts val="0"/>
              </a:spcAft>
              <a:defRPr/>
            </a:pPr>
            <a:r>
              <a:rPr lang="cs-CZ" altLang="cs-CZ" sz="2250" b="1" dirty="0">
                <a:sym typeface="Symbol" panose="05050102010706020507" pitchFamily="18" charset="2"/>
              </a:rPr>
              <a:t>Nefrotický syndrom - </a:t>
            </a:r>
            <a:r>
              <a:rPr lang="cs-CZ" altLang="cs-CZ" sz="2250" dirty="0">
                <a:sym typeface="Symbol" panose="05050102010706020507" pitchFamily="18" charset="2"/>
              </a:rPr>
              <a:t> CH, TG</a:t>
            </a:r>
          </a:p>
          <a:p>
            <a:pPr fontAlgn="auto">
              <a:spcAft>
                <a:spcPts val="0"/>
              </a:spcAft>
              <a:defRPr/>
            </a:pPr>
            <a:r>
              <a:rPr lang="cs-CZ" altLang="cs-CZ" sz="2250" b="1" dirty="0" err="1">
                <a:sym typeface="Symbol" panose="05050102010706020507" pitchFamily="18" charset="2"/>
              </a:rPr>
              <a:t>Chron</a:t>
            </a:r>
            <a:r>
              <a:rPr lang="cs-CZ" altLang="cs-CZ" sz="2250" b="1" dirty="0">
                <a:sym typeface="Symbol" panose="05050102010706020507" pitchFamily="18" charset="2"/>
              </a:rPr>
              <a:t>. renální insuficience - </a:t>
            </a:r>
            <a:r>
              <a:rPr lang="cs-CZ" altLang="cs-CZ" sz="2250" dirty="0">
                <a:sym typeface="Symbol" panose="05050102010706020507" pitchFamily="18" charset="2"/>
              </a:rPr>
              <a:t> TG</a:t>
            </a:r>
          </a:p>
          <a:p>
            <a:pPr fontAlgn="auto">
              <a:spcAft>
                <a:spcPts val="0"/>
              </a:spcAft>
              <a:defRPr/>
            </a:pPr>
            <a:r>
              <a:rPr lang="cs-CZ" altLang="cs-CZ" sz="2250" b="1" dirty="0">
                <a:sym typeface="Symbol" panose="05050102010706020507" pitchFamily="18" charset="2"/>
              </a:rPr>
              <a:t>Cholestáza -                </a:t>
            </a:r>
            <a:r>
              <a:rPr lang="cs-CZ" altLang="cs-CZ" sz="2250" dirty="0">
                <a:sym typeface="Symbol" panose="05050102010706020507" pitchFamily="18" charset="2"/>
              </a:rPr>
              <a:t> CH</a:t>
            </a:r>
          </a:p>
          <a:p>
            <a:pPr fontAlgn="auto">
              <a:spcAft>
                <a:spcPts val="0"/>
              </a:spcAft>
              <a:defRPr/>
            </a:pPr>
            <a:r>
              <a:rPr lang="cs-CZ" altLang="cs-CZ" sz="2250" b="1" dirty="0">
                <a:sym typeface="Symbol" panose="05050102010706020507" pitchFamily="18" charset="2"/>
              </a:rPr>
              <a:t>Mentální anorexie -     </a:t>
            </a:r>
            <a:r>
              <a:rPr lang="cs-CZ" altLang="cs-CZ" sz="2250" dirty="0">
                <a:sym typeface="Symbol" panose="05050102010706020507" pitchFamily="18" charset="2"/>
              </a:rPr>
              <a:t> CH</a:t>
            </a:r>
          </a:p>
          <a:p>
            <a:pPr fontAlgn="auto">
              <a:spcAft>
                <a:spcPts val="0"/>
              </a:spcAft>
              <a:defRPr/>
            </a:pPr>
            <a:r>
              <a:rPr lang="cs-CZ" altLang="cs-CZ" sz="2250" b="1" dirty="0">
                <a:sym typeface="Symbol" panose="05050102010706020507" pitchFamily="18" charset="2"/>
              </a:rPr>
              <a:t>Alkoholismus -            </a:t>
            </a:r>
            <a:r>
              <a:rPr lang="cs-CZ" altLang="cs-CZ" sz="2250" dirty="0">
                <a:sym typeface="Symbol" panose="05050102010706020507" pitchFamily="18" charset="2"/>
              </a:rPr>
              <a:t> TG</a:t>
            </a:r>
          </a:p>
        </p:txBody>
      </p:sp>
      <p:sp>
        <p:nvSpPr>
          <p:cNvPr id="4" name="TextovéPole 3">
            <a:extLst>
              <a:ext uri="{FF2B5EF4-FFF2-40B4-BE49-F238E27FC236}">
                <a16:creationId xmlns:a16="http://schemas.microsoft.com/office/drawing/2014/main" id="{2824AC50-9BBC-430C-8305-7D0D9F3F8F95}"/>
              </a:ext>
            </a:extLst>
          </p:cNvPr>
          <p:cNvSpPr txBox="1"/>
          <p:nvPr/>
        </p:nvSpPr>
        <p:spPr>
          <a:xfrm>
            <a:off x="368499" y="1595021"/>
            <a:ext cx="5435591" cy="5262979"/>
          </a:xfrm>
          <a:prstGeom prst="rect">
            <a:avLst/>
          </a:prstGeom>
          <a:noFill/>
        </p:spPr>
        <p:txBody>
          <a:bodyPr wrap="none" rtlCol="0">
            <a:spAutoFit/>
          </a:bodyPr>
          <a:lstStyle/>
          <a:p>
            <a:r>
              <a:rPr lang="cs-CZ" dirty="0"/>
              <a:t>Familiární deficit LPL</a:t>
            </a:r>
          </a:p>
          <a:p>
            <a:endParaRPr lang="cs-CZ" dirty="0"/>
          </a:p>
          <a:p>
            <a:r>
              <a:rPr lang="cs-CZ" dirty="0"/>
              <a:t>Familiární deficit </a:t>
            </a:r>
            <a:r>
              <a:rPr lang="cs-CZ" dirty="0" err="1"/>
              <a:t>ApoC</a:t>
            </a:r>
            <a:endParaRPr lang="cs-CZ" dirty="0"/>
          </a:p>
          <a:p>
            <a:endParaRPr lang="cs-CZ" dirty="0"/>
          </a:p>
          <a:p>
            <a:r>
              <a:rPr lang="cs-CZ" dirty="0"/>
              <a:t>Familiární </a:t>
            </a:r>
            <a:r>
              <a:rPr lang="cs-CZ" dirty="0" err="1"/>
              <a:t>hypercholesterolémie</a:t>
            </a:r>
            <a:endParaRPr lang="cs-CZ" dirty="0"/>
          </a:p>
          <a:p>
            <a:endParaRPr lang="cs-CZ" dirty="0"/>
          </a:p>
          <a:p>
            <a:r>
              <a:rPr lang="cs-CZ" dirty="0"/>
              <a:t>Familiární defekt ApoB-100</a:t>
            </a:r>
          </a:p>
          <a:p>
            <a:endParaRPr lang="cs-CZ" dirty="0"/>
          </a:p>
          <a:p>
            <a:r>
              <a:rPr lang="cs-CZ" dirty="0"/>
              <a:t>Polygenní </a:t>
            </a:r>
            <a:r>
              <a:rPr lang="cs-CZ" dirty="0" err="1"/>
              <a:t>hypercholesterolémie</a:t>
            </a:r>
            <a:endParaRPr lang="cs-CZ" dirty="0"/>
          </a:p>
          <a:p>
            <a:endParaRPr lang="cs-CZ" dirty="0"/>
          </a:p>
          <a:p>
            <a:r>
              <a:rPr lang="cs-CZ" dirty="0"/>
              <a:t>Familiární kombinovaná </a:t>
            </a:r>
            <a:r>
              <a:rPr lang="cs-CZ" dirty="0" err="1"/>
              <a:t>hyperlipidémie</a:t>
            </a:r>
            <a:endParaRPr lang="cs-CZ" dirty="0"/>
          </a:p>
          <a:p>
            <a:endParaRPr lang="cs-CZ" dirty="0"/>
          </a:p>
          <a:p>
            <a:r>
              <a:rPr lang="cs-CZ" dirty="0"/>
              <a:t>Familiární </a:t>
            </a:r>
            <a:r>
              <a:rPr lang="cs-CZ" dirty="0" err="1"/>
              <a:t>hypertriglyceridémie</a:t>
            </a:r>
            <a:endParaRPr lang="cs-CZ" dirty="0"/>
          </a:p>
          <a:p>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403F0EA-838C-447E-971A-0C1D40BEEC51}"/>
              </a:ext>
            </a:extLst>
          </p:cNvPr>
          <p:cNvSpPr>
            <a:spLocks noGrp="1"/>
          </p:cNvSpPr>
          <p:nvPr>
            <p:ph type="title"/>
          </p:nvPr>
        </p:nvSpPr>
        <p:spPr/>
        <p:txBody>
          <a:bodyPr/>
          <a:lstStyle/>
          <a:p>
            <a:pPr fontAlgn="auto">
              <a:spcAft>
                <a:spcPts val="0"/>
              </a:spcAft>
              <a:defRPr/>
            </a:pPr>
            <a:endParaRPr lang="cs-CZ"/>
          </a:p>
        </p:txBody>
      </p:sp>
      <p:pic>
        <p:nvPicPr>
          <p:cNvPr id="74755" name="Obrázek 8">
            <a:extLst>
              <a:ext uri="{FF2B5EF4-FFF2-40B4-BE49-F238E27FC236}">
                <a16:creationId xmlns:a16="http://schemas.microsoft.com/office/drawing/2014/main" id="{3C7EB401-0892-46B0-8F7C-628E62481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016" y="3664148"/>
            <a:ext cx="5631656" cy="255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ál 9">
            <a:extLst>
              <a:ext uri="{FF2B5EF4-FFF2-40B4-BE49-F238E27FC236}">
                <a16:creationId xmlns:a16="http://schemas.microsoft.com/office/drawing/2014/main" id="{93853EBD-B2C1-47FA-979E-086656444681}"/>
              </a:ext>
            </a:extLst>
          </p:cNvPr>
          <p:cNvSpPr/>
          <p:nvPr/>
        </p:nvSpPr>
        <p:spPr>
          <a:xfrm>
            <a:off x="3024187" y="491133"/>
            <a:ext cx="5929313" cy="300037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4500" dirty="0">
                <a:latin typeface="Calibri Light" panose="020F0302020204030204" pitchFamily="34" charset="0"/>
              </a:rPr>
              <a:t>Ateroskleróza – daň za dlouhý život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a:extLst>
              <a:ext uri="{FF2B5EF4-FFF2-40B4-BE49-F238E27FC236}">
                <a16:creationId xmlns:a16="http://schemas.microsoft.com/office/drawing/2014/main" id="{B7738D9F-A7D3-437D-BE86-D020946400C5}"/>
              </a:ext>
            </a:extLst>
          </p:cNvPr>
          <p:cNvSpPr>
            <a:spLocks noChangeArrowheads="1"/>
          </p:cNvSpPr>
          <p:nvPr/>
        </p:nvSpPr>
        <p:spPr bwMode="auto">
          <a:xfrm>
            <a:off x="7096125" y="1143000"/>
            <a:ext cx="3214688" cy="4286250"/>
          </a:xfrm>
          <a:prstGeom prst="rect">
            <a:avLst/>
          </a:prstGeom>
          <a:solidFill>
            <a:srgbClr val="9999FF"/>
          </a:solidFill>
          <a:ln w="9525">
            <a:miter lim="800000"/>
            <a:headEnd/>
            <a:tailEnd/>
          </a:ln>
          <a:effectLst/>
          <a:scene3d>
            <a:camera prst="legacyPerspectiveBottomLeft"/>
            <a:lightRig rig="legacyFlat3" dir="t"/>
          </a:scene3d>
          <a:sp3d extrusionH="121893000" prstMaterial="legacyMatte">
            <a:bevelT w="13500" h="13500" prst="angle"/>
            <a:bevelB w="13500" h="13500" prst="angle"/>
            <a:extrusionClr>
              <a:srgbClr val="9999FF"/>
            </a:extrusionClr>
            <a:contourClr>
              <a:srgbClr val="99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marL="342900" indent="-3429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20000"/>
              </a:spcBef>
              <a:buFontTx/>
              <a:buNone/>
            </a:pPr>
            <a:r>
              <a:rPr lang="en-US" altLang="cs-CZ" sz="2625" dirty="0">
                <a:solidFill>
                  <a:schemeClr val="bg1"/>
                </a:solidFill>
                <a:latin typeface="Calibri Light" panose="020F0302020204030204" pitchFamily="34" charset="0"/>
                <a:cs typeface="Times New Roman" panose="02020603050405020304" pitchFamily="18" charset="0"/>
              </a:rPr>
              <a:t>“</a:t>
            </a:r>
            <a:r>
              <a:rPr lang="cs-CZ" altLang="cs-CZ" sz="2625" dirty="0">
                <a:solidFill>
                  <a:schemeClr val="bg1"/>
                </a:solidFill>
                <a:latin typeface="Calibri Light" panose="020F0302020204030204" pitchFamily="34" charset="0"/>
                <a:cs typeface="Times New Roman" panose="02020603050405020304" pitchFamily="18" charset="0"/>
              </a:rPr>
              <a:t>Ateroskleróza bez cholesterolu není možná</a:t>
            </a:r>
            <a:r>
              <a:rPr lang="en-US" altLang="cs-CZ" sz="2625" dirty="0">
                <a:solidFill>
                  <a:schemeClr val="bg1"/>
                </a:solidFill>
                <a:latin typeface="Calibri Light" panose="020F0302020204030204" pitchFamily="34" charset="0"/>
                <a:cs typeface="Times New Roman" panose="02020603050405020304" pitchFamily="18" charset="0"/>
              </a:rPr>
              <a:t>”.</a:t>
            </a:r>
            <a:r>
              <a:rPr lang="en-US" altLang="cs-CZ" sz="2250" dirty="0">
                <a:latin typeface="Calibri Light" panose="020F0302020204030204" pitchFamily="34" charset="0"/>
                <a:cs typeface="Times New Roman" panose="02020603050405020304" pitchFamily="18" charset="0"/>
              </a:rPr>
              <a:t> </a:t>
            </a:r>
          </a:p>
          <a:p>
            <a:pPr algn="ctr" eaLnBrk="1" hangingPunct="1">
              <a:lnSpc>
                <a:spcPct val="100000"/>
              </a:lnSpc>
              <a:spcBef>
                <a:spcPct val="20000"/>
              </a:spcBef>
              <a:buFontTx/>
              <a:buNone/>
            </a:pPr>
            <a:r>
              <a:rPr lang="uk-UA" altLang="cs-CZ" sz="2625" dirty="0">
                <a:solidFill>
                  <a:schemeClr val="bg1"/>
                </a:solidFill>
                <a:latin typeface="Calibri Light" panose="020F0302020204030204" pitchFamily="34" charset="0"/>
              </a:rPr>
              <a:t>А.</a:t>
            </a:r>
            <a:r>
              <a:rPr lang="en-US" altLang="cs-CZ" sz="2625" dirty="0">
                <a:solidFill>
                  <a:schemeClr val="bg1"/>
                </a:solidFill>
                <a:latin typeface="Calibri Light" panose="020F0302020204030204" pitchFamily="34" charset="0"/>
              </a:rPr>
              <a:t>N</a:t>
            </a:r>
            <a:r>
              <a:rPr lang="uk-UA" altLang="cs-CZ" sz="2625" dirty="0">
                <a:solidFill>
                  <a:schemeClr val="bg1"/>
                </a:solidFill>
                <a:latin typeface="Calibri Light" panose="020F0302020204030204" pitchFamily="34" charset="0"/>
              </a:rPr>
              <a:t>.А</a:t>
            </a:r>
            <a:r>
              <a:rPr lang="en-US" altLang="cs-CZ" sz="2625" dirty="0" err="1">
                <a:solidFill>
                  <a:schemeClr val="bg1"/>
                </a:solidFill>
                <a:latin typeface="Calibri Light" panose="020F0302020204030204" pitchFamily="34" charset="0"/>
              </a:rPr>
              <a:t>nichko</a:t>
            </a:r>
            <a:r>
              <a:rPr lang="cs-CZ" altLang="cs-CZ" sz="2625" dirty="0" err="1">
                <a:solidFill>
                  <a:schemeClr val="bg1"/>
                </a:solidFill>
                <a:latin typeface="Calibri Light" panose="020F0302020204030204" pitchFamily="34" charset="0"/>
              </a:rPr>
              <a:t>vova</a:t>
            </a:r>
            <a:r>
              <a:rPr lang="cs-CZ" altLang="cs-CZ" sz="2625" dirty="0">
                <a:solidFill>
                  <a:schemeClr val="bg1"/>
                </a:solidFill>
                <a:latin typeface="Calibri Light" panose="020F0302020204030204" pitchFamily="34" charset="0"/>
              </a:rPr>
              <a:t> koncepce platná od roku</a:t>
            </a:r>
            <a:endParaRPr lang="en-US" altLang="cs-CZ" sz="2625" dirty="0">
              <a:solidFill>
                <a:schemeClr val="bg1"/>
              </a:solidFill>
              <a:latin typeface="Calibri Light" panose="020F0302020204030204" pitchFamily="34" charset="0"/>
            </a:endParaRPr>
          </a:p>
          <a:p>
            <a:pPr algn="ctr" eaLnBrk="1" hangingPunct="1">
              <a:lnSpc>
                <a:spcPct val="100000"/>
              </a:lnSpc>
              <a:spcBef>
                <a:spcPct val="20000"/>
              </a:spcBef>
              <a:buFontTx/>
              <a:buNone/>
            </a:pPr>
            <a:r>
              <a:rPr lang="uk-UA" altLang="cs-CZ" sz="2625" dirty="0">
                <a:solidFill>
                  <a:schemeClr val="bg1"/>
                </a:solidFill>
                <a:latin typeface="Calibri Light" panose="020F0302020204030204" pitchFamily="34" charset="0"/>
              </a:rPr>
              <a:t>1915 </a:t>
            </a:r>
            <a:endParaRPr lang="ru-RU" altLang="cs-CZ" sz="2625" dirty="0">
              <a:solidFill>
                <a:schemeClr val="bg1"/>
              </a:solidFill>
              <a:latin typeface="Calibri Light" panose="020F0302020204030204" pitchFamily="34" charset="0"/>
            </a:endParaRPr>
          </a:p>
        </p:txBody>
      </p:sp>
      <p:sp>
        <p:nvSpPr>
          <p:cNvPr id="6147" name="Rectangle 3">
            <a:extLst>
              <a:ext uri="{FF2B5EF4-FFF2-40B4-BE49-F238E27FC236}">
                <a16:creationId xmlns:a16="http://schemas.microsoft.com/office/drawing/2014/main" id="{9F7693F8-1ADE-45D5-8A26-0BC2D7A834CD}"/>
              </a:ext>
            </a:extLst>
          </p:cNvPr>
          <p:cNvSpPr>
            <a:spLocks noGrp="1" noChangeArrowheads="1"/>
          </p:cNvSpPr>
          <p:nvPr>
            <p:ph type="body" idx="1"/>
          </p:nvPr>
        </p:nvSpPr>
        <p:spPr>
          <a:xfrm>
            <a:off x="2738437" y="500063"/>
            <a:ext cx="4071938" cy="4429125"/>
          </a:xfrm>
          <a:solidFill>
            <a:srgbClr val="CCFFCC"/>
          </a:solidFill>
          <a:scene3d>
            <a:camera prst="legacyPerspectiveBottomLeft"/>
            <a:lightRig rig="legacyFlat3" dir="t"/>
          </a:scene3d>
          <a:sp3d extrusionH="121893000" prstMaterial="legacyMatte">
            <a:bevelT w="13500" h="13500" prst="angle"/>
            <a:bevelB w="13500" h="13500" prst="angle"/>
            <a:extrusionClr>
              <a:srgbClr val="CCFFCC"/>
            </a:extrusionClr>
            <a:contourClr>
              <a:srgbClr val="CCFFCC"/>
            </a:contourClr>
          </a:sp3d>
        </p:spPr>
        <p:txBody>
          <a:bodyPr>
            <a:normAutofit/>
            <a:flatTx/>
          </a:bodyPr>
          <a:lstStyle/>
          <a:p>
            <a:pPr fontAlgn="auto">
              <a:spcAft>
                <a:spcPts val="0"/>
              </a:spcAft>
              <a:defRPr/>
            </a:pPr>
            <a:r>
              <a:rPr lang="en-US" altLang="cs-CZ" sz="2250" b="1" dirty="0">
                <a:cs typeface="Times New Roman" panose="02020603050405020304" pitchFamily="18" charset="0"/>
              </a:rPr>
              <a:t>Atherosclerosis is the variable combination of changes in arteries intimae,  which consists of focal accumulation of lipids, complicated carbohydrates, blood substances, fibrous tissue and calcium, and associated with changes in media. </a:t>
            </a:r>
          </a:p>
          <a:p>
            <a:pPr algn="ctr" fontAlgn="auto">
              <a:spcAft>
                <a:spcPts val="0"/>
              </a:spcAft>
              <a:defRPr/>
            </a:pPr>
            <a:r>
              <a:rPr lang="uk-UA" altLang="cs-CZ" sz="2250" b="1" dirty="0"/>
              <a:t>(</a:t>
            </a:r>
            <a:r>
              <a:rPr lang="en-US" altLang="cs-CZ" sz="2250" b="1" dirty="0"/>
              <a:t>WHO definition</a:t>
            </a:r>
            <a:r>
              <a:rPr lang="uk-UA" altLang="cs-CZ" sz="2250" b="1" dirty="0"/>
              <a:t>)</a:t>
            </a:r>
            <a:endParaRPr lang="ru-RU" altLang="cs-CZ" sz="225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18572FC-D4BD-415C-8BCD-D6C4F65A683B}"/>
              </a:ext>
            </a:extLst>
          </p:cNvPr>
          <p:cNvSpPr>
            <a:spLocks noGrp="1" noChangeArrowheads="1"/>
          </p:cNvSpPr>
          <p:nvPr>
            <p:ph type="title"/>
          </p:nvPr>
        </p:nvSpPr>
        <p:spPr>
          <a:xfrm>
            <a:off x="283964" y="214312"/>
            <a:ext cx="7280672" cy="1326059"/>
          </a:xfrm>
        </p:spPr>
        <p:txBody>
          <a:bodyPr/>
          <a:lstStyle/>
          <a:p>
            <a:pPr fontAlgn="auto">
              <a:spcAft>
                <a:spcPts val="0"/>
              </a:spcAft>
              <a:defRPr/>
            </a:pPr>
            <a:r>
              <a:rPr lang="cs-CZ" altLang="cs-CZ" sz="3750" dirty="0"/>
              <a:t>Lipidy</a:t>
            </a:r>
          </a:p>
        </p:txBody>
      </p:sp>
      <p:sp>
        <p:nvSpPr>
          <p:cNvPr id="24579" name="Rectangle 3">
            <a:extLst>
              <a:ext uri="{FF2B5EF4-FFF2-40B4-BE49-F238E27FC236}">
                <a16:creationId xmlns:a16="http://schemas.microsoft.com/office/drawing/2014/main" id="{8C556DDA-9D59-43C4-99A9-CBA3E5B570F3}"/>
              </a:ext>
            </a:extLst>
          </p:cNvPr>
          <p:cNvSpPr>
            <a:spLocks noGrp="1" noChangeArrowheads="1"/>
          </p:cNvSpPr>
          <p:nvPr>
            <p:ph type="body" idx="1"/>
          </p:nvPr>
        </p:nvSpPr>
        <p:spPr>
          <a:xfrm>
            <a:off x="1677591" y="877341"/>
            <a:ext cx="3027759" cy="1713459"/>
          </a:xfrm>
        </p:spPr>
        <p:txBody>
          <a:bodyPr>
            <a:normAutofit lnSpcReduction="10000"/>
          </a:bodyPr>
          <a:lstStyle/>
          <a:p>
            <a:pPr fontAlgn="auto">
              <a:spcAft>
                <a:spcPts val="0"/>
              </a:spcAft>
              <a:defRPr/>
            </a:pPr>
            <a:r>
              <a:rPr lang="cs-CZ" altLang="cs-CZ" sz="2250" dirty="0"/>
              <a:t>Triacylglyceroly</a:t>
            </a:r>
          </a:p>
          <a:p>
            <a:pPr fontAlgn="auto">
              <a:spcAft>
                <a:spcPts val="0"/>
              </a:spcAft>
              <a:defRPr/>
            </a:pPr>
            <a:r>
              <a:rPr lang="cs-CZ" altLang="cs-CZ" sz="2250" dirty="0"/>
              <a:t>Cholesterol (volný + </a:t>
            </a:r>
            <a:r>
              <a:rPr lang="cs-CZ" altLang="cs-CZ" sz="2250" dirty="0" err="1"/>
              <a:t>cholesterolestery</a:t>
            </a:r>
            <a:r>
              <a:rPr lang="cs-CZ" altLang="cs-CZ" sz="2250" dirty="0"/>
              <a:t>)</a:t>
            </a:r>
          </a:p>
          <a:p>
            <a:pPr fontAlgn="auto">
              <a:spcAft>
                <a:spcPts val="0"/>
              </a:spcAft>
              <a:defRPr/>
            </a:pPr>
            <a:r>
              <a:rPr lang="cs-CZ" altLang="cs-CZ" sz="2250" dirty="0"/>
              <a:t>Fosfolipidy</a:t>
            </a:r>
          </a:p>
          <a:p>
            <a:pPr fontAlgn="auto">
              <a:spcAft>
                <a:spcPts val="0"/>
              </a:spcAft>
              <a:defRPr/>
            </a:pPr>
            <a:r>
              <a:rPr lang="cs-CZ" altLang="cs-CZ" sz="2250" dirty="0"/>
              <a:t>Volné mastné kyseliny</a:t>
            </a:r>
          </a:p>
          <a:p>
            <a:pPr fontAlgn="auto">
              <a:spcAft>
                <a:spcPts val="0"/>
              </a:spcAft>
              <a:defRPr/>
            </a:pPr>
            <a:endParaRPr lang="cs-CZ" altLang="cs-CZ" sz="2250" dirty="0"/>
          </a:p>
        </p:txBody>
      </p:sp>
      <p:sp>
        <p:nvSpPr>
          <p:cNvPr id="4" name="Rectangle 3">
            <a:extLst>
              <a:ext uri="{FF2B5EF4-FFF2-40B4-BE49-F238E27FC236}">
                <a16:creationId xmlns:a16="http://schemas.microsoft.com/office/drawing/2014/main" id="{8862F102-2136-48BA-A162-E3F353D9F3E1}"/>
              </a:ext>
            </a:extLst>
          </p:cNvPr>
          <p:cNvSpPr txBox="1">
            <a:spLocks noChangeArrowheads="1"/>
          </p:cNvSpPr>
          <p:nvPr/>
        </p:nvSpPr>
        <p:spPr>
          <a:xfrm>
            <a:off x="7564636" y="2396579"/>
            <a:ext cx="3027759" cy="1713459"/>
          </a:xfrm>
          <a:prstGeom prst="rect">
            <a:avLst/>
          </a:prstGeom>
        </p:spPr>
        <p:txBody>
          <a:bodyPr vert="horz" lIns="0" tIns="0" rIns="0" bIns="0" rtlCol="0">
            <a:norm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Calibri Light" panose="020F030202020403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Calibri Light" panose="020F0302020204030204" pitchFamily="34" charset="0"/>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Calibri Light" panose="020F0302020204030204" pitchFamily="34" charset="0"/>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Calibri Light" panose="020F0302020204030204" pitchFamily="34" charset="0"/>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Calibri Light" panose="020F0302020204030204" pitchFamily="34" charset="0"/>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fontAlgn="auto">
              <a:spcAft>
                <a:spcPts val="0"/>
              </a:spcAft>
              <a:defRPr/>
            </a:pPr>
            <a:r>
              <a:rPr lang="cs-CZ" altLang="cs-CZ" sz="2250" kern="0" dirty="0" err="1"/>
              <a:t>Hyperlipidémie</a:t>
            </a:r>
            <a:r>
              <a:rPr lang="cs-CZ" altLang="cs-CZ" sz="2250" kern="0" dirty="0"/>
              <a:t> NENÍ spojena automaticky obezitou</a:t>
            </a:r>
          </a:p>
          <a:p>
            <a:pPr fontAlgn="auto">
              <a:spcAft>
                <a:spcPts val="0"/>
              </a:spcAft>
              <a:defRPr/>
            </a:pPr>
            <a:endParaRPr lang="cs-CZ" altLang="cs-CZ" sz="2250" kern="0" dirty="0"/>
          </a:p>
        </p:txBody>
      </p:sp>
      <p:sp>
        <p:nvSpPr>
          <p:cNvPr id="5" name="Rectangle 3">
            <a:extLst>
              <a:ext uri="{FF2B5EF4-FFF2-40B4-BE49-F238E27FC236}">
                <a16:creationId xmlns:a16="http://schemas.microsoft.com/office/drawing/2014/main" id="{1CFA2506-CEB9-4220-B13E-82A37B581E4C}"/>
              </a:ext>
            </a:extLst>
          </p:cNvPr>
          <p:cNvSpPr txBox="1">
            <a:spLocks noChangeArrowheads="1"/>
          </p:cNvSpPr>
          <p:nvPr/>
        </p:nvSpPr>
        <p:spPr>
          <a:xfrm>
            <a:off x="1396008" y="3915816"/>
            <a:ext cx="9399984" cy="1713459"/>
          </a:xfrm>
          <a:prstGeom prst="rect">
            <a:avLst/>
          </a:prstGeom>
        </p:spPr>
        <p:txBody>
          <a:bodyPr vert="horz" lIns="0" tIns="0" rIns="0" bIns="0" rtlCol="0">
            <a:norm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Calibri Light" panose="020F030202020403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Calibri Light" panose="020F0302020204030204" pitchFamily="34" charset="0"/>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Calibri Light" panose="020F0302020204030204" pitchFamily="34" charset="0"/>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Calibri Light" panose="020F0302020204030204" pitchFamily="34" charset="0"/>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Calibri Light" panose="020F0302020204030204" pitchFamily="34" charset="0"/>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fontAlgn="auto">
              <a:spcAft>
                <a:spcPts val="0"/>
              </a:spcAft>
              <a:defRPr/>
            </a:pPr>
            <a:r>
              <a:rPr lang="cs-CZ" altLang="cs-CZ" sz="2250" kern="0" dirty="0"/>
              <a:t>Funkce lipidů:</a:t>
            </a:r>
          </a:p>
          <a:p>
            <a:pPr marL="457200" indent="-457200" fontAlgn="auto">
              <a:spcAft>
                <a:spcPts val="0"/>
              </a:spcAft>
              <a:buAutoNum type="arabicParenR"/>
              <a:defRPr/>
            </a:pPr>
            <a:r>
              <a:rPr lang="cs-CZ" altLang="cs-CZ" sz="2250" kern="0" dirty="0"/>
              <a:t>Důležitý zdroj energie (TAG)</a:t>
            </a:r>
          </a:p>
          <a:p>
            <a:pPr marL="457200" indent="-457200" fontAlgn="auto">
              <a:spcAft>
                <a:spcPts val="0"/>
              </a:spcAft>
              <a:buAutoNum type="arabicParenR"/>
              <a:defRPr/>
            </a:pPr>
            <a:r>
              <a:rPr lang="cs-CZ" altLang="cs-CZ" sz="2250" kern="0" dirty="0"/>
              <a:t>Základní sloučeniny pro syntézu (CH) – prostaglandiny, žlučové kyseliny, fosfolipidy, steroidní hormony </a:t>
            </a:r>
          </a:p>
          <a:p>
            <a:pPr marL="457200" indent="-457200" fontAlgn="auto">
              <a:spcAft>
                <a:spcPts val="0"/>
              </a:spcAft>
              <a:buAutoNum type="arabicParenR"/>
              <a:defRPr/>
            </a:pPr>
            <a:endParaRPr lang="cs-CZ" altLang="cs-CZ" sz="2250" kern="0" dirty="0"/>
          </a:p>
          <a:p>
            <a:pPr marL="457200" indent="-457200" fontAlgn="auto">
              <a:spcAft>
                <a:spcPts val="0"/>
              </a:spcAft>
              <a:buAutoNum type="arabicParenR"/>
              <a:defRPr/>
            </a:pPr>
            <a:endParaRPr lang="cs-CZ" altLang="cs-CZ" sz="2250" kern="0" dirty="0"/>
          </a:p>
          <a:p>
            <a:pPr fontAlgn="auto">
              <a:spcAft>
                <a:spcPts val="0"/>
              </a:spcAft>
              <a:defRPr/>
            </a:pPr>
            <a:endParaRPr lang="cs-CZ" altLang="cs-CZ" sz="2250" kern="0" dirty="0"/>
          </a:p>
        </p:txBody>
      </p:sp>
    </p:spTree>
    <p:extLst>
      <p:ext uri="{BB962C8B-B14F-4D97-AF65-F5344CB8AC3E}">
        <p14:creationId xmlns:p14="http://schemas.microsoft.com/office/powerpoint/2010/main" val="3590254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2899C3-42E3-4A76-8CC2-A9FFB6F46EA4}"/>
              </a:ext>
            </a:extLst>
          </p:cNvPr>
          <p:cNvSpPr>
            <a:spLocks noGrp="1"/>
          </p:cNvSpPr>
          <p:nvPr>
            <p:ph type="title"/>
          </p:nvPr>
        </p:nvSpPr>
        <p:spPr>
          <a:xfrm>
            <a:off x="2452688" y="214313"/>
            <a:ext cx="7279184" cy="1326059"/>
          </a:xfrm>
        </p:spPr>
        <p:txBody>
          <a:bodyPr/>
          <a:lstStyle/>
          <a:p>
            <a:pPr fontAlgn="auto">
              <a:spcAft>
                <a:spcPts val="0"/>
              </a:spcAft>
              <a:defRPr/>
            </a:pPr>
            <a:r>
              <a:rPr lang="cs-CZ" dirty="0"/>
              <a:t>AHA - ateroskleróza</a:t>
            </a:r>
          </a:p>
        </p:txBody>
      </p:sp>
      <p:pic>
        <p:nvPicPr>
          <p:cNvPr id="76803" name="Zástupný symbol pro obsah 4">
            <a:extLst>
              <a:ext uri="{FF2B5EF4-FFF2-40B4-BE49-F238E27FC236}">
                <a16:creationId xmlns:a16="http://schemas.microsoft.com/office/drawing/2014/main" id="{5A639E33-AB6C-43AF-9095-888B14F9FC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5777" y="1118591"/>
            <a:ext cx="9760445" cy="512028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47E3D9-7F59-437E-A7A8-6647F88511C4}"/>
              </a:ext>
            </a:extLst>
          </p:cNvPr>
          <p:cNvSpPr>
            <a:spLocks noGrp="1" noChangeArrowheads="1"/>
          </p:cNvSpPr>
          <p:nvPr>
            <p:ph type="title"/>
          </p:nvPr>
        </p:nvSpPr>
        <p:spPr>
          <a:xfrm>
            <a:off x="417314" y="197942"/>
            <a:ext cx="7280672" cy="1326058"/>
          </a:xfrm>
        </p:spPr>
        <p:txBody>
          <a:bodyPr/>
          <a:lstStyle/>
          <a:p>
            <a:pPr fontAlgn="auto">
              <a:spcAft>
                <a:spcPts val="0"/>
              </a:spcAft>
              <a:defRPr/>
            </a:pPr>
            <a:r>
              <a:rPr lang="cs-CZ" altLang="cs-CZ" sz="3750" dirty="0"/>
              <a:t>Hypotézy vzniku aterosklerózy</a:t>
            </a:r>
          </a:p>
        </p:txBody>
      </p:sp>
      <p:sp>
        <p:nvSpPr>
          <p:cNvPr id="9219" name="Rectangle 3">
            <a:extLst>
              <a:ext uri="{FF2B5EF4-FFF2-40B4-BE49-F238E27FC236}">
                <a16:creationId xmlns:a16="http://schemas.microsoft.com/office/drawing/2014/main" id="{D2D1ABDA-DD53-487F-9D93-905BB37A4D5A}"/>
              </a:ext>
            </a:extLst>
          </p:cNvPr>
          <p:cNvSpPr>
            <a:spLocks noGrp="1" noChangeArrowheads="1"/>
          </p:cNvSpPr>
          <p:nvPr>
            <p:ph type="body" idx="1"/>
          </p:nvPr>
        </p:nvSpPr>
        <p:spPr>
          <a:xfrm>
            <a:off x="2180332" y="1808262"/>
            <a:ext cx="8201918" cy="4522886"/>
          </a:xfrm>
        </p:spPr>
        <p:txBody>
          <a:bodyPr/>
          <a:lstStyle/>
          <a:p>
            <a:pPr fontAlgn="auto">
              <a:lnSpc>
                <a:spcPct val="80000"/>
              </a:lnSpc>
              <a:spcAft>
                <a:spcPts val="0"/>
              </a:spcAft>
              <a:defRPr/>
            </a:pPr>
            <a:r>
              <a:rPr lang="cs-CZ" altLang="cs-CZ" b="1" dirty="0"/>
              <a:t>Lipidová teorie</a:t>
            </a:r>
            <a:r>
              <a:rPr lang="cs-CZ" altLang="cs-CZ" dirty="0"/>
              <a:t> (</a:t>
            </a:r>
            <a:r>
              <a:rPr lang="cs-CZ" altLang="cs-CZ" dirty="0" err="1"/>
              <a:t>Virchow</a:t>
            </a:r>
            <a:r>
              <a:rPr lang="cs-CZ" altLang="cs-CZ" dirty="0"/>
              <a:t>)</a:t>
            </a:r>
            <a:r>
              <a:rPr lang="cs-CZ" altLang="cs-CZ" sz="2625" dirty="0"/>
              <a:t> – zvýšená </a:t>
            </a:r>
            <a:r>
              <a:rPr lang="cs-CZ" altLang="cs-CZ" sz="2625" dirty="0" err="1"/>
              <a:t>konc</a:t>
            </a:r>
            <a:r>
              <a:rPr lang="cs-CZ" altLang="cs-CZ" sz="2625" dirty="0"/>
              <a:t>. plazmat. lipidů vede k penetraci LDL do stěny arterií s akumulací lipidů v buňkách hladké svaloviny a makrofázích (tzv. pěnových buňkách).</a:t>
            </a:r>
          </a:p>
          <a:p>
            <a:pPr fontAlgn="auto">
              <a:lnSpc>
                <a:spcPct val="80000"/>
              </a:lnSpc>
              <a:spcAft>
                <a:spcPts val="0"/>
              </a:spcAft>
              <a:defRPr/>
            </a:pPr>
            <a:r>
              <a:rPr lang="cs-CZ" altLang="cs-CZ" dirty="0" err="1"/>
              <a:t>Rossova</a:t>
            </a:r>
            <a:r>
              <a:rPr lang="cs-CZ" altLang="cs-CZ" dirty="0"/>
              <a:t> </a:t>
            </a:r>
            <a:r>
              <a:rPr lang="cs-CZ" altLang="cs-CZ" b="1" dirty="0"/>
              <a:t>hypotéza endotelového poškození</a:t>
            </a:r>
            <a:r>
              <a:rPr lang="cs-CZ" altLang="cs-CZ" sz="2625" dirty="0"/>
              <a:t> – chronické poškozování různými mechanizmy (hypertenze, diabetes </a:t>
            </a:r>
            <a:r>
              <a:rPr lang="cs-CZ" altLang="cs-CZ" sz="2625" dirty="0" err="1"/>
              <a:t>mellitus</a:t>
            </a:r>
            <a:r>
              <a:rPr lang="cs-CZ" altLang="cs-CZ" sz="2625" dirty="0"/>
              <a:t>, </a:t>
            </a:r>
            <a:r>
              <a:rPr lang="cs-CZ" altLang="cs-CZ" sz="2625" dirty="0" err="1"/>
              <a:t>hyperlipidemie</a:t>
            </a:r>
            <a:r>
              <a:rPr lang="cs-CZ" altLang="cs-CZ" sz="2625" dirty="0"/>
              <a:t>, kouření aj.) vede k poruše </a:t>
            </a:r>
            <a:r>
              <a:rPr lang="cs-CZ" altLang="cs-CZ" sz="2625" dirty="0" err="1"/>
              <a:t>fce</a:t>
            </a:r>
            <a:r>
              <a:rPr lang="cs-CZ" altLang="cs-CZ" sz="2625" dirty="0"/>
              <a:t> endotelu, adhezi destiček na </a:t>
            </a:r>
            <a:r>
              <a:rPr lang="cs-CZ" altLang="cs-CZ" sz="2625" dirty="0" err="1"/>
              <a:t>subendotel</a:t>
            </a:r>
            <a:r>
              <a:rPr lang="cs-CZ" altLang="cs-CZ" sz="2625" dirty="0"/>
              <a:t>. povrch, agregaci, chemotaxi, zvýšení PDGF (</a:t>
            </a:r>
            <a:r>
              <a:rPr lang="cs-CZ" altLang="cs-CZ" sz="2625" dirty="0" err="1"/>
              <a:t>Platelet</a:t>
            </a:r>
            <a:r>
              <a:rPr lang="cs-CZ" altLang="cs-CZ" sz="2625" dirty="0"/>
              <a:t> </a:t>
            </a:r>
            <a:r>
              <a:rPr lang="cs-CZ" altLang="cs-CZ" sz="2625" dirty="0" err="1"/>
              <a:t>Derived</a:t>
            </a:r>
            <a:r>
              <a:rPr lang="cs-CZ" altLang="cs-CZ" sz="2625" dirty="0"/>
              <a:t> </a:t>
            </a:r>
            <a:r>
              <a:rPr lang="cs-CZ" altLang="cs-CZ" sz="2625" dirty="0" err="1"/>
              <a:t>Growth</a:t>
            </a:r>
            <a:r>
              <a:rPr lang="cs-CZ" altLang="cs-CZ" sz="2625" dirty="0"/>
              <a:t> </a:t>
            </a:r>
            <a:r>
              <a:rPr lang="cs-CZ" altLang="cs-CZ" sz="2625" dirty="0" err="1"/>
              <a:t>Factor</a:t>
            </a:r>
            <a:r>
              <a:rPr lang="cs-CZ" altLang="cs-CZ" sz="2625" dirty="0"/>
              <a:t>) a tvorbu fibrózního plátu.</a:t>
            </a:r>
          </a:p>
          <a:p>
            <a:pPr fontAlgn="auto">
              <a:lnSpc>
                <a:spcPct val="80000"/>
              </a:lnSpc>
              <a:spcAft>
                <a:spcPts val="0"/>
              </a:spcAft>
              <a:defRPr/>
            </a:pPr>
            <a:r>
              <a:rPr lang="cs-CZ" altLang="cs-CZ" b="1" dirty="0"/>
              <a:t>Jednotná hypotéza</a:t>
            </a:r>
            <a:r>
              <a:rPr lang="cs-CZ" altLang="cs-CZ" dirty="0"/>
              <a:t> </a:t>
            </a:r>
            <a:r>
              <a:rPr lang="cs-CZ" altLang="cs-CZ" sz="2625" dirty="0"/>
              <a:t>– shrnuje obě předchozí.</a:t>
            </a:r>
            <a:endParaRPr lang="cs-CZ" alt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E14304D-37B1-4D17-9FD6-BB9A0D1CE4BE}"/>
              </a:ext>
            </a:extLst>
          </p:cNvPr>
          <p:cNvSpPr>
            <a:spLocks noGrp="1" noChangeArrowheads="1"/>
          </p:cNvSpPr>
          <p:nvPr>
            <p:ph type="title"/>
          </p:nvPr>
        </p:nvSpPr>
        <p:spPr/>
        <p:txBody>
          <a:bodyPr/>
          <a:lstStyle/>
          <a:p>
            <a:pPr fontAlgn="auto">
              <a:spcAft>
                <a:spcPts val="0"/>
              </a:spcAft>
              <a:defRPr/>
            </a:pPr>
            <a:r>
              <a:rPr lang="cs-CZ" altLang="cs-CZ" dirty="0"/>
              <a:t>Patogeneze</a:t>
            </a:r>
          </a:p>
        </p:txBody>
      </p:sp>
      <p:sp>
        <p:nvSpPr>
          <p:cNvPr id="17411" name="Rectangle 3">
            <a:extLst>
              <a:ext uri="{FF2B5EF4-FFF2-40B4-BE49-F238E27FC236}">
                <a16:creationId xmlns:a16="http://schemas.microsoft.com/office/drawing/2014/main" id="{668B3D1B-3C04-41DF-992D-7FCDBB7A5B3C}"/>
              </a:ext>
            </a:extLst>
          </p:cNvPr>
          <p:cNvSpPr>
            <a:spLocks noGrp="1" noChangeArrowheads="1"/>
          </p:cNvSpPr>
          <p:nvPr>
            <p:ph type="body" idx="1"/>
          </p:nvPr>
        </p:nvSpPr>
        <p:spPr>
          <a:xfrm>
            <a:off x="2452688" y="1741289"/>
            <a:ext cx="7500938" cy="4589859"/>
          </a:xfrm>
        </p:spPr>
        <p:txBody>
          <a:bodyPr>
            <a:normAutofit/>
          </a:bodyPr>
          <a:lstStyle/>
          <a:p>
            <a:pPr fontAlgn="auto">
              <a:lnSpc>
                <a:spcPct val="80000"/>
              </a:lnSpc>
              <a:spcAft>
                <a:spcPts val="0"/>
              </a:spcAft>
              <a:defRPr/>
            </a:pPr>
            <a:r>
              <a:rPr lang="cs-CZ" altLang="cs-CZ" sz="2625" dirty="0"/>
              <a:t>1. </a:t>
            </a:r>
            <a:r>
              <a:rPr lang="cs-CZ" altLang="cs-CZ" sz="2625" b="1" dirty="0"/>
              <a:t>endoteliální dysfunkce</a:t>
            </a:r>
            <a:r>
              <a:rPr lang="cs-CZ" altLang="cs-CZ" sz="2625" dirty="0"/>
              <a:t> způsobená chronickým poškozováním (</a:t>
            </a:r>
            <a:r>
              <a:rPr lang="cs-CZ" altLang="cs-CZ" sz="2625" dirty="0" err="1"/>
              <a:t>hypercholesterolemií</a:t>
            </a:r>
            <a:r>
              <a:rPr lang="cs-CZ" altLang="cs-CZ" sz="2625" dirty="0"/>
              <a:t>, hypertenzí, nikotinem, toxiny, oxidačním stresem, infekcí, </a:t>
            </a:r>
            <a:r>
              <a:rPr lang="cs-CZ" altLang="cs-CZ" sz="2625" dirty="0" err="1"/>
              <a:t>homocysteinem</a:t>
            </a:r>
            <a:r>
              <a:rPr lang="cs-CZ" altLang="cs-CZ" sz="2625" dirty="0"/>
              <a:t> atd.)</a:t>
            </a:r>
          </a:p>
          <a:p>
            <a:pPr fontAlgn="auto">
              <a:lnSpc>
                <a:spcPct val="80000"/>
              </a:lnSpc>
              <a:spcAft>
                <a:spcPts val="0"/>
              </a:spcAft>
              <a:defRPr/>
            </a:pPr>
            <a:r>
              <a:rPr lang="cs-CZ" altLang="cs-CZ" sz="2625" dirty="0"/>
              <a:t>2. </a:t>
            </a:r>
            <a:r>
              <a:rPr lang="cs-CZ" altLang="cs-CZ" sz="2625" b="1" dirty="0"/>
              <a:t>zvýšený průnik</a:t>
            </a:r>
            <a:r>
              <a:rPr lang="cs-CZ" altLang="cs-CZ" sz="2625" dirty="0"/>
              <a:t> lipoproteinů (LDL) do cévní stěny</a:t>
            </a:r>
          </a:p>
          <a:p>
            <a:pPr fontAlgn="auto">
              <a:lnSpc>
                <a:spcPct val="80000"/>
              </a:lnSpc>
              <a:spcAft>
                <a:spcPts val="0"/>
              </a:spcAft>
              <a:defRPr/>
            </a:pPr>
            <a:r>
              <a:rPr lang="cs-CZ" altLang="cs-CZ" sz="2625" dirty="0"/>
              <a:t>3. </a:t>
            </a:r>
            <a:r>
              <a:rPr lang="cs-CZ" altLang="cs-CZ" sz="2625" b="1" dirty="0"/>
              <a:t>buněčná reakce</a:t>
            </a:r>
            <a:r>
              <a:rPr lang="cs-CZ" altLang="cs-CZ" sz="2625" dirty="0"/>
              <a:t> v místě poškození (endotelie, trombocyty, buňky hl. svaloviny, monocyty </a:t>
            </a:r>
            <a:r>
              <a:rPr lang="cs-CZ" altLang="cs-CZ" sz="2625" dirty="0">
                <a:sym typeface="Symbol" panose="05050102010706020507" pitchFamily="18" charset="2"/>
              </a:rPr>
              <a:t> pěnové buňky</a:t>
            </a:r>
            <a:r>
              <a:rPr lang="cs-CZ" altLang="cs-CZ" sz="2625" dirty="0"/>
              <a:t>) </a:t>
            </a:r>
          </a:p>
          <a:p>
            <a:pPr fontAlgn="auto">
              <a:lnSpc>
                <a:spcPct val="80000"/>
              </a:lnSpc>
              <a:spcAft>
                <a:spcPts val="0"/>
              </a:spcAft>
              <a:defRPr/>
            </a:pPr>
            <a:r>
              <a:rPr lang="cs-CZ" altLang="cs-CZ" sz="2625" dirty="0"/>
              <a:t>4. </a:t>
            </a:r>
            <a:r>
              <a:rPr lang="cs-CZ" altLang="cs-CZ" sz="2625" b="1" dirty="0"/>
              <a:t>akumulace ateromových hmot</a:t>
            </a:r>
            <a:r>
              <a:rPr lang="cs-CZ" altLang="cs-CZ" sz="2625" dirty="0"/>
              <a:t>, </a:t>
            </a:r>
            <a:r>
              <a:rPr lang="cs-CZ" altLang="cs-CZ" sz="2625" dirty="0" err="1"/>
              <a:t>fibrotizace</a:t>
            </a:r>
            <a:r>
              <a:rPr lang="cs-CZ" altLang="cs-CZ" sz="2625" dirty="0"/>
              <a:t>, ukládání vápníku </a:t>
            </a:r>
          </a:p>
          <a:p>
            <a:pPr fontAlgn="auto">
              <a:lnSpc>
                <a:spcPct val="80000"/>
              </a:lnSpc>
              <a:spcAft>
                <a:spcPts val="0"/>
              </a:spcAft>
              <a:defRPr/>
            </a:pPr>
            <a:r>
              <a:rPr lang="cs-CZ" altLang="cs-CZ" sz="2625" dirty="0"/>
              <a:t>5. </a:t>
            </a:r>
            <a:r>
              <a:rPr lang="cs-CZ" altLang="cs-CZ" sz="2625" b="1" dirty="0"/>
              <a:t>komplikace </a:t>
            </a:r>
            <a:r>
              <a:rPr lang="cs-CZ" altLang="cs-CZ" sz="2625" dirty="0"/>
              <a:t>(trombóza, krvácení do plátů) </a:t>
            </a:r>
            <a:r>
              <a:rPr lang="cs-CZ" altLang="cs-CZ" sz="2625" dirty="0">
                <a:sym typeface="Symbol" panose="05050102010706020507" pitchFamily="18" charset="2"/>
              </a:rPr>
              <a:t> ICHS, CMP, ICHDK……..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8">
            <a:extLst>
              <a:ext uri="{FF2B5EF4-FFF2-40B4-BE49-F238E27FC236}">
                <a16:creationId xmlns:a16="http://schemas.microsoft.com/office/drawing/2014/main" id="{BE633F87-3792-4685-9F8B-2BC0D83F6E91}"/>
              </a:ext>
            </a:extLst>
          </p:cNvPr>
          <p:cNvSpPr>
            <a:spLocks noChangeArrowheads="1"/>
          </p:cNvSpPr>
          <p:nvPr/>
        </p:nvSpPr>
        <p:spPr bwMode="auto">
          <a:xfrm>
            <a:off x="6488906" y="2091035"/>
            <a:ext cx="2928938" cy="2357438"/>
          </a:xfrm>
          <a:prstGeom prst="rect">
            <a:avLst/>
          </a:prstGeom>
          <a:solidFill>
            <a:schemeClr val="bg1"/>
          </a:solidFill>
          <a:ln w="9525">
            <a:miter lim="800000"/>
            <a:headEnd/>
            <a:tailEnd/>
          </a:ln>
          <a:effectLst/>
          <a:scene3d>
            <a:camera prst="legacyPerspectiveTopRight"/>
            <a:lightRig rig="legacyFlat3" dir="b"/>
          </a:scene3d>
          <a:sp3d extrusionH="121893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flatTx/>
          </a:bodyPr>
          <a:lstStyle>
            <a:lvl1pPr marL="609600" indent="-6096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990600" indent="-5334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371600" indent="-4572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828800" indent="-4572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286000" indent="-4572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7432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32004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6576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41148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uk-UA" altLang="cs-CZ" sz="1875" dirty="0">
                <a:solidFill>
                  <a:srgbClr val="CC3300"/>
                </a:solidFill>
                <a:latin typeface="Calibri Light" panose="020F0302020204030204" pitchFamily="34" charset="0"/>
              </a:rPr>
              <a:t>А</a:t>
            </a:r>
            <a:r>
              <a:rPr lang="en-US" altLang="cs-CZ" sz="1875" dirty="0">
                <a:solidFill>
                  <a:srgbClr val="CC3300"/>
                </a:solidFill>
                <a:latin typeface="Calibri Light" panose="020F0302020204030204" pitchFamily="34" charset="0"/>
              </a:rPr>
              <a:t>p</a:t>
            </a:r>
            <a:r>
              <a:rPr lang="uk-UA" altLang="cs-CZ" sz="1875" dirty="0">
                <a:solidFill>
                  <a:srgbClr val="CC3300"/>
                </a:solidFill>
                <a:latin typeface="Calibri Light" panose="020F0302020204030204" pitchFamily="34" charset="0"/>
              </a:rPr>
              <a:t>о-В-</a:t>
            </a:r>
            <a:r>
              <a:rPr lang="en-US" altLang="cs-CZ" sz="1875" dirty="0">
                <a:solidFill>
                  <a:srgbClr val="CC3300"/>
                </a:solidFill>
                <a:latin typeface="Calibri Light" panose="020F0302020204030204" pitchFamily="34" charset="0"/>
              </a:rPr>
              <a:t>receptor</a:t>
            </a:r>
            <a:endParaRPr lang="uk-UA" altLang="cs-CZ" sz="1875" dirty="0">
              <a:solidFill>
                <a:srgbClr val="CC3300"/>
              </a:solidFill>
              <a:latin typeface="Calibri Light" panose="020F0302020204030204" pitchFamily="34" charset="0"/>
            </a:endParaRPr>
          </a:p>
          <a:p>
            <a:pPr algn="ctr" eaLnBrk="1" hangingPunct="1">
              <a:lnSpc>
                <a:spcPct val="100000"/>
              </a:lnSpc>
              <a:spcBef>
                <a:spcPct val="0"/>
              </a:spcBef>
              <a:buFontTx/>
              <a:buNone/>
            </a:pPr>
            <a:r>
              <a:rPr lang="uk-UA" altLang="cs-CZ" sz="1875" dirty="0">
                <a:solidFill>
                  <a:schemeClr val="accent2"/>
                </a:solidFill>
                <a:latin typeface="Calibri Light" panose="020F0302020204030204" pitchFamily="34" charset="0"/>
              </a:rPr>
              <a:t>А</a:t>
            </a:r>
            <a:r>
              <a:rPr lang="en-US" altLang="cs-CZ" sz="1875" dirty="0">
                <a:solidFill>
                  <a:schemeClr val="accent2"/>
                </a:solidFill>
                <a:latin typeface="Calibri Light" panose="020F0302020204030204" pitchFamily="34" charset="0"/>
              </a:rPr>
              <a:t>p</a:t>
            </a:r>
            <a:r>
              <a:rPr lang="uk-UA" altLang="cs-CZ" sz="1875" dirty="0">
                <a:solidFill>
                  <a:schemeClr val="accent2"/>
                </a:solidFill>
                <a:latin typeface="Calibri Light" panose="020F0302020204030204" pitchFamily="34" charset="0"/>
              </a:rPr>
              <a:t>о-Е-</a:t>
            </a:r>
            <a:r>
              <a:rPr lang="en-US" altLang="cs-CZ" sz="1875" dirty="0">
                <a:solidFill>
                  <a:schemeClr val="accent2"/>
                </a:solidFill>
                <a:latin typeface="Calibri Light" panose="020F0302020204030204" pitchFamily="34" charset="0"/>
              </a:rPr>
              <a:t>receptor</a:t>
            </a:r>
            <a:endParaRPr lang="uk-UA" altLang="cs-CZ" sz="1875" dirty="0">
              <a:solidFill>
                <a:schemeClr val="accent2"/>
              </a:solidFill>
              <a:latin typeface="Calibri Light" panose="020F0302020204030204" pitchFamily="34" charset="0"/>
            </a:endParaRPr>
          </a:p>
          <a:p>
            <a:pPr eaLnBrk="1" hangingPunct="1">
              <a:lnSpc>
                <a:spcPct val="100000"/>
              </a:lnSpc>
              <a:spcBef>
                <a:spcPct val="0"/>
              </a:spcBef>
              <a:buFontTx/>
              <a:buNone/>
            </a:pPr>
            <a:r>
              <a:rPr lang="uk-UA" altLang="cs-CZ" sz="1875" dirty="0">
                <a:latin typeface="Calibri Light" panose="020F0302020204030204" pitchFamily="34" charset="0"/>
              </a:rPr>
              <a:t>(</a:t>
            </a:r>
            <a:r>
              <a:rPr lang="cs-CZ" altLang="cs-CZ" sz="1875" dirty="0">
                <a:latin typeface="Calibri Light" panose="020F0302020204030204" pitchFamily="34" charset="0"/>
              </a:rPr>
              <a:t>vážou se na apoprotein B nebo apoprotein E)</a:t>
            </a:r>
          </a:p>
          <a:p>
            <a:pPr eaLnBrk="1" hangingPunct="1">
              <a:lnSpc>
                <a:spcPct val="100000"/>
              </a:lnSpc>
              <a:spcBef>
                <a:spcPct val="0"/>
              </a:spcBef>
              <a:buFontTx/>
              <a:buNone/>
            </a:pPr>
            <a:endParaRPr lang="cs-CZ" altLang="cs-CZ" sz="1875" dirty="0">
              <a:latin typeface="Calibri Light" panose="020F0302020204030204" pitchFamily="34" charset="0"/>
              <a:cs typeface="Times New Roman" panose="02020603050405020304" pitchFamily="18" charset="0"/>
            </a:endParaRPr>
          </a:p>
          <a:p>
            <a:pPr eaLnBrk="1" hangingPunct="1">
              <a:lnSpc>
                <a:spcPct val="100000"/>
              </a:lnSpc>
              <a:spcBef>
                <a:spcPct val="0"/>
              </a:spcBef>
              <a:buFontTx/>
              <a:buNone/>
            </a:pPr>
            <a:endParaRPr lang="ru-RU" altLang="cs-CZ" sz="1875" dirty="0">
              <a:latin typeface="Calibri Light" panose="020F0302020204030204" pitchFamily="34" charset="0"/>
            </a:endParaRPr>
          </a:p>
        </p:txBody>
      </p:sp>
      <p:sp>
        <p:nvSpPr>
          <p:cNvPr id="11373" name="Rectangle 109">
            <a:extLst>
              <a:ext uri="{FF2B5EF4-FFF2-40B4-BE49-F238E27FC236}">
                <a16:creationId xmlns:a16="http://schemas.microsoft.com/office/drawing/2014/main" id="{978BA4DC-1B4D-46FB-ADCA-8C63BCDD44A4}"/>
              </a:ext>
            </a:extLst>
          </p:cNvPr>
          <p:cNvSpPr>
            <a:spLocks noChangeArrowheads="1"/>
          </p:cNvSpPr>
          <p:nvPr/>
        </p:nvSpPr>
        <p:spPr bwMode="auto">
          <a:xfrm>
            <a:off x="4009430" y="4572000"/>
            <a:ext cx="3429000" cy="1571625"/>
          </a:xfrm>
          <a:prstGeom prst="rect">
            <a:avLst/>
          </a:prstGeom>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fontAlgn="auto">
              <a:spcBef>
                <a:spcPts val="0"/>
              </a:spcBef>
              <a:spcAft>
                <a:spcPts val="0"/>
              </a:spcAft>
              <a:defRPr/>
            </a:pPr>
            <a:r>
              <a:rPr lang="en-US" altLang="cs-CZ" sz="2250" dirty="0">
                <a:latin typeface="Calibri Light" panose="020F0302020204030204" pitchFamily="34" charset="0"/>
              </a:rPr>
              <a:t>Brown </a:t>
            </a:r>
            <a:r>
              <a:rPr lang="cs-CZ" altLang="cs-CZ" sz="2250" dirty="0">
                <a:latin typeface="Calibri Light" panose="020F0302020204030204" pitchFamily="34" charset="0"/>
              </a:rPr>
              <a:t>a</a:t>
            </a:r>
            <a:r>
              <a:rPr lang="en-US" altLang="cs-CZ" sz="2250" dirty="0">
                <a:latin typeface="Calibri Light" panose="020F0302020204030204" pitchFamily="34" charset="0"/>
              </a:rPr>
              <a:t> Goldstein</a:t>
            </a:r>
            <a:r>
              <a:rPr lang="uk-UA" altLang="cs-CZ" sz="2250" dirty="0">
                <a:latin typeface="Calibri Light" panose="020F0302020204030204" pitchFamily="34" charset="0"/>
              </a:rPr>
              <a:t> </a:t>
            </a:r>
            <a:r>
              <a:rPr lang="cs-CZ" altLang="cs-CZ" sz="2250" dirty="0">
                <a:latin typeface="Calibri Light" panose="020F0302020204030204" pitchFamily="34" charset="0"/>
              </a:rPr>
              <a:t>za to dostali v roce </a:t>
            </a:r>
            <a:r>
              <a:rPr lang="en-US" altLang="cs-CZ" sz="2250" dirty="0">
                <a:latin typeface="Calibri Light" panose="020F0302020204030204" pitchFamily="34" charset="0"/>
                <a:cs typeface="Times New Roman" panose="02020603050405020304" pitchFamily="18" charset="0"/>
              </a:rPr>
              <a:t>1985</a:t>
            </a:r>
            <a:r>
              <a:rPr lang="cs-CZ" altLang="cs-CZ" sz="2250" dirty="0">
                <a:latin typeface="Calibri Light" panose="020F0302020204030204" pitchFamily="34" charset="0"/>
                <a:cs typeface="Times New Roman" panose="02020603050405020304" pitchFamily="18" charset="0"/>
              </a:rPr>
              <a:t> Nobelovu cenu</a:t>
            </a:r>
            <a:r>
              <a:rPr lang="ru-RU" altLang="cs-CZ" sz="2250" dirty="0">
                <a:latin typeface="Calibri Light" panose="020F0302020204030204" pitchFamily="34" charset="0"/>
              </a:rPr>
              <a:t> </a:t>
            </a:r>
          </a:p>
        </p:txBody>
      </p:sp>
      <p:sp>
        <p:nvSpPr>
          <p:cNvPr id="11266" name="Rectangle 2">
            <a:extLst>
              <a:ext uri="{FF2B5EF4-FFF2-40B4-BE49-F238E27FC236}">
                <a16:creationId xmlns:a16="http://schemas.microsoft.com/office/drawing/2014/main" id="{A4280C8A-F6C8-4234-8793-B033FF0CD35E}"/>
              </a:ext>
            </a:extLst>
          </p:cNvPr>
          <p:cNvSpPr>
            <a:spLocks noGrp="1" noChangeArrowheads="1"/>
          </p:cNvSpPr>
          <p:nvPr>
            <p:ph type="title"/>
          </p:nvPr>
        </p:nvSpPr>
        <p:spPr>
          <a:xfrm>
            <a:off x="2309813" y="357187"/>
            <a:ext cx="7572375" cy="1500188"/>
          </a:xfrm>
          <a:solidFill>
            <a:srgbClr val="666699"/>
          </a:solidFill>
          <a:scene3d>
            <a:camera prst="legacyObliqueTopLeft"/>
            <a:lightRig rig="legacyFlat3" dir="t"/>
          </a:scene3d>
          <a:sp3d extrusionH="430200" prstMaterial="legacyMatte">
            <a:bevelT w="13500" h="13500" prst="angle"/>
            <a:bevelB w="13500" h="13500" prst="angle"/>
            <a:extrusionClr>
              <a:srgbClr val="666699"/>
            </a:extrusionClr>
            <a:contourClr>
              <a:srgbClr val="666699"/>
            </a:contourClr>
          </a:sp3d>
        </p:spPr>
        <p:txBody>
          <a:bodyPr>
            <a:flatTx/>
          </a:bodyPr>
          <a:lstStyle/>
          <a:p>
            <a:pPr fontAlgn="auto">
              <a:spcAft>
                <a:spcPts val="0"/>
              </a:spcAft>
              <a:defRPr/>
            </a:pPr>
            <a:r>
              <a:rPr lang="cs-CZ" altLang="cs-CZ" sz="1875" dirty="0">
                <a:solidFill>
                  <a:schemeClr val="bg1"/>
                </a:solidFill>
              </a:rPr>
              <a:t>Receptorově zprostředkovaný transport cholesterolu do buněk popsali v letech </a:t>
            </a:r>
            <a:r>
              <a:rPr lang="uk-UA" altLang="cs-CZ" sz="1875" dirty="0">
                <a:solidFill>
                  <a:schemeClr val="bg1"/>
                </a:solidFill>
              </a:rPr>
              <a:t>1973-1975 </a:t>
            </a:r>
            <a:r>
              <a:rPr lang="cs-CZ" altLang="cs-CZ" sz="1875" dirty="0">
                <a:solidFill>
                  <a:schemeClr val="bg1"/>
                </a:solidFill>
              </a:rPr>
              <a:t>vědci </a:t>
            </a:r>
            <a:r>
              <a:rPr lang="en-US" altLang="cs-CZ" sz="1875" dirty="0">
                <a:solidFill>
                  <a:schemeClr val="bg1"/>
                </a:solidFill>
              </a:rPr>
              <a:t> </a:t>
            </a:r>
            <a:r>
              <a:rPr lang="en-US" altLang="cs-CZ" sz="1875" dirty="0" err="1">
                <a:solidFill>
                  <a:schemeClr val="bg1"/>
                </a:solidFill>
              </a:rPr>
              <a:t>M.Brown</a:t>
            </a:r>
            <a:r>
              <a:rPr lang="en-US" altLang="cs-CZ" sz="1875" dirty="0">
                <a:solidFill>
                  <a:schemeClr val="bg1"/>
                </a:solidFill>
              </a:rPr>
              <a:t> a </a:t>
            </a:r>
            <a:r>
              <a:rPr lang="en-US" altLang="cs-CZ" sz="1875" dirty="0" err="1">
                <a:solidFill>
                  <a:schemeClr val="bg1"/>
                </a:solidFill>
              </a:rPr>
              <a:t>J.Goldstein</a:t>
            </a:r>
            <a:endParaRPr lang="ru-RU" altLang="cs-CZ" sz="1875" dirty="0">
              <a:solidFill>
                <a:schemeClr val="bg1"/>
              </a:solidFill>
            </a:endParaRPr>
          </a:p>
        </p:txBody>
      </p:sp>
      <p:grpSp>
        <p:nvGrpSpPr>
          <p:cNvPr id="80901" name="Group 106">
            <a:extLst>
              <a:ext uri="{FF2B5EF4-FFF2-40B4-BE49-F238E27FC236}">
                <a16:creationId xmlns:a16="http://schemas.microsoft.com/office/drawing/2014/main" id="{B95F20FC-AE09-4048-A55F-AB5B8FF17EEF}"/>
              </a:ext>
            </a:extLst>
          </p:cNvPr>
          <p:cNvGrpSpPr>
            <a:grpSpLocks/>
          </p:cNvGrpSpPr>
          <p:nvPr/>
        </p:nvGrpSpPr>
        <p:grpSpPr bwMode="auto">
          <a:xfrm>
            <a:off x="1942207" y="2158008"/>
            <a:ext cx="1582043" cy="943570"/>
            <a:chOff x="528" y="1190"/>
            <a:chExt cx="1063" cy="634"/>
          </a:xfrm>
        </p:grpSpPr>
        <p:sp>
          <p:nvSpPr>
            <p:cNvPr id="80932" name="Rectangle 4">
              <a:extLst>
                <a:ext uri="{FF2B5EF4-FFF2-40B4-BE49-F238E27FC236}">
                  <a16:creationId xmlns:a16="http://schemas.microsoft.com/office/drawing/2014/main" id="{31C532C4-665E-4715-A069-006F0F16DBA1}"/>
                </a:ext>
              </a:extLst>
            </p:cNvPr>
            <p:cNvSpPr>
              <a:spLocks noChangeArrowheads="1"/>
            </p:cNvSpPr>
            <p:nvPr/>
          </p:nvSpPr>
          <p:spPr bwMode="auto">
            <a:xfrm>
              <a:off x="576" y="1190"/>
              <a:ext cx="1015" cy="432"/>
            </a:xfrm>
            <a:prstGeom prst="rect">
              <a:avLst/>
            </a:prstGeom>
            <a:solidFill>
              <a:srgbClr val="CC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1500" dirty="0">
                  <a:latin typeface="Calibri Light" panose="020F0302020204030204" pitchFamily="34" charset="0"/>
                </a:rPr>
                <a:t>Kožní fibroblast</a:t>
              </a:r>
              <a:endParaRPr lang="ru-RU" altLang="cs-CZ" sz="1500" dirty="0">
                <a:latin typeface="Calibri Light" panose="020F0302020204030204" pitchFamily="34" charset="0"/>
              </a:endParaRPr>
            </a:p>
          </p:txBody>
        </p:sp>
        <p:sp>
          <p:nvSpPr>
            <p:cNvPr id="80933" name="Line 8">
              <a:extLst>
                <a:ext uri="{FF2B5EF4-FFF2-40B4-BE49-F238E27FC236}">
                  <a16:creationId xmlns:a16="http://schemas.microsoft.com/office/drawing/2014/main" id="{AE5AD0F2-E2EB-43D1-B394-840E1AA32BF6}"/>
                </a:ext>
              </a:extLst>
            </p:cNvPr>
            <p:cNvSpPr>
              <a:spLocks noChangeShapeType="1"/>
            </p:cNvSpPr>
            <p:nvPr/>
          </p:nvSpPr>
          <p:spPr bwMode="auto">
            <a:xfrm>
              <a:off x="1056" y="1632"/>
              <a:ext cx="0"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4" name="Line 10">
              <a:extLst>
                <a:ext uri="{FF2B5EF4-FFF2-40B4-BE49-F238E27FC236}">
                  <a16:creationId xmlns:a16="http://schemas.microsoft.com/office/drawing/2014/main" id="{E3DC623B-A594-4B39-8DA9-530625822577}"/>
                </a:ext>
              </a:extLst>
            </p:cNvPr>
            <p:cNvSpPr>
              <a:spLocks noChangeShapeType="1"/>
            </p:cNvSpPr>
            <p:nvPr/>
          </p:nvSpPr>
          <p:spPr bwMode="auto">
            <a:xfrm flipH="1">
              <a:off x="960"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5" name="Line 11">
              <a:extLst>
                <a:ext uri="{FF2B5EF4-FFF2-40B4-BE49-F238E27FC236}">
                  <a16:creationId xmlns:a16="http://schemas.microsoft.com/office/drawing/2014/main" id="{DDCE2F45-4050-4458-A6F0-816A84A834F0}"/>
                </a:ext>
              </a:extLst>
            </p:cNvPr>
            <p:cNvSpPr>
              <a:spLocks noChangeShapeType="1"/>
            </p:cNvSpPr>
            <p:nvPr/>
          </p:nvSpPr>
          <p:spPr bwMode="auto">
            <a:xfrm>
              <a:off x="1056"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6" name="Line 30">
              <a:extLst>
                <a:ext uri="{FF2B5EF4-FFF2-40B4-BE49-F238E27FC236}">
                  <a16:creationId xmlns:a16="http://schemas.microsoft.com/office/drawing/2014/main" id="{D55E0197-B642-4E67-AF67-304A1858F1C7}"/>
                </a:ext>
              </a:extLst>
            </p:cNvPr>
            <p:cNvSpPr>
              <a:spLocks noChangeShapeType="1"/>
            </p:cNvSpPr>
            <p:nvPr/>
          </p:nvSpPr>
          <p:spPr bwMode="auto">
            <a:xfrm>
              <a:off x="624"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7" name="Line 31">
              <a:extLst>
                <a:ext uri="{FF2B5EF4-FFF2-40B4-BE49-F238E27FC236}">
                  <a16:creationId xmlns:a16="http://schemas.microsoft.com/office/drawing/2014/main" id="{05B85D8D-1CEB-46F8-97C1-7D4FD0098F16}"/>
                </a:ext>
              </a:extLst>
            </p:cNvPr>
            <p:cNvSpPr>
              <a:spLocks noChangeShapeType="1"/>
            </p:cNvSpPr>
            <p:nvPr/>
          </p:nvSpPr>
          <p:spPr bwMode="auto">
            <a:xfrm>
              <a:off x="624" y="1632"/>
              <a:ext cx="0" cy="144"/>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8" name="Line 32">
              <a:extLst>
                <a:ext uri="{FF2B5EF4-FFF2-40B4-BE49-F238E27FC236}">
                  <a16:creationId xmlns:a16="http://schemas.microsoft.com/office/drawing/2014/main" id="{21CF5C8A-10C0-4EAE-AAA9-50A02A93D7A1}"/>
                </a:ext>
              </a:extLst>
            </p:cNvPr>
            <p:cNvSpPr>
              <a:spLocks noChangeShapeType="1"/>
            </p:cNvSpPr>
            <p:nvPr/>
          </p:nvSpPr>
          <p:spPr bwMode="auto">
            <a:xfrm flipH="1">
              <a:off x="528"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grpSp>
      <p:grpSp>
        <p:nvGrpSpPr>
          <p:cNvPr id="80902" name="Group 112">
            <a:extLst>
              <a:ext uri="{FF2B5EF4-FFF2-40B4-BE49-F238E27FC236}">
                <a16:creationId xmlns:a16="http://schemas.microsoft.com/office/drawing/2014/main" id="{6B87FE79-CEAE-46C1-93DC-FBD089C978E7}"/>
              </a:ext>
            </a:extLst>
          </p:cNvPr>
          <p:cNvGrpSpPr>
            <a:grpSpLocks/>
          </p:cNvGrpSpPr>
          <p:nvPr/>
        </p:nvGrpSpPr>
        <p:grpSpPr bwMode="auto">
          <a:xfrm>
            <a:off x="1952625" y="3286125"/>
            <a:ext cx="1428750" cy="928688"/>
            <a:chOff x="96" y="1968"/>
            <a:chExt cx="1056" cy="624"/>
          </a:xfrm>
        </p:grpSpPr>
        <p:sp>
          <p:nvSpPr>
            <p:cNvPr id="80925" name="Line 33">
              <a:extLst>
                <a:ext uri="{FF2B5EF4-FFF2-40B4-BE49-F238E27FC236}">
                  <a16:creationId xmlns:a16="http://schemas.microsoft.com/office/drawing/2014/main" id="{0CED19CA-9BF3-49BF-AC41-B2805CA88AF7}"/>
                </a:ext>
              </a:extLst>
            </p:cNvPr>
            <p:cNvSpPr>
              <a:spLocks noChangeShapeType="1"/>
            </p:cNvSpPr>
            <p:nvPr/>
          </p:nvSpPr>
          <p:spPr bwMode="auto">
            <a:xfrm>
              <a:off x="336" y="2352"/>
              <a:ext cx="0" cy="144"/>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6" name="Rectangle 5">
              <a:extLst>
                <a:ext uri="{FF2B5EF4-FFF2-40B4-BE49-F238E27FC236}">
                  <a16:creationId xmlns:a16="http://schemas.microsoft.com/office/drawing/2014/main" id="{F743D48F-F4FE-4E54-AB3A-5E8981CA926F}"/>
                </a:ext>
              </a:extLst>
            </p:cNvPr>
            <p:cNvSpPr>
              <a:spLocks noChangeArrowheads="1"/>
            </p:cNvSpPr>
            <p:nvPr/>
          </p:nvSpPr>
          <p:spPr bwMode="auto">
            <a:xfrm>
              <a:off x="96" y="1968"/>
              <a:ext cx="1056" cy="432"/>
            </a:xfrm>
            <a:prstGeom prst="rect">
              <a:avLst/>
            </a:prstGeom>
            <a:solidFill>
              <a:srgbClr val="CC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1500" dirty="0">
                  <a:latin typeface="Calibri Light" panose="020F0302020204030204" pitchFamily="34" charset="0"/>
                </a:rPr>
                <a:t>Hladké svalové </a:t>
              </a:r>
            </a:p>
            <a:p>
              <a:pPr eaLnBrk="1" hangingPunct="1"/>
              <a:r>
                <a:rPr lang="cs-CZ" altLang="cs-CZ" sz="1500" dirty="0">
                  <a:latin typeface="Calibri Light" panose="020F0302020204030204" pitchFamily="34" charset="0"/>
                </a:rPr>
                <a:t>buňky</a:t>
              </a:r>
              <a:endParaRPr lang="ru-RU" altLang="cs-CZ" sz="1500" dirty="0">
                <a:latin typeface="Calibri Light" panose="020F0302020204030204" pitchFamily="34" charset="0"/>
              </a:endParaRPr>
            </a:p>
          </p:txBody>
        </p:sp>
        <p:sp>
          <p:nvSpPr>
            <p:cNvPr id="80927" name="Line 12">
              <a:extLst>
                <a:ext uri="{FF2B5EF4-FFF2-40B4-BE49-F238E27FC236}">
                  <a16:creationId xmlns:a16="http://schemas.microsoft.com/office/drawing/2014/main" id="{8339453A-DB7E-4A41-99E1-53A5876B6651}"/>
                </a:ext>
              </a:extLst>
            </p:cNvPr>
            <p:cNvSpPr>
              <a:spLocks noChangeShapeType="1"/>
            </p:cNvSpPr>
            <p:nvPr/>
          </p:nvSpPr>
          <p:spPr bwMode="auto">
            <a:xfrm>
              <a:off x="864" y="2400"/>
              <a:ext cx="0"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8" name="Line 15">
              <a:extLst>
                <a:ext uri="{FF2B5EF4-FFF2-40B4-BE49-F238E27FC236}">
                  <a16:creationId xmlns:a16="http://schemas.microsoft.com/office/drawing/2014/main" id="{B9AF4161-C4F6-438C-972C-BAEA8838006B}"/>
                </a:ext>
              </a:extLst>
            </p:cNvPr>
            <p:cNvSpPr>
              <a:spLocks noChangeShapeType="1"/>
            </p:cNvSpPr>
            <p:nvPr/>
          </p:nvSpPr>
          <p:spPr bwMode="auto">
            <a:xfrm flipH="1">
              <a:off x="768" y="2496"/>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9" name="Line 18">
              <a:extLst>
                <a:ext uri="{FF2B5EF4-FFF2-40B4-BE49-F238E27FC236}">
                  <a16:creationId xmlns:a16="http://schemas.microsoft.com/office/drawing/2014/main" id="{CA569607-42CC-4515-B209-09CA6BBBF6FD}"/>
                </a:ext>
              </a:extLst>
            </p:cNvPr>
            <p:cNvSpPr>
              <a:spLocks noChangeShapeType="1"/>
            </p:cNvSpPr>
            <p:nvPr/>
          </p:nvSpPr>
          <p:spPr bwMode="auto">
            <a:xfrm>
              <a:off x="864" y="2496"/>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0" name="Line 34">
              <a:extLst>
                <a:ext uri="{FF2B5EF4-FFF2-40B4-BE49-F238E27FC236}">
                  <a16:creationId xmlns:a16="http://schemas.microsoft.com/office/drawing/2014/main" id="{23FF7F3F-752B-43E5-ABB2-742F4AEE1265}"/>
                </a:ext>
              </a:extLst>
            </p:cNvPr>
            <p:cNvSpPr>
              <a:spLocks noChangeShapeType="1"/>
            </p:cNvSpPr>
            <p:nvPr/>
          </p:nvSpPr>
          <p:spPr bwMode="auto">
            <a:xfrm flipH="1">
              <a:off x="240" y="2496"/>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1" name="Line 35">
              <a:extLst>
                <a:ext uri="{FF2B5EF4-FFF2-40B4-BE49-F238E27FC236}">
                  <a16:creationId xmlns:a16="http://schemas.microsoft.com/office/drawing/2014/main" id="{74CBC6CA-E8E4-4202-8D99-D85C49DBA264}"/>
                </a:ext>
              </a:extLst>
            </p:cNvPr>
            <p:cNvSpPr>
              <a:spLocks noChangeShapeType="1"/>
            </p:cNvSpPr>
            <p:nvPr/>
          </p:nvSpPr>
          <p:spPr bwMode="auto">
            <a:xfrm>
              <a:off x="336" y="2496"/>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grpSp>
      <p:grpSp>
        <p:nvGrpSpPr>
          <p:cNvPr id="80903" name="Group 104">
            <a:extLst>
              <a:ext uri="{FF2B5EF4-FFF2-40B4-BE49-F238E27FC236}">
                <a16:creationId xmlns:a16="http://schemas.microsoft.com/office/drawing/2014/main" id="{0CC8A632-158E-485C-93DD-DAF0017A5BF1}"/>
              </a:ext>
            </a:extLst>
          </p:cNvPr>
          <p:cNvGrpSpPr>
            <a:grpSpLocks/>
          </p:cNvGrpSpPr>
          <p:nvPr/>
        </p:nvGrpSpPr>
        <p:grpSpPr bwMode="auto">
          <a:xfrm>
            <a:off x="2006203" y="4414243"/>
            <a:ext cx="1285875" cy="943570"/>
            <a:chOff x="3300" y="1190"/>
            <a:chExt cx="864" cy="634"/>
          </a:xfrm>
        </p:grpSpPr>
        <p:sp>
          <p:nvSpPr>
            <p:cNvPr id="80918" name="Line 40">
              <a:extLst>
                <a:ext uri="{FF2B5EF4-FFF2-40B4-BE49-F238E27FC236}">
                  <a16:creationId xmlns:a16="http://schemas.microsoft.com/office/drawing/2014/main" id="{C6742F71-385D-483D-9679-D45C32ECDAC1}"/>
                </a:ext>
              </a:extLst>
            </p:cNvPr>
            <p:cNvSpPr>
              <a:spLocks noChangeShapeType="1"/>
            </p:cNvSpPr>
            <p:nvPr/>
          </p:nvSpPr>
          <p:spPr bwMode="auto">
            <a:xfrm>
              <a:off x="3984" y="1584"/>
              <a:ext cx="0" cy="144"/>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9" name="Line 39">
              <a:extLst>
                <a:ext uri="{FF2B5EF4-FFF2-40B4-BE49-F238E27FC236}">
                  <a16:creationId xmlns:a16="http://schemas.microsoft.com/office/drawing/2014/main" id="{261848F5-3242-4F24-8CB7-551469D4ABD0}"/>
                </a:ext>
              </a:extLst>
            </p:cNvPr>
            <p:cNvSpPr>
              <a:spLocks noChangeShapeType="1"/>
            </p:cNvSpPr>
            <p:nvPr/>
          </p:nvSpPr>
          <p:spPr bwMode="auto">
            <a:xfrm>
              <a:off x="3456" y="1584"/>
              <a:ext cx="0" cy="144"/>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0" name="Rectangle 6">
              <a:extLst>
                <a:ext uri="{FF2B5EF4-FFF2-40B4-BE49-F238E27FC236}">
                  <a16:creationId xmlns:a16="http://schemas.microsoft.com/office/drawing/2014/main" id="{AC377B4A-F678-4F63-804E-B9CF24171D8F}"/>
                </a:ext>
              </a:extLst>
            </p:cNvPr>
            <p:cNvSpPr>
              <a:spLocks noChangeArrowheads="1"/>
            </p:cNvSpPr>
            <p:nvPr/>
          </p:nvSpPr>
          <p:spPr bwMode="auto">
            <a:xfrm>
              <a:off x="3300" y="1190"/>
              <a:ext cx="864" cy="432"/>
            </a:xfrm>
            <a:prstGeom prst="rect">
              <a:avLst/>
            </a:prstGeom>
            <a:solidFill>
              <a:srgbClr val="CC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1500" dirty="0">
                  <a:latin typeface="Calibri Light" panose="020F0302020204030204" pitchFamily="34" charset="0"/>
                </a:rPr>
                <a:t>Lymfocyt</a:t>
              </a:r>
              <a:endParaRPr lang="ru-RU" altLang="cs-CZ" sz="1500" dirty="0">
                <a:latin typeface="Calibri Light" panose="020F0302020204030204" pitchFamily="34" charset="0"/>
              </a:endParaRPr>
            </a:p>
          </p:txBody>
        </p:sp>
        <p:sp>
          <p:nvSpPr>
            <p:cNvPr id="80921" name="Line 43">
              <a:extLst>
                <a:ext uri="{FF2B5EF4-FFF2-40B4-BE49-F238E27FC236}">
                  <a16:creationId xmlns:a16="http://schemas.microsoft.com/office/drawing/2014/main" id="{8493A9F4-FF56-43F6-B4CF-E2B7D2C18CCF}"/>
                </a:ext>
              </a:extLst>
            </p:cNvPr>
            <p:cNvSpPr>
              <a:spLocks noChangeShapeType="1"/>
            </p:cNvSpPr>
            <p:nvPr/>
          </p:nvSpPr>
          <p:spPr bwMode="auto">
            <a:xfrm flipH="1">
              <a:off x="3360"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2" name="Line 44">
              <a:extLst>
                <a:ext uri="{FF2B5EF4-FFF2-40B4-BE49-F238E27FC236}">
                  <a16:creationId xmlns:a16="http://schemas.microsoft.com/office/drawing/2014/main" id="{D0BAD19C-C672-41E1-A566-41FE8DD0F62D}"/>
                </a:ext>
              </a:extLst>
            </p:cNvPr>
            <p:cNvSpPr>
              <a:spLocks noChangeShapeType="1"/>
            </p:cNvSpPr>
            <p:nvPr/>
          </p:nvSpPr>
          <p:spPr bwMode="auto">
            <a:xfrm flipH="1">
              <a:off x="3888"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3" name="Line 47">
              <a:extLst>
                <a:ext uri="{FF2B5EF4-FFF2-40B4-BE49-F238E27FC236}">
                  <a16:creationId xmlns:a16="http://schemas.microsoft.com/office/drawing/2014/main" id="{4E74C100-C13B-4A08-B2E3-CA300B74FCE2}"/>
                </a:ext>
              </a:extLst>
            </p:cNvPr>
            <p:cNvSpPr>
              <a:spLocks noChangeShapeType="1"/>
            </p:cNvSpPr>
            <p:nvPr/>
          </p:nvSpPr>
          <p:spPr bwMode="auto">
            <a:xfrm>
              <a:off x="3456"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4" name="Line 48">
              <a:extLst>
                <a:ext uri="{FF2B5EF4-FFF2-40B4-BE49-F238E27FC236}">
                  <a16:creationId xmlns:a16="http://schemas.microsoft.com/office/drawing/2014/main" id="{3ECB4CB7-B1D6-4B94-8202-238B0536A59E}"/>
                </a:ext>
              </a:extLst>
            </p:cNvPr>
            <p:cNvSpPr>
              <a:spLocks noChangeShapeType="1"/>
            </p:cNvSpPr>
            <p:nvPr/>
          </p:nvSpPr>
          <p:spPr bwMode="auto">
            <a:xfrm>
              <a:off x="3984"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grpSp>
      <p:grpSp>
        <p:nvGrpSpPr>
          <p:cNvPr id="80904" name="Group 103">
            <a:extLst>
              <a:ext uri="{FF2B5EF4-FFF2-40B4-BE49-F238E27FC236}">
                <a16:creationId xmlns:a16="http://schemas.microsoft.com/office/drawing/2014/main" id="{197E8E0C-7C53-44EF-8F1B-11B487AEFC15}"/>
              </a:ext>
            </a:extLst>
          </p:cNvPr>
          <p:cNvGrpSpPr>
            <a:grpSpLocks/>
          </p:cNvGrpSpPr>
          <p:nvPr/>
        </p:nvGrpSpPr>
        <p:grpSpPr bwMode="auto">
          <a:xfrm>
            <a:off x="2024062" y="5500687"/>
            <a:ext cx="1357313" cy="928688"/>
            <a:chOff x="4464" y="1200"/>
            <a:chExt cx="912" cy="624"/>
          </a:xfrm>
        </p:grpSpPr>
        <p:sp>
          <p:nvSpPr>
            <p:cNvPr id="80911" name="Line 42">
              <a:extLst>
                <a:ext uri="{FF2B5EF4-FFF2-40B4-BE49-F238E27FC236}">
                  <a16:creationId xmlns:a16="http://schemas.microsoft.com/office/drawing/2014/main" id="{725CE20C-B800-4AF6-BDB2-D96F09E07111}"/>
                </a:ext>
              </a:extLst>
            </p:cNvPr>
            <p:cNvSpPr>
              <a:spLocks noChangeShapeType="1"/>
            </p:cNvSpPr>
            <p:nvPr/>
          </p:nvSpPr>
          <p:spPr bwMode="auto">
            <a:xfrm>
              <a:off x="5088" y="1584"/>
              <a:ext cx="0" cy="144"/>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2" name="Line 41">
              <a:extLst>
                <a:ext uri="{FF2B5EF4-FFF2-40B4-BE49-F238E27FC236}">
                  <a16:creationId xmlns:a16="http://schemas.microsoft.com/office/drawing/2014/main" id="{C4C029D7-318F-4E14-A3FF-2DA26E19D3C1}"/>
                </a:ext>
              </a:extLst>
            </p:cNvPr>
            <p:cNvSpPr>
              <a:spLocks noChangeShapeType="1"/>
            </p:cNvSpPr>
            <p:nvPr/>
          </p:nvSpPr>
          <p:spPr bwMode="auto">
            <a:xfrm flipH="1">
              <a:off x="4656" y="1584"/>
              <a:ext cx="0" cy="144"/>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3" name="Rectangle 7">
              <a:extLst>
                <a:ext uri="{FF2B5EF4-FFF2-40B4-BE49-F238E27FC236}">
                  <a16:creationId xmlns:a16="http://schemas.microsoft.com/office/drawing/2014/main" id="{11ADF657-6922-47C4-867F-AB927DA4BE86}"/>
                </a:ext>
              </a:extLst>
            </p:cNvPr>
            <p:cNvSpPr>
              <a:spLocks noChangeArrowheads="1"/>
            </p:cNvSpPr>
            <p:nvPr/>
          </p:nvSpPr>
          <p:spPr bwMode="auto">
            <a:xfrm>
              <a:off x="4464" y="1200"/>
              <a:ext cx="912" cy="432"/>
            </a:xfrm>
            <a:prstGeom prst="rect">
              <a:avLst/>
            </a:prstGeom>
            <a:solidFill>
              <a:srgbClr val="CC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dirty="0">
                  <a:latin typeface="Calibri Light" panose="020F0302020204030204" pitchFamily="34" charset="0"/>
                </a:rPr>
                <a:t>Ma</a:t>
              </a:r>
              <a:r>
                <a:rPr lang="cs-CZ" altLang="cs-CZ" sz="1500" dirty="0" err="1">
                  <a:latin typeface="Calibri Light" panose="020F0302020204030204" pitchFamily="34" charset="0"/>
                </a:rPr>
                <a:t>krofág</a:t>
              </a:r>
              <a:endParaRPr lang="ru-RU" altLang="cs-CZ" sz="1500" dirty="0">
                <a:latin typeface="Calibri Light" panose="020F0302020204030204" pitchFamily="34" charset="0"/>
              </a:endParaRPr>
            </a:p>
          </p:txBody>
        </p:sp>
        <p:sp>
          <p:nvSpPr>
            <p:cNvPr id="80914" name="Line 45">
              <a:extLst>
                <a:ext uri="{FF2B5EF4-FFF2-40B4-BE49-F238E27FC236}">
                  <a16:creationId xmlns:a16="http://schemas.microsoft.com/office/drawing/2014/main" id="{8773CFCB-2A2C-437A-BC9D-564CB55A7E3A}"/>
                </a:ext>
              </a:extLst>
            </p:cNvPr>
            <p:cNvSpPr>
              <a:spLocks noChangeShapeType="1"/>
            </p:cNvSpPr>
            <p:nvPr/>
          </p:nvSpPr>
          <p:spPr bwMode="auto">
            <a:xfrm flipH="1">
              <a:off x="4560"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5" name="Line 46">
              <a:extLst>
                <a:ext uri="{FF2B5EF4-FFF2-40B4-BE49-F238E27FC236}">
                  <a16:creationId xmlns:a16="http://schemas.microsoft.com/office/drawing/2014/main" id="{5F2590AD-5873-4337-AD24-D16551429810}"/>
                </a:ext>
              </a:extLst>
            </p:cNvPr>
            <p:cNvSpPr>
              <a:spLocks noChangeShapeType="1"/>
            </p:cNvSpPr>
            <p:nvPr/>
          </p:nvSpPr>
          <p:spPr bwMode="auto">
            <a:xfrm flipH="1">
              <a:off x="4992"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6" name="Line 49">
              <a:extLst>
                <a:ext uri="{FF2B5EF4-FFF2-40B4-BE49-F238E27FC236}">
                  <a16:creationId xmlns:a16="http://schemas.microsoft.com/office/drawing/2014/main" id="{6ED4A4F0-5674-448E-BC9D-C6C23DB2C164}"/>
                </a:ext>
              </a:extLst>
            </p:cNvPr>
            <p:cNvSpPr>
              <a:spLocks noChangeShapeType="1"/>
            </p:cNvSpPr>
            <p:nvPr/>
          </p:nvSpPr>
          <p:spPr bwMode="auto">
            <a:xfrm>
              <a:off x="4656"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7" name="Line 50">
              <a:extLst>
                <a:ext uri="{FF2B5EF4-FFF2-40B4-BE49-F238E27FC236}">
                  <a16:creationId xmlns:a16="http://schemas.microsoft.com/office/drawing/2014/main" id="{513293D2-180D-4769-9DAB-AA7CBBA0DA36}"/>
                </a:ext>
              </a:extLst>
            </p:cNvPr>
            <p:cNvSpPr>
              <a:spLocks noChangeShapeType="1"/>
            </p:cNvSpPr>
            <p:nvPr/>
          </p:nvSpPr>
          <p:spPr bwMode="auto">
            <a:xfrm>
              <a:off x="5088"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grpSp>
      <p:sp>
        <p:nvSpPr>
          <p:cNvPr id="80905" name="Line 110">
            <a:extLst>
              <a:ext uri="{FF2B5EF4-FFF2-40B4-BE49-F238E27FC236}">
                <a16:creationId xmlns:a16="http://schemas.microsoft.com/office/drawing/2014/main" id="{EB97A029-F161-4080-B8A7-21C948AB5B3C}"/>
              </a:ext>
            </a:extLst>
          </p:cNvPr>
          <p:cNvSpPr>
            <a:spLocks noChangeShapeType="1"/>
          </p:cNvSpPr>
          <p:nvPr/>
        </p:nvSpPr>
        <p:spPr bwMode="auto">
          <a:xfrm flipH="1" flipV="1">
            <a:off x="3024187" y="2857500"/>
            <a:ext cx="1071563" cy="14287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lstStyle/>
          <a:p>
            <a:endParaRPr lang="cs-CZ" sz="2250"/>
          </a:p>
        </p:txBody>
      </p:sp>
      <p:sp>
        <p:nvSpPr>
          <p:cNvPr id="80906" name="Line 111">
            <a:extLst>
              <a:ext uri="{FF2B5EF4-FFF2-40B4-BE49-F238E27FC236}">
                <a16:creationId xmlns:a16="http://schemas.microsoft.com/office/drawing/2014/main" id="{E84419BA-A666-4719-AEA2-22A06EE03839}"/>
              </a:ext>
            </a:extLst>
          </p:cNvPr>
          <p:cNvSpPr>
            <a:spLocks noChangeShapeType="1"/>
          </p:cNvSpPr>
          <p:nvPr/>
        </p:nvSpPr>
        <p:spPr bwMode="auto">
          <a:xfrm flipH="1" flipV="1">
            <a:off x="2452687" y="3071812"/>
            <a:ext cx="1643063" cy="21431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lstStyle/>
          <a:p>
            <a:endParaRPr lang="cs-CZ" sz="2250"/>
          </a:p>
        </p:txBody>
      </p:sp>
      <p:sp>
        <p:nvSpPr>
          <p:cNvPr id="80907" name="AutoShape 2" descr="Výsledek obrázku pro nobel prize">
            <a:extLst>
              <a:ext uri="{FF2B5EF4-FFF2-40B4-BE49-F238E27FC236}">
                <a16:creationId xmlns:a16="http://schemas.microsoft.com/office/drawing/2014/main" id="{FFD94BB2-60EA-4127-A34A-2889146757E3}"/>
              </a:ext>
            </a:extLst>
          </p:cNvPr>
          <p:cNvSpPr>
            <a:spLocks noChangeAspect="1" noChangeArrowheads="1"/>
          </p:cNvSpPr>
          <p:nvPr/>
        </p:nvSpPr>
        <p:spPr bwMode="auto">
          <a:xfrm>
            <a:off x="5761138" y="2732485"/>
            <a:ext cx="3152180" cy="3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80908" name="AutoShape 4" descr="Výsledek obrázku pro nobel prize">
            <a:extLst>
              <a:ext uri="{FF2B5EF4-FFF2-40B4-BE49-F238E27FC236}">
                <a16:creationId xmlns:a16="http://schemas.microsoft.com/office/drawing/2014/main" id="{5ACE6854-9010-4FC9-A4A2-EFC9B4D75A48}"/>
              </a:ext>
            </a:extLst>
          </p:cNvPr>
          <p:cNvSpPr>
            <a:spLocks noChangeAspect="1" noChangeArrowheads="1"/>
          </p:cNvSpPr>
          <p:nvPr/>
        </p:nvSpPr>
        <p:spPr bwMode="auto">
          <a:xfrm>
            <a:off x="6096000" y="2915544"/>
            <a:ext cx="3152180" cy="3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80909" name="AutoShape 6" descr="Výsledek obrázku pro nobel prize">
            <a:extLst>
              <a:ext uri="{FF2B5EF4-FFF2-40B4-BE49-F238E27FC236}">
                <a16:creationId xmlns:a16="http://schemas.microsoft.com/office/drawing/2014/main" id="{A16B158C-C7B7-45F8-BAF2-3F4409A8F92D}"/>
              </a:ext>
            </a:extLst>
          </p:cNvPr>
          <p:cNvSpPr>
            <a:spLocks noChangeAspect="1" noChangeArrowheads="1"/>
          </p:cNvSpPr>
          <p:nvPr/>
        </p:nvSpPr>
        <p:spPr bwMode="auto">
          <a:xfrm>
            <a:off x="4519911" y="1852911"/>
            <a:ext cx="3152180" cy="3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80910" name="AutoShape 2" descr="Výsledek obrázku pro nobel prize">
            <a:extLst>
              <a:ext uri="{FF2B5EF4-FFF2-40B4-BE49-F238E27FC236}">
                <a16:creationId xmlns:a16="http://schemas.microsoft.com/office/drawing/2014/main" id="{CEF2D907-CFF1-4CAD-8D5F-879EE6A8D065}"/>
              </a:ext>
            </a:extLst>
          </p:cNvPr>
          <p:cNvSpPr>
            <a:spLocks noChangeAspect="1" noChangeArrowheads="1"/>
          </p:cNvSpPr>
          <p:nvPr/>
        </p:nvSpPr>
        <p:spPr bwMode="auto">
          <a:xfrm>
            <a:off x="5904013" y="2875360"/>
            <a:ext cx="3152180" cy="3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434DE595-ED36-4E6B-9320-C06DF2C04677}"/>
              </a:ext>
            </a:extLst>
          </p:cNvPr>
          <p:cNvSpPr>
            <a:spLocks noGrp="1" noChangeArrowheads="1"/>
          </p:cNvSpPr>
          <p:nvPr>
            <p:ph type="body" idx="1"/>
          </p:nvPr>
        </p:nvSpPr>
        <p:spPr>
          <a:xfrm>
            <a:off x="1952625" y="1500188"/>
            <a:ext cx="3286125" cy="1571625"/>
          </a:xfrm>
          <a:solidFill>
            <a:schemeClr val="accent2"/>
          </a:solidFill>
          <a:scene3d>
            <a:camera prst="legacyPerspectiveTopRight"/>
            <a:lightRig rig="legacyFlat3" dir="b"/>
          </a:scene3d>
          <a:sp3d extrusionH="1218930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a:noFill/>
              </a14:hiddenLine>
            </a:ext>
          </a:extLst>
        </p:spPr>
        <p:txBody>
          <a:bodyPr vert="horz" lIns="202500" tIns="0" rIns="0" bIns="0" rtlCol="0">
            <a:normAutofit fontScale="77500" lnSpcReduction="20000"/>
            <a:flatTx/>
          </a:bodyPr>
          <a:lstStyle/>
          <a:p>
            <a:pPr marL="571500" indent="-571500" algn="ctr" fontAlgn="auto">
              <a:lnSpc>
                <a:spcPct val="90000"/>
              </a:lnSpc>
              <a:spcAft>
                <a:spcPts val="0"/>
              </a:spcAft>
              <a:defRPr/>
            </a:pPr>
            <a:r>
              <a:rPr lang="cs-CZ" altLang="cs-CZ" sz="2250" b="1" dirty="0">
                <a:solidFill>
                  <a:schemeClr val="bg1"/>
                </a:solidFill>
              </a:rPr>
              <a:t>charakteristicky</a:t>
            </a:r>
            <a:endParaRPr lang="uk-UA" altLang="cs-CZ" b="1" dirty="0">
              <a:solidFill>
                <a:schemeClr val="bg1"/>
              </a:solidFill>
            </a:endParaRPr>
          </a:p>
          <a:p>
            <a:pPr marL="571500" indent="-571500" fontAlgn="auto">
              <a:lnSpc>
                <a:spcPct val="90000"/>
              </a:lnSpc>
              <a:spcBef>
                <a:spcPct val="10000"/>
              </a:spcBef>
              <a:spcAft>
                <a:spcPts val="0"/>
              </a:spcAft>
              <a:buSzPct val="30000"/>
              <a:defRPr/>
            </a:pPr>
            <a:r>
              <a:rPr lang="cs-CZ" altLang="cs-CZ" b="1" dirty="0">
                <a:solidFill>
                  <a:schemeClr val="bg1"/>
                </a:solidFill>
              </a:rPr>
              <a:t>Tvoří se</a:t>
            </a:r>
            <a:endParaRPr lang="en-US" altLang="cs-CZ" b="1" dirty="0">
              <a:solidFill>
                <a:schemeClr val="bg1"/>
              </a:solidFill>
            </a:endParaRPr>
          </a:p>
          <a:p>
            <a:pPr marL="571500" indent="-571500" fontAlgn="auto">
              <a:lnSpc>
                <a:spcPct val="90000"/>
              </a:lnSpc>
              <a:spcBef>
                <a:spcPct val="10000"/>
              </a:spcBef>
              <a:spcAft>
                <a:spcPts val="0"/>
              </a:spcAft>
              <a:buSzPct val="30000"/>
              <a:defRPr/>
            </a:pPr>
            <a:r>
              <a:rPr lang="en-US" altLang="cs-CZ" b="1" dirty="0">
                <a:solidFill>
                  <a:schemeClr val="bg1"/>
                </a:solidFill>
              </a:rPr>
              <a:t>-</a:t>
            </a:r>
            <a:r>
              <a:rPr lang="cs-CZ" altLang="cs-CZ" b="1" dirty="0">
                <a:solidFill>
                  <a:schemeClr val="bg1"/>
                </a:solidFill>
              </a:rPr>
              <a:t> V krvi</a:t>
            </a:r>
            <a:endParaRPr lang="en-US" altLang="cs-CZ" b="1" dirty="0">
              <a:solidFill>
                <a:schemeClr val="bg1"/>
              </a:solidFill>
            </a:endParaRPr>
          </a:p>
          <a:p>
            <a:pPr marL="571500" indent="-571500" fontAlgn="auto">
              <a:lnSpc>
                <a:spcPct val="90000"/>
              </a:lnSpc>
              <a:spcBef>
                <a:spcPct val="10000"/>
              </a:spcBef>
              <a:spcAft>
                <a:spcPts val="0"/>
              </a:spcAft>
              <a:buSzPct val="30000"/>
              <a:defRPr/>
            </a:pPr>
            <a:r>
              <a:rPr lang="en-US" altLang="cs-CZ" b="1" dirty="0">
                <a:solidFill>
                  <a:schemeClr val="bg1"/>
                </a:solidFill>
              </a:rPr>
              <a:t>- </a:t>
            </a:r>
            <a:r>
              <a:rPr lang="cs-CZ" altLang="cs-CZ" b="1" dirty="0">
                <a:solidFill>
                  <a:schemeClr val="bg1"/>
                </a:solidFill>
              </a:rPr>
              <a:t>V extracelulárním prostoru</a:t>
            </a:r>
            <a:endParaRPr lang="en-US" altLang="cs-CZ" b="1" dirty="0">
              <a:solidFill>
                <a:schemeClr val="bg1"/>
              </a:solidFill>
            </a:endParaRPr>
          </a:p>
          <a:p>
            <a:pPr marL="571500" indent="-571500" fontAlgn="auto">
              <a:lnSpc>
                <a:spcPct val="90000"/>
              </a:lnSpc>
              <a:spcBef>
                <a:spcPct val="10000"/>
              </a:spcBef>
              <a:spcAft>
                <a:spcPts val="0"/>
              </a:spcAft>
              <a:buSzPct val="30000"/>
              <a:defRPr/>
            </a:pPr>
            <a:r>
              <a:rPr lang="en-US" altLang="cs-CZ" dirty="0">
                <a:solidFill>
                  <a:schemeClr val="bg1"/>
                </a:solidFill>
              </a:rPr>
              <a:t>- </a:t>
            </a:r>
            <a:r>
              <a:rPr lang="cs-CZ" altLang="cs-CZ" b="1" i="1" u="sng" dirty="0">
                <a:solidFill>
                  <a:schemeClr val="bg1"/>
                </a:solidFill>
              </a:rPr>
              <a:t>V cévní stěně</a:t>
            </a:r>
            <a:endParaRPr lang="ru-RU" altLang="cs-CZ" b="1" i="1" u="sng" dirty="0">
              <a:solidFill>
                <a:schemeClr val="bg1"/>
              </a:solidFill>
            </a:endParaRPr>
          </a:p>
        </p:txBody>
      </p:sp>
      <p:sp>
        <p:nvSpPr>
          <p:cNvPr id="12290" name="Rectangle 2">
            <a:extLst>
              <a:ext uri="{FF2B5EF4-FFF2-40B4-BE49-F238E27FC236}">
                <a16:creationId xmlns:a16="http://schemas.microsoft.com/office/drawing/2014/main" id="{756B8114-7B96-4908-8F3C-FF6152D74F78}"/>
              </a:ext>
            </a:extLst>
          </p:cNvPr>
          <p:cNvSpPr>
            <a:spLocks noGrp="1" noChangeArrowheads="1"/>
          </p:cNvSpPr>
          <p:nvPr>
            <p:ph type="title"/>
          </p:nvPr>
        </p:nvSpPr>
        <p:spPr>
          <a:xfrm>
            <a:off x="2166937" y="500063"/>
            <a:ext cx="2928938" cy="714375"/>
          </a:xfrm>
          <a:solidFill>
            <a:srgbClr val="FFFFCC"/>
          </a:solidFill>
          <a:scene3d>
            <a:camera prst="legacyObliqueTopLeft"/>
            <a:lightRig rig="legacyFlat3" dir="t"/>
          </a:scene3d>
          <a:sp3d extrusionH="430200" prstMaterial="legacyMatte">
            <a:bevelT w="13500" h="13500" prst="angle"/>
            <a:bevelB w="13500" h="13500" prst="angle"/>
            <a:extrusionClr>
              <a:srgbClr val="FFFFCC"/>
            </a:extrusionClr>
            <a:contourClr>
              <a:srgbClr val="FFFFCC"/>
            </a:contourClr>
          </a:sp3d>
        </p:spPr>
        <p:txBody>
          <a:bodyPr>
            <a:flatTx/>
          </a:bodyPr>
          <a:lstStyle/>
          <a:p>
            <a:pPr fontAlgn="auto">
              <a:spcAft>
                <a:spcPts val="0"/>
              </a:spcAft>
              <a:defRPr/>
            </a:pPr>
            <a:r>
              <a:rPr lang="cs-CZ" altLang="cs-CZ" sz="2250" dirty="0"/>
              <a:t>modifikované</a:t>
            </a:r>
            <a:r>
              <a:rPr lang="en-US" altLang="cs-CZ" sz="2250" dirty="0"/>
              <a:t> LDLP</a:t>
            </a:r>
            <a:endParaRPr lang="ru-RU" altLang="cs-CZ" sz="2250" dirty="0"/>
          </a:p>
        </p:txBody>
      </p:sp>
      <p:sp>
        <p:nvSpPr>
          <p:cNvPr id="12292" name="Rectangle 4">
            <a:extLst>
              <a:ext uri="{FF2B5EF4-FFF2-40B4-BE49-F238E27FC236}">
                <a16:creationId xmlns:a16="http://schemas.microsoft.com/office/drawing/2014/main" id="{265DCCA9-3365-4DCF-AAC2-F24105ECF121}"/>
              </a:ext>
            </a:extLst>
          </p:cNvPr>
          <p:cNvSpPr>
            <a:spLocks noChangeArrowheads="1"/>
          </p:cNvSpPr>
          <p:nvPr/>
        </p:nvSpPr>
        <p:spPr bwMode="auto">
          <a:xfrm>
            <a:off x="6765727" y="142875"/>
            <a:ext cx="4000500" cy="3286125"/>
          </a:xfrm>
          <a:prstGeom prst="rect">
            <a:avLst/>
          </a:prstGeom>
          <a:ln/>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a:flatTx/>
          </a:bodyPr>
          <a:lstStyle>
            <a:lvl1pPr marL="609600" indent="-609600" algn="l">
              <a:defRPr sz="2400">
                <a:solidFill>
                  <a:schemeClr val="tx1"/>
                </a:solidFill>
                <a:latin typeface="Times New Roman" panose="02020603050405020304" pitchFamily="18" charset="0"/>
              </a:defRPr>
            </a:lvl1pPr>
            <a:lvl2pPr marL="990600" indent="-5334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fontAlgn="auto">
              <a:spcBef>
                <a:spcPct val="20000"/>
              </a:spcBef>
              <a:spcAft>
                <a:spcPts val="0"/>
              </a:spcAft>
              <a:defRPr/>
            </a:pPr>
            <a:r>
              <a:rPr lang="cs-CZ" altLang="cs-CZ" sz="2250" dirty="0">
                <a:solidFill>
                  <a:schemeClr val="bg1"/>
                </a:solidFill>
                <a:latin typeface="Calibri Light" panose="020F0302020204030204" pitchFamily="34" charset="0"/>
              </a:rPr>
              <a:t>Vlastnosti</a:t>
            </a:r>
            <a:endParaRPr lang="uk-UA" altLang="cs-CZ" sz="2250" dirty="0">
              <a:solidFill>
                <a:schemeClr val="bg1"/>
              </a:solidFill>
              <a:latin typeface="Calibri Light" panose="020F0302020204030204" pitchFamily="34" charset="0"/>
            </a:endParaRPr>
          </a:p>
          <a:p>
            <a:pPr fontAlgn="auto">
              <a:spcBef>
                <a:spcPct val="20000"/>
              </a:spcBef>
              <a:spcAft>
                <a:spcPts val="0"/>
              </a:spcAft>
              <a:defRPr/>
            </a:pPr>
            <a:r>
              <a:rPr lang="uk-UA" altLang="cs-CZ" sz="1875" dirty="0">
                <a:solidFill>
                  <a:schemeClr val="bg1"/>
                </a:solidFill>
                <a:latin typeface="Calibri Light" panose="020F0302020204030204" pitchFamily="34" charset="0"/>
              </a:rPr>
              <a:t>1. </a:t>
            </a:r>
            <a:r>
              <a:rPr lang="cs-CZ" altLang="cs-CZ" sz="1875" dirty="0">
                <a:latin typeface="Calibri Light" panose="020F0302020204030204" pitchFamily="34" charset="0"/>
              </a:rPr>
              <a:t>Neinteragují s receptory pro </a:t>
            </a:r>
            <a:r>
              <a:rPr lang="cs-CZ" altLang="cs-CZ" sz="1875" dirty="0" err="1">
                <a:latin typeface="Calibri Light" panose="020F0302020204030204" pitchFamily="34" charset="0"/>
              </a:rPr>
              <a:t>ApoB</a:t>
            </a:r>
            <a:r>
              <a:rPr lang="cs-CZ" altLang="cs-CZ" sz="1875" dirty="0">
                <a:latin typeface="Calibri Light" panose="020F0302020204030204" pitchFamily="34" charset="0"/>
              </a:rPr>
              <a:t> nebo </a:t>
            </a:r>
            <a:r>
              <a:rPr lang="cs-CZ" altLang="cs-CZ" sz="1875" dirty="0" err="1">
                <a:latin typeface="Calibri Light" panose="020F0302020204030204" pitchFamily="34" charset="0"/>
              </a:rPr>
              <a:t>ApoE</a:t>
            </a:r>
            <a:endParaRPr lang="uk-UA" altLang="cs-CZ" sz="1875" dirty="0">
              <a:latin typeface="Calibri Light" panose="020F0302020204030204" pitchFamily="34" charset="0"/>
            </a:endParaRPr>
          </a:p>
          <a:p>
            <a:pPr fontAlgn="auto">
              <a:spcBef>
                <a:spcPct val="20000"/>
              </a:spcBef>
              <a:spcAft>
                <a:spcPts val="0"/>
              </a:spcAft>
              <a:defRPr/>
            </a:pPr>
            <a:r>
              <a:rPr lang="uk-UA" altLang="cs-CZ" sz="1875" dirty="0">
                <a:latin typeface="Calibri Light" panose="020F0302020204030204" pitchFamily="34" charset="0"/>
              </a:rPr>
              <a:t>2. </a:t>
            </a:r>
            <a:r>
              <a:rPr lang="cs-CZ" altLang="cs-CZ" sz="1875" dirty="0">
                <a:latin typeface="Calibri Light" panose="020F0302020204030204" pitchFamily="34" charset="0"/>
              </a:rPr>
              <a:t>Interagují s </a:t>
            </a:r>
            <a:r>
              <a:rPr lang="cs-CZ" altLang="cs-CZ" sz="1875" dirty="0" err="1">
                <a:latin typeface="Calibri Light" panose="020F0302020204030204" pitchFamily="34" charset="0"/>
              </a:rPr>
              <a:t>vychytávacími</a:t>
            </a:r>
            <a:r>
              <a:rPr lang="en-US" altLang="cs-CZ" sz="1875" dirty="0">
                <a:latin typeface="Calibri Light" panose="020F0302020204030204" pitchFamily="34" charset="0"/>
              </a:rPr>
              <a:t> </a:t>
            </a:r>
            <a:r>
              <a:rPr lang="uk-UA" altLang="cs-CZ" sz="1875" dirty="0">
                <a:latin typeface="Calibri Light" panose="020F0302020204030204" pitchFamily="34" charset="0"/>
              </a:rPr>
              <a:t>“</a:t>
            </a:r>
            <a:r>
              <a:rPr lang="en-US" altLang="cs-CZ" sz="1875" dirty="0">
                <a:latin typeface="Calibri Light" panose="020F0302020204030204" pitchFamily="34" charset="0"/>
              </a:rPr>
              <a:t>scavenger </a:t>
            </a:r>
            <a:r>
              <a:rPr lang="uk-UA" altLang="cs-CZ" sz="1875" dirty="0">
                <a:latin typeface="Calibri Light" panose="020F0302020204030204" pitchFamily="34" charset="0"/>
              </a:rPr>
              <a:t>”</a:t>
            </a:r>
            <a:r>
              <a:rPr lang="en-US" altLang="cs-CZ" sz="1875" dirty="0">
                <a:latin typeface="Calibri Light" panose="020F0302020204030204" pitchFamily="34" charset="0"/>
              </a:rPr>
              <a:t> </a:t>
            </a:r>
            <a:r>
              <a:rPr lang="cs-CZ" altLang="cs-CZ" sz="1875" dirty="0">
                <a:latin typeface="Calibri Light" panose="020F0302020204030204" pitchFamily="34" charset="0"/>
              </a:rPr>
              <a:t>receptory</a:t>
            </a:r>
            <a:r>
              <a:rPr lang="en-US" altLang="cs-CZ" sz="1875" dirty="0">
                <a:latin typeface="Calibri Light" panose="020F0302020204030204" pitchFamily="34" charset="0"/>
              </a:rPr>
              <a:t>. </a:t>
            </a:r>
            <a:r>
              <a:rPr lang="cs-CZ" altLang="cs-CZ" sz="1875" dirty="0">
                <a:latin typeface="Calibri Light" panose="020F0302020204030204" pitchFamily="34" charset="0"/>
              </a:rPr>
              <a:t>LDLP vstupují do buňky nekontrolovanou endocytózou závislou na koncentračním gradientu</a:t>
            </a:r>
            <a:endParaRPr lang="ru-RU" altLang="cs-CZ" sz="1875" dirty="0">
              <a:latin typeface="Calibri Light" panose="020F0302020204030204" pitchFamily="34" charset="0"/>
            </a:endParaRPr>
          </a:p>
        </p:txBody>
      </p:sp>
      <p:sp>
        <p:nvSpPr>
          <p:cNvPr id="81925" name="Rectangle 5">
            <a:extLst>
              <a:ext uri="{FF2B5EF4-FFF2-40B4-BE49-F238E27FC236}">
                <a16:creationId xmlns:a16="http://schemas.microsoft.com/office/drawing/2014/main" id="{07BA9535-6AAB-4199-9BE5-FB2F735F5A20}"/>
              </a:ext>
            </a:extLst>
          </p:cNvPr>
          <p:cNvSpPr>
            <a:spLocks noChangeArrowheads="1"/>
          </p:cNvSpPr>
          <p:nvPr/>
        </p:nvSpPr>
        <p:spPr bwMode="auto">
          <a:xfrm>
            <a:off x="2024062" y="3786188"/>
            <a:ext cx="2643188" cy="571500"/>
          </a:xfrm>
          <a:prstGeom prst="rect">
            <a:avLst/>
          </a:prstGeom>
          <a:solidFill>
            <a:srgbClr val="38CA62"/>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38CA62"/>
            </a:extrusionClr>
            <a:contourClr>
              <a:srgbClr val="38CA6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flatTx/>
          </a:bodyPr>
          <a:lstStyle>
            <a:lvl1pPr marL="609600" indent="-6096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990600" indent="-5334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371600" indent="-4572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828800" indent="-4572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286000" indent="-4572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7432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32004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6576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41148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10000"/>
              </a:spcBef>
              <a:buSzPct val="30000"/>
              <a:buFontTx/>
              <a:buNone/>
            </a:pPr>
            <a:r>
              <a:rPr lang="en-US" altLang="cs-CZ" sz="1500" dirty="0">
                <a:solidFill>
                  <a:schemeClr val="bg1"/>
                </a:solidFill>
                <a:latin typeface="Calibri Light" panose="020F0302020204030204" pitchFamily="34" charset="0"/>
              </a:rPr>
              <a:t>LDLP </a:t>
            </a:r>
            <a:r>
              <a:rPr lang="cs-CZ" altLang="cs-CZ" sz="1500" dirty="0">
                <a:solidFill>
                  <a:schemeClr val="bg1"/>
                </a:solidFill>
                <a:latin typeface="Calibri Light" panose="020F0302020204030204" pitchFamily="34" charset="0"/>
              </a:rPr>
              <a:t>modifikované volnými radikály</a:t>
            </a:r>
            <a:endParaRPr lang="uk-UA" altLang="cs-CZ" sz="1500" dirty="0">
              <a:solidFill>
                <a:schemeClr val="bg1"/>
              </a:solidFill>
              <a:latin typeface="Calibri Light" panose="020F0302020204030204" pitchFamily="34" charset="0"/>
            </a:endParaRPr>
          </a:p>
        </p:txBody>
      </p:sp>
      <p:sp>
        <p:nvSpPr>
          <p:cNvPr id="81926" name="Rectangle 6">
            <a:extLst>
              <a:ext uri="{FF2B5EF4-FFF2-40B4-BE49-F238E27FC236}">
                <a16:creationId xmlns:a16="http://schemas.microsoft.com/office/drawing/2014/main" id="{13649018-D284-45DE-BFBB-9BB4D8283620}"/>
              </a:ext>
            </a:extLst>
          </p:cNvPr>
          <p:cNvSpPr>
            <a:spLocks noChangeArrowheads="1"/>
          </p:cNvSpPr>
          <p:nvPr/>
        </p:nvSpPr>
        <p:spPr bwMode="auto">
          <a:xfrm>
            <a:off x="2024062" y="4643437"/>
            <a:ext cx="2643188" cy="357188"/>
          </a:xfrm>
          <a:prstGeom prst="rect">
            <a:avLst/>
          </a:prstGeom>
          <a:solidFill>
            <a:srgbClr val="38CA62"/>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38CA62"/>
            </a:extrusionClr>
            <a:contourClr>
              <a:srgbClr val="38CA6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flatTx/>
          </a:bodyPr>
          <a:lstStyle>
            <a:lvl1pPr marL="609600" indent="-6096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990600" indent="-5334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371600" indent="-4572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828800" indent="-4572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286000" indent="-4572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7432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32004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6576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41148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20000"/>
              </a:spcBef>
              <a:buFontTx/>
              <a:buNone/>
            </a:pPr>
            <a:r>
              <a:rPr lang="en-US" altLang="cs-CZ" sz="1500" dirty="0">
                <a:solidFill>
                  <a:schemeClr val="bg1"/>
                </a:solidFill>
                <a:latin typeface="Calibri Light" panose="020F0302020204030204" pitchFamily="34" charset="0"/>
              </a:rPr>
              <a:t>LDLP+</a:t>
            </a:r>
            <a:r>
              <a:rPr lang="cs-CZ" altLang="cs-CZ" sz="1500" dirty="0">
                <a:solidFill>
                  <a:schemeClr val="bg1"/>
                </a:solidFill>
                <a:latin typeface="Calibri Light" panose="020F0302020204030204" pitchFamily="34" charset="0"/>
              </a:rPr>
              <a:t>glukóza</a:t>
            </a:r>
            <a:endParaRPr lang="ru-RU" altLang="cs-CZ" sz="1500" dirty="0">
              <a:solidFill>
                <a:schemeClr val="bg1"/>
              </a:solidFill>
              <a:latin typeface="Calibri Light" panose="020F0302020204030204" pitchFamily="34" charset="0"/>
            </a:endParaRPr>
          </a:p>
        </p:txBody>
      </p:sp>
      <p:sp>
        <p:nvSpPr>
          <p:cNvPr id="81927" name="Rectangle 8">
            <a:extLst>
              <a:ext uri="{FF2B5EF4-FFF2-40B4-BE49-F238E27FC236}">
                <a16:creationId xmlns:a16="http://schemas.microsoft.com/office/drawing/2014/main" id="{504C215F-38D5-4343-8B0B-CD931EFD4C03}"/>
              </a:ext>
            </a:extLst>
          </p:cNvPr>
          <p:cNvSpPr>
            <a:spLocks noChangeArrowheads="1"/>
          </p:cNvSpPr>
          <p:nvPr/>
        </p:nvSpPr>
        <p:spPr bwMode="auto">
          <a:xfrm>
            <a:off x="2024062" y="5357812"/>
            <a:ext cx="2643188" cy="357188"/>
          </a:xfrm>
          <a:prstGeom prst="rect">
            <a:avLst/>
          </a:prstGeom>
          <a:solidFill>
            <a:srgbClr val="38CA62"/>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38CA62"/>
            </a:extrusionClr>
            <a:contourClr>
              <a:srgbClr val="38CA6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flatTx/>
          </a:bodyPr>
          <a:lstStyle>
            <a:lvl1pPr marL="609600" indent="-6096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990600" indent="-5334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371600" indent="-4572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828800" indent="-4572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286000" indent="-4572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7432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32004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6576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41148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10000"/>
              </a:spcBef>
              <a:buSzPct val="30000"/>
              <a:buFontTx/>
              <a:buNone/>
            </a:pPr>
            <a:r>
              <a:rPr lang="en-US" altLang="cs-CZ" sz="1500" dirty="0">
                <a:solidFill>
                  <a:schemeClr val="bg1"/>
                </a:solidFill>
                <a:latin typeface="Calibri Light" panose="020F0302020204030204" pitchFamily="34" charset="0"/>
              </a:rPr>
              <a:t>LDLP</a:t>
            </a:r>
            <a:r>
              <a:rPr lang="uk-UA" altLang="cs-CZ" sz="1500" dirty="0">
                <a:solidFill>
                  <a:schemeClr val="bg1"/>
                </a:solidFill>
                <a:latin typeface="Calibri Light" panose="020F0302020204030204" pitchFamily="34" charset="0"/>
              </a:rPr>
              <a:t>+</a:t>
            </a:r>
            <a:r>
              <a:rPr lang="en-US" altLang="cs-CZ" sz="1500" dirty="0">
                <a:solidFill>
                  <a:schemeClr val="bg1"/>
                </a:solidFill>
                <a:latin typeface="Calibri Light" panose="020F0302020204030204" pitchFamily="34" charset="0"/>
              </a:rPr>
              <a:t>Ig</a:t>
            </a:r>
            <a:endParaRPr lang="uk-UA" altLang="cs-CZ" sz="1500" dirty="0">
              <a:solidFill>
                <a:schemeClr val="bg1"/>
              </a:solidFill>
              <a:latin typeface="Calibri Light" panose="020F0302020204030204" pitchFamily="34" charset="0"/>
            </a:endParaRPr>
          </a:p>
        </p:txBody>
      </p:sp>
      <p:sp>
        <p:nvSpPr>
          <p:cNvPr id="81928" name="Rectangle 9">
            <a:extLst>
              <a:ext uri="{FF2B5EF4-FFF2-40B4-BE49-F238E27FC236}">
                <a16:creationId xmlns:a16="http://schemas.microsoft.com/office/drawing/2014/main" id="{0FD15F08-2B86-4D05-A0AD-42E2893F038F}"/>
              </a:ext>
            </a:extLst>
          </p:cNvPr>
          <p:cNvSpPr>
            <a:spLocks noChangeArrowheads="1"/>
          </p:cNvSpPr>
          <p:nvPr/>
        </p:nvSpPr>
        <p:spPr bwMode="auto">
          <a:xfrm>
            <a:off x="2024062" y="5929312"/>
            <a:ext cx="3071813" cy="357188"/>
          </a:xfrm>
          <a:prstGeom prst="rect">
            <a:avLst/>
          </a:prstGeom>
          <a:solidFill>
            <a:srgbClr val="38CA62"/>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38CA62"/>
            </a:extrusionClr>
            <a:contourClr>
              <a:srgbClr val="38CA6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flatTx/>
          </a:bodyPr>
          <a:lstStyle>
            <a:lvl1pPr marL="609600" indent="-6096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990600" indent="-5334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371600" indent="-4572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828800" indent="-4572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286000" indent="-4572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7432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32004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6576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41148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10000"/>
              </a:spcBef>
              <a:buSzPct val="30000"/>
              <a:buFontTx/>
              <a:buNone/>
            </a:pPr>
            <a:r>
              <a:rPr lang="en-US" altLang="cs-CZ" sz="1500" dirty="0">
                <a:solidFill>
                  <a:schemeClr val="bg1"/>
                </a:solidFill>
                <a:latin typeface="Calibri Light" panose="020F0302020204030204" pitchFamily="34" charset="0"/>
              </a:rPr>
              <a:t>LDLP</a:t>
            </a:r>
            <a:r>
              <a:rPr lang="uk-UA" altLang="cs-CZ" sz="1500" dirty="0">
                <a:solidFill>
                  <a:schemeClr val="bg1"/>
                </a:solidFill>
                <a:latin typeface="Calibri Light" panose="020F0302020204030204" pitchFamily="34" charset="0"/>
              </a:rPr>
              <a:t>+</a:t>
            </a:r>
            <a:r>
              <a:rPr lang="cs-CZ" altLang="cs-CZ" sz="1500" dirty="0" err="1">
                <a:solidFill>
                  <a:schemeClr val="bg1"/>
                </a:solidFill>
                <a:latin typeface="Calibri Light" panose="020F0302020204030204" pitchFamily="34" charset="0"/>
              </a:rPr>
              <a:t>glukosaminoglykany</a:t>
            </a:r>
            <a:endParaRPr lang="ru-RU" altLang="cs-CZ" sz="1500" dirty="0">
              <a:solidFill>
                <a:schemeClr val="bg1"/>
              </a:solidFill>
              <a:latin typeface="Calibri Light" panose="020F0302020204030204" pitchFamily="34" charset="0"/>
            </a:endParaRPr>
          </a:p>
        </p:txBody>
      </p:sp>
      <p:pic>
        <p:nvPicPr>
          <p:cNvPr id="81929" name="Obrázek 2">
            <a:extLst>
              <a:ext uri="{FF2B5EF4-FFF2-40B4-BE49-F238E27FC236}">
                <a16:creationId xmlns:a16="http://schemas.microsoft.com/office/drawing/2014/main" id="{179FB193-EEF1-4021-985C-C9EE4A2BB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208" y="3643313"/>
            <a:ext cx="3170039" cy="294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15F00CD0-504B-40C6-852E-2AA0AC02527A}"/>
              </a:ext>
            </a:extLst>
          </p:cNvPr>
          <p:cNvSpPr>
            <a:spLocks noGrp="1" noChangeArrowheads="1"/>
          </p:cNvSpPr>
          <p:nvPr>
            <p:ph type="body" idx="1"/>
          </p:nvPr>
        </p:nvSpPr>
        <p:spPr>
          <a:xfrm>
            <a:off x="2024063" y="1285875"/>
            <a:ext cx="4000500" cy="5214938"/>
          </a:xfrm>
          <a:solidFill>
            <a:schemeClr val="bg1"/>
          </a:solidFill>
          <a:scene3d>
            <a:camera prst="legacyObliqueTopLeft"/>
            <a:lightRig rig="legacyFlat3" dir="t"/>
          </a:scene3d>
          <a:sp3d extrusionH="430200" prstMaterial="legacyMatte">
            <a:bevelT w="13500" h="13500" prst="angle"/>
            <a:bevelB w="13500" h="13500" prst="angle"/>
            <a:extrusionClr>
              <a:schemeClr val="bg1"/>
            </a:extrusionClr>
            <a:contourClr>
              <a:schemeClr val="bg1"/>
            </a:contourClr>
          </a:sp3d>
        </p:spPr>
        <p:txBody>
          <a:bodyPr>
            <a:normAutofit/>
            <a:flatTx/>
          </a:bodyPr>
          <a:lstStyle/>
          <a:p>
            <a:pPr marL="571500" indent="-571500" fontAlgn="auto">
              <a:spcAft>
                <a:spcPts val="0"/>
              </a:spcAft>
              <a:defRPr/>
            </a:pPr>
            <a:r>
              <a:rPr lang="cs-CZ" altLang="cs-CZ" sz="2438" b="1" dirty="0"/>
              <a:t>Narušení metabolismu cholesterolu</a:t>
            </a:r>
            <a:endParaRPr lang="uk-UA" altLang="cs-CZ" sz="2438" b="1" dirty="0"/>
          </a:p>
          <a:p>
            <a:pPr marL="571500" indent="-571500" fontAlgn="auto">
              <a:spcAft>
                <a:spcPts val="0"/>
              </a:spcAft>
              <a:defRPr/>
            </a:pPr>
            <a:r>
              <a:rPr lang="uk-UA" altLang="cs-CZ" sz="2250" b="1" dirty="0"/>
              <a:t>1. </a:t>
            </a:r>
            <a:r>
              <a:rPr lang="en-US" altLang="cs-CZ" sz="2250" b="1" dirty="0" err="1"/>
              <a:t>Hypercholester</a:t>
            </a:r>
            <a:r>
              <a:rPr lang="cs-CZ" altLang="cs-CZ" sz="2250" b="1" dirty="0" err="1"/>
              <a:t>émie</a:t>
            </a:r>
            <a:endParaRPr lang="uk-UA" altLang="cs-CZ" sz="2250" b="1" dirty="0"/>
          </a:p>
          <a:p>
            <a:pPr marL="571500" indent="-571500" fontAlgn="auto">
              <a:spcAft>
                <a:spcPts val="0"/>
              </a:spcAft>
              <a:defRPr/>
            </a:pPr>
            <a:r>
              <a:rPr lang="uk-UA" altLang="cs-CZ" sz="2250" b="1" dirty="0"/>
              <a:t>2. </a:t>
            </a:r>
            <a:r>
              <a:rPr lang="en-US" altLang="cs-CZ" sz="2250" b="1" dirty="0" err="1"/>
              <a:t>Dislipoprot</a:t>
            </a:r>
            <a:r>
              <a:rPr lang="cs-CZ" altLang="cs-CZ" sz="2250" b="1" dirty="0" err="1"/>
              <a:t>einémie</a:t>
            </a:r>
            <a:endParaRPr lang="uk-UA" altLang="cs-CZ" sz="2250" b="1" dirty="0"/>
          </a:p>
          <a:p>
            <a:pPr marL="571500" indent="-571500" fontAlgn="auto">
              <a:spcAft>
                <a:spcPts val="0"/>
              </a:spcAft>
              <a:defRPr/>
            </a:pPr>
            <a:r>
              <a:rPr lang="uk-UA" altLang="cs-CZ" sz="2250" b="1" dirty="0"/>
              <a:t>а)    </a:t>
            </a:r>
            <a:r>
              <a:rPr lang="en-US" altLang="cs-CZ" sz="2250" b="1" dirty="0"/>
              <a:t>LDLP </a:t>
            </a:r>
            <a:r>
              <a:rPr lang="cs-CZ" altLang="cs-CZ" sz="2250" b="1" dirty="0"/>
              <a:t>k</a:t>
            </a:r>
            <a:r>
              <a:rPr lang="en-US" altLang="cs-CZ" sz="2250" b="1" dirty="0" err="1"/>
              <a:t>oncentr</a:t>
            </a:r>
            <a:r>
              <a:rPr lang="cs-CZ" altLang="cs-CZ" sz="2250" b="1" dirty="0" err="1"/>
              <a:t>ace</a:t>
            </a:r>
            <a:endParaRPr lang="uk-UA" altLang="cs-CZ" sz="2250" b="1" dirty="0"/>
          </a:p>
          <a:p>
            <a:pPr marL="571500" indent="-571500" fontAlgn="auto">
              <a:spcAft>
                <a:spcPts val="0"/>
              </a:spcAft>
              <a:defRPr/>
            </a:pPr>
            <a:endParaRPr lang="uk-UA" altLang="cs-CZ" sz="2250" b="1" dirty="0"/>
          </a:p>
          <a:p>
            <a:pPr marL="571500" indent="-571500" fontAlgn="auto">
              <a:spcAft>
                <a:spcPts val="0"/>
              </a:spcAft>
              <a:defRPr/>
            </a:pPr>
            <a:r>
              <a:rPr lang="en-US" altLang="cs-CZ" sz="2250" b="1" dirty="0"/>
              <a:t>b</a:t>
            </a:r>
            <a:r>
              <a:rPr lang="uk-UA" altLang="cs-CZ" sz="2250" b="1" dirty="0"/>
              <a:t>)    </a:t>
            </a:r>
            <a:r>
              <a:rPr lang="en-US" altLang="cs-CZ" sz="2250" b="1" dirty="0" err="1"/>
              <a:t>Kch</a:t>
            </a:r>
            <a:r>
              <a:rPr lang="en-US" altLang="cs-CZ" sz="2250" b="1" dirty="0"/>
              <a:t> = </a:t>
            </a:r>
            <a:r>
              <a:rPr lang="en-US" altLang="cs-CZ" sz="2250" b="1" u="sng" dirty="0"/>
              <a:t>LDLP</a:t>
            </a:r>
            <a:r>
              <a:rPr lang="uk-UA" altLang="cs-CZ" sz="2250" b="1" u="sng" dirty="0"/>
              <a:t>+</a:t>
            </a:r>
            <a:r>
              <a:rPr lang="en-US" altLang="cs-CZ" sz="2250" b="1" u="sng" dirty="0"/>
              <a:t>VLDLP</a:t>
            </a:r>
            <a:endParaRPr lang="uk-UA" altLang="cs-CZ" sz="2250" b="1" u="sng" dirty="0"/>
          </a:p>
          <a:p>
            <a:pPr marL="571500" indent="-571500" fontAlgn="auto">
              <a:spcAft>
                <a:spcPts val="0"/>
              </a:spcAft>
              <a:defRPr/>
            </a:pPr>
            <a:r>
              <a:rPr lang="uk-UA" altLang="cs-CZ" sz="2250" b="1" dirty="0"/>
              <a:t>               </a:t>
            </a:r>
            <a:r>
              <a:rPr lang="en-US" altLang="cs-CZ" sz="2250" b="1" dirty="0"/>
              <a:t>          HDLP</a:t>
            </a:r>
            <a:endParaRPr lang="uk-UA" altLang="cs-CZ" sz="2250" b="1" dirty="0"/>
          </a:p>
          <a:p>
            <a:pPr marL="571500" indent="-571500" fontAlgn="auto">
              <a:spcAft>
                <a:spcPts val="0"/>
              </a:spcAft>
              <a:defRPr/>
            </a:pPr>
            <a:r>
              <a:rPr lang="uk-UA" altLang="cs-CZ" sz="2250" b="1" dirty="0"/>
              <a:t> (</a:t>
            </a:r>
            <a:r>
              <a:rPr lang="cs-CZ" altLang="cs-CZ" sz="2250" b="1" dirty="0"/>
              <a:t>vysoký koeficient koreluje s vysokou pravděpodobností aterosklerózy)</a:t>
            </a:r>
          </a:p>
        </p:txBody>
      </p:sp>
      <p:sp>
        <p:nvSpPr>
          <p:cNvPr id="14340" name="Rectangle 4">
            <a:extLst>
              <a:ext uri="{FF2B5EF4-FFF2-40B4-BE49-F238E27FC236}">
                <a16:creationId xmlns:a16="http://schemas.microsoft.com/office/drawing/2014/main" id="{74C0FFED-4137-4B55-9AE7-959ABC302C6A}"/>
              </a:ext>
            </a:extLst>
          </p:cNvPr>
          <p:cNvSpPr>
            <a:spLocks noChangeArrowheads="1"/>
          </p:cNvSpPr>
          <p:nvPr/>
        </p:nvSpPr>
        <p:spPr bwMode="auto">
          <a:xfrm>
            <a:off x="6167438" y="1285875"/>
            <a:ext cx="4000500" cy="5214938"/>
          </a:xfrm>
          <a:prstGeom prst="rect">
            <a:avLst/>
          </a:prstGeom>
          <a:ln/>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flatTx/>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fontAlgn="auto">
              <a:spcBef>
                <a:spcPts val="0"/>
              </a:spcBef>
              <a:spcAft>
                <a:spcPts val="0"/>
              </a:spcAft>
              <a:defRPr/>
            </a:pPr>
            <a:r>
              <a:rPr lang="cs-CZ" altLang="cs-CZ" sz="1875" dirty="0">
                <a:solidFill>
                  <a:schemeClr val="bg1"/>
                </a:solidFill>
                <a:latin typeface="Calibri Light" panose="020F0302020204030204" pitchFamily="34" charset="0"/>
              </a:rPr>
              <a:t>Endoteliální dysfunkce</a:t>
            </a:r>
            <a:endParaRPr lang="en-US" altLang="cs-CZ" sz="1875" dirty="0">
              <a:solidFill>
                <a:schemeClr val="bg1"/>
              </a:solidFill>
              <a:latin typeface="Calibri Light" panose="020F0302020204030204" pitchFamily="34" charset="0"/>
            </a:endParaRPr>
          </a:p>
          <a:p>
            <a:pPr fontAlgn="auto">
              <a:spcBef>
                <a:spcPts val="0"/>
              </a:spcBef>
              <a:spcAft>
                <a:spcPts val="0"/>
              </a:spcAft>
              <a:defRPr/>
            </a:pPr>
            <a:r>
              <a:rPr lang="en-US" altLang="cs-CZ" sz="1875" dirty="0">
                <a:solidFill>
                  <a:schemeClr val="bg1"/>
                </a:solidFill>
                <a:latin typeface="Calibri Light" panose="020F0302020204030204" pitchFamily="34" charset="0"/>
              </a:rPr>
              <a:t>1. </a:t>
            </a:r>
            <a:r>
              <a:rPr lang="cs-CZ" altLang="cs-CZ" sz="1875" dirty="0" err="1">
                <a:solidFill>
                  <a:schemeClr val="bg1"/>
                </a:solidFill>
                <a:latin typeface="Calibri Light" panose="020F0302020204030204" pitchFamily="34" charset="0"/>
              </a:rPr>
              <a:t>Hemodynamické</a:t>
            </a:r>
            <a:r>
              <a:rPr lang="cs-CZ" altLang="cs-CZ" sz="1875" dirty="0">
                <a:solidFill>
                  <a:schemeClr val="bg1"/>
                </a:solidFill>
                <a:latin typeface="Calibri Light" panose="020F0302020204030204" pitchFamily="34" charset="0"/>
              </a:rPr>
              <a:t> faktory</a:t>
            </a:r>
            <a:endParaRPr lang="uk-UA" altLang="cs-CZ" sz="1875" dirty="0">
              <a:solidFill>
                <a:schemeClr val="bg1"/>
              </a:solidFill>
              <a:latin typeface="Calibri Light" panose="020F0302020204030204" pitchFamily="34" charset="0"/>
            </a:endParaRPr>
          </a:p>
          <a:p>
            <a:pPr fontAlgn="auto">
              <a:spcBef>
                <a:spcPct val="20000"/>
              </a:spcBef>
              <a:spcAft>
                <a:spcPts val="0"/>
              </a:spcAft>
              <a:defRPr/>
            </a:pPr>
            <a:endParaRPr lang="en-US" altLang="cs-CZ" sz="1875" dirty="0">
              <a:solidFill>
                <a:schemeClr val="bg1"/>
              </a:solidFill>
              <a:latin typeface="Calibri Light" panose="020F0302020204030204" pitchFamily="34" charset="0"/>
            </a:endParaRPr>
          </a:p>
          <a:p>
            <a:pPr fontAlgn="auto">
              <a:spcBef>
                <a:spcPct val="20000"/>
              </a:spcBef>
              <a:spcAft>
                <a:spcPts val="0"/>
              </a:spcAft>
              <a:defRPr/>
            </a:pPr>
            <a:r>
              <a:rPr lang="uk-UA" altLang="cs-CZ" sz="1875" dirty="0">
                <a:solidFill>
                  <a:schemeClr val="bg1"/>
                </a:solidFill>
                <a:latin typeface="Calibri Light" panose="020F0302020204030204" pitchFamily="34" charset="0"/>
              </a:rPr>
              <a:t>а) </a:t>
            </a:r>
            <a:r>
              <a:rPr lang="en-US" altLang="cs-CZ" sz="1875" dirty="0">
                <a:solidFill>
                  <a:schemeClr val="bg1"/>
                </a:solidFill>
                <a:latin typeface="Calibri Light" panose="020F0302020204030204" pitchFamily="34" charset="0"/>
              </a:rPr>
              <a:t>   </a:t>
            </a:r>
            <a:r>
              <a:rPr lang="cs-CZ" altLang="cs-CZ" sz="1875" dirty="0">
                <a:solidFill>
                  <a:schemeClr val="bg1"/>
                </a:solidFill>
                <a:latin typeface="Calibri Light" panose="020F0302020204030204" pitchFamily="34" charset="0"/>
              </a:rPr>
              <a:t>Místní tlak na buňky endoteliální výstelky mění jejich vlastnosti a způsobuje jejich dysfunkci</a:t>
            </a:r>
            <a:endParaRPr lang="uk-UA" altLang="cs-CZ" sz="1875" dirty="0">
              <a:solidFill>
                <a:schemeClr val="bg1"/>
              </a:solidFill>
              <a:latin typeface="Calibri Light" panose="020F0302020204030204" pitchFamily="34" charset="0"/>
            </a:endParaRPr>
          </a:p>
          <a:p>
            <a:pPr fontAlgn="auto">
              <a:spcBef>
                <a:spcPct val="20000"/>
              </a:spcBef>
              <a:spcAft>
                <a:spcPts val="0"/>
              </a:spcAft>
              <a:defRPr/>
            </a:pPr>
            <a:r>
              <a:rPr lang="uk-UA" altLang="cs-CZ" sz="1875" dirty="0">
                <a:solidFill>
                  <a:schemeClr val="bg1"/>
                </a:solidFill>
                <a:latin typeface="Calibri Light" panose="020F0302020204030204" pitchFamily="34" charset="0"/>
              </a:rPr>
              <a:t> </a:t>
            </a:r>
            <a:endParaRPr lang="en-US" altLang="cs-CZ" sz="1875" dirty="0">
              <a:solidFill>
                <a:schemeClr val="bg1"/>
              </a:solidFill>
              <a:latin typeface="Calibri Light" panose="020F0302020204030204" pitchFamily="34" charset="0"/>
            </a:endParaRPr>
          </a:p>
          <a:p>
            <a:pPr fontAlgn="auto">
              <a:spcBef>
                <a:spcPct val="20000"/>
              </a:spcBef>
              <a:spcAft>
                <a:spcPts val="0"/>
              </a:spcAft>
              <a:defRPr/>
            </a:pPr>
            <a:r>
              <a:rPr lang="en-US" altLang="cs-CZ" sz="1875" dirty="0">
                <a:solidFill>
                  <a:schemeClr val="bg1"/>
                </a:solidFill>
                <a:latin typeface="Calibri Light" panose="020F0302020204030204" pitchFamily="34" charset="0"/>
              </a:rPr>
              <a:t>b</a:t>
            </a:r>
            <a:r>
              <a:rPr lang="uk-UA" altLang="cs-CZ" sz="1875" dirty="0">
                <a:solidFill>
                  <a:schemeClr val="bg1"/>
                </a:solidFill>
                <a:latin typeface="Calibri Light" panose="020F0302020204030204" pitchFamily="34" charset="0"/>
              </a:rPr>
              <a:t>) </a:t>
            </a:r>
            <a:r>
              <a:rPr lang="cs-CZ" altLang="cs-CZ" sz="1875" dirty="0">
                <a:solidFill>
                  <a:schemeClr val="bg1"/>
                </a:solidFill>
                <a:latin typeface="Calibri Light" panose="020F0302020204030204" pitchFamily="34" charset="0"/>
              </a:rPr>
              <a:t>Turbulentní proudění</a:t>
            </a:r>
            <a:endParaRPr lang="uk-UA" altLang="cs-CZ" sz="1875" dirty="0">
              <a:solidFill>
                <a:schemeClr val="bg1"/>
              </a:solidFill>
              <a:latin typeface="Calibri Light" panose="020F0302020204030204" pitchFamily="34" charset="0"/>
            </a:endParaRPr>
          </a:p>
          <a:p>
            <a:pPr fontAlgn="auto">
              <a:spcBef>
                <a:spcPct val="20000"/>
              </a:spcBef>
              <a:spcAft>
                <a:spcPts val="0"/>
              </a:spcAft>
              <a:defRPr/>
            </a:pPr>
            <a:r>
              <a:rPr lang="uk-UA" altLang="cs-CZ" sz="1875" dirty="0">
                <a:solidFill>
                  <a:schemeClr val="bg1"/>
                </a:solidFill>
                <a:latin typeface="Calibri Light" panose="020F0302020204030204" pitchFamily="34" charset="0"/>
              </a:rPr>
              <a:t>(</a:t>
            </a:r>
            <a:r>
              <a:rPr lang="cs-CZ" altLang="cs-CZ" sz="1875" dirty="0">
                <a:solidFill>
                  <a:schemeClr val="bg1"/>
                </a:solidFill>
                <a:latin typeface="Calibri Light" panose="020F0302020204030204" pitchFamily="34" charset="0"/>
              </a:rPr>
              <a:t>aortální oblouk, větvení arterií</a:t>
            </a:r>
            <a:r>
              <a:rPr lang="uk-UA" altLang="cs-CZ" sz="1875" dirty="0">
                <a:solidFill>
                  <a:schemeClr val="bg1"/>
                </a:solidFill>
                <a:latin typeface="Calibri Light" panose="020F0302020204030204" pitchFamily="34" charset="0"/>
              </a:rPr>
              <a:t>)</a:t>
            </a:r>
          </a:p>
          <a:p>
            <a:pPr fontAlgn="auto">
              <a:spcBef>
                <a:spcPct val="20000"/>
              </a:spcBef>
              <a:spcAft>
                <a:spcPts val="0"/>
              </a:spcAft>
              <a:defRPr/>
            </a:pPr>
            <a:r>
              <a:rPr lang="uk-UA" altLang="cs-CZ" sz="1875" dirty="0">
                <a:solidFill>
                  <a:schemeClr val="bg1"/>
                </a:solidFill>
                <a:latin typeface="Calibri Light" panose="020F0302020204030204" pitchFamily="34" charset="0"/>
              </a:rPr>
              <a:t> </a:t>
            </a:r>
            <a:endParaRPr lang="en-US" altLang="cs-CZ" sz="1875" dirty="0">
              <a:solidFill>
                <a:schemeClr val="bg1"/>
              </a:solidFill>
              <a:latin typeface="Calibri Light" panose="020F0302020204030204" pitchFamily="34" charset="0"/>
            </a:endParaRPr>
          </a:p>
          <a:p>
            <a:pPr fontAlgn="auto">
              <a:spcBef>
                <a:spcPct val="20000"/>
              </a:spcBef>
              <a:spcAft>
                <a:spcPts val="0"/>
              </a:spcAft>
              <a:defRPr/>
            </a:pPr>
            <a:endParaRPr lang="en-US" altLang="cs-CZ" sz="1875" dirty="0">
              <a:solidFill>
                <a:schemeClr val="bg1"/>
              </a:solidFill>
              <a:latin typeface="Calibri Light" panose="020F0302020204030204" pitchFamily="34" charset="0"/>
            </a:endParaRPr>
          </a:p>
          <a:p>
            <a:pPr fontAlgn="auto">
              <a:spcBef>
                <a:spcPct val="20000"/>
              </a:spcBef>
              <a:spcAft>
                <a:spcPts val="0"/>
              </a:spcAft>
              <a:defRPr/>
            </a:pPr>
            <a:r>
              <a:rPr lang="uk-UA" altLang="cs-CZ" sz="1875" dirty="0">
                <a:solidFill>
                  <a:schemeClr val="bg1"/>
                </a:solidFill>
                <a:latin typeface="Calibri Light" panose="020F0302020204030204" pitchFamily="34" charset="0"/>
              </a:rPr>
              <a:t>2. </a:t>
            </a:r>
            <a:r>
              <a:rPr lang="cs-CZ" altLang="cs-CZ" sz="1875" dirty="0">
                <a:solidFill>
                  <a:schemeClr val="bg1"/>
                </a:solidFill>
                <a:latin typeface="Calibri Light" panose="020F0302020204030204" pitchFamily="34" charset="0"/>
              </a:rPr>
              <a:t>Imunokomplexy</a:t>
            </a:r>
            <a:endParaRPr lang="ru-RU" altLang="cs-CZ" sz="1875" dirty="0">
              <a:solidFill>
                <a:schemeClr val="bg1"/>
              </a:solidFill>
              <a:latin typeface="Calibri Light" panose="020F0302020204030204" pitchFamily="34" charset="0"/>
            </a:endParaRPr>
          </a:p>
        </p:txBody>
      </p:sp>
      <p:sp>
        <p:nvSpPr>
          <p:cNvPr id="83972" name="Line 7">
            <a:extLst>
              <a:ext uri="{FF2B5EF4-FFF2-40B4-BE49-F238E27FC236}">
                <a16:creationId xmlns:a16="http://schemas.microsoft.com/office/drawing/2014/main" id="{D0E547F0-2DBF-4A7B-BA7F-B639DF37D6C1}"/>
              </a:ext>
            </a:extLst>
          </p:cNvPr>
          <p:cNvSpPr>
            <a:spLocks noChangeShapeType="1"/>
          </p:cNvSpPr>
          <p:nvPr/>
        </p:nvSpPr>
        <p:spPr bwMode="auto">
          <a:xfrm flipV="1">
            <a:off x="2390775" y="2743200"/>
            <a:ext cx="0" cy="3571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lstStyle/>
          <a:p>
            <a:endParaRPr lang="cs-CZ" sz="2250"/>
          </a:p>
        </p:txBody>
      </p:sp>
      <p:sp>
        <p:nvSpPr>
          <p:cNvPr id="83973" name="Line 8">
            <a:extLst>
              <a:ext uri="{FF2B5EF4-FFF2-40B4-BE49-F238E27FC236}">
                <a16:creationId xmlns:a16="http://schemas.microsoft.com/office/drawing/2014/main" id="{562824A3-62DC-4A14-AC51-86140FD47061}"/>
              </a:ext>
            </a:extLst>
          </p:cNvPr>
          <p:cNvSpPr>
            <a:spLocks noChangeShapeType="1"/>
          </p:cNvSpPr>
          <p:nvPr/>
        </p:nvSpPr>
        <p:spPr bwMode="auto">
          <a:xfrm flipV="1">
            <a:off x="6596063" y="2262187"/>
            <a:ext cx="0" cy="3571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lstStyle/>
          <a:p>
            <a:endParaRPr lang="cs-CZ" sz="2250"/>
          </a:p>
        </p:txBody>
      </p:sp>
      <p:sp>
        <p:nvSpPr>
          <p:cNvPr id="83974" name="Line 15">
            <a:extLst>
              <a:ext uri="{FF2B5EF4-FFF2-40B4-BE49-F238E27FC236}">
                <a16:creationId xmlns:a16="http://schemas.microsoft.com/office/drawing/2014/main" id="{9ACCB6C9-AF8F-4868-88A5-3AEE3880B064}"/>
              </a:ext>
            </a:extLst>
          </p:cNvPr>
          <p:cNvSpPr>
            <a:spLocks noChangeShapeType="1"/>
          </p:cNvSpPr>
          <p:nvPr/>
        </p:nvSpPr>
        <p:spPr bwMode="auto">
          <a:xfrm flipV="1">
            <a:off x="2390775" y="3376612"/>
            <a:ext cx="0" cy="3571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lstStyle/>
          <a:p>
            <a:endParaRPr lang="cs-CZ" sz="2250"/>
          </a:p>
        </p:txBody>
      </p:sp>
      <p:sp>
        <p:nvSpPr>
          <p:cNvPr id="5" name="Nadpis 4">
            <a:extLst>
              <a:ext uri="{FF2B5EF4-FFF2-40B4-BE49-F238E27FC236}">
                <a16:creationId xmlns:a16="http://schemas.microsoft.com/office/drawing/2014/main" id="{422A9F90-2D5F-478C-AEA6-FA3CC7FB4D82}"/>
              </a:ext>
            </a:extLst>
          </p:cNvPr>
          <p:cNvSpPr>
            <a:spLocks noGrp="1"/>
          </p:cNvSpPr>
          <p:nvPr>
            <p:ph type="title"/>
          </p:nvPr>
        </p:nvSpPr>
        <p:spPr>
          <a:xfrm>
            <a:off x="188714" y="191393"/>
            <a:ext cx="7280672" cy="1326059"/>
          </a:xfrm>
        </p:spPr>
        <p:txBody>
          <a:bodyPr/>
          <a:lstStyle/>
          <a:p>
            <a:pPr fontAlgn="auto">
              <a:spcAft>
                <a:spcPts val="0"/>
              </a:spcAft>
              <a:defRPr/>
            </a:pPr>
            <a:r>
              <a:rPr lang="cs-CZ" dirty="0"/>
              <a:t>Etiologie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a:extLst>
              <a:ext uri="{FF2B5EF4-FFF2-40B4-BE49-F238E27FC236}">
                <a16:creationId xmlns:a16="http://schemas.microsoft.com/office/drawing/2014/main" id="{FD18B84D-34F2-4FEE-93C9-1A4B8562D6B3}"/>
              </a:ext>
            </a:extLst>
          </p:cNvPr>
          <p:cNvGraphicFramePr>
            <a:graphicFrameLocks noGrp="1" noChangeAspect="1"/>
          </p:cNvGraphicFramePr>
          <p:nvPr>
            <p:ph/>
          </p:nvPr>
        </p:nvGraphicFramePr>
        <p:xfrm>
          <a:off x="2518172" y="1269504"/>
          <a:ext cx="7721203" cy="4731246"/>
        </p:xfrm>
        <a:graphic>
          <a:graphicData uri="http://schemas.openxmlformats.org/presentationml/2006/ole">
            <mc:AlternateContent xmlns:mc="http://schemas.openxmlformats.org/markup-compatibility/2006">
              <mc:Choice xmlns:v="urn:schemas-microsoft-com:vml" Requires="v">
                <p:oleObj name="Photo Editor Photo" r:id="rId2" imgW="6095238" imgH="2682472" progId="MSPhotoEd.3">
                  <p:embed/>
                </p:oleObj>
              </mc:Choice>
              <mc:Fallback>
                <p:oleObj name="Photo Editor Photo" r:id="rId2" imgW="6095238" imgH="2682472" progId="MSPhotoEd.3">
                  <p:embed/>
                  <p:pic>
                    <p:nvPicPr>
                      <p:cNvPr id="84994" name="Object 2">
                        <a:extLst>
                          <a:ext uri="{FF2B5EF4-FFF2-40B4-BE49-F238E27FC236}">
                            <a16:creationId xmlns:a16="http://schemas.microsoft.com/office/drawing/2014/main" id="{FD18B84D-34F2-4FEE-93C9-1A4B8562D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172" y="1269504"/>
                        <a:ext cx="7721203" cy="473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Nadpis 4">
            <a:extLst>
              <a:ext uri="{FF2B5EF4-FFF2-40B4-BE49-F238E27FC236}">
                <a16:creationId xmlns:a16="http://schemas.microsoft.com/office/drawing/2014/main" id="{B283A48A-ECAD-4673-A1EF-9FDD0C650F7B}"/>
              </a:ext>
            </a:extLst>
          </p:cNvPr>
          <p:cNvSpPr txBox="1">
            <a:spLocks/>
          </p:cNvSpPr>
          <p:nvPr/>
        </p:nvSpPr>
        <p:spPr>
          <a:xfrm>
            <a:off x="2455664" y="-37207"/>
            <a:ext cx="7280672" cy="1326059"/>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fontAlgn="auto">
              <a:spcAft>
                <a:spcPts val="0"/>
              </a:spcAft>
              <a:buNone/>
              <a:defRPr/>
            </a:pPr>
            <a:endParaRPr lang="cs-CZ" sz="1875" dirty="0">
              <a:latin typeface="Calibri Light" panose="020F0302020204030204" pitchFamily="34" charset="0"/>
            </a:endParaRPr>
          </a:p>
        </p:txBody>
      </p:sp>
      <p:sp>
        <p:nvSpPr>
          <p:cNvPr id="4" name="Nadpis 4">
            <a:extLst>
              <a:ext uri="{FF2B5EF4-FFF2-40B4-BE49-F238E27FC236}">
                <a16:creationId xmlns:a16="http://schemas.microsoft.com/office/drawing/2014/main" id="{92FFCAAA-06AE-458A-8D0E-EAA0DDD919E6}"/>
              </a:ext>
            </a:extLst>
          </p:cNvPr>
          <p:cNvSpPr txBox="1">
            <a:spLocks/>
          </p:cNvSpPr>
          <p:nvPr/>
        </p:nvSpPr>
        <p:spPr>
          <a:xfrm>
            <a:off x="2598539" y="105669"/>
            <a:ext cx="7280672" cy="132605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fontAlgn="auto">
              <a:spcAft>
                <a:spcPts val="0"/>
              </a:spcAft>
              <a:buNone/>
              <a:defRPr/>
            </a:pPr>
            <a:r>
              <a:rPr lang="cs-CZ" sz="4500" dirty="0">
                <a:latin typeface="Calibri Light" panose="020F0302020204030204" pitchFamily="34" charset="0"/>
              </a:rPr>
              <a:t>Stádia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3BAFC5E-C162-459B-8A15-E41696F7AF93}"/>
              </a:ext>
            </a:extLst>
          </p:cNvPr>
          <p:cNvSpPr>
            <a:spLocks noGrp="1" noChangeArrowheads="1"/>
          </p:cNvSpPr>
          <p:nvPr>
            <p:ph type="title"/>
          </p:nvPr>
        </p:nvSpPr>
        <p:spPr>
          <a:xfrm>
            <a:off x="23813" y="214312"/>
            <a:ext cx="7280672" cy="1326059"/>
          </a:xfrm>
        </p:spPr>
        <p:txBody>
          <a:bodyPr/>
          <a:lstStyle/>
          <a:p>
            <a:pPr fontAlgn="auto">
              <a:spcAft>
                <a:spcPts val="0"/>
              </a:spcAft>
              <a:defRPr/>
            </a:pPr>
            <a:r>
              <a:rPr lang="cs-CZ" altLang="cs-CZ" dirty="0"/>
              <a:t>Rozvoj aterosklerózy</a:t>
            </a:r>
          </a:p>
        </p:txBody>
      </p:sp>
      <p:sp>
        <p:nvSpPr>
          <p:cNvPr id="18435" name="Rectangle 3">
            <a:extLst>
              <a:ext uri="{FF2B5EF4-FFF2-40B4-BE49-F238E27FC236}">
                <a16:creationId xmlns:a16="http://schemas.microsoft.com/office/drawing/2014/main" id="{4673A501-B183-46BF-8FB7-AB4F5F69130E}"/>
              </a:ext>
            </a:extLst>
          </p:cNvPr>
          <p:cNvSpPr>
            <a:spLocks noGrp="1" noChangeArrowheads="1"/>
          </p:cNvSpPr>
          <p:nvPr>
            <p:ph type="body" idx="1"/>
          </p:nvPr>
        </p:nvSpPr>
        <p:spPr>
          <a:xfrm>
            <a:off x="585788" y="941337"/>
            <a:ext cx="7286625" cy="2875359"/>
          </a:xfrm>
        </p:spPr>
        <p:txBody>
          <a:bodyPr/>
          <a:lstStyle/>
          <a:p>
            <a:pPr algn="just" fontAlgn="auto">
              <a:lnSpc>
                <a:spcPct val="90000"/>
              </a:lnSpc>
              <a:spcAft>
                <a:spcPts val="0"/>
              </a:spcAft>
              <a:defRPr/>
            </a:pPr>
            <a:r>
              <a:rPr lang="cs-CZ" altLang="cs-CZ" dirty="0"/>
              <a:t>Dysfunkční endotel produkuje adhesivní molekuly – </a:t>
            </a:r>
            <a:r>
              <a:rPr lang="cs-CZ" altLang="cs-CZ" b="1" dirty="0" err="1"/>
              <a:t>selektiny</a:t>
            </a:r>
            <a:r>
              <a:rPr lang="cs-CZ" altLang="cs-CZ" dirty="0"/>
              <a:t>, zprostředkující buněčné interakce („</a:t>
            </a:r>
            <a:r>
              <a:rPr lang="cs-CZ" altLang="cs-CZ" dirty="0" err="1"/>
              <a:t>rolling</a:t>
            </a:r>
            <a:r>
              <a:rPr lang="cs-CZ" altLang="cs-CZ" dirty="0"/>
              <a:t>“ </a:t>
            </a:r>
            <a:r>
              <a:rPr lang="cs-CZ" altLang="cs-CZ" dirty="0" err="1"/>
              <a:t>interaction</a:t>
            </a:r>
            <a:r>
              <a:rPr lang="cs-CZ" altLang="cs-CZ" dirty="0"/>
              <a:t>).</a:t>
            </a:r>
          </a:p>
          <a:p>
            <a:pPr algn="just" fontAlgn="auto">
              <a:lnSpc>
                <a:spcPct val="90000"/>
              </a:lnSpc>
              <a:spcAft>
                <a:spcPts val="0"/>
              </a:spcAft>
              <a:defRPr/>
            </a:pPr>
            <a:r>
              <a:rPr lang="cs-CZ" altLang="cs-CZ" dirty="0"/>
              <a:t>Klíčová molekula - </a:t>
            </a:r>
            <a:r>
              <a:rPr lang="cs-CZ" altLang="cs-CZ" b="1" dirty="0" err="1"/>
              <a:t>vascular</a:t>
            </a:r>
            <a:r>
              <a:rPr lang="cs-CZ" altLang="cs-CZ" b="1" dirty="0"/>
              <a:t> cell </a:t>
            </a:r>
            <a:r>
              <a:rPr lang="cs-CZ" altLang="cs-CZ" b="1" dirty="0" err="1"/>
              <a:t>addhesion</a:t>
            </a:r>
            <a:r>
              <a:rPr lang="cs-CZ" altLang="cs-CZ" b="1" dirty="0"/>
              <a:t> molecule-1</a:t>
            </a:r>
            <a:r>
              <a:rPr lang="cs-CZ" altLang="cs-CZ" dirty="0"/>
              <a:t> (</a:t>
            </a:r>
            <a:r>
              <a:rPr lang="cs-CZ" altLang="cs-CZ" b="1" dirty="0"/>
              <a:t>VCAM-1</a:t>
            </a:r>
            <a:r>
              <a:rPr lang="cs-CZ" altLang="cs-CZ" dirty="0"/>
              <a:t>) podporuje adhezi monocytů (prekurzorů makrofágů).</a:t>
            </a:r>
          </a:p>
          <a:p>
            <a:pPr algn="just" fontAlgn="auto">
              <a:lnSpc>
                <a:spcPct val="90000"/>
              </a:lnSpc>
              <a:spcAft>
                <a:spcPts val="0"/>
              </a:spcAft>
              <a:defRPr/>
            </a:pPr>
            <a:r>
              <a:rPr lang="cs-CZ" altLang="cs-CZ" dirty="0" err="1"/>
              <a:t>Adherující</a:t>
            </a:r>
            <a:r>
              <a:rPr lang="cs-CZ" altLang="cs-CZ" dirty="0"/>
              <a:t> buňky jsou stimulovány </a:t>
            </a:r>
            <a:r>
              <a:rPr lang="cs-CZ" altLang="cs-CZ" b="1" dirty="0"/>
              <a:t>monocytový </a:t>
            </a:r>
            <a:r>
              <a:rPr lang="cs-CZ" altLang="cs-CZ" b="1" dirty="0" err="1"/>
              <a:t>chemoatraktický</a:t>
            </a:r>
            <a:r>
              <a:rPr lang="cs-CZ" altLang="cs-CZ" b="1" dirty="0"/>
              <a:t> protein-1</a:t>
            </a:r>
            <a:r>
              <a:rPr lang="cs-CZ" altLang="cs-CZ" dirty="0"/>
              <a:t> (</a:t>
            </a:r>
            <a:r>
              <a:rPr lang="cs-CZ" altLang="cs-CZ" b="1" dirty="0"/>
              <a:t>MCP-1</a:t>
            </a:r>
            <a:r>
              <a:rPr lang="cs-CZ" altLang="cs-CZ" dirty="0"/>
              <a:t>).</a:t>
            </a:r>
          </a:p>
          <a:p>
            <a:pPr algn="just" fontAlgn="auto">
              <a:lnSpc>
                <a:spcPct val="90000"/>
              </a:lnSpc>
              <a:spcAft>
                <a:spcPts val="0"/>
              </a:spcAft>
              <a:defRPr/>
            </a:pPr>
            <a:r>
              <a:rPr lang="cs-CZ" altLang="cs-CZ" dirty="0"/>
              <a:t>Monocyty procházejí endotelem, usazují se v intimě. </a:t>
            </a:r>
          </a:p>
        </p:txBody>
      </p:sp>
      <p:pic>
        <p:nvPicPr>
          <p:cNvPr id="86020" name="Zástupný symbol pro obsah 4">
            <a:extLst>
              <a:ext uri="{FF2B5EF4-FFF2-40B4-BE49-F238E27FC236}">
                <a16:creationId xmlns:a16="http://schemas.microsoft.com/office/drawing/2014/main" id="{EDFE9870-C8BF-4F21-A356-5B845AF1A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838" y="4543721"/>
            <a:ext cx="5072062" cy="192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A2D3720-9F4E-47B2-BD3C-BB46A775D48F}"/>
              </a:ext>
            </a:extLst>
          </p:cNvPr>
          <p:cNvSpPr>
            <a:spLocks noGrp="1" noChangeArrowheads="1"/>
          </p:cNvSpPr>
          <p:nvPr>
            <p:ph type="title"/>
          </p:nvPr>
        </p:nvSpPr>
        <p:spPr>
          <a:xfrm>
            <a:off x="214312" y="221754"/>
            <a:ext cx="7280672" cy="1327547"/>
          </a:xfrm>
        </p:spPr>
        <p:txBody>
          <a:bodyPr/>
          <a:lstStyle/>
          <a:p>
            <a:pPr fontAlgn="auto">
              <a:spcAft>
                <a:spcPts val="0"/>
              </a:spcAft>
              <a:defRPr/>
            </a:pPr>
            <a:r>
              <a:rPr lang="cs-CZ" altLang="cs-CZ" dirty="0"/>
              <a:t>Inaktivace NO oxidačním stresem</a:t>
            </a:r>
          </a:p>
        </p:txBody>
      </p:sp>
      <p:sp>
        <p:nvSpPr>
          <p:cNvPr id="87043" name="Text Box 5">
            <a:extLst>
              <a:ext uri="{FF2B5EF4-FFF2-40B4-BE49-F238E27FC236}">
                <a16:creationId xmlns:a16="http://schemas.microsoft.com/office/drawing/2014/main" id="{DA44EBDA-8EBA-446B-BF68-64D5A6C12C7D}"/>
              </a:ext>
            </a:extLst>
          </p:cNvPr>
          <p:cNvSpPr txBox="1">
            <a:spLocks noChangeArrowheads="1"/>
          </p:cNvSpPr>
          <p:nvPr/>
        </p:nvSpPr>
        <p:spPr bwMode="auto">
          <a:xfrm>
            <a:off x="2094013" y="2137173"/>
            <a:ext cx="184731" cy="38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1875" dirty="0">
              <a:latin typeface="Calibri Light" panose="020F0302020204030204" pitchFamily="34" charset="0"/>
            </a:endParaRPr>
          </a:p>
        </p:txBody>
      </p:sp>
      <p:sp>
        <p:nvSpPr>
          <p:cNvPr id="87044" name="Text Box 6">
            <a:extLst>
              <a:ext uri="{FF2B5EF4-FFF2-40B4-BE49-F238E27FC236}">
                <a16:creationId xmlns:a16="http://schemas.microsoft.com/office/drawing/2014/main" id="{02D72B3F-0AFD-4995-87D4-F863460DF20A}"/>
              </a:ext>
            </a:extLst>
          </p:cNvPr>
          <p:cNvSpPr txBox="1">
            <a:spLocks noChangeArrowheads="1"/>
          </p:cNvSpPr>
          <p:nvPr/>
        </p:nvSpPr>
        <p:spPr bwMode="auto">
          <a:xfrm>
            <a:off x="1025129" y="1363050"/>
            <a:ext cx="3306961" cy="41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buSzPct val="150000"/>
              <a:buFontTx/>
              <a:buChar char="•"/>
            </a:pPr>
            <a:r>
              <a:rPr lang="cs-CZ" altLang="cs-CZ" sz="1875" dirty="0">
                <a:latin typeface="Calibri Light" panose="020F0302020204030204" pitchFamily="34" charset="0"/>
              </a:rPr>
              <a:t>  </a:t>
            </a:r>
            <a:r>
              <a:rPr lang="cs-CZ" altLang="cs-CZ" sz="1875" b="1" dirty="0">
                <a:latin typeface="Calibri Light" panose="020F0302020204030204" pitchFamily="34" charset="0"/>
              </a:rPr>
              <a:t>Angiotensin II</a:t>
            </a:r>
            <a:r>
              <a:rPr lang="cs-CZ" altLang="cs-CZ" sz="1875" dirty="0">
                <a:latin typeface="Calibri Light" panose="020F0302020204030204" pitchFamily="34" charset="0"/>
              </a:rPr>
              <a:t> - klíčový mediátor oxidačního stresu v cévní stěně - stimuluje makrofágy k produkci </a:t>
            </a:r>
            <a:r>
              <a:rPr lang="en-US" altLang="cs-CZ" sz="1875" dirty="0">
                <a:latin typeface="Calibri Light" panose="020F0302020204030204" pitchFamily="34" charset="0"/>
              </a:rPr>
              <a:t>O2</a:t>
            </a:r>
            <a:r>
              <a:rPr lang="en-US" altLang="cs-CZ" sz="1875" baseline="30000" dirty="0">
                <a:latin typeface="Calibri Light" panose="020F0302020204030204" pitchFamily="34" charset="0"/>
              </a:rPr>
              <a:t>.- </a:t>
            </a:r>
            <a:r>
              <a:rPr lang="cs-CZ" altLang="cs-CZ" sz="1875" dirty="0">
                <a:latin typeface="Calibri Light" panose="020F0302020204030204" pitchFamily="34" charset="0"/>
              </a:rPr>
              <a:t>(x</a:t>
            </a:r>
            <a:r>
              <a:rPr lang="en-US" altLang="cs-CZ" sz="1875" dirty="0" err="1">
                <a:latin typeface="Calibri Light" panose="020F0302020204030204" pitchFamily="34" charset="0"/>
              </a:rPr>
              <a:t>anthin</a:t>
            </a:r>
            <a:r>
              <a:rPr lang="en-US" altLang="cs-CZ" sz="1875" dirty="0">
                <a:latin typeface="Calibri Light" panose="020F0302020204030204" pitchFamily="34" charset="0"/>
              </a:rPr>
              <a:t> </a:t>
            </a:r>
            <a:r>
              <a:rPr lang="en-US" altLang="cs-CZ" sz="1875" dirty="0" err="1">
                <a:latin typeface="Calibri Light" panose="020F0302020204030204" pitchFamily="34" charset="0"/>
              </a:rPr>
              <a:t>oxidas</a:t>
            </a:r>
            <a:r>
              <a:rPr lang="cs-CZ" altLang="cs-CZ" sz="1875" dirty="0">
                <a:latin typeface="Calibri Light" panose="020F0302020204030204" pitchFamily="34" charset="0"/>
              </a:rPr>
              <a:t>ou</a:t>
            </a:r>
            <a:r>
              <a:rPr lang="en-US" altLang="cs-CZ" sz="1875" dirty="0">
                <a:latin typeface="Calibri Light" panose="020F0302020204030204" pitchFamily="34" charset="0"/>
              </a:rPr>
              <a:t> a NADH/NADPH </a:t>
            </a:r>
            <a:r>
              <a:rPr lang="en-US" altLang="cs-CZ" sz="1875" dirty="0" err="1">
                <a:latin typeface="Calibri Light" panose="020F0302020204030204" pitchFamily="34" charset="0"/>
              </a:rPr>
              <a:t>oxidas</a:t>
            </a:r>
            <a:r>
              <a:rPr lang="cs-CZ" altLang="cs-CZ" sz="1875" dirty="0">
                <a:latin typeface="Calibri Light" panose="020F0302020204030204" pitchFamily="34" charset="0"/>
              </a:rPr>
              <a:t>ou).</a:t>
            </a:r>
          </a:p>
          <a:p>
            <a:pPr eaLnBrk="1" hangingPunct="1">
              <a:buSzPct val="150000"/>
              <a:buFontTx/>
              <a:buChar char="•"/>
            </a:pPr>
            <a:endParaRPr lang="cs-CZ" altLang="cs-CZ" sz="1875" dirty="0">
              <a:latin typeface="Calibri Light" panose="020F0302020204030204" pitchFamily="34" charset="0"/>
            </a:endParaRPr>
          </a:p>
          <a:p>
            <a:pPr eaLnBrk="1" hangingPunct="1">
              <a:buSzPct val="150000"/>
              <a:buFontTx/>
              <a:buChar char="•"/>
            </a:pPr>
            <a:r>
              <a:rPr lang="cs-CZ" altLang="cs-CZ" sz="1875" dirty="0">
                <a:latin typeface="Calibri Light" panose="020F0302020204030204" pitchFamily="34" charset="0"/>
              </a:rPr>
              <a:t> V časné fázi - ROS produkuje endotel.</a:t>
            </a:r>
          </a:p>
          <a:p>
            <a:pPr eaLnBrk="1" hangingPunct="1">
              <a:buSzPct val="150000"/>
              <a:buFontTx/>
              <a:buChar char="•"/>
            </a:pPr>
            <a:endParaRPr lang="cs-CZ" altLang="cs-CZ" sz="1875" dirty="0">
              <a:latin typeface="Calibri Light" panose="020F0302020204030204" pitchFamily="34" charset="0"/>
            </a:endParaRPr>
          </a:p>
          <a:p>
            <a:pPr eaLnBrk="1" hangingPunct="1">
              <a:buSzPct val="150000"/>
              <a:buFontTx/>
              <a:buChar char="•"/>
            </a:pPr>
            <a:r>
              <a:rPr lang="cs-CZ" altLang="cs-CZ" sz="1875" dirty="0">
                <a:latin typeface="Calibri Light" panose="020F0302020204030204" pitchFamily="34" charset="0"/>
              </a:rPr>
              <a:t> V pozdější fázi </a:t>
            </a:r>
            <a:r>
              <a:rPr lang="cs-CZ" altLang="cs-CZ" sz="1875" dirty="0" err="1">
                <a:latin typeface="Calibri Light" panose="020F0302020204030204" pitchFamily="34" charset="0"/>
              </a:rPr>
              <a:t>aterogeneze</a:t>
            </a:r>
            <a:r>
              <a:rPr lang="cs-CZ" altLang="cs-CZ" sz="1875" dirty="0">
                <a:latin typeface="Calibri Light" panose="020F0302020204030204" pitchFamily="34" charset="0"/>
              </a:rPr>
              <a:t> produkují ROS</a:t>
            </a:r>
            <a:r>
              <a:rPr lang="en-US" altLang="cs-CZ" sz="1875" dirty="0">
                <a:latin typeface="Calibri Light" panose="020F0302020204030204" pitchFamily="34" charset="0"/>
              </a:rPr>
              <a:t> ma</a:t>
            </a:r>
            <a:r>
              <a:rPr lang="cs-CZ" altLang="cs-CZ" sz="1875" dirty="0">
                <a:latin typeface="Calibri Light" panose="020F0302020204030204" pitchFamily="34" charset="0"/>
              </a:rPr>
              <a:t>k</a:t>
            </a:r>
            <a:r>
              <a:rPr lang="en-US" altLang="cs-CZ" sz="1875" dirty="0" err="1">
                <a:latin typeface="Calibri Light" panose="020F0302020204030204" pitchFamily="34" charset="0"/>
              </a:rPr>
              <a:t>ro</a:t>
            </a:r>
            <a:r>
              <a:rPr lang="cs-CZ" altLang="cs-CZ" sz="1875" dirty="0">
                <a:latin typeface="Calibri Light" panose="020F0302020204030204" pitchFamily="34" charset="0"/>
              </a:rPr>
              <a:t>fágy, lokalizované ve ztluštělé cévní stěně.</a:t>
            </a:r>
          </a:p>
        </p:txBody>
      </p:sp>
      <p:pic>
        <p:nvPicPr>
          <p:cNvPr id="87045" name="Obrázek 4">
            <a:extLst>
              <a:ext uri="{FF2B5EF4-FFF2-40B4-BE49-F238E27FC236}">
                <a16:creationId xmlns:a16="http://schemas.microsoft.com/office/drawing/2014/main" id="{736735E3-394A-42BC-A344-0C95BA130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974" y="1363050"/>
            <a:ext cx="4542234"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ovéPole 5">
            <a:extLst>
              <a:ext uri="{FF2B5EF4-FFF2-40B4-BE49-F238E27FC236}">
                <a16:creationId xmlns:a16="http://schemas.microsoft.com/office/drawing/2014/main" id="{40CFB42A-66B9-4A70-A7C4-E34CB71F8E47}"/>
              </a:ext>
            </a:extLst>
          </p:cNvPr>
          <p:cNvSpPr txBox="1">
            <a:spLocks noChangeArrowheads="1"/>
          </p:cNvSpPr>
          <p:nvPr/>
        </p:nvSpPr>
        <p:spPr bwMode="auto">
          <a:xfrm>
            <a:off x="10169587" y="6399639"/>
            <a:ext cx="202241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err="1">
                <a:latin typeface="Calibri Light" panose="020F0302020204030204" pitchFamily="34" charset="0"/>
              </a:rPr>
              <a:t>Arrauro</a:t>
            </a:r>
            <a:r>
              <a:rPr lang="cs-CZ" altLang="cs-CZ" sz="2250" dirty="0">
                <a:latin typeface="Calibri Light" panose="020F0302020204030204" pitchFamily="34" charset="0"/>
              </a:rPr>
              <a:t> JA et 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B73FCBE-950E-49C9-AC2E-D2089C684B7D}"/>
              </a:ext>
            </a:extLst>
          </p:cNvPr>
          <p:cNvSpPr>
            <a:spLocks noGrp="1" noChangeArrowheads="1"/>
          </p:cNvSpPr>
          <p:nvPr>
            <p:ph type="title"/>
          </p:nvPr>
        </p:nvSpPr>
        <p:spPr/>
        <p:txBody>
          <a:bodyPr/>
          <a:lstStyle/>
          <a:p>
            <a:pPr fontAlgn="auto">
              <a:spcAft>
                <a:spcPts val="0"/>
              </a:spcAft>
              <a:defRPr/>
            </a:pPr>
            <a:r>
              <a:rPr lang="cs-CZ" altLang="cs-CZ" dirty="0"/>
              <a:t>Iniciátory zánětu v ateroskleróze</a:t>
            </a:r>
          </a:p>
        </p:txBody>
      </p:sp>
      <p:sp>
        <p:nvSpPr>
          <p:cNvPr id="21507" name="Rectangle 3">
            <a:extLst>
              <a:ext uri="{FF2B5EF4-FFF2-40B4-BE49-F238E27FC236}">
                <a16:creationId xmlns:a16="http://schemas.microsoft.com/office/drawing/2014/main" id="{0B62F78D-2FD3-4485-887F-CA552D977579}"/>
              </a:ext>
            </a:extLst>
          </p:cNvPr>
          <p:cNvSpPr>
            <a:spLocks noGrp="1" noChangeArrowheads="1"/>
          </p:cNvSpPr>
          <p:nvPr>
            <p:ph type="body" idx="1"/>
          </p:nvPr>
        </p:nvSpPr>
        <p:spPr/>
        <p:txBody>
          <a:bodyPr>
            <a:normAutofit lnSpcReduction="10000"/>
          </a:bodyPr>
          <a:lstStyle/>
          <a:p>
            <a:pPr fontAlgn="auto">
              <a:spcAft>
                <a:spcPts val="0"/>
              </a:spcAft>
              <a:defRPr/>
            </a:pPr>
            <a:r>
              <a:rPr lang="cs-CZ" altLang="cs-CZ" sz="2250" dirty="0"/>
              <a:t>Snížená biologická aktivita NO, zvyšující se oxidační stres, produkce </a:t>
            </a:r>
            <a:r>
              <a:rPr lang="cs-CZ" altLang="cs-CZ" sz="2250" dirty="0" err="1"/>
              <a:t>peroxinitritu</a:t>
            </a:r>
            <a:r>
              <a:rPr lang="cs-CZ" altLang="cs-CZ" sz="2250" dirty="0"/>
              <a:t> (NO a </a:t>
            </a:r>
            <a:r>
              <a:rPr lang="cs-CZ" altLang="cs-CZ" sz="2250" dirty="0" err="1"/>
              <a:t>superoxid</a:t>
            </a:r>
            <a:r>
              <a:rPr lang="cs-CZ" altLang="cs-CZ" sz="2250" dirty="0"/>
              <a:t>), vede k nitraci tyrosinu v proteinech cévní stěny.</a:t>
            </a:r>
          </a:p>
          <a:p>
            <a:pPr fontAlgn="auto">
              <a:spcAft>
                <a:spcPts val="0"/>
              </a:spcAft>
              <a:defRPr/>
            </a:pPr>
            <a:r>
              <a:rPr lang="cs-CZ" altLang="cs-CZ" sz="2250" dirty="0" err="1"/>
              <a:t>Nitrotyrosin</a:t>
            </a:r>
            <a:r>
              <a:rPr lang="cs-CZ" altLang="cs-CZ" sz="2250" dirty="0"/>
              <a:t> a oxidované LDL aktivují transkripční faktor NF-kB (</a:t>
            </a:r>
            <a:r>
              <a:rPr lang="cs-CZ" altLang="cs-CZ" sz="2250" dirty="0" err="1"/>
              <a:t>nuclear</a:t>
            </a:r>
            <a:r>
              <a:rPr lang="cs-CZ" altLang="cs-CZ" sz="2250" dirty="0"/>
              <a:t> </a:t>
            </a:r>
            <a:r>
              <a:rPr lang="cs-CZ" altLang="cs-CZ" sz="2250" dirty="0" err="1"/>
              <a:t>factor</a:t>
            </a:r>
            <a:r>
              <a:rPr lang="cs-CZ" altLang="cs-CZ" sz="2250" dirty="0"/>
              <a:t> kappa-</a:t>
            </a:r>
            <a:r>
              <a:rPr lang="cs-CZ" altLang="cs-CZ" sz="2250" dirty="0" err="1"/>
              <a:t>light</a:t>
            </a:r>
            <a:r>
              <a:rPr lang="cs-CZ" altLang="cs-CZ" sz="2250" dirty="0"/>
              <a:t>-</a:t>
            </a:r>
            <a:r>
              <a:rPr lang="cs-CZ" altLang="cs-CZ" sz="2250" dirty="0" err="1"/>
              <a:t>chain-enhancer</a:t>
            </a:r>
            <a:r>
              <a:rPr lang="cs-CZ" altLang="cs-CZ" sz="2250" dirty="0"/>
              <a:t> </a:t>
            </a:r>
            <a:r>
              <a:rPr lang="cs-CZ" altLang="cs-CZ" sz="2250" dirty="0" err="1"/>
              <a:t>of</a:t>
            </a:r>
            <a:r>
              <a:rPr lang="cs-CZ" altLang="cs-CZ" sz="2250" dirty="0"/>
              <a:t> </a:t>
            </a:r>
            <a:r>
              <a:rPr lang="cs-CZ" altLang="cs-CZ" sz="2250" dirty="0" err="1"/>
              <a:t>activated</a:t>
            </a:r>
            <a:r>
              <a:rPr lang="cs-CZ" altLang="cs-CZ" sz="2250" dirty="0"/>
              <a:t> B </a:t>
            </a:r>
            <a:r>
              <a:rPr lang="cs-CZ" altLang="cs-CZ" sz="2250" dirty="0" err="1"/>
              <a:t>cells</a:t>
            </a:r>
            <a:r>
              <a:rPr lang="cs-CZ" altLang="cs-CZ" sz="2250" dirty="0"/>
              <a:t>).</a:t>
            </a:r>
          </a:p>
          <a:p>
            <a:pPr fontAlgn="auto">
              <a:spcAft>
                <a:spcPts val="0"/>
              </a:spcAft>
              <a:defRPr/>
            </a:pPr>
            <a:r>
              <a:rPr lang="cs-CZ" altLang="cs-CZ" sz="2250" dirty="0"/>
              <a:t>NF-kB zvyšuje proliferaci VSMC.</a:t>
            </a:r>
          </a:p>
          <a:p>
            <a:pPr fontAlgn="auto">
              <a:spcAft>
                <a:spcPts val="0"/>
              </a:spcAft>
              <a:defRPr/>
            </a:pPr>
            <a:r>
              <a:rPr lang="cs-CZ" altLang="cs-CZ" sz="2250" dirty="0"/>
              <a:t>Snížená biologická aktivita NO a zvýšený oxidační stres stimulují produkci cytokinů (</a:t>
            </a:r>
            <a:r>
              <a:rPr lang="cs-CZ" altLang="cs-CZ" sz="2250" dirty="0" err="1"/>
              <a:t>interleukinů</a:t>
            </a:r>
            <a:r>
              <a:rPr lang="cs-CZ" altLang="cs-CZ" sz="2250" dirty="0"/>
              <a:t>, </a:t>
            </a:r>
            <a:r>
              <a:rPr lang="cs-CZ" altLang="cs-CZ" sz="2250" dirty="0" err="1"/>
              <a:t>TNFa</a:t>
            </a:r>
            <a:r>
              <a:rPr lang="cs-CZ" altLang="cs-CZ" sz="2250" dirty="0"/>
              <a:t>, MCP-1, interferonů) - </a:t>
            </a:r>
            <a:r>
              <a:rPr lang="cs-CZ" altLang="cs-CZ" sz="2250" dirty="0" err="1"/>
              <a:t>chemoatrakce</a:t>
            </a:r>
            <a:r>
              <a:rPr lang="cs-CZ" altLang="cs-CZ" sz="2250" dirty="0"/>
              <a:t> monocytů.</a:t>
            </a:r>
          </a:p>
          <a:p>
            <a:pPr fontAlgn="auto">
              <a:spcAft>
                <a:spcPts val="0"/>
              </a:spcAft>
              <a:defRPr/>
            </a:pPr>
            <a:endParaRPr lang="cs-CZ" altLang="cs-CZ" sz="2250" dirty="0"/>
          </a:p>
          <a:p>
            <a:pPr fontAlgn="auto">
              <a:lnSpc>
                <a:spcPct val="80000"/>
              </a:lnSpc>
              <a:spcAft>
                <a:spcPts val="0"/>
              </a:spcAft>
              <a:defRPr/>
            </a:pPr>
            <a:r>
              <a:rPr lang="en-US" altLang="cs-CZ" sz="2250" dirty="0" err="1"/>
              <a:t>Hypercholesterolemi</a:t>
            </a:r>
            <a:r>
              <a:rPr lang="cs-CZ" altLang="cs-CZ" sz="2250" dirty="0"/>
              <a:t>e (LDL)</a:t>
            </a:r>
            <a:r>
              <a:rPr lang="en-US" altLang="cs-CZ" sz="2250" dirty="0"/>
              <a:t> – fa</a:t>
            </a:r>
            <a:r>
              <a:rPr lang="cs-CZ" altLang="cs-CZ" sz="2250" dirty="0"/>
              <a:t>k</a:t>
            </a:r>
            <a:r>
              <a:rPr lang="en-US" altLang="cs-CZ" sz="2250" dirty="0"/>
              <a:t>tor </a:t>
            </a:r>
            <a:r>
              <a:rPr lang="cs-CZ" altLang="cs-CZ" sz="2250" dirty="0"/>
              <a:t>pro indukci</a:t>
            </a:r>
            <a:r>
              <a:rPr lang="en-US" altLang="cs-CZ" sz="2250" dirty="0"/>
              <a:t> VCAM-1 a MCP-1.</a:t>
            </a:r>
          </a:p>
          <a:p>
            <a:pPr fontAlgn="auto">
              <a:lnSpc>
                <a:spcPct val="80000"/>
              </a:lnSpc>
              <a:spcAft>
                <a:spcPts val="0"/>
              </a:spcAft>
              <a:defRPr/>
            </a:pPr>
            <a:r>
              <a:rPr lang="cs-CZ" altLang="cs-CZ" sz="2250" dirty="0"/>
              <a:t>V patogenezi aterosklerózy se uplatňují </a:t>
            </a:r>
            <a:r>
              <a:rPr lang="en-US" altLang="cs-CZ" sz="2250" dirty="0"/>
              <a:t>LDL a</a:t>
            </a:r>
            <a:r>
              <a:rPr lang="cs-CZ" altLang="cs-CZ" sz="2250" dirty="0"/>
              <a:t> </a:t>
            </a:r>
            <a:r>
              <a:rPr lang="en-US" altLang="cs-CZ" sz="2250" dirty="0"/>
              <a:t>VLDL </a:t>
            </a:r>
            <a:r>
              <a:rPr lang="cs-CZ" altLang="cs-CZ" sz="2250" dirty="0"/>
              <a:t>prostupují</a:t>
            </a:r>
            <a:r>
              <a:rPr lang="en-US" altLang="cs-CZ" sz="2250" dirty="0"/>
              <a:t> </a:t>
            </a:r>
            <a:r>
              <a:rPr lang="cs-CZ" altLang="cs-CZ" sz="2250" dirty="0"/>
              <a:t>cévní stěnou velmi snadno.</a:t>
            </a:r>
            <a:r>
              <a:rPr lang="en-US" altLang="cs-CZ" sz="2250" dirty="0"/>
              <a:t> </a:t>
            </a:r>
            <a:endParaRPr lang="cs-CZ" altLang="cs-CZ" sz="2250" dirty="0"/>
          </a:p>
          <a:p>
            <a:pPr fontAlgn="auto">
              <a:lnSpc>
                <a:spcPct val="80000"/>
              </a:lnSpc>
              <a:spcAft>
                <a:spcPts val="0"/>
              </a:spcAft>
              <a:defRPr/>
            </a:pPr>
            <a:r>
              <a:rPr lang="en-US" altLang="cs-CZ" sz="2250" dirty="0"/>
              <a:t>LDL – </a:t>
            </a:r>
            <a:r>
              <a:rPr lang="cs-CZ" altLang="cs-CZ" sz="2250" dirty="0"/>
              <a:t>v</a:t>
            </a:r>
            <a:r>
              <a:rPr lang="en-US" altLang="cs-CZ" sz="2250" dirty="0"/>
              <a:t> plasm</a:t>
            </a:r>
            <a:r>
              <a:rPr lang="cs-CZ" altLang="cs-CZ" sz="2250" dirty="0"/>
              <a:t>ě</a:t>
            </a:r>
            <a:r>
              <a:rPr lang="en-US" altLang="cs-CZ" sz="2250" dirty="0"/>
              <a:t> </a:t>
            </a:r>
            <a:r>
              <a:rPr lang="cs-CZ" altLang="cs-CZ" sz="2250" dirty="0"/>
              <a:t>jsou proti oxidaci chráněné</a:t>
            </a:r>
            <a:r>
              <a:rPr lang="en-US" altLang="cs-CZ" sz="2250" dirty="0"/>
              <a:t> vit. E, </a:t>
            </a:r>
            <a:r>
              <a:rPr lang="en-US" altLang="cs-CZ" sz="2250" dirty="0" err="1"/>
              <a:t>ubi</a:t>
            </a:r>
            <a:r>
              <a:rPr lang="cs-CZ" altLang="cs-CZ" sz="2250" dirty="0"/>
              <a:t>ch</a:t>
            </a:r>
            <a:r>
              <a:rPr lang="en-US" altLang="cs-CZ" sz="2250" dirty="0" err="1"/>
              <a:t>inon</a:t>
            </a:r>
            <a:r>
              <a:rPr lang="cs-CZ" altLang="cs-CZ" sz="2250" dirty="0" err="1"/>
              <a:t>em</a:t>
            </a:r>
            <a:r>
              <a:rPr lang="en-US" altLang="cs-CZ" sz="2250" dirty="0"/>
              <a:t>, plasma</a:t>
            </a:r>
            <a:r>
              <a:rPr lang="cs-CZ" altLang="cs-CZ" sz="2250" dirty="0" err="1"/>
              <a:t>tickými</a:t>
            </a:r>
            <a:r>
              <a:rPr lang="en-US" altLang="cs-CZ" sz="2250" dirty="0"/>
              <a:t> antioxidant</a:t>
            </a:r>
            <a:r>
              <a:rPr lang="cs-CZ" altLang="cs-CZ" sz="2250" dirty="0"/>
              <a:t>y</a:t>
            </a:r>
            <a:r>
              <a:rPr lang="en-US" altLang="cs-CZ" sz="2250" dirty="0"/>
              <a:t> (</a:t>
            </a:r>
            <a:r>
              <a:rPr lang="en-US" altLang="cs-CZ" sz="2250" dirty="0">
                <a:latin typeface="Symbol" panose="05050102010706020507" pitchFamily="18" charset="2"/>
              </a:rPr>
              <a:t>b</a:t>
            </a:r>
            <a:r>
              <a:rPr lang="en-US" altLang="cs-CZ" sz="2250" dirty="0"/>
              <a:t>-</a:t>
            </a:r>
            <a:r>
              <a:rPr lang="cs-CZ" altLang="cs-CZ" sz="2250" dirty="0"/>
              <a:t>k</a:t>
            </a:r>
            <a:r>
              <a:rPr lang="en-US" altLang="cs-CZ" sz="2250" dirty="0" err="1"/>
              <a:t>aroten</a:t>
            </a:r>
            <a:r>
              <a:rPr lang="en-US" altLang="cs-CZ" sz="2250" dirty="0"/>
              <a:t>, vit. C).</a:t>
            </a:r>
          </a:p>
          <a:p>
            <a:pPr fontAlgn="auto">
              <a:lnSpc>
                <a:spcPct val="80000"/>
              </a:lnSpc>
              <a:spcAft>
                <a:spcPts val="0"/>
              </a:spcAft>
              <a:defRPr/>
            </a:pPr>
            <a:r>
              <a:rPr lang="cs-CZ" altLang="cs-CZ" sz="2250" dirty="0"/>
              <a:t>Mimo </a:t>
            </a:r>
            <a:r>
              <a:rPr lang="en-US" altLang="cs-CZ" sz="2250" dirty="0"/>
              <a:t>plasm</a:t>
            </a:r>
            <a:r>
              <a:rPr lang="cs-CZ" altLang="cs-CZ" sz="2250" dirty="0"/>
              <a:t>u se</a:t>
            </a:r>
            <a:r>
              <a:rPr lang="en-US" altLang="cs-CZ" sz="2250" dirty="0"/>
              <a:t> </a:t>
            </a:r>
            <a:r>
              <a:rPr lang="cs-CZ" altLang="cs-CZ" sz="2250" dirty="0"/>
              <a:t>fosfolipidy </a:t>
            </a:r>
            <a:r>
              <a:rPr lang="en-US" altLang="cs-CZ" sz="2250" dirty="0"/>
              <a:t>LDL a </a:t>
            </a:r>
            <a:r>
              <a:rPr lang="cs-CZ" altLang="cs-CZ" sz="2250" dirty="0"/>
              <a:t>mastné kyseliny</a:t>
            </a:r>
            <a:r>
              <a:rPr lang="en-US" altLang="cs-CZ" sz="2250" dirty="0"/>
              <a:t> </a:t>
            </a:r>
            <a:r>
              <a:rPr lang="cs-CZ" altLang="cs-CZ" sz="2250" dirty="0"/>
              <a:t>snadno </a:t>
            </a:r>
            <a:r>
              <a:rPr lang="en-US" altLang="cs-CZ" sz="2250" dirty="0" err="1"/>
              <a:t>oxid</a:t>
            </a:r>
            <a:r>
              <a:rPr lang="cs-CZ" altLang="cs-CZ" sz="2250" dirty="0"/>
              <a:t>ují</a:t>
            </a:r>
            <a:r>
              <a:rPr lang="en-US" altLang="cs-CZ" sz="2250" dirty="0"/>
              <a:t>.</a:t>
            </a:r>
          </a:p>
          <a:p>
            <a:pPr fontAlgn="auto">
              <a:spcAft>
                <a:spcPts val="0"/>
              </a:spcAft>
              <a:defRPr/>
            </a:pPr>
            <a:endParaRPr lang="cs-CZ" altLang="cs-CZ" sz="2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Oval 2">
            <a:extLst>
              <a:ext uri="{FF2B5EF4-FFF2-40B4-BE49-F238E27FC236}">
                <a16:creationId xmlns:a16="http://schemas.microsoft.com/office/drawing/2014/main" id="{B0A7AC78-69E6-48A7-820E-22C4F72C6DEF}"/>
              </a:ext>
            </a:extLst>
          </p:cNvPr>
          <p:cNvSpPr>
            <a:spLocks noChangeArrowheads="1"/>
          </p:cNvSpPr>
          <p:nvPr/>
        </p:nvSpPr>
        <p:spPr bwMode="auto">
          <a:xfrm>
            <a:off x="2362200" y="1066800"/>
            <a:ext cx="1905000" cy="1219200"/>
          </a:xfrm>
          <a:prstGeom prst="ellipse">
            <a:avLst/>
          </a:prstGeom>
          <a:solidFill>
            <a:srgbClr val="006600"/>
          </a:solidFill>
          <a:ln w="9525">
            <a:solidFill>
              <a:schemeClr val="tx1"/>
            </a:solidFill>
            <a:round/>
            <a:headEnd/>
            <a:tailEnd/>
          </a:ln>
          <a:effectLst/>
        </p:spPr>
        <p:txBody>
          <a:bodyPr wrap="none" anchor="ctr"/>
          <a:lstStyle/>
          <a:p>
            <a:pPr algn="ctr" eaLnBrk="0" hangingPunct="0">
              <a:defRPr/>
            </a:pPr>
            <a:r>
              <a:rPr lang="cs-CZ" sz="2200" b="1">
                <a:solidFill>
                  <a:schemeClr val="bg1"/>
                </a:solidFill>
                <a:effectLst>
                  <a:outerShdw blurRad="38100" dist="38100" dir="2700000" algn="tl">
                    <a:srgbClr val="000000"/>
                  </a:outerShdw>
                </a:effectLst>
                <a:latin typeface="Calibri" pitchFamily="34" charset="0"/>
              </a:rPr>
              <a:t>Genomické</a:t>
            </a:r>
          </a:p>
          <a:p>
            <a:pPr algn="ctr" eaLnBrk="0" hangingPunct="0">
              <a:defRPr/>
            </a:pPr>
            <a:r>
              <a:rPr lang="cs-CZ" sz="2200" b="1">
                <a:solidFill>
                  <a:schemeClr val="bg1"/>
                </a:solidFill>
                <a:effectLst>
                  <a:outerShdw blurRad="38100" dist="38100" dir="2700000" algn="tl">
                    <a:srgbClr val="000000"/>
                  </a:outerShdw>
                </a:effectLst>
                <a:latin typeface="Calibri" pitchFamily="34" charset="0"/>
              </a:rPr>
              <a:t>interakce</a:t>
            </a:r>
            <a:endParaRPr lang="en-US">
              <a:latin typeface="Calibri" pitchFamily="34" charset="0"/>
            </a:endParaRPr>
          </a:p>
        </p:txBody>
      </p:sp>
      <p:sp>
        <p:nvSpPr>
          <p:cNvPr id="271363" name="Oval 3">
            <a:extLst>
              <a:ext uri="{FF2B5EF4-FFF2-40B4-BE49-F238E27FC236}">
                <a16:creationId xmlns:a16="http://schemas.microsoft.com/office/drawing/2014/main" id="{A8BE333A-BAC5-4017-9C55-83A68F22FBF3}"/>
              </a:ext>
            </a:extLst>
          </p:cNvPr>
          <p:cNvSpPr>
            <a:spLocks noChangeArrowheads="1"/>
          </p:cNvSpPr>
          <p:nvPr/>
        </p:nvSpPr>
        <p:spPr bwMode="auto">
          <a:xfrm>
            <a:off x="5257800" y="1066800"/>
            <a:ext cx="1905000" cy="1295400"/>
          </a:xfrm>
          <a:prstGeom prst="ellipse">
            <a:avLst/>
          </a:prstGeom>
          <a:solidFill>
            <a:srgbClr val="006600"/>
          </a:solidFill>
          <a:ln w="9525">
            <a:solidFill>
              <a:schemeClr val="tx1"/>
            </a:solidFill>
            <a:round/>
            <a:headEnd/>
            <a:tailEnd/>
          </a:ln>
          <a:effectLst/>
        </p:spPr>
        <p:txBody>
          <a:bodyPr wrap="none" anchor="ctr"/>
          <a:lstStyle/>
          <a:p>
            <a:pPr algn="ctr" eaLnBrk="0" hangingPunct="0">
              <a:defRPr/>
            </a:pPr>
            <a:r>
              <a:rPr lang="cs-CZ" sz="2000" b="1">
                <a:solidFill>
                  <a:schemeClr val="bg1"/>
                </a:solidFill>
                <a:effectLst>
                  <a:outerShdw blurRad="38100" dist="38100" dir="2700000" algn="tl">
                    <a:srgbClr val="000000"/>
                  </a:outerShdw>
                </a:effectLst>
                <a:latin typeface="Calibri" pitchFamily="34" charset="0"/>
              </a:rPr>
              <a:t>Molekulární </a:t>
            </a:r>
          </a:p>
          <a:p>
            <a:pPr algn="ctr" eaLnBrk="0" hangingPunct="0">
              <a:defRPr/>
            </a:pPr>
            <a:r>
              <a:rPr lang="cs-CZ" sz="2000" b="1">
                <a:solidFill>
                  <a:schemeClr val="bg1"/>
                </a:solidFill>
                <a:effectLst>
                  <a:outerShdw blurRad="38100" dist="38100" dir="2700000" algn="tl">
                    <a:srgbClr val="000000"/>
                  </a:outerShdw>
                </a:effectLst>
                <a:latin typeface="Calibri" pitchFamily="34" charset="0"/>
              </a:rPr>
              <a:t>a buněčný</a:t>
            </a:r>
          </a:p>
          <a:p>
            <a:pPr algn="ctr" eaLnBrk="0" hangingPunct="0">
              <a:defRPr/>
            </a:pPr>
            <a:r>
              <a:rPr lang="cs-CZ" sz="2000" b="1">
                <a:solidFill>
                  <a:schemeClr val="bg1"/>
                </a:solidFill>
                <a:effectLst>
                  <a:outerShdw blurRad="38100" dist="38100" dir="2700000" algn="tl">
                    <a:srgbClr val="000000"/>
                  </a:outerShdw>
                </a:effectLst>
                <a:latin typeface="Calibri" pitchFamily="34" charset="0"/>
              </a:rPr>
              <a:t>fenotyp</a:t>
            </a:r>
            <a:endParaRPr lang="en-US">
              <a:latin typeface="Calibri" pitchFamily="34" charset="0"/>
            </a:endParaRPr>
          </a:p>
        </p:txBody>
      </p:sp>
      <p:sp>
        <p:nvSpPr>
          <p:cNvPr id="271364" name="Oval 4">
            <a:extLst>
              <a:ext uri="{FF2B5EF4-FFF2-40B4-BE49-F238E27FC236}">
                <a16:creationId xmlns:a16="http://schemas.microsoft.com/office/drawing/2014/main" id="{F4D9C95C-23FC-44A3-8A9D-8AD64AF4E71D}"/>
              </a:ext>
            </a:extLst>
          </p:cNvPr>
          <p:cNvSpPr>
            <a:spLocks noChangeArrowheads="1"/>
          </p:cNvSpPr>
          <p:nvPr/>
        </p:nvSpPr>
        <p:spPr bwMode="auto">
          <a:xfrm>
            <a:off x="8229600" y="1066800"/>
            <a:ext cx="1905000" cy="1219200"/>
          </a:xfrm>
          <a:prstGeom prst="ellipse">
            <a:avLst/>
          </a:prstGeom>
          <a:solidFill>
            <a:srgbClr val="006600"/>
          </a:solidFill>
          <a:ln w="9525">
            <a:solidFill>
              <a:schemeClr val="tx1"/>
            </a:solidFill>
            <a:round/>
            <a:headEnd/>
            <a:tailEnd/>
          </a:ln>
          <a:effectLst/>
        </p:spPr>
        <p:txBody>
          <a:bodyPr wrap="none" anchor="ctr"/>
          <a:lstStyle/>
          <a:p>
            <a:pPr algn="ctr" eaLnBrk="0" hangingPunct="0">
              <a:defRPr/>
            </a:pPr>
            <a:r>
              <a:rPr lang="cs-CZ" sz="2000" b="1">
                <a:solidFill>
                  <a:schemeClr val="bg1"/>
                </a:solidFill>
                <a:effectLst>
                  <a:outerShdw blurRad="38100" dist="38100" dir="2700000" algn="tl">
                    <a:srgbClr val="000000"/>
                  </a:outerShdw>
                </a:effectLst>
                <a:latin typeface="Calibri" pitchFamily="34" charset="0"/>
              </a:rPr>
              <a:t>Klinický fenotyp</a:t>
            </a:r>
            <a:endParaRPr lang="en-US" sz="2000">
              <a:latin typeface="Calibri" pitchFamily="34" charset="0"/>
            </a:endParaRPr>
          </a:p>
        </p:txBody>
      </p:sp>
      <p:sp>
        <p:nvSpPr>
          <p:cNvPr id="10245" name="Line 5">
            <a:extLst>
              <a:ext uri="{FF2B5EF4-FFF2-40B4-BE49-F238E27FC236}">
                <a16:creationId xmlns:a16="http://schemas.microsoft.com/office/drawing/2014/main" id="{1E528012-0BC0-4F01-AEBF-40164B1A5EDC}"/>
              </a:ext>
            </a:extLst>
          </p:cNvPr>
          <p:cNvSpPr>
            <a:spLocks noChangeShapeType="1"/>
          </p:cNvSpPr>
          <p:nvPr/>
        </p:nvSpPr>
        <p:spPr bwMode="auto">
          <a:xfrm>
            <a:off x="4367214" y="2060575"/>
            <a:ext cx="6127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46" name="Line 6">
            <a:extLst>
              <a:ext uri="{FF2B5EF4-FFF2-40B4-BE49-F238E27FC236}">
                <a16:creationId xmlns:a16="http://schemas.microsoft.com/office/drawing/2014/main" id="{FF372DAF-0528-41CF-A8D7-F081EA3CEE6F}"/>
              </a:ext>
            </a:extLst>
          </p:cNvPr>
          <p:cNvSpPr>
            <a:spLocks noChangeShapeType="1"/>
          </p:cNvSpPr>
          <p:nvPr/>
        </p:nvSpPr>
        <p:spPr bwMode="auto">
          <a:xfrm>
            <a:off x="7391401" y="1989138"/>
            <a:ext cx="6127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1367" name="Rectangle 7">
            <a:extLst>
              <a:ext uri="{FF2B5EF4-FFF2-40B4-BE49-F238E27FC236}">
                <a16:creationId xmlns:a16="http://schemas.microsoft.com/office/drawing/2014/main" id="{A6853C47-64B3-47AE-B249-6888EF4BC504}"/>
              </a:ext>
            </a:extLst>
          </p:cNvPr>
          <p:cNvSpPr>
            <a:spLocks noChangeArrowheads="1"/>
          </p:cNvSpPr>
          <p:nvPr/>
        </p:nvSpPr>
        <p:spPr bwMode="auto">
          <a:xfrm>
            <a:off x="5410200" y="3276600"/>
            <a:ext cx="1447800" cy="762000"/>
          </a:xfrm>
          <a:prstGeom prst="rect">
            <a:avLst/>
          </a:prstGeom>
          <a:solidFill>
            <a:srgbClr val="FF3300"/>
          </a:solidFill>
          <a:ln w="9525">
            <a:solidFill>
              <a:schemeClr val="tx1"/>
            </a:solidFill>
            <a:miter lim="800000"/>
            <a:headEnd/>
            <a:tailEnd/>
          </a:ln>
          <a:effectLst/>
        </p:spPr>
        <p:txBody>
          <a:bodyPr wrap="none" anchor="ctr"/>
          <a:lstStyle/>
          <a:p>
            <a:pPr algn="ctr" eaLnBrk="0" hangingPunct="0">
              <a:defRPr/>
            </a:pPr>
            <a:r>
              <a:rPr lang="en-US" b="1">
                <a:solidFill>
                  <a:schemeClr val="bg1"/>
                </a:solidFill>
                <a:effectLst>
                  <a:outerShdw blurRad="38100" dist="38100" dir="2700000" algn="tl">
                    <a:srgbClr val="000000"/>
                  </a:outerShdw>
                </a:effectLst>
                <a:latin typeface="Calibri" pitchFamily="34" charset="0"/>
              </a:rPr>
              <a:t>A</a:t>
            </a:r>
            <a:r>
              <a:rPr lang="cs-CZ" b="1">
                <a:solidFill>
                  <a:schemeClr val="bg1"/>
                </a:solidFill>
                <a:effectLst>
                  <a:outerShdw blurRad="38100" dist="38100" dir="2700000" algn="tl">
                    <a:srgbClr val="000000"/>
                  </a:outerShdw>
                </a:effectLst>
                <a:latin typeface="Calibri" pitchFamily="34" charset="0"/>
              </a:rPr>
              <a:t>lely</a:t>
            </a:r>
            <a:endParaRPr lang="en-US">
              <a:latin typeface="Calibri" pitchFamily="34" charset="0"/>
            </a:endParaRPr>
          </a:p>
        </p:txBody>
      </p:sp>
      <p:sp>
        <p:nvSpPr>
          <p:cNvPr id="271368" name="AutoShape 8">
            <a:extLst>
              <a:ext uri="{FF2B5EF4-FFF2-40B4-BE49-F238E27FC236}">
                <a16:creationId xmlns:a16="http://schemas.microsoft.com/office/drawing/2014/main" id="{27EAC06D-1B81-4F78-A8CD-CF2AD2303935}"/>
              </a:ext>
            </a:extLst>
          </p:cNvPr>
          <p:cNvSpPr>
            <a:spLocks noChangeArrowheads="1"/>
          </p:cNvSpPr>
          <p:nvPr/>
        </p:nvSpPr>
        <p:spPr bwMode="auto">
          <a:xfrm>
            <a:off x="2209800" y="3048000"/>
            <a:ext cx="2057400" cy="990600"/>
          </a:xfrm>
          <a:prstGeom prst="hexagon">
            <a:avLst>
              <a:gd name="adj" fmla="val 51923"/>
              <a:gd name="vf" fmla="val 115470"/>
            </a:avLst>
          </a:prstGeom>
          <a:solidFill>
            <a:schemeClr val="accent2"/>
          </a:solidFill>
          <a:ln w="9525">
            <a:solidFill>
              <a:schemeClr val="tx1"/>
            </a:solidFill>
            <a:miter lim="800000"/>
            <a:headEnd/>
            <a:tailEnd/>
          </a:ln>
          <a:effectLst/>
        </p:spPr>
        <p:txBody>
          <a:bodyPr wrap="none" anchor="ctr"/>
          <a:lstStyle/>
          <a:p>
            <a:pPr algn="ctr" eaLnBrk="0" hangingPunct="0">
              <a:defRPr/>
            </a:pPr>
            <a:r>
              <a:rPr lang="en-US" b="1">
                <a:solidFill>
                  <a:schemeClr val="bg1"/>
                </a:solidFill>
                <a:effectLst>
                  <a:outerShdw blurRad="38100" dist="38100" dir="2700000" algn="tl">
                    <a:srgbClr val="000000"/>
                  </a:outerShdw>
                </a:effectLst>
                <a:latin typeface="Calibri" pitchFamily="34" charset="0"/>
              </a:rPr>
              <a:t>M</a:t>
            </a:r>
            <a:r>
              <a:rPr lang="cs-CZ" b="1">
                <a:solidFill>
                  <a:schemeClr val="bg1"/>
                </a:solidFill>
                <a:effectLst>
                  <a:outerShdw blurRad="38100" dist="38100" dir="2700000" algn="tl">
                    <a:srgbClr val="000000"/>
                  </a:outerShdw>
                </a:effectLst>
                <a:latin typeface="Calibri" pitchFamily="34" charset="0"/>
              </a:rPr>
              <a:t>olekuly</a:t>
            </a:r>
            <a:endParaRPr lang="en-US">
              <a:latin typeface="Calibri" pitchFamily="34" charset="0"/>
            </a:endParaRPr>
          </a:p>
        </p:txBody>
      </p:sp>
      <p:sp>
        <p:nvSpPr>
          <p:cNvPr id="271369" name="AutoShape 9">
            <a:extLst>
              <a:ext uri="{FF2B5EF4-FFF2-40B4-BE49-F238E27FC236}">
                <a16:creationId xmlns:a16="http://schemas.microsoft.com/office/drawing/2014/main" id="{59A9683A-AE15-4A1F-B6AB-5B9EF100E82E}"/>
              </a:ext>
            </a:extLst>
          </p:cNvPr>
          <p:cNvSpPr>
            <a:spLocks noChangeArrowheads="1"/>
          </p:cNvSpPr>
          <p:nvPr/>
        </p:nvSpPr>
        <p:spPr bwMode="auto">
          <a:xfrm>
            <a:off x="8153400" y="3124200"/>
            <a:ext cx="2057400" cy="1066800"/>
          </a:xfrm>
          <a:prstGeom prst="hexagon">
            <a:avLst>
              <a:gd name="adj" fmla="val 48214"/>
              <a:gd name="vf" fmla="val 115470"/>
            </a:avLst>
          </a:prstGeom>
          <a:solidFill>
            <a:srgbClr val="660033"/>
          </a:solidFill>
          <a:ln w="9525">
            <a:solidFill>
              <a:schemeClr val="tx1"/>
            </a:solidFill>
            <a:miter lim="800000"/>
            <a:headEnd/>
            <a:tailEnd/>
          </a:ln>
          <a:effectLst/>
        </p:spPr>
        <p:txBody>
          <a:bodyPr wrap="none" anchor="ctr"/>
          <a:lstStyle/>
          <a:p>
            <a:pPr algn="ctr" eaLnBrk="0" hangingPunct="0">
              <a:defRPr/>
            </a:pPr>
            <a:r>
              <a:rPr lang="cs-CZ" b="1">
                <a:solidFill>
                  <a:schemeClr val="bg1"/>
                </a:solidFill>
                <a:effectLst>
                  <a:outerShdw blurRad="38100" dist="38100" dir="2700000" algn="tl">
                    <a:srgbClr val="000000"/>
                  </a:outerShdw>
                </a:effectLst>
                <a:latin typeface="Calibri" pitchFamily="34" charset="0"/>
              </a:rPr>
              <a:t>Jedinci</a:t>
            </a:r>
            <a:endParaRPr lang="en-US">
              <a:latin typeface="Calibri" pitchFamily="34" charset="0"/>
            </a:endParaRPr>
          </a:p>
        </p:txBody>
      </p:sp>
      <p:sp>
        <p:nvSpPr>
          <p:cNvPr id="271370" name="AutoShape 10">
            <a:extLst>
              <a:ext uri="{FF2B5EF4-FFF2-40B4-BE49-F238E27FC236}">
                <a16:creationId xmlns:a16="http://schemas.microsoft.com/office/drawing/2014/main" id="{16E79FCC-F3CB-4743-B20A-6929154A12D2}"/>
              </a:ext>
            </a:extLst>
          </p:cNvPr>
          <p:cNvSpPr>
            <a:spLocks noChangeArrowheads="1"/>
          </p:cNvSpPr>
          <p:nvPr/>
        </p:nvSpPr>
        <p:spPr bwMode="auto">
          <a:xfrm>
            <a:off x="2209800" y="4800600"/>
            <a:ext cx="2057400" cy="1371600"/>
          </a:xfrm>
          <a:prstGeom prst="hexagon">
            <a:avLst>
              <a:gd name="adj" fmla="val 37500"/>
              <a:gd name="vf" fmla="val 115470"/>
            </a:avLst>
          </a:prstGeom>
          <a:solidFill>
            <a:schemeClr val="accent2"/>
          </a:solidFill>
          <a:ln w="9525">
            <a:solidFill>
              <a:schemeClr val="tx1"/>
            </a:solidFill>
            <a:miter lim="800000"/>
            <a:headEnd/>
            <a:tailEnd/>
          </a:ln>
          <a:effectLst/>
        </p:spPr>
        <p:txBody>
          <a:bodyPr wrap="none" anchor="ctr"/>
          <a:lstStyle/>
          <a:p>
            <a:pPr algn="ctr" eaLnBrk="0" hangingPunct="0">
              <a:defRPr/>
            </a:pPr>
            <a:r>
              <a:rPr lang="cs-CZ" b="1">
                <a:solidFill>
                  <a:schemeClr val="bg1"/>
                </a:solidFill>
                <a:effectLst>
                  <a:outerShdw blurRad="38100" dist="38100" dir="2700000" algn="tl">
                    <a:srgbClr val="000000"/>
                  </a:outerShdw>
                </a:effectLst>
                <a:latin typeface="Calibri" pitchFamily="34" charset="0"/>
              </a:rPr>
              <a:t>Léčiva</a:t>
            </a:r>
            <a:endParaRPr lang="en-US">
              <a:latin typeface="Calibri" pitchFamily="34" charset="0"/>
            </a:endParaRPr>
          </a:p>
        </p:txBody>
      </p:sp>
      <p:sp>
        <p:nvSpPr>
          <p:cNvPr id="271371" name="AutoShape 11">
            <a:extLst>
              <a:ext uri="{FF2B5EF4-FFF2-40B4-BE49-F238E27FC236}">
                <a16:creationId xmlns:a16="http://schemas.microsoft.com/office/drawing/2014/main" id="{535AA701-D5FC-4650-9878-5F53DF6E7A39}"/>
              </a:ext>
            </a:extLst>
          </p:cNvPr>
          <p:cNvSpPr>
            <a:spLocks noChangeArrowheads="1"/>
          </p:cNvSpPr>
          <p:nvPr/>
        </p:nvSpPr>
        <p:spPr bwMode="auto">
          <a:xfrm>
            <a:off x="5159375" y="5084763"/>
            <a:ext cx="2057400" cy="990600"/>
          </a:xfrm>
          <a:prstGeom prst="hexagon">
            <a:avLst>
              <a:gd name="adj" fmla="val 51923"/>
              <a:gd name="vf" fmla="val 115470"/>
            </a:avLst>
          </a:prstGeom>
          <a:solidFill>
            <a:schemeClr val="accent2"/>
          </a:solidFill>
          <a:ln w="9525">
            <a:solidFill>
              <a:schemeClr val="tx1"/>
            </a:solidFill>
            <a:miter lim="800000"/>
            <a:headEnd/>
            <a:tailEnd/>
          </a:ln>
          <a:effectLst/>
        </p:spPr>
        <p:txBody>
          <a:bodyPr wrap="none" anchor="ctr"/>
          <a:lstStyle/>
          <a:p>
            <a:pPr algn="ctr" eaLnBrk="0" hangingPunct="0">
              <a:defRPr/>
            </a:pPr>
            <a:r>
              <a:rPr lang="cs-CZ" b="1">
                <a:solidFill>
                  <a:schemeClr val="bg1"/>
                </a:solidFill>
                <a:effectLst>
                  <a:outerShdw blurRad="38100" dist="38100" dir="2700000" algn="tl">
                    <a:srgbClr val="000000"/>
                  </a:outerShdw>
                </a:effectLst>
                <a:latin typeface="Calibri" pitchFamily="34" charset="0"/>
              </a:rPr>
              <a:t>Strava</a:t>
            </a:r>
            <a:endParaRPr lang="en-US">
              <a:latin typeface="Calibri" pitchFamily="34" charset="0"/>
            </a:endParaRPr>
          </a:p>
        </p:txBody>
      </p:sp>
      <p:sp>
        <p:nvSpPr>
          <p:cNvPr id="271372" name="AutoShape 12">
            <a:extLst>
              <a:ext uri="{FF2B5EF4-FFF2-40B4-BE49-F238E27FC236}">
                <a16:creationId xmlns:a16="http://schemas.microsoft.com/office/drawing/2014/main" id="{FA6CDADA-6E8B-44F6-9942-92ABECA0008D}"/>
              </a:ext>
            </a:extLst>
          </p:cNvPr>
          <p:cNvSpPr>
            <a:spLocks noChangeAspect="1" noChangeArrowheads="1"/>
          </p:cNvSpPr>
          <p:nvPr/>
        </p:nvSpPr>
        <p:spPr bwMode="auto">
          <a:xfrm>
            <a:off x="7924800" y="5029200"/>
            <a:ext cx="2266950" cy="1174750"/>
          </a:xfrm>
          <a:prstGeom prst="hexagon">
            <a:avLst>
              <a:gd name="adj" fmla="val 48243"/>
              <a:gd name="vf" fmla="val 115470"/>
            </a:avLst>
          </a:prstGeom>
          <a:solidFill>
            <a:srgbClr val="800000"/>
          </a:solidFill>
          <a:ln w="9525">
            <a:solidFill>
              <a:schemeClr val="tx1"/>
            </a:solidFill>
            <a:miter lim="800000"/>
            <a:headEnd/>
            <a:tailEnd/>
          </a:ln>
          <a:effectLst/>
        </p:spPr>
        <p:txBody>
          <a:bodyPr wrap="none" anchor="ctr"/>
          <a:lstStyle/>
          <a:p>
            <a:pPr algn="ctr" eaLnBrk="0" hangingPunct="0">
              <a:defRPr/>
            </a:pPr>
            <a:r>
              <a:rPr lang="cs-CZ" b="1">
                <a:solidFill>
                  <a:schemeClr val="bg1"/>
                </a:solidFill>
                <a:effectLst>
                  <a:outerShdw blurRad="38100" dist="38100" dir="2700000" algn="tl">
                    <a:srgbClr val="000000"/>
                  </a:outerShdw>
                </a:effectLst>
                <a:latin typeface="Calibri" pitchFamily="34" charset="0"/>
              </a:rPr>
              <a:t>Prostředí</a:t>
            </a:r>
            <a:endParaRPr lang="en-US">
              <a:latin typeface="Calibri" pitchFamily="34" charset="0"/>
            </a:endParaRPr>
          </a:p>
        </p:txBody>
      </p:sp>
      <p:sp>
        <p:nvSpPr>
          <p:cNvPr id="10253" name="Line 13">
            <a:extLst>
              <a:ext uri="{FF2B5EF4-FFF2-40B4-BE49-F238E27FC236}">
                <a16:creationId xmlns:a16="http://schemas.microsoft.com/office/drawing/2014/main" id="{D3DD3428-451F-4899-84FC-EB7AAC95FCF6}"/>
              </a:ext>
            </a:extLst>
          </p:cNvPr>
          <p:cNvSpPr>
            <a:spLocks noChangeAspect="1" noChangeShapeType="1"/>
          </p:cNvSpPr>
          <p:nvPr/>
        </p:nvSpPr>
        <p:spPr bwMode="auto">
          <a:xfrm>
            <a:off x="3275014" y="2362200"/>
            <a:ext cx="1587" cy="6032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4" name="Line 14">
            <a:extLst>
              <a:ext uri="{FF2B5EF4-FFF2-40B4-BE49-F238E27FC236}">
                <a16:creationId xmlns:a16="http://schemas.microsoft.com/office/drawing/2014/main" id="{E183BA44-0DD5-49BF-B768-B6BD966429AD}"/>
              </a:ext>
            </a:extLst>
          </p:cNvPr>
          <p:cNvSpPr>
            <a:spLocks noChangeAspect="1" noChangeShapeType="1"/>
          </p:cNvSpPr>
          <p:nvPr/>
        </p:nvSpPr>
        <p:spPr bwMode="auto">
          <a:xfrm>
            <a:off x="3273426" y="4114800"/>
            <a:ext cx="3175" cy="6032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5" name="Line 15">
            <a:extLst>
              <a:ext uri="{FF2B5EF4-FFF2-40B4-BE49-F238E27FC236}">
                <a16:creationId xmlns:a16="http://schemas.microsoft.com/office/drawing/2014/main" id="{ED52C344-106D-4312-88D8-50A224C6C770}"/>
              </a:ext>
            </a:extLst>
          </p:cNvPr>
          <p:cNvSpPr>
            <a:spLocks noChangeAspect="1" noChangeShapeType="1"/>
          </p:cNvSpPr>
          <p:nvPr/>
        </p:nvSpPr>
        <p:spPr bwMode="auto">
          <a:xfrm flipH="1">
            <a:off x="4267201" y="4267201"/>
            <a:ext cx="739775" cy="7397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6" name="Line 16">
            <a:extLst>
              <a:ext uri="{FF2B5EF4-FFF2-40B4-BE49-F238E27FC236}">
                <a16:creationId xmlns:a16="http://schemas.microsoft.com/office/drawing/2014/main" id="{309F3A37-168F-4307-8D43-98DE622C661C}"/>
              </a:ext>
            </a:extLst>
          </p:cNvPr>
          <p:cNvSpPr>
            <a:spLocks noChangeShapeType="1"/>
          </p:cNvSpPr>
          <p:nvPr/>
        </p:nvSpPr>
        <p:spPr bwMode="auto">
          <a:xfrm>
            <a:off x="6172201" y="4191000"/>
            <a:ext cx="3175"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7" name="Line 17">
            <a:extLst>
              <a:ext uri="{FF2B5EF4-FFF2-40B4-BE49-F238E27FC236}">
                <a16:creationId xmlns:a16="http://schemas.microsoft.com/office/drawing/2014/main" id="{6B6A4B70-F5B1-48AD-9D65-B097FC6FD0ED}"/>
              </a:ext>
            </a:extLst>
          </p:cNvPr>
          <p:cNvSpPr>
            <a:spLocks noChangeAspect="1" noChangeShapeType="1"/>
          </p:cNvSpPr>
          <p:nvPr/>
        </p:nvSpPr>
        <p:spPr bwMode="auto">
          <a:xfrm rot="18449322">
            <a:off x="4675188" y="1954213"/>
            <a:ext cx="6350" cy="12795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8" name="Line 18">
            <a:extLst>
              <a:ext uri="{FF2B5EF4-FFF2-40B4-BE49-F238E27FC236}">
                <a16:creationId xmlns:a16="http://schemas.microsoft.com/office/drawing/2014/main" id="{1D85A547-752E-459D-B1FA-EB3E7EA65C8A}"/>
              </a:ext>
            </a:extLst>
          </p:cNvPr>
          <p:cNvSpPr>
            <a:spLocks noChangeAspect="1" noChangeShapeType="1"/>
          </p:cNvSpPr>
          <p:nvPr/>
        </p:nvSpPr>
        <p:spPr bwMode="auto">
          <a:xfrm>
            <a:off x="9220201" y="2362200"/>
            <a:ext cx="3175"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9" name="Line 19">
            <a:extLst>
              <a:ext uri="{FF2B5EF4-FFF2-40B4-BE49-F238E27FC236}">
                <a16:creationId xmlns:a16="http://schemas.microsoft.com/office/drawing/2014/main" id="{88074820-9405-46D1-BDA2-84B189277FFD}"/>
              </a:ext>
            </a:extLst>
          </p:cNvPr>
          <p:cNvSpPr>
            <a:spLocks noChangeAspect="1" noChangeShapeType="1"/>
          </p:cNvSpPr>
          <p:nvPr/>
        </p:nvSpPr>
        <p:spPr bwMode="auto">
          <a:xfrm>
            <a:off x="8915401" y="4267200"/>
            <a:ext cx="3175"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60" name="Line 20">
            <a:extLst>
              <a:ext uri="{FF2B5EF4-FFF2-40B4-BE49-F238E27FC236}">
                <a16:creationId xmlns:a16="http://schemas.microsoft.com/office/drawing/2014/main" id="{335B1AB0-3D67-4A57-AA86-A7A4AC38F6B0}"/>
              </a:ext>
            </a:extLst>
          </p:cNvPr>
          <p:cNvSpPr>
            <a:spLocks noChangeAspect="1" noChangeShapeType="1"/>
          </p:cNvSpPr>
          <p:nvPr/>
        </p:nvSpPr>
        <p:spPr bwMode="auto">
          <a:xfrm rot="5388171">
            <a:off x="4722813" y="5106988"/>
            <a:ext cx="3175"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61" name="Line 21">
            <a:extLst>
              <a:ext uri="{FF2B5EF4-FFF2-40B4-BE49-F238E27FC236}">
                <a16:creationId xmlns:a16="http://schemas.microsoft.com/office/drawing/2014/main" id="{2003E3B9-ED1C-4F5B-A0FD-BC64B5202AF3}"/>
              </a:ext>
            </a:extLst>
          </p:cNvPr>
          <p:cNvSpPr>
            <a:spLocks noChangeShapeType="1"/>
          </p:cNvSpPr>
          <p:nvPr/>
        </p:nvSpPr>
        <p:spPr bwMode="auto">
          <a:xfrm>
            <a:off x="4492626" y="3733800"/>
            <a:ext cx="6127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62" name="Line 22">
            <a:extLst>
              <a:ext uri="{FF2B5EF4-FFF2-40B4-BE49-F238E27FC236}">
                <a16:creationId xmlns:a16="http://schemas.microsoft.com/office/drawing/2014/main" id="{0A927F94-0C79-43BF-BE5B-CBB610AF96E4}"/>
              </a:ext>
            </a:extLst>
          </p:cNvPr>
          <p:cNvSpPr>
            <a:spLocks noChangeShapeType="1"/>
          </p:cNvSpPr>
          <p:nvPr/>
        </p:nvSpPr>
        <p:spPr bwMode="auto">
          <a:xfrm>
            <a:off x="7312026" y="3733800"/>
            <a:ext cx="6127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63" name="Line 23">
            <a:extLst>
              <a:ext uri="{FF2B5EF4-FFF2-40B4-BE49-F238E27FC236}">
                <a16:creationId xmlns:a16="http://schemas.microsoft.com/office/drawing/2014/main" id="{AA03025B-9A83-44BA-AD39-CC8534295BE9}"/>
              </a:ext>
            </a:extLst>
          </p:cNvPr>
          <p:cNvSpPr>
            <a:spLocks noChangeAspect="1" noChangeShapeType="1"/>
          </p:cNvSpPr>
          <p:nvPr/>
        </p:nvSpPr>
        <p:spPr bwMode="auto">
          <a:xfrm rot="18449322" flipH="1" flipV="1">
            <a:off x="7146131" y="4525169"/>
            <a:ext cx="1189038" cy="215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1384" name="Text Box 24">
            <a:extLst>
              <a:ext uri="{FF2B5EF4-FFF2-40B4-BE49-F238E27FC236}">
                <a16:creationId xmlns:a16="http://schemas.microsoft.com/office/drawing/2014/main" id="{CB965604-CFCD-4F88-B65F-48B38E915CC2}"/>
              </a:ext>
            </a:extLst>
          </p:cNvPr>
          <p:cNvSpPr txBox="1">
            <a:spLocks noChangeArrowheads="1"/>
          </p:cNvSpPr>
          <p:nvPr/>
        </p:nvSpPr>
        <p:spPr bwMode="auto">
          <a:xfrm>
            <a:off x="4224338" y="1196975"/>
            <a:ext cx="1066800" cy="829138"/>
          </a:xfrm>
          <a:prstGeom prst="rect">
            <a:avLst/>
          </a:prstGeom>
          <a:noFill/>
          <a:ln w="9525">
            <a:noFill/>
            <a:miter lim="800000"/>
            <a:headEnd/>
            <a:tailEnd/>
          </a:ln>
          <a:effectLst/>
        </p:spPr>
        <p:txBody>
          <a:bodyPr>
            <a:spAutoFit/>
          </a:bodyPr>
          <a:lstStyle/>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Izolovaná </a:t>
            </a:r>
          </a:p>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funkční </a:t>
            </a:r>
          </a:p>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měření</a:t>
            </a:r>
            <a:endParaRPr lang="en-US" sz="1400">
              <a:latin typeface="Calibri" pitchFamily="34" charset="0"/>
            </a:endParaRPr>
          </a:p>
        </p:txBody>
      </p:sp>
      <p:sp>
        <p:nvSpPr>
          <p:cNvPr id="271385" name="Rectangle 25">
            <a:extLst>
              <a:ext uri="{FF2B5EF4-FFF2-40B4-BE49-F238E27FC236}">
                <a16:creationId xmlns:a16="http://schemas.microsoft.com/office/drawing/2014/main" id="{72A038D3-B79B-4126-B14E-C309103ED0CF}"/>
              </a:ext>
            </a:extLst>
          </p:cNvPr>
          <p:cNvSpPr>
            <a:spLocks noChangeArrowheads="1"/>
          </p:cNvSpPr>
          <p:nvPr/>
        </p:nvSpPr>
        <p:spPr bwMode="auto">
          <a:xfrm>
            <a:off x="2133600" y="2443163"/>
            <a:ext cx="1219200" cy="365934"/>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Kódující vztahy</a:t>
            </a:r>
            <a:endParaRPr lang="en-US" sz="1400" b="1">
              <a:effectLst>
                <a:outerShdw blurRad="38100" dist="38100" dir="2700000" algn="tl">
                  <a:srgbClr val="C0C0C0"/>
                </a:outerShdw>
              </a:effectLst>
              <a:latin typeface="Calibri" pitchFamily="34" charset="0"/>
            </a:endParaRPr>
          </a:p>
        </p:txBody>
      </p:sp>
      <p:sp>
        <p:nvSpPr>
          <p:cNvPr id="271386" name="Rectangle 26">
            <a:extLst>
              <a:ext uri="{FF2B5EF4-FFF2-40B4-BE49-F238E27FC236}">
                <a16:creationId xmlns:a16="http://schemas.microsoft.com/office/drawing/2014/main" id="{5330F22D-1C0B-48FB-A0B9-E908A00919BD}"/>
              </a:ext>
            </a:extLst>
          </p:cNvPr>
          <p:cNvSpPr>
            <a:spLocks noChangeArrowheads="1"/>
          </p:cNvSpPr>
          <p:nvPr/>
        </p:nvSpPr>
        <p:spPr bwMode="auto">
          <a:xfrm>
            <a:off x="1703388" y="4114801"/>
            <a:ext cx="1573212" cy="549061"/>
          </a:xfrm>
          <a:prstGeom prst="rect">
            <a:avLst/>
          </a:prstGeom>
          <a:noFill/>
          <a:ln w="9525">
            <a:noFill/>
            <a:miter lim="800000"/>
            <a:headEnd/>
            <a:tailEnd/>
          </a:ln>
          <a:effectLst/>
        </p:spPr>
        <p:txBody>
          <a:bodyPr>
            <a:spAutoFit/>
          </a:bodyPr>
          <a:lstStyle/>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Farmakologické</a:t>
            </a:r>
          </a:p>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aktivity</a:t>
            </a:r>
            <a:endParaRPr lang="en-US" sz="1400" b="1">
              <a:effectLst>
                <a:outerShdw blurRad="38100" dist="38100" dir="2700000" algn="tl">
                  <a:srgbClr val="C0C0C0"/>
                </a:outerShdw>
              </a:effectLst>
              <a:latin typeface="Calibri" pitchFamily="34" charset="0"/>
            </a:endParaRPr>
          </a:p>
        </p:txBody>
      </p:sp>
      <p:sp>
        <p:nvSpPr>
          <p:cNvPr id="271387" name="Rectangle 27">
            <a:extLst>
              <a:ext uri="{FF2B5EF4-FFF2-40B4-BE49-F238E27FC236}">
                <a16:creationId xmlns:a16="http://schemas.microsoft.com/office/drawing/2014/main" id="{A26383CD-98B9-4BFE-99EF-DC332FA8F661}"/>
              </a:ext>
            </a:extLst>
          </p:cNvPr>
          <p:cNvSpPr>
            <a:spLocks noChangeArrowheads="1"/>
          </p:cNvSpPr>
          <p:nvPr/>
        </p:nvSpPr>
        <p:spPr bwMode="auto">
          <a:xfrm>
            <a:off x="4343401" y="3276600"/>
            <a:ext cx="855663" cy="236668"/>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Proteiny</a:t>
            </a:r>
            <a:endParaRPr lang="en-US" sz="1400" b="1">
              <a:effectLst>
                <a:outerShdw blurRad="38100" dist="38100" dir="2700000" algn="tl">
                  <a:srgbClr val="C0C0C0"/>
                </a:outerShdw>
              </a:effectLst>
              <a:latin typeface="Calibri" pitchFamily="34" charset="0"/>
            </a:endParaRPr>
          </a:p>
        </p:txBody>
      </p:sp>
      <p:sp>
        <p:nvSpPr>
          <p:cNvPr id="271388" name="Rectangle 28">
            <a:extLst>
              <a:ext uri="{FF2B5EF4-FFF2-40B4-BE49-F238E27FC236}">
                <a16:creationId xmlns:a16="http://schemas.microsoft.com/office/drawing/2014/main" id="{B9E1831E-5000-4213-9194-71B2FC998F44}"/>
              </a:ext>
            </a:extLst>
          </p:cNvPr>
          <p:cNvSpPr>
            <a:spLocks noChangeArrowheads="1"/>
          </p:cNvSpPr>
          <p:nvPr/>
        </p:nvSpPr>
        <p:spPr bwMode="auto">
          <a:xfrm>
            <a:off x="3657601" y="4119563"/>
            <a:ext cx="1069975" cy="365934"/>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Úloha v organismu</a:t>
            </a:r>
            <a:endParaRPr lang="en-US" sz="1400" b="1">
              <a:effectLst>
                <a:outerShdw blurRad="38100" dist="38100" dir="2700000" algn="tl">
                  <a:srgbClr val="C0C0C0"/>
                </a:outerShdw>
              </a:effectLst>
              <a:latin typeface="Calibri" pitchFamily="34" charset="0"/>
            </a:endParaRPr>
          </a:p>
        </p:txBody>
      </p:sp>
      <p:sp>
        <p:nvSpPr>
          <p:cNvPr id="271389" name="Rectangle 29">
            <a:extLst>
              <a:ext uri="{FF2B5EF4-FFF2-40B4-BE49-F238E27FC236}">
                <a16:creationId xmlns:a16="http://schemas.microsoft.com/office/drawing/2014/main" id="{08A7C977-0EB6-44C5-A745-4D0F878ABB60}"/>
              </a:ext>
            </a:extLst>
          </p:cNvPr>
          <p:cNvSpPr>
            <a:spLocks noChangeArrowheads="1"/>
          </p:cNvSpPr>
          <p:nvPr/>
        </p:nvSpPr>
        <p:spPr bwMode="auto">
          <a:xfrm>
            <a:off x="3733800" y="2519363"/>
            <a:ext cx="984250" cy="473656"/>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Variace </a:t>
            </a:r>
          </a:p>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v genomu</a:t>
            </a:r>
            <a:endParaRPr lang="en-US" sz="1400" b="1">
              <a:effectLst>
                <a:outerShdw blurRad="38100" dist="38100" dir="2700000" algn="tl">
                  <a:srgbClr val="C0C0C0"/>
                </a:outerShdw>
              </a:effectLst>
              <a:latin typeface="Calibri" pitchFamily="34" charset="0"/>
            </a:endParaRPr>
          </a:p>
        </p:txBody>
      </p:sp>
      <p:sp>
        <p:nvSpPr>
          <p:cNvPr id="271390" name="Rectangle 30">
            <a:extLst>
              <a:ext uri="{FF2B5EF4-FFF2-40B4-BE49-F238E27FC236}">
                <a16:creationId xmlns:a16="http://schemas.microsoft.com/office/drawing/2014/main" id="{8187BBE8-20E5-419E-9148-1F1BAE8A9972}"/>
              </a:ext>
            </a:extLst>
          </p:cNvPr>
          <p:cNvSpPr>
            <a:spLocks noChangeArrowheads="1"/>
          </p:cNvSpPr>
          <p:nvPr/>
        </p:nvSpPr>
        <p:spPr bwMode="auto">
          <a:xfrm>
            <a:off x="5232401" y="4440238"/>
            <a:ext cx="1091389" cy="473656"/>
          </a:xfrm>
          <a:prstGeom prst="rect">
            <a:avLst/>
          </a:prstGeom>
          <a:noFill/>
          <a:ln w="9525">
            <a:noFill/>
            <a:miter lim="800000"/>
            <a:headEnd/>
            <a:tailEnd/>
          </a:ln>
          <a:effectLst/>
        </p:spPr>
        <p:txBody>
          <a:bodyPr wrap="none">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Molekulární</a:t>
            </a:r>
          </a:p>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odlišnosti</a:t>
            </a:r>
            <a:endParaRPr lang="en-US" sz="1400" b="1">
              <a:effectLst>
                <a:outerShdw blurRad="38100" dist="38100" dir="2700000" algn="tl">
                  <a:srgbClr val="C0C0C0"/>
                </a:outerShdw>
              </a:effectLst>
              <a:latin typeface="Calibri" pitchFamily="34" charset="0"/>
            </a:endParaRPr>
          </a:p>
        </p:txBody>
      </p:sp>
      <p:sp>
        <p:nvSpPr>
          <p:cNvPr id="271391" name="Rectangle 31">
            <a:extLst>
              <a:ext uri="{FF2B5EF4-FFF2-40B4-BE49-F238E27FC236}">
                <a16:creationId xmlns:a16="http://schemas.microsoft.com/office/drawing/2014/main" id="{E9BF9DE2-3D9D-4F51-A50F-85B847365D3A}"/>
              </a:ext>
            </a:extLst>
          </p:cNvPr>
          <p:cNvSpPr>
            <a:spLocks noChangeArrowheads="1"/>
          </p:cNvSpPr>
          <p:nvPr/>
        </p:nvSpPr>
        <p:spPr bwMode="auto">
          <a:xfrm>
            <a:off x="6959601" y="4079875"/>
            <a:ext cx="1555875" cy="236668"/>
          </a:xfrm>
          <a:prstGeom prst="rect">
            <a:avLst/>
          </a:prstGeom>
          <a:noFill/>
          <a:ln w="9525">
            <a:noFill/>
            <a:miter lim="800000"/>
            <a:headEnd/>
            <a:tailEnd/>
          </a:ln>
          <a:effectLst/>
        </p:spPr>
        <p:txBody>
          <a:bodyPr wrap="none">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Léčebné protokoly</a:t>
            </a:r>
            <a:endParaRPr lang="en-US" sz="1400" b="1">
              <a:effectLst>
                <a:outerShdw blurRad="38100" dist="38100" dir="2700000" algn="tl">
                  <a:srgbClr val="C0C0C0"/>
                </a:outerShdw>
              </a:effectLst>
              <a:latin typeface="Calibri" pitchFamily="34" charset="0"/>
            </a:endParaRPr>
          </a:p>
        </p:txBody>
      </p:sp>
      <p:sp>
        <p:nvSpPr>
          <p:cNvPr id="271392" name="Rectangle 32">
            <a:extLst>
              <a:ext uri="{FF2B5EF4-FFF2-40B4-BE49-F238E27FC236}">
                <a16:creationId xmlns:a16="http://schemas.microsoft.com/office/drawing/2014/main" id="{EAEE0531-E648-4642-BD53-202E2C98AF4A}"/>
              </a:ext>
            </a:extLst>
          </p:cNvPr>
          <p:cNvSpPr>
            <a:spLocks noChangeArrowheads="1"/>
          </p:cNvSpPr>
          <p:nvPr/>
        </p:nvSpPr>
        <p:spPr bwMode="auto">
          <a:xfrm>
            <a:off x="5303839" y="2636838"/>
            <a:ext cx="1368425" cy="365934"/>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Pozorovatelné fenotypy</a:t>
            </a:r>
            <a:endParaRPr lang="en-US" sz="1400" b="1">
              <a:effectLst>
                <a:outerShdw blurRad="38100" dist="38100" dir="2700000" algn="tl">
                  <a:srgbClr val="C0C0C0"/>
                </a:outerShdw>
              </a:effectLst>
              <a:latin typeface="Calibri" pitchFamily="34" charset="0"/>
            </a:endParaRPr>
          </a:p>
        </p:txBody>
      </p:sp>
      <p:sp>
        <p:nvSpPr>
          <p:cNvPr id="271393" name="Rectangle 33">
            <a:extLst>
              <a:ext uri="{FF2B5EF4-FFF2-40B4-BE49-F238E27FC236}">
                <a16:creationId xmlns:a16="http://schemas.microsoft.com/office/drawing/2014/main" id="{6D96BCF1-3E8B-4850-A3E9-E5EDDF7857CA}"/>
              </a:ext>
            </a:extLst>
          </p:cNvPr>
          <p:cNvSpPr>
            <a:spLocks noChangeArrowheads="1"/>
          </p:cNvSpPr>
          <p:nvPr/>
        </p:nvSpPr>
        <p:spPr bwMode="auto">
          <a:xfrm>
            <a:off x="7239001" y="3200401"/>
            <a:ext cx="1089025" cy="440185"/>
          </a:xfrm>
          <a:prstGeom prst="rect">
            <a:avLst/>
          </a:prstGeom>
          <a:noFill/>
          <a:ln w="9525">
            <a:noFill/>
            <a:miter lim="800000"/>
            <a:headEnd/>
            <a:tailEnd/>
          </a:ln>
          <a:effectLst/>
        </p:spPr>
        <p:txBody>
          <a:bodyPr>
            <a:spAutoFit/>
          </a:bodyPr>
          <a:lstStyle/>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Genetický „make-up</a:t>
            </a:r>
            <a:r>
              <a:rPr lang="cs-CZ" sz="1400" b="1">
                <a:effectLst>
                  <a:outerShdw blurRad="38100" dist="38100" dir="2700000" algn="tl">
                    <a:srgbClr val="C0C0C0"/>
                  </a:outerShdw>
                </a:effectLst>
                <a:latin typeface="Times New Roman" pitchFamily="18" charset="0"/>
              </a:rPr>
              <a:t>“</a:t>
            </a:r>
            <a:endParaRPr lang="en-US" sz="1400" b="1">
              <a:effectLst>
                <a:outerShdw blurRad="38100" dist="38100" dir="2700000" algn="tl">
                  <a:srgbClr val="C0C0C0"/>
                </a:outerShdw>
              </a:effectLst>
              <a:latin typeface="Times New Roman" pitchFamily="18" charset="0"/>
            </a:endParaRPr>
          </a:p>
        </p:txBody>
      </p:sp>
      <p:sp>
        <p:nvSpPr>
          <p:cNvPr id="271394" name="Rectangle 34">
            <a:extLst>
              <a:ext uri="{FF2B5EF4-FFF2-40B4-BE49-F238E27FC236}">
                <a16:creationId xmlns:a16="http://schemas.microsoft.com/office/drawing/2014/main" id="{79F69115-753B-43F8-B564-6359E38F2F18}"/>
              </a:ext>
            </a:extLst>
          </p:cNvPr>
          <p:cNvSpPr>
            <a:spLocks noChangeArrowheads="1"/>
          </p:cNvSpPr>
          <p:nvPr/>
        </p:nvSpPr>
        <p:spPr bwMode="auto">
          <a:xfrm>
            <a:off x="9280526" y="2611438"/>
            <a:ext cx="1082675" cy="284162"/>
          </a:xfrm>
          <a:prstGeom prst="rect">
            <a:avLst/>
          </a:prstGeom>
          <a:noFill/>
          <a:ln w="9525">
            <a:noFill/>
            <a:miter lim="800000"/>
            <a:headEnd/>
            <a:tailEnd/>
          </a:ln>
          <a:effectLst/>
        </p:spPr>
        <p:txBody>
          <a:bodyPr>
            <a:spAutoFit/>
          </a:bodyPr>
          <a:lstStyle/>
          <a:p>
            <a:pPr eaLnBrk="0" hangingPunct="0">
              <a:lnSpc>
                <a:spcPct val="90000"/>
              </a:lnSpc>
              <a:spcBef>
                <a:spcPct val="50000"/>
              </a:spcBef>
              <a:defRPr/>
            </a:pPr>
            <a:r>
              <a:rPr lang="cs-CZ" sz="1400" b="1">
                <a:effectLst>
                  <a:outerShdw blurRad="38100" dist="38100" dir="2700000" algn="tl">
                    <a:srgbClr val="C0C0C0"/>
                  </a:outerShdw>
                </a:effectLst>
                <a:latin typeface="Calibri" pitchFamily="34" charset="0"/>
              </a:rPr>
              <a:t>Fyziologie</a:t>
            </a:r>
            <a:endParaRPr lang="en-US" sz="1400" b="1">
              <a:effectLst>
                <a:outerShdw blurRad="38100" dist="38100" dir="2700000" algn="tl">
                  <a:srgbClr val="C0C0C0"/>
                </a:outerShdw>
              </a:effectLst>
              <a:latin typeface="Calibri" pitchFamily="34" charset="0"/>
            </a:endParaRPr>
          </a:p>
        </p:txBody>
      </p:sp>
      <p:sp>
        <p:nvSpPr>
          <p:cNvPr id="271395" name="Rectangle 35">
            <a:extLst>
              <a:ext uri="{FF2B5EF4-FFF2-40B4-BE49-F238E27FC236}">
                <a16:creationId xmlns:a16="http://schemas.microsoft.com/office/drawing/2014/main" id="{B1343209-DEF8-4883-B46A-7E8D3B1B17D0}"/>
              </a:ext>
            </a:extLst>
          </p:cNvPr>
          <p:cNvSpPr>
            <a:spLocks noChangeArrowheads="1"/>
          </p:cNvSpPr>
          <p:nvPr/>
        </p:nvSpPr>
        <p:spPr bwMode="auto">
          <a:xfrm>
            <a:off x="8991600" y="4427538"/>
            <a:ext cx="1104726" cy="473656"/>
          </a:xfrm>
          <a:prstGeom prst="rect">
            <a:avLst/>
          </a:prstGeom>
          <a:noFill/>
          <a:ln w="9525">
            <a:noFill/>
            <a:miter lim="800000"/>
            <a:headEnd/>
            <a:tailEnd/>
          </a:ln>
          <a:effectLst/>
        </p:spPr>
        <p:txBody>
          <a:bodyPr wrap="none">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Negenetické</a:t>
            </a:r>
          </a:p>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faktory</a:t>
            </a:r>
            <a:endParaRPr lang="en-US" sz="1400" b="1">
              <a:effectLst>
                <a:outerShdw blurRad="38100" dist="38100" dir="2700000" algn="tl">
                  <a:srgbClr val="C0C0C0"/>
                </a:outerShdw>
              </a:effectLst>
              <a:latin typeface="Calibri" pitchFamily="34" charset="0"/>
            </a:endParaRPr>
          </a:p>
        </p:txBody>
      </p:sp>
      <p:sp>
        <p:nvSpPr>
          <p:cNvPr id="271396" name="Rectangle 36">
            <a:extLst>
              <a:ext uri="{FF2B5EF4-FFF2-40B4-BE49-F238E27FC236}">
                <a16:creationId xmlns:a16="http://schemas.microsoft.com/office/drawing/2014/main" id="{95138D2C-70C2-47C5-A0DD-B4FFD1CC2148}"/>
              </a:ext>
            </a:extLst>
          </p:cNvPr>
          <p:cNvSpPr>
            <a:spLocks noChangeArrowheads="1"/>
          </p:cNvSpPr>
          <p:nvPr/>
        </p:nvSpPr>
        <p:spPr bwMode="auto">
          <a:xfrm>
            <a:off x="7175501" y="1196975"/>
            <a:ext cx="1074781" cy="738664"/>
          </a:xfrm>
          <a:prstGeom prst="rect">
            <a:avLst/>
          </a:prstGeom>
          <a:noFill/>
          <a:ln w="9525">
            <a:noFill/>
            <a:miter lim="800000"/>
            <a:headEnd/>
            <a:tailEnd/>
          </a:ln>
          <a:effectLst/>
        </p:spPr>
        <p:txBody>
          <a:bodyPr wrap="none">
            <a:spAutoFit/>
          </a:bodyPr>
          <a:lstStyle/>
          <a:p>
            <a:pPr eaLnBrk="0" hangingPunct="0">
              <a:defRPr/>
            </a:pPr>
            <a:r>
              <a:rPr lang="cs-CZ" sz="1400" b="1">
                <a:effectLst>
                  <a:outerShdw blurRad="38100" dist="38100" dir="2700000" algn="tl">
                    <a:srgbClr val="C0C0C0"/>
                  </a:outerShdw>
                </a:effectLst>
                <a:latin typeface="Calibri" pitchFamily="34" charset="0"/>
              </a:rPr>
              <a:t>Integrovaná</a:t>
            </a:r>
          </a:p>
          <a:p>
            <a:pPr eaLnBrk="0" hangingPunct="0">
              <a:defRPr/>
            </a:pPr>
            <a:r>
              <a:rPr lang="cs-CZ" sz="1400" b="1">
                <a:effectLst>
                  <a:outerShdw blurRad="38100" dist="38100" dir="2700000" algn="tl">
                    <a:srgbClr val="C0C0C0"/>
                  </a:outerShdw>
                </a:effectLst>
                <a:latin typeface="Calibri" pitchFamily="34" charset="0"/>
              </a:rPr>
              <a:t>funkční</a:t>
            </a:r>
          </a:p>
          <a:p>
            <a:pPr eaLnBrk="0" hangingPunct="0">
              <a:defRPr/>
            </a:pPr>
            <a:r>
              <a:rPr lang="cs-CZ" sz="1400" b="1">
                <a:effectLst>
                  <a:outerShdw blurRad="38100" dist="38100" dir="2700000" algn="tl">
                    <a:srgbClr val="C0C0C0"/>
                  </a:outerShdw>
                </a:effectLst>
                <a:latin typeface="Calibri" pitchFamily="34" charset="0"/>
              </a:rPr>
              <a:t>opatření</a:t>
            </a:r>
            <a:endParaRPr lang="en-US" sz="1400" b="1">
              <a:effectLst>
                <a:outerShdw blurRad="38100" dist="38100" dir="2700000" algn="tl">
                  <a:srgbClr val="C0C0C0"/>
                </a:outerShdw>
              </a:effectLst>
              <a:latin typeface="Calibri" pitchFamily="34" charset="0"/>
            </a:endParaRPr>
          </a:p>
        </p:txBody>
      </p:sp>
      <p:sp>
        <p:nvSpPr>
          <p:cNvPr id="10277" name="Line 37">
            <a:extLst>
              <a:ext uri="{FF2B5EF4-FFF2-40B4-BE49-F238E27FC236}">
                <a16:creationId xmlns:a16="http://schemas.microsoft.com/office/drawing/2014/main" id="{2CEE85F8-0C4A-4712-8D20-6F23197302D8}"/>
              </a:ext>
            </a:extLst>
          </p:cNvPr>
          <p:cNvSpPr>
            <a:spLocks noChangeShapeType="1"/>
          </p:cNvSpPr>
          <p:nvPr/>
        </p:nvSpPr>
        <p:spPr bwMode="auto">
          <a:xfrm>
            <a:off x="6473826" y="2438400"/>
            <a:ext cx="3175"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78" name="Line 38">
            <a:extLst>
              <a:ext uri="{FF2B5EF4-FFF2-40B4-BE49-F238E27FC236}">
                <a16:creationId xmlns:a16="http://schemas.microsoft.com/office/drawing/2014/main" id="{8DC633D7-EF28-4138-B3B6-86302A8F2B60}"/>
              </a:ext>
            </a:extLst>
          </p:cNvPr>
          <p:cNvSpPr>
            <a:spLocks noChangeAspect="1" noChangeShapeType="1"/>
          </p:cNvSpPr>
          <p:nvPr/>
        </p:nvSpPr>
        <p:spPr bwMode="auto">
          <a:xfrm rot="18501438" flipH="1" flipV="1">
            <a:off x="6917532" y="2497932"/>
            <a:ext cx="1189037" cy="215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1399" name="Rectangle 39">
            <a:extLst>
              <a:ext uri="{FF2B5EF4-FFF2-40B4-BE49-F238E27FC236}">
                <a16:creationId xmlns:a16="http://schemas.microsoft.com/office/drawing/2014/main" id="{5BD0EAD7-1BB7-4197-8AAA-3370785E0550}"/>
              </a:ext>
            </a:extLst>
          </p:cNvPr>
          <p:cNvSpPr>
            <a:spLocks noChangeArrowheads="1"/>
          </p:cNvSpPr>
          <p:nvPr/>
        </p:nvSpPr>
        <p:spPr bwMode="auto">
          <a:xfrm>
            <a:off x="7543801" y="2514600"/>
            <a:ext cx="1431925" cy="473656"/>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Pozorovatelné </a:t>
            </a:r>
          </a:p>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fenotypy</a:t>
            </a:r>
            <a:endParaRPr lang="en-US" sz="1400" b="1">
              <a:effectLst>
                <a:outerShdw blurRad="38100" dist="38100" dir="2700000" algn="tl">
                  <a:srgbClr val="C0C0C0"/>
                </a:outerShdw>
              </a:effectLst>
              <a:latin typeface="Calibri" pitchFamily="34" charset="0"/>
            </a:endParaRPr>
          </a:p>
        </p:txBody>
      </p:sp>
      <p:sp>
        <p:nvSpPr>
          <p:cNvPr id="10280" name="Text Box 40">
            <a:extLst>
              <a:ext uri="{FF2B5EF4-FFF2-40B4-BE49-F238E27FC236}">
                <a16:creationId xmlns:a16="http://schemas.microsoft.com/office/drawing/2014/main" id="{57A5937E-F736-4F2A-9BE0-0F173D0D31FA}"/>
              </a:ext>
            </a:extLst>
          </p:cNvPr>
          <p:cNvSpPr txBox="1">
            <a:spLocks noChangeArrowheads="1"/>
          </p:cNvSpPr>
          <p:nvPr/>
        </p:nvSpPr>
        <p:spPr bwMode="auto">
          <a:xfrm>
            <a:off x="-1628336" y="134087"/>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200" b="1" dirty="0">
                <a:solidFill>
                  <a:schemeClr val="tx2"/>
                </a:solidFill>
                <a:latin typeface="Calibri" panose="020F0502020204030204" pitchFamily="34" charset="0"/>
              </a:rPr>
              <a:t>Co ovlivňuje jejich hladiny?</a:t>
            </a:r>
            <a:endParaRPr lang="en-US" altLang="cs-CZ" sz="3200" dirty="0">
              <a:solidFill>
                <a:schemeClr val="tx2"/>
              </a:solidFill>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8850002-AC4C-4837-BDC4-E7C28E157E7B}"/>
              </a:ext>
            </a:extLst>
          </p:cNvPr>
          <p:cNvSpPr>
            <a:spLocks noGrp="1" noChangeArrowheads="1"/>
          </p:cNvSpPr>
          <p:nvPr>
            <p:ph type="title"/>
          </p:nvPr>
        </p:nvSpPr>
        <p:spPr/>
        <p:txBody>
          <a:bodyPr/>
          <a:lstStyle/>
          <a:p>
            <a:pPr fontAlgn="auto">
              <a:spcAft>
                <a:spcPts val="0"/>
              </a:spcAft>
              <a:defRPr/>
            </a:pPr>
            <a:r>
              <a:rPr lang="cs-CZ" altLang="cs-CZ"/>
              <a:t>Proces aterogeneze</a:t>
            </a:r>
          </a:p>
        </p:txBody>
      </p:sp>
      <p:sp>
        <p:nvSpPr>
          <p:cNvPr id="28675" name="Rectangle 3">
            <a:extLst>
              <a:ext uri="{FF2B5EF4-FFF2-40B4-BE49-F238E27FC236}">
                <a16:creationId xmlns:a16="http://schemas.microsoft.com/office/drawing/2014/main" id="{CA2C971A-FB2D-4D5C-BE55-70EE4F303FD1}"/>
              </a:ext>
            </a:extLst>
          </p:cNvPr>
          <p:cNvSpPr>
            <a:spLocks noGrp="1" noChangeArrowheads="1"/>
          </p:cNvSpPr>
          <p:nvPr>
            <p:ph type="body" idx="1"/>
          </p:nvPr>
        </p:nvSpPr>
        <p:spPr/>
        <p:txBody>
          <a:bodyPr/>
          <a:lstStyle/>
          <a:p>
            <a:pPr fontAlgn="auto">
              <a:lnSpc>
                <a:spcPct val="90000"/>
              </a:lnSpc>
              <a:spcAft>
                <a:spcPts val="0"/>
              </a:spcAft>
              <a:defRPr/>
            </a:pPr>
            <a:r>
              <a:rPr lang="en-US" altLang="cs-CZ" sz="2250" dirty="0"/>
              <a:t>A</a:t>
            </a:r>
            <a:r>
              <a:rPr lang="cs-CZ" altLang="cs-CZ" sz="2250" dirty="0"/>
              <a:t>k</a:t>
            </a:r>
            <a:r>
              <a:rPr lang="en-US" altLang="cs-CZ" sz="2250" dirty="0" err="1"/>
              <a:t>tiv</a:t>
            </a:r>
            <a:r>
              <a:rPr lang="cs-CZ" altLang="cs-CZ" sz="2250" dirty="0" err="1"/>
              <a:t>ované</a:t>
            </a:r>
            <a:r>
              <a:rPr lang="en-US" altLang="cs-CZ" sz="2250" dirty="0"/>
              <a:t> ma</a:t>
            </a:r>
            <a:r>
              <a:rPr lang="cs-CZ" altLang="cs-CZ" sz="2250" dirty="0" err="1"/>
              <a:t>krofágy</a:t>
            </a:r>
            <a:r>
              <a:rPr lang="en-US" altLang="cs-CZ" sz="2250" dirty="0"/>
              <a:t> </a:t>
            </a:r>
            <a:r>
              <a:rPr lang="en-US" altLang="cs-CZ" sz="2250" dirty="0" err="1"/>
              <a:t>produ</a:t>
            </a:r>
            <a:r>
              <a:rPr lang="cs-CZ" altLang="cs-CZ" sz="2250" dirty="0"/>
              <a:t>kují</a:t>
            </a:r>
            <a:r>
              <a:rPr lang="en-US" altLang="cs-CZ" sz="2250" dirty="0"/>
              <a:t> </a:t>
            </a:r>
            <a:r>
              <a:rPr lang="en-US" altLang="cs-CZ" sz="2250" dirty="0" err="1"/>
              <a:t>enzym</a:t>
            </a:r>
            <a:r>
              <a:rPr lang="cs-CZ" altLang="cs-CZ" sz="2250" dirty="0"/>
              <a:t>y</a:t>
            </a:r>
            <a:r>
              <a:rPr lang="en-US" altLang="cs-CZ" sz="2250" dirty="0"/>
              <a:t> – </a:t>
            </a:r>
            <a:r>
              <a:rPr lang="en-US" altLang="cs-CZ" sz="2250" dirty="0" err="1"/>
              <a:t>lipoxygenas</a:t>
            </a:r>
            <a:r>
              <a:rPr lang="cs-CZ" altLang="cs-CZ" sz="2250" dirty="0"/>
              <a:t>y</a:t>
            </a:r>
            <a:r>
              <a:rPr lang="en-US" altLang="cs-CZ" sz="2250" dirty="0"/>
              <a:t>, </a:t>
            </a:r>
            <a:r>
              <a:rPr lang="en-US" altLang="cs-CZ" sz="2250" dirty="0" err="1"/>
              <a:t>myeloperoxida</a:t>
            </a:r>
            <a:r>
              <a:rPr lang="cs-CZ" altLang="cs-CZ" sz="2250" dirty="0" err="1"/>
              <a:t>su</a:t>
            </a:r>
            <a:r>
              <a:rPr lang="en-US" altLang="cs-CZ" sz="2250" dirty="0"/>
              <a:t>, NADPH </a:t>
            </a:r>
            <a:r>
              <a:rPr lang="en-US" altLang="cs-CZ" sz="2250" dirty="0" err="1"/>
              <a:t>oxidas</a:t>
            </a:r>
            <a:r>
              <a:rPr lang="cs-CZ" altLang="cs-CZ" sz="2250" dirty="0"/>
              <a:t>u</a:t>
            </a:r>
            <a:r>
              <a:rPr lang="en-US" altLang="cs-CZ" sz="2250" dirty="0"/>
              <a:t>.</a:t>
            </a:r>
          </a:p>
          <a:p>
            <a:pPr fontAlgn="auto">
              <a:lnSpc>
                <a:spcPct val="90000"/>
              </a:lnSpc>
              <a:spcAft>
                <a:spcPts val="0"/>
              </a:spcAft>
              <a:defRPr/>
            </a:pPr>
            <a:r>
              <a:rPr lang="en-US" altLang="cs-CZ" sz="2250" dirty="0"/>
              <a:t>Oxid</a:t>
            </a:r>
            <a:r>
              <a:rPr lang="cs-CZ" altLang="cs-CZ" sz="2250" dirty="0" err="1"/>
              <a:t>ované</a:t>
            </a:r>
            <a:r>
              <a:rPr lang="en-US" altLang="cs-CZ" sz="2250" dirty="0"/>
              <a:t> LDL </a:t>
            </a:r>
            <a:r>
              <a:rPr lang="cs-CZ" altLang="cs-CZ" sz="2250" dirty="0"/>
              <a:t>jsou</a:t>
            </a:r>
            <a:r>
              <a:rPr lang="en-US" altLang="cs-CZ" sz="2250" dirty="0"/>
              <a:t> cytotoxic</a:t>
            </a:r>
            <a:r>
              <a:rPr lang="cs-CZ" altLang="cs-CZ" sz="2250" dirty="0" err="1"/>
              <a:t>ké</a:t>
            </a:r>
            <a:r>
              <a:rPr lang="en-US" altLang="cs-CZ" sz="2250" dirty="0"/>
              <a:t> </a:t>
            </a:r>
            <a:r>
              <a:rPr lang="cs-CZ" altLang="cs-CZ" sz="2250" dirty="0"/>
              <a:t>pro</a:t>
            </a:r>
            <a:r>
              <a:rPr lang="en-US" altLang="cs-CZ" sz="2250" dirty="0"/>
              <a:t> </a:t>
            </a:r>
            <a:r>
              <a:rPr lang="en-US" altLang="cs-CZ" sz="2250" dirty="0" err="1"/>
              <a:t>endot</a:t>
            </a:r>
            <a:r>
              <a:rPr lang="cs-CZ" altLang="cs-CZ" sz="2250" dirty="0" err="1"/>
              <a:t>eliální</a:t>
            </a:r>
            <a:r>
              <a:rPr lang="en-US" altLang="cs-CZ" sz="2250" dirty="0"/>
              <a:t> </a:t>
            </a:r>
            <a:r>
              <a:rPr lang="cs-CZ" altLang="cs-CZ" sz="2250" dirty="0"/>
              <a:t>buňky</a:t>
            </a:r>
            <a:r>
              <a:rPr lang="en-US" altLang="cs-CZ" sz="2250" dirty="0"/>
              <a:t>, mitogen</a:t>
            </a:r>
            <a:r>
              <a:rPr lang="cs-CZ" altLang="cs-CZ" sz="2250" dirty="0"/>
              <a:t>ní</a:t>
            </a:r>
            <a:r>
              <a:rPr lang="en-US" altLang="cs-CZ" sz="2250" dirty="0"/>
              <a:t> </a:t>
            </a:r>
            <a:r>
              <a:rPr lang="cs-CZ" altLang="cs-CZ" sz="2250" dirty="0"/>
              <a:t>pro</a:t>
            </a:r>
            <a:r>
              <a:rPr lang="en-US" altLang="cs-CZ" sz="2250" dirty="0"/>
              <a:t> </a:t>
            </a:r>
            <a:r>
              <a:rPr lang="cs-CZ" altLang="cs-CZ" sz="2250" dirty="0"/>
              <a:t>makrofágy</a:t>
            </a:r>
            <a:r>
              <a:rPr lang="en-US" altLang="cs-CZ" sz="2250" dirty="0"/>
              <a:t>.</a:t>
            </a:r>
          </a:p>
          <a:p>
            <a:pPr fontAlgn="auto">
              <a:lnSpc>
                <a:spcPct val="90000"/>
              </a:lnSpc>
              <a:spcAft>
                <a:spcPts val="0"/>
              </a:spcAft>
              <a:defRPr/>
            </a:pPr>
            <a:r>
              <a:rPr lang="en-US" altLang="cs-CZ" sz="2250" dirty="0"/>
              <a:t>Oxid</a:t>
            </a:r>
            <a:r>
              <a:rPr lang="cs-CZ" altLang="cs-CZ" sz="2250" dirty="0" err="1"/>
              <a:t>ovaný</a:t>
            </a:r>
            <a:r>
              <a:rPr lang="en-US" altLang="cs-CZ" sz="2250" dirty="0"/>
              <a:t> LDL apolipoprotein apoB100 </a:t>
            </a:r>
            <a:r>
              <a:rPr lang="cs-CZ" altLang="cs-CZ" sz="2250" dirty="0"/>
              <a:t>se váže</a:t>
            </a:r>
            <a:r>
              <a:rPr lang="en-US" altLang="cs-CZ" sz="2250" dirty="0"/>
              <a:t> </a:t>
            </a:r>
            <a:r>
              <a:rPr lang="cs-CZ" altLang="cs-CZ" sz="2250" dirty="0"/>
              <a:t>na</a:t>
            </a:r>
            <a:r>
              <a:rPr lang="en-US" altLang="cs-CZ" sz="2250" dirty="0"/>
              <a:t> scavenger receptor.</a:t>
            </a:r>
          </a:p>
          <a:p>
            <a:pPr fontAlgn="auto">
              <a:lnSpc>
                <a:spcPct val="90000"/>
              </a:lnSpc>
              <a:spcAft>
                <a:spcPts val="0"/>
              </a:spcAft>
              <a:defRPr/>
            </a:pPr>
            <a:r>
              <a:rPr lang="en-US" altLang="cs-CZ" sz="2250" dirty="0"/>
              <a:t>Scavenger receptor</a:t>
            </a:r>
            <a:r>
              <a:rPr lang="cs-CZ" altLang="cs-CZ" sz="2250" dirty="0"/>
              <a:t>y</a:t>
            </a:r>
            <a:r>
              <a:rPr lang="en-US" altLang="cs-CZ" sz="2250" dirty="0"/>
              <a:t> </a:t>
            </a:r>
            <a:r>
              <a:rPr lang="cs-CZ" altLang="cs-CZ" sz="2250" dirty="0"/>
              <a:t>nejsou regulovány množstvím </a:t>
            </a:r>
            <a:r>
              <a:rPr lang="en-US" altLang="cs-CZ" sz="2250" dirty="0"/>
              <a:t> </a:t>
            </a:r>
            <a:r>
              <a:rPr lang="cs-CZ" altLang="cs-CZ" sz="2250" dirty="0"/>
              <a:t>intracelulárního cholesterolu</a:t>
            </a:r>
            <a:r>
              <a:rPr lang="en-US" altLang="cs-CZ" sz="2250" dirty="0"/>
              <a:t>. </a:t>
            </a:r>
          </a:p>
          <a:p>
            <a:pPr fontAlgn="auto">
              <a:lnSpc>
                <a:spcPct val="90000"/>
              </a:lnSpc>
              <a:spcAft>
                <a:spcPts val="0"/>
              </a:spcAft>
              <a:defRPr/>
            </a:pPr>
            <a:r>
              <a:rPr lang="en-US" altLang="cs-CZ" sz="2250" dirty="0"/>
              <a:t>Ma</a:t>
            </a:r>
            <a:r>
              <a:rPr lang="cs-CZ" altLang="cs-CZ" sz="2250" dirty="0" err="1"/>
              <a:t>krofágy</a:t>
            </a:r>
            <a:r>
              <a:rPr lang="cs-CZ" altLang="cs-CZ" sz="2250" dirty="0"/>
              <a:t> pohlcují </a:t>
            </a:r>
            <a:r>
              <a:rPr lang="en-US" altLang="cs-CZ" sz="2250" dirty="0" err="1"/>
              <a:t>oxid</a:t>
            </a:r>
            <a:r>
              <a:rPr lang="cs-CZ" altLang="cs-CZ" sz="2250" dirty="0" err="1"/>
              <a:t>ované</a:t>
            </a:r>
            <a:r>
              <a:rPr lang="en-US" altLang="cs-CZ" sz="2250" dirty="0"/>
              <a:t> LDL, </a:t>
            </a:r>
            <a:r>
              <a:rPr lang="cs-CZ" altLang="cs-CZ" sz="2250" dirty="0"/>
              <a:t>uvnitř jsou lipidy přesyceny</a:t>
            </a:r>
            <a:r>
              <a:rPr lang="en-US" altLang="cs-CZ" sz="2250"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reeform 2">
            <a:extLst>
              <a:ext uri="{FF2B5EF4-FFF2-40B4-BE49-F238E27FC236}">
                <a16:creationId xmlns:a16="http://schemas.microsoft.com/office/drawing/2014/main" id="{64DFCAE4-32F0-4C9F-BC37-9801B0A32280}"/>
              </a:ext>
            </a:extLst>
          </p:cNvPr>
          <p:cNvSpPr>
            <a:spLocks/>
          </p:cNvSpPr>
          <p:nvPr/>
        </p:nvSpPr>
        <p:spPr bwMode="auto">
          <a:xfrm>
            <a:off x="7600653" y="2586633"/>
            <a:ext cx="1431727" cy="1214438"/>
          </a:xfrm>
          <a:custGeom>
            <a:avLst/>
            <a:gdLst>
              <a:gd name="T0" fmla="*/ 851516 w 1320"/>
              <a:gd name="T1" fmla="*/ 1205718 h 1040"/>
              <a:gd name="T2" fmla="*/ 1406852 w 1320"/>
              <a:gd name="T3" fmla="*/ 906780 h 1040"/>
              <a:gd name="T4" fmla="*/ 1517919 w 1320"/>
              <a:gd name="T5" fmla="*/ 488266 h 1040"/>
              <a:gd name="T6" fmla="*/ 1351318 w 1320"/>
              <a:gd name="T7" fmla="*/ 129540 h 1040"/>
              <a:gd name="T8" fmla="*/ 795982 w 1320"/>
              <a:gd name="T9" fmla="*/ 9965 h 1040"/>
              <a:gd name="T10" fmla="*/ 296179 w 1320"/>
              <a:gd name="T11" fmla="*/ 189328 h 1040"/>
              <a:gd name="T12" fmla="*/ 18511 w 1320"/>
              <a:gd name="T13" fmla="*/ 727417 h 1040"/>
              <a:gd name="T14" fmla="*/ 185112 w 1320"/>
              <a:gd name="T15" fmla="*/ 1205718 h 1040"/>
              <a:gd name="T16" fmla="*/ 629381 w 1320"/>
              <a:gd name="T17" fmla="*/ 1265506 h 1040"/>
              <a:gd name="T18" fmla="*/ 851516 w 1320"/>
              <a:gd name="T19" fmla="*/ 1205718 h 10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1040">
                <a:moveTo>
                  <a:pt x="736" y="968"/>
                </a:moveTo>
                <a:cubicBezTo>
                  <a:pt x="848" y="920"/>
                  <a:pt x="1120" y="824"/>
                  <a:pt x="1216" y="728"/>
                </a:cubicBezTo>
                <a:cubicBezTo>
                  <a:pt x="1312" y="632"/>
                  <a:pt x="1320" y="496"/>
                  <a:pt x="1312" y="392"/>
                </a:cubicBezTo>
                <a:cubicBezTo>
                  <a:pt x="1304" y="288"/>
                  <a:pt x="1272" y="168"/>
                  <a:pt x="1168" y="104"/>
                </a:cubicBezTo>
                <a:cubicBezTo>
                  <a:pt x="1064" y="40"/>
                  <a:pt x="840" y="0"/>
                  <a:pt x="688" y="8"/>
                </a:cubicBezTo>
                <a:cubicBezTo>
                  <a:pt x="536" y="16"/>
                  <a:pt x="368" y="56"/>
                  <a:pt x="256" y="152"/>
                </a:cubicBezTo>
                <a:cubicBezTo>
                  <a:pt x="144" y="248"/>
                  <a:pt x="32" y="448"/>
                  <a:pt x="16" y="584"/>
                </a:cubicBezTo>
                <a:cubicBezTo>
                  <a:pt x="0" y="720"/>
                  <a:pt x="72" y="896"/>
                  <a:pt x="160" y="968"/>
                </a:cubicBezTo>
                <a:cubicBezTo>
                  <a:pt x="248" y="1040"/>
                  <a:pt x="440" y="1016"/>
                  <a:pt x="544" y="1016"/>
                </a:cubicBezTo>
                <a:cubicBezTo>
                  <a:pt x="648" y="1016"/>
                  <a:pt x="624" y="1016"/>
                  <a:pt x="736" y="968"/>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07" name="Freeform 3">
            <a:extLst>
              <a:ext uri="{FF2B5EF4-FFF2-40B4-BE49-F238E27FC236}">
                <a16:creationId xmlns:a16="http://schemas.microsoft.com/office/drawing/2014/main" id="{C4F97BB6-F477-4F69-B744-45F0BE49FEAB}"/>
              </a:ext>
            </a:extLst>
          </p:cNvPr>
          <p:cNvSpPr>
            <a:spLocks/>
          </p:cNvSpPr>
          <p:nvPr/>
        </p:nvSpPr>
        <p:spPr bwMode="auto">
          <a:xfrm>
            <a:off x="8701981" y="1690688"/>
            <a:ext cx="1180207" cy="1409403"/>
          </a:xfrm>
          <a:custGeom>
            <a:avLst/>
            <a:gdLst>
              <a:gd name="T0" fmla="*/ 64796 w 1088"/>
              <a:gd name="T1" fmla="*/ 786528 h 1208"/>
              <a:gd name="T2" fmla="*/ 286952 w 1088"/>
              <a:gd name="T3" fmla="*/ 1085209 h 1208"/>
              <a:gd name="T4" fmla="*/ 675726 w 1088"/>
              <a:gd name="T5" fmla="*/ 1443627 h 1208"/>
              <a:gd name="T6" fmla="*/ 1008961 w 1088"/>
              <a:gd name="T7" fmla="*/ 1443627 h 1208"/>
              <a:gd name="T8" fmla="*/ 1231117 w 1088"/>
              <a:gd name="T9" fmla="*/ 1144945 h 1208"/>
              <a:gd name="T10" fmla="*/ 1175578 w 1088"/>
              <a:gd name="T11" fmla="*/ 487846 h 1208"/>
              <a:gd name="T12" fmla="*/ 842344 w 1088"/>
              <a:gd name="T13" fmla="*/ 129429 h 1208"/>
              <a:gd name="T14" fmla="*/ 398030 w 1088"/>
              <a:gd name="T15" fmla="*/ 9956 h 1208"/>
              <a:gd name="T16" fmla="*/ 64796 w 1088"/>
              <a:gd name="T17" fmla="*/ 189165 h 1208"/>
              <a:gd name="T18" fmla="*/ 9257 w 1088"/>
              <a:gd name="T19" fmla="*/ 487846 h 1208"/>
              <a:gd name="T20" fmla="*/ 64796 w 1088"/>
              <a:gd name="T21" fmla="*/ 786528 h 1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8" h="1208">
                <a:moveTo>
                  <a:pt x="56" y="632"/>
                </a:moveTo>
                <a:cubicBezTo>
                  <a:pt x="96" y="712"/>
                  <a:pt x="160" y="784"/>
                  <a:pt x="248" y="872"/>
                </a:cubicBezTo>
                <a:cubicBezTo>
                  <a:pt x="336" y="960"/>
                  <a:pt x="480" y="1112"/>
                  <a:pt x="584" y="1160"/>
                </a:cubicBezTo>
                <a:cubicBezTo>
                  <a:pt x="688" y="1208"/>
                  <a:pt x="792" y="1200"/>
                  <a:pt x="872" y="1160"/>
                </a:cubicBezTo>
                <a:cubicBezTo>
                  <a:pt x="952" y="1120"/>
                  <a:pt x="1040" y="1048"/>
                  <a:pt x="1064" y="920"/>
                </a:cubicBezTo>
                <a:cubicBezTo>
                  <a:pt x="1088" y="792"/>
                  <a:pt x="1072" y="528"/>
                  <a:pt x="1016" y="392"/>
                </a:cubicBezTo>
                <a:cubicBezTo>
                  <a:pt x="960" y="256"/>
                  <a:pt x="840" y="168"/>
                  <a:pt x="728" y="104"/>
                </a:cubicBezTo>
                <a:cubicBezTo>
                  <a:pt x="616" y="40"/>
                  <a:pt x="456" y="0"/>
                  <a:pt x="344" y="8"/>
                </a:cubicBezTo>
                <a:cubicBezTo>
                  <a:pt x="232" y="16"/>
                  <a:pt x="112" y="88"/>
                  <a:pt x="56" y="152"/>
                </a:cubicBezTo>
                <a:cubicBezTo>
                  <a:pt x="0" y="216"/>
                  <a:pt x="8" y="312"/>
                  <a:pt x="8" y="392"/>
                </a:cubicBezTo>
                <a:cubicBezTo>
                  <a:pt x="8" y="472"/>
                  <a:pt x="16" y="552"/>
                  <a:pt x="56" y="632"/>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08" name="Freeform 4">
            <a:extLst>
              <a:ext uri="{FF2B5EF4-FFF2-40B4-BE49-F238E27FC236}">
                <a16:creationId xmlns:a16="http://schemas.microsoft.com/office/drawing/2014/main" id="{FE66FB1A-F443-483B-9853-3ECC186BAE8B}"/>
              </a:ext>
            </a:extLst>
          </p:cNvPr>
          <p:cNvSpPr>
            <a:spLocks/>
          </p:cNvSpPr>
          <p:nvPr/>
        </p:nvSpPr>
        <p:spPr bwMode="auto">
          <a:xfrm>
            <a:off x="7618513" y="1448098"/>
            <a:ext cx="1067097" cy="1147464"/>
          </a:xfrm>
          <a:custGeom>
            <a:avLst/>
            <a:gdLst>
              <a:gd name="T0" fmla="*/ 471952 w 984"/>
              <a:gd name="T1" fmla="*/ 1204060 h 984"/>
              <a:gd name="T2" fmla="*/ 83286 w 984"/>
              <a:gd name="T3" fmla="*/ 1024944 h 984"/>
              <a:gd name="T4" fmla="*/ 27762 w 984"/>
              <a:gd name="T5" fmla="*/ 607006 h 984"/>
              <a:gd name="T6" fmla="*/ 249857 w 984"/>
              <a:gd name="T7" fmla="*/ 189067 h 984"/>
              <a:gd name="T8" fmla="*/ 749571 w 984"/>
              <a:gd name="T9" fmla="*/ 9951 h 984"/>
              <a:gd name="T10" fmla="*/ 1082713 w 984"/>
              <a:gd name="T11" fmla="*/ 248773 h 984"/>
              <a:gd name="T12" fmla="*/ 1082713 w 984"/>
              <a:gd name="T13" fmla="*/ 487595 h 984"/>
              <a:gd name="T14" fmla="*/ 1082713 w 984"/>
              <a:gd name="T15" fmla="*/ 965238 h 984"/>
              <a:gd name="T16" fmla="*/ 805094 w 984"/>
              <a:gd name="T17" fmla="*/ 1144355 h 984"/>
              <a:gd name="T18" fmla="*/ 471952 w 984"/>
              <a:gd name="T19" fmla="*/ 1204060 h 9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4" h="984">
                <a:moveTo>
                  <a:pt x="408" y="968"/>
                </a:moveTo>
                <a:cubicBezTo>
                  <a:pt x="304" y="952"/>
                  <a:pt x="136" y="904"/>
                  <a:pt x="72" y="824"/>
                </a:cubicBezTo>
                <a:cubicBezTo>
                  <a:pt x="8" y="744"/>
                  <a:pt x="0" y="600"/>
                  <a:pt x="24" y="488"/>
                </a:cubicBezTo>
                <a:cubicBezTo>
                  <a:pt x="48" y="376"/>
                  <a:pt x="112" y="232"/>
                  <a:pt x="216" y="152"/>
                </a:cubicBezTo>
                <a:cubicBezTo>
                  <a:pt x="320" y="72"/>
                  <a:pt x="528" y="0"/>
                  <a:pt x="648" y="8"/>
                </a:cubicBezTo>
                <a:cubicBezTo>
                  <a:pt x="768" y="16"/>
                  <a:pt x="888" y="136"/>
                  <a:pt x="936" y="200"/>
                </a:cubicBezTo>
                <a:cubicBezTo>
                  <a:pt x="984" y="264"/>
                  <a:pt x="936" y="296"/>
                  <a:pt x="936" y="392"/>
                </a:cubicBezTo>
                <a:cubicBezTo>
                  <a:pt x="936" y="488"/>
                  <a:pt x="976" y="688"/>
                  <a:pt x="936" y="776"/>
                </a:cubicBezTo>
                <a:cubicBezTo>
                  <a:pt x="896" y="864"/>
                  <a:pt x="776" y="888"/>
                  <a:pt x="696" y="920"/>
                </a:cubicBezTo>
                <a:cubicBezTo>
                  <a:pt x="616" y="952"/>
                  <a:pt x="512" y="984"/>
                  <a:pt x="408" y="968"/>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09" name="Freeform 5" descr="75%">
            <a:extLst>
              <a:ext uri="{FF2B5EF4-FFF2-40B4-BE49-F238E27FC236}">
                <a16:creationId xmlns:a16="http://schemas.microsoft.com/office/drawing/2014/main" id="{016DE5A4-1942-4814-B7B9-A9D8B75A9C0A}"/>
              </a:ext>
            </a:extLst>
          </p:cNvPr>
          <p:cNvSpPr>
            <a:spLocks/>
          </p:cNvSpPr>
          <p:nvPr/>
        </p:nvSpPr>
        <p:spPr bwMode="auto">
          <a:xfrm>
            <a:off x="8242102" y="2680395"/>
            <a:ext cx="468809" cy="306586"/>
          </a:xfrm>
          <a:custGeom>
            <a:avLst/>
            <a:gdLst>
              <a:gd name="T0" fmla="*/ 327314 w 440"/>
              <a:gd name="T1" fmla="*/ 23359 h 336"/>
              <a:gd name="T2" fmla="*/ 109105 w 440"/>
              <a:gd name="T3" fmla="*/ 23359 h 336"/>
              <a:gd name="T4" fmla="*/ 0 w 440"/>
              <a:gd name="T5" fmla="*/ 163513 h 336"/>
              <a:gd name="T6" fmla="*/ 109105 w 440"/>
              <a:gd name="T7" fmla="*/ 303666 h 336"/>
              <a:gd name="T8" fmla="*/ 381866 w 440"/>
              <a:gd name="T9" fmla="*/ 303666 h 336"/>
              <a:gd name="T10" fmla="*/ 490971 w 440"/>
              <a:gd name="T11" fmla="*/ 163513 h 336"/>
              <a:gd name="T12" fmla="*/ 436419 w 440"/>
              <a:gd name="T13" fmla="*/ 23359 h 336"/>
              <a:gd name="T14" fmla="*/ 327314 w 440"/>
              <a:gd name="T15" fmla="*/ 23359 h 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336">
                <a:moveTo>
                  <a:pt x="288" y="24"/>
                </a:moveTo>
                <a:cubicBezTo>
                  <a:pt x="240" y="24"/>
                  <a:pt x="144" y="0"/>
                  <a:pt x="96" y="24"/>
                </a:cubicBezTo>
                <a:cubicBezTo>
                  <a:pt x="48" y="48"/>
                  <a:pt x="0" y="120"/>
                  <a:pt x="0" y="168"/>
                </a:cubicBezTo>
                <a:cubicBezTo>
                  <a:pt x="0" y="216"/>
                  <a:pt x="40" y="288"/>
                  <a:pt x="96" y="312"/>
                </a:cubicBezTo>
                <a:cubicBezTo>
                  <a:pt x="152" y="336"/>
                  <a:pt x="280" y="336"/>
                  <a:pt x="336" y="312"/>
                </a:cubicBezTo>
                <a:cubicBezTo>
                  <a:pt x="392" y="288"/>
                  <a:pt x="424" y="216"/>
                  <a:pt x="432" y="168"/>
                </a:cubicBezTo>
                <a:cubicBezTo>
                  <a:pt x="440" y="120"/>
                  <a:pt x="408" y="48"/>
                  <a:pt x="384" y="24"/>
                </a:cubicBezTo>
                <a:cubicBezTo>
                  <a:pt x="360" y="0"/>
                  <a:pt x="336" y="24"/>
                  <a:pt x="288" y="24"/>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10" name="Freeform 6" descr="75%">
            <a:extLst>
              <a:ext uri="{FF2B5EF4-FFF2-40B4-BE49-F238E27FC236}">
                <a16:creationId xmlns:a16="http://schemas.microsoft.com/office/drawing/2014/main" id="{FF647D44-4ED1-49FE-A399-E7FC5FB327E0}"/>
              </a:ext>
            </a:extLst>
          </p:cNvPr>
          <p:cNvSpPr>
            <a:spLocks/>
          </p:cNvSpPr>
          <p:nvPr/>
        </p:nvSpPr>
        <p:spPr bwMode="auto">
          <a:xfrm>
            <a:off x="8806161" y="2193726"/>
            <a:ext cx="269378" cy="458391"/>
          </a:xfrm>
          <a:custGeom>
            <a:avLst/>
            <a:gdLst>
              <a:gd name="T0" fmla="*/ 147551 w 296"/>
              <a:gd name="T1" fmla="*/ 443677 h 432"/>
              <a:gd name="T2" fmla="*/ 7766 w 296"/>
              <a:gd name="T3" fmla="*/ 172038 h 432"/>
              <a:gd name="T4" fmla="*/ 100956 w 296"/>
              <a:gd name="T5" fmla="*/ 9055 h 432"/>
              <a:gd name="T6" fmla="*/ 240742 w 296"/>
              <a:gd name="T7" fmla="*/ 117710 h 432"/>
              <a:gd name="T8" fmla="*/ 287337 w 296"/>
              <a:gd name="T9" fmla="*/ 335021 h 432"/>
              <a:gd name="T10" fmla="*/ 240742 w 296"/>
              <a:gd name="T11" fmla="*/ 443677 h 432"/>
              <a:gd name="T12" fmla="*/ 147551 w 296"/>
              <a:gd name="T13" fmla="*/ 443677 h 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6" h="432">
                <a:moveTo>
                  <a:pt x="152" y="392"/>
                </a:moveTo>
                <a:cubicBezTo>
                  <a:pt x="112" y="352"/>
                  <a:pt x="16" y="216"/>
                  <a:pt x="8" y="152"/>
                </a:cubicBezTo>
                <a:cubicBezTo>
                  <a:pt x="0" y="88"/>
                  <a:pt x="64" y="16"/>
                  <a:pt x="104" y="8"/>
                </a:cubicBezTo>
                <a:cubicBezTo>
                  <a:pt x="144" y="0"/>
                  <a:pt x="216" y="56"/>
                  <a:pt x="248" y="104"/>
                </a:cubicBezTo>
                <a:cubicBezTo>
                  <a:pt x="280" y="152"/>
                  <a:pt x="296" y="248"/>
                  <a:pt x="296" y="296"/>
                </a:cubicBezTo>
                <a:cubicBezTo>
                  <a:pt x="296" y="344"/>
                  <a:pt x="272" y="384"/>
                  <a:pt x="248" y="392"/>
                </a:cubicBezTo>
                <a:cubicBezTo>
                  <a:pt x="224" y="400"/>
                  <a:pt x="192" y="432"/>
                  <a:pt x="152" y="392"/>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11" name="Freeform 7" descr="75%">
            <a:extLst>
              <a:ext uri="{FF2B5EF4-FFF2-40B4-BE49-F238E27FC236}">
                <a16:creationId xmlns:a16="http://schemas.microsoft.com/office/drawing/2014/main" id="{A64B6593-E3B0-4A3D-BEAB-6760F7116B6D}"/>
              </a:ext>
            </a:extLst>
          </p:cNvPr>
          <p:cNvSpPr>
            <a:spLocks/>
          </p:cNvSpPr>
          <p:nvPr/>
        </p:nvSpPr>
        <p:spPr bwMode="auto">
          <a:xfrm>
            <a:off x="8346281" y="1885653"/>
            <a:ext cx="287239" cy="467320"/>
          </a:xfrm>
          <a:custGeom>
            <a:avLst/>
            <a:gdLst>
              <a:gd name="T0" fmla="*/ 236356 w 280"/>
              <a:gd name="T1" fmla="*/ 174904 h 456"/>
              <a:gd name="T2" fmla="*/ 236356 w 280"/>
              <a:gd name="T3" fmla="*/ 69961 h 456"/>
              <a:gd name="T4" fmla="*/ 131309 w 280"/>
              <a:gd name="T5" fmla="*/ 17490 h 456"/>
              <a:gd name="T6" fmla="*/ 26262 w 280"/>
              <a:gd name="T7" fmla="*/ 174904 h 456"/>
              <a:gd name="T8" fmla="*/ 26262 w 280"/>
              <a:gd name="T9" fmla="*/ 437259 h 456"/>
              <a:gd name="T10" fmla="*/ 183833 w 280"/>
              <a:gd name="T11" fmla="*/ 489730 h 456"/>
              <a:gd name="T12" fmla="*/ 288880 w 280"/>
              <a:gd name="T13" fmla="*/ 384788 h 456"/>
              <a:gd name="T14" fmla="*/ 236356 w 280"/>
              <a:gd name="T15" fmla="*/ 174904 h 4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0" h="456">
                <a:moveTo>
                  <a:pt x="216" y="160"/>
                </a:moveTo>
                <a:cubicBezTo>
                  <a:pt x="208" y="112"/>
                  <a:pt x="232" y="88"/>
                  <a:pt x="216" y="64"/>
                </a:cubicBezTo>
                <a:cubicBezTo>
                  <a:pt x="200" y="40"/>
                  <a:pt x="152" y="0"/>
                  <a:pt x="120" y="16"/>
                </a:cubicBezTo>
                <a:cubicBezTo>
                  <a:pt x="88" y="32"/>
                  <a:pt x="40" y="96"/>
                  <a:pt x="24" y="160"/>
                </a:cubicBezTo>
                <a:cubicBezTo>
                  <a:pt x="8" y="224"/>
                  <a:pt x="0" y="352"/>
                  <a:pt x="24" y="400"/>
                </a:cubicBezTo>
                <a:cubicBezTo>
                  <a:pt x="48" y="448"/>
                  <a:pt x="128" y="456"/>
                  <a:pt x="168" y="448"/>
                </a:cubicBezTo>
                <a:cubicBezTo>
                  <a:pt x="208" y="440"/>
                  <a:pt x="248" y="392"/>
                  <a:pt x="264" y="352"/>
                </a:cubicBezTo>
                <a:cubicBezTo>
                  <a:pt x="280" y="312"/>
                  <a:pt x="224" y="208"/>
                  <a:pt x="216" y="160"/>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12" name="Freeform 8">
            <a:extLst>
              <a:ext uri="{FF2B5EF4-FFF2-40B4-BE49-F238E27FC236}">
                <a16:creationId xmlns:a16="http://schemas.microsoft.com/office/drawing/2014/main" id="{1CDEBB8F-928B-4742-BF88-B7A210F5A2B0}"/>
              </a:ext>
            </a:extLst>
          </p:cNvPr>
          <p:cNvSpPr>
            <a:spLocks/>
          </p:cNvSpPr>
          <p:nvPr/>
        </p:nvSpPr>
        <p:spPr bwMode="auto">
          <a:xfrm>
            <a:off x="2452688" y="1809750"/>
            <a:ext cx="2428875" cy="2152055"/>
          </a:xfrm>
          <a:custGeom>
            <a:avLst/>
            <a:gdLst>
              <a:gd name="T0" fmla="*/ 72127 w 3592"/>
              <a:gd name="T1" fmla="*/ 2295525 h 2772"/>
              <a:gd name="T2" fmla="*/ 72127 w 3592"/>
              <a:gd name="T3" fmla="*/ 2225964 h 2772"/>
              <a:gd name="T4" fmla="*/ 54816 w 3592"/>
              <a:gd name="T5" fmla="*/ 2166340 h 2772"/>
              <a:gd name="T6" fmla="*/ 11540 w 3592"/>
              <a:gd name="T7" fmla="*/ 1421039 h 2772"/>
              <a:gd name="T8" fmla="*/ 201955 w 3592"/>
              <a:gd name="T9" fmla="*/ 387556 h 2772"/>
              <a:gd name="T10" fmla="*/ 288508 w 3592"/>
              <a:gd name="T11" fmla="*/ 288183 h 2772"/>
              <a:gd name="T12" fmla="*/ 349094 w 3592"/>
              <a:gd name="T13" fmla="*/ 188809 h 2772"/>
              <a:gd name="T14" fmla="*/ 504889 w 3592"/>
              <a:gd name="T15" fmla="*/ 49687 h 2772"/>
              <a:gd name="T16" fmla="*/ 574131 w 3592"/>
              <a:gd name="T17" fmla="*/ 29812 h 2772"/>
              <a:gd name="T18" fmla="*/ 626062 w 3592"/>
              <a:gd name="T19" fmla="*/ 9937 h 2772"/>
              <a:gd name="T20" fmla="*/ 894374 w 3592"/>
              <a:gd name="T21" fmla="*/ 0 h 2772"/>
              <a:gd name="T22" fmla="*/ 1067479 w 3592"/>
              <a:gd name="T23" fmla="*/ 29812 h 2772"/>
              <a:gd name="T24" fmla="*/ 1162686 w 3592"/>
              <a:gd name="T25" fmla="*/ 79499 h 2772"/>
              <a:gd name="T26" fmla="*/ 1344446 w 3592"/>
              <a:gd name="T27" fmla="*/ 129185 h 2772"/>
              <a:gd name="T28" fmla="*/ 1621414 w 3592"/>
              <a:gd name="T29" fmla="*/ 228559 h 2772"/>
              <a:gd name="T30" fmla="*/ 2019555 w 3592"/>
              <a:gd name="T31" fmla="*/ 258371 h 2772"/>
              <a:gd name="T32" fmla="*/ 2417695 w 3592"/>
              <a:gd name="T33" fmla="*/ 218621 h 2772"/>
              <a:gd name="T34" fmla="*/ 2521558 w 3592"/>
              <a:gd name="T35" fmla="*/ 168935 h 2772"/>
              <a:gd name="T36" fmla="*/ 2573490 w 3592"/>
              <a:gd name="T37" fmla="*/ 149060 h 2772"/>
              <a:gd name="T38" fmla="*/ 2590800 w 3592"/>
              <a:gd name="T39" fmla="*/ 178872 h 2772"/>
              <a:gd name="T40" fmla="*/ 2564834 w 3592"/>
              <a:gd name="T41" fmla="*/ 268308 h 2772"/>
              <a:gd name="T42" fmla="*/ 2435006 w 3592"/>
              <a:gd name="T43" fmla="*/ 566428 h 2772"/>
              <a:gd name="T44" fmla="*/ 2374419 w 3592"/>
              <a:gd name="T45" fmla="*/ 685676 h 2772"/>
              <a:gd name="T46" fmla="*/ 2235935 w 3592"/>
              <a:gd name="T47" fmla="*/ 884423 h 2772"/>
              <a:gd name="T48" fmla="*/ 2192659 w 3592"/>
              <a:gd name="T49" fmla="*/ 934110 h 2772"/>
              <a:gd name="T50" fmla="*/ 2123417 w 3592"/>
              <a:gd name="T51" fmla="*/ 1023546 h 2772"/>
              <a:gd name="T52" fmla="*/ 2045520 w 3592"/>
              <a:gd name="T53" fmla="*/ 1063295 h 2772"/>
              <a:gd name="T54" fmla="*/ 1941657 w 3592"/>
              <a:gd name="T55" fmla="*/ 1132856 h 2772"/>
              <a:gd name="T56" fmla="*/ 1595448 w 3592"/>
              <a:gd name="T57" fmla="*/ 1242167 h 2772"/>
              <a:gd name="T58" fmla="*/ 1508896 w 3592"/>
              <a:gd name="T59" fmla="*/ 1271979 h 2772"/>
              <a:gd name="T60" fmla="*/ 1456964 w 3592"/>
              <a:gd name="T61" fmla="*/ 1262042 h 2772"/>
              <a:gd name="T62" fmla="*/ 1448309 w 3592"/>
              <a:gd name="T63" fmla="*/ 1212355 h 2772"/>
              <a:gd name="T64" fmla="*/ 1422343 w 3592"/>
              <a:gd name="T65" fmla="*/ 1112982 h 2772"/>
              <a:gd name="T66" fmla="*/ 1405033 w 3592"/>
              <a:gd name="T67" fmla="*/ 1083170 h 2772"/>
              <a:gd name="T68" fmla="*/ 1396378 w 3592"/>
              <a:gd name="T69" fmla="*/ 1053358 h 2772"/>
              <a:gd name="T70" fmla="*/ 1318481 w 3592"/>
              <a:gd name="T71" fmla="*/ 1311729 h 2772"/>
              <a:gd name="T72" fmla="*/ 1266549 w 3592"/>
              <a:gd name="T73" fmla="*/ 1391227 h 2772"/>
              <a:gd name="T74" fmla="*/ 1249239 w 3592"/>
              <a:gd name="T75" fmla="*/ 1421039 h 2772"/>
              <a:gd name="T76" fmla="*/ 1223273 w 3592"/>
              <a:gd name="T77" fmla="*/ 1440914 h 2772"/>
              <a:gd name="T78" fmla="*/ 1214618 w 3592"/>
              <a:gd name="T79" fmla="*/ 1470726 h 2772"/>
              <a:gd name="T80" fmla="*/ 1162686 w 3592"/>
              <a:gd name="T81" fmla="*/ 1530350 h 2772"/>
              <a:gd name="T82" fmla="*/ 1128065 w 3592"/>
              <a:gd name="T83" fmla="*/ 1580037 h 2772"/>
              <a:gd name="T84" fmla="*/ 1119410 w 3592"/>
              <a:gd name="T85" fmla="*/ 1609849 h 2772"/>
              <a:gd name="T86" fmla="*/ 1102100 w 3592"/>
              <a:gd name="T87" fmla="*/ 1639661 h 2772"/>
              <a:gd name="T88" fmla="*/ 954961 w 3592"/>
              <a:gd name="T89" fmla="*/ 1778783 h 2772"/>
              <a:gd name="T90" fmla="*/ 885719 w 3592"/>
              <a:gd name="T91" fmla="*/ 1858282 h 2772"/>
              <a:gd name="T92" fmla="*/ 851098 w 3592"/>
              <a:gd name="T93" fmla="*/ 1868219 h 2772"/>
              <a:gd name="T94" fmla="*/ 781856 w 3592"/>
              <a:gd name="T95" fmla="*/ 1907969 h 2772"/>
              <a:gd name="T96" fmla="*/ 755890 w 3592"/>
              <a:gd name="T97" fmla="*/ 1927844 h 2772"/>
              <a:gd name="T98" fmla="*/ 539510 w 3592"/>
              <a:gd name="T99" fmla="*/ 2007342 h 2772"/>
              <a:gd name="T100" fmla="*/ 288508 w 3592"/>
              <a:gd name="T101" fmla="*/ 2136528 h 2772"/>
              <a:gd name="T102" fmla="*/ 184645 w 3592"/>
              <a:gd name="T103" fmla="*/ 2216026 h 2772"/>
              <a:gd name="T104" fmla="*/ 106748 w 3592"/>
              <a:gd name="T105" fmla="*/ 2255776 h 2772"/>
              <a:gd name="T106" fmla="*/ 80782 w 3592"/>
              <a:gd name="T107" fmla="*/ 2265713 h 2772"/>
              <a:gd name="T108" fmla="*/ 72127 w 3592"/>
              <a:gd name="T109" fmla="*/ 2295525 h 27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92" h="2772">
                <a:moveTo>
                  <a:pt x="100" y="2772"/>
                </a:moveTo>
                <a:cubicBezTo>
                  <a:pt x="116" y="2724"/>
                  <a:pt x="117" y="2744"/>
                  <a:pt x="100" y="2688"/>
                </a:cubicBezTo>
                <a:cubicBezTo>
                  <a:pt x="93" y="2664"/>
                  <a:pt x="76" y="2616"/>
                  <a:pt x="76" y="2616"/>
                </a:cubicBezTo>
                <a:cubicBezTo>
                  <a:pt x="62" y="2316"/>
                  <a:pt x="65" y="2013"/>
                  <a:pt x="16" y="1716"/>
                </a:cubicBezTo>
                <a:cubicBezTo>
                  <a:pt x="26" y="1258"/>
                  <a:pt x="0" y="842"/>
                  <a:pt x="280" y="468"/>
                </a:cubicBezTo>
                <a:cubicBezTo>
                  <a:pt x="300" y="409"/>
                  <a:pt x="357" y="391"/>
                  <a:pt x="400" y="348"/>
                </a:cubicBezTo>
                <a:cubicBezTo>
                  <a:pt x="435" y="313"/>
                  <a:pt x="443" y="255"/>
                  <a:pt x="484" y="228"/>
                </a:cubicBezTo>
                <a:cubicBezTo>
                  <a:pt x="549" y="185"/>
                  <a:pt x="630" y="83"/>
                  <a:pt x="700" y="60"/>
                </a:cubicBezTo>
                <a:cubicBezTo>
                  <a:pt x="809" y="24"/>
                  <a:pt x="637" y="79"/>
                  <a:pt x="796" y="36"/>
                </a:cubicBezTo>
                <a:cubicBezTo>
                  <a:pt x="820" y="29"/>
                  <a:pt x="843" y="13"/>
                  <a:pt x="868" y="12"/>
                </a:cubicBezTo>
                <a:cubicBezTo>
                  <a:pt x="992" y="8"/>
                  <a:pt x="1116" y="4"/>
                  <a:pt x="1240" y="0"/>
                </a:cubicBezTo>
                <a:cubicBezTo>
                  <a:pt x="1322" y="8"/>
                  <a:pt x="1400" y="18"/>
                  <a:pt x="1480" y="36"/>
                </a:cubicBezTo>
                <a:cubicBezTo>
                  <a:pt x="1537" y="49"/>
                  <a:pt x="1542" y="73"/>
                  <a:pt x="1612" y="96"/>
                </a:cubicBezTo>
                <a:cubicBezTo>
                  <a:pt x="1704" y="127"/>
                  <a:pt x="1767" y="145"/>
                  <a:pt x="1864" y="156"/>
                </a:cubicBezTo>
                <a:cubicBezTo>
                  <a:pt x="1988" y="197"/>
                  <a:pt x="2119" y="255"/>
                  <a:pt x="2248" y="276"/>
                </a:cubicBezTo>
                <a:cubicBezTo>
                  <a:pt x="2428" y="306"/>
                  <a:pt x="2618" y="304"/>
                  <a:pt x="2800" y="312"/>
                </a:cubicBezTo>
                <a:cubicBezTo>
                  <a:pt x="2961" y="344"/>
                  <a:pt x="3185" y="312"/>
                  <a:pt x="3352" y="264"/>
                </a:cubicBezTo>
                <a:cubicBezTo>
                  <a:pt x="3403" y="249"/>
                  <a:pt x="3444" y="221"/>
                  <a:pt x="3496" y="204"/>
                </a:cubicBezTo>
                <a:cubicBezTo>
                  <a:pt x="3520" y="196"/>
                  <a:pt x="3568" y="180"/>
                  <a:pt x="3568" y="180"/>
                </a:cubicBezTo>
                <a:cubicBezTo>
                  <a:pt x="3576" y="192"/>
                  <a:pt x="3592" y="202"/>
                  <a:pt x="3592" y="216"/>
                </a:cubicBezTo>
                <a:cubicBezTo>
                  <a:pt x="3592" y="216"/>
                  <a:pt x="3562" y="306"/>
                  <a:pt x="3556" y="324"/>
                </a:cubicBezTo>
                <a:cubicBezTo>
                  <a:pt x="3512" y="455"/>
                  <a:pt x="3476" y="584"/>
                  <a:pt x="3376" y="684"/>
                </a:cubicBezTo>
                <a:cubicBezTo>
                  <a:pt x="3358" y="738"/>
                  <a:pt x="3332" y="788"/>
                  <a:pt x="3292" y="828"/>
                </a:cubicBezTo>
                <a:cubicBezTo>
                  <a:pt x="3261" y="922"/>
                  <a:pt x="3188" y="1024"/>
                  <a:pt x="3100" y="1068"/>
                </a:cubicBezTo>
                <a:cubicBezTo>
                  <a:pt x="3036" y="1164"/>
                  <a:pt x="3120" y="1048"/>
                  <a:pt x="3040" y="1128"/>
                </a:cubicBezTo>
                <a:cubicBezTo>
                  <a:pt x="3000" y="1168"/>
                  <a:pt x="3020" y="1211"/>
                  <a:pt x="2944" y="1236"/>
                </a:cubicBezTo>
                <a:cubicBezTo>
                  <a:pt x="2908" y="1248"/>
                  <a:pt x="2869" y="1266"/>
                  <a:pt x="2836" y="1284"/>
                </a:cubicBezTo>
                <a:cubicBezTo>
                  <a:pt x="2785" y="1312"/>
                  <a:pt x="2744" y="1345"/>
                  <a:pt x="2692" y="1368"/>
                </a:cubicBezTo>
                <a:cubicBezTo>
                  <a:pt x="2551" y="1431"/>
                  <a:pt x="2364" y="1478"/>
                  <a:pt x="2212" y="1500"/>
                </a:cubicBezTo>
                <a:cubicBezTo>
                  <a:pt x="2124" y="1529"/>
                  <a:pt x="2165" y="1518"/>
                  <a:pt x="2092" y="1536"/>
                </a:cubicBezTo>
                <a:cubicBezTo>
                  <a:pt x="2068" y="1532"/>
                  <a:pt x="2038" y="1540"/>
                  <a:pt x="2020" y="1524"/>
                </a:cubicBezTo>
                <a:cubicBezTo>
                  <a:pt x="2005" y="1511"/>
                  <a:pt x="2013" y="1484"/>
                  <a:pt x="2008" y="1464"/>
                </a:cubicBezTo>
                <a:cubicBezTo>
                  <a:pt x="1997" y="1424"/>
                  <a:pt x="1988" y="1382"/>
                  <a:pt x="1972" y="1344"/>
                </a:cubicBezTo>
                <a:cubicBezTo>
                  <a:pt x="1966" y="1331"/>
                  <a:pt x="1954" y="1321"/>
                  <a:pt x="1948" y="1308"/>
                </a:cubicBezTo>
                <a:cubicBezTo>
                  <a:pt x="1942" y="1297"/>
                  <a:pt x="1940" y="1284"/>
                  <a:pt x="1936" y="1272"/>
                </a:cubicBezTo>
                <a:cubicBezTo>
                  <a:pt x="1902" y="1374"/>
                  <a:pt x="1876" y="1487"/>
                  <a:pt x="1828" y="1584"/>
                </a:cubicBezTo>
                <a:cubicBezTo>
                  <a:pt x="1807" y="1626"/>
                  <a:pt x="1795" y="1654"/>
                  <a:pt x="1756" y="1680"/>
                </a:cubicBezTo>
                <a:cubicBezTo>
                  <a:pt x="1748" y="1692"/>
                  <a:pt x="1742" y="1706"/>
                  <a:pt x="1732" y="1716"/>
                </a:cubicBezTo>
                <a:cubicBezTo>
                  <a:pt x="1722" y="1726"/>
                  <a:pt x="1705" y="1729"/>
                  <a:pt x="1696" y="1740"/>
                </a:cubicBezTo>
                <a:cubicBezTo>
                  <a:pt x="1688" y="1750"/>
                  <a:pt x="1692" y="1766"/>
                  <a:pt x="1684" y="1776"/>
                </a:cubicBezTo>
                <a:cubicBezTo>
                  <a:pt x="1663" y="1803"/>
                  <a:pt x="1612" y="1848"/>
                  <a:pt x="1612" y="1848"/>
                </a:cubicBezTo>
                <a:cubicBezTo>
                  <a:pt x="1582" y="1938"/>
                  <a:pt x="1626" y="1830"/>
                  <a:pt x="1564" y="1908"/>
                </a:cubicBezTo>
                <a:cubicBezTo>
                  <a:pt x="1556" y="1918"/>
                  <a:pt x="1558" y="1933"/>
                  <a:pt x="1552" y="1944"/>
                </a:cubicBezTo>
                <a:cubicBezTo>
                  <a:pt x="1546" y="1957"/>
                  <a:pt x="1537" y="1969"/>
                  <a:pt x="1528" y="1980"/>
                </a:cubicBezTo>
                <a:cubicBezTo>
                  <a:pt x="1470" y="2050"/>
                  <a:pt x="1414" y="2118"/>
                  <a:pt x="1324" y="2148"/>
                </a:cubicBezTo>
                <a:cubicBezTo>
                  <a:pt x="1305" y="2176"/>
                  <a:pt x="1257" y="2228"/>
                  <a:pt x="1228" y="2244"/>
                </a:cubicBezTo>
                <a:cubicBezTo>
                  <a:pt x="1214" y="2252"/>
                  <a:pt x="1195" y="2250"/>
                  <a:pt x="1180" y="2256"/>
                </a:cubicBezTo>
                <a:cubicBezTo>
                  <a:pt x="1147" y="2270"/>
                  <a:pt x="1114" y="2284"/>
                  <a:pt x="1084" y="2304"/>
                </a:cubicBezTo>
                <a:cubicBezTo>
                  <a:pt x="1072" y="2312"/>
                  <a:pt x="1061" y="2322"/>
                  <a:pt x="1048" y="2328"/>
                </a:cubicBezTo>
                <a:cubicBezTo>
                  <a:pt x="955" y="2369"/>
                  <a:pt x="847" y="2399"/>
                  <a:pt x="748" y="2424"/>
                </a:cubicBezTo>
                <a:cubicBezTo>
                  <a:pt x="643" y="2494"/>
                  <a:pt x="520" y="2540"/>
                  <a:pt x="400" y="2580"/>
                </a:cubicBezTo>
                <a:cubicBezTo>
                  <a:pt x="347" y="2598"/>
                  <a:pt x="309" y="2658"/>
                  <a:pt x="256" y="2676"/>
                </a:cubicBezTo>
                <a:cubicBezTo>
                  <a:pt x="70" y="2738"/>
                  <a:pt x="262" y="2667"/>
                  <a:pt x="148" y="2724"/>
                </a:cubicBezTo>
                <a:cubicBezTo>
                  <a:pt x="137" y="2730"/>
                  <a:pt x="121" y="2727"/>
                  <a:pt x="112" y="2736"/>
                </a:cubicBezTo>
                <a:cubicBezTo>
                  <a:pt x="103" y="2745"/>
                  <a:pt x="104" y="2760"/>
                  <a:pt x="100" y="2772"/>
                </a:cubicBezTo>
                <a:close/>
              </a:path>
            </a:pathLst>
          </a:custGeom>
          <a:solidFill>
            <a:srgbClr val="FF9999"/>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FF9999"/>
            </a:extrusionClr>
            <a:contourClr>
              <a:srgbClr val="FF99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cs-CZ" sz="2250"/>
          </a:p>
        </p:txBody>
      </p:sp>
      <p:sp>
        <p:nvSpPr>
          <p:cNvPr id="72713" name="Text Box 9">
            <a:extLst>
              <a:ext uri="{FF2B5EF4-FFF2-40B4-BE49-F238E27FC236}">
                <a16:creationId xmlns:a16="http://schemas.microsoft.com/office/drawing/2014/main" id="{290617A3-029D-4A1B-9748-253D328FA9D9}"/>
              </a:ext>
            </a:extLst>
          </p:cNvPr>
          <p:cNvSpPr txBox="1">
            <a:spLocks noChangeArrowheads="1"/>
          </p:cNvSpPr>
          <p:nvPr/>
        </p:nvSpPr>
        <p:spPr bwMode="auto">
          <a:xfrm>
            <a:off x="5142487" y="1599903"/>
            <a:ext cx="1734386" cy="68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lnSpc>
                <a:spcPct val="85000"/>
              </a:lnSpc>
            </a:pPr>
            <a:r>
              <a:rPr lang="cs-CZ" altLang="cs-CZ" sz="2250" b="1" dirty="0">
                <a:solidFill>
                  <a:srgbClr val="FFCC00"/>
                </a:solidFill>
                <a:latin typeface="Calibri Light" panose="020F0302020204030204" pitchFamily="34" charset="0"/>
              </a:rPr>
              <a:t>Volné mastné</a:t>
            </a:r>
          </a:p>
          <a:p>
            <a:pPr algn="ctr">
              <a:lnSpc>
                <a:spcPct val="85000"/>
              </a:lnSpc>
            </a:pPr>
            <a:r>
              <a:rPr lang="cs-CZ" altLang="cs-CZ" sz="2250" b="1" dirty="0" err="1">
                <a:solidFill>
                  <a:srgbClr val="FFCC00"/>
                </a:solidFill>
                <a:latin typeface="Calibri Light" panose="020F0302020204030204" pitchFamily="34" charset="0"/>
              </a:rPr>
              <a:t>kyseiny</a:t>
            </a:r>
            <a:endParaRPr lang="en-US" altLang="cs-CZ" sz="2250" b="1" dirty="0">
              <a:solidFill>
                <a:srgbClr val="FFCC00"/>
              </a:solidFill>
              <a:latin typeface="Calibri Light" panose="020F0302020204030204" pitchFamily="34" charset="0"/>
            </a:endParaRPr>
          </a:p>
        </p:txBody>
      </p:sp>
      <p:sp>
        <p:nvSpPr>
          <p:cNvPr id="72714" name="Line 10">
            <a:extLst>
              <a:ext uri="{FF2B5EF4-FFF2-40B4-BE49-F238E27FC236}">
                <a16:creationId xmlns:a16="http://schemas.microsoft.com/office/drawing/2014/main" id="{E9E16EFE-426C-4573-8A45-92871924C4D5}"/>
              </a:ext>
            </a:extLst>
          </p:cNvPr>
          <p:cNvSpPr>
            <a:spLocks noChangeShapeType="1"/>
          </p:cNvSpPr>
          <p:nvPr/>
        </p:nvSpPr>
        <p:spPr bwMode="auto">
          <a:xfrm flipH="1">
            <a:off x="6540997" y="2134195"/>
            <a:ext cx="983753" cy="0"/>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15" name="Line 12">
            <a:extLst>
              <a:ext uri="{FF2B5EF4-FFF2-40B4-BE49-F238E27FC236}">
                <a16:creationId xmlns:a16="http://schemas.microsoft.com/office/drawing/2014/main" id="{886C4A2B-E93D-4A80-8A6D-634C0DD9FF9C}"/>
              </a:ext>
            </a:extLst>
          </p:cNvPr>
          <p:cNvSpPr>
            <a:spLocks noChangeShapeType="1"/>
          </p:cNvSpPr>
          <p:nvPr/>
        </p:nvSpPr>
        <p:spPr bwMode="auto">
          <a:xfrm flipH="1">
            <a:off x="4953000" y="2134195"/>
            <a:ext cx="507504" cy="0"/>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16" name="Text Box 13">
            <a:extLst>
              <a:ext uri="{FF2B5EF4-FFF2-40B4-BE49-F238E27FC236}">
                <a16:creationId xmlns:a16="http://schemas.microsoft.com/office/drawing/2014/main" id="{72A54D5A-91A8-40F1-B5CC-CEB29CE862EF}"/>
              </a:ext>
            </a:extLst>
          </p:cNvPr>
          <p:cNvSpPr txBox="1">
            <a:spLocks noChangeArrowheads="1"/>
          </p:cNvSpPr>
          <p:nvPr/>
        </p:nvSpPr>
        <p:spPr bwMode="auto">
          <a:xfrm>
            <a:off x="-1333501" y="152712"/>
            <a:ext cx="7572375"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cs-CZ" altLang="cs-CZ" sz="3750" b="1" dirty="0">
                <a:solidFill>
                  <a:schemeClr val="tx2"/>
                </a:solidFill>
                <a:latin typeface="Calibri Light" panose="020F0302020204030204" pitchFamily="34" charset="0"/>
              </a:rPr>
              <a:t>Metabolický syndrom</a:t>
            </a:r>
            <a:endParaRPr lang="en-US" altLang="cs-CZ" sz="3750" b="1" dirty="0">
              <a:solidFill>
                <a:schemeClr val="tx2"/>
              </a:solidFill>
              <a:latin typeface="Calibri Light" panose="020F0302020204030204" pitchFamily="34" charset="0"/>
            </a:endParaRPr>
          </a:p>
        </p:txBody>
      </p:sp>
      <p:sp>
        <p:nvSpPr>
          <p:cNvPr id="72717" name="Oval 14">
            <a:extLst>
              <a:ext uri="{FF2B5EF4-FFF2-40B4-BE49-F238E27FC236}">
                <a16:creationId xmlns:a16="http://schemas.microsoft.com/office/drawing/2014/main" id="{6E9CDBF4-D1D6-42D6-9D02-F2711A459171}"/>
              </a:ext>
            </a:extLst>
          </p:cNvPr>
          <p:cNvSpPr>
            <a:spLocks noChangeArrowheads="1"/>
          </p:cNvSpPr>
          <p:nvPr/>
        </p:nvSpPr>
        <p:spPr bwMode="auto">
          <a:xfrm>
            <a:off x="2452687" y="4342805"/>
            <a:ext cx="1357313" cy="1372195"/>
          </a:xfrm>
          <a:prstGeom prst="ellipse">
            <a:avLst/>
          </a:prstGeom>
          <a:solidFill>
            <a:srgbClr val="FFFFCC"/>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18" name="Oval 15">
            <a:extLst>
              <a:ext uri="{FF2B5EF4-FFF2-40B4-BE49-F238E27FC236}">
                <a16:creationId xmlns:a16="http://schemas.microsoft.com/office/drawing/2014/main" id="{77A1DD9D-9916-40B1-80C5-0B278DEE8FB2}"/>
              </a:ext>
            </a:extLst>
          </p:cNvPr>
          <p:cNvSpPr>
            <a:spLocks noChangeArrowheads="1"/>
          </p:cNvSpPr>
          <p:nvPr/>
        </p:nvSpPr>
        <p:spPr bwMode="auto">
          <a:xfrm>
            <a:off x="5238750" y="4723805"/>
            <a:ext cx="857250" cy="839391"/>
          </a:xfrm>
          <a:prstGeom prst="ellipse">
            <a:avLst/>
          </a:prstGeom>
          <a:solidFill>
            <a:srgbClr val="FFFFCC"/>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19" name="Oval 16">
            <a:extLst>
              <a:ext uri="{FF2B5EF4-FFF2-40B4-BE49-F238E27FC236}">
                <a16:creationId xmlns:a16="http://schemas.microsoft.com/office/drawing/2014/main" id="{3F14009E-EB75-42E8-B2AA-E463BDE36142}"/>
              </a:ext>
            </a:extLst>
          </p:cNvPr>
          <p:cNvSpPr>
            <a:spLocks noChangeArrowheads="1"/>
          </p:cNvSpPr>
          <p:nvPr/>
        </p:nvSpPr>
        <p:spPr bwMode="auto">
          <a:xfrm>
            <a:off x="4167188" y="4801195"/>
            <a:ext cx="571500" cy="608708"/>
          </a:xfrm>
          <a:prstGeom prst="ellipse">
            <a:avLst/>
          </a:prstGeom>
          <a:solidFill>
            <a:srgbClr val="FFFFCC"/>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20" name="Text Box 17">
            <a:extLst>
              <a:ext uri="{FF2B5EF4-FFF2-40B4-BE49-F238E27FC236}">
                <a16:creationId xmlns:a16="http://schemas.microsoft.com/office/drawing/2014/main" id="{9690AEA8-E91F-4391-BD05-4B7FD64BAF49}"/>
              </a:ext>
            </a:extLst>
          </p:cNvPr>
          <p:cNvSpPr txBox="1">
            <a:spLocks noChangeArrowheads="1"/>
          </p:cNvSpPr>
          <p:nvPr/>
        </p:nvSpPr>
        <p:spPr bwMode="auto">
          <a:xfrm>
            <a:off x="2667000" y="4786312"/>
            <a:ext cx="107156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r>
              <a:rPr lang="en-US" altLang="cs-CZ" sz="2250" dirty="0">
                <a:solidFill>
                  <a:srgbClr val="000000"/>
                </a:solidFill>
                <a:latin typeface="Calibri Light" panose="020F0302020204030204" pitchFamily="34" charset="0"/>
              </a:rPr>
              <a:t>VLDL</a:t>
            </a:r>
          </a:p>
        </p:txBody>
      </p:sp>
      <p:grpSp>
        <p:nvGrpSpPr>
          <p:cNvPr id="72721" name="Group 18">
            <a:extLst>
              <a:ext uri="{FF2B5EF4-FFF2-40B4-BE49-F238E27FC236}">
                <a16:creationId xmlns:a16="http://schemas.microsoft.com/office/drawing/2014/main" id="{68E12526-6CCD-439C-A964-84ADD05F1A23}"/>
              </a:ext>
            </a:extLst>
          </p:cNvPr>
          <p:cNvGrpSpPr>
            <a:grpSpLocks/>
          </p:cNvGrpSpPr>
          <p:nvPr/>
        </p:nvGrpSpPr>
        <p:grpSpPr bwMode="auto">
          <a:xfrm>
            <a:off x="4667252" y="4342805"/>
            <a:ext cx="672704" cy="1613315"/>
            <a:chOff x="2080" y="2941"/>
            <a:chExt cx="452" cy="1016"/>
          </a:xfrm>
        </p:grpSpPr>
        <p:sp>
          <p:nvSpPr>
            <p:cNvPr id="72743" name="AutoShape 19">
              <a:extLst>
                <a:ext uri="{FF2B5EF4-FFF2-40B4-BE49-F238E27FC236}">
                  <a16:creationId xmlns:a16="http://schemas.microsoft.com/office/drawing/2014/main" id="{BFF344CA-8E7B-4148-9D7F-799B610FD983}"/>
                </a:ext>
              </a:extLst>
            </p:cNvPr>
            <p:cNvSpPr>
              <a:spLocks noChangeArrowheads="1"/>
            </p:cNvSpPr>
            <p:nvPr/>
          </p:nvSpPr>
          <p:spPr bwMode="auto">
            <a:xfrm>
              <a:off x="2080" y="3156"/>
              <a:ext cx="426" cy="144"/>
            </a:xfrm>
            <a:custGeom>
              <a:avLst/>
              <a:gdLst>
                <a:gd name="T0" fmla="*/ 213 w 21600"/>
                <a:gd name="T1" fmla="*/ 0 h 21600"/>
                <a:gd name="T2" fmla="*/ 53 w 21600"/>
                <a:gd name="T3" fmla="*/ 72 h 21600"/>
                <a:gd name="T4" fmla="*/ 213 w 21600"/>
                <a:gd name="T5" fmla="*/ 36 h 21600"/>
                <a:gd name="T6" fmla="*/ 479 w 21600"/>
                <a:gd name="T7" fmla="*/ 72 h 21600"/>
                <a:gd name="T8" fmla="*/ 373 w 21600"/>
                <a:gd name="T9" fmla="*/ 108 h 21600"/>
                <a:gd name="T10" fmla="*/ 266 w 21600"/>
                <a:gd name="T11" fmla="*/ 72 h 21600"/>
                <a:gd name="T12" fmla="*/ 0 60000 65536"/>
                <a:gd name="T13" fmla="*/ 0 60000 65536"/>
                <a:gd name="T14" fmla="*/ 0 60000 65536"/>
                <a:gd name="T15" fmla="*/ 0 60000 65536"/>
                <a:gd name="T16" fmla="*/ 0 60000 65536"/>
                <a:gd name="T17" fmla="*/ 0 60000 65536"/>
                <a:gd name="T18" fmla="*/ 3144 w 21600"/>
                <a:gd name="T19" fmla="*/ 3150 h 21600"/>
                <a:gd name="T20" fmla="*/ 18456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hlink"/>
            </a:solidFill>
            <a:ln w="12700">
              <a:solidFill>
                <a:schemeClr val="hlink"/>
              </a:solidFill>
              <a:miter lim="800000"/>
              <a:headEnd/>
              <a:tailEnd/>
            </a:ln>
            <a:effectLst>
              <a:outerShdw dist="35921" dir="2700000" algn="ctr" rotWithShape="0">
                <a:schemeClr val="bg2"/>
              </a:outerShdw>
            </a:effectLst>
          </p:spPr>
          <p:txBody>
            <a:bodyPr wrap="none" anchor="ctr"/>
            <a:lstStyle/>
            <a:p>
              <a:endParaRPr lang="cs-CZ" sz="2250"/>
            </a:p>
          </p:txBody>
        </p:sp>
        <p:sp>
          <p:nvSpPr>
            <p:cNvPr id="72744" name="AutoShape 20">
              <a:extLst>
                <a:ext uri="{FF2B5EF4-FFF2-40B4-BE49-F238E27FC236}">
                  <a16:creationId xmlns:a16="http://schemas.microsoft.com/office/drawing/2014/main" id="{24770C86-721F-4CE9-A139-FF32E0127AFA}"/>
                </a:ext>
              </a:extLst>
            </p:cNvPr>
            <p:cNvSpPr>
              <a:spLocks noChangeArrowheads="1"/>
            </p:cNvSpPr>
            <p:nvPr/>
          </p:nvSpPr>
          <p:spPr bwMode="auto">
            <a:xfrm flipH="1" flipV="1">
              <a:off x="2122" y="3540"/>
              <a:ext cx="384" cy="144"/>
            </a:xfrm>
            <a:custGeom>
              <a:avLst/>
              <a:gdLst>
                <a:gd name="T0" fmla="*/ 192 w 21600"/>
                <a:gd name="T1" fmla="*/ 0 h 21600"/>
                <a:gd name="T2" fmla="*/ 48 w 21600"/>
                <a:gd name="T3" fmla="*/ 72 h 21600"/>
                <a:gd name="T4" fmla="*/ 192 w 21600"/>
                <a:gd name="T5" fmla="*/ 36 h 21600"/>
                <a:gd name="T6" fmla="*/ 432 w 21600"/>
                <a:gd name="T7" fmla="*/ 72 h 21600"/>
                <a:gd name="T8" fmla="*/ 336 w 21600"/>
                <a:gd name="T9" fmla="*/ 108 h 21600"/>
                <a:gd name="T10" fmla="*/ 240 w 21600"/>
                <a:gd name="T11" fmla="*/ 72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hlink"/>
            </a:solidFill>
            <a:ln w="12700">
              <a:solidFill>
                <a:schemeClr val="hlink"/>
              </a:solidFill>
              <a:miter lim="800000"/>
              <a:headEnd/>
              <a:tailEnd/>
            </a:ln>
            <a:effectLst>
              <a:outerShdw dist="35921" dir="2700000" algn="ctr" rotWithShape="0">
                <a:schemeClr val="bg2"/>
              </a:outerShdw>
            </a:effectLst>
          </p:spPr>
          <p:txBody>
            <a:bodyPr wrap="none" anchor="ctr"/>
            <a:lstStyle/>
            <a:p>
              <a:endParaRPr lang="cs-CZ" sz="2250"/>
            </a:p>
          </p:txBody>
        </p:sp>
        <p:sp>
          <p:nvSpPr>
            <p:cNvPr id="72745" name="Oval 21">
              <a:extLst>
                <a:ext uri="{FF2B5EF4-FFF2-40B4-BE49-F238E27FC236}">
                  <a16:creationId xmlns:a16="http://schemas.microsoft.com/office/drawing/2014/main" id="{33756AD2-770C-427D-BB1B-0D7883BF59C0}"/>
                </a:ext>
              </a:extLst>
            </p:cNvPr>
            <p:cNvSpPr>
              <a:spLocks noChangeArrowheads="1"/>
            </p:cNvSpPr>
            <p:nvPr/>
          </p:nvSpPr>
          <p:spPr bwMode="auto">
            <a:xfrm>
              <a:off x="2112" y="3312"/>
              <a:ext cx="384" cy="192"/>
            </a:xfrm>
            <a:prstGeom prst="ellipse">
              <a:avLst/>
            </a:prstGeom>
            <a:solidFill>
              <a:srgbClr val="006666"/>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1500" dirty="0">
                  <a:solidFill>
                    <a:srgbClr val="FFFFFF"/>
                  </a:solidFill>
                  <a:latin typeface="Calibri Light" panose="020F0302020204030204" pitchFamily="34" charset="0"/>
                </a:rPr>
                <a:t>CETP</a:t>
              </a:r>
            </a:p>
          </p:txBody>
        </p:sp>
        <p:sp>
          <p:nvSpPr>
            <p:cNvPr id="72746" name="Text Box 22">
              <a:extLst>
                <a:ext uri="{FF2B5EF4-FFF2-40B4-BE49-F238E27FC236}">
                  <a16:creationId xmlns:a16="http://schemas.microsoft.com/office/drawing/2014/main" id="{47469A17-55B5-4F17-B935-1A264291E365}"/>
                </a:ext>
              </a:extLst>
            </p:cNvPr>
            <p:cNvSpPr txBox="1">
              <a:spLocks noChangeArrowheads="1"/>
            </p:cNvSpPr>
            <p:nvPr/>
          </p:nvSpPr>
          <p:spPr bwMode="auto">
            <a:xfrm>
              <a:off x="2202" y="2941"/>
              <a:ext cx="330"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en-US" altLang="cs-CZ" sz="2250" b="1" i="1" dirty="0">
                  <a:solidFill>
                    <a:srgbClr val="FFFFFF"/>
                  </a:solidFill>
                  <a:latin typeface="Calibri Light" panose="020F0302020204030204" pitchFamily="34" charset="0"/>
                </a:rPr>
                <a:t>TG</a:t>
              </a:r>
              <a:endParaRPr lang="en-US" altLang="cs-CZ" sz="1500" b="1" i="1" dirty="0">
                <a:solidFill>
                  <a:srgbClr val="FFFFFF"/>
                </a:solidFill>
                <a:latin typeface="Calibri Light" panose="020F0302020204030204" pitchFamily="34" charset="0"/>
              </a:endParaRPr>
            </a:p>
          </p:txBody>
        </p:sp>
        <p:sp>
          <p:nvSpPr>
            <p:cNvPr id="72747" name="Text Box 23">
              <a:extLst>
                <a:ext uri="{FF2B5EF4-FFF2-40B4-BE49-F238E27FC236}">
                  <a16:creationId xmlns:a16="http://schemas.microsoft.com/office/drawing/2014/main" id="{AF726491-6582-4314-9032-F24D722FA0DA}"/>
                </a:ext>
              </a:extLst>
            </p:cNvPr>
            <p:cNvSpPr txBox="1">
              <a:spLocks noChangeArrowheads="1"/>
            </p:cNvSpPr>
            <p:nvPr/>
          </p:nvSpPr>
          <p:spPr bwMode="auto">
            <a:xfrm>
              <a:off x="2186" y="3681"/>
              <a:ext cx="317"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en-US" altLang="cs-CZ" sz="2250" b="1" i="1" dirty="0">
                  <a:solidFill>
                    <a:srgbClr val="FFFFFF"/>
                  </a:solidFill>
                  <a:latin typeface="Calibri Light" panose="020F0302020204030204" pitchFamily="34" charset="0"/>
                </a:rPr>
                <a:t>CE</a:t>
              </a:r>
              <a:endParaRPr lang="en-US" altLang="cs-CZ" sz="1500" b="1" i="1" dirty="0">
                <a:solidFill>
                  <a:srgbClr val="FFFFFF"/>
                </a:solidFill>
                <a:latin typeface="Calibri Light" panose="020F0302020204030204" pitchFamily="34" charset="0"/>
              </a:endParaRPr>
            </a:p>
          </p:txBody>
        </p:sp>
      </p:grpSp>
      <p:sp>
        <p:nvSpPr>
          <p:cNvPr id="72722" name="Text Box 24">
            <a:extLst>
              <a:ext uri="{FF2B5EF4-FFF2-40B4-BE49-F238E27FC236}">
                <a16:creationId xmlns:a16="http://schemas.microsoft.com/office/drawing/2014/main" id="{E820458A-4BD3-44F9-9FD1-BDBED8891E60}"/>
              </a:ext>
            </a:extLst>
          </p:cNvPr>
          <p:cNvSpPr txBox="1">
            <a:spLocks noChangeArrowheads="1"/>
          </p:cNvSpPr>
          <p:nvPr/>
        </p:nvSpPr>
        <p:spPr bwMode="auto">
          <a:xfrm>
            <a:off x="4167188" y="4877098"/>
            <a:ext cx="71437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r>
              <a:rPr lang="en-US" altLang="cs-CZ" sz="2250" dirty="0">
                <a:solidFill>
                  <a:srgbClr val="000000"/>
                </a:solidFill>
                <a:latin typeface="Calibri Light" panose="020F0302020204030204" pitchFamily="34" charset="0"/>
              </a:rPr>
              <a:t>HDL</a:t>
            </a:r>
          </a:p>
        </p:txBody>
      </p:sp>
      <p:sp>
        <p:nvSpPr>
          <p:cNvPr id="72723" name="Text Box 25">
            <a:extLst>
              <a:ext uri="{FF2B5EF4-FFF2-40B4-BE49-F238E27FC236}">
                <a16:creationId xmlns:a16="http://schemas.microsoft.com/office/drawing/2014/main" id="{4DA7E76B-52F1-4B6B-BE8A-D8D9C1C7C408}"/>
              </a:ext>
            </a:extLst>
          </p:cNvPr>
          <p:cNvSpPr txBox="1">
            <a:spLocks noChangeArrowheads="1"/>
          </p:cNvSpPr>
          <p:nvPr/>
        </p:nvSpPr>
        <p:spPr bwMode="auto">
          <a:xfrm>
            <a:off x="5381625" y="4953001"/>
            <a:ext cx="714375" cy="38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r>
              <a:rPr lang="en-US" altLang="cs-CZ" sz="1875" dirty="0">
                <a:solidFill>
                  <a:srgbClr val="000000"/>
                </a:solidFill>
                <a:latin typeface="Calibri Light" panose="020F0302020204030204" pitchFamily="34" charset="0"/>
              </a:rPr>
              <a:t>LDL</a:t>
            </a:r>
          </a:p>
        </p:txBody>
      </p:sp>
      <p:grpSp>
        <p:nvGrpSpPr>
          <p:cNvPr id="72724" name="Group 26">
            <a:extLst>
              <a:ext uri="{FF2B5EF4-FFF2-40B4-BE49-F238E27FC236}">
                <a16:creationId xmlns:a16="http://schemas.microsoft.com/office/drawing/2014/main" id="{0AE852D5-4EBF-4DEC-AA31-DA877697D572}"/>
              </a:ext>
            </a:extLst>
          </p:cNvPr>
          <p:cNvGrpSpPr>
            <a:grpSpLocks/>
          </p:cNvGrpSpPr>
          <p:nvPr/>
        </p:nvGrpSpPr>
        <p:grpSpPr bwMode="auto">
          <a:xfrm>
            <a:off x="3595690" y="4266903"/>
            <a:ext cx="672704" cy="1613315"/>
            <a:chOff x="2080" y="2941"/>
            <a:chExt cx="452" cy="1016"/>
          </a:xfrm>
        </p:grpSpPr>
        <p:sp>
          <p:nvSpPr>
            <p:cNvPr id="72738" name="AutoShape 27">
              <a:extLst>
                <a:ext uri="{FF2B5EF4-FFF2-40B4-BE49-F238E27FC236}">
                  <a16:creationId xmlns:a16="http://schemas.microsoft.com/office/drawing/2014/main" id="{55922B8F-977B-48C1-BF6C-024A8D130118}"/>
                </a:ext>
              </a:extLst>
            </p:cNvPr>
            <p:cNvSpPr>
              <a:spLocks noChangeArrowheads="1"/>
            </p:cNvSpPr>
            <p:nvPr/>
          </p:nvSpPr>
          <p:spPr bwMode="auto">
            <a:xfrm>
              <a:off x="2080" y="3156"/>
              <a:ext cx="426" cy="144"/>
            </a:xfrm>
            <a:custGeom>
              <a:avLst/>
              <a:gdLst>
                <a:gd name="T0" fmla="*/ 213 w 21600"/>
                <a:gd name="T1" fmla="*/ 0 h 21600"/>
                <a:gd name="T2" fmla="*/ 53 w 21600"/>
                <a:gd name="T3" fmla="*/ 72 h 21600"/>
                <a:gd name="T4" fmla="*/ 213 w 21600"/>
                <a:gd name="T5" fmla="*/ 36 h 21600"/>
                <a:gd name="T6" fmla="*/ 479 w 21600"/>
                <a:gd name="T7" fmla="*/ 72 h 21600"/>
                <a:gd name="T8" fmla="*/ 373 w 21600"/>
                <a:gd name="T9" fmla="*/ 108 h 21600"/>
                <a:gd name="T10" fmla="*/ 266 w 21600"/>
                <a:gd name="T11" fmla="*/ 72 h 21600"/>
                <a:gd name="T12" fmla="*/ 0 60000 65536"/>
                <a:gd name="T13" fmla="*/ 0 60000 65536"/>
                <a:gd name="T14" fmla="*/ 0 60000 65536"/>
                <a:gd name="T15" fmla="*/ 0 60000 65536"/>
                <a:gd name="T16" fmla="*/ 0 60000 65536"/>
                <a:gd name="T17" fmla="*/ 0 60000 65536"/>
                <a:gd name="T18" fmla="*/ 3144 w 21600"/>
                <a:gd name="T19" fmla="*/ 3150 h 21600"/>
                <a:gd name="T20" fmla="*/ 18456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hlink"/>
            </a:solidFill>
            <a:ln w="12700">
              <a:solidFill>
                <a:schemeClr val="hlink"/>
              </a:solidFill>
              <a:miter lim="800000"/>
              <a:headEnd/>
              <a:tailEnd/>
            </a:ln>
            <a:effectLst>
              <a:outerShdw dist="35921" dir="2700000" algn="ctr" rotWithShape="0">
                <a:schemeClr val="bg2"/>
              </a:outerShdw>
            </a:effectLst>
          </p:spPr>
          <p:txBody>
            <a:bodyPr wrap="none" anchor="ctr"/>
            <a:lstStyle/>
            <a:p>
              <a:endParaRPr lang="cs-CZ" sz="2250"/>
            </a:p>
          </p:txBody>
        </p:sp>
        <p:sp>
          <p:nvSpPr>
            <p:cNvPr id="72739" name="AutoShape 28">
              <a:extLst>
                <a:ext uri="{FF2B5EF4-FFF2-40B4-BE49-F238E27FC236}">
                  <a16:creationId xmlns:a16="http://schemas.microsoft.com/office/drawing/2014/main" id="{D2E40CB2-1B39-4A6A-A712-0C86DF23F4E6}"/>
                </a:ext>
              </a:extLst>
            </p:cNvPr>
            <p:cNvSpPr>
              <a:spLocks noChangeArrowheads="1"/>
            </p:cNvSpPr>
            <p:nvPr/>
          </p:nvSpPr>
          <p:spPr bwMode="auto">
            <a:xfrm flipH="1" flipV="1">
              <a:off x="2122" y="3540"/>
              <a:ext cx="384" cy="144"/>
            </a:xfrm>
            <a:custGeom>
              <a:avLst/>
              <a:gdLst>
                <a:gd name="T0" fmla="*/ 192 w 21600"/>
                <a:gd name="T1" fmla="*/ 0 h 21600"/>
                <a:gd name="T2" fmla="*/ 48 w 21600"/>
                <a:gd name="T3" fmla="*/ 72 h 21600"/>
                <a:gd name="T4" fmla="*/ 192 w 21600"/>
                <a:gd name="T5" fmla="*/ 36 h 21600"/>
                <a:gd name="T6" fmla="*/ 432 w 21600"/>
                <a:gd name="T7" fmla="*/ 72 h 21600"/>
                <a:gd name="T8" fmla="*/ 336 w 21600"/>
                <a:gd name="T9" fmla="*/ 108 h 21600"/>
                <a:gd name="T10" fmla="*/ 240 w 21600"/>
                <a:gd name="T11" fmla="*/ 72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hlink"/>
            </a:solidFill>
            <a:ln w="12700">
              <a:solidFill>
                <a:schemeClr val="hlink"/>
              </a:solidFill>
              <a:miter lim="800000"/>
              <a:headEnd/>
              <a:tailEnd/>
            </a:ln>
            <a:effectLst>
              <a:outerShdw dist="35921" dir="2700000" algn="ctr" rotWithShape="0">
                <a:schemeClr val="bg2"/>
              </a:outerShdw>
            </a:effectLst>
          </p:spPr>
          <p:txBody>
            <a:bodyPr wrap="none" anchor="ctr"/>
            <a:lstStyle/>
            <a:p>
              <a:endParaRPr lang="cs-CZ" sz="2250"/>
            </a:p>
          </p:txBody>
        </p:sp>
        <p:sp>
          <p:nvSpPr>
            <p:cNvPr id="72740" name="Oval 29">
              <a:extLst>
                <a:ext uri="{FF2B5EF4-FFF2-40B4-BE49-F238E27FC236}">
                  <a16:creationId xmlns:a16="http://schemas.microsoft.com/office/drawing/2014/main" id="{C9CB5CC6-487D-437C-885B-669BFA2927BB}"/>
                </a:ext>
              </a:extLst>
            </p:cNvPr>
            <p:cNvSpPr>
              <a:spLocks noChangeArrowheads="1"/>
            </p:cNvSpPr>
            <p:nvPr/>
          </p:nvSpPr>
          <p:spPr bwMode="auto">
            <a:xfrm>
              <a:off x="2112" y="3312"/>
              <a:ext cx="384" cy="192"/>
            </a:xfrm>
            <a:prstGeom prst="ellipse">
              <a:avLst/>
            </a:prstGeom>
            <a:solidFill>
              <a:srgbClr val="006666"/>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1500" dirty="0">
                  <a:solidFill>
                    <a:srgbClr val="FFFFFF"/>
                  </a:solidFill>
                  <a:latin typeface="Calibri Light" panose="020F0302020204030204" pitchFamily="34" charset="0"/>
                </a:rPr>
                <a:t>CETP</a:t>
              </a:r>
            </a:p>
          </p:txBody>
        </p:sp>
        <p:sp>
          <p:nvSpPr>
            <p:cNvPr id="72741" name="Text Box 30">
              <a:extLst>
                <a:ext uri="{FF2B5EF4-FFF2-40B4-BE49-F238E27FC236}">
                  <a16:creationId xmlns:a16="http://schemas.microsoft.com/office/drawing/2014/main" id="{44623DFF-2433-4BEE-BE7B-E6D7A6E7C1D6}"/>
                </a:ext>
              </a:extLst>
            </p:cNvPr>
            <p:cNvSpPr txBox="1">
              <a:spLocks noChangeArrowheads="1"/>
            </p:cNvSpPr>
            <p:nvPr/>
          </p:nvSpPr>
          <p:spPr bwMode="auto">
            <a:xfrm>
              <a:off x="2202" y="2941"/>
              <a:ext cx="330"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en-US" altLang="cs-CZ" sz="2250" b="1" i="1" dirty="0">
                  <a:solidFill>
                    <a:srgbClr val="FFFFFF"/>
                  </a:solidFill>
                  <a:latin typeface="Calibri Light" panose="020F0302020204030204" pitchFamily="34" charset="0"/>
                </a:rPr>
                <a:t>TG</a:t>
              </a:r>
              <a:endParaRPr lang="en-US" altLang="cs-CZ" sz="1500" b="1" i="1" dirty="0">
                <a:solidFill>
                  <a:srgbClr val="FFFFFF"/>
                </a:solidFill>
                <a:latin typeface="Calibri Light" panose="020F0302020204030204" pitchFamily="34" charset="0"/>
              </a:endParaRPr>
            </a:p>
          </p:txBody>
        </p:sp>
        <p:sp>
          <p:nvSpPr>
            <p:cNvPr id="72742" name="Text Box 31">
              <a:extLst>
                <a:ext uri="{FF2B5EF4-FFF2-40B4-BE49-F238E27FC236}">
                  <a16:creationId xmlns:a16="http://schemas.microsoft.com/office/drawing/2014/main" id="{824BB3DE-6A27-43D8-BF39-958DB277AFE1}"/>
                </a:ext>
              </a:extLst>
            </p:cNvPr>
            <p:cNvSpPr txBox="1">
              <a:spLocks noChangeArrowheads="1"/>
            </p:cNvSpPr>
            <p:nvPr/>
          </p:nvSpPr>
          <p:spPr bwMode="auto">
            <a:xfrm>
              <a:off x="2186" y="3681"/>
              <a:ext cx="317"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en-US" altLang="cs-CZ" sz="2250" b="1" i="1" dirty="0">
                  <a:solidFill>
                    <a:srgbClr val="FFFFFF"/>
                  </a:solidFill>
                  <a:latin typeface="Calibri Light" panose="020F0302020204030204" pitchFamily="34" charset="0"/>
                </a:rPr>
                <a:t>CE</a:t>
              </a:r>
              <a:endParaRPr lang="en-US" altLang="cs-CZ" sz="1500" b="1" i="1" dirty="0">
                <a:solidFill>
                  <a:srgbClr val="FFFFFF"/>
                </a:solidFill>
                <a:latin typeface="Calibri Light" panose="020F0302020204030204" pitchFamily="34" charset="0"/>
              </a:endParaRPr>
            </a:p>
          </p:txBody>
        </p:sp>
      </p:grpSp>
      <p:grpSp>
        <p:nvGrpSpPr>
          <p:cNvPr id="72725" name="Group 32">
            <a:extLst>
              <a:ext uri="{FF2B5EF4-FFF2-40B4-BE49-F238E27FC236}">
                <a16:creationId xmlns:a16="http://schemas.microsoft.com/office/drawing/2014/main" id="{5E1FB846-F6C7-4F8C-9157-40DA5E06967F}"/>
              </a:ext>
            </a:extLst>
          </p:cNvPr>
          <p:cNvGrpSpPr>
            <a:grpSpLocks/>
          </p:cNvGrpSpPr>
          <p:nvPr/>
        </p:nvGrpSpPr>
        <p:grpSpPr bwMode="auto">
          <a:xfrm>
            <a:off x="5969497" y="4647903"/>
            <a:ext cx="912316" cy="610195"/>
            <a:chOff x="2928" y="2640"/>
            <a:chExt cx="864" cy="624"/>
          </a:xfrm>
        </p:grpSpPr>
        <p:sp>
          <p:nvSpPr>
            <p:cNvPr id="72736" name="Oval 33">
              <a:extLst>
                <a:ext uri="{FF2B5EF4-FFF2-40B4-BE49-F238E27FC236}">
                  <a16:creationId xmlns:a16="http://schemas.microsoft.com/office/drawing/2014/main" id="{E6B936AE-B1F8-44D1-BBBD-4211DCE5C096}"/>
                </a:ext>
              </a:extLst>
            </p:cNvPr>
            <p:cNvSpPr>
              <a:spLocks noChangeArrowheads="1"/>
            </p:cNvSpPr>
            <p:nvPr/>
          </p:nvSpPr>
          <p:spPr bwMode="auto">
            <a:xfrm>
              <a:off x="2928" y="2640"/>
              <a:ext cx="864" cy="624"/>
            </a:xfrm>
            <a:prstGeom prst="ellipse">
              <a:avLst/>
            </a:prstGeom>
            <a:solidFill>
              <a:srgbClr val="99CC00"/>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37" name="Text Box 34">
              <a:extLst>
                <a:ext uri="{FF2B5EF4-FFF2-40B4-BE49-F238E27FC236}">
                  <a16:creationId xmlns:a16="http://schemas.microsoft.com/office/drawing/2014/main" id="{BB7B5AC2-8F41-4C17-A339-C42B3EC0415C}"/>
                </a:ext>
              </a:extLst>
            </p:cNvPr>
            <p:cNvSpPr txBox="1">
              <a:spLocks noChangeArrowheads="1"/>
            </p:cNvSpPr>
            <p:nvPr/>
          </p:nvSpPr>
          <p:spPr bwMode="auto">
            <a:xfrm>
              <a:off x="2976" y="2832"/>
              <a:ext cx="816" cy="33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r>
                <a:rPr lang="en-US" altLang="cs-CZ" sz="1500" dirty="0">
                  <a:solidFill>
                    <a:srgbClr val="000000"/>
                  </a:solidFill>
                  <a:latin typeface="Calibri Light" panose="020F0302020204030204" pitchFamily="34" charset="0"/>
                </a:rPr>
                <a:t>LIPASE</a:t>
              </a:r>
            </a:p>
          </p:txBody>
        </p:sp>
      </p:grpSp>
      <p:sp>
        <p:nvSpPr>
          <p:cNvPr id="72726" name="AutoShape 35">
            <a:extLst>
              <a:ext uri="{FF2B5EF4-FFF2-40B4-BE49-F238E27FC236}">
                <a16:creationId xmlns:a16="http://schemas.microsoft.com/office/drawing/2014/main" id="{300EC282-7ABF-4E77-A3CD-1BCCAB3A9F07}"/>
              </a:ext>
            </a:extLst>
          </p:cNvPr>
          <p:cNvSpPr>
            <a:spLocks noChangeArrowheads="1"/>
          </p:cNvSpPr>
          <p:nvPr/>
        </p:nvSpPr>
        <p:spPr bwMode="auto">
          <a:xfrm rot="1705339">
            <a:off x="6064747" y="5258098"/>
            <a:ext cx="857250" cy="227707"/>
          </a:xfrm>
          <a:prstGeom prst="curvedDownArrow">
            <a:avLst>
              <a:gd name="adj1" fmla="val 75294"/>
              <a:gd name="adj2" fmla="val 150589"/>
              <a:gd name="adj3" fmla="val 3333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27" name="AutoShape 36">
            <a:extLst>
              <a:ext uri="{FF2B5EF4-FFF2-40B4-BE49-F238E27FC236}">
                <a16:creationId xmlns:a16="http://schemas.microsoft.com/office/drawing/2014/main" id="{EA4166E5-90A7-4D3D-B691-DD7497E5F1F9}"/>
              </a:ext>
            </a:extLst>
          </p:cNvPr>
          <p:cNvSpPr>
            <a:spLocks noChangeArrowheads="1"/>
          </p:cNvSpPr>
          <p:nvPr/>
        </p:nvSpPr>
        <p:spPr bwMode="auto">
          <a:xfrm rot="5400000">
            <a:off x="6864698" y="4819799"/>
            <a:ext cx="305098" cy="571500"/>
          </a:xfrm>
          <a:prstGeom prst="upArrow">
            <a:avLst>
              <a:gd name="adj1" fmla="val 50000"/>
              <a:gd name="adj2" fmla="val 4682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grpSp>
        <p:nvGrpSpPr>
          <p:cNvPr id="72728" name="Group 37">
            <a:extLst>
              <a:ext uri="{FF2B5EF4-FFF2-40B4-BE49-F238E27FC236}">
                <a16:creationId xmlns:a16="http://schemas.microsoft.com/office/drawing/2014/main" id="{835BAAAA-0234-4BF2-97E9-6A88AF36DC79}"/>
              </a:ext>
            </a:extLst>
          </p:cNvPr>
          <p:cNvGrpSpPr>
            <a:grpSpLocks/>
          </p:cNvGrpSpPr>
          <p:nvPr/>
        </p:nvGrpSpPr>
        <p:grpSpPr bwMode="auto">
          <a:xfrm>
            <a:off x="7365504" y="4801195"/>
            <a:ext cx="873621" cy="762000"/>
            <a:chOff x="2784" y="1920"/>
            <a:chExt cx="576" cy="480"/>
          </a:xfrm>
        </p:grpSpPr>
        <p:sp>
          <p:nvSpPr>
            <p:cNvPr id="72734" name="Oval 38">
              <a:extLst>
                <a:ext uri="{FF2B5EF4-FFF2-40B4-BE49-F238E27FC236}">
                  <a16:creationId xmlns:a16="http://schemas.microsoft.com/office/drawing/2014/main" id="{55B767A8-0CE9-49AE-86FA-C17D1C157514}"/>
                </a:ext>
              </a:extLst>
            </p:cNvPr>
            <p:cNvSpPr>
              <a:spLocks noChangeArrowheads="1"/>
            </p:cNvSpPr>
            <p:nvPr/>
          </p:nvSpPr>
          <p:spPr bwMode="auto">
            <a:xfrm>
              <a:off x="2832" y="1920"/>
              <a:ext cx="480" cy="480"/>
            </a:xfrm>
            <a:prstGeom prst="ellips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35" name="Text Box 39">
              <a:extLst>
                <a:ext uri="{FF2B5EF4-FFF2-40B4-BE49-F238E27FC236}">
                  <a16:creationId xmlns:a16="http://schemas.microsoft.com/office/drawing/2014/main" id="{E82CACB9-2E86-45A5-9800-D94850ECD96B}"/>
                </a:ext>
              </a:extLst>
            </p:cNvPr>
            <p:cNvSpPr txBox="1">
              <a:spLocks noChangeArrowheads="1"/>
            </p:cNvSpPr>
            <p:nvPr/>
          </p:nvSpPr>
          <p:spPr bwMode="auto">
            <a:xfrm>
              <a:off x="2784" y="2016"/>
              <a:ext cx="576" cy="24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r>
                <a:rPr lang="en-US" altLang="cs-CZ" sz="1875" dirty="0" err="1">
                  <a:solidFill>
                    <a:srgbClr val="000000"/>
                  </a:solidFill>
                  <a:latin typeface="Calibri Light" panose="020F0302020204030204" pitchFamily="34" charset="0"/>
                </a:rPr>
                <a:t>sdLDL</a:t>
              </a:r>
              <a:endParaRPr lang="en-US" altLang="cs-CZ" sz="1875" dirty="0">
                <a:solidFill>
                  <a:srgbClr val="000000"/>
                </a:solidFill>
                <a:latin typeface="Calibri Light" panose="020F0302020204030204" pitchFamily="34" charset="0"/>
              </a:endParaRPr>
            </a:p>
          </p:txBody>
        </p:sp>
      </p:grpSp>
      <p:sp>
        <p:nvSpPr>
          <p:cNvPr id="72729" name="Text Box 40">
            <a:extLst>
              <a:ext uri="{FF2B5EF4-FFF2-40B4-BE49-F238E27FC236}">
                <a16:creationId xmlns:a16="http://schemas.microsoft.com/office/drawing/2014/main" id="{BDFFF8EE-8E7E-488A-A67A-0AA9149D4F75}"/>
              </a:ext>
            </a:extLst>
          </p:cNvPr>
          <p:cNvSpPr txBox="1">
            <a:spLocks noChangeArrowheads="1"/>
          </p:cNvSpPr>
          <p:nvPr/>
        </p:nvSpPr>
        <p:spPr bwMode="auto">
          <a:xfrm>
            <a:off x="6032005" y="5715000"/>
            <a:ext cx="1869281" cy="97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lnSpc>
                <a:spcPct val="85000"/>
              </a:lnSpc>
            </a:pPr>
            <a:r>
              <a:rPr lang="cs-CZ" altLang="cs-CZ" sz="2250" b="1" dirty="0">
                <a:solidFill>
                  <a:srgbClr val="FFCC00"/>
                </a:solidFill>
                <a:latin typeface="Calibri Light" panose="020F0302020204030204" pitchFamily="34" charset="0"/>
              </a:rPr>
              <a:t>Glycerol, mastné kyseliny</a:t>
            </a:r>
            <a:endParaRPr lang="en-US" altLang="cs-CZ" sz="2250" b="1" dirty="0">
              <a:solidFill>
                <a:srgbClr val="FFCC00"/>
              </a:solidFill>
              <a:latin typeface="Calibri Light" panose="020F0302020204030204" pitchFamily="34" charset="0"/>
            </a:endParaRPr>
          </a:p>
        </p:txBody>
      </p:sp>
      <p:sp>
        <p:nvSpPr>
          <p:cNvPr id="72730" name="AutoShape 41">
            <a:extLst>
              <a:ext uri="{FF2B5EF4-FFF2-40B4-BE49-F238E27FC236}">
                <a16:creationId xmlns:a16="http://schemas.microsoft.com/office/drawing/2014/main" id="{80AC8EE3-7EDC-44A9-B14F-0ACD4226E629}"/>
              </a:ext>
            </a:extLst>
          </p:cNvPr>
          <p:cNvSpPr>
            <a:spLocks noChangeArrowheads="1"/>
          </p:cNvSpPr>
          <p:nvPr/>
        </p:nvSpPr>
        <p:spPr bwMode="auto">
          <a:xfrm rot="10800000">
            <a:off x="4445497" y="5485805"/>
            <a:ext cx="114597" cy="605731"/>
          </a:xfrm>
          <a:prstGeom prst="upArrow">
            <a:avLst>
              <a:gd name="adj1" fmla="val 50000"/>
              <a:gd name="adj2" fmla="val 13214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31" name="Text Box 42">
            <a:extLst>
              <a:ext uri="{FF2B5EF4-FFF2-40B4-BE49-F238E27FC236}">
                <a16:creationId xmlns:a16="http://schemas.microsoft.com/office/drawing/2014/main" id="{EF3A3ADD-A65E-44FF-B82E-1F7B81490005}"/>
              </a:ext>
            </a:extLst>
          </p:cNvPr>
          <p:cNvSpPr txBox="1">
            <a:spLocks noChangeArrowheads="1"/>
          </p:cNvSpPr>
          <p:nvPr/>
        </p:nvSpPr>
        <p:spPr bwMode="auto">
          <a:xfrm>
            <a:off x="3595688" y="6072188"/>
            <a:ext cx="1869281" cy="68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lnSpc>
                <a:spcPct val="85000"/>
              </a:lnSpc>
            </a:pPr>
            <a:r>
              <a:rPr lang="cs-CZ" altLang="cs-CZ" sz="2250" b="1" dirty="0">
                <a:solidFill>
                  <a:srgbClr val="CC99FF"/>
                </a:solidFill>
                <a:latin typeface="Calibri Light" panose="020F0302020204030204" pitchFamily="34" charset="0"/>
              </a:rPr>
              <a:t>Katabolismus HDL</a:t>
            </a:r>
            <a:endParaRPr lang="en-US" altLang="cs-CZ" sz="2250" b="1" dirty="0">
              <a:solidFill>
                <a:srgbClr val="CC99FF"/>
              </a:solidFill>
              <a:latin typeface="Calibri Light" panose="020F0302020204030204" pitchFamily="34" charset="0"/>
            </a:endParaRPr>
          </a:p>
        </p:txBody>
      </p:sp>
      <p:sp>
        <p:nvSpPr>
          <p:cNvPr id="72732" name="Text Box 43">
            <a:extLst>
              <a:ext uri="{FF2B5EF4-FFF2-40B4-BE49-F238E27FC236}">
                <a16:creationId xmlns:a16="http://schemas.microsoft.com/office/drawing/2014/main" id="{F1E4DFAA-407D-4A83-912A-65F76F6E1FD5}"/>
              </a:ext>
            </a:extLst>
          </p:cNvPr>
          <p:cNvSpPr txBox="1">
            <a:spLocks noChangeArrowheads="1"/>
          </p:cNvSpPr>
          <p:nvPr/>
        </p:nvSpPr>
        <p:spPr bwMode="auto">
          <a:xfrm>
            <a:off x="6322219" y="1193602"/>
            <a:ext cx="1869281" cy="68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lnSpc>
                <a:spcPct val="85000"/>
              </a:lnSpc>
            </a:pPr>
            <a:r>
              <a:rPr lang="cs-CZ" altLang="cs-CZ" sz="2250" b="1" dirty="0">
                <a:solidFill>
                  <a:srgbClr val="FFCC00"/>
                </a:solidFill>
                <a:latin typeface="Calibri Light" panose="020F0302020204030204" pitchFamily="34" charset="0"/>
              </a:rPr>
              <a:t>Neinhibovaná lipolýza</a:t>
            </a:r>
            <a:endParaRPr lang="en-US" altLang="cs-CZ" sz="2250" b="1" dirty="0">
              <a:solidFill>
                <a:srgbClr val="FFCC00"/>
              </a:solidFill>
              <a:latin typeface="Calibri Light" panose="020F0302020204030204" pitchFamily="34" charset="0"/>
            </a:endParaRPr>
          </a:p>
        </p:txBody>
      </p:sp>
      <p:sp>
        <p:nvSpPr>
          <p:cNvPr id="72733" name="AutoShape 44">
            <a:extLst>
              <a:ext uri="{FF2B5EF4-FFF2-40B4-BE49-F238E27FC236}">
                <a16:creationId xmlns:a16="http://schemas.microsoft.com/office/drawing/2014/main" id="{3967876F-F92E-42E7-95B5-866FBC888FDD}"/>
              </a:ext>
            </a:extLst>
          </p:cNvPr>
          <p:cNvSpPr>
            <a:spLocks noChangeArrowheads="1"/>
          </p:cNvSpPr>
          <p:nvPr/>
        </p:nvSpPr>
        <p:spPr bwMode="auto">
          <a:xfrm rot="10800000">
            <a:off x="3024187" y="3714750"/>
            <a:ext cx="357188" cy="571500"/>
          </a:xfrm>
          <a:prstGeom prst="upArrow">
            <a:avLst>
              <a:gd name="adj1" fmla="val 50000"/>
              <a:gd name="adj2" fmla="val 3999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73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1EEDB60B-2CDB-4B7F-B93D-59CB7B1C2CD9}"/>
              </a:ext>
            </a:extLst>
          </p:cNvPr>
          <p:cNvSpPr>
            <a:spLocks noGrp="1" noChangeArrowheads="1"/>
          </p:cNvSpPr>
          <p:nvPr>
            <p:ph type="title"/>
          </p:nvPr>
        </p:nvSpPr>
        <p:spPr>
          <a:xfrm>
            <a:off x="423415" y="152277"/>
            <a:ext cx="7358063" cy="762000"/>
          </a:xfrm>
        </p:spPr>
        <p:txBody>
          <a:bodyPr/>
          <a:lstStyle/>
          <a:p>
            <a:pPr fontAlgn="auto">
              <a:spcAft>
                <a:spcPts val="0"/>
              </a:spcAft>
              <a:defRPr/>
            </a:pPr>
            <a:r>
              <a:rPr lang="cs-CZ" altLang="cs-CZ" dirty="0"/>
              <a:t>Struktura</a:t>
            </a:r>
            <a:endParaRPr lang="en-US" altLang="cs-CZ" dirty="0"/>
          </a:p>
        </p:txBody>
      </p:sp>
      <p:sp>
        <p:nvSpPr>
          <p:cNvPr id="12291" name="Text Box 3">
            <a:extLst>
              <a:ext uri="{FF2B5EF4-FFF2-40B4-BE49-F238E27FC236}">
                <a16:creationId xmlns:a16="http://schemas.microsoft.com/office/drawing/2014/main" id="{69DEF21D-3197-465B-8D2E-8D8760A699AA}"/>
              </a:ext>
            </a:extLst>
          </p:cNvPr>
          <p:cNvSpPr txBox="1">
            <a:spLocks noChangeArrowheads="1"/>
          </p:cNvSpPr>
          <p:nvPr/>
        </p:nvSpPr>
        <p:spPr bwMode="auto">
          <a:xfrm>
            <a:off x="3884414" y="2278559"/>
            <a:ext cx="436067"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12292" name="Line 4">
            <a:extLst>
              <a:ext uri="{FF2B5EF4-FFF2-40B4-BE49-F238E27FC236}">
                <a16:creationId xmlns:a16="http://schemas.microsoft.com/office/drawing/2014/main" id="{9F0B7580-803B-4027-8E46-685373EE0393}"/>
              </a:ext>
            </a:extLst>
          </p:cNvPr>
          <p:cNvSpPr>
            <a:spLocks noChangeShapeType="1"/>
          </p:cNvSpPr>
          <p:nvPr/>
        </p:nvSpPr>
        <p:spPr bwMode="auto">
          <a:xfrm flipH="1" flipV="1">
            <a:off x="4973836" y="1881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3" name="Line 5">
            <a:extLst>
              <a:ext uri="{FF2B5EF4-FFF2-40B4-BE49-F238E27FC236}">
                <a16:creationId xmlns:a16="http://schemas.microsoft.com/office/drawing/2014/main" id="{6BB2E476-824B-4B53-87A7-0378E4752748}"/>
              </a:ext>
            </a:extLst>
          </p:cNvPr>
          <p:cNvSpPr>
            <a:spLocks noChangeShapeType="1"/>
          </p:cNvSpPr>
          <p:nvPr/>
        </p:nvSpPr>
        <p:spPr bwMode="auto">
          <a:xfrm flipV="1">
            <a:off x="5188149" y="1881188"/>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4" name="Line 6">
            <a:extLst>
              <a:ext uri="{FF2B5EF4-FFF2-40B4-BE49-F238E27FC236}">
                <a16:creationId xmlns:a16="http://schemas.microsoft.com/office/drawing/2014/main" id="{1C5EA3B3-627E-4A77-AD63-401B74C8CB86}"/>
              </a:ext>
            </a:extLst>
          </p:cNvPr>
          <p:cNvSpPr>
            <a:spLocks noChangeShapeType="1"/>
          </p:cNvSpPr>
          <p:nvPr/>
        </p:nvSpPr>
        <p:spPr bwMode="auto">
          <a:xfrm flipV="1">
            <a:off x="4973836" y="1518048"/>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5" name="Line 7">
            <a:extLst>
              <a:ext uri="{FF2B5EF4-FFF2-40B4-BE49-F238E27FC236}">
                <a16:creationId xmlns:a16="http://schemas.microsoft.com/office/drawing/2014/main" id="{427ED75A-7CB0-45D3-A276-326682E2021F}"/>
              </a:ext>
            </a:extLst>
          </p:cNvPr>
          <p:cNvSpPr>
            <a:spLocks noChangeShapeType="1"/>
          </p:cNvSpPr>
          <p:nvPr/>
        </p:nvSpPr>
        <p:spPr bwMode="auto">
          <a:xfrm flipH="1" flipV="1">
            <a:off x="5188149" y="1518048"/>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6" name="Line 8">
            <a:extLst>
              <a:ext uri="{FF2B5EF4-FFF2-40B4-BE49-F238E27FC236}">
                <a16:creationId xmlns:a16="http://schemas.microsoft.com/office/drawing/2014/main" id="{9FD83A72-F279-4A43-9D72-E077E72EE83B}"/>
              </a:ext>
            </a:extLst>
          </p:cNvPr>
          <p:cNvSpPr>
            <a:spLocks noChangeShapeType="1"/>
          </p:cNvSpPr>
          <p:nvPr/>
        </p:nvSpPr>
        <p:spPr bwMode="auto">
          <a:xfrm>
            <a:off x="4973836" y="1651993"/>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7" name="Line 9">
            <a:extLst>
              <a:ext uri="{FF2B5EF4-FFF2-40B4-BE49-F238E27FC236}">
                <a16:creationId xmlns:a16="http://schemas.microsoft.com/office/drawing/2014/main" id="{AC2CE6CC-751F-44CF-8238-220D6644A301}"/>
              </a:ext>
            </a:extLst>
          </p:cNvPr>
          <p:cNvSpPr>
            <a:spLocks noChangeShapeType="1"/>
          </p:cNvSpPr>
          <p:nvPr/>
        </p:nvSpPr>
        <p:spPr bwMode="auto">
          <a:xfrm>
            <a:off x="5400973" y="1651993"/>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8" name="Line 10">
            <a:extLst>
              <a:ext uri="{FF2B5EF4-FFF2-40B4-BE49-F238E27FC236}">
                <a16:creationId xmlns:a16="http://schemas.microsoft.com/office/drawing/2014/main" id="{52B1024B-C8B0-4E8F-868E-7CEBBA57B04B}"/>
              </a:ext>
            </a:extLst>
          </p:cNvPr>
          <p:cNvSpPr>
            <a:spLocks noChangeShapeType="1"/>
          </p:cNvSpPr>
          <p:nvPr/>
        </p:nvSpPr>
        <p:spPr bwMode="auto">
          <a:xfrm flipH="1" flipV="1">
            <a:off x="4761012" y="2242840"/>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9" name="Line 11">
            <a:extLst>
              <a:ext uri="{FF2B5EF4-FFF2-40B4-BE49-F238E27FC236}">
                <a16:creationId xmlns:a16="http://schemas.microsoft.com/office/drawing/2014/main" id="{4D9932B2-5729-4784-A58D-9C8A47169F43}"/>
              </a:ext>
            </a:extLst>
          </p:cNvPr>
          <p:cNvSpPr>
            <a:spLocks noChangeShapeType="1"/>
          </p:cNvSpPr>
          <p:nvPr/>
        </p:nvSpPr>
        <p:spPr bwMode="auto">
          <a:xfrm flipV="1">
            <a:off x="4973836" y="2242840"/>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0" name="Line 12">
            <a:extLst>
              <a:ext uri="{FF2B5EF4-FFF2-40B4-BE49-F238E27FC236}">
                <a16:creationId xmlns:a16="http://schemas.microsoft.com/office/drawing/2014/main" id="{51E0525C-E71B-4C33-BCE1-5620CE9868ED}"/>
              </a:ext>
            </a:extLst>
          </p:cNvPr>
          <p:cNvSpPr>
            <a:spLocks noChangeShapeType="1"/>
          </p:cNvSpPr>
          <p:nvPr/>
        </p:nvSpPr>
        <p:spPr bwMode="auto">
          <a:xfrm flipV="1">
            <a:off x="4761012" y="1881188"/>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1" name="Line 13">
            <a:extLst>
              <a:ext uri="{FF2B5EF4-FFF2-40B4-BE49-F238E27FC236}">
                <a16:creationId xmlns:a16="http://schemas.microsoft.com/office/drawing/2014/main" id="{C9C23AB8-7E10-4432-A657-0CD813100DF5}"/>
              </a:ext>
            </a:extLst>
          </p:cNvPr>
          <p:cNvSpPr>
            <a:spLocks noChangeShapeType="1"/>
          </p:cNvSpPr>
          <p:nvPr/>
        </p:nvSpPr>
        <p:spPr bwMode="auto">
          <a:xfrm flipH="1" flipV="1">
            <a:off x="4973836" y="1881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2" name="Line 14">
            <a:extLst>
              <a:ext uri="{FF2B5EF4-FFF2-40B4-BE49-F238E27FC236}">
                <a16:creationId xmlns:a16="http://schemas.microsoft.com/office/drawing/2014/main" id="{6D21434D-1B81-4DB0-B4D4-6211AE0D40BB}"/>
              </a:ext>
            </a:extLst>
          </p:cNvPr>
          <p:cNvSpPr>
            <a:spLocks noChangeShapeType="1"/>
          </p:cNvSpPr>
          <p:nvPr/>
        </p:nvSpPr>
        <p:spPr bwMode="auto">
          <a:xfrm>
            <a:off x="4761012" y="2016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3" name="Line 15">
            <a:extLst>
              <a:ext uri="{FF2B5EF4-FFF2-40B4-BE49-F238E27FC236}">
                <a16:creationId xmlns:a16="http://schemas.microsoft.com/office/drawing/2014/main" id="{C9373E5D-86FD-409C-B4FE-8A52041EE532}"/>
              </a:ext>
            </a:extLst>
          </p:cNvPr>
          <p:cNvSpPr>
            <a:spLocks noChangeShapeType="1"/>
          </p:cNvSpPr>
          <p:nvPr/>
        </p:nvSpPr>
        <p:spPr bwMode="auto">
          <a:xfrm>
            <a:off x="5188148" y="2016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4" name="Line 16">
            <a:extLst>
              <a:ext uri="{FF2B5EF4-FFF2-40B4-BE49-F238E27FC236}">
                <a16:creationId xmlns:a16="http://schemas.microsoft.com/office/drawing/2014/main" id="{5179E426-C0D3-401D-8680-71F2B0F99601}"/>
              </a:ext>
            </a:extLst>
          </p:cNvPr>
          <p:cNvSpPr>
            <a:spLocks noChangeShapeType="1"/>
          </p:cNvSpPr>
          <p:nvPr/>
        </p:nvSpPr>
        <p:spPr bwMode="auto">
          <a:xfrm flipH="1" flipV="1">
            <a:off x="4333875" y="2242840"/>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5" name="Line 17">
            <a:extLst>
              <a:ext uri="{FF2B5EF4-FFF2-40B4-BE49-F238E27FC236}">
                <a16:creationId xmlns:a16="http://schemas.microsoft.com/office/drawing/2014/main" id="{FE3A4D31-80AD-4D41-90BE-D39A3B49E612}"/>
              </a:ext>
            </a:extLst>
          </p:cNvPr>
          <p:cNvSpPr>
            <a:spLocks noChangeShapeType="1"/>
          </p:cNvSpPr>
          <p:nvPr/>
        </p:nvSpPr>
        <p:spPr bwMode="auto">
          <a:xfrm flipV="1">
            <a:off x="4548188" y="2242840"/>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6" name="Line 18">
            <a:extLst>
              <a:ext uri="{FF2B5EF4-FFF2-40B4-BE49-F238E27FC236}">
                <a16:creationId xmlns:a16="http://schemas.microsoft.com/office/drawing/2014/main" id="{2A69B562-A5D2-4097-BE1B-25F739209216}"/>
              </a:ext>
            </a:extLst>
          </p:cNvPr>
          <p:cNvSpPr>
            <a:spLocks noChangeShapeType="1"/>
          </p:cNvSpPr>
          <p:nvPr/>
        </p:nvSpPr>
        <p:spPr bwMode="auto">
          <a:xfrm flipV="1">
            <a:off x="4333875" y="1881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7" name="Line 19">
            <a:extLst>
              <a:ext uri="{FF2B5EF4-FFF2-40B4-BE49-F238E27FC236}">
                <a16:creationId xmlns:a16="http://schemas.microsoft.com/office/drawing/2014/main" id="{7D730D84-DF88-47D7-A3C0-4F5E67A679DA}"/>
              </a:ext>
            </a:extLst>
          </p:cNvPr>
          <p:cNvSpPr>
            <a:spLocks noChangeShapeType="1"/>
          </p:cNvSpPr>
          <p:nvPr/>
        </p:nvSpPr>
        <p:spPr bwMode="auto">
          <a:xfrm flipH="1" flipV="1">
            <a:off x="4525864" y="1881188"/>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8" name="Line 20">
            <a:extLst>
              <a:ext uri="{FF2B5EF4-FFF2-40B4-BE49-F238E27FC236}">
                <a16:creationId xmlns:a16="http://schemas.microsoft.com/office/drawing/2014/main" id="{1EB6CDA0-71DE-432D-92D1-C3E8B6125AFC}"/>
              </a:ext>
            </a:extLst>
          </p:cNvPr>
          <p:cNvSpPr>
            <a:spLocks noChangeShapeType="1"/>
          </p:cNvSpPr>
          <p:nvPr/>
        </p:nvSpPr>
        <p:spPr bwMode="auto">
          <a:xfrm>
            <a:off x="4333875" y="2016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9" name="Line 21">
            <a:extLst>
              <a:ext uri="{FF2B5EF4-FFF2-40B4-BE49-F238E27FC236}">
                <a16:creationId xmlns:a16="http://schemas.microsoft.com/office/drawing/2014/main" id="{C9F98699-DC7C-4A00-B009-1E7FE6164BF0}"/>
              </a:ext>
            </a:extLst>
          </p:cNvPr>
          <p:cNvSpPr>
            <a:spLocks noChangeShapeType="1"/>
          </p:cNvSpPr>
          <p:nvPr/>
        </p:nvSpPr>
        <p:spPr bwMode="auto">
          <a:xfrm>
            <a:off x="4761012" y="2016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0" name="Line 22">
            <a:extLst>
              <a:ext uri="{FF2B5EF4-FFF2-40B4-BE49-F238E27FC236}">
                <a16:creationId xmlns:a16="http://schemas.microsoft.com/office/drawing/2014/main" id="{A5DFA4FF-A674-4D9C-90E1-A6BBF50CAA96}"/>
              </a:ext>
            </a:extLst>
          </p:cNvPr>
          <p:cNvSpPr>
            <a:spLocks noChangeShapeType="1"/>
          </p:cNvSpPr>
          <p:nvPr/>
        </p:nvSpPr>
        <p:spPr bwMode="auto">
          <a:xfrm flipV="1">
            <a:off x="5400973" y="1518047"/>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1" name="Line 23">
            <a:extLst>
              <a:ext uri="{FF2B5EF4-FFF2-40B4-BE49-F238E27FC236}">
                <a16:creationId xmlns:a16="http://schemas.microsoft.com/office/drawing/2014/main" id="{91E4D426-B714-47F1-B60D-16045E0DCAAF}"/>
              </a:ext>
            </a:extLst>
          </p:cNvPr>
          <p:cNvSpPr>
            <a:spLocks noChangeShapeType="1"/>
          </p:cNvSpPr>
          <p:nvPr/>
        </p:nvSpPr>
        <p:spPr bwMode="auto">
          <a:xfrm flipH="1" flipV="1">
            <a:off x="5613797" y="1518047"/>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2" name="Line 24">
            <a:extLst>
              <a:ext uri="{FF2B5EF4-FFF2-40B4-BE49-F238E27FC236}">
                <a16:creationId xmlns:a16="http://schemas.microsoft.com/office/drawing/2014/main" id="{AD345474-1F62-4921-93A1-4C377A0C6AF7}"/>
              </a:ext>
            </a:extLst>
          </p:cNvPr>
          <p:cNvSpPr>
            <a:spLocks noChangeShapeType="1"/>
          </p:cNvSpPr>
          <p:nvPr/>
        </p:nvSpPr>
        <p:spPr bwMode="auto">
          <a:xfrm>
            <a:off x="5400973" y="165348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3" name="Line 25">
            <a:extLst>
              <a:ext uri="{FF2B5EF4-FFF2-40B4-BE49-F238E27FC236}">
                <a16:creationId xmlns:a16="http://schemas.microsoft.com/office/drawing/2014/main" id="{2513F44E-4EF1-4818-9AFE-1251AF57C7F6}"/>
              </a:ext>
            </a:extLst>
          </p:cNvPr>
          <p:cNvSpPr>
            <a:spLocks noChangeShapeType="1"/>
          </p:cNvSpPr>
          <p:nvPr/>
        </p:nvSpPr>
        <p:spPr bwMode="auto">
          <a:xfrm>
            <a:off x="5826622" y="165348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4" name="Line 26">
            <a:extLst>
              <a:ext uri="{FF2B5EF4-FFF2-40B4-BE49-F238E27FC236}">
                <a16:creationId xmlns:a16="http://schemas.microsoft.com/office/drawing/2014/main" id="{289E6D03-E292-4B5D-8C1E-4B696F8B651D}"/>
              </a:ext>
            </a:extLst>
          </p:cNvPr>
          <p:cNvSpPr>
            <a:spLocks noChangeShapeType="1"/>
          </p:cNvSpPr>
          <p:nvPr/>
        </p:nvSpPr>
        <p:spPr bwMode="auto">
          <a:xfrm>
            <a:off x="5400974" y="1881188"/>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5" name="Line 27">
            <a:extLst>
              <a:ext uri="{FF2B5EF4-FFF2-40B4-BE49-F238E27FC236}">
                <a16:creationId xmlns:a16="http://schemas.microsoft.com/office/drawing/2014/main" id="{BC989A57-1EBF-45C3-81C2-B670D10B9EC4}"/>
              </a:ext>
            </a:extLst>
          </p:cNvPr>
          <p:cNvSpPr>
            <a:spLocks noChangeShapeType="1"/>
          </p:cNvSpPr>
          <p:nvPr/>
        </p:nvSpPr>
        <p:spPr bwMode="auto">
          <a:xfrm>
            <a:off x="4761012" y="233511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6" name="Line 28">
            <a:extLst>
              <a:ext uri="{FF2B5EF4-FFF2-40B4-BE49-F238E27FC236}">
                <a16:creationId xmlns:a16="http://schemas.microsoft.com/office/drawing/2014/main" id="{DC6F2985-BB56-4657-A1B1-61FB63C72B4F}"/>
              </a:ext>
            </a:extLst>
          </p:cNvPr>
          <p:cNvSpPr>
            <a:spLocks noChangeShapeType="1"/>
          </p:cNvSpPr>
          <p:nvPr/>
        </p:nvSpPr>
        <p:spPr bwMode="auto">
          <a:xfrm flipV="1">
            <a:off x="4761012" y="1881188"/>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7" name="Line 29">
            <a:extLst>
              <a:ext uri="{FF2B5EF4-FFF2-40B4-BE49-F238E27FC236}">
                <a16:creationId xmlns:a16="http://schemas.microsoft.com/office/drawing/2014/main" id="{29EEE1AE-EFCA-461A-A059-1784D4527FED}"/>
              </a:ext>
            </a:extLst>
          </p:cNvPr>
          <p:cNvSpPr>
            <a:spLocks noChangeShapeType="1"/>
          </p:cNvSpPr>
          <p:nvPr/>
        </p:nvSpPr>
        <p:spPr bwMode="auto">
          <a:xfrm flipV="1">
            <a:off x="5400973" y="1518047"/>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8" name="Line 30">
            <a:extLst>
              <a:ext uri="{FF2B5EF4-FFF2-40B4-BE49-F238E27FC236}">
                <a16:creationId xmlns:a16="http://schemas.microsoft.com/office/drawing/2014/main" id="{227EBFB3-768D-4878-9C23-58709F7812C1}"/>
              </a:ext>
            </a:extLst>
          </p:cNvPr>
          <p:cNvSpPr>
            <a:spLocks noChangeShapeType="1"/>
          </p:cNvSpPr>
          <p:nvPr/>
        </p:nvSpPr>
        <p:spPr bwMode="auto">
          <a:xfrm flipV="1">
            <a:off x="5613797" y="119955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9" name="Line 31">
            <a:extLst>
              <a:ext uri="{FF2B5EF4-FFF2-40B4-BE49-F238E27FC236}">
                <a16:creationId xmlns:a16="http://schemas.microsoft.com/office/drawing/2014/main" id="{5CBEC0EF-8911-4229-A7A0-3DAA962CE9A3}"/>
              </a:ext>
            </a:extLst>
          </p:cNvPr>
          <p:cNvSpPr>
            <a:spLocks noChangeShapeType="1"/>
          </p:cNvSpPr>
          <p:nvPr/>
        </p:nvSpPr>
        <p:spPr bwMode="auto">
          <a:xfrm flipH="1" flipV="1">
            <a:off x="5826621" y="1199555"/>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0" name="Line 32">
            <a:extLst>
              <a:ext uri="{FF2B5EF4-FFF2-40B4-BE49-F238E27FC236}">
                <a16:creationId xmlns:a16="http://schemas.microsoft.com/office/drawing/2014/main" id="{861EDB16-A6E4-4846-A85C-C9B46BFF65EC}"/>
              </a:ext>
            </a:extLst>
          </p:cNvPr>
          <p:cNvSpPr>
            <a:spLocks noChangeShapeType="1"/>
          </p:cNvSpPr>
          <p:nvPr/>
        </p:nvSpPr>
        <p:spPr bwMode="auto">
          <a:xfrm flipV="1">
            <a:off x="6040934" y="119955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1" name="Line 33">
            <a:extLst>
              <a:ext uri="{FF2B5EF4-FFF2-40B4-BE49-F238E27FC236}">
                <a16:creationId xmlns:a16="http://schemas.microsoft.com/office/drawing/2014/main" id="{81ABF09E-61AA-4689-B8AE-2F7DF9FB0099}"/>
              </a:ext>
            </a:extLst>
          </p:cNvPr>
          <p:cNvSpPr>
            <a:spLocks noChangeShapeType="1"/>
          </p:cNvSpPr>
          <p:nvPr/>
        </p:nvSpPr>
        <p:spPr bwMode="auto">
          <a:xfrm flipH="1" flipV="1">
            <a:off x="6253758" y="1199555"/>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2" name="Line 34">
            <a:extLst>
              <a:ext uri="{FF2B5EF4-FFF2-40B4-BE49-F238E27FC236}">
                <a16:creationId xmlns:a16="http://schemas.microsoft.com/office/drawing/2014/main" id="{4AB42A37-81CA-44E4-B354-2A75E9E93002}"/>
              </a:ext>
            </a:extLst>
          </p:cNvPr>
          <p:cNvSpPr>
            <a:spLocks noChangeShapeType="1"/>
          </p:cNvSpPr>
          <p:nvPr/>
        </p:nvSpPr>
        <p:spPr bwMode="auto">
          <a:xfrm flipV="1">
            <a:off x="5613797" y="1334989"/>
            <a:ext cx="0" cy="1830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3" name="Line 35">
            <a:extLst>
              <a:ext uri="{FF2B5EF4-FFF2-40B4-BE49-F238E27FC236}">
                <a16:creationId xmlns:a16="http://schemas.microsoft.com/office/drawing/2014/main" id="{BE6B54CE-2F54-4ED4-A377-B61182C3F866}"/>
              </a:ext>
            </a:extLst>
          </p:cNvPr>
          <p:cNvSpPr>
            <a:spLocks noChangeShapeType="1"/>
          </p:cNvSpPr>
          <p:nvPr/>
        </p:nvSpPr>
        <p:spPr bwMode="auto">
          <a:xfrm flipH="1" flipV="1">
            <a:off x="5400973" y="119955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4" name="Line 36">
            <a:extLst>
              <a:ext uri="{FF2B5EF4-FFF2-40B4-BE49-F238E27FC236}">
                <a16:creationId xmlns:a16="http://schemas.microsoft.com/office/drawing/2014/main" id="{4DA9A0AB-F0BB-4B22-A81A-365452483E28}"/>
              </a:ext>
            </a:extLst>
          </p:cNvPr>
          <p:cNvSpPr>
            <a:spLocks noChangeShapeType="1"/>
          </p:cNvSpPr>
          <p:nvPr/>
        </p:nvSpPr>
        <p:spPr bwMode="auto">
          <a:xfrm flipV="1">
            <a:off x="6468071" y="119955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5" name="Line 37">
            <a:extLst>
              <a:ext uri="{FF2B5EF4-FFF2-40B4-BE49-F238E27FC236}">
                <a16:creationId xmlns:a16="http://schemas.microsoft.com/office/drawing/2014/main" id="{0D6E7184-8F14-4B80-9BD2-BCE9E8134FD3}"/>
              </a:ext>
            </a:extLst>
          </p:cNvPr>
          <p:cNvSpPr>
            <a:spLocks noChangeShapeType="1"/>
          </p:cNvSpPr>
          <p:nvPr/>
        </p:nvSpPr>
        <p:spPr bwMode="auto">
          <a:xfrm flipV="1">
            <a:off x="6456164" y="1334989"/>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6" name="Line 38">
            <a:extLst>
              <a:ext uri="{FF2B5EF4-FFF2-40B4-BE49-F238E27FC236}">
                <a16:creationId xmlns:a16="http://schemas.microsoft.com/office/drawing/2014/main" id="{49C5B345-FCEE-40BC-84CE-9F833BD0CD10}"/>
              </a:ext>
            </a:extLst>
          </p:cNvPr>
          <p:cNvSpPr>
            <a:spLocks noChangeShapeType="1"/>
          </p:cNvSpPr>
          <p:nvPr/>
        </p:nvSpPr>
        <p:spPr bwMode="auto">
          <a:xfrm flipV="1">
            <a:off x="4205883" y="2238375"/>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7" name="Line 39">
            <a:extLst>
              <a:ext uri="{FF2B5EF4-FFF2-40B4-BE49-F238E27FC236}">
                <a16:creationId xmlns:a16="http://schemas.microsoft.com/office/drawing/2014/main" id="{44DDF26F-3EF9-4C52-B849-D4EFFF3AA28D}"/>
              </a:ext>
            </a:extLst>
          </p:cNvPr>
          <p:cNvSpPr>
            <a:spLocks noChangeShapeType="1"/>
          </p:cNvSpPr>
          <p:nvPr/>
        </p:nvSpPr>
        <p:spPr bwMode="auto">
          <a:xfrm flipH="1" flipV="1">
            <a:off x="4813102" y="2211586"/>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8" name="Text Box 40">
            <a:extLst>
              <a:ext uri="{FF2B5EF4-FFF2-40B4-BE49-F238E27FC236}">
                <a16:creationId xmlns:a16="http://schemas.microsoft.com/office/drawing/2014/main" id="{80F4C7AE-4588-4409-900D-DF9D02D1D07C}"/>
              </a:ext>
            </a:extLst>
          </p:cNvPr>
          <p:cNvSpPr txBox="1">
            <a:spLocks noChangeArrowheads="1"/>
          </p:cNvSpPr>
          <p:nvPr/>
        </p:nvSpPr>
        <p:spPr bwMode="auto">
          <a:xfrm>
            <a:off x="6741914" y="913805"/>
            <a:ext cx="145955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Cholesterol</a:t>
            </a:r>
            <a:endParaRPr lang="en-US" altLang="cs-CZ" sz="2250" dirty="0">
              <a:latin typeface="Calibri Light" panose="020F0302020204030204" pitchFamily="34" charset="0"/>
            </a:endParaRPr>
          </a:p>
        </p:txBody>
      </p:sp>
      <p:sp>
        <p:nvSpPr>
          <p:cNvPr id="12329" name="Line 41">
            <a:extLst>
              <a:ext uri="{FF2B5EF4-FFF2-40B4-BE49-F238E27FC236}">
                <a16:creationId xmlns:a16="http://schemas.microsoft.com/office/drawing/2014/main" id="{D3B289A0-22EA-47F6-98CF-FCC9093A8D07}"/>
              </a:ext>
            </a:extLst>
          </p:cNvPr>
          <p:cNvSpPr>
            <a:spLocks noChangeShapeType="1"/>
          </p:cNvSpPr>
          <p:nvPr/>
        </p:nvSpPr>
        <p:spPr bwMode="auto">
          <a:xfrm flipV="1">
            <a:off x="3021211"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0" name="Line 42">
            <a:extLst>
              <a:ext uri="{FF2B5EF4-FFF2-40B4-BE49-F238E27FC236}">
                <a16:creationId xmlns:a16="http://schemas.microsoft.com/office/drawing/2014/main" id="{04986CF9-6037-411F-BA4E-10EA5C665BBF}"/>
              </a:ext>
            </a:extLst>
          </p:cNvPr>
          <p:cNvSpPr>
            <a:spLocks noChangeShapeType="1"/>
          </p:cNvSpPr>
          <p:nvPr/>
        </p:nvSpPr>
        <p:spPr bwMode="auto">
          <a:xfrm flipH="1" flipV="1">
            <a:off x="3234035"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1" name="Line 43">
            <a:extLst>
              <a:ext uri="{FF2B5EF4-FFF2-40B4-BE49-F238E27FC236}">
                <a16:creationId xmlns:a16="http://schemas.microsoft.com/office/drawing/2014/main" id="{3FAA64E6-5165-4D61-A31B-9547353EBE04}"/>
              </a:ext>
            </a:extLst>
          </p:cNvPr>
          <p:cNvSpPr>
            <a:spLocks noChangeShapeType="1"/>
          </p:cNvSpPr>
          <p:nvPr/>
        </p:nvSpPr>
        <p:spPr bwMode="auto">
          <a:xfrm flipV="1">
            <a:off x="3448348"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2" name="Line 44">
            <a:extLst>
              <a:ext uri="{FF2B5EF4-FFF2-40B4-BE49-F238E27FC236}">
                <a16:creationId xmlns:a16="http://schemas.microsoft.com/office/drawing/2014/main" id="{74AF118E-4156-4EB9-9A21-F5FBD6E7D7EB}"/>
              </a:ext>
            </a:extLst>
          </p:cNvPr>
          <p:cNvSpPr>
            <a:spLocks noChangeShapeType="1"/>
          </p:cNvSpPr>
          <p:nvPr/>
        </p:nvSpPr>
        <p:spPr bwMode="auto">
          <a:xfrm flipH="1" flipV="1">
            <a:off x="3661172"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3" name="Line 45">
            <a:extLst>
              <a:ext uri="{FF2B5EF4-FFF2-40B4-BE49-F238E27FC236}">
                <a16:creationId xmlns:a16="http://schemas.microsoft.com/office/drawing/2014/main" id="{6EE9B3A8-4082-44B4-BCE5-8513D36AE276}"/>
              </a:ext>
            </a:extLst>
          </p:cNvPr>
          <p:cNvSpPr>
            <a:spLocks noChangeShapeType="1"/>
          </p:cNvSpPr>
          <p:nvPr/>
        </p:nvSpPr>
        <p:spPr bwMode="auto">
          <a:xfrm flipH="1" flipV="1">
            <a:off x="2809875" y="3504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4" name="Line 46">
            <a:extLst>
              <a:ext uri="{FF2B5EF4-FFF2-40B4-BE49-F238E27FC236}">
                <a16:creationId xmlns:a16="http://schemas.microsoft.com/office/drawing/2014/main" id="{13D4DD8A-C5A8-45F5-BC87-F109D2E72275}"/>
              </a:ext>
            </a:extLst>
          </p:cNvPr>
          <p:cNvSpPr>
            <a:spLocks noChangeShapeType="1"/>
          </p:cNvSpPr>
          <p:nvPr/>
        </p:nvSpPr>
        <p:spPr bwMode="auto">
          <a:xfrm flipV="1">
            <a:off x="3875485"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5" name="Line 47">
            <a:extLst>
              <a:ext uri="{FF2B5EF4-FFF2-40B4-BE49-F238E27FC236}">
                <a16:creationId xmlns:a16="http://schemas.microsoft.com/office/drawing/2014/main" id="{10BF8828-7DAB-4DDF-82C5-4A4B74D19F17}"/>
              </a:ext>
            </a:extLst>
          </p:cNvPr>
          <p:cNvSpPr>
            <a:spLocks noChangeShapeType="1"/>
          </p:cNvSpPr>
          <p:nvPr/>
        </p:nvSpPr>
        <p:spPr bwMode="auto">
          <a:xfrm flipV="1">
            <a:off x="4314528"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6" name="Line 48">
            <a:extLst>
              <a:ext uri="{FF2B5EF4-FFF2-40B4-BE49-F238E27FC236}">
                <a16:creationId xmlns:a16="http://schemas.microsoft.com/office/drawing/2014/main" id="{BE929841-03C6-420A-8E8C-809EEF45F6FD}"/>
              </a:ext>
            </a:extLst>
          </p:cNvPr>
          <p:cNvSpPr>
            <a:spLocks noChangeShapeType="1"/>
          </p:cNvSpPr>
          <p:nvPr/>
        </p:nvSpPr>
        <p:spPr bwMode="auto">
          <a:xfrm flipH="1" flipV="1">
            <a:off x="4527351"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7" name="Line 49">
            <a:extLst>
              <a:ext uri="{FF2B5EF4-FFF2-40B4-BE49-F238E27FC236}">
                <a16:creationId xmlns:a16="http://schemas.microsoft.com/office/drawing/2014/main" id="{8C815B60-DD8A-481D-8DEA-9E06A804177C}"/>
              </a:ext>
            </a:extLst>
          </p:cNvPr>
          <p:cNvSpPr>
            <a:spLocks noChangeShapeType="1"/>
          </p:cNvSpPr>
          <p:nvPr/>
        </p:nvSpPr>
        <p:spPr bwMode="auto">
          <a:xfrm flipV="1">
            <a:off x="4741664"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8" name="Line 50">
            <a:extLst>
              <a:ext uri="{FF2B5EF4-FFF2-40B4-BE49-F238E27FC236}">
                <a16:creationId xmlns:a16="http://schemas.microsoft.com/office/drawing/2014/main" id="{D72D1078-3B28-4261-9085-42F29159EF4E}"/>
              </a:ext>
            </a:extLst>
          </p:cNvPr>
          <p:cNvSpPr>
            <a:spLocks noChangeShapeType="1"/>
          </p:cNvSpPr>
          <p:nvPr/>
        </p:nvSpPr>
        <p:spPr bwMode="auto">
          <a:xfrm flipH="1" flipV="1">
            <a:off x="4954489"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9" name="Line 51">
            <a:extLst>
              <a:ext uri="{FF2B5EF4-FFF2-40B4-BE49-F238E27FC236}">
                <a16:creationId xmlns:a16="http://schemas.microsoft.com/office/drawing/2014/main" id="{77D88FB8-7ABA-4859-B1B9-C0B4AA44D1BB}"/>
              </a:ext>
            </a:extLst>
          </p:cNvPr>
          <p:cNvSpPr>
            <a:spLocks noChangeShapeType="1"/>
          </p:cNvSpPr>
          <p:nvPr/>
        </p:nvSpPr>
        <p:spPr bwMode="auto">
          <a:xfrm flipH="1" flipV="1">
            <a:off x="4103192" y="350490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0" name="Line 52">
            <a:extLst>
              <a:ext uri="{FF2B5EF4-FFF2-40B4-BE49-F238E27FC236}">
                <a16:creationId xmlns:a16="http://schemas.microsoft.com/office/drawing/2014/main" id="{8C3BD2AD-40C1-44DC-801B-10100EBA622A}"/>
              </a:ext>
            </a:extLst>
          </p:cNvPr>
          <p:cNvSpPr>
            <a:spLocks noChangeShapeType="1"/>
          </p:cNvSpPr>
          <p:nvPr/>
        </p:nvSpPr>
        <p:spPr bwMode="auto">
          <a:xfrm flipV="1">
            <a:off x="5168801"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1" name="Line 53">
            <a:extLst>
              <a:ext uri="{FF2B5EF4-FFF2-40B4-BE49-F238E27FC236}">
                <a16:creationId xmlns:a16="http://schemas.microsoft.com/office/drawing/2014/main" id="{20883EFA-B8CD-484B-A73B-E186B37416FF}"/>
              </a:ext>
            </a:extLst>
          </p:cNvPr>
          <p:cNvSpPr>
            <a:spLocks noChangeShapeType="1"/>
          </p:cNvSpPr>
          <p:nvPr/>
        </p:nvSpPr>
        <p:spPr bwMode="auto">
          <a:xfrm flipV="1">
            <a:off x="4738688" y="3429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2" name="Text Box 54">
            <a:extLst>
              <a:ext uri="{FF2B5EF4-FFF2-40B4-BE49-F238E27FC236}">
                <a16:creationId xmlns:a16="http://schemas.microsoft.com/office/drawing/2014/main" id="{8A871FDB-DC5C-41CE-B1FB-1DDE77621987}"/>
              </a:ext>
            </a:extLst>
          </p:cNvPr>
          <p:cNvSpPr txBox="1">
            <a:spLocks noChangeArrowheads="1"/>
          </p:cNvSpPr>
          <p:nvPr/>
        </p:nvSpPr>
        <p:spPr bwMode="auto">
          <a:xfrm>
            <a:off x="5360790" y="3353098"/>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12343" name="Line 55">
            <a:extLst>
              <a:ext uri="{FF2B5EF4-FFF2-40B4-BE49-F238E27FC236}">
                <a16:creationId xmlns:a16="http://schemas.microsoft.com/office/drawing/2014/main" id="{B2C28B45-E636-4453-BE13-9B78FDE0B443}"/>
              </a:ext>
            </a:extLst>
          </p:cNvPr>
          <p:cNvSpPr>
            <a:spLocks noChangeShapeType="1"/>
          </p:cNvSpPr>
          <p:nvPr/>
        </p:nvSpPr>
        <p:spPr bwMode="auto">
          <a:xfrm flipV="1">
            <a:off x="3021211"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4" name="Line 56">
            <a:extLst>
              <a:ext uri="{FF2B5EF4-FFF2-40B4-BE49-F238E27FC236}">
                <a16:creationId xmlns:a16="http://schemas.microsoft.com/office/drawing/2014/main" id="{158B15B5-FE58-43EC-B6B3-EF35FE4D60C9}"/>
              </a:ext>
            </a:extLst>
          </p:cNvPr>
          <p:cNvSpPr>
            <a:spLocks noChangeShapeType="1"/>
          </p:cNvSpPr>
          <p:nvPr/>
        </p:nvSpPr>
        <p:spPr bwMode="auto">
          <a:xfrm flipH="1" flipV="1">
            <a:off x="3234035"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5" name="Line 57">
            <a:extLst>
              <a:ext uri="{FF2B5EF4-FFF2-40B4-BE49-F238E27FC236}">
                <a16:creationId xmlns:a16="http://schemas.microsoft.com/office/drawing/2014/main" id="{76893AFB-5EAC-470F-A2B3-26C751E9D151}"/>
              </a:ext>
            </a:extLst>
          </p:cNvPr>
          <p:cNvSpPr>
            <a:spLocks noChangeShapeType="1"/>
          </p:cNvSpPr>
          <p:nvPr/>
        </p:nvSpPr>
        <p:spPr bwMode="auto">
          <a:xfrm flipV="1">
            <a:off x="3448348"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6" name="Line 58">
            <a:extLst>
              <a:ext uri="{FF2B5EF4-FFF2-40B4-BE49-F238E27FC236}">
                <a16:creationId xmlns:a16="http://schemas.microsoft.com/office/drawing/2014/main" id="{29C37002-B26E-4C32-B77C-FF35E12BC8B6}"/>
              </a:ext>
            </a:extLst>
          </p:cNvPr>
          <p:cNvSpPr>
            <a:spLocks noChangeShapeType="1"/>
          </p:cNvSpPr>
          <p:nvPr/>
        </p:nvSpPr>
        <p:spPr bwMode="auto">
          <a:xfrm flipH="1" flipV="1">
            <a:off x="3661172"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7" name="Line 59">
            <a:extLst>
              <a:ext uri="{FF2B5EF4-FFF2-40B4-BE49-F238E27FC236}">
                <a16:creationId xmlns:a16="http://schemas.microsoft.com/office/drawing/2014/main" id="{73A3EEE8-2AD9-4524-9D2A-7C14778401BE}"/>
              </a:ext>
            </a:extLst>
          </p:cNvPr>
          <p:cNvSpPr>
            <a:spLocks noChangeShapeType="1"/>
          </p:cNvSpPr>
          <p:nvPr/>
        </p:nvSpPr>
        <p:spPr bwMode="auto">
          <a:xfrm flipH="1" flipV="1">
            <a:off x="2809875" y="396180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8" name="Line 60">
            <a:extLst>
              <a:ext uri="{FF2B5EF4-FFF2-40B4-BE49-F238E27FC236}">
                <a16:creationId xmlns:a16="http://schemas.microsoft.com/office/drawing/2014/main" id="{3988D07F-C73D-481F-9429-92F940342BE3}"/>
              </a:ext>
            </a:extLst>
          </p:cNvPr>
          <p:cNvSpPr>
            <a:spLocks noChangeShapeType="1"/>
          </p:cNvSpPr>
          <p:nvPr/>
        </p:nvSpPr>
        <p:spPr bwMode="auto">
          <a:xfrm flipV="1">
            <a:off x="3875485"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9" name="Line 61">
            <a:extLst>
              <a:ext uri="{FF2B5EF4-FFF2-40B4-BE49-F238E27FC236}">
                <a16:creationId xmlns:a16="http://schemas.microsoft.com/office/drawing/2014/main" id="{A2E1C993-E4D6-4B24-880D-EE6D387D4346}"/>
              </a:ext>
            </a:extLst>
          </p:cNvPr>
          <p:cNvSpPr>
            <a:spLocks noChangeShapeType="1"/>
          </p:cNvSpPr>
          <p:nvPr/>
        </p:nvSpPr>
        <p:spPr bwMode="auto">
          <a:xfrm flipV="1">
            <a:off x="4314528"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0" name="Line 62">
            <a:extLst>
              <a:ext uri="{FF2B5EF4-FFF2-40B4-BE49-F238E27FC236}">
                <a16:creationId xmlns:a16="http://schemas.microsoft.com/office/drawing/2014/main" id="{CD422345-7775-46FC-9388-828C58D1558D}"/>
              </a:ext>
            </a:extLst>
          </p:cNvPr>
          <p:cNvSpPr>
            <a:spLocks noChangeShapeType="1"/>
          </p:cNvSpPr>
          <p:nvPr/>
        </p:nvSpPr>
        <p:spPr bwMode="auto">
          <a:xfrm flipH="1" flipV="1">
            <a:off x="4527351"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1" name="Line 63">
            <a:extLst>
              <a:ext uri="{FF2B5EF4-FFF2-40B4-BE49-F238E27FC236}">
                <a16:creationId xmlns:a16="http://schemas.microsoft.com/office/drawing/2014/main" id="{72F2C09D-8BD1-4B3F-9C12-0FB144A1C8FA}"/>
              </a:ext>
            </a:extLst>
          </p:cNvPr>
          <p:cNvSpPr>
            <a:spLocks noChangeShapeType="1"/>
          </p:cNvSpPr>
          <p:nvPr/>
        </p:nvSpPr>
        <p:spPr bwMode="auto">
          <a:xfrm flipV="1">
            <a:off x="4741664"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2" name="Line 64">
            <a:extLst>
              <a:ext uri="{FF2B5EF4-FFF2-40B4-BE49-F238E27FC236}">
                <a16:creationId xmlns:a16="http://schemas.microsoft.com/office/drawing/2014/main" id="{14962973-4A02-492B-AEEB-5B1E109A09F1}"/>
              </a:ext>
            </a:extLst>
          </p:cNvPr>
          <p:cNvSpPr>
            <a:spLocks noChangeShapeType="1"/>
          </p:cNvSpPr>
          <p:nvPr/>
        </p:nvSpPr>
        <p:spPr bwMode="auto">
          <a:xfrm flipH="1" flipV="1">
            <a:off x="4954489"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3" name="Line 65">
            <a:extLst>
              <a:ext uri="{FF2B5EF4-FFF2-40B4-BE49-F238E27FC236}">
                <a16:creationId xmlns:a16="http://schemas.microsoft.com/office/drawing/2014/main" id="{80C4C571-1650-40A8-98A4-887D34DAC58C}"/>
              </a:ext>
            </a:extLst>
          </p:cNvPr>
          <p:cNvSpPr>
            <a:spLocks noChangeShapeType="1"/>
          </p:cNvSpPr>
          <p:nvPr/>
        </p:nvSpPr>
        <p:spPr bwMode="auto">
          <a:xfrm flipH="1" flipV="1">
            <a:off x="4103192" y="396180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4" name="Line 66">
            <a:extLst>
              <a:ext uri="{FF2B5EF4-FFF2-40B4-BE49-F238E27FC236}">
                <a16:creationId xmlns:a16="http://schemas.microsoft.com/office/drawing/2014/main" id="{E537731B-5483-482C-BDF8-D6581FF3D34E}"/>
              </a:ext>
            </a:extLst>
          </p:cNvPr>
          <p:cNvSpPr>
            <a:spLocks noChangeShapeType="1"/>
          </p:cNvSpPr>
          <p:nvPr/>
        </p:nvSpPr>
        <p:spPr bwMode="auto">
          <a:xfrm flipV="1">
            <a:off x="5168801"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5" name="Line 67">
            <a:extLst>
              <a:ext uri="{FF2B5EF4-FFF2-40B4-BE49-F238E27FC236}">
                <a16:creationId xmlns:a16="http://schemas.microsoft.com/office/drawing/2014/main" id="{F5A04431-301F-432B-8A8E-78159E55E451}"/>
              </a:ext>
            </a:extLst>
          </p:cNvPr>
          <p:cNvSpPr>
            <a:spLocks noChangeShapeType="1"/>
          </p:cNvSpPr>
          <p:nvPr/>
        </p:nvSpPr>
        <p:spPr bwMode="auto">
          <a:xfrm flipV="1">
            <a:off x="4738688" y="3885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6" name="Text Box 68">
            <a:extLst>
              <a:ext uri="{FF2B5EF4-FFF2-40B4-BE49-F238E27FC236}">
                <a16:creationId xmlns:a16="http://schemas.microsoft.com/office/drawing/2014/main" id="{5B716A34-EE11-43D0-B7F4-0C6D292315B0}"/>
              </a:ext>
            </a:extLst>
          </p:cNvPr>
          <p:cNvSpPr txBox="1">
            <a:spLocks noChangeArrowheads="1"/>
          </p:cNvSpPr>
          <p:nvPr/>
        </p:nvSpPr>
        <p:spPr bwMode="auto">
          <a:xfrm>
            <a:off x="5360790" y="3810000"/>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12357" name="Line 69">
            <a:extLst>
              <a:ext uri="{FF2B5EF4-FFF2-40B4-BE49-F238E27FC236}">
                <a16:creationId xmlns:a16="http://schemas.microsoft.com/office/drawing/2014/main" id="{DDD5A28C-C93A-4720-A391-57CBF52B55CD}"/>
              </a:ext>
            </a:extLst>
          </p:cNvPr>
          <p:cNvSpPr>
            <a:spLocks noChangeShapeType="1"/>
          </p:cNvSpPr>
          <p:nvPr/>
        </p:nvSpPr>
        <p:spPr bwMode="auto">
          <a:xfrm flipV="1">
            <a:off x="3021211"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8" name="Line 70">
            <a:extLst>
              <a:ext uri="{FF2B5EF4-FFF2-40B4-BE49-F238E27FC236}">
                <a16:creationId xmlns:a16="http://schemas.microsoft.com/office/drawing/2014/main" id="{ECDDAB7A-5787-44D0-9D49-170EBD56EE61}"/>
              </a:ext>
            </a:extLst>
          </p:cNvPr>
          <p:cNvSpPr>
            <a:spLocks noChangeShapeType="1"/>
          </p:cNvSpPr>
          <p:nvPr/>
        </p:nvSpPr>
        <p:spPr bwMode="auto">
          <a:xfrm flipH="1" flipV="1">
            <a:off x="3234035"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9" name="Line 71">
            <a:extLst>
              <a:ext uri="{FF2B5EF4-FFF2-40B4-BE49-F238E27FC236}">
                <a16:creationId xmlns:a16="http://schemas.microsoft.com/office/drawing/2014/main" id="{E34A9262-760F-42E7-86F9-B28A17C664C7}"/>
              </a:ext>
            </a:extLst>
          </p:cNvPr>
          <p:cNvSpPr>
            <a:spLocks noChangeShapeType="1"/>
          </p:cNvSpPr>
          <p:nvPr/>
        </p:nvSpPr>
        <p:spPr bwMode="auto">
          <a:xfrm flipV="1">
            <a:off x="3448348"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0" name="Line 72">
            <a:extLst>
              <a:ext uri="{FF2B5EF4-FFF2-40B4-BE49-F238E27FC236}">
                <a16:creationId xmlns:a16="http://schemas.microsoft.com/office/drawing/2014/main" id="{8A985993-CF3B-4DBF-8C2A-C725FEB80D30}"/>
              </a:ext>
            </a:extLst>
          </p:cNvPr>
          <p:cNvSpPr>
            <a:spLocks noChangeShapeType="1"/>
          </p:cNvSpPr>
          <p:nvPr/>
        </p:nvSpPr>
        <p:spPr bwMode="auto">
          <a:xfrm flipH="1" flipV="1">
            <a:off x="3661172"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1" name="Line 73">
            <a:extLst>
              <a:ext uri="{FF2B5EF4-FFF2-40B4-BE49-F238E27FC236}">
                <a16:creationId xmlns:a16="http://schemas.microsoft.com/office/drawing/2014/main" id="{3D1D7BFB-5F7F-4FFD-872B-7B885D24A184}"/>
              </a:ext>
            </a:extLst>
          </p:cNvPr>
          <p:cNvSpPr>
            <a:spLocks noChangeShapeType="1"/>
          </p:cNvSpPr>
          <p:nvPr/>
        </p:nvSpPr>
        <p:spPr bwMode="auto">
          <a:xfrm flipH="1" flipV="1">
            <a:off x="2809875" y="442019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2" name="Line 74">
            <a:extLst>
              <a:ext uri="{FF2B5EF4-FFF2-40B4-BE49-F238E27FC236}">
                <a16:creationId xmlns:a16="http://schemas.microsoft.com/office/drawing/2014/main" id="{C6650A1F-5E5E-43D0-B944-05037985CAF7}"/>
              </a:ext>
            </a:extLst>
          </p:cNvPr>
          <p:cNvSpPr>
            <a:spLocks noChangeShapeType="1"/>
          </p:cNvSpPr>
          <p:nvPr/>
        </p:nvSpPr>
        <p:spPr bwMode="auto">
          <a:xfrm flipV="1">
            <a:off x="3875485"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3" name="Line 75">
            <a:extLst>
              <a:ext uri="{FF2B5EF4-FFF2-40B4-BE49-F238E27FC236}">
                <a16:creationId xmlns:a16="http://schemas.microsoft.com/office/drawing/2014/main" id="{4224B20B-6192-481A-8B9E-925D0770F3C2}"/>
              </a:ext>
            </a:extLst>
          </p:cNvPr>
          <p:cNvSpPr>
            <a:spLocks noChangeShapeType="1"/>
          </p:cNvSpPr>
          <p:nvPr/>
        </p:nvSpPr>
        <p:spPr bwMode="auto">
          <a:xfrm flipV="1">
            <a:off x="4314528"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4" name="Line 76">
            <a:extLst>
              <a:ext uri="{FF2B5EF4-FFF2-40B4-BE49-F238E27FC236}">
                <a16:creationId xmlns:a16="http://schemas.microsoft.com/office/drawing/2014/main" id="{8AAC6D8F-B5BC-47D3-A44D-EEAA3D4E3C46}"/>
              </a:ext>
            </a:extLst>
          </p:cNvPr>
          <p:cNvSpPr>
            <a:spLocks noChangeShapeType="1"/>
          </p:cNvSpPr>
          <p:nvPr/>
        </p:nvSpPr>
        <p:spPr bwMode="auto">
          <a:xfrm flipH="1" flipV="1">
            <a:off x="4527351"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5" name="Line 77">
            <a:extLst>
              <a:ext uri="{FF2B5EF4-FFF2-40B4-BE49-F238E27FC236}">
                <a16:creationId xmlns:a16="http://schemas.microsoft.com/office/drawing/2014/main" id="{69CA7514-28D5-4A7F-A6A4-5645128E6356}"/>
              </a:ext>
            </a:extLst>
          </p:cNvPr>
          <p:cNvSpPr>
            <a:spLocks noChangeShapeType="1"/>
          </p:cNvSpPr>
          <p:nvPr/>
        </p:nvSpPr>
        <p:spPr bwMode="auto">
          <a:xfrm flipV="1">
            <a:off x="4741664"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6" name="Line 78">
            <a:extLst>
              <a:ext uri="{FF2B5EF4-FFF2-40B4-BE49-F238E27FC236}">
                <a16:creationId xmlns:a16="http://schemas.microsoft.com/office/drawing/2014/main" id="{483FDDBF-7B52-43EC-91E3-F9D5680A726F}"/>
              </a:ext>
            </a:extLst>
          </p:cNvPr>
          <p:cNvSpPr>
            <a:spLocks noChangeShapeType="1"/>
          </p:cNvSpPr>
          <p:nvPr/>
        </p:nvSpPr>
        <p:spPr bwMode="auto">
          <a:xfrm flipH="1" flipV="1">
            <a:off x="4954489"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7" name="Line 79">
            <a:extLst>
              <a:ext uri="{FF2B5EF4-FFF2-40B4-BE49-F238E27FC236}">
                <a16:creationId xmlns:a16="http://schemas.microsoft.com/office/drawing/2014/main" id="{801F3AEC-C8F5-4B24-BCFA-4115AA7C8DB0}"/>
              </a:ext>
            </a:extLst>
          </p:cNvPr>
          <p:cNvSpPr>
            <a:spLocks noChangeShapeType="1"/>
          </p:cNvSpPr>
          <p:nvPr/>
        </p:nvSpPr>
        <p:spPr bwMode="auto">
          <a:xfrm flipH="1" flipV="1">
            <a:off x="4103192" y="442019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8" name="Line 80">
            <a:extLst>
              <a:ext uri="{FF2B5EF4-FFF2-40B4-BE49-F238E27FC236}">
                <a16:creationId xmlns:a16="http://schemas.microsoft.com/office/drawing/2014/main" id="{D0290B92-0DC3-445E-B3D9-FF31B78D928D}"/>
              </a:ext>
            </a:extLst>
          </p:cNvPr>
          <p:cNvSpPr>
            <a:spLocks noChangeShapeType="1"/>
          </p:cNvSpPr>
          <p:nvPr/>
        </p:nvSpPr>
        <p:spPr bwMode="auto">
          <a:xfrm flipV="1">
            <a:off x="5168801"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9" name="Line 81">
            <a:extLst>
              <a:ext uri="{FF2B5EF4-FFF2-40B4-BE49-F238E27FC236}">
                <a16:creationId xmlns:a16="http://schemas.microsoft.com/office/drawing/2014/main" id="{13C28018-6D21-4EFA-9197-D182D28CE752}"/>
              </a:ext>
            </a:extLst>
          </p:cNvPr>
          <p:cNvSpPr>
            <a:spLocks noChangeShapeType="1"/>
          </p:cNvSpPr>
          <p:nvPr/>
        </p:nvSpPr>
        <p:spPr bwMode="auto">
          <a:xfrm flipV="1">
            <a:off x="4738688" y="434280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70" name="Text Box 82">
            <a:extLst>
              <a:ext uri="{FF2B5EF4-FFF2-40B4-BE49-F238E27FC236}">
                <a16:creationId xmlns:a16="http://schemas.microsoft.com/office/drawing/2014/main" id="{8379ECDD-D394-4B3C-94BB-DA50954C9CD3}"/>
              </a:ext>
            </a:extLst>
          </p:cNvPr>
          <p:cNvSpPr txBox="1">
            <a:spLocks noChangeArrowheads="1"/>
          </p:cNvSpPr>
          <p:nvPr/>
        </p:nvSpPr>
        <p:spPr bwMode="auto">
          <a:xfrm>
            <a:off x="5360790" y="4266903"/>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12371" name="Line 83">
            <a:extLst>
              <a:ext uri="{FF2B5EF4-FFF2-40B4-BE49-F238E27FC236}">
                <a16:creationId xmlns:a16="http://schemas.microsoft.com/office/drawing/2014/main" id="{3BC93F29-F7C7-4264-9CE8-CFC29B4E28AE}"/>
              </a:ext>
            </a:extLst>
          </p:cNvPr>
          <p:cNvSpPr>
            <a:spLocks noChangeShapeType="1"/>
          </p:cNvSpPr>
          <p:nvPr/>
        </p:nvSpPr>
        <p:spPr bwMode="auto">
          <a:xfrm>
            <a:off x="5746254" y="4801195"/>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72" name="Text Box 84">
            <a:extLst>
              <a:ext uri="{FF2B5EF4-FFF2-40B4-BE49-F238E27FC236}">
                <a16:creationId xmlns:a16="http://schemas.microsoft.com/office/drawing/2014/main" id="{D9406674-8C54-4EE7-96EB-CD07FD411920}"/>
              </a:ext>
            </a:extLst>
          </p:cNvPr>
          <p:cNvSpPr txBox="1">
            <a:spLocks noChangeArrowheads="1"/>
          </p:cNvSpPr>
          <p:nvPr/>
        </p:nvSpPr>
        <p:spPr bwMode="auto">
          <a:xfrm>
            <a:off x="5310187" y="5776020"/>
            <a:ext cx="436067"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12373" name="Text Box 85">
            <a:extLst>
              <a:ext uri="{FF2B5EF4-FFF2-40B4-BE49-F238E27FC236}">
                <a16:creationId xmlns:a16="http://schemas.microsoft.com/office/drawing/2014/main" id="{E5AB67D4-C611-459C-84DF-CE305AC26A3A}"/>
              </a:ext>
            </a:extLst>
          </p:cNvPr>
          <p:cNvSpPr txBox="1">
            <a:spLocks noChangeArrowheads="1"/>
          </p:cNvSpPr>
          <p:nvPr/>
        </p:nvSpPr>
        <p:spPr bwMode="auto">
          <a:xfrm>
            <a:off x="5310187" y="5241726"/>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12374" name="Text Box 86">
            <a:extLst>
              <a:ext uri="{FF2B5EF4-FFF2-40B4-BE49-F238E27FC236}">
                <a16:creationId xmlns:a16="http://schemas.microsoft.com/office/drawing/2014/main" id="{EE8D1A24-5E64-49D8-9E31-8C7D9B55F321}"/>
              </a:ext>
            </a:extLst>
          </p:cNvPr>
          <p:cNvSpPr txBox="1">
            <a:spLocks noChangeArrowheads="1"/>
          </p:cNvSpPr>
          <p:nvPr/>
        </p:nvSpPr>
        <p:spPr bwMode="auto">
          <a:xfrm>
            <a:off x="5310187" y="4647903"/>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12375" name="Text Box 87">
            <a:extLst>
              <a:ext uri="{FF2B5EF4-FFF2-40B4-BE49-F238E27FC236}">
                <a16:creationId xmlns:a16="http://schemas.microsoft.com/office/drawing/2014/main" id="{73B1830D-47FD-4A62-B0BB-1B651537575F}"/>
              </a:ext>
            </a:extLst>
          </p:cNvPr>
          <p:cNvSpPr txBox="1">
            <a:spLocks noChangeArrowheads="1"/>
          </p:cNvSpPr>
          <p:nvPr/>
        </p:nvSpPr>
        <p:spPr bwMode="auto">
          <a:xfrm>
            <a:off x="3167063" y="4801196"/>
            <a:ext cx="436003" cy="72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4125" dirty="0">
                <a:latin typeface="Calibri Light" panose="020F0302020204030204" pitchFamily="34" charset="0"/>
              </a:rPr>
              <a:t>+</a:t>
            </a:r>
          </a:p>
        </p:txBody>
      </p:sp>
      <p:sp>
        <p:nvSpPr>
          <p:cNvPr id="12376" name="Text Box 88">
            <a:extLst>
              <a:ext uri="{FF2B5EF4-FFF2-40B4-BE49-F238E27FC236}">
                <a16:creationId xmlns:a16="http://schemas.microsoft.com/office/drawing/2014/main" id="{40376F3E-12CC-4609-AB0C-03E2826557F3}"/>
              </a:ext>
            </a:extLst>
          </p:cNvPr>
          <p:cNvSpPr txBox="1">
            <a:spLocks noChangeArrowheads="1"/>
          </p:cNvSpPr>
          <p:nvPr/>
        </p:nvSpPr>
        <p:spPr bwMode="auto">
          <a:xfrm>
            <a:off x="4238625" y="2742903"/>
            <a:ext cx="198142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Mastné kyseliny</a:t>
            </a:r>
            <a:endParaRPr lang="en-US" altLang="cs-CZ" sz="2250" dirty="0">
              <a:latin typeface="Calibri Light" panose="020F0302020204030204" pitchFamily="34" charset="0"/>
            </a:endParaRPr>
          </a:p>
        </p:txBody>
      </p:sp>
      <p:sp>
        <p:nvSpPr>
          <p:cNvPr id="12377" name="Text Box 89">
            <a:extLst>
              <a:ext uri="{FF2B5EF4-FFF2-40B4-BE49-F238E27FC236}">
                <a16:creationId xmlns:a16="http://schemas.microsoft.com/office/drawing/2014/main" id="{11483904-07FC-4EDA-AAD8-1646A7FE1E60}"/>
              </a:ext>
            </a:extLst>
          </p:cNvPr>
          <p:cNvSpPr txBox="1">
            <a:spLocks noChangeArrowheads="1"/>
          </p:cNvSpPr>
          <p:nvPr/>
        </p:nvSpPr>
        <p:spPr bwMode="auto">
          <a:xfrm>
            <a:off x="3949899" y="5104805"/>
            <a:ext cx="1096889"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Glycerol</a:t>
            </a:r>
            <a:endParaRPr lang="en-US" altLang="cs-CZ" sz="2250" dirty="0">
              <a:latin typeface="Calibri Light" panose="020F0302020204030204" pitchFamily="34" charset="0"/>
            </a:endParaRPr>
          </a:p>
        </p:txBody>
      </p:sp>
      <p:sp>
        <p:nvSpPr>
          <p:cNvPr id="12378" name="Line 90">
            <a:extLst>
              <a:ext uri="{FF2B5EF4-FFF2-40B4-BE49-F238E27FC236}">
                <a16:creationId xmlns:a16="http://schemas.microsoft.com/office/drawing/2014/main" id="{AEE22573-FD6F-4734-BFDD-23C13DF69704}"/>
              </a:ext>
            </a:extLst>
          </p:cNvPr>
          <p:cNvSpPr>
            <a:spLocks noChangeShapeType="1"/>
          </p:cNvSpPr>
          <p:nvPr/>
        </p:nvSpPr>
        <p:spPr bwMode="auto">
          <a:xfrm>
            <a:off x="6167437" y="3961805"/>
            <a:ext cx="5000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12379" name="Line 91">
            <a:extLst>
              <a:ext uri="{FF2B5EF4-FFF2-40B4-BE49-F238E27FC236}">
                <a16:creationId xmlns:a16="http://schemas.microsoft.com/office/drawing/2014/main" id="{07E370DD-8AD4-49C4-9C51-A18A60D69FBE}"/>
              </a:ext>
            </a:extLst>
          </p:cNvPr>
          <p:cNvSpPr>
            <a:spLocks noChangeShapeType="1"/>
          </p:cNvSpPr>
          <p:nvPr/>
        </p:nvSpPr>
        <p:spPr bwMode="auto">
          <a:xfrm flipV="1">
            <a:off x="7021711"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0" name="Line 92">
            <a:extLst>
              <a:ext uri="{FF2B5EF4-FFF2-40B4-BE49-F238E27FC236}">
                <a16:creationId xmlns:a16="http://schemas.microsoft.com/office/drawing/2014/main" id="{B0758956-0392-4229-A055-FBAAA26A37DA}"/>
              </a:ext>
            </a:extLst>
          </p:cNvPr>
          <p:cNvSpPr>
            <a:spLocks noChangeShapeType="1"/>
          </p:cNvSpPr>
          <p:nvPr/>
        </p:nvSpPr>
        <p:spPr bwMode="auto">
          <a:xfrm flipH="1" flipV="1">
            <a:off x="7234535"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1" name="Line 93">
            <a:extLst>
              <a:ext uri="{FF2B5EF4-FFF2-40B4-BE49-F238E27FC236}">
                <a16:creationId xmlns:a16="http://schemas.microsoft.com/office/drawing/2014/main" id="{F8ACCD5B-2F5D-4548-944D-9DA39FD0C934}"/>
              </a:ext>
            </a:extLst>
          </p:cNvPr>
          <p:cNvSpPr>
            <a:spLocks noChangeShapeType="1"/>
          </p:cNvSpPr>
          <p:nvPr/>
        </p:nvSpPr>
        <p:spPr bwMode="auto">
          <a:xfrm flipV="1">
            <a:off x="7448848"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2" name="Line 94">
            <a:extLst>
              <a:ext uri="{FF2B5EF4-FFF2-40B4-BE49-F238E27FC236}">
                <a16:creationId xmlns:a16="http://schemas.microsoft.com/office/drawing/2014/main" id="{58D0A450-6610-483B-80B5-AD23AC1961EF}"/>
              </a:ext>
            </a:extLst>
          </p:cNvPr>
          <p:cNvSpPr>
            <a:spLocks noChangeShapeType="1"/>
          </p:cNvSpPr>
          <p:nvPr/>
        </p:nvSpPr>
        <p:spPr bwMode="auto">
          <a:xfrm flipH="1" flipV="1">
            <a:off x="7661672"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3" name="Line 95">
            <a:extLst>
              <a:ext uri="{FF2B5EF4-FFF2-40B4-BE49-F238E27FC236}">
                <a16:creationId xmlns:a16="http://schemas.microsoft.com/office/drawing/2014/main" id="{2A382651-3FE2-43A2-9DF4-0B0CE61C586B}"/>
              </a:ext>
            </a:extLst>
          </p:cNvPr>
          <p:cNvSpPr>
            <a:spLocks noChangeShapeType="1"/>
          </p:cNvSpPr>
          <p:nvPr/>
        </p:nvSpPr>
        <p:spPr bwMode="auto">
          <a:xfrm flipH="1" flipV="1">
            <a:off x="6810375" y="3504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4" name="Line 96">
            <a:extLst>
              <a:ext uri="{FF2B5EF4-FFF2-40B4-BE49-F238E27FC236}">
                <a16:creationId xmlns:a16="http://schemas.microsoft.com/office/drawing/2014/main" id="{5EE69594-9650-49E7-A0CA-65B544061F86}"/>
              </a:ext>
            </a:extLst>
          </p:cNvPr>
          <p:cNvSpPr>
            <a:spLocks noChangeShapeType="1"/>
          </p:cNvSpPr>
          <p:nvPr/>
        </p:nvSpPr>
        <p:spPr bwMode="auto">
          <a:xfrm flipV="1">
            <a:off x="7875985"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5" name="Line 97">
            <a:extLst>
              <a:ext uri="{FF2B5EF4-FFF2-40B4-BE49-F238E27FC236}">
                <a16:creationId xmlns:a16="http://schemas.microsoft.com/office/drawing/2014/main" id="{53E039C9-5CE3-41F2-B7C8-9F0711587B31}"/>
              </a:ext>
            </a:extLst>
          </p:cNvPr>
          <p:cNvSpPr>
            <a:spLocks noChangeShapeType="1"/>
          </p:cNvSpPr>
          <p:nvPr/>
        </p:nvSpPr>
        <p:spPr bwMode="auto">
          <a:xfrm flipV="1">
            <a:off x="8315028"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6" name="Line 98">
            <a:extLst>
              <a:ext uri="{FF2B5EF4-FFF2-40B4-BE49-F238E27FC236}">
                <a16:creationId xmlns:a16="http://schemas.microsoft.com/office/drawing/2014/main" id="{6F7729B8-C555-4626-A06A-6A1136EE906D}"/>
              </a:ext>
            </a:extLst>
          </p:cNvPr>
          <p:cNvSpPr>
            <a:spLocks noChangeShapeType="1"/>
          </p:cNvSpPr>
          <p:nvPr/>
        </p:nvSpPr>
        <p:spPr bwMode="auto">
          <a:xfrm flipH="1" flipV="1">
            <a:off x="8527851"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7" name="Line 99">
            <a:extLst>
              <a:ext uri="{FF2B5EF4-FFF2-40B4-BE49-F238E27FC236}">
                <a16:creationId xmlns:a16="http://schemas.microsoft.com/office/drawing/2014/main" id="{6E18949C-74FE-4A11-9A19-B661AAAA8D48}"/>
              </a:ext>
            </a:extLst>
          </p:cNvPr>
          <p:cNvSpPr>
            <a:spLocks noChangeShapeType="1"/>
          </p:cNvSpPr>
          <p:nvPr/>
        </p:nvSpPr>
        <p:spPr bwMode="auto">
          <a:xfrm flipV="1">
            <a:off x="8742164"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8" name="Line 100">
            <a:extLst>
              <a:ext uri="{FF2B5EF4-FFF2-40B4-BE49-F238E27FC236}">
                <a16:creationId xmlns:a16="http://schemas.microsoft.com/office/drawing/2014/main" id="{A55BC5BD-1D9F-4456-BECB-9DA062B61A47}"/>
              </a:ext>
            </a:extLst>
          </p:cNvPr>
          <p:cNvSpPr>
            <a:spLocks noChangeShapeType="1"/>
          </p:cNvSpPr>
          <p:nvPr/>
        </p:nvSpPr>
        <p:spPr bwMode="auto">
          <a:xfrm flipH="1" flipV="1">
            <a:off x="8954989"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9" name="Line 101">
            <a:extLst>
              <a:ext uri="{FF2B5EF4-FFF2-40B4-BE49-F238E27FC236}">
                <a16:creationId xmlns:a16="http://schemas.microsoft.com/office/drawing/2014/main" id="{21BCD40E-3225-412C-8AB5-67AB85F92B68}"/>
              </a:ext>
            </a:extLst>
          </p:cNvPr>
          <p:cNvSpPr>
            <a:spLocks noChangeShapeType="1"/>
          </p:cNvSpPr>
          <p:nvPr/>
        </p:nvSpPr>
        <p:spPr bwMode="auto">
          <a:xfrm flipH="1" flipV="1">
            <a:off x="8103692" y="350490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0" name="Line 102">
            <a:extLst>
              <a:ext uri="{FF2B5EF4-FFF2-40B4-BE49-F238E27FC236}">
                <a16:creationId xmlns:a16="http://schemas.microsoft.com/office/drawing/2014/main" id="{AA428A91-19B8-49E6-BA34-D22297B2E548}"/>
              </a:ext>
            </a:extLst>
          </p:cNvPr>
          <p:cNvSpPr>
            <a:spLocks noChangeShapeType="1"/>
          </p:cNvSpPr>
          <p:nvPr/>
        </p:nvSpPr>
        <p:spPr bwMode="auto">
          <a:xfrm flipV="1">
            <a:off x="9169301"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1" name="Line 103">
            <a:extLst>
              <a:ext uri="{FF2B5EF4-FFF2-40B4-BE49-F238E27FC236}">
                <a16:creationId xmlns:a16="http://schemas.microsoft.com/office/drawing/2014/main" id="{8755F1A0-FB26-40FD-B1CA-30F6EDC3030C}"/>
              </a:ext>
            </a:extLst>
          </p:cNvPr>
          <p:cNvSpPr>
            <a:spLocks noChangeShapeType="1"/>
          </p:cNvSpPr>
          <p:nvPr/>
        </p:nvSpPr>
        <p:spPr bwMode="auto">
          <a:xfrm flipV="1">
            <a:off x="8739188" y="3429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2" name="Text Box 104">
            <a:extLst>
              <a:ext uri="{FF2B5EF4-FFF2-40B4-BE49-F238E27FC236}">
                <a16:creationId xmlns:a16="http://schemas.microsoft.com/office/drawing/2014/main" id="{C104C061-D21D-4F68-9083-069248E2685C}"/>
              </a:ext>
            </a:extLst>
          </p:cNvPr>
          <p:cNvSpPr txBox="1">
            <a:spLocks noChangeArrowheads="1"/>
          </p:cNvSpPr>
          <p:nvPr/>
        </p:nvSpPr>
        <p:spPr bwMode="auto">
          <a:xfrm>
            <a:off x="9361289" y="3353098"/>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a:t>
            </a:r>
          </a:p>
        </p:txBody>
      </p:sp>
      <p:sp>
        <p:nvSpPr>
          <p:cNvPr id="12393" name="Line 105">
            <a:extLst>
              <a:ext uri="{FF2B5EF4-FFF2-40B4-BE49-F238E27FC236}">
                <a16:creationId xmlns:a16="http://schemas.microsoft.com/office/drawing/2014/main" id="{7EE7CFDB-58C3-437F-9401-3B0991D2C977}"/>
              </a:ext>
            </a:extLst>
          </p:cNvPr>
          <p:cNvSpPr>
            <a:spLocks noChangeShapeType="1"/>
          </p:cNvSpPr>
          <p:nvPr/>
        </p:nvSpPr>
        <p:spPr bwMode="auto">
          <a:xfrm flipV="1">
            <a:off x="7021711"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4" name="Line 106">
            <a:extLst>
              <a:ext uri="{FF2B5EF4-FFF2-40B4-BE49-F238E27FC236}">
                <a16:creationId xmlns:a16="http://schemas.microsoft.com/office/drawing/2014/main" id="{3AEBA188-D228-440B-88AD-9648C936C00C}"/>
              </a:ext>
            </a:extLst>
          </p:cNvPr>
          <p:cNvSpPr>
            <a:spLocks noChangeShapeType="1"/>
          </p:cNvSpPr>
          <p:nvPr/>
        </p:nvSpPr>
        <p:spPr bwMode="auto">
          <a:xfrm flipH="1" flipV="1">
            <a:off x="7234535"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5" name="Line 107">
            <a:extLst>
              <a:ext uri="{FF2B5EF4-FFF2-40B4-BE49-F238E27FC236}">
                <a16:creationId xmlns:a16="http://schemas.microsoft.com/office/drawing/2014/main" id="{5C55E079-686F-4F95-8691-9E55EBB9FF35}"/>
              </a:ext>
            </a:extLst>
          </p:cNvPr>
          <p:cNvSpPr>
            <a:spLocks noChangeShapeType="1"/>
          </p:cNvSpPr>
          <p:nvPr/>
        </p:nvSpPr>
        <p:spPr bwMode="auto">
          <a:xfrm flipV="1">
            <a:off x="7448848"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6" name="Line 108">
            <a:extLst>
              <a:ext uri="{FF2B5EF4-FFF2-40B4-BE49-F238E27FC236}">
                <a16:creationId xmlns:a16="http://schemas.microsoft.com/office/drawing/2014/main" id="{6F5584E1-0EFA-44F2-94CE-91F4922142D3}"/>
              </a:ext>
            </a:extLst>
          </p:cNvPr>
          <p:cNvSpPr>
            <a:spLocks noChangeShapeType="1"/>
          </p:cNvSpPr>
          <p:nvPr/>
        </p:nvSpPr>
        <p:spPr bwMode="auto">
          <a:xfrm flipH="1" flipV="1">
            <a:off x="7661672"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7" name="Line 109">
            <a:extLst>
              <a:ext uri="{FF2B5EF4-FFF2-40B4-BE49-F238E27FC236}">
                <a16:creationId xmlns:a16="http://schemas.microsoft.com/office/drawing/2014/main" id="{E581BB0E-9DFC-46F3-AB05-21C7F6D740FF}"/>
              </a:ext>
            </a:extLst>
          </p:cNvPr>
          <p:cNvSpPr>
            <a:spLocks noChangeShapeType="1"/>
          </p:cNvSpPr>
          <p:nvPr/>
        </p:nvSpPr>
        <p:spPr bwMode="auto">
          <a:xfrm flipH="1" flipV="1">
            <a:off x="6810375" y="396180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8" name="Line 110">
            <a:extLst>
              <a:ext uri="{FF2B5EF4-FFF2-40B4-BE49-F238E27FC236}">
                <a16:creationId xmlns:a16="http://schemas.microsoft.com/office/drawing/2014/main" id="{2A4CD65F-E077-4063-9D28-D65757F4E381}"/>
              </a:ext>
            </a:extLst>
          </p:cNvPr>
          <p:cNvSpPr>
            <a:spLocks noChangeShapeType="1"/>
          </p:cNvSpPr>
          <p:nvPr/>
        </p:nvSpPr>
        <p:spPr bwMode="auto">
          <a:xfrm flipV="1">
            <a:off x="7875985"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9" name="Line 111">
            <a:extLst>
              <a:ext uri="{FF2B5EF4-FFF2-40B4-BE49-F238E27FC236}">
                <a16:creationId xmlns:a16="http://schemas.microsoft.com/office/drawing/2014/main" id="{BBC6FFF7-AAAD-4BE2-9EBE-3099F478B820}"/>
              </a:ext>
            </a:extLst>
          </p:cNvPr>
          <p:cNvSpPr>
            <a:spLocks noChangeShapeType="1"/>
          </p:cNvSpPr>
          <p:nvPr/>
        </p:nvSpPr>
        <p:spPr bwMode="auto">
          <a:xfrm flipV="1">
            <a:off x="8315028"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0" name="Line 112">
            <a:extLst>
              <a:ext uri="{FF2B5EF4-FFF2-40B4-BE49-F238E27FC236}">
                <a16:creationId xmlns:a16="http://schemas.microsoft.com/office/drawing/2014/main" id="{A63C1A6C-7E17-4AC3-9F63-0AAE2FFEB734}"/>
              </a:ext>
            </a:extLst>
          </p:cNvPr>
          <p:cNvSpPr>
            <a:spLocks noChangeShapeType="1"/>
          </p:cNvSpPr>
          <p:nvPr/>
        </p:nvSpPr>
        <p:spPr bwMode="auto">
          <a:xfrm flipH="1" flipV="1">
            <a:off x="8527851"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1" name="Line 113">
            <a:extLst>
              <a:ext uri="{FF2B5EF4-FFF2-40B4-BE49-F238E27FC236}">
                <a16:creationId xmlns:a16="http://schemas.microsoft.com/office/drawing/2014/main" id="{E3B61D5D-60FC-4D58-BFFB-82BD0A225785}"/>
              </a:ext>
            </a:extLst>
          </p:cNvPr>
          <p:cNvSpPr>
            <a:spLocks noChangeShapeType="1"/>
          </p:cNvSpPr>
          <p:nvPr/>
        </p:nvSpPr>
        <p:spPr bwMode="auto">
          <a:xfrm flipV="1">
            <a:off x="8742164"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2" name="Line 114">
            <a:extLst>
              <a:ext uri="{FF2B5EF4-FFF2-40B4-BE49-F238E27FC236}">
                <a16:creationId xmlns:a16="http://schemas.microsoft.com/office/drawing/2014/main" id="{0F216A48-9EC3-4F3F-8914-2E5521E2D51E}"/>
              </a:ext>
            </a:extLst>
          </p:cNvPr>
          <p:cNvSpPr>
            <a:spLocks noChangeShapeType="1"/>
          </p:cNvSpPr>
          <p:nvPr/>
        </p:nvSpPr>
        <p:spPr bwMode="auto">
          <a:xfrm flipH="1" flipV="1">
            <a:off x="8954989"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3" name="Line 115">
            <a:extLst>
              <a:ext uri="{FF2B5EF4-FFF2-40B4-BE49-F238E27FC236}">
                <a16:creationId xmlns:a16="http://schemas.microsoft.com/office/drawing/2014/main" id="{ABE3932F-D585-4A25-AC42-EEE78E15C643}"/>
              </a:ext>
            </a:extLst>
          </p:cNvPr>
          <p:cNvSpPr>
            <a:spLocks noChangeShapeType="1"/>
          </p:cNvSpPr>
          <p:nvPr/>
        </p:nvSpPr>
        <p:spPr bwMode="auto">
          <a:xfrm flipH="1" flipV="1">
            <a:off x="8103692" y="396180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4" name="Line 116">
            <a:extLst>
              <a:ext uri="{FF2B5EF4-FFF2-40B4-BE49-F238E27FC236}">
                <a16:creationId xmlns:a16="http://schemas.microsoft.com/office/drawing/2014/main" id="{E33DDDEC-8672-4143-9BD2-541FDD20123E}"/>
              </a:ext>
            </a:extLst>
          </p:cNvPr>
          <p:cNvSpPr>
            <a:spLocks noChangeShapeType="1"/>
          </p:cNvSpPr>
          <p:nvPr/>
        </p:nvSpPr>
        <p:spPr bwMode="auto">
          <a:xfrm flipV="1">
            <a:off x="9169301"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5" name="Line 117">
            <a:extLst>
              <a:ext uri="{FF2B5EF4-FFF2-40B4-BE49-F238E27FC236}">
                <a16:creationId xmlns:a16="http://schemas.microsoft.com/office/drawing/2014/main" id="{88FB3011-4505-42DA-B549-B95465EED31E}"/>
              </a:ext>
            </a:extLst>
          </p:cNvPr>
          <p:cNvSpPr>
            <a:spLocks noChangeShapeType="1"/>
          </p:cNvSpPr>
          <p:nvPr/>
        </p:nvSpPr>
        <p:spPr bwMode="auto">
          <a:xfrm flipV="1">
            <a:off x="8739188" y="3885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6" name="Text Box 118">
            <a:extLst>
              <a:ext uri="{FF2B5EF4-FFF2-40B4-BE49-F238E27FC236}">
                <a16:creationId xmlns:a16="http://schemas.microsoft.com/office/drawing/2014/main" id="{DF921333-408A-478A-AE4A-3D0F401DF196}"/>
              </a:ext>
            </a:extLst>
          </p:cNvPr>
          <p:cNvSpPr txBox="1">
            <a:spLocks noChangeArrowheads="1"/>
          </p:cNvSpPr>
          <p:nvPr/>
        </p:nvSpPr>
        <p:spPr bwMode="auto">
          <a:xfrm>
            <a:off x="9361289" y="3810000"/>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a:t>
            </a:r>
          </a:p>
        </p:txBody>
      </p:sp>
      <p:sp>
        <p:nvSpPr>
          <p:cNvPr id="12407" name="Line 119">
            <a:extLst>
              <a:ext uri="{FF2B5EF4-FFF2-40B4-BE49-F238E27FC236}">
                <a16:creationId xmlns:a16="http://schemas.microsoft.com/office/drawing/2014/main" id="{78134075-1CB4-4004-91F9-7B94D13FA9B2}"/>
              </a:ext>
            </a:extLst>
          </p:cNvPr>
          <p:cNvSpPr>
            <a:spLocks noChangeShapeType="1"/>
          </p:cNvSpPr>
          <p:nvPr/>
        </p:nvSpPr>
        <p:spPr bwMode="auto">
          <a:xfrm flipV="1">
            <a:off x="7021711"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8" name="Line 120">
            <a:extLst>
              <a:ext uri="{FF2B5EF4-FFF2-40B4-BE49-F238E27FC236}">
                <a16:creationId xmlns:a16="http://schemas.microsoft.com/office/drawing/2014/main" id="{42F5F0EE-05FF-4C01-B451-E0BFEC1AAB93}"/>
              </a:ext>
            </a:extLst>
          </p:cNvPr>
          <p:cNvSpPr>
            <a:spLocks noChangeShapeType="1"/>
          </p:cNvSpPr>
          <p:nvPr/>
        </p:nvSpPr>
        <p:spPr bwMode="auto">
          <a:xfrm flipH="1" flipV="1">
            <a:off x="7234535"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9" name="Line 121">
            <a:extLst>
              <a:ext uri="{FF2B5EF4-FFF2-40B4-BE49-F238E27FC236}">
                <a16:creationId xmlns:a16="http://schemas.microsoft.com/office/drawing/2014/main" id="{456E93D1-5685-4860-953C-371C270729F2}"/>
              </a:ext>
            </a:extLst>
          </p:cNvPr>
          <p:cNvSpPr>
            <a:spLocks noChangeShapeType="1"/>
          </p:cNvSpPr>
          <p:nvPr/>
        </p:nvSpPr>
        <p:spPr bwMode="auto">
          <a:xfrm flipV="1">
            <a:off x="7448848"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0" name="Line 122">
            <a:extLst>
              <a:ext uri="{FF2B5EF4-FFF2-40B4-BE49-F238E27FC236}">
                <a16:creationId xmlns:a16="http://schemas.microsoft.com/office/drawing/2014/main" id="{C8C0509F-5D9C-4D74-B87A-6D3DF1951B8C}"/>
              </a:ext>
            </a:extLst>
          </p:cNvPr>
          <p:cNvSpPr>
            <a:spLocks noChangeShapeType="1"/>
          </p:cNvSpPr>
          <p:nvPr/>
        </p:nvSpPr>
        <p:spPr bwMode="auto">
          <a:xfrm flipH="1" flipV="1">
            <a:off x="7661672"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1" name="Line 123">
            <a:extLst>
              <a:ext uri="{FF2B5EF4-FFF2-40B4-BE49-F238E27FC236}">
                <a16:creationId xmlns:a16="http://schemas.microsoft.com/office/drawing/2014/main" id="{84D65FC9-70F4-46CE-911A-1D5FF786C448}"/>
              </a:ext>
            </a:extLst>
          </p:cNvPr>
          <p:cNvSpPr>
            <a:spLocks noChangeShapeType="1"/>
          </p:cNvSpPr>
          <p:nvPr/>
        </p:nvSpPr>
        <p:spPr bwMode="auto">
          <a:xfrm flipH="1" flipV="1">
            <a:off x="6810375" y="442019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2" name="Line 124">
            <a:extLst>
              <a:ext uri="{FF2B5EF4-FFF2-40B4-BE49-F238E27FC236}">
                <a16:creationId xmlns:a16="http://schemas.microsoft.com/office/drawing/2014/main" id="{A2E96E1C-D0F1-413D-AC2C-487BA01CB2F9}"/>
              </a:ext>
            </a:extLst>
          </p:cNvPr>
          <p:cNvSpPr>
            <a:spLocks noChangeShapeType="1"/>
          </p:cNvSpPr>
          <p:nvPr/>
        </p:nvSpPr>
        <p:spPr bwMode="auto">
          <a:xfrm flipV="1">
            <a:off x="7875985"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3" name="Line 125">
            <a:extLst>
              <a:ext uri="{FF2B5EF4-FFF2-40B4-BE49-F238E27FC236}">
                <a16:creationId xmlns:a16="http://schemas.microsoft.com/office/drawing/2014/main" id="{A445E9E6-75A4-4E56-95A4-402CB3F37889}"/>
              </a:ext>
            </a:extLst>
          </p:cNvPr>
          <p:cNvSpPr>
            <a:spLocks noChangeShapeType="1"/>
          </p:cNvSpPr>
          <p:nvPr/>
        </p:nvSpPr>
        <p:spPr bwMode="auto">
          <a:xfrm flipV="1">
            <a:off x="8315028"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4" name="Line 126">
            <a:extLst>
              <a:ext uri="{FF2B5EF4-FFF2-40B4-BE49-F238E27FC236}">
                <a16:creationId xmlns:a16="http://schemas.microsoft.com/office/drawing/2014/main" id="{1B85F8ED-B7CC-4960-AAAD-EC1907D5337D}"/>
              </a:ext>
            </a:extLst>
          </p:cNvPr>
          <p:cNvSpPr>
            <a:spLocks noChangeShapeType="1"/>
          </p:cNvSpPr>
          <p:nvPr/>
        </p:nvSpPr>
        <p:spPr bwMode="auto">
          <a:xfrm flipH="1" flipV="1">
            <a:off x="8527851"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5" name="Line 127">
            <a:extLst>
              <a:ext uri="{FF2B5EF4-FFF2-40B4-BE49-F238E27FC236}">
                <a16:creationId xmlns:a16="http://schemas.microsoft.com/office/drawing/2014/main" id="{282BA994-6419-44F5-9A39-74DBBCA6060E}"/>
              </a:ext>
            </a:extLst>
          </p:cNvPr>
          <p:cNvSpPr>
            <a:spLocks noChangeShapeType="1"/>
          </p:cNvSpPr>
          <p:nvPr/>
        </p:nvSpPr>
        <p:spPr bwMode="auto">
          <a:xfrm flipV="1">
            <a:off x="8742164"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6" name="Line 128">
            <a:extLst>
              <a:ext uri="{FF2B5EF4-FFF2-40B4-BE49-F238E27FC236}">
                <a16:creationId xmlns:a16="http://schemas.microsoft.com/office/drawing/2014/main" id="{290A7FE1-15D8-499C-889F-8C3D44A7E238}"/>
              </a:ext>
            </a:extLst>
          </p:cNvPr>
          <p:cNvSpPr>
            <a:spLocks noChangeShapeType="1"/>
          </p:cNvSpPr>
          <p:nvPr/>
        </p:nvSpPr>
        <p:spPr bwMode="auto">
          <a:xfrm flipH="1" flipV="1">
            <a:off x="8954989"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7" name="Line 129">
            <a:extLst>
              <a:ext uri="{FF2B5EF4-FFF2-40B4-BE49-F238E27FC236}">
                <a16:creationId xmlns:a16="http://schemas.microsoft.com/office/drawing/2014/main" id="{403CAB8E-00D0-41BF-A0EE-A041C1D411E2}"/>
              </a:ext>
            </a:extLst>
          </p:cNvPr>
          <p:cNvSpPr>
            <a:spLocks noChangeShapeType="1"/>
          </p:cNvSpPr>
          <p:nvPr/>
        </p:nvSpPr>
        <p:spPr bwMode="auto">
          <a:xfrm flipH="1" flipV="1">
            <a:off x="8103692" y="442019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8" name="Line 130">
            <a:extLst>
              <a:ext uri="{FF2B5EF4-FFF2-40B4-BE49-F238E27FC236}">
                <a16:creationId xmlns:a16="http://schemas.microsoft.com/office/drawing/2014/main" id="{62CE20EA-B92D-40A1-A281-A0C4F26C2B11}"/>
              </a:ext>
            </a:extLst>
          </p:cNvPr>
          <p:cNvSpPr>
            <a:spLocks noChangeShapeType="1"/>
          </p:cNvSpPr>
          <p:nvPr/>
        </p:nvSpPr>
        <p:spPr bwMode="auto">
          <a:xfrm flipV="1">
            <a:off x="9169301"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9" name="Line 131">
            <a:extLst>
              <a:ext uri="{FF2B5EF4-FFF2-40B4-BE49-F238E27FC236}">
                <a16:creationId xmlns:a16="http://schemas.microsoft.com/office/drawing/2014/main" id="{E9F7FF21-E794-4AA2-AA5F-3EA097647199}"/>
              </a:ext>
            </a:extLst>
          </p:cNvPr>
          <p:cNvSpPr>
            <a:spLocks noChangeShapeType="1"/>
          </p:cNvSpPr>
          <p:nvPr/>
        </p:nvSpPr>
        <p:spPr bwMode="auto">
          <a:xfrm flipV="1">
            <a:off x="8739188" y="434280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0" name="Text Box 132">
            <a:extLst>
              <a:ext uri="{FF2B5EF4-FFF2-40B4-BE49-F238E27FC236}">
                <a16:creationId xmlns:a16="http://schemas.microsoft.com/office/drawing/2014/main" id="{16192F99-A48F-4032-A291-7D2CBDB3A945}"/>
              </a:ext>
            </a:extLst>
          </p:cNvPr>
          <p:cNvSpPr txBox="1">
            <a:spLocks noChangeArrowheads="1"/>
          </p:cNvSpPr>
          <p:nvPr/>
        </p:nvSpPr>
        <p:spPr bwMode="auto">
          <a:xfrm>
            <a:off x="9361289" y="4266903"/>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a:t>
            </a:r>
          </a:p>
        </p:txBody>
      </p:sp>
      <p:sp>
        <p:nvSpPr>
          <p:cNvPr id="12421" name="Line 133">
            <a:extLst>
              <a:ext uri="{FF2B5EF4-FFF2-40B4-BE49-F238E27FC236}">
                <a16:creationId xmlns:a16="http://schemas.microsoft.com/office/drawing/2014/main" id="{5565A478-4519-479B-8970-DAEC035C8F8B}"/>
              </a:ext>
            </a:extLst>
          </p:cNvPr>
          <p:cNvSpPr>
            <a:spLocks noChangeShapeType="1"/>
          </p:cNvSpPr>
          <p:nvPr/>
        </p:nvSpPr>
        <p:spPr bwMode="auto">
          <a:xfrm>
            <a:off x="9882188" y="34290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2" name="Text Box 134">
            <a:extLst>
              <a:ext uri="{FF2B5EF4-FFF2-40B4-BE49-F238E27FC236}">
                <a16:creationId xmlns:a16="http://schemas.microsoft.com/office/drawing/2014/main" id="{E91030F3-A1D6-47D5-9D6F-70FAB0F7AD0F}"/>
              </a:ext>
            </a:extLst>
          </p:cNvPr>
          <p:cNvSpPr txBox="1">
            <a:spLocks noChangeArrowheads="1"/>
          </p:cNvSpPr>
          <p:nvPr/>
        </p:nvSpPr>
        <p:spPr bwMode="auto">
          <a:xfrm>
            <a:off x="7378899" y="2742903"/>
            <a:ext cx="1459488"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Triglyceridy</a:t>
            </a:r>
            <a:endParaRPr lang="en-US" altLang="cs-CZ" sz="2250" dirty="0">
              <a:latin typeface="Calibri Light" panose="020F0302020204030204" pitchFamily="34" charset="0"/>
            </a:endParaRPr>
          </a:p>
        </p:txBody>
      </p:sp>
      <p:sp>
        <p:nvSpPr>
          <p:cNvPr id="12423" name="Line 135">
            <a:extLst>
              <a:ext uri="{FF2B5EF4-FFF2-40B4-BE49-F238E27FC236}">
                <a16:creationId xmlns:a16="http://schemas.microsoft.com/office/drawing/2014/main" id="{7194DF30-F937-4054-8675-8A2FDA3874C7}"/>
              </a:ext>
            </a:extLst>
          </p:cNvPr>
          <p:cNvSpPr>
            <a:spLocks noChangeShapeType="1"/>
          </p:cNvSpPr>
          <p:nvPr/>
        </p:nvSpPr>
        <p:spPr bwMode="auto">
          <a:xfrm flipV="1">
            <a:off x="7021711" y="5336977"/>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4" name="Line 136">
            <a:extLst>
              <a:ext uri="{FF2B5EF4-FFF2-40B4-BE49-F238E27FC236}">
                <a16:creationId xmlns:a16="http://schemas.microsoft.com/office/drawing/2014/main" id="{C65963CB-1742-49E7-9DAC-7E9483DDCA67}"/>
              </a:ext>
            </a:extLst>
          </p:cNvPr>
          <p:cNvSpPr>
            <a:spLocks noChangeShapeType="1"/>
          </p:cNvSpPr>
          <p:nvPr/>
        </p:nvSpPr>
        <p:spPr bwMode="auto">
          <a:xfrm flipH="1" flipV="1">
            <a:off x="7234535" y="5336977"/>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5" name="Line 137">
            <a:extLst>
              <a:ext uri="{FF2B5EF4-FFF2-40B4-BE49-F238E27FC236}">
                <a16:creationId xmlns:a16="http://schemas.microsoft.com/office/drawing/2014/main" id="{3ECF02D3-5CE6-42AA-B020-2041CA27F168}"/>
              </a:ext>
            </a:extLst>
          </p:cNvPr>
          <p:cNvSpPr>
            <a:spLocks noChangeShapeType="1"/>
          </p:cNvSpPr>
          <p:nvPr/>
        </p:nvSpPr>
        <p:spPr bwMode="auto">
          <a:xfrm flipV="1">
            <a:off x="7448848" y="5336977"/>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6" name="Line 138">
            <a:extLst>
              <a:ext uri="{FF2B5EF4-FFF2-40B4-BE49-F238E27FC236}">
                <a16:creationId xmlns:a16="http://schemas.microsoft.com/office/drawing/2014/main" id="{EABF1182-AFEE-41C3-9F5E-DB84E4E2DADC}"/>
              </a:ext>
            </a:extLst>
          </p:cNvPr>
          <p:cNvSpPr>
            <a:spLocks noChangeShapeType="1"/>
          </p:cNvSpPr>
          <p:nvPr/>
        </p:nvSpPr>
        <p:spPr bwMode="auto">
          <a:xfrm flipH="1" flipV="1">
            <a:off x="7661672" y="5336977"/>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7" name="Line 139">
            <a:extLst>
              <a:ext uri="{FF2B5EF4-FFF2-40B4-BE49-F238E27FC236}">
                <a16:creationId xmlns:a16="http://schemas.microsoft.com/office/drawing/2014/main" id="{FAE62BB7-9800-4CFD-BD2A-2B24FA87E51F}"/>
              </a:ext>
            </a:extLst>
          </p:cNvPr>
          <p:cNvSpPr>
            <a:spLocks noChangeShapeType="1"/>
          </p:cNvSpPr>
          <p:nvPr/>
        </p:nvSpPr>
        <p:spPr bwMode="auto">
          <a:xfrm flipH="1" flipV="1">
            <a:off x="6810375" y="5334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8" name="Line 140">
            <a:extLst>
              <a:ext uri="{FF2B5EF4-FFF2-40B4-BE49-F238E27FC236}">
                <a16:creationId xmlns:a16="http://schemas.microsoft.com/office/drawing/2014/main" id="{BEAFF42E-CFE7-4428-A792-FBBD066F77E9}"/>
              </a:ext>
            </a:extLst>
          </p:cNvPr>
          <p:cNvSpPr>
            <a:spLocks noChangeShapeType="1"/>
          </p:cNvSpPr>
          <p:nvPr/>
        </p:nvSpPr>
        <p:spPr bwMode="auto">
          <a:xfrm flipV="1">
            <a:off x="7875985" y="5336977"/>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9" name="Line 141">
            <a:extLst>
              <a:ext uri="{FF2B5EF4-FFF2-40B4-BE49-F238E27FC236}">
                <a16:creationId xmlns:a16="http://schemas.microsoft.com/office/drawing/2014/main" id="{02DEC430-CA21-4D1F-83D8-79363D211D28}"/>
              </a:ext>
            </a:extLst>
          </p:cNvPr>
          <p:cNvSpPr>
            <a:spLocks noChangeShapeType="1"/>
          </p:cNvSpPr>
          <p:nvPr/>
        </p:nvSpPr>
        <p:spPr bwMode="auto">
          <a:xfrm flipV="1">
            <a:off x="8315028" y="5336977"/>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0" name="Line 142">
            <a:extLst>
              <a:ext uri="{FF2B5EF4-FFF2-40B4-BE49-F238E27FC236}">
                <a16:creationId xmlns:a16="http://schemas.microsoft.com/office/drawing/2014/main" id="{247A16FE-E451-400F-8387-C7FB8DE4B896}"/>
              </a:ext>
            </a:extLst>
          </p:cNvPr>
          <p:cNvSpPr>
            <a:spLocks noChangeShapeType="1"/>
          </p:cNvSpPr>
          <p:nvPr/>
        </p:nvSpPr>
        <p:spPr bwMode="auto">
          <a:xfrm flipH="1" flipV="1">
            <a:off x="8527851" y="5336977"/>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1" name="Line 143">
            <a:extLst>
              <a:ext uri="{FF2B5EF4-FFF2-40B4-BE49-F238E27FC236}">
                <a16:creationId xmlns:a16="http://schemas.microsoft.com/office/drawing/2014/main" id="{943684C5-6D6D-4317-9115-B51002F8E987}"/>
              </a:ext>
            </a:extLst>
          </p:cNvPr>
          <p:cNvSpPr>
            <a:spLocks noChangeShapeType="1"/>
          </p:cNvSpPr>
          <p:nvPr/>
        </p:nvSpPr>
        <p:spPr bwMode="auto">
          <a:xfrm flipV="1">
            <a:off x="8742164" y="5336977"/>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2" name="Line 144">
            <a:extLst>
              <a:ext uri="{FF2B5EF4-FFF2-40B4-BE49-F238E27FC236}">
                <a16:creationId xmlns:a16="http://schemas.microsoft.com/office/drawing/2014/main" id="{5CADA88C-B156-4CC2-852C-C239705D6FD6}"/>
              </a:ext>
            </a:extLst>
          </p:cNvPr>
          <p:cNvSpPr>
            <a:spLocks noChangeShapeType="1"/>
          </p:cNvSpPr>
          <p:nvPr/>
        </p:nvSpPr>
        <p:spPr bwMode="auto">
          <a:xfrm flipH="1" flipV="1">
            <a:off x="8954989" y="5336977"/>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3" name="Line 145">
            <a:extLst>
              <a:ext uri="{FF2B5EF4-FFF2-40B4-BE49-F238E27FC236}">
                <a16:creationId xmlns:a16="http://schemas.microsoft.com/office/drawing/2014/main" id="{8C1DB01C-C11A-438D-A4BC-BCEDB4FA1A33}"/>
              </a:ext>
            </a:extLst>
          </p:cNvPr>
          <p:cNvSpPr>
            <a:spLocks noChangeShapeType="1"/>
          </p:cNvSpPr>
          <p:nvPr/>
        </p:nvSpPr>
        <p:spPr bwMode="auto">
          <a:xfrm flipH="1" flipV="1">
            <a:off x="8103692" y="5334001"/>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4" name="Line 146">
            <a:extLst>
              <a:ext uri="{FF2B5EF4-FFF2-40B4-BE49-F238E27FC236}">
                <a16:creationId xmlns:a16="http://schemas.microsoft.com/office/drawing/2014/main" id="{8CF6CC46-EA41-4FF2-AB2A-F244B647319F}"/>
              </a:ext>
            </a:extLst>
          </p:cNvPr>
          <p:cNvSpPr>
            <a:spLocks noChangeShapeType="1"/>
          </p:cNvSpPr>
          <p:nvPr/>
        </p:nvSpPr>
        <p:spPr bwMode="auto">
          <a:xfrm flipV="1">
            <a:off x="9169301" y="5336977"/>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5" name="Line 147">
            <a:extLst>
              <a:ext uri="{FF2B5EF4-FFF2-40B4-BE49-F238E27FC236}">
                <a16:creationId xmlns:a16="http://schemas.microsoft.com/office/drawing/2014/main" id="{3AB5B70A-191A-44EC-BDC4-7E6674789144}"/>
              </a:ext>
            </a:extLst>
          </p:cNvPr>
          <p:cNvSpPr>
            <a:spLocks noChangeShapeType="1"/>
          </p:cNvSpPr>
          <p:nvPr/>
        </p:nvSpPr>
        <p:spPr bwMode="auto">
          <a:xfrm flipV="1">
            <a:off x="8739188" y="5258099"/>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6" name="Text Box 148">
            <a:extLst>
              <a:ext uri="{FF2B5EF4-FFF2-40B4-BE49-F238E27FC236}">
                <a16:creationId xmlns:a16="http://schemas.microsoft.com/office/drawing/2014/main" id="{539647AB-BCB7-4801-AA0A-8387287EF2F4}"/>
              </a:ext>
            </a:extLst>
          </p:cNvPr>
          <p:cNvSpPr txBox="1">
            <a:spLocks noChangeArrowheads="1"/>
          </p:cNvSpPr>
          <p:nvPr/>
        </p:nvSpPr>
        <p:spPr bwMode="auto">
          <a:xfrm>
            <a:off x="9361289" y="5182195"/>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a:t>
            </a:r>
          </a:p>
        </p:txBody>
      </p:sp>
      <p:sp>
        <p:nvSpPr>
          <p:cNvPr id="12437" name="Line 149">
            <a:extLst>
              <a:ext uri="{FF2B5EF4-FFF2-40B4-BE49-F238E27FC236}">
                <a16:creationId xmlns:a16="http://schemas.microsoft.com/office/drawing/2014/main" id="{3DA93198-8E88-407A-BC6A-9EFC01343E8F}"/>
              </a:ext>
            </a:extLst>
          </p:cNvPr>
          <p:cNvSpPr>
            <a:spLocks noChangeShapeType="1"/>
          </p:cNvSpPr>
          <p:nvPr/>
        </p:nvSpPr>
        <p:spPr bwMode="auto">
          <a:xfrm flipV="1">
            <a:off x="7021711"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8" name="Line 150">
            <a:extLst>
              <a:ext uri="{FF2B5EF4-FFF2-40B4-BE49-F238E27FC236}">
                <a16:creationId xmlns:a16="http://schemas.microsoft.com/office/drawing/2014/main" id="{87C3217F-D6C6-4826-A665-855828D5F771}"/>
              </a:ext>
            </a:extLst>
          </p:cNvPr>
          <p:cNvSpPr>
            <a:spLocks noChangeShapeType="1"/>
          </p:cNvSpPr>
          <p:nvPr/>
        </p:nvSpPr>
        <p:spPr bwMode="auto">
          <a:xfrm flipH="1" flipV="1">
            <a:off x="7234535"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9" name="Line 151">
            <a:extLst>
              <a:ext uri="{FF2B5EF4-FFF2-40B4-BE49-F238E27FC236}">
                <a16:creationId xmlns:a16="http://schemas.microsoft.com/office/drawing/2014/main" id="{ED2A2E91-824E-420F-885F-34F51A30F3AD}"/>
              </a:ext>
            </a:extLst>
          </p:cNvPr>
          <p:cNvSpPr>
            <a:spLocks noChangeShapeType="1"/>
          </p:cNvSpPr>
          <p:nvPr/>
        </p:nvSpPr>
        <p:spPr bwMode="auto">
          <a:xfrm flipV="1">
            <a:off x="7448848"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0" name="Line 152">
            <a:extLst>
              <a:ext uri="{FF2B5EF4-FFF2-40B4-BE49-F238E27FC236}">
                <a16:creationId xmlns:a16="http://schemas.microsoft.com/office/drawing/2014/main" id="{3EC95349-C630-4BD1-B0CA-869F7B5AAB57}"/>
              </a:ext>
            </a:extLst>
          </p:cNvPr>
          <p:cNvSpPr>
            <a:spLocks noChangeShapeType="1"/>
          </p:cNvSpPr>
          <p:nvPr/>
        </p:nvSpPr>
        <p:spPr bwMode="auto">
          <a:xfrm flipH="1" flipV="1">
            <a:off x="7661672"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1" name="Line 153">
            <a:extLst>
              <a:ext uri="{FF2B5EF4-FFF2-40B4-BE49-F238E27FC236}">
                <a16:creationId xmlns:a16="http://schemas.microsoft.com/office/drawing/2014/main" id="{68369047-2ACE-4C44-BEBF-44771A414EB5}"/>
              </a:ext>
            </a:extLst>
          </p:cNvPr>
          <p:cNvSpPr>
            <a:spLocks noChangeShapeType="1"/>
          </p:cNvSpPr>
          <p:nvPr/>
        </p:nvSpPr>
        <p:spPr bwMode="auto">
          <a:xfrm flipH="1" flipV="1">
            <a:off x="6810375" y="5790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2" name="Line 154">
            <a:extLst>
              <a:ext uri="{FF2B5EF4-FFF2-40B4-BE49-F238E27FC236}">
                <a16:creationId xmlns:a16="http://schemas.microsoft.com/office/drawing/2014/main" id="{2025B8C3-BB43-47F1-884A-5633D72C028A}"/>
              </a:ext>
            </a:extLst>
          </p:cNvPr>
          <p:cNvSpPr>
            <a:spLocks noChangeShapeType="1"/>
          </p:cNvSpPr>
          <p:nvPr/>
        </p:nvSpPr>
        <p:spPr bwMode="auto">
          <a:xfrm flipV="1">
            <a:off x="7875985"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3" name="Line 155">
            <a:extLst>
              <a:ext uri="{FF2B5EF4-FFF2-40B4-BE49-F238E27FC236}">
                <a16:creationId xmlns:a16="http://schemas.microsoft.com/office/drawing/2014/main" id="{9511A17B-6CCF-4CEB-9ACA-6F0D3E45C09E}"/>
              </a:ext>
            </a:extLst>
          </p:cNvPr>
          <p:cNvSpPr>
            <a:spLocks noChangeShapeType="1"/>
          </p:cNvSpPr>
          <p:nvPr/>
        </p:nvSpPr>
        <p:spPr bwMode="auto">
          <a:xfrm flipV="1">
            <a:off x="8315028"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4" name="Line 156">
            <a:extLst>
              <a:ext uri="{FF2B5EF4-FFF2-40B4-BE49-F238E27FC236}">
                <a16:creationId xmlns:a16="http://schemas.microsoft.com/office/drawing/2014/main" id="{719BDB10-C89B-438A-8ADB-9CAE2C14DCC8}"/>
              </a:ext>
            </a:extLst>
          </p:cNvPr>
          <p:cNvSpPr>
            <a:spLocks noChangeShapeType="1"/>
          </p:cNvSpPr>
          <p:nvPr/>
        </p:nvSpPr>
        <p:spPr bwMode="auto">
          <a:xfrm flipH="1" flipV="1">
            <a:off x="8527851"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5" name="Line 157">
            <a:extLst>
              <a:ext uri="{FF2B5EF4-FFF2-40B4-BE49-F238E27FC236}">
                <a16:creationId xmlns:a16="http://schemas.microsoft.com/office/drawing/2014/main" id="{CAD1AAE9-FE71-45BD-AA93-24BAF45B7CF5}"/>
              </a:ext>
            </a:extLst>
          </p:cNvPr>
          <p:cNvSpPr>
            <a:spLocks noChangeShapeType="1"/>
          </p:cNvSpPr>
          <p:nvPr/>
        </p:nvSpPr>
        <p:spPr bwMode="auto">
          <a:xfrm flipV="1">
            <a:off x="8742164"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6" name="Line 158">
            <a:extLst>
              <a:ext uri="{FF2B5EF4-FFF2-40B4-BE49-F238E27FC236}">
                <a16:creationId xmlns:a16="http://schemas.microsoft.com/office/drawing/2014/main" id="{7CA9C7DB-4E25-4930-A5D9-34BD67377BD7}"/>
              </a:ext>
            </a:extLst>
          </p:cNvPr>
          <p:cNvSpPr>
            <a:spLocks noChangeShapeType="1"/>
          </p:cNvSpPr>
          <p:nvPr/>
        </p:nvSpPr>
        <p:spPr bwMode="auto">
          <a:xfrm flipH="1" flipV="1">
            <a:off x="8954989"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7" name="Line 159">
            <a:extLst>
              <a:ext uri="{FF2B5EF4-FFF2-40B4-BE49-F238E27FC236}">
                <a16:creationId xmlns:a16="http://schemas.microsoft.com/office/drawing/2014/main" id="{56708AFC-1B3F-45F5-BBED-09C308D6165B}"/>
              </a:ext>
            </a:extLst>
          </p:cNvPr>
          <p:cNvSpPr>
            <a:spLocks noChangeShapeType="1"/>
          </p:cNvSpPr>
          <p:nvPr/>
        </p:nvSpPr>
        <p:spPr bwMode="auto">
          <a:xfrm flipH="1" flipV="1">
            <a:off x="8103692" y="579090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8" name="Line 160">
            <a:extLst>
              <a:ext uri="{FF2B5EF4-FFF2-40B4-BE49-F238E27FC236}">
                <a16:creationId xmlns:a16="http://schemas.microsoft.com/office/drawing/2014/main" id="{87DE22CF-4946-4C11-8118-928025E1DC6C}"/>
              </a:ext>
            </a:extLst>
          </p:cNvPr>
          <p:cNvSpPr>
            <a:spLocks noChangeShapeType="1"/>
          </p:cNvSpPr>
          <p:nvPr/>
        </p:nvSpPr>
        <p:spPr bwMode="auto">
          <a:xfrm flipV="1">
            <a:off x="9169301"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9" name="Line 161">
            <a:extLst>
              <a:ext uri="{FF2B5EF4-FFF2-40B4-BE49-F238E27FC236}">
                <a16:creationId xmlns:a16="http://schemas.microsoft.com/office/drawing/2014/main" id="{E914E73A-FCF1-4781-AD17-E14C3CB9B432}"/>
              </a:ext>
            </a:extLst>
          </p:cNvPr>
          <p:cNvSpPr>
            <a:spLocks noChangeShapeType="1"/>
          </p:cNvSpPr>
          <p:nvPr/>
        </p:nvSpPr>
        <p:spPr bwMode="auto">
          <a:xfrm flipV="1">
            <a:off x="8739188" y="5715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0" name="Text Box 162">
            <a:extLst>
              <a:ext uri="{FF2B5EF4-FFF2-40B4-BE49-F238E27FC236}">
                <a16:creationId xmlns:a16="http://schemas.microsoft.com/office/drawing/2014/main" id="{0EFFE74E-CAEA-4849-B463-169FB2EAA70A}"/>
              </a:ext>
            </a:extLst>
          </p:cNvPr>
          <p:cNvSpPr txBox="1">
            <a:spLocks noChangeArrowheads="1"/>
          </p:cNvSpPr>
          <p:nvPr/>
        </p:nvSpPr>
        <p:spPr bwMode="auto">
          <a:xfrm>
            <a:off x="9361289" y="5639098"/>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a:t>
            </a:r>
          </a:p>
        </p:txBody>
      </p:sp>
      <p:sp>
        <p:nvSpPr>
          <p:cNvPr id="12451" name="Line 163">
            <a:extLst>
              <a:ext uri="{FF2B5EF4-FFF2-40B4-BE49-F238E27FC236}">
                <a16:creationId xmlns:a16="http://schemas.microsoft.com/office/drawing/2014/main" id="{2A5541C9-0AA7-4EFD-88AC-7EA5BD112101}"/>
              </a:ext>
            </a:extLst>
          </p:cNvPr>
          <p:cNvSpPr>
            <a:spLocks noChangeShapeType="1"/>
          </p:cNvSpPr>
          <p:nvPr/>
        </p:nvSpPr>
        <p:spPr bwMode="auto">
          <a:xfrm flipH="1" flipV="1">
            <a:off x="8954989" y="6252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2" name="Line 164">
            <a:extLst>
              <a:ext uri="{FF2B5EF4-FFF2-40B4-BE49-F238E27FC236}">
                <a16:creationId xmlns:a16="http://schemas.microsoft.com/office/drawing/2014/main" id="{21F7849F-BA1B-47ED-8E59-04C41F8597A3}"/>
              </a:ext>
            </a:extLst>
          </p:cNvPr>
          <p:cNvSpPr>
            <a:spLocks noChangeShapeType="1"/>
          </p:cNvSpPr>
          <p:nvPr/>
        </p:nvSpPr>
        <p:spPr bwMode="auto">
          <a:xfrm flipV="1">
            <a:off x="9169301" y="6252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3" name="Text Box 165">
            <a:extLst>
              <a:ext uri="{FF2B5EF4-FFF2-40B4-BE49-F238E27FC236}">
                <a16:creationId xmlns:a16="http://schemas.microsoft.com/office/drawing/2014/main" id="{8CAB6BB5-9250-4F85-BD28-623D15F38EC9}"/>
              </a:ext>
            </a:extLst>
          </p:cNvPr>
          <p:cNvSpPr txBox="1">
            <a:spLocks noChangeArrowheads="1"/>
          </p:cNvSpPr>
          <p:nvPr/>
        </p:nvSpPr>
        <p:spPr bwMode="auto">
          <a:xfrm>
            <a:off x="9303247" y="6096000"/>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OPOO</a:t>
            </a:r>
          </a:p>
        </p:txBody>
      </p:sp>
      <p:sp>
        <p:nvSpPr>
          <p:cNvPr id="12454" name="Line 166">
            <a:extLst>
              <a:ext uri="{FF2B5EF4-FFF2-40B4-BE49-F238E27FC236}">
                <a16:creationId xmlns:a16="http://schemas.microsoft.com/office/drawing/2014/main" id="{54B08988-4634-401B-BDFF-C956C31FFD6B}"/>
              </a:ext>
            </a:extLst>
          </p:cNvPr>
          <p:cNvSpPr>
            <a:spLocks noChangeShapeType="1"/>
          </p:cNvSpPr>
          <p:nvPr/>
        </p:nvSpPr>
        <p:spPr bwMode="auto">
          <a:xfrm>
            <a:off x="9882188" y="5258098"/>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5" name="Text Box 167">
            <a:extLst>
              <a:ext uri="{FF2B5EF4-FFF2-40B4-BE49-F238E27FC236}">
                <a16:creationId xmlns:a16="http://schemas.microsoft.com/office/drawing/2014/main" id="{84A4A7EA-1D0F-4EC1-A2E1-DBC4F8DCF512}"/>
              </a:ext>
            </a:extLst>
          </p:cNvPr>
          <p:cNvSpPr txBox="1">
            <a:spLocks noChangeArrowheads="1"/>
          </p:cNvSpPr>
          <p:nvPr/>
        </p:nvSpPr>
        <p:spPr bwMode="auto">
          <a:xfrm>
            <a:off x="8447484" y="6104930"/>
            <a:ext cx="304556"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N</a:t>
            </a:r>
            <a:endParaRPr lang="en-US" altLang="cs-CZ" sz="2250">
              <a:latin typeface="Univers" panose="020B0604020202020204" pitchFamily="34" charset="0"/>
            </a:endParaRPr>
          </a:p>
        </p:txBody>
      </p:sp>
      <p:sp>
        <p:nvSpPr>
          <p:cNvPr id="12456" name="Line 168">
            <a:extLst>
              <a:ext uri="{FF2B5EF4-FFF2-40B4-BE49-F238E27FC236}">
                <a16:creationId xmlns:a16="http://schemas.microsoft.com/office/drawing/2014/main" id="{5AA0E3FC-0C12-4434-A746-D1FA0E38444D}"/>
              </a:ext>
            </a:extLst>
          </p:cNvPr>
          <p:cNvSpPr>
            <a:spLocks noChangeShapeType="1"/>
          </p:cNvSpPr>
          <p:nvPr/>
        </p:nvSpPr>
        <p:spPr bwMode="auto">
          <a:xfrm flipV="1">
            <a:off x="8593336" y="5944195"/>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7" name="Line 169">
            <a:extLst>
              <a:ext uri="{FF2B5EF4-FFF2-40B4-BE49-F238E27FC236}">
                <a16:creationId xmlns:a16="http://schemas.microsoft.com/office/drawing/2014/main" id="{7A003746-3446-4803-8F30-15C4DA26E52B}"/>
              </a:ext>
            </a:extLst>
          </p:cNvPr>
          <p:cNvSpPr>
            <a:spLocks noChangeShapeType="1"/>
          </p:cNvSpPr>
          <p:nvPr/>
        </p:nvSpPr>
        <p:spPr bwMode="auto">
          <a:xfrm flipV="1">
            <a:off x="8596313" y="6362403"/>
            <a:ext cx="8930" cy="266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8" name="Line 170">
            <a:extLst>
              <a:ext uri="{FF2B5EF4-FFF2-40B4-BE49-F238E27FC236}">
                <a16:creationId xmlns:a16="http://schemas.microsoft.com/office/drawing/2014/main" id="{B4900DC2-0DAC-4968-8775-BEE877377982}"/>
              </a:ext>
            </a:extLst>
          </p:cNvPr>
          <p:cNvSpPr>
            <a:spLocks noChangeShapeType="1"/>
          </p:cNvSpPr>
          <p:nvPr/>
        </p:nvSpPr>
        <p:spPr bwMode="auto">
          <a:xfrm flipV="1">
            <a:off x="8319492"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9" name="Line 171">
            <a:extLst>
              <a:ext uri="{FF2B5EF4-FFF2-40B4-BE49-F238E27FC236}">
                <a16:creationId xmlns:a16="http://schemas.microsoft.com/office/drawing/2014/main" id="{13D18BB1-70A9-4188-961F-C7D2E61DAC7D}"/>
              </a:ext>
            </a:extLst>
          </p:cNvPr>
          <p:cNvSpPr>
            <a:spLocks noChangeShapeType="1"/>
          </p:cNvSpPr>
          <p:nvPr/>
        </p:nvSpPr>
        <p:spPr bwMode="auto">
          <a:xfrm flipH="1">
            <a:off x="6310312" y="4723805"/>
            <a:ext cx="407193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12460" name="Text Box 172">
            <a:extLst>
              <a:ext uri="{FF2B5EF4-FFF2-40B4-BE49-F238E27FC236}">
                <a16:creationId xmlns:a16="http://schemas.microsoft.com/office/drawing/2014/main" id="{AF776ABF-3BA9-4DCA-A1C8-4112B56C9CB0}"/>
              </a:ext>
            </a:extLst>
          </p:cNvPr>
          <p:cNvSpPr txBox="1">
            <a:spLocks noChangeArrowheads="1"/>
          </p:cNvSpPr>
          <p:nvPr/>
        </p:nvSpPr>
        <p:spPr bwMode="auto">
          <a:xfrm>
            <a:off x="6780610" y="4723805"/>
            <a:ext cx="2210848"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Fosfolipidy: lecitin</a:t>
            </a:r>
            <a:endParaRPr lang="en-US" altLang="cs-CZ" sz="2250" dirty="0">
              <a:latin typeface="Calibri Light" panose="020F0302020204030204" pitchFamily="34" charset="0"/>
            </a:endParaRPr>
          </a:p>
        </p:txBody>
      </p:sp>
      <p:sp>
        <p:nvSpPr>
          <p:cNvPr id="12461" name="Line 173">
            <a:extLst>
              <a:ext uri="{FF2B5EF4-FFF2-40B4-BE49-F238E27FC236}">
                <a16:creationId xmlns:a16="http://schemas.microsoft.com/office/drawing/2014/main" id="{75AD7052-EFD3-4F85-803F-32B62A280E8A}"/>
              </a:ext>
            </a:extLst>
          </p:cNvPr>
          <p:cNvSpPr>
            <a:spLocks noChangeShapeType="1"/>
          </p:cNvSpPr>
          <p:nvPr/>
        </p:nvSpPr>
        <p:spPr bwMode="auto">
          <a:xfrm flipV="1">
            <a:off x="8810625"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62" name="Text Box 174">
            <a:extLst>
              <a:ext uri="{FF2B5EF4-FFF2-40B4-BE49-F238E27FC236}">
                <a16:creationId xmlns:a16="http://schemas.microsoft.com/office/drawing/2014/main" id="{45FB38ED-073B-4ADB-A539-D8D91D1A833C}"/>
              </a:ext>
            </a:extLst>
          </p:cNvPr>
          <p:cNvSpPr txBox="1">
            <a:spLocks noChangeArrowheads="1"/>
          </p:cNvSpPr>
          <p:nvPr/>
        </p:nvSpPr>
        <p:spPr bwMode="auto">
          <a:xfrm>
            <a:off x="8009930" y="6020098"/>
            <a:ext cx="317380"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a:t>
            </a:r>
          </a:p>
        </p:txBody>
      </p:sp>
      <p:sp>
        <p:nvSpPr>
          <p:cNvPr id="12463" name="TextovéPole 1">
            <a:extLst>
              <a:ext uri="{FF2B5EF4-FFF2-40B4-BE49-F238E27FC236}">
                <a16:creationId xmlns:a16="http://schemas.microsoft.com/office/drawing/2014/main" id="{FFE6FE79-76E5-42B4-B395-1FAA6BF7FDF3}"/>
              </a:ext>
            </a:extLst>
          </p:cNvPr>
          <p:cNvSpPr txBox="1">
            <a:spLocks noChangeArrowheads="1"/>
          </p:cNvSpPr>
          <p:nvPr/>
        </p:nvSpPr>
        <p:spPr bwMode="auto">
          <a:xfrm>
            <a:off x="2079130" y="6322219"/>
            <a:ext cx="320164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err="1">
                <a:latin typeface="Calibri Light" panose="020F0302020204030204" pitchFamily="34" charset="0"/>
              </a:rPr>
              <a:t>According</a:t>
            </a:r>
            <a:r>
              <a:rPr lang="cs-CZ" altLang="cs-CZ" sz="2250" dirty="0">
                <a:latin typeface="Calibri Light" panose="020F0302020204030204" pitchFamily="34" charset="0"/>
              </a:rPr>
              <a:t> to </a:t>
            </a:r>
            <a:r>
              <a:rPr lang="cs-CZ" altLang="cs-CZ" sz="2250" dirty="0" err="1">
                <a:latin typeface="Calibri Light" panose="020F0302020204030204" pitchFamily="34" charset="0"/>
              </a:rPr>
              <a:t>Guyton</a:t>
            </a:r>
            <a:r>
              <a:rPr lang="cs-CZ" altLang="cs-CZ" sz="2250" dirty="0">
                <a:latin typeface="Calibri Light" panose="020F0302020204030204" pitchFamily="34" charset="0"/>
              </a:rPr>
              <a:t> et 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C716C23-D4AD-44F7-B259-E73E4D81C4A8}"/>
              </a:ext>
            </a:extLst>
          </p:cNvPr>
          <p:cNvSpPr>
            <a:spLocks noChangeArrowheads="1"/>
          </p:cNvSpPr>
          <p:nvPr/>
        </p:nvSpPr>
        <p:spPr bwMode="auto">
          <a:xfrm>
            <a:off x="191004" y="161809"/>
            <a:ext cx="3437608"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3375" b="1" dirty="0">
                <a:solidFill>
                  <a:schemeClr val="tx2"/>
                </a:solidFill>
                <a:latin typeface="Calibri Light" panose="020F0302020204030204" pitchFamily="34" charset="0"/>
              </a:rPr>
              <a:t>HMG CoA</a:t>
            </a:r>
            <a:r>
              <a:rPr lang="cs-CZ" altLang="cs-CZ" sz="3375" b="1" dirty="0">
                <a:solidFill>
                  <a:schemeClr val="tx2"/>
                </a:solidFill>
                <a:latin typeface="Calibri Light" panose="020F0302020204030204" pitchFamily="34" charset="0"/>
              </a:rPr>
              <a:t> reduktáza</a:t>
            </a:r>
            <a:endParaRPr lang="en-US" altLang="cs-CZ" sz="3375" dirty="0">
              <a:solidFill>
                <a:schemeClr val="tx2"/>
              </a:solidFill>
              <a:latin typeface="Calibri Light" panose="020F0302020204030204" pitchFamily="34" charset="0"/>
            </a:endParaRPr>
          </a:p>
        </p:txBody>
      </p:sp>
      <p:sp>
        <p:nvSpPr>
          <p:cNvPr id="14339" name="Text Box 3">
            <a:extLst>
              <a:ext uri="{FF2B5EF4-FFF2-40B4-BE49-F238E27FC236}">
                <a16:creationId xmlns:a16="http://schemas.microsoft.com/office/drawing/2014/main" id="{EA780CB3-4BFA-489E-B4D7-A76A6AD8101B}"/>
              </a:ext>
            </a:extLst>
          </p:cNvPr>
          <p:cNvSpPr txBox="1">
            <a:spLocks noChangeArrowheads="1"/>
          </p:cNvSpPr>
          <p:nvPr/>
        </p:nvSpPr>
        <p:spPr bwMode="auto">
          <a:xfrm>
            <a:off x="5321782" y="1279922"/>
            <a:ext cx="1965153" cy="41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1875" b="1" dirty="0">
                <a:latin typeface="Calibri Light" panose="020F0302020204030204" pitchFamily="34" charset="0"/>
              </a:rPr>
              <a:t>Acetyl CoA</a:t>
            </a:r>
          </a:p>
          <a:p>
            <a:pPr algn="ct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r>
              <a:rPr lang="en-US" altLang="cs-CZ" sz="1875" b="1" dirty="0">
                <a:latin typeface="Calibri Light" panose="020F0302020204030204" pitchFamily="34" charset="0"/>
              </a:rPr>
              <a:t>HMG CoA</a:t>
            </a:r>
          </a:p>
          <a:p>
            <a:pPr algn="ct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r>
              <a:rPr lang="cs-CZ" altLang="cs-CZ" sz="1875" b="1" dirty="0" err="1">
                <a:latin typeface="Calibri Light" panose="020F0302020204030204" pitchFamily="34" charset="0"/>
              </a:rPr>
              <a:t>Mevalonát</a:t>
            </a: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r>
              <a:rPr lang="en-US" altLang="cs-CZ" sz="1875" b="1" dirty="0">
                <a:latin typeface="Calibri Light" panose="020F0302020204030204" pitchFamily="34" charset="0"/>
              </a:rPr>
              <a:t>Farnesyl Pyro</a:t>
            </a:r>
            <a:r>
              <a:rPr lang="cs-CZ" altLang="cs-CZ" sz="1875" b="1" dirty="0">
                <a:latin typeface="Calibri Light" panose="020F0302020204030204" pitchFamily="34" charset="0"/>
              </a:rPr>
              <a:t>fosfát</a:t>
            </a: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r>
              <a:rPr lang="en-US" altLang="cs-CZ" sz="1875" b="1" dirty="0">
                <a:latin typeface="Calibri Light" panose="020F0302020204030204" pitchFamily="34" charset="0"/>
              </a:rPr>
              <a:t>Cholesterol</a:t>
            </a:r>
          </a:p>
        </p:txBody>
      </p:sp>
      <p:sp>
        <p:nvSpPr>
          <p:cNvPr id="14340" name="Text Box 4">
            <a:extLst>
              <a:ext uri="{FF2B5EF4-FFF2-40B4-BE49-F238E27FC236}">
                <a16:creationId xmlns:a16="http://schemas.microsoft.com/office/drawing/2014/main" id="{C35073E1-21D7-49AE-8A56-CBD592A6BC97}"/>
              </a:ext>
            </a:extLst>
          </p:cNvPr>
          <p:cNvSpPr txBox="1">
            <a:spLocks noChangeArrowheads="1"/>
          </p:cNvSpPr>
          <p:nvPr/>
        </p:nvSpPr>
        <p:spPr bwMode="auto">
          <a:xfrm>
            <a:off x="3598667" y="2647654"/>
            <a:ext cx="2132699" cy="3808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1875" b="1" dirty="0">
                <a:latin typeface="Calibri Light" panose="020F0302020204030204" pitchFamily="34" charset="0"/>
              </a:rPr>
              <a:t>HMG CoA </a:t>
            </a:r>
            <a:r>
              <a:rPr lang="en-US" altLang="cs-CZ" sz="1875" b="1" dirty="0" err="1">
                <a:latin typeface="Calibri Light" panose="020F0302020204030204" pitchFamily="34" charset="0"/>
              </a:rPr>
              <a:t>Redu</a:t>
            </a:r>
            <a:r>
              <a:rPr lang="cs-CZ" altLang="cs-CZ" sz="1875" b="1" dirty="0" err="1">
                <a:latin typeface="Calibri Light" panose="020F0302020204030204" pitchFamily="34" charset="0"/>
              </a:rPr>
              <a:t>ktáza</a:t>
            </a:r>
            <a:endParaRPr lang="en-US" altLang="cs-CZ" sz="1875" b="1" dirty="0">
              <a:latin typeface="Calibri Light" panose="020F0302020204030204" pitchFamily="34" charset="0"/>
            </a:endParaRPr>
          </a:p>
        </p:txBody>
      </p:sp>
      <p:sp>
        <p:nvSpPr>
          <p:cNvPr id="14341" name="Text Box 5">
            <a:extLst>
              <a:ext uri="{FF2B5EF4-FFF2-40B4-BE49-F238E27FC236}">
                <a16:creationId xmlns:a16="http://schemas.microsoft.com/office/drawing/2014/main" id="{24D91AF5-B93C-4304-B786-F1604A979193}"/>
              </a:ext>
            </a:extLst>
          </p:cNvPr>
          <p:cNvSpPr txBox="1">
            <a:spLocks noChangeArrowheads="1"/>
          </p:cNvSpPr>
          <p:nvPr/>
        </p:nvSpPr>
        <p:spPr bwMode="auto">
          <a:xfrm>
            <a:off x="8291411" y="2955727"/>
            <a:ext cx="1525097"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1875" b="1" dirty="0">
                <a:latin typeface="Calibri Light" panose="020F0302020204030204" pitchFamily="34" charset="0"/>
              </a:rPr>
              <a:t>Isopentenyl</a:t>
            </a:r>
          </a:p>
          <a:p>
            <a:pPr algn="ctr"/>
            <a:r>
              <a:rPr lang="en-US" altLang="cs-CZ" sz="1875" b="1" dirty="0" err="1">
                <a:latin typeface="Calibri Light" panose="020F0302020204030204" pitchFamily="34" charset="0"/>
              </a:rPr>
              <a:t>adenin</a:t>
            </a:r>
            <a:endParaRPr lang="en-US" altLang="cs-CZ" sz="1875" b="1" dirty="0">
              <a:latin typeface="Calibri Light" panose="020F0302020204030204" pitchFamily="34" charset="0"/>
            </a:endParaRPr>
          </a:p>
          <a:p>
            <a:pPr algn="ctr"/>
            <a:r>
              <a:rPr lang="en-US" altLang="cs-CZ" sz="1875" b="1" dirty="0">
                <a:latin typeface="Calibri Light" panose="020F0302020204030204" pitchFamily="34" charset="0"/>
              </a:rPr>
              <a:t>(transfer RNA)</a:t>
            </a:r>
          </a:p>
        </p:txBody>
      </p:sp>
      <p:sp>
        <p:nvSpPr>
          <p:cNvPr id="14342" name="Line 6">
            <a:extLst>
              <a:ext uri="{FF2B5EF4-FFF2-40B4-BE49-F238E27FC236}">
                <a16:creationId xmlns:a16="http://schemas.microsoft.com/office/drawing/2014/main" id="{AE0EAE95-40D2-4218-A649-F49241AE00DA}"/>
              </a:ext>
            </a:extLst>
          </p:cNvPr>
          <p:cNvSpPr>
            <a:spLocks noChangeShapeType="1"/>
          </p:cNvSpPr>
          <p:nvPr/>
        </p:nvSpPr>
        <p:spPr bwMode="auto">
          <a:xfrm>
            <a:off x="6238875" y="3357563"/>
            <a:ext cx="8930" cy="552153"/>
          </a:xfrm>
          <a:prstGeom prst="line">
            <a:avLst/>
          </a:prstGeom>
          <a:noFill/>
          <a:ln w="1016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14343" name="Group 7">
            <a:extLst>
              <a:ext uri="{FF2B5EF4-FFF2-40B4-BE49-F238E27FC236}">
                <a16:creationId xmlns:a16="http://schemas.microsoft.com/office/drawing/2014/main" id="{012A88FE-D63D-41C6-99AD-831CE409BA41}"/>
              </a:ext>
            </a:extLst>
          </p:cNvPr>
          <p:cNvGrpSpPr>
            <a:grpSpLocks/>
          </p:cNvGrpSpPr>
          <p:nvPr/>
        </p:nvGrpSpPr>
        <p:grpSpPr bwMode="auto">
          <a:xfrm>
            <a:off x="7096125" y="3205758"/>
            <a:ext cx="1214438" cy="0"/>
            <a:chOff x="3504" y="2112"/>
            <a:chExt cx="816" cy="0"/>
          </a:xfrm>
        </p:grpSpPr>
        <p:sp>
          <p:nvSpPr>
            <p:cNvPr id="14358" name="Line 8">
              <a:extLst>
                <a:ext uri="{FF2B5EF4-FFF2-40B4-BE49-F238E27FC236}">
                  <a16:creationId xmlns:a16="http://schemas.microsoft.com/office/drawing/2014/main" id="{2B5D516A-20E0-449C-A15A-A6BF5A2C8540}"/>
                </a:ext>
              </a:extLst>
            </p:cNvPr>
            <p:cNvSpPr>
              <a:spLocks noChangeShapeType="1"/>
            </p:cNvSpPr>
            <p:nvPr/>
          </p:nvSpPr>
          <p:spPr bwMode="auto">
            <a:xfrm rot="-5400000">
              <a:off x="3624"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59" name="Line 9">
              <a:extLst>
                <a:ext uri="{FF2B5EF4-FFF2-40B4-BE49-F238E27FC236}">
                  <a16:creationId xmlns:a16="http://schemas.microsoft.com/office/drawing/2014/main" id="{4E40AD5D-A7FC-498E-8E2F-21E1E15C929B}"/>
                </a:ext>
              </a:extLst>
            </p:cNvPr>
            <p:cNvSpPr>
              <a:spLocks noChangeShapeType="1"/>
            </p:cNvSpPr>
            <p:nvPr/>
          </p:nvSpPr>
          <p:spPr bwMode="auto">
            <a:xfrm rot="-5400000">
              <a:off x="3912"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60" name="Line 10">
              <a:extLst>
                <a:ext uri="{FF2B5EF4-FFF2-40B4-BE49-F238E27FC236}">
                  <a16:creationId xmlns:a16="http://schemas.microsoft.com/office/drawing/2014/main" id="{069BD1FB-1702-4242-909F-54A7E2D8856F}"/>
                </a:ext>
              </a:extLst>
            </p:cNvPr>
            <p:cNvSpPr>
              <a:spLocks noChangeShapeType="1"/>
            </p:cNvSpPr>
            <p:nvPr/>
          </p:nvSpPr>
          <p:spPr bwMode="auto">
            <a:xfrm rot="-5400000">
              <a:off x="4200"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14344" name="Text Box 11">
            <a:extLst>
              <a:ext uri="{FF2B5EF4-FFF2-40B4-BE49-F238E27FC236}">
                <a16:creationId xmlns:a16="http://schemas.microsoft.com/office/drawing/2014/main" id="{D2C53868-C237-4934-B063-CFD58AA0929E}"/>
              </a:ext>
            </a:extLst>
          </p:cNvPr>
          <p:cNvSpPr txBox="1">
            <a:spLocks noChangeArrowheads="1"/>
          </p:cNvSpPr>
          <p:nvPr/>
        </p:nvSpPr>
        <p:spPr bwMode="auto">
          <a:xfrm>
            <a:off x="2309812" y="4039196"/>
            <a:ext cx="2144177"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1875" b="1" dirty="0" err="1">
                <a:latin typeface="Calibri Light" panose="020F0302020204030204" pitchFamily="34" charset="0"/>
              </a:rPr>
              <a:t>Prenylace</a:t>
            </a:r>
            <a:r>
              <a:rPr lang="cs-CZ" altLang="cs-CZ" sz="1875" b="1" dirty="0">
                <a:latin typeface="Calibri Light" panose="020F0302020204030204" pitchFamily="34" charset="0"/>
              </a:rPr>
              <a:t> signálních </a:t>
            </a:r>
          </a:p>
          <a:p>
            <a:r>
              <a:rPr lang="cs-CZ" altLang="cs-CZ" sz="1875" b="1" dirty="0">
                <a:latin typeface="Calibri Light" panose="020F0302020204030204" pitchFamily="34" charset="0"/>
              </a:rPr>
              <a:t>peptidů</a:t>
            </a:r>
            <a:endParaRPr lang="en-US" altLang="cs-CZ" sz="1875" b="1" dirty="0">
              <a:latin typeface="Calibri Light" panose="020F0302020204030204" pitchFamily="34" charset="0"/>
            </a:endParaRPr>
          </a:p>
          <a:p>
            <a:r>
              <a:rPr lang="en-US" altLang="cs-CZ" sz="1875" b="1" dirty="0">
                <a:latin typeface="Calibri Light" panose="020F0302020204030204" pitchFamily="34" charset="0"/>
              </a:rPr>
              <a:t>(</a:t>
            </a:r>
            <a:r>
              <a:rPr lang="en-US" altLang="cs-CZ" sz="1875" b="1" dirty="0" err="1">
                <a:latin typeface="Calibri Light" panose="020F0302020204030204" pitchFamily="34" charset="0"/>
              </a:rPr>
              <a:t>ras</a:t>
            </a:r>
            <a:r>
              <a:rPr lang="en-US" altLang="cs-CZ" sz="1875" b="1" dirty="0">
                <a:latin typeface="Calibri Light" panose="020F0302020204030204" pitchFamily="34" charset="0"/>
              </a:rPr>
              <a:t>, rho, etc.)</a:t>
            </a:r>
          </a:p>
        </p:txBody>
      </p:sp>
      <p:sp>
        <p:nvSpPr>
          <p:cNvPr id="14345" name="Line 12">
            <a:extLst>
              <a:ext uri="{FF2B5EF4-FFF2-40B4-BE49-F238E27FC236}">
                <a16:creationId xmlns:a16="http://schemas.microsoft.com/office/drawing/2014/main" id="{8B206604-0077-4E24-9DD3-853FFA9D5774}"/>
              </a:ext>
            </a:extLst>
          </p:cNvPr>
          <p:cNvSpPr>
            <a:spLocks noChangeShapeType="1"/>
          </p:cNvSpPr>
          <p:nvPr/>
        </p:nvSpPr>
        <p:spPr bwMode="auto">
          <a:xfrm rot="5400000">
            <a:off x="4742458" y="3752233"/>
            <a:ext cx="114597" cy="64293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46" name="Line 13">
            <a:extLst>
              <a:ext uri="{FF2B5EF4-FFF2-40B4-BE49-F238E27FC236}">
                <a16:creationId xmlns:a16="http://schemas.microsoft.com/office/drawing/2014/main" id="{BF981AB7-68FE-49BE-BF5F-FED00FD5D7A7}"/>
              </a:ext>
            </a:extLst>
          </p:cNvPr>
          <p:cNvSpPr>
            <a:spLocks noChangeShapeType="1"/>
          </p:cNvSpPr>
          <p:nvPr/>
        </p:nvSpPr>
        <p:spPr bwMode="auto">
          <a:xfrm>
            <a:off x="6238875" y="2443758"/>
            <a:ext cx="8930" cy="552153"/>
          </a:xfrm>
          <a:prstGeom prst="line">
            <a:avLst/>
          </a:prstGeom>
          <a:noFill/>
          <a:ln w="1016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47" name="Line 14">
            <a:extLst>
              <a:ext uri="{FF2B5EF4-FFF2-40B4-BE49-F238E27FC236}">
                <a16:creationId xmlns:a16="http://schemas.microsoft.com/office/drawing/2014/main" id="{5CA36FA4-BA49-4D6E-950E-6925FBD83CFF}"/>
              </a:ext>
            </a:extLst>
          </p:cNvPr>
          <p:cNvSpPr>
            <a:spLocks noChangeShapeType="1"/>
          </p:cNvSpPr>
          <p:nvPr/>
        </p:nvSpPr>
        <p:spPr bwMode="auto">
          <a:xfrm>
            <a:off x="6238875" y="1567161"/>
            <a:ext cx="8930" cy="552152"/>
          </a:xfrm>
          <a:prstGeom prst="line">
            <a:avLst/>
          </a:prstGeom>
          <a:noFill/>
          <a:ln w="1016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14348" name="Group 15">
            <a:extLst>
              <a:ext uri="{FF2B5EF4-FFF2-40B4-BE49-F238E27FC236}">
                <a16:creationId xmlns:a16="http://schemas.microsoft.com/office/drawing/2014/main" id="{2F91788C-09FE-4A87-8D29-B670A1EA0211}"/>
              </a:ext>
            </a:extLst>
          </p:cNvPr>
          <p:cNvGrpSpPr>
            <a:grpSpLocks/>
          </p:cNvGrpSpPr>
          <p:nvPr/>
        </p:nvGrpSpPr>
        <p:grpSpPr bwMode="auto">
          <a:xfrm rot="8656956">
            <a:off x="4363640" y="4671716"/>
            <a:ext cx="1214438" cy="1488"/>
            <a:chOff x="3504" y="2112"/>
            <a:chExt cx="816" cy="0"/>
          </a:xfrm>
        </p:grpSpPr>
        <p:sp>
          <p:nvSpPr>
            <p:cNvPr id="14355" name="Line 16">
              <a:extLst>
                <a:ext uri="{FF2B5EF4-FFF2-40B4-BE49-F238E27FC236}">
                  <a16:creationId xmlns:a16="http://schemas.microsoft.com/office/drawing/2014/main" id="{4BFB97B5-F7EB-400B-8A02-7FBD5D721EAE}"/>
                </a:ext>
              </a:extLst>
            </p:cNvPr>
            <p:cNvSpPr>
              <a:spLocks noChangeShapeType="1"/>
            </p:cNvSpPr>
            <p:nvPr/>
          </p:nvSpPr>
          <p:spPr bwMode="auto">
            <a:xfrm rot="-5400000">
              <a:off x="3624"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56" name="Line 17">
              <a:extLst>
                <a:ext uri="{FF2B5EF4-FFF2-40B4-BE49-F238E27FC236}">
                  <a16:creationId xmlns:a16="http://schemas.microsoft.com/office/drawing/2014/main" id="{6CBE7D82-66C8-4366-8FB6-DF1D9AA03929}"/>
                </a:ext>
              </a:extLst>
            </p:cNvPr>
            <p:cNvSpPr>
              <a:spLocks noChangeShapeType="1"/>
            </p:cNvSpPr>
            <p:nvPr/>
          </p:nvSpPr>
          <p:spPr bwMode="auto">
            <a:xfrm rot="-5400000">
              <a:off x="3912"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57" name="Line 18">
              <a:extLst>
                <a:ext uri="{FF2B5EF4-FFF2-40B4-BE49-F238E27FC236}">
                  <a16:creationId xmlns:a16="http://schemas.microsoft.com/office/drawing/2014/main" id="{734A1B41-2EB5-41AB-A8AF-69B4134C89A2}"/>
                </a:ext>
              </a:extLst>
            </p:cNvPr>
            <p:cNvSpPr>
              <a:spLocks noChangeShapeType="1"/>
            </p:cNvSpPr>
            <p:nvPr/>
          </p:nvSpPr>
          <p:spPr bwMode="auto">
            <a:xfrm rot="-5400000">
              <a:off x="4200"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14349" name="Line 19">
            <a:extLst>
              <a:ext uri="{FF2B5EF4-FFF2-40B4-BE49-F238E27FC236}">
                <a16:creationId xmlns:a16="http://schemas.microsoft.com/office/drawing/2014/main" id="{92DB326E-9F89-4015-A3E9-178093C62EC0}"/>
              </a:ext>
            </a:extLst>
          </p:cNvPr>
          <p:cNvSpPr>
            <a:spLocks noChangeShapeType="1"/>
          </p:cNvSpPr>
          <p:nvPr/>
        </p:nvSpPr>
        <p:spPr bwMode="auto">
          <a:xfrm rot="18265649">
            <a:off x="7047012" y="4253508"/>
            <a:ext cx="0" cy="35718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50" name="Line 20">
            <a:extLst>
              <a:ext uri="{FF2B5EF4-FFF2-40B4-BE49-F238E27FC236}">
                <a16:creationId xmlns:a16="http://schemas.microsoft.com/office/drawing/2014/main" id="{D4399E9D-E25C-4310-8F59-45B5985FAC58}"/>
              </a:ext>
            </a:extLst>
          </p:cNvPr>
          <p:cNvSpPr>
            <a:spLocks noChangeShapeType="1"/>
          </p:cNvSpPr>
          <p:nvPr/>
        </p:nvSpPr>
        <p:spPr bwMode="auto">
          <a:xfrm rot="18265649">
            <a:off x="7399734" y="4512469"/>
            <a:ext cx="0" cy="35718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51" name="Text Box 21">
            <a:extLst>
              <a:ext uri="{FF2B5EF4-FFF2-40B4-BE49-F238E27FC236}">
                <a16:creationId xmlns:a16="http://schemas.microsoft.com/office/drawing/2014/main" id="{CB27DAEB-523D-4205-84BF-CDCF5A0DA62A}"/>
              </a:ext>
            </a:extLst>
          </p:cNvPr>
          <p:cNvSpPr txBox="1">
            <a:spLocks noChangeArrowheads="1"/>
          </p:cNvSpPr>
          <p:nvPr/>
        </p:nvSpPr>
        <p:spPr bwMode="auto">
          <a:xfrm>
            <a:off x="7524750" y="4801195"/>
            <a:ext cx="1389611"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1875" b="1" dirty="0" err="1">
                <a:latin typeface="Calibri Light" panose="020F0302020204030204" pitchFamily="34" charset="0"/>
              </a:rPr>
              <a:t>ubichinony</a:t>
            </a:r>
            <a:endParaRPr lang="en-US" altLang="cs-CZ" sz="1875" b="1" dirty="0">
              <a:latin typeface="Calibri Light" panose="020F0302020204030204" pitchFamily="34" charset="0"/>
            </a:endParaRPr>
          </a:p>
          <a:p>
            <a:r>
              <a:rPr lang="en-US" altLang="cs-CZ" sz="1875" b="1" dirty="0">
                <a:latin typeface="Calibri Light" panose="020F0302020204030204" pitchFamily="34" charset="0"/>
              </a:rPr>
              <a:t>(CoQ-10, </a:t>
            </a:r>
            <a:r>
              <a:rPr lang="cs-CZ" altLang="cs-CZ" sz="1875" b="1" dirty="0">
                <a:latin typeface="Calibri Light" panose="020F0302020204030204" pitchFamily="34" charset="0"/>
              </a:rPr>
              <a:t>atd</a:t>
            </a:r>
            <a:endParaRPr lang="en-US" altLang="cs-CZ" sz="1875" b="1" dirty="0">
              <a:latin typeface="Calibri Light" panose="020F0302020204030204" pitchFamily="34" charset="0"/>
            </a:endParaRPr>
          </a:p>
        </p:txBody>
      </p:sp>
      <p:sp>
        <p:nvSpPr>
          <p:cNvPr id="14352" name="Text Box 22">
            <a:extLst>
              <a:ext uri="{FF2B5EF4-FFF2-40B4-BE49-F238E27FC236}">
                <a16:creationId xmlns:a16="http://schemas.microsoft.com/office/drawing/2014/main" id="{C4C7B20B-3748-413A-A04C-01505CE69A2F}"/>
              </a:ext>
            </a:extLst>
          </p:cNvPr>
          <p:cNvSpPr txBox="1">
            <a:spLocks noChangeArrowheads="1"/>
          </p:cNvSpPr>
          <p:nvPr/>
        </p:nvSpPr>
        <p:spPr bwMode="auto">
          <a:xfrm>
            <a:off x="3780234" y="5165825"/>
            <a:ext cx="1059906" cy="38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1875" b="1" dirty="0" err="1">
                <a:latin typeface="Calibri Light" panose="020F0302020204030204" pitchFamily="34" charset="0"/>
              </a:rPr>
              <a:t>Dolicholy</a:t>
            </a:r>
            <a:endParaRPr lang="en-US" altLang="cs-CZ" sz="1875" b="1" dirty="0">
              <a:latin typeface="Calibri Light" panose="020F0302020204030204" pitchFamily="34" charset="0"/>
            </a:endParaRPr>
          </a:p>
        </p:txBody>
      </p:sp>
      <p:sp>
        <p:nvSpPr>
          <p:cNvPr id="14353" name="Text Box 23">
            <a:extLst>
              <a:ext uri="{FF2B5EF4-FFF2-40B4-BE49-F238E27FC236}">
                <a16:creationId xmlns:a16="http://schemas.microsoft.com/office/drawing/2014/main" id="{2650343E-5BD1-4A15-A1F4-027F1019AE5B}"/>
              </a:ext>
            </a:extLst>
          </p:cNvPr>
          <p:cNvSpPr txBox="1">
            <a:spLocks noChangeArrowheads="1"/>
          </p:cNvSpPr>
          <p:nvPr/>
        </p:nvSpPr>
        <p:spPr bwMode="auto">
          <a:xfrm>
            <a:off x="1952625" y="5767090"/>
            <a:ext cx="675249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1875" b="1" dirty="0">
                <a:solidFill>
                  <a:schemeClr val="tx2"/>
                </a:solidFill>
                <a:latin typeface="Calibri Light" panose="020F0302020204030204" pitchFamily="34" charset="0"/>
              </a:rPr>
              <a:t>Inhibice klíčových produktů </a:t>
            </a:r>
            <a:r>
              <a:rPr lang="cs-CZ" altLang="cs-CZ" sz="1875" b="1" dirty="0" err="1">
                <a:solidFill>
                  <a:schemeClr val="tx2"/>
                </a:solidFill>
                <a:latin typeface="Calibri Light" panose="020F0302020204030204" pitchFamily="34" charset="0"/>
              </a:rPr>
              <a:t>mevalonátu</a:t>
            </a:r>
            <a:r>
              <a:rPr lang="cs-CZ" altLang="cs-CZ" sz="1875" b="1" dirty="0">
                <a:solidFill>
                  <a:schemeClr val="tx2"/>
                </a:solidFill>
                <a:latin typeface="Calibri Light" panose="020F0302020204030204" pitchFamily="34" charset="0"/>
              </a:rPr>
              <a:t> zodpovídá za některé vedlejší</a:t>
            </a:r>
          </a:p>
          <a:p>
            <a:r>
              <a:rPr lang="cs-CZ" altLang="cs-CZ" sz="1875" b="1" dirty="0">
                <a:solidFill>
                  <a:schemeClr val="tx2"/>
                </a:solidFill>
                <a:latin typeface="Calibri Light" panose="020F0302020204030204" pitchFamily="34" charset="0"/>
              </a:rPr>
              <a:t>Účinky </a:t>
            </a:r>
            <a:r>
              <a:rPr lang="cs-CZ" altLang="cs-CZ" sz="1875" b="1" dirty="0" err="1">
                <a:solidFill>
                  <a:schemeClr val="tx2"/>
                </a:solidFill>
                <a:latin typeface="Calibri Light" panose="020F0302020204030204" pitchFamily="34" charset="0"/>
              </a:rPr>
              <a:t>statinů</a:t>
            </a:r>
            <a:endParaRPr lang="en-US" altLang="cs-CZ" sz="1875" b="1" dirty="0">
              <a:solidFill>
                <a:schemeClr val="tx2"/>
              </a:solidFill>
              <a:latin typeface="Calibri Light" panose="020F0302020204030204" pitchFamily="34" charset="0"/>
            </a:endParaRPr>
          </a:p>
        </p:txBody>
      </p:sp>
      <p:sp>
        <p:nvSpPr>
          <p:cNvPr id="14354" name="Line 24">
            <a:extLst>
              <a:ext uri="{FF2B5EF4-FFF2-40B4-BE49-F238E27FC236}">
                <a16:creationId xmlns:a16="http://schemas.microsoft.com/office/drawing/2014/main" id="{CBA7AAD6-733B-4A54-8D32-927C35018235}"/>
              </a:ext>
            </a:extLst>
          </p:cNvPr>
          <p:cNvSpPr>
            <a:spLocks noChangeShapeType="1"/>
          </p:cNvSpPr>
          <p:nvPr/>
        </p:nvSpPr>
        <p:spPr bwMode="auto">
          <a:xfrm>
            <a:off x="6238875" y="4329411"/>
            <a:ext cx="0" cy="762000"/>
          </a:xfrm>
          <a:prstGeom prst="line">
            <a:avLst/>
          </a:prstGeom>
          <a:noFill/>
          <a:ln w="1016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B2CAC4-1F6F-4BD8-964B-5C637B046D87}"/>
              </a:ext>
            </a:extLst>
          </p:cNvPr>
          <p:cNvSpPr>
            <a:spLocks noGrp="1"/>
          </p:cNvSpPr>
          <p:nvPr>
            <p:ph type="ftr" sz="quarter" idx="11"/>
          </p:nvPr>
        </p:nvSpPr>
        <p:spPr/>
        <p:txBody>
          <a:bodyPr/>
          <a:lstStyle/>
          <a:p>
            <a:pPr>
              <a:defRPr/>
            </a:pPr>
            <a:endParaRPr lang="en-US"/>
          </a:p>
        </p:txBody>
      </p:sp>
      <p:sp>
        <p:nvSpPr>
          <p:cNvPr id="3" name="Zástupný symbol pro číslo snímku 2">
            <a:extLst>
              <a:ext uri="{FF2B5EF4-FFF2-40B4-BE49-F238E27FC236}">
                <a16:creationId xmlns:a16="http://schemas.microsoft.com/office/drawing/2014/main" id="{200BF6F8-E9EE-4B29-8D0B-0C80B212EAE4}"/>
              </a:ext>
            </a:extLst>
          </p:cNvPr>
          <p:cNvSpPr>
            <a:spLocks noGrp="1"/>
          </p:cNvSpPr>
          <p:nvPr>
            <p:ph type="sldNum" sz="quarter" idx="12"/>
          </p:nvPr>
        </p:nvSpPr>
        <p:spPr/>
        <p:txBody>
          <a:bodyPr/>
          <a:lstStyle/>
          <a:p>
            <a:fld id="{11C41B82-1F46-4316-A7BF-9F38E48E96F4}" type="slidenum">
              <a:rPr lang="en-US" altLang="cs-CZ" smtClean="0"/>
              <a:pPr/>
              <a:t>7</a:t>
            </a:fld>
            <a:endParaRPr lang="en-US" altLang="cs-CZ"/>
          </a:p>
        </p:txBody>
      </p:sp>
      <p:pic>
        <p:nvPicPr>
          <p:cNvPr id="5" name="Obrázek 4" descr="Obsah obrázku text, mapa&#10;&#10;Popis byl vytvořen automaticky">
            <a:extLst>
              <a:ext uri="{FF2B5EF4-FFF2-40B4-BE49-F238E27FC236}">
                <a16:creationId xmlns:a16="http://schemas.microsoft.com/office/drawing/2014/main" id="{5B5FF178-5A55-4599-A5F1-582A97913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61" y="759825"/>
            <a:ext cx="10039078" cy="5594175"/>
          </a:xfrm>
          <a:prstGeom prst="rect">
            <a:avLst/>
          </a:prstGeom>
        </p:spPr>
      </p:pic>
    </p:spTree>
    <p:extLst>
      <p:ext uri="{BB962C8B-B14F-4D97-AF65-F5344CB8AC3E}">
        <p14:creationId xmlns:p14="http://schemas.microsoft.com/office/powerpoint/2010/main" val="190877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E7D39BA-B66F-419F-A271-F15B92501F48}"/>
              </a:ext>
            </a:extLst>
          </p:cNvPr>
          <p:cNvSpPr>
            <a:spLocks noGrp="1" noChangeArrowheads="1"/>
          </p:cNvSpPr>
          <p:nvPr>
            <p:ph type="ctrTitle" idx="4294967295"/>
          </p:nvPr>
        </p:nvSpPr>
        <p:spPr>
          <a:xfrm>
            <a:off x="2083594" y="342305"/>
            <a:ext cx="8298656" cy="632520"/>
          </a:xfrm>
        </p:spPr>
        <p:txBody>
          <a:bodyPr/>
          <a:lstStyle/>
          <a:p>
            <a:pPr fontAlgn="auto">
              <a:spcAft>
                <a:spcPts val="0"/>
              </a:spcAft>
              <a:defRPr/>
            </a:pPr>
            <a:r>
              <a:rPr lang="cs-CZ" altLang="cs-CZ" sz="2625" dirty="0"/>
              <a:t>Normální metabolismus cholesterolu</a:t>
            </a:r>
            <a:endParaRPr lang="en-US" altLang="cs-CZ" sz="4125" dirty="0"/>
          </a:p>
        </p:txBody>
      </p:sp>
      <p:sp>
        <p:nvSpPr>
          <p:cNvPr id="16387" name="Freeform 4">
            <a:extLst>
              <a:ext uri="{FF2B5EF4-FFF2-40B4-BE49-F238E27FC236}">
                <a16:creationId xmlns:a16="http://schemas.microsoft.com/office/drawing/2014/main" id="{F1A26625-6C89-434E-9E6E-93DF215D1EBF}"/>
              </a:ext>
            </a:extLst>
          </p:cNvPr>
          <p:cNvSpPr>
            <a:spLocks/>
          </p:cNvSpPr>
          <p:nvPr/>
        </p:nvSpPr>
        <p:spPr bwMode="auto">
          <a:xfrm>
            <a:off x="3309938" y="4566047"/>
            <a:ext cx="5387578" cy="1434703"/>
          </a:xfrm>
          <a:custGeom>
            <a:avLst/>
            <a:gdLst>
              <a:gd name="T0" fmla="*/ 101600 w 3620"/>
              <a:gd name="T1" fmla="*/ 636454 h 856"/>
              <a:gd name="T2" fmla="*/ 12700 w 3620"/>
              <a:gd name="T3" fmla="*/ 1054797 h 856"/>
              <a:gd name="T4" fmla="*/ 471488 w 3620"/>
              <a:gd name="T5" fmla="*/ 1035132 h 856"/>
              <a:gd name="T6" fmla="*/ 612775 w 3620"/>
              <a:gd name="T7" fmla="*/ 1133460 h 856"/>
              <a:gd name="T8" fmla="*/ 877888 w 3620"/>
              <a:gd name="T9" fmla="*/ 1371237 h 856"/>
              <a:gd name="T10" fmla="*/ 1423988 w 3620"/>
              <a:gd name="T11" fmla="*/ 1530350 h 856"/>
              <a:gd name="T12" fmla="*/ 1741488 w 3620"/>
              <a:gd name="T13" fmla="*/ 1392690 h 856"/>
              <a:gd name="T14" fmla="*/ 1917700 w 3620"/>
              <a:gd name="T15" fmla="*/ 1292574 h 856"/>
              <a:gd name="T16" fmla="*/ 2112963 w 3620"/>
              <a:gd name="T17" fmla="*/ 1213911 h 856"/>
              <a:gd name="T18" fmla="*/ 2306638 w 3620"/>
              <a:gd name="T19" fmla="*/ 1074463 h 856"/>
              <a:gd name="T20" fmla="*/ 2976563 w 3620"/>
              <a:gd name="T21" fmla="*/ 1192457 h 856"/>
              <a:gd name="T22" fmla="*/ 3189288 w 3620"/>
              <a:gd name="T23" fmla="*/ 1292574 h 856"/>
              <a:gd name="T24" fmla="*/ 3524250 w 3620"/>
              <a:gd name="T25" fmla="*/ 1451687 h 856"/>
              <a:gd name="T26" fmla="*/ 4035425 w 3620"/>
              <a:gd name="T27" fmla="*/ 1432021 h 856"/>
              <a:gd name="T28" fmla="*/ 4176713 w 3620"/>
              <a:gd name="T29" fmla="*/ 1331905 h 856"/>
              <a:gd name="T30" fmla="*/ 4494213 w 3620"/>
              <a:gd name="T31" fmla="*/ 1133460 h 856"/>
              <a:gd name="T32" fmla="*/ 5022850 w 3620"/>
              <a:gd name="T33" fmla="*/ 1054797 h 856"/>
              <a:gd name="T34" fmla="*/ 5129213 w 3620"/>
              <a:gd name="T35" fmla="*/ 1133460 h 856"/>
              <a:gd name="T36" fmla="*/ 5553075 w 3620"/>
              <a:gd name="T37" fmla="*/ 1312239 h 856"/>
              <a:gd name="T38" fmla="*/ 5657850 w 3620"/>
              <a:gd name="T39" fmla="*/ 1054797 h 856"/>
              <a:gd name="T40" fmla="*/ 5729288 w 3620"/>
              <a:gd name="T41" fmla="*/ 359346 h 856"/>
              <a:gd name="T42" fmla="*/ 5411788 w 3620"/>
              <a:gd name="T43" fmla="*/ 320015 h 856"/>
              <a:gd name="T44" fmla="*/ 5216525 w 3620"/>
              <a:gd name="T45" fmla="*/ 180567 h 856"/>
              <a:gd name="T46" fmla="*/ 4705350 w 3620"/>
              <a:gd name="T47" fmla="*/ 100116 h 856"/>
              <a:gd name="T48" fmla="*/ 4494213 w 3620"/>
              <a:gd name="T49" fmla="*/ 200233 h 856"/>
              <a:gd name="T50" fmla="*/ 4370388 w 3620"/>
              <a:gd name="T51" fmla="*/ 320015 h 856"/>
              <a:gd name="T52" fmla="*/ 4122738 w 3620"/>
              <a:gd name="T53" fmla="*/ 418343 h 856"/>
              <a:gd name="T54" fmla="*/ 3452813 w 3620"/>
              <a:gd name="T55" fmla="*/ 477340 h 856"/>
              <a:gd name="T56" fmla="*/ 3294063 w 3620"/>
              <a:gd name="T57" fmla="*/ 398678 h 856"/>
              <a:gd name="T58" fmla="*/ 2552700 w 3620"/>
              <a:gd name="T59" fmla="*/ 100116 h 856"/>
              <a:gd name="T60" fmla="*/ 2289175 w 3620"/>
              <a:gd name="T61" fmla="*/ 219898 h 856"/>
              <a:gd name="T62" fmla="*/ 1989138 w 3620"/>
              <a:gd name="T63" fmla="*/ 359346 h 856"/>
              <a:gd name="T64" fmla="*/ 1477963 w 3620"/>
              <a:gd name="T65" fmla="*/ 577457 h 856"/>
              <a:gd name="T66" fmla="*/ 1036638 w 3620"/>
              <a:gd name="T67" fmla="*/ 477340 h 856"/>
              <a:gd name="T68" fmla="*/ 771525 w 3620"/>
              <a:gd name="T69" fmla="*/ 200233 h 856"/>
              <a:gd name="T70" fmla="*/ 525463 w 3620"/>
              <a:gd name="T71" fmla="*/ 41119 h 856"/>
              <a:gd name="T72" fmla="*/ 188913 w 3620"/>
              <a:gd name="T73" fmla="*/ 21454 h 856"/>
              <a:gd name="T74" fmla="*/ 119063 w 3620"/>
              <a:gd name="T75" fmla="*/ 80451 h 8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20" h="856">
                <a:moveTo>
                  <a:pt x="75" y="45"/>
                </a:moveTo>
                <a:cubicBezTo>
                  <a:pt x="107" y="145"/>
                  <a:pt x="75" y="254"/>
                  <a:pt x="64" y="356"/>
                </a:cubicBezTo>
                <a:cubicBezTo>
                  <a:pt x="50" y="492"/>
                  <a:pt x="83" y="450"/>
                  <a:pt x="30" y="501"/>
                </a:cubicBezTo>
                <a:cubicBezTo>
                  <a:pt x="26" y="513"/>
                  <a:pt x="0" y="587"/>
                  <a:pt x="8" y="590"/>
                </a:cubicBezTo>
                <a:cubicBezTo>
                  <a:pt x="21" y="595"/>
                  <a:pt x="192" y="571"/>
                  <a:pt x="219" y="567"/>
                </a:cubicBezTo>
                <a:cubicBezTo>
                  <a:pt x="245" y="571"/>
                  <a:pt x="273" y="568"/>
                  <a:pt x="297" y="579"/>
                </a:cubicBezTo>
                <a:cubicBezTo>
                  <a:pt x="309" y="584"/>
                  <a:pt x="308" y="605"/>
                  <a:pt x="319" y="612"/>
                </a:cubicBezTo>
                <a:cubicBezTo>
                  <a:pt x="339" y="624"/>
                  <a:pt x="366" y="621"/>
                  <a:pt x="386" y="634"/>
                </a:cubicBezTo>
                <a:cubicBezTo>
                  <a:pt x="397" y="641"/>
                  <a:pt x="408" y="649"/>
                  <a:pt x="419" y="656"/>
                </a:cubicBezTo>
                <a:cubicBezTo>
                  <a:pt x="445" y="730"/>
                  <a:pt x="479" y="743"/>
                  <a:pt x="553" y="767"/>
                </a:cubicBezTo>
                <a:cubicBezTo>
                  <a:pt x="575" y="774"/>
                  <a:pt x="619" y="790"/>
                  <a:pt x="619" y="790"/>
                </a:cubicBezTo>
                <a:cubicBezTo>
                  <a:pt x="686" y="854"/>
                  <a:pt x="812" y="848"/>
                  <a:pt x="897" y="856"/>
                </a:cubicBezTo>
                <a:cubicBezTo>
                  <a:pt x="930" y="852"/>
                  <a:pt x="965" y="855"/>
                  <a:pt x="997" y="845"/>
                </a:cubicBezTo>
                <a:cubicBezTo>
                  <a:pt x="1035" y="833"/>
                  <a:pt x="1058" y="786"/>
                  <a:pt x="1097" y="779"/>
                </a:cubicBezTo>
                <a:cubicBezTo>
                  <a:pt x="1175" y="765"/>
                  <a:pt x="1142" y="774"/>
                  <a:pt x="1197" y="756"/>
                </a:cubicBezTo>
                <a:cubicBezTo>
                  <a:pt x="1201" y="745"/>
                  <a:pt x="1200" y="731"/>
                  <a:pt x="1208" y="723"/>
                </a:cubicBezTo>
                <a:cubicBezTo>
                  <a:pt x="1217" y="715"/>
                  <a:pt x="1231" y="717"/>
                  <a:pt x="1242" y="712"/>
                </a:cubicBezTo>
                <a:cubicBezTo>
                  <a:pt x="1325" y="677"/>
                  <a:pt x="1247" y="700"/>
                  <a:pt x="1331" y="679"/>
                </a:cubicBezTo>
                <a:cubicBezTo>
                  <a:pt x="1378" y="630"/>
                  <a:pt x="1324" y="679"/>
                  <a:pt x="1386" y="645"/>
                </a:cubicBezTo>
                <a:cubicBezTo>
                  <a:pt x="1409" y="632"/>
                  <a:pt x="1453" y="601"/>
                  <a:pt x="1453" y="601"/>
                </a:cubicBezTo>
                <a:cubicBezTo>
                  <a:pt x="1557" y="607"/>
                  <a:pt x="1672" y="603"/>
                  <a:pt x="1775" y="634"/>
                </a:cubicBezTo>
                <a:cubicBezTo>
                  <a:pt x="1809" y="644"/>
                  <a:pt x="1842" y="655"/>
                  <a:pt x="1875" y="667"/>
                </a:cubicBezTo>
                <a:cubicBezTo>
                  <a:pt x="1886" y="671"/>
                  <a:pt x="1908" y="679"/>
                  <a:pt x="1908" y="679"/>
                </a:cubicBezTo>
                <a:cubicBezTo>
                  <a:pt x="1938" y="708"/>
                  <a:pt x="1970" y="710"/>
                  <a:pt x="2009" y="723"/>
                </a:cubicBezTo>
                <a:cubicBezTo>
                  <a:pt x="2063" y="777"/>
                  <a:pt x="2020" y="746"/>
                  <a:pt x="2109" y="767"/>
                </a:cubicBezTo>
                <a:cubicBezTo>
                  <a:pt x="2149" y="776"/>
                  <a:pt x="2180" y="803"/>
                  <a:pt x="2220" y="812"/>
                </a:cubicBezTo>
                <a:cubicBezTo>
                  <a:pt x="2283" y="826"/>
                  <a:pt x="2344" y="837"/>
                  <a:pt x="2409" y="845"/>
                </a:cubicBezTo>
                <a:cubicBezTo>
                  <a:pt x="2481" y="833"/>
                  <a:pt x="2482" y="821"/>
                  <a:pt x="2542" y="801"/>
                </a:cubicBezTo>
                <a:cubicBezTo>
                  <a:pt x="2549" y="790"/>
                  <a:pt x="2553" y="774"/>
                  <a:pt x="2564" y="767"/>
                </a:cubicBezTo>
                <a:cubicBezTo>
                  <a:pt x="2584" y="754"/>
                  <a:pt x="2631" y="745"/>
                  <a:pt x="2631" y="745"/>
                </a:cubicBezTo>
                <a:cubicBezTo>
                  <a:pt x="2667" y="721"/>
                  <a:pt x="2689" y="693"/>
                  <a:pt x="2731" y="679"/>
                </a:cubicBezTo>
                <a:cubicBezTo>
                  <a:pt x="2762" y="647"/>
                  <a:pt x="2793" y="653"/>
                  <a:pt x="2831" y="634"/>
                </a:cubicBezTo>
                <a:cubicBezTo>
                  <a:pt x="2884" y="608"/>
                  <a:pt x="2928" y="591"/>
                  <a:pt x="2986" y="579"/>
                </a:cubicBezTo>
                <a:cubicBezTo>
                  <a:pt x="3045" y="583"/>
                  <a:pt x="3105" y="584"/>
                  <a:pt x="3164" y="590"/>
                </a:cubicBezTo>
                <a:cubicBezTo>
                  <a:pt x="3183" y="592"/>
                  <a:pt x="3204" y="591"/>
                  <a:pt x="3220" y="601"/>
                </a:cubicBezTo>
                <a:cubicBezTo>
                  <a:pt x="3230" y="607"/>
                  <a:pt x="3224" y="625"/>
                  <a:pt x="3231" y="634"/>
                </a:cubicBezTo>
                <a:cubicBezTo>
                  <a:pt x="3255" y="664"/>
                  <a:pt x="3334" y="680"/>
                  <a:pt x="3364" y="690"/>
                </a:cubicBezTo>
                <a:cubicBezTo>
                  <a:pt x="3408" y="705"/>
                  <a:pt x="3453" y="719"/>
                  <a:pt x="3498" y="734"/>
                </a:cubicBezTo>
                <a:cubicBezTo>
                  <a:pt x="3520" y="741"/>
                  <a:pt x="3564" y="756"/>
                  <a:pt x="3564" y="756"/>
                </a:cubicBezTo>
                <a:cubicBezTo>
                  <a:pt x="3541" y="686"/>
                  <a:pt x="3540" y="662"/>
                  <a:pt x="3564" y="590"/>
                </a:cubicBezTo>
                <a:cubicBezTo>
                  <a:pt x="3572" y="534"/>
                  <a:pt x="3579" y="486"/>
                  <a:pt x="3598" y="434"/>
                </a:cubicBezTo>
                <a:cubicBezTo>
                  <a:pt x="3610" y="348"/>
                  <a:pt x="3620" y="288"/>
                  <a:pt x="3609" y="201"/>
                </a:cubicBezTo>
                <a:cubicBezTo>
                  <a:pt x="3550" y="220"/>
                  <a:pt x="3568" y="219"/>
                  <a:pt x="3475" y="201"/>
                </a:cubicBezTo>
                <a:cubicBezTo>
                  <a:pt x="3452" y="196"/>
                  <a:pt x="3409" y="179"/>
                  <a:pt x="3409" y="179"/>
                </a:cubicBezTo>
                <a:cubicBezTo>
                  <a:pt x="3358" y="128"/>
                  <a:pt x="3417" y="180"/>
                  <a:pt x="3353" y="145"/>
                </a:cubicBezTo>
                <a:cubicBezTo>
                  <a:pt x="3330" y="132"/>
                  <a:pt x="3311" y="109"/>
                  <a:pt x="3286" y="101"/>
                </a:cubicBezTo>
                <a:cubicBezTo>
                  <a:pt x="3202" y="73"/>
                  <a:pt x="3119" y="48"/>
                  <a:pt x="3031" y="34"/>
                </a:cubicBezTo>
                <a:cubicBezTo>
                  <a:pt x="3009" y="41"/>
                  <a:pt x="2980" y="39"/>
                  <a:pt x="2964" y="56"/>
                </a:cubicBezTo>
                <a:cubicBezTo>
                  <a:pt x="2957" y="64"/>
                  <a:pt x="2951" y="74"/>
                  <a:pt x="2942" y="79"/>
                </a:cubicBezTo>
                <a:cubicBezTo>
                  <a:pt x="2917" y="92"/>
                  <a:pt x="2862" y="104"/>
                  <a:pt x="2831" y="112"/>
                </a:cubicBezTo>
                <a:cubicBezTo>
                  <a:pt x="2827" y="123"/>
                  <a:pt x="2827" y="136"/>
                  <a:pt x="2820" y="145"/>
                </a:cubicBezTo>
                <a:cubicBezTo>
                  <a:pt x="2801" y="169"/>
                  <a:pt x="2778" y="166"/>
                  <a:pt x="2753" y="179"/>
                </a:cubicBezTo>
                <a:cubicBezTo>
                  <a:pt x="2741" y="185"/>
                  <a:pt x="2732" y="197"/>
                  <a:pt x="2720" y="201"/>
                </a:cubicBezTo>
                <a:cubicBezTo>
                  <a:pt x="2680" y="215"/>
                  <a:pt x="2637" y="221"/>
                  <a:pt x="2597" y="234"/>
                </a:cubicBezTo>
                <a:cubicBezTo>
                  <a:pt x="2556" y="265"/>
                  <a:pt x="2521" y="278"/>
                  <a:pt x="2475" y="301"/>
                </a:cubicBezTo>
                <a:cubicBezTo>
                  <a:pt x="2307" y="293"/>
                  <a:pt x="2292" y="298"/>
                  <a:pt x="2175" y="267"/>
                </a:cubicBezTo>
                <a:cubicBezTo>
                  <a:pt x="2164" y="260"/>
                  <a:pt x="2154" y="250"/>
                  <a:pt x="2142" y="245"/>
                </a:cubicBezTo>
                <a:cubicBezTo>
                  <a:pt x="2120" y="236"/>
                  <a:pt x="2075" y="223"/>
                  <a:pt x="2075" y="223"/>
                </a:cubicBezTo>
                <a:cubicBezTo>
                  <a:pt x="2042" y="201"/>
                  <a:pt x="1954" y="123"/>
                  <a:pt x="1920" y="112"/>
                </a:cubicBezTo>
                <a:cubicBezTo>
                  <a:pt x="1820" y="80"/>
                  <a:pt x="1712" y="65"/>
                  <a:pt x="1608" y="56"/>
                </a:cubicBezTo>
                <a:cubicBezTo>
                  <a:pt x="1607" y="56"/>
                  <a:pt x="1514" y="76"/>
                  <a:pt x="1508" y="79"/>
                </a:cubicBezTo>
                <a:cubicBezTo>
                  <a:pt x="1484" y="91"/>
                  <a:pt x="1467" y="115"/>
                  <a:pt x="1442" y="123"/>
                </a:cubicBezTo>
                <a:cubicBezTo>
                  <a:pt x="1391" y="140"/>
                  <a:pt x="1334" y="155"/>
                  <a:pt x="1286" y="179"/>
                </a:cubicBezTo>
                <a:cubicBezTo>
                  <a:pt x="1274" y="185"/>
                  <a:pt x="1265" y="196"/>
                  <a:pt x="1253" y="201"/>
                </a:cubicBezTo>
                <a:cubicBezTo>
                  <a:pt x="1189" y="229"/>
                  <a:pt x="1119" y="234"/>
                  <a:pt x="1053" y="256"/>
                </a:cubicBezTo>
                <a:cubicBezTo>
                  <a:pt x="995" y="314"/>
                  <a:pt x="1007" y="298"/>
                  <a:pt x="931" y="323"/>
                </a:cubicBezTo>
                <a:cubicBezTo>
                  <a:pt x="909" y="344"/>
                  <a:pt x="908" y="358"/>
                  <a:pt x="875" y="334"/>
                </a:cubicBezTo>
                <a:cubicBezTo>
                  <a:pt x="745" y="238"/>
                  <a:pt x="918" y="286"/>
                  <a:pt x="653" y="267"/>
                </a:cubicBezTo>
                <a:cubicBezTo>
                  <a:pt x="560" y="206"/>
                  <a:pt x="609" y="245"/>
                  <a:pt x="531" y="167"/>
                </a:cubicBezTo>
                <a:cubicBezTo>
                  <a:pt x="514" y="150"/>
                  <a:pt x="506" y="124"/>
                  <a:pt x="486" y="112"/>
                </a:cubicBezTo>
                <a:cubicBezTo>
                  <a:pt x="466" y="100"/>
                  <a:pt x="419" y="90"/>
                  <a:pt x="419" y="90"/>
                </a:cubicBezTo>
                <a:cubicBezTo>
                  <a:pt x="388" y="70"/>
                  <a:pt x="364" y="39"/>
                  <a:pt x="331" y="23"/>
                </a:cubicBezTo>
                <a:cubicBezTo>
                  <a:pt x="316" y="16"/>
                  <a:pt x="266" y="4"/>
                  <a:pt x="253" y="1"/>
                </a:cubicBezTo>
                <a:cubicBezTo>
                  <a:pt x="208" y="5"/>
                  <a:pt x="162" y="0"/>
                  <a:pt x="119" y="12"/>
                </a:cubicBezTo>
                <a:cubicBezTo>
                  <a:pt x="115" y="13"/>
                  <a:pt x="87" y="68"/>
                  <a:pt x="75" y="68"/>
                </a:cubicBezTo>
                <a:cubicBezTo>
                  <a:pt x="67" y="68"/>
                  <a:pt x="75" y="53"/>
                  <a:pt x="75" y="45"/>
                </a:cubicBez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16388" name="Group 5">
            <a:extLst>
              <a:ext uri="{FF2B5EF4-FFF2-40B4-BE49-F238E27FC236}">
                <a16:creationId xmlns:a16="http://schemas.microsoft.com/office/drawing/2014/main" id="{33A2A220-855C-46E5-ACBE-7A9482935786}"/>
              </a:ext>
            </a:extLst>
          </p:cNvPr>
          <p:cNvGrpSpPr>
            <a:grpSpLocks/>
          </p:cNvGrpSpPr>
          <p:nvPr/>
        </p:nvGrpSpPr>
        <p:grpSpPr bwMode="auto">
          <a:xfrm>
            <a:off x="2309813" y="1143000"/>
            <a:ext cx="3857625" cy="3415606"/>
            <a:chOff x="912" y="1567"/>
            <a:chExt cx="2536" cy="1624"/>
          </a:xfrm>
        </p:grpSpPr>
        <p:sp>
          <p:nvSpPr>
            <p:cNvPr id="16404" name="Freeform 6">
              <a:extLst>
                <a:ext uri="{FF2B5EF4-FFF2-40B4-BE49-F238E27FC236}">
                  <a16:creationId xmlns:a16="http://schemas.microsoft.com/office/drawing/2014/main" id="{F4541E28-CB90-41B6-A8F3-15A5D854B430}"/>
                </a:ext>
              </a:extLst>
            </p:cNvPr>
            <p:cNvSpPr>
              <a:spLocks/>
            </p:cNvSpPr>
            <p:nvPr/>
          </p:nvSpPr>
          <p:spPr bwMode="auto">
            <a:xfrm>
              <a:off x="912" y="1567"/>
              <a:ext cx="2536" cy="1624"/>
            </a:xfrm>
            <a:custGeom>
              <a:avLst/>
              <a:gdLst>
                <a:gd name="T0" fmla="*/ 2533 w 2536"/>
                <a:gd name="T1" fmla="*/ 166 h 1624"/>
                <a:gd name="T2" fmla="*/ 2388 w 2536"/>
                <a:gd name="T3" fmla="*/ 77 h 1624"/>
                <a:gd name="T4" fmla="*/ 1744 w 2536"/>
                <a:gd name="T5" fmla="*/ 122 h 1624"/>
                <a:gd name="T6" fmla="*/ 1688 w 2536"/>
                <a:gd name="T7" fmla="*/ 166 h 1624"/>
                <a:gd name="T8" fmla="*/ 1666 w 2536"/>
                <a:gd name="T9" fmla="*/ 133 h 1624"/>
                <a:gd name="T10" fmla="*/ 1599 w 2536"/>
                <a:gd name="T11" fmla="*/ 100 h 1624"/>
                <a:gd name="T12" fmla="*/ 210 w 2536"/>
                <a:gd name="T13" fmla="*/ 211 h 1624"/>
                <a:gd name="T14" fmla="*/ 166 w 2536"/>
                <a:gd name="T15" fmla="*/ 266 h 1624"/>
                <a:gd name="T16" fmla="*/ 121 w 2536"/>
                <a:gd name="T17" fmla="*/ 333 h 1624"/>
                <a:gd name="T18" fmla="*/ 99 w 2536"/>
                <a:gd name="T19" fmla="*/ 399 h 1624"/>
                <a:gd name="T20" fmla="*/ 88 w 2536"/>
                <a:gd name="T21" fmla="*/ 433 h 1624"/>
                <a:gd name="T22" fmla="*/ 144 w 2536"/>
                <a:gd name="T23" fmla="*/ 1011 h 1624"/>
                <a:gd name="T24" fmla="*/ 199 w 2536"/>
                <a:gd name="T25" fmla="*/ 1111 h 1624"/>
                <a:gd name="T26" fmla="*/ 210 w 2536"/>
                <a:gd name="T27" fmla="*/ 1144 h 1624"/>
                <a:gd name="T28" fmla="*/ 255 w 2536"/>
                <a:gd name="T29" fmla="*/ 1199 h 1624"/>
                <a:gd name="T30" fmla="*/ 310 w 2536"/>
                <a:gd name="T31" fmla="*/ 1377 h 1624"/>
                <a:gd name="T32" fmla="*/ 377 w 2536"/>
                <a:gd name="T33" fmla="*/ 1511 h 1624"/>
                <a:gd name="T34" fmla="*/ 422 w 2536"/>
                <a:gd name="T35" fmla="*/ 1466 h 1624"/>
                <a:gd name="T36" fmla="*/ 455 w 2536"/>
                <a:gd name="T37" fmla="*/ 1455 h 1624"/>
                <a:gd name="T38" fmla="*/ 488 w 2536"/>
                <a:gd name="T39" fmla="*/ 1433 h 1624"/>
                <a:gd name="T40" fmla="*/ 599 w 2536"/>
                <a:gd name="T41" fmla="*/ 1366 h 1624"/>
                <a:gd name="T42" fmla="*/ 699 w 2536"/>
                <a:gd name="T43" fmla="*/ 1333 h 1624"/>
                <a:gd name="T44" fmla="*/ 733 w 2536"/>
                <a:gd name="T45" fmla="*/ 1322 h 1624"/>
                <a:gd name="T46" fmla="*/ 899 w 2536"/>
                <a:gd name="T47" fmla="*/ 1255 h 1624"/>
                <a:gd name="T48" fmla="*/ 1277 w 2536"/>
                <a:gd name="T49" fmla="*/ 1144 h 1624"/>
                <a:gd name="T50" fmla="*/ 1311 w 2536"/>
                <a:gd name="T51" fmla="*/ 1133 h 1624"/>
                <a:gd name="T52" fmla="*/ 1355 w 2536"/>
                <a:gd name="T53" fmla="*/ 1111 h 1624"/>
                <a:gd name="T54" fmla="*/ 1455 w 2536"/>
                <a:gd name="T55" fmla="*/ 1088 h 1624"/>
                <a:gd name="T56" fmla="*/ 1522 w 2536"/>
                <a:gd name="T57" fmla="*/ 1066 h 1624"/>
                <a:gd name="T58" fmla="*/ 1555 w 2536"/>
                <a:gd name="T59" fmla="*/ 1055 h 1624"/>
                <a:gd name="T60" fmla="*/ 1611 w 2536"/>
                <a:gd name="T61" fmla="*/ 999 h 1624"/>
                <a:gd name="T62" fmla="*/ 1688 w 2536"/>
                <a:gd name="T63" fmla="*/ 911 h 1624"/>
                <a:gd name="T64" fmla="*/ 1944 w 2536"/>
                <a:gd name="T65" fmla="*/ 866 h 1624"/>
                <a:gd name="T66" fmla="*/ 1977 w 2536"/>
                <a:gd name="T67" fmla="*/ 855 h 1624"/>
                <a:gd name="T68" fmla="*/ 2022 w 2536"/>
                <a:gd name="T69" fmla="*/ 844 h 1624"/>
                <a:gd name="T70" fmla="*/ 2088 w 2536"/>
                <a:gd name="T71" fmla="*/ 822 h 1624"/>
                <a:gd name="T72" fmla="*/ 2188 w 2536"/>
                <a:gd name="T73" fmla="*/ 766 h 1624"/>
                <a:gd name="T74" fmla="*/ 2266 w 2536"/>
                <a:gd name="T75" fmla="*/ 699 h 1624"/>
                <a:gd name="T76" fmla="*/ 2344 w 2536"/>
                <a:gd name="T77" fmla="*/ 455 h 1624"/>
                <a:gd name="T78" fmla="*/ 2411 w 2536"/>
                <a:gd name="T79" fmla="*/ 300 h 1624"/>
                <a:gd name="T80" fmla="*/ 2477 w 2536"/>
                <a:gd name="T81" fmla="*/ 211 h 1624"/>
                <a:gd name="T82" fmla="*/ 2500 w 2536"/>
                <a:gd name="T83" fmla="*/ 188 h 1624"/>
                <a:gd name="T84" fmla="*/ 2533 w 2536"/>
                <a:gd name="T85" fmla="*/ 166 h 1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6" h="1624">
                  <a:moveTo>
                    <a:pt x="2533" y="166"/>
                  </a:moveTo>
                  <a:cubicBezTo>
                    <a:pt x="2511" y="99"/>
                    <a:pt x="2448" y="97"/>
                    <a:pt x="2388" y="77"/>
                  </a:cubicBezTo>
                  <a:cubicBezTo>
                    <a:pt x="2192" y="81"/>
                    <a:pt x="1927" y="0"/>
                    <a:pt x="1744" y="122"/>
                  </a:cubicBezTo>
                  <a:cubicBezTo>
                    <a:pt x="1735" y="136"/>
                    <a:pt x="1717" y="177"/>
                    <a:pt x="1688" y="166"/>
                  </a:cubicBezTo>
                  <a:cubicBezTo>
                    <a:pt x="1676" y="161"/>
                    <a:pt x="1675" y="142"/>
                    <a:pt x="1666" y="133"/>
                  </a:cubicBezTo>
                  <a:cubicBezTo>
                    <a:pt x="1644" y="111"/>
                    <a:pt x="1627" y="109"/>
                    <a:pt x="1599" y="100"/>
                  </a:cubicBezTo>
                  <a:cubicBezTo>
                    <a:pt x="1177" y="106"/>
                    <a:pt x="641" y="72"/>
                    <a:pt x="210" y="211"/>
                  </a:cubicBezTo>
                  <a:cubicBezTo>
                    <a:pt x="149" y="252"/>
                    <a:pt x="198" y="209"/>
                    <a:pt x="166" y="266"/>
                  </a:cubicBezTo>
                  <a:cubicBezTo>
                    <a:pt x="153" y="289"/>
                    <a:pt x="121" y="333"/>
                    <a:pt x="121" y="333"/>
                  </a:cubicBezTo>
                  <a:cubicBezTo>
                    <a:pt x="114" y="355"/>
                    <a:pt x="106" y="377"/>
                    <a:pt x="99" y="399"/>
                  </a:cubicBezTo>
                  <a:cubicBezTo>
                    <a:pt x="95" y="410"/>
                    <a:pt x="88" y="433"/>
                    <a:pt x="88" y="433"/>
                  </a:cubicBezTo>
                  <a:cubicBezTo>
                    <a:pt x="61" y="621"/>
                    <a:pt x="0" y="867"/>
                    <a:pt x="144" y="1011"/>
                  </a:cubicBezTo>
                  <a:cubicBezTo>
                    <a:pt x="156" y="1047"/>
                    <a:pt x="187" y="1075"/>
                    <a:pt x="199" y="1111"/>
                  </a:cubicBezTo>
                  <a:cubicBezTo>
                    <a:pt x="203" y="1122"/>
                    <a:pt x="204" y="1134"/>
                    <a:pt x="210" y="1144"/>
                  </a:cubicBezTo>
                  <a:cubicBezTo>
                    <a:pt x="222" y="1164"/>
                    <a:pt x="242" y="1179"/>
                    <a:pt x="255" y="1199"/>
                  </a:cubicBezTo>
                  <a:cubicBezTo>
                    <a:pt x="274" y="1258"/>
                    <a:pt x="295" y="1317"/>
                    <a:pt x="310" y="1377"/>
                  </a:cubicBezTo>
                  <a:cubicBezTo>
                    <a:pt x="326" y="1624"/>
                    <a:pt x="278" y="1544"/>
                    <a:pt x="377" y="1511"/>
                  </a:cubicBezTo>
                  <a:cubicBezTo>
                    <a:pt x="392" y="1496"/>
                    <a:pt x="407" y="1481"/>
                    <a:pt x="422" y="1466"/>
                  </a:cubicBezTo>
                  <a:cubicBezTo>
                    <a:pt x="430" y="1458"/>
                    <a:pt x="445" y="1460"/>
                    <a:pt x="455" y="1455"/>
                  </a:cubicBezTo>
                  <a:cubicBezTo>
                    <a:pt x="467" y="1449"/>
                    <a:pt x="478" y="1441"/>
                    <a:pt x="488" y="1433"/>
                  </a:cubicBezTo>
                  <a:cubicBezTo>
                    <a:pt x="530" y="1398"/>
                    <a:pt x="547" y="1387"/>
                    <a:pt x="599" y="1366"/>
                  </a:cubicBezTo>
                  <a:cubicBezTo>
                    <a:pt x="632" y="1353"/>
                    <a:pt x="666" y="1344"/>
                    <a:pt x="699" y="1333"/>
                  </a:cubicBezTo>
                  <a:cubicBezTo>
                    <a:pt x="710" y="1329"/>
                    <a:pt x="733" y="1322"/>
                    <a:pt x="733" y="1322"/>
                  </a:cubicBezTo>
                  <a:cubicBezTo>
                    <a:pt x="783" y="1287"/>
                    <a:pt x="842" y="1274"/>
                    <a:pt x="899" y="1255"/>
                  </a:cubicBezTo>
                  <a:cubicBezTo>
                    <a:pt x="1024" y="1214"/>
                    <a:pt x="1152" y="1185"/>
                    <a:pt x="1277" y="1144"/>
                  </a:cubicBezTo>
                  <a:cubicBezTo>
                    <a:pt x="1288" y="1140"/>
                    <a:pt x="1300" y="1138"/>
                    <a:pt x="1311" y="1133"/>
                  </a:cubicBezTo>
                  <a:cubicBezTo>
                    <a:pt x="1326" y="1126"/>
                    <a:pt x="1339" y="1116"/>
                    <a:pt x="1355" y="1111"/>
                  </a:cubicBezTo>
                  <a:cubicBezTo>
                    <a:pt x="1387" y="1100"/>
                    <a:pt x="1422" y="1098"/>
                    <a:pt x="1455" y="1088"/>
                  </a:cubicBezTo>
                  <a:cubicBezTo>
                    <a:pt x="1478" y="1081"/>
                    <a:pt x="1500" y="1073"/>
                    <a:pt x="1522" y="1066"/>
                  </a:cubicBezTo>
                  <a:cubicBezTo>
                    <a:pt x="1533" y="1062"/>
                    <a:pt x="1555" y="1055"/>
                    <a:pt x="1555" y="1055"/>
                  </a:cubicBezTo>
                  <a:cubicBezTo>
                    <a:pt x="1574" y="1036"/>
                    <a:pt x="1596" y="1021"/>
                    <a:pt x="1611" y="999"/>
                  </a:cubicBezTo>
                  <a:cubicBezTo>
                    <a:pt x="1629" y="972"/>
                    <a:pt x="1650" y="923"/>
                    <a:pt x="1688" y="911"/>
                  </a:cubicBezTo>
                  <a:cubicBezTo>
                    <a:pt x="1768" y="886"/>
                    <a:pt x="1860" y="880"/>
                    <a:pt x="1944" y="866"/>
                  </a:cubicBezTo>
                  <a:cubicBezTo>
                    <a:pt x="1955" y="862"/>
                    <a:pt x="1966" y="858"/>
                    <a:pt x="1977" y="855"/>
                  </a:cubicBezTo>
                  <a:cubicBezTo>
                    <a:pt x="1992" y="851"/>
                    <a:pt x="2007" y="848"/>
                    <a:pt x="2022" y="844"/>
                  </a:cubicBezTo>
                  <a:cubicBezTo>
                    <a:pt x="2044" y="837"/>
                    <a:pt x="2088" y="822"/>
                    <a:pt x="2088" y="822"/>
                  </a:cubicBezTo>
                  <a:cubicBezTo>
                    <a:pt x="2119" y="791"/>
                    <a:pt x="2151" y="790"/>
                    <a:pt x="2188" y="766"/>
                  </a:cubicBezTo>
                  <a:cubicBezTo>
                    <a:pt x="2215" y="748"/>
                    <a:pt x="2243" y="723"/>
                    <a:pt x="2266" y="699"/>
                  </a:cubicBezTo>
                  <a:cubicBezTo>
                    <a:pt x="2293" y="618"/>
                    <a:pt x="2320" y="537"/>
                    <a:pt x="2344" y="455"/>
                  </a:cubicBezTo>
                  <a:cubicBezTo>
                    <a:pt x="2360" y="402"/>
                    <a:pt x="2370" y="339"/>
                    <a:pt x="2411" y="300"/>
                  </a:cubicBezTo>
                  <a:cubicBezTo>
                    <a:pt x="2426" y="253"/>
                    <a:pt x="2440" y="241"/>
                    <a:pt x="2477" y="211"/>
                  </a:cubicBezTo>
                  <a:cubicBezTo>
                    <a:pt x="2485" y="204"/>
                    <a:pt x="2491" y="194"/>
                    <a:pt x="2500" y="188"/>
                  </a:cubicBezTo>
                  <a:cubicBezTo>
                    <a:pt x="2536" y="166"/>
                    <a:pt x="2533" y="192"/>
                    <a:pt x="2533" y="166"/>
                  </a:cubicBezTo>
                  <a:close/>
                </a:path>
              </a:pathLst>
            </a:cu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405" name="Freeform 7">
              <a:extLst>
                <a:ext uri="{FF2B5EF4-FFF2-40B4-BE49-F238E27FC236}">
                  <a16:creationId xmlns:a16="http://schemas.microsoft.com/office/drawing/2014/main" id="{838D962A-B2FF-4A2F-94A5-7B974569E715}"/>
                </a:ext>
              </a:extLst>
            </p:cNvPr>
            <p:cNvSpPr>
              <a:spLocks/>
            </p:cNvSpPr>
            <p:nvPr/>
          </p:nvSpPr>
          <p:spPr bwMode="auto">
            <a:xfrm>
              <a:off x="1614" y="2688"/>
              <a:ext cx="598" cy="345"/>
            </a:xfrm>
            <a:custGeom>
              <a:avLst/>
              <a:gdLst>
                <a:gd name="T0" fmla="*/ 586 w 598"/>
                <a:gd name="T1" fmla="*/ 0 h 345"/>
                <a:gd name="T2" fmla="*/ 442 w 598"/>
                <a:gd name="T3" fmla="*/ 55 h 345"/>
                <a:gd name="T4" fmla="*/ 320 w 598"/>
                <a:gd name="T5" fmla="*/ 89 h 345"/>
                <a:gd name="T6" fmla="*/ 208 w 598"/>
                <a:gd name="T7" fmla="*/ 133 h 345"/>
                <a:gd name="T8" fmla="*/ 108 w 598"/>
                <a:gd name="T9" fmla="*/ 167 h 345"/>
                <a:gd name="T10" fmla="*/ 42 w 598"/>
                <a:gd name="T11" fmla="*/ 189 h 345"/>
                <a:gd name="T12" fmla="*/ 8 w 598"/>
                <a:gd name="T13" fmla="*/ 255 h 345"/>
                <a:gd name="T14" fmla="*/ 75 w 598"/>
                <a:gd name="T15" fmla="*/ 278 h 345"/>
                <a:gd name="T16" fmla="*/ 108 w 598"/>
                <a:gd name="T17" fmla="*/ 289 h 345"/>
                <a:gd name="T18" fmla="*/ 297 w 598"/>
                <a:gd name="T19" fmla="*/ 311 h 345"/>
                <a:gd name="T20" fmla="*/ 420 w 598"/>
                <a:gd name="T21" fmla="*/ 222 h 345"/>
                <a:gd name="T22" fmla="*/ 564 w 598"/>
                <a:gd name="T23" fmla="*/ 155 h 345"/>
                <a:gd name="T24" fmla="*/ 575 w 598"/>
                <a:gd name="T25" fmla="*/ 67 h 345"/>
                <a:gd name="T26" fmla="*/ 553 w 598"/>
                <a:gd name="T27" fmla="*/ 44 h 345"/>
                <a:gd name="T28" fmla="*/ 586 w 598"/>
                <a:gd name="T29" fmla="*/ 0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8" h="345">
                  <a:moveTo>
                    <a:pt x="586" y="0"/>
                  </a:moveTo>
                  <a:cubicBezTo>
                    <a:pt x="564" y="66"/>
                    <a:pt x="513" y="47"/>
                    <a:pt x="442" y="55"/>
                  </a:cubicBezTo>
                  <a:cubicBezTo>
                    <a:pt x="393" y="106"/>
                    <a:pt x="442" y="65"/>
                    <a:pt x="320" y="89"/>
                  </a:cubicBezTo>
                  <a:cubicBezTo>
                    <a:pt x="248" y="103"/>
                    <a:pt x="266" y="110"/>
                    <a:pt x="208" y="133"/>
                  </a:cubicBezTo>
                  <a:cubicBezTo>
                    <a:pt x="175" y="146"/>
                    <a:pt x="141" y="156"/>
                    <a:pt x="108" y="167"/>
                  </a:cubicBezTo>
                  <a:cubicBezTo>
                    <a:pt x="86" y="175"/>
                    <a:pt x="42" y="189"/>
                    <a:pt x="42" y="189"/>
                  </a:cubicBezTo>
                  <a:cubicBezTo>
                    <a:pt x="41" y="190"/>
                    <a:pt x="0" y="247"/>
                    <a:pt x="8" y="255"/>
                  </a:cubicBezTo>
                  <a:cubicBezTo>
                    <a:pt x="25" y="272"/>
                    <a:pt x="53" y="270"/>
                    <a:pt x="75" y="278"/>
                  </a:cubicBezTo>
                  <a:cubicBezTo>
                    <a:pt x="86" y="282"/>
                    <a:pt x="108" y="289"/>
                    <a:pt x="108" y="289"/>
                  </a:cubicBezTo>
                  <a:cubicBezTo>
                    <a:pt x="166" y="345"/>
                    <a:pt x="207" y="318"/>
                    <a:pt x="297" y="311"/>
                  </a:cubicBezTo>
                  <a:cubicBezTo>
                    <a:pt x="329" y="265"/>
                    <a:pt x="368" y="239"/>
                    <a:pt x="420" y="222"/>
                  </a:cubicBezTo>
                  <a:cubicBezTo>
                    <a:pt x="465" y="192"/>
                    <a:pt x="516" y="180"/>
                    <a:pt x="564" y="155"/>
                  </a:cubicBezTo>
                  <a:cubicBezTo>
                    <a:pt x="590" y="116"/>
                    <a:pt x="598" y="121"/>
                    <a:pt x="575" y="67"/>
                  </a:cubicBezTo>
                  <a:cubicBezTo>
                    <a:pt x="571" y="57"/>
                    <a:pt x="551" y="54"/>
                    <a:pt x="553" y="44"/>
                  </a:cubicBezTo>
                  <a:cubicBezTo>
                    <a:pt x="556" y="26"/>
                    <a:pt x="575" y="15"/>
                    <a:pt x="586" y="0"/>
                  </a:cubicBez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16389" name="Freeform 8">
            <a:extLst>
              <a:ext uri="{FF2B5EF4-FFF2-40B4-BE49-F238E27FC236}">
                <a16:creationId xmlns:a16="http://schemas.microsoft.com/office/drawing/2014/main" id="{5897876D-176E-40D7-B22F-75A951A103F8}"/>
              </a:ext>
            </a:extLst>
          </p:cNvPr>
          <p:cNvSpPr>
            <a:spLocks/>
          </p:cNvSpPr>
          <p:nvPr/>
        </p:nvSpPr>
        <p:spPr bwMode="auto">
          <a:xfrm rot="555537">
            <a:off x="3309938" y="5238750"/>
            <a:ext cx="5523012" cy="1009055"/>
          </a:xfrm>
          <a:custGeom>
            <a:avLst/>
            <a:gdLst>
              <a:gd name="T0" fmla="*/ 3740 w 4726"/>
              <a:gd name="T1" fmla="*/ 894922 h 534"/>
              <a:gd name="T2" fmla="*/ 157066 w 4726"/>
              <a:gd name="T3" fmla="*/ 804220 h 534"/>
              <a:gd name="T4" fmla="*/ 239338 w 4726"/>
              <a:gd name="T5" fmla="*/ 759877 h 534"/>
              <a:gd name="T6" fmla="*/ 558456 w 4726"/>
              <a:gd name="T7" fmla="*/ 782049 h 534"/>
              <a:gd name="T8" fmla="*/ 737960 w 4726"/>
              <a:gd name="T9" fmla="*/ 894922 h 534"/>
              <a:gd name="T10" fmla="*/ 904998 w 4726"/>
              <a:gd name="T11" fmla="*/ 1005779 h 534"/>
              <a:gd name="T12" fmla="*/ 1070790 w 4726"/>
              <a:gd name="T13" fmla="*/ 1052138 h 534"/>
              <a:gd name="T14" fmla="*/ 1652930 w 4726"/>
              <a:gd name="T15" fmla="*/ 983608 h 534"/>
              <a:gd name="T16" fmla="*/ 1915953 w 4726"/>
              <a:gd name="T17" fmla="*/ 828407 h 534"/>
              <a:gd name="T18" fmla="*/ 1999472 w 4726"/>
              <a:gd name="T19" fmla="*/ 737706 h 534"/>
              <a:gd name="T20" fmla="*/ 2095457 w 4726"/>
              <a:gd name="T21" fmla="*/ 671191 h 534"/>
              <a:gd name="T22" fmla="*/ 2220112 w 4726"/>
              <a:gd name="T23" fmla="*/ 558318 h 534"/>
              <a:gd name="T24" fmla="*/ 2552942 w 4726"/>
              <a:gd name="T25" fmla="*/ 447461 h 534"/>
              <a:gd name="T26" fmla="*/ 3024139 w 4726"/>
              <a:gd name="T27" fmla="*/ 469632 h 534"/>
              <a:gd name="T28" fmla="*/ 3162507 w 4726"/>
              <a:gd name="T29" fmla="*/ 536147 h 534"/>
              <a:gd name="T30" fmla="*/ 3481625 w 4726"/>
              <a:gd name="T31" fmla="*/ 626848 h 534"/>
              <a:gd name="T32" fmla="*/ 3966534 w 4726"/>
              <a:gd name="T33" fmla="*/ 580490 h 534"/>
              <a:gd name="T34" fmla="*/ 4104901 w 4726"/>
              <a:gd name="T35" fmla="*/ 447461 h 534"/>
              <a:gd name="T36" fmla="*/ 4187174 w 4726"/>
              <a:gd name="T37" fmla="*/ 403118 h 534"/>
              <a:gd name="T38" fmla="*/ 4354212 w 4726"/>
              <a:gd name="T39" fmla="*/ 268073 h 534"/>
              <a:gd name="T40" fmla="*/ 4478868 w 4726"/>
              <a:gd name="T41" fmla="*/ 177372 h 534"/>
              <a:gd name="T42" fmla="*/ 4574852 w 4726"/>
              <a:gd name="T43" fmla="*/ 88686 h 534"/>
              <a:gd name="T44" fmla="*/ 4810451 w 4726"/>
              <a:gd name="T45" fmla="*/ 0 h 534"/>
              <a:gd name="T46" fmla="*/ 5156993 w 4726"/>
              <a:gd name="T47" fmla="*/ 22171 h 534"/>
              <a:gd name="T48" fmla="*/ 5240512 w 4726"/>
              <a:gd name="T49" fmla="*/ 88686 h 534"/>
              <a:gd name="T50" fmla="*/ 5378879 w 4726"/>
              <a:gd name="T51" fmla="*/ 155200 h 534"/>
              <a:gd name="T52" fmla="*/ 5711709 w 4726"/>
              <a:gd name="T53" fmla="*/ 66514 h 534"/>
              <a:gd name="T54" fmla="*/ 5725421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0" name="Freeform 9">
            <a:extLst>
              <a:ext uri="{FF2B5EF4-FFF2-40B4-BE49-F238E27FC236}">
                <a16:creationId xmlns:a16="http://schemas.microsoft.com/office/drawing/2014/main" id="{47362DE4-195F-41EA-8B20-A403F55A2F80}"/>
              </a:ext>
            </a:extLst>
          </p:cNvPr>
          <p:cNvSpPr>
            <a:spLocks/>
          </p:cNvSpPr>
          <p:nvPr/>
        </p:nvSpPr>
        <p:spPr bwMode="auto">
          <a:xfrm rot="555537">
            <a:off x="3284638" y="5235774"/>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1" name="Oval 10">
            <a:extLst>
              <a:ext uri="{FF2B5EF4-FFF2-40B4-BE49-F238E27FC236}">
                <a16:creationId xmlns:a16="http://schemas.microsoft.com/office/drawing/2014/main" id="{9C3D9398-C86D-422F-88E1-7B2935FA11C4}"/>
              </a:ext>
            </a:extLst>
          </p:cNvPr>
          <p:cNvSpPr>
            <a:spLocks noChangeArrowheads="1"/>
          </p:cNvSpPr>
          <p:nvPr/>
        </p:nvSpPr>
        <p:spPr bwMode="auto">
          <a:xfrm rot="402230">
            <a:off x="3309938" y="4628555"/>
            <a:ext cx="111622" cy="100012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16392" name="Oval 11">
            <a:extLst>
              <a:ext uri="{FF2B5EF4-FFF2-40B4-BE49-F238E27FC236}">
                <a16:creationId xmlns:a16="http://schemas.microsoft.com/office/drawing/2014/main" id="{AE7392A0-C259-4CA1-B356-047676F37BC5}"/>
              </a:ext>
            </a:extLst>
          </p:cNvPr>
          <p:cNvSpPr>
            <a:spLocks noChangeArrowheads="1"/>
          </p:cNvSpPr>
          <p:nvPr/>
        </p:nvSpPr>
        <p:spPr bwMode="auto">
          <a:xfrm rot="359852">
            <a:off x="8627567" y="4860727"/>
            <a:ext cx="111621" cy="998637"/>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grpSp>
        <p:nvGrpSpPr>
          <p:cNvPr id="16393" name="Group 12">
            <a:extLst>
              <a:ext uri="{FF2B5EF4-FFF2-40B4-BE49-F238E27FC236}">
                <a16:creationId xmlns:a16="http://schemas.microsoft.com/office/drawing/2014/main" id="{CCDA0D20-9CF1-4B7F-BEBA-14EE948653EC}"/>
              </a:ext>
            </a:extLst>
          </p:cNvPr>
          <p:cNvGrpSpPr>
            <a:grpSpLocks/>
          </p:cNvGrpSpPr>
          <p:nvPr/>
        </p:nvGrpSpPr>
        <p:grpSpPr bwMode="auto">
          <a:xfrm>
            <a:off x="8596314" y="1294805"/>
            <a:ext cx="1143000" cy="1220391"/>
            <a:chOff x="4656" y="1104"/>
            <a:chExt cx="768" cy="768"/>
          </a:xfrm>
        </p:grpSpPr>
        <p:sp>
          <p:nvSpPr>
            <p:cNvPr id="16402" name="Oval 13">
              <a:extLst>
                <a:ext uri="{FF2B5EF4-FFF2-40B4-BE49-F238E27FC236}">
                  <a16:creationId xmlns:a16="http://schemas.microsoft.com/office/drawing/2014/main" id="{11060C08-FFD4-4353-BE58-44CC61A88B13}"/>
                </a:ext>
              </a:extLst>
            </p:cNvPr>
            <p:cNvSpPr>
              <a:spLocks noChangeArrowheads="1"/>
            </p:cNvSpPr>
            <p:nvPr/>
          </p:nvSpPr>
          <p:spPr bwMode="auto">
            <a:xfrm>
              <a:off x="4656" y="1104"/>
              <a:ext cx="768" cy="768"/>
            </a:xfrm>
            <a:prstGeom prst="ellipse">
              <a:avLst/>
            </a:prstGeom>
            <a:solidFill>
              <a:srgbClr val="A50021"/>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endParaRPr lang="cs-CZ" altLang="cs-CZ" sz="2250" dirty="0">
                <a:solidFill>
                  <a:schemeClr val="accent1"/>
                </a:solidFill>
                <a:latin typeface="Calibri Light" panose="020F0302020204030204" pitchFamily="34" charset="0"/>
              </a:endParaRPr>
            </a:p>
          </p:txBody>
        </p:sp>
        <p:sp>
          <p:nvSpPr>
            <p:cNvPr id="16403" name="Text Box 14">
              <a:extLst>
                <a:ext uri="{FF2B5EF4-FFF2-40B4-BE49-F238E27FC236}">
                  <a16:creationId xmlns:a16="http://schemas.microsoft.com/office/drawing/2014/main" id="{E0967636-6806-4F35-9A32-D4E44B8530FA}"/>
                </a:ext>
              </a:extLst>
            </p:cNvPr>
            <p:cNvSpPr txBox="1">
              <a:spLocks noChangeArrowheads="1"/>
            </p:cNvSpPr>
            <p:nvPr/>
          </p:nvSpPr>
          <p:spPr bwMode="auto">
            <a:xfrm>
              <a:off x="4724" y="1200"/>
              <a:ext cx="681"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cs-CZ" altLang="cs-CZ" sz="1875" b="1" dirty="0">
                  <a:latin typeface="Calibri Light" panose="020F0302020204030204" pitchFamily="34" charset="0"/>
                </a:rPr>
                <a:t>Tkáňové </a:t>
              </a:r>
            </a:p>
            <a:p>
              <a:pPr algn="ctr" eaLnBrk="1" hangingPunct="1"/>
              <a:r>
                <a:rPr lang="cs-CZ" altLang="cs-CZ" sz="1875" b="1" dirty="0">
                  <a:latin typeface="Calibri Light" panose="020F0302020204030204" pitchFamily="34" charset="0"/>
                </a:rPr>
                <a:t>Zásoby </a:t>
              </a:r>
            </a:p>
            <a:p>
              <a:pPr algn="ctr" eaLnBrk="1" hangingPunct="1"/>
              <a:r>
                <a:rPr lang="cs-CZ" altLang="cs-CZ" sz="1875" b="1" dirty="0">
                  <a:latin typeface="Calibri Light" panose="020F0302020204030204" pitchFamily="34" charset="0"/>
                </a:rPr>
                <a:t>70g</a:t>
              </a:r>
              <a:endParaRPr lang="en-US" altLang="cs-CZ" sz="2250" dirty="0">
                <a:latin typeface="Calibri Light" panose="020F0302020204030204" pitchFamily="34" charset="0"/>
              </a:endParaRPr>
            </a:p>
          </p:txBody>
        </p:sp>
      </p:grpSp>
      <p:sp>
        <p:nvSpPr>
          <p:cNvPr id="16394" name="Line 15">
            <a:extLst>
              <a:ext uri="{FF2B5EF4-FFF2-40B4-BE49-F238E27FC236}">
                <a16:creationId xmlns:a16="http://schemas.microsoft.com/office/drawing/2014/main" id="{264A2687-09BD-427E-A42C-07EA3EC92F91}"/>
              </a:ext>
            </a:extLst>
          </p:cNvPr>
          <p:cNvSpPr>
            <a:spLocks noChangeShapeType="1"/>
          </p:cNvSpPr>
          <p:nvPr/>
        </p:nvSpPr>
        <p:spPr bwMode="auto">
          <a:xfrm>
            <a:off x="6221016" y="1753195"/>
            <a:ext cx="2232422"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5" name="Text Box 16">
            <a:extLst>
              <a:ext uri="{FF2B5EF4-FFF2-40B4-BE49-F238E27FC236}">
                <a16:creationId xmlns:a16="http://schemas.microsoft.com/office/drawing/2014/main" id="{5A35E00A-27C2-407C-97FF-B8D3F44A8DEC}"/>
              </a:ext>
            </a:extLst>
          </p:cNvPr>
          <p:cNvSpPr txBox="1">
            <a:spLocks noChangeArrowheads="1"/>
          </p:cNvSpPr>
          <p:nvPr/>
        </p:nvSpPr>
        <p:spPr bwMode="auto">
          <a:xfrm>
            <a:off x="4097239" y="1437680"/>
            <a:ext cx="2058293"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chemeClr val="tx2"/>
                </a:solidFill>
                <a:latin typeface="Calibri Light" panose="020F0302020204030204" pitchFamily="34" charset="0"/>
              </a:rPr>
              <a:t>0.8 </a:t>
            </a:r>
            <a:r>
              <a:rPr lang="cs-CZ" altLang="cs-CZ" sz="2250" dirty="0">
                <a:solidFill>
                  <a:schemeClr val="tx2"/>
                </a:solidFill>
                <a:latin typeface="Calibri Light" panose="020F0302020204030204" pitchFamily="34" charset="0"/>
              </a:rPr>
              <a:t>g</a:t>
            </a:r>
            <a:endParaRPr lang="en-US" altLang="cs-CZ" sz="2250" dirty="0">
              <a:solidFill>
                <a:schemeClr val="tx2"/>
              </a:solidFill>
              <a:latin typeface="Calibri Light" panose="020F0302020204030204" pitchFamily="34" charset="0"/>
            </a:endParaRPr>
          </a:p>
          <a:p>
            <a:pPr algn="ctr" eaLnBrk="1" hangingPunct="1"/>
            <a:r>
              <a:rPr lang="en-US" altLang="cs-CZ" sz="2250" dirty="0">
                <a:solidFill>
                  <a:schemeClr val="tx2"/>
                </a:solidFill>
                <a:latin typeface="Calibri Light" panose="020F0302020204030204" pitchFamily="34" charset="0"/>
              </a:rPr>
              <a:t>SYN CHOL*</a:t>
            </a:r>
          </a:p>
        </p:txBody>
      </p:sp>
      <p:sp>
        <p:nvSpPr>
          <p:cNvPr id="16396" name="Freeform 57">
            <a:extLst>
              <a:ext uri="{FF2B5EF4-FFF2-40B4-BE49-F238E27FC236}">
                <a16:creationId xmlns:a16="http://schemas.microsoft.com/office/drawing/2014/main" id="{F0C26658-0EFC-4E97-BA21-6244153BFF8A}"/>
              </a:ext>
            </a:extLst>
          </p:cNvPr>
          <p:cNvSpPr>
            <a:spLocks/>
          </p:cNvSpPr>
          <p:nvPr/>
        </p:nvSpPr>
        <p:spPr bwMode="auto">
          <a:xfrm rot="555537">
            <a:off x="3360540" y="4324946"/>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7" name="Line 58">
            <a:extLst>
              <a:ext uri="{FF2B5EF4-FFF2-40B4-BE49-F238E27FC236}">
                <a16:creationId xmlns:a16="http://schemas.microsoft.com/office/drawing/2014/main" id="{B967D78A-0281-46E6-8D01-A45C3AB2CEB1}"/>
              </a:ext>
            </a:extLst>
          </p:cNvPr>
          <p:cNvSpPr>
            <a:spLocks noChangeShapeType="1"/>
          </p:cNvSpPr>
          <p:nvPr/>
        </p:nvSpPr>
        <p:spPr bwMode="auto">
          <a:xfrm flipH="1" flipV="1">
            <a:off x="6197203" y="1974950"/>
            <a:ext cx="2184797" cy="5953"/>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8" name="Freeform 64">
            <a:extLst>
              <a:ext uri="{FF2B5EF4-FFF2-40B4-BE49-F238E27FC236}">
                <a16:creationId xmlns:a16="http://schemas.microsoft.com/office/drawing/2014/main" id="{3C26EB11-3DCD-401D-B0F1-A9043D684059}"/>
              </a:ext>
            </a:extLst>
          </p:cNvPr>
          <p:cNvSpPr>
            <a:spLocks/>
          </p:cNvSpPr>
          <p:nvPr/>
        </p:nvSpPr>
        <p:spPr bwMode="auto">
          <a:xfrm>
            <a:off x="4524375" y="5063133"/>
            <a:ext cx="336352" cy="125016"/>
          </a:xfrm>
          <a:custGeom>
            <a:avLst/>
            <a:gdLst>
              <a:gd name="T0" fmla="*/ 295275 w 226"/>
              <a:gd name="T1" fmla="*/ 55703 h 79"/>
              <a:gd name="T2" fmla="*/ 171450 w 226"/>
              <a:gd name="T3" fmla="*/ 5064 h 79"/>
              <a:gd name="T4" fmla="*/ 85725 w 226"/>
              <a:gd name="T5" fmla="*/ 5064 h 79"/>
              <a:gd name="T6" fmla="*/ 19050 w 226"/>
              <a:gd name="T7" fmla="*/ 15192 h 79"/>
              <a:gd name="T8" fmla="*/ 0 w 226"/>
              <a:gd name="T9" fmla="*/ 75959 h 79"/>
              <a:gd name="T10" fmla="*/ 133350 w 226"/>
              <a:gd name="T11" fmla="*/ 126598 h 79"/>
              <a:gd name="T12" fmla="*/ 228600 w 226"/>
              <a:gd name="T13" fmla="*/ 116470 h 79"/>
              <a:gd name="T14" fmla="*/ 295275 w 226"/>
              <a:gd name="T15" fmla="*/ 55703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6" h="79">
                <a:moveTo>
                  <a:pt x="186" y="33"/>
                </a:moveTo>
                <a:cubicBezTo>
                  <a:pt x="158" y="24"/>
                  <a:pt x="133" y="19"/>
                  <a:pt x="108" y="3"/>
                </a:cubicBezTo>
                <a:cubicBezTo>
                  <a:pt x="65" y="17"/>
                  <a:pt x="83" y="22"/>
                  <a:pt x="54" y="3"/>
                </a:cubicBezTo>
                <a:cubicBezTo>
                  <a:pt x="40" y="5"/>
                  <a:pt x="23" y="0"/>
                  <a:pt x="12" y="9"/>
                </a:cubicBezTo>
                <a:cubicBezTo>
                  <a:pt x="2" y="17"/>
                  <a:pt x="0" y="45"/>
                  <a:pt x="0" y="45"/>
                </a:cubicBezTo>
                <a:cubicBezTo>
                  <a:pt x="11" y="79"/>
                  <a:pt x="51" y="71"/>
                  <a:pt x="84" y="75"/>
                </a:cubicBezTo>
                <a:cubicBezTo>
                  <a:pt x="104" y="73"/>
                  <a:pt x="126" y="78"/>
                  <a:pt x="144" y="69"/>
                </a:cubicBezTo>
                <a:cubicBezTo>
                  <a:pt x="226" y="28"/>
                  <a:pt x="131" y="33"/>
                  <a:pt x="186" y="33"/>
                </a:cubicBezTo>
                <a:close/>
              </a:path>
            </a:pathLst>
          </a:custGeom>
          <a:solidFill>
            <a:srgbClr val="777777"/>
          </a:solidFill>
          <a:ln w="952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9" name="Text Box 65">
            <a:extLst>
              <a:ext uri="{FF2B5EF4-FFF2-40B4-BE49-F238E27FC236}">
                <a16:creationId xmlns:a16="http://schemas.microsoft.com/office/drawing/2014/main" id="{A8884D5F-5E60-47A4-A101-636C8C801B34}"/>
              </a:ext>
            </a:extLst>
          </p:cNvPr>
          <p:cNvSpPr txBox="1">
            <a:spLocks noChangeArrowheads="1"/>
          </p:cNvSpPr>
          <p:nvPr/>
        </p:nvSpPr>
        <p:spPr bwMode="auto">
          <a:xfrm>
            <a:off x="4595813" y="6171903"/>
            <a:ext cx="4104186" cy="43280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solidFill>
                  <a:schemeClr val="tx2"/>
                </a:solidFill>
                <a:latin typeface="Calibri Light" panose="020F0302020204030204" pitchFamily="34" charset="0"/>
              </a:rPr>
              <a:t>*SYN CHOL = </a:t>
            </a:r>
            <a:r>
              <a:rPr lang="cs-CZ" altLang="cs-CZ" sz="2250" dirty="0">
                <a:solidFill>
                  <a:schemeClr val="tx2"/>
                </a:solidFill>
                <a:latin typeface="Calibri Light" panose="020F0302020204030204" pitchFamily="34" charset="0"/>
              </a:rPr>
              <a:t>syntéza cholesterolu</a:t>
            </a:r>
            <a:endParaRPr lang="en-US" altLang="cs-CZ" sz="2250" dirty="0">
              <a:solidFill>
                <a:schemeClr val="tx2"/>
              </a:solidFill>
              <a:latin typeface="Calibri Light" panose="020F0302020204030204" pitchFamily="34" charset="0"/>
            </a:endParaRPr>
          </a:p>
        </p:txBody>
      </p:sp>
      <p:sp>
        <p:nvSpPr>
          <p:cNvPr id="16400" name="Text Box 66">
            <a:extLst>
              <a:ext uri="{FF2B5EF4-FFF2-40B4-BE49-F238E27FC236}">
                <a16:creationId xmlns:a16="http://schemas.microsoft.com/office/drawing/2014/main" id="{EBB13B52-6E85-48D4-A49E-6324AB80DE3B}"/>
              </a:ext>
            </a:extLst>
          </p:cNvPr>
          <p:cNvSpPr txBox="1">
            <a:spLocks noChangeArrowheads="1"/>
          </p:cNvSpPr>
          <p:nvPr/>
        </p:nvSpPr>
        <p:spPr bwMode="auto">
          <a:xfrm>
            <a:off x="1956258" y="4953000"/>
            <a:ext cx="1271168" cy="375096"/>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chemeClr val="tx2"/>
                </a:solidFill>
                <a:latin typeface="Calibri Light" panose="020F0302020204030204" pitchFamily="34" charset="0"/>
              </a:rPr>
              <a:t>0.4 G CHOL</a:t>
            </a:r>
          </a:p>
        </p:txBody>
      </p:sp>
      <p:sp>
        <p:nvSpPr>
          <p:cNvPr id="16401" name="TextovéPole 1">
            <a:extLst>
              <a:ext uri="{FF2B5EF4-FFF2-40B4-BE49-F238E27FC236}">
                <a16:creationId xmlns:a16="http://schemas.microsoft.com/office/drawing/2014/main" id="{8BCED4E2-C1B7-421A-ABFB-64819E3F42D3}"/>
              </a:ext>
            </a:extLst>
          </p:cNvPr>
          <p:cNvSpPr txBox="1">
            <a:spLocks noChangeArrowheads="1"/>
          </p:cNvSpPr>
          <p:nvPr/>
        </p:nvSpPr>
        <p:spPr bwMode="auto">
          <a:xfrm>
            <a:off x="560412" y="5551375"/>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CB1DFD4-CBAF-43C2-8E78-D7B981CCBD94}"/>
              </a:ext>
            </a:extLst>
          </p:cNvPr>
          <p:cNvSpPr>
            <a:spLocks noGrp="1" noChangeArrowheads="1"/>
          </p:cNvSpPr>
          <p:nvPr>
            <p:ph type="ctrTitle" idx="4294967295"/>
          </p:nvPr>
        </p:nvSpPr>
        <p:spPr>
          <a:xfrm>
            <a:off x="2083594" y="342305"/>
            <a:ext cx="8298656" cy="632520"/>
          </a:xfrm>
        </p:spPr>
        <p:txBody>
          <a:bodyPr/>
          <a:lstStyle/>
          <a:p>
            <a:pPr fontAlgn="auto">
              <a:spcAft>
                <a:spcPts val="0"/>
              </a:spcAft>
              <a:defRPr/>
            </a:pPr>
            <a:r>
              <a:rPr lang="cs-CZ" altLang="cs-CZ" sz="2625" dirty="0"/>
              <a:t>Normální metabolismus cholesterolu</a:t>
            </a:r>
            <a:endParaRPr lang="en-US" altLang="cs-CZ" sz="4125" dirty="0"/>
          </a:p>
        </p:txBody>
      </p:sp>
      <p:sp>
        <p:nvSpPr>
          <p:cNvPr id="18435" name="Freeform 3">
            <a:extLst>
              <a:ext uri="{FF2B5EF4-FFF2-40B4-BE49-F238E27FC236}">
                <a16:creationId xmlns:a16="http://schemas.microsoft.com/office/drawing/2014/main" id="{A6E1EA4C-962A-4BB8-AD09-CBE53A1647AE}"/>
              </a:ext>
            </a:extLst>
          </p:cNvPr>
          <p:cNvSpPr>
            <a:spLocks/>
          </p:cNvSpPr>
          <p:nvPr/>
        </p:nvSpPr>
        <p:spPr bwMode="auto">
          <a:xfrm>
            <a:off x="3309938" y="4566047"/>
            <a:ext cx="5387578" cy="1434703"/>
          </a:xfrm>
          <a:custGeom>
            <a:avLst/>
            <a:gdLst>
              <a:gd name="T0" fmla="*/ 101600 w 3620"/>
              <a:gd name="T1" fmla="*/ 636454 h 856"/>
              <a:gd name="T2" fmla="*/ 12700 w 3620"/>
              <a:gd name="T3" fmla="*/ 1054797 h 856"/>
              <a:gd name="T4" fmla="*/ 471488 w 3620"/>
              <a:gd name="T5" fmla="*/ 1035132 h 856"/>
              <a:gd name="T6" fmla="*/ 612775 w 3620"/>
              <a:gd name="T7" fmla="*/ 1133460 h 856"/>
              <a:gd name="T8" fmla="*/ 877888 w 3620"/>
              <a:gd name="T9" fmla="*/ 1371237 h 856"/>
              <a:gd name="T10" fmla="*/ 1423988 w 3620"/>
              <a:gd name="T11" fmla="*/ 1530350 h 856"/>
              <a:gd name="T12" fmla="*/ 1741488 w 3620"/>
              <a:gd name="T13" fmla="*/ 1392690 h 856"/>
              <a:gd name="T14" fmla="*/ 1917700 w 3620"/>
              <a:gd name="T15" fmla="*/ 1292574 h 856"/>
              <a:gd name="T16" fmla="*/ 2112963 w 3620"/>
              <a:gd name="T17" fmla="*/ 1213911 h 856"/>
              <a:gd name="T18" fmla="*/ 2306638 w 3620"/>
              <a:gd name="T19" fmla="*/ 1074463 h 856"/>
              <a:gd name="T20" fmla="*/ 2976563 w 3620"/>
              <a:gd name="T21" fmla="*/ 1192457 h 856"/>
              <a:gd name="T22" fmla="*/ 3189288 w 3620"/>
              <a:gd name="T23" fmla="*/ 1292574 h 856"/>
              <a:gd name="T24" fmla="*/ 3524250 w 3620"/>
              <a:gd name="T25" fmla="*/ 1451687 h 856"/>
              <a:gd name="T26" fmla="*/ 4035425 w 3620"/>
              <a:gd name="T27" fmla="*/ 1432021 h 856"/>
              <a:gd name="T28" fmla="*/ 4176713 w 3620"/>
              <a:gd name="T29" fmla="*/ 1331905 h 856"/>
              <a:gd name="T30" fmla="*/ 4494213 w 3620"/>
              <a:gd name="T31" fmla="*/ 1133460 h 856"/>
              <a:gd name="T32" fmla="*/ 5022850 w 3620"/>
              <a:gd name="T33" fmla="*/ 1054797 h 856"/>
              <a:gd name="T34" fmla="*/ 5129213 w 3620"/>
              <a:gd name="T35" fmla="*/ 1133460 h 856"/>
              <a:gd name="T36" fmla="*/ 5553075 w 3620"/>
              <a:gd name="T37" fmla="*/ 1312239 h 856"/>
              <a:gd name="T38" fmla="*/ 5657850 w 3620"/>
              <a:gd name="T39" fmla="*/ 1054797 h 856"/>
              <a:gd name="T40" fmla="*/ 5729288 w 3620"/>
              <a:gd name="T41" fmla="*/ 359346 h 856"/>
              <a:gd name="T42" fmla="*/ 5411788 w 3620"/>
              <a:gd name="T43" fmla="*/ 320015 h 856"/>
              <a:gd name="T44" fmla="*/ 5216525 w 3620"/>
              <a:gd name="T45" fmla="*/ 180567 h 856"/>
              <a:gd name="T46" fmla="*/ 4705350 w 3620"/>
              <a:gd name="T47" fmla="*/ 100116 h 856"/>
              <a:gd name="T48" fmla="*/ 4494213 w 3620"/>
              <a:gd name="T49" fmla="*/ 200233 h 856"/>
              <a:gd name="T50" fmla="*/ 4370388 w 3620"/>
              <a:gd name="T51" fmla="*/ 320015 h 856"/>
              <a:gd name="T52" fmla="*/ 4122738 w 3620"/>
              <a:gd name="T53" fmla="*/ 418343 h 856"/>
              <a:gd name="T54" fmla="*/ 3452813 w 3620"/>
              <a:gd name="T55" fmla="*/ 477340 h 856"/>
              <a:gd name="T56" fmla="*/ 3294063 w 3620"/>
              <a:gd name="T57" fmla="*/ 398678 h 856"/>
              <a:gd name="T58" fmla="*/ 2552700 w 3620"/>
              <a:gd name="T59" fmla="*/ 100116 h 856"/>
              <a:gd name="T60" fmla="*/ 2289175 w 3620"/>
              <a:gd name="T61" fmla="*/ 219898 h 856"/>
              <a:gd name="T62" fmla="*/ 1989138 w 3620"/>
              <a:gd name="T63" fmla="*/ 359346 h 856"/>
              <a:gd name="T64" fmla="*/ 1477963 w 3620"/>
              <a:gd name="T65" fmla="*/ 577457 h 856"/>
              <a:gd name="T66" fmla="*/ 1036638 w 3620"/>
              <a:gd name="T67" fmla="*/ 477340 h 856"/>
              <a:gd name="T68" fmla="*/ 771525 w 3620"/>
              <a:gd name="T69" fmla="*/ 200233 h 856"/>
              <a:gd name="T70" fmla="*/ 525463 w 3620"/>
              <a:gd name="T71" fmla="*/ 41119 h 856"/>
              <a:gd name="T72" fmla="*/ 188913 w 3620"/>
              <a:gd name="T73" fmla="*/ 21454 h 856"/>
              <a:gd name="T74" fmla="*/ 119063 w 3620"/>
              <a:gd name="T75" fmla="*/ 80451 h 8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20" h="856">
                <a:moveTo>
                  <a:pt x="75" y="45"/>
                </a:moveTo>
                <a:cubicBezTo>
                  <a:pt x="107" y="145"/>
                  <a:pt x="75" y="254"/>
                  <a:pt x="64" y="356"/>
                </a:cubicBezTo>
                <a:cubicBezTo>
                  <a:pt x="50" y="492"/>
                  <a:pt x="83" y="450"/>
                  <a:pt x="30" y="501"/>
                </a:cubicBezTo>
                <a:cubicBezTo>
                  <a:pt x="26" y="513"/>
                  <a:pt x="0" y="587"/>
                  <a:pt x="8" y="590"/>
                </a:cubicBezTo>
                <a:cubicBezTo>
                  <a:pt x="21" y="595"/>
                  <a:pt x="192" y="571"/>
                  <a:pt x="219" y="567"/>
                </a:cubicBezTo>
                <a:cubicBezTo>
                  <a:pt x="245" y="571"/>
                  <a:pt x="273" y="568"/>
                  <a:pt x="297" y="579"/>
                </a:cubicBezTo>
                <a:cubicBezTo>
                  <a:pt x="309" y="584"/>
                  <a:pt x="308" y="605"/>
                  <a:pt x="319" y="612"/>
                </a:cubicBezTo>
                <a:cubicBezTo>
                  <a:pt x="339" y="624"/>
                  <a:pt x="366" y="621"/>
                  <a:pt x="386" y="634"/>
                </a:cubicBezTo>
                <a:cubicBezTo>
                  <a:pt x="397" y="641"/>
                  <a:pt x="408" y="649"/>
                  <a:pt x="419" y="656"/>
                </a:cubicBezTo>
                <a:cubicBezTo>
                  <a:pt x="445" y="730"/>
                  <a:pt x="479" y="743"/>
                  <a:pt x="553" y="767"/>
                </a:cubicBezTo>
                <a:cubicBezTo>
                  <a:pt x="575" y="774"/>
                  <a:pt x="619" y="790"/>
                  <a:pt x="619" y="790"/>
                </a:cubicBezTo>
                <a:cubicBezTo>
                  <a:pt x="686" y="854"/>
                  <a:pt x="812" y="848"/>
                  <a:pt x="897" y="856"/>
                </a:cubicBezTo>
                <a:cubicBezTo>
                  <a:pt x="930" y="852"/>
                  <a:pt x="965" y="855"/>
                  <a:pt x="997" y="845"/>
                </a:cubicBezTo>
                <a:cubicBezTo>
                  <a:pt x="1035" y="833"/>
                  <a:pt x="1058" y="786"/>
                  <a:pt x="1097" y="779"/>
                </a:cubicBezTo>
                <a:cubicBezTo>
                  <a:pt x="1175" y="765"/>
                  <a:pt x="1142" y="774"/>
                  <a:pt x="1197" y="756"/>
                </a:cubicBezTo>
                <a:cubicBezTo>
                  <a:pt x="1201" y="745"/>
                  <a:pt x="1200" y="731"/>
                  <a:pt x="1208" y="723"/>
                </a:cubicBezTo>
                <a:cubicBezTo>
                  <a:pt x="1217" y="715"/>
                  <a:pt x="1231" y="717"/>
                  <a:pt x="1242" y="712"/>
                </a:cubicBezTo>
                <a:cubicBezTo>
                  <a:pt x="1325" y="677"/>
                  <a:pt x="1247" y="700"/>
                  <a:pt x="1331" y="679"/>
                </a:cubicBezTo>
                <a:cubicBezTo>
                  <a:pt x="1378" y="630"/>
                  <a:pt x="1324" y="679"/>
                  <a:pt x="1386" y="645"/>
                </a:cubicBezTo>
                <a:cubicBezTo>
                  <a:pt x="1409" y="632"/>
                  <a:pt x="1453" y="601"/>
                  <a:pt x="1453" y="601"/>
                </a:cubicBezTo>
                <a:cubicBezTo>
                  <a:pt x="1557" y="607"/>
                  <a:pt x="1672" y="603"/>
                  <a:pt x="1775" y="634"/>
                </a:cubicBezTo>
                <a:cubicBezTo>
                  <a:pt x="1809" y="644"/>
                  <a:pt x="1842" y="655"/>
                  <a:pt x="1875" y="667"/>
                </a:cubicBezTo>
                <a:cubicBezTo>
                  <a:pt x="1886" y="671"/>
                  <a:pt x="1908" y="679"/>
                  <a:pt x="1908" y="679"/>
                </a:cubicBezTo>
                <a:cubicBezTo>
                  <a:pt x="1938" y="708"/>
                  <a:pt x="1970" y="710"/>
                  <a:pt x="2009" y="723"/>
                </a:cubicBezTo>
                <a:cubicBezTo>
                  <a:pt x="2063" y="777"/>
                  <a:pt x="2020" y="746"/>
                  <a:pt x="2109" y="767"/>
                </a:cubicBezTo>
                <a:cubicBezTo>
                  <a:pt x="2149" y="776"/>
                  <a:pt x="2180" y="803"/>
                  <a:pt x="2220" y="812"/>
                </a:cubicBezTo>
                <a:cubicBezTo>
                  <a:pt x="2283" y="826"/>
                  <a:pt x="2344" y="837"/>
                  <a:pt x="2409" y="845"/>
                </a:cubicBezTo>
                <a:cubicBezTo>
                  <a:pt x="2481" y="833"/>
                  <a:pt x="2482" y="821"/>
                  <a:pt x="2542" y="801"/>
                </a:cubicBezTo>
                <a:cubicBezTo>
                  <a:pt x="2549" y="790"/>
                  <a:pt x="2553" y="774"/>
                  <a:pt x="2564" y="767"/>
                </a:cubicBezTo>
                <a:cubicBezTo>
                  <a:pt x="2584" y="754"/>
                  <a:pt x="2631" y="745"/>
                  <a:pt x="2631" y="745"/>
                </a:cubicBezTo>
                <a:cubicBezTo>
                  <a:pt x="2667" y="721"/>
                  <a:pt x="2689" y="693"/>
                  <a:pt x="2731" y="679"/>
                </a:cubicBezTo>
                <a:cubicBezTo>
                  <a:pt x="2762" y="647"/>
                  <a:pt x="2793" y="653"/>
                  <a:pt x="2831" y="634"/>
                </a:cubicBezTo>
                <a:cubicBezTo>
                  <a:pt x="2884" y="608"/>
                  <a:pt x="2928" y="591"/>
                  <a:pt x="2986" y="579"/>
                </a:cubicBezTo>
                <a:cubicBezTo>
                  <a:pt x="3045" y="583"/>
                  <a:pt x="3105" y="584"/>
                  <a:pt x="3164" y="590"/>
                </a:cubicBezTo>
                <a:cubicBezTo>
                  <a:pt x="3183" y="592"/>
                  <a:pt x="3204" y="591"/>
                  <a:pt x="3220" y="601"/>
                </a:cubicBezTo>
                <a:cubicBezTo>
                  <a:pt x="3230" y="607"/>
                  <a:pt x="3224" y="625"/>
                  <a:pt x="3231" y="634"/>
                </a:cubicBezTo>
                <a:cubicBezTo>
                  <a:pt x="3255" y="664"/>
                  <a:pt x="3334" y="680"/>
                  <a:pt x="3364" y="690"/>
                </a:cubicBezTo>
                <a:cubicBezTo>
                  <a:pt x="3408" y="705"/>
                  <a:pt x="3453" y="719"/>
                  <a:pt x="3498" y="734"/>
                </a:cubicBezTo>
                <a:cubicBezTo>
                  <a:pt x="3520" y="741"/>
                  <a:pt x="3564" y="756"/>
                  <a:pt x="3564" y="756"/>
                </a:cubicBezTo>
                <a:cubicBezTo>
                  <a:pt x="3541" y="686"/>
                  <a:pt x="3540" y="662"/>
                  <a:pt x="3564" y="590"/>
                </a:cubicBezTo>
                <a:cubicBezTo>
                  <a:pt x="3572" y="534"/>
                  <a:pt x="3579" y="486"/>
                  <a:pt x="3598" y="434"/>
                </a:cubicBezTo>
                <a:cubicBezTo>
                  <a:pt x="3610" y="348"/>
                  <a:pt x="3620" y="288"/>
                  <a:pt x="3609" y="201"/>
                </a:cubicBezTo>
                <a:cubicBezTo>
                  <a:pt x="3550" y="220"/>
                  <a:pt x="3568" y="219"/>
                  <a:pt x="3475" y="201"/>
                </a:cubicBezTo>
                <a:cubicBezTo>
                  <a:pt x="3452" y="196"/>
                  <a:pt x="3409" y="179"/>
                  <a:pt x="3409" y="179"/>
                </a:cubicBezTo>
                <a:cubicBezTo>
                  <a:pt x="3358" y="128"/>
                  <a:pt x="3417" y="180"/>
                  <a:pt x="3353" y="145"/>
                </a:cubicBezTo>
                <a:cubicBezTo>
                  <a:pt x="3330" y="132"/>
                  <a:pt x="3311" y="109"/>
                  <a:pt x="3286" y="101"/>
                </a:cubicBezTo>
                <a:cubicBezTo>
                  <a:pt x="3202" y="73"/>
                  <a:pt x="3119" y="48"/>
                  <a:pt x="3031" y="34"/>
                </a:cubicBezTo>
                <a:cubicBezTo>
                  <a:pt x="3009" y="41"/>
                  <a:pt x="2980" y="39"/>
                  <a:pt x="2964" y="56"/>
                </a:cubicBezTo>
                <a:cubicBezTo>
                  <a:pt x="2957" y="64"/>
                  <a:pt x="2951" y="74"/>
                  <a:pt x="2942" y="79"/>
                </a:cubicBezTo>
                <a:cubicBezTo>
                  <a:pt x="2917" y="92"/>
                  <a:pt x="2862" y="104"/>
                  <a:pt x="2831" y="112"/>
                </a:cubicBezTo>
                <a:cubicBezTo>
                  <a:pt x="2827" y="123"/>
                  <a:pt x="2827" y="136"/>
                  <a:pt x="2820" y="145"/>
                </a:cubicBezTo>
                <a:cubicBezTo>
                  <a:pt x="2801" y="169"/>
                  <a:pt x="2778" y="166"/>
                  <a:pt x="2753" y="179"/>
                </a:cubicBezTo>
                <a:cubicBezTo>
                  <a:pt x="2741" y="185"/>
                  <a:pt x="2732" y="197"/>
                  <a:pt x="2720" y="201"/>
                </a:cubicBezTo>
                <a:cubicBezTo>
                  <a:pt x="2680" y="215"/>
                  <a:pt x="2637" y="221"/>
                  <a:pt x="2597" y="234"/>
                </a:cubicBezTo>
                <a:cubicBezTo>
                  <a:pt x="2556" y="265"/>
                  <a:pt x="2521" y="278"/>
                  <a:pt x="2475" y="301"/>
                </a:cubicBezTo>
                <a:cubicBezTo>
                  <a:pt x="2307" y="293"/>
                  <a:pt x="2292" y="298"/>
                  <a:pt x="2175" y="267"/>
                </a:cubicBezTo>
                <a:cubicBezTo>
                  <a:pt x="2164" y="260"/>
                  <a:pt x="2154" y="250"/>
                  <a:pt x="2142" y="245"/>
                </a:cubicBezTo>
                <a:cubicBezTo>
                  <a:pt x="2120" y="236"/>
                  <a:pt x="2075" y="223"/>
                  <a:pt x="2075" y="223"/>
                </a:cubicBezTo>
                <a:cubicBezTo>
                  <a:pt x="2042" y="201"/>
                  <a:pt x="1954" y="123"/>
                  <a:pt x="1920" y="112"/>
                </a:cubicBezTo>
                <a:cubicBezTo>
                  <a:pt x="1820" y="80"/>
                  <a:pt x="1712" y="65"/>
                  <a:pt x="1608" y="56"/>
                </a:cubicBezTo>
                <a:cubicBezTo>
                  <a:pt x="1607" y="56"/>
                  <a:pt x="1514" y="76"/>
                  <a:pt x="1508" y="79"/>
                </a:cubicBezTo>
                <a:cubicBezTo>
                  <a:pt x="1484" y="91"/>
                  <a:pt x="1467" y="115"/>
                  <a:pt x="1442" y="123"/>
                </a:cubicBezTo>
                <a:cubicBezTo>
                  <a:pt x="1391" y="140"/>
                  <a:pt x="1334" y="155"/>
                  <a:pt x="1286" y="179"/>
                </a:cubicBezTo>
                <a:cubicBezTo>
                  <a:pt x="1274" y="185"/>
                  <a:pt x="1265" y="196"/>
                  <a:pt x="1253" y="201"/>
                </a:cubicBezTo>
                <a:cubicBezTo>
                  <a:pt x="1189" y="229"/>
                  <a:pt x="1119" y="234"/>
                  <a:pt x="1053" y="256"/>
                </a:cubicBezTo>
                <a:cubicBezTo>
                  <a:pt x="995" y="314"/>
                  <a:pt x="1007" y="298"/>
                  <a:pt x="931" y="323"/>
                </a:cubicBezTo>
                <a:cubicBezTo>
                  <a:pt x="909" y="344"/>
                  <a:pt x="908" y="358"/>
                  <a:pt x="875" y="334"/>
                </a:cubicBezTo>
                <a:cubicBezTo>
                  <a:pt x="745" y="238"/>
                  <a:pt x="918" y="286"/>
                  <a:pt x="653" y="267"/>
                </a:cubicBezTo>
                <a:cubicBezTo>
                  <a:pt x="560" y="206"/>
                  <a:pt x="609" y="245"/>
                  <a:pt x="531" y="167"/>
                </a:cubicBezTo>
                <a:cubicBezTo>
                  <a:pt x="514" y="150"/>
                  <a:pt x="506" y="124"/>
                  <a:pt x="486" y="112"/>
                </a:cubicBezTo>
                <a:cubicBezTo>
                  <a:pt x="466" y="100"/>
                  <a:pt x="419" y="90"/>
                  <a:pt x="419" y="90"/>
                </a:cubicBezTo>
                <a:cubicBezTo>
                  <a:pt x="388" y="70"/>
                  <a:pt x="364" y="39"/>
                  <a:pt x="331" y="23"/>
                </a:cubicBezTo>
                <a:cubicBezTo>
                  <a:pt x="316" y="16"/>
                  <a:pt x="266" y="4"/>
                  <a:pt x="253" y="1"/>
                </a:cubicBezTo>
                <a:cubicBezTo>
                  <a:pt x="208" y="5"/>
                  <a:pt x="162" y="0"/>
                  <a:pt x="119" y="12"/>
                </a:cubicBezTo>
                <a:cubicBezTo>
                  <a:pt x="115" y="13"/>
                  <a:pt x="87" y="68"/>
                  <a:pt x="75" y="68"/>
                </a:cubicBezTo>
                <a:cubicBezTo>
                  <a:pt x="67" y="68"/>
                  <a:pt x="75" y="53"/>
                  <a:pt x="75" y="45"/>
                </a:cubicBez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18436" name="Group 4">
            <a:extLst>
              <a:ext uri="{FF2B5EF4-FFF2-40B4-BE49-F238E27FC236}">
                <a16:creationId xmlns:a16="http://schemas.microsoft.com/office/drawing/2014/main" id="{F233A31A-DAC4-48FF-827C-0303962C9281}"/>
              </a:ext>
            </a:extLst>
          </p:cNvPr>
          <p:cNvGrpSpPr>
            <a:grpSpLocks/>
          </p:cNvGrpSpPr>
          <p:nvPr/>
        </p:nvGrpSpPr>
        <p:grpSpPr bwMode="auto">
          <a:xfrm>
            <a:off x="2309813" y="1143000"/>
            <a:ext cx="3857625" cy="3415606"/>
            <a:chOff x="912" y="1567"/>
            <a:chExt cx="2536" cy="1624"/>
          </a:xfrm>
        </p:grpSpPr>
        <p:sp>
          <p:nvSpPr>
            <p:cNvPr id="18473" name="Freeform 5">
              <a:extLst>
                <a:ext uri="{FF2B5EF4-FFF2-40B4-BE49-F238E27FC236}">
                  <a16:creationId xmlns:a16="http://schemas.microsoft.com/office/drawing/2014/main" id="{765CC393-6359-44BC-9201-01ABB5277237}"/>
                </a:ext>
              </a:extLst>
            </p:cNvPr>
            <p:cNvSpPr>
              <a:spLocks/>
            </p:cNvSpPr>
            <p:nvPr/>
          </p:nvSpPr>
          <p:spPr bwMode="auto">
            <a:xfrm>
              <a:off x="912" y="1567"/>
              <a:ext cx="2536" cy="1624"/>
            </a:xfrm>
            <a:custGeom>
              <a:avLst/>
              <a:gdLst>
                <a:gd name="T0" fmla="*/ 2533 w 2536"/>
                <a:gd name="T1" fmla="*/ 166 h 1624"/>
                <a:gd name="T2" fmla="*/ 2388 w 2536"/>
                <a:gd name="T3" fmla="*/ 77 h 1624"/>
                <a:gd name="T4" fmla="*/ 1744 w 2536"/>
                <a:gd name="T5" fmla="*/ 122 h 1624"/>
                <a:gd name="T6" fmla="*/ 1688 w 2536"/>
                <a:gd name="T7" fmla="*/ 166 h 1624"/>
                <a:gd name="T8" fmla="*/ 1666 w 2536"/>
                <a:gd name="T9" fmla="*/ 133 h 1624"/>
                <a:gd name="T10" fmla="*/ 1599 w 2536"/>
                <a:gd name="T11" fmla="*/ 100 h 1624"/>
                <a:gd name="T12" fmla="*/ 210 w 2536"/>
                <a:gd name="T13" fmla="*/ 211 h 1624"/>
                <a:gd name="T14" fmla="*/ 166 w 2536"/>
                <a:gd name="T15" fmla="*/ 266 h 1624"/>
                <a:gd name="T16" fmla="*/ 121 w 2536"/>
                <a:gd name="T17" fmla="*/ 333 h 1624"/>
                <a:gd name="T18" fmla="*/ 99 w 2536"/>
                <a:gd name="T19" fmla="*/ 399 h 1624"/>
                <a:gd name="T20" fmla="*/ 88 w 2536"/>
                <a:gd name="T21" fmla="*/ 433 h 1624"/>
                <a:gd name="T22" fmla="*/ 144 w 2536"/>
                <a:gd name="T23" fmla="*/ 1011 h 1624"/>
                <a:gd name="T24" fmla="*/ 199 w 2536"/>
                <a:gd name="T25" fmla="*/ 1111 h 1624"/>
                <a:gd name="T26" fmla="*/ 210 w 2536"/>
                <a:gd name="T27" fmla="*/ 1144 h 1624"/>
                <a:gd name="T28" fmla="*/ 255 w 2536"/>
                <a:gd name="T29" fmla="*/ 1199 h 1624"/>
                <a:gd name="T30" fmla="*/ 310 w 2536"/>
                <a:gd name="T31" fmla="*/ 1377 h 1624"/>
                <a:gd name="T32" fmla="*/ 377 w 2536"/>
                <a:gd name="T33" fmla="*/ 1511 h 1624"/>
                <a:gd name="T34" fmla="*/ 422 w 2536"/>
                <a:gd name="T35" fmla="*/ 1466 h 1624"/>
                <a:gd name="T36" fmla="*/ 455 w 2536"/>
                <a:gd name="T37" fmla="*/ 1455 h 1624"/>
                <a:gd name="T38" fmla="*/ 488 w 2536"/>
                <a:gd name="T39" fmla="*/ 1433 h 1624"/>
                <a:gd name="T40" fmla="*/ 599 w 2536"/>
                <a:gd name="T41" fmla="*/ 1366 h 1624"/>
                <a:gd name="T42" fmla="*/ 699 w 2536"/>
                <a:gd name="T43" fmla="*/ 1333 h 1624"/>
                <a:gd name="T44" fmla="*/ 733 w 2536"/>
                <a:gd name="T45" fmla="*/ 1322 h 1624"/>
                <a:gd name="T46" fmla="*/ 899 w 2536"/>
                <a:gd name="T47" fmla="*/ 1255 h 1624"/>
                <a:gd name="T48" fmla="*/ 1277 w 2536"/>
                <a:gd name="T49" fmla="*/ 1144 h 1624"/>
                <a:gd name="T50" fmla="*/ 1311 w 2536"/>
                <a:gd name="T51" fmla="*/ 1133 h 1624"/>
                <a:gd name="T52" fmla="*/ 1355 w 2536"/>
                <a:gd name="T53" fmla="*/ 1111 h 1624"/>
                <a:gd name="T54" fmla="*/ 1455 w 2536"/>
                <a:gd name="T55" fmla="*/ 1088 h 1624"/>
                <a:gd name="T56" fmla="*/ 1522 w 2536"/>
                <a:gd name="T57" fmla="*/ 1066 h 1624"/>
                <a:gd name="T58" fmla="*/ 1555 w 2536"/>
                <a:gd name="T59" fmla="*/ 1055 h 1624"/>
                <a:gd name="T60" fmla="*/ 1611 w 2536"/>
                <a:gd name="T61" fmla="*/ 999 h 1624"/>
                <a:gd name="T62" fmla="*/ 1688 w 2536"/>
                <a:gd name="T63" fmla="*/ 911 h 1624"/>
                <a:gd name="T64" fmla="*/ 1944 w 2536"/>
                <a:gd name="T65" fmla="*/ 866 h 1624"/>
                <a:gd name="T66" fmla="*/ 1977 w 2536"/>
                <a:gd name="T67" fmla="*/ 855 h 1624"/>
                <a:gd name="T68" fmla="*/ 2022 w 2536"/>
                <a:gd name="T69" fmla="*/ 844 h 1624"/>
                <a:gd name="T70" fmla="*/ 2088 w 2536"/>
                <a:gd name="T71" fmla="*/ 822 h 1624"/>
                <a:gd name="T72" fmla="*/ 2188 w 2536"/>
                <a:gd name="T73" fmla="*/ 766 h 1624"/>
                <a:gd name="T74" fmla="*/ 2266 w 2536"/>
                <a:gd name="T75" fmla="*/ 699 h 1624"/>
                <a:gd name="T76" fmla="*/ 2344 w 2536"/>
                <a:gd name="T77" fmla="*/ 455 h 1624"/>
                <a:gd name="T78" fmla="*/ 2411 w 2536"/>
                <a:gd name="T79" fmla="*/ 300 h 1624"/>
                <a:gd name="T80" fmla="*/ 2477 w 2536"/>
                <a:gd name="T81" fmla="*/ 211 h 1624"/>
                <a:gd name="T82" fmla="*/ 2500 w 2536"/>
                <a:gd name="T83" fmla="*/ 188 h 1624"/>
                <a:gd name="T84" fmla="*/ 2533 w 2536"/>
                <a:gd name="T85" fmla="*/ 166 h 1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6" h="1624">
                  <a:moveTo>
                    <a:pt x="2533" y="166"/>
                  </a:moveTo>
                  <a:cubicBezTo>
                    <a:pt x="2511" y="99"/>
                    <a:pt x="2448" y="97"/>
                    <a:pt x="2388" y="77"/>
                  </a:cubicBezTo>
                  <a:cubicBezTo>
                    <a:pt x="2192" y="81"/>
                    <a:pt x="1927" y="0"/>
                    <a:pt x="1744" y="122"/>
                  </a:cubicBezTo>
                  <a:cubicBezTo>
                    <a:pt x="1735" y="136"/>
                    <a:pt x="1717" y="177"/>
                    <a:pt x="1688" y="166"/>
                  </a:cubicBezTo>
                  <a:cubicBezTo>
                    <a:pt x="1676" y="161"/>
                    <a:pt x="1675" y="142"/>
                    <a:pt x="1666" y="133"/>
                  </a:cubicBezTo>
                  <a:cubicBezTo>
                    <a:pt x="1644" y="111"/>
                    <a:pt x="1627" y="109"/>
                    <a:pt x="1599" y="100"/>
                  </a:cubicBezTo>
                  <a:cubicBezTo>
                    <a:pt x="1177" y="106"/>
                    <a:pt x="641" y="72"/>
                    <a:pt x="210" y="211"/>
                  </a:cubicBezTo>
                  <a:cubicBezTo>
                    <a:pt x="149" y="252"/>
                    <a:pt x="198" y="209"/>
                    <a:pt x="166" y="266"/>
                  </a:cubicBezTo>
                  <a:cubicBezTo>
                    <a:pt x="153" y="289"/>
                    <a:pt x="121" y="333"/>
                    <a:pt x="121" y="333"/>
                  </a:cubicBezTo>
                  <a:cubicBezTo>
                    <a:pt x="114" y="355"/>
                    <a:pt x="106" y="377"/>
                    <a:pt x="99" y="399"/>
                  </a:cubicBezTo>
                  <a:cubicBezTo>
                    <a:pt x="95" y="410"/>
                    <a:pt x="88" y="433"/>
                    <a:pt x="88" y="433"/>
                  </a:cubicBezTo>
                  <a:cubicBezTo>
                    <a:pt x="61" y="621"/>
                    <a:pt x="0" y="867"/>
                    <a:pt x="144" y="1011"/>
                  </a:cubicBezTo>
                  <a:cubicBezTo>
                    <a:pt x="156" y="1047"/>
                    <a:pt x="187" y="1075"/>
                    <a:pt x="199" y="1111"/>
                  </a:cubicBezTo>
                  <a:cubicBezTo>
                    <a:pt x="203" y="1122"/>
                    <a:pt x="204" y="1134"/>
                    <a:pt x="210" y="1144"/>
                  </a:cubicBezTo>
                  <a:cubicBezTo>
                    <a:pt x="222" y="1164"/>
                    <a:pt x="242" y="1179"/>
                    <a:pt x="255" y="1199"/>
                  </a:cubicBezTo>
                  <a:cubicBezTo>
                    <a:pt x="274" y="1258"/>
                    <a:pt x="295" y="1317"/>
                    <a:pt x="310" y="1377"/>
                  </a:cubicBezTo>
                  <a:cubicBezTo>
                    <a:pt x="326" y="1624"/>
                    <a:pt x="278" y="1544"/>
                    <a:pt x="377" y="1511"/>
                  </a:cubicBezTo>
                  <a:cubicBezTo>
                    <a:pt x="392" y="1496"/>
                    <a:pt x="407" y="1481"/>
                    <a:pt x="422" y="1466"/>
                  </a:cubicBezTo>
                  <a:cubicBezTo>
                    <a:pt x="430" y="1458"/>
                    <a:pt x="445" y="1460"/>
                    <a:pt x="455" y="1455"/>
                  </a:cubicBezTo>
                  <a:cubicBezTo>
                    <a:pt x="467" y="1449"/>
                    <a:pt x="478" y="1441"/>
                    <a:pt x="488" y="1433"/>
                  </a:cubicBezTo>
                  <a:cubicBezTo>
                    <a:pt x="530" y="1398"/>
                    <a:pt x="547" y="1387"/>
                    <a:pt x="599" y="1366"/>
                  </a:cubicBezTo>
                  <a:cubicBezTo>
                    <a:pt x="632" y="1353"/>
                    <a:pt x="666" y="1344"/>
                    <a:pt x="699" y="1333"/>
                  </a:cubicBezTo>
                  <a:cubicBezTo>
                    <a:pt x="710" y="1329"/>
                    <a:pt x="733" y="1322"/>
                    <a:pt x="733" y="1322"/>
                  </a:cubicBezTo>
                  <a:cubicBezTo>
                    <a:pt x="783" y="1287"/>
                    <a:pt x="842" y="1274"/>
                    <a:pt x="899" y="1255"/>
                  </a:cubicBezTo>
                  <a:cubicBezTo>
                    <a:pt x="1024" y="1214"/>
                    <a:pt x="1152" y="1185"/>
                    <a:pt x="1277" y="1144"/>
                  </a:cubicBezTo>
                  <a:cubicBezTo>
                    <a:pt x="1288" y="1140"/>
                    <a:pt x="1300" y="1138"/>
                    <a:pt x="1311" y="1133"/>
                  </a:cubicBezTo>
                  <a:cubicBezTo>
                    <a:pt x="1326" y="1126"/>
                    <a:pt x="1339" y="1116"/>
                    <a:pt x="1355" y="1111"/>
                  </a:cubicBezTo>
                  <a:cubicBezTo>
                    <a:pt x="1387" y="1100"/>
                    <a:pt x="1422" y="1098"/>
                    <a:pt x="1455" y="1088"/>
                  </a:cubicBezTo>
                  <a:cubicBezTo>
                    <a:pt x="1478" y="1081"/>
                    <a:pt x="1500" y="1073"/>
                    <a:pt x="1522" y="1066"/>
                  </a:cubicBezTo>
                  <a:cubicBezTo>
                    <a:pt x="1533" y="1062"/>
                    <a:pt x="1555" y="1055"/>
                    <a:pt x="1555" y="1055"/>
                  </a:cubicBezTo>
                  <a:cubicBezTo>
                    <a:pt x="1574" y="1036"/>
                    <a:pt x="1596" y="1021"/>
                    <a:pt x="1611" y="999"/>
                  </a:cubicBezTo>
                  <a:cubicBezTo>
                    <a:pt x="1629" y="972"/>
                    <a:pt x="1650" y="923"/>
                    <a:pt x="1688" y="911"/>
                  </a:cubicBezTo>
                  <a:cubicBezTo>
                    <a:pt x="1768" y="886"/>
                    <a:pt x="1860" y="880"/>
                    <a:pt x="1944" y="866"/>
                  </a:cubicBezTo>
                  <a:cubicBezTo>
                    <a:pt x="1955" y="862"/>
                    <a:pt x="1966" y="858"/>
                    <a:pt x="1977" y="855"/>
                  </a:cubicBezTo>
                  <a:cubicBezTo>
                    <a:pt x="1992" y="851"/>
                    <a:pt x="2007" y="848"/>
                    <a:pt x="2022" y="844"/>
                  </a:cubicBezTo>
                  <a:cubicBezTo>
                    <a:pt x="2044" y="837"/>
                    <a:pt x="2088" y="822"/>
                    <a:pt x="2088" y="822"/>
                  </a:cubicBezTo>
                  <a:cubicBezTo>
                    <a:pt x="2119" y="791"/>
                    <a:pt x="2151" y="790"/>
                    <a:pt x="2188" y="766"/>
                  </a:cubicBezTo>
                  <a:cubicBezTo>
                    <a:pt x="2215" y="748"/>
                    <a:pt x="2243" y="723"/>
                    <a:pt x="2266" y="699"/>
                  </a:cubicBezTo>
                  <a:cubicBezTo>
                    <a:pt x="2293" y="618"/>
                    <a:pt x="2320" y="537"/>
                    <a:pt x="2344" y="455"/>
                  </a:cubicBezTo>
                  <a:cubicBezTo>
                    <a:pt x="2360" y="402"/>
                    <a:pt x="2370" y="339"/>
                    <a:pt x="2411" y="300"/>
                  </a:cubicBezTo>
                  <a:cubicBezTo>
                    <a:pt x="2426" y="253"/>
                    <a:pt x="2440" y="241"/>
                    <a:pt x="2477" y="211"/>
                  </a:cubicBezTo>
                  <a:cubicBezTo>
                    <a:pt x="2485" y="204"/>
                    <a:pt x="2491" y="194"/>
                    <a:pt x="2500" y="188"/>
                  </a:cubicBezTo>
                  <a:cubicBezTo>
                    <a:pt x="2536" y="166"/>
                    <a:pt x="2533" y="192"/>
                    <a:pt x="2533" y="166"/>
                  </a:cubicBezTo>
                  <a:close/>
                </a:path>
              </a:pathLst>
            </a:cu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74" name="Freeform 6">
              <a:extLst>
                <a:ext uri="{FF2B5EF4-FFF2-40B4-BE49-F238E27FC236}">
                  <a16:creationId xmlns:a16="http://schemas.microsoft.com/office/drawing/2014/main" id="{C9E3FB78-6330-44D9-8316-642D5A4E1699}"/>
                </a:ext>
              </a:extLst>
            </p:cNvPr>
            <p:cNvSpPr>
              <a:spLocks/>
            </p:cNvSpPr>
            <p:nvPr/>
          </p:nvSpPr>
          <p:spPr bwMode="auto">
            <a:xfrm>
              <a:off x="1614" y="2688"/>
              <a:ext cx="598" cy="345"/>
            </a:xfrm>
            <a:custGeom>
              <a:avLst/>
              <a:gdLst>
                <a:gd name="T0" fmla="*/ 586 w 598"/>
                <a:gd name="T1" fmla="*/ 0 h 345"/>
                <a:gd name="T2" fmla="*/ 442 w 598"/>
                <a:gd name="T3" fmla="*/ 55 h 345"/>
                <a:gd name="T4" fmla="*/ 320 w 598"/>
                <a:gd name="T5" fmla="*/ 89 h 345"/>
                <a:gd name="T6" fmla="*/ 208 w 598"/>
                <a:gd name="T7" fmla="*/ 133 h 345"/>
                <a:gd name="T8" fmla="*/ 108 w 598"/>
                <a:gd name="T9" fmla="*/ 167 h 345"/>
                <a:gd name="T10" fmla="*/ 42 w 598"/>
                <a:gd name="T11" fmla="*/ 189 h 345"/>
                <a:gd name="T12" fmla="*/ 8 w 598"/>
                <a:gd name="T13" fmla="*/ 255 h 345"/>
                <a:gd name="T14" fmla="*/ 75 w 598"/>
                <a:gd name="T15" fmla="*/ 278 h 345"/>
                <a:gd name="T16" fmla="*/ 108 w 598"/>
                <a:gd name="T17" fmla="*/ 289 h 345"/>
                <a:gd name="T18" fmla="*/ 297 w 598"/>
                <a:gd name="T19" fmla="*/ 311 h 345"/>
                <a:gd name="T20" fmla="*/ 420 w 598"/>
                <a:gd name="T21" fmla="*/ 222 h 345"/>
                <a:gd name="T22" fmla="*/ 564 w 598"/>
                <a:gd name="T23" fmla="*/ 155 h 345"/>
                <a:gd name="T24" fmla="*/ 575 w 598"/>
                <a:gd name="T25" fmla="*/ 67 h 345"/>
                <a:gd name="T26" fmla="*/ 553 w 598"/>
                <a:gd name="T27" fmla="*/ 44 h 345"/>
                <a:gd name="T28" fmla="*/ 586 w 598"/>
                <a:gd name="T29" fmla="*/ 0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8" h="345">
                  <a:moveTo>
                    <a:pt x="586" y="0"/>
                  </a:moveTo>
                  <a:cubicBezTo>
                    <a:pt x="564" y="66"/>
                    <a:pt x="513" y="47"/>
                    <a:pt x="442" y="55"/>
                  </a:cubicBezTo>
                  <a:cubicBezTo>
                    <a:pt x="393" y="106"/>
                    <a:pt x="442" y="65"/>
                    <a:pt x="320" y="89"/>
                  </a:cubicBezTo>
                  <a:cubicBezTo>
                    <a:pt x="248" y="103"/>
                    <a:pt x="266" y="110"/>
                    <a:pt x="208" y="133"/>
                  </a:cubicBezTo>
                  <a:cubicBezTo>
                    <a:pt x="175" y="146"/>
                    <a:pt x="141" y="156"/>
                    <a:pt x="108" y="167"/>
                  </a:cubicBezTo>
                  <a:cubicBezTo>
                    <a:pt x="86" y="175"/>
                    <a:pt x="42" y="189"/>
                    <a:pt x="42" y="189"/>
                  </a:cubicBezTo>
                  <a:cubicBezTo>
                    <a:pt x="41" y="190"/>
                    <a:pt x="0" y="247"/>
                    <a:pt x="8" y="255"/>
                  </a:cubicBezTo>
                  <a:cubicBezTo>
                    <a:pt x="25" y="272"/>
                    <a:pt x="53" y="270"/>
                    <a:pt x="75" y="278"/>
                  </a:cubicBezTo>
                  <a:cubicBezTo>
                    <a:pt x="86" y="282"/>
                    <a:pt x="108" y="289"/>
                    <a:pt x="108" y="289"/>
                  </a:cubicBezTo>
                  <a:cubicBezTo>
                    <a:pt x="166" y="345"/>
                    <a:pt x="207" y="318"/>
                    <a:pt x="297" y="311"/>
                  </a:cubicBezTo>
                  <a:cubicBezTo>
                    <a:pt x="329" y="265"/>
                    <a:pt x="368" y="239"/>
                    <a:pt x="420" y="222"/>
                  </a:cubicBezTo>
                  <a:cubicBezTo>
                    <a:pt x="465" y="192"/>
                    <a:pt x="516" y="180"/>
                    <a:pt x="564" y="155"/>
                  </a:cubicBezTo>
                  <a:cubicBezTo>
                    <a:pt x="590" y="116"/>
                    <a:pt x="598" y="121"/>
                    <a:pt x="575" y="67"/>
                  </a:cubicBezTo>
                  <a:cubicBezTo>
                    <a:pt x="571" y="57"/>
                    <a:pt x="551" y="54"/>
                    <a:pt x="553" y="44"/>
                  </a:cubicBezTo>
                  <a:cubicBezTo>
                    <a:pt x="556" y="26"/>
                    <a:pt x="575" y="15"/>
                    <a:pt x="586" y="0"/>
                  </a:cubicBez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18437" name="Freeform 7">
            <a:extLst>
              <a:ext uri="{FF2B5EF4-FFF2-40B4-BE49-F238E27FC236}">
                <a16:creationId xmlns:a16="http://schemas.microsoft.com/office/drawing/2014/main" id="{2F43874E-59C0-4776-A101-B0A9EFFFD4FE}"/>
              </a:ext>
            </a:extLst>
          </p:cNvPr>
          <p:cNvSpPr>
            <a:spLocks/>
          </p:cNvSpPr>
          <p:nvPr/>
        </p:nvSpPr>
        <p:spPr bwMode="auto">
          <a:xfrm rot="555537">
            <a:off x="3309938" y="5238750"/>
            <a:ext cx="5523012" cy="1009055"/>
          </a:xfrm>
          <a:custGeom>
            <a:avLst/>
            <a:gdLst>
              <a:gd name="T0" fmla="*/ 3740 w 4726"/>
              <a:gd name="T1" fmla="*/ 894922 h 534"/>
              <a:gd name="T2" fmla="*/ 157066 w 4726"/>
              <a:gd name="T3" fmla="*/ 804220 h 534"/>
              <a:gd name="T4" fmla="*/ 239338 w 4726"/>
              <a:gd name="T5" fmla="*/ 759877 h 534"/>
              <a:gd name="T6" fmla="*/ 558456 w 4726"/>
              <a:gd name="T7" fmla="*/ 782049 h 534"/>
              <a:gd name="T8" fmla="*/ 737960 w 4726"/>
              <a:gd name="T9" fmla="*/ 894922 h 534"/>
              <a:gd name="T10" fmla="*/ 904998 w 4726"/>
              <a:gd name="T11" fmla="*/ 1005779 h 534"/>
              <a:gd name="T12" fmla="*/ 1070790 w 4726"/>
              <a:gd name="T13" fmla="*/ 1052138 h 534"/>
              <a:gd name="T14" fmla="*/ 1652930 w 4726"/>
              <a:gd name="T15" fmla="*/ 983608 h 534"/>
              <a:gd name="T16" fmla="*/ 1915953 w 4726"/>
              <a:gd name="T17" fmla="*/ 828407 h 534"/>
              <a:gd name="T18" fmla="*/ 1999472 w 4726"/>
              <a:gd name="T19" fmla="*/ 737706 h 534"/>
              <a:gd name="T20" fmla="*/ 2095457 w 4726"/>
              <a:gd name="T21" fmla="*/ 671191 h 534"/>
              <a:gd name="T22" fmla="*/ 2220112 w 4726"/>
              <a:gd name="T23" fmla="*/ 558318 h 534"/>
              <a:gd name="T24" fmla="*/ 2552942 w 4726"/>
              <a:gd name="T25" fmla="*/ 447461 h 534"/>
              <a:gd name="T26" fmla="*/ 3024139 w 4726"/>
              <a:gd name="T27" fmla="*/ 469632 h 534"/>
              <a:gd name="T28" fmla="*/ 3162507 w 4726"/>
              <a:gd name="T29" fmla="*/ 536147 h 534"/>
              <a:gd name="T30" fmla="*/ 3481625 w 4726"/>
              <a:gd name="T31" fmla="*/ 626848 h 534"/>
              <a:gd name="T32" fmla="*/ 3966534 w 4726"/>
              <a:gd name="T33" fmla="*/ 580490 h 534"/>
              <a:gd name="T34" fmla="*/ 4104901 w 4726"/>
              <a:gd name="T35" fmla="*/ 447461 h 534"/>
              <a:gd name="T36" fmla="*/ 4187174 w 4726"/>
              <a:gd name="T37" fmla="*/ 403118 h 534"/>
              <a:gd name="T38" fmla="*/ 4354212 w 4726"/>
              <a:gd name="T39" fmla="*/ 268073 h 534"/>
              <a:gd name="T40" fmla="*/ 4478868 w 4726"/>
              <a:gd name="T41" fmla="*/ 177372 h 534"/>
              <a:gd name="T42" fmla="*/ 4574852 w 4726"/>
              <a:gd name="T43" fmla="*/ 88686 h 534"/>
              <a:gd name="T44" fmla="*/ 4810451 w 4726"/>
              <a:gd name="T45" fmla="*/ 0 h 534"/>
              <a:gd name="T46" fmla="*/ 5156993 w 4726"/>
              <a:gd name="T47" fmla="*/ 22171 h 534"/>
              <a:gd name="T48" fmla="*/ 5240512 w 4726"/>
              <a:gd name="T49" fmla="*/ 88686 h 534"/>
              <a:gd name="T50" fmla="*/ 5378879 w 4726"/>
              <a:gd name="T51" fmla="*/ 155200 h 534"/>
              <a:gd name="T52" fmla="*/ 5711709 w 4726"/>
              <a:gd name="T53" fmla="*/ 66514 h 534"/>
              <a:gd name="T54" fmla="*/ 5725421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38" name="Freeform 8">
            <a:extLst>
              <a:ext uri="{FF2B5EF4-FFF2-40B4-BE49-F238E27FC236}">
                <a16:creationId xmlns:a16="http://schemas.microsoft.com/office/drawing/2014/main" id="{E61C78E9-B1B7-4FC3-B73D-55F745ADFBEC}"/>
              </a:ext>
            </a:extLst>
          </p:cNvPr>
          <p:cNvSpPr>
            <a:spLocks/>
          </p:cNvSpPr>
          <p:nvPr/>
        </p:nvSpPr>
        <p:spPr bwMode="auto">
          <a:xfrm rot="555537">
            <a:off x="3284638" y="5235774"/>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39" name="Oval 9">
            <a:extLst>
              <a:ext uri="{FF2B5EF4-FFF2-40B4-BE49-F238E27FC236}">
                <a16:creationId xmlns:a16="http://schemas.microsoft.com/office/drawing/2014/main" id="{34EC020F-CA56-435B-A7F6-97163FB7A37B}"/>
              </a:ext>
            </a:extLst>
          </p:cNvPr>
          <p:cNvSpPr>
            <a:spLocks noChangeArrowheads="1"/>
          </p:cNvSpPr>
          <p:nvPr/>
        </p:nvSpPr>
        <p:spPr bwMode="auto">
          <a:xfrm rot="402230">
            <a:off x="3309938" y="4628555"/>
            <a:ext cx="111622" cy="100012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18440" name="Oval 10">
            <a:extLst>
              <a:ext uri="{FF2B5EF4-FFF2-40B4-BE49-F238E27FC236}">
                <a16:creationId xmlns:a16="http://schemas.microsoft.com/office/drawing/2014/main" id="{45112077-C4A7-4054-A7E8-2BB3C176CC86}"/>
              </a:ext>
            </a:extLst>
          </p:cNvPr>
          <p:cNvSpPr>
            <a:spLocks noChangeArrowheads="1"/>
          </p:cNvSpPr>
          <p:nvPr/>
        </p:nvSpPr>
        <p:spPr bwMode="auto">
          <a:xfrm rot="359852">
            <a:off x="8627567" y="4860727"/>
            <a:ext cx="111621" cy="998637"/>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grpSp>
        <p:nvGrpSpPr>
          <p:cNvPr id="18441" name="Group 11">
            <a:extLst>
              <a:ext uri="{FF2B5EF4-FFF2-40B4-BE49-F238E27FC236}">
                <a16:creationId xmlns:a16="http://schemas.microsoft.com/office/drawing/2014/main" id="{588B55C8-8704-483F-A428-F88CF3CFE360}"/>
              </a:ext>
            </a:extLst>
          </p:cNvPr>
          <p:cNvGrpSpPr>
            <a:grpSpLocks/>
          </p:cNvGrpSpPr>
          <p:nvPr/>
        </p:nvGrpSpPr>
        <p:grpSpPr bwMode="auto">
          <a:xfrm>
            <a:off x="8596311" y="1294805"/>
            <a:ext cx="1143000" cy="1220391"/>
            <a:chOff x="4656" y="1104"/>
            <a:chExt cx="768" cy="768"/>
          </a:xfrm>
        </p:grpSpPr>
        <p:sp>
          <p:nvSpPr>
            <p:cNvPr id="18471" name="Oval 12">
              <a:extLst>
                <a:ext uri="{FF2B5EF4-FFF2-40B4-BE49-F238E27FC236}">
                  <a16:creationId xmlns:a16="http://schemas.microsoft.com/office/drawing/2014/main" id="{B9052FA1-C94A-47B4-9F9D-3BF24A99BEB0}"/>
                </a:ext>
              </a:extLst>
            </p:cNvPr>
            <p:cNvSpPr>
              <a:spLocks noChangeArrowheads="1"/>
            </p:cNvSpPr>
            <p:nvPr/>
          </p:nvSpPr>
          <p:spPr bwMode="auto">
            <a:xfrm>
              <a:off x="4656" y="1104"/>
              <a:ext cx="768" cy="768"/>
            </a:xfrm>
            <a:prstGeom prst="ellipse">
              <a:avLst/>
            </a:prstGeom>
            <a:solidFill>
              <a:srgbClr val="A50021"/>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endParaRPr lang="cs-CZ" altLang="cs-CZ" sz="2250" dirty="0">
                <a:solidFill>
                  <a:schemeClr val="accent1"/>
                </a:solidFill>
                <a:latin typeface="Calibri Light" panose="020F0302020204030204" pitchFamily="34" charset="0"/>
              </a:endParaRPr>
            </a:p>
          </p:txBody>
        </p:sp>
        <p:sp>
          <p:nvSpPr>
            <p:cNvPr id="18472" name="Text Box 13">
              <a:extLst>
                <a:ext uri="{FF2B5EF4-FFF2-40B4-BE49-F238E27FC236}">
                  <a16:creationId xmlns:a16="http://schemas.microsoft.com/office/drawing/2014/main" id="{BD258321-1F39-4F2B-8499-2128494ED492}"/>
                </a:ext>
              </a:extLst>
            </p:cNvPr>
            <p:cNvSpPr txBox="1">
              <a:spLocks noChangeArrowheads="1"/>
            </p:cNvSpPr>
            <p:nvPr/>
          </p:nvSpPr>
          <p:spPr bwMode="auto">
            <a:xfrm>
              <a:off x="4722" y="1200"/>
              <a:ext cx="681"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cs-CZ" altLang="cs-CZ" sz="1875" b="1" dirty="0">
                  <a:latin typeface="Calibri Light" panose="020F0302020204030204" pitchFamily="34" charset="0"/>
                </a:rPr>
                <a:t>Tkáňové </a:t>
              </a:r>
            </a:p>
            <a:p>
              <a:pPr algn="ctr" eaLnBrk="1" hangingPunct="1"/>
              <a:r>
                <a:rPr lang="cs-CZ" altLang="cs-CZ" sz="1875" b="1" dirty="0">
                  <a:latin typeface="Calibri Light" panose="020F0302020204030204" pitchFamily="34" charset="0"/>
                </a:rPr>
                <a:t>Zásoby </a:t>
              </a:r>
            </a:p>
            <a:p>
              <a:pPr algn="ctr" eaLnBrk="1" hangingPunct="1"/>
              <a:r>
                <a:rPr lang="cs-CZ" altLang="cs-CZ" sz="1875" b="1" dirty="0">
                  <a:latin typeface="Calibri Light" panose="020F0302020204030204" pitchFamily="34" charset="0"/>
                </a:rPr>
                <a:t>70 g</a:t>
              </a:r>
              <a:endParaRPr lang="en-US" altLang="cs-CZ" sz="2250" dirty="0">
                <a:latin typeface="Calibri Light" panose="020F0302020204030204" pitchFamily="34" charset="0"/>
              </a:endParaRPr>
            </a:p>
          </p:txBody>
        </p:sp>
      </p:grpSp>
      <p:sp>
        <p:nvSpPr>
          <p:cNvPr id="18442" name="Line 14">
            <a:extLst>
              <a:ext uri="{FF2B5EF4-FFF2-40B4-BE49-F238E27FC236}">
                <a16:creationId xmlns:a16="http://schemas.microsoft.com/office/drawing/2014/main" id="{9DBEE117-91FE-4B56-9603-7DF7562E5F7F}"/>
              </a:ext>
            </a:extLst>
          </p:cNvPr>
          <p:cNvSpPr>
            <a:spLocks noChangeShapeType="1"/>
          </p:cNvSpPr>
          <p:nvPr/>
        </p:nvSpPr>
        <p:spPr bwMode="auto">
          <a:xfrm>
            <a:off x="6221016" y="1753195"/>
            <a:ext cx="2232422"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3" name="Freeform 20">
            <a:extLst>
              <a:ext uri="{FF2B5EF4-FFF2-40B4-BE49-F238E27FC236}">
                <a16:creationId xmlns:a16="http://schemas.microsoft.com/office/drawing/2014/main" id="{515061D7-813D-42A4-B0D1-82BC0BF35B3F}"/>
              </a:ext>
            </a:extLst>
          </p:cNvPr>
          <p:cNvSpPr>
            <a:spLocks/>
          </p:cNvSpPr>
          <p:nvPr/>
        </p:nvSpPr>
        <p:spPr bwMode="auto">
          <a:xfrm rot="555537">
            <a:off x="3360540" y="4324946"/>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4" name="Line 21">
            <a:extLst>
              <a:ext uri="{FF2B5EF4-FFF2-40B4-BE49-F238E27FC236}">
                <a16:creationId xmlns:a16="http://schemas.microsoft.com/office/drawing/2014/main" id="{3F536C40-44F8-4013-A819-7A62472E1DEE}"/>
              </a:ext>
            </a:extLst>
          </p:cNvPr>
          <p:cNvSpPr>
            <a:spLocks noChangeShapeType="1"/>
          </p:cNvSpPr>
          <p:nvPr/>
        </p:nvSpPr>
        <p:spPr bwMode="auto">
          <a:xfrm flipH="1" flipV="1">
            <a:off x="6197203" y="1974950"/>
            <a:ext cx="2184797" cy="5953"/>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5" name="Line 24">
            <a:extLst>
              <a:ext uri="{FF2B5EF4-FFF2-40B4-BE49-F238E27FC236}">
                <a16:creationId xmlns:a16="http://schemas.microsoft.com/office/drawing/2014/main" id="{A93DBD24-5DA8-498E-8459-07A8405080D3}"/>
              </a:ext>
            </a:extLst>
          </p:cNvPr>
          <p:cNvSpPr>
            <a:spLocks noChangeShapeType="1"/>
          </p:cNvSpPr>
          <p:nvPr/>
        </p:nvSpPr>
        <p:spPr bwMode="auto">
          <a:xfrm>
            <a:off x="3095625" y="5143500"/>
            <a:ext cx="6143625"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6" name="Line 25">
            <a:extLst>
              <a:ext uri="{FF2B5EF4-FFF2-40B4-BE49-F238E27FC236}">
                <a16:creationId xmlns:a16="http://schemas.microsoft.com/office/drawing/2014/main" id="{A98864B0-3FAA-470C-B65D-085682016427}"/>
              </a:ext>
            </a:extLst>
          </p:cNvPr>
          <p:cNvSpPr>
            <a:spLocks noChangeShapeType="1"/>
          </p:cNvSpPr>
          <p:nvPr/>
        </p:nvSpPr>
        <p:spPr bwMode="auto">
          <a:xfrm>
            <a:off x="3952875" y="3891856"/>
            <a:ext cx="910828" cy="1442144"/>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7" name="Line 26">
            <a:extLst>
              <a:ext uri="{FF2B5EF4-FFF2-40B4-BE49-F238E27FC236}">
                <a16:creationId xmlns:a16="http://schemas.microsoft.com/office/drawing/2014/main" id="{FE5526F2-ECF9-4D05-9672-DFA3AF441C36}"/>
              </a:ext>
            </a:extLst>
          </p:cNvPr>
          <p:cNvSpPr>
            <a:spLocks noChangeShapeType="1"/>
          </p:cNvSpPr>
          <p:nvPr/>
        </p:nvSpPr>
        <p:spPr bwMode="auto">
          <a:xfrm flipV="1">
            <a:off x="5810250" y="4115098"/>
            <a:ext cx="0" cy="10284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8" name="Line 27">
            <a:extLst>
              <a:ext uri="{FF2B5EF4-FFF2-40B4-BE49-F238E27FC236}">
                <a16:creationId xmlns:a16="http://schemas.microsoft.com/office/drawing/2014/main" id="{9AC36EF9-DA52-4E6A-B697-AB2F10C39D76}"/>
              </a:ext>
            </a:extLst>
          </p:cNvPr>
          <p:cNvSpPr>
            <a:spLocks noChangeShapeType="1"/>
          </p:cNvSpPr>
          <p:nvPr/>
        </p:nvSpPr>
        <p:spPr bwMode="auto">
          <a:xfrm flipV="1">
            <a:off x="7167563" y="4115098"/>
            <a:ext cx="0" cy="12189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9" name="Line 28">
            <a:extLst>
              <a:ext uri="{FF2B5EF4-FFF2-40B4-BE49-F238E27FC236}">
                <a16:creationId xmlns:a16="http://schemas.microsoft.com/office/drawing/2014/main" id="{BDEFD7CA-F02B-46A2-B347-5C9EE8F97303}"/>
              </a:ext>
            </a:extLst>
          </p:cNvPr>
          <p:cNvSpPr>
            <a:spLocks noChangeShapeType="1"/>
          </p:cNvSpPr>
          <p:nvPr/>
        </p:nvSpPr>
        <p:spPr bwMode="auto">
          <a:xfrm>
            <a:off x="4881562" y="5334000"/>
            <a:ext cx="4357688"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0" name="Text Box 29">
            <a:extLst>
              <a:ext uri="{FF2B5EF4-FFF2-40B4-BE49-F238E27FC236}">
                <a16:creationId xmlns:a16="http://schemas.microsoft.com/office/drawing/2014/main" id="{6304EAE2-E4EB-4840-9801-5A1FB210D25B}"/>
              </a:ext>
            </a:extLst>
          </p:cNvPr>
          <p:cNvSpPr txBox="1">
            <a:spLocks noChangeArrowheads="1"/>
          </p:cNvSpPr>
          <p:nvPr/>
        </p:nvSpPr>
        <p:spPr bwMode="auto">
          <a:xfrm>
            <a:off x="9167813" y="5086945"/>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.65 G</a:t>
            </a:r>
            <a:endParaRPr lang="en-US" altLang="cs-CZ" sz="2250" dirty="0">
              <a:latin typeface="Calibri Light" panose="020F0302020204030204" pitchFamily="34" charset="0"/>
            </a:endParaRPr>
          </a:p>
        </p:txBody>
      </p:sp>
      <p:sp>
        <p:nvSpPr>
          <p:cNvPr id="18451" name="Text Box 30">
            <a:extLst>
              <a:ext uri="{FF2B5EF4-FFF2-40B4-BE49-F238E27FC236}">
                <a16:creationId xmlns:a16="http://schemas.microsoft.com/office/drawing/2014/main" id="{91649833-9BFC-4DCE-9ECF-A9A96D22CDC1}"/>
              </a:ext>
            </a:extLst>
          </p:cNvPr>
          <p:cNvSpPr txBox="1">
            <a:spLocks noChangeArrowheads="1"/>
          </p:cNvSpPr>
          <p:nvPr/>
        </p:nvSpPr>
        <p:spPr bwMode="auto">
          <a:xfrm>
            <a:off x="9167813" y="4857750"/>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.20 G</a:t>
            </a:r>
            <a:endParaRPr lang="en-US" altLang="cs-CZ" sz="2250" dirty="0">
              <a:latin typeface="Calibri Light" panose="020F0302020204030204" pitchFamily="34" charset="0"/>
            </a:endParaRPr>
          </a:p>
        </p:txBody>
      </p:sp>
      <p:sp>
        <p:nvSpPr>
          <p:cNvPr id="18452" name="Text Box 32">
            <a:extLst>
              <a:ext uri="{FF2B5EF4-FFF2-40B4-BE49-F238E27FC236}">
                <a16:creationId xmlns:a16="http://schemas.microsoft.com/office/drawing/2014/main" id="{7988B350-4567-4B0C-A25F-E7348EF5BCA8}"/>
              </a:ext>
            </a:extLst>
          </p:cNvPr>
          <p:cNvSpPr txBox="1">
            <a:spLocks noChangeArrowheads="1"/>
          </p:cNvSpPr>
          <p:nvPr/>
        </p:nvSpPr>
        <p:spPr bwMode="auto">
          <a:xfrm>
            <a:off x="4956633" y="3734099"/>
            <a:ext cx="1271168"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.20 G CHOL</a:t>
            </a:r>
          </a:p>
        </p:txBody>
      </p:sp>
      <p:sp>
        <p:nvSpPr>
          <p:cNvPr id="18453" name="Text Box 34">
            <a:extLst>
              <a:ext uri="{FF2B5EF4-FFF2-40B4-BE49-F238E27FC236}">
                <a16:creationId xmlns:a16="http://schemas.microsoft.com/office/drawing/2014/main" id="{CA76304A-53AD-49CF-9F04-22E4F3B3B01F}"/>
              </a:ext>
            </a:extLst>
          </p:cNvPr>
          <p:cNvSpPr txBox="1">
            <a:spLocks noChangeArrowheads="1"/>
          </p:cNvSpPr>
          <p:nvPr/>
        </p:nvSpPr>
        <p:spPr bwMode="auto">
          <a:xfrm>
            <a:off x="6701005" y="3734099"/>
            <a:ext cx="1392996"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0.65 G CHOL</a:t>
            </a:r>
          </a:p>
        </p:txBody>
      </p:sp>
      <p:sp>
        <p:nvSpPr>
          <p:cNvPr id="18454" name="Line 35">
            <a:extLst>
              <a:ext uri="{FF2B5EF4-FFF2-40B4-BE49-F238E27FC236}">
                <a16:creationId xmlns:a16="http://schemas.microsoft.com/office/drawing/2014/main" id="{FCADA413-C247-4570-BE67-2A2C577A2104}"/>
              </a:ext>
            </a:extLst>
          </p:cNvPr>
          <p:cNvSpPr>
            <a:spLocks noChangeShapeType="1"/>
          </p:cNvSpPr>
          <p:nvPr/>
        </p:nvSpPr>
        <p:spPr bwMode="auto">
          <a:xfrm>
            <a:off x="3095625" y="991195"/>
            <a:ext cx="3357563" cy="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5" name="Line 36">
            <a:extLst>
              <a:ext uri="{FF2B5EF4-FFF2-40B4-BE49-F238E27FC236}">
                <a16:creationId xmlns:a16="http://schemas.microsoft.com/office/drawing/2014/main" id="{ACB16C8B-71AE-440A-A09A-F36887E624DB}"/>
              </a:ext>
            </a:extLst>
          </p:cNvPr>
          <p:cNvSpPr>
            <a:spLocks noChangeShapeType="1"/>
          </p:cNvSpPr>
          <p:nvPr/>
        </p:nvSpPr>
        <p:spPr bwMode="auto">
          <a:xfrm>
            <a:off x="6453187"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6" name="Line 37">
            <a:extLst>
              <a:ext uri="{FF2B5EF4-FFF2-40B4-BE49-F238E27FC236}">
                <a16:creationId xmlns:a16="http://schemas.microsoft.com/office/drawing/2014/main" id="{63E0975A-2856-4817-98CA-8A092792C4CE}"/>
              </a:ext>
            </a:extLst>
          </p:cNvPr>
          <p:cNvSpPr>
            <a:spLocks noChangeShapeType="1"/>
          </p:cNvSpPr>
          <p:nvPr/>
        </p:nvSpPr>
        <p:spPr bwMode="auto">
          <a:xfrm flipH="1">
            <a:off x="5810250"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7" name="Line 38">
            <a:extLst>
              <a:ext uri="{FF2B5EF4-FFF2-40B4-BE49-F238E27FC236}">
                <a16:creationId xmlns:a16="http://schemas.microsoft.com/office/drawing/2014/main" id="{4679E3CE-EA5D-44F6-8FC0-B5FF05D14784}"/>
              </a:ext>
            </a:extLst>
          </p:cNvPr>
          <p:cNvSpPr>
            <a:spLocks noChangeShapeType="1"/>
          </p:cNvSpPr>
          <p:nvPr/>
        </p:nvSpPr>
        <p:spPr bwMode="auto">
          <a:xfrm flipV="1">
            <a:off x="6453188" y="2742903"/>
            <a:ext cx="0" cy="38100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8" name="Line 39">
            <a:extLst>
              <a:ext uri="{FF2B5EF4-FFF2-40B4-BE49-F238E27FC236}">
                <a16:creationId xmlns:a16="http://schemas.microsoft.com/office/drawing/2014/main" id="{B2C24B7E-8DA6-4F8C-AACF-502AC8DAA394}"/>
              </a:ext>
            </a:extLst>
          </p:cNvPr>
          <p:cNvSpPr>
            <a:spLocks noChangeShapeType="1"/>
          </p:cNvSpPr>
          <p:nvPr/>
        </p:nvSpPr>
        <p:spPr bwMode="auto">
          <a:xfrm flipV="1">
            <a:off x="6453188" y="991196"/>
            <a:ext cx="0" cy="1675805"/>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9" name="Line 40">
            <a:extLst>
              <a:ext uri="{FF2B5EF4-FFF2-40B4-BE49-F238E27FC236}">
                <a16:creationId xmlns:a16="http://schemas.microsoft.com/office/drawing/2014/main" id="{09606F3D-C2AD-4B76-8A5E-52E29893F683}"/>
              </a:ext>
            </a:extLst>
          </p:cNvPr>
          <p:cNvSpPr>
            <a:spLocks noChangeShapeType="1"/>
          </p:cNvSpPr>
          <p:nvPr/>
        </p:nvSpPr>
        <p:spPr bwMode="auto">
          <a:xfrm>
            <a:off x="3095625" y="991195"/>
            <a:ext cx="0" cy="47625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60" name="Text Box 41">
            <a:extLst>
              <a:ext uri="{FF2B5EF4-FFF2-40B4-BE49-F238E27FC236}">
                <a16:creationId xmlns:a16="http://schemas.microsoft.com/office/drawing/2014/main" id="{1D8F111B-76B2-4B53-A187-AAC7F1924550}"/>
              </a:ext>
            </a:extLst>
          </p:cNvPr>
          <p:cNvSpPr txBox="1">
            <a:spLocks noChangeArrowheads="1"/>
          </p:cNvSpPr>
          <p:nvPr/>
        </p:nvSpPr>
        <p:spPr bwMode="auto">
          <a:xfrm>
            <a:off x="1952625" y="1437680"/>
            <a:ext cx="2143125"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0.85 G</a:t>
            </a:r>
          </a:p>
          <a:p>
            <a:pPr algn="ctr" eaLnBrk="1" hangingPunct="1"/>
            <a:r>
              <a:rPr lang="en-US" altLang="cs-CZ" sz="2250" dirty="0">
                <a:solidFill>
                  <a:srgbClr val="FFFF00"/>
                </a:solidFill>
                <a:latin typeface="Calibri Light" panose="020F0302020204030204" pitchFamily="34" charset="0"/>
              </a:rPr>
              <a:t>ABS CHOL</a:t>
            </a:r>
            <a:endParaRPr lang="en-US" altLang="cs-CZ" sz="1875" dirty="0">
              <a:solidFill>
                <a:srgbClr val="FFFF00"/>
              </a:solidFill>
              <a:latin typeface="Calibri Light" panose="020F0302020204030204" pitchFamily="34" charset="0"/>
            </a:endParaRPr>
          </a:p>
        </p:txBody>
      </p:sp>
      <p:sp>
        <p:nvSpPr>
          <p:cNvPr id="18461" name="Rectangle 42">
            <a:extLst>
              <a:ext uri="{FF2B5EF4-FFF2-40B4-BE49-F238E27FC236}">
                <a16:creationId xmlns:a16="http://schemas.microsoft.com/office/drawing/2014/main" id="{934422BF-D740-4587-840D-B54B8D8668E1}"/>
              </a:ext>
            </a:extLst>
          </p:cNvPr>
          <p:cNvSpPr>
            <a:spLocks noChangeArrowheads="1"/>
          </p:cNvSpPr>
          <p:nvPr/>
        </p:nvSpPr>
        <p:spPr bwMode="auto">
          <a:xfrm>
            <a:off x="4030265" y="1555255"/>
            <a:ext cx="119063" cy="578941"/>
          </a:xfrm>
          <a:prstGeom prst="rect">
            <a:avLst/>
          </a:prstGeom>
          <a:solidFill>
            <a:schemeClr val="bg2">
              <a:alpha val="50195"/>
            </a:scheme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18462" name="Line 44">
            <a:extLst>
              <a:ext uri="{FF2B5EF4-FFF2-40B4-BE49-F238E27FC236}">
                <a16:creationId xmlns:a16="http://schemas.microsoft.com/office/drawing/2014/main" id="{0793A1E7-5CA7-4130-A404-DE7E9A2B1DA1}"/>
              </a:ext>
            </a:extLst>
          </p:cNvPr>
          <p:cNvSpPr>
            <a:spLocks noChangeShapeType="1"/>
          </p:cNvSpPr>
          <p:nvPr/>
        </p:nvSpPr>
        <p:spPr bwMode="auto">
          <a:xfrm flipH="1">
            <a:off x="3613547" y="2286000"/>
            <a:ext cx="910828" cy="7620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63" name="Line 45">
            <a:extLst>
              <a:ext uri="{FF2B5EF4-FFF2-40B4-BE49-F238E27FC236}">
                <a16:creationId xmlns:a16="http://schemas.microsoft.com/office/drawing/2014/main" id="{76D3AB98-1A08-4BEA-8717-BD6D7BEA41BA}"/>
              </a:ext>
            </a:extLst>
          </p:cNvPr>
          <p:cNvSpPr>
            <a:spLocks noChangeShapeType="1"/>
          </p:cNvSpPr>
          <p:nvPr/>
        </p:nvSpPr>
        <p:spPr bwMode="auto">
          <a:xfrm>
            <a:off x="3095625" y="2266653"/>
            <a:ext cx="517922" cy="8006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64" name="Text Box 46">
            <a:extLst>
              <a:ext uri="{FF2B5EF4-FFF2-40B4-BE49-F238E27FC236}">
                <a16:creationId xmlns:a16="http://schemas.microsoft.com/office/drawing/2014/main" id="{CB678EE8-E774-420D-8A65-0D85F1FE16FB}"/>
              </a:ext>
            </a:extLst>
          </p:cNvPr>
          <p:cNvSpPr txBox="1">
            <a:spLocks noChangeArrowheads="1"/>
          </p:cNvSpPr>
          <p:nvPr/>
        </p:nvSpPr>
        <p:spPr bwMode="auto">
          <a:xfrm>
            <a:off x="6152555" y="4232672"/>
            <a:ext cx="668439" cy="432804"/>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solidFill>
                  <a:schemeClr val="tx2"/>
                </a:solidFill>
                <a:latin typeface="Calibri Light" panose="020F0302020204030204" pitchFamily="34" charset="0"/>
              </a:rPr>
              <a:t>50%</a:t>
            </a:r>
          </a:p>
        </p:txBody>
      </p:sp>
      <p:sp>
        <p:nvSpPr>
          <p:cNvPr id="18465" name="Text Box 49">
            <a:extLst>
              <a:ext uri="{FF2B5EF4-FFF2-40B4-BE49-F238E27FC236}">
                <a16:creationId xmlns:a16="http://schemas.microsoft.com/office/drawing/2014/main" id="{73112C5E-1336-4024-B454-6344059E9155}"/>
              </a:ext>
            </a:extLst>
          </p:cNvPr>
          <p:cNvSpPr txBox="1">
            <a:spLocks noChangeArrowheads="1"/>
          </p:cNvSpPr>
          <p:nvPr/>
        </p:nvSpPr>
        <p:spPr bwMode="auto">
          <a:xfrm>
            <a:off x="1956258" y="4953000"/>
            <a:ext cx="1271168" cy="375096"/>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chemeClr val="tx2"/>
                </a:solidFill>
                <a:latin typeface="Calibri Light" panose="020F0302020204030204" pitchFamily="34" charset="0"/>
              </a:rPr>
              <a:t>0.4 G CHOL</a:t>
            </a:r>
          </a:p>
        </p:txBody>
      </p:sp>
      <p:sp>
        <p:nvSpPr>
          <p:cNvPr id="18466" name="Text Box 50">
            <a:extLst>
              <a:ext uri="{FF2B5EF4-FFF2-40B4-BE49-F238E27FC236}">
                <a16:creationId xmlns:a16="http://schemas.microsoft.com/office/drawing/2014/main" id="{49BC2FF6-F63A-4E6E-A9E9-8E5D78A77A8C}"/>
              </a:ext>
            </a:extLst>
          </p:cNvPr>
          <p:cNvSpPr txBox="1">
            <a:spLocks noChangeArrowheads="1"/>
          </p:cNvSpPr>
          <p:nvPr/>
        </p:nvSpPr>
        <p:spPr bwMode="auto">
          <a:xfrm>
            <a:off x="4097239" y="1437680"/>
            <a:ext cx="2058293"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chemeClr val="tx2"/>
                </a:solidFill>
                <a:latin typeface="Calibri Light" panose="020F0302020204030204" pitchFamily="34" charset="0"/>
              </a:rPr>
              <a:t>0.8 G</a:t>
            </a:r>
          </a:p>
          <a:p>
            <a:pPr algn="ctr" eaLnBrk="1" hangingPunct="1"/>
            <a:r>
              <a:rPr lang="en-US" altLang="cs-CZ" sz="2250" dirty="0">
                <a:solidFill>
                  <a:schemeClr val="tx2"/>
                </a:solidFill>
                <a:latin typeface="Calibri Light" panose="020F0302020204030204" pitchFamily="34" charset="0"/>
              </a:rPr>
              <a:t>SYN CHOL*</a:t>
            </a:r>
          </a:p>
        </p:txBody>
      </p:sp>
      <p:sp>
        <p:nvSpPr>
          <p:cNvPr id="18467" name="AutoShape 43">
            <a:extLst>
              <a:ext uri="{FF2B5EF4-FFF2-40B4-BE49-F238E27FC236}">
                <a16:creationId xmlns:a16="http://schemas.microsoft.com/office/drawing/2014/main" id="{1ED3372D-5110-4897-A1AB-30BE17FB6CA5}"/>
              </a:ext>
            </a:extLst>
          </p:cNvPr>
          <p:cNvSpPr>
            <a:spLocks noChangeArrowheads="1"/>
          </p:cNvSpPr>
          <p:nvPr/>
        </p:nvSpPr>
        <p:spPr bwMode="auto">
          <a:xfrm>
            <a:off x="3845719" y="1529953"/>
            <a:ext cx="500063" cy="614661"/>
          </a:xfrm>
          <a:prstGeom prst="leftRightArrow">
            <a:avLst>
              <a:gd name="adj1" fmla="val 50000"/>
              <a:gd name="adj2" fmla="val 20000"/>
            </a:avLst>
          </a:prstGeom>
          <a:solidFill>
            <a:schemeClr val="tx1"/>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18468" name="Text Box 51">
            <a:extLst>
              <a:ext uri="{FF2B5EF4-FFF2-40B4-BE49-F238E27FC236}">
                <a16:creationId xmlns:a16="http://schemas.microsoft.com/office/drawing/2014/main" id="{AA3BFC5E-F9D0-4708-A381-B66727173A01}"/>
              </a:ext>
            </a:extLst>
          </p:cNvPr>
          <p:cNvSpPr txBox="1">
            <a:spLocks noChangeArrowheads="1"/>
          </p:cNvSpPr>
          <p:nvPr/>
        </p:nvSpPr>
        <p:spPr bwMode="auto">
          <a:xfrm>
            <a:off x="4595813" y="6171903"/>
            <a:ext cx="4104186" cy="43280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solidFill>
                  <a:schemeClr val="tx2"/>
                </a:solidFill>
                <a:latin typeface="Calibri Light" panose="020F0302020204030204" pitchFamily="34" charset="0"/>
              </a:rPr>
              <a:t>*SYN CHOL = </a:t>
            </a:r>
            <a:r>
              <a:rPr lang="cs-CZ" altLang="cs-CZ" sz="2250" dirty="0">
                <a:solidFill>
                  <a:schemeClr val="tx2"/>
                </a:solidFill>
                <a:latin typeface="Calibri Light" panose="020F0302020204030204" pitchFamily="34" charset="0"/>
              </a:rPr>
              <a:t>syntéza cholesterolu</a:t>
            </a:r>
            <a:endParaRPr lang="en-US" altLang="cs-CZ" sz="2250" dirty="0">
              <a:solidFill>
                <a:schemeClr val="tx2"/>
              </a:solidFill>
              <a:latin typeface="Calibri Light" panose="020F0302020204030204" pitchFamily="34" charset="0"/>
            </a:endParaRPr>
          </a:p>
        </p:txBody>
      </p:sp>
      <p:sp>
        <p:nvSpPr>
          <p:cNvPr id="18469" name="Text Box 53">
            <a:extLst>
              <a:ext uri="{FF2B5EF4-FFF2-40B4-BE49-F238E27FC236}">
                <a16:creationId xmlns:a16="http://schemas.microsoft.com/office/drawing/2014/main" id="{69F7C4AD-6E66-4BAA-A15C-D48783E678B3}"/>
              </a:ext>
            </a:extLst>
          </p:cNvPr>
          <p:cNvSpPr txBox="1">
            <a:spLocks noChangeArrowheads="1"/>
          </p:cNvSpPr>
          <p:nvPr/>
        </p:nvSpPr>
        <p:spPr bwMode="auto">
          <a:xfrm>
            <a:off x="2809875" y="2972098"/>
            <a:ext cx="1071563" cy="779052"/>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1.3 G</a:t>
            </a:r>
          </a:p>
          <a:p>
            <a:pPr algn="ctr" eaLnBrk="1" hangingPunct="1"/>
            <a:r>
              <a:rPr lang="en-US" altLang="cs-CZ" sz="2250" dirty="0">
                <a:solidFill>
                  <a:srgbClr val="FFFF00"/>
                </a:solidFill>
                <a:latin typeface="Calibri Light" panose="020F0302020204030204" pitchFamily="34" charset="0"/>
              </a:rPr>
              <a:t>CHOL</a:t>
            </a:r>
            <a:endParaRPr lang="en-US" altLang="cs-CZ" sz="2250" dirty="0">
              <a:latin typeface="Calibri Light" panose="020F0302020204030204" pitchFamily="34" charset="0"/>
            </a:endParaRPr>
          </a:p>
        </p:txBody>
      </p:sp>
      <p:sp>
        <p:nvSpPr>
          <p:cNvPr id="18470" name="TextovéPole 42">
            <a:extLst>
              <a:ext uri="{FF2B5EF4-FFF2-40B4-BE49-F238E27FC236}">
                <a16:creationId xmlns:a16="http://schemas.microsoft.com/office/drawing/2014/main" id="{BB42452F-2512-4E4C-9CEA-CCEA0CA77917}"/>
              </a:ext>
            </a:extLst>
          </p:cNvPr>
          <p:cNvSpPr txBox="1">
            <a:spLocks noChangeArrowheads="1"/>
          </p:cNvSpPr>
          <p:nvPr/>
        </p:nvSpPr>
        <p:spPr bwMode="auto">
          <a:xfrm>
            <a:off x="1977926" y="613767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270</TotalTime>
  <Words>1654</Words>
  <Application>Microsoft Office PowerPoint</Application>
  <PresentationFormat>Širokoúhlá obrazovka</PresentationFormat>
  <Paragraphs>457</Paragraphs>
  <Slides>42</Slides>
  <Notes>20</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1</vt:i4>
      </vt:variant>
      <vt:variant>
        <vt:lpstr>Nadpisy snímků</vt:lpstr>
      </vt:variant>
      <vt:variant>
        <vt:i4>42</vt:i4>
      </vt:variant>
    </vt:vector>
  </HeadingPairs>
  <TitlesOfParts>
    <vt:vector size="53" baseType="lpstr">
      <vt:lpstr>Arial</vt:lpstr>
      <vt:lpstr>Calibri</vt:lpstr>
      <vt:lpstr>Calibri Light</vt:lpstr>
      <vt:lpstr>Symbol</vt:lpstr>
      <vt:lpstr>Tahoma</vt:lpstr>
      <vt:lpstr>Times</vt:lpstr>
      <vt:lpstr>Times New Roman</vt:lpstr>
      <vt:lpstr>Univers</vt:lpstr>
      <vt:lpstr>Wingdings</vt:lpstr>
      <vt:lpstr>Prezentace_MU_CZ</vt:lpstr>
      <vt:lpstr>Photo Editor Photo</vt:lpstr>
      <vt:lpstr>Patofyziologické aspekty metabolismu lipidů</vt:lpstr>
      <vt:lpstr>Lipidy</vt:lpstr>
      <vt:lpstr>Lipidy</vt:lpstr>
      <vt:lpstr>Prezentace aplikace PowerPoint</vt:lpstr>
      <vt:lpstr>Struktura</vt:lpstr>
      <vt:lpstr>Prezentace aplikace PowerPoint</vt:lpstr>
      <vt:lpstr>Prezentace aplikace PowerPoint</vt:lpstr>
      <vt:lpstr>Normální metabolismus cholesterolu</vt:lpstr>
      <vt:lpstr>Normální metabolismus cholesterolu</vt:lpstr>
      <vt:lpstr>Prezentace aplikace PowerPoint</vt:lpstr>
      <vt:lpstr>Prezentace aplikace PowerPoint</vt:lpstr>
      <vt:lpstr>Struktura rostlinných sterolů</vt:lpstr>
      <vt:lpstr>Prezentace aplikace PowerPoint</vt:lpstr>
      <vt:lpstr>Prezentace aplikace PowerPoint</vt:lpstr>
      <vt:lpstr>Syntéza žlučových kyselin</vt:lpstr>
      <vt:lpstr>Normální metabolismus cholesterolu</vt:lpstr>
      <vt:lpstr>Normální metabolismus cholesterolu</vt:lpstr>
      <vt:lpstr>Prezentace aplikace PowerPoint</vt:lpstr>
      <vt:lpstr>Prezentace aplikace PowerPoint</vt:lpstr>
      <vt:lpstr>Syntéza cholesterolesterů</vt:lpstr>
      <vt:lpstr>Lipoproteiny</vt:lpstr>
      <vt:lpstr>Orgánové souvislosti</vt:lpstr>
      <vt:lpstr>Apolipoproteiny</vt:lpstr>
      <vt:lpstr>Prezentace aplikace PowerPoint</vt:lpstr>
      <vt:lpstr>Prezentace aplikace PowerPoint</vt:lpstr>
      <vt:lpstr>Dys/hyperlipoproteinémie</vt:lpstr>
      <vt:lpstr>Primární vs. sekundární hyperlipoproteinémie</vt:lpstr>
      <vt:lpstr>Prezentace aplikace PowerPoint</vt:lpstr>
      <vt:lpstr>Prezentace aplikace PowerPoint</vt:lpstr>
      <vt:lpstr>AHA - ateroskleróza</vt:lpstr>
      <vt:lpstr>Hypotézy vzniku aterosklerózy</vt:lpstr>
      <vt:lpstr>Patogeneze</vt:lpstr>
      <vt:lpstr>Receptorově zprostředkovaný transport cholesterolu do buněk popsali v letech 1973-1975 vědci  M.Brown a J.Goldstein</vt:lpstr>
      <vt:lpstr>modifikované LDLP</vt:lpstr>
      <vt:lpstr>Etiologie</vt:lpstr>
      <vt:lpstr>Prezentace aplikace PowerPoint</vt:lpstr>
      <vt:lpstr>Rozvoj aterosklerózy</vt:lpstr>
      <vt:lpstr>Inaktivace NO oxidačním stresem</vt:lpstr>
      <vt:lpstr>Iniciátory zánětu v ateroskleróze</vt:lpstr>
      <vt:lpstr>Proces aterogeneze</vt:lpstr>
      <vt:lpstr>Prezentace aplikace PowerPoint</vt:lpstr>
      <vt:lpstr>Prezentace aplikace PowerPoint</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Julie</cp:lastModifiedBy>
  <cp:revision>41</cp:revision>
  <cp:lastPrinted>1601-01-01T00:00:00Z</cp:lastPrinted>
  <dcterms:created xsi:type="dcterms:W3CDTF">2018-10-05T10:13:37Z</dcterms:created>
  <dcterms:modified xsi:type="dcterms:W3CDTF">2023-04-20T13:29:50Z</dcterms:modified>
</cp:coreProperties>
</file>