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 id="2147483922" r:id="rId2"/>
  </p:sldMasterIdLst>
  <p:notesMasterIdLst>
    <p:notesMasterId r:id="rId85"/>
  </p:notesMasterIdLst>
  <p:sldIdLst>
    <p:sldId id="366" r:id="rId3"/>
    <p:sldId id="298" r:id="rId4"/>
    <p:sldId id="434" r:id="rId5"/>
    <p:sldId id="389" r:id="rId6"/>
    <p:sldId id="390" r:id="rId7"/>
    <p:sldId id="401" r:id="rId8"/>
    <p:sldId id="392" r:id="rId9"/>
    <p:sldId id="381" r:id="rId10"/>
    <p:sldId id="449" r:id="rId11"/>
    <p:sldId id="450" r:id="rId12"/>
    <p:sldId id="411" r:id="rId13"/>
    <p:sldId id="391" r:id="rId14"/>
    <p:sldId id="394" r:id="rId15"/>
    <p:sldId id="432" r:id="rId16"/>
    <p:sldId id="386" r:id="rId17"/>
    <p:sldId id="451" r:id="rId18"/>
    <p:sldId id="452" r:id="rId19"/>
    <p:sldId id="453" r:id="rId20"/>
    <p:sldId id="476" r:id="rId21"/>
    <p:sldId id="336" r:id="rId22"/>
    <p:sldId id="454" r:id="rId23"/>
    <p:sldId id="455" r:id="rId24"/>
    <p:sldId id="477" r:id="rId25"/>
    <p:sldId id="395" r:id="rId26"/>
    <p:sldId id="456" r:id="rId27"/>
    <p:sldId id="457" r:id="rId28"/>
    <p:sldId id="458" r:id="rId29"/>
    <p:sldId id="328" r:id="rId30"/>
    <p:sldId id="347" r:id="rId31"/>
    <p:sldId id="337" r:id="rId32"/>
    <p:sldId id="459" r:id="rId33"/>
    <p:sldId id="460" r:id="rId34"/>
    <p:sldId id="428" r:id="rId35"/>
    <p:sldId id="462" r:id="rId36"/>
    <p:sldId id="463" r:id="rId37"/>
    <p:sldId id="310" r:id="rId38"/>
    <p:sldId id="319" r:id="rId39"/>
    <p:sldId id="340" r:id="rId40"/>
    <p:sldId id="320" r:id="rId41"/>
    <p:sldId id="490" r:id="rId42"/>
    <p:sldId id="493" r:id="rId43"/>
    <p:sldId id="494" r:id="rId44"/>
    <p:sldId id="309" r:id="rId45"/>
    <p:sldId id="466" r:id="rId46"/>
    <p:sldId id="311" r:id="rId47"/>
    <p:sldId id="312" r:id="rId48"/>
    <p:sldId id="313" r:id="rId49"/>
    <p:sldId id="314" r:id="rId50"/>
    <p:sldId id="315" r:id="rId51"/>
    <p:sldId id="362" r:id="rId52"/>
    <p:sldId id="317" r:id="rId53"/>
    <p:sldId id="318" r:id="rId54"/>
    <p:sldId id="467" r:id="rId55"/>
    <p:sldId id="468" r:id="rId56"/>
    <p:sldId id="322" r:id="rId57"/>
    <p:sldId id="323" r:id="rId58"/>
    <p:sldId id="356" r:id="rId59"/>
    <p:sldId id="326" r:id="rId60"/>
    <p:sldId id="327" r:id="rId61"/>
    <p:sldId id="469" r:id="rId62"/>
    <p:sldId id="470" r:id="rId63"/>
    <p:sldId id="375" r:id="rId64"/>
    <p:sldId id="376" r:id="rId65"/>
    <p:sldId id="357" r:id="rId66"/>
    <p:sldId id="332" r:id="rId67"/>
    <p:sldId id="471" r:id="rId68"/>
    <p:sldId id="378" r:id="rId69"/>
    <p:sldId id="379" r:id="rId70"/>
    <p:sldId id="472" r:id="rId71"/>
    <p:sldId id="474" r:id="rId72"/>
    <p:sldId id="342" r:id="rId73"/>
    <p:sldId id="345" r:id="rId74"/>
    <p:sldId id="346" r:id="rId75"/>
    <p:sldId id="475" r:id="rId76"/>
    <p:sldId id="348" r:id="rId77"/>
    <p:sldId id="349" r:id="rId78"/>
    <p:sldId id="350" r:id="rId79"/>
    <p:sldId id="351" r:id="rId80"/>
    <p:sldId id="352" r:id="rId81"/>
    <p:sldId id="353" r:id="rId82"/>
    <p:sldId id="354" r:id="rId83"/>
    <p:sldId id="355" r:id="rId84"/>
  </p:sldIdLst>
  <p:sldSz cx="9144000" cy="6858000" type="screen4x3"/>
  <p:notesSz cx="6858000" cy="9144000"/>
  <p:custDataLst>
    <p:tags r:id="rId8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lína Kaňová" initials="PK" lastIdx="1" clrIdx="0">
    <p:extLst>
      <p:ext uri="{19B8F6BF-5375-455C-9EA6-DF929625EA0E}">
        <p15:presenceInfo xmlns:p15="http://schemas.microsoft.com/office/powerpoint/2012/main" userId="S-1-5-21-3451901064-902568176-4053310204-882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6" d="100"/>
          <a:sy n="126" d="100"/>
        </p:scale>
        <p:origin x="978"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4673A-7367-4227-A218-1C7895D40CDE}" type="datetimeFigureOut">
              <a:rPr lang="cs-CZ" smtClean="0"/>
              <a:t>17.03.2023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042E5-5B96-4AB6-BF68-A7D2703BF936}" type="slidenum">
              <a:rPr lang="cs-CZ" smtClean="0"/>
              <a:t>‹#›</a:t>
            </a:fld>
            <a:endParaRPr lang="cs-CZ"/>
          </a:p>
        </p:txBody>
      </p:sp>
    </p:spTree>
    <p:extLst>
      <p:ext uri="{BB962C8B-B14F-4D97-AF65-F5344CB8AC3E}">
        <p14:creationId xmlns:p14="http://schemas.microsoft.com/office/powerpoint/2010/main" val="176550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28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6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253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6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108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06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56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a:ln/>
        </p:spPr>
      </p:sp>
      <p:sp>
        <p:nvSpPr>
          <p:cNvPr id="819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dirty="0"/>
          </a:p>
        </p:txBody>
      </p:sp>
      <p:sp>
        <p:nvSpPr>
          <p:cNvPr id="819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7601" indent="-283693" eaLnBrk="0" hangingPunct="0">
              <a:defRPr>
                <a:solidFill>
                  <a:schemeClr val="tx1"/>
                </a:solidFill>
                <a:latin typeface="Arial" charset="0"/>
              </a:defRPr>
            </a:lvl2pPr>
            <a:lvl3pPr marL="1134770" indent="-226954" eaLnBrk="0" hangingPunct="0">
              <a:defRPr>
                <a:solidFill>
                  <a:schemeClr val="tx1"/>
                </a:solidFill>
                <a:latin typeface="Arial" charset="0"/>
              </a:defRPr>
            </a:lvl3pPr>
            <a:lvl4pPr marL="1588679" indent="-226954" eaLnBrk="0" hangingPunct="0">
              <a:defRPr>
                <a:solidFill>
                  <a:schemeClr val="tx1"/>
                </a:solidFill>
                <a:latin typeface="Arial" charset="0"/>
              </a:defRPr>
            </a:lvl4pPr>
            <a:lvl5pPr marL="2042587" indent="-226954" eaLnBrk="0" hangingPunct="0">
              <a:defRPr>
                <a:solidFill>
                  <a:schemeClr val="tx1"/>
                </a:solidFill>
                <a:latin typeface="Arial" charset="0"/>
              </a:defRPr>
            </a:lvl5pPr>
            <a:lvl6pPr marL="2496495" indent="-226954"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6pPr>
            <a:lvl7pPr marL="2950403" indent="-226954"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7pPr>
            <a:lvl8pPr marL="3404311" indent="-226954"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8pPr>
            <a:lvl9pPr marL="3858219" indent="-226954" eaLnBrk="0" fontAlgn="base" hangingPunct="0">
              <a:lnSpc>
                <a:spcPct val="80000"/>
              </a:lnSpc>
              <a:spcBef>
                <a:spcPct val="20000"/>
              </a:spcBef>
              <a:spcAft>
                <a:spcPct val="0"/>
              </a:spcAft>
              <a:buClr>
                <a:schemeClr val="bg2"/>
              </a:buClr>
              <a:buSzPct val="70000"/>
              <a:buFont typeface="Wingdings" pitchFamily="2" charset="2"/>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A7C2E90-4129-4C34-A201-83899E66E18D}" type="slidenum">
              <a:rPr kumimoji="0" lang="cs-CZ"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9180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07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80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53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36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16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79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DB4AF-8F81-432F-A476-39B1B4C43AA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22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90900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350948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86939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09806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94219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9005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12024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1493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34366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259490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49"/>
            <a:ext cx="3008313" cy="1162051"/>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17813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355718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9"/>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626715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77031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6376"/>
            <a:ext cx="2057400" cy="4387851"/>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6376"/>
            <a:ext cx="6019800" cy="4387851"/>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13949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abulku 2"/>
          <p:cNvSpPr>
            <a:spLocks noGrp="1"/>
          </p:cNvSpPr>
          <p:nvPr>
            <p:ph type="tbl" idx="1"/>
          </p:nvPr>
        </p:nvSpPr>
        <p:spPr>
          <a:xfrm>
            <a:off x="566738" y="1752600"/>
            <a:ext cx="8001000" cy="4267200"/>
          </a:xfrm>
        </p:spPr>
        <p:txBody>
          <a:bodyPr/>
          <a:lstStyle/>
          <a:p>
            <a:endParaRPr lang="cs-CZ" dirty="0"/>
          </a:p>
        </p:txBody>
      </p:sp>
      <p:sp>
        <p:nvSpPr>
          <p:cNvPr id="4" name="Zástupný symbol pro datum 3"/>
          <p:cNvSpPr>
            <a:spLocks noGrp="1"/>
          </p:cNvSpPr>
          <p:nvPr>
            <p:ph type="dt" sz="half" idx="10"/>
          </p:nvPr>
        </p:nvSpPr>
        <p:spPr>
          <a:xfrm>
            <a:off x="609600" y="6245225"/>
            <a:ext cx="1981200" cy="476250"/>
          </a:xfrm>
        </p:spPr>
        <p:txBody>
          <a:bodyPr/>
          <a:lstStyle>
            <a:lvl1pPr>
              <a:defRPr/>
            </a:lvl1pPr>
          </a:lstStyle>
          <a:p>
            <a:endParaRPr lang="cs-CZ" dirty="0"/>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dirty="0"/>
          </a:p>
        </p:txBody>
      </p:sp>
      <p:sp>
        <p:nvSpPr>
          <p:cNvPr id="6" name="Zástupný symbol pro číslo snímku 5"/>
          <p:cNvSpPr>
            <a:spLocks noGrp="1"/>
          </p:cNvSpPr>
          <p:nvPr>
            <p:ph type="sldNum" sz="quarter" idx="12"/>
          </p:nvPr>
        </p:nvSpPr>
        <p:spPr>
          <a:xfrm>
            <a:off x="6553200" y="6245225"/>
            <a:ext cx="1981200" cy="476250"/>
          </a:xfrm>
        </p:spPr>
        <p:txBody>
          <a:bodyPr/>
          <a:lstStyle>
            <a:lvl1pPr>
              <a:defRPr/>
            </a:lvl1pPr>
          </a:lstStyle>
          <a:p>
            <a:fld id="{A4DE6804-4B02-4364-A3CD-2B6B62E9A960}" type="slidenum">
              <a:rPr lang="cs-CZ"/>
              <a:pPr/>
              <a:t>‹#›</a:t>
            </a:fld>
            <a:endParaRPr lang="cs-CZ" dirty="0"/>
          </a:p>
        </p:txBody>
      </p:sp>
    </p:spTree>
    <p:extLst>
      <p:ext uri="{BB962C8B-B14F-4D97-AF65-F5344CB8AC3E}">
        <p14:creationId xmlns:p14="http://schemas.microsoft.com/office/powerpoint/2010/main" val="3839930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a:t>Kliknutím lze upravit styl.</a:t>
            </a:r>
          </a:p>
        </p:txBody>
      </p:sp>
      <p:sp>
        <p:nvSpPr>
          <p:cNvPr id="3" name="Zástupný symbol pro text 2"/>
          <p:cNvSpPr>
            <a:spLocks noGrp="1"/>
          </p:cNvSpPr>
          <p:nvPr>
            <p:ph type="body" sz="half" idx="1"/>
          </p:nvPr>
        </p:nvSpPr>
        <p:spPr>
          <a:xfrm>
            <a:off x="566738" y="1752600"/>
            <a:ext cx="3924300" cy="4267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3438" y="1752600"/>
            <a:ext cx="3924300" cy="4267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endParaRPr lang="cs-CZ" alt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fld id="{67F6C660-79A7-4797-9DFB-7B5CC6346AD7}" type="slidenum">
              <a:rPr lang="cs-CZ" altLang="cs-CZ"/>
              <a:pPr/>
              <a:t>‹#›</a:t>
            </a:fld>
            <a:endParaRPr lang="cs-CZ" altLang="cs-CZ"/>
          </a:p>
        </p:txBody>
      </p:sp>
    </p:spTree>
    <p:extLst>
      <p:ext uri="{BB962C8B-B14F-4D97-AF65-F5344CB8AC3E}">
        <p14:creationId xmlns:p14="http://schemas.microsoft.com/office/powerpoint/2010/main" val="6993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dirty="0">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332895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38063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dirty="0">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94496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dirty="0">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70530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dirty="0">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50140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12589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dirty="0">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60803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818DD-CE6A-4B4A-8514-FBC231F951F5}" type="datetimeFigureOut">
              <a:rPr lang="cs-CZ" smtClean="0">
                <a:solidFill>
                  <a:prstClr val="black">
                    <a:tint val="75000"/>
                  </a:prstClr>
                </a:solidFill>
              </a:rPr>
              <a:pPr/>
              <a:t>17.03.2023</a:t>
            </a:fld>
            <a:endParaRPr lang="cs-CZ" dirty="0">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3F7E-EF9F-40A7-B541-17F615DCF5A2}" type="slidenum">
              <a:rPr lang="cs-CZ" smtClean="0">
                <a:solidFill>
                  <a:prstClr val="black">
                    <a:tint val="75000"/>
                  </a:prstClr>
                </a:solidFill>
              </a:rPr>
              <a:pPr/>
              <a:t>‹#›</a:t>
            </a:fld>
            <a:endParaRPr lang="cs-CZ" dirty="0">
              <a:solidFill>
                <a:prstClr val="black">
                  <a:tint val="75000"/>
                </a:prstClr>
              </a:solidFill>
            </a:endParaRPr>
          </a:p>
        </p:txBody>
      </p:sp>
    </p:spTree>
    <p:extLst>
      <p:ext uri="{BB962C8B-B14F-4D97-AF65-F5344CB8AC3E}">
        <p14:creationId xmlns:p14="http://schemas.microsoft.com/office/powerpoint/2010/main" val="81124330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771A-4E3E-4399-BD64-3F2718A65EAC}" type="datetimeFigureOut">
              <a:rPr lang="cs-CZ" smtClean="0"/>
              <a:pPr/>
              <a:t>17.03.2023</a:t>
            </a:fld>
            <a:endParaRPr lang="cs-CZ" dirty="0"/>
          </a:p>
        </p:txBody>
      </p:sp>
      <p:sp>
        <p:nvSpPr>
          <p:cNvPr id="5" name="Zástupný symbol pro zápatí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4FD5-D34F-4296-96D3-E9CCABC611F4}" type="slidenum">
              <a:rPr lang="cs-CZ" smtClean="0"/>
              <a:pPr/>
              <a:t>‹#›</a:t>
            </a:fld>
            <a:endParaRPr lang="cs-CZ" dirty="0"/>
          </a:p>
        </p:txBody>
      </p:sp>
    </p:spTree>
    <p:extLst>
      <p:ext uri="{BB962C8B-B14F-4D97-AF65-F5344CB8AC3E}">
        <p14:creationId xmlns:p14="http://schemas.microsoft.com/office/powerpoint/2010/main" val="303837869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zso.cz/staticke/animgraf/projekce_1950_2101/index.htm" TargetMode="External"/><Relationship Id="rId2" Type="http://schemas.openxmlformats.org/officeDocument/2006/relationships/hyperlink" Target="https://www.czso.cz/staticke/animgraf/cz/"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e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package" Target="../embeddings/Microsoft_Word_Document3.docx"/><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e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package" Target="../embeddings/Microsoft_Word_Document5.docx"/><Relationship Id="rId5" Type="http://schemas.openxmlformats.org/officeDocument/2006/relationships/image" Target="../media/image8.emf"/><Relationship Id="rId4" Type="http://schemas.openxmlformats.org/officeDocument/2006/relationships/package" Target="../embeddings/Microsoft_Word_Document4.doc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Word_Document6.doc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package" Target="../embeddings/Microsoft_Word_Document7.docx"/><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Word_Document8.docx"/></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Word_Document9.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image" Target="../media/image27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1.emf"/><Relationship Id="rId5" Type="http://schemas.openxmlformats.org/officeDocument/2006/relationships/package" Target="../embeddings/Microsoft_Word_Document11.docx"/><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www.mamo.cz/" TargetMode="External"/><Relationship Id="rId2" Type="http://schemas.openxmlformats.org/officeDocument/2006/relationships/hyperlink" Target="http://www.cervix.cz/" TargetMode="External"/><Relationship Id="rId1" Type="http://schemas.openxmlformats.org/officeDocument/2006/relationships/slideLayout" Target="../slideLayouts/slideLayout13.xml"/><Relationship Id="rId4" Type="http://schemas.openxmlformats.org/officeDocument/2006/relationships/hyperlink" Target="http://www.kolorektum.cz/index.php"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3608B8"/>
                </a:solidFill>
              </a:rPr>
              <a:t>STANDARDIZACE RELATIVNÍCH UKAZATELŮ</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3315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b="1" dirty="0">
                <a:solidFill>
                  <a:srgbClr val="3608B8"/>
                </a:solidFill>
              </a:rPr>
              <a:t>Průměrná délka 9 novorozenců v cm</a:t>
            </a:r>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395536" y="4727575"/>
                <a:ext cx="8229600" cy="1941785"/>
              </a:xfrm>
            </p:spPr>
            <p:txBody>
              <a:bodyPr>
                <a:normAutofit/>
              </a:bodyPr>
              <a:lstStyle/>
              <a:p>
                <a:pPr marL="0" indent="0">
                  <a:buNone/>
                </a:pPr>
                <a:r>
                  <a:rPr lang="cs-CZ" sz="2400" dirty="0"/>
                  <a:t>48, 52, 49, 48, 48, 48, 48, 51, 48</a:t>
                </a:r>
              </a:p>
              <a:p>
                <a:pPr marL="0" indent="0">
                  <a:buNone/>
                </a:pPr>
                <a:endParaRPr lang="cs-CZ" sz="1200" dirty="0"/>
              </a:p>
              <a:p>
                <a:pPr marL="0" indent="0">
                  <a:buNone/>
                </a:pPr>
                <a14:m>
                  <m:oMath xmlns:m="http://schemas.openxmlformats.org/officeDocument/2006/math">
                    <m:f>
                      <m:fPr>
                        <m:ctrlPr>
                          <a:rPr lang="cs-CZ" sz="2400" i="1" smtClean="0">
                            <a:latin typeface="Cambria Math" panose="02040503050406030204" pitchFamily="18" charset="0"/>
                          </a:rPr>
                        </m:ctrlPr>
                      </m:fPr>
                      <m:num>
                        <m:r>
                          <m:rPr>
                            <m:nor/>
                          </m:rPr>
                          <a:rPr lang="cs-CZ" sz="2400" dirty="0"/>
                          <m:t>48, 52, 49, 48, 48, 48, 48, 51, 48 </m:t>
                        </m:r>
                      </m:num>
                      <m:den>
                        <m:r>
                          <a:rPr lang="cs-CZ" sz="2400" b="0" i="1" smtClean="0">
                            <a:latin typeface="Cambria Math" panose="02040503050406030204" pitchFamily="18" charset="0"/>
                          </a:rPr>
                          <m:t>9</m:t>
                        </m:r>
                      </m:den>
                    </m:f>
                  </m:oMath>
                </a14:m>
                <a:r>
                  <a:rPr lang="cs-CZ" dirty="0"/>
                  <a:t> = 48,9</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395536" y="4727575"/>
                <a:ext cx="8229600" cy="1941785"/>
              </a:xfrm>
              <a:blipFill>
                <a:blip r:embed="rId3"/>
                <a:stretch>
                  <a:fillRect l="-1185" t="-2201"/>
                </a:stretch>
              </a:blipFill>
            </p:spPr>
            <p:txBody>
              <a:bodyPr/>
              <a:lstStyle/>
              <a:p>
                <a:r>
                  <a:rPr lang="cs-CZ">
                    <a:noFill/>
                  </a:rPr>
                  <a:t> </a:t>
                </a:r>
              </a:p>
            </p:txBody>
          </p:sp>
        </mc:Fallback>
      </mc:AlternateContent>
      <p:sp>
        <p:nvSpPr>
          <p:cNvPr id="6" name="Zástupný symbol pro obsah 4"/>
          <p:cNvSpPr txBox="1">
            <a:spLocks/>
          </p:cNvSpPr>
          <p:nvPr/>
        </p:nvSpPr>
        <p:spPr>
          <a:xfrm>
            <a:off x="195447" y="1560439"/>
            <a:ext cx="338437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6 novorozenců …. 48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49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51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52</a:t>
            </a:r>
          </a:p>
        </p:txBody>
      </p:sp>
      <p:sp>
        <p:nvSpPr>
          <p:cNvPr id="7" name="Zástupný symbol pro obsah 4"/>
          <p:cNvSpPr txBox="1">
            <a:spLocks/>
          </p:cNvSpPr>
          <p:nvPr/>
        </p:nvSpPr>
        <p:spPr>
          <a:xfrm>
            <a:off x="4067944" y="3265106"/>
            <a:ext cx="338437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Zástupný symbol pro obsah 4"/>
              <p:cNvSpPr txBox="1">
                <a:spLocks/>
              </p:cNvSpPr>
              <p:nvPr/>
            </p:nvSpPr>
            <p:spPr>
              <a:xfrm>
                <a:off x="3707904" y="1605274"/>
                <a:ext cx="5328591" cy="1152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f>
                      <m:fPr>
                        <m:ctrlP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48+</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9+5</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cs-CZ" sz="2400" b="0" i="0" u="none" strike="noStrike" kern="1200" cap="none" spc="0" normalizeH="0" baseline="0" noProof="0" dirty="0">
                    <a:ln>
                      <a:noFill/>
                    </a:ln>
                    <a:solidFill>
                      <a:prstClr val="black"/>
                    </a:solidFill>
                    <a:effectLst/>
                    <a:uLnTx/>
                    <a:uFillTx/>
                    <a:latin typeface="Arial"/>
                    <a:ea typeface="+mn-ea"/>
                    <a:cs typeface="+mn-cs"/>
                  </a:rPr>
                  <a:t> = 50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9" name="Zástupný symbol pro obsah 4"/>
              <p:cNvSpPr txBox="1">
                <a:spLocks noRot="1" noChangeAspect="1" noMove="1" noResize="1" noEditPoints="1" noAdjustHandles="1" noChangeArrowheads="1" noChangeShapeType="1" noTextEdit="1"/>
              </p:cNvSpPr>
              <p:nvPr/>
            </p:nvSpPr>
            <p:spPr>
              <a:xfrm>
                <a:off x="3707904" y="1605274"/>
                <a:ext cx="5328591" cy="115212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2771806" y="3492235"/>
                <a:ext cx="6032224" cy="1336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ctrlPr>
                      </m:fPr>
                      <m:num>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t>𝟔</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 ×</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𝟒𝟖</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𝟒𝟗</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𝟓𝟏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𝟓𝟐</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num>
                      <m:den>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𝟗</m:t>
                        </m:r>
                      </m:den>
                    </m:f>
                  </m:oMath>
                </a14:m>
                <a:r>
                  <a:rPr kumimoji="0" lang="cs-CZ" sz="3200" b="1" i="0" u="none" strike="noStrike" kern="1200" cap="none" spc="0" normalizeH="0" baseline="0" noProof="0" dirty="0">
                    <a:ln>
                      <a:noFill/>
                    </a:ln>
                    <a:solidFill>
                      <a:srgbClr val="3608B8"/>
                    </a:solidFill>
                    <a:effectLst/>
                    <a:uLnTx/>
                    <a:uFillTx/>
                    <a:latin typeface="Arial"/>
                    <a:ea typeface="+mn-ea"/>
                    <a:cs typeface="+mn-cs"/>
                  </a:rPr>
                  <a:t> </a:t>
                </a:r>
                <a:r>
                  <a:rPr kumimoji="0" lang="cs-CZ" sz="2400" b="1" i="0" u="none" strike="noStrike" kern="1200" cap="none" spc="0" normalizeH="0" baseline="0" noProof="0" dirty="0">
                    <a:ln>
                      <a:noFill/>
                    </a:ln>
                    <a:solidFill>
                      <a:srgbClr val="3608B8"/>
                    </a:solidFill>
                    <a:effectLst/>
                    <a:uLnTx/>
                    <a:uFillTx/>
                    <a:latin typeface="Arial"/>
                    <a:ea typeface="+mn-ea"/>
                    <a:cs typeface="+mn-cs"/>
                  </a:rPr>
                  <a:t>= 48,9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2" name="TextovéPole 1"/>
              <p:cNvSpPr txBox="1">
                <a:spLocks noRot="1" noChangeAspect="1" noMove="1" noResize="1" noEditPoints="1" noAdjustHandles="1" noChangeArrowheads="1" noChangeShapeType="1" noTextEdit="1"/>
              </p:cNvSpPr>
              <p:nvPr/>
            </p:nvSpPr>
            <p:spPr>
              <a:xfrm>
                <a:off x="2771806" y="3492235"/>
                <a:ext cx="6032224" cy="1336263"/>
              </a:xfrm>
              <a:prstGeom prst="rect">
                <a:avLst/>
              </a:prstGeom>
              <a:blipFill>
                <a:blip r:embed="rId5"/>
                <a:stretch>
                  <a:fillRect/>
                </a:stretch>
              </a:blipFill>
            </p:spPr>
            <p:txBody>
              <a:bodyPr/>
              <a:lstStyle/>
              <a:p>
                <a:r>
                  <a:rPr lang="cs-CZ">
                    <a:noFill/>
                  </a:rPr>
                  <a:t> </a:t>
                </a:r>
              </a:p>
            </p:txBody>
          </p:sp>
        </mc:Fallback>
      </mc:AlternateContent>
      <p:cxnSp>
        <p:nvCxnSpPr>
          <p:cNvPr id="8" name="Přímá spojnice 7">
            <a:extLst>
              <a:ext uri="{FF2B5EF4-FFF2-40B4-BE49-F238E27FC236}">
                <a16:creationId xmlns:a16="http://schemas.microsoft.com/office/drawing/2014/main" id="{A2C8A920-0EBF-4B31-9065-16624FC8E7B1}"/>
              </a:ext>
            </a:extLst>
          </p:cNvPr>
          <p:cNvCxnSpPr>
            <a:cxnSpLocks/>
          </p:cNvCxnSpPr>
          <p:nvPr/>
        </p:nvCxnSpPr>
        <p:spPr>
          <a:xfrm flipV="1">
            <a:off x="3851920" y="1268760"/>
            <a:ext cx="2232248" cy="135923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Přímá spojnice se šipkou 11">
            <a:extLst>
              <a:ext uri="{FF2B5EF4-FFF2-40B4-BE49-F238E27FC236}">
                <a16:creationId xmlns:a16="http://schemas.microsoft.com/office/drawing/2014/main" id="{E2A9E1B1-CB45-4605-AEFB-8807CA28241B}"/>
              </a:ext>
            </a:extLst>
          </p:cNvPr>
          <p:cNvCxnSpPr>
            <a:cxnSpLocks/>
          </p:cNvCxnSpPr>
          <p:nvPr/>
        </p:nvCxnSpPr>
        <p:spPr>
          <a:xfrm flipV="1">
            <a:off x="1979712" y="3501008"/>
            <a:ext cx="0" cy="115212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1FE98F31-2D30-4CEA-9342-9ACE0894D380}"/>
              </a:ext>
            </a:extLst>
          </p:cNvPr>
          <p:cNvCxnSpPr/>
          <p:nvPr/>
        </p:nvCxnSpPr>
        <p:spPr>
          <a:xfrm>
            <a:off x="3275856" y="2525446"/>
            <a:ext cx="1584176" cy="9755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CB3A49F2-CB5A-4DF6-A2FE-AE3814C8D1AA}"/>
              </a:ext>
            </a:extLst>
          </p:cNvPr>
          <p:cNvCxnSpPr/>
          <p:nvPr/>
        </p:nvCxnSpPr>
        <p:spPr>
          <a:xfrm>
            <a:off x="457200" y="5157192"/>
            <a:ext cx="45108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3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932040" y="836712"/>
            <a:ext cx="1368152" cy="6021288"/>
          </a:xfrm>
          <a:prstGeom prst="rect">
            <a:avLst/>
          </a:pr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3" name="Tabulka 2"/>
          <p:cNvGraphicFramePr>
            <a:graphicFrameLocks noGrp="1"/>
          </p:cNvGraphicFramePr>
          <p:nvPr/>
        </p:nvGraphicFramePr>
        <p:xfrm>
          <a:off x="827584" y="836712"/>
          <a:ext cx="5486400" cy="5991564"/>
        </p:xfrm>
        <a:graphic>
          <a:graphicData uri="http://schemas.openxmlformats.org/drawingml/2006/table">
            <a:tbl>
              <a:tblPr firstRow="1" firstCol="1" bandRow="1"/>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464286">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osob</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 populaci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zemřelých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na 1000 obyv.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275 000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333 000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409 000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394 000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322 000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349 000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295 000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189</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37</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0269">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5 153 000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53 115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251520" y="-53339"/>
            <a:ext cx="8229600" cy="1143000"/>
          </a:xfrm>
        </p:spPr>
        <p:txBody>
          <a:bodyPr>
            <a:normAutofit/>
          </a:bodyPr>
          <a:lstStyle/>
          <a:p>
            <a:r>
              <a:rPr lang="cs-CZ" sz="2400" b="1" dirty="0">
                <a:solidFill>
                  <a:srgbClr val="3608B8"/>
                </a:solidFill>
              </a:rPr>
              <a:t>Věková struktura a specifická úmrtnost</a:t>
            </a:r>
          </a:p>
        </p:txBody>
      </p:sp>
      <p:sp>
        <p:nvSpPr>
          <p:cNvPr id="4" name="Zástupný symbol pro obsah 3"/>
          <p:cNvSpPr>
            <a:spLocks noGrp="1"/>
          </p:cNvSpPr>
          <p:nvPr>
            <p:ph idx="1"/>
          </p:nvPr>
        </p:nvSpPr>
        <p:spPr>
          <a:xfrm>
            <a:off x="6444208" y="1089661"/>
            <a:ext cx="2760440" cy="5703532"/>
          </a:xfrm>
        </p:spPr>
        <p:txBody>
          <a:bodyPr>
            <a:normAutofit/>
          </a:bodyPr>
          <a:lstStyle/>
          <a:p>
            <a:pPr marL="0" indent="0">
              <a:buNone/>
            </a:pPr>
            <a:r>
              <a:rPr lang="cs-CZ" sz="1200" dirty="0"/>
              <a:t>Hodnotu specifické </a:t>
            </a:r>
            <a:r>
              <a:rPr lang="cs-CZ" sz="1200" dirty="0" err="1"/>
              <a:t>ú.</a:t>
            </a:r>
            <a:r>
              <a:rPr lang="cs-CZ" sz="1200" dirty="0"/>
              <a:t> vážíme počtem lidí v jednotlivých věk. kategoriích</a:t>
            </a:r>
          </a:p>
          <a:p>
            <a:pPr marL="0" indent="0">
              <a:buNone/>
            </a:pPr>
            <a:r>
              <a:rPr lang="cs-CZ" sz="1200" dirty="0">
                <a:solidFill>
                  <a:srgbClr val="FF0000"/>
                </a:solidFill>
              </a:rPr>
              <a:t>(2,9:1000) x 55 000</a:t>
            </a:r>
          </a:p>
          <a:p>
            <a:pPr marL="0" indent="0">
              <a:buNone/>
            </a:pPr>
            <a:r>
              <a:rPr lang="cs-CZ" sz="1250" dirty="0">
                <a:solidFill>
                  <a:srgbClr val="FF0000"/>
                </a:solidFill>
              </a:rPr>
              <a:t>2,9 x 55 = 160 </a:t>
            </a:r>
          </a:p>
          <a:p>
            <a:pPr marL="0" indent="0">
              <a:buNone/>
            </a:pPr>
            <a:r>
              <a:rPr lang="cs-CZ" sz="1250" dirty="0"/>
              <a:t>0,2 x 238 = 40</a:t>
            </a:r>
          </a:p>
          <a:p>
            <a:pPr marL="0" indent="0">
              <a:buNone/>
            </a:pPr>
            <a:r>
              <a:rPr lang="cs-CZ" sz="1250" dirty="0"/>
              <a:t>0,1 x 275 = 30</a:t>
            </a:r>
          </a:p>
          <a:p>
            <a:pPr marL="0" indent="0">
              <a:buNone/>
            </a:pPr>
            <a:r>
              <a:rPr lang="cs-CZ" sz="1250" dirty="0"/>
              <a:t>0,1 x 235 = 10</a:t>
            </a:r>
          </a:p>
          <a:p>
            <a:pPr marL="0" indent="0">
              <a:buNone/>
            </a:pPr>
            <a:r>
              <a:rPr lang="cs-CZ" sz="1250" dirty="0"/>
              <a:t>0,2 x 253 = 50</a:t>
            </a:r>
          </a:p>
          <a:p>
            <a:pPr marL="0" indent="0">
              <a:buNone/>
            </a:pPr>
            <a:r>
              <a:rPr lang="cs-CZ" sz="1250" dirty="0"/>
              <a:t>0,2 x 333 = 80</a:t>
            </a:r>
          </a:p>
          <a:p>
            <a:pPr marL="0" indent="0">
              <a:buNone/>
            </a:pPr>
            <a:r>
              <a:rPr lang="cs-CZ" sz="1250" dirty="0"/>
              <a:t>0,3 x 363 = 110</a:t>
            </a:r>
          </a:p>
          <a:p>
            <a:pPr marL="0" indent="0">
              <a:buNone/>
            </a:pPr>
            <a:r>
              <a:rPr lang="cs-CZ" sz="1250" dirty="0"/>
              <a:t>0,3 x 409 = 130</a:t>
            </a:r>
          </a:p>
          <a:p>
            <a:pPr marL="0" indent="0">
              <a:buNone/>
            </a:pPr>
            <a:r>
              <a:rPr lang="cs-CZ" sz="1250" dirty="0"/>
              <a:t>0,5 x 480 = 250</a:t>
            </a:r>
          </a:p>
          <a:p>
            <a:pPr marL="0" indent="0">
              <a:buNone/>
            </a:pPr>
            <a:r>
              <a:rPr lang="cs-CZ" sz="1250" dirty="0"/>
              <a:t>0,9 x 394 = 350</a:t>
            </a:r>
          </a:p>
          <a:p>
            <a:pPr marL="0" indent="0">
              <a:buNone/>
            </a:pPr>
            <a:r>
              <a:rPr lang="cs-CZ" sz="1250" dirty="0"/>
              <a:t>2,0 x 360 = 580</a:t>
            </a:r>
          </a:p>
          <a:p>
            <a:pPr marL="0" indent="0">
              <a:buNone/>
            </a:pPr>
            <a:r>
              <a:rPr lang="cs-CZ" sz="1250" dirty="0"/>
              <a:t>2,8 x 322 = 910</a:t>
            </a:r>
          </a:p>
          <a:p>
            <a:pPr marL="0" indent="0">
              <a:buNone/>
            </a:pPr>
            <a:r>
              <a:rPr lang="cs-CZ" sz="1250" dirty="0"/>
              <a:t>4,8 x 353 = 1 700</a:t>
            </a:r>
          </a:p>
          <a:p>
            <a:pPr marL="0" indent="0">
              <a:buNone/>
            </a:pPr>
            <a:r>
              <a:rPr lang="cs-CZ" sz="1250" dirty="0"/>
              <a:t>8,3 x 349 = 2 900</a:t>
            </a:r>
          </a:p>
          <a:p>
            <a:pPr marL="0" indent="0">
              <a:buNone/>
            </a:pPr>
            <a:r>
              <a:rPr lang="cs-CZ" sz="1250" dirty="0"/>
              <a:t>14,9 x 295 = 4 400</a:t>
            </a:r>
          </a:p>
          <a:p>
            <a:pPr marL="0" indent="0">
              <a:buNone/>
            </a:pPr>
            <a:r>
              <a:rPr lang="cs-CZ" sz="1250" dirty="0"/>
              <a:t>25,9 x 189 = 4 900</a:t>
            </a:r>
          </a:p>
          <a:p>
            <a:pPr marL="0" indent="0">
              <a:buNone/>
            </a:pPr>
            <a:r>
              <a:rPr lang="cs-CZ" sz="1250" dirty="0"/>
              <a:t>54,6 x 119 = 6 500</a:t>
            </a:r>
          </a:p>
          <a:p>
            <a:pPr marL="0" indent="0">
              <a:buNone/>
            </a:pPr>
            <a:r>
              <a:rPr lang="cs-CZ" sz="1250" dirty="0"/>
              <a:t>128,6 x 84 = 10 800</a:t>
            </a:r>
          </a:p>
          <a:p>
            <a:pPr marL="0" indent="0">
              <a:buNone/>
            </a:pPr>
            <a:r>
              <a:rPr lang="cs-CZ" sz="1250" dirty="0"/>
              <a:t>324,3 x  37 = 12 000</a:t>
            </a:r>
          </a:p>
          <a:p>
            <a:pPr marL="0" indent="0">
              <a:buNone/>
            </a:pPr>
            <a:r>
              <a:rPr lang="cs-CZ" sz="1200" dirty="0"/>
              <a:t>755,5 x 9 = 6 800</a:t>
            </a:r>
          </a:p>
          <a:p>
            <a:pPr marL="0" indent="0">
              <a:buNone/>
            </a:pPr>
            <a:r>
              <a:rPr lang="cs-CZ" sz="1200" dirty="0"/>
              <a:t>415,0 x 1 = 415</a:t>
            </a:r>
          </a:p>
        </p:txBody>
      </p:sp>
      <p:cxnSp>
        <p:nvCxnSpPr>
          <p:cNvPr id="7" name="Přímá spojnice 6"/>
          <p:cNvCxnSpPr/>
          <p:nvPr/>
        </p:nvCxnSpPr>
        <p:spPr>
          <a:xfrm>
            <a:off x="6876256" y="1628800"/>
            <a:ext cx="28803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7596336" y="1628800"/>
            <a:ext cx="28803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5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a:solidFill>
                  <a:srgbClr val="3608B8"/>
                </a:solidFill>
              </a:rPr>
              <a:t>Vlastnosti relativních ukazatelů</a:t>
            </a:r>
          </a:p>
        </p:txBody>
      </p:sp>
      <p:sp>
        <p:nvSpPr>
          <p:cNvPr id="3" name="Zástupný symbol pro obsah 2"/>
          <p:cNvSpPr>
            <a:spLocks noGrp="1"/>
          </p:cNvSpPr>
          <p:nvPr>
            <p:ph idx="1"/>
          </p:nvPr>
        </p:nvSpPr>
        <p:spPr>
          <a:xfrm>
            <a:off x="251520" y="1124744"/>
            <a:ext cx="8229600" cy="5400600"/>
          </a:xfrm>
        </p:spPr>
        <p:txBody>
          <a:bodyPr>
            <a:normAutofit fontScale="92500" lnSpcReduction="10000"/>
          </a:bodyPr>
          <a:lstStyle/>
          <a:p>
            <a:r>
              <a:rPr lang="cs-CZ" sz="2800" dirty="0"/>
              <a:t>Relativní ukazatele (celkové, hrubé) vyjadřují</a:t>
            </a:r>
          </a:p>
          <a:p>
            <a:pPr lvl="3"/>
            <a:r>
              <a:rPr lang="cs-CZ" sz="2800" dirty="0"/>
              <a:t>jak</a:t>
            </a:r>
            <a:r>
              <a:rPr lang="cs-CZ" sz="2800" b="1" dirty="0">
                <a:solidFill>
                  <a:srgbClr val="FF0000"/>
                </a:solidFill>
              </a:rPr>
              <a:t> četnost</a:t>
            </a:r>
            <a:r>
              <a:rPr lang="cs-CZ" sz="2800" dirty="0"/>
              <a:t> výskytu jevu, </a:t>
            </a:r>
          </a:p>
          <a:p>
            <a:pPr lvl="3"/>
            <a:r>
              <a:rPr lang="cs-CZ" sz="2800" dirty="0"/>
              <a:t>tak</a:t>
            </a:r>
            <a:r>
              <a:rPr lang="cs-CZ" sz="2800" b="1" dirty="0">
                <a:solidFill>
                  <a:srgbClr val="FF0000"/>
                </a:solidFill>
              </a:rPr>
              <a:t> složení </a:t>
            </a:r>
            <a:r>
              <a:rPr lang="cs-CZ" sz="2800" dirty="0"/>
              <a:t>populace.</a:t>
            </a:r>
          </a:p>
          <a:p>
            <a:endParaRPr lang="cs-CZ" sz="2800" dirty="0"/>
          </a:p>
          <a:p>
            <a:r>
              <a:rPr lang="cs-CZ" sz="2800" b="1" dirty="0"/>
              <a:t>Pro podskupiny můžeme vypočítat specifické ukazatele </a:t>
            </a:r>
            <a:r>
              <a:rPr lang="cs-CZ" sz="2800" dirty="0"/>
              <a:t>(např. specifická úmrtnost pro jednotlivé věkové kategorie).</a:t>
            </a:r>
          </a:p>
          <a:p>
            <a:r>
              <a:rPr lang="cs-CZ" sz="2800" b="1" dirty="0"/>
              <a:t>Hodnota celkového ukazatele za populaci = vážený průměr specifických ukazatelů </a:t>
            </a:r>
            <a:r>
              <a:rPr lang="cs-CZ" sz="2800" dirty="0"/>
              <a:t>(</a:t>
            </a:r>
            <a:r>
              <a:rPr lang="cs-CZ" sz="2800" dirty="0" err="1">
                <a:solidFill>
                  <a:srgbClr val="3608B8"/>
                </a:solidFill>
              </a:rPr>
              <a:t>h.m.ú</a:t>
            </a:r>
            <a:r>
              <a:rPr lang="cs-CZ" sz="2800" dirty="0">
                <a:solidFill>
                  <a:srgbClr val="3608B8"/>
                </a:solidFill>
              </a:rPr>
              <a:t>. = vážený průměr specifických úmrtností</a:t>
            </a:r>
            <a:r>
              <a:rPr lang="cs-CZ" sz="2800" dirty="0"/>
              <a:t>).</a:t>
            </a:r>
          </a:p>
          <a:p>
            <a:r>
              <a:rPr lang="cs-CZ" sz="2800" dirty="0"/>
              <a:t>V hodnotě celkového ukazatele jsou specifické míry jednotlivých podskupin zastoupeny </a:t>
            </a:r>
            <a:r>
              <a:rPr lang="cs-CZ" sz="2800" b="1" dirty="0"/>
              <a:t>proporcionálně</a:t>
            </a:r>
            <a:r>
              <a:rPr lang="cs-CZ" sz="2800" dirty="0"/>
              <a:t> (demokraticky).</a:t>
            </a:r>
          </a:p>
        </p:txBody>
      </p:sp>
      <p:sp>
        <p:nvSpPr>
          <p:cNvPr id="4" name="Šipka dolů 3"/>
          <p:cNvSpPr/>
          <p:nvPr/>
        </p:nvSpPr>
        <p:spPr>
          <a:xfrm>
            <a:off x="2915816" y="2456892"/>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5568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318519" y="908720"/>
          <a:ext cx="8229600" cy="5616622"/>
        </p:xfrm>
        <a:graphic>
          <a:graphicData uri="http://schemas.openxmlformats.org/drawingml/2006/table">
            <a:tbl>
              <a:tblPr firstRow="1" firstCol="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629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na 1000 obyv. -</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populace</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na 1000 obyv. – populace B</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318519" y="-5075"/>
            <a:ext cx="8229600" cy="994121"/>
          </a:xfrm>
        </p:spPr>
        <p:txBody>
          <a:bodyPr>
            <a:normAutofit/>
          </a:bodyPr>
          <a:lstStyle/>
          <a:p>
            <a:r>
              <a:rPr lang="cs-CZ" sz="2400" b="1" dirty="0">
                <a:solidFill>
                  <a:srgbClr val="3608B8"/>
                </a:solidFill>
              </a:rPr>
              <a:t>Srovnejte </a:t>
            </a:r>
            <a:r>
              <a:rPr lang="cs-CZ" sz="2400" b="1" dirty="0" err="1">
                <a:solidFill>
                  <a:srgbClr val="3608B8"/>
                </a:solidFill>
              </a:rPr>
              <a:t>specif</a:t>
            </a:r>
            <a:r>
              <a:rPr lang="cs-CZ" sz="2400" b="1" dirty="0">
                <a:solidFill>
                  <a:srgbClr val="3608B8"/>
                </a:solidFill>
              </a:rPr>
              <a:t>. a hrubou úmrtnost v populaci A </a:t>
            </a:r>
            <a:r>
              <a:rPr lang="cs-CZ" sz="2400" b="1" dirty="0" err="1">
                <a:solidFill>
                  <a:srgbClr val="3608B8"/>
                </a:solidFill>
              </a:rPr>
              <a:t>a</a:t>
            </a:r>
            <a:r>
              <a:rPr lang="cs-CZ" sz="2400" b="1" dirty="0">
                <a:solidFill>
                  <a:srgbClr val="3608B8"/>
                </a:solidFill>
              </a:rPr>
              <a:t> B.</a:t>
            </a:r>
          </a:p>
        </p:txBody>
      </p:sp>
    </p:spTree>
    <p:extLst>
      <p:ext uri="{BB962C8B-B14F-4D97-AF65-F5344CB8AC3E}">
        <p14:creationId xmlns:p14="http://schemas.microsoft.com/office/powerpoint/2010/main" val="406861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539554" y="692693"/>
          <a:ext cx="5360105" cy="5905119"/>
        </p:xfrm>
        <a:graphic>
          <a:graphicData uri="http://schemas.openxmlformats.org/drawingml/2006/table">
            <a:tbl>
              <a:tblPr firstRow="1" firstCol="1" bandRow="1"/>
              <a:tblGrid>
                <a:gridCol w="1072021">
                  <a:extLst>
                    <a:ext uri="{9D8B030D-6E8A-4147-A177-3AD203B41FA5}">
                      <a16:colId xmlns:a16="http://schemas.microsoft.com/office/drawing/2014/main" val="20000"/>
                    </a:ext>
                  </a:extLst>
                </a:gridCol>
                <a:gridCol w="1072021">
                  <a:extLst>
                    <a:ext uri="{9D8B030D-6E8A-4147-A177-3AD203B41FA5}">
                      <a16:colId xmlns:a16="http://schemas.microsoft.com/office/drawing/2014/main" val="20001"/>
                    </a:ext>
                  </a:extLst>
                </a:gridCol>
                <a:gridCol w="1072021">
                  <a:extLst>
                    <a:ext uri="{9D8B030D-6E8A-4147-A177-3AD203B41FA5}">
                      <a16:colId xmlns:a16="http://schemas.microsoft.com/office/drawing/2014/main" val="20002"/>
                    </a:ext>
                  </a:extLst>
                </a:gridCol>
                <a:gridCol w="1072021">
                  <a:extLst>
                    <a:ext uri="{9D8B030D-6E8A-4147-A177-3AD203B41FA5}">
                      <a16:colId xmlns:a16="http://schemas.microsoft.com/office/drawing/2014/main" val="20003"/>
                    </a:ext>
                  </a:extLst>
                </a:gridCol>
                <a:gridCol w="1072021">
                  <a:extLst>
                    <a:ext uri="{9D8B030D-6E8A-4147-A177-3AD203B41FA5}">
                      <a16:colId xmlns:a16="http://schemas.microsoft.com/office/drawing/2014/main" val="20004"/>
                    </a:ext>
                  </a:extLst>
                </a:gridCol>
              </a:tblGrid>
              <a:tr h="1080119">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osob</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 populaci A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osob</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 populaci B</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na 1000 obyv. -</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populace</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na 1000 obyv. -</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populace</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B</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0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56 000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238 000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240 000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275 000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279 000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235 000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240 000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259 000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333 000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340 000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363 000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409 000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419 000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491 000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60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buFont typeface="Arial" panose="020B0604020202020204" pitchFamily="34" charset="0"/>
                        <a:buNone/>
                        <a:tabLst>
                          <a:tab pos="179388" algn="l"/>
                        </a:tabLs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394 000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383 000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360 000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0,9</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0,9</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322 000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313 000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349 000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341000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295 000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288 000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189</a:t>
                      </a:r>
                      <a:r>
                        <a:rPr lang="cs-CZ" sz="1400" baseline="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183</a:t>
                      </a:r>
                      <a:r>
                        <a:rPr lang="cs-CZ" sz="1400" baseline="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119 000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114 000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84 000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37</a:t>
                      </a:r>
                      <a:r>
                        <a:rPr lang="cs-CZ" sz="1400" baseline="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35</a:t>
                      </a:r>
                      <a:r>
                        <a:rPr lang="cs-CZ" sz="1400" baseline="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60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60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60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5 153 000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5 153 000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1044624" y="-99392"/>
            <a:ext cx="8229600" cy="1143000"/>
          </a:xfrm>
        </p:spPr>
        <p:txBody>
          <a:bodyPr>
            <a:normAutofit/>
          </a:bodyPr>
          <a:lstStyle/>
          <a:p>
            <a:r>
              <a:rPr lang="cs-CZ" sz="2400" b="1" dirty="0">
                <a:solidFill>
                  <a:srgbClr val="3608B8"/>
                </a:solidFill>
              </a:rPr>
              <a:t>Věková struktura a specifická úmrtnost</a:t>
            </a:r>
          </a:p>
        </p:txBody>
      </p:sp>
      <p:cxnSp>
        <p:nvCxnSpPr>
          <p:cNvPr id="6" name="Přímá spojnice se šipkou 5"/>
          <p:cNvCxnSpPr/>
          <p:nvPr/>
        </p:nvCxnSpPr>
        <p:spPr>
          <a:xfrm flipV="1">
            <a:off x="2843808" y="1916832"/>
            <a:ext cx="0" cy="18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1763688" y="3933056"/>
            <a:ext cx="0" cy="21602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856" y="29984"/>
            <a:ext cx="8640960" cy="778097"/>
          </a:xfrm>
        </p:spPr>
        <p:txBody>
          <a:bodyPr>
            <a:noAutofit/>
          </a:bodyPr>
          <a:lstStyle/>
          <a:p>
            <a:r>
              <a:rPr lang="cs-CZ" sz="2700" b="1" dirty="0">
                <a:solidFill>
                  <a:srgbClr val="3608B8"/>
                </a:solidFill>
              </a:rPr>
              <a:t>Srovnání úmrtnosti </a:t>
            </a:r>
          </a:p>
        </p:txBody>
      </p:sp>
      <p:sp>
        <p:nvSpPr>
          <p:cNvPr id="4" name="Zástupný symbol pro text 3"/>
          <p:cNvSpPr>
            <a:spLocks noGrp="1"/>
          </p:cNvSpPr>
          <p:nvPr>
            <p:ph idx="1"/>
          </p:nvPr>
        </p:nvSpPr>
        <p:spPr>
          <a:xfrm>
            <a:off x="395536" y="908720"/>
            <a:ext cx="8229600" cy="4813995"/>
          </a:xfrm>
        </p:spPr>
        <p:txBody>
          <a:bodyPr/>
          <a:lstStyle/>
          <a:p>
            <a:pPr marL="0" indent="0">
              <a:buNone/>
            </a:pPr>
            <a:endParaRPr lang="cs-CZ" dirty="0"/>
          </a:p>
          <a:p>
            <a:pPr marL="0" indent="0">
              <a:buNone/>
            </a:pPr>
            <a:r>
              <a:rPr lang="cs-CZ" dirty="0"/>
              <a:t>ČR: </a:t>
            </a:r>
            <a:r>
              <a:rPr lang="cs-CZ" dirty="0" err="1"/>
              <a:t>hmú</a:t>
            </a:r>
            <a:r>
              <a:rPr lang="cs-CZ" dirty="0"/>
              <a:t> = 10,2</a:t>
            </a:r>
          </a:p>
          <a:p>
            <a:pPr marL="0" indent="0">
              <a:buNone/>
            </a:pPr>
            <a:r>
              <a:rPr lang="cs-CZ" dirty="0"/>
              <a:t>SR: </a:t>
            </a:r>
            <a:r>
              <a:rPr lang="cs-CZ" dirty="0" err="1"/>
              <a:t>hmú</a:t>
            </a:r>
            <a:r>
              <a:rPr lang="cs-CZ" dirty="0"/>
              <a:t> = 9,8</a:t>
            </a:r>
          </a:p>
        </p:txBody>
      </p:sp>
    </p:spTree>
    <p:extLst>
      <p:ext uri="{BB962C8B-B14F-4D97-AF65-F5344CB8AC3E}">
        <p14:creationId xmlns:p14="http://schemas.microsoft.com/office/powerpoint/2010/main" val="394221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856" y="29984"/>
            <a:ext cx="8640960" cy="778097"/>
          </a:xfrm>
        </p:spPr>
        <p:txBody>
          <a:bodyPr>
            <a:noAutofit/>
          </a:bodyPr>
          <a:lstStyle/>
          <a:p>
            <a:r>
              <a:rPr lang="cs-CZ" sz="2700" b="1" dirty="0">
                <a:solidFill>
                  <a:srgbClr val="3608B8"/>
                </a:solidFill>
              </a:rPr>
              <a:t>Srovnání úmrtnosti </a:t>
            </a:r>
          </a:p>
        </p:txBody>
      </p:sp>
      <p:sp>
        <p:nvSpPr>
          <p:cNvPr id="4" name="Zástupný symbol pro text 3"/>
          <p:cNvSpPr>
            <a:spLocks noGrp="1"/>
          </p:cNvSpPr>
          <p:nvPr>
            <p:ph idx="1"/>
          </p:nvPr>
        </p:nvSpPr>
        <p:spPr>
          <a:xfrm>
            <a:off x="395536" y="908720"/>
            <a:ext cx="8229600" cy="4813995"/>
          </a:xfrm>
        </p:spPr>
        <p:txBody>
          <a:bodyPr/>
          <a:lstStyle/>
          <a:p>
            <a:pPr marL="0" indent="0">
              <a:buNone/>
            </a:pPr>
            <a:r>
              <a:rPr lang="cs-CZ" dirty="0"/>
              <a:t>  ČR</a:t>
            </a:r>
          </a:p>
        </p:txBody>
      </p:sp>
      <p:graphicFrame>
        <p:nvGraphicFramePr>
          <p:cNvPr id="9" name="Objekt 8"/>
          <p:cNvGraphicFramePr>
            <a:graphicFrameLocks noChangeAspect="1"/>
          </p:cNvGraphicFramePr>
          <p:nvPr/>
        </p:nvGraphicFramePr>
        <p:xfrm>
          <a:off x="467544" y="1484784"/>
          <a:ext cx="7488832" cy="4525585"/>
        </p:xfrm>
        <a:graphic>
          <a:graphicData uri="http://schemas.openxmlformats.org/presentationml/2006/ole">
            <mc:AlternateContent xmlns:mc="http://schemas.openxmlformats.org/markup-compatibility/2006">
              <mc:Choice xmlns:v="urn:schemas-microsoft-com:vml" Requires="v">
                <p:oleObj spid="_x0000_s29711" name="Document" r:id="rId4" imgW="6404034" imgH="3595182" progId="Word.Document.12">
                  <p:embed/>
                </p:oleObj>
              </mc:Choice>
              <mc:Fallback>
                <p:oleObj name="Document" r:id="rId4" imgW="6404034" imgH="3595182" progId="Word.Document.12">
                  <p:embed/>
                  <p:pic>
                    <p:nvPicPr>
                      <p:cNvPr id="9" name="Objekt 8"/>
                      <p:cNvPicPr/>
                      <p:nvPr/>
                    </p:nvPicPr>
                    <p:blipFill>
                      <a:blip r:embed="rId5"/>
                      <a:stretch>
                        <a:fillRect/>
                      </a:stretch>
                    </p:blipFill>
                    <p:spPr>
                      <a:xfrm>
                        <a:off x="467544" y="1484784"/>
                        <a:ext cx="7488832" cy="4525585"/>
                      </a:xfrm>
                      <a:prstGeom prst="rect">
                        <a:avLst/>
                      </a:prstGeom>
                    </p:spPr>
                  </p:pic>
                </p:oleObj>
              </mc:Fallback>
            </mc:AlternateContent>
          </a:graphicData>
        </a:graphic>
      </p:graphicFrame>
    </p:spTree>
    <p:extLst>
      <p:ext uri="{BB962C8B-B14F-4D97-AF65-F5344CB8AC3E}">
        <p14:creationId xmlns:p14="http://schemas.microsoft.com/office/powerpoint/2010/main" val="60710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600" b="1" dirty="0">
                <a:solidFill>
                  <a:srgbClr val="3608B8"/>
                </a:solidFill>
              </a:rPr>
              <a:t>Srovnávání relativních ukazatelů</a:t>
            </a:r>
          </a:p>
        </p:txBody>
      </p:sp>
      <p:sp>
        <p:nvSpPr>
          <p:cNvPr id="3" name="Zástupný symbol pro obsah 2"/>
          <p:cNvSpPr>
            <a:spLocks noGrp="1"/>
          </p:cNvSpPr>
          <p:nvPr>
            <p:ph idx="1"/>
          </p:nvPr>
        </p:nvSpPr>
        <p:spPr>
          <a:xfrm>
            <a:off x="395536" y="1196752"/>
            <a:ext cx="8229600" cy="5400600"/>
          </a:xfrm>
        </p:spPr>
        <p:txBody>
          <a:bodyPr>
            <a:normAutofit/>
          </a:bodyPr>
          <a:lstStyle/>
          <a:p>
            <a:r>
              <a:rPr lang="cs-CZ" dirty="0"/>
              <a:t>pouze k orientačnímu srovnání</a:t>
            </a:r>
          </a:p>
          <a:p>
            <a:r>
              <a:rPr lang="cs-CZ" dirty="0"/>
              <a:t>je žádoucí používat vhodné ukazatele, tzv. srovnávací či standardizované ukazatele</a:t>
            </a:r>
          </a:p>
          <a:p>
            <a:endParaRPr lang="cs-CZ" dirty="0"/>
          </a:p>
          <a:p>
            <a:pPr marL="1371600" lvl="3" indent="0">
              <a:buNone/>
            </a:pPr>
            <a:endParaRPr lang="cs-CZ" sz="3200" dirty="0"/>
          </a:p>
        </p:txBody>
      </p:sp>
    </p:spTree>
    <p:extLst>
      <p:ext uri="{BB962C8B-B14F-4D97-AF65-F5344CB8AC3E}">
        <p14:creationId xmlns:p14="http://schemas.microsoft.com/office/powerpoint/2010/main" val="264348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a:solidFill>
                  <a:srgbClr val="3608B8"/>
                </a:solidFill>
              </a:rPr>
              <a:t>Ukazatele vhodné pro srovnávání</a:t>
            </a: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a:solidFill>
                  <a:srgbClr val="FF0000"/>
                </a:solidFill>
              </a:rPr>
              <a:t>Specifické ukazatele </a:t>
            </a:r>
          </a:p>
          <a:p>
            <a:pPr lvl="2"/>
            <a:r>
              <a:rPr lang="cs-CZ" sz="2800" dirty="0"/>
              <a:t>mohou být přímo srovnávány</a:t>
            </a:r>
          </a:p>
          <a:p>
            <a:pPr lvl="2"/>
            <a:r>
              <a:rPr lang="cs-CZ" sz="2800" dirty="0"/>
              <a:t>nevýhody: </a:t>
            </a:r>
          </a:p>
          <a:p>
            <a:pPr marL="1828800" lvl="3" indent="-457200">
              <a:buAutoNum type="arabicPeriod"/>
            </a:pPr>
            <a:r>
              <a:rPr lang="cs-CZ" sz="2400" dirty="0"/>
              <a:t>tříští soubor do malých podskupin </a:t>
            </a:r>
          </a:p>
          <a:p>
            <a:pPr marL="1828800" lvl="3" indent="-457200">
              <a:buAutoNum type="arabicPeriod"/>
            </a:pPr>
            <a:r>
              <a:rPr lang="cs-CZ" sz="2400" dirty="0"/>
              <a:t>neumožňují srovnání populací jako celku</a:t>
            </a:r>
          </a:p>
          <a:p>
            <a:pPr marL="1371600" lvl="3" indent="0">
              <a:buNone/>
            </a:pPr>
            <a:endParaRPr lang="cs-CZ" sz="2400" dirty="0"/>
          </a:p>
        </p:txBody>
      </p:sp>
    </p:spTree>
    <p:extLst>
      <p:ext uri="{BB962C8B-B14F-4D97-AF65-F5344CB8AC3E}">
        <p14:creationId xmlns:p14="http://schemas.microsoft.com/office/powerpoint/2010/main" val="45047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856" y="29984"/>
            <a:ext cx="8640960" cy="778097"/>
          </a:xfrm>
        </p:spPr>
        <p:txBody>
          <a:bodyPr>
            <a:noAutofit/>
          </a:bodyPr>
          <a:lstStyle/>
          <a:p>
            <a:r>
              <a:rPr lang="cs-CZ" sz="2700" b="1" dirty="0">
                <a:solidFill>
                  <a:srgbClr val="3608B8"/>
                </a:solidFill>
              </a:rPr>
              <a:t>Srovnání úmrtnosti </a:t>
            </a:r>
          </a:p>
        </p:txBody>
      </p:sp>
      <p:sp>
        <p:nvSpPr>
          <p:cNvPr id="4" name="Zástupný symbol pro text 3"/>
          <p:cNvSpPr>
            <a:spLocks noGrp="1"/>
          </p:cNvSpPr>
          <p:nvPr>
            <p:ph idx="1"/>
          </p:nvPr>
        </p:nvSpPr>
        <p:spPr>
          <a:xfrm>
            <a:off x="395536" y="908720"/>
            <a:ext cx="8229600" cy="4813995"/>
          </a:xfrm>
        </p:spPr>
        <p:txBody>
          <a:bodyPr/>
          <a:lstStyle/>
          <a:p>
            <a:pPr marL="0" indent="0">
              <a:buNone/>
            </a:pPr>
            <a:r>
              <a:rPr lang="cs-CZ" dirty="0"/>
              <a:t>  ČR</a:t>
            </a:r>
          </a:p>
        </p:txBody>
      </p:sp>
      <p:graphicFrame>
        <p:nvGraphicFramePr>
          <p:cNvPr id="9" name="Objekt 8"/>
          <p:cNvGraphicFramePr>
            <a:graphicFrameLocks noChangeAspect="1"/>
          </p:cNvGraphicFramePr>
          <p:nvPr/>
        </p:nvGraphicFramePr>
        <p:xfrm>
          <a:off x="467544" y="1484784"/>
          <a:ext cx="7488832" cy="4525585"/>
        </p:xfrm>
        <a:graphic>
          <a:graphicData uri="http://schemas.openxmlformats.org/presentationml/2006/ole">
            <mc:AlternateContent xmlns:mc="http://schemas.openxmlformats.org/markup-compatibility/2006">
              <mc:Choice xmlns:v="urn:schemas-microsoft-com:vml" Requires="v">
                <p:oleObj spid="_x0000_s47114" name="Document" r:id="rId4" imgW="6404034" imgH="3595182" progId="Word.Document.12">
                  <p:embed/>
                </p:oleObj>
              </mc:Choice>
              <mc:Fallback>
                <p:oleObj name="Document" r:id="rId4" imgW="6404034" imgH="3595182" progId="Word.Document.12">
                  <p:embed/>
                  <p:pic>
                    <p:nvPicPr>
                      <p:cNvPr id="9" name="Objekt 8"/>
                      <p:cNvPicPr/>
                      <p:nvPr/>
                    </p:nvPicPr>
                    <p:blipFill>
                      <a:blip r:embed="rId5"/>
                      <a:stretch>
                        <a:fillRect/>
                      </a:stretch>
                    </p:blipFill>
                    <p:spPr>
                      <a:xfrm>
                        <a:off x="467544" y="1484784"/>
                        <a:ext cx="7488832" cy="4525585"/>
                      </a:xfrm>
                      <a:prstGeom prst="rect">
                        <a:avLst/>
                      </a:prstGeom>
                    </p:spPr>
                  </p:pic>
                </p:oleObj>
              </mc:Fallback>
            </mc:AlternateContent>
          </a:graphicData>
        </a:graphic>
      </p:graphicFrame>
      <p:sp>
        <p:nvSpPr>
          <p:cNvPr id="3" name="Pravá jednoduchá závorka 2">
            <a:extLst>
              <a:ext uri="{FF2B5EF4-FFF2-40B4-BE49-F238E27FC236}">
                <a16:creationId xmlns:a16="http://schemas.microsoft.com/office/drawing/2014/main" id="{FE923DDC-BCD0-4D7A-883B-8543D39F104D}"/>
              </a:ext>
            </a:extLst>
          </p:cNvPr>
          <p:cNvSpPr/>
          <p:nvPr/>
        </p:nvSpPr>
        <p:spPr>
          <a:xfrm>
            <a:off x="5128260" y="2499360"/>
            <a:ext cx="350520" cy="2491740"/>
          </a:xfrm>
          <a:prstGeom prst="rightBracket">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Pravá jednoduchá závorka 6">
            <a:extLst>
              <a:ext uri="{FF2B5EF4-FFF2-40B4-BE49-F238E27FC236}">
                <a16:creationId xmlns:a16="http://schemas.microsoft.com/office/drawing/2014/main" id="{A575B240-AA44-4C95-B1C9-C211BE371742}"/>
              </a:ext>
            </a:extLst>
          </p:cNvPr>
          <p:cNvSpPr/>
          <p:nvPr/>
        </p:nvSpPr>
        <p:spPr>
          <a:xfrm>
            <a:off x="4945380" y="2865168"/>
            <a:ext cx="350520" cy="2491740"/>
          </a:xfrm>
          <a:prstGeom prst="rightBracket">
            <a:avLst/>
          </a:prstGeom>
          <a:ln w="349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75514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a:solidFill>
                  <a:srgbClr val="3608B8"/>
                </a:solidFill>
              </a:rPr>
              <a:t>Vlastnosti relativních ukazatelů</a:t>
            </a:r>
          </a:p>
        </p:txBody>
      </p:sp>
      <p:sp>
        <p:nvSpPr>
          <p:cNvPr id="3" name="Zástupný symbol pro obsah 2"/>
          <p:cNvSpPr>
            <a:spLocks noGrp="1"/>
          </p:cNvSpPr>
          <p:nvPr>
            <p:ph idx="1"/>
          </p:nvPr>
        </p:nvSpPr>
        <p:spPr>
          <a:xfrm>
            <a:off x="251520" y="1124744"/>
            <a:ext cx="8229600" cy="5400600"/>
          </a:xfrm>
        </p:spPr>
        <p:txBody>
          <a:bodyPr>
            <a:normAutofit/>
          </a:bodyPr>
          <a:lstStyle/>
          <a:p>
            <a:r>
              <a:rPr lang="cs-CZ" sz="2800" dirty="0"/>
              <a:t>Relativní ukazatele (celkové, hrubé) vyjadřují</a:t>
            </a:r>
          </a:p>
          <a:p>
            <a:pPr lvl="3"/>
            <a:r>
              <a:rPr lang="cs-CZ" sz="2800" dirty="0"/>
              <a:t>jak</a:t>
            </a:r>
            <a:r>
              <a:rPr lang="cs-CZ" sz="2800" b="1" dirty="0">
                <a:solidFill>
                  <a:srgbClr val="FF0000"/>
                </a:solidFill>
              </a:rPr>
              <a:t> četnost</a:t>
            </a:r>
            <a:r>
              <a:rPr lang="cs-CZ" sz="2800" dirty="0"/>
              <a:t> výskytu jevu, </a:t>
            </a:r>
          </a:p>
          <a:p>
            <a:pPr lvl="3"/>
            <a:r>
              <a:rPr lang="cs-CZ" sz="2800" dirty="0"/>
              <a:t>tak</a:t>
            </a:r>
            <a:r>
              <a:rPr lang="cs-CZ" sz="2800" b="1" dirty="0">
                <a:solidFill>
                  <a:srgbClr val="FF0000"/>
                </a:solidFill>
              </a:rPr>
              <a:t> složení </a:t>
            </a:r>
            <a:r>
              <a:rPr lang="cs-CZ" sz="2800" dirty="0"/>
              <a:t>populace.</a:t>
            </a:r>
          </a:p>
          <a:p>
            <a:endParaRPr lang="cs-CZ" sz="2800" dirty="0"/>
          </a:p>
          <a:p>
            <a:r>
              <a:rPr lang="cs-CZ" sz="2800" dirty="0"/>
              <a:t>Určité znaky souvisejí se zdravotním stavem</a:t>
            </a:r>
          </a:p>
          <a:p>
            <a:r>
              <a:rPr lang="cs-CZ" sz="2800" dirty="0"/>
              <a:t>Populace = soubor podskupin</a:t>
            </a:r>
          </a:p>
          <a:p>
            <a:pPr lvl="1"/>
            <a:r>
              <a:rPr lang="cs-CZ" b="1" dirty="0"/>
              <a:t>podskupiny dle znaku: </a:t>
            </a:r>
            <a:r>
              <a:rPr lang="cs-CZ" dirty="0"/>
              <a:t>věk, pohlaví, vzdělání, náboženské vyznání, genetický základ, místo bydliště …. </a:t>
            </a:r>
          </a:p>
        </p:txBody>
      </p:sp>
      <p:sp>
        <p:nvSpPr>
          <p:cNvPr id="4" name="Šipka dolů 3"/>
          <p:cNvSpPr/>
          <p:nvPr/>
        </p:nvSpPr>
        <p:spPr>
          <a:xfrm>
            <a:off x="2915816" y="2708920"/>
            <a:ext cx="484632" cy="50405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0511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9"/>
            <a:ext cx="8363272" cy="1143000"/>
          </a:xfrm>
        </p:spPr>
        <p:txBody>
          <a:bodyPr>
            <a:normAutofit fontScale="90000"/>
          </a:bodyPr>
          <a:lstStyle/>
          <a:p>
            <a:r>
              <a:rPr lang="cs-CZ" b="1" dirty="0">
                <a:solidFill>
                  <a:srgbClr val="3608B8"/>
                </a:solidFill>
              </a:rPr>
              <a:t>Ukazatele vhodné pro srovnávání</a:t>
            </a:r>
          </a:p>
        </p:txBody>
      </p:sp>
      <p:sp>
        <p:nvSpPr>
          <p:cNvPr id="3" name="Zástupný symbol pro obsah 2"/>
          <p:cNvSpPr>
            <a:spLocks noGrp="1"/>
          </p:cNvSpPr>
          <p:nvPr>
            <p:ph idx="1"/>
          </p:nvPr>
        </p:nvSpPr>
        <p:spPr>
          <a:xfrm>
            <a:off x="395536" y="1340768"/>
            <a:ext cx="8435280" cy="5328592"/>
          </a:xfrm>
        </p:spPr>
        <p:txBody>
          <a:bodyPr>
            <a:noAutofit/>
          </a:bodyPr>
          <a:lstStyle/>
          <a:p>
            <a:pPr marL="571500" indent="-514350">
              <a:buFont typeface="+mj-lt"/>
              <a:buAutoNum type="arabicPeriod"/>
            </a:pPr>
            <a:r>
              <a:rPr lang="cs-CZ" sz="2800" b="1" dirty="0">
                <a:solidFill>
                  <a:srgbClr val="FF0000"/>
                </a:solidFill>
              </a:rPr>
              <a:t>Specifické ukazatele </a:t>
            </a:r>
          </a:p>
          <a:p>
            <a:pPr lvl="2"/>
            <a:r>
              <a:rPr lang="cs-CZ" sz="2800" dirty="0"/>
              <a:t>mohou být přímo srovnávány</a:t>
            </a:r>
          </a:p>
          <a:p>
            <a:pPr lvl="2"/>
            <a:r>
              <a:rPr lang="cs-CZ" sz="2800" dirty="0"/>
              <a:t>nevýhody: </a:t>
            </a:r>
          </a:p>
          <a:p>
            <a:pPr marL="1828800" lvl="3" indent="-457200">
              <a:buAutoNum type="arabicPeriod"/>
            </a:pPr>
            <a:r>
              <a:rPr lang="cs-CZ" sz="2400" dirty="0"/>
              <a:t>tříští soubor do malých podskupin </a:t>
            </a:r>
          </a:p>
          <a:p>
            <a:pPr marL="1828800" lvl="3" indent="-457200">
              <a:buAutoNum type="arabicPeriod"/>
            </a:pPr>
            <a:r>
              <a:rPr lang="cs-CZ" sz="2400" dirty="0"/>
              <a:t>neumožňují srovnání populací jako celku</a:t>
            </a:r>
          </a:p>
          <a:p>
            <a:pPr marL="1371600" lvl="3" indent="0">
              <a:buNone/>
            </a:pPr>
            <a:endParaRPr lang="cs-CZ" sz="2400" dirty="0"/>
          </a:p>
          <a:p>
            <a:pPr marL="628650" indent="-514350">
              <a:buFont typeface="+mj-lt"/>
              <a:buAutoNum type="arabicPeriod"/>
            </a:pPr>
            <a:r>
              <a:rPr lang="cs-CZ" sz="2800" b="1" dirty="0">
                <a:solidFill>
                  <a:srgbClr val="FF0000"/>
                </a:solidFill>
              </a:rPr>
              <a:t>Standardizované ukazatele</a:t>
            </a:r>
          </a:p>
          <a:p>
            <a:pPr lvl="2"/>
            <a:r>
              <a:rPr lang="cs-CZ" sz="2800" b="1" dirty="0"/>
              <a:t>objektivní srovnání populací jako celku</a:t>
            </a:r>
          </a:p>
          <a:p>
            <a:pPr lvl="2"/>
            <a:r>
              <a:rPr lang="cs-CZ" sz="2800" dirty="0"/>
              <a:t>přepočítané hodnoty; pouze pro srovnávání!</a:t>
            </a:r>
          </a:p>
        </p:txBody>
      </p:sp>
    </p:spTree>
    <p:extLst>
      <p:ext uri="{BB962C8B-B14F-4D97-AF65-F5344CB8AC3E}">
        <p14:creationId xmlns:p14="http://schemas.microsoft.com/office/powerpoint/2010/main" val="226970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3608B8"/>
                </a:solidFill>
              </a:rPr>
              <a:t>Standardizace</a:t>
            </a:r>
          </a:p>
        </p:txBody>
      </p:sp>
      <p:sp>
        <p:nvSpPr>
          <p:cNvPr id="3" name="Zástupný symbol pro obsah 2"/>
          <p:cNvSpPr>
            <a:spLocks noGrp="1"/>
          </p:cNvSpPr>
          <p:nvPr>
            <p:ph idx="1"/>
          </p:nvPr>
        </p:nvSpPr>
        <p:spPr/>
        <p:txBody>
          <a:bodyPr>
            <a:normAutofit/>
          </a:bodyPr>
          <a:lstStyle/>
          <a:p>
            <a:r>
              <a:rPr lang="cs-CZ" dirty="0"/>
              <a:t>Metoda statistické analýzy, umožňující </a:t>
            </a:r>
            <a:r>
              <a:rPr lang="cs-CZ" b="1" dirty="0">
                <a:solidFill>
                  <a:srgbClr val="C00000"/>
                </a:solidFill>
              </a:rPr>
              <a:t>objektivní srovnání </a:t>
            </a:r>
            <a:r>
              <a:rPr lang="cs-CZ" b="1" dirty="0"/>
              <a:t>dvou </a:t>
            </a:r>
            <a:r>
              <a:rPr lang="cs-CZ" dirty="0"/>
              <a:t>či více </a:t>
            </a:r>
            <a:r>
              <a:rPr lang="cs-CZ" b="1" dirty="0">
                <a:solidFill>
                  <a:srgbClr val="C00000"/>
                </a:solidFill>
              </a:rPr>
              <a:t>populací s rozdílnou</a:t>
            </a:r>
            <a:r>
              <a:rPr lang="cs-CZ" dirty="0">
                <a:solidFill>
                  <a:srgbClr val="C00000"/>
                </a:solidFill>
              </a:rPr>
              <a:t> </a:t>
            </a:r>
            <a:r>
              <a:rPr lang="cs-CZ" b="1" dirty="0">
                <a:solidFill>
                  <a:srgbClr val="C00000"/>
                </a:solidFill>
              </a:rPr>
              <a:t>strukturou.</a:t>
            </a:r>
          </a:p>
          <a:p>
            <a:pPr marL="400050" lvl="1" indent="0">
              <a:buNone/>
            </a:pPr>
            <a:endParaRPr lang="cs-CZ" dirty="0"/>
          </a:p>
          <a:p>
            <a:pPr marL="400050" lvl="1" indent="0">
              <a:buNone/>
            </a:pPr>
            <a:r>
              <a:rPr lang="cs-CZ" dirty="0"/>
              <a:t>(např. odlišná struktura podle věku, pohlaví, rodinného stavu, stadia nemoci…)</a:t>
            </a:r>
          </a:p>
          <a:p>
            <a:pPr marL="400050" lvl="1" indent="0">
              <a:buNone/>
            </a:pPr>
            <a:endParaRPr lang="cs-CZ" dirty="0"/>
          </a:p>
        </p:txBody>
      </p:sp>
    </p:spTree>
    <p:extLst>
      <p:ext uri="{BB962C8B-B14F-4D97-AF65-F5344CB8AC3E}">
        <p14:creationId xmlns:p14="http://schemas.microsoft.com/office/powerpoint/2010/main" val="140274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562073"/>
          </a:xfrm>
        </p:spPr>
        <p:txBody>
          <a:bodyPr>
            <a:normAutofit fontScale="90000"/>
          </a:bodyPr>
          <a:lstStyle/>
          <a:p>
            <a:r>
              <a:rPr lang="cs-CZ" b="1" dirty="0">
                <a:solidFill>
                  <a:srgbClr val="3608B8"/>
                </a:solidFill>
              </a:rPr>
              <a:t>Standardizace ukazatelů</a:t>
            </a:r>
          </a:p>
        </p:txBody>
      </p:sp>
      <p:sp>
        <p:nvSpPr>
          <p:cNvPr id="3" name="Zástupný symbol pro obsah 2"/>
          <p:cNvSpPr>
            <a:spLocks noGrp="1"/>
          </p:cNvSpPr>
          <p:nvPr>
            <p:ph idx="1"/>
          </p:nvPr>
        </p:nvSpPr>
        <p:spPr>
          <a:xfrm>
            <a:off x="467544" y="1052736"/>
            <a:ext cx="8229600" cy="6048672"/>
          </a:xfrm>
        </p:spPr>
        <p:txBody>
          <a:bodyPr>
            <a:noAutofit/>
          </a:bodyPr>
          <a:lstStyle/>
          <a:p>
            <a:pPr>
              <a:spcBef>
                <a:spcPts val="0"/>
              </a:spcBef>
            </a:pPr>
            <a:endParaRPr lang="cs-CZ" sz="2800" dirty="0"/>
          </a:p>
          <a:p>
            <a:pPr>
              <a:spcBef>
                <a:spcPts val="0"/>
              </a:spcBef>
            </a:pPr>
            <a:r>
              <a:rPr lang="cs-CZ" sz="2800" dirty="0"/>
              <a:t>Převedení ukazatelů na </a:t>
            </a:r>
            <a:r>
              <a:rPr lang="cs-CZ" sz="2800" b="1" dirty="0">
                <a:solidFill>
                  <a:srgbClr val="C00000"/>
                </a:solidFill>
              </a:rPr>
              <a:t>stejný základ</a:t>
            </a:r>
            <a:r>
              <a:rPr lang="cs-CZ" sz="2800" dirty="0"/>
              <a:t>, čímž se </a:t>
            </a:r>
            <a:r>
              <a:rPr lang="cs-CZ" sz="2800" b="1" dirty="0"/>
              <a:t>odstraní vliv jejich rozdílné struktury.</a:t>
            </a:r>
          </a:p>
          <a:p>
            <a:pPr marL="0" indent="0">
              <a:spcBef>
                <a:spcPts val="0"/>
              </a:spcBef>
              <a:buNone/>
            </a:pPr>
            <a:endParaRPr lang="cs-CZ" sz="2800" dirty="0"/>
          </a:p>
          <a:p>
            <a:pPr marL="0" indent="0">
              <a:spcBef>
                <a:spcPts val="0"/>
              </a:spcBef>
              <a:buNone/>
            </a:pPr>
            <a:endParaRPr lang="cs-CZ" sz="2800" dirty="0"/>
          </a:p>
          <a:p>
            <a:pPr>
              <a:spcBef>
                <a:spcPts val="0"/>
              </a:spcBef>
            </a:pPr>
            <a:r>
              <a:rPr lang="cs-CZ" sz="2800" dirty="0"/>
              <a:t>Společným základem je tzv. </a:t>
            </a:r>
            <a:r>
              <a:rPr lang="cs-CZ" sz="2800" b="1" cap="all" dirty="0">
                <a:solidFill>
                  <a:srgbClr val="C00000"/>
                </a:solidFill>
              </a:rPr>
              <a:t>standard </a:t>
            </a:r>
            <a:r>
              <a:rPr lang="cs-CZ" sz="2800" dirty="0"/>
              <a:t>(standardní populace).</a:t>
            </a:r>
          </a:p>
          <a:p>
            <a:pPr marL="0" indent="0">
              <a:spcBef>
                <a:spcPts val="0"/>
              </a:spcBef>
              <a:buNone/>
            </a:pPr>
            <a:endParaRPr lang="cs-CZ" sz="2800" dirty="0"/>
          </a:p>
        </p:txBody>
      </p:sp>
    </p:spTree>
    <p:extLst>
      <p:ext uri="{BB962C8B-B14F-4D97-AF65-F5344CB8AC3E}">
        <p14:creationId xmlns:p14="http://schemas.microsoft.com/office/powerpoint/2010/main" val="86722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856" y="29984"/>
            <a:ext cx="8640960" cy="778097"/>
          </a:xfrm>
        </p:spPr>
        <p:txBody>
          <a:bodyPr>
            <a:noAutofit/>
          </a:bodyPr>
          <a:lstStyle/>
          <a:p>
            <a:r>
              <a:rPr lang="cs-CZ" sz="2700" b="1" dirty="0">
                <a:solidFill>
                  <a:srgbClr val="3608B8"/>
                </a:solidFill>
              </a:rPr>
              <a:t>Srovnání úmrtnosti </a:t>
            </a:r>
          </a:p>
        </p:txBody>
      </p:sp>
      <p:sp>
        <p:nvSpPr>
          <p:cNvPr id="4" name="Zástupný symbol pro text 3"/>
          <p:cNvSpPr>
            <a:spLocks noGrp="1"/>
          </p:cNvSpPr>
          <p:nvPr>
            <p:ph idx="1"/>
          </p:nvPr>
        </p:nvSpPr>
        <p:spPr>
          <a:xfrm>
            <a:off x="395536" y="870620"/>
            <a:ext cx="8229600" cy="5339680"/>
          </a:xfrm>
        </p:spPr>
        <p:txBody>
          <a:bodyPr/>
          <a:lstStyle/>
          <a:p>
            <a:pPr marL="0" indent="0">
              <a:buNone/>
            </a:pPr>
            <a:r>
              <a:rPr lang="cs-CZ" dirty="0"/>
              <a:t>  ČR</a:t>
            </a:r>
          </a:p>
        </p:txBody>
      </p:sp>
      <p:graphicFrame>
        <p:nvGraphicFramePr>
          <p:cNvPr id="9" name="Objekt 8"/>
          <p:cNvGraphicFramePr>
            <a:graphicFrameLocks noChangeAspect="1"/>
          </p:cNvGraphicFramePr>
          <p:nvPr>
            <p:extLst>
              <p:ext uri="{D42A27DB-BD31-4B8C-83A1-F6EECF244321}">
                <p14:modId xmlns:p14="http://schemas.microsoft.com/office/powerpoint/2010/main" val="248342040"/>
              </p:ext>
            </p:extLst>
          </p:nvPr>
        </p:nvGraphicFramePr>
        <p:xfrm>
          <a:off x="518864" y="1538124"/>
          <a:ext cx="7488832" cy="4525585"/>
        </p:xfrm>
        <a:graphic>
          <a:graphicData uri="http://schemas.openxmlformats.org/presentationml/2006/ole">
            <mc:AlternateContent xmlns:mc="http://schemas.openxmlformats.org/markup-compatibility/2006">
              <mc:Choice xmlns:v="urn:schemas-microsoft-com:vml" Requires="v">
                <p:oleObj spid="_x0000_s48138" name="Document" r:id="rId4" imgW="6404034" imgH="3595182" progId="Word.Document.12">
                  <p:embed/>
                </p:oleObj>
              </mc:Choice>
              <mc:Fallback>
                <p:oleObj name="Document" r:id="rId4" imgW="6404034" imgH="3595182" progId="Word.Document.12">
                  <p:embed/>
                  <p:pic>
                    <p:nvPicPr>
                      <p:cNvPr id="9" name="Objekt 8"/>
                      <p:cNvPicPr/>
                      <p:nvPr/>
                    </p:nvPicPr>
                    <p:blipFill>
                      <a:blip r:embed="rId5"/>
                      <a:stretch>
                        <a:fillRect/>
                      </a:stretch>
                    </p:blipFill>
                    <p:spPr>
                      <a:xfrm>
                        <a:off x="518864" y="1538124"/>
                        <a:ext cx="7488832" cy="4525585"/>
                      </a:xfrm>
                      <a:prstGeom prst="rect">
                        <a:avLst/>
                      </a:prstGeom>
                    </p:spPr>
                  </p:pic>
                </p:oleObj>
              </mc:Fallback>
            </mc:AlternateContent>
          </a:graphicData>
        </a:graphic>
      </p:graphicFrame>
    </p:spTree>
    <p:extLst>
      <p:ext uri="{BB962C8B-B14F-4D97-AF65-F5344CB8AC3E}">
        <p14:creationId xmlns:p14="http://schemas.microsoft.com/office/powerpoint/2010/main" val="136663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856" y="29984"/>
            <a:ext cx="8640960" cy="778097"/>
          </a:xfrm>
        </p:spPr>
        <p:txBody>
          <a:bodyPr>
            <a:noAutofit/>
          </a:bodyPr>
          <a:lstStyle/>
          <a:p>
            <a:r>
              <a:rPr lang="cs-CZ" sz="2700" b="1" dirty="0">
                <a:solidFill>
                  <a:srgbClr val="3608B8"/>
                </a:solidFill>
              </a:rPr>
              <a:t>Srovnání úmrtnosti</a:t>
            </a:r>
          </a:p>
        </p:txBody>
      </p:sp>
      <p:sp>
        <p:nvSpPr>
          <p:cNvPr id="4" name="Zástupný symbol pro text 3"/>
          <p:cNvSpPr>
            <a:spLocks noGrp="1"/>
          </p:cNvSpPr>
          <p:nvPr>
            <p:ph idx="1"/>
          </p:nvPr>
        </p:nvSpPr>
        <p:spPr>
          <a:xfrm>
            <a:off x="395536" y="908720"/>
            <a:ext cx="8229600" cy="4813995"/>
          </a:xfrm>
        </p:spPr>
        <p:txBody>
          <a:bodyPr/>
          <a:lstStyle/>
          <a:p>
            <a:pPr marL="0" indent="0">
              <a:buNone/>
            </a:pPr>
            <a:r>
              <a:rPr lang="cs-CZ" dirty="0"/>
              <a:t>  ČR</a:t>
            </a:r>
          </a:p>
        </p:txBody>
      </p:sp>
      <p:graphicFrame>
        <p:nvGraphicFramePr>
          <p:cNvPr id="9" name="Objekt 8"/>
          <p:cNvGraphicFramePr>
            <a:graphicFrameLocks noChangeAspect="1"/>
          </p:cNvGraphicFramePr>
          <p:nvPr/>
        </p:nvGraphicFramePr>
        <p:xfrm>
          <a:off x="469900" y="1482725"/>
          <a:ext cx="7480300" cy="4192588"/>
        </p:xfrm>
        <a:graphic>
          <a:graphicData uri="http://schemas.openxmlformats.org/presentationml/2006/ole">
            <mc:AlternateContent xmlns:mc="http://schemas.openxmlformats.org/markup-compatibility/2006">
              <mc:Choice xmlns:v="urn:schemas-microsoft-com:vml" Requires="v">
                <p:oleObj spid="_x0000_s31759" name="Document" r:id="rId4" imgW="6432938" imgH="3606375" progId="Word.Document.12">
                  <p:embed/>
                </p:oleObj>
              </mc:Choice>
              <mc:Fallback>
                <p:oleObj name="Document" r:id="rId4" imgW="6432938" imgH="3606375" progId="Word.Document.12">
                  <p:embed/>
                  <p:pic>
                    <p:nvPicPr>
                      <p:cNvPr id="9" name="Objekt 8"/>
                      <p:cNvPicPr/>
                      <p:nvPr/>
                    </p:nvPicPr>
                    <p:blipFill>
                      <a:blip r:embed="rId5"/>
                      <a:stretch>
                        <a:fillRect/>
                      </a:stretch>
                    </p:blipFill>
                    <p:spPr>
                      <a:xfrm>
                        <a:off x="469900" y="1482725"/>
                        <a:ext cx="7480300" cy="4192588"/>
                      </a:xfrm>
                      <a:prstGeom prst="rect">
                        <a:avLst/>
                      </a:prstGeom>
                    </p:spPr>
                  </p:pic>
                </p:oleObj>
              </mc:Fallback>
            </mc:AlternateContent>
          </a:graphicData>
        </a:graphic>
      </p:graphicFrame>
    </p:spTree>
    <p:extLst>
      <p:ext uri="{BB962C8B-B14F-4D97-AF65-F5344CB8AC3E}">
        <p14:creationId xmlns:p14="http://schemas.microsoft.com/office/powerpoint/2010/main" val="32533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a:bodyPr>
          <a:lstStyle/>
          <a:p>
            <a:r>
              <a:rPr lang="cs-CZ" sz="2800" dirty="0"/>
              <a:t>Závisí na okolnostech srovnávání</a:t>
            </a:r>
          </a:p>
          <a:p>
            <a:pPr lvl="1"/>
            <a:r>
              <a:rPr lang="cs-CZ" sz="2400" dirty="0"/>
              <a:t>evropský standard</a:t>
            </a:r>
          </a:p>
          <a:p>
            <a:pPr lvl="1"/>
            <a:r>
              <a:rPr lang="cs-CZ" sz="2400" dirty="0"/>
              <a:t>světový standard</a:t>
            </a:r>
          </a:p>
          <a:p>
            <a:pPr lvl="1"/>
            <a:r>
              <a:rPr lang="cs-CZ" sz="2400" dirty="0"/>
              <a:t>součet nebo průměr srovnávaných populací</a:t>
            </a:r>
          </a:p>
          <a:p>
            <a:pPr lvl="1"/>
            <a:r>
              <a:rPr lang="cs-CZ" sz="2400" dirty="0"/>
              <a:t>nadřazená populace</a:t>
            </a:r>
          </a:p>
          <a:p>
            <a:pPr marL="457200" lvl="1" indent="0">
              <a:buNone/>
            </a:pPr>
            <a:endParaRPr lang="cs-CZ" sz="2400" dirty="0"/>
          </a:p>
        </p:txBody>
      </p:sp>
    </p:spTree>
    <p:extLst>
      <p:ext uri="{BB962C8B-B14F-4D97-AF65-F5344CB8AC3E}">
        <p14:creationId xmlns:p14="http://schemas.microsoft.com/office/powerpoint/2010/main" val="149898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 latex2html id marker 39314&#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p:nvGraphicFramePr>
        <p:xfrm>
          <a:off x="323528" y="332657"/>
          <a:ext cx="8352930" cy="6369151"/>
        </p:xfrm>
        <a:graphic>
          <a:graphicData uri="http://schemas.openxmlformats.org/drawingml/2006/table">
            <a:tbl>
              <a:tblPr>
                <a:tableStyleId>{3C2FFA5D-87B4-456A-9821-1D502468CF0F}</a:tableStyleId>
              </a:tblPr>
              <a:tblGrid>
                <a:gridCol w="2622295">
                  <a:extLst>
                    <a:ext uri="{9D8B030D-6E8A-4147-A177-3AD203B41FA5}">
                      <a16:colId xmlns:a16="http://schemas.microsoft.com/office/drawing/2014/main" val="20000"/>
                    </a:ext>
                  </a:extLst>
                </a:gridCol>
                <a:gridCol w="1146127">
                  <a:extLst>
                    <a:ext uri="{9D8B030D-6E8A-4147-A177-3AD203B41FA5}">
                      <a16:colId xmlns:a16="http://schemas.microsoft.com/office/drawing/2014/main" val="20001"/>
                    </a:ext>
                  </a:extLst>
                </a:gridCol>
                <a:gridCol w="1146127">
                  <a:extLst>
                    <a:ext uri="{9D8B030D-6E8A-4147-A177-3AD203B41FA5}">
                      <a16:colId xmlns:a16="http://schemas.microsoft.com/office/drawing/2014/main" val="20002"/>
                    </a:ext>
                  </a:extLst>
                </a:gridCol>
                <a:gridCol w="1146127">
                  <a:extLst>
                    <a:ext uri="{9D8B030D-6E8A-4147-A177-3AD203B41FA5}">
                      <a16:colId xmlns:a16="http://schemas.microsoft.com/office/drawing/2014/main" val="20003"/>
                    </a:ext>
                  </a:extLst>
                </a:gridCol>
                <a:gridCol w="1146127">
                  <a:extLst>
                    <a:ext uri="{9D8B030D-6E8A-4147-A177-3AD203B41FA5}">
                      <a16:colId xmlns:a16="http://schemas.microsoft.com/office/drawing/2014/main" val="20004"/>
                    </a:ext>
                  </a:extLst>
                </a:gridCol>
                <a:gridCol w="1146127">
                  <a:extLst>
                    <a:ext uri="{9D8B030D-6E8A-4147-A177-3AD203B41FA5}">
                      <a16:colId xmlns:a16="http://schemas.microsoft.com/office/drawing/2014/main" val="20005"/>
                    </a:ext>
                  </a:extLst>
                </a:gridCol>
              </a:tblGrid>
              <a:tr h="605680">
                <a:tc gridSpan="6">
                  <a:txBody>
                    <a:bodyPr/>
                    <a:lstStyle/>
                    <a:p>
                      <a:r>
                        <a:rPr lang="cs-CZ" sz="1800" b="1" dirty="0"/>
                        <a:t>Věková struktura standardní africké, evropské, světové, useknuté světové    a WHO světové populace</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84080">
                <a:tc>
                  <a:txBody>
                    <a:bodyPr/>
                    <a:lstStyle/>
                    <a:p>
                      <a:r>
                        <a:rPr lang="cs-CZ" sz="900" dirty="0"/>
                        <a:t>Tabulka 3.10:</a:t>
                      </a:r>
                    </a:p>
                  </a:txBody>
                  <a:tcPr marL="0" marR="0" marT="0" marB="0"/>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tc>
                  <a:txBody>
                    <a:bodyPr/>
                    <a:lstStyle/>
                    <a:p>
                      <a:endParaRPr lang="cs-CZ" sz="900" dirty="0"/>
                    </a:p>
                  </a:txBody>
                  <a:tcPr marL="47145" marR="47145" marT="23573" marB="23573"/>
                </a:tc>
                <a:extLst>
                  <a:ext uri="{0D108BD9-81ED-4DB2-BD59-A6C34878D82A}">
                    <a16:rowId xmlns:a16="http://schemas.microsoft.com/office/drawing/2014/main" val="10001"/>
                  </a:ext>
                </a:extLst>
              </a:tr>
              <a:tr h="232048">
                <a:tc>
                  <a:txBody>
                    <a:bodyPr/>
                    <a:lstStyle/>
                    <a:p>
                      <a:pPr algn="ctr"/>
                      <a:r>
                        <a:rPr lang="cs-CZ" sz="1400" dirty="0"/>
                        <a:t>Věk </a:t>
                      </a:r>
                    </a:p>
                  </a:txBody>
                  <a:tcPr marL="14733" marR="14733" marT="14733" marB="14733" anchor="ctr"/>
                </a:tc>
                <a:tc>
                  <a:txBody>
                    <a:bodyPr/>
                    <a:lstStyle/>
                    <a:p>
                      <a:pPr algn="ctr"/>
                      <a:r>
                        <a:rPr lang="cs-CZ" sz="1400" dirty="0"/>
                        <a:t>Africká</a:t>
                      </a:r>
                    </a:p>
                  </a:txBody>
                  <a:tcPr marL="14733" marR="14733" marT="14733" marB="14733" anchor="ctr"/>
                </a:tc>
                <a:tc>
                  <a:txBody>
                    <a:bodyPr/>
                    <a:lstStyle/>
                    <a:p>
                      <a:pPr algn="ctr"/>
                      <a:r>
                        <a:rPr lang="cs-CZ" sz="1400" dirty="0"/>
                        <a:t>Evropská</a:t>
                      </a:r>
                    </a:p>
                  </a:txBody>
                  <a:tcPr marL="14733" marR="14733" marT="14733" marB="14733" anchor="ctr"/>
                </a:tc>
                <a:tc>
                  <a:txBody>
                    <a:bodyPr/>
                    <a:lstStyle/>
                    <a:p>
                      <a:pPr algn="ctr"/>
                      <a:r>
                        <a:rPr lang="cs-CZ" sz="1400" dirty="0"/>
                        <a:t>Světová</a:t>
                      </a:r>
                    </a:p>
                  </a:txBody>
                  <a:tcPr marL="14733" marR="14733" marT="14733" marB="14733" anchor="ctr"/>
                </a:tc>
                <a:tc>
                  <a:txBody>
                    <a:bodyPr/>
                    <a:lstStyle/>
                    <a:p>
                      <a:pPr algn="ctr"/>
                      <a:r>
                        <a:rPr lang="cs-CZ" sz="1400" dirty="0"/>
                        <a:t>Useknutá</a:t>
                      </a:r>
                    </a:p>
                  </a:txBody>
                  <a:tcPr marL="14733" marR="14733" marT="14733" marB="14733" anchor="ctr"/>
                </a:tc>
                <a:tc>
                  <a:txBody>
                    <a:bodyPr/>
                    <a:lstStyle/>
                    <a:p>
                      <a:pPr algn="ctr"/>
                      <a:r>
                        <a:rPr lang="cs-CZ" sz="1400" dirty="0"/>
                        <a:t>WHO</a:t>
                      </a:r>
                    </a:p>
                  </a:txBody>
                  <a:tcPr marL="14733" marR="14733" marT="14733" marB="14733" anchor="ctr"/>
                </a:tc>
                <a:extLst>
                  <a:ext uri="{0D108BD9-81ED-4DB2-BD59-A6C34878D82A}">
                    <a16:rowId xmlns:a16="http://schemas.microsoft.com/office/drawing/2014/main" val="10002"/>
                  </a:ext>
                </a:extLst>
              </a:tr>
              <a:tr h="232048">
                <a:tc>
                  <a:txBody>
                    <a:bodyPr/>
                    <a:lstStyle/>
                    <a:p>
                      <a:pPr algn="ct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r"/>
                      <a:endParaRPr lang="cs-CZ" sz="1200" dirty="0"/>
                    </a:p>
                  </a:txBody>
                  <a:tcPr marL="14733" marR="14733" marT="14733" marB="14733" anchor="ctr"/>
                </a:tc>
                <a:tc>
                  <a:txBody>
                    <a:bodyPr/>
                    <a:lstStyle/>
                    <a:p>
                      <a:pPr algn="ctr"/>
                      <a:r>
                        <a:rPr lang="cs-CZ" sz="1200" dirty="0"/>
                        <a:t>světová</a:t>
                      </a:r>
                    </a:p>
                  </a:txBody>
                  <a:tcPr marL="14733" marR="14733" marT="14733" marB="14733" anchor="ctr"/>
                </a:tc>
                <a:tc>
                  <a:txBody>
                    <a:bodyPr/>
                    <a:lstStyle/>
                    <a:p>
                      <a:pPr algn="ctr"/>
                      <a:r>
                        <a:rPr lang="cs-CZ" sz="1200" dirty="0"/>
                        <a:t>světová</a:t>
                      </a:r>
                    </a:p>
                  </a:txBody>
                  <a:tcPr marL="14733" marR="14733" marT="14733" marB="14733" anchor="ctr"/>
                </a:tc>
                <a:extLst>
                  <a:ext uri="{0D108BD9-81ED-4DB2-BD59-A6C34878D82A}">
                    <a16:rowId xmlns:a16="http://schemas.microsoft.com/office/drawing/2014/main" val="10003"/>
                  </a:ext>
                </a:extLst>
              </a:tr>
              <a:tr h="263557">
                <a:tc>
                  <a:txBody>
                    <a:bodyPr/>
                    <a:lstStyle/>
                    <a:p>
                      <a:pPr algn="ctr"/>
                      <a:r>
                        <a:rPr lang="cs-CZ" sz="1200" dirty="0"/>
                        <a:t>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1600 </a:t>
                      </a:r>
                    </a:p>
                  </a:txBody>
                  <a:tcPr marL="14733" marR="14733" marT="14733" marB="14733" anchor="ctr"/>
                </a:tc>
                <a:tc>
                  <a:txBody>
                    <a:bodyPr/>
                    <a:lstStyle/>
                    <a:p>
                      <a:pPr algn="r"/>
                      <a:r>
                        <a:rPr lang="cs-CZ" sz="1200" dirty="0"/>
                        <a:t>2400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1800 </a:t>
                      </a:r>
                    </a:p>
                  </a:txBody>
                  <a:tcPr marL="14733" marR="14733" marT="14733" marB="14733" anchor="ctr"/>
                </a:tc>
                <a:extLst>
                  <a:ext uri="{0D108BD9-81ED-4DB2-BD59-A6C34878D82A}">
                    <a16:rowId xmlns:a16="http://schemas.microsoft.com/office/drawing/2014/main" val="10004"/>
                  </a:ext>
                </a:extLst>
              </a:tr>
              <a:tr h="232048">
                <a:tc>
                  <a:txBody>
                    <a:bodyPr/>
                    <a:lstStyle/>
                    <a:p>
                      <a:pPr algn="ctr"/>
                      <a:r>
                        <a:rPr lang="cs-CZ" sz="1200" dirty="0"/>
                        <a:t>1-4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6400 </a:t>
                      </a:r>
                    </a:p>
                  </a:txBody>
                  <a:tcPr marL="14733" marR="14733" marT="14733" marB="14733" anchor="ctr"/>
                </a:tc>
                <a:tc>
                  <a:txBody>
                    <a:bodyPr/>
                    <a:lstStyle/>
                    <a:p>
                      <a:pPr algn="r"/>
                      <a:r>
                        <a:rPr lang="cs-CZ" sz="1200" dirty="0"/>
                        <a:t>9600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7000 </a:t>
                      </a:r>
                    </a:p>
                  </a:txBody>
                  <a:tcPr marL="14733" marR="14733" marT="14733" marB="14733" anchor="ctr"/>
                </a:tc>
                <a:extLst>
                  <a:ext uri="{0D108BD9-81ED-4DB2-BD59-A6C34878D82A}">
                    <a16:rowId xmlns:a16="http://schemas.microsoft.com/office/drawing/2014/main" val="10005"/>
                  </a:ext>
                </a:extLst>
              </a:tr>
              <a:tr h="232048">
                <a:tc>
                  <a:txBody>
                    <a:bodyPr/>
                    <a:lstStyle/>
                    <a:p>
                      <a:pPr algn="ctr"/>
                      <a:r>
                        <a:rPr lang="cs-CZ" sz="1200" dirty="0"/>
                        <a:t>5-9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8700 </a:t>
                      </a:r>
                    </a:p>
                  </a:txBody>
                  <a:tcPr marL="14733" marR="14733" marT="14733" marB="14733" anchor="ctr"/>
                </a:tc>
                <a:extLst>
                  <a:ext uri="{0D108BD9-81ED-4DB2-BD59-A6C34878D82A}">
                    <a16:rowId xmlns:a16="http://schemas.microsoft.com/office/drawing/2014/main" val="10006"/>
                  </a:ext>
                </a:extLst>
              </a:tr>
              <a:tr h="232048">
                <a:tc>
                  <a:txBody>
                    <a:bodyPr/>
                    <a:lstStyle/>
                    <a:p>
                      <a:pPr algn="ctr"/>
                      <a:r>
                        <a:rPr lang="cs-CZ" sz="1200" dirty="0"/>
                        <a:t>10-14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8600 </a:t>
                      </a:r>
                    </a:p>
                  </a:txBody>
                  <a:tcPr marL="14733" marR="14733" marT="14733" marB="14733" anchor="ctr"/>
                </a:tc>
                <a:extLst>
                  <a:ext uri="{0D108BD9-81ED-4DB2-BD59-A6C34878D82A}">
                    <a16:rowId xmlns:a16="http://schemas.microsoft.com/office/drawing/2014/main" val="10007"/>
                  </a:ext>
                </a:extLst>
              </a:tr>
              <a:tr h="232048">
                <a:tc>
                  <a:txBody>
                    <a:bodyPr/>
                    <a:lstStyle/>
                    <a:p>
                      <a:pPr algn="ctr"/>
                      <a:r>
                        <a:rPr lang="cs-CZ" sz="1200" dirty="0"/>
                        <a:t>15-19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9000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8500 </a:t>
                      </a:r>
                    </a:p>
                  </a:txBody>
                  <a:tcPr marL="14733" marR="14733" marT="14733" marB="14733" anchor="ctr"/>
                </a:tc>
                <a:extLst>
                  <a:ext uri="{0D108BD9-81ED-4DB2-BD59-A6C34878D82A}">
                    <a16:rowId xmlns:a16="http://schemas.microsoft.com/office/drawing/2014/main" val="10008"/>
                  </a:ext>
                </a:extLst>
              </a:tr>
              <a:tr h="232048">
                <a:tc>
                  <a:txBody>
                    <a:bodyPr/>
                    <a:lstStyle/>
                    <a:p>
                      <a:pPr algn="ctr"/>
                      <a:r>
                        <a:rPr lang="cs-CZ" sz="1200" dirty="0"/>
                        <a:t>20-24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8200 </a:t>
                      </a:r>
                    </a:p>
                  </a:txBody>
                  <a:tcPr marL="14733" marR="14733" marT="14733" marB="14733" anchor="ctr"/>
                </a:tc>
                <a:extLst>
                  <a:ext uri="{0D108BD9-81ED-4DB2-BD59-A6C34878D82A}">
                    <a16:rowId xmlns:a16="http://schemas.microsoft.com/office/drawing/2014/main" val="10009"/>
                  </a:ext>
                </a:extLst>
              </a:tr>
              <a:tr h="232048">
                <a:tc>
                  <a:txBody>
                    <a:bodyPr/>
                    <a:lstStyle/>
                    <a:p>
                      <a:pPr algn="ctr"/>
                      <a:r>
                        <a:rPr lang="cs-CZ" sz="1200" dirty="0"/>
                        <a:t>25-29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8000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7900 </a:t>
                      </a:r>
                    </a:p>
                  </a:txBody>
                  <a:tcPr marL="14733" marR="14733" marT="14733" marB="14733" anchor="ctr"/>
                </a:tc>
                <a:extLst>
                  <a:ext uri="{0D108BD9-81ED-4DB2-BD59-A6C34878D82A}">
                    <a16:rowId xmlns:a16="http://schemas.microsoft.com/office/drawing/2014/main" val="10010"/>
                  </a:ext>
                </a:extLst>
              </a:tr>
              <a:tr h="232048">
                <a:tc>
                  <a:txBody>
                    <a:bodyPr/>
                    <a:lstStyle/>
                    <a:p>
                      <a:pPr algn="ctr"/>
                      <a:r>
                        <a:rPr lang="cs-CZ" sz="1200" dirty="0"/>
                        <a:t>30-34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7600 </a:t>
                      </a:r>
                    </a:p>
                  </a:txBody>
                  <a:tcPr marL="14733" marR="14733" marT="14733" marB="14733" anchor="ctr"/>
                </a:tc>
                <a:extLst>
                  <a:ext uri="{0D108BD9-81ED-4DB2-BD59-A6C34878D82A}">
                    <a16:rowId xmlns:a16="http://schemas.microsoft.com/office/drawing/2014/main" val="10011"/>
                  </a:ext>
                </a:extLst>
              </a:tr>
              <a:tr h="232048">
                <a:tc>
                  <a:txBody>
                    <a:bodyPr/>
                    <a:lstStyle/>
                    <a:p>
                      <a:pPr algn="ctr"/>
                      <a:r>
                        <a:rPr lang="cs-CZ" sz="1200" dirty="0"/>
                        <a:t>35-39 </a:t>
                      </a:r>
                    </a:p>
                  </a:txBody>
                  <a:tcPr marL="14733" marR="14733" marT="14733" marB="14733" anchor="ctr"/>
                </a:tc>
                <a:tc>
                  <a:txBody>
                    <a:bodyPr/>
                    <a:lstStyle/>
                    <a:p>
                      <a:pPr algn="r"/>
                      <a:r>
                        <a:rPr lang="cs-CZ" sz="1200" dirty="0"/>
                        <a:t>10000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7200 </a:t>
                      </a:r>
                    </a:p>
                  </a:txBody>
                  <a:tcPr marL="14733" marR="14733" marT="14733" marB="14733" anchor="ctr"/>
                </a:tc>
                <a:extLst>
                  <a:ext uri="{0D108BD9-81ED-4DB2-BD59-A6C34878D82A}">
                    <a16:rowId xmlns:a16="http://schemas.microsoft.com/office/drawing/2014/main" val="10012"/>
                  </a:ext>
                </a:extLst>
              </a:tr>
              <a:tr h="232048">
                <a:tc>
                  <a:txBody>
                    <a:bodyPr/>
                    <a:lstStyle/>
                    <a:p>
                      <a:pPr algn="ctr"/>
                      <a:r>
                        <a:rPr lang="cs-CZ" sz="1200" dirty="0"/>
                        <a:t>40-44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6600 </a:t>
                      </a:r>
                    </a:p>
                  </a:txBody>
                  <a:tcPr marL="14733" marR="14733" marT="14733" marB="14733" anchor="ctr"/>
                </a:tc>
                <a:extLst>
                  <a:ext uri="{0D108BD9-81ED-4DB2-BD59-A6C34878D82A}">
                    <a16:rowId xmlns:a16="http://schemas.microsoft.com/office/drawing/2014/main" val="10013"/>
                  </a:ext>
                </a:extLst>
              </a:tr>
              <a:tr h="232048">
                <a:tc>
                  <a:txBody>
                    <a:bodyPr/>
                    <a:lstStyle/>
                    <a:p>
                      <a:pPr algn="ctr"/>
                      <a:r>
                        <a:rPr lang="cs-CZ" sz="1200" dirty="0"/>
                        <a:t>45-49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6000 </a:t>
                      </a:r>
                    </a:p>
                  </a:txBody>
                  <a:tcPr marL="14733" marR="14733" marT="14733" marB="14733" anchor="ctr"/>
                </a:tc>
                <a:extLst>
                  <a:ext uri="{0D108BD9-81ED-4DB2-BD59-A6C34878D82A}">
                    <a16:rowId xmlns:a16="http://schemas.microsoft.com/office/drawing/2014/main" val="10014"/>
                  </a:ext>
                </a:extLst>
              </a:tr>
              <a:tr h="232048">
                <a:tc>
                  <a:txBody>
                    <a:bodyPr/>
                    <a:lstStyle/>
                    <a:p>
                      <a:pPr algn="ctr"/>
                      <a:r>
                        <a:rPr lang="cs-CZ" sz="1200" dirty="0"/>
                        <a:t>50-54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7000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5400 </a:t>
                      </a:r>
                    </a:p>
                  </a:txBody>
                  <a:tcPr marL="14733" marR="14733" marT="14733" marB="14733" anchor="ctr"/>
                </a:tc>
                <a:extLst>
                  <a:ext uri="{0D108BD9-81ED-4DB2-BD59-A6C34878D82A}">
                    <a16:rowId xmlns:a16="http://schemas.microsoft.com/office/drawing/2014/main" val="10015"/>
                  </a:ext>
                </a:extLst>
              </a:tr>
              <a:tr h="232048">
                <a:tc>
                  <a:txBody>
                    <a:bodyPr/>
                    <a:lstStyle/>
                    <a:p>
                      <a:pPr algn="ctr"/>
                      <a:r>
                        <a:rPr lang="cs-CZ" sz="1200" dirty="0"/>
                        <a:t>55-59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6000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4600 </a:t>
                      </a:r>
                    </a:p>
                  </a:txBody>
                  <a:tcPr marL="14733" marR="14733" marT="14733" marB="14733" anchor="ctr"/>
                </a:tc>
                <a:extLst>
                  <a:ext uri="{0D108BD9-81ED-4DB2-BD59-A6C34878D82A}">
                    <a16:rowId xmlns:a16="http://schemas.microsoft.com/office/drawing/2014/main" val="10016"/>
                  </a:ext>
                </a:extLst>
              </a:tr>
              <a:tr h="232048">
                <a:tc>
                  <a:txBody>
                    <a:bodyPr/>
                    <a:lstStyle/>
                    <a:p>
                      <a:pPr algn="ctr"/>
                      <a:r>
                        <a:rPr lang="cs-CZ" sz="1200" dirty="0"/>
                        <a:t>60-64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5000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3700 </a:t>
                      </a:r>
                    </a:p>
                  </a:txBody>
                  <a:tcPr marL="14733" marR="14733" marT="14733" marB="14733" anchor="ctr"/>
                </a:tc>
                <a:extLst>
                  <a:ext uri="{0D108BD9-81ED-4DB2-BD59-A6C34878D82A}">
                    <a16:rowId xmlns:a16="http://schemas.microsoft.com/office/drawing/2014/main" val="10017"/>
                  </a:ext>
                </a:extLst>
              </a:tr>
              <a:tr h="232048">
                <a:tc>
                  <a:txBody>
                    <a:bodyPr/>
                    <a:lstStyle/>
                    <a:p>
                      <a:pPr algn="ctr"/>
                      <a:r>
                        <a:rPr lang="cs-CZ" sz="1200" dirty="0"/>
                        <a:t>65-69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4000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3000 </a:t>
                      </a:r>
                    </a:p>
                  </a:txBody>
                  <a:tcPr marL="14733" marR="14733" marT="14733" marB="14733" anchor="ctr"/>
                </a:tc>
                <a:extLst>
                  <a:ext uri="{0D108BD9-81ED-4DB2-BD59-A6C34878D82A}">
                    <a16:rowId xmlns:a16="http://schemas.microsoft.com/office/drawing/2014/main" val="10018"/>
                  </a:ext>
                </a:extLst>
              </a:tr>
              <a:tr h="232048">
                <a:tc>
                  <a:txBody>
                    <a:bodyPr/>
                    <a:lstStyle/>
                    <a:p>
                      <a:pPr algn="ctr"/>
                      <a:r>
                        <a:rPr lang="cs-CZ" sz="1200" dirty="0"/>
                        <a:t>70-74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3000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2200 </a:t>
                      </a:r>
                    </a:p>
                  </a:txBody>
                  <a:tcPr marL="14733" marR="14733" marT="14733" marB="14733" anchor="ctr"/>
                </a:tc>
                <a:extLst>
                  <a:ext uri="{0D108BD9-81ED-4DB2-BD59-A6C34878D82A}">
                    <a16:rowId xmlns:a16="http://schemas.microsoft.com/office/drawing/2014/main" val="10019"/>
                  </a:ext>
                </a:extLst>
              </a:tr>
              <a:tr h="232048">
                <a:tc>
                  <a:txBody>
                    <a:bodyPr/>
                    <a:lstStyle/>
                    <a:p>
                      <a:pPr algn="ctr"/>
                      <a:r>
                        <a:rPr lang="cs-CZ" sz="1200" dirty="0"/>
                        <a:t>75-79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2000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1500 </a:t>
                      </a:r>
                    </a:p>
                  </a:txBody>
                  <a:tcPr marL="14733" marR="14733" marT="14733" marB="14733" anchor="ctr"/>
                </a:tc>
                <a:extLst>
                  <a:ext uri="{0D108BD9-81ED-4DB2-BD59-A6C34878D82A}">
                    <a16:rowId xmlns:a16="http://schemas.microsoft.com/office/drawing/2014/main" val="10020"/>
                  </a:ext>
                </a:extLst>
              </a:tr>
              <a:tr h="232048">
                <a:tc>
                  <a:txBody>
                    <a:bodyPr/>
                    <a:lstStyle/>
                    <a:p>
                      <a:pPr algn="ctr"/>
                      <a:r>
                        <a:rPr lang="cs-CZ" sz="1200" dirty="0"/>
                        <a:t>80-84 </a:t>
                      </a:r>
                    </a:p>
                  </a:txBody>
                  <a:tcPr marL="14733" marR="14733" marT="14733" marB="14733" anchor="ctr"/>
                </a:tc>
                <a:tc>
                  <a:txBody>
                    <a:bodyPr/>
                    <a:lstStyle/>
                    <a:p>
                      <a:pPr algn="r"/>
                      <a:r>
                        <a:rPr lang="cs-CZ" sz="1200" dirty="0"/>
                        <a:t>300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900 </a:t>
                      </a:r>
                    </a:p>
                  </a:txBody>
                  <a:tcPr marL="14733" marR="14733" marT="14733" marB="14733" anchor="ctr"/>
                </a:tc>
                <a:extLst>
                  <a:ext uri="{0D108BD9-81ED-4DB2-BD59-A6C34878D82A}">
                    <a16:rowId xmlns:a16="http://schemas.microsoft.com/office/drawing/2014/main" val="10021"/>
                  </a:ext>
                </a:extLst>
              </a:tr>
              <a:tr h="232048">
                <a:tc>
                  <a:txBody>
                    <a:bodyPr/>
                    <a:lstStyle/>
                    <a:p>
                      <a:pPr algn="ctr"/>
                      <a:r>
                        <a:rPr lang="cs-CZ" sz="1200" dirty="0"/>
                        <a:t>85+ </a:t>
                      </a:r>
                    </a:p>
                  </a:txBody>
                  <a:tcPr marL="14733" marR="14733" marT="14733" marB="14733" anchor="ctr"/>
                </a:tc>
                <a:tc>
                  <a:txBody>
                    <a:bodyPr/>
                    <a:lstStyle/>
                    <a:p>
                      <a:pPr algn="r"/>
                      <a:r>
                        <a:rPr lang="cs-CZ" sz="1200" dirty="0"/>
                        <a:t>200 </a:t>
                      </a:r>
                    </a:p>
                  </a:txBody>
                  <a:tcPr marL="14733" marR="14733" marT="14733" marB="14733" anchor="ctr"/>
                </a:tc>
                <a:tc>
                  <a:txBody>
                    <a:bodyPr/>
                    <a:lstStyle/>
                    <a:p>
                      <a:pPr algn="r"/>
                      <a:r>
                        <a:rPr lang="cs-CZ" sz="1200" dirty="0"/>
                        <a:t>1000 </a:t>
                      </a:r>
                    </a:p>
                  </a:txBody>
                  <a:tcPr marL="14733" marR="14733" marT="14733" marB="14733" anchor="ctr"/>
                </a:tc>
                <a:tc>
                  <a:txBody>
                    <a:bodyPr/>
                    <a:lstStyle/>
                    <a:p>
                      <a:pPr algn="r"/>
                      <a:r>
                        <a:rPr lang="cs-CZ" sz="1200" dirty="0"/>
                        <a:t>500 </a:t>
                      </a:r>
                    </a:p>
                  </a:txBody>
                  <a:tcPr marL="14733" marR="14733" marT="14733" marB="14733" anchor="ctr"/>
                </a:tc>
                <a:tc>
                  <a:txBody>
                    <a:bodyPr/>
                    <a:lstStyle/>
                    <a:p>
                      <a:pPr algn="r"/>
                      <a:r>
                        <a:rPr lang="cs-CZ" sz="1200" dirty="0"/>
                        <a:t>- </a:t>
                      </a:r>
                    </a:p>
                  </a:txBody>
                  <a:tcPr marL="14733" marR="14733" marT="14733" marB="14733" anchor="ctr"/>
                </a:tc>
                <a:tc>
                  <a:txBody>
                    <a:bodyPr/>
                    <a:lstStyle/>
                    <a:p>
                      <a:pPr algn="r"/>
                      <a:r>
                        <a:rPr lang="cs-CZ" sz="1200" dirty="0"/>
                        <a:t>600 </a:t>
                      </a:r>
                    </a:p>
                  </a:txBody>
                  <a:tcPr marL="14733" marR="14733" marT="14733" marB="14733" anchor="ctr"/>
                </a:tc>
                <a:extLst>
                  <a:ext uri="{0D108BD9-81ED-4DB2-BD59-A6C34878D82A}">
                    <a16:rowId xmlns:a16="http://schemas.microsoft.com/office/drawing/2014/main" val="10022"/>
                  </a:ext>
                </a:extLst>
              </a:tr>
              <a:tr h="232048">
                <a:tc>
                  <a:txBody>
                    <a:bodyPr/>
                    <a:lstStyle/>
                    <a:p>
                      <a:pPr algn="ctr"/>
                      <a:r>
                        <a:rPr lang="cs-CZ" sz="1200" dirty="0"/>
                        <a:t>celkem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100000 </a:t>
                      </a:r>
                    </a:p>
                  </a:txBody>
                  <a:tcPr marL="14733" marR="14733" marT="14733" marB="14733" anchor="ctr"/>
                </a:tc>
                <a:tc>
                  <a:txBody>
                    <a:bodyPr/>
                    <a:lstStyle/>
                    <a:p>
                      <a:pPr algn="r"/>
                      <a:r>
                        <a:rPr lang="cs-CZ" sz="1200" dirty="0"/>
                        <a:t>31000 </a:t>
                      </a:r>
                    </a:p>
                  </a:txBody>
                  <a:tcPr marL="14733" marR="14733" marT="14733" marB="14733" anchor="ctr"/>
                </a:tc>
                <a:tc>
                  <a:txBody>
                    <a:bodyPr/>
                    <a:lstStyle/>
                    <a:p>
                      <a:pPr algn="r"/>
                      <a:r>
                        <a:rPr lang="cs-CZ" sz="1200" dirty="0"/>
                        <a:t>100000 </a:t>
                      </a:r>
                    </a:p>
                  </a:txBody>
                  <a:tcPr marL="14733" marR="14733" marT="14733" marB="14733" anchor="ctr"/>
                </a:tc>
                <a:extLst>
                  <a:ext uri="{0D108BD9-81ED-4DB2-BD59-A6C34878D82A}">
                    <a16:rowId xmlns:a16="http://schemas.microsoft.com/office/drawing/2014/main" val="10023"/>
                  </a:ext>
                </a:extLst>
              </a:tr>
              <a:tr h="232048">
                <a:tc gridSpan="4">
                  <a:txBody>
                    <a:bodyPr/>
                    <a:lstStyle/>
                    <a:p>
                      <a:pPr algn="l"/>
                      <a:r>
                        <a:rPr lang="cs-CZ" sz="1200" dirty="0"/>
                        <a:t>85-89: 400, 90-94: 200, 95-99: 0, 100+: 0 </a:t>
                      </a:r>
                    </a:p>
                  </a:txBody>
                  <a:tcPr marL="14733" marR="14733" marT="14733" marB="14733" anchor="ct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endParaRPr lang="cs-CZ" sz="1200" dirty="0"/>
                    </a:p>
                  </a:txBody>
                  <a:tcPr marL="14733" marR="14733" marT="14733" marB="14733" anchor="ctr"/>
                </a:tc>
                <a:tc>
                  <a:txBody>
                    <a:bodyPr/>
                    <a:lstStyle/>
                    <a:p>
                      <a:pPr algn="ctr"/>
                      <a:endParaRPr lang="cs-CZ" sz="1200" dirty="0"/>
                    </a:p>
                  </a:txBody>
                  <a:tcPr marL="14733" marR="14733" marT="14733" marB="14733" anchor="ctr"/>
                </a:tc>
                <a:extLst>
                  <a:ext uri="{0D108BD9-81ED-4DB2-BD59-A6C34878D82A}">
                    <a16:rowId xmlns:a16="http://schemas.microsoft.com/office/drawing/2014/main" val="10024"/>
                  </a:ext>
                </a:extLst>
              </a:tr>
            </a:tbl>
          </a:graphicData>
        </a:graphic>
      </p:graphicFrame>
      <p:pic>
        <p:nvPicPr>
          <p:cNvPr id="14347" name="Picture 11" descr="% latex2html id marker 39315&#10;\setcounter{footnote}{1}\fnsymbol{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1100" y="1600200"/>
            <a:ext cx="57150" cy="7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24511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cs-CZ"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cs-CZ"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8647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778097"/>
          </a:xfrm>
        </p:spPr>
        <p:txBody>
          <a:bodyPr>
            <a:normAutofit fontScale="90000"/>
          </a:bodyPr>
          <a:lstStyle/>
          <a:p>
            <a:r>
              <a:rPr lang="cs-CZ" b="1" dirty="0">
                <a:solidFill>
                  <a:srgbClr val="3608B8"/>
                </a:solidFill>
              </a:rPr>
              <a:t>Volba standardu</a:t>
            </a:r>
            <a:br>
              <a:rPr lang="cs-CZ" dirty="0">
                <a:solidFill>
                  <a:srgbClr val="3608B8"/>
                </a:solidFill>
              </a:rPr>
            </a:br>
            <a:endParaRPr lang="cs-CZ" b="1" dirty="0">
              <a:solidFill>
                <a:srgbClr val="3608B8"/>
              </a:solidFill>
            </a:endParaRPr>
          </a:p>
        </p:txBody>
      </p:sp>
      <p:sp>
        <p:nvSpPr>
          <p:cNvPr id="3" name="Zástupný symbol pro obsah 2"/>
          <p:cNvSpPr>
            <a:spLocks noGrp="1"/>
          </p:cNvSpPr>
          <p:nvPr>
            <p:ph idx="1"/>
          </p:nvPr>
        </p:nvSpPr>
        <p:spPr>
          <a:xfrm>
            <a:off x="457200" y="1124744"/>
            <a:ext cx="8229600" cy="5328592"/>
          </a:xfrm>
        </p:spPr>
        <p:txBody>
          <a:bodyPr>
            <a:normAutofit lnSpcReduction="10000"/>
          </a:bodyPr>
          <a:lstStyle/>
          <a:p>
            <a:r>
              <a:rPr lang="cs-CZ" sz="2800" b="1" dirty="0"/>
              <a:t>Závisí na okolnostech srovnávání</a:t>
            </a:r>
          </a:p>
          <a:p>
            <a:pPr lvl="1"/>
            <a:r>
              <a:rPr lang="cs-CZ" sz="2400" dirty="0"/>
              <a:t>evropský standard</a:t>
            </a:r>
          </a:p>
          <a:p>
            <a:pPr lvl="1"/>
            <a:r>
              <a:rPr lang="cs-CZ" sz="2400" dirty="0"/>
              <a:t>světový standard</a:t>
            </a:r>
          </a:p>
          <a:p>
            <a:pPr lvl="1"/>
            <a:r>
              <a:rPr lang="cs-CZ" sz="2400" dirty="0"/>
              <a:t>součet nebo průměr srovnávaných populací</a:t>
            </a:r>
          </a:p>
          <a:p>
            <a:pPr lvl="1"/>
            <a:r>
              <a:rPr lang="cs-CZ" sz="2400" dirty="0"/>
              <a:t>nadřazená populace</a:t>
            </a:r>
          </a:p>
          <a:p>
            <a:pPr lvl="1"/>
            <a:endParaRPr lang="cs-CZ" sz="2400" dirty="0"/>
          </a:p>
          <a:p>
            <a:pPr marL="514350" indent="-457200"/>
            <a:r>
              <a:rPr lang="cs-CZ" sz="2800" b="1" dirty="0">
                <a:solidFill>
                  <a:srgbClr val="3608B8"/>
                </a:solidFill>
              </a:rPr>
              <a:t>Příliš se neliší </a:t>
            </a:r>
            <a:r>
              <a:rPr lang="cs-CZ" sz="2800" dirty="0"/>
              <a:t>od složení srovnávaných populací</a:t>
            </a:r>
          </a:p>
          <a:p>
            <a:pPr marL="57150" indent="0">
              <a:buNone/>
            </a:pPr>
            <a:endParaRPr lang="cs-CZ" sz="2800" dirty="0"/>
          </a:p>
          <a:p>
            <a:r>
              <a:rPr lang="cs-CZ" sz="2800" b="1" dirty="0"/>
              <a:t>Změna standardu </a:t>
            </a:r>
            <a:r>
              <a:rPr lang="cs-CZ" sz="2800" dirty="0"/>
              <a:t>= změna hodnot standardizovaného ukazatele, ALE zůstává relace větší – menší.</a:t>
            </a:r>
          </a:p>
        </p:txBody>
      </p:sp>
    </p:spTree>
    <p:extLst>
      <p:ext uri="{BB962C8B-B14F-4D97-AF65-F5344CB8AC3E}">
        <p14:creationId xmlns:p14="http://schemas.microsoft.com/office/powerpoint/2010/main" val="101192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1346" y="548680"/>
            <a:ext cx="8229600" cy="562073"/>
          </a:xfrm>
        </p:spPr>
        <p:txBody>
          <a:bodyPr>
            <a:normAutofit fontScale="90000"/>
          </a:bodyPr>
          <a:lstStyle/>
          <a:p>
            <a:r>
              <a:rPr lang="cs-CZ" b="1" dirty="0">
                <a:solidFill>
                  <a:srgbClr val="3608B8"/>
                </a:solidFill>
              </a:rPr>
              <a:t>Standardizované ukazatele</a:t>
            </a:r>
          </a:p>
        </p:txBody>
      </p:sp>
      <p:sp>
        <p:nvSpPr>
          <p:cNvPr id="3" name="Zástupný symbol pro obsah 2"/>
          <p:cNvSpPr>
            <a:spLocks noGrp="1"/>
          </p:cNvSpPr>
          <p:nvPr>
            <p:ph idx="1"/>
          </p:nvPr>
        </p:nvSpPr>
        <p:spPr>
          <a:xfrm>
            <a:off x="539552" y="1484784"/>
            <a:ext cx="8229600" cy="6048672"/>
          </a:xfrm>
        </p:spPr>
        <p:txBody>
          <a:bodyPr>
            <a:noAutofit/>
          </a:bodyPr>
          <a:lstStyle/>
          <a:p>
            <a:pPr marL="0" indent="0">
              <a:spcBef>
                <a:spcPts val="0"/>
              </a:spcBef>
              <a:buNone/>
            </a:pPr>
            <a:endParaRPr lang="cs-CZ" sz="2800" dirty="0"/>
          </a:p>
          <a:p>
            <a:pPr>
              <a:spcBef>
                <a:spcPts val="0"/>
              </a:spcBef>
            </a:pPr>
            <a:r>
              <a:rPr lang="cs-CZ" sz="2800" dirty="0"/>
              <a:t>Teoretické, přepočítané hodnoty, mají smysl </a:t>
            </a:r>
            <a:r>
              <a:rPr lang="cs-CZ" sz="2800" b="1" dirty="0">
                <a:solidFill>
                  <a:srgbClr val="C00000"/>
                </a:solidFill>
              </a:rPr>
              <a:t>pouze pro srovnání</a:t>
            </a:r>
            <a:r>
              <a:rPr lang="cs-CZ" sz="2800" dirty="0"/>
              <a:t>.</a:t>
            </a:r>
          </a:p>
          <a:p>
            <a:pPr marL="0" indent="0">
              <a:spcBef>
                <a:spcPts val="0"/>
              </a:spcBef>
              <a:buNone/>
            </a:pPr>
            <a:endParaRPr lang="cs-CZ" sz="2800" dirty="0"/>
          </a:p>
          <a:p>
            <a:pPr>
              <a:spcBef>
                <a:spcPts val="0"/>
              </a:spcBef>
            </a:pPr>
            <a:r>
              <a:rPr lang="cs-CZ" sz="2800" b="1" dirty="0">
                <a:solidFill>
                  <a:srgbClr val="C00000"/>
                </a:solidFill>
              </a:rPr>
              <a:t>Různé ukazatele </a:t>
            </a:r>
            <a:r>
              <a:rPr lang="cs-CZ" sz="2800" dirty="0"/>
              <a:t>podle </a:t>
            </a:r>
            <a:r>
              <a:rPr lang="cs-CZ" sz="2800" b="1" dirty="0">
                <a:solidFill>
                  <a:srgbClr val="C00000"/>
                </a:solidFill>
              </a:rPr>
              <a:t>různých znaků</a:t>
            </a:r>
            <a:r>
              <a:rPr lang="cs-CZ" sz="2800" b="1" dirty="0"/>
              <a:t>.</a:t>
            </a:r>
          </a:p>
          <a:p>
            <a:pPr marL="0" indent="0">
              <a:spcBef>
                <a:spcPts val="0"/>
              </a:spcBef>
              <a:buNone/>
            </a:pPr>
            <a:endParaRPr lang="cs-CZ" sz="2800" b="1" dirty="0"/>
          </a:p>
          <a:p>
            <a:pPr>
              <a:spcBef>
                <a:spcPts val="0"/>
              </a:spcBef>
            </a:pPr>
            <a:r>
              <a:rPr lang="cs-CZ" sz="2800" dirty="0"/>
              <a:t>Při sledování dlouhodobých </a:t>
            </a:r>
            <a:r>
              <a:rPr lang="cs-CZ" sz="2800" b="1" dirty="0"/>
              <a:t>časových </a:t>
            </a:r>
            <a:r>
              <a:rPr lang="cs-CZ" sz="2800" dirty="0"/>
              <a:t>řad</a:t>
            </a:r>
            <a:r>
              <a:rPr lang="cs-CZ" sz="2800" b="1" dirty="0"/>
              <a:t>.</a:t>
            </a:r>
          </a:p>
          <a:p>
            <a:pPr lvl="1">
              <a:defRPr/>
            </a:pPr>
            <a:r>
              <a:rPr lang="cs-CZ" dirty="0">
                <a:hlinkClick r:id="rId2"/>
              </a:rPr>
              <a:t> Věková skladba obyvatelstva ČR, 1945-2013</a:t>
            </a:r>
            <a:r>
              <a:rPr lang="cs-CZ" dirty="0"/>
              <a:t> </a:t>
            </a:r>
          </a:p>
          <a:p>
            <a:pPr lvl="1">
              <a:defRPr/>
            </a:pPr>
            <a:r>
              <a:rPr lang="cs-CZ" dirty="0">
                <a:hlinkClick r:id="rId3"/>
              </a:rPr>
              <a:t> Projekce obyvatelstva ČR do roku 2101</a:t>
            </a:r>
            <a:r>
              <a:rPr lang="cs-CZ" dirty="0"/>
              <a:t> </a:t>
            </a:r>
          </a:p>
          <a:p>
            <a:pPr marL="0" indent="0">
              <a:buFontTx/>
              <a:buNone/>
              <a:defRPr/>
            </a:pPr>
            <a:endParaRPr lang="cs-CZ" dirty="0"/>
          </a:p>
          <a:p>
            <a:pPr marL="457200" lvl="1" indent="0">
              <a:spcBef>
                <a:spcPts val="0"/>
              </a:spcBef>
              <a:buNone/>
            </a:pPr>
            <a:endParaRPr lang="cs-CZ" dirty="0"/>
          </a:p>
        </p:txBody>
      </p:sp>
    </p:spTree>
    <p:extLst>
      <p:ext uri="{BB962C8B-B14F-4D97-AF65-F5344CB8AC3E}">
        <p14:creationId xmlns:p14="http://schemas.microsoft.com/office/powerpoint/2010/main" val="117092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48680"/>
            <a:ext cx="8443726" cy="5688632"/>
          </a:xfrm>
          <a:prstGeom prst="rect">
            <a:avLst/>
          </a:prstGeom>
        </p:spPr>
      </p:pic>
    </p:spTree>
    <p:extLst>
      <p:ext uri="{BB962C8B-B14F-4D97-AF65-F5344CB8AC3E}">
        <p14:creationId xmlns:p14="http://schemas.microsoft.com/office/powerpoint/2010/main" val="194544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a:solidFill>
                  <a:srgbClr val="3608B8"/>
                </a:solidFill>
              </a:rPr>
              <a:t>Vlastnosti relativních ukazatelů</a:t>
            </a:r>
          </a:p>
        </p:txBody>
      </p:sp>
      <p:sp>
        <p:nvSpPr>
          <p:cNvPr id="3" name="Zástupný symbol pro obsah 2"/>
          <p:cNvSpPr>
            <a:spLocks noGrp="1"/>
          </p:cNvSpPr>
          <p:nvPr>
            <p:ph idx="1"/>
          </p:nvPr>
        </p:nvSpPr>
        <p:spPr>
          <a:xfrm>
            <a:off x="251520" y="1124744"/>
            <a:ext cx="8229600" cy="5400600"/>
          </a:xfrm>
        </p:spPr>
        <p:txBody>
          <a:bodyPr>
            <a:normAutofit/>
          </a:bodyPr>
          <a:lstStyle/>
          <a:p>
            <a:r>
              <a:rPr lang="cs-CZ" sz="2800" dirty="0"/>
              <a:t>Relativní ukazatele (celkové, hrubé) vyjadřují</a:t>
            </a:r>
          </a:p>
          <a:p>
            <a:pPr lvl="3"/>
            <a:r>
              <a:rPr lang="cs-CZ" sz="2800" dirty="0"/>
              <a:t>jak</a:t>
            </a:r>
            <a:r>
              <a:rPr lang="cs-CZ" sz="2800" b="1" dirty="0">
                <a:solidFill>
                  <a:srgbClr val="FF0000"/>
                </a:solidFill>
              </a:rPr>
              <a:t> četnost</a:t>
            </a:r>
            <a:r>
              <a:rPr lang="cs-CZ" sz="2800" dirty="0"/>
              <a:t> výskytu jevu, </a:t>
            </a:r>
          </a:p>
          <a:p>
            <a:pPr lvl="3"/>
            <a:r>
              <a:rPr lang="cs-CZ" sz="2800" dirty="0"/>
              <a:t>tak</a:t>
            </a:r>
            <a:r>
              <a:rPr lang="cs-CZ" sz="2800" b="1" dirty="0">
                <a:solidFill>
                  <a:srgbClr val="FF0000"/>
                </a:solidFill>
              </a:rPr>
              <a:t> složení </a:t>
            </a:r>
            <a:r>
              <a:rPr lang="cs-CZ" sz="2800" dirty="0"/>
              <a:t>populace.</a:t>
            </a:r>
          </a:p>
          <a:p>
            <a:endParaRPr lang="cs-CZ" sz="2800" dirty="0"/>
          </a:p>
          <a:p>
            <a:r>
              <a:rPr lang="cs-CZ" sz="2800" dirty="0"/>
              <a:t>Určité znaky souvisejí se zdravotním stavem</a:t>
            </a:r>
          </a:p>
          <a:p>
            <a:r>
              <a:rPr lang="cs-CZ" sz="2800" dirty="0"/>
              <a:t>Populace = soubor podskupin</a:t>
            </a:r>
          </a:p>
          <a:p>
            <a:pPr lvl="1"/>
            <a:r>
              <a:rPr lang="cs-CZ" b="1" dirty="0"/>
              <a:t>podskupiny dle znaku: </a:t>
            </a:r>
            <a:r>
              <a:rPr lang="cs-CZ" dirty="0"/>
              <a:t>věk, pohlaví, vzdělání, náboženské vyznání, genetický základ, místo bydliště …. </a:t>
            </a:r>
          </a:p>
        </p:txBody>
      </p:sp>
      <p:sp>
        <p:nvSpPr>
          <p:cNvPr id="4" name="Šipka dolů 3"/>
          <p:cNvSpPr/>
          <p:nvPr/>
        </p:nvSpPr>
        <p:spPr>
          <a:xfrm>
            <a:off x="2915816" y="2708920"/>
            <a:ext cx="484632" cy="504056"/>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7846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E3703994-F567-4F4E-80DE-0D3D2E10A9EB}"/>
              </a:ext>
            </a:extLst>
          </p:cNvPr>
          <p:cNvPicPr>
            <a:picLocks noChangeAspect="1"/>
          </p:cNvPicPr>
          <p:nvPr/>
        </p:nvPicPr>
        <p:blipFill>
          <a:blip r:embed="rId2"/>
          <a:stretch>
            <a:fillRect/>
          </a:stretch>
        </p:blipFill>
        <p:spPr>
          <a:xfrm>
            <a:off x="2295875" y="0"/>
            <a:ext cx="4614092" cy="6858000"/>
          </a:xfrm>
          <a:prstGeom prst="rect">
            <a:avLst/>
          </a:prstGeom>
        </p:spPr>
      </p:pic>
      <p:sp>
        <p:nvSpPr>
          <p:cNvPr id="3" name="Obdélník 2"/>
          <p:cNvSpPr/>
          <p:nvPr/>
        </p:nvSpPr>
        <p:spPr>
          <a:xfrm>
            <a:off x="2396885" y="3367198"/>
            <a:ext cx="1138958" cy="154222"/>
          </a:xfrm>
          <a:prstGeom prst="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bdélník 3"/>
          <p:cNvSpPr/>
          <p:nvPr/>
        </p:nvSpPr>
        <p:spPr>
          <a:xfrm>
            <a:off x="2414921" y="3212976"/>
            <a:ext cx="1038877" cy="154222"/>
          </a:xfrm>
          <a:prstGeom prst="rect">
            <a:avLst/>
          </a:prstGeom>
          <a:solidFill>
            <a:schemeClr val="accent2">
              <a:alpha val="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ovéPole 5"/>
          <p:cNvSpPr txBox="1"/>
          <p:nvPr/>
        </p:nvSpPr>
        <p:spPr>
          <a:xfrm>
            <a:off x="6806033" y="6410007"/>
            <a:ext cx="233796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1" u="none" strike="noStrike" kern="1200" cap="none" spc="0" normalizeH="0" baseline="0" noProof="0" dirty="0">
                <a:ln>
                  <a:noFill/>
                </a:ln>
                <a:solidFill>
                  <a:prstClr val="black"/>
                </a:solidFill>
                <a:effectLst/>
                <a:uLnTx/>
                <a:uFillTx/>
                <a:latin typeface="Arial"/>
                <a:ea typeface="+mn-ea"/>
                <a:cs typeface="+mn-cs"/>
              </a:rPr>
              <a:t>Zdroj: ÚZIS: Zdravotnická ročenka ČR 2016</a:t>
            </a:r>
          </a:p>
        </p:txBody>
      </p:sp>
    </p:spTree>
    <p:extLst>
      <p:ext uri="{BB962C8B-B14F-4D97-AF65-F5344CB8AC3E}">
        <p14:creationId xmlns:p14="http://schemas.microsoft.com/office/powerpoint/2010/main" val="138963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3608B8"/>
                </a:solidFill>
              </a:rPr>
              <a:t>Metody standardizace</a:t>
            </a:r>
          </a:p>
        </p:txBody>
      </p:sp>
      <p:sp>
        <p:nvSpPr>
          <p:cNvPr id="3" name="Zástupný symbol pro obsah 2"/>
          <p:cNvSpPr>
            <a:spLocks noGrp="1"/>
          </p:cNvSpPr>
          <p:nvPr>
            <p:ph idx="1"/>
          </p:nvPr>
        </p:nvSpPr>
        <p:spPr/>
        <p:txBody>
          <a:bodyPr>
            <a:normAutofit/>
          </a:bodyPr>
          <a:lstStyle/>
          <a:p>
            <a:pPr marL="514350" indent="-457200"/>
            <a:r>
              <a:rPr lang="cs-CZ" dirty="0"/>
              <a:t>2 základní metody:</a:t>
            </a:r>
          </a:p>
          <a:p>
            <a:pPr marL="914400" lvl="1" indent="-457200"/>
            <a:r>
              <a:rPr lang="cs-CZ" b="1" dirty="0"/>
              <a:t>Přímá standardizace</a:t>
            </a:r>
          </a:p>
          <a:p>
            <a:pPr marL="914400" lvl="1" indent="-457200"/>
            <a:r>
              <a:rPr lang="cs-CZ" dirty="0"/>
              <a:t>Nepřímá standardizace </a:t>
            </a:r>
          </a:p>
          <a:p>
            <a:pPr marL="914400" lvl="1" indent="-457200"/>
            <a:endParaRPr lang="cs-CZ" dirty="0"/>
          </a:p>
          <a:p>
            <a:pPr marL="514350" indent="-457200"/>
            <a:r>
              <a:rPr lang="cs-CZ" dirty="0"/>
              <a:t>Konkrétní metodu vybíráme nejčastěji podle toho, jaké údaje máme k dispozici.</a:t>
            </a:r>
          </a:p>
          <a:p>
            <a:pPr marL="914400" lvl="1" indent="-457200"/>
            <a:endParaRPr lang="cs-CZ" dirty="0"/>
          </a:p>
        </p:txBody>
      </p:sp>
    </p:spTree>
    <p:extLst>
      <p:ext uri="{BB962C8B-B14F-4D97-AF65-F5344CB8AC3E}">
        <p14:creationId xmlns:p14="http://schemas.microsoft.com/office/powerpoint/2010/main" val="802259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675"/>
            <a:ext cx="8229600" cy="1143000"/>
          </a:xfrm>
        </p:spPr>
        <p:txBody>
          <a:bodyPr/>
          <a:lstStyle/>
          <a:p>
            <a:r>
              <a:rPr lang="cs-CZ" b="1" dirty="0">
                <a:solidFill>
                  <a:srgbClr val="3608B8"/>
                </a:solidFill>
              </a:rPr>
              <a:t>Přímá standardizace</a:t>
            </a:r>
          </a:p>
        </p:txBody>
      </p:sp>
      <p:sp>
        <p:nvSpPr>
          <p:cNvPr id="3" name="Zástupný symbol pro obsah 2"/>
          <p:cNvSpPr>
            <a:spLocks noGrp="1"/>
          </p:cNvSpPr>
          <p:nvPr>
            <p:ph idx="1"/>
          </p:nvPr>
        </p:nvSpPr>
        <p:spPr>
          <a:xfrm>
            <a:off x="467544" y="1916832"/>
            <a:ext cx="8229600" cy="4680520"/>
          </a:xfrm>
        </p:spPr>
        <p:txBody>
          <a:bodyPr>
            <a:normAutofit/>
          </a:bodyPr>
          <a:lstStyle/>
          <a:p>
            <a:pPr marL="514350" indent="-514350">
              <a:spcAft>
                <a:spcPts val="900"/>
              </a:spcAft>
              <a:buFont typeface="+mj-lt"/>
              <a:buAutoNum type="arabicPeriod"/>
            </a:pPr>
            <a:r>
              <a:rPr lang="cs-CZ" b="1" dirty="0">
                <a:solidFill>
                  <a:srgbClr val="FF0000"/>
                </a:solidFill>
              </a:rPr>
              <a:t>Potřebné údaje</a:t>
            </a:r>
            <a:endParaRPr lang="cs-CZ" dirty="0"/>
          </a:p>
          <a:p>
            <a:pPr marL="514350" indent="-514350">
              <a:spcAft>
                <a:spcPts val="900"/>
              </a:spcAft>
              <a:buFont typeface="+mj-lt"/>
              <a:buAutoNum type="arabicPeriod"/>
            </a:pPr>
            <a:r>
              <a:rPr lang="cs-CZ" b="1" dirty="0">
                <a:solidFill>
                  <a:srgbClr val="FF0000"/>
                </a:solidFill>
              </a:rPr>
              <a:t>Výpočet standardizovaných ukazatelů</a:t>
            </a:r>
            <a:endParaRPr lang="cs-CZ" dirty="0"/>
          </a:p>
          <a:p>
            <a:pPr marL="514350" indent="-514350">
              <a:spcAft>
                <a:spcPts val="900"/>
              </a:spcAft>
              <a:buFont typeface="+mj-lt"/>
              <a:buAutoNum type="arabicPeriod"/>
            </a:pPr>
            <a:r>
              <a:rPr lang="cs-CZ" b="1" dirty="0">
                <a:solidFill>
                  <a:srgbClr val="FF0000"/>
                </a:solidFill>
              </a:rPr>
              <a:t>Porovnání hodnot standardizovaných ukazatelů</a:t>
            </a:r>
          </a:p>
        </p:txBody>
      </p:sp>
    </p:spTree>
    <p:extLst>
      <p:ext uri="{BB962C8B-B14F-4D97-AF65-F5344CB8AC3E}">
        <p14:creationId xmlns:p14="http://schemas.microsoft.com/office/powerpoint/2010/main" val="209505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675"/>
            <a:ext cx="8229600" cy="1143000"/>
          </a:xfrm>
        </p:spPr>
        <p:txBody>
          <a:bodyPr/>
          <a:lstStyle/>
          <a:p>
            <a:r>
              <a:rPr lang="cs-CZ" b="1" dirty="0">
                <a:solidFill>
                  <a:srgbClr val="3608B8"/>
                </a:solidFill>
              </a:rPr>
              <a:t>Přímá standardizace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67544" y="1052736"/>
                <a:ext cx="8229600" cy="5544616"/>
              </a:xfrm>
            </p:spPr>
            <p:txBody>
              <a:bodyPr>
                <a:normAutofit fontScale="62500" lnSpcReduction="20000"/>
              </a:bodyPr>
              <a:lstStyle/>
              <a:p>
                <a:pPr marL="514350" indent="-514350">
                  <a:buFont typeface="+mj-lt"/>
                  <a:buAutoNum type="arabicPeriod"/>
                </a:pPr>
                <a:r>
                  <a:rPr lang="cs-CZ" b="1" dirty="0">
                    <a:solidFill>
                      <a:srgbClr val="FF0000"/>
                    </a:solidFill>
                  </a:rPr>
                  <a:t>Potřebujeme znát:</a:t>
                </a:r>
              </a:p>
              <a:p>
                <a:pPr marL="1314450" lvl="2" indent="-514350">
                  <a:buFont typeface="+mj-lt"/>
                  <a:buAutoNum type="alphaLcParenR"/>
                </a:pPr>
                <a:r>
                  <a:rPr lang="cs-CZ" sz="3200" dirty="0"/>
                  <a:t>specifické úmrtnosti (incidence, prevalence) ve srovnávaných populacích</a:t>
                </a:r>
              </a:p>
              <a:p>
                <a:pPr marL="1314450" lvl="2" indent="-514350">
                  <a:buFont typeface="+mj-lt"/>
                  <a:buAutoNum type="alphaLcParenR"/>
                </a:pPr>
                <a:r>
                  <a:rPr lang="cs-CZ" sz="3200" dirty="0"/>
                  <a:t>věkové složení standardu (počet lidí v jednotlivých věkových skupinách zvolené standardní populace)</a:t>
                </a:r>
              </a:p>
              <a:p>
                <a:pPr marL="514350" indent="-514350">
                  <a:buFont typeface="+mj-lt"/>
                  <a:buAutoNum type="arabicPeriod"/>
                </a:pPr>
                <a:endParaRPr lang="cs-CZ" dirty="0"/>
              </a:p>
              <a:p>
                <a:pPr marL="514350" indent="-514350">
                  <a:buFont typeface="+mj-lt"/>
                  <a:buAutoNum type="arabicPeriod"/>
                </a:pPr>
                <a:r>
                  <a:rPr lang="cs-CZ" b="1" dirty="0">
                    <a:solidFill>
                      <a:srgbClr val="FF0000"/>
                    </a:solidFill>
                  </a:rPr>
                  <a:t>Ptáme se, jaká by byla hrubá úmrtnost ve standardní populaci, kdyby: </a:t>
                </a:r>
              </a:p>
              <a:p>
                <a:pPr marL="1257300" lvl="2" indent="-457200">
                  <a:buFont typeface="+mj-lt"/>
                  <a:buAutoNum type="alphaLcParenR"/>
                </a:pPr>
                <a:r>
                  <a:rPr lang="cs-CZ" sz="3200" dirty="0"/>
                  <a:t>v ní lidé umírali podle specifických měr úmrtnosti první srovnávané populace?</a:t>
                </a:r>
              </a:p>
              <a:p>
                <a:pPr marL="1257300" lvl="2" indent="-457200">
                  <a:buFont typeface="+mj-lt"/>
                  <a:buAutoNum type="alphaLcParenR"/>
                </a:pPr>
                <a:r>
                  <a:rPr lang="cs-CZ" sz="3200" dirty="0"/>
                  <a:t>v ní lidé umírali podle specifických měr úmrtnosti druhé srovnávané populace?</a:t>
                </a:r>
              </a:p>
              <a:p>
                <a:pPr marL="1257300" lvl="2" indent="-457200">
                  <a:buFont typeface="+mj-lt"/>
                  <a:buAutoNum type="alphaLcParenR"/>
                </a:pPr>
                <a:r>
                  <a:rPr lang="cs-CZ" sz="3200" dirty="0"/>
                  <a:t>v ní lidé umírali podle specifických měr úmrtnosti třetí srovnávané populace?</a:t>
                </a:r>
              </a:p>
              <a:p>
                <a:pPr marL="1257300" lvl="2" indent="-457200">
                  <a:buFont typeface="+mj-lt"/>
                  <a:buAutoNum type="alphaLcParenR"/>
                </a:pPr>
                <a:r>
                  <a:rPr lang="cs-CZ" sz="3200" dirty="0"/>
                  <a:t>…..  atd.</a:t>
                </a:r>
              </a:p>
              <a:p>
                <a:pPr marL="1257300" lvl="2" indent="-457200">
                  <a:buFont typeface="+mj-lt"/>
                  <a:buAutoNum type="alphaLcParenR"/>
                </a:pPr>
                <a:endParaRPr lang="cs-CZ" sz="3200" dirty="0"/>
              </a:p>
              <a:p>
                <a:pPr marL="514350" indent="-514350">
                  <a:buFont typeface="+mj-lt"/>
                  <a:buAutoNum type="arabicPeriod"/>
                </a:pPr>
                <a:r>
                  <a:rPr lang="cs-CZ" b="1" dirty="0">
                    <a:solidFill>
                      <a:srgbClr val="FF0000"/>
                    </a:solidFill>
                  </a:rPr>
                  <a:t>Porovnáme hodnoty vypočítaných standardizovaných úmrtností pro srovnávané populace.                                           </a:t>
                </a:r>
              </a:p>
              <a:p>
                <a:pPr lvl="2"/>
                <a:r>
                  <a:rPr lang="cs-CZ" sz="3200" b="1" dirty="0"/>
                  <a:t>Provádí se pomocí znamének ne/rovnosti: </a:t>
                </a:r>
                <a14:m>
                  <m:oMath xmlns:m="http://schemas.openxmlformats.org/officeDocument/2006/math">
                    <m:r>
                      <a:rPr lang="cs-CZ" sz="3200" b="0" i="0" smtClean="0">
                        <a:latin typeface="Cambria Math" panose="02040503050406030204" pitchFamily="18" charset="0"/>
                        <a:ea typeface="Cambria Math" panose="02040503050406030204" pitchFamily="18" charset="0"/>
                      </a:rPr>
                      <m:t>&lt;</m:t>
                    </m:r>
                    <m:r>
                      <a:rPr lang="cs-CZ" sz="3200" b="1" i="1" smtClean="0">
                        <a:latin typeface="Cambria Math" panose="02040503050406030204" pitchFamily="18" charset="0"/>
                        <a:ea typeface="Cambria Math" panose="02040503050406030204" pitchFamily="18" charset="0"/>
                      </a:rPr>
                      <m:t>,&gt;, =</m:t>
                    </m:r>
                  </m:oMath>
                </a14:m>
                <a:endParaRPr lang="cs-CZ" sz="3200" b="1" dirty="0">
                  <a:latin typeface="Arial" panose="020B0604020202020204" pitchFamily="34" charset="0"/>
                  <a:cs typeface="Arial" panose="020B0604020202020204" pitchFamily="34" charset="0"/>
                </a:endParaRPr>
              </a:p>
              <a:p>
                <a:pPr marL="0" indent="0">
                  <a:buNone/>
                </a:pPr>
                <a:endParaRPr lang="cs-CZ" b="1" dirty="0">
                  <a:solidFill>
                    <a:srgbClr val="FF0000"/>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67544" y="1052736"/>
                <a:ext cx="8229600" cy="5544616"/>
              </a:xfrm>
              <a:blipFill rotWithShape="0">
                <a:blip r:embed="rId2"/>
                <a:stretch>
                  <a:fillRect l="-667" t="-1650"/>
                </a:stretch>
              </a:blipFill>
            </p:spPr>
            <p:txBody>
              <a:bodyPr/>
              <a:lstStyle/>
              <a:p>
                <a:r>
                  <a:rPr lang="cs-CZ">
                    <a:noFill/>
                  </a:rPr>
                  <a:t> </a:t>
                </a:r>
              </a:p>
            </p:txBody>
          </p:sp>
        </mc:Fallback>
      </mc:AlternateContent>
    </p:spTree>
    <p:extLst>
      <p:ext uri="{BB962C8B-B14F-4D97-AF65-F5344CB8AC3E}">
        <p14:creationId xmlns:p14="http://schemas.microsoft.com/office/powerpoint/2010/main" val="3037499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FF0000"/>
                </a:solidFill>
              </a:rPr>
              <a:t>1. Potřebné údaje:</a:t>
            </a: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a:t>                                                                                                                                                                                       </a:t>
            </a:r>
          </a:p>
          <a:p>
            <a:pPr marL="0" indent="0">
              <a:buNone/>
            </a:pPr>
            <a:r>
              <a:rPr lang="cs-CZ" sz="1600" b="1" dirty="0"/>
              <a:t>           </a:t>
            </a:r>
            <a:r>
              <a:rPr lang="cs-CZ" sz="1600" b="1" dirty="0">
                <a:solidFill>
                  <a:srgbClr val="FF0000"/>
                </a:solidFill>
              </a:rPr>
              <a:t>Specifické úmrtnosti v ČR</a:t>
            </a:r>
          </a:p>
        </p:txBody>
      </p:sp>
      <p:graphicFrame>
        <p:nvGraphicFramePr>
          <p:cNvPr id="9" name="Objekt 8"/>
          <p:cNvGraphicFramePr>
            <a:graphicFrameLocks noChangeAspect="1"/>
          </p:cNvGraphicFramePr>
          <p:nvPr/>
        </p:nvGraphicFramePr>
        <p:xfrm>
          <a:off x="609600" y="1482725"/>
          <a:ext cx="6302375" cy="3386138"/>
        </p:xfrm>
        <a:graphic>
          <a:graphicData uri="http://schemas.openxmlformats.org/presentationml/2006/ole">
            <mc:AlternateContent xmlns:mc="http://schemas.openxmlformats.org/markup-compatibility/2006">
              <mc:Choice xmlns:v="urn:schemas-microsoft-com:vml" Requires="v">
                <p:oleObj spid="_x0000_s34844" name="Document" r:id="rId4" imgW="6365375" imgH="3418618" progId="Word.Document.12">
                  <p:embed/>
                </p:oleObj>
              </mc:Choice>
              <mc:Fallback>
                <p:oleObj name="Document" r:id="rId4" imgW="6365375" imgH="3418618" progId="Word.Document.12">
                  <p:embed/>
                  <p:pic>
                    <p:nvPicPr>
                      <p:cNvPr id="9" name="Objekt 8"/>
                      <p:cNvPicPr>
                        <a:picLocks noChangeAspect="1" noChangeArrowheads="1"/>
                      </p:cNvPicPr>
                      <p:nvPr/>
                    </p:nvPicPr>
                    <p:blipFill>
                      <a:blip r:embed="rId5"/>
                      <a:srcRect/>
                      <a:stretch>
                        <a:fillRect/>
                      </a:stretch>
                    </p:blipFill>
                    <p:spPr bwMode="auto">
                      <a:xfrm>
                        <a:off x="609600" y="1482725"/>
                        <a:ext cx="6302375" cy="338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34845" name="Document" r:id="rId6" imgW="5959395" imgH="1578954" progId="Word.Document.12">
                  <p:embed/>
                </p:oleObj>
              </mc:Choice>
              <mc:Fallback>
                <p:oleObj name="Document" r:id="rId6" imgW="5959395" imgH="1578954" progId="Word.Document.12">
                  <p:embed/>
                  <p:pic>
                    <p:nvPicPr>
                      <p:cNvPr id="3"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a:ea typeface="+mn-ea"/>
                <a:cs typeface="+mn-cs"/>
              </a:rPr>
              <a:t> </a:t>
            </a:r>
            <a:endParaRPr kumimoji="0" lang="cs-CZ"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0000"/>
                </a:solidFill>
                <a:effectLst/>
                <a:uLnTx/>
                <a:uFillTx/>
                <a:latin typeface="Arial"/>
                <a:ea typeface="+mn-ea"/>
                <a:cs typeface="+mn-cs"/>
              </a:rPr>
              <a:t>Věkové složení standardu</a:t>
            </a:r>
            <a:r>
              <a:rPr kumimoji="0" lang="cs-CZ" sz="1600" b="1" i="0" u="none" strike="noStrike" kern="1200" cap="none" spc="0" normalizeH="0" baseline="0" noProof="0" dirty="0">
                <a:ln>
                  <a:noFill/>
                </a:ln>
                <a:solidFill>
                  <a:prstClr val="black"/>
                </a:solidFill>
                <a:effectLst/>
                <a:uLnTx/>
                <a:uFillTx/>
                <a:latin typeface="Arial"/>
                <a:ea typeface="+mn-ea"/>
                <a:cs typeface="+mn-cs"/>
              </a:rPr>
              <a:t> (součet populací ČR a SR):</a:t>
            </a:r>
            <a:endParaRPr kumimoji="0" lang="cs-CZ"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910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700" b="1" dirty="0">
                <a:solidFill>
                  <a:srgbClr val="FF0000"/>
                </a:solidFill>
              </a:rPr>
              <a:t>2.a. Jaká by byla hrubá úmrtnost ve standardu při použití spec. měr úmrtnosti zjištěných v ČR?</a:t>
            </a:r>
          </a:p>
        </p:txBody>
      </p:sp>
      <p:sp>
        <p:nvSpPr>
          <p:cNvPr id="4" name="Zástupný symbol pro text 3"/>
          <p:cNvSpPr>
            <a:spLocks noGrp="1"/>
          </p:cNvSpPr>
          <p:nvPr>
            <p:ph idx="4294967295"/>
          </p:nvPr>
        </p:nvSpPr>
        <p:spPr>
          <a:xfrm>
            <a:off x="16412" y="1412776"/>
            <a:ext cx="8229600" cy="4094138"/>
          </a:xfrm>
        </p:spPr>
        <p:txBody>
          <a:bodyPr>
            <a:normAutofit/>
          </a:bodyPr>
          <a:lstStyle/>
          <a:p>
            <a:pPr marL="0" indent="0">
              <a:buNone/>
            </a:pPr>
            <a:r>
              <a:rPr lang="cs-CZ" sz="1600" dirty="0"/>
              <a:t>                                                                                                                                                                                                       </a:t>
            </a:r>
          </a:p>
          <a:p>
            <a:pPr marL="0" indent="0">
              <a:buNone/>
            </a:pPr>
            <a:r>
              <a:rPr lang="cs-CZ" sz="1600" b="1" dirty="0"/>
              <a:t>         ČR</a:t>
            </a:r>
          </a:p>
        </p:txBody>
      </p:sp>
      <p:graphicFrame>
        <p:nvGraphicFramePr>
          <p:cNvPr id="9" name="Objekt 8"/>
          <p:cNvGraphicFramePr>
            <a:graphicFrameLocks noChangeAspect="1"/>
          </p:cNvGraphicFramePr>
          <p:nvPr/>
        </p:nvGraphicFramePr>
        <p:xfrm>
          <a:off x="559097" y="1988840"/>
          <a:ext cx="6297613" cy="3371850"/>
        </p:xfrm>
        <a:graphic>
          <a:graphicData uri="http://schemas.openxmlformats.org/presentationml/2006/ole">
            <mc:AlternateContent xmlns:mc="http://schemas.openxmlformats.org/markup-compatibility/2006">
              <mc:Choice xmlns:v="urn:schemas-microsoft-com:vml" Requires="v">
                <p:oleObj spid="_x0000_s35868" name="Document" r:id="rId4" imgW="6348729" imgH="3399723" progId="Word.Document.12">
                  <p:embed/>
                </p:oleObj>
              </mc:Choice>
              <mc:Fallback>
                <p:oleObj name="Document" r:id="rId4" imgW="6348729" imgH="3399723" progId="Word.Document.12">
                  <p:embed/>
                  <p:pic>
                    <p:nvPicPr>
                      <p:cNvPr id="9" name="Objekt 8"/>
                      <p:cNvPicPr>
                        <a:picLocks noChangeAspect="1" noChangeArrowheads="1"/>
                      </p:cNvPicPr>
                      <p:nvPr/>
                    </p:nvPicPr>
                    <p:blipFill>
                      <a:blip r:embed="rId5"/>
                      <a:srcRect/>
                      <a:stretch>
                        <a:fillRect/>
                      </a:stretch>
                    </p:blipFill>
                    <p:spPr bwMode="auto">
                      <a:xfrm>
                        <a:off x="559097" y="1988840"/>
                        <a:ext cx="6297613" cy="3371850"/>
                      </a:xfrm>
                      <a:prstGeom prst="rect">
                        <a:avLst/>
                      </a:prstGeom>
                      <a:noFill/>
                    </p:spPr>
                  </p:pic>
                </p:oleObj>
              </mc:Fallback>
            </mc:AlternateContent>
          </a:graphicData>
        </a:graphic>
      </p:graphicFrame>
      <p:graphicFrame>
        <p:nvGraphicFramePr>
          <p:cNvPr id="3" name="Objekt 2"/>
          <p:cNvGraphicFramePr>
            <a:graphicFrameLocks noChangeAspect="1"/>
          </p:cNvGraphicFramePr>
          <p:nvPr/>
        </p:nvGraphicFramePr>
        <p:xfrm>
          <a:off x="611560" y="4935458"/>
          <a:ext cx="5270500" cy="1392237"/>
        </p:xfrm>
        <a:graphic>
          <a:graphicData uri="http://schemas.openxmlformats.org/presentationml/2006/ole">
            <mc:AlternateContent xmlns:mc="http://schemas.openxmlformats.org/markup-compatibility/2006">
              <mc:Choice xmlns:v="urn:schemas-microsoft-com:vml" Requires="v">
                <p:oleObj spid="_x0000_s35869" name="Document" r:id="rId6" imgW="5959395" imgH="1578954" progId="Word.Document.12">
                  <p:embed/>
                </p:oleObj>
              </mc:Choice>
              <mc:Fallback>
                <p:oleObj name="Document" r:id="rId6" imgW="5959395" imgH="1578954" progId="Word.Document.12">
                  <p:embed/>
                  <p:pic>
                    <p:nvPicPr>
                      <p:cNvPr id="3"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935458"/>
                        <a:ext cx="5270500"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bdélník 6"/>
          <p:cNvSpPr/>
          <p:nvPr/>
        </p:nvSpPr>
        <p:spPr>
          <a:xfrm>
            <a:off x="611560" y="4365104"/>
            <a:ext cx="619268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a:ea typeface="+mn-ea"/>
                <a:cs typeface="+mn-cs"/>
              </a:rPr>
              <a:t> </a:t>
            </a:r>
            <a:endParaRPr kumimoji="0" lang="cs-CZ"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Arial"/>
                <a:ea typeface="+mn-ea"/>
                <a:cs typeface="+mn-cs"/>
              </a:rPr>
              <a:t>Věkové složení standardu (součet populací ČR a SR):</a:t>
            </a:r>
            <a:endParaRPr kumimoji="0" lang="cs-CZ"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118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2400" b="1" dirty="0">
                <a:solidFill>
                  <a:srgbClr val="FF0000"/>
                </a:solidFill>
              </a:rPr>
              <a:t>2.a. Jaká by byla hrubá úmrtnost ve standardu při použití spec. měr úmrtnosti zjištěných v ČR?</a:t>
            </a:r>
            <a:endParaRPr lang="cs-CZ" sz="2400" b="1" dirty="0">
              <a:solidFill>
                <a:srgbClr val="92D050"/>
              </a:solidFill>
            </a:endParaRPr>
          </a:p>
        </p:txBody>
      </p:sp>
      <p:sp>
        <p:nvSpPr>
          <p:cNvPr id="4" name="Zástupný symbol pro text 3"/>
          <p:cNvSpPr>
            <a:spLocks noGrp="1"/>
          </p:cNvSpPr>
          <p:nvPr>
            <p:ph idx="1"/>
          </p:nvPr>
        </p:nvSpPr>
        <p:spPr>
          <a:xfrm>
            <a:off x="457200" y="1700808"/>
            <a:ext cx="8229600" cy="4425356"/>
          </a:xfrm>
        </p:spPr>
        <p:txBody>
          <a:bodyPr>
            <a:normAutofit/>
          </a:bodyPr>
          <a:lstStyle/>
          <a:p>
            <a:pPr marL="0" indent="0">
              <a:buNone/>
            </a:pPr>
            <a:r>
              <a:rPr lang="cs-CZ" sz="1600" dirty="0"/>
              <a:t>                                                                                                                                                                                                       </a:t>
            </a:r>
          </a:p>
          <a:p>
            <a:pPr marL="0" indent="0">
              <a:spcBef>
                <a:spcPts val="0"/>
              </a:spcBef>
              <a:buNone/>
            </a:pPr>
            <a:r>
              <a:rPr lang="cs-CZ" sz="2400" dirty="0"/>
              <a:t>Hrubá úmrtnost ve standardu = 9,8  </a:t>
            </a:r>
          </a:p>
          <a:p>
            <a:pPr marL="0" indent="0">
              <a:spcBef>
                <a:spcPts val="0"/>
              </a:spcBef>
              <a:buNone/>
            </a:pPr>
            <a:r>
              <a:rPr lang="cs-CZ" sz="2400" b="1" dirty="0"/>
              <a:t>STANDARDIZOVANÁ ÚMRTNOST PRO ČR = 9,8</a:t>
            </a:r>
          </a:p>
          <a:p>
            <a:pPr marL="0" indent="0">
              <a:buNone/>
            </a:pPr>
            <a:endParaRPr lang="cs-CZ" sz="1600" b="1" dirty="0"/>
          </a:p>
          <a:p>
            <a:pPr marL="0" indent="0">
              <a:buNone/>
            </a:pPr>
            <a:r>
              <a:rPr lang="cs-CZ" sz="1600" b="1" dirty="0"/>
              <a:t>     </a:t>
            </a:r>
          </a:p>
          <a:p>
            <a:pPr marL="0" indent="0">
              <a:buNone/>
            </a:pPr>
            <a:r>
              <a:rPr lang="cs-CZ" sz="1600" b="1" dirty="0"/>
              <a:t>    Standard - ČR</a:t>
            </a:r>
          </a:p>
          <a:p>
            <a:pPr marL="0" indent="0">
              <a:buNone/>
            </a:pPr>
            <a:endParaRPr lang="cs-CZ" sz="1600" b="1" dirty="0"/>
          </a:p>
        </p:txBody>
      </p:sp>
      <p:graphicFrame>
        <p:nvGraphicFramePr>
          <p:cNvPr id="9" name="Objekt 8"/>
          <p:cNvGraphicFramePr>
            <a:graphicFrameLocks noChangeAspect="1"/>
          </p:cNvGraphicFramePr>
          <p:nvPr/>
        </p:nvGraphicFramePr>
        <p:xfrm>
          <a:off x="755576" y="3717032"/>
          <a:ext cx="6511925" cy="3490912"/>
        </p:xfrm>
        <a:graphic>
          <a:graphicData uri="http://schemas.openxmlformats.org/presentationml/2006/ole">
            <mc:AlternateContent xmlns:mc="http://schemas.openxmlformats.org/markup-compatibility/2006">
              <mc:Choice xmlns:v="urn:schemas-microsoft-com:vml" Requires="v">
                <p:oleObj spid="_x0000_s39951" name="Document" r:id="rId4" imgW="6348729" imgH="3399723" progId="Word.Document.12">
                  <p:embed/>
                </p:oleObj>
              </mc:Choice>
              <mc:Fallback>
                <p:oleObj name="Document" r:id="rId4" imgW="6348729" imgH="3399723" progId="Word.Document.12">
                  <p:embed/>
                  <p:pic>
                    <p:nvPicPr>
                      <p:cNvPr id="9" name="Objekt 8"/>
                      <p:cNvPicPr>
                        <a:picLocks noChangeAspect="1" noChangeArrowheads="1"/>
                      </p:cNvPicPr>
                      <p:nvPr/>
                    </p:nvPicPr>
                    <p:blipFill>
                      <a:blip r:embed="rId5"/>
                      <a:srcRect/>
                      <a:stretch>
                        <a:fillRect/>
                      </a:stretch>
                    </p:blipFill>
                    <p:spPr bwMode="auto">
                      <a:xfrm>
                        <a:off x="755576" y="3717032"/>
                        <a:ext cx="6511925" cy="3490912"/>
                      </a:xfrm>
                      <a:prstGeom prst="rect">
                        <a:avLst/>
                      </a:prstGeom>
                      <a:noFill/>
                    </p:spPr>
                  </p:pic>
                </p:oleObj>
              </mc:Fallback>
            </mc:AlternateContent>
          </a:graphicData>
        </a:graphic>
      </p:graphicFrame>
    </p:spTree>
    <p:extLst>
      <p:ext uri="{BB962C8B-B14F-4D97-AF65-F5344CB8AC3E}">
        <p14:creationId xmlns:p14="http://schemas.microsoft.com/office/powerpoint/2010/main" val="353107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445624" cy="1224136"/>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br>
              <a:rPr lang="cs-CZ" sz="2700" b="1" dirty="0">
                <a:solidFill>
                  <a:srgbClr val="3608B8"/>
                </a:solidFill>
              </a:rPr>
            </a:br>
            <a:r>
              <a:rPr lang="cs-CZ" sz="2400" b="1" dirty="0">
                <a:solidFill>
                  <a:srgbClr val="FF0000"/>
                </a:solidFill>
              </a:rPr>
              <a:t>2.b. Jaká by byla hrubá úmrtnost ve standardu při použití spec. měr úmrtnosti zjištěných ve SR?</a:t>
            </a:r>
            <a:endParaRPr lang="cs-CZ" sz="2400" b="1" dirty="0">
              <a:solidFill>
                <a:srgbClr val="92D050"/>
              </a:solidFill>
            </a:endParaRPr>
          </a:p>
        </p:txBody>
      </p:sp>
      <mc:AlternateContent xmlns:mc="http://schemas.openxmlformats.org/markup-compatibility/2006" xmlns:a14="http://schemas.microsoft.com/office/drawing/2010/main">
        <mc:Choice Requires="a14">
          <p:sp>
            <p:nvSpPr>
              <p:cNvPr id="4" name="Zástupný symbol pro text 3"/>
              <p:cNvSpPr>
                <a:spLocks noGrp="1"/>
              </p:cNvSpPr>
              <p:nvPr>
                <p:ph idx="4294967295"/>
              </p:nvPr>
            </p:nvSpPr>
            <p:spPr>
              <a:xfrm>
                <a:off x="323528" y="908720"/>
                <a:ext cx="8568952" cy="4814888"/>
              </a:xfrm>
            </p:spPr>
            <p:txBody>
              <a:bodyPr>
                <a:normAutofit fontScale="77500" lnSpcReduction="20000"/>
              </a:bodyPr>
              <a:lstStyle/>
              <a:p>
                <a:pPr marL="0" indent="0">
                  <a:buNone/>
                </a:pPr>
                <a:r>
                  <a:rPr lang="cs-CZ" sz="1600" dirty="0"/>
                  <a:t>                                                                                                                                                                                 </a:t>
                </a:r>
              </a:p>
              <a:p>
                <a:pPr marL="0" indent="0">
                  <a:buNone/>
                </a:pPr>
                <a:r>
                  <a:rPr lang="cs-CZ" sz="1600" b="1" dirty="0"/>
                  <a:t>     </a:t>
                </a:r>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r>
                  <a:rPr lang="cs-CZ" sz="2600" b="1" dirty="0"/>
                  <a:t>      Hrubá úmrtnost ve st. =  </a:t>
                </a:r>
                <a14:m>
                  <m:oMath xmlns:m="http://schemas.openxmlformats.org/officeDocument/2006/math">
                    <m:f>
                      <m:fPr>
                        <m:ctrlPr>
                          <a:rPr lang="cs-CZ" sz="2600" b="1" i="1">
                            <a:latin typeface="Cambria Math" panose="02040503050406030204" pitchFamily="18" charset="0"/>
                          </a:rPr>
                        </m:ctrlPr>
                      </m:fPr>
                      <m:num>
                        <m:r>
                          <m:rPr>
                            <m:nor/>
                          </m:rPr>
                          <a:rPr lang="cs-CZ" sz="2600" b="1" dirty="0"/>
                          <m:t>po</m:t>
                        </m:r>
                        <m:r>
                          <m:rPr>
                            <m:nor/>
                          </m:rPr>
                          <a:rPr lang="cs-CZ" sz="2600" b="1" dirty="0"/>
                          <m:t>č</m:t>
                        </m:r>
                        <m:r>
                          <m:rPr>
                            <m:nor/>
                          </m:rPr>
                          <a:rPr lang="cs-CZ" sz="2600" b="1" dirty="0"/>
                          <m:t>et</m:t>
                        </m:r>
                        <m:r>
                          <m:rPr>
                            <m:nor/>
                          </m:rPr>
                          <a:rPr lang="cs-CZ" sz="2600" b="1" dirty="0"/>
                          <m:t> </m:t>
                        </m:r>
                        <m:r>
                          <m:rPr>
                            <m:nor/>
                          </m:rPr>
                          <a:rPr lang="cs-CZ" sz="2600" b="1" dirty="0"/>
                          <m:t>zem</m:t>
                        </m:r>
                        <m:r>
                          <m:rPr>
                            <m:nor/>
                          </m:rPr>
                          <a:rPr lang="cs-CZ" sz="2600" b="1" dirty="0"/>
                          <m:t>ř</m:t>
                        </m:r>
                        <m:r>
                          <m:rPr>
                            <m:nor/>
                          </m:rPr>
                          <a:rPr lang="cs-CZ" sz="2600" b="1" dirty="0"/>
                          <m:t>el</m:t>
                        </m:r>
                        <m:r>
                          <m:rPr>
                            <m:nor/>
                          </m:rPr>
                          <a:rPr lang="cs-CZ" sz="2600" b="1" dirty="0"/>
                          <m:t>ý</m:t>
                        </m:r>
                        <m:r>
                          <m:rPr>
                            <m:nor/>
                          </m:rPr>
                          <a:rPr lang="cs-CZ" sz="2600" b="1" dirty="0"/>
                          <m:t>ch</m:t>
                        </m:r>
                        <m:r>
                          <m:rPr>
                            <m:nor/>
                          </m:rPr>
                          <a:rPr lang="cs-CZ" sz="2600" b="1" dirty="0"/>
                          <m:t> </m:t>
                        </m:r>
                        <m:r>
                          <m:rPr>
                            <m:nor/>
                          </m:rPr>
                          <a:rPr lang="cs-CZ" sz="2600" b="1" dirty="0"/>
                          <m:t>ve</m:t>
                        </m:r>
                        <m:r>
                          <m:rPr>
                            <m:nor/>
                          </m:rPr>
                          <a:rPr lang="cs-CZ" sz="2600" b="1" dirty="0"/>
                          <m:t> </m:t>
                        </m:r>
                        <m:r>
                          <m:rPr>
                            <m:nor/>
                          </m:rPr>
                          <a:rPr lang="cs-CZ" sz="2600" b="1" dirty="0"/>
                          <m:t>st</m:t>
                        </m:r>
                        <m:r>
                          <m:rPr>
                            <m:nor/>
                          </m:rPr>
                          <a:rPr lang="cs-CZ" sz="2600" b="1" dirty="0"/>
                          <m:t>. </m:t>
                        </m:r>
                        <m:r>
                          <m:rPr>
                            <m:nor/>
                          </m:rPr>
                          <a:rPr lang="cs-CZ" sz="2600" b="1" dirty="0"/>
                          <m:t>celkem</m:t>
                        </m:r>
                        <m:r>
                          <m:rPr>
                            <m:nor/>
                          </m:rPr>
                          <a:rPr lang="cs-CZ" sz="2600" b="1" dirty="0"/>
                          <m:t> </m:t>
                        </m:r>
                      </m:num>
                      <m:den>
                        <m:r>
                          <m:rPr>
                            <m:nor/>
                          </m:rPr>
                          <a:rPr lang="cs-CZ" sz="2600" b="1" dirty="0"/>
                          <m:t>st</m:t>
                        </m:r>
                        <m:r>
                          <m:rPr>
                            <m:nor/>
                          </m:rPr>
                          <a:rPr lang="cs-CZ" sz="2600" b="1" dirty="0"/>
                          <m:t>ř. </m:t>
                        </m:r>
                        <m:r>
                          <m:rPr>
                            <m:nor/>
                          </m:rPr>
                          <a:rPr lang="cs-CZ" sz="2600" b="1" dirty="0"/>
                          <m:t>stav</m:t>
                        </m:r>
                        <m:r>
                          <m:rPr>
                            <m:nor/>
                          </m:rPr>
                          <a:rPr lang="cs-CZ" sz="2600" b="1" dirty="0"/>
                          <m:t> </m:t>
                        </m:r>
                        <m:r>
                          <m:rPr>
                            <m:nor/>
                          </m:rPr>
                          <a:rPr lang="cs-CZ" sz="2600" b="1" dirty="0"/>
                          <m:t>obyvatelstva</m:t>
                        </m:r>
                        <m:r>
                          <m:rPr>
                            <m:nor/>
                          </m:rPr>
                          <a:rPr lang="cs-CZ" sz="2600" b="1" dirty="0"/>
                          <m:t> </m:t>
                        </m:r>
                        <m:r>
                          <m:rPr>
                            <m:nor/>
                          </m:rPr>
                          <a:rPr lang="cs-CZ" sz="2600" b="1" dirty="0"/>
                          <m:t>ve</m:t>
                        </m:r>
                        <m:r>
                          <m:rPr>
                            <m:nor/>
                          </m:rPr>
                          <a:rPr lang="cs-CZ" sz="2600" b="1" dirty="0"/>
                          <m:t> </m:t>
                        </m:r>
                        <m:r>
                          <m:rPr>
                            <m:nor/>
                          </m:rPr>
                          <a:rPr lang="cs-CZ" sz="2600" b="1" dirty="0"/>
                          <m:t>st</m:t>
                        </m:r>
                        <m:r>
                          <m:rPr>
                            <m:nor/>
                          </m:rPr>
                          <a:rPr lang="cs-CZ" sz="2600" b="1" dirty="0"/>
                          <m:t>.</m:t>
                        </m:r>
                      </m:den>
                    </m:f>
                    <m:r>
                      <a:rPr lang="cs-CZ" sz="2600" b="1" i="1">
                        <a:latin typeface="Cambria Math"/>
                      </a:rPr>
                      <m:t> </m:t>
                    </m:r>
                    <m:r>
                      <a:rPr lang="cs-CZ" sz="2600" b="1" i="1">
                        <a:latin typeface="Cambria Math"/>
                        <a:ea typeface="Cambria Math"/>
                      </a:rPr>
                      <m:t>×</m:t>
                    </m:r>
                    <m:r>
                      <a:rPr lang="cs-CZ" sz="2600" b="1" i="1">
                        <a:latin typeface="Cambria Math"/>
                        <a:ea typeface="Cambria Math"/>
                      </a:rPr>
                      <m:t>𝟏𝟎𝟎𝟎</m:t>
                    </m:r>
                  </m:oMath>
                </a14:m>
                <a:endParaRPr lang="cs-CZ" sz="2600" b="1" dirty="0"/>
              </a:p>
              <a:p>
                <a:pPr marL="0" indent="0">
                  <a:buNone/>
                </a:pPr>
                <a:endParaRPr lang="cs-CZ" sz="1400" b="1" dirty="0"/>
              </a:p>
              <a:p>
                <a:pPr marL="0" indent="0">
                  <a:buNone/>
                </a:pPr>
                <a:r>
                  <a:rPr lang="cs-CZ" sz="1600" b="1" dirty="0"/>
                  <a:t>      </a:t>
                </a:r>
              </a:p>
            </p:txBody>
          </p:sp>
        </mc:Choice>
        <mc:Fallback xmlns="">
          <p:sp>
            <p:nvSpPr>
              <p:cNvPr id="4" name="Zástupný symbol pro text 3"/>
              <p:cNvSpPr>
                <a:spLocks noGrp="1" noRot="1" noChangeAspect="1" noMove="1" noResize="1" noEditPoints="1" noAdjustHandles="1" noChangeArrowheads="1" noChangeShapeType="1" noTextEdit="1"/>
              </p:cNvSpPr>
              <p:nvPr>
                <p:ph idx="4294967295"/>
              </p:nvPr>
            </p:nvSpPr>
            <p:spPr>
              <a:xfrm>
                <a:off x="323528" y="908720"/>
                <a:ext cx="8568952" cy="4814888"/>
              </a:xfrm>
              <a:blipFill rotWithShape="1">
                <a:blip r:embed="rId4"/>
                <a:stretch>
                  <a:fillRect/>
                </a:stretch>
              </a:blipFill>
            </p:spPr>
            <p:txBody>
              <a:bodyPr/>
              <a:lstStyle/>
              <a:p>
                <a:r>
                  <a:rPr lang="cs-CZ">
                    <a:noFill/>
                  </a:rPr>
                  <a:t> </a:t>
                </a:r>
              </a:p>
            </p:txBody>
          </p:sp>
        </mc:Fallback>
      </mc:AlternateContent>
      <p:graphicFrame>
        <p:nvGraphicFramePr>
          <p:cNvPr id="9" name="Objekt 8"/>
          <p:cNvGraphicFramePr>
            <a:graphicFrameLocks noChangeAspect="1"/>
          </p:cNvGraphicFramePr>
          <p:nvPr/>
        </p:nvGraphicFramePr>
        <p:xfrm>
          <a:off x="395536" y="3018043"/>
          <a:ext cx="6200775" cy="3379788"/>
        </p:xfrm>
        <a:graphic>
          <a:graphicData uri="http://schemas.openxmlformats.org/presentationml/2006/ole">
            <mc:AlternateContent xmlns:mc="http://schemas.openxmlformats.org/markup-compatibility/2006">
              <mc:Choice xmlns:v="urn:schemas-microsoft-com:vml" Requires="v">
                <p:oleObj spid="_x0000_s40976" name="Document" r:id="rId5" imgW="6250712" imgH="3407642" progId="Word.Document.12">
                  <p:embed/>
                </p:oleObj>
              </mc:Choice>
              <mc:Fallback>
                <p:oleObj name="Document" r:id="rId5" imgW="6250712" imgH="3407642" progId="Word.Document.12">
                  <p:embed/>
                  <p:pic>
                    <p:nvPicPr>
                      <p:cNvPr id="9" name="Objekt 8"/>
                      <p:cNvPicPr>
                        <a:picLocks noChangeAspect="1" noChangeArrowheads="1"/>
                      </p:cNvPicPr>
                      <p:nvPr/>
                    </p:nvPicPr>
                    <p:blipFill>
                      <a:blip r:embed="rId6"/>
                      <a:srcRect/>
                      <a:stretch>
                        <a:fillRect/>
                      </a:stretch>
                    </p:blipFill>
                    <p:spPr bwMode="auto">
                      <a:xfrm>
                        <a:off x="395536" y="3018043"/>
                        <a:ext cx="6200775" cy="3379788"/>
                      </a:xfrm>
                      <a:prstGeom prst="rect">
                        <a:avLst/>
                      </a:prstGeom>
                      <a:noFill/>
                    </p:spPr>
                  </p:pic>
                </p:oleObj>
              </mc:Fallback>
            </mc:AlternateContent>
          </a:graphicData>
        </a:graphic>
      </p:graphicFrame>
      <p:sp>
        <p:nvSpPr>
          <p:cNvPr id="5" name="Obdélník 4"/>
          <p:cNvSpPr/>
          <p:nvPr/>
        </p:nvSpPr>
        <p:spPr>
          <a:xfrm>
            <a:off x="3066629" y="4430542"/>
            <a:ext cx="929307"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Arial"/>
                <a:ea typeface="+mn-ea"/>
                <a:cs typeface="+mn-cs"/>
              </a:rPr>
              <a:t>???</a:t>
            </a:r>
          </a:p>
        </p:txBody>
      </p:sp>
      <p:sp>
        <p:nvSpPr>
          <p:cNvPr id="6" name="Obdélník 5"/>
          <p:cNvSpPr/>
          <p:nvPr/>
        </p:nvSpPr>
        <p:spPr>
          <a:xfrm>
            <a:off x="4020498" y="4430542"/>
            <a:ext cx="1152128" cy="288032"/>
          </a:xfrm>
          <a:prstGeom prst="rect">
            <a:avLst/>
          </a:prstGeom>
          <a:solidFill>
            <a:schemeClr val="accent4">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Arial"/>
                <a:ea typeface="+mn-ea"/>
                <a:cs typeface="+mn-cs"/>
              </a:rPr>
              <a:t>Std. úm.</a:t>
            </a:r>
          </a:p>
        </p:txBody>
      </p:sp>
    </p:spTree>
    <p:extLst>
      <p:ext uri="{BB962C8B-B14F-4D97-AF65-F5344CB8AC3E}">
        <p14:creationId xmlns:p14="http://schemas.microsoft.com/office/powerpoint/2010/main" val="35458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445624" cy="792088"/>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br>
              <a:rPr lang="cs-CZ" sz="2700" b="1" dirty="0">
                <a:solidFill>
                  <a:srgbClr val="3608B8"/>
                </a:solidFill>
              </a:rPr>
            </a:br>
            <a:r>
              <a:rPr lang="cs-CZ" sz="2400" b="1" dirty="0">
                <a:solidFill>
                  <a:srgbClr val="FF0000"/>
                </a:solidFill>
              </a:rPr>
              <a:t>2.b. Jaká by byla hrubá úmrtnost ve standardu při </a:t>
            </a:r>
            <a:br>
              <a:rPr lang="cs-CZ" sz="2400" b="1" dirty="0">
                <a:solidFill>
                  <a:srgbClr val="FF0000"/>
                </a:solidFill>
              </a:rPr>
            </a:br>
            <a:r>
              <a:rPr lang="cs-CZ" sz="2400" b="1" dirty="0">
                <a:solidFill>
                  <a:srgbClr val="FF0000"/>
                </a:solidFill>
              </a:rPr>
              <a:t>použití spec. měr úmrtnosti zjištěných ve SR?</a:t>
            </a:r>
            <a:endParaRPr lang="cs-CZ" sz="2400" b="1" dirty="0">
              <a:solidFill>
                <a:srgbClr val="92D050"/>
              </a:solidFill>
            </a:endParaRPr>
          </a:p>
        </p:txBody>
      </p:sp>
      <p:sp>
        <p:nvSpPr>
          <p:cNvPr id="4" name="Zástupný symbol pro text 3"/>
          <p:cNvSpPr>
            <a:spLocks noGrp="1"/>
          </p:cNvSpPr>
          <p:nvPr>
            <p:ph idx="4294967295"/>
          </p:nvPr>
        </p:nvSpPr>
        <p:spPr>
          <a:xfrm>
            <a:off x="0" y="908050"/>
            <a:ext cx="8229600" cy="4814888"/>
          </a:xfrm>
        </p:spPr>
        <p:txBody>
          <a:bodyPr>
            <a:normAutofit/>
          </a:bodyPr>
          <a:lstStyle/>
          <a:p>
            <a:pPr marL="0" indent="0">
              <a:buNone/>
            </a:pPr>
            <a:r>
              <a:rPr lang="cs-CZ" sz="1600" dirty="0"/>
              <a:t>                                                                                                                                                                                 </a:t>
            </a:r>
          </a:p>
          <a:p>
            <a:pPr marL="0" indent="0">
              <a:buNone/>
            </a:pPr>
            <a:r>
              <a:rPr lang="cs-CZ" sz="1600" b="1" dirty="0"/>
              <a:t>           </a:t>
            </a:r>
          </a:p>
          <a:p>
            <a:pPr marL="0" indent="0">
              <a:buNone/>
            </a:pPr>
            <a:endParaRPr lang="cs-CZ" sz="1600" b="1" dirty="0"/>
          </a:p>
          <a:p>
            <a:pPr marL="0" indent="0">
              <a:buNone/>
            </a:pPr>
            <a:endParaRPr lang="cs-CZ" sz="1600" b="1" dirty="0"/>
          </a:p>
          <a:p>
            <a:pPr marL="0" indent="0">
              <a:spcBef>
                <a:spcPts val="0"/>
              </a:spcBef>
              <a:buNone/>
            </a:pPr>
            <a:r>
              <a:rPr lang="cs-CZ" sz="2400" dirty="0"/>
              <a:t>        Hrubá úmrtnost ve standardu = 10,7  </a:t>
            </a:r>
          </a:p>
          <a:p>
            <a:pPr marL="0" indent="0">
              <a:spcBef>
                <a:spcPts val="0"/>
              </a:spcBef>
              <a:buNone/>
            </a:pPr>
            <a:r>
              <a:rPr lang="cs-CZ" sz="2400" b="1" dirty="0"/>
              <a:t>        STANDARDIZOVANÁ ÚMRTNOST PRO SR = 10,7</a:t>
            </a:r>
          </a:p>
          <a:p>
            <a:pPr marL="0" indent="0">
              <a:buNone/>
            </a:pPr>
            <a:endParaRPr lang="cs-CZ" sz="11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2600" b="1" dirty="0"/>
          </a:p>
        </p:txBody>
      </p:sp>
      <p:graphicFrame>
        <p:nvGraphicFramePr>
          <p:cNvPr id="9" name="Objekt 8"/>
          <p:cNvGraphicFramePr>
            <a:graphicFrameLocks noChangeAspect="1"/>
          </p:cNvGraphicFramePr>
          <p:nvPr/>
        </p:nvGraphicFramePr>
        <p:xfrm>
          <a:off x="395536" y="2924944"/>
          <a:ext cx="6200775" cy="3379788"/>
        </p:xfrm>
        <a:graphic>
          <a:graphicData uri="http://schemas.openxmlformats.org/presentationml/2006/ole">
            <mc:AlternateContent xmlns:mc="http://schemas.openxmlformats.org/markup-compatibility/2006">
              <mc:Choice xmlns:v="urn:schemas-microsoft-com:vml" Requires="v">
                <p:oleObj spid="_x0000_s43024" name="Document" r:id="rId4" imgW="6250712" imgH="3407642" progId="Word.Document.12">
                  <p:embed/>
                </p:oleObj>
              </mc:Choice>
              <mc:Fallback>
                <p:oleObj name="Document" r:id="rId4" imgW="6250712" imgH="3407642" progId="Word.Document.12">
                  <p:embed/>
                  <p:pic>
                    <p:nvPicPr>
                      <p:cNvPr id="9" name="Objekt 8"/>
                      <p:cNvPicPr>
                        <a:picLocks noChangeAspect="1" noChangeArrowheads="1"/>
                      </p:cNvPicPr>
                      <p:nvPr/>
                    </p:nvPicPr>
                    <p:blipFill>
                      <a:blip r:embed="rId5"/>
                      <a:srcRect/>
                      <a:stretch>
                        <a:fillRect/>
                      </a:stretch>
                    </p:blipFill>
                    <p:spPr bwMode="auto">
                      <a:xfrm>
                        <a:off x="395536" y="2924944"/>
                        <a:ext cx="6200775" cy="3379788"/>
                      </a:xfrm>
                      <a:prstGeom prst="rect">
                        <a:avLst/>
                      </a:prstGeom>
                      <a:noFill/>
                    </p:spPr>
                  </p:pic>
                </p:oleObj>
              </mc:Fallback>
            </mc:AlternateContent>
          </a:graphicData>
        </a:graphic>
      </p:graphicFrame>
    </p:spTree>
    <p:extLst>
      <p:ext uri="{BB962C8B-B14F-4D97-AF65-F5344CB8AC3E}">
        <p14:creationId xmlns:p14="http://schemas.microsoft.com/office/powerpoint/2010/main" val="3576818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052736"/>
            <a:ext cx="8229600" cy="580926"/>
          </a:xfrm>
        </p:spPr>
        <p:txBody>
          <a:bodyPr>
            <a:noAutofit/>
          </a:bodyPr>
          <a:lstStyle/>
          <a:p>
            <a:pPr algn="l"/>
            <a:r>
              <a:rPr lang="cs-CZ" sz="2700" b="1" dirty="0">
                <a:solidFill>
                  <a:srgbClr val="3608B8"/>
                </a:solidFill>
              </a:rPr>
              <a:t>Příklad: Přímá standardizace úmrtnosti podle věku</a:t>
            </a:r>
            <a:br>
              <a:rPr lang="cs-CZ" sz="2700" b="1" dirty="0">
                <a:solidFill>
                  <a:srgbClr val="3608B8"/>
                </a:solidFill>
              </a:rPr>
            </a:br>
            <a:r>
              <a:rPr lang="cs-CZ" sz="1200" b="1" dirty="0">
                <a:solidFill>
                  <a:srgbClr val="FFFF00"/>
                </a:solidFill>
              </a:rPr>
              <a:t>.</a:t>
            </a:r>
            <a:br>
              <a:rPr lang="cs-CZ" sz="2700" b="1" dirty="0">
                <a:solidFill>
                  <a:srgbClr val="3608B8"/>
                </a:solidFill>
              </a:rPr>
            </a:br>
            <a:r>
              <a:rPr lang="cs-CZ" sz="2800" b="1" dirty="0">
                <a:solidFill>
                  <a:srgbClr val="FF0000"/>
                </a:solidFill>
              </a:rPr>
              <a:t>3. Srovnání</a:t>
            </a:r>
            <a:br>
              <a:rPr lang="cs-CZ" sz="2700" b="1" dirty="0">
                <a:solidFill>
                  <a:srgbClr val="3608B8"/>
                </a:solidFill>
              </a:rPr>
            </a:br>
            <a:br>
              <a:rPr lang="cs-CZ" sz="2700" b="1" dirty="0">
                <a:solidFill>
                  <a:srgbClr val="3608B8"/>
                </a:solidFill>
              </a:rPr>
            </a:br>
            <a:endParaRPr lang="cs-CZ" sz="2400" b="1" dirty="0">
              <a:solidFill>
                <a:srgbClr val="FF0000"/>
              </a:solidFill>
            </a:endParaRPr>
          </a:p>
        </p:txBody>
      </p:sp>
      <p:sp>
        <p:nvSpPr>
          <p:cNvPr id="4" name="Zástupný symbol pro text 3"/>
          <p:cNvSpPr>
            <a:spLocks noGrp="1"/>
          </p:cNvSpPr>
          <p:nvPr>
            <p:ph idx="1"/>
          </p:nvPr>
        </p:nvSpPr>
        <p:spPr>
          <a:xfrm>
            <a:off x="457200" y="1600201"/>
            <a:ext cx="8229600" cy="4853135"/>
          </a:xfrm>
        </p:spPr>
        <p:txBody>
          <a:bodyPr>
            <a:normAutofit fontScale="92500" lnSpcReduction="20000"/>
          </a:bodyPr>
          <a:lstStyle/>
          <a:p>
            <a:pPr marL="0" indent="0">
              <a:buNone/>
            </a:pPr>
            <a:r>
              <a:rPr lang="cs-CZ" sz="1600" dirty="0"/>
              <a:t>                                                                                                                                                                                 </a:t>
            </a:r>
          </a:p>
          <a:p>
            <a:pPr marL="0" indent="0">
              <a:buNone/>
            </a:pPr>
            <a:r>
              <a:rPr lang="cs-CZ" sz="1600" b="1" dirty="0"/>
              <a:t>  Standard - ČR           </a:t>
            </a:r>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endParaRPr lang="cs-CZ" sz="1600" b="1" dirty="0"/>
          </a:p>
          <a:p>
            <a:endParaRPr lang="cs-CZ" sz="1600" b="1" dirty="0"/>
          </a:p>
          <a:p>
            <a:endParaRPr lang="cs-CZ" sz="1600" b="1" dirty="0"/>
          </a:p>
          <a:p>
            <a:endParaRPr lang="cs-CZ" sz="1600" b="1" dirty="0"/>
          </a:p>
          <a:p>
            <a:endParaRPr lang="cs-CZ" sz="2000" b="1" dirty="0"/>
          </a:p>
          <a:p>
            <a:r>
              <a:rPr lang="cs-CZ" sz="2000" b="1" dirty="0"/>
              <a:t>9,8 &lt; 10,7, tj. standardizovaná úmrtnost je v ČR menší než na Slovensku.</a:t>
            </a:r>
          </a:p>
          <a:p>
            <a:r>
              <a:rPr lang="cs-CZ" sz="2000" b="1" dirty="0"/>
              <a:t>Kdyby obě země měly stejnou věkovou strukturu, byla by úmrtnost v ČR nižší než na Slovensku.</a:t>
            </a:r>
          </a:p>
          <a:p>
            <a:pPr marL="0" indent="0">
              <a:buNone/>
            </a:pPr>
            <a:endParaRPr lang="cs-CZ" sz="1600" b="1" dirty="0"/>
          </a:p>
        </p:txBody>
      </p:sp>
      <p:graphicFrame>
        <p:nvGraphicFramePr>
          <p:cNvPr id="5" name="Objekt 4"/>
          <p:cNvGraphicFramePr>
            <a:graphicFrameLocks noChangeAspect="1"/>
          </p:cNvGraphicFramePr>
          <p:nvPr/>
        </p:nvGraphicFramePr>
        <p:xfrm>
          <a:off x="539552" y="2132856"/>
          <a:ext cx="6337300" cy="3379787"/>
        </p:xfrm>
        <a:graphic>
          <a:graphicData uri="http://schemas.openxmlformats.org/presentationml/2006/ole">
            <mc:AlternateContent xmlns:mc="http://schemas.openxmlformats.org/markup-compatibility/2006">
              <mc:Choice xmlns:v="urn:schemas-microsoft-com:vml" Requires="v">
                <p:oleObj spid="_x0000_s44047" name="Document" r:id="rId4" imgW="6387287" imgH="3407642" progId="Word.Document.12">
                  <p:embed/>
                </p:oleObj>
              </mc:Choice>
              <mc:Fallback>
                <p:oleObj name="Document" r:id="rId4" imgW="6387287" imgH="3407642" progId="Word.Document.12">
                  <p:embed/>
                  <p:pic>
                    <p:nvPicPr>
                      <p:cNvPr id="5" name="Objekt 4"/>
                      <p:cNvPicPr>
                        <a:picLocks noChangeAspect="1" noChangeArrowheads="1"/>
                      </p:cNvPicPr>
                      <p:nvPr/>
                    </p:nvPicPr>
                    <p:blipFill>
                      <a:blip r:embed="rId5"/>
                      <a:srcRect/>
                      <a:stretch>
                        <a:fillRect/>
                      </a:stretch>
                    </p:blipFill>
                    <p:spPr bwMode="auto">
                      <a:xfrm>
                        <a:off x="539552" y="2132856"/>
                        <a:ext cx="63373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707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611560" y="989046"/>
          <a:ext cx="2357721" cy="5616622"/>
        </p:xfrm>
        <a:graphic>
          <a:graphicData uri="http://schemas.openxmlformats.org/drawingml/2006/table">
            <a:tbl>
              <a:tblPr firstRow="1" firstCol="1" bandRow="1"/>
              <a:tblGrid>
                <a:gridCol w="2357721">
                  <a:extLst>
                    <a:ext uri="{9D8B030D-6E8A-4147-A177-3AD203B41FA5}">
                      <a16:colId xmlns:a16="http://schemas.microsoft.com/office/drawing/2014/main" val="20000"/>
                    </a:ext>
                  </a:extLst>
                </a:gridCol>
              </a:tblGrid>
              <a:tr h="536294">
                <a:tc>
                  <a:txBody>
                    <a:bodyPr/>
                    <a:lstStyle/>
                    <a:p>
                      <a:pPr algn="ctr">
                        <a:lnSpc>
                          <a:spcPct val="107000"/>
                        </a:lnSpc>
                        <a:spcAft>
                          <a:spcPts val="0"/>
                        </a:spcAft>
                      </a:pPr>
                      <a:r>
                        <a:rPr lang="cs-CZ" sz="1400" b="1" dirty="0">
                          <a:solidFill>
                            <a:srgbClr val="3608B8"/>
                          </a:solidFill>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318519" y="-5075"/>
            <a:ext cx="8229600" cy="994121"/>
          </a:xfrm>
        </p:spPr>
        <p:txBody>
          <a:bodyPr>
            <a:normAutofit/>
          </a:bodyPr>
          <a:lstStyle/>
          <a:p>
            <a:r>
              <a:rPr lang="cs-CZ" sz="2400" b="1" dirty="0">
                <a:solidFill>
                  <a:srgbClr val="3608B8"/>
                </a:solidFill>
              </a:rPr>
              <a:t>Rozdělení populace do podskupin podle věku nebo nejvyššího dosaženého vzdělání nebo rod. stavu</a:t>
            </a:r>
          </a:p>
        </p:txBody>
      </p:sp>
      <p:graphicFrame>
        <p:nvGraphicFramePr>
          <p:cNvPr id="4" name="Tabulka 3"/>
          <p:cNvGraphicFramePr>
            <a:graphicFrameLocks noGrp="1"/>
          </p:cNvGraphicFramePr>
          <p:nvPr/>
        </p:nvGraphicFramePr>
        <p:xfrm>
          <a:off x="3254458" y="989046"/>
          <a:ext cx="2357721" cy="1690914"/>
        </p:xfrm>
        <a:graphic>
          <a:graphicData uri="http://schemas.openxmlformats.org/drawingml/2006/table">
            <a:tbl>
              <a:tblPr firstRow="1" firstCol="1" bandRow="1"/>
              <a:tblGrid>
                <a:gridCol w="2357721">
                  <a:extLst>
                    <a:ext uri="{9D8B030D-6E8A-4147-A177-3AD203B41FA5}">
                      <a16:colId xmlns:a16="http://schemas.microsoft.com/office/drawing/2014/main" val="20000"/>
                    </a:ext>
                  </a:extLst>
                </a:gridCol>
              </a:tblGrid>
              <a:tr h="536294">
                <a:tc>
                  <a:txBody>
                    <a:bodyPr/>
                    <a:lstStyle/>
                    <a:p>
                      <a:pPr algn="ctr">
                        <a:lnSpc>
                          <a:spcPct val="107000"/>
                        </a:lnSpc>
                        <a:spcAft>
                          <a:spcPts val="0"/>
                        </a:spcAft>
                      </a:pPr>
                      <a:r>
                        <a:rPr lang="cs-CZ" sz="1400" b="1" dirty="0">
                          <a:solidFill>
                            <a:srgbClr val="3608B8"/>
                          </a:solidFill>
                          <a:effectLst/>
                          <a:latin typeface="Times New Roman" panose="02020603050405020304" pitchFamily="18" charset="0"/>
                          <a:ea typeface="Calibri" panose="020F0502020204030204" pitchFamily="34" charset="0"/>
                          <a:cs typeface="Times New Roman" panose="02020603050405020304" pitchFamily="18" charset="0"/>
                        </a:rPr>
                        <a:t>Vzdělání</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(vzdělanostní kategorie</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Neukončené základní</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Základní</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Středoškolské bez maturity</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Středoškolské s maturitou</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Vysokoškolské</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Tabulka 5"/>
          <p:cNvGraphicFramePr>
            <a:graphicFrameLocks noGrp="1"/>
          </p:cNvGraphicFramePr>
          <p:nvPr/>
        </p:nvGraphicFramePr>
        <p:xfrm>
          <a:off x="5908583" y="989046"/>
          <a:ext cx="2357721" cy="1690914"/>
        </p:xfrm>
        <a:graphic>
          <a:graphicData uri="http://schemas.openxmlformats.org/drawingml/2006/table">
            <a:tbl>
              <a:tblPr firstRow="1" firstCol="1" bandRow="1"/>
              <a:tblGrid>
                <a:gridCol w="2357721">
                  <a:extLst>
                    <a:ext uri="{9D8B030D-6E8A-4147-A177-3AD203B41FA5}">
                      <a16:colId xmlns:a16="http://schemas.microsoft.com/office/drawing/2014/main" val="20000"/>
                    </a:ext>
                  </a:extLst>
                </a:gridCol>
              </a:tblGrid>
              <a:tr h="536294">
                <a:tc>
                  <a:txBody>
                    <a:bodyPr/>
                    <a:lstStyle/>
                    <a:p>
                      <a:pPr algn="ctr">
                        <a:lnSpc>
                          <a:spcPct val="107000"/>
                        </a:lnSpc>
                        <a:spcAft>
                          <a:spcPts val="0"/>
                        </a:spcAft>
                      </a:pPr>
                      <a:r>
                        <a:rPr lang="cs-CZ" sz="1400" b="1" dirty="0">
                          <a:solidFill>
                            <a:srgbClr val="3608B8"/>
                          </a:solidFill>
                          <a:effectLst/>
                          <a:latin typeface="Times New Roman" panose="02020603050405020304" pitchFamily="18" charset="0"/>
                          <a:ea typeface="Calibri" panose="020F0502020204030204" pitchFamily="34" charset="0"/>
                          <a:cs typeface="Times New Roman" panose="02020603050405020304" pitchFamily="18" charset="0"/>
                        </a:rPr>
                        <a:t>Rodinný stav</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(kategorie rod. stavu</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Svobodný/á</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Ženatý/vdaná</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Rozvedený/á</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Vdovec/vdova</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l">
                        <a:lnSpc>
                          <a:spcPct val="107000"/>
                        </a:lnSpc>
                        <a:spcAft>
                          <a:spcPts val="0"/>
                        </a:spcAft>
                      </a:pPr>
                      <a:r>
                        <a:rPr lang="cs-CZ" sz="1400" b="0" dirty="0">
                          <a:effectLst/>
                          <a:latin typeface="Times New Roman" panose="02020603050405020304" pitchFamily="18" charset="0"/>
                          <a:ea typeface="Calibri" panose="020F0502020204030204" pitchFamily="34" charset="0"/>
                          <a:cs typeface="Times New Roman" panose="02020603050405020304" pitchFamily="18" charset="0"/>
                        </a:rPr>
                        <a:t>Druh/družka</a:t>
                      </a:r>
                      <a:endParaRPr lang="cs-CZ"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482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722972" y="5531880"/>
            <a:ext cx="661087" cy="323165"/>
          </a:xfrm>
          <a:prstGeom prst="rect">
            <a:avLst/>
          </a:prstGeom>
          <a:noFill/>
        </p:spPr>
        <p:txBody>
          <a:bodyPr wrap="square" rtlCol="0">
            <a:spAutoFit/>
          </a:bodyPr>
          <a:lstStyle/>
          <a:p>
            <a:pPr algn="r"/>
            <a:r>
              <a:rPr lang="cs-CZ" sz="750" i="1" dirty="0">
                <a:solidFill>
                  <a:prstClr val="black"/>
                </a:solidFill>
                <a:latin typeface="Arial"/>
              </a:rPr>
              <a:t>Zdroj: ÚZIS</a:t>
            </a:r>
          </a:p>
        </p:txBody>
      </p:sp>
      <p:pic>
        <p:nvPicPr>
          <p:cNvPr id="3" name="Obrázek 2">
            <a:extLst>
              <a:ext uri="{FF2B5EF4-FFF2-40B4-BE49-F238E27FC236}">
                <a16:creationId xmlns:a16="http://schemas.microsoft.com/office/drawing/2014/main" id="{001EF3CD-85B7-489D-9D55-7D132ECD418B}"/>
              </a:ext>
            </a:extLst>
          </p:cNvPr>
          <p:cNvPicPr>
            <a:picLocks noChangeAspect="1"/>
          </p:cNvPicPr>
          <p:nvPr/>
        </p:nvPicPr>
        <p:blipFill>
          <a:blip r:embed="rId2"/>
          <a:stretch>
            <a:fillRect/>
          </a:stretch>
        </p:blipFill>
        <p:spPr>
          <a:xfrm>
            <a:off x="260529" y="152400"/>
            <a:ext cx="4143770" cy="5848350"/>
          </a:xfrm>
          <a:prstGeom prst="rect">
            <a:avLst/>
          </a:prstGeom>
        </p:spPr>
      </p:pic>
      <p:pic>
        <p:nvPicPr>
          <p:cNvPr id="8" name="Obrázek 7">
            <a:extLst>
              <a:ext uri="{FF2B5EF4-FFF2-40B4-BE49-F238E27FC236}">
                <a16:creationId xmlns:a16="http://schemas.microsoft.com/office/drawing/2014/main" id="{82F3DEDE-17DF-4E02-AA8B-7593213CE407}"/>
              </a:ext>
            </a:extLst>
          </p:cNvPr>
          <p:cNvPicPr>
            <a:picLocks noChangeAspect="1"/>
          </p:cNvPicPr>
          <p:nvPr/>
        </p:nvPicPr>
        <p:blipFill>
          <a:blip r:embed="rId3"/>
          <a:stretch>
            <a:fillRect/>
          </a:stretch>
        </p:blipFill>
        <p:spPr>
          <a:xfrm>
            <a:off x="4739703" y="144801"/>
            <a:ext cx="4143768" cy="5855949"/>
          </a:xfrm>
          <a:prstGeom prst="rect">
            <a:avLst/>
          </a:prstGeom>
        </p:spPr>
      </p:pic>
    </p:spTree>
    <p:extLst>
      <p:ext uri="{BB962C8B-B14F-4D97-AF65-F5344CB8AC3E}">
        <p14:creationId xmlns:p14="http://schemas.microsoft.com/office/powerpoint/2010/main" val="2723094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2776736-9DAF-4DF5-A793-BBD897FA787F}"/>
              </a:ext>
            </a:extLst>
          </p:cNvPr>
          <p:cNvPicPr>
            <a:picLocks noChangeAspect="1"/>
          </p:cNvPicPr>
          <p:nvPr/>
        </p:nvPicPr>
        <p:blipFill>
          <a:blip r:embed="rId2"/>
          <a:stretch>
            <a:fillRect/>
          </a:stretch>
        </p:blipFill>
        <p:spPr>
          <a:xfrm>
            <a:off x="4466338" y="857250"/>
            <a:ext cx="4677662" cy="4337221"/>
          </a:xfrm>
          <a:prstGeom prst="rect">
            <a:avLst/>
          </a:prstGeom>
        </p:spPr>
      </p:pic>
      <p:pic>
        <p:nvPicPr>
          <p:cNvPr id="4" name="Obrázek 3">
            <a:extLst>
              <a:ext uri="{FF2B5EF4-FFF2-40B4-BE49-F238E27FC236}">
                <a16:creationId xmlns:a16="http://schemas.microsoft.com/office/drawing/2014/main" id="{7D42D115-0303-4BF5-918D-433E9FABE2FC}"/>
              </a:ext>
            </a:extLst>
          </p:cNvPr>
          <p:cNvPicPr>
            <a:picLocks noChangeAspect="1"/>
          </p:cNvPicPr>
          <p:nvPr/>
        </p:nvPicPr>
        <p:blipFill>
          <a:blip r:embed="rId3"/>
          <a:stretch>
            <a:fillRect/>
          </a:stretch>
        </p:blipFill>
        <p:spPr>
          <a:xfrm>
            <a:off x="0" y="857250"/>
            <a:ext cx="4574784" cy="4337222"/>
          </a:xfrm>
          <a:prstGeom prst="rect">
            <a:avLst/>
          </a:prstGeom>
        </p:spPr>
      </p:pic>
      <p:sp>
        <p:nvSpPr>
          <p:cNvPr id="7" name="Rectangle 155">
            <a:extLst>
              <a:ext uri="{FF2B5EF4-FFF2-40B4-BE49-F238E27FC236}">
                <a16:creationId xmlns:a16="http://schemas.microsoft.com/office/drawing/2014/main" id="{441625C6-682C-40D8-9A15-146A48CA103B}"/>
              </a:ext>
            </a:extLst>
          </p:cNvPr>
          <p:cNvSpPr>
            <a:spLocks noChangeArrowheads="1"/>
          </p:cNvSpPr>
          <p:nvPr/>
        </p:nvSpPr>
        <p:spPr bwMode="auto">
          <a:xfrm>
            <a:off x="398184" y="5506352"/>
            <a:ext cx="73124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dirty="0">
                <a:solidFill>
                  <a:prstClr val="black"/>
                </a:solidFill>
                <a:latin typeface="Arial"/>
              </a:rPr>
              <a:t>ASR(W): věkově standardizovaná incidence na světový standard</a:t>
            </a:r>
            <a:endParaRPr lang="en-GB" dirty="0">
              <a:solidFill>
                <a:prstClr val="black"/>
              </a:solidFill>
              <a:latin typeface="Arial"/>
            </a:endParaRPr>
          </a:p>
        </p:txBody>
      </p:sp>
    </p:spTree>
    <p:extLst>
      <p:ext uri="{BB962C8B-B14F-4D97-AF65-F5344CB8AC3E}">
        <p14:creationId xmlns:p14="http://schemas.microsoft.com/office/powerpoint/2010/main" val="2491440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F3E19FD-6D3B-449B-9CAD-4F1534908704}"/>
              </a:ext>
            </a:extLst>
          </p:cNvPr>
          <p:cNvPicPr>
            <a:picLocks noChangeAspect="1"/>
          </p:cNvPicPr>
          <p:nvPr/>
        </p:nvPicPr>
        <p:blipFill>
          <a:blip r:embed="rId2"/>
          <a:stretch>
            <a:fillRect/>
          </a:stretch>
        </p:blipFill>
        <p:spPr>
          <a:xfrm>
            <a:off x="1112520" y="1018312"/>
            <a:ext cx="7476756" cy="4879567"/>
          </a:xfrm>
          <a:prstGeom prst="rect">
            <a:avLst/>
          </a:prstGeom>
        </p:spPr>
      </p:pic>
    </p:spTree>
    <p:extLst>
      <p:ext uri="{BB962C8B-B14F-4D97-AF65-F5344CB8AC3E}">
        <p14:creationId xmlns:p14="http://schemas.microsoft.com/office/powerpoint/2010/main" val="1559324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765175"/>
            <a:ext cx="7696200" cy="806450"/>
          </a:xfrm>
        </p:spPr>
        <p:txBody>
          <a:bodyPr>
            <a:normAutofit fontScale="90000"/>
          </a:bodyPr>
          <a:lstStyle/>
          <a:p>
            <a:pPr algn="l">
              <a:defRPr/>
            </a:pPr>
            <a:br>
              <a:rPr lang="cs-CZ" dirty="0">
                <a:solidFill>
                  <a:schemeClr val="tx1"/>
                </a:solidFill>
              </a:rPr>
            </a:br>
            <a:br>
              <a:rPr lang="cs-CZ" dirty="0">
                <a:solidFill>
                  <a:schemeClr val="tx1"/>
                </a:solidFill>
              </a:rPr>
            </a:br>
            <a:br>
              <a:rPr lang="cs-CZ" dirty="0">
                <a:solidFill>
                  <a:srgbClr val="0000CC"/>
                </a:solidFill>
              </a:rPr>
            </a:br>
            <a:br>
              <a:rPr lang="cs-CZ" cap="all" dirty="0">
                <a:solidFill>
                  <a:srgbClr val="0000CC"/>
                </a:solidFill>
              </a:rPr>
            </a:br>
            <a:br>
              <a:rPr lang="cs-CZ" dirty="0">
                <a:solidFill>
                  <a:schemeClr val="tx1"/>
                </a:solidFill>
              </a:rPr>
            </a:br>
            <a:endParaRPr lang="cs-CZ" cap="all" dirty="0">
              <a:solidFill>
                <a:srgbClr val="0000CC"/>
              </a:solidFill>
            </a:endParaRPr>
          </a:p>
        </p:txBody>
      </p:sp>
      <p:sp>
        <p:nvSpPr>
          <p:cNvPr id="6147" name="Rectangle 3"/>
          <p:cNvSpPr>
            <a:spLocks noGrp="1" noChangeArrowheads="1"/>
          </p:cNvSpPr>
          <p:nvPr>
            <p:ph idx="1"/>
          </p:nvPr>
        </p:nvSpPr>
        <p:spPr>
          <a:xfrm>
            <a:off x="684213" y="1412776"/>
            <a:ext cx="7696200" cy="3024336"/>
          </a:xfrm>
          <a:ln w="76200">
            <a:noFill/>
          </a:ln>
        </p:spPr>
        <p:txBody>
          <a:bodyPr>
            <a:normAutofit fontScale="25000" lnSpcReduction="20000"/>
          </a:bodyPr>
          <a:lstStyle/>
          <a:p>
            <a:pPr>
              <a:buClr>
                <a:srgbClr val="0000FF"/>
              </a:buClr>
              <a:buSzPct val="100000"/>
              <a:defRPr/>
            </a:pPr>
            <a:endParaRPr lang="cs-CZ" sz="4800" b="1" cap="all" dirty="0">
              <a:solidFill>
                <a:srgbClr val="0000CC"/>
              </a:solidFill>
              <a:latin typeface="Arial Black" pitchFamily="34" charset="0"/>
            </a:endParaRPr>
          </a:p>
          <a:p>
            <a:pPr>
              <a:buClr>
                <a:srgbClr val="0000CC"/>
              </a:buClr>
              <a:buSzPct val="100000"/>
              <a:defRPr/>
            </a:pPr>
            <a:endParaRPr lang="cs-CZ" sz="4800" b="1" cap="all" dirty="0">
              <a:solidFill>
                <a:srgbClr val="0000CC"/>
              </a:solidFill>
              <a:latin typeface="Arial Black" pitchFamily="34" charset="0"/>
            </a:endParaRPr>
          </a:p>
          <a:p>
            <a:pPr>
              <a:lnSpc>
                <a:spcPct val="120000"/>
              </a:lnSpc>
              <a:buClr>
                <a:srgbClr val="0000CC"/>
              </a:buClr>
              <a:buSzPct val="100000"/>
              <a:defRPr/>
            </a:pPr>
            <a:r>
              <a:rPr lang="cs-CZ" sz="14400" b="1" cap="all" dirty="0">
                <a:solidFill>
                  <a:srgbClr val="0000CC"/>
                </a:solidFill>
                <a:latin typeface="Arial Black" pitchFamily="34" charset="0"/>
              </a:rPr>
              <a:t>Diagnostické (rutinní, Screeningové) testy                                   v epidemiologii</a:t>
            </a:r>
          </a:p>
          <a:p>
            <a:pPr>
              <a:buClr>
                <a:srgbClr val="0000CC"/>
              </a:buClr>
              <a:buSzPct val="100000"/>
              <a:defRPr/>
            </a:pPr>
            <a:endParaRPr lang="cs-CZ" sz="14400" b="1" cap="all" dirty="0">
              <a:solidFill>
                <a:srgbClr val="0000CC"/>
              </a:solidFill>
              <a:latin typeface="Arial Black" pitchFamily="34" charset="0"/>
            </a:endParaRPr>
          </a:p>
          <a:p>
            <a:pPr>
              <a:buClr>
                <a:srgbClr val="0000CC"/>
              </a:buClr>
              <a:buSzPct val="100000"/>
              <a:defRPr/>
            </a:pPr>
            <a:r>
              <a:rPr lang="cs-CZ" sz="14400" b="1" cap="all" dirty="0" err="1">
                <a:solidFill>
                  <a:srgbClr val="0000CC"/>
                </a:solidFill>
                <a:latin typeface="Arial Black" pitchFamily="34" charset="0"/>
              </a:rPr>
              <a:t>Screening</a:t>
            </a:r>
            <a:endParaRPr lang="cs-CZ" sz="14400" b="1" cap="all" dirty="0">
              <a:solidFill>
                <a:srgbClr val="0000CC"/>
              </a:solidFill>
              <a:latin typeface="Arial Black" pitchFamily="34" charset="0"/>
            </a:endParaRPr>
          </a:p>
          <a:p>
            <a:pPr marL="0" indent="0">
              <a:buClr>
                <a:srgbClr val="0000FF"/>
              </a:buClr>
              <a:buSzPct val="100000"/>
              <a:buNone/>
              <a:defRPr/>
            </a:pPr>
            <a:endParaRPr lang="cs-CZ" sz="14400" dirty="0">
              <a:solidFill>
                <a:srgbClr val="0000CC"/>
              </a:solidFill>
            </a:endParaRPr>
          </a:p>
          <a:p>
            <a:pPr marL="0" indent="0" eaLnBrk="1" hangingPunct="1">
              <a:buClr>
                <a:srgbClr val="FF0000"/>
              </a:buClr>
              <a:buSzPct val="100000"/>
              <a:buNone/>
              <a:defRPr/>
            </a:pPr>
            <a:endParaRPr lang="cs-CZ" sz="1600" dirty="0">
              <a:solidFill>
                <a:srgbClr val="0000FF"/>
              </a:solidFill>
            </a:endParaRPr>
          </a:p>
          <a:p>
            <a:pPr marL="0" indent="0" eaLnBrk="1" hangingPunct="1">
              <a:buClr>
                <a:srgbClr val="FF0000"/>
              </a:buClr>
              <a:buSzPct val="100000"/>
              <a:buFont typeface="Wingdings" pitchFamily="2" charset="2"/>
              <a:buNone/>
              <a:defRPr/>
            </a:pPr>
            <a:endParaRPr lang="cs-CZ" sz="1600" dirty="0">
              <a:solidFill>
                <a:srgbClr val="0000FF"/>
              </a:solidFill>
            </a:endParaRPr>
          </a:p>
        </p:txBody>
      </p:sp>
      <p:sp>
        <p:nvSpPr>
          <p:cNvPr id="2" name="Obdélník 1"/>
          <p:cNvSpPr/>
          <p:nvPr/>
        </p:nvSpPr>
        <p:spPr bwMode="auto">
          <a:xfrm>
            <a:off x="2915816" y="1196752"/>
            <a:ext cx="72008"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rgbClr val="EEECE1"/>
              </a:buClr>
              <a:buSzPct val="70000"/>
              <a:buFont typeface="Wingdings" pitchFamily="2" charset="2"/>
              <a:buNone/>
              <a:tabLst/>
              <a:defRPr/>
            </a:pPr>
            <a:endParaRPr kumimoji="0" lang="cs-CZ"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391272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04664"/>
            <a:ext cx="8712968" cy="1143000"/>
          </a:xfrm>
        </p:spPr>
        <p:txBody>
          <a:bodyPr>
            <a:normAutofit/>
          </a:bodyPr>
          <a:lstStyle/>
          <a:p>
            <a:pPr algn="l"/>
            <a:r>
              <a:rPr lang="cs-CZ" sz="3200" b="1" dirty="0">
                <a:solidFill>
                  <a:srgbClr val="0000CC"/>
                </a:solidFill>
                <a:latin typeface="Arial Black" pitchFamily="34" charset="0"/>
              </a:rPr>
              <a:t>Určení zdravých jedinců a jedinců s nemocí prostřednictvím testu</a:t>
            </a:r>
          </a:p>
        </p:txBody>
      </p:sp>
      <p:sp>
        <p:nvSpPr>
          <p:cNvPr id="3" name="Zástupný symbol pro obsah 2"/>
          <p:cNvSpPr>
            <a:spLocks noGrp="1"/>
          </p:cNvSpPr>
          <p:nvPr>
            <p:ph idx="1"/>
          </p:nvPr>
        </p:nvSpPr>
        <p:spPr>
          <a:xfrm>
            <a:off x="598663" y="1628800"/>
            <a:ext cx="8229600" cy="5040560"/>
          </a:xfrm>
        </p:spPr>
        <p:txBody>
          <a:bodyPr>
            <a:normAutofit/>
          </a:bodyPr>
          <a:lstStyle/>
          <a:p>
            <a:pPr marL="0" indent="0">
              <a:buNone/>
            </a:pPr>
            <a:r>
              <a:rPr lang="cs-CZ" sz="2800" b="1" dirty="0">
                <a:latin typeface="Arial" pitchFamily="34" charset="0"/>
                <a:cs typeface="Arial" pitchFamily="34" charset="0"/>
              </a:rPr>
              <a:t>Testy se ve zdravotnictví používají </a:t>
            </a:r>
            <a:r>
              <a:rPr lang="cs-CZ" sz="2800" dirty="0">
                <a:latin typeface="Arial" pitchFamily="34" charset="0"/>
                <a:cs typeface="Arial" pitchFamily="34" charset="0"/>
              </a:rPr>
              <a:t>např. při:</a:t>
            </a:r>
          </a:p>
          <a:p>
            <a:pPr lvl="1"/>
            <a:r>
              <a:rPr lang="cs-CZ" dirty="0">
                <a:latin typeface="Arial" pitchFamily="34" charset="0"/>
                <a:cs typeface="Arial" pitchFamily="34" charset="0"/>
              </a:rPr>
              <a:t>stanovení klinické diagnózy</a:t>
            </a:r>
          </a:p>
          <a:p>
            <a:pPr lvl="1"/>
            <a:r>
              <a:rPr lang="cs-CZ" dirty="0">
                <a:latin typeface="Arial" pitchFamily="34" charset="0"/>
                <a:cs typeface="Arial" pitchFamily="34" charset="0"/>
              </a:rPr>
              <a:t>screeningu</a:t>
            </a:r>
          </a:p>
          <a:p>
            <a:pPr lvl="1"/>
            <a:r>
              <a:rPr lang="cs-CZ" dirty="0">
                <a:latin typeface="Arial" pitchFamily="34" charset="0"/>
                <a:cs typeface="Arial" pitchFamily="34" charset="0"/>
              </a:rPr>
              <a:t>výzkumu</a:t>
            </a:r>
          </a:p>
          <a:p>
            <a:pPr lvl="1"/>
            <a:endParaRPr lang="cs-CZ" sz="1000" dirty="0">
              <a:latin typeface="Arial" pitchFamily="34" charset="0"/>
              <a:cs typeface="Arial" pitchFamily="34" charset="0"/>
            </a:endParaRPr>
          </a:p>
          <a:p>
            <a:pPr marL="57150" indent="0">
              <a:buNone/>
            </a:pPr>
            <a:r>
              <a:rPr lang="cs-CZ" sz="2800" b="1" dirty="0">
                <a:latin typeface="Arial" pitchFamily="34" charset="0"/>
                <a:cs typeface="Arial" pitchFamily="34" charset="0"/>
              </a:rPr>
              <a:t>Správnost výsledků testů:</a:t>
            </a:r>
          </a:p>
          <a:p>
            <a:pPr marL="914400" lvl="1" indent="-457200"/>
            <a:r>
              <a:rPr lang="cs-CZ" dirty="0">
                <a:latin typeface="Arial" pitchFamily="34" charset="0"/>
                <a:cs typeface="Arial" pitchFamily="34" charset="0"/>
              </a:rPr>
              <a:t>souvisí se schopností testů označit  nemocné jako test pozitivní (T+) a osoby bez nemoci jako test negativní (T-)</a:t>
            </a:r>
          </a:p>
          <a:p>
            <a:pPr marL="914400" lvl="1" indent="-457200"/>
            <a:r>
              <a:rPr lang="cs-CZ" dirty="0">
                <a:latin typeface="Arial" pitchFamily="34" charset="0"/>
                <a:cs typeface="Arial" pitchFamily="34" charset="0"/>
              </a:rPr>
              <a:t>závisí mj. na vlastnostech testů</a:t>
            </a:r>
          </a:p>
          <a:p>
            <a:pPr marL="914400" lvl="1" indent="-457200"/>
            <a:endParaRPr lang="cs-CZ" dirty="0">
              <a:latin typeface="Arial" pitchFamily="34" charset="0"/>
              <a:cs typeface="Arial" pitchFamily="34" charset="0"/>
            </a:endParaRPr>
          </a:p>
        </p:txBody>
      </p:sp>
    </p:spTree>
    <p:extLst>
      <p:ext uri="{BB962C8B-B14F-4D97-AF65-F5344CB8AC3E}">
        <p14:creationId xmlns:p14="http://schemas.microsoft.com/office/powerpoint/2010/main" val="5135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2636912"/>
            <a:ext cx="8229600" cy="1143000"/>
          </a:xfrm>
        </p:spPr>
        <p:txBody>
          <a:bodyPr>
            <a:normAutofit fontScale="90000"/>
          </a:bodyPr>
          <a:lstStyle/>
          <a:p>
            <a:r>
              <a:rPr lang="cs-CZ" b="1" cap="all" dirty="0">
                <a:solidFill>
                  <a:srgbClr val="0000CC"/>
                </a:solidFill>
                <a:latin typeface="Arial Black" pitchFamily="34" charset="0"/>
              </a:rPr>
              <a:t>Diagnostické testy                                  v epidemiologii</a:t>
            </a:r>
          </a:p>
        </p:txBody>
      </p:sp>
    </p:spTree>
    <p:extLst>
      <p:ext uri="{BB962C8B-B14F-4D97-AF65-F5344CB8AC3E}">
        <p14:creationId xmlns:p14="http://schemas.microsoft.com/office/powerpoint/2010/main" val="74745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8568952" cy="778098"/>
          </a:xfrm>
        </p:spPr>
        <p:txBody>
          <a:bodyPr>
            <a:normAutofit/>
          </a:bodyPr>
          <a:lstStyle/>
          <a:p>
            <a:r>
              <a:rPr lang="cs-CZ" sz="3400" b="1" dirty="0">
                <a:solidFill>
                  <a:srgbClr val="0000CC"/>
                </a:solidFill>
                <a:latin typeface="Arial Black" pitchFamily="34" charset="0"/>
              </a:rPr>
              <a:t>Diagnóza v populačních šetřeních</a:t>
            </a:r>
          </a:p>
        </p:txBody>
      </p:sp>
      <p:sp>
        <p:nvSpPr>
          <p:cNvPr id="3" name="Zástupný symbol pro obsah 2"/>
          <p:cNvSpPr>
            <a:spLocks noGrp="1"/>
          </p:cNvSpPr>
          <p:nvPr>
            <p:ph idx="1"/>
          </p:nvPr>
        </p:nvSpPr>
        <p:spPr>
          <a:xfrm>
            <a:off x="467544" y="1196752"/>
            <a:ext cx="8229600" cy="5544616"/>
          </a:xfrm>
        </p:spPr>
        <p:txBody>
          <a:bodyPr>
            <a:noAutofit/>
          </a:bodyPr>
          <a:lstStyle/>
          <a:p>
            <a:pPr>
              <a:spcBef>
                <a:spcPts val="1000"/>
              </a:spcBef>
            </a:pPr>
            <a:r>
              <a:rPr lang="cs-CZ" sz="2000" dirty="0">
                <a:latin typeface="Arial" pitchFamily="34" charset="0"/>
                <a:cs typeface="Arial" pitchFamily="34" charset="0"/>
              </a:rPr>
              <a:t>V populačních šetřeních (epidemiologických studiích) nás zajímá výskyt nemocí v populaci (pro popis zdravotního stavu, pro popis výskytu nemoci se používají ukazatele jako incidence či prevalence), příp. dále zkoumáme, jaké charakteristiky nemocných osob (pohlaví, věk, místo bydliště, rodinný stav, zaměstnání apod.) mohou souviset s výskytem nemoci (studie zaměřené na odhalování determinant zdraví a příčin nemocí).</a:t>
            </a:r>
          </a:p>
          <a:p>
            <a:pPr>
              <a:spcBef>
                <a:spcPts val="1000"/>
              </a:spcBef>
            </a:pPr>
            <a:r>
              <a:rPr lang="cs-CZ" sz="2000" dirty="0">
                <a:latin typeface="Arial" pitchFamily="34" charset="0"/>
                <a:cs typeface="Arial" pitchFamily="34" charset="0"/>
              </a:rPr>
              <a:t>V populačních šetřeních musíme tedy </a:t>
            </a:r>
            <a:r>
              <a:rPr lang="cs-CZ" sz="2000" b="1" dirty="0">
                <a:latin typeface="Arial" pitchFamily="34" charset="0"/>
                <a:cs typeface="Arial" pitchFamily="34" charset="0"/>
              </a:rPr>
              <a:t>rozhodnout o každé osobě </a:t>
            </a:r>
            <a:r>
              <a:rPr lang="cs-CZ" sz="2000" dirty="0">
                <a:latin typeface="Arial" pitchFamily="34" charset="0"/>
                <a:cs typeface="Arial" pitchFamily="34" charset="0"/>
              </a:rPr>
              <a:t>ve zkoumaném souboru (populaci),  zda se vyznačuje přítomností sledované nemoci či nikoli.</a:t>
            </a:r>
            <a:endParaRPr lang="cs-CZ" sz="800" dirty="0">
              <a:latin typeface="Arial" pitchFamily="34" charset="0"/>
              <a:cs typeface="Arial" pitchFamily="34" charset="0"/>
            </a:endParaRPr>
          </a:p>
          <a:p>
            <a:pPr>
              <a:spcBef>
                <a:spcPts val="1000"/>
              </a:spcBef>
            </a:pPr>
            <a:r>
              <a:rPr lang="cs-CZ" sz="2000" dirty="0">
                <a:latin typeface="Arial" pitchFamily="34" charset="0"/>
                <a:cs typeface="Arial" pitchFamily="34" charset="0"/>
              </a:rPr>
              <a:t>Toto rozhodování probíhá </a:t>
            </a:r>
            <a:r>
              <a:rPr lang="cs-CZ" sz="2000" b="1" dirty="0">
                <a:latin typeface="Arial" pitchFamily="34" charset="0"/>
                <a:cs typeface="Arial" pitchFamily="34" charset="0"/>
              </a:rPr>
              <a:t>v krátkém čase u velkého počtu lidí</a:t>
            </a:r>
            <a:r>
              <a:rPr lang="cs-CZ" sz="2000" dirty="0">
                <a:latin typeface="Arial" pitchFamily="34" charset="0"/>
                <a:cs typeface="Arial" pitchFamily="34" charset="0"/>
              </a:rPr>
              <a:t>, proto musí být diagnostický proces co nejjednodušší.</a:t>
            </a:r>
            <a:endParaRPr lang="cs-CZ" sz="800" dirty="0">
              <a:latin typeface="Arial" pitchFamily="34" charset="0"/>
              <a:cs typeface="Arial" pitchFamily="34" charset="0"/>
            </a:endParaRPr>
          </a:p>
          <a:p>
            <a:pPr>
              <a:spcBef>
                <a:spcPts val="1000"/>
              </a:spcBef>
            </a:pPr>
            <a:r>
              <a:rPr lang="cs-CZ" sz="2000" dirty="0">
                <a:latin typeface="Arial" pitchFamily="34" charset="0"/>
                <a:cs typeface="Arial" pitchFamily="34" charset="0"/>
              </a:rPr>
              <a:t>Používají se </a:t>
            </a:r>
            <a:r>
              <a:rPr lang="cs-CZ" sz="2000" b="1" dirty="0">
                <a:latin typeface="Arial" pitchFamily="34" charset="0"/>
                <a:cs typeface="Arial" pitchFamily="34" charset="0"/>
              </a:rPr>
              <a:t>rutinní (screeningové) testy</a:t>
            </a:r>
            <a:r>
              <a:rPr lang="cs-CZ" sz="2000" dirty="0">
                <a:latin typeface="Arial" pitchFamily="34" charset="0"/>
                <a:cs typeface="Arial" pitchFamily="34" charset="0"/>
              </a:rPr>
              <a:t>, kterými sledujeme jeden nebo několik málo znaků typických pro zvolenou nemoc a které dávají pouze alternativní odpověď (ano-ne, tzn. testovaný člověk je buď T+  nebo T-).</a:t>
            </a:r>
          </a:p>
          <a:p>
            <a:pPr marL="457200" lvl="1" indent="0">
              <a:spcBef>
                <a:spcPts val="1000"/>
              </a:spcBef>
              <a:buNone/>
            </a:pPr>
            <a:endParaRPr lang="cs-CZ" sz="2400" dirty="0">
              <a:latin typeface="Arial" pitchFamily="34" charset="0"/>
              <a:cs typeface="Arial" pitchFamily="34" charset="0"/>
            </a:endParaRPr>
          </a:p>
        </p:txBody>
      </p:sp>
    </p:spTree>
    <p:extLst>
      <p:ext uri="{BB962C8B-B14F-4D97-AF65-F5344CB8AC3E}">
        <p14:creationId xmlns:p14="http://schemas.microsoft.com/office/powerpoint/2010/main" val="110820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3400" b="1" dirty="0">
                <a:solidFill>
                  <a:srgbClr val="0000CC"/>
                </a:solidFill>
                <a:latin typeface="Arial Black" pitchFamily="34" charset="0"/>
              </a:rPr>
              <a:t>Diagnóza v populačních šetřeních</a:t>
            </a:r>
          </a:p>
        </p:txBody>
      </p:sp>
      <p:sp>
        <p:nvSpPr>
          <p:cNvPr id="3" name="Zástupný symbol pro obsah 2"/>
          <p:cNvSpPr>
            <a:spLocks noGrp="1"/>
          </p:cNvSpPr>
          <p:nvPr>
            <p:ph idx="1"/>
          </p:nvPr>
        </p:nvSpPr>
        <p:spPr>
          <a:xfrm>
            <a:off x="457200" y="1124744"/>
            <a:ext cx="8229600" cy="5544616"/>
          </a:xfrm>
        </p:spPr>
        <p:txBody>
          <a:bodyPr>
            <a:noAutofit/>
          </a:bodyPr>
          <a:lstStyle/>
          <a:p>
            <a:pPr>
              <a:spcBef>
                <a:spcPts val="1000"/>
              </a:spcBef>
            </a:pPr>
            <a:r>
              <a:rPr lang="cs-CZ" sz="2800" b="1" dirty="0">
                <a:latin typeface="Arial" pitchFamily="34" charset="0"/>
                <a:cs typeface="Arial" pitchFamily="34" charset="0"/>
              </a:rPr>
              <a:t>Rutinní testy</a:t>
            </a:r>
            <a:r>
              <a:rPr lang="cs-CZ" sz="2800" dirty="0">
                <a:latin typeface="Arial" pitchFamily="34" charset="0"/>
                <a:cs typeface="Arial" pitchFamily="34" charset="0"/>
              </a:rPr>
              <a:t> používané v epidem. studiích mohou mít různou podobu:</a:t>
            </a:r>
          </a:p>
          <a:p>
            <a:pPr marL="0" indent="0">
              <a:spcBef>
                <a:spcPts val="1000"/>
              </a:spcBef>
              <a:buNone/>
            </a:pPr>
            <a:endParaRPr lang="cs-CZ" sz="2800" dirty="0">
              <a:latin typeface="Arial" pitchFamily="34" charset="0"/>
              <a:cs typeface="Arial" pitchFamily="34" charset="0"/>
            </a:endParaRPr>
          </a:p>
          <a:p>
            <a:pPr lvl="1">
              <a:spcBef>
                <a:spcPts val="0"/>
              </a:spcBef>
              <a:buFontTx/>
              <a:buChar char="-"/>
            </a:pPr>
            <a:r>
              <a:rPr lang="cs-CZ" dirty="0">
                <a:latin typeface="Arial" pitchFamily="34" charset="0"/>
                <a:cs typeface="Arial" pitchFamily="34" charset="0"/>
              </a:rPr>
              <a:t>klinické vyšetření,</a:t>
            </a:r>
          </a:p>
          <a:p>
            <a:pPr lvl="1">
              <a:spcBef>
                <a:spcPts val="0"/>
              </a:spcBef>
              <a:buFontTx/>
              <a:buChar char="-"/>
            </a:pPr>
            <a:r>
              <a:rPr lang="cs-CZ" dirty="0">
                <a:latin typeface="Arial" pitchFamily="34" charset="0"/>
                <a:cs typeface="Arial" pitchFamily="34" charset="0"/>
              </a:rPr>
              <a:t>laboratorní vyšetření (měření tkání či tekutin),</a:t>
            </a:r>
          </a:p>
          <a:p>
            <a:pPr lvl="1">
              <a:spcBef>
                <a:spcPts val="0"/>
              </a:spcBef>
              <a:buFontTx/>
              <a:buChar char="-"/>
            </a:pPr>
            <a:r>
              <a:rPr lang="cs-CZ" dirty="0">
                <a:latin typeface="Arial" pitchFamily="34" charset="0"/>
                <a:cs typeface="Arial" pitchFamily="34" charset="0"/>
              </a:rPr>
              <a:t>měření fyziologických funkcí, </a:t>
            </a:r>
          </a:p>
          <a:p>
            <a:pPr lvl="1">
              <a:spcBef>
                <a:spcPts val="0"/>
              </a:spcBef>
              <a:buFontTx/>
              <a:buChar char="-"/>
            </a:pPr>
            <a:r>
              <a:rPr lang="cs-CZ" dirty="0">
                <a:latin typeface="Arial" pitchFamily="34" charset="0"/>
                <a:cs typeface="Arial" pitchFamily="34" charset="0"/>
              </a:rPr>
              <a:t>dotazník (řízený rozhovor) aj. pro odhad dg.</a:t>
            </a:r>
          </a:p>
          <a:p>
            <a:pPr lvl="2">
              <a:spcBef>
                <a:spcPts val="0"/>
              </a:spcBef>
              <a:buFontTx/>
              <a:buChar char="-"/>
            </a:pPr>
            <a:r>
              <a:rPr lang="cs-CZ" dirty="0">
                <a:latin typeface="Arial" pitchFamily="34" charset="0"/>
                <a:cs typeface="Arial" pitchFamily="34" charset="0"/>
              </a:rPr>
              <a:t>symptomy, rizikové znaky, duševní zdraví atd.</a:t>
            </a:r>
          </a:p>
          <a:p>
            <a:pPr marL="457200" lvl="1" indent="0">
              <a:spcBef>
                <a:spcPts val="0"/>
              </a:spcBef>
              <a:buNone/>
            </a:pPr>
            <a:endParaRPr lang="cs-CZ" dirty="0">
              <a:latin typeface="Arial" pitchFamily="34" charset="0"/>
              <a:cs typeface="Arial" pitchFamily="34" charset="0"/>
            </a:endParaRPr>
          </a:p>
          <a:p>
            <a:pPr marL="400050">
              <a:spcBef>
                <a:spcPts val="0"/>
              </a:spcBef>
            </a:pPr>
            <a:r>
              <a:rPr lang="cs-CZ" sz="2400" dirty="0">
                <a:latin typeface="Arial" pitchFamily="34" charset="0"/>
                <a:cs typeface="Arial" pitchFamily="34" charset="0"/>
              </a:rPr>
              <a:t>Diagnóza pro potřebu epidemiologické studie se zásadně liší od diagnózy klinické.</a:t>
            </a:r>
          </a:p>
        </p:txBody>
      </p:sp>
    </p:spTree>
    <p:extLst>
      <p:ext uri="{BB962C8B-B14F-4D97-AF65-F5344CB8AC3E}">
        <p14:creationId xmlns:p14="http://schemas.microsoft.com/office/powerpoint/2010/main" val="1999020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a:xfrm>
            <a:off x="107504" y="404664"/>
            <a:ext cx="4688260" cy="669751"/>
          </a:xfrm>
        </p:spPr>
        <p:txBody>
          <a:bodyPr>
            <a:normAutofit/>
          </a:bodyPr>
          <a:lstStyle/>
          <a:p>
            <a:r>
              <a:rPr lang="cs-CZ" sz="2800" dirty="0">
                <a:solidFill>
                  <a:srgbClr val="0000CC"/>
                </a:solidFill>
                <a:latin typeface="Arial Black" pitchFamily="34" charset="0"/>
              </a:rPr>
              <a:t>KLINICKÁ DIAGNÓZA</a:t>
            </a:r>
          </a:p>
          <a:p>
            <a:endParaRPr lang="cs-CZ" dirty="0"/>
          </a:p>
        </p:txBody>
      </p:sp>
      <p:sp>
        <p:nvSpPr>
          <p:cNvPr id="6" name="Zástupný symbol pro obsah 5"/>
          <p:cNvSpPr>
            <a:spLocks noGrp="1"/>
          </p:cNvSpPr>
          <p:nvPr>
            <p:ph sz="half" idx="2"/>
          </p:nvPr>
        </p:nvSpPr>
        <p:spPr>
          <a:xfrm>
            <a:off x="179512" y="620688"/>
            <a:ext cx="4317876" cy="7200800"/>
          </a:xfrm>
        </p:spPr>
        <p:txBody>
          <a:bodyPr>
            <a:normAutofit/>
          </a:bodyPr>
          <a:lstStyle/>
          <a:p>
            <a:pPr marL="0" indent="0">
              <a:buNone/>
            </a:pPr>
            <a:r>
              <a:rPr lang="cs-CZ" b="1" dirty="0">
                <a:latin typeface="Arial" pitchFamily="34" charset="0"/>
                <a:cs typeface="Arial" pitchFamily="34" charset="0"/>
              </a:rPr>
              <a:t>U KOHO: </a:t>
            </a:r>
          </a:p>
          <a:p>
            <a:pPr marL="0" indent="0">
              <a:buNone/>
            </a:pPr>
            <a:r>
              <a:rPr lang="cs-CZ" dirty="0">
                <a:latin typeface="Arial" pitchFamily="34" charset="0"/>
                <a:cs typeface="Arial" pitchFamily="34" charset="0"/>
              </a:rPr>
              <a:t>u těch, kteří sami navštíví zdravotnické zařízení</a:t>
            </a:r>
          </a:p>
          <a:p>
            <a:pPr marL="0" indent="0">
              <a:buNone/>
            </a:pPr>
            <a:endParaRPr lang="cs-CZ" b="1" dirty="0">
              <a:latin typeface="Arial" pitchFamily="34" charset="0"/>
              <a:cs typeface="Arial" pitchFamily="34" charset="0"/>
            </a:endParaRPr>
          </a:p>
          <a:p>
            <a:pPr marL="0" indent="0">
              <a:buNone/>
            </a:pPr>
            <a:r>
              <a:rPr lang="cs-CZ" b="1" dirty="0">
                <a:latin typeface="Arial" pitchFamily="34" charset="0"/>
                <a:cs typeface="Arial" pitchFamily="34" charset="0"/>
              </a:rPr>
              <a:t>PŘEDMĚT ZÁJMU:</a:t>
            </a:r>
            <a:r>
              <a:rPr lang="cs-CZ" dirty="0">
                <a:latin typeface="Arial" pitchFamily="34" charset="0"/>
                <a:cs typeface="Arial" pitchFamily="34" charset="0"/>
              </a:rPr>
              <a:t>  </a:t>
            </a:r>
          </a:p>
          <a:p>
            <a:pPr marL="0" indent="0">
              <a:buNone/>
            </a:pPr>
            <a:r>
              <a:rPr lang="cs-CZ" dirty="0">
                <a:latin typeface="Arial" pitchFamily="34" charset="0"/>
                <a:cs typeface="Arial" pitchFamily="34" charset="0"/>
              </a:rPr>
              <a:t>konkrétní člověk a jeho nemoc (mechanismy jejího vzniku, příčiny patologických změn)</a:t>
            </a:r>
          </a:p>
          <a:p>
            <a:pPr marL="0" indent="0">
              <a:buNone/>
            </a:pPr>
            <a:r>
              <a:rPr lang="cs-CZ" dirty="0">
                <a:latin typeface="Arial" pitchFamily="34" charset="0"/>
                <a:cs typeface="Arial" pitchFamily="34" charset="0"/>
              </a:rPr>
              <a:t> </a:t>
            </a:r>
          </a:p>
          <a:p>
            <a:pPr marL="0" indent="0">
              <a:buNone/>
            </a:pPr>
            <a:r>
              <a:rPr lang="cs-CZ" b="1" cap="all" dirty="0">
                <a:latin typeface="Arial" pitchFamily="34" charset="0"/>
                <a:cs typeface="Arial" pitchFamily="34" charset="0"/>
              </a:rPr>
              <a:t>cíl:</a:t>
            </a:r>
            <a:r>
              <a:rPr lang="cs-CZ" dirty="0">
                <a:latin typeface="Arial" pitchFamily="34" charset="0"/>
                <a:cs typeface="Arial" pitchFamily="34" charset="0"/>
              </a:rPr>
              <a:t>  </a:t>
            </a:r>
          </a:p>
          <a:p>
            <a:pPr marL="0" indent="0">
              <a:buNone/>
            </a:pPr>
            <a:r>
              <a:rPr lang="cs-CZ" dirty="0">
                <a:latin typeface="Arial" pitchFamily="34" charset="0"/>
                <a:cs typeface="Arial" pitchFamily="34" charset="0"/>
              </a:rPr>
              <a:t>vyléčení pacienta</a:t>
            </a:r>
          </a:p>
          <a:p>
            <a:pPr marL="0" indent="0">
              <a:buNone/>
            </a:pPr>
            <a:r>
              <a:rPr lang="cs-CZ" dirty="0">
                <a:latin typeface="Arial" pitchFamily="34" charset="0"/>
                <a:cs typeface="Arial" pitchFamily="34" charset="0"/>
              </a:rPr>
              <a:t> </a:t>
            </a:r>
          </a:p>
        </p:txBody>
      </p:sp>
      <p:sp>
        <p:nvSpPr>
          <p:cNvPr id="7" name="Zástupný symbol pro text 6"/>
          <p:cNvSpPr>
            <a:spLocks noGrp="1"/>
          </p:cNvSpPr>
          <p:nvPr>
            <p:ph type="body" sz="quarter" idx="3"/>
          </p:nvPr>
        </p:nvSpPr>
        <p:spPr>
          <a:xfrm>
            <a:off x="4427984" y="116632"/>
            <a:ext cx="5256584" cy="936104"/>
          </a:xfrm>
        </p:spPr>
        <p:txBody>
          <a:bodyPr>
            <a:normAutofit fontScale="70000" lnSpcReduction="20000"/>
          </a:bodyPr>
          <a:lstStyle/>
          <a:p>
            <a:r>
              <a:rPr lang="cs-CZ" dirty="0"/>
              <a:t> </a:t>
            </a:r>
          </a:p>
          <a:p>
            <a:r>
              <a:rPr lang="cs-CZ" sz="3800" dirty="0">
                <a:solidFill>
                  <a:srgbClr val="0000CC"/>
                </a:solidFill>
                <a:latin typeface="Arial Black" pitchFamily="34" charset="0"/>
              </a:rPr>
              <a:t>  </a:t>
            </a:r>
            <a:r>
              <a:rPr lang="cs-CZ" sz="4500" dirty="0">
                <a:solidFill>
                  <a:srgbClr val="0000CC"/>
                </a:solidFill>
                <a:latin typeface="Arial Black" pitchFamily="34" charset="0"/>
              </a:rPr>
              <a:t>EPIDEM.  DIAGNÓZA</a:t>
            </a:r>
          </a:p>
          <a:p>
            <a:endParaRPr lang="cs-CZ" sz="3800" dirty="0">
              <a:solidFill>
                <a:srgbClr val="0000FF"/>
              </a:solidFill>
            </a:endParaRPr>
          </a:p>
        </p:txBody>
      </p:sp>
      <p:sp>
        <p:nvSpPr>
          <p:cNvPr id="8" name="Zástupný symbol pro obsah 7"/>
          <p:cNvSpPr>
            <a:spLocks noGrp="1"/>
          </p:cNvSpPr>
          <p:nvPr>
            <p:ph sz="quarter" idx="4"/>
          </p:nvPr>
        </p:nvSpPr>
        <p:spPr>
          <a:xfrm>
            <a:off x="4644008" y="620688"/>
            <a:ext cx="4427984" cy="6048672"/>
          </a:xfrm>
        </p:spPr>
        <p:txBody>
          <a:bodyPr>
            <a:noAutofit/>
          </a:bodyPr>
          <a:lstStyle/>
          <a:p>
            <a:pPr marL="0" indent="0">
              <a:buNone/>
            </a:pPr>
            <a:r>
              <a:rPr lang="cs-CZ" b="1" dirty="0">
                <a:latin typeface="Arial" pitchFamily="34" charset="0"/>
                <a:cs typeface="Arial" pitchFamily="34" charset="0"/>
              </a:rPr>
              <a:t>U KOHO:</a:t>
            </a:r>
            <a:r>
              <a:rPr lang="cs-CZ" dirty="0">
                <a:latin typeface="Arial" pitchFamily="34" charset="0"/>
                <a:cs typeface="Arial" pitchFamily="34" charset="0"/>
              </a:rPr>
              <a:t> </a:t>
            </a:r>
          </a:p>
          <a:p>
            <a:pPr marL="0" indent="0">
              <a:buNone/>
            </a:pPr>
            <a:r>
              <a:rPr lang="cs-CZ" dirty="0">
                <a:latin typeface="Arial" pitchFamily="34" charset="0"/>
                <a:cs typeface="Arial" pitchFamily="34" charset="0"/>
              </a:rPr>
              <a:t>u různě definovaných skupin lidí a populací</a:t>
            </a:r>
          </a:p>
          <a:p>
            <a:pPr marL="0" indent="0">
              <a:buNone/>
            </a:pPr>
            <a:endParaRPr lang="cs-CZ" sz="1600" b="1" dirty="0">
              <a:latin typeface="Arial" pitchFamily="34" charset="0"/>
              <a:cs typeface="Arial" pitchFamily="34" charset="0"/>
            </a:endParaRPr>
          </a:p>
          <a:p>
            <a:pPr marL="0" indent="0">
              <a:buNone/>
            </a:pPr>
            <a:r>
              <a:rPr lang="cs-CZ" b="1" dirty="0">
                <a:latin typeface="Arial" pitchFamily="34" charset="0"/>
                <a:cs typeface="Arial" pitchFamily="34" charset="0"/>
              </a:rPr>
              <a:t>PŘEDMĚT ZÁJMU:</a:t>
            </a:r>
            <a:r>
              <a:rPr lang="cs-CZ" dirty="0">
                <a:latin typeface="Arial" pitchFamily="34" charset="0"/>
                <a:cs typeface="Arial" pitchFamily="34" charset="0"/>
              </a:rPr>
              <a:t>  </a:t>
            </a:r>
          </a:p>
          <a:p>
            <a:pPr marL="0" indent="0">
              <a:buNone/>
            </a:pPr>
            <a:r>
              <a:rPr lang="cs-CZ" dirty="0">
                <a:latin typeface="Arial" pitchFamily="34" charset="0"/>
                <a:cs typeface="Arial" pitchFamily="34" charset="0"/>
              </a:rPr>
              <a:t>populační zdraví, </a:t>
            </a:r>
            <a:r>
              <a:rPr lang="cs-CZ" u="sng" dirty="0">
                <a:latin typeface="Arial" pitchFamily="34" charset="0"/>
                <a:cs typeface="Arial" pitchFamily="34" charset="0"/>
              </a:rPr>
              <a:t>frekvence a rozložení nemoci v populaci</a:t>
            </a:r>
            <a:r>
              <a:rPr lang="cs-CZ" dirty="0">
                <a:latin typeface="Arial" pitchFamily="34" charset="0"/>
                <a:cs typeface="Arial" pitchFamily="34" charset="0"/>
              </a:rPr>
              <a:t>, její závažnost a všechny okolnosti, které s výskytem a rozložením nemoci souvisejí</a:t>
            </a:r>
          </a:p>
          <a:p>
            <a:pPr marL="0" indent="0">
              <a:buNone/>
            </a:pPr>
            <a:r>
              <a:rPr lang="cs-CZ" b="1" cap="all" dirty="0">
                <a:latin typeface="Arial" pitchFamily="34" charset="0"/>
                <a:cs typeface="Arial" pitchFamily="34" charset="0"/>
              </a:rPr>
              <a:t>cíl:</a:t>
            </a:r>
            <a:r>
              <a:rPr lang="cs-CZ" dirty="0">
                <a:latin typeface="Arial" pitchFamily="34" charset="0"/>
                <a:cs typeface="Arial" pitchFamily="34" charset="0"/>
              </a:rPr>
              <a:t>  </a:t>
            </a:r>
          </a:p>
          <a:p>
            <a:pPr marL="0" indent="0">
              <a:buNone/>
            </a:pPr>
            <a:r>
              <a:rPr lang="cs-CZ" dirty="0">
                <a:latin typeface="Arial" pitchFamily="34" charset="0"/>
                <a:cs typeface="Arial" pitchFamily="34" charset="0"/>
              </a:rPr>
              <a:t>prevence nemoci, ochrana zdraví velkých skupin lidí, ovlivnění obrazu nemoci v  populaci</a:t>
            </a:r>
          </a:p>
          <a:p>
            <a:pPr marL="0" indent="0">
              <a:buNone/>
            </a:pPr>
            <a:r>
              <a:rPr lang="cs-CZ" dirty="0">
                <a:latin typeface="Arial" pitchFamily="34" charset="0"/>
                <a:cs typeface="Arial" pitchFamily="34" charset="0"/>
              </a:rPr>
              <a:t> </a:t>
            </a:r>
          </a:p>
        </p:txBody>
      </p:sp>
      <p:cxnSp>
        <p:nvCxnSpPr>
          <p:cNvPr id="9" name="Přímá spojnice 8"/>
          <p:cNvCxnSpPr/>
          <p:nvPr/>
        </p:nvCxnSpPr>
        <p:spPr>
          <a:xfrm>
            <a:off x="4499992" y="692696"/>
            <a:ext cx="0" cy="5688632"/>
          </a:xfrm>
          <a:prstGeom prst="line">
            <a:avLst/>
          </a:prstGeom>
          <a:ln w="12700" cmpd="sng">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0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a:xfrm>
            <a:off x="0" y="404664"/>
            <a:ext cx="5256584" cy="669751"/>
          </a:xfrm>
        </p:spPr>
        <p:txBody>
          <a:bodyPr>
            <a:normAutofit/>
          </a:bodyPr>
          <a:lstStyle/>
          <a:p>
            <a:r>
              <a:rPr lang="cs-CZ" sz="2800" dirty="0">
                <a:solidFill>
                  <a:srgbClr val="0000CC"/>
                </a:solidFill>
                <a:latin typeface="Arial Black" pitchFamily="34" charset="0"/>
              </a:rPr>
              <a:t>KLINICKÁ DIAGNÓZA</a:t>
            </a:r>
          </a:p>
          <a:p>
            <a:endParaRPr lang="cs-CZ" dirty="0"/>
          </a:p>
        </p:txBody>
      </p:sp>
      <p:sp>
        <p:nvSpPr>
          <p:cNvPr id="6" name="Zástupný symbol pro obsah 5"/>
          <p:cNvSpPr>
            <a:spLocks noGrp="1"/>
          </p:cNvSpPr>
          <p:nvPr>
            <p:ph sz="half" idx="2"/>
          </p:nvPr>
        </p:nvSpPr>
        <p:spPr>
          <a:xfrm>
            <a:off x="179512" y="548680"/>
            <a:ext cx="4317876" cy="7200800"/>
          </a:xfrm>
        </p:spPr>
        <p:txBody>
          <a:bodyPr>
            <a:normAutofit/>
          </a:bodyPr>
          <a:lstStyle/>
          <a:p>
            <a:pPr marL="0" indent="0">
              <a:lnSpc>
                <a:spcPct val="90000"/>
              </a:lnSpc>
              <a:buNone/>
            </a:pPr>
            <a:r>
              <a:rPr lang="cs-CZ" sz="2200" b="1" dirty="0">
                <a:latin typeface="Arial" pitchFamily="34" charset="0"/>
                <a:cs typeface="Arial" pitchFamily="34" charset="0"/>
              </a:rPr>
              <a:t>INFORMACE:</a:t>
            </a:r>
            <a:r>
              <a:rPr lang="cs-CZ" sz="2200" dirty="0">
                <a:latin typeface="Arial" pitchFamily="34" charset="0"/>
                <a:cs typeface="Arial" pitchFamily="34" charset="0"/>
              </a:rPr>
              <a:t> </a:t>
            </a:r>
          </a:p>
          <a:p>
            <a:pPr marL="0" indent="0">
              <a:lnSpc>
                <a:spcPct val="90000"/>
              </a:lnSpc>
              <a:buNone/>
            </a:pPr>
            <a:r>
              <a:rPr lang="cs-CZ" sz="2200" dirty="0">
                <a:latin typeface="Arial" pitchFamily="34" charset="0"/>
                <a:cs typeface="Arial" pitchFamily="34" charset="0"/>
              </a:rPr>
              <a:t>velké množství informací (osobní a rodinná anamnéza, klinická a laboratorní vyšetření)</a:t>
            </a:r>
          </a:p>
          <a:p>
            <a:pPr marL="0" indent="0">
              <a:lnSpc>
                <a:spcPct val="90000"/>
              </a:lnSpc>
              <a:buNone/>
            </a:pPr>
            <a:endParaRPr lang="cs-CZ" sz="2200" dirty="0">
              <a:latin typeface="Arial" pitchFamily="34" charset="0"/>
              <a:cs typeface="Arial" pitchFamily="34" charset="0"/>
            </a:endParaRPr>
          </a:p>
          <a:p>
            <a:pPr marL="0" indent="0">
              <a:lnSpc>
                <a:spcPct val="90000"/>
              </a:lnSpc>
              <a:buNone/>
            </a:pPr>
            <a:r>
              <a:rPr lang="cs-CZ" sz="2200" b="1" dirty="0">
                <a:latin typeface="Arial" pitchFamily="34" charset="0"/>
                <a:cs typeface="Arial" pitchFamily="34" charset="0"/>
              </a:rPr>
              <a:t>SUBJEKTIVNÍ PRVEK:</a:t>
            </a:r>
            <a:r>
              <a:rPr lang="cs-CZ" sz="2200" dirty="0">
                <a:latin typeface="Arial" pitchFamily="34" charset="0"/>
                <a:cs typeface="Arial" pitchFamily="34" charset="0"/>
              </a:rPr>
              <a:t> </a:t>
            </a:r>
          </a:p>
          <a:p>
            <a:pPr marL="0" indent="0">
              <a:lnSpc>
                <a:spcPct val="90000"/>
              </a:lnSpc>
              <a:buNone/>
            </a:pPr>
            <a:r>
              <a:rPr lang="cs-CZ" sz="2200" dirty="0">
                <a:latin typeface="Arial" pitchFamily="34" charset="0"/>
                <a:cs typeface="Arial" pitchFamily="34" charset="0"/>
              </a:rPr>
              <a:t>při shrnutí informací jsou důležité teoretické znalosti a osobní zkušenosti lékaře</a:t>
            </a:r>
          </a:p>
          <a:p>
            <a:pPr marL="0" indent="0">
              <a:lnSpc>
                <a:spcPct val="90000"/>
              </a:lnSpc>
              <a:buNone/>
            </a:pPr>
            <a:r>
              <a:rPr lang="cs-CZ" sz="2200" dirty="0">
                <a:latin typeface="Arial" pitchFamily="34" charset="0"/>
                <a:cs typeface="Arial" pitchFamily="34" charset="0"/>
              </a:rPr>
              <a:t> </a:t>
            </a:r>
          </a:p>
          <a:p>
            <a:pPr marL="0" indent="0">
              <a:lnSpc>
                <a:spcPct val="90000"/>
              </a:lnSpc>
              <a:buNone/>
            </a:pPr>
            <a:r>
              <a:rPr lang="cs-CZ" sz="2200" b="1" dirty="0">
                <a:latin typeface="Arial" pitchFamily="34" charset="0"/>
                <a:cs typeface="Arial" pitchFamily="34" charset="0"/>
              </a:rPr>
              <a:t>SPRÁVNOST:  </a:t>
            </a:r>
            <a:endParaRPr lang="cs-CZ" sz="2200" dirty="0">
              <a:latin typeface="Arial" pitchFamily="34" charset="0"/>
              <a:cs typeface="Arial" pitchFamily="34" charset="0"/>
            </a:endParaRPr>
          </a:p>
          <a:p>
            <a:pPr marL="0" indent="0">
              <a:lnSpc>
                <a:spcPct val="90000"/>
              </a:lnSpc>
              <a:buNone/>
            </a:pPr>
            <a:r>
              <a:rPr lang="cs-CZ" sz="2200" dirty="0">
                <a:latin typeface="Arial" pitchFamily="34" charset="0"/>
                <a:cs typeface="Arial" pitchFamily="34" charset="0"/>
              </a:rPr>
              <a:t>a) množství objektivních dat</a:t>
            </a:r>
          </a:p>
          <a:p>
            <a:pPr marL="0" indent="0">
              <a:lnSpc>
                <a:spcPct val="90000"/>
              </a:lnSpc>
              <a:buNone/>
            </a:pPr>
            <a:r>
              <a:rPr lang="cs-CZ" sz="2200" dirty="0">
                <a:latin typeface="Arial" pitchFamily="34" charset="0"/>
                <a:cs typeface="Arial" pitchFamily="34" charset="0"/>
              </a:rPr>
              <a:t>b) využívání subjektivních zkušeností, což povyšuje diagnostiku na umění</a:t>
            </a:r>
          </a:p>
          <a:p>
            <a:pPr marL="0" indent="0">
              <a:buNone/>
            </a:pPr>
            <a:endParaRPr lang="cs-CZ" sz="2200" dirty="0"/>
          </a:p>
        </p:txBody>
      </p:sp>
      <p:sp>
        <p:nvSpPr>
          <p:cNvPr id="7" name="Zástupný symbol pro text 6"/>
          <p:cNvSpPr>
            <a:spLocks noGrp="1"/>
          </p:cNvSpPr>
          <p:nvPr>
            <p:ph type="body" sz="quarter" idx="3"/>
          </p:nvPr>
        </p:nvSpPr>
        <p:spPr>
          <a:xfrm>
            <a:off x="4283968" y="188640"/>
            <a:ext cx="5256584" cy="936104"/>
          </a:xfrm>
        </p:spPr>
        <p:txBody>
          <a:bodyPr>
            <a:normAutofit fontScale="70000" lnSpcReduction="20000"/>
          </a:bodyPr>
          <a:lstStyle/>
          <a:p>
            <a:r>
              <a:rPr lang="cs-CZ" dirty="0"/>
              <a:t> </a:t>
            </a:r>
          </a:p>
          <a:p>
            <a:r>
              <a:rPr lang="cs-CZ" sz="3800" dirty="0">
                <a:solidFill>
                  <a:srgbClr val="0000CC"/>
                </a:solidFill>
                <a:latin typeface="Arial Black" pitchFamily="34" charset="0"/>
              </a:rPr>
              <a:t>  </a:t>
            </a:r>
            <a:r>
              <a:rPr lang="cs-CZ" sz="4500" dirty="0">
                <a:solidFill>
                  <a:srgbClr val="0000CC"/>
                </a:solidFill>
                <a:latin typeface="Arial Black" pitchFamily="34" charset="0"/>
              </a:rPr>
              <a:t>EPIDEM.  DIAGNÓZA</a:t>
            </a:r>
          </a:p>
          <a:p>
            <a:endParaRPr lang="cs-CZ" sz="4500" dirty="0">
              <a:solidFill>
                <a:srgbClr val="0000FF"/>
              </a:solidFill>
            </a:endParaRPr>
          </a:p>
        </p:txBody>
      </p:sp>
      <p:sp>
        <p:nvSpPr>
          <p:cNvPr id="8" name="Zástupný symbol pro obsah 7"/>
          <p:cNvSpPr>
            <a:spLocks noGrp="1"/>
          </p:cNvSpPr>
          <p:nvPr>
            <p:ph sz="quarter" idx="4"/>
          </p:nvPr>
        </p:nvSpPr>
        <p:spPr>
          <a:xfrm>
            <a:off x="4716016" y="548680"/>
            <a:ext cx="4427984" cy="6624736"/>
          </a:xfrm>
        </p:spPr>
        <p:txBody>
          <a:bodyPr>
            <a:normAutofit/>
          </a:bodyPr>
          <a:lstStyle/>
          <a:p>
            <a:pPr marL="0" indent="0">
              <a:spcBef>
                <a:spcPts val="0"/>
              </a:spcBef>
              <a:buNone/>
            </a:pPr>
            <a:r>
              <a:rPr lang="cs-CZ" sz="2200" b="1" dirty="0">
                <a:latin typeface="Arial" pitchFamily="34" charset="0"/>
                <a:cs typeface="Arial" pitchFamily="34" charset="0"/>
              </a:rPr>
              <a:t>INFORMACE: </a:t>
            </a:r>
          </a:p>
          <a:p>
            <a:pPr marL="0" indent="0">
              <a:spcBef>
                <a:spcPts val="0"/>
              </a:spcBef>
              <a:buNone/>
            </a:pPr>
            <a:r>
              <a:rPr lang="cs-CZ" sz="2200" dirty="0">
                <a:latin typeface="Arial" pitchFamily="34" charset="0"/>
                <a:cs typeface="Arial" pitchFamily="34" charset="0"/>
              </a:rPr>
              <a:t>využívá velmi zredukované informace, k dispozici jsou pouze výsledky testů ve formě  T+ /T-</a:t>
            </a:r>
          </a:p>
          <a:p>
            <a:pPr marL="0" indent="0">
              <a:spcBef>
                <a:spcPts val="1500"/>
              </a:spcBef>
              <a:buNone/>
            </a:pPr>
            <a:r>
              <a:rPr lang="cs-CZ" sz="2200" b="1" dirty="0">
                <a:latin typeface="Arial" pitchFamily="34" charset="0"/>
                <a:cs typeface="Arial" pitchFamily="34" charset="0"/>
              </a:rPr>
              <a:t>SUBJEKTIVNÍ PRVEK: </a:t>
            </a:r>
          </a:p>
          <a:p>
            <a:pPr marL="0" indent="0">
              <a:spcBef>
                <a:spcPts val="0"/>
              </a:spcBef>
              <a:buNone/>
            </a:pPr>
            <a:r>
              <a:rPr lang="cs-CZ" sz="2200" dirty="0">
                <a:latin typeface="Arial" pitchFamily="34" charset="0"/>
                <a:cs typeface="Arial" pitchFamily="34" charset="0"/>
              </a:rPr>
              <a:t>je  potlačen, což je dáno vlastnostmi testu; výsledek testu je stejný bez ohledu na to, kdo test vyhodnocuje</a:t>
            </a:r>
          </a:p>
          <a:p>
            <a:pPr marL="0" indent="0">
              <a:spcBef>
                <a:spcPts val="1500"/>
              </a:spcBef>
              <a:buNone/>
            </a:pPr>
            <a:r>
              <a:rPr lang="cs-CZ" sz="2200" b="1" dirty="0">
                <a:latin typeface="Arial" pitchFamily="34" charset="0"/>
                <a:cs typeface="Arial" pitchFamily="34" charset="0"/>
              </a:rPr>
              <a:t>SPRÁVNOST: </a:t>
            </a:r>
          </a:p>
          <a:p>
            <a:pPr marL="0" indent="0">
              <a:spcBef>
                <a:spcPts val="0"/>
              </a:spcBef>
              <a:buNone/>
            </a:pPr>
            <a:r>
              <a:rPr lang="cs-CZ" sz="2200" dirty="0">
                <a:latin typeface="Arial" pitchFamily="34" charset="0"/>
                <a:cs typeface="Arial" pitchFamily="34" charset="0"/>
              </a:rPr>
              <a:t>riziko chyby je vyšší než u klinické diagnózy, je nutno věnovat velkou pozornost výběru diagnostického testu, sledovat jeho vlastnosti a tím minimalizovat množství chyb</a:t>
            </a:r>
          </a:p>
          <a:p>
            <a:pPr marL="0" indent="0">
              <a:spcBef>
                <a:spcPts val="0"/>
              </a:spcBef>
              <a:buNone/>
            </a:pPr>
            <a:endParaRPr lang="cs-CZ" sz="2200" dirty="0"/>
          </a:p>
        </p:txBody>
      </p:sp>
      <p:cxnSp>
        <p:nvCxnSpPr>
          <p:cNvPr id="3" name="Přímá spojnice 2"/>
          <p:cNvCxnSpPr/>
          <p:nvPr/>
        </p:nvCxnSpPr>
        <p:spPr>
          <a:xfrm>
            <a:off x="4499992" y="692696"/>
            <a:ext cx="0" cy="5688632"/>
          </a:xfrm>
          <a:prstGeom prst="line">
            <a:avLst/>
          </a:prstGeom>
          <a:ln w="12700" cmpd="sng">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a:solidFill>
                  <a:srgbClr val="3608B8"/>
                </a:solidFill>
              </a:rPr>
              <a:t>Vlastnosti relativních ukazatelů</a:t>
            </a:r>
          </a:p>
        </p:txBody>
      </p:sp>
      <p:sp>
        <p:nvSpPr>
          <p:cNvPr id="3" name="Zástupný symbol pro obsah 2"/>
          <p:cNvSpPr>
            <a:spLocks noGrp="1"/>
          </p:cNvSpPr>
          <p:nvPr>
            <p:ph idx="1"/>
          </p:nvPr>
        </p:nvSpPr>
        <p:spPr>
          <a:xfrm>
            <a:off x="251520" y="1124744"/>
            <a:ext cx="8229600" cy="5400600"/>
          </a:xfrm>
        </p:spPr>
        <p:txBody>
          <a:bodyPr>
            <a:normAutofit/>
          </a:bodyPr>
          <a:lstStyle/>
          <a:p>
            <a:pPr lvl="1"/>
            <a:endParaRPr lang="cs-CZ" dirty="0"/>
          </a:p>
          <a:p>
            <a:pPr lvl="1"/>
            <a:r>
              <a:rPr lang="cs-CZ" b="1" dirty="0"/>
              <a:t>podskupiny</a:t>
            </a:r>
            <a:r>
              <a:rPr lang="cs-CZ" dirty="0"/>
              <a:t> se liší </a:t>
            </a:r>
          </a:p>
          <a:p>
            <a:pPr lvl="2"/>
            <a:r>
              <a:rPr lang="cs-CZ" sz="2800" dirty="0"/>
              <a:t>jak velikostí (počet lidí v podskupině), </a:t>
            </a:r>
          </a:p>
          <a:p>
            <a:pPr lvl="2"/>
            <a:r>
              <a:rPr lang="cs-CZ" sz="2800" dirty="0"/>
              <a:t>tak výskytem sledovaného jevu (počet případů sledovaného jevu)</a:t>
            </a:r>
          </a:p>
        </p:txBody>
      </p:sp>
    </p:spTree>
    <p:extLst>
      <p:ext uri="{BB962C8B-B14F-4D97-AF65-F5344CB8AC3E}">
        <p14:creationId xmlns:p14="http://schemas.microsoft.com/office/powerpoint/2010/main" val="3234432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b="1" dirty="0">
                <a:solidFill>
                  <a:srgbClr val="0000CC"/>
                </a:solidFill>
                <a:latin typeface="Arial" panose="020B0604020202020204" pitchFamily="34" charset="0"/>
                <a:cs typeface="Arial" panose="020B0604020202020204" pitchFamily="34" charset="0"/>
              </a:rPr>
              <a:t>Definování nemoci pro potřebu epidemiologické studie</a:t>
            </a:r>
          </a:p>
        </p:txBody>
      </p:sp>
      <p:sp>
        <p:nvSpPr>
          <p:cNvPr id="3" name="Zástupný symbol pro obsah 2"/>
          <p:cNvSpPr>
            <a:spLocks noGrp="1"/>
          </p:cNvSpPr>
          <p:nvPr>
            <p:ph idx="1"/>
          </p:nvPr>
        </p:nvSpPr>
        <p:spPr/>
        <p:txBody>
          <a:bodyPr/>
          <a:lstStyle/>
          <a:p>
            <a:pPr marL="0" indent="0">
              <a:buNone/>
            </a:pPr>
            <a:r>
              <a:rPr lang="cs-CZ" dirty="0"/>
              <a:t>Chronická bronchitida</a:t>
            </a:r>
          </a:p>
          <a:p>
            <a:pPr marL="0" indent="0">
              <a:buNone/>
            </a:pPr>
            <a:r>
              <a:rPr lang="cs-CZ" dirty="0"/>
              <a:t>„Stav, při kterém pacient má </a:t>
            </a:r>
            <a:r>
              <a:rPr lang="cs-CZ" b="1" dirty="0"/>
              <a:t>chronický kašel s expektorací</a:t>
            </a:r>
            <a:r>
              <a:rPr lang="cs-CZ" dirty="0"/>
              <a:t> po dobu </a:t>
            </a:r>
            <a:r>
              <a:rPr lang="cs-CZ" b="1" dirty="0"/>
              <a:t>nejméně 4 týdnů</a:t>
            </a:r>
            <a:r>
              <a:rPr lang="cs-CZ" dirty="0"/>
              <a:t>, který se objevil </a:t>
            </a:r>
            <a:r>
              <a:rPr lang="cs-CZ" b="1" dirty="0"/>
              <a:t>nejméně po 3 následující zimy </a:t>
            </a:r>
            <a:r>
              <a:rPr lang="cs-CZ" dirty="0"/>
              <a:t>a který způsobil </a:t>
            </a:r>
            <a:r>
              <a:rPr lang="cs-CZ" b="1" dirty="0"/>
              <a:t>nejméně 4týdenní pracovní neschopnost</a:t>
            </a:r>
            <a:r>
              <a:rPr lang="cs-CZ" dirty="0"/>
              <a:t> následkem plicní choroby, </a:t>
            </a:r>
            <a:r>
              <a:rPr lang="cs-CZ" b="1" dirty="0"/>
              <a:t>aniž byl zjištěn specifický nález</a:t>
            </a:r>
            <a:r>
              <a:rPr lang="cs-CZ" dirty="0"/>
              <a:t>.“</a:t>
            </a:r>
          </a:p>
        </p:txBody>
      </p:sp>
    </p:spTree>
    <p:extLst>
      <p:ext uri="{BB962C8B-B14F-4D97-AF65-F5344CB8AC3E}">
        <p14:creationId xmlns:p14="http://schemas.microsoft.com/office/powerpoint/2010/main" val="3718247855"/>
      </p:ext>
    </p:extLst>
  </p:cSld>
  <p:clrMapOvr>
    <a:masterClrMapping/>
  </p:clrMapOvr>
  <mc:AlternateContent xmlns:mc="http://schemas.openxmlformats.org/markup-compatibility/2006" xmlns:p14="http://schemas.microsoft.com/office/powerpoint/2010/main">
    <mc:Choice Requires="p14">
      <p:transition spd="slow" p14:dur="2000" advTm="81023"/>
    </mc:Choice>
    <mc:Fallback xmlns="">
      <p:transition spd="slow" advTm="81023"/>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3600" b="1" dirty="0">
                <a:solidFill>
                  <a:srgbClr val="0000CC"/>
                </a:solidFill>
                <a:latin typeface="Arial Black" pitchFamily="34" charset="0"/>
              </a:rPr>
              <a:t>Vlastnosti testů</a:t>
            </a:r>
          </a:p>
        </p:txBody>
      </p:sp>
      <p:sp>
        <p:nvSpPr>
          <p:cNvPr id="3" name="Zástupný symbol pro obsah 2"/>
          <p:cNvSpPr>
            <a:spLocks noGrp="1"/>
          </p:cNvSpPr>
          <p:nvPr>
            <p:ph idx="1"/>
          </p:nvPr>
        </p:nvSpPr>
        <p:spPr>
          <a:xfrm>
            <a:off x="547352" y="1212548"/>
            <a:ext cx="8377708" cy="5145435"/>
          </a:xfrm>
        </p:spPr>
        <p:txBody>
          <a:bodyPr>
            <a:normAutofit fontScale="85000" lnSpcReduction="20000"/>
          </a:bodyPr>
          <a:lstStyle/>
          <a:p>
            <a:pPr marL="0" indent="0">
              <a:buNone/>
            </a:pPr>
            <a:r>
              <a:rPr lang="cs-CZ" b="1" dirty="0"/>
              <a:t>Správnost  výsledků testů souvisí s jejich dvěma základními vlastnostmi:</a:t>
            </a:r>
          </a:p>
          <a:p>
            <a:pPr marL="0" indent="0">
              <a:buNone/>
            </a:pPr>
            <a:endParaRPr lang="cs-CZ" b="1" dirty="0"/>
          </a:p>
          <a:p>
            <a:pPr>
              <a:buClr>
                <a:schemeClr val="tx1"/>
              </a:buClr>
            </a:pPr>
            <a:r>
              <a:rPr lang="cs-CZ" sz="2800" b="1" dirty="0">
                <a:solidFill>
                  <a:srgbClr val="FF0000"/>
                </a:solidFill>
                <a:latin typeface="Arial" pitchFamily="34" charset="0"/>
                <a:cs typeface="Arial" pitchFamily="34" charset="0"/>
              </a:rPr>
              <a:t>reliabilita</a:t>
            </a:r>
            <a:r>
              <a:rPr lang="cs-CZ" sz="2800" b="1" dirty="0">
                <a:latin typeface="Arial" pitchFamily="34" charset="0"/>
                <a:cs typeface="Arial" pitchFamily="34" charset="0"/>
              </a:rPr>
              <a:t> </a:t>
            </a:r>
            <a:r>
              <a:rPr lang="cs-CZ" sz="2800" dirty="0">
                <a:latin typeface="Arial" pitchFamily="34" charset="0"/>
                <a:cs typeface="Arial" pitchFamily="34" charset="0"/>
              </a:rPr>
              <a:t>(opakovatelnost, přesnost)</a:t>
            </a:r>
            <a:r>
              <a:rPr lang="cs-CZ" sz="2800" b="1" dirty="0">
                <a:latin typeface="Arial" pitchFamily="34" charset="0"/>
                <a:cs typeface="Arial" pitchFamily="34" charset="0"/>
              </a:rPr>
              <a:t> </a:t>
            </a:r>
            <a:endParaRPr lang="cs-CZ" sz="2800" dirty="0">
              <a:latin typeface="Arial" pitchFamily="34" charset="0"/>
              <a:cs typeface="Arial" pitchFamily="34" charset="0"/>
            </a:endParaRPr>
          </a:p>
          <a:p>
            <a:pPr>
              <a:buClr>
                <a:schemeClr val="tx1"/>
              </a:buClr>
            </a:pPr>
            <a:r>
              <a:rPr lang="cs-CZ" sz="2800" b="1" dirty="0">
                <a:solidFill>
                  <a:srgbClr val="FF0000"/>
                </a:solidFill>
                <a:latin typeface="Arial" pitchFamily="34" charset="0"/>
                <a:cs typeface="Arial" pitchFamily="34" charset="0"/>
              </a:rPr>
              <a:t>validita</a:t>
            </a:r>
            <a:r>
              <a:rPr lang="cs-CZ" sz="2800" dirty="0">
                <a:latin typeface="Arial" pitchFamily="34" charset="0"/>
                <a:cs typeface="Arial" pitchFamily="34" charset="0"/>
              </a:rPr>
              <a:t> (správnost)</a:t>
            </a:r>
          </a:p>
          <a:p>
            <a:pPr marL="0" indent="0">
              <a:buNone/>
            </a:pPr>
            <a:endParaRPr lang="cs-CZ" sz="2800" dirty="0">
              <a:latin typeface="Arial" pitchFamily="34" charset="0"/>
              <a:cs typeface="Arial" pitchFamily="34" charset="0"/>
            </a:endParaRPr>
          </a:p>
          <a:p>
            <a:pPr>
              <a:buFontTx/>
              <a:buChar char="-"/>
            </a:pPr>
            <a:r>
              <a:rPr lang="cs-CZ" sz="2800" dirty="0">
                <a:latin typeface="Arial" pitchFamily="34" charset="0"/>
                <a:cs typeface="Arial" pitchFamily="34" charset="0"/>
              </a:rPr>
              <a:t>jsou to </a:t>
            </a:r>
            <a:r>
              <a:rPr lang="cs-CZ" sz="2800" b="1" dirty="0">
                <a:latin typeface="Arial" pitchFamily="34" charset="0"/>
                <a:cs typeface="Arial" pitchFamily="34" charset="0"/>
              </a:rPr>
              <a:t>obecné vlastnosti </a:t>
            </a:r>
            <a:r>
              <a:rPr lang="cs-CZ" sz="2800" dirty="0">
                <a:latin typeface="Arial" pitchFamily="34" charset="0"/>
                <a:cs typeface="Arial" pitchFamily="34" charset="0"/>
              </a:rPr>
              <a:t>jakýchkoli testů, resp. jakéhokoli </a:t>
            </a:r>
            <a:r>
              <a:rPr lang="cs-CZ" sz="2800" b="1" dirty="0">
                <a:latin typeface="Arial" pitchFamily="34" charset="0"/>
                <a:cs typeface="Arial" pitchFamily="34" charset="0"/>
              </a:rPr>
              <a:t>měření</a:t>
            </a:r>
            <a:r>
              <a:rPr lang="cs-CZ" sz="2800" dirty="0">
                <a:latin typeface="Arial" pitchFamily="34" charset="0"/>
                <a:cs typeface="Arial" pitchFamily="34" charset="0"/>
              </a:rPr>
              <a:t> </a:t>
            </a:r>
          </a:p>
          <a:p>
            <a:pPr marL="0" indent="0">
              <a:buNone/>
            </a:pPr>
            <a:endParaRPr lang="cs-CZ" sz="2800" dirty="0">
              <a:latin typeface="Arial" pitchFamily="34" charset="0"/>
              <a:cs typeface="Arial" pitchFamily="34" charset="0"/>
            </a:endParaRPr>
          </a:p>
          <a:p>
            <a:pPr marL="0" indent="0">
              <a:buNone/>
            </a:pPr>
            <a:r>
              <a:rPr lang="cs-CZ" sz="2800" dirty="0">
                <a:latin typeface="Arial" pitchFamily="34" charset="0"/>
                <a:cs typeface="Arial" pitchFamily="34" charset="0"/>
              </a:rPr>
              <a:t>V medicíně často používáme testy, které produkují určité chyby. Proto je potřeba znát reliabilitu a validitu používaných testů, a to jak v epidemiologii, tak v klinické praxi.</a:t>
            </a:r>
          </a:p>
          <a:p>
            <a:pPr marL="0" indent="0">
              <a:buNone/>
            </a:pPr>
            <a:endParaRPr lang="cs-CZ" sz="2800" dirty="0">
              <a:latin typeface="Arial" pitchFamily="34" charset="0"/>
              <a:cs typeface="Arial" pitchFamily="34" charset="0"/>
            </a:endParaRPr>
          </a:p>
          <a:p>
            <a:pPr marL="0" indent="0">
              <a:buNone/>
            </a:pPr>
            <a:r>
              <a:rPr lang="cs-CZ" sz="2800" b="1" dirty="0">
                <a:latin typeface="Arial" pitchFamily="34" charset="0"/>
                <a:cs typeface="Arial" pitchFamily="34" charset="0"/>
              </a:rPr>
              <a:t> </a:t>
            </a:r>
          </a:p>
          <a:p>
            <a:endParaRPr lang="cs-CZ" sz="2800" b="1" dirty="0">
              <a:latin typeface="Arial" pitchFamily="34" charset="0"/>
              <a:cs typeface="Arial" pitchFamily="34" charset="0"/>
            </a:endParaRPr>
          </a:p>
        </p:txBody>
      </p:sp>
    </p:spTree>
    <p:extLst>
      <p:ext uri="{BB962C8B-B14F-4D97-AF65-F5344CB8AC3E}">
        <p14:creationId xmlns:p14="http://schemas.microsoft.com/office/powerpoint/2010/main" val="2263695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3600" b="1" dirty="0">
                <a:solidFill>
                  <a:srgbClr val="0000CC"/>
                </a:solidFill>
                <a:latin typeface="Arial Black" pitchFamily="34" charset="0"/>
              </a:rPr>
              <a:t>Vlastnosti testů</a:t>
            </a:r>
          </a:p>
        </p:txBody>
      </p:sp>
      <p:sp>
        <p:nvSpPr>
          <p:cNvPr id="3" name="Zástupný symbol pro obsah 2"/>
          <p:cNvSpPr>
            <a:spLocks noGrp="1"/>
          </p:cNvSpPr>
          <p:nvPr>
            <p:ph idx="1"/>
          </p:nvPr>
        </p:nvSpPr>
        <p:spPr>
          <a:xfrm>
            <a:off x="395536" y="764704"/>
            <a:ext cx="8424936" cy="5145435"/>
          </a:xfrm>
        </p:spPr>
        <p:txBody>
          <a:bodyPr>
            <a:normAutofit lnSpcReduction="10000"/>
          </a:bodyPr>
          <a:lstStyle/>
          <a:p>
            <a:pPr marL="0" indent="0">
              <a:buNone/>
            </a:pPr>
            <a:endParaRPr lang="cs-CZ" b="1" dirty="0">
              <a:solidFill>
                <a:srgbClr val="FF0000"/>
              </a:solidFill>
            </a:endParaRPr>
          </a:p>
          <a:p>
            <a:pPr marL="0" indent="0">
              <a:buNone/>
            </a:pPr>
            <a:r>
              <a:rPr lang="cs-CZ" sz="2800" b="1" dirty="0">
                <a:solidFill>
                  <a:srgbClr val="FF0000"/>
                </a:solidFill>
                <a:latin typeface="Arial" pitchFamily="34" charset="0"/>
                <a:cs typeface="Arial" pitchFamily="34" charset="0"/>
              </a:rPr>
              <a:t>Reliabilita (přesnost, opakovatelnost testu)</a:t>
            </a:r>
          </a:p>
          <a:p>
            <a:r>
              <a:rPr lang="cs-CZ" sz="2800" b="1" dirty="0">
                <a:latin typeface="Arial" pitchFamily="34" charset="0"/>
                <a:cs typeface="Arial" pitchFamily="34" charset="0"/>
              </a:rPr>
              <a:t>Reliabilní test</a:t>
            </a:r>
            <a:r>
              <a:rPr lang="cs-CZ" sz="2800" dirty="0">
                <a:latin typeface="Arial" pitchFamily="34" charset="0"/>
                <a:cs typeface="Arial" pitchFamily="34" charset="0"/>
              </a:rPr>
              <a:t>  - při opakované aplikaci dává shodné výsledky                                                 </a:t>
            </a:r>
            <a:r>
              <a:rPr lang="cs-CZ" sz="2000" dirty="0">
                <a:latin typeface="Arial" pitchFamily="34" charset="0"/>
                <a:cs typeface="Arial" pitchFamily="34" charset="0"/>
              </a:rPr>
              <a:t>(pokud se ovšem stav pozorovaného objektu nezměnil).</a:t>
            </a:r>
          </a:p>
          <a:p>
            <a:pPr marL="0" indent="0">
              <a:buNone/>
            </a:pPr>
            <a:endParaRPr lang="cs-CZ" sz="2800" b="1" dirty="0">
              <a:solidFill>
                <a:srgbClr val="FF0000"/>
              </a:solidFill>
              <a:latin typeface="Arial" pitchFamily="34" charset="0"/>
              <a:cs typeface="Arial" pitchFamily="34" charset="0"/>
            </a:endParaRPr>
          </a:p>
          <a:p>
            <a:pPr marL="0" indent="0">
              <a:buNone/>
            </a:pPr>
            <a:r>
              <a:rPr lang="cs-CZ" sz="2800" b="1" dirty="0">
                <a:solidFill>
                  <a:srgbClr val="FF0000"/>
                </a:solidFill>
                <a:latin typeface="Arial" pitchFamily="34" charset="0"/>
                <a:cs typeface="Arial" pitchFamily="34" charset="0"/>
              </a:rPr>
              <a:t>Validita (správnost testu)</a:t>
            </a:r>
          </a:p>
          <a:p>
            <a:r>
              <a:rPr lang="cs-CZ" dirty="0">
                <a:latin typeface="Arial" panose="020B0604020202020204" pitchFamily="34" charset="0"/>
                <a:cs typeface="Arial" panose="020B0604020202020204" pitchFamily="34" charset="0"/>
              </a:rPr>
              <a:t>je pojímána jako shoda výsledku testu se skutečností</a:t>
            </a:r>
            <a:r>
              <a:rPr lang="cs-CZ" b="1" dirty="0">
                <a:latin typeface="Arial" pitchFamily="34" charset="0"/>
                <a:cs typeface="Arial" pitchFamily="34" charset="0"/>
              </a:rPr>
              <a:t> </a:t>
            </a:r>
          </a:p>
          <a:p>
            <a:r>
              <a:rPr lang="cs-CZ" b="1" dirty="0">
                <a:latin typeface="Arial" pitchFamily="34" charset="0"/>
                <a:cs typeface="Arial" pitchFamily="34" charset="0"/>
              </a:rPr>
              <a:t>Validní test  - </a:t>
            </a:r>
            <a:r>
              <a:rPr lang="cs-CZ" dirty="0">
                <a:latin typeface="Arial" pitchFamily="34" charset="0"/>
                <a:cs typeface="Arial" pitchFamily="34" charset="0"/>
              </a:rPr>
              <a:t>měří skutečně to, co chceme měřit</a:t>
            </a:r>
          </a:p>
          <a:p>
            <a:endParaRPr lang="cs-CZ" dirty="0">
              <a:latin typeface="Arial" pitchFamily="34" charset="0"/>
              <a:cs typeface="Arial" pitchFamily="34" charset="0"/>
            </a:endParaRPr>
          </a:p>
        </p:txBody>
      </p:sp>
    </p:spTree>
    <p:extLst>
      <p:ext uri="{BB962C8B-B14F-4D97-AF65-F5344CB8AC3E}">
        <p14:creationId xmlns:p14="http://schemas.microsoft.com/office/powerpoint/2010/main" val="42405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3600" b="1" dirty="0">
                <a:solidFill>
                  <a:srgbClr val="0000CC"/>
                </a:solidFill>
                <a:latin typeface="Arial Black" pitchFamily="34" charset="0"/>
              </a:rPr>
              <a:t>Vlastnosti testů</a:t>
            </a:r>
          </a:p>
        </p:txBody>
      </p:sp>
      <p:sp>
        <p:nvSpPr>
          <p:cNvPr id="3" name="Zástupný symbol pro obsah 2"/>
          <p:cNvSpPr>
            <a:spLocks noGrp="1"/>
          </p:cNvSpPr>
          <p:nvPr>
            <p:ph idx="1"/>
          </p:nvPr>
        </p:nvSpPr>
        <p:spPr>
          <a:xfrm>
            <a:off x="395536" y="1196752"/>
            <a:ext cx="8229600" cy="5112568"/>
          </a:xfrm>
        </p:spPr>
        <p:txBody>
          <a:bodyPr>
            <a:normAutofit fontScale="70000" lnSpcReduction="20000"/>
          </a:bodyPr>
          <a:lstStyle/>
          <a:p>
            <a:pPr marL="0" indent="0">
              <a:buNone/>
            </a:pPr>
            <a:r>
              <a:rPr lang="cs-CZ" b="1" dirty="0">
                <a:solidFill>
                  <a:srgbClr val="FF0000"/>
                </a:solidFill>
                <a:latin typeface="Arial Black" pitchFamily="34" charset="0"/>
                <a:cs typeface="Arial" pitchFamily="34" charset="0"/>
              </a:rPr>
              <a:t>MĚŘENÍ RELIABILITY</a:t>
            </a:r>
          </a:p>
          <a:p>
            <a:pPr marL="0" indent="0">
              <a:buNone/>
            </a:pPr>
            <a:r>
              <a:rPr lang="cs-CZ" b="1" dirty="0">
                <a:solidFill>
                  <a:srgbClr val="FF0000"/>
                </a:solidFill>
                <a:latin typeface="Arial" pitchFamily="34" charset="0"/>
                <a:cs typeface="Arial" pitchFamily="34" charset="0"/>
              </a:rPr>
              <a:t> </a:t>
            </a:r>
          </a:p>
          <a:p>
            <a:pPr marL="0" indent="0">
              <a:buNone/>
            </a:pPr>
            <a:r>
              <a:rPr lang="cs-CZ" b="1" dirty="0">
                <a:latin typeface="Arial" pitchFamily="34" charset="0"/>
                <a:cs typeface="Arial" pitchFamily="34" charset="0"/>
              </a:rPr>
              <a:t>Příčiny rozdílných výsledků při opakovaném měření</a:t>
            </a:r>
          </a:p>
          <a:p>
            <a:pPr marL="0" indent="0">
              <a:buNone/>
            </a:pPr>
            <a:r>
              <a:rPr lang="cs-CZ" dirty="0">
                <a:latin typeface="Arial" pitchFamily="34" charset="0"/>
                <a:cs typeface="Arial" pitchFamily="34" charset="0"/>
              </a:rPr>
              <a:t>- biologická variabilita (rychlá změna objektu měření)</a:t>
            </a:r>
            <a:endParaRPr lang="cs-CZ" b="1" dirty="0">
              <a:latin typeface="Arial" pitchFamily="34" charset="0"/>
              <a:cs typeface="Arial" pitchFamily="34" charset="0"/>
            </a:endParaRPr>
          </a:p>
          <a:p>
            <a:pPr>
              <a:buFontTx/>
              <a:buChar char="-"/>
            </a:pPr>
            <a:r>
              <a:rPr lang="cs-CZ" dirty="0">
                <a:latin typeface="Arial" pitchFamily="34" charset="0"/>
                <a:cs typeface="Arial" pitchFamily="34" charset="0"/>
              </a:rPr>
              <a:t>chyby měření</a:t>
            </a:r>
          </a:p>
          <a:p>
            <a:pPr lvl="1">
              <a:buFontTx/>
              <a:buChar char="-"/>
            </a:pPr>
            <a:r>
              <a:rPr lang="cs-CZ" dirty="0">
                <a:latin typeface="Arial" pitchFamily="34" charset="0"/>
                <a:cs typeface="Arial" pitchFamily="34" charset="0"/>
              </a:rPr>
              <a:t>pozorovatel(é) – chyby při odečítání naměřených hodnot (např. měření tlaku rtuťovým tonometrem)</a:t>
            </a:r>
            <a:endParaRPr lang="cs-CZ" b="1" dirty="0">
              <a:latin typeface="Arial" pitchFamily="34" charset="0"/>
              <a:cs typeface="Arial" pitchFamily="34" charset="0"/>
            </a:endParaRPr>
          </a:p>
          <a:p>
            <a:pPr lvl="1">
              <a:buFontTx/>
              <a:buChar char="-"/>
            </a:pPr>
            <a:r>
              <a:rPr lang="cs-CZ" dirty="0">
                <a:latin typeface="Arial" pitchFamily="34" charset="0"/>
                <a:cs typeface="Arial" pitchFamily="34" charset="0"/>
              </a:rPr>
              <a:t>přístroj, metoda – např. špatná kalibrace měřidla</a:t>
            </a:r>
            <a:endParaRPr lang="cs-CZ" b="1" dirty="0">
              <a:latin typeface="Arial" pitchFamily="34" charset="0"/>
              <a:cs typeface="Arial" pitchFamily="34" charset="0"/>
            </a:endParaRPr>
          </a:p>
          <a:p>
            <a:pPr marL="0" indent="0">
              <a:buNone/>
            </a:pPr>
            <a:r>
              <a:rPr lang="cs-CZ" dirty="0">
                <a:latin typeface="Arial" pitchFamily="34" charset="0"/>
                <a:cs typeface="Arial" pitchFamily="34" charset="0"/>
              </a:rPr>
              <a:t> </a:t>
            </a:r>
            <a:endParaRPr lang="cs-CZ" b="1" dirty="0">
              <a:latin typeface="Arial" pitchFamily="34" charset="0"/>
              <a:cs typeface="Arial" pitchFamily="34" charset="0"/>
            </a:endParaRPr>
          </a:p>
          <a:p>
            <a:pPr marL="0" indent="0">
              <a:buNone/>
            </a:pPr>
            <a:r>
              <a:rPr lang="cs-CZ" b="1" dirty="0">
                <a:latin typeface="Arial" pitchFamily="34" charset="0"/>
                <a:cs typeface="Arial" pitchFamily="34" charset="0"/>
              </a:rPr>
              <a:t>Měření reliability testu</a:t>
            </a:r>
          </a:p>
          <a:p>
            <a:pPr>
              <a:buFontTx/>
              <a:buChar char="-"/>
            </a:pPr>
            <a:r>
              <a:rPr lang="cs-CZ" dirty="0">
                <a:latin typeface="Arial" pitchFamily="34" charset="0"/>
                <a:cs typeface="Arial" pitchFamily="34" charset="0"/>
              </a:rPr>
              <a:t>používají se speciální metody - berou v úvahu frekvenci rozdílných výsledků, které mohou být výsledkem pouhé náhody </a:t>
            </a:r>
          </a:p>
          <a:p>
            <a:pPr marL="0" indent="0">
              <a:buNone/>
            </a:pPr>
            <a:endParaRPr lang="cs-CZ" b="1" dirty="0">
              <a:latin typeface="Arial" pitchFamily="34" charset="0"/>
              <a:cs typeface="Arial" pitchFamily="34" charset="0"/>
            </a:endParaRPr>
          </a:p>
          <a:p>
            <a:pPr marL="0" indent="0">
              <a:buNone/>
            </a:pPr>
            <a:r>
              <a:rPr lang="cs-CZ" b="1" dirty="0">
                <a:latin typeface="Arial" pitchFamily="34" charset="0"/>
                <a:cs typeface="Arial" pitchFamily="34" charset="0"/>
              </a:rPr>
              <a:t> </a:t>
            </a:r>
          </a:p>
          <a:p>
            <a:pPr marL="0" indent="0">
              <a:buNone/>
            </a:pPr>
            <a:endParaRPr lang="cs-CZ" b="1" dirty="0">
              <a:solidFill>
                <a:srgbClr val="FF0000"/>
              </a:solidFill>
            </a:endParaRPr>
          </a:p>
        </p:txBody>
      </p:sp>
    </p:spTree>
    <p:extLst>
      <p:ext uri="{BB962C8B-B14F-4D97-AF65-F5344CB8AC3E}">
        <p14:creationId xmlns:p14="http://schemas.microsoft.com/office/powerpoint/2010/main" val="17412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3200" b="1" dirty="0">
                <a:solidFill>
                  <a:srgbClr val="0000CC"/>
                </a:solidFill>
                <a:latin typeface="Arial Black" pitchFamily="34" charset="0"/>
              </a:rPr>
              <a:t>Vlastnosti testů</a:t>
            </a:r>
          </a:p>
        </p:txBody>
      </p:sp>
      <p:sp>
        <p:nvSpPr>
          <p:cNvPr id="3" name="Zástupný symbol pro obsah 2"/>
          <p:cNvSpPr>
            <a:spLocks noGrp="1"/>
          </p:cNvSpPr>
          <p:nvPr>
            <p:ph idx="1"/>
          </p:nvPr>
        </p:nvSpPr>
        <p:spPr>
          <a:xfrm>
            <a:off x="395535" y="1196752"/>
            <a:ext cx="8503765" cy="5112568"/>
          </a:xfrm>
        </p:spPr>
        <p:txBody>
          <a:bodyPr>
            <a:noAutofit/>
          </a:bodyPr>
          <a:lstStyle/>
          <a:p>
            <a:pPr marL="0" indent="0">
              <a:buNone/>
            </a:pPr>
            <a:r>
              <a:rPr lang="cs-CZ" sz="2200" b="1" dirty="0">
                <a:solidFill>
                  <a:srgbClr val="FF0000"/>
                </a:solidFill>
                <a:latin typeface="Arial Black" pitchFamily="34" charset="0"/>
                <a:cs typeface="Arial" pitchFamily="34" charset="0"/>
              </a:rPr>
              <a:t>VALIDIZACE TESTU (určování validity testu)</a:t>
            </a:r>
          </a:p>
          <a:p>
            <a:pPr marL="0" indent="0">
              <a:spcBef>
                <a:spcPts val="0"/>
              </a:spcBef>
              <a:buNone/>
            </a:pPr>
            <a:endParaRPr lang="cs-CZ" sz="2200" b="1" dirty="0">
              <a:latin typeface="Arial" pitchFamily="34" charset="0"/>
              <a:cs typeface="Arial" pitchFamily="34" charset="0"/>
            </a:endParaRPr>
          </a:p>
          <a:p>
            <a:pPr>
              <a:spcBef>
                <a:spcPts val="0"/>
              </a:spcBef>
              <a:buFontTx/>
              <a:buChar char="-"/>
            </a:pPr>
            <a:r>
              <a:rPr lang="cs-CZ" sz="2200" dirty="0">
                <a:latin typeface="Arial" pitchFamily="34" charset="0"/>
                <a:cs typeface="Arial" pitchFamily="34" charset="0"/>
              </a:rPr>
              <a:t>Validitu  testu musíme znát dříve, než ho začneme využívat </a:t>
            </a:r>
          </a:p>
          <a:p>
            <a:pPr marL="0" indent="0">
              <a:spcBef>
                <a:spcPts val="0"/>
              </a:spcBef>
              <a:buNone/>
            </a:pPr>
            <a:r>
              <a:rPr lang="cs-CZ" sz="2200" dirty="0">
                <a:latin typeface="Arial" pitchFamily="34" charset="0"/>
                <a:cs typeface="Arial" pitchFamily="34" charset="0"/>
              </a:rPr>
              <a:t>     v praxi.</a:t>
            </a:r>
          </a:p>
          <a:p>
            <a:pPr marL="0" indent="0">
              <a:spcBef>
                <a:spcPts val="0"/>
              </a:spcBef>
              <a:buNone/>
            </a:pPr>
            <a:r>
              <a:rPr lang="cs-CZ" sz="2200" dirty="0">
                <a:latin typeface="Arial" pitchFamily="34" charset="0"/>
                <a:cs typeface="Arial" pitchFamily="34" charset="0"/>
              </a:rPr>
              <a:t>-   Pro určení validity testu potřebujeme standardní metodu dávající   </a:t>
            </a:r>
          </a:p>
          <a:p>
            <a:pPr marL="0" indent="0">
              <a:spcBef>
                <a:spcPts val="0"/>
              </a:spcBef>
              <a:buNone/>
            </a:pPr>
            <a:r>
              <a:rPr lang="cs-CZ" sz="2200" dirty="0">
                <a:latin typeface="Arial" pitchFamily="34" charset="0"/>
                <a:cs typeface="Arial" pitchFamily="34" charset="0"/>
              </a:rPr>
              <a:t>    správnou = pravdivou informaci o každém jedinci.</a:t>
            </a:r>
            <a:endParaRPr lang="cs-CZ" sz="2200" b="1" dirty="0">
              <a:latin typeface="Arial" pitchFamily="34" charset="0"/>
              <a:cs typeface="Arial" pitchFamily="34" charset="0"/>
            </a:endParaRPr>
          </a:p>
          <a:p>
            <a:pPr marL="0" indent="0">
              <a:buNone/>
            </a:pPr>
            <a:r>
              <a:rPr lang="cs-CZ" sz="2200" b="1" dirty="0">
                <a:solidFill>
                  <a:srgbClr val="0000CC"/>
                </a:solidFill>
                <a:latin typeface="Arial" pitchFamily="34" charset="0"/>
                <a:cs typeface="Arial" pitchFamily="34" charset="0"/>
              </a:rPr>
              <a:t>4 kroky pro měření validity:</a:t>
            </a:r>
          </a:p>
          <a:p>
            <a:pPr marL="400050" lvl="1" indent="0">
              <a:buNone/>
            </a:pPr>
            <a:r>
              <a:rPr lang="cs-CZ" sz="2200" b="1" dirty="0">
                <a:latin typeface="Arial" pitchFamily="34" charset="0"/>
                <a:cs typeface="Arial" pitchFamily="34" charset="0"/>
              </a:rPr>
              <a:t> </a:t>
            </a:r>
          </a:p>
          <a:p>
            <a:pPr marL="0" indent="0">
              <a:buNone/>
            </a:pPr>
            <a:endParaRPr lang="cs-CZ" sz="2400" b="1" dirty="0">
              <a:solidFill>
                <a:srgbClr val="FF0000"/>
              </a:solidFill>
            </a:endParaRPr>
          </a:p>
        </p:txBody>
      </p:sp>
    </p:spTree>
    <p:extLst>
      <p:ext uri="{BB962C8B-B14F-4D97-AF65-F5344CB8AC3E}">
        <p14:creationId xmlns:p14="http://schemas.microsoft.com/office/powerpoint/2010/main" val="40183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sz="3600" b="1" dirty="0">
                <a:solidFill>
                  <a:srgbClr val="0000CC"/>
                </a:solidFill>
                <a:latin typeface="Arial Black" pitchFamily="34" charset="0"/>
              </a:rPr>
              <a:t>Vlastnosti testů</a:t>
            </a:r>
          </a:p>
        </p:txBody>
      </p:sp>
      <p:sp>
        <p:nvSpPr>
          <p:cNvPr id="3" name="Zástupný symbol pro obsah 2"/>
          <p:cNvSpPr>
            <a:spLocks noGrp="1"/>
          </p:cNvSpPr>
          <p:nvPr>
            <p:ph idx="1"/>
          </p:nvPr>
        </p:nvSpPr>
        <p:spPr>
          <a:xfrm>
            <a:off x="395536" y="1196752"/>
            <a:ext cx="8229600" cy="5112568"/>
          </a:xfrm>
        </p:spPr>
        <p:txBody>
          <a:bodyPr>
            <a:normAutofit/>
          </a:bodyPr>
          <a:lstStyle/>
          <a:p>
            <a:pPr marL="0" indent="0">
              <a:spcBef>
                <a:spcPts val="0"/>
              </a:spcBef>
              <a:buNone/>
            </a:pPr>
            <a:r>
              <a:rPr lang="cs-CZ" sz="3000" b="1" dirty="0">
                <a:latin typeface="Arial" pitchFamily="34" charset="0"/>
                <a:cs typeface="Arial" pitchFamily="34" charset="0"/>
              </a:rPr>
              <a:t>CHARAKTERISTIKY VALIDITY</a:t>
            </a:r>
          </a:p>
          <a:p>
            <a:pPr marL="0" indent="0">
              <a:spcBef>
                <a:spcPts val="0"/>
              </a:spcBef>
              <a:buNone/>
            </a:pPr>
            <a:endParaRPr lang="cs-CZ" sz="3000" dirty="0">
              <a:latin typeface="Arial" pitchFamily="34" charset="0"/>
              <a:cs typeface="Arial" pitchFamily="34" charset="0"/>
            </a:endParaRPr>
          </a:p>
          <a:p>
            <a:pPr>
              <a:spcBef>
                <a:spcPts val="0"/>
              </a:spcBef>
            </a:pPr>
            <a:r>
              <a:rPr lang="cs-CZ" sz="3000" b="1" dirty="0">
                <a:solidFill>
                  <a:srgbClr val="FF0000"/>
                </a:solidFill>
                <a:latin typeface="Arial" pitchFamily="34" charset="0"/>
                <a:cs typeface="Arial" pitchFamily="34" charset="0"/>
              </a:rPr>
              <a:t>Senzitivita</a:t>
            </a:r>
            <a:r>
              <a:rPr lang="cs-CZ" sz="3000" dirty="0">
                <a:latin typeface="Arial" pitchFamily="34" charset="0"/>
                <a:cs typeface="Arial" pitchFamily="34" charset="0"/>
              </a:rPr>
              <a:t> je schopnost testu označit jako pozitivní osobu, která je skutečně nemocná. </a:t>
            </a:r>
          </a:p>
          <a:p>
            <a:pPr lvl="1">
              <a:spcBef>
                <a:spcPts val="0"/>
              </a:spcBef>
            </a:pPr>
            <a:r>
              <a:rPr lang="cs-CZ" sz="2600" b="1" dirty="0">
                <a:latin typeface="Arial" pitchFamily="34" charset="0"/>
                <a:cs typeface="Arial" pitchFamily="34" charset="0"/>
              </a:rPr>
              <a:t>Podíl test pozitivních z celkového počtu nemocných (v %)</a:t>
            </a:r>
          </a:p>
          <a:p>
            <a:pPr>
              <a:spcBef>
                <a:spcPts val="0"/>
              </a:spcBef>
            </a:pPr>
            <a:r>
              <a:rPr lang="cs-CZ" sz="3000" b="1" dirty="0">
                <a:solidFill>
                  <a:srgbClr val="FF0000"/>
                </a:solidFill>
                <a:latin typeface="Arial" pitchFamily="34" charset="0"/>
                <a:cs typeface="Arial" pitchFamily="34" charset="0"/>
              </a:rPr>
              <a:t>Specifita</a:t>
            </a:r>
            <a:r>
              <a:rPr lang="cs-CZ" sz="3000" dirty="0">
                <a:latin typeface="Arial" pitchFamily="34" charset="0"/>
                <a:cs typeface="Arial" pitchFamily="34" charset="0"/>
              </a:rPr>
              <a:t> je schopnost testu označit jako negativní osobu, která je skutečně zdravá</a:t>
            </a:r>
            <a:r>
              <a:rPr lang="cs-CZ" dirty="0">
                <a:latin typeface="Arial" pitchFamily="34" charset="0"/>
                <a:cs typeface="Arial" pitchFamily="34" charset="0"/>
              </a:rPr>
              <a:t>.</a:t>
            </a:r>
          </a:p>
          <a:p>
            <a:pPr lvl="1">
              <a:spcBef>
                <a:spcPts val="0"/>
              </a:spcBef>
            </a:pPr>
            <a:r>
              <a:rPr lang="cs-CZ" b="1" dirty="0">
                <a:latin typeface="Arial" pitchFamily="34" charset="0"/>
                <a:cs typeface="Arial" pitchFamily="34" charset="0"/>
              </a:rPr>
              <a:t>Podíl test negativních z celkového počtu zdravých (v %)</a:t>
            </a:r>
          </a:p>
          <a:p>
            <a:pPr lvl="1">
              <a:spcBef>
                <a:spcPts val="0"/>
              </a:spcBef>
            </a:pPr>
            <a:endParaRPr lang="cs-CZ" dirty="0">
              <a:latin typeface="Arial" pitchFamily="34" charset="0"/>
              <a:cs typeface="Arial" pitchFamily="34" charset="0"/>
            </a:endParaRPr>
          </a:p>
          <a:p>
            <a:pPr marL="0" indent="0">
              <a:spcBef>
                <a:spcPts val="0"/>
              </a:spcBef>
              <a:buNone/>
            </a:pPr>
            <a:endParaRPr lang="cs-CZ"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73253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40487"/>
            <a:ext cx="8229600" cy="1143000"/>
          </a:xfrm>
        </p:spPr>
        <p:txBody>
          <a:bodyPr>
            <a:normAutofit/>
          </a:bodyPr>
          <a:lstStyle/>
          <a:p>
            <a:r>
              <a:rPr lang="cs-CZ" sz="3600" b="1" dirty="0">
                <a:solidFill>
                  <a:srgbClr val="0033CC"/>
                </a:solidFill>
                <a:latin typeface="Arial Black" pitchFamily="34" charset="0"/>
              </a:rPr>
              <a:t>Vlastnosti testů</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44116" y="1484784"/>
                <a:ext cx="8899884" cy="5515163"/>
              </a:xfrm>
            </p:spPr>
            <p:txBody>
              <a:bodyPr>
                <a:normAutofit fontScale="70000" lnSpcReduction="20000"/>
              </a:bodyPr>
              <a:lstStyle/>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sz="1800" b="1" dirty="0">
                  <a:solidFill>
                    <a:srgbClr val="FF0000"/>
                  </a:solidFill>
                </a:endParaRPr>
              </a:p>
              <a:p>
                <a:pPr marL="0" indent="0">
                  <a:buNone/>
                </a:pPr>
                <a:r>
                  <a:rPr lang="cs-CZ" sz="1900" b="1" dirty="0">
                    <a:solidFill>
                      <a:srgbClr val="FF0000"/>
                    </a:solidFill>
                    <a:latin typeface="Arial" pitchFamily="34" charset="0"/>
                    <a:cs typeface="Arial" pitchFamily="34" charset="0"/>
                  </a:rPr>
                  <a:t>			</a:t>
                </a:r>
              </a:p>
              <a:p>
                <a:pPr marL="0" indent="0">
                  <a:buNone/>
                </a:pPr>
                <a:endParaRPr lang="cs-CZ" sz="1900" b="1" dirty="0">
                  <a:solidFill>
                    <a:srgbClr val="FF0000"/>
                  </a:solidFill>
                  <a:latin typeface="Arial" pitchFamily="34" charset="0"/>
                  <a:cs typeface="Arial" pitchFamily="34" charset="0"/>
                </a:endParaRPr>
              </a:p>
              <a:p>
                <a:pPr marL="0" indent="0">
                  <a:buNone/>
                </a:pPr>
                <a:r>
                  <a:rPr lang="cs-CZ" sz="1900" b="1" dirty="0">
                    <a:solidFill>
                      <a:srgbClr val="FF0000"/>
                    </a:solidFill>
                    <a:latin typeface="Arial" pitchFamily="34" charset="0"/>
                    <a:cs typeface="Arial" pitchFamily="34" charset="0"/>
                  </a:rPr>
                  <a:t>		</a:t>
                </a:r>
              </a:p>
              <a:p>
                <a:pPr marL="0" indent="0">
                  <a:buNone/>
                </a:pPr>
                <a:r>
                  <a:rPr lang="cs-CZ" sz="1900" b="1" dirty="0">
                    <a:solidFill>
                      <a:srgbClr val="FF0000"/>
                    </a:solidFill>
                    <a:latin typeface="Arial" pitchFamily="34" charset="0"/>
                    <a:cs typeface="Arial" pitchFamily="34" charset="0"/>
                  </a:rPr>
                  <a:t>	</a:t>
                </a:r>
                <a:r>
                  <a:rPr lang="cs-CZ" sz="1900" b="1" dirty="0">
                    <a:solidFill>
                      <a:srgbClr val="0000FF"/>
                    </a:solidFill>
                    <a:latin typeface="Arial" pitchFamily="34" charset="0"/>
                    <a:cs typeface="Arial" pitchFamily="34" charset="0"/>
                  </a:rPr>
                  <a:t>a</a:t>
                </a:r>
                <a:r>
                  <a:rPr lang="cs-CZ" sz="1900" b="1" dirty="0">
                    <a:solidFill>
                      <a:srgbClr val="FF0000"/>
                    </a:solidFill>
                    <a:latin typeface="Arial" pitchFamily="34" charset="0"/>
                    <a:cs typeface="Arial" pitchFamily="34" charset="0"/>
                  </a:rPr>
                  <a:t> </a:t>
                </a:r>
                <a:r>
                  <a:rPr lang="cs-CZ" sz="1900" dirty="0">
                    <a:latin typeface="Arial" pitchFamily="34" charset="0"/>
                    <a:cs typeface="Arial" pitchFamily="34" charset="0"/>
                  </a:rPr>
                  <a:t>= správně pozitivní</a:t>
                </a:r>
                <a:r>
                  <a:rPr lang="cs-CZ" sz="1900" b="1" dirty="0">
                    <a:solidFill>
                      <a:srgbClr val="FF0000"/>
                    </a:solidFill>
                    <a:latin typeface="Arial" pitchFamily="34" charset="0"/>
                    <a:cs typeface="Arial" pitchFamily="34" charset="0"/>
                  </a:rPr>
                  <a:t>	b  </a:t>
                </a:r>
                <a:r>
                  <a:rPr lang="cs-CZ" sz="1900" dirty="0">
                    <a:latin typeface="Arial" pitchFamily="34" charset="0"/>
                    <a:cs typeface="Arial" pitchFamily="34" charset="0"/>
                  </a:rPr>
                  <a:t>=  falešně pozitivní</a:t>
                </a:r>
              </a:p>
              <a:p>
                <a:pPr marL="0" indent="0">
                  <a:buNone/>
                </a:pPr>
                <a:r>
                  <a:rPr lang="cs-CZ" sz="1800" b="1" dirty="0">
                    <a:solidFill>
                      <a:srgbClr val="FF0000"/>
                    </a:solidFill>
                    <a:latin typeface="Arial" pitchFamily="34" charset="0"/>
                    <a:cs typeface="Arial" pitchFamily="34" charset="0"/>
                  </a:rPr>
                  <a:t>	</a:t>
                </a:r>
                <a:r>
                  <a:rPr lang="cs-CZ" sz="1800" b="1" dirty="0">
                    <a:solidFill>
                      <a:srgbClr val="0000FF"/>
                    </a:solidFill>
                    <a:latin typeface="Arial" pitchFamily="34" charset="0"/>
                    <a:cs typeface="Arial" pitchFamily="34" charset="0"/>
                  </a:rPr>
                  <a:t>d </a:t>
                </a:r>
                <a:r>
                  <a:rPr lang="cs-CZ" sz="1800" dirty="0">
                    <a:latin typeface="Arial" pitchFamily="34" charset="0"/>
                    <a:cs typeface="Arial" pitchFamily="34" charset="0"/>
                  </a:rPr>
                  <a:t>= správně negativní</a:t>
                </a:r>
                <a:r>
                  <a:rPr lang="cs-CZ" sz="1800" b="1" dirty="0">
                    <a:solidFill>
                      <a:srgbClr val="FF0000"/>
                    </a:solidFill>
                    <a:latin typeface="Arial" pitchFamily="34" charset="0"/>
                    <a:cs typeface="Arial" pitchFamily="34" charset="0"/>
                  </a:rPr>
                  <a:t>	c</a:t>
                </a:r>
                <a:r>
                  <a:rPr lang="cs-CZ" sz="1900" b="1" dirty="0">
                    <a:solidFill>
                      <a:srgbClr val="FF0000"/>
                    </a:solidFill>
                    <a:latin typeface="Arial" pitchFamily="34" charset="0"/>
                    <a:cs typeface="Arial" pitchFamily="34" charset="0"/>
                  </a:rPr>
                  <a:t>  </a:t>
                </a:r>
                <a:r>
                  <a:rPr lang="cs-CZ" sz="1900" dirty="0">
                    <a:latin typeface="Arial" pitchFamily="34" charset="0"/>
                    <a:cs typeface="Arial" pitchFamily="34" charset="0"/>
                  </a:rPr>
                  <a:t>=  falešně negativní</a:t>
                </a:r>
                <a:r>
                  <a:rPr lang="cs-CZ" sz="1800" b="1" dirty="0"/>
                  <a:t>	</a:t>
                </a:r>
              </a:p>
              <a:p>
                <a:pPr marL="0" indent="0">
                  <a:buNone/>
                </a:pPr>
                <a:endParaRPr lang="cs-CZ" sz="1800" b="1" dirty="0"/>
              </a:p>
              <a:p>
                <a:pPr marL="0" indent="0">
                  <a:buNone/>
                </a:pPr>
                <a:r>
                  <a:rPr lang="cs-CZ" sz="3400" b="1" dirty="0">
                    <a:solidFill>
                      <a:srgbClr val="FF0000"/>
                    </a:solidFill>
                  </a:rPr>
                  <a:t>Senzitivita </a:t>
                </a:r>
                <a:r>
                  <a:rPr lang="cs-CZ" sz="3400" b="1" dirty="0"/>
                  <a:t>=  </a:t>
                </a:r>
                <a14:m>
                  <m:oMath xmlns:m="http://schemas.openxmlformats.org/officeDocument/2006/math">
                    <m:f>
                      <m:fPr>
                        <m:ctrlPr>
                          <a:rPr lang="cs-CZ" sz="3400" b="1" i="1" smtClean="0">
                            <a:latin typeface="Cambria Math" panose="02040503050406030204" pitchFamily="18" charset="0"/>
                          </a:rPr>
                        </m:ctrlPr>
                      </m:fPr>
                      <m:num>
                        <m:r>
                          <a:rPr lang="cs-CZ" sz="3400" b="1" i="0" smtClean="0">
                            <a:solidFill>
                              <a:srgbClr val="0000FF"/>
                            </a:solidFill>
                            <a:latin typeface="Cambria Math"/>
                          </a:rPr>
                          <m:t>𝐚</m:t>
                        </m:r>
                      </m:num>
                      <m:den>
                        <m:r>
                          <a:rPr lang="cs-CZ" sz="3400" b="1" i="0" smtClean="0">
                            <a:latin typeface="Cambria Math"/>
                          </a:rPr>
                          <m:t>𝐚</m:t>
                        </m:r>
                        <m:r>
                          <a:rPr lang="cs-CZ" sz="3400" b="1" i="0" smtClean="0">
                            <a:latin typeface="Cambria Math"/>
                          </a:rPr>
                          <m:t> + </m:t>
                        </m:r>
                        <m:r>
                          <a:rPr lang="cs-CZ" sz="3400" b="1" i="0" smtClean="0">
                            <a:solidFill>
                              <a:srgbClr val="FF0000"/>
                            </a:solidFill>
                            <a:latin typeface="Cambria Math"/>
                          </a:rPr>
                          <m:t>𝐜</m:t>
                        </m:r>
                      </m:den>
                    </m:f>
                  </m:oMath>
                </a14:m>
                <a:r>
                  <a:rPr lang="cs-CZ" sz="3400" b="1" dirty="0"/>
                  <a:t>   x 100 (%).</a:t>
                </a:r>
                <a:r>
                  <a:rPr lang="cs-CZ" sz="1900" b="1" dirty="0"/>
                  <a:t>    </a:t>
                </a:r>
                <a:r>
                  <a:rPr lang="cs-CZ" sz="2800" b="1" dirty="0"/>
                  <a:t>V</a:t>
                </a:r>
                <a:r>
                  <a:rPr lang="cs-CZ" sz="2800" b="1" dirty="0">
                    <a:latin typeface="Arial" pitchFamily="34" charset="0"/>
                    <a:cs typeface="Arial" pitchFamily="34" charset="0"/>
                  </a:rPr>
                  <a:t>ysoká senzitivita  = málo FN (</a:t>
                </a:r>
                <a:r>
                  <a:rPr lang="cs-CZ" sz="2800" b="1" dirty="0">
                    <a:solidFill>
                      <a:srgbClr val="FF0000"/>
                    </a:solidFill>
                    <a:latin typeface="Arial" pitchFamily="34" charset="0"/>
                    <a:cs typeface="Arial" pitchFamily="34" charset="0"/>
                  </a:rPr>
                  <a:t>c</a:t>
                </a:r>
                <a:r>
                  <a:rPr lang="cs-CZ" sz="2800" b="1" dirty="0">
                    <a:latin typeface="Arial" pitchFamily="34" charset="0"/>
                    <a:cs typeface="Arial" pitchFamily="34" charset="0"/>
                  </a:rPr>
                  <a:t>).</a:t>
                </a:r>
                <a:endParaRPr lang="cs-CZ" sz="2800" b="1" dirty="0"/>
              </a:p>
              <a:p>
                <a:pPr marL="0" indent="0">
                  <a:buNone/>
                </a:pPr>
                <a:endParaRPr lang="cs-CZ" sz="3000" b="1" dirty="0">
                  <a:solidFill>
                    <a:srgbClr val="FF0000"/>
                  </a:solidFill>
                </a:endParaRPr>
              </a:p>
              <a:p>
                <a:pPr marL="0" indent="0">
                  <a:buNone/>
                </a:pPr>
                <a:r>
                  <a:rPr lang="cs-CZ" sz="3400" b="1" dirty="0">
                    <a:solidFill>
                      <a:srgbClr val="FF0000"/>
                    </a:solidFill>
                  </a:rPr>
                  <a:t>Specifita (specificita) </a:t>
                </a:r>
                <a:r>
                  <a:rPr lang="cs-CZ" sz="3400" b="1" dirty="0"/>
                  <a:t>= </a:t>
                </a:r>
                <a14:m>
                  <m:oMath xmlns:m="http://schemas.openxmlformats.org/officeDocument/2006/math">
                    <m:f>
                      <m:fPr>
                        <m:ctrlPr>
                          <a:rPr lang="cs-CZ" sz="3400" b="1" i="1" smtClean="0">
                            <a:latin typeface="Cambria Math" panose="02040503050406030204" pitchFamily="18" charset="0"/>
                          </a:rPr>
                        </m:ctrlPr>
                      </m:fPr>
                      <m:num>
                        <m:r>
                          <a:rPr lang="cs-CZ" sz="3400" b="1" i="0" smtClean="0">
                            <a:solidFill>
                              <a:srgbClr val="0000FF"/>
                            </a:solidFill>
                            <a:latin typeface="Cambria Math"/>
                          </a:rPr>
                          <m:t>𝐝</m:t>
                        </m:r>
                      </m:num>
                      <m:den>
                        <m:r>
                          <a:rPr lang="cs-CZ" sz="3400" b="1" i="0" smtClean="0">
                            <a:solidFill>
                              <a:srgbClr val="FF0000"/>
                            </a:solidFill>
                            <a:latin typeface="Cambria Math"/>
                          </a:rPr>
                          <m:t>𝐛</m:t>
                        </m:r>
                        <m:r>
                          <a:rPr lang="cs-CZ" sz="3400" b="1" i="0" smtClean="0">
                            <a:latin typeface="Cambria Math"/>
                          </a:rPr>
                          <m:t> + </m:t>
                        </m:r>
                        <m:r>
                          <a:rPr lang="cs-CZ" sz="3400" b="1" i="0" smtClean="0">
                            <a:latin typeface="Cambria Math"/>
                          </a:rPr>
                          <m:t>𝐝</m:t>
                        </m:r>
                      </m:den>
                    </m:f>
                  </m:oMath>
                </a14:m>
                <a:r>
                  <a:rPr lang="cs-CZ" sz="3400" b="1" dirty="0"/>
                  <a:t>   x 100 (%). </a:t>
                </a:r>
                <a:r>
                  <a:rPr lang="cs-CZ" sz="2800" b="1" dirty="0"/>
                  <a:t>V</a:t>
                </a:r>
                <a:r>
                  <a:rPr lang="cs-CZ" sz="2800" b="1" dirty="0">
                    <a:latin typeface="Arial" pitchFamily="34" charset="0"/>
                    <a:cs typeface="Arial" pitchFamily="34" charset="0"/>
                  </a:rPr>
                  <a:t>ysoká specifita = málo FP (</a:t>
                </a:r>
                <a:r>
                  <a:rPr lang="cs-CZ" sz="2800" b="1" dirty="0">
                    <a:solidFill>
                      <a:srgbClr val="FF0000"/>
                    </a:solidFill>
                    <a:latin typeface="Arial" pitchFamily="34" charset="0"/>
                    <a:cs typeface="Arial" pitchFamily="34" charset="0"/>
                  </a:rPr>
                  <a:t>b</a:t>
                </a:r>
                <a:r>
                  <a:rPr lang="cs-CZ" sz="2800" b="1" dirty="0">
                    <a:latin typeface="Arial" pitchFamily="34" charset="0"/>
                    <a:cs typeface="Arial" pitchFamily="34" charset="0"/>
                  </a:rPr>
                  <a:t>).</a:t>
                </a:r>
              </a:p>
              <a:p>
                <a:pPr marL="0" indent="0">
                  <a:buNone/>
                </a:pPr>
                <a:endParaRPr lang="cs-CZ" sz="1900" b="1" dirty="0">
                  <a:latin typeface="Arial" pitchFamily="34" charset="0"/>
                  <a:cs typeface="Arial" pitchFamily="34" charset="0"/>
                </a:endParaRPr>
              </a:p>
              <a:p>
                <a:pPr marL="0" indent="0">
                  <a:lnSpc>
                    <a:spcPct val="120000"/>
                  </a:lnSpc>
                  <a:buNone/>
                </a:pPr>
                <a:r>
                  <a:rPr lang="cs-CZ" sz="2800" b="1" dirty="0">
                    <a:solidFill>
                      <a:srgbClr val="FF0000"/>
                    </a:solidFill>
                    <a:latin typeface="Arial" pitchFamily="34" charset="0"/>
                    <a:cs typeface="Arial" pitchFamily="34" charset="0"/>
                  </a:rPr>
                  <a:t>Celková správnost (</a:t>
                </a:r>
                <a:r>
                  <a:rPr lang="cs-CZ" sz="2800" b="1" dirty="0" err="1">
                    <a:solidFill>
                      <a:srgbClr val="FF0000"/>
                    </a:solidFill>
                    <a:latin typeface="Arial" pitchFamily="34" charset="0"/>
                    <a:cs typeface="Arial" pitchFamily="34" charset="0"/>
                  </a:rPr>
                  <a:t>accuracy</a:t>
                </a:r>
                <a:r>
                  <a:rPr lang="cs-CZ" sz="2800" b="1" dirty="0">
                    <a:solidFill>
                      <a:srgbClr val="FF0000"/>
                    </a:solidFill>
                    <a:latin typeface="Arial" pitchFamily="34" charset="0"/>
                    <a:cs typeface="Arial" pitchFamily="34" charset="0"/>
                  </a:rPr>
                  <a:t>) </a:t>
                </a:r>
                <a:r>
                  <a:rPr lang="cs-CZ" sz="3400" b="1" dirty="0"/>
                  <a:t>=</a:t>
                </a:r>
                <a:r>
                  <a:rPr lang="cs-CZ" sz="2000" b="1" dirty="0"/>
                  <a:t> </a:t>
                </a:r>
                <a14:m>
                  <m:oMath xmlns:m="http://schemas.openxmlformats.org/officeDocument/2006/math">
                    <m:f>
                      <m:fPr>
                        <m:ctrlPr>
                          <a:rPr lang="cs-CZ" sz="2800" b="1" i="1">
                            <a:latin typeface="Cambria Math" panose="02040503050406030204" pitchFamily="18" charset="0"/>
                          </a:rPr>
                        </m:ctrlPr>
                      </m:fPr>
                      <m:num>
                        <m:r>
                          <a:rPr lang="cs-CZ" sz="2800" b="1" i="0" smtClean="0">
                            <a:solidFill>
                              <a:srgbClr val="0000FF"/>
                            </a:solidFill>
                            <a:latin typeface="Cambria Math" panose="02040503050406030204" pitchFamily="18" charset="0"/>
                          </a:rPr>
                          <m:t>𝐚</m:t>
                        </m:r>
                        <m:r>
                          <a:rPr lang="cs-CZ" sz="2800" b="1" i="0" smtClean="0">
                            <a:latin typeface="Cambria Math" panose="02040503050406030204" pitchFamily="18" charset="0"/>
                          </a:rPr>
                          <m:t>+</m:t>
                        </m:r>
                        <m:r>
                          <a:rPr lang="cs-CZ" sz="2800" b="1">
                            <a:solidFill>
                              <a:srgbClr val="0000FF"/>
                            </a:solidFill>
                            <a:latin typeface="Cambria Math"/>
                          </a:rPr>
                          <m:t>𝐝</m:t>
                        </m:r>
                      </m:num>
                      <m:den>
                        <m:r>
                          <a:rPr lang="cs-CZ" sz="2800" b="1" i="0" smtClean="0">
                            <a:latin typeface="Cambria Math" panose="02040503050406030204" pitchFamily="18" charset="0"/>
                          </a:rPr>
                          <m:t>𝐚</m:t>
                        </m:r>
                        <m:r>
                          <a:rPr lang="cs-CZ" sz="2800" b="1" i="0" smtClean="0">
                            <a:latin typeface="Cambria Math" panose="02040503050406030204" pitchFamily="18" charset="0"/>
                          </a:rPr>
                          <m:t>+</m:t>
                        </m:r>
                        <m:r>
                          <a:rPr lang="cs-CZ" sz="2800" b="1" i="0" smtClean="0">
                            <a:latin typeface="Cambria Math" panose="02040503050406030204" pitchFamily="18" charset="0"/>
                          </a:rPr>
                          <m:t>𝐛</m:t>
                        </m:r>
                        <m:r>
                          <a:rPr lang="cs-CZ" sz="2800" b="1" i="0" smtClean="0">
                            <a:latin typeface="Cambria Math" panose="02040503050406030204" pitchFamily="18" charset="0"/>
                          </a:rPr>
                          <m:t>+</m:t>
                        </m:r>
                        <m:r>
                          <a:rPr lang="cs-CZ" sz="2800" b="1" i="0" smtClean="0">
                            <a:latin typeface="Cambria Math" panose="02040503050406030204" pitchFamily="18" charset="0"/>
                          </a:rPr>
                          <m:t>𝐜</m:t>
                        </m:r>
                        <m:r>
                          <a:rPr lang="cs-CZ" sz="2800" b="1" i="0" smtClean="0">
                            <a:latin typeface="Cambria Math" panose="02040503050406030204" pitchFamily="18" charset="0"/>
                          </a:rPr>
                          <m:t>+</m:t>
                        </m:r>
                        <m:r>
                          <a:rPr lang="cs-CZ" sz="2800" b="1" i="0" smtClean="0">
                            <a:latin typeface="Cambria Math" panose="02040503050406030204" pitchFamily="18" charset="0"/>
                          </a:rPr>
                          <m:t>𝐝</m:t>
                        </m:r>
                      </m:den>
                    </m:f>
                  </m:oMath>
                </a14:m>
                <a:r>
                  <a:rPr lang="cs-CZ" sz="2000" b="1" dirty="0"/>
                  <a:t>   </a:t>
                </a:r>
                <a:r>
                  <a:rPr lang="cs-CZ" sz="3400" b="1" dirty="0"/>
                  <a:t>x</a:t>
                </a:r>
                <a:r>
                  <a:rPr lang="cs-CZ" sz="2000" b="1" dirty="0"/>
                  <a:t> </a:t>
                </a:r>
                <a:r>
                  <a:rPr lang="cs-CZ" sz="3400" b="1" dirty="0"/>
                  <a:t>100 (%).  Vyjadřuje podíl správných výsledků z celkového počtu provedených testů.</a:t>
                </a:r>
                <a:endParaRPr lang="cs-CZ" sz="3400" b="1" dirty="0">
                  <a:latin typeface="Arial" pitchFamily="34" charset="0"/>
                  <a:cs typeface="Arial" pitchFamily="34" charset="0"/>
                </a:endParaRPr>
              </a:p>
              <a:p>
                <a:pPr marL="0" indent="0">
                  <a:buNone/>
                </a:pPr>
                <a:endParaRPr lang="cs-CZ" sz="1800" b="1" dirty="0"/>
              </a:p>
              <a:p>
                <a:pPr marL="0" indent="0">
                  <a:buNone/>
                </a:pPr>
                <a:endParaRPr lang="cs-CZ" b="1" dirty="0"/>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44116" y="1484784"/>
                <a:ext cx="8899884" cy="5515163"/>
              </a:xfrm>
              <a:blipFill rotWithShape="0">
                <a:blip r:embed="rId2"/>
                <a:stretch>
                  <a:fillRect l="-1027" r="-68"/>
                </a:stretch>
              </a:blipFill>
            </p:spPr>
            <p:txBody>
              <a:bodyPr/>
              <a:lstStyle/>
              <a:p>
                <a:r>
                  <a:rPr lang="cs-CZ">
                    <a:noFill/>
                  </a:rPr>
                  <a:t> </a:t>
                </a:r>
              </a:p>
            </p:txBody>
          </p:sp>
        </mc:Fallback>
      </mc:AlternateContent>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25927"/>
            <a:ext cx="598011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889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40487"/>
            <a:ext cx="8229600" cy="1143000"/>
          </a:xfrm>
        </p:spPr>
        <p:txBody>
          <a:bodyPr>
            <a:normAutofit/>
          </a:bodyPr>
          <a:lstStyle/>
          <a:p>
            <a:r>
              <a:rPr lang="cs-CZ" sz="3600" b="1" dirty="0">
                <a:solidFill>
                  <a:srgbClr val="0033CC"/>
                </a:solidFill>
                <a:latin typeface="Arial Black" pitchFamily="34" charset="0"/>
              </a:rPr>
              <a:t>Vlastnosti testů</a:t>
            </a:r>
          </a:p>
        </p:txBody>
      </p:sp>
      <p:sp>
        <p:nvSpPr>
          <p:cNvPr id="3" name="Zástupný symbol pro obsah 2"/>
          <p:cNvSpPr>
            <a:spLocks noGrp="1"/>
          </p:cNvSpPr>
          <p:nvPr>
            <p:ph idx="1"/>
          </p:nvPr>
        </p:nvSpPr>
        <p:spPr>
          <a:xfrm>
            <a:off x="297180" y="1484784"/>
            <a:ext cx="8618220" cy="5515163"/>
          </a:xfrm>
        </p:spPr>
        <p:txBody>
          <a:bodyPr>
            <a:normAutofit lnSpcReduction="10000"/>
          </a:bodyPr>
          <a:lstStyle/>
          <a:p>
            <a:r>
              <a:rPr lang="cs-CZ" altLang="cs-CZ" b="1" dirty="0"/>
              <a:t>Je-li senzitivita testu např. 90 %, znamená to, že test 90 % z celkového počtu nemocných, označil správně jako T+.</a:t>
            </a:r>
          </a:p>
          <a:p>
            <a:pPr lvl="1"/>
            <a:r>
              <a:rPr lang="cs-CZ" altLang="cs-CZ" b="1" dirty="0"/>
              <a:t>Zbylých 10 % představují falešně negativní výsledky</a:t>
            </a:r>
            <a:endParaRPr lang="cs-CZ" altLang="cs-CZ" dirty="0"/>
          </a:p>
          <a:p>
            <a:pPr marL="0" indent="0">
              <a:buNone/>
            </a:pPr>
            <a:endParaRPr lang="cs-CZ" altLang="cs-CZ" dirty="0"/>
          </a:p>
          <a:p>
            <a:r>
              <a:rPr lang="cs-CZ" altLang="cs-CZ" b="1" dirty="0"/>
              <a:t>Je-li specifita testu např. 80 %, znamená to, že test 80 % z celkového počtu zdravých, označil správně jako T-.</a:t>
            </a:r>
            <a:endParaRPr lang="cs-CZ" altLang="cs-CZ" dirty="0"/>
          </a:p>
          <a:p>
            <a:pPr lvl="1"/>
            <a:r>
              <a:rPr lang="cs-CZ" altLang="cs-CZ" b="1" dirty="0"/>
              <a:t>Zbylých 20 % představují falešně pozitivní výsledky</a:t>
            </a:r>
            <a:endParaRPr lang="cs-CZ" altLang="cs-CZ" dirty="0"/>
          </a:p>
          <a:p>
            <a:endParaRPr lang="cs-CZ" altLang="cs-CZ" dirty="0"/>
          </a:p>
          <a:p>
            <a:endParaRPr lang="cs-CZ" altLang="cs-CZ" dirty="0"/>
          </a:p>
          <a:p>
            <a:endParaRPr lang="cs-CZ" altLang="cs-CZ" dirty="0"/>
          </a:p>
          <a:p>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spTree>
    <p:extLst>
      <p:ext uri="{BB962C8B-B14F-4D97-AF65-F5344CB8AC3E}">
        <p14:creationId xmlns:p14="http://schemas.microsoft.com/office/powerpoint/2010/main" val="3358761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p:cNvSpPr/>
          <p:nvPr/>
        </p:nvSpPr>
        <p:spPr>
          <a:xfrm>
            <a:off x="806832" y="1729684"/>
            <a:ext cx="1182633" cy="11843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ál 4"/>
          <p:cNvSpPr/>
          <p:nvPr/>
        </p:nvSpPr>
        <p:spPr>
          <a:xfrm>
            <a:off x="786081" y="1703944"/>
            <a:ext cx="1224136" cy="1224136"/>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Nadpis 1"/>
          <p:cNvSpPr>
            <a:spLocks noGrp="1"/>
          </p:cNvSpPr>
          <p:nvPr>
            <p:ph type="title"/>
          </p:nvPr>
        </p:nvSpPr>
        <p:spPr>
          <a:xfrm>
            <a:off x="422016" y="274638"/>
            <a:ext cx="8229600" cy="994122"/>
          </a:xfrm>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p:sp>
        <p:nvSpPr>
          <p:cNvPr id="3" name="Zástupný symbol pro obsah 2"/>
          <p:cNvSpPr>
            <a:spLocks noGrp="1"/>
          </p:cNvSpPr>
          <p:nvPr>
            <p:ph idx="1"/>
          </p:nvPr>
        </p:nvSpPr>
        <p:spPr>
          <a:xfrm>
            <a:off x="251520" y="1140179"/>
            <a:ext cx="8661648" cy="5385164"/>
          </a:xfrm>
        </p:spPr>
        <p:txBody>
          <a:bodyPr>
            <a:normAutofit fontScale="92500" lnSpcReduction="20000"/>
          </a:bodyPr>
          <a:lstStyle/>
          <a:p>
            <a:pPr marL="0" indent="0">
              <a:buNone/>
            </a:pPr>
            <a:endParaRPr lang="cs-CZ" sz="1800" b="1" dirty="0">
              <a:solidFill>
                <a:srgbClr val="FF0000"/>
              </a:solidFill>
              <a:latin typeface="Arial" pitchFamily="34" charset="0"/>
              <a:cs typeface="Arial" pitchFamily="34" charset="0"/>
            </a:endParaRPr>
          </a:p>
          <a:p>
            <a:pPr marL="0" indent="0">
              <a:buNone/>
            </a:pPr>
            <a:endParaRPr lang="cs-CZ" b="1" dirty="0">
              <a:solidFill>
                <a:srgbClr val="FF0000"/>
              </a:solidFill>
            </a:endParaRPr>
          </a:p>
          <a:p>
            <a:pPr marL="0" indent="0">
              <a:buNone/>
            </a:pPr>
            <a:endParaRPr lang="cs-CZ" i="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r>
              <a:rPr lang="cs-CZ" sz="2600" b="1" dirty="0">
                <a:solidFill>
                  <a:srgbClr val="FF0000"/>
                </a:solidFill>
              </a:rPr>
              <a:t>       </a:t>
            </a:r>
          </a:p>
          <a:p>
            <a:pPr marL="0" indent="0">
              <a:buNone/>
            </a:pPr>
            <a:r>
              <a:rPr lang="cs-CZ" sz="2600" b="1" dirty="0">
                <a:solidFill>
                  <a:srgbClr val="FF0000"/>
                </a:solidFill>
              </a:rPr>
              <a:t>N = osoby s nemocí                    </a:t>
            </a:r>
            <a:r>
              <a:rPr lang="cs-CZ" sz="2600" b="1" dirty="0">
                <a:solidFill>
                  <a:srgbClr val="0000CC"/>
                </a:solidFill>
              </a:rPr>
              <a:t>P = osoby na test pozitivní  </a:t>
            </a:r>
          </a:p>
          <a:p>
            <a:pPr marL="0" indent="0">
              <a:buNone/>
            </a:pPr>
            <a:endParaRPr lang="cs-CZ" sz="2800" b="1" dirty="0">
              <a:solidFill>
                <a:srgbClr val="FF0000"/>
              </a:solidFill>
            </a:endParaRPr>
          </a:p>
          <a:p>
            <a:pPr marL="0" indent="0">
              <a:buNone/>
            </a:pPr>
            <a:r>
              <a:rPr lang="cs-CZ" sz="2800" b="1" dirty="0"/>
              <a:t>A: Test je naprosto senzitivní a naprosto specifický.</a:t>
            </a:r>
          </a:p>
          <a:p>
            <a:pPr marL="0" indent="0">
              <a:buNone/>
            </a:pPr>
            <a:r>
              <a:rPr lang="cs-CZ" sz="2800" b="1" dirty="0"/>
              <a:t>B: Test je naprosto nesenzitivní a naprosto nespecifický.</a:t>
            </a:r>
          </a:p>
          <a:p>
            <a:pPr marL="0" indent="0">
              <a:buNone/>
            </a:pPr>
            <a:r>
              <a:rPr lang="cs-CZ" sz="2800" b="1" dirty="0"/>
              <a:t>C: Test je naprosto senzitivní, ale málo specifický.</a:t>
            </a:r>
          </a:p>
          <a:p>
            <a:pPr marL="0" indent="0">
              <a:buNone/>
            </a:pPr>
            <a:r>
              <a:rPr lang="cs-CZ" sz="2800" b="1" dirty="0"/>
              <a:t>D: Test je málo senzitivní, ale naprosto specifický.</a:t>
            </a:r>
          </a:p>
          <a:p>
            <a:pPr marL="0" indent="0">
              <a:buNone/>
            </a:pPr>
            <a:endParaRPr lang="cs-CZ" sz="2800" b="1" dirty="0"/>
          </a:p>
          <a:p>
            <a:pPr marL="0" indent="0">
              <a:buNone/>
            </a:pPr>
            <a:endParaRPr lang="cs-CZ" sz="2800" b="1" dirty="0"/>
          </a:p>
          <a:p>
            <a:pPr marL="0" indent="0">
              <a:buNone/>
            </a:pPr>
            <a:endParaRPr lang="cs-CZ" sz="2800" b="1" dirty="0"/>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sp>
        <p:nvSpPr>
          <p:cNvPr id="6" name="Ovál 5"/>
          <p:cNvSpPr/>
          <p:nvPr/>
        </p:nvSpPr>
        <p:spPr>
          <a:xfrm>
            <a:off x="3059832" y="1161325"/>
            <a:ext cx="1224136" cy="1224136"/>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ál 6"/>
          <p:cNvSpPr/>
          <p:nvPr/>
        </p:nvSpPr>
        <p:spPr>
          <a:xfrm>
            <a:off x="4644008" y="1350498"/>
            <a:ext cx="1800200" cy="1849179"/>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Ovál 8"/>
          <p:cNvSpPr/>
          <p:nvPr/>
        </p:nvSpPr>
        <p:spPr>
          <a:xfrm>
            <a:off x="2555776" y="2316012"/>
            <a:ext cx="1224136"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ál 9"/>
          <p:cNvSpPr/>
          <p:nvPr/>
        </p:nvSpPr>
        <p:spPr>
          <a:xfrm>
            <a:off x="4894969" y="1381905"/>
            <a:ext cx="1224136"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ál 10"/>
          <p:cNvSpPr/>
          <p:nvPr/>
        </p:nvSpPr>
        <p:spPr>
          <a:xfrm>
            <a:off x="6685646" y="1268760"/>
            <a:ext cx="1918802" cy="20142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ál 7"/>
          <p:cNvSpPr/>
          <p:nvPr/>
        </p:nvSpPr>
        <p:spPr>
          <a:xfrm>
            <a:off x="7318597" y="1880828"/>
            <a:ext cx="1224136" cy="1224136"/>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bdélník 11"/>
          <p:cNvSpPr/>
          <p:nvPr/>
        </p:nvSpPr>
        <p:spPr>
          <a:xfrm>
            <a:off x="291448" y="1118112"/>
            <a:ext cx="2088232" cy="247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bdélník 12"/>
          <p:cNvSpPr/>
          <p:nvPr/>
        </p:nvSpPr>
        <p:spPr>
          <a:xfrm>
            <a:off x="2396984" y="1118112"/>
            <a:ext cx="2088232" cy="247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bdélník 13"/>
          <p:cNvSpPr/>
          <p:nvPr/>
        </p:nvSpPr>
        <p:spPr>
          <a:xfrm>
            <a:off x="4493326" y="1118111"/>
            <a:ext cx="2088232" cy="247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bdélník 14"/>
          <p:cNvSpPr/>
          <p:nvPr/>
        </p:nvSpPr>
        <p:spPr>
          <a:xfrm>
            <a:off x="6581558" y="1118110"/>
            <a:ext cx="2088232" cy="247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ovéPole 15"/>
          <p:cNvSpPr txBox="1"/>
          <p:nvPr/>
        </p:nvSpPr>
        <p:spPr>
          <a:xfrm>
            <a:off x="2010217" y="3199677"/>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A</a:t>
            </a:r>
          </a:p>
        </p:txBody>
      </p:sp>
      <p:sp>
        <p:nvSpPr>
          <p:cNvPr id="17" name="TextovéPole 16"/>
          <p:cNvSpPr txBox="1"/>
          <p:nvPr/>
        </p:nvSpPr>
        <p:spPr>
          <a:xfrm>
            <a:off x="4106697" y="3227923"/>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B</a:t>
            </a:r>
          </a:p>
        </p:txBody>
      </p:sp>
      <p:sp>
        <p:nvSpPr>
          <p:cNvPr id="18" name="TextovéPole 17"/>
          <p:cNvSpPr txBox="1"/>
          <p:nvPr/>
        </p:nvSpPr>
        <p:spPr>
          <a:xfrm>
            <a:off x="6196743" y="3191502"/>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C</a:t>
            </a:r>
          </a:p>
        </p:txBody>
      </p:sp>
      <p:sp>
        <p:nvSpPr>
          <p:cNvPr id="19" name="TextovéPole 18"/>
          <p:cNvSpPr txBox="1"/>
          <p:nvPr/>
        </p:nvSpPr>
        <p:spPr>
          <a:xfrm>
            <a:off x="8280886" y="3197116"/>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a:ea typeface="+mn-ea"/>
                <a:cs typeface="+mn-cs"/>
              </a:rPr>
              <a:t>D</a:t>
            </a:r>
          </a:p>
        </p:txBody>
      </p:sp>
      <p:sp>
        <p:nvSpPr>
          <p:cNvPr id="20" name="TextovéPole 19"/>
          <p:cNvSpPr txBox="1"/>
          <p:nvPr/>
        </p:nvSpPr>
        <p:spPr>
          <a:xfrm>
            <a:off x="1038109" y="2090421"/>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CC"/>
                </a:solidFill>
                <a:effectLst/>
                <a:uLnTx/>
                <a:uFillTx/>
                <a:latin typeface="Calibri"/>
                <a:ea typeface="+mn-ea"/>
                <a:cs typeface="+mn-cs"/>
              </a:rPr>
              <a:t>P </a:t>
            </a:r>
            <a:r>
              <a:rPr kumimoji="0" lang="cs-CZ" sz="1800" b="1" i="0" u="none" strike="noStrike" kern="1200" cap="none" spc="0" normalizeH="0" baseline="0" noProof="0" dirty="0">
                <a:ln>
                  <a:noFill/>
                </a:ln>
                <a:solidFill>
                  <a:prstClr val="black"/>
                </a:solidFill>
                <a:effectLst/>
                <a:uLnTx/>
                <a:uFillTx/>
                <a:latin typeface="Calibri"/>
                <a:ea typeface="+mn-ea"/>
                <a:cs typeface="+mn-cs"/>
              </a:rPr>
              <a:t>= </a:t>
            </a:r>
            <a:r>
              <a:rPr kumimoji="0" lang="cs-CZ" sz="1800" b="1" i="0" u="none" strike="noStrike" kern="1200" cap="none" spc="0" normalizeH="0" baseline="0" noProof="0" dirty="0">
                <a:ln>
                  <a:noFill/>
                </a:ln>
                <a:solidFill>
                  <a:srgbClr val="C00000"/>
                </a:solidFill>
                <a:effectLst/>
                <a:uLnTx/>
                <a:uFillTx/>
                <a:latin typeface="Calibri"/>
                <a:ea typeface="+mn-ea"/>
                <a:cs typeface="+mn-cs"/>
              </a:rPr>
              <a:t>N</a:t>
            </a:r>
          </a:p>
        </p:txBody>
      </p:sp>
      <p:sp>
        <p:nvSpPr>
          <p:cNvPr id="21" name="TextovéPole 20"/>
          <p:cNvSpPr txBox="1"/>
          <p:nvPr/>
        </p:nvSpPr>
        <p:spPr>
          <a:xfrm>
            <a:off x="2990573" y="2740729"/>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a:ea typeface="+mn-ea"/>
                <a:cs typeface="+mn-cs"/>
              </a:rPr>
              <a:t>N</a:t>
            </a:r>
          </a:p>
        </p:txBody>
      </p:sp>
      <p:sp>
        <p:nvSpPr>
          <p:cNvPr id="22" name="TextovéPole 21"/>
          <p:cNvSpPr txBox="1"/>
          <p:nvPr/>
        </p:nvSpPr>
        <p:spPr>
          <a:xfrm>
            <a:off x="3494629" y="1519792"/>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CC"/>
                </a:solidFill>
                <a:effectLst/>
                <a:uLnTx/>
                <a:uFillTx/>
                <a:latin typeface="Calibri"/>
                <a:ea typeface="+mn-ea"/>
                <a:cs typeface="+mn-cs"/>
              </a:rPr>
              <a:t>P</a:t>
            </a:r>
          </a:p>
        </p:txBody>
      </p:sp>
      <p:sp>
        <p:nvSpPr>
          <p:cNvPr id="23" name="TextovéPole 22"/>
          <p:cNvSpPr txBox="1"/>
          <p:nvPr/>
        </p:nvSpPr>
        <p:spPr>
          <a:xfrm>
            <a:off x="5292079" y="2732326"/>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CC"/>
                </a:solidFill>
                <a:effectLst/>
                <a:uLnTx/>
                <a:uFillTx/>
                <a:latin typeface="Calibri"/>
                <a:ea typeface="+mn-ea"/>
                <a:cs typeface="+mn-cs"/>
              </a:rPr>
              <a:t>P</a:t>
            </a:r>
          </a:p>
        </p:txBody>
      </p:sp>
      <p:sp>
        <p:nvSpPr>
          <p:cNvPr id="24" name="TextovéPole 23"/>
          <p:cNvSpPr txBox="1"/>
          <p:nvPr/>
        </p:nvSpPr>
        <p:spPr>
          <a:xfrm>
            <a:off x="5292080" y="1809307"/>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a:ea typeface="+mn-ea"/>
                <a:cs typeface="+mn-cs"/>
              </a:rPr>
              <a:t>N</a:t>
            </a:r>
          </a:p>
        </p:txBody>
      </p:sp>
      <p:sp>
        <p:nvSpPr>
          <p:cNvPr id="25" name="TextovéPole 24"/>
          <p:cNvSpPr txBox="1"/>
          <p:nvPr/>
        </p:nvSpPr>
        <p:spPr>
          <a:xfrm>
            <a:off x="6977995" y="1743775"/>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a:ea typeface="+mn-ea"/>
                <a:cs typeface="+mn-cs"/>
              </a:rPr>
              <a:t>N</a:t>
            </a:r>
          </a:p>
        </p:txBody>
      </p:sp>
      <p:sp>
        <p:nvSpPr>
          <p:cNvPr id="26" name="TextovéPole 25"/>
          <p:cNvSpPr txBox="1"/>
          <p:nvPr/>
        </p:nvSpPr>
        <p:spPr>
          <a:xfrm>
            <a:off x="7753394" y="2376507"/>
            <a:ext cx="3545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CC"/>
                </a:solidFill>
                <a:effectLst/>
                <a:uLnTx/>
                <a:uFillTx/>
                <a:latin typeface="Calibri"/>
                <a:ea typeface="+mn-ea"/>
                <a:cs typeface="+mn-cs"/>
              </a:rPr>
              <a:t>P</a:t>
            </a:r>
          </a:p>
        </p:txBody>
      </p:sp>
    </p:spTree>
    <p:extLst>
      <p:ext uri="{BB962C8B-B14F-4D97-AF65-F5344CB8AC3E}">
        <p14:creationId xmlns:p14="http://schemas.microsoft.com/office/powerpoint/2010/main" val="33211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p:sp>
        <p:nvSpPr>
          <p:cNvPr id="3" name="Zástupný symbol pro obsah 2"/>
          <p:cNvSpPr>
            <a:spLocks noGrp="1"/>
          </p:cNvSpPr>
          <p:nvPr>
            <p:ph idx="1"/>
          </p:nvPr>
        </p:nvSpPr>
        <p:spPr>
          <a:xfrm>
            <a:off x="467544" y="1196752"/>
            <a:ext cx="8229600" cy="5001419"/>
          </a:xfrm>
        </p:spPr>
        <p:txBody>
          <a:bodyPr>
            <a:normAutofit fontScale="85000" lnSpcReduction="10000"/>
          </a:bodyPr>
          <a:lstStyle/>
          <a:p>
            <a:pPr marL="0" indent="0">
              <a:buNone/>
            </a:pPr>
            <a:r>
              <a:rPr lang="cs-CZ" sz="3500" b="1" cap="all" dirty="0">
                <a:solidFill>
                  <a:srgbClr val="FF0000"/>
                </a:solidFill>
                <a:latin typeface="Arial Black" pitchFamily="34" charset="0"/>
                <a:cs typeface="Arial" pitchFamily="34" charset="0"/>
              </a:rPr>
              <a:t>Ukazatele predikce</a:t>
            </a:r>
          </a:p>
          <a:p>
            <a:pPr marL="0" indent="0">
              <a:buNone/>
            </a:pPr>
            <a:r>
              <a:rPr lang="cs-CZ" dirty="0">
                <a:latin typeface="Arial" pitchFamily="34" charset="0"/>
                <a:cs typeface="Arial" pitchFamily="34" charset="0"/>
              </a:rPr>
              <a:t>- Vypovídají o významu  pozitivního či negativního výsledku testu pro testovaného jedince. </a:t>
            </a:r>
          </a:p>
          <a:p>
            <a:pPr marL="0" indent="0">
              <a:buNone/>
            </a:pPr>
            <a:r>
              <a:rPr lang="cs-CZ" b="1" dirty="0">
                <a:latin typeface="Arial" pitchFamily="34" charset="0"/>
                <a:cs typeface="Arial" pitchFamily="34" charset="0"/>
              </a:rPr>
              <a:t> </a:t>
            </a:r>
            <a:endParaRPr lang="cs-CZ" dirty="0">
              <a:latin typeface="Arial" pitchFamily="34" charset="0"/>
              <a:cs typeface="Arial" pitchFamily="34" charset="0"/>
            </a:endParaRPr>
          </a:p>
          <a:p>
            <a:pPr marL="0" indent="0">
              <a:buNone/>
            </a:pPr>
            <a:r>
              <a:rPr lang="cs-CZ" b="1" dirty="0">
                <a:solidFill>
                  <a:srgbClr val="FF0000"/>
                </a:solidFill>
                <a:latin typeface="Arial" pitchFamily="34" charset="0"/>
                <a:cs typeface="Arial" pitchFamily="34" charset="0"/>
              </a:rPr>
              <a:t>Prediktivní hodnota pozitivního testu</a:t>
            </a:r>
            <a:endParaRPr lang="cs-CZ" dirty="0">
              <a:latin typeface="Arial" pitchFamily="34" charset="0"/>
              <a:cs typeface="Arial" pitchFamily="34" charset="0"/>
            </a:endParaRPr>
          </a:p>
          <a:p>
            <a:pPr marL="0" indent="0">
              <a:buNone/>
            </a:pPr>
            <a:r>
              <a:rPr lang="cs-CZ" b="1" dirty="0">
                <a:latin typeface="Arial" pitchFamily="34" charset="0"/>
                <a:cs typeface="Arial" pitchFamily="34" charset="0"/>
              </a:rPr>
              <a:t>- </a:t>
            </a:r>
            <a:r>
              <a:rPr lang="cs-CZ" dirty="0">
                <a:latin typeface="Arial" pitchFamily="34" charset="0"/>
                <a:cs typeface="Arial" pitchFamily="34" charset="0"/>
              </a:rPr>
              <a:t>pravděpodobnost, že osoba označená testem jako pozitivní, je skutečně nemocná</a:t>
            </a:r>
          </a:p>
          <a:p>
            <a:pPr marL="0" indent="0">
              <a:buNone/>
            </a:pPr>
            <a:endParaRPr lang="cs-CZ" dirty="0">
              <a:latin typeface="Arial" pitchFamily="34" charset="0"/>
              <a:cs typeface="Arial" pitchFamily="34" charset="0"/>
            </a:endParaRPr>
          </a:p>
          <a:p>
            <a:pPr marL="0" indent="0">
              <a:buNone/>
            </a:pPr>
            <a:r>
              <a:rPr lang="cs-CZ" b="1" dirty="0">
                <a:solidFill>
                  <a:srgbClr val="FF0000"/>
                </a:solidFill>
                <a:latin typeface="Arial" pitchFamily="34" charset="0"/>
                <a:cs typeface="Arial" pitchFamily="34" charset="0"/>
              </a:rPr>
              <a:t>Prediktivní hodnota negativního testu</a:t>
            </a:r>
            <a:endParaRPr lang="cs-CZ" dirty="0">
              <a:latin typeface="Arial" pitchFamily="34" charset="0"/>
              <a:cs typeface="Arial" pitchFamily="34" charset="0"/>
            </a:endParaRPr>
          </a:p>
          <a:p>
            <a:pPr marL="0" indent="0">
              <a:buNone/>
            </a:pPr>
            <a:r>
              <a:rPr lang="cs-CZ" b="1" dirty="0">
                <a:latin typeface="Arial" pitchFamily="34" charset="0"/>
                <a:cs typeface="Arial" pitchFamily="34" charset="0"/>
              </a:rPr>
              <a:t>- </a:t>
            </a:r>
            <a:r>
              <a:rPr lang="cs-CZ" dirty="0">
                <a:latin typeface="Arial" pitchFamily="34" charset="0"/>
                <a:cs typeface="Arial" pitchFamily="34" charset="0"/>
              </a:rPr>
              <a:t>pravděpodobnost, že osoba označená testem jako negativní je skutečně zdravá</a:t>
            </a:r>
          </a:p>
          <a:p>
            <a:pPr marL="0" indent="0">
              <a:buNone/>
            </a:pPr>
            <a:endParaRPr lang="cs-CZ" sz="18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spTree>
    <p:extLst>
      <p:ext uri="{BB962C8B-B14F-4D97-AF65-F5344CB8AC3E}">
        <p14:creationId xmlns:p14="http://schemas.microsoft.com/office/powerpoint/2010/main" val="7118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899592" y="620688"/>
          <a:ext cx="4114800" cy="5982219"/>
        </p:xfrm>
        <a:graphic>
          <a:graphicData uri="http://schemas.openxmlformats.org/drawingml/2006/table">
            <a:tbl>
              <a:tblPr firstRow="1" firstCol="1" bandRow="1"/>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464286">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osob</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zemřelých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275 000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333 000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409 000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394 000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322 000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349 000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295 000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189</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37</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5 153 000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53 115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395536" y="-161419"/>
            <a:ext cx="8229600" cy="994121"/>
          </a:xfrm>
        </p:spPr>
        <p:txBody>
          <a:bodyPr>
            <a:normAutofit/>
          </a:bodyPr>
          <a:lstStyle/>
          <a:p>
            <a:r>
              <a:rPr lang="cs-CZ" sz="2400" b="1" dirty="0">
                <a:solidFill>
                  <a:srgbClr val="3608B8"/>
                </a:solidFill>
              </a:rPr>
              <a:t>Věková struktura a počet zemřelých</a:t>
            </a:r>
          </a:p>
        </p:txBody>
      </p:sp>
    </p:spTree>
    <p:extLst>
      <p:ext uri="{BB962C8B-B14F-4D97-AF65-F5344CB8AC3E}">
        <p14:creationId xmlns:p14="http://schemas.microsoft.com/office/powerpoint/2010/main" val="1327682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rgbClr val="0033CC"/>
                </a:solidFill>
                <a:latin typeface="Arial Black" pitchFamily="34" charset="0"/>
              </a:rPr>
              <a:t>Vlastnosti diagnostických testů</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31571" y="1196752"/>
                <a:ext cx="8229600" cy="5400600"/>
              </a:xfrm>
            </p:spPr>
            <p:txBody>
              <a:bodyPr>
                <a:normAutofit/>
              </a:bodyPr>
              <a:lstStyle/>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sz="1800" b="1" dirty="0">
                  <a:solidFill>
                    <a:srgbClr val="FF0000"/>
                  </a:solidFill>
                </a:endParaRPr>
              </a:p>
              <a:p>
                <a:pPr marL="0" indent="0">
                  <a:spcBef>
                    <a:spcPts val="0"/>
                  </a:spcBef>
                  <a:buNone/>
                </a:pPr>
                <a:r>
                  <a:rPr lang="cs-CZ" sz="1600" b="1" dirty="0">
                    <a:solidFill>
                      <a:srgbClr val="0000FF"/>
                    </a:solidFill>
                    <a:latin typeface="Arial" pitchFamily="34" charset="0"/>
                    <a:cs typeface="Arial" pitchFamily="34" charset="0"/>
                  </a:rPr>
                  <a:t>a</a:t>
                </a:r>
                <a:r>
                  <a:rPr lang="cs-CZ" sz="1600" b="1" dirty="0">
                    <a:solidFill>
                      <a:srgbClr val="FF0000"/>
                    </a:solidFill>
                    <a:latin typeface="Arial" pitchFamily="34" charset="0"/>
                    <a:cs typeface="Arial" pitchFamily="34" charset="0"/>
                  </a:rPr>
                  <a:t> </a:t>
                </a:r>
                <a:r>
                  <a:rPr lang="cs-CZ" sz="1600" dirty="0">
                    <a:latin typeface="Arial" pitchFamily="34" charset="0"/>
                    <a:cs typeface="Arial" pitchFamily="34" charset="0"/>
                  </a:rPr>
                  <a:t>= správně pozitivní</a:t>
                </a:r>
                <a:r>
                  <a:rPr lang="cs-CZ" sz="1600" b="1" dirty="0">
                    <a:solidFill>
                      <a:srgbClr val="FF0000"/>
                    </a:solidFill>
                    <a:latin typeface="Arial" pitchFamily="34" charset="0"/>
                    <a:cs typeface="Arial" pitchFamily="34" charset="0"/>
                  </a:rPr>
                  <a:t>	b  </a:t>
                </a:r>
                <a:r>
                  <a:rPr lang="cs-CZ" sz="1600" dirty="0">
                    <a:latin typeface="Arial" pitchFamily="34" charset="0"/>
                    <a:cs typeface="Arial" pitchFamily="34" charset="0"/>
                  </a:rPr>
                  <a:t>=  falešně pozitivní</a:t>
                </a:r>
              </a:p>
              <a:p>
                <a:pPr marL="0" indent="0">
                  <a:spcBef>
                    <a:spcPts val="0"/>
                  </a:spcBef>
                  <a:buNone/>
                </a:pPr>
                <a:r>
                  <a:rPr lang="cs-CZ" sz="1600" b="1" dirty="0">
                    <a:solidFill>
                      <a:srgbClr val="0000FF"/>
                    </a:solidFill>
                    <a:latin typeface="Arial" pitchFamily="34" charset="0"/>
                    <a:cs typeface="Arial" pitchFamily="34" charset="0"/>
                  </a:rPr>
                  <a:t>d </a:t>
                </a:r>
                <a:r>
                  <a:rPr lang="cs-CZ" sz="1600" dirty="0">
                    <a:latin typeface="Arial" pitchFamily="34" charset="0"/>
                    <a:cs typeface="Arial" pitchFamily="34" charset="0"/>
                  </a:rPr>
                  <a:t>= správně negativní</a:t>
                </a:r>
                <a:r>
                  <a:rPr lang="cs-CZ" sz="1600" b="1" dirty="0">
                    <a:solidFill>
                      <a:srgbClr val="FF0000"/>
                    </a:solidFill>
                    <a:latin typeface="Arial" pitchFamily="34" charset="0"/>
                    <a:cs typeface="Arial" pitchFamily="34" charset="0"/>
                  </a:rPr>
                  <a:t>	c  </a:t>
                </a:r>
                <a:r>
                  <a:rPr lang="cs-CZ" sz="1600" dirty="0">
                    <a:latin typeface="Arial" pitchFamily="34" charset="0"/>
                    <a:cs typeface="Arial" pitchFamily="34" charset="0"/>
                  </a:rPr>
                  <a:t>=  falešně negativní</a:t>
                </a:r>
                <a:r>
                  <a:rPr lang="cs-CZ" sz="1800" b="1" dirty="0"/>
                  <a:t>	</a:t>
                </a:r>
              </a:p>
              <a:p>
                <a:pPr marL="0" indent="0">
                  <a:buNone/>
                </a:pPr>
                <a:endParaRPr lang="cs-CZ" sz="1900" b="1" dirty="0">
                  <a:solidFill>
                    <a:srgbClr val="FF0000"/>
                  </a:solidFill>
                  <a:latin typeface="Arial" pitchFamily="34" charset="0"/>
                  <a:cs typeface="Arial" pitchFamily="34" charset="0"/>
                </a:endParaRPr>
              </a:p>
              <a:p>
                <a:pPr marL="0" indent="0">
                  <a:buNone/>
                </a:pPr>
                <a:r>
                  <a:rPr lang="cs-CZ" sz="2800" b="1" dirty="0">
                    <a:solidFill>
                      <a:srgbClr val="FF0000"/>
                    </a:solidFill>
                    <a:latin typeface="Arial" pitchFamily="34" charset="0"/>
                    <a:cs typeface="Arial" pitchFamily="34" charset="0"/>
                  </a:rPr>
                  <a:t>Prediktivní hodnota </a:t>
                </a:r>
                <a:r>
                  <a:rPr lang="cs-CZ" sz="2800" b="1" dirty="0" err="1">
                    <a:solidFill>
                      <a:srgbClr val="FF0000"/>
                    </a:solidFill>
                    <a:latin typeface="Arial" pitchFamily="34" charset="0"/>
                    <a:cs typeface="Arial" pitchFamily="34" charset="0"/>
                  </a:rPr>
                  <a:t>pozit</a:t>
                </a:r>
                <a:r>
                  <a:rPr lang="cs-CZ" sz="2800" b="1" dirty="0">
                    <a:solidFill>
                      <a:srgbClr val="FF0000"/>
                    </a:solidFill>
                    <a:latin typeface="Arial" pitchFamily="34" charset="0"/>
                    <a:cs typeface="Arial" pitchFamily="34" charset="0"/>
                  </a:rPr>
                  <a:t>. testu</a:t>
                </a:r>
                <a:r>
                  <a:rPr lang="cs-CZ" sz="2800" dirty="0">
                    <a:latin typeface="Arial" pitchFamily="34" charset="0"/>
                    <a:cs typeface="Arial" pitchFamily="34" charset="0"/>
                  </a:rPr>
                  <a:t>    </a:t>
                </a:r>
                <a:r>
                  <a:rPr lang="cs-CZ" sz="2800" b="1" dirty="0">
                    <a:latin typeface="Arial" pitchFamily="34" charset="0"/>
                    <a:cs typeface="Arial" pitchFamily="34" charset="0"/>
                  </a:rPr>
                  <a:t>P</a:t>
                </a:r>
                <a:r>
                  <a:rPr lang="cs-CZ" sz="2800" b="1" baseline="30000" dirty="0">
                    <a:latin typeface="Arial" pitchFamily="34" charset="0"/>
                    <a:cs typeface="Arial" pitchFamily="34" charset="0"/>
                  </a:rPr>
                  <a:t>+</a:t>
                </a:r>
                <a:r>
                  <a:rPr lang="cs-CZ" sz="1800" b="1" dirty="0">
                    <a:latin typeface="Arial" pitchFamily="34" charset="0"/>
                    <a:cs typeface="Arial" pitchFamily="34" charset="0"/>
                  </a:rPr>
                  <a:t> =  </a:t>
                </a:r>
                <a14:m>
                  <m:oMath xmlns:m="http://schemas.openxmlformats.org/officeDocument/2006/math">
                    <m:f>
                      <m:fPr>
                        <m:ctrlPr>
                          <a:rPr lang="cs-CZ" sz="2400" b="1" i="1">
                            <a:latin typeface="Cambria Math" panose="02040503050406030204" pitchFamily="18" charset="0"/>
                          </a:rPr>
                        </m:ctrlPr>
                      </m:fPr>
                      <m:num>
                        <m:r>
                          <a:rPr lang="cs-CZ" sz="2400" b="1" smtClean="0">
                            <a:solidFill>
                              <a:srgbClr val="0033CC"/>
                            </a:solidFill>
                            <a:latin typeface="Cambria Math"/>
                          </a:rPr>
                          <m:t>𝐚</m:t>
                        </m:r>
                      </m:num>
                      <m:den>
                        <m:r>
                          <a:rPr lang="cs-CZ" sz="2400" b="1">
                            <a:latin typeface="Cambria Math"/>
                          </a:rPr>
                          <m:t>𝐚</m:t>
                        </m:r>
                        <m:r>
                          <a:rPr lang="cs-CZ" sz="2400" b="1">
                            <a:latin typeface="Cambria Math"/>
                          </a:rPr>
                          <m:t> + </m:t>
                        </m:r>
                        <m:r>
                          <a:rPr lang="cs-CZ" sz="2400" b="1">
                            <a:latin typeface="Cambria Math"/>
                          </a:rPr>
                          <m:t>𝐛</m:t>
                        </m:r>
                      </m:den>
                    </m:f>
                  </m:oMath>
                </a14:m>
                <a:r>
                  <a:rPr lang="cs-CZ" sz="1800" b="1" dirty="0">
                    <a:latin typeface="Arial" pitchFamily="34" charset="0"/>
                    <a:cs typeface="Arial" pitchFamily="34" charset="0"/>
                  </a:rPr>
                  <a:t>  x 100 (%)</a:t>
                </a:r>
              </a:p>
              <a:p>
                <a:pPr marL="0" indent="0">
                  <a:buNone/>
                </a:pPr>
                <a:endParaRPr lang="cs-CZ" sz="1800" b="1" dirty="0">
                  <a:solidFill>
                    <a:srgbClr val="FF0000"/>
                  </a:solidFill>
                  <a:latin typeface="Arial" pitchFamily="34" charset="0"/>
                  <a:cs typeface="Arial" pitchFamily="34" charset="0"/>
                </a:endParaRPr>
              </a:p>
              <a:p>
                <a:pPr marL="0" indent="0">
                  <a:buNone/>
                </a:pPr>
                <a:r>
                  <a:rPr lang="cs-CZ" sz="2800" b="1" dirty="0">
                    <a:solidFill>
                      <a:srgbClr val="FF0000"/>
                    </a:solidFill>
                    <a:latin typeface="Arial" pitchFamily="34" charset="0"/>
                    <a:cs typeface="Arial" pitchFamily="34" charset="0"/>
                  </a:rPr>
                  <a:t>Prediktivní hodnota </a:t>
                </a:r>
                <a:r>
                  <a:rPr lang="cs-CZ" sz="2800" b="1" dirty="0" err="1">
                    <a:solidFill>
                      <a:srgbClr val="FF0000"/>
                    </a:solidFill>
                    <a:latin typeface="Arial" pitchFamily="34" charset="0"/>
                    <a:cs typeface="Arial" pitchFamily="34" charset="0"/>
                  </a:rPr>
                  <a:t>negat</a:t>
                </a:r>
                <a:r>
                  <a:rPr lang="cs-CZ" sz="2800" b="1" dirty="0">
                    <a:solidFill>
                      <a:srgbClr val="FF0000"/>
                    </a:solidFill>
                    <a:latin typeface="Arial" pitchFamily="34" charset="0"/>
                    <a:cs typeface="Arial" pitchFamily="34" charset="0"/>
                  </a:rPr>
                  <a:t>. testu   </a:t>
                </a:r>
                <a:r>
                  <a:rPr lang="cs-CZ" sz="2800" b="1" dirty="0">
                    <a:latin typeface="Arial" pitchFamily="34" charset="0"/>
                    <a:cs typeface="Arial" pitchFamily="34" charset="0"/>
                  </a:rPr>
                  <a:t>P</a:t>
                </a:r>
                <a:r>
                  <a:rPr lang="cs-CZ" sz="2800" b="1" baseline="30000" dirty="0">
                    <a:latin typeface="Arial" pitchFamily="34" charset="0"/>
                    <a:cs typeface="Arial" pitchFamily="34" charset="0"/>
                  </a:rPr>
                  <a:t>-</a:t>
                </a:r>
                <a:r>
                  <a:rPr lang="cs-CZ" sz="1800" b="1" dirty="0">
                    <a:solidFill>
                      <a:srgbClr val="FF0000"/>
                    </a:solidFill>
                    <a:latin typeface="Arial" pitchFamily="34" charset="0"/>
                    <a:cs typeface="Arial" pitchFamily="34" charset="0"/>
                  </a:rPr>
                  <a:t> </a:t>
                </a:r>
                <a:r>
                  <a:rPr lang="cs-CZ" sz="1800" b="1" dirty="0">
                    <a:latin typeface="Arial" pitchFamily="34" charset="0"/>
                    <a:cs typeface="Arial" pitchFamily="34" charset="0"/>
                  </a:rPr>
                  <a:t>=  </a:t>
                </a:r>
                <a14:m>
                  <m:oMath xmlns:m="http://schemas.openxmlformats.org/officeDocument/2006/math">
                    <m:f>
                      <m:fPr>
                        <m:ctrlPr>
                          <a:rPr lang="cs-CZ" sz="2400" b="1" i="1">
                            <a:latin typeface="Cambria Math" panose="02040503050406030204" pitchFamily="18" charset="0"/>
                          </a:rPr>
                        </m:ctrlPr>
                      </m:fPr>
                      <m:num>
                        <m:r>
                          <a:rPr lang="cs-CZ" sz="2400" b="1" smtClean="0">
                            <a:solidFill>
                              <a:srgbClr val="0033CC"/>
                            </a:solidFill>
                            <a:latin typeface="Cambria Math"/>
                          </a:rPr>
                          <m:t>𝐝</m:t>
                        </m:r>
                      </m:num>
                      <m:den>
                        <m:r>
                          <a:rPr lang="cs-CZ" sz="2400" b="1">
                            <a:latin typeface="Cambria Math"/>
                          </a:rPr>
                          <m:t>𝐜</m:t>
                        </m:r>
                        <m:r>
                          <a:rPr lang="cs-CZ" sz="2400" b="1">
                            <a:latin typeface="Cambria Math"/>
                          </a:rPr>
                          <m:t>+</m:t>
                        </m:r>
                        <m:r>
                          <a:rPr lang="cs-CZ" sz="2400" b="1">
                            <a:latin typeface="Cambria Math"/>
                          </a:rPr>
                          <m:t>𝐝</m:t>
                        </m:r>
                      </m:den>
                    </m:f>
                  </m:oMath>
                </a14:m>
                <a:r>
                  <a:rPr lang="cs-CZ" sz="1800" b="1" dirty="0">
                    <a:latin typeface="Arial" pitchFamily="34" charset="0"/>
                    <a:cs typeface="Arial" pitchFamily="34" charset="0"/>
                  </a:rPr>
                  <a:t>   x 100 (%)</a:t>
                </a:r>
              </a:p>
              <a:p>
                <a:pPr marL="0" indent="0">
                  <a:buNone/>
                </a:pPr>
                <a:endParaRPr lang="cs-CZ" sz="1800" b="1" dirty="0"/>
              </a:p>
              <a:p>
                <a:pPr marL="0" indent="0">
                  <a:buNone/>
                </a:pPr>
                <a:endParaRPr lang="cs-CZ" sz="1800" b="1" dirty="0"/>
              </a:p>
              <a:p>
                <a:pPr marL="0" indent="0">
                  <a:buNone/>
                </a:pPr>
                <a:endParaRPr lang="cs-CZ" sz="1800" b="1" dirty="0"/>
              </a:p>
              <a:p>
                <a:pPr marL="0" indent="0">
                  <a:buNone/>
                </a:pPr>
                <a:endParaRPr lang="cs-CZ" b="1" dirty="0"/>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31571" y="1196752"/>
                <a:ext cx="8229600" cy="5400600"/>
              </a:xfrm>
              <a:blipFill>
                <a:blip r:embed="rId2"/>
                <a:stretch>
                  <a:fillRect l="-1556" r="-444"/>
                </a:stretch>
              </a:blipFill>
            </p:spPr>
            <p:txBody>
              <a:bodyPr/>
              <a:lstStyle/>
              <a:p>
                <a:r>
                  <a:rPr lang="cs-CZ">
                    <a:noFill/>
                  </a:rPr>
                  <a:t> </a:t>
                </a:r>
              </a:p>
            </p:txBody>
          </p:sp>
        </mc:Fallback>
      </mc:AlternateContent>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17638"/>
            <a:ext cx="5980113"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466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fontScale="90000"/>
          </a:bodyPr>
          <a:lstStyle/>
          <a:p>
            <a:r>
              <a:rPr lang="cs-CZ" sz="4000" b="1" dirty="0">
                <a:solidFill>
                  <a:srgbClr val="0033CC"/>
                </a:solidFill>
                <a:latin typeface="Arial Black" pitchFamily="34" charset="0"/>
              </a:rPr>
              <a:t>Vlastnosti diagnostických testů</a:t>
            </a:r>
            <a:endParaRPr lang="cs-CZ" sz="4000" b="1" dirty="0">
              <a:solidFill>
                <a:srgbClr val="0000FF"/>
              </a:solidFill>
            </a:endParaRPr>
          </a:p>
        </p:txBody>
      </p:sp>
      <p:sp>
        <p:nvSpPr>
          <p:cNvPr id="3" name="Zástupný symbol pro obsah 2"/>
          <p:cNvSpPr>
            <a:spLocks noGrp="1"/>
          </p:cNvSpPr>
          <p:nvPr>
            <p:ph idx="1"/>
          </p:nvPr>
        </p:nvSpPr>
        <p:spPr>
          <a:xfrm>
            <a:off x="323528" y="1196752"/>
            <a:ext cx="8445624" cy="5001419"/>
          </a:xfrm>
        </p:spPr>
        <p:txBody>
          <a:bodyPr>
            <a:normAutofit/>
          </a:bodyPr>
          <a:lstStyle/>
          <a:p>
            <a:pPr marL="0" indent="0">
              <a:buNone/>
            </a:pPr>
            <a:r>
              <a:rPr lang="cs-CZ" sz="2400" b="1" dirty="0">
                <a:latin typeface="Arial" pitchFamily="34" charset="0"/>
                <a:cs typeface="Arial" pitchFamily="34" charset="0"/>
              </a:rPr>
              <a:t>Prediktivní hodnoty testu jsou dány:</a:t>
            </a:r>
          </a:p>
          <a:p>
            <a:pPr marL="0" indent="0">
              <a:buNone/>
            </a:pPr>
            <a:endParaRPr lang="cs-CZ" sz="2400" dirty="0">
              <a:latin typeface="Arial" pitchFamily="34" charset="0"/>
              <a:cs typeface="Arial" pitchFamily="34" charset="0"/>
            </a:endParaRPr>
          </a:p>
          <a:p>
            <a:pPr marL="457200" indent="-457200">
              <a:buFont typeface="+mj-lt"/>
              <a:buAutoNum type="alphaLcParenR"/>
            </a:pPr>
            <a:r>
              <a:rPr lang="cs-CZ" sz="2800" b="1" dirty="0">
                <a:solidFill>
                  <a:srgbClr val="FF0000"/>
                </a:solidFill>
                <a:latin typeface="Arial" pitchFamily="34" charset="0"/>
                <a:cs typeface="Arial" pitchFamily="34" charset="0"/>
              </a:rPr>
              <a:t>Senzitivitou</a:t>
            </a:r>
            <a:r>
              <a:rPr lang="cs-CZ" sz="2800" dirty="0">
                <a:latin typeface="Arial" pitchFamily="34" charset="0"/>
                <a:cs typeface="Arial" pitchFamily="34" charset="0"/>
              </a:rPr>
              <a:t> a </a:t>
            </a:r>
            <a:r>
              <a:rPr lang="cs-CZ" sz="2800" b="1" dirty="0">
                <a:solidFill>
                  <a:srgbClr val="FF0000"/>
                </a:solidFill>
                <a:latin typeface="Arial" pitchFamily="34" charset="0"/>
                <a:cs typeface="Arial" pitchFamily="34" charset="0"/>
              </a:rPr>
              <a:t>specifitou </a:t>
            </a:r>
            <a:r>
              <a:rPr lang="cs-CZ" sz="2800" dirty="0">
                <a:latin typeface="Arial" pitchFamily="34" charset="0"/>
                <a:cs typeface="Arial" pitchFamily="34" charset="0"/>
              </a:rPr>
              <a:t>testu</a:t>
            </a:r>
          </a:p>
          <a:p>
            <a:pPr marL="457200" indent="-457200">
              <a:buFont typeface="+mj-lt"/>
              <a:buAutoNum type="alphaLcParenR"/>
            </a:pPr>
            <a:r>
              <a:rPr lang="cs-CZ" sz="2800" b="1" dirty="0">
                <a:solidFill>
                  <a:srgbClr val="FF0000"/>
                </a:solidFill>
                <a:latin typeface="Arial" pitchFamily="34" charset="0"/>
                <a:cs typeface="Arial" pitchFamily="34" charset="0"/>
              </a:rPr>
              <a:t>Prevalencí</a:t>
            </a:r>
            <a:r>
              <a:rPr lang="cs-CZ" sz="2800" dirty="0">
                <a:latin typeface="Arial" pitchFamily="34" charset="0"/>
                <a:cs typeface="Arial" pitchFamily="34" charset="0"/>
              </a:rPr>
              <a:t> sledované nemoci v populaci. </a:t>
            </a:r>
          </a:p>
          <a:p>
            <a:pPr marL="857250" lvl="1" indent="-457200"/>
            <a:r>
              <a:rPr lang="cs-CZ" dirty="0">
                <a:latin typeface="Arial" pitchFamily="34" charset="0"/>
                <a:cs typeface="Arial" pitchFamily="34" charset="0"/>
              </a:rPr>
              <a:t>Čím je nemoc v populaci běžnější, tím je vyšší pravděpodobnost, že osoba s pozitivním výsledkem testu je skutečně nemocná.</a:t>
            </a:r>
          </a:p>
          <a:p>
            <a:pPr marL="1257300" lvl="2" indent="-457200"/>
            <a:r>
              <a:rPr lang="cs-CZ" sz="2800" dirty="0"/>
              <a:t>Prevalence nemoci = </a:t>
            </a:r>
            <a:r>
              <a:rPr lang="cs-CZ" sz="2800" dirty="0">
                <a:cs typeface="Arial" charset="0"/>
              </a:rPr>
              <a:t>0:  </a:t>
            </a:r>
            <a:r>
              <a:rPr lang="cs-CZ" sz="2800" b="1" dirty="0">
                <a:latin typeface="Arial" pitchFamily="34" charset="0"/>
                <a:cs typeface="Arial" pitchFamily="34" charset="0"/>
              </a:rPr>
              <a:t>P</a:t>
            </a:r>
            <a:r>
              <a:rPr lang="cs-CZ" sz="2800" b="1" baseline="30000" dirty="0">
                <a:latin typeface="Arial" pitchFamily="34" charset="0"/>
                <a:cs typeface="Arial" pitchFamily="34" charset="0"/>
              </a:rPr>
              <a:t>+</a:t>
            </a:r>
            <a:r>
              <a:rPr lang="cs-CZ" sz="2800" dirty="0">
                <a:cs typeface="Arial" charset="0"/>
              </a:rPr>
              <a:t> = 0 %</a:t>
            </a:r>
          </a:p>
          <a:p>
            <a:pPr marL="1257300" lvl="2" indent="-457200"/>
            <a:r>
              <a:rPr lang="cs-CZ" sz="2800" dirty="0">
                <a:cs typeface="Arial" charset="0"/>
              </a:rPr>
              <a:t>Prevalence nemoci = 100%: </a:t>
            </a:r>
            <a:r>
              <a:rPr lang="cs-CZ" sz="2800" b="1" dirty="0">
                <a:latin typeface="Arial" pitchFamily="34" charset="0"/>
                <a:cs typeface="Arial" pitchFamily="34" charset="0"/>
              </a:rPr>
              <a:t>P</a:t>
            </a:r>
            <a:r>
              <a:rPr lang="cs-CZ" sz="2800" b="1" baseline="30000" dirty="0">
                <a:latin typeface="Arial" pitchFamily="34" charset="0"/>
                <a:cs typeface="Arial" pitchFamily="34" charset="0"/>
              </a:rPr>
              <a:t>+</a:t>
            </a:r>
            <a:r>
              <a:rPr lang="cs-CZ" sz="2800" dirty="0">
                <a:cs typeface="Arial" charset="0"/>
              </a:rPr>
              <a:t> = 100 %</a:t>
            </a:r>
          </a:p>
          <a:p>
            <a:pPr marL="400050" lvl="1" indent="0">
              <a:buNone/>
            </a:pPr>
            <a:endParaRPr lang="cs-CZ" sz="2400" b="1" dirty="0">
              <a:solidFill>
                <a:srgbClr val="FF0000"/>
              </a:solidFill>
              <a:latin typeface="Arial" pitchFamily="34" charset="0"/>
              <a:cs typeface="Arial" pitchFamily="34" charset="0"/>
            </a:endParaRPr>
          </a:p>
          <a:p>
            <a:pPr marL="400050" lvl="1" indent="0">
              <a:buNone/>
            </a:pPr>
            <a:endParaRPr lang="cs-CZ" sz="24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spTree>
    <p:extLst>
      <p:ext uri="{BB962C8B-B14F-4D97-AF65-F5344CB8AC3E}">
        <p14:creationId xmlns:p14="http://schemas.microsoft.com/office/powerpoint/2010/main" val="3635734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a:bodyPr>
              <a:lstStyle/>
              <a:p>
                <a:pPr marL="0" indent="0" algn="ctr">
                  <a:buNone/>
                </a:pPr>
                <a:r>
                  <a:rPr lang="cs-CZ" b="1" dirty="0"/>
                  <a:t>Prevalence nemoci = pravděpodobnost pozitivního výsledku před použitím testu</a:t>
                </a:r>
              </a:p>
              <a:p>
                <a:pPr marL="0" indent="0">
                  <a:buNone/>
                </a:pPr>
                <a:endParaRPr lang="cs-CZ" b="1" dirty="0"/>
              </a:p>
              <a:p>
                <a:pPr marL="0" indent="0" algn="ctr">
                  <a:buNone/>
                </a:pPr>
                <a:r>
                  <a:rPr lang="cs-CZ" b="1" dirty="0"/>
                  <a:t>při známé prevalenci je vhodné P</a:t>
                </a:r>
                <a:r>
                  <a:rPr lang="cs-CZ" b="1" baseline="30000" dirty="0"/>
                  <a:t>+</a:t>
                </a:r>
                <a:r>
                  <a:rPr lang="cs-CZ" b="1" dirty="0"/>
                  <a:t> testu počítat ze vztahu:</a:t>
                </a:r>
              </a:p>
              <a:p>
                <a:pPr marL="0" indent="0">
                  <a:buNone/>
                </a:pPr>
                <a:endParaRPr lang="cs-CZ" b="1" dirty="0">
                  <a:solidFill>
                    <a:srgbClr val="FF0000"/>
                  </a:solidFill>
                </a:endParaRPr>
              </a:p>
              <a:p>
                <a:pPr marL="0" indent="0">
                  <a:buNone/>
                </a:pPr>
                <a:r>
                  <a:rPr lang="cs-CZ" b="1" dirty="0"/>
                  <a:t>P</a:t>
                </a:r>
                <a:r>
                  <a:rPr lang="cs-CZ" b="1" baseline="30000" dirty="0"/>
                  <a:t>+ </a:t>
                </a:r>
                <a:r>
                  <a:rPr lang="cs-CZ" b="1" dirty="0"/>
                  <a:t>= </a:t>
                </a:r>
                <a14:m>
                  <m:oMath xmlns:m="http://schemas.openxmlformats.org/officeDocument/2006/math">
                    <m:f>
                      <m:fPr>
                        <m:ctrlPr>
                          <a:rPr lang="cs-CZ" sz="2400" b="1" i="1" smtClean="0">
                            <a:latin typeface="Cambria Math" panose="02040503050406030204" pitchFamily="18" charset="0"/>
                          </a:rPr>
                        </m:ctrlPr>
                      </m:fPr>
                      <m:num>
                        <m:r>
                          <m:rPr>
                            <m:nor/>
                          </m:rPr>
                          <a:rPr lang="cs-CZ" sz="2400" b="1" dirty="0">
                            <a:latin typeface="Calibri" panose="020F0502020204030204" pitchFamily="34" charset="0"/>
                            <a:cs typeface="Calibri" panose="020F0502020204030204" pitchFamily="34" charset="0"/>
                          </a:rPr>
                          <m:t>senzitivita</m:t>
                        </m:r>
                        <m:r>
                          <m:rPr>
                            <m:nor/>
                          </m:rPr>
                          <a:rPr lang="cs-CZ" sz="2400" dirty="0">
                            <a:latin typeface="Calibri" panose="020F0502020204030204" pitchFamily="34" charset="0"/>
                            <a:cs typeface="Calibri" panose="020F0502020204030204" pitchFamily="34" charset="0"/>
                          </a:rPr>
                          <m:t> </m:t>
                        </m:r>
                        <m:r>
                          <m:rPr>
                            <m:nor/>
                          </m:rPr>
                          <a:rPr lang="cs-CZ" sz="2400" dirty="0">
                            <a:latin typeface="Calibri" panose="020F0502020204030204" pitchFamily="34" charset="0"/>
                            <a:cs typeface="Calibri" panose="020F0502020204030204" pitchFamily="34" charset="0"/>
                          </a:rPr>
                          <m:t>x</m:t>
                        </m:r>
                        <m:r>
                          <m:rPr>
                            <m:nor/>
                          </m:rPr>
                          <a:rPr lang="cs-CZ" sz="2400" dirty="0">
                            <a:latin typeface="Calibri" panose="020F0502020204030204" pitchFamily="34" charset="0"/>
                            <a:cs typeface="Calibri" panose="020F0502020204030204" pitchFamily="34" charset="0"/>
                          </a:rPr>
                          <m:t> </m:t>
                        </m:r>
                        <m:r>
                          <m:rPr>
                            <m:nor/>
                          </m:rPr>
                          <a:rPr lang="cs-CZ" sz="2400" b="1" dirty="0">
                            <a:latin typeface="Calibri" panose="020F0502020204030204" pitchFamily="34" charset="0"/>
                            <a:cs typeface="Calibri" panose="020F0502020204030204" pitchFamily="34" charset="0"/>
                          </a:rPr>
                          <m:t>prevalence</m:t>
                        </m:r>
                      </m:num>
                      <m:den>
                        <m:r>
                          <m:rPr>
                            <m:nor/>
                          </m:rPr>
                          <a:rPr lang="cs-CZ" sz="2400" dirty="0"/>
                          <m:t>(</m:t>
                        </m:r>
                        <m:r>
                          <m:rPr>
                            <m:nor/>
                          </m:rPr>
                          <a:rPr lang="cs-CZ" sz="2400" b="1" dirty="0"/>
                          <m:t>senzitivita</m:t>
                        </m:r>
                        <m:r>
                          <m:rPr>
                            <m:nor/>
                          </m:rPr>
                          <a:rPr lang="cs-CZ" sz="2400" dirty="0"/>
                          <m:t> </m:t>
                        </m:r>
                        <m:r>
                          <m:rPr>
                            <m:nor/>
                          </m:rPr>
                          <a:rPr lang="cs-CZ" sz="2400" dirty="0"/>
                          <m:t>x</m:t>
                        </m:r>
                        <m:r>
                          <m:rPr>
                            <m:nor/>
                          </m:rPr>
                          <a:rPr lang="cs-CZ" sz="2400" dirty="0"/>
                          <m:t> </m:t>
                        </m:r>
                        <m:r>
                          <m:rPr>
                            <m:nor/>
                          </m:rPr>
                          <a:rPr lang="cs-CZ" sz="2400" b="1" dirty="0"/>
                          <m:t>prevalence</m:t>
                        </m:r>
                        <m:r>
                          <m:rPr>
                            <m:nor/>
                          </m:rPr>
                          <a:rPr lang="cs-CZ" sz="2400" dirty="0"/>
                          <m:t>) + (</m:t>
                        </m:r>
                        <m:r>
                          <m:rPr>
                            <m:nor/>
                          </m:rPr>
                          <a:rPr lang="cs-CZ" sz="2400" b="1" dirty="0"/>
                          <m:t>1</m:t>
                        </m:r>
                        <m:r>
                          <m:rPr>
                            <m:nor/>
                          </m:rPr>
                          <a:rPr lang="cs-CZ" sz="2400" dirty="0"/>
                          <m:t>−</m:t>
                        </m:r>
                        <m:r>
                          <m:rPr>
                            <m:nor/>
                          </m:rPr>
                          <a:rPr lang="cs-CZ" sz="2400" b="1" dirty="0"/>
                          <m:t>specifita</m:t>
                        </m:r>
                        <m:r>
                          <m:rPr>
                            <m:nor/>
                          </m:rPr>
                          <a:rPr lang="cs-CZ" sz="2400" dirty="0"/>
                          <m:t>) </m:t>
                        </m:r>
                        <m:r>
                          <m:rPr>
                            <m:nor/>
                          </m:rPr>
                          <a:rPr lang="cs-CZ" sz="2400" dirty="0"/>
                          <m:t>x</m:t>
                        </m:r>
                        <m:r>
                          <m:rPr>
                            <m:nor/>
                          </m:rPr>
                          <a:rPr lang="cs-CZ" sz="2400" dirty="0"/>
                          <m:t> (</m:t>
                        </m:r>
                        <m:r>
                          <m:rPr>
                            <m:nor/>
                          </m:rPr>
                          <a:rPr lang="cs-CZ" sz="2400" b="1" dirty="0"/>
                          <m:t>1</m:t>
                        </m:r>
                        <m:r>
                          <m:rPr>
                            <m:nor/>
                          </m:rPr>
                          <a:rPr lang="cs-CZ" sz="2400" dirty="0"/>
                          <m:t>−</m:t>
                        </m:r>
                        <m:r>
                          <m:rPr>
                            <m:nor/>
                          </m:rPr>
                          <a:rPr lang="cs-CZ" sz="2400" b="1" dirty="0"/>
                          <m:t>prevalence</m:t>
                        </m:r>
                        <m:r>
                          <m:rPr>
                            <m:nor/>
                          </m:rPr>
                          <a:rPr lang="cs-CZ" sz="2400" dirty="0"/>
                          <m:t>) </m:t>
                        </m:r>
                      </m:den>
                    </m:f>
                  </m:oMath>
                </a14:m>
                <a:endParaRPr lang="cs-CZ" sz="2400" b="1" dirty="0">
                  <a:solidFill>
                    <a:srgbClr val="FF0000"/>
                  </a:solidFill>
                  <a:latin typeface="Arial Black" panose="020B0A04020102020204" pitchFamily="34" charset="0"/>
                  <a:cs typeface="Arial" panose="020B0604020202020204" pitchFamily="34" charset="0"/>
                </a:endParaRPr>
              </a:p>
              <a:p>
                <a:pPr marL="0" indent="0">
                  <a:buNone/>
                </a:pPr>
                <a:endParaRPr lang="cs-CZ" sz="2600" b="1" dirty="0">
                  <a:solidFill>
                    <a:srgbClr val="FF0000"/>
                  </a:solidFill>
                  <a:latin typeface="Arial Black" panose="020B0A04020102020204"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4"/>
                <a:stretch>
                  <a:fillRect l="-1704" t="-1752"/>
                </a:stretch>
              </a:blipFill>
            </p:spPr>
            <p:txBody>
              <a:bodyPr/>
              <a:lstStyle/>
              <a:p>
                <a:r>
                  <a:rPr lang="cs-CZ">
                    <a:noFill/>
                  </a:rPr>
                  <a:t> </a:t>
                </a:r>
              </a:p>
            </p:txBody>
          </p:sp>
        </mc:Fallback>
      </mc:AlternateContent>
      <p:sp>
        <p:nvSpPr>
          <p:cNvPr id="5" name="Šipka dolů 4"/>
          <p:cNvSpPr/>
          <p:nvPr/>
        </p:nvSpPr>
        <p:spPr>
          <a:xfrm>
            <a:off x="4391980" y="2711351"/>
            <a:ext cx="360040" cy="57606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457200" y="4941168"/>
            <a:ext cx="8003232" cy="10801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Zvuk 3">
            <a:hlinkClick r:id="" action="ppaction://media"/>
            <a:extLst>
              <a:ext uri="{FF2B5EF4-FFF2-40B4-BE49-F238E27FC236}">
                <a16:creationId xmlns:a16="http://schemas.microsoft.com/office/drawing/2014/main" id="{217566E3-8FA7-40BC-8BAF-4A165E8722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894293696"/>
      </p:ext>
    </p:extLst>
  </p:cSld>
  <p:clrMapOvr>
    <a:masterClrMapping/>
  </p:clrMapOvr>
  <mc:AlternateContent xmlns:mc="http://schemas.openxmlformats.org/markup-compatibility/2006" xmlns:p14="http://schemas.microsoft.com/office/powerpoint/2010/main">
    <mc:Choice Requires="p14">
      <p:transition spd="slow" p14:dur="2000" advTm="75465"/>
    </mc:Choice>
    <mc:Fallback xmlns="">
      <p:transition spd="slow" advTm="75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994122"/>
          </a:xfrm>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p:sp>
        <p:nvSpPr>
          <p:cNvPr id="3" name="Zástupný symbol pro obsah 2"/>
          <p:cNvSpPr>
            <a:spLocks noGrp="1"/>
          </p:cNvSpPr>
          <p:nvPr>
            <p:ph idx="1"/>
          </p:nvPr>
        </p:nvSpPr>
        <p:spPr>
          <a:xfrm>
            <a:off x="323528" y="980728"/>
            <a:ext cx="8445624" cy="5001419"/>
          </a:xfrm>
        </p:spPr>
        <p:txBody>
          <a:bodyPr>
            <a:normAutofit/>
          </a:bodyPr>
          <a:lstStyle/>
          <a:p>
            <a:pPr marL="0" indent="0">
              <a:buNone/>
            </a:pPr>
            <a:r>
              <a:rPr lang="cs-CZ" dirty="0"/>
              <a:t>Stejný test použitý v různých populacích dosahuje jiných prediktivních hodnot:</a:t>
            </a:r>
          </a:p>
          <a:p>
            <a:r>
              <a:rPr lang="cs-CZ" dirty="0" err="1"/>
              <a:t>pozit</a:t>
            </a:r>
            <a:r>
              <a:rPr lang="cs-CZ" dirty="0"/>
              <a:t>. </a:t>
            </a:r>
            <a:r>
              <a:rPr lang="cs-CZ" b="1" dirty="0"/>
              <a:t>Mamografie:</a:t>
            </a:r>
          </a:p>
          <a:p>
            <a:pPr lvl="1"/>
            <a:r>
              <a:rPr lang="cs-CZ" b="1" dirty="0"/>
              <a:t>Vysoká </a:t>
            </a:r>
            <a:r>
              <a:rPr lang="cs-CZ" b="1" dirty="0">
                <a:latin typeface="Arial" pitchFamily="34" charset="0"/>
                <a:cs typeface="Arial" pitchFamily="34" charset="0"/>
              </a:rPr>
              <a:t>P</a:t>
            </a:r>
            <a:r>
              <a:rPr lang="cs-CZ" b="1" baseline="30000" dirty="0">
                <a:latin typeface="Arial" pitchFamily="34" charset="0"/>
                <a:cs typeface="Arial" pitchFamily="34" charset="0"/>
              </a:rPr>
              <a:t>+ </a:t>
            </a:r>
            <a:r>
              <a:rPr lang="cs-CZ" dirty="0">
                <a:cs typeface="Arial" charset="0"/>
              </a:rPr>
              <a:t>u žen s nálezem (vyšší prevalence)</a:t>
            </a:r>
          </a:p>
          <a:p>
            <a:pPr lvl="1"/>
            <a:r>
              <a:rPr lang="cs-CZ" b="1" dirty="0"/>
              <a:t>Nízká </a:t>
            </a:r>
            <a:r>
              <a:rPr lang="cs-CZ" b="1" dirty="0">
                <a:latin typeface="Arial" pitchFamily="34" charset="0"/>
                <a:cs typeface="Arial" pitchFamily="34" charset="0"/>
              </a:rPr>
              <a:t>P</a:t>
            </a:r>
            <a:r>
              <a:rPr lang="cs-CZ" b="1" baseline="30000" dirty="0">
                <a:latin typeface="Arial" pitchFamily="34" charset="0"/>
                <a:cs typeface="Arial" pitchFamily="34" charset="0"/>
              </a:rPr>
              <a:t>+ </a:t>
            </a:r>
            <a:r>
              <a:rPr lang="cs-CZ" dirty="0">
                <a:cs typeface="Arial" charset="0"/>
              </a:rPr>
              <a:t>u žen se </a:t>
            </a:r>
            <a:r>
              <a:rPr lang="cs-CZ" dirty="0" err="1">
                <a:cs typeface="Arial" charset="0"/>
              </a:rPr>
              <a:t>subj</a:t>
            </a:r>
            <a:r>
              <a:rPr lang="cs-CZ" dirty="0">
                <a:cs typeface="Arial" charset="0"/>
              </a:rPr>
              <a:t>. nálezem - </a:t>
            </a:r>
            <a:r>
              <a:rPr lang="cs-CZ" dirty="0" err="1">
                <a:cs typeface="Arial" charset="0"/>
              </a:rPr>
              <a:t>bpn</a:t>
            </a:r>
            <a:r>
              <a:rPr lang="cs-CZ" dirty="0">
                <a:cs typeface="Arial" charset="0"/>
              </a:rPr>
              <a:t> (nízká prevalence)</a:t>
            </a:r>
          </a:p>
          <a:p>
            <a:pPr>
              <a:buFont typeface="Wingdings" pitchFamily="2" charset="2"/>
              <a:buNone/>
            </a:pPr>
            <a:endParaRPr lang="cs-CZ" sz="1400" dirty="0">
              <a:cs typeface="Arial"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spTree>
    <p:extLst>
      <p:ext uri="{BB962C8B-B14F-4D97-AF65-F5344CB8AC3E}">
        <p14:creationId xmlns:p14="http://schemas.microsoft.com/office/powerpoint/2010/main" val="1383553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fontScale="90000"/>
          </a:bodyPr>
          <a:lstStyle/>
          <a:p>
            <a:r>
              <a:rPr lang="cs-CZ" sz="4000" b="1" dirty="0">
                <a:solidFill>
                  <a:srgbClr val="0033CC"/>
                </a:solidFill>
                <a:latin typeface="Arial Black" pitchFamily="34" charset="0"/>
              </a:rPr>
              <a:t>Vlastnosti diagnostických testů</a:t>
            </a:r>
            <a:endParaRPr lang="cs-CZ" sz="4000" b="1" dirty="0">
              <a:solidFill>
                <a:srgbClr val="0000FF"/>
              </a:solidFill>
            </a:endParaRPr>
          </a:p>
        </p:txBody>
      </p:sp>
      <p:sp>
        <p:nvSpPr>
          <p:cNvPr id="3" name="Zástupný symbol pro obsah 2"/>
          <p:cNvSpPr>
            <a:spLocks noGrp="1"/>
          </p:cNvSpPr>
          <p:nvPr>
            <p:ph idx="1"/>
          </p:nvPr>
        </p:nvSpPr>
        <p:spPr>
          <a:xfrm>
            <a:off x="323528" y="1196752"/>
            <a:ext cx="8445624" cy="5001419"/>
          </a:xfrm>
        </p:spPr>
        <p:txBody>
          <a:bodyPr>
            <a:normAutofit fontScale="85000" lnSpcReduction="10000"/>
          </a:bodyPr>
          <a:lstStyle/>
          <a:p>
            <a:pPr marL="0" indent="0">
              <a:buNone/>
            </a:pPr>
            <a:r>
              <a:rPr lang="cs-CZ" dirty="0"/>
              <a:t>Znalost senzitivity a specificity diagnostického testu</a:t>
            </a:r>
          </a:p>
          <a:p>
            <a:pPr marL="0" indent="0">
              <a:buNone/>
            </a:pPr>
            <a:r>
              <a:rPr lang="cs-CZ" dirty="0"/>
              <a:t>je nutná, máme-li rozhodnout, který test je vhodnější.</a:t>
            </a:r>
          </a:p>
          <a:p>
            <a:pPr marL="0" indent="0">
              <a:buNone/>
            </a:pPr>
            <a:endParaRPr lang="cs-CZ" dirty="0"/>
          </a:p>
          <a:p>
            <a:pPr marL="0" indent="0">
              <a:buNone/>
            </a:pPr>
            <a:r>
              <a:rPr lang="cs-CZ" dirty="0"/>
              <a:t>Zpravidla nejsou k dispozici jednoduché testy s vysokou </a:t>
            </a:r>
            <a:r>
              <a:rPr lang="it-IT" dirty="0"/>
              <a:t>senzitivitou a specificitou. Je proto nezbytné</a:t>
            </a:r>
          </a:p>
          <a:p>
            <a:pPr marL="0" indent="0">
              <a:buNone/>
            </a:pPr>
            <a:r>
              <a:rPr lang="pl-PL" dirty="0"/>
              <a:t>citlivě zvažovat, která chyba je za daných okolností</a:t>
            </a:r>
          </a:p>
          <a:p>
            <a:pPr marL="0" indent="0">
              <a:buNone/>
            </a:pPr>
            <a:r>
              <a:rPr lang="cs-CZ" dirty="0"/>
              <a:t>závažnější; zda falešná pozitivita (psychická zátěž</a:t>
            </a:r>
          </a:p>
          <a:p>
            <a:pPr marL="0" indent="0">
              <a:buNone/>
            </a:pPr>
            <a:r>
              <a:rPr lang="cs-CZ" dirty="0"/>
              <a:t>spojená s obavou z nemoci a nutnost dalšího vyšetřování)</a:t>
            </a:r>
          </a:p>
          <a:p>
            <a:pPr marL="0" indent="0">
              <a:buNone/>
            </a:pPr>
            <a:r>
              <a:rPr lang="cs-CZ" dirty="0"/>
              <a:t>nebo falešná negativita vedoucí k následnému</a:t>
            </a:r>
          </a:p>
          <a:p>
            <a:pPr marL="0" indent="0">
              <a:buNone/>
            </a:pPr>
            <a:r>
              <a:rPr lang="cs-CZ" dirty="0"/>
              <a:t>rozvoji dosud nerozpoznané nemoci.</a:t>
            </a:r>
            <a:endParaRPr lang="cs-CZ" b="1" dirty="0">
              <a:solidFill>
                <a:srgbClr val="FF0000"/>
              </a:solidFill>
            </a:endParaRPr>
          </a:p>
        </p:txBody>
      </p:sp>
    </p:spTree>
    <p:extLst>
      <p:ext uri="{BB962C8B-B14F-4D97-AF65-F5344CB8AC3E}">
        <p14:creationId xmlns:p14="http://schemas.microsoft.com/office/powerpoint/2010/main" val="3054529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1540" y="476672"/>
            <a:ext cx="8229600" cy="994122"/>
          </a:xfrm>
        </p:spPr>
        <p:txBody>
          <a:bodyPr>
            <a:normAutofit fontScale="90000"/>
          </a:bodyPr>
          <a:lstStyle/>
          <a:p>
            <a:r>
              <a:rPr lang="cs-CZ" sz="4000" b="1" dirty="0">
                <a:solidFill>
                  <a:srgbClr val="0000CC"/>
                </a:solidFill>
                <a:latin typeface="Arial Black" pitchFamily="34" charset="0"/>
              </a:rPr>
              <a:t>Použití vysoce senzitivního (a méně specifického) testu</a:t>
            </a:r>
          </a:p>
        </p:txBody>
      </p:sp>
      <p:sp>
        <p:nvSpPr>
          <p:cNvPr id="3" name="Zástupný symbol pro obsah 2"/>
          <p:cNvSpPr>
            <a:spLocks noGrp="1"/>
          </p:cNvSpPr>
          <p:nvPr>
            <p:ph idx="1"/>
          </p:nvPr>
        </p:nvSpPr>
        <p:spPr>
          <a:xfrm>
            <a:off x="323528" y="1196752"/>
            <a:ext cx="8445624" cy="5001419"/>
          </a:xfrm>
        </p:spPr>
        <p:txBody>
          <a:bodyPr>
            <a:normAutofit fontScale="92500" lnSpcReduction="10000"/>
          </a:bodyPr>
          <a:lstStyle/>
          <a:p>
            <a:endParaRPr lang="cs-CZ" dirty="0"/>
          </a:p>
          <a:p>
            <a:r>
              <a:rPr lang="cs-CZ" dirty="0"/>
              <a:t>Když nerozpoznání nemoci může mít vážné následky (dárci krve).</a:t>
            </a:r>
          </a:p>
          <a:p>
            <a:r>
              <a:rPr lang="cs-CZ" dirty="0"/>
              <a:t>V časných stádiích diagnostiky, kdy je třeba vyloučit více možných nemocí  jako nepravděpodobných </a:t>
            </a:r>
          </a:p>
          <a:p>
            <a:pPr lvl="1"/>
            <a:r>
              <a:rPr lang="cs-CZ" dirty="0"/>
              <a:t>je nejužitečnější, když je jeho </a:t>
            </a:r>
            <a:r>
              <a:rPr lang="cs-CZ" b="1" dirty="0"/>
              <a:t>výsledek negativní </a:t>
            </a:r>
            <a:r>
              <a:rPr lang="cs-CZ" dirty="0"/>
              <a:t>(v takovém případě je jen malá P-st, že je člověk nemocný, vysoká SE = málo FN)</a:t>
            </a:r>
          </a:p>
          <a:p>
            <a:r>
              <a:rPr lang="cs-CZ" dirty="0"/>
              <a:t>Negativní výsledek u citlivého testu vyloučí nemoc – není třeba se jí dále zabývat.</a:t>
            </a:r>
            <a:endParaRPr lang="cs-CZ"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58461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1540" y="476672"/>
            <a:ext cx="8229600" cy="994122"/>
          </a:xfrm>
        </p:spPr>
        <p:txBody>
          <a:bodyPr>
            <a:normAutofit fontScale="90000"/>
          </a:bodyPr>
          <a:lstStyle/>
          <a:p>
            <a:r>
              <a:rPr lang="cs-CZ" sz="4000" b="1" dirty="0">
                <a:solidFill>
                  <a:srgbClr val="0000CC"/>
                </a:solidFill>
                <a:latin typeface="Arial Black" pitchFamily="34" charset="0"/>
              </a:rPr>
              <a:t>Použití vysoce specifického (a méně senzitivního) testu</a:t>
            </a:r>
          </a:p>
        </p:txBody>
      </p:sp>
      <p:sp>
        <p:nvSpPr>
          <p:cNvPr id="3" name="Zástupný symbol pro obsah 2"/>
          <p:cNvSpPr>
            <a:spLocks noGrp="1"/>
          </p:cNvSpPr>
          <p:nvPr>
            <p:ph idx="1"/>
          </p:nvPr>
        </p:nvSpPr>
        <p:spPr>
          <a:xfrm>
            <a:off x="323528" y="1687132"/>
            <a:ext cx="8445624" cy="4511039"/>
          </a:xfrm>
        </p:spPr>
        <p:txBody>
          <a:bodyPr>
            <a:normAutofit/>
          </a:bodyPr>
          <a:lstStyle/>
          <a:p>
            <a:endParaRPr lang="cs-CZ" dirty="0"/>
          </a:p>
          <a:p>
            <a:r>
              <a:rPr lang="cs-CZ" dirty="0"/>
              <a:t>Když jiné okolnosti ukazují na přítomnost testované nemoci,</a:t>
            </a:r>
          </a:p>
          <a:p>
            <a:pPr lvl="1"/>
            <a:r>
              <a:rPr lang="cs-CZ" dirty="0"/>
              <a:t>specifický test jen málokdy dává pozitivní výsledky při nepřítomnosti nemoci</a:t>
            </a:r>
          </a:p>
          <a:p>
            <a:r>
              <a:rPr lang="cs-CZ" dirty="0"/>
              <a:t>Před započetím nákladné a(nebo) invazivní terapie </a:t>
            </a:r>
            <a:br>
              <a:rPr lang="cs-CZ" dirty="0"/>
            </a:br>
            <a:endParaRPr lang="cs-CZ" dirty="0"/>
          </a:p>
        </p:txBody>
      </p:sp>
    </p:spTree>
    <p:extLst>
      <p:ext uri="{BB962C8B-B14F-4D97-AF65-F5344CB8AC3E}">
        <p14:creationId xmlns:p14="http://schemas.microsoft.com/office/powerpoint/2010/main" val="1829242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p:sp>
        <p:nvSpPr>
          <p:cNvPr id="3" name="Zástupný symbol pro obsah 2"/>
          <p:cNvSpPr>
            <a:spLocks noGrp="1"/>
          </p:cNvSpPr>
          <p:nvPr>
            <p:ph idx="1"/>
          </p:nvPr>
        </p:nvSpPr>
        <p:spPr>
          <a:xfrm>
            <a:off x="467544" y="1196752"/>
            <a:ext cx="8229600" cy="5472608"/>
          </a:xfrm>
        </p:spPr>
        <p:txBody>
          <a:bodyPr>
            <a:normAutofit/>
          </a:bodyPr>
          <a:lstStyle/>
          <a:p>
            <a:pPr marL="0" indent="0">
              <a:buNone/>
            </a:pPr>
            <a:r>
              <a:rPr lang="cs-CZ" sz="2000" u="sng" dirty="0"/>
              <a:t>Příklad</a:t>
            </a:r>
            <a:endParaRPr lang="cs-CZ" sz="2000" dirty="0"/>
          </a:p>
          <a:p>
            <a:pPr marL="0" indent="0">
              <a:buNone/>
            </a:pPr>
            <a:r>
              <a:rPr lang="cs-CZ" sz="2000" b="1" dirty="0"/>
              <a:t>Vypočítejte změnu senzitivity, specifity  a prediktivních hodnot testu při změně diagnostické hranice pro alternativní rozlišení anemie  (+/-) od normálního stavu z 10 g na 12 g hemoglobinu na 100 ml krve.</a:t>
            </a:r>
          </a:p>
          <a:p>
            <a:pPr marL="0" indent="0">
              <a:buNone/>
            </a:pPr>
            <a:endParaRPr lang="cs-CZ" sz="2000" b="1" dirty="0"/>
          </a:p>
          <a:p>
            <a:pPr marL="0" indent="0">
              <a:buNone/>
            </a:pPr>
            <a:r>
              <a:rPr lang="cs-CZ" sz="1800" b="1" dirty="0">
                <a:latin typeface="Arial" pitchFamily="34" charset="0"/>
                <a:cs typeface="Arial" pitchFamily="34" charset="0"/>
              </a:rPr>
              <a:t>10g</a:t>
            </a:r>
          </a:p>
          <a:p>
            <a:pPr marL="0" indent="0">
              <a:buNone/>
            </a:pPr>
            <a:endParaRPr lang="cs-CZ" b="1" dirty="0">
              <a:solidFill>
                <a:srgbClr val="FF0000"/>
              </a:solidFill>
              <a:latin typeface="Arial" pitchFamily="34" charset="0"/>
              <a:cs typeface="Arial" pitchFamily="34" charset="0"/>
            </a:endParaRPr>
          </a:p>
          <a:p>
            <a:pPr marL="0" indent="0">
              <a:buNone/>
            </a:pPr>
            <a:endParaRPr lang="cs-CZ" b="1" dirty="0">
              <a:solidFill>
                <a:srgbClr val="FF0000"/>
              </a:solidFill>
              <a:latin typeface="Arial" pitchFamily="34" charset="0"/>
              <a:cs typeface="Arial" pitchFamily="34" charset="0"/>
            </a:endParaRPr>
          </a:p>
          <a:p>
            <a:pPr marL="0" indent="0">
              <a:buNone/>
            </a:pPr>
            <a:endParaRPr lang="cs-CZ" sz="1800" b="1" dirty="0">
              <a:latin typeface="Arial" pitchFamily="34" charset="0"/>
              <a:cs typeface="Arial" pitchFamily="34" charset="0"/>
            </a:endParaRPr>
          </a:p>
          <a:p>
            <a:pPr marL="0" indent="0">
              <a:buNone/>
            </a:pPr>
            <a:r>
              <a:rPr lang="cs-CZ" sz="1800" b="1" dirty="0">
                <a:latin typeface="Arial" pitchFamily="34" charset="0"/>
                <a:cs typeface="Arial" pitchFamily="34" charset="0"/>
              </a:rPr>
              <a:t>12g</a:t>
            </a:r>
          </a:p>
          <a:p>
            <a:pPr marL="0" indent="0">
              <a:buNone/>
            </a:pPr>
            <a:endParaRPr lang="cs-CZ" sz="18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p:txBody>
      </p:sp>
      <p:graphicFrame>
        <p:nvGraphicFramePr>
          <p:cNvPr id="6" name="Objekt 5"/>
          <p:cNvGraphicFramePr>
            <a:graphicFrameLocks noChangeAspect="1"/>
          </p:cNvGraphicFramePr>
          <p:nvPr/>
        </p:nvGraphicFramePr>
        <p:xfrm>
          <a:off x="542925" y="3213100"/>
          <a:ext cx="5783263" cy="1779588"/>
        </p:xfrm>
        <a:graphic>
          <a:graphicData uri="http://schemas.openxmlformats.org/presentationml/2006/ole">
            <mc:AlternateContent xmlns:mc="http://schemas.openxmlformats.org/markup-compatibility/2006">
              <mc:Choice xmlns:v="urn:schemas-microsoft-com:vml" Requires="v">
                <p:oleObj spid="_x0000_s46098" name="Dokument" r:id="rId3" imgW="6120264" imgH="1877658" progId="Word.Document.12">
                  <p:embed/>
                </p:oleObj>
              </mc:Choice>
              <mc:Fallback>
                <p:oleObj name="Dokument" r:id="rId3" imgW="6120264" imgH="1877658" progId="Word.Document.12">
                  <p:embed/>
                  <p:pic>
                    <p:nvPicPr>
                      <p:cNvPr id="6" name="Objek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3213100"/>
                        <a:ext cx="5783263" cy="177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nvGraphicFramePr>
        <p:xfrm>
          <a:off x="542925" y="5078413"/>
          <a:ext cx="5697538" cy="1347787"/>
        </p:xfrm>
        <a:graphic>
          <a:graphicData uri="http://schemas.openxmlformats.org/presentationml/2006/ole">
            <mc:AlternateContent xmlns:mc="http://schemas.openxmlformats.org/markup-compatibility/2006">
              <mc:Choice xmlns:v="urn:schemas-microsoft-com:vml" Requires="v">
                <p:oleObj spid="_x0000_s46099" name="Dokument" r:id="rId5" imgW="5857540" imgH="1397585" progId="Word.Document.12">
                  <p:embed/>
                </p:oleObj>
              </mc:Choice>
              <mc:Fallback>
                <p:oleObj name="Dokument" r:id="rId5" imgW="5857540" imgH="1397585" progId="Word.Document.12">
                  <p:embed/>
                  <p:pic>
                    <p:nvPicPr>
                      <p:cNvPr id="7" name="Obj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078413"/>
                        <a:ext cx="5697538"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8704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a:bodyPr>
          <a:lstStyle/>
          <a:p>
            <a:r>
              <a:rPr lang="cs-CZ" sz="4000" b="1" dirty="0">
                <a:solidFill>
                  <a:srgbClr val="0033CC"/>
                </a:solidFill>
                <a:latin typeface="Arial Black" pitchFamily="34" charset="0"/>
              </a:rPr>
              <a:t>Vlastnosti testů</a:t>
            </a:r>
            <a:endParaRPr lang="cs-CZ" sz="4000" b="1" dirty="0">
              <a:solidFill>
                <a:srgbClr val="0000FF"/>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67544" y="1196752"/>
                <a:ext cx="8229600" cy="5472608"/>
              </a:xfrm>
            </p:spPr>
            <p:txBody>
              <a:bodyPr>
                <a:normAutofit fontScale="92500" lnSpcReduction="10000"/>
              </a:bodyPr>
              <a:lstStyle/>
              <a:p>
                <a:pPr marL="0" indent="0">
                  <a:buNone/>
                </a:pPr>
                <a:r>
                  <a:rPr lang="cs-CZ" sz="1800" b="1" dirty="0">
                    <a:solidFill>
                      <a:srgbClr val="0000FF"/>
                    </a:solidFill>
                    <a:latin typeface="Arial" pitchFamily="34" charset="0"/>
                    <a:cs typeface="Arial" pitchFamily="34" charset="0"/>
                  </a:rPr>
                  <a:t>Senzitivita:</a:t>
                </a:r>
              </a:p>
              <a:p>
                <a:pPr marL="0" indent="0">
                  <a:buNone/>
                </a:pPr>
                <a:r>
                  <a:rPr lang="cs-CZ" sz="1800" b="1" dirty="0"/>
                  <a:t>	SE = </a:t>
                </a:r>
                <a14:m>
                  <m:oMath xmlns:m="http://schemas.openxmlformats.org/officeDocument/2006/math">
                    <m:f>
                      <m:fPr>
                        <m:ctrlPr>
                          <a:rPr lang="cs-CZ" sz="1800" b="1" i="1" smtClean="0">
                            <a:latin typeface="Cambria Math" panose="02040503050406030204" pitchFamily="18" charset="0"/>
                          </a:rPr>
                        </m:ctrlPr>
                      </m:fPr>
                      <m:num>
                        <m:r>
                          <a:rPr lang="cs-CZ" sz="1800" b="1" i="0" smtClean="0">
                            <a:latin typeface="Cambria Math"/>
                          </a:rPr>
                          <m:t>𝟏𝟓</m:t>
                        </m:r>
                      </m:num>
                      <m:den>
                        <m:r>
                          <a:rPr lang="cs-CZ" sz="1800" b="1" i="0" smtClean="0">
                            <a:latin typeface="Cambria Math"/>
                          </a:rPr>
                          <m:t>𝟐𝟎</m:t>
                        </m:r>
                      </m:den>
                    </m:f>
                  </m:oMath>
                </a14:m>
                <a:r>
                  <a:rPr lang="cs-CZ" sz="1800" b="1" dirty="0"/>
                  <a:t>   x 100 = 75 % 		SE = </a:t>
                </a:r>
                <a14:m>
                  <m:oMath xmlns:m="http://schemas.openxmlformats.org/officeDocument/2006/math">
                    <m:f>
                      <m:fPr>
                        <m:ctrlPr>
                          <a:rPr lang="cs-CZ" sz="1800" b="1" i="1" smtClean="0">
                            <a:latin typeface="Cambria Math" panose="02040503050406030204" pitchFamily="18" charset="0"/>
                          </a:rPr>
                        </m:ctrlPr>
                      </m:fPr>
                      <m:num>
                        <m:r>
                          <a:rPr lang="cs-CZ" sz="1800" b="1" i="0" smtClean="0">
                            <a:latin typeface="Cambria Math"/>
                          </a:rPr>
                          <m:t>𝟏𝟗</m:t>
                        </m:r>
                      </m:num>
                      <m:den>
                        <m:r>
                          <a:rPr lang="cs-CZ" sz="1800" b="1" i="1" smtClean="0">
                            <a:latin typeface="Cambria Math"/>
                          </a:rPr>
                          <m:t>𝟐𝟎</m:t>
                        </m:r>
                      </m:den>
                    </m:f>
                  </m:oMath>
                </a14:m>
                <a:r>
                  <a:rPr lang="cs-CZ" sz="1800" b="1" dirty="0"/>
                  <a:t>   x 100 = 95 %</a:t>
                </a:r>
              </a:p>
              <a:p>
                <a:pPr marL="0" indent="0">
                  <a:buNone/>
                </a:pPr>
                <a:endParaRPr lang="cs-CZ" sz="1800" b="1" dirty="0">
                  <a:latin typeface="Arial" pitchFamily="34" charset="0"/>
                  <a:cs typeface="Arial" pitchFamily="34" charset="0"/>
                </a:endParaRPr>
              </a:p>
              <a:p>
                <a:pPr marL="0" indent="0">
                  <a:buNone/>
                </a:pPr>
                <a:r>
                  <a:rPr lang="cs-CZ" sz="1800" b="1" dirty="0">
                    <a:solidFill>
                      <a:srgbClr val="0000FF"/>
                    </a:solidFill>
                    <a:latin typeface="Arial" pitchFamily="34" charset="0"/>
                    <a:cs typeface="Arial" pitchFamily="34" charset="0"/>
                  </a:rPr>
                  <a:t>Specifita:</a:t>
                </a:r>
              </a:p>
              <a:p>
                <a:pPr marL="0" indent="0">
                  <a:buNone/>
                </a:pPr>
                <a:r>
                  <a:rPr lang="cs-CZ" sz="1800" b="1" dirty="0"/>
                  <a:t>	SP = </a:t>
                </a:r>
                <a14:m>
                  <m:oMath xmlns:m="http://schemas.openxmlformats.org/officeDocument/2006/math">
                    <m:f>
                      <m:fPr>
                        <m:ctrlPr>
                          <a:rPr lang="cs-CZ" sz="1800" b="1" i="1" smtClean="0">
                            <a:latin typeface="Cambria Math" panose="02040503050406030204" pitchFamily="18" charset="0"/>
                          </a:rPr>
                        </m:ctrlPr>
                      </m:fPr>
                      <m:num>
                        <m:r>
                          <a:rPr lang="cs-CZ" sz="1800" b="1" i="0" smtClean="0">
                            <a:latin typeface="Cambria Math"/>
                          </a:rPr>
                          <m:t>𝟕𝟖</m:t>
                        </m:r>
                      </m:num>
                      <m:den>
                        <m:r>
                          <a:rPr lang="cs-CZ" sz="1800" b="1" i="0" smtClean="0">
                            <a:latin typeface="Cambria Math"/>
                          </a:rPr>
                          <m:t>𝟖𝟎</m:t>
                        </m:r>
                      </m:den>
                    </m:f>
                  </m:oMath>
                </a14:m>
                <a:r>
                  <a:rPr lang="cs-CZ" sz="1800" b="1" dirty="0"/>
                  <a:t>   x 100 = 98 %      		SP = </a:t>
                </a:r>
                <a14:m>
                  <m:oMath xmlns:m="http://schemas.openxmlformats.org/officeDocument/2006/math">
                    <m:f>
                      <m:fPr>
                        <m:ctrlPr>
                          <a:rPr lang="cs-CZ" sz="1800" b="1" i="1" smtClean="0">
                            <a:latin typeface="Cambria Math" panose="02040503050406030204" pitchFamily="18" charset="0"/>
                          </a:rPr>
                        </m:ctrlPr>
                      </m:fPr>
                      <m:num>
                        <m:r>
                          <a:rPr lang="cs-CZ" sz="1800" b="1" i="1" smtClean="0">
                            <a:latin typeface="Cambria Math"/>
                          </a:rPr>
                          <m:t>𝟕𝟎</m:t>
                        </m:r>
                      </m:num>
                      <m:den>
                        <m:r>
                          <a:rPr lang="cs-CZ" sz="1800" b="1" i="0" smtClean="0">
                            <a:latin typeface="Cambria Math"/>
                          </a:rPr>
                          <m:t>𝟖𝟎</m:t>
                        </m:r>
                      </m:den>
                    </m:f>
                  </m:oMath>
                </a14:m>
                <a:r>
                  <a:rPr lang="cs-CZ" sz="1800" b="1" dirty="0"/>
                  <a:t>   x 100 = 88 %</a:t>
                </a:r>
              </a:p>
              <a:p>
                <a:pPr marL="0" indent="0">
                  <a:buNone/>
                </a:pPr>
                <a:endParaRPr lang="cs-CZ" sz="1800" dirty="0">
                  <a:latin typeface="Arial" pitchFamily="34" charset="0"/>
                  <a:cs typeface="Arial" pitchFamily="34" charset="0"/>
                </a:endParaRPr>
              </a:p>
              <a:p>
                <a:pPr marL="0" indent="0">
                  <a:buNone/>
                </a:pPr>
                <a:r>
                  <a:rPr lang="cs-CZ" sz="1800" b="1" dirty="0">
                    <a:solidFill>
                      <a:srgbClr val="0000FF"/>
                    </a:solidFill>
                    <a:latin typeface="Arial" pitchFamily="34" charset="0"/>
                    <a:cs typeface="Arial" pitchFamily="34" charset="0"/>
                  </a:rPr>
                  <a:t>Prediktivní hodnoty:</a:t>
                </a:r>
              </a:p>
              <a:p>
                <a:pPr marL="0" indent="0">
                  <a:buNone/>
                </a:pPr>
                <a:r>
                  <a:rPr lang="cs-CZ" sz="1800" b="1" dirty="0">
                    <a:latin typeface="Arial" pitchFamily="34" charset="0"/>
                    <a:cs typeface="Arial" pitchFamily="34" charset="0"/>
                  </a:rPr>
                  <a:t>    P</a:t>
                </a:r>
                <a:r>
                  <a:rPr lang="cs-CZ" sz="1800" b="1" baseline="30000" dirty="0">
                    <a:latin typeface="Arial" pitchFamily="34" charset="0"/>
                    <a:cs typeface="Arial" pitchFamily="34" charset="0"/>
                  </a:rPr>
                  <a:t>+ </a:t>
                </a:r>
                <a:r>
                  <a:rPr lang="cs-CZ" sz="1800" b="1" dirty="0">
                    <a:latin typeface="Arial" pitchFamily="34" charset="0"/>
                    <a:cs typeface="Arial" pitchFamily="34" charset="0"/>
                  </a:rPr>
                  <a:t>=	</a:t>
                </a:r>
                <a14:m>
                  <m:oMath xmlns:m="http://schemas.openxmlformats.org/officeDocument/2006/math">
                    <m:f>
                      <m:fPr>
                        <m:ctrlPr>
                          <a:rPr lang="cs-CZ" sz="1800" b="1" i="1" smtClean="0">
                            <a:latin typeface="Cambria Math" panose="02040503050406030204" pitchFamily="18" charset="0"/>
                          </a:rPr>
                        </m:ctrlPr>
                      </m:fPr>
                      <m:num>
                        <m:r>
                          <a:rPr lang="cs-CZ" sz="1800" b="1" i="1" smtClean="0">
                            <a:latin typeface="Cambria Math"/>
                          </a:rPr>
                          <m:t>𝟏𝟓</m:t>
                        </m:r>
                      </m:num>
                      <m:den>
                        <m:r>
                          <a:rPr lang="cs-CZ" sz="1800" b="1" i="1" smtClean="0">
                            <a:latin typeface="Cambria Math"/>
                          </a:rPr>
                          <m:t>𝟏𝟕</m:t>
                        </m:r>
                      </m:den>
                    </m:f>
                  </m:oMath>
                </a14:m>
                <a:r>
                  <a:rPr lang="cs-CZ" sz="1800" b="1" dirty="0">
                    <a:latin typeface="Arial" pitchFamily="34" charset="0"/>
                    <a:cs typeface="Arial" pitchFamily="34" charset="0"/>
                  </a:rPr>
                  <a:t>   x 100 = 88,2 %	 	P</a:t>
                </a:r>
                <a:r>
                  <a:rPr lang="cs-CZ" sz="1800" b="1" baseline="30000" dirty="0">
                    <a:latin typeface="Arial" pitchFamily="34" charset="0"/>
                    <a:cs typeface="Arial" pitchFamily="34" charset="0"/>
                  </a:rPr>
                  <a:t>+ </a:t>
                </a:r>
                <a:r>
                  <a:rPr lang="cs-CZ" sz="1800" b="1" dirty="0">
                    <a:latin typeface="Arial" pitchFamily="34" charset="0"/>
                    <a:cs typeface="Arial" pitchFamily="34" charset="0"/>
                  </a:rPr>
                  <a:t>= </a:t>
                </a:r>
                <a14:m>
                  <m:oMath xmlns:m="http://schemas.openxmlformats.org/officeDocument/2006/math">
                    <m:f>
                      <m:fPr>
                        <m:ctrlPr>
                          <a:rPr lang="cs-CZ" sz="1800" b="1" i="1" smtClean="0">
                            <a:latin typeface="Cambria Math" panose="02040503050406030204" pitchFamily="18" charset="0"/>
                          </a:rPr>
                        </m:ctrlPr>
                      </m:fPr>
                      <m:num>
                        <m:r>
                          <a:rPr lang="cs-CZ" sz="1800" b="1" i="1" smtClean="0">
                            <a:latin typeface="Cambria Math"/>
                          </a:rPr>
                          <m:t>𝟏𝟗</m:t>
                        </m:r>
                      </m:num>
                      <m:den>
                        <m:r>
                          <a:rPr lang="cs-CZ" sz="1800" b="1" i="1" smtClean="0">
                            <a:latin typeface="Cambria Math"/>
                          </a:rPr>
                          <m:t>𝟐𝟗</m:t>
                        </m:r>
                      </m:den>
                    </m:f>
                  </m:oMath>
                </a14:m>
                <a:r>
                  <a:rPr lang="cs-CZ" sz="1800" b="1" dirty="0">
                    <a:latin typeface="Arial" pitchFamily="34" charset="0"/>
                    <a:cs typeface="Arial" pitchFamily="34" charset="0"/>
                  </a:rPr>
                  <a:t>   x 100 = 65,5 %</a:t>
                </a:r>
              </a:p>
              <a:p>
                <a:pPr marL="0" indent="0">
                  <a:buNone/>
                </a:pPr>
                <a:endParaRPr lang="cs-CZ" sz="1800" dirty="0">
                  <a:latin typeface="Arial" pitchFamily="34" charset="0"/>
                  <a:cs typeface="Arial" pitchFamily="34" charset="0"/>
                </a:endParaRPr>
              </a:p>
              <a:p>
                <a:pPr marL="0" indent="0">
                  <a:buNone/>
                </a:pPr>
                <a:r>
                  <a:rPr lang="cs-CZ" sz="1800" b="1" dirty="0">
                    <a:latin typeface="Arial" pitchFamily="34" charset="0"/>
                    <a:cs typeface="Arial" pitchFamily="34" charset="0"/>
                  </a:rPr>
                  <a:t>     P</a:t>
                </a:r>
                <a:r>
                  <a:rPr lang="cs-CZ" sz="1800" b="1" baseline="30000" dirty="0">
                    <a:latin typeface="Arial" pitchFamily="34" charset="0"/>
                    <a:cs typeface="Arial" pitchFamily="34" charset="0"/>
                  </a:rPr>
                  <a:t>- </a:t>
                </a:r>
                <a:r>
                  <a:rPr lang="cs-CZ" sz="1800" b="1" dirty="0">
                    <a:latin typeface="Arial" pitchFamily="34" charset="0"/>
                    <a:cs typeface="Arial" pitchFamily="34" charset="0"/>
                  </a:rPr>
                  <a:t>=	</a:t>
                </a:r>
                <a14:m>
                  <m:oMath xmlns:m="http://schemas.openxmlformats.org/officeDocument/2006/math">
                    <m:f>
                      <m:fPr>
                        <m:ctrlPr>
                          <a:rPr lang="cs-CZ" sz="1800" b="1" i="1" smtClean="0">
                            <a:latin typeface="Cambria Math" panose="02040503050406030204" pitchFamily="18" charset="0"/>
                          </a:rPr>
                        </m:ctrlPr>
                      </m:fPr>
                      <m:num>
                        <m:r>
                          <a:rPr lang="cs-CZ" sz="1800" b="1" i="0" smtClean="0">
                            <a:latin typeface="Cambria Math"/>
                          </a:rPr>
                          <m:t>𝟕𝟖</m:t>
                        </m:r>
                      </m:num>
                      <m:den>
                        <m:r>
                          <a:rPr lang="cs-CZ" sz="1800" b="1" i="0" smtClean="0">
                            <a:latin typeface="Cambria Math"/>
                          </a:rPr>
                          <m:t> </m:t>
                        </m:r>
                        <m:r>
                          <a:rPr lang="cs-CZ" sz="1800" b="1" i="1" smtClean="0">
                            <a:latin typeface="Cambria Math"/>
                          </a:rPr>
                          <m:t>𝟖</m:t>
                        </m:r>
                        <m:r>
                          <a:rPr lang="cs-CZ" sz="1800" b="1" i="1" smtClean="0">
                            <a:latin typeface="Cambria Math" panose="02040503050406030204" pitchFamily="18" charset="0"/>
                          </a:rPr>
                          <m:t>𝟑</m:t>
                        </m:r>
                      </m:den>
                    </m:f>
                  </m:oMath>
                </a14:m>
                <a:r>
                  <a:rPr lang="cs-CZ" sz="1800" b="1" dirty="0">
                    <a:latin typeface="Arial" pitchFamily="34" charset="0"/>
                    <a:cs typeface="Arial" pitchFamily="34" charset="0"/>
                  </a:rPr>
                  <a:t>   x 100 = 94,0 %		 P</a:t>
                </a:r>
                <a:r>
                  <a:rPr lang="cs-CZ" sz="1800" b="1" baseline="30000" dirty="0">
                    <a:latin typeface="Arial" pitchFamily="34" charset="0"/>
                    <a:cs typeface="Arial" pitchFamily="34" charset="0"/>
                  </a:rPr>
                  <a:t>- </a:t>
                </a:r>
                <a:r>
                  <a:rPr lang="cs-CZ" sz="1800" b="1" dirty="0">
                    <a:latin typeface="Arial" pitchFamily="34" charset="0"/>
                    <a:cs typeface="Arial" pitchFamily="34" charset="0"/>
                  </a:rPr>
                  <a:t>= </a:t>
                </a:r>
                <a14:m>
                  <m:oMath xmlns:m="http://schemas.openxmlformats.org/officeDocument/2006/math">
                    <m:f>
                      <m:fPr>
                        <m:ctrlPr>
                          <a:rPr lang="cs-CZ" sz="1800" b="1" i="1" smtClean="0">
                            <a:latin typeface="Cambria Math" panose="02040503050406030204" pitchFamily="18" charset="0"/>
                          </a:rPr>
                        </m:ctrlPr>
                      </m:fPr>
                      <m:num>
                        <m:r>
                          <a:rPr lang="cs-CZ" sz="1800" b="1" i="1" smtClean="0">
                            <a:latin typeface="Cambria Math"/>
                          </a:rPr>
                          <m:t>𝟕𝟎</m:t>
                        </m:r>
                      </m:num>
                      <m:den>
                        <m:r>
                          <a:rPr lang="cs-CZ" sz="1800" b="1" i="1" smtClean="0">
                            <a:latin typeface="Cambria Math"/>
                          </a:rPr>
                          <m:t>𝟕𝟏</m:t>
                        </m:r>
                      </m:den>
                    </m:f>
                  </m:oMath>
                </a14:m>
                <a:r>
                  <a:rPr lang="cs-CZ" sz="1800" b="1" dirty="0">
                    <a:latin typeface="Arial" pitchFamily="34" charset="0"/>
                    <a:cs typeface="Arial" pitchFamily="34" charset="0"/>
                  </a:rPr>
                  <a:t>   x 100 = 98,6 %</a:t>
                </a:r>
                <a:endParaRPr lang="cs-CZ" sz="1800" dirty="0">
                  <a:latin typeface="Arial" pitchFamily="34" charset="0"/>
                  <a:cs typeface="Arial" pitchFamily="34" charset="0"/>
                </a:endParaRPr>
              </a:p>
              <a:p>
                <a:pPr marL="0" indent="0">
                  <a:buNone/>
                </a:pPr>
                <a:endParaRPr lang="cs-CZ" sz="1800" b="1" dirty="0">
                  <a:latin typeface="Arial" pitchFamily="34" charset="0"/>
                  <a:cs typeface="Arial" pitchFamily="34" charset="0"/>
                </a:endParaRPr>
              </a:p>
              <a:p>
                <a:r>
                  <a:rPr lang="cs-CZ" sz="2000" dirty="0">
                    <a:latin typeface="Arial" pitchFamily="34" charset="0"/>
                    <a:cs typeface="Arial" pitchFamily="34" charset="0"/>
                  </a:rPr>
                  <a:t>Celková validita diagnostického testu se změní posunutím diagnostické meze jen nepatrně (93 %      89 %), pouze zvyšujeme senzitivitu na úkor specifity a opačně. </a:t>
                </a:r>
              </a:p>
              <a:p>
                <a:r>
                  <a:rPr lang="cs-CZ" sz="2000" dirty="0">
                    <a:latin typeface="Arial" pitchFamily="34" charset="0"/>
                    <a:cs typeface="Arial" pitchFamily="34" charset="0"/>
                  </a:rPr>
                  <a:t>Celkově správnějších výsledků je možno dosáhnout pouze </a:t>
                </a:r>
                <a:r>
                  <a:rPr lang="cs-CZ" sz="2000" b="1" dirty="0">
                    <a:solidFill>
                      <a:srgbClr val="FF0000"/>
                    </a:solidFill>
                    <a:latin typeface="Arial" pitchFamily="34" charset="0"/>
                    <a:cs typeface="Arial" pitchFamily="34" charset="0"/>
                  </a:rPr>
                  <a:t>změnou diagnostického testu.</a:t>
                </a:r>
              </a:p>
              <a:p>
                <a:pPr marL="0" indent="0">
                  <a:buNone/>
                </a:pPr>
                <a:endParaRPr lang="cs-CZ" sz="2000" b="1" dirty="0">
                  <a:latin typeface="Arial" pitchFamily="34" charset="0"/>
                  <a:cs typeface="Arial"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67544" y="1196752"/>
                <a:ext cx="8229600" cy="5472608"/>
              </a:xfrm>
              <a:blipFill>
                <a:blip r:embed="rId2"/>
                <a:stretch>
                  <a:fillRect l="-593" t="-780" r="-519"/>
                </a:stretch>
              </a:blipFill>
            </p:spPr>
            <p:txBody>
              <a:bodyPr/>
              <a:lstStyle/>
              <a:p>
                <a:r>
                  <a:rPr lang="cs-CZ">
                    <a:noFill/>
                  </a:rPr>
                  <a:t> </a:t>
                </a:r>
              </a:p>
            </p:txBody>
          </p:sp>
        </mc:Fallback>
      </mc:AlternateContent>
      <p:sp>
        <p:nvSpPr>
          <p:cNvPr id="4" name="Šipka doprava 3"/>
          <p:cNvSpPr/>
          <p:nvPr/>
        </p:nvSpPr>
        <p:spPr>
          <a:xfrm>
            <a:off x="3635896" y="5229200"/>
            <a:ext cx="21602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77862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634082"/>
          </a:xfrm>
        </p:spPr>
        <p:txBody>
          <a:bodyPr>
            <a:normAutofit fontScale="90000"/>
          </a:bodyPr>
          <a:lstStyle/>
          <a:p>
            <a:r>
              <a:rPr lang="cs-CZ" sz="4000" b="1" dirty="0">
                <a:solidFill>
                  <a:srgbClr val="0000CC"/>
                </a:solidFill>
                <a:latin typeface="Arial Black" pitchFamily="34" charset="0"/>
              </a:rPr>
              <a:t>Diagnostická mez</a:t>
            </a:r>
          </a:p>
        </p:txBody>
      </p:sp>
      <p:sp>
        <p:nvSpPr>
          <p:cNvPr id="3" name="Zástupný symbol pro obsah 2"/>
          <p:cNvSpPr>
            <a:spLocks noGrp="1"/>
          </p:cNvSpPr>
          <p:nvPr>
            <p:ph idx="1"/>
          </p:nvPr>
        </p:nvSpPr>
        <p:spPr>
          <a:xfrm>
            <a:off x="323528" y="836712"/>
            <a:ext cx="8445624" cy="5760640"/>
          </a:xfrm>
        </p:spPr>
        <p:txBody>
          <a:bodyPr>
            <a:normAutofit/>
          </a:bodyPr>
          <a:lstStyle/>
          <a:p>
            <a:endParaRPr lang="cs-CZ" sz="2200" dirty="0"/>
          </a:p>
          <a:p>
            <a:r>
              <a:rPr lang="cs-CZ" sz="2800" dirty="0">
                <a:latin typeface="Arial" pitchFamily="34" charset="0"/>
                <a:cs typeface="Arial" pitchFamily="34" charset="0"/>
              </a:rPr>
              <a:t>Jak již bylo uvedeno, používané testy nebývají ani zcela specifické, ani zcela senzitivní.</a:t>
            </a:r>
          </a:p>
          <a:p>
            <a:endParaRPr lang="cs-CZ" sz="2800" dirty="0">
              <a:latin typeface="Arial" pitchFamily="34" charset="0"/>
              <a:cs typeface="Arial" pitchFamily="34" charset="0"/>
            </a:endParaRPr>
          </a:p>
          <a:p>
            <a:r>
              <a:rPr lang="cs-CZ" sz="2800" dirty="0">
                <a:latin typeface="Arial" pitchFamily="34" charset="0"/>
                <a:cs typeface="Arial" pitchFamily="34" charset="0"/>
              </a:rPr>
              <a:t>Používáme-li pro rozlišení nemocných a zdravých hodnotu spojitého znaku, je důležité správně </a:t>
            </a:r>
            <a:r>
              <a:rPr lang="cs-CZ" sz="2800" b="1" dirty="0">
                <a:solidFill>
                  <a:srgbClr val="FF0000"/>
                </a:solidFill>
                <a:latin typeface="Arial" pitchFamily="34" charset="0"/>
                <a:cs typeface="Arial" pitchFamily="34" charset="0"/>
              </a:rPr>
              <a:t>zvolit hranici </a:t>
            </a:r>
            <a:r>
              <a:rPr lang="cs-CZ" sz="2800" dirty="0">
                <a:latin typeface="Arial" pitchFamily="34" charset="0"/>
                <a:cs typeface="Arial" pitchFamily="34" charset="0"/>
              </a:rPr>
              <a:t>mezi</a:t>
            </a:r>
            <a:r>
              <a:rPr lang="cs-CZ" sz="2800" b="1" dirty="0">
                <a:solidFill>
                  <a:srgbClr val="FF0000"/>
                </a:solidFill>
                <a:latin typeface="Arial" pitchFamily="34" charset="0"/>
                <a:cs typeface="Arial" pitchFamily="34" charset="0"/>
              </a:rPr>
              <a:t> </a:t>
            </a:r>
            <a:r>
              <a:rPr lang="cs-CZ" sz="2800" dirty="0">
                <a:latin typeface="Arial" pitchFamily="34" charset="0"/>
                <a:cs typeface="Arial" pitchFamily="34" charset="0"/>
              </a:rPr>
              <a:t>pozitivním a negativním výsledkem testu – tzv. </a:t>
            </a:r>
            <a:r>
              <a:rPr lang="cs-CZ" sz="2800" b="1" dirty="0">
                <a:solidFill>
                  <a:srgbClr val="FF0000"/>
                </a:solidFill>
                <a:latin typeface="Arial" pitchFamily="34" charset="0"/>
                <a:cs typeface="Arial" pitchFamily="34" charset="0"/>
              </a:rPr>
              <a:t>diagnostickou mez</a:t>
            </a:r>
            <a:r>
              <a:rPr lang="cs-CZ" sz="2800" dirty="0">
                <a:latin typeface="Arial" pitchFamily="34" charset="0"/>
                <a:cs typeface="Arial" pitchFamily="34" charset="0"/>
              </a:rPr>
              <a:t>.</a:t>
            </a:r>
          </a:p>
          <a:p>
            <a:pPr marL="0" indent="0">
              <a:buNone/>
            </a:pPr>
            <a:endParaRPr lang="cs-CZ" sz="2800" b="1" dirty="0">
              <a:solidFill>
                <a:srgbClr val="FF0000"/>
              </a:solidFill>
              <a:latin typeface="Arial" pitchFamily="34" charset="0"/>
              <a:cs typeface="Arial" pitchFamily="34" charset="0"/>
            </a:endParaRPr>
          </a:p>
          <a:p>
            <a:r>
              <a:rPr lang="cs-CZ" sz="2800" dirty="0">
                <a:latin typeface="Arial" pitchFamily="34" charset="0"/>
                <a:cs typeface="Arial" pitchFamily="34" charset="0"/>
              </a:rPr>
              <a:t>Stanovení diagnostické meze rozhoduje o zastoupení falešně pozitivních a falešně negativních výsledků testu</a:t>
            </a:r>
          </a:p>
          <a:p>
            <a:pPr marL="0" indent="0">
              <a:buNone/>
            </a:pPr>
            <a:endParaRPr lang="cs-CZ" b="1" dirty="0">
              <a:solidFill>
                <a:srgbClr val="FF0000"/>
              </a:solidFill>
            </a:endParaRPr>
          </a:p>
          <a:p>
            <a:pPr marL="0" indent="0">
              <a:buNone/>
            </a:pPr>
            <a:endParaRPr lang="cs-CZ" b="1" dirty="0">
              <a:solidFill>
                <a:srgbClr val="FF0000"/>
              </a:solidFill>
            </a:endParaRPr>
          </a:p>
        </p:txBody>
      </p:sp>
    </p:spTree>
    <p:extLst>
      <p:ext uri="{BB962C8B-B14F-4D97-AF65-F5344CB8AC3E}">
        <p14:creationId xmlns:p14="http://schemas.microsoft.com/office/powerpoint/2010/main" val="384815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normAutofit/>
          </a:bodyPr>
          <a:lstStyle/>
          <a:p>
            <a:pPr algn="l"/>
            <a:r>
              <a:rPr lang="cs-CZ" sz="3200" b="1" dirty="0">
                <a:solidFill>
                  <a:srgbClr val="3608B8"/>
                </a:solidFill>
              </a:rPr>
              <a:t>Vlastnosti relativních ukazatelů</a:t>
            </a:r>
          </a:p>
        </p:txBody>
      </p:sp>
      <p:sp>
        <p:nvSpPr>
          <p:cNvPr id="3" name="Zástupný symbol pro obsah 2"/>
          <p:cNvSpPr>
            <a:spLocks noGrp="1"/>
          </p:cNvSpPr>
          <p:nvPr>
            <p:ph idx="1"/>
          </p:nvPr>
        </p:nvSpPr>
        <p:spPr>
          <a:xfrm>
            <a:off x="251520" y="1124744"/>
            <a:ext cx="8229600" cy="5400600"/>
          </a:xfrm>
        </p:spPr>
        <p:txBody>
          <a:bodyPr>
            <a:normAutofit/>
          </a:bodyPr>
          <a:lstStyle/>
          <a:p>
            <a:endParaRPr lang="cs-CZ" sz="2800" b="1" dirty="0"/>
          </a:p>
          <a:p>
            <a:r>
              <a:rPr lang="cs-CZ" sz="2800" b="1" dirty="0"/>
              <a:t>Pro podskupiny můžeme vypočítat tzv. specifické ukazatele </a:t>
            </a:r>
            <a:r>
              <a:rPr lang="cs-CZ" sz="2800" dirty="0"/>
              <a:t>(např. specifická úmrtnost pro jednotlivé věkové kategorie)</a:t>
            </a:r>
          </a:p>
          <a:p>
            <a:endParaRPr lang="cs-CZ" sz="2800" dirty="0"/>
          </a:p>
          <a:p>
            <a:pPr marL="0" indent="0">
              <a:buNone/>
            </a:pPr>
            <a:endParaRPr lang="cs-CZ" sz="2800" dirty="0"/>
          </a:p>
          <a:p>
            <a:r>
              <a:rPr lang="cs-CZ" sz="2800" b="1" dirty="0"/>
              <a:t>Hodnota celkového ukazatele za populaci = vážený průměr specifických ukazatelů </a:t>
            </a:r>
            <a:r>
              <a:rPr lang="cs-CZ" sz="2800" dirty="0"/>
              <a:t>(</a:t>
            </a:r>
            <a:r>
              <a:rPr lang="cs-CZ" sz="2800" dirty="0" err="1"/>
              <a:t>h.m.ú</a:t>
            </a:r>
            <a:r>
              <a:rPr lang="cs-CZ" sz="2800" dirty="0"/>
              <a:t>. = vážený průměr specifických úmrtností)</a:t>
            </a:r>
          </a:p>
        </p:txBody>
      </p:sp>
    </p:spTree>
    <p:extLst>
      <p:ext uri="{BB962C8B-B14F-4D97-AF65-F5344CB8AC3E}">
        <p14:creationId xmlns:p14="http://schemas.microsoft.com/office/powerpoint/2010/main" val="4121090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634082"/>
          </a:xfrm>
        </p:spPr>
        <p:txBody>
          <a:bodyPr>
            <a:normAutofit fontScale="90000"/>
          </a:bodyPr>
          <a:lstStyle/>
          <a:p>
            <a:r>
              <a:rPr lang="cs-CZ" sz="4000" b="1" dirty="0">
                <a:solidFill>
                  <a:srgbClr val="0000CC"/>
                </a:solidFill>
                <a:latin typeface="Arial Black" pitchFamily="34" charset="0"/>
              </a:rPr>
              <a:t>Diagnostická mez</a:t>
            </a:r>
          </a:p>
        </p:txBody>
      </p:sp>
      <p:sp>
        <p:nvSpPr>
          <p:cNvPr id="3" name="Zástupný symbol pro obsah 2"/>
          <p:cNvSpPr>
            <a:spLocks noGrp="1"/>
          </p:cNvSpPr>
          <p:nvPr>
            <p:ph idx="1"/>
          </p:nvPr>
        </p:nvSpPr>
        <p:spPr>
          <a:xfrm>
            <a:off x="107504" y="836712"/>
            <a:ext cx="9036496" cy="6021288"/>
          </a:xfrm>
        </p:spPr>
        <p:txBody>
          <a:bodyPr>
            <a:normAutofit fontScale="92500" lnSpcReduction="20000"/>
          </a:bodyPr>
          <a:lstStyle/>
          <a:p>
            <a:pPr marL="0" indent="0">
              <a:buNone/>
            </a:pPr>
            <a:endParaRPr lang="cs-CZ" sz="1800" b="1" dirty="0">
              <a:solidFill>
                <a:srgbClr val="FF0000"/>
              </a:solidFill>
              <a:latin typeface="Arial" pitchFamily="34" charset="0"/>
              <a:cs typeface="Arial" pitchFamily="34" charset="0"/>
            </a:endParaRPr>
          </a:p>
          <a:p>
            <a:pPr marL="0" indent="0">
              <a:buNone/>
            </a:pPr>
            <a:endParaRPr lang="cs-CZ" sz="1800" b="1" dirty="0">
              <a:solidFill>
                <a:srgbClr val="FF0000"/>
              </a:solidFill>
              <a:latin typeface="Arial" pitchFamily="34" charset="0"/>
              <a:cs typeface="Arial"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b="1" dirty="0">
              <a:solidFill>
                <a:srgbClr val="FF0000"/>
              </a:solidFill>
            </a:endParaRPr>
          </a:p>
          <a:p>
            <a:pPr marL="0" indent="0">
              <a:buNone/>
            </a:pPr>
            <a:endParaRPr lang="cs-CZ" sz="2000" b="1" dirty="0">
              <a:solidFill>
                <a:srgbClr val="FF0000"/>
              </a:solidFill>
            </a:endParaRPr>
          </a:p>
          <a:p>
            <a:pPr marL="0" indent="0">
              <a:buNone/>
            </a:pPr>
            <a:endParaRPr lang="cs-CZ" sz="2000" b="1" dirty="0">
              <a:solidFill>
                <a:srgbClr val="FF0000"/>
              </a:solidFill>
            </a:endParaRPr>
          </a:p>
          <a:p>
            <a:pPr marL="0" indent="0">
              <a:buNone/>
            </a:pPr>
            <a:endParaRPr lang="cs-CZ" sz="2000" b="1" dirty="0">
              <a:solidFill>
                <a:srgbClr val="FF0000"/>
              </a:solidFill>
            </a:endParaRPr>
          </a:p>
          <a:p>
            <a:pPr marL="0" indent="0">
              <a:buNone/>
            </a:pPr>
            <a:endParaRPr lang="cs-CZ" sz="2000" b="1" dirty="0">
              <a:solidFill>
                <a:srgbClr val="FF0000"/>
              </a:solidFill>
            </a:endParaRPr>
          </a:p>
          <a:p>
            <a:pPr marL="0" indent="0">
              <a:buNone/>
            </a:pPr>
            <a:endParaRPr lang="cs-CZ" sz="2200" b="1" dirty="0">
              <a:solidFill>
                <a:srgbClr val="FF0000"/>
              </a:solidFill>
              <a:latin typeface="Arial" pitchFamily="34" charset="0"/>
              <a:cs typeface="Arial" pitchFamily="34" charset="0"/>
            </a:endParaRPr>
          </a:p>
          <a:p>
            <a:pPr marL="0" indent="0">
              <a:buNone/>
            </a:pPr>
            <a:r>
              <a:rPr lang="cs-CZ" sz="2200" b="1" dirty="0">
                <a:solidFill>
                  <a:srgbClr val="FF0000"/>
                </a:solidFill>
                <a:latin typeface="Arial" pitchFamily="34" charset="0"/>
                <a:cs typeface="Arial" pitchFamily="34" charset="0"/>
              </a:rPr>
              <a:t>A …</a:t>
            </a:r>
            <a:r>
              <a:rPr lang="cs-CZ" sz="2200" dirty="0">
                <a:solidFill>
                  <a:srgbClr val="FF0000"/>
                </a:solidFill>
                <a:latin typeface="Arial" pitchFamily="34" charset="0"/>
                <a:cs typeface="Arial" pitchFamily="34" charset="0"/>
              </a:rPr>
              <a:t> </a:t>
            </a:r>
            <a:r>
              <a:rPr lang="cs-CZ" sz="2200" dirty="0">
                <a:latin typeface="Arial" pitchFamily="34" charset="0"/>
                <a:cs typeface="Arial" pitchFamily="34" charset="0"/>
              </a:rPr>
              <a:t>nulový podíl falešně  negativních, velmi </a:t>
            </a:r>
            <a:r>
              <a:rPr lang="cs-CZ" sz="2200" dirty="0">
                <a:solidFill>
                  <a:srgbClr val="FF0000"/>
                </a:solidFill>
                <a:latin typeface="Arial" pitchFamily="34" charset="0"/>
                <a:cs typeface="Arial" pitchFamily="34" charset="0"/>
              </a:rPr>
              <a:t>vysoký podíl falešně pozitivních</a:t>
            </a:r>
          </a:p>
          <a:p>
            <a:pPr marL="0" indent="0">
              <a:buNone/>
            </a:pPr>
            <a:r>
              <a:rPr lang="cs-CZ" sz="2200" b="1" dirty="0">
                <a:solidFill>
                  <a:srgbClr val="00B050"/>
                </a:solidFill>
                <a:latin typeface="Arial" pitchFamily="34" charset="0"/>
                <a:cs typeface="Arial" pitchFamily="34" charset="0"/>
              </a:rPr>
              <a:t>B … </a:t>
            </a:r>
            <a:r>
              <a:rPr lang="cs-CZ" sz="2200" dirty="0">
                <a:latin typeface="Arial" pitchFamily="34" charset="0"/>
                <a:cs typeface="Arial" pitchFamily="34" charset="0"/>
              </a:rPr>
              <a:t>nulový podíl falešně pozitivních, velmi </a:t>
            </a:r>
            <a:r>
              <a:rPr lang="cs-CZ" sz="2200" dirty="0">
                <a:solidFill>
                  <a:srgbClr val="00B050"/>
                </a:solidFill>
                <a:latin typeface="Arial" pitchFamily="34" charset="0"/>
                <a:cs typeface="Arial" pitchFamily="34" charset="0"/>
              </a:rPr>
              <a:t>vysoký podíl falešně negativních</a:t>
            </a:r>
            <a:endParaRPr lang="cs-CZ" sz="2200" b="1" dirty="0">
              <a:solidFill>
                <a:srgbClr val="00B050"/>
              </a:solidFill>
              <a:latin typeface="Arial" pitchFamily="34" charset="0"/>
              <a:cs typeface="Arial" pitchFamily="34" charset="0"/>
            </a:endParaRPr>
          </a:p>
          <a:p>
            <a:pPr marL="0" indent="0">
              <a:buNone/>
            </a:pPr>
            <a:r>
              <a:rPr lang="cs-CZ" sz="2200" b="1" dirty="0">
                <a:solidFill>
                  <a:srgbClr val="0000FF"/>
                </a:solidFill>
                <a:latin typeface="Arial" pitchFamily="34" charset="0"/>
                <a:cs typeface="Arial" pitchFamily="34" charset="0"/>
              </a:rPr>
              <a:t>C … </a:t>
            </a:r>
            <a:r>
              <a:rPr lang="cs-CZ" sz="2200" dirty="0">
                <a:latin typeface="Arial" pitchFamily="34" charset="0"/>
                <a:cs typeface="Arial" pitchFamily="34" charset="0"/>
              </a:rPr>
              <a:t>podíl falešně pozitivních je přibližně stejný jako podíl falešně negativních</a:t>
            </a:r>
            <a:endParaRPr lang="cs-CZ" sz="2200" b="1" dirty="0">
              <a:latin typeface="Arial" pitchFamily="34" charset="0"/>
              <a:cs typeface="Arial" pitchFamily="34" charset="0"/>
            </a:endParaRPr>
          </a:p>
          <a:p>
            <a:pPr marL="0" indent="0">
              <a:buNone/>
            </a:pPr>
            <a:endParaRPr lang="cs-CZ" b="1" dirty="0">
              <a:solidFill>
                <a:srgbClr val="FF0000"/>
              </a:solidFill>
            </a:endParaRPr>
          </a:p>
          <a:p>
            <a:pPr marL="0" indent="0">
              <a:buNone/>
            </a:pPr>
            <a:endParaRPr lang="cs-CZ" b="1" dirty="0">
              <a:solidFill>
                <a:srgbClr val="FF0000"/>
              </a:solidFill>
            </a:endParaRPr>
          </a:p>
        </p:txBody>
      </p:sp>
      <p:pic>
        <p:nvPicPr>
          <p:cNvPr id="4" name="Obrázek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5536" y="1627552"/>
            <a:ext cx="7560840" cy="3393721"/>
          </a:xfrm>
          <a:prstGeom prst="rect">
            <a:avLst/>
          </a:prstGeom>
        </p:spPr>
      </p:pic>
      <p:cxnSp>
        <p:nvCxnSpPr>
          <p:cNvPr id="6" name="Přímá spojnice 5"/>
          <p:cNvCxnSpPr/>
          <p:nvPr/>
        </p:nvCxnSpPr>
        <p:spPr>
          <a:xfrm flipV="1">
            <a:off x="2987824" y="2141142"/>
            <a:ext cx="0" cy="21612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H="1" flipV="1">
            <a:off x="3677180" y="2165205"/>
            <a:ext cx="30724" cy="21289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3347864" y="2141142"/>
            <a:ext cx="0" cy="215297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2628582" y="3949060"/>
            <a:ext cx="269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FF0000"/>
                </a:solidFill>
                <a:effectLst/>
                <a:uLnTx/>
                <a:uFillTx/>
                <a:latin typeface="Calibri"/>
                <a:ea typeface="+mn-ea"/>
                <a:cs typeface="+mn-cs"/>
              </a:rPr>
              <a:t>A</a:t>
            </a:r>
          </a:p>
        </p:txBody>
      </p:sp>
      <p:sp>
        <p:nvSpPr>
          <p:cNvPr id="11" name="TextovéPole 10"/>
          <p:cNvSpPr txBox="1"/>
          <p:nvPr/>
        </p:nvSpPr>
        <p:spPr>
          <a:xfrm>
            <a:off x="3212943" y="4232913"/>
            <a:ext cx="269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FF"/>
                </a:solidFill>
                <a:effectLst/>
                <a:uLnTx/>
                <a:uFillTx/>
                <a:latin typeface="Calibri"/>
                <a:ea typeface="+mn-ea"/>
                <a:cs typeface="+mn-cs"/>
              </a:rPr>
              <a:t>C</a:t>
            </a:r>
          </a:p>
        </p:txBody>
      </p:sp>
      <p:sp>
        <p:nvSpPr>
          <p:cNvPr id="12" name="TextovéPole 11"/>
          <p:cNvSpPr txBox="1"/>
          <p:nvPr/>
        </p:nvSpPr>
        <p:spPr>
          <a:xfrm>
            <a:off x="3721040" y="3949060"/>
            <a:ext cx="2698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B050"/>
                </a:solidFill>
                <a:effectLst/>
                <a:uLnTx/>
                <a:uFillTx/>
                <a:latin typeface="Calibri"/>
                <a:ea typeface="+mn-ea"/>
                <a:cs typeface="+mn-cs"/>
              </a:rPr>
              <a:t>B</a:t>
            </a:r>
          </a:p>
        </p:txBody>
      </p:sp>
      <p:sp>
        <p:nvSpPr>
          <p:cNvPr id="14" name="Obdélník 13"/>
          <p:cNvSpPr/>
          <p:nvPr/>
        </p:nvSpPr>
        <p:spPr>
          <a:xfrm>
            <a:off x="4932040" y="1772816"/>
            <a:ext cx="2880320"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ovéPole 14"/>
          <p:cNvSpPr txBox="1"/>
          <p:nvPr/>
        </p:nvSpPr>
        <p:spPr>
          <a:xfrm>
            <a:off x="2384806" y="1700808"/>
            <a:ext cx="1656274"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Diagnostická mez</a:t>
            </a:r>
          </a:p>
        </p:txBody>
      </p:sp>
    </p:spTree>
    <p:extLst>
      <p:ext uri="{BB962C8B-B14F-4D97-AF65-F5344CB8AC3E}">
        <p14:creationId xmlns:p14="http://schemas.microsoft.com/office/powerpoint/2010/main" val="1250422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276872"/>
            <a:ext cx="8229600" cy="1143000"/>
          </a:xfrm>
        </p:spPr>
        <p:txBody>
          <a:bodyPr>
            <a:normAutofit fontScale="90000"/>
          </a:bodyPr>
          <a:lstStyle/>
          <a:p>
            <a:r>
              <a:rPr lang="cs-CZ" sz="5300" b="1" cap="all" dirty="0" err="1">
                <a:solidFill>
                  <a:srgbClr val="0000CC"/>
                </a:solidFill>
                <a:latin typeface="Arial Black" pitchFamily="34" charset="0"/>
              </a:rPr>
              <a:t>Screening</a:t>
            </a:r>
            <a:br>
              <a:rPr lang="cs-CZ" sz="5300" b="1" cap="all" dirty="0">
                <a:solidFill>
                  <a:srgbClr val="0000CC"/>
                </a:solidFill>
                <a:latin typeface="Arial Black" pitchFamily="34" charset="0"/>
              </a:rPr>
            </a:br>
            <a:br>
              <a:rPr lang="cs-CZ" b="1" cap="all" dirty="0">
                <a:solidFill>
                  <a:srgbClr val="0000CC"/>
                </a:solidFill>
                <a:latin typeface="Arial Black" pitchFamily="34" charset="0"/>
              </a:rPr>
            </a:br>
            <a:r>
              <a:rPr lang="cs-CZ" sz="2700" b="1" cap="all" dirty="0">
                <a:solidFill>
                  <a:srgbClr val="0000CC"/>
                </a:solidFill>
                <a:latin typeface="Arial Black" pitchFamily="34" charset="0"/>
              </a:rPr>
              <a:t>příklad využití rutinních testů v  medicíně</a:t>
            </a:r>
            <a:br>
              <a:rPr lang="cs-CZ" sz="2700" b="1" cap="all" dirty="0">
                <a:solidFill>
                  <a:srgbClr val="0000CC"/>
                </a:solidFill>
                <a:latin typeface="Arial Black" pitchFamily="34" charset="0"/>
              </a:rPr>
            </a:br>
            <a:br>
              <a:rPr lang="cs-CZ" sz="2700" b="1" cap="all" dirty="0">
                <a:solidFill>
                  <a:srgbClr val="0000CC"/>
                </a:solidFill>
                <a:latin typeface="Arial Black" pitchFamily="34" charset="0"/>
              </a:rPr>
            </a:br>
            <a:endParaRPr lang="cs-CZ" sz="2700" b="1" cap="all" dirty="0">
              <a:solidFill>
                <a:srgbClr val="0000CC"/>
              </a:solidFill>
              <a:latin typeface="Arial Black" pitchFamily="34" charset="0"/>
            </a:endParaRPr>
          </a:p>
        </p:txBody>
      </p:sp>
    </p:spTree>
    <p:extLst>
      <p:ext uri="{BB962C8B-B14F-4D97-AF65-F5344CB8AC3E}">
        <p14:creationId xmlns:p14="http://schemas.microsoft.com/office/powerpoint/2010/main" val="774345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b="1" dirty="0">
                <a:solidFill>
                  <a:srgbClr val="0000CC"/>
                </a:solidFill>
                <a:latin typeface="Arial Black" pitchFamily="34" charset="0"/>
              </a:rPr>
              <a:t>Sekundární prevence a screening</a:t>
            </a:r>
          </a:p>
        </p:txBody>
      </p:sp>
      <p:sp>
        <p:nvSpPr>
          <p:cNvPr id="3" name="Zástupný symbol pro obsah 2"/>
          <p:cNvSpPr>
            <a:spLocks noGrp="1"/>
          </p:cNvSpPr>
          <p:nvPr>
            <p:ph idx="1"/>
          </p:nvPr>
        </p:nvSpPr>
        <p:spPr>
          <a:xfrm>
            <a:off x="251520" y="1268760"/>
            <a:ext cx="8435280" cy="5040560"/>
          </a:xfrm>
        </p:spPr>
        <p:txBody>
          <a:bodyPr>
            <a:normAutofit/>
          </a:bodyPr>
          <a:lstStyle/>
          <a:p>
            <a:pPr marL="0" indent="0">
              <a:buNone/>
            </a:pPr>
            <a:endParaRPr lang="cs-CZ" sz="2800" b="1" dirty="0"/>
          </a:p>
          <a:p>
            <a:pPr marL="0" indent="0">
              <a:buNone/>
            </a:pPr>
            <a:r>
              <a:rPr lang="cs-CZ" sz="2800" b="1" dirty="0">
                <a:solidFill>
                  <a:srgbClr val="FF0000"/>
                </a:solidFill>
                <a:latin typeface="Arial" pitchFamily="34" charset="0"/>
                <a:cs typeface="Arial" pitchFamily="34" charset="0"/>
              </a:rPr>
              <a:t>Sekundární prevence </a:t>
            </a:r>
            <a:r>
              <a:rPr lang="cs-CZ" sz="2800" dirty="0">
                <a:latin typeface="Arial" pitchFamily="34" charset="0"/>
                <a:cs typeface="Arial" pitchFamily="34" charset="0"/>
              </a:rPr>
              <a:t>je orientovaná na osoby:</a:t>
            </a:r>
            <a:endParaRPr lang="cs-CZ" sz="2800" b="1" dirty="0">
              <a:latin typeface="Arial" pitchFamily="34" charset="0"/>
              <a:cs typeface="Arial" pitchFamily="34" charset="0"/>
            </a:endParaRPr>
          </a:p>
          <a:p>
            <a:pPr marL="0" indent="0">
              <a:buNone/>
            </a:pPr>
            <a:r>
              <a:rPr lang="cs-CZ" sz="2800" dirty="0">
                <a:latin typeface="Arial" pitchFamily="34" charset="0"/>
                <a:cs typeface="Arial" pitchFamily="34" charset="0"/>
              </a:rPr>
              <a:t>a) ohrožené vysokým rizikem onemocnění</a:t>
            </a:r>
          </a:p>
          <a:p>
            <a:pPr marL="0" indent="0">
              <a:buNone/>
            </a:pPr>
            <a:r>
              <a:rPr lang="cs-CZ" sz="2800" dirty="0">
                <a:latin typeface="Arial" pitchFamily="34" charset="0"/>
                <a:cs typeface="Arial" pitchFamily="34" charset="0"/>
              </a:rPr>
              <a:t>b) latentně nemocné</a:t>
            </a:r>
          </a:p>
          <a:p>
            <a:pPr marL="0" indent="0">
              <a:buNone/>
            </a:pPr>
            <a:r>
              <a:rPr lang="cs-CZ" sz="2800" dirty="0">
                <a:latin typeface="Arial" pitchFamily="34" charset="0"/>
                <a:cs typeface="Arial" pitchFamily="34" charset="0"/>
              </a:rPr>
              <a:t>c) manifestně nemocné, které  však nejsou  léčeny</a:t>
            </a:r>
          </a:p>
          <a:p>
            <a:pPr marL="0" indent="0">
              <a:buNone/>
            </a:pPr>
            <a:r>
              <a:rPr lang="cs-CZ" dirty="0">
                <a:latin typeface="Arial" pitchFamily="34" charset="0"/>
                <a:cs typeface="Arial" pitchFamily="34" charset="0"/>
              </a:rPr>
              <a:t> </a:t>
            </a:r>
          </a:p>
          <a:p>
            <a:pPr marL="0" indent="0">
              <a:buNone/>
            </a:pPr>
            <a:r>
              <a:rPr lang="cs-CZ" sz="2800" b="1" dirty="0">
                <a:solidFill>
                  <a:srgbClr val="FF0000"/>
                </a:solidFill>
                <a:latin typeface="Arial" pitchFamily="34" charset="0"/>
                <a:cs typeface="Arial" pitchFamily="34" charset="0"/>
              </a:rPr>
              <a:t>Cíl </a:t>
            </a:r>
            <a:r>
              <a:rPr lang="cs-CZ" sz="2800" dirty="0">
                <a:latin typeface="Arial" pitchFamily="34" charset="0"/>
                <a:cs typeface="Arial" pitchFamily="34" charset="0"/>
              </a:rPr>
              <a:t>sekundární prevence - </a:t>
            </a:r>
            <a:r>
              <a:rPr lang="cs-CZ" sz="2800" b="1" dirty="0">
                <a:solidFill>
                  <a:srgbClr val="FF0000"/>
                </a:solidFill>
                <a:latin typeface="Arial" pitchFamily="34" charset="0"/>
                <a:cs typeface="Arial" pitchFamily="34" charset="0"/>
              </a:rPr>
              <a:t>časná diagnóza a léčba </a:t>
            </a:r>
          </a:p>
          <a:p>
            <a:pPr marL="400050" lvl="1" indent="0">
              <a:buNone/>
            </a:pPr>
            <a:r>
              <a:rPr lang="cs-CZ" sz="2400" dirty="0">
                <a:latin typeface="Arial" pitchFamily="34" charset="0"/>
                <a:cs typeface="Arial" pitchFamily="34" charset="0"/>
              </a:rPr>
              <a:t>(umožňující lepší zvládnutí nemoci, než kdyby k jejímu zjištění došlo později).</a:t>
            </a:r>
          </a:p>
          <a:p>
            <a:pPr marL="0" indent="0">
              <a:buNone/>
            </a:pPr>
            <a:endParaRPr lang="cs-CZ" sz="2800" dirty="0"/>
          </a:p>
        </p:txBody>
      </p:sp>
    </p:spTree>
    <p:extLst>
      <p:ext uri="{BB962C8B-B14F-4D97-AF65-F5344CB8AC3E}">
        <p14:creationId xmlns:p14="http://schemas.microsoft.com/office/powerpoint/2010/main" val="175252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552" y="160719"/>
            <a:ext cx="8229600" cy="1143000"/>
          </a:xfrm>
        </p:spPr>
        <p:txBody>
          <a:bodyPr>
            <a:normAutofit fontScale="90000"/>
          </a:bodyPr>
          <a:lstStyle/>
          <a:p>
            <a:r>
              <a:rPr lang="cs-CZ" sz="4000" b="1" dirty="0">
                <a:solidFill>
                  <a:srgbClr val="0000CC"/>
                </a:solidFill>
                <a:latin typeface="Arial Black" pitchFamily="34" charset="0"/>
              </a:rPr>
              <a:t>Sekundární prevence a screening</a:t>
            </a:r>
          </a:p>
        </p:txBody>
      </p:sp>
      <p:sp>
        <p:nvSpPr>
          <p:cNvPr id="3" name="Zástupný symbol pro obsah 2"/>
          <p:cNvSpPr>
            <a:spLocks noGrp="1"/>
          </p:cNvSpPr>
          <p:nvPr>
            <p:ph idx="1"/>
          </p:nvPr>
        </p:nvSpPr>
        <p:spPr>
          <a:xfrm>
            <a:off x="399245" y="1281639"/>
            <a:ext cx="8429223" cy="5400600"/>
          </a:xfrm>
        </p:spPr>
        <p:txBody>
          <a:bodyPr>
            <a:normAutofit/>
          </a:bodyPr>
          <a:lstStyle/>
          <a:p>
            <a:pPr marL="0" indent="0">
              <a:buNone/>
            </a:pPr>
            <a:r>
              <a:rPr lang="cs-CZ" sz="2800" b="1" dirty="0">
                <a:solidFill>
                  <a:srgbClr val="FF0000"/>
                </a:solidFill>
                <a:latin typeface="Arial" pitchFamily="34" charset="0"/>
                <a:cs typeface="Arial" pitchFamily="34" charset="0"/>
              </a:rPr>
              <a:t>Screening</a:t>
            </a:r>
          </a:p>
          <a:p>
            <a:pPr lvl="0"/>
            <a:r>
              <a:rPr lang="cs-CZ" sz="2400" dirty="0">
                <a:latin typeface="Arial" pitchFamily="34" charset="0"/>
                <a:cs typeface="Arial" pitchFamily="34" charset="0"/>
              </a:rPr>
              <a:t>jeden (nikoliv jediný) z nejužívanějších sekundárně-preventivních postupů </a:t>
            </a:r>
          </a:p>
          <a:p>
            <a:pPr lvl="0"/>
            <a:r>
              <a:rPr lang="cs-CZ" sz="2400" dirty="0">
                <a:latin typeface="Arial" pitchFamily="34" charset="0"/>
                <a:cs typeface="Arial" pitchFamily="34" charset="0"/>
              </a:rPr>
              <a:t>organizovaný, dlouhodobý, systematický populačně orientovaný program</a:t>
            </a:r>
          </a:p>
          <a:p>
            <a:r>
              <a:rPr lang="cs-CZ" sz="2400" b="1" dirty="0">
                <a:solidFill>
                  <a:srgbClr val="FF0000"/>
                </a:solidFill>
                <a:latin typeface="Arial" pitchFamily="34" charset="0"/>
                <a:cs typeface="Arial" pitchFamily="34" charset="0"/>
              </a:rPr>
              <a:t>hromadné vyhledávání rizikových nebo nemocných osob pomocí jednoduchých metod (testů +/-) </a:t>
            </a:r>
          </a:p>
          <a:p>
            <a:r>
              <a:rPr lang="cs-CZ" sz="2400" dirty="0">
                <a:latin typeface="Arial" pitchFamily="34" charset="0"/>
                <a:cs typeface="Arial" pitchFamily="34" charset="0"/>
              </a:rPr>
              <a:t>testy jsou prováděny  spíše u zdravých než u nemocných lidí (to je rozdíl oproti běžné lékařské praxi)</a:t>
            </a:r>
          </a:p>
          <a:p>
            <a:pPr lvl="0"/>
            <a:r>
              <a:rPr lang="cs-CZ" sz="2400" dirty="0">
                <a:latin typeface="Arial" pitchFamily="34" charset="0"/>
                <a:cs typeface="Arial" pitchFamily="34" charset="0"/>
              </a:rPr>
              <a:t>všechny osoby s pozitivním testem jsou vždy následně podrobeny vysoce přesnému klinickému testu, který odliší falešně pozitivní od skutečně nemocných</a:t>
            </a:r>
          </a:p>
          <a:p>
            <a:pPr marL="0" indent="0">
              <a:buNone/>
            </a:pPr>
            <a:endParaRPr lang="cs-CZ" sz="2800" dirty="0"/>
          </a:p>
        </p:txBody>
      </p:sp>
      <p:pic>
        <p:nvPicPr>
          <p:cNvPr id="4" name="Obrázek 3"/>
          <p:cNvPicPr>
            <a:picLocks noChangeAspect="1"/>
          </p:cNvPicPr>
          <p:nvPr/>
        </p:nvPicPr>
        <p:blipFill>
          <a:blip r:embed="rId2"/>
          <a:stretch>
            <a:fillRect/>
          </a:stretch>
        </p:blipFill>
        <p:spPr>
          <a:xfrm>
            <a:off x="6672276" y="0"/>
            <a:ext cx="2489910" cy="1772816"/>
          </a:xfrm>
          <a:prstGeom prst="rect">
            <a:avLst/>
          </a:prstGeom>
        </p:spPr>
      </p:pic>
    </p:spTree>
    <p:extLst>
      <p:ext uri="{BB962C8B-B14F-4D97-AF65-F5344CB8AC3E}">
        <p14:creationId xmlns:p14="http://schemas.microsoft.com/office/powerpoint/2010/main" val="1707127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519112"/>
            <a:ext cx="8048625" cy="5819775"/>
          </a:xfrm>
          <a:prstGeom prst="rect">
            <a:avLst/>
          </a:prstGeom>
        </p:spPr>
      </p:pic>
    </p:spTree>
    <p:extLst>
      <p:ext uri="{BB962C8B-B14F-4D97-AF65-F5344CB8AC3E}">
        <p14:creationId xmlns:p14="http://schemas.microsoft.com/office/powerpoint/2010/main" val="1338144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4000" b="1" dirty="0">
                <a:solidFill>
                  <a:srgbClr val="0000CC"/>
                </a:solidFill>
                <a:latin typeface="Arial Black" pitchFamily="34" charset="0"/>
              </a:rPr>
              <a:t>Podmínky pro použití screeningového programu</a:t>
            </a:r>
          </a:p>
        </p:txBody>
      </p:sp>
      <p:sp>
        <p:nvSpPr>
          <p:cNvPr id="5" name="Zástupný symbol pro obsah 4"/>
          <p:cNvSpPr>
            <a:spLocks noGrp="1"/>
          </p:cNvSpPr>
          <p:nvPr>
            <p:ph idx="1"/>
          </p:nvPr>
        </p:nvSpPr>
        <p:spPr>
          <a:xfrm>
            <a:off x="395536" y="1772816"/>
            <a:ext cx="8229600" cy="4525963"/>
          </a:xfrm>
        </p:spPr>
        <p:txBody>
          <a:bodyPr>
            <a:normAutofit fontScale="77500" lnSpcReduction="20000"/>
          </a:bodyPr>
          <a:lstStyle/>
          <a:p>
            <a:pPr lvl="0" algn="just" eaLnBrk="0" fontAlgn="base" hangingPunct="0">
              <a:spcBef>
                <a:spcPct val="0"/>
              </a:spcBef>
              <a:spcAft>
                <a:spcPts val="800"/>
              </a:spcAft>
              <a:buFontTx/>
              <a:buChar char="•"/>
            </a:pPr>
            <a:r>
              <a:rPr lang="cs-CZ" altLang="cs-CZ" sz="4400" dirty="0">
                <a:solidFill>
                  <a:srgbClr val="212121"/>
                </a:solidFill>
                <a:latin typeface="Arial" panose="020B0604020202020204" pitchFamily="34" charset="0"/>
                <a:cs typeface="Arial" panose="020B0604020202020204" pitchFamily="34" charset="0"/>
              </a:rPr>
              <a:t>vhodné onemocnění</a:t>
            </a:r>
            <a:r>
              <a:rPr lang="cs-CZ" altLang="cs-CZ" sz="4400" dirty="0">
                <a:latin typeface="Arial" panose="020B0604020202020204" pitchFamily="34" charset="0"/>
                <a:cs typeface="Arial" panose="020B0604020202020204" pitchFamily="34" charset="0"/>
              </a:rPr>
              <a:t> </a:t>
            </a:r>
          </a:p>
          <a:p>
            <a:pPr lvl="0" algn="just" eaLnBrk="0" fontAlgn="base" hangingPunct="0">
              <a:spcBef>
                <a:spcPct val="0"/>
              </a:spcBef>
              <a:spcAft>
                <a:spcPts val="800"/>
              </a:spcAft>
              <a:buFontTx/>
              <a:buChar char="•"/>
            </a:pPr>
            <a:r>
              <a:rPr lang="cs-CZ" altLang="cs-CZ" sz="4400" dirty="0">
                <a:solidFill>
                  <a:srgbClr val="212121"/>
                </a:solidFill>
                <a:latin typeface="Arial" panose="020B0604020202020204" pitchFamily="34" charset="0"/>
                <a:cs typeface="Arial" panose="020B0604020202020204" pitchFamily="34" charset="0"/>
              </a:rPr>
              <a:t>vhodný test</a:t>
            </a:r>
            <a:r>
              <a:rPr lang="cs-CZ" altLang="cs-CZ" sz="4400" dirty="0">
                <a:latin typeface="Arial" panose="020B0604020202020204" pitchFamily="34" charset="0"/>
                <a:cs typeface="Arial" panose="020B0604020202020204" pitchFamily="34" charset="0"/>
              </a:rPr>
              <a:t> </a:t>
            </a:r>
          </a:p>
          <a:p>
            <a:pPr lvl="0" algn="just" eaLnBrk="0" fontAlgn="base" hangingPunct="0">
              <a:spcBef>
                <a:spcPct val="0"/>
              </a:spcBef>
              <a:spcAft>
                <a:spcPts val="800"/>
              </a:spcAft>
              <a:buFontTx/>
              <a:buChar char="•"/>
            </a:pPr>
            <a:r>
              <a:rPr lang="cs-CZ" altLang="cs-CZ" sz="4400" dirty="0">
                <a:solidFill>
                  <a:srgbClr val="212121"/>
                </a:solidFill>
                <a:latin typeface="Arial" panose="020B0604020202020204" pitchFamily="34" charset="0"/>
                <a:cs typeface="Arial" panose="020B0604020202020204" pitchFamily="34" charset="0"/>
              </a:rPr>
              <a:t>vyhodnocení screeningového programu z hlediska jeho proveditelnosti a jeho očekávané efektivity</a:t>
            </a:r>
            <a:endParaRPr lang="cs-CZ" sz="4400" dirty="0">
              <a:latin typeface="Arial" pitchFamily="34" charset="0"/>
              <a:cs typeface="Arial" pitchFamily="34" charset="0"/>
            </a:endParaRPr>
          </a:p>
          <a:p>
            <a:pPr marL="0" indent="0">
              <a:buNone/>
            </a:pPr>
            <a:endParaRPr lang="cs-CZ" sz="2800" dirty="0">
              <a:latin typeface="Arial" pitchFamily="34" charset="0"/>
              <a:cs typeface="Arial" pitchFamily="34" charset="0"/>
            </a:endParaRPr>
          </a:p>
          <a:p>
            <a:pPr marL="0" indent="0">
              <a:buNone/>
            </a:pPr>
            <a:endParaRPr lang="cs-CZ" sz="2800" dirty="0">
              <a:latin typeface="Arial" pitchFamily="34" charset="0"/>
              <a:cs typeface="Arial" pitchFamily="34" charset="0"/>
            </a:endParaRPr>
          </a:p>
          <a:p>
            <a:endParaRPr lang="cs-CZ" sz="2800" dirty="0">
              <a:latin typeface="Arial" pitchFamily="34" charset="0"/>
              <a:cs typeface="Arial" pitchFamily="34" charset="0"/>
            </a:endParaRPr>
          </a:p>
          <a:p>
            <a:endParaRPr lang="cs-CZ" sz="2800" dirty="0">
              <a:latin typeface="Arial" pitchFamily="34" charset="0"/>
              <a:cs typeface="Arial" pitchFamily="34" charset="0"/>
            </a:endParaRPr>
          </a:p>
          <a:p>
            <a:pPr marL="0" indent="0">
              <a:buNone/>
            </a:pPr>
            <a:r>
              <a:rPr lang="cs-CZ" sz="2800" dirty="0">
                <a:latin typeface="Arial" pitchFamily="34" charset="0"/>
                <a:cs typeface="Arial" pitchFamily="34" charset="0"/>
              </a:rPr>
              <a:t>	</a:t>
            </a:r>
          </a:p>
        </p:txBody>
      </p:sp>
    </p:spTree>
    <p:extLst>
      <p:ext uri="{BB962C8B-B14F-4D97-AF65-F5344CB8AC3E}">
        <p14:creationId xmlns:p14="http://schemas.microsoft.com/office/powerpoint/2010/main" val="3261978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4000" b="1" dirty="0">
                <a:solidFill>
                  <a:srgbClr val="0000CC"/>
                </a:solidFill>
                <a:latin typeface="Arial Black" pitchFamily="34" charset="0"/>
              </a:rPr>
              <a:t>Vhodné onemocnění</a:t>
            </a:r>
          </a:p>
        </p:txBody>
      </p:sp>
      <p:sp>
        <p:nvSpPr>
          <p:cNvPr id="5" name="Zástupný symbol pro obsah 4"/>
          <p:cNvSpPr>
            <a:spLocks noGrp="1"/>
          </p:cNvSpPr>
          <p:nvPr>
            <p:ph idx="1"/>
          </p:nvPr>
        </p:nvSpPr>
        <p:spPr>
          <a:xfrm>
            <a:off x="395536" y="1772816"/>
            <a:ext cx="8229600" cy="4525963"/>
          </a:xfrm>
        </p:spPr>
        <p:txBody>
          <a:bodyPr>
            <a:normAutofit/>
          </a:bodyPr>
          <a:lstStyle/>
          <a:p>
            <a:r>
              <a:rPr lang="cs-CZ" sz="2800" dirty="0">
                <a:latin typeface="Arial" pitchFamily="34" charset="0"/>
                <a:cs typeface="Arial" pitchFamily="34" charset="0"/>
              </a:rPr>
              <a:t>nemoc má </a:t>
            </a:r>
            <a:r>
              <a:rPr lang="cs-CZ" sz="2800" b="1" dirty="0">
                <a:latin typeface="Arial" pitchFamily="34" charset="0"/>
                <a:cs typeface="Arial" pitchFamily="34" charset="0"/>
              </a:rPr>
              <a:t>častý výskyt</a:t>
            </a:r>
          </a:p>
          <a:p>
            <a:r>
              <a:rPr lang="cs-CZ" sz="2800" dirty="0">
                <a:latin typeface="Arial" pitchFamily="34" charset="0"/>
                <a:cs typeface="Arial" pitchFamily="34" charset="0"/>
              </a:rPr>
              <a:t>nemoc má </a:t>
            </a:r>
            <a:r>
              <a:rPr lang="cs-CZ" sz="2800" b="1" dirty="0">
                <a:latin typeface="Arial" pitchFamily="34" charset="0"/>
                <a:cs typeface="Arial" pitchFamily="34" charset="0"/>
              </a:rPr>
              <a:t>závažné následky </a:t>
            </a:r>
            <a:r>
              <a:rPr lang="cs-CZ" sz="2800" dirty="0">
                <a:latin typeface="Arial" pitchFamily="34" charset="0"/>
                <a:cs typeface="Arial" pitchFamily="34" charset="0"/>
              </a:rPr>
              <a:t>(pro jedince nebo pro společnost – např. drahá léčba v pozdních stádiích nemoci)</a:t>
            </a:r>
          </a:p>
          <a:p>
            <a:r>
              <a:rPr lang="cs-CZ" sz="2800" dirty="0">
                <a:latin typeface="Arial" pitchFamily="34" charset="0"/>
                <a:cs typeface="Arial" pitchFamily="34" charset="0"/>
              </a:rPr>
              <a:t>musí existovat </a:t>
            </a:r>
            <a:r>
              <a:rPr lang="cs-CZ" sz="2800" b="1" dirty="0">
                <a:latin typeface="Arial" pitchFamily="34" charset="0"/>
                <a:cs typeface="Arial" pitchFamily="34" charset="0"/>
              </a:rPr>
              <a:t>účinná terapie</a:t>
            </a:r>
            <a:endParaRPr lang="cs-CZ" sz="2800" dirty="0">
              <a:latin typeface="Arial" pitchFamily="34" charset="0"/>
              <a:cs typeface="Arial" pitchFamily="34" charset="0"/>
            </a:endParaRPr>
          </a:p>
          <a:p>
            <a:endParaRPr lang="cs-CZ" sz="2800" dirty="0">
              <a:latin typeface="Arial" pitchFamily="34" charset="0"/>
              <a:cs typeface="Arial" pitchFamily="34" charset="0"/>
            </a:endParaRPr>
          </a:p>
          <a:p>
            <a:pPr marL="0" indent="0">
              <a:buNone/>
            </a:pPr>
            <a:r>
              <a:rPr lang="cs-CZ" sz="2800" dirty="0">
                <a:latin typeface="Arial" pitchFamily="34" charset="0"/>
                <a:cs typeface="Arial" pitchFamily="34" charset="0"/>
              </a:rPr>
              <a:t>	</a:t>
            </a:r>
          </a:p>
        </p:txBody>
      </p:sp>
    </p:spTree>
    <p:extLst>
      <p:ext uri="{BB962C8B-B14F-4D97-AF65-F5344CB8AC3E}">
        <p14:creationId xmlns:p14="http://schemas.microsoft.com/office/powerpoint/2010/main" val="269339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57617"/>
            <a:ext cx="8229600" cy="1143000"/>
          </a:xfrm>
        </p:spPr>
        <p:txBody>
          <a:bodyPr>
            <a:normAutofit fontScale="90000"/>
          </a:bodyPr>
          <a:lstStyle/>
          <a:p>
            <a:r>
              <a:rPr lang="cs-CZ" sz="3600" b="1" dirty="0">
                <a:solidFill>
                  <a:srgbClr val="0000CC"/>
                </a:solidFill>
                <a:latin typeface="Arial Black" pitchFamily="34" charset="0"/>
              </a:rPr>
              <a:t>Vhodný rutinní (screeningový) test</a:t>
            </a:r>
          </a:p>
        </p:txBody>
      </p:sp>
      <p:sp>
        <p:nvSpPr>
          <p:cNvPr id="3" name="Zástupný symbol pro obsah 2"/>
          <p:cNvSpPr>
            <a:spLocks noGrp="1"/>
          </p:cNvSpPr>
          <p:nvPr>
            <p:ph idx="1"/>
          </p:nvPr>
        </p:nvSpPr>
        <p:spPr>
          <a:xfrm>
            <a:off x="457200" y="1268760"/>
            <a:ext cx="8229600" cy="5256584"/>
          </a:xfrm>
        </p:spPr>
        <p:txBody>
          <a:bodyPr>
            <a:normAutofit fontScale="92500"/>
          </a:bodyPr>
          <a:lstStyle/>
          <a:p>
            <a:pPr marL="0" lvl="0" indent="0">
              <a:buNone/>
            </a:pPr>
            <a:r>
              <a:rPr lang="cs-CZ" sz="2400" b="1" dirty="0">
                <a:solidFill>
                  <a:srgbClr val="0000CC"/>
                </a:solidFill>
                <a:latin typeface="Arial Black" pitchFamily="34" charset="0"/>
              </a:rPr>
              <a:t>Požadavky WHO na vyšetřovací metodu</a:t>
            </a:r>
            <a:endParaRPr lang="cs-CZ" sz="2400" dirty="0">
              <a:latin typeface="Arial" pitchFamily="34" charset="0"/>
              <a:cs typeface="Arial" pitchFamily="34" charset="0"/>
            </a:endParaRPr>
          </a:p>
          <a:p>
            <a:pPr marL="0" lvl="0" indent="0">
              <a:buNone/>
            </a:pPr>
            <a:r>
              <a:rPr lang="cs-CZ" sz="2400" dirty="0">
                <a:latin typeface="Arial" pitchFamily="34" charset="0"/>
                <a:cs typeface="Arial" pitchFamily="34" charset="0"/>
              </a:rPr>
              <a:t>Musí být: </a:t>
            </a:r>
          </a:p>
          <a:p>
            <a:pPr marL="514350" lvl="0" indent="-514350">
              <a:buFont typeface="+mj-lt"/>
              <a:buAutoNum type="arabicPeriod"/>
            </a:pPr>
            <a:r>
              <a:rPr lang="cs-CZ" sz="2400" b="1" dirty="0">
                <a:latin typeface="Arial" pitchFamily="34" charset="0"/>
                <a:cs typeface="Arial" pitchFamily="34" charset="0"/>
              </a:rPr>
              <a:t>bezpečná</a:t>
            </a:r>
            <a:r>
              <a:rPr lang="cs-CZ" sz="2400" dirty="0">
                <a:latin typeface="Arial" pitchFamily="34" charset="0"/>
                <a:cs typeface="Arial" pitchFamily="34" charset="0"/>
              </a:rPr>
              <a:t> a bez rizika či s pouze malým, zanedbatelným rizikem pro vyšetřované osoby.</a:t>
            </a:r>
          </a:p>
          <a:p>
            <a:pPr marL="514350" lvl="0" indent="-514350">
              <a:buFont typeface="+mj-lt"/>
              <a:buAutoNum type="arabicPeriod"/>
            </a:pPr>
            <a:r>
              <a:rPr lang="cs-CZ" sz="2400" b="1" dirty="0">
                <a:latin typeface="Arial" pitchFamily="34" charset="0"/>
                <a:cs typeface="Arial" pitchFamily="34" charset="0"/>
              </a:rPr>
              <a:t>jednoduchá</a:t>
            </a:r>
            <a:r>
              <a:rPr lang="cs-CZ" sz="2400" dirty="0">
                <a:latin typeface="Arial" pitchFamily="34" charset="0"/>
                <a:cs typeface="Arial" pitchFamily="34" charset="0"/>
              </a:rPr>
              <a:t>, vhodná pro vyšetřování velkých populací</a:t>
            </a:r>
          </a:p>
          <a:p>
            <a:pPr marL="514350" lvl="0" indent="-514350">
              <a:buFont typeface="+mj-lt"/>
              <a:buAutoNum type="arabicPeriod"/>
            </a:pPr>
            <a:r>
              <a:rPr lang="cs-CZ" sz="2400" b="1" dirty="0">
                <a:latin typeface="Arial" pitchFamily="34" charset="0"/>
                <a:cs typeface="Arial" pitchFamily="34" charset="0"/>
              </a:rPr>
              <a:t>přijatelná </a:t>
            </a:r>
            <a:r>
              <a:rPr lang="cs-CZ" sz="2400" dirty="0">
                <a:latin typeface="Arial" pitchFamily="34" charset="0"/>
                <a:cs typeface="Arial" pitchFamily="34" charset="0"/>
              </a:rPr>
              <a:t> -  pro účastníky </a:t>
            </a:r>
            <a:r>
              <a:rPr lang="cs-CZ" sz="2400" dirty="0" err="1">
                <a:latin typeface="Arial" pitchFamily="34" charset="0"/>
                <a:cs typeface="Arial" pitchFamily="34" charset="0"/>
              </a:rPr>
              <a:t>screeningu</a:t>
            </a:r>
            <a:r>
              <a:rPr lang="cs-CZ" sz="2400" dirty="0">
                <a:latin typeface="Arial" pitchFamily="34" charset="0"/>
                <a:cs typeface="Arial" pitchFamily="34" charset="0"/>
              </a:rPr>
              <a:t> (finanční náklady, časová náročnost, přijatelnost z hlediska sociálně kulturního –  je to důležité k zajištění vysoké účasti)</a:t>
            </a:r>
          </a:p>
          <a:p>
            <a:pPr marL="514350" lvl="0" indent="-514350">
              <a:buFont typeface="+mj-lt"/>
              <a:buAutoNum type="arabicPeriod"/>
            </a:pPr>
            <a:r>
              <a:rPr lang="cs-CZ" sz="2400" b="1" dirty="0">
                <a:solidFill>
                  <a:srgbClr val="FF0000"/>
                </a:solidFill>
                <a:latin typeface="Arial" pitchFamily="34" charset="0"/>
                <a:cs typeface="Arial" pitchFamily="34" charset="0"/>
              </a:rPr>
              <a:t>reliabilní </a:t>
            </a:r>
            <a:r>
              <a:rPr lang="cs-CZ" sz="2400" b="1" dirty="0">
                <a:latin typeface="Arial" pitchFamily="34" charset="0"/>
                <a:cs typeface="Arial" pitchFamily="34" charset="0"/>
              </a:rPr>
              <a:t>- </a:t>
            </a:r>
            <a:r>
              <a:rPr lang="cs-CZ" sz="2400" dirty="0">
                <a:latin typeface="Arial" pitchFamily="34" charset="0"/>
                <a:cs typeface="Arial" pitchFamily="34" charset="0"/>
              </a:rPr>
              <a:t>přesná, správně provedená a spolehlivá</a:t>
            </a:r>
          </a:p>
          <a:p>
            <a:pPr marL="514350" lvl="0" indent="-514350">
              <a:buFont typeface="+mj-lt"/>
              <a:buAutoNum type="arabicPeriod"/>
            </a:pPr>
            <a:r>
              <a:rPr lang="cs-CZ" sz="2400" b="1" dirty="0">
                <a:solidFill>
                  <a:srgbClr val="FF0000"/>
                </a:solidFill>
                <a:latin typeface="Arial" pitchFamily="34" charset="0"/>
                <a:cs typeface="Arial" pitchFamily="34" charset="0"/>
              </a:rPr>
              <a:t>validní</a:t>
            </a:r>
            <a:r>
              <a:rPr lang="cs-CZ" sz="2400" dirty="0">
                <a:latin typeface="Arial" pitchFamily="34" charset="0"/>
                <a:cs typeface="Arial" pitchFamily="34" charset="0"/>
              </a:rPr>
              <a:t>  - má mít vysokou senzitivitu, specifitu a pozitivní prediktivní hodnotu</a:t>
            </a:r>
          </a:p>
          <a:p>
            <a:pPr marL="514350" lvl="0" indent="-514350">
              <a:buFont typeface="+mj-lt"/>
              <a:buAutoNum type="arabicPeriod"/>
            </a:pPr>
            <a:r>
              <a:rPr lang="cs-CZ" sz="2400" b="1" dirty="0">
                <a:latin typeface="Arial" pitchFamily="34" charset="0"/>
                <a:cs typeface="Arial" pitchFamily="34" charset="0"/>
              </a:rPr>
              <a:t>levná</a:t>
            </a:r>
            <a:r>
              <a:rPr lang="cs-CZ" sz="2400" dirty="0">
                <a:latin typeface="Arial" pitchFamily="34" charset="0"/>
                <a:cs typeface="Arial" pitchFamily="34" charset="0"/>
              </a:rPr>
              <a:t>, aby nehrozilo přerušení započatého screeningového programu (účinný je pouze dlouhodobý program)</a:t>
            </a:r>
          </a:p>
        </p:txBody>
      </p:sp>
    </p:spTree>
    <p:extLst>
      <p:ext uri="{BB962C8B-B14F-4D97-AF65-F5344CB8AC3E}">
        <p14:creationId xmlns:p14="http://schemas.microsoft.com/office/powerpoint/2010/main" val="1804603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352928" cy="994122"/>
          </a:xfrm>
        </p:spPr>
        <p:txBody>
          <a:bodyPr>
            <a:normAutofit fontScale="90000"/>
          </a:bodyPr>
          <a:lstStyle/>
          <a:p>
            <a:pPr algn="l"/>
            <a:r>
              <a:rPr lang="cs-CZ" sz="4000" b="1" dirty="0">
                <a:solidFill>
                  <a:srgbClr val="0033CC"/>
                </a:solidFill>
              </a:rPr>
              <a:t>Účinnost screeningových programů</a:t>
            </a:r>
          </a:p>
        </p:txBody>
      </p:sp>
      <p:sp>
        <p:nvSpPr>
          <p:cNvPr id="3" name="Zástupný symbol pro obsah 2"/>
          <p:cNvSpPr>
            <a:spLocks noGrp="1"/>
          </p:cNvSpPr>
          <p:nvPr>
            <p:ph idx="1"/>
          </p:nvPr>
        </p:nvSpPr>
        <p:spPr>
          <a:xfrm>
            <a:off x="251520" y="891813"/>
            <a:ext cx="8229600" cy="5270574"/>
          </a:xfrm>
        </p:spPr>
        <p:txBody>
          <a:bodyPr>
            <a:noAutofit/>
          </a:bodyPr>
          <a:lstStyle/>
          <a:p>
            <a:pPr marL="0" indent="0">
              <a:spcBef>
                <a:spcPts val="0"/>
              </a:spcBef>
              <a:buNone/>
            </a:pPr>
            <a:r>
              <a:rPr lang="cs-CZ" sz="2600" b="1" dirty="0"/>
              <a:t>Účinnost </a:t>
            </a:r>
            <a:r>
              <a:rPr lang="cs-CZ" sz="2600" b="1" dirty="0" err="1"/>
              <a:t>screeningu</a:t>
            </a:r>
            <a:r>
              <a:rPr lang="cs-CZ" sz="2600" b="1" dirty="0"/>
              <a:t> </a:t>
            </a:r>
          </a:p>
          <a:p>
            <a:pPr>
              <a:spcBef>
                <a:spcPts val="0"/>
              </a:spcBef>
            </a:pPr>
            <a:r>
              <a:rPr lang="cs-CZ" sz="2400" b="1" dirty="0"/>
              <a:t>Medicínská účinnost </a:t>
            </a:r>
            <a:r>
              <a:rPr lang="cs-CZ" sz="2400" dirty="0"/>
              <a:t>(zpomalení průběhu nemoci, snížení výskytu závažných forem onemocnění, vyléčení, oddálení smrti)</a:t>
            </a:r>
          </a:p>
          <a:p>
            <a:pPr>
              <a:spcBef>
                <a:spcPts val="0"/>
              </a:spcBef>
            </a:pPr>
            <a:r>
              <a:rPr lang="cs-CZ" sz="2400" b="1" dirty="0"/>
              <a:t>Účast</a:t>
            </a:r>
            <a:r>
              <a:rPr lang="cs-CZ" sz="2400" dirty="0"/>
              <a:t> lidí spadajících do cílové populace je důležitá pro celkovou účinnost programu (ty se ale v reálu často potýkají s nízkou účastí)</a:t>
            </a:r>
          </a:p>
          <a:p>
            <a:pPr>
              <a:spcBef>
                <a:spcPts val="0"/>
              </a:spcBef>
            </a:pPr>
            <a:r>
              <a:rPr lang="cs-CZ" sz="2400" b="1" dirty="0" err="1"/>
              <a:t>Self-selection</a:t>
            </a:r>
            <a:r>
              <a:rPr lang="cs-CZ" sz="2400" dirty="0"/>
              <a:t> – programů se účastní častěji osoby „zdravotně uvědomělé“  nebo osoby, které jsou si vědomy vyššího rizika onemocnění</a:t>
            </a:r>
          </a:p>
          <a:p>
            <a:pPr>
              <a:spcBef>
                <a:spcPts val="0"/>
              </a:spcBef>
            </a:pPr>
            <a:r>
              <a:rPr lang="cs-CZ" sz="2400" b="1" dirty="0"/>
              <a:t>Rychle </a:t>
            </a:r>
            <a:r>
              <a:rPr lang="cs-CZ" sz="2400" b="1" dirty="0" err="1"/>
              <a:t>progredující</a:t>
            </a:r>
            <a:r>
              <a:rPr lang="cs-CZ" sz="2400" b="1" dirty="0"/>
              <a:t> nemoci </a:t>
            </a:r>
            <a:r>
              <a:rPr lang="cs-CZ" sz="2400" dirty="0"/>
              <a:t>mají menší záchyt</a:t>
            </a:r>
          </a:p>
          <a:p>
            <a:pPr>
              <a:spcBef>
                <a:spcPts val="0"/>
              </a:spcBef>
            </a:pPr>
            <a:r>
              <a:rPr lang="cs-CZ" sz="2400" b="1" dirty="0"/>
              <a:t>Přijatelnost, etické otázky </a:t>
            </a:r>
            <a:r>
              <a:rPr lang="cs-CZ" sz="2400" dirty="0"/>
              <a:t>(p-st poškození X p-st užitku)</a:t>
            </a:r>
          </a:p>
          <a:p>
            <a:pPr>
              <a:spcBef>
                <a:spcPts val="0"/>
              </a:spcBef>
            </a:pPr>
            <a:r>
              <a:rPr lang="cs-CZ" sz="2400" b="1" dirty="0"/>
              <a:t>Důsledky pro populaci </a:t>
            </a:r>
            <a:r>
              <a:rPr lang="cs-CZ" sz="2400" dirty="0"/>
              <a:t>– zavedení X nezavedení programu</a:t>
            </a:r>
          </a:p>
        </p:txBody>
      </p:sp>
    </p:spTree>
    <p:extLst>
      <p:ext uri="{BB962C8B-B14F-4D97-AF65-F5344CB8AC3E}">
        <p14:creationId xmlns:p14="http://schemas.microsoft.com/office/powerpoint/2010/main" val="6274084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00FF"/>
                </a:solidFill>
              </a:rPr>
              <a:t>Karcinom prsu</a:t>
            </a:r>
            <a:endParaRPr lang="cs-CZ" dirty="0">
              <a:solidFill>
                <a:srgbClr val="0000FF"/>
              </a:solidFill>
            </a:endParaRPr>
          </a:p>
        </p:txBody>
      </p:sp>
      <p:sp>
        <p:nvSpPr>
          <p:cNvPr id="3" name="Zástupný symbol pro obsah 2"/>
          <p:cNvSpPr>
            <a:spLocks noGrp="1"/>
          </p:cNvSpPr>
          <p:nvPr>
            <p:ph idx="1"/>
          </p:nvPr>
        </p:nvSpPr>
        <p:spPr>
          <a:xfrm>
            <a:off x="457200" y="1600201"/>
            <a:ext cx="8366760" cy="4525963"/>
          </a:xfrm>
        </p:spPr>
        <p:txBody>
          <a:bodyPr>
            <a:noAutofit/>
          </a:bodyPr>
          <a:lstStyle/>
          <a:p>
            <a:r>
              <a:rPr lang="cs-CZ" sz="2800" b="1" dirty="0"/>
              <a:t>Studie </a:t>
            </a:r>
            <a:r>
              <a:rPr lang="cs-CZ" sz="2800" dirty="0"/>
              <a:t>nedospěly ke shodnému závěru, zda u žen starších 75 let má pravidelný </a:t>
            </a:r>
            <a:r>
              <a:rPr lang="cs-CZ" sz="2800" dirty="0" err="1"/>
              <a:t>screening</a:t>
            </a:r>
            <a:r>
              <a:rPr lang="cs-CZ" sz="2800" dirty="0"/>
              <a:t> ve formě periodického mamografického vyšetření význam. </a:t>
            </a:r>
          </a:p>
          <a:p>
            <a:r>
              <a:rPr lang="cs-CZ" sz="2800" b="1" dirty="0"/>
              <a:t>Neprokázalo se </a:t>
            </a:r>
            <a:r>
              <a:rPr lang="cs-CZ" sz="2800" dirty="0"/>
              <a:t>totiž statisticky významné </a:t>
            </a:r>
            <a:r>
              <a:rPr lang="cs-CZ" sz="2800" b="1" dirty="0"/>
              <a:t>snížení mortality</a:t>
            </a:r>
            <a:r>
              <a:rPr lang="cs-CZ" sz="2800" dirty="0"/>
              <a:t>, zejména v souvislosti s četnými přidruženými onemocněními. </a:t>
            </a:r>
          </a:p>
          <a:p>
            <a:r>
              <a:rPr lang="cs-CZ" sz="2800" b="1" dirty="0"/>
              <a:t>Naopak bylo zaznamenáno vyšší procento falešně pozitivních diagnóz </a:t>
            </a:r>
            <a:r>
              <a:rPr lang="cs-CZ" sz="2800" dirty="0"/>
              <a:t>(s rizikem poškození zdravých osob vykonáním nepotřebných zákroků)</a:t>
            </a:r>
            <a:r>
              <a:rPr lang="cs-CZ" sz="2800" b="1" dirty="0"/>
              <a:t>.</a:t>
            </a:r>
            <a:endParaRPr lang="cs-CZ" sz="2800" dirty="0"/>
          </a:p>
        </p:txBody>
      </p:sp>
    </p:spTree>
    <p:extLst>
      <p:ext uri="{BB962C8B-B14F-4D97-AF65-F5344CB8AC3E}">
        <p14:creationId xmlns:p14="http://schemas.microsoft.com/office/powerpoint/2010/main" val="48185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932040" y="476672"/>
            <a:ext cx="1368152" cy="6021288"/>
          </a:xfrm>
          <a:prstGeom prst="rect">
            <a:avLst/>
          </a:pr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3" name="Tabulka 2"/>
          <p:cNvGraphicFramePr>
            <a:graphicFrameLocks noGrp="1"/>
          </p:cNvGraphicFramePr>
          <p:nvPr/>
        </p:nvGraphicFramePr>
        <p:xfrm>
          <a:off x="813792" y="476672"/>
          <a:ext cx="5486400" cy="5991564"/>
        </p:xfrm>
        <a:graphic>
          <a:graphicData uri="http://schemas.openxmlformats.org/drawingml/2006/table">
            <a:tbl>
              <a:tblPr firstRow="1" firstCol="1" bandRow="1"/>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464286">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Věk </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(21 5letých věkových</a:t>
                      </a:r>
                      <a:r>
                        <a:rPr lang="cs-CZ" sz="1400" b="1" baseline="0" dirty="0">
                          <a:effectLst/>
                          <a:latin typeface="Times New Roman" panose="02020603050405020304" pitchFamily="18" charset="0"/>
                          <a:ea typeface="Calibri" panose="020F0502020204030204" pitchFamily="34" charset="0"/>
                          <a:cs typeface="Times New Roman" panose="02020603050405020304" pitchFamily="18" charset="0"/>
                        </a:rPr>
                        <a:t> skupin)</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osob</a:t>
                      </a: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v populaci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Počet zemřelých</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Specifická úmrtnost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na 1000 obyv.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1 - 4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 – 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275 000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10 – 14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235 000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15 - 19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20 – 24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333 000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25 – 29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30 – 34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409 000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35 – 39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480 000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40 – 44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394 000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45 – 49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360 000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580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50 – 54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322 000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55 – 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60 – 64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349 000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65 – 69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295 000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70 – 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189</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75 – 79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119 000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80 - 84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84 000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10 800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128,6</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85 – 89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37</a:t>
                      </a:r>
                      <a:r>
                        <a:rPr lang="cs-CZ" sz="1400" baseline="0" dirty="0">
                          <a:effectLst/>
                          <a:latin typeface="Times New Roman" panose="02020603050405020304" pitchFamily="18" charset="0"/>
                          <a:ea typeface="Calibri" panose="020F0502020204030204" pitchFamily="34" charset="0"/>
                          <a:cs typeface="Times New Roman" panose="02020603050405020304" pitchFamily="18" charset="0"/>
                        </a:rPr>
                        <a:t> 000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12 000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324,3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0924">
                <a:tc>
                  <a:txBody>
                    <a:bodyPr/>
                    <a:lstStyle/>
                    <a:p>
                      <a:pPr algn="ctr">
                        <a:lnSpc>
                          <a:spcPct val="107000"/>
                        </a:lnSpc>
                        <a:spcAft>
                          <a:spcPts val="0"/>
                        </a:spcAft>
                      </a:pPr>
                      <a:r>
                        <a:rPr lang="cs-CZ" sz="1400" b="1">
                          <a:effectLst/>
                          <a:latin typeface="Times New Roman" panose="02020603050405020304" pitchFamily="18" charset="0"/>
                          <a:ea typeface="Calibri" panose="020F0502020204030204" pitchFamily="34" charset="0"/>
                          <a:cs typeface="Times New Roman" panose="02020603050405020304" pitchFamily="18" charset="0"/>
                        </a:rPr>
                        <a:t>90 - 94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9 000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6 800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40269">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95+</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1 000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415,0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0924">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Celkem</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5 153 000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53 115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5" name="Nadpis 4"/>
          <p:cNvSpPr>
            <a:spLocks noGrp="1"/>
          </p:cNvSpPr>
          <p:nvPr>
            <p:ph type="title"/>
          </p:nvPr>
        </p:nvSpPr>
        <p:spPr>
          <a:xfrm>
            <a:off x="251520" y="-53339"/>
            <a:ext cx="8229600" cy="530011"/>
          </a:xfrm>
        </p:spPr>
        <p:txBody>
          <a:bodyPr>
            <a:normAutofit/>
          </a:bodyPr>
          <a:lstStyle/>
          <a:p>
            <a:r>
              <a:rPr lang="cs-CZ" sz="2400" b="1" dirty="0">
                <a:solidFill>
                  <a:srgbClr val="3608B8"/>
                </a:solidFill>
              </a:rPr>
              <a:t>Věková struktura a specifická úmrtnost</a:t>
            </a:r>
          </a:p>
        </p:txBody>
      </p:sp>
      <p:sp>
        <p:nvSpPr>
          <p:cNvPr id="4" name="Obdélník 3">
            <a:extLst>
              <a:ext uri="{FF2B5EF4-FFF2-40B4-BE49-F238E27FC236}">
                <a16:creationId xmlns:a16="http://schemas.microsoft.com/office/drawing/2014/main" id="{F1A64256-3113-4899-8172-B959C5F08E1A}"/>
              </a:ext>
            </a:extLst>
          </p:cNvPr>
          <p:cNvSpPr/>
          <p:nvPr/>
        </p:nvSpPr>
        <p:spPr>
          <a:xfrm>
            <a:off x="5004048" y="6237312"/>
            <a:ext cx="1224136" cy="26064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9682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00CC"/>
                </a:solidFill>
                <a:latin typeface="Arial Black" pitchFamily="34" charset="0"/>
              </a:rPr>
              <a:t>Screeningové programy v ČR</a:t>
            </a:r>
          </a:p>
        </p:txBody>
      </p:sp>
      <p:sp>
        <p:nvSpPr>
          <p:cNvPr id="3" name="Zástupný symbol pro obsah 2"/>
          <p:cNvSpPr>
            <a:spLocks noGrp="1"/>
          </p:cNvSpPr>
          <p:nvPr>
            <p:ph idx="1"/>
          </p:nvPr>
        </p:nvSpPr>
        <p:spPr>
          <a:xfrm>
            <a:off x="457200" y="1600200"/>
            <a:ext cx="8229600" cy="5069160"/>
          </a:xfrm>
        </p:spPr>
        <p:txBody>
          <a:bodyPr>
            <a:normAutofit/>
          </a:bodyPr>
          <a:lstStyle/>
          <a:p>
            <a:r>
              <a:rPr lang="cs-CZ" sz="2400" b="1" dirty="0">
                <a:latin typeface="Arial" pitchFamily="34" charset="0"/>
                <a:cs typeface="Arial" pitchFamily="34" charset="0"/>
              </a:rPr>
              <a:t>Prenatální testy </a:t>
            </a:r>
            <a:r>
              <a:rPr lang="cs-CZ" sz="2400" dirty="0">
                <a:latin typeface="Arial" pitchFamily="34" charset="0"/>
                <a:cs typeface="Arial" pitchFamily="34" charset="0"/>
              </a:rPr>
              <a:t>(UTZ, biochemie) na VVV</a:t>
            </a:r>
          </a:p>
          <a:p>
            <a:r>
              <a:rPr lang="cs-CZ" sz="2400" b="1" dirty="0">
                <a:latin typeface="Arial" pitchFamily="34" charset="0"/>
                <a:cs typeface="Arial" pitchFamily="34" charset="0"/>
              </a:rPr>
              <a:t>Novorozenecký screening </a:t>
            </a:r>
          </a:p>
          <a:p>
            <a:pPr lvl="1"/>
            <a:r>
              <a:rPr lang="cs-CZ" sz="2400" dirty="0">
                <a:latin typeface="Arial" pitchFamily="34" charset="0"/>
                <a:cs typeface="Arial" pitchFamily="34" charset="0"/>
              </a:rPr>
              <a:t>z tzv. suché kapky krve (18 nemocí - endokrinní onemocnění, dědičné poruchy metabolismu, cystická fibróza)  1:1150</a:t>
            </a:r>
          </a:p>
          <a:p>
            <a:pPr lvl="1"/>
            <a:r>
              <a:rPr lang="cs-CZ" sz="2400" dirty="0">
                <a:latin typeface="Arial" pitchFamily="34" charset="0"/>
                <a:cs typeface="Arial" pitchFamily="34" charset="0"/>
              </a:rPr>
              <a:t> UTZ kyčlí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3573016"/>
            <a:ext cx="3988135" cy="2592288"/>
          </a:xfrm>
          <a:prstGeom prst="rect">
            <a:avLst/>
          </a:prstGeom>
        </p:spPr>
      </p:pic>
    </p:spTree>
    <p:extLst>
      <p:ext uri="{BB962C8B-B14F-4D97-AF65-F5344CB8AC3E}">
        <p14:creationId xmlns:p14="http://schemas.microsoft.com/office/powerpoint/2010/main" val="22064725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00CC"/>
                </a:solidFill>
                <a:latin typeface="Arial Black" pitchFamily="34" charset="0"/>
              </a:rPr>
              <a:t>Screeningové programy v ČR</a:t>
            </a:r>
          </a:p>
        </p:txBody>
      </p:sp>
      <p:sp>
        <p:nvSpPr>
          <p:cNvPr id="3" name="Zástupný symbol pro obsah 2"/>
          <p:cNvSpPr>
            <a:spLocks noGrp="1"/>
          </p:cNvSpPr>
          <p:nvPr>
            <p:ph idx="1"/>
          </p:nvPr>
        </p:nvSpPr>
        <p:spPr/>
        <p:txBody>
          <a:bodyPr>
            <a:normAutofit/>
          </a:bodyPr>
          <a:lstStyle/>
          <a:p>
            <a:r>
              <a:rPr lang="cs-CZ" sz="2400" b="1" dirty="0">
                <a:latin typeface="Arial" pitchFamily="34" charset="0"/>
                <a:cs typeface="Arial" pitchFamily="34" charset="0"/>
              </a:rPr>
              <a:t>Cytologie </a:t>
            </a:r>
            <a:r>
              <a:rPr lang="cs-CZ" sz="2400" dirty="0">
                <a:latin typeface="Arial" pitchFamily="34" charset="0"/>
                <a:cs typeface="Arial" pitchFamily="34" charset="0"/>
              </a:rPr>
              <a:t>- ca děložního hrdla (</a:t>
            </a:r>
            <a:r>
              <a:rPr lang="cs-CZ" sz="2400" dirty="0">
                <a:hlinkClick r:id="rId2"/>
              </a:rPr>
              <a:t>www.cervix.cz</a:t>
            </a:r>
            <a:r>
              <a:rPr lang="cs-CZ" sz="2400" dirty="0"/>
              <a:t>)</a:t>
            </a:r>
          </a:p>
          <a:p>
            <a:pPr marL="0" indent="0">
              <a:buNone/>
            </a:pPr>
            <a:endParaRPr lang="cs-CZ" sz="2400" dirty="0">
              <a:latin typeface="Arial" pitchFamily="34" charset="0"/>
              <a:cs typeface="Arial" pitchFamily="34" charset="0"/>
            </a:endParaRPr>
          </a:p>
          <a:p>
            <a:r>
              <a:rPr lang="cs-CZ" sz="2400" b="1" dirty="0">
                <a:latin typeface="Arial" pitchFamily="34" charset="0"/>
                <a:cs typeface="Arial" pitchFamily="34" charset="0"/>
              </a:rPr>
              <a:t>Mamografie</a:t>
            </a:r>
            <a:r>
              <a:rPr lang="cs-CZ" sz="2400" dirty="0">
                <a:latin typeface="Arial" pitchFamily="34" charset="0"/>
                <a:cs typeface="Arial" pitchFamily="34" charset="0"/>
              </a:rPr>
              <a:t> - ca prsu (</a:t>
            </a:r>
            <a:r>
              <a:rPr lang="cs-CZ" sz="2400" dirty="0">
                <a:hlinkClick r:id="rId3"/>
              </a:rPr>
              <a:t>www.mamo.cz</a:t>
            </a:r>
            <a:r>
              <a:rPr lang="cs-CZ" sz="2400" dirty="0"/>
              <a:t>)</a:t>
            </a:r>
          </a:p>
          <a:p>
            <a:pPr marL="0" indent="0">
              <a:buNone/>
            </a:pPr>
            <a:endParaRPr lang="cs-CZ" sz="2400" dirty="0">
              <a:latin typeface="Arial" pitchFamily="34" charset="0"/>
              <a:cs typeface="Arial" pitchFamily="34" charset="0"/>
            </a:endParaRPr>
          </a:p>
          <a:p>
            <a:r>
              <a:rPr lang="cs-CZ" sz="2400" b="1" dirty="0">
                <a:latin typeface="Arial" pitchFamily="34" charset="0"/>
                <a:cs typeface="Arial" pitchFamily="34" charset="0"/>
              </a:rPr>
              <a:t>Test okultního krvácení ve stolici </a:t>
            </a:r>
            <a:r>
              <a:rPr lang="cs-CZ" sz="2400" dirty="0">
                <a:latin typeface="Arial" pitchFamily="34" charset="0"/>
                <a:cs typeface="Arial" pitchFamily="34" charset="0"/>
              </a:rPr>
              <a:t>- ca </a:t>
            </a:r>
            <a:r>
              <a:rPr lang="cs-CZ" sz="2400" dirty="0" err="1">
                <a:latin typeface="Arial" pitchFamily="34" charset="0"/>
                <a:cs typeface="Arial" pitchFamily="34" charset="0"/>
              </a:rPr>
              <a:t>kolorekta</a:t>
            </a:r>
            <a:r>
              <a:rPr lang="cs-CZ" sz="2400" dirty="0">
                <a:latin typeface="Arial" pitchFamily="34" charset="0"/>
                <a:cs typeface="Arial" pitchFamily="34" charset="0"/>
              </a:rPr>
              <a:t> (</a:t>
            </a:r>
            <a:r>
              <a:rPr lang="cs-CZ" sz="2400" dirty="0">
                <a:hlinkClick r:id="rId4"/>
              </a:rPr>
              <a:t>www.kolorektum.cz</a:t>
            </a:r>
            <a:r>
              <a:rPr lang="cs-CZ" sz="2400" dirty="0"/>
              <a:t>)</a:t>
            </a:r>
            <a:endParaRPr lang="cs-CZ" sz="2400" dirty="0">
              <a:latin typeface="Arial" pitchFamily="34" charset="0"/>
              <a:cs typeface="Arial" pitchFamily="34" charset="0"/>
            </a:endParaRPr>
          </a:p>
        </p:txBody>
      </p:sp>
    </p:spTree>
    <p:extLst>
      <p:ext uri="{BB962C8B-B14F-4D97-AF65-F5344CB8AC3E}">
        <p14:creationId xmlns:p14="http://schemas.microsoft.com/office/powerpoint/2010/main" val="2274057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508694309"/>
              </p:ext>
            </p:extLst>
          </p:nvPr>
        </p:nvGraphicFramePr>
        <p:xfrm>
          <a:off x="467545" y="1412776"/>
          <a:ext cx="8373615" cy="4114800"/>
        </p:xfrm>
        <a:graphic>
          <a:graphicData uri="http://schemas.openxmlformats.org/drawingml/2006/table">
            <a:tbl>
              <a:tblPr/>
              <a:tblGrid>
                <a:gridCol w="2791205">
                  <a:extLst>
                    <a:ext uri="{9D8B030D-6E8A-4147-A177-3AD203B41FA5}">
                      <a16:colId xmlns:a16="http://schemas.microsoft.com/office/drawing/2014/main" val="20000"/>
                    </a:ext>
                  </a:extLst>
                </a:gridCol>
                <a:gridCol w="2791205">
                  <a:extLst>
                    <a:ext uri="{9D8B030D-6E8A-4147-A177-3AD203B41FA5}">
                      <a16:colId xmlns:a16="http://schemas.microsoft.com/office/drawing/2014/main" val="20001"/>
                    </a:ext>
                  </a:extLst>
                </a:gridCol>
                <a:gridCol w="2791205">
                  <a:extLst>
                    <a:ext uri="{9D8B030D-6E8A-4147-A177-3AD203B41FA5}">
                      <a16:colId xmlns:a16="http://schemas.microsoft.com/office/drawing/2014/main" val="20002"/>
                    </a:ext>
                  </a:extLst>
                </a:gridCol>
              </a:tblGrid>
              <a:tr h="0">
                <a:tc>
                  <a:txBody>
                    <a:bodyPr/>
                    <a:lstStyle/>
                    <a:p>
                      <a:r>
                        <a:rPr lang="cs-CZ" sz="1800" b="1" dirty="0"/>
                        <a:t>Screeningový program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b="1" dirty="0"/>
                        <a:t>Cílová populace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cs-CZ" sz="1800" b="1" dirty="0"/>
                        <a:t>Screeningová metoda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cs-CZ" sz="1800" dirty="0"/>
                        <a:t>Národní program </a:t>
                      </a:r>
                      <a:r>
                        <a:rPr lang="cs-CZ" sz="1800" dirty="0" err="1"/>
                        <a:t>screeningu</a:t>
                      </a:r>
                      <a:r>
                        <a:rPr lang="cs-CZ" sz="1800" dirty="0"/>
                        <a:t> karcinomu prsu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800" dirty="0"/>
                        <a:t> ženy ve věku od 45 let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a:t>  mamografické vyšetření jednou za dva roky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cs-CZ" sz="1800" dirty="0"/>
                        <a:t>Národní program </a:t>
                      </a:r>
                      <a:r>
                        <a:rPr lang="cs-CZ" sz="1800" dirty="0" err="1"/>
                        <a:t>screeningu</a:t>
                      </a:r>
                      <a:r>
                        <a:rPr lang="cs-CZ" sz="1800" dirty="0"/>
                        <a:t> kolorektálního karcinomu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800" dirty="0"/>
                        <a:t> muži a ženy ve věku od 50 let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b="1" dirty="0"/>
                        <a:t>50-54 let věku</a:t>
                      </a:r>
                      <a:r>
                        <a:rPr lang="cs-CZ" sz="1800" dirty="0"/>
                        <a:t> – test na       skryté (okultní) krvácení do  stolice jednou ročně</a:t>
                      </a:r>
                    </a:p>
                    <a:p>
                      <a:r>
                        <a:rPr lang="cs-CZ" sz="1800" b="1" dirty="0"/>
                        <a:t>od 55 let věku</a:t>
                      </a:r>
                      <a:r>
                        <a:rPr lang="cs-CZ" sz="1800" dirty="0"/>
                        <a:t> – test na skryté krvácení do stolice jednou za dva roky NEBO screeningová kolonoskopie jednou za 10 let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cs-CZ" sz="1800"/>
                        <a:t>Národní program screeningu karcinomu děložního hrdla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800" dirty="0"/>
                        <a:t> všechny dospělé ženy  (pozvání od 25 let)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dirty="0"/>
                        <a:t>vyšetření stěru z děložního hrdla jednou ročně při gynekologické preventivní prohlídce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87236" y="332656"/>
            <a:ext cx="9134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Screeningové programy onkologických onemocnění</a:t>
            </a:r>
          </a:p>
        </p:txBody>
      </p:sp>
    </p:spTree>
    <p:extLst>
      <p:ext uri="{BB962C8B-B14F-4D97-AF65-F5344CB8AC3E}">
        <p14:creationId xmlns:p14="http://schemas.microsoft.com/office/powerpoint/2010/main" val="68959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b="1" dirty="0">
                <a:solidFill>
                  <a:srgbClr val="3608B8"/>
                </a:solidFill>
              </a:rPr>
              <a:t>Průměrná délka 9 novorozenců v cm</a:t>
            </a:r>
          </a:p>
        </p:txBody>
      </p:sp>
      <mc:AlternateContent xmlns:mc="http://schemas.openxmlformats.org/markup-compatibility/2006" xmlns:a14="http://schemas.microsoft.com/office/drawing/2010/main">
        <mc:Choice Requires="a14">
          <p:sp>
            <p:nvSpPr>
              <p:cNvPr id="5" name="Zástupný symbol pro obsah 4"/>
              <p:cNvSpPr>
                <a:spLocks noGrp="1"/>
              </p:cNvSpPr>
              <p:nvPr>
                <p:ph idx="1"/>
              </p:nvPr>
            </p:nvSpPr>
            <p:spPr>
              <a:xfrm>
                <a:off x="395536" y="4727575"/>
                <a:ext cx="8229600" cy="1941785"/>
              </a:xfrm>
            </p:spPr>
            <p:txBody>
              <a:bodyPr>
                <a:normAutofit/>
              </a:bodyPr>
              <a:lstStyle/>
              <a:p>
                <a:pPr marL="0" indent="0">
                  <a:buNone/>
                </a:pPr>
                <a:r>
                  <a:rPr lang="cs-CZ" sz="2400" dirty="0"/>
                  <a:t>52, 48, 49, 52, 52, 52, 52, 51, 52</a:t>
                </a:r>
              </a:p>
              <a:p>
                <a:pPr marL="0" indent="0">
                  <a:buNone/>
                </a:pPr>
                <a:endParaRPr lang="cs-CZ" sz="1200" dirty="0"/>
              </a:p>
              <a:p>
                <a:pPr marL="0" indent="0">
                  <a:buNone/>
                </a:pPr>
                <a14:m>
                  <m:oMath xmlns:m="http://schemas.openxmlformats.org/officeDocument/2006/math">
                    <m:f>
                      <m:fPr>
                        <m:ctrlPr>
                          <a:rPr lang="cs-CZ" sz="2400" i="1" smtClean="0">
                            <a:latin typeface="Cambria Math" panose="02040503050406030204" pitchFamily="18" charset="0"/>
                          </a:rPr>
                        </m:ctrlPr>
                      </m:fPr>
                      <m:num>
                        <m:r>
                          <m:rPr>
                            <m:nor/>
                          </m:rPr>
                          <a:rPr lang="cs-CZ" sz="2400" dirty="0"/>
                          <m:t>52, 48, 49, 52, 52, 52, 52, 51, 52 </m:t>
                        </m:r>
                      </m:num>
                      <m:den>
                        <m:r>
                          <a:rPr lang="cs-CZ" sz="2400" b="0" i="1" smtClean="0">
                            <a:latin typeface="Cambria Math" panose="02040503050406030204" pitchFamily="18" charset="0"/>
                          </a:rPr>
                          <m:t>9</m:t>
                        </m:r>
                      </m:den>
                    </m:f>
                  </m:oMath>
                </a14:m>
                <a:r>
                  <a:rPr lang="cs-CZ" dirty="0"/>
                  <a:t> = 51,1</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mc:Choice>
        <mc:Fallback xmlns="">
          <p:sp>
            <p:nvSpPr>
              <p:cNvPr id="5" name="Zástupný symbol pro obsah 4"/>
              <p:cNvSpPr>
                <a:spLocks noGrp="1" noRot="1" noChangeAspect="1" noMove="1" noResize="1" noEditPoints="1" noAdjustHandles="1" noChangeArrowheads="1" noChangeShapeType="1" noTextEdit="1"/>
              </p:cNvSpPr>
              <p:nvPr>
                <p:ph idx="1"/>
              </p:nvPr>
            </p:nvSpPr>
            <p:spPr>
              <a:xfrm>
                <a:off x="395536" y="4727575"/>
                <a:ext cx="8229600" cy="1941785"/>
              </a:xfrm>
              <a:blipFill>
                <a:blip r:embed="rId3"/>
                <a:stretch>
                  <a:fillRect l="-1185" t="-2201"/>
                </a:stretch>
              </a:blipFill>
            </p:spPr>
            <p:txBody>
              <a:bodyPr/>
              <a:lstStyle/>
              <a:p>
                <a:r>
                  <a:rPr lang="cs-CZ">
                    <a:noFill/>
                  </a:rPr>
                  <a:t> </a:t>
                </a:r>
              </a:p>
            </p:txBody>
          </p:sp>
        </mc:Fallback>
      </mc:AlternateContent>
      <p:sp>
        <p:nvSpPr>
          <p:cNvPr id="6" name="Zástupný symbol pro obsah 4"/>
          <p:cNvSpPr txBox="1">
            <a:spLocks/>
          </p:cNvSpPr>
          <p:nvPr/>
        </p:nvSpPr>
        <p:spPr>
          <a:xfrm>
            <a:off x="195447" y="1560439"/>
            <a:ext cx="338437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48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49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1 novorozenec …. 51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b="0" i="0" u="none" strike="noStrike" kern="1200" cap="none" spc="0" normalizeH="0" baseline="0" noProof="0" dirty="0">
                <a:ln>
                  <a:noFill/>
                </a:ln>
                <a:solidFill>
                  <a:prstClr val="black"/>
                </a:solidFill>
                <a:effectLst/>
                <a:uLnTx/>
                <a:uFillTx/>
                <a:latin typeface="Arial"/>
                <a:ea typeface="+mn-ea"/>
                <a:cs typeface="+mn-cs"/>
              </a:rPr>
              <a:t>6 novorozenců …. 52</a:t>
            </a:r>
          </a:p>
        </p:txBody>
      </p:sp>
      <p:sp>
        <p:nvSpPr>
          <p:cNvPr id="7" name="Zástupný symbol pro obsah 4"/>
          <p:cNvSpPr txBox="1">
            <a:spLocks/>
          </p:cNvSpPr>
          <p:nvPr/>
        </p:nvSpPr>
        <p:spPr>
          <a:xfrm>
            <a:off x="4067944" y="3265106"/>
            <a:ext cx="338437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Zástupný symbol pro obsah 4"/>
              <p:cNvSpPr txBox="1">
                <a:spLocks/>
              </p:cNvSpPr>
              <p:nvPr/>
            </p:nvSpPr>
            <p:spPr>
              <a:xfrm>
                <a:off x="3707904" y="1605274"/>
                <a:ext cx="5328591" cy="1152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f>
                      <m:fPr>
                        <m:ctrlP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48+</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9+5</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cs-CZ" sz="3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cs-CZ"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cs-CZ" sz="2400" b="0" i="0" u="none" strike="noStrike" kern="1200" cap="none" spc="0" normalizeH="0" baseline="0" noProof="0" dirty="0">
                    <a:ln>
                      <a:noFill/>
                    </a:ln>
                    <a:solidFill>
                      <a:prstClr val="black"/>
                    </a:solidFill>
                    <a:effectLst/>
                    <a:uLnTx/>
                    <a:uFillTx/>
                    <a:latin typeface="Arial"/>
                    <a:ea typeface="+mn-ea"/>
                    <a:cs typeface="+mn-cs"/>
                  </a:rPr>
                  <a:t> = 50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sz="24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9" name="Zástupný symbol pro obsah 4"/>
              <p:cNvSpPr txBox="1">
                <a:spLocks noRot="1" noChangeAspect="1" noMove="1" noResize="1" noEditPoints="1" noAdjustHandles="1" noChangeArrowheads="1" noChangeShapeType="1" noTextEdit="1"/>
              </p:cNvSpPr>
              <p:nvPr/>
            </p:nvSpPr>
            <p:spPr>
              <a:xfrm>
                <a:off x="3707904" y="1605274"/>
                <a:ext cx="5328591" cy="115212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 name="TextovéPole 1"/>
              <p:cNvSpPr txBox="1"/>
              <p:nvPr/>
            </p:nvSpPr>
            <p:spPr>
              <a:xfrm>
                <a:off x="2771806" y="3492235"/>
                <a:ext cx="6032224" cy="1336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ctrlPr>
                      </m:fPr>
                      <m:num>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 ×</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𝟒𝟖</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𝟒𝟗</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𝟓𝟏</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smtClean="0">
                            <a:ln>
                              <a:noFill/>
                            </a:ln>
                            <a:solidFill>
                              <a:srgbClr val="3608B8"/>
                            </a:solidFill>
                            <a:effectLst/>
                            <a:uLnTx/>
                            <a:uFillTx/>
                            <a:latin typeface="Cambria Math" panose="02040503050406030204" pitchFamily="18" charset="0"/>
                            <a:ea typeface="+mn-ea"/>
                            <a:cs typeface="+mn-cs"/>
                          </a:rPr>
                          <m:t>𝟔</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𝟓𝟐</m:t>
                        </m:r>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m:t>
                        </m:r>
                      </m:num>
                      <m:den>
                        <m:r>
                          <a:rPr kumimoji="0" lang="cs-CZ" sz="3200" b="1" i="1" u="none" strike="noStrike" kern="1200" cap="none" spc="0" normalizeH="0" baseline="0" noProof="0">
                            <a:ln>
                              <a:noFill/>
                            </a:ln>
                            <a:solidFill>
                              <a:srgbClr val="3608B8"/>
                            </a:solidFill>
                            <a:effectLst/>
                            <a:uLnTx/>
                            <a:uFillTx/>
                            <a:latin typeface="Cambria Math" panose="02040503050406030204" pitchFamily="18" charset="0"/>
                            <a:ea typeface="+mn-ea"/>
                            <a:cs typeface="+mn-cs"/>
                          </a:rPr>
                          <m:t>𝟗</m:t>
                        </m:r>
                      </m:den>
                    </m:f>
                  </m:oMath>
                </a14:m>
                <a:r>
                  <a:rPr kumimoji="0" lang="cs-CZ" sz="3200" b="1" i="0" u="none" strike="noStrike" kern="1200" cap="none" spc="0" normalizeH="0" baseline="0" noProof="0" dirty="0">
                    <a:ln>
                      <a:noFill/>
                    </a:ln>
                    <a:solidFill>
                      <a:srgbClr val="3608B8"/>
                    </a:solidFill>
                    <a:effectLst/>
                    <a:uLnTx/>
                    <a:uFillTx/>
                    <a:latin typeface="Arial"/>
                    <a:ea typeface="+mn-ea"/>
                    <a:cs typeface="+mn-cs"/>
                  </a:rPr>
                  <a:t> </a:t>
                </a:r>
                <a:r>
                  <a:rPr kumimoji="0" lang="cs-CZ" sz="2400" b="1" i="0" u="none" strike="noStrike" kern="1200" cap="none" spc="0" normalizeH="0" baseline="0" noProof="0" dirty="0">
                    <a:ln>
                      <a:noFill/>
                    </a:ln>
                    <a:solidFill>
                      <a:srgbClr val="3608B8"/>
                    </a:solidFill>
                    <a:effectLst/>
                    <a:uLnTx/>
                    <a:uFillTx/>
                    <a:latin typeface="Arial"/>
                    <a:ea typeface="+mn-ea"/>
                    <a:cs typeface="+mn-cs"/>
                  </a:rPr>
                  <a:t>= 51,1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2" name="TextovéPole 1"/>
              <p:cNvSpPr txBox="1">
                <a:spLocks noRot="1" noChangeAspect="1" noMove="1" noResize="1" noEditPoints="1" noAdjustHandles="1" noChangeArrowheads="1" noChangeShapeType="1" noTextEdit="1"/>
              </p:cNvSpPr>
              <p:nvPr/>
            </p:nvSpPr>
            <p:spPr>
              <a:xfrm>
                <a:off x="2771806" y="3492235"/>
                <a:ext cx="6032224" cy="1336263"/>
              </a:xfrm>
              <a:prstGeom prst="rect">
                <a:avLst/>
              </a:prstGeom>
              <a:blipFill>
                <a:blip r:embed="rId5"/>
                <a:stretch>
                  <a:fillRect/>
                </a:stretch>
              </a:blipFill>
            </p:spPr>
            <p:txBody>
              <a:bodyPr/>
              <a:lstStyle/>
              <a:p>
                <a:r>
                  <a:rPr lang="cs-CZ">
                    <a:noFill/>
                  </a:rPr>
                  <a:t> </a:t>
                </a:r>
              </a:p>
            </p:txBody>
          </p:sp>
        </mc:Fallback>
      </mc:AlternateContent>
      <p:cxnSp>
        <p:nvCxnSpPr>
          <p:cNvPr id="8" name="Přímá spojnice 7">
            <a:extLst>
              <a:ext uri="{FF2B5EF4-FFF2-40B4-BE49-F238E27FC236}">
                <a16:creationId xmlns:a16="http://schemas.microsoft.com/office/drawing/2014/main" id="{A2C8A920-0EBF-4B31-9065-16624FC8E7B1}"/>
              </a:ext>
            </a:extLst>
          </p:cNvPr>
          <p:cNvCxnSpPr>
            <a:cxnSpLocks/>
          </p:cNvCxnSpPr>
          <p:nvPr/>
        </p:nvCxnSpPr>
        <p:spPr>
          <a:xfrm flipV="1">
            <a:off x="3851920" y="1268760"/>
            <a:ext cx="2232248" cy="135923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Přímá spojnice se šipkou 11">
            <a:extLst>
              <a:ext uri="{FF2B5EF4-FFF2-40B4-BE49-F238E27FC236}">
                <a16:creationId xmlns:a16="http://schemas.microsoft.com/office/drawing/2014/main" id="{E2A9E1B1-CB45-4605-AEFB-8807CA28241B}"/>
              </a:ext>
            </a:extLst>
          </p:cNvPr>
          <p:cNvCxnSpPr>
            <a:cxnSpLocks/>
          </p:cNvCxnSpPr>
          <p:nvPr/>
        </p:nvCxnSpPr>
        <p:spPr>
          <a:xfrm flipV="1">
            <a:off x="1979712" y="3501008"/>
            <a:ext cx="0" cy="115212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1FE98F31-2D30-4CEA-9342-9ACE0894D380}"/>
              </a:ext>
            </a:extLst>
          </p:cNvPr>
          <p:cNvCxnSpPr/>
          <p:nvPr/>
        </p:nvCxnSpPr>
        <p:spPr>
          <a:xfrm>
            <a:off x="3275856" y="2525446"/>
            <a:ext cx="1584176" cy="9755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CB3A49F2-CB5A-4DF6-A2FE-AE3814C8D1AA}"/>
              </a:ext>
            </a:extLst>
          </p:cNvPr>
          <p:cNvCxnSpPr/>
          <p:nvPr/>
        </p:nvCxnSpPr>
        <p:spPr>
          <a:xfrm>
            <a:off x="457200" y="5157192"/>
            <a:ext cx="45108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5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SL_a_VZ_6_2019[20190325095445899].mdb"/>
</p:tagLst>
</file>

<file path=ppt/theme/theme1.xml><?xml version="1.0" encoding="utf-8"?>
<a:theme xmlns:a="http://schemas.openxmlformats.org/drawingml/2006/main" name="4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TotalTime>
  <Words>4727</Words>
  <Application>Microsoft Office PowerPoint</Application>
  <PresentationFormat>Předvádění na obrazovce (4:3)</PresentationFormat>
  <Paragraphs>1321</Paragraphs>
  <Slides>82</Slides>
  <Notes>20</Notes>
  <HiddenSlides>0</HiddenSlides>
  <MMClips>1</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2</vt:i4>
      </vt:variant>
      <vt:variant>
        <vt:lpstr>Nadpisy snímků</vt:lpstr>
      </vt:variant>
      <vt:variant>
        <vt:i4>82</vt:i4>
      </vt:variant>
    </vt:vector>
  </HeadingPairs>
  <TitlesOfParts>
    <vt:vector size="92" baseType="lpstr">
      <vt:lpstr>Arial</vt:lpstr>
      <vt:lpstr>Arial Black</vt:lpstr>
      <vt:lpstr>Calibri</vt:lpstr>
      <vt:lpstr>Cambria Math</vt:lpstr>
      <vt:lpstr>Times New Roman</vt:lpstr>
      <vt:lpstr>Wingdings</vt:lpstr>
      <vt:lpstr>4_Motiv systému Office</vt:lpstr>
      <vt:lpstr>5_Motiv systému Office</vt:lpstr>
      <vt:lpstr>Document</vt:lpstr>
      <vt:lpstr>Dokument</vt:lpstr>
      <vt:lpstr>STANDARDIZACE RELATIVNÍCH UKAZATELŮ</vt:lpstr>
      <vt:lpstr>Vlastnosti relativních ukazatelů</vt:lpstr>
      <vt:lpstr>Vlastnosti relativních ukazatelů</vt:lpstr>
      <vt:lpstr>Rozdělení populace do podskupin podle věku nebo nejvyššího dosaženého vzdělání nebo rod. stavu</vt:lpstr>
      <vt:lpstr>Vlastnosti relativních ukazatelů</vt:lpstr>
      <vt:lpstr>Věková struktura a počet zemřelých</vt:lpstr>
      <vt:lpstr>Vlastnosti relativních ukazatelů</vt:lpstr>
      <vt:lpstr>Věková struktura a specifická úmrtnost</vt:lpstr>
      <vt:lpstr>Průměrná délka 9 novorozenců v cm</vt:lpstr>
      <vt:lpstr>Průměrná délka 9 novorozenců v cm</vt:lpstr>
      <vt:lpstr>Věková struktura a specifická úmrtnost</vt:lpstr>
      <vt:lpstr>Vlastnosti relativních ukazatelů</vt:lpstr>
      <vt:lpstr>Srovnejte specif. a hrubou úmrtnost v populaci A a B.</vt:lpstr>
      <vt:lpstr>Věková struktura a specifická úmrtnost</vt:lpstr>
      <vt:lpstr>Srovnání úmrtnosti </vt:lpstr>
      <vt:lpstr>Srovnání úmrtnosti </vt:lpstr>
      <vt:lpstr>Srovnávání relativních ukazatelů</vt:lpstr>
      <vt:lpstr>Ukazatele vhodné pro srovnávání</vt:lpstr>
      <vt:lpstr>Srovnání úmrtnosti </vt:lpstr>
      <vt:lpstr>Ukazatele vhodné pro srovnávání</vt:lpstr>
      <vt:lpstr>Standardizace</vt:lpstr>
      <vt:lpstr>Standardizace ukazatelů</vt:lpstr>
      <vt:lpstr>Srovnání úmrtnosti </vt:lpstr>
      <vt:lpstr>Srovnání úmrtnosti</vt:lpstr>
      <vt:lpstr>Volba standardu </vt:lpstr>
      <vt:lpstr>Prezentace aplikace PowerPoint</vt:lpstr>
      <vt:lpstr>Volba standardu </vt:lpstr>
      <vt:lpstr>Standardizované ukazatele</vt:lpstr>
      <vt:lpstr>Prezentace aplikace PowerPoint</vt:lpstr>
      <vt:lpstr>Prezentace aplikace PowerPoint</vt:lpstr>
      <vt:lpstr>Metody standardizace</vt:lpstr>
      <vt:lpstr>Přímá standardizace</vt:lpstr>
      <vt:lpstr>Přímá standardizace</vt:lpstr>
      <vt:lpstr>Příklad: Přímá standardizace úmrtnosti podle věku 1. Potřebné údaje:</vt:lpstr>
      <vt:lpstr>Příklad: Přímá standardizace úmrtnosti podle věku 2.a. Jaká by byla hrubá úmrtnost ve standardu při použití spec. měr úmrtnosti zjištěných v ČR?</vt:lpstr>
      <vt:lpstr>Příklad: Přímá standardizace úmrtnosti podle věku 2.a. Jaká by byla hrubá úmrtnost ve standardu při použití spec. měr úmrtnosti zjištěných v ČR?</vt:lpstr>
      <vt:lpstr>Příklad: Přímá standardizace úmrtnosti podle věku  2.b. Jaká by byla hrubá úmrtnost ve standardu při použití spec. měr úmrtnosti zjištěných ve SR?</vt:lpstr>
      <vt:lpstr>Příklad: Přímá standardizace úmrtnosti podle věku  2.b. Jaká by byla hrubá úmrtnost ve standardu při  použití spec. měr úmrtnosti zjištěných ve SR?</vt:lpstr>
      <vt:lpstr>Příklad: Přímá standardizace úmrtnosti podle věku . 3. Srovnání  </vt:lpstr>
      <vt:lpstr>Prezentace aplikace PowerPoint</vt:lpstr>
      <vt:lpstr>Prezentace aplikace PowerPoint</vt:lpstr>
      <vt:lpstr>Prezentace aplikace PowerPoint</vt:lpstr>
      <vt:lpstr>     </vt:lpstr>
      <vt:lpstr>Určení zdravých jedinců a jedinců s nemocí prostřednictvím testu</vt:lpstr>
      <vt:lpstr>Diagnostické testy                                  v epidemiologii</vt:lpstr>
      <vt:lpstr>Diagnóza v populačních šetřeních</vt:lpstr>
      <vt:lpstr>Diagnóza v populačních šetřeních</vt:lpstr>
      <vt:lpstr>Prezentace aplikace PowerPoint</vt:lpstr>
      <vt:lpstr>Prezentace aplikace PowerPoint</vt:lpstr>
      <vt:lpstr>Definování nemoci pro potřebu epidemiologické studie</vt:lpstr>
      <vt:lpstr>Vlastnosti testů</vt:lpstr>
      <vt:lpstr>Vlastnosti testů</vt:lpstr>
      <vt:lpstr>Vlastnosti testů</vt:lpstr>
      <vt:lpstr>Vlastnosti testů</vt:lpstr>
      <vt:lpstr>Vlastnosti testů</vt:lpstr>
      <vt:lpstr>Vlastnosti testů</vt:lpstr>
      <vt:lpstr>Vlastnosti testů</vt:lpstr>
      <vt:lpstr>Vlastnosti testů</vt:lpstr>
      <vt:lpstr>Vlastnosti testů</vt:lpstr>
      <vt:lpstr>Vlastnosti diagnostických testů</vt:lpstr>
      <vt:lpstr>Vlastnosti diagnostických testů</vt:lpstr>
      <vt:lpstr>Vlastnosti testů</vt:lpstr>
      <vt:lpstr>Vlastnosti testů</vt:lpstr>
      <vt:lpstr>Vlastnosti diagnostických testů</vt:lpstr>
      <vt:lpstr>Použití vysoce senzitivního (a méně specifického) testu</vt:lpstr>
      <vt:lpstr>Použití vysoce specifického (a méně senzitivního) testu</vt:lpstr>
      <vt:lpstr>Vlastnosti testů</vt:lpstr>
      <vt:lpstr>Vlastnosti testů</vt:lpstr>
      <vt:lpstr>Diagnostická mez</vt:lpstr>
      <vt:lpstr>Diagnostická mez</vt:lpstr>
      <vt:lpstr>Screening  příklad využití rutinních testů v  medicíně  </vt:lpstr>
      <vt:lpstr>Sekundární prevence a screening</vt:lpstr>
      <vt:lpstr>Sekundární prevence a screening</vt:lpstr>
      <vt:lpstr>Prezentace aplikace PowerPoint</vt:lpstr>
      <vt:lpstr>Podmínky pro použití screeningového programu</vt:lpstr>
      <vt:lpstr>Vhodné onemocnění</vt:lpstr>
      <vt:lpstr>Vhodný rutinní (screeningový) test</vt:lpstr>
      <vt:lpstr>Účinnost screeningových programů</vt:lpstr>
      <vt:lpstr>Karcinom prsu</vt:lpstr>
      <vt:lpstr>Screeningové programy v ČR</vt:lpstr>
      <vt:lpstr>Screeningové programy v ČR</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Pavlína Kaňová</dc:creator>
  <cp:lastModifiedBy>Pavlína Kaňová</cp:lastModifiedBy>
  <cp:revision>69</cp:revision>
  <dcterms:created xsi:type="dcterms:W3CDTF">2016-02-29T08:27:08Z</dcterms:created>
  <dcterms:modified xsi:type="dcterms:W3CDTF">2023-03-17T11:56:48Z</dcterms:modified>
</cp:coreProperties>
</file>