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73"/>
  </p:notesMasterIdLst>
  <p:sldIdLst>
    <p:sldId id="395" r:id="rId2"/>
    <p:sldId id="320" r:id="rId3"/>
    <p:sldId id="321" r:id="rId4"/>
    <p:sldId id="322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81" r:id="rId20"/>
    <p:sldId id="382" r:id="rId21"/>
    <p:sldId id="383" r:id="rId22"/>
    <p:sldId id="384" r:id="rId23"/>
    <p:sldId id="385" r:id="rId24"/>
    <p:sldId id="380" r:id="rId25"/>
    <p:sldId id="386" r:id="rId26"/>
    <p:sldId id="387" r:id="rId27"/>
    <p:sldId id="388" r:id="rId28"/>
    <p:sldId id="389" r:id="rId29"/>
    <p:sldId id="390" r:id="rId30"/>
    <p:sldId id="393" r:id="rId31"/>
    <p:sldId id="394" r:id="rId32"/>
    <p:sldId id="334" r:id="rId33"/>
    <p:sldId id="392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51" r:id="rId51"/>
    <p:sldId id="352" r:id="rId52"/>
    <p:sldId id="353" r:id="rId53"/>
    <p:sldId id="354" r:id="rId54"/>
    <p:sldId id="355" r:id="rId55"/>
    <p:sldId id="356" r:id="rId56"/>
    <p:sldId id="357" r:id="rId57"/>
    <p:sldId id="358" r:id="rId58"/>
    <p:sldId id="359" r:id="rId59"/>
    <p:sldId id="360" r:id="rId60"/>
    <p:sldId id="361" r:id="rId61"/>
    <p:sldId id="362" r:id="rId62"/>
    <p:sldId id="363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372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FFFFFF"/>
    <a:srgbClr val="004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A9D3A1-536E-491C-F0D1-EF382995350F}" v="245" dt="2024-03-27T12:46:07.045"/>
    <p1510:client id="{5E90CB32-7659-013E-5027-0116F85E9A74}" v="1" dt="2024-03-27T12:31:45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725" autoAdjust="0"/>
  </p:normalViewPr>
  <p:slideViewPr>
    <p:cSldViewPr>
      <p:cViewPr varScale="1">
        <p:scale>
          <a:sx n="88" d="100"/>
          <a:sy n="88" d="100"/>
        </p:scale>
        <p:origin x="466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0.xml"/><Relationship Id="rId2" Type="http://schemas.openxmlformats.org/officeDocument/2006/relationships/slide" Target="slides/slide43.xml"/><Relationship Id="rId1" Type="http://schemas.openxmlformats.org/officeDocument/2006/relationships/slide" Target="slides/slide42.xml"/><Relationship Id="rId4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ňa Martin" userId="S::82@fnbrno.cz::577d62e1-5c27-4dc4-be0c-be9487fe25c7" providerId="AD" clId="Web-{3AA9D3A1-536E-491C-F0D1-EF382995350F}"/>
    <pc:docChg chg="modSld">
      <pc:chgData name="Staňa Martin" userId="S::82@fnbrno.cz::577d62e1-5c27-4dc4-be0c-be9487fe25c7" providerId="AD" clId="Web-{3AA9D3A1-536E-491C-F0D1-EF382995350F}" dt="2024-03-27T12:46:07.045" v="228" actId="1076"/>
      <pc:docMkLst>
        <pc:docMk/>
      </pc:docMkLst>
      <pc:sldChg chg="modSp">
        <pc:chgData name="Staňa Martin" userId="S::82@fnbrno.cz::577d62e1-5c27-4dc4-be0c-be9487fe25c7" providerId="AD" clId="Web-{3AA9D3A1-536E-491C-F0D1-EF382995350F}" dt="2024-03-27T12:34:27.224" v="27" actId="1076"/>
        <pc:sldMkLst>
          <pc:docMk/>
          <pc:sldMk cId="0" sldId="320"/>
        </pc:sldMkLst>
        <pc:spChg chg="mod">
          <ac:chgData name="Staňa Martin" userId="S::82@fnbrno.cz::577d62e1-5c27-4dc4-be0c-be9487fe25c7" providerId="AD" clId="Web-{3AA9D3A1-536E-491C-F0D1-EF382995350F}" dt="2024-03-27T12:34:10.864" v="24" actId="20577"/>
          <ac:spMkLst>
            <pc:docMk/>
            <pc:sldMk cId="0" sldId="320"/>
            <ac:spMk id="5123" creationId="{453F7BD1-972C-CF7E-9ACD-AB2057CD77EA}"/>
          </ac:spMkLst>
        </pc:spChg>
        <pc:picChg chg="mod">
          <ac:chgData name="Staňa Martin" userId="S::82@fnbrno.cz::577d62e1-5c27-4dc4-be0c-be9487fe25c7" providerId="AD" clId="Web-{3AA9D3A1-536E-491C-F0D1-EF382995350F}" dt="2024-03-27T12:34:18.052" v="25" actId="1076"/>
          <ac:picMkLst>
            <pc:docMk/>
            <pc:sldMk cId="0" sldId="320"/>
            <ac:picMk id="5124" creationId="{21964A41-A1E2-EEF4-E13F-2CC3E60D1E1A}"/>
          </ac:picMkLst>
        </pc:picChg>
        <pc:picChg chg="mod">
          <ac:chgData name="Staňa Martin" userId="S::82@fnbrno.cz::577d62e1-5c27-4dc4-be0c-be9487fe25c7" providerId="AD" clId="Web-{3AA9D3A1-536E-491C-F0D1-EF382995350F}" dt="2024-03-27T12:33:30.957" v="16" actId="1076"/>
          <ac:picMkLst>
            <pc:docMk/>
            <pc:sldMk cId="0" sldId="320"/>
            <ac:picMk id="5125" creationId="{ED77C69D-C562-9015-B3EE-2D75FB1B90BC}"/>
          </ac:picMkLst>
        </pc:picChg>
        <pc:picChg chg="mod">
          <ac:chgData name="Staňa Martin" userId="S::82@fnbrno.cz::577d62e1-5c27-4dc4-be0c-be9487fe25c7" providerId="AD" clId="Web-{3AA9D3A1-536E-491C-F0D1-EF382995350F}" dt="2024-03-27T12:34:27.224" v="27" actId="1076"/>
          <ac:picMkLst>
            <pc:docMk/>
            <pc:sldMk cId="0" sldId="320"/>
            <ac:picMk id="5126" creationId="{3B9178A9-3AE9-7775-D197-FF33766A2700}"/>
          </ac:picMkLst>
        </pc:picChg>
      </pc:sldChg>
      <pc:sldChg chg="modSp">
        <pc:chgData name="Staňa Martin" userId="S::82@fnbrno.cz::577d62e1-5c27-4dc4-be0c-be9487fe25c7" providerId="AD" clId="Web-{3AA9D3A1-536E-491C-F0D1-EF382995350F}" dt="2024-03-27T12:36:28.322" v="64" actId="20577"/>
        <pc:sldMkLst>
          <pc:docMk/>
          <pc:sldMk cId="0" sldId="321"/>
        </pc:sldMkLst>
        <pc:spChg chg="mod">
          <ac:chgData name="Staňa Martin" userId="S::82@fnbrno.cz::577d62e1-5c27-4dc4-be0c-be9487fe25c7" providerId="AD" clId="Web-{3AA9D3A1-536E-491C-F0D1-EF382995350F}" dt="2024-03-27T12:36:28.322" v="64" actId="20577"/>
          <ac:spMkLst>
            <pc:docMk/>
            <pc:sldMk cId="0" sldId="321"/>
            <ac:spMk id="6147" creationId="{7793CB78-3671-4054-97FC-23C472CDDB08}"/>
          </ac:spMkLst>
        </pc:spChg>
      </pc:sldChg>
      <pc:sldChg chg="modSp">
        <pc:chgData name="Staňa Martin" userId="S::82@fnbrno.cz::577d62e1-5c27-4dc4-be0c-be9487fe25c7" providerId="AD" clId="Web-{3AA9D3A1-536E-491C-F0D1-EF382995350F}" dt="2024-03-27T12:38:01.247" v="91" actId="20577"/>
        <pc:sldMkLst>
          <pc:docMk/>
          <pc:sldMk cId="0" sldId="322"/>
        </pc:sldMkLst>
        <pc:spChg chg="mod">
          <ac:chgData name="Staňa Martin" userId="S::82@fnbrno.cz::577d62e1-5c27-4dc4-be0c-be9487fe25c7" providerId="AD" clId="Web-{3AA9D3A1-536E-491C-F0D1-EF382995350F}" dt="2024-03-27T12:38:01.247" v="91" actId="20577"/>
          <ac:spMkLst>
            <pc:docMk/>
            <pc:sldMk cId="0" sldId="322"/>
            <ac:spMk id="7171" creationId="{F2EC9D1D-D5CD-7BEE-D23F-0FE757154044}"/>
          </ac:spMkLst>
        </pc:spChg>
      </pc:sldChg>
      <pc:sldChg chg="modSp">
        <pc:chgData name="Staňa Martin" userId="S::82@fnbrno.cz::577d62e1-5c27-4dc4-be0c-be9487fe25c7" providerId="AD" clId="Web-{3AA9D3A1-536E-491C-F0D1-EF382995350F}" dt="2024-03-27T12:39:40.813" v="118" actId="20577"/>
        <pc:sldMkLst>
          <pc:docMk/>
          <pc:sldMk cId="0" sldId="373"/>
        </pc:sldMkLst>
        <pc:spChg chg="mod">
          <ac:chgData name="Staňa Martin" userId="S::82@fnbrno.cz::577d62e1-5c27-4dc4-be0c-be9487fe25c7" providerId="AD" clId="Web-{3AA9D3A1-536E-491C-F0D1-EF382995350F}" dt="2024-03-27T12:39:40.813" v="118" actId="20577"/>
          <ac:spMkLst>
            <pc:docMk/>
            <pc:sldMk cId="0" sldId="373"/>
            <ac:spMk id="8195" creationId="{97F8C5D7-22F6-E827-4AF3-CE598CCE1514}"/>
          </ac:spMkLst>
        </pc:spChg>
        <pc:picChg chg="mod">
          <ac:chgData name="Staňa Martin" userId="S::82@fnbrno.cz::577d62e1-5c27-4dc4-be0c-be9487fe25c7" providerId="AD" clId="Web-{3AA9D3A1-536E-491C-F0D1-EF382995350F}" dt="2024-03-27T12:39:15.312" v="113" actId="1076"/>
          <ac:picMkLst>
            <pc:docMk/>
            <pc:sldMk cId="0" sldId="373"/>
            <ac:picMk id="8197" creationId="{CED426D7-BEFC-6AFC-5B88-BB01644FB721}"/>
          </ac:picMkLst>
        </pc:picChg>
      </pc:sldChg>
      <pc:sldChg chg="modSp">
        <pc:chgData name="Staňa Martin" userId="S::82@fnbrno.cz::577d62e1-5c27-4dc4-be0c-be9487fe25c7" providerId="AD" clId="Web-{3AA9D3A1-536E-491C-F0D1-EF382995350F}" dt="2024-03-27T12:40:34.237" v="135" actId="1076"/>
        <pc:sldMkLst>
          <pc:docMk/>
          <pc:sldMk cId="0" sldId="374"/>
        </pc:sldMkLst>
        <pc:spChg chg="mod">
          <ac:chgData name="Staňa Martin" userId="S::82@fnbrno.cz::577d62e1-5c27-4dc4-be0c-be9487fe25c7" providerId="AD" clId="Web-{3AA9D3A1-536E-491C-F0D1-EF382995350F}" dt="2024-03-27T12:40:34.237" v="135" actId="1076"/>
          <ac:spMkLst>
            <pc:docMk/>
            <pc:sldMk cId="0" sldId="374"/>
            <ac:spMk id="9219" creationId="{B08B743D-F785-364C-7909-30B53B49323A}"/>
          </ac:spMkLst>
        </pc:spChg>
      </pc:sldChg>
      <pc:sldChg chg="modSp">
        <pc:chgData name="Staňa Martin" userId="S::82@fnbrno.cz::577d62e1-5c27-4dc4-be0c-be9487fe25c7" providerId="AD" clId="Web-{3AA9D3A1-536E-491C-F0D1-EF382995350F}" dt="2024-03-27T12:42:08.537" v="162" actId="1076"/>
        <pc:sldMkLst>
          <pc:docMk/>
          <pc:sldMk cId="0" sldId="375"/>
        </pc:sldMkLst>
        <pc:spChg chg="mod">
          <ac:chgData name="Staňa Martin" userId="S::82@fnbrno.cz::577d62e1-5c27-4dc4-be0c-be9487fe25c7" providerId="AD" clId="Web-{3AA9D3A1-536E-491C-F0D1-EF382995350F}" dt="2024-03-27T12:42:03.083" v="159" actId="20577"/>
          <ac:spMkLst>
            <pc:docMk/>
            <pc:sldMk cId="0" sldId="375"/>
            <ac:spMk id="10243" creationId="{E485AE27-A21B-AC1D-F3E4-773BB28FDE38}"/>
          </ac:spMkLst>
        </pc:spChg>
        <pc:picChg chg="mod">
          <ac:chgData name="Staňa Martin" userId="S::82@fnbrno.cz::577d62e1-5c27-4dc4-be0c-be9487fe25c7" providerId="AD" clId="Web-{3AA9D3A1-536E-491C-F0D1-EF382995350F}" dt="2024-03-27T12:42:05.677" v="161" actId="1076"/>
          <ac:picMkLst>
            <pc:docMk/>
            <pc:sldMk cId="0" sldId="375"/>
            <ac:picMk id="10244" creationId="{C7688ED6-E145-FBD8-B06F-D0B73EB35567}"/>
          </ac:picMkLst>
        </pc:picChg>
        <pc:picChg chg="mod">
          <ac:chgData name="Staňa Martin" userId="S::82@fnbrno.cz::577d62e1-5c27-4dc4-be0c-be9487fe25c7" providerId="AD" clId="Web-{3AA9D3A1-536E-491C-F0D1-EF382995350F}" dt="2024-03-27T12:42:04.490" v="160" actId="1076"/>
          <ac:picMkLst>
            <pc:docMk/>
            <pc:sldMk cId="0" sldId="375"/>
            <ac:picMk id="10245" creationId="{99CEFC14-6A5B-9AB8-1F69-4C28C93E8B23}"/>
          </ac:picMkLst>
        </pc:picChg>
        <pc:picChg chg="mod">
          <ac:chgData name="Staňa Martin" userId="S::82@fnbrno.cz::577d62e1-5c27-4dc4-be0c-be9487fe25c7" providerId="AD" clId="Web-{3AA9D3A1-536E-491C-F0D1-EF382995350F}" dt="2024-03-27T12:42:08.537" v="162" actId="1076"/>
          <ac:picMkLst>
            <pc:docMk/>
            <pc:sldMk cId="0" sldId="375"/>
            <ac:picMk id="10246" creationId="{8D2A3307-DC63-9F78-B15F-CD3B5B233B52}"/>
          </ac:picMkLst>
        </pc:picChg>
      </pc:sldChg>
      <pc:sldChg chg="modSp">
        <pc:chgData name="Staňa Martin" userId="S::82@fnbrno.cz::577d62e1-5c27-4dc4-be0c-be9487fe25c7" providerId="AD" clId="Web-{3AA9D3A1-536E-491C-F0D1-EF382995350F}" dt="2024-03-27T12:42:48.101" v="174" actId="1076"/>
        <pc:sldMkLst>
          <pc:docMk/>
          <pc:sldMk cId="0" sldId="376"/>
        </pc:sldMkLst>
        <pc:spChg chg="mod">
          <ac:chgData name="Staňa Martin" userId="S::82@fnbrno.cz::577d62e1-5c27-4dc4-be0c-be9487fe25c7" providerId="AD" clId="Web-{3AA9D3A1-536E-491C-F0D1-EF382995350F}" dt="2024-03-27T12:42:39.772" v="173" actId="1076"/>
          <ac:spMkLst>
            <pc:docMk/>
            <pc:sldMk cId="0" sldId="376"/>
            <ac:spMk id="11267" creationId="{FD8B72D0-49BA-24EC-C57D-154DA6CE951D}"/>
          </ac:spMkLst>
        </pc:spChg>
        <pc:picChg chg="mod">
          <ac:chgData name="Staňa Martin" userId="S::82@fnbrno.cz::577d62e1-5c27-4dc4-be0c-be9487fe25c7" providerId="AD" clId="Web-{3AA9D3A1-536E-491C-F0D1-EF382995350F}" dt="2024-03-27T12:42:48.101" v="174" actId="1076"/>
          <ac:picMkLst>
            <pc:docMk/>
            <pc:sldMk cId="0" sldId="376"/>
            <ac:picMk id="11269" creationId="{8A0C32E5-C942-F85B-4C4E-A72DA503D7B2}"/>
          </ac:picMkLst>
        </pc:picChg>
      </pc:sldChg>
      <pc:sldChg chg="modSp">
        <pc:chgData name="Staňa Martin" userId="S::82@fnbrno.cz::577d62e1-5c27-4dc4-be0c-be9487fe25c7" providerId="AD" clId="Web-{3AA9D3A1-536E-491C-F0D1-EF382995350F}" dt="2024-03-27T12:44:07.916" v="189" actId="1076"/>
        <pc:sldMkLst>
          <pc:docMk/>
          <pc:sldMk cId="0" sldId="377"/>
        </pc:sldMkLst>
        <pc:spChg chg="mod">
          <ac:chgData name="Staňa Martin" userId="S::82@fnbrno.cz::577d62e1-5c27-4dc4-be0c-be9487fe25c7" providerId="AD" clId="Web-{3AA9D3A1-536E-491C-F0D1-EF382995350F}" dt="2024-03-27T12:43:16.289" v="181" actId="1076"/>
          <ac:spMkLst>
            <pc:docMk/>
            <pc:sldMk cId="0" sldId="377"/>
            <ac:spMk id="12291" creationId="{7F77A9C7-0A11-D5A2-7981-4D3B3C9DE9FC}"/>
          </ac:spMkLst>
        </pc:spChg>
        <pc:picChg chg="mod">
          <ac:chgData name="Staňa Martin" userId="S::82@fnbrno.cz::577d62e1-5c27-4dc4-be0c-be9487fe25c7" providerId="AD" clId="Web-{3AA9D3A1-536E-491C-F0D1-EF382995350F}" dt="2024-03-27T12:44:07.916" v="189" actId="1076"/>
          <ac:picMkLst>
            <pc:docMk/>
            <pc:sldMk cId="0" sldId="377"/>
            <ac:picMk id="12292" creationId="{C9E24382-D337-3C25-C796-53B678DB5E90}"/>
          </ac:picMkLst>
        </pc:picChg>
        <pc:picChg chg="mod">
          <ac:chgData name="Staňa Martin" userId="S::82@fnbrno.cz::577d62e1-5c27-4dc4-be0c-be9487fe25c7" providerId="AD" clId="Web-{3AA9D3A1-536E-491C-F0D1-EF382995350F}" dt="2024-03-27T12:44:04.759" v="188" actId="1076"/>
          <ac:picMkLst>
            <pc:docMk/>
            <pc:sldMk cId="0" sldId="377"/>
            <ac:picMk id="12293" creationId="{407828D9-BAB8-9F28-0D71-50325AF02133}"/>
          </ac:picMkLst>
        </pc:picChg>
        <pc:picChg chg="mod">
          <ac:chgData name="Staňa Martin" userId="S::82@fnbrno.cz::577d62e1-5c27-4dc4-be0c-be9487fe25c7" providerId="AD" clId="Web-{3AA9D3A1-536E-491C-F0D1-EF382995350F}" dt="2024-03-27T12:44:03.759" v="187" actId="1076"/>
          <ac:picMkLst>
            <pc:docMk/>
            <pc:sldMk cId="0" sldId="377"/>
            <ac:picMk id="12294" creationId="{5E367A24-863D-D707-A307-1CBEA33964C2}"/>
          </ac:picMkLst>
        </pc:picChg>
      </pc:sldChg>
      <pc:sldChg chg="delSp modSp">
        <pc:chgData name="Staňa Martin" userId="S::82@fnbrno.cz::577d62e1-5c27-4dc4-be0c-be9487fe25c7" providerId="AD" clId="Web-{3AA9D3A1-536E-491C-F0D1-EF382995350F}" dt="2024-03-27T12:46:07.045" v="228" actId="1076"/>
        <pc:sldMkLst>
          <pc:docMk/>
          <pc:sldMk cId="0" sldId="378"/>
        </pc:sldMkLst>
        <pc:spChg chg="del">
          <ac:chgData name="Staňa Martin" userId="S::82@fnbrno.cz::577d62e1-5c27-4dc4-be0c-be9487fe25c7" providerId="AD" clId="Web-{3AA9D3A1-536E-491C-F0D1-EF382995350F}" dt="2024-03-27T12:44:23.369" v="190"/>
          <ac:spMkLst>
            <pc:docMk/>
            <pc:sldMk cId="0" sldId="378"/>
            <ac:spMk id="2" creationId="{D99D16EC-8F19-1F02-E60C-2CE33CB168B1}"/>
          </ac:spMkLst>
        </pc:spChg>
        <pc:spChg chg="mod">
          <ac:chgData name="Staňa Martin" userId="S::82@fnbrno.cz::577d62e1-5c27-4dc4-be0c-be9487fe25c7" providerId="AD" clId="Web-{3AA9D3A1-536E-491C-F0D1-EF382995350F}" dt="2024-03-27T12:45:14.481" v="213" actId="20577"/>
          <ac:spMkLst>
            <pc:docMk/>
            <pc:sldMk cId="0" sldId="378"/>
            <ac:spMk id="13315" creationId="{C1940795-270D-8F88-B6F3-61D7DCD25FC3}"/>
          </ac:spMkLst>
        </pc:spChg>
        <pc:picChg chg="mod">
          <ac:chgData name="Staňa Martin" userId="S::82@fnbrno.cz::577d62e1-5c27-4dc4-be0c-be9487fe25c7" providerId="AD" clId="Web-{3AA9D3A1-536E-491C-F0D1-EF382995350F}" dt="2024-03-27T12:46:03.295" v="227" actId="1076"/>
          <ac:picMkLst>
            <pc:docMk/>
            <pc:sldMk cId="0" sldId="378"/>
            <ac:picMk id="13316" creationId="{FA86AC4C-B0E9-78C4-CB7F-30FADFBC66C3}"/>
          </ac:picMkLst>
        </pc:picChg>
        <pc:picChg chg="mod">
          <ac:chgData name="Staňa Martin" userId="S::82@fnbrno.cz::577d62e1-5c27-4dc4-be0c-be9487fe25c7" providerId="AD" clId="Web-{3AA9D3A1-536E-491C-F0D1-EF382995350F}" dt="2024-03-27T12:45:53.779" v="225" actId="1076"/>
          <ac:picMkLst>
            <pc:docMk/>
            <pc:sldMk cId="0" sldId="378"/>
            <ac:picMk id="13317" creationId="{5A7D08A0-5785-7651-0A1C-3DD861033C43}"/>
          </ac:picMkLst>
        </pc:picChg>
        <pc:picChg chg="mod">
          <ac:chgData name="Staňa Martin" userId="S::82@fnbrno.cz::577d62e1-5c27-4dc4-be0c-be9487fe25c7" providerId="AD" clId="Web-{3AA9D3A1-536E-491C-F0D1-EF382995350F}" dt="2024-03-27T12:45:47.669" v="224" actId="1076"/>
          <ac:picMkLst>
            <pc:docMk/>
            <pc:sldMk cId="0" sldId="378"/>
            <ac:picMk id="13318" creationId="{5C5B4AFF-2A1F-E69E-DE36-62A8B46C022C}"/>
          </ac:picMkLst>
        </pc:picChg>
        <pc:picChg chg="mod">
          <ac:chgData name="Staňa Martin" userId="S::82@fnbrno.cz::577d62e1-5c27-4dc4-be0c-be9487fe25c7" providerId="AD" clId="Web-{3AA9D3A1-536E-491C-F0D1-EF382995350F}" dt="2024-03-27T12:45:45.013" v="223" actId="1076"/>
          <ac:picMkLst>
            <pc:docMk/>
            <pc:sldMk cId="0" sldId="378"/>
            <ac:picMk id="13319" creationId="{374CE4ED-F936-B25C-2F8F-950D756E9831}"/>
          </ac:picMkLst>
        </pc:picChg>
        <pc:picChg chg="mod">
          <ac:chgData name="Staňa Martin" userId="S::82@fnbrno.cz::577d62e1-5c27-4dc4-be0c-be9487fe25c7" providerId="AD" clId="Web-{3AA9D3A1-536E-491C-F0D1-EF382995350F}" dt="2024-03-27T12:45:42.825" v="222" actId="1076"/>
          <ac:picMkLst>
            <pc:docMk/>
            <pc:sldMk cId="0" sldId="378"/>
            <ac:picMk id="13320" creationId="{9B21E324-6E45-F6FF-72AC-F339F188B362}"/>
          </ac:picMkLst>
        </pc:picChg>
        <pc:picChg chg="mod">
          <ac:chgData name="Staňa Martin" userId="S::82@fnbrno.cz::577d62e1-5c27-4dc4-be0c-be9487fe25c7" providerId="AD" clId="Web-{3AA9D3A1-536E-491C-F0D1-EF382995350F}" dt="2024-03-27T12:46:07.045" v="228" actId="1076"/>
          <ac:picMkLst>
            <pc:docMk/>
            <pc:sldMk cId="0" sldId="378"/>
            <ac:picMk id="13321" creationId="{EAC0A086-6C6A-044A-C207-BF7CA17C694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2E35A93-F043-F44B-6812-29F54A0019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549E04-81AA-760E-7E57-C8F053E8F9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A496011-946F-499D-BBFB-D73CD4CAD2DD}" type="datetimeFigureOut">
              <a:rPr lang="sk-SK"/>
              <a:pPr>
                <a:defRPr/>
              </a:pPr>
              <a:t>27. 3. 2024</a:t>
            </a:fld>
            <a:endParaRPr lang="sk-SK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B8D0FB-6928-D4D1-4FBF-BD96CEC881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367563A1-E42E-A4A8-6806-17631A3DF5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sk-SK" noProof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41C7B8-DBA5-8B6F-EA93-286B4753A1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B959D8-E013-96E3-C808-216A8E41D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EEF4A7-EC46-405C-98AC-076ACBC49D83}" type="slidenum">
              <a:rPr lang="sk-SK" altLang="cs-CZ"/>
              <a:pPr/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591281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530580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70904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47A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133726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66193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50923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07827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024549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49988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62493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119883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82540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dirty="0">
          <a:solidFill>
            <a:srgbClr val="0047AB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hyperlink" Target="http://www.google.cz/url?sa=i&amp;rct=j&amp;q=&amp;esrc=s&amp;source=images&amp;cd=&amp;ved=0ahUKEwjKys6KkcTTAhUE7hoKHTIoDG4QjRwIBw&amp;url=http://www.rch.org.au/fracture-education/management_principles/Management_Principles/&amp;psig=AFQjCNEdwxmk_AgWDrjD31Y2VsB_OMKqyg&amp;ust=149336516756551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jpeg"/><Relationship Id="rId4" Type="http://schemas.openxmlformats.org/officeDocument/2006/relationships/image" Target="../media/image22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11247"/>
            <a:ext cx="9144000" cy="1664335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Calibri"/>
                <a:cs typeface="Calibri Light"/>
              </a:rPr>
              <a:t>Poranění HKK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35935"/>
            <a:ext cx="9144000" cy="9351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Klinika úrazové chirurgie FN Brno</a:t>
            </a:r>
            <a:endParaRPr lang="cs-CZ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cs-CZ" dirty="0">
                <a:solidFill>
                  <a:schemeClr val="bg1"/>
                </a:solidFill>
              </a:rPr>
              <a:t>BFTR041p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E0D3A8D-0062-3DBD-054A-9EA1AF82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9" y="349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62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C1940795-270D-8F88-B6F3-61D7DCD25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909" y="603451"/>
            <a:ext cx="8229600" cy="5792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</a:pPr>
            <a:r>
              <a:rPr lang="sk-SK" altLang="sk-SK" b="1" dirty="0"/>
              <a:t>Techniky </a:t>
            </a:r>
            <a:r>
              <a:rPr lang="sk-SK" altLang="sk-SK" b="1" dirty="0" err="1"/>
              <a:t>repozice</a:t>
            </a:r>
            <a:endParaRPr lang="cs-CZ" altLang="sk-SK" b="1" dirty="0" err="1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altLang="sk-SK" sz="1800" b="1" dirty="0" err="1"/>
              <a:t>Artl</a:t>
            </a:r>
            <a:r>
              <a:rPr lang="en-US" altLang="sk-SK" sz="1800" b="1" dirty="0"/>
              <a:t>, Hippocrates</a:t>
            </a:r>
            <a:r>
              <a:rPr lang="cs-CZ" altLang="sk-SK" sz="1800" dirty="0"/>
              <a:t>, </a:t>
            </a:r>
            <a:r>
              <a:rPr lang="en-US" altLang="sk-SK" sz="1800" dirty="0"/>
              <a:t>Stimpson</a:t>
            </a:r>
            <a:r>
              <a:rPr lang="cs-CZ" altLang="sk-SK" sz="1800" dirty="0"/>
              <a:t>, </a:t>
            </a:r>
            <a:r>
              <a:rPr lang="en-US" altLang="sk-SK" sz="1800" dirty="0"/>
              <a:t>Kocher</a:t>
            </a:r>
            <a:endParaRPr lang="cs-CZ" altLang="sk-SK" sz="18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3316" name="Picture 2" descr="http://www.shoulderdoc.co.uk/images/uploaded/sdoc_slide8_f.jpg">
            <a:extLst>
              <a:ext uri="{FF2B5EF4-FFF2-40B4-BE49-F238E27FC236}">
                <a16:creationId xmlns:a16="http://schemas.microsoft.com/office/drawing/2014/main" id="{FA86AC4C-B0E9-78C4-CB7F-30FADFBC6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4" y="2257640"/>
            <a:ext cx="2879823" cy="290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://www.shoulderdoc.co.uk/images/uploaded/sdoc_slide1_1_f.jpg">
            <a:extLst>
              <a:ext uri="{FF2B5EF4-FFF2-40B4-BE49-F238E27FC236}">
                <a16:creationId xmlns:a16="http://schemas.microsoft.com/office/drawing/2014/main" id="{5A7D08A0-5785-7651-0A1C-3DD86103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350" y="2361148"/>
            <a:ext cx="2232954" cy="223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http://www.shoulderdoc.co.uk/images/uploaded/sdoc_slide1_2_f.jpg">
            <a:extLst>
              <a:ext uri="{FF2B5EF4-FFF2-40B4-BE49-F238E27FC236}">
                <a16:creationId xmlns:a16="http://schemas.microsoft.com/office/drawing/2014/main" id="{5C5B4AFF-2A1F-E69E-DE36-62A8B46C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728" y="2347600"/>
            <a:ext cx="2216901" cy="221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http://www.shoulderdoc.co.uk/images/uploaded/sdoc_slide1_3_f.jpg">
            <a:extLst>
              <a:ext uri="{FF2B5EF4-FFF2-40B4-BE49-F238E27FC236}">
                <a16:creationId xmlns:a16="http://schemas.microsoft.com/office/drawing/2014/main" id="{374CE4ED-F936-B25C-2F8F-950D756E9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06" y="4649009"/>
            <a:ext cx="2111326" cy="211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http://www.shoulderdoc.co.uk/images/uploaded/sdoc_slide1_1_f.jpg">
            <a:extLst>
              <a:ext uri="{FF2B5EF4-FFF2-40B4-BE49-F238E27FC236}">
                <a16:creationId xmlns:a16="http://schemas.microsoft.com/office/drawing/2014/main" id="{9B21E324-6E45-F6FF-72AC-F339F188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389" y="4594102"/>
            <a:ext cx="2172240" cy="217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2" descr="http://www.shoulderdoc.co.uk/images/uploaded/sdoc_slide2_f.jpg">
            <a:extLst>
              <a:ext uri="{FF2B5EF4-FFF2-40B4-BE49-F238E27FC236}">
                <a16:creationId xmlns:a16="http://schemas.microsoft.com/office/drawing/2014/main" id="{EAC0A086-6C6A-044A-C207-BF7CA17C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898" y="3068960"/>
            <a:ext cx="3887711" cy="353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B4250B14-2A3B-D30D-82AC-6425C0026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476672"/>
            <a:ext cx="8229600" cy="57213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altLang="sk-SK" b="1" dirty="0"/>
              <a:t>Operační </a:t>
            </a:r>
            <a:r>
              <a:rPr lang="sk-SK" altLang="sk-SK" b="1" dirty="0" err="1"/>
              <a:t>stabilizace</a:t>
            </a:r>
            <a:endParaRPr lang="en-US" altLang="sk-SK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pic>
        <p:nvPicPr>
          <p:cNvPr id="14340" name="Picture 2" descr="http://www.kneeandshouldersurgery.com/_media/images/encyclopedia-images/shoulder_dislocation_treatment04.jpg">
            <a:extLst>
              <a:ext uri="{FF2B5EF4-FFF2-40B4-BE49-F238E27FC236}">
                <a16:creationId xmlns:a16="http://schemas.microsoft.com/office/drawing/2014/main" id="{83546A08-7B81-0A7D-296C-809C4774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509062"/>
            <a:ext cx="4464496" cy="334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Shoulder Arthroscopy">
            <a:extLst>
              <a:ext uri="{FF2B5EF4-FFF2-40B4-BE49-F238E27FC236}">
                <a16:creationId xmlns:a16="http://schemas.microsoft.com/office/drawing/2014/main" id="{112DDB44-3698-6987-6E4D-A2230830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17" y="1196752"/>
            <a:ext cx="729752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3B04D968-39C9-4213-9F23-BCA26C30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dirty="0"/>
              <a:t>Zlomeniny proximálního humeru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62D012FC-05DC-E676-BBAB-7A413B846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96752"/>
            <a:ext cx="9793088" cy="55006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dirty="0" smtClean="0"/>
              <a:t>bimodální </a:t>
            </a:r>
            <a:r>
              <a:rPr lang="cs-CZ" altLang="sk-SK" sz="2400" dirty="0"/>
              <a:t>frekcence</a:t>
            </a:r>
          </a:p>
          <a:p>
            <a:pPr eaLnBrk="1" hangingPunct="1"/>
            <a:r>
              <a:rPr lang="cs-CZ" altLang="sk-SK" sz="2400" dirty="0" smtClean="0"/>
              <a:t>mladí </a:t>
            </a:r>
            <a:r>
              <a:rPr lang="cs-CZ" altLang="sk-SK" sz="2400" dirty="0"/>
              <a:t>- </a:t>
            </a:r>
            <a:r>
              <a:rPr lang="cs-CZ" altLang="sk-SK" sz="2400" dirty="0" err="1" smtClean="0"/>
              <a:t>high</a:t>
            </a:r>
            <a:r>
              <a:rPr lang="cs-CZ" altLang="sk-SK" sz="2400" dirty="0" smtClean="0"/>
              <a:t> </a:t>
            </a:r>
            <a:r>
              <a:rPr lang="cs-CZ" altLang="sk-SK" sz="2400" dirty="0"/>
              <a:t>energy, tříštivé</a:t>
            </a:r>
          </a:p>
          <a:p>
            <a:pPr eaLnBrk="1" hangingPunct="1"/>
            <a:r>
              <a:rPr lang="cs-CZ" altLang="sk-SK" sz="2400" dirty="0" smtClean="0"/>
              <a:t>staří - </a:t>
            </a:r>
            <a:r>
              <a:rPr lang="cs-CZ" altLang="sk-SK" sz="2400" dirty="0"/>
              <a:t>low energy</a:t>
            </a:r>
          </a:p>
          <a:p>
            <a:pPr marL="0" indent="0" eaLnBrk="1" hangingPunct="1">
              <a:buNone/>
            </a:pP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4 komponenty: chirurgický krček, anatomická krček, velký a malý hrbol</a:t>
            </a:r>
          </a:p>
          <a:p>
            <a:pPr marL="0" indent="0" eaLnBrk="1" hangingPunct="1">
              <a:buNone/>
            </a:pPr>
            <a:r>
              <a:rPr lang="cs-CZ" altLang="sk-SK" sz="2400" dirty="0" smtClean="0"/>
              <a:t>úpony </a:t>
            </a:r>
            <a:r>
              <a:rPr lang="cs-CZ" altLang="sk-SK" sz="2400" dirty="0"/>
              <a:t>RM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RTG – AP +  bočná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CT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15364" name="Picture 4" descr="F:\ob\Adult-Humerus-Fractures-proximal-one-part.jpg">
            <a:extLst>
              <a:ext uri="{FF2B5EF4-FFF2-40B4-BE49-F238E27FC236}">
                <a16:creationId xmlns:a16="http://schemas.microsoft.com/office/drawing/2014/main" id="{42E3EEE5-B69D-C21B-7C1C-CBFCB50E3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7291" r="4102" b="18956"/>
          <a:stretch>
            <a:fillRect/>
          </a:stretch>
        </p:blipFill>
        <p:spPr bwMode="auto">
          <a:xfrm>
            <a:off x="7608168" y="980728"/>
            <a:ext cx="42386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F:\ob\humeral-head-fractures.png">
            <a:extLst>
              <a:ext uri="{FF2B5EF4-FFF2-40B4-BE49-F238E27FC236}">
                <a16:creationId xmlns:a16="http://schemas.microsoft.com/office/drawing/2014/main" id="{7DB4633B-637F-256B-BCE9-DBCC71BB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0" t="4375" r="4102" b="5833"/>
          <a:stretch>
            <a:fillRect/>
          </a:stretch>
        </p:blipFill>
        <p:spPr bwMode="auto">
          <a:xfrm>
            <a:off x="8184232" y="3645024"/>
            <a:ext cx="3207816" cy="282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0EEAC2E3-81C8-FBBB-6CCF-784D616E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CDFF4397-3C19-BEAE-DEE3-C96B0F47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000125"/>
            <a:ext cx="10225136" cy="55006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b="1" dirty="0"/>
              <a:t>Konzervativní léčba </a:t>
            </a:r>
            <a:r>
              <a:rPr lang="cs-CZ" altLang="sk-SK" sz="2400" dirty="0"/>
              <a:t>-  cca 80% - nedislokované/ málo dislokované zaklíněné fr.,  nízce nárokový pac.</a:t>
            </a:r>
          </a:p>
          <a:p>
            <a:pPr marL="0" indent="0" eaLnBrk="1" hangingPunct="1">
              <a:buNone/>
            </a:pPr>
            <a:r>
              <a:rPr lang="cs-CZ" altLang="sk-SK" sz="2400" dirty="0" smtClean="0"/>
              <a:t>2-3 týdny </a:t>
            </a:r>
            <a:r>
              <a:rPr lang="cs-CZ" altLang="sk-SK" sz="2400" dirty="0"/>
              <a:t>ramenní ortéza, </a:t>
            </a:r>
            <a:r>
              <a:rPr lang="cs-CZ" altLang="sk-SK" sz="2400" dirty="0" smtClean="0"/>
              <a:t>2 týdny </a:t>
            </a:r>
            <a:r>
              <a:rPr lang="cs-CZ" altLang="sk-SK" sz="2400" dirty="0"/>
              <a:t>závěs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RHB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16388" name="Picture 4" descr="F:\ob\imagesQI3GHTQK.jpg">
            <a:extLst>
              <a:ext uri="{FF2B5EF4-FFF2-40B4-BE49-F238E27FC236}">
                <a16:creationId xmlns:a16="http://schemas.microsoft.com/office/drawing/2014/main" id="{A08DB5E3-E640-273C-56E9-A4E0C49B8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429000"/>
            <a:ext cx="2441129" cy="31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C:\Users\Martin\Desktop\obr. orthobull\PHF varus.jfif">
            <a:extLst>
              <a:ext uri="{FF2B5EF4-FFF2-40B4-BE49-F238E27FC236}">
                <a16:creationId xmlns:a16="http://schemas.microsoft.com/office/drawing/2014/main" id="{5978DC5F-4548-60CD-3771-E28B4DBAA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13" y="3430654"/>
            <a:ext cx="2425030" cy="30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F:\ob\prox. hum.png">
            <a:extLst>
              <a:ext uri="{FF2B5EF4-FFF2-40B4-BE49-F238E27FC236}">
                <a16:creationId xmlns:a16="http://schemas.microsoft.com/office/drawing/2014/main" id="{0BEB95BB-EBD9-4B0F-B516-B8EA3254C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3580" r="5536" b="17896"/>
          <a:stretch>
            <a:fillRect/>
          </a:stretch>
        </p:blipFill>
        <p:spPr bwMode="auto">
          <a:xfrm>
            <a:off x="5807968" y="3608726"/>
            <a:ext cx="5854687" cy="28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3372B912-AEBB-03C7-A0BB-D392D9DF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69241CDD-A264-E244-7A63-993CF9CCF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692696"/>
            <a:ext cx="9659416" cy="583264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4400" b="1" dirty="0" smtClean="0">
                <a:solidFill>
                  <a:srgbClr val="0047AB"/>
                </a:solidFill>
                <a:ea typeface="+mj-ea"/>
                <a:cs typeface="+mj-cs"/>
              </a:rPr>
              <a:t>Operační </a:t>
            </a:r>
            <a:r>
              <a:rPr lang="cs-CZ" altLang="sk-SK" sz="4400" b="1" dirty="0">
                <a:solidFill>
                  <a:srgbClr val="0047AB"/>
                </a:solidFill>
                <a:ea typeface="+mj-ea"/>
                <a:cs typeface="+mj-cs"/>
              </a:rPr>
              <a:t>terapie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d</a:t>
            </a:r>
            <a:r>
              <a:rPr lang="cs-CZ" altLang="sk-SK" sz="2400" dirty="0" smtClean="0"/>
              <a:t>islokace </a:t>
            </a:r>
            <a:r>
              <a:rPr lang="cs-CZ" altLang="sk-SK" sz="2400" dirty="0"/>
              <a:t>&gt; 1cm, </a:t>
            </a:r>
            <a:r>
              <a:rPr lang="cs-CZ" altLang="sk-SK" sz="2400" dirty="0" err="1"/>
              <a:t>angulace</a:t>
            </a:r>
            <a:r>
              <a:rPr lang="cs-CZ" altLang="sk-SK" sz="2400" dirty="0"/>
              <a:t> </a:t>
            </a:r>
            <a:r>
              <a:rPr lang="cs-CZ" altLang="sk-SK" sz="2400" dirty="0" smtClean="0"/>
              <a:t>&gt; 45°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k</a:t>
            </a:r>
            <a:r>
              <a:rPr lang="cs-CZ" altLang="sk-SK" sz="2400" dirty="0" smtClean="0"/>
              <a:t>valita </a:t>
            </a:r>
            <a:r>
              <a:rPr lang="cs-CZ" altLang="sk-SK" sz="2400" dirty="0"/>
              <a:t>kosti – osteoporóza </a:t>
            </a:r>
            <a:r>
              <a:rPr lang="cs-CZ" altLang="sk-SK" sz="2400" dirty="0" smtClean="0"/>
              <a:t>&gt; 60 </a:t>
            </a:r>
            <a:r>
              <a:rPr lang="cs-CZ" altLang="sk-SK" sz="2400" dirty="0"/>
              <a:t>let </a:t>
            </a:r>
            <a:r>
              <a:rPr lang="cs-CZ" altLang="sk-SK" sz="2400" dirty="0" smtClean="0"/>
              <a:t>– jako skořápka </a:t>
            </a:r>
            <a:r>
              <a:rPr lang="cs-CZ" altLang="sk-SK" sz="2400" dirty="0"/>
              <a:t>vajíčka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 smtClean="0"/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 smtClean="0"/>
              <a:t>LCP dlaha</a:t>
            </a: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 smtClean="0"/>
              <a:t>hřeb</a:t>
            </a: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 err="1" smtClean="0"/>
              <a:t>hemiartroplastika</a:t>
            </a:r>
            <a:r>
              <a:rPr lang="cs-CZ" altLang="sk-SK" sz="2400" dirty="0" smtClean="0"/>
              <a:t> </a:t>
            </a:r>
            <a:r>
              <a:rPr lang="cs-CZ" altLang="sk-SK" sz="2400" dirty="0"/>
              <a:t>- CKP</a:t>
            </a:r>
          </a:p>
        </p:txBody>
      </p:sp>
      <p:pic>
        <p:nvPicPr>
          <p:cNvPr id="17412" name="Obrázek 22">
            <a:extLst>
              <a:ext uri="{FF2B5EF4-FFF2-40B4-BE49-F238E27FC236}">
                <a16:creationId xmlns:a16="http://schemas.microsoft.com/office/drawing/2014/main" id="{53D8C952-7364-24B0-4ED1-D4E4F070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8" t="25722" r="30183" b="17323"/>
          <a:stretch>
            <a:fillRect/>
          </a:stretch>
        </p:blipFill>
        <p:spPr bwMode="auto">
          <a:xfrm>
            <a:off x="9671027" y="188640"/>
            <a:ext cx="201435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26">
            <a:extLst>
              <a:ext uri="{FF2B5EF4-FFF2-40B4-BE49-F238E27FC236}">
                <a16:creationId xmlns:a16="http://schemas.microsoft.com/office/drawing/2014/main" id="{AF2F60C8-2D5E-E369-908F-4DB1F043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34122" r="42651" b="23097"/>
          <a:stretch>
            <a:fillRect/>
          </a:stretch>
        </p:blipFill>
        <p:spPr bwMode="auto">
          <a:xfrm>
            <a:off x="9517139" y="2304557"/>
            <a:ext cx="2252214" cy="195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28">
            <a:extLst>
              <a:ext uri="{FF2B5EF4-FFF2-40B4-BE49-F238E27FC236}">
                <a16:creationId xmlns:a16="http://schemas.microsoft.com/office/drawing/2014/main" id="{7CA9E654-A4FD-D12F-26F6-60C8B5955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37794" r="43964" b="12073"/>
          <a:stretch>
            <a:fillRect/>
          </a:stretch>
        </p:blipFill>
        <p:spPr bwMode="auto">
          <a:xfrm>
            <a:off x="9480376" y="4291424"/>
            <a:ext cx="2395661" cy="241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 descr="C:\Users\Martin\Desktop\obr. orthobull\deltoideopectoral app.jfif">
            <a:extLst>
              <a:ext uri="{FF2B5EF4-FFF2-40B4-BE49-F238E27FC236}">
                <a16:creationId xmlns:a16="http://schemas.microsoft.com/office/drawing/2014/main" id="{4C4EE816-D9E9-AE4D-C8C9-B3153311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2100" r="8398" b="4199"/>
          <a:stretch>
            <a:fillRect/>
          </a:stretch>
        </p:blipFill>
        <p:spPr bwMode="auto">
          <a:xfrm>
            <a:off x="6698446" y="3140968"/>
            <a:ext cx="2520280" cy="291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C:\Users\Martin\Desktop\obr. orthobull\philos.jpg">
            <a:extLst>
              <a:ext uri="{FF2B5EF4-FFF2-40B4-BE49-F238E27FC236}">
                <a16:creationId xmlns:a16="http://schemas.microsoft.com/office/drawing/2014/main" id="{276855FA-8D89-1F73-AB1E-A8DC10FB2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r="8305"/>
          <a:stretch>
            <a:fillRect/>
          </a:stretch>
        </p:blipFill>
        <p:spPr bwMode="auto">
          <a:xfrm>
            <a:off x="3935760" y="2928938"/>
            <a:ext cx="2445991" cy="21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20F335E5-93FF-01E4-A174-91819EF0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sz="2400"/>
              <a:t>   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0F89D854-37E6-1492-BAD5-D049EAF76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/>
              <a:t> </a:t>
            </a:r>
          </a:p>
        </p:txBody>
      </p:sp>
      <p:pic>
        <p:nvPicPr>
          <p:cNvPr id="18436" name="Obrázek 65">
            <a:extLst>
              <a:ext uri="{FF2B5EF4-FFF2-40B4-BE49-F238E27FC236}">
                <a16:creationId xmlns:a16="http://schemas.microsoft.com/office/drawing/2014/main" id="{186E09C7-29D1-9AB0-E601-E54FDDD8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24915" r="42078" b="31374"/>
          <a:stretch>
            <a:fillRect/>
          </a:stretch>
        </p:blipFill>
        <p:spPr bwMode="auto">
          <a:xfrm>
            <a:off x="3143672" y="145847"/>
            <a:ext cx="2376264" cy="32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66">
            <a:extLst>
              <a:ext uri="{FF2B5EF4-FFF2-40B4-BE49-F238E27FC236}">
                <a16:creationId xmlns:a16="http://schemas.microsoft.com/office/drawing/2014/main" id="{854B33C6-8EB8-38AD-03C4-E6C4F1AE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4" t="21223" r="39862" b="32758"/>
          <a:stretch>
            <a:fillRect/>
          </a:stretch>
        </p:blipFill>
        <p:spPr bwMode="auto">
          <a:xfrm>
            <a:off x="6505779" y="137753"/>
            <a:ext cx="2653456" cy="325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Obrázek 78">
            <a:extLst>
              <a:ext uri="{FF2B5EF4-FFF2-40B4-BE49-F238E27FC236}">
                <a16:creationId xmlns:a16="http://schemas.microsoft.com/office/drawing/2014/main" id="{A3F0868E-0729-FFF8-071C-44DD5716A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8" t="39677" r="31004" b="24915"/>
          <a:stretch>
            <a:fillRect/>
          </a:stretch>
        </p:blipFill>
        <p:spPr bwMode="auto">
          <a:xfrm>
            <a:off x="2160507" y="3598642"/>
            <a:ext cx="3528392" cy="307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Obrázek 79">
            <a:extLst>
              <a:ext uri="{FF2B5EF4-FFF2-40B4-BE49-F238E27FC236}">
                <a16:creationId xmlns:a16="http://schemas.microsoft.com/office/drawing/2014/main" id="{547A7DE6-70C7-6C7D-61F4-1E1442DC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9" t="30911" r="31374" b="12918"/>
          <a:stretch>
            <a:fillRect/>
          </a:stretch>
        </p:blipFill>
        <p:spPr bwMode="auto">
          <a:xfrm>
            <a:off x="6505779" y="3464205"/>
            <a:ext cx="2266945" cy="322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9502E38E-6A32-F32A-D7A2-0D0ED13E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488950"/>
            <a:ext cx="8229600" cy="511175"/>
          </a:xfrm>
        </p:spPr>
        <p:txBody>
          <a:bodyPr>
            <a:noAutofit/>
          </a:bodyPr>
          <a:lstStyle/>
          <a:p>
            <a:pPr marL="228600" indent="-228600">
              <a:spcBef>
                <a:spcPts val="1000"/>
              </a:spcBef>
            </a:pPr>
            <a:r>
              <a:rPr lang="cs-CZ" altLang="sk-SK" dirty="0"/>
              <a:t>Diafýza pažní kosti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CED4160A-6DA4-F429-3C52-FB52AE883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000125"/>
            <a:ext cx="9299376" cy="5500688"/>
          </a:xfrm>
        </p:spPr>
        <p:txBody>
          <a:bodyPr/>
          <a:lstStyle/>
          <a:p>
            <a:pPr marL="0" indent="0" eaLnBrk="1" hangingPunct="1">
              <a:buNone/>
            </a:pPr>
            <a:endParaRPr lang="cs-CZ" altLang="sk-SK" sz="2400" dirty="0" smtClean="0"/>
          </a:p>
          <a:p>
            <a:pPr marL="0" indent="0" eaLnBrk="1" hangingPunct="1">
              <a:buNone/>
            </a:pPr>
            <a:r>
              <a:rPr lang="cs-CZ" altLang="sk-SK" sz="2400" dirty="0" smtClean="0"/>
              <a:t>RTG </a:t>
            </a:r>
            <a:r>
              <a:rPr lang="cs-CZ" altLang="sk-SK" sz="2400" dirty="0"/>
              <a:t>– AP  +  bočná</a:t>
            </a:r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 smtClean="0"/>
              <a:t>vysoký </a:t>
            </a:r>
            <a:r>
              <a:rPr lang="cs-CZ" altLang="sk-SK" sz="2400" dirty="0"/>
              <a:t>rozsah pohybu </a:t>
            </a:r>
            <a:r>
              <a:rPr lang="cs-CZ" altLang="sk-SK" sz="2400" dirty="0" smtClean="0"/>
              <a:t>ramenního kloubu</a:t>
            </a:r>
            <a:endParaRPr lang="cs-CZ" altLang="sk-SK" sz="2400" dirty="0"/>
          </a:p>
          <a:p>
            <a:pPr marL="0" indent="0" eaLnBrk="1" hangingPunct="1">
              <a:buNone/>
            </a:pPr>
            <a:endParaRPr lang="cs-CZ" altLang="sk-SK" sz="2400" dirty="0" smtClean="0"/>
          </a:p>
          <a:p>
            <a:pPr marL="0" indent="0" eaLnBrk="1" hangingPunct="1">
              <a:buNone/>
            </a:pP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b="1" dirty="0" smtClean="0"/>
              <a:t>konzervativní terapie</a:t>
            </a:r>
            <a:endParaRPr lang="cs-CZ" altLang="sk-SK" sz="2400" b="1" dirty="0"/>
          </a:p>
          <a:p>
            <a:pPr marL="0" indent="0" eaLnBrk="1" hangingPunct="1">
              <a:buNone/>
            </a:pPr>
            <a:r>
              <a:rPr lang="cs-CZ" altLang="sk-SK" sz="2400" dirty="0"/>
              <a:t>&lt;</a:t>
            </a:r>
            <a:r>
              <a:rPr lang="cs-CZ" altLang="sk-SK" sz="2400" dirty="0" smtClean="0"/>
              <a:t>20° </a:t>
            </a:r>
            <a:r>
              <a:rPr lang="cs-CZ" altLang="sk-SK" sz="2400" dirty="0" err="1"/>
              <a:t>angulace</a:t>
            </a: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&lt;</a:t>
            </a:r>
            <a:r>
              <a:rPr lang="cs-CZ" altLang="sk-SK" sz="2400" dirty="0" smtClean="0"/>
              <a:t>30° </a:t>
            </a:r>
            <a:r>
              <a:rPr lang="cs-CZ" altLang="sk-SK" sz="2400" dirty="0" err="1"/>
              <a:t>varus</a:t>
            </a:r>
            <a:r>
              <a:rPr lang="cs-CZ" altLang="sk-SK" sz="2400" dirty="0"/>
              <a:t>/</a:t>
            </a:r>
            <a:r>
              <a:rPr lang="cs-CZ" altLang="sk-SK" sz="2400" dirty="0" err="1"/>
              <a:t>valgus</a:t>
            </a:r>
            <a:r>
              <a:rPr lang="cs-CZ" altLang="sk-SK" sz="2400" dirty="0"/>
              <a:t> </a:t>
            </a:r>
            <a:r>
              <a:rPr lang="cs-CZ" altLang="sk-SK" sz="2400" dirty="0" err="1"/>
              <a:t>angulace</a:t>
            </a: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&lt;</a:t>
            </a:r>
            <a:r>
              <a:rPr lang="cs-CZ" altLang="sk-SK" sz="2400" dirty="0" smtClean="0"/>
              <a:t>3 cm </a:t>
            </a:r>
            <a:r>
              <a:rPr lang="cs-CZ" altLang="sk-SK" sz="2400" dirty="0"/>
              <a:t>zkratek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19460" name="Picture 4" descr="F:\ob\humeral-shaft-fractures.jpg">
            <a:extLst>
              <a:ext uri="{FF2B5EF4-FFF2-40B4-BE49-F238E27FC236}">
                <a16:creationId xmlns:a16="http://schemas.microsoft.com/office/drawing/2014/main" id="{9708E7D2-B1C4-EF69-BAD2-0FF188865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49126"/>
            <a:ext cx="3039738" cy="615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0E812604-76CA-75DA-DA52-8E4775CC8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602AF0CC-39E4-F576-C2CC-D8C8D5E9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530226"/>
            <a:ext cx="8329612" cy="55006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dirty="0" smtClean="0"/>
              <a:t>ramenní </a:t>
            </a:r>
            <a:r>
              <a:rPr lang="cs-CZ" altLang="sk-SK" sz="2400" dirty="0"/>
              <a:t>ortéza, vysoká sádrová dlaha, </a:t>
            </a:r>
            <a:r>
              <a:rPr lang="cs-CZ" altLang="sk-SK" sz="2400" dirty="0" smtClean="0"/>
              <a:t>U-</a:t>
            </a:r>
            <a:r>
              <a:rPr lang="cs-CZ" altLang="sk-SK" sz="2400" dirty="0" err="1" smtClean="0"/>
              <a:t>splint</a:t>
            </a: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 err="1" smtClean="0"/>
              <a:t>brace</a:t>
            </a:r>
            <a:r>
              <a:rPr lang="cs-CZ" altLang="sk-SK" sz="2400" dirty="0"/>
              <a:t>, (</a:t>
            </a:r>
            <a:r>
              <a:rPr lang="cs-CZ" altLang="sk-SK" sz="2400" dirty="0" err="1"/>
              <a:t>hanging</a:t>
            </a:r>
            <a:r>
              <a:rPr lang="cs-CZ" altLang="sk-SK" sz="2400" dirty="0"/>
              <a:t> </a:t>
            </a:r>
            <a:r>
              <a:rPr lang="cs-CZ" altLang="sk-SK" sz="2400" dirty="0" err="1" smtClean="0"/>
              <a:t>cast</a:t>
            </a:r>
            <a:r>
              <a:rPr lang="cs-CZ" altLang="sk-SK" sz="2400" dirty="0"/>
              <a:t>)</a:t>
            </a:r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 smtClean="0"/>
              <a:t>3 týdny </a:t>
            </a:r>
            <a:r>
              <a:rPr lang="cs-CZ" altLang="sk-SK" sz="2400" dirty="0"/>
              <a:t>+ </a:t>
            </a:r>
            <a:r>
              <a:rPr lang="cs-CZ" altLang="sk-SK" sz="2400" dirty="0" err="1"/>
              <a:t>brace</a:t>
            </a:r>
            <a:r>
              <a:rPr lang="cs-CZ" altLang="sk-SK" sz="2400" dirty="0"/>
              <a:t> </a:t>
            </a:r>
            <a:r>
              <a:rPr lang="cs-CZ" altLang="sk-SK" sz="2400" dirty="0" smtClean="0"/>
              <a:t>3-4 týdny</a:t>
            </a:r>
            <a:endParaRPr lang="cs-CZ" altLang="sk-SK" sz="2400" dirty="0"/>
          </a:p>
        </p:txBody>
      </p:sp>
      <p:pic>
        <p:nvPicPr>
          <p:cNvPr id="20484" name="Picture 9" descr="F:\ob\Uslab2.jpg">
            <a:extLst>
              <a:ext uri="{FF2B5EF4-FFF2-40B4-BE49-F238E27FC236}">
                <a16:creationId xmlns:a16="http://schemas.microsoft.com/office/drawing/2014/main" id="{4FCE6D2E-7E3D-C718-62A4-06099ABD4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1476" r="26575" b="1476"/>
          <a:stretch>
            <a:fillRect/>
          </a:stretch>
        </p:blipFill>
        <p:spPr bwMode="auto">
          <a:xfrm>
            <a:off x="9552384" y="274639"/>
            <a:ext cx="1614487" cy="22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F:\ob\Functional-humeral-brace.png">
            <a:extLst>
              <a:ext uri="{FF2B5EF4-FFF2-40B4-BE49-F238E27FC236}">
                <a16:creationId xmlns:a16="http://schemas.microsoft.com/office/drawing/2014/main" id="{68EBEEDD-746C-5F88-B5F9-42A6F195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1733" r="22234" b="6935"/>
          <a:stretch>
            <a:fillRect/>
          </a:stretch>
        </p:blipFill>
        <p:spPr bwMode="auto">
          <a:xfrm>
            <a:off x="9192344" y="2708920"/>
            <a:ext cx="2445579" cy="208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" descr="F:\ob\HANGING CAST.jpg">
            <a:extLst>
              <a:ext uri="{FF2B5EF4-FFF2-40B4-BE49-F238E27FC236}">
                <a16:creationId xmlns:a16="http://schemas.microsoft.com/office/drawing/2014/main" id="{C005ABCB-C546-4608-6E26-42AC2123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6677" r="5905" b="6677"/>
          <a:stretch>
            <a:fillRect/>
          </a:stretch>
        </p:blipFill>
        <p:spPr bwMode="auto">
          <a:xfrm>
            <a:off x="9192344" y="4872833"/>
            <a:ext cx="288465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F:\ob\U-slab.png">
            <a:extLst>
              <a:ext uri="{FF2B5EF4-FFF2-40B4-BE49-F238E27FC236}">
                <a16:creationId xmlns:a16="http://schemas.microsoft.com/office/drawing/2014/main" id="{A4B43098-9D23-99AD-71F2-EB261FB7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77" y="1556792"/>
            <a:ext cx="1918733" cy="514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 descr="F:\ob\A-and-B-Coaptation-portion-of-the-splint-is-applied-first-starting-from-under-the-axilla_Q320.jpg">
            <a:extLst>
              <a:ext uri="{FF2B5EF4-FFF2-40B4-BE49-F238E27FC236}">
                <a16:creationId xmlns:a16="http://schemas.microsoft.com/office/drawing/2014/main" id="{E7AA0F9A-E6BC-FA85-14C1-6BF6F9D8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852935"/>
            <a:ext cx="3948711" cy="394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8480E0B4-F70B-B5C1-61B8-2BA20A5B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>
                <a:solidFill>
                  <a:srgbClr val="FFC000"/>
                </a:solidFill>
              </a:rPr>
              <a:t>  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01D3ED49-F469-01FA-72A3-F6B163213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143001"/>
            <a:ext cx="8329612" cy="5286375"/>
          </a:xfrm>
        </p:spPr>
        <p:txBody>
          <a:bodyPr/>
          <a:lstStyle/>
          <a:p>
            <a:pPr>
              <a:buNone/>
            </a:pPr>
            <a:r>
              <a:rPr lang="cs-CZ" altLang="sk-SK" sz="4400" b="1" dirty="0" smtClean="0">
                <a:solidFill>
                  <a:srgbClr val="0047AB"/>
                </a:solidFill>
                <a:ea typeface="+mj-ea"/>
                <a:cs typeface="+mj-cs"/>
              </a:rPr>
              <a:t>OS</a:t>
            </a:r>
            <a:endParaRPr lang="cs-CZ" altLang="sk-SK" sz="4400" b="1" dirty="0">
              <a:solidFill>
                <a:srgbClr val="0047AB"/>
              </a:solidFill>
              <a:ea typeface="+mj-ea"/>
              <a:cs typeface="+mj-cs"/>
            </a:endParaRPr>
          </a:p>
          <a:p>
            <a:pPr marL="0" indent="0" eaLnBrk="1" hangingPunct="1">
              <a:buNone/>
            </a:pPr>
            <a:r>
              <a:rPr lang="cs-CZ" altLang="sk-SK" sz="2400" dirty="0"/>
              <a:t>IM hřeb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LCP </a:t>
            </a:r>
            <a:r>
              <a:rPr lang="cs-CZ" altLang="sk-SK" sz="2400" dirty="0" smtClean="0"/>
              <a:t>dlaha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 smtClean="0"/>
              <a:t>4-6 týdny PROM (</a:t>
            </a:r>
            <a:r>
              <a:rPr lang="cs-CZ" altLang="sk-SK" sz="2400" dirty="0" err="1" smtClean="0"/>
              <a:t>passive</a:t>
            </a:r>
            <a:r>
              <a:rPr lang="cs-CZ" altLang="sk-SK" sz="2400" dirty="0" smtClean="0"/>
              <a:t>)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21508" name="Picture 3" descr="F:\ob\humeral diaf1.png">
            <a:extLst>
              <a:ext uri="{FF2B5EF4-FFF2-40B4-BE49-F238E27FC236}">
                <a16:creationId xmlns:a16="http://schemas.microsoft.com/office/drawing/2014/main" id="{4FA35784-118C-42AF-FF72-924B3254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937" r="719" b="937"/>
          <a:stretch>
            <a:fillRect/>
          </a:stretch>
        </p:blipFill>
        <p:spPr bwMode="auto">
          <a:xfrm>
            <a:off x="6039795" y="332656"/>
            <a:ext cx="4274122" cy="326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15">
            <a:extLst>
              <a:ext uri="{FF2B5EF4-FFF2-40B4-BE49-F238E27FC236}">
                <a16:creationId xmlns:a16="http://schemas.microsoft.com/office/drawing/2014/main" id="{BA953934-91A4-49C8-7884-0D20EFDB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22572" r="37730" b="7874"/>
          <a:stretch>
            <a:fillRect/>
          </a:stretch>
        </p:blipFill>
        <p:spPr bwMode="auto">
          <a:xfrm>
            <a:off x="1881189" y="3857626"/>
            <a:ext cx="1500187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18">
            <a:extLst>
              <a:ext uri="{FF2B5EF4-FFF2-40B4-BE49-F238E27FC236}">
                <a16:creationId xmlns:a16="http://schemas.microsoft.com/office/drawing/2014/main" id="{6AB2D53D-B908-E02C-FCF9-15F1401F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23622" r="41011" b="7874"/>
          <a:stretch>
            <a:fillRect/>
          </a:stretch>
        </p:blipFill>
        <p:spPr bwMode="auto">
          <a:xfrm>
            <a:off x="3595689" y="3929063"/>
            <a:ext cx="1500187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Obrázek 20">
            <a:extLst>
              <a:ext uri="{FF2B5EF4-FFF2-40B4-BE49-F238E27FC236}">
                <a16:creationId xmlns:a16="http://schemas.microsoft.com/office/drawing/2014/main" id="{B47EDCCC-CF3D-2555-BD2B-0CB3B4D56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7" t="22047" r="38058" b="7874"/>
          <a:stretch>
            <a:fillRect/>
          </a:stretch>
        </p:blipFill>
        <p:spPr bwMode="auto">
          <a:xfrm>
            <a:off x="5310188" y="3929064"/>
            <a:ext cx="1528762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Obrázek 21">
            <a:extLst>
              <a:ext uri="{FF2B5EF4-FFF2-40B4-BE49-F238E27FC236}">
                <a16:creationId xmlns:a16="http://schemas.microsoft.com/office/drawing/2014/main" id="{1B9EC22E-5293-90D8-88ED-1993CFBA8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32545" r="28871" b="28346"/>
          <a:stretch>
            <a:fillRect/>
          </a:stretch>
        </p:blipFill>
        <p:spPr bwMode="auto">
          <a:xfrm>
            <a:off x="7024689" y="3929063"/>
            <a:ext cx="4540120" cy="25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AutoShape 10" descr="https://euc-powerpoint.officeapps.live.com/pods/GetClipboardImage.ashx?Id=37a4d9b8-7c89-4a48-9cde-e898015d0d56&amp;DC=GEU5&amp;pkey=eba18700-8b68-44b4-9057-d98707dc30dd&amp;wdwaccluster=GEU5">
            <a:extLst>
              <a:ext uri="{FF2B5EF4-FFF2-40B4-BE49-F238E27FC236}">
                <a16:creationId xmlns:a16="http://schemas.microsoft.com/office/drawing/2014/main" id="{C5342B2C-3B0B-4EC0-C3FE-D29C7781E5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sk-SK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8F5FA7DD-F145-5D25-076F-6AF205B6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dirty="0" smtClean="0"/>
              <a:t>Fraktury d</a:t>
            </a:r>
            <a:r>
              <a:rPr lang="cs-CZ" altLang="sk-SK" dirty="0" smtClean="0"/>
              <a:t>istálního humeru</a:t>
            </a:r>
            <a:endParaRPr lang="cs-CZ" altLang="sk-SK" dirty="0"/>
          </a:p>
        </p:txBody>
      </p:sp>
      <p:pic>
        <p:nvPicPr>
          <p:cNvPr id="22533" name="Picture 2" descr="http://www2.aofoundation.org/AOFileServerSurgery/MyPortalFiles?FilePath=/Surgery/en/_img/surgery/01-Diagnosis/13/13-A12.gif">
            <a:extLst>
              <a:ext uri="{FF2B5EF4-FFF2-40B4-BE49-F238E27FC236}">
                <a16:creationId xmlns:a16="http://schemas.microsoft.com/office/drawing/2014/main" id="{44886162-36FF-04F6-CCAA-0F6CB16A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" y="1801627"/>
            <a:ext cx="3709409" cy="251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http://www2.aofoundation.org/AOFileServerSurgery/MyPortalFiles?FilePath=/Surgery/en/_img/surgery/01-Diagnosis/13/13-A12-218.jpg">
            <a:extLst>
              <a:ext uri="{FF2B5EF4-FFF2-40B4-BE49-F238E27FC236}">
                <a16:creationId xmlns:a16="http://schemas.microsoft.com/office/drawing/2014/main" id="{36647422-17CA-A994-BDED-CBB87632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5" y="4797152"/>
            <a:ext cx="2905785" cy="197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http://www2.aofoundation.org/AOFileServerSurgery/MyPortalFiles?FilePath=/Surgery/en/_img/surgery/01-Diagnosis/13/13-B12.gif">
            <a:extLst>
              <a:ext uri="{FF2B5EF4-FFF2-40B4-BE49-F238E27FC236}">
                <a16:creationId xmlns:a16="http://schemas.microsoft.com/office/drawing/2014/main" id="{BCA47C01-F0CD-F3C7-BEB5-C98AC8F3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913084"/>
            <a:ext cx="3537102" cy="240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ttp://www2.aofoundation.org/AOFileServerSurgery/MyPortalFiles?FilePath=/Surgery/en/_img/surgery/01-Diagnosis/13/13-B1-560.jpg">
            <a:extLst>
              <a:ext uri="{FF2B5EF4-FFF2-40B4-BE49-F238E27FC236}">
                <a16:creationId xmlns:a16="http://schemas.microsoft.com/office/drawing/2014/main" id="{7DDBB4ED-D237-66B5-D247-7829FB28C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5"/>
          <a:stretch>
            <a:fillRect/>
          </a:stretch>
        </p:blipFill>
        <p:spPr bwMode="auto">
          <a:xfrm>
            <a:off x="3298510" y="4808795"/>
            <a:ext cx="2668116" cy="194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http://www2.aofoundation.org/AOFileServerSurgery/MyPortalFiles?FilePath=/Surgery/en/_img/surgery/01-Diagnosis/13/13-C32.gif">
            <a:extLst>
              <a:ext uri="{FF2B5EF4-FFF2-40B4-BE49-F238E27FC236}">
                <a16:creationId xmlns:a16="http://schemas.microsoft.com/office/drawing/2014/main" id="{F72E48AB-233E-161F-9ECD-95C6FC63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94" y="1700808"/>
            <a:ext cx="3685728" cy="25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2" descr="http://www2.aofoundation.org/AOFileServerSurgery/MyPortalFiles?FilePath=/Surgery/en/_img/surgery/01-Diagnosis/13/13-C3_breit.jpg">
            <a:extLst>
              <a:ext uri="{FF2B5EF4-FFF2-40B4-BE49-F238E27FC236}">
                <a16:creationId xmlns:a16="http://schemas.microsoft.com/office/drawing/2014/main" id="{069EDFD4-8235-8A49-E74C-6B3B4685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10001"/>
          <a:stretch>
            <a:fillRect/>
          </a:stretch>
        </p:blipFill>
        <p:spPr bwMode="auto">
          <a:xfrm>
            <a:off x="6240016" y="4821676"/>
            <a:ext cx="5683096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98207D4-2670-706D-5F59-ECA95860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54" y="358386"/>
            <a:ext cx="82296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dirty="0">
                <a:latin typeface="+mn-lt"/>
              </a:rPr>
              <a:t>Klíční kost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453F7BD1-972C-CF7E-9ACD-AB2057CD7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124744"/>
            <a:ext cx="10801200" cy="5328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altLang="sk-SK" sz="2400" dirty="0"/>
              <a:t>časté poranění mladých a aktivních</a:t>
            </a:r>
            <a:endParaRPr lang="cs-CZ"/>
          </a:p>
          <a:p>
            <a:pPr marL="0" indent="0" eaLnBrk="1" hangingPunct="1">
              <a:buNone/>
            </a:pPr>
            <a:r>
              <a:rPr lang="cs-CZ" altLang="sk-SK" sz="2400" dirty="0"/>
              <a:t>pády na nataženou končetinu, pád na rameno, náraz na rameno 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povrchové uložení kosti</a:t>
            </a:r>
          </a:p>
          <a:p>
            <a:pPr eaLnBrk="1" hangingPunct="1"/>
            <a:r>
              <a:rPr lang="cs-CZ" altLang="sk-SK" sz="2400" dirty="0"/>
              <a:t>diafýza, laterální konec, mediální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>
              <a:buNone/>
            </a:pPr>
            <a:r>
              <a:rPr lang="cs-CZ" altLang="sk-SK" sz="2400" b="1" dirty="0"/>
              <a:t>RTG </a:t>
            </a:r>
            <a:r>
              <a:rPr lang="cs-CZ" altLang="sk-SK" sz="2400" dirty="0"/>
              <a:t>– AP + snímek 45° kaudální sklon  -  předozadní dislokace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5124" name="Picture 7" descr="F:\ob\clf4.png">
            <a:extLst>
              <a:ext uri="{FF2B5EF4-FFF2-40B4-BE49-F238E27FC236}">
                <a16:creationId xmlns:a16="http://schemas.microsoft.com/office/drawing/2014/main" id="{21964A41-A1E2-EEF4-E13F-2CC3E60D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07" y="2600083"/>
            <a:ext cx="3676729" cy="290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F:\ob\clf1.png">
            <a:extLst>
              <a:ext uri="{FF2B5EF4-FFF2-40B4-BE49-F238E27FC236}">
                <a16:creationId xmlns:a16="http://schemas.microsoft.com/office/drawing/2014/main" id="{ED77C69D-C562-9015-B3EE-2D75FB1B9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54" y="3579712"/>
            <a:ext cx="2619857" cy="178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F:\ob\clav.png">
            <a:extLst>
              <a:ext uri="{FF2B5EF4-FFF2-40B4-BE49-F238E27FC236}">
                <a16:creationId xmlns:a16="http://schemas.microsoft.com/office/drawing/2014/main" id="{3B9178A9-3AE9-7775-D197-FF33766A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" b="5917"/>
          <a:stretch>
            <a:fillRect/>
          </a:stretch>
        </p:blipFill>
        <p:spPr bwMode="auto">
          <a:xfrm>
            <a:off x="8697289" y="452600"/>
            <a:ext cx="318135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90ECE464-5B68-A584-613D-FB8FD185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sk-SK" sz="3200" dirty="0">
                <a:solidFill>
                  <a:schemeClr val="tx1"/>
                </a:solidFill>
              </a:rPr>
              <a:t>Konzervativní </a:t>
            </a:r>
            <a:r>
              <a:rPr lang="cs-CZ" altLang="sk-SK" sz="3200" dirty="0" smtClean="0">
                <a:solidFill>
                  <a:schemeClr val="tx1"/>
                </a:solidFill>
              </a:rPr>
              <a:t>léčba</a:t>
            </a:r>
            <a:endParaRPr lang="cs-CZ" altLang="sk-SK" sz="3200" dirty="0">
              <a:solidFill>
                <a:schemeClr val="tx1"/>
              </a:solidFill>
            </a:endParaRPr>
          </a:p>
        </p:txBody>
      </p:sp>
      <p:pic>
        <p:nvPicPr>
          <p:cNvPr id="23557" name="Picture 2" descr="http://www2.aofoundation.org/AOFileServerSurgery/MyPortalFiles?FilePath=/Surgery/en/_img/surgery/05-RedFix/13/NonOP/13-nonOP_2a-A23_540.gif">
            <a:extLst>
              <a:ext uri="{FF2B5EF4-FFF2-40B4-BE49-F238E27FC236}">
                <a16:creationId xmlns:a16="http://schemas.microsoft.com/office/drawing/2014/main" id="{71D18048-2DA9-5D16-DB51-E7E665EE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12776"/>
            <a:ext cx="3096344" cy="229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 descr="http://www2.aofoundation.org/AOFileServerSurgery/MyPortalFiles?FilePath=/Surgery/en/_img/surgery/05-RedFix/13/NonOP/13-nonOP_2b-A23_540.gif">
            <a:extLst>
              <a:ext uri="{FF2B5EF4-FFF2-40B4-BE49-F238E27FC236}">
                <a16:creationId xmlns:a16="http://schemas.microsoft.com/office/drawing/2014/main" id="{2EEF5DDD-F1F3-4EB4-EF02-DA45014E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74" y="1599925"/>
            <a:ext cx="2964714" cy="219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http://www2.aofoundation.org/AOFileServerSurgery/MyPortalFiles?FilePath=/Surgery/en/_img/surgery/05-RedFix/13/NonOP/13-nonOP_2c-A23_540.gif">
            <a:extLst>
              <a:ext uri="{FF2B5EF4-FFF2-40B4-BE49-F238E27FC236}">
                <a16:creationId xmlns:a16="http://schemas.microsoft.com/office/drawing/2014/main" id="{80C34127-5B7C-3A89-D949-D7D6BDCE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600720"/>
            <a:ext cx="3024336" cy="223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http://www2.aofoundation.org/AOFileServerSurgery/MyPortalFiles?FilePath=/Surgery/en/_img/surgery/05-RedFix/13/NonOP/13-nonOP_3b_540.gif">
            <a:extLst>
              <a:ext uri="{FF2B5EF4-FFF2-40B4-BE49-F238E27FC236}">
                <a16:creationId xmlns:a16="http://schemas.microsoft.com/office/drawing/2014/main" id="{40AA22AB-12D3-3571-785C-8F1E8FC42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911449"/>
            <a:ext cx="3312368" cy="245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ttp://www2.aofoundation.org/AOFileServerSurgery/MyPortalFiles?FilePath=/Surgery/en/_img/surgery/05-RedFix/13/NonOP/13-nonOP_3c_540.gif">
            <a:extLst>
              <a:ext uri="{FF2B5EF4-FFF2-40B4-BE49-F238E27FC236}">
                <a16:creationId xmlns:a16="http://schemas.microsoft.com/office/drawing/2014/main" id="{0C0AFEC1-2FAB-6AAF-23A4-4B72BB54D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933056"/>
            <a:ext cx="3380184" cy="250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E22472AB-9486-1E6E-F5CB-A6B0FB53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/>
              <a:t>Operační léčení</a:t>
            </a:r>
          </a:p>
        </p:txBody>
      </p:sp>
      <p:pic>
        <p:nvPicPr>
          <p:cNvPr id="24581" name="Picture 2" descr="http://www2.aofoundation.org/AOFileServerSurgery/MyPortalFiles?FilePath=/Surgery/en/_img/surgery/05-RedFix/13/Screw/13-A12_nonCanScr_2b_540.gif">
            <a:extLst>
              <a:ext uri="{FF2B5EF4-FFF2-40B4-BE49-F238E27FC236}">
                <a16:creationId xmlns:a16="http://schemas.microsoft.com/office/drawing/2014/main" id="{D6FEA107-847B-1779-3571-7B129CF2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546160"/>
            <a:ext cx="3148136" cy="233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http://www2.aofoundation.org/AOFileServerSurgery/MyPortalFiles?FilePath=/Surgery/en/_img/surgery/05-RedFix/13/Screw/13-A12_nonCanScrew_5b_540.jpg">
            <a:extLst>
              <a:ext uri="{FF2B5EF4-FFF2-40B4-BE49-F238E27FC236}">
                <a16:creationId xmlns:a16="http://schemas.microsoft.com/office/drawing/2014/main" id="{DB0BDBBF-9A4E-CF9B-9482-AC0AE750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914778"/>
            <a:ext cx="388843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http://www2.aofoundation.org/AOFileServerSurgery/MyPortalFiles?FilePath=/Surgery/en/_img/surgery/05-RedFix/13/Screw/13-B31_CanScr_2a1_540.jpg">
            <a:extLst>
              <a:ext uri="{FF2B5EF4-FFF2-40B4-BE49-F238E27FC236}">
                <a16:creationId xmlns:a16="http://schemas.microsoft.com/office/drawing/2014/main" id="{3831D8E2-5C9E-6508-5C80-959A7F8A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1484784"/>
            <a:ext cx="3167608" cy="234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http://www2.aofoundation.org/AOFileServerSurgery/MyPortalFiles?FilePath=/Surgery/en/_img/surgery/05-RedFix/13/Screw/13-B31_NonCanScr_3b_540.gif">
            <a:extLst>
              <a:ext uri="{FF2B5EF4-FFF2-40B4-BE49-F238E27FC236}">
                <a16:creationId xmlns:a16="http://schemas.microsoft.com/office/drawing/2014/main" id="{445FCEC2-47E0-6436-963B-01C71988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3908508"/>
            <a:ext cx="388843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0" descr="http://www2.aofoundation.org/AOFileServerSurgery/MyPortalFiles?FilePath=/Surgery/en/_img/surgery/05-RedFix/13/ExFix/13-A3_ExFix_4b_540.gif">
            <a:extLst>
              <a:ext uri="{FF2B5EF4-FFF2-40B4-BE49-F238E27FC236}">
                <a16:creationId xmlns:a16="http://schemas.microsoft.com/office/drawing/2014/main" id="{8FBD212F-0D0F-D92C-3515-A3460617A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221088"/>
            <a:ext cx="3508176" cy="25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2" descr="No safe zone in the humerus middle third">
            <a:extLst>
              <a:ext uri="{FF2B5EF4-FFF2-40B4-BE49-F238E27FC236}">
                <a16:creationId xmlns:a16="http://schemas.microsoft.com/office/drawing/2014/main" id="{91F9DAD4-FF7F-4CD1-87ED-D8E7C0CE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896" y="1339480"/>
            <a:ext cx="3364160" cy="249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F8FCFC5A-2EF8-1054-DCAC-7E0838B2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952" y="609600"/>
            <a:ext cx="6061248" cy="1066800"/>
          </a:xfrm>
        </p:spPr>
        <p:txBody>
          <a:bodyPr/>
          <a:lstStyle/>
          <a:p>
            <a:pPr eaLnBrk="1" hangingPunct="1"/>
            <a:r>
              <a:rPr lang="cs-CZ" altLang="sk-SK" dirty="0"/>
              <a:t>Operační léčení</a:t>
            </a:r>
          </a:p>
        </p:txBody>
      </p:sp>
      <p:pic>
        <p:nvPicPr>
          <p:cNvPr id="25605" name="Picture 2" descr="http://www2.aofoundation.org/AOFileServerSurgery/MyPortalFiles?FilePath=/Surgery/en/_img/surgery/04-Approaches/13/Morrey/13_Morrey_Appr_2a_540.gif">
            <a:extLst>
              <a:ext uri="{FF2B5EF4-FFF2-40B4-BE49-F238E27FC236}">
                <a16:creationId xmlns:a16="http://schemas.microsoft.com/office/drawing/2014/main" id="{ABEB1AD6-D627-5903-21CA-7A7942966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895703"/>
            <a:ext cx="3801616" cy="281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http://www2.aofoundation.org/AOFileServerSurgery/MyPortalFiles?FilePath=/Surgery/en/_img/surgery/04-Approaches/13/PostOsteo/13_postOsteo_3b_540.jpg">
            <a:extLst>
              <a:ext uri="{FF2B5EF4-FFF2-40B4-BE49-F238E27FC236}">
                <a16:creationId xmlns:a16="http://schemas.microsoft.com/office/drawing/2014/main" id="{F5F85EA8-3983-40F6-2DBE-373CA0C0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794663"/>
            <a:ext cx="3744416" cy="27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 descr="http://www2.aofoundation.org/AOFileServerSurgery/MyPortalFiles?FilePath=/Surgery/en/_img/surgery/04-Approaches/13/PostOsteo/13_postOsteo_4a_540.gif">
            <a:extLst>
              <a:ext uri="{FF2B5EF4-FFF2-40B4-BE49-F238E27FC236}">
                <a16:creationId xmlns:a16="http://schemas.microsoft.com/office/drawing/2014/main" id="{7EC7371D-5BF1-66E5-EE23-7DA1783E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3519"/>
            <a:ext cx="3867472" cy="28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ttp://www2.aofoundation.org/AOFileServerSurgery/MyPortalFiles?FilePath=/Surgery/en/_img/surgery/04-Approaches/13/PostOsteo/13_ApprPostOsteot-5e2_540.gif">
            <a:extLst>
              <a:ext uri="{FF2B5EF4-FFF2-40B4-BE49-F238E27FC236}">
                <a16:creationId xmlns:a16="http://schemas.microsoft.com/office/drawing/2014/main" id="{DDF4A0CF-B6E6-AAED-FF03-E8F45543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21" y="2983853"/>
            <a:ext cx="3791272" cy="280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C9413BB6-3102-4AF5-1736-465A0AEFB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8864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sk-SK"/>
              <a:t>Operační léčení</a:t>
            </a:r>
          </a:p>
        </p:txBody>
      </p:sp>
      <p:pic>
        <p:nvPicPr>
          <p:cNvPr id="26629" name="Picture 4" descr="http://www2.aofoundation.org/AOFileServerSurgery/MyPortalFiles?FilePath=/Surgery/en/_img/surgery/05-RedFix/13/ScrewPlate/13-C3_Plates_2a_540.jpg">
            <a:extLst>
              <a:ext uri="{FF2B5EF4-FFF2-40B4-BE49-F238E27FC236}">
                <a16:creationId xmlns:a16="http://schemas.microsoft.com/office/drawing/2014/main" id="{55F59996-02C3-73DD-1D7B-11E22752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253112"/>
            <a:ext cx="3024336" cy="256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http://www2.aofoundation.org/AOFileServerSurgery/MyPortalFiles?FilePath=/Surgery/en/_img/surgery/05-RedFix/13/ScrewPlate/13-C3_Plates_3a_540.gif">
            <a:extLst>
              <a:ext uri="{FF2B5EF4-FFF2-40B4-BE49-F238E27FC236}">
                <a16:creationId xmlns:a16="http://schemas.microsoft.com/office/drawing/2014/main" id="{015A1039-DA50-A904-0C8C-E63C32F6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440" y="1232809"/>
            <a:ext cx="3254896" cy="272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http://www2.aofoundation.org/AOFileServerSurgery/MyPortalFiles?FilePath=/Surgery/en/_img/surgery/05-RedFix/13/ScrewPlate/13-C3_Plates_4a_540.gif">
            <a:extLst>
              <a:ext uri="{FF2B5EF4-FFF2-40B4-BE49-F238E27FC236}">
                <a16:creationId xmlns:a16="http://schemas.microsoft.com/office/drawing/2014/main" id="{101AE1E8-3ECA-FC63-CA2D-E9F8C58F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825" y="881772"/>
            <a:ext cx="2924944" cy="216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0" descr="http://www2.aofoundation.org/AOFileServerSurgery/MyPortalFiles?FilePath=/Surgery/en/_img/surgery/05-RedFix/13/ScrewPlate/13-C3_Plates_5b_540.jpg">
            <a:extLst>
              <a:ext uri="{FF2B5EF4-FFF2-40B4-BE49-F238E27FC236}">
                <a16:creationId xmlns:a16="http://schemas.microsoft.com/office/drawing/2014/main" id="{80256C5B-9920-C7C7-7838-B05E5C5B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75" y="3501008"/>
            <a:ext cx="5703168" cy="331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2" descr="http://www2.aofoundation.org/AOFileServerSurgery/MyPortalFiles?FilePath=/Surgery/en/_img/surgery/05-RedFix/13/ScrewPlate/13-C3_Plates_4f_540.gif">
            <a:extLst>
              <a:ext uri="{FF2B5EF4-FFF2-40B4-BE49-F238E27FC236}">
                <a16:creationId xmlns:a16="http://schemas.microsoft.com/office/drawing/2014/main" id="{1CA02909-7390-B997-3D9D-1EB873D1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48072"/>
            <a:ext cx="311034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73D5CF07-2824-93F3-18CB-27AFF5805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eaLnBrk="1" hangingPunct="1"/>
            <a:r>
              <a:rPr lang="cs-CZ" altLang="sk-SK"/>
              <a:t>Ruptura distálního bicepsu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Flexe a supinace 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Muži 30-40 let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30 – 40 % ztráta síkly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Symptomy – „pop“,slabost, hematom</a:t>
            </a:r>
          </a:p>
          <a:p>
            <a:pPr eaLnBrk="1" hangingPunct="1">
              <a:buFontTx/>
              <a:buChar char="-"/>
            </a:pPr>
            <a:endParaRPr lang="cs-CZ" altLang="sk-SK" sz="2000"/>
          </a:p>
          <a:p>
            <a:pPr eaLnBrk="1" hangingPunct="1">
              <a:buFontTx/>
              <a:buChar char="-"/>
            </a:pPr>
            <a:r>
              <a:rPr lang="cs-CZ" altLang="sk-SK" sz="2000"/>
              <a:t>Treatment – konz./operační</a:t>
            </a:r>
          </a:p>
        </p:txBody>
      </p:sp>
      <p:pic>
        <p:nvPicPr>
          <p:cNvPr id="27652" name="Picture 2" descr="Elbow+tendon+diagram">
            <a:extLst>
              <a:ext uri="{FF2B5EF4-FFF2-40B4-BE49-F238E27FC236}">
                <a16:creationId xmlns:a16="http://schemas.microsoft.com/office/drawing/2014/main" id="{C35E5F16-30DA-6C5E-38A3-5731DB50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88640"/>
            <a:ext cx="3527995" cy="264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emedx.com/emedx/diagnosis_information/diagnosis_information_image_files/elbow_wrist_images/biceps_tendon_repair_surgery_photo-3.jpg">
            <a:extLst>
              <a:ext uri="{FF2B5EF4-FFF2-40B4-BE49-F238E27FC236}">
                <a16:creationId xmlns:a16="http://schemas.microsoft.com/office/drawing/2014/main" id="{F00D7B56-E982-9520-6258-A9C864AB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284984"/>
            <a:ext cx="4656956" cy="349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http://ars.sciencedirect.com/content/image/1-s2.0-S1058274603001733-gr1.jpg">
            <a:extLst>
              <a:ext uri="{FF2B5EF4-FFF2-40B4-BE49-F238E27FC236}">
                <a16:creationId xmlns:a16="http://schemas.microsoft.com/office/drawing/2014/main" id="{F007AB5F-0F28-A6E0-9FA5-A22666E87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003069"/>
            <a:ext cx="5333851" cy="382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CB70D64C-1E38-D7B0-9FFA-B7742819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sk-SK" dirty="0"/>
              <a:t>Luxace lokte</a:t>
            </a:r>
          </a:p>
        </p:txBody>
      </p:sp>
      <p:sp>
        <p:nvSpPr>
          <p:cNvPr id="28675" name="Zástupný symbol pro obsah 5">
            <a:extLst>
              <a:ext uri="{FF2B5EF4-FFF2-40B4-BE49-F238E27FC236}">
                <a16:creationId xmlns:a16="http://schemas.microsoft.com/office/drawing/2014/main" id="{476D2551-3765-2AFE-D855-BB950FD58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41439"/>
            <a:ext cx="8229600" cy="4784725"/>
          </a:xfrm>
        </p:spPr>
        <p:txBody>
          <a:bodyPr/>
          <a:lstStyle/>
          <a:p>
            <a:pPr eaLnBrk="1" hangingPunct="1"/>
            <a:r>
              <a:rPr lang="cs-CZ" altLang="sk-SK" sz="2000" dirty="0"/>
              <a:t>20 % luxací</a:t>
            </a:r>
          </a:p>
          <a:p>
            <a:pPr eaLnBrk="1" hangingPunct="1"/>
            <a:r>
              <a:rPr lang="cs-CZ" altLang="sk-SK" sz="2000" dirty="0"/>
              <a:t>11 -30 % úrazů lokte</a:t>
            </a:r>
          </a:p>
          <a:p>
            <a:pPr eaLnBrk="1" hangingPunct="1"/>
            <a:r>
              <a:rPr lang="cs-CZ" altLang="sk-SK" sz="2000" dirty="0"/>
              <a:t>6 -8 / 10000 / za rok</a:t>
            </a:r>
          </a:p>
          <a:p>
            <a:pPr eaLnBrk="1" hangingPunct="1"/>
            <a:endParaRPr lang="cs-CZ" altLang="sk-SK" dirty="0"/>
          </a:p>
        </p:txBody>
      </p:sp>
      <p:pic>
        <p:nvPicPr>
          <p:cNvPr id="28676" name="Picture 2" descr="http://www.scoi.com/images/scoi-elbow.jpg">
            <a:extLst>
              <a:ext uri="{FF2B5EF4-FFF2-40B4-BE49-F238E27FC236}">
                <a16:creationId xmlns:a16="http://schemas.microsoft.com/office/drawing/2014/main" id="{F6E869DA-0647-957C-E9B6-1B62C6C1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52" y="2636912"/>
            <a:ext cx="6858542" cy="41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265CD4-2CC6-9CCD-9E1C-61D766849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92151"/>
            <a:ext cx="8229600" cy="5434013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err="1"/>
              <a:t>Types</a:t>
            </a:r>
            <a:r>
              <a:rPr lang="cs-CZ" sz="2000" b="1" dirty="0"/>
              <a:t>  - jednoduché / komplexní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/>
              <a:t>Jednoduché - vazivové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</a:t>
            </a:r>
            <a:r>
              <a:rPr lang="cs-CZ" sz="2000" b="1" dirty="0" err="1"/>
              <a:t>dorsalní</a:t>
            </a:r>
            <a:r>
              <a:rPr lang="cs-CZ" sz="2000" b="1" dirty="0"/>
              <a:t> ( 90 % )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</a:t>
            </a:r>
            <a:r>
              <a:rPr lang="cs-CZ" sz="2000" b="1" dirty="0" err="1"/>
              <a:t>ventralní</a:t>
            </a:r>
            <a:endParaRPr lang="cs-CZ" sz="2000" b="1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</a:t>
            </a:r>
            <a:r>
              <a:rPr lang="cs-CZ" sz="2000" b="1" dirty="0" err="1"/>
              <a:t>medialní</a:t>
            </a:r>
            <a:endParaRPr lang="cs-CZ" sz="2000" b="1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</a:t>
            </a:r>
            <a:r>
              <a:rPr lang="cs-CZ" sz="2000" b="1" dirty="0" err="1"/>
              <a:t>lateralní</a:t>
            </a:r>
            <a:endParaRPr lang="cs-CZ" sz="2000" b="1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divergentní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/>
              <a:t>Komplexní- </a:t>
            </a:r>
            <a:r>
              <a:rPr lang="cs-CZ" sz="2000" b="1" dirty="0" err="1"/>
              <a:t>osteoligamentózní</a:t>
            </a:r>
            <a:endParaRPr lang="cs-CZ" sz="16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/>
              <a:t>Diagnóza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anamnéze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klinické vyšetření </a:t>
            </a:r>
            <a:endParaRPr lang="cs-CZ" sz="1600" b="1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RTG, CT, </a:t>
            </a:r>
            <a:r>
              <a:rPr lang="cs-CZ" sz="2000" b="1" dirty="0" err="1"/>
              <a:t>MRi</a:t>
            </a:r>
            <a:endParaRPr lang="cs-CZ" sz="2000" b="1" dirty="0"/>
          </a:p>
        </p:txBody>
      </p:sp>
      <p:pic>
        <p:nvPicPr>
          <p:cNvPr id="29700" name="Picture 2" descr="RTG Prostá luxace lokte">
            <a:extLst>
              <a:ext uri="{FF2B5EF4-FFF2-40B4-BE49-F238E27FC236}">
                <a16:creationId xmlns:a16="http://schemas.microsoft.com/office/drawing/2014/main" id="{FBA9EC03-634C-8ACE-194D-350A497B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068960"/>
            <a:ext cx="2665413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Luxace lokte + fr">
            <a:extLst>
              <a:ext uri="{FF2B5EF4-FFF2-40B4-BE49-F238E27FC236}">
                <a16:creationId xmlns:a16="http://schemas.microsoft.com/office/drawing/2014/main" id="{62A21F8F-13D1-3898-5AEB-06B99226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941168"/>
            <a:ext cx="25812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http://www.eorthopod.com/images/ContentImages/elbow/elbow_dislocation/elbow_dislocation_intro01.jpg">
            <a:extLst>
              <a:ext uri="{FF2B5EF4-FFF2-40B4-BE49-F238E27FC236}">
                <a16:creationId xmlns:a16="http://schemas.microsoft.com/office/drawing/2014/main" id="{3742748E-EF0A-3F9E-1CD1-24EB24B86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4624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AF7C12DB-1B92-0BD1-30E9-D9DC32AB2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49275"/>
            <a:ext cx="8229600" cy="5576888"/>
          </a:xfrm>
        </p:spPr>
        <p:txBody>
          <a:bodyPr/>
          <a:lstStyle/>
          <a:p>
            <a:pPr eaLnBrk="1" hangingPunct="1"/>
            <a:r>
              <a:rPr lang="cs-CZ" altLang="sk-SK" sz="2000" b="1" dirty="0"/>
              <a:t>Terapie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b="1" dirty="0"/>
              <a:t>	- repozice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b="1" dirty="0"/>
              <a:t>	- vyšetření stability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</p:txBody>
      </p:sp>
      <p:pic>
        <p:nvPicPr>
          <p:cNvPr id="30724" name="Picture 2" descr="http://t0.gstatic.com/images?q=tbn:ANd9GcQj7ZCx0ryLDUkx_CZB8G4oIeju82sNNCDqhLRLUslKPC5CEiV3jQ">
            <a:extLst>
              <a:ext uri="{FF2B5EF4-FFF2-40B4-BE49-F238E27FC236}">
                <a16:creationId xmlns:a16="http://schemas.microsoft.com/office/drawing/2014/main" id="{91B7B589-2424-1C3A-D8B0-6F70AE9F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16632"/>
            <a:ext cx="4968850" cy="316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http://orthoanswer.org/shoulder-arm-elbow/elbow-dislocation/Elbow%20brace.JPG">
            <a:extLst>
              <a:ext uri="{FF2B5EF4-FFF2-40B4-BE49-F238E27FC236}">
                <a16:creationId xmlns:a16="http://schemas.microsoft.com/office/drawing/2014/main" id="{BDEF356A-9DBF-369F-DE19-E0E12E6F2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43706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Lateral pivot shift fenomén">
            <a:extLst>
              <a:ext uri="{FF2B5EF4-FFF2-40B4-BE49-F238E27FC236}">
                <a16:creationId xmlns:a16="http://schemas.microsoft.com/office/drawing/2014/main" id="{118B044F-173D-5729-478F-71D3E3D8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3337718"/>
            <a:ext cx="4545754" cy="340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http://www.netterimages.com/images/vpv/000/000/013/13675-0550x0475.jpg">
            <a:extLst>
              <a:ext uri="{FF2B5EF4-FFF2-40B4-BE49-F238E27FC236}">
                <a16:creationId xmlns:a16="http://schemas.microsoft.com/office/drawing/2014/main" id="{B46C0024-94C1-5D85-8B27-2B98D447B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844676"/>
            <a:ext cx="417512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68B87D7C-F556-0CDB-7BC2-B4B40CDC3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20713"/>
            <a:ext cx="8229600" cy="5505450"/>
          </a:xfrm>
        </p:spPr>
        <p:txBody>
          <a:bodyPr/>
          <a:lstStyle/>
          <a:p>
            <a:pPr eaLnBrk="1" hangingPunct="1"/>
            <a:r>
              <a:rPr lang="cs-CZ" altLang="sk-SK" sz="2400" b="1" dirty="0"/>
              <a:t>Konzervativní terapie</a:t>
            </a:r>
          </a:p>
          <a:p>
            <a:pPr lvl="1" eaLnBrk="1" hangingPunct="1"/>
            <a:r>
              <a:rPr lang="cs-CZ" altLang="sk-SK" sz="2000" b="1" dirty="0"/>
              <a:t>limited motion ortéza</a:t>
            </a:r>
          </a:p>
          <a:p>
            <a:pPr lvl="1" eaLnBrk="1" hangingPunct="1"/>
            <a:r>
              <a:rPr lang="cs-CZ" altLang="sk-SK" sz="2000" b="1" dirty="0"/>
              <a:t>rehabilitace</a:t>
            </a:r>
            <a:endParaRPr lang="cs-CZ" altLang="sk-SK" sz="2400" b="1" dirty="0"/>
          </a:p>
          <a:p>
            <a:pPr eaLnBrk="1" hangingPunct="1"/>
            <a:endParaRPr lang="cs-CZ" altLang="sk-SK" sz="24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 b="1" dirty="0"/>
          </a:p>
          <a:p>
            <a:pPr eaLnBrk="1" hangingPunct="1"/>
            <a:r>
              <a:rPr lang="cs-CZ" altLang="sk-SK" sz="2400" b="1" dirty="0"/>
              <a:t>Operační léčba</a:t>
            </a:r>
          </a:p>
          <a:p>
            <a:pPr lvl="1" eaLnBrk="1" hangingPunct="1"/>
            <a:r>
              <a:rPr lang="cs-CZ" altLang="sk-SK" sz="2000" b="1" dirty="0"/>
              <a:t>Reinzerce otevřeně</a:t>
            </a:r>
          </a:p>
          <a:p>
            <a:pPr lvl="1" eaLnBrk="1" hangingPunct="1"/>
            <a:r>
              <a:rPr lang="cs-CZ" altLang="sk-SK" sz="2000" b="1" dirty="0"/>
              <a:t>rehabilitace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pic>
        <p:nvPicPr>
          <p:cNvPr id="31748" name="Picture 7" descr="http://orthoanswer.org/shoulder-arm-elbow/elbow-dislocation/Elbow%20brace.JPG">
            <a:extLst>
              <a:ext uri="{FF2B5EF4-FFF2-40B4-BE49-F238E27FC236}">
                <a16:creationId xmlns:a16="http://schemas.microsoft.com/office/drawing/2014/main" id="{EE416770-F3EB-D63C-5668-2EE23930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09536"/>
            <a:ext cx="4393679" cy="315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37d">
            <a:extLst>
              <a:ext uri="{FF2B5EF4-FFF2-40B4-BE49-F238E27FC236}">
                <a16:creationId xmlns:a16="http://schemas.microsoft.com/office/drawing/2014/main" id="{3EFE4846-0A46-1B13-D84D-CF121E8D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531188"/>
            <a:ext cx="4608785" cy="305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 descr="paraart">
            <a:extLst>
              <a:ext uri="{FF2B5EF4-FFF2-40B4-BE49-F238E27FC236}">
                <a16:creationId xmlns:a16="http://schemas.microsoft.com/office/drawing/2014/main" id="{033FF3CC-4DC3-465F-8E7F-2B556A0A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3429000"/>
            <a:ext cx="180022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10D76EA6-706D-2248-98C2-9402A337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sk-SK" b="1" dirty="0"/>
              <a:t>Operační léčba</a:t>
            </a:r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400" dirty="0"/>
              <a:t>komplikace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dirty="0"/>
              <a:t>- </a:t>
            </a:r>
            <a:r>
              <a:rPr lang="cs-CZ" altLang="sk-SK" sz="2000" dirty="0" err="1"/>
              <a:t>heterotopické</a:t>
            </a:r>
            <a:r>
              <a:rPr lang="cs-CZ" altLang="sk-SK" sz="2000" dirty="0"/>
              <a:t> osifikace</a:t>
            </a:r>
          </a:p>
          <a:p>
            <a:pPr marL="0" indent="0" eaLnBrk="1" hangingPunct="1">
              <a:buNone/>
            </a:pPr>
            <a:r>
              <a:rPr lang="cs-CZ" altLang="sk-SK" sz="2000" dirty="0"/>
              <a:t>- nestabilita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dirty="0"/>
              <a:t>- ztuhlost</a:t>
            </a:r>
          </a:p>
        </p:txBody>
      </p:sp>
      <p:pic>
        <p:nvPicPr>
          <p:cNvPr id="32772" name="Picture 4" descr="Luxace lokte + syntéza hl">
            <a:extLst>
              <a:ext uri="{FF2B5EF4-FFF2-40B4-BE49-F238E27FC236}">
                <a16:creationId xmlns:a16="http://schemas.microsoft.com/office/drawing/2014/main" id="{A6F4CA45-37E2-1132-6F40-2D73755A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7" y="980728"/>
            <a:ext cx="746473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http://www2.aofoundation.org/AOFileServer/PortalFiles?FilePath=/Extranet/en/_img/inn/new/2007/slides/Elbow_Hinge_Fixator_1.jpg">
            <a:extLst>
              <a:ext uri="{FF2B5EF4-FFF2-40B4-BE49-F238E27FC236}">
                <a16:creationId xmlns:a16="http://schemas.microsoft.com/office/drawing/2014/main" id="{D4A1A3B9-3A83-F46B-BA58-08BEB8FB8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61048"/>
            <a:ext cx="41767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1097943F-039A-CCEB-9168-80FCE8BF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7793CB78-3671-4054-97FC-23C472CDD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333" y="689359"/>
            <a:ext cx="9543406" cy="60194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</a:pPr>
            <a:r>
              <a:rPr lang="cs-CZ" altLang="sk-SK" sz="2400" b="1" dirty="0"/>
              <a:t>Konzervativní terapie</a:t>
            </a:r>
            <a:endParaRPr lang="cs-CZ" b="1">
              <a:ea typeface="Calibri"/>
              <a:cs typeface="Calibri"/>
            </a:endParaRPr>
          </a:p>
          <a:p>
            <a:r>
              <a:rPr lang="cs-CZ" altLang="sk-SK" sz="2400" dirty="0"/>
              <a:t>nedislokované, minimálně dislokované zlomeniny </a:t>
            </a:r>
            <a:endParaRPr lang="cs-CZ" altLang="sk-SK" sz="2400" dirty="0">
              <a:ea typeface="Calibri"/>
              <a:cs typeface="Calibri"/>
            </a:endParaRPr>
          </a:p>
          <a:p>
            <a:r>
              <a:rPr lang="cs-CZ" altLang="sk-SK" sz="2400" dirty="0"/>
              <a:t>ramenní ortéza / </a:t>
            </a:r>
            <a:r>
              <a:rPr lang="cs-CZ" altLang="sk-SK" sz="2400" dirty="0" err="1"/>
              <a:t>klíčková</a:t>
            </a:r>
            <a:r>
              <a:rPr lang="cs-CZ" altLang="sk-SK" sz="2400" dirty="0"/>
              <a:t> ortéza  4-6 týdnů</a:t>
            </a:r>
            <a:endParaRPr lang="cs-CZ" altLang="sk-SK" sz="2400" dirty="0">
              <a:ea typeface="Calibri"/>
              <a:cs typeface="Calibri"/>
            </a:endParaRPr>
          </a:p>
          <a:p>
            <a:r>
              <a:rPr lang="cs-CZ" altLang="sk-SK" sz="2400" dirty="0"/>
              <a:t>ROM po 4 týdnech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marL="0" indent="0" eaLnBrk="1" hangingPunct="1">
              <a:buNone/>
            </a:pPr>
            <a:r>
              <a:rPr lang="cs-CZ" altLang="sk-SK" sz="2400" b="1" dirty="0"/>
              <a:t>Indikace OS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r>
              <a:rPr lang="cs-CZ" altLang="sk-SK" sz="2400" dirty="0"/>
              <a:t>zkratek &gt; 18mm</a:t>
            </a:r>
            <a:endParaRPr lang="cs-CZ" altLang="sk-SK" sz="2400" dirty="0">
              <a:ea typeface="Calibri"/>
              <a:cs typeface="Calibri"/>
            </a:endParaRPr>
          </a:p>
          <a:p>
            <a:r>
              <a:rPr lang="cs-CZ" altLang="sk-SK" sz="2400" dirty="0"/>
              <a:t>dislokace &gt; 100%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r>
              <a:rPr lang="cs-CZ" altLang="sk-SK" sz="2400" dirty="0"/>
              <a:t>tříštivá zlomenina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r>
              <a:rPr lang="cs-CZ" altLang="sk-SK" sz="2400" dirty="0"/>
              <a:t>NV poranění</a:t>
            </a:r>
          </a:p>
          <a:p>
            <a:pPr eaLnBrk="1" hangingPunct="1"/>
            <a:r>
              <a:rPr lang="cs-CZ" altLang="sk-SK" sz="2400" dirty="0"/>
              <a:t>otevřené zlomeniny, napínání kůže</a:t>
            </a:r>
            <a:endParaRPr lang="cs-CZ" altLang="sk-SK" sz="2400" dirty="0">
              <a:ea typeface="Calibri"/>
              <a:cs typeface="Calibri"/>
            </a:endParaRPr>
          </a:p>
          <a:p>
            <a:pPr eaLnBrk="1" hangingPunct="1"/>
            <a:endParaRPr lang="cs-CZ" altLang="sk-SK" sz="2400" dirty="0"/>
          </a:p>
        </p:txBody>
      </p:sp>
      <p:pic>
        <p:nvPicPr>
          <p:cNvPr id="6148" name="Picture 4" descr="F:\ob\bez názvu.png">
            <a:extLst>
              <a:ext uri="{FF2B5EF4-FFF2-40B4-BE49-F238E27FC236}">
                <a16:creationId xmlns:a16="http://schemas.microsoft.com/office/drawing/2014/main" id="{8C8B0F90-AA54-396C-4918-761BA1A9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754" y="188640"/>
            <a:ext cx="2232248" cy="275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F:\ob\imagesQI3GHTQK.jpg">
            <a:extLst>
              <a:ext uri="{FF2B5EF4-FFF2-40B4-BE49-F238E27FC236}">
                <a16:creationId xmlns:a16="http://schemas.microsoft.com/office/drawing/2014/main" id="{63E45D1C-C328-6D37-DB9F-D94374C0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1838495"/>
            <a:ext cx="2212456" cy="28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F:\ob\clf2.png">
            <a:extLst>
              <a:ext uri="{FF2B5EF4-FFF2-40B4-BE49-F238E27FC236}">
                <a16:creationId xmlns:a16="http://schemas.microsoft.com/office/drawing/2014/main" id="{A20D4BA0-23CD-8A49-9E15-862368F26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5431" r="4887" b="8147"/>
          <a:stretch>
            <a:fillRect/>
          </a:stretch>
        </p:blipFill>
        <p:spPr bwMode="auto">
          <a:xfrm>
            <a:off x="8693475" y="4869161"/>
            <a:ext cx="3315170" cy="187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Obrázek 36">
            <a:extLst>
              <a:ext uri="{FF2B5EF4-FFF2-40B4-BE49-F238E27FC236}">
                <a16:creationId xmlns:a16="http://schemas.microsoft.com/office/drawing/2014/main" id="{A41E802C-E4FB-1103-5458-58AE67AF9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34122" r="19685" b="19423"/>
          <a:stretch>
            <a:fillRect/>
          </a:stretch>
        </p:blipFill>
        <p:spPr bwMode="auto">
          <a:xfrm>
            <a:off x="3682902" y="2940499"/>
            <a:ext cx="3718446" cy="181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F:\ob\clf3.png">
            <a:extLst>
              <a:ext uri="{FF2B5EF4-FFF2-40B4-BE49-F238E27FC236}">
                <a16:creationId xmlns:a16="http://schemas.microsoft.com/office/drawing/2014/main" id="{C9518979-4167-61C5-25BC-71F6900E3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2553" r="3467" b="2553"/>
          <a:stretch>
            <a:fillRect/>
          </a:stretch>
        </p:blipFill>
        <p:spPr bwMode="auto">
          <a:xfrm>
            <a:off x="5879976" y="4847941"/>
            <a:ext cx="2704902" cy="187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F09DBA-86F4-81DE-3B82-A094A5EB4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333375"/>
            <a:ext cx="9443392" cy="5792788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b="1" dirty="0"/>
              <a:t>Zlomeniny hlavičky radia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20 % fraktur lokte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pád na nataženou končetinu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diagnostika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- anamnéza, klinické vyšetření, RTG, CT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klasifikace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- </a:t>
            </a:r>
            <a:r>
              <a:rPr lang="cs-CZ" sz="2000" dirty="0" err="1"/>
              <a:t>Mason</a:t>
            </a:r>
            <a:r>
              <a:rPr lang="cs-CZ" sz="2000" dirty="0"/>
              <a:t> I-IV.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léčba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000" dirty="0"/>
              <a:t>konzervativní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000" dirty="0"/>
              <a:t>operační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	osteosyntéza / náhrada / resekce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</p:txBody>
      </p:sp>
      <p:pic>
        <p:nvPicPr>
          <p:cNvPr id="33796" name="Picture 4" descr="http://www2.aofoundation.org/AOFileServerSurgery/MyPortalFiles?FilePath=/Surgery/en/_img/surgery/05-RedFix/21/Nonop/21_Cast_2a_540.gif">
            <a:extLst>
              <a:ext uri="{FF2B5EF4-FFF2-40B4-BE49-F238E27FC236}">
                <a16:creationId xmlns:a16="http://schemas.microsoft.com/office/drawing/2014/main" id="{4DC09C25-482A-6D54-588C-F11D86C9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4936280"/>
            <a:ext cx="2931790" cy="1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http://download.imaging.consult.com/ic/images/S1933033207760512/gr4-midi.jpg">
            <a:extLst>
              <a:ext uri="{FF2B5EF4-FFF2-40B4-BE49-F238E27FC236}">
                <a16:creationId xmlns:a16="http://schemas.microsoft.com/office/drawing/2014/main" id="{351D0BCD-C797-AC66-4487-28DAE2FF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577285"/>
            <a:ext cx="3312416" cy="22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http://www.hwbf.org/hwb/conf/chhabra2/rhlat1.jpg">
            <a:extLst>
              <a:ext uri="{FF2B5EF4-FFF2-40B4-BE49-F238E27FC236}">
                <a16:creationId xmlns:a16="http://schemas.microsoft.com/office/drawing/2014/main" id="{FA766E6A-3B38-0B6E-5C04-C9F8D6D19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/>
          <a:stretch>
            <a:fillRect/>
          </a:stretch>
        </p:blipFill>
        <p:spPr bwMode="auto">
          <a:xfrm>
            <a:off x="5663952" y="116632"/>
            <a:ext cx="2764117" cy="223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 descr="3D Reconstruction CT Scan of Minimally displaced Fracture of the Radial Head &lt;2mm">
            <a:extLst>
              <a:ext uri="{FF2B5EF4-FFF2-40B4-BE49-F238E27FC236}">
                <a16:creationId xmlns:a16="http://schemas.microsoft.com/office/drawing/2014/main" id="{7E73BF83-C779-2C66-335C-753ADCC9D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116632"/>
            <a:ext cx="2337048" cy="233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6A98FEE3-D52F-3AD4-9A91-C744FFA32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60351"/>
            <a:ext cx="8229600" cy="58658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b="1" dirty="0"/>
              <a:t>Operační léčba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dirty="0"/>
              <a:t> </a:t>
            </a:r>
          </a:p>
        </p:txBody>
      </p:sp>
      <p:pic>
        <p:nvPicPr>
          <p:cNvPr id="34820" name="Picture 2" descr="http://www2.aofoundation.org/AOFileServerSurgery/MyPortalFiles?FilePath=/Surgery/en/_img/surgery/05-RedFix/21/Arthroplasty/21-C22_replacement_1a_540.gif">
            <a:extLst>
              <a:ext uri="{FF2B5EF4-FFF2-40B4-BE49-F238E27FC236}">
                <a16:creationId xmlns:a16="http://schemas.microsoft.com/office/drawing/2014/main" id="{946E0F18-0005-3366-94C4-BDE32137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836613"/>
            <a:ext cx="25209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http://www2.aofoundation.org/AOFileServerSurgery/MyPortalFiles?FilePath=/Surgery/en/_img/surgery/05-RedFix/21/Arthroplasty/21-C22_replacement_1d_540.gif">
            <a:extLst>
              <a:ext uri="{FF2B5EF4-FFF2-40B4-BE49-F238E27FC236}">
                <a16:creationId xmlns:a16="http://schemas.microsoft.com/office/drawing/2014/main" id="{5E89F7A5-4BD1-4970-0FA0-96F5D4E2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924175"/>
            <a:ext cx="2592388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http://www2.aofoundation.org/AOFileServerSurgery/MyPortalFiles?FilePath=/Surgery/en/_img/surgery/05-RedFix/21/Arthroplasty/21-B23_Replacement_1a_540.jpg">
            <a:extLst>
              <a:ext uri="{FF2B5EF4-FFF2-40B4-BE49-F238E27FC236}">
                <a16:creationId xmlns:a16="http://schemas.microsoft.com/office/drawing/2014/main" id="{EE5BB95A-093A-39E4-7D8C-A3EC88F7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724401"/>
            <a:ext cx="25923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http://www2.aofoundation.org/AOFileServerSurgery/MyPortalFiles?FilePath=/Surgery/en/_img/surgery/05-RedFix/21/SafeZone/21_radius_safe_540.gif">
            <a:extLst>
              <a:ext uri="{FF2B5EF4-FFF2-40B4-BE49-F238E27FC236}">
                <a16:creationId xmlns:a16="http://schemas.microsoft.com/office/drawing/2014/main" id="{552DCF43-E45B-71BC-867D-3B1B7055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765175"/>
            <a:ext cx="26638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2" descr="http://www2.aofoundation.org/AOFileServerSurgery/MyPortalFiles?FilePath=/Surgery/en/_img/surgery/05-RedFix/21/T-plate/21-A_radiusPl_multi_3b_540.gif">
            <a:extLst>
              <a:ext uri="{FF2B5EF4-FFF2-40B4-BE49-F238E27FC236}">
                <a16:creationId xmlns:a16="http://schemas.microsoft.com/office/drawing/2014/main" id="{CC83177A-2848-3D0E-54CB-C11F06DD7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724400"/>
            <a:ext cx="26146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4" descr="http://www2.aofoundation.org/AOFileServerSurgery/MyPortalFiles?FilePath=/Surgery/en/_img/surgery/05-RedFix/21/LagScrew/radius/21-BC_radius_LgScr_4e_540.gif">
            <a:extLst>
              <a:ext uri="{FF2B5EF4-FFF2-40B4-BE49-F238E27FC236}">
                <a16:creationId xmlns:a16="http://schemas.microsoft.com/office/drawing/2014/main" id="{ACBEE756-2FA0-2071-7C2A-E3A98BB5A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2636839"/>
            <a:ext cx="25669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85D0FB47-425B-183C-7BB9-76BEA1CA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74638"/>
            <a:ext cx="95154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Zlomeniny olekranu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B7DBC4C4-42BD-DB49-494C-176A27771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472" y="1143000"/>
            <a:ext cx="8867328" cy="5214938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úpon tricepsu</a:t>
            </a:r>
          </a:p>
          <a:p>
            <a:pPr eaLnBrk="1" hangingPunct="1"/>
            <a:r>
              <a:rPr lang="cs-CZ" altLang="sk-SK" sz="2400" dirty="0"/>
              <a:t>ztráta extenze proti gravitaci</a:t>
            </a:r>
          </a:p>
          <a:p>
            <a:pPr eaLnBrk="1" hangingPunct="1"/>
            <a:r>
              <a:rPr lang="cs-CZ" altLang="sk-SK" sz="2400" dirty="0"/>
              <a:t>přímé úrazy – tříštivé</a:t>
            </a:r>
          </a:p>
          <a:p>
            <a:pPr eaLnBrk="1" hangingPunct="1"/>
            <a:r>
              <a:rPr lang="cs-CZ" altLang="sk-SK" sz="2400" dirty="0"/>
              <a:t>nepřímé – šikmé/ příčné fr.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RTG – AP, bočná, šikmá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konzervativní terapie</a:t>
            </a:r>
          </a:p>
          <a:p>
            <a:pPr eaLnBrk="1" hangingPunct="1"/>
            <a:r>
              <a:rPr lang="cs-CZ" altLang="sk-SK" sz="2400" dirty="0"/>
              <a:t>nedislokované fr SFO 3T, </a:t>
            </a:r>
            <a:r>
              <a:rPr lang="cs-CZ" altLang="sk-SK" sz="2400" dirty="0" err="1"/>
              <a:t>semiflexe</a:t>
            </a:r>
            <a:endParaRPr lang="cs-CZ" altLang="sk-SK" sz="2400" dirty="0"/>
          </a:p>
          <a:p>
            <a:pPr eaLnBrk="1" hangingPunct="1"/>
            <a:r>
              <a:rPr lang="cs-CZ" altLang="sk-SK" sz="2400" dirty="0"/>
              <a:t>operační terapie</a:t>
            </a:r>
          </a:p>
          <a:p>
            <a:pPr eaLnBrk="1" hangingPunct="1"/>
            <a:r>
              <a:rPr lang="cs-CZ" altLang="sk-SK" sz="2400" dirty="0"/>
              <a:t>LCP, tahová </a:t>
            </a:r>
            <a:r>
              <a:rPr lang="cs-CZ" altLang="sk-SK" sz="2400" dirty="0" err="1"/>
              <a:t>cerkláž</a:t>
            </a:r>
            <a:endParaRPr lang="cs-CZ" altLang="sk-SK" sz="2400" dirty="0"/>
          </a:p>
        </p:txBody>
      </p:sp>
      <p:pic>
        <p:nvPicPr>
          <p:cNvPr id="35844" name="Obrázek 44">
            <a:extLst>
              <a:ext uri="{FF2B5EF4-FFF2-40B4-BE49-F238E27FC236}">
                <a16:creationId xmlns:a16="http://schemas.microsoft.com/office/drawing/2014/main" id="{3A8F58B0-5E20-8CE4-4337-44272AED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8" t="30971" r="39697" b="29921"/>
          <a:stretch>
            <a:fillRect/>
          </a:stretch>
        </p:blipFill>
        <p:spPr bwMode="auto">
          <a:xfrm>
            <a:off x="5879975" y="107155"/>
            <a:ext cx="2981071" cy="24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Obrázek 45">
            <a:extLst>
              <a:ext uri="{FF2B5EF4-FFF2-40B4-BE49-F238E27FC236}">
                <a16:creationId xmlns:a16="http://schemas.microsoft.com/office/drawing/2014/main" id="{424BCA5B-F065-1041-B2C0-8FAC7EF0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6" t="25722" r="44292" b="34122"/>
          <a:stretch>
            <a:fillRect/>
          </a:stretch>
        </p:blipFill>
        <p:spPr bwMode="auto">
          <a:xfrm>
            <a:off x="6888088" y="3785642"/>
            <a:ext cx="2436291" cy="289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Obrázek 46">
            <a:extLst>
              <a:ext uri="{FF2B5EF4-FFF2-40B4-BE49-F238E27FC236}">
                <a16:creationId xmlns:a16="http://schemas.microsoft.com/office/drawing/2014/main" id="{400D71C8-8B76-CB99-7851-FEA5D3CE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46719" r="40681" b="16273"/>
          <a:stretch>
            <a:fillRect/>
          </a:stretch>
        </p:blipFill>
        <p:spPr bwMode="auto">
          <a:xfrm>
            <a:off x="9480376" y="4304099"/>
            <a:ext cx="2594850" cy="240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Obrázek 101">
            <a:extLst>
              <a:ext uri="{FF2B5EF4-FFF2-40B4-BE49-F238E27FC236}">
                <a16:creationId xmlns:a16="http://schemas.microsoft.com/office/drawing/2014/main" id="{D8E7BAEC-27D4-0C03-5CC5-F7021AAED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3" t="37794" r="32808" b="16798"/>
          <a:stretch>
            <a:fillRect/>
          </a:stretch>
        </p:blipFill>
        <p:spPr bwMode="auto">
          <a:xfrm>
            <a:off x="8938818" y="107155"/>
            <a:ext cx="3096911" cy="24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58E18790-FBA5-38C1-04B5-6CEF82FC9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b="1" dirty="0"/>
              <a:t>Operační léčba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pic>
        <p:nvPicPr>
          <p:cNvPr id="36868" name="Picture 2" descr="http://www2.aofoundation.org/AOFileServerSurgery/MyPortalFiles?FilePath=/Surgery/en/_img/surgery/05-RedFix/21/Reinsertion/21-C21_Coronoid_5a_540.gif">
            <a:extLst>
              <a:ext uri="{FF2B5EF4-FFF2-40B4-BE49-F238E27FC236}">
                <a16:creationId xmlns:a16="http://schemas.microsoft.com/office/drawing/2014/main" id="{2E4ECDCE-E3D6-E077-1CCE-984C9633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60" y="980728"/>
            <a:ext cx="4060488" cy="300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http://www2.aofoundation.org/AOFileServerSurgery/MyPortalFiles?FilePath=/Surgery/en/_img/surgery/05-RedFix/21/TensBand/21-B1_TensBnd_1a_540.gif">
            <a:extLst>
              <a:ext uri="{FF2B5EF4-FFF2-40B4-BE49-F238E27FC236}">
                <a16:creationId xmlns:a16="http://schemas.microsoft.com/office/drawing/2014/main" id="{F52D0027-6FD7-36FF-AA09-4B580A7A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71" y="1052736"/>
            <a:ext cx="4031803" cy="298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http://www2.aofoundation.org/AOFileServerSurgery/MyPortalFiles?FilePath=/Surgery/en/_img/surgery/05-RedFix/21/Reinsertion/21-C21_Coronoid_3a_218.gif">
            <a:extLst>
              <a:ext uri="{FF2B5EF4-FFF2-40B4-BE49-F238E27FC236}">
                <a16:creationId xmlns:a16="http://schemas.microsoft.com/office/drawing/2014/main" id="{6B6979A8-64A8-1EDD-BE9B-FE23F612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71" y="4141007"/>
            <a:ext cx="3076376" cy="23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 descr="http://www2.aofoundation.org/AOFileServerSurgery/MyPortalFiles?FilePath=/Surgery/en/_img/surgery/05-RedFix/21/Reinsertion/21-C21_Coronoid_4a_540.gif">
            <a:extLst>
              <a:ext uri="{FF2B5EF4-FFF2-40B4-BE49-F238E27FC236}">
                <a16:creationId xmlns:a16="http://schemas.microsoft.com/office/drawing/2014/main" id="{36BE473B-2C11-B03C-7199-BBC39945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07" y="4162630"/>
            <a:ext cx="3490631" cy="258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 descr="http://www2.aofoundation.org/AOFileServerSurgery/MyPortalFiles?FilePath=/Surgery/en/_img/surgery/05-RedFix/21/Reinsertion/21_Coronoid_1c_218.jpg">
            <a:extLst>
              <a:ext uri="{FF2B5EF4-FFF2-40B4-BE49-F238E27FC236}">
                <a16:creationId xmlns:a16="http://schemas.microsoft.com/office/drawing/2014/main" id="{EBDC481B-F913-1155-9FF9-EE804019D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38" y="4149080"/>
            <a:ext cx="3830529" cy="260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F2EF5FD1-36E0-8889-0AC2-21AA335A6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Zlomeniny předloktí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81D33677-2BEC-7743-FABC-94295779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071563"/>
            <a:ext cx="9371384" cy="5357812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izolované poranění 1 kosti</a:t>
            </a:r>
          </a:p>
          <a:p>
            <a:pPr eaLnBrk="1" hangingPunct="1"/>
            <a:r>
              <a:rPr lang="cs-CZ" altLang="sk-SK" sz="2400" dirty="0"/>
              <a:t>obě kosti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ulna – osa předloktí</a:t>
            </a:r>
          </a:p>
          <a:p>
            <a:pPr eaLnBrk="1" hangingPunct="1"/>
            <a:r>
              <a:rPr lang="cs-CZ" altLang="sk-SK" sz="2400" dirty="0" err="1"/>
              <a:t>radius</a:t>
            </a:r>
            <a:r>
              <a:rPr lang="cs-CZ" altLang="sk-SK" sz="2400" dirty="0"/>
              <a:t> – radiální oblouk, rotace radia kolem ulny do P/S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RTG – AP + bočná</a:t>
            </a:r>
          </a:p>
        </p:txBody>
      </p:sp>
      <p:pic>
        <p:nvPicPr>
          <p:cNvPr id="37892" name="Picture 5" descr="C:\Users\Martin\Desktop\obr. orthobull\radial bow.jpg">
            <a:extLst>
              <a:ext uri="{FF2B5EF4-FFF2-40B4-BE49-F238E27FC236}">
                <a16:creationId xmlns:a16="http://schemas.microsoft.com/office/drawing/2014/main" id="{BCE71465-FF2E-009C-781C-FEA2F437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94" y="173832"/>
            <a:ext cx="5665332" cy="167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C:\Users\Martin\Desktop\obr. orthobull\imagesCARD5XKL.jpeg">
            <a:extLst>
              <a:ext uri="{FF2B5EF4-FFF2-40B4-BE49-F238E27FC236}">
                <a16:creationId xmlns:a16="http://schemas.microsoft.com/office/drawing/2014/main" id="{C4D9F5DF-F1B2-D63E-A0BC-C7251432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 r="14919" b="10443"/>
          <a:stretch>
            <a:fillRect/>
          </a:stretch>
        </p:blipFill>
        <p:spPr bwMode="auto">
          <a:xfrm>
            <a:off x="551384" y="4443113"/>
            <a:ext cx="2991817" cy="21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Obrázek 63">
            <a:extLst>
              <a:ext uri="{FF2B5EF4-FFF2-40B4-BE49-F238E27FC236}">
                <a16:creationId xmlns:a16="http://schemas.microsoft.com/office/drawing/2014/main" id="{5E0451DD-C3CD-E2DA-20FF-7CEFC948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t="27821" r="39697" b="11549"/>
          <a:stretch>
            <a:fillRect/>
          </a:stretch>
        </p:blipFill>
        <p:spPr bwMode="auto">
          <a:xfrm>
            <a:off x="5809175" y="3645024"/>
            <a:ext cx="1931665" cy="316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Obrázek 77">
            <a:extLst>
              <a:ext uri="{FF2B5EF4-FFF2-40B4-BE49-F238E27FC236}">
                <a16:creationId xmlns:a16="http://schemas.microsoft.com/office/drawing/2014/main" id="{641D153E-3BEE-49EE-9B7C-B02833329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30971" r="39043" b="13647"/>
          <a:stretch>
            <a:fillRect/>
          </a:stretch>
        </p:blipFill>
        <p:spPr bwMode="auto">
          <a:xfrm>
            <a:off x="7968209" y="3645024"/>
            <a:ext cx="2007668" cy="30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Obrázek 78">
            <a:extLst>
              <a:ext uri="{FF2B5EF4-FFF2-40B4-BE49-F238E27FC236}">
                <a16:creationId xmlns:a16="http://schemas.microsoft.com/office/drawing/2014/main" id="{AE85011A-D38B-6B1A-A6A1-E6324261A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7" t="25197" r="39371" b="13647"/>
          <a:stretch>
            <a:fillRect/>
          </a:stretch>
        </p:blipFill>
        <p:spPr bwMode="auto">
          <a:xfrm>
            <a:off x="10167939" y="3645024"/>
            <a:ext cx="1967035" cy="311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639F1949-9055-AFD0-9E5C-FD6F5076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50"/>
          </a:xfrm>
        </p:spPr>
        <p:txBody>
          <a:bodyPr/>
          <a:lstStyle/>
          <a:p>
            <a:pPr eaLnBrk="1" hangingPunct="1"/>
            <a:r>
              <a:rPr lang="cs-CZ" altLang="sk-SK" sz="2400"/>
              <a:t>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15AE88-EAAB-3E3B-0179-3C00E457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836713"/>
            <a:ext cx="9793088" cy="566410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400" b="1" dirty="0"/>
              <a:t>Konzervativní terapie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nedislokované fr., minim posunuté – </a:t>
            </a:r>
            <a:r>
              <a:rPr lang="cs-CZ" sz="2400" dirty="0" err="1"/>
              <a:t>angulace</a:t>
            </a:r>
            <a:r>
              <a:rPr lang="cs-CZ" sz="2400" dirty="0"/>
              <a:t> &lt; 10°, kontakt &gt; 50%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 err="1"/>
              <a:t>radius</a:t>
            </a:r>
            <a:r>
              <a:rPr lang="cs-CZ" sz="2400" dirty="0"/>
              <a:t> – rotace - &gt;&gt; riziko pakloubu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vysoká sádra 3T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 err="1"/>
              <a:t>antirotační</a:t>
            </a:r>
            <a:r>
              <a:rPr lang="cs-CZ" sz="2400" dirty="0"/>
              <a:t> </a:t>
            </a:r>
            <a:r>
              <a:rPr lang="cs-CZ" sz="2400" dirty="0" err="1"/>
              <a:t>brace</a:t>
            </a:r>
            <a:r>
              <a:rPr lang="cs-CZ" sz="2400" dirty="0"/>
              <a:t> / SFO 3T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/>
          </a:p>
        </p:txBody>
      </p:sp>
      <p:pic>
        <p:nvPicPr>
          <p:cNvPr id="38916" name="Picture 4" descr="C:\Users\Martin\Desktop\obr. orthobull\OrthoWristLongArmCast.png">
            <a:extLst>
              <a:ext uri="{FF2B5EF4-FFF2-40B4-BE49-F238E27FC236}">
                <a16:creationId xmlns:a16="http://schemas.microsoft.com/office/drawing/2014/main" id="{D577E9C5-4EC1-3545-8EEC-39586C2C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2238" r="21057" b="13434"/>
          <a:stretch>
            <a:fillRect/>
          </a:stretch>
        </p:blipFill>
        <p:spPr bwMode="auto">
          <a:xfrm>
            <a:off x="8400256" y="2805894"/>
            <a:ext cx="3680930" cy="205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F:\ob\munster brace.png">
            <a:extLst>
              <a:ext uri="{FF2B5EF4-FFF2-40B4-BE49-F238E27FC236}">
                <a16:creationId xmlns:a16="http://schemas.microsoft.com/office/drawing/2014/main" id="{B636993B-9107-4D23-FAAF-E8564946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10861" r="4904" b="13576"/>
          <a:stretch>
            <a:fillRect/>
          </a:stretch>
        </p:blipFill>
        <p:spPr bwMode="auto">
          <a:xfrm>
            <a:off x="8334884" y="4960502"/>
            <a:ext cx="3751832" cy="18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ABAADC7-680D-0112-5ED9-D377F5A2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94434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/>
              <a:t>   </a:t>
            </a: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CBE67EBD-44EF-A8B0-DC40-FE11343B4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476673"/>
            <a:ext cx="8329612" cy="595270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b="1" dirty="0"/>
              <a:t>Operační terapie</a:t>
            </a:r>
          </a:p>
          <a:p>
            <a:pPr marL="0" indent="0" eaLnBrk="1" hangingPunct="1">
              <a:buNone/>
            </a:pPr>
            <a:endParaRPr lang="cs-CZ" altLang="sk-SK" sz="2400" b="1" dirty="0"/>
          </a:p>
          <a:p>
            <a:pPr eaLnBrk="1" hangingPunct="1"/>
            <a:r>
              <a:rPr lang="cs-CZ" altLang="sk-SK" sz="2400" dirty="0"/>
              <a:t>dislokované fr., radius, obě kosti zlomené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dlahová OS</a:t>
            </a:r>
          </a:p>
          <a:p>
            <a:pPr eaLnBrk="1" hangingPunct="1"/>
            <a:r>
              <a:rPr lang="cs-CZ" altLang="sk-SK" sz="2400" dirty="0"/>
              <a:t>ZF</a:t>
            </a:r>
          </a:p>
          <a:p>
            <a:pPr eaLnBrk="1" hangingPunct="1"/>
            <a:r>
              <a:rPr lang="cs-CZ" altLang="sk-SK" sz="2400" dirty="0"/>
              <a:t>fasciotomie</a:t>
            </a:r>
          </a:p>
        </p:txBody>
      </p:sp>
      <p:pic>
        <p:nvPicPr>
          <p:cNvPr id="39940" name="Picture 4" descr="C:\Users\Martin\Desktop\obr. orthobull\forearm ef fix.jpg">
            <a:extLst>
              <a:ext uri="{FF2B5EF4-FFF2-40B4-BE49-F238E27FC236}">
                <a16:creationId xmlns:a16="http://schemas.microsoft.com/office/drawing/2014/main" id="{541DFDF5-9970-2C91-93C0-8EC98544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2881" r="3922" b="11523"/>
          <a:stretch>
            <a:fillRect/>
          </a:stretch>
        </p:blipFill>
        <p:spPr bwMode="auto">
          <a:xfrm>
            <a:off x="8431612" y="155144"/>
            <a:ext cx="3624012" cy="226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C:\Users\Martin\Desktop\obr. orthobull\forearm fascio2.png">
            <a:extLst>
              <a:ext uri="{FF2B5EF4-FFF2-40B4-BE49-F238E27FC236}">
                <a16:creationId xmlns:a16="http://schemas.microsoft.com/office/drawing/2014/main" id="{CD9FE642-2791-2ABC-6B51-0B023395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23622" r="3009" b="22310"/>
          <a:stretch>
            <a:fillRect/>
          </a:stretch>
        </p:blipFill>
        <p:spPr bwMode="auto">
          <a:xfrm>
            <a:off x="4310064" y="2052508"/>
            <a:ext cx="3874168" cy="172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79">
            <a:extLst>
              <a:ext uri="{FF2B5EF4-FFF2-40B4-BE49-F238E27FC236}">
                <a16:creationId xmlns:a16="http://schemas.microsoft.com/office/drawing/2014/main" id="{754848F4-6E53-8FB7-35C5-C51E21D16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5" t="24672" r="41995" b="9975"/>
          <a:stretch>
            <a:fillRect/>
          </a:stretch>
        </p:blipFill>
        <p:spPr bwMode="auto">
          <a:xfrm>
            <a:off x="1738314" y="3929063"/>
            <a:ext cx="1455737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ázek 80">
            <a:extLst>
              <a:ext uri="{FF2B5EF4-FFF2-40B4-BE49-F238E27FC236}">
                <a16:creationId xmlns:a16="http://schemas.microsoft.com/office/drawing/2014/main" id="{C8DE3042-46DB-B685-2EF5-09B3CE749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23097" r="37402" b="8398"/>
          <a:stretch>
            <a:fillRect/>
          </a:stretch>
        </p:blipFill>
        <p:spPr bwMode="auto">
          <a:xfrm>
            <a:off x="3238501" y="3929064"/>
            <a:ext cx="18573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Obrázek 91">
            <a:extLst>
              <a:ext uri="{FF2B5EF4-FFF2-40B4-BE49-F238E27FC236}">
                <a16:creationId xmlns:a16="http://schemas.microsoft.com/office/drawing/2014/main" id="{522C2B11-5180-E015-E31A-7367EFAED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22572" r="32480" b="11024"/>
          <a:stretch>
            <a:fillRect/>
          </a:stretch>
        </p:blipFill>
        <p:spPr bwMode="auto">
          <a:xfrm>
            <a:off x="8667751" y="3929063"/>
            <a:ext cx="1870075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Obrázek 64">
            <a:extLst>
              <a:ext uri="{FF2B5EF4-FFF2-40B4-BE49-F238E27FC236}">
                <a16:creationId xmlns:a16="http://schemas.microsoft.com/office/drawing/2014/main" id="{C1FAE84A-AF2D-3314-B475-75CE00D0C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3" t="23097" r="35760" b="8923"/>
          <a:stretch>
            <a:fillRect/>
          </a:stretch>
        </p:blipFill>
        <p:spPr bwMode="auto">
          <a:xfrm>
            <a:off x="5238751" y="3929064"/>
            <a:ext cx="18510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6" descr="C:\Users\Martin\Desktop\obr. orthobull\double-incisions-on-forearm-.jpg">
            <a:extLst>
              <a:ext uri="{FF2B5EF4-FFF2-40B4-BE49-F238E27FC236}">
                <a16:creationId xmlns:a16="http://schemas.microsoft.com/office/drawing/2014/main" id="{F7026FFE-6941-D232-44FA-982C8E5D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10536" r="14513" b="13934"/>
          <a:stretch>
            <a:fillRect/>
          </a:stretch>
        </p:blipFill>
        <p:spPr bwMode="auto">
          <a:xfrm>
            <a:off x="7167563" y="3929064"/>
            <a:ext cx="14208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AutoShape 12" descr="https://euc-powerpoint.officeapps.live.com/pods/GetClipboardImage.ashx?Id=419a057a-bef9-4cad-a586-91f5f64f685c&amp;DC=GEU9&amp;pkey=390df7a2-306b-4014-aef3-b514e22eb7f0&amp;wdwaccluster=GEU9">
            <a:extLst>
              <a:ext uri="{FF2B5EF4-FFF2-40B4-BE49-F238E27FC236}">
                <a16:creationId xmlns:a16="http://schemas.microsoft.com/office/drawing/2014/main" id="{CDAF3E58-45B5-F1F1-A1E8-F9965C2238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sk-SK" altLang="sk-SK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64DA9484-49D3-9218-5030-DDEA8FCE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Distální radius</a:t>
            </a: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BA619E33-D2F8-3ECD-31C0-A0210B701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1000126"/>
            <a:ext cx="8939336" cy="5357813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jedna z nejčastějších zlomenin</a:t>
            </a:r>
          </a:p>
          <a:p>
            <a:pPr eaLnBrk="1" hangingPunct="1"/>
            <a:r>
              <a:rPr lang="cs-CZ" altLang="sk-SK" sz="2400" dirty="0"/>
              <a:t>typická bajonetovitá defigurace, otok, porucha hybnosti, bolestivost dist předloktí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 err="1"/>
              <a:t>Collesova</a:t>
            </a:r>
            <a:r>
              <a:rPr lang="cs-CZ" altLang="sk-SK" sz="2400" dirty="0"/>
              <a:t> zlomenina</a:t>
            </a:r>
          </a:p>
          <a:p>
            <a:pPr eaLnBrk="1" hangingPunct="1"/>
            <a:r>
              <a:rPr lang="cs-CZ" altLang="sk-SK" sz="2400" dirty="0" err="1"/>
              <a:t>Smithova</a:t>
            </a:r>
            <a:r>
              <a:rPr lang="cs-CZ" altLang="sk-SK" sz="2400" dirty="0"/>
              <a:t> zlomenina</a:t>
            </a:r>
          </a:p>
          <a:p>
            <a:pPr eaLnBrk="1" hangingPunct="1"/>
            <a:r>
              <a:rPr lang="cs-CZ" altLang="sk-SK" sz="2400" dirty="0" err="1"/>
              <a:t>intraartikulárně</a:t>
            </a:r>
            <a:r>
              <a:rPr lang="cs-CZ" altLang="sk-SK" sz="2400" dirty="0"/>
              <a:t> zasahující</a:t>
            </a:r>
          </a:p>
          <a:p>
            <a:pPr eaLnBrk="1" hangingPunct="1"/>
            <a:r>
              <a:rPr lang="cs-CZ" altLang="sk-SK" sz="2400" dirty="0"/>
              <a:t>poranění styloidu ulny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bimodální incidence</a:t>
            </a:r>
          </a:p>
          <a:p>
            <a:pPr eaLnBrk="1" hangingPunct="1"/>
            <a:r>
              <a:rPr lang="cs-CZ" altLang="sk-SK" sz="2400" dirty="0"/>
              <a:t>děti a mladí, aktivní</a:t>
            </a:r>
          </a:p>
          <a:p>
            <a:pPr eaLnBrk="1" hangingPunct="1"/>
            <a:r>
              <a:rPr lang="cs-CZ" altLang="sk-SK" sz="2400" dirty="0"/>
              <a:t>staří - osteoporóza</a:t>
            </a:r>
          </a:p>
        </p:txBody>
      </p:sp>
      <p:pic>
        <p:nvPicPr>
          <p:cNvPr id="40964" name="Picture 7" descr="C:\Users\Martin\Desktop\obr. orthobull\C76-FF5.gif.png">
            <a:extLst>
              <a:ext uri="{FF2B5EF4-FFF2-40B4-BE49-F238E27FC236}">
                <a16:creationId xmlns:a16="http://schemas.microsoft.com/office/drawing/2014/main" id="{F3BF28C4-33E7-A65F-69E7-CB6EC02E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5658" r="6615" b="14145"/>
          <a:stretch>
            <a:fillRect/>
          </a:stretch>
        </p:blipFill>
        <p:spPr bwMode="auto">
          <a:xfrm>
            <a:off x="5591944" y="2469923"/>
            <a:ext cx="3249939" cy="198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F:\ob\en_2018_e1868_0001.jpg">
            <a:extLst>
              <a:ext uri="{FF2B5EF4-FFF2-40B4-BE49-F238E27FC236}">
                <a16:creationId xmlns:a16="http://schemas.microsoft.com/office/drawing/2014/main" id="{B88AB8EA-F68F-169A-1C6E-5C9A3ED6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4839"/>
          <a:stretch>
            <a:fillRect/>
          </a:stretch>
        </p:blipFill>
        <p:spPr bwMode="auto">
          <a:xfrm>
            <a:off x="8976320" y="1988840"/>
            <a:ext cx="2824856" cy="24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F:\ob\wrist-fractures-1024x577.jpg">
            <a:extLst>
              <a:ext uri="{FF2B5EF4-FFF2-40B4-BE49-F238E27FC236}">
                <a16:creationId xmlns:a16="http://schemas.microsoft.com/office/drawing/2014/main" id="{5DA6D8B4-6D4A-4EBF-A6C7-430100A3C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4913" r="1384" b="14738"/>
          <a:stretch>
            <a:fillRect/>
          </a:stretch>
        </p:blipFill>
        <p:spPr bwMode="auto">
          <a:xfrm>
            <a:off x="5385499" y="5013176"/>
            <a:ext cx="3456384" cy="163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4" descr="F:\ob\300px-Colles-fracture.jpg">
            <a:extLst>
              <a:ext uri="{FF2B5EF4-FFF2-40B4-BE49-F238E27FC236}">
                <a16:creationId xmlns:a16="http://schemas.microsoft.com/office/drawing/2014/main" id="{DADD8A16-48CC-67B6-6EDE-393CDA1E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11707" b="13379"/>
          <a:stretch>
            <a:fillRect/>
          </a:stretch>
        </p:blipFill>
        <p:spPr bwMode="auto">
          <a:xfrm>
            <a:off x="9048328" y="4869160"/>
            <a:ext cx="2968872" cy="183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75A71168-31B7-81C4-8793-80D24613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Distální radius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02A3393C-BA60-7CFB-332B-4F658959C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928689"/>
            <a:ext cx="8795320" cy="5500687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zavřená repozice – trakce, </a:t>
            </a:r>
            <a:r>
              <a:rPr lang="cs-CZ" altLang="sk-SK" sz="2400" dirty="0" err="1"/>
              <a:t>ligamentotaxe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mírná volární flexe a ulnární </a:t>
            </a:r>
            <a:r>
              <a:rPr lang="cs-CZ" altLang="sk-SK" sz="2400" dirty="0" err="1"/>
              <a:t>dukce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střižená SFO pod loket (loket)</a:t>
            </a:r>
          </a:p>
          <a:p>
            <a:pPr eaLnBrk="1" hangingPunct="1"/>
            <a:r>
              <a:rPr lang="cs-CZ" altLang="sk-SK" sz="2400" dirty="0" err="1"/>
              <a:t>sugar-tong</a:t>
            </a:r>
            <a:r>
              <a:rPr lang="cs-CZ" altLang="sk-SK" sz="2400" dirty="0"/>
              <a:t> </a:t>
            </a:r>
            <a:r>
              <a:rPr lang="cs-CZ" altLang="sk-SK" sz="2400" dirty="0" err="1"/>
              <a:t>splint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SFO 5-6 týdnů, 4 týdny</a:t>
            </a:r>
          </a:p>
        </p:txBody>
      </p:sp>
      <p:pic>
        <p:nvPicPr>
          <p:cNvPr id="41988" name="Picture 6" descr="F:\ob\The-provider-can-apply-traction-using-hands-and-countertraction-using-foot-to-push_Q320.jpg">
            <a:extLst>
              <a:ext uri="{FF2B5EF4-FFF2-40B4-BE49-F238E27FC236}">
                <a16:creationId xmlns:a16="http://schemas.microsoft.com/office/drawing/2014/main" id="{3EABF485-4D3D-3824-EBB0-8ED36E67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246484"/>
            <a:ext cx="2678557" cy="267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F:\ob\image00883.jpg">
            <a:extLst>
              <a:ext uri="{FF2B5EF4-FFF2-40B4-BE49-F238E27FC236}">
                <a16:creationId xmlns:a16="http://schemas.microsoft.com/office/drawing/2014/main" id="{C88E9BCA-FF1F-EE91-5A41-C6674FDB3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/>
          <a:stretch>
            <a:fillRect/>
          </a:stretch>
        </p:blipFill>
        <p:spPr bwMode="auto">
          <a:xfrm>
            <a:off x="9264352" y="2960537"/>
            <a:ext cx="2643936" cy="376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C:\Users\Martin\Desktop\obr. orthobull\jkfs-21-81-g003-l.jpg">
            <a:extLst>
              <a:ext uri="{FF2B5EF4-FFF2-40B4-BE49-F238E27FC236}">
                <a16:creationId xmlns:a16="http://schemas.microsoft.com/office/drawing/2014/main" id="{DFBACDE0-3118-7B1D-3B7E-318E8B4F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4547745"/>
            <a:ext cx="4858320" cy="205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6" descr="C:\Users\Martin\Desktop\obr. orthobull\Single-sugar-tong-splint.png">
            <a:extLst>
              <a:ext uri="{FF2B5EF4-FFF2-40B4-BE49-F238E27FC236}">
                <a16:creationId xmlns:a16="http://schemas.microsoft.com/office/drawing/2014/main" id="{9A316EF4-2A2E-13AC-2E2D-01D7B4CD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3729" r="18649" b="1865"/>
          <a:stretch>
            <a:fillRect/>
          </a:stretch>
        </p:blipFill>
        <p:spPr bwMode="auto">
          <a:xfrm>
            <a:off x="6744072" y="2087091"/>
            <a:ext cx="2297734" cy="45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37F1F36C-FA7A-5F1E-3CD0-32A44A83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Zlomeniny ruky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DD13FD9F-49D4-0AC5-64AD-9126D538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928689"/>
            <a:ext cx="9083352" cy="5500687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os </a:t>
            </a:r>
            <a:r>
              <a:rPr lang="cs-CZ" altLang="sk-SK" sz="2400" dirty="0" err="1"/>
              <a:t>scaphoideum</a:t>
            </a:r>
            <a:r>
              <a:rPr lang="cs-CZ" altLang="sk-SK" sz="2400" dirty="0"/>
              <a:t> – nejčastěji poraněná karpální kost ruky, </a:t>
            </a:r>
          </a:p>
          <a:p>
            <a:pPr eaLnBrk="1" hangingPunct="1"/>
            <a:r>
              <a:rPr lang="cs-CZ" altLang="sk-SK" sz="2400" dirty="0"/>
              <a:t>limitované cévní zásobení, rozsáhlý chrupavčitý povrch</a:t>
            </a:r>
          </a:p>
          <a:p>
            <a:pPr eaLnBrk="1" hangingPunct="1"/>
            <a:r>
              <a:rPr lang="cs-CZ" altLang="sk-SK" sz="2400" dirty="0"/>
              <a:t>klinicky bolesti </a:t>
            </a:r>
            <a:r>
              <a:rPr lang="cs-CZ" altLang="sk-SK" sz="2400" dirty="0" err="1"/>
              <a:t>fossa</a:t>
            </a:r>
            <a:r>
              <a:rPr lang="cs-CZ" altLang="sk-SK" sz="2400" dirty="0"/>
              <a:t> </a:t>
            </a:r>
            <a:r>
              <a:rPr lang="cs-CZ" altLang="sk-SK" sz="2400" dirty="0" err="1"/>
              <a:t>tabatiere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dlouhodobá fixace – 6, 8-12T</a:t>
            </a:r>
          </a:p>
          <a:p>
            <a:pPr eaLnBrk="1" hangingPunct="1"/>
            <a:r>
              <a:rPr lang="cs-CZ" altLang="sk-SK" sz="2400" dirty="0"/>
              <a:t>s </a:t>
            </a:r>
            <a:r>
              <a:rPr lang="cs-CZ" altLang="sk-SK" sz="2400" dirty="0" err="1"/>
              <a:t>proximalizací</a:t>
            </a:r>
            <a:r>
              <a:rPr lang="cs-CZ" altLang="sk-SK" sz="2400" dirty="0"/>
              <a:t> – narůstající riziko pakloubu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operační léčba – Herbertův kompresní šroub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43012" name="Picture 7" descr="C:\Users\Martin\Desktop\obr. orthobull\scaphoid.gif">
            <a:extLst>
              <a:ext uri="{FF2B5EF4-FFF2-40B4-BE49-F238E27FC236}">
                <a16:creationId xmlns:a16="http://schemas.microsoft.com/office/drawing/2014/main" id="{D68A159F-57A0-9AA5-8DC6-87003AFE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8" t="4144" r="5536" b="4144"/>
          <a:stretch>
            <a:fillRect/>
          </a:stretch>
        </p:blipFill>
        <p:spPr bwMode="auto">
          <a:xfrm>
            <a:off x="9167813" y="500063"/>
            <a:ext cx="1384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F:\ob\Anatomical-Snuffbox-Surface-Anatomy.jpg">
            <a:extLst>
              <a:ext uri="{FF2B5EF4-FFF2-40B4-BE49-F238E27FC236}">
                <a16:creationId xmlns:a16="http://schemas.microsoft.com/office/drawing/2014/main" id="{57F2C081-0A17-F6ED-2940-6AB4C5E12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21204" r="24731" b="3348"/>
          <a:stretch>
            <a:fillRect/>
          </a:stretch>
        </p:blipFill>
        <p:spPr bwMode="auto">
          <a:xfrm>
            <a:off x="8096250" y="2357439"/>
            <a:ext cx="198755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 descr="F:\ob\scaphoid cast.png">
            <a:extLst>
              <a:ext uri="{FF2B5EF4-FFF2-40B4-BE49-F238E27FC236}">
                <a16:creationId xmlns:a16="http://schemas.microsoft.com/office/drawing/2014/main" id="{DF6070A3-069F-7DE5-9315-4C4B5F8F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0271" r="18967" b="10271"/>
          <a:stretch>
            <a:fillRect/>
          </a:stretch>
        </p:blipFill>
        <p:spPr bwMode="auto">
          <a:xfrm>
            <a:off x="300536" y="4572932"/>
            <a:ext cx="3015752" cy="203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 descr="C:\Users\Martin\Desktop\obr. orthobull\carpal-bone-fractures-63-638.jpg">
            <a:extLst>
              <a:ext uri="{FF2B5EF4-FFF2-40B4-BE49-F238E27FC236}">
                <a16:creationId xmlns:a16="http://schemas.microsoft.com/office/drawing/2014/main" id="{9932D5ED-409A-2C41-FDE5-4441C373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8171" r="9198" b="26556"/>
          <a:stretch>
            <a:fillRect/>
          </a:stretch>
        </p:blipFill>
        <p:spPr bwMode="auto">
          <a:xfrm>
            <a:off x="3595689" y="4572001"/>
            <a:ext cx="33242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Obrázek 164">
            <a:extLst>
              <a:ext uri="{FF2B5EF4-FFF2-40B4-BE49-F238E27FC236}">
                <a16:creationId xmlns:a16="http://schemas.microsoft.com/office/drawing/2014/main" id="{94EBB45A-6192-0FD9-CCB0-60159990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0971" r="40353" b="32545"/>
          <a:stretch>
            <a:fillRect/>
          </a:stretch>
        </p:blipFill>
        <p:spPr bwMode="auto">
          <a:xfrm>
            <a:off x="7096126" y="4500564"/>
            <a:ext cx="18573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Obrázek 167">
            <a:extLst>
              <a:ext uri="{FF2B5EF4-FFF2-40B4-BE49-F238E27FC236}">
                <a16:creationId xmlns:a16="http://schemas.microsoft.com/office/drawing/2014/main" id="{118F91A4-49EC-43C6-249F-EFEE36A3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3" t="30446" r="33466" b="13123"/>
          <a:stretch>
            <a:fillRect/>
          </a:stretch>
        </p:blipFill>
        <p:spPr bwMode="auto">
          <a:xfrm>
            <a:off x="9096376" y="4572000"/>
            <a:ext cx="1393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871F134F-DBA4-091D-C636-133413C5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F2EC9D1D-D5CD-7BEE-D23F-0FE757154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624" y="1143878"/>
            <a:ext cx="8210309" cy="5357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4400" b="1" dirty="0">
                <a:solidFill>
                  <a:srgbClr val="0047AB"/>
                </a:solidFill>
                <a:ea typeface="+mj-ea"/>
                <a:cs typeface="+mj-cs"/>
              </a:rPr>
              <a:t>OS</a:t>
            </a:r>
          </a:p>
          <a:p>
            <a:pPr eaLnBrk="1" hangingPunct="1"/>
            <a:r>
              <a:rPr lang="cs-CZ" altLang="sk-SK" sz="2400" dirty="0"/>
              <a:t>dlaha</a:t>
            </a:r>
            <a:endParaRPr lang="cs-CZ" altLang="sk-SK" sz="2400" dirty="0">
              <a:ea typeface="Calibri"/>
              <a:cs typeface="Calibri"/>
            </a:endParaRPr>
          </a:p>
          <a:p>
            <a:pPr eaLnBrk="1" hangingPunct="1"/>
            <a:r>
              <a:rPr lang="cs-CZ" altLang="sk-SK" sz="2400" dirty="0"/>
              <a:t>pin</a:t>
            </a:r>
            <a:endParaRPr lang="cs-CZ" altLang="sk-SK" sz="2400" dirty="0">
              <a:ea typeface="Calibri"/>
              <a:cs typeface="Calibri"/>
            </a:endParaRP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r>
              <a:rPr lang="cs-CZ" altLang="sk-SK" sz="2400" dirty="0"/>
              <a:t>ortéza / závěs 2-3 týdny</a:t>
            </a:r>
            <a:endParaRPr lang="cs-CZ" altLang="sk-SK" sz="2400" dirty="0">
              <a:ea typeface="Calibri"/>
              <a:cs typeface="Calibri"/>
            </a:endParaRPr>
          </a:p>
          <a:p>
            <a:pPr eaLnBrk="1" hangingPunct="1"/>
            <a:r>
              <a:rPr lang="cs-CZ" altLang="sk-SK" sz="2400" dirty="0"/>
              <a:t>posilování od 6. týdne</a:t>
            </a:r>
            <a:endParaRPr lang="cs-CZ" altLang="sk-SK" sz="2400" dirty="0">
              <a:ea typeface="Calibri"/>
              <a:cs typeface="Calibri"/>
            </a:endParaRPr>
          </a:p>
          <a:p>
            <a:r>
              <a:rPr lang="cs-CZ" altLang="sk-SK" sz="2400" dirty="0"/>
              <a:t>plná silová zátěž &gt; 3 měsíce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endParaRPr lang="cs-CZ" altLang="sk-SK" sz="2400" dirty="0"/>
          </a:p>
        </p:txBody>
      </p:sp>
      <p:pic>
        <p:nvPicPr>
          <p:cNvPr id="7172" name="Obrázek 31">
            <a:extLst>
              <a:ext uri="{FF2B5EF4-FFF2-40B4-BE49-F238E27FC236}">
                <a16:creationId xmlns:a16="http://schemas.microsoft.com/office/drawing/2014/main" id="{4A492C38-C7B3-CEAA-D1DE-EB2DA5CE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t="23097" r="30183" b="38844"/>
          <a:stretch>
            <a:fillRect/>
          </a:stretch>
        </p:blipFill>
        <p:spPr bwMode="auto">
          <a:xfrm>
            <a:off x="4583831" y="454850"/>
            <a:ext cx="3563815" cy="182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32">
            <a:extLst>
              <a:ext uri="{FF2B5EF4-FFF2-40B4-BE49-F238E27FC236}">
                <a16:creationId xmlns:a16="http://schemas.microsoft.com/office/drawing/2014/main" id="{F392C5E7-5B9F-23DE-C3EA-18774BAD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5" t="34647" r="17059" b="25197"/>
          <a:stretch>
            <a:fillRect/>
          </a:stretch>
        </p:blipFill>
        <p:spPr bwMode="auto">
          <a:xfrm>
            <a:off x="8256240" y="476672"/>
            <a:ext cx="3535929" cy="177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Obrázek 33">
            <a:extLst>
              <a:ext uri="{FF2B5EF4-FFF2-40B4-BE49-F238E27FC236}">
                <a16:creationId xmlns:a16="http://schemas.microsoft.com/office/drawing/2014/main" id="{FFA72EDA-24AE-D587-FE03-BEB08A5A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t="38319" r="24934" b="25197"/>
          <a:stretch>
            <a:fillRect/>
          </a:stretch>
        </p:blipFill>
        <p:spPr bwMode="auto">
          <a:xfrm>
            <a:off x="4295800" y="2386985"/>
            <a:ext cx="3868921" cy="17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Obrázek 41">
            <a:extLst>
              <a:ext uri="{FF2B5EF4-FFF2-40B4-BE49-F238E27FC236}">
                <a16:creationId xmlns:a16="http://schemas.microsoft.com/office/drawing/2014/main" id="{8E9C8267-4260-8594-6843-A5A499AA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36745" r="18045" b="22047"/>
          <a:stretch>
            <a:fillRect/>
          </a:stretch>
        </p:blipFill>
        <p:spPr bwMode="auto">
          <a:xfrm>
            <a:off x="8257116" y="2331347"/>
            <a:ext cx="3311492" cy="183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C3A56D5D-6C41-F5E9-3C72-8943AAC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Zlomeniny MTC a prstů</a:t>
            </a:r>
          </a:p>
        </p:txBody>
      </p:sp>
      <p:sp>
        <p:nvSpPr>
          <p:cNvPr id="44035" name="Zástupný symbol pro obsah 2">
            <a:extLst>
              <a:ext uri="{FF2B5EF4-FFF2-40B4-BE49-F238E27FC236}">
                <a16:creationId xmlns:a16="http://schemas.microsoft.com/office/drawing/2014/main" id="{6563918C-25F2-D121-4F8F-D37A52ED5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071564"/>
            <a:ext cx="8329612" cy="5286375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vysoká incidence – pracovní, domácí, sportovní úrazy </a:t>
            </a:r>
          </a:p>
          <a:p>
            <a:pPr eaLnBrk="1" hangingPunct="1"/>
            <a:r>
              <a:rPr lang="cs-CZ" altLang="sk-SK" sz="2400" dirty="0"/>
              <a:t>krček &lt; 40st </a:t>
            </a:r>
            <a:r>
              <a:rPr lang="cs-CZ" altLang="sk-SK" sz="2400" dirty="0" err="1"/>
              <a:t>angulace</a:t>
            </a:r>
            <a:r>
              <a:rPr lang="cs-CZ" altLang="sk-SK" sz="2400" dirty="0"/>
              <a:t> – 4 T</a:t>
            </a:r>
          </a:p>
          <a:p>
            <a:pPr eaLnBrk="1" hangingPunct="1"/>
            <a:r>
              <a:rPr lang="cs-CZ" altLang="sk-SK" sz="2400" dirty="0"/>
              <a:t>diafýza -  20st </a:t>
            </a:r>
            <a:r>
              <a:rPr lang="cs-CZ" altLang="sk-SK" sz="2400" dirty="0" err="1"/>
              <a:t>angulace</a:t>
            </a:r>
            <a:r>
              <a:rPr lang="cs-CZ" altLang="sk-SK" sz="2400" dirty="0"/>
              <a:t>, zkratek do 5mm, 5T</a:t>
            </a:r>
          </a:p>
          <a:p>
            <a:pPr eaLnBrk="1" hangingPunct="1"/>
            <a:r>
              <a:rPr lang="cs-CZ" altLang="sk-SK" sz="2400" dirty="0" err="1"/>
              <a:t>baze</a:t>
            </a:r>
            <a:r>
              <a:rPr lang="cs-CZ" altLang="sk-SK" sz="2400" dirty="0"/>
              <a:t> – 3T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prsty – 3 týdny</a:t>
            </a:r>
          </a:p>
          <a:p>
            <a:pPr eaLnBrk="1" hangingPunct="1"/>
            <a:r>
              <a:rPr lang="cs-CZ" altLang="sk-SK" sz="2400" dirty="0" err="1"/>
              <a:t>baze</a:t>
            </a:r>
            <a:r>
              <a:rPr lang="cs-CZ" altLang="sk-SK" sz="2400" dirty="0"/>
              <a:t>, diafýza, hlavice</a:t>
            </a:r>
          </a:p>
          <a:p>
            <a:pPr eaLnBrk="1" hangingPunct="1"/>
            <a:r>
              <a:rPr lang="cs-CZ" altLang="sk-SK" sz="2400" dirty="0"/>
              <a:t>operace – dislokace, tříštivé </a:t>
            </a:r>
            <a:r>
              <a:rPr lang="cs-CZ" altLang="sk-SK" sz="2400" dirty="0" err="1"/>
              <a:t>zl</a:t>
            </a:r>
            <a:r>
              <a:rPr lang="cs-CZ" altLang="sk-SK" sz="2400" dirty="0"/>
              <a:t>. </a:t>
            </a:r>
            <a:r>
              <a:rPr lang="cs-CZ" altLang="sk-SK" sz="2400" dirty="0" err="1"/>
              <a:t>baze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 err="1"/>
              <a:t>malrotace</a:t>
            </a:r>
            <a:endParaRPr lang="cs-CZ" altLang="sk-SK" sz="2400" dirty="0"/>
          </a:p>
          <a:p>
            <a:pPr eaLnBrk="1" hangingPunct="1"/>
            <a:r>
              <a:rPr lang="cs-CZ" altLang="sk-SK" sz="2400" dirty="0"/>
              <a:t>SFO – </a:t>
            </a:r>
            <a:r>
              <a:rPr lang="cs-CZ" altLang="sk-SK" sz="2400" dirty="0" err="1"/>
              <a:t>intrinsic</a:t>
            </a:r>
            <a:r>
              <a:rPr lang="cs-CZ" altLang="sk-SK" sz="2400" dirty="0"/>
              <a:t> plus pozice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44036" name="Picture 8" descr="C:\Users\Martin\Desktop\obr. orthobull\scissoring..jpg">
            <a:extLst>
              <a:ext uri="{FF2B5EF4-FFF2-40B4-BE49-F238E27FC236}">
                <a16:creationId xmlns:a16="http://schemas.microsoft.com/office/drawing/2014/main" id="{8CDF6C60-B663-064C-B123-0E286D0A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" r="7690" b="12506"/>
          <a:stretch>
            <a:fillRect/>
          </a:stretch>
        </p:blipFill>
        <p:spPr bwMode="auto">
          <a:xfrm>
            <a:off x="8882064" y="285751"/>
            <a:ext cx="15779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C:\Users\Martin\Desktop\obr. orthobull\9781588905970_c42_f001.jpg">
            <a:extLst>
              <a:ext uri="{FF2B5EF4-FFF2-40B4-BE49-F238E27FC236}">
                <a16:creationId xmlns:a16="http://schemas.microsoft.com/office/drawing/2014/main" id="{D4FB5E43-303C-BE28-6097-940A2BCD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7605" r="2657" b="8298"/>
          <a:stretch>
            <a:fillRect/>
          </a:stretch>
        </p:blipFill>
        <p:spPr bwMode="auto">
          <a:xfrm>
            <a:off x="8163719" y="2266525"/>
            <a:ext cx="301466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 descr="F:\ob\imagesKI85E9II.jpg">
            <a:extLst>
              <a:ext uri="{FF2B5EF4-FFF2-40B4-BE49-F238E27FC236}">
                <a16:creationId xmlns:a16="http://schemas.microsoft.com/office/drawing/2014/main" id="{5E35D087-DA85-7EA9-E449-2DD824614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48577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5" descr="C:\Users\Martin\Desktop\obr. orthobull\25-0.jpg">
            <a:extLst>
              <a:ext uri="{FF2B5EF4-FFF2-40B4-BE49-F238E27FC236}">
                <a16:creationId xmlns:a16="http://schemas.microsoft.com/office/drawing/2014/main" id="{2B100B04-2461-DCB5-065B-BFA83E270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t="4912" r="15327" b="6551"/>
          <a:stretch>
            <a:fillRect/>
          </a:stretch>
        </p:blipFill>
        <p:spPr bwMode="auto">
          <a:xfrm>
            <a:off x="8954003" y="4122702"/>
            <a:ext cx="151447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B05A9E81-C54C-9692-9267-0F4054CC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Zlomeniny MTC a prstů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2F521105-5DAA-7B22-B57A-1DB7684BD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0" y="1071563"/>
            <a:ext cx="8401050" cy="54292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dirty="0"/>
              <a:t>operační indikace: otevřené zlomeny,  dislokace,  výrazná </a:t>
            </a:r>
            <a:r>
              <a:rPr lang="cs-CZ" altLang="sk-SK" sz="2400" dirty="0" err="1"/>
              <a:t>angulace</a:t>
            </a:r>
            <a:r>
              <a:rPr lang="cs-CZ" altLang="sk-SK" sz="2400" dirty="0"/>
              <a:t>, zkratek, </a:t>
            </a:r>
            <a:r>
              <a:rPr lang="cs-CZ" altLang="sk-SK" sz="2400" dirty="0" err="1"/>
              <a:t>malrotace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šrouby</a:t>
            </a:r>
          </a:p>
          <a:p>
            <a:pPr eaLnBrk="1" hangingPunct="1"/>
            <a:r>
              <a:rPr lang="cs-CZ" altLang="sk-SK" sz="2400" dirty="0"/>
              <a:t>K-dráty</a:t>
            </a:r>
          </a:p>
          <a:p>
            <a:pPr eaLnBrk="1" hangingPunct="1"/>
            <a:r>
              <a:rPr lang="cs-CZ" altLang="sk-SK" sz="2400" dirty="0"/>
              <a:t>dlahy</a:t>
            </a:r>
          </a:p>
        </p:txBody>
      </p:sp>
      <p:pic>
        <p:nvPicPr>
          <p:cNvPr id="45060" name="Obrázek 140">
            <a:extLst>
              <a:ext uri="{FF2B5EF4-FFF2-40B4-BE49-F238E27FC236}">
                <a16:creationId xmlns:a16="http://schemas.microsoft.com/office/drawing/2014/main" id="{23B7C75B-D49B-2F2D-ED6F-7CD6F6F7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28346" r="41011" b="12073"/>
          <a:stretch>
            <a:fillRect/>
          </a:stretch>
        </p:blipFill>
        <p:spPr bwMode="auto">
          <a:xfrm>
            <a:off x="4167188" y="2071688"/>
            <a:ext cx="13573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Obrázek 141">
            <a:extLst>
              <a:ext uri="{FF2B5EF4-FFF2-40B4-BE49-F238E27FC236}">
                <a16:creationId xmlns:a16="http://schemas.microsoft.com/office/drawing/2014/main" id="{2DB4A5BD-207E-4EC5-1E1E-BD3B02A20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9" t="33070" r="36089" b="9448"/>
          <a:stretch>
            <a:fillRect/>
          </a:stretch>
        </p:blipFill>
        <p:spPr bwMode="auto">
          <a:xfrm>
            <a:off x="5667375" y="2071688"/>
            <a:ext cx="14620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Obrázek 40">
            <a:extLst>
              <a:ext uri="{FF2B5EF4-FFF2-40B4-BE49-F238E27FC236}">
                <a16:creationId xmlns:a16="http://schemas.microsoft.com/office/drawing/2014/main" id="{F572E13D-E0D6-F037-A11C-20DF2D73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4" t="41524" r="38017" b="17532"/>
          <a:stretch>
            <a:fillRect/>
          </a:stretch>
        </p:blipFill>
        <p:spPr bwMode="auto">
          <a:xfrm>
            <a:off x="7310439" y="2071688"/>
            <a:ext cx="14827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Obrázek 19">
            <a:extLst>
              <a:ext uri="{FF2B5EF4-FFF2-40B4-BE49-F238E27FC236}">
                <a16:creationId xmlns:a16="http://schemas.microsoft.com/office/drawing/2014/main" id="{85484215-9E28-386B-5B96-84A9D6BC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2" t="27222" r="31374" b="13841"/>
          <a:stretch>
            <a:fillRect/>
          </a:stretch>
        </p:blipFill>
        <p:spPr bwMode="auto">
          <a:xfrm>
            <a:off x="9024939" y="2071688"/>
            <a:ext cx="130968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Martin\Desktop\obr. orthobull\Suzuki_frame_on_a_ring_finger_May_2010.jpg">
            <a:extLst>
              <a:ext uri="{FF2B5EF4-FFF2-40B4-BE49-F238E27FC236}">
                <a16:creationId xmlns:a16="http://schemas.microsoft.com/office/drawing/2014/main" id="{6060C5F9-933B-0A0E-7049-88A4E572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9567" r="16534" b="15236"/>
          <a:stretch>
            <a:fillRect/>
          </a:stretch>
        </p:blipFill>
        <p:spPr bwMode="auto">
          <a:xfrm>
            <a:off x="1666875" y="4714876"/>
            <a:ext cx="14732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Obrázek 92">
            <a:extLst>
              <a:ext uri="{FF2B5EF4-FFF2-40B4-BE49-F238E27FC236}">
                <a16:creationId xmlns:a16="http://schemas.microsoft.com/office/drawing/2014/main" id="{D06E59AF-F974-CC0E-71D9-4A9D54B8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7" t="30971" r="31824" b="11024"/>
          <a:stretch>
            <a:fillRect/>
          </a:stretch>
        </p:blipFill>
        <p:spPr bwMode="auto">
          <a:xfrm>
            <a:off x="3309939" y="4786314"/>
            <a:ext cx="157162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Obrázek 12">
            <a:extLst>
              <a:ext uri="{FF2B5EF4-FFF2-40B4-BE49-F238E27FC236}">
                <a16:creationId xmlns:a16="http://schemas.microsoft.com/office/drawing/2014/main" id="{BE06E49D-B3B3-577E-0EBD-16F4C1BE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5" t="39217" r="39124" b="20300"/>
          <a:stretch>
            <a:fillRect/>
          </a:stretch>
        </p:blipFill>
        <p:spPr bwMode="auto">
          <a:xfrm>
            <a:off x="5095876" y="4714875"/>
            <a:ext cx="135731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Obrázek 131">
            <a:extLst>
              <a:ext uri="{FF2B5EF4-FFF2-40B4-BE49-F238E27FC236}">
                <a16:creationId xmlns:a16="http://schemas.microsoft.com/office/drawing/2014/main" id="{6706141D-2226-AF42-0473-02E103CD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5" t="35628" r="36745" b="11024"/>
          <a:stretch>
            <a:fillRect/>
          </a:stretch>
        </p:blipFill>
        <p:spPr bwMode="auto">
          <a:xfrm>
            <a:off x="6667501" y="4786314"/>
            <a:ext cx="19288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Obrázek 132">
            <a:extLst>
              <a:ext uri="{FF2B5EF4-FFF2-40B4-BE49-F238E27FC236}">
                <a16:creationId xmlns:a16="http://schemas.microsoft.com/office/drawing/2014/main" id="{BD3120F4-53A7-ECFB-7055-DB4E1B4F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8" t="22047" r="33136" b="13123"/>
          <a:stretch>
            <a:fillRect/>
          </a:stretch>
        </p:blipFill>
        <p:spPr bwMode="auto">
          <a:xfrm>
            <a:off x="8810626" y="4572001"/>
            <a:ext cx="157162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C9BB782C-BF06-0F3F-3700-DDFEB14BC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7568" y="295053"/>
            <a:ext cx="7772400" cy="381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4000" dirty="0"/>
              <a:t>Flexorový aparát</a:t>
            </a:r>
          </a:p>
        </p:txBody>
      </p:sp>
      <p:pic>
        <p:nvPicPr>
          <p:cNvPr id="46083" name="Picture 4" descr="obr">
            <a:extLst>
              <a:ext uri="{FF2B5EF4-FFF2-40B4-BE49-F238E27FC236}">
                <a16:creationId xmlns:a16="http://schemas.microsoft.com/office/drawing/2014/main" id="{427222D8-0393-D38C-4271-DF5757EC1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r="2519"/>
          <a:stretch>
            <a:fillRect/>
          </a:stretch>
        </p:blipFill>
        <p:spPr bwMode="auto">
          <a:xfrm>
            <a:off x="1775520" y="1052736"/>
            <a:ext cx="84582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AutoShape 5">
            <a:extLst>
              <a:ext uri="{FF2B5EF4-FFF2-40B4-BE49-F238E27FC236}">
                <a16:creationId xmlns:a16="http://schemas.microsoft.com/office/drawing/2014/main" id="{AFC5185C-1A0D-81A9-DB8F-1272D9B7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2781301"/>
            <a:ext cx="360362" cy="1439863"/>
          </a:xfrm>
          <a:prstGeom prst="downArrow">
            <a:avLst>
              <a:gd name="adj1" fmla="val 50000"/>
              <a:gd name="adj2" fmla="val 99890"/>
            </a:avLst>
          </a:prstGeom>
          <a:solidFill>
            <a:srgbClr val="00CCFF"/>
          </a:solidFill>
          <a:ln w="9525" algn="ctr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sk-SK" sz="32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5" name="AutoShape 6">
            <a:extLst>
              <a:ext uri="{FF2B5EF4-FFF2-40B4-BE49-F238E27FC236}">
                <a16:creationId xmlns:a16="http://schemas.microsoft.com/office/drawing/2014/main" id="{0D5B933A-2AB3-24B9-02AE-92F1C742D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2781300"/>
            <a:ext cx="358775" cy="1511300"/>
          </a:xfrm>
          <a:prstGeom prst="downArrow">
            <a:avLst>
              <a:gd name="adj1" fmla="val 50000"/>
              <a:gd name="adj2" fmla="val 105310"/>
            </a:avLst>
          </a:prstGeom>
          <a:solidFill>
            <a:srgbClr val="000099"/>
          </a:solidFill>
          <a:ln w="9525" algn="ctr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sk-SK" sz="32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C:\Documents and Settings\Pavel Dráč\Dokumenty\Obrázky\2010-03 (III)\sejmout.jpg">
            <a:extLst>
              <a:ext uri="{FF2B5EF4-FFF2-40B4-BE49-F238E27FC236}">
                <a16:creationId xmlns:a16="http://schemas.microsoft.com/office/drawing/2014/main" id="{EF5B9320-F258-3BCF-B15C-BC72AAA1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r="12447"/>
          <a:stretch>
            <a:fillRect/>
          </a:stretch>
        </p:blipFill>
        <p:spPr bwMode="auto">
          <a:xfrm>
            <a:off x="1143620" y="908720"/>
            <a:ext cx="4160291" cy="258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 descr="C:\Documents and Settings\Pavel Dráč\Dokumenty\Obrázky\2010-03 (III)\sejmout0001.jpg">
            <a:extLst>
              <a:ext uri="{FF2B5EF4-FFF2-40B4-BE49-F238E27FC236}">
                <a16:creationId xmlns:a16="http://schemas.microsoft.com/office/drawing/2014/main" id="{0E88493A-C19D-D450-C90C-A8919961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5482" r="4147" b="9537"/>
          <a:stretch>
            <a:fillRect/>
          </a:stretch>
        </p:blipFill>
        <p:spPr bwMode="auto">
          <a:xfrm>
            <a:off x="2362200" y="3220364"/>
            <a:ext cx="2365648" cy="349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 descr="C:\Documents and Settings\Pavel Dráč\Dokumenty\Obrázky\2010-03 (III)\sejmout0002.jpg">
            <a:extLst>
              <a:ext uri="{FF2B5EF4-FFF2-40B4-BE49-F238E27FC236}">
                <a16:creationId xmlns:a16="http://schemas.microsoft.com/office/drawing/2014/main" id="{115C9C8D-7DC4-1E21-D027-D5D12A7B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5066" r="12070" b="11345"/>
          <a:stretch>
            <a:fillRect/>
          </a:stretch>
        </p:blipFill>
        <p:spPr bwMode="auto">
          <a:xfrm>
            <a:off x="6672064" y="1797606"/>
            <a:ext cx="5176192" cy="488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6">
            <a:extLst>
              <a:ext uri="{FF2B5EF4-FFF2-40B4-BE49-F238E27FC236}">
                <a16:creationId xmlns:a16="http://schemas.microsoft.com/office/drawing/2014/main" id="{9AB78314-DFB3-7073-8F42-8E1FB6D89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381000"/>
            <a:ext cx="9721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Šlachová poutka a zóny poranění dle Kleinerta</a:t>
            </a:r>
          </a:p>
        </p:txBody>
      </p:sp>
      <p:pic>
        <p:nvPicPr>
          <p:cNvPr id="47110" name="Picture 7" descr="C:\Documents and Settings\Pavel Dráč\Dokumenty\Obrázky\2010-03 (III)\sejmout.jpg">
            <a:extLst>
              <a:ext uri="{FF2B5EF4-FFF2-40B4-BE49-F238E27FC236}">
                <a16:creationId xmlns:a16="http://schemas.microsoft.com/office/drawing/2014/main" id="{ACCADF2B-15EB-AD12-1B0C-5F737259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t="17816" r="70601" b="54597"/>
          <a:stretch>
            <a:fillRect/>
          </a:stretch>
        </p:blipFill>
        <p:spPr bwMode="auto">
          <a:xfrm>
            <a:off x="2362200" y="2438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xt 2">
            <a:extLst>
              <a:ext uri="{FF2B5EF4-FFF2-40B4-BE49-F238E27FC236}">
                <a16:creationId xmlns:a16="http://schemas.microsoft.com/office/drawing/2014/main" id="{55FE12F4-A3BD-CB6B-AFD3-D77F8100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945664"/>
            <a:ext cx="5173142" cy="386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ext1">
            <a:extLst>
              <a:ext uri="{FF2B5EF4-FFF2-40B4-BE49-F238E27FC236}">
                <a16:creationId xmlns:a16="http://schemas.microsoft.com/office/drawing/2014/main" id="{A635253E-2419-F22A-6768-AD001B29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945663"/>
            <a:ext cx="5059288" cy="377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DDBBD1B8-C0C5-6C0A-C909-7178FD04D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6672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Vyšetření šlachy </a:t>
            </a:r>
            <a:b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</a:b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m. flexor digitorum profundus (FDP)  </a:t>
            </a: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B02A0E69-0ABA-7CE2-6ADB-4DF9CF6A4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133601"/>
            <a:ext cx="426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 dirty="0">
                <a:latin typeface="Times New Roman" panose="02020603050405020304" pitchFamily="18" charset="0"/>
              </a:rPr>
              <a:t>prsty vyšetřujícího blokují střední a základní článek prstu</a:t>
            </a:r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1124D68B-1187-65D8-FFC4-1AB977B05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104" y="2116185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 dirty="0">
                <a:latin typeface="Times New Roman" panose="02020603050405020304" pitchFamily="18" charset="0"/>
              </a:rPr>
              <a:t>u neporaněné šlachy FDP je možná aktivní flexe v DIP kloubu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44A32CB8-0018-4FC4-8C71-2378EDDBC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Vyšetření šlachy                                                                  m. flexor digitorum superficialis (FDS)</a:t>
            </a:r>
          </a:p>
        </p:txBody>
      </p:sp>
      <p:pic>
        <p:nvPicPr>
          <p:cNvPr id="49155" name="Picture 3" descr="ext 3">
            <a:extLst>
              <a:ext uri="{FF2B5EF4-FFF2-40B4-BE49-F238E27FC236}">
                <a16:creationId xmlns:a16="http://schemas.microsoft.com/office/drawing/2014/main" id="{153F7F94-8425-99BD-B597-BA57ABB9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268384"/>
            <a:ext cx="4705550" cy="352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ext 4">
            <a:extLst>
              <a:ext uri="{FF2B5EF4-FFF2-40B4-BE49-F238E27FC236}">
                <a16:creationId xmlns:a16="http://schemas.microsoft.com/office/drawing/2014/main" id="{20F99FC6-A961-4758-DE90-E448459D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66" y="3268384"/>
            <a:ext cx="4680402" cy="350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6FF77590-7DFF-5E58-C334-5796FB1B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007" y="2348755"/>
            <a:ext cx="396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 dirty="0">
                <a:latin typeface="Times New Roman" panose="02020603050405020304" pitchFamily="18" charset="0"/>
              </a:rPr>
              <a:t>prsty vyšetřujícího blokují flexi ostatních prstů</a:t>
            </a:r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77627306-123F-0C68-9B39-F03655DE3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567" y="2362201"/>
            <a:ext cx="441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 dirty="0">
                <a:latin typeface="Times New Roman" panose="02020603050405020304" pitchFamily="18" charset="0"/>
              </a:rPr>
              <a:t>u neporušené šlachy FDS je možná aktivní flexe v PIP kloubu</a:t>
            </a:r>
          </a:p>
        </p:txBody>
      </p:sp>
      <p:sp>
        <p:nvSpPr>
          <p:cNvPr id="49159" name="AutoShape 7">
            <a:extLst>
              <a:ext uri="{FF2B5EF4-FFF2-40B4-BE49-F238E27FC236}">
                <a16:creationId xmlns:a16="http://schemas.microsoft.com/office/drawing/2014/main" id="{599D45E0-822E-74DA-6CA2-E4E302987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419600"/>
            <a:ext cx="990600" cy="228600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00CC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sk-SK" sz="32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617397D-5360-3D23-A79F-FF2EFE0DD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b="1" dirty="0">
                <a:solidFill>
                  <a:srgbClr val="0047AB"/>
                </a:solidFill>
              </a:rPr>
              <a:t>Sutura šlachy flexoru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0C7C0A34-ACFA-7C78-D4D9-E7ACF291B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05000"/>
            <a:ext cx="7924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OP sál, CA, bezkrevnost, asistence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primární sutura nebo „odložená neodkladnost“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úprava šlachových pahýlů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šicí materiál – 3-0, 4-0 pro obšití 5-0, 6-0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doporučována technika 4 vláken </a:t>
            </a:r>
            <a:r>
              <a:rPr lang="cs-CZ" altLang="sk-SK" sz="2000" dirty="0">
                <a:latin typeface="Times New Roman" panose="02020603050405020304" pitchFamily="18" charset="0"/>
              </a:rPr>
              <a:t>(</a:t>
            </a:r>
            <a:r>
              <a:rPr lang="cs-CZ" altLang="sk-SK" sz="2000" dirty="0" err="1">
                <a:latin typeface="Times New Roman" panose="02020603050405020304" pitchFamily="18" charset="0"/>
              </a:rPr>
              <a:t>modif</a:t>
            </a:r>
            <a:r>
              <a:rPr lang="cs-CZ" altLang="sk-SK" sz="2000" dirty="0">
                <a:latin typeface="Times New Roman" panose="02020603050405020304" pitchFamily="18" charset="0"/>
              </a:rPr>
              <a:t>. </a:t>
            </a:r>
            <a:r>
              <a:rPr lang="cs-CZ" altLang="sk-SK" sz="2000" dirty="0" err="1">
                <a:latin typeface="Times New Roman" panose="02020603050405020304" pitchFamily="18" charset="0"/>
              </a:rPr>
              <a:t>Kessler</a:t>
            </a:r>
            <a:r>
              <a:rPr lang="cs-CZ" altLang="sk-SK" sz="2000" dirty="0">
                <a:latin typeface="Times New Roman" panose="02020603050405020304" pitchFamily="18" charset="0"/>
              </a:rPr>
              <a:t>, </a:t>
            </a:r>
            <a:r>
              <a:rPr lang="cs-CZ" altLang="sk-SK" sz="2000" dirty="0" err="1">
                <a:latin typeface="Times New Roman" panose="02020603050405020304" pitchFamily="18" charset="0"/>
              </a:rPr>
              <a:t>Kleinert</a:t>
            </a:r>
            <a:r>
              <a:rPr lang="cs-CZ" altLang="sk-SK" sz="2000" dirty="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rehabilitace od 48 hod, </a:t>
            </a:r>
            <a:r>
              <a:rPr lang="cs-CZ" altLang="sk-SK" sz="2800" dirty="0" err="1">
                <a:latin typeface="Times New Roman" panose="02020603050405020304" pitchFamily="18" charset="0"/>
              </a:rPr>
              <a:t>Kleinertova</a:t>
            </a:r>
            <a:r>
              <a:rPr lang="cs-CZ" altLang="sk-SK" sz="2800" dirty="0">
                <a:latin typeface="Times New Roman" panose="02020603050405020304" pitchFamily="18" charset="0"/>
              </a:rPr>
              <a:t> fixace 3-4 týdny</a:t>
            </a:r>
            <a:r>
              <a:rPr lang="cs-CZ" altLang="sk-SK" sz="3200" dirty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Pavel Dráč\Dokumenty\Obrázky\2010-03 (III)\sejmout0003.jpg">
            <a:extLst>
              <a:ext uri="{FF2B5EF4-FFF2-40B4-BE49-F238E27FC236}">
                <a16:creationId xmlns:a16="http://schemas.microsoft.com/office/drawing/2014/main" id="{A77F55A3-9D0A-4188-0F23-B8EE08D8A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404664"/>
            <a:ext cx="8303840" cy="40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C:\Documents and Settings\Pavel Dráč\Dokumenty\Obrázky\2010-03 (III)\sejmout0004.jpg">
            <a:extLst>
              <a:ext uri="{FF2B5EF4-FFF2-40B4-BE49-F238E27FC236}">
                <a16:creationId xmlns:a16="http://schemas.microsoft.com/office/drawing/2014/main" id="{59A3CBD4-F183-B3B0-BB2F-49C578F3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09" y="4224457"/>
            <a:ext cx="6173221" cy="251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xtenze x">
            <a:extLst>
              <a:ext uri="{FF2B5EF4-FFF2-40B4-BE49-F238E27FC236}">
                <a16:creationId xmlns:a16="http://schemas.microsoft.com/office/drawing/2014/main" id="{7938EB4C-B4F8-F726-744A-00D029E23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484314"/>
            <a:ext cx="6596063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C8C25B24-2168-0F6F-1DD9-DAC6F4BBF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8135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Vyšetření extenzorového aparátu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A7CB595-A217-7904-681A-FB1ADF2C0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33400"/>
          </a:xfrm>
        </p:spPr>
        <p:txBody>
          <a:bodyPr>
            <a:noAutofit/>
          </a:bodyPr>
          <a:lstStyle/>
          <a:p>
            <a:r>
              <a:rPr lang="cs-CZ" altLang="sk-SK" sz="4000" b="1" dirty="0">
                <a:solidFill>
                  <a:srgbClr val="0047AB"/>
                </a:solidFill>
              </a:rPr>
              <a:t>Sutura šlachy extenzoru</a:t>
            </a: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23CA2D8B-B3F1-B889-CFF5-31C58B8CA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14600"/>
            <a:ext cx="89916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ideální je primární sutura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při poranění v oblasti PIP kloubu: CAVE centrální pruh!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fixace MCP kloubů v 10</a:t>
            </a:r>
            <a:r>
              <a:rPr lang="cs-CZ" alt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sk-SK" sz="2800" dirty="0">
                <a:latin typeface="Times New Roman" panose="02020603050405020304" pitchFamily="18" charset="0"/>
              </a:rPr>
              <a:t> flexi a zápěstí ve 45</a:t>
            </a:r>
            <a:r>
              <a:rPr lang="cs-CZ" alt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sk-SK" sz="2800" dirty="0">
                <a:latin typeface="Times New Roman" panose="02020603050405020304" pitchFamily="18" charset="0"/>
              </a:rPr>
              <a:t> extenzi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doba fixace 4-5 týdnů</a:t>
            </a:r>
            <a:endParaRPr lang="cs-CZ" altLang="sk-SK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rehabilitace, </a:t>
            </a:r>
            <a:r>
              <a:rPr lang="cs-CZ" altLang="sk-SK" sz="2800" dirty="0" err="1">
                <a:latin typeface="Times New Roman" panose="02020603050405020304" pitchFamily="18" charset="0"/>
              </a:rPr>
              <a:t>Kleinertova</a:t>
            </a:r>
            <a:r>
              <a:rPr lang="cs-CZ" altLang="sk-SK" sz="2800" dirty="0">
                <a:latin typeface="Times New Roman" panose="02020603050405020304" pitchFamily="18" charset="0"/>
              </a:rPr>
              <a:t> dynamická fixace </a:t>
            </a:r>
            <a:r>
              <a:rPr lang="cs-CZ" altLang="sk-SK" sz="3200" dirty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97F8C5D7-22F6-E827-4AF3-CE598CCE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525" y="387734"/>
            <a:ext cx="8229600" cy="5792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cs-CZ" altLang="sk-SK" sz="4400" b="1" dirty="0">
                <a:solidFill>
                  <a:srgbClr val="0047AB"/>
                </a:solidFill>
                <a:ea typeface="+mj-ea"/>
                <a:cs typeface="+mj-cs"/>
              </a:rPr>
              <a:t>Akromioklavikulární luxace</a:t>
            </a:r>
            <a:endParaRPr lang="cs-CZ" sz="4400" b="1" dirty="0">
              <a:solidFill>
                <a:srgbClr val="0047AB"/>
              </a:solidFill>
              <a:ea typeface="+mj-ea"/>
              <a:cs typeface="+mj-cs"/>
            </a:endParaRPr>
          </a:p>
          <a:p>
            <a:pPr>
              <a:buFont typeface="Calibri" panose="020B0604020202020204" pitchFamily="34" charset="0"/>
              <a:buChar char="-"/>
            </a:pPr>
            <a:endParaRPr lang="sk-SK" altLang="sk-SK" sz="2000" dirty="0"/>
          </a:p>
          <a:p>
            <a:pPr>
              <a:buFont typeface="Calibri" panose="020B0604020202020204" pitchFamily="34" charset="0"/>
              <a:buChar char="-"/>
            </a:pPr>
            <a:r>
              <a:rPr lang="sk-SK" altLang="sk-SK" sz="2000" dirty="0" err="1"/>
              <a:t>přímý</a:t>
            </a:r>
            <a:r>
              <a:rPr lang="sk-SK" altLang="sk-SK" sz="2000" dirty="0"/>
              <a:t> / </a:t>
            </a:r>
            <a:r>
              <a:rPr lang="sk-SK" altLang="sk-SK" sz="2000" dirty="0" err="1"/>
              <a:t>nepřímý</a:t>
            </a:r>
            <a:r>
              <a:rPr lang="sk-SK" altLang="sk-SK" sz="2000" dirty="0"/>
              <a:t> mechanizmus</a:t>
            </a:r>
            <a:r>
              <a:rPr lang="en-US" altLang="sk-SK" sz="2000" dirty="0"/>
              <a:t> 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  <a:p>
            <a:pPr eaLnBrk="1" hangingPunct="1">
              <a:buFont typeface="Calibri"/>
              <a:buChar char="-"/>
            </a:pPr>
            <a:r>
              <a:rPr lang="cs-CZ" altLang="sk-SK" sz="2000" dirty="0"/>
              <a:t>muži 2. dekáda</a:t>
            </a:r>
            <a:endParaRPr lang="cs-CZ" altLang="sk-SK" sz="2000" dirty="0">
              <a:ea typeface="Calibri"/>
              <a:cs typeface="Calibri"/>
            </a:endParaRPr>
          </a:p>
          <a:p>
            <a:pPr>
              <a:buFont typeface="Calibri"/>
              <a:buChar char="-"/>
            </a:pPr>
            <a:r>
              <a:rPr lang="cs-CZ" altLang="sk-SK" sz="2000" dirty="0"/>
              <a:t>vyšetření klinicky – prominence klíčku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  <a:p>
            <a:pPr eaLnBrk="1" hangingPunct="1">
              <a:buFont typeface="Calibri"/>
              <a:buChar char="-"/>
            </a:pPr>
            <a:r>
              <a:rPr lang="cs-CZ" altLang="sk-SK" sz="2000" dirty="0"/>
              <a:t>piano </a:t>
            </a:r>
            <a:r>
              <a:rPr lang="cs-CZ" altLang="sk-SK" sz="2000" dirty="0" err="1"/>
              <a:t>key</a:t>
            </a:r>
            <a:r>
              <a:rPr lang="cs-CZ" altLang="sk-SK" sz="2000" dirty="0"/>
              <a:t> sign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cs-CZ" altLang="sk-SK" sz="2000" dirty="0"/>
              <a:t>RTG 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  <a:p>
            <a:pPr eaLnBrk="1" hangingPunct="1">
              <a:buFont typeface="Calibri"/>
              <a:buChar char="-"/>
            </a:pPr>
            <a:endParaRPr lang="cs-CZ" altLang="sk-SK" sz="20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196" name="Picture 4" descr="http://img.medscape.com/pi/emed/ckb/orthopedic_surgery/1230552-1261906-2056.jpg">
            <a:extLst>
              <a:ext uri="{FF2B5EF4-FFF2-40B4-BE49-F238E27FC236}">
                <a16:creationId xmlns:a16="http://schemas.microsoft.com/office/drawing/2014/main" id="{7B02A176-6EAE-B47E-6DE6-CD327B1A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3068960"/>
            <a:ext cx="3817070" cy="36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img.medscape.com/pi/emed/ckb/orthopedic_surgery/1230552-1261906-2058.jpg">
            <a:extLst>
              <a:ext uri="{FF2B5EF4-FFF2-40B4-BE49-F238E27FC236}">
                <a16:creationId xmlns:a16="http://schemas.microsoft.com/office/drawing/2014/main" id="{CED426D7-BEFC-6AFC-5B88-BB01644F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82" y="1202576"/>
            <a:ext cx="4535984" cy="529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:\IPVZ\Rehabilitace po poranění šlach s využitím dynamické dlahy.jpg">
            <a:extLst>
              <a:ext uri="{FF2B5EF4-FFF2-40B4-BE49-F238E27FC236}">
                <a16:creationId xmlns:a16="http://schemas.microsoft.com/office/drawing/2014/main" id="{443434D7-0F39-D3CF-CE92-150154173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86106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>
            <a:extLst>
              <a:ext uri="{FF2B5EF4-FFF2-40B4-BE49-F238E27FC236}">
                <a16:creationId xmlns:a16="http://schemas.microsoft.com/office/drawing/2014/main" id="{1B907CB4-76BD-ECF4-B7F7-6FC6FC4A0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620688"/>
            <a:ext cx="617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Kleinertova dynamická fixace              u poranění extenzorů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obr">
            <a:extLst>
              <a:ext uri="{FF2B5EF4-FFF2-40B4-BE49-F238E27FC236}">
                <a16:creationId xmlns:a16="http://schemas.microsoft.com/office/drawing/2014/main" id="{9129C537-BF0A-90CC-705F-3DECC786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r="13617"/>
          <a:stretch>
            <a:fillRect/>
          </a:stretch>
        </p:blipFill>
        <p:spPr bwMode="auto">
          <a:xfrm>
            <a:off x="1752601" y="1676400"/>
            <a:ext cx="22336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obr">
            <a:extLst>
              <a:ext uri="{FF2B5EF4-FFF2-40B4-BE49-F238E27FC236}">
                <a16:creationId xmlns:a16="http://schemas.microsoft.com/office/drawing/2014/main" id="{9C762D71-CF33-80D4-7E09-CD057788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r="8711"/>
          <a:stretch>
            <a:fillRect/>
          </a:stretch>
        </p:blipFill>
        <p:spPr bwMode="auto">
          <a:xfrm>
            <a:off x="7694614" y="1676401"/>
            <a:ext cx="266858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obr">
            <a:extLst>
              <a:ext uri="{FF2B5EF4-FFF2-40B4-BE49-F238E27FC236}">
                <a16:creationId xmlns:a16="http://schemas.microsoft.com/office/drawing/2014/main" id="{D5853EF5-0765-FB0A-56AD-DBBA9751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18874" r="7281" b="3639"/>
          <a:stretch>
            <a:fillRect/>
          </a:stretch>
        </p:blipFill>
        <p:spPr bwMode="auto">
          <a:xfrm>
            <a:off x="4038601" y="3276600"/>
            <a:ext cx="35798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DC82C175-A351-F75C-76AB-CDABE5063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381000"/>
            <a:ext cx="10297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Poranění středního pruhu extenzorového aparátu 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9C84A1DE-DDC6-57F4-BB0D-B40360AA2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256" y="548680"/>
            <a:ext cx="845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sk-SK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Shrnutí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E442203C-840B-EF81-FC5C-FBBFC8025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47800"/>
            <a:ext cx="83820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sk-SK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Pro diagnostiku a léčbu je nutná dobrá znalost anatomie šlachového systému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sk-SK" sz="3200" b="1" dirty="0">
                <a:solidFill>
                  <a:srgbClr val="00CCFF"/>
                </a:solidFill>
                <a:latin typeface="Times New Roman" panose="02020603050405020304" pitchFamily="18" charset="0"/>
              </a:rPr>
              <a:t>Ošetření poranění flexorů nejlépe na operačním sále v celkové anestézii, v bezkrevném operačním poli a s asistencí.</a:t>
            </a:r>
            <a:r>
              <a:rPr lang="cs-CZ" altLang="sk-SK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sk-SK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Dynamická </a:t>
            </a:r>
            <a:r>
              <a:rPr lang="cs-CZ" altLang="sk-SK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Kleinertova</a:t>
            </a:r>
            <a:r>
              <a:rPr lang="cs-CZ" altLang="sk-SK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fixace je prevencí adhezí a dostatečně brání suturu před uvolněním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sk-SK" sz="2800" b="1" dirty="0">
                <a:solidFill>
                  <a:srgbClr val="00CCFF"/>
                </a:solidFill>
                <a:latin typeface="Times New Roman" panose="02020603050405020304" pitchFamily="18" charset="0"/>
              </a:rPr>
              <a:t>U poranění extenčního aparátu prstu je nutné vyloučit poranění středního pruhu !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AA7828DC-9119-5CAB-1DCE-0FCF3D0C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sk-SK" sz="4000" dirty="0"/>
              <a:t>Infekce na ruce</a:t>
            </a:r>
          </a:p>
        </p:txBody>
      </p:sp>
      <p:sp>
        <p:nvSpPr>
          <p:cNvPr id="199683" name="Zástupný symbol pro obsah 2">
            <a:extLst>
              <a:ext uri="{FF2B5EF4-FFF2-40B4-BE49-F238E27FC236}">
                <a16:creationId xmlns:a16="http://schemas.microsoft.com/office/drawing/2014/main" id="{280EFE1D-DC07-4560-5AD5-518015FB4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213" y="1773239"/>
            <a:ext cx="7772400" cy="47513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 b="1" dirty="0"/>
              <a:t>Hnisavá onemocnění prstů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 dirty="0"/>
              <a:t>povrchní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/>
              <a:t>panaritium </a:t>
            </a:r>
            <a:r>
              <a:rPr lang="cs-CZ" altLang="sk-SK" sz="2000" dirty="0" err="1"/>
              <a:t>erytematosum</a:t>
            </a:r>
            <a:r>
              <a:rPr lang="cs-CZ" altLang="sk-SK" sz="2000" dirty="0"/>
              <a:t>/</a:t>
            </a:r>
            <a:r>
              <a:rPr lang="cs-CZ" altLang="sk-SK" sz="2000" dirty="0" err="1"/>
              <a:t>bullosum</a:t>
            </a:r>
            <a:r>
              <a:rPr lang="cs-CZ" altLang="sk-SK" sz="2000" dirty="0"/>
              <a:t>/</a:t>
            </a:r>
            <a:r>
              <a:rPr lang="cs-CZ" altLang="sk-SK" sz="2000" dirty="0" err="1"/>
              <a:t>periung</a:t>
            </a:r>
            <a:r>
              <a:rPr lang="cs-CZ" altLang="sk-SK" sz="2000" dirty="0"/>
              <a:t>./</a:t>
            </a:r>
            <a:r>
              <a:rPr lang="cs-CZ" altLang="sk-SK" sz="2000" dirty="0" err="1"/>
              <a:t>subung</a:t>
            </a:r>
            <a:r>
              <a:rPr lang="cs-CZ" altLang="sk-SK" sz="2000" dirty="0"/>
              <a:t>. (</a:t>
            </a:r>
            <a:r>
              <a:rPr lang="cs-CZ" altLang="sk-SK" sz="2000" dirty="0" err="1"/>
              <a:t>paronychium</a:t>
            </a:r>
            <a:r>
              <a:rPr lang="cs-CZ" altLang="sk-SK" sz="2000" dirty="0"/>
              <a:t>)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 dirty="0"/>
              <a:t>hluboká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/>
              <a:t>panaritium </a:t>
            </a:r>
            <a:r>
              <a:rPr lang="cs-CZ" altLang="sk-SK" sz="2000" dirty="0" err="1"/>
              <a:t>pulposum</a:t>
            </a:r>
            <a:r>
              <a:rPr lang="cs-CZ" altLang="sk-SK" sz="2000" dirty="0"/>
              <a:t> (článků/rýh)/</a:t>
            </a:r>
            <a:r>
              <a:rPr lang="cs-CZ" altLang="sk-SK" sz="2000" dirty="0" err="1"/>
              <a:t>tendineum</a:t>
            </a:r>
            <a:r>
              <a:rPr lang="cs-CZ" altLang="sk-SK" sz="2000" dirty="0"/>
              <a:t> (</a:t>
            </a:r>
            <a:r>
              <a:rPr lang="cs-CZ" altLang="sk-SK" sz="2000" dirty="0" err="1"/>
              <a:t>tendovag</a:t>
            </a:r>
            <a:r>
              <a:rPr lang="cs-CZ" altLang="sk-SK" sz="2000" dirty="0"/>
              <a:t>. </a:t>
            </a:r>
            <a:r>
              <a:rPr lang="cs-CZ" altLang="sk-SK" sz="2000" dirty="0" err="1"/>
              <a:t>purulul</a:t>
            </a:r>
            <a:r>
              <a:rPr lang="cs-CZ" altLang="sk-SK" sz="2000" dirty="0"/>
              <a:t>.), </a:t>
            </a:r>
            <a:r>
              <a:rPr lang="cs-CZ" altLang="sk-SK" sz="2000" dirty="0" err="1"/>
              <a:t>osseum</a:t>
            </a:r>
            <a:r>
              <a:rPr lang="cs-CZ" altLang="sk-SK" sz="2000" dirty="0"/>
              <a:t> (osteomyelitis) / </a:t>
            </a:r>
            <a:r>
              <a:rPr lang="cs-CZ" altLang="sk-SK" sz="2000" dirty="0" err="1"/>
              <a:t>articulare</a:t>
            </a:r>
            <a:endParaRPr lang="cs-CZ" altLang="sk-SK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altLang="sk-SK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 b="1" dirty="0"/>
              <a:t>Hnisavá onemocnění ruky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 err="1"/>
              <a:t>tyloma</a:t>
            </a:r>
            <a:r>
              <a:rPr lang="cs-CZ" altLang="sk-SK" sz="2000" dirty="0"/>
              <a:t> </a:t>
            </a:r>
            <a:r>
              <a:rPr lang="cs-CZ" altLang="sk-SK" sz="2000" dirty="0" err="1"/>
              <a:t>abscedens</a:t>
            </a:r>
            <a:endParaRPr lang="cs-CZ" altLang="sk-SK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/>
              <a:t>flegmona meziprstních prostorů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/>
              <a:t>flegmona </a:t>
            </a:r>
            <a:r>
              <a:rPr lang="cs-CZ" altLang="sk-SK" sz="2000" dirty="0" err="1"/>
              <a:t>thenar</a:t>
            </a:r>
            <a:r>
              <a:rPr lang="cs-CZ" altLang="sk-SK" sz="2000" dirty="0"/>
              <a:t>./</a:t>
            </a:r>
            <a:r>
              <a:rPr lang="cs-CZ" altLang="sk-SK" sz="2000" dirty="0" err="1"/>
              <a:t>antithenar</a:t>
            </a:r>
            <a:r>
              <a:rPr lang="cs-CZ" altLang="sk-SK" sz="2000" dirty="0"/>
              <a:t>. prostoru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 err="1"/>
              <a:t>plegmona</a:t>
            </a:r>
            <a:r>
              <a:rPr lang="cs-CZ" altLang="sk-SK" sz="2000" dirty="0"/>
              <a:t> </a:t>
            </a:r>
            <a:r>
              <a:rPr lang="cs-CZ" altLang="sk-SK" sz="2000" dirty="0" err="1"/>
              <a:t>dorsa</a:t>
            </a:r>
            <a:r>
              <a:rPr lang="cs-CZ" altLang="sk-SK" sz="2000" dirty="0"/>
              <a:t> ruky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/>
              <a:t>flegmona středního dlaňového prostoru	</a:t>
            </a:r>
          </a:p>
        </p:txBody>
      </p:sp>
      <p:pic>
        <p:nvPicPr>
          <p:cNvPr id="57348" name="Picture 2">
            <a:extLst>
              <a:ext uri="{FF2B5EF4-FFF2-40B4-BE49-F238E27FC236}">
                <a16:creationId xmlns:a16="http://schemas.microsoft.com/office/drawing/2014/main" id="{B1DB656C-5D10-680F-A380-3B54832C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221164"/>
            <a:ext cx="32575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38096622-E4E4-8AA2-2A1B-FD299B816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sk-SK" sz="4000" dirty="0"/>
              <a:t>Infekce na ruce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CE366CCF-7314-8586-80F1-64BF09C0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557338"/>
            <a:ext cx="10225136" cy="4538662"/>
          </a:xfrm>
        </p:spPr>
        <p:txBody>
          <a:bodyPr/>
          <a:lstStyle/>
          <a:p>
            <a:pPr eaLnBrk="1" hangingPunct="1"/>
            <a:r>
              <a:rPr lang="cs-CZ" altLang="sk-SK" sz="2000" dirty="0"/>
              <a:t>nejčastěji stafylokoková/streptokoková infekce</a:t>
            </a:r>
          </a:p>
          <a:p>
            <a:pPr eaLnBrk="1" hangingPunct="1"/>
            <a:r>
              <a:rPr lang="cs-CZ" altLang="sk-SK" sz="2000" dirty="0"/>
              <a:t>klin. obraz – </a:t>
            </a:r>
            <a:r>
              <a:rPr lang="cs-CZ" altLang="sk-SK" sz="2000" dirty="0" err="1"/>
              <a:t>rubor</a:t>
            </a:r>
            <a:r>
              <a:rPr lang="cs-CZ" altLang="sk-SK" sz="2000" dirty="0"/>
              <a:t>/</a:t>
            </a:r>
            <a:r>
              <a:rPr lang="cs-CZ" altLang="sk-SK" sz="2000" dirty="0" err="1"/>
              <a:t>calor</a:t>
            </a:r>
            <a:r>
              <a:rPr lang="cs-CZ" altLang="sk-SK" sz="2000" dirty="0"/>
              <a:t>/</a:t>
            </a:r>
            <a:r>
              <a:rPr lang="cs-CZ" altLang="sk-SK" sz="2000" dirty="0" err="1"/>
              <a:t>dolor</a:t>
            </a:r>
            <a:r>
              <a:rPr lang="cs-CZ" altLang="sk-SK" sz="2000" dirty="0"/>
              <a:t>/tumor/</a:t>
            </a:r>
            <a:r>
              <a:rPr lang="cs-CZ" altLang="sk-SK" sz="2000" dirty="0" err="1"/>
              <a:t>functio</a:t>
            </a:r>
            <a:r>
              <a:rPr lang="cs-CZ" altLang="sk-SK" sz="2000" dirty="0"/>
              <a:t> </a:t>
            </a:r>
            <a:r>
              <a:rPr lang="cs-CZ" altLang="sk-SK" sz="2000" dirty="0" err="1"/>
              <a:t>laesa</a:t>
            </a:r>
            <a:endParaRPr lang="cs-CZ" altLang="sk-SK" sz="2000" dirty="0"/>
          </a:p>
          <a:p>
            <a:pPr eaLnBrk="1" hangingPunct="1"/>
            <a:r>
              <a:rPr lang="cs-CZ" altLang="sk-SK" sz="2000" dirty="0"/>
              <a:t>terapie – klidový režim</a:t>
            </a:r>
          </a:p>
          <a:p>
            <a:pPr eaLnBrk="1" hangingPunct="1">
              <a:buFontTx/>
              <a:buNone/>
            </a:pPr>
            <a:r>
              <a:rPr lang="cs-CZ" altLang="sk-SK" sz="2000" dirty="0"/>
              <a:t>                     antiseptika (</a:t>
            </a:r>
            <a:r>
              <a:rPr lang="cs-CZ" altLang="sk-SK" sz="2000" dirty="0" err="1"/>
              <a:t>Višněvského</a:t>
            </a:r>
            <a:r>
              <a:rPr lang="cs-CZ" altLang="sk-SK" sz="2000" dirty="0"/>
              <a:t> balzám)</a:t>
            </a:r>
          </a:p>
          <a:p>
            <a:pPr eaLnBrk="1" hangingPunct="1">
              <a:buFontTx/>
              <a:buNone/>
            </a:pPr>
            <a:r>
              <a:rPr lang="cs-CZ" altLang="sk-SK" sz="2000" dirty="0"/>
              <a:t>                     chirurgická terapie (incize / </a:t>
            </a:r>
            <a:r>
              <a:rPr lang="cs-CZ" altLang="sk-SK" sz="2000" dirty="0" err="1"/>
              <a:t>kontraincize</a:t>
            </a:r>
            <a:r>
              <a:rPr lang="cs-CZ" altLang="sk-SK" sz="2000" dirty="0"/>
              <a:t>, drenáž, proplach)</a:t>
            </a:r>
          </a:p>
          <a:p>
            <a:pPr eaLnBrk="1" hangingPunct="1">
              <a:buFontTx/>
              <a:buNone/>
            </a:pPr>
            <a:r>
              <a:rPr lang="cs-CZ" altLang="sk-SK" sz="2000" dirty="0"/>
              <a:t>                     ATB / antiseptika lokálně)</a:t>
            </a:r>
          </a:p>
          <a:p>
            <a:pPr eaLnBrk="1" hangingPunct="1">
              <a:buFontTx/>
              <a:buNone/>
            </a:pPr>
            <a:r>
              <a:rPr lang="cs-CZ" altLang="sk-SK" sz="2000" dirty="0"/>
              <a:t>                     ATB celkově (</a:t>
            </a:r>
            <a:r>
              <a:rPr lang="cs-CZ" altLang="sk-SK" sz="2000" dirty="0" err="1"/>
              <a:t>febrilie</a:t>
            </a:r>
            <a:r>
              <a:rPr lang="cs-CZ" altLang="sk-SK" sz="2000" dirty="0"/>
              <a:t>, lymfangoitis, </a:t>
            </a:r>
            <a:r>
              <a:rPr lang="cs-CZ" altLang="sk-SK" sz="2000" dirty="0" err="1"/>
              <a:t>lymfadenitis</a:t>
            </a:r>
            <a:r>
              <a:rPr lang="cs-CZ" altLang="sk-SK" sz="2000" dirty="0"/>
              <a:t>, pozitivní stěr B+C)</a:t>
            </a:r>
          </a:p>
        </p:txBody>
      </p:sp>
      <p:pic>
        <p:nvPicPr>
          <p:cNvPr id="58372" name="Picture 5" descr="http://4.bp.blogspot.com/_vT13IccOEqM/TL87j44-X5I/AAAAAAAAASw/VarmuVnkieI/s320/91.jpg">
            <a:extLst>
              <a:ext uri="{FF2B5EF4-FFF2-40B4-BE49-F238E27FC236}">
                <a16:creationId xmlns:a16="http://schemas.microsoft.com/office/drawing/2014/main" id="{06AC7A0A-D8CF-B82C-14D4-E4F0BEE1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365104"/>
            <a:ext cx="28082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2600F5C2-718C-B0BA-58AC-5932E901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sk-SK" sz="4000" dirty="0"/>
              <a:t>Panaritium</a:t>
            </a:r>
          </a:p>
        </p:txBody>
      </p:sp>
      <p:sp>
        <p:nvSpPr>
          <p:cNvPr id="59395" name="Zástupný symbol pro obsah 2">
            <a:extLst>
              <a:ext uri="{FF2B5EF4-FFF2-40B4-BE49-F238E27FC236}">
                <a16:creationId xmlns:a16="http://schemas.microsoft.com/office/drawing/2014/main" id="{10E4504B-1EA7-1A64-0E56-751B62C03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628776"/>
            <a:ext cx="10081120" cy="4467225"/>
          </a:xfrm>
        </p:spPr>
        <p:txBody>
          <a:bodyPr/>
          <a:lstStyle/>
          <a:p>
            <a:pPr eaLnBrk="1" hangingPunct="1"/>
            <a:r>
              <a:rPr lang="cs-CZ" altLang="sk-SK" sz="2000" dirty="0"/>
              <a:t>většinou penetrující trauma (</a:t>
            </a:r>
            <a:r>
              <a:rPr lang="cs-CZ" altLang="sk-SK" sz="2000" dirty="0" err="1"/>
              <a:t>Stf</a:t>
            </a:r>
            <a:r>
              <a:rPr lang="cs-CZ" altLang="sk-SK" sz="2000" dirty="0"/>
              <a:t>. aureus, G-)</a:t>
            </a:r>
          </a:p>
          <a:p>
            <a:pPr eaLnBrk="1" hangingPunct="1"/>
            <a:r>
              <a:rPr lang="cs-CZ" altLang="sk-SK" sz="2000" dirty="0" err="1"/>
              <a:t>cave</a:t>
            </a:r>
            <a:r>
              <a:rPr lang="cs-CZ" altLang="sk-SK" sz="2000" dirty="0"/>
              <a:t> – diabetes, </a:t>
            </a:r>
            <a:r>
              <a:rPr lang="cs-CZ" altLang="sk-SK" sz="2000" dirty="0" err="1"/>
              <a:t>imunokompromit</a:t>
            </a:r>
            <a:r>
              <a:rPr lang="cs-CZ" altLang="sk-SK" sz="2000" dirty="0"/>
              <a:t>. pacienti</a:t>
            </a:r>
          </a:p>
          <a:p>
            <a:pPr eaLnBrk="1" hangingPunct="1"/>
            <a:r>
              <a:rPr lang="cs-CZ" altLang="sk-SK" sz="2000" dirty="0"/>
              <a:t>otok, tlak, bolest (</a:t>
            </a:r>
            <a:r>
              <a:rPr lang="cs-CZ" altLang="sk-SK" sz="2000" dirty="0" err="1"/>
              <a:t>kompart</a:t>
            </a:r>
            <a:r>
              <a:rPr lang="cs-CZ" altLang="sk-SK" sz="2000" dirty="0"/>
              <a:t>. syndrom s NV kompresí)</a:t>
            </a:r>
          </a:p>
          <a:p>
            <a:pPr eaLnBrk="1" hangingPunct="1"/>
            <a:r>
              <a:rPr lang="cs-CZ" altLang="sk-SK" sz="2000" dirty="0"/>
              <a:t>RTG vyloučení corpus </a:t>
            </a:r>
            <a:r>
              <a:rPr lang="cs-CZ" altLang="sk-SK" sz="2000" dirty="0" err="1"/>
              <a:t>alienum</a:t>
            </a:r>
            <a:r>
              <a:rPr lang="cs-CZ" altLang="sk-SK" sz="2000" dirty="0"/>
              <a:t>/osteomyelitis</a:t>
            </a:r>
          </a:p>
          <a:p>
            <a:pPr eaLnBrk="1" hangingPunct="1"/>
            <a:r>
              <a:rPr lang="cs-CZ" altLang="sk-SK" sz="2000" dirty="0"/>
              <a:t>chyby – </a:t>
            </a:r>
            <a:r>
              <a:rPr lang="cs-CZ" altLang="sk-SK" sz="2000" dirty="0" err="1"/>
              <a:t>herpet</a:t>
            </a:r>
            <a:r>
              <a:rPr lang="cs-CZ" altLang="sk-SK" sz="2000" dirty="0"/>
              <a:t>. infekce/nepoznaná osteomyelitis, </a:t>
            </a:r>
            <a:r>
              <a:rPr lang="cs-CZ" altLang="sk-SK" sz="2000" dirty="0" err="1"/>
              <a:t>tendovaginitis</a:t>
            </a:r>
            <a:endParaRPr lang="cs-CZ" altLang="sk-SK" sz="2000" dirty="0"/>
          </a:p>
          <a:p>
            <a:pPr eaLnBrk="1" hangingPunct="1">
              <a:buFontTx/>
              <a:buNone/>
            </a:pPr>
            <a:r>
              <a:rPr lang="cs-CZ" altLang="sk-SK" sz="2000" dirty="0"/>
              <a:t>      </a:t>
            </a:r>
            <a:r>
              <a:rPr lang="cs-CZ" altLang="sk-SK" sz="2000" dirty="0" err="1"/>
              <a:t>iatrogenní</a:t>
            </a:r>
            <a:r>
              <a:rPr lang="cs-CZ" altLang="sk-SK" sz="2000" dirty="0"/>
              <a:t> infekce šlachy, léze NC svazku </a:t>
            </a:r>
          </a:p>
          <a:p>
            <a:pPr eaLnBrk="1" hangingPunct="1"/>
            <a:r>
              <a:rPr lang="cs-CZ" altLang="sk-SK" sz="2000" dirty="0"/>
              <a:t>terapie – konzervativně (povrchní </a:t>
            </a:r>
            <a:r>
              <a:rPr lang="cs-CZ" altLang="sk-SK" sz="2000" dirty="0" err="1"/>
              <a:t>celulitis</a:t>
            </a:r>
            <a:r>
              <a:rPr lang="cs-CZ" altLang="sk-SK" sz="2000" dirty="0"/>
              <a:t> – do 48 h)</a:t>
            </a:r>
          </a:p>
          <a:p>
            <a:pPr>
              <a:buNone/>
            </a:pPr>
            <a:r>
              <a:rPr lang="cs-CZ" altLang="sk-SK" sz="2000" dirty="0"/>
              <a:t>		  – operační</a:t>
            </a:r>
          </a:p>
        </p:txBody>
      </p:sp>
      <p:pic>
        <p:nvPicPr>
          <p:cNvPr id="59396" name="Picture 2">
            <a:extLst>
              <a:ext uri="{FF2B5EF4-FFF2-40B4-BE49-F238E27FC236}">
                <a16:creationId xmlns:a16="http://schemas.microsoft.com/office/drawing/2014/main" id="{DE7634B0-D9B4-45CC-6E04-09FA2AE8B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634184"/>
            <a:ext cx="4824536" cy="316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0997A3A2-3EB9-8DD0-479A-7AD5BCC07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sk-SK" sz="4000" dirty="0"/>
              <a:t>Panaritium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2431E3E2-77D3-D82A-090B-6E04F0EE5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628776"/>
            <a:ext cx="10225136" cy="4467225"/>
          </a:xfrm>
        </p:spPr>
        <p:txBody>
          <a:bodyPr/>
          <a:lstStyle/>
          <a:p>
            <a:pPr eaLnBrk="1" hangingPunct="1"/>
            <a:r>
              <a:rPr lang="cs-CZ" altLang="sk-SK" sz="2000" dirty="0"/>
              <a:t>principy – terapie </a:t>
            </a:r>
            <a:r>
              <a:rPr lang="cs-CZ" altLang="sk-SK" sz="2000" dirty="0" err="1"/>
              <a:t>infektu</a:t>
            </a:r>
            <a:r>
              <a:rPr lang="cs-CZ" altLang="sk-SK" sz="2000" dirty="0"/>
              <a:t> a uvolnění tlaku</a:t>
            </a:r>
          </a:p>
          <a:p>
            <a:pPr eaLnBrk="1" hangingPunct="1"/>
            <a:r>
              <a:rPr lang="cs-CZ" altLang="sk-SK" sz="2000" dirty="0"/>
              <a:t>3x denně proplachy/obložky</a:t>
            </a:r>
          </a:p>
          <a:p>
            <a:pPr eaLnBrk="1" hangingPunct="1"/>
            <a:r>
              <a:rPr lang="cs-CZ" altLang="sk-SK" sz="2000" dirty="0"/>
              <a:t>brzká rehabilitace</a:t>
            </a:r>
          </a:p>
          <a:p>
            <a:pPr eaLnBrk="1" hangingPunct="1"/>
            <a:r>
              <a:rPr lang="cs-CZ" altLang="sk-SK" sz="2000" dirty="0"/>
              <a:t>ev. ATB dle citlivosti</a:t>
            </a:r>
          </a:p>
          <a:p>
            <a:pPr eaLnBrk="1" hangingPunct="1"/>
            <a:r>
              <a:rPr lang="cs-CZ" altLang="sk-SK" sz="2000" dirty="0"/>
              <a:t>komplikace – šíření infekce – šlacha, kost kloub, nehtové lůžko</a:t>
            </a:r>
          </a:p>
        </p:txBody>
      </p:sp>
      <p:pic>
        <p:nvPicPr>
          <p:cNvPr id="60420" name="Picture 2">
            <a:extLst>
              <a:ext uri="{FF2B5EF4-FFF2-40B4-BE49-F238E27FC236}">
                <a16:creationId xmlns:a16="http://schemas.microsoft.com/office/drawing/2014/main" id="{5D5D3A0B-597D-EAFA-C6CA-B6C20BAB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3717032"/>
            <a:ext cx="4248373" cy="277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D0933695-BC48-CA06-AF3D-E0CD4FDC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sk-SK" sz="4000" dirty="0"/>
              <a:t>Paronychia</a:t>
            </a:r>
          </a:p>
        </p:txBody>
      </p:sp>
      <p:sp>
        <p:nvSpPr>
          <p:cNvPr id="61443" name="Zástupný symbol pro obsah 2">
            <a:extLst>
              <a:ext uri="{FF2B5EF4-FFF2-40B4-BE49-F238E27FC236}">
                <a16:creationId xmlns:a16="http://schemas.microsoft.com/office/drawing/2014/main" id="{C3B7E99B-7B34-A0A6-351A-29E920BA9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557338"/>
            <a:ext cx="9142784" cy="4538662"/>
          </a:xfrm>
        </p:spPr>
        <p:txBody>
          <a:bodyPr/>
          <a:lstStyle/>
          <a:p>
            <a:pPr eaLnBrk="1" hangingPunct="1"/>
            <a:r>
              <a:rPr lang="cs-CZ" altLang="sk-SK" sz="2000" dirty="0"/>
              <a:t>Infekce tkání kolem plotýnky,  akutní/chronická</a:t>
            </a:r>
          </a:p>
          <a:p>
            <a:pPr eaLnBrk="1" hangingPunct="1"/>
            <a:r>
              <a:rPr lang="cs-CZ" altLang="sk-SK" sz="2000" dirty="0" err="1"/>
              <a:t>nail</a:t>
            </a:r>
            <a:r>
              <a:rPr lang="cs-CZ" altLang="sk-SK" sz="2000" dirty="0"/>
              <a:t> </a:t>
            </a:r>
            <a:r>
              <a:rPr lang="cs-CZ" altLang="sk-SK" sz="2000" dirty="0" err="1"/>
              <a:t>biters</a:t>
            </a:r>
            <a:r>
              <a:rPr lang="cs-CZ" altLang="sk-SK" sz="2000" dirty="0"/>
              <a:t>/</a:t>
            </a:r>
            <a:r>
              <a:rPr lang="cs-CZ" altLang="sk-SK" sz="2000" dirty="0" err="1"/>
              <a:t>manikura</a:t>
            </a:r>
            <a:r>
              <a:rPr lang="cs-CZ" altLang="sk-SK" sz="2000" dirty="0"/>
              <a:t> – </a:t>
            </a:r>
            <a:r>
              <a:rPr lang="cs-CZ" altLang="sk-SK" sz="2000" dirty="0" err="1"/>
              <a:t>Stf</a:t>
            </a:r>
            <a:r>
              <a:rPr lang="cs-CZ" altLang="sk-SK" sz="2000" dirty="0"/>
              <a:t>. aureus</a:t>
            </a:r>
          </a:p>
          <a:p>
            <a:pPr eaLnBrk="1" hangingPunct="1"/>
            <a:r>
              <a:rPr lang="cs-CZ" altLang="sk-SK" sz="2000" dirty="0"/>
              <a:t>šíření – </a:t>
            </a:r>
            <a:r>
              <a:rPr lang="cs-CZ" altLang="sk-SK" sz="2000" dirty="0" err="1"/>
              <a:t>paronych</a:t>
            </a:r>
            <a:r>
              <a:rPr lang="cs-CZ" altLang="sk-SK" sz="2000" dirty="0"/>
              <a:t>. –</a:t>
            </a:r>
            <a:r>
              <a:rPr lang="cs-CZ" altLang="sk-SK" sz="2000" dirty="0" err="1"/>
              <a:t>eponych</a:t>
            </a:r>
            <a:r>
              <a:rPr lang="cs-CZ" altLang="sk-SK" sz="2000" dirty="0"/>
              <a:t>. – </a:t>
            </a:r>
            <a:r>
              <a:rPr lang="cs-CZ" altLang="sk-SK" sz="2000" dirty="0" err="1"/>
              <a:t>kontralat</a:t>
            </a:r>
            <a:r>
              <a:rPr lang="cs-CZ" altLang="sk-SK" sz="2000" dirty="0"/>
              <a:t>.</a:t>
            </a:r>
          </a:p>
          <a:p>
            <a:pPr eaLnBrk="1" hangingPunct="1"/>
            <a:r>
              <a:rPr lang="cs-CZ" altLang="sk-SK" sz="2000" b="1" dirty="0" err="1"/>
              <a:t>konzervatvní</a:t>
            </a:r>
            <a:r>
              <a:rPr lang="cs-CZ" altLang="sk-SK" sz="2000" b="1" dirty="0"/>
              <a:t> terapie</a:t>
            </a:r>
          </a:p>
          <a:p>
            <a:pPr eaLnBrk="1" hangingPunct="1">
              <a:buFontTx/>
              <a:buChar char="-"/>
            </a:pPr>
            <a:r>
              <a:rPr lang="cs-CZ" altLang="sk-SK" sz="2000" dirty="0"/>
              <a:t>brzké stádium, lok. terapie ev. ATB, časná RHB</a:t>
            </a:r>
          </a:p>
          <a:p>
            <a:pPr eaLnBrk="1" hangingPunct="1"/>
            <a:r>
              <a:rPr lang="cs-CZ" altLang="sk-SK" sz="2000" b="1" dirty="0"/>
              <a:t>chirurgická terapie</a:t>
            </a:r>
          </a:p>
          <a:p>
            <a:pPr eaLnBrk="1" hangingPunct="1">
              <a:buFontTx/>
              <a:buNone/>
            </a:pPr>
            <a:r>
              <a:rPr lang="cs-CZ" altLang="sk-SK" sz="2000" dirty="0"/>
              <a:t>-   incize, drenáž,  </a:t>
            </a:r>
            <a:r>
              <a:rPr lang="cs-CZ" altLang="sk-SK" sz="2000" dirty="0" err="1"/>
              <a:t>cave</a:t>
            </a:r>
            <a:r>
              <a:rPr lang="cs-CZ" altLang="sk-SK" sz="2000" dirty="0"/>
              <a:t> - matrix</a:t>
            </a:r>
          </a:p>
        </p:txBody>
      </p:sp>
      <p:pic>
        <p:nvPicPr>
          <p:cNvPr id="61444" name="Picture 2">
            <a:extLst>
              <a:ext uri="{FF2B5EF4-FFF2-40B4-BE49-F238E27FC236}">
                <a16:creationId xmlns:a16="http://schemas.microsoft.com/office/drawing/2014/main" id="{CBDA7D9D-4430-8328-DC50-BC4175A7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436" y="332656"/>
            <a:ext cx="413929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>
            <a:extLst>
              <a:ext uri="{FF2B5EF4-FFF2-40B4-BE49-F238E27FC236}">
                <a16:creationId xmlns:a16="http://schemas.microsoft.com/office/drawing/2014/main" id="{545424B2-B81F-1786-982D-056008C88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2" y="3501008"/>
            <a:ext cx="2927853" cy="32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4">
            <a:extLst>
              <a:ext uri="{FF2B5EF4-FFF2-40B4-BE49-F238E27FC236}">
                <a16:creationId xmlns:a16="http://schemas.microsoft.com/office/drawing/2014/main" id="{1A1D9AF6-4521-3391-8A7A-FE7B34D4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365104"/>
            <a:ext cx="2520280" cy="219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5">
            <a:extLst>
              <a:ext uri="{FF2B5EF4-FFF2-40B4-BE49-F238E27FC236}">
                <a16:creationId xmlns:a16="http://schemas.microsoft.com/office/drawing/2014/main" id="{0C9952D8-CC8A-094C-37B2-0816CDE34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521205"/>
            <a:ext cx="3845628" cy="217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4769C91E-6EF9-AFED-98BE-94FCA2F46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terapie zlomenin</a:t>
            </a:r>
          </a:p>
        </p:txBody>
      </p:sp>
      <p:sp>
        <p:nvSpPr>
          <p:cNvPr id="62467" name="Zástupný symbol pro obsah 2">
            <a:extLst>
              <a:ext uri="{FF2B5EF4-FFF2-40B4-BE49-F238E27FC236}">
                <a16:creationId xmlns:a16="http://schemas.microsoft.com/office/drawing/2014/main" id="{ADAAD32D-7345-B43E-29AB-593669B4F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nedislokované zlomeniny </a:t>
            </a:r>
          </a:p>
          <a:p>
            <a:pPr eaLnBrk="1" hangingPunct="1"/>
            <a:r>
              <a:rPr lang="cs-CZ" altLang="sk-SK" sz="2400" dirty="0"/>
              <a:t>zlomeniny s dislokací s možností  zavřené repozice,</a:t>
            </a:r>
          </a:p>
          <a:p>
            <a:pPr eaLnBrk="1" hangingPunct="1"/>
            <a:r>
              <a:rPr lang="cs-CZ" altLang="sk-SK" sz="2400" dirty="0"/>
              <a:t>vynuceně - pacienti neschopní podstoupit  výkony v CA </a:t>
            </a:r>
          </a:p>
          <a:p>
            <a:pPr eaLnBrk="1" hangingPunct="1"/>
            <a:r>
              <a:rPr lang="cs-CZ" altLang="sk-SK" sz="2400" dirty="0"/>
              <a:t>měkko-tkáňové poranění kdy dojde k zhojení in </a:t>
            </a:r>
            <a:r>
              <a:rPr lang="cs-CZ" altLang="sk-SK" sz="2400" dirty="0" err="1"/>
              <a:t>situ</a:t>
            </a:r>
            <a:r>
              <a:rPr lang="cs-CZ" altLang="sk-SK" sz="2400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(kontuze, distorze, stavy po luxacích, </a:t>
            </a:r>
            <a:r>
              <a:rPr lang="cs-CZ" altLang="sk-SK" sz="2400" dirty="0" err="1"/>
              <a:t>parc</a:t>
            </a:r>
            <a:r>
              <a:rPr lang="cs-CZ" altLang="sk-SK" sz="2400" dirty="0"/>
              <a:t>. ruptury svalů, šlach, některé totální ruptury svalů či šlach) </a:t>
            </a:r>
          </a:p>
          <a:p>
            <a:pPr eaLnBrk="1" hangingPunct="1"/>
            <a:r>
              <a:rPr lang="cs-CZ" altLang="sk-SK" sz="2400" dirty="0"/>
              <a:t>dětské zlomeniny -  vysoký </a:t>
            </a:r>
            <a:r>
              <a:rPr lang="cs-CZ" altLang="sk-SK" sz="2400" dirty="0" err="1"/>
              <a:t>remodelační</a:t>
            </a:r>
            <a:r>
              <a:rPr lang="cs-CZ" altLang="sk-SK" sz="2400" dirty="0"/>
              <a:t> potenciál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62468" name="Obrázek 1">
            <a:extLst>
              <a:ext uri="{FF2B5EF4-FFF2-40B4-BE49-F238E27FC236}">
                <a16:creationId xmlns:a16="http://schemas.microsoft.com/office/drawing/2014/main" id="{167B555C-CE28-93B4-BDB6-5C413C2C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7" t="12206" r="37157" b="11024"/>
          <a:stretch>
            <a:fillRect/>
          </a:stretch>
        </p:blipFill>
        <p:spPr bwMode="auto">
          <a:xfrm>
            <a:off x="475559" y="4242978"/>
            <a:ext cx="1294179" cy="258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Obrázek 6">
            <a:extLst>
              <a:ext uri="{FF2B5EF4-FFF2-40B4-BE49-F238E27FC236}">
                <a16:creationId xmlns:a16="http://schemas.microsoft.com/office/drawing/2014/main" id="{BAFBFF17-6BFA-C29E-355A-3C7801F0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9" t="14172" r="35680" b="7874"/>
          <a:stretch>
            <a:fillRect/>
          </a:stretch>
        </p:blipFill>
        <p:spPr bwMode="auto">
          <a:xfrm>
            <a:off x="2047055" y="4226340"/>
            <a:ext cx="1261918" cy="250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1F618BD8-3137-0837-9989-4464C9C1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1" t="28464" r="39542" b="20331"/>
          <a:stretch>
            <a:fillRect/>
          </a:stretch>
        </p:blipFill>
        <p:spPr bwMode="auto">
          <a:xfrm>
            <a:off x="3464533" y="4226340"/>
            <a:ext cx="1716321" cy="254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4">
            <a:extLst>
              <a:ext uri="{FF2B5EF4-FFF2-40B4-BE49-F238E27FC236}">
                <a16:creationId xmlns:a16="http://schemas.microsoft.com/office/drawing/2014/main" id="{19E3695F-A4FB-DBE0-C06B-063F0273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2" t="35060" r="39401" b="16881"/>
          <a:stretch>
            <a:fillRect/>
          </a:stretch>
        </p:blipFill>
        <p:spPr bwMode="auto">
          <a:xfrm>
            <a:off x="5309512" y="4237618"/>
            <a:ext cx="1767627" cy="259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5">
            <a:extLst>
              <a:ext uri="{FF2B5EF4-FFF2-40B4-BE49-F238E27FC236}">
                <a16:creationId xmlns:a16="http://schemas.microsoft.com/office/drawing/2014/main" id="{3F1A7957-1EBD-9DD9-4972-BA3761F7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6" t="27106" r="40656" b="16780"/>
          <a:stretch>
            <a:fillRect/>
          </a:stretch>
        </p:blipFill>
        <p:spPr bwMode="auto">
          <a:xfrm>
            <a:off x="7323381" y="4229301"/>
            <a:ext cx="1497603" cy="252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5">
            <a:extLst>
              <a:ext uri="{FF2B5EF4-FFF2-40B4-BE49-F238E27FC236}">
                <a16:creationId xmlns:a16="http://schemas.microsoft.com/office/drawing/2014/main" id="{AE4ED6EA-5C79-58D6-CFC9-571630C0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9" r="44659" b="11534"/>
          <a:stretch>
            <a:fillRect/>
          </a:stretch>
        </p:blipFill>
        <p:spPr bwMode="auto">
          <a:xfrm>
            <a:off x="9019843" y="3725812"/>
            <a:ext cx="3133661" cy="31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82756221-EA19-37C4-4804-9D127208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terapie</a:t>
            </a:r>
          </a:p>
        </p:txBody>
      </p:sp>
      <p:sp>
        <p:nvSpPr>
          <p:cNvPr id="63491" name="Zástupný symbol pro obsah 2">
            <a:extLst>
              <a:ext uri="{FF2B5EF4-FFF2-40B4-BE49-F238E27FC236}">
                <a16:creationId xmlns:a16="http://schemas.microsoft.com/office/drawing/2014/main" id="{2B61898F-7AF7-BCEE-2420-90961D6C3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143001"/>
            <a:ext cx="10441160" cy="528637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(AO principy)</a:t>
            </a:r>
          </a:p>
          <a:p>
            <a:pPr eaLnBrk="1" hangingPunct="1"/>
            <a:endParaRPr lang="cs-CZ" altLang="sk-SK" sz="2400" b="1" dirty="0"/>
          </a:p>
          <a:p>
            <a:pPr eaLnBrk="1" hangingPunct="1"/>
            <a:r>
              <a:rPr lang="cs-CZ" altLang="sk-SK" sz="2400" b="1" dirty="0"/>
              <a:t>Repozice</a:t>
            </a:r>
            <a:r>
              <a:rPr lang="cs-CZ" altLang="sk-SK" sz="2400" dirty="0"/>
              <a:t>   -   obnovení anatomického postavené zlomené kosti </a:t>
            </a:r>
          </a:p>
          <a:p>
            <a:pPr eaLnBrk="1" hangingPunct="1"/>
            <a:r>
              <a:rPr lang="cs-CZ" altLang="sk-SK" sz="2400" b="1" dirty="0"/>
              <a:t>Retence</a:t>
            </a:r>
            <a:r>
              <a:rPr lang="cs-CZ" altLang="sk-SK" sz="2400" dirty="0"/>
              <a:t>   -   udržení postavení fragmentu dostatečně stabilní fixací 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			= </a:t>
            </a:r>
            <a:r>
              <a:rPr lang="cs-CZ" altLang="sk-SK" sz="2400" b="1" dirty="0"/>
              <a:t>imobilizace</a:t>
            </a:r>
          </a:p>
          <a:p>
            <a:pPr eaLnBrk="1" hangingPunct="1"/>
            <a:r>
              <a:rPr lang="cs-CZ" altLang="sk-SK" sz="2400" b="1" dirty="0"/>
              <a:t>Rehabilitace</a:t>
            </a:r>
            <a:r>
              <a:rPr lang="cs-CZ" altLang="sk-SK" sz="2400" dirty="0"/>
              <a:t>  -   časná mobilizace s rehabilitací postižené oblasti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sekundární hojení kostním svalkem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46598154-1CB0-70E6-C10D-5ADA5C58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4000501"/>
            <a:ext cx="19605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>
            <a:extLst>
              <a:ext uri="{FF2B5EF4-FFF2-40B4-BE49-F238E27FC236}">
                <a16:creationId xmlns:a16="http://schemas.microsoft.com/office/drawing/2014/main" id="{94BEF673-8855-2796-BF00-AA736F08B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000501"/>
            <a:ext cx="19446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3">
            <a:extLst>
              <a:ext uri="{FF2B5EF4-FFF2-40B4-BE49-F238E27FC236}">
                <a16:creationId xmlns:a16="http://schemas.microsoft.com/office/drawing/2014/main" id="{657D7A0C-8E67-4899-08B3-2FF3B94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4000500"/>
            <a:ext cx="19542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>
            <a:extLst>
              <a:ext uri="{FF2B5EF4-FFF2-40B4-BE49-F238E27FC236}">
                <a16:creationId xmlns:a16="http://schemas.microsoft.com/office/drawing/2014/main" id="{5712620A-4BB2-C8CC-6131-C4616B95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000501"/>
            <a:ext cx="1954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B08B743D-F785-364C-7909-30B53B493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124" y="568788"/>
            <a:ext cx="8229600" cy="5721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</a:pPr>
            <a:r>
              <a:rPr lang="cs-CZ" altLang="sk-SK" b="1" dirty="0"/>
              <a:t>Terapie</a:t>
            </a:r>
            <a:endParaRPr lang="cs-CZ" b="1" dirty="0"/>
          </a:p>
          <a:p>
            <a:pPr marL="0" indent="0" eaLnBrk="1" hangingPunct="1">
              <a:buFontTx/>
              <a:buNone/>
            </a:pPr>
            <a:r>
              <a:rPr lang="cs-CZ" altLang="sk-SK" sz="2000" dirty="0"/>
              <a:t>Typ I, II – konzervativně</a:t>
            </a:r>
            <a:endParaRPr lang="cs-CZ" altLang="sk-SK" sz="2000" dirty="0">
              <a:ea typeface="Calibri"/>
              <a:cs typeface="Calibri"/>
            </a:endParaRPr>
          </a:p>
          <a:p>
            <a:pPr marL="0" indent="0">
              <a:buFontTx/>
              <a:buNone/>
            </a:pPr>
            <a:r>
              <a:rPr lang="cs-CZ" altLang="sk-SK" sz="2000" dirty="0"/>
              <a:t>Typ III – diskutabilní</a:t>
            </a:r>
            <a:endParaRPr lang="cs-CZ" altLang="sk-SK" sz="20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 altLang="sk-SK" sz="2000" dirty="0"/>
              <a:t>Typ IV, V, VI </a:t>
            </a:r>
            <a:r>
              <a:rPr lang="cs-CZ" sz="2000" dirty="0"/>
              <a:t>–</a:t>
            </a:r>
            <a:r>
              <a:rPr lang="cs-CZ" altLang="sk-SK" sz="2000" dirty="0"/>
              <a:t> operačně</a:t>
            </a:r>
            <a:endParaRPr lang="cs-CZ" altLang="sk-SK" sz="2000" dirty="0">
              <a:ea typeface="Calibri"/>
              <a:cs typeface="Calibri"/>
            </a:endParaRPr>
          </a:p>
        </p:txBody>
      </p:sp>
      <p:pic>
        <p:nvPicPr>
          <p:cNvPr id="9220" name="Picture 2" descr="http://origin-ars.sciencedirect.com/content/image/1-s2.0-S1060187204000024-gr4.jpg">
            <a:extLst>
              <a:ext uri="{FF2B5EF4-FFF2-40B4-BE49-F238E27FC236}">
                <a16:creationId xmlns:a16="http://schemas.microsoft.com/office/drawing/2014/main" id="{8E8EAF84-A19F-0048-3167-7D346C66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3721561"/>
            <a:ext cx="3067868" cy="292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http://origin-ars.sciencedirect.com/content/image/1-s2.0-S1060187204000024-gr5.jpg">
            <a:extLst>
              <a:ext uri="{FF2B5EF4-FFF2-40B4-BE49-F238E27FC236}">
                <a16:creationId xmlns:a16="http://schemas.microsoft.com/office/drawing/2014/main" id="{666CCD3E-6632-989C-1975-7A55EA40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332656"/>
            <a:ext cx="2912864" cy="305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://www.athletestreatingathletes.com/wordpress/wp-content/uploads/2011/07/ackinestape4.jpg">
            <a:extLst>
              <a:ext uri="{FF2B5EF4-FFF2-40B4-BE49-F238E27FC236}">
                <a16:creationId xmlns:a16="http://schemas.microsoft.com/office/drawing/2014/main" id="{9BC5B579-6C0D-421E-C9C4-7BEAB1827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04813"/>
            <a:ext cx="3456781" cy="285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http://t0.gstatic.com/images?q=tbn:ANd9GcSF4yoAVx0FRrB4DWYSfLkFj3ea0cmzNPt3vit2TBhaOwfux_Rtxg">
            <a:extLst>
              <a:ext uri="{FF2B5EF4-FFF2-40B4-BE49-F238E27FC236}">
                <a16:creationId xmlns:a16="http://schemas.microsoft.com/office/drawing/2014/main" id="{0AF29A77-BCC7-909F-8FB5-720AE069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3510319"/>
            <a:ext cx="2880717" cy="313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Figure 3: Treatment of the injury with the modified Weaver-Dunn procedure">
            <a:extLst>
              <a:ext uri="{FF2B5EF4-FFF2-40B4-BE49-F238E27FC236}">
                <a16:creationId xmlns:a16="http://schemas.microsoft.com/office/drawing/2014/main" id="{39BB4793-A24E-BD09-1E39-84F0F203D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852739"/>
            <a:ext cx="3937942" cy="379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97A45B4D-2A03-95B9-B013-23DAA997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terapie</a:t>
            </a:r>
          </a:p>
        </p:txBody>
      </p:sp>
      <p:sp>
        <p:nvSpPr>
          <p:cNvPr id="64515" name="Zástupný symbol pro obsah 2">
            <a:extLst>
              <a:ext uri="{FF2B5EF4-FFF2-40B4-BE49-F238E27FC236}">
                <a16:creationId xmlns:a16="http://schemas.microsoft.com/office/drawing/2014/main" id="{B781FAD7-BC81-D8CB-452A-15248CEF9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b="1" dirty="0"/>
              <a:t>    </a:t>
            </a:r>
            <a:r>
              <a:rPr lang="cs-CZ" altLang="sk-SK" sz="2400" b="1" u="sng" dirty="0"/>
              <a:t>Imobilizace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obinadla, ortézy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tuhnoucí fixační obvazy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- sádra, syntetika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skeletární trakce (extenze)</a:t>
            </a:r>
          </a:p>
        </p:txBody>
      </p:sp>
      <p:pic>
        <p:nvPicPr>
          <p:cNvPr id="64516" name="Picture 5" descr="Obvazy0010">
            <a:extLst>
              <a:ext uri="{FF2B5EF4-FFF2-40B4-BE49-F238E27FC236}">
                <a16:creationId xmlns:a16="http://schemas.microsoft.com/office/drawing/2014/main" id="{118DEF27-80D4-F207-E2B7-0443B4CF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7997" r="25838" b="15994"/>
          <a:stretch>
            <a:fillRect/>
          </a:stretch>
        </p:blipFill>
        <p:spPr bwMode="auto">
          <a:xfrm>
            <a:off x="5524500" y="928689"/>
            <a:ext cx="20701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2" descr="C:\Users\Martin\Desktop\obr. orthobull\SFO\ort.jpg">
            <a:extLst>
              <a:ext uri="{FF2B5EF4-FFF2-40B4-BE49-F238E27FC236}">
                <a16:creationId xmlns:a16="http://schemas.microsoft.com/office/drawing/2014/main" id="{B6B191C5-29B9-E674-E8B7-CBB86860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4871" r="21805" b="7306"/>
          <a:stretch>
            <a:fillRect/>
          </a:stretch>
        </p:blipFill>
        <p:spPr bwMode="auto">
          <a:xfrm>
            <a:off x="8096251" y="982664"/>
            <a:ext cx="2081213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" descr="C:\Users\Martin\Desktop\obr. orthobull\HK\short-arm-cast.jpg">
            <a:extLst>
              <a:ext uri="{FF2B5EF4-FFF2-40B4-BE49-F238E27FC236}">
                <a16:creationId xmlns:a16="http://schemas.microsoft.com/office/drawing/2014/main" id="{C8B53EF7-1C27-5F6F-BA3C-05358B462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4"/>
          <a:stretch>
            <a:fillRect/>
          </a:stretch>
        </p:blipFill>
        <p:spPr bwMode="auto">
          <a:xfrm>
            <a:off x="5881689" y="3000376"/>
            <a:ext cx="121443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5" descr="sejmout0004">
            <a:extLst>
              <a:ext uri="{FF2B5EF4-FFF2-40B4-BE49-F238E27FC236}">
                <a16:creationId xmlns:a16="http://schemas.microsoft.com/office/drawing/2014/main" id="{665213DE-0CFF-EC6C-55B5-11021EF0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3064" r="3365" b="3064"/>
          <a:stretch>
            <a:fillRect/>
          </a:stretch>
        </p:blipFill>
        <p:spPr bwMode="auto">
          <a:xfrm>
            <a:off x="7381876" y="4071938"/>
            <a:ext cx="31273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2" descr="C:\Users\Martin\Desktop\obr. orthobull\urazy\ped\VlMkl4O09n9dGER6AouEf2uduSsR6doF_lg.jpg">
            <a:extLst>
              <a:ext uri="{FF2B5EF4-FFF2-40B4-BE49-F238E27FC236}">
                <a16:creationId xmlns:a16="http://schemas.microsoft.com/office/drawing/2014/main" id="{CA62C9D1-167F-D94C-53A9-DF286450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3" t="2267" r="2267" b="22678"/>
          <a:stretch>
            <a:fillRect/>
          </a:stretch>
        </p:blipFill>
        <p:spPr bwMode="auto">
          <a:xfrm>
            <a:off x="4595814" y="5072063"/>
            <a:ext cx="20859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3" descr="C:\Users\Martin\Desktop\obr. orthobull\DK\trakce femzr.jfif">
            <a:extLst>
              <a:ext uri="{FF2B5EF4-FFF2-40B4-BE49-F238E27FC236}">
                <a16:creationId xmlns:a16="http://schemas.microsoft.com/office/drawing/2014/main" id="{0ECD9870-912B-E019-2E55-E884DCAE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7306" b="7306"/>
          <a:stretch>
            <a:fillRect/>
          </a:stretch>
        </p:blipFill>
        <p:spPr bwMode="auto">
          <a:xfrm>
            <a:off x="2095500" y="5072064"/>
            <a:ext cx="2332038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773EEC99-5595-87BF-CAE1-A3EEFD44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léčení</a:t>
            </a:r>
          </a:p>
        </p:txBody>
      </p:sp>
      <p:sp>
        <p:nvSpPr>
          <p:cNvPr id="65539" name="Zástupný symbol pro obsah 2">
            <a:extLst>
              <a:ext uri="{FF2B5EF4-FFF2-40B4-BE49-F238E27FC236}">
                <a16:creationId xmlns:a16="http://schemas.microsoft.com/office/drawing/2014/main" id="{27DAE67C-13B2-5D9E-CDBE-BF517896D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143001"/>
            <a:ext cx="9227368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</a:t>
            </a:r>
            <a:r>
              <a:rPr lang="cs-CZ" altLang="sk-SK" sz="2400" b="1" u="sng" dirty="0"/>
              <a:t>Rizika a  nevýhody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zlomeninová nemoc 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- změna oběhu – omezení hybnosti okolních kloubů,  otoky venózní, lymfatické, svalová atrofie, osteoporóza až </a:t>
            </a:r>
            <a:r>
              <a:rPr lang="cs-CZ" altLang="sk-SK" sz="2400" dirty="0" err="1"/>
              <a:t>Sudeckova</a:t>
            </a:r>
            <a:r>
              <a:rPr lang="cs-CZ" altLang="sk-SK" sz="2400" dirty="0"/>
              <a:t> kostní atrofie – prevence je RHB</a:t>
            </a:r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imobilizace DKK – riziko trombózy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- </a:t>
            </a:r>
            <a:r>
              <a:rPr lang="cs-CZ" altLang="sk-SK" sz="2400" dirty="0" err="1"/>
              <a:t>artrofibroza</a:t>
            </a:r>
            <a:r>
              <a:rPr lang="cs-CZ" altLang="sk-SK" sz="2400" dirty="0"/>
              <a:t> přilehlých imobilizovaných kloubů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                                        omezení hybnosti – dlouhodobá RHB</a:t>
            </a:r>
          </a:p>
          <a:p>
            <a:pPr marL="0" indent="0" eaLnBrk="1" hangingPunct="1">
              <a:buNone/>
            </a:pPr>
            <a:r>
              <a:rPr lang="cs-CZ" altLang="sk-SK" sz="2400" dirty="0" err="1"/>
              <a:t>diskomfort</a:t>
            </a:r>
            <a:r>
              <a:rPr lang="cs-CZ" altLang="sk-SK" sz="2400" dirty="0"/>
              <a:t> pacienta</a:t>
            </a:r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časté kontroly pro riziko redislokace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39EA8AD6-72AD-1203-83F9-31CF5F20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Tuhnoucí fixační obvazy </a:t>
            </a:r>
          </a:p>
        </p:txBody>
      </p:sp>
      <p:sp>
        <p:nvSpPr>
          <p:cNvPr id="66563" name="Zástupný symbol pro obsah 2">
            <a:extLst>
              <a:ext uri="{FF2B5EF4-FFF2-40B4-BE49-F238E27FC236}">
                <a16:creationId xmlns:a16="http://schemas.microsoft.com/office/drawing/2014/main" id="{39106CE9-77F9-35DA-B7A4-1CD99EE6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1143001"/>
            <a:ext cx="9011344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</a:t>
            </a:r>
            <a:r>
              <a:rPr lang="cs-CZ" altLang="sk-SK" sz="2400" b="1" dirty="0"/>
              <a:t>Fixační materiály</a:t>
            </a:r>
            <a:r>
              <a:rPr lang="cs-CZ" altLang="sk-SK" sz="2400" dirty="0"/>
              <a:t>: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sádrové </a:t>
            </a:r>
            <a:r>
              <a:rPr lang="cs-CZ" altLang="sk-SK" sz="2400" dirty="0" err="1"/>
              <a:t>longety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syntetické polymery – </a:t>
            </a:r>
            <a:r>
              <a:rPr lang="cs-CZ" altLang="sk-SK" sz="2400" dirty="0" err="1"/>
              <a:t>fiberglass</a:t>
            </a:r>
            <a:r>
              <a:rPr lang="cs-CZ" altLang="sk-SK" sz="2400" dirty="0"/>
              <a:t>  – aktivace vodou, vzdušnou vlhkostí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termoplasty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66564" name="Picture 4" descr="C:\Users\Martin\Desktop\obr. orthobull\SFO\softcast.jpg">
            <a:extLst>
              <a:ext uri="{FF2B5EF4-FFF2-40B4-BE49-F238E27FC236}">
                <a16:creationId xmlns:a16="http://schemas.microsoft.com/office/drawing/2014/main" id="{7DBFAB5D-1335-4869-A068-7FF6211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3929063"/>
            <a:ext cx="30289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C:\Users\Martin\Desktop\obr. orthobull\SFO\termpl2.jpg">
            <a:extLst>
              <a:ext uri="{FF2B5EF4-FFF2-40B4-BE49-F238E27FC236}">
                <a16:creationId xmlns:a16="http://schemas.microsoft.com/office/drawing/2014/main" id="{DD68C10F-67B6-4432-58FA-4F5A8563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4643439"/>
            <a:ext cx="323373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" descr="C:\Users\aashish\Documents\rhiju\Pop-Bandage-Plaster-of-Paris-Bandage-KWPB03-.jpg">
            <a:extLst>
              <a:ext uri="{FF2B5EF4-FFF2-40B4-BE49-F238E27FC236}">
                <a16:creationId xmlns:a16="http://schemas.microsoft.com/office/drawing/2014/main" id="{E9C33381-8BD0-75A4-0470-94FA0C27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928688"/>
            <a:ext cx="365601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E0D21F2C-8F02-99B4-78E2-D7C89055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800"/>
              <a:t>  </a:t>
            </a:r>
          </a:p>
        </p:txBody>
      </p:sp>
      <p:sp>
        <p:nvSpPr>
          <p:cNvPr id="67587" name="Zástupný symbol pro obsah 2">
            <a:extLst>
              <a:ext uri="{FF2B5EF4-FFF2-40B4-BE49-F238E27FC236}">
                <a16:creationId xmlns:a16="http://schemas.microsoft.com/office/drawing/2014/main" id="{FFB36344-A7B5-0690-C878-8FAFC475A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</a:t>
            </a:r>
            <a:r>
              <a:rPr lang="cs-CZ" altLang="sk-SK" sz="2400" b="1" dirty="0"/>
              <a:t>Formy</a:t>
            </a:r>
            <a:r>
              <a:rPr lang="cs-CZ" altLang="sk-SK" sz="2400" dirty="0"/>
              <a:t>: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sádrová dlaha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cirkulární sádra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 err="1"/>
              <a:t>brace</a:t>
            </a:r>
            <a:r>
              <a:rPr lang="cs-CZ" altLang="sk-SK" sz="2400" dirty="0"/>
              <a:t> – umožňuje pohyb v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             přilehlých kloubech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67588" name="Picture 2" descr="Výsledek obrázku pro slab lower limb">
            <a:hlinkClick r:id="rId2"/>
            <a:extLst>
              <a:ext uri="{FF2B5EF4-FFF2-40B4-BE49-F238E27FC236}">
                <a16:creationId xmlns:a16="http://schemas.microsoft.com/office/drawing/2014/main" id="{EAEE0AE6-30CF-0F43-4DA4-6D2FD69AD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8" b="11038"/>
          <a:stretch>
            <a:fillRect/>
          </a:stretch>
        </p:blipFill>
        <p:spPr bwMode="auto">
          <a:xfrm>
            <a:off x="4524376" y="1357313"/>
            <a:ext cx="28225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3" descr="C:\Users\aashish\Documents\rhiju\ptb.jpg">
            <a:extLst>
              <a:ext uri="{FF2B5EF4-FFF2-40B4-BE49-F238E27FC236}">
                <a16:creationId xmlns:a16="http://schemas.microsoft.com/office/drawing/2014/main" id="{B2431F55-504D-6149-22BD-BAA3ADC2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7043" r="9399" b="11742"/>
          <a:stretch>
            <a:fillRect/>
          </a:stretch>
        </p:blipFill>
        <p:spPr bwMode="auto">
          <a:xfrm>
            <a:off x="7596188" y="1357314"/>
            <a:ext cx="27241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" descr="C:\Users\Martin\Desktop\obr. orthobull\SFO\brace hum.jpg">
            <a:extLst>
              <a:ext uri="{FF2B5EF4-FFF2-40B4-BE49-F238E27FC236}">
                <a16:creationId xmlns:a16="http://schemas.microsoft.com/office/drawing/2014/main" id="{856B5609-531E-02B0-4294-B527C02F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4535" r="7181" b="11087"/>
          <a:stretch>
            <a:fillRect/>
          </a:stretch>
        </p:blipFill>
        <p:spPr bwMode="auto">
          <a:xfrm>
            <a:off x="7453313" y="4071938"/>
            <a:ext cx="28829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BB235500-D8D9-149A-3EA0-39B84E93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800"/>
              <a:t>   </a:t>
            </a:r>
          </a:p>
        </p:txBody>
      </p:sp>
      <p:sp>
        <p:nvSpPr>
          <p:cNvPr id="68611" name="Zástupný symbol pro obsah 2">
            <a:extLst>
              <a:ext uri="{FF2B5EF4-FFF2-40B4-BE49-F238E27FC236}">
                <a16:creationId xmlns:a16="http://schemas.microsoft.com/office/drawing/2014/main" id="{B2B82D99-7928-93E8-6D91-02C319840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28688"/>
            <a:ext cx="8229600" cy="5643562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sk-SK" sz="2400" b="1" dirty="0"/>
              <a:t>Sádra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výhody: </a:t>
            </a:r>
          </a:p>
          <a:p>
            <a:pPr eaLnBrk="1" hangingPunct="1"/>
            <a:r>
              <a:rPr lang="cs-CZ" altLang="sk-SK" sz="2400" dirty="0"/>
              <a:t>levná  cca 15Kč/ks, </a:t>
            </a:r>
            <a:r>
              <a:rPr lang="cs-CZ" altLang="sk-SK" sz="2400" dirty="0" err="1"/>
              <a:t>hypoalergenní</a:t>
            </a:r>
            <a:r>
              <a:rPr lang="cs-CZ" altLang="sk-SK" sz="2400" dirty="0"/>
              <a:t>, snadno tvarovatelná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nevýhody:</a:t>
            </a:r>
          </a:p>
          <a:p>
            <a:pPr eaLnBrk="1" hangingPunct="1"/>
            <a:r>
              <a:rPr lang="cs-CZ" altLang="sk-SK" sz="2400" dirty="0"/>
              <a:t>těžká, křehká, kontakt s vodou – rehydratace, radioopacitní</a:t>
            </a:r>
          </a:p>
          <a:p>
            <a:pPr eaLnBrk="1" hangingPunct="1"/>
            <a:endParaRPr lang="cs-CZ" altLang="sk-SK" sz="2400" b="1" dirty="0"/>
          </a:p>
          <a:p>
            <a:pPr eaLnBrk="1" hangingPunct="1"/>
            <a:endParaRPr lang="cs-CZ" altLang="sk-SK" sz="2400" b="1" dirty="0"/>
          </a:p>
          <a:p>
            <a:pPr marL="0" indent="0" eaLnBrk="1" hangingPunct="1">
              <a:buNone/>
            </a:pPr>
            <a:r>
              <a:rPr lang="cs-CZ" altLang="sk-SK" sz="2400" b="1" dirty="0"/>
              <a:t>Syntetické materiály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výhody:</a:t>
            </a:r>
          </a:p>
          <a:p>
            <a:pPr eaLnBrk="1" hangingPunct="1"/>
            <a:r>
              <a:rPr lang="cs-CZ" altLang="sk-SK" sz="2400" dirty="0"/>
              <a:t>lehké při zachované tuhosti a pevnosti, odolnost proti vodě /  </a:t>
            </a:r>
            <a:r>
              <a:rPr lang="cs-CZ" altLang="sk-SK" sz="2400" dirty="0" err="1"/>
              <a:t>cave</a:t>
            </a:r>
            <a:r>
              <a:rPr lang="cs-CZ" altLang="sk-SK" sz="2400" dirty="0"/>
              <a:t> – podložení, </a:t>
            </a:r>
            <a:r>
              <a:rPr lang="cs-CZ" altLang="sk-SK" sz="2400" dirty="0" err="1"/>
              <a:t>radiolucentní</a:t>
            </a:r>
            <a:endParaRPr lang="cs-CZ" altLang="sk-SK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nevýhody:</a:t>
            </a:r>
          </a:p>
          <a:p>
            <a:pPr eaLnBrk="1" hangingPunct="1"/>
            <a:r>
              <a:rPr lang="cs-CZ" altLang="sk-SK" sz="2400" dirty="0"/>
              <a:t>cena cca 250-300 Kč, obtížné tvarování, riziko -  otlaku útlaku</a:t>
            </a:r>
          </a:p>
        </p:txBody>
      </p:sp>
      <p:pic>
        <p:nvPicPr>
          <p:cNvPr id="68612" name="Picture 5" descr="https://encrypted-tbn0.gstatic.com/images?q=tbn:ANd9GcRkQ4DNw20CKW6uUCKQkzruC7gCXLSUj82m-YBkHbvcB-conk1UIlJba84xXpN9hIzDmkc_ua1i&amp;usqp=CAc">
            <a:extLst>
              <a:ext uri="{FF2B5EF4-FFF2-40B4-BE49-F238E27FC236}">
                <a16:creationId xmlns:a16="http://schemas.microsoft.com/office/drawing/2014/main" id="{CA9992C4-3411-17BC-5307-775927C5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50292"/>
            <a:ext cx="1191464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7" descr="X-ray after reposition and plaster immobilization | Download Scientific  Diagram">
            <a:extLst>
              <a:ext uri="{FF2B5EF4-FFF2-40B4-BE49-F238E27FC236}">
                <a16:creationId xmlns:a16="http://schemas.microsoft.com/office/drawing/2014/main" id="{5E8528D1-B8B9-6300-FA39-BF54486E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16772" r="10719" b="15096"/>
          <a:stretch>
            <a:fillRect/>
          </a:stretch>
        </p:blipFill>
        <p:spPr bwMode="auto">
          <a:xfrm>
            <a:off x="9120336" y="90488"/>
            <a:ext cx="2928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 descr="export--43923408">
            <a:extLst>
              <a:ext uri="{FF2B5EF4-FFF2-40B4-BE49-F238E27FC236}">
                <a16:creationId xmlns:a16="http://schemas.microsoft.com/office/drawing/2014/main" id="{F8974309-60D3-AB05-7FA7-814E1DD0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7339" b="38036"/>
          <a:stretch>
            <a:fillRect/>
          </a:stretch>
        </p:blipFill>
        <p:spPr bwMode="auto">
          <a:xfrm>
            <a:off x="569681" y="2897891"/>
            <a:ext cx="119538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4" descr="DSC01337">
            <a:extLst>
              <a:ext uri="{FF2B5EF4-FFF2-40B4-BE49-F238E27FC236}">
                <a16:creationId xmlns:a16="http://schemas.microsoft.com/office/drawing/2014/main" id="{5664FECF-20AB-569A-2644-84CC371C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04" y="3068960"/>
            <a:ext cx="21320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4" descr="C:\Users\80210\Desktop\WP_20160621_08_17_21_Pro.jpg">
            <a:extLst>
              <a:ext uri="{FF2B5EF4-FFF2-40B4-BE49-F238E27FC236}">
                <a16:creationId xmlns:a16="http://schemas.microsoft.com/office/drawing/2014/main" id="{55C5B447-CBEA-4965-157B-CDEEBA3D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9" b="14487"/>
          <a:stretch>
            <a:fillRect/>
          </a:stretch>
        </p:blipFill>
        <p:spPr bwMode="auto">
          <a:xfrm>
            <a:off x="10128448" y="2996952"/>
            <a:ext cx="16589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8833A-F22C-62FE-BE6C-B24143C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57189"/>
            <a:ext cx="10873208" cy="714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Pravidla pro naložení sádrového fixačního obvazu</a:t>
            </a:r>
            <a:r>
              <a:rPr lang="cs-CZ" sz="2800" dirty="0"/>
              <a:t/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69635" name="Zástupný symbol pro obsah 2">
            <a:extLst>
              <a:ext uri="{FF2B5EF4-FFF2-40B4-BE49-F238E27FC236}">
                <a16:creationId xmlns:a16="http://schemas.microsoft.com/office/drawing/2014/main" id="{9965E153-E18C-09CA-2CC5-928EEC4C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1071563"/>
            <a:ext cx="9083352" cy="535781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sk-SK" sz="2400" dirty="0"/>
              <a:t>fixace kloub nad a kloub pod  zlomeninou / poraněním</a:t>
            </a:r>
          </a:p>
          <a:p>
            <a:pPr eaLnBrk="1" hangingPunct="1"/>
            <a:r>
              <a:rPr lang="cs-CZ" altLang="sk-SK" sz="2400" dirty="0"/>
              <a:t>imobilizace kloubů ve funkčním postavení</a:t>
            </a:r>
          </a:p>
          <a:p>
            <a:pPr eaLnBrk="1" hangingPunct="1"/>
            <a:r>
              <a:rPr lang="cs-CZ" altLang="sk-SK" sz="2400" dirty="0"/>
              <a:t>důsledné tvarování, bez tlakových bodů - dlaně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primární ošetření / dočasná fixace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-  dlahy,  cirkulární střižená fixace - vývoj otoku, převaz</a:t>
            </a:r>
          </a:p>
          <a:p>
            <a:pPr eaLnBrk="1" hangingPunct="1"/>
            <a:r>
              <a:rPr lang="cs-CZ" altLang="sk-SK" sz="2400" dirty="0"/>
              <a:t>definitivní ošetření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-  cirkulární fixace po opadnutí otoku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69636" name="Picture 5" descr="Splinting Thermoplastic | Thermoplastic Sheets | Sale Prices | Hand Splints">
            <a:extLst>
              <a:ext uri="{FF2B5EF4-FFF2-40B4-BE49-F238E27FC236}">
                <a16:creationId xmlns:a16="http://schemas.microsoft.com/office/drawing/2014/main" id="{32A0A96C-7C4F-35E2-C8E4-83D737A06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7" b="18272"/>
          <a:stretch>
            <a:fillRect/>
          </a:stretch>
        </p:blipFill>
        <p:spPr bwMode="auto">
          <a:xfrm>
            <a:off x="5524500" y="2571751"/>
            <a:ext cx="29083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Fracture Education : Management Principles">
            <a:extLst>
              <a:ext uri="{FF2B5EF4-FFF2-40B4-BE49-F238E27FC236}">
                <a16:creationId xmlns:a16="http://schemas.microsoft.com/office/drawing/2014/main" id="{3C919B4B-41B9-335E-C7DD-8B85579A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1643064"/>
            <a:ext cx="15716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4" descr="C:\Users\Martin\Desktop\obr. orthobull\OrthoWristLongArmCast.png">
            <a:extLst>
              <a:ext uri="{FF2B5EF4-FFF2-40B4-BE49-F238E27FC236}">
                <a16:creationId xmlns:a16="http://schemas.microsoft.com/office/drawing/2014/main" id="{EDDEB994-75F3-C632-5CD4-B130C2D9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2238" r="21057" b="13434"/>
          <a:stretch>
            <a:fillRect/>
          </a:stretch>
        </p:blipFill>
        <p:spPr bwMode="auto">
          <a:xfrm>
            <a:off x="2452689" y="2428876"/>
            <a:ext cx="28209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5" descr="Single sugar-tong splint. | Download Scientific Diagram">
            <a:extLst>
              <a:ext uri="{FF2B5EF4-FFF2-40B4-BE49-F238E27FC236}">
                <a16:creationId xmlns:a16="http://schemas.microsoft.com/office/drawing/2014/main" id="{84E69495-6D5B-B440-4CAE-6A2B6CB9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9" y="4286250"/>
            <a:ext cx="17684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>
            <a:extLst>
              <a:ext uri="{FF2B5EF4-FFF2-40B4-BE49-F238E27FC236}">
                <a16:creationId xmlns:a16="http://schemas.microsoft.com/office/drawing/2014/main" id="{EB9FF607-15EA-BA28-4332-58EDD551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638"/>
            <a:ext cx="11377264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Pravidla pro naložení sádrového fixačního obvazu</a:t>
            </a:r>
          </a:p>
        </p:txBody>
      </p:sp>
      <p:sp>
        <p:nvSpPr>
          <p:cNvPr id="70659" name="Zástupný symbol pro obsah 2">
            <a:extLst>
              <a:ext uri="{FF2B5EF4-FFF2-40B4-BE49-F238E27FC236}">
                <a16:creationId xmlns:a16="http://schemas.microsoft.com/office/drawing/2014/main" id="{DC013602-A4EE-22CC-0B73-3447F6A58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928689"/>
            <a:ext cx="9659416" cy="55006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dirty="0"/>
              <a:t>nepodložený  SFO ( </a:t>
            </a:r>
            <a:r>
              <a:rPr lang="cs-CZ" altLang="sk-SK" sz="2400" dirty="0" err="1"/>
              <a:t>Böhler</a:t>
            </a:r>
            <a:r>
              <a:rPr lang="cs-CZ" altLang="sk-SK" sz="2400" dirty="0"/>
              <a:t> – aplikace přímo na kůži), 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punčocha, vypodložení prominencí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b="1" dirty="0"/>
              <a:t>podložený SFO </a:t>
            </a:r>
            <a:r>
              <a:rPr lang="cs-CZ" altLang="sk-SK" sz="2400" dirty="0"/>
              <a:t>– cirkulární vypodložení vatou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mezi pokožkou a sádrou, 50% překryv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u="sng" dirty="0"/>
              <a:t>Vypodložení</a:t>
            </a:r>
            <a:r>
              <a:rPr lang="cs-CZ" altLang="sk-SK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okraje sádrového obvazu,  ochrana prominencí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otok a očekávání otoku, atrofie měkkých tkání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70660" name="Picture 2" descr="C:\Users\aashish\Documents\rhiju\get_blob-php-name-02_32-250x250.jpg">
            <a:extLst>
              <a:ext uri="{FF2B5EF4-FFF2-40B4-BE49-F238E27FC236}">
                <a16:creationId xmlns:a16="http://schemas.microsoft.com/office/drawing/2014/main" id="{FE69768E-7767-64C5-0C50-386FD987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6" y="2857501"/>
            <a:ext cx="21177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C:\Users\Martin\Desktop\obr. orthobull\HK\short-arm-cast.jpg">
            <a:extLst>
              <a:ext uri="{FF2B5EF4-FFF2-40B4-BE49-F238E27FC236}">
                <a16:creationId xmlns:a16="http://schemas.microsoft.com/office/drawing/2014/main" id="{153BB923-4CAC-EBDA-63A2-77F2498B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4"/>
          <a:stretch>
            <a:fillRect/>
          </a:stretch>
        </p:blipFill>
        <p:spPr bwMode="auto">
          <a:xfrm>
            <a:off x="8810626" y="4500563"/>
            <a:ext cx="13382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Obrázek 6">
            <a:extLst>
              <a:ext uri="{FF2B5EF4-FFF2-40B4-BE49-F238E27FC236}">
                <a16:creationId xmlns:a16="http://schemas.microsoft.com/office/drawing/2014/main" id="{2C109E50-7005-9CE9-2A7E-A8FDA4289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3543" r="8749" b="3543"/>
          <a:stretch>
            <a:fillRect/>
          </a:stretch>
        </p:blipFill>
        <p:spPr bwMode="auto">
          <a:xfrm>
            <a:off x="7667626" y="785813"/>
            <a:ext cx="24225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>
            <a:extLst>
              <a:ext uri="{FF2B5EF4-FFF2-40B4-BE49-F238E27FC236}">
                <a16:creationId xmlns:a16="http://schemas.microsoft.com/office/drawing/2014/main" id="{72515C6C-6D8D-21B2-6DCC-155FD0EE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74638"/>
            <a:ext cx="10585176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Pravidla pro naložení sádrového fixačního obvazu</a:t>
            </a:r>
          </a:p>
        </p:txBody>
      </p:sp>
      <p:sp>
        <p:nvSpPr>
          <p:cNvPr id="71683" name="Zástupný symbol pro obsah 2">
            <a:extLst>
              <a:ext uri="{FF2B5EF4-FFF2-40B4-BE49-F238E27FC236}">
                <a16:creationId xmlns:a16="http://schemas.microsoft.com/office/drawing/2014/main" id="{6B91FD17-22D1-93EF-B09F-20CEC023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928689"/>
            <a:ext cx="9270801" cy="5500687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punčocha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vata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(krepový papír / </a:t>
            </a:r>
            <a:r>
              <a:rPr lang="cs-CZ" altLang="sk-SK" sz="2400" dirty="0" err="1"/>
              <a:t>Haftan</a:t>
            </a:r>
            <a:r>
              <a:rPr lang="cs-CZ" altLang="sk-SK" sz="2400" dirty="0"/>
              <a:t>)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sádrová </a:t>
            </a:r>
            <a:r>
              <a:rPr lang="cs-CZ" altLang="sk-SK" sz="2400" dirty="0" err="1"/>
              <a:t>longeta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71684" name="Picture 5" descr="Basic Splinting Techniques">
            <a:extLst>
              <a:ext uri="{FF2B5EF4-FFF2-40B4-BE49-F238E27FC236}">
                <a16:creationId xmlns:a16="http://schemas.microsoft.com/office/drawing/2014/main" id="{6C6B1933-2248-80E5-5C93-8ADA4AF4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928689"/>
            <a:ext cx="257175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7" descr="Basic Splinting Techniques">
            <a:extLst>
              <a:ext uri="{FF2B5EF4-FFF2-40B4-BE49-F238E27FC236}">
                <a16:creationId xmlns:a16="http://schemas.microsoft.com/office/drawing/2014/main" id="{22A32186-02C1-E837-5C50-8D7AD892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4" y="292893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9" descr="Haftan (moussewindel) 7 cm x 27,5m 6st - Deforce Medical">
            <a:extLst>
              <a:ext uri="{FF2B5EF4-FFF2-40B4-BE49-F238E27FC236}">
                <a16:creationId xmlns:a16="http://schemas.microsoft.com/office/drawing/2014/main" id="{0B48FC61-3304-2795-4947-2C27451F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072064"/>
            <a:ext cx="20002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Amazon.com: Webril 100% Cotton Undercast Padding 4&quot;x12&quot;(10.2cmx3.7m):  Health &amp; Personal Care">
            <a:extLst>
              <a:ext uri="{FF2B5EF4-FFF2-40B4-BE49-F238E27FC236}">
                <a16:creationId xmlns:a16="http://schemas.microsoft.com/office/drawing/2014/main" id="{FD443ADF-0514-DE33-D321-470AA49D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2928939"/>
            <a:ext cx="1857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11" descr="Krepový papír 0,5x2,5 m velká gramáž - eshop Rosalie">
            <a:extLst>
              <a:ext uri="{FF2B5EF4-FFF2-40B4-BE49-F238E27FC236}">
                <a16:creationId xmlns:a16="http://schemas.microsoft.com/office/drawing/2014/main" id="{76A3928D-D180-3E82-424A-53FFAD8E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29188"/>
            <a:ext cx="218598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AutoShape 13" descr="Obinadla, náplasdti, gel.polštářky ... : Zdravotní pomůcky-vše pro zdraví |  Prodej dámské, dětské a pánské obuvi Jana Kunzová">
            <a:extLst>
              <a:ext uri="{FF2B5EF4-FFF2-40B4-BE49-F238E27FC236}">
                <a16:creationId xmlns:a16="http://schemas.microsoft.com/office/drawing/2014/main" id="{A9905FDC-3889-D261-BAAB-77FDAEC11C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71690" name="AutoShape 15" descr="Obinadla, náplasdti, gel.polštářky ... : Zdravotní pomůcky-vše pro zdraví |  Prodej dámské, dětské a pánské obuvi Jana Kunzová">
            <a:extLst>
              <a:ext uri="{FF2B5EF4-FFF2-40B4-BE49-F238E27FC236}">
                <a16:creationId xmlns:a16="http://schemas.microsoft.com/office/drawing/2014/main" id="{5C3DF072-6694-1CAA-80A5-198D225B74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71691" name="AutoShape 17" descr="Obinadla, náplasdti, gel.polštářky ... : Zdravotní pomůcky-vše pro zdraví |  Prodej dámské, dětské a pánské obuvi Jana Kunzová">
            <a:extLst>
              <a:ext uri="{FF2B5EF4-FFF2-40B4-BE49-F238E27FC236}">
                <a16:creationId xmlns:a16="http://schemas.microsoft.com/office/drawing/2014/main" id="{CA2A7DD4-AEEC-9518-04D0-909F20E6FF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pic>
        <p:nvPicPr>
          <p:cNvPr id="71692" name="Picture 6" descr="C:\Users\Martin\Desktop\obr. orthobull\SFO\p22_P010_i180.png">
            <a:extLst>
              <a:ext uri="{FF2B5EF4-FFF2-40B4-BE49-F238E27FC236}">
                <a16:creationId xmlns:a16="http://schemas.microsoft.com/office/drawing/2014/main" id="{CA4AF6DC-27B2-719F-60F2-EBF90A11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1071563"/>
            <a:ext cx="22717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F4ABCECD-B14D-1D83-DC38-0E657293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800"/>
              <a:t>  </a:t>
            </a:r>
          </a:p>
        </p:txBody>
      </p:sp>
      <p:sp>
        <p:nvSpPr>
          <p:cNvPr id="72707" name="Zástupný symbol pro obsah 2">
            <a:extLst>
              <a:ext uri="{FF2B5EF4-FFF2-40B4-BE49-F238E27FC236}">
                <a16:creationId xmlns:a16="http://schemas.microsoft.com/office/drawing/2014/main" id="{0EAB76B4-6652-0ED0-5060-57942B244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/>
            <a:r>
              <a:rPr lang="cs-CZ" altLang="sk-SK" sz="2400"/>
              <a:t>  </a:t>
            </a:r>
          </a:p>
        </p:txBody>
      </p:sp>
      <p:pic>
        <p:nvPicPr>
          <p:cNvPr id="72708" name="Picture 1" descr="C:\Users\Martin\Desktop\obr. orthobull\SFO\s10039-005-1023-9fhc1.jpg">
            <a:extLst>
              <a:ext uri="{FF2B5EF4-FFF2-40B4-BE49-F238E27FC236}">
                <a16:creationId xmlns:a16="http://schemas.microsoft.com/office/drawing/2014/main" id="{B19369B1-1908-7C19-1E77-CC80A194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00064"/>
            <a:ext cx="6843713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>
            <a:extLst>
              <a:ext uri="{FF2B5EF4-FFF2-40B4-BE49-F238E27FC236}">
                <a16:creationId xmlns:a16="http://schemas.microsoft.com/office/drawing/2014/main" id="{F4D8527E-AF4D-C782-EE2D-DCA5534E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8012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Poučení pacienta se sádrovým fixačním obvazem</a:t>
            </a:r>
          </a:p>
        </p:txBody>
      </p:sp>
      <p:sp>
        <p:nvSpPr>
          <p:cNvPr id="73731" name="Zástupný symbol pro obsah 2">
            <a:extLst>
              <a:ext uri="{FF2B5EF4-FFF2-40B4-BE49-F238E27FC236}">
                <a16:creationId xmlns:a16="http://schemas.microsoft.com/office/drawing/2014/main" id="{870F0A45-8FBE-EEA4-98CD-C3FD4D3D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43001"/>
            <a:ext cx="10513168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</a:t>
            </a:r>
            <a:r>
              <a:rPr lang="cs-CZ" altLang="sk-SK" sz="2400" b="1" dirty="0"/>
              <a:t>Okamžitá kontrola</a:t>
            </a:r>
            <a:r>
              <a:rPr lang="cs-CZ" altLang="sk-SK" sz="2400" dirty="0"/>
              <a:t>:</a:t>
            </a:r>
          </a:p>
          <a:p>
            <a:pPr eaLnBrk="1" hangingPunct="1"/>
            <a:r>
              <a:rPr lang="cs-CZ" altLang="sk-SK" sz="2400" dirty="0"/>
              <a:t>při výrazné bolesti a tlaku fixované končetiny</a:t>
            </a:r>
          </a:p>
          <a:p>
            <a:pPr eaLnBrk="1" hangingPunct="1"/>
            <a:r>
              <a:rPr lang="cs-CZ" altLang="sk-SK" sz="2400" dirty="0"/>
              <a:t>otoku periferie, </a:t>
            </a:r>
            <a:r>
              <a:rPr lang="cs-CZ" altLang="sk-SK" sz="2400" dirty="0" err="1" smtClean="0"/>
              <a:t>diskolorace</a:t>
            </a:r>
            <a:r>
              <a:rPr lang="cs-CZ" altLang="sk-SK" sz="2400" dirty="0" smtClean="0"/>
              <a:t> </a:t>
            </a:r>
            <a:r>
              <a:rPr lang="cs-CZ" altLang="sk-SK" sz="2400" dirty="0"/>
              <a:t>periferie</a:t>
            </a:r>
          </a:p>
          <a:p>
            <a:pPr eaLnBrk="1" hangingPunct="1"/>
            <a:r>
              <a:rPr lang="cs-CZ" altLang="sk-SK" sz="2400" dirty="0"/>
              <a:t>porucha hybnosti, parestezie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pacient se sádrou má vždy pravdu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udržovat sádrový obvaz v suchu a čistotě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mobilizace všech přilehlých nefixovaných kloubů, izometrické cvičení svalů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E485AE27-A21B-AC1D-F3E4-773BB28FD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cs-CZ" altLang="sk-SK" sz="4400" b="1" dirty="0">
                <a:solidFill>
                  <a:srgbClr val="0047AB"/>
                </a:solidFill>
                <a:ea typeface="+mj-ea"/>
                <a:cs typeface="+mj-cs"/>
              </a:rPr>
              <a:t>Luxace ramenního kloubu</a:t>
            </a:r>
            <a:endParaRPr lang="cs-CZ" sz="4400" b="1" dirty="0">
              <a:solidFill>
                <a:srgbClr val="0047AB"/>
              </a:solidFill>
              <a:ea typeface="+mj-ea"/>
              <a:cs typeface="+mj-cs"/>
            </a:endParaRPr>
          </a:p>
          <a:p>
            <a:pPr marL="342900" indent="-342900">
              <a:lnSpc>
                <a:spcPct val="80000"/>
              </a:lnSpc>
            </a:pPr>
            <a:r>
              <a:rPr lang="sk-SK" altLang="sk-SK" sz="2000" dirty="0" err="1"/>
              <a:t>přední</a:t>
            </a:r>
            <a:r>
              <a:rPr lang="en-US" altLang="sk-SK" sz="2000" dirty="0"/>
              <a:t> &gt; 95 % </a:t>
            </a:r>
            <a:r>
              <a:rPr lang="sk-SK" altLang="sk-SK" sz="2000" dirty="0"/>
              <a:t> dislokací</a:t>
            </a:r>
            <a:endParaRPr lang="en-US" altLang="sk-SK" sz="20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80000"/>
              </a:lnSpc>
            </a:pPr>
            <a:r>
              <a:rPr lang="cs-CZ" altLang="sk-SK" sz="2000" b="1" dirty="0"/>
              <a:t>z</a:t>
            </a:r>
            <a:r>
              <a:rPr lang="sk-SK" altLang="sk-SK" sz="2000" b="1" dirty="0" err="1"/>
              <a:t>adní</a:t>
            </a:r>
            <a:r>
              <a:rPr lang="sk-SK" altLang="sk-SK" sz="2000" b="1" dirty="0"/>
              <a:t> </a:t>
            </a:r>
            <a:r>
              <a:rPr lang="en-US" altLang="sk-SK" sz="2000" dirty="0"/>
              <a:t>&lt; 5 %</a:t>
            </a:r>
            <a:endParaRPr lang="en-US" altLang="sk-SK" sz="20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80000"/>
              </a:lnSpc>
            </a:pPr>
            <a:r>
              <a:rPr lang="sk-SK" altLang="sk-SK" sz="2000" dirty="0"/>
              <a:t>dolní / </a:t>
            </a:r>
            <a:r>
              <a:rPr lang="sk-SK" altLang="sk-SK" sz="2000" dirty="0" err="1"/>
              <a:t>erecta</a:t>
            </a:r>
            <a:r>
              <a:rPr lang="cs-CZ" altLang="sk-SK" sz="2000" dirty="0"/>
              <a:t> </a:t>
            </a:r>
            <a:r>
              <a:rPr lang="en-US" altLang="sk-SK" sz="2000" dirty="0"/>
              <a:t> &lt; 1%	</a:t>
            </a:r>
            <a:endParaRPr lang="en-US" altLang="sk-SK" sz="2000" dirty="0">
              <a:ea typeface="Calibri" panose="020F0502020204030204"/>
              <a:cs typeface="Calibri" panose="020F050202020403020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sk-SK" sz="2000" b="1" dirty="0"/>
              <a:t>habitual</a:t>
            </a:r>
            <a:r>
              <a:rPr lang="sk-SK" altLang="sk-SK" sz="2000" b="1" dirty="0" err="1"/>
              <a:t>ní</a:t>
            </a:r>
            <a:r>
              <a:rPr lang="sk-SK" altLang="sk-SK" sz="2000" b="1" dirty="0"/>
              <a:t> </a:t>
            </a:r>
            <a:r>
              <a:rPr lang="sk-SK" altLang="sk-SK" sz="2000" dirty="0"/>
              <a:t>– netraumatická – </a:t>
            </a:r>
            <a:r>
              <a:rPr lang="sk-SK" altLang="sk-SK" sz="2000" dirty="0" err="1"/>
              <a:t>multidirekcionální</a:t>
            </a:r>
            <a:r>
              <a:rPr lang="sk-SK" altLang="sk-SK" sz="2000" dirty="0"/>
              <a:t> nestabilita</a:t>
            </a:r>
            <a:endParaRPr lang="cs-CZ" altLang="sk-SK" sz="2000" b="1" dirty="0">
              <a:ea typeface="Calibri" panose="020F0502020204030204"/>
              <a:cs typeface="Calibri" panose="020F0502020204030204"/>
            </a:endParaRPr>
          </a:p>
          <a:p>
            <a:r>
              <a:rPr lang="sk-SK" altLang="sk-SK" sz="2000" dirty="0"/>
              <a:t>pád na </a:t>
            </a:r>
            <a:r>
              <a:rPr lang="sk-SK" altLang="sk-SK" sz="2000" dirty="0" err="1"/>
              <a:t>abdukovanou</a:t>
            </a:r>
            <a:r>
              <a:rPr lang="sk-SK" altLang="sk-SK" sz="2000" dirty="0"/>
              <a:t> extendovanou končetinu</a:t>
            </a:r>
            <a:endParaRPr lang="en-US" altLang="sk-SK" sz="2000" dirty="0"/>
          </a:p>
          <a:p>
            <a:pPr eaLnBrk="1" hangingPunct="1"/>
            <a:r>
              <a:rPr lang="sk-SK" altLang="sk-SK" sz="2000" dirty="0" err="1"/>
              <a:t>přímý</a:t>
            </a:r>
            <a:r>
              <a:rPr lang="sk-SK" altLang="sk-SK" sz="2000" dirty="0"/>
              <a:t> náraz </a:t>
            </a:r>
            <a:r>
              <a:rPr lang="sk-SK" altLang="sk-SK" sz="2000" dirty="0" err="1"/>
              <a:t>zezadu</a:t>
            </a:r>
            <a:r>
              <a:rPr lang="sk-SK" altLang="sk-SK" sz="2000" dirty="0"/>
              <a:t>/</a:t>
            </a:r>
            <a:r>
              <a:rPr lang="sk-SK" altLang="sk-SK" sz="2000" dirty="0" err="1"/>
              <a:t>zepředu</a:t>
            </a:r>
            <a:r>
              <a:rPr lang="sk-SK" altLang="sk-SK" sz="2000" dirty="0"/>
              <a:t>/elektrický proud</a:t>
            </a:r>
            <a:r>
              <a:rPr lang="en-US" altLang="sk-SK" sz="2000" dirty="0"/>
              <a:t>								</a:t>
            </a:r>
            <a:endParaRPr lang="cs-CZ" altLang="sk-SK" sz="2000" dirty="0"/>
          </a:p>
        </p:txBody>
      </p:sp>
      <p:pic>
        <p:nvPicPr>
          <p:cNvPr id="10244" name="Picture 4" descr="G-H joint and ligaments">
            <a:extLst>
              <a:ext uri="{FF2B5EF4-FFF2-40B4-BE49-F238E27FC236}">
                <a16:creationId xmlns:a16="http://schemas.microsoft.com/office/drawing/2014/main" id="{C7688ED6-E145-FBD8-B06F-D0B73EB35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568527"/>
            <a:ext cx="2743398" cy="325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anterior fascia of shoulder">
            <a:extLst>
              <a:ext uri="{FF2B5EF4-FFF2-40B4-BE49-F238E27FC236}">
                <a16:creationId xmlns:a16="http://schemas.microsoft.com/office/drawing/2014/main" id="{99CEFC14-6A5B-9AB8-1F69-4C28C93E8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74" y="3914432"/>
            <a:ext cx="3365475" cy="29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shoulder joint with supporting muscles">
            <a:extLst>
              <a:ext uri="{FF2B5EF4-FFF2-40B4-BE49-F238E27FC236}">
                <a16:creationId xmlns:a16="http://schemas.microsoft.com/office/drawing/2014/main" id="{8D2A3307-DC63-9F78-B15F-CD3B5B23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/>
          <a:stretch>
            <a:fillRect/>
          </a:stretch>
        </p:blipFill>
        <p:spPr bwMode="auto">
          <a:xfrm>
            <a:off x="8121870" y="3770416"/>
            <a:ext cx="3824212" cy="29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>
            <a:extLst>
              <a:ext uri="{FF2B5EF4-FFF2-40B4-BE49-F238E27FC236}">
                <a16:creationId xmlns:a16="http://schemas.microsoft.com/office/drawing/2014/main" id="{5BB4272D-5096-6F6F-9914-085EB683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369" y="400052"/>
            <a:ext cx="82296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Komplikace konzervativní terapie</a:t>
            </a:r>
          </a:p>
        </p:txBody>
      </p:sp>
      <p:sp>
        <p:nvSpPr>
          <p:cNvPr id="74755" name="Zástupný symbol pro obsah 2">
            <a:extLst>
              <a:ext uri="{FF2B5EF4-FFF2-40B4-BE49-F238E27FC236}">
                <a16:creationId xmlns:a16="http://schemas.microsoft.com/office/drawing/2014/main" id="{F174B673-572E-96B9-163D-F210D5270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43001"/>
            <a:ext cx="10873208" cy="528637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sk-SK" sz="2400" u="sng" dirty="0"/>
              <a:t>Příliš volná fixace </a:t>
            </a:r>
          </a:p>
          <a:p>
            <a:r>
              <a:rPr lang="cs-CZ" altLang="sk-SK" sz="2400" dirty="0"/>
              <a:t>ztráta repozice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u="sng" dirty="0"/>
              <a:t>Příliš těsná fixace</a:t>
            </a:r>
            <a:r>
              <a:rPr lang="cs-CZ" altLang="sk-SK" sz="2400" dirty="0"/>
              <a:t>:</a:t>
            </a:r>
          </a:p>
          <a:p>
            <a:pPr eaLnBrk="1" hangingPunct="1"/>
            <a:r>
              <a:rPr lang="cs-CZ" altLang="sk-SK" sz="2400" dirty="0"/>
              <a:t>bolest</a:t>
            </a:r>
          </a:p>
          <a:p>
            <a:pPr eaLnBrk="1" hangingPunct="1"/>
            <a:r>
              <a:rPr lang="cs-CZ" altLang="sk-SK" sz="2400" dirty="0"/>
              <a:t>dekubity</a:t>
            </a:r>
          </a:p>
          <a:p>
            <a:pPr eaLnBrk="1" hangingPunct="1"/>
            <a:r>
              <a:rPr lang="cs-CZ" altLang="sk-SK" sz="2400" dirty="0"/>
              <a:t>periferní nervový deficit</a:t>
            </a:r>
          </a:p>
          <a:p>
            <a:pPr eaLnBrk="1" hangingPunct="1"/>
            <a:r>
              <a:rPr lang="cs-CZ" altLang="sk-SK" sz="2400" dirty="0" err="1"/>
              <a:t>kompartment</a:t>
            </a:r>
            <a:r>
              <a:rPr lang="cs-CZ" altLang="sk-SK" sz="2400" dirty="0"/>
              <a:t> syndrom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- ischemická kontraktura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74756" name="Picture 4" descr="Fotografie-0007">
            <a:extLst>
              <a:ext uri="{FF2B5EF4-FFF2-40B4-BE49-F238E27FC236}">
                <a16:creationId xmlns:a16="http://schemas.microsoft.com/office/drawing/2014/main" id="{9D577A53-5361-AD14-FE44-60BA736E3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2362" r="3101" b="4724"/>
          <a:stretch>
            <a:fillRect/>
          </a:stretch>
        </p:blipFill>
        <p:spPr bwMode="auto">
          <a:xfrm>
            <a:off x="7596189" y="1643064"/>
            <a:ext cx="2962275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C:\Users\Martin\Desktop\obr. orthobull\SFO\C23-FF3-2.png">
            <a:extLst>
              <a:ext uri="{FF2B5EF4-FFF2-40B4-BE49-F238E27FC236}">
                <a16:creationId xmlns:a16="http://schemas.microsoft.com/office/drawing/2014/main" id="{B1E33CA1-4BE4-7CB0-315A-D6762DE3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6561" r="4724" b="7874"/>
          <a:stretch>
            <a:fillRect/>
          </a:stretch>
        </p:blipFill>
        <p:spPr bwMode="auto">
          <a:xfrm>
            <a:off x="4881563" y="1714501"/>
            <a:ext cx="258921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5" descr="C:\Users\Martin\Desktop\obr. orthobull\SFO\p22_P010_i460.png">
            <a:extLst>
              <a:ext uri="{FF2B5EF4-FFF2-40B4-BE49-F238E27FC236}">
                <a16:creationId xmlns:a16="http://schemas.microsoft.com/office/drawing/2014/main" id="{5EE8E820-FF79-6665-BF06-2EEE28C7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9135" r="4568" b="25923"/>
          <a:stretch>
            <a:fillRect/>
          </a:stretch>
        </p:blipFill>
        <p:spPr bwMode="auto">
          <a:xfrm>
            <a:off x="7096126" y="5214938"/>
            <a:ext cx="3325813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8" descr="Compartment Syndrome and Volkmann Ischemic Contracture">
            <a:extLst>
              <a:ext uri="{FF2B5EF4-FFF2-40B4-BE49-F238E27FC236}">
                <a16:creationId xmlns:a16="http://schemas.microsoft.com/office/drawing/2014/main" id="{F199F3B8-98F3-6219-2BB0-96301F0B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3500439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>
            <a:extLst>
              <a:ext uri="{FF2B5EF4-FFF2-40B4-BE49-F238E27FC236}">
                <a16:creationId xmlns:a16="http://schemas.microsoft.com/office/drawing/2014/main" id="{9463EDF5-F0C7-192D-4C86-4B517E72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195" y="692696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Operační stabilizace zlomenin</a:t>
            </a:r>
          </a:p>
        </p:txBody>
      </p:sp>
      <p:sp>
        <p:nvSpPr>
          <p:cNvPr id="75779" name="Zástupný symbol pro obsah 2">
            <a:extLst>
              <a:ext uri="{FF2B5EF4-FFF2-40B4-BE49-F238E27FC236}">
                <a16:creationId xmlns:a16="http://schemas.microsoft.com/office/drawing/2014/main" id="{D38B7DDD-9364-EA32-9357-F358A4606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628800"/>
            <a:ext cx="10729191" cy="480057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sk-SK" sz="2400" dirty="0"/>
              <a:t>Zavřená nebo krvavá repozice zlomeniny a instrumentální stabilizace fragmentů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Selhání konzervativní terapie</a:t>
            </a:r>
          </a:p>
          <a:p>
            <a:pPr eaLnBrk="1" hangingPunct="1"/>
            <a:r>
              <a:rPr lang="cs-CZ" altLang="sk-SK" sz="2400" dirty="0"/>
              <a:t>Nestabilní - </a:t>
            </a:r>
            <a:r>
              <a:rPr lang="cs-CZ" altLang="sk-SK" sz="2400" dirty="0" err="1"/>
              <a:t>reponovatelné</a:t>
            </a:r>
            <a:r>
              <a:rPr lang="cs-CZ" altLang="sk-SK" sz="2400" dirty="0"/>
              <a:t>, ale </a:t>
            </a:r>
            <a:r>
              <a:rPr lang="cs-CZ" altLang="sk-SK" sz="2400" dirty="0" err="1"/>
              <a:t>neretinovatelné</a:t>
            </a:r>
            <a:r>
              <a:rPr lang="cs-CZ" altLang="sk-SK" sz="2400" dirty="0"/>
              <a:t> zlomeniny </a:t>
            </a:r>
          </a:p>
          <a:p>
            <a:pPr eaLnBrk="1" hangingPunct="1"/>
            <a:r>
              <a:rPr lang="cs-CZ" altLang="sk-SK" sz="2400" dirty="0"/>
              <a:t>Zavřeně </a:t>
            </a:r>
            <a:r>
              <a:rPr lang="cs-CZ" altLang="sk-SK" sz="2400" dirty="0" err="1"/>
              <a:t>nereponovatelné</a:t>
            </a:r>
            <a:r>
              <a:rPr lang="cs-CZ" altLang="sk-SK" sz="2400" dirty="0"/>
              <a:t> zlomeniny</a:t>
            </a:r>
          </a:p>
          <a:p>
            <a:pPr eaLnBrk="1" hangingPunct="1"/>
            <a:r>
              <a:rPr lang="cs-CZ" altLang="sk-SK" sz="2400" dirty="0"/>
              <a:t>Dislokovaní </a:t>
            </a:r>
            <a:r>
              <a:rPr lang="cs-CZ" altLang="sk-SK" sz="2400" dirty="0" err="1"/>
              <a:t>intrartikulární</a:t>
            </a:r>
            <a:r>
              <a:rPr lang="cs-CZ" altLang="sk-SK" sz="2400" dirty="0"/>
              <a:t> zlomeniny (schodek kloubní plochy 2mm)</a:t>
            </a:r>
          </a:p>
          <a:p>
            <a:pPr eaLnBrk="1" hangingPunct="1"/>
            <a:r>
              <a:rPr lang="cs-CZ" altLang="sk-SK" sz="2400" dirty="0"/>
              <a:t>Zlomeniny s nízkým hojivým potenciálem při konzervativní terapii (krček femuru)</a:t>
            </a:r>
          </a:p>
          <a:p>
            <a:pPr eaLnBrk="1" hangingPunct="1"/>
            <a:r>
              <a:rPr lang="cs-CZ" altLang="sk-SK" sz="2400" dirty="0"/>
              <a:t>Dislokované </a:t>
            </a:r>
            <a:r>
              <a:rPr lang="cs-CZ" altLang="sk-SK" sz="2400" dirty="0" err="1"/>
              <a:t>avulzní</a:t>
            </a:r>
            <a:r>
              <a:rPr lang="cs-CZ" altLang="sk-SK" sz="2400" dirty="0"/>
              <a:t> fraktury svalů a šlach (</a:t>
            </a:r>
            <a:r>
              <a:rPr lang="cs-CZ" altLang="sk-SK" sz="2400" dirty="0" err="1"/>
              <a:t>olekranon</a:t>
            </a:r>
            <a:r>
              <a:rPr lang="cs-CZ" altLang="sk-SK" sz="2400" dirty="0"/>
              <a:t>, patela)</a:t>
            </a:r>
          </a:p>
          <a:p>
            <a:pPr eaLnBrk="1" hangingPunct="1"/>
            <a:r>
              <a:rPr lang="cs-CZ" altLang="sk-SK" sz="2400" dirty="0"/>
              <a:t>Mnohočetná poranění, </a:t>
            </a:r>
            <a:r>
              <a:rPr lang="cs-CZ" altLang="sk-SK" sz="2400" dirty="0" err="1"/>
              <a:t>polytraumata</a:t>
            </a:r>
            <a:endParaRPr lang="cs-CZ" altLang="sk-SK" sz="2400" dirty="0"/>
          </a:p>
          <a:p>
            <a:pPr eaLnBrk="1" hangingPunct="1"/>
            <a:r>
              <a:rPr lang="cs-CZ" altLang="sk-SK" sz="2400" dirty="0"/>
              <a:t>Otevřené zlomeniny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FD8B72D0-49BA-24EC-C57D-154DA6CE9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640333"/>
            <a:ext cx="8229600" cy="5721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</a:pPr>
            <a:r>
              <a:rPr lang="cs-CZ" altLang="sk-SK" b="1" dirty="0"/>
              <a:t>Diagnostika</a:t>
            </a:r>
            <a:endParaRPr lang="cs-CZ" b="1" dirty="0"/>
          </a:p>
          <a:p>
            <a:pPr marL="342900" indent="-342900" eaLnBrk="1" hangingPunct="1"/>
            <a:r>
              <a:rPr lang="cs-CZ" altLang="sk-SK" sz="2000" dirty="0"/>
              <a:t>klinické vyšetření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  <a:p>
            <a:pPr marL="342900" indent="-342900"/>
            <a:r>
              <a:rPr lang="cs-CZ" altLang="sk-SK" sz="2000" dirty="0"/>
              <a:t>zobrazovací metody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1268" name="Picture 6" descr="dislocated shoulder netter">
            <a:extLst>
              <a:ext uri="{FF2B5EF4-FFF2-40B4-BE49-F238E27FC236}">
                <a16:creationId xmlns:a16="http://schemas.microsoft.com/office/drawing/2014/main" id="{813B41D3-7991-30A7-84A4-FF51F3CA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924944"/>
            <a:ext cx="3456236" cy="374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Fractures Upper Limb3">
            <a:extLst>
              <a:ext uri="{FF2B5EF4-FFF2-40B4-BE49-F238E27FC236}">
                <a16:creationId xmlns:a16="http://schemas.microsoft.com/office/drawing/2014/main" id="{8A0C32E5-C942-F85B-4C4E-A72DA503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79" y="1844824"/>
            <a:ext cx="3312368" cy="494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 descr="?attid=0">
            <a:extLst>
              <a:ext uri="{FF2B5EF4-FFF2-40B4-BE49-F238E27FC236}">
                <a16:creationId xmlns:a16="http://schemas.microsoft.com/office/drawing/2014/main" id="{B4437B4D-2502-606C-2368-554B10D05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501008"/>
            <a:ext cx="415152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7F77A9C7-0A11-D5A2-7981-4D3B3C9DE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934" y="530206"/>
            <a:ext cx="8229600" cy="5721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</a:pPr>
            <a:r>
              <a:rPr lang="cs-CZ" altLang="sk-SK" b="1" dirty="0">
                <a:ea typeface="Calibri"/>
                <a:cs typeface="Calibri"/>
              </a:rPr>
              <a:t>Terapie</a:t>
            </a:r>
          </a:p>
          <a:p>
            <a:r>
              <a:rPr lang="sk-SK" altLang="sk-SK" sz="2000" dirty="0"/>
              <a:t> </a:t>
            </a:r>
            <a:r>
              <a:rPr lang="sk-SK" altLang="sk-SK" sz="2000" dirty="0" err="1"/>
              <a:t>akutní</a:t>
            </a:r>
            <a:r>
              <a:rPr lang="sk-SK" altLang="sk-SK" sz="2000" dirty="0"/>
              <a:t> </a:t>
            </a:r>
            <a:r>
              <a:rPr lang="sk-SK" altLang="sk-SK" sz="2000" dirty="0" err="1"/>
              <a:t>repozice</a:t>
            </a:r>
            <a:endParaRPr lang="sk-SK" altLang="sk-SK" sz="2000" dirty="0" err="1">
              <a:ea typeface="Calibri"/>
              <a:cs typeface="Calibri"/>
            </a:endParaRPr>
          </a:p>
          <a:p>
            <a:r>
              <a:rPr lang="sk-SK" altLang="sk-SK" sz="2000" b="1" dirty="0"/>
              <a:t> </a:t>
            </a:r>
            <a:r>
              <a:rPr lang="sk-SK" altLang="sk-SK" sz="2000" dirty="0" err="1"/>
              <a:t>následně</a:t>
            </a:r>
            <a:r>
              <a:rPr lang="sk-SK" altLang="sk-SK" sz="2000" dirty="0"/>
              <a:t> </a:t>
            </a:r>
            <a:r>
              <a:rPr lang="sk-SK" altLang="sk-SK" sz="2000" b="1" dirty="0" err="1"/>
              <a:t>imobilizace</a:t>
            </a:r>
            <a:r>
              <a:rPr lang="sk-SK" altLang="sk-SK" sz="2000" b="1" dirty="0"/>
              <a:t> 2-3 </a:t>
            </a:r>
            <a:r>
              <a:rPr lang="sk-SK" altLang="sk-SK" sz="2000" b="1" dirty="0" err="1"/>
              <a:t>týdny</a:t>
            </a:r>
            <a:endParaRPr lang="en-US" altLang="sk-SK" sz="2000" b="1" dirty="0" err="1"/>
          </a:p>
          <a:p>
            <a:pPr eaLnBrk="1" hangingPunct="1"/>
            <a:endParaRPr lang="cs-CZ" altLang="sk-SK" sz="2000" dirty="0"/>
          </a:p>
          <a:p>
            <a:pPr eaLnBrk="1" hangingPunct="1"/>
            <a:endParaRPr lang="en-US" altLang="sk-SK" sz="2000" dirty="0"/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</p:txBody>
      </p:sp>
      <p:pic>
        <p:nvPicPr>
          <p:cNvPr id="12292" name="Picture 2" descr="http://www.orthopaedia.com/download/thumbnails/61736249/Hill-Sachs%20T2%20axial%20MRI.png">
            <a:extLst>
              <a:ext uri="{FF2B5EF4-FFF2-40B4-BE49-F238E27FC236}">
                <a16:creationId xmlns:a16="http://schemas.microsoft.com/office/drawing/2014/main" id="{C9E24382-D337-3C25-C796-53B678DB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46" y="2827337"/>
            <a:ext cx="3743326" cy="32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www.shoulderdoc.co.uk/images/uploaded/shoulderdoc_remplissage_animation2%202.jpg">
            <a:extLst>
              <a:ext uri="{FF2B5EF4-FFF2-40B4-BE49-F238E27FC236}">
                <a16:creationId xmlns:a16="http://schemas.microsoft.com/office/drawing/2014/main" id="{407828D9-BAB8-9F28-0D71-50325AF0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60" y="284505"/>
            <a:ext cx="237040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www.shoulderdoc.co.uk/images/uploaded/shoulderdoc_remplissage_animation1%201a.jpg">
            <a:extLst>
              <a:ext uri="{FF2B5EF4-FFF2-40B4-BE49-F238E27FC236}">
                <a16:creationId xmlns:a16="http://schemas.microsoft.com/office/drawing/2014/main" id="{5E367A24-863D-D707-A307-1CBEA339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3" y="333323"/>
            <a:ext cx="2304529" cy="301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Labral Tear">
            <a:extLst>
              <a:ext uri="{FF2B5EF4-FFF2-40B4-BE49-F238E27FC236}">
                <a16:creationId xmlns:a16="http://schemas.microsoft.com/office/drawing/2014/main" id="{A539E771-7993-31AA-6DAC-8F32E9F0B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429000"/>
            <a:ext cx="5183197" cy="332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3093</TotalTime>
  <Words>1882</Words>
  <Application>Microsoft Office PowerPoint</Application>
  <PresentationFormat>Širokoúhlá obrazovka</PresentationFormat>
  <Paragraphs>524</Paragraphs>
  <Slides>71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8" baseType="lpstr">
      <vt:lpstr>Arial</vt:lpstr>
      <vt:lpstr>Calibri</vt:lpstr>
      <vt:lpstr>Calibri Light</vt:lpstr>
      <vt:lpstr>Garamond</vt:lpstr>
      <vt:lpstr>Times New Roman</vt:lpstr>
      <vt:lpstr>Wingdings</vt:lpstr>
      <vt:lpstr>Motiv Office</vt:lpstr>
      <vt:lpstr>Poranění HKK </vt:lpstr>
      <vt:lpstr>Klíční kost</vt:lpstr>
      <vt:lpstr> 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Zlomeniny proximálního humeru</vt:lpstr>
      <vt:lpstr> </vt:lpstr>
      <vt:lpstr> </vt:lpstr>
      <vt:lpstr>   </vt:lpstr>
      <vt:lpstr>Diafýza pažní kosti</vt:lpstr>
      <vt:lpstr> </vt:lpstr>
      <vt:lpstr>  </vt:lpstr>
      <vt:lpstr>Fraktury distálního humeru</vt:lpstr>
      <vt:lpstr>Konzervativní léčba</vt:lpstr>
      <vt:lpstr>Operační léčení</vt:lpstr>
      <vt:lpstr>Operační léčení</vt:lpstr>
      <vt:lpstr>Operační léčení</vt:lpstr>
      <vt:lpstr>Prezentace aplikace PowerPoint</vt:lpstr>
      <vt:lpstr>Luxace lokte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Zlomeniny olekranu</vt:lpstr>
      <vt:lpstr>Prezentace aplikace PowerPoint</vt:lpstr>
      <vt:lpstr>Zlomeniny předloktí</vt:lpstr>
      <vt:lpstr>  </vt:lpstr>
      <vt:lpstr>   </vt:lpstr>
      <vt:lpstr>Distální radius</vt:lpstr>
      <vt:lpstr>Distální radius</vt:lpstr>
      <vt:lpstr>Zlomeniny ruky</vt:lpstr>
      <vt:lpstr>Zlomeniny MTC a prstů</vt:lpstr>
      <vt:lpstr>Zlomeniny MTC a prstů</vt:lpstr>
      <vt:lpstr>Flexorový aparát</vt:lpstr>
      <vt:lpstr>Prezentace aplikace PowerPoint</vt:lpstr>
      <vt:lpstr>Prezentace aplikace PowerPoint</vt:lpstr>
      <vt:lpstr>Prezentace aplikace PowerPoint</vt:lpstr>
      <vt:lpstr>Sutura šlachy flexoru</vt:lpstr>
      <vt:lpstr>Prezentace aplikace PowerPoint</vt:lpstr>
      <vt:lpstr>Prezentace aplikace PowerPoint</vt:lpstr>
      <vt:lpstr>Sutura šlachy extenzoru</vt:lpstr>
      <vt:lpstr>Prezentace aplikace PowerPoint</vt:lpstr>
      <vt:lpstr>Prezentace aplikace PowerPoint</vt:lpstr>
      <vt:lpstr>Prezentace aplikace PowerPoint</vt:lpstr>
      <vt:lpstr>Infekce na ruce</vt:lpstr>
      <vt:lpstr>Infekce na ruce</vt:lpstr>
      <vt:lpstr>Panaritium</vt:lpstr>
      <vt:lpstr>Panaritium</vt:lpstr>
      <vt:lpstr>Paronychia</vt:lpstr>
      <vt:lpstr>Konzervativní terapie zlomenin</vt:lpstr>
      <vt:lpstr>Konzervativní terapie</vt:lpstr>
      <vt:lpstr>Konzervativní terapie</vt:lpstr>
      <vt:lpstr>Konzervativní léčení</vt:lpstr>
      <vt:lpstr>Tuhnoucí fixační obvazy </vt:lpstr>
      <vt:lpstr>  </vt:lpstr>
      <vt:lpstr>   </vt:lpstr>
      <vt:lpstr>Pravidla pro naložení sádrového fixačního obvazu </vt:lpstr>
      <vt:lpstr>Pravidla pro naložení sádrového fixačního obvazu</vt:lpstr>
      <vt:lpstr>Pravidla pro naložení sádrového fixačního obvazu</vt:lpstr>
      <vt:lpstr>  </vt:lpstr>
      <vt:lpstr>Poučení pacienta se sádrovým fixačním obvazem</vt:lpstr>
      <vt:lpstr>Komplikace konzervativní terapie</vt:lpstr>
      <vt:lpstr>Operační stabilizace zlomenin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ŠOK  a  ŠOKOVÉ STAVY</dc:title>
  <dc:creator>MUDr. Vitezslav RUBER</dc:creator>
  <cp:lastModifiedBy>Staňa Martin</cp:lastModifiedBy>
  <cp:revision>422</cp:revision>
  <dcterms:created xsi:type="dcterms:W3CDTF">2005-10-13T18:29:02Z</dcterms:created>
  <dcterms:modified xsi:type="dcterms:W3CDTF">2024-03-27T13:54:26Z</dcterms:modified>
</cp:coreProperties>
</file>