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Tahom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112a4bf71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112a4bf7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c112a4bf71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112a4bf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112a4b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112a4bf7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112a4bf7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112a4bf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112a4bf7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112a4bf71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112a4bf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112a4bf71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112a4bf71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112a4bf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c112a4bf71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112a4bf71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112a4bf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112a4bf71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112a4bf71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112a4bf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112a4bf71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112a4bf71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112a4bf7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c112a4bf71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112a4bf71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112a4bf7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112a4bf71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CFF II</a:t>
            </a:r>
            <a:endParaRPr sz="2600"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0" y="4233200"/>
            <a:ext cx="11361600" cy="5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Revison + past tense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PRESENT TENSE</a:t>
            </a:r>
            <a:endParaRPr/>
          </a:p>
        </p:txBody>
      </p:sp>
      <p:sp>
        <p:nvSpPr>
          <p:cNvPr id="219" name="Google Shape;219;p35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Present tense x past tense</a:t>
            </a:r>
            <a:endParaRPr/>
          </a:p>
        </p:txBody>
      </p:sp>
      <p:sp>
        <p:nvSpPr>
          <p:cNvPr id="220" name="Google Shape;220;p35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</a:t>
            </a:r>
            <a:endParaRPr/>
          </a:p>
        </p:txBody>
      </p:sp>
      <p:sp>
        <p:nvSpPr>
          <p:cNvPr id="221" name="Google Shape;221;p35"/>
          <p:cNvSpPr txBox="1"/>
          <p:nvPr>
            <p:ph idx="3" type="body"/>
          </p:nvPr>
        </p:nvSpPr>
        <p:spPr>
          <a:xfrm>
            <a:off x="720000" y="1692000"/>
            <a:ext cx="5220000" cy="4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Ráno piju kávu. (já)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děláš večer?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Tatínek pracuje v IBM.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čte knihu.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Studujeme češtinu.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Bydlíte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Eva a Petr večeří.</a:t>
            </a:r>
            <a:endParaRPr/>
          </a:p>
        </p:txBody>
      </p:sp>
      <p:sp>
        <p:nvSpPr>
          <p:cNvPr id="222" name="Google Shape;222;p35"/>
          <p:cNvSpPr txBox="1"/>
          <p:nvPr>
            <p:ph idx="4" type="body"/>
          </p:nvPr>
        </p:nvSpPr>
        <p:spPr>
          <a:xfrm>
            <a:off x="6251275" y="1690275"/>
            <a:ext cx="5220000" cy="4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Ráno jsem pil/a kávu.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jsi dělal/a večer?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Tatínek pracoval v IBM.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četla knihu.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jsme češtinu.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Bydleli jste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Eva a Petr večeřeli.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= minulý čas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You know a lot of verbs, infinitive form always ends with </a:t>
            </a:r>
            <a:r>
              <a:rPr lang="cs-CZ">
                <a:highlight>
                  <a:srgbClr val="00FFFF"/>
                </a:highlight>
              </a:rPr>
              <a:t>“t”</a:t>
            </a:r>
            <a:r>
              <a:rPr lang="cs-CZ"/>
              <a:t>: </a:t>
            </a:r>
            <a:r>
              <a:rPr i="1" lang="cs-CZ"/>
              <a:t>děla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pracova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studova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uči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se, vaři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spá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tancova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posloucha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díva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se, začína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konči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mluvi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rozumě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bý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…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past tense is formed in two steps: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Drop the </a:t>
            </a:r>
            <a:r>
              <a:rPr lang="cs-CZ">
                <a:highlight>
                  <a:srgbClr val="00FFFF"/>
                </a:highlight>
              </a:rPr>
              <a:t>“-t”</a:t>
            </a:r>
            <a:r>
              <a:rPr lang="cs-CZ"/>
              <a:t> from the infinitive and add </a:t>
            </a:r>
            <a:r>
              <a:rPr lang="cs-CZ">
                <a:highlight>
                  <a:srgbClr val="EAD1DC"/>
                </a:highlight>
              </a:rPr>
              <a:t>“-l”</a:t>
            </a:r>
            <a:r>
              <a:rPr lang="cs-CZ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děla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pracova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studova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uči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se, tancova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posloucha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díva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se, začína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konči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mluvi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rozumě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by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…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= l-form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719125" y="169507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L = masculine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vařil.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l-form + ending (la, lo, li)</a:t>
            </a:r>
            <a:endParaRPr/>
          </a:p>
        </p:txBody>
      </p:sp>
      <p:sp>
        <p:nvSpPr>
          <p:cNvPr id="166" name="Google Shape;166;p28"/>
          <p:cNvSpPr txBox="1"/>
          <p:nvPr>
            <p:ph idx="3" type="body"/>
          </p:nvPr>
        </p:nvSpPr>
        <p:spPr>
          <a:xfrm>
            <a:off x="6251277" y="166702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00FF00"/>
                </a:highlight>
              </a:rPr>
              <a:t>LO = neutrum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Dítě vařilo. </a:t>
            </a:r>
            <a:endParaRPr sz="2800"/>
          </a:p>
        </p:txBody>
      </p:sp>
      <p:sp>
        <p:nvSpPr>
          <p:cNvPr id="167" name="Google Shape;167;p28"/>
          <p:cNvSpPr txBox="1"/>
          <p:nvPr>
            <p:ph idx="3" type="body"/>
          </p:nvPr>
        </p:nvSpPr>
        <p:spPr>
          <a:xfrm>
            <a:off x="3485202" y="169507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EA9999"/>
                </a:highlight>
              </a:rPr>
              <a:t>LA = feminine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Eva vařila.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 txBox="1"/>
          <p:nvPr>
            <p:ph idx="3" type="body"/>
          </p:nvPr>
        </p:nvSpPr>
        <p:spPr>
          <a:xfrm>
            <a:off x="9017352" y="166702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FFFF00"/>
                </a:highlight>
              </a:rPr>
              <a:t>LI = plural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Eva a Petr vařili.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the 2nd step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complete the formation of the past tense add the auxiliary verb “být”.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! The form for “on, ona, ono, oni” do no have auxiliary verb form. !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(být, present tense: já jsem, ty jsi, on/ona/ono je, my jsme, vy jste, oni jsou)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Past tense = l-form (l/la/lo/li) + auxiliary verb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a</a:t>
            </a:r>
            <a:r>
              <a:rPr lang="cs-CZ"/>
              <a:t> jsem = I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a</a:t>
            </a:r>
            <a:r>
              <a:rPr lang="cs-CZ"/>
              <a:t> jsi = you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/děla</a:t>
            </a:r>
            <a:r>
              <a:rPr lang="cs-CZ">
                <a:highlight>
                  <a:srgbClr val="EA9999"/>
                </a:highlight>
              </a:rPr>
              <a:t>la</a:t>
            </a:r>
            <a:r>
              <a:rPr lang="cs-CZ"/>
              <a:t>/děla</a:t>
            </a:r>
            <a:r>
              <a:rPr lang="cs-CZ">
                <a:highlight>
                  <a:srgbClr val="00FF00"/>
                </a:highlight>
              </a:rPr>
              <a:t>lo</a:t>
            </a:r>
            <a:r>
              <a:rPr lang="cs-CZ"/>
              <a:t> = he/she/it did </a:t>
            </a:r>
            <a:r>
              <a:rPr lang="cs-CZ">
                <a:highlight>
                  <a:srgbClr val="FFFF00"/>
                </a:highlight>
              </a:rPr>
              <a:t>!!!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B4A7D6"/>
                </a:highlight>
              </a:rPr>
              <a:t>li</a:t>
            </a:r>
            <a:r>
              <a:rPr lang="cs-CZ"/>
              <a:t> jsme = we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B4A7D6"/>
                </a:highlight>
              </a:rPr>
              <a:t>li</a:t>
            </a:r>
            <a:r>
              <a:rPr lang="cs-CZ"/>
              <a:t> jste = you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B4A7D6"/>
                </a:highlight>
              </a:rPr>
              <a:t>li</a:t>
            </a:r>
            <a:r>
              <a:rPr lang="cs-CZ"/>
              <a:t> = they did </a:t>
            </a:r>
            <a:r>
              <a:rPr lang="cs-CZ">
                <a:highlight>
                  <a:srgbClr val="FFFF00"/>
                </a:highlight>
              </a:rPr>
              <a:t>!!!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examples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3888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</a:t>
            </a:r>
            <a:r>
              <a:rPr lang="cs-CZ" u="sng"/>
              <a:t>jsem</a:t>
            </a:r>
            <a:r>
              <a:rPr lang="cs-CZ"/>
              <a:t> = I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</a:t>
            </a:r>
            <a:r>
              <a:rPr lang="cs-CZ" u="sng"/>
              <a:t>jsi</a:t>
            </a:r>
            <a:r>
              <a:rPr lang="cs-CZ"/>
              <a:t> = you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= he/she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 </a:t>
            </a:r>
            <a:r>
              <a:rPr lang="cs-CZ" u="sng"/>
              <a:t>jsme</a:t>
            </a:r>
            <a:r>
              <a:rPr lang="cs-CZ"/>
              <a:t> = we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 </a:t>
            </a:r>
            <a:r>
              <a:rPr lang="cs-CZ" u="sng"/>
              <a:t>jste</a:t>
            </a:r>
            <a:r>
              <a:rPr lang="cs-CZ"/>
              <a:t> = you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 = they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503705" y="1163600"/>
            <a:ext cx="50868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</a:t>
            </a:r>
            <a:r>
              <a:rPr lang="cs-CZ" u="sng"/>
              <a:t>jsem</a:t>
            </a:r>
            <a:r>
              <a:rPr lang="cs-CZ"/>
              <a:t> = I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</a:t>
            </a:r>
            <a:r>
              <a:rPr lang="cs-CZ" u="sng"/>
              <a:t>jsi</a:t>
            </a:r>
            <a:r>
              <a:rPr lang="cs-CZ"/>
              <a:t> = you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= he/she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</a:t>
            </a:r>
            <a:r>
              <a:rPr lang="cs-CZ" u="sng"/>
              <a:t>jsme</a:t>
            </a:r>
            <a:r>
              <a:rPr lang="cs-CZ"/>
              <a:t> = we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</a:t>
            </a:r>
            <a:r>
              <a:rPr lang="cs-CZ" u="sng"/>
              <a:t>jste</a:t>
            </a:r>
            <a:r>
              <a:rPr lang="cs-CZ"/>
              <a:t> = you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= they got up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negation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76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 + “main verb” (auxiliary verb stays the same):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nemluvil/a/o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0677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 Czech - VY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 = formal dialogue (addressing one person in plural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Vařila jste</a:t>
            </a:r>
            <a:r>
              <a:rPr lang="cs-CZ"/>
              <a:t> tu polévku, paní Nováková?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Studoval jste</a:t>
            </a:r>
            <a:r>
              <a:rPr lang="cs-CZ"/>
              <a:t> angličtinu, pane profesore?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Bydlel jste</a:t>
            </a:r>
            <a:r>
              <a:rPr lang="cs-CZ"/>
              <a:t> v Brně, pane Nový?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l/la forms (sg.) + plural form of the auxiliary verb (jste)</a:t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sentence order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Auxiliary verbs are placed in the second position in the sentence.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 </a:t>
            </a:r>
            <a:r>
              <a:rPr lang="cs-CZ" u="sng"/>
              <a:t>jsem</a:t>
            </a:r>
            <a:r>
              <a:rPr lang="cs-CZ"/>
              <a:t> anatomii. x Včera </a:t>
            </a:r>
            <a:r>
              <a:rPr lang="cs-CZ" u="sng"/>
              <a:t>jsem</a:t>
            </a:r>
            <a:r>
              <a:rPr lang="cs-CZ"/>
              <a:t> studoval anatomii.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 </a:t>
            </a:r>
            <a:r>
              <a:rPr lang="cs-CZ" u="sng"/>
              <a:t>jsi</a:t>
            </a:r>
            <a:r>
              <a:rPr lang="cs-CZ"/>
              <a:t>? x Co </a:t>
            </a:r>
            <a:r>
              <a:rPr lang="cs-CZ" u="sng"/>
              <a:t>jsi</a:t>
            </a:r>
            <a:r>
              <a:rPr lang="cs-CZ"/>
              <a:t> večeřel?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Pracovala </a:t>
            </a:r>
            <a:r>
              <a:rPr lang="cs-CZ" u="sng"/>
              <a:t>jsem</a:t>
            </a:r>
            <a:r>
              <a:rPr lang="cs-CZ"/>
              <a:t> v kanceláři. x V pondělí </a:t>
            </a:r>
            <a:r>
              <a:rPr lang="cs-CZ" u="sng"/>
              <a:t>jsem</a:t>
            </a:r>
            <a:r>
              <a:rPr lang="cs-CZ"/>
              <a:t> pracovala v kanceláři.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</a:t>
            </a:r>
            <a:r>
              <a:rPr lang="cs-CZ" u="sng"/>
              <a:t>jsme</a:t>
            </a:r>
            <a:r>
              <a:rPr lang="cs-CZ"/>
              <a:t> doma. x O víkendu </a:t>
            </a:r>
            <a:r>
              <a:rPr lang="cs-CZ" u="sng"/>
              <a:t>jsme</a:t>
            </a:r>
            <a:r>
              <a:rPr lang="cs-CZ"/>
              <a:t> byli doma.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Tancovali </a:t>
            </a:r>
            <a:r>
              <a:rPr lang="cs-CZ" u="sng"/>
              <a:t>jste</a:t>
            </a:r>
            <a:r>
              <a:rPr lang="cs-CZ"/>
              <a:t> v klubu? x Kde </a:t>
            </a:r>
            <a:r>
              <a:rPr lang="cs-CZ" u="sng"/>
              <a:t>jste</a:t>
            </a:r>
            <a:r>
              <a:rPr lang="cs-CZ"/>
              <a:t> tancovali?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Nepracoval </a:t>
            </a:r>
            <a:r>
              <a:rPr lang="cs-CZ" u="sng"/>
              <a:t>jsem</a:t>
            </a:r>
            <a:r>
              <a:rPr lang="cs-CZ"/>
              <a:t>. x Včera </a:t>
            </a:r>
            <a:r>
              <a:rPr lang="cs-CZ" u="sng"/>
              <a:t>jsem </a:t>
            </a:r>
            <a:r>
              <a:rPr lang="cs-CZ"/>
              <a:t>nepracoval.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Díval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 na televizi. x Ráno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 díval na televizi.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(včera = yesterday)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IRREGULAR FORMS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</a:t>
            </a:r>
            <a:r>
              <a:rPr lang="cs-CZ">
                <a:highlight>
                  <a:srgbClr val="00FFFF"/>
                </a:highlight>
              </a:rPr>
              <a:t>Ý</a:t>
            </a:r>
            <a:r>
              <a:rPr lang="cs-CZ"/>
              <a:t>T </a:t>
            </a:r>
            <a:r>
              <a:rPr i="1" lang="cs-CZ"/>
              <a:t>(to be)</a:t>
            </a:r>
            <a:r>
              <a:rPr lang="cs-CZ"/>
              <a:t>: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la,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lo: </a:t>
            </a:r>
            <a:r>
              <a:rPr i="1" lang="cs-CZ"/>
              <a:t>Petr byl doma. Eva byla v kanceláři.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T </a:t>
            </a:r>
            <a:r>
              <a:rPr i="1" lang="cs-CZ"/>
              <a:t>(to drink)</a:t>
            </a:r>
            <a:r>
              <a:rPr lang="cs-CZ"/>
              <a:t>: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la,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lo: </a:t>
            </a:r>
            <a:r>
              <a:rPr i="1" lang="cs-CZ"/>
              <a:t>Petr pil pivo. Eva pila džus.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PS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write)</a:t>
            </a:r>
            <a:r>
              <a:rPr lang="cs-CZ"/>
              <a:t>: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l,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la,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lo: </a:t>
            </a:r>
            <a:r>
              <a:rPr i="1" lang="cs-CZ"/>
              <a:t>Petr psal test. Eva psala e-mail.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sleep)</a:t>
            </a:r>
            <a:r>
              <a:rPr lang="cs-CZ"/>
              <a:t>: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l,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la,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lo: </a:t>
            </a:r>
            <a:r>
              <a:rPr i="1" lang="cs-CZ"/>
              <a:t>Petr spal doma. Eva spala v hotelu.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MÍT </a:t>
            </a:r>
            <a:r>
              <a:rPr i="1" lang="cs-CZ"/>
              <a:t>(to have)</a:t>
            </a:r>
            <a:r>
              <a:rPr lang="cs-CZ"/>
              <a:t>: měl, měla, mělo: </a:t>
            </a:r>
            <a:r>
              <a:rPr i="1" lang="cs-CZ"/>
              <a:t>Petr měl hlad. Eva měla žízeň.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ČÍST </a:t>
            </a:r>
            <a:r>
              <a:rPr i="1" lang="cs-CZ"/>
              <a:t>(to read)</a:t>
            </a:r>
            <a:r>
              <a:rPr lang="cs-CZ"/>
              <a:t>: četl, četla, četlo: </a:t>
            </a:r>
            <a:r>
              <a:rPr i="1" lang="cs-CZ"/>
              <a:t>Petr četl e-mail. Eva četla knihu.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JÍST </a:t>
            </a:r>
            <a:r>
              <a:rPr i="1" lang="cs-CZ"/>
              <a:t>(to eat)</a:t>
            </a:r>
            <a:r>
              <a:rPr lang="cs-CZ"/>
              <a:t>: jedl, jedla, jedlo: </a:t>
            </a:r>
            <a:r>
              <a:rPr i="1" lang="cs-CZ"/>
              <a:t>Petr jedl polévku. Eva jedla salát.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CHTÍT </a:t>
            </a:r>
            <a:r>
              <a:rPr i="1" lang="cs-CZ"/>
              <a:t>(want)</a:t>
            </a:r>
            <a:r>
              <a:rPr lang="cs-CZ"/>
              <a:t>: chtěl, chtěla, chtělo: </a:t>
            </a:r>
            <a:r>
              <a:rPr i="1" lang="cs-CZ"/>
              <a:t>Petr chtěl vodu. Eva chtěla kávu.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MOCT </a:t>
            </a:r>
            <a:r>
              <a:rPr i="1" lang="cs-CZ"/>
              <a:t>(can, be able to)</a:t>
            </a:r>
            <a:r>
              <a:rPr lang="cs-CZ"/>
              <a:t>: mohl, mohla, mohlo: </a:t>
            </a:r>
            <a:r>
              <a:rPr i="1" lang="cs-CZ"/>
              <a:t>Petr mohl spát. Eva mohla číst.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JÍT </a:t>
            </a:r>
            <a:r>
              <a:rPr i="1" lang="cs-CZ">
                <a:highlight>
                  <a:srgbClr val="FFFF00"/>
                </a:highlight>
              </a:rPr>
              <a:t>(to go, walk)</a:t>
            </a:r>
            <a:r>
              <a:rPr lang="cs-CZ">
                <a:highlight>
                  <a:srgbClr val="FFFF00"/>
                </a:highlight>
              </a:rPr>
              <a:t>: šel, šla, šlo: </a:t>
            </a:r>
            <a:r>
              <a:rPr i="1" lang="cs-CZ">
                <a:highlight>
                  <a:srgbClr val="FFFF00"/>
                </a:highlight>
              </a:rPr>
              <a:t>Petr šel do práce. Eva šla do kina. </a:t>
            </a:r>
            <a:r>
              <a:rPr lang="cs-CZ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