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2f98f97b6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2f98f97b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c2f98f97b6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f2548d9f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0f2548d9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0f2548d9f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dd3d435e9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dd3d435e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dd3d435e97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2f98f97b6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2f98f97b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c2f98f97b6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2f98f97b6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2f98f97b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c2f98f97b6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2f98f97b6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2f98f97b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c2f98f97b6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2f98f97b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2f98f9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2f98f97b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585db0d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585db0d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585db0df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585db0df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585db0df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585db0df1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2f98f97b6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2f98f97b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c2f98f97b6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2f98f97b6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2f98f97b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c2f98f97b6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2f98f97b6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2f98f97b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c2f98f97b6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2f98f97b6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2f98f97b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c2f98f97b6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2f98f97b6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2f98f97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c2f98f97b6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2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locative singular</a:t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Question - KDE?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Pracuju </a:t>
            </a:r>
            <a:r>
              <a:rPr lang="cs-CZ">
                <a:highlight>
                  <a:srgbClr val="00FFFF"/>
                </a:highlight>
              </a:rPr>
              <a:t>v kanceláři.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Bydlíme </a:t>
            </a:r>
            <a:r>
              <a:rPr lang="cs-CZ">
                <a:highlight>
                  <a:srgbClr val="00FFFF"/>
                </a:highlight>
              </a:rPr>
              <a:t>v Brně.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studuje </a:t>
            </a:r>
            <a:r>
              <a:rPr lang="cs-CZ">
                <a:highlight>
                  <a:srgbClr val="00FFFF"/>
                </a:highlight>
              </a:rPr>
              <a:t>na univerzitě.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Obědvali jsme </a:t>
            </a:r>
            <a:r>
              <a:rPr lang="cs-CZ">
                <a:highlight>
                  <a:srgbClr val="00FFFF"/>
                </a:highlight>
              </a:rPr>
              <a:t>v restauraci.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Maminka je učitelka, pracuje </a:t>
            </a:r>
            <a:r>
              <a:rPr lang="cs-CZ">
                <a:highlight>
                  <a:srgbClr val="00FFFF"/>
                </a:highlight>
              </a:rPr>
              <a:t>ve škole.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syn je nemocný, je </a:t>
            </a:r>
            <a:r>
              <a:rPr lang="cs-CZ">
                <a:highlight>
                  <a:srgbClr val="00FFFF"/>
                </a:highlight>
              </a:rPr>
              <a:t>v nemocnici.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Prepositions: v/ve + na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Lokál: JAK? (nouns)</a:t>
            </a:r>
            <a:endParaRPr/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582500" y="1135075"/>
            <a:ext cx="28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highlight>
                  <a:srgbClr val="00FFFF"/>
                </a:highlight>
              </a:rPr>
              <a:t>Mi</a:t>
            </a:r>
            <a:endParaRPr b="1" sz="2400"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hard kons:</a:t>
            </a:r>
            <a:r>
              <a:rPr lang="cs-CZ" sz="2000"/>
              <a:t> </a:t>
            </a:r>
            <a:r>
              <a:rPr b="1" lang="cs-CZ" sz="2000"/>
              <a:t>+e(ě)/u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obchodě/obchodu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C9DAF8"/>
                </a:highlight>
              </a:rPr>
              <a:t>kons. </a:t>
            </a:r>
            <a:r>
              <a:rPr b="1" lang="cs-CZ" sz="2000">
                <a:highlight>
                  <a:srgbClr val="C9DAF8"/>
                </a:highlight>
              </a:rPr>
              <a:t>H, CH, K, R, G</a:t>
            </a:r>
            <a:r>
              <a:rPr lang="cs-CZ" sz="2000">
                <a:highlight>
                  <a:srgbClr val="C9DAF8"/>
                </a:highlight>
              </a:rPr>
              <a:t> and foreign words </a:t>
            </a:r>
            <a:r>
              <a:rPr b="1" lang="cs-CZ" sz="2000">
                <a:highlight>
                  <a:srgbClr val="C9DAF8"/>
                </a:highlight>
              </a:rPr>
              <a:t>+ U</a:t>
            </a:r>
            <a:r>
              <a:rPr lang="cs-CZ" sz="2000">
                <a:highlight>
                  <a:srgbClr val="C9DAF8"/>
                </a:highlight>
              </a:rPr>
              <a:t> (only)</a:t>
            </a:r>
            <a:endParaRPr sz="20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C9DAF8"/>
                </a:highlight>
              </a:rPr>
              <a:t>v parku</a:t>
            </a:r>
            <a:endParaRPr sz="20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C9DAF8"/>
                </a:highlight>
              </a:rPr>
              <a:t>v supermarketu</a:t>
            </a:r>
            <a:endParaRPr sz="20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soft kons.: + i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čaji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počítači</a:t>
            </a:r>
            <a:endParaRPr sz="2000"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909675" y="1135075"/>
            <a:ext cx="28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highlight>
                  <a:srgbClr val="EA9999"/>
                </a:highlight>
              </a:rPr>
              <a:t>F</a:t>
            </a:r>
            <a:endParaRPr b="1" sz="24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a → e (ě)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ve škole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na fakultě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kávě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👉check next slide*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e → i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nemocnici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restauraci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kons + i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tramvaji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6917675" y="1135075"/>
            <a:ext cx="289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highlight>
                  <a:srgbClr val="B6D7A8"/>
                </a:highlight>
              </a:rPr>
              <a:t>N</a:t>
            </a:r>
            <a:endParaRPr b="1" sz="24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o</a:t>
            </a:r>
            <a:r>
              <a:rPr lang="cs-CZ" sz="2000"/>
              <a:t> </a:t>
            </a:r>
            <a:r>
              <a:rPr b="1" lang="cs-CZ" sz="2000"/>
              <a:t>→ e(ě)/u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divadle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kině/kinu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C9DAF8"/>
                </a:highlight>
              </a:rPr>
              <a:t>endings HO,</a:t>
            </a:r>
            <a:r>
              <a:rPr b="1" lang="cs-CZ" sz="2000">
                <a:highlight>
                  <a:srgbClr val="C9DAF8"/>
                </a:highlight>
              </a:rPr>
              <a:t> </a:t>
            </a:r>
            <a:r>
              <a:rPr lang="cs-CZ" sz="2000">
                <a:highlight>
                  <a:srgbClr val="C9DAF8"/>
                </a:highlight>
              </a:rPr>
              <a:t>CHO,</a:t>
            </a:r>
            <a:r>
              <a:rPr b="1" lang="cs-CZ" sz="2000">
                <a:highlight>
                  <a:srgbClr val="C9DAF8"/>
                </a:highlight>
              </a:rPr>
              <a:t> KO, </a:t>
            </a:r>
            <a:r>
              <a:rPr lang="cs-CZ" sz="2000">
                <a:highlight>
                  <a:srgbClr val="C9DAF8"/>
                </a:highlight>
              </a:rPr>
              <a:t>RO, GO and foreign words </a:t>
            </a:r>
            <a:r>
              <a:rPr b="1" lang="cs-CZ" sz="2000">
                <a:highlight>
                  <a:srgbClr val="C9DAF8"/>
                </a:highlight>
              </a:rPr>
              <a:t>+ U</a:t>
            </a:r>
            <a:r>
              <a:rPr lang="cs-CZ" sz="2000">
                <a:highlight>
                  <a:srgbClr val="C9DAF8"/>
                </a:highlight>
              </a:rPr>
              <a:t> (only)</a:t>
            </a:r>
            <a:endParaRPr sz="20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chemeClr val="lt1"/>
                </a:highlight>
              </a:rPr>
              <a:t>v Japonsku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chemeClr val="lt1"/>
                </a:highlight>
              </a:rPr>
              <a:t>ve Španělsku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chemeClr val="lt1"/>
                </a:highlight>
              </a:rPr>
              <a:t>e(ě) </a:t>
            </a:r>
            <a:r>
              <a:rPr b="1" lang="cs-CZ" sz="2000"/>
              <a:t>→ i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na</a:t>
            </a:r>
            <a:r>
              <a:rPr lang="cs-CZ" sz="2000"/>
              <a:t> letišti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moři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í/ý →  no change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na náměstí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feminine - konsonant change</a:t>
            </a:r>
            <a:endParaRPr/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0" y="1135075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300"/>
              <a:t>KA </a:t>
            </a:r>
            <a:r>
              <a:rPr b="1" lang="cs-CZ" sz="2300"/>
              <a:t>→ CE: </a:t>
            </a:r>
            <a:r>
              <a:rPr lang="cs-CZ" sz="2300"/>
              <a:t>Amerika →  v Americe, Afrika → v Africe, zastávka → na zastávce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300"/>
              <a:t>HA →  ZE:</a:t>
            </a:r>
            <a:r>
              <a:rPr lang="cs-CZ" sz="2300"/>
              <a:t> Praha → v Praze</a:t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</a:t>
            </a:r>
            <a:endParaRPr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jsi byl? - Byl jsem ve škole.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jsi studovala? - Studovala jsem v Anglii.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jste bydleli? - Bydleli jsme v hotelu.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pracoval tvůj tatínek? - Tatínek pracoval v IBM.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jsi obědvala? - Obědvala jsem v restauraci.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4440000" y="1247400"/>
            <a:ext cx="3596700" cy="31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Na (loc.)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open spaces/surfaces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events/activities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institutions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islands/peninsulas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*Morava, Slovensko</a:t>
            </a:r>
            <a:endParaRPr/>
          </a:p>
        </p:txBody>
      </p:sp>
      <p:sp>
        <p:nvSpPr>
          <p:cNvPr id="247" name="Google Shape;247;p39"/>
          <p:cNvSpPr txBox="1"/>
          <p:nvPr>
            <p:ph idx="2" type="body"/>
          </p:nvPr>
        </p:nvSpPr>
        <p:spPr>
          <a:xfrm>
            <a:off x="719999" y="4414271"/>
            <a:ext cx="3312000" cy="14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ve škole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České republice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Ostravě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nemocnici</a:t>
            </a:r>
            <a:endParaRPr sz="2000"/>
          </a:p>
        </p:txBody>
      </p:sp>
      <p:sp>
        <p:nvSpPr>
          <p:cNvPr id="248" name="Google Shape;248;p39"/>
          <p:cNvSpPr txBox="1"/>
          <p:nvPr>
            <p:ph idx="3" type="body"/>
          </p:nvPr>
        </p:nvSpPr>
        <p:spPr>
          <a:xfrm>
            <a:off x="4440000" y="4414275"/>
            <a:ext cx="3312000" cy="19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náměstí, na nádraží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koncertě, na party, na večeři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policii, na univerzitě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Bali, na Kypru, na Sicílii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9"/>
          <p:cNvSpPr txBox="1"/>
          <p:nvPr>
            <p:ph idx="4" type="body"/>
          </p:nvPr>
        </p:nvSpPr>
        <p:spPr>
          <a:xfrm>
            <a:off x="8161200" y="4414270"/>
            <a:ext cx="3312000" cy="14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doktora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maminky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babičky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zubaře</a:t>
            </a:r>
            <a:endParaRPr sz="2000"/>
          </a:p>
        </p:txBody>
      </p:sp>
      <p:sp>
        <p:nvSpPr>
          <p:cNvPr id="250" name="Google Shape;250;p39"/>
          <p:cNvSpPr txBox="1"/>
          <p:nvPr>
            <p:ph idx="8" type="body"/>
          </p:nvPr>
        </p:nvSpPr>
        <p:spPr>
          <a:xfrm>
            <a:off x="720000" y="1247400"/>
            <a:ext cx="3311400" cy="31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V/ve (loc.)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buildings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countries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closed/limited space</a:t>
            </a:r>
            <a:endParaRPr/>
          </a:p>
        </p:txBody>
      </p:sp>
      <p:sp>
        <p:nvSpPr>
          <p:cNvPr id="251" name="Google Shape;251;p39"/>
          <p:cNvSpPr txBox="1"/>
          <p:nvPr>
            <p:ph idx="9" type="body"/>
          </p:nvPr>
        </p:nvSpPr>
        <p:spPr>
          <a:xfrm>
            <a:off x="8160000" y="1247400"/>
            <a:ext cx="3311400" cy="31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U (gen.)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meaning “near”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people</a:t>
            </a:r>
            <a:endParaRPr/>
          </a:p>
        </p:txBody>
      </p:sp>
      <p:sp>
        <p:nvSpPr>
          <p:cNvPr id="252" name="Google Shape;252;p39"/>
          <p:cNvSpPr txBox="1"/>
          <p:nvPr>
            <p:ph type="title"/>
          </p:nvPr>
        </p:nvSpPr>
        <p:spPr>
          <a:xfrm>
            <a:off x="7191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 prepositons v - na - 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ACH TA ČEŠTINA</a:t>
            </a:r>
            <a:endParaRPr/>
          </a:p>
        </p:txBody>
      </p:sp>
      <p:sp>
        <p:nvSpPr>
          <p:cNvPr id="259" name="Google Shape;259;p4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ve škole. x Jsem na univerzitě.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 nemocnici. x Jsem na klinice.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 bance. x Jsem na poště.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ve škole na konzultaci u profesora. </a:t>
            </a:r>
            <a:endParaRPr/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949" y="1778000"/>
            <a:ext cx="3169000" cy="25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Make past tense 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NAKUPOVAT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SPÁT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719137" y="1695074"/>
            <a:ext cx="5218500" cy="389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odpočíval/a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O víkendu jsme odpočívali.</a:t>
            </a:r>
            <a:endParaRPr i="1"/>
          </a:p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Check</a:t>
            </a:r>
            <a:endParaRPr/>
          </a:p>
        </p:txBody>
      </p:sp>
      <p:sp>
        <p:nvSpPr>
          <p:cNvPr id="166" name="Google Shape;166;p28"/>
          <p:cNvSpPr txBox="1"/>
          <p:nvPr>
            <p:ph idx="3" type="body"/>
          </p:nvPr>
        </p:nvSpPr>
        <p:spPr>
          <a:xfrm>
            <a:off x="6251280" y="1667024"/>
            <a:ext cx="52200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NAKUPOVAT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nakupoval/a jsem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nakupoval/a jsi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nakupoval/a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nakupovali jsme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nakupovali jste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800"/>
              <a:t>V pátek jsem nakupovala v Lidlu.</a:t>
            </a:r>
            <a:endParaRPr i="1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719125" y="1695075"/>
            <a:ext cx="5218500" cy="456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Co jsi včera večeřel? - Večeřel jsem maso a rýži.</a:t>
            </a:r>
            <a:r>
              <a:rPr lang="cs-CZ"/>
              <a:t> </a:t>
            </a:r>
            <a:endParaRPr/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Check II</a:t>
            </a:r>
            <a:endParaRPr/>
          </a:p>
        </p:txBody>
      </p:sp>
      <p:sp>
        <p:nvSpPr>
          <p:cNvPr id="174" name="Google Shape;174;p29"/>
          <p:cNvSpPr txBox="1"/>
          <p:nvPr>
            <p:ph idx="3" type="body"/>
          </p:nvPr>
        </p:nvSpPr>
        <p:spPr>
          <a:xfrm>
            <a:off x="6251275" y="1667025"/>
            <a:ext cx="5220000" cy="44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SPÁT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spal/a jsem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spal/a jsi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spal/spala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spali jsme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spali jste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800"/>
              <a:t>Můj dědeček moc rád spal a babička taky ráda spala. </a:t>
            </a:r>
            <a:endParaRPr i="1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Past tense: IRREGULAR FORMS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B</a:t>
            </a:r>
            <a:r>
              <a:rPr lang="cs-CZ">
                <a:highlight>
                  <a:srgbClr val="00FFFF"/>
                </a:highlight>
              </a:rPr>
              <a:t>Ý</a:t>
            </a:r>
            <a:r>
              <a:rPr lang="cs-CZ"/>
              <a:t>T </a:t>
            </a:r>
            <a:r>
              <a:rPr i="1" lang="cs-CZ"/>
              <a:t>(to be)</a:t>
            </a:r>
            <a:r>
              <a:rPr lang="cs-CZ"/>
              <a:t>: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la,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lo,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li: </a:t>
            </a:r>
            <a:r>
              <a:rPr i="1" lang="cs-CZ"/>
              <a:t>Petr </a:t>
            </a:r>
            <a:r>
              <a:rPr i="1" lang="cs-CZ" u="sng"/>
              <a:t>byl</a:t>
            </a:r>
            <a:r>
              <a:rPr i="1" lang="cs-CZ"/>
              <a:t> doma. Eva </a:t>
            </a:r>
            <a:r>
              <a:rPr i="1" lang="cs-CZ" u="sng"/>
              <a:t>byla</a:t>
            </a:r>
            <a:r>
              <a:rPr i="1" lang="cs-CZ"/>
              <a:t> v kanceláři.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P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T </a:t>
            </a:r>
            <a:r>
              <a:rPr i="1" lang="cs-CZ"/>
              <a:t>(to drink)</a:t>
            </a:r>
            <a:r>
              <a:rPr lang="cs-CZ"/>
              <a:t>: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la,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lo,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li: </a:t>
            </a:r>
            <a:r>
              <a:rPr i="1" lang="cs-CZ"/>
              <a:t>Petr </a:t>
            </a:r>
            <a:r>
              <a:rPr i="1" lang="cs-CZ" u="sng"/>
              <a:t>pil</a:t>
            </a:r>
            <a:r>
              <a:rPr i="1" lang="cs-CZ"/>
              <a:t> pivo. Eva a Petr </a:t>
            </a:r>
            <a:r>
              <a:rPr i="1" lang="cs-CZ" u="sng"/>
              <a:t>pili</a:t>
            </a:r>
            <a:r>
              <a:rPr i="1" lang="cs-CZ"/>
              <a:t> džus.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PS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write)</a:t>
            </a:r>
            <a:r>
              <a:rPr lang="cs-CZ"/>
              <a:t>: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l/a/o/li: </a:t>
            </a:r>
            <a:r>
              <a:rPr i="1" lang="cs-CZ"/>
              <a:t>Včera </a:t>
            </a:r>
            <a:r>
              <a:rPr i="1" lang="cs-CZ" u="sng"/>
              <a:t>jsme psali</a:t>
            </a:r>
            <a:r>
              <a:rPr i="1" lang="cs-CZ"/>
              <a:t> domácí úkol. (my)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SP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sleep)</a:t>
            </a:r>
            <a:r>
              <a:rPr lang="cs-CZ"/>
              <a:t>: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l/a/o/i: </a:t>
            </a:r>
            <a:r>
              <a:rPr i="1" lang="cs-CZ" u="sng"/>
              <a:t>Spal jsi</a:t>
            </a:r>
            <a:r>
              <a:rPr i="1" lang="cs-CZ"/>
              <a:t> dnes dobře? (ty)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MÍT </a:t>
            </a:r>
            <a:r>
              <a:rPr i="1" lang="cs-CZ"/>
              <a:t>(to have)</a:t>
            </a:r>
            <a:r>
              <a:rPr lang="cs-CZ"/>
              <a:t>: měl/a/o/i: </a:t>
            </a:r>
            <a:r>
              <a:rPr i="1" lang="cs-CZ"/>
              <a:t>Petr </a:t>
            </a:r>
            <a:r>
              <a:rPr i="1" lang="cs-CZ" u="sng"/>
              <a:t>měl</a:t>
            </a:r>
            <a:r>
              <a:rPr i="1" lang="cs-CZ"/>
              <a:t> hlad. Sestra </a:t>
            </a:r>
            <a:r>
              <a:rPr i="1" lang="cs-CZ" u="sng"/>
              <a:t>neměla</a:t>
            </a:r>
            <a:r>
              <a:rPr i="1" lang="cs-CZ"/>
              <a:t> dobrou náladu.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ČÍST </a:t>
            </a:r>
            <a:r>
              <a:rPr i="1" lang="cs-CZ"/>
              <a:t>(to read)</a:t>
            </a:r>
            <a:r>
              <a:rPr lang="cs-CZ"/>
              <a:t>: četl/a/o/i: </a:t>
            </a:r>
            <a:r>
              <a:rPr i="1" lang="cs-CZ"/>
              <a:t>Včera </a:t>
            </a:r>
            <a:r>
              <a:rPr i="1" lang="cs-CZ" u="sng"/>
              <a:t>jsem četla</a:t>
            </a:r>
            <a:r>
              <a:rPr i="1" lang="cs-CZ"/>
              <a:t> výbornou knihu. (já)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JÍST </a:t>
            </a:r>
            <a:r>
              <a:rPr i="1" lang="cs-CZ"/>
              <a:t>(to eat)</a:t>
            </a:r>
            <a:r>
              <a:rPr lang="cs-CZ"/>
              <a:t>: jedl/a/o/i</a:t>
            </a:r>
            <a:r>
              <a:rPr i="1" lang="cs-CZ"/>
              <a:t>: </a:t>
            </a:r>
            <a:r>
              <a:rPr i="1" lang="cs-CZ" u="sng"/>
              <a:t>Jedli jste</a:t>
            </a:r>
            <a:r>
              <a:rPr i="1" lang="cs-CZ"/>
              <a:t> někdy české knedlíky? (vy)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CHTÍT </a:t>
            </a:r>
            <a:r>
              <a:rPr i="1" lang="cs-CZ"/>
              <a:t>(want)</a:t>
            </a:r>
            <a:r>
              <a:rPr lang="cs-CZ"/>
              <a:t>: chtěl/a/o/i: </a:t>
            </a:r>
            <a:r>
              <a:rPr i="1" lang="cs-CZ"/>
              <a:t>Studenti </a:t>
            </a:r>
            <a:r>
              <a:rPr i="1" lang="cs-CZ" u="sng"/>
              <a:t>chtěli</a:t>
            </a:r>
            <a:r>
              <a:rPr i="1" lang="cs-CZ"/>
              <a:t> spát.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MOCT </a:t>
            </a:r>
            <a:r>
              <a:rPr i="1" lang="cs-CZ"/>
              <a:t>(can, be able to)</a:t>
            </a:r>
            <a:r>
              <a:rPr lang="cs-CZ"/>
              <a:t>: mohl/a/o/i: </a:t>
            </a:r>
            <a:r>
              <a:rPr i="1" lang="cs-CZ"/>
              <a:t>Večer </a:t>
            </a:r>
            <a:r>
              <a:rPr i="1" lang="cs-CZ" u="sng"/>
              <a:t>jsme mohli</a:t>
            </a:r>
            <a:r>
              <a:rPr i="1" lang="cs-CZ"/>
              <a:t> odpočívat. (my)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00"/>
                </a:highlight>
              </a:rPr>
              <a:t>JÍT </a:t>
            </a:r>
            <a:r>
              <a:rPr i="1" lang="cs-CZ">
                <a:highlight>
                  <a:srgbClr val="FFFF00"/>
                </a:highlight>
              </a:rPr>
              <a:t>(to go, walk)</a:t>
            </a:r>
            <a:r>
              <a:rPr lang="cs-CZ">
                <a:highlight>
                  <a:srgbClr val="FFFF00"/>
                </a:highlight>
              </a:rPr>
              <a:t>: šel/šla/šlo/šli: </a:t>
            </a:r>
            <a:r>
              <a:rPr i="1" lang="cs-CZ">
                <a:highlight>
                  <a:srgbClr val="FFFF00"/>
                </a:highlight>
              </a:rPr>
              <a:t>Jana </a:t>
            </a:r>
            <a:r>
              <a:rPr i="1" lang="cs-CZ" u="sng">
                <a:highlight>
                  <a:srgbClr val="FFFF00"/>
                </a:highlight>
              </a:rPr>
              <a:t>šla </a:t>
            </a:r>
            <a:r>
              <a:rPr i="1" lang="cs-CZ">
                <a:highlight>
                  <a:srgbClr val="FFFF00"/>
                </a:highlight>
              </a:rPr>
              <a:t>do kina. </a:t>
            </a:r>
            <a:r>
              <a:rPr lang="cs-CZ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Past tense: IRREGULAR FORMS II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5790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četl/četla jsem = I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četl/četla jsi = you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četl/četla = he read/she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četli jsme = we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četli jste = you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četli = they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Četl jsi tu novou knihu?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Studenti četli český text.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Ráno jsem četla e-maily.</a:t>
            </a:r>
            <a:r>
              <a:rPr lang="cs-CZ"/>
              <a:t> 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299200" y="1302600"/>
            <a:ext cx="5790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BÝT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byl/byla jsem = I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byl/byla jsi = you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byl/byla = he was/she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jsme = we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jste = you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= they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Byli jste o víkendu doma?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 sobotu jsme byli v Praze.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Můj dědeček byl doktor. 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Sentence order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 auxiliary verbs (jsem, jsi, jsme, jste = 1.+ 2. person sg./pl.) are placed in the second position in a sentence.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Byla </a:t>
            </a:r>
            <a:r>
              <a:rPr lang="cs-CZ" u="sng"/>
              <a:t>jsem</a:t>
            </a:r>
            <a:r>
              <a:rPr lang="cs-CZ"/>
              <a:t> doma. x Včera </a:t>
            </a:r>
            <a:r>
              <a:rPr lang="cs-CZ" u="sng"/>
              <a:t>jsem</a:t>
            </a:r>
            <a:r>
              <a:rPr lang="cs-CZ"/>
              <a:t> byla doma.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Bydleli </a:t>
            </a:r>
            <a:r>
              <a:rPr lang="cs-CZ" u="sng"/>
              <a:t>jste</a:t>
            </a:r>
            <a:r>
              <a:rPr lang="cs-CZ"/>
              <a:t> v hotelu? x Kde </a:t>
            </a:r>
            <a:r>
              <a:rPr lang="cs-CZ" u="sng"/>
              <a:t>jste</a:t>
            </a:r>
            <a:r>
              <a:rPr lang="cs-CZ"/>
              <a:t> bydleli?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Pracovala </a:t>
            </a:r>
            <a:r>
              <a:rPr lang="cs-CZ" u="sng"/>
              <a:t>jsem</a:t>
            </a:r>
            <a:r>
              <a:rPr lang="cs-CZ"/>
              <a:t> v kanceláři. x Včera ráno </a:t>
            </a:r>
            <a:r>
              <a:rPr lang="cs-CZ" u="sng"/>
              <a:t>jsem</a:t>
            </a:r>
            <a:r>
              <a:rPr lang="cs-CZ"/>
              <a:t> pracovala v kanceláři.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</a:t>
            </a:r>
            <a:r>
              <a:rPr lang="cs-CZ" u="sng"/>
              <a:t>jsme</a:t>
            </a:r>
            <a:r>
              <a:rPr lang="cs-CZ"/>
              <a:t> v USA. x Minulý rok (last year) </a:t>
            </a:r>
            <a:r>
              <a:rPr lang="cs-CZ" u="sng"/>
              <a:t>jsme</a:t>
            </a:r>
            <a:r>
              <a:rPr lang="cs-CZ"/>
              <a:t> studovali v USA.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a Petr a Jana a Michal </a:t>
            </a:r>
            <a:r>
              <a:rPr lang="cs-CZ" u="sng"/>
              <a:t>jsme</a:t>
            </a:r>
            <a:r>
              <a:rPr lang="cs-CZ"/>
              <a:t> šli do kina.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Sentence order: reflexive verbs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Reflexive verbs (se/si): učit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, dívat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, mít se (Jak se máš?), jmenovat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, dát </a:t>
            </a:r>
            <a:r>
              <a:rPr lang="cs-CZ">
                <a:highlight>
                  <a:srgbClr val="00FFFF"/>
                </a:highlight>
              </a:rPr>
              <a:t>si</a:t>
            </a:r>
            <a:r>
              <a:rPr lang="cs-CZ"/>
              <a:t>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 the sentence is placed after auxiliary verb (for já, my, vy) or in the second position (for on, ona, oni).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učil česky. Jak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jmenovala tvoje babička. Jitka a Josef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dívali na Netflix? (on, ona, oni).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Učila </a:t>
            </a:r>
            <a:r>
              <a:rPr lang="cs-CZ" u="sng"/>
              <a:t>jsem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anatomii. (já)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Nedívali </a:t>
            </a:r>
            <a:r>
              <a:rPr lang="cs-CZ" u="sng"/>
              <a:t>jsme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na Netflix, dívali </a:t>
            </a:r>
            <a:r>
              <a:rPr lang="cs-CZ" u="sng"/>
              <a:t>jsme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na HBO. (my)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Učili </a:t>
            </a:r>
            <a:r>
              <a:rPr lang="cs-CZ" u="sng"/>
              <a:t>jste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biochemii? (vy)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se/si - 2nd person singular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When using reflexive verbs in the 2nd person singular the reflexive “se/si” is contracted: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se: Jak </a:t>
            </a:r>
            <a:r>
              <a:rPr lang="cs-CZ" strike="sngStrike"/>
              <a:t>jsi se</a:t>
            </a:r>
            <a:r>
              <a:rPr lang="cs-CZ"/>
              <a:t> měl? JSI SE → </a:t>
            </a:r>
            <a:r>
              <a:rPr lang="cs-CZ">
                <a:highlight>
                  <a:srgbClr val="FFFF00"/>
                </a:highlight>
              </a:rPr>
              <a:t>SES</a:t>
            </a:r>
            <a:r>
              <a:rPr lang="cs-CZ"/>
              <a:t>: Jak ses měl?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dívat se: Díval </a:t>
            </a:r>
            <a:r>
              <a:rPr lang="cs-CZ" strike="sngStrike"/>
              <a:t>jsi se</a:t>
            </a:r>
            <a:r>
              <a:rPr lang="cs-CZ"/>
              <a:t> na TV? </a:t>
            </a:r>
            <a:r>
              <a:rPr lang="cs-CZ"/>
              <a:t>JSI SE → </a:t>
            </a:r>
            <a:r>
              <a:rPr lang="cs-CZ">
                <a:highlight>
                  <a:srgbClr val="FFFF00"/>
                </a:highlight>
              </a:rPr>
              <a:t>SES</a:t>
            </a:r>
            <a:r>
              <a:rPr lang="cs-CZ"/>
              <a:t>: Díval ses na TV?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učit se: Učil </a:t>
            </a:r>
            <a:r>
              <a:rPr lang="cs-CZ" strike="sngStrike"/>
              <a:t>jsi se </a:t>
            </a:r>
            <a:r>
              <a:rPr lang="cs-CZ"/>
              <a:t>anatomii? JSI SE → </a:t>
            </a:r>
            <a:r>
              <a:rPr lang="cs-CZ">
                <a:highlight>
                  <a:srgbClr val="FFFF00"/>
                </a:highlight>
              </a:rPr>
              <a:t>SES</a:t>
            </a:r>
            <a:r>
              <a:rPr lang="cs-CZ"/>
              <a:t>: Učil ses anatomii?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dát si: Co </a:t>
            </a:r>
            <a:r>
              <a:rPr lang="cs-CZ" strike="sngStrike"/>
              <a:t>jsi si</a:t>
            </a:r>
            <a:r>
              <a:rPr lang="cs-CZ"/>
              <a:t> dal? JSI SI → </a:t>
            </a:r>
            <a:r>
              <a:rPr lang="cs-CZ">
                <a:highlight>
                  <a:srgbClr val="FFFF00"/>
                </a:highlight>
              </a:rPr>
              <a:t>SIS:</a:t>
            </a:r>
            <a:r>
              <a:rPr lang="cs-CZ"/>
              <a:t> Co sis dal?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