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Tahoma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Tahoma-regular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Tahom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cac709ca40_0_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cac709ca40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cac709ca40_0_6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cac709ca40_0_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cac709ca40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cac709ca40_0_7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ac709ca40_0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cac709ca40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cac709ca40_0_7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cac709ca40_0_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cac709ca40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cac709ca40_0_8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cac709ca40_0_1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cac709ca40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cac709ca40_0_10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ac709ca4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ac709ca4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cac709ca40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ac709ca40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ac709ca4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cac709ca40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cac709ca40_0_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cac709ca40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cac709ca40_0_9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cac709ca40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cac709ca4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cac709ca40_0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cac709ca40_0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cac709ca4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cac709ca40_0_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cac709ca40_0_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cac709ca40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cac709ca40_0_4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cac709ca40_0_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cac709ca40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cac709ca40_0_5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ac709ca40_0_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cac709ca40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cac709ca40_0_5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9.jpg"/><Relationship Id="rId6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TÝDEN 5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Měsíce</a:t>
            </a:r>
            <a:endParaRPr/>
          </a:p>
        </p:txBody>
      </p:sp>
      <p:sp>
        <p:nvSpPr>
          <p:cNvPr id="225" name="Google Shape;225;p35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Months</a:t>
            </a:r>
            <a:r>
              <a:rPr lang="cs-CZ"/>
              <a:t> have to be in the genitive case: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ledn</a:t>
            </a:r>
            <a:r>
              <a:rPr lang="cs-CZ">
                <a:highlight>
                  <a:srgbClr val="00FFFF"/>
                </a:highlight>
              </a:rPr>
              <a:t>a	</a:t>
            </a:r>
            <a:r>
              <a:rPr lang="cs-CZ"/>
              <a:t>			červenc</a:t>
            </a:r>
            <a:r>
              <a:rPr lang="cs-CZ">
                <a:highlight>
                  <a:srgbClr val="FF00FF"/>
                </a:highlight>
              </a:rPr>
              <a:t>e</a:t>
            </a:r>
            <a:endParaRPr>
              <a:highlight>
                <a:srgbClr val="FF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únor</a:t>
            </a:r>
            <a:r>
              <a:rPr lang="cs-CZ">
                <a:highlight>
                  <a:srgbClr val="00FFFF"/>
                </a:highlight>
              </a:rPr>
              <a:t>a	</a:t>
            </a:r>
            <a:r>
              <a:rPr lang="cs-CZ"/>
              <a:t>			srpn</a:t>
            </a:r>
            <a:r>
              <a:rPr lang="cs-CZ">
                <a:highlight>
                  <a:srgbClr val="00FFFF"/>
                </a:highlight>
              </a:rPr>
              <a:t>a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březn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			září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dubn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			říjn</a:t>
            </a:r>
            <a:r>
              <a:rPr lang="cs-CZ">
                <a:highlight>
                  <a:srgbClr val="00FFFF"/>
                </a:highlight>
              </a:rPr>
              <a:t>a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květn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			listopad</a:t>
            </a:r>
            <a:r>
              <a:rPr lang="cs-CZ">
                <a:highlight>
                  <a:srgbClr val="00FF00"/>
                </a:highlight>
              </a:rPr>
              <a:t>u</a:t>
            </a:r>
            <a:endParaRPr>
              <a:highlight>
                <a:srgbClr val="00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červn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			prosinc</a:t>
            </a:r>
            <a:r>
              <a:rPr lang="cs-CZ">
                <a:highlight>
                  <a:srgbClr val="FF00FF"/>
                </a:highlight>
              </a:rPr>
              <a:t>e </a:t>
            </a:r>
            <a:endParaRPr>
              <a:highlight>
                <a:srgbClr val="FF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Kolikátého je dnes?</a:t>
            </a:r>
            <a:endParaRPr/>
          </a:p>
        </p:txBody>
      </p:sp>
      <p:sp>
        <p:nvSpPr>
          <p:cNvPr id="232" name="Google Shape;232;p36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Dnes je: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29. 3. - dvacátého devátého března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1. </a:t>
            </a:r>
            <a:r>
              <a:rPr lang="cs-CZ"/>
              <a:t>4. - prvního dubna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15. 6. - patnáctého června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7. 9. - sedmého září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Kdy máte narozeniny?</a:t>
            </a:r>
            <a:r>
              <a:rPr lang="cs-CZ"/>
              <a:t> (narozeniny = birthday)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Roky </a:t>
            </a:r>
            <a:endParaRPr/>
          </a:p>
        </p:txBody>
      </p:sp>
      <p:sp>
        <p:nvSpPr>
          <p:cNvPr id="239" name="Google Shape;239;p3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1</a:t>
            </a:r>
            <a:r>
              <a:rPr lang="cs-CZ">
                <a:highlight>
                  <a:srgbClr val="00FFFF"/>
                </a:highlight>
              </a:rPr>
              <a:t>9</a:t>
            </a:r>
            <a:r>
              <a:rPr lang="cs-CZ"/>
              <a:t>98 - tisíc </a:t>
            </a:r>
            <a:r>
              <a:rPr lang="cs-CZ">
                <a:highlight>
                  <a:srgbClr val="00FFFF"/>
                </a:highlight>
              </a:rPr>
              <a:t>devět set</a:t>
            </a:r>
            <a:r>
              <a:rPr lang="cs-CZ"/>
              <a:t> devadesát osm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>
                <a:highlight>
                  <a:srgbClr val="00FFFF"/>
                </a:highlight>
              </a:rPr>
              <a:t>19</a:t>
            </a:r>
            <a:r>
              <a:rPr lang="cs-CZ"/>
              <a:t>98 - </a:t>
            </a:r>
            <a:r>
              <a:rPr lang="cs-CZ">
                <a:highlight>
                  <a:srgbClr val="00FFFF"/>
                </a:highlight>
              </a:rPr>
              <a:t>devatenáct set</a:t>
            </a:r>
            <a:r>
              <a:rPr lang="cs-CZ"/>
              <a:t> devadesát osm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1789 - tisíc sedm set osmdesát devět/sedmnáct set osmdesát devět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2000 - dva tisíce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2020 - dva tisíce dvacet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Znáte důležité dny české historie?</a:t>
            </a:r>
            <a:endParaRPr/>
          </a:p>
        </p:txBody>
      </p:sp>
      <p:sp>
        <p:nvSpPr>
          <p:cNvPr id="246" name="Google Shape;246;p38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9. 7. 1357				1. 1. 1993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8. 11. 1620				1. 5. 2004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28. 10. 1918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21. 8. 1968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17. 11. 1989</a:t>
            </a:r>
            <a:endParaRPr/>
          </a:p>
        </p:txBody>
      </p:sp>
      <p:pic>
        <p:nvPicPr>
          <p:cNvPr id="247" name="Google Shape;24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6900" y="1226750"/>
            <a:ext cx="4514299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8"/>
          <p:cNvSpPr txBox="1"/>
          <p:nvPr/>
        </p:nvSpPr>
        <p:spPr>
          <a:xfrm>
            <a:off x="6036900" y="4744425"/>
            <a:ext cx="543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Attribution: Arz, Public domain, via Wikimedia Commons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Roční období (seasons)</a:t>
            </a:r>
            <a:endParaRPr/>
          </a:p>
        </p:txBody>
      </p:sp>
      <p:sp>
        <p:nvSpPr>
          <p:cNvPr id="255" name="Google Shape;255;p39"/>
          <p:cNvSpPr txBox="1"/>
          <p:nvPr>
            <p:ph idx="1" type="body"/>
          </p:nvPr>
        </p:nvSpPr>
        <p:spPr>
          <a:xfrm>
            <a:off x="317650" y="1163600"/>
            <a:ext cx="5742300" cy="272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	</a:t>
            </a:r>
            <a:r>
              <a:rPr b="1" lang="cs-CZ"/>
              <a:t>JARO</a:t>
            </a:r>
            <a:r>
              <a:rPr lang="cs-CZ"/>
              <a:t> - spring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	</a:t>
            </a:r>
            <a:r>
              <a:rPr lang="cs-CZ" u="sng"/>
              <a:t>na jaře</a:t>
            </a:r>
            <a:r>
              <a:rPr lang="cs-CZ"/>
              <a:t> - in spring</a:t>
            </a:r>
            <a:endParaRPr/>
          </a:p>
        </p:txBody>
      </p:sp>
      <p:sp>
        <p:nvSpPr>
          <p:cNvPr id="256" name="Google Shape;256;p39"/>
          <p:cNvSpPr txBox="1"/>
          <p:nvPr>
            <p:ph idx="1" type="body"/>
          </p:nvPr>
        </p:nvSpPr>
        <p:spPr>
          <a:xfrm>
            <a:off x="6157400" y="1163600"/>
            <a:ext cx="5742300" cy="272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	</a:t>
            </a:r>
            <a:r>
              <a:rPr b="1" lang="cs-CZ"/>
              <a:t>LÉTO</a:t>
            </a:r>
            <a:r>
              <a:rPr lang="cs-CZ"/>
              <a:t> - summer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	</a:t>
            </a:r>
            <a:r>
              <a:rPr lang="cs-CZ" u="sng"/>
              <a:t>v létě</a:t>
            </a:r>
            <a:r>
              <a:rPr lang="cs-CZ"/>
              <a:t> - in summer</a:t>
            </a:r>
            <a:endParaRPr/>
          </a:p>
        </p:txBody>
      </p:sp>
      <p:sp>
        <p:nvSpPr>
          <p:cNvPr id="257" name="Google Shape;257;p39"/>
          <p:cNvSpPr txBox="1"/>
          <p:nvPr>
            <p:ph idx="1" type="body"/>
          </p:nvPr>
        </p:nvSpPr>
        <p:spPr>
          <a:xfrm>
            <a:off x="317650" y="3951450"/>
            <a:ext cx="5742300" cy="272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	</a:t>
            </a:r>
            <a:r>
              <a:rPr b="1" lang="cs-CZ"/>
              <a:t>PODZIM</a:t>
            </a:r>
            <a:r>
              <a:rPr lang="cs-CZ"/>
              <a:t> - autumn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	</a:t>
            </a:r>
            <a:r>
              <a:rPr lang="cs-CZ" u="sng"/>
              <a:t>na podzim</a:t>
            </a:r>
            <a:r>
              <a:rPr lang="cs-CZ"/>
              <a:t> - in autumn</a:t>
            </a:r>
            <a:endParaRPr/>
          </a:p>
        </p:txBody>
      </p:sp>
      <p:sp>
        <p:nvSpPr>
          <p:cNvPr id="258" name="Google Shape;258;p39"/>
          <p:cNvSpPr txBox="1"/>
          <p:nvPr>
            <p:ph idx="1" type="body"/>
          </p:nvPr>
        </p:nvSpPr>
        <p:spPr>
          <a:xfrm>
            <a:off x="6157400" y="3951450"/>
            <a:ext cx="5742300" cy="272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	</a:t>
            </a:r>
            <a:r>
              <a:rPr b="1" lang="cs-CZ"/>
              <a:t>ZIMA</a:t>
            </a:r>
            <a:r>
              <a:rPr lang="cs-CZ"/>
              <a:t> - v zimě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	</a:t>
            </a:r>
            <a:r>
              <a:rPr lang="cs-CZ" u="sng"/>
              <a:t>v zimě</a:t>
            </a:r>
            <a:r>
              <a:rPr lang="cs-CZ"/>
              <a:t> - in winter</a:t>
            </a:r>
            <a:endParaRPr/>
          </a:p>
        </p:txBody>
      </p:sp>
      <p:pic>
        <p:nvPicPr>
          <p:cNvPr id="259" name="Google Shape;25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3317" y="1591350"/>
            <a:ext cx="1802532" cy="1868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57550" y="1579300"/>
            <a:ext cx="1892300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9475" y="4818325"/>
            <a:ext cx="2145898" cy="171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57550" y="4601475"/>
            <a:ext cx="1540599" cy="152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Plural revision - make plural forms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Často kupuju </a:t>
            </a:r>
            <a:r>
              <a:rPr i="1" lang="cs-CZ"/>
              <a:t>(sýr, pomeranč, minerálka, džus, paprika, mléko, jogurt).</a:t>
            </a:r>
            <a:endParaRPr i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Doma mám </a:t>
            </a:r>
            <a:r>
              <a:rPr i="1" lang="cs-CZ"/>
              <a:t>(židle, stůl, gauč, lampa, počítač, televize, lednička, okno, postel, rádio).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V Brně jsou </a:t>
            </a:r>
            <a:r>
              <a:rPr i="1" lang="cs-CZ"/>
              <a:t>(dům, kavárna, restaurace, obchod, kostel, náměstí, zastávka, park, galerie).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Večer jsme četli </a:t>
            </a:r>
            <a:r>
              <a:rPr i="1" lang="cs-CZ"/>
              <a:t>(kniha, test, e-mail, detektivka, text). </a:t>
            </a:r>
            <a:endParaRPr i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Plural revision - make plural forms</a:t>
            </a:r>
            <a:endParaRPr/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Často kupuju </a:t>
            </a:r>
            <a:r>
              <a:rPr i="1" lang="cs-CZ"/>
              <a:t>(sýr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pomeranč</a:t>
            </a:r>
            <a:r>
              <a:rPr i="1" lang="cs-CZ">
                <a:solidFill>
                  <a:srgbClr val="FF0000"/>
                </a:solidFill>
              </a:rPr>
              <a:t>e</a:t>
            </a:r>
            <a:r>
              <a:rPr i="1" lang="cs-CZ"/>
              <a:t>, minerálk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džus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paprik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mlék</a:t>
            </a:r>
            <a:r>
              <a:rPr i="1" lang="cs-CZ">
                <a:solidFill>
                  <a:srgbClr val="FF0000"/>
                </a:solidFill>
              </a:rPr>
              <a:t>a</a:t>
            </a:r>
            <a:r>
              <a:rPr i="1" lang="cs-CZ"/>
              <a:t>, jogurt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).</a:t>
            </a:r>
            <a:endParaRPr i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Doma mám </a:t>
            </a:r>
            <a:r>
              <a:rPr i="1" lang="cs-CZ"/>
              <a:t>(</a:t>
            </a:r>
            <a:r>
              <a:rPr i="1" lang="cs-CZ">
                <a:solidFill>
                  <a:srgbClr val="FF0000"/>
                </a:solidFill>
              </a:rPr>
              <a:t>židle</a:t>
            </a:r>
            <a:r>
              <a:rPr i="1" lang="cs-CZ"/>
              <a:t>, st</a:t>
            </a:r>
            <a:r>
              <a:rPr i="1" lang="cs-CZ">
                <a:solidFill>
                  <a:srgbClr val="FF0000"/>
                </a:solidFill>
              </a:rPr>
              <a:t>o</a:t>
            </a:r>
            <a:r>
              <a:rPr i="1" lang="cs-CZ"/>
              <a:t>l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gauč</a:t>
            </a:r>
            <a:r>
              <a:rPr i="1" lang="cs-CZ">
                <a:solidFill>
                  <a:srgbClr val="FF0000"/>
                </a:solidFill>
              </a:rPr>
              <a:t>e</a:t>
            </a:r>
            <a:r>
              <a:rPr i="1" lang="cs-CZ"/>
              <a:t>, lamp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počítač</a:t>
            </a:r>
            <a:r>
              <a:rPr i="1" lang="cs-CZ">
                <a:solidFill>
                  <a:srgbClr val="FF0000"/>
                </a:solidFill>
              </a:rPr>
              <a:t>e</a:t>
            </a:r>
            <a:r>
              <a:rPr i="1" lang="cs-CZ"/>
              <a:t>, televiz</a:t>
            </a:r>
            <a:r>
              <a:rPr i="1" lang="cs-CZ">
                <a:solidFill>
                  <a:srgbClr val="FF0000"/>
                </a:solidFill>
              </a:rPr>
              <a:t>e</a:t>
            </a:r>
            <a:r>
              <a:rPr i="1" lang="cs-CZ"/>
              <a:t>, ledničk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okn</a:t>
            </a:r>
            <a:r>
              <a:rPr i="1" lang="cs-CZ">
                <a:solidFill>
                  <a:srgbClr val="FF0000"/>
                </a:solidFill>
              </a:rPr>
              <a:t>a</a:t>
            </a:r>
            <a:r>
              <a:rPr i="1" lang="cs-CZ"/>
              <a:t>, postel</a:t>
            </a:r>
            <a:r>
              <a:rPr i="1" lang="cs-CZ">
                <a:solidFill>
                  <a:srgbClr val="FF0000"/>
                </a:solidFill>
              </a:rPr>
              <a:t>e</a:t>
            </a:r>
            <a:r>
              <a:rPr i="1" lang="cs-CZ"/>
              <a:t>, rádi</a:t>
            </a:r>
            <a:r>
              <a:rPr i="1" lang="cs-CZ">
                <a:solidFill>
                  <a:srgbClr val="FF0000"/>
                </a:solidFill>
              </a:rPr>
              <a:t>a</a:t>
            </a:r>
            <a:r>
              <a:rPr i="1" lang="cs-CZ"/>
              <a:t>).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V Brně jsou </a:t>
            </a:r>
            <a:r>
              <a:rPr i="1" lang="cs-CZ"/>
              <a:t>(d</a:t>
            </a:r>
            <a:r>
              <a:rPr i="1" lang="cs-CZ">
                <a:solidFill>
                  <a:srgbClr val="FF0000"/>
                </a:solidFill>
              </a:rPr>
              <a:t>o</a:t>
            </a:r>
            <a:r>
              <a:rPr i="1" lang="cs-CZ"/>
              <a:t>m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kavárn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</a:t>
            </a:r>
            <a:r>
              <a:rPr i="1" lang="cs-CZ">
                <a:solidFill>
                  <a:srgbClr val="FF0000"/>
                </a:solidFill>
              </a:rPr>
              <a:t>restaurace</a:t>
            </a:r>
            <a:r>
              <a:rPr i="1" lang="cs-CZ"/>
              <a:t>, obchod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kostel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</a:t>
            </a:r>
            <a:r>
              <a:rPr i="1" lang="cs-CZ">
                <a:solidFill>
                  <a:srgbClr val="FF0000"/>
                </a:solidFill>
              </a:rPr>
              <a:t>náměstí</a:t>
            </a:r>
            <a:r>
              <a:rPr i="1" lang="cs-CZ"/>
              <a:t>, zastávk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park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</a:t>
            </a:r>
            <a:r>
              <a:rPr i="1" lang="cs-CZ">
                <a:solidFill>
                  <a:srgbClr val="FF0000"/>
                </a:solidFill>
              </a:rPr>
              <a:t>galerie</a:t>
            </a:r>
            <a:r>
              <a:rPr i="1" lang="cs-CZ"/>
              <a:t>).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Večer jsme četli </a:t>
            </a:r>
            <a:r>
              <a:rPr i="1" lang="cs-CZ"/>
              <a:t>(knih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test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e-mail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detektivk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text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). </a:t>
            </a:r>
            <a:endParaRPr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Picture description</a:t>
            </a:r>
            <a:endParaRPr/>
          </a:p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317650" y="1163600"/>
            <a:ext cx="6939300" cy="462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650" y="1163600"/>
            <a:ext cx="6939300" cy="462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9"/>
          <p:cNvSpPr txBox="1"/>
          <p:nvPr/>
        </p:nvSpPr>
        <p:spPr>
          <a:xfrm>
            <a:off x="7552675" y="1404125"/>
            <a:ext cx="4286400" cy="5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900">
                <a:highlight>
                  <a:srgbClr val="00FFFF"/>
                </a:highlight>
              </a:rPr>
              <a:t>Znáte</a:t>
            </a:r>
            <a:r>
              <a:rPr lang="cs-CZ" sz="2900"/>
              <a:t> ten dům?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900">
                <a:highlight>
                  <a:srgbClr val="00FFFF"/>
                </a:highlight>
              </a:rPr>
              <a:t>Víte, </a:t>
            </a:r>
            <a:r>
              <a:rPr lang="cs-CZ" sz="2900"/>
              <a:t>kde je ten dům?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900">
                <a:highlight>
                  <a:srgbClr val="00FFFF"/>
                </a:highlight>
              </a:rPr>
              <a:t>Víte, </a:t>
            </a:r>
            <a:r>
              <a:rPr lang="cs-CZ" sz="2900"/>
              <a:t>jak se jmenuje?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900"/>
              <a:t>Jaký je ten dům?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900"/>
              <a:t>Byli jste tam?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9"/>
          <p:cNvSpPr txBox="1"/>
          <p:nvPr/>
        </p:nvSpPr>
        <p:spPr>
          <a:xfrm>
            <a:off x="354725" y="6074650"/>
            <a:ext cx="886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Attribution: Vít Švajcr, Dobré světlo.com, CC BY-SA 4.0 &lt;https://creativecommons.org/licenses/by-sa/4.0&gt;, via Wikimedia Commons</a:t>
            </a:r>
            <a:endParaRPr/>
          </a:p>
        </p:txBody>
      </p:sp>
      <p:pic>
        <p:nvPicPr>
          <p:cNvPr id="176" name="Google Shape;17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275" y="1070375"/>
            <a:ext cx="7098675" cy="473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Kolik? 2 = dva/dvě</a:t>
            </a:r>
            <a:endParaRPr/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317650" y="1163600"/>
            <a:ext cx="3741000" cy="273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C9DAF8"/>
                </a:highlight>
              </a:rPr>
              <a:t>M</a:t>
            </a:r>
            <a:endParaRPr b="1">
              <a:highlight>
                <a:srgbClr val="C9DAF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C9DAF8"/>
                </a:highlight>
              </a:rPr>
              <a:t>JEDEN</a:t>
            </a:r>
            <a:r>
              <a:rPr lang="cs-CZ"/>
              <a:t> papír</a:t>
            </a:r>
            <a:endParaRPr/>
          </a:p>
        </p:txBody>
      </p:sp>
      <p:sp>
        <p:nvSpPr>
          <p:cNvPr id="184" name="Google Shape;184;p30"/>
          <p:cNvSpPr txBox="1"/>
          <p:nvPr>
            <p:ph idx="1" type="body"/>
          </p:nvPr>
        </p:nvSpPr>
        <p:spPr>
          <a:xfrm>
            <a:off x="4144850" y="1163600"/>
            <a:ext cx="3741000" cy="273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F4CCCC"/>
                </a:highlight>
              </a:rPr>
              <a:t>F</a:t>
            </a:r>
            <a:endParaRPr b="1">
              <a:highlight>
                <a:srgbClr val="F4CCC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4CCCC"/>
                </a:highlight>
              </a:rPr>
              <a:t>JEDNA</a:t>
            </a:r>
            <a:r>
              <a:rPr lang="cs-CZ"/>
              <a:t> kniha</a:t>
            </a:r>
            <a:endParaRPr/>
          </a:p>
        </p:txBody>
      </p:sp>
      <p:sp>
        <p:nvSpPr>
          <p:cNvPr id="185" name="Google Shape;185;p30"/>
          <p:cNvSpPr txBox="1"/>
          <p:nvPr>
            <p:ph idx="1" type="body"/>
          </p:nvPr>
        </p:nvSpPr>
        <p:spPr>
          <a:xfrm>
            <a:off x="7972050" y="1163600"/>
            <a:ext cx="3741000" cy="273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B6D7A8"/>
                </a:highlight>
              </a:rPr>
              <a:t>N</a:t>
            </a:r>
            <a:endParaRPr b="1">
              <a:highlight>
                <a:srgbClr val="B6D7A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B6D7A8"/>
                </a:highlight>
              </a:rPr>
              <a:t>JEDNO</a:t>
            </a:r>
            <a:r>
              <a:rPr lang="cs-CZ"/>
              <a:t> auto</a:t>
            </a:r>
            <a:endParaRPr/>
          </a:p>
        </p:txBody>
      </p:sp>
      <p:sp>
        <p:nvSpPr>
          <p:cNvPr id="186" name="Google Shape;186;p30"/>
          <p:cNvSpPr txBox="1"/>
          <p:nvPr>
            <p:ph idx="1" type="body"/>
          </p:nvPr>
        </p:nvSpPr>
        <p:spPr>
          <a:xfrm>
            <a:off x="317650" y="3991625"/>
            <a:ext cx="3741000" cy="273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D0E0E3"/>
                </a:highlight>
              </a:rPr>
              <a:t>M (pl)</a:t>
            </a:r>
            <a:endParaRPr b="1">
              <a:highlight>
                <a:srgbClr val="D0E0E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D0E0E3"/>
                </a:highlight>
              </a:rPr>
              <a:t>DVA</a:t>
            </a:r>
            <a:r>
              <a:rPr lang="cs-CZ"/>
              <a:t> papíry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dva gauče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dva pokoje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dva stoly</a:t>
            </a:r>
            <a:endParaRPr/>
          </a:p>
        </p:txBody>
      </p:sp>
      <p:sp>
        <p:nvSpPr>
          <p:cNvPr id="187" name="Google Shape;187;p30"/>
          <p:cNvSpPr txBox="1"/>
          <p:nvPr>
            <p:ph idx="1" type="body"/>
          </p:nvPr>
        </p:nvSpPr>
        <p:spPr>
          <a:xfrm>
            <a:off x="6299200" y="3991625"/>
            <a:ext cx="3741000" cy="273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F4CCCC"/>
                </a:highlight>
              </a:rPr>
              <a:t>F,</a:t>
            </a:r>
            <a:r>
              <a:rPr b="1" lang="cs-CZ"/>
              <a:t> </a:t>
            </a:r>
            <a:r>
              <a:rPr b="1" lang="cs-CZ">
                <a:highlight>
                  <a:srgbClr val="B6D7A8"/>
                </a:highlight>
              </a:rPr>
              <a:t>N </a:t>
            </a:r>
            <a:r>
              <a:rPr b="1" lang="cs-CZ"/>
              <a:t>(pl)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FFF00"/>
                </a:highlight>
              </a:rPr>
              <a:t>DVĚ</a:t>
            </a:r>
            <a:r>
              <a:rPr lang="cs-CZ"/>
              <a:t> knihy/auta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dvě lampy, kávy (F)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dvě okna, auta (N)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Plural: summary</a:t>
            </a:r>
            <a:endParaRPr/>
          </a:p>
        </p:txBody>
      </p:sp>
      <p:sp>
        <p:nvSpPr>
          <p:cNvPr id="194" name="Google Shape;194;p31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jeden červený dům → </a:t>
            </a:r>
            <a:r>
              <a:rPr lang="cs-CZ">
                <a:highlight>
                  <a:srgbClr val="C9DAF8"/>
                </a:highlight>
              </a:rPr>
              <a:t>dva</a:t>
            </a:r>
            <a:r>
              <a:rPr lang="cs-CZ"/>
              <a:t> červené domy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jeden moderní telefon → </a:t>
            </a:r>
            <a:r>
              <a:rPr lang="cs-CZ">
                <a:highlight>
                  <a:srgbClr val="C9DAF8"/>
                </a:highlight>
              </a:rPr>
              <a:t>dva</a:t>
            </a:r>
            <a:r>
              <a:rPr lang="cs-CZ"/>
              <a:t> moderní telefony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jedna velká lampa → </a:t>
            </a:r>
            <a:r>
              <a:rPr lang="cs-CZ">
                <a:highlight>
                  <a:srgbClr val="FCE5CD"/>
                </a:highlight>
              </a:rPr>
              <a:t>dvě</a:t>
            </a:r>
            <a:r>
              <a:rPr lang="cs-CZ"/>
              <a:t> velké lampy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jedna hovězí polévka → </a:t>
            </a:r>
            <a:r>
              <a:rPr lang="cs-CZ">
                <a:highlight>
                  <a:srgbClr val="FCE5CD"/>
                </a:highlight>
              </a:rPr>
              <a:t>dvě</a:t>
            </a:r>
            <a:r>
              <a:rPr lang="cs-CZ"/>
              <a:t> hovězí polévky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jedno nové auto → </a:t>
            </a:r>
            <a:r>
              <a:rPr lang="cs-CZ">
                <a:highlight>
                  <a:srgbClr val="B6D7A8"/>
                </a:highlight>
              </a:rPr>
              <a:t>dvě</a:t>
            </a:r>
            <a:r>
              <a:rPr lang="cs-CZ"/>
              <a:t> nová auta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jedno inteligentní dítě → </a:t>
            </a:r>
            <a:r>
              <a:rPr lang="cs-CZ">
                <a:highlight>
                  <a:srgbClr val="B6D7A8"/>
                </a:highlight>
              </a:rPr>
              <a:t>dvě</a:t>
            </a:r>
            <a:r>
              <a:rPr lang="cs-CZ"/>
              <a:t> inteligentní </a:t>
            </a:r>
            <a:r>
              <a:rPr lang="cs-CZ">
                <a:highlight>
                  <a:srgbClr val="FFFF00"/>
                </a:highlight>
              </a:rPr>
              <a:t>děti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FFF00"/>
                </a:highlight>
              </a:rPr>
              <a:t>člověk </a:t>
            </a:r>
            <a:r>
              <a:rPr lang="cs-CZ">
                <a:highlight>
                  <a:srgbClr val="FFFF00"/>
                </a:highlight>
              </a:rPr>
              <a:t>→ lidé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FFF00"/>
                </a:highlight>
              </a:rPr>
              <a:t>dítě → děti </a:t>
            </a:r>
            <a:endParaRPr>
              <a:highlight>
                <a:srgbClr val="FFFF00"/>
              </a:highlight>
            </a:endParaRPr>
          </a:p>
        </p:txBody>
      </p:sp>
      <p:pic>
        <p:nvPicPr>
          <p:cNvPr id="195" name="Google Shape;19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3250" y="2019300"/>
            <a:ext cx="2250275" cy="225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Datum v češtině: ordinal numbers, months (kniha strana 63)</a:t>
            </a:r>
            <a:endParaRPr/>
          </a:p>
        </p:txBody>
      </p:sp>
      <p:sp>
        <p:nvSpPr>
          <p:cNvPr id="202" name="Google Shape;202;p32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Jaký je dnes den?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Kolikátého je dneska?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Odkdy dokdy je semestr?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den - měsíc - rok (day - month - year)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dny - měsíce - roky (pl.) </a:t>
            </a:r>
            <a:endParaRPr/>
          </a:p>
        </p:txBody>
      </p:sp>
      <p:pic>
        <p:nvPicPr>
          <p:cNvPr id="203" name="Google Shape;20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6825" y="980775"/>
            <a:ext cx="3519775" cy="351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Měsíce (months) </a:t>
            </a:r>
            <a:endParaRPr/>
          </a:p>
        </p:txBody>
      </p:sp>
      <p:sp>
        <p:nvSpPr>
          <p:cNvPr id="210" name="Google Shape;210;p33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LEDEN </a:t>
            </a:r>
            <a:r>
              <a:rPr lang="cs-CZ"/>
              <a:t>(led = ice)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ÚNOR</a:t>
            </a:r>
            <a:r>
              <a:rPr lang="cs-CZ"/>
              <a:t> (</a:t>
            </a:r>
            <a:r>
              <a:rPr lang="cs-CZ"/>
              <a:t>melting ice → </a:t>
            </a:r>
            <a:r>
              <a:rPr lang="cs-CZ"/>
              <a:t>nořit se = to dive)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BŘEZEN</a:t>
            </a:r>
            <a:r>
              <a:rPr lang="cs-CZ"/>
              <a:t> (bříza = birch)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DUBEN</a:t>
            </a:r>
            <a:r>
              <a:rPr lang="cs-CZ"/>
              <a:t> (dub = oak)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KVĚTEN</a:t>
            </a:r>
            <a:r>
              <a:rPr lang="cs-CZ"/>
              <a:t> (květ = bloom/blossom)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ČERVEN </a:t>
            </a:r>
            <a:r>
              <a:rPr lang="cs-CZ"/>
              <a:t>(červený = red)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ČERVENEC</a:t>
            </a:r>
            <a:r>
              <a:rPr lang="cs-CZ"/>
              <a:t> (červený = red)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SRPEN</a:t>
            </a:r>
            <a:r>
              <a:rPr lang="cs-CZ"/>
              <a:t> (srp = sickle)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ZÁŘÍ</a:t>
            </a:r>
            <a:r>
              <a:rPr lang="cs-CZ"/>
              <a:t> (říje = rutting period)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ŘÍJEN</a:t>
            </a:r>
            <a:r>
              <a:rPr lang="cs-CZ"/>
              <a:t> (říje)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LISTOPAD</a:t>
            </a:r>
            <a:r>
              <a:rPr lang="cs-CZ"/>
              <a:t> (list = leaf + padat = to fall down)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PROSINEC</a:t>
            </a:r>
            <a:r>
              <a:rPr lang="cs-CZ"/>
              <a:t> (one of the explanations: prosit = beg)</a:t>
            </a:r>
            <a:endParaRPr/>
          </a:p>
        </p:txBody>
      </p:sp>
      <p:pic>
        <p:nvPicPr>
          <p:cNvPr id="211" name="Google Shape;21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7475" y="1895325"/>
            <a:ext cx="3067349" cy="306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Dny (days): ordinal numbers</a:t>
            </a:r>
            <a:endParaRPr/>
          </a:p>
        </p:txBody>
      </p:sp>
      <p:sp>
        <p:nvSpPr>
          <p:cNvPr id="218" name="Google Shape;218;p34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Ordinal numbers have to be in the genitive case (ÍHO/ÉHO ending)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1. </a:t>
            </a:r>
            <a:r>
              <a:rPr lang="cs-CZ"/>
              <a:t>prvn</a:t>
            </a:r>
            <a:r>
              <a:rPr lang="cs-CZ">
                <a:highlight>
                  <a:srgbClr val="FFFF00"/>
                </a:highlight>
              </a:rPr>
              <a:t>ÍHO	</a:t>
            </a:r>
            <a:r>
              <a:rPr lang="cs-CZ"/>
              <a:t>			11. jedenáct</a:t>
            </a:r>
            <a:r>
              <a:rPr lang="cs-CZ"/>
              <a:t>ÉHO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2. druhÉHO			12. dvanáct</a:t>
            </a:r>
            <a:r>
              <a:rPr lang="cs-CZ"/>
              <a:t>ÉHO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3. třet</a:t>
            </a:r>
            <a:r>
              <a:rPr lang="cs-CZ">
                <a:highlight>
                  <a:srgbClr val="FFFF00"/>
                </a:highlight>
              </a:rPr>
              <a:t>ÍHO</a:t>
            </a:r>
            <a:r>
              <a:rPr lang="cs-CZ"/>
              <a:t>				13. třináct</a:t>
            </a:r>
            <a:r>
              <a:rPr lang="cs-CZ"/>
              <a:t>ÉHO 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4. čtvrtÉHO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5. pátÉHO				20. dvacát</a:t>
            </a:r>
            <a:r>
              <a:rPr lang="cs-CZ"/>
              <a:t>ÉHO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6. šestÉHO				21. dvacát</a:t>
            </a:r>
            <a:r>
              <a:rPr lang="cs-CZ"/>
              <a:t>ÉHO</a:t>
            </a:r>
            <a:r>
              <a:rPr lang="cs-CZ"/>
              <a:t> prvnÍ</a:t>
            </a:r>
            <a:r>
              <a:rPr lang="cs-CZ"/>
              <a:t>HO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7. sedm</a:t>
            </a:r>
            <a:r>
              <a:rPr lang="cs-CZ"/>
              <a:t>ÉHO			22. dvacátÉHO druhÉHO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8. osmÉHO			30. třicátÉHO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9. devátÉHO			31. třicátÉHO prvnÍHO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10. desátÉHO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