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regular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eb093f5c3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eb093f5c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ceb093f5c3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eb093f5c3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eb093f5c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ceb093f5c3_0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eb093f5c3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eb093f5c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ceb093f5c3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f44ebfeb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f44ebfe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f44ebfeb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d76d75e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d76d75e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1d76d75ec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eb093f5c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eb093f5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ceb093f5c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eb093f5c3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eb093f5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ceb093f5c3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eb093f5c3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eb093f5c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ceb093f5c3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eb093f5c3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eb093f5c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ceb093f5c3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eb093f5c3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eb093f5c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ceb093f5c3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eb093f5c3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eb093f5c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ceb093f5c3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6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jít - jet - letět</a:t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317650" y="1163600"/>
            <a:ext cx="3714000" cy="385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JÍT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půjdeš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půjdeme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půjdete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půjdou</a:t>
            </a:r>
            <a:endParaRPr/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4158350" y="1163600"/>
            <a:ext cx="3714000" cy="385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JET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pojedou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7999050" y="1163600"/>
            <a:ext cx="3714000" cy="385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LETĚT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</a:t>
            </a:r>
            <a:endParaRPr/>
          </a:p>
        </p:txBody>
      </p:sp>
      <p:sp>
        <p:nvSpPr>
          <p:cNvPr id="221" name="Google Shape;221;p35"/>
          <p:cNvSpPr txBox="1"/>
          <p:nvPr/>
        </p:nvSpPr>
        <p:spPr>
          <a:xfrm>
            <a:off x="455425" y="5491750"/>
            <a:ext cx="10742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Verbs jít/jet/letět are </a:t>
            </a:r>
            <a:r>
              <a:rPr b="1" lang="cs-CZ" sz="2100"/>
              <a:t>never</a:t>
            </a:r>
            <a:r>
              <a:rPr lang="cs-CZ" sz="2100"/>
              <a:t> used with budu/budeš/bude/budeme/budete/budou. </a:t>
            </a:r>
            <a:endParaRPr sz="2100"/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996317" y="5090075"/>
            <a:ext cx="866082" cy="8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jít - jet - letět: examples + negace </a:t>
            </a:r>
            <a:endParaRPr/>
          </a:p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317650" y="1163600"/>
            <a:ext cx="5776800" cy="3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Zítra půjdu do práce.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Pojedeš do školy autobusem?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Pavel poletí do Ameriky.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víkendu půjdeme na pivo.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Pojedete v létě do Itálie?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Michal a Iva poletí na dovolenou. </a:t>
            </a:r>
            <a:endParaRPr/>
          </a:p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6122900" y="1163600"/>
            <a:ext cx="5776800" cy="3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NEGACE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Zítra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půjdu do práce.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Proč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pojedeš do školy autem?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Pavel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poletí do Ameriky.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víkendu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půjdeme na pivo.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 létě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pojedete do Itálie.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Michal a Iva </a:t>
            </a:r>
            <a:r>
              <a:rPr lang="cs-CZ">
                <a:highlight>
                  <a:srgbClr val="00FFFF"/>
                </a:highlight>
              </a:rPr>
              <a:t>ne</a:t>
            </a:r>
            <a:r>
              <a:rPr lang="cs-CZ"/>
              <a:t>poletí na dovolenou. </a:t>
            </a:r>
            <a:endParaRPr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544" y="4664600"/>
            <a:ext cx="1879756" cy="14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4263" y="4569062"/>
            <a:ext cx="1974937" cy="165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3928" y="4527625"/>
            <a:ext cx="2406400" cy="13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SPEAKING</a:t>
            </a:r>
            <a:endParaRPr/>
          </a:p>
        </p:txBody>
      </p:sp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Jaké máte plány?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budete o víkendu?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budete dělat zítra?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budete dělat pozítří?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budete dělat příští rok?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budete dělat v létě?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budete pracovat?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budete bydlet v roce 2030?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 půjdete o víkendu?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 pojedete v létě?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Poletíte na dovolenou?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Revision: answer the questions with a whole sentence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Odkud jste?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rád/ráda děláte o víkendu?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Kde bydlíte?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Kolik je vám let?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rád/ráda děláte v zimě?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nerad/nerada děláte v létě?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Jaké jídlo máte rád/ráda?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Jaké české jídlo není dobré?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Máte bratra nebo sestru?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jste dělal/dělala minulý víkend?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Kdy ráno vstáváte?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Kdy jste dnes vstával/vstávala?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Jak často studujete češtinu?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jste dělal/dělala minulý rok? ____________________________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Co se vám líbí v Brně? ____________________________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Hlava: jak se řekne česky …?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150" y="1449713"/>
            <a:ext cx="3795575" cy="395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0301" y="1236300"/>
            <a:ext cx="3490174" cy="47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 - future tense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Time expressions used in connection with the future: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ZÍTRA</a:t>
            </a:r>
            <a:r>
              <a:rPr lang="cs-CZ"/>
              <a:t> - tomorrow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POZÍTŘÍ</a:t>
            </a:r>
            <a:r>
              <a:rPr lang="cs-CZ"/>
              <a:t> - the day after tomorrow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PŘÍŠTÍ TÝDEN</a:t>
            </a:r>
            <a:r>
              <a:rPr lang="cs-CZ"/>
              <a:t> - next week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PŘÍŠTÍ MĚSÍC</a:t>
            </a:r>
            <a:r>
              <a:rPr lang="cs-CZ"/>
              <a:t> - next month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PŘÍŠTÍ ROK</a:t>
            </a:r>
            <a:r>
              <a:rPr lang="cs-CZ"/>
              <a:t> - next year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 BUDOUCNOSTI</a:t>
            </a:r>
            <a:r>
              <a:rPr lang="cs-CZ"/>
              <a:t> - in the future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 ROCE 2030</a:t>
            </a:r>
            <a:r>
              <a:rPr lang="cs-CZ"/>
              <a:t> - in year 2030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je dnes?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Kolikátého </a:t>
            </a:r>
            <a:r>
              <a:rPr lang="cs-CZ">
                <a:highlight>
                  <a:srgbClr val="00FFFF"/>
                </a:highlight>
              </a:rPr>
              <a:t>bude</a:t>
            </a:r>
            <a:r>
              <a:rPr lang="cs-CZ"/>
              <a:t> zítra?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sloveso BÝT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já BUDU					my BUDEME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ty BUDEŠ				vy BUDETE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on/ona BUDE		oni BUDOU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Zítra budu v práci.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Budeš dnes večer doma?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O víkendu budeme v Praze.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Budete zítra v kanceláři?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sloveso NEBÝT - negace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já NEBUDU					my NEBUDEME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ty NEBUDEŠ				vy NEBUDETE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00"/>
              <a:t>on/ona NEBUDE			oni NEBUDOU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Zítra nebudu v práci.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Proč nebudeš dnes večer doma?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O víkendu nebudeme v Praze.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Jakub a Helena nebudou v kanceláři, protože mají dovolenou. 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other verbs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7650" y="1163600"/>
            <a:ext cx="11511300" cy="9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Future tense = budu/budeš/bude/budeme/budete/budou + INFINITIVE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88400" y="2076200"/>
            <a:ext cx="3589800" cy="4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MLUVIT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budu 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budeš 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 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budeme 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budete 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 mluvit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4112125" y="2076200"/>
            <a:ext cx="3134400" cy="4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ČÍST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budu 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budeš 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 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budeme 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budete 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 číst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7002025" y="2076200"/>
            <a:ext cx="3017100" cy="41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PRACOVAT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budu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budeš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budeme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budete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 pracovat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examples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 létě budu </a:t>
            </a:r>
            <a:r>
              <a:rPr lang="cs-CZ" u="sng"/>
              <a:t>cestovat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budeš </a:t>
            </a:r>
            <a:r>
              <a:rPr lang="cs-CZ" u="sng"/>
              <a:t>dělat</a:t>
            </a:r>
            <a:r>
              <a:rPr lang="cs-CZ"/>
              <a:t> zítra?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Můj syn bude </a:t>
            </a:r>
            <a:r>
              <a:rPr lang="cs-CZ" u="sng"/>
              <a:t>bydlet</a:t>
            </a:r>
            <a:r>
              <a:rPr lang="cs-CZ"/>
              <a:t> v Praze.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víkendu budeme </a:t>
            </a:r>
            <a:r>
              <a:rPr lang="cs-CZ" u="sng"/>
              <a:t>uklízet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Budete zítra </a:t>
            </a:r>
            <a:r>
              <a:rPr lang="cs-CZ" u="sng"/>
              <a:t>studovat</a:t>
            </a:r>
            <a:r>
              <a:rPr lang="cs-CZ"/>
              <a:t> češtinu?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Pozítří budou </a:t>
            </a:r>
            <a:r>
              <a:rPr lang="cs-CZ" u="sng"/>
              <a:t>nakupovat</a:t>
            </a:r>
            <a:r>
              <a:rPr lang="cs-CZ"/>
              <a:t>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BUDOUCÍ ČAS: negace</a:t>
            </a:r>
            <a:endParaRPr/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nebudu/nebudeš/nebude/nebudeme/nebudete/nebudou + INFINITIVE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Zítra nebudu </a:t>
            </a:r>
            <a:r>
              <a:rPr lang="cs-CZ" u="sng"/>
              <a:t>uklízet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Proč nebudeš zítra </a:t>
            </a:r>
            <a:r>
              <a:rPr lang="cs-CZ" u="sng"/>
              <a:t>odpočívat</a:t>
            </a:r>
            <a:r>
              <a:rPr lang="cs-CZ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 nebude </a:t>
            </a:r>
            <a:r>
              <a:rPr lang="cs-CZ" u="sng"/>
              <a:t>studovat</a:t>
            </a:r>
            <a:r>
              <a:rPr lang="cs-CZ"/>
              <a:t> anatomii.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víkendu nebudeme</a:t>
            </a:r>
            <a:r>
              <a:rPr lang="cs-CZ" u="sng"/>
              <a:t> relaxovat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nebudete </a:t>
            </a:r>
            <a:r>
              <a:rPr lang="cs-CZ" u="sng"/>
              <a:t>pracovat</a:t>
            </a:r>
            <a:r>
              <a:rPr lang="cs-CZ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Jirka a Josef nebudou </a:t>
            </a:r>
            <a:r>
              <a:rPr lang="cs-CZ" u="sng"/>
              <a:t>hrát</a:t>
            </a:r>
            <a:r>
              <a:rPr lang="cs-CZ"/>
              <a:t> tenis.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