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25d82651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25d8265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25d826512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5d826512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5d82651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d25d826512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f2982404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f298240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1f2982404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261f73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a261f7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a261f73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25d8265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25d826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d25d82651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5d82651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5d8265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d25d826512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25d82651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25d8265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d25d826512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25d826512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25d8265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d25d826512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25d82651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25d8265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25d826512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25d826512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25d8265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d25d826512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hyperlink" Target="http://www.arasaac.org/undefined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0" Type="http://schemas.openxmlformats.org/officeDocument/2006/relationships/hyperlink" Target="http://creativecommons.org/licenses/by-nc-sa/3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7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víkend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7650" y="1163600"/>
            <a:ext cx="11511300" cy="56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48" y="1163600"/>
            <a:ext cx="2906125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375" y="1163601"/>
            <a:ext cx="2838592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575" y="1163599"/>
            <a:ext cx="2958043" cy="2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650" y="3872775"/>
            <a:ext cx="2504161" cy="2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7375" y="3872775"/>
            <a:ext cx="2707550" cy="23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9549" y="3872775"/>
            <a:ext cx="3172400" cy="22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317650" y="6193550"/>
            <a:ext cx="9863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chemeClr val="dk1"/>
                </a:solidFill>
                <a:highlight>
                  <a:srgbClr val="FFFFFF"/>
                </a:highlight>
              </a:rPr>
              <a:t>Použité zdroje: </a:t>
            </a:r>
            <a:r>
              <a:rPr lang="cs-CZ" sz="1100">
                <a:solidFill>
                  <a:schemeClr val="dk1"/>
                </a:solidFill>
              </a:rPr>
              <a:t>Autor obrázků: Vojtěch Šeda, © META, o. p. s. </a:t>
            </a:r>
            <a:r>
              <a:rPr lang="cs-CZ" sz="1100">
                <a:solidFill>
                  <a:schemeClr val="dk1"/>
                </a:solidFill>
                <a:highlight>
                  <a:srgbClr val="FFFFFF"/>
                </a:highlight>
              </a:rPr>
              <a:t>Autor piktogramů: Sergio Palao, ARASAAC (</a:t>
            </a:r>
            <a:r>
              <a:rPr lang="cs-CZ" sz="1100" u="sng">
                <a:solidFill>
                  <a:srgbClr val="00000A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http://arasaac.org</a:t>
            </a:r>
            <a:r>
              <a:rPr lang="cs-CZ" sz="1100">
                <a:solidFill>
                  <a:schemeClr val="dk1"/>
                </a:solidFill>
                <a:highlight>
                  <a:srgbClr val="FFFFFF"/>
                </a:highlight>
              </a:rPr>
              <a:t>), </a:t>
            </a:r>
            <a:r>
              <a:rPr lang="cs-CZ" sz="1100" u="sng">
                <a:solidFill>
                  <a:srgbClr val="00000A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(BY-NC-SA)</a:t>
            </a:r>
            <a:r>
              <a:rPr lang="cs-CZ"/>
              <a:t>. </a:t>
            </a:r>
            <a:r>
              <a:rPr lang="cs-CZ" sz="1100"/>
              <a:t>Materiály z URL: https://www.inkluzivniskola.cz/volny-cas-karticky-slovnicky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- present - future 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Past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Včera jsem byl dopoledne doma. Studoval jsem a pak jsem šel do parku. Večer jsem vařil špagety a dělal domácí úkol.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Present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Teď nejsem doma. Jedu do školy tramvají a čtu knihu. Ve škole dnes píšu test.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Future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Příští víkend pojedu do Prahy. Budu v Praze 2 dny, budu spát v hotelu, budu pít kávu v kavárně a půjdu do galerie.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to? 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50" y="970525"/>
            <a:ext cx="4267251" cy="5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175" y="1022200"/>
            <a:ext cx="3468000" cy="52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x KAM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5771100" cy="54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KDE?</a:t>
            </a:r>
            <a:endParaRPr b="1" sz="2100"/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expressing location (a static place)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with verbs (examples): být, pracovat, studovat, bydlet …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never used after verbs of motion (jít/jet/letět)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prepositions: </a:t>
            </a:r>
            <a:r>
              <a:rPr b="1" lang="cs-CZ" sz="1900">
                <a:highlight>
                  <a:srgbClr val="00FFFF"/>
                </a:highlight>
              </a:rPr>
              <a:t>V/VE - NA - U </a:t>
            </a:r>
            <a:endParaRPr b="1" sz="1900">
              <a:highlight>
                <a:srgbClr val="00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highlight>
                <a:srgbClr val="00FFFF"/>
              </a:highlight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299200" y="1163600"/>
            <a:ext cx="5771100" cy="54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KAM</a:t>
            </a:r>
            <a:r>
              <a:rPr b="1" lang="cs-CZ" sz="2100"/>
              <a:t>?</a:t>
            </a:r>
            <a:endParaRPr b="1" sz="2100"/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expressing direction (dynamic)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used with verbs of motion: jít/jet/letět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prepositions: </a:t>
            </a:r>
            <a:r>
              <a:rPr b="1" lang="cs-CZ" sz="1900">
                <a:highlight>
                  <a:srgbClr val="00FFFF"/>
                </a:highlight>
              </a:rPr>
              <a:t>DO - NA - K/KE</a:t>
            </a:r>
            <a:r>
              <a:rPr b="1" lang="cs-CZ" sz="1900">
                <a:highlight>
                  <a:srgbClr val="00FFFF"/>
                </a:highlight>
              </a:rPr>
              <a:t> </a:t>
            </a:r>
            <a:endParaRPr b="1" sz="1900">
              <a:highlight>
                <a:srgbClr val="00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highlight>
                <a:srgbClr val="00FFFF"/>
              </a:highlight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475" y="4051500"/>
            <a:ext cx="1293675" cy="12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2475" y="3952750"/>
            <a:ext cx="1469450" cy="14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= where? (a static place)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7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V/VE</a:t>
            </a:r>
            <a:r>
              <a:rPr lang="cs-CZ">
                <a:highlight>
                  <a:srgbClr val="00FFFF"/>
                </a:highlight>
              </a:rPr>
              <a:t> </a:t>
            </a:r>
            <a:r>
              <a:rPr lang="cs-CZ"/>
              <a:t>(loc)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closed or limited 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parku, v restauraci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countries/cities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Brně, ve Vietnamu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shops and buildings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v supermarketu, v bance</a:t>
            </a:r>
            <a:endParaRPr i="1" sz="2600">
              <a:highlight>
                <a:srgbClr val="CFE2F3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674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r>
              <a:rPr lang="cs-CZ"/>
              <a:t> (loc)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surfaces or open 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náměstí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activities/events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koncertě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institutions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ambasádě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islands/peninsulas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na Maltě, na Bali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*</a:t>
            </a:r>
            <a:r>
              <a:rPr i="1" lang="cs-CZ" sz="2600">
                <a:highlight>
                  <a:srgbClr val="CFE2F3"/>
                </a:highlight>
              </a:rPr>
              <a:t>na Slovensku, na Moravě, na Ukrajině</a:t>
            </a:r>
            <a:endParaRPr i="1" sz="26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7031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U</a:t>
            </a:r>
            <a:r>
              <a:rPr lang="cs-CZ"/>
              <a:t> (gen)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proximity to buildings/spaces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školy, u parku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people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doktora, u zubaře</a:t>
            </a:r>
            <a:endParaRPr i="1" sz="2600">
              <a:highlight>
                <a:srgbClr val="CFE2F3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“water”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>
                <a:highlight>
                  <a:srgbClr val="CFE2F3"/>
                </a:highlight>
              </a:rPr>
              <a:t>u moře</a:t>
            </a:r>
            <a:endParaRPr i="1" sz="2600"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Pracuju </a:t>
            </a:r>
            <a:r>
              <a:rPr i="1" lang="cs-CZ">
                <a:highlight>
                  <a:srgbClr val="CFE2F3"/>
                </a:highlight>
              </a:rPr>
              <a:t>v bance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Syn studoval </a:t>
            </a:r>
            <a:r>
              <a:rPr i="1" lang="cs-CZ">
                <a:highlight>
                  <a:srgbClr val="CFE2F3"/>
                </a:highlight>
              </a:rPr>
              <a:t>na univerzitě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Maminka bydlí </a:t>
            </a:r>
            <a:r>
              <a:rPr i="1" lang="cs-CZ">
                <a:highlight>
                  <a:srgbClr val="CFE2F3"/>
                </a:highlight>
              </a:rPr>
              <a:t>v Ostravě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Budeme obědvat </a:t>
            </a:r>
            <a:r>
              <a:rPr i="1" lang="cs-CZ">
                <a:highlight>
                  <a:srgbClr val="CFE2F3"/>
                </a:highlight>
              </a:rPr>
              <a:t>v restauraci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Sportovali jste </a:t>
            </a:r>
            <a:r>
              <a:rPr i="1" lang="cs-CZ">
                <a:highlight>
                  <a:srgbClr val="CFE2F3"/>
                </a:highlight>
              </a:rPr>
              <a:t>v parku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Jan a Petr budou nakupovat </a:t>
            </a:r>
            <a:r>
              <a:rPr i="1" lang="cs-CZ">
                <a:highlight>
                  <a:srgbClr val="CFE2F3"/>
                </a:highlight>
              </a:rPr>
              <a:t>v supermarketu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Nemůžu telefonovat, jsem </a:t>
            </a:r>
            <a:r>
              <a:rPr i="1" lang="cs-CZ">
                <a:highlight>
                  <a:srgbClr val="CFE2F3"/>
                </a:highlight>
              </a:rPr>
              <a:t>u doktora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Budeš spát </a:t>
            </a:r>
            <a:r>
              <a:rPr i="1" lang="cs-CZ">
                <a:highlight>
                  <a:srgbClr val="CFE2F3"/>
                </a:highlight>
              </a:rPr>
              <a:t>v hotelu</a:t>
            </a:r>
            <a:r>
              <a:rPr i="1" lang="cs-CZ"/>
              <a:t>, nebo </a:t>
            </a:r>
            <a:r>
              <a:rPr i="1" lang="cs-CZ">
                <a:highlight>
                  <a:srgbClr val="CFE2F3"/>
                </a:highlight>
              </a:rPr>
              <a:t>u babičky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</a:t>
            </a:r>
            <a:r>
              <a:rPr lang="cs-CZ"/>
              <a:t>? = where to? (dynamic), after JÍT-JET-LETĚT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DO</a:t>
            </a:r>
            <a:r>
              <a:rPr lang="cs-CZ">
                <a:highlight>
                  <a:srgbClr val="00FFFF"/>
                </a:highlight>
              </a:rPr>
              <a:t> </a:t>
            </a:r>
            <a:r>
              <a:rPr lang="cs-CZ"/>
              <a:t>(gen)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closed or limited 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parku, do restaurace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countries/cities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Brna, do Vietnamu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shops and buildings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do</a:t>
            </a:r>
            <a:r>
              <a:rPr i="1" lang="cs-CZ" sz="2500">
                <a:highlight>
                  <a:srgbClr val="CFE2F3"/>
                </a:highlight>
              </a:rPr>
              <a:t> supermarketu, do banky</a:t>
            </a:r>
            <a:endParaRPr i="1" sz="2500">
              <a:highlight>
                <a:srgbClr val="CFE2F3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829675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r>
              <a:rPr lang="cs-CZ"/>
              <a:t> (acc)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surfaces or open 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náměstí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activities/events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koncert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institutions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ambasádu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islands/peninsulas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na Maltu, na Bali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*</a:t>
            </a:r>
            <a:r>
              <a:rPr i="1" lang="cs-CZ" sz="2500">
                <a:highlight>
                  <a:srgbClr val="CFE2F3"/>
                </a:highlight>
              </a:rPr>
              <a:t>na Slovensko, na Moravu, na Ukrajinu</a:t>
            </a:r>
            <a:endParaRPr i="1" sz="25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7186675" y="1163600"/>
            <a:ext cx="3357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K/KE</a:t>
            </a:r>
            <a:r>
              <a:rPr lang="cs-CZ"/>
              <a:t> (dat)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proximity to buildings/spaces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ke</a:t>
            </a:r>
            <a:r>
              <a:rPr i="1" lang="cs-CZ" sz="2500">
                <a:highlight>
                  <a:srgbClr val="CFE2F3"/>
                </a:highlight>
              </a:rPr>
              <a:t> škole, k parku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people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</a:t>
            </a:r>
            <a:r>
              <a:rPr i="1" lang="cs-CZ" sz="2500">
                <a:highlight>
                  <a:srgbClr val="CFE2F3"/>
                </a:highlight>
              </a:rPr>
              <a:t> doktorovi, k zubaři</a:t>
            </a:r>
            <a:endParaRPr i="1" sz="2500">
              <a:highlight>
                <a:srgbClr val="CFE2F3"/>
              </a:highlight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500"/>
              <a:t>“water”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500">
                <a:highlight>
                  <a:srgbClr val="CFE2F3"/>
                </a:highlight>
              </a:rPr>
              <a:t>k</a:t>
            </a:r>
            <a:r>
              <a:rPr i="1" lang="cs-CZ" sz="2500">
                <a:highlight>
                  <a:srgbClr val="CFE2F3"/>
                </a:highlight>
              </a:rPr>
              <a:t> moři</a:t>
            </a:r>
            <a:endParaRPr i="1" sz="2500"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</a:t>
            </a:r>
            <a:r>
              <a:rPr lang="cs-CZ"/>
              <a:t>?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Jedu</a:t>
            </a:r>
            <a:r>
              <a:rPr i="1" lang="cs-CZ"/>
              <a:t> </a:t>
            </a:r>
            <a:r>
              <a:rPr i="1" lang="cs-CZ">
                <a:highlight>
                  <a:srgbClr val="CFE2F3"/>
                </a:highlight>
              </a:rPr>
              <a:t>do banky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Syn jde </a:t>
            </a:r>
            <a:r>
              <a:rPr i="1" lang="cs-CZ">
                <a:highlight>
                  <a:srgbClr val="CFE2F3"/>
                </a:highlight>
              </a:rPr>
              <a:t>na univerzitu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Maminka pojede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Ostravy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Pojedeme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restaurace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Šel jsi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parku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Jan a Petr jeli </a:t>
            </a:r>
            <a:r>
              <a:rPr i="1" lang="cs-CZ">
                <a:highlight>
                  <a:srgbClr val="CFE2F3"/>
                </a:highlight>
              </a:rPr>
              <a:t>do</a:t>
            </a:r>
            <a:r>
              <a:rPr i="1" lang="cs-CZ">
                <a:highlight>
                  <a:srgbClr val="CFE2F3"/>
                </a:highlight>
              </a:rPr>
              <a:t> supermarketu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Jsem nemocný, musím jít </a:t>
            </a:r>
            <a:r>
              <a:rPr i="1" lang="cs-CZ">
                <a:highlight>
                  <a:srgbClr val="CFE2F3"/>
                </a:highlight>
              </a:rPr>
              <a:t>k</a:t>
            </a:r>
            <a:r>
              <a:rPr i="1" lang="cs-CZ">
                <a:highlight>
                  <a:srgbClr val="CFE2F3"/>
                </a:highlight>
              </a:rPr>
              <a:t> doktorovi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Jedeš </a:t>
            </a:r>
            <a:r>
              <a:rPr i="1" lang="cs-CZ">
                <a:highlight>
                  <a:srgbClr val="CFE2F3"/>
                </a:highlight>
              </a:rPr>
              <a:t>do hotelu</a:t>
            </a:r>
            <a:r>
              <a:rPr i="1" lang="cs-CZ"/>
              <a:t>, nebo </a:t>
            </a:r>
            <a:r>
              <a:rPr i="1" lang="cs-CZ">
                <a:highlight>
                  <a:srgbClr val="CFE2F3"/>
                </a:highlight>
              </a:rPr>
              <a:t>k</a:t>
            </a:r>
            <a:r>
              <a:rPr i="1" lang="cs-CZ">
                <a:highlight>
                  <a:srgbClr val="CFE2F3"/>
                </a:highlight>
              </a:rPr>
              <a:t> babičce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NA-places (strana 69/cvičení 7)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EAD1DC"/>
                </a:highlight>
              </a:rPr>
              <a:t>na + locative</a:t>
            </a:r>
            <a:r>
              <a:rPr lang="cs-CZ"/>
              <a:t> = static place x </a:t>
            </a:r>
            <a:r>
              <a:rPr b="1" lang="cs-CZ">
                <a:highlight>
                  <a:srgbClr val="CFE2F3"/>
                </a:highlight>
              </a:rPr>
              <a:t>na + accusative</a:t>
            </a:r>
            <a:r>
              <a:rPr lang="cs-CZ"/>
              <a:t> = dynamic/movement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Pracuju </a:t>
            </a:r>
            <a:r>
              <a:rPr i="1" lang="cs-CZ">
                <a:highlight>
                  <a:srgbClr val="EAD1DC"/>
                </a:highlight>
              </a:rPr>
              <a:t>na poště.</a:t>
            </a:r>
            <a:r>
              <a:rPr i="1" lang="cs-CZ"/>
              <a:t> x Jdu </a:t>
            </a:r>
            <a:r>
              <a:rPr i="1" lang="cs-CZ">
                <a:highlight>
                  <a:srgbClr val="CFE2F3"/>
                </a:highlight>
              </a:rPr>
              <a:t>na poštu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Spíme </a:t>
            </a:r>
            <a:r>
              <a:rPr i="1" lang="cs-CZ">
                <a:highlight>
                  <a:srgbClr val="EAD1DC"/>
                </a:highlight>
              </a:rPr>
              <a:t>na chatě</a:t>
            </a:r>
            <a:r>
              <a:rPr i="1" lang="cs-CZ"/>
              <a:t>. x Jedeme </a:t>
            </a:r>
            <a:r>
              <a:rPr i="1" lang="cs-CZ">
                <a:highlight>
                  <a:srgbClr val="CFE2F3"/>
                </a:highlight>
              </a:rPr>
              <a:t>na chatu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Relaxuju </a:t>
            </a:r>
            <a:r>
              <a:rPr i="1" lang="cs-CZ">
                <a:highlight>
                  <a:srgbClr val="EAD1DC"/>
                </a:highlight>
              </a:rPr>
              <a:t>na výstavě</a:t>
            </a:r>
            <a:r>
              <a:rPr i="1" lang="cs-CZ"/>
              <a:t>. x Jdu </a:t>
            </a:r>
            <a:r>
              <a:rPr i="1" lang="cs-CZ">
                <a:highlight>
                  <a:srgbClr val="CFE2F3"/>
                </a:highlight>
              </a:rPr>
              <a:t>na výstavu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Jsem </a:t>
            </a:r>
            <a:r>
              <a:rPr i="1" lang="cs-CZ">
                <a:highlight>
                  <a:srgbClr val="EAD1DC"/>
                </a:highlight>
              </a:rPr>
              <a:t>na hokeji</a:t>
            </a:r>
            <a:r>
              <a:rPr i="1" lang="cs-CZ"/>
              <a:t>. x Jedu </a:t>
            </a:r>
            <a:r>
              <a:rPr i="1" lang="cs-CZ">
                <a:highlight>
                  <a:srgbClr val="CFE2F3"/>
                </a:highlight>
              </a:rPr>
              <a:t>na hokej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Jsme </a:t>
            </a:r>
            <a:r>
              <a:rPr i="1" lang="cs-CZ">
                <a:highlight>
                  <a:srgbClr val="EAD1DC"/>
                </a:highlight>
              </a:rPr>
              <a:t>na večeři</a:t>
            </a:r>
            <a:r>
              <a:rPr i="1" lang="cs-CZ"/>
              <a:t>. x Jdeme </a:t>
            </a:r>
            <a:r>
              <a:rPr i="1" lang="cs-CZ">
                <a:highlight>
                  <a:srgbClr val="CFE2F3"/>
                </a:highlight>
              </a:rPr>
              <a:t>na večeři</a:t>
            </a:r>
            <a:r>
              <a:rPr i="1" lang="cs-CZ"/>
              <a:t>. 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 - revision: JÁ-forms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17650" y="1163600"/>
            <a:ext cx="156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VERB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být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pracovat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zpívat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vařit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číst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jet</a:t>
            </a:r>
            <a:endParaRPr sz="2600">
              <a:highlight>
                <a:srgbClr val="E6B8AF"/>
              </a:highlight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19596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PAST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byl/a jsem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pracoval/a jsem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zpíval/a jsem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vařil/a jsem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četl/a jsem</a:t>
            </a:r>
            <a:r>
              <a:rPr lang="cs-CZ">
                <a:highlight>
                  <a:srgbClr val="D9D2E9"/>
                </a:highlight>
              </a:rPr>
              <a:t> </a:t>
            </a:r>
            <a:endParaRPr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E6B8AF"/>
                </a:highlight>
              </a:rPr>
              <a:t>jel/a jsem </a:t>
            </a:r>
            <a:endParaRPr>
              <a:highlight>
                <a:srgbClr val="E6B8AF"/>
              </a:highlight>
            </a:endParaRPr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45813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PRESENT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jsem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pracuju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zpívám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vařím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čtu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jedu</a:t>
            </a:r>
            <a:endParaRPr sz="2600">
              <a:highlight>
                <a:srgbClr val="E6B8A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7203025" y="1163600"/>
            <a:ext cx="250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FUTURE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FFF2CC"/>
                </a:highlight>
              </a:rPr>
              <a:t>budu</a:t>
            </a:r>
            <a:endParaRPr sz="2600">
              <a:highlight>
                <a:srgbClr val="FFF2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AD1DC"/>
                </a:highlight>
              </a:rPr>
              <a:t>budu pracovat</a:t>
            </a:r>
            <a:endParaRPr sz="2600">
              <a:highlight>
                <a:srgbClr val="EAD1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EAD3"/>
                </a:highlight>
              </a:rPr>
              <a:t>budu zpívat</a:t>
            </a:r>
            <a:endParaRPr sz="2600">
              <a:highlight>
                <a:srgbClr val="D9EAD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CFE2F3"/>
                </a:highlight>
              </a:rPr>
              <a:t>budu vařit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D9D2E9"/>
                </a:highlight>
              </a:rPr>
              <a:t>budu číst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highlight>
                  <a:srgbClr val="E6B8AF"/>
                </a:highlight>
              </a:rPr>
              <a:t>pojedu</a:t>
            </a:r>
            <a:endParaRPr sz="2600">
              <a:highlight>
                <a:srgbClr val="E6B8A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