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embeddedFontLst>
    <p:embeddedFont>
      <p:font typeface="Raleway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Tahoma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homa-regular.fntdata"/><Relationship Id="rId21" Type="http://schemas.openxmlformats.org/officeDocument/2006/relationships/font" Target="fonts/Tahom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aleway-bold.fntdata"/><Relationship Id="rId12" Type="http://schemas.openxmlformats.org/officeDocument/2006/relationships/font" Target="fonts/Raleway-regular.fntdata"/><Relationship Id="rId15" Type="http://schemas.openxmlformats.org/officeDocument/2006/relationships/font" Target="fonts/Raleway-boldItalic.fntdata"/><Relationship Id="rId14" Type="http://schemas.openxmlformats.org/officeDocument/2006/relationships/font" Target="fonts/Raleway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19" Type="http://schemas.openxmlformats.org/officeDocument/2006/relationships/font" Target="fonts/Montserrat-boldItalic.fntdata"/><Relationship Id="rId18" Type="http://schemas.openxmlformats.org/officeDocument/2006/relationships/font" Target="fonts/Montserra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54f0e686a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d4ef9b6410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d4ef9b64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d4ef9b6410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d4ef9b6410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d4ef9b641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d4ef9b6410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d4ef9b6410_0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d4ef9b641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d4ef9b6410_0_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d9cb05840f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d9cb0584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d9cb05840f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d9cb05840f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d9cb05840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d9cb05840f_0_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mparison">
  <p:cSld name="Heading and 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content and text">
  <p:cSld name="Heading, content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hree columns">
  <p:cSld name="Heading, subheading and three 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3" type="body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out heading">
  <p:cSld name="Content without heading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flipH="1" rot="10800000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inverse">
  <p:cSld name="SECTION_TITLE_AND_DESCRIPTION_1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, text – two columns">
  <p:cSld name="Images, text – two 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Empty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">
  <p:cSld name="Inverse slide with image">
    <p:bg>
      <p:bgPr>
        <a:solidFill>
          <a:srgbClr val="0000D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ntent">
  <p:cSld name="Heading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 and tip">
  <p:cSld name="Inverse slide with image_2">
    <p:bg>
      <p:bgPr>
        <a:solidFill>
          <a:srgbClr val="0000D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5" name="Google Shape;125;p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2" type="subTitle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note">
  <p:cSld name="Inverse slide with image_1">
    <p:bg>
      <p:bgPr>
        <a:solidFill>
          <a:srgbClr val="0000D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31" name="Google Shape;131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b="1" sz="22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">
  <p:cSld name="Inverse slide with image_1_1">
    <p:bg>
      <p:bgPr>
        <a:solidFill>
          <a:srgbClr val="0000D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CJV slide">
  <p:cSld name="MUNI CJV slide">
    <p:bg>
      <p:bgPr>
        <a:solidFill>
          <a:srgbClr val="0000D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 inverse" showMasterSp="0">
  <p:cSld name="Title slide – inverse">
    <p:bg>
      <p:bgPr>
        <a:solidFill>
          <a:srgbClr val="0000DC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TITLE_AND_BODY_1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with text" type="titleOnly">
  <p:cSld name="TITLE_ONL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for image">
  <p:cSld name="TITLE_ONLY_1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flipH="1" rot="10800000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flipH="1" rot="10800000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ext">
  <p:cSld name="Heading, subheading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TÝDEN 11</a:t>
            </a:r>
            <a:endParaRPr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CFF II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Jakou otázku bude mít doktor?</a:t>
            </a:r>
            <a:endParaRPr/>
          </a:p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D:_______________________. - P: Je mi moc špatně.</a:t>
            </a:r>
            <a:endParaRPr/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D:_______________________. - P: Ano, mám.</a:t>
            </a:r>
            <a:endParaRPr/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D:_______________________. - P: Mám 37,8.</a:t>
            </a:r>
            <a:endParaRPr/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D:_______________________. - P: Bolí mě břicho.</a:t>
            </a:r>
            <a:endParaRPr/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D:_______________________. - P: Bolí mě tady dole. </a:t>
            </a:r>
            <a:endParaRPr/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D:_______________________. - P: Ne, žádnou alergii nemám.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je bolí? </a:t>
            </a:r>
            <a:endParaRPr/>
          </a:p>
        </p:txBody>
      </p:sp>
      <p:pic>
        <p:nvPicPr>
          <p:cNvPr id="165" name="Google Shape;16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900" y="1029575"/>
            <a:ext cx="6362700" cy="491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8"/>
          <p:cNvSpPr txBox="1"/>
          <p:nvPr/>
        </p:nvSpPr>
        <p:spPr>
          <a:xfrm>
            <a:off x="7882475" y="4597775"/>
            <a:ext cx="3956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1900">
                <a:latin typeface="Montserrat"/>
                <a:ea typeface="Montserrat"/>
                <a:cs typeface="Montserrat"/>
                <a:sym typeface="Montserrat"/>
              </a:rPr>
              <a:t>(www.czechstepbystep.cz)</a:t>
            </a:r>
            <a:endParaRPr sz="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je bolí?</a:t>
            </a:r>
            <a:endParaRPr/>
          </a:p>
        </p:txBody>
      </p:sp>
      <p:pic>
        <p:nvPicPr>
          <p:cNvPr id="173" name="Google Shape;1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275" y="1504175"/>
            <a:ext cx="8391898" cy="300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9"/>
          <p:cNvSpPr txBox="1"/>
          <p:nvPr/>
        </p:nvSpPr>
        <p:spPr>
          <a:xfrm>
            <a:off x="7943000" y="5225275"/>
            <a:ext cx="3956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900">
                <a:latin typeface="Montserrat"/>
                <a:ea typeface="Montserrat"/>
                <a:cs typeface="Montserrat"/>
                <a:sym typeface="Montserrat"/>
              </a:rPr>
              <a:t>(www.czechstepbystep.cz)</a:t>
            </a:r>
            <a:endParaRPr sz="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Dialog sestra + pacient: Jak se objednat k doktorovi</a:t>
            </a:r>
            <a:endParaRPr/>
          </a:p>
        </p:txBody>
      </p:sp>
      <p:pic>
        <p:nvPicPr>
          <p:cNvPr id="181" name="Google Shape;18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9500" y="1438850"/>
            <a:ext cx="10137576" cy="398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PREPOZICE: pro/za/na = “for” (AKUZATIV)</a:t>
            </a:r>
            <a:endParaRPr/>
          </a:p>
        </p:txBody>
      </p:sp>
      <p:sp>
        <p:nvSpPr>
          <p:cNvPr id="188" name="Google Shape;188;p31"/>
          <p:cNvSpPr txBox="1"/>
          <p:nvPr>
            <p:ph idx="1" type="body"/>
          </p:nvPr>
        </p:nvSpPr>
        <p:spPr>
          <a:xfrm>
            <a:off x="317650" y="1163600"/>
            <a:ext cx="37926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00FFFF"/>
                </a:highlight>
              </a:rPr>
              <a:t>PRO</a:t>
            </a:r>
            <a:endParaRPr b="1"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+"/>
            </a:pPr>
            <a:r>
              <a:rPr lang="cs-CZ">
                <a:highlight>
                  <a:srgbClr val="00FFFF"/>
                </a:highlight>
              </a:rPr>
              <a:t>people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čaj pro syna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kniha pro maminku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test pro studenty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! Jdu do obchodu pro mléko./Jdu do knihovny pro knihu. </a:t>
            </a:r>
            <a:r>
              <a:rPr lang="cs-CZ" sz="2400"/>
              <a:t>(to go to buy/get sg.)</a:t>
            </a:r>
            <a:endParaRPr sz="2400"/>
          </a:p>
        </p:txBody>
      </p:sp>
      <p:sp>
        <p:nvSpPr>
          <p:cNvPr id="189" name="Google Shape;189;p31"/>
          <p:cNvSpPr txBox="1"/>
          <p:nvPr>
            <p:ph idx="1" type="body"/>
          </p:nvPr>
        </p:nvSpPr>
        <p:spPr>
          <a:xfrm>
            <a:off x="4119050" y="1163600"/>
            <a:ext cx="37926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00FFFF"/>
                </a:highlight>
              </a:rPr>
              <a:t>ZA</a:t>
            </a:r>
            <a:r>
              <a:rPr lang="cs-CZ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+"/>
            </a:pPr>
            <a:r>
              <a:rPr lang="cs-CZ">
                <a:highlight>
                  <a:srgbClr val="00FFFF"/>
                </a:highlight>
              </a:rPr>
              <a:t>money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káva za 60 korun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kniha za 350 korun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večeře za 1000 korun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! Budu tam za 10 minut.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Zavolám za 20 minut.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/>
              <a:t>(= in 10/20 minutes)</a:t>
            </a:r>
            <a:endParaRPr sz="2400"/>
          </a:p>
        </p:txBody>
      </p:sp>
      <p:sp>
        <p:nvSpPr>
          <p:cNvPr id="190" name="Google Shape;190;p31"/>
          <p:cNvSpPr txBox="1"/>
          <p:nvPr>
            <p:ph idx="1" type="body"/>
          </p:nvPr>
        </p:nvSpPr>
        <p:spPr>
          <a:xfrm>
            <a:off x="7911650" y="1135075"/>
            <a:ext cx="37926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00FFFF"/>
                </a:highlight>
              </a:rPr>
              <a:t>NA</a:t>
            </a:r>
            <a:endParaRPr b="1"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+"/>
            </a:pPr>
            <a:r>
              <a:rPr lang="cs-CZ">
                <a:highlight>
                  <a:srgbClr val="00FFFF"/>
                </a:highlight>
              </a:rPr>
              <a:t>for what/what purpose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šampon na vlasy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krém na ruce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sirup na kašel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! Budu tam na 10 minut. Budu tam na týden.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/>
              <a:t>(= for 10 minutes/one week)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