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93" r:id="rId4"/>
    <p:sldId id="294" r:id="rId5"/>
    <p:sldId id="295" r:id="rId6"/>
    <p:sldId id="296" r:id="rId7"/>
    <p:sldId id="276" r:id="rId8"/>
    <p:sldId id="297" r:id="rId9"/>
    <p:sldId id="298" r:id="rId10"/>
    <p:sldId id="300" r:id="rId11"/>
    <p:sldId id="299" r:id="rId12"/>
    <p:sldId id="301" r:id="rId13"/>
    <p:sldId id="304" r:id="rId14"/>
    <p:sldId id="305" r:id="rId15"/>
    <p:sldId id="309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754" autoAdjust="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, Masaryk University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II – </a:t>
            </a:r>
            <a:r>
              <a:rPr lang="cs-CZ" dirty="0" err="1"/>
              <a:t>practice</a:t>
            </a:r>
            <a:r>
              <a:rPr lang="cs-CZ" dirty="0"/>
              <a:t> </a:t>
            </a:r>
          </a:p>
          <a:p>
            <a:r>
              <a:rPr lang="cs-CZ" dirty="0" err="1"/>
              <a:t>Spring</a:t>
            </a:r>
            <a:r>
              <a:rPr lang="cs-CZ" dirty="0"/>
              <a:t>, </a:t>
            </a:r>
            <a:r>
              <a:rPr lang="cs-CZ" dirty="0" err="1"/>
              <a:t>weeks</a:t>
            </a:r>
            <a:r>
              <a:rPr lang="cs-CZ" dirty="0"/>
              <a:t> 7th-9th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260769"/>
            <a:ext cx="7920000" cy="6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</a:t>
            </a:r>
            <a:r>
              <a:rPr lang="en-US" sz="1800" dirty="0" err="1"/>
              <a:t>tudy</a:t>
            </a:r>
            <a:r>
              <a:rPr lang="en-US" sz="1800" dirty="0"/>
              <a:t> materials were supported by the project:</a:t>
            </a:r>
            <a:r>
              <a:rPr lang="cs-CZ" sz="1800" dirty="0"/>
              <a:t>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BP </a:t>
            </a:r>
            <a:r>
              <a:rPr lang="cs-CZ" dirty="0" err="1"/>
              <a:t>measurement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Environment: pleasant room temperature, quiet surroundings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Position: the patient sits with his back leaning backwards, both legs are on the floor, forearm rests on a surface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Reasonable cuff size, correct positioning at heart level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measurement happens at rest and starts after 5 – 10 minutes of sitting down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Measurement by auscultatory method </a:t>
            </a:r>
            <a:endParaRPr lang="cs-CZ" dirty="0"/>
          </a:p>
          <a:p>
            <a:pPr lvl="1"/>
            <a:r>
              <a:rPr lang="en-US" dirty="0"/>
              <a:t>Inflate the cuff to a pressure 30 mmHg higher than the pressure at which the radial pulse disappeared </a:t>
            </a:r>
            <a:endParaRPr lang="cs-CZ" dirty="0"/>
          </a:p>
          <a:p>
            <a:pPr lvl="1"/>
            <a:r>
              <a:rPr lang="en-US" dirty="0"/>
              <a:t>The pressure reduction rate in the cuff is 2 – 3 mmHg/s </a:t>
            </a:r>
            <a:endParaRPr lang="cs-CZ" dirty="0"/>
          </a:p>
          <a:p>
            <a:pPr lvl="1"/>
            <a:r>
              <a:rPr lang="en-US" dirty="0"/>
              <a:t>The pressure value is determined with 2 mmHg accuracy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BP</a:t>
            </a:r>
            <a:r>
              <a:rPr lang="cs-CZ" dirty="0"/>
              <a:t> </a:t>
            </a:r>
            <a:r>
              <a:rPr lang="en-US" dirty="0"/>
              <a:t>should be measured 3 times at least five minutes apart and the final BP value is a mean value of the last two measurements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24-hour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monitoring</a:t>
            </a:r>
          </a:p>
        </p:txBody>
      </p:sp>
      <p:sp>
        <p:nvSpPr>
          <p:cNvPr id="339" name="TextovéPole 338"/>
          <p:cNvSpPr txBox="1"/>
          <p:nvPr/>
        </p:nvSpPr>
        <p:spPr>
          <a:xfrm>
            <a:off x="436586" y="1108031"/>
            <a:ext cx="105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 decrease during night: 10-15% </a:t>
            </a:r>
          </a:p>
        </p:txBody>
      </p:sp>
      <p:grpSp>
        <p:nvGrpSpPr>
          <p:cNvPr id="340" name="Skupina 339"/>
          <p:cNvGrpSpPr/>
          <p:nvPr/>
        </p:nvGrpSpPr>
        <p:grpSpPr>
          <a:xfrm>
            <a:off x="167637" y="1700808"/>
            <a:ext cx="10968129" cy="4925581"/>
            <a:chOff x="-56282" y="1700808"/>
            <a:chExt cx="10616512" cy="4925581"/>
          </a:xfrm>
        </p:grpSpPr>
        <p:sp>
          <p:nvSpPr>
            <p:cNvPr id="341" name="TextovéPole 340"/>
            <p:cNvSpPr txBox="1"/>
            <p:nvPr/>
          </p:nvSpPr>
          <p:spPr>
            <a:xfrm>
              <a:off x="78626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</a:t>
              </a:r>
            </a:p>
          </p:txBody>
        </p:sp>
        <p:sp>
          <p:nvSpPr>
            <p:cNvPr id="342" name="TextovéPole 341"/>
            <p:cNvSpPr txBox="1"/>
            <p:nvPr/>
          </p:nvSpPr>
          <p:spPr>
            <a:xfrm>
              <a:off x="1164871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9</a:t>
              </a:r>
            </a:p>
          </p:txBody>
        </p:sp>
        <p:sp>
          <p:nvSpPr>
            <p:cNvPr id="343" name="TextovéPole 342"/>
            <p:cNvSpPr txBox="1"/>
            <p:nvPr/>
          </p:nvSpPr>
          <p:spPr>
            <a:xfrm>
              <a:off x="191054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11</a:t>
              </a:r>
            </a:p>
          </p:txBody>
        </p:sp>
        <p:sp>
          <p:nvSpPr>
            <p:cNvPr id="344" name="TextovéPole 343"/>
            <p:cNvSpPr txBox="1"/>
            <p:nvPr/>
          </p:nvSpPr>
          <p:spPr>
            <a:xfrm>
              <a:off x="1532548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</a:t>
              </a:r>
            </a:p>
          </p:txBody>
        </p:sp>
        <p:sp>
          <p:nvSpPr>
            <p:cNvPr id="345" name="TextovéPole 344"/>
            <p:cNvSpPr txBox="1"/>
            <p:nvPr/>
          </p:nvSpPr>
          <p:spPr>
            <a:xfrm>
              <a:off x="227476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</a:t>
              </a:r>
            </a:p>
          </p:txBody>
        </p:sp>
        <p:sp>
          <p:nvSpPr>
            <p:cNvPr id="346" name="TextovéPole 345"/>
            <p:cNvSpPr txBox="1"/>
            <p:nvPr/>
          </p:nvSpPr>
          <p:spPr>
            <a:xfrm>
              <a:off x="265391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13</a:t>
              </a:r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303252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</a:t>
              </a:r>
            </a:p>
          </p:txBody>
        </p:sp>
        <p:sp>
          <p:nvSpPr>
            <p:cNvPr id="348" name="TextovéPole 347"/>
            <p:cNvSpPr txBox="1"/>
            <p:nvPr/>
          </p:nvSpPr>
          <p:spPr>
            <a:xfrm>
              <a:off x="377819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16</a:t>
              </a:r>
            </a:p>
          </p:txBody>
        </p:sp>
        <p:sp>
          <p:nvSpPr>
            <p:cNvPr id="349" name="TextovéPole 348"/>
            <p:cNvSpPr txBox="1"/>
            <p:nvPr/>
          </p:nvSpPr>
          <p:spPr>
            <a:xfrm>
              <a:off x="3400197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15</a:t>
              </a:r>
            </a:p>
          </p:txBody>
        </p:sp>
        <p:sp>
          <p:nvSpPr>
            <p:cNvPr id="350" name="TextovéPole 349"/>
            <p:cNvSpPr txBox="1"/>
            <p:nvPr/>
          </p:nvSpPr>
          <p:spPr>
            <a:xfrm>
              <a:off x="414241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17</a:t>
              </a:r>
            </a:p>
          </p:txBody>
        </p:sp>
        <p:sp>
          <p:nvSpPr>
            <p:cNvPr id="351" name="TextovéPole 350"/>
            <p:cNvSpPr txBox="1"/>
            <p:nvPr/>
          </p:nvSpPr>
          <p:spPr>
            <a:xfrm>
              <a:off x="452357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18</a:t>
              </a:r>
            </a:p>
          </p:txBody>
        </p:sp>
        <p:sp>
          <p:nvSpPr>
            <p:cNvPr id="352" name="TextovéPole 351"/>
            <p:cNvSpPr txBox="1"/>
            <p:nvPr/>
          </p:nvSpPr>
          <p:spPr>
            <a:xfrm>
              <a:off x="490218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19</a:t>
              </a:r>
            </a:p>
          </p:txBody>
        </p:sp>
        <p:sp>
          <p:nvSpPr>
            <p:cNvPr id="353" name="TextovéPole 352"/>
            <p:cNvSpPr txBox="1"/>
            <p:nvPr/>
          </p:nvSpPr>
          <p:spPr>
            <a:xfrm>
              <a:off x="5659251" y="5866460"/>
              <a:ext cx="473874" cy="396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354" name="TextovéPole 353"/>
            <p:cNvSpPr txBox="1"/>
            <p:nvPr/>
          </p:nvSpPr>
          <p:spPr>
            <a:xfrm>
              <a:off x="5269856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20</a:t>
              </a:r>
            </a:p>
          </p:txBody>
        </p:sp>
        <p:sp>
          <p:nvSpPr>
            <p:cNvPr id="355" name="TextovéPole 354"/>
            <p:cNvSpPr txBox="1"/>
            <p:nvPr/>
          </p:nvSpPr>
          <p:spPr>
            <a:xfrm>
              <a:off x="6012072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56" name="TextovéPole 355"/>
            <p:cNvSpPr txBox="1"/>
            <p:nvPr/>
          </p:nvSpPr>
          <p:spPr>
            <a:xfrm>
              <a:off x="638120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57" name="TextovéPole 356"/>
            <p:cNvSpPr txBox="1"/>
            <p:nvPr/>
          </p:nvSpPr>
          <p:spPr>
            <a:xfrm>
              <a:off x="6759815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358" name="TextovéPole 357"/>
            <p:cNvSpPr txBox="1"/>
            <p:nvPr/>
          </p:nvSpPr>
          <p:spPr>
            <a:xfrm>
              <a:off x="750548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9" name="TextovéPole 358"/>
            <p:cNvSpPr txBox="1"/>
            <p:nvPr/>
          </p:nvSpPr>
          <p:spPr>
            <a:xfrm>
              <a:off x="712749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60" name="TextovéPole 359"/>
            <p:cNvSpPr txBox="1"/>
            <p:nvPr/>
          </p:nvSpPr>
          <p:spPr>
            <a:xfrm>
              <a:off x="7869708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1" name="TextovéPole 360"/>
            <p:cNvSpPr txBox="1"/>
            <p:nvPr/>
          </p:nvSpPr>
          <p:spPr>
            <a:xfrm>
              <a:off x="823084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8609447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3" name="TextovéPole 362"/>
            <p:cNvSpPr txBox="1"/>
            <p:nvPr/>
          </p:nvSpPr>
          <p:spPr>
            <a:xfrm>
              <a:off x="9355121" y="5852908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7</a:t>
              </a:r>
            </a:p>
          </p:txBody>
        </p:sp>
        <p:sp>
          <p:nvSpPr>
            <p:cNvPr id="364" name="TextovéPole 363"/>
            <p:cNvSpPr txBox="1"/>
            <p:nvPr/>
          </p:nvSpPr>
          <p:spPr>
            <a:xfrm>
              <a:off x="9011318" y="5874334"/>
              <a:ext cx="43079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5" name="TextovéPole 364"/>
            <p:cNvSpPr txBox="1"/>
            <p:nvPr/>
          </p:nvSpPr>
          <p:spPr>
            <a:xfrm>
              <a:off x="9918725" y="439998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</a:p>
          </p:txBody>
        </p:sp>
        <p:sp>
          <p:nvSpPr>
            <p:cNvPr id="366" name="TextovéPole 365"/>
            <p:cNvSpPr txBox="1"/>
            <p:nvPr/>
          </p:nvSpPr>
          <p:spPr>
            <a:xfrm>
              <a:off x="348119" y="2890594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120</a:t>
              </a:r>
            </a:p>
          </p:txBody>
        </p:sp>
        <p:sp>
          <p:nvSpPr>
            <p:cNvPr id="367" name="TextovéPole 366"/>
            <p:cNvSpPr txBox="1"/>
            <p:nvPr/>
          </p:nvSpPr>
          <p:spPr>
            <a:xfrm>
              <a:off x="348119" y="2521646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140</a:t>
              </a:r>
            </a:p>
          </p:txBody>
        </p:sp>
        <p:sp>
          <p:nvSpPr>
            <p:cNvPr id="368" name="TextovéPole 367"/>
            <p:cNvSpPr txBox="1"/>
            <p:nvPr/>
          </p:nvSpPr>
          <p:spPr>
            <a:xfrm>
              <a:off x="348119" y="3259541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100</a:t>
              </a:r>
            </a:p>
          </p:txBody>
        </p:sp>
        <p:sp>
          <p:nvSpPr>
            <p:cNvPr id="369" name="TextovéPole 368"/>
            <p:cNvSpPr txBox="1"/>
            <p:nvPr/>
          </p:nvSpPr>
          <p:spPr>
            <a:xfrm>
              <a:off x="348119" y="3628488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80</a:t>
              </a:r>
            </a:p>
          </p:txBody>
        </p:sp>
        <p:sp>
          <p:nvSpPr>
            <p:cNvPr id="370" name="TextovéPole 369"/>
            <p:cNvSpPr txBox="1"/>
            <p:nvPr/>
          </p:nvSpPr>
          <p:spPr>
            <a:xfrm>
              <a:off x="9918725" y="3950133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</a:p>
          </p:txBody>
        </p:sp>
        <p:sp>
          <p:nvSpPr>
            <p:cNvPr id="371" name="TextovéPole 370"/>
            <p:cNvSpPr txBox="1"/>
            <p:nvPr/>
          </p:nvSpPr>
          <p:spPr>
            <a:xfrm>
              <a:off x="9918725" y="484983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80</a:t>
              </a:r>
            </a:p>
          </p:txBody>
        </p:sp>
        <p:sp>
          <p:nvSpPr>
            <p:cNvPr id="372" name="TextovéPole 371"/>
            <p:cNvSpPr txBox="1"/>
            <p:nvPr/>
          </p:nvSpPr>
          <p:spPr>
            <a:xfrm>
              <a:off x="348119" y="3997435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60</a:t>
              </a:r>
            </a:p>
          </p:txBody>
        </p:sp>
        <p:sp>
          <p:nvSpPr>
            <p:cNvPr id="373" name="TextovéPole 372"/>
            <p:cNvSpPr txBox="1"/>
            <p:nvPr/>
          </p:nvSpPr>
          <p:spPr>
            <a:xfrm>
              <a:off x="9918725" y="5299681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374" name="TextovéPole 373"/>
            <p:cNvSpPr txBox="1"/>
            <p:nvPr/>
          </p:nvSpPr>
          <p:spPr>
            <a:xfrm>
              <a:off x="9355121" y="2075657"/>
              <a:ext cx="1132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5" name="TextovéPole 374"/>
            <p:cNvSpPr txBox="1"/>
            <p:nvPr/>
          </p:nvSpPr>
          <p:spPr>
            <a:xfrm>
              <a:off x="334566" y="1700808"/>
              <a:ext cx="122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[mmHg]</a:t>
              </a:r>
              <a:endParaRPr lang="cs-CZ" sz="1800" b="1" dirty="0"/>
            </a:p>
          </p:txBody>
        </p:sp>
        <p:grpSp>
          <p:nvGrpSpPr>
            <p:cNvPr id="376" name="Skupina 375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386" name="Přímá spojnice 385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Přímá spojnice 386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Přímá spojnice 387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Přímá spojnice 388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Přímá spojnice 389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Přímá spojnice 390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Přímá spojnice 391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Přímá spojnice 392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Přímá spojnice 393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Přímá spojnice 394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Přímá spojnice 395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Přímá spojnice 396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Přímá spojnice 397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Přímá spojnice 398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Přímá spojnice 399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Přímá spojnice 400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Přímá spojnice 402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Přímá spojnice 403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Přímá spojnice 404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Přímá spojnice 405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Přímá spojnice 406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Přímá spojnice 407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Přímá spojnice 408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Přímá spojnice 409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Přímá spojnice 410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Přímá spojnice 411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Přímá spojnice 412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Přímá spojnice 413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Přímá spojnice 414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Přímá spojnice 415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Přímá spojnice 416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Přímá spojnice 417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Přímá spojnice 418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Přímá spojnice 419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Přímá spojnice 425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Přímá spojnice 431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Přímá spojnice 432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Přímá spojnice 433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Přímá spojnice 434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Přímá spojnice 435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Přímá spojnice 436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Přímá spojnice 437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Přímá spojnice 438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Přímá spojnice 439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Přímá spojnice 440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Přímá spojnice 441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Přímá spojnice 443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Přímá spojnice 444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Přímá spojnice 445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Přímá spojnice 446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Přímá spojnice 447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Přímá spojnice 448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Přímá spojnice 449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Přímá spojnice 450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Přímá spojnice 451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Přímá spojnice 452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Přímá spojnice 453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Přímá spojnice 454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Přímá spojnice 455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Přímá spojnice 456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Přímá spojnice 457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Přímá spojnice 458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Přímá spojnice 459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Přímá spojnice 460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Přímá spojnice 461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Přímá spojnice 462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Přímá spojnice 463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Přímá spojnice 464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Přímá spojnice 465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Přímá spojnice 466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Přímá spojnice 467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Přímá spojnice 468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Přímá spojnice 469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Přímá spojnice 470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Přímá spojnice 471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Přímá spojnice 472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Přímá spojnice 473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Přímá spojnice 474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Přímá spojnice 475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Přímá spojnice 476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Přímá spojnice 477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Přímá spojnice 478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Přímá spojnice 479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Přímá spojnice 480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Přímá spojnice 481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Přímá spojnice 482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Přímá spojnice 483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Přímá spojnice 484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Přímá spojnice 485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Přímá spojnice 486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Přímá spojnice 487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Přímá spojnice 488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Přímá spojnice 489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Přímá spojnice 490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Přímá spojnice 491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Přímá spojnice 492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Přímá spojnice 493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Přímá spojnice 494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Přímá spojnice 495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Přímá spojnice 496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Přímá spojnice 497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Přímá spojnice 498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Přímá spojnice 499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Přímá spojnice 500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Přímá spojnice 501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Přímá spojnice 502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Přímá spojnice 503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Přímá spojnice 504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Přímá spojnice 505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Přímá spojnice 506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Přímá spojnice 507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Přímá spojnice 508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Přímá spojnice 509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Přímá spojnice 510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Přímá spojnice 511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Přímá spojnice 512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Přímá spojnice 513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Přímá spojnice 514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Přímá spojnice 515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Přímá spojnice 516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Přímá spojnice 517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Přímá spojnice 518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Přímá spojnice 519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Přímá spojnice 520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Přímá spojnice 521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Přímá spojnice 522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Přímá spojnice 523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Přímá spojnice 524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Přímá spojnice 525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Přímá spojnice 526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Přímá spojnice 527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Přímá spojnice 528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Přímá spojnice 529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Ovál 530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2" name="Ovál 531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3" name="Ovál 532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4" name="Ovál 533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5" name="Ovál 534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6" name="Ovál 535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7" name="Ovál 536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8" name="Ovál 537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9" name="Ovál 538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0" name="Ovál 539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1" name="Ovál 540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2" name="Ovál 541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3" name="Ovál 542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4" name="Ovál 543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5" name="Ovál 544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6" name="Ovál 545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7" name="Ovál 546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8" name="Ovál 547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9" name="Ovál 548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0" name="Ovál 549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1" name="Ovál 550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2" name="Ovál 551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3" name="Ovál 552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4" name="Ovál 553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5" name="Ovál 554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6" name="Ovál 555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7" name="Ovál 556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8" name="Ovál 557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9" name="Ovál 558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0" name="Ovál 559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1" name="Ovál 560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2" name="Ovál 561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3" name="Ovál 562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4" name="Ovál 563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5" name="Ovál 564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6" name="Ovál 565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7" name="Ovál 566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8" name="Ovál 567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9" name="Ovál 568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0" name="Ovál 569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1" name="Ovál 570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2" name="Ovál 571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3" name="Ovál 572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4" name="Ovál 573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5" name="Ovál 574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6" name="Ovál 575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7" name="Ovál 576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8" name="Ovál 577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9" name="Ovál 578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0" name="Ovál 579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1" name="Ovál 580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2" name="Ovál 581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3" name="Ovál 582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4" name="Ovál 583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5" name="Ovál 584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6" name="Ovál 585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7" name="Ovál 586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8" name="Ovál 587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9" name="Ovál 588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0" name="Ovál 589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1" name="Ovál 590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2" name="Ovál 591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3" name="Ovál 592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4" name="Ovál 593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5" name="Ovál 594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6" name="Ovál 595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7" name="Ovál 596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8" name="Ovál 597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9" name="Ovál 598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0" name="Ovál 599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1" name="Ovál 600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2" name="Ovál 601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3" name="Ovál 602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4" name="Ovál 603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5" name="Ovál 604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6" name="Ovál 605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7" name="Ovál 606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9" name="Ovál 608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1" name="Ovál 610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2" name="Ovál 611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3" name="Ovál 612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4" name="Ovál 613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5" name="Ovál 614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6" name="Ovál 615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7" name="Ovál 616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8" name="Ovál 617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9" name="Ovál 618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0" name="Ovál 619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1" name="Ovál 620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2" name="Ovál 621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3" name="Ovál 622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4" name="Ovál 623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5" name="Ovál 624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6" name="Ovál 625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7" name="Ovál 626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8" name="Ovál 627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9" name="Ovál 628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0" name="Ovál 629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1" name="Ovál 630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2" name="Ovál 631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3" name="Ovál 632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4" name="Ovál 633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5" name="Ovál 634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6" name="Ovál 635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7" name="Ovál 636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8" name="Ovál 637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9" name="Ovál 638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0" name="Ovál 639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1" name="Ovál 640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2" name="Ovál 641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3" name="Ovál 642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4" name="Ovál 643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5" name="Ovál 644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6" name="Ovál 645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7" name="Ovál 646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8" name="Ovál 647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9" name="Ovál 648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0" name="Ovál 649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1" name="Ovál 650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2" name="Ovál 651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3" name="Ovál 652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4" name="Ovál 653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5" name="Ovál 654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6" name="Ovál 655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7" name="Ovál 656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8" name="Ovál 657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9" name="Ovál 658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0" name="Ovál 659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1" name="Ovál 660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2" name="Ovál 661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3" name="Ovál 662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4" name="Ovál 663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5" name="Ovál 664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6" name="Ovál 665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7" name="Ovál 666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8" name="Ovál 667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9" name="Ovál 668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70" name="Ovál 669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377" name="Ovál 376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8" name="Ovál 377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9" name="Ovál 378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80" name="TextovéPole 379"/>
            <p:cNvSpPr txBox="1"/>
            <p:nvPr/>
          </p:nvSpPr>
          <p:spPr>
            <a:xfrm>
              <a:off x="7244703" y="2139233"/>
              <a:ext cx="2243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</a:t>
              </a:r>
              <a:r>
                <a:rPr lang="cs-CZ" sz="1800" b="1" dirty="0"/>
                <a:t>BP</a:t>
              </a:r>
              <a:endParaRPr lang="en-US" sz="1800" b="1" dirty="0"/>
            </a:p>
            <a:p>
              <a:r>
                <a:rPr lang="en-US" sz="1800" b="1" dirty="0"/>
                <a:t>D</a:t>
              </a:r>
              <a:r>
                <a:rPr lang="cs-CZ" sz="1800" b="1" dirty="0"/>
                <a:t>BP</a:t>
              </a:r>
            </a:p>
            <a:p>
              <a:r>
                <a:rPr lang="cs-CZ" sz="1800" b="1" dirty="0" err="1"/>
                <a:t>heart</a:t>
              </a:r>
              <a:r>
                <a:rPr lang="cs-CZ" sz="1800" b="1" dirty="0"/>
                <a:t> </a:t>
              </a:r>
              <a:r>
                <a:rPr lang="cs-CZ" sz="1800" b="1" dirty="0" err="1"/>
                <a:t>rate</a:t>
              </a:r>
              <a:endParaRPr lang="cs-CZ" sz="1800" b="1" dirty="0"/>
            </a:p>
          </p:txBody>
        </p:sp>
        <p:sp>
          <p:nvSpPr>
            <p:cNvPr id="381" name="Obdélník 380"/>
            <p:cNvSpPr/>
            <p:nvPr/>
          </p:nvSpPr>
          <p:spPr>
            <a:xfrm>
              <a:off x="2684385" y="5466350"/>
              <a:ext cx="8729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err="1"/>
                <a:t>awake</a:t>
              </a:r>
              <a:endParaRPr lang="en-US" sz="2000" dirty="0"/>
            </a:p>
          </p:txBody>
        </p:sp>
        <p:sp>
          <p:nvSpPr>
            <p:cNvPr id="382" name="Obdélník 381"/>
            <p:cNvSpPr/>
            <p:nvPr/>
          </p:nvSpPr>
          <p:spPr>
            <a:xfrm>
              <a:off x="6988700" y="6226279"/>
              <a:ext cx="1075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err="1"/>
                <a:t>sleeping</a:t>
              </a:r>
              <a:endParaRPr lang="en-US" sz="2000" dirty="0"/>
            </a:p>
          </p:txBody>
        </p:sp>
        <p:sp>
          <p:nvSpPr>
            <p:cNvPr id="383" name="TextovéPole 382"/>
            <p:cNvSpPr txBox="1"/>
            <p:nvPr/>
          </p:nvSpPr>
          <p:spPr>
            <a:xfrm>
              <a:off x="-54560" y="2060848"/>
              <a:ext cx="190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err="1"/>
                <a:t>blood</a:t>
              </a:r>
              <a:r>
                <a:rPr lang="cs-CZ" sz="1800" b="1" dirty="0"/>
                <a:t> </a:t>
              </a:r>
              <a:r>
                <a:rPr lang="cs-CZ" sz="1800" b="1" dirty="0" err="1"/>
                <a:t>pressure</a:t>
              </a:r>
              <a:endParaRPr lang="cs-CZ" sz="1800" b="1" dirty="0"/>
            </a:p>
          </p:txBody>
        </p:sp>
        <p:sp>
          <p:nvSpPr>
            <p:cNvPr id="384" name="TextovéPole 383"/>
            <p:cNvSpPr txBox="1"/>
            <p:nvPr/>
          </p:nvSpPr>
          <p:spPr>
            <a:xfrm>
              <a:off x="7503834" y="1817953"/>
              <a:ext cx="2820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heart</a:t>
              </a:r>
              <a:r>
                <a:rPr lang="cs-CZ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 </a:t>
              </a:r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rate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85" name="TextovéPole 384"/>
            <p:cNvSpPr txBox="1"/>
            <p:nvPr/>
          </p:nvSpPr>
          <p:spPr>
            <a:xfrm>
              <a:off x="-56282" y="5804281"/>
              <a:ext cx="1057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err="1"/>
                <a:t>hours</a:t>
              </a:r>
              <a:endParaRPr lang="cs-CZ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0D6819B-E49B-466E-96CB-1BBBDB3FF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29675"/>
              </p:ext>
            </p:extLst>
          </p:nvPr>
        </p:nvGraphicFramePr>
        <p:xfrm>
          <a:off x="52271" y="191112"/>
          <a:ext cx="12092421" cy="65862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6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/>
                        <a:t>method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/>
                        <a:t>advantages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/>
                        <a:t>disadvantages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/>
                        <a:t>measured</a:t>
                      </a:r>
                      <a:r>
                        <a:rPr lang="en-GB" sz="2400" b="1" baseline="0" noProof="0" dirty="0"/>
                        <a:t> value</a:t>
                      </a:r>
                      <a:endParaRPr lang="en-GB" sz="2400" b="1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GB" sz="2200" noProof="0" dirty="0" err="1"/>
                        <a:t>auscultatory</a:t>
                      </a:r>
                      <a:endParaRPr lang="en-GB" sz="2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e</a:t>
                      </a:r>
                      <a:r>
                        <a:rPr lang="en-GB" sz="2200" noProof="0" dirty="0" err="1"/>
                        <a:t>xact</a:t>
                      </a:r>
                      <a:r>
                        <a:rPr lang="en-GB" sz="2200" baseline="0" noProof="0" dirty="0"/>
                        <a:t> estimation of</a:t>
                      </a:r>
                      <a:r>
                        <a:rPr lang="en-GB" sz="2200" noProof="0" dirty="0"/>
                        <a:t> SBP</a:t>
                      </a:r>
                      <a:r>
                        <a:rPr lang="en-GB" sz="2200" baseline="0" noProof="0" dirty="0"/>
                        <a:t>/DBP</a:t>
                      </a:r>
                      <a:endParaRPr lang="en-GB" sz="2200" noProof="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baseline="0" noProof="0" dirty="0"/>
                        <a:t>easy, it </a:t>
                      </a:r>
                      <a:r>
                        <a:rPr lang="en-GB" sz="2200" baseline="0" noProof="0" dirty="0" err="1"/>
                        <a:t>doesn</a:t>
                      </a:r>
                      <a:r>
                        <a:rPr lang="cs-CZ" sz="2200" baseline="0" noProof="0" dirty="0"/>
                        <a:t>´</a:t>
                      </a:r>
                      <a:r>
                        <a:rPr lang="en-GB" sz="2200" baseline="0" noProof="0" dirty="0"/>
                        <a:t>t require electricity</a:t>
                      </a:r>
                      <a:endParaRPr lang="en-GB" sz="2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s</a:t>
                      </a:r>
                      <a:r>
                        <a:rPr lang="en-GB" sz="2200" noProof="0" dirty="0" err="1"/>
                        <a:t>ubjective</a:t>
                      </a:r>
                      <a:r>
                        <a:rPr lang="en-GB" sz="2200" noProof="0" dirty="0"/>
                        <a:t>, experience is</a:t>
                      </a:r>
                      <a:r>
                        <a:rPr lang="en-GB" sz="2200" baseline="0" noProof="0" dirty="0"/>
                        <a:t> </a:t>
                      </a:r>
                      <a:r>
                        <a:rPr lang="en-GB" sz="2200" baseline="0" noProof="0" dirty="0" err="1"/>
                        <a:t>nece</a:t>
                      </a:r>
                      <a:r>
                        <a:rPr lang="cs-CZ" sz="2200" baseline="0" noProof="0" dirty="0"/>
                        <a:t>s</a:t>
                      </a:r>
                      <a:r>
                        <a:rPr lang="en-GB" sz="2200" baseline="0" noProof="0" dirty="0" err="1"/>
                        <a:t>sary</a:t>
                      </a:r>
                      <a:endParaRPr lang="en-GB" sz="2200" noProof="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SBP/DBP</a:t>
                      </a:r>
                      <a:r>
                        <a:rPr lang="en-GB" sz="2200" baseline="0" noProof="0" dirty="0"/>
                        <a:t> from </a:t>
                      </a:r>
                      <a:r>
                        <a:rPr lang="en-GB" sz="2200" baseline="0" noProof="0" dirty="0" err="1"/>
                        <a:t>differen</a:t>
                      </a:r>
                      <a:r>
                        <a:rPr lang="cs-CZ" sz="2200" baseline="0" noProof="0" dirty="0"/>
                        <a:t>t</a:t>
                      </a:r>
                      <a:r>
                        <a:rPr lang="en-GB" sz="2200" baseline="0" noProof="0" dirty="0"/>
                        <a:t> IBI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GB" sz="2200" noProof="0" dirty="0"/>
                        <a:t>S</a:t>
                      </a:r>
                      <a:r>
                        <a:rPr lang="cs-CZ" sz="2200" noProof="0" dirty="0"/>
                        <a:t>BP</a:t>
                      </a:r>
                      <a:r>
                        <a:rPr lang="en-GB" sz="2200" baseline="0" noProof="0" dirty="0"/>
                        <a:t> a</a:t>
                      </a:r>
                      <a:r>
                        <a:rPr lang="cs-CZ" sz="2200" baseline="0" noProof="0" dirty="0" err="1"/>
                        <a:t>nd</a:t>
                      </a:r>
                      <a:r>
                        <a:rPr lang="en-GB" sz="2200" baseline="0" noProof="0" dirty="0"/>
                        <a:t> </a:t>
                      </a:r>
                      <a:r>
                        <a:rPr lang="en-GB" sz="2200" noProof="0" dirty="0"/>
                        <a:t>D</a:t>
                      </a:r>
                      <a:r>
                        <a:rPr lang="cs-CZ" sz="2200" noProof="0" dirty="0"/>
                        <a:t>BP</a:t>
                      </a:r>
                      <a:endParaRPr lang="en-GB" sz="2200" noProof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GB" sz="2200" noProof="0" dirty="0" err="1"/>
                        <a:t>oscillometr</a:t>
                      </a:r>
                      <a:r>
                        <a:rPr lang="cs-CZ" sz="2200" noProof="0" dirty="0"/>
                        <a:t>y</a:t>
                      </a:r>
                      <a:endParaRPr lang="en-GB" sz="2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e</a:t>
                      </a:r>
                      <a:r>
                        <a:rPr lang="en-GB" sz="2200" noProof="0" dirty="0" err="1"/>
                        <a:t>xact</a:t>
                      </a:r>
                      <a:r>
                        <a:rPr lang="en-GB" sz="2200" baseline="0" noProof="0" dirty="0"/>
                        <a:t> estimation of MAP</a:t>
                      </a:r>
                      <a:endParaRPr lang="en-GB" sz="2200" noProof="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a</a:t>
                      </a:r>
                      <a:r>
                        <a:rPr lang="en-GB" sz="2200" noProof="0" dirty="0" err="1"/>
                        <a:t>utomatic</a:t>
                      </a:r>
                      <a:r>
                        <a:rPr lang="en-GB" sz="2200" noProof="0" dirty="0"/>
                        <a:t>, fast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BP</a:t>
                      </a:r>
                      <a:r>
                        <a:rPr lang="en-GB" sz="2200" baseline="0" noProof="0" dirty="0"/>
                        <a:t> can be measured by layman</a:t>
                      </a:r>
                      <a:r>
                        <a:rPr lang="en-GB" sz="2200" noProof="0" dirty="0"/>
                        <a:t>,</a:t>
                      </a:r>
                      <a:r>
                        <a:rPr lang="en-GB" sz="2200" baseline="0" noProof="0" dirty="0"/>
                        <a:t> cheap</a:t>
                      </a:r>
                      <a:r>
                        <a:rPr lang="en-GB" sz="2200" noProof="0" dirty="0"/>
                        <a:t> (home measurement)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baseline="0" noProof="0" dirty="0"/>
                        <a:t>DBP/SBP is calculated (dependence on model, influence</a:t>
                      </a:r>
                      <a:r>
                        <a:rPr lang="cs-CZ" sz="2200" baseline="0" noProof="0" dirty="0"/>
                        <a:t>d</a:t>
                      </a:r>
                      <a:r>
                        <a:rPr lang="en-GB" sz="2200" baseline="0" noProof="0" dirty="0"/>
                        <a:t> </a:t>
                      </a:r>
                      <a:r>
                        <a:rPr lang="cs-CZ" sz="2200" baseline="0" noProof="0" dirty="0"/>
                        <a:t>by a</a:t>
                      </a:r>
                      <a:r>
                        <a:rPr lang="en-GB" sz="2200" baseline="0" noProof="0" dirty="0"/>
                        <a:t> shape of </a:t>
                      </a:r>
                      <a:r>
                        <a:rPr lang="en-GB" sz="2200" baseline="0" noProof="0" dirty="0" err="1"/>
                        <a:t>puls</a:t>
                      </a:r>
                      <a:r>
                        <a:rPr lang="cs-CZ" sz="2200" baseline="0" noProof="0" dirty="0"/>
                        <a:t>e</a:t>
                      </a:r>
                      <a:r>
                        <a:rPr lang="en-GB" sz="2200" baseline="0" noProof="0" dirty="0"/>
                        <a:t> wave)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SBP/DBP</a:t>
                      </a:r>
                      <a:r>
                        <a:rPr lang="en-GB" sz="2200" baseline="0" noProof="0" dirty="0"/>
                        <a:t> from different IBI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baseline="0" noProof="0" dirty="0"/>
                        <a:t>f</a:t>
                      </a:r>
                      <a:r>
                        <a:rPr lang="en-GB" sz="2200" baseline="0" noProof="0" dirty="0" err="1"/>
                        <a:t>alse</a:t>
                      </a:r>
                      <a:r>
                        <a:rPr lang="en-GB" sz="2200" baseline="0" noProof="0" dirty="0"/>
                        <a:t> values during </a:t>
                      </a:r>
                      <a:r>
                        <a:rPr lang="en-GB" sz="2200" baseline="0" noProof="0" dirty="0" err="1"/>
                        <a:t>arrhyt</a:t>
                      </a:r>
                      <a:r>
                        <a:rPr lang="cs-CZ" sz="2200" baseline="0" noProof="0" dirty="0"/>
                        <a:t>h</a:t>
                      </a:r>
                      <a:r>
                        <a:rPr lang="en-GB" sz="2200" baseline="0" noProof="0" dirty="0" err="1"/>
                        <a:t>mia</a:t>
                      </a:r>
                      <a:endParaRPr lang="en-GB" sz="2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/>
                        <a:t>MAP, sometimes SBP</a:t>
                      </a:r>
                      <a:r>
                        <a:rPr lang="en-GB" sz="2200" baseline="0" noProof="0" dirty="0"/>
                        <a:t> </a:t>
                      </a:r>
                      <a:r>
                        <a:rPr lang="en-GB" sz="2200" noProof="0" dirty="0"/>
                        <a:t> </a:t>
                      </a:r>
                      <a:br>
                        <a:rPr lang="en-GB" sz="2200" noProof="0" dirty="0"/>
                      </a:br>
                      <a:r>
                        <a:rPr lang="en-GB" sz="2200" noProof="0" dirty="0"/>
                        <a:t>(it depends</a:t>
                      </a:r>
                      <a:r>
                        <a:rPr lang="en-GB" sz="2200" baseline="0" noProof="0" dirty="0"/>
                        <a:t> on </a:t>
                      </a:r>
                      <a:r>
                        <a:rPr lang="cs-CZ" sz="2200" baseline="0" noProof="0" dirty="0"/>
                        <a:t>a </a:t>
                      </a:r>
                      <a:r>
                        <a:rPr lang="en-GB" sz="2200" baseline="0" noProof="0" dirty="0"/>
                        <a:t>device</a:t>
                      </a:r>
                      <a:r>
                        <a:rPr lang="en-GB" sz="2200" noProof="0" dirty="0"/>
                        <a:t>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/>
                        <a:t>24</a:t>
                      </a:r>
                      <a:r>
                        <a:rPr lang="cs-CZ" sz="2200" noProof="0" dirty="0"/>
                        <a:t>-</a:t>
                      </a:r>
                      <a:r>
                        <a:rPr lang="en-GB" sz="2200" noProof="0" dirty="0"/>
                        <a:t>hour BP monitoring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BP record from whole day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diagnosis of white-coat hypertension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d</a:t>
                      </a:r>
                      <a:r>
                        <a:rPr lang="en-GB" sz="2200" noProof="0" dirty="0" err="1"/>
                        <a:t>isruptive</a:t>
                      </a:r>
                      <a:r>
                        <a:rPr lang="en-GB" sz="2200" noProof="0" dirty="0"/>
                        <a:t> influence of measuring  (during sleeping</a:t>
                      </a:r>
                      <a:r>
                        <a:rPr lang="en-GB" sz="2200" baseline="0" noProof="0" dirty="0"/>
                        <a:t>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/>
                        <a:t>SBP/DBP</a:t>
                      </a:r>
                      <a:r>
                        <a:rPr lang="en-GB" sz="2200" baseline="0" noProof="0" dirty="0"/>
                        <a:t> from different IBI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/>
                        <a:t>BP</a:t>
                      </a:r>
                      <a:r>
                        <a:rPr lang="en-GB" sz="2200" baseline="0" noProof="0" dirty="0"/>
                        <a:t> </a:t>
                      </a:r>
                      <a:r>
                        <a:rPr lang="cs-CZ" sz="2200" baseline="0" noProof="0" dirty="0" err="1"/>
                        <a:t>is</a:t>
                      </a:r>
                      <a:r>
                        <a:rPr lang="cs-CZ" sz="2200" baseline="0" noProof="0" dirty="0"/>
                        <a:t> </a:t>
                      </a:r>
                      <a:r>
                        <a:rPr lang="en-GB" sz="2200" baseline="0" noProof="0" dirty="0"/>
                        <a:t>me</a:t>
                      </a:r>
                      <a:r>
                        <a:rPr lang="cs-CZ" sz="2200" baseline="0" noProof="0" dirty="0"/>
                        <a:t>a</a:t>
                      </a:r>
                      <a:r>
                        <a:rPr lang="en-GB" sz="2200" baseline="0" noProof="0" dirty="0" err="1"/>
                        <a:t>sured</a:t>
                      </a:r>
                      <a:r>
                        <a:rPr lang="en-GB" sz="2200" baseline="0" noProof="0" dirty="0"/>
                        <a:t> each </a:t>
                      </a:r>
                      <a:br>
                        <a:rPr lang="en-GB" sz="2200" baseline="0" noProof="0" dirty="0"/>
                      </a:br>
                      <a:r>
                        <a:rPr lang="en-GB" sz="2200" noProof="0" dirty="0"/>
                        <a:t>15–60 min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noProof="0" dirty="0"/>
                        <a:t>p</a:t>
                      </a:r>
                      <a:r>
                        <a:rPr lang="en-GB" sz="2200" noProof="0" dirty="0" err="1"/>
                        <a:t>hotople-thysmograph</a:t>
                      </a:r>
                      <a:r>
                        <a:rPr lang="cs-CZ" sz="2200" noProof="0" dirty="0"/>
                        <a:t>y</a:t>
                      </a:r>
                      <a:r>
                        <a:rPr lang="en-GB" sz="2200" noProof="0" dirty="0"/>
                        <a:t> (</a:t>
                      </a:r>
                      <a:r>
                        <a:rPr lang="en-GB" sz="2200" noProof="0" dirty="0" err="1"/>
                        <a:t>Peňáz</a:t>
                      </a:r>
                      <a:r>
                        <a:rPr lang="en-GB" sz="2200" noProof="0" dirty="0"/>
                        <a:t>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c</a:t>
                      </a:r>
                      <a:r>
                        <a:rPr lang="en-GB" sz="2200" noProof="0" dirty="0" err="1"/>
                        <a:t>ontinual</a:t>
                      </a:r>
                      <a:r>
                        <a:rPr lang="en-GB" sz="2200" noProof="0" dirty="0"/>
                        <a:t> BP record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baseline="0" noProof="0" dirty="0"/>
                        <a:t>p</a:t>
                      </a:r>
                      <a:r>
                        <a:rPr lang="en-GB" sz="2200" baseline="0" noProof="0" dirty="0" err="1"/>
                        <a:t>ossibility</a:t>
                      </a:r>
                      <a:r>
                        <a:rPr lang="en-GB" sz="2200" baseline="0" noProof="0" dirty="0"/>
                        <a:t> of beat-to beat SBP/DBP calculation (BP variability analysis)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200" noProof="0" dirty="0" err="1"/>
                        <a:t>measur</a:t>
                      </a:r>
                      <a:r>
                        <a:rPr lang="cs-CZ" sz="2200" noProof="0" dirty="0" err="1"/>
                        <a:t>ement</a:t>
                      </a:r>
                      <a:r>
                        <a:rPr lang="en-GB" sz="2200" noProof="0" dirty="0"/>
                        <a:t> on </a:t>
                      </a:r>
                      <a:r>
                        <a:rPr lang="cs-CZ" sz="2200" noProof="0" dirty="0"/>
                        <a:t>a</a:t>
                      </a:r>
                      <a:r>
                        <a:rPr lang="en-GB" sz="2200" noProof="0" dirty="0"/>
                        <a:t> finger, brachial BP </a:t>
                      </a:r>
                      <a:r>
                        <a:rPr lang="cs-CZ" sz="2200" noProof="0" dirty="0" err="1"/>
                        <a:t>is</a:t>
                      </a:r>
                      <a:r>
                        <a:rPr lang="cs-CZ" sz="2200" noProof="0" dirty="0"/>
                        <a:t> </a:t>
                      </a:r>
                      <a:r>
                        <a:rPr lang="cs-CZ" sz="2200" noProof="0" dirty="0" err="1"/>
                        <a:t>calculated</a:t>
                      </a:r>
                      <a:endParaRPr lang="en-GB" sz="2200" noProof="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/>
                        <a:t>e</a:t>
                      </a:r>
                      <a:r>
                        <a:rPr lang="en-GB" sz="2200" noProof="0" dirty="0" err="1"/>
                        <a:t>xpensive</a:t>
                      </a:r>
                      <a:r>
                        <a:rPr lang="en-GB" sz="2200" baseline="0" noProof="0" dirty="0"/>
                        <a:t> device</a:t>
                      </a:r>
                      <a:endParaRPr lang="en-GB" sz="2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200" noProof="0" dirty="0"/>
                        <a:t>c</a:t>
                      </a:r>
                      <a:r>
                        <a:rPr lang="en-GB" sz="2200" noProof="0" dirty="0" err="1"/>
                        <a:t>ontinual</a:t>
                      </a:r>
                      <a:r>
                        <a:rPr lang="en-GB" sz="2200" noProof="0" dirty="0"/>
                        <a:t> BP record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4519"/>
            <a:ext cx="10753200" cy="451576"/>
          </a:xfrm>
        </p:spPr>
        <p:txBody>
          <a:bodyPr/>
          <a:lstStyle/>
          <a:p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088" y="4465123"/>
            <a:ext cx="11482893" cy="272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err="1"/>
              <a:t>Isolated</a:t>
            </a:r>
            <a:r>
              <a:rPr lang="cs-CZ" sz="2400" dirty="0"/>
              <a:t> </a:t>
            </a:r>
            <a:r>
              <a:rPr lang="cs-CZ" sz="2400" dirty="0" err="1"/>
              <a:t>systolic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r>
              <a:rPr lang="cs-CZ" sz="2400" dirty="0"/>
              <a:t>: SBP&gt; 140 and DBP &lt;90 </a:t>
            </a:r>
            <a:r>
              <a:rPr lang="cs-CZ" sz="2400" dirty="0" err="1"/>
              <a:t>mmHg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normal</a:t>
            </a:r>
            <a:r>
              <a:rPr lang="cs-CZ" sz="2400" dirty="0"/>
              <a:t> BP – </a:t>
            </a:r>
            <a:r>
              <a:rPr lang="cs-CZ" sz="2400" dirty="0" err="1"/>
              <a:t>annual</a:t>
            </a:r>
            <a:r>
              <a:rPr lang="cs-CZ" sz="2400" dirty="0"/>
              <a:t> monitoring </a:t>
            </a:r>
            <a:r>
              <a:rPr lang="cs-CZ" sz="2400" dirty="0" err="1"/>
              <a:t>recommended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Home</a:t>
            </a:r>
            <a:r>
              <a:rPr lang="cs-CZ" sz="2400" dirty="0"/>
              <a:t> </a:t>
            </a:r>
            <a:r>
              <a:rPr lang="cs-CZ" sz="2400" dirty="0" err="1"/>
              <a:t>measurement</a:t>
            </a:r>
            <a:r>
              <a:rPr lang="cs-CZ" sz="2400" dirty="0"/>
              <a:t> to </a:t>
            </a:r>
            <a:r>
              <a:rPr lang="cs-CZ" sz="2400" dirty="0" err="1"/>
              <a:t>exclude</a:t>
            </a:r>
            <a:r>
              <a:rPr lang="cs-CZ" sz="2400" dirty="0"/>
              <a:t>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coat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Hypertension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diagnosed</a:t>
            </a:r>
            <a:r>
              <a:rPr lang="cs-CZ" sz="2400" dirty="0"/>
              <a:t> </a:t>
            </a:r>
            <a:r>
              <a:rPr lang="cs-CZ" sz="2400" dirty="0" err="1"/>
              <a:t>when</a:t>
            </a:r>
            <a:r>
              <a:rPr lang="cs-CZ" sz="2400" dirty="0"/>
              <a:t>:</a:t>
            </a:r>
          </a:p>
          <a:p>
            <a:pPr lvl="1"/>
            <a:r>
              <a:rPr lang="cs-CZ" sz="1600" dirty="0" err="1"/>
              <a:t>average</a:t>
            </a:r>
            <a:r>
              <a:rPr lang="cs-CZ" sz="1600" dirty="0"/>
              <a:t> BP </a:t>
            </a:r>
            <a:r>
              <a:rPr lang="cs-CZ" sz="1600" dirty="0" err="1"/>
              <a:t>from</a:t>
            </a:r>
            <a:r>
              <a:rPr lang="cs-CZ" sz="1600" dirty="0"/>
              <a:t> 4–5 </a:t>
            </a:r>
            <a:r>
              <a:rPr lang="cs-CZ" sz="1600" dirty="0" err="1"/>
              <a:t>examinations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&gt; 140/90 </a:t>
            </a:r>
            <a:r>
              <a:rPr lang="cs-CZ" sz="1600" dirty="0" err="1"/>
              <a:t>mmHg</a:t>
            </a:r>
            <a:endParaRPr lang="cs-CZ" sz="1600" dirty="0"/>
          </a:p>
          <a:p>
            <a:pPr lvl="1"/>
            <a:r>
              <a:rPr lang="cs-CZ" sz="1600" dirty="0"/>
              <a:t>BP </a:t>
            </a:r>
            <a:r>
              <a:rPr lang="cs-CZ" sz="1600" dirty="0" err="1"/>
              <a:t>during</a:t>
            </a:r>
            <a:r>
              <a:rPr lang="cs-CZ" sz="1600" dirty="0"/>
              <a:t> a </a:t>
            </a:r>
            <a:r>
              <a:rPr lang="cs-CZ" sz="1600" dirty="0" err="1"/>
              <a:t>home</a:t>
            </a:r>
            <a:r>
              <a:rPr lang="cs-CZ" sz="1600" dirty="0"/>
              <a:t> </a:t>
            </a:r>
            <a:r>
              <a:rPr lang="cs-CZ" sz="1600" dirty="0" err="1"/>
              <a:t>measurement</a:t>
            </a:r>
            <a:r>
              <a:rPr lang="cs-CZ" sz="1600" dirty="0"/>
              <a:t> </a:t>
            </a:r>
            <a:r>
              <a:rPr lang="cs-CZ" sz="1600" dirty="0" err="1"/>
              <a:t>repeatedly</a:t>
            </a:r>
            <a:r>
              <a:rPr lang="cs-CZ" sz="1600" dirty="0"/>
              <a:t> &gt; 135/80 </a:t>
            </a:r>
            <a:r>
              <a:rPr lang="cs-CZ" sz="1600" dirty="0" err="1"/>
              <a:t>mmHg</a:t>
            </a:r>
            <a:endParaRPr lang="cs-CZ" sz="1600" dirty="0"/>
          </a:p>
          <a:p>
            <a:pPr lvl="1"/>
            <a:r>
              <a:rPr lang="cs-CZ" sz="1600" dirty="0" err="1"/>
              <a:t>mean</a:t>
            </a:r>
            <a:r>
              <a:rPr lang="cs-CZ" sz="1600" dirty="0"/>
              <a:t> BP </a:t>
            </a:r>
            <a:r>
              <a:rPr lang="cs-CZ" sz="1600" dirty="0" err="1"/>
              <a:t>from</a:t>
            </a:r>
            <a:r>
              <a:rPr lang="cs-CZ" sz="1600" dirty="0"/>
              <a:t> 24-hour monitoring </a:t>
            </a:r>
            <a:r>
              <a:rPr lang="cs-CZ" sz="1600" dirty="0" err="1"/>
              <a:t>is</a:t>
            </a:r>
            <a:r>
              <a:rPr lang="cs-CZ" sz="1600" dirty="0"/>
              <a:t> &gt; 130/80 </a:t>
            </a:r>
            <a:r>
              <a:rPr lang="cs-CZ" sz="1600" dirty="0" err="1"/>
              <a:t>mmHg</a:t>
            </a:r>
            <a:endParaRPr lang="cs-CZ" sz="16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69F3CD3-196B-4CA3-B1DE-1322B4AB5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92694"/>
              </p:ext>
            </p:extLst>
          </p:nvPr>
        </p:nvGraphicFramePr>
        <p:xfrm>
          <a:off x="140088" y="947222"/>
          <a:ext cx="11881318" cy="3406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GB" sz="20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noProof="0" dirty="0"/>
                        <a:t>b</a:t>
                      </a:r>
                      <a:r>
                        <a:rPr lang="en-GB" sz="2000" noProof="0" dirty="0" err="1"/>
                        <a:t>lood</a:t>
                      </a:r>
                      <a:r>
                        <a:rPr lang="en-GB" sz="2000" baseline="0" noProof="0" dirty="0"/>
                        <a:t> pressure</a:t>
                      </a:r>
                      <a:endParaRPr lang="en-GB" sz="20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SBP [mmHg]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/>
                        <a:t>DBP</a:t>
                      </a:r>
                      <a:r>
                        <a:rPr lang="cs-CZ" sz="2000" noProof="0" dirty="0"/>
                        <a:t> </a:t>
                      </a:r>
                      <a:r>
                        <a:rPr lang="en-GB" sz="2000" noProof="0" dirty="0"/>
                        <a:t>[mmHg]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noProof="0" dirty="0"/>
                        <a:t>p</a:t>
                      </a:r>
                      <a:r>
                        <a:rPr lang="en-GB" sz="2000" noProof="0" dirty="0"/>
                        <a:t>o</a:t>
                      </a:r>
                      <a:r>
                        <a:rPr lang="cs-CZ" sz="2000" noProof="0" dirty="0"/>
                        <a:t>s</a:t>
                      </a:r>
                      <a:r>
                        <a:rPr lang="en-GB" sz="2000" noProof="0" dirty="0" err="1"/>
                        <a:t>sible</a:t>
                      </a:r>
                      <a:r>
                        <a:rPr lang="en-GB" sz="2000" baseline="0" noProof="0" dirty="0"/>
                        <a:t> complications</a:t>
                      </a:r>
                      <a:endParaRPr lang="en-GB" sz="2000" noProof="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38">
                <a:tc row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GB" sz="2000" noProof="0"/>
                        <a:t>normal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optimal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 dirty="0"/>
                        <a:t>&lt;120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&lt;80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GB" sz="2000" noProof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normal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120 – 129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80 – 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GB" sz="2000" noProof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baseline="0" noProof="0"/>
                        <a:t>high normal</a:t>
                      </a:r>
                      <a:endParaRPr lang="en-GB" sz="2000" noProof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130 – </a:t>
                      </a:r>
                      <a:r>
                        <a:rPr lang="en-GB" sz="2000" baseline="0" noProof="0"/>
                        <a:t>139</a:t>
                      </a:r>
                      <a:endParaRPr lang="en-GB" sz="2000" noProof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85 – 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GB" sz="2000" noProof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GB" sz="2000" noProof="0" dirty="0"/>
                        <a:t>hypertension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900"/>
                        </a:lnSpc>
                        <a:buFont typeface="+mj-lt"/>
                        <a:buAutoNum type="arabicPeriod"/>
                      </a:pPr>
                      <a:r>
                        <a:rPr lang="en-GB" sz="2000" noProof="0" dirty="0"/>
                        <a:t> stage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140 – 159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90 – 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without organ changes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noProof="0"/>
                        <a:t>2. stage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160 – 179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100 – 109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 dirty="0"/>
                        <a:t>hypertrophy of L ventricle, proteinuria, </a:t>
                      </a:r>
                      <a:r>
                        <a:rPr lang="cs-CZ" sz="2000" noProof="0" dirty="0"/>
                        <a:t>a</a:t>
                      </a:r>
                      <a:r>
                        <a:rPr lang="en-GB" sz="2000" noProof="0" dirty="0" err="1"/>
                        <a:t>ngiopathy</a:t>
                      </a:r>
                      <a:r>
                        <a:rPr lang="en-GB" sz="2000" noProof="0" dirty="0"/>
                        <a:t>, ...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noProof="0" dirty="0"/>
                        <a:t>3. stage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&gt;</a:t>
                      </a:r>
                      <a:r>
                        <a:rPr lang="en-GB" sz="2000" baseline="0" noProof="0"/>
                        <a:t> </a:t>
                      </a:r>
                      <a:r>
                        <a:rPr lang="en-GB" sz="2000" noProof="0"/>
                        <a:t>180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/>
                        <a:t>&gt; 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2000" noProof="0" dirty="0"/>
                        <a:t>morphological and functional changes of some organs, retinopathy, heart</a:t>
                      </a:r>
                      <a:r>
                        <a:rPr lang="en-GB" sz="2000" baseline="0" noProof="0" dirty="0"/>
                        <a:t> and</a:t>
                      </a:r>
                      <a:r>
                        <a:rPr lang="en-GB" sz="2000" noProof="0" dirty="0"/>
                        <a:t> renal insufficiency, ischemia</a:t>
                      </a:r>
                      <a:r>
                        <a:rPr lang="en-GB" sz="2000" baseline="0" noProof="0" dirty="0"/>
                        <a:t> of</a:t>
                      </a:r>
                      <a:r>
                        <a:rPr lang="en-GB" sz="2000" noProof="0" dirty="0"/>
                        <a:t> CNS, bleeding in CNS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5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US" dirty="0"/>
              <a:t>Changes in blood pressure during exercise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99438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</a:t>
            </a:r>
            <a:r>
              <a:rPr lang="en-US" sz="2400" dirty="0" err="1"/>
              <a:t>ncrease</a:t>
            </a:r>
            <a:r>
              <a:rPr lang="en-US" sz="2400" dirty="0"/>
              <a:t> in BP depends on the type, intensity and duration of the exercise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S</a:t>
            </a:r>
            <a:r>
              <a:rPr lang="en-US" sz="2400" dirty="0" err="1"/>
              <a:t>ympathetic</a:t>
            </a:r>
            <a:r>
              <a:rPr lang="en-US" sz="2400" dirty="0"/>
              <a:t> activation: changes in the cardiovascular system serve to satisfy the metabolic needs of working muscle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I</a:t>
            </a:r>
            <a:r>
              <a:rPr lang="en-US" sz="2400" dirty="0" err="1"/>
              <a:t>mpact</a:t>
            </a:r>
            <a:r>
              <a:rPr lang="en-US" sz="2400" dirty="0"/>
              <a:t> of exercise on blood pressure</a:t>
            </a:r>
            <a:r>
              <a:rPr lang="cs-CZ" sz="2400" dirty="0"/>
              <a:t>:</a:t>
            </a:r>
          </a:p>
          <a:p>
            <a:pPr lvl="1"/>
            <a:r>
              <a:rPr lang="cs-CZ" sz="1600" dirty="0"/>
              <a:t>I</a:t>
            </a:r>
            <a:r>
              <a:rPr lang="en-US" sz="1600" dirty="0" err="1"/>
              <a:t>ncreased</a:t>
            </a:r>
            <a:r>
              <a:rPr lang="en-US" sz="1600" dirty="0"/>
              <a:t> cardiac output →</a:t>
            </a:r>
            <a:r>
              <a:rPr lang="cs-CZ" sz="1600" dirty="0"/>
              <a:t> </a:t>
            </a:r>
            <a:r>
              <a:rPr lang="en-US" sz="1600" dirty="0"/>
              <a:t>↑</a:t>
            </a:r>
            <a:r>
              <a:rPr lang="cs-CZ" sz="1600" dirty="0"/>
              <a:t> </a:t>
            </a:r>
            <a:r>
              <a:rPr lang="en-US" sz="1600" dirty="0"/>
              <a:t>SBP</a:t>
            </a:r>
            <a:endParaRPr lang="cs-CZ" sz="1600" dirty="0"/>
          </a:p>
          <a:p>
            <a:pPr lvl="1"/>
            <a:r>
              <a:rPr lang="en-US" sz="1600" dirty="0"/>
              <a:t>Redistribution of blood in the body – metabolic vasodilation in muscle (increased blood flow in the muscle), vasoconstriction in the GIT, skin and kidneys → maintaining or slight change in DBP (depending on the extent of the TPR decrease)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V</a:t>
            </a:r>
            <a:r>
              <a:rPr lang="en-US" sz="2400" dirty="0" err="1"/>
              <a:t>asoconstriction</a:t>
            </a:r>
            <a:r>
              <a:rPr lang="en-US" sz="2400" dirty="0"/>
              <a:t> in the skin is temporary, till thermoregulatory mechanisms dominate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DBP increases during isometric muscle work (e.g. weightlifting)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A</a:t>
            </a:r>
            <a:r>
              <a:rPr lang="en-US" sz="2400" dirty="0" err="1"/>
              <a:t>fter</a:t>
            </a:r>
            <a:r>
              <a:rPr lang="en-US" sz="2400" dirty="0"/>
              <a:t> exercise: decrease in BP to resting values or slightly lower values, the blood flow in the muscle remains elevated until recovery 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Recovery interval is determined by the parasympathetic tone (can be increased by training)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131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3020491"/>
            <a:ext cx="11361600" cy="1171580"/>
          </a:xfrm>
        </p:spPr>
        <p:txBody>
          <a:bodyPr/>
          <a:lstStyle/>
          <a:p>
            <a:r>
              <a:rPr lang="cs-CZ" sz="3600" dirty="0"/>
              <a:t>In </a:t>
            </a:r>
            <a:r>
              <a:rPr lang="cs-CZ" sz="3600" dirty="0" err="1"/>
              <a:t>addition</a:t>
            </a:r>
            <a:r>
              <a:rPr lang="cs-CZ" sz="3600" dirty="0"/>
              <a:t> 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782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výuka\učení fyziologie\Boron - Medical Physiology\Pages\Images\IV. The Cardiovascular System\Chap 18_Arteries and Veins\S23283-018-f003a.jpg">
            <a:extLst>
              <a:ext uri="{FF2B5EF4-FFF2-40B4-BE49-F238E27FC236}">
                <a16:creationId xmlns:a16="http://schemas.microsoft.com/office/drawing/2014/main" id="{94760C39-E2AE-4FC3-B778-29EB09925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5071" r="16891" b="3638"/>
          <a:stretch/>
        </p:blipFill>
        <p:spPr bwMode="auto">
          <a:xfrm>
            <a:off x="1448882" y="826434"/>
            <a:ext cx="3835021" cy="4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výuka\učení fyziologie\Boron - Medical Physiology\Pages\Images\IV. The Cardiovascular System\Chap 18_Arteries and Veins\S23283-018-f003b.jpg">
            <a:extLst>
              <a:ext uri="{FF2B5EF4-FFF2-40B4-BE49-F238E27FC236}">
                <a16:creationId xmlns:a16="http://schemas.microsoft.com/office/drawing/2014/main" id="{C97EFB94-4C1E-4EBF-A2A3-E253EA3A8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280" r="17474" b="3342"/>
          <a:stretch/>
        </p:blipFill>
        <p:spPr bwMode="auto">
          <a:xfrm>
            <a:off x="4473218" y="717252"/>
            <a:ext cx="4694829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8DD0E9-75B4-4EC3-B34F-C7B7DCF60FDA}"/>
              </a:ext>
            </a:extLst>
          </p:cNvPr>
          <p:cNvSpPr txBox="1"/>
          <p:nvPr/>
        </p:nvSpPr>
        <p:spPr>
          <a:xfrm>
            <a:off x="2141532" y="194032"/>
            <a:ext cx="233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Large</a:t>
            </a:r>
            <a:r>
              <a:rPr lang="cs-CZ" sz="2800" dirty="0"/>
              <a:t> </a:t>
            </a:r>
            <a:r>
              <a:rPr lang="cs-CZ" sz="2800" dirty="0" err="1"/>
              <a:t>circle</a:t>
            </a:r>
            <a:endParaRPr 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8026DE-EE52-4886-BFF7-7063B6EAACD6}"/>
              </a:ext>
            </a:extLst>
          </p:cNvPr>
          <p:cNvSpPr txBox="1"/>
          <p:nvPr/>
        </p:nvSpPr>
        <p:spPr>
          <a:xfrm>
            <a:off x="6201409" y="232668"/>
            <a:ext cx="250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Small</a:t>
            </a:r>
            <a:r>
              <a:rPr lang="cs-CZ" sz="2800" dirty="0"/>
              <a:t> </a:t>
            </a:r>
            <a:r>
              <a:rPr lang="cs-CZ" sz="2800" dirty="0" err="1"/>
              <a:t>circle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43F943-A233-4747-B542-3099EBCCACE5}"/>
              </a:ext>
            </a:extLst>
          </p:cNvPr>
          <p:cNvSpPr txBox="1"/>
          <p:nvPr/>
        </p:nvSpPr>
        <p:spPr>
          <a:xfrm rot="16200000">
            <a:off x="-396665" y="3167390"/>
            <a:ext cx="274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pressure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4DC4D1-77B2-45B6-BEEB-A6312BDFA370}"/>
              </a:ext>
            </a:extLst>
          </p:cNvPr>
          <p:cNvSpPr txBox="1"/>
          <p:nvPr/>
        </p:nvSpPr>
        <p:spPr>
          <a:xfrm>
            <a:off x="5756817" y="5603152"/>
            <a:ext cx="3396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Boron</a:t>
            </a:r>
            <a:r>
              <a:rPr lang="cs-CZ" sz="1100" dirty="0"/>
              <a:t> and </a:t>
            </a:r>
            <a:r>
              <a:rPr lang="cs-CZ" sz="1100" dirty="0" err="1"/>
              <a:t>Boulpaep</a:t>
            </a:r>
            <a:r>
              <a:rPr lang="cs-CZ" sz="1100" dirty="0"/>
              <a:t>, </a:t>
            </a:r>
            <a:r>
              <a:rPr lang="cs-CZ" sz="1100" dirty="0" err="1"/>
              <a:t>Medical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9435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BF8A167-0556-47DF-A6DF-A696818BBD54}"/>
              </a:ext>
            </a:extLst>
          </p:cNvPr>
          <p:cNvSpPr txBox="1"/>
          <p:nvPr/>
        </p:nvSpPr>
        <p:spPr>
          <a:xfrm>
            <a:off x="107777" y="188640"/>
            <a:ext cx="864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Arteries</a:t>
            </a:r>
            <a:r>
              <a:rPr lang="cs-CZ" b="1" dirty="0"/>
              <a:t> – „garden“ analogy</a:t>
            </a:r>
          </a:p>
        </p:txBody>
      </p:sp>
      <p:pic>
        <p:nvPicPr>
          <p:cNvPr id="3" name="Picture 2" descr="C:\Users\Johanka\Desktop\výuka\přednáška bakaláři\hotové přednášky\cévy oběh\depositphotos_107458840-stock-photo-gardener-watering-garden-from-hose.jpg">
            <a:extLst>
              <a:ext uri="{FF2B5EF4-FFF2-40B4-BE49-F238E27FC236}">
                <a16:creationId xmlns:a16="http://schemas.microsoft.com/office/drawing/2014/main" id="{714CE3CC-3CC3-41F2-A9A2-42AB34D0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9" y="2338984"/>
            <a:ext cx="441312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anka\Desktop\výuka\přednáška bakaláři\hotové přednášky\cévy oběh\rav-m193-kohoutek-ze-zdi-na-jednu-vodu-1.jpg">
            <a:extLst>
              <a:ext uri="{FF2B5EF4-FFF2-40B4-BE49-F238E27FC236}">
                <a16:creationId xmlns:a16="http://schemas.microsoft.com/office/drawing/2014/main" id="{B8B8B53F-D1F3-4D99-8A09-0F4B6384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034"/>
            <a:ext cx="1751261" cy="1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lný tvar 1">
            <a:extLst>
              <a:ext uri="{FF2B5EF4-FFF2-40B4-BE49-F238E27FC236}">
                <a16:creationId xmlns:a16="http://schemas.microsoft.com/office/drawing/2014/main" id="{D87F950F-46EA-4A8B-9F26-1329BFCE01AD}"/>
              </a:ext>
            </a:extLst>
          </p:cNvPr>
          <p:cNvSpPr/>
          <p:nvPr/>
        </p:nvSpPr>
        <p:spPr>
          <a:xfrm>
            <a:off x="2006930" y="3838905"/>
            <a:ext cx="2529444" cy="1393242"/>
          </a:xfrm>
          <a:custGeom>
            <a:avLst/>
            <a:gdLst>
              <a:gd name="connsiteX0" fmla="*/ 0 w 2529444"/>
              <a:gd name="connsiteY0" fmla="*/ 0 h 1393242"/>
              <a:gd name="connsiteX1" fmla="*/ 273132 w 2529444"/>
              <a:gd name="connsiteY1" fmla="*/ 902525 h 1393242"/>
              <a:gd name="connsiteX2" fmla="*/ 878774 w 2529444"/>
              <a:gd name="connsiteY2" fmla="*/ 1341912 h 1393242"/>
              <a:gd name="connsiteX3" fmla="*/ 1674421 w 2529444"/>
              <a:gd name="connsiteY3" fmla="*/ 1330036 h 1393242"/>
              <a:gd name="connsiteX4" fmla="*/ 2529444 w 2529444"/>
              <a:gd name="connsiteY4" fmla="*/ 855023 h 139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44" h="1393242">
                <a:moveTo>
                  <a:pt x="0" y="0"/>
                </a:moveTo>
                <a:cubicBezTo>
                  <a:pt x="63335" y="339436"/>
                  <a:pt x="126670" y="678873"/>
                  <a:pt x="273132" y="902525"/>
                </a:cubicBezTo>
                <a:cubicBezTo>
                  <a:pt x="419594" y="1126177"/>
                  <a:pt x="645226" y="1270660"/>
                  <a:pt x="878774" y="1341912"/>
                </a:cubicBezTo>
                <a:cubicBezTo>
                  <a:pt x="1112322" y="1413164"/>
                  <a:pt x="1399309" y="1411184"/>
                  <a:pt x="1674421" y="1330036"/>
                </a:cubicBezTo>
                <a:cubicBezTo>
                  <a:pt x="1949533" y="1248888"/>
                  <a:pt x="2390899" y="950026"/>
                  <a:pt x="2529444" y="855023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6" name="Picture 4" descr="C:\Users\Johanka\Desktop\výuka\přednáška bakaláři\hotové přednášky\cévy oběh\plovouci-solarni-ostruvek-s-vodotryskem-esotec.jpg">
            <a:extLst>
              <a:ext uri="{FF2B5EF4-FFF2-40B4-BE49-F238E27FC236}">
                <a16:creationId xmlns:a16="http://schemas.microsoft.com/office/drawing/2014/main" id="{04569DBF-FCF3-436B-9E26-71CFE755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43909" r="13574" b="13366"/>
          <a:stretch/>
        </p:blipFill>
        <p:spPr bwMode="auto">
          <a:xfrm>
            <a:off x="2267744" y="2259819"/>
            <a:ext cx="1398581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lný tvar 2">
            <a:extLst>
              <a:ext uri="{FF2B5EF4-FFF2-40B4-BE49-F238E27FC236}">
                <a16:creationId xmlns:a16="http://schemas.microsoft.com/office/drawing/2014/main" id="{B6CB0841-22C8-440B-8575-1029027239D0}"/>
              </a:ext>
            </a:extLst>
          </p:cNvPr>
          <p:cNvSpPr/>
          <p:nvPr/>
        </p:nvSpPr>
        <p:spPr>
          <a:xfrm>
            <a:off x="2434442" y="3411391"/>
            <a:ext cx="522514" cy="1472540"/>
          </a:xfrm>
          <a:custGeom>
            <a:avLst/>
            <a:gdLst>
              <a:gd name="connsiteX0" fmla="*/ 0 w 522514"/>
              <a:gd name="connsiteY0" fmla="*/ 1472540 h 1472540"/>
              <a:gd name="connsiteX1" fmla="*/ 380010 w 522514"/>
              <a:gd name="connsiteY1" fmla="*/ 1056904 h 1472540"/>
              <a:gd name="connsiteX2" fmla="*/ 522514 w 522514"/>
              <a:gd name="connsiteY2" fmla="*/ 0 h 14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472540">
                <a:moveTo>
                  <a:pt x="0" y="1472540"/>
                </a:moveTo>
                <a:cubicBezTo>
                  <a:pt x="146462" y="1387433"/>
                  <a:pt x="292924" y="1302327"/>
                  <a:pt x="380010" y="1056904"/>
                </a:cubicBezTo>
                <a:cubicBezTo>
                  <a:pt x="467096" y="811481"/>
                  <a:pt x="522514" y="0"/>
                  <a:pt x="522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4E3DE9-A8FC-439D-AE3A-2A7E17D50A6B}"/>
              </a:ext>
            </a:extLst>
          </p:cNvPr>
          <p:cNvSpPr txBox="1"/>
          <p:nvPr/>
        </p:nvSpPr>
        <p:spPr>
          <a:xfrm>
            <a:off x="669606" y="139783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/>
              <a:t>Heart</a:t>
            </a:r>
            <a:endParaRPr lang="cs-CZ" sz="1800" b="1" dirty="0"/>
          </a:p>
          <a:p>
            <a:r>
              <a:rPr lang="cs-CZ" sz="1800" dirty="0" err="1"/>
              <a:t>cardiac</a:t>
            </a:r>
            <a:r>
              <a:rPr lang="cs-CZ" sz="1800" dirty="0"/>
              <a:t> output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4F2D8F-8A96-46ED-A841-AA45C65CE23E}"/>
              </a:ext>
            </a:extLst>
          </p:cNvPr>
          <p:cNvSpPr txBox="1"/>
          <p:nvPr/>
        </p:nvSpPr>
        <p:spPr>
          <a:xfrm>
            <a:off x="2956956" y="3596160"/>
            <a:ext cx="135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/>
              <a:t>Carotids</a:t>
            </a:r>
            <a:endParaRPr lang="cs-CZ" sz="1800" b="1" dirty="0"/>
          </a:p>
          <a:p>
            <a:r>
              <a:rPr lang="cs-CZ" sz="1800" dirty="0" err="1"/>
              <a:t>perfusion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brain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2D5861-1EC5-4AE9-A96C-92CCE5A55BE5}"/>
              </a:ext>
            </a:extLst>
          </p:cNvPr>
          <p:cNvSpPr txBox="1"/>
          <p:nvPr/>
        </p:nvSpPr>
        <p:spPr>
          <a:xfrm>
            <a:off x="2146797" y="5300648"/>
            <a:ext cx="17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/>
              <a:t>Arteries</a:t>
            </a:r>
            <a:r>
              <a:rPr lang="cs-CZ" sz="1800" b="1" dirty="0"/>
              <a:t>, </a:t>
            </a:r>
            <a:r>
              <a:rPr lang="cs-CZ" sz="1800" dirty="0" err="1"/>
              <a:t>arterial</a:t>
            </a:r>
            <a:r>
              <a:rPr lang="cs-CZ" sz="1800" dirty="0"/>
              <a:t> BP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3C7E82-D984-4AE4-ABAC-EAFCCD2E62B3}"/>
              </a:ext>
            </a:extLst>
          </p:cNvPr>
          <p:cNvSpPr txBox="1"/>
          <p:nvPr/>
        </p:nvSpPr>
        <p:spPr>
          <a:xfrm>
            <a:off x="5904449" y="3812184"/>
            <a:ext cx="217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chemeClr val="bg1"/>
                </a:solidFill>
              </a:rPr>
              <a:t>Resistance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b="1" dirty="0" err="1">
                <a:solidFill>
                  <a:schemeClr val="bg1"/>
                </a:solidFill>
              </a:rPr>
              <a:t>vessels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 err="1">
                <a:solidFill>
                  <a:schemeClr val="bg1"/>
                </a:solidFill>
              </a:rPr>
              <a:t>total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peripheral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resistance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F5C790-3FD9-4961-A13A-9551B6ED2B1F}"/>
              </a:ext>
            </a:extLst>
          </p:cNvPr>
          <p:cNvSpPr/>
          <p:nvPr/>
        </p:nvSpPr>
        <p:spPr>
          <a:xfrm>
            <a:off x="174567" y="6277021"/>
            <a:ext cx="1061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primary purpose of </a:t>
            </a:r>
            <a:r>
              <a:rPr lang="cs-CZ" sz="1800" dirty="0"/>
              <a:t>BP</a:t>
            </a:r>
            <a:r>
              <a:rPr lang="en-US" sz="1800" dirty="0"/>
              <a:t> neural regulation is to maintain constant perfusion pressure in the brain.
</a:t>
            </a:r>
            <a:endParaRPr lang="cs-CZ" sz="18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4790A4-835B-4BE9-93AF-9328E11428B1}"/>
              </a:ext>
            </a:extLst>
          </p:cNvPr>
          <p:cNvSpPr/>
          <p:nvPr/>
        </p:nvSpPr>
        <p:spPr>
          <a:xfrm>
            <a:off x="2146797" y="628309"/>
            <a:ext cx="9937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Baroreflex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en-US" sz="1600" dirty="0"/>
              <a:t>A decrease in arterial pressure leads to sympathetic activation → an increase in heart rate (and cardiac output) and </a:t>
            </a:r>
            <a:r>
              <a:rPr lang="cs-CZ" sz="1600" dirty="0" err="1"/>
              <a:t>peripheral</a:t>
            </a:r>
            <a:r>
              <a:rPr lang="en-US" sz="1600" dirty="0"/>
              <a:t> resistance
An increase in arterial pressure leads to activation of the parasympathetic nervous system → a decrease in heart rate (and cardiac output) and, indirectly, </a:t>
            </a:r>
            <a:r>
              <a:rPr lang="cs-CZ" sz="1600" dirty="0"/>
              <a:t>in </a:t>
            </a:r>
            <a:r>
              <a:rPr lang="cs-CZ" sz="1600" dirty="0" err="1"/>
              <a:t>peripheral</a:t>
            </a:r>
            <a:r>
              <a:rPr lang="en-US" sz="1600" dirty="0"/>
              <a:t> resistance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7542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F3445A-484B-4B47-A098-B030EFA3F2E1}"/>
              </a:ext>
            </a:extLst>
          </p:cNvPr>
          <p:cNvSpPr txBox="1"/>
          <p:nvPr/>
        </p:nvSpPr>
        <p:spPr>
          <a:xfrm>
            <a:off x="591627" y="149821"/>
            <a:ext cx="823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Changes</a:t>
            </a:r>
            <a:r>
              <a:rPr lang="cs-CZ" b="1" dirty="0"/>
              <a:t> in </a:t>
            </a:r>
            <a:r>
              <a:rPr lang="cs-CZ" b="1" dirty="0" err="1"/>
              <a:t>cardiovascular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exercise</a:t>
            </a:r>
            <a:endParaRPr lang="cs-CZ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CE7117-B34F-475B-8405-72DBE299C450}"/>
              </a:ext>
            </a:extLst>
          </p:cNvPr>
          <p:cNvSpPr/>
          <p:nvPr/>
        </p:nvSpPr>
        <p:spPr>
          <a:xfrm>
            <a:off x="129921" y="5654502"/>
            <a:ext cx="1015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ym typeface="Symbol"/>
              </a:rPr>
              <a:t>Muscles can take up to 80% of CO (cardiac output)
After the sudden termination of heavy </a:t>
            </a:r>
            <a:r>
              <a:rPr lang="cs-CZ" sz="1800" dirty="0" err="1">
                <a:sym typeface="Symbol"/>
              </a:rPr>
              <a:t>exercise</a:t>
            </a:r>
            <a:r>
              <a:rPr lang="en-US" sz="1800" dirty="0">
                <a:sym typeface="Symbol"/>
              </a:rPr>
              <a:t> without slowing down – "bleeding </a:t>
            </a:r>
            <a:r>
              <a:rPr lang="cs-CZ" sz="1800" dirty="0" err="1">
                <a:sym typeface="Symbol"/>
              </a:rPr>
              <a:t>out</a:t>
            </a:r>
            <a:r>
              <a:rPr lang="cs-CZ" sz="1800" dirty="0">
                <a:sym typeface="Symbol"/>
              </a:rPr>
              <a:t> </a:t>
            </a:r>
            <a:r>
              <a:rPr lang="en-US" sz="1800" dirty="0">
                <a:sym typeface="Symbol"/>
              </a:rPr>
              <a:t>into the muscle" – the heart has already decreased CO, but the vessels of the muscle are still dilated – blood </a:t>
            </a:r>
            <a:r>
              <a:rPr lang="cs-CZ" sz="1800" dirty="0" err="1">
                <a:sym typeface="Symbol"/>
              </a:rPr>
              <a:t>redistribution</a:t>
            </a:r>
            <a:r>
              <a:rPr lang="en-US" sz="1800" dirty="0">
                <a:sym typeface="Symbol"/>
              </a:rPr>
              <a:t> to the muscle – strong drop in BP – </a:t>
            </a:r>
            <a:r>
              <a:rPr lang="en-US" sz="1800" dirty="0" err="1">
                <a:sym typeface="Symbol"/>
              </a:rPr>
              <a:t>faintin</a:t>
            </a:r>
            <a:r>
              <a:rPr lang="cs-CZ" sz="1800" dirty="0">
                <a:sym typeface="Symbol"/>
              </a:rPr>
              <a:t>g</a:t>
            </a: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DEEE622-7A4C-43A4-B12F-0B972FB061CF}"/>
              </a:ext>
            </a:extLst>
          </p:cNvPr>
          <p:cNvSpPr/>
          <p:nvPr/>
        </p:nvSpPr>
        <p:spPr>
          <a:xfrm>
            <a:off x="1226807" y="1144821"/>
            <a:ext cx="5144756" cy="836509"/>
          </a:xfrm>
          <a:custGeom>
            <a:avLst/>
            <a:gdLst>
              <a:gd name="connsiteX0" fmla="*/ 0 w 3687745"/>
              <a:gd name="connsiteY0" fmla="*/ 822903 h 850233"/>
              <a:gd name="connsiteX1" fmla="*/ 1276141 w 3687745"/>
              <a:gd name="connsiteY1" fmla="*/ 832952 h 850233"/>
              <a:gd name="connsiteX2" fmla="*/ 1848897 w 3687745"/>
              <a:gd name="connsiteY2" fmla="*/ 621936 h 850233"/>
              <a:gd name="connsiteX3" fmla="*/ 2341266 w 3687745"/>
              <a:gd name="connsiteY3" fmla="*/ 250147 h 850233"/>
              <a:gd name="connsiteX4" fmla="*/ 3135086 w 3687745"/>
              <a:gd name="connsiteY4" fmla="*/ 29084 h 850233"/>
              <a:gd name="connsiteX5" fmla="*/ 3687745 w 3687745"/>
              <a:gd name="connsiteY5" fmla="*/ 8987 h 850233"/>
              <a:gd name="connsiteX0" fmla="*/ 0 w 5144756"/>
              <a:gd name="connsiteY0" fmla="*/ 809179 h 836509"/>
              <a:gd name="connsiteX1" fmla="*/ 1276141 w 5144756"/>
              <a:gd name="connsiteY1" fmla="*/ 819228 h 836509"/>
              <a:gd name="connsiteX2" fmla="*/ 1848897 w 5144756"/>
              <a:gd name="connsiteY2" fmla="*/ 608212 h 836509"/>
              <a:gd name="connsiteX3" fmla="*/ 2341266 w 5144756"/>
              <a:gd name="connsiteY3" fmla="*/ 236423 h 836509"/>
              <a:gd name="connsiteX4" fmla="*/ 3135086 w 5144756"/>
              <a:gd name="connsiteY4" fmla="*/ 15360 h 836509"/>
              <a:gd name="connsiteX5" fmla="*/ 5144756 w 5144756"/>
              <a:gd name="connsiteY5" fmla="*/ 35457 h 83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4756" h="836509">
                <a:moveTo>
                  <a:pt x="0" y="809179"/>
                </a:moveTo>
                <a:cubicBezTo>
                  <a:pt x="483996" y="830951"/>
                  <a:pt x="967992" y="852723"/>
                  <a:pt x="1276141" y="819228"/>
                </a:cubicBezTo>
                <a:cubicBezTo>
                  <a:pt x="1584291" y="785733"/>
                  <a:pt x="1671376" y="705346"/>
                  <a:pt x="1848897" y="608212"/>
                </a:cubicBezTo>
                <a:cubicBezTo>
                  <a:pt x="2026418" y="511078"/>
                  <a:pt x="2126901" y="335232"/>
                  <a:pt x="2341266" y="236423"/>
                </a:cubicBezTo>
                <a:cubicBezTo>
                  <a:pt x="2555631" y="137614"/>
                  <a:pt x="2910673" y="55553"/>
                  <a:pt x="3135086" y="15360"/>
                </a:cubicBezTo>
                <a:cubicBezTo>
                  <a:pt x="3359499" y="-24833"/>
                  <a:pt x="4980633" y="25409"/>
                  <a:pt x="5144756" y="35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12A23E6-8C2D-4DCD-B272-0588857A1147}"/>
              </a:ext>
            </a:extLst>
          </p:cNvPr>
          <p:cNvSpPr/>
          <p:nvPr/>
        </p:nvSpPr>
        <p:spPr>
          <a:xfrm>
            <a:off x="1236854" y="2689217"/>
            <a:ext cx="5215096" cy="721794"/>
          </a:xfrm>
          <a:custGeom>
            <a:avLst/>
            <a:gdLst>
              <a:gd name="connsiteX0" fmla="*/ 0 w 3868616"/>
              <a:gd name="connsiteY0" fmla="*/ 68652 h 651456"/>
              <a:gd name="connsiteX1" fmla="*/ 1537398 w 3868616"/>
              <a:gd name="connsiteY1" fmla="*/ 38506 h 651456"/>
              <a:gd name="connsiteX2" fmla="*/ 2612572 w 3868616"/>
              <a:gd name="connsiteY2" fmla="*/ 530876 h 651456"/>
              <a:gd name="connsiteX3" fmla="*/ 3868616 w 3868616"/>
              <a:gd name="connsiteY3" fmla="*/ 651456 h 651456"/>
              <a:gd name="connsiteX0" fmla="*/ 0 w 5215096"/>
              <a:gd name="connsiteY0" fmla="*/ 68652 h 721794"/>
              <a:gd name="connsiteX1" fmla="*/ 1537398 w 5215096"/>
              <a:gd name="connsiteY1" fmla="*/ 38506 h 721794"/>
              <a:gd name="connsiteX2" fmla="*/ 2612572 w 5215096"/>
              <a:gd name="connsiteY2" fmla="*/ 530876 h 721794"/>
              <a:gd name="connsiteX3" fmla="*/ 5215096 w 5215096"/>
              <a:gd name="connsiteY3" fmla="*/ 721794 h 7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5096" h="721794">
                <a:moveTo>
                  <a:pt x="0" y="68652"/>
                </a:moveTo>
                <a:cubicBezTo>
                  <a:pt x="550984" y="15060"/>
                  <a:pt x="1101969" y="-38531"/>
                  <a:pt x="1537398" y="38506"/>
                </a:cubicBezTo>
                <a:cubicBezTo>
                  <a:pt x="1972827" y="115543"/>
                  <a:pt x="2224036" y="428718"/>
                  <a:pt x="2612572" y="530876"/>
                </a:cubicBezTo>
                <a:cubicBezTo>
                  <a:pt x="3001108" y="633034"/>
                  <a:pt x="4781342" y="712583"/>
                  <a:pt x="5215096" y="721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511DCEB-142B-444A-868D-C23FDDA475A2}"/>
              </a:ext>
            </a:extLst>
          </p:cNvPr>
          <p:cNvSpPr/>
          <p:nvPr/>
        </p:nvSpPr>
        <p:spPr>
          <a:xfrm>
            <a:off x="3005365" y="1673817"/>
            <a:ext cx="3406392" cy="611779"/>
          </a:xfrm>
          <a:custGeom>
            <a:avLst/>
            <a:gdLst>
              <a:gd name="connsiteX0" fmla="*/ 0 w 1959429"/>
              <a:gd name="connsiteY0" fmla="*/ 635640 h 635640"/>
              <a:gd name="connsiteX1" fmla="*/ 693337 w 1959429"/>
              <a:gd name="connsiteY1" fmla="*/ 424625 h 635640"/>
              <a:gd name="connsiteX2" fmla="*/ 1396721 w 1959429"/>
              <a:gd name="connsiteY2" fmla="*/ 62884 h 635640"/>
              <a:gd name="connsiteX3" fmla="*/ 1959429 w 1959429"/>
              <a:gd name="connsiteY3" fmla="*/ 2594 h 635640"/>
              <a:gd name="connsiteX0" fmla="*/ 0 w 3406392"/>
              <a:gd name="connsiteY0" fmla="*/ 611779 h 611779"/>
              <a:gd name="connsiteX1" fmla="*/ 693337 w 3406392"/>
              <a:gd name="connsiteY1" fmla="*/ 400764 h 611779"/>
              <a:gd name="connsiteX2" fmla="*/ 1396721 w 3406392"/>
              <a:gd name="connsiteY2" fmla="*/ 39023 h 611779"/>
              <a:gd name="connsiteX3" fmla="*/ 3406392 w 3406392"/>
              <a:gd name="connsiteY3" fmla="*/ 18926 h 61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392" h="611779">
                <a:moveTo>
                  <a:pt x="0" y="611779"/>
                </a:moveTo>
                <a:cubicBezTo>
                  <a:pt x="230275" y="554001"/>
                  <a:pt x="460550" y="496223"/>
                  <a:pt x="693337" y="400764"/>
                </a:cubicBezTo>
                <a:cubicBezTo>
                  <a:pt x="926124" y="305305"/>
                  <a:pt x="1185706" y="109361"/>
                  <a:pt x="1396721" y="39023"/>
                </a:cubicBezTo>
                <a:cubicBezTo>
                  <a:pt x="1607736" y="-31316"/>
                  <a:pt x="3230545" y="13901"/>
                  <a:pt x="3406392" y="189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32DF2A6C-E575-4936-952D-7492936131CA}"/>
              </a:ext>
            </a:extLst>
          </p:cNvPr>
          <p:cNvSpPr/>
          <p:nvPr/>
        </p:nvSpPr>
        <p:spPr>
          <a:xfrm>
            <a:off x="3085751" y="2355934"/>
            <a:ext cx="3305908" cy="482321"/>
          </a:xfrm>
          <a:custGeom>
            <a:avLst/>
            <a:gdLst>
              <a:gd name="connsiteX0" fmla="*/ 0 w 2110154"/>
              <a:gd name="connsiteY0" fmla="*/ 0 h 482321"/>
              <a:gd name="connsiteX1" fmla="*/ 371789 w 2110154"/>
              <a:gd name="connsiteY1" fmla="*/ 90436 h 482321"/>
              <a:gd name="connsiteX2" fmla="*/ 1205802 w 2110154"/>
              <a:gd name="connsiteY2" fmla="*/ 381838 h 482321"/>
              <a:gd name="connsiteX3" fmla="*/ 2110154 w 2110154"/>
              <a:gd name="connsiteY3" fmla="*/ 482321 h 482321"/>
              <a:gd name="connsiteX0" fmla="*/ 0 w 3305908"/>
              <a:gd name="connsiteY0" fmla="*/ 0 h 482321"/>
              <a:gd name="connsiteX1" fmla="*/ 371789 w 3305908"/>
              <a:gd name="connsiteY1" fmla="*/ 90436 h 482321"/>
              <a:gd name="connsiteX2" fmla="*/ 1205802 w 3305908"/>
              <a:gd name="connsiteY2" fmla="*/ 381838 h 482321"/>
              <a:gd name="connsiteX3" fmla="*/ 3305908 w 3305908"/>
              <a:gd name="connsiteY3" fmla="*/ 482321 h 4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908" h="482321">
                <a:moveTo>
                  <a:pt x="0" y="0"/>
                </a:moveTo>
                <a:cubicBezTo>
                  <a:pt x="85411" y="13398"/>
                  <a:pt x="170822" y="26796"/>
                  <a:pt x="371789" y="90436"/>
                </a:cubicBezTo>
                <a:cubicBezTo>
                  <a:pt x="572756" y="154076"/>
                  <a:pt x="916075" y="316524"/>
                  <a:pt x="1205802" y="381838"/>
                </a:cubicBezTo>
                <a:cubicBezTo>
                  <a:pt x="1495530" y="447152"/>
                  <a:pt x="2998596" y="464736"/>
                  <a:pt x="3305908" y="482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EC65EE4-79FC-4533-91D2-C43F26134D42}"/>
              </a:ext>
            </a:extLst>
          </p:cNvPr>
          <p:cNvCxnSpPr>
            <a:cxnSpLocks/>
          </p:cNvCxnSpPr>
          <p:nvPr/>
        </p:nvCxnSpPr>
        <p:spPr>
          <a:xfrm>
            <a:off x="3171924" y="-622698"/>
            <a:ext cx="4023" cy="8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문 문호 개방 잠금 디자인 - Pixabay의 무료 이미지">
            <a:extLst>
              <a:ext uri="{FF2B5EF4-FFF2-40B4-BE49-F238E27FC236}">
                <a16:creationId xmlns:a16="http://schemas.microsoft.com/office/drawing/2014/main" id="{4D455227-80AD-4581-A475-F84F2C1A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94" y="2470332"/>
            <a:ext cx="12684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tapeta Zavřené dveře • Pixers® • Žijeme pro změnu">
            <a:extLst>
              <a:ext uri="{FF2B5EF4-FFF2-40B4-BE49-F238E27FC236}">
                <a16:creationId xmlns:a16="http://schemas.microsoft.com/office/drawing/2014/main" id="{3F3D104D-213C-4DB9-B622-46A4B43E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8960" r="18013" b="8962"/>
          <a:stretch/>
        </p:blipFill>
        <p:spPr bwMode="auto">
          <a:xfrm>
            <a:off x="4899682" y="744141"/>
            <a:ext cx="775635" cy="1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idské srdce: víc než jen pumpa - Blog Eugenika">
            <a:extLst>
              <a:ext uri="{FF2B5EF4-FFF2-40B4-BE49-F238E27FC236}">
                <a16:creationId xmlns:a16="http://schemas.microsoft.com/office/drawing/2014/main" id="{9D511F74-97F2-442A-94BA-2EBC0D3C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" y="1692617"/>
            <a:ext cx="3143746" cy="19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50F954-AC30-466D-B8BC-2CB04CD2E22E}"/>
              </a:ext>
            </a:extLst>
          </p:cNvPr>
          <p:cNvSpPr txBox="1"/>
          <p:nvPr/>
        </p:nvSpPr>
        <p:spPr>
          <a:xfrm>
            <a:off x="6177294" y="4016009"/>
            <a:ext cx="192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Working</a:t>
            </a:r>
            <a:r>
              <a:rPr lang="cs-CZ" sz="1800" dirty="0"/>
              <a:t> </a:t>
            </a:r>
            <a:r>
              <a:rPr lang="cs-CZ" sz="1800" dirty="0" err="1"/>
              <a:t>muscle</a:t>
            </a:r>
            <a:endParaRPr lang="cs-CZ" sz="1800" dirty="0"/>
          </a:p>
        </p:txBody>
      </p:sp>
      <p:sp>
        <p:nvSpPr>
          <p:cNvPr id="14" name="AutoShape 10" descr="Proč nás bolí svaly aneb za všechno nemůže laktát">
            <a:extLst>
              <a:ext uri="{FF2B5EF4-FFF2-40B4-BE49-F238E27FC236}">
                <a16:creationId xmlns:a16="http://schemas.microsoft.com/office/drawing/2014/main" id="{C0407F94-23FE-4F8E-82FA-EC16E1F77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0894" y="28189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800"/>
          </a:p>
        </p:txBody>
      </p:sp>
      <p:pic>
        <p:nvPicPr>
          <p:cNvPr id="15" name="Picture 14" descr="Gastrointestinal tract: MedlinePlus Medical Encyclopedia Image">
            <a:extLst>
              <a:ext uri="{FF2B5EF4-FFF2-40B4-BE49-F238E27FC236}">
                <a16:creationId xmlns:a16="http://schemas.microsoft.com/office/drawing/2014/main" id="{125BD4FE-B3CD-4B44-A015-2A6C8BFF2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2"/>
          <a:stretch/>
        </p:blipFill>
        <p:spPr bwMode="auto">
          <a:xfrm>
            <a:off x="6160547" y="653465"/>
            <a:ext cx="1331566" cy="16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Natažení, natržení, přetržení svalu">
            <a:extLst>
              <a:ext uri="{FF2B5EF4-FFF2-40B4-BE49-F238E27FC236}">
                <a16:creationId xmlns:a16="http://schemas.microsoft.com/office/drawing/2014/main" id="{F05CACC0-9CBE-46DD-BA02-6AF28E9E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57" y="23559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C5C5A92-54C6-4D06-8E22-A7E574F4A373}"/>
              </a:ext>
            </a:extLst>
          </p:cNvPr>
          <p:cNvSpPr/>
          <p:nvPr/>
        </p:nvSpPr>
        <p:spPr>
          <a:xfrm>
            <a:off x="807673" y="1203498"/>
            <a:ext cx="8286569" cy="4683740"/>
          </a:xfrm>
          <a:custGeom>
            <a:avLst/>
            <a:gdLst>
              <a:gd name="connsiteX0" fmla="*/ 6659159 w 8286569"/>
              <a:gd name="connsiteY0" fmla="*/ 16973 h 4683740"/>
              <a:gd name="connsiteX1" fmla="*/ 6729498 w 8286569"/>
              <a:gd name="connsiteY1" fmla="*/ 27021 h 4683740"/>
              <a:gd name="connsiteX2" fmla="*/ 7523318 w 8286569"/>
              <a:gd name="connsiteY2" fmla="*/ 57166 h 4683740"/>
              <a:gd name="connsiteX3" fmla="*/ 8136267 w 8286569"/>
              <a:gd name="connsiteY3" fmla="*/ 700261 h 4683740"/>
              <a:gd name="connsiteX4" fmla="*/ 8246799 w 8286569"/>
              <a:gd name="connsiteY4" fmla="*/ 2277852 h 4683740"/>
              <a:gd name="connsiteX5" fmla="*/ 8116170 w 8286569"/>
              <a:gd name="connsiteY5" fmla="*/ 3925782 h 4683740"/>
              <a:gd name="connsiteX6" fmla="*/ 6548628 w 8286569"/>
              <a:gd name="connsiteY6" fmla="*/ 4649263 h 4683740"/>
              <a:gd name="connsiteX7" fmla="*/ 3714992 w 8286569"/>
              <a:gd name="connsiteY7" fmla="*/ 4488489 h 4683740"/>
              <a:gd name="connsiteX8" fmla="*/ 388988 w 8286569"/>
              <a:gd name="connsiteY8" fmla="*/ 3795153 h 4683740"/>
              <a:gd name="connsiteX9" fmla="*/ 37296 w 8286569"/>
              <a:gd name="connsiteY9" fmla="*/ 2217562 h 4683740"/>
              <a:gd name="connsiteX10" fmla="*/ 27247 w 8286569"/>
              <a:gd name="connsiteY10" fmla="*/ 1594564 h 46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6569" h="4683740">
                <a:moveTo>
                  <a:pt x="6659159" y="16973"/>
                </a:moveTo>
                <a:cubicBezTo>
                  <a:pt x="6622315" y="18647"/>
                  <a:pt x="6729498" y="27021"/>
                  <a:pt x="6729498" y="27021"/>
                </a:cubicBezTo>
                <a:cubicBezTo>
                  <a:pt x="6873524" y="33720"/>
                  <a:pt x="7288857" y="-55041"/>
                  <a:pt x="7523318" y="57166"/>
                </a:cubicBezTo>
                <a:cubicBezTo>
                  <a:pt x="7757779" y="169373"/>
                  <a:pt x="8015687" y="330147"/>
                  <a:pt x="8136267" y="700261"/>
                </a:cubicBezTo>
                <a:cubicBezTo>
                  <a:pt x="8256847" y="1070375"/>
                  <a:pt x="8250148" y="1740265"/>
                  <a:pt x="8246799" y="2277852"/>
                </a:cubicBezTo>
                <a:cubicBezTo>
                  <a:pt x="8243450" y="2815439"/>
                  <a:pt x="8399198" y="3530547"/>
                  <a:pt x="8116170" y="3925782"/>
                </a:cubicBezTo>
                <a:cubicBezTo>
                  <a:pt x="7833142" y="4321017"/>
                  <a:pt x="7282158" y="4555479"/>
                  <a:pt x="6548628" y="4649263"/>
                </a:cubicBezTo>
                <a:cubicBezTo>
                  <a:pt x="5815098" y="4743048"/>
                  <a:pt x="4741599" y="4630841"/>
                  <a:pt x="3714992" y="4488489"/>
                </a:cubicBezTo>
                <a:cubicBezTo>
                  <a:pt x="2688385" y="4346137"/>
                  <a:pt x="1001937" y="4173641"/>
                  <a:pt x="388988" y="3795153"/>
                </a:cubicBezTo>
                <a:cubicBezTo>
                  <a:pt x="-223961" y="3416665"/>
                  <a:pt x="97586" y="2584327"/>
                  <a:pt x="37296" y="2217562"/>
                </a:cubicBezTo>
                <a:cubicBezTo>
                  <a:pt x="-22994" y="1850797"/>
                  <a:pt x="2126" y="1722680"/>
                  <a:pt x="27247" y="1594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5CFA389E-0205-408A-9524-9A55691B8CC8}"/>
              </a:ext>
            </a:extLst>
          </p:cNvPr>
          <p:cNvSpPr/>
          <p:nvPr/>
        </p:nvSpPr>
        <p:spPr>
          <a:xfrm>
            <a:off x="7336204" y="1752657"/>
            <a:ext cx="1338301" cy="1578945"/>
          </a:xfrm>
          <a:custGeom>
            <a:avLst/>
            <a:gdLst>
              <a:gd name="connsiteX0" fmla="*/ 0 w 1338301"/>
              <a:gd name="connsiteY0" fmla="*/ 10425 h 1578945"/>
              <a:gd name="connsiteX1" fmla="*/ 703385 w 1338301"/>
              <a:gd name="connsiteY1" fmla="*/ 110908 h 1578945"/>
              <a:gd name="connsiteX2" fmla="*/ 1256044 w 1338301"/>
              <a:gd name="connsiteY2" fmla="*/ 804244 h 1578945"/>
              <a:gd name="connsiteX3" fmla="*/ 1336431 w 1338301"/>
              <a:gd name="connsiteY3" fmla="*/ 1557871 h 1578945"/>
              <a:gd name="connsiteX4" fmla="*/ 1266092 w 1338301"/>
              <a:gd name="connsiteY4" fmla="*/ 1336807 h 1578945"/>
              <a:gd name="connsiteX5" fmla="*/ 994787 w 1338301"/>
              <a:gd name="connsiteY5" fmla="*/ 985115 h 1578945"/>
              <a:gd name="connsiteX6" fmla="*/ 773723 w 1338301"/>
              <a:gd name="connsiteY6" fmla="*/ 975066 h 15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301" h="1578945">
                <a:moveTo>
                  <a:pt x="0" y="10425"/>
                </a:moveTo>
                <a:cubicBezTo>
                  <a:pt x="247022" y="-5485"/>
                  <a:pt x="494044" y="-21395"/>
                  <a:pt x="703385" y="110908"/>
                </a:cubicBezTo>
                <a:cubicBezTo>
                  <a:pt x="912726" y="243211"/>
                  <a:pt x="1150536" y="563084"/>
                  <a:pt x="1256044" y="804244"/>
                </a:cubicBezTo>
                <a:cubicBezTo>
                  <a:pt x="1361552" y="1045404"/>
                  <a:pt x="1334756" y="1469111"/>
                  <a:pt x="1336431" y="1557871"/>
                </a:cubicBezTo>
                <a:cubicBezTo>
                  <a:pt x="1338106" y="1646632"/>
                  <a:pt x="1323033" y="1432266"/>
                  <a:pt x="1266092" y="1336807"/>
                </a:cubicBezTo>
                <a:cubicBezTo>
                  <a:pt x="1209151" y="1241348"/>
                  <a:pt x="1076849" y="1045405"/>
                  <a:pt x="994787" y="985115"/>
                </a:cubicBezTo>
                <a:cubicBezTo>
                  <a:pt x="912726" y="924825"/>
                  <a:pt x="815591" y="975066"/>
                  <a:pt x="773723" y="9750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D18E9572-7D82-4444-ABE5-7FD999D19D04}"/>
              </a:ext>
            </a:extLst>
          </p:cNvPr>
          <p:cNvSpPr/>
          <p:nvPr/>
        </p:nvSpPr>
        <p:spPr>
          <a:xfrm>
            <a:off x="1332576" y="3260286"/>
            <a:ext cx="7284172" cy="2039815"/>
          </a:xfrm>
          <a:custGeom>
            <a:avLst/>
            <a:gdLst>
              <a:gd name="connsiteX0" fmla="*/ 6727109 w 7284172"/>
              <a:gd name="connsiteY0" fmla="*/ 0 h 2039815"/>
              <a:gd name="connsiteX1" fmla="*/ 6978318 w 7284172"/>
              <a:gd name="connsiteY1" fmla="*/ 120580 h 2039815"/>
              <a:gd name="connsiteX2" fmla="*/ 7199382 w 7284172"/>
              <a:gd name="connsiteY2" fmla="*/ 713433 h 2039815"/>
              <a:gd name="connsiteX3" fmla="*/ 7199382 w 7284172"/>
              <a:gd name="connsiteY3" fmla="*/ 1457011 h 2039815"/>
              <a:gd name="connsiteX4" fmla="*/ 6174450 w 7284172"/>
              <a:gd name="connsiteY4" fmla="*/ 2039815 h 2039815"/>
              <a:gd name="connsiteX5" fmla="*/ 3069509 w 7284172"/>
              <a:gd name="connsiteY5" fmla="*/ 1788607 h 2039815"/>
              <a:gd name="connsiteX6" fmla="*/ 1321096 w 7284172"/>
              <a:gd name="connsiteY6" fmla="*/ 1577591 h 2039815"/>
              <a:gd name="connsiteX7" fmla="*/ 155487 w 7284172"/>
              <a:gd name="connsiteY7" fmla="*/ 1065125 h 2039815"/>
              <a:gd name="connsiteX8" fmla="*/ 44955 w 7284172"/>
              <a:gd name="connsiteY8" fmla="*/ 110532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4172" h="2039815">
                <a:moveTo>
                  <a:pt x="6727109" y="0"/>
                </a:moveTo>
                <a:cubicBezTo>
                  <a:pt x="6813357" y="837"/>
                  <a:pt x="6899606" y="1674"/>
                  <a:pt x="6978318" y="120580"/>
                </a:cubicBezTo>
                <a:cubicBezTo>
                  <a:pt x="7057030" y="239486"/>
                  <a:pt x="7162538" y="490694"/>
                  <a:pt x="7199382" y="713433"/>
                </a:cubicBezTo>
                <a:cubicBezTo>
                  <a:pt x="7236226" y="936172"/>
                  <a:pt x="7370204" y="1235947"/>
                  <a:pt x="7199382" y="1457011"/>
                </a:cubicBezTo>
                <a:cubicBezTo>
                  <a:pt x="7028560" y="1678075"/>
                  <a:pt x="6862762" y="1984549"/>
                  <a:pt x="6174450" y="2039815"/>
                </a:cubicBezTo>
                <a:lnTo>
                  <a:pt x="3069509" y="1788607"/>
                </a:lnTo>
                <a:cubicBezTo>
                  <a:pt x="2260617" y="1711570"/>
                  <a:pt x="1806766" y="1698171"/>
                  <a:pt x="1321096" y="1577591"/>
                </a:cubicBezTo>
                <a:cubicBezTo>
                  <a:pt x="835426" y="1457011"/>
                  <a:pt x="368177" y="1309635"/>
                  <a:pt x="155487" y="1065125"/>
                </a:cubicBezTo>
                <a:cubicBezTo>
                  <a:pt x="-57203" y="820615"/>
                  <a:pt x="-6124" y="465573"/>
                  <a:pt x="44955" y="1105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50A81C-D502-4D7A-9E32-71004446A0B6}"/>
              </a:ext>
            </a:extLst>
          </p:cNvPr>
          <p:cNvSpPr txBox="1"/>
          <p:nvPr/>
        </p:nvSpPr>
        <p:spPr>
          <a:xfrm>
            <a:off x="5615870" y="1750459"/>
            <a:ext cx="17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GIT, skin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60CF5155-C4A3-4605-8464-1695831A931C}"/>
              </a:ext>
            </a:extLst>
          </p:cNvPr>
          <p:cNvSpPr/>
          <p:nvPr/>
        </p:nvSpPr>
        <p:spPr>
          <a:xfrm>
            <a:off x="1930191" y="2323324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DE8FF589-50BD-4114-A4B5-E521FB28594D}"/>
              </a:ext>
            </a:extLst>
          </p:cNvPr>
          <p:cNvSpPr/>
          <p:nvPr/>
        </p:nvSpPr>
        <p:spPr>
          <a:xfrm>
            <a:off x="1844982" y="2475724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4F1FFB76-4F4C-4A46-983C-83A4B383DBB5}"/>
              </a:ext>
            </a:extLst>
          </p:cNvPr>
          <p:cNvSpPr/>
          <p:nvPr/>
        </p:nvSpPr>
        <p:spPr>
          <a:xfrm>
            <a:off x="1844982" y="2616541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8BF61522-6F62-4B3A-9B8F-04BDEC2F7DD1}"/>
              </a:ext>
            </a:extLst>
          </p:cNvPr>
          <p:cNvSpPr/>
          <p:nvPr/>
        </p:nvSpPr>
        <p:spPr>
          <a:xfrm>
            <a:off x="2050771" y="1338436"/>
            <a:ext cx="3155182" cy="836628"/>
          </a:xfrm>
          <a:custGeom>
            <a:avLst/>
            <a:gdLst>
              <a:gd name="connsiteX0" fmla="*/ 0 w 3155182"/>
              <a:gd name="connsiteY0" fmla="*/ 836628 h 836628"/>
              <a:gd name="connsiteX1" fmla="*/ 813916 w 3155182"/>
              <a:gd name="connsiteY1" fmla="*/ 796435 h 836628"/>
              <a:gd name="connsiteX2" fmla="*/ 1457011 w 3155182"/>
              <a:gd name="connsiteY2" fmla="*/ 434694 h 836628"/>
              <a:gd name="connsiteX3" fmla="*/ 2291024 w 3155182"/>
              <a:gd name="connsiteY3" fmla="*/ 52857 h 836628"/>
              <a:gd name="connsiteX4" fmla="*/ 3155182 w 3155182"/>
              <a:gd name="connsiteY4" fmla="*/ 12663 h 8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182" h="836628">
                <a:moveTo>
                  <a:pt x="0" y="836628"/>
                </a:moveTo>
                <a:lnTo>
                  <a:pt x="813916" y="796435"/>
                </a:lnTo>
                <a:cubicBezTo>
                  <a:pt x="1056751" y="729446"/>
                  <a:pt x="1210826" y="558624"/>
                  <a:pt x="1457011" y="434694"/>
                </a:cubicBezTo>
                <a:cubicBezTo>
                  <a:pt x="1703196" y="310764"/>
                  <a:pt x="2007995" y="123196"/>
                  <a:pt x="2291024" y="52857"/>
                </a:cubicBezTo>
                <a:cubicBezTo>
                  <a:pt x="2574053" y="-17482"/>
                  <a:pt x="2864617" y="-2410"/>
                  <a:pt x="3155182" y="1266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49845DC6-D1E9-4810-A04C-AE3F65F7F52B}"/>
              </a:ext>
            </a:extLst>
          </p:cNvPr>
          <p:cNvSpPr/>
          <p:nvPr/>
        </p:nvSpPr>
        <p:spPr>
          <a:xfrm>
            <a:off x="1588547" y="2928691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AA52A67-C69F-443C-847F-D72C335BD5F7}"/>
              </a:ext>
            </a:extLst>
          </p:cNvPr>
          <p:cNvSpPr txBox="1"/>
          <p:nvPr/>
        </p:nvSpPr>
        <p:spPr>
          <a:xfrm>
            <a:off x="3177393" y="4479657"/>
            <a:ext cx="178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</a:t>
            </a:r>
            <a:r>
              <a:rPr lang="cs-CZ" sz="1800" dirty="0" err="1"/>
              <a:t>Venous</a:t>
            </a:r>
            <a:r>
              <a:rPr lang="cs-CZ" sz="1800" dirty="0"/>
              <a:t> return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DA7C0548-8A3E-453F-8448-7A71EAEEFFC5}"/>
              </a:ext>
            </a:extLst>
          </p:cNvPr>
          <p:cNvSpPr/>
          <p:nvPr/>
        </p:nvSpPr>
        <p:spPr>
          <a:xfrm>
            <a:off x="7496978" y="1397418"/>
            <a:ext cx="1427915" cy="2365427"/>
          </a:xfrm>
          <a:custGeom>
            <a:avLst/>
            <a:gdLst>
              <a:gd name="connsiteX0" fmla="*/ 0 w 1427915"/>
              <a:gd name="connsiteY0" fmla="*/ 24161 h 2365427"/>
              <a:gd name="connsiteX1" fmla="*/ 803868 w 1427915"/>
              <a:gd name="connsiteY1" fmla="*/ 164838 h 2365427"/>
              <a:gd name="connsiteX2" fmla="*/ 1406769 w 1427915"/>
              <a:gd name="connsiteY2" fmla="*/ 1260109 h 2365427"/>
              <a:gd name="connsiteX3" fmla="*/ 1296237 w 1427915"/>
              <a:gd name="connsiteY3" fmla="*/ 2365427 h 236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15" h="2365427">
                <a:moveTo>
                  <a:pt x="0" y="24161"/>
                </a:moveTo>
                <a:cubicBezTo>
                  <a:pt x="284703" y="-8496"/>
                  <a:pt x="569406" y="-41153"/>
                  <a:pt x="803868" y="164838"/>
                </a:cubicBezTo>
                <a:cubicBezTo>
                  <a:pt x="1038330" y="370829"/>
                  <a:pt x="1324708" y="893344"/>
                  <a:pt x="1406769" y="1260109"/>
                </a:cubicBezTo>
                <a:cubicBezTo>
                  <a:pt x="1488830" y="1626874"/>
                  <a:pt x="1306285" y="2191256"/>
                  <a:pt x="1296237" y="23654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D89D9E1-C755-4DC4-89B8-614E4EF4408D}"/>
              </a:ext>
            </a:extLst>
          </p:cNvPr>
          <p:cNvSpPr txBox="1"/>
          <p:nvPr/>
        </p:nvSpPr>
        <p:spPr>
          <a:xfrm>
            <a:off x="7269007" y="775153"/>
            <a:ext cx="49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</a:t>
            </a:r>
            <a:r>
              <a:rPr lang="cs-CZ" sz="1800" dirty="0" err="1"/>
              <a:t>Sympathicus</a:t>
            </a:r>
            <a:r>
              <a:rPr lang="cs-CZ" sz="1800" dirty="0"/>
              <a:t>→ ↑ R(resistence – </a:t>
            </a:r>
            <a:r>
              <a:rPr lang="cs-CZ" sz="1800" dirty="0" err="1"/>
              <a:t>peripheral</a:t>
            </a:r>
            <a:r>
              <a:rPr lang="cs-CZ" sz="1800" dirty="0"/>
              <a:t>)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B02F54A-AC9E-4BA9-831B-71EB8C6225D2}"/>
              </a:ext>
            </a:extLst>
          </p:cNvPr>
          <p:cNvSpPr txBox="1"/>
          <p:nvPr/>
        </p:nvSpPr>
        <p:spPr>
          <a:xfrm>
            <a:off x="-97624" y="805618"/>
            <a:ext cx="444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</a:t>
            </a:r>
            <a:r>
              <a:rPr lang="cs-CZ" sz="1800" dirty="0" err="1"/>
              <a:t>Sympathicus</a:t>
            </a:r>
            <a:r>
              <a:rPr lang="cs-CZ" sz="1800" dirty="0"/>
              <a:t> → ↑CO </a:t>
            </a:r>
            <a:r>
              <a:rPr lang="cs-CZ" sz="1800" dirty="0" err="1"/>
              <a:t>due</a:t>
            </a:r>
            <a:r>
              <a:rPr lang="cs-CZ" sz="1800" dirty="0"/>
              <a:t> to ↑HR  → ↑BP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133D236-DB71-46C3-A9B6-AA84C8B12964}"/>
              </a:ext>
            </a:extLst>
          </p:cNvPr>
          <p:cNvSpPr txBox="1"/>
          <p:nvPr/>
        </p:nvSpPr>
        <p:spPr>
          <a:xfrm>
            <a:off x="5205953" y="4466597"/>
            <a:ext cx="330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Metabolic</a:t>
            </a:r>
            <a:r>
              <a:rPr lang="cs-CZ" sz="1800" dirty="0"/>
              <a:t> </a:t>
            </a:r>
            <a:r>
              <a:rPr lang="cs-CZ" sz="1800" dirty="0" err="1"/>
              <a:t>autoregulation</a:t>
            </a:r>
            <a:r>
              <a:rPr lang="cs-CZ" sz="1800" dirty="0"/>
              <a:t> → ↓R</a:t>
            </a: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BE1A4B1-4482-4C85-816F-0FFEE4621EB5}"/>
              </a:ext>
            </a:extLst>
          </p:cNvPr>
          <p:cNvSpPr/>
          <p:nvPr/>
        </p:nvSpPr>
        <p:spPr>
          <a:xfrm>
            <a:off x="1447577" y="2985788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61716392-40C5-4990-ADC0-7FC9A7355177}"/>
              </a:ext>
            </a:extLst>
          </p:cNvPr>
          <p:cNvSpPr/>
          <p:nvPr/>
        </p:nvSpPr>
        <p:spPr>
          <a:xfrm>
            <a:off x="1385817" y="2849254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1443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690288"/>
            <a:ext cx="10753200" cy="451576"/>
          </a:xfrm>
        </p:spPr>
        <p:txBody>
          <a:bodyPr/>
          <a:lstStyle/>
          <a:p>
            <a:r>
              <a:rPr lang="cs-CZ" dirty="0" err="1"/>
              <a:t>Arterial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curve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15156"/>
            <a:ext cx="11482893" cy="48441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/>
              <a:t>Blood pressure (BP): pressure of blood on the vessel wall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en-US" sz="2000" dirty="0"/>
              <a:t>(arterial BP – part of the energy of systole converted into lateral pressure on the vascular wall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arterial</a:t>
            </a:r>
            <a:r>
              <a:rPr lang="cs-CZ" sz="2400" b="1" dirty="0"/>
              <a:t> </a:t>
            </a:r>
            <a:r>
              <a:rPr lang="cs-CZ" sz="2400" b="1" dirty="0" err="1"/>
              <a:t>pressure</a:t>
            </a:r>
            <a:r>
              <a:rPr lang="cs-CZ" sz="2400" b="1" dirty="0"/>
              <a:t> (MAP):</a:t>
            </a:r>
            <a:r>
              <a:rPr lang="cs-CZ" sz="2400" dirty="0"/>
              <a:t> </a:t>
            </a:r>
            <a:r>
              <a:rPr lang="en-US" sz="2400" dirty="0"/>
              <a:t>mean value of blood pressure in the inter-beat interval (IBI)</a:t>
            </a:r>
            <a:r>
              <a:rPr lang="cs-CZ" sz="2400" dirty="0"/>
              <a:t> – </a:t>
            </a:r>
            <a:r>
              <a:rPr lang="en-US" sz="2000" dirty="0"/>
              <a:t>integral of the </a:t>
            </a:r>
            <a:r>
              <a:rPr lang="cs-CZ" sz="2000" dirty="0"/>
              <a:t>BP</a:t>
            </a:r>
            <a:r>
              <a:rPr lang="en-US" sz="2000" dirty="0"/>
              <a:t> curve; </a:t>
            </a:r>
            <a:r>
              <a:rPr lang="en-US" sz="2000" b="1" dirty="0"/>
              <a:t>area above </a:t>
            </a:r>
            <a:r>
              <a:rPr lang="cs-CZ" sz="2000" b="1" dirty="0"/>
              <a:t>MAP</a:t>
            </a:r>
            <a:r>
              <a:rPr lang="en-US" sz="2000" b="1" dirty="0"/>
              <a:t> = area below </a:t>
            </a:r>
            <a:r>
              <a:rPr lang="cs-CZ" sz="2000" b="1" dirty="0"/>
              <a:t>MAP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cs-CZ" sz="2000" dirty="0"/>
              <a:t>MAP</a:t>
            </a:r>
            <a:r>
              <a:rPr lang="en-US" sz="2000" dirty="0"/>
              <a:t> is an additional quantity, it is not the arithmetic mean of the systolic (SBP) and diastolic (D</a:t>
            </a:r>
            <a:r>
              <a:rPr lang="cs-CZ" sz="2000" dirty="0"/>
              <a:t>BP</a:t>
            </a:r>
            <a:r>
              <a:rPr lang="en-US" sz="2000" dirty="0"/>
              <a:t>) pressure values, because the duration of systole and diastole during the cardiac cycle is different)</a:t>
            </a:r>
            <a:br>
              <a:rPr lang="en-US" sz="2000" dirty="0"/>
            </a:br>
            <a:r>
              <a:rPr lang="cs-CZ" sz="2000" dirty="0" err="1"/>
              <a:t>aproximation</a:t>
            </a:r>
            <a:r>
              <a:rPr lang="cs-CZ" sz="2000" dirty="0"/>
              <a:t>: MAP = DBP + 1/3 PP (PP = SBP – DBP)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Definition</a:t>
            </a:r>
            <a:r>
              <a:rPr lang="cs-CZ" sz="2400" b="1" dirty="0"/>
              <a:t>: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SBP (</a:t>
            </a:r>
            <a:r>
              <a:rPr lang="cs-CZ" sz="2000" b="1" dirty="0" err="1"/>
              <a:t>systolic</a:t>
            </a:r>
            <a:r>
              <a:rPr lang="cs-CZ" sz="2000" b="1" dirty="0"/>
              <a:t> BP)</a:t>
            </a:r>
            <a:br>
              <a:rPr lang="cs-CZ" sz="2000" dirty="0"/>
            </a:br>
            <a:r>
              <a:rPr lang="en-US" sz="2000" dirty="0"/>
              <a:t>maxim</a:t>
            </a:r>
            <a:r>
              <a:rPr lang="cs-CZ" sz="2000" dirty="0"/>
              <a:t>al</a:t>
            </a:r>
            <a:r>
              <a:rPr lang="en-US" sz="2000" dirty="0"/>
              <a:t> of BP in the inter-beat interval</a:t>
            </a:r>
            <a:endParaRPr lang="cs-CZ" sz="11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DBP (</a:t>
            </a:r>
            <a:r>
              <a:rPr lang="cs-CZ" sz="2000" b="1" dirty="0" err="1"/>
              <a:t>diastolic</a:t>
            </a:r>
            <a:r>
              <a:rPr lang="cs-CZ" sz="2000" b="1" dirty="0"/>
              <a:t> BP)</a:t>
            </a:r>
            <a:br>
              <a:rPr lang="cs-CZ" sz="2000" b="1" dirty="0"/>
            </a:br>
            <a:r>
              <a:rPr lang="en-US" sz="2000" dirty="0"/>
              <a:t>minim</a:t>
            </a:r>
            <a:r>
              <a:rPr lang="cs-CZ" sz="2000" dirty="0"/>
              <a:t>al </a:t>
            </a:r>
            <a:r>
              <a:rPr lang="en-US" sz="2000" dirty="0"/>
              <a:t>BP in the inter-beat interval</a:t>
            </a:r>
            <a:endParaRPr lang="cs-CZ" sz="20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en-US" sz="2000" dirty="0"/>
              <a:t>Attention: Values of SBP and DBP vary in </a:t>
            </a:r>
            <a:endParaRPr lang="cs-CZ" sz="2000" dirty="0"/>
          </a:p>
          <a:p>
            <a:pPr marL="266700" indent="0">
              <a:lnSpc>
                <a:spcPct val="100000"/>
              </a:lnSpc>
              <a:buNone/>
              <a:tabLst>
                <a:tab pos="533400" algn="l"/>
              </a:tabLst>
            </a:pPr>
            <a:r>
              <a:rPr lang="cs-CZ" sz="2000" dirty="0"/>
              <a:t>   </a:t>
            </a:r>
            <a:r>
              <a:rPr lang="en-US" sz="2000" dirty="0"/>
              <a:t>different parts of the cardiovascular system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6831527" y="3741690"/>
            <a:ext cx="4557580" cy="2661459"/>
            <a:chOff x="6831527" y="3741690"/>
            <a:chExt cx="4557580" cy="2661459"/>
          </a:xfrm>
        </p:grpSpPr>
        <p:sp>
          <p:nvSpPr>
            <p:cNvPr id="7" name="TextovéPole 6"/>
            <p:cNvSpPr txBox="1"/>
            <p:nvPr/>
          </p:nvSpPr>
          <p:spPr>
            <a:xfrm>
              <a:off x="6892803" y="3741690"/>
              <a:ext cx="77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SBP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6868614" y="5601246"/>
              <a:ext cx="78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DBP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1527" y="5079535"/>
              <a:ext cx="87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MAP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441788" y="6033817"/>
              <a:ext cx="268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Inter-beat interval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642118" y="4780081"/>
              <a:ext cx="109384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PP</a:t>
              </a:r>
            </a:p>
            <a:p>
              <a:r>
                <a:rPr lang="cs-CZ" sz="1800" dirty="0"/>
                <a:t>pulse </a:t>
              </a:r>
              <a:r>
                <a:rPr lang="cs-CZ" sz="1800" dirty="0" err="1"/>
                <a:t>pressure</a:t>
              </a:r>
              <a:endParaRPr lang="cs-CZ" sz="1800" dirty="0"/>
            </a:p>
          </p:txBody>
        </p:sp>
        <p:grpSp>
          <p:nvGrpSpPr>
            <p:cNvPr id="51" name="Skupina 50"/>
            <p:cNvGrpSpPr>
              <a:grpSpLocks/>
            </p:cNvGrpSpPr>
            <p:nvPr/>
          </p:nvGrpSpPr>
          <p:grpSpPr>
            <a:xfrm>
              <a:off x="7477594" y="4001967"/>
              <a:ext cx="3911513" cy="1882060"/>
              <a:chOff x="3752551" y="3029107"/>
              <a:chExt cx="6247182" cy="2225545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3985054" y="3031558"/>
                <a:ext cx="3017542" cy="2212946"/>
                <a:chOff x="3985054" y="3031558"/>
                <a:chExt cx="3017542" cy="2212946"/>
              </a:xfrm>
            </p:grpSpPr>
            <p:sp>
              <p:nvSpPr>
                <p:cNvPr id="59" name="Volný tvar 58"/>
                <p:cNvSpPr/>
                <p:nvPr/>
              </p:nvSpPr>
              <p:spPr>
                <a:xfrm>
                  <a:off x="3985054" y="3031558"/>
                  <a:ext cx="3017542" cy="2212946"/>
                </a:xfrm>
                <a:custGeom>
                  <a:avLst/>
                  <a:gdLst>
                    <a:gd name="connsiteX0" fmla="*/ 36423 w 2376852"/>
                    <a:gd name="connsiteY0" fmla="*/ 2118438 h 2118438"/>
                    <a:gd name="connsiteX1" fmla="*/ 79966 w 2376852"/>
                    <a:gd name="connsiteY1" fmla="*/ 39266 h 2118438"/>
                    <a:gd name="connsiteX2" fmla="*/ 743994 w 2376852"/>
                    <a:gd name="connsiteY2" fmla="*/ 746838 h 2118438"/>
                    <a:gd name="connsiteX3" fmla="*/ 743994 w 2376852"/>
                    <a:gd name="connsiteY3" fmla="*/ 616209 h 2118438"/>
                    <a:gd name="connsiteX4" fmla="*/ 1277394 w 2376852"/>
                    <a:gd name="connsiteY4" fmla="*/ 1138723 h 2118438"/>
                    <a:gd name="connsiteX5" fmla="*/ 2376852 w 2376852"/>
                    <a:gd name="connsiteY5" fmla="*/ 1530609 h 2118438"/>
                    <a:gd name="connsiteX0" fmla="*/ 9806 w 2479981"/>
                    <a:gd name="connsiteY0" fmla="*/ 2105513 h 2105513"/>
                    <a:gd name="connsiteX1" fmla="*/ 183095 w 2479981"/>
                    <a:gd name="connsiteY1" fmla="*/ 38698 h 2105513"/>
                    <a:gd name="connsiteX2" fmla="*/ 847123 w 2479981"/>
                    <a:gd name="connsiteY2" fmla="*/ 746270 h 2105513"/>
                    <a:gd name="connsiteX3" fmla="*/ 847123 w 2479981"/>
                    <a:gd name="connsiteY3" fmla="*/ 615641 h 2105513"/>
                    <a:gd name="connsiteX4" fmla="*/ 1380523 w 2479981"/>
                    <a:gd name="connsiteY4" fmla="*/ 1138155 h 2105513"/>
                    <a:gd name="connsiteX5" fmla="*/ 2479981 w 2479981"/>
                    <a:gd name="connsiteY5" fmla="*/ 1530041 h 2105513"/>
                    <a:gd name="connsiteX0" fmla="*/ 0 w 2470175"/>
                    <a:gd name="connsiteY0" fmla="*/ 2105513 h 2105513"/>
                    <a:gd name="connsiteX1" fmla="*/ 173289 w 2470175"/>
                    <a:gd name="connsiteY1" fmla="*/ 38698 h 2105513"/>
                    <a:gd name="connsiteX2" fmla="*/ 837317 w 2470175"/>
                    <a:gd name="connsiteY2" fmla="*/ 746270 h 2105513"/>
                    <a:gd name="connsiteX3" fmla="*/ 837317 w 2470175"/>
                    <a:gd name="connsiteY3" fmla="*/ 615641 h 2105513"/>
                    <a:gd name="connsiteX4" fmla="*/ 1370717 w 2470175"/>
                    <a:gd name="connsiteY4" fmla="*/ 1138155 h 2105513"/>
                    <a:gd name="connsiteX5" fmla="*/ 2470175 w 2470175"/>
                    <a:gd name="connsiteY5" fmla="*/ 1530041 h 2105513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837317 w 2470175"/>
                    <a:gd name="connsiteY4" fmla="*/ 694722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923814 w 2470175"/>
                    <a:gd name="connsiteY4" fmla="*/ 707079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3186 h 2183186"/>
                    <a:gd name="connsiteX1" fmla="*/ 173289 w 2470175"/>
                    <a:gd name="connsiteY1" fmla="*/ 116371 h 2183186"/>
                    <a:gd name="connsiteX2" fmla="*/ 562233 w 2470175"/>
                    <a:gd name="connsiteY2" fmla="*/ 314374 h 2183186"/>
                    <a:gd name="connsiteX3" fmla="*/ 821725 w 2470175"/>
                    <a:gd name="connsiteY3" fmla="*/ 814823 h 2183186"/>
                    <a:gd name="connsiteX4" fmla="*/ 837317 w 2470175"/>
                    <a:gd name="connsiteY4" fmla="*/ 823943 h 2183186"/>
                    <a:gd name="connsiteX5" fmla="*/ 923814 w 2470175"/>
                    <a:gd name="connsiteY5" fmla="*/ 705671 h 2183186"/>
                    <a:gd name="connsiteX6" fmla="*/ 1370717 w 2470175"/>
                    <a:gd name="connsiteY6" fmla="*/ 1215828 h 2183186"/>
                    <a:gd name="connsiteX7" fmla="*/ 2470175 w 2470175"/>
                    <a:gd name="connsiteY7" fmla="*/ 1607714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370717 w 2976802"/>
                    <a:gd name="connsiteY6" fmla="*/ 1215828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60028 w 2976802"/>
                    <a:gd name="connsiteY5" fmla="*/ 750939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693399 w 2976802"/>
                    <a:gd name="connsiteY6" fmla="*/ 1418976 h 2192112"/>
                    <a:gd name="connsiteX7" fmla="*/ 2976802 w 2976802"/>
                    <a:gd name="connsiteY7" fmla="*/ 2086197 h 2192112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73730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1005827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7542" h="2212946">
                      <a:moveTo>
                        <a:pt x="0" y="2192112"/>
                      </a:moveTo>
                      <a:cubicBezTo>
                        <a:pt x="67839" y="1266826"/>
                        <a:pt x="83356" y="439029"/>
                        <a:pt x="173289" y="125297"/>
                      </a:cubicBezTo>
                      <a:cubicBezTo>
                        <a:pt x="263222" y="-188435"/>
                        <a:pt x="448196" y="168833"/>
                        <a:pt x="539599" y="309720"/>
                      </a:cubicBezTo>
                      <a:cubicBezTo>
                        <a:pt x="649108" y="500402"/>
                        <a:pt x="723066" y="672429"/>
                        <a:pt x="768913" y="757357"/>
                      </a:cubicBezTo>
                      <a:cubicBezTo>
                        <a:pt x="814760" y="842285"/>
                        <a:pt x="927063" y="992722"/>
                        <a:pt x="1005827" y="1035529"/>
                      </a:cubicBezTo>
                      <a:cubicBezTo>
                        <a:pt x="1084591" y="1078337"/>
                        <a:pt x="1126901" y="950294"/>
                        <a:pt x="1241496" y="1014202"/>
                      </a:cubicBezTo>
                      <a:cubicBezTo>
                        <a:pt x="1356091" y="1078110"/>
                        <a:pt x="1397391" y="1219185"/>
                        <a:pt x="1693399" y="1418976"/>
                      </a:cubicBezTo>
                      <a:cubicBezTo>
                        <a:pt x="1989407" y="1618767"/>
                        <a:pt x="2831569" y="2135003"/>
                        <a:pt x="3017542" y="221294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992475" y="4574832"/>
                  <a:ext cx="3001424" cy="667123"/>
                </a:xfrm>
                <a:custGeom>
                  <a:avLst/>
                  <a:gdLst>
                    <a:gd name="connsiteX0" fmla="*/ 119660 w 1023605"/>
                    <a:gd name="connsiteY0" fmla="*/ 48793 h 845513"/>
                    <a:gd name="connsiteX1" fmla="*/ 83446 w 1023605"/>
                    <a:gd name="connsiteY1" fmla="*/ 759491 h 845513"/>
                    <a:gd name="connsiteX2" fmla="*/ 984266 w 1023605"/>
                    <a:gd name="connsiteY2" fmla="*/ 764017 h 845513"/>
                    <a:gd name="connsiteX3" fmla="*/ 789616 w 1023605"/>
                    <a:gd name="connsiteY3" fmla="*/ 134801 h 845513"/>
                    <a:gd name="connsiteX4" fmla="*/ 119660 w 1023605"/>
                    <a:gd name="connsiteY4" fmla="*/ 48793 h 845513"/>
                    <a:gd name="connsiteX0" fmla="*/ 293341 w 1197286"/>
                    <a:gd name="connsiteY0" fmla="*/ 49128 h 848192"/>
                    <a:gd name="connsiteX1" fmla="*/ 44371 w 1197286"/>
                    <a:gd name="connsiteY1" fmla="*/ 764353 h 848192"/>
                    <a:gd name="connsiteX2" fmla="*/ 1157947 w 1197286"/>
                    <a:gd name="connsiteY2" fmla="*/ 764352 h 848192"/>
                    <a:gd name="connsiteX3" fmla="*/ 963297 w 1197286"/>
                    <a:gd name="connsiteY3" fmla="*/ 135136 h 848192"/>
                    <a:gd name="connsiteX4" fmla="*/ 293341 w 1197286"/>
                    <a:gd name="connsiteY4" fmla="*/ 49128 h 848192"/>
                    <a:gd name="connsiteX0" fmla="*/ 160813 w 1254921"/>
                    <a:gd name="connsiteY0" fmla="*/ 69502 h 801145"/>
                    <a:gd name="connsiteX1" fmla="*/ 97439 w 1254921"/>
                    <a:gd name="connsiteY1" fmla="*/ 721353 h 801145"/>
                    <a:gd name="connsiteX2" fmla="*/ 1211015 w 1254921"/>
                    <a:gd name="connsiteY2" fmla="*/ 721352 h 801145"/>
                    <a:gd name="connsiteX3" fmla="*/ 1016365 w 1254921"/>
                    <a:gd name="connsiteY3" fmla="*/ 92136 h 801145"/>
                    <a:gd name="connsiteX4" fmla="*/ 160813 w 1254921"/>
                    <a:gd name="connsiteY4" fmla="*/ 69502 h 801145"/>
                    <a:gd name="connsiteX0" fmla="*/ 215334 w 2063717"/>
                    <a:gd name="connsiteY0" fmla="*/ 69502 h 801145"/>
                    <a:gd name="connsiteX1" fmla="*/ 151960 w 2063717"/>
                    <a:gd name="connsiteY1" fmla="*/ 721353 h 801145"/>
                    <a:gd name="connsiteX2" fmla="*/ 1265536 w 2063717"/>
                    <a:gd name="connsiteY2" fmla="*/ 721352 h 801145"/>
                    <a:gd name="connsiteX3" fmla="*/ 2039607 w 2063717"/>
                    <a:gd name="connsiteY3" fmla="*/ 92136 h 801145"/>
                    <a:gd name="connsiteX4" fmla="*/ 215334 w 2063717"/>
                    <a:gd name="connsiteY4" fmla="*/ 69502 h 801145"/>
                    <a:gd name="connsiteX0" fmla="*/ 215334 w 3149973"/>
                    <a:gd name="connsiteY0" fmla="*/ 70009 h 781402"/>
                    <a:gd name="connsiteX1" fmla="*/ 151960 w 3149973"/>
                    <a:gd name="connsiteY1" fmla="*/ 721860 h 781402"/>
                    <a:gd name="connsiteX2" fmla="*/ 1265536 w 3149973"/>
                    <a:gd name="connsiteY2" fmla="*/ 721859 h 781402"/>
                    <a:gd name="connsiteX3" fmla="*/ 3135076 w 3149973"/>
                    <a:gd name="connsiteY3" fmla="*/ 730914 h 781402"/>
                    <a:gd name="connsiteX4" fmla="*/ 2039607 w 3149973"/>
                    <a:gd name="connsiteY4" fmla="*/ 92643 h 781402"/>
                    <a:gd name="connsiteX5" fmla="*/ 215334 w 3149973"/>
                    <a:gd name="connsiteY5" fmla="*/ 70009 h 781402"/>
                    <a:gd name="connsiteX0" fmla="*/ 215334 w 3148354"/>
                    <a:gd name="connsiteY0" fmla="*/ 43366 h 754759"/>
                    <a:gd name="connsiteX1" fmla="*/ 151960 w 3148354"/>
                    <a:gd name="connsiteY1" fmla="*/ 695217 h 754759"/>
                    <a:gd name="connsiteX2" fmla="*/ 1265536 w 3148354"/>
                    <a:gd name="connsiteY2" fmla="*/ 695216 h 754759"/>
                    <a:gd name="connsiteX3" fmla="*/ 3135076 w 3148354"/>
                    <a:gd name="connsiteY3" fmla="*/ 704271 h 754759"/>
                    <a:gd name="connsiteX4" fmla="*/ 2089401 w 3148354"/>
                    <a:gd name="connsiteY4" fmla="*/ 106742 h 754759"/>
                    <a:gd name="connsiteX5" fmla="*/ 2039607 w 3148354"/>
                    <a:gd name="connsiteY5" fmla="*/ 66000 h 754759"/>
                    <a:gd name="connsiteX6" fmla="*/ 215334 w 3148354"/>
                    <a:gd name="connsiteY6" fmla="*/ 43366 h 754759"/>
                    <a:gd name="connsiteX0" fmla="*/ 215334 w 3286863"/>
                    <a:gd name="connsiteY0" fmla="*/ 43366 h 754759"/>
                    <a:gd name="connsiteX1" fmla="*/ 151960 w 3286863"/>
                    <a:gd name="connsiteY1" fmla="*/ 695217 h 754759"/>
                    <a:gd name="connsiteX2" fmla="*/ 1265536 w 3286863"/>
                    <a:gd name="connsiteY2" fmla="*/ 695216 h 754759"/>
                    <a:gd name="connsiteX3" fmla="*/ 3135076 w 3286863"/>
                    <a:gd name="connsiteY3" fmla="*/ 704271 h 754759"/>
                    <a:gd name="connsiteX4" fmla="*/ 3040015 w 3286863"/>
                    <a:gd name="connsiteY4" fmla="*/ 649950 h 754759"/>
                    <a:gd name="connsiteX5" fmla="*/ 2089401 w 3286863"/>
                    <a:gd name="connsiteY5" fmla="*/ 106742 h 754759"/>
                    <a:gd name="connsiteX6" fmla="*/ 2039607 w 3286863"/>
                    <a:gd name="connsiteY6" fmla="*/ 66000 h 754759"/>
                    <a:gd name="connsiteX7" fmla="*/ 215334 w 3286863"/>
                    <a:gd name="connsiteY7" fmla="*/ 43366 h 754759"/>
                    <a:gd name="connsiteX0" fmla="*/ 160047 w 3231576"/>
                    <a:gd name="connsiteY0" fmla="*/ 43366 h 748293"/>
                    <a:gd name="connsiteX1" fmla="*/ 96673 w 3231576"/>
                    <a:gd name="connsiteY1" fmla="*/ 695217 h 748293"/>
                    <a:gd name="connsiteX2" fmla="*/ 196260 w 3231576"/>
                    <a:gd name="connsiteY2" fmla="*/ 708797 h 748293"/>
                    <a:gd name="connsiteX3" fmla="*/ 1210249 w 3231576"/>
                    <a:gd name="connsiteY3" fmla="*/ 695216 h 748293"/>
                    <a:gd name="connsiteX4" fmla="*/ 3079789 w 3231576"/>
                    <a:gd name="connsiteY4" fmla="*/ 704271 h 748293"/>
                    <a:gd name="connsiteX5" fmla="*/ 2984728 w 3231576"/>
                    <a:gd name="connsiteY5" fmla="*/ 649950 h 748293"/>
                    <a:gd name="connsiteX6" fmla="*/ 2034114 w 3231576"/>
                    <a:gd name="connsiteY6" fmla="*/ 106742 h 748293"/>
                    <a:gd name="connsiteX7" fmla="*/ 1984320 w 3231576"/>
                    <a:gd name="connsiteY7" fmla="*/ 66000 h 748293"/>
                    <a:gd name="connsiteX8" fmla="*/ 160047 w 3231576"/>
                    <a:gd name="connsiteY8" fmla="*/ 43366 h 748293"/>
                    <a:gd name="connsiteX0" fmla="*/ 142024 w 3213553"/>
                    <a:gd name="connsiteY0" fmla="*/ 25992 h 728586"/>
                    <a:gd name="connsiteX1" fmla="*/ 114862 w 3213553"/>
                    <a:gd name="connsiteY1" fmla="*/ 57681 h 728586"/>
                    <a:gd name="connsiteX2" fmla="*/ 78650 w 3213553"/>
                    <a:gd name="connsiteY2" fmla="*/ 677843 h 728586"/>
                    <a:gd name="connsiteX3" fmla="*/ 178237 w 3213553"/>
                    <a:gd name="connsiteY3" fmla="*/ 691423 h 728586"/>
                    <a:gd name="connsiteX4" fmla="*/ 1192226 w 3213553"/>
                    <a:gd name="connsiteY4" fmla="*/ 677842 h 728586"/>
                    <a:gd name="connsiteX5" fmla="*/ 3061766 w 3213553"/>
                    <a:gd name="connsiteY5" fmla="*/ 686897 h 728586"/>
                    <a:gd name="connsiteX6" fmla="*/ 2966705 w 3213553"/>
                    <a:gd name="connsiteY6" fmla="*/ 632576 h 728586"/>
                    <a:gd name="connsiteX7" fmla="*/ 2016091 w 3213553"/>
                    <a:gd name="connsiteY7" fmla="*/ 89368 h 728586"/>
                    <a:gd name="connsiteX8" fmla="*/ 1966297 w 3213553"/>
                    <a:gd name="connsiteY8" fmla="*/ 48626 h 728586"/>
                    <a:gd name="connsiteX9" fmla="*/ 142024 w 3213553"/>
                    <a:gd name="connsiteY9" fmla="*/ 25992 h 728586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1692 h 704286"/>
                    <a:gd name="connsiteX1" fmla="*/ 52062 w 3150753"/>
                    <a:gd name="connsiteY1" fmla="*/ 33381 h 704286"/>
                    <a:gd name="connsiteX2" fmla="*/ 15850 w 3150753"/>
                    <a:gd name="connsiteY2" fmla="*/ 653543 h 704286"/>
                    <a:gd name="connsiteX3" fmla="*/ 115437 w 3150753"/>
                    <a:gd name="connsiteY3" fmla="*/ 667123 h 704286"/>
                    <a:gd name="connsiteX4" fmla="*/ 1129426 w 3150753"/>
                    <a:gd name="connsiteY4" fmla="*/ 653542 h 704286"/>
                    <a:gd name="connsiteX5" fmla="*/ 2998966 w 3150753"/>
                    <a:gd name="connsiteY5" fmla="*/ 662597 h 704286"/>
                    <a:gd name="connsiteX6" fmla="*/ 2903905 w 3150753"/>
                    <a:gd name="connsiteY6" fmla="*/ 608276 h 704286"/>
                    <a:gd name="connsiteX7" fmla="*/ 1953291 w 3150753"/>
                    <a:gd name="connsiteY7" fmla="*/ 65068 h 704286"/>
                    <a:gd name="connsiteX8" fmla="*/ 1903497 w 3150753"/>
                    <a:gd name="connsiteY8" fmla="*/ 24326 h 704286"/>
                    <a:gd name="connsiteX9" fmla="*/ 79224 w 3150753"/>
                    <a:gd name="connsiteY9" fmla="*/ 1692 h 704286"/>
                    <a:gd name="connsiteX0" fmla="*/ 64870 w 3136399"/>
                    <a:gd name="connsiteY0" fmla="*/ 1692 h 702712"/>
                    <a:gd name="connsiteX1" fmla="*/ 37708 w 3136399"/>
                    <a:gd name="connsiteY1" fmla="*/ 33381 h 702712"/>
                    <a:gd name="connsiteX2" fmla="*/ 1496 w 3136399"/>
                    <a:gd name="connsiteY2" fmla="*/ 653543 h 702712"/>
                    <a:gd name="connsiteX3" fmla="*/ 101083 w 3136399"/>
                    <a:gd name="connsiteY3" fmla="*/ 667123 h 702712"/>
                    <a:gd name="connsiteX4" fmla="*/ 1115072 w 3136399"/>
                    <a:gd name="connsiteY4" fmla="*/ 653542 h 702712"/>
                    <a:gd name="connsiteX5" fmla="*/ 2984612 w 3136399"/>
                    <a:gd name="connsiteY5" fmla="*/ 662597 h 702712"/>
                    <a:gd name="connsiteX6" fmla="*/ 2889551 w 3136399"/>
                    <a:gd name="connsiteY6" fmla="*/ 608276 h 702712"/>
                    <a:gd name="connsiteX7" fmla="*/ 1938937 w 3136399"/>
                    <a:gd name="connsiteY7" fmla="*/ 65068 h 702712"/>
                    <a:gd name="connsiteX8" fmla="*/ 1889143 w 3136399"/>
                    <a:gd name="connsiteY8" fmla="*/ 24326 h 702712"/>
                    <a:gd name="connsiteX9" fmla="*/ 64870 w 3136399"/>
                    <a:gd name="connsiteY9" fmla="*/ 1692 h 702712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024975"/>
                    <a:gd name="connsiteY0" fmla="*/ 1692 h 673405"/>
                    <a:gd name="connsiteX1" fmla="*/ 36317 w 3024975"/>
                    <a:gd name="connsiteY1" fmla="*/ 33381 h 673405"/>
                    <a:gd name="connsiteX2" fmla="*/ 105 w 3024975"/>
                    <a:gd name="connsiteY2" fmla="*/ 653543 h 673405"/>
                    <a:gd name="connsiteX3" fmla="*/ 99692 w 3024975"/>
                    <a:gd name="connsiteY3" fmla="*/ 667123 h 673405"/>
                    <a:gd name="connsiteX4" fmla="*/ 1113681 w 3024975"/>
                    <a:gd name="connsiteY4" fmla="*/ 653542 h 673405"/>
                    <a:gd name="connsiteX5" fmla="*/ 2983221 w 3024975"/>
                    <a:gd name="connsiteY5" fmla="*/ 662597 h 673405"/>
                    <a:gd name="connsiteX6" fmla="*/ 2888160 w 3024975"/>
                    <a:gd name="connsiteY6" fmla="*/ 608276 h 673405"/>
                    <a:gd name="connsiteX7" fmla="*/ 1966121 w 3024975"/>
                    <a:gd name="connsiteY7" fmla="*/ 61893 h 673405"/>
                    <a:gd name="connsiteX8" fmla="*/ 1887752 w 3024975"/>
                    <a:gd name="connsiteY8" fmla="*/ 24326 h 673405"/>
                    <a:gd name="connsiteX9" fmla="*/ 63479 w 3024975"/>
                    <a:gd name="connsiteY9" fmla="*/ 1692 h 673405"/>
                    <a:gd name="connsiteX0" fmla="*/ 63479 w 3001424"/>
                    <a:gd name="connsiteY0" fmla="*/ 1692 h 667123"/>
                    <a:gd name="connsiteX1" fmla="*/ 36317 w 3001424"/>
                    <a:gd name="connsiteY1" fmla="*/ 33381 h 667123"/>
                    <a:gd name="connsiteX2" fmla="*/ 105 w 3001424"/>
                    <a:gd name="connsiteY2" fmla="*/ 653543 h 667123"/>
                    <a:gd name="connsiteX3" fmla="*/ 99692 w 3001424"/>
                    <a:gd name="connsiteY3" fmla="*/ 667123 h 667123"/>
                    <a:gd name="connsiteX4" fmla="*/ 1113681 w 3001424"/>
                    <a:gd name="connsiteY4" fmla="*/ 653542 h 667123"/>
                    <a:gd name="connsiteX5" fmla="*/ 2983221 w 3001424"/>
                    <a:gd name="connsiteY5" fmla="*/ 662597 h 667123"/>
                    <a:gd name="connsiteX6" fmla="*/ 2888160 w 3001424"/>
                    <a:gd name="connsiteY6" fmla="*/ 608276 h 667123"/>
                    <a:gd name="connsiteX7" fmla="*/ 1966121 w 3001424"/>
                    <a:gd name="connsiteY7" fmla="*/ 61893 h 667123"/>
                    <a:gd name="connsiteX8" fmla="*/ 1887752 w 3001424"/>
                    <a:gd name="connsiteY8" fmla="*/ 24326 h 667123"/>
                    <a:gd name="connsiteX9" fmla="*/ 63479 w 3001424"/>
                    <a:gd name="connsiteY9" fmla="*/ 1692 h 66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1424" h="667123">
                      <a:moveTo>
                        <a:pt x="63479" y="1692"/>
                      </a:moveTo>
                      <a:cubicBezTo>
                        <a:pt x="47007" y="-3149"/>
                        <a:pt x="34179" y="939"/>
                        <a:pt x="36317" y="33381"/>
                      </a:cubicBezTo>
                      <a:cubicBezTo>
                        <a:pt x="38455" y="88048"/>
                        <a:pt x="2243" y="649519"/>
                        <a:pt x="105" y="653543"/>
                      </a:cubicBezTo>
                      <a:cubicBezTo>
                        <a:pt x="-2033" y="657567"/>
                        <a:pt x="28396" y="660773"/>
                        <a:pt x="99692" y="667123"/>
                      </a:cubicBezTo>
                      <a:cubicBezTo>
                        <a:pt x="285288" y="667123"/>
                        <a:pt x="636111" y="658823"/>
                        <a:pt x="1113681" y="653542"/>
                      </a:cubicBezTo>
                      <a:lnTo>
                        <a:pt x="2983221" y="662597"/>
                      </a:lnTo>
                      <a:cubicBezTo>
                        <a:pt x="3040968" y="663980"/>
                        <a:pt x="2948139" y="634839"/>
                        <a:pt x="2888160" y="608276"/>
                      </a:cubicBezTo>
                      <a:lnTo>
                        <a:pt x="1966121" y="61893"/>
                      </a:lnTo>
                      <a:cubicBezTo>
                        <a:pt x="1954836" y="63590"/>
                        <a:pt x="1900059" y="24835"/>
                        <a:pt x="1887752" y="24326"/>
                      </a:cubicBezTo>
                      <a:cubicBezTo>
                        <a:pt x="1875445" y="23817"/>
                        <a:pt x="79951" y="6533"/>
                        <a:pt x="63479" y="1692"/>
                      </a:cubicBezTo>
                      <a:close/>
                    </a:path>
                  </a:pathLst>
                </a:custGeom>
                <a:solidFill>
                  <a:srgbClr val="5AC8A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53" name="Volný tvar 52"/>
              <p:cNvSpPr/>
              <p:nvPr/>
            </p:nvSpPr>
            <p:spPr>
              <a:xfrm>
                <a:off x="6982190" y="3041707"/>
                <a:ext cx="3017543" cy="2212945"/>
              </a:xfrm>
              <a:custGeom>
                <a:avLst/>
                <a:gdLst>
                  <a:gd name="connsiteX0" fmla="*/ 36423 w 2376852"/>
                  <a:gd name="connsiteY0" fmla="*/ 2118438 h 2118438"/>
                  <a:gd name="connsiteX1" fmla="*/ 79966 w 2376852"/>
                  <a:gd name="connsiteY1" fmla="*/ 39266 h 2118438"/>
                  <a:gd name="connsiteX2" fmla="*/ 743994 w 2376852"/>
                  <a:gd name="connsiteY2" fmla="*/ 746838 h 2118438"/>
                  <a:gd name="connsiteX3" fmla="*/ 743994 w 2376852"/>
                  <a:gd name="connsiteY3" fmla="*/ 616209 h 2118438"/>
                  <a:gd name="connsiteX4" fmla="*/ 1277394 w 2376852"/>
                  <a:gd name="connsiteY4" fmla="*/ 1138723 h 2118438"/>
                  <a:gd name="connsiteX5" fmla="*/ 2376852 w 2376852"/>
                  <a:gd name="connsiteY5" fmla="*/ 1530609 h 2118438"/>
                  <a:gd name="connsiteX0" fmla="*/ 9806 w 2479981"/>
                  <a:gd name="connsiteY0" fmla="*/ 2105513 h 2105513"/>
                  <a:gd name="connsiteX1" fmla="*/ 183095 w 2479981"/>
                  <a:gd name="connsiteY1" fmla="*/ 38698 h 2105513"/>
                  <a:gd name="connsiteX2" fmla="*/ 847123 w 2479981"/>
                  <a:gd name="connsiteY2" fmla="*/ 746270 h 2105513"/>
                  <a:gd name="connsiteX3" fmla="*/ 847123 w 2479981"/>
                  <a:gd name="connsiteY3" fmla="*/ 615641 h 2105513"/>
                  <a:gd name="connsiteX4" fmla="*/ 1380523 w 2479981"/>
                  <a:gd name="connsiteY4" fmla="*/ 1138155 h 2105513"/>
                  <a:gd name="connsiteX5" fmla="*/ 2479981 w 2479981"/>
                  <a:gd name="connsiteY5" fmla="*/ 1530041 h 2105513"/>
                  <a:gd name="connsiteX0" fmla="*/ 0 w 2470175"/>
                  <a:gd name="connsiteY0" fmla="*/ 2105513 h 2105513"/>
                  <a:gd name="connsiteX1" fmla="*/ 173289 w 2470175"/>
                  <a:gd name="connsiteY1" fmla="*/ 38698 h 2105513"/>
                  <a:gd name="connsiteX2" fmla="*/ 837317 w 2470175"/>
                  <a:gd name="connsiteY2" fmla="*/ 746270 h 2105513"/>
                  <a:gd name="connsiteX3" fmla="*/ 837317 w 2470175"/>
                  <a:gd name="connsiteY3" fmla="*/ 615641 h 2105513"/>
                  <a:gd name="connsiteX4" fmla="*/ 1370717 w 2470175"/>
                  <a:gd name="connsiteY4" fmla="*/ 1138155 h 2105513"/>
                  <a:gd name="connsiteX5" fmla="*/ 2470175 w 2470175"/>
                  <a:gd name="connsiteY5" fmla="*/ 1530041 h 2105513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837317 w 2470175"/>
                  <a:gd name="connsiteY4" fmla="*/ 694722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923814 w 2470175"/>
                  <a:gd name="connsiteY4" fmla="*/ 707079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3186 h 2183186"/>
                  <a:gd name="connsiteX1" fmla="*/ 173289 w 2470175"/>
                  <a:gd name="connsiteY1" fmla="*/ 116371 h 2183186"/>
                  <a:gd name="connsiteX2" fmla="*/ 562233 w 2470175"/>
                  <a:gd name="connsiteY2" fmla="*/ 314374 h 2183186"/>
                  <a:gd name="connsiteX3" fmla="*/ 821725 w 2470175"/>
                  <a:gd name="connsiteY3" fmla="*/ 814823 h 2183186"/>
                  <a:gd name="connsiteX4" fmla="*/ 837317 w 2470175"/>
                  <a:gd name="connsiteY4" fmla="*/ 823943 h 2183186"/>
                  <a:gd name="connsiteX5" fmla="*/ 923814 w 2470175"/>
                  <a:gd name="connsiteY5" fmla="*/ 705671 h 2183186"/>
                  <a:gd name="connsiteX6" fmla="*/ 1370717 w 2470175"/>
                  <a:gd name="connsiteY6" fmla="*/ 1215828 h 2183186"/>
                  <a:gd name="connsiteX7" fmla="*/ 2470175 w 2470175"/>
                  <a:gd name="connsiteY7" fmla="*/ 1607714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370717 w 2976802"/>
                  <a:gd name="connsiteY6" fmla="*/ 1215828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60028 w 2976802"/>
                  <a:gd name="connsiteY5" fmla="*/ 750939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693399 w 2976802"/>
                  <a:gd name="connsiteY6" fmla="*/ 1418976 h 2192112"/>
                  <a:gd name="connsiteX7" fmla="*/ 2976802 w 2976802"/>
                  <a:gd name="connsiteY7" fmla="*/ 2086197 h 2192112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805740 w 3017542"/>
                  <a:gd name="connsiteY6" fmla="*/ 1472447 h 2212946"/>
                  <a:gd name="connsiteX7" fmla="*/ 3017542 w 3017542"/>
                  <a:gd name="connsiteY7" fmla="*/ 2212946 h 22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7542" h="2212946">
                    <a:moveTo>
                      <a:pt x="0" y="2192112"/>
                    </a:moveTo>
                    <a:cubicBezTo>
                      <a:pt x="67839" y="1266826"/>
                      <a:pt x="83356" y="439029"/>
                      <a:pt x="173289" y="125297"/>
                    </a:cubicBezTo>
                    <a:cubicBezTo>
                      <a:pt x="263222" y="-188435"/>
                      <a:pt x="448196" y="168833"/>
                      <a:pt x="539599" y="309720"/>
                    </a:cubicBezTo>
                    <a:cubicBezTo>
                      <a:pt x="649108" y="500402"/>
                      <a:pt x="795283" y="684312"/>
                      <a:pt x="841130" y="769240"/>
                    </a:cubicBezTo>
                    <a:cubicBezTo>
                      <a:pt x="886977" y="854168"/>
                      <a:pt x="1003292" y="1034308"/>
                      <a:pt x="1094092" y="1083056"/>
                    </a:cubicBezTo>
                    <a:cubicBezTo>
                      <a:pt x="1184892" y="1131804"/>
                      <a:pt x="1267322" y="996832"/>
                      <a:pt x="1385930" y="1061730"/>
                    </a:cubicBezTo>
                    <a:cubicBezTo>
                      <a:pt x="1504538" y="1126628"/>
                      <a:pt x="1533805" y="1280578"/>
                      <a:pt x="1805740" y="1472447"/>
                    </a:cubicBezTo>
                    <a:cubicBezTo>
                      <a:pt x="2077675" y="1664316"/>
                      <a:pt x="2831569" y="2135003"/>
                      <a:pt x="3017542" y="22129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4" name="Přímá spojnice se šipkou 53"/>
              <p:cNvCxnSpPr/>
              <p:nvPr/>
            </p:nvCxnSpPr>
            <p:spPr bwMode="auto">
              <a:xfrm>
                <a:off x="7243948" y="3031558"/>
                <a:ext cx="0" cy="22129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Přímá spojnice 54"/>
              <p:cNvCxnSpPr>
                <a:stCxn id="60" idx="8"/>
                <a:endCxn id="60" idx="8"/>
              </p:cNvCxnSpPr>
              <p:nvPr/>
            </p:nvCxnSpPr>
            <p:spPr bwMode="auto">
              <a:xfrm>
                <a:off x="5880227" y="459915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3752551" y="4598582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3774326" y="3029107"/>
                <a:ext cx="4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Přímá spojnice 57"/>
              <p:cNvCxnSpPr/>
              <p:nvPr/>
            </p:nvCxnSpPr>
            <p:spPr bwMode="auto">
              <a:xfrm>
                <a:off x="3772351" y="5235882"/>
                <a:ext cx="320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" name="Přímá spojnice se šipkou 60"/>
            <p:cNvCxnSpPr/>
            <p:nvPr/>
          </p:nvCxnSpPr>
          <p:spPr bwMode="auto">
            <a:xfrm>
              <a:off x="7627816" y="598245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TextovéPole 62"/>
          <p:cNvSpPr txBox="1"/>
          <p:nvPr/>
        </p:nvSpPr>
        <p:spPr>
          <a:xfrm>
            <a:off x="8296223" y="3999864"/>
            <a:ext cx="121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Dicrotic</a:t>
            </a:r>
            <a:r>
              <a:rPr lang="cs-CZ" sz="1400" dirty="0"/>
              <a:t> </a:t>
            </a:r>
            <a:r>
              <a:rPr lang="cs-CZ" sz="1400" dirty="0" err="1"/>
              <a:t>notch</a:t>
            </a:r>
            <a:endParaRPr lang="cs-CZ" sz="1400" dirty="0"/>
          </a:p>
        </p:txBody>
      </p:sp>
      <p:cxnSp>
        <p:nvCxnSpPr>
          <p:cNvPr id="65" name="Přímá spojnice 64"/>
          <p:cNvCxnSpPr>
            <a:stCxn id="59" idx="4"/>
          </p:cNvCxnSpPr>
          <p:nvPr/>
        </p:nvCxnSpPr>
        <p:spPr bwMode="auto">
          <a:xfrm flipV="1">
            <a:off x="8252943" y="4522458"/>
            <a:ext cx="192461" cy="3572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US" dirty="0"/>
              <a:t>MAP is a function of cardiac output </a:t>
            </a:r>
            <a:r>
              <a:rPr lang="cs-CZ" dirty="0"/>
              <a:t>(CO) </a:t>
            </a:r>
            <a:r>
              <a:rPr lang="en-US" dirty="0"/>
              <a:t>and total peripheral resistance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SBP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by 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DBP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by TPR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509518" y="2982093"/>
            <a:ext cx="10554240" cy="2456056"/>
            <a:chOff x="509518" y="2518968"/>
            <a:chExt cx="10554240" cy="2456056"/>
          </a:xfrm>
        </p:grpSpPr>
        <p:sp>
          <p:nvSpPr>
            <p:cNvPr id="22" name="Obdélník 21"/>
            <p:cNvSpPr/>
            <p:nvPr/>
          </p:nvSpPr>
          <p:spPr>
            <a:xfrm>
              <a:off x="509518" y="2518968"/>
              <a:ext cx="10554240" cy="2456056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3532" y="2598003"/>
              <a:ext cx="2417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Arterial</a:t>
              </a:r>
              <a:r>
                <a:rPr lang="cs-CZ" sz="2400" dirty="0"/>
                <a:t> </a:t>
              </a:r>
              <a:r>
                <a:rPr lang="cs-CZ" sz="2400" dirty="0" err="1"/>
                <a:t>blood</a:t>
              </a:r>
              <a:r>
                <a:rPr lang="cs-CZ" sz="2400" dirty="0"/>
                <a:t> </a:t>
              </a:r>
              <a:r>
                <a:rPr lang="cs-CZ" sz="2400" dirty="0" err="1"/>
                <a:t>pressure</a:t>
              </a:r>
              <a:endParaRPr lang="cs-CZ" sz="2400" dirty="0"/>
            </a:p>
            <a:p>
              <a:r>
                <a:rPr lang="cs-CZ" sz="2400" b="1" dirty="0"/>
                <a:t>(</a:t>
              </a:r>
              <a:r>
                <a:rPr lang="cs-CZ" b="1" dirty="0"/>
                <a:t>BP</a:t>
              </a:r>
              <a:r>
                <a:rPr lang="cs-CZ" sz="2400" b="1" dirty="0"/>
                <a:t>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83438" y="2598002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Total</a:t>
              </a:r>
              <a:r>
                <a:rPr lang="cs-CZ" sz="2400" dirty="0"/>
                <a:t> </a:t>
              </a:r>
              <a:r>
                <a:rPr lang="cs-CZ" sz="2400" dirty="0" err="1"/>
                <a:t>peripheral</a:t>
              </a:r>
              <a:r>
                <a:rPr lang="cs-CZ" sz="2400" dirty="0"/>
                <a:t> </a:t>
              </a:r>
              <a:r>
                <a:rPr lang="cs-CZ" sz="2400" dirty="0" err="1"/>
                <a:t>resistance</a:t>
              </a:r>
              <a:br>
                <a:rPr lang="cs-CZ" sz="2400" dirty="0"/>
              </a:br>
              <a:r>
                <a:rPr lang="cs-CZ" sz="2400" b="1" dirty="0"/>
                <a:t>(TPR)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48602" y="3975798"/>
              <a:ext cx="2623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Heart</a:t>
              </a:r>
              <a:r>
                <a:rPr lang="cs-CZ" sz="2400" dirty="0"/>
                <a:t> </a:t>
              </a:r>
              <a:r>
                <a:rPr lang="cs-CZ" sz="2400" dirty="0" err="1"/>
                <a:t>rate</a:t>
              </a:r>
              <a:endParaRPr lang="cs-CZ" sz="2400" dirty="0"/>
            </a:p>
            <a:p>
              <a:r>
                <a:rPr lang="cs-CZ" sz="2400" b="1" dirty="0"/>
                <a:t>(</a:t>
              </a:r>
              <a:r>
                <a:rPr lang="cs-CZ" b="1" dirty="0"/>
                <a:t>HR</a:t>
              </a:r>
              <a:r>
                <a:rPr lang="cs-CZ" sz="2400" b="1" dirty="0"/>
                <a:t>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32266" y="3999253"/>
              <a:ext cx="3099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Stroke</a:t>
              </a:r>
              <a:r>
                <a:rPr lang="cs-CZ" dirty="0"/>
                <a:t> </a:t>
              </a:r>
              <a:r>
                <a:rPr lang="cs-CZ" dirty="0" err="1"/>
                <a:t>volume</a:t>
              </a:r>
              <a:endParaRPr lang="cs-CZ" sz="2400" dirty="0"/>
            </a:p>
            <a:p>
              <a:r>
                <a:rPr lang="cs-CZ" sz="2400" b="1" dirty="0"/>
                <a:t>(SV)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3144949" y="2758190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 = 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195119" y="418990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7041679" y="277395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89971" y="2653218"/>
              <a:ext cx="205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Cadiac</a:t>
              </a:r>
              <a:r>
                <a:rPr lang="cs-CZ" sz="2400" dirty="0"/>
                <a:t> output</a:t>
              </a:r>
            </a:p>
            <a:p>
              <a:r>
                <a:rPr lang="cs-CZ" sz="2400" b="1" dirty="0"/>
                <a:t>(</a:t>
              </a:r>
              <a:r>
                <a:rPr lang="cs-CZ" b="1" dirty="0"/>
                <a:t>CO</a:t>
              </a:r>
              <a:r>
                <a:rPr lang="cs-CZ" sz="2400" b="1" dirty="0"/>
                <a:t>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150990" y="3484215"/>
              <a:ext cx="1021268" cy="491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 flipV="1">
              <a:off x="5504225" y="3505083"/>
              <a:ext cx="1139401" cy="47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r>
              <a:rPr lang="cs-CZ" dirty="0" err="1"/>
              <a:t>Short</a:t>
            </a:r>
            <a:r>
              <a:rPr lang="cs-CZ" dirty="0"/>
              <a:t>-term –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,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baroreflex</a:t>
            </a:r>
            <a:endParaRPr lang="cs-CZ" dirty="0"/>
          </a:p>
          <a:p>
            <a:r>
              <a:rPr lang="cs-CZ" dirty="0" err="1"/>
              <a:t>Middle</a:t>
            </a:r>
            <a:r>
              <a:rPr lang="cs-CZ" dirty="0"/>
              <a:t>-term – </a:t>
            </a:r>
            <a:r>
              <a:rPr lang="cs-CZ" dirty="0" err="1"/>
              <a:t>hormonal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, renin-angiotensin-aldosterone </a:t>
            </a:r>
            <a:r>
              <a:rPr lang="cs-CZ" dirty="0" err="1"/>
              <a:t>system</a:t>
            </a:r>
            <a:r>
              <a:rPr lang="cs-CZ" dirty="0"/>
              <a:t> (RAAS)</a:t>
            </a:r>
          </a:p>
          <a:p>
            <a:r>
              <a:rPr lang="cs-CZ" dirty="0"/>
              <a:t>Long-term – </a:t>
            </a:r>
            <a:r>
              <a:rPr lang="cs-CZ" dirty="0" err="1"/>
              <a:t>hormonal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volume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/>
              <a:t>Short-term </a:t>
            </a:r>
            <a:r>
              <a:rPr lang="cs-CZ" dirty="0"/>
              <a:t>BP </a:t>
            </a:r>
            <a:r>
              <a:rPr lang="cs-CZ" dirty="0" err="1"/>
              <a:t>control</a:t>
            </a:r>
            <a:r>
              <a:rPr lang="cs-CZ" dirty="0"/>
              <a:t> – baroreflex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269568" y="2733723"/>
            <a:ext cx="4824536" cy="4029879"/>
            <a:chOff x="3778948" y="1268760"/>
            <a:chExt cx="5043573" cy="388843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9" name="Volný tvar 8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magnetický disk 11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504" y="2726348"/>
            <a:ext cx="6947450" cy="4731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branch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baroreflex</a:t>
            </a:r>
            <a:r>
              <a:rPr lang="cs-CZ" dirty="0"/>
              <a:t>: </a:t>
            </a:r>
          </a:p>
          <a:p>
            <a:pPr>
              <a:lnSpc>
                <a:spcPct val="100000"/>
              </a:lnSpc>
            </a:pPr>
            <a:r>
              <a:rPr lang="cs-CZ" sz="1600" dirty="0" err="1"/>
              <a:t>Parasympathetic</a:t>
            </a:r>
            <a:r>
              <a:rPr lang="cs-CZ" sz="1600" dirty="0"/>
              <a:t> </a:t>
            </a:r>
            <a:r>
              <a:rPr lang="cs-CZ" sz="1600" dirty="0" err="1"/>
              <a:t>efferentation</a:t>
            </a:r>
            <a:r>
              <a:rPr lang="cs-CZ" sz="1600" dirty="0"/>
              <a:t>: </a:t>
            </a:r>
            <a:r>
              <a:rPr lang="cs-CZ" sz="1600" dirty="0" err="1"/>
              <a:t>rami</a:t>
            </a:r>
            <a:r>
              <a:rPr lang="cs-CZ" sz="1600" dirty="0"/>
              <a:t> </a:t>
            </a:r>
            <a:r>
              <a:rPr lang="cs-CZ" sz="1600" dirty="0" err="1"/>
              <a:t>cardiaci</a:t>
            </a:r>
            <a:r>
              <a:rPr lang="cs-CZ" sz="1600" dirty="0"/>
              <a:t> n. vagus to SA node - </a:t>
            </a:r>
            <a:r>
              <a:rPr lang="en-US" sz="1600" dirty="0"/>
              <a:t>↓ HR and cardiac contractility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S</a:t>
            </a:r>
            <a:r>
              <a:rPr lang="en-US" sz="1600" dirty="0" err="1"/>
              <a:t>ympathetic</a:t>
            </a:r>
            <a:r>
              <a:rPr lang="en-US" sz="1600" dirty="0"/>
              <a:t> </a:t>
            </a:r>
            <a:r>
              <a:rPr lang="en-US" sz="1600" dirty="0" err="1"/>
              <a:t>efferentation</a:t>
            </a:r>
            <a:r>
              <a:rPr lang="en-US" sz="1600" dirty="0"/>
              <a:t>: </a:t>
            </a:r>
            <a:r>
              <a:rPr lang="cs-CZ" sz="1600" dirty="0" err="1"/>
              <a:t>n.cardiaci</a:t>
            </a:r>
            <a:r>
              <a:rPr lang="cs-CZ" sz="1600" dirty="0"/>
              <a:t> to SA node - </a:t>
            </a:r>
            <a:r>
              <a:rPr lang="en-US" sz="1600" dirty="0"/>
              <a:t>↑ HR and cardiac contractility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 err="1"/>
              <a:t>Peripheral</a:t>
            </a:r>
            <a:r>
              <a:rPr lang="cs-CZ" dirty="0"/>
              <a:t> </a:t>
            </a:r>
            <a:r>
              <a:rPr lang="cs-CZ" dirty="0" err="1"/>
              <a:t>branch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baroreflex</a:t>
            </a:r>
            <a:r>
              <a:rPr lang="cs-CZ" dirty="0"/>
              <a:t>: </a:t>
            </a:r>
          </a:p>
          <a:p>
            <a:pPr>
              <a:lnSpc>
                <a:spcPct val="100000"/>
              </a:lnSpc>
            </a:pP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en-US" sz="1600" dirty="0" err="1"/>
              <a:t>efferentation</a:t>
            </a:r>
            <a:r>
              <a:rPr lang="en-US" sz="1600" dirty="0"/>
              <a:t>: sympathetic vascular innervation (mainly of arterioles)</a:t>
            </a:r>
            <a:br>
              <a:rPr lang="cs-CZ" sz="1600" dirty="0"/>
            </a:br>
            <a:r>
              <a:rPr lang="cs-CZ" sz="1600" dirty="0"/>
              <a:t>↑ BP → ↓ TPR </a:t>
            </a:r>
            <a:r>
              <a:rPr lang="cs-CZ" sz="1600" dirty="0" err="1"/>
              <a:t>due</a:t>
            </a:r>
            <a:r>
              <a:rPr lang="cs-CZ" sz="1600" dirty="0"/>
              <a:t> to </a:t>
            </a:r>
            <a:r>
              <a:rPr lang="cs-CZ" sz="1600" dirty="0" err="1"/>
              <a:t>vasodilation</a:t>
            </a:r>
            <a:r>
              <a:rPr lang="cs-CZ" sz="1600" dirty="0"/>
              <a:t> in </a:t>
            </a:r>
            <a:r>
              <a:rPr lang="cs-CZ" sz="1600" dirty="0" err="1"/>
              <a:t>peripheral</a:t>
            </a:r>
            <a:r>
              <a:rPr lang="cs-CZ" sz="1600" dirty="0"/>
              <a:t> </a:t>
            </a:r>
            <a:r>
              <a:rPr lang="cs-CZ" sz="1600" dirty="0" err="1"/>
              <a:t>circulation</a:t>
            </a:r>
            <a:r>
              <a:rPr lang="cs-CZ" sz="1600" dirty="0"/>
              <a:t> and vice versa (↑TPR </a:t>
            </a:r>
            <a:r>
              <a:rPr lang="cs-CZ" sz="1600" dirty="0" err="1"/>
              <a:t>due</a:t>
            </a:r>
            <a:r>
              <a:rPr lang="cs-CZ" sz="1600" dirty="0"/>
              <a:t> to </a:t>
            </a:r>
            <a:r>
              <a:rPr lang="cs-CZ" sz="1600" dirty="0" err="1"/>
              <a:t>vasoconstriction</a:t>
            </a:r>
            <a:r>
              <a:rPr lang="cs-CZ" sz="1600" dirty="0"/>
              <a:t>)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(</a:t>
            </a:r>
            <a:r>
              <a:rPr lang="cs-CZ" sz="1600" dirty="0" err="1"/>
              <a:t>notice</a:t>
            </a:r>
            <a:r>
              <a:rPr lang="cs-CZ" sz="1600" dirty="0"/>
              <a:t>: </a:t>
            </a:r>
            <a:r>
              <a:rPr lang="en-US" sz="1600" dirty="0"/>
              <a:t>vasoconstriction of small arteries and arterioles, venoconstriction – blood redistribution)</a:t>
            </a:r>
            <a:endParaRPr lang="cs-CZ" sz="16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2488" y="1097464"/>
            <a:ext cx="11611616" cy="1636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: 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nerves</a:t>
            </a:r>
            <a:r>
              <a:rPr lang="cs-CZ" dirty="0"/>
              <a:t> (↑ </a:t>
            </a:r>
            <a:r>
              <a:rPr lang="pt-BR" dirty="0"/>
              <a:t>BP, HR, SV</a:t>
            </a:r>
            <a:r>
              <a:rPr lang="cs-CZ" dirty="0"/>
              <a:t>, </a:t>
            </a:r>
            <a:r>
              <a:rPr lang="pt-BR" dirty="0"/>
              <a:t>TPR</a:t>
            </a:r>
            <a:r>
              <a:rPr lang="cs-CZ" dirty="0"/>
              <a:t>) X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nerves</a:t>
            </a:r>
            <a:r>
              <a:rPr lang="cs-CZ" dirty="0"/>
              <a:t> (↓ </a:t>
            </a:r>
            <a:r>
              <a:rPr lang="pt-BR" dirty="0"/>
              <a:t>BP, HR, SV</a:t>
            </a:r>
            <a:r>
              <a:rPr lang="cs-CZ" dirty="0"/>
              <a:t>, </a:t>
            </a:r>
            <a:r>
              <a:rPr lang="pt-BR" dirty="0"/>
              <a:t>TPR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Function: </a:t>
            </a:r>
            <a:r>
              <a:rPr lang="cs-CZ" dirty="0"/>
              <a:t>rapid </a:t>
            </a:r>
            <a:r>
              <a:rPr lang="en-US" dirty="0"/>
              <a:t>regulation of BP via changes </a:t>
            </a:r>
            <a:r>
              <a:rPr lang="cs-CZ" dirty="0"/>
              <a:t>in HR and TPR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baroreceptors</a:t>
            </a:r>
            <a:r>
              <a:rPr lang="cs-CZ" sz="1800" dirty="0"/>
              <a:t> – sinus </a:t>
            </a:r>
            <a:r>
              <a:rPr lang="cs-CZ" sz="1800" dirty="0" err="1"/>
              <a:t>caroticus</a:t>
            </a:r>
            <a:r>
              <a:rPr lang="cs-CZ" sz="1800" dirty="0"/>
              <a:t> + sinus </a:t>
            </a:r>
            <a:r>
              <a:rPr lang="cs-CZ" sz="1800" dirty="0" err="1"/>
              <a:t>aorticus</a:t>
            </a:r>
            <a:r>
              <a:rPr lang="cs-CZ" sz="1800" dirty="0"/>
              <a:t>;  </a:t>
            </a:r>
            <a:r>
              <a:rPr lang="cs-CZ" sz="1800" dirty="0" err="1"/>
              <a:t>afferentation</a:t>
            </a:r>
            <a:r>
              <a:rPr lang="cs-CZ" sz="1800" dirty="0"/>
              <a:t>: n. vagus, n. </a:t>
            </a:r>
            <a:r>
              <a:rPr lang="cs-CZ" sz="1800" dirty="0" err="1"/>
              <a:t>glossopharyngeus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influences</a:t>
            </a:r>
            <a:endParaRPr lang="cs-CZ" dirty="0"/>
          </a:p>
          <a:p>
            <a:pPr lvl="1"/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– influence on </a:t>
            </a:r>
            <a:r>
              <a:rPr lang="cs-CZ" dirty="0" err="1"/>
              <a:t>cardiac</a:t>
            </a:r>
            <a:r>
              <a:rPr lang="cs-CZ" dirty="0"/>
              <a:t> output (</a:t>
            </a:r>
            <a:r>
              <a:rPr lang="cs-CZ" dirty="0" err="1"/>
              <a:t>bleeding</a:t>
            </a:r>
            <a:r>
              <a:rPr lang="cs-CZ" dirty="0"/>
              <a:t>, </a:t>
            </a:r>
            <a:r>
              <a:rPr lang="cs-CZ" dirty="0" err="1"/>
              <a:t>dehydration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– </a:t>
            </a:r>
            <a:r>
              <a:rPr lang="cs-CZ" dirty="0" err="1"/>
              <a:t>intrathoracic</a:t>
            </a:r>
            <a:r>
              <a:rPr lang="cs-CZ" dirty="0"/>
              <a:t> and </a:t>
            </a:r>
            <a:r>
              <a:rPr lang="cs-CZ" dirty="0" err="1"/>
              <a:t>intraabdominal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(</a:t>
            </a:r>
            <a:r>
              <a:rPr lang="cs-CZ" dirty="0" err="1"/>
              <a:t>cough</a:t>
            </a:r>
            <a:r>
              <a:rPr lang="cs-CZ" dirty="0"/>
              <a:t>, </a:t>
            </a:r>
            <a:r>
              <a:rPr lang="cs-CZ" dirty="0" err="1"/>
              <a:t>defecation</a:t>
            </a:r>
            <a:r>
              <a:rPr lang="cs-CZ" dirty="0"/>
              <a:t>, </a:t>
            </a:r>
            <a:r>
              <a:rPr lang="cs-CZ" dirty="0" err="1"/>
              <a:t>childbirth</a:t>
            </a:r>
            <a:r>
              <a:rPr lang="cs-CZ" dirty="0"/>
              <a:t>,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ventilation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position</a:t>
            </a:r>
            <a:r>
              <a:rPr lang="cs-CZ" dirty="0"/>
              <a:t> – </a:t>
            </a:r>
            <a:r>
              <a:rPr lang="cs-CZ" dirty="0" err="1"/>
              <a:t>orthostasis</a:t>
            </a:r>
            <a:r>
              <a:rPr lang="cs-CZ" dirty="0"/>
              <a:t>/</a:t>
            </a:r>
            <a:r>
              <a:rPr lang="cs-CZ" dirty="0" err="1"/>
              <a:t>clinostasis</a:t>
            </a:r>
            <a:r>
              <a:rPr lang="cs-CZ" dirty="0"/>
              <a:t>: r</a:t>
            </a:r>
            <a:r>
              <a:rPr lang="en-US" dirty="0" err="1"/>
              <a:t>edistribution</a:t>
            </a:r>
            <a:r>
              <a:rPr lang="en-US" dirty="0"/>
              <a:t> of blood due to gravity</a:t>
            </a:r>
            <a:endParaRPr lang="cs-CZ" dirty="0"/>
          </a:p>
          <a:p>
            <a:pPr lvl="1"/>
            <a:r>
              <a:rPr lang="cs-CZ" dirty="0"/>
              <a:t>CNS – </a:t>
            </a:r>
            <a:r>
              <a:rPr lang="cs-CZ" dirty="0" err="1"/>
              <a:t>emotions</a:t>
            </a:r>
            <a:r>
              <a:rPr lang="cs-CZ" dirty="0"/>
              <a:t>, </a:t>
            </a:r>
            <a:r>
              <a:rPr lang="cs-CZ" dirty="0" err="1"/>
              <a:t>mental</a:t>
            </a:r>
            <a:r>
              <a:rPr lang="cs-CZ" dirty="0"/>
              <a:t> stress, …</a:t>
            </a:r>
          </a:p>
          <a:p>
            <a:pPr lvl="1"/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– BP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depend</a:t>
            </a:r>
            <a:r>
              <a:rPr lang="cs-CZ" dirty="0"/>
              <a:t> on intensity, </a:t>
            </a:r>
            <a:r>
              <a:rPr lang="cs-CZ" dirty="0" err="1"/>
              <a:t>duration</a:t>
            </a:r>
            <a:r>
              <a:rPr lang="cs-CZ" dirty="0"/>
              <a:t> and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exercise</a:t>
            </a:r>
            <a:endParaRPr lang="cs-CZ" dirty="0"/>
          </a:p>
          <a:p>
            <a:pPr lvl="1"/>
            <a:r>
              <a:rPr lang="cs-CZ" dirty="0" err="1"/>
              <a:t>heat</a:t>
            </a:r>
            <a:r>
              <a:rPr lang="cs-CZ" dirty="0"/>
              <a:t> (↓ TPR), </a:t>
            </a:r>
            <a:r>
              <a:rPr lang="cs-CZ" dirty="0" err="1"/>
              <a:t>cold</a:t>
            </a:r>
            <a:r>
              <a:rPr lang="cs-CZ" dirty="0"/>
              <a:t> (</a:t>
            </a:r>
            <a:r>
              <a:rPr lang="en-US" dirty="0"/>
              <a:t>↑ </a:t>
            </a:r>
            <a:r>
              <a:rPr lang="cs-CZ" dirty="0"/>
              <a:t>TPR) </a:t>
            </a:r>
          </a:p>
          <a:p>
            <a:pPr lvl="1"/>
            <a:r>
              <a:rPr lang="cs-CZ" dirty="0" err="1"/>
              <a:t>alcohol</a:t>
            </a:r>
            <a:r>
              <a:rPr lang="cs-CZ" dirty="0"/>
              <a:t>, </a:t>
            </a:r>
            <a:r>
              <a:rPr lang="cs-CZ" dirty="0" err="1"/>
              <a:t>medicaments</a:t>
            </a:r>
            <a:r>
              <a:rPr lang="cs-CZ" dirty="0"/>
              <a:t>,…</a:t>
            </a:r>
          </a:p>
          <a:p>
            <a:pPr>
              <a:lnSpc>
                <a:spcPct val="100000"/>
              </a:lnSpc>
            </a:pPr>
            <a:r>
              <a:rPr lang="cs-CZ" dirty="0"/>
              <a:t>Long-term </a:t>
            </a:r>
            <a:r>
              <a:rPr lang="cs-CZ" dirty="0" err="1"/>
              <a:t>influences</a:t>
            </a:r>
            <a:endParaRPr lang="cs-CZ" dirty="0"/>
          </a:p>
          <a:p>
            <a:pPr lvl="1"/>
            <a:r>
              <a:rPr lang="en-US" dirty="0"/>
              <a:t>age (the fastest changes during childhood and adolescence, in adults slow increase in SBP)</a:t>
            </a:r>
            <a:endParaRPr lang="cs-CZ" dirty="0"/>
          </a:p>
          <a:p>
            <a:pPr lvl="1"/>
            <a:r>
              <a:rPr lang="en-US" dirty="0"/>
              <a:t>sex (men have higher BP)</a:t>
            </a:r>
            <a:endParaRPr lang="cs-CZ" dirty="0"/>
          </a:p>
          <a:p>
            <a:pPr lvl="1"/>
            <a:r>
              <a:rPr lang="en-US" dirty="0"/>
              <a:t>genetics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US" dirty="0"/>
              <a:t>Methods of the arterial </a:t>
            </a:r>
            <a:r>
              <a:rPr lang="cs-CZ" dirty="0"/>
              <a:t>BP </a:t>
            </a:r>
            <a:r>
              <a:rPr lang="en-US" dirty="0"/>
              <a:t>measurement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75" y="5128953"/>
            <a:ext cx="872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24-hour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monitoring</a:t>
            </a:r>
          </a:p>
          <a:p>
            <a:endParaRPr lang="cs-CZ" sz="1600" dirty="0"/>
          </a:p>
          <a:p>
            <a:r>
              <a:rPr lang="cs-CZ" dirty="0" err="1"/>
              <a:t>Photoplethysmografic</a:t>
            </a:r>
            <a:r>
              <a:rPr lang="cs-CZ" dirty="0"/>
              <a:t> (</a:t>
            </a:r>
            <a:r>
              <a:rPr lang="cs-CZ" dirty="0" err="1"/>
              <a:t>volume-clamp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, Peňáz)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7" y="4734516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26" y="991054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4206660" y="2170467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1" y="4528817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428875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Palpatory</a:t>
            </a:r>
            <a:endParaRPr lang="cs-CZ" sz="2800" dirty="0"/>
          </a:p>
          <a:p>
            <a:r>
              <a:rPr lang="cs-CZ" sz="1800" dirty="0"/>
              <a:t>(</a:t>
            </a:r>
            <a:r>
              <a:rPr lang="cs-CZ" sz="1800" dirty="0" err="1"/>
              <a:t>sphygmomanometer</a:t>
            </a:r>
            <a:r>
              <a:rPr lang="cs-CZ" sz="1800" dirty="0"/>
              <a:t>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901020" y="1139546"/>
            <a:ext cx="26826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/>
              <a:t>Auscultatory</a:t>
            </a:r>
            <a:endParaRPr lang="cs-CZ" sz="2800" dirty="0"/>
          </a:p>
          <a:p>
            <a:r>
              <a:rPr lang="cs-CZ" sz="2000" dirty="0"/>
              <a:t>(</a:t>
            </a:r>
            <a:r>
              <a:rPr lang="cs-CZ" sz="2000" dirty="0" err="1"/>
              <a:t>sphygmomanometer</a:t>
            </a:r>
            <a:r>
              <a:rPr lang="cs-CZ" sz="2000" dirty="0"/>
              <a:t>, </a:t>
            </a:r>
          </a:p>
          <a:p>
            <a:r>
              <a:rPr lang="cs-CZ" sz="2000" dirty="0" err="1"/>
              <a:t>stethoscope</a:t>
            </a:r>
            <a:r>
              <a:rPr lang="cs-CZ" sz="2000" dirty="0"/>
              <a:t>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013687" y="3537914"/>
            <a:ext cx="2192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err="1"/>
              <a:t>Oscillometric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 </a:t>
            </a:r>
            <a:r>
              <a:rPr lang="cs-CZ" sz="2800" b="1" dirty="0" err="1"/>
              <a:t>practicals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6497" y="4641139"/>
            <a:ext cx="440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Another </a:t>
            </a:r>
            <a:r>
              <a:rPr lang="cs-CZ" sz="2800" b="1" dirty="0" err="1"/>
              <a:t>methods</a:t>
            </a:r>
            <a:r>
              <a:rPr lang="cs-CZ" sz="2800" b="1" dirty="0"/>
              <a:t>: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>
          <a:xfrm>
            <a:off x="2875892" y="1521299"/>
            <a:ext cx="1974131" cy="16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6" y="123770"/>
            <a:ext cx="12013871" cy="1018903"/>
          </a:xfrm>
        </p:spPr>
        <p:txBody>
          <a:bodyPr/>
          <a:lstStyle/>
          <a:p>
            <a:r>
              <a:rPr lang="cs-CZ" sz="3600" dirty="0"/>
              <a:t>Basic </a:t>
            </a:r>
            <a:r>
              <a:rPr lang="cs-CZ" sz="3600" dirty="0" err="1"/>
              <a:t>principle</a:t>
            </a:r>
            <a:r>
              <a:rPr lang="cs-CZ" sz="3600" dirty="0"/>
              <a:t>: </a:t>
            </a:r>
            <a:r>
              <a:rPr lang="en-US" sz="3600" dirty="0"/>
              <a:t>Laminar / turbulent flow </a:t>
            </a:r>
            <a:br>
              <a:rPr lang="cs-CZ" sz="3600" dirty="0"/>
            </a:br>
            <a:r>
              <a:rPr lang="cs-CZ" sz="3600" dirty="0"/>
              <a:t> (</a:t>
            </a:r>
            <a:r>
              <a:rPr lang="en-US" sz="2000" dirty="0"/>
              <a:t>Korotkoff sounds</a:t>
            </a:r>
            <a:r>
              <a:rPr lang="cs-CZ" sz="2000" dirty="0"/>
              <a:t> in </a:t>
            </a:r>
            <a:r>
              <a:rPr lang="cs-CZ" sz="2000" dirty="0" err="1"/>
              <a:t>auscultatory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; </a:t>
            </a:r>
            <a:r>
              <a:rPr lang="cs-CZ" sz="2000" dirty="0" err="1"/>
              <a:t>oscillation</a:t>
            </a:r>
            <a:r>
              <a:rPr lang="cs-CZ" sz="2000" dirty="0"/>
              <a:t> in </a:t>
            </a:r>
            <a:r>
              <a:rPr lang="cs-CZ" sz="2000" dirty="0" err="1"/>
              <a:t>oscilometric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).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86214" y="1167845"/>
                <a:ext cx="2774761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14" y="1167845"/>
                <a:ext cx="2774761" cy="848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12546" y="2072515"/>
            <a:ext cx="932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Reynolds number Re</a:t>
            </a:r>
            <a:r>
              <a:rPr lang="en-GB" sz="2000" dirty="0"/>
              <a:t>: predicts the transition from laminar to turbulent of </a:t>
            </a:r>
            <a:r>
              <a:rPr lang="en-GB" sz="2000" dirty="0" err="1"/>
              <a:t>flo</a:t>
            </a:r>
            <a:r>
              <a:rPr lang="cs-CZ" sz="2000" dirty="0"/>
              <a:t>w</a:t>
            </a:r>
            <a:br>
              <a:rPr lang="en-GB" sz="2000" dirty="0"/>
            </a:br>
            <a:r>
              <a:rPr lang="en-GB" sz="2000" b="1" dirty="0"/>
              <a:t>v</a:t>
            </a:r>
            <a:r>
              <a:rPr lang="en-GB" sz="2000" dirty="0"/>
              <a:t>: velocity of blood flow</a:t>
            </a:r>
          </a:p>
          <a:p>
            <a:r>
              <a:rPr lang="en-GB" sz="2000" b="1" dirty="0"/>
              <a:t>S</a:t>
            </a:r>
            <a:r>
              <a:rPr lang="en-GB" sz="2000" dirty="0"/>
              <a:t>: area of vascular lumen (</a:t>
            </a:r>
            <a:r>
              <a:rPr lang="en-GB" sz="2000" b="1" dirty="0">
                <a:sym typeface="Symbol"/>
              </a:rPr>
              <a:t>.r</a:t>
            </a:r>
            <a:r>
              <a:rPr lang="en-GB" sz="2000" b="1" baseline="30000" dirty="0">
                <a:sym typeface="Symbol"/>
              </a:rPr>
              <a:t>2</a:t>
            </a:r>
            <a:r>
              <a:rPr lang="en-GB" sz="2000" dirty="0"/>
              <a:t>)</a:t>
            </a:r>
          </a:p>
          <a:p>
            <a:r>
              <a:rPr lang="en-GB" sz="2000" b="1" dirty="0">
                <a:sym typeface="Symbol"/>
              </a:rPr>
              <a:t></a:t>
            </a:r>
            <a:r>
              <a:rPr lang="en-GB" sz="2000" dirty="0">
                <a:sym typeface="Symbol"/>
              </a:rPr>
              <a:t>: density of </a:t>
            </a:r>
            <a:r>
              <a:rPr lang="en-GB" sz="2000" dirty="0" err="1">
                <a:sym typeface="Symbol"/>
              </a:rPr>
              <a:t>blo</a:t>
            </a:r>
            <a:r>
              <a:rPr lang="cs-CZ" sz="2000" dirty="0">
                <a:sym typeface="Symbol"/>
              </a:rPr>
              <a:t>o</a:t>
            </a:r>
            <a:r>
              <a:rPr lang="en-GB" sz="2000" dirty="0">
                <a:sym typeface="Symbol"/>
              </a:rPr>
              <a:t>d</a:t>
            </a:r>
          </a:p>
          <a:p>
            <a:r>
              <a:rPr lang="en-GB" sz="2000" b="1" dirty="0">
                <a:sym typeface="Symbol"/>
              </a:rPr>
              <a:t></a:t>
            </a:r>
            <a:r>
              <a:rPr lang="en-GB" sz="2000" dirty="0">
                <a:sym typeface="Symbol"/>
              </a:rPr>
              <a:t>: vis</a:t>
            </a:r>
            <a:r>
              <a:rPr lang="cs-CZ" sz="2000" dirty="0">
                <a:sym typeface="Symbol"/>
              </a:rPr>
              <a:t>c</a:t>
            </a:r>
            <a:r>
              <a:rPr lang="en-GB" sz="2000" dirty="0" err="1">
                <a:sym typeface="Symbol"/>
              </a:rPr>
              <a:t>osit</a:t>
            </a:r>
            <a:r>
              <a:rPr lang="cs-CZ" sz="2000" dirty="0">
                <a:sym typeface="Symbol"/>
              </a:rPr>
              <a:t>y</a:t>
            </a:r>
            <a:r>
              <a:rPr lang="en-GB" sz="2000" dirty="0">
                <a:sym typeface="Symbol"/>
              </a:rPr>
              <a:t> of blood</a:t>
            </a:r>
          </a:p>
          <a:p>
            <a:r>
              <a:rPr lang="en-GB" sz="2000" dirty="0">
                <a:sym typeface="Symbol"/>
              </a:rPr>
              <a:t>     (</a:t>
            </a:r>
            <a:r>
              <a:rPr lang="cs-CZ" sz="2000" dirty="0" err="1">
                <a:sym typeface="Symbol"/>
              </a:rPr>
              <a:t>lower</a:t>
            </a:r>
            <a:r>
              <a:rPr lang="en-GB" sz="2000" dirty="0">
                <a:sym typeface="Symbol"/>
              </a:rPr>
              <a:t> in </a:t>
            </a:r>
            <a:r>
              <a:rPr lang="en-GB" sz="2000" dirty="0" err="1">
                <a:sym typeface="Symbol"/>
              </a:rPr>
              <a:t>anem</a:t>
            </a:r>
            <a:r>
              <a:rPr lang="cs-CZ" sz="2000" dirty="0" err="1">
                <a:sym typeface="Symbol"/>
              </a:rPr>
              <a:t>ia</a:t>
            </a:r>
            <a:r>
              <a:rPr lang="en-GB" sz="2000" dirty="0">
                <a:sym typeface="Symbol"/>
              </a:rPr>
              <a:t>)</a:t>
            </a:r>
            <a:endParaRPr lang="en-GB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6214" y="5967835"/>
            <a:ext cx="7464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S</a:t>
            </a:r>
            <a:r>
              <a:rPr lang="cs-CZ" b="1" baseline="-25000" dirty="0">
                <a:solidFill>
                  <a:srgbClr val="0033CC"/>
                </a:solidFill>
              </a:rPr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>
                <a:solidFill>
                  <a:srgbClr val="0033CC"/>
                </a:solidFill>
              </a:rPr>
              <a:t> S</a:t>
            </a:r>
            <a:r>
              <a:rPr lang="cs-CZ" b="1" baseline="-25000" dirty="0">
                <a:solidFill>
                  <a:srgbClr val="0033CC"/>
                </a:solidFill>
              </a:rPr>
              <a:t>2</a:t>
            </a:r>
            <a:r>
              <a:rPr lang="cs-CZ" b="1" dirty="0">
                <a:solidFill>
                  <a:srgbClr val="0033CC"/>
                </a:solidFill>
              </a:rPr>
              <a:t> a </a:t>
            </a:r>
            <a:r>
              <a:rPr lang="cs-CZ" b="1" dirty="0">
                <a:solidFill>
                  <a:srgbClr val="003300"/>
                </a:solidFill>
              </a:rPr>
              <a:t>v</a:t>
            </a:r>
            <a:r>
              <a:rPr lang="cs-CZ" b="1" baseline="-25000" dirty="0">
                <a:solidFill>
                  <a:srgbClr val="003300"/>
                </a:solidFill>
              </a:rPr>
              <a:t>1</a:t>
            </a:r>
            <a:r>
              <a:rPr lang="cs-CZ" b="1" dirty="0">
                <a:solidFill>
                  <a:srgbClr val="003300"/>
                </a:solidFill>
              </a:rPr>
              <a:t>≈ v</a:t>
            </a:r>
            <a:r>
              <a:rPr lang="cs-CZ" b="1" baseline="-25000" dirty="0">
                <a:solidFill>
                  <a:srgbClr val="003300"/>
                </a:solidFill>
              </a:rPr>
              <a:t>2  </a:t>
            </a:r>
            <a:r>
              <a:rPr lang="en-US" b="1" dirty="0"/>
              <a:t>→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en-US" b="1" baseline="-25000" dirty="0"/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cs-CZ" b="1" baseline="-25000" dirty="0"/>
              <a:t>2</a:t>
            </a:r>
            <a:r>
              <a:rPr lang="en-US" b="1" dirty="0"/>
              <a:t> →</a:t>
            </a:r>
            <a:r>
              <a:rPr lang="cs-CZ" b="1" dirty="0"/>
              <a:t> </a:t>
            </a:r>
            <a:r>
              <a:rPr lang="cs-CZ" sz="2000" dirty="0" err="1"/>
              <a:t>turbulent</a:t>
            </a:r>
            <a:r>
              <a:rPr lang="cs-CZ" sz="2000" dirty="0"/>
              <a:t> </a:t>
            </a:r>
            <a:r>
              <a:rPr lang="cs-CZ" sz="2000" dirty="0" err="1"/>
              <a:t>flow</a:t>
            </a:r>
            <a:endParaRPr lang="cs-CZ" sz="20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3609" y="1159243"/>
            <a:ext cx="47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</a:t>
            </a:r>
            <a:r>
              <a:rPr lang="en-US" sz="2000" dirty="0" err="1"/>
              <a:t>aminar</a:t>
            </a:r>
            <a:r>
              <a:rPr lang="en-US" sz="2000" dirty="0"/>
              <a:t> flow Re &lt; 2000</a:t>
            </a:r>
          </a:p>
          <a:p>
            <a:r>
              <a:rPr lang="en-US" sz="2000" dirty="0"/>
              <a:t>turbulent flow Re &gt; 3000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3317552" y="2490588"/>
            <a:ext cx="8155648" cy="3386684"/>
            <a:chOff x="3461568" y="2955481"/>
            <a:chExt cx="8155648" cy="3386684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61568" y="2955481"/>
              <a:ext cx="8155648" cy="3386684"/>
              <a:chOff x="570209" y="3270801"/>
              <a:chExt cx="8155648" cy="3386684"/>
            </a:xfrm>
          </p:grpSpPr>
          <p:sp>
            <p:nvSpPr>
              <p:cNvPr id="17" name="Ovál 16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Volný tvar 23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5" name="Přímá spojnice se šipkou 24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27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9" name="Volný tvar 58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se šipkou 52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se šipkou 53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4369293" y="45469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7884367" y="451248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2</a:t>
                </a:r>
              </a:p>
            </p:txBody>
          </p:sp>
          <p:cxnSp>
            <p:nvCxnSpPr>
              <p:cNvPr id="32" name="Přímá spojnice 31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3945780" y="3939892"/>
                <a:ext cx="136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 err="1">
                    <a:solidFill>
                      <a:schemeClr val="bg1"/>
                    </a:solidFill>
                  </a:rPr>
                  <a:t>cuff</a:t>
                </a:r>
                <a:endParaRPr lang="cs-CZ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643434" y="4348012"/>
                <a:ext cx="1446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solidFill>
                      <a:srgbClr val="FF0000"/>
                    </a:solidFill>
                  </a:rPr>
                  <a:t>a. </a:t>
                </a:r>
                <a:r>
                  <a:rPr lang="cs-CZ" sz="1800" dirty="0" err="1">
                    <a:solidFill>
                      <a:srgbClr val="FF0000"/>
                    </a:solidFill>
                  </a:rPr>
                  <a:t>brachialis</a:t>
                </a:r>
                <a:endParaRPr lang="cs-CZ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570209" y="5723964"/>
                <a:ext cx="246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laminar</a:t>
                </a:r>
                <a:r>
                  <a:rPr lang="cs-CZ" sz="1800" dirty="0"/>
                  <a:t> </a:t>
                </a:r>
                <a:r>
                  <a:rPr lang="cs-CZ" sz="1800" dirty="0" err="1"/>
                  <a:t>flow</a:t>
                </a:r>
                <a:endParaRPr lang="cs-CZ" sz="1800" dirty="0"/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083077" y="5794305"/>
                <a:ext cx="26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turbulent</a:t>
                </a:r>
                <a:r>
                  <a:rPr lang="cs-CZ" sz="1800" dirty="0"/>
                  <a:t> </a:t>
                </a:r>
                <a:r>
                  <a:rPr lang="cs-CZ" sz="1800" dirty="0" err="1"/>
                  <a:t>flow</a:t>
                </a:r>
                <a:endParaRPr lang="cs-CZ" sz="1800" dirty="0"/>
              </a:p>
            </p:txBody>
          </p:sp>
          <p:grpSp>
            <p:nvGrpSpPr>
              <p:cNvPr id="38" name="Skupina 37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41" name="Skupina 40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3" name="Ovál 42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4" name="Plechovka 43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sp>
              <p:nvSpPr>
                <p:cNvPr id="42" name="Volný tvar 41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39" name="Obdélník 38"/>
              <p:cNvSpPr/>
              <p:nvPr/>
            </p:nvSpPr>
            <p:spPr>
              <a:xfrm>
                <a:off x="4698343" y="5337388"/>
                <a:ext cx="761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en-US" b="1" baseline="-25000" dirty="0"/>
                  <a:t>1</a:t>
                </a:r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7092426" y="4275189"/>
                <a:ext cx="721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cs-CZ" b="1" baseline="-25000" dirty="0"/>
                  <a:t>2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887294" y="4398994"/>
              <a:ext cx="2330067" cy="643799"/>
              <a:chOff x="6887294" y="4398994"/>
              <a:chExt cx="2330067" cy="643799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6887294" y="458112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8655156" y="439899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16" name="Přímá spojnice se šipkou 15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Obdélník 61"/>
          <p:cNvSpPr/>
          <p:nvPr/>
        </p:nvSpPr>
        <p:spPr>
          <a:xfrm>
            <a:off x="419199" y="5636886"/>
            <a:ext cx="519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closely behind narrowing of the artery</a:t>
            </a:r>
            <a:r>
              <a:rPr lang="cs-CZ" sz="2000" b="1" dirty="0">
                <a:sym typeface="Symbol"/>
              </a:rPr>
              <a:t>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Physiology, Faculty of Medicine, Masaryk University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645"/>
            <a:ext cx="10753200" cy="451576"/>
          </a:xfrm>
        </p:spPr>
        <p:txBody>
          <a:bodyPr/>
          <a:lstStyle/>
          <a:p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BP </a:t>
            </a:r>
            <a:r>
              <a:rPr lang="cs-CZ" dirty="0" err="1"/>
              <a:t>measurement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98886" y="660802"/>
            <a:ext cx="10479819" cy="5796778"/>
            <a:chOff x="1232011" y="399192"/>
            <a:chExt cx="10479819" cy="6058388"/>
          </a:xfrm>
        </p:grpSpPr>
        <p:sp>
          <p:nvSpPr>
            <p:cNvPr id="8" name="TextovéPole 7"/>
            <p:cNvSpPr txBox="1"/>
            <p:nvPr/>
          </p:nvSpPr>
          <p:spPr>
            <a:xfrm>
              <a:off x="1639337" y="772630"/>
              <a:ext cx="3196896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err="1"/>
                <a:t>Korotkoff</a:t>
              </a:r>
              <a:r>
                <a:rPr lang="cs-CZ" dirty="0"/>
                <a:t> </a:t>
              </a:r>
              <a:r>
                <a:rPr lang="cs-CZ" dirty="0" err="1"/>
                <a:t>sound</a:t>
              </a:r>
              <a:endParaRPr lang="cs-CZ" dirty="0"/>
            </a:p>
            <a:p>
              <a:pPr algn="r"/>
              <a:r>
                <a:rPr lang="cs-CZ" dirty="0"/>
                <a:t>(</a:t>
              </a:r>
              <a:r>
                <a:rPr lang="cs-CZ" dirty="0" err="1"/>
                <a:t>auscultatory</a:t>
              </a:r>
              <a:r>
                <a:rPr lang="cs-CZ" dirty="0"/>
                <a:t> </a:t>
              </a:r>
              <a:r>
                <a:rPr lang="cs-CZ" dirty="0" err="1"/>
                <a:t>method</a:t>
              </a:r>
              <a:r>
                <a:rPr lang="cs-CZ" dirty="0"/>
                <a:t>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617396" y="4848595"/>
              <a:ext cx="360467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Continually</a:t>
              </a:r>
              <a:r>
                <a:rPr lang="cs-CZ" dirty="0"/>
                <a:t> </a:t>
              </a:r>
              <a:r>
                <a:rPr lang="cs-CZ" dirty="0" err="1"/>
                <a:t>measured</a:t>
              </a:r>
              <a:r>
                <a:rPr lang="cs-CZ" dirty="0"/>
                <a:t> BP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824762" y="1815523"/>
              <a:ext cx="349601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Pressure in the cuff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232011" y="3611866"/>
              <a:ext cx="4708566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Pressure oscillations in the cuff</a:t>
              </a:r>
            </a:p>
            <a:p>
              <a:r>
                <a:rPr lang="en-US" dirty="0"/>
                <a:t>(</a:t>
              </a:r>
              <a:r>
                <a:rPr lang="cs-CZ" dirty="0"/>
                <a:t>o</a:t>
              </a:r>
              <a:r>
                <a:rPr lang="en-US" dirty="0" err="1"/>
                <a:t>scillometric</a:t>
              </a:r>
              <a:r>
                <a:rPr lang="en-US" dirty="0"/>
                <a:t> method)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275587" y="2271673"/>
              <a:ext cx="144720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SBP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75588" y="2837104"/>
              <a:ext cx="139536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DBP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11082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5" name="Pravoúhlý trojúhelník 14"/>
            <p:cNvSpPr/>
            <p:nvPr/>
          </p:nvSpPr>
          <p:spPr>
            <a:xfrm>
              <a:off x="7376240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4999207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5004802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650690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608807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999207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7366715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999207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999207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6526898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529817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8548510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9570048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7974752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7597572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808635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8159547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3786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8597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880724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988222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175671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9387503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9613052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376240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984277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596464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7818160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8169072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8388147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8607222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8816772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997747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185196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9397028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9622577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42225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0054625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784202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60129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10270649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6208485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573516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953717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591753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054730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49714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7153742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5522313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857651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10649739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10868814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11040264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/>
            <p:nvPr/>
          </p:nvSpPr>
          <p:spPr>
            <a:xfrm>
              <a:off x="10589223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11259339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11440314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olný tvar 70"/>
            <p:cNvSpPr/>
            <p:nvPr/>
          </p:nvSpPr>
          <p:spPr>
            <a:xfrm>
              <a:off x="6555473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558392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8567560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9579573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5550888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0598748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328615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9751735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8815631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7003568" y="425130"/>
              <a:ext cx="999291" cy="54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SBP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8297026" y="399192"/>
              <a:ext cx="1181513" cy="54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MAP</a:t>
              </a:r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9405922" y="399192"/>
              <a:ext cx="1284307" cy="54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DBP</a:t>
              </a:r>
            </a:p>
          </p:txBody>
        </p:sp>
        <p:sp>
          <p:nvSpPr>
            <p:cNvPr id="83" name="Ovál 82"/>
            <p:cNvSpPr/>
            <p:nvPr/>
          </p:nvSpPr>
          <p:spPr>
            <a:xfrm>
              <a:off x="6208485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4" name="Ovál 83"/>
            <p:cNvSpPr/>
            <p:nvPr/>
          </p:nvSpPr>
          <p:spPr>
            <a:xfrm>
              <a:off x="6207670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5" name="Přímá spojnice 84"/>
            <p:cNvCxnSpPr/>
            <p:nvPr/>
          </p:nvCxnSpPr>
          <p:spPr>
            <a:xfrm>
              <a:off x="9987757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9997294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5729581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6790285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5750032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>
              <a:off x="6772557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Volný tvar 90"/>
            <p:cNvSpPr/>
            <p:nvPr/>
          </p:nvSpPr>
          <p:spPr>
            <a:xfrm>
              <a:off x="5760681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5785484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3" name="Ovál 92"/>
            <p:cNvSpPr/>
            <p:nvPr/>
          </p:nvSpPr>
          <p:spPr>
            <a:xfrm>
              <a:off x="8260332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4" name="Ovál 93"/>
            <p:cNvSpPr/>
            <p:nvPr/>
          </p:nvSpPr>
          <p:spPr>
            <a:xfrm>
              <a:off x="8250268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5" name="Přímá spojnice 94"/>
            <p:cNvCxnSpPr/>
            <p:nvPr/>
          </p:nvCxnSpPr>
          <p:spPr>
            <a:xfrm>
              <a:off x="7797671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8805210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7818122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8798115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olný tvar 98"/>
            <p:cNvSpPr/>
            <p:nvPr/>
          </p:nvSpPr>
          <p:spPr>
            <a:xfrm>
              <a:off x="7808613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10435102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34287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9956198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10434287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9976649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10434287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olný tvar 105"/>
            <p:cNvSpPr/>
            <p:nvPr/>
          </p:nvSpPr>
          <p:spPr>
            <a:xfrm flipV="1">
              <a:off x="7808597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785484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se šipkou 107"/>
            <p:cNvCxnSpPr/>
            <p:nvPr/>
          </p:nvCxnSpPr>
          <p:spPr>
            <a:xfrm>
              <a:off x="7863660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se šipkou 108"/>
            <p:cNvCxnSpPr/>
            <p:nvPr/>
          </p:nvCxnSpPr>
          <p:spPr>
            <a:xfrm>
              <a:off x="10023142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ál 109"/>
            <p:cNvSpPr/>
            <p:nvPr/>
          </p:nvSpPr>
          <p:spPr>
            <a:xfrm>
              <a:off x="7238615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9677651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8715210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2156763" y="5681756"/>
              <a:ext cx="3689365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Blood flow in the artery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2913</TotalTime>
  <Words>1794</Words>
  <Application>Microsoft Office PowerPoint</Application>
  <PresentationFormat>Širokoúhlá obrazovka</PresentationFormat>
  <Paragraphs>285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Tahoma</vt:lpstr>
      <vt:lpstr>Wingdings</vt:lpstr>
      <vt:lpstr>Prezentace_MU_CZ</vt:lpstr>
      <vt:lpstr>Blood pressure </vt:lpstr>
      <vt:lpstr>Arterial blood pressure curve</vt:lpstr>
      <vt:lpstr>Blood pressure</vt:lpstr>
      <vt:lpstr>Blood pressure regulation</vt:lpstr>
      <vt:lpstr>Short-term BP control – baroreflex</vt:lpstr>
      <vt:lpstr>Blood pressure changes</vt:lpstr>
      <vt:lpstr>Methods of the arterial BP measurement</vt:lpstr>
      <vt:lpstr>Basic principle: Laminar / turbulent flow   (Korotkoff sounds in auscultatory method; oscillation in oscilometric method). </vt:lpstr>
      <vt:lpstr>Principles of BP measurement</vt:lpstr>
      <vt:lpstr>Rules for BP measurement</vt:lpstr>
      <vt:lpstr>24-hour blood pressure monitoring</vt:lpstr>
      <vt:lpstr>Prezentace aplikace PowerPoint</vt:lpstr>
      <vt:lpstr>Diagnosis of hypertension</vt:lpstr>
      <vt:lpstr>Changes in blood pressure during exercise</vt:lpstr>
      <vt:lpstr>In addition  </vt:lpstr>
      <vt:lpstr>Prezentace aplikace PowerPoint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89</cp:revision>
  <cp:lastPrinted>1601-01-01T00:00:00Z</cp:lastPrinted>
  <dcterms:created xsi:type="dcterms:W3CDTF">2018-10-05T10:13:37Z</dcterms:created>
  <dcterms:modified xsi:type="dcterms:W3CDTF">2023-03-21T07:27:23Z</dcterms:modified>
</cp:coreProperties>
</file>