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9"/>
  </p:notesMasterIdLst>
  <p:handoutMasterIdLst>
    <p:handoutMasterId r:id="rId20"/>
  </p:handoutMasterIdLst>
  <p:sldIdLst>
    <p:sldId id="257" r:id="rId2"/>
    <p:sldId id="259" r:id="rId3"/>
    <p:sldId id="284" r:id="rId4"/>
    <p:sldId id="267" r:id="rId5"/>
    <p:sldId id="268" r:id="rId6"/>
    <p:sldId id="266" r:id="rId7"/>
    <p:sldId id="274" r:id="rId8"/>
    <p:sldId id="270" r:id="rId9"/>
    <p:sldId id="281" r:id="rId10"/>
    <p:sldId id="271" r:id="rId11"/>
    <p:sldId id="283" r:id="rId12"/>
    <p:sldId id="282" r:id="rId13"/>
    <p:sldId id="269" r:id="rId14"/>
    <p:sldId id="272" r:id="rId15"/>
    <p:sldId id="285" r:id="rId16"/>
    <p:sldId id="276" r:id="rId17"/>
    <p:sldId id="279" r:id="rId1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754" autoAdjust="0"/>
  </p:normalViewPr>
  <p:slideViewPr>
    <p:cSldViewPr snapToGrid="0">
      <p:cViewPr varScale="1">
        <p:scale>
          <a:sx n="77" d="100"/>
          <a:sy n="77" d="100"/>
        </p:scale>
        <p:origin x="126" y="27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Ergometry</a:t>
            </a:r>
          </a:p>
        </p:txBody>
      </p:sp>
      <p:sp>
        <p:nvSpPr>
          <p:cNvPr id="5" name="Podnadpis 4"/>
          <p:cNvSpPr>
            <a:spLocks noGrp="1"/>
          </p:cNvSpPr>
          <p:nvPr>
            <p:ph type="subTitle" idx="1"/>
          </p:nvPr>
        </p:nvSpPr>
        <p:spPr/>
        <p:txBody>
          <a:bodyPr/>
          <a:lstStyle/>
          <a:p>
            <a:r>
              <a:rPr lang="cs-CZ" dirty="0" err="1"/>
              <a:t>Physiology</a:t>
            </a:r>
            <a:r>
              <a:rPr lang="cs-CZ" dirty="0"/>
              <a:t> II – </a:t>
            </a:r>
            <a:r>
              <a:rPr lang="cs-CZ" dirty="0" err="1"/>
              <a:t>practice</a:t>
            </a:r>
            <a:r>
              <a:rPr lang="cs-CZ" dirty="0"/>
              <a:t> </a:t>
            </a:r>
          </a:p>
          <a:p>
            <a:r>
              <a:rPr lang="cs-CZ" dirty="0" err="1"/>
              <a:t>Spring</a:t>
            </a:r>
            <a:r>
              <a:rPr lang="cs-CZ" dirty="0"/>
              <a:t>, </a:t>
            </a:r>
            <a:r>
              <a:rPr lang="cs-CZ" dirty="0" err="1"/>
              <a:t>weeks</a:t>
            </a:r>
            <a:r>
              <a:rPr lang="cs-CZ" dirty="0"/>
              <a:t> 10th-12th</a:t>
            </a:r>
          </a:p>
        </p:txBody>
      </p:sp>
    </p:spTree>
    <p:extLst>
      <p:ext uri="{BB962C8B-B14F-4D97-AF65-F5344CB8AC3E}">
        <p14:creationId xmlns:p14="http://schemas.microsoft.com/office/powerpoint/2010/main" val="2258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Threshold</a:t>
            </a:r>
            <a:r>
              <a:rPr lang="cs-CZ" dirty="0"/>
              <a:t> – </a:t>
            </a:r>
            <a:r>
              <a:rPr lang="cs-CZ" dirty="0" err="1"/>
              <a:t>anaerobic</a:t>
            </a:r>
            <a:r>
              <a:rPr lang="cs-CZ" dirty="0"/>
              <a:t>, </a:t>
            </a:r>
            <a:r>
              <a:rPr lang="cs-CZ" dirty="0" err="1"/>
              <a:t>lactate</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en-US" dirty="0"/>
              <a:t>Anaerobic threshold – the boundary between aerobic and anaerobic energy production – the level of exercise at which anaerobic glycolysis begins to dominate</a:t>
            </a:r>
            <a:endParaRPr lang="cs-CZ" dirty="0"/>
          </a:p>
          <a:p>
            <a:pPr lvl="1"/>
            <a:r>
              <a:rPr lang="en-US" dirty="0"/>
              <a:t>It is determined according to the lactate, </a:t>
            </a:r>
            <a:r>
              <a:rPr lang="cs-CZ" dirty="0" err="1"/>
              <a:t>ventilatory</a:t>
            </a:r>
            <a:r>
              <a:rPr lang="en-US" dirty="0"/>
              <a:t> or </a:t>
            </a:r>
            <a:r>
              <a:rPr lang="cs-CZ" dirty="0" err="1"/>
              <a:t>circulatory</a:t>
            </a:r>
            <a:r>
              <a:rPr lang="en-US" dirty="0"/>
              <a:t> threshold and in the percentage of its maximal values</a:t>
            </a:r>
            <a:endParaRPr lang="cs-CZ" dirty="0"/>
          </a:p>
        </p:txBody>
      </p:sp>
      <p:pic>
        <p:nvPicPr>
          <p:cNvPr id="1026" name="Picture 2" descr="C:\Users\Johanka\Desktop\FRMU 2018\Prezentace\jaro téma 4 - ergometrie\materiály a obrázky\Obr_37.bmp"/>
          <p:cNvPicPr>
            <a:picLocks noChangeAspect="1" noChangeArrowheads="1"/>
          </p:cNvPicPr>
          <p:nvPr/>
        </p:nvPicPr>
        <p:blipFill rotWithShape="1">
          <a:blip r:embed="rId2">
            <a:extLst>
              <a:ext uri="{28A0092B-C50C-407E-A947-70E740481C1C}">
                <a14:useLocalDpi xmlns:a14="http://schemas.microsoft.com/office/drawing/2010/main" val="0"/>
              </a:ext>
            </a:extLst>
          </a:blip>
          <a:srcRect l="6660" b="6910"/>
          <a:stretch/>
        </p:blipFill>
        <p:spPr bwMode="auto">
          <a:xfrm>
            <a:off x="6245299" y="2833033"/>
            <a:ext cx="4897402" cy="3545996"/>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4">
            <a:extLst>
              <a:ext uri="{FF2B5EF4-FFF2-40B4-BE49-F238E27FC236}">
                <a16:creationId xmlns:a16="http://schemas.microsoft.com/office/drawing/2014/main" id="{08F5D133-9DB3-47C7-88D9-8ED8FBBFD8E8}"/>
              </a:ext>
            </a:extLst>
          </p:cNvPr>
          <p:cNvSpPr txBox="1">
            <a:spLocks/>
          </p:cNvSpPr>
          <p:nvPr/>
        </p:nvSpPr>
        <p:spPr>
          <a:xfrm>
            <a:off x="414000" y="3100954"/>
            <a:ext cx="5173181" cy="5243966"/>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cs-CZ" kern="0" dirty="0" err="1"/>
              <a:t>Lactate</a:t>
            </a:r>
            <a:r>
              <a:rPr lang="cs-CZ" kern="0" dirty="0"/>
              <a:t> </a:t>
            </a:r>
            <a:r>
              <a:rPr lang="cs-CZ" kern="0" dirty="0" err="1"/>
              <a:t>threshold</a:t>
            </a:r>
            <a:endParaRPr lang="cs-CZ" kern="0" dirty="0"/>
          </a:p>
          <a:p>
            <a:pPr lvl="1"/>
            <a:r>
              <a:rPr lang="en-US" kern="0" dirty="0"/>
              <a:t>During the increasing </a:t>
            </a:r>
            <a:r>
              <a:rPr lang="cs-CZ" kern="0" dirty="0"/>
              <a:t>intensity </a:t>
            </a:r>
            <a:r>
              <a:rPr lang="cs-CZ" kern="0" dirty="0" err="1"/>
              <a:t>of</a:t>
            </a:r>
            <a:r>
              <a:rPr lang="cs-CZ" kern="0" dirty="0"/>
              <a:t> </a:t>
            </a:r>
            <a:r>
              <a:rPr lang="cs-CZ" kern="0" dirty="0" err="1"/>
              <a:t>exercise</a:t>
            </a:r>
            <a:r>
              <a:rPr lang="en-US" kern="0" dirty="0"/>
              <a:t>, blood </a:t>
            </a:r>
            <a:r>
              <a:rPr lang="cs-CZ" kern="0" dirty="0" err="1"/>
              <a:t>samples</a:t>
            </a:r>
            <a:r>
              <a:rPr lang="cs-CZ" kern="0" dirty="0"/>
              <a:t> are </a:t>
            </a:r>
            <a:r>
              <a:rPr lang="en-US" kern="0" dirty="0"/>
              <a:t>taken and lactate levels are detected. A curve is obtained from the values and we determine the breakpoint when lactate begins to accumulate </a:t>
            </a:r>
            <a:r>
              <a:rPr lang="cs-CZ" kern="0" dirty="0"/>
              <a:t>=</a:t>
            </a:r>
            <a:r>
              <a:rPr lang="en-US" kern="0" dirty="0"/>
              <a:t> lactate threshold</a:t>
            </a:r>
            <a:endParaRPr lang="cs-CZ" kern="0" dirty="0"/>
          </a:p>
        </p:txBody>
      </p:sp>
      <p:sp>
        <p:nvSpPr>
          <p:cNvPr id="6" name="TextovéPole 5">
            <a:extLst>
              <a:ext uri="{FF2B5EF4-FFF2-40B4-BE49-F238E27FC236}">
                <a16:creationId xmlns:a16="http://schemas.microsoft.com/office/drawing/2014/main" id="{30841D71-B1B2-4CDF-A554-8A08158F23BE}"/>
              </a:ext>
            </a:extLst>
          </p:cNvPr>
          <p:cNvSpPr txBox="1"/>
          <p:nvPr/>
        </p:nvSpPr>
        <p:spPr>
          <a:xfrm>
            <a:off x="7548912" y="6354000"/>
            <a:ext cx="2959331" cy="338554"/>
          </a:xfrm>
          <a:prstGeom prst="rect">
            <a:avLst/>
          </a:prstGeom>
          <a:noFill/>
        </p:spPr>
        <p:txBody>
          <a:bodyPr wrap="square" rtlCol="0">
            <a:spAutoFit/>
          </a:bodyPr>
          <a:lstStyle/>
          <a:p>
            <a:r>
              <a:rPr lang="cs-CZ" sz="1600" dirty="0" err="1"/>
              <a:t>Running</a:t>
            </a:r>
            <a:r>
              <a:rPr lang="cs-CZ" sz="1600" dirty="0"/>
              <a:t> speed (km/h)</a:t>
            </a:r>
          </a:p>
        </p:txBody>
      </p:sp>
      <p:sp>
        <p:nvSpPr>
          <p:cNvPr id="9" name="TextovéPole 8">
            <a:extLst>
              <a:ext uri="{FF2B5EF4-FFF2-40B4-BE49-F238E27FC236}">
                <a16:creationId xmlns:a16="http://schemas.microsoft.com/office/drawing/2014/main" id="{31BF9A04-90D6-48BF-9843-D0FEDFA3EF9D}"/>
              </a:ext>
            </a:extLst>
          </p:cNvPr>
          <p:cNvSpPr txBox="1"/>
          <p:nvPr/>
        </p:nvSpPr>
        <p:spPr>
          <a:xfrm rot="16200000">
            <a:off x="4529467" y="4193802"/>
            <a:ext cx="2959331" cy="338554"/>
          </a:xfrm>
          <a:prstGeom prst="rect">
            <a:avLst/>
          </a:prstGeom>
          <a:noFill/>
        </p:spPr>
        <p:txBody>
          <a:bodyPr wrap="square" rtlCol="0">
            <a:spAutoFit/>
          </a:bodyPr>
          <a:lstStyle/>
          <a:p>
            <a:r>
              <a:rPr lang="cs-CZ" sz="1600" dirty="0" err="1"/>
              <a:t>Lactate</a:t>
            </a:r>
            <a:r>
              <a:rPr lang="cs-CZ" sz="1600" dirty="0"/>
              <a:t> in </a:t>
            </a:r>
            <a:r>
              <a:rPr lang="cs-CZ" sz="1600" dirty="0" err="1"/>
              <a:t>the</a:t>
            </a:r>
            <a:r>
              <a:rPr lang="cs-CZ" sz="1600" dirty="0"/>
              <a:t> </a:t>
            </a:r>
            <a:r>
              <a:rPr lang="cs-CZ" sz="1600" dirty="0" err="1"/>
              <a:t>blood</a:t>
            </a:r>
            <a:r>
              <a:rPr lang="cs-CZ" sz="1600" dirty="0"/>
              <a:t> (</a:t>
            </a:r>
            <a:r>
              <a:rPr lang="cs-CZ" sz="1600" dirty="0" err="1"/>
              <a:t>mmol</a:t>
            </a:r>
            <a:r>
              <a:rPr lang="cs-CZ" sz="1600" dirty="0"/>
              <a:t>/l)</a:t>
            </a:r>
          </a:p>
        </p:txBody>
      </p:sp>
    </p:spTree>
    <p:extLst>
      <p:ext uri="{BB962C8B-B14F-4D97-AF65-F5344CB8AC3E}">
        <p14:creationId xmlns:p14="http://schemas.microsoft.com/office/powerpoint/2010/main" val="62500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Threshold</a:t>
            </a:r>
            <a:r>
              <a:rPr lang="cs-CZ" dirty="0"/>
              <a:t> – </a:t>
            </a:r>
            <a:r>
              <a:rPr lang="cs-CZ" dirty="0" err="1"/>
              <a:t>ventilatory</a:t>
            </a:r>
            <a:r>
              <a:rPr lang="cs-CZ" dirty="0"/>
              <a:t>, </a:t>
            </a:r>
            <a:r>
              <a:rPr lang="cs-CZ" dirty="0" err="1"/>
              <a:t>circulatory</a:t>
            </a:r>
            <a:endParaRPr lang="cs-CZ" dirty="0"/>
          </a:p>
        </p:txBody>
      </p:sp>
      <p:sp>
        <p:nvSpPr>
          <p:cNvPr id="5" name="Zástupný symbol pro obsah 4"/>
          <p:cNvSpPr>
            <a:spLocks noGrp="1"/>
          </p:cNvSpPr>
          <p:nvPr>
            <p:ph idx="1"/>
          </p:nvPr>
        </p:nvSpPr>
        <p:spPr>
          <a:xfrm>
            <a:off x="436964" y="1135063"/>
            <a:ext cx="6246865" cy="5243966"/>
          </a:xfrm>
        </p:spPr>
        <p:txBody>
          <a:bodyPr/>
          <a:lstStyle/>
          <a:p>
            <a:pPr>
              <a:lnSpc>
                <a:spcPct val="100000"/>
              </a:lnSpc>
            </a:pPr>
            <a:r>
              <a:rPr lang="cs-CZ" dirty="0" err="1"/>
              <a:t>Ventilatory</a:t>
            </a:r>
            <a:r>
              <a:rPr lang="cs-CZ" dirty="0"/>
              <a:t> </a:t>
            </a:r>
            <a:r>
              <a:rPr lang="cs-CZ" dirty="0" err="1"/>
              <a:t>threshold</a:t>
            </a:r>
            <a:endParaRPr lang="cs-CZ" dirty="0"/>
          </a:p>
          <a:p>
            <a:pPr lvl="1"/>
            <a:r>
              <a:rPr lang="en-US" dirty="0"/>
              <a:t>The curve of ventilation, consumption of O</a:t>
            </a:r>
            <a:r>
              <a:rPr lang="en-US" baseline="-25000" dirty="0"/>
              <a:t>2</a:t>
            </a:r>
            <a:r>
              <a:rPr lang="en-US" dirty="0"/>
              <a:t>, respiratory quotient or ventilatory equivalent for oxygen depends on the level of exercise. Looking for </a:t>
            </a:r>
            <a:r>
              <a:rPr lang="cs-CZ" dirty="0" err="1"/>
              <a:t>the</a:t>
            </a:r>
            <a:r>
              <a:rPr lang="cs-CZ" dirty="0"/>
              <a:t> </a:t>
            </a:r>
            <a:r>
              <a:rPr lang="en-US" dirty="0"/>
              <a:t>breakpoint (trend reversal</a:t>
            </a:r>
            <a:r>
              <a:rPr lang="cs-CZ" dirty="0"/>
              <a:t>)</a:t>
            </a:r>
          </a:p>
          <a:p>
            <a:pPr lvl="1"/>
            <a:r>
              <a:rPr lang="en-US" dirty="0"/>
              <a:t>(Ventilatory equivalent for oxygen: the amount of oxygen obtained from 1 </a:t>
            </a:r>
            <a:r>
              <a:rPr lang="en-US" dirty="0" err="1"/>
              <a:t>litre</a:t>
            </a:r>
            <a:r>
              <a:rPr lang="en-US" dirty="0"/>
              <a:t> of air)</a:t>
            </a:r>
            <a:endParaRPr lang="cs-CZ" dirty="0"/>
          </a:p>
          <a:p>
            <a:pPr>
              <a:lnSpc>
                <a:spcPct val="100000"/>
              </a:lnSpc>
            </a:pPr>
            <a:r>
              <a:rPr lang="cs-CZ" dirty="0" err="1"/>
              <a:t>Circulatory</a:t>
            </a:r>
            <a:r>
              <a:rPr lang="cs-CZ" dirty="0"/>
              <a:t> </a:t>
            </a:r>
            <a:r>
              <a:rPr lang="cs-CZ" dirty="0" err="1"/>
              <a:t>threshold</a:t>
            </a:r>
            <a:endParaRPr lang="cs-CZ" dirty="0"/>
          </a:p>
          <a:p>
            <a:pPr lvl="1"/>
            <a:r>
              <a:rPr lang="en-US" dirty="0"/>
              <a:t>It is determined by the point </a:t>
            </a:r>
            <a:r>
              <a:rPr lang="cs-CZ" dirty="0" err="1"/>
              <a:t>where</a:t>
            </a:r>
            <a:r>
              <a:rPr lang="en-US" dirty="0"/>
              <a:t> the increasing heart rate starts to slow down on the record of heart rate during exercise</a:t>
            </a:r>
            <a:endParaRPr lang="cs-CZ" dirty="0"/>
          </a:p>
          <a:p>
            <a:pPr>
              <a:lnSpc>
                <a:spcPct val="100000"/>
              </a:lnSpc>
            </a:pPr>
            <a:r>
              <a:rPr lang="en-US" sz="2400" dirty="0"/>
              <a:t>In general, the ability to achieve maximum performance is limited by several factors: cardiovascular system, respiratory system, musculoskeletal system</a:t>
            </a:r>
            <a:endParaRPr lang="cs-CZ" sz="2400" dirty="0"/>
          </a:p>
        </p:txBody>
      </p:sp>
      <p:pic>
        <p:nvPicPr>
          <p:cNvPr id="2050" name="Picture 2" descr="C:\Users\Johanka\Desktop\FRMU 2018\Prezentace\jaro téma 4 - ergometrie\materiály a obrázky\Obr_39.bmp"/>
          <p:cNvPicPr>
            <a:picLocks noChangeAspect="1" noChangeArrowheads="1"/>
          </p:cNvPicPr>
          <p:nvPr/>
        </p:nvPicPr>
        <p:blipFill rotWithShape="1">
          <a:blip r:embed="rId2">
            <a:extLst>
              <a:ext uri="{28A0092B-C50C-407E-A947-70E740481C1C}">
                <a14:useLocalDpi xmlns:a14="http://schemas.microsoft.com/office/drawing/2010/main" val="0"/>
              </a:ext>
            </a:extLst>
          </a:blip>
          <a:srcRect l="7430" b="8205"/>
          <a:stretch/>
        </p:blipFill>
        <p:spPr bwMode="auto">
          <a:xfrm>
            <a:off x="7099068" y="1464128"/>
            <a:ext cx="4902431" cy="3257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E04E1000-EF96-444C-A0AB-C780F14B6F36}"/>
              </a:ext>
            </a:extLst>
          </p:cNvPr>
          <p:cNvSpPr txBox="1"/>
          <p:nvPr/>
        </p:nvSpPr>
        <p:spPr>
          <a:xfrm>
            <a:off x="8640000" y="4720686"/>
            <a:ext cx="2959331" cy="338554"/>
          </a:xfrm>
          <a:prstGeom prst="rect">
            <a:avLst/>
          </a:prstGeom>
          <a:noFill/>
        </p:spPr>
        <p:txBody>
          <a:bodyPr wrap="square" rtlCol="0">
            <a:spAutoFit/>
          </a:bodyPr>
          <a:lstStyle/>
          <a:p>
            <a:r>
              <a:rPr lang="cs-CZ" sz="1600" dirty="0" err="1"/>
              <a:t>Running</a:t>
            </a:r>
            <a:r>
              <a:rPr lang="cs-CZ" sz="1600" dirty="0"/>
              <a:t> speed (km/h)</a:t>
            </a:r>
          </a:p>
        </p:txBody>
      </p:sp>
      <p:sp>
        <p:nvSpPr>
          <p:cNvPr id="8" name="TextovéPole 7">
            <a:extLst>
              <a:ext uri="{FF2B5EF4-FFF2-40B4-BE49-F238E27FC236}">
                <a16:creationId xmlns:a16="http://schemas.microsoft.com/office/drawing/2014/main" id="{24D0BCED-A799-4968-93AF-90E57ABE2F7A}"/>
              </a:ext>
            </a:extLst>
          </p:cNvPr>
          <p:cNvSpPr txBox="1"/>
          <p:nvPr/>
        </p:nvSpPr>
        <p:spPr>
          <a:xfrm rot="16200000">
            <a:off x="5373442" y="2346206"/>
            <a:ext cx="2959331" cy="338554"/>
          </a:xfrm>
          <a:prstGeom prst="rect">
            <a:avLst/>
          </a:prstGeom>
          <a:noFill/>
        </p:spPr>
        <p:txBody>
          <a:bodyPr wrap="square" rtlCol="0">
            <a:spAutoFit/>
          </a:bodyPr>
          <a:lstStyle/>
          <a:p>
            <a:r>
              <a:rPr lang="cs-CZ" sz="1600" dirty="0" err="1"/>
              <a:t>Ventilatory</a:t>
            </a:r>
            <a:r>
              <a:rPr lang="cs-CZ" sz="1600" dirty="0"/>
              <a:t> </a:t>
            </a:r>
            <a:r>
              <a:rPr lang="cs-CZ" sz="1600" dirty="0" err="1"/>
              <a:t>equivalent</a:t>
            </a:r>
            <a:endParaRPr lang="cs-CZ" sz="1600" dirty="0"/>
          </a:p>
        </p:txBody>
      </p:sp>
      <p:sp>
        <p:nvSpPr>
          <p:cNvPr id="9" name="TextovéPole 8">
            <a:extLst>
              <a:ext uri="{FF2B5EF4-FFF2-40B4-BE49-F238E27FC236}">
                <a16:creationId xmlns:a16="http://schemas.microsoft.com/office/drawing/2014/main" id="{7935752A-96BA-4FCF-9782-B82B51BEA7F0}"/>
              </a:ext>
            </a:extLst>
          </p:cNvPr>
          <p:cNvSpPr txBox="1"/>
          <p:nvPr/>
        </p:nvSpPr>
        <p:spPr>
          <a:xfrm>
            <a:off x="9238516" y="3905672"/>
            <a:ext cx="2000291" cy="338554"/>
          </a:xfrm>
          <a:prstGeom prst="rect">
            <a:avLst/>
          </a:prstGeom>
          <a:solidFill>
            <a:schemeClr val="accent4">
              <a:lumMod val="20000"/>
              <a:lumOff val="80000"/>
            </a:schemeClr>
          </a:solidFill>
        </p:spPr>
        <p:txBody>
          <a:bodyPr wrap="square" rtlCol="0">
            <a:spAutoFit/>
          </a:bodyPr>
          <a:lstStyle/>
          <a:p>
            <a:r>
              <a:rPr lang="cs-CZ" sz="1600" dirty="0" err="1"/>
              <a:t>Anaerobic</a:t>
            </a:r>
            <a:r>
              <a:rPr lang="cs-CZ" sz="1600" dirty="0"/>
              <a:t> </a:t>
            </a:r>
            <a:r>
              <a:rPr lang="cs-CZ" sz="1600" dirty="0" err="1"/>
              <a:t>threshold</a:t>
            </a:r>
            <a:endParaRPr lang="cs-CZ" sz="1600" dirty="0"/>
          </a:p>
        </p:txBody>
      </p:sp>
    </p:spTree>
    <p:extLst>
      <p:ext uri="{BB962C8B-B14F-4D97-AF65-F5344CB8AC3E}">
        <p14:creationId xmlns:p14="http://schemas.microsoft.com/office/powerpoint/2010/main" val="324811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Johanka\Desktop\FRMU 2018\Prezentace\jaro téma 4 - ergometrie\materiály a obrázky\Laktátový+práh+Ventilační+práh (2).jpg"/>
          <p:cNvPicPr>
            <a:picLocks noChangeAspect="1" noChangeArrowheads="1"/>
          </p:cNvPicPr>
          <p:nvPr/>
        </p:nvPicPr>
        <p:blipFill rotWithShape="1">
          <a:blip r:embed="rId2">
            <a:extLst>
              <a:ext uri="{28A0092B-C50C-407E-A947-70E740481C1C}">
                <a14:useLocalDpi xmlns:a14="http://schemas.microsoft.com/office/drawing/2010/main" val="0"/>
              </a:ext>
            </a:extLst>
          </a:blip>
          <a:srcRect l="71260" t="-370" r="-2654" b="67442"/>
          <a:stretch/>
        </p:blipFill>
        <p:spPr bwMode="auto">
          <a:xfrm>
            <a:off x="5452863" y="1201827"/>
            <a:ext cx="3353680" cy="20032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Johanka\Desktop\FRMU 2018\Prezentace\jaro téma 4 - ergometrie\materiály a obrázky\Laktátový+práh+Ventilační+práh (2).jpg"/>
          <p:cNvPicPr>
            <a:picLocks noChangeAspect="1" noChangeArrowheads="1"/>
          </p:cNvPicPr>
          <p:nvPr/>
        </p:nvPicPr>
        <p:blipFill rotWithShape="1">
          <a:blip r:embed="rId2">
            <a:extLst>
              <a:ext uri="{28A0092B-C50C-407E-A947-70E740481C1C}">
                <a14:useLocalDpi xmlns:a14="http://schemas.microsoft.com/office/drawing/2010/main" val="0"/>
              </a:ext>
            </a:extLst>
          </a:blip>
          <a:srcRect l="68606" t="62836"/>
          <a:stretch/>
        </p:blipFill>
        <p:spPr bwMode="auto">
          <a:xfrm>
            <a:off x="5325249" y="3538119"/>
            <a:ext cx="3180544" cy="21442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Ventilatory</a:t>
            </a:r>
            <a:r>
              <a:rPr lang="cs-CZ" dirty="0"/>
              <a:t> </a:t>
            </a:r>
            <a:r>
              <a:rPr lang="cs-CZ" dirty="0" err="1"/>
              <a:t>threshold</a:t>
            </a:r>
            <a:endParaRPr lang="cs-CZ" dirty="0"/>
          </a:p>
        </p:txBody>
      </p:sp>
      <p:pic>
        <p:nvPicPr>
          <p:cNvPr id="2051" name="Picture 3" descr="C:\Users\Johanka\Desktop\FRMU 2018\Prezentace\jaro téma 4 - ergometrie\materiály a obrázky\Laktátový+práh+Ventilační+práh (2).jpg"/>
          <p:cNvPicPr>
            <a:picLocks noChangeAspect="1" noChangeArrowheads="1"/>
          </p:cNvPicPr>
          <p:nvPr/>
        </p:nvPicPr>
        <p:blipFill rotWithShape="1">
          <a:blip r:embed="rId2">
            <a:extLst>
              <a:ext uri="{28A0092B-C50C-407E-A947-70E740481C1C}">
                <a14:useLocalDpi xmlns:a14="http://schemas.microsoft.com/office/drawing/2010/main" val="0"/>
              </a:ext>
            </a:extLst>
          </a:blip>
          <a:srcRect l="68606" t="34203" b="36639"/>
          <a:stretch/>
        </p:blipFill>
        <p:spPr bwMode="auto">
          <a:xfrm>
            <a:off x="8442318" y="2724195"/>
            <a:ext cx="3553732" cy="18797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Johanka\Desktop\FRMU 2018\Prezentace\jaro téma 4 - ergometrie\materiály a obrázky\Laktátový+práh+Ventilační+práh (2).jpg"/>
          <p:cNvPicPr>
            <a:picLocks noChangeAspect="1" noChangeArrowheads="1"/>
          </p:cNvPicPr>
          <p:nvPr/>
        </p:nvPicPr>
        <p:blipFill rotWithShape="1">
          <a:blip r:embed="rId2">
            <a:extLst>
              <a:ext uri="{28A0092B-C50C-407E-A947-70E740481C1C}">
                <a14:useLocalDpi xmlns:a14="http://schemas.microsoft.com/office/drawing/2010/main" val="0"/>
              </a:ext>
            </a:extLst>
          </a:blip>
          <a:srcRect l="37323" t="17969" r="30350" b="-2287"/>
          <a:stretch/>
        </p:blipFill>
        <p:spPr bwMode="auto">
          <a:xfrm>
            <a:off x="1051152" y="1362501"/>
            <a:ext cx="2955926" cy="4766837"/>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1165680" y="970995"/>
            <a:ext cx="3510642" cy="461665"/>
          </a:xfrm>
          <a:prstGeom prst="rect">
            <a:avLst/>
          </a:prstGeom>
          <a:noFill/>
        </p:spPr>
        <p:txBody>
          <a:bodyPr wrap="square" rtlCol="0">
            <a:spAutoFit/>
          </a:bodyPr>
          <a:lstStyle/>
          <a:p>
            <a:r>
              <a:rPr lang="cs-CZ" dirty="0" err="1"/>
              <a:t>Respiratory</a:t>
            </a:r>
            <a:r>
              <a:rPr lang="cs-CZ" dirty="0"/>
              <a:t> </a:t>
            </a:r>
            <a:r>
              <a:rPr lang="cs-CZ" dirty="0" err="1"/>
              <a:t>quotient</a:t>
            </a:r>
            <a:endParaRPr lang="cs-CZ" dirty="0"/>
          </a:p>
        </p:txBody>
      </p:sp>
      <p:sp>
        <p:nvSpPr>
          <p:cNvPr id="13" name="TextovéPole 12"/>
          <p:cNvSpPr txBox="1"/>
          <p:nvPr/>
        </p:nvSpPr>
        <p:spPr>
          <a:xfrm>
            <a:off x="2761020" y="2910393"/>
            <a:ext cx="2249714" cy="1015663"/>
          </a:xfrm>
          <a:prstGeom prst="rect">
            <a:avLst/>
          </a:prstGeom>
          <a:noFill/>
        </p:spPr>
        <p:txBody>
          <a:bodyPr wrap="square" rtlCol="0">
            <a:spAutoFit/>
          </a:bodyPr>
          <a:lstStyle/>
          <a:p>
            <a:r>
              <a:rPr lang="cs-CZ" sz="2000" dirty="0"/>
              <a:t>CO</a:t>
            </a:r>
            <a:r>
              <a:rPr lang="cs-CZ" sz="2000" baseline="-25000" dirty="0"/>
              <a:t>2</a:t>
            </a:r>
            <a:r>
              <a:rPr lang="cs-CZ" sz="2000" dirty="0"/>
              <a:t> </a:t>
            </a:r>
            <a:r>
              <a:rPr lang="cs-CZ" sz="2000" dirty="0" err="1"/>
              <a:t>production</a:t>
            </a:r>
            <a:r>
              <a:rPr lang="cs-CZ" sz="2000" dirty="0"/>
              <a:t> </a:t>
            </a:r>
            <a:r>
              <a:rPr lang="cs-CZ" sz="2000" dirty="0" err="1"/>
              <a:t>exceeds</a:t>
            </a:r>
            <a:r>
              <a:rPr lang="cs-CZ" sz="2000" dirty="0"/>
              <a:t> O</a:t>
            </a:r>
            <a:r>
              <a:rPr lang="cs-CZ" sz="2000" baseline="-25000" dirty="0"/>
              <a:t>2</a:t>
            </a:r>
            <a:r>
              <a:rPr lang="cs-CZ" sz="2000" dirty="0"/>
              <a:t> </a:t>
            </a:r>
            <a:r>
              <a:rPr lang="cs-CZ" sz="2000" dirty="0" err="1"/>
              <a:t>consumption</a:t>
            </a:r>
            <a:endParaRPr lang="cs-CZ" sz="2000" dirty="0"/>
          </a:p>
        </p:txBody>
      </p:sp>
      <p:sp>
        <p:nvSpPr>
          <p:cNvPr id="16" name="TextovéPole 15"/>
          <p:cNvSpPr txBox="1"/>
          <p:nvPr/>
        </p:nvSpPr>
        <p:spPr>
          <a:xfrm>
            <a:off x="8991605" y="1745748"/>
            <a:ext cx="2425337" cy="923330"/>
          </a:xfrm>
          <a:prstGeom prst="rect">
            <a:avLst/>
          </a:prstGeom>
          <a:solidFill>
            <a:schemeClr val="bg1"/>
          </a:solidFill>
        </p:spPr>
        <p:txBody>
          <a:bodyPr vert="horz" wrap="square" rtlCol="0">
            <a:spAutoFit/>
          </a:bodyPr>
          <a:lstStyle/>
          <a:p>
            <a:r>
              <a:rPr lang="cs-CZ" sz="1800" dirty="0" err="1"/>
              <a:t>Ventilation</a:t>
            </a:r>
            <a:r>
              <a:rPr lang="cs-CZ" sz="1800" dirty="0"/>
              <a:t> </a:t>
            </a:r>
            <a:r>
              <a:rPr lang="cs-CZ" sz="1800" dirty="0" err="1"/>
              <a:t>or</a:t>
            </a:r>
            <a:r>
              <a:rPr lang="cs-CZ" sz="1800" dirty="0"/>
              <a:t> O</a:t>
            </a:r>
            <a:r>
              <a:rPr lang="cs-CZ" sz="1800" baseline="-25000" dirty="0"/>
              <a:t>2</a:t>
            </a:r>
            <a:r>
              <a:rPr lang="cs-CZ" sz="1800" dirty="0"/>
              <a:t> </a:t>
            </a:r>
            <a:r>
              <a:rPr lang="cs-CZ" sz="1800" dirty="0" err="1"/>
              <a:t>consumption</a:t>
            </a:r>
            <a:r>
              <a:rPr lang="cs-CZ" sz="1800" dirty="0"/>
              <a:t> </a:t>
            </a:r>
            <a:r>
              <a:rPr lang="cs-CZ" sz="1800" dirty="0" err="1"/>
              <a:t>or</a:t>
            </a:r>
            <a:r>
              <a:rPr lang="cs-CZ" sz="1800" dirty="0"/>
              <a:t> CO</a:t>
            </a:r>
            <a:r>
              <a:rPr lang="cs-CZ" sz="1800" baseline="-25000" dirty="0"/>
              <a:t>2</a:t>
            </a:r>
            <a:r>
              <a:rPr lang="cs-CZ" sz="1800" dirty="0"/>
              <a:t> </a:t>
            </a:r>
            <a:r>
              <a:rPr lang="cs-CZ" sz="1800" dirty="0" err="1"/>
              <a:t>production</a:t>
            </a:r>
            <a:endParaRPr lang="cs-CZ" sz="1800" dirty="0"/>
          </a:p>
        </p:txBody>
      </p:sp>
      <p:sp>
        <p:nvSpPr>
          <p:cNvPr id="18" name="TextovéPole 17"/>
          <p:cNvSpPr txBox="1"/>
          <p:nvPr/>
        </p:nvSpPr>
        <p:spPr>
          <a:xfrm>
            <a:off x="5094416" y="1609545"/>
            <a:ext cx="461665" cy="1344214"/>
          </a:xfrm>
          <a:prstGeom prst="rect">
            <a:avLst/>
          </a:prstGeom>
          <a:solidFill>
            <a:schemeClr val="bg1"/>
          </a:solidFill>
        </p:spPr>
        <p:txBody>
          <a:bodyPr vert="vert270" wrap="square" rtlCol="0">
            <a:spAutoFit/>
          </a:bodyPr>
          <a:lstStyle/>
          <a:p>
            <a:r>
              <a:rPr lang="cs-CZ" sz="1800" dirty="0" err="1"/>
              <a:t>Ventilation</a:t>
            </a:r>
            <a:endParaRPr lang="cs-CZ" sz="1800" dirty="0"/>
          </a:p>
        </p:txBody>
      </p:sp>
      <p:sp>
        <p:nvSpPr>
          <p:cNvPr id="20" name="TextovéPole 19"/>
          <p:cNvSpPr txBox="1"/>
          <p:nvPr/>
        </p:nvSpPr>
        <p:spPr>
          <a:xfrm>
            <a:off x="4996177" y="3387092"/>
            <a:ext cx="738664" cy="1974242"/>
          </a:xfrm>
          <a:prstGeom prst="rect">
            <a:avLst/>
          </a:prstGeom>
          <a:solidFill>
            <a:schemeClr val="bg1"/>
          </a:solidFill>
        </p:spPr>
        <p:txBody>
          <a:bodyPr vert="vert270" wrap="square" rtlCol="0">
            <a:spAutoFit/>
          </a:bodyPr>
          <a:lstStyle/>
          <a:p>
            <a:r>
              <a:rPr lang="cs-CZ" sz="1800" dirty="0" err="1"/>
              <a:t>Respiratory</a:t>
            </a:r>
            <a:r>
              <a:rPr lang="cs-CZ" sz="1800" dirty="0"/>
              <a:t> </a:t>
            </a:r>
            <a:r>
              <a:rPr lang="cs-CZ" sz="1800" dirty="0" err="1"/>
              <a:t>equivalent</a:t>
            </a:r>
            <a:r>
              <a:rPr lang="cs-CZ" sz="1800" dirty="0"/>
              <a:t> </a:t>
            </a:r>
            <a:r>
              <a:rPr lang="cs-CZ" sz="1800" dirty="0" err="1"/>
              <a:t>for</a:t>
            </a:r>
            <a:r>
              <a:rPr lang="cs-CZ" sz="1800" dirty="0"/>
              <a:t> O</a:t>
            </a:r>
            <a:r>
              <a:rPr lang="cs-CZ" sz="1800" baseline="-25000" dirty="0"/>
              <a:t>2</a:t>
            </a:r>
          </a:p>
        </p:txBody>
      </p:sp>
      <p:pic>
        <p:nvPicPr>
          <p:cNvPr id="22" name="Picture 3" descr="C:\Users\Johanka\Desktop\FRMU 2018\Prezentace\jaro téma 4 - ergometrie\materiály a obrázky\Laktátový+práh+Ventilační+práh (2).jpg"/>
          <p:cNvPicPr>
            <a:picLocks noChangeAspect="1" noChangeArrowheads="1"/>
          </p:cNvPicPr>
          <p:nvPr/>
        </p:nvPicPr>
        <p:blipFill rotWithShape="1">
          <a:blip r:embed="rId2">
            <a:extLst>
              <a:ext uri="{28A0092B-C50C-407E-A947-70E740481C1C}">
                <a14:useLocalDpi xmlns:a14="http://schemas.microsoft.com/office/drawing/2010/main" val="0"/>
              </a:ext>
            </a:extLst>
          </a:blip>
          <a:srcRect l="68606" t="92076"/>
          <a:stretch/>
        </p:blipFill>
        <p:spPr bwMode="auto">
          <a:xfrm>
            <a:off x="8549337" y="4691743"/>
            <a:ext cx="3372434"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se šipkou 8"/>
          <p:cNvCxnSpPr/>
          <p:nvPr/>
        </p:nvCxnSpPr>
        <p:spPr bwMode="auto">
          <a:xfrm>
            <a:off x="7652657" y="2416629"/>
            <a:ext cx="1458686" cy="892628"/>
          </a:xfrm>
          <a:prstGeom prst="straightConnector1">
            <a:avLst/>
          </a:prstGeom>
          <a:solidFill>
            <a:schemeClr val="accent1"/>
          </a:solidFill>
          <a:ln w="952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Přímá spojnice se šipkou 24"/>
          <p:cNvCxnSpPr/>
          <p:nvPr/>
        </p:nvCxnSpPr>
        <p:spPr bwMode="auto">
          <a:xfrm flipV="1">
            <a:off x="7511139" y="3461657"/>
            <a:ext cx="1611086" cy="805543"/>
          </a:xfrm>
          <a:prstGeom prst="straightConnector1">
            <a:avLst/>
          </a:prstGeom>
          <a:solidFill>
            <a:schemeClr val="accent1"/>
          </a:solidFill>
          <a:ln w="952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257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00079" y="326503"/>
            <a:ext cx="10753200" cy="451576"/>
          </a:xfrm>
        </p:spPr>
        <p:txBody>
          <a:bodyPr/>
          <a:lstStyle/>
          <a:p>
            <a:r>
              <a:rPr lang="cs-CZ" dirty="0" err="1"/>
              <a:t>Termoregulation</a:t>
            </a:r>
            <a:r>
              <a:rPr lang="cs-CZ" dirty="0"/>
              <a:t> </a:t>
            </a:r>
            <a:r>
              <a:rPr lang="cs-CZ" dirty="0" err="1"/>
              <a:t>during</a:t>
            </a:r>
            <a:r>
              <a:rPr lang="cs-CZ" dirty="0"/>
              <a:t> </a:t>
            </a:r>
            <a:r>
              <a:rPr lang="cs-CZ" dirty="0" err="1"/>
              <a:t>physical</a:t>
            </a:r>
            <a:r>
              <a:rPr lang="cs-CZ" dirty="0"/>
              <a:t> </a:t>
            </a:r>
            <a:r>
              <a:rPr lang="cs-CZ" dirty="0" err="1"/>
              <a:t>exercise</a:t>
            </a:r>
            <a:endParaRPr lang="cs-CZ" dirty="0"/>
          </a:p>
        </p:txBody>
      </p:sp>
      <p:sp>
        <p:nvSpPr>
          <p:cNvPr id="5" name="Zástupný symbol pro obsah 4"/>
          <p:cNvSpPr>
            <a:spLocks noGrp="1"/>
          </p:cNvSpPr>
          <p:nvPr>
            <p:ph idx="1"/>
          </p:nvPr>
        </p:nvSpPr>
        <p:spPr>
          <a:xfrm>
            <a:off x="354553" y="942970"/>
            <a:ext cx="11482893" cy="5243966"/>
          </a:xfrm>
        </p:spPr>
        <p:txBody>
          <a:bodyPr/>
          <a:lstStyle/>
          <a:p>
            <a:pPr>
              <a:lnSpc>
                <a:spcPct val="100000"/>
              </a:lnSpc>
            </a:pPr>
            <a:r>
              <a:rPr lang="en-US" dirty="0"/>
              <a:t>Energy formed by muscle</a:t>
            </a:r>
            <a:r>
              <a:rPr lang="cs-CZ" dirty="0"/>
              <a:t>s</a:t>
            </a:r>
            <a:r>
              <a:rPr lang="en-US" dirty="0"/>
              <a:t> ≈ executed work + ATP production</a:t>
            </a:r>
            <a:r>
              <a:rPr lang="cs-CZ" dirty="0"/>
              <a:t> </a:t>
            </a:r>
            <a:r>
              <a:rPr lang="en-US" dirty="0"/>
              <a:t>+ heat</a:t>
            </a:r>
            <a:endParaRPr lang="cs-CZ" dirty="0"/>
          </a:p>
          <a:p>
            <a:pPr>
              <a:lnSpc>
                <a:spcPct val="100000"/>
              </a:lnSpc>
            </a:pPr>
            <a:r>
              <a:rPr lang="cs-CZ" dirty="0" err="1"/>
              <a:t>Muscle</a:t>
            </a:r>
            <a:r>
              <a:rPr lang="cs-CZ" dirty="0"/>
              <a:t> </a:t>
            </a:r>
            <a:r>
              <a:rPr lang="cs-CZ" dirty="0" err="1"/>
              <a:t>efficiency</a:t>
            </a:r>
            <a:r>
              <a:rPr lang="cs-CZ" dirty="0"/>
              <a:t> </a:t>
            </a:r>
          </a:p>
          <a:p>
            <a:pPr lvl="1"/>
            <a:r>
              <a:rPr lang="en-US" sz="2200" dirty="0"/>
              <a:t>Isotonic work – efficiency is about 50% (50% of energy is converted into kinetic, 50% into heat)</a:t>
            </a:r>
            <a:endParaRPr lang="cs-CZ" sz="2200" dirty="0"/>
          </a:p>
          <a:p>
            <a:pPr lvl="1"/>
            <a:r>
              <a:rPr lang="en-US" sz="2200" dirty="0"/>
              <a:t>Isometric work – </a:t>
            </a:r>
            <a:r>
              <a:rPr lang="en-US" sz="2200" dirty="0" err="1"/>
              <a:t>effic</a:t>
            </a:r>
            <a:r>
              <a:rPr lang="cs-CZ" sz="2200" dirty="0"/>
              <a:t>i</a:t>
            </a:r>
            <a:r>
              <a:rPr lang="en-US" sz="2200" dirty="0" err="1"/>
              <a:t>ency</a:t>
            </a:r>
            <a:r>
              <a:rPr lang="en-US" sz="2200" dirty="0"/>
              <a:t> is almost 0%</a:t>
            </a:r>
            <a:endParaRPr lang="cs-CZ" sz="2200" dirty="0"/>
          </a:p>
          <a:p>
            <a:pPr>
              <a:lnSpc>
                <a:spcPct val="100000"/>
              </a:lnSpc>
            </a:pPr>
            <a:r>
              <a:rPr lang="en-US" dirty="0"/>
              <a:t>Increased heat production in the muscle persists up to 30 minutes after exercise – metabolic processes in the muscle recovery</a:t>
            </a:r>
            <a:endParaRPr lang="cs-CZ" dirty="0"/>
          </a:p>
          <a:p>
            <a:pPr>
              <a:lnSpc>
                <a:spcPct val="100000"/>
              </a:lnSpc>
            </a:pPr>
            <a:r>
              <a:rPr lang="en-US" dirty="0"/>
              <a:t>Excess heat needs to be released</a:t>
            </a:r>
            <a:endParaRPr lang="cs-CZ" dirty="0"/>
          </a:p>
          <a:p>
            <a:pPr lvl="1"/>
            <a:r>
              <a:rPr lang="en-US" dirty="0"/>
              <a:t>The mechanisms involved in thermoregulation depend on the temperature of the core and the surroundings </a:t>
            </a:r>
            <a:endParaRPr lang="cs-CZ" dirty="0"/>
          </a:p>
          <a:p>
            <a:pPr lvl="1"/>
            <a:r>
              <a:rPr lang="en-US" dirty="0"/>
              <a:t>Sweating and evaporation, conduction, convection, radiation </a:t>
            </a:r>
            <a:endParaRPr lang="cs-CZ" dirty="0"/>
          </a:p>
          <a:p>
            <a:pPr lvl="1"/>
            <a:r>
              <a:rPr lang="en-US" dirty="0"/>
              <a:t>The blood supply in the superficial venous plexuses – initially, blood flow through the skin is restricted due to blood redistribution during exercise, until thermoregulatory mechanisms prevail</a:t>
            </a:r>
            <a:endParaRPr lang="cs-CZ" dirty="0"/>
          </a:p>
          <a:p>
            <a:pPr>
              <a:lnSpc>
                <a:spcPct val="100000"/>
              </a:lnSpc>
            </a:pPr>
            <a:r>
              <a:rPr lang="en-US" dirty="0"/>
              <a:t>The heat production by the muscle is used to warm up the body during hypothermia – tremor thermogenesis </a:t>
            </a:r>
            <a:r>
              <a:rPr lang="cs-CZ" dirty="0"/>
              <a:t> </a:t>
            </a:r>
          </a:p>
        </p:txBody>
      </p:sp>
    </p:spTree>
    <p:extLst>
      <p:ext uri="{BB962C8B-B14F-4D97-AF65-F5344CB8AC3E}">
        <p14:creationId xmlns:p14="http://schemas.microsoft.com/office/powerpoint/2010/main" val="1376252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491394"/>
            <a:ext cx="10753200" cy="451576"/>
          </a:xfrm>
        </p:spPr>
        <p:txBody>
          <a:bodyPr/>
          <a:lstStyle/>
          <a:p>
            <a:r>
              <a:rPr lang="cs-CZ" dirty="0" err="1"/>
              <a:t>Physiological</a:t>
            </a:r>
            <a:r>
              <a:rPr lang="cs-CZ" dirty="0"/>
              <a:t> </a:t>
            </a:r>
            <a:r>
              <a:rPr lang="cs-CZ" dirty="0" err="1"/>
              <a:t>changes</a:t>
            </a:r>
            <a:r>
              <a:rPr lang="cs-CZ" dirty="0"/>
              <a:t> </a:t>
            </a:r>
            <a:r>
              <a:rPr lang="cs-CZ" dirty="0" err="1"/>
              <a:t>during</a:t>
            </a:r>
            <a:r>
              <a:rPr lang="cs-CZ" dirty="0"/>
              <a:t> </a:t>
            </a:r>
            <a:r>
              <a:rPr lang="cs-CZ" dirty="0" err="1"/>
              <a:t>exercise</a:t>
            </a:r>
            <a:endParaRPr lang="cs-CZ" dirty="0"/>
          </a:p>
        </p:txBody>
      </p:sp>
      <p:sp>
        <p:nvSpPr>
          <p:cNvPr id="5" name="Zástupný symbol pro obsah 4"/>
          <p:cNvSpPr>
            <a:spLocks noGrp="1"/>
          </p:cNvSpPr>
          <p:nvPr>
            <p:ph idx="1"/>
          </p:nvPr>
        </p:nvSpPr>
        <p:spPr>
          <a:xfrm>
            <a:off x="436963" y="1135063"/>
            <a:ext cx="11482893" cy="1466623"/>
          </a:xfrm>
        </p:spPr>
        <p:txBody>
          <a:bodyPr/>
          <a:lstStyle/>
          <a:p>
            <a:pPr>
              <a:lnSpc>
                <a:spcPct val="100000"/>
              </a:lnSpc>
            </a:pPr>
            <a:r>
              <a:rPr lang="en-US" sz="2400" dirty="0">
                <a:latin typeface="+mj-lt"/>
              </a:rPr>
              <a:t>The aim of cardiovascular changes during exercise is to increase blood flow and redistribution towards the working muscle. Therefore, the changes will depend on the intensity and type of exercise (dynamic or static).</a:t>
            </a:r>
            <a:endParaRPr lang="cs-CZ" sz="2400" dirty="0">
              <a:latin typeface="+mj-lt"/>
            </a:endParaRPr>
          </a:p>
        </p:txBody>
      </p:sp>
      <p:sp>
        <p:nvSpPr>
          <p:cNvPr id="6" name="Obdélník 5"/>
          <p:cNvSpPr/>
          <p:nvPr/>
        </p:nvSpPr>
        <p:spPr>
          <a:xfrm>
            <a:off x="2373439" y="2879832"/>
            <a:ext cx="2276585" cy="707886"/>
          </a:xfrm>
          <a:prstGeom prst="rect">
            <a:avLst/>
          </a:prstGeom>
          <a:ln>
            <a:solidFill>
              <a:schemeClr val="tx1"/>
            </a:solidFill>
          </a:ln>
        </p:spPr>
        <p:txBody>
          <a:bodyPr wrap="none">
            <a:spAutoFit/>
          </a:bodyPr>
          <a:lstStyle/>
          <a:p>
            <a:r>
              <a:rPr lang="cs-CZ" sz="2000" dirty="0">
                <a:latin typeface="+mj-lt"/>
                <a:cs typeface="Arial"/>
              </a:rPr>
              <a:t>↑ </a:t>
            </a:r>
            <a:r>
              <a:rPr lang="cs-CZ" sz="2000" dirty="0" err="1">
                <a:latin typeface="+mj-lt"/>
                <a:cs typeface="Arial"/>
              </a:rPr>
              <a:t>heart</a:t>
            </a:r>
            <a:r>
              <a:rPr lang="cs-CZ" sz="2000" dirty="0">
                <a:latin typeface="+mj-lt"/>
                <a:cs typeface="Arial"/>
              </a:rPr>
              <a:t> </a:t>
            </a:r>
            <a:r>
              <a:rPr lang="cs-CZ" sz="2000" dirty="0" err="1">
                <a:latin typeface="+mj-lt"/>
                <a:cs typeface="Arial"/>
              </a:rPr>
              <a:t>rate</a:t>
            </a:r>
            <a:endParaRPr lang="cs-CZ" sz="2000" dirty="0">
              <a:latin typeface="+mj-lt"/>
              <a:cs typeface="Arial"/>
            </a:endParaRPr>
          </a:p>
          <a:p>
            <a:r>
              <a:rPr lang="cs-CZ" sz="2000" dirty="0">
                <a:latin typeface="+mj-lt"/>
                <a:cs typeface="Arial"/>
              </a:rPr>
              <a:t>↑ </a:t>
            </a:r>
            <a:r>
              <a:rPr lang="cs-CZ" sz="2000" dirty="0" err="1">
                <a:latin typeface="+mj-lt"/>
                <a:cs typeface="Arial"/>
              </a:rPr>
              <a:t>contraction</a:t>
            </a:r>
            <a:r>
              <a:rPr lang="cs-CZ" sz="2000" dirty="0">
                <a:latin typeface="+mj-lt"/>
                <a:cs typeface="Arial"/>
              </a:rPr>
              <a:t> </a:t>
            </a:r>
            <a:r>
              <a:rPr lang="cs-CZ" sz="2000" dirty="0" err="1">
                <a:latin typeface="+mj-lt"/>
                <a:cs typeface="Arial"/>
              </a:rPr>
              <a:t>force</a:t>
            </a:r>
            <a:endParaRPr lang="cs-CZ" sz="2000" dirty="0">
              <a:latin typeface="+mj-lt"/>
            </a:endParaRPr>
          </a:p>
        </p:txBody>
      </p:sp>
      <p:sp>
        <p:nvSpPr>
          <p:cNvPr id="7" name="Obdélník 6"/>
          <p:cNvSpPr/>
          <p:nvPr/>
        </p:nvSpPr>
        <p:spPr>
          <a:xfrm>
            <a:off x="323214" y="2887250"/>
            <a:ext cx="1675142" cy="707886"/>
          </a:xfrm>
          <a:prstGeom prst="rect">
            <a:avLst/>
          </a:prstGeom>
          <a:ln>
            <a:solidFill>
              <a:schemeClr val="tx1"/>
            </a:solidFill>
          </a:ln>
        </p:spPr>
        <p:txBody>
          <a:bodyPr wrap="square">
            <a:spAutoFit/>
          </a:bodyPr>
          <a:lstStyle/>
          <a:p>
            <a:r>
              <a:rPr lang="cs-CZ" sz="2000" dirty="0" err="1">
                <a:latin typeface="+mj-lt"/>
                <a:cs typeface="Arial"/>
              </a:rPr>
              <a:t>sympathetic</a:t>
            </a:r>
            <a:r>
              <a:rPr lang="cs-CZ" sz="2000" dirty="0">
                <a:latin typeface="+mj-lt"/>
                <a:cs typeface="Arial"/>
              </a:rPr>
              <a:t> </a:t>
            </a:r>
            <a:r>
              <a:rPr lang="cs-CZ" sz="2000" dirty="0" err="1">
                <a:latin typeface="+mj-lt"/>
                <a:cs typeface="Arial"/>
              </a:rPr>
              <a:t>activity</a:t>
            </a:r>
            <a:endParaRPr lang="cs-CZ" sz="2000" dirty="0">
              <a:latin typeface="+mj-lt"/>
            </a:endParaRPr>
          </a:p>
        </p:txBody>
      </p:sp>
      <p:sp>
        <p:nvSpPr>
          <p:cNvPr id="8" name="Obdélník 7"/>
          <p:cNvSpPr/>
          <p:nvPr/>
        </p:nvSpPr>
        <p:spPr>
          <a:xfrm>
            <a:off x="5072184" y="5408179"/>
            <a:ext cx="1477472" cy="1015663"/>
          </a:xfrm>
          <a:prstGeom prst="rect">
            <a:avLst/>
          </a:prstGeom>
          <a:ln>
            <a:solidFill>
              <a:schemeClr val="tx1"/>
            </a:solidFill>
          </a:ln>
        </p:spPr>
        <p:txBody>
          <a:bodyPr wrap="square">
            <a:spAutoFit/>
          </a:bodyPr>
          <a:lstStyle/>
          <a:p>
            <a:r>
              <a:rPr lang="cs-CZ" sz="2000" dirty="0">
                <a:latin typeface="+mj-lt"/>
                <a:cs typeface="Arial"/>
              </a:rPr>
              <a:t>↓</a:t>
            </a:r>
            <a:r>
              <a:rPr lang="cs-CZ" sz="2000" dirty="0" err="1">
                <a:latin typeface="+mj-lt"/>
                <a:cs typeface="Arial"/>
              </a:rPr>
              <a:t>resistance</a:t>
            </a:r>
            <a:r>
              <a:rPr lang="cs-CZ" sz="2000" dirty="0">
                <a:latin typeface="+mj-lt"/>
                <a:cs typeface="Arial"/>
              </a:rPr>
              <a:t> in </a:t>
            </a:r>
            <a:r>
              <a:rPr lang="cs-CZ" sz="2000" dirty="0" err="1">
                <a:latin typeface="+mj-lt"/>
                <a:cs typeface="Arial"/>
              </a:rPr>
              <a:t>muscle</a:t>
            </a:r>
            <a:r>
              <a:rPr lang="cs-CZ" sz="2000" dirty="0">
                <a:latin typeface="+mj-lt"/>
                <a:cs typeface="Arial"/>
              </a:rPr>
              <a:t> </a:t>
            </a:r>
            <a:r>
              <a:rPr lang="cs-CZ" sz="2000" dirty="0" err="1">
                <a:latin typeface="+mj-lt"/>
                <a:cs typeface="Arial"/>
              </a:rPr>
              <a:t>vessels</a:t>
            </a:r>
            <a:endParaRPr lang="cs-CZ" sz="2000" dirty="0">
              <a:latin typeface="+mj-lt"/>
            </a:endParaRPr>
          </a:p>
        </p:txBody>
      </p:sp>
      <p:sp>
        <p:nvSpPr>
          <p:cNvPr id="9" name="Šipka doprava 8"/>
          <p:cNvSpPr/>
          <p:nvPr/>
        </p:nvSpPr>
        <p:spPr bwMode="auto">
          <a:xfrm>
            <a:off x="1973587" y="3116247"/>
            <a:ext cx="360000" cy="216000"/>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10" name="Obdélník 9"/>
          <p:cNvSpPr/>
          <p:nvPr/>
        </p:nvSpPr>
        <p:spPr>
          <a:xfrm>
            <a:off x="5004240" y="2889357"/>
            <a:ext cx="3089307" cy="707886"/>
          </a:xfrm>
          <a:prstGeom prst="rect">
            <a:avLst/>
          </a:prstGeom>
          <a:ln>
            <a:solidFill>
              <a:schemeClr val="tx1"/>
            </a:solidFill>
          </a:ln>
        </p:spPr>
        <p:txBody>
          <a:bodyPr wrap="none">
            <a:spAutoFit/>
          </a:bodyPr>
          <a:lstStyle/>
          <a:p>
            <a:r>
              <a:rPr lang="cs-CZ" sz="2000" dirty="0">
                <a:latin typeface="+mj-lt"/>
                <a:cs typeface="Arial"/>
              </a:rPr>
              <a:t>↑</a:t>
            </a:r>
            <a:r>
              <a:rPr lang="cs-CZ" sz="2000" dirty="0" err="1">
                <a:latin typeface="+mj-lt"/>
                <a:cs typeface="Arial"/>
              </a:rPr>
              <a:t>cardiac</a:t>
            </a:r>
            <a:r>
              <a:rPr lang="cs-CZ" sz="2000" dirty="0">
                <a:latin typeface="+mj-lt"/>
                <a:cs typeface="Arial"/>
              </a:rPr>
              <a:t> output</a:t>
            </a:r>
          </a:p>
          <a:p>
            <a:r>
              <a:rPr lang="cs-CZ" sz="2000" dirty="0">
                <a:latin typeface="+mj-lt"/>
                <a:cs typeface="Arial"/>
              </a:rPr>
              <a:t>(</a:t>
            </a:r>
            <a:r>
              <a:rPr lang="cs-CZ" sz="2000" dirty="0" err="1">
                <a:latin typeface="+mj-lt"/>
                <a:cs typeface="Arial"/>
              </a:rPr>
              <a:t>blood</a:t>
            </a:r>
            <a:r>
              <a:rPr lang="cs-CZ" sz="2000" dirty="0">
                <a:latin typeface="+mj-lt"/>
                <a:cs typeface="Arial"/>
              </a:rPr>
              <a:t> </a:t>
            </a:r>
            <a:r>
              <a:rPr lang="cs-CZ" sz="2000" dirty="0" err="1">
                <a:latin typeface="+mj-lt"/>
                <a:cs typeface="Arial"/>
              </a:rPr>
              <a:t>flow</a:t>
            </a:r>
            <a:r>
              <a:rPr lang="cs-CZ" sz="2000" dirty="0">
                <a:latin typeface="+mj-lt"/>
                <a:cs typeface="Arial"/>
              </a:rPr>
              <a:t> in </a:t>
            </a:r>
            <a:r>
              <a:rPr lang="cs-CZ" sz="2000" dirty="0" err="1">
                <a:latin typeface="+mj-lt"/>
                <a:cs typeface="Arial"/>
              </a:rPr>
              <a:t>the</a:t>
            </a:r>
            <a:r>
              <a:rPr lang="cs-CZ" sz="2000" dirty="0">
                <a:latin typeface="+mj-lt"/>
                <a:cs typeface="Arial"/>
              </a:rPr>
              <a:t> </a:t>
            </a:r>
            <a:r>
              <a:rPr lang="cs-CZ" sz="2000" dirty="0" err="1">
                <a:latin typeface="+mj-lt"/>
                <a:cs typeface="Arial"/>
              </a:rPr>
              <a:t>system</a:t>
            </a:r>
            <a:r>
              <a:rPr lang="cs-CZ" sz="2000" dirty="0">
                <a:latin typeface="+mj-lt"/>
                <a:cs typeface="Arial"/>
              </a:rPr>
              <a:t>)</a:t>
            </a:r>
            <a:endParaRPr lang="cs-CZ" sz="2000" dirty="0">
              <a:latin typeface="+mj-lt"/>
            </a:endParaRPr>
          </a:p>
        </p:txBody>
      </p:sp>
      <p:sp>
        <p:nvSpPr>
          <p:cNvPr id="11" name="Šipka doprava 10"/>
          <p:cNvSpPr/>
          <p:nvPr/>
        </p:nvSpPr>
        <p:spPr bwMode="auto">
          <a:xfrm>
            <a:off x="4684830" y="3190555"/>
            <a:ext cx="288471" cy="239486"/>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12" name="Šipka doprava 11"/>
          <p:cNvSpPr/>
          <p:nvPr/>
        </p:nvSpPr>
        <p:spPr bwMode="auto">
          <a:xfrm>
            <a:off x="7883568" y="3109059"/>
            <a:ext cx="288471" cy="239486"/>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13" name="Obdélník 12"/>
          <p:cNvSpPr/>
          <p:nvPr/>
        </p:nvSpPr>
        <p:spPr>
          <a:xfrm>
            <a:off x="8241650" y="3028894"/>
            <a:ext cx="972131" cy="400110"/>
          </a:xfrm>
          <a:prstGeom prst="rect">
            <a:avLst/>
          </a:prstGeom>
          <a:ln>
            <a:solidFill>
              <a:schemeClr val="tx1"/>
            </a:solidFill>
          </a:ln>
        </p:spPr>
        <p:txBody>
          <a:bodyPr wrap="square">
            <a:spAutoFit/>
          </a:bodyPr>
          <a:lstStyle/>
          <a:p>
            <a:r>
              <a:rPr lang="cs-CZ" sz="2000" dirty="0">
                <a:latin typeface="+mj-lt"/>
                <a:cs typeface="Arial"/>
              </a:rPr>
              <a:t>↑SBP</a:t>
            </a:r>
            <a:endParaRPr lang="cs-CZ" sz="2000" dirty="0">
              <a:latin typeface="+mj-lt"/>
            </a:endParaRPr>
          </a:p>
        </p:txBody>
      </p:sp>
      <p:sp>
        <p:nvSpPr>
          <p:cNvPr id="14" name="Obdélník 13"/>
          <p:cNvSpPr/>
          <p:nvPr/>
        </p:nvSpPr>
        <p:spPr>
          <a:xfrm>
            <a:off x="94546" y="2393669"/>
            <a:ext cx="1879041" cy="400110"/>
          </a:xfrm>
          <a:prstGeom prst="rect">
            <a:avLst/>
          </a:prstGeom>
          <a:ln>
            <a:solidFill>
              <a:schemeClr val="tx1"/>
            </a:solidFill>
          </a:ln>
        </p:spPr>
        <p:txBody>
          <a:bodyPr wrap="none">
            <a:spAutoFit/>
          </a:bodyPr>
          <a:lstStyle/>
          <a:p>
            <a:r>
              <a:rPr lang="cs-CZ" sz="2000" dirty="0">
                <a:latin typeface="+mj-lt"/>
                <a:cs typeface="Arial"/>
              </a:rPr>
              <a:t>↑</a:t>
            </a:r>
            <a:r>
              <a:rPr lang="cs-CZ" sz="2000" dirty="0" err="1">
                <a:latin typeface="+mj-lt"/>
                <a:cs typeface="Arial"/>
              </a:rPr>
              <a:t>venous</a:t>
            </a:r>
            <a:r>
              <a:rPr lang="cs-CZ" sz="2000" dirty="0">
                <a:latin typeface="+mj-lt"/>
                <a:cs typeface="Arial"/>
              </a:rPr>
              <a:t> return</a:t>
            </a:r>
            <a:endParaRPr lang="cs-CZ" sz="2000" dirty="0">
              <a:latin typeface="+mj-lt"/>
            </a:endParaRPr>
          </a:p>
        </p:txBody>
      </p:sp>
      <p:sp>
        <p:nvSpPr>
          <p:cNvPr id="15" name="Obdélník 14"/>
          <p:cNvSpPr/>
          <p:nvPr/>
        </p:nvSpPr>
        <p:spPr>
          <a:xfrm>
            <a:off x="4942656" y="3678900"/>
            <a:ext cx="2799187" cy="707886"/>
          </a:xfrm>
          <a:prstGeom prst="rect">
            <a:avLst/>
          </a:prstGeom>
          <a:ln>
            <a:solidFill>
              <a:schemeClr val="tx1"/>
            </a:solidFill>
          </a:ln>
        </p:spPr>
        <p:txBody>
          <a:bodyPr wrap="square">
            <a:spAutoFit/>
          </a:bodyPr>
          <a:lstStyle/>
          <a:p>
            <a:r>
              <a:rPr lang="cs-CZ" sz="2000" dirty="0" err="1">
                <a:latin typeface="+mj-lt"/>
                <a:cs typeface="Arial"/>
              </a:rPr>
              <a:t>decreased</a:t>
            </a:r>
            <a:r>
              <a:rPr lang="cs-CZ" sz="2000" dirty="0">
                <a:latin typeface="+mj-lt"/>
                <a:cs typeface="Arial"/>
              </a:rPr>
              <a:t> </a:t>
            </a:r>
            <a:r>
              <a:rPr lang="cs-CZ" sz="2000" dirty="0" err="1">
                <a:latin typeface="+mj-lt"/>
                <a:cs typeface="Arial"/>
              </a:rPr>
              <a:t>blood</a:t>
            </a:r>
            <a:r>
              <a:rPr lang="cs-CZ" sz="2000" dirty="0">
                <a:latin typeface="+mj-lt"/>
                <a:cs typeface="Arial"/>
              </a:rPr>
              <a:t> </a:t>
            </a:r>
            <a:r>
              <a:rPr lang="cs-CZ" sz="2000" dirty="0" err="1">
                <a:latin typeface="+mj-lt"/>
                <a:cs typeface="Arial"/>
              </a:rPr>
              <a:t>flow</a:t>
            </a:r>
            <a:r>
              <a:rPr lang="cs-CZ" sz="2000" dirty="0">
                <a:latin typeface="+mj-lt"/>
                <a:cs typeface="Arial"/>
              </a:rPr>
              <a:t> in these </a:t>
            </a:r>
            <a:r>
              <a:rPr lang="cs-CZ" sz="2000" dirty="0" err="1">
                <a:latin typeface="+mj-lt"/>
                <a:cs typeface="Arial"/>
              </a:rPr>
              <a:t>organs</a:t>
            </a:r>
            <a:endParaRPr lang="cs-CZ" sz="2000" dirty="0">
              <a:latin typeface="+mj-lt"/>
            </a:endParaRPr>
          </a:p>
        </p:txBody>
      </p:sp>
      <p:sp>
        <p:nvSpPr>
          <p:cNvPr id="16" name="Šipka doprava 15"/>
          <p:cNvSpPr/>
          <p:nvPr/>
        </p:nvSpPr>
        <p:spPr bwMode="auto">
          <a:xfrm rot="1826014">
            <a:off x="4116371" y="2694569"/>
            <a:ext cx="888364" cy="263914"/>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17" name="Obdélník 16"/>
          <p:cNvSpPr/>
          <p:nvPr/>
        </p:nvSpPr>
        <p:spPr>
          <a:xfrm>
            <a:off x="2365147" y="2373555"/>
            <a:ext cx="1553630" cy="400110"/>
          </a:xfrm>
          <a:prstGeom prst="rect">
            <a:avLst/>
          </a:prstGeom>
          <a:ln>
            <a:solidFill>
              <a:schemeClr val="tx1"/>
            </a:solidFill>
          </a:ln>
        </p:spPr>
        <p:txBody>
          <a:bodyPr wrap="none">
            <a:spAutoFit/>
          </a:bodyPr>
          <a:lstStyle/>
          <a:p>
            <a:r>
              <a:rPr lang="cs-CZ" sz="2000" dirty="0">
                <a:latin typeface="+mj-lt"/>
                <a:cs typeface="Arial"/>
              </a:rPr>
              <a:t>↑</a:t>
            </a:r>
            <a:r>
              <a:rPr lang="cs-CZ" sz="2000" dirty="0" err="1">
                <a:latin typeface="+mj-lt"/>
                <a:cs typeface="Arial"/>
              </a:rPr>
              <a:t>heart</a:t>
            </a:r>
            <a:r>
              <a:rPr lang="cs-CZ" sz="2000" dirty="0">
                <a:latin typeface="+mj-lt"/>
                <a:cs typeface="Arial"/>
              </a:rPr>
              <a:t> </a:t>
            </a:r>
            <a:r>
              <a:rPr lang="cs-CZ" sz="2000" dirty="0" err="1">
                <a:latin typeface="+mj-lt"/>
                <a:cs typeface="Arial"/>
              </a:rPr>
              <a:t>filling</a:t>
            </a:r>
            <a:endParaRPr lang="cs-CZ" sz="2000" dirty="0">
              <a:latin typeface="+mj-lt"/>
            </a:endParaRPr>
          </a:p>
        </p:txBody>
      </p:sp>
      <p:sp>
        <p:nvSpPr>
          <p:cNvPr id="18" name="Šipka doprava 17"/>
          <p:cNvSpPr/>
          <p:nvPr/>
        </p:nvSpPr>
        <p:spPr bwMode="auto">
          <a:xfrm>
            <a:off x="1989768" y="2487754"/>
            <a:ext cx="288471" cy="239486"/>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20" name="Šipka doprava 19"/>
          <p:cNvSpPr/>
          <p:nvPr/>
        </p:nvSpPr>
        <p:spPr bwMode="auto">
          <a:xfrm>
            <a:off x="4530136" y="3903618"/>
            <a:ext cx="396000" cy="239486"/>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21" name="Obdélník 20"/>
          <p:cNvSpPr/>
          <p:nvPr/>
        </p:nvSpPr>
        <p:spPr>
          <a:xfrm>
            <a:off x="2100357" y="3693885"/>
            <a:ext cx="2412000" cy="707886"/>
          </a:xfrm>
          <a:prstGeom prst="rect">
            <a:avLst/>
          </a:prstGeom>
          <a:ln>
            <a:solidFill>
              <a:schemeClr val="tx1"/>
            </a:solidFill>
          </a:ln>
        </p:spPr>
        <p:txBody>
          <a:bodyPr wrap="square">
            <a:spAutoFit/>
          </a:bodyPr>
          <a:lstStyle/>
          <a:p>
            <a:r>
              <a:rPr lang="cs-CZ" sz="2000" dirty="0">
                <a:latin typeface="+mj-lt"/>
                <a:cs typeface="Arial"/>
              </a:rPr>
              <a:t>↑</a:t>
            </a:r>
            <a:r>
              <a:rPr lang="cs-CZ" sz="2000" dirty="0" err="1">
                <a:latin typeface="+mj-lt"/>
                <a:cs typeface="Arial"/>
              </a:rPr>
              <a:t>resistance</a:t>
            </a:r>
            <a:r>
              <a:rPr lang="cs-CZ" sz="2000" dirty="0">
                <a:latin typeface="+mj-lt"/>
                <a:cs typeface="Arial"/>
              </a:rPr>
              <a:t> in GIT (</a:t>
            </a:r>
            <a:r>
              <a:rPr lang="cs-CZ" sz="2000" dirty="0" err="1">
                <a:latin typeface="+mj-lt"/>
                <a:cs typeface="Arial"/>
              </a:rPr>
              <a:t>vasoconstriction</a:t>
            </a:r>
            <a:r>
              <a:rPr lang="cs-CZ" sz="2000" dirty="0">
                <a:latin typeface="+mj-lt"/>
                <a:cs typeface="Arial"/>
              </a:rPr>
              <a:t>)</a:t>
            </a:r>
            <a:endParaRPr lang="cs-CZ" sz="2000" dirty="0">
              <a:latin typeface="+mj-lt"/>
            </a:endParaRPr>
          </a:p>
        </p:txBody>
      </p:sp>
      <p:sp>
        <p:nvSpPr>
          <p:cNvPr id="22" name="Obdélník 21"/>
          <p:cNvSpPr/>
          <p:nvPr/>
        </p:nvSpPr>
        <p:spPr>
          <a:xfrm>
            <a:off x="205849" y="5281432"/>
            <a:ext cx="1879041" cy="707886"/>
          </a:xfrm>
          <a:prstGeom prst="rect">
            <a:avLst/>
          </a:prstGeom>
          <a:ln>
            <a:solidFill>
              <a:schemeClr val="tx1"/>
            </a:solidFill>
          </a:ln>
        </p:spPr>
        <p:txBody>
          <a:bodyPr wrap="square">
            <a:spAutoFit/>
          </a:bodyPr>
          <a:lstStyle/>
          <a:p>
            <a:r>
              <a:rPr lang="cs-CZ" sz="2000" dirty="0">
                <a:cs typeface="Arial"/>
              </a:rPr>
              <a:t>↑</a:t>
            </a:r>
            <a:r>
              <a:rPr lang="cs-CZ" sz="2000" dirty="0" err="1">
                <a:latin typeface="+mj-lt"/>
                <a:cs typeface="Arial"/>
              </a:rPr>
              <a:t>metabolic</a:t>
            </a:r>
            <a:r>
              <a:rPr lang="cs-CZ" sz="2000" dirty="0">
                <a:latin typeface="+mj-lt"/>
                <a:cs typeface="Arial"/>
              </a:rPr>
              <a:t> </a:t>
            </a:r>
            <a:r>
              <a:rPr lang="cs-CZ" sz="2000" dirty="0" err="1">
                <a:latin typeface="+mj-lt"/>
                <a:cs typeface="Arial"/>
              </a:rPr>
              <a:t>muscle</a:t>
            </a:r>
            <a:r>
              <a:rPr lang="cs-CZ" sz="2000" dirty="0">
                <a:latin typeface="+mj-lt"/>
                <a:cs typeface="Arial"/>
              </a:rPr>
              <a:t> </a:t>
            </a:r>
            <a:r>
              <a:rPr lang="cs-CZ" sz="2000" dirty="0" err="1">
                <a:latin typeface="+mj-lt"/>
                <a:cs typeface="Arial"/>
              </a:rPr>
              <a:t>activity</a:t>
            </a:r>
            <a:endParaRPr lang="cs-CZ" sz="2000" dirty="0">
              <a:latin typeface="+mj-lt"/>
            </a:endParaRPr>
          </a:p>
        </p:txBody>
      </p:sp>
      <p:sp>
        <p:nvSpPr>
          <p:cNvPr id="23" name="Obdélník 22"/>
          <p:cNvSpPr/>
          <p:nvPr/>
        </p:nvSpPr>
        <p:spPr>
          <a:xfrm>
            <a:off x="2463163" y="5264923"/>
            <a:ext cx="2185141" cy="1323439"/>
          </a:xfrm>
          <a:prstGeom prst="rect">
            <a:avLst/>
          </a:prstGeom>
          <a:ln>
            <a:solidFill>
              <a:schemeClr val="tx1"/>
            </a:solidFill>
          </a:ln>
        </p:spPr>
        <p:txBody>
          <a:bodyPr wrap="square">
            <a:spAutoFit/>
          </a:bodyPr>
          <a:lstStyle/>
          <a:p>
            <a:r>
              <a:rPr lang="cs-CZ" sz="2000" dirty="0" err="1">
                <a:latin typeface="+mj-lt"/>
                <a:cs typeface="Arial"/>
              </a:rPr>
              <a:t>metabolic</a:t>
            </a:r>
            <a:r>
              <a:rPr lang="cs-CZ" sz="2000" dirty="0">
                <a:latin typeface="+mj-lt"/>
                <a:cs typeface="Arial"/>
              </a:rPr>
              <a:t> </a:t>
            </a:r>
            <a:r>
              <a:rPr lang="cs-CZ" sz="2000" dirty="0" err="1">
                <a:latin typeface="+mj-lt"/>
                <a:cs typeface="Arial"/>
              </a:rPr>
              <a:t>autoregulation</a:t>
            </a:r>
            <a:r>
              <a:rPr lang="cs-CZ" sz="2000" dirty="0">
                <a:latin typeface="+mj-lt"/>
                <a:cs typeface="Arial"/>
              </a:rPr>
              <a:t> in </a:t>
            </a:r>
            <a:r>
              <a:rPr lang="cs-CZ" sz="2000" dirty="0" err="1">
                <a:latin typeface="+mj-lt"/>
                <a:cs typeface="Arial"/>
              </a:rPr>
              <a:t>vessels</a:t>
            </a:r>
            <a:r>
              <a:rPr lang="cs-CZ" sz="2000" dirty="0">
                <a:latin typeface="+mj-lt"/>
                <a:cs typeface="Arial"/>
              </a:rPr>
              <a:t> (</a:t>
            </a:r>
            <a:r>
              <a:rPr lang="cs-CZ" sz="2000" dirty="0" err="1">
                <a:latin typeface="+mj-lt"/>
                <a:cs typeface="Arial"/>
              </a:rPr>
              <a:t>vasodilation</a:t>
            </a:r>
            <a:r>
              <a:rPr lang="cs-CZ" sz="2000" dirty="0">
                <a:latin typeface="+mj-lt"/>
                <a:cs typeface="Arial"/>
              </a:rPr>
              <a:t>)</a:t>
            </a:r>
            <a:endParaRPr lang="cs-CZ" sz="2000" dirty="0">
              <a:latin typeface="+mj-lt"/>
            </a:endParaRPr>
          </a:p>
        </p:txBody>
      </p:sp>
      <p:sp>
        <p:nvSpPr>
          <p:cNvPr id="24" name="Šipka doprava 23"/>
          <p:cNvSpPr/>
          <p:nvPr/>
        </p:nvSpPr>
        <p:spPr bwMode="auto">
          <a:xfrm>
            <a:off x="2103242" y="5600696"/>
            <a:ext cx="288471" cy="239486"/>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25" name="Šipka doprava 24"/>
          <p:cNvSpPr/>
          <p:nvPr/>
        </p:nvSpPr>
        <p:spPr bwMode="auto">
          <a:xfrm>
            <a:off x="4725452" y="5643618"/>
            <a:ext cx="288471" cy="239486"/>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27" name="Šipka doprava 26"/>
          <p:cNvSpPr/>
          <p:nvPr/>
        </p:nvSpPr>
        <p:spPr bwMode="auto">
          <a:xfrm rot="2950987">
            <a:off x="7114759" y="4197069"/>
            <a:ext cx="504000" cy="239486"/>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29" name="Obdélník 28"/>
          <p:cNvSpPr/>
          <p:nvPr/>
        </p:nvSpPr>
        <p:spPr>
          <a:xfrm>
            <a:off x="6996988" y="5433464"/>
            <a:ext cx="1972834" cy="707886"/>
          </a:xfrm>
          <a:prstGeom prst="rect">
            <a:avLst/>
          </a:prstGeom>
          <a:ln>
            <a:solidFill>
              <a:schemeClr val="tx1"/>
            </a:solidFill>
          </a:ln>
        </p:spPr>
        <p:txBody>
          <a:bodyPr wrap="square">
            <a:spAutoFit/>
          </a:bodyPr>
          <a:lstStyle/>
          <a:p>
            <a:r>
              <a:rPr lang="cs-CZ" sz="2000" dirty="0">
                <a:latin typeface="+mj-lt"/>
                <a:cs typeface="Arial"/>
              </a:rPr>
              <a:t>↑ </a:t>
            </a:r>
            <a:r>
              <a:rPr lang="cs-CZ" sz="2000" dirty="0" err="1">
                <a:latin typeface="+mj-lt"/>
                <a:cs typeface="Arial"/>
              </a:rPr>
              <a:t>blood</a:t>
            </a:r>
            <a:r>
              <a:rPr lang="cs-CZ" sz="2000" dirty="0">
                <a:latin typeface="+mj-lt"/>
                <a:cs typeface="Arial"/>
              </a:rPr>
              <a:t> </a:t>
            </a:r>
            <a:r>
              <a:rPr lang="cs-CZ" sz="2000" dirty="0" err="1">
                <a:latin typeface="+mj-lt"/>
                <a:cs typeface="Arial"/>
              </a:rPr>
              <a:t>flow</a:t>
            </a:r>
            <a:r>
              <a:rPr lang="cs-CZ" sz="2000" dirty="0">
                <a:latin typeface="+mj-lt"/>
                <a:cs typeface="Arial"/>
              </a:rPr>
              <a:t> in </a:t>
            </a:r>
            <a:r>
              <a:rPr lang="cs-CZ" sz="2000" dirty="0" err="1">
                <a:latin typeface="+mj-lt"/>
                <a:cs typeface="Arial"/>
              </a:rPr>
              <a:t>muscle</a:t>
            </a:r>
            <a:endParaRPr lang="cs-CZ" sz="2000" dirty="0">
              <a:latin typeface="+mj-lt"/>
            </a:endParaRPr>
          </a:p>
        </p:txBody>
      </p:sp>
      <p:sp>
        <p:nvSpPr>
          <p:cNvPr id="30" name="Šipka doprava 29"/>
          <p:cNvSpPr/>
          <p:nvPr/>
        </p:nvSpPr>
        <p:spPr bwMode="auto">
          <a:xfrm rot="2148212">
            <a:off x="1741586" y="3574142"/>
            <a:ext cx="468000" cy="239486"/>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49" name="Obdélník 48"/>
          <p:cNvSpPr/>
          <p:nvPr/>
        </p:nvSpPr>
        <p:spPr>
          <a:xfrm>
            <a:off x="10607660" y="4675829"/>
            <a:ext cx="1129984" cy="400110"/>
          </a:xfrm>
          <a:prstGeom prst="rect">
            <a:avLst/>
          </a:prstGeom>
          <a:ln>
            <a:solidFill>
              <a:schemeClr val="tx1"/>
            </a:solidFill>
          </a:ln>
        </p:spPr>
        <p:txBody>
          <a:bodyPr wrap="square">
            <a:spAutoFit/>
          </a:bodyPr>
          <a:lstStyle/>
          <a:p>
            <a:r>
              <a:rPr lang="cs-CZ" sz="2000" dirty="0">
                <a:cs typeface="Arial"/>
              </a:rPr>
              <a:t>↓DBP</a:t>
            </a:r>
            <a:endParaRPr lang="cs-CZ" sz="2000" dirty="0">
              <a:latin typeface="+mj-lt"/>
            </a:endParaRPr>
          </a:p>
        </p:txBody>
      </p:sp>
      <p:sp>
        <p:nvSpPr>
          <p:cNvPr id="55" name="Šipka doprava 54"/>
          <p:cNvSpPr/>
          <p:nvPr/>
        </p:nvSpPr>
        <p:spPr bwMode="auto">
          <a:xfrm>
            <a:off x="6632297" y="5657789"/>
            <a:ext cx="288471" cy="239486"/>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56" name="Obdélník 55"/>
          <p:cNvSpPr/>
          <p:nvPr/>
        </p:nvSpPr>
        <p:spPr>
          <a:xfrm>
            <a:off x="6688571" y="4514382"/>
            <a:ext cx="1827824" cy="707886"/>
          </a:xfrm>
          <a:prstGeom prst="rect">
            <a:avLst/>
          </a:prstGeom>
          <a:ln>
            <a:solidFill>
              <a:schemeClr val="tx1"/>
            </a:solidFill>
          </a:ln>
        </p:spPr>
        <p:txBody>
          <a:bodyPr wrap="square">
            <a:spAutoFit/>
          </a:bodyPr>
          <a:lstStyle/>
          <a:p>
            <a:r>
              <a:rPr lang="cs-CZ" sz="2000" dirty="0" err="1">
                <a:latin typeface="+mj-lt"/>
                <a:cs typeface="Arial"/>
              </a:rPr>
              <a:t>redistribution</a:t>
            </a:r>
            <a:r>
              <a:rPr lang="cs-CZ" sz="2000" dirty="0">
                <a:latin typeface="+mj-lt"/>
                <a:cs typeface="Arial"/>
              </a:rPr>
              <a:t> </a:t>
            </a:r>
            <a:r>
              <a:rPr lang="cs-CZ" sz="2000" dirty="0" err="1">
                <a:latin typeface="+mj-lt"/>
                <a:cs typeface="Arial"/>
              </a:rPr>
              <a:t>of</a:t>
            </a:r>
            <a:r>
              <a:rPr lang="cs-CZ" sz="2000" dirty="0">
                <a:latin typeface="+mj-lt"/>
                <a:cs typeface="Arial"/>
              </a:rPr>
              <a:t> </a:t>
            </a:r>
            <a:r>
              <a:rPr lang="cs-CZ" sz="2000" dirty="0" err="1">
                <a:latin typeface="+mj-lt"/>
                <a:cs typeface="Arial"/>
              </a:rPr>
              <a:t>blood</a:t>
            </a:r>
            <a:endParaRPr lang="cs-CZ" sz="2000" dirty="0">
              <a:latin typeface="+mj-lt"/>
              <a:cs typeface="Arial"/>
            </a:endParaRPr>
          </a:p>
        </p:txBody>
      </p:sp>
      <p:sp>
        <p:nvSpPr>
          <p:cNvPr id="57" name="Obdélník 56"/>
          <p:cNvSpPr/>
          <p:nvPr/>
        </p:nvSpPr>
        <p:spPr>
          <a:xfrm>
            <a:off x="8867324" y="4516334"/>
            <a:ext cx="1368800" cy="707886"/>
          </a:xfrm>
          <a:prstGeom prst="rect">
            <a:avLst/>
          </a:prstGeom>
          <a:ln>
            <a:solidFill>
              <a:schemeClr val="tx1"/>
            </a:solidFill>
          </a:ln>
        </p:spPr>
        <p:txBody>
          <a:bodyPr wrap="square">
            <a:spAutoFit/>
          </a:bodyPr>
          <a:lstStyle/>
          <a:p>
            <a:r>
              <a:rPr lang="cs-CZ" sz="2000" dirty="0">
                <a:cs typeface="Arial"/>
              </a:rPr>
              <a:t>↓</a:t>
            </a:r>
            <a:r>
              <a:rPr lang="cs-CZ" sz="2000" dirty="0" err="1">
                <a:cs typeface="Arial"/>
              </a:rPr>
              <a:t>total</a:t>
            </a:r>
            <a:r>
              <a:rPr lang="cs-CZ" sz="2000" dirty="0">
                <a:cs typeface="Arial"/>
              </a:rPr>
              <a:t> </a:t>
            </a:r>
            <a:r>
              <a:rPr lang="cs-CZ" sz="2000" dirty="0" err="1">
                <a:latin typeface="+mj-lt"/>
                <a:cs typeface="Arial"/>
              </a:rPr>
              <a:t>resistance</a:t>
            </a:r>
            <a:endParaRPr lang="cs-CZ" sz="2000" dirty="0">
              <a:latin typeface="+mj-lt"/>
              <a:cs typeface="Arial"/>
            </a:endParaRPr>
          </a:p>
        </p:txBody>
      </p:sp>
      <p:sp>
        <p:nvSpPr>
          <p:cNvPr id="59" name="Šipka doprava 58"/>
          <p:cNvSpPr/>
          <p:nvPr/>
        </p:nvSpPr>
        <p:spPr bwMode="auto">
          <a:xfrm rot="16200000">
            <a:off x="7478099" y="5202794"/>
            <a:ext cx="288000" cy="239486"/>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62" name="Šipka doprava 61"/>
          <p:cNvSpPr/>
          <p:nvPr/>
        </p:nvSpPr>
        <p:spPr bwMode="auto">
          <a:xfrm>
            <a:off x="10236124" y="4754169"/>
            <a:ext cx="288471" cy="239486"/>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63" name="Šipka doprava 62"/>
          <p:cNvSpPr/>
          <p:nvPr/>
        </p:nvSpPr>
        <p:spPr bwMode="auto">
          <a:xfrm>
            <a:off x="8578853" y="4752483"/>
            <a:ext cx="288471" cy="239486"/>
          </a:xfrm>
          <a:prstGeom prst="rightArrow">
            <a:avLst>
              <a:gd name="adj1" fmla="val 30165"/>
              <a:gd name="adj2" fmla="val 5000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mj-lt"/>
            </a:endParaRPr>
          </a:p>
        </p:txBody>
      </p:sp>
      <p:sp>
        <p:nvSpPr>
          <p:cNvPr id="44" name="Obdélník 43"/>
          <p:cNvSpPr/>
          <p:nvPr/>
        </p:nvSpPr>
        <p:spPr>
          <a:xfrm>
            <a:off x="441832" y="4143104"/>
            <a:ext cx="1531755" cy="707886"/>
          </a:xfrm>
          <a:prstGeom prst="rect">
            <a:avLst/>
          </a:prstGeom>
          <a:ln>
            <a:solidFill>
              <a:schemeClr val="tx1"/>
            </a:solidFill>
          </a:ln>
        </p:spPr>
        <p:txBody>
          <a:bodyPr wrap="square">
            <a:spAutoFit/>
          </a:bodyPr>
          <a:lstStyle/>
          <a:p>
            <a:r>
              <a:rPr lang="cs-CZ" sz="2000" b="1" dirty="0" err="1">
                <a:latin typeface="+mj-lt"/>
                <a:cs typeface="Arial"/>
              </a:rPr>
              <a:t>dynamic</a:t>
            </a:r>
            <a:r>
              <a:rPr lang="cs-CZ" sz="2000" b="1" dirty="0">
                <a:latin typeface="+mj-lt"/>
                <a:cs typeface="Arial"/>
              </a:rPr>
              <a:t> </a:t>
            </a:r>
            <a:r>
              <a:rPr lang="cs-CZ" sz="2000" b="1" dirty="0" err="1">
                <a:latin typeface="+mj-lt"/>
                <a:cs typeface="Arial"/>
              </a:rPr>
              <a:t>work</a:t>
            </a:r>
            <a:endParaRPr lang="cs-CZ" sz="2000" b="1" dirty="0">
              <a:latin typeface="+mj-lt"/>
            </a:endParaRPr>
          </a:p>
        </p:txBody>
      </p:sp>
    </p:spTree>
    <p:extLst>
      <p:ext uri="{BB962C8B-B14F-4D97-AF65-F5344CB8AC3E}">
        <p14:creationId xmlns:p14="http://schemas.microsoft.com/office/powerpoint/2010/main" val="62500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491394"/>
            <a:ext cx="10753200" cy="451576"/>
          </a:xfrm>
        </p:spPr>
        <p:txBody>
          <a:bodyPr/>
          <a:lstStyle/>
          <a:p>
            <a:r>
              <a:rPr lang="cs-CZ" dirty="0" err="1"/>
              <a:t>Physiological</a:t>
            </a:r>
            <a:r>
              <a:rPr lang="cs-CZ" dirty="0"/>
              <a:t> </a:t>
            </a:r>
            <a:r>
              <a:rPr lang="cs-CZ" dirty="0" err="1"/>
              <a:t>changes</a:t>
            </a:r>
            <a:r>
              <a:rPr lang="cs-CZ" dirty="0"/>
              <a:t> </a:t>
            </a:r>
            <a:r>
              <a:rPr lang="cs-CZ" dirty="0" err="1"/>
              <a:t>during</a:t>
            </a:r>
            <a:r>
              <a:rPr lang="cs-CZ" dirty="0"/>
              <a:t> </a:t>
            </a:r>
            <a:r>
              <a:rPr lang="cs-CZ" dirty="0" err="1"/>
              <a:t>exercise</a:t>
            </a:r>
            <a:endParaRPr lang="cs-CZ" dirty="0"/>
          </a:p>
        </p:txBody>
      </p:sp>
      <p:sp>
        <p:nvSpPr>
          <p:cNvPr id="5" name="Zástupný symbol pro obsah 4"/>
          <p:cNvSpPr>
            <a:spLocks noGrp="1"/>
          </p:cNvSpPr>
          <p:nvPr>
            <p:ph idx="1"/>
          </p:nvPr>
        </p:nvSpPr>
        <p:spPr>
          <a:xfrm>
            <a:off x="436963" y="1135063"/>
            <a:ext cx="11482893" cy="4994275"/>
          </a:xfrm>
        </p:spPr>
        <p:txBody>
          <a:bodyPr/>
          <a:lstStyle/>
          <a:p>
            <a:pPr>
              <a:lnSpc>
                <a:spcPct val="100000"/>
              </a:lnSpc>
            </a:pPr>
            <a:r>
              <a:rPr lang="en-US" sz="2400" dirty="0"/>
              <a:t>Blood pressure values strongly depend on the intensity and type of exercise.</a:t>
            </a:r>
            <a:r>
              <a:rPr lang="cs-CZ" sz="2400" dirty="0"/>
              <a:t> </a:t>
            </a:r>
          </a:p>
          <a:p>
            <a:pPr lvl="1"/>
            <a:r>
              <a:rPr lang="en-US" sz="1600" dirty="0"/>
              <a:t>Dynamic exercise involving more muscles leads to an increase in systolic blood pressure (due to an increase in cardiac output) and a decrease in diastolic (due to a decrease in total peripheral resistance) – for example running, swimming</a:t>
            </a:r>
            <a:endParaRPr lang="cs-CZ" sz="1600" dirty="0"/>
          </a:p>
          <a:p>
            <a:pPr lvl="1"/>
            <a:r>
              <a:rPr lang="en-US" sz="1600" dirty="0"/>
              <a:t>Blood flow in muscles increases up to 20 times, cardiac output increases (muscle can take up to 90% of cardiac output)</a:t>
            </a:r>
            <a:endParaRPr lang="cs-CZ" sz="1600" dirty="0"/>
          </a:p>
          <a:p>
            <a:pPr lvl="1"/>
            <a:r>
              <a:rPr lang="en-US" sz="1600" dirty="0"/>
              <a:t>In isometric work, during muscles contraction both systolic and diastolic pressure </a:t>
            </a:r>
            <a:r>
              <a:rPr lang="cs-CZ" sz="1600" dirty="0" err="1"/>
              <a:t>increase</a:t>
            </a:r>
            <a:r>
              <a:rPr lang="en-US" sz="1600" dirty="0"/>
              <a:t> – for example, in weightlifting (blood vessels in the muscle are closed during muscle contraction) </a:t>
            </a:r>
            <a:endParaRPr lang="cs-CZ" sz="1600" dirty="0"/>
          </a:p>
          <a:p>
            <a:pPr lvl="1"/>
            <a:r>
              <a:rPr lang="en-US" sz="1600" dirty="0"/>
              <a:t>After the exercise, peripheral resistance is still low (blood vessels in the muscles and skin are still dilated), but venous return decreases (muscle no longer contracts) and cardiac activity decreases →</a:t>
            </a:r>
            <a:r>
              <a:rPr lang="cs-CZ" sz="1600" dirty="0"/>
              <a:t> </a:t>
            </a:r>
            <a:r>
              <a:rPr lang="en-US" sz="1600" dirty="0"/>
              <a:t>hypotension</a:t>
            </a:r>
            <a:r>
              <a:rPr lang="cs-CZ" sz="1600" dirty="0"/>
              <a:t> </a:t>
            </a:r>
            <a:r>
              <a:rPr lang="en-US" sz="1600" dirty="0"/>
              <a:t>→ fainting (so-called "bleeding out into the muscle")</a:t>
            </a:r>
            <a:endParaRPr lang="cs-CZ" sz="1600" dirty="0"/>
          </a:p>
          <a:p>
            <a:pPr>
              <a:lnSpc>
                <a:spcPct val="100000"/>
              </a:lnSpc>
            </a:pPr>
            <a:r>
              <a:rPr lang="en-US" sz="2400" dirty="0"/>
              <a:t>pH: lactate accumulation during heavy exercise causes metabolic acidosis, light exercise does not change pH</a:t>
            </a:r>
            <a:endParaRPr lang="cs-CZ" sz="2400" dirty="0"/>
          </a:p>
          <a:p>
            <a:pPr>
              <a:lnSpc>
                <a:spcPct val="100000"/>
              </a:lnSpc>
            </a:pPr>
            <a:r>
              <a:rPr lang="cs-CZ" sz="2400" dirty="0" err="1"/>
              <a:t>Respiratory</a:t>
            </a:r>
            <a:r>
              <a:rPr lang="cs-CZ" sz="2400" dirty="0"/>
              <a:t> </a:t>
            </a:r>
            <a:r>
              <a:rPr lang="cs-CZ" sz="2400" dirty="0" err="1"/>
              <a:t>system</a:t>
            </a:r>
            <a:endParaRPr lang="cs-CZ" sz="2400" dirty="0"/>
          </a:p>
          <a:p>
            <a:pPr lvl="1"/>
            <a:r>
              <a:rPr lang="cs-CZ" sz="1600" dirty="0"/>
              <a:t>T</a:t>
            </a:r>
            <a:r>
              <a:rPr lang="en-US" sz="1600" dirty="0"/>
              <a:t>he initial increase in activity is induced by the stimulation of proprioceptors in the muscles </a:t>
            </a:r>
            <a:endParaRPr lang="cs-CZ" sz="1600" dirty="0"/>
          </a:p>
          <a:p>
            <a:pPr lvl="1"/>
            <a:r>
              <a:rPr lang="en-US" sz="1600" dirty="0"/>
              <a:t>With growing power and consumption of O</a:t>
            </a:r>
            <a:r>
              <a:rPr lang="en-US" sz="1600" baseline="-25000" dirty="0"/>
              <a:t>2</a:t>
            </a:r>
            <a:r>
              <a:rPr lang="en-US" sz="1600" dirty="0"/>
              <a:t>, ventilation increases linearly. During heavy exercise, ventilation exceeds the consumption of O</a:t>
            </a:r>
            <a:r>
              <a:rPr lang="en-US" sz="1600" baseline="-25000" dirty="0"/>
              <a:t>2</a:t>
            </a:r>
            <a:r>
              <a:rPr lang="en-US" sz="1600" dirty="0"/>
              <a:t> – metabolic acidosis caused by lactate stimulates ventilation. </a:t>
            </a:r>
            <a:endParaRPr lang="cs-CZ" sz="1600" dirty="0"/>
          </a:p>
          <a:p>
            <a:pPr lvl="1"/>
            <a:r>
              <a:rPr lang="en-US" sz="1600" dirty="0"/>
              <a:t>VO</a:t>
            </a:r>
            <a:r>
              <a:rPr lang="en-US" sz="1600" baseline="-25000" dirty="0"/>
              <a:t>2max</a:t>
            </a:r>
            <a:r>
              <a:rPr lang="en-US" sz="1600" dirty="0"/>
              <a:t>: the maximum amount of oxygen that the body can use in 1 min – depends on age, constitution, health status, and training – it is limited by both the musculoskeletal system and the cardiovascular system </a:t>
            </a:r>
            <a:endParaRPr lang="cs-CZ" sz="1600" dirty="0"/>
          </a:p>
          <a:p>
            <a:pPr lvl="1"/>
            <a:r>
              <a:rPr lang="en-US" sz="1600" dirty="0"/>
              <a:t>O</a:t>
            </a:r>
            <a:r>
              <a:rPr lang="en-US" sz="1600" baseline="-25000" dirty="0"/>
              <a:t>2</a:t>
            </a:r>
            <a:r>
              <a:rPr lang="en-US" sz="1600" dirty="0"/>
              <a:t> and CO</a:t>
            </a:r>
            <a:r>
              <a:rPr lang="en-US" sz="1600" baseline="-25000" dirty="0"/>
              <a:t>2</a:t>
            </a:r>
            <a:r>
              <a:rPr lang="en-US" sz="1600" dirty="0"/>
              <a:t> concentration values in arterial blood do not change during aerobic exercise – ventilation covers consumption. In heavy exercise, CO</a:t>
            </a:r>
            <a:r>
              <a:rPr lang="en-US" sz="1600" baseline="-25000" dirty="0"/>
              <a:t>2</a:t>
            </a:r>
            <a:r>
              <a:rPr lang="en-US" sz="1600" dirty="0"/>
              <a:t> levels in arterial blood decrease due to acidosis and hyperventilation.</a:t>
            </a:r>
            <a:endParaRPr lang="cs-CZ" sz="1600" dirty="0"/>
          </a:p>
        </p:txBody>
      </p:sp>
    </p:spTree>
    <p:extLst>
      <p:ext uri="{BB962C8B-B14F-4D97-AF65-F5344CB8AC3E}">
        <p14:creationId xmlns:p14="http://schemas.microsoft.com/office/powerpoint/2010/main" val="3260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Adaptation</a:t>
            </a:r>
            <a:r>
              <a:rPr lang="cs-CZ" dirty="0"/>
              <a:t> to </a:t>
            </a:r>
            <a:r>
              <a:rPr lang="cs-CZ" dirty="0" err="1"/>
              <a:t>exercise</a:t>
            </a:r>
            <a:r>
              <a:rPr lang="cs-CZ" dirty="0"/>
              <a:t> – </a:t>
            </a:r>
            <a:r>
              <a:rPr lang="cs-CZ" dirty="0" err="1"/>
              <a:t>heart</a:t>
            </a:r>
            <a:endParaRPr lang="cs-CZ" dirty="0"/>
          </a:p>
        </p:txBody>
      </p:sp>
      <p:sp>
        <p:nvSpPr>
          <p:cNvPr id="5" name="Zástupný symbol pro obsah 4"/>
          <p:cNvSpPr>
            <a:spLocks noGrp="1"/>
          </p:cNvSpPr>
          <p:nvPr>
            <p:ph idx="1"/>
          </p:nvPr>
        </p:nvSpPr>
        <p:spPr>
          <a:xfrm>
            <a:off x="414000" y="1026659"/>
            <a:ext cx="11482893" cy="5243966"/>
          </a:xfrm>
        </p:spPr>
        <p:txBody>
          <a:bodyPr/>
          <a:lstStyle/>
          <a:p>
            <a:pPr>
              <a:lnSpc>
                <a:spcPct val="100000"/>
              </a:lnSpc>
            </a:pPr>
            <a:r>
              <a:rPr lang="en-US" dirty="0"/>
              <a:t>Higher parasympathetic influence on the heart, lower sympathetic effect</a:t>
            </a:r>
            <a:endParaRPr lang="cs-CZ" dirty="0"/>
          </a:p>
          <a:p>
            <a:pPr>
              <a:lnSpc>
                <a:spcPct val="100000"/>
              </a:lnSpc>
            </a:pPr>
            <a:r>
              <a:rPr lang="en-US" dirty="0" err="1"/>
              <a:t>Athlet's</a:t>
            </a:r>
            <a:r>
              <a:rPr lang="en-US" dirty="0"/>
              <a:t> heart – physiological enlargement of the heart</a:t>
            </a:r>
            <a:endParaRPr lang="cs-CZ" dirty="0"/>
          </a:p>
          <a:p>
            <a:pPr lvl="1"/>
            <a:r>
              <a:rPr lang="en-US" dirty="0"/>
              <a:t>muscle hypertrophy (without an increase in the </a:t>
            </a:r>
            <a:r>
              <a:rPr lang="cs-CZ" dirty="0" err="1"/>
              <a:t>fibre</a:t>
            </a:r>
            <a:r>
              <a:rPr lang="cs-CZ" dirty="0"/>
              <a:t> </a:t>
            </a:r>
            <a:r>
              <a:rPr lang="en-US" dirty="0"/>
              <a:t>number</a:t>
            </a:r>
            <a:r>
              <a:rPr lang="cs-CZ" dirty="0"/>
              <a:t>s</a:t>
            </a:r>
            <a:r>
              <a:rPr lang="en-US" dirty="0"/>
              <a:t>) –</a:t>
            </a:r>
            <a:r>
              <a:rPr lang="cs-CZ" dirty="0"/>
              <a:t> </a:t>
            </a:r>
            <a:r>
              <a:rPr lang="en-US" dirty="0"/>
              <a:t>in speed and power sports </a:t>
            </a:r>
            <a:endParaRPr lang="cs-CZ" dirty="0"/>
          </a:p>
          <a:p>
            <a:pPr lvl="1"/>
            <a:r>
              <a:rPr lang="en-US" dirty="0"/>
              <a:t>dilatation of cavities (especially of the left ventricle) – in endurance sports</a:t>
            </a:r>
            <a:endParaRPr lang="cs-CZ" dirty="0"/>
          </a:p>
          <a:p>
            <a:pPr>
              <a:lnSpc>
                <a:spcPct val="100000"/>
              </a:lnSpc>
            </a:pPr>
            <a:r>
              <a:rPr lang="en-US" dirty="0"/>
              <a:t>Bradycardia in athletes – decrease in resting heart rate below 60 bpm</a:t>
            </a:r>
            <a:endParaRPr lang="cs-CZ" dirty="0"/>
          </a:p>
          <a:p>
            <a:pPr>
              <a:lnSpc>
                <a:spcPct val="100000"/>
              </a:lnSpc>
            </a:pPr>
            <a:r>
              <a:rPr lang="cs-CZ" dirty="0" err="1"/>
              <a:t>Reserves</a:t>
            </a:r>
            <a:r>
              <a:rPr lang="cs-CZ" dirty="0"/>
              <a:t>:</a:t>
            </a:r>
          </a:p>
          <a:p>
            <a:pPr lvl="1"/>
            <a:r>
              <a:rPr lang="en-US" dirty="0"/>
              <a:t>Chronotropic reserve = HR max/HR at rest (3–5)</a:t>
            </a:r>
            <a:endParaRPr lang="cs-CZ" dirty="0"/>
          </a:p>
          <a:p>
            <a:pPr lvl="2"/>
            <a:r>
              <a:rPr lang="en-US" sz="1800" dirty="0"/>
              <a:t>Untrained: at rest 80 bpm, max 180 bpm</a:t>
            </a:r>
            <a:endParaRPr lang="cs-CZ" sz="1800" dirty="0"/>
          </a:p>
          <a:p>
            <a:pPr lvl="2"/>
            <a:r>
              <a:rPr lang="en-US" sz="1800" dirty="0"/>
              <a:t>Trained: at rest 40 bpm, max 180 bpm</a:t>
            </a:r>
            <a:endParaRPr lang="cs-CZ" dirty="0"/>
          </a:p>
          <a:p>
            <a:pPr lvl="1"/>
            <a:r>
              <a:rPr lang="en-US" dirty="0"/>
              <a:t>Systolic volume reserve = SV max/ SV at rest (1</a:t>
            </a:r>
            <a:r>
              <a:rPr lang="cs-CZ" dirty="0"/>
              <a:t>.</a:t>
            </a:r>
            <a:r>
              <a:rPr lang="en-US" dirty="0"/>
              <a:t>5)</a:t>
            </a:r>
            <a:endParaRPr lang="cs-CZ" dirty="0"/>
          </a:p>
          <a:p>
            <a:pPr lvl="2"/>
            <a:r>
              <a:rPr lang="en-US" sz="1800" dirty="0"/>
              <a:t>Untrained: rest 70 mL, max 100 mL </a:t>
            </a:r>
            <a:endParaRPr lang="cs-CZ" sz="1800" dirty="0"/>
          </a:p>
          <a:p>
            <a:pPr lvl="2"/>
            <a:r>
              <a:rPr lang="en-US" sz="1800" dirty="0"/>
              <a:t>Trained: rest 140 mL, max 190 mL</a:t>
            </a:r>
            <a:endParaRPr lang="cs-CZ" dirty="0"/>
          </a:p>
          <a:p>
            <a:pPr lvl="1"/>
            <a:r>
              <a:rPr lang="en-US" dirty="0"/>
              <a:t>Cardiac reserve = max cardiac output/resting cardiac output</a:t>
            </a:r>
            <a:endParaRPr lang="cs-CZ" dirty="0"/>
          </a:p>
          <a:p>
            <a:pPr lvl="2"/>
            <a:r>
              <a:rPr lang="sv-SE" sz="1800" dirty="0"/>
              <a:t>Untrained (3): rest 5,6 L/min, max 18 L/min </a:t>
            </a:r>
            <a:endParaRPr lang="cs-CZ" sz="1800" dirty="0"/>
          </a:p>
          <a:p>
            <a:pPr lvl="2"/>
            <a:r>
              <a:rPr lang="sv-SE" sz="1800" dirty="0"/>
              <a:t>Trained (6): rest 5,6 L/min, max 35 L/min</a:t>
            </a:r>
            <a:endParaRPr lang="cs-CZ" dirty="0"/>
          </a:p>
          <a:p>
            <a:pPr lvl="1"/>
            <a:r>
              <a:rPr lang="cs-CZ" dirty="0" err="1"/>
              <a:t>Coronary</a:t>
            </a:r>
            <a:r>
              <a:rPr lang="cs-CZ" dirty="0"/>
              <a:t> </a:t>
            </a:r>
            <a:r>
              <a:rPr lang="cs-CZ" dirty="0" err="1"/>
              <a:t>reserve</a:t>
            </a:r>
            <a:r>
              <a:rPr lang="cs-CZ" dirty="0"/>
              <a:t> (3.5)</a:t>
            </a:r>
          </a:p>
        </p:txBody>
      </p:sp>
    </p:spTree>
    <p:extLst>
      <p:ext uri="{BB962C8B-B14F-4D97-AF65-F5344CB8AC3E}">
        <p14:creationId xmlns:p14="http://schemas.microsoft.com/office/powerpoint/2010/main" val="62500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a:xfrm>
            <a:off x="720000" y="491394"/>
            <a:ext cx="10753200" cy="451576"/>
          </a:xfrm>
        </p:spPr>
        <p:txBody>
          <a:bodyPr/>
          <a:lstStyle/>
          <a:p>
            <a:r>
              <a:rPr lang="en-US" dirty="0"/>
              <a:t>Venous return </a:t>
            </a:r>
            <a:r>
              <a:rPr lang="cs-CZ" dirty="0"/>
              <a:t>and </a:t>
            </a:r>
            <a:r>
              <a:rPr lang="cs-CZ" dirty="0" err="1"/>
              <a:t>its</a:t>
            </a:r>
            <a:r>
              <a:rPr lang="en-US" dirty="0"/>
              <a:t> mechanism
</a:t>
            </a:r>
            <a:endParaRPr lang="cs-CZ" dirty="0"/>
          </a:p>
        </p:txBody>
      </p:sp>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4326" y="1586810"/>
            <a:ext cx="4602088" cy="4136127"/>
          </a:xfrm>
          <a:prstGeom prst="rect">
            <a:avLst/>
          </a:prstGeom>
        </p:spPr>
      </p:pic>
      <p:sp>
        <p:nvSpPr>
          <p:cNvPr id="13" name="Zástupný symbol pro obsah 4"/>
          <p:cNvSpPr>
            <a:spLocks noGrp="1"/>
          </p:cNvSpPr>
          <p:nvPr>
            <p:ph idx="1"/>
          </p:nvPr>
        </p:nvSpPr>
        <p:spPr>
          <a:xfrm>
            <a:off x="436964" y="1135063"/>
            <a:ext cx="6527362" cy="5243966"/>
          </a:xfrm>
        </p:spPr>
        <p:txBody>
          <a:bodyPr/>
          <a:lstStyle/>
          <a:p>
            <a:pPr>
              <a:lnSpc>
                <a:spcPct val="100000"/>
              </a:lnSpc>
            </a:pPr>
            <a:r>
              <a:rPr lang="en-US" dirty="0"/>
              <a:t>Venous return is the return of blood to the right heart </a:t>
            </a:r>
            <a:endParaRPr lang="cs-CZ" dirty="0"/>
          </a:p>
          <a:p>
            <a:pPr>
              <a:lnSpc>
                <a:spcPct val="100000"/>
              </a:lnSpc>
            </a:pPr>
            <a:r>
              <a:rPr lang="en-US" dirty="0"/>
              <a:t>Mechanisms:</a:t>
            </a:r>
            <a:r>
              <a:rPr lang="cs-CZ" dirty="0"/>
              <a:t> </a:t>
            </a:r>
          </a:p>
          <a:p>
            <a:pPr lvl="1"/>
            <a:r>
              <a:rPr lang="en-US" dirty="0"/>
              <a:t>Venous valves and muscle pump </a:t>
            </a:r>
            <a:endParaRPr lang="cs-CZ" dirty="0"/>
          </a:p>
          <a:p>
            <a:pPr lvl="1"/>
            <a:r>
              <a:rPr lang="en-US" dirty="0"/>
              <a:t>Negative pressure in the chest during inhalation (and overpressure in the abdominal cavity) </a:t>
            </a:r>
            <a:endParaRPr lang="cs-CZ" dirty="0"/>
          </a:p>
          <a:p>
            <a:pPr lvl="1"/>
            <a:r>
              <a:rPr lang="en-US" dirty="0"/>
              <a:t>Suction force of systole – systole of the ventricles changes the shape of the right atrium (pulling the </a:t>
            </a:r>
            <a:r>
              <a:rPr lang="en-US" dirty="0" err="1"/>
              <a:t>tricuspidal</a:t>
            </a:r>
            <a:r>
              <a:rPr lang="en-US" dirty="0"/>
              <a:t> valve into the ventricle), the atrium increases its volume and sucks in blood </a:t>
            </a:r>
            <a:endParaRPr lang="cs-CZ" dirty="0"/>
          </a:p>
          <a:p>
            <a:pPr lvl="1"/>
            <a:r>
              <a:rPr lang="en-US" dirty="0"/>
              <a:t>Power from the behind (</a:t>
            </a:r>
            <a:r>
              <a:rPr lang="en-US" i="1" dirty="0"/>
              <a:t>vis a </a:t>
            </a:r>
            <a:r>
              <a:rPr lang="en-US" i="1" dirty="0" err="1"/>
              <a:t>tergo</a:t>
            </a:r>
            <a:r>
              <a:rPr lang="en-US" dirty="0"/>
              <a:t>): remaining pressure from the MAP</a:t>
            </a:r>
            <a:endParaRPr lang="cs-CZ" dirty="0"/>
          </a:p>
          <a:p>
            <a:pPr>
              <a:lnSpc>
                <a:spcPct val="100000"/>
              </a:lnSpc>
            </a:pPr>
            <a:endParaRPr lang="cs-CZ" dirty="0"/>
          </a:p>
        </p:txBody>
      </p:sp>
    </p:spTree>
    <p:extLst>
      <p:ext uri="{BB962C8B-B14F-4D97-AF65-F5344CB8AC3E}">
        <p14:creationId xmlns:p14="http://schemas.microsoft.com/office/powerpoint/2010/main" val="62500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Ergometry (stress </a:t>
            </a:r>
            <a:r>
              <a:rPr lang="cs-CZ" dirty="0" err="1"/>
              <a:t>testing</a:t>
            </a:r>
            <a:r>
              <a:rPr lang="cs-CZ" dirty="0"/>
              <a:t>, </a:t>
            </a:r>
            <a:r>
              <a:rPr lang="cs-CZ" dirty="0" err="1"/>
              <a:t>exercise</a:t>
            </a:r>
            <a:r>
              <a:rPr lang="cs-CZ" dirty="0"/>
              <a:t> </a:t>
            </a:r>
            <a:r>
              <a:rPr lang="cs-CZ" dirty="0" err="1"/>
              <a:t>testing</a:t>
            </a:r>
            <a:r>
              <a:rPr lang="cs-CZ" dirty="0"/>
              <a:t>)  </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en-US" dirty="0"/>
              <a:t>Work load examination – measurement of ECG and other parameters </a:t>
            </a:r>
            <a:r>
              <a:rPr lang="cs-CZ" dirty="0" err="1"/>
              <a:t>during</a:t>
            </a:r>
            <a:r>
              <a:rPr lang="en-US" dirty="0"/>
              <a:t> the increasing degree of </a:t>
            </a:r>
            <a:r>
              <a:rPr lang="cs-CZ" dirty="0" err="1"/>
              <a:t>exercise</a:t>
            </a:r>
            <a:r>
              <a:rPr lang="en-US" dirty="0"/>
              <a:t> on the ergometer</a:t>
            </a:r>
            <a:endParaRPr lang="cs-CZ" dirty="0"/>
          </a:p>
          <a:p>
            <a:pPr>
              <a:lnSpc>
                <a:spcPct val="100000"/>
              </a:lnSpc>
            </a:pPr>
            <a:r>
              <a:rPr lang="en-US" dirty="0"/>
              <a:t>In addition to ECG, the following can be recorded</a:t>
            </a:r>
            <a:r>
              <a:rPr lang="cs-CZ" dirty="0"/>
              <a:t>: </a:t>
            </a:r>
          </a:p>
          <a:p>
            <a:pPr lvl="1"/>
            <a:r>
              <a:rPr lang="en-US" dirty="0"/>
              <a:t>O</a:t>
            </a:r>
            <a:r>
              <a:rPr lang="en-US" baseline="-25000" dirty="0"/>
              <a:t>2</a:t>
            </a:r>
            <a:r>
              <a:rPr lang="en-US" dirty="0"/>
              <a:t> consumption, CO</a:t>
            </a:r>
            <a:r>
              <a:rPr lang="en-US" baseline="-25000" dirty="0"/>
              <a:t>2</a:t>
            </a:r>
            <a:r>
              <a:rPr lang="en-US" dirty="0"/>
              <a:t> output, blood pressure, blood samples (mainly lactate</a:t>
            </a:r>
            <a:r>
              <a:rPr lang="cs-CZ" dirty="0"/>
              <a:t>)</a:t>
            </a:r>
          </a:p>
          <a:p>
            <a:pPr>
              <a:lnSpc>
                <a:spcPct val="100000"/>
              </a:lnSpc>
            </a:pPr>
            <a:r>
              <a:rPr lang="cs-CZ" dirty="0" err="1"/>
              <a:t>Types</a:t>
            </a:r>
            <a:r>
              <a:rPr lang="cs-CZ" dirty="0"/>
              <a:t> </a:t>
            </a:r>
            <a:r>
              <a:rPr lang="cs-CZ" dirty="0" err="1"/>
              <a:t>of</a:t>
            </a:r>
            <a:r>
              <a:rPr lang="cs-CZ" dirty="0"/>
              <a:t> </a:t>
            </a:r>
            <a:r>
              <a:rPr lang="cs-CZ" dirty="0" err="1"/>
              <a:t>ergometers</a:t>
            </a:r>
            <a:endParaRPr lang="cs-CZ" dirty="0"/>
          </a:p>
          <a:p>
            <a:pPr lvl="1"/>
            <a:r>
              <a:rPr lang="en-US" dirty="0"/>
              <a:t>Bicycle ergometer – load mainly on the lower half of the body</a:t>
            </a:r>
          </a:p>
          <a:p>
            <a:pPr lvl="1"/>
            <a:r>
              <a:rPr lang="en-US" dirty="0"/>
              <a:t>Rowing machine – upper body load</a:t>
            </a:r>
          </a:p>
          <a:p>
            <a:pPr lvl="1"/>
            <a:r>
              <a:rPr lang="en-US" dirty="0"/>
              <a:t>Rump ergometer – exercise bike for hands, para/quadriplegia</a:t>
            </a:r>
          </a:p>
          <a:p>
            <a:pPr lvl="1"/>
            <a:r>
              <a:rPr lang="en-US" dirty="0"/>
              <a:t>Master´s step</a:t>
            </a:r>
          </a:p>
          <a:p>
            <a:pPr lvl="1"/>
            <a:r>
              <a:rPr lang="en-US" dirty="0"/>
              <a:t>Treadmill</a:t>
            </a:r>
          </a:p>
          <a:p>
            <a:pPr>
              <a:lnSpc>
                <a:spcPct val="100000"/>
              </a:lnSpc>
            </a:pPr>
            <a:r>
              <a:rPr lang="cs-CZ" dirty="0" err="1"/>
              <a:t>Can</a:t>
            </a:r>
            <a:r>
              <a:rPr lang="cs-CZ" dirty="0"/>
              <a:t> </a:t>
            </a:r>
            <a:r>
              <a:rPr lang="cs-CZ" dirty="0" err="1"/>
              <a:t>be</a:t>
            </a:r>
            <a:r>
              <a:rPr lang="cs-CZ" dirty="0"/>
              <a:t> </a:t>
            </a:r>
            <a:r>
              <a:rPr lang="cs-CZ" dirty="0" err="1"/>
              <a:t>used</a:t>
            </a:r>
            <a:r>
              <a:rPr lang="cs-CZ" dirty="0"/>
              <a:t> in:</a:t>
            </a:r>
          </a:p>
          <a:p>
            <a:pPr lvl="1"/>
            <a:r>
              <a:rPr lang="cs-CZ" dirty="0" err="1"/>
              <a:t>Sports</a:t>
            </a:r>
            <a:r>
              <a:rPr lang="cs-CZ" dirty="0"/>
              <a:t> </a:t>
            </a:r>
            <a:r>
              <a:rPr lang="cs-CZ" dirty="0" err="1"/>
              <a:t>medicine</a:t>
            </a:r>
            <a:endParaRPr lang="cs-CZ" dirty="0"/>
          </a:p>
          <a:p>
            <a:pPr lvl="1"/>
            <a:r>
              <a:rPr lang="cs-CZ" dirty="0" err="1"/>
              <a:t>Rehabilitation</a:t>
            </a:r>
            <a:r>
              <a:rPr lang="cs-CZ" dirty="0"/>
              <a:t> </a:t>
            </a:r>
            <a:r>
              <a:rPr lang="cs-CZ" dirty="0" err="1"/>
              <a:t>medicine</a:t>
            </a:r>
            <a:endParaRPr lang="cs-CZ" dirty="0"/>
          </a:p>
          <a:p>
            <a:pPr lvl="1"/>
            <a:r>
              <a:rPr lang="cs-CZ" dirty="0" err="1"/>
              <a:t>Cardiology</a:t>
            </a:r>
            <a:endParaRPr lang="cs-CZ" dirty="0"/>
          </a:p>
        </p:txBody>
      </p:sp>
      <p:pic>
        <p:nvPicPr>
          <p:cNvPr id="1026" name="Picture 2" descr="C:\Users\Johanka\Desktop\FRMU 2018\Prezentace\jaro téma 4 - ergometrie\materiály a obrázky\praxis-schroeter-ergometrie-01.jpg"/>
          <p:cNvPicPr>
            <a:picLocks noChangeAspect="1" noChangeArrowheads="1"/>
          </p:cNvPicPr>
          <p:nvPr/>
        </p:nvPicPr>
        <p:blipFill rotWithShape="1">
          <a:blip r:embed="rId2">
            <a:extLst>
              <a:ext uri="{28A0092B-C50C-407E-A947-70E740481C1C}">
                <a14:useLocalDpi xmlns:a14="http://schemas.microsoft.com/office/drawing/2010/main" val="0"/>
              </a:ext>
            </a:extLst>
          </a:blip>
          <a:srcRect r="23642"/>
          <a:stretch/>
        </p:blipFill>
        <p:spPr bwMode="auto">
          <a:xfrm>
            <a:off x="8432675" y="2937819"/>
            <a:ext cx="3322362" cy="290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9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Basic </a:t>
            </a:r>
            <a:r>
              <a:rPr lang="cs-CZ" dirty="0" err="1"/>
              <a:t>types</a:t>
            </a:r>
            <a:r>
              <a:rPr lang="cs-CZ" dirty="0"/>
              <a:t> </a:t>
            </a:r>
            <a:r>
              <a:rPr lang="cs-CZ" dirty="0" err="1"/>
              <a:t>of</a:t>
            </a:r>
            <a:r>
              <a:rPr lang="cs-CZ" dirty="0"/>
              <a:t> </a:t>
            </a:r>
            <a:r>
              <a:rPr lang="cs-CZ" dirty="0" err="1"/>
              <a:t>protocols</a:t>
            </a:r>
            <a:r>
              <a:rPr lang="cs-CZ" dirty="0"/>
              <a:t> </a:t>
            </a:r>
            <a:r>
              <a:rPr lang="cs-CZ" dirty="0" err="1"/>
              <a:t>for</a:t>
            </a:r>
            <a:r>
              <a:rPr lang="cs-CZ" dirty="0"/>
              <a:t> ergometry</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Ramp</a:t>
            </a:r>
          </a:p>
          <a:p>
            <a:pPr>
              <a:lnSpc>
                <a:spcPct val="100000"/>
              </a:lnSpc>
            </a:pPr>
            <a:r>
              <a:rPr lang="cs-CZ" dirty="0" err="1"/>
              <a:t>Continual</a:t>
            </a:r>
            <a:endParaRPr lang="cs-CZ" dirty="0"/>
          </a:p>
          <a:p>
            <a:pPr>
              <a:lnSpc>
                <a:spcPct val="100000"/>
              </a:lnSpc>
            </a:pPr>
            <a:r>
              <a:rPr lang="cs-CZ" dirty="0" err="1"/>
              <a:t>Graded</a:t>
            </a:r>
            <a:endParaRPr lang="cs-CZ" dirty="0"/>
          </a:p>
          <a:p>
            <a:pPr>
              <a:lnSpc>
                <a:spcPct val="100000"/>
              </a:lnSpc>
            </a:pPr>
            <a:r>
              <a:rPr lang="cs-CZ" dirty="0"/>
              <a:t>Single-grade</a:t>
            </a:r>
          </a:p>
          <a:p>
            <a:pPr>
              <a:lnSpc>
                <a:spcPct val="100000"/>
              </a:lnSpc>
            </a:pPr>
            <a:r>
              <a:rPr lang="cs-CZ" dirty="0" err="1"/>
              <a:t>Graded</a:t>
            </a:r>
            <a:r>
              <a:rPr lang="cs-CZ" dirty="0"/>
              <a:t> </a:t>
            </a:r>
            <a:r>
              <a:rPr lang="cs-CZ" dirty="0" err="1"/>
              <a:t>with</a:t>
            </a:r>
            <a:r>
              <a:rPr lang="cs-CZ" dirty="0"/>
              <a:t> </a:t>
            </a:r>
            <a:r>
              <a:rPr lang="cs-CZ" dirty="0" err="1"/>
              <a:t>breaks</a:t>
            </a:r>
            <a:endParaRPr lang="cs-CZ" dirty="0"/>
          </a:p>
          <a:p>
            <a:pPr>
              <a:lnSpc>
                <a:spcPct val="100000"/>
              </a:lnSpc>
            </a:pPr>
            <a:r>
              <a:rPr lang="cs-CZ" dirty="0" err="1"/>
              <a:t>Combined</a:t>
            </a:r>
            <a:endParaRPr lang="cs-CZ" dirty="0"/>
          </a:p>
        </p:txBody>
      </p:sp>
      <p:pic>
        <p:nvPicPr>
          <p:cNvPr id="1026" name="Picture 2" descr="Stress tests">
            <a:extLst>
              <a:ext uri="{FF2B5EF4-FFF2-40B4-BE49-F238E27FC236}">
                <a16:creationId xmlns:a16="http://schemas.microsoft.com/office/drawing/2014/main" id="{39F4DE7A-0EFC-47C2-8D7B-FC85AE2F43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2287" y="1662420"/>
            <a:ext cx="5680913" cy="324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8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Myocardial</a:t>
            </a:r>
            <a:r>
              <a:rPr lang="cs-CZ" dirty="0"/>
              <a:t> </a:t>
            </a:r>
            <a:r>
              <a:rPr lang="cs-CZ" dirty="0" err="1"/>
              <a:t>metabolism</a:t>
            </a:r>
            <a:endParaRPr lang="cs-CZ" dirty="0"/>
          </a:p>
        </p:txBody>
      </p:sp>
      <p:sp>
        <p:nvSpPr>
          <p:cNvPr id="5" name="Zástupný symbol pro obsah 4"/>
          <p:cNvSpPr>
            <a:spLocks noGrp="1"/>
          </p:cNvSpPr>
          <p:nvPr>
            <p:ph idx="1"/>
          </p:nvPr>
        </p:nvSpPr>
        <p:spPr>
          <a:xfrm>
            <a:off x="295107" y="1122640"/>
            <a:ext cx="11482893" cy="5243966"/>
          </a:xfrm>
        </p:spPr>
        <p:txBody>
          <a:bodyPr/>
          <a:lstStyle/>
          <a:p>
            <a:pPr>
              <a:lnSpc>
                <a:spcPct val="100000"/>
              </a:lnSpc>
            </a:pPr>
            <a:r>
              <a:rPr lang="cs-CZ" dirty="0" err="1"/>
              <a:t>It</a:t>
            </a:r>
            <a:r>
              <a:rPr lang="cs-CZ" dirty="0"/>
              <a:t> </a:t>
            </a:r>
            <a:r>
              <a:rPr lang="cs-CZ" dirty="0" err="1"/>
              <a:t>needs</a:t>
            </a:r>
            <a:r>
              <a:rPr lang="cs-CZ" dirty="0"/>
              <a:t> a </a:t>
            </a:r>
            <a:r>
              <a:rPr lang="cs-CZ" dirty="0" err="1"/>
              <a:t>high</a:t>
            </a:r>
            <a:r>
              <a:rPr lang="cs-CZ" dirty="0"/>
              <a:t> </a:t>
            </a:r>
            <a:r>
              <a:rPr lang="cs-CZ" dirty="0" err="1"/>
              <a:t>blood</a:t>
            </a:r>
            <a:r>
              <a:rPr lang="cs-CZ" dirty="0"/>
              <a:t> </a:t>
            </a:r>
            <a:r>
              <a:rPr lang="cs-CZ" dirty="0" err="1"/>
              <a:t>supply</a:t>
            </a:r>
            <a:r>
              <a:rPr lang="en-US" dirty="0"/>
              <a:t>, </a:t>
            </a:r>
            <a:r>
              <a:rPr lang="cs-CZ" dirty="0" err="1"/>
              <a:t>rich</a:t>
            </a:r>
            <a:r>
              <a:rPr lang="en-US" dirty="0"/>
              <a:t> capillarization</a:t>
            </a:r>
            <a:endParaRPr lang="cs-CZ" dirty="0"/>
          </a:p>
          <a:p>
            <a:pPr lvl="1"/>
            <a:r>
              <a:rPr lang="en-US" dirty="0"/>
              <a:t>Blood supply occurs especially at the beginning of diastole because in systole the muscle is contracted and the vessels are closed. This is especially true for the left ventricle which exerts higher pressure – it is more vulnerable to hypoxia.</a:t>
            </a:r>
            <a:endParaRPr lang="cs-CZ" dirty="0"/>
          </a:p>
          <a:p>
            <a:pPr>
              <a:lnSpc>
                <a:spcPct val="100000"/>
              </a:lnSpc>
            </a:pPr>
            <a:r>
              <a:rPr lang="en-US" dirty="0"/>
              <a:t>The heart is </a:t>
            </a:r>
            <a:r>
              <a:rPr lang="cs-CZ" dirty="0" err="1"/>
              <a:t>an</a:t>
            </a:r>
            <a:r>
              <a:rPr lang="cs-CZ" dirty="0"/>
              <a:t> „omnivore“</a:t>
            </a:r>
            <a:r>
              <a:rPr lang="en-US" dirty="0"/>
              <a:t>, it processes what </a:t>
            </a:r>
            <a:r>
              <a:rPr lang="cs-CZ" dirty="0" err="1"/>
              <a:t>it</a:t>
            </a:r>
            <a:r>
              <a:rPr lang="cs-CZ" dirty="0"/>
              <a:t> </a:t>
            </a:r>
            <a:r>
              <a:rPr lang="cs-CZ" dirty="0" err="1"/>
              <a:t>gets</a:t>
            </a:r>
            <a:endParaRPr lang="cs-CZ" dirty="0"/>
          </a:p>
          <a:p>
            <a:pPr lvl="1"/>
            <a:r>
              <a:rPr lang="en-US" dirty="0"/>
              <a:t>60% free fatty acids, triglycerides (60-90% acetyl</a:t>
            </a:r>
            <a:r>
              <a:rPr lang="cs-CZ" dirty="0"/>
              <a:t>-</a:t>
            </a:r>
            <a:r>
              <a:rPr lang="en-US" dirty="0"/>
              <a:t>CoA from beta oxidation)</a:t>
            </a:r>
            <a:endParaRPr lang="cs-CZ" dirty="0"/>
          </a:p>
          <a:p>
            <a:pPr lvl="1"/>
            <a:r>
              <a:rPr lang="en-US" dirty="0"/>
              <a:t>35% carbohydrates</a:t>
            </a:r>
            <a:endParaRPr lang="cs-CZ" dirty="0"/>
          </a:p>
          <a:p>
            <a:pPr lvl="1"/>
            <a:r>
              <a:rPr lang="en-US" dirty="0"/>
              <a:t>5% ketone</a:t>
            </a:r>
            <a:r>
              <a:rPr lang="cs-CZ" dirty="0"/>
              <a:t>s </a:t>
            </a:r>
            <a:r>
              <a:rPr lang="en-US" dirty="0"/>
              <a:t>(starvation or untreated diabetes)</a:t>
            </a:r>
            <a:endParaRPr lang="cs-CZ" dirty="0"/>
          </a:p>
          <a:p>
            <a:pPr lvl="1"/>
            <a:r>
              <a:rPr lang="en-US" dirty="0"/>
              <a:t>Under normal circumstances (outside ischemia and maximal performance) it metabolizes lactate</a:t>
            </a:r>
            <a:endParaRPr lang="cs-CZ" dirty="0"/>
          </a:p>
          <a:p>
            <a:pPr>
              <a:lnSpc>
                <a:spcPct val="100000"/>
              </a:lnSpc>
            </a:pPr>
            <a:r>
              <a:rPr lang="en-US" dirty="0"/>
              <a:t>High oxygen consumption</a:t>
            </a:r>
            <a:endParaRPr lang="cs-CZ" dirty="0"/>
          </a:p>
          <a:p>
            <a:pPr lvl="1"/>
            <a:r>
              <a:rPr lang="en-US" dirty="0"/>
              <a:t>Physiologically only oxidative phosphorylation – maximization of ATP production, a high number of mitochondria</a:t>
            </a:r>
            <a:endParaRPr lang="cs-CZ" dirty="0"/>
          </a:p>
          <a:p>
            <a:pPr lvl="1"/>
            <a:r>
              <a:rPr lang="cs-CZ" dirty="0" err="1"/>
              <a:t>Even</a:t>
            </a:r>
            <a:r>
              <a:rPr lang="cs-CZ" dirty="0"/>
              <a:t> a</a:t>
            </a:r>
            <a:r>
              <a:rPr lang="en-US" dirty="0"/>
              <a:t> small </a:t>
            </a:r>
            <a:r>
              <a:rPr lang="cs-CZ" dirty="0" err="1"/>
              <a:t>degree</a:t>
            </a:r>
            <a:r>
              <a:rPr lang="cs-CZ" dirty="0"/>
              <a:t> </a:t>
            </a:r>
            <a:r>
              <a:rPr lang="cs-CZ" dirty="0" err="1"/>
              <a:t>of</a:t>
            </a:r>
            <a:r>
              <a:rPr lang="cs-CZ" dirty="0"/>
              <a:t> </a:t>
            </a:r>
            <a:r>
              <a:rPr lang="en-US" dirty="0"/>
              <a:t>ischemia is </a:t>
            </a:r>
            <a:r>
              <a:rPr lang="cs-CZ" dirty="0" err="1"/>
              <a:t>sufficient</a:t>
            </a:r>
            <a:r>
              <a:rPr lang="en-US" dirty="0"/>
              <a:t> </a:t>
            </a:r>
            <a:r>
              <a:rPr lang="cs-CZ" dirty="0"/>
              <a:t>to </a:t>
            </a:r>
            <a:r>
              <a:rPr lang="cs-CZ" dirty="0" err="1"/>
              <a:t>disrupt</a:t>
            </a:r>
            <a:r>
              <a:rPr lang="cs-CZ" dirty="0"/>
              <a:t> </a:t>
            </a:r>
            <a:r>
              <a:rPr lang="cs-CZ" dirty="0" err="1"/>
              <a:t>myocardial</a:t>
            </a:r>
            <a:r>
              <a:rPr lang="cs-CZ" dirty="0"/>
              <a:t> </a:t>
            </a:r>
            <a:r>
              <a:rPr lang="en-US" dirty="0"/>
              <a:t>metabolism</a:t>
            </a:r>
            <a:endParaRPr lang="cs-CZ" dirty="0"/>
          </a:p>
          <a:p>
            <a:pPr lvl="2"/>
            <a:r>
              <a:rPr lang="en-US" dirty="0"/>
              <a:t>Pathologically</a:t>
            </a:r>
            <a:r>
              <a:rPr lang="cs-CZ" dirty="0"/>
              <a:t>,</a:t>
            </a:r>
            <a:r>
              <a:rPr lang="en-US" dirty="0"/>
              <a:t> under anaerobic conditions (ischemia), pyruvate is reduced to lactate – anaerobic glycolysis – it leads to the loss of contractile function, arrhythmia, and cell death. Release of troponin from cytoplasm </a:t>
            </a:r>
            <a:r>
              <a:rPr lang="cs-CZ" dirty="0"/>
              <a:t>to </a:t>
            </a:r>
            <a:r>
              <a:rPr lang="cs-CZ" dirty="0" err="1"/>
              <a:t>blood</a:t>
            </a:r>
            <a:r>
              <a:rPr lang="cs-CZ" dirty="0"/>
              <a:t> </a:t>
            </a:r>
            <a:r>
              <a:rPr lang="en-US" dirty="0"/>
              <a:t>– a marker of myocardial infarction</a:t>
            </a:r>
            <a:endParaRPr lang="cs-CZ" sz="1800" dirty="0"/>
          </a:p>
        </p:txBody>
      </p:sp>
    </p:spTree>
    <p:extLst>
      <p:ext uri="{BB962C8B-B14F-4D97-AF65-F5344CB8AC3E}">
        <p14:creationId xmlns:p14="http://schemas.microsoft.com/office/powerpoint/2010/main" val="137625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19400" y="362616"/>
            <a:ext cx="10753200" cy="451576"/>
          </a:xfrm>
        </p:spPr>
        <p:txBody>
          <a:bodyPr/>
          <a:lstStyle/>
          <a:p>
            <a:r>
              <a:rPr lang="cs-CZ" dirty="0" err="1"/>
              <a:t>Skeletal</a:t>
            </a:r>
            <a:r>
              <a:rPr lang="cs-CZ" dirty="0"/>
              <a:t> </a:t>
            </a:r>
            <a:r>
              <a:rPr lang="cs-CZ" dirty="0" err="1"/>
              <a:t>muscle</a:t>
            </a:r>
            <a:r>
              <a:rPr lang="cs-CZ" dirty="0"/>
              <a:t> </a:t>
            </a:r>
            <a:r>
              <a:rPr lang="cs-CZ" dirty="0" err="1"/>
              <a:t>metabolism</a:t>
            </a:r>
            <a:endParaRPr lang="cs-CZ" dirty="0"/>
          </a:p>
        </p:txBody>
      </p:sp>
      <p:sp>
        <p:nvSpPr>
          <p:cNvPr id="5" name="Zástupný symbol pro obsah 4"/>
          <p:cNvSpPr>
            <a:spLocks noGrp="1"/>
          </p:cNvSpPr>
          <p:nvPr>
            <p:ph idx="1"/>
          </p:nvPr>
        </p:nvSpPr>
        <p:spPr>
          <a:xfrm>
            <a:off x="419302" y="901140"/>
            <a:ext cx="11591751" cy="5243966"/>
          </a:xfrm>
        </p:spPr>
        <p:txBody>
          <a:bodyPr/>
          <a:lstStyle/>
          <a:p>
            <a:pPr>
              <a:lnSpc>
                <a:spcPct val="100000"/>
              </a:lnSpc>
            </a:pPr>
            <a:r>
              <a:rPr lang="en-US" dirty="0"/>
              <a:t>During physical exercise, the muscle vessels dilate (metabolic autoregulation) and the blood flow through the muscle increases</a:t>
            </a:r>
            <a:endParaRPr lang="cs-CZ" dirty="0"/>
          </a:p>
          <a:p>
            <a:pPr lvl="1"/>
            <a:r>
              <a:rPr lang="en-US" dirty="0"/>
              <a:t>During </a:t>
            </a:r>
            <a:r>
              <a:rPr lang="cs-CZ" dirty="0" err="1"/>
              <a:t>an</a:t>
            </a:r>
            <a:r>
              <a:rPr lang="cs-CZ" dirty="0"/>
              <a:t> </a:t>
            </a:r>
            <a:r>
              <a:rPr lang="cs-CZ" dirty="0" err="1"/>
              <a:t>exercise</a:t>
            </a:r>
            <a:r>
              <a:rPr lang="en-US" dirty="0"/>
              <a:t>, the blood supply to muscles occurs only after their relaxation </a:t>
            </a:r>
            <a:endParaRPr lang="cs-CZ" dirty="0"/>
          </a:p>
          <a:p>
            <a:pPr lvl="1"/>
            <a:r>
              <a:rPr lang="en-US" dirty="0"/>
              <a:t>Rhythmic exercise leads to fluctuations in blood flow, </a:t>
            </a:r>
            <a:r>
              <a:rPr lang="cs-CZ" dirty="0"/>
              <a:t>but </a:t>
            </a:r>
            <a:r>
              <a:rPr lang="cs-CZ" dirty="0" err="1"/>
              <a:t>the</a:t>
            </a:r>
            <a:r>
              <a:rPr lang="cs-CZ" dirty="0"/>
              <a:t> </a:t>
            </a:r>
            <a:r>
              <a:rPr lang="cs-CZ" dirty="0" err="1"/>
              <a:t>blood</a:t>
            </a:r>
            <a:r>
              <a:rPr lang="cs-CZ" dirty="0"/>
              <a:t> </a:t>
            </a:r>
            <a:r>
              <a:rPr lang="cs-CZ" dirty="0" err="1"/>
              <a:t>flow</a:t>
            </a:r>
            <a:r>
              <a:rPr lang="en-US" dirty="0"/>
              <a:t> still can be up to 20 times higher than at rest</a:t>
            </a:r>
            <a:endParaRPr lang="cs-CZ" dirty="0"/>
          </a:p>
          <a:p>
            <a:pPr>
              <a:lnSpc>
                <a:spcPct val="100000"/>
              </a:lnSpc>
            </a:pPr>
            <a:r>
              <a:rPr lang="en-US" sz="2400" dirty="0"/>
              <a:t>If blood supply is sufficient, O</a:t>
            </a:r>
            <a:r>
              <a:rPr lang="en-US" sz="2400" baseline="-25000" dirty="0"/>
              <a:t>2</a:t>
            </a:r>
            <a:r>
              <a:rPr lang="en-US" sz="2400" dirty="0"/>
              <a:t> supply meats demand</a:t>
            </a:r>
            <a:r>
              <a:rPr lang="cs-CZ" sz="2400" dirty="0"/>
              <a:t>s</a:t>
            </a:r>
            <a:r>
              <a:rPr lang="en-US" sz="2400" dirty="0"/>
              <a:t> – aerobic processes are the source of ATP</a:t>
            </a:r>
          </a:p>
          <a:p>
            <a:pPr>
              <a:lnSpc>
                <a:spcPct val="100000"/>
              </a:lnSpc>
            </a:pPr>
            <a:r>
              <a:rPr lang="en-US" sz="2400" dirty="0"/>
              <a:t>If the </a:t>
            </a:r>
            <a:r>
              <a:rPr lang="cs-CZ" sz="2400" dirty="0" err="1"/>
              <a:t>load</a:t>
            </a:r>
            <a:r>
              <a:rPr lang="en-US" sz="2400" dirty="0"/>
              <a:t> is too high then the demand for O</a:t>
            </a:r>
            <a:r>
              <a:rPr lang="en-US" sz="2400" baseline="-25000" dirty="0"/>
              <a:t>2</a:t>
            </a:r>
            <a:r>
              <a:rPr lang="en-US" sz="2400" dirty="0"/>
              <a:t> exceeds the supply – aerobic resynthesis of ATP is not sufficient</a:t>
            </a:r>
            <a:endParaRPr lang="cs-CZ" sz="2400" dirty="0"/>
          </a:p>
          <a:p>
            <a:pPr lvl="1"/>
            <a:endParaRPr lang="cs-CZ" dirty="0"/>
          </a:p>
        </p:txBody>
      </p:sp>
      <p:grpSp>
        <p:nvGrpSpPr>
          <p:cNvPr id="6" name="Skupina 5"/>
          <p:cNvGrpSpPr/>
          <p:nvPr/>
        </p:nvGrpSpPr>
        <p:grpSpPr>
          <a:xfrm>
            <a:off x="7525986" y="3429000"/>
            <a:ext cx="3169773" cy="3334227"/>
            <a:chOff x="5886138" y="3091956"/>
            <a:chExt cx="3011307" cy="3736533"/>
          </a:xfrm>
        </p:grpSpPr>
        <p:cxnSp>
          <p:nvCxnSpPr>
            <p:cNvPr id="7" name="Přímá spojnice 6"/>
            <p:cNvCxnSpPr/>
            <p:nvPr/>
          </p:nvCxnSpPr>
          <p:spPr>
            <a:xfrm flipH="1">
              <a:off x="6365274" y="3898597"/>
              <a:ext cx="0" cy="25321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H="1">
              <a:off x="6359990" y="6430745"/>
              <a:ext cx="25374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6365274" y="6076244"/>
              <a:ext cx="140676" cy="744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H="1" flipV="1">
              <a:off x="6496499" y="6100029"/>
              <a:ext cx="140676" cy="50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H="1">
              <a:off x="6643000" y="6089822"/>
              <a:ext cx="140676" cy="76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H="1" flipV="1">
              <a:off x="6795093" y="6082835"/>
              <a:ext cx="232626" cy="631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a:cxnSpLocks noChangeAspect="1"/>
            </p:cNvCxnSpPr>
            <p:nvPr/>
          </p:nvCxnSpPr>
          <p:spPr>
            <a:xfrm>
              <a:off x="7074611" y="5439422"/>
              <a:ext cx="68924" cy="64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a:cxnSpLocks noChangeAspect="1"/>
            </p:cNvCxnSpPr>
            <p:nvPr/>
          </p:nvCxnSpPr>
          <p:spPr>
            <a:xfrm flipH="1">
              <a:off x="7027719" y="5475161"/>
              <a:ext cx="46892" cy="691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a:cxnSpLocks noChangeAspect="1"/>
            </p:cNvCxnSpPr>
            <p:nvPr/>
          </p:nvCxnSpPr>
          <p:spPr>
            <a:xfrm>
              <a:off x="7166412" y="4948762"/>
              <a:ext cx="69247" cy="10714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a:cxnSpLocks noChangeAspect="1"/>
            </p:cNvCxnSpPr>
            <p:nvPr/>
          </p:nvCxnSpPr>
          <p:spPr>
            <a:xfrm flipH="1">
              <a:off x="7156960" y="4867101"/>
              <a:ext cx="11723" cy="11974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a:cxnSpLocks noChangeAspect="1"/>
            </p:cNvCxnSpPr>
            <p:nvPr/>
          </p:nvCxnSpPr>
          <p:spPr>
            <a:xfrm>
              <a:off x="7293664" y="4598744"/>
              <a:ext cx="55233" cy="13343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a:cxnSpLocks noChangeAspect="1"/>
            </p:cNvCxnSpPr>
            <p:nvPr/>
          </p:nvCxnSpPr>
          <p:spPr>
            <a:xfrm flipH="1">
              <a:off x="7246771" y="4497376"/>
              <a:ext cx="46892" cy="14996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a:cxnSpLocks noChangeAspect="1"/>
            </p:cNvCxnSpPr>
            <p:nvPr/>
          </p:nvCxnSpPr>
          <p:spPr>
            <a:xfrm flipH="1">
              <a:off x="7452683" y="4051119"/>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a:cxnSpLocks noChangeAspect="1"/>
            </p:cNvCxnSpPr>
            <p:nvPr/>
          </p:nvCxnSpPr>
          <p:spPr>
            <a:xfrm flipH="1">
              <a:off x="7353517" y="4124936"/>
              <a:ext cx="53288" cy="18173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a:cxnSpLocks noChangeAspect="1"/>
            </p:cNvCxnSpPr>
            <p:nvPr/>
          </p:nvCxnSpPr>
          <p:spPr>
            <a:xfrm>
              <a:off x="7408515" y="4189927"/>
              <a:ext cx="32752" cy="1704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a:cxnSpLocks noChangeAspect="1"/>
            </p:cNvCxnSpPr>
            <p:nvPr/>
          </p:nvCxnSpPr>
          <p:spPr>
            <a:xfrm>
              <a:off x="7528559" y="4051119"/>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a:cxnSpLocks noChangeAspect="1"/>
            </p:cNvCxnSpPr>
            <p:nvPr/>
          </p:nvCxnSpPr>
          <p:spPr>
            <a:xfrm flipH="1">
              <a:off x="7568143" y="4004163"/>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a:cxnSpLocks noChangeAspect="1"/>
            </p:cNvCxnSpPr>
            <p:nvPr/>
          </p:nvCxnSpPr>
          <p:spPr>
            <a:xfrm>
              <a:off x="7644020" y="4004163"/>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cxnSpLocks noChangeAspect="1"/>
            </p:cNvCxnSpPr>
            <p:nvPr/>
          </p:nvCxnSpPr>
          <p:spPr>
            <a:xfrm flipH="1">
              <a:off x="7690282" y="3966052"/>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a:cxnSpLocks noChangeAspect="1"/>
            </p:cNvCxnSpPr>
            <p:nvPr/>
          </p:nvCxnSpPr>
          <p:spPr>
            <a:xfrm>
              <a:off x="7766159" y="3966052"/>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a:cxnSpLocks noChangeAspect="1"/>
            </p:cNvCxnSpPr>
            <p:nvPr/>
          </p:nvCxnSpPr>
          <p:spPr>
            <a:xfrm flipH="1">
              <a:off x="7789109" y="3946287"/>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a:cxnSpLocks noChangeAspect="1"/>
            </p:cNvCxnSpPr>
            <p:nvPr/>
          </p:nvCxnSpPr>
          <p:spPr>
            <a:xfrm>
              <a:off x="7864986" y="3946287"/>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a:cxnSpLocks noChangeAspect="1"/>
            </p:cNvCxnSpPr>
            <p:nvPr/>
          </p:nvCxnSpPr>
          <p:spPr>
            <a:xfrm flipH="1">
              <a:off x="7905473" y="3919896"/>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a:cxnSpLocks noChangeAspect="1"/>
            </p:cNvCxnSpPr>
            <p:nvPr/>
          </p:nvCxnSpPr>
          <p:spPr>
            <a:xfrm>
              <a:off x="7981350" y="3919896"/>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a:cxnSpLocks noChangeAspect="1"/>
            </p:cNvCxnSpPr>
            <p:nvPr/>
          </p:nvCxnSpPr>
          <p:spPr>
            <a:xfrm flipH="1">
              <a:off x="7999989" y="3908805"/>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a:cxnSpLocks noChangeAspect="1"/>
            </p:cNvCxnSpPr>
            <p:nvPr/>
          </p:nvCxnSpPr>
          <p:spPr>
            <a:xfrm>
              <a:off x="8075866" y="3908805"/>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a:cxnSpLocks noChangeAspect="1"/>
            </p:cNvCxnSpPr>
            <p:nvPr/>
          </p:nvCxnSpPr>
          <p:spPr>
            <a:xfrm flipH="1">
              <a:off x="8103591" y="3953349"/>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Přímá spojnice 33"/>
            <p:cNvCxnSpPr>
              <a:cxnSpLocks noChangeAspect="1"/>
            </p:cNvCxnSpPr>
            <p:nvPr/>
          </p:nvCxnSpPr>
          <p:spPr>
            <a:xfrm>
              <a:off x="8179467" y="3922726"/>
              <a:ext cx="89478" cy="12285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8268945" y="5121365"/>
              <a:ext cx="216290" cy="3960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8678136" y="5629461"/>
              <a:ext cx="190954" cy="416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8475784" y="5510000"/>
              <a:ext cx="202353" cy="1154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5886138" y="3091956"/>
              <a:ext cx="467824" cy="3293140"/>
            </a:xfrm>
            <a:prstGeom prst="rect">
              <a:avLst/>
            </a:prstGeom>
            <a:noFill/>
          </p:spPr>
          <p:txBody>
            <a:bodyPr vert="vert270" wrap="square" rtlCol="0">
              <a:spAutoFit/>
            </a:bodyPr>
            <a:lstStyle/>
            <a:p>
              <a:r>
                <a:rPr lang="cs-CZ" sz="2000" dirty="0" err="1"/>
                <a:t>blood</a:t>
              </a:r>
              <a:r>
                <a:rPr lang="cs-CZ" sz="2000" dirty="0"/>
                <a:t> </a:t>
              </a:r>
              <a:r>
                <a:rPr lang="cs-CZ" sz="2000" dirty="0" err="1"/>
                <a:t>flow</a:t>
              </a:r>
              <a:r>
                <a:rPr lang="cs-CZ" sz="2000" dirty="0"/>
                <a:t> in </a:t>
              </a:r>
              <a:r>
                <a:rPr lang="cs-CZ" sz="2000" dirty="0" err="1"/>
                <a:t>muscle</a:t>
              </a:r>
              <a:endParaRPr lang="cs-CZ" sz="2000" dirty="0"/>
            </a:p>
          </p:txBody>
        </p:sp>
        <p:sp>
          <p:nvSpPr>
            <p:cNvPr id="39" name="TextovéPole 38"/>
            <p:cNvSpPr txBox="1"/>
            <p:nvPr/>
          </p:nvSpPr>
          <p:spPr>
            <a:xfrm>
              <a:off x="7479283" y="6380102"/>
              <a:ext cx="700185" cy="448387"/>
            </a:xfrm>
            <a:prstGeom prst="rect">
              <a:avLst/>
            </a:prstGeom>
            <a:noFill/>
          </p:spPr>
          <p:txBody>
            <a:bodyPr vert="horz" wrap="square" rtlCol="0">
              <a:spAutoFit/>
            </a:bodyPr>
            <a:lstStyle/>
            <a:p>
              <a:r>
                <a:rPr lang="cs-CZ" sz="2000" dirty="0" err="1"/>
                <a:t>time</a:t>
              </a:r>
              <a:endParaRPr lang="cs-CZ" sz="2000" dirty="0"/>
            </a:p>
          </p:txBody>
        </p:sp>
      </p:grpSp>
      <p:sp>
        <p:nvSpPr>
          <p:cNvPr id="41" name="Zástupný symbol pro obsah 4">
            <a:extLst>
              <a:ext uri="{FF2B5EF4-FFF2-40B4-BE49-F238E27FC236}">
                <a16:creationId xmlns:a16="http://schemas.microsoft.com/office/drawing/2014/main" id="{0B55B619-E801-4A6C-BD5C-D54CF3DEC5A6}"/>
              </a:ext>
            </a:extLst>
          </p:cNvPr>
          <p:cNvSpPr txBox="1">
            <a:spLocks/>
          </p:cNvSpPr>
          <p:nvPr/>
        </p:nvSpPr>
        <p:spPr>
          <a:xfrm>
            <a:off x="430572" y="4195743"/>
            <a:ext cx="7381506" cy="318560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lvl="1"/>
            <a:r>
              <a:rPr lang="cs-CZ" kern="0" dirty="0" err="1"/>
              <a:t>Some</a:t>
            </a:r>
            <a:r>
              <a:rPr lang="cs-CZ" kern="0" dirty="0"/>
              <a:t> O</a:t>
            </a:r>
            <a:r>
              <a:rPr lang="cs-CZ" kern="0" baseline="-25000" dirty="0"/>
              <a:t>2</a:t>
            </a:r>
            <a:r>
              <a:rPr lang="cs-CZ" kern="0" dirty="0"/>
              <a:t> </a:t>
            </a:r>
            <a:r>
              <a:rPr lang="cs-CZ" kern="0" dirty="0" err="1"/>
              <a:t>is</a:t>
            </a:r>
            <a:r>
              <a:rPr lang="cs-CZ" kern="0" dirty="0"/>
              <a:t> </a:t>
            </a:r>
            <a:r>
              <a:rPr lang="cs-CZ" kern="0" dirty="0" err="1"/>
              <a:t>initially</a:t>
            </a:r>
            <a:r>
              <a:rPr lang="cs-CZ" kern="0" dirty="0"/>
              <a:t> </a:t>
            </a:r>
            <a:r>
              <a:rPr lang="cs-CZ" kern="0" dirty="0" err="1"/>
              <a:t>released</a:t>
            </a:r>
            <a:r>
              <a:rPr lang="cs-CZ" kern="0" dirty="0"/>
              <a:t> </a:t>
            </a:r>
            <a:r>
              <a:rPr lang="cs-CZ" kern="0" dirty="0" err="1"/>
              <a:t>from</a:t>
            </a:r>
            <a:r>
              <a:rPr lang="cs-CZ" kern="0" dirty="0"/>
              <a:t> myoglobin </a:t>
            </a:r>
          </a:p>
          <a:p>
            <a:pPr lvl="1"/>
            <a:r>
              <a:rPr lang="cs-CZ" kern="0" dirty="0" err="1"/>
              <a:t>Initially</a:t>
            </a:r>
            <a:r>
              <a:rPr lang="cs-CZ" kern="0" dirty="0"/>
              <a:t>, ATP </a:t>
            </a:r>
            <a:r>
              <a:rPr lang="cs-CZ" kern="0" dirty="0" err="1"/>
              <a:t>resynthesis</a:t>
            </a:r>
            <a:r>
              <a:rPr lang="cs-CZ" kern="0" dirty="0"/>
              <a:t> </a:t>
            </a:r>
            <a:r>
              <a:rPr lang="cs-CZ" kern="0" dirty="0" err="1"/>
              <a:t>occurs</a:t>
            </a:r>
            <a:r>
              <a:rPr lang="cs-CZ" kern="0" dirty="0"/>
              <a:t> </a:t>
            </a:r>
            <a:r>
              <a:rPr lang="cs-CZ" kern="0" dirty="0" err="1"/>
              <a:t>from</a:t>
            </a:r>
            <a:r>
              <a:rPr lang="cs-CZ" kern="0" dirty="0"/>
              <a:t> </a:t>
            </a:r>
            <a:r>
              <a:rPr lang="cs-CZ" kern="0" dirty="0" err="1"/>
              <a:t>phosphocreatine</a:t>
            </a:r>
            <a:r>
              <a:rPr lang="cs-CZ" kern="0" dirty="0"/>
              <a:t> </a:t>
            </a:r>
          </a:p>
          <a:p>
            <a:pPr lvl="1"/>
            <a:r>
              <a:rPr lang="cs-CZ" kern="0" dirty="0" err="1"/>
              <a:t>Anaerobic</a:t>
            </a:r>
            <a:r>
              <a:rPr lang="cs-CZ" kern="0" dirty="0"/>
              <a:t> </a:t>
            </a:r>
            <a:r>
              <a:rPr lang="cs-CZ" kern="0" dirty="0" err="1"/>
              <a:t>glycolysis</a:t>
            </a:r>
            <a:r>
              <a:rPr lang="cs-CZ" kern="0" dirty="0"/>
              <a:t> – </a:t>
            </a:r>
            <a:r>
              <a:rPr lang="cs-CZ" kern="0" dirty="0" err="1"/>
              <a:t>less</a:t>
            </a:r>
            <a:r>
              <a:rPr lang="cs-CZ" kern="0" dirty="0"/>
              <a:t> </a:t>
            </a:r>
            <a:r>
              <a:rPr lang="cs-CZ" kern="0" dirty="0" err="1"/>
              <a:t>efficient</a:t>
            </a:r>
            <a:r>
              <a:rPr lang="cs-CZ" kern="0" dirty="0"/>
              <a:t>, </a:t>
            </a:r>
            <a:r>
              <a:rPr lang="cs-CZ" kern="0" dirty="0" err="1"/>
              <a:t>formation</a:t>
            </a:r>
            <a:r>
              <a:rPr lang="cs-CZ" kern="0" dirty="0"/>
              <a:t> </a:t>
            </a:r>
            <a:r>
              <a:rPr lang="cs-CZ" kern="0" dirty="0" err="1"/>
              <a:t>of</a:t>
            </a:r>
            <a:r>
              <a:rPr lang="cs-CZ" kern="0" dirty="0"/>
              <a:t> </a:t>
            </a:r>
            <a:r>
              <a:rPr lang="cs-CZ" kern="0" dirty="0" err="1"/>
              <a:t>lactate</a:t>
            </a:r>
            <a:r>
              <a:rPr lang="cs-CZ" kern="0" dirty="0"/>
              <a:t>  </a:t>
            </a:r>
          </a:p>
          <a:p>
            <a:pPr lvl="1"/>
            <a:r>
              <a:rPr lang="cs-CZ" kern="0" dirty="0" err="1"/>
              <a:t>Accumulation</a:t>
            </a:r>
            <a:r>
              <a:rPr lang="cs-CZ" kern="0" dirty="0"/>
              <a:t> </a:t>
            </a:r>
            <a:r>
              <a:rPr lang="cs-CZ" kern="0" dirty="0" err="1"/>
              <a:t>of</a:t>
            </a:r>
            <a:r>
              <a:rPr lang="cs-CZ" kern="0" dirty="0"/>
              <a:t> </a:t>
            </a:r>
            <a:r>
              <a:rPr lang="cs-CZ" kern="0" dirty="0" err="1"/>
              <a:t>lactate</a:t>
            </a:r>
            <a:r>
              <a:rPr lang="cs-CZ" kern="0" dirty="0"/>
              <a:t> → </a:t>
            </a:r>
            <a:r>
              <a:rPr lang="cs-CZ" kern="0" dirty="0" err="1"/>
              <a:t>acidosis</a:t>
            </a:r>
            <a:r>
              <a:rPr lang="cs-CZ" kern="0" dirty="0"/>
              <a:t>, </a:t>
            </a:r>
            <a:r>
              <a:rPr lang="cs-CZ" kern="0" dirty="0" err="1"/>
              <a:t>inhibition</a:t>
            </a:r>
            <a:r>
              <a:rPr lang="cs-CZ" kern="0" dirty="0"/>
              <a:t> </a:t>
            </a:r>
            <a:r>
              <a:rPr lang="cs-CZ" kern="0" dirty="0" err="1"/>
              <a:t>of</a:t>
            </a:r>
            <a:r>
              <a:rPr lang="cs-CZ" kern="0" dirty="0"/>
              <a:t> </a:t>
            </a:r>
            <a:r>
              <a:rPr lang="cs-CZ" kern="0" dirty="0" err="1"/>
              <a:t>enzymes</a:t>
            </a:r>
            <a:r>
              <a:rPr lang="cs-CZ" kern="0" dirty="0"/>
              <a:t> and </a:t>
            </a:r>
            <a:r>
              <a:rPr lang="cs-CZ" kern="0" dirty="0" err="1"/>
              <a:t>muscle</a:t>
            </a:r>
            <a:r>
              <a:rPr lang="cs-CZ" kern="0" dirty="0"/>
              <a:t> </a:t>
            </a:r>
            <a:r>
              <a:rPr lang="cs-CZ" kern="0" dirty="0" err="1"/>
              <a:t>work</a:t>
            </a:r>
            <a:r>
              <a:rPr lang="cs-CZ" kern="0" dirty="0"/>
              <a:t> </a:t>
            </a:r>
          </a:p>
          <a:p>
            <a:pPr lvl="1"/>
            <a:r>
              <a:rPr lang="cs-CZ" kern="0" dirty="0" err="1"/>
              <a:t>Short</a:t>
            </a:r>
            <a:r>
              <a:rPr lang="cs-CZ" kern="0" dirty="0"/>
              <a:t>-term </a:t>
            </a:r>
            <a:r>
              <a:rPr lang="cs-CZ" kern="0" dirty="0" err="1"/>
              <a:t>significant</a:t>
            </a:r>
            <a:r>
              <a:rPr lang="cs-CZ" kern="0" dirty="0"/>
              <a:t> </a:t>
            </a:r>
            <a:r>
              <a:rPr lang="cs-CZ" kern="0" dirty="0" err="1"/>
              <a:t>increase</a:t>
            </a:r>
            <a:r>
              <a:rPr lang="cs-CZ" kern="0" dirty="0"/>
              <a:t> in </a:t>
            </a:r>
            <a:r>
              <a:rPr lang="cs-CZ" kern="0" dirty="0" err="1"/>
              <a:t>muscle</a:t>
            </a:r>
            <a:r>
              <a:rPr lang="cs-CZ" kern="0" dirty="0"/>
              <a:t> performance</a:t>
            </a:r>
            <a:endParaRPr lang="cs-CZ" kern="0" dirty="0">
              <a:latin typeface="Arial"/>
              <a:cs typeface="Arial"/>
            </a:endParaRPr>
          </a:p>
          <a:p>
            <a:pPr lvl="2"/>
            <a:r>
              <a:rPr lang="en-US" kern="0" dirty="0">
                <a:cs typeface="Arial"/>
              </a:rPr>
              <a:t>100 m sprint – 85% energy from anaerobic glycolysis </a:t>
            </a:r>
            <a:endParaRPr lang="cs-CZ" kern="0" dirty="0">
              <a:cs typeface="Arial"/>
            </a:endParaRPr>
          </a:p>
          <a:p>
            <a:pPr lvl="2"/>
            <a:r>
              <a:rPr lang="en-US" kern="0" dirty="0">
                <a:cs typeface="Arial"/>
              </a:rPr>
              <a:t>2.5 km race, 10 min – 20% anaerobic </a:t>
            </a:r>
            <a:endParaRPr lang="cs-CZ" kern="0" dirty="0">
              <a:cs typeface="Arial"/>
            </a:endParaRPr>
          </a:p>
          <a:p>
            <a:pPr lvl="2"/>
            <a:r>
              <a:rPr lang="en-US" kern="0" dirty="0">
                <a:cs typeface="Arial"/>
              </a:rPr>
              <a:t>Run for more than an hour – 5% anaerobic</a:t>
            </a:r>
            <a:endParaRPr lang="cs-CZ" kern="0" dirty="0"/>
          </a:p>
        </p:txBody>
      </p:sp>
    </p:spTree>
    <p:extLst>
      <p:ext uri="{BB962C8B-B14F-4D97-AF65-F5344CB8AC3E}">
        <p14:creationId xmlns:p14="http://schemas.microsoft.com/office/powerpoint/2010/main" val="137625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Heart</a:t>
            </a:r>
            <a:r>
              <a:rPr lang="cs-CZ" dirty="0"/>
              <a:t> </a:t>
            </a:r>
            <a:r>
              <a:rPr lang="cs-CZ" dirty="0" err="1"/>
              <a:t>rate</a:t>
            </a:r>
            <a:r>
              <a:rPr lang="cs-CZ" dirty="0"/>
              <a:t> and </a:t>
            </a:r>
            <a:r>
              <a:rPr lang="cs-CZ" dirty="0" err="1"/>
              <a:t>exercise</a:t>
            </a:r>
            <a:r>
              <a:rPr lang="cs-CZ" dirty="0"/>
              <a:t>, W</a:t>
            </a:r>
            <a:r>
              <a:rPr lang="cs-CZ" baseline="-25000" dirty="0"/>
              <a:t>170</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en-US" dirty="0"/>
              <a:t>With increasing work, heart rate (HR) increases linearly to reach maxim</a:t>
            </a:r>
            <a:r>
              <a:rPr lang="cs-CZ" dirty="0"/>
              <a:t>al </a:t>
            </a:r>
            <a:r>
              <a:rPr lang="en-US" dirty="0"/>
              <a:t>heart rate – depends on the age</a:t>
            </a:r>
            <a:r>
              <a:rPr lang="cs-CZ" dirty="0"/>
              <a:t> </a:t>
            </a:r>
          </a:p>
          <a:p>
            <a:pPr lvl="1"/>
            <a:r>
              <a:rPr lang="en-US" dirty="0"/>
              <a:t>Estimation of </a:t>
            </a:r>
            <a:r>
              <a:rPr lang="en-US" b="1" dirty="0"/>
              <a:t>max. heart rate = 220-age, </a:t>
            </a:r>
            <a:r>
              <a:rPr lang="en-US" dirty="0"/>
              <a:t>there are also other equations </a:t>
            </a:r>
            <a:endParaRPr lang="cs-CZ" dirty="0"/>
          </a:p>
          <a:p>
            <a:pPr lvl="1"/>
            <a:r>
              <a:rPr lang="cs-CZ" dirty="0" err="1"/>
              <a:t>Limitation</a:t>
            </a:r>
            <a:r>
              <a:rPr lang="cs-CZ" dirty="0"/>
              <a:t> </a:t>
            </a:r>
            <a:r>
              <a:rPr lang="en-US" dirty="0"/>
              <a:t>is the length of the refractory phase in </a:t>
            </a:r>
            <a:r>
              <a:rPr lang="en-US" dirty="0" err="1"/>
              <a:t>myocardiocyte</a:t>
            </a:r>
            <a:r>
              <a:rPr lang="en-US" dirty="0"/>
              <a:t> and also the shortening of diastole when the filling of ventricles and the blood supply to the myocardium occurs.</a:t>
            </a:r>
            <a:endParaRPr lang="cs-CZ" dirty="0"/>
          </a:p>
          <a:p>
            <a:pPr lvl="1"/>
            <a:endParaRPr lang="cs-CZ" dirty="0"/>
          </a:p>
          <a:p>
            <a:pPr lvl="1"/>
            <a:endParaRPr lang="cs-CZ" dirty="0"/>
          </a:p>
          <a:p>
            <a:pPr lvl="1"/>
            <a:endParaRPr lang="cs-CZ" dirty="0"/>
          </a:p>
          <a:p>
            <a:pPr>
              <a:lnSpc>
                <a:spcPct val="100000"/>
              </a:lnSpc>
            </a:pPr>
            <a:r>
              <a:rPr lang="en-US" dirty="0"/>
              <a:t>Resting heart rate – depend</a:t>
            </a:r>
            <a:r>
              <a:rPr lang="cs-CZ" dirty="0"/>
              <a:t>s</a:t>
            </a:r>
            <a:r>
              <a:rPr lang="en-US" dirty="0"/>
              <a:t> on training</a:t>
            </a:r>
            <a:endParaRPr lang="cs-CZ" dirty="0"/>
          </a:p>
          <a:p>
            <a:pPr lvl="1"/>
            <a:r>
              <a:rPr lang="cs-CZ" dirty="0"/>
              <a:t>In </a:t>
            </a:r>
            <a:r>
              <a:rPr lang="cs-CZ" dirty="0" err="1"/>
              <a:t>trained</a:t>
            </a:r>
            <a:r>
              <a:rPr lang="cs-CZ" dirty="0"/>
              <a:t> </a:t>
            </a:r>
            <a:r>
              <a:rPr lang="cs-CZ" dirty="0" err="1"/>
              <a:t>individuals</a:t>
            </a:r>
            <a:r>
              <a:rPr lang="cs-CZ" dirty="0"/>
              <a:t> </a:t>
            </a:r>
            <a:r>
              <a:rPr lang="cs-CZ" dirty="0" err="1"/>
              <a:t>it</a:t>
            </a:r>
            <a:r>
              <a:rPr lang="cs-CZ" dirty="0"/>
              <a:t> </a:t>
            </a:r>
            <a:r>
              <a:rPr lang="cs-CZ" dirty="0" err="1"/>
              <a:t>can</a:t>
            </a:r>
            <a:r>
              <a:rPr lang="cs-CZ" dirty="0"/>
              <a:t> </a:t>
            </a:r>
            <a:r>
              <a:rPr lang="cs-CZ" dirty="0" err="1"/>
              <a:t>be</a:t>
            </a:r>
            <a:r>
              <a:rPr lang="cs-CZ" dirty="0"/>
              <a:t> </a:t>
            </a:r>
            <a:r>
              <a:rPr lang="cs-CZ" dirty="0" err="1"/>
              <a:t>around</a:t>
            </a:r>
            <a:r>
              <a:rPr lang="cs-CZ" dirty="0"/>
              <a:t> 50 </a:t>
            </a:r>
            <a:r>
              <a:rPr lang="cs-CZ" dirty="0" err="1"/>
              <a:t>bpm</a:t>
            </a:r>
            <a:r>
              <a:rPr lang="cs-CZ" dirty="0"/>
              <a:t> </a:t>
            </a:r>
            <a:r>
              <a:rPr lang="cs-CZ" dirty="0" err="1"/>
              <a:t>at</a:t>
            </a:r>
            <a:r>
              <a:rPr lang="cs-CZ" dirty="0"/>
              <a:t> rest</a:t>
            </a:r>
          </a:p>
          <a:p>
            <a:pPr>
              <a:lnSpc>
                <a:spcPct val="100000"/>
              </a:lnSpc>
            </a:pPr>
            <a:r>
              <a:rPr lang="en-US" dirty="0"/>
              <a:t>W</a:t>
            </a:r>
            <a:r>
              <a:rPr lang="en-US" baseline="-25000" dirty="0"/>
              <a:t>170</a:t>
            </a:r>
            <a:r>
              <a:rPr lang="en-US" dirty="0"/>
              <a:t> index: working capacity at a heart rate </a:t>
            </a:r>
            <a:r>
              <a:rPr lang="cs-CZ" dirty="0"/>
              <a:t>1</a:t>
            </a:r>
            <a:r>
              <a:rPr lang="en-US" dirty="0"/>
              <a:t>70 bpm</a:t>
            </a:r>
            <a:endParaRPr lang="cs-CZ" dirty="0"/>
          </a:p>
          <a:p>
            <a:pPr>
              <a:lnSpc>
                <a:spcPct val="100000"/>
              </a:lnSpc>
            </a:pPr>
            <a:r>
              <a:rPr lang="en-US" dirty="0"/>
              <a:t>Max HR in untrained person 180 bpm, in trained person up to 220 bpm</a:t>
            </a:r>
            <a:endParaRPr lang="cs-CZ" dirty="0"/>
          </a:p>
        </p:txBody>
      </p:sp>
      <p:graphicFrame>
        <p:nvGraphicFramePr>
          <p:cNvPr id="32" name="Tabulka 31"/>
          <p:cNvGraphicFramePr>
            <a:graphicFrameLocks noGrp="1"/>
          </p:cNvGraphicFramePr>
          <p:nvPr>
            <p:extLst>
              <p:ext uri="{D42A27DB-BD31-4B8C-83A1-F6EECF244321}">
                <p14:modId xmlns:p14="http://schemas.microsoft.com/office/powerpoint/2010/main" val="4142211492"/>
              </p:ext>
            </p:extLst>
          </p:nvPr>
        </p:nvGraphicFramePr>
        <p:xfrm>
          <a:off x="666000" y="3015366"/>
          <a:ext cx="10127340" cy="741680"/>
        </p:xfrm>
        <a:graphic>
          <a:graphicData uri="http://schemas.openxmlformats.org/drawingml/2006/table">
            <a:tbl>
              <a:tblPr firstRow="1" bandRow="1">
                <a:tableStyleId>{5940675A-B579-460E-94D1-54222C63F5DA}</a:tableStyleId>
              </a:tblPr>
              <a:tblGrid>
                <a:gridCol w="3312885">
                  <a:extLst>
                    <a:ext uri="{9D8B030D-6E8A-4147-A177-3AD203B41FA5}">
                      <a16:colId xmlns:a16="http://schemas.microsoft.com/office/drawing/2014/main" val="20000"/>
                    </a:ext>
                  </a:extLst>
                </a:gridCol>
                <a:gridCol w="1362891">
                  <a:extLst>
                    <a:ext uri="{9D8B030D-6E8A-4147-A177-3AD203B41FA5}">
                      <a16:colId xmlns:a16="http://schemas.microsoft.com/office/drawing/2014/main" val="20001"/>
                    </a:ext>
                  </a:extLst>
                </a:gridCol>
                <a:gridCol w="1362891">
                  <a:extLst>
                    <a:ext uri="{9D8B030D-6E8A-4147-A177-3AD203B41FA5}">
                      <a16:colId xmlns:a16="http://schemas.microsoft.com/office/drawing/2014/main" val="20002"/>
                    </a:ext>
                  </a:extLst>
                </a:gridCol>
                <a:gridCol w="1362891">
                  <a:extLst>
                    <a:ext uri="{9D8B030D-6E8A-4147-A177-3AD203B41FA5}">
                      <a16:colId xmlns:a16="http://schemas.microsoft.com/office/drawing/2014/main" val="20003"/>
                    </a:ext>
                  </a:extLst>
                </a:gridCol>
                <a:gridCol w="1362891">
                  <a:extLst>
                    <a:ext uri="{9D8B030D-6E8A-4147-A177-3AD203B41FA5}">
                      <a16:colId xmlns:a16="http://schemas.microsoft.com/office/drawing/2014/main" val="20004"/>
                    </a:ext>
                  </a:extLst>
                </a:gridCol>
                <a:gridCol w="1362891">
                  <a:extLst>
                    <a:ext uri="{9D8B030D-6E8A-4147-A177-3AD203B41FA5}">
                      <a16:colId xmlns:a16="http://schemas.microsoft.com/office/drawing/2014/main" val="20005"/>
                    </a:ext>
                  </a:extLst>
                </a:gridCol>
              </a:tblGrid>
              <a:tr h="370840">
                <a:tc>
                  <a:txBody>
                    <a:bodyPr/>
                    <a:lstStyle/>
                    <a:p>
                      <a:pPr algn="ctr"/>
                      <a:r>
                        <a:rPr lang="cs-CZ" dirty="0"/>
                        <a:t>Age (</a:t>
                      </a:r>
                      <a:r>
                        <a:rPr lang="cs-CZ" dirty="0" err="1"/>
                        <a:t>years</a:t>
                      </a:r>
                      <a:r>
                        <a:rPr lang="cs-CZ" dirty="0"/>
                        <a:t>)</a:t>
                      </a:r>
                    </a:p>
                  </a:txBody>
                  <a:tcPr/>
                </a:tc>
                <a:tc>
                  <a:txBody>
                    <a:bodyPr/>
                    <a:lstStyle/>
                    <a:p>
                      <a:pPr algn="ctr"/>
                      <a:r>
                        <a:rPr lang="cs-CZ" dirty="0"/>
                        <a:t>&lt; 30</a:t>
                      </a:r>
                    </a:p>
                  </a:txBody>
                  <a:tcPr/>
                </a:tc>
                <a:tc>
                  <a:txBody>
                    <a:bodyPr/>
                    <a:lstStyle/>
                    <a:p>
                      <a:pPr algn="ctr"/>
                      <a:r>
                        <a:rPr lang="cs-CZ" dirty="0"/>
                        <a:t>31–40</a:t>
                      </a:r>
                    </a:p>
                  </a:txBody>
                  <a:tcPr/>
                </a:tc>
                <a:tc>
                  <a:txBody>
                    <a:bodyPr/>
                    <a:lstStyle/>
                    <a:p>
                      <a:pPr algn="ctr"/>
                      <a:r>
                        <a:rPr lang="cs-CZ" dirty="0"/>
                        <a:t>41–50</a:t>
                      </a:r>
                    </a:p>
                  </a:txBody>
                  <a:tcPr/>
                </a:tc>
                <a:tc>
                  <a:txBody>
                    <a:bodyPr/>
                    <a:lstStyle/>
                    <a:p>
                      <a:pPr algn="ctr"/>
                      <a:r>
                        <a:rPr lang="cs-CZ" dirty="0"/>
                        <a:t>51–60</a:t>
                      </a:r>
                    </a:p>
                  </a:txBody>
                  <a:tcPr/>
                </a:tc>
                <a:tc>
                  <a:txBody>
                    <a:bodyPr/>
                    <a:lstStyle/>
                    <a:p>
                      <a:pPr algn="ctr"/>
                      <a:r>
                        <a:rPr lang="cs-CZ" dirty="0"/>
                        <a:t>61–70</a:t>
                      </a:r>
                    </a:p>
                  </a:txBody>
                  <a:tcPr/>
                </a:tc>
                <a:extLst>
                  <a:ext uri="{0D108BD9-81ED-4DB2-BD59-A6C34878D82A}">
                    <a16:rowId xmlns:a16="http://schemas.microsoft.com/office/drawing/2014/main" val="10000"/>
                  </a:ext>
                </a:extLst>
              </a:tr>
              <a:tr h="370840">
                <a:tc>
                  <a:txBody>
                    <a:bodyPr/>
                    <a:lstStyle/>
                    <a:p>
                      <a:pPr algn="ctr"/>
                      <a:r>
                        <a:rPr lang="cs-CZ" dirty="0" err="1"/>
                        <a:t>Maximal</a:t>
                      </a:r>
                      <a:r>
                        <a:rPr lang="cs-CZ" dirty="0"/>
                        <a:t> </a:t>
                      </a:r>
                      <a:r>
                        <a:rPr lang="cs-CZ" dirty="0" err="1"/>
                        <a:t>heart</a:t>
                      </a:r>
                      <a:r>
                        <a:rPr lang="cs-CZ" dirty="0"/>
                        <a:t> </a:t>
                      </a:r>
                      <a:r>
                        <a:rPr lang="cs-CZ" dirty="0" err="1"/>
                        <a:t>rate</a:t>
                      </a:r>
                      <a:r>
                        <a:rPr lang="cs-CZ" dirty="0"/>
                        <a:t> (</a:t>
                      </a:r>
                      <a:r>
                        <a:rPr lang="cs-CZ" dirty="0" err="1"/>
                        <a:t>bpm</a:t>
                      </a:r>
                      <a:r>
                        <a:rPr lang="cs-CZ" dirty="0"/>
                        <a:t>)</a:t>
                      </a:r>
                    </a:p>
                  </a:txBody>
                  <a:tcPr/>
                </a:tc>
                <a:tc>
                  <a:txBody>
                    <a:bodyPr/>
                    <a:lstStyle/>
                    <a:p>
                      <a:pPr algn="ctr"/>
                      <a:r>
                        <a:rPr lang="cs-CZ" dirty="0"/>
                        <a:t>195</a:t>
                      </a:r>
                    </a:p>
                  </a:txBody>
                  <a:tcPr/>
                </a:tc>
                <a:tc>
                  <a:txBody>
                    <a:bodyPr/>
                    <a:lstStyle/>
                    <a:p>
                      <a:pPr algn="ctr"/>
                      <a:r>
                        <a:rPr lang="cs-CZ" dirty="0"/>
                        <a:t>185</a:t>
                      </a:r>
                    </a:p>
                  </a:txBody>
                  <a:tcPr/>
                </a:tc>
                <a:tc>
                  <a:txBody>
                    <a:bodyPr/>
                    <a:lstStyle/>
                    <a:p>
                      <a:pPr algn="ctr"/>
                      <a:r>
                        <a:rPr lang="cs-CZ" dirty="0"/>
                        <a:t>182</a:t>
                      </a:r>
                    </a:p>
                  </a:txBody>
                  <a:tcPr/>
                </a:tc>
                <a:tc>
                  <a:txBody>
                    <a:bodyPr/>
                    <a:lstStyle/>
                    <a:p>
                      <a:pPr algn="ctr"/>
                      <a:r>
                        <a:rPr lang="cs-CZ" dirty="0"/>
                        <a:t>170</a:t>
                      </a:r>
                    </a:p>
                  </a:txBody>
                  <a:tcPr/>
                </a:tc>
                <a:tc>
                  <a:txBody>
                    <a:bodyPr/>
                    <a:lstStyle/>
                    <a:p>
                      <a:pPr algn="ctr"/>
                      <a:r>
                        <a:rPr lang="cs-CZ" dirty="0"/>
                        <a:t>162</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316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Heart</a:t>
            </a:r>
            <a:r>
              <a:rPr lang="cs-CZ" dirty="0"/>
              <a:t> </a:t>
            </a:r>
            <a:r>
              <a:rPr lang="cs-CZ" dirty="0" err="1"/>
              <a:t>rate</a:t>
            </a:r>
            <a:r>
              <a:rPr lang="cs-CZ" dirty="0"/>
              <a:t> and </a:t>
            </a:r>
            <a:r>
              <a:rPr lang="cs-CZ" dirty="0" err="1"/>
              <a:t>exercise</a:t>
            </a:r>
            <a:r>
              <a:rPr lang="cs-CZ" dirty="0"/>
              <a:t>, W</a:t>
            </a:r>
            <a:r>
              <a:rPr lang="cs-CZ" baseline="-25000" dirty="0"/>
              <a:t>170</a:t>
            </a:r>
          </a:p>
        </p:txBody>
      </p:sp>
      <p:sp>
        <p:nvSpPr>
          <p:cNvPr id="21" name="TextovéPole 20"/>
          <p:cNvSpPr txBox="1"/>
          <p:nvPr/>
        </p:nvSpPr>
        <p:spPr>
          <a:xfrm>
            <a:off x="5854700" y="1603800"/>
            <a:ext cx="3944662" cy="830997"/>
          </a:xfrm>
          <a:prstGeom prst="rect">
            <a:avLst/>
          </a:prstGeom>
          <a:noFill/>
        </p:spPr>
        <p:txBody>
          <a:bodyPr wrap="square" rtlCol="0">
            <a:spAutoFit/>
          </a:bodyPr>
          <a:lstStyle/>
          <a:p>
            <a:r>
              <a:rPr lang="en-US" sz="1600" dirty="0"/>
              <a:t>Up to 180 </a:t>
            </a:r>
            <a:r>
              <a:rPr lang="cs-CZ" sz="1600" dirty="0" err="1"/>
              <a:t>bpm</a:t>
            </a:r>
            <a:r>
              <a:rPr lang="cs-CZ" sz="1600" dirty="0"/>
              <a:t>,</a:t>
            </a:r>
            <a:r>
              <a:rPr lang="en-US" sz="1600" dirty="0"/>
              <a:t> heart rate increases LINEARLY</a:t>
            </a:r>
            <a:r>
              <a:rPr lang="cs-CZ" sz="1600" dirty="0"/>
              <a:t> </a:t>
            </a:r>
            <a:r>
              <a:rPr lang="en-US" sz="1600" dirty="0"/>
              <a:t>(if </a:t>
            </a:r>
            <a:r>
              <a:rPr lang="cs-CZ" sz="1600" dirty="0"/>
              <a:t>a level </a:t>
            </a:r>
            <a:r>
              <a:rPr lang="cs-CZ" sz="1600" dirty="0" err="1"/>
              <a:t>of</a:t>
            </a:r>
            <a:r>
              <a:rPr lang="cs-CZ" sz="1600" dirty="0"/>
              <a:t> </a:t>
            </a:r>
            <a:r>
              <a:rPr lang="cs-CZ" sz="1600" dirty="0" err="1"/>
              <a:t>exercise</a:t>
            </a:r>
            <a:r>
              <a:rPr lang="en-US" sz="1600" dirty="0"/>
              <a:t> increases continually)</a:t>
            </a:r>
          </a:p>
        </p:txBody>
      </p:sp>
      <p:sp>
        <p:nvSpPr>
          <p:cNvPr id="29" name="TextovéPole 28"/>
          <p:cNvSpPr txBox="1"/>
          <p:nvPr/>
        </p:nvSpPr>
        <p:spPr>
          <a:xfrm>
            <a:off x="6480222" y="3168936"/>
            <a:ext cx="4329292" cy="830997"/>
          </a:xfrm>
          <a:prstGeom prst="rect">
            <a:avLst/>
          </a:prstGeom>
          <a:noFill/>
        </p:spPr>
        <p:txBody>
          <a:bodyPr wrap="square" rtlCol="0">
            <a:spAutoFit/>
          </a:bodyPr>
          <a:lstStyle/>
          <a:p>
            <a:r>
              <a:rPr lang="en-US" sz="1600" b="1" dirty="0"/>
              <a:t>W</a:t>
            </a:r>
            <a:r>
              <a:rPr lang="en-US" sz="1600" b="1" baseline="-25000" dirty="0"/>
              <a:t>170</a:t>
            </a:r>
            <a:r>
              <a:rPr lang="en-US" sz="1600" b="1" dirty="0"/>
              <a:t>: </a:t>
            </a:r>
            <a:r>
              <a:rPr lang="en-US" sz="1600" dirty="0"/>
              <a:t>Index describing work capacity at the heart rate of 170 </a:t>
            </a:r>
            <a:r>
              <a:rPr lang="cs-CZ" sz="1600" dirty="0" err="1"/>
              <a:t>bpm</a:t>
            </a:r>
            <a:r>
              <a:rPr lang="en-US" sz="1600" dirty="0"/>
              <a:t>.</a:t>
            </a:r>
            <a:r>
              <a:rPr lang="cs-CZ" sz="1600" dirty="0"/>
              <a:t> It </a:t>
            </a:r>
            <a:r>
              <a:rPr lang="cs-CZ" sz="1600" dirty="0" err="1"/>
              <a:t>is</a:t>
            </a:r>
            <a:r>
              <a:rPr lang="cs-CZ" sz="1600" dirty="0"/>
              <a:t> </a:t>
            </a:r>
            <a:r>
              <a:rPr lang="cs-CZ" sz="1600" dirty="0" err="1"/>
              <a:t>higher</a:t>
            </a:r>
            <a:r>
              <a:rPr lang="cs-CZ" sz="1600" dirty="0"/>
              <a:t> in </a:t>
            </a:r>
            <a:r>
              <a:rPr lang="cs-CZ" sz="1600" dirty="0" err="1"/>
              <a:t>trained</a:t>
            </a:r>
            <a:r>
              <a:rPr lang="cs-CZ" sz="1600" dirty="0"/>
              <a:t> </a:t>
            </a:r>
            <a:r>
              <a:rPr lang="cs-CZ" sz="1600" dirty="0" err="1"/>
              <a:t>individuals</a:t>
            </a:r>
            <a:r>
              <a:rPr lang="cs-CZ" sz="1600" dirty="0"/>
              <a:t>.</a:t>
            </a:r>
          </a:p>
        </p:txBody>
      </p:sp>
      <p:grpSp>
        <p:nvGrpSpPr>
          <p:cNvPr id="33" name="Skupina 32">
            <a:extLst>
              <a:ext uri="{FF2B5EF4-FFF2-40B4-BE49-F238E27FC236}">
                <a16:creationId xmlns:a16="http://schemas.microsoft.com/office/drawing/2014/main" id="{5251660D-602A-47FA-B3DF-10C8FE6C1395}"/>
              </a:ext>
            </a:extLst>
          </p:cNvPr>
          <p:cNvGrpSpPr/>
          <p:nvPr/>
        </p:nvGrpSpPr>
        <p:grpSpPr>
          <a:xfrm>
            <a:off x="1622163" y="1977672"/>
            <a:ext cx="5312286" cy="4234999"/>
            <a:chOff x="1622163" y="1977672"/>
            <a:chExt cx="5312286" cy="4234999"/>
          </a:xfrm>
        </p:grpSpPr>
        <p:cxnSp>
          <p:nvCxnSpPr>
            <p:cNvPr id="6" name="Přímá spojovací šipka 3"/>
            <p:cNvCxnSpPr>
              <a:cxnSpLocks/>
            </p:cNvCxnSpPr>
            <p:nvPr/>
          </p:nvCxnSpPr>
          <p:spPr>
            <a:xfrm flipV="1">
              <a:off x="2510215" y="1977672"/>
              <a:ext cx="11662" cy="3164984"/>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7" name="Přímá spojovací šipka 5"/>
            <p:cNvCxnSpPr/>
            <p:nvPr/>
          </p:nvCxnSpPr>
          <p:spPr>
            <a:xfrm>
              <a:off x="2510215" y="5142656"/>
              <a:ext cx="327802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8" name="TextovéPole 7"/>
            <p:cNvSpPr txBox="1"/>
            <p:nvPr/>
          </p:nvSpPr>
          <p:spPr>
            <a:xfrm>
              <a:off x="1976069" y="1977672"/>
              <a:ext cx="521297" cy="338554"/>
            </a:xfrm>
            <a:prstGeom prst="rect">
              <a:avLst/>
            </a:prstGeom>
            <a:noFill/>
          </p:spPr>
          <p:txBody>
            <a:bodyPr wrap="none" rtlCol="0">
              <a:spAutoFit/>
            </a:bodyPr>
            <a:lstStyle/>
            <a:p>
              <a:r>
                <a:rPr lang="cs-CZ" sz="1600" dirty="0"/>
                <a:t>200</a:t>
              </a:r>
              <a:endParaRPr lang="en-US" sz="1600" dirty="0"/>
            </a:p>
          </p:txBody>
        </p:sp>
        <p:sp>
          <p:nvSpPr>
            <p:cNvPr id="9" name="TextovéPole 8"/>
            <p:cNvSpPr txBox="1"/>
            <p:nvPr/>
          </p:nvSpPr>
          <p:spPr>
            <a:xfrm>
              <a:off x="2000925" y="2422519"/>
              <a:ext cx="521297" cy="338554"/>
            </a:xfrm>
            <a:prstGeom prst="rect">
              <a:avLst/>
            </a:prstGeom>
            <a:noFill/>
          </p:spPr>
          <p:txBody>
            <a:bodyPr wrap="none" rtlCol="0">
              <a:spAutoFit/>
            </a:bodyPr>
            <a:lstStyle/>
            <a:p>
              <a:r>
                <a:rPr lang="cs-CZ" sz="1600" dirty="0"/>
                <a:t>180</a:t>
              </a:r>
              <a:endParaRPr lang="en-US" sz="1600" dirty="0"/>
            </a:p>
          </p:txBody>
        </p:sp>
        <p:sp>
          <p:nvSpPr>
            <p:cNvPr id="10" name="TextovéPole 9"/>
            <p:cNvSpPr txBox="1"/>
            <p:nvPr/>
          </p:nvSpPr>
          <p:spPr>
            <a:xfrm>
              <a:off x="2000925" y="2818142"/>
              <a:ext cx="521297" cy="338554"/>
            </a:xfrm>
            <a:prstGeom prst="rect">
              <a:avLst/>
            </a:prstGeom>
            <a:noFill/>
          </p:spPr>
          <p:txBody>
            <a:bodyPr wrap="none" rtlCol="0">
              <a:spAutoFit/>
            </a:bodyPr>
            <a:lstStyle/>
            <a:p>
              <a:r>
                <a:rPr lang="cs-CZ" sz="1600" dirty="0"/>
                <a:t>160</a:t>
              </a:r>
              <a:endParaRPr lang="en-US" sz="1600" dirty="0"/>
            </a:p>
          </p:txBody>
        </p:sp>
        <p:sp>
          <p:nvSpPr>
            <p:cNvPr id="11" name="TextovéPole 10"/>
            <p:cNvSpPr txBox="1"/>
            <p:nvPr/>
          </p:nvSpPr>
          <p:spPr>
            <a:xfrm>
              <a:off x="2000925" y="3270283"/>
              <a:ext cx="478016" cy="307777"/>
            </a:xfrm>
            <a:prstGeom prst="rect">
              <a:avLst/>
            </a:prstGeom>
            <a:noFill/>
          </p:spPr>
          <p:txBody>
            <a:bodyPr wrap="none" rtlCol="0">
              <a:spAutoFit/>
            </a:bodyPr>
            <a:lstStyle/>
            <a:p>
              <a:r>
                <a:rPr lang="cs-CZ" sz="1400" dirty="0"/>
                <a:t>140</a:t>
              </a:r>
              <a:endParaRPr lang="en-US" sz="1600" dirty="0"/>
            </a:p>
          </p:txBody>
        </p:sp>
        <p:sp>
          <p:nvSpPr>
            <p:cNvPr id="12" name="TextovéPole 11"/>
            <p:cNvSpPr txBox="1"/>
            <p:nvPr/>
          </p:nvSpPr>
          <p:spPr>
            <a:xfrm>
              <a:off x="2000925" y="3665905"/>
              <a:ext cx="521297" cy="338554"/>
            </a:xfrm>
            <a:prstGeom prst="rect">
              <a:avLst/>
            </a:prstGeom>
            <a:noFill/>
          </p:spPr>
          <p:txBody>
            <a:bodyPr wrap="none" rtlCol="0">
              <a:spAutoFit/>
            </a:bodyPr>
            <a:lstStyle/>
            <a:p>
              <a:r>
                <a:rPr lang="cs-CZ" sz="1600" dirty="0"/>
                <a:t>120</a:t>
              </a:r>
              <a:endParaRPr lang="en-US" sz="1600" dirty="0"/>
            </a:p>
          </p:txBody>
        </p:sp>
        <p:sp>
          <p:nvSpPr>
            <p:cNvPr id="13" name="TextovéPole 12"/>
            <p:cNvSpPr txBox="1"/>
            <p:nvPr/>
          </p:nvSpPr>
          <p:spPr>
            <a:xfrm>
              <a:off x="2000925" y="4068822"/>
              <a:ext cx="521297" cy="338554"/>
            </a:xfrm>
            <a:prstGeom prst="rect">
              <a:avLst/>
            </a:prstGeom>
            <a:noFill/>
          </p:spPr>
          <p:txBody>
            <a:bodyPr wrap="none" rtlCol="0">
              <a:spAutoFit/>
            </a:bodyPr>
            <a:lstStyle/>
            <a:p>
              <a:r>
                <a:rPr lang="cs-CZ" sz="1600" dirty="0"/>
                <a:t>100</a:t>
              </a:r>
              <a:endParaRPr lang="en-US" sz="1600" dirty="0"/>
            </a:p>
          </p:txBody>
        </p:sp>
        <p:sp>
          <p:nvSpPr>
            <p:cNvPr id="14" name="TextovéPole 13"/>
            <p:cNvSpPr txBox="1"/>
            <p:nvPr/>
          </p:nvSpPr>
          <p:spPr>
            <a:xfrm rot="16200000">
              <a:off x="849259" y="3315199"/>
              <a:ext cx="1915140" cy="369332"/>
            </a:xfrm>
            <a:prstGeom prst="rect">
              <a:avLst/>
            </a:prstGeom>
            <a:noFill/>
          </p:spPr>
          <p:txBody>
            <a:bodyPr wrap="none" rtlCol="0">
              <a:spAutoFit/>
            </a:bodyPr>
            <a:lstStyle/>
            <a:p>
              <a:r>
                <a:rPr lang="cs-CZ" sz="1800" dirty="0" err="1"/>
                <a:t>Heart</a:t>
              </a:r>
              <a:r>
                <a:rPr lang="cs-CZ" sz="1800" dirty="0"/>
                <a:t> </a:t>
              </a:r>
              <a:r>
                <a:rPr lang="cs-CZ" sz="1800" dirty="0" err="1"/>
                <a:t>rate</a:t>
              </a:r>
              <a:r>
                <a:rPr lang="cs-CZ" sz="1800" dirty="0"/>
                <a:t> [</a:t>
              </a:r>
              <a:r>
                <a:rPr lang="cs-CZ" sz="1800" dirty="0" err="1"/>
                <a:t>bpm</a:t>
              </a:r>
              <a:r>
                <a:rPr lang="cs-CZ" sz="1800" dirty="0"/>
                <a:t>]</a:t>
              </a:r>
              <a:endParaRPr lang="en-US" sz="1800" dirty="0"/>
            </a:p>
          </p:txBody>
        </p:sp>
        <p:sp>
          <p:nvSpPr>
            <p:cNvPr id="15" name="TextovéPole 14"/>
            <p:cNvSpPr txBox="1"/>
            <p:nvPr/>
          </p:nvSpPr>
          <p:spPr>
            <a:xfrm>
              <a:off x="4838875" y="5185093"/>
              <a:ext cx="2095574" cy="338554"/>
            </a:xfrm>
            <a:prstGeom prst="rect">
              <a:avLst/>
            </a:prstGeom>
            <a:noFill/>
          </p:spPr>
          <p:txBody>
            <a:bodyPr wrap="none" rtlCol="0">
              <a:spAutoFit/>
            </a:bodyPr>
            <a:lstStyle/>
            <a:p>
              <a:r>
                <a:rPr lang="cs-CZ" sz="1600" dirty="0" err="1"/>
                <a:t>Power</a:t>
              </a:r>
              <a:r>
                <a:rPr lang="cs-CZ" sz="1600" dirty="0"/>
                <a:t> [W] </a:t>
              </a:r>
              <a:r>
                <a:rPr lang="cs-CZ" sz="1600" dirty="0" err="1"/>
                <a:t>or</a:t>
              </a:r>
              <a:r>
                <a:rPr lang="cs-CZ" sz="1600" dirty="0"/>
                <a:t> [W/kg]</a:t>
              </a:r>
              <a:endParaRPr lang="en-US" sz="1600" dirty="0"/>
            </a:p>
          </p:txBody>
        </p:sp>
        <p:sp>
          <p:nvSpPr>
            <p:cNvPr id="16" name="Volný tvar 15"/>
            <p:cNvSpPr/>
            <p:nvPr/>
          </p:nvSpPr>
          <p:spPr>
            <a:xfrm>
              <a:off x="2548365" y="2156786"/>
              <a:ext cx="2999316" cy="2281623"/>
            </a:xfrm>
            <a:custGeom>
              <a:avLst/>
              <a:gdLst>
                <a:gd name="connsiteX0" fmla="*/ 3821373 w 3821373"/>
                <a:gd name="connsiteY0" fmla="*/ 0 h 2906973"/>
                <a:gd name="connsiteX1" fmla="*/ 3425588 w 3821373"/>
                <a:gd name="connsiteY1" fmla="*/ 27295 h 2906973"/>
                <a:gd name="connsiteX2" fmla="*/ 2988860 w 3821373"/>
                <a:gd name="connsiteY2" fmla="*/ 95534 h 2906973"/>
                <a:gd name="connsiteX3" fmla="*/ 2579427 w 3821373"/>
                <a:gd name="connsiteY3" fmla="*/ 300250 h 2906973"/>
                <a:gd name="connsiteX4" fmla="*/ 2142699 w 3821373"/>
                <a:gd name="connsiteY4" fmla="*/ 682388 h 2906973"/>
                <a:gd name="connsiteX5" fmla="*/ 1733266 w 3821373"/>
                <a:gd name="connsiteY5" fmla="*/ 1132764 h 2906973"/>
                <a:gd name="connsiteX6" fmla="*/ 1337481 w 3821373"/>
                <a:gd name="connsiteY6" fmla="*/ 1542197 h 2906973"/>
                <a:gd name="connsiteX7" fmla="*/ 900752 w 3821373"/>
                <a:gd name="connsiteY7" fmla="*/ 1992573 h 2906973"/>
                <a:gd name="connsiteX8" fmla="*/ 491320 w 3821373"/>
                <a:gd name="connsiteY8" fmla="*/ 2388358 h 2906973"/>
                <a:gd name="connsiteX9" fmla="*/ 0 w 3821373"/>
                <a:gd name="connsiteY9" fmla="*/ 2906973 h 290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1373" h="2906973">
                  <a:moveTo>
                    <a:pt x="3821373" y="0"/>
                  </a:moveTo>
                  <a:cubicBezTo>
                    <a:pt x="3692856" y="5686"/>
                    <a:pt x="3564340" y="11373"/>
                    <a:pt x="3425588" y="27295"/>
                  </a:cubicBezTo>
                  <a:cubicBezTo>
                    <a:pt x="3286836" y="43217"/>
                    <a:pt x="3129887" y="50042"/>
                    <a:pt x="2988860" y="95534"/>
                  </a:cubicBezTo>
                  <a:cubicBezTo>
                    <a:pt x="2847833" y="141026"/>
                    <a:pt x="2720454" y="202441"/>
                    <a:pt x="2579427" y="300250"/>
                  </a:cubicBezTo>
                  <a:cubicBezTo>
                    <a:pt x="2438400" y="398059"/>
                    <a:pt x="2283726" y="543636"/>
                    <a:pt x="2142699" y="682388"/>
                  </a:cubicBezTo>
                  <a:cubicBezTo>
                    <a:pt x="2001672" y="821140"/>
                    <a:pt x="1867469" y="989463"/>
                    <a:pt x="1733266" y="1132764"/>
                  </a:cubicBezTo>
                  <a:cubicBezTo>
                    <a:pt x="1599063" y="1276066"/>
                    <a:pt x="1337481" y="1542197"/>
                    <a:pt x="1337481" y="1542197"/>
                  </a:cubicBezTo>
                  <a:cubicBezTo>
                    <a:pt x="1198729" y="1685499"/>
                    <a:pt x="1041779" y="1851546"/>
                    <a:pt x="900752" y="1992573"/>
                  </a:cubicBezTo>
                  <a:cubicBezTo>
                    <a:pt x="759725" y="2133600"/>
                    <a:pt x="641445" y="2235958"/>
                    <a:pt x="491320" y="2388358"/>
                  </a:cubicBezTo>
                  <a:cubicBezTo>
                    <a:pt x="341195" y="2540758"/>
                    <a:pt x="170597" y="2723865"/>
                    <a:pt x="0" y="2906973"/>
                  </a:cubicBezTo>
                </a:path>
              </a:pathLst>
            </a:custGeom>
            <a:ln>
              <a:solidFill>
                <a:srgbClr val="FF0000"/>
              </a:solidFill>
            </a:ln>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800">
                <a:ln w="0"/>
                <a:effectLst>
                  <a:outerShdw blurRad="38100" dist="19050" dir="2700000" algn="tl" rotWithShape="0">
                    <a:schemeClr val="dk1">
                      <a:alpha val="40000"/>
                    </a:schemeClr>
                  </a:outerShdw>
                </a:effectLst>
              </a:endParaRPr>
            </a:p>
          </p:txBody>
        </p:sp>
        <p:sp>
          <p:nvSpPr>
            <p:cNvPr id="17" name="TextovéPole 16"/>
            <p:cNvSpPr txBox="1"/>
            <p:nvPr/>
          </p:nvSpPr>
          <p:spPr>
            <a:xfrm>
              <a:off x="2124433" y="4457152"/>
              <a:ext cx="409086" cy="338554"/>
            </a:xfrm>
            <a:prstGeom prst="rect">
              <a:avLst/>
            </a:prstGeom>
            <a:noFill/>
          </p:spPr>
          <p:txBody>
            <a:bodyPr wrap="none" rtlCol="0">
              <a:spAutoFit/>
            </a:bodyPr>
            <a:lstStyle/>
            <a:p>
              <a:r>
                <a:rPr lang="cs-CZ" sz="1600" dirty="0"/>
                <a:t>90</a:t>
              </a:r>
              <a:endParaRPr lang="en-US" sz="1600" dirty="0"/>
            </a:p>
          </p:txBody>
        </p:sp>
        <p:cxnSp>
          <p:nvCxnSpPr>
            <p:cNvPr id="18" name="Přímá spojovací čára 20"/>
            <p:cNvCxnSpPr>
              <a:cxnSpLocks/>
            </p:cNvCxnSpPr>
            <p:nvPr/>
          </p:nvCxnSpPr>
          <p:spPr>
            <a:xfrm flipV="1">
              <a:off x="2567184" y="2142726"/>
              <a:ext cx="307853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Přímá spojovací čára 23"/>
            <p:cNvCxnSpPr/>
            <p:nvPr/>
          </p:nvCxnSpPr>
          <p:spPr>
            <a:xfrm flipH="1">
              <a:off x="2521877" y="2769310"/>
              <a:ext cx="2147668" cy="0"/>
            </a:xfrm>
            <a:prstGeom prst="line">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Volný tvar 21"/>
            <p:cNvSpPr/>
            <p:nvPr/>
          </p:nvSpPr>
          <p:spPr>
            <a:xfrm>
              <a:off x="2514070" y="2142726"/>
              <a:ext cx="3184765" cy="2766111"/>
            </a:xfrm>
            <a:custGeom>
              <a:avLst/>
              <a:gdLst>
                <a:gd name="connsiteX0" fmla="*/ 0 w 3848100"/>
                <a:gd name="connsiteY0" fmla="*/ 3524250 h 3524250"/>
                <a:gd name="connsiteX1" fmla="*/ 2247900 w 3848100"/>
                <a:gd name="connsiteY1" fmla="*/ 1171575 h 3524250"/>
                <a:gd name="connsiteX2" fmla="*/ 2943225 w 3848100"/>
                <a:gd name="connsiteY2" fmla="*/ 447675 h 3524250"/>
                <a:gd name="connsiteX3" fmla="*/ 3333750 w 3848100"/>
                <a:gd name="connsiteY3" fmla="*/ 76200 h 3524250"/>
                <a:gd name="connsiteX4" fmla="*/ 3848100 w 3848100"/>
                <a:gd name="connsiteY4" fmla="*/ 0 h 3524250"/>
                <a:gd name="connsiteX0" fmla="*/ 0 w 3848100"/>
                <a:gd name="connsiteY0" fmla="*/ 3524250 h 3524250"/>
                <a:gd name="connsiteX1" fmla="*/ 2247900 w 3848100"/>
                <a:gd name="connsiteY1" fmla="*/ 1171575 h 3524250"/>
                <a:gd name="connsiteX2" fmla="*/ 2943225 w 3848100"/>
                <a:gd name="connsiteY2" fmla="*/ 447675 h 3524250"/>
                <a:gd name="connsiteX3" fmla="*/ 3200400 w 3848100"/>
                <a:gd name="connsiteY3" fmla="*/ 209550 h 3524250"/>
                <a:gd name="connsiteX4" fmla="*/ 3848100 w 3848100"/>
                <a:gd name="connsiteY4" fmla="*/ 0 h 3524250"/>
                <a:gd name="connsiteX0" fmla="*/ 0 w 3848100"/>
                <a:gd name="connsiteY0" fmla="*/ 3524250 h 3524250"/>
                <a:gd name="connsiteX1" fmla="*/ 2247900 w 3848100"/>
                <a:gd name="connsiteY1" fmla="*/ 1171575 h 3524250"/>
                <a:gd name="connsiteX2" fmla="*/ 2705100 w 3848100"/>
                <a:gd name="connsiteY2" fmla="*/ 666750 h 3524250"/>
                <a:gd name="connsiteX3" fmla="*/ 3200400 w 3848100"/>
                <a:gd name="connsiteY3" fmla="*/ 209550 h 3524250"/>
                <a:gd name="connsiteX4" fmla="*/ 3848100 w 3848100"/>
                <a:gd name="connsiteY4" fmla="*/ 0 h 3524250"/>
                <a:gd name="connsiteX0" fmla="*/ 0 w 3848100"/>
                <a:gd name="connsiteY0" fmla="*/ 3524250 h 3524250"/>
                <a:gd name="connsiteX1" fmla="*/ 2247900 w 3848100"/>
                <a:gd name="connsiteY1" fmla="*/ 1171575 h 3524250"/>
                <a:gd name="connsiteX2" fmla="*/ 2705100 w 3848100"/>
                <a:gd name="connsiteY2" fmla="*/ 666750 h 3524250"/>
                <a:gd name="connsiteX3" fmla="*/ 3200400 w 3848100"/>
                <a:gd name="connsiteY3" fmla="*/ 209550 h 3524250"/>
                <a:gd name="connsiteX4" fmla="*/ 3848100 w 3848100"/>
                <a:gd name="connsiteY4" fmla="*/ 0 h 3524250"/>
                <a:gd name="connsiteX0" fmla="*/ 0 w 3848100"/>
                <a:gd name="connsiteY0" fmla="*/ 3524250 h 3524250"/>
                <a:gd name="connsiteX1" fmla="*/ 2247900 w 3848100"/>
                <a:gd name="connsiteY1" fmla="*/ 1171575 h 3524250"/>
                <a:gd name="connsiteX2" fmla="*/ 2714625 w 3848100"/>
                <a:gd name="connsiteY2" fmla="*/ 666750 h 3524250"/>
                <a:gd name="connsiteX3" fmla="*/ 3200400 w 3848100"/>
                <a:gd name="connsiteY3" fmla="*/ 209550 h 3524250"/>
                <a:gd name="connsiteX4" fmla="*/ 3848100 w 3848100"/>
                <a:gd name="connsiteY4" fmla="*/ 0 h 3524250"/>
                <a:gd name="connsiteX0" fmla="*/ 0 w 4057650"/>
                <a:gd name="connsiteY0" fmla="*/ 3524250 h 3524250"/>
                <a:gd name="connsiteX1" fmla="*/ 2247900 w 4057650"/>
                <a:gd name="connsiteY1" fmla="*/ 1171575 h 3524250"/>
                <a:gd name="connsiteX2" fmla="*/ 2714625 w 4057650"/>
                <a:gd name="connsiteY2" fmla="*/ 666750 h 3524250"/>
                <a:gd name="connsiteX3" fmla="*/ 3200400 w 4057650"/>
                <a:gd name="connsiteY3" fmla="*/ 209550 h 3524250"/>
                <a:gd name="connsiteX4" fmla="*/ 4057650 w 4057650"/>
                <a:gd name="connsiteY4" fmla="*/ 0 h 3524250"/>
                <a:gd name="connsiteX0" fmla="*/ 0 w 4057650"/>
                <a:gd name="connsiteY0" fmla="*/ 3524250 h 3524250"/>
                <a:gd name="connsiteX1" fmla="*/ 2247900 w 4057650"/>
                <a:gd name="connsiteY1" fmla="*/ 1171575 h 3524250"/>
                <a:gd name="connsiteX2" fmla="*/ 2714625 w 4057650"/>
                <a:gd name="connsiteY2" fmla="*/ 666750 h 3524250"/>
                <a:gd name="connsiteX3" fmla="*/ 3238500 w 4057650"/>
                <a:gd name="connsiteY3" fmla="*/ 152400 h 3524250"/>
                <a:gd name="connsiteX4" fmla="*/ 4057650 w 4057650"/>
                <a:gd name="connsiteY4" fmla="*/ 0 h 3524250"/>
                <a:gd name="connsiteX0" fmla="*/ 0 w 4057650"/>
                <a:gd name="connsiteY0" fmla="*/ 3524250 h 3524250"/>
                <a:gd name="connsiteX1" fmla="*/ 2247900 w 4057650"/>
                <a:gd name="connsiteY1" fmla="*/ 1171575 h 3524250"/>
                <a:gd name="connsiteX2" fmla="*/ 2714625 w 4057650"/>
                <a:gd name="connsiteY2" fmla="*/ 666750 h 3524250"/>
                <a:gd name="connsiteX3" fmla="*/ 3297876 w 4057650"/>
                <a:gd name="connsiteY3" fmla="*/ 235527 h 3524250"/>
                <a:gd name="connsiteX4" fmla="*/ 4057650 w 4057650"/>
                <a:gd name="connsiteY4" fmla="*/ 0 h 3524250"/>
                <a:gd name="connsiteX0" fmla="*/ 0 w 4057650"/>
                <a:gd name="connsiteY0" fmla="*/ 3524250 h 3524250"/>
                <a:gd name="connsiteX1" fmla="*/ 2247900 w 4057650"/>
                <a:gd name="connsiteY1" fmla="*/ 1171575 h 3524250"/>
                <a:gd name="connsiteX2" fmla="*/ 2714625 w 4057650"/>
                <a:gd name="connsiteY2" fmla="*/ 666750 h 3524250"/>
                <a:gd name="connsiteX3" fmla="*/ 3297876 w 4057650"/>
                <a:gd name="connsiteY3" fmla="*/ 164275 h 3524250"/>
                <a:gd name="connsiteX4" fmla="*/ 4057650 w 4057650"/>
                <a:gd name="connsiteY4" fmla="*/ 0 h 3524250"/>
                <a:gd name="connsiteX0" fmla="*/ 0 w 4057650"/>
                <a:gd name="connsiteY0" fmla="*/ 3524250 h 3524250"/>
                <a:gd name="connsiteX1" fmla="*/ 2247900 w 4057650"/>
                <a:gd name="connsiteY1" fmla="*/ 1171575 h 3524250"/>
                <a:gd name="connsiteX2" fmla="*/ 2714625 w 4057650"/>
                <a:gd name="connsiteY2" fmla="*/ 666750 h 3524250"/>
                <a:gd name="connsiteX3" fmla="*/ 3345378 w 4057650"/>
                <a:gd name="connsiteY3" fmla="*/ 211776 h 3524250"/>
                <a:gd name="connsiteX4" fmla="*/ 4057650 w 4057650"/>
                <a:gd name="connsiteY4" fmla="*/ 0 h 3524250"/>
                <a:gd name="connsiteX0" fmla="*/ 0 w 4057650"/>
                <a:gd name="connsiteY0" fmla="*/ 3524250 h 3524250"/>
                <a:gd name="connsiteX1" fmla="*/ 2247900 w 4057650"/>
                <a:gd name="connsiteY1" fmla="*/ 1171575 h 3524250"/>
                <a:gd name="connsiteX2" fmla="*/ 2714625 w 4057650"/>
                <a:gd name="connsiteY2" fmla="*/ 666750 h 3524250"/>
                <a:gd name="connsiteX3" fmla="*/ 3345378 w 4057650"/>
                <a:gd name="connsiteY3" fmla="*/ 211776 h 3524250"/>
                <a:gd name="connsiteX4" fmla="*/ 4057650 w 4057650"/>
                <a:gd name="connsiteY4" fmla="*/ 0 h 352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0" h="3524250">
                  <a:moveTo>
                    <a:pt x="0" y="3524250"/>
                  </a:moveTo>
                  <a:lnTo>
                    <a:pt x="2247900" y="1171575"/>
                  </a:lnTo>
                  <a:cubicBezTo>
                    <a:pt x="2700337" y="695325"/>
                    <a:pt x="2531712" y="826716"/>
                    <a:pt x="2714625" y="666750"/>
                  </a:cubicBezTo>
                  <a:cubicBezTo>
                    <a:pt x="2897538" y="506784"/>
                    <a:pt x="3121541" y="322901"/>
                    <a:pt x="3345378" y="211776"/>
                  </a:cubicBezTo>
                  <a:cubicBezTo>
                    <a:pt x="3569215" y="100651"/>
                    <a:pt x="3827834" y="30101"/>
                    <a:pt x="4057650" y="0"/>
                  </a:cubicBezTo>
                </a:path>
              </a:pathLst>
            </a:custGeom>
            <a:ln w="38100">
              <a:solidFill>
                <a:srgbClr val="0066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800">
                <a:ln w="0"/>
                <a:effectLst>
                  <a:outerShdw blurRad="38100" dist="19050" dir="2700000" algn="tl" rotWithShape="0">
                    <a:schemeClr val="dk1">
                      <a:alpha val="40000"/>
                    </a:schemeClr>
                  </a:outerShdw>
                </a:effectLst>
              </a:endParaRPr>
            </a:p>
          </p:txBody>
        </p:sp>
        <p:sp>
          <p:nvSpPr>
            <p:cNvPr id="23" name="TextovéPole 22"/>
            <p:cNvSpPr txBox="1"/>
            <p:nvPr/>
          </p:nvSpPr>
          <p:spPr>
            <a:xfrm rot="18804485">
              <a:off x="2422668" y="3134304"/>
              <a:ext cx="2023912" cy="338554"/>
            </a:xfrm>
            <a:prstGeom prst="rect">
              <a:avLst/>
            </a:prstGeom>
            <a:noFill/>
          </p:spPr>
          <p:txBody>
            <a:bodyPr wrap="square" rtlCol="0">
              <a:spAutoFit/>
            </a:bodyPr>
            <a:lstStyle/>
            <a:p>
              <a:r>
                <a:rPr lang="cs-CZ" sz="1600" dirty="0" err="1"/>
                <a:t>untrained</a:t>
              </a:r>
              <a:r>
                <a:rPr lang="cs-CZ" sz="1600" dirty="0"/>
                <a:t> </a:t>
              </a:r>
              <a:r>
                <a:rPr lang="cs-CZ" sz="1600" dirty="0" err="1"/>
                <a:t>individual</a:t>
              </a:r>
              <a:endParaRPr lang="cs-CZ" sz="1600" dirty="0"/>
            </a:p>
          </p:txBody>
        </p:sp>
        <p:sp>
          <p:nvSpPr>
            <p:cNvPr id="24" name="TextovéPole 23"/>
            <p:cNvSpPr txBox="1"/>
            <p:nvPr/>
          </p:nvSpPr>
          <p:spPr>
            <a:xfrm rot="18804485">
              <a:off x="2733756" y="3677871"/>
              <a:ext cx="2023912" cy="338554"/>
            </a:xfrm>
            <a:prstGeom prst="rect">
              <a:avLst/>
            </a:prstGeom>
            <a:noFill/>
          </p:spPr>
          <p:txBody>
            <a:bodyPr wrap="square" rtlCol="0">
              <a:spAutoFit/>
            </a:bodyPr>
            <a:lstStyle/>
            <a:p>
              <a:r>
                <a:rPr lang="cs-CZ" sz="1600" dirty="0" err="1"/>
                <a:t>trained</a:t>
              </a:r>
              <a:r>
                <a:rPr lang="cs-CZ" sz="1600" dirty="0"/>
                <a:t> </a:t>
              </a:r>
              <a:r>
                <a:rPr lang="cs-CZ" sz="1600" dirty="0" err="1"/>
                <a:t>individual</a:t>
              </a:r>
              <a:endParaRPr lang="cs-CZ" sz="1600" dirty="0"/>
            </a:p>
          </p:txBody>
        </p:sp>
        <p:cxnSp>
          <p:nvCxnSpPr>
            <p:cNvPr id="25" name="Přímá spojnice 24"/>
            <p:cNvCxnSpPr/>
            <p:nvPr/>
          </p:nvCxnSpPr>
          <p:spPr>
            <a:xfrm>
              <a:off x="4149225" y="2769310"/>
              <a:ext cx="0" cy="2373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4567276" y="2761834"/>
              <a:ext cx="0" cy="2373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3434624" y="4804832"/>
              <a:ext cx="736388" cy="338554"/>
            </a:xfrm>
            <a:prstGeom prst="rect">
              <a:avLst/>
            </a:prstGeom>
            <a:noFill/>
          </p:spPr>
          <p:txBody>
            <a:bodyPr wrap="square" rtlCol="0">
              <a:spAutoFit/>
            </a:bodyPr>
            <a:lstStyle/>
            <a:p>
              <a:r>
                <a:rPr lang="cs-CZ" sz="1600" b="1" dirty="0">
                  <a:solidFill>
                    <a:srgbClr val="FF0000"/>
                  </a:solidFill>
                </a:rPr>
                <a:t>W</a:t>
              </a:r>
              <a:r>
                <a:rPr lang="cs-CZ" sz="1600" b="1" baseline="-25000" dirty="0">
                  <a:solidFill>
                    <a:srgbClr val="FF0000"/>
                  </a:solidFill>
                </a:rPr>
                <a:t>170</a:t>
              </a:r>
            </a:p>
          </p:txBody>
        </p:sp>
        <p:sp>
          <p:nvSpPr>
            <p:cNvPr id="28" name="TextovéPole 27"/>
            <p:cNvSpPr txBox="1"/>
            <p:nvPr/>
          </p:nvSpPr>
          <p:spPr>
            <a:xfrm>
              <a:off x="4571633" y="4809251"/>
              <a:ext cx="795024" cy="338554"/>
            </a:xfrm>
            <a:prstGeom prst="rect">
              <a:avLst/>
            </a:prstGeom>
            <a:noFill/>
          </p:spPr>
          <p:txBody>
            <a:bodyPr wrap="square" rtlCol="0">
              <a:spAutoFit/>
            </a:bodyPr>
            <a:lstStyle/>
            <a:p>
              <a:r>
                <a:rPr lang="cs-CZ" sz="1600" b="1" dirty="0">
                  <a:solidFill>
                    <a:srgbClr val="006600"/>
                  </a:solidFill>
                </a:rPr>
                <a:t>W</a:t>
              </a:r>
              <a:r>
                <a:rPr lang="cs-CZ" sz="1600" b="1" baseline="-25000" dirty="0">
                  <a:solidFill>
                    <a:srgbClr val="006600"/>
                  </a:solidFill>
                </a:rPr>
                <a:t>170</a:t>
              </a:r>
            </a:p>
          </p:txBody>
        </p:sp>
        <p:sp>
          <p:nvSpPr>
            <p:cNvPr id="30" name="TextovéPole 29"/>
            <p:cNvSpPr txBox="1"/>
            <p:nvPr/>
          </p:nvSpPr>
          <p:spPr>
            <a:xfrm rot="18703039">
              <a:off x="3863891" y="5162792"/>
              <a:ext cx="1406712" cy="338554"/>
            </a:xfrm>
            <a:prstGeom prst="rect">
              <a:avLst/>
            </a:prstGeom>
            <a:noFill/>
          </p:spPr>
          <p:txBody>
            <a:bodyPr wrap="square" rtlCol="0">
              <a:spAutoFit/>
            </a:bodyPr>
            <a:lstStyle/>
            <a:p>
              <a:r>
                <a:rPr lang="cs-CZ" sz="1600" dirty="0" err="1"/>
                <a:t>Trained</a:t>
              </a:r>
              <a:r>
                <a:rPr lang="cs-CZ" sz="1600" dirty="0"/>
                <a:t> </a:t>
              </a:r>
            </a:p>
          </p:txBody>
        </p:sp>
        <p:sp>
          <p:nvSpPr>
            <p:cNvPr id="31" name="TextovéPole 30"/>
            <p:cNvSpPr txBox="1"/>
            <p:nvPr/>
          </p:nvSpPr>
          <p:spPr>
            <a:xfrm rot="18818237">
              <a:off x="3165311" y="5379335"/>
              <a:ext cx="1328118" cy="338554"/>
            </a:xfrm>
            <a:prstGeom prst="rect">
              <a:avLst/>
            </a:prstGeom>
            <a:noFill/>
          </p:spPr>
          <p:txBody>
            <a:bodyPr wrap="square" rtlCol="0">
              <a:spAutoFit/>
            </a:bodyPr>
            <a:lstStyle/>
            <a:p>
              <a:r>
                <a:rPr lang="cs-CZ" sz="1600" dirty="0" err="1"/>
                <a:t>Untrained</a:t>
              </a:r>
              <a:r>
                <a:rPr lang="cs-CZ" sz="1600" dirty="0"/>
                <a:t> </a:t>
              </a:r>
            </a:p>
          </p:txBody>
        </p:sp>
      </p:grpSp>
    </p:spTree>
    <p:extLst>
      <p:ext uri="{BB962C8B-B14F-4D97-AF65-F5344CB8AC3E}">
        <p14:creationId xmlns:p14="http://schemas.microsoft.com/office/powerpoint/2010/main" val="62500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Respiratory</a:t>
            </a:r>
            <a:r>
              <a:rPr lang="cs-CZ" dirty="0"/>
              <a:t> </a:t>
            </a:r>
            <a:r>
              <a:rPr lang="cs-CZ" dirty="0" err="1"/>
              <a:t>quotient</a:t>
            </a:r>
            <a:r>
              <a:rPr lang="cs-CZ" dirty="0"/>
              <a:t> (RQ)</a:t>
            </a:r>
          </a:p>
        </p:txBody>
      </p:sp>
      <p:sp>
        <p:nvSpPr>
          <p:cNvPr id="5" name="Zástupný symbol pro obsah 4"/>
          <p:cNvSpPr>
            <a:spLocks noGrp="1"/>
          </p:cNvSpPr>
          <p:nvPr>
            <p:ph idx="1"/>
          </p:nvPr>
        </p:nvSpPr>
        <p:spPr>
          <a:xfrm>
            <a:off x="414000" y="1231353"/>
            <a:ext cx="11624408" cy="5243966"/>
          </a:xfrm>
        </p:spPr>
        <p:txBody>
          <a:bodyPr/>
          <a:lstStyle/>
          <a:p>
            <a:pPr>
              <a:lnSpc>
                <a:spcPct val="100000"/>
              </a:lnSpc>
            </a:pPr>
            <a:r>
              <a:rPr lang="en-US" sz="2400" dirty="0"/>
              <a:t>Ratio: CO</a:t>
            </a:r>
            <a:r>
              <a:rPr lang="en-US" sz="2400" baseline="-25000" dirty="0"/>
              <a:t>2</a:t>
            </a:r>
            <a:r>
              <a:rPr lang="en-US" sz="2400" dirty="0"/>
              <a:t> produced / O</a:t>
            </a:r>
            <a:r>
              <a:rPr lang="en-US" sz="2400" baseline="-25000" dirty="0"/>
              <a:t>2</a:t>
            </a:r>
            <a:r>
              <a:rPr lang="en-US" sz="2400" dirty="0"/>
              <a:t> consumed</a:t>
            </a:r>
            <a:endParaRPr lang="cs-CZ" sz="2400" dirty="0"/>
          </a:p>
          <a:p>
            <a:pPr>
              <a:lnSpc>
                <a:spcPct val="100000"/>
              </a:lnSpc>
            </a:pPr>
            <a:r>
              <a:rPr lang="en-US" sz="2400" dirty="0"/>
              <a:t>Provides information about the utilized substrate</a:t>
            </a:r>
            <a:endParaRPr lang="cs-CZ" sz="2400" dirty="0"/>
          </a:p>
          <a:p>
            <a:pPr lvl="1"/>
            <a:r>
              <a:rPr lang="cs-CZ" dirty="0" err="1"/>
              <a:t>Saccharides</a:t>
            </a:r>
            <a:r>
              <a:rPr lang="cs-CZ" dirty="0"/>
              <a:t>: RQ = 1, </a:t>
            </a:r>
            <a:r>
              <a:rPr lang="cs-CZ" dirty="0" err="1"/>
              <a:t>lipids</a:t>
            </a:r>
            <a:r>
              <a:rPr lang="cs-CZ" dirty="0"/>
              <a:t>: RQ = 0,7; </a:t>
            </a:r>
            <a:r>
              <a:rPr lang="cs-CZ" dirty="0" err="1"/>
              <a:t>proteins</a:t>
            </a:r>
            <a:r>
              <a:rPr lang="cs-CZ" dirty="0"/>
              <a:t>: RQ = 0,8</a:t>
            </a:r>
          </a:p>
          <a:p>
            <a:pPr>
              <a:lnSpc>
                <a:spcPct val="100000"/>
              </a:lnSpc>
            </a:pPr>
            <a:r>
              <a:rPr lang="cs-CZ" sz="2400" dirty="0" err="1"/>
              <a:t>Provides</a:t>
            </a:r>
            <a:r>
              <a:rPr lang="cs-CZ" sz="2400" dirty="0"/>
              <a:t> </a:t>
            </a:r>
            <a:r>
              <a:rPr lang="cs-CZ" sz="2400" dirty="0" err="1"/>
              <a:t>information</a:t>
            </a:r>
            <a:r>
              <a:rPr lang="cs-CZ" sz="2400" dirty="0"/>
              <a:t> </a:t>
            </a:r>
            <a:r>
              <a:rPr lang="cs-CZ" sz="2400" dirty="0" err="1"/>
              <a:t>about</a:t>
            </a:r>
            <a:r>
              <a:rPr lang="cs-CZ" sz="2400" dirty="0"/>
              <a:t> </a:t>
            </a:r>
            <a:r>
              <a:rPr lang="cs-CZ" sz="2400" dirty="0" err="1"/>
              <a:t>metabolism</a:t>
            </a:r>
            <a:endParaRPr lang="cs-CZ" sz="2400" dirty="0"/>
          </a:p>
          <a:p>
            <a:pPr lvl="1"/>
            <a:r>
              <a:rPr lang="cs-CZ" dirty="0" err="1"/>
              <a:t>Exercise</a:t>
            </a:r>
            <a:r>
              <a:rPr lang="cs-CZ" dirty="0"/>
              <a:t> </a:t>
            </a:r>
            <a:r>
              <a:rPr lang="cs-CZ" dirty="0" err="1"/>
              <a:t>or</a:t>
            </a:r>
            <a:r>
              <a:rPr lang="cs-CZ" dirty="0"/>
              <a:t> </a:t>
            </a:r>
            <a:r>
              <a:rPr lang="cs-CZ" dirty="0" err="1"/>
              <a:t>metabolic</a:t>
            </a:r>
            <a:r>
              <a:rPr lang="cs-CZ" dirty="0"/>
              <a:t> </a:t>
            </a:r>
            <a:r>
              <a:rPr lang="cs-CZ" dirty="0" err="1"/>
              <a:t>acidosis</a:t>
            </a:r>
            <a:r>
              <a:rPr lang="cs-CZ" dirty="0"/>
              <a:t> RQ &gt; 1</a:t>
            </a:r>
          </a:p>
          <a:p>
            <a:pPr lvl="1"/>
            <a:r>
              <a:rPr lang="cs-CZ" dirty="0" err="1"/>
              <a:t>Voluntary</a:t>
            </a:r>
            <a:r>
              <a:rPr lang="cs-CZ" dirty="0"/>
              <a:t> </a:t>
            </a:r>
            <a:r>
              <a:rPr lang="cs-CZ" dirty="0" err="1"/>
              <a:t>hypoventilation</a:t>
            </a:r>
            <a:r>
              <a:rPr lang="cs-CZ" dirty="0"/>
              <a:t> </a:t>
            </a:r>
            <a:r>
              <a:rPr lang="cs-CZ" dirty="0" err="1"/>
              <a:t>or</a:t>
            </a:r>
            <a:r>
              <a:rPr lang="cs-CZ" dirty="0"/>
              <a:t> </a:t>
            </a:r>
            <a:r>
              <a:rPr lang="cs-CZ" dirty="0" err="1"/>
              <a:t>metabolic</a:t>
            </a:r>
            <a:r>
              <a:rPr lang="cs-CZ" dirty="0"/>
              <a:t> </a:t>
            </a:r>
            <a:r>
              <a:rPr lang="cs-CZ" dirty="0" err="1"/>
              <a:t>alkalosis</a:t>
            </a:r>
            <a:r>
              <a:rPr lang="cs-CZ" dirty="0"/>
              <a:t> RQ &lt; 0.7 </a:t>
            </a:r>
          </a:p>
          <a:p>
            <a:pPr>
              <a:lnSpc>
                <a:spcPct val="100000"/>
              </a:lnSpc>
            </a:pPr>
            <a:r>
              <a:rPr lang="en-US" sz="2400" dirty="0"/>
              <a:t>It is affected by ventilation</a:t>
            </a:r>
            <a:endParaRPr lang="cs-CZ" sz="2400" dirty="0"/>
          </a:p>
          <a:p>
            <a:pPr lvl="1"/>
            <a:r>
              <a:rPr lang="en-US" dirty="0"/>
              <a:t>Voluntary hyperventilation RQ &gt; 1 – CO</a:t>
            </a:r>
            <a:r>
              <a:rPr lang="en-US" baseline="-25000" dirty="0"/>
              <a:t>2</a:t>
            </a:r>
            <a:r>
              <a:rPr lang="en-US" dirty="0"/>
              <a:t> is exhaled from the body </a:t>
            </a:r>
            <a:endParaRPr lang="cs-CZ" dirty="0"/>
          </a:p>
          <a:p>
            <a:pPr lvl="1"/>
            <a:r>
              <a:rPr lang="en-US" dirty="0"/>
              <a:t>Voluntary hypoventilation RQ &lt; 0,7</a:t>
            </a:r>
            <a:endParaRPr lang="cs-CZ" dirty="0"/>
          </a:p>
          <a:p>
            <a:pPr>
              <a:lnSpc>
                <a:spcPct val="100000"/>
              </a:lnSpc>
            </a:pPr>
            <a:r>
              <a:rPr lang="en-US" sz="2400" dirty="0"/>
              <a:t>Intense physical work: RQ up to 2, after exercise R</a:t>
            </a:r>
            <a:r>
              <a:rPr lang="cs-CZ" sz="2400" dirty="0"/>
              <a:t>Q</a:t>
            </a:r>
            <a:r>
              <a:rPr lang="en-US" sz="2400" dirty="0"/>
              <a:t> = 0.5</a:t>
            </a:r>
            <a:endParaRPr lang="cs-CZ" sz="2400" dirty="0"/>
          </a:p>
          <a:p>
            <a:pPr lvl="1"/>
            <a:r>
              <a:rPr lang="cs-CZ" dirty="0" err="1"/>
              <a:t>Anaerobic</a:t>
            </a:r>
            <a:r>
              <a:rPr lang="cs-CZ" dirty="0"/>
              <a:t> </a:t>
            </a:r>
            <a:r>
              <a:rPr lang="cs-CZ" dirty="0" err="1"/>
              <a:t>glycolysis</a:t>
            </a:r>
            <a:r>
              <a:rPr lang="cs-CZ" dirty="0"/>
              <a:t> – </a:t>
            </a:r>
            <a:r>
              <a:rPr lang="cs-CZ" dirty="0" err="1"/>
              <a:t>lactate</a:t>
            </a:r>
            <a:r>
              <a:rPr lang="cs-CZ" dirty="0"/>
              <a:t> </a:t>
            </a:r>
            <a:r>
              <a:rPr lang="cs-CZ" dirty="0" err="1"/>
              <a:t>formation</a:t>
            </a:r>
            <a:r>
              <a:rPr lang="cs-CZ" dirty="0"/>
              <a:t>, more CO</a:t>
            </a:r>
            <a:r>
              <a:rPr lang="cs-CZ" i="1" baseline="-25000" dirty="0"/>
              <a:t>2</a:t>
            </a:r>
            <a:r>
              <a:rPr lang="cs-CZ" dirty="0"/>
              <a:t> </a:t>
            </a:r>
            <a:r>
              <a:rPr lang="cs-CZ" dirty="0" err="1"/>
              <a:t>is</a:t>
            </a:r>
            <a:r>
              <a:rPr lang="cs-CZ" dirty="0"/>
              <a:t> </a:t>
            </a:r>
            <a:r>
              <a:rPr lang="cs-CZ" dirty="0" err="1"/>
              <a:t>exhaled</a:t>
            </a:r>
            <a:r>
              <a:rPr lang="cs-CZ" dirty="0"/>
              <a:t> </a:t>
            </a:r>
            <a:r>
              <a:rPr lang="cs-CZ" dirty="0" err="1"/>
              <a:t>than</a:t>
            </a:r>
            <a:r>
              <a:rPr lang="cs-CZ" dirty="0"/>
              <a:t> O</a:t>
            </a:r>
            <a:r>
              <a:rPr lang="cs-CZ" baseline="-25000" dirty="0"/>
              <a:t>2</a:t>
            </a:r>
            <a:r>
              <a:rPr lang="cs-CZ" dirty="0"/>
              <a:t> </a:t>
            </a:r>
            <a:r>
              <a:rPr lang="cs-CZ" dirty="0" err="1"/>
              <a:t>consumed</a:t>
            </a:r>
            <a:endParaRPr lang="cs-CZ" dirty="0"/>
          </a:p>
          <a:p>
            <a:pPr lvl="1"/>
            <a:r>
              <a:rPr lang="cs-CZ" dirty="0" err="1"/>
              <a:t>Restoration</a:t>
            </a:r>
            <a:r>
              <a:rPr lang="cs-CZ" dirty="0"/>
              <a:t> </a:t>
            </a:r>
            <a:r>
              <a:rPr lang="cs-CZ" dirty="0" err="1"/>
              <a:t>of</a:t>
            </a:r>
            <a:r>
              <a:rPr lang="cs-CZ" dirty="0"/>
              <a:t> </a:t>
            </a:r>
            <a:r>
              <a:rPr lang="cs-CZ" dirty="0" err="1"/>
              <a:t>energy</a:t>
            </a:r>
            <a:r>
              <a:rPr lang="cs-CZ" dirty="0"/>
              <a:t> </a:t>
            </a:r>
            <a:r>
              <a:rPr lang="cs-CZ" dirty="0" err="1"/>
              <a:t>sources</a:t>
            </a:r>
            <a:r>
              <a:rPr lang="cs-CZ" dirty="0"/>
              <a:t> </a:t>
            </a:r>
            <a:r>
              <a:rPr lang="cs-CZ" dirty="0" err="1"/>
              <a:t>after</a:t>
            </a:r>
            <a:r>
              <a:rPr lang="cs-CZ" dirty="0"/>
              <a:t> </a:t>
            </a:r>
            <a:r>
              <a:rPr lang="cs-CZ" dirty="0" err="1"/>
              <a:t>exercise</a:t>
            </a:r>
            <a:r>
              <a:rPr lang="cs-CZ" dirty="0"/>
              <a:t> – </a:t>
            </a:r>
            <a:r>
              <a:rPr lang="cs-CZ" dirty="0" err="1"/>
              <a:t>lactate</a:t>
            </a:r>
            <a:r>
              <a:rPr lang="cs-CZ" dirty="0"/>
              <a:t> </a:t>
            </a:r>
            <a:r>
              <a:rPr lang="cs-CZ" dirty="0" err="1"/>
              <a:t>processing</a:t>
            </a:r>
            <a:r>
              <a:rPr lang="cs-CZ" dirty="0"/>
              <a:t>, </a:t>
            </a:r>
            <a:r>
              <a:rPr lang="cs-CZ" dirty="0" err="1"/>
              <a:t>synthesis</a:t>
            </a:r>
            <a:r>
              <a:rPr lang="cs-CZ" dirty="0"/>
              <a:t> </a:t>
            </a:r>
            <a:r>
              <a:rPr lang="cs-CZ" dirty="0" err="1"/>
              <a:t>of</a:t>
            </a:r>
            <a:r>
              <a:rPr lang="cs-CZ" dirty="0"/>
              <a:t> ATP, </a:t>
            </a:r>
            <a:r>
              <a:rPr lang="cs-CZ" dirty="0" err="1"/>
              <a:t>creatine</a:t>
            </a:r>
            <a:r>
              <a:rPr lang="cs-CZ" dirty="0"/>
              <a:t> </a:t>
            </a:r>
            <a:r>
              <a:rPr lang="cs-CZ" dirty="0" err="1"/>
              <a:t>phosphate</a:t>
            </a:r>
            <a:r>
              <a:rPr lang="cs-CZ" dirty="0"/>
              <a:t> and myoglobin </a:t>
            </a:r>
            <a:r>
              <a:rPr lang="cs-CZ" dirty="0" err="1"/>
              <a:t>oxygenation</a:t>
            </a:r>
            <a:r>
              <a:rPr lang="cs-CZ" dirty="0"/>
              <a:t> – </a:t>
            </a:r>
            <a:r>
              <a:rPr lang="cs-CZ" dirty="0" err="1"/>
              <a:t>higher</a:t>
            </a:r>
            <a:r>
              <a:rPr lang="cs-CZ" dirty="0"/>
              <a:t> </a:t>
            </a:r>
            <a:r>
              <a:rPr lang="cs-CZ" dirty="0" err="1"/>
              <a:t>consumption</a:t>
            </a:r>
            <a:r>
              <a:rPr lang="cs-CZ" dirty="0"/>
              <a:t> </a:t>
            </a:r>
            <a:r>
              <a:rPr lang="cs-CZ" dirty="0" err="1"/>
              <a:t>of</a:t>
            </a:r>
            <a:r>
              <a:rPr lang="cs-CZ" dirty="0"/>
              <a:t> O</a:t>
            </a:r>
            <a:r>
              <a:rPr lang="cs-CZ" baseline="-25000" dirty="0"/>
              <a:t>2</a:t>
            </a:r>
            <a:r>
              <a:rPr lang="cs-CZ" dirty="0"/>
              <a:t> </a:t>
            </a:r>
            <a:r>
              <a:rPr lang="cs-CZ" dirty="0" err="1"/>
              <a:t>than</a:t>
            </a:r>
            <a:r>
              <a:rPr lang="cs-CZ" dirty="0"/>
              <a:t> CO</a:t>
            </a:r>
            <a:r>
              <a:rPr lang="cs-CZ" baseline="-25000" dirty="0"/>
              <a:t>2</a:t>
            </a:r>
            <a:r>
              <a:rPr lang="cs-CZ" dirty="0"/>
              <a:t> </a:t>
            </a:r>
            <a:r>
              <a:rPr lang="cs-CZ" dirty="0" err="1"/>
              <a:t>production</a:t>
            </a:r>
            <a:endParaRPr lang="cs-CZ" dirty="0"/>
          </a:p>
          <a:p>
            <a:pPr lvl="1"/>
            <a:r>
              <a:rPr lang="en-US" sz="2400" b="1" dirty="0"/>
              <a:t>The change in the RQ curve depending on the </a:t>
            </a:r>
            <a:r>
              <a:rPr lang="cs-CZ" sz="2400" b="1" dirty="0"/>
              <a:t>intensity</a:t>
            </a:r>
            <a:r>
              <a:rPr lang="en-US" sz="2400" b="1" dirty="0"/>
              <a:t> of </a:t>
            </a:r>
            <a:r>
              <a:rPr lang="cs-CZ" sz="2400" b="1" dirty="0" err="1"/>
              <a:t>exercise</a:t>
            </a:r>
            <a:r>
              <a:rPr lang="en-US" sz="2400" b="1" dirty="0"/>
              <a:t> indicates the anaerobic threshold</a:t>
            </a:r>
            <a:endParaRPr lang="cs-CZ" sz="2400" b="1" dirty="0"/>
          </a:p>
        </p:txBody>
      </p:sp>
    </p:spTree>
    <p:extLst>
      <p:ext uri="{BB962C8B-B14F-4D97-AF65-F5344CB8AC3E}">
        <p14:creationId xmlns:p14="http://schemas.microsoft.com/office/powerpoint/2010/main" val="62500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a:xfrm>
            <a:off x="666000" y="348733"/>
            <a:ext cx="10753200" cy="451576"/>
          </a:xfrm>
        </p:spPr>
        <p:txBody>
          <a:bodyPr/>
          <a:lstStyle/>
          <a:p>
            <a:r>
              <a:rPr lang="cs-CZ" dirty="0"/>
              <a:t>Oxygen </a:t>
            </a:r>
            <a:r>
              <a:rPr lang="cs-CZ" dirty="0" err="1"/>
              <a:t>dept</a:t>
            </a:r>
            <a:endParaRPr lang="cs-CZ" dirty="0"/>
          </a:p>
        </p:txBody>
      </p:sp>
      <p:sp>
        <p:nvSpPr>
          <p:cNvPr id="5" name="Zástupný symbol pro obsah 4"/>
          <p:cNvSpPr>
            <a:spLocks noGrp="1"/>
          </p:cNvSpPr>
          <p:nvPr>
            <p:ph idx="1"/>
          </p:nvPr>
        </p:nvSpPr>
        <p:spPr>
          <a:xfrm>
            <a:off x="414000" y="984034"/>
            <a:ext cx="11482893" cy="5243966"/>
          </a:xfrm>
        </p:spPr>
        <p:txBody>
          <a:bodyPr/>
          <a:lstStyle/>
          <a:p>
            <a:pPr>
              <a:lnSpc>
                <a:spcPct val="100000"/>
              </a:lnSpc>
            </a:pPr>
            <a:r>
              <a:rPr lang="en-US" sz="2600" dirty="0"/>
              <a:t>Energy for muscle work = aerobic resources + anaerobic resources</a:t>
            </a:r>
            <a:endParaRPr lang="cs-CZ" sz="2600" dirty="0"/>
          </a:p>
          <a:p>
            <a:pPr>
              <a:lnSpc>
                <a:spcPct val="100000"/>
              </a:lnSpc>
            </a:pPr>
            <a:r>
              <a:rPr lang="en-US" sz="2600" dirty="0"/>
              <a:t>If the demand for O</a:t>
            </a:r>
            <a:r>
              <a:rPr lang="en-US" sz="2600" baseline="-25000" dirty="0"/>
              <a:t>2</a:t>
            </a:r>
            <a:r>
              <a:rPr lang="en-US" sz="2600" dirty="0"/>
              <a:t> exceeds the supply, the muscle switches to anaerobic glycolysis</a:t>
            </a:r>
            <a:r>
              <a:rPr lang="cs-CZ" sz="2600" dirty="0"/>
              <a:t> </a:t>
            </a:r>
            <a:r>
              <a:rPr lang="cs-CZ" sz="1900" dirty="0"/>
              <a:t>(</a:t>
            </a:r>
            <a:r>
              <a:rPr lang="en-US" sz="1900" dirty="0"/>
              <a:t>however, the lactate produced in a higher concentration inhibits enzymes and muscle</a:t>
            </a:r>
            <a:r>
              <a:rPr lang="cs-CZ" sz="1900" dirty="0"/>
              <a:t>s)</a:t>
            </a:r>
          </a:p>
          <a:p>
            <a:pPr>
              <a:lnSpc>
                <a:spcPct val="100000"/>
              </a:lnSpc>
            </a:pPr>
            <a:r>
              <a:rPr lang="en-US" sz="2000" dirty="0"/>
              <a:t>Blood circulation in the muscle increases slightly after the work initiation – already </a:t>
            </a:r>
            <a:r>
              <a:rPr lang="cs-CZ" sz="2000" dirty="0" err="1"/>
              <a:t>at</a:t>
            </a:r>
            <a:r>
              <a:rPr lang="cs-CZ" sz="2000" dirty="0"/>
              <a:t> </a:t>
            </a:r>
            <a:r>
              <a:rPr lang="cs-CZ" sz="2000" dirty="0" err="1"/>
              <a:t>that</a:t>
            </a:r>
            <a:r>
              <a:rPr lang="cs-CZ" sz="2000" dirty="0"/>
              <a:t> </a:t>
            </a:r>
            <a:r>
              <a:rPr lang="cs-CZ" sz="2000" dirty="0" err="1"/>
              <a:t>time</a:t>
            </a:r>
            <a:r>
              <a:rPr lang="en-US" sz="2000" dirty="0"/>
              <a:t> the oxygen debt begins, but it stays constant at low power and increases in high power.</a:t>
            </a:r>
            <a:endParaRPr lang="cs-CZ" sz="2000" dirty="0"/>
          </a:p>
          <a:p>
            <a:pPr>
              <a:lnSpc>
                <a:spcPct val="100000"/>
              </a:lnSpc>
            </a:pPr>
            <a:r>
              <a:rPr lang="cs-CZ" sz="2600" dirty="0" err="1"/>
              <a:t>Anaerobic</a:t>
            </a:r>
            <a:r>
              <a:rPr lang="cs-CZ" sz="2600" dirty="0"/>
              <a:t> </a:t>
            </a:r>
            <a:r>
              <a:rPr lang="cs-CZ" sz="2600" dirty="0" err="1"/>
              <a:t>sources</a:t>
            </a:r>
            <a:r>
              <a:rPr lang="cs-CZ" sz="2600" dirty="0"/>
              <a:t>: </a:t>
            </a:r>
            <a:r>
              <a:rPr lang="cs-CZ" sz="2600" dirty="0" err="1"/>
              <a:t>oxidized</a:t>
            </a:r>
            <a:r>
              <a:rPr lang="cs-CZ" sz="2600" dirty="0"/>
              <a:t> myoglobin, </a:t>
            </a:r>
            <a:r>
              <a:rPr lang="cs-CZ" sz="2600" dirty="0" err="1"/>
              <a:t>phosphocreatine</a:t>
            </a:r>
            <a:r>
              <a:rPr lang="cs-CZ" sz="2600" dirty="0"/>
              <a:t>, </a:t>
            </a:r>
            <a:r>
              <a:rPr lang="cs-CZ" sz="2600" dirty="0" err="1"/>
              <a:t>anaerobic</a:t>
            </a:r>
            <a:r>
              <a:rPr lang="cs-CZ" sz="2600" dirty="0"/>
              <a:t> </a:t>
            </a:r>
            <a:r>
              <a:rPr lang="cs-CZ" sz="2600" dirty="0" err="1"/>
              <a:t>glycolysis</a:t>
            </a:r>
            <a:r>
              <a:rPr lang="cs-CZ" sz="2600" dirty="0"/>
              <a:t> </a:t>
            </a:r>
          </a:p>
          <a:p>
            <a:pPr>
              <a:lnSpc>
                <a:spcPct val="100000"/>
              </a:lnSpc>
            </a:pPr>
            <a:r>
              <a:rPr lang="cs-CZ" sz="2600" dirty="0"/>
              <a:t>Oxygen </a:t>
            </a:r>
            <a:r>
              <a:rPr lang="cs-CZ" sz="2600" dirty="0" err="1"/>
              <a:t>debt</a:t>
            </a:r>
            <a:r>
              <a:rPr lang="cs-CZ" sz="2600" dirty="0"/>
              <a:t>: oxygen </a:t>
            </a:r>
            <a:r>
              <a:rPr lang="cs-CZ" sz="2600" dirty="0" err="1"/>
              <a:t>needed</a:t>
            </a:r>
            <a:r>
              <a:rPr lang="cs-CZ" sz="2600" dirty="0"/>
              <a:t> </a:t>
            </a:r>
            <a:r>
              <a:rPr lang="cs-CZ" sz="2600" dirty="0" err="1"/>
              <a:t>for</a:t>
            </a:r>
            <a:r>
              <a:rPr lang="cs-CZ" sz="2600" dirty="0"/>
              <a:t> </a:t>
            </a:r>
            <a:r>
              <a:rPr lang="cs-CZ" sz="2600" dirty="0" err="1"/>
              <a:t>the</a:t>
            </a:r>
            <a:r>
              <a:rPr lang="cs-CZ" sz="2600" dirty="0"/>
              <a:t> </a:t>
            </a:r>
            <a:r>
              <a:rPr lang="cs-CZ" sz="2600" dirty="0" err="1"/>
              <a:t>restoration</a:t>
            </a:r>
            <a:r>
              <a:rPr lang="cs-CZ" sz="2600" dirty="0"/>
              <a:t> </a:t>
            </a:r>
            <a:r>
              <a:rPr lang="cs-CZ" sz="2600" dirty="0" err="1"/>
              <a:t>of</a:t>
            </a:r>
            <a:r>
              <a:rPr lang="cs-CZ" sz="2600" dirty="0"/>
              <a:t> </a:t>
            </a:r>
            <a:r>
              <a:rPr lang="cs-CZ" sz="2600" dirty="0" err="1"/>
              <a:t>phosphocreatine</a:t>
            </a:r>
            <a:r>
              <a:rPr lang="cs-CZ" sz="2600" dirty="0"/>
              <a:t>, </a:t>
            </a:r>
            <a:r>
              <a:rPr lang="cs-CZ" sz="2600" dirty="0" err="1"/>
              <a:t>the</a:t>
            </a:r>
            <a:r>
              <a:rPr lang="cs-CZ" sz="2600" dirty="0"/>
              <a:t> </a:t>
            </a:r>
            <a:r>
              <a:rPr lang="cs-CZ" sz="2600" dirty="0" err="1"/>
              <a:t>breakdown</a:t>
            </a:r>
            <a:r>
              <a:rPr lang="cs-CZ" sz="2600" dirty="0"/>
              <a:t> </a:t>
            </a:r>
            <a:r>
              <a:rPr lang="cs-CZ" sz="2600" dirty="0" err="1"/>
              <a:t>of</a:t>
            </a:r>
            <a:r>
              <a:rPr lang="cs-CZ" sz="2600" dirty="0"/>
              <a:t> </a:t>
            </a:r>
            <a:r>
              <a:rPr lang="cs-CZ" sz="2600" dirty="0" err="1"/>
              <a:t>lactate</a:t>
            </a:r>
            <a:r>
              <a:rPr lang="cs-CZ" sz="2600" dirty="0"/>
              <a:t> and </a:t>
            </a:r>
            <a:r>
              <a:rPr lang="cs-CZ" sz="2600" dirty="0" err="1"/>
              <a:t>the</a:t>
            </a:r>
            <a:r>
              <a:rPr lang="cs-CZ" sz="2600" dirty="0"/>
              <a:t> </a:t>
            </a:r>
            <a:r>
              <a:rPr lang="cs-CZ" sz="2600" dirty="0" err="1"/>
              <a:t>oxidation</a:t>
            </a:r>
            <a:r>
              <a:rPr lang="cs-CZ" sz="2600" dirty="0"/>
              <a:t> </a:t>
            </a:r>
            <a:r>
              <a:rPr lang="cs-CZ" sz="2600" dirty="0" err="1"/>
              <a:t>of</a:t>
            </a:r>
            <a:r>
              <a:rPr lang="cs-CZ" sz="2600" dirty="0"/>
              <a:t> myoglobin</a:t>
            </a:r>
            <a:endParaRPr lang="cs-CZ" dirty="0"/>
          </a:p>
          <a:p>
            <a:pPr lvl="1"/>
            <a:r>
              <a:rPr lang="en-US" dirty="0"/>
              <a:t>It is the oxygen consumption after the </a:t>
            </a:r>
            <a:r>
              <a:rPr lang="cs-CZ" dirty="0" err="1"/>
              <a:t>exercise</a:t>
            </a:r>
            <a:r>
              <a:rPr lang="en-US" dirty="0"/>
              <a:t> that exceeds the resting oxygen consumption </a:t>
            </a:r>
            <a:endParaRPr lang="cs-CZ" dirty="0"/>
          </a:p>
          <a:p>
            <a:pPr lvl="1"/>
            <a:r>
              <a:rPr lang="cs-CZ" dirty="0"/>
              <a:t>It </a:t>
            </a:r>
            <a:r>
              <a:rPr lang="cs-CZ" dirty="0" err="1"/>
              <a:t>is</a:t>
            </a:r>
            <a:r>
              <a:rPr lang="cs-CZ" dirty="0"/>
              <a:t> </a:t>
            </a:r>
            <a:r>
              <a:rPr lang="cs-CZ" dirty="0" err="1"/>
              <a:t>measured</a:t>
            </a:r>
            <a:r>
              <a:rPr lang="cs-CZ" dirty="0"/>
              <a:t> </a:t>
            </a:r>
            <a:r>
              <a:rPr lang="en-US" dirty="0"/>
              <a:t>after exercise until it stabilizes at the resting value – oxygen debt is the difference between O</a:t>
            </a:r>
            <a:r>
              <a:rPr lang="en-US" baseline="-25000" dirty="0"/>
              <a:t>2</a:t>
            </a:r>
            <a:r>
              <a:rPr lang="en-US" dirty="0"/>
              <a:t> consumption after exercise and resting O</a:t>
            </a:r>
            <a:r>
              <a:rPr lang="en-US" baseline="-25000" dirty="0"/>
              <a:t>2</a:t>
            </a:r>
            <a:r>
              <a:rPr lang="en-US" dirty="0"/>
              <a:t> consumption</a:t>
            </a:r>
            <a:endParaRPr lang="cs-CZ" dirty="0"/>
          </a:p>
          <a:p>
            <a:pPr>
              <a:lnSpc>
                <a:spcPct val="100000"/>
              </a:lnSpc>
            </a:pPr>
            <a:r>
              <a:rPr lang="en-US" sz="2400" dirty="0"/>
              <a:t>Oxygen debt can be up to 6 times higher than resting O</a:t>
            </a:r>
            <a:r>
              <a:rPr lang="en-US" sz="2400" baseline="-25000" dirty="0"/>
              <a:t>2</a:t>
            </a:r>
            <a:r>
              <a:rPr lang="en-US" sz="2400" dirty="0"/>
              <a:t> consumption – anaerobic glycolysis during exercise allows a significant increase in muscle performance</a:t>
            </a:r>
            <a:endParaRPr lang="cs-CZ" sz="2400" dirty="0"/>
          </a:p>
        </p:txBody>
      </p:sp>
      <p:sp>
        <p:nvSpPr>
          <p:cNvPr id="6" name="Zástupný symbol pro zápatí 1">
            <a:extLst>
              <a:ext uri="{FF2B5EF4-FFF2-40B4-BE49-F238E27FC236}">
                <a16:creationId xmlns:a16="http://schemas.microsoft.com/office/drawing/2014/main" id="{B1A0CBB3-BCEA-4A29-832D-39611CE7378D}"/>
              </a:ext>
            </a:extLst>
          </p:cNvPr>
          <p:cNvSpPr>
            <a:spLocks noGrp="1"/>
          </p:cNvSpPr>
          <p:nvPr>
            <p:ph type="ftr" sz="quarter" idx="10"/>
          </p:nvPr>
        </p:nvSpPr>
        <p:spPr>
          <a:xfrm>
            <a:off x="720000" y="6228000"/>
            <a:ext cx="7920000" cy="252000"/>
          </a:xfrm>
        </p:spPr>
        <p:txBody>
          <a:bodyPr/>
          <a:lstStyle/>
          <a:p>
            <a:r>
              <a:rPr lang="en-US" dirty="0"/>
              <a:t>Department of Physiology, Faculty of Medicine, Masaryk University</a:t>
            </a:r>
            <a:endParaRPr lang="cs-CZ" dirty="0"/>
          </a:p>
        </p:txBody>
      </p:sp>
    </p:spTree>
    <p:extLst>
      <p:ext uri="{BB962C8B-B14F-4D97-AF65-F5344CB8AC3E}">
        <p14:creationId xmlns:p14="http://schemas.microsoft.com/office/powerpoint/2010/main" val="161596484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5436</TotalTime>
  <Words>2212</Words>
  <Application>Microsoft Office PowerPoint</Application>
  <PresentationFormat>Širokoúhlá obrazovka</PresentationFormat>
  <Paragraphs>231</Paragraphs>
  <Slides>17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Tahoma</vt:lpstr>
      <vt:lpstr>Wingdings</vt:lpstr>
      <vt:lpstr>Prezentace_MU_CZ</vt:lpstr>
      <vt:lpstr>Ergometry</vt:lpstr>
      <vt:lpstr>Ergometry (stress testing, exercise testing)  </vt:lpstr>
      <vt:lpstr>Basic types of protocols for ergometry</vt:lpstr>
      <vt:lpstr>Myocardial metabolism</vt:lpstr>
      <vt:lpstr>Skeletal muscle metabolism</vt:lpstr>
      <vt:lpstr>Heart rate and exercise, W170</vt:lpstr>
      <vt:lpstr>Heart rate and exercise, W170</vt:lpstr>
      <vt:lpstr>Respiratory quotient (RQ)</vt:lpstr>
      <vt:lpstr>Oxygen dept</vt:lpstr>
      <vt:lpstr>Threshold – anaerobic, lactate</vt:lpstr>
      <vt:lpstr>Threshold – ventilatory, circulatory</vt:lpstr>
      <vt:lpstr>Ventilatory threshold</vt:lpstr>
      <vt:lpstr>Termoregulation during physical exercise</vt:lpstr>
      <vt:lpstr>Physiological changes during exercise</vt:lpstr>
      <vt:lpstr>Physiological changes during exercise</vt:lpstr>
      <vt:lpstr>Adaptation to exercise – heart</vt:lpstr>
      <vt:lpstr>Venous return and its mechanism
</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Zuzana Nováková</cp:lastModifiedBy>
  <cp:revision>207</cp:revision>
  <cp:lastPrinted>1601-01-01T00:00:00Z</cp:lastPrinted>
  <dcterms:created xsi:type="dcterms:W3CDTF">2018-10-05T10:13:37Z</dcterms:created>
  <dcterms:modified xsi:type="dcterms:W3CDTF">2023-04-11T13:39:32Z</dcterms:modified>
</cp:coreProperties>
</file>