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77" r:id="rId2"/>
    <p:sldId id="518" r:id="rId3"/>
    <p:sldId id="535" r:id="rId4"/>
    <p:sldId id="533" r:id="rId5"/>
    <p:sldId id="538" r:id="rId6"/>
    <p:sldId id="520" r:id="rId7"/>
    <p:sldId id="540" r:id="rId8"/>
    <p:sldId id="534" r:id="rId9"/>
    <p:sldId id="539" r:id="rId10"/>
    <p:sldId id="542" r:id="rId11"/>
    <p:sldId id="541" r:id="rId12"/>
    <p:sldId id="548" r:id="rId13"/>
    <p:sldId id="543" r:id="rId14"/>
    <p:sldId id="546" r:id="rId15"/>
    <p:sldId id="549" r:id="rId16"/>
    <p:sldId id="544" r:id="rId17"/>
    <p:sldId id="545" r:id="rId18"/>
    <p:sldId id="377" r:id="rId19"/>
  </p:sldIdLst>
  <p:sldSz cx="9144000" cy="6858000" type="screen4x3"/>
  <p:notesSz cx="6858000" cy="9144000"/>
  <p:defaultTextStyle>
    <a:defPPr>
      <a:defRPr lang="cs-CZ"/>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00"/>
    <a:srgbClr val="FF0000"/>
    <a:srgbClr val="996633"/>
    <a:srgbClr val="008000"/>
    <a:srgbClr val="339933"/>
    <a:srgbClr val="3366FF"/>
    <a:srgbClr val="FFFF00"/>
    <a:srgbClr val="CCE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59" autoAdjust="0"/>
  </p:normalViewPr>
  <p:slideViewPr>
    <p:cSldViewPr>
      <p:cViewPr varScale="1">
        <p:scale>
          <a:sx n="113" d="100"/>
          <a:sy n="113" d="100"/>
        </p:scale>
        <p:origin x="1416" y="10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0" d="100"/>
        <a:sy n="40" d="100"/>
      </p:scale>
      <p:origin x="0" y="1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iam Nývltová Fišáková" userId="43a386df-8463-4c6c-a2b8-f1b8857b0025" providerId="ADAL" clId="{6229596D-DDA5-44C5-977F-5DDD1FEC1D14}"/>
    <pc:docChg chg="modSld">
      <pc:chgData name="Miriam Nývltová Fišáková" userId="43a386df-8463-4c6c-a2b8-f1b8857b0025" providerId="ADAL" clId="{6229596D-DDA5-44C5-977F-5DDD1FEC1D14}" dt="2023-05-19T10:50:48.652" v="30" actId="1076"/>
      <pc:docMkLst>
        <pc:docMk/>
      </pc:docMkLst>
      <pc:sldChg chg="addSp modSp mod">
        <pc:chgData name="Miriam Nývltová Fišáková" userId="43a386df-8463-4c6c-a2b8-f1b8857b0025" providerId="ADAL" clId="{6229596D-DDA5-44C5-977F-5DDD1FEC1D14}" dt="2023-05-18T11:54:43.877" v="28" actId="1076"/>
        <pc:sldMkLst>
          <pc:docMk/>
          <pc:sldMk cId="0" sldId="545"/>
        </pc:sldMkLst>
        <pc:spChg chg="add mod">
          <ac:chgData name="Miriam Nývltová Fišáková" userId="43a386df-8463-4c6c-a2b8-f1b8857b0025" providerId="ADAL" clId="{6229596D-DDA5-44C5-977F-5DDD1FEC1D14}" dt="2023-05-18T11:54:40.862" v="27" actId="14100"/>
          <ac:spMkLst>
            <pc:docMk/>
            <pc:sldMk cId="0" sldId="545"/>
            <ac:spMk id="3" creationId="{63C1A948-EE8E-4BEF-B692-C20038520A55}"/>
          </ac:spMkLst>
        </pc:spChg>
        <pc:picChg chg="mod">
          <ac:chgData name="Miriam Nývltová Fišáková" userId="43a386df-8463-4c6c-a2b8-f1b8857b0025" providerId="ADAL" clId="{6229596D-DDA5-44C5-977F-5DDD1FEC1D14}" dt="2023-05-18T11:54:43.877" v="28" actId="1076"/>
          <ac:picMkLst>
            <pc:docMk/>
            <pc:sldMk cId="0" sldId="545"/>
            <ac:picMk id="23556" creationId="{DD538F3D-C273-42F1-8273-FCC70EF006C7}"/>
          </ac:picMkLst>
        </pc:picChg>
      </pc:sldChg>
      <pc:sldChg chg="modSp mod">
        <pc:chgData name="Miriam Nývltová Fišáková" userId="43a386df-8463-4c6c-a2b8-f1b8857b0025" providerId="ADAL" clId="{6229596D-DDA5-44C5-977F-5DDD1FEC1D14}" dt="2023-05-19T10:50:48.652" v="30" actId="1076"/>
        <pc:sldMkLst>
          <pc:docMk/>
          <pc:sldMk cId="0" sldId="548"/>
        </pc:sldMkLst>
        <pc:spChg chg="mod">
          <ac:chgData name="Miriam Nývltová Fišáková" userId="43a386df-8463-4c6c-a2b8-f1b8857b0025" providerId="ADAL" clId="{6229596D-DDA5-44C5-977F-5DDD1FEC1D14}" dt="2023-05-19T10:50:48.652" v="30" actId="1076"/>
          <ac:spMkLst>
            <pc:docMk/>
            <pc:sldMk cId="0" sldId="548"/>
            <ac:spMk id="4" creationId="{114B90AF-EE50-4482-8598-932F98D1950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8A9EFF26-3C1A-42D8-8C57-B85E2D39425D}"/>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vl1pPr>
          </a:lstStyle>
          <a:p>
            <a:pPr>
              <a:defRPr/>
            </a:pPr>
            <a:endParaRPr lang="cs-CZ"/>
          </a:p>
        </p:txBody>
      </p:sp>
      <p:sp>
        <p:nvSpPr>
          <p:cNvPr id="3075" name="Rectangle 3">
            <a:extLst>
              <a:ext uri="{FF2B5EF4-FFF2-40B4-BE49-F238E27FC236}">
                <a16:creationId xmlns:a16="http://schemas.microsoft.com/office/drawing/2014/main" id="{C29924A8-60DD-40E6-9CBB-EF078801B9B2}"/>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endParaRPr lang="cs-CZ"/>
          </a:p>
        </p:txBody>
      </p:sp>
      <p:sp>
        <p:nvSpPr>
          <p:cNvPr id="2052" name="Rectangle 4">
            <a:extLst>
              <a:ext uri="{FF2B5EF4-FFF2-40B4-BE49-F238E27FC236}">
                <a16:creationId xmlns:a16="http://schemas.microsoft.com/office/drawing/2014/main" id="{F651E6D4-8CA9-4018-97FA-D6A21873F240}"/>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a:extLst>
              <a:ext uri="{FF2B5EF4-FFF2-40B4-BE49-F238E27FC236}">
                <a16:creationId xmlns:a16="http://schemas.microsoft.com/office/drawing/2014/main" id="{7CEEA0C2-25AC-48C9-A6B4-FEE7F7CEE544}"/>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3078" name="Rectangle 6">
            <a:extLst>
              <a:ext uri="{FF2B5EF4-FFF2-40B4-BE49-F238E27FC236}">
                <a16:creationId xmlns:a16="http://schemas.microsoft.com/office/drawing/2014/main" id="{78CD58A4-15C3-450C-A81D-0D53700761A9}"/>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pPr>
              <a:defRPr/>
            </a:pPr>
            <a:endParaRPr lang="cs-CZ"/>
          </a:p>
        </p:txBody>
      </p:sp>
      <p:sp>
        <p:nvSpPr>
          <p:cNvPr id="3079" name="Rectangle 7">
            <a:extLst>
              <a:ext uri="{FF2B5EF4-FFF2-40B4-BE49-F238E27FC236}">
                <a16:creationId xmlns:a16="http://schemas.microsoft.com/office/drawing/2014/main" id="{9E5F9B8C-EFCF-441A-B161-2BE84E3C7D3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F9AFF7BA-DD76-4D4D-B49F-6606B92B9FC0}"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a:extLst>
              <a:ext uri="{FF2B5EF4-FFF2-40B4-BE49-F238E27FC236}">
                <a16:creationId xmlns:a16="http://schemas.microsoft.com/office/drawing/2014/main" id="{BBF96BE0-0558-4456-9DF9-1495A165D94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2E1067F-8697-453E-849E-7AE5B34DAC6B}" type="slidenum">
              <a:rPr lang="cs-CZ" altLang="cs-CZ" smtClean="0"/>
              <a:pPr>
                <a:spcBef>
                  <a:spcPct val="0"/>
                </a:spcBef>
              </a:pPr>
              <a:t>1</a:t>
            </a:fld>
            <a:endParaRPr lang="cs-CZ" altLang="cs-CZ"/>
          </a:p>
        </p:txBody>
      </p:sp>
      <p:sp>
        <p:nvSpPr>
          <p:cNvPr id="4099" name="Rectangle 2">
            <a:extLst>
              <a:ext uri="{FF2B5EF4-FFF2-40B4-BE49-F238E27FC236}">
                <a16:creationId xmlns:a16="http://schemas.microsoft.com/office/drawing/2014/main" id="{9B341A1A-08CF-4145-85EA-8FB29D099967}"/>
              </a:ext>
            </a:extLst>
          </p:cNvPr>
          <p:cNvSpPr>
            <a:spLocks noGrp="1" noRot="1" noChangeAspect="1" noChangeArrowheads="1" noTextEdit="1"/>
          </p:cNvSpPr>
          <p:nvPr>
            <p:ph type="sldImg"/>
          </p:nvPr>
        </p:nvSpPr>
        <p:spPr>
          <a:ln/>
        </p:spPr>
      </p:sp>
      <p:sp>
        <p:nvSpPr>
          <p:cNvPr id="4100" name="Rectangle 3">
            <a:extLst>
              <a:ext uri="{FF2B5EF4-FFF2-40B4-BE49-F238E27FC236}">
                <a16:creationId xmlns:a16="http://schemas.microsoft.com/office/drawing/2014/main" id="{F7F27B55-29FA-4D9F-BD0A-5651BC3F4495}"/>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a:extLst>
              <a:ext uri="{FF2B5EF4-FFF2-40B4-BE49-F238E27FC236}">
                <a16:creationId xmlns:a16="http://schemas.microsoft.com/office/drawing/2014/main" id="{FB98D12F-C501-43E3-AA0A-26C9905E009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8D8F31E-0B18-4084-9EEE-F6F9A19F0046}" type="slidenum">
              <a:rPr lang="cs-CZ" altLang="cs-CZ" smtClean="0"/>
              <a:pPr/>
              <a:t>2</a:t>
            </a:fld>
            <a:endParaRPr lang="cs-CZ" altLang="cs-CZ"/>
          </a:p>
        </p:txBody>
      </p:sp>
      <p:sp>
        <p:nvSpPr>
          <p:cNvPr id="6147" name="Rectangle 2">
            <a:extLst>
              <a:ext uri="{FF2B5EF4-FFF2-40B4-BE49-F238E27FC236}">
                <a16:creationId xmlns:a16="http://schemas.microsoft.com/office/drawing/2014/main" id="{9CEA75DD-59A1-4E25-BD2A-9702A6A72653}"/>
              </a:ext>
            </a:extLst>
          </p:cNvPr>
          <p:cNvSpPr>
            <a:spLocks noGrp="1" noRot="1" noChangeAspect="1" noChangeArrowheads="1" noTextEdit="1"/>
          </p:cNvSpPr>
          <p:nvPr>
            <p:ph type="sldImg"/>
          </p:nvPr>
        </p:nvSpPr>
        <p:spPr>
          <a:ln/>
        </p:spPr>
      </p:sp>
      <p:sp>
        <p:nvSpPr>
          <p:cNvPr id="6148" name="Rectangle 3">
            <a:extLst>
              <a:ext uri="{FF2B5EF4-FFF2-40B4-BE49-F238E27FC236}">
                <a16:creationId xmlns:a16="http://schemas.microsoft.com/office/drawing/2014/main" id="{563DA620-06F5-4F6F-97FC-BB9D62B2E443}"/>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C5FA1574-ACC9-4776-B7B5-1335A5F509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A937DB-DA0F-433B-A12E-DDE7756C855C}" type="slidenum">
              <a:rPr lang="cs-CZ" altLang="cs-CZ" smtClean="0"/>
              <a:pPr/>
              <a:t>6</a:t>
            </a:fld>
            <a:endParaRPr lang="cs-CZ" altLang="cs-CZ"/>
          </a:p>
        </p:txBody>
      </p:sp>
      <p:sp>
        <p:nvSpPr>
          <p:cNvPr id="17411" name="Rectangle 2">
            <a:extLst>
              <a:ext uri="{FF2B5EF4-FFF2-40B4-BE49-F238E27FC236}">
                <a16:creationId xmlns:a16="http://schemas.microsoft.com/office/drawing/2014/main" id="{35BC7696-0F66-4ED4-A824-B4C00C2620B5}"/>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A783AB92-ABC6-41A6-A03A-D0F346CDC9AC}"/>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a:extLst>
              <a:ext uri="{FF2B5EF4-FFF2-40B4-BE49-F238E27FC236}">
                <a16:creationId xmlns:a16="http://schemas.microsoft.com/office/drawing/2014/main" id="{C5A140F7-3197-4084-9B24-59AD40BF41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376384F7-F44D-41CE-B76B-0389E10F515E}" type="slidenum">
              <a:rPr lang="cs-CZ" altLang="cs-CZ" smtClean="0"/>
              <a:pPr>
                <a:spcBef>
                  <a:spcPct val="0"/>
                </a:spcBef>
              </a:pPr>
              <a:t>18</a:t>
            </a:fld>
            <a:endParaRPr lang="cs-CZ" altLang="cs-CZ"/>
          </a:p>
        </p:txBody>
      </p:sp>
      <p:sp>
        <p:nvSpPr>
          <p:cNvPr id="190467" name="Rectangle 2">
            <a:extLst>
              <a:ext uri="{FF2B5EF4-FFF2-40B4-BE49-F238E27FC236}">
                <a16:creationId xmlns:a16="http://schemas.microsoft.com/office/drawing/2014/main" id="{FC12AA08-B670-4F9F-8F71-4F079EC76EB0}"/>
              </a:ext>
            </a:extLst>
          </p:cNvPr>
          <p:cNvSpPr>
            <a:spLocks noGrp="1" noRot="1" noChangeAspect="1" noChangeArrowheads="1" noTextEdit="1"/>
          </p:cNvSpPr>
          <p:nvPr>
            <p:ph type="sldImg"/>
          </p:nvPr>
        </p:nvSpPr>
        <p:spPr>
          <a:ln/>
        </p:spPr>
      </p:sp>
      <p:sp>
        <p:nvSpPr>
          <p:cNvPr id="190468" name="Rectangle 3">
            <a:extLst>
              <a:ext uri="{FF2B5EF4-FFF2-40B4-BE49-F238E27FC236}">
                <a16:creationId xmlns:a16="http://schemas.microsoft.com/office/drawing/2014/main" id="{92434B9F-11EE-464C-82FD-0C2F1D5B0E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a:t>Klepnutím lze upravit styl předlohy nadpisů.</a:t>
            </a:r>
          </a:p>
        </p:txBody>
      </p:sp>
      <p:sp>
        <p:nvSpPr>
          <p:cNvPr id="3" name="Podnadpis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cs-CZ"/>
              <a:t>Klepnutím lze upravit styl předlohy podnadpisů.</a:t>
            </a:r>
          </a:p>
        </p:txBody>
      </p:sp>
      <p:sp>
        <p:nvSpPr>
          <p:cNvPr id="4" name="Rectangle 4">
            <a:extLst>
              <a:ext uri="{FF2B5EF4-FFF2-40B4-BE49-F238E27FC236}">
                <a16:creationId xmlns:a16="http://schemas.microsoft.com/office/drawing/2014/main" id="{68F8AA4A-6A34-4A66-8CFA-EE070D3C5FB6}"/>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5108C8C-0362-4F58-A954-9FF5F557BF8E}"/>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17C696C0-4C64-4413-97AB-18560A166301}"/>
              </a:ext>
            </a:extLst>
          </p:cNvPr>
          <p:cNvSpPr>
            <a:spLocks noGrp="1" noChangeArrowheads="1"/>
          </p:cNvSpPr>
          <p:nvPr>
            <p:ph type="sldNum" sz="quarter" idx="12"/>
          </p:nvPr>
        </p:nvSpPr>
        <p:spPr>
          <a:ln/>
        </p:spPr>
        <p:txBody>
          <a:bodyPr/>
          <a:lstStyle>
            <a:lvl1pPr>
              <a:defRPr/>
            </a:lvl1pPr>
          </a:lstStyle>
          <a:p>
            <a:pPr>
              <a:defRPr/>
            </a:pPr>
            <a:fld id="{3BBFCC17-DA7D-4255-B4D5-47AEAB08CB98}" type="slidenum">
              <a:rPr lang="cs-CZ" altLang="cs-CZ"/>
              <a:pPr>
                <a:defRPr/>
              </a:pPr>
              <a:t>‹#›</a:t>
            </a:fld>
            <a:endParaRPr lang="cs-CZ" altLang="cs-CZ"/>
          </a:p>
        </p:txBody>
      </p:sp>
    </p:spTree>
    <p:extLst>
      <p:ext uri="{BB962C8B-B14F-4D97-AF65-F5344CB8AC3E}">
        <p14:creationId xmlns:p14="http://schemas.microsoft.com/office/powerpoint/2010/main" val="3948950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svislý text 2"/>
          <p:cNvSpPr>
            <a:spLocks noGrp="1"/>
          </p:cNvSpPr>
          <p:nvPr>
            <p:ph type="body" orient="vert" idx="1"/>
          </p:nvPr>
        </p:nvSpPr>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2ED7B7CA-C876-4F2B-A3C4-BEC285C42CDE}"/>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F798773E-F12E-41CE-A38A-311FBEAC8DFD}"/>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08597FEC-9994-4B19-858D-4CCF22E33C9C}"/>
              </a:ext>
            </a:extLst>
          </p:cNvPr>
          <p:cNvSpPr>
            <a:spLocks noGrp="1" noChangeArrowheads="1"/>
          </p:cNvSpPr>
          <p:nvPr>
            <p:ph type="sldNum" sz="quarter" idx="12"/>
          </p:nvPr>
        </p:nvSpPr>
        <p:spPr>
          <a:ln/>
        </p:spPr>
        <p:txBody>
          <a:bodyPr/>
          <a:lstStyle>
            <a:lvl1pPr>
              <a:defRPr/>
            </a:lvl1pPr>
          </a:lstStyle>
          <a:p>
            <a:pPr>
              <a:defRPr/>
            </a:pPr>
            <a:fld id="{67F7740F-D641-4DA8-9927-E7FBFEEF270A}" type="slidenum">
              <a:rPr lang="cs-CZ" altLang="cs-CZ"/>
              <a:pPr>
                <a:defRPr/>
              </a:pPr>
              <a:t>‹#›</a:t>
            </a:fld>
            <a:endParaRPr lang="cs-CZ" altLang="cs-CZ"/>
          </a:p>
        </p:txBody>
      </p:sp>
    </p:spTree>
    <p:extLst>
      <p:ext uri="{BB962C8B-B14F-4D97-AF65-F5344CB8AC3E}">
        <p14:creationId xmlns:p14="http://schemas.microsoft.com/office/powerpoint/2010/main" val="921053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a:t>Klepnutím lze upravit styl předlohy nadpisů.</a:t>
            </a:r>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382FCB33-3A75-423A-8C8C-F117C33A25F5}"/>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C2A69A95-B4F9-4AB8-88C5-4BC5A79316F6}"/>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4A5C804-5DAD-431A-9A40-69518C68A4B7}"/>
              </a:ext>
            </a:extLst>
          </p:cNvPr>
          <p:cNvSpPr>
            <a:spLocks noGrp="1" noChangeArrowheads="1"/>
          </p:cNvSpPr>
          <p:nvPr>
            <p:ph type="sldNum" sz="quarter" idx="12"/>
          </p:nvPr>
        </p:nvSpPr>
        <p:spPr>
          <a:ln/>
        </p:spPr>
        <p:txBody>
          <a:bodyPr/>
          <a:lstStyle>
            <a:lvl1pPr>
              <a:defRPr/>
            </a:lvl1pPr>
          </a:lstStyle>
          <a:p>
            <a:pPr>
              <a:defRPr/>
            </a:pPr>
            <a:fld id="{7AE6D017-454F-4620-875A-496A9D61A925}" type="slidenum">
              <a:rPr lang="cs-CZ" altLang="cs-CZ"/>
              <a:pPr>
                <a:defRPr/>
              </a:pPr>
              <a:t>‹#›</a:t>
            </a:fld>
            <a:endParaRPr lang="cs-CZ" altLang="cs-CZ"/>
          </a:p>
        </p:txBody>
      </p:sp>
    </p:spTree>
    <p:extLst>
      <p:ext uri="{BB962C8B-B14F-4D97-AF65-F5344CB8AC3E}">
        <p14:creationId xmlns:p14="http://schemas.microsoft.com/office/powerpoint/2010/main" val="506578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Nadpis a 4 obsahy">
    <p:spTree>
      <p:nvGrpSpPr>
        <p:cNvPr id="1" name=""/>
        <p:cNvGrpSpPr/>
        <p:nvPr/>
      </p:nvGrpSpPr>
      <p:grpSpPr>
        <a:xfrm>
          <a:off x="0" y="0"/>
          <a:ext cx="0" cy="0"/>
          <a:chOff x="0" y="0"/>
          <a:chExt cx="0" cy="0"/>
        </a:xfrm>
      </p:grpSpPr>
      <p:sp>
        <p:nvSpPr>
          <p:cNvPr id="2" name="Nadpis 1"/>
          <p:cNvSpPr>
            <a:spLocks noGrp="1"/>
          </p:cNvSpPr>
          <p:nvPr>
            <p:ph type="title" sz="quarter"/>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quarter" idx="1"/>
          </p:nvPr>
        </p:nvSpPr>
        <p:spPr>
          <a:xfrm>
            <a:off x="457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57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obsah 5"/>
          <p:cNvSpPr>
            <a:spLocks noGrp="1"/>
          </p:cNvSpPr>
          <p:nvPr>
            <p:ph sz="quarter" idx="4"/>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9448EBFB-48B2-4865-B74A-7B8FEA1A383D}"/>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F29F9A74-68AE-4BC0-AD04-43F1B72058B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6448F5D3-CC9E-4A47-BBBE-6487EF2E9799}"/>
              </a:ext>
            </a:extLst>
          </p:cNvPr>
          <p:cNvSpPr>
            <a:spLocks noGrp="1" noChangeArrowheads="1"/>
          </p:cNvSpPr>
          <p:nvPr>
            <p:ph type="sldNum" sz="quarter" idx="12"/>
          </p:nvPr>
        </p:nvSpPr>
        <p:spPr>
          <a:ln/>
        </p:spPr>
        <p:txBody>
          <a:bodyPr/>
          <a:lstStyle>
            <a:lvl1pPr>
              <a:defRPr/>
            </a:lvl1pPr>
          </a:lstStyle>
          <a:p>
            <a:pPr>
              <a:defRPr/>
            </a:pPr>
            <a:fld id="{1B33BDB9-DFA7-46B4-BE94-AC5237E5B61F}" type="slidenum">
              <a:rPr lang="cs-CZ" altLang="cs-CZ"/>
              <a:pPr>
                <a:defRPr/>
              </a:pPr>
              <a:t>‹#›</a:t>
            </a:fld>
            <a:endParaRPr lang="cs-CZ" altLang="cs-CZ"/>
          </a:p>
        </p:txBody>
      </p:sp>
    </p:spTree>
    <p:extLst>
      <p:ext uri="{BB962C8B-B14F-4D97-AF65-F5344CB8AC3E}">
        <p14:creationId xmlns:p14="http://schemas.microsoft.com/office/powerpoint/2010/main" val="11147749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Nadpis, 1 velký a 2 malé obsahy">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4648200" y="1600200"/>
            <a:ext cx="40386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4648200" y="3938588"/>
            <a:ext cx="40386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B71FD6A9-AE6F-495E-8DE2-6EDF288910F1}"/>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65AD0DAF-39C9-4B4F-8A4E-C9AAFAF96760}"/>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9F12FAB2-2F4A-4315-B7F4-0F219ACD09AA}"/>
              </a:ext>
            </a:extLst>
          </p:cNvPr>
          <p:cNvSpPr>
            <a:spLocks noGrp="1" noChangeArrowheads="1"/>
          </p:cNvSpPr>
          <p:nvPr>
            <p:ph type="sldNum" sz="quarter" idx="12"/>
          </p:nvPr>
        </p:nvSpPr>
        <p:spPr>
          <a:ln/>
        </p:spPr>
        <p:txBody>
          <a:bodyPr/>
          <a:lstStyle>
            <a:lvl1pPr>
              <a:defRPr/>
            </a:lvl1pPr>
          </a:lstStyle>
          <a:p>
            <a:pPr>
              <a:defRPr/>
            </a:pPr>
            <a:fld id="{BFE74351-35E5-49F2-9FEF-A32B23C82F91}" type="slidenum">
              <a:rPr lang="cs-CZ" altLang="cs-CZ"/>
              <a:pPr>
                <a:defRPr/>
              </a:pPr>
              <a:t>‹#›</a:t>
            </a:fld>
            <a:endParaRPr lang="cs-CZ" altLang="cs-CZ"/>
          </a:p>
        </p:txBody>
      </p:sp>
    </p:spTree>
    <p:extLst>
      <p:ext uri="{BB962C8B-B14F-4D97-AF65-F5344CB8AC3E}">
        <p14:creationId xmlns:p14="http://schemas.microsoft.com/office/powerpoint/2010/main" val="37580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idx="1"/>
          </p:nvPr>
        </p:nvSpPr>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4">
            <a:extLst>
              <a:ext uri="{FF2B5EF4-FFF2-40B4-BE49-F238E27FC236}">
                <a16:creationId xmlns:a16="http://schemas.microsoft.com/office/drawing/2014/main" id="{81DD830D-9137-4C8B-9EFC-7F3279B3186B}"/>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17E82694-B644-4DB0-B612-CC55ED77CA9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842A279F-A1C1-4550-BC7D-0CE4419F0933}"/>
              </a:ext>
            </a:extLst>
          </p:cNvPr>
          <p:cNvSpPr>
            <a:spLocks noGrp="1" noChangeArrowheads="1"/>
          </p:cNvSpPr>
          <p:nvPr>
            <p:ph type="sldNum" sz="quarter" idx="12"/>
          </p:nvPr>
        </p:nvSpPr>
        <p:spPr>
          <a:ln/>
        </p:spPr>
        <p:txBody>
          <a:bodyPr/>
          <a:lstStyle>
            <a:lvl1pPr>
              <a:defRPr/>
            </a:lvl1pPr>
          </a:lstStyle>
          <a:p>
            <a:pPr>
              <a:defRPr/>
            </a:pPr>
            <a:fld id="{E2D3C957-5142-4052-B40B-A9A5E8A48ACF}" type="slidenum">
              <a:rPr lang="cs-CZ" altLang="cs-CZ"/>
              <a:pPr>
                <a:defRPr/>
              </a:pPr>
              <a:t>‹#›</a:t>
            </a:fld>
            <a:endParaRPr lang="cs-CZ" altLang="cs-CZ"/>
          </a:p>
        </p:txBody>
      </p:sp>
    </p:spTree>
    <p:extLst>
      <p:ext uri="{BB962C8B-B14F-4D97-AF65-F5344CB8AC3E}">
        <p14:creationId xmlns:p14="http://schemas.microsoft.com/office/powerpoint/2010/main" val="20178348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Klepnutím lze upravit styl předlohy nadpisů.</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Klepnutím lze upravit styly předlohy textu.</a:t>
            </a:r>
          </a:p>
        </p:txBody>
      </p:sp>
      <p:sp>
        <p:nvSpPr>
          <p:cNvPr id="4" name="Rectangle 4">
            <a:extLst>
              <a:ext uri="{FF2B5EF4-FFF2-40B4-BE49-F238E27FC236}">
                <a16:creationId xmlns:a16="http://schemas.microsoft.com/office/drawing/2014/main" id="{7012F405-E8D8-4298-91F2-CE0B2A0B2238}"/>
              </a:ext>
            </a:extLst>
          </p:cNvPr>
          <p:cNvSpPr>
            <a:spLocks noGrp="1" noChangeArrowheads="1"/>
          </p:cNvSpPr>
          <p:nvPr>
            <p:ph type="dt" sz="half" idx="10"/>
          </p:nvPr>
        </p:nvSpPr>
        <p:spPr>
          <a:ln/>
        </p:spPr>
        <p:txBody>
          <a:bodyPr/>
          <a:lstStyle>
            <a:lvl1pPr>
              <a:defRPr/>
            </a:lvl1pPr>
          </a:lstStyle>
          <a:p>
            <a:pPr>
              <a:defRPr/>
            </a:pPr>
            <a:endParaRPr lang="cs-CZ"/>
          </a:p>
        </p:txBody>
      </p:sp>
      <p:sp>
        <p:nvSpPr>
          <p:cNvPr id="5" name="Rectangle 5">
            <a:extLst>
              <a:ext uri="{FF2B5EF4-FFF2-40B4-BE49-F238E27FC236}">
                <a16:creationId xmlns:a16="http://schemas.microsoft.com/office/drawing/2014/main" id="{05E7E9B5-750C-469B-B56C-3AFD2E66976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6" name="Rectangle 6">
            <a:extLst>
              <a:ext uri="{FF2B5EF4-FFF2-40B4-BE49-F238E27FC236}">
                <a16:creationId xmlns:a16="http://schemas.microsoft.com/office/drawing/2014/main" id="{D5429983-304F-43F9-83EA-027E58DE1AE9}"/>
              </a:ext>
            </a:extLst>
          </p:cNvPr>
          <p:cNvSpPr>
            <a:spLocks noGrp="1" noChangeArrowheads="1"/>
          </p:cNvSpPr>
          <p:nvPr>
            <p:ph type="sldNum" sz="quarter" idx="12"/>
          </p:nvPr>
        </p:nvSpPr>
        <p:spPr>
          <a:ln/>
        </p:spPr>
        <p:txBody>
          <a:bodyPr/>
          <a:lstStyle>
            <a:lvl1pPr>
              <a:defRPr/>
            </a:lvl1pPr>
          </a:lstStyle>
          <a:p>
            <a:pPr>
              <a:defRPr/>
            </a:pPr>
            <a:fld id="{B3D526E3-DBAD-40C1-8FE2-B0FFC99878AA}" type="slidenum">
              <a:rPr lang="cs-CZ" altLang="cs-CZ"/>
              <a:pPr>
                <a:defRPr/>
              </a:pPr>
              <a:t>‹#›</a:t>
            </a:fld>
            <a:endParaRPr lang="cs-CZ" altLang="cs-CZ"/>
          </a:p>
        </p:txBody>
      </p:sp>
    </p:spTree>
    <p:extLst>
      <p:ext uri="{BB962C8B-B14F-4D97-AF65-F5344CB8AC3E}">
        <p14:creationId xmlns:p14="http://schemas.microsoft.com/office/powerpoint/2010/main" val="629982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97850FC6-17E6-44E7-8274-9852AF1437D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E023CADA-7D74-4725-90F4-7B5FBDA3998C}"/>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136602C-6765-49B5-B6E3-5EE058722AE4}"/>
              </a:ext>
            </a:extLst>
          </p:cNvPr>
          <p:cNvSpPr>
            <a:spLocks noGrp="1" noChangeArrowheads="1"/>
          </p:cNvSpPr>
          <p:nvPr>
            <p:ph type="sldNum" sz="quarter" idx="12"/>
          </p:nvPr>
        </p:nvSpPr>
        <p:spPr>
          <a:ln/>
        </p:spPr>
        <p:txBody>
          <a:bodyPr/>
          <a:lstStyle>
            <a:lvl1pPr>
              <a:defRPr/>
            </a:lvl1pPr>
          </a:lstStyle>
          <a:p>
            <a:pPr>
              <a:defRPr/>
            </a:pPr>
            <a:fld id="{7B880903-4A04-4BA2-B916-62425E361449}" type="slidenum">
              <a:rPr lang="cs-CZ" altLang="cs-CZ"/>
              <a:pPr>
                <a:defRPr/>
              </a:pPr>
              <a:t>‹#›</a:t>
            </a:fld>
            <a:endParaRPr lang="cs-CZ" altLang="cs-CZ"/>
          </a:p>
        </p:txBody>
      </p:sp>
    </p:spTree>
    <p:extLst>
      <p:ext uri="{BB962C8B-B14F-4D97-AF65-F5344CB8AC3E}">
        <p14:creationId xmlns:p14="http://schemas.microsoft.com/office/powerpoint/2010/main" val="24836717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a:t>Klepnutím lze upravit styl předlohy nadpisů.</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4">
            <a:extLst>
              <a:ext uri="{FF2B5EF4-FFF2-40B4-BE49-F238E27FC236}">
                <a16:creationId xmlns:a16="http://schemas.microsoft.com/office/drawing/2014/main" id="{3D87B8CE-34A9-4DA8-AF57-9AE0D29B314A}"/>
              </a:ext>
            </a:extLst>
          </p:cNvPr>
          <p:cNvSpPr>
            <a:spLocks noGrp="1" noChangeArrowheads="1"/>
          </p:cNvSpPr>
          <p:nvPr>
            <p:ph type="dt" sz="half" idx="10"/>
          </p:nvPr>
        </p:nvSpPr>
        <p:spPr>
          <a:ln/>
        </p:spPr>
        <p:txBody>
          <a:bodyPr/>
          <a:lstStyle>
            <a:lvl1pPr>
              <a:defRPr/>
            </a:lvl1pPr>
          </a:lstStyle>
          <a:p>
            <a:pPr>
              <a:defRPr/>
            </a:pPr>
            <a:endParaRPr lang="cs-CZ"/>
          </a:p>
        </p:txBody>
      </p:sp>
      <p:sp>
        <p:nvSpPr>
          <p:cNvPr id="8" name="Rectangle 5">
            <a:extLst>
              <a:ext uri="{FF2B5EF4-FFF2-40B4-BE49-F238E27FC236}">
                <a16:creationId xmlns:a16="http://schemas.microsoft.com/office/drawing/2014/main" id="{E14ADF07-CEE8-4481-9371-3BC34979ACDF}"/>
              </a:ext>
            </a:extLst>
          </p:cNvPr>
          <p:cNvSpPr>
            <a:spLocks noGrp="1" noChangeArrowheads="1"/>
          </p:cNvSpPr>
          <p:nvPr>
            <p:ph type="ftr" sz="quarter" idx="11"/>
          </p:nvPr>
        </p:nvSpPr>
        <p:spPr>
          <a:ln/>
        </p:spPr>
        <p:txBody>
          <a:bodyPr/>
          <a:lstStyle>
            <a:lvl1pPr>
              <a:defRPr/>
            </a:lvl1pPr>
          </a:lstStyle>
          <a:p>
            <a:pPr>
              <a:defRPr/>
            </a:pPr>
            <a:endParaRPr lang="cs-CZ"/>
          </a:p>
        </p:txBody>
      </p:sp>
      <p:sp>
        <p:nvSpPr>
          <p:cNvPr id="9" name="Rectangle 6">
            <a:extLst>
              <a:ext uri="{FF2B5EF4-FFF2-40B4-BE49-F238E27FC236}">
                <a16:creationId xmlns:a16="http://schemas.microsoft.com/office/drawing/2014/main" id="{4E51BEE3-BB2A-4D05-BB0A-B8A44D01ADB8}"/>
              </a:ext>
            </a:extLst>
          </p:cNvPr>
          <p:cNvSpPr>
            <a:spLocks noGrp="1" noChangeArrowheads="1"/>
          </p:cNvSpPr>
          <p:nvPr>
            <p:ph type="sldNum" sz="quarter" idx="12"/>
          </p:nvPr>
        </p:nvSpPr>
        <p:spPr>
          <a:ln/>
        </p:spPr>
        <p:txBody>
          <a:bodyPr/>
          <a:lstStyle>
            <a:lvl1pPr>
              <a:defRPr/>
            </a:lvl1pPr>
          </a:lstStyle>
          <a:p>
            <a:pPr>
              <a:defRPr/>
            </a:pPr>
            <a:fld id="{77EADD8D-2021-451F-A539-1EF7DF1E30C6}" type="slidenum">
              <a:rPr lang="cs-CZ" altLang="cs-CZ"/>
              <a:pPr>
                <a:defRPr/>
              </a:pPr>
              <a:t>‹#›</a:t>
            </a:fld>
            <a:endParaRPr lang="cs-CZ" altLang="cs-CZ"/>
          </a:p>
        </p:txBody>
      </p:sp>
    </p:spTree>
    <p:extLst>
      <p:ext uri="{BB962C8B-B14F-4D97-AF65-F5344CB8AC3E}">
        <p14:creationId xmlns:p14="http://schemas.microsoft.com/office/powerpoint/2010/main" val="1779653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Rectangle 4">
            <a:extLst>
              <a:ext uri="{FF2B5EF4-FFF2-40B4-BE49-F238E27FC236}">
                <a16:creationId xmlns:a16="http://schemas.microsoft.com/office/drawing/2014/main" id="{2051D302-F2C6-4A04-8825-B2BF05D67360}"/>
              </a:ext>
            </a:extLst>
          </p:cNvPr>
          <p:cNvSpPr>
            <a:spLocks noGrp="1" noChangeArrowheads="1"/>
          </p:cNvSpPr>
          <p:nvPr>
            <p:ph type="dt" sz="half" idx="10"/>
          </p:nvPr>
        </p:nvSpPr>
        <p:spPr>
          <a:ln/>
        </p:spPr>
        <p:txBody>
          <a:bodyPr/>
          <a:lstStyle>
            <a:lvl1pPr>
              <a:defRPr/>
            </a:lvl1pPr>
          </a:lstStyle>
          <a:p>
            <a:pPr>
              <a:defRPr/>
            </a:pPr>
            <a:endParaRPr lang="cs-CZ"/>
          </a:p>
        </p:txBody>
      </p:sp>
      <p:sp>
        <p:nvSpPr>
          <p:cNvPr id="4" name="Rectangle 5">
            <a:extLst>
              <a:ext uri="{FF2B5EF4-FFF2-40B4-BE49-F238E27FC236}">
                <a16:creationId xmlns:a16="http://schemas.microsoft.com/office/drawing/2014/main" id="{B3B11556-D91A-400B-81C2-C4BFC136B4A8}"/>
              </a:ext>
            </a:extLst>
          </p:cNvPr>
          <p:cNvSpPr>
            <a:spLocks noGrp="1" noChangeArrowheads="1"/>
          </p:cNvSpPr>
          <p:nvPr>
            <p:ph type="ftr" sz="quarter" idx="11"/>
          </p:nvPr>
        </p:nvSpPr>
        <p:spPr>
          <a:ln/>
        </p:spPr>
        <p:txBody>
          <a:bodyPr/>
          <a:lstStyle>
            <a:lvl1pPr>
              <a:defRPr/>
            </a:lvl1pPr>
          </a:lstStyle>
          <a:p>
            <a:pPr>
              <a:defRPr/>
            </a:pPr>
            <a:endParaRPr lang="cs-CZ"/>
          </a:p>
        </p:txBody>
      </p:sp>
      <p:sp>
        <p:nvSpPr>
          <p:cNvPr id="5" name="Rectangle 6">
            <a:extLst>
              <a:ext uri="{FF2B5EF4-FFF2-40B4-BE49-F238E27FC236}">
                <a16:creationId xmlns:a16="http://schemas.microsoft.com/office/drawing/2014/main" id="{9130D094-BE6D-42E2-84A8-EDA25422F9AD}"/>
              </a:ext>
            </a:extLst>
          </p:cNvPr>
          <p:cNvSpPr>
            <a:spLocks noGrp="1" noChangeArrowheads="1"/>
          </p:cNvSpPr>
          <p:nvPr>
            <p:ph type="sldNum" sz="quarter" idx="12"/>
          </p:nvPr>
        </p:nvSpPr>
        <p:spPr>
          <a:ln/>
        </p:spPr>
        <p:txBody>
          <a:bodyPr/>
          <a:lstStyle>
            <a:lvl1pPr>
              <a:defRPr/>
            </a:lvl1pPr>
          </a:lstStyle>
          <a:p>
            <a:pPr>
              <a:defRPr/>
            </a:pPr>
            <a:fld id="{9648B406-3065-4F99-9E06-1458B6D9EBEA}" type="slidenum">
              <a:rPr lang="cs-CZ" altLang="cs-CZ"/>
              <a:pPr>
                <a:defRPr/>
              </a:pPr>
              <a:t>‹#›</a:t>
            </a:fld>
            <a:endParaRPr lang="cs-CZ" altLang="cs-CZ"/>
          </a:p>
        </p:txBody>
      </p:sp>
    </p:spTree>
    <p:extLst>
      <p:ext uri="{BB962C8B-B14F-4D97-AF65-F5344CB8AC3E}">
        <p14:creationId xmlns:p14="http://schemas.microsoft.com/office/powerpoint/2010/main" val="29254958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17EC56-CF32-4F89-9958-BEE6CE476B41}"/>
              </a:ext>
            </a:extLst>
          </p:cNvPr>
          <p:cNvSpPr>
            <a:spLocks noGrp="1" noChangeArrowheads="1"/>
          </p:cNvSpPr>
          <p:nvPr>
            <p:ph type="dt" sz="half" idx="10"/>
          </p:nvPr>
        </p:nvSpPr>
        <p:spPr>
          <a:ln/>
        </p:spPr>
        <p:txBody>
          <a:bodyPr/>
          <a:lstStyle>
            <a:lvl1pPr>
              <a:defRPr/>
            </a:lvl1pPr>
          </a:lstStyle>
          <a:p>
            <a:pPr>
              <a:defRPr/>
            </a:pPr>
            <a:endParaRPr lang="cs-CZ"/>
          </a:p>
        </p:txBody>
      </p:sp>
      <p:sp>
        <p:nvSpPr>
          <p:cNvPr id="3" name="Rectangle 5">
            <a:extLst>
              <a:ext uri="{FF2B5EF4-FFF2-40B4-BE49-F238E27FC236}">
                <a16:creationId xmlns:a16="http://schemas.microsoft.com/office/drawing/2014/main" id="{56EE3467-4483-44BA-87AE-99D85661F2F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4" name="Rectangle 6">
            <a:extLst>
              <a:ext uri="{FF2B5EF4-FFF2-40B4-BE49-F238E27FC236}">
                <a16:creationId xmlns:a16="http://schemas.microsoft.com/office/drawing/2014/main" id="{8814E3E9-9C63-46C0-8257-4E4014EDCD26}"/>
              </a:ext>
            </a:extLst>
          </p:cNvPr>
          <p:cNvSpPr>
            <a:spLocks noGrp="1" noChangeArrowheads="1"/>
          </p:cNvSpPr>
          <p:nvPr>
            <p:ph type="sldNum" sz="quarter" idx="12"/>
          </p:nvPr>
        </p:nvSpPr>
        <p:spPr>
          <a:ln/>
        </p:spPr>
        <p:txBody>
          <a:bodyPr/>
          <a:lstStyle>
            <a:lvl1pPr>
              <a:defRPr/>
            </a:lvl1pPr>
          </a:lstStyle>
          <a:p>
            <a:pPr>
              <a:defRPr/>
            </a:pPr>
            <a:fld id="{2EB45FBC-A3AE-4EF5-8E5A-B84659F20196}" type="slidenum">
              <a:rPr lang="cs-CZ" altLang="cs-CZ"/>
              <a:pPr>
                <a:defRPr/>
              </a:pPr>
              <a:t>‹#›</a:t>
            </a:fld>
            <a:endParaRPr lang="cs-CZ" altLang="cs-CZ"/>
          </a:p>
        </p:txBody>
      </p:sp>
    </p:spTree>
    <p:extLst>
      <p:ext uri="{BB962C8B-B14F-4D97-AF65-F5344CB8AC3E}">
        <p14:creationId xmlns:p14="http://schemas.microsoft.com/office/powerpoint/2010/main" val="83411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Klepnutím lze upravit styl předlohy nadpisů.</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7858D023-B2D8-4C8C-846E-46BC454AC28F}"/>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175F356F-1FEC-476D-8DAA-741070DCC7E7}"/>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5CEFEB4A-BCD0-448D-A519-96DB847DE63C}"/>
              </a:ext>
            </a:extLst>
          </p:cNvPr>
          <p:cNvSpPr>
            <a:spLocks noGrp="1" noChangeArrowheads="1"/>
          </p:cNvSpPr>
          <p:nvPr>
            <p:ph type="sldNum" sz="quarter" idx="12"/>
          </p:nvPr>
        </p:nvSpPr>
        <p:spPr>
          <a:ln/>
        </p:spPr>
        <p:txBody>
          <a:bodyPr/>
          <a:lstStyle>
            <a:lvl1pPr>
              <a:defRPr/>
            </a:lvl1pPr>
          </a:lstStyle>
          <a:p>
            <a:pPr>
              <a:defRPr/>
            </a:pPr>
            <a:fld id="{85AF38EF-B535-47D4-BA5D-E042BE526D3B}" type="slidenum">
              <a:rPr lang="cs-CZ" altLang="cs-CZ"/>
              <a:pPr>
                <a:defRPr/>
              </a:pPr>
              <a:t>‹#›</a:t>
            </a:fld>
            <a:endParaRPr lang="cs-CZ" altLang="cs-CZ"/>
          </a:p>
        </p:txBody>
      </p:sp>
    </p:spTree>
    <p:extLst>
      <p:ext uri="{BB962C8B-B14F-4D97-AF65-F5344CB8AC3E}">
        <p14:creationId xmlns:p14="http://schemas.microsoft.com/office/powerpoint/2010/main" val="39696992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Klepnutím lze upravit styl předlohy nadpisů.</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Klepnutím lze upravit styly předlohy textu.</a:t>
            </a:r>
          </a:p>
        </p:txBody>
      </p:sp>
      <p:sp>
        <p:nvSpPr>
          <p:cNvPr id="5" name="Rectangle 4">
            <a:extLst>
              <a:ext uri="{FF2B5EF4-FFF2-40B4-BE49-F238E27FC236}">
                <a16:creationId xmlns:a16="http://schemas.microsoft.com/office/drawing/2014/main" id="{8438A7DC-60AB-43BA-9242-BF0AF4A5E26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532E3FBD-BF9A-4418-96D9-E897BA4951A9}"/>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0581E4DD-FDBA-4174-9246-9C5822937D14}"/>
              </a:ext>
            </a:extLst>
          </p:cNvPr>
          <p:cNvSpPr>
            <a:spLocks noGrp="1" noChangeArrowheads="1"/>
          </p:cNvSpPr>
          <p:nvPr>
            <p:ph type="sldNum" sz="quarter" idx="12"/>
          </p:nvPr>
        </p:nvSpPr>
        <p:spPr>
          <a:ln/>
        </p:spPr>
        <p:txBody>
          <a:bodyPr/>
          <a:lstStyle>
            <a:lvl1pPr>
              <a:defRPr/>
            </a:lvl1pPr>
          </a:lstStyle>
          <a:p>
            <a:pPr>
              <a:defRPr/>
            </a:pPr>
            <a:fld id="{69DDE32A-98AD-42C7-8CA7-62140ED822D9}" type="slidenum">
              <a:rPr lang="cs-CZ" altLang="cs-CZ"/>
              <a:pPr>
                <a:defRPr/>
              </a:pPr>
              <a:t>‹#›</a:t>
            </a:fld>
            <a:endParaRPr lang="cs-CZ" altLang="cs-CZ"/>
          </a:p>
        </p:txBody>
      </p:sp>
    </p:spTree>
    <p:extLst>
      <p:ext uri="{BB962C8B-B14F-4D97-AF65-F5344CB8AC3E}">
        <p14:creationId xmlns:p14="http://schemas.microsoft.com/office/powerpoint/2010/main" val="3418384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EF0BCCB9-E6B4-4C10-A8CF-2F0C078EF922}"/>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cs-CZ" altLang="cs-CZ"/>
              <a:t>Klepnutím lze upravit styl předlohy nadpisů.</a:t>
            </a:r>
          </a:p>
        </p:txBody>
      </p:sp>
      <p:sp>
        <p:nvSpPr>
          <p:cNvPr id="1027" name="Rectangle 3">
            <a:extLst>
              <a:ext uri="{FF2B5EF4-FFF2-40B4-BE49-F238E27FC236}">
                <a16:creationId xmlns:a16="http://schemas.microsoft.com/office/drawing/2014/main" id="{46A845A2-8A78-4C6F-B9CC-4D578A67E409}"/>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8" name="Rectangle 4">
            <a:extLst>
              <a:ext uri="{FF2B5EF4-FFF2-40B4-BE49-F238E27FC236}">
                <a16:creationId xmlns:a16="http://schemas.microsoft.com/office/drawing/2014/main" id="{159B81C3-255A-4254-BDCB-9790B3D9574B}"/>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cs-CZ"/>
          </a:p>
        </p:txBody>
      </p:sp>
      <p:sp>
        <p:nvSpPr>
          <p:cNvPr id="1029" name="Rectangle 5">
            <a:extLst>
              <a:ext uri="{FF2B5EF4-FFF2-40B4-BE49-F238E27FC236}">
                <a16:creationId xmlns:a16="http://schemas.microsoft.com/office/drawing/2014/main" id="{276C503E-C215-4D45-9473-561DF14215C8}"/>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cs-CZ"/>
          </a:p>
        </p:txBody>
      </p:sp>
      <p:sp>
        <p:nvSpPr>
          <p:cNvPr id="1030" name="Rectangle 6">
            <a:extLst>
              <a:ext uri="{FF2B5EF4-FFF2-40B4-BE49-F238E27FC236}">
                <a16:creationId xmlns:a16="http://schemas.microsoft.com/office/drawing/2014/main" id="{542337B0-7FC2-41F0-97B3-18C0E2B10137}"/>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C7791C9-7FD3-46AD-A7CA-5965B1424E2A}" type="slidenum">
              <a:rPr lang="cs-CZ" altLang="cs-CZ"/>
              <a:pPr>
                <a:defRPr/>
              </a:pPr>
              <a:t>‹#›</a:t>
            </a:fld>
            <a:endParaRPr lang="cs-CZ" altLang="cs-CZ"/>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gif"/><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20.emf"/><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19.emf"/><Relationship Id="rId5" Type="http://schemas.openxmlformats.org/officeDocument/2006/relationships/image" Target="../media/image18.pn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2">
            <a:extLst>
              <a:ext uri="{FF2B5EF4-FFF2-40B4-BE49-F238E27FC236}">
                <a16:creationId xmlns:a16="http://schemas.microsoft.com/office/drawing/2014/main" id="{7FBE08E1-FF85-4132-8834-0C72B0259F0F}"/>
              </a:ext>
            </a:extLst>
          </p:cNvPr>
          <p:cNvSpPr txBox="1">
            <a:spLocks noChangeArrowheads="1"/>
          </p:cNvSpPr>
          <p:nvPr/>
        </p:nvSpPr>
        <p:spPr bwMode="auto">
          <a:xfrm>
            <a:off x="395536" y="548680"/>
            <a:ext cx="828092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en-US" altLang="cs-CZ" sz="2800" b="1" dirty="0">
                <a:solidFill>
                  <a:srgbClr val="C00000"/>
                </a:solidFill>
              </a:rPr>
              <a:t>Evolutionary physiology of hard tissues  and comparative physiology of adaptations</a:t>
            </a:r>
            <a:endParaRPr lang="cs-CZ" altLang="cs-CZ" sz="2800" b="1" dirty="0">
              <a:solidFill>
                <a:srgbClr val="C00000"/>
              </a:solidFill>
            </a:endParaRPr>
          </a:p>
          <a:p>
            <a:pPr algn="ctr" eaLnBrk="1" hangingPunct="1">
              <a:spcBef>
                <a:spcPct val="0"/>
              </a:spcBef>
              <a:buFontTx/>
              <a:buNone/>
            </a:pPr>
            <a:endParaRPr lang="cs-CZ" altLang="cs-CZ" sz="2800" b="1" dirty="0">
              <a:solidFill>
                <a:srgbClr val="C00000"/>
              </a:solidFill>
            </a:endParaRPr>
          </a:p>
          <a:p>
            <a:pPr algn="ctr" eaLnBrk="1" hangingPunct="1">
              <a:spcBef>
                <a:spcPct val="0"/>
              </a:spcBef>
              <a:buFontTx/>
              <a:buNone/>
            </a:pPr>
            <a:r>
              <a:rPr lang="en-US" altLang="cs-CZ" sz="2000" b="1" dirty="0">
                <a:solidFill>
                  <a:srgbClr val="C00000"/>
                </a:solidFill>
              </a:rPr>
              <a:t>Miriam Nývltová Fišáková</a:t>
            </a:r>
            <a:endParaRPr lang="cs-CZ" altLang="cs-CZ" sz="2000" b="1" dirty="0">
              <a:solidFill>
                <a:srgbClr val="C00000"/>
              </a:solidFill>
            </a:endParaRPr>
          </a:p>
          <a:p>
            <a:pPr algn="ctr" eaLnBrk="1" hangingPunct="1">
              <a:spcBef>
                <a:spcPct val="0"/>
              </a:spcBef>
              <a:buFontTx/>
              <a:buNone/>
            </a:pPr>
            <a:endParaRPr lang="cs-CZ" altLang="cs-CZ" sz="2000" b="1" dirty="0">
              <a:solidFill>
                <a:srgbClr val="C00000"/>
              </a:solidFill>
            </a:endParaRPr>
          </a:p>
          <a:p>
            <a:pPr algn="ctr" eaLnBrk="1" hangingPunct="1">
              <a:spcBef>
                <a:spcPct val="0"/>
              </a:spcBef>
              <a:buFontTx/>
              <a:buNone/>
            </a:pPr>
            <a:r>
              <a:rPr lang="en-US" altLang="cs-CZ" sz="1600" b="1" i="1" dirty="0">
                <a:solidFill>
                  <a:srgbClr val="C00000"/>
                </a:solidFill>
              </a:rPr>
              <a:t>Department of Physiology</a:t>
            </a:r>
            <a:endParaRPr lang="cs-CZ" altLang="cs-CZ" sz="1600" i="1" dirty="0">
              <a:solidFill>
                <a:srgbClr val="C00000"/>
              </a:solidFill>
              <a:latin typeface="Arial Unicode MS" pitchFamily="34" charset="-128"/>
            </a:endParaRPr>
          </a:p>
        </p:txBody>
      </p:sp>
      <p:pic>
        <p:nvPicPr>
          <p:cNvPr id="3075" name="Picture 3" descr="homotherium">
            <a:extLst>
              <a:ext uri="{FF2B5EF4-FFF2-40B4-BE49-F238E27FC236}">
                <a16:creationId xmlns:a16="http://schemas.microsoft.com/office/drawing/2014/main" id="{E42DAD9C-7A05-44B2-8A15-2FF6464CC1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3429000"/>
            <a:ext cx="4724400" cy="2693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ázek 1">
            <a:extLst>
              <a:ext uri="{FF2B5EF4-FFF2-40B4-BE49-F238E27FC236}">
                <a16:creationId xmlns:a16="http://schemas.microsoft.com/office/drawing/2014/main" id="{E766A6DD-19CC-4AF5-9FFF-FCB185EA5D9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467544" y="5254123"/>
            <a:ext cx="1152128" cy="868865"/>
          </a:xfrm>
          <a:prstGeom prst="rect">
            <a:avLst/>
          </a:prstGeom>
          <a:noFill/>
          <a:ln>
            <a:noFill/>
          </a:ln>
        </p:spPr>
      </p:pic>
      <p:pic>
        <p:nvPicPr>
          <p:cNvPr id="5" name="Obrázek 4">
            <a:extLst>
              <a:ext uri="{FF2B5EF4-FFF2-40B4-BE49-F238E27FC236}">
                <a16:creationId xmlns:a16="http://schemas.microsoft.com/office/drawing/2014/main" id="{F8D1E9E9-001E-4B27-B1DB-A2BBE453C7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80312" y="4662555"/>
            <a:ext cx="1461946" cy="146043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ovéPole 2">
            <a:extLst>
              <a:ext uri="{FF2B5EF4-FFF2-40B4-BE49-F238E27FC236}">
                <a16:creationId xmlns:a16="http://schemas.microsoft.com/office/drawing/2014/main" id="{4DC94AD8-5BE0-4719-BEED-CB80E98F8545}"/>
              </a:ext>
            </a:extLst>
          </p:cNvPr>
          <p:cNvSpPr txBox="1">
            <a:spLocks noChangeArrowheads="1"/>
          </p:cNvSpPr>
          <p:nvPr/>
        </p:nvSpPr>
        <p:spPr bwMode="auto">
          <a:xfrm>
            <a:off x="395288" y="188913"/>
            <a:ext cx="7848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Evolutionary</a:t>
            </a:r>
            <a:r>
              <a:rPr lang="cs-CZ" altLang="cs-CZ" sz="2800" b="1" dirty="0"/>
              <a:t> </a:t>
            </a:r>
            <a:r>
              <a:rPr lang="cs-CZ" altLang="cs-CZ" sz="2800" b="1" dirty="0" err="1"/>
              <a:t>physiology</a:t>
            </a:r>
            <a:r>
              <a:rPr lang="cs-CZ" altLang="cs-CZ" sz="2800" b="1" dirty="0"/>
              <a:t> </a:t>
            </a:r>
            <a:r>
              <a:rPr lang="cs-CZ" altLang="cs-CZ" sz="2800" b="1" dirty="0" err="1"/>
              <a:t>of</a:t>
            </a:r>
            <a:r>
              <a:rPr lang="cs-CZ" altLang="cs-CZ" sz="2800" b="1" dirty="0"/>
              <a:t> </a:t>
            </a:r>
            <a:r>
              <a:rPr lang="cs-CZ" altLang="cs-CZ" sz="2800" b="1" dirty="0" err="1"/>
              <a:t>adaptations</a:t>
            </a:r>
            <a:endParaRPr lang="cs-CZ" altLang="cs-CZ" sz="2800" b="1" dirty="0"/>
          </a:p>
        </p:txBody>
      </p:sp>
      <p:pic>
        <p:nvPicPr>
          <p:cNvPr id="19459" name="Picture 2">
            <a:extLst>
              <a:ext uri="{FF2B5EF4-FFF2-40B4-BE49-F238E27FC236}">
                <a16:creationId xmlns:a16="http://schemas.microsoft.com/office/drawing/2014/main" id="{881B7E52-DB4B-42A4-A479-C126BF9CB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88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6" descr="Jantar uchoval peří z dob dinosaurů. Včetně barev a detailů | Týden.cz">
            <a:extLst>
              <a:ext uri="{FF2B5EF4-FFF2-40B4-BE49-F238E27FC236}">
                <a16:creationId xmlns:a16="http://schemas.microsoft.com/office/drawing/2014/main" id="{CAA83AF7-9A29-4C50-BF36-C73AB74B9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66294" y="-188644"/>
            <a:ext cx="3649662"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ovéPole 6">
            <a:extLst>
              <a:ext uri="{FF2B5EF4-FFF2-40B4-BE49-F238E27FC236}">
                <a16:creationId xmlns:a16="http://schemas.microsoft.com/office/drawing/2014/main" id="{1FBD1AAE-66D0-4C96-956E-E113146B4CA0}"/>
              </a:ext>
            </a:extLst>
          </p:cNvPr>
          <p:cNvSpPr txBox="1">
            <a:spLocks noChangeArrowheads="1"/>
          </p:cNvSpPr>
          <p:nvPr/>
        </p:nvSpPr>
        <p:spPr bwMode="auto">
          <a:xfrm>
            <a:off x="3903663" y="1832987"/>
            <a:ext cx="457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cs-CZ" altLang="cs-CZ" sz="1800" i="1" dirty="0" err="1">
                <a:solidFill>
                  <a:srgbClr val="000000"/>
                </a:solidFill>
              </a:rPr>
              <a:t>Anchiornis</a:t>
            </a:r>
            <a:endParaRPr lang="cs-CZ" altLang="cs-CZ" sz="1800" dirty="0"/>
          </a:p>
        </p:txBody>
      </p:sp>
      <p:sp>
        <p:nvSpPr>
          <p:cNvPr id="16391" name="TextovéPole 8">
            <a:extLst>
              <a:ext uri="{FF2B5EF4-FFF2-40B4-BE49-F238E27FC236}">
                <a16:creationId xmlns:a16="http://schemas.microsoft.com/office/drawing/2014/main" id="{50426AF5-AB83-4AE2-B025-207E7F63FD07}"/>
              </a:ext>
            </a:extLst>
          </p:cNvPr>
          <p:cNvSpPr txBox="1">
            <a:spLocks noChangeArrowheads="1"/>
          </p:cNvSpPr>
          <p:nvPr/>
        </p:nvSpPr>
        <p:spPr bwMode="auto">
          <a:xfrm>
            <a:off x="1258888" y="5992813"/>
            <a:ext cx="4930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endParaRPr lang="cs-CZ" altLang="cs-CZ" sz="1800" i="1" dirty="0"/>
          </a:p>
        </p:txBody>
      </p:sp>
      <p:pic>
        <p:nvPicPr>
          <p:cNvPr id="3" name="Obrázek 2">
            <a:extLst>
              <a:ext uri="{FF2B5EF4-FFF2-40B4-BE49-F238E27FC236}">
                <a16:creationId xmlns:a16="http://schemas.microsoft.com/office/drawing/2014/main" id="{7739B854-05D5-42CF-9AF3-9FDA094E0317}"/>
              </a:ext>
            </a:extLst>
          </p:cNvPr>
          <p:cNvPicPr>
            <a:picLocks noChangeAspect="1"/>
          </p:cNvPicPr>
          <p:nvPr/>
        </p:nvPicPr>
        <p:blipFill>
          <a:blip r:embed="rId3"/>
          <a:stretch>
            <a:fillRect/>
          </a:stretch>
        </p:blipFill>
        <p:spPr>
          <a:xfrm>
            <a:off x="3347864" y="2330109"/>
            <a:ext cx="3461513" cy="1999679"/>
          </a:xfrm>
          <a:prstGeom prst="rect">
            <a:avLst/>
          </a:prstGeom>
        </p:spPr>
      </p:pic>
      <p:sp>
        <p:nvSpPr>
          <p:cNvPr id="4" name="TextovéPole 3">
            <a:extLst>
              <a:ext uri="{FF2B5EF4-FFF2-40B4-BE49-F238E27FC236}">
                <a16:creationId xmlns:a16="http://schemas.microsoft.com/office/drawing/2014/main" id="{CCEC27B2-DB92-46CC-BCC4-31C3F63748EF}"/>
              </a:ext>
            </a:extLst>
          </p:cNvPr>
          <p:cNvSpPr txBox="1"/>
          <p:nvPr/>
        </p:nvSpPr>
        <p:spPr>
          <a:xfrm>
            <a:off x="4532321" y="2964233"/>
            <a:ext cx="1741311" cy="369332"/>
          </a:xfrm>
          <a:prstGeom prst="rect">
            <a:avLst/>
          </a:prstGeom>
          <a:noFill/>
        </p:spPr>
        <p:txBody>
          <a:bodyPr wrap="none" rtlCol="0">
            <a:spAutoFit/>
          </a:bodyPr>
          <a:lstStyle/>
          <a:p>
            <a:r>
              <a:rPr lang="cs-CZ" b="1" i="1" dirty="0" err="1">
                <a:solidFill>
                  <a:srgbClr val="333333"/>
                </a:solidFill>
                <a:effectLst/>
                <a:latin typeface="Elysio-Regular"/>
              </a:rPr>
              <a:t>Sinosauropteryx</a:t>
            </a:r>
            <a:endParaRPr lang="cs-CZ" b="1" dirty="0"/>
          </a:p>
        </p:txBody>
      </p:sp>
      <p:pic>
        <p:nvPicPr>
          <p:cNvPr id="5" name="Obrázek 4">
            <a:extLst>
              <a:ext uri="{FF2B5EF4-FFF2-40B4-BE49-F238E27FC236}">
                <a16:creationId xmlns:a16="http://schemas.microsoft.com/office/drawing/2014/main" id="{7E1E4E1D-C653-409C-A385-95749B739F28}"/>
              </a:ext>
            </a:extLst>
          </p:cNvPr>
          <p:cNvPicPr>
            <a:picLocks noChangeAspect="1"/>
          </p:cNvPicPr>
          <p:nvPr/>
        </p:nvPicPr>
        <p:blipFill>
          <a:blip r:embed="rId4"/>
          <a:stretch>
            <a:fillRect/>
          </a:stretch>
        </p:blipFill>
        <p:spPr>
          <a:xfrm>
            <a:off x="310409" y="2402729"/>
            <a:ext cx="2829694" cy="1730156"/>
          </a:xfrm>
          <a:prstGeom prst="rect">
            <a:avLst/>
          </a:prstGeom>
        </p:spPr>
      </p:pic>
      <p:pic>
        <p:nvPicPr>
          <p:cNvPr id="16393" name="Picture 9">
            <a:extLst>
              <a:ext uri="{FF2B5EF4-FFF2-40B4-BE49-F238E27FC236}">
                <a16:creationId xmlns:a16="http://schemas.microsoft.com/office/drawing/2014/main" id="{97C7B7B2-0594-4642-B231-BAB9E1E7E9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2038" y="4496893"/>
            <a:ext cx="5290939" cy="2072284"/>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C77039B4-71E6-48B6-922A-3A02E497A300}"/>
              </a:ext>
            </a:extLst>
          </p:cNvPr>
          <p:cNvSpPr txBox="1"/>
          <p:nvPr/>
        </p:nvSpPr>
        <p:spPr>
          <a:xfrm>
            <a:off x="171324" y="6199845"/>
            <a:ext cx="4701988" cy="369332"/>
          </a:xfrm>
          <a:prstGeom prst="rect">
            <a:avLst/>
          </a:prstGeom>
          <a:noFill/>
        </p:spPr>
        <p:txBody>
          <a:bodyPr wrap="square">
            <a:spAutoFit/>
          </a:bodyPr>
          <a:lstStyle/>
          <a:p>
            <a:pPr>
              <a:spcBef>
                <a:spcPct val="0"/>
              </a:spcBef>
              <a:buFontTx/>
              <a:buNone/>
            </a:pPr>
            <a:r>
              <a:rPr lang="cs-CZ" altLang="cs-CZ" sz="1800" i="1" dirty="0" err="1"/>
              <a:t>Ubirajara</a:t>
            </a:r>
            <a:r>
              <a:rPr lang="cs-CZ" altLang="cs-CZ" sz="1800" i="1" dirty="0"/>
              <a:t> </a:t>
            </a:r>
            <a:r>
              <a:rPr lang="cs-CZ" altLang="cs-CZ" sz="1800" i="1" dirty="0" err="1"/>
              <a:t>jubatus</a:t>
            </a:r>
            <a:endParaRPr lang="cs-CZ" altLang="cs-CZ" sz="1800" i="1" dirty="0"/>
          </a:p>
        </p:txBody>
      </p:sp>
      <p:pic>
        <p:nvPicPr>
          <p:cNvPr id="7" name="Obrázek 6">
            <a:extLst>
              <a:ext uri="{FF2B5EF4-FFF2-40B4-BE49-F238E27FC236}">
                <a16:creationId xmlns:a16="http://schemas.microsoft.com/office/drawing/2014/main" id="{057FA76E-B40C-4E2A-BF64-702F4C5D5B97}"/>
              </a:ext>
            </a:extLst>
          </p:cNvPr>
          <p:cNvPicPr>
            <a:picLocks noChangeAspect="1"/>
          </p:cNvPicPr>
          <p:nvPr/>
        </p:nvPicPr>
        <p:blipFill>
          <a:blip r:embed="rId6"/>
          <a:stretch>
            <a:fillRect/>
          </a:stretch>
        </p:blipFill>
        <p:spPr>
          <a:xfrm>
            <a:off x="495671" y="21758"/>
            <a:ext cx="3360845" cy="2239688"/>
          </a:xfrm>
          <a:prstGeom prst="rect">
            <a:avLst/>
          </a:prstGeom>
        </p:spPr>
      </p:pic>
      <p:sp>
        <p:nvSpPr>
          <p:cNvPr id="13" name="TextovéPole 12">
            <a:extLst>
              <a:ext uri="{FF2B5EF4-FFF2-40B4-BE49-F238E27FC236}">
                <a16:creationId xmlns:a16="http://schemas.microsoft.com/office/drawing/2014/main" id="{4A93E6E9-BEDC-48A0-85A9-390E5BD5B6C9}"/>
              </a:ext>
            </a:extLst>
          </p:cNvPr>
          <p:cNvSpPr txBox="1"/>
          <p:nvPr/>
        </p:nvSpPr>
        <p:spPr>
          <a:xfrm>
            <a:off x="362920" y="2530691"/>
            <a:ext cx="4576482" cy="369332"/>
          </a:xfrm>
          <a:prstGeom prst="rect">
            <a:avLst/>
          </a:prstGeom>
          <a:noFill/>
        </p:spPr>
        <p:txBody>
          <a:bodyPr wrap="square">
            <a:spAutoFit/>
          </a:bodyPr>
          <a:lstStyle/>
          <a:p>
            <a:r>
              <a:rPr lang="cs-CZ" b="1" i="1" dirty="0" err="1">
                <a:solidFill>
                  <a:srgbClr val="333333"/>
                </a:solidFill>
                <a:effectLst/>
                <a:latin typeface="Elysio-Regular"/>
              </a:rPr>
              <a:t>Sinosauropteryx</a:t>
            </a:r>
            <a:endParaRPr lang="cs-CZ" b="1" dirty="0"/>
          </a:p>
        </p:txBody>
      </p:sp>
      <p:sp>
        <p:nvSpPr>
          <p:cNvPr id="2" name="TextovéPole 1">
            <a:extLst>
              <a:ext uri="{FF2B5EF4-FFF2-40B4-BE49-F238E27FC236}">
                <a16:creationId xmlns:a16="http://schemas.microsoft.com/office/drawing/2014/main" id="{2521A065-DB47-4274-B0B9-8D718E4394C3}"/>
              </a:ext>
            </a:extLst>
          </p:cNvPr>
          <p:cNvSpPr txBox="1"/>
          <p:nvPr/>
        </p:nvSpPr>
        <p:spPr>
          <a:xfrm>
            <a:off x="5691125" y="4589316"/>
            <a:ext cx="3273363" cy="2031325"/>
          </a:xfrm>
          <a:prstGeom prst="rect">
            <a:avLst/>
          </a:prstGeom>
          <a:noFill/>
        </p:spPr>
        <p:txBody>
          <a:bodyPr wrap="square" rtlCol="0">
            <a:spAutoFit/>
          </a:bodyPr>
          <a:lstStyle/>
          <a:p>
            <a:pPr algn="ctr"/>
            <a:r>
              <a:rPr lang="en-US" dirty="0"/>
              <a:t>Based on findings from sites in China, we know that dinosaurs had feather coverings. We also know color based on decay products. Feathers show that these species were warm-blooded</a:t>
            </a:r>
            <a:endParaRPr lang="cs-CZ" dirty="0"/>
          </a:p>
        </p:txBody>
      </p:sp>
      <p:sp>
        <p:nvSpPr>
          <p:cNvPr id="6" name="TextovéPole 5">
            <a:extLst>
              <a:ext uri="{FF2B5EF4-FFF2-40B4-BE49-F238E27FC236}">
                <a16:creationId xmlns:a16="http://schemas.microsoft.com/office/drawing/2014/main" id="{D272ECD0-665F-45DF-89CC-2983D1EFB18D}"/>
              </a:ext>
            </a:extLst>
          </p:cNvPr>
          <p:cNvSpPr txBox="1"/>
          <p:nvPr/>
        </p:nvSpPr>
        <p:spPr>
          <a:xfrm>
            <a:off x="7692407" y="125939"/>
            <a:ext cx="1296144" cy="2031325"/>
          </a:xfrm>
          <a:prstGeom prst="rect">
            <a:avLst/>
          </a:prstGeom>
          <a:noFill/>
        </p:spPr>
        <p:txBody>
          <a:bodyPr wrap="square" rtlCol="0">
            <a:spAutoFit/>
          </a:bodyPr>
          <a:lstStyle/>
          <a:p>
            <a:pPr algn="ctr"/>
            <a:r>
              <a:rPr lang="en-US" dirty="0"/>
              <a:t>Birds, the successors of the dinosaurs, evolved from these lines</a:t>
            </a:r>
            <a:endParaRPr lang="cs-CZ" dirty="0"/>
          </a:p>
        </p:txBody>
      </p:sp>
      <p:sp>
        <p:nvSpPr>
          <p:cNvPr id="8" name="TextovéPole 7">
            <a:extLst>
              <a:ext uri="{FF2B5EF4-FFF2-40B4-BE49-F238E27FC236}">
                <a16:creationId xmlns:a16="http://schemas.microsoft.com/office/drawing/2014/main" id="{721771A3-291C-42F7-AF32-116D589E8C33}"/>
              </a:ext>
            </a:extLst>
          </p:cNvPr>
          <p:cNvSpPr txBox="1"/>
          <p:nvPr/>
        </p:nvSpPr>
        <p:spPr>
          <a:xfrm>
            <a:off x="6838152" y="2243406"/>
            <a:ext cx="2334623" cy="2246769"/>
          </a:xfrm>
          <a:prstGeom prst="rect">
            <a:avLst/>
          </a:prstGeom>
          <a:noFill/>
        </p:spPr>
        <p:txBody>
          <a:bodyPr wrap="square" rtlCol="0">
            <a:spAutoFit/>
          </a:bodyPr>
          <a:lstStyle/>
          <a:p>
            <a:r>
              <a:rPr lang="en-US" sz="1400" dirty="0"/>
              <a:t>Thanks to plumage and warm-bloodedness, dinosaurs inhabited all ecosystems, including the polar regions, although there were no polar caps during the Cretaceous period, but seasons changed, including snowfall</a:t>
            </a:r>
            <a:endParaRPr lang="cs-CZ" sz="14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Obrázek 1">
            <a:extLst>
              <a:ext uri="{FF2B5EF4-FFF2-40B4-BE49-F238E27FC236}">
                <a16:creationId xmlns:a16="http://schemas.microsoft.com/office/drawing/2014/main" id="{5308CCC1-4FE8-44FD-A6A1-684F97706D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80" y="3579637"/>
            <a:ext cx="3924300" cy="261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Obrázek 2">
            <a:extLst>
              <a:ext uri="{FF2B5EF4-FFF2-40B4-BE49-F238E27FC236}">
                <a16:creationId xmlns:a16="http://schemas.microsoft.com/office/drawing/2014/main" id="{C172C9BE-A515-4339-800C-B2F78EA86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5" y="43891"/>
            <a:ext cx="6408712" cy="2927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ovéPole 3">
            <a:extLst>
              <a:ext uri="{FF2B5EF4-FFF2-40B4-BE49-F238E27FC236}">
                <a16:creationId xmlns:a16="http://schemas.microsoft.com/office/drawing/2014/main" id="{6A6F3434-B239-4707-A439-2712DD308D1B}"/>
              </a:ext>
            </a:extLst>
          </p:cNvPr>
          <p:cNvSpPr txBox="1">
            <a:spLocks noChangeArrowheads="1"/>
          </p:cNvSpPr>
          <p:nvPr/>
        </p:nvSpPr>
        <p:spPr bwMode="auto">
          <a:xfrm>
            <a:off x="4375944" y="179617"/>
            <a:ext cx="1365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err="1"/>
              <a:t>Trachodon</a:t>
            </a:r>
            <a:endParaRPr lang="cs-CZ" altLang="cs-CZ" b="1" dirty="0"/>
          </a:p>
        </p:txBody>
      </p:sp>
      <p:sp>
        <p:nvSpPr>
          <p:cNvPr id="17413" name="TextovéPole 4">
            <a:extLst>
              <a:ext uri="{FF2B5EF4-FFF2-40B4-BE49-F238E27FC236}">
                <a16:creationId xmlns:a16="http://schemas.microsoft.com/office/drawing/2014/main" id="{8679C091-0FA2-41F0-84A6-EACA11AE5778}"/>
              </a:ext>
            </a:extLst>
          </p:cNvPr>
          <p:cNvSpPr txBox="1">
            <a:spLocks noChangeArrowheads="1"/>
          </p:cNvSpPr>
          <p:nvPr/>
        </p:nvSpPr>
        <p:spPr bwMode="auto">
          <a:xfrm>
            <a:off x="1880520" y="5635564"/>
            <a:ext cx="153193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dirty="0" err="1"/>
              <a:t>Nodosaurus</a:t>
            </a:r>
            <a:endParaRPr lang="cs-CZ" altLang="cs-CZ" b="1" dirty="0"/>
          </a:p>
        </p:txBody>
      </p:sp>
      <p:pic>
        <p:nvPicPr>
          <p:cNvPr id="17414" name="Obrázek 5">
            <a:extLst>
              <a:ext uri="{FF2B5EF4-FFF2-40B4-BE49-F238E27FC236}">
                <a16:creationId xmlns:a16="http://schemas.microsoft.com/office/drawing/2014/main" id="{A0586A79-04DE-4050-B4E4-67089D7482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25342" y="4826907"/>
            <a:ext cx="3269159" cy="198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5" name="Obrázek 6">
            <a:extLst>
              <a:ext uri="{FF2B5EF4-FFF2-40B4-BE49-F238E27FC236}">
                <a16:creationId xmlns:a16="http://schemas.microsoft.com/office/drawing/2014/main" id="{60DAD1BF-4516-403E-B0AF-E53DBF6ED45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3479" y="0"/>
            <a:ext cx="2715853" cy="2118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05BECA5B-338F-4D5E-9362-D40297FBF544}"/>
              </a:ext>
            </a:extLst>
          </p:cNvPr>
          <p:cNvSpPr txBox="1"/>
          <p:nvPr/>
        </p:nvSpPr>
        <p:spPr>
          <a:xfrm>
            <a:off x="0" y="2976102"/>
            <a:ext cx="3707904" cy="646331"/>
          </a:xfrm>
          <a:prstGeom prst="rect">
            <a:avLst/>
          </a:prstGeom>
          <a:noFill/>
        </p:spPr>
        <p:txBody>
          <a:bodyPr wrap="square" rtlCol="0">
            <a:spAutoFit/>
          </a:bodyPr>
          <a:lstStyle/>
          <a:p>
            <a:pPr algn="ctr"/>
            <a:r>
              <a:rPr lang="en-US" dirty="0"/>
              <a:t>We also know the skin of dinosaurs from mummies</a:t>
            </a:r>
            <a:endParaRPr lang="cs-CZ" dirty="0"/>
          </a:p>
        </p:txBody>
      </p:sp>
      <p:sp>
        <p:nvSpPr>
          <p:cNvPr id="3" name="TextovéPole 2">
            <a:extLst>
              <a:ext uri="{FF2B5EF4-FFF2-40B4-BE49-F238E27FC236}">
                <a16:creationId xmlns:a16="http://schemas.microsoft.com/office/drawing/2014/main" id="{AE49C252-BD2C-467A-B9F4-5FDFED1A96AC}"/>
              </a:ext>
            </a:extLst>
          </p:cNvPr>
          <p:cNvSpPr txBox="1"/>
          <p:nvPr/>
        </p:nvSpPr>
        <p:spPr>
          <a:xfrm>
            <a:off x="4103812" y="3021591"/>
            <a:ext cx="5112568" cy="1815882"/>
          </a:xfrm>
          <a:prstGeom prst="rect">
            <a:avLst/>
          </a:prstGeom>
          <a:noFill/>
        </p:spPr>
        <p:txBody>
          <a:bodyPr wrap="square" rtlCol="0">
            <a:spAutoFit/>
          </a:bodyPr>
          <a:lstStyle/>
          <a:p>
            <a:r>
              <a:rPr lang="en-US" sz="1600" dirty="0"/>
              <a:t>There were featherless dinosaurs with scaly skin, we know these dinosaurs from mummies. These dinosaurs were among the largest, so they maintained the temperature thanks to their size. However, the young of these species were warm-blooded in order to quickly grow to adult size in order not to become victims of predators</a:t>
            </a:r>
            <a:endParaRPr lang="cs-CZ" sz="1600" dirty="0"/>
          </a:p>
        </p:txBody>
      </p:sp>
      <p:sp>
        <p:nvSpPr>
          <p:cNvPr id="4" name="TextovéPole 3">
            <a:extLst>
              <a:ext uri="{FF2B5EF4-FFF2-40B4-BE49-F238E27FC236}">
                <a16:creationId xmlns:a16="http://schemas.microsoft.com/office/drawing/2014/main" id="{114B90AF-EE50-4482-8598-932F98D1950D}"/>
              </a:ext>
            </a:extLst>
          </p:cNvPr>
          <p:cNvSpPr txBox="1"/>
          <p:nvPr/>
        </p:nvSpPr>
        <p:spPr>
          <a:xfrm>
            <a:off x="7285360" y="4837473"/>
            <a:ext cx="1440160" cy="1815882"/>
          </a:xfrm>
          <a:prstGeom prst="rect">
            <a:avLst/>
          </a:prstGeom>
          <a:noFill/>
        </p:spPr>
        <p:txBody>
          <a:bodyPr wrap="square" rtlCol="0">
            <a:spAutoFit/>
          </a:bodyPr>
          <a:lstStyle/>
          <a:p>
            <a:pPr algn="ctr"/>
            <a:r>
              <a:rPr lang="en-US" sz="1600" b="1" dirty="0"/>
              <a:t>Within one species existing physiological adaptations according to conditions</a:t>
            </a:r>
            <a:endParaRPr lang="cs-CZ" sz="1600" b="1"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ovéPole 1">
            <a:extLst>
              <a:ext uri="{FF2B5EF4-FFF2-40B4-BE49-F238E27FC236}">
                <a16:creationId xmlns:a16="http://schemas.microsoft.com/office/drawing/2014/main" id="{8EE04653-646C-4740-97CF-F5A967C6ABDA}"/>
              </a:ext>
            </a:extLst>
          </p:cNvPr>
          <p:cNvSpPr txBox="1">
            <a:spLocks noChangeArrowheads="1"/>
          </p:cNvSpPr>
          <p:nvPr/>
        </p:nvSpPr>
        <p:spPr bwMode="auto">
          <a:xfrm flipH="1">
            <a:off x="855391" y="18601"/>
            <a:ext cx="741682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Evolutionary</a:t>
            </a:r>
            <a:r>
              <a:rPr lang="cs-CZ" altLang="cs-CZ" sz="2800" b="1" dirty="0"/>
              <a:t> </a:t>
            </a:r>
            <a:r>
              <a:rPr lang="cs-CZ" altLang="cs-CZ" sz="2800" b="1" dirty="0" err="1"/>
              <a:t>physiology</a:t>
            </a:r>
            <a:r>
              <a:rPr lang="cs-CZ" altLang="cs-CZ" sz="2800" b="1" dirty="0"/>
              <a:t> </a:t>
            </a:r>
            <a:r>
              <a:rPr lang="cs-CZ" altLang="cs-CZ" sz="2800" b="1" dirty="0" err="1"/>
              <a:t>of</a:t>
            </a:r>
            <a:r>
              <a:rPr lang="cs-CZ" altLang="cs-CZ" sz="2800" b="1" dirty="0"/>
              <a:t> </a:t>
            </a:r>
            <a:r>
              <a:rPr lang="cs-CZ" altLang="cs-CZ" sz="2800" b="1" dirty="0" err="1"/>
              <a:t>adaptations</a:t>
            </a:r>
            <a:endParaRPr lang="cs-CZ" altLang="cs-CZ" sz="2800" b="1" dirty="0"/>
          </a:p>
        </p:txBody>
      </p:sp>
      <p:pic>
        <p:nvPicPr>
          <p:cNvPr id="21507" name="Picture 2" descr="Neanderthal - Homo Neanderthalensis - Page 3 - Carnivora">
            <a:extLst>
              <a:ext uri="{FF2B5EF4-FFF2-40B4-BE49-F238E27FC236}">
                <a16:creationId xmlns:a16="http://schemas.microsoft.com/office/drawing/2014/main" id="{1C2E7498-9D5C-4ADD-B412-BAD9F5BA21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020697"/>
            <a:ext cx="2688336" cy="2448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8" name="TextovéPole 2">
            <a:extLst>
              <a:ext uri="{FF2B5EF4-FFF2-40B4-BE49-F238E27FC236}">
                <a16:creationId xmlns:a16="http://schemas.microsoft.com/office/drawing/2014/main" id="{4916E387-6072-48E3-93AD-D0A17DB56ACB}"/>
              </a:ext>
            </a:extLst>
          </p:cNvPr>
          <p:cNvSpPr txBox="1">
            <a:spLocks noChangeArrowheads="1"/>
          </p:cNvSpPr>
          <p:nvPr/>
        </p:nvSpPr>
        <p:spPr bwMode="auto">
          <a:xfrm flipH="1">
            <a:off x="250924" y="579707"/>
            <a:ext cx="43195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b="1" i="1" dirty="0"/>
              <a:t>Homo </a:t>
            </a:r>
            <a:r>
              <a:rPr lang="cs-CZ" altLang="cs-CZ" b="1" i="1" dirty="0" err="1"/>
              <a:t>neanderthalensis</a:t>
            </a:r>
            <a:r>
              <a:rPr lang="cs-CZ" altLang="cs-CZ" b="1" i="1" dirty="0"/>
              <a:t> -</a:t>
            </a:r>
            <a:r>
              <a:rPr lang="cs-CZ" altLang="cs-CZ" b="1" dirty="0" err="1"/>
              <a:t>Krapina</a:t>
            </a:r>
            <a:endParaRPr lang="cs-CZ" altLang="cs-CZ" b="1" dirty="0"/>
          </a:p>
        </p:txBody>
      </p:sp>
      <p:pic>
        <p:nvPicPr>
          <p:cNvPr id="21509" name="Picture 4">
            <a:extLst>
              <a:ext uri="{FF2B5EF4-FFF2-40B4-BE49-F238E27FC236}">
                <a16:creationId xmlns:a16="http://schemas.microsoft.com/office/drawing/2014/main" id="{25DA5FAF-71D1-4C38-9B7F-875EC9053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9518" y="819426"/>
            <a:ext cx="2920632" cy="4265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TextovéPole 3">
            <a:extLst>
              <a:ext uri="{FF2B5EF4-FFF2-40B4-BE49-F238E27FC236}">
                <a16:creationId xmlns:a16="http://schemas.microsoft.com/office/drawing/2014/main" id="{21622801-E84F-4890-9558-7E8C714C9E5B}"/>
              </a:ext>
            </a:extLst>
          </p:cNvPr>
          <p:cNvSpPr txBox="1">
            <a:spLocks noChangeArrowheads="1"/>
          </p:cNvSpPr>
          <p:nvPr/>
        </p:nvSpPr>
        <p:spPr bwMode="auto">
          <a:xfrm>
            <a:off x="5200040" y="449538"/>
            <a:ext cx="43195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b="1" i="1" dirty="0"/>
              <a:t>Homo sapiens </a:t>
            </a:r>
            <a:r>
              <a:rPr lang="cs-CZ" altLang="cs-CZ" b="1" dirty="0"/>
              <a:t>- </a:t>
            </a:r>
            <a:r>
              <a:rPr lang="cs-CZ" altLang="cs-CZ" b="1" dirty="0" err="1"/>
              <a:t>Sungir</a:t>
            </a:r>
            <a:endParaRPr lang="cs-CZ" altLang="cs-CZ" b="1" dirty="0"/>
          </a:p>
        </p:txBody>
      </p:sp>
      <p:sp>
        <p:nvSpPr>
          <p:cNvPr id="3" name="TextovéPole 2">
            <a:extLst>
              <a:ext uri="{FF2B5EF4-FFF2-40B4-BE49-F238E27FC236}">
                <a16:creationId xmlns:a16="http://schemas.microsoft.com/office/drawing/2014/main" id="{529A250D-6D7A-4887-9D3E-8CFC20BD5EF1}"/>
              </a:ext>
            </a:extLst>
          </p:cNvPr>
          <p:cNvSpPr txBox="1"/>
          <p:nvPr/>
        </p:nvSpPr>
        <p:spPr>
          <a:xfrm>
            <a:off x="3779912" y="1340768"/>
            <a:ext cx="184731" cy="369332"/>
          </a:xfrm>
          <a:prstGeom prst="rect">
            <a:avLst/>
          </a:prstGeom>
          <a:noFill/>
        </p:spPr>
        <p:txBody>
          <a:bodyPr wrap="none" rtlCol="0">
            <a:spAutoFit/>
          </a:bodyPr>
          <a:lstStyle/>
          <a:p>
            <a:endParaRPr lang="cs-CZ" dirty="0"/>
          </a:p>
        </p:txBody>
      </p:sp>
      <p:sp>
        <p:nvSpPr>
          <p:cNvPr id="4" name="TextovéPole 3">
            <a:extLst>
              <a:ext uri="{FF2B5EF4-FFF2-40B4-BE49-F238E27FC236}">
                <a16:creationId xmlns:a16="http://schemas.microsoft.com/office/drawing/2014/main" id="{6F2FECB3-955D-4D9B-9AA7-3C933054C4BC}"/>
              </a:ext>
            </a:extLst>
          </p:cNvPr>
          <p:cNvSpPr txBox="1"/>
          <p:nvPr/>
        </p:nvSpPr>
        <p:spPr>
          <a:xfrm>
            <a:off x="3337970" y="1610453"/>
            <a:ext cx="2448272" cy="1384995"/>
          </a:xfrm>
          <a:prstGeom prst="rect">
            <a:avLst/>
          </a:prstGeom>
          <a:noFill/>
        </p:spPr>
        <p:txBody>
          <a:bodyPr wrap="square" rtlCol="0">
            <a:spAutoFit/>
          </a:bodyPr>
          <a:lstStyle/>
          <a:p>
            <a:pPr algn="ctr"/>
            <a:r>
              <a:rPr lang="en-US" sz="1400" b="1" dirty="0"/>
              <a:t>Neanderthal man was very well adapted to the cold climate of Europe. Modern man first acclimatized before coming to Europe. why did he win</a:t>
            </a:r>
            <a:r>
              <a:rPr lang="cs-CZ" sz="1400" b="1" dirty="0"/>
              <a:t>.</a:t>
            </a:r>
          </a:p>
        </p:txBody>
      </p:sp>
      <p:sp>
        <p:nvSpPr>
          <p:cNvPr id="5" name="TextovéPole 4">
            <a:extLst>
              <a:ext uri="{FF2B5EF4-FFF2-40B4-BE49-F238E27FC236}">
                <a16:creationId xmlns:a16="http://schemas.microsoft.com/office/drawing/2014/main" id="{0576794A-0624-43D8-9711-13A44CB5F7E8}"/>
              </a:ext>
            </a:extLst>
          </p:cNvPr>
          <p:cNvSpPr txBox="1"/>
          <p:nvPr/>
        </p:nvSpPr>
        <p:spPr>
          <a:xfrm>
            <a:off x="3303563" y="3775023"/>
            <a:ext cx="2573961" cy="2308324"/>
          </a:xfrm>
          <a:prstGeom prst="rect">
            <a:avLst/>
          </a:prstGeom>
          <a:noFill/>
        </p:spPr>
        <p:txBody>
          <a:bodyPr wrap="square" rtlCol="0">
            <a:spAutoFit/>
          </a:bodyPr>
          <a:lstStyle/>
          <a:p>
            <a:pPr algn="ctr"/>
            <a:r>
              <a:rPr lang="en-US" sz="1600" b="1" dirty="0"/>
              <a:t>The Neanderthal had a larger brain capacity, made very precise stone tools, decorated himself, took care of his loved ones and the infirm, buried his dead. So why did it become extinct?</a:t>
            </a:r>
            <a:endParaRPr lang="cs-CZ" sz="1600" b="1" dirty="0"/>
          </a:p>
        </p:txBody>
      </p:sp>
      <p:pic>
        <p:nvPicPr>
          <p:cNvPr id="7" name="Obrázek 6">
            <a:extLst>
              <a:ext uri="{FF2B5EF4-FFF2-40B4-BE49-F238E27FC236}">
                <a16:creationId xmlns:a16="http://schemas.microsoft.com/office/drawing/2014/main" id="{EEA076EA-9807-4F49-92CE-2734F99562D0}"/>
              </a:ext>
            </a:extLst>
          </p:cNvPr>
          <p:cNvPicPr>
            <a:picLocks noChangeAspect="1"/>
          </p:cNvPicPr>
          <p:nvPr/>
        </p:nvPicPr>
        <p:blipFill>
          <a:blip r:embed="rId4"/>
          <a:stretch>
            <a:fillRect/>
          </a:stretch>
        </p:blipFill>
        <p:spPr>
          <a:xfrm>
            <a:off x="467544" y="3594762"/>
            <a:ext cx="2688336" cy="3270948"/>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05E7E332-20EC-4715-A773-6D75127C3EE9}"/>
              </a:ext>
            </a:extLst>
          </p:cNvPr>
          <p:cNvSpPr txBox="1"/>
          <p:nvPr/>
        </p:nvSpPr>
        <p:spPr>
          <a:xfrm>
            <a:off x="2339752" y="188640"/>
            <a:ext cx="5134739" cy="646331"/>
          </a:xfrm>
          <a:prstGeom prst="rect">
            <a:avLst/>
          </a:prstGeom>
          <a:noFill/>
        </p:spPr>
        <p:txBody>
          <a:bodyPr wrap="none" rtlCol="0">
            <a:spAutoFit/>
          </a:bodyPr>
          <a:lstStyle/>
          <a:p>
            <a:r>
              <a:rPr lang="cs-CZ" sz="3600" b="1" dirty="0" err="1"/>
              <a:t>Metabolism</a:t>
            </a:r>
            <a:r>
              <a:rPr lang="cs-CZ" sz="3600" b="1" dirty="0"/>
              <a:t> </a:t>
            </a:r>
            <a:r>
              <a:rPr lang="cs-CZ" sz="3600" b="1" dirty="0" err="1"/>
              <a:t>of</a:t>
            </a:r>
            <a:r>
              <a:rPr lang="cs-CZ" sz="3600" b="1" dirty="0"/>
              <a:t> </a:t>
            </a:r>
            <a:r>
              <a:rPr lang="cs-CZ" sz="3600" b="1" dirty="0" err="1"/>
              <a:t>calcium</a:t>
            </a:r>
            <a:endParaRPr lang="cs-CZ" sz="3600" b="1" dirty="0"/>
          </a:p>
        </p:txBody>
      </p:sp>
      <p:pic>
        <p:nvPicPr>
          <p:cNvPr id="3" name="Obrázek 2">
            <a:extLst>
              <a:ext uri="{FF2B5EF4-FFF2-40B4-BE49-F238E27FC236}">
                <a16:creationId xmlns:a16="http://schemas.microsoft.com/office/drawing/2014/main" id="{66FD8020-81A6-477D-BEFE-E1FB46B5A8BF}"/>
              </a:ext>
            </a:extLst>
          </p:cNvPr>
          <p:cNvPicPr>
            <a:picLocks noChangeAspect="1"/>
          </p:cNvPicPr>
          <p:nvPr/>
        </p:nvPicPr>
        <p:blipFill>
          <a:blip r:embed="rId2"/>
          <a:stretch>
            <a:fillRect/>
          </a:stretch>
        </p:blipFill>
        <p:spPr>
          <a:xfrm>
            <a:off x="683568" y="1412776"/>
            <a:ext cx="7416824" cy="4423841"/>
          </a:xfrm>
          <a:prstGeom prst="rect">
            <a:avLst/>
          </a:prstGeom>
        </p:spPr>
      </p:pic>
    </p:spTree>
    <p:extLst>
      <p:ext uri="{BB962C8B-B14F-4D97-AF65-F5344CB8AC3E}">
        <p14:creationId xmlns:p14="http://schemas.microsoft.com/office/powerpoint/2010/main" val="9489601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ovéPole 2">
            <a:extLst>
              <a:ext uri="{FF2B5EF4-FFF2-40B4-BE49-F238E27FC236}">
                <a16:creationId xmlns:a16="http://schemas.microsoft.com/office/drawing/2014/main" id="{3D744A49-FE66-4144-B8E6-3669CE602E2D}"/>
              </a:ext>
            </a:extLst>
          </p:cNvPr>
          <p:cNvSpPr txBox="1"/>
          <p:nvPr/>
        </p:nvSpPr>
        <p:spPr>
          <a:xfrm>
            <a:off x="1277888" y="260648"/>
            <a:ext cx="6588224" cy="646331"/>
          </a:xfrm>
          <a:prstGeom prst="rect">
            <a:avLst/>
          </a:prstGeom>
          <a:noFill/>
        </p:spPr>
        <p:txBody>
          <a:bodyPr wrap="square">
            <a:spAutoFit/>
          </a:bodyPr>
          <a:lstStyle/>
          <a:p>
            <a:pPr algn="ctr"/>
            <a:r>
              <a:rPr lang="cs-CZ" sz="3600" b="1" dirty="0" err="1"/>
              <a:t>Metabolism</a:t>
            </a:r>
            <a:r>
              <a:rPr lang="cs-CZ" sz="3600" b="1" dirty="0"/>
              <a:t> </a:t>
            </a:r>
            <a:r>
              <a:rPr lang="cs-CZ" sz="3600" b="1" dirty="0" err="1"/>
              <a:t>of</a:t>
            </a:r>
            <a:r>
              <a:rPr lang="cs-CZ" sz="3600" b="1" dirty="0"/>
              <a:t> </a:t>
            </a:r>
            <a:r>
              <a:rPr lang="cs-CZ" sz="3600" b="1" dirty="0" err="1"/>
              <a:t>calcium</a:t>
            </a:r>
            <a:endParaRPr lang="cs-CZ" sz="3600" b="1" dirty="0"/>
          </a:p>
        </p:txBody>
      </p:sp>
      <p:sp>
        <p:nvSpPr>
          <p:cNvPr id="4" name="TextovéPole 3">
            <a:extLst>
              <a:ext uri="{FF2B5EF4-FFF2-40B4-BE49-F238E27FC236}">
                <a16:creationId xmlns:a16="http://schemas.microsoft.com/office/drawing/2014/main" id="{90B4C21E-F5B8-4CB2-AC32-C2957F693A0D}"/>
              </a:ext>
            </a:extLst>
          </p:cNvPr>
          <p:cNvSpPr txBox="1"/>
          <p:nvPr/>
        </p:nvSpPr>
        <p:spPr>
          <a:xfrm>
            <a:off x="323528" y="1422373"/>
            <a:ext cx="8136903" cy="3970318"/>
          </a:xfrm>
          <a:prstGeom prst="rect">
            <a:avLst/>
          </a:prstGeom>
          <a:noFill/>
        </p:spPr>
        <p:txBody>
          <a:bodyPr wrap="square" rtlCol="0">
            <a:spAutoFit/>
          </a:bodyPr>
          <a:lstStyle/>
          <a:p>
            <a:r>
              <a:rPr lang="en-US" sz="1800" b="1" dirty="0"/>
              <a:t>So why did it become extinct?</a:t>
            </a:r>
            <a:endParaRPr lang="cs-CZ" dirty="0"/>
          </a:p>
          <a:p>
            <a:endParaRPr lang="cs-CZ" dirty="0"/>
          </a:p>
          <a:p>
            <a:pPr marL="285750" indent="-285750">
              <a:buFont typeface="Wingdings" panose="05000000000000000000" pitchFamily="2" charset="2"/>
              <a:buChar char="Ø"/>
            </a:pPr>
            <a:r>
              <a:rPr lang="cs-CZ" sz="2400" dirty="0"/>
              <a:t>t</a:t>
            </a:r>
            <a:r>
              <a:rPr lang="en-US" sz="2400" dirty="0"/>
              <a:t>he reason is calcium metabolism. The Neanderthals only had access to food once in a while, they were not always successful in hunting, and they had to store large stocks of bones</a:t>
            </a:r>
            <a:endParaRPr lang="cs-CZ" sz="2400" dirty="0"/>
          </a:p>
          <a:p>
            <a:pPr marL="285750" indent="-285750">
              <a:buFont typeface="Wingdings" panose="05000000000000000000" pitchFamily="2" charset="2"/>
              <a:buChar char="Ø"/>
            </a:pPr>
            <a:endParaRPr lang="cs-CZ" sz="2400" dirty="0"/>
          </a:p>
          <a:p>
            <a:pPr marL="285750" indent="-285750">
              <a:buFont typeface="Wingdings" panose="05000000000000000000" pitchFamily="2" charset="2"/>
              <a:buChar char="Ø"/>
            </a:pPr>
            <a:r>
              <a:rPr lang="cs-CZ" sz="2400" dirty="0"/>
              <a:t>m</a:t>
            </a:r>
            <a:r>
              <a:rPr lang="en-US" sz="2400" dirty="0" err="1"/>
              <a:t>odern</a:t>
            </a:r>
            <a:r>
              <a:rPr lang="cs-CZ" sz="2400" dirty="0"/>
              <a:t> </a:t>
            </a:r>
            <a:r>
              <a:rPr lang="cs-CZ" sz="2400" dirty="0" err="1"/>
              <a:t>human</a:t>
            </a:r>
            <a:r>
              <a:rPr lang="en-US" sz="2400" dirty="0"/>
              <a:t> began to behave like a superorganism, he began to domesticate and exploit animals. They lived in houses, e.g. in the </a:t>
            </a:r>
            <a:r>
              <a:rPr lang="en-US" sz="2400" dirty="0" err="1"/>
              <a:t>Sungir</a:t>
            </a:r>
            <a:r>
              <a:rPr lang="en-US" sz="2400" dirty="0"/>
              <a:t> locality. They had enough calcium in their diet</a:t>
            </a:r>
            <a:endParaRPr lang="cs-CZ" sz="2400" dirty="0"/>
          </a:p>
        </p:txBody>
      </p:sp>
    </p:spTree>
    <p:extLst>
      <p:ext uri="{BB962C8B-B14F-4D97-AF65-F5344CB8AC3E}">
        <p14:creationId xmlns:p14="http://schemas.microsoft.com/office/powerpoint/2010/main" val="4474906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a:extLst>
              <a:ext uri="{FF2B5EF4-FFF2-40B4-BE49-F238E27FC236}">
                <a16:creationId xmlns:a16="http://schemas.microsoft.com/office/drawing/2014/main" id="{9AFEBC38-64F4-4B1A-9D1B-E7F67B02A7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0113" y="476250"/>
            <a:ext cx="4449762"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4">
            <a:extLst>
              <a:ext uri="{FF2B5EF4-FFF2-40B4-BE49-F238E27FC236}">
                <a16:creationId xmlns:a16="http://schemas.microsoft.com/office/drawing/2014/main" id="{54DC77D8-3203-4D66-B22F-2D4BFC500E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563563"/>
            <a:ext cx="4359275"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a:extLst>
              <a:ext uri="{FF2B5EF4-FFF2-40B4-BE49-F238E27FC236}">
                <a16:creationId xmlns:a16="http://schemas.microsoft.com/office/drawing/2014/main" id="{F3D07CEE-DCC6-48B8-B52E-89F8378E90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938" y="3573463"/>
            <a:ext cx="4565650" cy="293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ovéPole 1">
            <a:extLst>
              <a:ext uri="{FF2B5EF4-FFF2-40B4-BE49-F238E27FC236}">
                <a16:creationId xmlns:a16="http://schemas.microsoft.com/office/drawing/2014/main" id="{55CEF12B-AA22-42BD-904A-2254455DCA31}"/>
              </a:ext>
            </a:extLst>
          </p:cNvPr>
          <p:cNvSpPr txBox="1">
            <a:spLocks noChangeArrowheads="1"/>
          </p:cNvSpPr>
          <p:nvPr/>
        </p:nvSpPr>
        <p:spPr bwMode="auto">
          <a:xfrm>
            <a:off x="251520" y="123936"/>
            <a:ext cx="47101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dirty="0"/>
              <a:t>Neanderthal dwelling in Lazaret cave</a:t>
            </a:r>
            <a:endParaRPr lang="cs-CZ" altLang="cs-CZ" dirty="0"/>
          </a:p>
        </p:txBody>
      </p:sp>
      <p:sp>
        <p:nvSpPr>
          <p:cNvPr id="22534" name="TextovéPole 2">
            <a:extLst>
              <a:ext uri="{FF2B5EF4-FFF2-40B4-BE49-F238E27FC236}">
                <a16:creationId xmlns:a16="http://schemas.microsoft.com/office/drawing/2014/main" id="{8C19E88F-480D-4FA7-81B8-2F1FCE4840AC}"/>
              </a:ext>
            </a:extLst>
          </p:cNvPr>
          <p:cNvSpPr txBox="1">
            <a:spLocks noChangeArrowheads="1"/>
          </p:cNvSpPr>
          <p:nvPr/>
        </p:nvSpPr>
        <p:spPr bwMode="auto">
          <a:xfrm>
            <a:off x="539750" y="3160713"/>
            <a:ext cx="29257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a:t>Homo neandertalensis</a:t>
            </a:r>
          </a:p>
        </p:txBody>
      </p:sp>
      <p:sp>
        <p:nvSpPr>
          <p:cNvPr id="22535" name="TextovéPole 3">
            <a:extLst>
              <a:ext uri="{FF2B5EF4-FFF2-40B4-BE49-F238E27FC236}">
                <a16:creationId xmlns:a16="http://schemas.microsoft.com/office/drawing/2014/main" id="{E5A145D9-60F4-4EF4-BDD0-33FED43AF9E3}"/>
              </a:ext>
            </a:extLst>
          </p:cNvPr>
          <p:cNvSpPr txBox="1">
            <a:spLocks noChangeArrowheads="1"/>
          </p:cNvSpPr>
          <p:nvPr/>
        </p:nvSpPr>
        <p:spPr bwMode="auto">
          <a:xfrm flipH="1">
            <a:off x="5867400" y="6324600"/>
            <a:ext cx="3817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dirty="0"/>
              <a:t>Homo sapiens-</a:t>
            </a:r>
            <a:r>
              <a:rPr lang="cs-CZ" altLang="cs-CZ" dirty="0" err="1"/>
              <a:t>Sungir</a:t>
            </a:r>
            <a:endParaRPr lang="cs-CZ" altLang="cs-CZ"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4">
            <a:extLst>
              <a:ext uri="{FF2B5EF4-FFF2-40B4-BE49-F238E27FC236}">
                <a16:creationId xmlns:a16="http://schemas.microsoft.com/office/drawing/2014/main" id="{FE9C610F-7465-452C-9FBD-C14836A913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6100" y="-55563"/>
            <a:ext cx="4425950"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a:extLst>
              <a:ext uri="{FF2B5EF4-FFF2-40B4-BE49-F238E27FC236}">
                <a16:creationId xmlns:a16="http://schemas.microsoft.com/office/drawing/2014/main" id="{DD538F3D-C273-42F1-8273-FCC70EF006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8612" y="3644901"/>
            <a:ext cx="4860925"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ovéPole 1">
            <a:extLst>
              <a:ext uri="{FF2B5EF4-FFF2-40B4-BE49-F238E27FC236}">
                <a16:creationId xmlns:a16="http://schemas.microsoft.com/office/drawing/2014/main" id="{BC08E291-4152-4210-A877-50DBBEC2E256}"/>
              </a:ext>
            </a:extLst>
          </p:cNvPr>
          <p:cNvSpPr txBox="1"/>
          <p:nvPr/>
        </p:nvSpPr>
        <p:spPr>
          <a:xfrm>
            <a:off x="611560" y="620688"/>
            <a:ext cx="184731" cy="369332"/>
          </a:xfrm>
          <a:prstGeom prst="rect">
            <a:avLst/>
          </a:prstGeom>
          <a:noFill/>
        </p:spPr>
        <p:txBody>
          <a:bodyPr wrap="none" rtlCol="0">
            <a:spAutoFit/>
          </a:bodyPr>
          <a:lstStyle/>
          <a:p>
            <a:endParaRPr lang="cs-CZ" dirty="0"/>
          </a:p>
        </p:txBody>
      </p:sp>
      <p:sp>
        <p:nvSpPr>
          <p:cNvPr id="3" name="TextovéPole 2">
            <a:extLst>
              <a:ext uri="{FF2B5EF4-FFF2-40B4-BE49-F238E27FC236}">
                <a16:creationId xmlns:a16="http://schemas.microsoft.com/office/drawing/2014/main" id="{63C1A948-EE8E-4BEF-B692-C20038520A55}"/>
              </a:ext>
            </a:extLst>
          </p:cNvPr>
          <p:cNvSpPr txBox="1"/>
          <p:nvPr/>
        </p:nvSpPr>
        <p:spPr>
          <a:xfrm>
            <a:off x="35496" y="260648"/>
            <a:ext cx="4068192" cy="5262979"/>
          </a:xfrm>
          <a:prstGeom prst="rect">
            <a:avLst/>
          </a:prstGeom>
          <a:noFill/>
        </p:spPr>
        <p:txBody>
          <a:bodyPr wrap="square" rtlCol="0">
            <a:spAutoFit/>
          </a:bodyPr>
          <a:lstStyle/>
          <a:p>
            <a:r>
              <a:rPr lang="cs-CZ" sz="1400" dirty="0"/>
              <a:t>M</a:t>
            </a:r>
            <a:r>
              <a:rPr lang="en-US" sz="1400" dirty="0" err="1"/>
              <a:t>odern</a:t>
            </a:r>
            <a:r>
              <a:rPr lang="en-US" sz="1400" dirty="0"/>
              <a:t> </a:t>
            </a:r>
            <a:r>
              <a:rPr lang="cs-CZ" sz="1400" dirty="0" err="1"/>
              <a:t>human</a:t>
            </a:r>
            <a:r>
              <a:rPr lang="en-US" sz="1400" dirty="0"/>
              <a:t> in the Paleolithic (Old Stone Age), in the period of about 34 thousand years BP, already domesticated animals such as dogs and reindeer. The dog made it possible to watch over herds of reindeer, and the reindeer mostly provided him with everything he needed, the rest was obtained by collecting and occasionally hunting mammoths, hares and other kinds of animals. This herding way of life allowed them to live a more settled way of life, groups of people grew and could raise more children and thus displaced the Neanderthals in a relatively short time. We interbred with the Neanderthals and we carry many genes in our own genome that help us survive (resistance to infections, light skin, etc.). With the growing population, there was also the construction of large log houses, which were previously considered to be a Neolithic invention (the period of the first farmers), but at the </a:t>
            </a:r>
            <a:r>
              <a:rPr lang="en-US" sz="1400" dirty="0" err="1"/>
              <a:t>Sungir</a:t>
            </a:r>
            <a:r>
              <a:rPr lang="en-US" sz="1400" dirty="0"/>
              <a:t> site, evidence of such long log houses was also found in the Paleolithic (25,000 years BP). All this resulted in thinning bones and so-called </a:t>
            </a:r>
            <a:r>
              <a:rPr lang="en-US" sz="1400" dirty="0" err="1"/>
              <a:t>autodomestication</a:t>
            </a:r>
            <a:r>
              <a:rPr lang="en-US" sz="1400" dirty="0"/>
              <a:t>, because we no longer needed strong bones to store calcium</a:t>
            </a:r>
            <a:endParaRPr lang="cs-CZ" sz="14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descr="reflex2">
            <a:extLst>
              <a:ext uri="{FF2B5EF4-FFF2-40B4-BE49-F238E27FC236}">
                <a16:creationId xmlns:a16="http://schemas.microsoft.com/office/drawing/2014/main" id="{5BD295DA-E23A-4EB2-A473-0E4BF73F0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0"/>
            <a:ext cx="49768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ext Box 3">
            <a:extLst>
              <a:ext uri="{FF2B5EF4-FFF2-40B4-BE49-F238E27FC236}">
                <a16:creationId xmlns:a16="http://schemas.microsoft.com/office/drawing/2014/main" id="{6F66216D-46AE-44BE-B71F-7DB0C4B4F0BA}"/>
              </a:ext>
            </a:extLst>
          </p:cNvPr>
          <p:cNvSpPr txBox="1">
            <a:spLocks noChangeArrowheads="1"/>
          </p:cNvSpPr>
          <p:nvPr/>
        </p:nvSpPr>
        <p:spPr bwMode="auto">
          <a:xfrm>
            <a:off x="768908" y="1772816"/>
            <a:ext cx="274626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cs-CZ" altLang="cs-CZ" sz="4000" b="1" dirty="0" err="1"/>
              <a:t>Thank</a:t>
            </a:r>
            <a:r>
              <a:rPr lang="cs-CZ" altLang="cs-CZ" sz="4000" b="1" dirty="0"/>
              <a:t> </a:t>
            </a:r>
            <a:r>
              <a:rPr lang="cs-CZ" altLang="cs-CZ" sz="4000" b="1" dirty="0" err="1"/>
              <a:t>you</a:t>
            </a:r>
            <a:endParaRPr lang="cs-CZ" altLang="cs-CZ" sz="4000" b="1" dirty="0"/>
          </a:p>
          <a:p>
            <a:pPr algn="ctr" eaLnBrk="1" hangingPunct="1">
              <a:spcBef>
                <a:spcPct val="0"/>
              </a:spcBef>
              <a:buFontTx/>
              <a:buNone/>
            </a:pPr>
            <a:r>
              <a:rPr lang="cs-CZ" altLang="cs-CZ" sz="4000" b="1" dirty="0" err="1"/>
              <a:t>for</a:t>
            </a:r>
            <a:r>
              <a:rPr lang="cs-CZ" altLang="cs-CZ" sz="4000" b="1" dirty="0"/>
              <a:t> </a:t>
            </a:r>
          </a:p>
          <a:p>
            <a:pPr algn="ctr" eaLnBrk="1" hangingPunct="1">
              <a:spcBef>
                <a:spcPct val="0"/>
              </a:spcBef>
              <a:buFontTx/>
              <a:buNone/>
            </a:pPr>
            <a:r>
              <a:rPr lang="cs-CZ" altLang="cs-CZ" sz="4000" b="1" dirty="0" err="1"/>
              <a:t>attention</a:t>
            </a:r>
            <a:r>
              <a:rPr lang="cs-CZ" altLang="cs-CZ" sz="4000" b="1" dirty="0"/>
              <a:t>!</a:t>
            </a:r>
            <a:endParaRPr lang="en-GB" altLang="cs-CZ" sz="40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0"/>
                                  </p:stCondLst>
                                  <p:childTnLst>
                                    <p:set>
                                      <p:cBhvr>
                                        <p:cTn id="6" dur="1" fill="hold">
                                          <p:stCondLst>
                                            <p:cond delay="0"/>
                                          </p:stCondLst>
                                        </p:cTn>
                                        <p:tgtEl>
                                          <p:spTgt spid="259074"/>
                                        </p:tgtEl>
                                        <p:attrNameLst>
                                          <p:attrName>style.visibility</p:attrName>
                                        </p:attrNameLst>
                                      </p:cBhvr>
                                      <p:to>
                                        <p:strVal val="visible"/>
                                      </p:to>
                                    </p:set>
                                    <p:animEffect transition="in" filter="checkerboard(across)">
                                      <p:cBhvr>
                                        <p:cTn id="7" dur="500"/>
                                        <p:tgtEl>
                                          <p:spTgt spid="259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76463D0-69BE-4E41-A17D-D77428E2EED6}"/>
              </a:ext>
            </a:extLst>
          </p:cNvPr>
          <p:cNvSpPr>
            <a:spLocks noChangeArrowheads="1"/>
          </p:cNvSpPr>
          <p:nvPr/>
        </p:nvSpPr>
        <p:spPr bwMode="auto">
          <a:xfrm>
            <a:off x="0" y="1831077"/>
            <a:ext cx="5292725"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000" b="1" dirty="0">
                <a:solidFill>
                  <a:srgbClr val="800000"/>
                </a:solidFill>
                <a:latin typeface="Times New Roman" panose="02020603050405020304" pitchFamily="18" charset="0"/>
                <a:cs typeface="Times New Roman" panose="02020603050405020304" pitchFamily="18" charset="0"/>
              </a:rPr>
              <a:t>Bone (</a:t>
            </a:r>
            <a:r>
              <a:rPr lang="en-US" altLang="cs-CZ" sz="2000" b="1" i="1" dirty="0" err="1">
                <a:solidFill>
                  <a:srgbClr val="800000"/>
                </a:solidFill>
                <a:latin typeface="Times New Roman" panose="02020603050405020304" pitchFamily="18" charset="0"/>
                <a:cs typeface="Times New Roman" panose="02020603050405020304" pitchFamily="18" charset="0"/>
              </a:rPr>
              <a:t>os</a:t>
            </a:r>
            <a:r>
              <a:rPr lang="en-US" altLang="cs-CZ" sz="2000" b="1" dirty="0">
                <a:solidFill>
                  <a:srgbClr val="800000"/>
                </a:solidFill>
                <a:latin typeface="Times New Roman" panose="02020603050405020304" pitchFamily="18" charset="0"/>
                <a:cs typeface="Times New Roman" panose="02020603050405020304" pitchFamily="18" charset="0"/>
              </a:rPr>
              <a:t>) is among the binder and the type of tissue.</a:t>
            </a:r>
            <a:endParaRPr lang="cs-CZ" altLang="cs-CZ" sz="20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cs-CZ" altLang="cs-CZ" sz="20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2000" b="1" dirty="0">
                <a:solidFill>
                  <a:srgbClr val="800000"/>
                </a:solidFill>
                <a:latin typeface="Times New Roman" panose="02020603050405020304" pitchFamily="18" charset="0"/>
                <a:cs typeface="Times New Roman" panose="02020603050405020304" pitchFamily="18" charset="0"/>
              </a:rPr>
              <a:t>It is composed of minerals (50-70%), to a lesser extent of organic substances (20-40%), -10% is water and about 3% lipids.</a:t>
            </a:r>
            <a:endParaRPr lang="cs-CZ" altLang="cs-CZ" sz="2000" dirty="0">
              <a:solidFill>
                <a:srgbClr val="800000"/>
              </a:solidFill>
              <a:latin typeface="Times New Roman" panose="02020603050405020304" pitchFamily="18" charset="0"/>
              <a:cs typeface="Times New Roman" panose="02020603050405020304" pitchFamily="18" charset="0"/>
            </a:endParaRPr>
          </a:p>
        </p:txBody>
      </p:sp>
      <p:pic>
        <p:nvPicPr>
          <p:cNvPr id="5123" name="Picture 3" descr="kostpazni">
            <a:extLst>
              <a:ext uri="{FF2B5EF4-FFF2-40B4-BE49-F238E27FC236}">
                <a16:creationId xmlns:a16="http://schemas.microsoft.com/office/drawing/2014/main" id="{03C7C9AA-886A-4C92-A660-7BC19056EE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3200" y="0"/>
            <a:ext cx="3860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D2240C1-EE85-4631-B766-7F4E28E8C1CF}"/>
              </a:ext>
            </a:extLst>
          </p:cNvPr>
          <p:cNvSpPr txBox="1"/>
          <p:nvPr/>
        </p:nvSpPr>
        <p:spPr>
          <a:xfrm>
            <a:off x="250825" y="0"/>
            <a:ext cx="8642350" cy="1815882"/>
          </a:xfrm>
          <a:prstGeom prst="rect">
            <a:avLst/>
          </a:prstGeom>
          <a:noFill/>
        </p:spPr>
        <p:txBody>
          <a:bodyPr>
            <a:spAutoFit/>
          </a:bodyPr>
          <a:lstStyle/>
          <a:p>
            <a:pPr>
              <a:defRPr/>
            </a:pPr>
            <a:r>
              <a:rPr lang="cs-CZ" sz="2000" b="1" dirty="0"/>
              <a:t>Bone </a:t>
            </a:r>
            <a:r>
              <a:rPr lang="cs-CZ" sz="2000" b="1" dirty="0" err="1"/>
              <a:t>cells</a:t>
            </a:r>
            <a:endParaRPr lang="cs-CZ" sz="2000" b="1" dirty="0"/>
          </a:p>
          <a:p>
            <a:pPr>
              <a:defRPr/>
            </a:pPr>
            <a:endParaRPr lang="cs-CZ" sz="2000" b="1" dirty="0"/>
          </a:p>
          <a:p>
            <a:pPr marL="342900" indent="-342900">
              <a:buFontTx/>
              <a:buAutoNum type="arabicPeriod"/>
              <a:defRPr/>
            </a:pPr>
            <a:r>
              <a:rPr lang="cs-CZ" i="1" dirty="0" err="1"/>
              <a:t>Osteoprogenitor</a:t>
            </a:r>
            <a:r>
              <a:rPr lang="cs-CZ" i="1" dirty="0"/>
              <a:t> </a:t>
            </a:r>
            <a:r>
              <a:rPr lang="cs-CZ" i="1" dirty="0" err="1"/>
              <a:t>cells</a:t>
            </a:r>
            <a:endParaRPr lang="cs-CZ" i="1" dirty="0"/>
          </a:p>
          <a:p>
            <a:pPr marL="342900" indent="-342900">
              <a:buFontTx/>
              <a:buAutoNum type="arabicPeriod"/>
              <a:defRPr/>
            </a:pPr>
            <a:r>
              <a:rPr lang="cs-CZ" i="1" dirty="0" err="1"/>
              <a:t>Osteoblasts</a:t>
            </a:r>
            <a:endParaRPr lang="cs-CZ" i="1" dirty="0"/>
          </a:p>
          <a:p>
            <a:pPr marL="342900" indent="-342900">
              <a:buFontTx/>
              <a:buAutoNum type="arabicPeriod"/>
              <a:defRPr/>
            </a:pPr>
            <a:r>
              <a:rPr lang="cs-CZ" i="1" dirty="0" err="1"/>
              <a:t>Osteocytes</a:t>
            </a:r>
            <a:endParaRPr lang="cs-CZ" i="1" dirty="0"/>
          </a:p>
          <a:p>
            <a:pPr marL="342900" indent="-342900">
              <a:buFontTx/>
              <a:buAutoNum type="arabicPeriod"/>
              <a:defRPr/>
            </a:pPr>
            <a:r>
              <a:rPr lang="cs-CZ" i="1" dirty="0" err="1"/>
              <a:t>Osteoclasts</a:t>
            </a:r>
            <a:endParaRPr lang="cs-CZ" dirty="0"/>
          </a:p>
        </p:txBody>
      </p:sp>
      <p:pic>
        <p:nvPicPr>
          <p:cNvPr id="12291" name="Picture 4" descr="Osteoblasty">
            <a:extLst>
              <a:ext uri="{FF2B5EF4-FFF2-40B4-BE49-F238E27FC236}">
                <a16:creationId xmlns:a16="http://schemas.microsoft.com/office/drawing/2014/main" id="{E5B0D4FD-4B4A-48B5-AD70-FF9001BB3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808" y="2276475"/>
            <a:ext cx="2808287"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Dobrý den, dnes se podíváme na kostní tkáň.&#10;Kostní tkáň je tvořena buňkami.&#10;&#10;Osteoblasty - produkují organické komponenty kostní matrix - kolagen typ I, glykosaminoglykany, proteoglykany, glykoproteiny. Dále ovlivňují ukládání anorganických látek do kostní matrix. Tyto buňky se nedělí a jakmile se obalí mezibuněčnou hmotou, stávají se z nich osteocyty. &#10;Osteocyty - po resorpci (opětovné pohlcení) kostní tkáně degenerují, nebo se přemění zpět na osteoblasty. &#10;Osteocyty a osteoblasty tedy syntetizují (vyrábějí) novou kostní tkáň.&#10;&#10;Osteoklasty - jsou volné a pohyblivé buňky. Pocházejí z buněk monocytomakrofágové řady. Jejich hlavním úkolem je odbourávání kostní tkáně, jsou částečně řízeny signály z osteoblastů.&#10;&#10;Na tento proces mají dále vliv některé hormony - parathormon, estrogeny, kalcitriol, kalcitonin, růstový hormon, inzulin, glukokortikoidy, hormony štítné žlázy. &#10;Samozřejmě velký vliv má celkové zatížení kostní tkáně, například obézní lidé mají menší výskyt řídnutí kostí, jedním z faktorů je jejich váhové statické zatížení. Ideálnější je, ale pravidelné odporové zatížení. &#10;Pro lepší vizualizaci procesu zjednodušený a vtipný obrázek.&#10;Hezký večer, Jarda">
            <a:extLst>
              <a:ext uri="{FF2B5EF4-FFF2-40B4-BE49-F238E27FC236}">
                <a16:creationId xmlns:a16="http://schemas.microsoft.com/office/drawing/2014/main" id="{C44EC8FB-BCF3-441C-B0FB-FC9861CF4A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9394" y="1126286"/>
            <a:ext cx="4933781" cy="4930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914CAA3-5EB0-442E-B600-0196394E8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038" y="4653136"/>
            <a:ext cx="2759874" cy="2069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046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28A7DFA1-6650-4C44-BDF2-49910B01B532}"/>
              </a:ext>
            </a:extLst>
          </p:cNvPr>
          <p:cNvSpPr txBox="1"/>
          <p:nvPr/>
        </p:nvSpPr>
        <p:spPr>
          <a:xfrm>
            <a:off x="0" y="116632"/>
            <a:ext cx="9036050" cy="6463308"/>
          </a:xfrm>
          <a:prstGeom prst="rect">
            <a:avLst/>
          </a:prstGeom>
          <a:noFill/>
        </p:spPr>
        <p:txBody>
          <a:bodyPr>
            <a:spAutoFit/>
          </a:bodyPr>
          <a:lstStyle/>
          <a:p>
            <a:pPr marL="285750" indent="-285750">
              <a:buFont typeface="Wingdings" panose="05000000000000000000" pitchFamily="2" charset="2"/>
              <a:buChar char="Ø"/>
              <a:defRPr/>
            </a:pPr>
            <a:r>
              <a:rPr lang="en-US" dirty="0">
                <a:solidFill>
                  <a:srgbClr val="990000"/>
                </a:solidFill>
              </a:rPr>
              <a:t>the skeleton of an adult and other mammals is on average 80% compact bone and 20% trabecular. However, this ratio is different in different parts of the skeleton, which is due to the biomechanics of the part of the skeleton and due to evolution in vertebrates. For example, in vertebrae, the ratio is 25:75, in the femoral head 50:50, and in the vertebral shaft 95: 5, </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the spine and the head of the femur and humerus dampen shocks arising during movement and, thanks to the beam, they spring and in the case of the spine it does not compress. On the contrary, the vertebrae and tibia have a strong compact or carry the weight of the whole body,</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compact bone is less metabolically active than trabecular bone. Its porosity is less than 5%, which is related to the ratio of active and inactive osteons,</a:t>
            </a:r>
            <a:endParaRPr lang="cs-CZ" dirty="0">
              <a:solidFill>
                <a:srgbClr val="990000"/>
              </a:solidFill>
            </a:endParaRP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compact has outer periosteal and inner </a:t>
            </a:r>
            <a:r>
              <a:rPr lang="en-US" dirty="0" err="1">
                <a:solidFill>
                  <a:srgbClr val="990000"/>
                </a:solidFill>
              </a:rPr>
              <a:t>endostal</a:t>
            </a:r>
            <a:r>
              <a:rPr lang="en-US" dirty="0">
                <a:solidFill>
                  <a:srgbClr val="990000"/>
                </a:solidFill>
              </a:rPr>
              <a:t> surface, on periosteal surface bone formation predominates over resorption, on </a:t>
            </a:r>
            <a:r>
              <a:rPr lang="en-US" dirty="0" err="1">
                <a:solidFill>
                  <a:srgbClr val="990000"/>
                </a:solidFill>
              </a:rPr>
              <a:t>ondostal</a:t>
            </a:r>
            <a:r>
              <a:rPr lang="en-US" dirty="0">
                <a:solidFill>
                  <a:srgbClr val="990000"/>
                </a:solidFill>
              </a:rPr>
              <a:t> surface bone reconstruction is more intense</a:t>
            </a:r>
            <a:r>
              <a:rPr lang="cs-CZ" dirty="0">
                <a:solidFill>
                  <a:srgbClr val="990000"/>
                </a:solidFill>
              </a:rPr>
              <a:t>,</a:t>
            </a:r>
          </a:p>
          <a:p>
            <a:pPr marL="285750" indent="-285750">
              <a:buFont typeface="Wingdings" panose="05000000000000000000" pitchFamily="2" charset="2"/>
              <a:buChar char="Ø"/>
              <a:defRPr/>
            </a:pPr>
            <a:endParaRPr lang="cs-CZ" dirty="0">
              <a:solidFill>
                <a:srgbClr val="990000"/>
              </a:solidFill>
            </a:endParaRPr>
          </a:p>
          <a:p>
            <a:pPr marL="285750" indent="-285750">
              <a:buFont typeface="Wingdings" panose="05000000000000000000" pitchFamily="2" charset="2"/>
              <a:buChar char="Ø"/>
              <a:defRPr/>
            </a:pPr>
            <a:r>
              <a:rPr lang="en-US" dirty="0">
                <a:solidFill>
                  <a:srgbClr val="990000"/>
                </a:solidFill>
              </a:rPr>
              <a:t>On the surface of compact bone is the periosteum (periosteum) is formed by fibrous ligament, contains blood vessels, receptors, nerve fibers, osteoblasts, osteoclasts and is close to the external environment of coarse bundles of collagen fibers, so-called </a:t>
            </a:r>
            <a:r>
              <a:rPr lang="en-US" dirty="0" err="1">
                <a:solidFill>
                  <a:srgbClr val="990000"/>
                </a:solidFill>
              </a:rPr>
              <a:t>Sharpey</a:t>
            </a:r>
            <a:r>
              <a:rPr lang="en-US" dirty="0">
                <a:solidFill>
                  <a:srgbClr val="990000"/>
                </a:solidFill>
              </a:rPr>
              <a:t> fibers, which extend into the bones. The same fibers anchor the roots of the teeth in the alveolus. </a:t>
            </a:r>
            <a:endParaRPr lang="cs-CZ" dirty="0">
              <a:solidFill>
                <a:srgbClr val="99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ovéPole 1">
            <a:extLst>
              <a:ext uri="{FF2B5EF4-FFF2-40B4-BE49-F238E27FC236}">
                <a16:creationId xmlns:a16="http://schemas.microsoft.com/office/drawing/2014/main" id="{F2D9439A-DA15-4A81-BD90-21B2883E4F87}"/>
              </a:ext>
            </a:extLst>
          </p:cNvPr>
          <p:cNvSpPr txBox="1"/>
          <p:nvPr/>
        </p:nvSpPr>
        <p:spPr>
          <a:xfrm flipH="1">
            <a:off x="107950" y="115888"/>
            <a:ext cx="9036050" cy="3600986"/>
          </a:xfrm>
          <a:prstGeom prst="rect">
            <a:avLst/>
          </a:prstGeom>
          <a:noFill/>
        </p:spPr>
        <p:txBody>
          <a:bodyPr>
            <a:spAutoFit/>
          </a:bodyPr>
          <a:lstStyle/>
          <a:p>
            <a:pPr>
              <a:defRPr/>
            </a:pPr>
            <a:r>
              <a:rPr lang="en-US" sz="2000" b="1" dirty="0"/>
              <a:t>Bone matrix</a:t>
            </a:r>
            <a:endParaRPr lang="cs-CZ" sz="2000" b="1" dirty="0"/>
          </a:p>
          <a:p>
            <a:pPr marL="285750" indent="-285750">
              <a:buFontTx/>
              <a:buChar char="-"/>
              <a:defRPr/>
            </a:pPr>
            <a:r>
              <a:rPr lang="en-US" sz="1600" dirty="0"/>
              <a:t>makes up 90% of the total bone mass. It is composed of inorganic and organic components. The inorganic component represents 99% of calcium reserves, 85% of phosphorus and 40-60% of magnesium and sodium</a:t>
            </a:r>
            <a:r>
              <a:rPr lang="cs-CZ" sz="1600" dirty="0"/>
              <a:t> </a:t>
            </a:r>
            <a:r>
              <a:rPr lang="en-US" sz="1600" dirty="0"/>
              <a:t>occurs in the form of hydroxyapatite Ca</a:t>
            </a:r>
            <a:r>
              <a:rPr lang="en-US" sz="1600" baseline="-25000" dirty="0"/>
              <a:t>10</a:t>
            </a:r>
            <a:r>
              <a:rPr lang="en-US" sz="1600" dirty="0"/>
              <a:t> (OH) </a:t>
            </a:r>
            <a:r>
              <a:rPr lang="en-US" sz="1600" baseline="-25000" dirty="0"/>
              <a:t>2</a:t>
            </a:r>
            <a:r>
              <a:rPr lang="en-US" sz="1600" dirty="0"/>
              <a:t> (PO4)</a:t>
            </a:r>
            <a:r>
              <a:rPr lang="en-US" sz="1600" baseline="-25000" dirty="0"/>
              <a:t> 6</a:t>
            </a:r>
            <a:r>
              <a:rPr lang="en-US" sz="1600" dirty="0"/>
              <a:t>, provides bone strength, stiffness and resistance to pressure</a:t>
            </a:r>
            <a:endParaRPr lang="cs-CZ" sz="1600" dirty="0"/>
          </a:p>
          <a:p>
            <a:pPr>
              <a:defRPr/>
            </a:pPr>
            <a:endParaRPr lang="cs-CZ" sz="1600" dirty="0"/>
          </a:p>
          <a:p>
            <a:pPr marL="285750" indent="-285750">
              <a:buFontTx/>
              <a:buChar char="-"/>
              <a:defRPr/>
            </a:pPr>
            <a:endParaRPr lang="cs-CZ" sz="1600" dirty="0"/>
          </a:p>
          <a:p>
            <a:pPr marL="285750" indent="-285750">
              <a:buFontTx/>
              <a:buChar char="-"/>
              <a:defRPr/>
            </a:pPr>
            <a:r>
              <a:rPr lang="en-US" sz="1600" dirty="0"/>
              <a:t>the organic component is a product of osteoblasts, it consists of proteins as well as glycoproteins, growth factors and proteoglycans</a:t>
            </a:r>
            <a:endParaRPr lang="cs-CZ" sz="1600" dirty="0"/>
          </a:p>
          <a:p>
            <a:pPr>
              <a:defRPr/>
            </a:pPr>
            <a:endParaRPr lang="cs-CZ" sz="1600" dirty="0"/>
          </a:p>
          <a:p>
            <a:pPr marL="285750" indent="-285750">
              <a:buFontTx/>
              <a:buChar char="-"/>
              <a:defRPr/>
            </a:pPr>
            <a:endParaRPr lang="cs-CZ" sz="1600" dirty="0"/>
          </a:p>
          <a:p>
            <a:pPr marL="285750" indent="-285750">
              <a:buFontTx/>
              <a:buChar char="-"/>
              <a:defRPr/>
            </a:pPr>
            <a:r>
              <a:rPr lang="cs-CZ" sz="1600" dirty="0"/>
              <a:t>o</a:t>
            </a:r>
            <a:r>
              <a:rPr lang="en-US" sz="1600" dirty="0"/>
              <a:t>f the proteins, 85-90% are type I</a:t>
            </a:r>
            <a:r>
              <a:rPr lang="cs-CZ" sz="1600" dirty="0"/>
              <a:t>.</a:t>
            </a:r>
            <a:r>
              <a:rPr lang="en-US" sz="1600" dirty="0"/>
              <a:t> collagen, 10-15% are non-collagen proteins present</a:t>
            </a:r>
            <a:endParaRPr lang="cs-CZ" sz="1600" dirty="0"/>
          </a:p>
          <a:p>
            <a:pPr marL="285750" indent="-285750">
              <a:buFontTx/>
              <a:buChar char="-"/>
              <a:defRPr/>
            </a:pPr>
            <a:endParaRPr lang="cs-CZ" sz="1600" dirty="0"/>
          </a:p>
          <a:p>
            <a:pPr>
              <a:defRPr/>
            </a:pPr>
            <a:endParaRPr lang="cs-CZ" sz="1600" dirty="0"/>
          </a:p>
        </p:txBody>
      </p:sp>
      <p:pic>
        <p:nvPicPr>
          <p:cNvPr id="3" name="Picture 5" descr="kost1">
            <a:extLst>
              <a:ext uri="{FF2B5EF4-FFF2-40B4-BE49-F238E27FC236}">
                <a16:creationId xmlns:a16="http://schemas.microsoft.com/office/drawing/2014/main" id="{EEAF92E0-D35A-4766-ABC0-89F9083417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501008"/>
            <a:ext cx="3168650" cy="304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kost2">
            <a:extLst>
              <a:ext uri="{FF2B5EF4-FFF2-40B4-BE49-F238E27FC236}">
                <a16:creationId xmlns:a16="http://schemas.microsoft.com/office/drawing/2014/main" id="{FB1E870E-4BBD-4CEE-914C-BF9ECA4F82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6044" y="3416076"/>
            <a:ext cx="5400675" cy="320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4107A8BA-1026-479D-8CFE-3D9C8809A82B}"/>
              </a:ext>
            </a:extLst>
          </p:cNvPr>
          <p:cNvSpPr>
            <a:spLocks noChangeArrowheads="1"/>
          </p:cNvSpPr>
          <p:nvPr/>
        </p:nvSpPr>
        <p:spPr bwMode="auto">
          <a:xfrm>
            <a:off x="0" y="0"/>
            <a:ext cx="4643438" cy="5816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altLang="cs-CZ" sz="2400" b="1" dirty="0">
                <a:solidFill>
                  <a:srgbClr val="800000"/>
                </a:solidFill>
                <a:latin typeface="Times New Roman" panose="02020603050405020304" pitchFamily="18" charset="0"/>
                <a:cs typeface="Times New Roman" panose="02020603050405020304" pitchFamily="18" charset="0"/>
              </a:rPr>
              <a:t>Teeth (</a:t>
            </a:r>
            <a:r>
              <a:rPr lang="en-US" altLang="cs-CZ" sz="2400" b="1" dirty="0" err="1">
                <a:solidFill>
                  <a:srgbClr val="800000"/>
                </a:solidFill>
                <a:latin typeface="Times New Roman" panose="02020603050405020304" pitchFamily="18" charset="0"/>
                <a:cs typeface="Times New Roman" panose="02020603050405020304" pitchFamily="18" charset="0"/>
              </a:rPr>
              <a:t>dentes</a:t>
            </a:r>
            <a:r>
              <a:rPr lang="en-US" altLang="cs-CZ" sz="2400" b="1" dirty="0">
                <a:solidFill>
                  <a:srgbClr val="800000"/>
                </a:solidFill>
                <a:latin typeface="Times New Roman" panose="02020603050405020304" pitchFamily="18" charset="0"/>
                <a:cs typeface="Times New Roman" panose="02020603050405020304" pitchFamily="18" charset="0"/>
              </a:rPr>
              <a:t>)</a:t>
            </a:r>
            <a:endParaRPr lang="cs-CZ" altLang="cs-CZ" sz="24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endParaRPr lang="cs-CZ" altLang="cs-CZ" sz="2400" b="1"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FontTx/>
              <a:buNone/>
            </a:pPr>
            <a:r>
              <a:rPr lang="en-US" altLang="cs-CZ" sz="1800" dirty="0">
                <a:solidFill>
                  <a:srgbClr val="800000"/>
                </a:solidFill>
                <a:latin typeface="Times New Roman" panose="02020603050405020304" pitchFamily="18" charset="0"/>
                <a:cs typeface="Times New Roman" panose="02020603050405020304" pitchFamily="18" charset="0"/>
              </a:rPr>
              <a:t>Three mineralized tissues are involved in tooth structure:</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enamel that covers the crown</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FontTx/>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dentin, which forms the main mass of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3) cement that covers the neck and root of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The following formations are recognized on the tooth:</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crown (</a:t>
            </a:r>
            <a:r>
              <a:rPr lang="en-US" altLang="cs-CZ" sz="1800" i="1" dirty="0">
                <a:solidFill>
                  <a:srgbClr val="800000"/>
                </a:solidFill>
                <a:latin typeface="Times New Roman" panose="02020603050405020304" pitchFamily="18" charset="0"/>
                <a:cs typeface="Times New Roman" panose="02020603050405020304" pitchFamily="18" charset="0"/>
              </a:rPr>
              <a:t>corona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neck (</a:t>
            </a:r>
            <a:r>
              <a:rPr lang="en-US" altLang="cs-CZ" sz="1800" i="1" dirty="0" err="1">
                <a:solidFill>
                  <a:srgbClr val="800000"/>
                </a:solidFill>
                <a:latin typeface="Times New Roman" panose="02020603050405020304" pitchFamily="18" charset="0"/>
                <a:cs typeface="Times New Roman" panose="02020603050405020304" pitchFamily="18" charset="0"/>
              </a:rPr>
              <a:t>collum</a:t>
            </a:r>
            <a:r>
              <a:rPr lang="en-US" altLang="cs-CZ" sz="1800" i="1" dirty="0">
                <a:solidFill>
                  <a:srgbClr val="800000"/>
                </a:solidFill>
                <a:latin typeface="Times New Roman" panose="02020603050405020304" pitchFamily="18" charset="0"/>
                <a:cs typeface="Times New Roman" panose="02020603050405020304" pitchFamily="18" charset="0"/>
              </a:rPr>
              <a:t>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marL="342900" indent="-342900" eaLnBrk="1" hangingPunct="1">
              <a:spcBef>
                <a:spcPct val="0"/>
              </a:spcBef>
              <a:buAutoNum type="arabicParenR"/>
            </a:pPr>
            <a:r>
              <a:rPr lang="en-US" altLang="cs-CZ" sz="1800" dirty="0">
                <a:solidFill>
                  <a:srgbClr val="800000"/>
                </a:solidFill>
                <a:latin typeface="Times New Roman" panose="02020603050405020304" pitchFamily="18" charset="0"/>
                <a:cs typeface="Times New Roman" panose="02020603050405020304" pitchFamily="18" charset="0"/>
              </a:rPr>
              <a:t>root (</a:t>
            </a:r>
            <a:r>
              <a:rPr lang="en-US" altLang="cs-CZ" sz="1800" i="1" dirty="0">
                <a:solidFill>
                  <a:srgbClr val="800000"/>
                </a:solidFill>
                <a:latin typeface="Times New Roman" panose="02020603050405020304" pitchFamily="18" charset="0"/>
                <a:cs typeface="Times New Roman" panose="02020603050405020304" pitchFamily="18" charset="0"/>
              </a:rPr>
              <a:t>radix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endParaRPr lang="cs-CZ" altLang="cs-CZ" sz="1800" dirty="0">
              <a:solidFill>
                <a:srgbClr val="800000"/>
              </a:solidFill>
              <a:latin typeface="Times New Roman" panose="02020603050405020304" pitchFamily="18" charset="0"/>
              <a:cs typeface="Times New Roman" panose="02020603050405020304" pitchFamily="18" charset="0"/>
            </a:endParaRPr>
          </a:p>
          <a:p>
            <a:pPr eaLnBrk="1" hangingPunct="1">
              <a:spcBef>
                <a:spcPct val="0"/>
              </a:spcBef>
              <a:buNone/>
            </a:pPr>
            <a:r>
              <a:rPr lang="en-US" altLang="cs-CZ" sz="1800" dirty="0">
                <a:solidFill>
                  <a:srgbClr val="800000"/>
                </a:solidFill>
                <a:latin typeface="Times New Roman" panose="02020603050405020304" pitchFamily="18" charset="0"/>
                <a:cs typeface="Times New Roman" panose="02020603050405020304" pitchFamily="18" charset="0"/>
              </a:rPr>
              <a:t>Inside the tooth is the pulp (</a:t>
            </a:r>
            <a:r>
              <a:rPr lang="en-US" altLang="cs-CZ" sz="1800" i="1" dirty="0" err="1">
                <a:solidFill>
                  <a:srgbClr val="800000"/>
                </a:solidFill>
                <a:latin typeface="Times New Roman" panose="02020603050405020304" pitchFamily="18" charset="0"/>
                <a:cs typeface="Times New Roman" panose="02020603050405020304" pitchFamily="18" charset="0"/>
              </a:rPr>
              <a:t>pulpa</a:t>
            </a:r>
            <a:r>
              <a:rPr lang="en-US" altLang="cs-CZ" sz="1800" i="1" dirty="0">
                <a:solidFill>
                  <a:srgbClr val="800000"/>
                </a:solidFill>
                <a:latin typeface="Times New Roman" panose="02020603050405020304" pitchFamily="18" charset="0"/>
                <a:cs typeface="Times New Roman" panose="02020603050405020304" pitchFamily="18" charset="0"/>
              </a:rPr>
              <a:t> </a:t>
            </a:r>
            <a:r>
              <a:rPr lang="en-US" altLang="cs-CZ" sz="1800" i="1" dirty="0" err="1">
                <a:solidFill>
                  <a:srgbClr val="800000"/>
                </a:solidFill>
                <a:latin typeface="Times New Roman" panose="02020603050405020304" pitchFamily="18" charset="0"/>
                <a:cs typeface="Times New Roman" panose="02020603050405020304" pitchFamily="18" charset="0"/>
              </a:rPr>
              <a:t>dentis</a:t>
            </a:r>
            <a:r>
              <a:rPr lang="en-US" altLang="cs-CZ" sz="1800" dirty="0">
                <a:solidFill>
                  <a:srgbClr val="800000"/>
                </a:solidFill>
                <a:latin typeface="Times New Roman" panose="02020603050405020304" pitchFamily="18" charset="0"/>
                <a:cs typeface="Times New Roman" panose="02020603050405020304" pitchFamily="18" charset="0"/>
              </a:rPr>
              <a:t>), which is a soft tissue containing blood vessels and nerves. The tooth is fixed in the alveolus by a system of fibers called </a:t>
            </a:r>
            <a:r>
              <a:rPr lang="en-US" altLang="cs-CZ" sz="1800" dirty="0" err="1">
                <a:solidFill>
                  <a:srgbClr val="800000"/>
                </a:solidFill>
                <a:latin typeface="Times New Roman" panose="02020603050405020304" pitchFamily="18" charset="0"/>
                <a:cs typeface="Times New Roman" panose="02020603050405020304" pitchFamily="18" charset="0"/>
              </a:rPr>
              <a:t>periodontin</a:t>
            </a:r>
            <a:r>
              <a:rPr lang="en-US" altLang="cs-CZ" sz="1800" dirty="0">
                <a:solidFill>
                  <a:srgbClr val="800000"/>
                </a:solidFill>
                <a:latin typeface="Times New Roman" panose="02020603050405020304" pitchFamily="18" charset="0"/>
                <a:cs typeface="Times New Roman" panose="02020603050405020304" pitchFamily="18" charset="0"/>
              </a:rPr>
              <a:t>.</a:t>
            </a:r>
            <a:endParaRPr lang="cs-CZ" altLang="cs-CZ" sz="1800" dirty="0">
              <a:solidFill>
                <a:srgbClr val="800000"/>
              </a:solidFill>
              <a:latin typeface="Times New Roman" panose="02020603050405020304" pitchFamily="18" charset="0"/>
            </a:endParaRPr>
          </a:p>
        </p:txBody>
      </p:sp>
      <p:pic>
        <p:nvPicPr>
          <p:cNvPr id="1026" name="Picture 2" descr="Human tooth - Wikipedia">
            <a:extLst>
              <a:ext uri="{FF2B5EF4-FFF2-40B4-BE49-F238E27FC236}">
                <a16:creationId xmlns:a16="http://schemas.microsoft.com/office/drawing/2014/main" id="{C8E3C167-3D3A-41A8-BA66-C031E8475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654" y="1071938"/>
            <a:ext cx="4572000" cy="36480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ovéPole 1">
            <a:extLst>
              <a:ext uri="{FF2B5EF4-FFF2-40B4-BE49-F238E27FC236}">
                <a16:creationId xmlns:a16="http://schemas.microsoft.com/office/drawing/2014/main" id="{DC42C72C-C0C3-4B4D-8B48-18FDF0ED4B73}"/>
              </a:ext>
            </a:extLst>
          </p:cNvPr>
          <p:cNvSpPr txBox="1">
            <a:spLocks noChangeArrowheads="1"/>
          </p:cNvSpPr>
          <p:nvPr/>
        </p:nvSpPr>
        <p:spPr bwMode="auto">
          <a:xfrm flipH="1">
            <a:off x="1763713" y="260350"/>
            <a:ext cx="4994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000" b="1" dirty="0" err="1"/>
              <a:t>Evolution</a:t>
            </a:r>
            <a:r>
              <a:rPr lang="cs-CZ" altLang="cs-CZ" sz="2000" b="1" dirty="0"/>
              <a:t> </a:t>
            </a:r>
            <a:r>
              <a:rPr lang="cs-CZ" altLang="cs-CZ" sz="2000" b="1" dirty="0" err="1"/>
              <a:t>of</a:t>
            </a:r>
            <a:r>
              <a:rPr lang="cs-CZ" altLang="cs-CZ" sz="2000" b="1" dirty="0"/>
              <a:t> </a:t>
            </a:r>
            <a:r>
              <a:rPr lang="cs-CZ" altLang="cs-CZ" sz="2000" b="1" dirty="0" err="1"/>
              <a:t>bones</a:t>
            </a:r>
            <a:endParaRPr lang="cs-CZ" altLang="cs-CZ" sz="2000" b="1" dirty="0"/>
          </a:p>
        </p:txBody>
      </p:sp>
      <p:pic>
        <p:nvPicPr>
          <p:cNvPr id="7171" name="Picture 2" descr="Život bez hlavy - Časopis Vesmír">
            <a:extLst>
              <a:ext uri="{FF2B5EF4-FFF2-40B4-BE49-F238E27FC236}">
                <a16:creationId xmlns:a16="http://schemas.microsoft.com/office/drawing/2014/main" id="{687ABBD6-AAC5-4A23-81C5-5308802F6F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87450"/>
            <a:ext cx="9144000"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ovéPole 2">
            <a:extLst>
              <a:ext uri="{FF2B5EF4-FFF2-40B4-BE49-F238E27FC236}">
                <a16:creationId xmlns:a16="http://schemas.microsoft.com/office/drawing/2014/main" id="{C812C0AE-F3C0-40B2-A766-162AF633EC0B}"/>
              </a:ext>
            </a:extLst>
          </p:cNvPr>
          <p:cNvSpPr txBox="1">
            <a:spLocks noChangeArrowheads="1"/>
          </p:cNvSpPr>
          <p:nvPr/>
        </p:nvSpPr>
        <p:spPr bwMode="auto">
          <a:xfrm flipH="1">
            <a:off x="512763" y="6046788"/>
            <a:ext cx="76596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cs-CZ" dirty="0"/>
              <a:t>The first reinforcement of vertebrates - dorsal string </a:t>
            </a:r>
            <a:r>
              <a:rPr lang="cs-CZ" altLang="cs-CZ" dirty="0"/>
              <a:t>(</a:t>
            </a:r>
            <a:r>
              <a:rPr lang="cs-CZ" altLang="cs-CZ" i="1" dirty="0"/>
              <a:t>spina dorsalis)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a:extLst>
              <a:ext uri="{FF2B5EF4-FFF2-40B4-BE49-F238E27FC236}">
                <a16:creationId xmlns:a16="http://schemas.microsoft.com/office/drawing/2014/main" id="{4D535068-5F12-4477-9744-DBFE5FC6634E}"/>
              </a:ext>
            </a:extLst>
          </p:cNvPr>
          <p:cNvSpPr txBox="1"/>
          <p:nvPr/>
        </p:nvSpPr>
        <p:spPr>
          <a:xfrm>
            <a:off x="179388" y="438150"/>
            <a:ext cx="4572000" cy="5909310"/>
          </a:xfrm>
          <a:prstGeom prst="rect">
            <a:avLst/>
          </a:prstGeom>
          <a:noFill/>
        </p:spPr>
        <p:txBody>
          <a:bodyPr>
            <a:spAutoFit/>
          </a:bodyPr>
          <a:lstStyle/>
          <a:p>
            <a:pPr eaLnBrk="1" hangingPunct="1">
              <a:defRPr/>
            </a:pPr>
            <a:r>
              <a:rPr lang="en-US" altLang="cs-CZ" dirty="0">
                <a:solidFill>
                  <a:srgbClr val="800000"/>
                </a:solidFill>
                <a:latin typeface="Times New Roman" panose="02020603050405020304" pitchFamily="18" charset="0"/>
                <a:cs typeface="Times New Roman" panose="02020603050405020304" pitchFamily="18" charset="0"/>
              </a:rPr>
              <a:t>Bone ossification (growth) is two</a:t>
            </a:r>
            <a:r>
              <a:rPr lang="cs-CZ" altLang="cs-CZ" dirty="0">
                <a:solidFill>
                  <a:srgbClr val="800000"/>
                </a:solidFill>
                <a:latin typeface="Times New Roman" panose="02020603050405020304" pitchFamily="18" charset="0"/>
                <a:cs typeface="Times New Roman" panose="02020603050405020304" pitchFamily="18" charset="0"/>
              </a:rPr>
              <a:t>: </a:t>
            </a:r>
          </a:p>
          <a:p>
            <a:pPr marL="285750" indent="-285750" eaLnBrk="1" hangingPunct="1">
              <a:buFont typeface="Arial" panose="020B0604020202020204" pitchFamily="34" charset="0"/>
              <a:buChar char="•"/>
              <a:defRPr/>
            </a:pPr>
            <a:r>
              <a:rPr lang="en-US" altLang="cs-CZ" dirty="0">
                <a:solidFill>
                  <a:srgbClr val="800000"/>
                </a:solidFill>
                <a:latin typeface="Times New Roman" panose="02020603050405020304" pitchFamily="18" charset="0"/>
                <a:cs typeface="Times New Roman" panose="02020603050405020304" pitchFamily="18" charset="0"/>
              </a:rPr>
              <a:t>direct (</a:t>
            </a:r>
            <a:r>
              <a:rPr lang="cs-CZ" altLang="cs-CZ" dirty="0" err="1">
                <a:solidFill>
                  <a:srgbClr val="800000"/>
                </a:solidFill>
                <a:latin typeface="Times New Roman" panose="02020603050405020304" pitchFamily="18" charset="0"/>
                <a:cs typeface="Times New Roman" panose="02020603050405020304" pitchFamily="18" charset="0"/>
              </a:rPr>
              <a:t>desmogenic</a:t>
            </a:r>
            <a:r>
              <a:rPr lang="en-US" altLang="cs-CZ" dirty="0">
                <a:solidFill>
                  <a:srgbClr val="800000"/>
                </a:solidFill>
                <a:latin typeface="Times New Roman" panose="02020603050405020304" pitchFamily="18" charset="0"/>
                <a:cs typeface="Times New Roman" panose="02020603050405020304" pitchFamily="18" charset="0"/>
              </a:rPr>
              <a:t>), i.e. the bone is formed. From the ligament of osteoblast activities. This ossification is evolutionarily the oldest and was already present in fish-like vertebrates, where it formed head shields. These fish had a dorsal string (spina dorsalis) as reinforcement. Suitable for this arrangement for calm sea depths.</a:t>
            </a: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endParaRPr lang="cs-CZ" altLang="cs-CZ" i="1" dirty="0">
              <a:solidFill>
                <a:srgbClr val="800000"/>
              </a:solidFill>
              <a:latin typeface="Times New Roman" panose="02020603050405020304" pitchFamily="18" charset="0"/>
              <a:cs typeface="Times New Roman" panose="02020603050405020304" pitchFamily="18" charset="0"/>
            </a:endParaRPr>
          </a:p>
          <a:p>
            <a:pPr marL="285750" indent="-285750" eaLnBrk="1" hangingPunct="1">
              <a:buFont typeface="Arial" panose="020B0604020202020204" pitchFamily="34" charset="0"/>
              <a:buChar char="•"/>
              <a:defRPr/>
            </a:pPr>
            <a:r>
              <a:rPr lang="en-US" altLang="cs-CZ" i="1" dirty="0">
                <a:solidFill>
                  <a:srgbClr val="800000"/>
                </a:solidFill>
                <a:latin typeface="Times New Roman" panose="02020603050405020304" pitchFamily="18" charset="0"/>
                <a:cs typeface="Times New Roman" panose="02020603050405020304" pitchFamily="18" charset="0"/>
              </a:rPr>
              <a:t>indirect (chondrogenic), </a:t>
            </a:r>
            <a:r>
              <a:rPr lang="en-US" altLang="cs-CZ" dirty="0">
                <a:solidFill>
                  <a:srgbClr val="800000"/>
                </a:solidFill>
                <a:latin typeface="Times New Roman" panose="02020603050405020304" pitchFamily="18" charset="0"/>
                <a:cs typeface="Times New Roman" panose="02020603050405020304" pitchFamily="18" charset="0"/>
              </a:rPr>
              <a:t>where bone is formed from cartilage from ossification centers. This type of ossification is evolutionarily younger and originated for the first time in bony fish, which developed in the fresh waters of the Silurian and passed into the sea secondary. This type of bone originated as a reaction to the dynamic environment of fresh water, allowing better maneuvering in wild water</a:t>
            </a:r>
            <a:endParaRPr lang="cs-CZ" altLang="cs-CZ" dirty="0">
              <a:solidFill>
                <a:srgbClr val="800000"/>
              </a:solidFill>
              <a:latin typeface="Times New Roman" panose="02020603050405020304" pitchFamily="18" charset="0"/>
            </a:endParaRPr>
          </a:p>
        </p:txBody>
      </p:sp>
      <p:pic>
        <p:nvPicPr>
          <p:cNvPr id="8195" name="Picture 2">
            <a:extLst>
              <a:ext uri="{FF2B5EF4-FFF2-40B4-BE49-F238E27FC236}">
                <a16:creationId xmlns:a16="http://schemas.microsoft.com/office/drawing/2014/main" id="{219EFA1D-4095-4D77-9893-0125B12D7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438150"/>
            <a:ext cx="38100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6" descr="Trnoploutví – Wikipedie">
            <a:extLst>
              <a:ext uri="{FF2B5EF4-FFF2-40B4-BE49-F238E27FC236}">
                <a16:creationId xmlns:a16="http://schemas.microsoft.com/office/drawing/2014/main" id="{0DA3CF1A-1145-49D0-9498-E296333FB2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2978150"/>
            <a:ext cx="2667000"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ovéPole 1">
            <a:extLst>
              <a:ext uri="{FF2B5EF4-FFF2-40B4-BE49-F238E27FC236}">
                <a16:creationId xmlns:a16="http://schemas.microsoft.com/office/drawing/2014/main" id="{F20F4B65-73F2-4DFA-9872-183CBA8DF53B}"/>
              </a:ext>
            </a:extLst>
          </p:cNvPr>
          <p:cNvSpPr txBox="1">
            <a:spLocks noChangeArrowheads="1"/>
          </p:cNvSpPr>
          <p:nvPr/>
        </p:nvSpPr>
        <p:spPr bwMode="auto">
          <a:xfrm>
            <a:off x="1934369" y="81618"/>
            <a:ext cx="53990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cs-CZ" altLang="cs-CZ" sz="2800" b="1" dirty="0" err="1"/>
              <a:t>Evolution</a:t>
            </a:r>
            <a:r>
              <a:rPr lang="cs-CZ" altLang="cs-CZ" sz="2800" b="1" dirty="0"/>
              <a:t> </a:t>
            </a:r>
            <a:r>
              <a:rPr lang="cs-CZ" altLang="cs-CZ" sz="2800" b="1" dirty="0" err="1"/>
              <a:t>of</a:t>
            </a:r>
            <a:r>
              <a:rPr lang="cs-CZ" altLang="cs-CZ" sz="2800" b="1" dirty="0"/>
              <a:t> </a:t>
            </a:r>
            <a:r>
              <a:rPr lang="cs-CZ" altLang="cs-CZ" sz="2800" b="1" dirty="0" err="1"/>
              <a:t>teeth</a:t>
            </a:r>
            <a:endParaRPr lang="cs-CZ" altLang="cs-CZ" sz="2800" b="1" dirty="0"/>
          </a:p>
        </p:txBody>
      </p:sp>
      <p:pic>
        <p:nvPicPr>
          <p:cNvPr id="18435" name="Picture 2" descr="Štítnatci – Wikipedie">
            <a:extLst>
              <a:ext uri="{FF2B5EF4-FFF2-40B4-BE49-F238E27FC236}">
                <a16:creationId xmlns:a16="http://schemas.microsoft.com/office/drawing/2014/main" id="{21D2A620-011D-4262-A613-DF47DF1118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92" y="596000"/>
            <a:ext cx="34575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ovéPole 2">
            <a:extLst>
              <a:ext uri="{FF2B5EF4-FFF2-40B4-BE49-F238E27FC236}">
                <a16:creationId xmlns:a16="http://schemas.microsoft.com/office/drawing/2014/main" id="{10F6EE72-8F33-4450-AAD5-5D7CE9A9AD41}"/>
              </a:ext>
            </a:extLst>
          </p:cNvPr>
          <p:cNvSpPr txBox="1">
            <a:spLocks noChangeArrowheads="1"/>
          </p:cNvSpPr>
          <p:nvPr/>
        </p:nvSpPr>
        <p:spPr bwMode="auto">
          <a:xfrm>
            <a:off x="107564" y="655638"/>
            <a:ext cx="37449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t>Ostracodermi</a:t>
            </a:r>
            <a:endParaRPr lang="cs-CZ" altLang="cs-CZ" i="1" dirty="0"/>
          </a:p>
        </p:txBody>
      </p:sp>
      <p:pic>
        <p:nvPicPr>
          <p:cNvPr id="18437" name="Picture 4" descr="Virtuální muzeum - Pancířnatí (Placodermi)">
            <a:extLst>
              <a:ext uri="{FF2B5EF4-FFF2-40B4-BE49-F238E27FC236}">
                <a16:creationId xmlns:a16="http://schemas.microsoft.com/office/drawing/2014/main" id="{F0690DBA-B251-43C5-BB86-ACBE6D917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64" y="3284385"/>
            <a:ext cx="3419475"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TextovéPole 3">
            <a:extLst>
              <a:ext uri="{FF2B5EF4-FFF2-40B4-BE49-F238E27FC236}">
                <a16:creationId xmlns:a16="http://schemas.microsoft.com/office/drawing/2014/main" id="{AA9AF938-7228-48D4-8C95-BF18F05CE72B}"/>
              </a:ext>
            </a:extLst>
          </p:cNvPr>
          <p:cNvSpPr txBox="1">
            <a:spLocks noChangeArrowheads="1"/>
          </p:cNvSpPr>
          <p:nvPr/>
        </p:nvSpPr>
        <p:spPr bwMode="auto">
          <a:xfrm>
            <a:off x="104116" y="4282999"/>
            <a:ext cx="3844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t>Placodermi-Duncleosteus</a:t>
            </a:r>
            <a:endParaRPr lang="cs-CZ" altLang="cs-CZ" i="1" dirty="0"/>
          </a:p>
        </p:txBody>
      </p:sp>
      <p:pic>
        <p:nvPicPr>
          <p:cNvPr id="18439" name="Picture 6" descr="Conodonta | Reconstituição dos 1º invertebrados da fauna de … | Flickr">
            <a:extLst>
              <a:ext uri="{FF2B5EF4-FFF2-40B4-BE49-F238E27FC236}">
                <a16:creationId xmlns:a16="http://schemas.microsoft.com/office/drawing/2014/main" id="{6A5DFAFD-7EC7-4348-BAB1-C184258AA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175" y="4687888"/>
            <a:ext cx="3132138" cy="209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40" name="Picture 8" descr="Life Before the Dinosaurs: Conodonta.">
            <a:extLst>
              <a:ext uri="{FF2B5EF4-FFF2-40B4-BE49-F238E27FC236}">
                <a16:creationId xmlns:a16="http://schemas.microsoft.com/office/drawing/2014/main" id="{0ADC934E-975E-4CD9-9931-02282FC6C7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24583" y="4387660"/>
            <a:ext cx="2794000"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TextovéPole 4">
            <a:extLst>
              <a:ext uri="{FF2B5EF4-FFF2-40B4-BE49-F238E27FC236}">
                <a16:creationId xmlns:a16="http://schemas.microsoft.com/office/drawing/2014/main" id="{6A380048-27AF-4F65-A5CC-5DDE494AE231}"/>
              </a:ext>
            </a:extLst>
          </p:cNvPr>
          <p:cNvSpPr txBox="1">
            <a:spLocks noChangeArrowheads="1"/>
          </p:cNvSpPr>
          <p:nvPr/>
        </p:nvSpPr>
        <p:spPr bwMode="auto">
          <a:xfrm>
            <a:off x="277813" y="4725144"/>
            <a:ext cx="44386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solidFill>
                  <a:schemeClr val="bg1"/>
                </a:solidFill>
              </a:rPr>
              <a:t>Conodonta</a:t>
            </a:r>
            <a:r>
              <a:rPr lang="cs-CZ" altLang="cs-CZ" dirty="0" err="1">
                <a:solidFill>
                  <a:schemeClr val="bg1"/>
                </a:solidFill>
              </a:rPr>
              <a:t>-reconstruction</a:t>
            </a:r>
            <a:endParaRPr lang="cs-CZ" altLang="cs-CZ" dirty="0">
              <a:solidFill>
                <a:schemeClr val="bg1"/>
              </a:solidFill>
            </a:endParaRPr>
          </a:p>
        </p:txBody>
      </p:sp>
      <p:sp>
        <p:nvSpPr>
          <p:cNvPr id="18442" name="TextovéPole 5">
            <a:extLst>
              <a:ext uri="{FF2B5EF4-FFF2-40B4-BE49-F238E27FC236}">
                <a16:creationId xmlns:a16="http://schemas.microsoft.com/office/drawing/2014/main" id="{23DE272F-AF3B-4799-83A4-4AE07F91D5BD}"/>
              </a:ext>
            </a:extLst>
          </p:cNvPr>
          <p:cNvSpPr txBox="1">
            <a:spLocks noChangeArrowheads="1"/>
          </p:cNvSpPr>
          <p:nvPr/>
        </p:nvSpPr>
        <p:spPr bwMode="auto">
          <a:xfrm>
            <a:off x="3704618" y="6396315"/>
            <a:ext cx="2849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cs-CZ" altLang="cs-CZ" i="1" dirty="0" err="1">
                <a:solidFill>
                  <a:schemeClr val="bg1"/>
                </a:solidFill>
              </a:rPr>
              <a:t>Conodonta</a:t>
            </a:r>
            <a:r>
              <a:rPr lang="cs-CZ" altLang="cs-CZ" dirty="0" err="1">
                <a:solidFill>
                  <a:schemeClr val="bg1"/>
                </a:solidFill>
              </a:rPr>
              <a:t>-teeth</a:t>
            </a:r>
            <a:endParaRPr lang="cs-CZ" altLang="cs-CZ" dirty="0">
              <a:solidFill>
                <a:schemeClr val="bg1"/>
              </a:solidFill>
            </a:endParaRPr>
          </a:p>
        </p:txBody>
      </p:sp>
      <p:pic>
        <p:nvPicPr>
          <p:cNvPr id="11" name="Obrázek 10">
            <a:extLst>
              <a:ext uri="{FF2B5EF4-FFF2-40B4-BE49-F238E27FC236}">
                <a16:creationId xmlns:a16="http://schemas.microsoft.com/office/drawing/2014/main" id="{64967DBC-29CF-475C-BF2E-C4B1AD051176}"/>
              </a:ext>
            </a:extLst>
          </p:cNvPr>
          <p:cNvPicPr>
            <a:picLocks noChangeAspect="1"/>
          </p:cNvPicPr>
          <p:nvPr/>
        </p:nvPicPr>
        <p:blipFill>
          <a:blip r:embed="rId6"/>
          <a:stretch>
            <a:fillRect/>
          </a:stretch>
        </p:blipFill>
        <p:spPr>
          <a:xfrm>
            <a:off x="3733703" y="638733"/>
            <a:ext cx="2820477" cy="1971301"/>
          </a:xfrm>
          <a:prstGeom prst="rect">
            <a:avLst/>
          </a:prstGeom>
        </p:spPr>
      </p:pic>
      <p:pic>
        <p:nvPicPr>
          <p:cNvPr id="12" name="Obrázek 11">
            <a:extLst>
              <a:ext uri="{FF2B5EF4-FFF2-40B4-BE49-F238E27FC236}">
                <a16:creationId xmlns:a16="http://schemas.microsoft.com/office/drawing/2014/main" id="{08349729-98DB-4129-925E-DC331885B3EB}"/>
              </a:ext>
            </a:extLst>
          </p:cNvPr>
          <p:cNvPicPr>
            <a:picLocks noChangeAspect="1"/>
          </p:cNvPicPr>
          <p:nvPr/>
        </p:nvPicPr>
        <p:blipFill>
          <a:blip r:embed="rId7"/>
          <a:stretch>
            <a:fillRect/>
          </a:stretch>
        </p:blipFill>
        <p:spPr>
          <a:xfrm>
            <a:off x="6256083" y="2811974"/>
            <a:ext cx="2794000" cy="1955800"/>
          </a:xfrm>
          <a:prstGeom prst="rect">
            <a:avLst/>
          </a:prstGeom>
        </p:spPr>
      </p:pic>
      <p:cxnSp>
        <p:nvCxnSpPr>
          <p:cNvPr id="13" name="Spojnice: zakřivená 12">
            <a:extLst>
              <a:ext uri="{FF2B5EF4-FFF2-40B4-BE49-F238E27FC236}">
                <a16:creationId xmlns:a16="http://schemas.microsoft.com/office/drawing/2014/main" id="{A67C635B-24D4-40C5-9AAD-F887191CC6C5}"/>
              </a:ext>
            </a:extLst>
          </p:cNvPr>
          <p:cNvCxnSpPr>
            <a:cxnSpLocks/>
          </p:cNvCxnSpPr>
          <p:nvPr/>
        </p:nvCxnSpPr>
        <p:spPr>
          <a:xfrm rot="16200000" flipH="1">
            <a:off x="3975828" y="1432884"/>
            <a:ext cx="517537" cy="333304"/>
          </a:xfrm>
          <a:prstGeom prst="curvedConnector3">
            <a:avLst>
              <a:gd name="adj1" fmla="val 96770"/>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pojnice: zakřivená 13">
            <a:extLst>
              <a:ext uri="{FF2B5EF4-FFF2-40B4-BE49-F238E27FC236}">
                <a16:creationId xmlns:a16="http://schemas.microsoft.com/office/drawing/2014/main" id="{98386FA6-4F1B-4130-A8A3-FE5CFA9B558B}"/>
              </a:ext>
            </a:extLst>
          </p:cNvPr>
          <p:cNvCxnSpPr>
            <a:cxnSpLocks/>
          </p:cNvCxnSpPr>
          <p:nvPr/>
        </p:nvCxnSpPr>
        <p:spPr>
          <a:xfrm rot="10800000">
            <a:off x="4553650" y="2010705"/>
            <a:ext cx="377899" cy="317891"/>
          </a:xfrm>
          <a:prstGeom prst="curvedConnector3">
            <a:avLst>
              <a:gd name="adj1" fmla="val 125912"/>
            </a:avLst>
          </a:prstGeom>
          <a:ln w="3175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15" name="Přímá spojnice se šipkou 14">
            <a:extLst>
              <a:ext uri="{FF2B5EF4-FFF2-40B4-BE49-F238E27FC236}">
                <a16:creationId xmlns:a16="http://schemas.microsoft.com/office/drawing/2014/main" id="{8EC30E3F-4361-4B85-BAF1-B6B420D59B35}"/>
              </a:ext>
            </a:extLst>
          </p:cNvPr>
          <p:cNvCxnSpPr>
            <a:cxnSpLocks/>
          </p:cNvCxnSpPr>
          <p:nvPr/>
        </p:nvCxnSpPr>
        <p:spPr>
          <a:xfrm flipH="1">
            <a:off x="7301751" y="3660955"/>
            <a:ext cx="330627" cy="706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Přímá spojnice se šipkou 15">
            <a:extLst>
              <a:ext uri="{FF2B5EF4-FFF2-40B4-BE49-F238E27FC236}">
                <a16:creationId xmlns:a16="http://schemas.microsoft.com/office/drawing/2014/main" id="{EAD2D1B8-2A32-4983-9A16-F663114E6FAA}"/>
              </a:ext>
            </a:extLst>
          </p:cNvPr>
          <p:cNvCxnSpPr>
            <a:cxnSpLocks/>
          </p:cNvCxnSpPr>
          <p:nvPr/>
        </p:nvCxnSpPr>
        <p:spPr>
          <a:xfrm flipH="1">
            <a:off x="7487769" y="4096696"/>
            <a:ext cx="330627" cy="706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ovéPole 1">
            <a:extLst>
              <a:ext uri="{FF2B5EF4-FFF2-40B4-BE49-F238E27FC236}">
                <a16:creationId xmlns:a16="http://schemas.microsoft.com/office/drawing/2014/main" id="{D42CCCC9-C1BD-48DC-9FC0-98F5612B0D12}"/>
              </a:ext>
            </a:extLst>
          </p:cNvPr>
          <p:cNvSpPr txBox="1"/>
          <p:nvPr/>
        </p:nvSpPr>
        <p:spPr>
          <a:xfrm>
            <a:off x="3575696" y="2664961"/>
            <a:ext cx="2529274" cy="1477328"/>
          </a:xfrm>
          <a:prstGeom prst="rect">
            <a:avLst/>
          </a:prstGeom>
          <a:noFill/>
        </p:spPr>
        <p:txBody>
          <a:bodyPr wrap="square" rtlCol="0">
            <a:spAutoFit/>
          </a:bodyPr>
          <a:lstStyle/>
          <a:p>
            <a:pPr algn="ctr"/>
            <a:r>
              <a:rPr lang="en-US" sz="1800" b="1" i="0" u="none" strike="noStrike" baseline="0" dirty="0">
                <a:latin typeface="Optima-Bold"/>
              </a:rPr>
              <a:t>Origin of teeth can be seen in evolution of odontogenic</a:t>
            </a:r>
          </a:p>
          <a:p>
            <a:pPr algn="ctr"/>
            <a:r>
              <a:rPr lang="en-US" sz="1800" b="1" i="0" u="none" strike="noStrike" baseline="0" dirty="0">
                <a:latin typeface="Optima-Bold"/>
              </a:rPr>
              <a:t>capacity in neural crest-derived mesenchyme</a:t>
            </a:r>
            <a:endParaRPr lang="cs-CZ" dirty="0"/>
          </a:p>
        </p:txBody>
      </p:sp>
      <p:sp>
        <p:nvSpPr>
          <p:cNvPr id="19" name="TextovéPole 18">
            <a:extLst>
              <a:ext uri="{FF2B5EF4-FFF2-40B4-BE49-F238E27FC236}">
                <a16:creationId xmlns:a16="http://schemas.microsoft.com/office/drawing/2014/main" id="{838E9EC5-247F-458E-A9B7-EB23E75DAD85}"/>
              </a:ext>
            </a:extLst>
          </p:cNvPr>
          <p:cNvSpPr txBox="1"/>
          <p:nvPr/>
        </p:nvSpPr>
        <p:spPr>
          <a:xfrm>
            <a:off x="3691259" y="2300340"/>
            <a:ext cx="4589928" cy="369332"/>
          </a:xfrm>
          <a:prstGeom prst="rect">
            <a:avLst/>
          </a:prstGeom>
          <a:noFill/>
        </p:spPr>
        <p:txBody>
          <a:bodyPr wrap="square">
            <a:spAutoFit/>
          </a:bodyPr>
          <a:lstStyle/>
          <a:p>
            <a:r>
              <a:rPr lang="cs-CZ" altLang="cs-CZ" dirty="0" err="1"/>
              <a:t>Ectoderm</a:t>
            </a:r>
            <a:endParaRPr lang="cs-CZ" altLang="cs-CZ" dirty="0"/>
          </a:p>
        </p:txBody>
      </p:sp>
      <p:sp>
        <p:nvSpPr>
          <p:cNvPr id="21" name="TextovéPole 20">
            <a:extLst>
              <a:ext uri="{FF2B5EF4-FFF2-40B4-BE49-F238E27FC236}">
                <a16:creationId xmlns:a16="http://schemas.microsoft.com/office/drawing/2014/main" id="{D6C7FC40-3B76-46EE-A2CD-2F6932BBB678}"/>
              </a:ext>
            </a:extLst>
          </p:cNvPr>
          <p:cNvSpPr txBox="1"/>
          <p:nvPr/>
        </p:nvSpPr>
        <p:spPr>
          <a:xfrm>
            <a:off x="6256083" y="4387660"/>
            <a:ext cx="4589928" cy="369332"/>
          </a:xfrm>
          <a:prstGeom prst="rect">
            <a:avLst/>
          </a:prstGeom>
          <a:noFill/>
        </p:spPr>
        <p:txBody>
          <a:bodyPr wrap="square">
            <a:spAutoFit/>
          </a:bodyPr>
          <a:lstStyle/>
          <a:p>
            <a:r>
              <a:rPr lang="cs-CZ" altLang="cs-CZ" dirty="0"/>
              <a:t>Endoderm</a:t>
            </a:r>
          </a:p>
        </p:txBody>
      </p:sp>
    </p:spTree>
  </p:cSld>
  <p:clrMapOvr>
    <a:masterClrMapping/>
  </p:clrMapOvr>
</p:sld>
</file>

<file path=ppt/theme/theme1.xml><?xml version="1.0" encoding="utf-8"?>
<a:theme xmlns:a="http://schemas.openxmlformats.org/drawingml/2006/main" name="Výchozí návrh">
  <a:themeElements>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Výchozí návrh">
      <a:majorFont>
        <a:latin typeface="Arial"/>
        <a:ea typeface=""/>
        <a:cs typeface="Arial"/>
      </a:majorFont>
      <a:minorFont>
        <a:latin typeface="Arial"/>
        <a:ea typeface=""/>
        <a:cs typeface="Arial"/>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Výchozí návr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Výchozí návr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Výchozí návr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Výchozí návr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Výchozí návr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Výchozí návr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Výchozí návrh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Výchozí návr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Výchozí návr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Výchozí návr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Výchozí návr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Výchozí návr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10288</TotalTime>
  <Words>1266</Words>
  <Application>Microsoft Office PowerPoint</Application>
  <PresentationFormat>Předvádění na obrazovce (4:3)</PresentationFormat>
  <Paragraphs>96</Paragraphs>
  <Slides>18</Slides>
  <Notes>4</Notes>
  <HiddenSlides>0</HiddenSlides>
  <MMClips>0</MMClips>
  <ScaleCrop>false</ScaleCrop>
  <HeadingPairs>
    <vt:vector size="6" baseType="variant">
      <vt:variant>
        <vt:lpstr>Použitá písma</vt:lpstr>
      </vt:variant>
      <vt:variant>
        <vt:i4>6</vt:i4>
      </vt:variant>
      <vt:variant>
        <vt:lpstr>Motiv</vt:lpstr>
      </vt:variant>
      <vt:variant>
        <vt:i4>1</vt:i4>
      </vt:variant>
      <vt:variant>
        <vt:lpstr>Nadpisy snímků</vt:lpstr>
      </vt:variant>
      <vt:variant>
        <vt:i4>18</vt:i4>
      </vt:variant>
    </vt:vector>
  </HeadingPairs>
  <TitlesOfParts>
    <vt:vector size="25" baseType="lpstr">
      <vt:lpstr>Arial</vt:lpstr>
      <vt:lpstr>Arial Unicode MS</vt:lpstr>
      <vt:lpstr>Elysio-Regular</vt:lpstr>
      <vt:lpstr>Optima-Bold</vt:lpstr>
      <vt:lpstr>Times New Roman</vt:lpstr>
      <vt:lpstr>Wingdings</vt:lpstr>
      <vt:lpstr>Výchozí návrh</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ARÚB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MiNyFi</dc:creator>
  <cp:lastModifiedBy>Miriam Nývltová Fišáková</cp:lastModifiedBy>
  <cp:revision>247</cp:revision>
  <dcterms:created xsi:type="dcterms:W3CDTF">2009-07-05T11:29:10Z</dcterms:created>
  <dcterms:modified xsi:type="dcterms:W3CDTF">2023-05-19T10:51:05Z</dcterms:modified>
</cp:coreProperties>
</file>