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1"/>
  </p:notesMasterIdLst>
  <p:handoutMasterIdLst>
    <p:handoutMasterId r:id="rId62"/>
  </p:handoutMasterIdLst>
  <p:sldIdLst>
    <p:sldId id="274" r:id="rId2"/>
    <p:sldId id="269" r:id="rId3"/>
    <p:sldId id="257" r:id="rId4"/>
    <p:sldId id="275" r:id="rId5"/>
    <p:sldId id="276" r:id="rId6"/>
    <p:sldId id="277" r:id="rId7"/>
    <p:sldId id="281" r:id="rId8"/>
    <p:sldId id="278" r:id="rId9"/>
    <p:sldId id="329" r:id="rId10"/>
    <p:sldId id="280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289" r:id="rId19"/>
    <p:sldId id="337" r:id="rId20"/>
    <p:sldId id="291" r:id="rId21"/>
    <p:sldId id="292" r:id="rId22"/>
    <p:sldId id="338" r:id="rId23"/>
    <p:sldId id="339" r:id="rId24"/>
    <p:sldId id="295" r:id="rId25"/>
    <p:sldId id="296" r:id="rId26"/>
    <p:sldId id="297" r:id="rId27"/>
    <p:sldId id="340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09" r:id="rId37"/>
    <p:sldId id="350" r:id="rId38"/>
    <p:sldId id="310" r:id="rId39"/>
    <p:sldId id="311" r:id="rId40"/>
    <p:sldId id="312" r:id="rId41"/>
    <p:sldId id="351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1" r:id="rId50"/>
    <p:sldId id="352" r:id="rId51"/>
    <p:sldId id="320" r:id="rId52"/>
    <p:sldId id="327" r:id="rId53"/>
    <p:sldId id="328" r:id="rId54"/>
    <p:sldId id="322" r:id="rId55"/>
    <p:sldId id="323" r:id="rId56"/>
    <p:sldId id="325" r:id="rId57"/>
    <p:sldId id="326" r:id="rId58"/>
    <p:sldId id="273" r:id="rId59"/>
    <p:sldId id="272" r:id="rId6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9" autoAdjust="0"/>
    <p:restoredTop sz="96327" autoAdjust="0"/>
  </p:normalViewPr>
  <p:slideViewPr>
    <p:cSldViewPr snapToGrid="0">
      <p:cViewPr varScale="1">
        <p:scale>
          <a:sx n="110" d="100"/>
          <a:sy n="110" d="100"/>
        </p:scale>
        <p:origin x="690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_2\Desktop\disk_zaloha_CEITEC\Prezentace\graf_geno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_2\Desktop\disk_zaloha_CEITEC\Prezentace\graf_geno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974-4FB6-9E51-82B6B8CFCE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974-4FB6-9E51-82B6B8CFCE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974-4FB6-9E51-82B6B8CFCE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974-4FB6-9E51-82B6B8CFCE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974-4FB6-9E51-82B6B8CFCE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974-4FB6-9E51-82B6B8CFCE4E}"/>
              </c:ext>
            </c:extLst>
          </c:dPt>
          <c:dPt>
            <c:idx val="6"/>
            <c:bubble3D val="0"/>
            <c:explosion val="16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974-4FB6-9E51-82B6B8CFCE4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D974-4FB6-9E51-82B6B8CFCE4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D974-4FB6-9E51-82B6B8CFCE4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D974-4FB6-9E51-82B6B8CFCE4E}"/>
              </c:ext>
            </c:extLst>
          </c:dPt>
          <c:dLbls>
            <c:dLbl>
              <c:idx val="0"/>
              <c:layout>
                <c:manualLayout>
                  <c:x val="-6.3092337812805377E-2"/>
                  <c:y val="-1.278741910202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74-4FB6-9E51-82B6B8CFCE4E}"/>
                </c:ext>
              </c:extLst>
            </c:dLbl>
            <c:dLbl>
              <c:idx val="5"/>
              <c:layout>
                <c:manualLayout>
                  <c:x val="-0.1385758725221008"/>
                  <c:y val="-0.260605626660236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892407079485501"/>
                      <c:h val="0.130830029688941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D974-4FB6-9E51-82B6B8CFCE4E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D974-4FB6-9E51-82B6B8CFCE4E}"/>
                </c:ext>
              </c:extLst>
            </c:dLbl>
            <c:dLbl>
              <c:idx val="9"/>
              <c:layout>
                <c:manualLayout>
                  <c:x val="-3.4763144231139846E-2"/>
                  <c:y val="2.590693657206758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53015197857834"/>
                      <c:h val="0.184871899378274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D974-4FB6-9E51-82B6B8CFCE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[graf_genom.xlsx]List1!$A$1:$A$10</c:f>
              <c:strCache>
                <c:ptCount val="10"/>
                <c:pt idx="0">
                  <c:v>DNA transposones</c:v>
                </c:pt>
                <c:pt idx="1">
                  <c:v>microsatelites</c:v>
                </c:pt>
                <c:pt idx="2">
                  <c:v>dupplication</c:v>
                </c:pt>
                <c:pt idx="3">
                  <c:v>tandem repetitions</c:v>
                </c:pt>
                <c:pt idx="4">
                  <c:v>unique sequences</c:v>
                </c:pt>
                <c:pt idx="5">
                  <c:v>intrones</c:v>
                </c:pt>
                <c:pt idx="6">
                  <c:v>genes (exones)</c:v>
                </c:pt>
                <c:pt idx="7">
                  <c:v>LINE</c:v>
                </c:pt>
                <c:pt idx="8">
                  <c:v>SINE</c:v>
                </c:pt>
                <c:pt idx="9">
                  <c:v>LTR retrotransposones</c:v>
                </c:pt>
              </c:strCache>
            </c:strRef>
          </c:cat>
          <c:val>
            <c:numRef>
              <c:f>[graf_genom.xlsx]List1!$B$1:$B$10</c:f>
              <c:numCache>
                <c:formatCode>0.0%</c:formatCode>
                <c:ptCount val="10"/>
                <c:pt idx="0">
                  <c:v>2.9000000000000001E-2</c:v>
                </c:pt>
                <c:pt idx="1">
                  <c:v>0.03</c:v>
                </c:pt>
                <c:pt idx="2">
                  <c:v>0.05</c:v>
                </c:pt>
                <c:pt idx="3">
                  <c:v>0.08</c:v>
                </c:pt>
                <c:pt idx="4">
                  <c:v>0.11600000000000001</c:v>
                </c:pt>
                <c:pt idx="5">
                  <c:v>0.25900000000000001</c:v>
                </c:pt>
                <c:pt idx="6">
                  <c:v>1.4999999999999999E-2</c:v>
                </c:pt>
                <c:pt idx="7">
                  <c:v>0.20399999999999999</c:v>
                </c:pt>
                <c:pt idx="8">
                  <c:v>0.13100000000000001</c:v>
                </c:pt>
                <c:pt idx="9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974-4FB6-9E51-82B6B8CFC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974-4FB6-9E51-82B6B8CFCE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974-4FB6-9E51-82B6B8CFCE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974-4FB6-9E51-82B6B8CFCE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974-4FB6-9E51-82B6B8CFCE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974-4FB6-9E51-82B6B8CFCE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974-4FB6-9E51-82B6B8CFCE4E}"/>
              </c:ext>
            </c:extLst>
          </c:dPt>
          <c:dPt>
            <c:idx val="6"/>
            <c:bubble3D val="0"/>
            <c:explosion val="16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974-4FB6-9E51-82B6B8CFCE4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D974-4FB6-9E51-82B6B8CFCE4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D974-4FB6-9E51-82B6B8CFCE4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D974-4FB6-9E51-82B6B8CFCE4E}"/>
              </c:ext>
            </c:extLst>
          </c:dPt>
          <c:dLbls>
            <c:dLbl>
              <c:idx val="0"/>
              <c:layout>
                <c:manualLayout>
                  <c:x val="-6.3092337812805377E-2"/>
                  <c:y val="-1.278741910202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74-4FB6-9E51-82B6B8CFCE4E}"/>
                </c:ext>
              </c:extLst>
            </c:dLbl>
            <c:dLbl>
              <c:idx val="5"/>
              <c:layout>
                <c:manualLayout>
                  <c:x val="-0.1385758725221008"/>
                  <c:y val="-0.260605626660236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892407079485501"/>
                      <c:h val="0.130830029688941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D974-4FB6-9E51-82B6B8CFCE4E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D974-4FB6-9E51-82B6B8CFCE4E}"/>
                </c:ext>
              </c:extLst>
            </c:dLbl>
            <c:dLbl>
              <c:idx val="9"/>
              <c:layout>
                <c:manualLayout>
                  <c:x val="-3.4763144231139846E-2"/>
                  <c:y val="2.590693657206758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53015197857834"/>
                      <c:h val="0.184871899378274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D974-4FB6-9E51-82B6B8CFCE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[graf_genom.xlsx]List1!$A$1:$A$10</c:f>
              <c:strCache>
                <c:ptCount val="10"/>
                <c:pt idx="0">
                  <c:v>DNA transposones</c:v>
                </c:pt>
                <c:pt idx="1">
                  <c:v>microsatelites</c:v>
                </c:pt>
                <c:pt idx="2">
                  <c:v>dupplication</c:v>
                </c:pt>
                <c:pt idx="3">
                  <c:v>tandem repetitions</c:v>
                </c:pt>
                <c:pt idx="4">
                  <c:v>unique sequences</c:v>
                </c:pt>
                <c:pt idx="5">
                  <c:v>intrones</c:v>
                </c:pt>
                <c:pt idx="6">
                  <c:v>genes (exones)</c:v>
                </c:pt>
                <c:pt idx="7">
                  <c:v>LINE</c:v>
                </c:pt>
                <c:pt idx="8">
                  <c:v>SINE</c:v>
                </c:pt>
                <c:pt idx="9">
                  <c:v>LTR retrotransposones</c:v>
                </c:pt>
              </c:strCache>
            </c:strRef>
          </c:cat>
          <c:val>
            <c:numRef>
              <c:f>[graf_genom.xlsx]List1!$B$1:$B$10</c:f>
              <c:numCache>
                <c:formatCode>0.0%</c:formatCode>
                <c:ptCount val="10"/>
                <c:pt idx="0">
                  <c:v>2.9000000000000001E-2</c:v>
                </c:pt>
                <c:pt idx="1">
                  <c:v>0.03</c:v>
                </c:pt>
                <c:pt idx="2">
                  <c:v>0.05</c:v>
                </c:pt>
                <c:pt idx="3">
                  <c:v>0.08</c:v>
                </c:pt>
                <c:pt idx="4">
                  <c:v>0.11600000000000001</c:v>
                </c:pt>
                <c:pt idx="5">
                  <c:v>0.25900000000000001</c:v>
                </c:pt>
                <c:pt idx="6">
                  <c:v>1.4999999999999999E-2</c:v>
                </c:pt>
                <c:pt idx="7">
                  <c:v>0.20399999999999999</c:v>
                </c:pt>
                <c:pt idx="8">
                  <c:v>0.13100000000000001</c:v>
                </c:pt>
                <c:pt idx="9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974-4FB6-9E51-82B6B8CFC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předmětu (kód předmětu) (např. První pomoc - cvičení (VLPO011c))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65A7D6-4EB3-4E67-B358-56DDA6BFDE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– závěrečný snímek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16521B6-6164-7649-9BB9-98A3FC15AE46}"/>
              </a:ext>
            </a:extLst>
          </p:cNvPr>
          <p:cNvSpPr txBox="1"/>
          <p:nvPr userDrawn="1"/>
        </p:nvSpPr>
        <p:spPr>
          <a:xfrm>
            <a:off x="307497" y="5837678"/>
            <a:ext cx="60690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Lékařská fakulta Masarykovy univerzity</a:t>
            </a:r>
          </a:p>
          <a:p>
            <a:pPr lvl="0"/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BF481B-8B94-4C57-A2B8-0B7D7AFAE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22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Název předmětu (kód předmětu) (např. První pomoc - cvičení (VLPO011c))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20552E7-48CC-40F3-B391-087BD8790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Název předmětu (kód předmětu) (např. První pomoc - cvičení (VLPO011c))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56F7E9-5E47-41D0-9CA9-DE4A31EE0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předmětu (kód předmětu) (např. První pomoc - cvičení (VLPO011c))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E805697-F6B9-4F6A-9C5B-5AAFE54A0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předmětu (kód předmětu) (např. První pomoc - cvičení (VLPO011c))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5354773-248E-4956-8633-6A496534A5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předmětu (kód předmětu) (např. První pomoc - cvičení (VLPO011c))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BA260D-C952-48F5-9BCF-8EDB00FA2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předmětu (kód předmětu) (např. První pomoc - cvičení (VLPO011c))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E2D3A7-3660-4B54-93F1-E2F006CF2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předmětu (kód předmětu) (např. První pomoc - cvičení (VLPO011c))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A1E796-F773-4049-A027-E6B6CD753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3771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Název předmětu (kód předmětu) (např. První pomoc - cvičení (VLPO011c))</a:t>
            </a:r>
            <a:endParaRPr 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Vložte název přednášky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Jméno Příjmení (bez titulů)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FC17CBE-6747-4FB3-910C-F34D0CC6F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Název předmětu (kód předmětu) (např. První pomoc - cvičení (VLPO011c))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75" r:id="rId6"/>
    <p:sldLayoutId id="2147483695" r:id="rId7"/>
    <p:sldLayoutId id="2147483686" r:id="rId8"/>
    <p:sldLayoutId id="2147483690" r:id="rId9"/>
    <p:sldLayoutId id="2147483692" r:id="rId10"/>
    <p:sldLayoutId id="2147483700" r:id="rId11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E5DD285-E00D-4C54-A6D0-EEAA922C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Medical </a:t>
            </a:r>
            <a:r>
              <a:rPr lang="cs-CZ" dirty="0" err="1"/>
              <a:t>genetics</a:t>
            </a:r>
            <a:r>
              <a:rPr lang="cs-CZ" dirty="0"/>
              <a:t> – </a:t>
            </a:r>
            <a:r>
              <a:rPr lang="cs-CZ" dirty="0" err="1"/>
              <a:t>introduction</a:t>
            </a:r>
            <a:r>
              <a:rPr lang="cs-CZ" dirty="0"/>
              <a:t> 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CFB37652-23F2-4193-BD4D-BBC6A754C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Michael Doubek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54B959-1627-4F3A-93CA-9332A16A4F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3771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7516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Chromosomes</a:t>
            </a:r>
            <a:endParaRPr lang="cs-CZ" dirty="0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1D9AF243-2D26-4C4C-A201-78F513649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187" y="2455465"/>
            <a:ext cx="8343900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C23FECF2-3666-4402-A626-F406E7F1BC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4074874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Terminology</a:t>
            </a:r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C23FECF2-3666-4402-A626-F406E7F1BC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5CC898B-DAD6-4B24-9B39-64FE066F8BB8}"/>
              </a:ext>
            </a:extLst>
          </p:cNvPr>
          <p:cNvSpPr txBox="1"/>
          <p:nvPr/>
        </p:nvSpPr>
        <p:spPr>
          <a:xfrm>
            <a:off x="1428206" y="1867933"/>
            <a:ext cx="9949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Geneti</a:t>
            </a:r>
            <a:r>
              <a:rPr lang="en-US" altLang="cs-CZ" b="1" dirty="0">
                <a:latin typeface="+mn-lt"/>
              </a:rPr>
              <a:t>cs: </a:t>
            </a:r>
            <a:r>
              <a:rPr lang="cs-CZ" dirty="0">
                <a:latin typeface="+mn-lt"/>
              </a:rPr>
              <a:t>study </a:t>
            </a:r>
            <a:r>
              <a:rPr lang="en-US" dirty="0">
                <a:latin typeface="+mn-lt"/>
              </a:rPr>
              <a:t>o</a:t>
            </a:r>
            <a:r>
              <a:rPr lang="cs-CZ" dirty="0">
                <a:latin typeface="+mn-lt"/>
              </a:rPr>
              <a:t>f </a:t>
            </a:r>
            <a:r>
              <a:rPr lang="en-US" dirty="0">
                <a:latin typeface="+mn-lt"/>
              </a:rPr>
              <a:t>genes</a:t>
            </a:r>
            <a:r>
              <a:rPr lang="cs-CZ" dirty="0">
                <a:latin typeface="+mn-lt"/>
              </a:rPr>
              <a:t>, </a:t>
            </a:r>
            <a:r>
              <a:rPr lang="en-US" dirty="0">
                <a:latin typeface="+mn-lt"/>
              </a:rPr>
              <a:t>genetic variation</a:t>
            </a:r>
            <a:r>
              <a:rPr lang="cs-CZ" dirty="0">
                <a:latin typeface="+mn-lt"/>
              </a:rPr>
              <a:t>,</a:t>
            </a:r>
            <a:r>
              <a:rPr lang="en-US" dirty="0">
                <a:latin typeface="+mn-lt"/>
              </a:rPr>
              <a:t> and 			 heredity</a:t>
            </a:r>
            <a:r>
              <a:rPr lang="cs-CZ" dirty="0">
                <a:latin typeface="+mn-lt"/>
              </a:rPr>
              <a:t> in </a:t>
            </a:r>
            <a:r>
              <a:rPr lang="cs-CZ" dirty="0" err="1">
                <a:latin typeface="+mn-lt"/>
              </a:rPr>
              <a:t>living</a:t>
            </a:r>
            <a:r>
              <a:rPr lang="cs-CZ" dirty="0">
                <a:latin typeface="+mn-lt"/>
              </a:rPr>
              <a:t> </a:t>
            </a:r>
            <a:r>
              <a:rPr lang="en-US" dirty="0">
                <a:latin typeface="+mn-lt"/>
              </a:rPr>
              <a:t>organism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>
                <a:latin typeface="+mn-lt"/>
              </a:rPr>
              <a:t>Genom</a:t>
            </a:r>
            <a:r>
              <a:rPr lang="en-US" altLang="cs-CZ" b="1" dirty="0">
                <a:latin typeface="+mn-lt"/>
              </a:rPr>
              <a:t>e: </a:t>
            </a:r>
            <a:r>
              <a:rPr lang="cs-CZ" dirty="0" err="1">
                <a:latin typeface="+mn-lt"/>
              </a:rPr>
              <a:t>complete</a:t>
            </a:r>
            <a:r>
              <a:rPr lang="cs-CZ" dirty="0">
                <a:latin typeface="+mn-lt"/>
              </a:rPr>
              <a:t> set of DNA </a:t>
            </a:r>
            <a:r>
              <a:rPr lang="cs-CZ" dirty="0" err="1">
                <a:latin typeface="+mn-lt"/>
              </a:rPr>
              <a:t>within</a:t>
            </a:r>
            <a:r>
              <a:rPr lang="cs-CZ" dirty="0">
                <a:latin typeface="+mn-lt"/>
              </a:rPr>
              <a:t> a single cell of </a:t>
            </a:r>
            <a:r>
              <a:rPr lang="cs-CZ" dirty="0" err="1">
                <a:latin typeface="+mn-lt"/>
              </a:rPr>
              <a:t>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organism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Genomi</a:t>
            </a:r>
            <a:r>
              <a:rPr lang="en-US" altLang="cs-CZ" b="1" dirty="0">
                <a:latin typeface="+mn-lt"/>
              </a:rPr>
              <a:t>cs: </a:t>
            </a:r>
            <a:r>
              <a:rPr lang="en-US" altLang="cs-CZ" dirty="0">
                <a:latin typeface="+mn-lt"/>
              </a:rPr>
              <a:t>f</a:t>
            </a:r>
            <a:r>
              <a:rPr lang="cs-CZ" dirty="0" err="1">
                <a:latin typeface="+mn-lt"/>
              </a:rPr>
              <a:t>ocuses</a:t>
            </a:r>
            <a:r>
              <a:rPr lang="cs-CZ" dirty="0">
                <a:latin typeface="+mn-lt"/>
              </a:rPr>
              <a:t> on the </a:t>
            </a:r>
            <a:r>
              <a:rPr lang="cs-CZ" dirty="0" err="1">
                <a:latin typeface="+mn-lt"/>
              </a:rPr>
              <a:t>structure</a:t>
            </a:r>
            <a:r>
              <a:rPr lang="cs-CZ" dirty="0">
                <a:latin typeface="+mn-lt"/>
              </a:rPr>
              <a:t>, function, </a:t>
            </a:r>
            <a:r>
              <a:rPr lang="en-US" dirty="0">
                <a:latin typeface="+mn-lt"/>
              </a:rPr>
              <a:t>			   </a:t>
            </a:r>
            <a:r>
              <a:rPr lang="cs-CZ" dirty="0" err="1">
                <a:latin typeface="+mn-lt"/>
              </a:rPr>
              <a:t>evolution</a:t>
            </a:r>
            <a:r>
              <a:rPr lang="cs-CZ" dirty="0">
                <a:latin typeface="+mn-lt"/>
              </a:rPr>
              <a:t>, and </a:t>
            </a:r>
            <a:r>
              <a:rPr lang="cs-CZ" dirty="0" err="1">
                <a:latin typeface="+mn-lt"/>
              </a:rPr>
              <a:t>mapping</a:t>
            </a:r>
            <a:r>
              <a:rPr lang="cs-CZ" dirty="0">
                <a:latin typeface="+mn-lt"/>
              </a:rPr>
              <a:t> of </a:t>
            </a:r>
            <a:r>
              <a:rPr lang="cs-CZ" dirty="0" err="1">
                <a:latin typeface="+mn-lt"/>
              </a:rPr>
              <a:t>genomes</a:t>
            </a:r>
            <a:endParaRPr lang="cs-CZ" altLang="cs-CZ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9378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Terminology</a:t>
            </a:r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C23FECF2-3666-4402-A626-F406E7F1BC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5CC898B-DAD6-4B24-9B39-64FE066F8BB8}"/>
              </a:ext>
            </a:extLst>
          </p:cNvPr>
          <p:cNvSpPr txBox="1"/>
          <p:nvPr/>
        </p:nvSpPr>
        <p:spPr>
          <a:xfrm>
            <a:off x="1428206" y="1867933"/>
            <a:ext cx="9949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Geneti</a:t>
            </a:r>
            <a:r>
              <a:rPr lang="en-US" altLang="cs-CZ" b="1" dirty="0">
                <a:latin typeface="+mn-lt"/>
              </a:rPr>
              <a:t>cs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>
                <a:latin typeface="+mn-lt"/>
              </a:rPr>
              <a:t>Genom</a:t>
            </a:r>
            <a:r>
              <a:rPr lang="en-US" altLang="cs-CZ" b="1" dirty="0">
                <a:latin typeface="+mn-lt"/>
              </a:rPr>
              <a:t>e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Genomi</a:t>
            </a:r>
            <a:r>
              <a:rPr lang="en-US" altLang="cs-CZ" b="1" dirty="0">
                <a:latin typeface="+mn-lt"/>
              </a:rPr>
              <a:t>cs</a:t>
            </a:r>
            <a:endParaRPr lang="cs-CZ" altLang="cs-CZ" b="1" dirty="0">
              <a:latin typeface="+mn-lt"/>
            </a:endParaRPr>
          </a:p>
        </p:txBody>
      </p:sp>
      <p:sp>
        <p:nvSpPr>
          <p:cNvPr id="11" name="Oválný bublinový popisek 1">
            <a:extLst>
              <a:ext uri="{FF2B5EF4-FFF2-40B4-BE49-F238E27FC236}">
                <a16:creationId xmlns:a16="http://schemas.microsoft.com/office/drawing/2014/main" id="{855F6566-3891-4C97-99ED-4FF8DF29B68A}"/>
              </a:ext>
            </a:extLst>
          </p:cNvPr>
          <p:cNvSpPr/>
          <p:nvPr/>
        </p:nvSpPr>
        <p:spPr>
          <a:xfrm>
            <a:off x="4591390" y="1487046"/>
            <a:ext cx="4608512" cy="2376264"/>
          </a:xfrm>
          <a:prstGeom prst="wedgeEllipseCallout">
            <a:avLst>
              <a:gd name="adj1" fmla="val -79157"/>
              <a:gd name="adj2" fmla="val 643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Genom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e is more than just a sum of genes</a:t>
            </a:r>
            <a:endParaRPr lang="cs-CZ" altLang="cs-CZ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44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Terminology</a:t>
            </a:r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C23FECF2-3666-4402-A626-F406E7F1BC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5CC898B-DAD6-4B24-9B39-64FE066F8BB8}"/>
              </a:ext>
            </a:extLst>
          </p:cNvPr>
          <p:cNvSpPr txBox="1"/>
          <p:nvPr/>
        </p:nvSpPr>
        <p:spPr>
          <a:xfrm>
            <a:off x="1428206" y="1867933"/>
            <a:ext cx="9949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Geneti</a:t>
            </a:r>
            <a:r>
              <a:rPr lang="en-US" altLang="cs-CZ" b="1" dirty="0">
                <a:latin typeface="+mn-lt"/>
              </a:rPr>
              <a:t>cs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>
                <a:latin typeface="+mn-lt"/>
              </a:rPr>
              <a:t>Genom</a:t>
            </a:r>
            <a:r>
              <a:rPr lang="en-US" altLang="cs-CZ" b="1" dirty="0">
                <a:latin typeface="+mn-lt"/>
              </a:rPr>
              <a:t>e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Genomi</a:t>
            </a:r>
            <a:r>
              <a:rPr lang="en-US" altLang="cs-CZ" b="1" dirty="0">
                <a:latin typeface="+mn-lt"/>
              </a:rPr>
              <a:t>cs</a:t>
            </a:r>
            <a:endParaRPr lang="cs-CZ" altLang="cs-CZ" b="1" dirty="0">
              <a:latin typeface="+mn-lt"/>
            </a:endParaRPr>
          </a:p>
        </p:txBody>
      </p:sp>
      <p:sp>
        <p:nvSpPr>
          <p:cNvPr id="10" name="Oválný bublinový popisek 1">
            <a:extLst>
              <a:ext uri="{FF2B5EF4-FFF2-40B4-BE49-F238E27FC236}">
                <a16:creationId xmlns:a16="http://schemas.microsoft.com/office/drawing/2014/main" id="{C737CEA5-3F9C-4544-9D50-AC6DB061AFCC}"/>
              </a:ext>
            </a:extLst>
          </p:cNvPr>
          <p:cNvSpPr/>
          <p:nvPr/>
        </p:nvSpPr>
        <p:spPr>
          <a:xfrm>
            <a:off x="5210066" y="1380154"/>
            <a:ext cx="5040560" cy="2914549"/>
          </a:xfrm>
          <a:prstGeom prst="wedgeEllipseCallout">
            <a:avLst>
              <a:gd name="adj1" fmla="val -84295"/>
              <a:gd name="adj2" fmla="val 2570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-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Stru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tur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al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(DNA, chromo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somes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)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-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Fun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ctional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(RNA, gen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e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 expres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sion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)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- 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C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omparativ</a:t>
            </a: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e</a:t>
            </a:r>
            <a:endParaRPr lang="cs-CZ" altLang="cs-CZ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108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Terminology</a:t>
            </a:r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C23FECF2-3666-4402-A626-F406E7F1BC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5CC898B-DAD6-4B24-9B39-64FE066F8BB8}"/>
              </a:ext>
            </a:extLst>
          </p:cNvPr>
          <p:cNvSpPr txBox="1"/>
          <p:nvPr/>
        </p:nvSpPr>
        <p:spPr>
          <a:xfrm>
            <a:off x="1428206" y="1867933"/>
            <a:ext cx="9949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Geneti</a:t>
            </a:r>
            <a:r>
              <a:rPr lang="en-US" altLang="cs-CZ" b="1" dirty="0">
                <a:latin typeface="+mn-lt"/>
              </a:rPr>
              <a:t>cs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>
                <a:latin typeface="+mn-lt"/>
              </a:rPr>
              <a:t>Genom</a:t>
            </a:r>
            <a:r>
              <a:rPr lang="en-US" altLang="cs-CZ" b="1" dirty="0">
                <a:latin typeface="+mn-lt"/>
              </a:rPr>
              <a:t>e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Genomi</a:t>
            </a:r>
            <a:r>
              <a:rPr lang="en-US" altLang="cs-CZ" b="1" dirty="0">
                <a:latin typeface="+mn-lt"/>
              </a:rPr>
              <a:t>cs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Mi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cs-CZ" altLang="cs-CZ" sz="2400" b="1" dirty="0" err="1">
                <a:solidFill>
                  <a:srgbClr val="FF0000"/>
                </a:solidFill>
                <a:latin typeface="+mj-lt"/>
              </a:rPr>
              <a:t>robiom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e</a:t>
            </a:r>
            <a:endParaRPr lang="cs-CZ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Trans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cs-CZ" altLang="cs-CZ" sz="2400" b="1" dirty="0" err="1">
                <a:solidFill>
                  <a:srgbClr val="FF0000"/>
                </a:solidFill>
                <a:latin typeface="+mj-lt"/>
              </a:rPr>
              <a:t>riptom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Epigenetics</a:t>
            </a:r>
            <a:endParaRPr lang="cs-CZ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5019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Terminology</a:t>
            </a:r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C23FECF2-3666-4402-A626-F406E7F1BC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5CC898B-DAD6-4B24-9B39-64FE066F8BB8}"/>
              </a:ext>
            </a:extLst>
          </p:cNvPr>
          <p:cNvSpPr txBox="1"/>
          <p:nvPr/>
        </p:nvSpPr>
        <p:spPr>
          <a:xfrm>
            <a:off x="1428206" y="1867933"/>
            <a:ext cx="9949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Geneti</a:t>
            </a:r>
            <a:r>
              <a:rPr lang="en-US" altLang="cs-CZ" b="1" dirty="0">
                <a:latin typeface="+mn-lt"/>
              </a:rPr>
              <a:t>cs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>
                <a:latin typeface="+mn-lt"/>
              </a:rPr>
              <a:t>Genom</a:t>
            </a:r>
            <a:r>
              <a:rPr lang="en-US" altLang="cs-CZ" b="1" dirty="0">
                <a:latin typeface="+mn-lt"/>
              </a:rPr>
              <a:t>e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Genomi</a:t>
            </a:r>
            <a:r>
              <a:rPr lang="en-US" altLang="cs-CZ" b="1" dirty="0">
                <a:latin typeface="+mn-lt"/>
              </a:rPr>
              <a:t>cs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Mi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cs-CZ" altLang="cs-CZ" sz="2400" b="1" dirty="0" err="1">
                <a:solidFill>
                  <a:srgbClr val="FF0000"/>
                </a:solidFill>
                <a:latin typeface="+mj-lt"/>
              </a:rPr>
              <a:t>robiom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e</a:t>
            </a:r>
            <a:endParaRPr lang="cs-CZ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Trans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cs-CZ" altLang="cs-CZ" sz="2400" b="1" dirty="0" err="1">
                <a:solidFill>
                  <a:srgbClr val="FF0000"/>
                </a:solidFill>
                <a:latin typeface="+mj-lt"/>
              </a:rPr>
              <a:t>riptom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Epigenetics</a:t>
            </a:r>
            <a:endParaRPr lang="cs-CZ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</p:txBody>
      </p:sp>
      <p:sp>
        <p:nvSpPr>
          <p:cNvPr id="6" name="Oválný bublinový popisek 4">
            <a:extLst>
              <a:ext uri="{FF2B5EF4-FFF2-40B4-BE49-F238E27FC236}">
                <a16:creationId xmlns:a16="http://schemas.microsoft.com/office/drawing/2014/main" id="{DD620D71-4C34-486E-91E3-25896BD5543B}"/>
              </a:ext>
            </a:extLst>
          </p:cNvPr>
          <p:cNvSpPr/>
          <p:nvPr/>
        </p:nvSpPr>
        <p:spPr>
          <a:xfrm>
            <a:off x="5049282" y="2110692"/>
            <a:ext cx="3816424" cy="2376264"/>
          </a:xfrm>
          <a:prstGeom prst="wedgeEllipseCallout">
            <a:avLst>
              <a:gd name="adj1" fmla="val -77846"/>
              <a:gd name="adj2" fmla="val 416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microorganisms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inhabit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particular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environment</a:t>
            </a:r>
            <a:endParaRPr lang="cs-CZ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7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Terminology</a:t>
            </a:r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C23FECF2-3666-4402-A626-F406E7F1BC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5CC898B-DAD6-4B24-9B39-64FE066F8BB8}"/>
              </a:ext>
            </a:extLst>
          </p:cNvPr>
          <p:cNvSpPr txBox="1"/>
          <p:nvPr/>
        </p:nvSpPr>
        <p:spPr>
          <a:xfrm>
            <a:off x="1428206" y="1867933"/>
            <a:ext cx="9949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Geneti</a:t>
            </a:r>
            <a:r>
              <a:rPr lang="en-US" altLang="cs-CZ" b="1" dirty="0">
                <a:latin typeface="+mn-lt"/>
              </a:rPr>
              <a:t>cs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>
                <a:latin typeface="+mn-lt"/>
              </a:rPr>
              <a:t>Genom</a:t>
            </a:r>
            <a:r>
              <a:rPr lang="en-US" altLang="cs-CZ" b="1" dirty="0">
                <a:latin typeface="+mn-lt"/>
              </a:rPr>
              <a:t>e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Genomi</a:t>
            </a:r>
            <a:r>
              <a:rPr lang="en-US" altLang="cs-CZ" b="1" dirty="0">
                <a:latin typeface="+mn-lt"/>
              </a:rPr>
              <a:t>cs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Mi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cs-CZ" altLang="cs-CZ" sz="2400" b="1" dirty="0" err="1">
                <a:solidFill>
                  <a:srgbClr val="FF0000"/>
                </a:solidFill>
                <a:latin typeface="+mj-lt"/>
              </a:rPr>
              <a:t>robiom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e</a:t>
            </a:r>
            <a:endParaRPr lang="cs-CZ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Trans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cs-CZ" altLang="cs-CZ" sz="2400" b="1" dirty="0" err="1">
                <a:solidFill>
                  <a:srgbClr val="FF0000"/>
                </a:solidFill>
                <a:latin typeface="+mj-lt"/>
              </a:rPr>
              <a:t>riptom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Epigenetics</a:t>
            </a:r>
            <a:endParaRPr lang="cs-CZ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</p:txBody>
      </p:sp>
      <p:sp>
        <p:nvSpPr>
          <p:cNvPr id="10" name="Oválný bublinový popisek 4">
            <a:extLst>
              <a:ext uri="{FF2B5EF4-FFF2-40B4-BE49-F238E27FC236}">
                <a16:creationId xmlns:a16="http://schemas.microsoft.com/office/drawing/2014/main" id="{CD299B52-12F2-46A3-9D28-D1D929E99390}"/>
              </a:ext>
            </a:extLst>
          </p:cNvPr>
          <p:cNvSpPr/>
          <p:nvPr/>
        </p:nvSpPr>
        <p:spPr>
          <a:xfrm>
            <a:off x="4680000" y="2589340"/>
            <a:ext cx="3816424" cy="2376264"/>
          </a:xfrm>
          <a:prstGeom prst="wedgeEllipseCallout">
            <a:avLst>
              <a:gd name="adj1" fmla="val -62410"/>
              <a:gd name="adj2" fmla="val 549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dirty="0"/>
              <a:t>Set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all</a:t>
            </a:r>
            <a:r>
              <a:rPr lang="cs-CZ" sz="2400" dirty="0"/>
              <a:t> </a:t>
            </a:r>
            <a:r>
              <a:rPr lang="en-US" sz="2400" dirty="0"/>
              <a:t>RNA </a:t>
            </a:r>
            <a:r>
              <a:rPr lang="cs-CZ" sz="2400" dirty="0" err="1"/>
              <a:t>molecules</a:t>
            </a:r>
            <a:r>
              <a:rPr lang="cs-CZ" sz="2400" dirty="0"/>
              <a:t> in </a:t>
            </a:r>
            <a:r>
              <a:rPr lang="cs-CZ" sz="2400" dirty="0" err="1"/>
              <a:t>one</a:t>
            </a:r>
            <a:r>
              <a:rPr lang="cs-CZ" sz="2400" dirty="0"/>
              <a:t> cell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br>
              <a:rPr lang="cs-CZ" sz="2400" dirty="0"/>
            </a:br>
            <a:r>
              <a:rPr lang="cs-CZ" sz="2400" dirty="0"/>
              <a:t>a </a:t>
            </a:r>
            <a:r>
              <a:rPr lang="cs-CZ" sz="2400" dirty="0" err="1"/>
              <a:t>population</a:t>
            </a:r>
            <a:r>
              <a:rPr lang="cs-CZ" sz="2400" dirty="0"/>
              <a:t> of </a:t>
            </a:r>
            <a:r>
              <a:rPr lang="en-US" sz="2400" dirty="0"/>
              <a:t>cells</a:t>
            </a:r>
            <a:r>
              <a:rPr lang="cs-CZ" sz="2400" dirty="0"/>
              <a:t> in </a:t>
            </a:r>
            <a:r>
              <a:rPr lang="cs-CZ" sz="2400" dirty="0" err="1"/>
              <a:t>certain</a:t>
            </a:r>
            <a:r>
              <a:rPr lang="cs-CZ" sz="2400" dirty="0"/>
              <a:t> </a:t>
            </a:r>
            <a:r>
              <a:rPr lang="cs-CZ" sz="2400" dirty="0" err="1"/>
              <a:t>time</a:t>
            </a:r>
            <a:endParaRPr lang="cs-CZ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335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Terminology</a:t>
            </a:r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C23FECF2-3666-4402-A626-F406E7F1BC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5CC898B-DAD6-4B24-9B39-64FE066F8BB8}"/>
              </a:ext>
            </a:extLst>
          </p:cNvPr>
          <p:cNvSpPr txBox="1"/>
          <p:nvPr/>
        </p:nvSpPr>
        <p:spPr>
          <a:xfrm>
            <a:off x="1428206" y="1867933"/>
            <a:ext cx="9949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Geneti</a:t>
            </a:r>
            <a:r>
              <a:rPr lang="en-US" altLang="cs-CZ" b="1" dirty="0">
                <a:latin typeface="+mn-lt"/>
              </a:rPr>
              <a:t>cs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>
                <a:latin typeface="+mn-lt"/>
              </a:rPr>
              <a:t>Genom</a:t>
            </a:r>
            <a:r>
              <a:rPr lang="en-US" altLang="cs-CZ" b="1" dirty="0">
                <a:latin typeface="+mn-lt"/>
              </a:rPr>
              <a:t>e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b="1" dirty="0" err="1">
                <a:latin typeface="+mn-lt"/>
              </a:rPr>
              <a:t>Genomi</a:t>
            </a:r>
            <a:r>
              <a:rPr lang="en-US" altLang="cs-CZ" b="1" dirty="0">
                <a:latin typeface="+mn-lt"/>
              </a:rPr>
              <a:t>cs</a:t>
            </a: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Mi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cs-CZ" altLang="cs-CZ" sz="2400" b="1" dirty="0" err="1">
                <a:solidFill>
                  <a:srgbClr val="FF0000"/>
                </a:solidFill>
                <a:latin typeface="+mj-lt"/>
              </a:rPr>
              <a:t>robiom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e</a:t>
            </a:r>
            <a:endParaRPr lang="cs-CZ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Trans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cs-CZ" altLang="cs-CZ" sz="2400" b="1" dirty="0" err="1">
                <a:solidFill>
                  <a:srgbClr val="FF0000"/>
                </a:solidFill>
                <a:latin typeface="+mj-lt"/>
              </a:rPr>
              <a:t>riptom</a:t>
            </a: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en-US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r>
              <a:rPr lang="en-US" altLang="cs-CZ" sz="2400" b="1" dirty="0">
                <a:solidFill>
                  <a:srgbClr val="FF0000"/>
                </a:solidFill>
                <a:latin typeface="+mj-lt"/>
              </a:rPr>
              <a:t>Epigenetics</a:t>
            </a:r>
            <a:endParaRPr lang="cs-CZ" altLang="cs-CZ" sz="24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</a:pPr>
            <a:endParaRPr lang="cs-CZ" altLang="cs-CZ" b="1" dirty="0">
              <a:latin typeface="+mn-lt"/>
            </a:endParaRPr>
          </a:p>
        </p:txBody>
      </p:sp>
      <p:sp>
        <p:nvSpPr>
          <p:cNvPr id="11" name="Oválný bublinový popisek 4">
            <a:extLst>
              <a:ext uri="{FF2B5EF4-FFF2-40B4-BE49-F238E27FC236}">
                <a16:creationId xmlns:a16="http://schemas.microsoft.com/office/drawing/2014/main" id="{864B732E-36FD-43B7-9F30-AE36173BC611}"/>
              </a:ext>
            </a:extLst>
          </p:cNvPr>
          <p:cNvSpPr/>
          <p:nvPr/>
        </p:nvSpPr>
        <p:spPr>
          <a:xfrm>
            <a:off x="4680000" y="3501384"/>
            <a:ext cx="4536504" cy="2376265"/>
          </a:xfrm>
          <a:prstGeom prst="wedgeEllipseCallout">
            <a:avLst>
              <a:gd name="adj1" fmla="val -69299"/>
              <a:gd name="adj2" fmla="val 453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dirty="0"/>
              <a:t>S</a:t>
            </a:r>
            <a:r>
              <a:rPr lang="en-US" sz="2400" dirty="0" err="1"/>
              <a:t>tudy</a:t>
            </a:r>
            <a:r>
              <a:rPr lang="en-US" sz="2400" dirty="0"/>
              <a:t> of heritable changes in gene function that do not involve changes in the DNA sequence</a:t>
            </a:r>
            <a:endParaRPr lang="cs-CZ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69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Genome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FABFE1B7-96EF-4CFC-8969-D736AFCE1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488" y="4072417"/>
            <a:ext cx="87852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3000" b="1" dirty="0">
                <a:solidFill>
                  <a:srgbClr val="FF0000"/>
                </a:solidFill>
                <a:latin typeface="+mj-lt"/>
              </a:rPr>
              <a:t>Human</a:t>
            </a: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 genom</a:t>
            </a:r>
            <a:r>
              <a:rPr lang="en-US" altLang="cs-CZ" sz="3000" b="1" dirty="0">
                <a:solidFill>
                  <a:srgbClr val="FF0000"/>
                </a:solidFill>
                <a:latin typeface="+mj-lt"/>
              </a:rPr>
              <a:t>e</a:t>
            </a: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: </a:t>
            </a:r>
            <a:br>
              <a:rPr lang="cs-CZ" altLang="cs-CZ" sz="3000" b="1" dirty="0">
                <a:solidFill>
                  <a:srgbClr val="FF0000"/>
                </a:solidFill>
                <a:latin typeface="+mj-lt"/>
              </a:rPr>
            </a:b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3.2 x 10</a:t>
            </a:r>
            <a:r>
              <a:rPr lang="cs-CZ" altLang="cs-CZ" sz="3000" b="1" baseline="30000" dirty="0">
                <a:solidFill>
                  <a:srgbClr val="FF0000"/>
                </a:solidFill>
                <a:latin typeface="+mj-lt"/>
              </a:rPr>
              <a:t>9</a:t>
            </a: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 bp, </a:t>
            </a:r>
            <a:br>
              <a:rPr lang="cs-CZ" altLang="cs-CZ" sz="3000" b="1" dirty="0">
                <a:solidFill>
                  <a:srgbClr val="FF0000"/>
                </a:solidFill>
                <a:latin typeface="+mj-lt"/>
              </a:rPr>
            </a:b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~ 20</a:t>
            </a:r>
            <a:r>
              <a:rPr lang="en-US" altLang="cs-CZ" sz="3000" b="1" dirty="0">
                <a:solidFill>
                  <a:srgbClr val="FF0000"/>
                </a:solidFill>
                <a:latin typeface="+mj-lt"/>
              </a:rPr>
              <a:t>,000 </a:t>
            </a: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gen</a:t>
            </a:r>
            <a:r>
              <a:rPr lang="en-US" altLang="cs-CZ" sz="3000" b="1" dirty="0" err="1">
                <a:solidFill>
                  <a:srgbClr val="FF0000"/>
                </a:solidFill>
                <a:latin typeface="+mj-lt"/>
              </a:rPr>
              <a:t>es</a:t>
            </a: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pic>
        <p:nvPicPr>
          <p:cNvPr id="13" name="Picture 4" descr="karyotypes.jpg">
            <a:extLst>
              <a:ext uri="{FF2B5EF4-FFF2-40B4-BE49-F238E27FC236}">
                <a16:creationId xmlns:a16="http://schemas.microsoft.com/office/drawing/2014/main" id="{1E3CEE65-38AE-4D71-BA1F-C88EB66B4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438" y="435073"/>
            <a:ext cx="35687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D44C92D9-2A9C-491B-940B-2382FEE77D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3308012"/>
              </p:ext>
            </p:extLst>
          </p:nvPr>
        </p:nvGraphicFramePr>
        <p:xfrm>
          <a:off x="210843" y="1305514"/>
          <a:ext cx="7056784" cy="490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Zástupný symbol pro zápatí 1">
            <a:extLst>
              <a:ext uri="{FF2B5EF4-FFF2-40B4-BE49-F238E27FC236}">
                <a16:creationId xmlns:a16="http://schemas.microsoft.com/office/drawing/2014/main" id="{188DC4DF-4816-4706-A78B-D298318F72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1375607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Genome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FABFE1B7-96EF-4CFC-8969-D736AFCE1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488" y="4072417"/>
            <a:ext cx="87852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3000" b="1" dirty="0">
                <a:solidFill>
                  <a:srgbClr val="FF0000"/>
                </a:solidFill>
                <a:latin typeface="+mj-lt"/>
              </a:rPr>
              <a:t>Human</a:t>
            </a: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 genom</a:t>
            </a:r>
            <a:r>
              <a:rPr lang="en-US" altLang="cs-CZ" sz="3000" b="1" dirty="0">
                <a:solidFill>
                  <a:srgbClr val="FF0000"/>
                </a:solidFill>
                <a:latin typeface="+mj-lt"/>
              </a:rPr>
              <a:t>e</a:t>
            </a: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: </a:t>
            </a:r>
            <a:br>
              <a:rPr lang="cs-CZ" altLang="cs-CZ" sz="3000" b="1" dirty="0">
                <a:solidFill>
                  <a:srgbClr val="FF0000"/>
                </a:solidFill>
                <a:latin typeface="+mj-lt"/>
              </a:rPr>
            </a:b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3.2 x 10</a:t>
            </a:r>
            <a:r>
              <a:rPr lang="cs-CZ" altLang="cs-CZ" sz="3000" b="1" baseline="30000" dirty="0">
                <a:solidFill>
                  <a:srgbClr val="FF0000"/>
                </a:solidFill>
                <a:latin typeface="+mj-lt"/>
              </a:rPr>
              <a:t>9</a:t>
            </a: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 bp, </a:t>
            </a:r>
            <a:br>
              <a:rPr lang="cs-CZ" altLang="cs-CZ" sz="3000" b="1" dirty="0">
                <a:solidFill>
                  <a:srgbClr val="FF0000"/>
                </a:solidFill>
                <a:latin typeface="+mj-lt"/>
              </a:rPr>
            </a:b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~ 20</a:t>
            </a:r>
            <a:r>
              <a:rPr lang="en-US" altLang="cs-CZ" sz="3000" b="1" dirty="0">
                <a:solidFill>
                  <a:srgbClr val="FF0000"/>
                </a:solidFill>
                <a:latin typeface="+mj-lt"/>
              </a:rPr>
              <a:t>,000 </a:t>
            </a: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gen</a:t>
            </a:r>
            <a:r>
              <a:rPr lang="en-US" altLang="cs-CZ" sz="3000" b="1" dirty="0" err="1">
                <a:solidFill>
                  <a:srgbClr val="FF0000"/>
                </a:solidFill>
                <a:latin typeface="+mj-lt"/>
              </a:rPr>
              <a:t>es</a:t>
            </a:r>
            <a:r>
              <a:rPr lang="cs-CZ" altLang="cs-CZ" sz="3000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pic>
        <p:nvPicPr>
          <p:cNvPr id="13" name="Picture 4" descr="karyotypes.jpg">
            <a:extLst>
              <a:ext uri="{FF2B5EF4-FFF2-40B4-BE49-F238E27FC236}">
                <a16:creationId xmlns:a16="http://schemas.microsoft.com/office/drawing/2014/main" id="{1E3CEE65-38AE-4D71-BA1F-C88EB66B4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438" y="435073"/>
            <a:ext cx="35687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D44C92D9-2A9C-491B-940B-2382FEE77D0C}"/>
              </a:ext>
            </a:extLst>
          </p:cNvPr>
          <p:cNvGraphicFramePr>
            <a:graphicFrameLocks/>
          </p:cNvGraphicFramePr>
          <p:nvPr/>
        </p:nvGraphicFramePr>
        <p:xfrm>
          <a:off x="210843" y="1305514"/>
          <a:ext cx="7056784" cy="490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Zástupný symbol pro zápatí 1">
            <a:extLst>
              <a:ext uri="{FF2B5EF4-FFF2-40B4-BE49-F238E27FC236}">
                <a16:creationId xmlns:a16="http://schemas.microsoft.com/office/drawing/2014/main" id="{188DC4DF-4816-4706-A78B-D298318F72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8" name="Obdélník 8">
            <a:extLst>
              <a:ext uri="{FF2B5EF4-FFF2-40B4-BE49-F238E27FC236}">
                <a16:creationId xmlns:a16="http://schemas.microsoft.com/office/drawing/2014/main" id="{DB23D8F8-CD15-4F81-8341-E8DC937CF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827" y="5069243"/>
            <a:ext cx="56896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 u="sng" dirty="0">
                <a:solidFill>
                  <a:srgbClr val="FF0000"/>
                </a:solidFill>
                <a:latin typeface="+mj-lt"/>
              </a:rPr>
              <a:t>G</a:t>
            </a:r>
            <a:r>
              <a:rPr lang="cs-CZ" altLang="cs-CZ" sz="2000" b="1" u="sng" dirty="0" err="1">
                <a:solidFill>
                  <a:srgbClr val="FF0000"/>
                </a:solidFill>
                <a:latin typeface="+mj-lt"/>
              </a:rPr>
              <a:t>enome</a:t>
            </a:r>
            <a:r>
              <a:rPr lang="cs-CZ" altLang="cs-CZ" sz="2000" b="1" u="sng" dirty="0">
                <a:solidFill>
                  <a:srgbClr val="FF0000"/>
                </a:solidFill>
                <a:latin typeface="+mj-lt"/>
              </a:rPr>
              <a:t> Variability</a:t>
            </a:r>
            <a:endParaRPr lang="cs-CZ" altLang="cs-CZ" sz="1600" b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Nu</a:t>
            </a:r>
            <a:r>
              <a:rPr lang="en-US" altLang="cs-CZ" sz="16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cs-CZ" altLang="cs-CZ" sz="1600" b="1" dirty="0" err="1">
                <a:solidFill>
                  <a:srgbClr val="FF0000"/>
                </a:solidFill>
                <a:latin typeface="+mj-lt"/>
              </a:rPr>
              <a:t>leotide</a:t>
            </a: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  <a:latin typeface="+mj-lt"/>
              </a:rPr>
              <a:t>polymorphism</a:t>
            </a: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	- Single </a:t>
            </a:r>
            <a:r>
              <a:rPr lang="cs-CZ" altLang="cs-CZ" sz="1600" b="1" dirty="0" err="1">
                <a:solidFill>
                  <a:srgbClr val="FF0000"/>
                </a:solidFill>
                <a:latin typeface="+mj-lt"/>
              </a:rPr>
              <a:t>Nucleotide</a:t>
            </a: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  <a:latin typeface="+mj-lt"/>
              </a:rPr>
              <a:t>Polymorphisms</a:t>
            </a: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- SNP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  <a:latin typeface="+mj-lt"/>
              </a:rPr>
              <a:t>Structural</a:t>
            </a: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  <a:latin typeface="+mj-lt"/>
              </a:rPr>
              <a:t>variations</a:t>
            </a: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                - Copy </a:t>
            </a:r>
            <a:r>
              <a:rPr lang="cs-CZ" altLang="cs-CZ" sz="1600" b="1" dirty="0" err="1">
                <a:solidFill>
                  <a:srgbClr val="FF0000"/>
                </a:solidFill>
                <a:latin typeface="+mj-lt"/>
              </a:rPr>
              <a:t>Number</a:t>
            </a: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  <a:latin typeface="+mj-lt"/>
              </a:rPr>
              <a:t>Variations</a:t>
            </a: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– CNV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                - </a:t>
            </a:r>
            <a:r>
              <a:rPr lang="cs-CZ" altLang="cs-CZ" sz="1600" b="1" dirty="0" err="1">
                <a:solidFill>
                  <a:srgbClr val="FF0000"/>
                </a:solidFill>
                <a:latin typeface="+mj-lt"/>
              </a:rPr>
              <a:t>Short</a:t>
            </a: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Tandem </a:t>
            </a:r>
            <a:r>
              <a:rPr lang="cs-CZ" altLang="cs-CZ" sz="1600" b="1" dirty="0" err="1">
                <a:solidFill>
                  <a:srgbClr val="FF0000"/>
                </a:solidFill>
                <a:latin typeface="+mj-lt"/>
              </a:rPr>
              <a:t>Repeats</a:t>
            </a:r>
            <a:r>
              <a:rPr lang="cs-CZ" altLang="cs-CZ" sz="1600" b="1" dirty="0">
                <a:solidFill>
                  <a:srgbClr val="FF0000"/>
                </a:solidFill>
                <a:latin typeface="+mj-lt"/>
              </a:rPr>
              <a:t> – STR (2-5)</a:t>
            </a:r>
            <a:endParaRPr lang="cs-CZ" altLang="cs-CZ" sz="1600" b="1" dirty="0">
              <a:solidFill>
                <a:srgbClr val="CC0066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011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B6984E3-726E-4C47-8739-CFFC986F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Learning </a:t>
            </a:r>
            <a:r>
              <a:rPr lang="cs-CZ" dirty="0" err="1"/>
              <a:t>outcomes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42E706C-BBA7-9247-8105-68B5DD4C9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</a:t>
            </a:r>
            <a:r>
              <a:rPr lang="en-US" dirty="0" err="1"/>
              <a:t>asic</a:t>
            </a:r>
            <a:r>
              <a:rPr lang="en-US" dirty="0"/>
              <a:t> concepts of contemporary genetics </a:t>
            </a:r>
            <a:r>
              <a:rPr lang="cs-CZ" dirty="0"/>
              <a:t>will be </a:t>
            </a:r>
            <a:r>
              <a:rPr lang="cs-CZ" dirty="0" err="1"/>
              <a:t>presented</a:t>
            </a:r>
            <a:endParaRPr lang="cs-CZ" dirty="0"/>
          </a:p>
          <a:p>
            <a:endParaRPr lang="cs-CZ" dirty="0"/>
          </a:p>
          <a:p>
            <a:r>
              <a:rPr lang="en-US" dirty="0"/>
              <a:t>The student will learn principles of heredity 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Diagnostics</a:t>
            </a:r>
            <a:r>
              <a:rPr lang="en-US" dirty="0"/>
              <a:t> of genetic diseases </a:t>
            </a:r>
            <a:r>
              <a:rPr lang="cs-CZ" dirty="0"/>
              <a:t>will be </a:t>
            </a:r>
            <a:r>
              <a:rPr lang="cs-CZ" dirty="0" err="1"/>
              <a:t>introduced</a:t>
            </a:r>
            <a:endParaRPr lang="cs-CZ" dirty="0"/>
          </a:p>
          <a:p>
            <a:endParaRPr lang="cs-CZ" dirty="0"/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E1016280-0B20-4FA0-AEFA-D318BDFA84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248807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Genome</a:t>
            </a:r>
          </a:p>
        </p:txBody>
      </p:sp>
      <p:grpSp>
        <p:nvGrpSpPr>
          <p:cNvPr id="14" name="Group 20">
            <a:extLst>
              <a:ext uri="{FF2B5EF4-FFF2-40B4-BE49-F238E27FC236}">
                <a16:creationId xmlns:a16="http://schemas.microsoft.com/office/drawing/2014/main" id="{47BA5291-EE39-463E-8561-A3C8F8C717B3}"/>
              </a:ext>
            </a:extLst>
          </p:cNvPr>
          <p:cNvGrpSpPr>
            <a:grpSpLocks/>
          </p:cNvGrpSpPr>
          <p:nvPr/>
        </p:nvGrpSpPr>
        <p:grpSpPr bwMode="auto">
          <a:xfrm>
            <a:off x="2893378" y="648914"/>
            <a:ext cx="6902450" cy="5018434"/>
            <a:chOff x="3243" y="618"/>
            <a:chExt cx="2178" cy="1499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42EEBC98-013E-42A2-8B37-E87E8EFEBE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2" y="1979"/>
              <a:ext cx="58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+mj-lt"/>
              </a:endParaRPr>
            </a:p>
          </p:txBody>
        </p:sp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CE30186C-B9E2-4FD5-A1AE-C26163495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8"/>
            <a:stretch>
              <a:fillRect/>
            </a:stretch>
          </p:blipFill>
          <p:spPr bwMode="auto">
            <a:xfrm>
              <a:off x="4377" y="618"/>
              <a:ext cx="10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2C0954BA-926A-444E-A12C-2D532F2B7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7"/>
            <a:stretch>
              <a:fillRect/>
            </a:stretch>
          </p:blipFill>
          <p:spPr bwMode="auto">
            <a:xfrm>
              <a:off x="3243" y="618"/>
              <a:ext cx="1078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13">
            <a:extLst>
              <a:ext uri="{FF2B5EF4-FFF2-40B4-BE49-F238E27FC236}">
                <a16:creationId xmlns:a16="http://schemas.microsoft.com/office/drawing/2014/main" id="{B30670C2-DCEA-4659-BBC9-CB00EBF96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3218" y="5272717"/>
            <a:ext cx="55130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j-lt"/>
              </a:rPr>
              <a:t>Human genome </a:t>
            </a:r>
            <a:r>
              <a:rPr lang="cs-CZ" altLang="cs-CZ" sz="2400" dirty="0" err="1">
                <a:latin typeface="+mj-lt"/>
              </a:rPr>
              <a:t>was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published</a:t>
            </a:r>
            <a:r>
              <a:rPr lang="cs-CZ" altLang="cs-CZ" sz="2400" dirty="0">
                <a:latin typeface="+mj-lt"/>
              </a:rPr>
              <a:t> in 2001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latin typeface="+mj-lt"/>
            </a:endParaRPr>
          </a:p>
        </p:txBody>
      </p:sp>
      <p:sp>
        <p:nvSpPr>
          <p:cNvPr id="11" name="Zástupný symbol pro zápatí 1">
            <a:extLst>
              <a:ext uri="{FF2B5EF4-FFF2-40B4-BE49-F238E27FC236}">
                <a16:creationId xmlns:a16="http://schemas.microsoft.com/office/drawing/2014/main" id="{050B34D1-CC85-4FDE-ADF3-79DC91059F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3610960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Genome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4F8344B-1076-4D41-970E-97EC531A3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71" y="5039588"/>
            <a:ext cx="10411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j-lt"/>
              </a:rPr>
              <a:t>Individual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sequences</a:t>
            </a:r>
            <a:r>
              <a:rPr lang="cs-CZ" altLang="cs-CZ" sz="2400" dirty="0">
                <a:latin typeface="+mj-lt"/>
              </a:rPr>
              <a:t> of </a:t>
            </a:r>
            <a:r>
              <a:rPr lang="cs-CZ" altLang="cs-CZ" sz="2400" dirty="0" err="1">
                <a:latin typeface="+mj-lt"/>
              </a:rPr>
              <a:t>human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genomes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were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published</a:t>
            </a:r>
            <a:r>
              <a:rPr lang="cs-CZ" altLang="cs-CZ" sz="2400" dirty="0">
                <a:latin typeface="+mj-lt"/>
              </a:rPr>
              <a:t> in 2007 and 2008</a:t>
            </a:r>
          </a:p>
        </p:txBody>
      </p:sp>
      <p:pic>
        <p:nvPicPr>
          <p:cNvPr id="11" name="Picture 7" descr="220px-James_D_Watson_Genome_Image">
            <a:extLst>
              <a:ext uri="{FF2B5EF4-FFF2-40B4-BE49-F238E27FC236}">
                <a16:creationId xmlns:a16="http://schemas.microsoft.com/office/drawing/2014/main" id="{24B34D8A-7F86-46CA-BEEC-5E219CDE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73" y="720000"/>
            <a:ext cx="33591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220px-Craigventer2">
            <a:extLst>
              <a:ext uri="{FF2B5EF4-FFF2-40B4-BE49-F238E27FC236}">
                <a16:creationId xmlns:a16="http://schemas.microsoft.com/office/drawing/2014/main" id="{BDC729F2-4B22-405A-A538-CDE88081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48" y="720000"/>
            <a:ext cx="23510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id="{99D09115-553B-4821-B8F4-2EA9BA8A7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435" y="4385538"/>
            <a:ext cx="1496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+mn-lt"/>
              </a:rPr>
              <a:t>J. D. Watson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A8C5EFE2-EF77-4007-AA6F-492BBF7E7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585" y="4339500"/>
            <a:ext cx="1185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+mn-lt"/>
              </a:rPr>
              <a:t>C. Venter</a:t>
            </a:r>
          </a:p>
        </p:txBody>
      </p:sp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6DA2A0F8-CBCB-4F8F-A5B6-80E3342E60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47943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Genome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4F8344B-1076-4D41-970E-97EC531A3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71" y="5039588"/>
            <a:ext cx="10411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j-lt"/>
              </a:rPr>
              <a:t>Individual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sequences</a:t>
            </a:r>
            <a:r>
              <a:rPr lang="cs-CZ" altLang="cs-CZ" sz="2400" dirty="0">
                <a:latin typeface="+mj-lt"/>
              </a:rPr>
              <a:t> of </a:t>
            </a:r>
            <a:r>
              <a:rPr lang="cs-CZ" altLang="cs-CZ" sz="2400" dirty="0" err="1">
                <a:latin typeface="+mj-lt"/>
              </a:rPr>
              <a:t>human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genomes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were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published</a:t>
            </a:r>
            <a:r>
              <a:rPr lang="cs-CZ" altLang="cs-CZ" sz="2400" dirty="0">
                <a:latin typeface="+mj-lt"/>
              </a:rPr>
              <a:t> in 2007 and 2008</a:t>
            </a:r>
          </a:p>
        </p:txBody>
      </p:sp>
      <p:pic>
        <p:nvPicPr>
          <p:cNvPr id="11" name="Picture 7" descr="220px-James_D_Watson_Genome_Image">
            <a:extLst>
              <a:ext uri="{FF2B5EF4-FFF2-40B4-BE49-F238E27FC236}">
                <a16:creationId xmlns:a16="http://schemas.microsoft.com/office/drawing/2014/main" id="{24B34D8A-7F86-46CA-BEEC-5E219CDE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73" y="720000"/>
            <a:ext cx="33591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220px-Craigventer2">
            <a:extLst>
              <a:ext uri="{FF2B5EF4-FFF2-40B4-BE49-F238E27FC236}">
                <a16:creationId xmlns:a16="http://schemas.microsoft.com/office/drawing/2014/main" id="{BDC729F2-4B22-405A-A538-CDE88081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48" y="720000"/>
            <a:ext cx="23510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id="{99D09115-553B-4821-B8F4-2EA9BA8A7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435" y="4385538"/>
            <a:ext cx="1496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+mn-lt"/>
              </a:rPr>
              <a:t>J. D. Watson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A8C5EFE2-EF77-4007-AA6F-492BBF7E7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585" y="4339500"/>
            <a:ext cx="1185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+mn-lt"/>
              </a:rPr>
              <a:t>C. Venter</a:t>
            </a:r>
          </a:p>
        </p:txBody>
      </p:sp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6DA2A0F8-CBCB-4F8F-A5B6-80E3342E60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E33CDBE1-973A-4472-BE9F-C6FD75E04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1" y="5592520"/>
            <a:ext cx="49423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solidFill>
                  <a:srgbClr val="FF0000"/>
                </a:solidFill>
                <a:latin typeface="+mj-lt"/>
              </a:rPr>
              <a:t>Difference in </a:t>
            </a:r>
            <a:r>
              <a:rPr lang="cs-CZ" altLang="cs-CZ" sz="1800" b="1" dirty="0">
                <a:solidFill>
                  <a:srgbClr val="FF0000"/>
                </a:solidFill>
                <a:latin typeface="+mj-lt"/>
              </a:rPr>
              <a:t>7648 </a:t>
            </a:r>
            <a:r>
              <a:rPr lang="en-US" altLang="cs-CZ" sz="1800" b="1" dirty="0">
                <a:solidFill>
                  <a:srgbClr val="FF0000"/>
                </a:solidFill>
                <a:latin typeface="+mj-lt"/>
              </a:rPr>
              <a:t>amino acid substitutions</a:t>
            </a:r>
            <a:endParaRPr lang="cs-CZ" altLang="cs-CZ" sz="1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3867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Genome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4F8344B-1076-4D41-970E-97EC531A3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71" y="5039588"/>
            <a:ext cx="10411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+mj-lt"/>
              </a:rPr>
              <a:t>Individual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sequences</a:t>
            </a:r>
            <a:r>
              <a:rPr lang="cs-CZ" altLang="cs-CZ" sz="2400" dirty="0">
                <a:latin typeface="+mj-lt"/>
              </a:rPr>
              <a:t> of </a:t>
            </a:r>
            <a:r>
              <a:rPr lang="cs-CZ" altLang="cs-CZ" sz="2400" dirty="0" err="1">
                <a:latin typeface="+mj-lt"/>
              </a:rPr>
              <a:t>human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genomes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were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published</a:t>
            </a:r>
            <a:r>
              <a:rPr lang="cs-CZ" altLang="cs-CZ" sz="2400" dirty="0">
                <a:latin typeface="+mj-lt"/>
              </a:rPr>
              <a:t> in 2007 and 2008</a:t>
            </a:r>
          </a:p>
        </p:txBody>
      </p:sp>
      <p:pic>
        <p:nvPicPr>
          <p:cNvPr id="11" name="Picture 7" descr="220px-James_D_Watson_Genome_Image">
            <a:extLst>
              <a:ext uri="{FF2B5EF4-FFF2-40B4-BE49-F238E27FC236}">
                <a16:creationId xmlns:a16="http://schemas.microsoft.com/office/drawing/2014/main" id="{24B34D8A-7F86-46CA-BEEC-5E219CDE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73" y="720000"/>
            <a:ext cx="33591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220px-Craigventer2">
            <a:extLst>
              <a:ext uri="{FF2B5EF4-FFF2-40B4-BE49-F238E27FC236}">
                <a16:creationId xmlns:a16="http://schemas.microsoft.com/office/drawing/2014/main" id="{BDC729F2-4B22-405A-A538-CDE88081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48" y="720000"/>
            <a:ext cx="23510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id="{99D09115-553B-4821-B8F4-2EA9BA8A7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435" y="4385538"/>
            <a:ext cx="1496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+mn-lt"/>
              </a:rPr>
              <a:t>J. D. Watson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A8C5EFE2-EF77-4007-AA6F-492BBF7E7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585" y="4339500"/>
            <a:ext cx="1185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+mn-lt"/>
              </a:rPr>
              <a:t>C. Venter</a:t>
            </a:r>
          </a:p>
        </p:txBody>
      </p:sp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6DA2A0F8-CBCB-4F8F-A5B6-80E3342E60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014B757E-E7FB-4EDA-86F6-19231BDC4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788" y="5623718"/>
            <a:ext cx="65421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The 1000 genome </a:t>
            </a:r>
            <a:r>
              <a:rPr lang="cs-CZ" altLang="cs-CZ" sz="2400" b="1" dirty="0" err="1">
                <a:solidFill>
                  <a:srgbClr val="FF0000"/>
                </a:solidFill>
                <a:latin typeface="+mj-lt"/>
              </a:rPr>
              <a:t>project</a:t>
            </a: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+mj-lt"/>
              </a:rPr>
              <a:t>published</a:t>
            </a:r>
            <a:r>
              <a:rPr lang="cs-CZ" altLang="cs-CZ" sz="2400" b="1" dirty="0">
                <a:solidFill>
                  <a:srgbClr val="FF0000"/>
                </a:solidFill>
                <a:latin typeface="+mj-lt"/>
              </a:rPr>
              <a:t> in 2010</a:t>
            </a:r>
          </a:p>
        </p:txBody>
      </p:sp>
    </p:spTree>
    <p:extLst>
      <p:ext uri="{BB962C8B-B14F-4D97-AF65-F5344CB8AC3E}">
        <p14:creationId xmlns:p14="http://schemas.microsoft.com/office/powerpoint/2010/main" val="1113705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Genome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A51DC79D-9E8F-44EE-B2F1-52D87A88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14" y="558522"/>
            <a:ext cx="7764463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8746BD64-E0BA-4A0F-AB75-271FD47FB0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2451067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Postgenomic</a:t>
            </a:r>
            <a:r>
              <a:rPr lang="cs-CZ" dirty="0"/>
              <a:t> </a:t>
            </a:r>
            <a:r>
              <a:rPr lang="cs-CZ" dirty="0" err="1"/>
              <a:t>era</a:t>
            </a:r>
            <a:endParaRPr lang="cs-CZ" dirty="0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CA8AE05-A27D-4F56-91F9-4E65B712A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7" y="2241550"/>
            <a:ext cx="85693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>
                <a:latin typeface="+mj-lt"/>
              </a:rPr>
              <a:t>Genom</a:t>
            </a:r>
            <a:r>
              <a:rPr lang="en-US" altLang="cs-CZ" sz="2800" b="1" dirty="0">
                <a:latin typeface="+mj-lt"/>
              </a:rPr>
              <a:t>es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en-US" altLang="cs-CZ" sz="2800" b="1" dirty="0">
                <a:latin typeface="+mj-lt"/>
              </a:rPr>
              <a:t>were described</a:t>
            </a: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+mj-lt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b="1" dirty="0">
                <a:latin typeface="+mj-lt"/>
              </a:rPr>
              <a:t>Ongoing genomes annotations</a:t>
            </a:r>
            <a:endParaRPr lang="cs-CZ" altLang="cs-CZ" sz="2800" b="1" i="1" dirty="0">
              <a:latin typeface="+mj-lt"/>
            </a:endParaRPr>
          </a:p>
        </p:txBody>
      </p:sp>
      <p:sp>
        <p:nvSpPr>
          <p:cNvPr id="9" name="Zástupný symbol pro zápatí 1">
            <a:extLst>
              <a:ext uri="{FF2B5EF4-FFF2-40B4-BE49-F238E27FC236}">
                <a16:creationId xmlns:a16="http://schemas.microsoft.com/office/drawing/2014/main" id="{0F70C5A8-DF47-4A05-A631-7A6B0EF4FE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587264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Genetics</a:t>
            </a:r>
            <a:r>
              <a:rPr lang="cs-CZ" dirty="0"/>
              <a:t> </a:t>
            </a:r>
            <a:r>
              <a:rPr lang="cs-CZ" dirty="0" err="1"/>
              <a:t>today</a:t>
            </a:r>
            <a:endParaRPr lang="cs-CZ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FB2014B0-338D-419C-95BA-BBDAF8EFE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1341438"/>
            <a:ext cx="8208963" cy="863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prstShdw prst="shdw17" dist="17961" dir="2700000">
              <a:srgbClr val="800058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from</a:t>
            </a:r>
            <a:r>
              <a:rPr lang="cs-CZ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en-US" altLang="cs-CZ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ph</a:t>
            </a:r>
            <a:r>
              <a:rPr lang="cs-CZ" altLang="cs-CZ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enotyp</a:t>
            </a:r>
            <a:r>
              <a:rPr lang="en-US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e</a:t>
            </a:r>
            <a:r>
              <a:rPr lang="cs-CZ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en-US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to</a:t>
            </a:r>
            <a:r>
              <a:rPr lang="cs-CZ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genotyp</a:t>
            </a:r>
            <a:r>
              <a:rPr lang="en-US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e</a:t>
            </a:r>
            <a:endParaRPr lang="cs-CZ" altLang="cs-CZ" b="1" dirty="0">
              <a:solidFill>
                <a:schemeClr val="bg1"/>
              </a:solidFill>
              <a:latin typeface="+mj-lt"/>
              <a:cs typeface="Tahoma" panose="020B0604030504040204" pitchFamily="34" charset="0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A73B2A7C-0D1B-47D8-8338-DFF73B469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5013325"/>
            <a:ext cx="8208963" cy="863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prstShdw prst="shdw17" dist="17961" dir="2700000">
              <a:srgbClr val="800058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from</a:t>
            </a:r>
            <a:r>
              <a:rPr lang="cs-CZ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genotyp</a:t>
            </a:r>
            <a:r>
              <a:rPr lang="en-US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e</a:t>
            </a:r>
            <a:r>
              <a:rPr lang="cs-CZ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en-US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to</a:t>
            </a:r>
            <a:r>
              <a:rPr lang="cs-CZ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en-US" altLang="cs-CZ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ph</a:t>
            </a:r>
            <a:r>
              <a:rPr lang="cs-CZ" altLang="cs-CZ" b="1" dirty="0" err="1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enotyp</a:t>
            </a:r>
            <a:r>
              <a:rPr lang="en-US" altLang="cs-CZ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e</a:t>
            </a:r>
            <a:endParaRPr lang="cs-CZ" altLang="cs-CZ" b="1" dirty="0">
              <a:solidFill>
                <a:schemeClr val="bg1"/>
              </a:solidFill>
              <a:latin typeface="+mj-lt"/>
              <a:cs typeface="Tahoma" panose="020B0604030504040204" pitchFamily="34" charset="0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3E619543-1CE7-4C6E-A764-983CC02DD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4" y="3160713"/>
            <a:ext cx="8156575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altLang="cs-CZ" sz="2400" b="1" dirty="0">
                <a:latin typeface="+mj-lt"/>
                <a:cs typeface="Tahoma" panose="020B0604030504040204" pitchFamily="34" charset="0"/>
              </a:rPr>
              <a:t>DNA       RNA       protein        </a:t>
            </a:r>
            <a:r>
              <a:rPr lang="cs-CZ" altLang="cs-CZ" sz="2400" b="1" dirty="0" err="1">
                <a:latin typeface="+mj-lt"/>
                <a:cs typeface="Tahoma" panose="020B0604030504040204" pitchFamily="34" charset="0"/>
              </a:rPr>
              <a:t>phenotyp</a:t>
            </a:r>
            <a:r>
              <a:rPr lang="en-US" altLang="cs-CZ" sz="2400" b="1" dirty="0">
                <a:latin typeface="+mj-lt"/>
                <a:cs typeface="Tahoma" panose="020B0604030504040204" pitchFamily="34" charset="0"/>
              </a:rPr>
              <a:t>e</a:t>
            </a:r>
            <a:endParaRPr lang="cs-CZ" altLang="cs-CZ" sz="2400" b="1" dirty="0">
              <a:latin typeface="+mj-lt"/>
              <a:cs typeface="Tahoma" panose="020B0604030504040204" pitchFamily="34" charset="0"/>
            </a:endParaRPr>
          </a:p>
        </p:txBody>
      </p:sp>
      <p:sp>
        <p:nvSpPr>
          <p:cNvPr id="20" name="AutoShape 6">
            <a:extLst>
              <a:ext uri="{FF2B5EF4-FFF2-40B4-BE49-F238E27FC236}">
                <a16:creationId xmlns:a16="http://schemas.microsoft.com/office/drawing/2014/main" id="{BEE4E3D2-25C3-491A-AAEB-1DE7716B6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707" y="3356769"/>
            <a:ext cx="360363" cy="144462"/>
          </a:xfrm>
          <a:prstGeom prst="rightArrow">
            <a:avLst>
              <a:gd name="adj1" fmla="val 50000"/>
              <a:gd name="adj2" fmla="val 62363"/>
            </a:avLst>
          </a:prstGeom>
          <a:solidFill>
            <a:srgbClr val="D60093"/>
          </a:solidFill>
          <a:ln>
            <a:noFill/>
          </a:ln>
          <a:effectLst>
            <a:prstShdw prst="shdw17" dist="17961" dir="2700000">
              <a:srgbClr val="80005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75941E8E-AC7C-41CA-8C25-14CFCD7C1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6448" y="3356768"/>
            <a:ext cx="360362" cy="144463"/>
          </a:xfrm>
          <a:prstGeom prst="rightArrow">
            <a:avLst>
              <a:gd name="adj1" fmla="val 50000"/>
              <a:gd name="adj2" fmla="val 62362"/>
            </a:avLst>
          </a:prstGeom>
          <a:solidFill>
            <a:srgbClr val="D60093"/>
          </a:solidFill>
          <a:ln>
            <a:noFill/>
          </a:ln>
          <a:effectLst>
            <a:prstShdw prst="shdw17" dist="17961" dir="2700000">
              <a:srgbClr val="80005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711C3C8C-5755-44B2-AD81-B3601EDBF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320" y="3365619"/>
            <a:ext cx="360363" cy="144462"/>
          </a:xfrm>
          <a:prstGeom prst="rightArrow">
            <a:avLst>
              <a:gd name="adj1" fmla="val 50000"/>
              <a:gd name="adj2" fmla="val 62363"/>
            </a:avLst>
          </a:prstGeom>
          <a:solidFill>
            <a:srgbClr val="D60093"/>
          </a:solidFill>
          <a:ln>
            <a:noFill/>
          </a:ln>
          <a:effectLst>
            <a:prstShdw prst="shdw17" dist="17961" dir="2700000">
              <a:srgbClr val="80005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23" name="AutoShape 9">
            <a:extLst>
              <a:ext uri="{FF2B5EF4-FFF2-40B4-BE49-F238E27FC236}">
                <a16:creationId xmlns:a16="http://schemas.microsoft.com/office/drawing/2014/main" id="{1AF94E5F-318C-49EC-A036-764EC769449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937001" y="3530600"/>
            <a:ext cx="1223963" cy="431800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00 w 21600"/>
              <a:gd name="T5" fmla="*/ 0 h 21600"/>
              <a:gd name="T6" fmla="*/ 2700 w 21600"/>
              <a:gd name="T7" fmla="*/ 10799 h 21600"/>
              <a:gd name="T8" fmla="*/ 10800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cs-CZ">
              <a:latin typeface="+mj-lt"/>
            </a:endParaRPr>
          </a:p>
        </p:txBody>
      </p:sp>
      <p:sp>
        <p:nvSpPr>
          <p:cNvPr id="24" name="Zástupný symbol pro zápatí 1">
            <a:extLst>
              <a:ext uri="{FF2B5EF4-FFF2-40B4-BE49-F238E27FC236}">
                <a16:creationId xmlns:a16="http://schemas.microsoft.com/office/drawing/2014/main" id="{0B262A1D-0259-4FD8-8625-E41E49CBD8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3648387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cs-CZ" dirty="0" err="1"/>
              <a:t>techniques</a:t>
            </a:r>
            <a:r>
              <a:rPr lang="cs-CZ" dirty="0"/>
              <a:t> of genome </a:t>
            </a:r>
            <a:r>
              <a:rPr lang="cs-CZ" dirty="0" err="1"/>
              <a:t>analysis</a:t>
            </a:r>
            <a:endParaRPr lang="cs-CZ" dirty="0"/>
          </a:p>
        </p:txBody>
      </p:sp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9F08147B-89E1-4A47-8DD7-5C756CB20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1079590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NGS flexibility</a:t>
            </a:r>
          </a:p>
        </p:txBody>
      </p:sp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9F08147B-89E1-4A47-8DD7-5C756CB20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095B26-F642-4572-910B-DA05541DC4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0"/>
          <a:stretch/>
        </p:blipFill>
        <p:spPr>
          <a:xfrm>
            <a:off x="838200" y="2023613"/>
            <a:ext cx="2807830" cy="253435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A2B1DAD-8A03-48B0-9BE0-017576186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4229" r="14406" b="5064"/>
          <a:stretch/>
        </p:blipFill>
        <p:spPr>
          <a:xfrm>
            <a:off x="5061470" y="2396654"/>
            <a:ext cx="1816275" cy="2129425"/>
          </a:xfrm>
          <a:prstGeom prst="rect">
            <a:avLst/>
          </a:prstGeom>
          <a:effectLst>
            <a:reflection stA="0" endPos="65000" dir="5400000" sy="-100000" algn="bl" rotWithShape="0"/>
            <a:softEdge rad="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4400775-F6CF-446A-94BC-E35BFB1840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7710" r="9005" b="7198"/>
          <a:stretch/>
        </p:blipFill>
        <p:spPr>
          <a:xfrm rot="16200000">
            <a:off x="8595147" y="2693024"/>
            <a:ext cx="1682022" cy="166117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70916DA-181F-43DA-90BD-C902B7B81940}"/>
              </a:ext>
            </a:extLst>
          </p:cNvPr>
          <p:cNvSpPr txBox="1"/>
          <p:nvPr/>
        </p:nvSpPr>
        <p:spPr>
          <a:xfrm>
            <a:off x="1091176" y="1561948"/>
            <a:ext cx="245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whole genome </a:t>
            </a:r>
            <a:endParaRPr lang="cs-CZ" b="1" dirty="0">
              <a:latin typeface="+mj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302F1D4-094A-465F-99CD-601513830205}"/>
              </a:ext>
            </a:extLst>
          </p:cNvPr>
          <p:cNvSpPr txBox="1"/>
          <p:nvPr/>
        </p:nvSpPr>
        <p:spPr>
          <a:xfrm>
            <a:off x="5418881" y="1552732"/>
            <a:ext cx="245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exome </a:t>
            </a:r>
            <a:endParaRPr lang="cs-CZ" b="1" dirty="0">
              <a:latin typeface="+mj-lt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66E5C3D-7239-4AF1-9DC8-E797F082AE2B}"/>
              </a:ext>
            </a:extLst>
          </p:cNvPr>
          <p:cNvSpPr txBox="1"/>
          <p:nvPr/>
        </p:nvSpPr>
        <p:spPr>
          <a:xfrm>
            <a:off x="7892961" y="1565657"/>
            <a:ext cx="2879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targeted genes </a:t>
            </a:r>
            <a:br>
              <a:rPr lang="cs-CZ" b="1" dirty="0">
                <a:latin typeface="+mj-lt"/>
              </a:rPr>
            </a:br>
            <a:r>
              <a:rPr lang="en-US" b="1" dirty="0">
                <a:latin typeface="+mj-lt"/>
              </a:rPr>
              <a:t>or hotspots </a:t>
            </a:r>
            <a:endParaRPr lang="cs-CZ" b="1" dirty="0">
              <a:latin typeface="+mj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97D042D-867D-4829-9C9B-53CCAB4094F8}"/>
              </a:ext>
            </a:extLst>
          </p:cNvPr>
          <p:cNvSpPr txBox="1"/>
          <p:nvPr/>
        </p:nvSpPr>
        <p:spPr>
          <a:xfrm>
            <a:off x="1015198" y="4659513"/>
            <a:ext cx="2453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3 200 000 000 bp</a:t>
            </a:r>
          </a:p>
          <a:p>
            <a:pPr algn="ctr"/>
            <a:r>
              <a:rPr lang="en-US" b="1" dirty="0">
                <a:latin typeface="+mj-lt"/>
              </a:rPr>
              <a:t>30 x coverage</a:t>
            </a:r>
            <a:endParaRPr lang="cs-CZ" b="1" dirty="0">
              <a:latin typeface="+mj-lt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A91EC4B-3752-4F3A-9F3C-D3BB88B14138}"/>
              </a:ext>
            </a:extLst>
          </p:cNvPr>
          <p:cNvSpPr txBox="1"/>
          <p:nvPr/>
        </p:nvSpPr>
        <p:spPr>
          <a:xfrm>
            <a:off x="4651577" y="4659513"/>
            <a:ext cx="2453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20 000 genes</a:t>
            </a:r>
          </a:p>
          <a:p>
            <a:pPr algn="ctr"/>
            <a:r>
              <a:rPr lang="en-US" b="1" dirty="0">
                <a:latin typeface="+mj-lt"/>
              </a:rPr>
              <a:t>100 x coverage</a:t>
            </a:r>
            <a:endParaRPr lang="cs-CZ" b="1" dirty="0">
              <a:latin typeface="+mj-lt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777DD06-B36E-4A1D-B8B9-E8A4DFE52DD2}"/>
              </a:ext>
            </a:extLst>
          </p:cNvPr>
          <p:cNvSpPr txBox="1"/>
          <p:nvPr/>
        </p:nvSpPr>
        <p:spPr>
          <a:xfrm>
            <a:off x="8125911" y="4659513"/>
            <a:ext cx="299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&lt; 100 genes</a:t>
            </a:r>
          </a:p>
          <a:p>
            <a:pPr algn="ctr"/>
            <a:r>
              <a:rPr lang="en-US" b="1" dirty="0">
                <a:latin typeface="+mj-lt"/>
              </a:rPr>
              <a:t>≥ 1000 x coverage</a:t>
            </a:r>
            <a:endParaRPr lang="cs-CZ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1744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4F1902B-01C9-4370-993D-2DAD6B25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50" y="1326357"/>
            <a:ext cx="8544235" cy="5073358"/>
          </a:xfrm>
          <a:prstGeom prst="rect">
            <a:avLst/>
          </a:prstGeom>
        </p:spPr>
      </p:pic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cs-CZ" dirty="0" err="1"/>
              <a:t>techniques</a:t>
            </a:r>
            <a:r>
              <a:rPr lang="cs-CZ" dirty="0"/>
              <a:t> of genome </a:t>
            </a:r>
            <a:r>
              <a:rPr lang="cs-CZ" dirty="0" err="1"/>
              <a:t>analysis</a:t>
            </a:r>
            <a:endParaRPr lang="cs-CZ" dirty="0"/>
          </a:p>
        </p:txBody>
      </p:sp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9F08147B-89E1-4A47-8DD7-5C756CB20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1058937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72A7730-FA02-3E42-BB21-CC34502A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02583"/>
            <a:ext cx="10753200" cy="451576"/>
          </a:xfrm>
        </p:spPr>
        <p:txBody>
          <a:bodyPr/>
          <a:lstStyle/>
          <a:p>
            <a:r>
              <a:rPr lang="cs-CZ" dirty="0" err="1"/>
              <a:t>Lecture</a:t>
            </a:r>
            <a:r>
              <a:rPr lang="cs-CZ" dirty="0"/>
              <a:t> </a:t>
            </a:r>
            <a:r>
              <a:rPr lang="cs-CZ" dirty="0" err="1"/>
              <a:t>content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3D2DE58-32ED-294C-A450-E1AA3397D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concepts of genetics </a:t>
            </a:r>
            <a:endParaRPr lang="cs-CZ" dirty="0"/>
          </a:p>
          <a:p>
            <a:endParaRPr lang="cs-CZ" dirty="0"/>
          </a:p>
          <a:p>
            <a:r>
              <a:rPr lang="en-US" dirty="0"/>
              <a:t>Genome and its analysis 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Modes</a:t>
            </a:r>
            <a:r>
              <a:rPr lang="en-US" dirty="0"/>
              <a:t> of inheritance </a:t>
            </a:r>
            <a:endParaRPr lang="cs-CZ" dirty="0"/>
          </a:p>
          <a:p>
            <a:endParaRPr lang="cs-CZ" dirty="0"/>
          </a:p>
          <a:p>
            <a:r>
              <a:rPr lang="en-US" dirty="0"/>
              <a:t>Example from practice </a:t>
            </a:r>
            <a:endParaRPr lang="cs-CZ" dirty="0"/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3147FDD9-1C71-460A-9348-3AD431C246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4063208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Mutation</a:t>
            </a:r>
            <a:r>
              <a:rPr lang="cs-CZ" dirty="0"/>
              <a:t> vs. genome variability</a:t>
            </a:r>
          </a:p>
        </p:txBody>
      </p:sp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9F08147B-89E1-4A47-8DD7-5C756CB20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8585DD7-2F7A-46C6-88D8-32580B7643E9}"/>
              </a:ext>
            </a:extLst>
          </p:cNvPr>
          <p:cNvSpPr txBox="1"/>
          <p:nvPr/>
        </p:nvSpPr>
        <p:spPr>
          <a:xfrm>
            <a:off x="1415480" y="1772816"/>
            <a:ext cx="91450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Every 1000</a:t>
            </a:r>
            <a:r>
              <a:rPr lang="en-US" sz="2400" baseline="30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base could be mutated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3.2 x 10</a:t>
            </a:r>
            <a:r>
              <a:rPr lang="en-US" sz="2400" baseline="300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6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One men has approx. 0.5 x 10</a:t>
            </a:r>
            <a:r>
              <a:rPr lang="en-US" sz="2400" baseline="300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6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Exome analysis (1.5% of genome)  tens thousands of variants</a:t>
            </a:r>
          </a:p>
          <a:p>
            <a:endPara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endPara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Which of the found variants is the disease causing one?</a:t>
            </a:r>
            <a:endParaRPr lang="cs-CZ" sz="2800" b="1" dirty="0">
              <a:solidFill>
                <a:srgbClr val="FF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36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Mutation</a:t>
            </a:r>
            <a:r>
              <a:rPr lang="cs-CZ" dirty="0"/>
              <a:t> vs. genome variability</a:t>
            </a:r>
          </a:p>
        </p:txBody>
      </p:sp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9F08147B-89E1-4A47-8DD7-5C756CB20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8585DD7-2F7A-46C6-88D8-32580B7643E9}"/>
              </a:ext>
            </a:extLst>
          </p:cNvPr>
          <p:cNvSpPr txBox="1"/>
          <p:nvPr/>
        </p:nvSpPr>
        <p:spPr>
          <a:xfrm>
            <a:off x="1415480" y="1772816"/>
            <a:ext cx="91450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Every 1000</a:t>
            </a:r>
            <a:r>
              <a:rPr lang="en-US" sz="2400" baseline="30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base could be mutated 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3.2 x 10</a:t>
            </a:r>
            <a:r>
              <a:rPr lang="en-US" sz="2400" baseline="300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6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One men has approx. 0.5 x 10</a:t>
            </a:r>
            <a:r>
              <a:rPr lang="en-US" sz="2400" baseline="300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6</a:t>
            </a: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variants</a:t>
            </a:r>
          </a:p>
          <a:p>
            <a:endPara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Exome analysis (1.5% of genome)  tens thousands of variants</a:t>
            </a:r>
          </a:p>
          <a:p>
            <a:endPara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endPara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Which of the found variants is the disease causing one?</a:t>
            </a:r>
            <a:endParaRPr lang="cs-CZ" sz="2800" b="1" dirty="0">
              <a:solidFill>
                <a:srgbClr val="FF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aoblený obdélníkový popisek 2">
            <a:extLst>
              <a:ext uri="{FF2B5EF4-FFF2-40B4-BE49-F238E27FC236}">
                <a16:creationId xmlns:a16="http://schemas.microsoft.com/office/drawing/2014/main" id="{35AA2594-15F1-4BC1-9A45-97A61B340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4008" y="4455350"/>
            <a:ext cx="3455987" cy="1898650"/>
          </a:xfrm>
          <a:prstGeom prst="wedgeRoundRectCallout">
            <a:avLst>
              <a:gd name="adj1" fmla="val -45450"/>
              <a:gd name="adj2" fmla="val -92278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m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uta</a:t>
            </a:r>
            <a:r>
              <a:rPr lang="en-US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tion</a:t>
            </a:r>
            <a: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s </a:t>
            </a:r>
            <a:br>
              <a:rPr lang="cs-CZ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en-US" altLang="cs-CZ" sz="2400" dirty="0">
                <a:solidFill>
                  <a:srgbClr val="FFFFFF"/>
                </a:solidFill>
                <a:latin typeface="Tahoma" panose="020B0604030504040204" pitchFamily="34" charset="0"/>
              </a:rPr>
              <a:t>x </a:t>
            </a:r>
            <a:r>
              <a:rPr lang="cs-CZ" altLang="cs-CZ" sz="2400" dirty="0" err="1">
                <a:solidFill>
                  <a:srgbClr val="FFFFFF"/>
                </a:solidFill>
                <a:latin typeface="Tahoma" panose="020B0604030504040204" pitchFamily="34" charset="0"/>
              </a:rPr>
              <a:t>polymorphisms</a:t>
            </a:r>
            <a:endParaRPr lang="cs-CZ" altLang="cs-CZ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510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Mutation</a:t>
            </a:r>
            <a:r>
              <a:rPr lang="cs-CZ" dirty="0"/>
              <a:t> vs. genome variability</a:t>
            </a:r>
          </a:p>
        </p:txBody>
      </p:sp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9F08147B-89E1-4A47-8DD7-5C756CB20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E187F4C4-FDD9-4BBB-9810-9CBDA17A5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901" y="1776184"/>
            <a:ext cx="1044116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+mj-lt"/>
                <a:cs typeface="Tahoma" panose="020B0604030504040204" pitchFamily="34" charset="0"/>
              </a:rPr>
              <a:t>Muta</a:t>
            </a:r>
            <a:r>
              <a:rPr lang="en-US" altLang="cs-CZ" sz="2800" dirty="0" err="1">
                <a:latin typeface="+mj-lt"/>
                <a:cs typeface="Tahoma" panose="020B0604030504040204" pitchFamily="34" charset="0"/>
              </a:rPr>
              <a:t>tions</a:t>
            </a:r>
            <a:r>
              <a:rPr lang="en-US" altLang="cs-CZ" sz="2800" dirty="0">
                <a:latin typeface="+mj-lt"/>
                <a:cs typeface="Tahoma" panose="020B0604030504040204" pitchFamily="34" charset="0"/>
              </a:rPr>
              <a:t>:</a:t>
            </a:r>
            <a:r>
              <a:rPr lang="cs-CZ" altLang="cs-CZ" sz="2800" dirty="0">
                <a:latin typeface="+mj-lt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+mj-lt"/>
                <a:cs typeface="Tahoma" panose="020B0604030504040204" pitchFamily="34" charset="0"/>
              </a:rPr>
              <a:t>	</a:t>
            </a:r>
            <a:r>
              <a:rPr lang="cs-CZ" altLang="cs-CZ" sz="2800" b="1" dirty="0" err="1">
                <a:latin typeface="+mj-lt"/>
                <a:cs typeface="Tahoma" panose="020B0604030504040204" pitchFamily="34" charset="0"/>
              </a:rPr>
              <a:t>spont</a:t>
            </a:r>
            <a:r>
              <a:rPr lang="en-US" altLang="cs-CZ" sz="2800" b="1" dirty="0">
                <a:latin typeface="+mj-lt"/>
                <a:cs typeface="Tahoma" panose="020B0604030504040204" pitchFamily="34" charset="0"/>
              </a:rPr>
              <a:t>a</a:t>
            </a:r>
            <a:r>
              <a:rPr lang="cs-CZ" altLang="cs-CZ" sz="2800" b="1" dirty="0">
                <a:latin typeface="+mj-lt"/>
                <a:cs typeface="Tahoma" panose="020B0604030504040204" pitchFamily="34" charset="0"/>
              </a:rPr>
              <a:t>n</a:t>
            </a:r>
            <a:r>
              <a:rPr lang="en-US" altLang="cs-CZ" sz="2800" b="1" dirty="0" err="1">
                <a:latin typeface="+mj-lt"/>
                <a:cs typeface="Tahoma" panose="020B0604030504040204" pitchFamily="34" charset="0"/>
              </a:rPr>
              <a:t>eous</a:t>
            </a:r>
            <a:r>
              <a:rPr lang="en-US" altLang="cs-CZ" sz="2800" b="1" dirty="0">
                <a:latin typeface="+mj-lt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+mj-lt"/>
                <a:cs typeface="Tahoma" panose="020B0604030504040204" pitchFamily="34" charset="0"/>
              </a:rPr>
              <a:t>vs.</a:t>
            </a:r>
            <a:r>
              <a:rPr lang="cs-CZ" altLang="cs-CZ" sz="2800" dirty="0"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800" b="1" dirty="0" err="1">
                <a:latin typeface="+mj-lt"/>
                <a:cs typeface="Tahoma" panose="020B0604030504040204" pitchFamily="34" charset="0"/>
              </a:rPr>
              <a:t>indu</a:t>
            </a:r>
            <a:r>
              <a:rPr lang="en-US" altLang="cs-CZ" sz="2800" b="1" dirty="0" err="1">
                <a:latin typeface="+mj-lt"/>
                <a:cs typeface="Tahoma" panose="020B0604030504040204" pitchFamily="34" charset="0"/>
              </a:rPr>
              <a:t>ced</a:t>
            </a:r>
            <a:endParaRPr lang="cs-CZ" altLang="cs-CZ" sz="2800" b="1" dirty="0">
              <a:latin typeface="+mj-lt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800" dirty="0">
              <a:latin typeface="+mj-lt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2800" dirty="0">
                <a:latin typeface="+mj-lt"/>
                <a:cs typeface="Tahoma" panose="020B0604030504040204" pitchFamily="34" charset="0"/>
              </a:rPr>
              <a:t>		</a:t>
            </a:r>
            <a:r>
              <a:rPr lang="en-US" altLang="cs-CZ" sz="2800" b="1" dirty="0">
                <a:latin typeface="+mj-lt"/>
                <a:cs typeface="Tahoma" panose="020B0604030504040204" pitchFamily="34" charset="0"/>
              </a:rPr>
              <a:t>g</a:t>
            </a:r>
            <a:r>
              <a:rPr lang="cs-CZ" altLang="cs-CZ" sz="2800" b="1" dirty="0">
                <a:latin typeface="+mj-lt"/>
                <a:cs typeface="Tahoma" panose="020B0604030504040204" pitchFamily="34" charset="0"/>
              </a:rPr>
              <a:t>en</a:t>
            </a:r>
            <a:r>
              <a:rPr lang="en-US" altLang="cs-CZ" sz="2800" b="1" dirty="0">
                <a:latin typeface="+mj-lt"/>
                <a:cs typeface="Tahoma" panose="020B0604030504040204" pitchFamily="34" charset="0"/>
              </a:rPr>
              <a:t>e</a:t>
            </a:r>
            <a:r>
              <a:rPr lang="cs-CZ" altLang="cs-CZ" sz="2800" dirty="0">
                <a:latin typeface="+mj-lt"/>
                <a:cs typeface="Tahoma" panose="020B0604030504040204" pitchFamily="34" charset="0"/>
              </a:rPr>
              <a:t> vs. </a:t>
            </a:r>
            <a:r>
              <a:rPr lang="cs-CZ" altLang="cs-CZ" sz="2800" b="1" dirty="0">
                <a:latin typeface="+mj-lt"/>
                <a:cs typeface="Tahoma" panose="020B0604030504040204" pitchFamily="34" charset="0"/>
              </a:rPr>
              <a:t>chromo</a:t>
            </a:r>
            <a:r>
              <a:rPr lang="en-US" altLang="cs-CZ" sz="2800" b="1" dirty="0">
                <a:latin typeface="+mj-lt"/>
                <a:cs typeface="Tahoma" panose="020B0604030504040204" pitchFamily="34" charset="0"/>
              </a:rPr>
              <a:t>s</a:t>
            </a:r>
            <a:r>
              <a:rPr lang="cs-CZ" altLang="cs-CZ" sz="2800" b="1" dirty="0" err="1">
                <a:latin typeface="+mj-lt"/>
                <a:cs typeface="Tahoma" panose="020B0604030504040204" pitchFamily="34" charset="0"/>
              </a:rPr>
              <a:t>om</a:t>
            </a:r>
            <a:r>
              <a:rPr lang="en-US" altLang="cs-CZ" sz="2800" b="1" dirty="0">
                <a:latin typeface="+mj-lt"/>
                <a:cs typeface="Tahoma" panose="020B0604030504040204" pitchFamily="34" charset="0"/>
              </a:rPr>
              <a:t>al</a:t>
            </a:r>
            <a:endParaRPr lang="cs-CZ" altLang="cs-CZ" sz="2800" b="1" dirty="0">
              <a:latin typeface="+mj-lt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800" dirty="0">
              <a:latin typeface="+mj-lt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600" dirty="0" err="1">
                <a:latin typeface="+mj-lt"/>
                <a:cs typeface="Tahoma" panose="020B0604030504040204" pitchFamily="34" charset="0"/>
              </a:rPr>
              <a:t>Muta</a:t>
            </a:r>
            <a:r>
              <a:rPr lang="en-US" altLang="cs-CZ" sz="2600" dirty="0" err="1">
                <a:latin typeface="+mj-lt"/>
                <a:cs typeface="Tahoma" panose="020B0604030504040204" pitchFamily="34" charset="0"/>
              </a:rPr>
              <a:t>tions</a:t>
            </a:r>
            <a:r>
              <a:rPr lang="en-US" altLang="cs-CZ" sz="2600" dirty="0">
                <a:latin typeface="+mj-lt"/>
                <a:cs typeface="Tahoma" panose="020B0604030504040204" pitchFamily="34" charset="0"/>
              </a:rPr>
              <a:t>:</a:t>
            </a:r>
            <a:r>
              <a:rPr lang="cs-CZ" altLang="cs-CZ" sz="2600" dirty="0">
                <a:latin typeface="+mj-lt"/>
                <a:cs typeface="Tahoma" panose="020B0604030504040204" pitchFamily="34" charset="0"/>
              </a:rPr>
              <a:t> </a:t>
            </a:r>
            <a:r>
              <a:rPr lang="en-US" altLang="cs-CZ" sz="2600" dirty="0">
                <a:latin typeface="+mj-lt"/>
                <a:cs typeface="Tahoma" panose="020B0604030504040204" pitchFamily="34" charset="0"/>
              </a:rPr>
              <a:t>	</a:t>
            </a:r>
            <a:r>
              <a:rPr lang="cs-CZ" altLang="cs-CZ" sz="2600" b="1" dirty="0" err="1">
                <a:latin typeface="+mj-lt"/>
                <a:cs typeface="Tahoma" panose="020B0604030504040204" pitchFamily="34" charset="0"/>
              </a:rPr>
              <a:t>missense</a:t>
            </a:r>
            <a:endParaRPr lang="cs-CZ" altLang="cs-CZ" sz="2600" b="1" dirty="0">
              <a:latin typeface="+mj-lt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2600" b="1" dirty="0">
                <a:latin typeface="+mj-lt"/>
                <a:cs typeface="Tahoma" panose="020B0604030504040204" pitchFamily="34" charset="0"/>
              </a:rPr>
              <a:t>		</a:t>
            </a:r>
            <a:r>
              <a:rPr lang="cs-CZ" altLang="cs-CZ" sz="2600" b="1" dirty="0">
                <a:latin typeface="+mj-lt"/>
                <a:cs typeface="Tahoma" panose="020B0604030504040204" pitchFamily="34" charset="0"/>
              </a:rPr>
              <a:t>nonsense (</a:t>
            </a:r>
            <a:r>
              <a:rPr lang="cs-CZ" altLang="cs-CZ" sz="2600" b="1" dirty="0" err="1">
                <a:latin typeface="+mj-lt"/>
                <a:cs typeface="Tahoma" panose="020B0604030504040204" pitchFamily="34" charset="0"/>
              </a:rPr>
              <a:t>termin</a:t>
            </a:r>
            <a:r>
              <a:rPr lang="en-US" altLang="cs-CZ" sz="2600" b="1" dirty="0" err="1">
                <a:latin typeface="+mj-lt"/>
                <a:cs typeface="Tahoma" panose="020B0604030504040204" pitchFamily="34" charset="0"/>
              </a:rPr>
              <a:t>ating</a:t>
            </a:r>
            <a:r>
              <a:rPr lang="en-US" altLang="cs-CZ" sz="2600" b="1" dirty="0"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600" b="1" dirty="0">
                <a:latin typeface="+mj-lt"/>
                <a:cs typeface="Tahoma" panose="020B0604030504040204" pitchFamily="34" charset="0"/>
              </a:rPr>
              <a:t>triplet)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2600" b="1" dirty="0">
                <a:latin typeface="+mj-lt"/>
                <a:cs typeface="Tahoma" panose="020B0604030504040204" pitchFamily="34" charset="0"/>
              </a:rPr>
              <a:t>		</a:t>
            </a:r>
            <a:r>
              <a:rPr lang="cs-CZ" altLang="cs-CZ" sz="2600" b="1" dirty="0" err="1">
                <a:latin typeface="+mj-lt"/>
                <a:cs typeface="Tahoma" panose="020B0604030504040204" pitchFamily="34" charset="0"/>
              </a:rPr>
              <a:t>same</a:t>
            </a:r>
            <a:r>
              <a:rPr lang="cs-CZ" altLang="cs-CZ" sz="2600" b="1" dirty="0"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600" b="1" dirty="0" err="1">
                <a:latin typeface="+mj-lt"/>
                <a:cs typeface="Tahoma" panose="020B0604030504040204" pitchFamily="34" charset="0"/>
              </a:rPr>
              <a:t>sense</a:t>
            </a:r>
            <a:endParaRPr lang="cs-CZ" altLang="cs-CZ" sz="2600" b="1" dirty="0">
              <a:latin typeface="+mj-lt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2600" b="1" dirty="0">
                <a:latin typeface="+mj-lt"/>
                <a:cs typeface="Tahoma" panose="020B0604030504040204" pitchFamily="34" charset="0"/>
              </a:rPr>
              <a:t>		</a:t>
            </a:r>
            <a:r>
              <a:rPr lang="cs-CZ" altLang="cs-CZ" sz="2600" b="1" dirty="0" err="1">
                <a:latin typeface="+mj-lt"/>
                <a:cs typeface="Tahoma" panose="020B0604030504040204" pitchFamily="34" charset="0"/>
              </a:rPr>
              <a:t>frameshift</a:t>
            </a:r>
            <a:r>
              <a:rPr lang="cs-CZ" altLang="cs-CZ" sz="2600" b="1" dirty="0">
                <a:latin typeface="+mj-lt"/>
                <a:cs typeface="Tahoma" panose="020B0604030504040204" pitchFamily="34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2800" dirty="0">
              <a:latin typeface="+mj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119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Mutation</a:t>
            </a:r>
            <a:r>
              <a:rPr lang="cs-CZ" dirty="0"/>
              <a:t> vs. genome variability</a:t>
            </a:r>
          </a:p>
        </p:txBody>
      </p:sp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9F08147B-89E1-4A47-8DD7-5C756CB20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87BAD51-3609-4735-A7DA-A6073BD9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908" y="1431063"/>
            <a:ext cx="7991475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957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Mutation</a:t>
            </a:r>
            <a:r>
              <a:rPr lang="cs-CZ" dirty="0"/>
              <a:t> vs. genome variability</a:t>
            </a:r>
          </a:p>
        </p:txBody>
      </p:sp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9F08147B-89E1-4A47-8DD7-5C756CB20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4ADC507-6C20-4B2C-9DD3-9145CC799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7" y="1712238"/>
            <a:ext cx="7731125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1D9DAB0-D3C0-46B1-9473-4186FE0E81B6}"/>
              </a:ext>
            </a:extLst>
          </p:cNvPr>
          <p:cNvSpPr txBox="1"/>
          <p:nvPr/>
        </p:nvSpPr>
        <p:spPr>
          <a:xfrm>
            <a:off x="2351584" y="1830596"/>
            <a:ext cx="2510624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300" b="1" dirty="0" err="1">
                <a:latin typeface="Arial Narrow" panose="020B0606020202030204" pitchFamily="34" charset="0"/>
              </a:rPr>
              <a:t>Microsatelites</a:t>
            </a:r>
            <a:r>
              <a:rPr lang="cs-CZ" sz="2300" b="1" dirty="0">
                <a:latin typeface="Arial Narrow" panose="020B0606020202030204" pitchFamily="34" charset="0"/>
              </a:rPr>
              <a:t> (STR)</a:t>
            </a:r>
          </a:p>
        </p:txBody>
      </p:sp>
    </p:spTree>
    <p:extLst>
      <p:ext uri="{BB962C8B-B14F-4D97-AF65-F5344CB8AC3E}">
        <p14:creationId xmlns:p14="http://schemas.microsoft.com/office/powerpoint/2010/main" val="1264677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Mutation</a:t>
            </a:r>
            <a:r>
              <a:rPr lang="cs-CZ" dirty="0"/>
              <a:t> vs. genome variability</a:t>
            </a:r>
          </a:p>
        </p:txBody>
      </p:sp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9F08147B-89E1-4A47-8DD7-5C756CB206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423D14-1DC9-4693-A97A-19E6828417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121447"/>
            <a:ext cx="2566966" cy="290756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933D0D0-B47E-4174-89B1-AC66427A0070}"/>
              </a:ext>
            </a:extLst>
          </p:cNvPr>
          <p:cNvSpPr txBox="1"/>
          <p:nvPr/>
        </p:nvSpPr>
        <p:spPr>
          <a:xfrm>
            <a:off x="911424" y="142960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Sickle-cell anemia</a:t>
            </a:r>
            <a:endParaRPr lang="cs-CZ" sz="2400" b="1" dirty="0">
              <a:latin typeface="+mj-lt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6180C09-58FD-4000-8B93-5A1430387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121447"/>
            <a:ext cx="8578799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35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Germline</a:t>
            </a:r>
            <a:r>
              <a:rPr lang="cs-CZ" dirty="0"/>
              <a:t> vs. </a:t>
            </a:r>
            <a:r>
              <a:rPr lang="cs-CZ" dirty="0" err="1"/>
              <a:t>somatic</a:t>
            </a:r>
            <a:r>
              <a:rPr lang="cs-CZ" dirty="0"/>
              <a:t> </a:t>
            </a:r>
            <a:r>
              <a:rPr lang="cs-CZ" dirty="0" err="1"/>
              <a:t>mutations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881B5C-D0B4-4EE6-82AE-F01C8B548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994" y="1391442"/>
            <a:ext cx="7169604" cy="480825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3873BD8-D916-4BCD-906B-EE200747444B}"/>
              </a:ext>
            </a:extLst>
          </p:cNvPr>
          <p:cNvSpPr/>
          <p:nvPr/>
        </p:nvSpPr>
        <p:spPr bwMode="auto">
          <a:xfrm>
            <a:off x="3335383" y="5531643"/>
            <a:ext cx="6183086" cy="6063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021D2B18-1420-41FD-89D3-5F430EE35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487" y="5509097"/>
            <a:ext cx="29017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+mj-lt"/>
              </a:rPr>
              <a:t>Germline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muta</a:t>
            </a:r>
            <a:r>
              <a:rPr lang="en-US" altLang="cs-CZ" sz="2400" b="1" dirty="0" err="1">
                <a:latin typeface="+mj-lt"/>
              </a:rPr>
              <a:t>tion</a:t>
            </a:r>
            <a:endParaRPr lang="cs-CZ" altLang="cs-CZ" sz="2400" b="1" dirty="0">
              <a:latin typeface="+mj-lt"/>
            </a:endParaRP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CD1563F1-2C38-4AA0-B6BE-F6B573DFA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844" y="5500272"/>
            <a:ext cx="27655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+mj-lt"/>
              </a:rPr>
              <a:t>Somatic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err="1">
                <a:latin typeface="+mj-lt"/>
              </a:rPr>
              <a:t>muta</a:t>
            </a:r>
            <a:r>
              <a:rPr lang="en-US" altLang="cs-CZ" sz="2400" b="1" dirty="0" err="1">
                <a:latin typeface="+mj-lt"/>
              </a:rPr>
              <a:t>tion</a:t>
            </a:r>
            <a:endParaRPr lang="cs-CZ" altLang="cs-CZ" sz="2400" b="1" dirty="0">
              <a:latin typeface="+mj-lt"/>
            </a:endParaRPr>
          </a:p>
        </p:txBody>
      </p:sp>
      <p:sp>
        <p:nvSpPr>
          <p:cNvPr id="10" name="Zástupný symbol pro zápatí 1">
            <a:extLst>
              <a:ext uri="{FF2B5EF4-FFF2-40B4-BE49-F238E27FC236}">
                <a16:creationId xmlns:a16="http://schemas.microsoft.com/office/drawing/2014/main" id="{4BCCEEDB-50C5-4AEC-8519-A745C50D50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2775420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+mj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The role of genome in the </a:t>
            </a:r>
            <a:r>
              <a:rPr lang="cs-CZ" dirty="0" err="1"/>
              <a:t>disease</a:t>
            </a:r>
            <a:r>
              <a:rPr lang="cs-CZ" dirty="0"/>
              <a:t> </a:t>
            </a:r>
            <a:r>
              <a:rPr lang="cs-CZ" dirty="0" err="1"/>
              <a:t>onset</a:t>
            </a:r>
            <a:endParaRPr lang="cs-CZ" dirty="0"/>
          </a:p>
        </p:txBody>
      </p:sp>
      <p:sp>
        <p:nvSpPr>
          <p:cNvPr id="10" name="Zástupný symbol pro zápatí 1">
            <a:extLst>
              <a:ext uri="{FF2B5EF4-FFF2-40B4-BE49-F238E27FC236}">
                <a16:creationId xmlns:a16="http://schemas.microsoft.com/office/drawing/2014/main" id="{4BCCEEDB-50C5-4AEC-8519-A745C50D50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C7933CDF-BD6C-45E6-BCB6-8F4B4EA8C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1844824"/>
            <a:ext cx="1051316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Mendelian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hereditary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diseases</a:t>
            </a:r>
            <a:r>
              <a:rPr lang="cs-CZ" altLang="cs-CZ" sz="2800" b="1" dirty="0">
                <a:latin typeface="+mj-lt"/>
              </a:rPr>
              <a:t> 8%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i="1" dirty="0">
              <a:latin typeface="+mj-lt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Multifa</a:t>
            </a:r>
            <a:r>
              <a:rPr lang="en-US" altLang="cs-CZ" sz="2800" b="1" dirty="0" err="1">
                <a:latin typeface="+mj-lt"/>
              </a:rPr>
              <a:t>ctorial</a:t>
            </a:r>
            <a:r>
              <a:rPr lang="cs-CZ" altLang="cs-CZ" sz="2800" b="1" dirty="0">
                <a:latin typeface="+mj-lt"/>
              </a:rPr>
              <a:t> 90%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+mj-lt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>
                <a:latin typeface="+mj-lt"/>
              </a:rPr>
              <a:t>O</a:t>
            </a:r>
            <a:r>
              <a:rPr lang="en-US" altLang="cs-CZ" sz="2800" b="1" dirty="0" err="1">
                <a:latin typeface="+mj-lt"/>
              </a:rPr>
              <a:t>ther</a:t>
            </a:r>
            <a:r>
              <a:rPr lang="cs-CZ" altLang="cs-CZ" sz="2800" b="1" dirty="0">
                <a:latin typeface="+mj-lt"/>
              </a:rPr>
              <a:t> 2%</a:t>
            </a: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4885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Inheritance </a:t>
            </a:r>
            <a:r>
              <a:rPr lang="cs-CZ" dirty="0" err="1"/>
              <a:t>types</a:t>
            </a:r>
            <a:endParaRPr lang="cs-CZ" dirty="0"/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DF08B450-F615-4DF3-986E-81E49D7AB1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1EB8044-6478-4522-A3CF-6B15BE3FB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573" y="1165952"/>
            <a:ext cx="1018855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latin typeface="+mj-lt"/>
                <a:cs typeface="Tahoma" panose="020B0604030504040204" pitchFamily="34" charset="0"/>
              </a:rPr>
              <a:t>Mendelian</a:t>
            </a:r>
            <a:br>
              <a:rPr lang="cs-CZ" altLang="cs-CZ" sz="2800" dirty="0">
                <a:latin typeface="+mj-lt"/>
                <a:cs typeface="Tahoma" panose="020B0604030504040204" pitchFamily="34" charset="0"/>
              </a:rPr>
            </a:br>
            <a:r>
              <a:rPr lang="cs-CZ" altLang="cs-CZ" sz="2800" dirty="0" err="1">
                <a:latin typeface="+mj-lt"/>
                <a:cs typeface="Tahoma" panose="020B0604030504040204" pitchFamily="34" charset="0"/>
              </a:rPr>
              <a:t>monogenic</a:t>
            </a:r>
            <a:r>
              <a:rPr lang="en-US" altLang="cs-CZ" sz="2800" dirty="0">
                <a:latin typeface="+mj-lt"/>
                <a:cs typeface="Tahoma" panose="020B0604030504040204" pitchFamily="34" charset="0"/>
              </a:rPr>
              <a:t>:</a:t>
            </a:r>
            <a:r>
              <a:rPr lang="cs-CZ" altLang="cs-CZ" sz="2800" dirty="0"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800" dirty="0" err="1">
                <a:latin typeface="+mj-lt"/>
                <a:cs typeface="Tahoma" panose="020B0604030504040204" pitchFamily="34" charset="0"/>
              </a:rPr>
              <a:t>one</a:t>
            </a:r>
            <a:r>
              <a:rPr lang="cs-CZ" altLang="cs-CZ" sz="2800" dirty="0">
                <a:latin typeface="+mj-lt"/>
                <a:cs typeface="Tahoma" panose="020B0604030504040204" pitchFamily="34" charset="0"/>
              </a:rPr>
              <a:t> gene </a:t>
            </a:r>
            <a:r>
              <a:rPr lang="cs-CZ" altLang="cs-CZ" sz="2800" dirty="0">
                <a:latin typeface="+mj-lt"/>
                <a:cs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en-US" altLang="cs-CZ" sz="2800" dirty="0"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800" dirty="0" err="1">
                <a:latin typeface="+mj-lt"/>
                <a:cs typeface="Tahoma" panose="020B0604030504040204" pitchFamily="34" charset="0"/>
              </a:rPr>
              <a:t>one</a:t>
            </a:r>
            <a:r>
              <a:rPr lang="cs-CZ" altLang="cs-CZ" sz="2800" dirty="0"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800" dirty="0" err="1">
                <a:latin typeface="+mj-lt"/>
                <a:cs typeface="Tahoma" panose="020B0604030504040204" pitchFamily="34" charset="0"/>
              </a:rPr>
              <a:t>feature</a:t>
            </a:r>
            <a:endParaRPr lang="cs-CZ" altLang="cs-CZ" sz="2800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800" b="1" dirty="0">
                <a:latin typeface="+mj-lt"/>
                <a:cs typeface="Tahoma" panose="020B0604030504040204" pitchFamily="34" charset="0"/>
              </a:rPr>
              <a:t>X-linked and Y-linked </a:t>
            </a:r>
            <a:r>
              <a:rPr lang="en-US" altLang="cs-CZ" sz="2800" dirty="0">
                <a:latin typeface="+mj-lt"/>
                <a:cs typeface="Tahoma" panose="020B0604030504040204" pitchFamily="34" charset="0"/>
              </a:rPr>
              <a:t>(sex-linked disorders)</a:t>
            </a:r>
            <a:endParaRPr lang="cs-CZ" altLang="cs-CZ" sz="2800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+mj-lt"/>
                <a:cs typeface="Tahoma" panose="020B0604030504040204" pitchFamily="34" charset="0"/>
              </a:rPr>
              <a:t>Polygen</a:t>
            </a:r>
            <a:r>
              <a:rPr lang="en-US" altLang="cs-CZ" sz="2800" b="1" dirty="0" err="1">
                <a:latin typeface="+mj-lt"/>
                <a:cs typeface="Tahoma" panose="020B0604030504040204" pitchFamily="34" charset="0"/>
              </a:rPr>
              <a:t>ic</a:t>
            </a:r>
            <a:endParaRPr lang="cs-CZ" altLang="cs-CZ" sz="2800" b="1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800" dirty="0">
                <a:latin typeface="+mj-lt"/>
                <a:cs typeface="Tahoma" panose="020B0604030504040204" pitchFamily="34" charset="0"/>
              </a:rPr>
              <a:t>several genes </a:t>
            </a:r>
            <a:r>
              <a:rPr lang="en-US" altLang="cs-CZ" sz="2800" dirty="0">
                <a:latin typeface="+mj-lt"/>
                <a:cs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cs-CZ" altLang="cs-CZ" sz="2800" dirty="0">
                <a:latin typeface="+mj-lt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+mj-lt"/>
                <a:cs typeface="Tahoma" panose="020B0604030504040204" pitchFamily="34" charset="0"/>
              </a:rPr>
              <a:t>one</a:t>
            </a:r>
            <a:r>
              <a:rPr lang="cs-CZ" altLang="cs-CZ" sz="2800" dirty="0">
                <a:latin typeface="+mj-lt"/>
                <a:cs typeface="Tahoma" panose="020B0604030504040204" pitchFamily="34" charset="0"/>
              </a:rPr>
              <a:t> </a:t>
            </a:r>
            <a:r>
              <a:rPr lang="en-US" altLang="cs-CZ" sz="2800" dirty="0">
                <a:latin typeface="+mj-lt"/>
                <a:cs typeface="Tahoma" panose="020B0604030504040204" pitchFamily="34" charset="0"/>
              </a:rPr>
              <a:t>feature</a:t>
            </a:r>
            <a:endParaRPr lang="cs-CZ" altLang="cs-CZ" sz="2800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latin typeface="+mj-lt"/>
                <a:cs typeface="Tahoma" panose="020B0604030504040204" pitchFamily="34" charset="0"/>
              </a:rPr>
              <a:t>Mitochondri</a:t>
            </a:r>
            <a:r>
              <a:rPr lang="en-US" altLang="cs-CZ" sz="2800" b="1" dirty="0">
                <a:latin typeface="+mj-lt"/>
                <a:cs typeface="Tahoma" panose="020B0604030504040204" pitchFamily="34" charset="0"/>
              </a:rPr>
              <a:t>al</a:t>
            </a:r>
            <a:endParaRPr lang="cs-CZ" altLang="cs-CZ" sz="2800" b="1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800" b="1" i="1" dirty="0">
                <a:latin typeface="+mj-lt"/>
                <a:cs typeface="Tahoma" panose="020B0604030504040204" pitchFamily="34" charset="0"/>
              </a:rPr>
              <a:t>Environmental factors</a:t>
            </a:r>
            <a:endParaRPr lang="cs-CZ" altLang="cs-CZ" sz="2800" b="1" i="1" dirty="0">
              <a:latin typeface="+mj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6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06" y="458740"/>
            <a:ext cx="11625943" cy="451576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cs-CZ" sz="4000" dirty="0">
                <a:cs typeface="Tahoma" panose="020B0604030504040204" pitchFamily="34" charset="0"/>
              </a:rPr>
              <a:t>What is the procedure of hereditary diseases tracing</a:t>
            </a:r>
            <a:r>
              <a:rPr lang="cs-CZ" altLang="cs-CZ" sz="4000" dirty="0"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169EF03-47BC-4003-91A2-BCC38BF78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278" y="1913843"/>
            <a:ext cx="76327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  <a:cs typeface="Tahoma" panose="020B0604030504040204" pitchFamily="34" charset="0"/>
              </a:rPr>
              <a:t>pedigree</a:t>
            </a:r>
            <a:r>
              <a:rPr lang="en-US" altLang="cs-CZ" sz="2800" b="1" dirty="0">
                <a:latin typeface="+mj-lt"/>
                <a:cs typeface="Tahom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800" b="1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b="1" dirty="0">
                <a:latin typeface="+mj-lt"/>
                <a:cs typeface="Tahoma" panose="020B0604030504040204" pitchFamily="34" charset="0"/>
              </a:rPr>
              <a:t>disease frequency in population</a:t>
            </a:r>
            <a:endParaRPr lang="cs-CZ" altLang="cs-CZ" sz="2800" b="1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b="1" dirty="0">
                <a:latin typeface="+mj-lt"/>
                <a:cs typeface="Tahoma" panose="020B0604030504040204" pitchFamily="34" charset="0"/>
              </a:rPr>
              <a:t>molecular biology methods</a:t>
            </a:r>
            <a:endParaRPr lang="cs-CZ" altLang="cs-CZ" sz="2800" b="1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  <a:cs typeface="Tahoma" panose="020B0604030504040204" pitchFamily="34" charset="0"/>
              </a:rPr>
              <a:t>fun</a:t>
            </a:r>
            <a:r>
              <a:rPr lang="en-US" altLang="cs-CZ" sz="2800" b="1" dirty="0" err="1">
                <a:latin typeface="+mj-lt"/>
                <a:cs typeface="Tahoma" panose="020B0604030504040204" pitchFamily="34" charset="0"/>
              </a:rPr>
              <a:t>ctional</a:t>
            </a:r>
            <a:r>
              <a:rPr lang="en-US" altLang="cs-CZ" sz="2800" b="1" dirty="0"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latin typeface="+mj-lt"/>
                <a:cs typeface="Tahoma" panose="020B0604030504040204" pitchFamily="34" charset="0"/>
              </a:rPr>
              <a:t>test</a:t>
            </a:r>
            <a:r>
              <a:rPr lang="en-US" altLang="cs-CZ" sz="2800" b="1" dirty="0">
                <a:latin typeface="+mj-lt"/>
                <a:cs typeface="Tahoma" panose="020B0604030504040204" pitchFamily="34" charset="0"/>
              </a:rPr>
              <a:t>s</a:t>
            </a:r>
            <a:endParaRPr lang="cs-CZ" altLang="cs-CZ" sz="2800" b="1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None/>
            </a:pPr>
            <a:br>
              <a:rPr lang="cs-CZ" altLang="cs-CZ" sz="2800" b="1" dirty="0">
                <a:latin typeface="+mj-lt"/>
                <a:cs typeface="Tahoma" panose="020B0604030504040204" pitchFamily="34" charset="0"/>
              </a:rPr>
            </a:br>
            <a:endParaRPr lang="cs-CZ" altLang="cs-CZ" sz="2800" b="1" dirty="0">
              <a:latin typeface="+mj-lt"/>
              <a:cs typeface="Tahoma" panose="020B0604030504040204" pitchFamily="34" charset="0"/>
            </a:endParaRPr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CCBCC3A0-03BA-4504-B5C3-C122360A06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80487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B6984E3-726E-4C47-8739-CFFC986F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Why</a:t>
            </a:r>
            <a:r>
              <a:rPr lang="cs-CZ" dirty="0"/>
              <a:t> medical </a:t>
            </a:r>
            <a:r>
              <a:rPr lang="cs-CZ" dirty="0" err="1"/>
              <a:t>genetics</a:t>
            </a:r>
            <a:r>
              <a:rPr lang="cs-CZ" dirty="0"/>
              <a:t>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42E706C-BBA7-9247-8105-68B5DD4C9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dirty="0"/>
              <a:t>Genome role in </a:t>
            </a:r>
            <a:r>
              <a:rPr lang="cs-CZ" altLang="cs-CZ" sz="2800" dirty="0" err="1"/>
              <a:t>diagnostics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therapy</a:t>
            </a:r>
            <a:r>
              <a:rPr lang="cs-CZ" altLang="cs-CZ" sz="2800" dirty="0"/>
              <a:t> and </a:t>
            </a:r>
            <a:r>
              <a:rPr lang="cs-CZ" altLang="cs-CZ" sz="2800" dirty="0" err="1"/>
              <a:t>prevention</a:t>
            </a:r>
            <a:br>
              <a:rPr lang="cs-CZ" altLang="cs-CZ" sz="2800" dirty="0"/>
            </a:br>
            <a:br>
              <a:rPr lang="cs-CZ" altLang="cs-CZ" sz="2800" dirty="0"/>
            </a:br>
            <a:r>
              <a:rPr lang="cs-CZ" altLang="cs-CZ" sz="2800" dirty="0"/>
              <a:t>= </a:t>
            </a:r>
            <a:r>
              <a:rPr lang="cs-CZ" altLang="cs-CZ" sz="2800" dirty="0" err="1"/>
              <a:t>application</a:t>
            </a:r>
            <a:r>
              <a:rPr lang="cs-CZ" altLang="cs-CZ" sz="2800" dirty="0"/>
              <a:t> in medical </a:t>
            </a:r>
            <a:r>
              <a:rPr lang="cs-CZ" altLang="cs-CZ" sz="2800" dirty="0" err="1"/>
              <a:t>practice</a:t>
            </a:r>
            <a:br>
              <a:rPr lang="cs-CZ" altLang="cs-CZ" sz="2800" dirty="0"/>
            </a:br>
            <a:br>
              <a:rPr lang="cs-CZ" altLang="cs-CZ" sz="2800" dirty="0"/>
            </a:br>
            <a:r>
              <a:rPr lang="cs-CZ" altLang="cs-CZ" sz="2800" dirty="0">
                <a:solidFill>
                  <a:srgbClr val="FF0000"/>
                </a:solidFill>
              </a:rPr>
              <a:t>It </a:t>
            </a:r>
            <a:r>
              <a:rPr lang="cs-CZ" altLang="cs-CZ" sz="2800" dirty="0" err="1">
                <a:solidFill>
                  <a:srgbClr val="FF0000"/>
                </a:solidFill>
              </a:rPr>
              <a:t>is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cs-CZ" altLang="cs-CZ" sz="2800" dirty="0" err="1">
                <a:solidFill>
                  <a:srgbClr val="FF0000"/>
                </a:solidFill>
              </a:rPr>
              <a:t>possible</a:t>
            </a:r>
            <a:r>
              <a:rPr lang="cs-CZ" altLang="cs-CZ" sz="2800" dirty="0">
                <a:solidFill>
                  <a:srgbClr val="FF0000"/>
                </a:solidFill>
              </a:rPr>
              <a:t> to </a:t>
            </a:r>
            <a:r>
              <a:rPr lang="cs-CZ" altLang="cs-CZ" sz="2800" dirty="0" err="1">
                <a:solidFill>
                  <a:srgbClr val="FF0000"/>
                </a:solidFill>
              </a:rPr>
              <a:t>implement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en-US" altLang="cs-CZ" sz="2800" dirty="0">
                <a:solidFill>
                  <a:srgbClr val="FF0000"/>
                </a:solidFill>
              </a:rPr>
              <a:t>into practice </a:t>
            </a:r>
            <a:r>
              <a:rPr lang="cs-CZ" altLang="cs-CZ" sz="2800" dirty="0" err="1">
                <a:solidFill>
                  <a:srgbClr val="FF0000"/>
                </a:solidFill>
              </a:rPr>
              <a:t>only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en-US" altLang="cs-CZ" sz="2800" dirty="0">
                <a:solidFill>
                  <a:srgbClr val="FF0000"/>
                </a:solidFill>
              </a:rPr>
              <a:t>what I know </a:t>
            </a:r>
            <a:br>
              <a:rPr lang="cs-CZ" altLang="cs-CZ" sz="2800" dirty="0">
                <a:solidFill>
                  <a:srgbClr val="FF0000"/>
                </a:solidFill>
              </a:rPr>
            </a:br>
            <a:r>
              <a:rPr lang="en-US" altLang="cs-CZ" sz="2800" dirty="0">
                <a:solidFill>
                  <a:srgbClr val="FF0000"/>
                </a:solidFill>
              </a:rPr>
              <a:t>and what I have in mind</a:t>
            </a:r>
            <a:endParaRPr lang="cs-CZ" altLang="cs-CZ" sz="2800" i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ACE9B25D-F1B7-445B-9DE9-355BC165F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3479763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Pedigree</a:t>
            </a:r>
            <a:endParaRPr lang="cs-CZ" dirty="0"/>
          </a:p>
        </p:txBody>
      </p:sp>
      <p:sp>
        <p:nvSpPr>
          <p:cNvPr id="7" name="Line 82">
            <a:extLst>
              <a:ext uri="{FF2B5EF4-FFF2-40B4-BE49-F238E27FC236}">
                <a16:creationId xmlns:a16="http://schemas.microsoft.com/office/drawing/2014/main" id="{FA33E12C-FEC7-4711-8CC3-53B0737F1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5365" y="358752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81">
            <a:extLst>
              <a:ext uri="{FF2B5EF4-FFF2-40B4-BE49-F238E27FC236}">
                <a16:creationId xmlns:a16="http://schemas.microsoft.com/office/drawing/2014/main" id="{18114120-53FC-4E57-8195-B322B988A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5590" y="2147661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50F1D7DA-813F-41B6-94B9-90D80EFE88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8540" y="4308249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404947FB-25AE-471F-B880-924A2ADE0D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4302" y="4308249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ECB7CE65-647A-4FE5-A709-1BC79C12C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6965" y="4740049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A134906A-E769-450B-8A7D-F414FAA01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6965" y="4740049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372D54AD-7A5E-49EC-A5B5-BD5B9343F5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0202" y="4740049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C0AE8BEA-6A94-481C-AFE5-4AB90AD428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8527" y="3589111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16E8F479-055F-45CE-B0CC-1856574AED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5515" y="2866799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3619BC4B-B481-4D74-B3A3-479E666E0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3215" y="2146074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38">
            <a:extLst>
              <a:ext uri="{FF2B5EF4-FFF2-40B4-BE49-F238E27FC236}">
                <a16:creationId xmlns:a16="http://schemas.microsoft.com/office/drawing/2014/main" id="{9FFE6D8F-198D-4F74-B263-AE39ADB3D5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465" y="3587524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Line 41">
            <a:extLst>
              <a:ext uri="{FF2B5EF4-FFF2-40B4-BE49-F238E27FC236}">
                <a16:creationId xmlns:a16="http://schemas.microsoft.com/office/drawing/2014/main" id="{7F212276-BEB5-4398-B4D6-7F2280B70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5740" y="2868386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BE067D99-984A-48E2-9295-400F2E29D9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2015" y="2866799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47">
            <a:extLst>
              <a:ext uri="{FF2B5EF4-FFF2-40B4-BE49-F238E27FC236}">
                <a16:creationId xmlns:a16="http://schemas.microsoft.com/office/drawing/2014/main" id="{72013AD9-4BC3-4483-8511-54AC014CB5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7802" y="2868386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50">
            <a:extLst>
              <a:ext uri="{FF2B5EF4-FFF2-40B4-BE49-F238E27FC236}">
                <a16:creationId xmlns:a16="http://schemas.microsoft.com/office/drawing/2014/main" id="{CD0FF9E0-3139-4D36-A577-01C6ED6DA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7902" y="214766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53">
            <a:extLst>
              <a:ext uri="{FF2B5EF4-FFF2-40B4-BE49-F238E27FC236}">
                <a16:creationId xmlns:a16="http://schemas.microsoft.com/office/drawing/2014/main" id="{8E4FF7F6-4E03-4708-B114-36FB18F52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0427" y="2149249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Line 56">
            <a:extLst>
              <a:ext uri="{FF2B5EF4-FFF2-40B4-BE49-F238E27FC236}">
                <a16:creationId xmlns:a16="http://schemas.microsoft.com/office/drawing/2014/main" id="{5D12B40E-0D74-4C44-BC85-B2F2D24F094B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4390" y="2150836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" name="Line 59">
            <a:extLst>
              <a:ext uri="{FF2B5EF4-FFF2-40B4-BE49-F238E27FC236}">
                <a16:creationId xmlns:a16="http://schemas.microsoft.com/office/drawing/2014/main" id="{380245AF-64B4-4CCC-AD56-2A745B02F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140" y="2152424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62">
            <a:extLst>
              <a:ext uri="{FF2B5EF4-FFF2-40B4-BE49-F238E27FC236}">
                <a16:creationId xmlns:a16="http://schemas.microsoft.com/office/drawing/2014/main" id="{EBD9BB72-1122-40B7-80B3-BAE84378F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9027" y="215401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Line 65">
            <a:extLst>
              <a:ext uri="{FF2B5EF4-FFF2-40B4-BE49-F238E27FC236}">
                <a16:creationId xmlns:a16="http://schemas.microsoft.com/office/drawing/2014/main" id="{3F50B57E-CEDA-4CC1-B8B9-617B705AE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9840" y="2147661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68">
            <a:extLst>
              <a:ext uri="{FF2B5EF4-FFF2-40B4-BE49-F238E27FC236}">
                <a16:creationId xmlns:a16="http://schemas.microsoft.com/office/drawing/2014/main" id="{8A2E0832-6ADD-42C5-B002-62B917F00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5002" y="214766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69">
            <a:extLst>
              <a:ext uri="{FF2B5EF4-FFF2-40B4-BE49-F238E27FC236}">
                <a16:creationId xmlns:a16="http://schemas.microsoft.com/office/drawing/2014/main" id="{52201C0F-A299-4879-9C2E-3B6870D64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4015" y="358752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70">
            <a:extLst>
              <a:ext uri="{FF2B5EF4-FFF2-40B4-BE49-F238E27FC236}">
                <a16:creationId xmlns:a16="http://schemas.microsoft.com/office/drawing/2014/main" id="{1E36ADAD-019E-4F6B-B4CA-7F58BA6A6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7977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71">
            <a:extLst>
              <a:ext uri="{FF2B5EF4-FFF2-40B4-BE49-F238E27FC236}">
                <a16:creationId xmlns:a16="http://schemas.microsoft.com/office/drawing/2014/main" id="{1C95ED51-AA6B-4EC8-B2DE-6A6436D48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8702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Line 72">
            <a:extLst>
              <a:ext uri="{FF2B5EF4-FFF2-40B4-BE49-F238E27FC236}">
                <a16:creationId xmlns:a16="http://schemas.microsoft.com/office/drawing/2014/main" id="{9DEC4734-3F49-4E2C-9CCA-6E9E37545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740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" name="Line 73">
            <a:extLst>
              <a:ext uri="{FF2B5EF4-FFF2-40B4-BE49-F238E27FC236}">
                <a16:creationId xmlns:a16="http://schemas.microsoft.com/office/drawing/2014/main" id="{F0D6E1A0-6121-400E-95F0-E2D3CFED0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2215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" name="Line 74">
            <a:extLst>
              <a:ext uri="{FF2B5EF4-FFF2-40B4-BE49-F238E27FC236}">
                <a16:creationId xmlns:a16="http://schemas.microsoft.com/office/drawing/2014/main" id="{48A01996-CD78-4DB7-8910-12026BE41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0552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" name="Line 75">
            <a:extLst>
              <a:ext uri="{FF2B5EF4-FFF2-40B4-BE49-F238E27FC236}">
                <a16:creationId xmlns:a16="http://schemas.microsoft.com/office/drawing/2014/main" id="{89A1C89A-76A4-4052-B666-747A69864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3927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" name="Line 76">
            <a:extLst>
              <a:ext uri="{FF2B5EF4-FFF2-40B4-BE49-F238E27FC236}">
                <a16:creationId xmlns:a16="http://schemas.microsoft.com/office/drawing/2014/main" id="{E16D44BB-5162-47CA-A540-70E156D834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7302" y="2147661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" name="Line 77">
            <a:extLst>
              <a:ext uri="{FF2B5EF4-FFF2-40B4-BE49-F238E27FC236}">
                <a16:creationId xmlns:a16="http://schemas.microsoft.com/office/drawing/2014/main" id="{BA172120-5310-4C82-9F39-5303D0BBD9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6365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" name="Line 78">
            <a:extLst>
              <a:ext uri="{FF2B5EF4-FFF2-40B4-BE49-F238E27FC236}">
                <a16:creationId xmlns:a16="http://schemas.microsoft.com/office/drawing/2014/main" id="{4347059B-E296-4384-A8D8-9FFD8766F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550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" name="Line 79">
            <a:extLst>
              <a:ext uri="{FF2B5EF4-FFF2-40B4-BE49-F238E27FC236}">
                <a16:creationId xmlns:a16="http://schemas.microsoft.com/office/drawing/2014/main" id="{D4E88C45-F7C3-4988-824D-7B543D09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875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" name="Line 80">
            <a:extLst>
              <a:ext uri="{FF2B5EF4-FFF2-40B4-BE49-F238E27FC236}">
                <a16:creationId xmlns:a16="http://schemas.microsoft.com/office/drawing/2014/main" id="{5C62DBEF-FCC0-48D8-9BEA-B2CC79D26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200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" name="Oval 60">
            <a:extLst>
              <a:ext uri="{FF2B5EF4-FFF2-40B4-BE49-F238E27FC236}">
                <a16:creationId xmlns:a16="http://schemas.microsoft.com/office/drawing/2014/main" id="{10CB134B-5EB5-4E91-B286-09BE9D81F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102" y="193811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2" name="Rectangle 61">
            <a:extLst>
              <a:ext uri="{FF2B5EF4-FFF2-40B4-BE49-F238E27FC236}">
                <a16:creationId xmlns:a16="http://schemas.microsoft.com/office/drawing/2014/main" id="{E2E0D46D-7B8A-4CB5-A038-15DAC313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240" y="193811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3" name="Oval 57">
            <a:extLst>
              <a:ext uri="{FF2B5EF4-FFF2-40B4-BE49-F238E27FC236}">
                <a16:creationId xmlns:a16="http://schemas.microsoft.com/office/drawing/2014/main" id="{206E5EEB-A1DD-4F45-9BD4-D56A8D75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215" y="193652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4" name="Rectangle 58">
            <a:extLst>
              <a:ext uri="{FF2B5EF4-FFF2-40B4-BE49-F238E27FC236}">
                <a16:creationId xmlns:a16="http://schemas.microsoft.com/office/drawing/2014/main" id="{0A06A041-5756-428F-B87D-AECD7F501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502" y="1936524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5" name="Oval 66">
            <a:extLst>
              <a:ext uri="{FF2B5EF4-FFF2-40B4-BE49-F238E27FC236}">
                <a16:creationId xmlns:a16="http://schemas.microsoft.com/office/drawing/2014/main" id="{F9B073CF-7828-46A8-BC3F-6E29BDF9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715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6" name="Rectangle 67">
            <a:extLst>
              <a:ext uri="{FF2B5EF4-FFF2-40B4-BE49-F238E27FC236}">
                <a16:creationId xmlns:a16="http://schemas.microsoft.com/office/drawing/2014/main" id="{3BD1EB92-A3E8-4D16-8D5D-EBE6C7B0E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365" y="193176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" name="Oval 18">
            <a:extLst>
              <a:ext uri="{FF2B5EF4-FFF2-40B4-BE49-F238E27FC236}">
                <a16:creationId xmlns:a16="http://schemas.microsoft.com/office/drawing/2014/main" id="{E2544554-D985-4EF8-9DD8-B87E9AD45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27" y="193017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8A929704-1624-4077-A761-FD6556A6C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577" y="1930174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9" name="Oval 63">
            <a:extLst>
              <a:ext uri="{FF2B5EF4-FFF2-40B4-BE49-F238E27FC236}">
                <a16:creationId xmlns:a16="http://schemas.microsoft.com/office/drawing/2014/main" id="{3B5B2EAB-F8E6-4FDB-9AEA-13DB7B87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965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0" name="Rectangle 64">
            <a:extLst>
              <a:ext uri="{FF2B5EF4-FFF2-40B4-BE49-F238E27FC236}">
                <a16:creationId xmlns:a16="http://schemas.microsoft.com/office/drawing/2014/main" id="{583A70BA-15E1-4AA4-807A-C08E4C4F4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202" y="193176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" name="Oval 48">
            <a:extLst>
              <a:ext uri="{FF2B5EF4-FFF2-40B4-BE49-F238E27FC236}">
                <a16:creationId xmlns:a16="http://schemas.microsoft.com/office/drawing/2014/main" id="{1BD1E7EF-21BC-4B6A-99F2-18A9AE7D6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590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id="{D0EC95C8-F02E-40AD-B4AF-50044D497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265" y="193176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3" name="Oval 51">
            <a:extLst>
              <a:ext uri="{FF2B5EF4-FFF2-40B4-BE49-F238E27FC236}">
                <a16:creationId xmlns:a16="http://schemas.microsoft.com/office/drawing/2014/main" id="{74D19E57-95A7-4737-8CF6-A90C01806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502" y="193334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" name="Rectangle 52">
            <a:extLst>
              <a:ext uri="{FF2B5EF4-FFF2-40B4-BE49-F238E27FC236}">
                <a16:creationId xmlns:a16="http://schemas.microsoft.com/office/drawing/2014/main" id="{036560BA-D41E-47EA-8E60-CB1DF8AF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0790" y="1933349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7909EC6-B32C-40C3-9F8F-542178D9C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5465" y="193493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84C407-C80F-4E3A-A751-16A393795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4752" y="193493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7" name="Oval 45">
            <a:extLst>
              <a:ext uri="{FF2B5EF4-FFF2-40B4-BE49-F238E27FC236}">
                <a16:creationId xmlns:a16="http://schemas.microsoft.com/office/drawing/2014/main" id="{4AEFA204-D1DE-4A9B-86B0-3FFD873F1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902" y="264931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8" name="Rectangle 46">
            <a:extLst>
              <a:ext uri="{FF2B5EF4-FFF2-40B4-BE49-F238E27FC236}">
                <a16:creationId xmlns:a16="http://schemas.microsoft.com/office/drawing/2014/main" id="{616FF26F-5B91-45BB-963E-F80F1F675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015" y="264931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9" name="Oval 15">
            <a:extLst>
              <a:ext uri="{FF2B5EF4-FFF2-40B4-BE49-F238E27FC236}">
                <a16:creationId xmlns:a16="http://schemas.microsoft.com/office/drawing/2014/main" id="{FDF6556E-1583-4E90-89C7-574828092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640" y="265089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0" name="Rectangle 16">
            <a:extLst>
              <a:ext uri="{FF2B5EF4-FFF2-40B4-BE49-F238E27FC236}">
                <a16:creationId xmlns:a16="http://schemas.microsoft.com/office/drawing/2014/main" id="{1C896749-922D-4790-8542-697841D74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677" y="2650899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" name="Oval 39">
            <a:extLst>
              <a:ext uri="{FF2B5EF4-FFF2-40B4-BE49-F238E27FC236}">
                <a16:creationId xmlns:a16="http://schemas.microsoft.com/office/drawing/2014/main" id="{081E9DD8-4C63-40CE-A5AD-26BB505DA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865" y="265248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2" name="Rectangle 40">
            <a:extLst>
              <a:ext uri="{FF2B5EF4-FFF2-40B4-BE49-F238E27FC236}">
                <a16:creationId xmlns:a16="http://schemas.microsoft.com/office/drawing/2014/main" id="{7121D706-7BAB-400E-87E3-5F88069C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340" y="265248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" name="Oval 42">
            <a:extLst>
              <a:ext uri="{FF2B5EF4-FFF2-40B4-BE49-F238E27FC236}">
                <a16:creationId xmlns:a16="http://schemas.microsoft.com/office/drawing/2014/main" id="{21351D02-33FF-43F5-8206-037BEBF5E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2015" y="265089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" name="Rectangle 43">
            <a:extLst>
              <a:ext uri="{FF2B5EF4-FFF2-40B4-BE49-F238E27FC236}">
                <a16:creationId xmlns:a16="http://schemas.microsoft.com/office/drawing/2014/main" id="{0FC049EA-7E49-4B4E-9AB2-5748EBF80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390" y="2650899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" name="Oval 36">
            <a:extLst>
              <a:ext uri="{FF2B5EF4-FFF2-40B4-BE49-F238E27FC236}">
                <a16:creationId xmlns:a16="http://schemas.microsoft.com/office/drawing/2014/main" id="{AE781DFC-48FE-40D2-AF7A-D15F257C8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127" y="337162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" name="Rectangle 4">
            <a:extLst>
              <a:ext uri="{FF2B5EF4-FFF2-40B4-BE49-F238E27FC236}">
                <a16:creationId xmlns:a16="http://schemas.microsoft.com/office/drawing/2014/main" id="{F5D9F808-E565-4798-B857-CA440B495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702" y="4092349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" name="Rectangle 37">
            <a:extLst>
              <a:ext uri="{FF2B5EF4-FFF2-40B4-BE49-F238E27FC236}">
                <a16:creationId xmlns:a16="http://schemas.microsoft.com/office/drawing/2014/main" id="{C78CD6B7-3F69-461A-8999-251DCD876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665" y="3371624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" name="Oval 3">
            <a:extLst>
              <a:ext uri="{FF2B5EF4-FFF2-40B4-BE49-F238E27FC236}">
                <a16:creationId xmlns:a16="http://schemas.microsoft.com/office/drawing/2014/main" id="{FF29568D-2E27-4544-81CD-767C2F16E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077" y="409234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" name="Oval 12">
            <a:extLst>
              <a:ext uri="{FF2B5EF4-FFF2-40B4-BE49-F238E27FC236}">
                <a16:creationId xmlns:a16="http://schemas.microsoft.com/office/drawing/2014/main" id="{9381760F-B115-4C33-9B27-016B95638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215" y="337162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0" name="Rectangle 13">
            <a:extLst>
              <a:ext uri="{FF2B5EF4-FFF2-40B4-BE49-F238E27FC236}">
                <a16:creationId xmlns:a16="http://schemas.microsoft.com/office/drawing/2014/main" id="{276A706F-C515-405A-87B5-5402DADE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290" y="3371624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" name="Oval 5">
            <a:extLst>
              <a:ext uri="{FF2B5EF4-FFF2-40B4-BE49-F238E27FC236}">
                <a16:creationId xmlns:a16="http://schemas.microsoft.com/office/drawing/2014/main" id="{F4A05751-297B-4D57-BF83-5C13F538D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477" y="495594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9D68A07D-80DF-42B7-9791-0A4A2BA8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740" y="495436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3" name="Zástupný symbol pro zápatí 1">
            <a:extLst>
              <a:ext uri="{FF2B5EF4-FFF2-40B4-BE49-F238E27FC236}">
                <a16:creationId xmlns:a16="http://schemas.microsoft.com/office/drawing/2014/main" id="{9B0CE2D6-A72D-4B01-B7D6-AF6A7EFB0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3162861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Pedigree</a:t>
            </a:r>
            <a:endParaRPr lang="cs-CZ" dirty="0"/>
          </a:p>
        </p:txBody>
      </p:sp>
      <p:sp>
        <p:nvSpPr>
          <p:cNvPr id="73" name="Zástupný symbol pro obsah 2">
            <a:extLst>
              <a:ext uri="{FF2B5EF4-FFF2-40B4-BE49-F238E27FC236}">
                <a16:creationId xmlns:a16="http://schemas.microsoft.com/office/drawing/2014/main" id="{87EBBF8A-6D6F-49CC-A77F-D0FC175C6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964" y="1600200"/>
            <a:ext cx="9372600" cy="4997450"/>
          </a:xfrm>
        </p:spPr>
        <p:txBody>
          <a:bodyPr>
            <a:normAutofit fontScale="25000" lnSpcReduction="20000"/>
          </a:bodyPr>
          <a:lstStyle/>
          <a:p>
            <a:r>
              <a:rPr lang="cs-CZ" altLang="cs-CZ" sz="11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11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two common ancestors in previous generation: parents</a:t>
            </a:r>
          </a:p>
          <a:p>
            <a:r>
              <a:rPr lang="cs-CZ" altLang="cs-CZ" sz="11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11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 grandparents, 8 great-grandparents</a:t>
            </a:r>
          </a:p>
          <a:p>
            <a:r>
              <a:rPr lang="cs-CZ" altLang="cs-CZ" sz="11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11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number of ancestors in generation n is 2</a:t>
            </a:r>
            <a:r>
              <a:rPr lang="en-US" altLang="cs-CZ" sz="11200" baseline="30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endParaRPr lang="en-US" altLang="cs-CZ" sz="2400" baseline="30000" dirty="0"/>
          </a:p>
          <a:p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generation (1000 years back): 2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</a:t>
            </a:r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1.09 x 10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  <a:p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many people didn’t live on this planet (7.0 x 10</a:t>
            </a:r>
            <a:r>
              <a:rPr lang="en-US" altLang="cs-CZ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alt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cs-CZ" alt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3" name="Zástupný symbol pro zápatí 1">
            <a:extLst>
              <a:ext uri="{FF2B5EF4-FFF2-40B4-BE49-F238E27FC236}">
                <a16:creationId xmlns:a16="http://schemas.microsoft.com/office/drawing/2014/main" id="{D527BFF7-B690-4AA8-A637-9A1CB61172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840425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Mitochondrial</a:t>
            </a:r>
            <a:r>
              <a:rPr lang="cs-CZ" dirty="0"/>
              <a:t> inheritance</a:t>
            </a:r>
          </a:p>
        </p:txBody>
      </p:sp>
      <p:sp>
        <p:nvSpPr>
          <p:cNvPr id="7" name="Line 82">
            <a:extLst>
              <a:ext uri="{FF2B5EF4-FFF2-40B4-BE49-F238E27FC236}">
                <a16:creationId xmlns:a16="http://schemas.microsoft.com/office/drawing/2014/main" id="{FA33E12C-FEC7-4711-8CC3-53B0737F1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5365" y="358752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81">
            <a:extLst>
              <a:ext uri="{FF2B5EF4-FFF2-40B4-BE49-F238E27FC236}">
                <a16:creationId xmlns:a16="http://schemas.microsoft.com/office/drawing/2014/main" id="{18114120-53FC-4E57-8195-B322B988A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5590" y="2147661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50F1D7DA-813F-41B6-94B9-90D80EFE88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8540" y="4308249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404947FB-25AE-471F-B880-924A2ADE0D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4302" y="4308249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ECB7CE65-647A-4FE5-A709-1BC79C12C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6965" y="4740049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A134906A-E769-450B-8A7D-F414FAA01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6965" y="4740049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372D54AD-7A5E-49EC-A5B5-BD5B9343F5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0202" y="4740049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C0AE8BEA-6A94-481C-AFE5-4AB90AD428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8527" y="3589111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16E8F479-055F-45CE-B0CC-1856574AED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5515" y="2866799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3619BC4B-B481-4D74-B3A3-479E666E0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3215" y="2146074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38">
            <a:extLst>
              <a:ext uri="{FF2B5EF4-FFF2-40B4-BE49-F238E27FC236}">
                <a16:creationId xmlns:a16="http://schemas.microsoft.com/office/drawing/2014/main" id="{9FFE6D8F-198D-4F74-B263-AE39ADB3D5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465" y="3587524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Line 41">
            <a:extLst>
              <a:ext uri="{FF2B5EF4-FFF2-40B4-BE49-F238E27FC236}">
                <a16:creationId xmlns:a16="http://schemas.microsoft.com/office/drawing/2014/main" id="{7F212276-BEB5-4398-B4D6-7F2280B70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5740" y="2868386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BE067D99-984A-48E2-9295-400F2E29D9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2015" y="2866799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47">
            <a:extLst>
              <a:ext uri="{FF2B5EF4-FFF2-40B4-BE49-F238E27FC236}">
                <a16:creationId xmlns:a16="http://schemas.microsoft.com/office/drawing/2014/main" id="{72013AD9-4BC3-4483-8511-54AC014CB5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7802" y="2868386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50">
            <a:extLst>
              <a:ext uri="{FF2B5EF4-FFF2-40B4-BE49-F238E27FC236}">
                <a16:creationId xmlns:a16="http://schemas.microsoft.com/office/drawing/2014/main" id="{CD0FF9E0-3139-4D36-A577-01C6ED6DA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7902" y="214766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53">
            <a:extLst>
              <a:ext uri="{FF2B5EF4-FFF2-40B4-BE49-F238E27FC236}">
                <a16:creationId xmlns:a16="http://schemas.microsoft.com/office/drawing/2014/main" id="{8E4FF7F6-4E03-4708-B114-36FB18F52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0427" y="2149249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Line 56">
            <a:extLst>
              <a:ext uri="{FF2B5EF4-FFF2-40B4-BE49-F238E27FC236}">
                <a16:creationId xmlns:a16="http://schemas.microsoft.com/office/drawing/2014/main" id="{5D12B40E-0D74-4C44-BC85-B2F2D24F094B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4390" y="2150836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" name="Line 59">
            <a:extLst>
              <a:ext uri="{FF2B5EF4-FFF2-40B4-BE49-F238E27FC236}">
                <a16:creationId xmlns:a16="http://schemas.microsoft.com/office/drawing/2014/main" id="{380245AF-64B4-4CCC-AD56-2A745B02F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140" y="2152424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62">
            <a:extLst>
              <a:ext uri="{FF2B5EF4-FFF2-40B4-BE49-F238E27FC236}">
                <a16:creationId xmlns:a16="http://schemas.microsoft.com/office/drawing/2014/main" id="{EBD9BB72-1122-40B7-80B3-BAE84378F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9027" y="215401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Line 65">
            <a:extLst>
              <a:ext uri="{FF2B5EF4-FFF2-40B4-BE49-F238E27FC236}">
                <a16:creationId xmlns:a16="http://schemas.microsoft.com/office/drawing/2014/main" id="{3F50B57E-CEDA-4CC1-B8B9-617B705AE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9840" y="2147661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68">
            <a:extLst>
              <a:ext uri="{FF2B5EF4-FFF2-40B4-BE49-F238E27FC236}">
                <a16:creationId xmlns:a16="http://schemas.microsoft.com/office/drawing/2014/main" id="{8A2E0832-6ADD-42C5-B002-62B917F00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5002" y="214766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69">
            <a:extLst>
              <a:ext uri="{FF2B5EF4-FFF2-40B4-BE49-F238E27FC236}">
                <a16:creationId xmlns:a16="http://schemas.microsoft.com/office/drawing/2014/main" id="{52201C0F-A299-4879-9C2E-3B6870D64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4015" y="358752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70">
            <a:extLst>
              <a:ext uri="{FF2B5EF4-FFF2-40B4-BE49-F238E27FC236}">
                <a16:creationId xmlns:a16="http://schemas.microsoft.com/office/drawing/2014/main" id="{1E36ADAD-019E-4F6B-B4CA-7F58BA6A6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7977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71">
            <a:extLst>
              <a:ext uri="{FF2B5EF4-FFF2-40B4-BE49-F238E27FC236}">
                <a16:creationId xmlns:a16="http://schemas.microsoft.com/office/drawing/2014/main" id="{1C95ED51-AA6B-4EC8-B2DE-6A6436D48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8702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Line 72">
            <a:extLst>
              <a:ext uri="{FF2B5EF4-FFF2-40B4-BE49-F238E27FC236}">
                <a16:creationId xmlns:a16="http://schemas.microsoft.com/office/drawing/2014/main" id="{9DEC4734-3F49-4E2C-9CCA-6E9E37545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740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" name="Line 73">
            <a:extLst>
              <a:ext uri="{FF2B5EF4-FFF2-40B4-BE49-F238E27FC236}">
                <a16:creationId xmlns:a16="http://schemas.microsoft.com/office/drawing/2014/main" id="{F0D6E1A0-6121-400E-95F0-E2D3CFED0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2215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" name="Line 74">
            <a:extLst>
              <a:ext uri="{FF2B5EF4-FFF2-40B4-BE49-F238E27FC236}">
                <a16:creationId xmlns:a16="http://schemas.microsoft.com/office/drawing/2014/main" id="{48A01996-CD78-4DB7-8910-12026BE41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0552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" name="Line 75">
            <a:extLst>
              <a:ext uri="{FF2B5EF4-FFF2-40B4-BE49-F238E27FC236}">
                <a16:creationId xmlns:a16="http://schemas.microsoft.com/office/drawing/2014/main" id="{89A1C89A-76A4-4052-B666-747A69864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3927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" name="Line 76">
            <a:extLst>
              <a:ext uri="{FF2B5EF4-FFF2-40B4-BE49-F238E27FC236}">
                <a16:creationId xmlns:a16="http://schemas.microsoft.com/office/drawing/2014/main" id="{E16D44BB-5162-47CA-A540-70E156D834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7302" y="2147661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" name="Line 77">
            <a:extLst>
              <a:ext uri="{FF2B5EF4-FFF2-40B4-BE49-F238E27FC236}">
                <a16:creationId xmlns:a16="http://schemas.microsoft.com/office/drawing/2014/main" id="{BA172120-5310-4C82-9F39-5303D0BBD9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6365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" name="Line 78">
            <a:extLst>
              <a:ext uri="{FF2B5EF4-FFF2-40B4-BE49-F238E27FC236}">
                <a16:creationId xmlns:a16="http://schemas.microsoft.com/office/drawing/2014/main" id="{4347059B-E296-4384-A8D8-9FFD8766F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550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" name="Line 79">
            <a:extLst>
              <a:ext uri="{FF2B5EF4-FFF2-40B4-BE49-F238E27FC236}">
                <a16:creationId xmlns:a16="http://schemas.microsoft.com/office/drawing/2014/main" id="{D4E88C45-F7C3-4988-824D-7B543D09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875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" name="Line 80">
            <a:extLst>
              <a:ext uri="{FF2B5EF4-FFF2-40B4-BE49-F238E27FC236}">
                <a16:creationId xmlns:a16="http://schemas.microsoft.com/office/drawing/2014/main" id="{5C62DBEF-FCC0-48D8-9BEA-B2CC79D26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200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" name="Oval 60">
            <a:extLst>
              <a:ext uri="{FF2B5EF4-FFF2-40B4-BE49-F238E27FC236}">
                <a16:creationId xmlns:a16="http://schemas.microsoft.com/office/drawing/2014/main" id="{10CB134B-5EB5-4E91-B286-09BE9D81F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102" y="1938111"/>
            <a:ext cx="358775" cy="3603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2" name="Rectangle 61">
            <a:extLst>
              <a:ext uri="{FF2B5EF4-FFF2-40B4-BE49-F238E27FC236}">
                <a16:creationId xmlns:a16="http://schemas.microsoft.com/office/drawing/2014/main" id="{E2E0D46D-7B8A-4CB5-A038-15DAC313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240" y="193811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3" name="Oval 57">
            <a:extLst>
              <a:ext uri="{FF2B5EF4-FFF2-40B4-BE49-F238E27FC236}">
                <a16:creationId xmlns:a16="http://schemas.microsoft.com/office/drawing/2014/main" id="{206E5EEB-A1DD-4F45-9BD4-D56A8D75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215" y="193652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4" name="Rectangle 58">
            <a:extLst>
              <a:ext uri="{FF2B5EF4-FFF2-40B4-BE49-F238E27FC236}">
                <a16:creationId xmlns:a16="http://schemas.microsoft.com/office/drawing/2014/main" id="{0A06A041-5756-428F-B87D-AECD7F501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502" y="1936524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5" name="Oval 66">
            <a:extLst>
              <a:ext uri="{FF2B5EF4-FFF2-40B4-BE49-F238E27FC236}">
                <a16:creationId xmlns:a16="http://schemas.microsoft.com/office/drawing/2014/main" id="{F9B073CF-7828-46A8-BC3F-6E29BDF9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715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6" name="Rectangle 67">
            <a:extLst>
              <a:ext uri="{FF2B5EF4-FFF2-40B4-BE49-F238E27FC236}">
                <a16:creationId xmlns:a16="http://schemas.microsoft.com/office/drawing/2014/main" id="{3BD1EB92-A3E8-4D16-8D5D-EBE6C7B0E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365" y="193176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" name="Oval 18">
            <a:extLst>
              <a:ext uri="{FF2B5EF4-FFF2-40B4-BE49-F238E27FC236}">
                <a16:creationId xmlns:a16="http://schemas.microsoft.com/office/drawing/2014/main" id="{E2544554-D985-4EF8-9DD8-B87E9AD45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27" y="193017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8A929704-1624-4077-A761-FD6556A6C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577" y="1930174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9" name="Oval 63">
            <a:extLst>
              <a:ext uri="{FF2B5EF4-FFF2-40B4-BE49-F238E27FC236}">
                <a16:creationId xmlns:a16="http://schemas.microsoft.com/office/drawing/2014/main" id="{3B5B2EAB-F8E6-4FDB-9AEA-13DB7B87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965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0" name="Rectangle 64">
            <a:extLst>
              <a:ext uri="{FF2B5EF4-FFF2-40B4-BE49-F238E27FC236}">
                <a16:creationId xmlns:a16="http://schemas.microsoft.com/office/drawing/2014/main" id="{583A70BA-15E1-4AA4-807A-C08E4C4F4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202" y="193176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" name="Oval 48">
            <a:extLst>
              <a:ext uri="{FF2B5EF4-FFF2-40B4-BE49-F238E27FC236}">
                <a16:creationId xmlns:a16="http://schemas.microsoft.com/office/drawing/2014/main" id="{1BD1E7EF-21BC-4B6A-99F2-18A9AE7D6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590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id="{D0EC95C8-F02E-40AD-B4AF-50044D497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265" y="193176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3" name="Oval 51">
            <a:extLst>
              <a:ext uri="{FF2B5EF4-FFF2-40B4-BE49-F238E27FC236}">
                <a16:creationId xmlns:a16="http://schemas.microsoft.com/office/drawing/2014/main" id="{74D19E57-95A7-4737-8CF6-A90C01806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502" y="193334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" name="Rectangle 52">
            <a:extLst>
              <a:ext uri="{FF2B5EF4-FFF2-40B4-BE49-F238E27FC236}">
                <a16:creationId xmlns:a16="http://schemas.microsoft.com/office/drawing/2014/main" id="{036560BA-D41E-47EA-8E60-CB1DF8AF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0790" y="1933349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7909EC6-B32C-40C3-9F8F-542178D9C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5465" y="193493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84C407-C80F-4E3A-A751-16A393795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4752" y="193493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7" name="Oval 45">
            <a:extLst>
              <a:ext uri="{FF2B5EF4-FFF2-40B4-BE49-F238E27FC236}">
                <a16:creationId xmlns:a16="http://schemas.microsoft.com/office/drawing/2014/main" id="{4AEFA204-D1DE-4A9B-86B0-3FFD873F1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902" y="2649311"/>
            <a:ext cx="358775" cy="3603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8" name="Rectangle 46">
            <a:extLst>
              <a:ext uri="{FF2B5EF4-FFF2-40B4-BE49-F238E27FC236}">
                <a16:creationId xmlns:a16="http://schemas.microsoft.com/office/drawing/2014/main" id="{616FF26F-5B91-45BB-963E-F80F1F675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015" y="264931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9" name="Oval 15">
            <a:extLst>
              <a:ext uri="{FF2B5EF4-FFF2-40B4-BE49-F238E27FC236}">
                <a16:creationId xmlns:a16="http://schemas.microsoft.com/office/drawing/2014/main" id="{FDF6556E-1583-4E90-89C7-574828092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640" y="265089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0" name="Rectangle 16">
            <a:extLst>
              <a:ext uri="{FF2B5EF4-FFF2-40B4-BE49-F238E27FC236}">
                <a16:creationId xmlns:a16="http://schemas.microsoft.com/office/drawing/2014/main" id="{1C896749-922D-4790-8542-697841D74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677" y="2650899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" name="Oval 39">
            <a:extLst>
              <a:ext uri="{FF2B5EF4-FFF2-40B4-BE49-F238E27FC236}">
                <a16:creationId xmlns:a16="http://schemas.microsoft.com/office/drawing/2014/main" id="{081E9DD8-4C63-40CE-A5AD-26BB505DA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865" y="265248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2" name="Rectangle 40">
            <a:extLst>
              <a:ext uri="{FF2B5EF4-FFF2-40B4-BE49-F238E27FC236}">
                <a16:creationId xmlns:a16="http://schemas.microsoft.com/office/drawing/2014/main" id="{7121D706-7BAB-400E-87E3-5F88069C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340" y="265248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" name="Oval 42">
            <a:extLst>
              <a:ext uri="{FF2B5EF4-FFF2-40B4-BE49-F238E27FC236}">
                <a16:creationId xmlns:a16="http://schemas.microsoft.com/office/drawing/2014/main" id="{21351D02-33FF-43F5-8206-037BEBF5E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2015" y="265089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" name="Rectangle 43">
            <a:extLst>
              <a:ext uri="{FF2B5EF4-FFF2-40B4-BE49-F238E27FC236}">
                <a16:creationId xmlns:a16="http://schemas.microsoft.com/office/drawing/2014/main" id="{0FC049EA-7E49-4B4E-9AB2-5748EBF80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390" y="2650899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" name="Oval 36">
            <a:extLst>
              <a:ext uri="{FF2B5EF4-FFF2-40B4-BE49-F238E27FC236}">
                <a16:creationId xmlns:a16="http://schemas.microsoft.com/office/drawing/2014/main" id="{AE781DFC-48FE-40D2-AF7A-D15F257C8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127" y="337162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" name="Rectangle 4">
            <a:extLst>
              <a:ext uri="{FF2B5EF4-FFF2-40B4-BE49-F238E27FC236}">
                <a16:creationId xmlns:a16="http://schemas.microsoft.com/office/drawing/2014/main" id="{F5D9F808-E565-4798-B857-CA440B495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702" y="4092349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" name="Rectangle 37">
            <a:extLst>
              <a:ext uri="{FF2B5EF4-FFF2-40B4-BE49-F238E27FC236}">
                <a16:creationId xmlns:a16="http://schemas.microsoft.com/office/drawing/2014/main" id="{C78CD6B7-3F69-461A-8999-251DCD876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665" y="3371624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" name="Oval 3">
            <a:extLst>
              <a:ext uri="{FF2B5EF4-FFF2-40B4-BE49-F238E27FC236}">
                <a16:creationId xmlns:a16="http://schemas.microsoft.com/office/drawing/2014/main" id="{FF29568D-2E27-4544-81CD-767C2F16E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077" y="4092349"/>
            <a:ext cx="358775" cy="3603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" name="Oval 12">
            <a:extLst>
              <a:ext uri="{FF2B5EF4-FFF2-40B4-BE49-F238E27FC236}">
                <a16:creationId xmlns:a16="http://schemas.microsoft.com/office/drawing/2014/main" id="{9381760F-B115-4C33-9B27-016B95638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215" y="3371624"/>
            <a:ext cx="358775" cy="3603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0" name="Rectangle 13">
            <a:extLst>
              <a:ext uri="{FF2B5EF4-FFF2-40B4-BE49-F238E27FC236}">
                <a16:creationId xmlns:a16="http://schemas.microsoft.com/office/drawing/2014/main" id="{276A706F-C515-405A-87B5-5402DADE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290" y="3371624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" name="Oval 5">
            <a:extLst>
              <a:ext uri="{FF2B5EF4-FFF2-40B4-BE49-F238E27FC236}">
                <a16:creationId xmlns:a16="http://schemas.microsoft.com/office/drawing/2014/main" id="{F4A05751-297B-4D57-BF83-5C13F538D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247" y="4954362"/>
            <a:ext cx="358775" cy="3603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9D68A07D-80DF-42B7-9791-0A4A2BA8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8533" y="4954361"/>
            <a:ext cx="360362" cy="3603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3" name="Zástupný symbol pro zápatí 1">
            <a:extLst>
              <a:ext uri="{FF2B5EF4-FFF2-40B4-BE49-F238E27FC236}">
                <a16:creationId xmlns:a16="http://schemas.microsoft.com/office/drawing/2014/main" id="{D52C4B52-14B3-4884-B4CE-FC15FB87B5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1381248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Y chromosome inheritance</a:t>
            </a:r>
          </a:p>
        </p:txBody>
      </p:sp>
      <p:sp>
        <p:nvSpPr>
          <p:cNvPr id="7" name="Line 82">
            <a:extLst>
              <a:ext uri="{FF2B5EF4-FFF2-40B4-BE49-F238E27FC236}">
                <a16:creationId xmlns:a16="http://schemas.microsoft.com/office/drawing/2014/main" id="{FA33E12C-FEC7-4711-8CC3-53B0737F1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5365" y="358752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81">
            <a:extLst>
              <a:ext uri="{FF2B5EF4-FFF2-40B4-BE49-F238E27FC236}">
                <a16:creationId xmlns:a16="http://schemas.microsoft.com/office/drawing/2014/main" id="{18114120-53FC-4E57-8195-B322B988A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5590" y="2147661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50F1D7DA-813F-41B6-94B9-90D80EFE88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8540" y="4308249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404947FB-25AE-471F-B880-924A2ADE0D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4302" y="4308249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ECB7CE65-647A-4FE5-A709-1BC79C12C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6965" y="4740049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A134906A-E769-450B-8A7D-F414FAA01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6965" y="4740049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372D54AD-7A5E-49EC-A5B5-BD5B9343F5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0202" y="4740049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C0AE8BEA-6A94-481C-AFE5-4AB90AD428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8527" y="3589111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16E8F479-055F-45CE-B0CC-1856574AED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5515" y="2866799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3619BC4B-B481-4D74-B3A3-479E666E0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3215" y="2146074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38">
            <a:extLst>
              <a:ext uri="{FF2B5EF4-FFF2-40B4-BE49-F238E27FC236}">
                <a16:creationId xmlns:a16="http://schemas.microsoft.com/office/drawing/2014/main" id="{9FFE6D8F-198D-4F74-B263-AE39ADB3D5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465" y="3587524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Line 41">
            <a:extLst>
              <a:ext uri="{FF2B5EF4-FFF2-40B4-BE49-F238E27FC236}">
                <a16:creationId xmlns:a16="http://schemas.microsoft.com/office/drawing/2014/main" id="{7F212276-BEB5-4398-B4D6-7F2280B70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5740" y="2868386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BE067D99-984A-48E2-9295-400F2E29D9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2015" y="2866799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47">
            <a:extLst>
              <a:ext uri="{FF2B5EF4-FFF2-40B4-BE49-F238E27FC236}">
                <a16:creationId xmlns:a16="http://schemas.microsoft.com/office/drawing/2014/main" id="{72013AD9-4BC3-4483-8511-54AC014CB5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7802" y="2868386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50">
            <a:extLst>
              <a:ext uri="{FF2B5EF4-FFF2-40B4-BE49-F238E27FC236}">
                <a16:creationId xmlns:a16="http://schemas.microsoft.com/office/drawing/2014/main" id="{CD0FF9E0-3139-4D36-A577-01C6ED6DA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7902" y="214766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53">
            <a:extLst>
              <a:ext uri="{FF2B5EF4-FFF2-40B4-BE49-F238E27FC236}">
                <a16:creationId xmlns:a16="http://schemas.microsoft.com/office/drawing/2014/main" id="{8E4FF7F6-4E03-4708-B114-36FB18F52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0427" y="2149249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Line 56">
            <a:extLst>
              <a:ext uri="{FF2B5EF4-FFF2-40B4-BE49-F238E27FC236}">
                <a16:creationId xmlns:a16="http://schemas.microsoft.com/office/drawing/2014/main" id="{5D12B40E-0D74-4C44-BC85-B2F2D24F094B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4390" y="2150836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" name="Line 59">
            <a:extLst>
              <a:ext uri="{FF2B5EF4-FFF2-40B4-BE49-F238E27FC236}">
                <a16:creationId xmlns:a16="http://schemas.microsoft.com/office/drawing/2014/main" id="{380245AF-64B4-4CCC-AD56-2A745B02F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140" y="2152424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62">
            <a:extLst>
              <a:ext uri="{FF2B5EF4-FFF2-40B4-BE49-F238E27FC236}">
                <a16:creationId xmlns:a16="http://schemas.microsoft.com/office/drawing/2014/main" id="{EBD9BB72-1122-40B7-80B3-BAE84378F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9027" y="215401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Line 65">
            <a:extLst>
              <a:ext uri="{FF2B5EF4-FFF2-40B4-BE49-F238E27FC236}">
                <a16:creationId xmlns:a16="http://schemas.microsoft.com/office/drawing/2014/main" id="{3F50B57E-CEDA-4CC1-B8B9-617B705AE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9840" y="2147661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68">
            <a:extLst>
              <a:ext uri="{FF2B5EF4-FFF2-40B4-BE49-F238E27FC236}">
                <a16:creationId xmlns:a16="http://schemas.microsoft.com/office/drawing/2014/main" id="{8A2E0832-6ADD-42C5-B002-62B917F00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5002" y="214766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69">
            <a:extLst>
              <a:ext uri="{FF2B5EF4-FFF2-40B4-BE49-F238E27FC236}">
                <a16:creationId xmlns:a16="http://schemas.microsoft.com/office/drawing/2014/main" id="{52201C0F-A299-4879-9C2E-3B6870D64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4015" y="358752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70">
            <a:extLst>
              <a:ext uri="{FF2B5EF4-FFF2-40B4-BE49-F238E27FC236}">
                <a16:creationId xmlns:a16="http://schemas.microsoft.com/office/drawing/2014/main" id="{1E36ADAD-019E-4F6B-B4CA-7F58BA6A6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7977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71">
            <a:extLst>
              <a:ext uri="{FF2B5EF4-FFF2-40B4-BE49-F238E27FC236}">
                <a16:creationId xmlns:a16="http://schemas.microsoft.com/office/drawing/2014/main" id="{1C95ED51-AA6B-4EC8-B2DE-6A6436D48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8702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Line 72">
            <a:extLst>
              <a:ext uri="{FF2B5EF4-FFF2-40B4-BE49-F238E27FC236}">
                <a16:creationId xmlns:a16="http://schemas.microsoft.com/office/drawing/2014/main" id="{9DEC4734-3F49-4E2C-9CCA-6E9E37545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740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" name="Line 73">
            <a:extLst>
              <a:ext uri="{FF2B5EF4-FFF2-40B4-BE49-F238E27FC236}">
                <a16:creationId xmlns:a16="http://schemas.microsoft.com/office/drawing/2014/main" id="{F0D6E1A0-6121-400E-95F0-E2D3CFED0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2215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" name="Line 74">
            <a:extLst>
              <a:ext uri="{FF2B5EF4-FFF2-40B4-BE49-F238E27FC236}">
                <a16:creationId xmlns:a16="http://schemas.microsoft.com/office/drawing/2014/main" id="{48A01996-CD78-4DB7-8910-12026BE41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0552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" name="Line 75">
            <a:extLst>
              <a:ext uri="{FF2B5EF4-FFF2-40B4-BE49-F238E27FC236}">
                <a16:creationId xmlns:a16="http://schemas.microsoft.com/office/drawing/2014/main" id="{89A1C89A-76A4-4052-B666-747A69864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3927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" name="Line 76">
            <a:extLst>
              <a:ext uri="{FF2B5EF4-FFF2-40B4-BE49-F238E27FC236}">
                <a16:creationId xmlns:a16="http://schemas.microsoft.com/office/drawing/2014/main" id="{E16D44BB-5162-47CA-A540-70E156D834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7302" y="2147661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" name="Line 77">
            <a:extLst>
              <a:ext uri="{FF2B5EF4-FFF2-40B4-BE49-F238E27FC236}">
                <a16:creationId xmlns:a16="http://schemas.microsoft.com/office/drawing/2014/main" id="{BA172120-5310-4C82-9F39-5303D0BBD9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6365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" name="Line 78">
            <a:extLst>
              <a:ext uri="{FF2B5EF4-FFF2-40B4-BE49-F238E27FC236}">
                <a16:creationId xmlns:a16="http://schemas.microsoft.com/office/drawing/2014/main" id="{4347059B-E296-4384-A8D8-9FFD8766F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550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" name="Line 79">
            <a:extLst>
              <a:ext uri="{FF2B5EF4-FFF2-40B4-BE49-F238E27FC236}">
                <a16:creationId xmlns:a16="http://schemas.microsoft.com/office/drawing/2014/main" id="{D4E88C45-F7C3-4988-824D-7B543D09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875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" name="Line 80">
            <a:extLst>
              <a:ext uri="{FF2B5EF4-FFF2-40B4-BE49-F238E27FC236}">
                <a16:creationId xmlns:a16="http://schemas.microsoft.com/office/drawing/2014/main" id="{5C62DBEF-FCC0-48D8-9BEA-B2CC79D26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200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" name="Oval 60">
            <a:extLst>
              <a:ext uri="{FF2B5EF4-FFF2-40B4-BE49-F238E27FC236}">
                <a16:creationId xmlns:a16="http://schemas.microsoft.com/office/drawing/2014/main" id="{10CB134B-5EB5-4E91-B286-09BE9D81F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102" y="193811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2" name="Rectangle 61">
            <a:extLst>
              <a:ext uri="{FF2B5EF4-FFF2-40B4-BE49-F238E27FC236}">
                <a16:creationId xmlns:a16="http://schemas.microsoft.com/office/drawing/2014/main" id="{E2E0D46D-7B8A-4CB5-A038-15DAC313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240" y="193811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3" name="Oval 57">
            <a:extLst>
              <a:ext uri="{FF2B5EF4-FFF2-40B4-BE49-F238E27FC236}">
                <a16:creationId xmlns:a16="http://schemas.microsoft.com/office/drawing/2014/main" id="{206E5EEB-A1DD-4F45-9BD4-D56A8D75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215" y="193652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4" name="Rectangle 58">
            <a:extLst>
              <a:ext uri="{FF2B5EF4-FFF2-40B4-BE49-F238E27FC236}">
                <a16:creationId xmlns:a16="http://schemas.microsoft.com/office/drawing/2014/main" id="{0A06A041-5756-428F-B87D-AECD7F501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502" y="1936524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5" name="Oval 66">
            <a:extLst>
              <a:ext uri="{FF2B5EF4-FFF2-40B4-BE49-F238E27FC236}">
                <a16:creationId xmlns:a16="http://schemas.microsoft.com/office/drawing/2014/main" id="{F9B073CF-7828-46A8-BC3F-6E29BDF9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715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6" name="Rectangle 67">
            <a:extLst>
              <a:ext uri="{FF2B5EF4-FFF2-40B4-BE49-F238E27FC236}">
                <a16:creationId xmlns:a16="http://schemas.microsoft.com/office/drawing/2014/main" id="{3BD1EB92-A3E8-4D16-8D5D-EBE6C7B0E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365" y="193176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" name="Oval 18">
            <a:extLst>
              <a:ext uri="{FF2B5EF4-FFF2-40B4-BE49-F238E27FC236}">
                <a16:creationId xmlns:a16="http://schemas.microsoft.com/office/drawing/2014/main" id="{E2544554-D985-4EF8-9DD8-B87E9AD45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27" y="193017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8A929704-1624-4077-A761-FD6556A6C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577" y="1930174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9" name="Oval 63">
            <a:extLst>
              <a:ext uri="{FF2B5EF4-FFF2-40B4-BE49-F238E27FC236}">
                <a16:creationId xmlns:a16="http://schemas.microsoft.com/office/drawing/2014/main" id="{3B5B2EAB-F8E6-4FDB-9AEA-13DB7B87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965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0" name="Rectangle 64">
            <a:extLst>
              <a:ext uri="{FF2B5EF4-FFF2-40B4-BE49-F238E27FC236}">
                <a16:creationId xmlns:a16="http://schemas.microsoft.com/office/drawing/2014/main" id="{583A70BA-15E1-4AA4-807A-C08E4C4F4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202" y="193176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" name="Oval 48">
            <a:extLst>
              <a:ext uri="{FF2B5EF4-FFF2-40B4-BE49-F238E27FC236}">
                <a16:creationId xmlns:a16="http://schemas.microsoft.com/office/drawing/2014/main" id="{1BD1E7EF-21BC-4B6A-99F2-18A9AE7D6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590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id="{D0EC95C8-F02E-40AD-B4AF-50044D497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265" y="193176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3" name="Oval 51">
            <a:extLst>
              <a:ext uri="{FF2B5EF4-FFF2-40B4-BE49-F238E27FC236}">
                <a16:creationId xmlns:a16="http://schemas.microsoft.com/office/drawing/2014/main" id="{74D19E57-95A7-4737-8CF6-A90C01806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502" y="193334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" name="Rectangle 52">
            <a:extLst>
              <a:ext uri="{FF2B5EF4-FFF2-40B4-BE49-F238E27FC236}">
                <a16:creationId xmlns:a16="http://schemas.microsoft.com/office/drawing/2014/main" id="{036560BA-D41E-47EA-8E60-CB1DF8AF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0790" y="1933349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7909EC6-B32C-40C3-9F8F-542178D9C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5465" y="193493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84C407-C80F-4E3A-A751-16A393795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4752" y="1934936"/>
            <a:ext cx="360363" cy="3603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7" name="Oval 45">
            <a:extLst>
              <a:ext uri="{FF2B5EF4-FFF2-40B4-BE49-F238E27FC236}">
                <a16:creationId xmlns:a16="http://schemas.microsoft.com/office/drawing/2014/main" id="{4AEFA204-D1DE-4A9B-86B0-3FFD873F1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902" y="264931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8" name="Rectangle 46">
            <a:extLst>
              <a:ext uri="{FF2B5EF4-FFF2-40B4-BE49-F238E27FC236}">
                <a16:creationId xmlns:a16="http://schemas.microsoft.com/office/drawing/2014/main" id="{616FF26F-5B91-45BB-963E-F80F1F675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015" y="264931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9" name="Oval 15">
            <a:extLst>
              <a:ext uri="{FF2B5EF4-FFF2-40B4-BE49-F238E27FC236}">
                <a16:creationId xmlns:a16="http://schemas.microsoft.com/office/drawing/2014/main" id="{FDF6556E-1583-4E90-89C7-574828092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640" y="265089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0" name="Rectangle 16">
            <a:extLst>
              <a:ext uri="{FF2B5EF4-FFF2-40B4-BE49-F238E27FC236}">
                <a16:creationId xmlns:a16="http://schemas.microsoft.com/office/drawing/2014/main" id="{1C896749-922D-4790-8542-697841D74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677" y="2650899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" name="Oval 39">
            <a:extLst>
              <a:ext uri="{FF2B5EF4-FFF2-40B4-BE49-F238E27FC236}">
                <a16:creationId xmlns:a16="http://schemas.microsoft.com/office/drawing/2014/main" id="{081E9DD8-4C63-40CE-A5AD-26BB505DA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865" y="265248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2" name="Rectangle 40">
            <a:extLst>
              <a:ext uri="{FF2B5EF4-FFF2-40B4-BE49-F238E27FC236}">
                <a16:creationId xmlns:a16="http://schemas.microsoft.com/office/drawing/2014/main" id="{7121D706-7BAB-400E-87E3-5F88069C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340" y="265248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" name="Oval 42">
            <a:extLst>
              <a:ext uri="{FF2B5EF4-FFF2-40B4-BE49-F238E27FC236}">
                <a16:creationId xmlns:a16="http://schemas.microsoft.com/office/drawing/2014/main" id="{21351D02-33FF-43F5-8206-037BEBF5E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2015" y="265089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" name="Rectangle 43">
            <a:extLst>
              <a:ext uri="{FF2B5EF4-FFF2-40B4-BE49-F238E27FC236}">
                <a16:creationId xmlns:a16="http://schemas.microsoft.com/office/drawing/2014/main" id="{0FC049EA-7E49-4B4E-9AB2-5748EBF80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390" y="2650899"/>
            <a:ext cx="360362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" name="Oval 36">
            <a:extLst>
              <a:ext uri="{FF2B5EF4-FFF2-40B4-BE49-F238E27FC236}">
                <a16:creationId xmlns:a16="http://schemas.microsoft.com/office/drawing/2014/main" id="{AE781DFC-48FE-40D2-AF7A-D15F257C8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127" y="337162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" name="Rectangle 4">
            <a:extLst>
              <a:ext uri="{FF2B5EF4-FFF2-40B4-BE49-F238E27FC236}">
                <a16:creationId xmlns:a16="http://schemas.microsoft.com/office/drawing/2014/main" id="{F5D9F808-E565-4798-B857-CA440B495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702" y="4092349"/>
            <a:ext cx="360363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" name="Rectangle 37">
            <a:extLst>
              <a:ext uri="{FF2B5EF4-FFF2-40B4-BE49-F238E27FC236}">
                <a16:creationId xmlns:a16="http://schemas.microsoft.com/office/drawing/2014/main" id="{C78CD6B7-3F69-461A-8999-251DCD876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665" y="3371624"/>
            <a:ext cx="360362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" name="Oval 3">
            <a:extLst>
              <a:ext uri="{FF2B5EF4-FFF2-40B4-BE49-F238E27FC236}">
                <a16:creationId xmlns:a16="http://schemas.microsoft.com/office/drawing/2014/main" id="{FF29568D-2E27-4544-81CD-767C2F16E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077" y="409234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" name="Oval 12">
            <a:extLst>
              <a:ext uri="{FF2B5EF4-FFF2-40B4-BE49-F238E27FC236}">
                <a16:creationId xmlns:a16="http://schemas.microsoft.com/office/drawing/2014/main" id="{9381760F-B115-4C33-9B27-016B95638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215" y="337162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0" name="Rectangle 13">
            <a:extLst>
              <a:ext uri="{FF2B5EF4-FFF2-40B4-BE49-F238E27FC236}">
                <a16:creationId xmlns:a16="http://schemas.microsoft.com/office/drawing/2014/main" id="{276A706F-C515-405A-87B5-5402DADE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290" y="3371624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" name="Oval 5">
            <a:extLst>
              <a:ext uri="{FF2B5EF4-FFF2-40B4-BE49-F238E27FC236}">
                <a16:creationId xmlns:a16="http://schemas.microsoft.com/office/drawing/2014/main" id="{F4A05751-297B-4D57-BF83-5C13F538D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477" y="4955949"/>
            <a:ext cx="358775" cy="3603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9D68A07D-80DF-42B7-9791-0A4A2BA8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740" y="4954361"/>
            <a:ext cx="360362" cy="3603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3" name="Zástupný symbol pro zápatí 1">
            <a:extLst>
              <a:ext uri="{FF2B5EF4-FFF2-40B4-BE49-F238E27FC236}">
                <a16:creationId xmlns:a16="http://schemas.microsoft.com/office/drawing/2014/main" id="{375DFAA0-8F6D-4AE6-A63D-791E6DF73D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1076609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Autosomal</a:t>
            </a:r>
            <a:r>
              <a:rPr lang="cs-CZ" dirty="0"/>
              <a:t> dominant inheritance</a:t>
            </a:r>
          </a:p>
        </p:txBody>
      </p:sp>
      <p:sp>
        <p:nvSpPr>
          <p:cNvPr id="7" name="Line 82">
            <a:extLst>
              <a:ext uri="{FF2B5EF4-FFF2-40B4-BE49-F238E27FC236}">
                <a16:creationId xmlns:a16="http://schemas.microsoft.com/office/drawing/2014/main" id="{FA33E12C-FEC7-4711-8CC3-53B0737F1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5365" y="358752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81">
            <a:extLst>
              <a:ext uri="{FF2B5EF4-FFF2-40B4-BE49-F238E27FC236}">
                <a16:creationId xmlns:a16="http://schemas.microsoft.com/office/drawing/2014/main" id="{18114120-53FC-4E57-8195-B322B988A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5590" y="2147661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50F1D7DA-813F-41B6-94B9-90D80EFE88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8540" y="4308249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404947FB-25AE-471F-B880-924A2ADE0D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4302" y="4308249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ECB7CE65-647A-4FE5-A709-1BC79C12C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6965" y="4740049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A134906A-E769-450B-8A7D-F414FAA01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6965" y="4740049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372D54AD-7A5E-49EC-A5B5-BD5B9343F5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0202" y="4740049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C0AE8BEA-6A94-481C-AFE5-4AB90AD428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8527" y="3589111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16E8F479-055F-45CE-B0CC-1856574AED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5515" y="2866799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3619BC4B-B481-4D74-B3A3-479E666E0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3215" y="2146074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38">
            <a:extLst>
              <a:ext uri="{FF2B5EF4-FFF2-40B4-BE49-F238E27FC236}">
                <a16:creationId xmlns:a16="http://schemas.microsoft.com/office/drawing/2014/main" id="{9FFE6D8F-198D-4F74-B263-AE39ADB3D5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465" y="3587524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Line 41">
            <a:extLst>
              <a:ext uri="{FF2B5EF4-FFF2-40B4-BE49-F238E27FC236}">
                <a16:creationId xmlns:a16="http://schemas.microsoft.com/office/drawing/2014/main" id="{7F212276-BEB5-4398-B4D6-7F2280B70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5740" y="2868386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BE067D99-984A-48E2-9295-400F2E29D9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2015" y="2866799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47">
            <a:extLst>
              <a:ext uri="{FF2B5EF4-FFF2-40B4-BE49-F238E27FC236}">
                <a16:creationId xmlns:a16="http://schemas.microsoft.com/office/drawing/2014/main" id="{72013AD9-4BC3-4483-8511-54AC014CB5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7802" y="2868386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50">
            <a:extLst>
              <a:ext uri="{FF2B5EF4-FFF2-40B4-BE49-F238E27FC236}">
                <a16:creationId xmlns:a16="http://schemas.microsoft.com/office/drawing/2014/main" id="{CD0FF9E0-3139-4D36-A577-01C6ED6DA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7902" y="214766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53">
            <a:extLst>
              <a:ext uri="{FF2B5EF4-FFF2-40B4-BE49-F238E27FC236}">
                <a16:creationId xmlns:a16="http://schemas.microsoft.com/office/drawing/2014/main" id="{8E4FF7F6-4E03-4708-B114-36FB18F52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0427" y="2149249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Line 56">
            <a:extLst>
              <a:ext uri="{FF2B5EF4-FFF2-40B4-BE49-F238E27FC236}">
                <a16:creationId xmlns:a16="http://schemas.microsoft.com/office/drawing/2014/main" id="{5D12B40E-0D74-4C44-BC85-B2F2D24F094B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4390" y="2150836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" name="Line 59">
            <a:extLst>
              <a:ext uri="{FF2B5EF4-FFF2-40B4-BE49-F238E27FC236}">
                <a16:creationId xmlns:a16="http://schemas.microsoft.com/office/drawing/2014/main" id="{380245AF-64B4-4CCC-AD56-2A745B02F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140" y="2152424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62">
            <a:extLst>
              <a:ext uri="{FF2B5EF4-FFF2-40B4-BE49-F238E27FC236}">
                <a16:creationId xmlns:a16="http://schemas.microsoft.com/office/drawing/2014/main" id="{EBD9BB72-1122-40B7-80B3-BAE84378F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9027" y="215401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Line 65">
            <a:extLst>
              <a:ext uri="{FF2B5EF4-FFF2-40B4-BE49-F238E27FC236}">
                <a16:creationId xmlns:a16="http://schemas.microsoft.com/office/drawing/2014/main" id="{3F50B57E-CEDA-4CC1-B8B9-617B705AE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9840" y="2147661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68">
            <a:extLst>
              <a:ext uri="{FF2B5EF4-FFF2-40B4-BE49-F238E27FC236}">
                <a16:creationId xmlns:a16="http://schemas.microsoft.com/office/drawing/2014/main" id="{8A2E0832-6ADD-42C5-B002-62B917F00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5002" y="214766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69">
            <a:extLst>
              <a:ext uri="{FF2B5EF4-FFF2-40B4-BE49-F238E27FC236}">
                <a16:creationId xmlns:a16="http://schemas.microsoft.com/office/drawing/2014/main" id="{52201C0F-A299-4879-9C2E-3B6870D64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4015" y="358752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70">
            <a:extLst>
              <a:ext uri="{FF2B5EF4-FFF2-40B4-BE49-F238E27FC236}">
                <a16:creationId xmlns:a16="http://schemas.microsoft.com/office/drawing/2014/main" id="{1E36ADAD-019E-4F6B-B4CA-7F58BA6A6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7977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71">
            <a:extLst>
              <a:ext uri="{FF2B5EF4-FFF2-40B4-BE49-F238E27FC236}">
                <a16:creationId xmlns:a16="http://schemas.microsoft.com/office/drawing/2014/main" id="{1C95ED51-AA6B-4EC8-B2DE-6A6436D48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8702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Line 72">
            <a:extLst>
              <a:ext uri="{FF2B5EF4-FFF2-40B4-BE49-F238E27FC236}">
                <a16:creationId xmlns:a16="http://schemas.microsoft.com/office/drawing/2014/main" id="{9DEC4734-3F49-4E2C-9CCA-6E9E37545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740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" name="Line 73">
            <a:extLst>
              <a:ext uri="{FF2B5EF4-FFF2-40B4-BE49-F238E27FC236}">
                <a16:creationId xmlns:a16="http://schemas.microsoft.com/office/drawing/2014/main" id="{F0D6E1A0-6121-400E-95F0-E2D3CFED0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2215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" name="Line 74">
            <a:extLst>
              <a:ext uri="{FF2B5EF4-FFF2-40B4-BE49-F238E27FC236}">
                <a16:creationId xmlns:a16="http://schemas.microsoft.com/office/drawing/2014/main" id="{48A01996-CD78-4DB7-8910-12026BE41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0552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" name="Line 75">
            <a:extLst>
              <a:ext uri="{FF2B5EF4-FFF2-40B4-BE49-F238E27FC236}">
                <a16:creationId xmlns:a16="http://schemas.microsoft.com/office/drawing/2014/main" id="{89A1C89A-76A4-4052-B666-747A69864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3927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" name="Line 76">
            <a:extLst>
              <a:ext uri="{FF2B5EF4-FFF2-40B4-BE49-F238E27FC236}">
                <a16:creationId xmlns:a16="http://schemas.microsoft.com/office/drawing/2014/main" id="{E16D44BB-5162-47CA-A540-70E156D834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7302" y="2147661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" name="Line 77">
            <a:extLst>
              <a:ext uri="{FF2B5EF4-FFF2-40B4-BE49-F238E27FC236}">
                <a16:creationId xmlns:a16="http://schemas.microsoft.com/office/drawing/2014/main" id="{BA172120-5310-4C82-9F39-5303D0BBD9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6365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" name="Line 78">
            <a:extLst>
              <a:ext uri="{FF2B5EF4-FFF2-40B4-BE49-F238E27FC236}">
                <a16:creationId xmlns:a16="http://schemas.microsoft.com/office/drawing/2014/main" id="{4347059B-E296-4384-A8D8-9FFD8766F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550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" name="Line 79">
            <a:extLst>
              <a:ext uri="{FF2B5EF4-FFF2-40B4-BE49-F238E27FC236}">
                <a16:creationId xmlns:a16="http://schemas.microsoft.com/office/drawing/2014/main" id="{D4E88C45-F7C3-4988-824D-7B543D09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875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" name="Line 80">
            <a:extLst>
              <a:ext uri="{FF2B5EF4-FFF2-40B4-BE49-F238E27FC236}">
                <a16:creationId xmlns:a16="http://schemas.microsoft.com/office/drawing/2014/main" id="{5C62DBEF-FCC0-48D8-9BEA-B2CC79D26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200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" name="Oval 60">
            <a:extLst>
              <a:ext uri="{FF2B5EF4-FFF2-40B4-BE49-F238E27FC236}">
                <a16:creationId xmlns:a16="http://schemas.microsoft.com/office/drawing/2014/main" id="{10CB134B-5EB5-4E91-B286-09BE9D81F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102" y="193811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2" name="Rectangle 61">
            <a:extLst>
              <a:ext uri="{FF2B5EF4-FFF2-40B4-BE49-F238E27FC236}">
                <a16:creationId xmlns:a16="http://schemas.microsoft.com/office/drawing/2014/main" id="{E2E0D46D-7B8A-4CB5-A038-15DAC313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240" y="193811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3" name="Oval 57">
            <a:extLst>
              <a:ext uri="{FF2B5EF4-FFF2-40B4-BE49-F238E27FC236}">
                <a16:creationId xmlns:a16="http://schemas.microsoft.com/office/drawing/2014/main" id="{206E5EEB-A1DD-4F45-9BD4-D56A8D75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215" y="193652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4" name="Rectangle 58">
            <a:extLst>
              <a:ext uri="{FF2B5EF4-FFF2-40B4-BE49-F238E27FC236}">
                <a16:creationId xmlns:a16="http://schemas.microsoft.com/office/drawing/2014/main" id="{0A06A041-5756-428F-B87D-AECD7F501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502" y="1936524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5" name="Oval 66">
            <a:extLst>
              <a:ext uri="{FF2B5EF4-FFF2-40B4-BE49-F238E27FC236}">
                <a16:creationId xmlns:a16="http://schemas.microsoft.com/office/drawing/2014/main" id="{F9B073CF-7828-46A8-BC3F-6E29BDF9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715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6" name="Rectangle 67">
            <a:extLst>
              <a:ext uri="{FF2B5EF4-FFF2-40B4-BE49-F238E27FC236}">
                <a16:creationId xmlns:a16="http://schemas.microsoft.com/office/drawing/2014/main" id="{3BD1EB92-A3E8-4D16-8D5D-EBE6C7B0E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365" y="193176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" name="Oval 18">
            <a:extLst>
              <a:ext uri="{FF2B5EF4-FFF2-40B4-BE49-F238E27FC236}">
                <a16:creationId xmlns:a16="http://schemas.microsoft.com/office/drawing/2014/main" id="{E2544554-D985-4EF8-9DD8-B87E9AD45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27" y="193017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8A929704-1624-4077-A761-FD6556A6C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577" y="1930174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9" name="Oval 63">
            <a:extLst>
              <a:ext uri="{FF2B5EF4-FFF2-40B4-BE49-F238E27FC236}">
                <a16:creationId xmlns:a16="http://schemas.microsoft.com/office/drawing/2014/main" id="{3B5B2EAB-F8E6-4FDB-9AEA-13DB7B87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965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0" name="Rectangle 64">
            <a:extLst>
              <a:ext uri="{FF2B5EF4-FFF2-40B4-BE49-F238E27FC236}">
                <a16:creationId xmlns:a16="http://schemas.microsoft.com/office/drawing/2014/main" id="{583A70BA-15E1-4AA4-807A-C08E4C4F4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202" y="193176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" name="Oval 48">
            <a:extLst>
              <a:ext uri="{FF2B5EF4-FFF2-40B4-BE49-F238E27FC236}">
                <a16:creationId xmlns:a16="http://schemas.microsoft.com/office/drawing/2014/main" id="{1BD1E7EF-21BC-4B6A-99F2-18A9AE7D6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590" y="1931761"/>
            <a:ext cx="358775" cy="3603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id="{D0EC95C8-F02E-40AD-B4AF-50044D497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265" y="193176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3" name="Oval 51">
            <a:extLst>
              <a:ext uri="{FF2B5EF4-FFF2-40B4-BE49-F238E27FC236}">
                <a16:creationId xmlns:a16="http://schemas.microsoft.com/office/drawing/2014/main" id="{74D19E57-95A7-4737-8CF6-A90C01806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502" y="193334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" name="Rectangle 52">
            <a:extLst>
              <a:ext uri="{FF2B5EF4-FFF2-40B4-BE49-F238E27FC236}">
                <a16:creationId xmlns:a16="http://schemas.microsoft.com/office/drawing/2014/main" id="{036560BA-D41E-47EA-8E60-CB1DF8AF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0790" y="1933349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7909EC6-B32C-40C3-9F8F-542178D9C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5465" y="193493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84C407-C80F-4E3A-A751-16A393795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4752" y="193493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7" name="Oval 45">
            <a:extLst>
              <a:ext uri="{FF2B5EF4-FFF2-40B4-BE49-F238E27FC236}">
                <a16:creationId xmlns:a16="http://schemas.microsoft.com/office/drawing/2014/main" id="{4AEFA204-D1DE-4A9B-86B0-3FFD873F1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902" y="264931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8" name="Rectangle 46">
            <a:extLst>
              <a:ext uri="{FF2B5EF4-FFF2-40B4-BE49-F238E27FC236}">
                <a16:creationId xmlns:a16="http://schemas.microsoft.com/office/drawing/2014/main" id="{616FF26F-5B91-45BB-963E-F80F1F675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015" y="264931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9" name="Oval 15">
            <a:extLst>
              <a:ext uri="{FF2B5EF4-FFF2-40B4-BE49-F238E27FC236}">
                <a16:creationId xmlns:a16="http://schemas.microsoft.com/office/drawing/2014/main" id="{FDF6556E-1583-4E90-89C7-574828092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640" y="265089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0" name="Rectangle 16">
            <a:extLst>
              <a:ext uri="{FF2B5EF4-FFF2-40B4-BE49-F238E27FC236}">
                <a16:creationId xmlns:a16="http://schemas.microsoft.com/office/drawing/2014/main" id="{1C896749-922D-4790-8542-697841D74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677" y="2650899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" name="Oval 39">
            <a:extLst>
              <a:ext uri="{FF2B5EF4-FFF2-40B4-BE49-F238E27FC236}">
                <a16:creationId xmlns:a16="http://schemas.microsoft.com/office/drawing/2014/main" id="{081E9DD8-4C63-40CE-A5AD-26BB505DA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865" y="265248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2" name="Rectangle 40">
            <a:extLst>
              <a:ext uri="{FF2B5EF4-FFF2-40B4-BE49-F238E27FC236}">
                <a16:creationId xmlns:a16="http://schemas.microsoft.com/office/drawing/2014/main" id="{7121D706-7BAB-400E-87E3-5F88069C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340" y="2652486"/>
            <a:ext cx="360362" cy="3603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" name="Oval 42">
            <a:extLst>
              <a:ext uri="{FF2B5EF4-FFF2-40B4-BE49-F238E27FC236}">
                <a16:creationId xmlns:a16="http://schemas.microsoft.com/office/drawing/2014/main" id="{21351D02-33FF-43F5-8206-037BEBF5E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2015" y="265089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" name="Rectangle 43">
            <a:extLst>
              <a:ext uri="{FF2B5EF4-FFF2-40B4-BE49-F238E27FC236}">
                <a16:creationId xmlns:a16="http://schemas.microsoft.com/office/drawing/2014/main" id="{0FC049EA-7E49-4B4E-9AB2-5748EBF80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390" y="2650899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" name="Oval 36">
            <a:extLst>
              <a:ext uri="{FF2B5EF4-FFF2-40B4-BE49-F238E27FC236}">
                <a16:creationId xmlns:a16="http://schemas.microsoft.com/office/drawing/2014/main" id="{AE781DFC-48FE-40D2-AF7A-D15F257C8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127" y="3371624"/>
            <a:ext cx="358775" cy="3603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" name="Rectangle 4">
            <a:extLst>
              <a:ext uri="{FF2B5EF4-FFF2-40B4-BE49-F238E27FC236}">
                <a16:creationId xmlns:a16="http://schemas.microsoft.com/office/drawing/2014/main" id="{F5D9F808-E565-4798-B857-CA440B495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702" y="4092349"/>
            <a:ext cx="360363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" name="Rectangle 37">
            <a:extLst>
              <a:ext uri="{FF2B5EF4-FFF2-40B4-BE49-F238E27FC236}">
                <a16:creationId xmlns:a16="http://schemas.microsoft.com/office/drawing/2014/main" id="{C78CD6B7-3F69-461A-8999-251DCD876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665" y="3371624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" name="Oval 3">
            <a:extLst>
              <a:ext uri="{FF2B5EF4-FFF2-40B4-BE49-F238E27FC236}">
                <a16:creationId xmlns:a16="http://schemas.microsoft.com/office/drawing/2014/main" id="{FF29568D-2E27-4544-81CD-767C2F16E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077" y="409234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" name="Oval 12">
            <a:extLst>
              <a:ext uri="{FF2B5EF4-FFF2-40B4-BE49-F238E27FC236}">
                <a16:creationId xmlns:a16="http://schemas.microsoft.com/office/drawing/2014/main" id="{9381760F-B115-4C33-9B27-016B95638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215" y="337162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0" name="Rectangle 13">
            <a:extLst>
              <a:ext uri="{FF2B5EF4-FFF2-40B4-BE49-F238E27FC236}">
                <a16:creationId xmlns:a16="http://schemas.microsoft.com/office/drawing/2014/main" id="{276A706F-C515-405A-87B5-5402DADE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290" y="3371624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" name="Oval 5">
            <a:extLst>
              <a:ext uri="{FF2B5EF4-FFF2-40B4-BE49-F238E27FC236}">
                <a16:creationId xmlns:a16="http://schemas.microsoft.com/office/drawing/2014/main" id="{F4A05751-297B-4D57-BF83-5C13F538D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477" y="4955949"/>
            <a:ext cx="358775" cy="3603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9D68A07D-80DF-42B7-9791-0A4A2BA8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740" y="495436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3" name="Zástupný symbol pro zápatí 1">
            <a:extLst>
              <a:ext uri="{FF2B5EF4-FFF2-40B4-BE49-F238E27FC236}">
                <a16:creationId xmlns:a16="http://schemas.microsoft.com/office/drawing/2014/main" id="{8AB8FEBD-92F5-44E3-A9FC-095C3E1815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1718637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Autosomal</a:t>
            </a:r>
            <a:r>
              <a:rPr lang="cs-CZ" dirty="0"/>
              <a:t> </a:t>
            </a:r>
            <a:r>
              <a:rPr lang="cs-CZ" dirty="0" err="1"/>
              <a:t>recessive</a:t>
            </a:r>
            <a:r>
              <a:rPr lang="cs-CZ" dirty="0"/>
              <a:t> inheritance</a:t>
            </a:r>
          </a:p>
        </p:txBody>
      </p:sp>
      <p:sp>
        <p:nvSpPr>
          <p:cNvPr id="7" name="Line 82">
            <a:extLst>
              <a:ext uri="{FF2B5EF4-FFF2-40B4-BE49-F238E27FC236}">
                <a16:creationId xmlns:a16="http://schemas.microsoft.com/office/drawing/2014/main" id="{FA33E12C-FEC7-4711-8CC3-53B0737F1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5365" y="358752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81">
            <a:extLst>
              <a:ext uri="{FF2B5EF4-FFF2-40B4-BE49-F238E27FC236}">
                <a16:creationId xmlns:a16="http://schemas.microsoft.com/office/drawing/2014/main" id="{18114120-53FC-4E57-8195-B322B988A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5590" y="2147661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50F1D7DA-813F-41B6-94B9-90D80EFE88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8540" y="4308249"/>
            <a:ext cx="309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404947FB-25AE-471F-B880-924A2ADE0D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4302" y="4308249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C0AE8BEA-6A94-481C-AFE5-4AB90AD428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8527" y="3589111"/>
            <a:ext cx="17287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16E8F479-055F-45CE-B0CC-1856574AED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5515" y="2866799"/>
            <a:ext cx="1152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3619BC4B-B481-4D74-B3A3-479E666E0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3215" y="2146074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38">
            <a:extLst>
              <a:ext uri="{FF2B5EF4-FFF2-40B4-BE49-F238E27FC236}">
                <a16:creationId xmlns:a16="http://schemas.microsoft.com/office/drawing/2014/main" id="{9FFE6D8F-198D-4F74-B263-AE39ADB3D5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465" y="3587524"/>
            <a:ext cx="18716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Line 41">
            <a:extLst>
              <a:ext uri="{FF2B5EF4-FFF2-40B4-BE49-F238E27FC236}">
                <a16:creationId xmlns:a16="http://schemas.microsoft.com/office/drawing/2014/main" id="{7F212276-BEB5-4398-B4D6-7F2280B70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5740" y="2868386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BE067D99-984A-48E2-9295-400F2E29D9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2015" y="2866799"/>
            <a:ext cx="1222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47">
            <a:extLst>
              <a:ext uri="{FF2B5EF4-FFF2-40B4-BE49-F238E27FC236}">
                <a16:creationId xmlns:a16="http://schemas.microsoft.com/office/drawing/2014/main" id="{72013AD9-4BC3-4483-8511-54AC014CB5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7802" y="2868386"/>
            <a:ext cx="1227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50">
            <a:extLst>
              <a:ext uri="{FF2B5EF4-FFF2-40B4-BE49-F238E27FC236}">
                <a16:creationId xmlns:a16="http://schemas.microsoft.com/office/drawing/2014/main" id="{CD0FF9E0-3139-4D36-A577-01C6ED6DA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7902" y="214766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53">
            <a:extLst>
              <a:ext uri="{FF2B5EF4-FFF2-40B4-BE49-F238E27FC236}">
                <a16:creationId xmlns:a16="http://schemas.microsoft.com/office/drawing/2014/main" id="{8E4FF7F6-4E03-4708-B114-36FB18F52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0427" y="2149249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Line 56">
            <a:extLst>
              <a:ext uri="{FF2B5EF4-FFF2-40B4-BE49-F238E27FC236}">
                <a16:creationId xmlns:a16="http://schemas.microsoft.com/office/drawing/2014/main" id="{5D12B40E-0D74-4C44-BC85-B2F2D24F094B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4390" y="2150836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" name="Line 59">
            <a:extLst>
              <a:ext uri="{FF2B5EF4-FFF2-40B4-BE49-F238E27FC236}">
                <a16:creationId xmlns:a16="http://schemas.microsoft.com/office/drawing/2014/main" id="{380245AF-64B4-4CCC-AD56-2A745B02F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140" y="2152424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62">
            <a:extLst>
              <a:ext uri="{FF2B5EF4-FFF2-40B4-BE49-F238E27FC236}">
                <a16:creationId xmlns:a16="http://schemas.microsoft.com/office/drawing/2014/main" id="{EBD9BB72-1122-40B7-80B3-BAE84378F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9027" y="215401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Line 65">
            <a:extLst>
              <a:ext uri="{FF2B5EF4-FFF2-40B4-BE49-F238E27FC236}">
                <a16:creationId xmlns:a16="http://schemas.microsoft.com/office/drawing/2014/main" id="{3F50B57E-CEDA-4CC1-B8B9-617B705AE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9840" y="2147661"/>
            <a:ext cx="503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68">
            <a:extLst>
              <a:ext uri="{FF2B5EF4-FFF2-40B4-BE49-F238E27FC236}">
                <a16:creationId xmlns:a16="http://schemas.microsoft.com/office/drawing/2014/main" id="{8A2E0832-6ADD-42C5-B002-62B917F00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5002" y="2147661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69">
            <a:extLst>
              <a:ext uri="{FF2B5EF4-FFF2-40B4-BE49-F238E27FC236}">
                <a16:creationId xmlns:a16="http://schemas.microsoft.com/office/drawing/2014/main" id="{52201C0F-A299-4879-9C2E-3B6870D64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4015" y="358752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70">
            <a:extLst>
              <a:ext uri="{FF2B5EF4-FFF2-40B4-BE49-F238E27FC236}">
                <a16:creationId xmlns:a16="http://schemas.microsoft.com/office/drawing/2014/main" id="{1E36ADAD-019E-4F6B-B4CA-7F58BA6A6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7977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71">
            <a:extLst>
              <a:ext uri="{FF2B5EF4-FFF2-40B4-BE49-F238E27FC236}">
                <a16:creationId xmlns:a16="http://schemas.microsoft.com/office/drawing/2014/main" id="{1C95ED51-AA6B-4EC8-B2DE-6A6436D48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8702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Line 72">
            <a:extLst>
              <a:ext uri="{FF2B5EF4-FFF2-40B4-BE49-F238E27FC236}">
                <a16:creationId xmlns:a16="http://schemas.microsoft.com/office/drawing/2014/main" id="{9DEC4734-3F49-4E2C-9CCA-6E9E37545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740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" name="Line 73">
            <a:extLst>
              <a:ext uri="{FF2B5EF4-FFF2-40B4-BE49-F238E27FC236}">
                <a16:creationId xmlns:a16="http://schemas.microsoft.com/office/drawing/2014/main" id="{F0D6E1A0-6121-400E-95F0-E2D3CFED0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2215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" name="Line 74">
            <a:extLst>
              <a:ext uri="{FF2B5EF4-FFF2-40B4-BE49-F238E27FC236}">
                <a16:creationId xmlns:a16="http://schemas.microsoft.com/office/drawing/2014/main" id="{48A01996-CD78-4DB7-8910-12026BE41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0552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" name="Line 75">
            <a:extLst>
              <a:ext uri="{FF2B5EF4-FFF2-40B4-BE49-F238E27FC236}">
                <a16:creationId xmlns:a16="http://schemas.microsoft.com/office/drawing/2014/main" id="{89A1C89A-76A4-4052-B666-747A69864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3927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" name="Line 76">
            <a:extLst>
              <a:ext uri="{FF2B5EF4-FFF2-40B4-BE49-F238E27FC236}">
                <a16:creationId xmlns:a16="http://schemas.microsoft.com/office/drawing/2014/main" id="{E16D44BB-5162-47CA-A540-70E156D834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7302" y="2147661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" name="Line 77">
            <a:extLst>
              <a:ext uri="{FF2B5EF4-FFF2-40B4-BE49-F238E27FC236}">
                <a16:creationId xmlns:a16="http://schemas.microsoft.com/office/drawing/2014/main" id="{BA172120-5310-4C82-9F39-5303D0BBD9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6365" y="2146074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" name="Line 78">
            <a:extLst>
              <a:ext uri="{FF2B5EF4-FFF2-40B4-BE49-F238E27FC236}">
                <a16:creationId xmlns:a16="http://schemas.microsoft.com/office/drawing/2014/main" id="{4347059B-E296-4384-A8D8-9FFD8766F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550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" name="Line 79">
            <a:extLst>
              <a:ext uri="{FF2B5EF4-FFF2-40B4-BE49-F238E27FC236}">
                <a16:creationId xmlns:a16="http://schemas.microsoft.com/office/drawing/2014/main" id="{D4E88C45-F7C3-4988-824D-7B543D09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875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" name="Line 80">
            <a:extLst>
              <a:ext uri="{FF2B5EF4-FFF2-40B4-BE49-F238E27FC236}">
                <a16:creationId xmlns:a16="http://schemas.microsoft.com/office/drawing/2014/main" id="{5C62DBEF-FCC0-48D8-9BEA-B2CC79D26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2002" y="286679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" name="Oval 60">
            <a:extLst>
              <a:ext uri="{FF2B5EF4-FFF2-40B4-BE49-F238E27FC236}">
                <a16:creationId xmlns:a16="http://schemas.microsoft.com/office/drawing/2014/main" id="{10CB134B-5EB5-4E91-B286-09BE9D81F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102" y="193811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2" name="Rectangle 61">
            <a:extLst>
              <a:ext uri="{FF2B5EF4-FFF2-40B4-BE49-F238E27FC236}">
                <a16:creationId xmlns:a16="http://schemas.microsoft.com/office/drawing/2014/main" id="{E2E0D46D-7B8A-4CB5-A038-15DAC313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240" y="193811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3" name="Oval 57">
            <a:extLst>
              <a:ext uri="{FF2B5EF4-FFF2-40B4-BE49-F238E27FC236}">
                <a16:creationId xmlns:a16="http://schemas.microsoft.com/office/drawing/2014/main" id="{206E5EEB-A1DD-4F45-9BD4-D56A8D75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215" y="193652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4" name="Rectangle 58">
            <a:extLst>
              <a:ext uri="{FF2B5EF4-FFF2-40B4-BE49-F238E27FC236}">
                <a16:creationId xmlns:a16="http://schemas.microsoft.com/office/drawing/2014/main" id="{0A06A041-5756-428F-B87D-AECD7F501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502" y="1936524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5" name="Oval 66">
            <a:extLst>
              <a:ext uri="{FF2B5EF4-FFF2-40B4-BE49-F238E27FC236}">
                <a16:creationId xmlns:a16="http://schemas.microsoft.com/office/drawing/2014/main" id="{F9B073CF-7828-46A8-BC3F-6E29BDF9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715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6" name="Rectangle 67">
            <a:extLst>
              <a:ext uri="{FF2B5EF4-FFF2-40B4-BE49-F238E27FC236}">
                <a16:creationId xmlns:a16="http://schemas.microsoft.com/office/drawing/2014/main" id="{3BD1EB92-A3E8-4D16-8D5D-EBE6C7B0E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365" y="193176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7" name="Oval 18">
            <a:extLst>
              <a:ext uri="{FF2B5EF4-FFF2-40B4-BE49-F238E27FC236}">
                <a16:creationId xmlns:a16="http://schemas.microsoft.com/office/drawing/2014/main" id="{E2544554-D985-4EF8-9DD8-B87E9AD45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27" y="193017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8A929704-1624-4077-A761-FD6556A6C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577" y="1930174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9" name="Oval 63">
            <a:extLst>
              <a:ext uri="{FF2B5EF4-FFF2-40B4-BE49-F238E27FC236}">
                <a16:creationId xmlns:a16="http://schemas.microsoft.com/office/drawing/2014/main" id="{3B5B2EAB-F8E6-4FDB-9AEA-13DB7B87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965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0" name="Rectangle 64">
            <a:extLst>
              <a:ext uri="{FF2B5EF4-FFF2-40B4-BE49-F238E27FC236}">
                <a16:creationId xmlns:a16="http://schemas.microsoft.com/office/drawing/2014/main" id="{583A70BA-15E1-4AA4-807A-C08E4C4F4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202" y="1931761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" name="Oval 48">
            <a:extLst>
              <a:ext uri="{FF2B5EF4-FFF2-40B4-BE49-F238E27FC236}">
                <a16:creationId xmlns:a16="http://schemas.microsoft.com/office/drawing/2014/main" id="{1BD1E7EF-21BC-4B6A-99F2-18A9AE7D6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590" y="193176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id="{D0EC95C8-F02E-40AD-B4AF-50044D497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265" y="193176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3" name="Oval 51">
            <a:extLst>
              <a:ext uri="{FF2B5EF4-FFF2-40B4-BE49-F238E27FC236}">
                <a16:creationId xmlns:a16="http://schemas.microsoft.com/office/drawing/2014/main" id="{74D19E57-95A7-4737-8CF6-A90C01806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502" y="193334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" name="Rectangle 52">
            <a:extLst>
              <a:ext uri="{FF2B5EF4-FFF2-40B4-BE49-F238E27FC236}">
                <a16:creationId xmlns:a16="http://schemas.microsoft.com/office/drawing/2014/main" id="{036560BA-D41E-47EA-8E60-CB1DF8AF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0790" y="1933349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7909EC6-B32C-40C3-9F8F-542178D9C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5465" y="193493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84C407-C80F-4E3A-A751-16A393795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4752" y="1934936"/>
            <a:ext cx="360363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7" name="Oval 45">
            <a:extLst>
              <a:ext uri="{FF2B5EF4-FFF2-40B4-BE49-F238E27FC236}">
                <a16:creationId xmlns:a16="http://schemas.microsoft.com/office/drawing/2014/main" id="{4AEFA204-D1DE-4A9B-86B0-3FFD873F1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902" y="2649311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8" name="Rectangle 46">
            <a:extLst>
              <a:ext uri="{FF2B5EF4-FFF2-40B4-BE49-F238E27FC236}">
                <a16:creationId xmlns:a16="http://schemas.microsoft.com/office/drawing/2014/main" id="{616FF26F-5B91-45BB-963E-F80F1F675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015" y="2649311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9" name="Oval 15">
            <a:extLst>
              <a:ext uri="{FF2B5EF4-FFF2-40B4-BE49-F238E27FC236}">
                <a16:creationId xmlns:a16="http://schemas.microsoft.com/office/drawing/2014/main" id="{FDF6556E-1583-4E90-89C7-574828092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640" y="265089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0" name="Rectangle 16">
            <a:extLst>
              <a:ext uri="{FF2B5EF4-FFF2-40B4-BE49-F238E27FC236}">
                <a16:creationId xmlns:a16="http://schemas.microsoft.com/office/drawing/2014/main" id="{1C896749-922D-4790-8542-697841D74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677" y="2650899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" name="Oval 39">
            <a:extLst>
              <a:ext uri="{FF2B5EF4-FFF2-40B4-BE49-F238E27FC236}">
                <a16:creationId xmlns:a16="http://schemas.microsoft.com/office/drawing/2014/main" id="{081E9DD8-4C63-40CE-A5AD-26BB505DA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865" y="2652486"/>
            <a:ext cx="358775" cy="360363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2" name="Rectangle 40">
            <a:extLst>
              <a:ext uri="{FF2B5EF4-FFF2-40B4-BE49-F238E27FC236}">
                <a16:creationId xmlns:a16="http://schemas.microsoft.com/office/drawing/2014/main" id="{7121D706-7BAB-400E-87E3-5F88069C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340" y="2652486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3" name="Oval 42">
            <a:extLst>
              <a:ext uri="{FF2B5EF4-FFF2-40B4-BE49-F238E27FC236}">
                <a16:creationId xmlns:a16="http://schemas.microsoft.com/office/drawing/2014/main" id="{21351D02-33FF-43F5-8206-037BEBF5E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2015" y="265089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4" name="Rectangle 43">
            <a:extLst>
              <a:ext uri="{FF2B5EF4-FFF2-40B4-BE49-F238E27FC236}">
                <a16:creationId xmlns:a16="http://schemas.microsoft.com/office/drawing/2014/main" id="{0FC049EA-7E49-4B4E-9AB2-5748EBF80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390" y="2650899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" name="Oval 36">
            <a:extLst>
              <a:ext uri="{FF2B5EF4-FFF2-40B4-BE49-F238E27FC236}">
                <a16:creationId xmlns:a16="http://schemas.microsoft.com/office/drawing/2014/main" id="{AE781DFC-48FE-40D2-AF7A-D15F257C8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127" y="337162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6" name="Rectangle 4">
            <a:extLst>
              <a:ext uri="{FF2B5EF4-FFF2-40B4-BE49-F238E27FC236}">
                <a16:creationId xmlns:a16="http://schemas.microsoft.com/office/drawing/2014/main" id="{F5D9F808-E565-4798-B857-CA440B495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702" y="4092349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" name="Rectangle 37">
            <a:extLst>
              <a:ext uri="{FF2B5EF4-FFF2-40B4-BE49-F238E27FC236}">
                <a16:creationId xmlns:a16="http://schemas.microsoft.com/office/drawing/2014/main" id="{C78CD6B7-3F69-461A-8999-251DCD876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665" y="3371624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8" name="Oval 3">
            <a:extLst>
              <a:ext uri="{FF2B5EF4-FFF2-40B4-BE49-F238E27FC236}">
                <a16:creationId xmlns:a16="http://schemas.microsoft.com/office/drawing/2014/main" id="{FF29568D-2E27-4544-81CD-767C2F16E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077" y="4092349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" name="Oval 12">
            <a:extLst>
              <a:ext uri="{FF2B5EF4-FFF2-40B4-BE49-F238E27FC236}">
                <a16:creationId xmlns:a16="http://schemas.microsoft.com/office/drawing/2014/main" id="{9381760F-B115-4C33-9B27-016B95638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215" y="3371624"/>
            <a:ext cx="358775" cy="3603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0" name="Rectangle 13">
            <a:extLst>
              <a:ext uri="{FF2B5EF4-FFF2-40B4-BE49-F238E27FC236}">
                <a16:creationId xmlns:a16="http://schemas.microsoft.com/office/drawing/2014/main" id="{276A706F-C515-405A-87B5-5402DADE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290" y="3371624"/>
            <a:ext cx="360362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3" name="Line 7">
            <a:extLst>
              <a:ext uri="{FF2B5EF4-FFF2-40B4-BE49-F238E27FC236}">
                <a16:creationId xmlns:a16="http://schemas.microsoft.com/office/drawing/2014/main" id="{03BF5B41-71AD-44CA-8806-2AB98C53A8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5627" y="4728374"/>
            <a:ext cx="1657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" name="Line 8">
            <a:extLst>
              <a:ext uri="{FF2B5EF4-FFF2-40B4-BE49-F238E27FC236}">
                <a16:creationId xmlns:a16="http://schemas.microsoft.com/office/drawing/2014/main" id="{3F0CE243-CAC5-4CFE-95D3-3B7731E921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065" y="4728374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" name="Line 9">
            <a:extLst>
              <a:ext uri="{FF2B5EF4-FFF2-40B4-BE49-F238E27FC236}">
                <a16:creationId xmlns:a16="http://schemas.microsoft.com/office/drawing/2014/main" id="{E9AB6031-F8AE-4B85-9FEA-86108D2D3923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8302" y="4728374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" name="Oval 66">
            <a:extLst>
              <a:ext uri="{FF2B5EF4-FFF2-40B4-BE49-F238E27FC236}">
                <a16:creationId xmlns:a16="http://schemas.microsoft.com/office/drawing/2014/main" id="{0F8E3C8F-434E-4744-9435-E02F6414A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5990" y="4944274"/>
            <a:ext cx="358775" cy="3603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7" name="Rectangle 67">
            <a:extLst>
              <a:ext uri="{FF2B5EF4-FFF2-40B4-BE49-F238E27FC236}">
                <a16:creationId xmlns:a16="http://schemas.microsoft.com/office/drawing/2014/main" id="{AB2508B7-1351-41B7-8751-425447D8E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252" y="4944274"/>
            <a:ext cx="360363" cy="360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8" name="Line 9">
            <a:extLst>
              <a:ext uri="{FF2B5EF4-FFF2-40B4-BE49-F238E27FC236}">
                <a16:creationId xmlns:a16="http://schemas.microsoft.com/office/drawing/2014/main" id="{B40279B0-A2EA-44F3-9AB6-96BB05E472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4565" y="4728374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9" name="Rectangle 67">
            <a:extLst>
              <a:ext uri="{FF2B5EF4-FFF2-40B4-BE49-F238E27FC236}">
                <a16:creationId xmlns:a16="http://schemas.microsoft.com/office/drawing/2014/main" id="{125B21C7-0BC5-40B8-A92A-3C4C5EC5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8515" y="4944274"/>
            <a:ext cx="360362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0" name="Line 9">
            <a:extLst>
              <a:ext uri="{FF2B5EF4-FFF2-40B4-BE49-F238E27FC236}">
                <a16:creationId xmlns:a16="http://schemas.microsoft.com/office/drawing/2014/main" id="{BD8A888C-5E0E-4A48-B210-318BC432746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8802" y="4728374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" name="Rectangle 67">
            <a:extLst>
              <a:ext uri="{FF2B5EF4-FFF2-40B4-BE49-F238E27FC236}">
                <a16:creationId xmlns:a16="http://schemas.microsoft.com/office/drawing/2014/main" id="{45219BF1-DCEF-4490-8DE9-4078C2F83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752" y="4944274"/>
            <a:ext cx="360363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2" name="Zástupný symbol pro zápatí 1">
            <a:extLst>
              <a:ext uri="{FF2B5EF4-FFF2-40B4-BE49-F238E27FC236}">
                <a16:creationId xmlns:a16="http://schemas.microsoft.com/office/drawing/2014/main" id="{FD923E15-D5F9-4D24-A01D-255DF82545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3311049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Enviromental</a:t>
            </a:r>
            <a:r>
              <a:rPr lang="cs-CZ" dirty="0"/>
              <a:t> </a:t>
            </a:r>
            <a:r>
              <a:rPr lang="cs-CZ" dirty="0" err="1"/>
              <a:t>factors</a:t>
            </a:r>
            <a:endParaRPr lang="cs-CZ" dirty="0"/>
          </a:p>
        </p:txBody>
      </p:sp>
      <p:pic>
        <p:nvPicPr>
          <p:cNvPr id="73" name="Picture 5" descr="Beer">
            <a:extLst>
              <a:ext uri="{FF2B5EF4-FFF2-40B4-BE49-F238E27FC236}">
                <a16:creationId xmlns:a16="http://schemas.microsoft.com/office/drawing/2014/main" id="{722488E3-5973-4905-A4B5-455D6F92F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36" y="1452835"/>
            <a:ext cx="1360487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" descr="vepřo2">
            <a:extLst>
              <a:ext uri="{FF2B5EF4-FFF2-40B4-BE49-F238E27FC236}">
                <a16:creationId xmlns:a16="http://schemas.microsoft.com/office/drawing/2014/main" id="{6339F825-EEBB-423A-83AD-62D926B47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336" y="1452835"/>
            <a:ext cx="213995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8">
            <a:extLst>
              <a:ext uri="{FF2B5EF4-FFF2-40B4-BE49-F238E27FC236}">
                <a16:creationId xmlns:a16="http://schemas.microsoft.com/office/drawing/2014/main" id="{29C6A9BD-55D1-472B-A453-9023799A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48" y="1452835"/>
            <a:ext cx="22320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9" descr="Bachovy esence a stres">
            <a:extLst>
              <a:ext uri="{FF2B5EF4-FFF2-40B4-BE49-F238E27FC236}">
                <a16:creationId xmlns:a16="http://schemas.microsoft.com/office/drawing/2014/main" id="{5204CC9B-9606-41C5-81FB-4183664D1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36" y="3540397"/>
            <a:ext cx="16129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>
            <a:extLst>
              <a:ext uri="{FF2B5EF4-FFF2-40B4-BE49-F238E27FC236}">
                <a16:creationId xmlns:a16="http://schemas.microsoft.com/office/drawing/2014/main" id="{01171E57-705C-4CC0-AFEF-D94DC91A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36" y="3540397"/>
            <a:ext cx="1771650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11">
            <a:extLst>
              <a:ext uri="{FF2B5EF4-FFF2-40B4-BE49-F238E27FC236}">
                <a16:creationId xmlns:a16="http://schemas.microsoft.com/office/drawing/2014/main" id="{66A561FD-B781-4C52-BEDB-A839B21B7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86" y="3540397"/>
            <a:ext cx="1990725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55574BE0-48BA-46B3-B639-0A4D87313A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848" y="3540397"/>
            <a:ext cx="25749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Obrázek 2">
            <a:extLst>
              <a:ext uri="{FF2B5EF4-FFF2-40B4-BE49-F238E27FC236}">
                <a16:creationId xmlns:a16="http://schemas.microsoft.com/office/drawing/2014/main" id="{9E19103A-A29F-408B-8208-F9B117263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61" y="1452835"/>
            <a:ext cx="213995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zápatí 1">
            <a:extLst>
              <a:ext uri="{FF2B5EF4-FFF2-40B4-BE49-F238E27FC236}">
                <a16:creationId xmlns:a16="http://schemas.microsoft.com/office/drawing/2014/main" id="{88CEB121-3553-421E-AD32-DE397DB48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42313963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Monogenic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4" name="Zástupný symbol pro zápatí 1">
            <a:extLst>
              <a:ext uri="{FF2B5EF4-FFF2-40B4-BE49-F238E27FC236}">
                <a16:creationId xmlns:a16="http://schemas.microsoft.com/office/drawing/2014/main" id="{9CA8E4C6-08D4-4069-994A-8E4D5A4361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1853143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Autosomal</a:t>
            </a:r>
            <a:r>
              <a:rPr lang="cs-CZ" dirty="0"/>
              <a:t> </a:t>
            </a:r>
            <a:r>
              <a:rPr lang="cs-CZ" dirty="0" err="1"/>
              <a:t>recessive</a:t>
            </a:r>
            <a:r>
              <a:rPr lang="cs-CZ" dirty="0"/>
              <a:t>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43F6245-91FC-4BC0-A927-2AC4E264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363" y="1783716"/>
            <a:ext cx="6624637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hemochromatosis</a:t>
            </a:r>
            <a:r>
              <a:rPr lang="cs-CZ" altLang="cs-CZ" sz="2800" b="1" dirty="0">
                <a:latin typeface="+mj-lt"/>
              </a:rPr>
              <a:t> (1:10)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factor</a:t>
            </a:r>
            <a:r>
              <a:rPr lang="cs-CZ" altLang="cs-CZ" sz="2800" b="1" dirty="0">
                <a:latin typeface="+mj-lt"/>
              </a:rPr>
              <a:t> V Leiden </a:t>
            </a:r>
            <a:r>
              <a:rPr lang="cs-CZ" altLang="cs-CZ" sz="2800" b="1" dirty="0" err="1">
                <a:latin typeface="+mj-lt"/>
              </a:rPr>
              <a:t>mutation</a:t>
            </a:r>
            <a:r>
              <a:rPr lang="cs-CZ" altLang="cs-CZ" sz="2800" b="1" dirty="0">
                <a:latin typeface="+mj-lt"/>
              </a:rPr>
              <a:t> (1:20)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cystic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fibrosis</a:t>
            </a:r>
            <a:r>
              <a:rPr lang="cs-CZ" altLang="cs-CZ" sz="2800" b="1" dirty="0">
                <a:latin typeface="+mj-lt"/>
              </a:rPr>
              <a:t> (1:25)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spinál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muscular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atrophy</a:t>
            </a:r>
            <a:r>
              <a:rPr lang="cs-CZ" altLang="cs-CZ" sz="2800" b="1" dirty="0">
                <a:latin typeface="+mj-lt"/>
              </a:rPr>
              <a:t> (1:40)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800" b="1" dirty="0">
              <a:latin typeface="+mj-lt"/>
            </a:endParaRPr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200D6D1F-D5F5-44F5-B97D-93AA93CF41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1514682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Autosomal</a:t>
            </a:r>
            <a:r>
              <a:rPr lang="cs-CZ" dirty="0"/>
              <a:t> </a:t>
            </a:r>
            <a:r>
              <a:rPr lang="cs-CZ" dirty="0" err="1"/>
              <a:t>recessive</a:t>
            </a:r>
            <a:r>
              <a:rPr lang="cs-CZ" dirty="0"/>
              <a:t> </a:t>
            </a:r>
            <a:r>
              <a:rPr lang="cs-CZ" dirty="0" err="1"/>
              <a:t>disorders</a:t>
            </a:r>
            <a:r>
              <a:rPr lang="cs-CZ" dirty="0"/>
              <a:t> 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38BCBF4-0011-4E15-8497-95F9A2511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379" y="1706603"/>
            <a:ext cx="770572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b="1" dirty="0">
                <a:latin typeface="+mj-lt"/>
              </a:rPr>
              <a:t>Founder effect</a:t>
            </a: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+mj-lt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>
                <a:latin typeface="+mj-lt"/>
              </a:rPr>
              <a:t>S</a:t>
            </a:r>
            <a:r>
              <a:rPr lang="en-US" altLang="cs-CZ" sz="2800" b="1" dirty="0">
                <a:latin typeface="+mj-lt"/>
              </a:rPr>
              <a:t>mall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en-US" altLang="cs-CZ" sz="2800" b="1" dirty="0">
                <a:latin typeface="+mj-lt"/>
              </a:rPr>
              <a:t>closed populations:</a:t>
            </a: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b="1" dirty="0">
                <a:latin typeface="+mj-lt"/>
              </a:rPr>
              <a:t>    </a:t>
            </a:r>
            <a:r>
              <a:rPr lang="cs-CZ" altLang="cs-CZ" sz="2800" dirty="0">
                <a:latin typeface="+mj-lt"/>
              </a:rPr>
              <a:t>A</a:t>
            </a:r>
            <a:r>
              <a:rPr lang="en-US" altLang="cs-CZ" sz="2800" dirty="0" err="1">
                <a:latin typeface="+mj-lt"/>
              </a:rPr>
              <a:t>sh</a:t>
            </a:r>
            <a:r>
              <a:rPr lang="cs-CZ" altLang="cs-CZ" sz="2800" dirty="0" err="1">
                <a:latin typeface="+mj-lt"/>
              </a:rPr>
              <a:t>ken</a:t>
            </a:r>
            <a:r>
              <a:rPr lang="en-US" altLang="cs-CZ" sz="2800" dirty="0">
                <a:latin typeface="+mj-lt"/>
              </a:rPr>
              <a:t>a</a:t>
            </a:r>
            <a:r>
              <a:rPr lang="cs-CZ" altLang="cs-CZ" sz="2800" dirty="0">
                <a:latin typeface="+mj-lt"/>
              </a:rPr>
              <a:t>z</a:t>
            </a:r>
            <a:r>
              <a:rPr lang="en-US" altLang="cs-CZ" sz="2800" dirty="0" err="1">
                <a:latin typeface="+mj-lt"/>
              </a:rPr>
              <a:t>i</a:t>
            </a:r>
            <a:r>
              <a:rPr lang="en-US" altLang="cs-CZ" sz="2800" dirty="0">
                <a:latin typeface="+mj-lt"/>
              </a:rPr>
              <a:t> Jews</a:t>
            </a:r>
            <a:r>
              <a:rPr lang="cs-CZ" altLang="cs-CZ" sz="2800" dirty="0">
                <a:latin typeface="+mj-lt"/>
              </a:rPr>
              <a:t> </a:t>
            </a:r>
            <a:endParaRPr lang="en-US" altLang="cs-CZ" sz="2800" dirty="0">
              <a:latin typeface="+mj-lt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dirty="0">
                <a:latin typeface="+mj-lt"/>
              </a:rPr>
              <a:t>    </a:t>
            </a:r>
            <a:r>
              <a:rPr lang="cs-CZ" altLang="cs-CZ" sz="2800" dirty="0" err="1">
                <a:latin typeface="+mj-lt"/>
              </a:rPr>
              <a:t>fran</a:t>
            </a:r>
            <a:r>
              <a:rPr lang="en-US" altLang="cs-CZ" sz="2800" dirty="0">
                <a:latin typeface="+mj-lt"/>
              </a:rPr>
              <a:t>c</a:t>
            </a:r>
            <a:r>
              <a:rPr lang="cs-CZ" altLang="cs-CZ" sz="2800" dirty="0">
                <a:latin typeface="+mj-lt"/>
              </a:rPr>
              <a:t>o</a:t>
            </a:r>
            <a:r>
              <a:rPr lang="en-US" altLang="cs-CZ" sz="2800" dirty="0">
                <a:latin typeface="+mj-lt"/>
              </a:rPr>
              <a:t>-C</a:t>
            </a:r>
            <a:r>
              <a:rPr lang="cs-CZ" altLang="cs-CZ" sz="2800" dirty="0" err="1">
                <a:latin typeface="+mj-lt"/>
              </a:rPr>
              <a:t>ana</a:t>
            </a:r>
            <a:r>
              <a:rPr lang="en-US" altLang="cs-CZ" sz="2800" dirty="0" err="1">
                <a:latin typeface="+mj-lt"/>
              </a:rPr>
              <a:t>diens</a:t>
            </a:r>
            <a:r>
              <a:rPr lang="cs-CZ" altLang="cs-CZ" sz="2800" dirty="0">
                <a:latin typeface="+mj-lt"/>
              </a:rPr>
              <a:t> </a:t>
            </a:r>
            <a:endParaRPr lang="en-US" altLang="cs-CZ" sz="2800" dirty="0">
              <a:latin typeface="+mj-lt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dirty="0">
                <a:latin typeface="+mj-lt"/>
              </a:rPr>
              <a:t>    </a:t>
            </a:r>
            <a:r>
              <a:rPr lang="cs-CZ" altLang="cs-CZ" sz="2800" dirty="0">
                <a:latin typeface="+mj-lt"/>
              </a:rPr>
              <a:t>I</a:t>
            </a:r>
            <a:r>
              <a:rPr lang="en-US" altLang="cs-CZ" sz="2800" dirty="0" err="1">
                <a:latin typeface="+mj-lt"/>
              </a:rPr>
              <a:t>ce</a:t>
            </a:r>
            <a:r>
              <a:rPr lang="cs-CZ" altLang="cs-CZ" sz="2800" dirty="0" err="1">
                <a:latin typeface="+mj-lt"/>
              </a:rPr>
              <a:t>land</a:t>
            </a:r>
            <a:r>
              <a:rPr lang="cs-CZ" altLang="cs-CZ" sz="2800" dirty="0">
                <a:latin typeface="+mj-lt"/>
              </a:rPr>
              <a:t> </a:t>
            </a:r>
            <a:endParaRPr lang="en-US" altLang="cs-CZ" sz="2800" dirty="0">
              <a:latin typeface="+mj-lt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dirty="0">
                <a:latin typeface="+mj-lt"/>
              </a:rPr>
              <a:t>    surroundings od Maracaibo lake</a:t>
            </a:r>
            <a:r>
              <a:rPr lang="cs-CZ" altLang="cs-CZ" sz="2800" dirty="0">
                <a:latin typeface="+mj-lt"/>
              </a:rPr>
              <a:t>…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Font typeface="Wingdings" panose="05000000000000000000" pitchFamily="2" charset="2"/>
              <a:buChar char="Ø"/>
            </a:pPr>
            <a:endParaRPr lang="cs-CZ" altLang="cs-CZ" sz="2800" b="1" dirty="0">
              <a:latin typeface="+mj-lt"/>
            </a:endParaRPr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Marriages</a:t>
            </a:r>
            <a:r>
              <a:rPr lang="cs-CZ" altLang="cs-CZ" sz="2800" b="1" dirty="0">
                <a:latin typeface="+mj-lt"/>
              </a:rPr>
              <a:t> of </a:t>
            </a:r>
            <a:r>
              <a:rPr lang="cs-CZ" altLang="cs-CZ" sz="2800" b="1" dirty="0" err="1">
                <a:latin typeface="+mj-lt"/>
              </a:rPr>
              <a:t>relatives</a:t>
            </a:r>
            <a:endParaRPr lang="cs-CZ" altLang="cs-CZ" sz="2800" b="1" dirty="0">
              <a:latin typeface="+mj-lt"/>
            </a:endParaRP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DF009628-495C-47EE-8938-2169681191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4065276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B6984E3-726E-4C47-8739-CFFC986F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already</a:t>
            </a:r>
            <a:r>
              <a:rPr lang="cs-CZ" dirty="0"/>
              <a:t> </a:t>
            </a:r>
            <a:r>
              <a:rPr lang="cs-CZ" dirty="0" err="1"/>
              <a:t>know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42E706C-BBA7-9247-8105-68B5DD4C9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39448"/>
            <a:ext cx="10753200" cy="4139998"/>
          </a:xfrm>
        </p:spPr>
        <p:txBody>
          <a:bodyPr/>
          <a:lstStyle/>
          <a:p>
            <a:pPr marL="7200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b="1" dirty="0"/>
              <a:t>What is a </a:t>
            </a:r>
            <a:r>
              <a:rPr lang="cs-CZ" altLang="cs-CZ" sz="2800" b="1" dirty="0"/>
              <a:t>gen</a:t>
            </a:r>
            <a:r>
              <a:rPr lang="en-US" altLang="cs-CZ" sz="2800" b="1" dirty="0"/>
              <a:t>e</a:t>
            </a:r>
            <a:br>
              <a:rPr lang="cs-CZ" altLang="cs-CZ" sz="2800" b="1" dirty="0"/>
            </a:br>
            <a:r>
              <a:rPr lang="cs-CZ" altLang="cs-CZ" sz="2800" dirty="0"/>
              <a:t>gen</a:t>
            </a:r>
            <a:r>
              <a:rPr lang="en-US" altLang="cs-CZ" sz="2800" dirty="0"/>
              <a:t>es:</a:t>
            </a:r>
            <a:r>
              <a:rPr lang="cs-CZ" altLang="cs-CZ" sz="2800" b="1" dirty="0"/>
              <a:t> </a:t>
            </a:r>
            <a:r>
              <a:rPr lang="en-US" altLang="cs-CZ" sz="2800" b="1" dirty="0"/>
              <a:t>	 </a:t>
            </a:r>
            <a:r>
              <a:rPr lang="cs-CZ" altLang="cs-CZ" sz="2800" dirty="0" err="1"/>
              <a:t>stru</a:t>
            </a:r>
            <a:r>
              <a:rPr lang="en-US" altLang="cs-CZ" sz="2800" dirty="0" err="1"/>
              <a:t>ctural</a:t>
            </a:r>
            <a:endParaRPr lang="en-US" altLang="cs-CZ" sz="2800" dirty="0"/>
          </a:p>
          <a:p>
            <a:pPr marL="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en-US" altLang="cs-CZ" sz="2800" dirty="0"/>
              <a:t>		</a:t>
            </a:r>
            <a:r>
              <a:rPr lang="cs-CZ" altLang="cs-CZ" sz="2800" dirty="0"/>
              <a:t> </a:t>
            </a:r>
            <a:r>
              <a:rPr lang="en-US" altLang="cs-CZ" sz="2800" dirty="0"/>
              <a:t>for </a:t>
            </a:r>
            <a:r>
              <a:rPr lang="cs-CZ" altLang="cs-CZ" sz="2800" dirty="0" err="1"/>
              <a:t>fun</a:t>
            </a:r>
            <a:r>
              <a:rPr lang="en-US" altLang="cs-CZ" sz="2800" dirty="0" err="1"/>
              <a:t>ctional</a:t>
            </a:r>
            <a:r>
              <a:rPr lang="en-US" altLang="cs-CZ" sz="2800" dirty="0"/>
              <a:t> RNAs</a:t>
            </a:r>
            <a:br>
              <a:rPr lang="cs-CZ" altLang="cs-CZ" sz="2800" dirty="0"/>
            </a:br>
            <a:r>
              <a:rPr lang="cs-CZ" altLang="cs-CZ" sz="2800" dirty="0"/>
              <a:t>   - </a:t>
            </a:r>
            <a:r>
              <a:rPr lang="cs-CZ" altLang="cs-CZ" sz="2800" dirty="0" err="1"/>
              <a:t>housekeep</a:t>
            </a:r>
            <a:r>
              <a:rPr lang="en-US" altLang="cs-CZ" sz="2800" dirty="0" err="1"/>
              <a:t>ing</a:t>
            </a:r>
            <a:r>
              <a:rPr lang="cs-CZ" altLang="cs-CZ" sz="2800" dirty="0"/>
              <a:t> gen</a:t>
            </a:r>
            <a:r>
              <a:rPr lang="en-US" altLang="cs-CZ" sz="2800" dirty="0"/>
              <a:t>es</a:t>
            </a:r>
            <a:br>
              <a:rPr lang="cs-CZ" altLang="cs-CZ" sz="2800" dirty="0"/>
            </a:br>
            <a:r>
              <a:rPr lang="cs-CZ" altLang="cs-CZ" sz="2800" dirty="0"/>
              <a:t>   - gen</a:t>
            </a:r>
            <a:r>
              <a:rPr lang="en-US" altLang="cs-CZ" sz="2800" dirty="0"/>
              <a:t>e </a:t>
            </a:r>
            <a:r>
              <a:rPr lang="cs-CZ" altLang="cs-CZ" sz="2800" dirty="0"/>
              <a:t>expres</a:t>
            </a:r>
            <a:r>
              <a:rPr lang="en-US" altLang="cs-CZ" sz="2800" dirty="0" err="1"/>
              <a:t>sion</a:t>
            </a:r>
            <a:br>
              <a:rPr lang="cs-CZ" altLang="cs-CZ" sz="2800" dirty="0"/>
            </a:br>
            <a:r>
              <a:rPr lang="cs-CZ" altLang="cs-CZ" sz="2800" dirty="0"/>
              <a:t>   - exon</a:t>
            </a:r>
            <a:r>
              <a:rPr lang="en-US" altLang="cs-CZ" sz="2800" dirty="0"/>
              <a:t>es</a:t>
            </a:r>
            <a:r>
              <a:rPr lang="cs-CZ" altLang="cs-CZ" sz="2800" dirty="0"/>
              <a:t>, intron</a:t>
            </a:r>
            <a:r>
              <a:rPr lang="en-US" altLang="cs-CZ" sz="2800" dirty="0"/>
              <a:t>es</a:t>
            </a:r>
            <a:r>
              <a:rPr lang="cs-CZ" altLang="cs-CZ" sz="2800" dirty="0"/>
              <a:t>, n</a:t>
            </a:r>
            <a:r>
              <a:rPr lang="en-US" altLang="cs-CZ" sz="2800" dirty="0"/>
              <a:t>on-</a:t>
            </a:r>
            <a:r>
              <a:rPr lang="cs-CZ" altLang="cs-CZ" sz="2800" dirty="0"/>
              <a:t>trans</a:t>
            </a:r>
            <a:r>
              <a:rPr lang="en-US" altLang="cs-CZ" sz="2800" dirty="0" err="1"/>
              <a:t>cribed</a:t>
            </a:r>
            <a:r>
              <a:rPr lang="en-US" altLang="cs-CZ" sz="2800" dirty="0"/>
              <a:t> regions</a:t>
            </a:r>
            <a:r>
              <a:rPr lang="cs-CZ" altLang="cs-CZ" sz="2800" dirty="0"/>
              <a:t>, promotor</a:t>
            </a:r>
            <a:r>
              <a:rPr lang="en-US" altLang="cs-CZ" sz="2800" dirty="0"/>
              <a:t>s</a:t>
            </a:r>
            <a:endParaRPr lang="cs-CZ" altLang="cs-CZ" sz="2800" b="1" dirty="0"/>
          </a:p>
          <a:p>
            <a:pPr marL="7200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/>
              <a:t>Inform</a:t>
            </a:r>
            <a:r>
              <a:rPr lang="en-US" altLang="cs-CZ" sz="2800" b="1" dirty="0" err="1"/>
              <a:t>ational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ma</a:t>
            </a:r>
            <a:r>
              <a:rPr lang="en-US" altLang="cs-CZ" sz="2800" b="1" dirty="0"/>
              <a:t>c</a:t>
            </a:r>
            <a:r>
              <a:rPr lang="cs-CZ" altLang="cs-CZ" sz="2800" b="1" dirty="0" err="1"/>
              <a:t>romole</a:t>
            </a:r>
            <a:r>
              <a:rPr lang="en-US" altLang="cs-CZ" sz="2800" b="1" dirty="0" err="1"/>
              <a:t>cules</a:t>
            </a:r>
            <a:endParaRPr lang="cs-CZ" altLang="cs-CZ" sz="2800" b="1" dirty="0"/>
          </a:p>
          <a:p>
            <a:pPr marL="7200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/>
              <a:t>Transcrip</a:t>
            </a:r>
            <a:r>
              <a:rPr lang="en-US" altLang="cs-CZ" sz="2800" b="1" dirty="0" err="1"/>
              <a:t>tion</a:t>
            </a:r>
            <a:r>
              <a:rPr lang="cs-CZ" altLang="cs-CZ" sz="2800" b="1" dirty="0"/>
              <a:t>, </a:t>
            </a:r>
            <a:r>
              <a:rPr lang="en-US" altLang="cs-CZ" sz="2800" b="1" dirty="0"/>
              <a:t>alternative splicing</a:t>
            </a:r>
            <a:r>
              <a:rPr lang="cs-CZ" altLang="cs-CZ" sz="2800" b="1" dirty="0"/>
              <a:t>, </a:t>
            </a:r>
            <a:r>
              <a:rPr lang="cs-CZ" altLang="cs-CZ" sz="2800" b="1" dirty="0" err="1"/>
              <a:t>transla</a:t>
            </a:r>
            <a:r>
              <a:rPr lang="en-US" altLang="cs-CZ" sz="2800" b="1" dirty="0" err="1"/>
              <a:t>tion</a:t>
            </a:r>
            <a:endParaRPr lang="cs-CZ" altLang="cs-CZ" sz="2800" b="1" i="1" dirty="0"/>
          </a:p>
          <a:p>
            <a:pPr marL="72000" indent="0"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/>
              <a:t>Chromo</a:t>
            </a:r>
            <a:r>
              <a:rPr lang="en-US" altLang="cs-CZ" sz="2800" b="1" dirty="0" err="1"/>
              <a:t>somes</a:t>
            </a:r>
            <a:endParaRPr lang="cs-CZ" altLang="cs-CZ" sz="2800" b="1" dirty="0"/>
          </a:p>
          <a:p>
            <a:endParaRPr lang="cs-CZ" dirty="0"/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189F8ECB-823F-4C9E-8E9C-60B3D5C9AE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32908027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Consanguinity</a:t>
            </a:r>
            <a:endParaRPr lang="cs-CZ" dirty="0"/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DF009628-495C-47EE-8938-2169681191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26BE0EC-0CDD-429E-92E8-FD4208DB1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725" y="1427853"/>
            <a:ext cx="1566088" cy="43924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A638E80-0809-4055-9541-E2675903E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149" y="1427853"/>
            <a:ext cx="2498536" cy="439248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EF8462A-21E6-4DB6-8F2C-8716944FBC92}"/>
              </a:ext>
            </a:extLst>
          </p:cNvPr>
          <p:cNvSpPr txBox="1"/>
          <p:nvPr/>
        </p:nvSpPr>
        <p:spPr>
          <a:xfrm>
            <a:off x="653547" y="1779206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C3399"/>
              </a:buClr>
            </a:pPr>
            <a:r>
              <a:rPr lang="cs-CZ" b="1" dirty="0" err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Homozygous</a:t>
            </a:r>
            <a:r>
              <a:rPr lang="cs-CZ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mutation</a:t>
            </a:r>
            <a:br>
              <a:rPr lang="cs-CZ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</a:br>
            <a:r>
              <a:rPr lang="cs-CZ" b="1" i="1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BLM </a:t>
            </a:r>
            <a:r>
              <a:rPr lang="cs-CZ" b="1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gene</a:t>
            </a:r>
            <a:br>
              <a:rPr lang="cs-CZ" b="1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</a:br>
            <a:r>
              <a:rPr lang="cs-CZ" b="1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c.1642C&gt;T, p.(Gln548*)</a:t>
            </a:r>
            <a:endParaRPr lang="cs-CZ" b="1" i="1" dirty="0">
              <a:solidFill>
                <a:schemeClr val="accent2"/>
              </a:solidFill>
              <a:latin typeface="+mj-lt"/>
              <a:cs typeface="Calibri" panose="020F0502020204030204" pitchFamily="34" charset="0"/>
            </a:endParaRPr>
          </a:p>
          <a:p>
            <a:endParaRPr 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148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/>
              <a:t>Syndrome </a:t>
            </a:r>
            <a:r>
              <a:rPr lang="cs-CZ" altLang="cs-CZ" sz="4000" b="1" dirty="0" err="1"/>
              <a:t>Nijmegen</a:t>
            </a:r>
            <a:r>
              <a:rPr lang="cs-CZ" altLang="cs-CZ" sz="4000" b="1" dirty="0"/>
              <a:t> </a:t>
            </a:r>
            <a:r>
              <a:rPr lang="cs-CZ" altLang="cs-CZ" sz="4000" b="1" dirty="0" err="1"/>
              <a:t>breakage</a:t>
            </a:r>
            <a:r>
              <a:rPr lang="cs-CZ" altLang="cs-CZ" sz="4000" b="1" dirty="0"/>
              <a:t>,</a:t>
            </a:r>
            <a:r>
              <a:rPr lang="cs-CZ" altLang="cs-CZ" dirty="0"/>
              <a:t> </a:t>
            </a:r>
            <a:r>
              <a:rPr lang="cs-CZ" altLang="cs-CZ" sz="4000" b="1" dirty="0"/>
              <a:t>NBS</a:t>
            </a:r>
          </a:p>
        </p:txBody>
      </p:sp>
      <p:pic>
        <p:nvPicPr>
          <p:cNvPr id="8" name="Picture 71">
            <a:extLst>
              <a:ext uri="{FF2B5EF4-FFF2-40B4-BE49-F238E27FC236}">
                <a16:creationId xmlns:a16="http://schemas.microsoft.com/office/drawing/2014/main" id="{4DBA1FF0-1C83-4B87-8D20-3107E681B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78" y="1889950"/>
            <a:ext cx="3236913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2">
            <a:extLst>
              <a:ext uri="{FF2B5EF4-FFF2-40B4-BE49-F238E27FC236}">
                <a16:creationId xmlns:a16="http://schemas.microsoft.com/office/drawing/2014/main" id="{EB68CEC3-258E-4C43-9910-309E21DC8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286" y="3352800"/>
            <a:ext cx="1098096" cy="41353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" name="Text Box 73">
            <a:extLst>
              <a:ext uri="{FF2B5EF4-FFF2-40B4-BE49-F238E27FC236}">
                <a16:creationId xmlns:a16="http://schemas.microsoft.com/office/drawing/2014/main" id="{83662821-A0ED-4BF7-A600-F1DC2320B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339" y="5836475"/>
            <a:ext cx="1200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 i="1" dirty="0" err="1">
                <a:latin typeface="Tahoma" panose="020B0604030504040204" pitchFamily="34" charset="0"/>
              </a:rPr>
              <a:t>Seemanová</a:t>
            </a:r>
            <a:r>
              <a:rPr lang="cs-CZ" altLang="cs-CZ" sz="1400" i="1" dirty="0">
                <a:latin typeface="Tahoma" panose="020B0604030504040204" pitchFamily="34" charset="0"/>
              </a:rPr>
              <a:t>, </a:t>
            </a:r>
            <a:br>
              <a:rPr lang="cs-CZ" altLang="cs-CZ" sz="1400" i="1" dirty="0">
                <a:latin typeface="Tahoma" panose="020B0604030504040204" pitchFamily="34" charset="0"/>
              </a:rPr>
            </a:br>
            <a:r>
              <a:rPr lang="cs-CZ" altLang="cs-CZ" sz="1400" i="1" dirty="0">
                <a:latin typeface="Tahoma" panose="020B0604030504040204" pitchFamily="34" charset="0"/>
              </a:rPr>
              <a:t>1985 </a:t>
            </a:r>
          </a:p>
        </p:txBody>
      </p:sp>
      <p:sp>
        <p:nvSpPr>
          <p:cNvPr id="11" name="Zástupný symbol pro zápatí 1">
            <a:extLst>
              <a:ext uri="{FF2B5EF4-FFF2-40B4-BE49-F238E27FC236}">
                <a16:creationId xmlns:a16="http://schemas.microsoft.com/office/drawing/2014/main" id="{6A3DC7CE-F6AC-4825-B5D8-584FFE4990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12" name="Text Box 69">
            <a:extLst>
              <a:ext uri="{FF2B5EF4-FFF2-40B4-BE49-F238E27FC236}">
                <a16:creationId xmlns:a16="http://schemas.microsoft.com/office/drawing/2014/main" id="{8827E928-BEAD-42A4-9400-B9E2029BA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450" y="2060848"/>
            <a:ext cx="6427787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i="1" dirty="0">
                <a:latin typeface="+mj-lt"/>
              </a:rPr>
              <a:t>NBN</a:t>
            </a:r>
            <a:r>
              <a:rPr lang="cs-CZ" altLang="cs-CZ" sz="2800" dirty="0">
                <a:latin typeface="+mj-lt"/>
              </a:rPr>
              <a:t> gene for </a:t>
            </a:r>
            <a:r>
              <a:rPr lang="cs-CZ" altLang="cs-CZ" sz="2800" dirty="0" err="1">
                <a:latin typeface="+mj-lt"/>
              </a:rPr>
              <a:t>nibrin</a:t>
            </a:r>
            <a:r>
              <a:rPr lang="cs-CZ" altLang="cs-CZ" sz="2800" dirty="0">
                <a:latin typeface="+mj-lt"/>
              </a:rPr>
              <a:t> in 8q21</a:t>
            </a:r>
            <a:br>
              <a:rPr lang="cs-CZ" altLang="cs-CZ" sz="2800" dirty="0">
                <a:latin typeface="+mj-lt"/>
              </a:rPr>
            </a:br>
            <a:r>
              <a:rPr lang="cs-CZ" altLang="cs-CZ" sz="2800" dirty="0" err="1">
                <a:latin typeface="+mj-lt"/>
              </a:rPr>
              <a:t>Heterozygotes</a:t>
            </a:r>
            <a:r>
              <a:rPr lang="cs-CZ" altLang="cs-CZ" sz="2800" dirty="0">
                <a:latin typeface="+mj-lt"/>
              </a:rPr>
              <a:t> 1:130-150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+mj-lt"/>
              </a:rPr>
              <a:t>Common</a:t>
            </a:r>
            <a:r>
              <a:rPr lang="cs-CZ" altLang="cs-CZ" sz="2800" dirty="0">
                <a:latin typeface="+mj-lt"/>
              </a:rPr>
              <a:t> </a:t>
            </a:r>
            <a:r>
              <a:rPr lang="cs-CZ" altLang="cs-CZ" sz="2800" dirty="0" err="1">
                <a:latin typeface="+mj-lt"/>
              </a:rPr>
              <a:t>ancestor</a:t>
            </a:r>
            <a:endParaRPr lang="cs-CZ" altLang="cs-CZ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1212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Autosomal</a:t>
            </a:r>
            <a:r>
              <a:rPr lang="cs-CZ" dirty="0"/>
              <a:t> dominant </a:t>
            </a:r>
            <a:r>
              <a:rPr lang="cs-CZ" dirty="0" err="1"/>
              <a:t>disorders</a:t>
            </a:r>
            <a:endParaRPr lang="cs-CZ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43F6245-91FC-4BC0-A927-2AC4E264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363" y="1783716"/>
            <a:ext cx="6624637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Achondroplasia</a:t>
            </a: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Huntington</a:t>
            </a:r>
            <a:r>
              <a:rPr lang="cs-CZ" altLang="cs-CZ" sz="2800" b="1" dirty="0">
                <a:latin typeface="+mj-lt"/>
              </a:rPr>
              <a:t> chorea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Marfan</a:t>
            </a:r>
            <a:r>
              <a:rPr lang="cs-CZ" altLang="cs-CZ" sz="2800" b="1" dirty="0">
                <a:latin typeface="+mj-lt"/>
              </a:rPr>
              <a:t> syndrome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Polycystic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kidneys</a:t>
            </a: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Neurofibromatosis</a:t>
            </a: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800" b="1" dirty="0">
              <a:latin typeface="+mj-lt"/>
            </a:endParaRPr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3321CF6A-FE5C-42A8-A84E-3E1C1B6EFE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29816350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Gonosomal</a:t>
            </a:r>
            <a:r>
              <a:rPr lang="cs-CZ" dirty="0"/>
              <a:t> </a:t>
            </a:r>
            <a:r>
              <a:rPr lang="cs-CZ" dirty="0" err="1"/>
              <a:t>disordres</a:t>
            </a:r>
            <a:endParaRPr lang="cs-CZ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43F6245-91FC-4BC0-A927-2AC4E264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363" y="1783716"/>
            <a:ext cx="662463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Gonosomal</a:t>
            </a:r>
            <a:r>
              <a:rPr lang="cs-CZ" altLang="cs-CZ" sz="2800" b="1" dirty="0">
                <a:latin typeface="+mj-lt"/>
              </a:rPr>
              <a:t> dominant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dirty="0">
                <a:latin typeface="+mj-lt"/>
              </a:rPr>
              <a:t>- vitamin D </a:t>
            </a:r>
            <a:r>
              <a:rPr lang="cs-CZ" altLang="cs-CZ" sz="2800" dirty="0" err="1">
                <a:latin typeface="+mj-lt"/>
              </a:rPr>
              <a:t>resistant</a:t>
            </a:r>
            <a:r>
              <a:rPr lang="cs-CZ" altLang="cs-CZ" sz="2800" dirty="0">
                <a:latin typeface="+mj-lt"/>
              </a:rPr>
              <a:t> rachitis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b="1" dirty="0" err="1">
                <a:latin typeface="+mj-lt"/>
              </a:rPr>
              <a:t>Gonosomal</a:t>
            </a:r>
            <a:r>
              <a:rPr lang="cs-CZ" altLang="cs-CZ" sz="2800" b="1" dirty="0">
                <a:latin typeface="+mj-lt"/>
              </a:rPr>
              <a:t> </a:t>
            </a:r>
            <a:r>
              <a:rPr lang="cs-CZ" altLang="cs-CZ" sz="2800" b="1" dirty="0" err="1">
                <a:latin typeface="+mj-lt"/>
              </a:rPr>
              <a:t>recessive</a:t>
            </a:r>
            <a:endParaRPr lang="cs-CZ" altLang="cs-CZ" sz="28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dirty="0">
                <a:latin typeface="+mj-lt"/>
              </a:rPr>
              <a:t>- </a:t>
            </a:r>
            <a:r>
              <a:rPr lang="cs-CZ" altLang="cs-CZ" sz="2800" dirty="0" err="1">
                <a:latin typeface="+mj-lt"/>
              </a:rPr>
              <a:t>hemofilia</a:t>
            </a:r>
            <a:r>
              <a:rPr lang="cs-CZ" altLang="cs-CZ" sz="2800" dirty="0">
                <a:latin typeface="+mj-lt"/>
              </a:rPr>
              <a:t> A, B</a:t>
            </a:r>
          </a:p>
          <a:p>
            <a:pPr eaLnBrk="1" hangingPunct="1">
              <a:spcBef>
                <a:spcPct val="0"/>
              </a:spcBef>
              <a:buClr>
                <a:srgbClr val="A50021"/>
              </a:buClr>
              <a:buNone/>
            </a:pPr>
            <a:r>
              <a:rPr lang="cs-CZ" altLang="cs-CZ" sz="2800" dirty="0">
                <a:latin typeface="+mj-lt"/>
              </a:rPr>
              <a:t>- </a:t>
            </a:r>
            <a:r>
              <a:rPr lang="cs-CZ" altLang="cs-CZ" sz="2800" dirty="0" err="1">
                <a:latin typeface="+mj-lt"/>
              </a:rPr>
              <a:t>Duchenne</a:t>
            </a:r>
            <a:r>
              <a:rPr lang="cs-CZ" altLang="cs-CZ" sz="2800" dirty="0">
                <a:latin typeface="+mj-lt"/>
              </a:rPr>
              <a:t> </a:t>
            </a:r>
            <a:r>
              <a:rPr lang="cs-CZ" altLang="cs-CZ" sz="2800" dirty="0" err="1">
                <a:latin typeface="+mj-lt"/>
              </a:rPr>
              <a:t>muscular</a:t>
            </a:r>
            <a:r>
              <a:rPr lang="cs-CZ" altLang="cs-CZ" sz="2800" dirty="0">
                <a:latin typeface="+mj-lt"/>
              </a:rPr>
              <a:t> </a:t>
            </a:r>
            <a:r>
              <a:rPr lang="cs-CZ" altLang="cs-CZ" sz="2800" dirty="0" err="1">
                <a:latin typeface="+mj-lt"/>
              </a:rPr>
              <a:t>dystrophy</a:t>
            </a:r>
            <a:endParaRPr lang="cs-CZ" altLang="cs-CZ" sz="2800" dirty="0">
              <a:latin typeface="+mj-lt"/>
            </a:endParaRPr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37FA5C5A-06D6-4E00-A2ED-DA38BAFE78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22840094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/>
              <a:t>Clinical case </a:t>
            </a:r>
            <a:r>
              <a:rPr lang="cs-CZ" altLang="cs-CZ" sz="4000" b="1" dirty="0" err="1"/>
              <a:t>from</a:t>
            </a:r>
            <a:r>
              <a:rPr lang="cs-CZ" altLang="cs-CZ" sz="4000" b="1" dirty="0"/>
              <a:t> </a:t>
            </a:r>
            <a:r>
              <a:rPr lang="cs-CZ" altLang="cs-CZ" sz="4000" b="1" dirty="0" err="1"/>
              <a:t>practice</a:t>
            </a:r>
            <a:endParaRPr lang="cs-CZ" altLang="cs-CZ" sz="4000" b="1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71D89B2-0AC8-4158-8F52-2142E8EE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3" y="1702465"/>
            <a:ext cx="8358187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DAAF5F67-995F-46A9-A7AC-4F4D4D961D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19201774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/>
              <a:t>Clinical case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89451D5B-B045-4EC1-85E5-ED8CBAB756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pic>
        <p:nvPicPr>
          <p:cNvPr id="10" name="Obrázek 9" descr="Obrázek2.png">
            <a:extLst>
              <a:ext uri="{FF2B5EF4-FFF2-40B4-BE49-F238E27FC236}">
                <a16:creationId xmlns:a16="http://schemas.microsoft.com/office/drawing/2014/main" id="{8FCB57DE-2E4F-448E-86E4-E9A87CC61F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0639" y="116106"/>
            <a:ext cx="5891269" cy="611189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DD66FBF-A7F9-4E8A-9D86-A3777903D845}"/>
              </a:ext>
            </a:extLst>
          </p:cNvPr>
          <p:cNvSpPr txBox="1"/>
          <p:nvPr/>
        </p:nvSpPr>
        <p:spPr>
          <a:xfrm>
            <a:off x="783615" y="2076877"/>
            <a:ext cx="3610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Functional analysis of </a:t>
            </a:r>
            <a:r>
              <a:rPr lang="en-US" sz="2400" i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ETV6 </a:t>
            </a:r>
            <a:r>
              <a:rPr lang="en-US" sz="2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en-US" sz="24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fluorescence microscopy</a:t>
            </a:r>
            <a:endParaRPr lang="cs-CZ" sz="24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58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E3470B59-972D-41E3-8FEE-B038CC551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16" y="586094"/>
            <a:ext cx="104415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000" b="1" dirty="0">
                <a:solidFill>
                  <a:schemeClr val="accent1"/>
                </a:solidFill>
                <a:latin typeface="+mj-lt"/>
              </a:rPr>
              <a:t>What are the skills of clinical geneticist</a:t>
            </a:r>
            <a:r>
              <a:rPr lang="cs-CZ" altLang="cs-CZ" sz="4000" b="1" dirty="0">
                <a:solidFill>
                  <a:schemeClr val="accent1"/>
                </a:solidFill>
                <a:latin typeface="+mj-lt"/>
              </a:rPr>
              <a:t>?</a:t>
            </a:r>
          </a:p>
        </p:txBody>
      </p:sp>
      <p:sp>
        <p:nvSpPr>
          <p:cNvPr id="9" name="Zástupný symbol pro zápatí 1">
            <a:extLst>
              <a:ext uri="{FF2B5EF4-FFF2-40B4-BE49-F238E27FC236}">
                <a16:creationId xmlns:a16="http://schemas.microsoft.com/office/drawing/2014/main" id="{1221EBF9-FC08-4257-AF2F-0C7BAEB2064E}"/>
              </a:ext>
            </a:extLst>
          </p:cNvPr>
          <p:cNvSpPr txBox="1">
            <a:spLocks/>
          </p:cNvSpPr>
          <p:nvPr/>
        </p:nvSpPr>
        <p:spPr bwMode="auto">
          <a:xfrm>
            <a:off x="854982" y="6362982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358B0E66-85B2-4A69-9A9B-2A41F9A73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6588" y="1293980"/>
            <a:ext cx="9441377" cy="453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b="1" dirty="0">
                <a:latin typeface="+mj-lt"/>
                <a:cs typeface="Tahoma" panose="020B0604030504040204" pitchFamily="34" charset="0"/>
              </a:rPr>
              <a:t>complex examination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b="1" dirty="0">
                <a:latin typeface="+mj-lt"/>
                <a:cs typeface="Tahoma" panose="020B0604030504040204" pitchFamily="34" charset="0"/>
              </a:rPr>
              <a:t>gene/s analysis indication</a:t>
            </a:r>
            <a:br>
              <a:rPr lang="cs-CZ" altLang="cs-CZ" sz="2000" dirty="0">
                <a:latin typeface="+mj-lt"/>
                <a:cs typeface="Tahoma" panose="020B0604030504040204" pitchFamily="34" charset="0"/>
              </a:rPr>
            </a:b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    - </a:t>
            </a:r>
            <a:r>
              <a:rPr lang="cs-CZ" altLang="cs-CZ" sz="2000" dirty="0" err="1">
                <a:latin typeface="+mj-lt"/>
                <a:cs typeface="Tahoma" panose="020B0604030504040204" pitchFamily="34" charset="0"/>
              </a:rPr>
              <a:t>exom</a:t>
            </a:r>
            <a:r>
              <a:rPr lang="en-US" altLang="cs-CZ" sz="2000" dirty="0">
                <a:latin typeface="+mj-lt"/>
                <a:cs typeface="Tahoma" panose="020B0604030504040204" pitchFamily="34" charset="0"/>
              </a:rPr>
              <a:t>e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 se</a:t>
            </a:r>
            <a:r>
              <a:rPr lang="en-US" altLang="cs-CZ" sz="2000" dirty="0" err="1">
                <a:latin typeface="+mj-lt"/>
                <a:cs typeface="Tahoma" panose="020B0604030504040204" pitchFamily="34" charset="0"/>
              </a:rPr>
              <a:t>quencing</a:t>
            </a:r>
            <a:br>
              <a:rPr lang="cs-CZ" altLang="cs-CZ" sz="2000" dirty="0">
                <a:latin typeface="+mj-lt"/>
                <a:cs typeface="Tahoma" panose="020B0604030504040204" pitchFamily="34" charset="0"/>
              </a:rPr>
            </a:b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    - genom</a:t>
            </a:r>
            <a:r>
              <a:rPr lang="en-US" altLang="cs-CZ" sz="2000" dirty="0">
                <a:latin typeface="+mj-lt"/>
                <a:cs typeface="Tahoma" panose="020B0604030504040204" pitchFamily="34" charset="0"/>
              </a:rPr>
              <a:t>e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 se</a:t>
            </a:r>
            <a:r>
              <a:rPr lang="en-US" altLang="cs-CZ" sz="2000" dirty="0" err="1">
                <a:latin typeface="+mj-lt"/>
                <a:cs typeface="Tahoma" panose="020B0604030504040204" pitchFamily="34" charset="0"/>
              </a:rPr>
              <a:t>quencing</a:t>
            </a:r>
            <a:br>
              <a:rPr lang="cs-CZ" altLang="cs-CZ" sz="2000" dirty="0">
                <a:latin typeface="+mj-lt"/>
                <a:cs typeface="Tahoma" panose="020B0604030504040204" pitchFamily="34" charset="0"/>
              </a:rPr>
            </a:b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    - </a:t>
            </a:r>
            <a:r>
              <a:rPr lang="cs-CZ" altLang="cs-CZ" sz="2000" dirty="0" err="1">
                <a:latin typeface="+mj-lt"/>
                <a:cs typeface="Tahoma" panose="020B0604030504040204" pitchFamily="34" charset="0"/>
              </a:rPr>
              <a:t>fun</a:t>
            </a:r>
            <a:r>
              <a:rPr lang="en-US" altLang="cs-CZ" sz="2000" dirty="0" err="1">
                <a:latin typeface="+mj-lt"/>
                <a:cs typeface="Tahoma" panose="020B0604030504040204" pitchFamily="34" charset="0"/>
              </a:rPr>
              <a:t>ctional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 test</a:t>
            </a:r>
            <a:r>
              <a:rPr lang="en-US" altLang="cs-CZ" sz="2000" dirty="0">
                <a:latin typeface="+mj-lt"/>
                <a:cs typeface="Tahoma" panose="020B0604030504040204" pitchFamily="34" charset="0"/>
              </a:rPr>
              <a:t>s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b="1" dirty="0">
                <a:latin typeface="+mj-lt"/>
                <a:cs typeface="Tahoma" panose="020B0604030504040204" pitchFamily="34" charset="0"/>
              </a:rPr>
              <a:t>results interpretation</a:t>
            </a:r>
            <a:r>
              <a:rPr lang="cs-CZ" altLang="cs-CZ" sz="2000" b="1" dirty="0">
                <a:latin typeface="+mj-lt"/>
                <a:cs typeface="Tahoma" panose="020B0604030504040204" pitchFamily="34" charset="0"/>
              </a:rPr>
              <a:t> </a:t>
            </a:r>
            <a:br>
              <a:rPr lang="cs-CZ" altLang="cs-CZ" sz="2000" dirty="0">
                <a:latin typeface="+mj-lt"/>
                <a:cs typeface="Tahoma" panose="020B0604030504040204" pitchFamily="34" charset="0"/>
              </a:rPr>
            </a:b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   (</a:t>
            </a:r>
            <a:r>
              <a:rPr lang="en-US" altLang="cs-CZ" sz="2000" dirty="0">
                <a:latin typeface="+mj-lt"/>
                <a:cs typeface="Tahoma" panose="020B0604030504040204" pitchFamily="34" charset="0"/>
              </a:rPr>
              <a:t>from practitioners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 </a:t>
            </a:r>
            <a:r>
              <a:rPr lang="en-US" altLang="cs-CZ" sz="2000" dirty="0">
                <a:latin typeface="+mj-lt"/>
                <a:cs typeface="Tahoma" panose="020B0604030504040204" pitchFamily="34" charset="0"/>
              </a:rPr>
              <a:t>to clinical geneticists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)</a:t>
            </a:r>
            <a:endParaRPr lang="en-US" altLang="cs-CZ" sz="2000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endParaRPr lang="cs-CZ" altLang="cs-CZ" sz="2000" dirty="0"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b="1" dirty="0">
                <a:latin typeface="+mj-lt"/>
                <a:cs typeface="Tahoma" panose="020B0604030504040204" pitchFamily="34" charset="0"/>
              </a:rPr>
              <a:t>therapeutic and preventive </a:t>
            </a:r>
            <a:r>
              <a:rPr lang="en-US" altLang="cs-CZ" sz="2000" b="1" dirty="0" err="1">
                <a:latin typeface="+mj-lt"/>
                <a:cs typeface="Tahoma" panose="020B0604030504040204" pitchFamily="34" charset="0"/>
              </a:rPr>
              <a:t>intervenation</a:t>
            </a:r>
            <a:r>
              <a:rPr lang="en-US" altLang="cs-CZ" sz="2000" b="1" dirty="0">
                <a:latin typeface="+mj-lt"/>
                <a:cs typeface="Tahoma" panose="020B0604030504040204" pitchFamily="34" charset="0"/>
              </a:rPr>
              <a:t> proposal </a:t>
            </a:r>
          </a:p>
          <a:p>
            <a:pPr>
              <a:spcBef>
                <a:spcPct val="0"/>
              </a:spcBef>
              <a:spcAft>
                <a:spcPct val="35000"/>
              </a:spcAft>
              <a:buClr>
                <a:srgbClr val="A50021"/>
              </a:buClr>
              <a:buNone/>
            </a:pPr>
            <a:r>
              <a:rPr lang="en-US" altLang="cs-CZ" sz="2000" dirty="0">
                <a:latin typeface="+mj-lt"/>
                <a:cs typeface="Tahoma" panose="020B0604030504040204" pitchFamily="34" charset="0"/>
              </a:rPr>
              <a:t>    - respecting wishes of affected individuals together with ethical aspects</a:t>
            </a:r>
            <a:endParaRPr lang="cs-CZ" altLang="cs-CZ" sz="2000" dirty="0">
              <a:solidFill>
                <a:srgbClr val="D60093"/>
              </a:solidFill>
              <a:latin typeface="+mj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14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/>
              <a:t>CRISPR/Cas9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5B30D73-EA23-41BE-945F-4ADE63A4F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783" y="1465173"/>
            <a:ext cx="21971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023D5A8-B8BB-46DA-83AF-2D6457065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332" y="1465173"/>
            <a:ext cx="3867150" cy="17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58E58C0-88D6-4E17-BB5A-7631D02AF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257" y="3292300"/>
            <a:ext cx="4392612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F7D2E8F0-C100-4F2D-A68F-C88B94D2CC40}"/>
              </a:ext>
            </a:extLst>
          </p:cNvPr>
          <p:cNvSpPr txBox="1">
            <a:spLocks/>
          </p:cNvSpPr>
          <p:nvPr/>
        </p:nvSpPr>
        <p:spPr bwMode="auto">
          <a:xfrm>
            <a:off x="854982" y="6362982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26079828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B334AF7-3A89-46AF-ACB9-0FB959BB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Take</a:t>
            </a:r>
            <a:r>
              <a:rPr lang="cs-CZ" dirty="0"/>
              <a:t> </a:t>
            </a:r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message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4255489-41DF-4A97-A677-D36437EEF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The genome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the DNA in a cell / </a:t>
            </a:r>
            <a:r>
              <a:rPr lang="cs-CZ" dirty="0" err="1"/>
              <a:t>organism</a:t>
            </a:r>
            <a:endParaRPr lang="cs-CZ" dirty="0"/>
          </a:p>
          <a:p>
            <a:r>
              <a:rPr lang="cs-CZ" dirty="0" err="1"/>
              <a:t>Exome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DNA </a:t>
            </a:r>
            <a:r>
              <a:rPr lang="cs-CZ" dirty="0" err="1"/>
              <a:t>coding</a:t>
            </a:r>
            <a:r>
              <a:rPr lang="cs-CZ" dirty="0"/>
              <a:t> </a:t>
            </a:r>
            <a:r>
              <a:rPr lang="cs-CZ" dirty="0" err="1"/>
              <a:t>sequence</a:t>
            </a:r>
            <a:endParaRPr lang="cs-CZ" dirty="0"/>
          </a:p>
          <a:p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20,000 </a:t>
            </a:r>
            <a:r>
              <a:rPr lang="cs-CZ" dirty="0" err="1"/>
              <a:t>genes</a:t>
            </a:r>
            <a:endParaRPr lang="cs-CZ" dirty="0"/>
          </a:p>
          <a:p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of DNA </a:t>
            </a:r>
            <a:r>
              <a:rPr lang="cs-CZ" dirty="0" err="1"/>
              <a:t>analysis</a:t>
            </a:r>
            <a:r>
              <a:rPr lang="cs-CZ" dirty="0"/>
              <a:t> make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possible</a:t>
            </a:r>
            <a:r>
              <a:rPr lang="cs-CZ" dirty="0"/>
              <a:t> to </a:t>
            </a:r>
            <a:r>
              <a:rPr lang="cs-CZ" dirty="0" err="1"/>
              <a:t>analyze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</a:t>
            </a:r>
            <a:r>
              <a:rPr lang="cs-CZ" dirty="0" err="1"/>
              <a:t>genomes</a:t>
            </a:r>
            <a:endParaRPr lang="cs-CZ" dirty="0"/>
          </a:p>
          <a:p>
            <a:r>
              <a:rPr lang="cs-CZ" dirty="0"/>
              <a:t>Human genome variability -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causes</a:t>
            </a:r>
            <a:r>
              <a:rPr lang="cs-CZ" dirty="0"/>
              <a:t> </a:t>
            </a:r>
            <a:r>
              <a:rPr lang="cs-CZ" dirty="0" err="1"/>
              <a:t>disease</a:t>
            </a:r>
            <a:r>
              <a:rPr lang="cs-CZ" dirty="0"/>
              <a:t>?</a:t>
            </a:r>
          </a:p>
          <a:p>
            <a:r>
              <a:rPr lang="cs-CZ" dirty="0" err="1"/>
              <a:t>Genetics</a:t>
            </a:r>
            <a:r>
              <a:rPr lang="cs-CZ" dirty="0"/>
              <a:t> </a:t>
            </a:r>
            <a:r>
              <a:rPr lang="cs-CZ" dirty="0" err="1"/>
              <a:t>skills</a:t>
            </a:r>
            <a:endParaRPr lang="cs-CZ" dirty="0"/>
          </a:p>
          <a:p>
            <a:r>
              <a:rPr lang="cs-CZ" dirty="0"/>
              <a:t>Genome </a:t>
            </a:r>
            <a:r>
              <a:rPr lang="cs-CZ" dirty="0" err="1"/>
              <a:t>editing</a:t>
            </a:r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758CE84E-0083-41BB-90E2-9580887DBE12}"/>
              </a:ext>
            </a:extLst>
          </p:cNvPr>
          <p:cNvSpPr txBox="1">
            <a:spLocks/>
          </p:cNvSpPr>
          <p:nvPr/>
        </p:nvSpPr>
        <p:spPr bwMode="auto">
          <a:xfrm>
            <a:off x="854982" y="6362982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15251557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444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B6984E3-726E-4C47-8739-CFFC986F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DNA?</a:t>
            </a:r>
          </a:p>
        </p:txBody>
      </p:sp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90863" y="979488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E81B00F-A31C-4DC3-9C2C-BAC7661A0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458" y="5185338"/>
            <a:ext cx="8640763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9263" indent="-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cs-CZ" sz="2800" dirty="0">
                <a:latin typeface="+mj-lt"/>
              </a:rPr>
              <a:t>cold</a:t>
            </a:r>
            <a:r>
              <a:rPr lang="cs-CZ" altLang="cs-CZ" sz="2800" dirty="0">
                <a:latin typeface="+mj-lt"/>
              </a:rPr>
              <a:t> </a:t>
            </a:r>
            <a:r>
              <a:rPr lang="en-US" altLang="cs-CZ" sz="2800" dirty="0">
                <a:latin typeface="+mj-lt"/>
              </a:rPr>
              <a:t>ethanol</a:t>
            </a:r>
            <a:r>
              <a:rPr lang="cs-CZ" altLang="cs-CZ" sz="2800" dirty="0">
                <a:latin typeface="+mj-lt"/>
              </a:rPr>
              <a:t> + s</a:t>
            </a:r>
            <a:r>
              <a:rPr lang="en-US" altLang="cs-CZ" sz="2800" dirty="0">
                <a:latin typeface="+mj-lt"/>
              </a:rPr>
              <a:t>alt</a:t>
            </a:r>
            <a:r>
              <a:rPr lang="cs-CZ" altLang="cs-CZ" sz="2800" dirty="0">
                <a:latin typeface="+mj-lt"/>
              </a:rPr>
              <a:t> + detergent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800" dirty="0">
                <a:latin typeface="+mj-lt"/>
              </a:rPr>
              <a:t>&gt; 1 m DNA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6CBE00F-E241-423F-822F-4119770C4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26" y="720000"/>
            <a:ext cx="2994025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ástupný symbol pro zápatí 1">
            <a:extLst>
              <a:ext uri="{FF2B5EF4-FFF2-40B4-BE49-F238E27FC236}">
                <a16:creationId xmlns:a16="http://schemas.microsoft.com/office/drawing/2014/main" id="{3B69C4C4-D15A-4F9F-8EB3-D9020DE38E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2034175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B6984E3-726E-4C47-8739-CFFC986F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DNA?</a:t>
            </a:r>
          </a:p>
        </p:txBody>
      </p:sp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90863" y="979488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671BC4F2-848E-4F24-A957-409615955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351109"/>
            <a:ext cx="6408738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432FA54D-4611-485B-8379-B41B38C65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9524" y="4577120"/>
            <a:ext cx="45406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+mn-lt"/>
              </a:rPr>
              <a:t>Cavendish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Laboratory</a:t>
            </a:r>
            <a:r>
              <a:rPr lang="cs-CZ" altLang="cs-CZ" sz="1800" dirty="0">
                <a:latin typeface="+mn-lt"/>
              </a:rPr>
              <a:t> and The </a:t>
            </a:r>
            <a:r>
              <a:rPr lang="cs-CZ" altLang="cs-CZ" sz="1800" dirty="0" err="1">
                <a:latin typeface="+mn-lt"/>
              </a:rPr>
              <a:t>Eagle</a:t>
            </a:r>
            <a:r>
              <a:rPr lang="cs-CZ" altLang="cs-CZ" sz="1800" dirty="0">
                <a:latin typeface="+mn-lt"/>
              </a:rPr>
              <a:t> Pub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Watson + Crick + Wilkins + Franklin</a:t>
            </a:r>
          </a:p>
        </p:txBody>
      </p:sp>
      <p:pic>
        <p:nvPicPr>
          <p:cNvPr id="13" name="Picture 11" descr="Image result for dna discovery cambridge">
            <a:extLst>
              <a:ext uri="{FF2B5EF4-FFF2-40B4-BE49-F238E27FC236}">
                <a16:creationId xmlns:a16="http://schemas.microsoft.com/office/drawing/2014/main" id="{FBBD5B54-8C19-4E96-A357-370B8077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4221162"/>
            <a:ext cx="24923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5F17EF43-F6A3-4276-8E47-F00461EE54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466578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6987F718-933A-4B81-98F5-6AA95DE36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296" y="778668"/>
            <a:ext cx="6769100" cy="5300663"/>
          </a:xfrm>
          <a:prstGeom prst="ellipse">
            <a:avLst/>
          </a:prstGeom>
          <a:solidFill>
            <a:srgbClr val="C0C0C0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081C9B02-1E31-4912-AD35-813074E2F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996" y="1686718"/>
            <a:ext cx="4105275" cy="374491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757978F0-12F0-4AFE-B8D9-090AEDC5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21" y="2405856"/>
            <a:ext cx="3097213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8">
            <a:extLst>
              <a:ext uri="{FF2B5EF4-FFF2-40B4-BE49-F238E27FC236}">
                <a16:creationId xmlns:a16="http://schemas.microsoft.com/office/drawing/2014/main" id="{AEA4638D-DA5D-4FE7-A391-89A1EEEB1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6759" y="2118518"/>
            <a:ext cx="1079500" cy="16557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38A9394-F333-4F3E-BB65-95932EB91083}"/>
              </a:ext>
            </a:extLst>
          </p:cNvPr>
          <p:cNvSpPr>
            <a:spLocks/>
          </p:cNvSpPr>
          <p:nvPr/>
        </p:nvSpPr>
        <p:spPr bwMode="auto">
          <a:xfrm>
            <a:off x="8281534" y="2201068"/>
            <a:ext cx="857250" cy="1492250"/>
          </a:xfrm>
          <a:custGeom>
            <a:avLst/>
            <a:gdLst>
              <a:gd name="T0" fmla="*/ 2147483646 w 540"/>
              <a:gd name="T1" fmla="*/ 2147483646 h 940"/>
              <a:gd name="T2" fmla="*/ 2147483646 w 540"/>
              <a:gd name="T3" fmla="*/ 2147483646 h 940"/>
              <a:gd name="T4" fmla="*/ 2147483646 w 540"/>
              <a:gd name="T5" fmla="*/ 2147483646 h 940"/>
              <a:gd name="T6" fmla="*/ 2147483646 w 540"/>
              <a:gd name="T7" fmla="*/ 2147483646 h 940"/>
              <a:gd name="T8" fmla="*/ 2147483646 w 540"/>
              <a:gd name="T9" fmla="*/ 2147483646 h 940"/>
              <a:gd name="T10" fmla="*/ 2147483646 w 540"/>
              <a:gd name="T11" fmla="*/ 2147483646 h 940"/>
              <a:gd name="T12" fmla="*/ 2147483646 w 540"/>
              <a:gd name="T13" fmla="*/ 2147483646 h 940"/>
              <a:gd name="T14" fmla="*/ 2147483646 w 540"/>
              <a:gd name="T15" fmla="*/ 2147483646 h 940"/>
              <a:gd name="T16" fmla="*/ 2147483646 w 540"/>
              <a:gd name="T17" fmla="*/ 2147483646 h 940"/>
              <a:gd name="T18" fmla="*/ 2147483646 w 540"/>
              <a:gd name="T19" fmla="*/ 2147483646 h 940"/>
              <a:gd name="T20" fmla="*/ 2147483646 w 540"/>
              <a:gd name="T21" fmla="*/ 2147483646 h 940"/>
              <a:gd name="T22" fmla="*/ 2147483646 w 540"/>
              <a:gd name="T23" fmla="*/ 2147483646 h 940"/>
              <a:gd name="T24" fmla="*/ 2147483646 w 540"/>
              <a:gd name="T25" fmla="*/ 2147483646 h 940"/>
              <a:gd name="T26" fmla="*/ 2147483646 w 540"/>
              <a:gd name="T27" fmla="*/ 2147483646 h 940"/>
              <a:gd name="T28" fmla="*/ 2147483646 w 540"/>
              <a:gd name="T29" fmla="*/ 2147483646 h 940"/>
              <a:gd name="T30" fmla="*/ 2147483646 w 540"/>
              <a:gd name="T31" fmla="*/ 2147483646 h 940"/>
              <a:gd name="T32" fmla="*/ 2147483646 w 540"/>
              <a:gd name="T33" fmla="*/ 2147483646 h 940"/>
              <a:gd name="T34" fmla="*/ 2147483646 w 540"/>
              <a:gd name="T35" fmla="*/ 2147483646 h 940"/>
              <a:gd name="T36" fmla="*/ 2147483646 w 540"/>
              <a:gd name="T37" fmla="*/ 2147483646 h 940"/>
              <a:gd name="T38" fmla="*/ 2147483646 w 540"/>
              <a:gd name="T39" fmla="*/ 2147483646 h 940"/>
              <a:gd name="T40" fmla="*/ 2147483646 w 540"/>
              <a:gd name="T41" fmla="*/ 2147483646 h 940"/>
              <a:gd name="T42" fmla="*/ 2147483646 w 540"/>
              <a:gd name="T43" fmla="*/ 2147483646 h 940"/>
              <a:gd name="T44" fmla="*/ 2147483646 w 540"/>
              <a:gd name="T45" fmla="*/ 2147483646 h 940"/>
              <a:gd name="T46" fmla="*/ 2147483646 w 540"/>
              <a:gd name="T47" fmla="*/ 2147483646 h 940"/>
              <a:gd name="T48" fmla="*/ 2147483646 w 540"/>
              <a:gd name="T49" fmla="*/ 2147483646 h 940"/>
              <a:gd name="T50" fmla="*/ 2147483646 w 540"/>
              <a:gd name="T51" fmla="*/ 2147483646 h 940"/>
              <a:gd name="T52" fmla="*/ 2147483646 w 540"/>
              <a:gd name="T53" fmla="*/ 2147483646 h 940"/>
              <a:gd name="T54" fmla="*/ 2147483646 w 540"/>
              <a:gd name="T55" fmla="*/ 2147483646 h 940"/>
              <a:gd name="T56" fmla="*/ 2147483646 w 540"/>
              <a:gd name="T57" fmla="*/ 2147483646 h 940"/>
              <a:gd name="T58" fmla="*/ 2147483646 w 540"/>
              <a:gd name="T59" fmla="*/ 2147483646 h 940"/>
              <a:gd name="T60" fmla="*/ 2147483646 w 540"/>
              <a:gd name="T61" fmla="*/ 2147483646 h 940"/>
              <a:gd name="T62" fmla="*/ 2147483646 w 540"/>
              <a:gd name="T63" fmla="*/ 2147483646 h 940"/>
              <a:gd name="T64" fmla="*/ 2147483646 w 540"/>
              <a:gd name="T65" fmla="*/ 2147483646 h 940"/>
              <a:gd name="T66" fmla="*/ 2147483646 w 540"/>
              <a:gd name="T67" fmla="*/ 2147483646 h 940"/>
              <a:gd name="T68" fmla="*/ 2147483646 w 540"/>
              <a:gd name="T69" fmla="*/ 2147483646 h 940"/>
              <a:gd name="T70" fmla="*/ 2147483646 w 540"/>
              <a:gd name="T71" fmla="*/ 2147483646 h 940"/>
              <a:gd name="T72" fmla="*/ 2147483646 w 540"/>
              <a:gd name="T73" fmla="*/ 2147483646 h 940"/>
              <a:gd name="T74" fmla="*/ 2147483646 w 540"/>
              <a:gd name="T75" fmla="*/ 2147483646 h 940"/>
              <a:gd name="T76" fmla="*/ 2147483646 w 540"/>
              <a:gd name="T77" fmla="*/ 2147483646 h 940"/>
              <a:gd name="T78" fmla="*/ 2147483646 w 540"/>
              <a:gd name="T79" fmla="*/ 2147483646 h 940"/>
              <a:gd name="T80" fmla="*/ 2147483646 w 540"/>
              <a:gd name="T81" fmla="*/ 2147483646 h 940"/>
              <a:gd name="T82" fmla="*/ 2147483646 w 540"/>
              <a:gd name="T83" fmla="*/ 2147483646 h 940"/>
              <a:gd name="T84" fmla="*/ 2147483646 w 540"/>
              <a:gd name="T85" fmla="*/ 2147483646 h 940"/>
              <a:gd name="T86" fmla="*/ 2147483646 w 540"/>
              <a:gd name="T87" fmla="*/ 2147483646 h 940"/>
              <a:gd name="T88" fmla="*/ 2147483646 w 540"/>
              <a:gd name="T89" fmla="*/ 2147483646 h 94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0" h="940">
                <a:moveTo>
                  <a:pt x="330" y="19"/>
                </a:moveTo>
                <a:cubicBezTo>
                  <a:pt x="276" y="0"/>
                  <a:pt x="269" y="3"/>
                  <a:pt x="201" y="10"/>
                </a:cubicBezTo>
                <a:cubicBezTo>
                  <a:pt x="176" y="35"/>
                  <a:pt x="165" y="36"/>
                  <a:pt x="192" y="88"/>
                </a:cubicBezTo>
                <a:cubicBezTo>
                  <a:pt x="196" y="96"/>
                  <a:pt x="209" y="93"/>
                  <a:pt x="218" y="96"/>
                </a:cubicBezTo>
                <a:cubicBezTo>
                  <a:pt x="235" y="102"/>
                  <a:pt x="269" y="114"/>
                  <a:pt x="269" y="114"/>
                </a:cubicBezTo>
                <a:cubicBezTo>
                  <a:pt x="299" y="198"/>
                  <a:pt x="194" y="202"/>
                  <a:pt x="140" y="208"/>
                </a:cubicBezTo>
                <a:cubicBezTo>
                  <a:pt x="92" y="225"/>
                  <a:pt x="92" y="216"/>
                  <a:pt x="123" y="311"/>
                </a:cubicBezTo>
                <a:cubicBezTo>
                  <a:pt x="126" y="320"/>
                  <a:pt x="140" y="317"/>
                  <a:pt x="149" y="320"/>
                </a:cubicBezTo>
                <a:cubicBezTo>
                  <a:pt x="178" y="330"/>
                  <a:pt x="200" y="336"/>
                  <a:pt x="226" y="354"/>
                </a:cubicBezTo>
                <a:cubicBezTo>
                  <a:pt x="223" y="371"/>
                  <a:pt x="228" y="392"/>
                  <a:pt x="218" y="406"/>
                </a:cubicBezTo>
                <a:cubicBezTo>
                  <a:pt x="211" y="416"/>
                  <a:pt x="194" y="411"/>
                  <a:pt x="183" y="414"/>
                </a:cubicBezTo>
                <a:cubicBezTo>
                  <a:pt x="166" y="419"/>
                  <a:pt x="147" y="422"/>
                  <a:pt x="132" y="432"/>
                </a:cubicBezTo>
                <a:cubicBezTo>
                  <a:pt x="123" y="438"/>
                  <a:pt x="116" y="445"/>
                  <a:pt x="106" y="449"/>
                </a:cubicBezTo>
                <a:cubicBezTo>
                  <a:pt x="87" y="457"/>
                  <a:pt x="66" y="459"/>
                  <a:pt x="46" y="466"/>
                </a:cubicBezTo>
                <a:cubicBezTo>
                  <a:pt x="37" y="475"/>
                  <a:pt x="22" y="480"/>
                  <a:pt x="20" y="492"/>
                </a:cubicBezTo>
                <a:cubicBezTo>
                  <a:pt x="0" y="647"/>
                  <a:pt x="49" y="596"/>
                  <a:pt x="192" y="604"/>
                </a:cubicBezTo>
                <a:cubicBezTo>
                  <a:pt x="201" y="612"/>
                  <a:pt x="216" y="617"/>
                  <a:pt x="218" y="629"/>
                </a:cubicBezTo>
                <a:cubicBezTo>
                  <a:pt x="222" y="649"/>
                  <a:pt x="218" y="672"/>
                  <a:pt x="209" y="690"/>
                </a:cubicBezTo>
                <a:cubicBezTo>
                  <a:pt x="205" y="698"/>
                  <a:pt x="192" y="695"/>
                  <a:pt x="183" y="698"/>
                </a:cubicBezTo>
                <a:cubicBezTo>
                  <a:pt x="155" y="707"/>
                  <a:pt x="134" y="723"/>
                  <a:pt x="106" y="732"/>
                </a:cubicBezTo>
                <a:cubicBezTo>
                  <a:pt x="46" y="792"/>
                  <a:pt x="57" y="759"/>
                  <a:pt x="72" y="861"/>
                </a:cubicBezTo>
                <a:cubicBezTo>
                  <a:pt x="73" y="870"/>
                  <a:pt x="77" y="878"/>
                  <a:pt x="80" y="887"/>
                </a:cubicBezTo>
                <a:cubicBezTo>
                  <a:pt x="244" y="874"/>
                  <a:pt x="135" y="882"/>
                  <a:pt x="226" y="853"/>
                </a:cubicBezTo>
                <a:cubicBezTo>
                  <a:pt x="242" y="899"/>
                  <a:pt x="267" y="923"/>
                  <a:pt x="312" y="939"/>
                </a:cubicBezTo>
                <a:cubicBezTo>
                  <a:pt x="324" y="936"/>
                  <a:pt x="340" y="940"/>
                  <a:pt x="347" y="930"/>
                </a:cubicBezTo>
                <a:cubicBezTo>
                  <a:pt x="357" y="916"/>
                  <a:pt x="349" y="895"/>
                  <a:pt x="355" y="879"/>
                </a:cubicBezTo>
                <a:cubicBezTo>
                  <a:pt x="358" y="871"/>
                  <a:pt x="367" y="867"/>
                  <a:pt x="373" y="861"/>
                </a:cubicBezTo>
                <a:cubicBezTo>
                  <a:pt x="388" y="815"/>
                  <a:pt x="424" y="812"/>
                  <a:pt x="467" y="801"/>
                </a:cubicBezTo>
                <a:cubicBezTo>
                  <a:pt x="540" y="753"/>
                  <a:pt x="489" y="684"/>
                  <a:pt x="424" y="664"/>
                </a:cubicBezTo>
                <a:cubicBezTo>
                  <a:pt x="389" y="687"/>
                  <a:pt x="354" y="717"/>
                  <a:pt x="304" y="672"/>
                </a:cubicBezTo>
                <a:cubicBezTo>
                  <a:pt x="285" y="655"/>
                  <a:pt x="306" y="598"/>
                  <a:pt x="330" y="586"/>
                </a:cubicBezTo>
                <a:cubicBezTo>
                  <a:pt x="379" y="562"/>
                  <a:pt x="439" y="573"/>
                  <a:pt x="493" y="569"/>
                </a:cubicBezTo>
                <a:cubicBezTo>
                  <a:pt x="499" y="560"/>
                  <a:pt x="508" y="553"/>
                  <a:pt x="510" y="543"/>
                </a:cubicBezTo>
                <a:cubicBezTo>
                  <a:pt x="516" y="503"/>
                  <a:pt x="451" y="500"/>
                  <a:pt x="424" y="492"/>
                </a:cubicBezTo>
                <a:cubicBezTo>
                  <a:pt x="410" y="495"/>
                  <a:pt x="395" y="502"/>
                  <a:pt x="381" y="500"/>
                </a:cubicBezTo>
                <a:cubicBezTo>
                  <a:pt x="324" y="493"/>
                  <a:pt x="343" y="439"/>
                  <a:pt x="373" y="414"/>
                </a:cubicBezTo>
                <a:cubicBezTo>
                  <a:pt x="413" y="382"/>
                  <a:pt x="414" y="396"/>
                  <a:pt x="484" y="389"/>
                </a:cubicBezTo>
                <a:cubicBezTo>
                  <a:pt x="481" y="369"/>
                  <a:pt x="493" y="340"/>
                  <a:pt x="476" y="328"/>
                </a:cubicBezTo>
                <a:cubicBezTo>
                  <a:pt x="453" y="311"/>
                  <a:pt x="407" y="343"/>
                  <a:pt x="390" y="320"/>
                </a:cubicBezTo>
                <a:cubicBezTo>
                  <a:pt x="316" y="222"/>
                  <a:pt x="443" y="205"/>
                  <a:pt x="484" y="199"/>
                </a:cubicBezTo>
                <a:cubicBezTo>
                  <a:pt x="481" y="185"/>
                  <a:pt x="484" y="168"/>
                  <a:pt x="476" y="156"/>
                </a:cubicBezTo>
                <a:cubicBezTo>
                  <a:pt x="473" y="152"/>
                  <a:pt x="396" y="132"/>
                  <a:pt x="390" y="131"/>
                </a:cubicBezTo>
                <a:cubicBezTo>
                  <a:pt x="397" y="108"/>
                  <a:pt x="424" y="58"/>
                  <a:pt x="398" y="36"/>
                </a:cubicBezTo>
                <a:cubicBezTo>
                  <a:pt x="385" y="25"/>
                  <a:pt x="364" y="31"/>
                  <a:pt x="347" y="28"/>
                </a:cubicBezTo>
                <a:cubicBezTo>
                  <a:pt x="328" y="8"/>
                  <a:pt x="330" y="2"/>
                  <a:pt x="330" y="19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5D88D36B-B44E-4BF3-9750-651A5FF0505A}"/>
              </a:ext>
            </a:extLst>
          </p:cNvPr>
          <p:cNvSpPr>
            <a:spLocks/>
          </p:cNvSpPr>
          <p:nvPr/>
        </p:nvSpPr>
        <p:spPr bwMode="auto">
          <a:xfrm>
            <a:off x="8535534" y="2550318"/>
            <a:ext cx="242887" cy="504825"/>
          </a:xfrm>
          <a:custGeom>
            <a:avLst/>
            <a:gdLst>
              <a:gd name="T0" fmla="*/ 2147483646 w 153"/>
              <a:gd name="T1" fmla="*/ 2147483646 h 318"/>
              <a:gd name="T2" fmla="*/ 2147483646 w 153"/>
              <a:gd name="T3" fmla="*/ 2147483646 h 318"/>
              <a:gd name="T4" fmla="*/ 2147483646 w 153"/>
              <a:gd name="T5" fmla="*/ 2147483646 h 318"/>
              <a:gd name="T6" fmla="*/ 2147483646 w 153"/>
              <a:gd name="T7" fmla="*/ 2147483646 h 318"/>
              <a:gd name="T8" fmla="*/ 2147483646 w 153"/>
              <a:gd name="T9" fmla="*/ 2147483646 h 318"/>
              <a:gd name="T10" fmla="*/ 2147483646 w 153"/>
              <a:gd name="T11" fmla="*/ 2147483646 h 318"/>
              <a:gd name="T12" fmla="*/ 2147483646 w 153"/>
              <a:gd name="T13" fmla="*/ 2147483646 h 318"/>
              <a:gd name="T14" fmla="*/ 2147483646 w 153"/>
              <a:gd name="T15" fmla="*/ 2147483646 h 318"/>
              <a:gd name="T16" fmla="*/ 2147483646 w 153"/>
              <a:gd name="T17" fmla="*/ 2147483646 h 318"/>
              <a:gd name="T18" fmla="*/ 2147483646 w 153"/>
              <a:gd name="T19" fmla="*/ 2147483646 h 318"/>
              <a:gd name="T20" fmla="*/ 2147483646 w 153"/>
              <a:gd name="T21" fmla="*/ 2147483646 h 3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3" h="318">
                <a:moveTo>
                  <a:pt x="119" y="30"/>
                </a:moveTo>
                <a:cubicBezTo>
                  <a:pt x="94" y="37"/>
                  <a:pt x="0" y="48"/>
                  <a:pt x="68" y="108"/>
                </a:cubicBezTo>
                <a:cubicBezTo>
                  <a:pt x="85" y="123"/>
                  <a:pt x="113" y="113"/>
                  <a:pt x="136" y="116"/>
                </a:cubicBezTo>
                <a:cubicBezTo>
                  <a:pt x="122" y="209"/>
                  <a:pt x="149" y="142"/>
                  <a:pt x="68" y="177"/>
                </a:cubicBezTo>
                <a:cubicBezTo>
                  <a:pt x="65" y="178"/>
                  <a:pt x="34" y="226"/>
                  <a:pt x="33" y="228"/>
                </a:cubicBezTo>
                <a:cubicBezTo>
                  <a:pt x="36" y="245"/>
                  <a:pt x="33" y="265"/>
                  <a:pt x="42" y="280"/>
                </a:cubicBezTo>
                <a:cubicBezTo>
                  <a:pt x="64" y="318"/>
                  <a:pt x="89" y="253"/>
                  <a:pt x="102" y="245"/>
                </a:cubicBezTo>
                <a:cubicBezTo>
                  <a:pt x="117" y="236"/>
                  <a:pt x="136" y="234"/>
                  <a:pt x="153" y="228"/>
                </a:cubicBezTo>
                <a:cubicBezTo>
                  <a:pt x="147" y="176"/>
                  <a:pt x="149" y="123"/>
                  <a:pt x="136" y="73"/>
                </a:cubicBezTo>
                <a:cubicBezTo>
                  <a:pt x="134" y="64"/>
                  <a:pt x="112" y="74"/>
                  <a:pt x="110" y="65"/>
                </a:cubicBezTo>
                <a:cubicBezTo>
                  <a:pt x="95" y="0"/>
                  <a:pt x="150" y="61"/>
                  <a:pt x="119" y="30"/>
                </a:cubicBezTo>
                <a:close/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DNA?</a:t>
            </a:r>
          </a:p>
        </p:txBody>
      </p:sp>
      <p:sp>
        <p:nvSpPr>
          <p:cNvPr id="18" name="Zástupný symbol pro zápatí 1">
            <a:extLst>
              <a:ext uri="{FF2B5EF4-FFF2-40B4-BE49-F238E27FC236}">
                <a16:creationId xmlns:a16="http://schemas.microsoft.com/office/drawing/2014/main" id="{62C83770-BB87-4BE4-92C5-63E92D1CD1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</p:spTree>
    <p:extLst>
      <p:ext uri="{BB962C8B-B14F-4D97-AF65-F5344CB8AC3E}">
        <p14:creationId xmlns:p14="http://schemas.microsoft.com/office/powerpoint/2010/main" val="1800317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3">
            <a:extLst>
              <a:ext uri="{FF2B5EF4-FFF2-40B4-BE49-F238E27FC236}">
                <a16:creationId xmlns:a16="http://schemas.microsoft.com/office/drawing/2014/main" id="{A418134F-4C6D-4ECF-95AD-3F0D926B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8634" y="1066006"/>
            <a:ext cx="29940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6987F718-933A-4B81-98F5-6AA95DE36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296" y="778668"/>
            <a:ext cx="6769100" cy="5300663"/>
          </a:xfrm>
          <a:prstGeom prst="ellipse">
            <a:avLst/>
          </a:prstGeom>
          <a:solidFill>
            <a:srgbClr val="C0C0C0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081C9B02-1E31-4912-AD35-813074E2F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996" y="1686718"/>
            <a:ext cx="4105275" cy="374491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757978F0-12F0-4AFE-B8D9-090AEDC5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21" y="2405856"/>
            <a:ext cx="3097213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8">
            <a:extLst>
              <a:ext uri="{FF2B5EF4-FFF2-40B4-BE49-F238E27FC236}">
                <a16:creationId xmlns:a16="http://schemas.microsoft.com/office/drawing/2014/main" id="{AEA4638D-DA5D-4FE7-A391-89A1EEEB1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6759" y="2118518"/>
            <a:ext cx="1079500" cy="16557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38A9394-F333-4F3E-BB65-95932EB91083}"/>
              </a:ext>
            </a:extLst>
          </p:cNvPr>
          <p:cNvSpPr>
            <a:spLocks/>
          </p:cNvSpPr>
          <p:nvPr/>
        </p:nvSpPr>
        <p:spPr bwMode="auto">
          <a:xfrm>
            <a:off x="8281534" y="2201068"/>
            <a:ext cx="857250" cy="1492250"/>
          </a:xfrm>
          <a:custGeom>
            <a:avLst/>
            <a:gdLst>
              <a:gd name="T0" fmla="*/ 2147483646 w 540"/>
              <a:gd name="T1" fmla="*/ 2147483646 h 940"/>
              <a:gd name="T2" fmla="*/ 2147483646 w 540"/>
              <a:gd name="T3" fmla="*/ 2147483646 h 940"/>
              <a:gd name="T4" fmla="*/ 2147483646 w 540"/>
              <a:gd name="T5" fmla="*/ 2147483646 h 940"/>
              <a:gd name="T6" fmla="*/ 2147483646 w 540"/>
              <a:gd name="T7" fmla="*/ 2147483646 h 940"/>
              <a:gd name="T8" fmla="*/ 2147483646 w 540"/>
              <a:gd name="T9" fmla="*/ 2147483646 h 940"/>
              <a:gd name="T10" fmla="*/ 2147483646 w 540"/>
              <a:gd name="T11" fmla="*/ 2147483646 h 940"/>
              <a:gd name="T12" fmla="*/ 2147483646 w 540"/>
              <a:gd name="T13" fmla="*/ 2147483646 h 940"/>
              <a:gd name="T14" fmla="*/ 2147483646 w 540"/>
              <a:gd name="T15" fmla="*/ 2147483646 h 940"/>
              <a:gd name="T16" fmla="*/ 2147483646 w 540"/>
              <a:gd name="T17" fmla="*/ 2147483646 h 940"/>
              <a:gd name="T18" fmla="*/ 2147483646 w 540"/>
              <a:gd name="T19" fmla="*/ 2147483646 h 940"/>
              <a:gd name="T20" fmla="*/ 2147483646 w 540"/>
              <a:gd name="T21" fmla="*/ 2147483646 h 940"/>
              <a:gd name="T22" fmla="*/ 2147483646 w 540"/>
              <a:gd name="T23" fmla="*/ 2147483646 h 940"/>
              <a:gd name="T24" fmla="*/ 2147483646 w 540"/>
              <a:gd name="T25" fmla="*/ 2147483646 h 940"/>
              <a:gd name="T26" fmla="*/ 2147483646 w 540"/>
              <a:gd name="T27" fmla="*/ 2147483646 h 940"/>
              <a:gd name="T28" fmla="*/ 2147483646 w 540"/>
              <a:gd name="T29" fmla="*/ 2147483646 h 940"/>
              <a:gd name="T30" fmla="*/ 2147483646 w 540"/>
              <a:gd name="T31" fmla="*/ 2147483646 h 940"/>
              <a:gd name="T32" fmla="*/ 2147483646 w 540"/>
              <a:gd name="T33" fmla="*/ 2147483646 h 940"/>
              <a:gd name="T34" fmla="*/ 2147483646 w 540"/>
              <a:gd name="T35" fmla="*/ 2147483646 h 940"/>
              <a:gd name="T36" fmla="*/ 2147483646 w 540"/>
              <a:gd name="T37" fmla="*/ 2147483646 h 940"/>
              <a:gd name="T38" fmla="*/ 2147483646 w 540"/>
              <a:gd name="T39" fmla="*/ 2147483646 h 940"/>
              <a:gd name="T40" fmla="*/ 2147483646 w 540"/>
              <a:gd name="T41" fmla="*/ 2147483646 h 940"/>
              <a:gd name="T42" fmla="*/ 2147483646 w 540"/>
              <a:gd name="T43" fmla="*/ 2147483646 h 940"/>
              <a:gd name="T44" fmla="*/ 2147483646 w 540"/>
              <a:gd name="T45" fmla="*/ 2147483646 h 940"/>
              <a:gd name="T46" fmla="*/ 2147483646 w 540"/>
              <a:gd name="T47" fmla="*/ 2147483646 h 940"/>
              <a:gd name="T48" fmla="*/ 2147483646 w 540"/>
              <a:gd name="T49" fmla="*/ 2147483646 h 940"/>
              <a:gd name="T50" fmla="*/ 2147483646 w 540"/>
              <a:gd name="T51" fmla="*/ 2147483646 h 940"/>
              <a:gd name="T52" fmla="*/ 2147483646 w 540"/>
              <a:gd name="T53" fmla="*/ 2147483646 h 940"/>
              <a:gd name="T54" fmla="*/ 2147483646 w 540"/>
              <a:gd name="T55" fmla="*/ 2147483646 h 940"/>
              <a:gd name="T56" fmla="*/ 2147483646 w 540"/>
              <a:gd name="T57" fmla="*/ 2147483646 h 940"/>
              <a:gd name="T58" fmla="*/ 2147483646 w 540"/>
              <a:gd name="T59" fmla="*/ 2147483646 h 940"/>
              <a:gd name="T60" fmla="*/ 2147483646 w 540"/>
              <a:gd name="T61" fmla="*/ 2147483646 h 940"/>
              <a:gd name="T62" fmla="*/ 2147483646 w 540"/>
              <a:gd name="T63" fmla="*/ 2147483646 h 940"/>
              <a:gd name="T64" fmla="*/ 2147483646 w 540"/>
              <a:gd name="T65" fmla="*/ 2147483646 h 940"/>
              <a:gd name="T66" fmla="*/ 2147483646 w 540"/>
              <a:gd name="T67" fmla="*/ 2147483646 h 940"/>
              <a:gd name="T68" fmla="*/ 2147483646 w 540"/>
              <a:gd name="T69" fmla="*/ 2147483646 h 940"/>
              <a:gd name="T70" fmla="*/ 2147483646 w 540"/>
              <a:gd name="T71" fmla="*/ 2147483646 h 940"/>
              <a:gd name="T72" fmla="*/ 2147483646 w 540"/>
              <a:gd name="T73" fmla="*/ 2147483646 h 940"/>
              <a:gd name="T74" fmla="*/ 2147483646 w 540"/>
              <a:gd name="T75" fmla="*/ 2147483646 h 940"/>
              <a:gd name="T76" fmla="*/ 2147483646 w 540"/>
              <a:gd name="T77" fmla="*/ 2147483646 h 940"/>
              <a:gd name="T78" fmla="*/ 2147483646 w 540"/>
              <a:gd name="T79" fmla="*/ 2147483646 h 940"/>
              <a:gd name="T80" fmla="*/ 2147483646 w 540"/>
              <a:gd name="T81" fmla="*/ 2147483646 h 940"/>
              <a:gd name="T82" fmla="*/ 2147483646 w 540"/>
              <a:gd name="T83" fmla="*/ 2147483646 h 940"/>
              <a:gd name="T84" fmla="*/ 2147483646 w 540"/>
              <a:gd name="T85" fmla="*/ 2147483646 h 940"/>
              <a:gd name="T86" fmla="*/ 2147483646 w 540"/>
              <a:gd name="T87" fmla="*/ 2147483646 h 940"/>
              <a:gd name="T88" fmla="*/ 2147483646 w 540"/>
              <a:gd name="T89" fmla="*/ 2147483646 h 94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0" h="940">
                <a:moveTo>
                  <a:pt x="330" y="19"/>
                </a:moveTo>
                <a:cubicBezTo>
                  <a:pt x="276" y="0"/>
                  <a:pt x="269" y="3"/>
                  <a:pt x="201" y="10"/>
                </a:cubicBezTo>
                <a:cubicBezTo>
                  <a:pt x="176" y="35"/>
                  <a:pt x="165" y="36"/>
                  <a:pt x="192" y="88"/>
                </a:cubicBezTo>
                <a:cubicBezTo>
                  <a:pt x="196" y="96"/>
                  <a:pt x="209" y="93"/>
                  <a:pt x="218" y="96"/>
                </a:cubicBezTo>
                <a:cubicBezTo>
                  <a:pt x="235" y="102"/>
                  <a:pt x="269" y="114"/>
                  <a:pt x="269" y="114"/>
                </a:cubicBezTo>
                <a:cubicBezTo>
                  <a:pt x="299" y="198"/>
                  <a:pt x="194" y="202"/>
                  <a:pt x="140" y="208"/>
                </a:cubicBezTo>
                <a:cubicBezTo>
                  <a:pt x="92" y="225"/>
                  <a:pt x="92" y="216"/>
                  <a:pt x="123" y="311"/>
                </a:cubicBezTo>
                <a:cubicBezTo>
                  <a:pt x="126" y="320"/>
                  <a:pt x="140" y="317"/>
                  <a:pt x="149" y="320"/>
                </a:cubicBezTo>
                <a:cubicBezTo>
                  <a:pt x="178" y="330"/>
                  <a:pt x="200" y="336"/>
                  <a:pt x="226" y="354"/>
                </a:cubicBezTo>
                <a:cubicBezTo>
                  <a:pt x="223" y="371"/>
                  <a:pt x="228" y="392"/>
                  <a:pt x="218" y="406"/>
                </a:cubicBezTo>
                <a:cubicBezTo>
                  <a:pt x="211" y="416"/>
                  <a:pt x="194" y="411"/>
                  <a:pt x="183" y="414"/>
                </a:cubicBezTo>
                <a:cubicBezTo>
                  <a:pt x="166" y="419"/>
                  <a:pt x="147" y="422"/>
                  <a:pt x="132" y="432"/>
                </a:cubicBezTo>
                <a:cubicBezTo>
                  <a:pt x="123" y="438"/>
                  <a:pt x="116" y="445"/>
                  <a:pt x="106" y="449"/>
                </a:cubicBezTo>
                <a:cubicBezTo>
                  <a:pt x="87" y="457"/>
                  <a:pt x="66" y="459"/>
                  <a:pt x="46" y="466"/>
                </a:cubicBezTo>
                <a:cubicBezTo>
                  <a:pt x="37" y="475"/>
                  <a:pt x="22" y="480"/>
                  <a:pt x="20" y="492"/>
                </a:cubicBezTo>
                <a:cubicBezTo>
                  <a:pt x="0" y="647"/>
                  <a:pt x="49" y="596"/>
                  <a:pt x="192" y="604"/>
                </a:cubicBezTo>
                <a:cubicBezTo>
                  <a:pt x="201" y="612"/>
                  <a:pt x="216" y="617"/>
                  <a:pt x="218" y="629"/>
                </a:cubicBezTo>
                <a:cubicBezTo>
                  <a:pt x="222" y="649"/>
                  <a:pt x="218" y="672"/>
                  <a:pt x="209" y="690"/>
                </a:cubicBezTo>
                <a:cubicBezTo>
                  <a:pt x="205" y="698"/>
                  <a:pt x="192" y="695"/>
                  <a:pt x="183" y="698"/>
                </a:cubicBezTo>
                <a:cubicBezTo>
                  <a:pt x="155" y="707"/>
                  <a:pt x="134" y="723"/>
                  <a:pt x="106" y="732"/>
                </a:cubicBezTo>
                <a:cubicBezTo>
                  <a:pt x="46" y="792"/>
                  <a:pt x="57" y="759"/>
                  <a:pt x="72" y="861"/>
                </a:cubicBezTo>
                <a:cubicBezTo>
                  <a:pt x="73" y="870"/>
                  <a:pt x="77" y="878"/>
                  <a:pt x="80" y="887"/>
                </a:cubicBezTo>
                <a:cubicBezTo>
                  <a:pt x="244" y="874"/>
                  <a:pt x="135" y="882"/>
                  <a:pt x="226" y="853"/>
                </a:cubicBezTo>
                <a:cubicBezTo>
                  <a:pt x="242" y="899"/>
                  <a:pt x="267" y="923"/>
                  <a:pt x="312" y="939"/>
                </a:cubicBezTo>
                <a:cubicBezTo>
                  <a:pt x="324" y="936"/>
                  <a:pt x="340" y="940"/>
                  <a:pt x="347" y="930"/>
                </a:cubicBezTo>
                <a:cubicBezTo>
                  <a:pt x="357" y="916"/>
                  <a:pt x="349" y="895"/>
                  <a:pt x="355" y="879"/>
                </a:cubicBezTo>
                <a:cubicBezTo>
                  <a:pt x="358" y="871"/>
                  <a:pt x="367" y="867"/>
                  <a:pt x="373" y="861"/>
                </a:cubicBezTo>
                <a:cubicBezTo>
                  <a:pt x="388" y="815"/>
                  <a:pt x="424" y="812"/>
                  <a:pt x="467" y="801"/>
                </a:cubicBezTo>
                <a:cubicBezTo>
                  <a:pt x="540" y="753"/>
                  <a:pt x="489" y="684"/>
                  <a:pt x="424" y="664"/>
                </a:cubicBezTo>
                <a:cubicBezTo>
                  <a:pt x="389" y="687"/>
                  <a:pt x="354" y="717"/>
                  <a:pt x="304" y="672"/>
                </a:cubicBezTo>
                <a:cubicBezTo>
                  <a:pt x="285" y="655"/>
                  <a:pt x="306" y="598"/>
                  <a:pt x="330" y="586"/>
                </a:cubicBezTo>
                <a:cubicBezTo>
                  <a:pt x="379" y="562"/>
                  <a:pt x="439" y="573"/>
                  <a:pt x="493" y="569"/>
                </a:cubicBezTo>
                <a:cubicBezTo>
                  <a:pt x="499" y="560"/>
                  <a:pt x="508" y="553"/>
                  <a:pt x="510" y="543"/>
                </a:cubicBezTo>
                <a:cubicBezTo>
                  <a:pt x="516" y="503"/>
                  <a:pt x="451" y="500"/>
                  <a:pt x="424" y="492"/>
                </a:cubicBezTo>
                <a:cubicBezTo>
                  <a:pt x="410" y="495"/>
                  <a:pt x="395" y="502"/>
                  <a:pt x="381" y="500"/>
                </a:cubicBezTo>
                <a:cubicBezTo>
                  <a:pt x="324" y="493"/>
                  <a:pt x="343" y="439"/>
                  <a:pt x="373" y="414"/>
                </a:cubicBezTo>
                <a:cubicBezTo>
                  <a:pt x="413" y="382"/>
                  <a:pt x="414" y="396"/>
                  <a:pt x="484" y="389"/>
                </a:cubicBezTo>
                <a:cubicBezTo>
                  <a:pt x="481" y="369"/>
                  <a:pt x="493" y="340"/>
                  <a:pt x="476" y="328"/>
                </a:cubicBezTo>
                <a:cubicBezTo>
                  <a:pt x="453" y="311"/>
                  <a:pt x="407" y="343"/>
                  <a:pt x="390" y="320"/>
                </a:cubicBezTo>
                <a:cubicBezTo>
                  <a:pt x="316" y="222"/>
                  <a:pt x="443" y="205"/>
                  <a:pt x="484" y="199"/>
                </a:cubicBezTo>
                <a:cubicBezTo>
                  <a:pt x="481" y="185"/>
                  <a:pt x="484" y="168"/>
                  <a:pt x="476" y="156"/>
                </a:cubicBezTo>
                <a:cubicBezTo>
                  <a:pt x="473" y="152"/>
                  <a:pt x="396" y="132"/>
                  <a:pt x="390" y="131"/>
                </a:cubicBezTo>
                <a:cubicBezTo>
                  <a:pt x="397" y="108"/>
                  <a:pt x="424" y="58"/>
                  <a:pt x="398" y="36"/>
                </a:cubicBezTo>
                <a:cubicBezTo>
                  <a:pt x="385" y="25"/>
                  <a:pt x="364" y="31"/>
                  <a:pt x="347" y="28"/>
                </a:cubicBezTo>
                <a:cubicBezTo>
                  <a:pt x="328" y="8"/>
                  <a:pt x="330" y="2"/>
                  <a:pt x="330" y="19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5D88D36B-B44E-4BF3-9750-651A5FF0505A}"/>
              </a:ext>
            </a:extLst>
          </p:cNvPr>
          <p:cNvSpPr>
            <a:spLocks/>
          </p:cNvSpPr>
          <p:nvPr/>
        </p:nvSpPr>
        <p:spPr bwMode="auto">
          <a:xfrm>
            <a:off x="8535534" y="2550318"/>
            <a:ext cx="242887" cy="504825"/>
          </a:xfrm>
          <a:custGeom>
            <a:avLst/>
            <a:gdLst>
              <a:gd name="T0" fmla="*/ 2147483646 w 153"/>
              <a:gd name="T1" fmla="*/ 2147483646 h 318"/>
              <a:gd name="T2" fmla="*/ 2147483646 w 153"/>
              <a:gd name="T3" fmla="*/ 2147483646 h 318"/>
              <a:gd name="T4" fmla="*/ 2147483646 w 153"/>
              <a:gd name="T5" fmla="*/ 2147483646 h 318"/>
              <a:gd name="T6" fmla="*/ 2147483646 w 153"/>
              <a:gd name="T7" fmla="*/ 2147483646 h 318"/>
              <a:gd name="T8" fmla="*/ 2147483646 w 153"/>
              <a:gd name="T9" fmla="*/ 2147483646 h 318"/>
              <a:gd name="T10" fmla="*/ 2147483646 w 153"/>
              <a:gd name="T11" fmla="*/ 2147483646 h 318"/>
              <a:gd name="T12" fmla="*/ 2147483646 w 153"/>
              <a:gd name="T13" fmla="*/ 2147483646 h 318"/>
              <a:gd name="T14" fmla="*/ 2147483646 w 153"/>
              <a:gd name="T15" fmla="*/ 2147483646 h 318"/>
              <a:gd name="T16" fmla="*/ 2147483646 w 153"/>
              <a:gd name="T17" fmla="*/ 2147483646 h 318"/>
              <a:gd name="T18" fmla="*/ 2147483646 w 153"/>
              <a:gd name="T19" fmla="*/ 2147483646 h 318"/>
              <a:gd name="T20" fmla="*/ 2147483646 w 153"/>
              <a:gd name="T21" fmla="*/ 2147483646 h 3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3" h="318">
                <a:moveTo>
                  <a:pt x="119" y="30"/>
                </a:moveTo>
                <a:cubicBezTo>
                  <a:pt x="94" y="37"/>
                  <a:pt x="0" y="48"/>
                  <a:pt x="68" y="108"/>
                </a:cubicBezTo>
                <a:cubicBezTo>
                  <a:pt x="85" y="123"/>
                  <a:pt x="113" y="113"/>
                  <a:pt x="136" y="116"/>
                </a:cubicBezTo>
                <a:cubicBezTo>
                  <a:pt x="122" y="209"/>
                  <a:pt x="149" y="142"/>
                  <a:pt x="68" y="177"/>
                </a:cubicBezTo>
                <a:cubicBezTo>
                  <a:pt x="65" y="178"/>
                  <a:pt x="34" y="226"/>
                  <a:pt x="33" y="228"/>
                </a:cubicBezTo>
                <a:cubicBezTo>
                  <a:pt x="36" y="245"/>
                  <a:pt x="33" y="265"/>
                  <a:pt x="42" y="280"/>
                </a:cubicBezTo>
                <a:cubicBezTo>
                  <a:pt x="64" y="318"/>
                  <a:pt x="89" y="253"/>
                  <a:pt x="102" y="245"/>
                </a:cubicBezTo>
                <a:cubicBezTo>
                  <a:pt x="117" y="236"/>
                  <a:pt x="136" y="234"/>
                  <a:pt x="153" y="228"/>
                </a:cubicBezTo>
                <a:cubicBezTo>
                  <a:pt x="147" y="176"/>
                  <a:pt x="149" y="123"/>
                  <a:pt x="136" y="73"/>
                </a:cubicBezTo>
                <a:cubicBezTo>
                  <a:pt x="134" y="64"/>
                  <a:pt x="112" y="74"/>
                  <a:pt x="110" y="65"/>
                </a:cubicBezTo>
                <a:cubicBezTo>
                  <a:pt x="95" y="0"/>
                  <a:pt x="150" y="61"/>
                  <a:pt x="119" y="30"/>
                </a:cubicBezTo>
                <a:close/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34119C0F-D206-4202-A8F6-35D6D4B6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DNA?</a:t>
            </a:r>
          </a:p>
        </p:txBody>
      </p:sp>
      <p:sp>
        <p:nvSpPr>
          <p:cNvPr id="18" name="Zástupný symbol pro zápatí 1">
            <a:extLst>
              <a:ext uri="{FF2B5EF4-FFF2-40B4-BE49-F238E27FC236}">
                <a16:creationId xmlns:a16="http://schemas.microsoft.com/office/drawing/2014/main" id="{62C83770-BB87-4BE4-92C5-63E92D1CD1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Clinical </a:t>
            </a:r>
            <a:r>
              <a:rPr lang="cs-CZ" dirty="0" err="1"/>
              <a:t>genetics</a:t>
            </a:r>
            <a:r>
              <a:rPr lang="cs-CZ" dirty="0"/>
              <a:t> (aVLKG7X1c)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645A479-6ACE-457A-A5A3-797B2CCB3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15" y="1416566"/>
            <a:ext cx="669607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41152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blona-video-simu-cz" id="{70E413AE-DF36-2240-8C7F-4EE22D6865F2}" vid="{D59A1AE0-0475-294C-904D-2C6C3702E6D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241</TotalTime>
  <Words>1515</Words>
  <Application>Microsoft Office PowerPoint</Application>
  <PresentationFormat>Širokoúhlá obrazovka</PresentationFormat>
  <Paragraphs>360</Paragraphs>
  <Slides>59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5" baseType="lpstr">
      <vt:lpstr>Arial</vt:lpstr>
      <vt:lpstr>Arial Narrow</vt:lpstr>
      <vt:lpstr>Calibri</vt:lpstr>
      <vt:lpstr>Tahoma</vt:lpstr>
      <vt:lpstr>Wingdings</vt:lpstr>
      <vt:lpstr>Prezentace_MU_CZ</vt:lpstr>
      <vt:lpstr>Medical genetics – introduction </vt:lpstr>
      <vt:lpstr>Learning outcomes</vt:lpstr>
      <vt:lpstr>Lecture content</vt:lpstr>
      <vt:lpstr>Why medical genetics?</vt:lpstr>
      <vt:lpstr>What you should already know</vt:lpstr>
      <vt:lpstr>What is a DNA?</vt:lpstr>
      <vt:lpstr>What is a DNA?</vt:lpstr>
      <vt:lpstr>What is a DNA?</vt:lpstr>
      <vt:lpstr>What is a DNA?</vt:lpstr>
      <vt:lpstr>Chromosomes</vt:lpstr>
      <vt:lpstr>Terminology</vt:lpstr>
      <vt:lpstr>Terminology</vt:lpstr>
      <vt:lpstr>Terminology</vt:lpstr>
      <vt:lpstr>Terminology</vt:lpstr>
      <vt:lpstr>Terminology</vt:lpstr>
      <vt:lpstr>Terminology</vt:lpstr>
      <vt:lpstr>Terminology</vt:lpstr>
      <vt:lpstr>Genome</vt:lpstr>
      <vt:lpstr>Genome</vt:lpstr>
      <vt:lpstr>Genome</vt:lpstr>
      <vt:lpstr>Genome</vt:lpstr>
      <vt:lpstr>Genome</vt:lpstr>
      <vt:lpstr>Genome</vt:lpstr>
      <vt:lpstr>Genome</vt:lpstr>
      <vt:lpstr>Postgenomic era</vt:lpstr>
      <vt:lpstr>Genetics today</vt:lpstr>
      <vt:lpstr>Modern techniques of genome analysis</vt:lpstr>
      <vt:lpstr>NGS flexibility</vt:lpstr>
      <vt:lpstr>Modern techniques of genome analysis</vt:lpstr>
      <vt:lpstr>Mutation vs. genome variability</vt:lpstr>
      <vt:lpstr>Mutation vs. genome variability</vt:lpstr>
      <vt:lpstr>Mutation vs. genome variability</vt:lpstr>
      <vt:lpstr>Mutation vs. genome variability</vt:lpstr>
      <vt:lpstr>Mutation vs. genome variability</vt:lpstr>
      <vt:lpstr>Mutation vs. genome variability</vt:lpstr>
      <vt:lpstr>Germline vs. somatic mutations</vt:lpstr>
      <vt:lpstr>The role of genome in the disease onset</vt:lpstr>
      <vt:lpstr>Inheritance types</vt:lpstr>
      <vt:lpstr>What is the procedure of hereditary diseases tracing?</vt:lpstr>
      <vt:lpstr>Pedigree</vt:lpstr>
      <vt:lpstr>Pedigree</vt:lpstr>
      <vt:lpstr>Mitochondrial inheritance</vt:lpstr>
      <vt:lpstr>Y chromosome inheritance</vt:lpstr>
      <vt:lpstr>Autosomal dominant inheritance</vt:lpstr>
      <vt:lpstr>Autosomal recessive inheritance</vt:lpstr>
      <vt:lpstr>Enviromental factors</vt:lpstr>
      <vt:lpstr>Monogenic disorders</vt:lpstr>
      <vt:lpstr>Autosomal recessive disorders</vt:lpstr>
      <vt:lpstr>Autosomal recessive disorders </vt:lpstr>
      <vt:lpstr>Consanguinity</vt:lpstr>
      <vt:lpstr>Syndrome Nijmegen breakage, NBS</vt:lpstr>
      <vt:lpstr>Autosomal dominant disorders</vt:lpstr>
      <vt:lpstr>Gonosomal disordres</vt:lpstr>
      <vt:lpstr>Clinical case from practice</vt:lpstr>
      <vt:lpstr>Clinical case</vt:lpstr>
      <vt:lpstr>Prezentace aplikace PowerPoint</vt:lpstr>
      <vt:lpstr>CRISPR/Cas9</vt:lpstr>
      <vt:lpstr>Take home message 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Život ohrožující stavy u diabetiků</dc:title>
  <dc:creator>Vojtěch Bulhart</dc:creator>
  <cp:lastModifiedBy>Michael Doubek</cp:lastModifiedBy>
  <cp:revision>17</cp:revision>
  <cp:lastPrinted>1601-01-01T00:00:00Z</cp:lastPrinted>
  <dcterms:created xsi:type="dcterms:W3CDTF">2020-08-24T06:00:57Z</dcterms:created>
  <dcterms:modified xsi:type="dcterms:W3CDTF">2021-10-11T21:12:02Z</dcterms:modified>
</cp:coreProperties>
</file>