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01" r:id="rId4"/>
    <p:sldId id="259" r:id="rId5"/>
    <p:sldId id="260" r:id="rId6"/>
    <p:sldId id="261" r:id="rId7"/>
    <p:sldId id="263" r:id="rId8"/>
    <p:sldId id="264" r:id="rId9"/>
    <p:sldId id="300" r:id="rId10"/>
    <p:sldId id="265" r:id="rId11"/>
    <p:sldId id="267" r:id="rId12"/>
    <p:sldId id="266" r:id="rId13"/>
    <p:sldId id="268" r:id="rId14"/>
    <p:sldId id="269" r:id="rId15"/>
    <p:sldId id="282" r:id="rId16"/>
    <p:sldId id="270" r:id="rId17"/>
    <p:sldId id="283" r:id="rId18"/>
    <p:sldId id="299" r:id="rId19"/>
    <p:sldId id="277" r:id="rId20"/>
    <p:sldId id="278" r:id="rId21"/>
    <p:sldId id="280" r:id="rId22"/>
    <p:sldId id="281" r:id="rId23"/>
    <p:sldId id="298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279" r:id="rId37"/>
    <p:sldId id="271" r:id="rId38"/>
    <p:sldId id="272" r:id="rId39"/>
    <p:sldId id="273" r:id="rId40"/>
    <p:sldId id="274" r:id="rId41"/>
    <p:sldId id="296" r:id="rId42"/>
    <p:sldId id="297" r:id="rId43"/>
    <p:sldId id="275" r:id="rId44"/>
    <p:sldId id="276" r:id="rId45"/>
    <p:sldId id="295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7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1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10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09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61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51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27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44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86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53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47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Injury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Damage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tissues</a:t>
            </a:r>
            <a:r>
              <a:rPr lang="cs-CZ" dirty="0" smtClean="0"/>
              <a:t>, </a:t>
            </a:r>
            <a:r>
              <a:rPr lang="cs-CZ" dirty="0" err="1" smtClean="0"/>
              <a:t>organs</a:t>
            </a:r>
            <a:r>
              <a:rPr lang="cs-CZ" dirty="0" smtClean="0"/>
              <a:t> and organ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Caused</a:t>
            </a:r>
            <a:r>
              <a:rPr lang="cs-CZ" dirty="0" smtClean="0"/>
              <a:t> by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endParaRPr lang="cs-CZ" dirty="0" smtClean="0"/>
          </a:p>
          <a:p>
            <a:r>
              <a:rPr lang="cs-CZ" dirty="0" err="1" smtClean="0"/>
              <a:t>Mechanical</a:t>
            </a:r>
            <a:r>
              <a:rPr lang="cs-CZ" dirty="0" smtClean="0"/>
              <a:t>, </a:t>
            </a:r>
            <a:r>
              <a:rPr lang="cs-CZ" dirty="0" err="1" smtClean="0"/>
              <a:t>physical</a:t>
            </a:r>
            <a:r>
              <a:rPr lang="cs-CZ" dirty="0" smtClean="0"/>
              <a:t>, </a:t>
            </a:r>
            <a:r>
              <a:rPr lang="cs-CZ" dirty="0" err="1" smtClean="0"/>
              <a:t>chemical</a:t>
            </a:r>
            <a:endParaRPr lang="cs-CZ" dirty="0" smtClean="0"/>
          </a:p>
          <a:p>
            <a:r>
              <a:rPr lang="cs-CZ" dirty="0" err="1" smtClean="0"/>
              <a:t>Monotrauma</a:t>
            </a:r>
            <a:r>
              <a:rPr lang="cs-CZ" dirty="0" smtClean="0"/>
              <a:t>…</a:t>
            </a:r>
            <a:r>
              <a:rPr lang="cs-CZ" dirty="0" err="1" smtClean="0"/>
              <a:t>polytrauma</a:t>
            </a:r>
            <a:r>
              <a:rPr lang="cs-CZ" dirty="0" smtClean="0"/>
              <a:t>,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threatening</a:t>
            </a:r>
            <a:endParaRPr lang="cs-CZ" dirty="0" smtClean="0"/>
          </a:p>
          <a:p>
            <a:r>
              <a:rPr lang="cs-CZ" dirty="0" err="1" smtClean="0"/>
              <a:t>Life</a:t>
            </a:r>
            <a:r>
              <a:rPr lang="cs-CZ" dirty="0" smtClean="0"/>
              <a:t>-limb-</a:t>
            </a:r>
            <a:r>
              <a:rPr lang="cs-CZ" dirty="0" err="1" smtClean="0"/>
              <a:t>function</a:t>
            </a:r>
            <a:endParaRPr lang="cs-CZ" dirty="0" smtClean="0"/>
          </a:p>
          <a:p>
            <a:r>
              <a:rPr lang="cs-CZ" dirty="0" smtClean="0"/>
              <a:t>Influence on </a:t>
            </a:r>
            <a:r>
              <a:rPr lang="cs-CZ" dirty="0" err="1" smtClean="0"/>
              <a:t>working</a:t>
            </a:r>
            <a:r>
              <a:rPr lang="cs-CZ" dirty="0" smtClean="0"/>
              <a:t> and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endParaRPr lang="cs-CZ" dirty="0" smtClean="0"/>
          </a:p>
          <a:p>
            <a:r>
              <a:rPr lang="cs-CZ" dirty="0" smtClean="0"/>
              <a:t>Most </a:t>
            </a:r>
            <a:r>
              <a:rPr lang="cs-CZ" dirty="0" err="1" smtClean="0"/>
              <a:t>common</a:t>
            </a:r>
            <a:r>
              <a:rPr lang="cs-CZ" dirty="0" smtClean="0"/>
              <a:t> cause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death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40years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32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Inspection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Swelling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Hematoma</a:t>
            </a:r>
            <a:r>
              <a:rPr lang="cs-CZ" dirty="0" smtClean="0"/>
              <a:t>, </a:t>
            </a:r>
            <a:r>
              <a:rPr lang="cs-CZ" dirty="0" err="1" smtClean="0"/>
              <a:t>bleeding</a:t>
            </a:r>
            <a:endParaRPr lang="cs-CZ" dirty="0" smtClean="0"/>
          </a:p>
          <a:p>
            <a:r>
              <a:rPr lang="cs-CZ" dirty="0" err="1" smtClean="0"/>
              <a:t>Wound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Defiguration</a:t>
            </a:r>
            <a:r>
              <a:rPr lang="cs-CZ" dirty="0" smtClean="0"/>
              <a:t>, </a:t>
            </a:r>
            <a:r>
              <a:rPr lang="cs-CZ" dirty="0" err="1" smtClean="0"/>
              <a:t>devition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extremities</a:t>
            </a:r>
            <a:endParaRPr lang="cs-CZ" dirty="0" smtClean="0"/>
          </a:p>
          <a:p>
            <a:r>
              <a:rPr lang="cs-CZ" dirty="0" err="1" smtClean="0"/>
              <a:t>Breathing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endParaRPr lang="cs-CZ" dirty="0" smtClean="0"/>
          </a:p>
          <a:p>
            <a:r>
              <a:rPr lang="cs-CZ" dirty="0" smtClean="0"/>
              <a:t>Skin charakter (</a:t>
            </a:r>
            <a:r>
              <a:rPr lang="cs-CZ" dirty="0" err="1" smtClean="0"/>
              <a:t>cyanosis</a:t>
            </a:r>
            <a:r>
              <a:rPr lang="cs-CZ" dirty="0" smtClean="0"/>
              <a:t>, </a:t>
            </a:r>
            <a:r>
              <a:rPr lang="cs-CZ" dirty="0" err="1" smtClean="0"/>
              <a:t>sweating</a:t>
            </a:r>
            <a:r>
              <a:rPr lang="cs-CZ" dirty="0" smtClean="0"/>
              <a:t>, </a:t>
            </a:r>
            <a:r>
              <a:rPr lang="cs-CZ" dirty="0" err="1" smtClean="0"/>
              <a:t>paleness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bodies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……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65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Auskultation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sounds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Lungs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Abdomen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75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Palpation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pain</a:t>
            </a:r>
            <a:endParaRPr lang="cs-CZ" dirty="0" smtClean="0"/>
          </a:p>
          <a:p>
            <a:r>
              <a:rPr lang="cs-CZ" dirty="0" err="1" smtClean="0"/>
              <a:t>Creppitation</a:t>
            </a:r>
            <a:r>
              <a:rPr lang="cs-CZ" dirty="0" smtClean="0"/>
              <a:t>, </a:t>
            </a:r>
            <a:r>
              <a:rPr lang="cs-CZ" dirty="0" err="1" smtClean="0"/>
              <a:t>fluctuation</a:t>
            </a:r>
            <a:endParaRPr lang="cs-CZ" dirty="0" smtClean="0"/>
          </a:p>
          <a:p>
            <a:r>
              <a:rPr lang="cs-CZ" dirty="0" err="1" smtClean="0"/>
              <a:t>Emphysema</a:t>
            </a:r>
            <a:endParaRPr lang="cs-CZ" dirty="0" smtClean="0"/>
          </a:p>
          <a:p>
            <a:r>
              <a:rPr lang="cs-CZ" dirty="0" err="1" smtClean="0"/>
              <a:t>Pathological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endParaRPr lang="cs-CZ" dirty="0" smtClean="0"/>
          </a:p>
          <a:p>
            <a:r>
              <a:rPr lang="cs-CZ" dirty="0" err="1" smtClean="0"/>
              <a:t>Peritoneal</a:t>
            </a:r>
            <a:r>
              <a:rPr lang="cs-CZ" dirty="0" smtClean="0"/>
              <a:t> </a:t>
            </a:r>
            <a:r>
              <a:rPr lang="cs-CZ" dirty="0" err="1" smtClean="0"/>
              <a:t>irritation</a:t>
            </a:r>
            <a:endParaRPr lang="cs-CZ" dirty="0" smtClean="0"/>
          </a:p>
          <a:p>
            <a:r>
              <a:rPr lang="cs-CZ" dirty="0" smtClean="0"/>
              <a:t>….</a:t>
            </a:r>
          </a:p>
          <a:p>
            <a:endParaRPr lang="cs-CZ" dirty="0"/>
          </a:p>
          <a:p>
            <a:r>
              <a:rPr lang="cs-CZ" dirty="0" err="1" smtClean="0"/>
              <a:t>Extremities</a:t>
            </a:r>
            <a:r>
              <a:rPr lang="cs-CZ" dirty="0" smtClean="0"/>
              <a:t>: </a:t>
            </a:r>
            <a:r>
              <a:rPr lang="cs-CZ" dirty="0" err="1" smtClean="0"/>
              <a:t>neurocirculation</a:t>
            </a:r>
            <a:r>
              <a:rPr lang="cs-CZ" dirty="0" smtClean="0"/>
              <a:t>!!!!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63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Percussion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Lungs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Abdomen</a:t>
            </a:r>
          </a:p>
          <a:p>
            <a:endParaRPr lang="cs-CZ" dirty="0"/>
          </a:p>
          <a:p>
            <a:r>
              <a:rPr lang="cs-CZ" dirty="0" smtClean="0"/>
              <a:t>Soft </a:t>
            </a:r>
            <a:r>
              <a:rPr lang="cs-CZ" dirty="0" err="1" smtClean="0"/>
              <a:t>tissues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82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Rectal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2633686" y="1600200"/>
            <a:ext cx="3876627" cy="4525963"/>
          </a:xfrm>
        </p:spPr>
      </p:pic>
    </p:spTree>
    <p:extLst>
      <p:ext uri="{BB962C8B-B14F-4D97-AF65-F5344CB8AC3E}">
        <p14:creationId xmlns:p14="http://schemas.microsoft.com/office/powerpoint/2010/main" val="402215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syndromes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Beck´s</a:t>
            </a:r>
            <a:r>
              <a:rPr lang="cs-CZ" dirty="0" smtClean="0"/>
              <a:t> trias: </a:t>
            </a:r>
            <a:r>
              <a:rPr lang="cs-CZ" sz="1800" dirty="0" err="1" smtClean="0"/>
              <a:t>hypotension</a:t>
            </a:r>
            <a:r>
              <a:rPr lang="cs-CZ" sz="1800" dirty="0" smtClean="0"/>
              <a:t>, </a:t>
            </a:r>
            <a:r>
              <a:rPr lang="cs-CZ" sz="1800" dirty="0" err="1" smtClean="0"/>
              <a:t>increased</a:t>
            </a:r>
            <a:r>
              <a:rPr lang="cs-CZ" sz="1800" dirty="0" smtClean="0"/>
              <a:t> </a:t>
            </a:r>
            <a:r>
              <a:rPr lang="cs-CZ" sz="1800" dirty="0" err="1" smtClean="0"/>
              <a:t>load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cervical</a:t>
            </a:r>
            <a:r>
              <a:rPr lang="cs-CZ" sz="1800" dirty="0" smtClean="0"/>
              <a:t> </a:t>
            </a:r>
            <a:r>
              <a:rPr lang="cs-CZ" sz="1800" dirty="0" err="1" smtClean="0"/>
              <a:t>veins</a:t>
            </a:r>
            <a:r>
              <a:rPr lang="cs-CZ" sz="1800" dirty="0" smtClean="0"/>
              <a:t>, </a:t>
            </a:r>
            <a:r>
              <a:rPr lang="cs-CZ" sz="1800" dirty="0" err="1" smtClean="0"/>
              <a:t>decreased</a:t>
            </a:r>
            <a:r>
              <a:rPr lang="cs-CZ" sz="1800" dirty="0" smtClean="0"/>
              <a:t> </a:t>
            </a:r>
            <a:r>
              <a:rPr lang="cs-CZ" sz="1800" dirty="0" err="1" smtClean="0"/>
              <a:t>heart</a:t>
            </a:r>
            <a:r>
              <a:rPr lang="cs-CZ" sz="1800" dirty="0" smtClean="0"/>
              <a:t> </a:t>
            </a:r>
            <a:r>
              <a:rPr lang="cs-CZ" sz="1800" dirty="0" err="1" smtClean="0"/>
              <a:t>sounds</a:t>
            </a:r>
            <a:endParaRPr lang="cs-CZ" sz="1800" dirty="0"/>
          </a:p>
          <a:p>
            <a:r>
              <a:rPr lang="cs-CZ" dirty="0" err="1"/>
              <a:t>Hypotension</a:t>
            </a:r>
            <a:r>
              <a:rPr lang="cs-CZ" dirty="0"/>
              <a:t>, </a:t>
            </a:r>
            <a:r>
              <a:rPr lang="cs-CZ" dirty="0" err="1"/>
              <a:t>tachykardia</a:t>
            </a:r>
            <a:r>
              <a:rPr lang="cs-CZ" dirty="0"/>
              <a:t>,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load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cervical</a:t>
            </a:r>
            <a:r>
              <a:rPr lang="cs-CZ" dirty="0"/>
              <a:t> </a:t>
            </a:r>
            <a:r>
              <a:rPr lang="cs-CZ" dirty="0" err="1"/>
              <a:t>veins</a:t>
            </a:r>
            <a:r>
              <a:rPr lang="cs-CZ" dirty="0"/>
              <a:t>, </a:t>
            </a:r>
            <a:r>
              <a:rPr lang="cs-CZ" dirty="0" err="1"/>
              <a:t>decreased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sounds</a:t>
            </a:r>
            <a:endParaRPr lang="cs-CZ" dirty="0"/>
          </a:p>
          <a:p>
            <a:r>
              <a:rPr lang="cs-CZ" dirty="0" err="1" smtClean="0"/>
              <a:t>Kehr´s</a:t>
            </a:r>
            <a:r>
              <a:rPr lang="cs-CZ" dirty="0" smtClean="0"/>
              <a:t> sign</a:t>
            </a:r>
          </a:p>
          <a:p>
            <a:r>
              <a:rPr lang="cs-CZ" dirty="0" err="1" smtClean="0"/>
              <a:t>Lucid</a:t>
            </a:r>
            <a:r>
              <a:rPr lang="cs-CZ" dirty="0" smtClean="0"/>
              <a:t> interval</a:t>
            </a:r>
          </a:p>
          <a:p>
            <a:r>
              <a:rPr lang="cs-CZ" dirty="0" err="1" smtClean="0"/>
              <a:t>Hypertension</a:t>
            </a:r>
            <a:r>
              <a:rPr lang="cs-CZ" dirty="0" smtClean="0"/>
              <a:t>, </a:t>
            </a:r>
            <a:r>
              <a:rPr lang="cs-CZ" dirty="0" err="1" smtClean="0"/>
              <a:t>bradykardia</a:t>
            </a:r>
            <a:r>
              <a:rPr lang="cs-CZ" dirty="0" smtClean="0"/>
              <a:t>, </a:t>
            </a:r>
            <a:r>
              <a:rPr lang="cs-CZ" dirty="0" err="1" smtClean="0"/>
              <a:t>decreased</a:t>
            </a:r>
            <a:r>
              <a:rPr lang="cs-CZ" dirty="0" smtClean="0"/>
              <a:t> GCS</a:t>
            </a:r>
          </a:p>
          <a:p>
            <a:endParaRPr lang="cs-CZ" dirty="0"/>
          </a:p>
          <a:p>
            <a:r>
              <a:rPr lang="cs-CZ" dirty="0" smtClean="0"/>
              <a:t>……………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4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76"/>
            <a:ext cx="8229243" cy="11426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Battle´s sign &amp; Racoon eyes</a:t>
            </a:r>
            <a:endParaRPr lang="cs-CZ"/>
          </a:p>
        </p:txBody>
      </p:sp>
      <p:pic>
        <p:nvPicPr>
          <p:cNvPr id="5" name="Zástupný symbol pro obsah 5" descr="Obsah obrázku zvíře, savci, osoba, interiér&#10;&#10;Popis se vygeneroval automatick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27719"/>
            <a:ext cx="4038603" cy="2270921"/>
          </a:xfrm>
          <a:prstGeom prst="rect">
            <a:avLst/>
          </a:prstGeom>
        </p:spPr>
      </p:pic>
      <p:pic>
        <p:nvPicPr>
          <p:cNvPr id="6" name="Zástupný symbol pro obsah 7" descr="Obsah obrázku osoba, nošení, vázanka, hledání&#10;&#10;Popis se vygeneroval automaticky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6" y="2680975"/>
            <a:ext cx="4038603" cy="23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9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Fractures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Certain</a:t>
            </a:r>
            <a:r>
              <a:rPr lang="cs-CZ" dirty="0" smtClean="0"/>
              <a:t> </a:t>
            </a:r>
            <a:r>
              <a:rPr lang="cs-CZ" dirty="0" err="1" smtClean="0"/>
              <a:t>signs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r>
              <a:rPr lang="cs-CZ" dirty="0" err="1" smtClean="0"/>
              <a:t>Visible</a:t>
            </a:r>
            <a:r>
              <a:rPr lang="cs-CZ" dirty="0" smtClean="0"/>
              <a:t> bone – open </a:t>
            </a:r>
            <a:r>
              <a:rPr lang="cs-CZ" dirty="0" err="1" smtClean="0"/>
              <a:t>fracture</a:t>
            </a:r>
            <a:endParaRPr lang="cs-CZ" dirty="0" smtClean="0"/>
          </a:p>
          <a:p>
            <a:r>
              <a:rPr lang="cs-CZ" dirty="0" smtClean="0"/>
              <a:t>Deformity</a:t>
            </a:r>
          </a:p>
          <a:p>
            <a:r>
              <a:rPr lang="cs-CZ" dirty="0" err="1" smtClean="0"/>
              <a:t>Pathological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endParaRPr lang="cs-CZ" dirty="0" smtClean="0"/>
          </a:p>
          <a:p>
            <a:r>
              <a:rPr lang="cs-CZ" dirty="0" err="1" smtClean="0"/>
              <a:t>Creppitation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Uncertain</a:t>
            </a:r>
            <a:r>
              <a:rPr lang="cs-CZ" dirty="0" smtClean="0"/>
              <a:t> </a:t>
            </a:r>
            <a:r>
              <a:rPr lang="cs-CZ" dirty="0" err="1" smtClean="0"/>
              <a:t>signs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r>
              <a:rPr lang="cs-CZ" dirty="0" err="1" smtClean="0"/>
              <a:t>Pain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Swelling</a:t>
            </a:r>
            <a:endParaRPr lang="cs-CZ" dirty="0" smtClean="0"/>
          </a:p>
          <a:p>
            <a:r>
              <a:rPr lang="cs-CZ" dirty="0" err="1" smtClean="0"/>
              <a:t>Damaged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81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63" y="980728"/>
            <a:ext cx="581488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2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331640" y="764704"/>
            <a:ext cx="603876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5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Anamnesis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Common</a:t>
            </a:r>
            <a:r>
              <a:rPr lang="cs-CZ" dirty="0"/>
              <a:t> </a:t>
            </a:r>
            <a:r>
              <a:rPr lang="cs-CZ" dirty="0" err="1"/>
              <a:t>m</a:t>
            </a:r>
            <a:r>
              <a:rPr lang="cs-CZ" dirty="0" err="1" smtClean="0"/>
              <a:t>edical</a:t>
            </a:r>
            <a:r>
              <a:rPr lang="cs-CZ" dirty="0" smtClean="0"/>
              <a:t> </a:t>
            </a:r>
            <a:r>
              <a:rPr lang="cs-CZ" dirty="0" err="1"/>
              <a:t>history</a:t>
            </a:r>
            <a:r>
              <a:rPr lang="cs-CZ" dirty="0"/>
              <a:t> : </a:t>
            </a:r>
          </a:p>
          <a:p>
            <a:pPr marL="0" indent="0">
              <a:buNone/>
            </a:pPr>
            <a:r>
              <a:rPr lang="cs-CZ" dirty="0" smtClean="0"/>
              <a:t>                            risk </a:t>
            </a:r>
            <a:r>
              <a:rPr lang="cs-CZ" dirty="0" err="1" smtClean="0"/>
              <a:t>factors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</a:t>
            </a:r>
            <a:r>
              <a:rPr lang="cs-CZ" dirty="0" err="1" smtClean="0"/>
              <a:t>general</a:t>
            </a:r>
            <a:r>
              <a:rPr lang="cs-CZ" dirty="0" smtClean="0"/>
              <a:t> status </a:t>
            </a:r>
            <a:r>
              <a:rPr lang="cs-CZ" sz="2000" dirty="0" smtClean="0"/>
              <a:t>(morbidity, mortality)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     </a:t>
            </a:r>
            <a:r>
              <a:rPr lang="cs-CZ" dirty="0" err="1" smtClean="0"/>
              <a:t>drugs</a:t>
            </a:r>
            <a:r>
              <a:rPr lang="cs-CZ" dirty="0" smtClean="0"/>
              <a:t>, </a:t>
            </a:r>
            <a:r>
              <a:rPr lang="cs-CZ" dirty="0" err="1" smtClean="0"/>
              <a:t>allergies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</a:t>
            </a:r>
            <a:r>
              <a:rPr lang="cs-CZ" dirty="0" err="1" smtClean="0"/>
              <a:t>pregnancy</a:t>
            </a:r>
            <a:endParaRPr lang="cs-CZ" dirty="0" smtClean="0"/>
          </a:p>
          <a:p>
            <a:r>
              <a:rPr lang="cs-CZ" dirty="0" err="1" smtClean="0"/>
              <a:t>Mechanism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Approximation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-  </a:t>
            </a:r>
            <a:r>
              <a:rPr lang="cs-CZ" dirty="0" err="1" smtClean="0"/>
              <a:t>triage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Approximation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104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87624" y="1196752"/>
            <a:ext cx="5616624" cy="48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6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85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388877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2"/>
          <p:cNvPicPr>
            <a:picLocks noGrp="1" noChangeAspect="1"/>
          </p:cNvPicPr>
          <p:nvPr>
            <p:ph idx="4294967295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549275"/>
            <a:ext cx="6176963" cy="5472113"/>
          </a:xfrm>
        </p:spPr>
      </p:pic>
    </p:spTree>
    <p:extLst>
      <p:ext uri="{BB962C8B-B14F-4D97-AF65-F5344CB8AC3E}">
        <p14:creationId xmlns:p14="http://schemas.microsoft.com/office/powerpoint/2010/main" val="3489275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17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83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0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60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51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0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AMPLE + MIST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Allergies</a:t>
            </a:r>
            <a:endParaRPr lang="cs-CZ" dirty="0" smtClean="0"/>
          </a:p>
          <a:p>
            <a:r>
              <a:rPr lang="cs-CZ" dirty="0" err="1" smtClean="0"/>
              <a:t>Medication</a:t>
            </a:r>
            <a:endParaRPr lang="cs-CZ" dirty="0" smtClean="0"/>
          </a:p>
          <a:p>
            <a:r>
              <a:rPr lang="cs-CZ" dirty="0" err="1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endParaRPr lang="cs-CZ" dirty="0" smtClean="0"/>
          </a:p>
          <a:p>
            <a:r>
              <a:rPr lang="cs-CZ" dirty="0" smtClean="0"/>
              <a:t>Last </a:t>
            </a:r>
            <a:r>
              <a:rPr lang="cs-CZ" dirty="0" err="1" smtClean="0"/>
              <a:t>meal</a:t>
            </a:r>
            <a:endParaRPr lang="cs-CZ" dirty="0" smtClean="0"/>
          </a:p>
          <a:p>
            <a:r>
              <a:rPr lang="cs-CZ" dirty="0" err="1" smtClean="0"/>
              <a:t>Events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to </a:t>
            </a:r>
            <a:r>
              <a:rPr lang="cs-CZ" dirty="0" err="1" smtClean="0"/>
              <a:t>injury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Mechanism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endParaRPr lang="cs-CZ" dirty="0" smtClean="0"/>
          </a:p>
          <a:p>
            <a:r>
              <a:rPr lang="cs-CZ" dirty="0" err="1" smtClean="0"/>
              <a:t>Injuries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and </a:t>
            </a:r>
            <a:r>
              <a:rPr lang="cs-CZ" dirty="0" err="1" smtClean="0"/>
              <a:t>suspected</a:t>
            </a:r>
            <a:endParaRPr lang="cs-CZ" dirty="0" smtClean="0"/>
          </a:p>
          <a:p>
            <a:r>
              <a:rPr lang="cs-CZ" dirty="0" err="1" smtClean="0"/>
              <a:t>Signs</a:t>
            </a:r>
            <a:r>
              <a:rPr lang="cs-CZ" dirty="0" smtClean="0"/>
              <a:t> + </a:t>
            </a:r>
            <a:r>
              <a:rPr lang="cs-CZ" dirty="0" err="1" smtClean="0"/>
              <a:t>Symptoms</a:t>
            </a:r>
            <a:endParaRPr lang="cs-CZ" dirty="0" smtClean="0"/>
          </a:p>
          <a:p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initiated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297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31892"/>
            <a:ext cx="6595932" cy="47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76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93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112567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49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0987"/>
            <a:ext cx="60960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69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90587"/>
            <a:ext cx="381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77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" y="0"/>
            <a:ext cx="897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23728" y="1052736"/>
            <a:ext cx="5040559" cy="496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08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476250"/>
            <a:ext cx="5616575" cy="561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195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836613"/>
            <a:ext cx="5975350" cy="50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Šipka doprava 4"/>
          <p:cNvSpPr/>
          <p:nvPr/>
        </p:nvSpPr>
        <p:spPr>
          <a:xfrm rot="10800000">
            <a:off x="3275856" y="36995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729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403648" y="908720"/>
            <a:ext cx="633565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68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Triage</a:t>
            </a:r>
            <a:r>
              <a:rPr lang="cs-CZ" dirty="0" smtClean="0"/>
              <a:t> </a:t>
            </a:r>
            <a:r>
              <a:rPr lang="cs-CZ" dirty="0" err="1" smtClean="0"/>
              <a:t>criteria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polytrauma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lvl="0" indent="-317497">
              <a:spcAft>
                <a:spcPts val="0"/>
              </a:spcAft>
              <a:buSzPts val="1400"/>
            </a:pPr>
            <a:r>
              <a:rPr lang="cs-CZ" sz="1800" b="1" dirty="0" err="1"/>
              <a:t>Mechanism</a:t>
            </a:r>
            <a:r>
              <a:rPr lang="cs-CZ" sz="1800" b="1" dirty="0"/>
              <a:t> </a:t>
            </a:r>
            <a:r>
              <a:rPr lang="cs-CZ" sz="1800" b="1" dirty="0" err="1"/>
              <a:t>of</a:t>
            </a:r>
            <a:r>
              <a:rPr lang="cs-CZ" sz="1800" b="1" dirty="0"/>
              <a:t> </a:t>
            </a:r>
            <a:r>
              <a:rPr lang="cs-CZ" sz="1800" b="1" dirty="0" err="1"/>
              <a:t>injury</a:t>
            </a:r>
            <a:endParaRPr lang="cs-CZ" sz="1800" b="1" dirty="0"/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cs-CZ" sz="1800" dirty="0" err="1"/>
              <a:t>Falls</a:t>
            </a:r>
            <a:r>
              <a:rPr lang="cs-CZ" sz="1800" dirty="0"/>
              <a:t> &gt; 6 </a:t>
            </a:r>
            <a:r>
              <a:rPr lang="cs-CZ" sz="1800" dirty="0" err="1"/>
              <a:t>meters</a:t>
            </a:r>
            <a:r>
              <a:rPr lang="cs-CZ" sz="1800" dirty="0"/>
              <a:t> (second </a:t>
            </a:r>
            <a:r>
              <a:rPr lang="cs-CZ" sz="1800" dirty="0" err="1"/>
              <a:t>floor</a:t>
            </a:r>
            <a:r>
              <a:rPr lang="cs-CZ" sz="1800" dirty="0"/>
              <a:t>)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cs-CZ" sz="1800" dirty="0" err="1"/>
              <a:t>High</a:t>
            </a:r>
            <a:r>
              <a:rPr lang="cs-CZ" sz="1800" dirty="0"/>
              <a:t> risk auto </a:t>
            </a:r>
            <a:r>
              <a:rPr lang="cs-CZ" sz="1800" dirty="0" err="1"/>
              <a:t>crash</a:t>
            </a:r>
            <a:r>
              <a:rPr lang="cs-CZ" sz="1800" dirty="0"/>
              <a:t> (</a:t>
            </a:r>
            <a:r>
              <a:rPr lang="cs-CZ" sz="1800" dirty="0" err="1"/>
              <a:t>ejection</a:t>
            </a:r>
            <a:r>
              <a:rPr lang="cs-CZ" sz="1800" dirty="0"/>
              <a:t>, </a:t>
            </a:r>
            <a:r>
              <a:rPr lang="cs-CZ" sz="1800" dirty="0" err="1"/>
              <a:t>intrusion</a:t>
            </a:r>
            <a:r>
              <a:rPr lang="cs-CZ" sz="1800" dirty="0"/>
              <a:t>, </a:t>
            </a:r>
            <a:r>
              <a:rPr lang="cs-CZ" sz="1800" dirty="0" err="1"/>
              <a:t>death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another</a:t>
            </a:r>
            <a:r>
              <a:rPr lang="cs-CZ" sz="1800" dirty="0"/>
              <a:t> </a:t>
            </a:r>
            <a:r>
              <a:rPr lang="cs-CZ" sz="1800" dirty="0" err="1"/>
              <a:t>passenger</a:t>
            </a:r>
            <a:r>
              <a:rPr lang="cs-CZ" sz="1800" dirty="0"/>
              <a:t>, telemetry)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cs-CZ" sz="1800" dirty="0" err="1"/>
              <a:t>Motorcycle</a:t>
            </a:r>
            <a:r>
              <a:rPr lang="cs-CZ" sz="1800" dirty="0"/>
              <a:t> </a:t>
            </a:r>
            <a:r>
              <a:rPr lang="cs-CZ" sz="1800" dirty="0" err="1"/>
              <a:t>crash</a:t>
            </a:r>
            <a:r>
              <a:rPr lang="cs-CZ" sz="1800" dirty="0"/>
              <a:t> &gt; 30 km/h</a:t>
            </a:r>
          </a:p>
          <a:p>
            <a:pPr marL="914400" lvl="1" indent="-304796">
              <a:lnSpc>
                <a:spcPct val="150000"/>
              </a:lnSpc>
              <a:spcAft>
                <a:spcPts val="0"/>
              </a:spcAft>
              <a:buSzPts val="1200"/>
              <a:buChar char="○"/>
            </a:pPr>
            <a:r>
              <a:rPr lang="cs-CZ" sz="1800" dirty="0"/>
              <a:t>Auto vs. </a:t>
            </a:r>
            <a:r>
              <a:rPr lang="cs-CZ" sz="1800" dirty="0" err="1"/>
              <a:t>pedestrian</a:t>
            </a:r>
            <a:r>
              <a:rPr lang="cs-CZ" sz="1800" dirty="0"/>
              <a:t>/</a:t>
            </a:r>
            <a:r>
              <a:rPr lang="cs-CZ" sz="1800" dirty="0" err="1"/>
              <a:t>bicyclist</a:t>
            </a:r>
            <a:r>
              <a:rPr lang="cs-CZ" sz="1800" dirty="0"/>
              <a:t> &gt; 30 km/h</a:t>
            </a:r>
          </a:p>
          <a:p>
            <a:pPr marL="457200" lvl="0" indent="-317497">
              <a:spcAft>
                <a:spcPts val="0"/>
              </a:spcAft>
              <a:buSzPts val="1400"/>
            </a:pPr>
            <a:r>
              <a:rPr lang="cs-CZ" sz="1800" b="1" dirty="0" err="1"/>
              <a:t>Consider</a:t>
            </a:r>
            <a:r>
              <a:rPr lang="cs-CZ" sz="1800" b="1" dirty="0"/>
              <a:t> </a:t>
            </a:r>
            <a:r>
              <a:rPr lang="cs-CZ" sz="1800" b="1" dirty="0" err="1"/>
              <a:t>special</a:t>
            </a:r>
            <a:r>
              <a:rPr lang="cs-CZ" sz="1800" b="1" dirty="0"/>
              <a:t> </a:t>
            </a:r>
            <a:r>
              <a:rPr lang="cs-CZ" sz="1800" b="1" dirty="0" err="1"/>
              <a:t>conditions</a:t>
            </a:r>
            <a:endParaRPr lang="cs-CZ" sz="1800" b="1" dirty="0"/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cs-CZ" sz="1800" dirty="0"/>
              <a:t>Age &lt; 6y </a:t>
            </a:r>
            <a:r>
              <a:rPr lang="cs-CZ" sz="1800" dirty="0" err="1"/>
              <a:t>or</a:t>
            </a:r>
            <a:r>
              <a:rPr lang="cs-CZ" sz="1800" dirty="0"/>
              <a:t> &gt; 55y 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cs-CZ" sz="1800" dirty="0" err="1"/>
              <a:t>Cardiopulmonar</a:t>
            </a:r>
            <a:r>
              <a:rPr lang="cs-CZ" sz="1800" dirty="0"/>
              <a:t> </a:t>
            </a:r>
            <a:r>
              <a:rPr lang="cs-CZ" sz="1800" dirty="0" err="1"/>
              <a:t>comorbidity</a:t>
            </a:r>
            <a:endParaRPr lang="cs-CZ" sz="1800" dirty="0"/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cs-CZ" sz="1800" dirty="0" err="1"/>
              <a:t>Pregnancy</a:t>
            </a:r>
            <a:endParaRPr lang="cs-CZ" sz="1800" dirty="0"/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cs-CZ" sz="1800" dirty="0" err="1"/>
              <a:t>etc</a:t>
            </a:r>
            <a:endParaRPr lang="cs-CZ" sz="1800" dirty="0"/>
          </a:p>
          <a:p>
            <a:pPr lvl="0">
              <a:spcBef>
                <a:spcPts val="640"/>
              </a:spcBef>
              <a:buFont typeface="Arial" pitchFamily="32"/>
              <a:buChar char="•"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lvl="0" indent="-317497">
              <a:spcAft>
                <a:spcPts val="0"/>
              </a:spcAft>
              <a:buSzPts val="1400"/>
            </a:pPr>
            <a:r>
              <a:rPr lang="en-US" sz="1800" b="1" dirty="0"/>
              <a:t>Vital signs and level of consciousness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en-US" sz="1600" dirty="0"/>
              <a:t>GCS &lt; 13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en-US" sz="1600" dirty="0"/>
              <a:t>Systolic blood pressure &lt; 90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en-US" sz="1600" dirty="0"/>
              <a:t>Respiratory rate &lt; 10 or  &gt; 29 (or need for </a:t>
            </a:r>
            <a:r>
              <a:rPr lang="en-US" sz="1600" dirty="0" err="1"/>
              <a:t>ventilatory</a:t>
            </a:r>
            <a:r>
              <a:rPr lang="en-US" sz="1600" dirty="0"/>
              <a:t> support)</a:t>
            </a:r>
          </a:p>
          <a:p>
            <a:pPr marL="457200" lvl="0" indent="-317497">
              <a:spcAft>
                <a:spcPts val="0"/>
              </a:spcAft>
              <a:buSzPts val="1400"/>
            </a:pPr>
            <a:r>
              <a:rPr lang="en-US" sz="1800" b="1" dirty="0"/>
              <a:t>Anatomy of injury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en-US" sz="1600" dirty="0"/>
              <a:t>All penetrating injuries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en-US" sz="1600" dirty="0"/>
              <a:t>Pelvic fractures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en-US" sz="1600" dirty="0"/>
              <a:t>Two or more proximal long-bone fractures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en-US" sz="1600" dirty="0"/>
              <a:t>Crushed, </a:t>
            </a:r>
            <a:r>
              <a:rPr lang="en-US" sz="1600" dirty="0" err="1"/>
              <a:t>degloved</a:t>
            </a:r>
            <a:r>
              <a:rPr lang="en-US" sz="1600" dirty="0"/>
              <a:t>, mangled, or pulseless extremity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en-US" sz="1600" dirty="0"/>
              <a:t>Amputation proximal to wrist or ankle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en-US" sz="1600" dirty="0"/>
              <a:t>Open or depressed skull fracture</a:t>
            </a:r>
          </a:p>
          <a:p>
            <a:pPr marL="914400" lvl="1" indent="-304796">
              <a:spcAft>
                <a:spcPts val="0"/>
              </a:spcAft>
              <a:buSzPts val="1200"/>
              <a:buChar char="○"/>
            </a:pPr>
            <a:r>
              <a:rPr lang="en-US" sz="1600" dirty="0"/>
              <a:t>Paralysis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463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692150"/>
            <a:ext cx="6624638" cy="496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277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44798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662179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1198" r="5685"/>
          <a:stretch>
            <a:fillRect/>
          </a:stretch>
        </p:blipFill>
        <p:spPr>
          <a:xfrm>
            <a:off x="899592" y="692696"/>
            <a:ext cx="6436563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241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lum/>
            <a:alphaModFix/>
          </a:blip>
          <a:srcRect l="9888" r="13417"/>
          <a:stretch>
            <a:fillRect/>
          </a:stretch>
        </p:blipFill>
        <p:spPr>
          <a:xfrm>
            <a:off x="0" y="1125538"/>
            <a:ext cx="5400675" cy="483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467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4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25352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Mechanism</a:t>
            </a:r>
            <a:r>
              <a:rPr lang="cs-CZ" dirty="0" smtClean="0"/>
              <a:t>       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endParaRPr lang="cs-CZ" dirty="0"/>
          </a:p>
        </p:txBody>
      </p:sp>
      <p:pic>
        <p:nvPicPr>
          <p:cNvPr id="5" name="Zástupný symbol pro obrázek 2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1143000" y="1951831"/>
            <a:ext cx="6858000" cy="3822700"/>
          </a:xfrm>
        </p:spPr>
      </p:pic>
      <p:sp>
        <p:nvSpPr>
          <p:cNvPr id="4" name="Šipka doprava 3"/>
          <p:cNvSpPr/>
          <p:nvPr/>
        </p:nvSpPr>
        <p:spPr>
          <a:xfrm>
            <a:off x="4211960" y="76470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05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cs-CZ" sz="3600" dirty="0" err="1" smtClean="0"/>
              <a:t>Associated</a:t>
            </a:r>
            <a:r>
              <a:rPr lang="cs-CZ" sz="3600" dirty="0" smtClean="0"/>
              <a:t> trauma:</a:t>
            </a:r>
            <a:r>
              <a:rPr lang="cs-CZ" sz="3600" dirty="0"/>
              <a:t/>
            </a:r>
            <a:br>
              <a:rPr lang="cs-CZ" sz="36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1st-3th </a:t>
            </a:r>
            <a:r>
              <a:rPr lang="cs-CZ" dirty="0" err="1" smtClean="0"/>
              <a:t>rib</a:t>
            </a:r>
            <a:r>
              <a:rPr lang="cs-CZ" dirty="0" smtClean="0"/>
              <a:t>…plexus </a:t>
            </a:r>
            <a:r>
              <a:rPr lang="cs-CZ" dirty="0" err="1" smtClean="0"/>
              <a:t>brachialis</a:t>
            </a:r>
            <a:r>
              <a:rPr lang="cs-CZ" dirty="0" smtClean="0"/>
              <a:t>, a.et </a:t>
            </a:r>
            <a:r>
              <a:rPr lang="cs-CZ" dirty="0" err="1" smtClean="0"/>
              <a:t>v.subclavia</a:t>
            </a:r>
            <a:r>
              <a:rPr lang="cs-CZ" dirty="0" smtClean="0"/>
              <a:t>, trauma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thoracic</a:t>
            </a:r>
            <a:r>
              <a:rPr lang="cs-CZ" dirty="0" smtClean="0"/>
              <a:t> aorta (</a:t>
            </a:r>
            <a:r>
              <a:rPr lang="cs-CZ" dirty="0" err="1" smtClean="0"/>
              <a:t>disection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Scapula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 –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trauma</a:t>
            </a:r>
          </a:p>
          <a:p>
            <a:r>
              <a:rPr lang="cs-CZ" dirty="0" err="1" smtClean="0"/>
              <a:t>Rib</a:t>
            </a:r>
            <a:r>
              <a:rPr lang="cs-CZ" dirty="0" smtClean="0"/>
              <a:t> </a:t>
            </a:r>
            <a:r>
              <a:rPr lang="cs-CZ" dirty="0" err="1" smtClean="0"/>
              <a:t>fracture</a:t>
            </a:r>
            <a:r>
              <a:rPr lang="cs-CZ" dirty="0" smtClean="0"/>
              <a:t> in </a:t>
            </a:r>
            <a:r>
              <a:rPr lang="cs-CZ" dirty="0" err="1" smtClean="0"/>
              <a:t>middle</a:t>
            </a:r>
            <a:r>
              <a:rPr lang="cs-CZ" dirty="0" smtClean="0"/>
              <a:t> part…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contusion</a:t>
            </a:r>
            <a:r>
              <a:rPr lang="cs-CZ" dirty="0" smtClean="0"/>
              <a:t>…ARDS, PNO, </a:t>
            </a:r>
            <a:r>
              <a:rPr lang="cs-CZ" dirty="0" err="1" smtClean="0"/>
              <a:t>hemothorax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Distal</a:t>
            </a:r>
            <a:r>
              <a:rPr lang="cs-CZ" dirty="0" smtClean="0"/>
              <a:t> </a:t>
            </a:r>
            <a:r>
              <a:rPr lang="cs-CZ" dirty="0" err="1" smtClean="0"/>
              <a:t>ribs</a:t>
            </a:r>
            <a:r>
              <a:rPr lang="cs-CZ" dirty="0" smtClean="0"/>
              <a:t>… liver, spleen</a:t>
            </a:r>
          </a:p>
          <a:p>
            <a:r>
              <a:rPr lang="cs-CZ" dirty="0" smtClean="0"/>
              <a:t>Pelvis…</a:t>
            </a:r>
            <a:r>
              <a:rPr lang="cs-CZ" dirty="0" err="1" smtClean="0"/>
              <a:t>rectum</a:t>
            </a:r>
            <a:r>
              <a:rPr lang="cs-CZ" dirty="0" smtClean="0"/>
              <a:t>, </a:t>
            </a:r>
            <a:r>
              <a:rPr lang="cs-CZ" dirty="0" err="1" smtClean="0"/>
              <a:t>urinary</a:t>
            </a:r>
            <a:r>
              <a:rPr lang="cs-CZ" dirty="0" smtClean="0"/>
              <a:t> </a:t>
            </a:r>
            <a:r>
              <a:rPr lang="cs-CZ" dirty="0" err="1" smtClean="0"/>
              <a:t>bladder</a:t>
            </a:r>
            <a:r>
              <a:rPr lang="cs-CZ" dirty="0" smtClean="0"/>
              <a:t>, </a:t>
            </a:r>
            <a:r>
              <a:rPr lang="cs-CZ" dirty="0" err="1" smtClean="0"/>
              <a:t>venous</a:t>
            </a:r>
            <a:r>
              <a:rPr lang="cs-CZ" dirty="0" smtClean="0"/>
              <a:t> plexus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9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Injuries</a:t>
            </a:r>
            <a:r>
              <a:rPr lang="cs-CZ" dirty="0" smtClean="0"/>
              <a:t>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Superfitial</a:t>
            </a:r>
            <a:r>
              <a:rPr lang="cs-CZ" dirty="0" smtClean="0"/>
              <a:t>, </a:t>
            </a:r>
            <a:r>
              <a:rPr lang="cs-CZ" dirty="0" err="1" smtClean="0"/>
              <a:t>deep</a:t>
            </a:r>
            <a:r>
              <a:rPr lang="cs-CZ" dirty="0" smtClean="0"/>
              <a:t>, </a:t>
            </a:r>
            <a:r>
              <a:rPr lang="cs-CZ" dirty="0" err="1" smtClean="0"/>
              <a:t>penetrating</a:t>
            </a:r>
            <a:endParaRPr lang="cs-CZ" dirty="0" smtClean="0"/>
          </a:p>
          <a:p>
            <a:r>
              <a:rPr lang="cs-CZ" dirty="0" smtClean="0"/>
              <a:t>Open, </a:t>
            </a:r>
            <a:r>
              <a:rPr lang="cs-CZ" dirty="0" err="1" smtClean="0"/>
              <a:t>close</a:t>
            </a:r>
            <a:endParaRPr lang="cs-CZ" dirty="0" smtClean="0"/>
          </a:p>
          <a:p>
            <a:r>
              <a:rPr lang="cs-CZ" dirty="0" smtClean="0"/>
              <a:t>Soft </a:t>
            </a:r>
            <a:r>
              <a:rPr lang="cs-CZ" dirty="0" err="1" smtClean="0"/>
              <a:t>tissues</a:t>
            </a:r>
            <a:r>
              <a:rPr lang="cs-CZ" dirty="0" smtClean="0"/>
              <a:t>, </a:t>
            </a:r>
            <a:r>
              <a:rPr lang="cs-CZ" dirty="0" err="1" smtClean="0"/>
              <a:t>skeletal</a:t>
            </a:r>
            <a:r>
              <a:rPr lang="cs-CZ" dirty="0" smtClean="0"/>
              <a:t> trauma</a:t>
            </a:r>
          </a:p>
          <a:p>
            <a:endParaRPr lang="cs-CZ" dirty="0"/>
          </a:p>
          <a:p>
            <a:r>
              <a:rPr lang="cs-CZ" dirty="0" err="1" smtClean="0"/>
              <a:t>Monotrauma</a:t>
            </a:r>
            <a:endParaRPr lang="cs-CZ" dirty="0" smtClean="0"/>
          </a:p>
          <a:p>
            <a:r>
              <a:rPr lang="cs-CZ" dirty="0" err="1" smtClean="0"/>
              <a:t>Combined</a:t>
            </a:r>
            <a:r>
              <a:rPr lang="cs-CZ" dirty="0" smtClean="0"/>
              <a:t> trauma</a:t>
            </a:r>
          </a:p>
          <a:p>
            <a:r>
              <a:rPr lang="cs-CZ" dirty="0" err="1" smtClean="0"/>
              <a:t>Polytrauma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04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Fyzik.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survey</a:t>
            </a:r>
            <a:r>
              <a:rPr lang="cs-CZ" dirty="0" smtClean="0"/>
              <a:t> ABCDE</a:t>
            </a:r>
          </a:p>
          <a:p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survey</a:t>
            </a:r>
            <a:endParaRPr lang="cs-CZ" dirty="0" smtClean="0"/>
          </a:p>
          <a:p>
            <a:r>
              <a:rPr lang="cs-CZ" dirty="0" err="1" smtClean="0"/>
              <a:t>Targeted</a:t>
            </a:r>
            <a:r>
              <a:rPr lang="cs-CZ" dirty="0" smtClean="0"/>
              <a:t> </a:t>
            </a:r>
            <a:r>
              <a:rPr lang="cs-CZ" dirty="0" err="1" smtClean="0"/>
              <a:t>excamination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Simple</a:t>
            </a:r>
            <a:r>
              <a:rPr lang="cs-CZ" dirty="0" smtClean="0"/>
              <a:t>…. </a:t>
            </a:r>
            <a:r>
              <a:rPr lang="cs-CZ" dirty="0" err="1" smtClean="0"/>
              <a:t>complex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Physdical</a:t>
            </a:r>
            <a:r>
              <a:rPr lang="cs-CZ" dirty="0" smtClean="0"/>
              <a:t> </a:t>
            </a:r>
            <a:r>
              <a:rPr lang="cs-CZ" dirty="0" err="1" smtClean="0"/>
              <a:t>examiination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34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3876" y="45216"/>
            <a:ext cx="9071640" cy="126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x-none" smtClean="0"/>
              <a:t>Physical examination</a:t>
            </a:r>
            <a:endParaRPr lang="x-none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43876" y="1512936"/>
            <a:ext cx="4426560" cy="49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 algn="l" defTabSz="914400" rtl="0" eaLnBrk="1" latinLnBrk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r>
              <a:rPr lang="en-US" b="1" smtClean="0"/>
              <a:t>I a</a:t>
            </a:r>
            <a:r>
              <a:rPr lang="en-US" smtClean="0"/>
              <a:t>m</a:t>
            </a:r>
            <a:r>
              <a:rPr lang="en-US" b="1" smtClean="0"/>
              <a:t> a p</a:t>
            </a:r>
            <a:r>
              <a:rPr lang="en-US" smtClean="0"/>
              <a:t>eople</a:t>
            </a:r>
            <a:r>
              <a:rPr lang="en-US" b="1" smtClean="0"/>
              <a:t> p</a:t>
            </a:r>
            <a:r>
              <a:rPr lang="en-US" smtClean="0"/>
              <a:t>erson </a:t>
            </a:r>
            <a:r>
              <a:rPr lang="en-US" b="1" smtClean="0"/>
              <a:t>r</a:t>
            </a:r>
            <a:r>
              <a:rPr lang="en-US" smtClean="0"/>
              <a:t>eally</a:t>
            </a:r>
            <a:r>
              <a:rPr lang="en-US" b="1" smtClean="0"/>
              <a:t>...</a:t>
            </a:r>
          </a:p>
          <a:p>
            <a:r>
              <a:rPr lang="en-US" b="1" smtClean="0"/>
              <a:t>Inspection</a:t>
            </a:r>
          </a:p>
          <a:p>
            <a:r>
              <a:rPr lang="en-US" b="1" smtClean="0"/>
              <a:t>Auscultation</a:t>
            </a:r>
          </a:p>
          <a:p>
            <a:r>
              <a:rPr lang="en-US" b="1" smtClean="0"/>
              <a:t>Palpation</a:t>
            </a:r>
          </a:p>
          <a:p>
            <a:r>
              <a:rPr lang="en-US" b="1" smtClean="0"/>
              <a:t>Percussion</a:t>
            </a:r>
          </a:p>
          <a:p>
            <a:r>
              <a:rPr lang="en-US" b="1" smtClean="0"/>
              <a:t>R</a:t>
            </a:r>
            <a:r>
              <a:rPr lang="en-US" smtClean="0"/>
              <a:t>ectal exam</a:t>
            </a:r>
          </a:p>
          <a:p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91837" y="2132856"/>
            <a:ext cx="4426560" cy="37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77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444</Words>
  <Application>Microsoft Office PowerPoint</Application>
  <PresentationFormat>Předvádění na obrazovce (4:3)</PresentationFormat>
  <Paragraphs>133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systému Office</vt:lpstr>
      <vt:lpstr>Injury </vt:lpstr>
      <vt:lpstr>Anamnesis</vt:lpstr>
      <vt:lpstr>AMPLE + MIST</vt:lpstr>
      <vt:lpstr>Triage criteria of polytrauma</vt:lpstr>
      <vt:lpstr>Mechanism       type of injury</vt:lpstr>
      <vt:lpstr>Associated trauma: </vt:lpstr>
      <vt:lpstr>Injuries: </vt:lpstr>
      <vt:lpstr>Fyzik. vyšetření</vt:lpstr>
      <vt:lpstr>Prezentace aplikace PowerPoint</vt:lpstr>
      <vt:lpstr>Inspection</vt:lpstr>
      <vt:lpstr>Auskultation</vt:lpstr>
      <vt:lpstr>Palpation </vt:lpstr>
      <vt:lpstr>Percussion</vt:lpstr>
      <vt:lpstr>Rectal exam?</vt:lpstr>
      <vt:lpstr>Specific clinical syndromes</vt:lpstr>
      <vt:lpstr>Prezentace aplikace PowerPoint</vt:lpstr>
      <vt:lpstr>Fractures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Anamnéza a fyzikální vyšetření u úrazů</dc:title>
  <dc:creator>uziv</dc:creator>
  <cp:lastModifiedBy>Lenka</cp:lastModifiedBy>
  <cp:revision>11</cp:revision>
  <dcterms:created xsi:type="dcterms:W3CDTF">2018-11-28T07:35:57Z</dcterms:created>
  <dcterms:modified xsi:type="dcterms:W3CDTF">2020-04-17T09:21:15Z</dcterms:modified>
</cp:coreProperties>
</file>