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301" r:id="rId39"/>
    <p:sldId id="294" r:id="rId40"/>
    <p:sldId id="302" r:id="rId41"/>
    <p:sldId id="303" r:id="rId42"/>
    <p:sldId id="297" r:id="rId43"/>
    <p:sldId id="304" r:id="rId44"/>
    <p:sldId id="295" r:id="rId45"/>
    <p:sldId id="296" r:id="rId46"/>
    <p:sldId id="298" r:id="rId47"/>
    <p:sldId id="305" r:id="rId48"/>
    <p:sldId id="299" r:id="rId49"/>
    <p:sldId id="306" r:id="rId50"/>
    <p:sldId id="300" r:id="rId51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>
      <p:cViewPr varScale="1">
        <p:scale>
          <a:sx n="97" d="100"/>
          <a:sy n="97" d="100"/>
        </p:scale>
        <p:origin x="-1656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Zástupný symbol pro zápatí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Zástupný symbol pro číslo snímku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F5793DA-D9D4-4CD2-8C53-AC5075C0D6C9}" type="slidenum"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86580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Zástupný symbol pro záhlaví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Zástupný symbol pro datum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1C37A11D-46FE-40F8-803D-B3C448C7758E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81550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F1F763-8338-4634-87E0-F09D439F23C1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248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69771F-2910-41DE-A3B1-97300111B6EC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562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D0AA6A-75D4-4CE4-95A6-00B18627BD3D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1243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0859B4-AA92-48D4-91D7-0FDF7D807A73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0961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C03B8B-E077-4EDE-912C-6E914F0B989C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6369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EC0B15-6445-413B-AFC8-37A9D3416887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972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CF681E-F61E-4858-8494-F6A19B41203F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3411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29D31E-535A-4705-AB14-DCA104216D22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9099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94B814-9473-43C4-8267-E8D4601EE437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2299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B5F0C5-18D6-4FB5-B494-8276F3597BB9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4274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77C382-AE57-47D5-A5D6-D24D06BC7862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2818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x-none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680F789F-9E3A-4940-82D2-6E536A9A943E}" type="slidenum"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x-none" sz="32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64566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x-none" sz="5400"/>
              <a:t>Burns, forst </a:t>
            </a:r>
            <a:r>
              <a:rPr lang="x-none" sz="5400" smtClean="0"/>
              <a:t>bite, corrosion</a:t>
            </a:r>
            <a:endParaRPr lang="x-none" sz="5400"/>
          </a:p>
          <a:p>
            <a:pPr marL="0" lvl="0" indent="0" algn="ctr">
              <a:buNone/>
            </a:pPr>
            <a:endParaRPr lang="x-none"/>
          </a:p>
          <a:p>
            <a:pPr marL="0" lvl="0" indent="0" algn="ctr">
              <a:buNone/>
            </a:pPr>
            <a:endParaRPr lang="x-none"/>
          </a:p>
          <a:p>
            <a:pPr marL="0" lvl="0" indent="0" algn="ctr">
              <a:buNone/>
            </a:pPr>
            <a:endParaRPr lang="x-none"/>
          </a:p>
          <a:p>
            <a:pPr marL="0" lvl="0" indent="0" algn="ctr">
              <a:buNone/>
            </a:pPr>
            <a:r>
              <a:rPr lang="x-none"/>
              <a:t>1</a:t>
            </a:r>
            <a:r>
              <a:rPr lang="x-none" baseline="30000"/>
              <a:t>st</a:t>
            </a:r>
            <a:r>
              <a:rPr lang="x-none"/>
              <a:t> Department of Surgery</a:t>
            </a:r>
          </a:p>
          <a:p>
            <a:pPr marL="0" lvl="0" indent="0" algn="ctr">
              <a:buNone/>
            </a:pPr>
            <a:r>
              <a:rPr lang="x-none"/>
              <a:t>University hospital of St. Anne</a:t>
            </a:r>
          </a:p>
          <a:p>
            <a:pPr marL="0" lvl="0" indent="0" algn="ctr">
              <a:buNone/>
            </a:pPr>
            <a:r>
              <a:rPr lang="x-none"/>
              <a:t>Brno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808" y="2195661"/>
            <a:ext cx="4427538" cy="4027487"/>
          </a:xfrm>
        </p:spPr>
      </p:pic>
      <p:pic>
        <p:nvPicPr>
          <p:cNvPr id="4" name="Zástupný symbol pro obrázek 3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616376" y="1691605"/>
            <a:ext cx="3744912" cy="498951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/>
              <a:t>Grade III -  combustio escharotica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560" cy="49892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Damage to all layers of skin</a:t>
            </a:r>
          </a:p>
          <a:p>
            <a:pPr lvl="0"/>
            <a:r>
              <a:rPr lang="x-none"/>
              <a:t>Pale, vax-like skin</a:t>
            </a:r>
          </a:p>
          <a:p>
            <a:pPr lvl="0"/>
            <a:r>
              <a:rPr lang="x-none"/>
              <a:t>Necrosis</a:t>
            </a:r>
          </a:p>
          <a:p>
            <a:pPr lvl="0"/>
            <a:r>
              <a:rPr lang="x-none"/>
              <a:t>No pain – destruction of nerves</a:t>
            </a:r>
          </a:p>
          <a:p>
            <a:pPr lvl="0"/>
            <a:r>
              <a:rPr lang="x-none"/>
              <a:t>Scar</a:t>
            </a:r>
          </a:p>
          <a:p>
            <a:pPr lvl="0"/>
            <a:endParaRPr lang="x-none"/>
          </a:p>
        </p:txBody>
      </p:sp>
      <p:pic>
        <p:nvPicPr>
          <p:cNvPr id="4" name="Zástupný symbol pro obrázek 3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93440" y="2520720"/>
            <a:ext cx="4426560" cy="341927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/>
              <a:t>Grade IV -  carbonation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560" cy="49892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Destruction of deep underlying tissues /fascias, muscles, bones/</a:t>
            </a:r>
          </a:p>
        </p:txBody>
      </p:sp>
      <p:pic>
        <p:nvPicPr>
          <p:cNvPr id="4" name="Zástupný symbol pro obrázek 3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41480" y="3420000"/>
            <a:ext cx="6878520" cy="382931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rázek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9" y="1260000"/>
            <a:ext cx="9036000" cy="5760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/>
              <a:t>Jackson´s burn model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560" cy="4989240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1. central zone of coagulation (irreversibile)</a:t>
            </a:r>
          </a:p>
          <a:p>
            <a:pPr lvl="0"/>
            <a:r>
              <a:rPr lang="x-none"/>
              <a:t>2. zone of stasis (partialy reversibile)</a:t>
            </a:r>
          </a:p>
          <a:p>
            <a:pPr lvl="0"/>
            <a:r>
              <a:rPr lang="x-none"/>
              <a:t>3. marginal zone of hyperaemia (reversible)</a:t>
            </a:r>
          </a:p>
        </p:txBody>
      </p:sp>
      <p:pic>
        <p:nvPicPr>
          <p:cNvPr id="4" name="Zástupný symbol pro obrázek 3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40000" y="1980000"/>
            <a:ext cx="4500000" cy="4140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/>
              <a:t>Area of burns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560" cy="49892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Estimation of burned area is vital for adequate treatment</a:t>
            </a:r>
          </a:p>
          <a:p>
            <a:pPr lvl="0"/>
            <a:r>
              <a:rPr lang="x-none"/>
              <a:t>"Rule of hand (1%)"</a:t>
            </a:r>
          </a:p>
          <a:p>
            <a:pPr lvl="0"/>
            <a:r>
              <a:rPr lang="x-none"/>
              <a:t>"Rule of 9"</a:t>
            </a:r>
          </a:p>
        </p:txBody>
      </p:sp>
      <p:pic>
        <p:nvPicPr>
          <p:cNvPr id="4" name="Zástupný symbol pro obrázek 3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51960" y="1778760"/>
            <a:ext cx="4426560" cy="496944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/>
              <a:t>Inhalation thermal trauma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560" cy="49892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Airways damage</a:t>
            </a:r>
          </a:p>
          <a:p>
            <a:pPr lvl="0"/>
            <a:r>
              <a:rPr lang="x-none"/>
              <a:t>Swelling/necrosis</a:t>
            </a:r>
          </a:p>
          <a:p>
            <a:pPr lvl="0"/>
            <a:r>
              <a:rPr lang="x-none"/>
              <a:t>Airways obstruction!</a:t>
            </a:r>
          </a:p>
          <a:p>
            <a:pPr lvl="0"/>
            <a:r>
              <a:rPr lang="x-none"/>
              <a:t>CO exposure!</a:t>
            </a:r>
          </a:p>
          <a:p>
            <a:pPr lvl="0"/>
            <a:r>
              <a:rPr lang="x-none"/>
              <a:t>ARDS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4294967295"/>
          </p:nvPr>
        </p:nvSpPr>
        <p:spPr>
          <a:xfrm>
            <a:off x="5151960" y="1769040"/>
            <a:ext cx="4426560" cy="49892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Rapid therapy!!!</a:t>
            </a:r>
          </a:p>
          <a:p>
            <a:pPr lvl="0"/>
            <a:endParaRPr lang="x-none"/>
          </a:p>
          <a:p>
            <a:pPr lvl="0"/>
            <a:r>
              <a:rPr lang="x-none"/>
              <a:t>Secure airways early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rázek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1253160"/>
            <a:ext cx="5146560" cy="3786840"/>
          </a:xfrm>
        </p:spPr>
      </p:pic>
      <p:pic>
        <p:nvPicPr>
          <p:cNvPr id="3" name="Zástupný symbol pro obrázek 2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140000" y="3600000"/>
            <a:ext cx="5400000" cy="3780000"/>
          </a:xfrm>
        </p:spPr>
      </p:pic>
      <p:sp>
        <p:nvSpPr>
          <p:cNvPr id="4" name="Nadpis 3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/>
              <a:t>How do I identify inhalation injury?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9800" y="180000"/>
            <a:ext cx="9340199" cy="7004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/>
              <a:t>Barrier function of skin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Altered in Grade IIB and higher</a:t>
            </a:r>
          </a:p>
          <a:p>
            <a:pPr lvl="0"/>
            <a:r>
              <a:rPr lang="x-none"/>
              <a:t>Tissue necrosis</a:t>
            </a:r>
          </a:p>
          <a:p>
            <a:pPr lvl="0"/>
            <a:r>
              <a:rPr lang="x-none"/>
              <a:t>Swelling, hypoxia</a:t>
            </a:r>
          </a:p>
          <a:p>
            <a:pPr lvl="0"/>
            <a:r>
              <a:rPr lang="x-none"/>
              <a:t>Bacterial contamination and infection</a:t>
            </a:r>
          </a:p>
          <a:p>
            <a:pPr lvl="0"/>
            <a:r>
              <a:rPr lang="x-none"/>
              <a:t>Typically Pseudomonas aeruginosa</a:t>
            </a:r>
          </a:p>
          <a:p>
            <a:pPr lvl="0"/>
            <a:endParaRPr lang="x-none"/>
          </a:p>
          <a:p>
            <a:pPr lvl="0"/>
            <a:r>
              <a:rPr lang="x-none"/>
              <a:t>Sterile dressing, TAT, ev. ATB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mtClean="0"/>
              <a:t>T</a:t>
            </a:r>
            <a:r>
              <a:rPr lang="cs-CZ" dirty="0" smtClean="0"/>
              <a:t>h</a:t>
            </a:r>
            <a:r>
              <a:rPr lang="x-none" smtClean="0"/>
              <a:t>ermal </a:t>
            </a:r>
            <a:r>
              <a:rPr lang="x-none"/>
              <a:t>injuries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Effect of heat</a:t>
            </a:r>
          </a:p>
          <a:p>
            <a:pPr lvl="0"/>
            <a:r>
              <a:rPr lang="x-none"/>
              <a:t>Electricity, Radiation, Chemistry</a:t>
            </a:r>
          </a:p>
          <a:p>
            <a:pPr lvl="0"/>
            <a:endParaRPr lang="x-none"/>
          </a:p>
          <a:p>
            <a:pPr lvl="0"/>
            <a:endParaRPr lang="x-none"/>
          </a:p>
          <a:p>
            <a:pPr lvl="0"/>
            <a:r>
              <a:rPr lang="x-none"/>
              <a:t>Time of exposure</a:t>
            </a:r>
          </a:p>
          <a:p>
            <a:pPr lvl="0"/>
            <a:r>
              <a:rPr lang="x-none"/>
              <a:t>Type of energy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/>
              <a:t>Local damage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560" cy="49892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LIRS... SIRS</a:t>
            </a:r>
          </a:p>
          <a:p>
            <a:pPr lvl="0"/>
            <a:r>
              <a:rPr lang="x-none"/>
              <a:t>IL1,2, 6, 12, TNF alpha, Beta</a:t>
            </a:r>
          </a:p>
          <a:p>
            <a:pPr lvl="0"/>
            <a:r>
              <a:rPr lang="x-none"/>
              <a:t>Histamine</a:t>
            </a:r>
          </a:p>
          <a:p>
            <a:pPr lvl="0"/>
            <a:r>
              <a:rPr lang="x-none"/>
              <a:t>K+, myoglobin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4294967295"/>
          </p:nvPr>
        </p:nvSpPr>
        <p:spPr>
          <a:xfrm>
            <a:off x="5113440" y="1800000"/>
            <a:ext cx="4426560" cy="49892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Pain</a:t>
            </a:r>
          </a:p>
          <a:p>
            <a:pPr lvl="0"/>
            <a:r>
              <a:rPr lang="x-none"/>
              <a:t>Swelling</a:t>
            </a:r>
          </a:p>
          <a:p>
            <a:pPr lvl="0"/>
            <a:r>
              <a:rPr lang="x-none"/>
              <a:t>Ischaemia</a:t>
            </a:r>
          </a:p>
          <a:p>
            <a:pPr lvl="0"/>
            <a:r>
              <a:rPr lang="x-none"/>
              <a:t>Necrosis</a:t>
            </a:r>
          </a:p>
          <a:p>
            <a:pPr lvl="0"/>
            <a:r>
              <a:rPr lang="x-none"/>
              <a:t>infection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/>
              <a:t>General answer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560" cy="50022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SIRS</a:t>
            </a:r>
          </a:p>
          <a:p>
            <a:pPr lvl="0"/>
            <a:r>
              <a:rPr lang="x-none"/>
              <a:t>Period of shock (24-14 days)</a:t>
            </a:r>
          </a:p>
          <a:p>
            <a:pPr lvl="0"/>
            <a:endParaRPr lang="x-none"/>
          </a:p>
          <a:p>
            <a:pPr lvl="0"/>
            <a:r>
              <a:rPr lang="x-none"/>
              <a:t>Acute period of burn dissease</a:t>
            </a:r>
          </a:p>
          <a:p>
            <a:pPr lvl="0"/>
            <a:endParaRPr lang="x-none"/>
          </a:p>
          <a:p>
            <a:pPr lvl="0"/>
            <a:r>
              <a:rPr lang="x-none"/>
              <a:t>Period of reconstruction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4294967295"/>
          </p:nvPr>
        </p:nvSpPr>
        <p:spPr>
          <a:xfrm>
            <a:off x="5151960" y="1769040"/>
            <a:ext cx="4426560" cy="563796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Loss of plasma, hemoconcentration</a:t>
            </a:r>
          </a:p>
          <a:p>
            <a:pPr lvl="0"/>
            <a:r>
              <a:rPr lang="x-none"/>
              <a:t>Hypovolemia, AKI</a:t>
            </a:r>
          </a:p>
          <a:p>
            <a:pPr lvl="0"/>
            <a:endParaRPr lang="x-none"/>
          </a:p>
          <a:p>
            <a:pPr lvl="0"/>
            <a:r>
              <a:rPr lang="x-none"/>
              <a:t>Toxines resorbtion</a:t>
            </a:r>
          </a:p>
          <a:p>
            <a:pPr lvl="0"/>
            <a:r>
              <a:rPr lang="x-none"/>
              <a:t>Hypoproteinemia</a:t>
            </a:r>
          </a:p>
          <a:p>
            <a:pPr lvl="0"/>
            <a:r>
              <a:rPr lang="x-none"/>
              <a:t>Infection, Curling gastric ulcer, liver dysfunction etc.</a:t>
            </a:r>
          </a:p>
          <a:p>
            <a:pPr lvl="0"/>
            <a:endParaRPr lang="x-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rázek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3440" y="900000"/>
            <a:ext cx="8746560" cy="6120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/>
              <a:t>Treatment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2920680" cy="23796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II. less than 10%</a:t>
            </a:r>
          </a:p>
          <a:p>
            <a:pPr lvl="0"/>
            <a:r>
              <a:rPr lang="x-none"/>
              <a:t>III. Less than 2%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4294967295"/>
          </p:nvPr>
        </p:nvSpPr>
        <p:spPr>
          <a:xfrm>
            <a:off x="3570840" y="1769040"/>
            <a:ext cx="2920680" cy="23796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II. 10-24%</a:t>
            </a:r>
          </a:p>
          <a:p>
            <a:pPr lvl="0"/>
            <a:r>
              <a:rPr lang="x-none"/>
              <a:t>III. 2-10%</a:t>
            </a:r>
          </a:p>
        </p:txBody>
      </p:sp>
      <p:sp>
        <p:nvSpPr>
          <p:cNvPr id="5" name="Zástupný symbol pro text 4"/>
          <p:cNvSpPr txBox="1">
            <a:spLocks noGrp="1"/>
          </p:cNvSpPr>
          <p:nvPr>
            <p:ph type="body" idx="4294967295"/>
          </p:nvPr>
        </p:nvSpPr>
        <p:spPr>
          <a:xfrm>
            <a:off x="6638040" y="1769040"/>
            <a:ext cx="2920680" cy="23796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II: over 25%</a:t>
            </a:r>
          </a:p>
          <a:p>
            <a:pPr lvl="0"/>
            <a:r>
              <a:rPr lang="x-none"/>
              <a:t>III. Over 10%</a:t>
            </a:r>
          </a:p>
          <a:p>
            <a:pPr lvl="0"/>
            <a:r>
              <a:rPr lang="x-none"/>
              <a:t>Special cases</a:t>
            </a:r>
          </a:p>
        </p:txBody>
      </p:sp>
      <p:sp>
        <p:nvSpPr>
          <p:cNvPr id="6" name="Zástupný symbol pro text 5"/>
          <p:cNvSpPr txBox="1">
            <a:spLocks noGrp="1"/>
          </p:cNvSpPr>
          <p:nvPr>
            <p:ph type="body" idx="4294967295"/>
          </p:nvPr>
        </p:nvSpPr>
        <p:spPr>
          <a:xfrm>
            <a:off x="6638040" y="4375080"/>
            <a:ext cx="2920680" cy="23796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Burn unit</a:t>
            </a:r>
          </a:p>
        </p:txBody>
      </p:sp>
      <p:sp>
        <p:nvSpPr>
          <p:cNvPr id="7" name="Zástupný symbol pro text 6"/>
          <p:cNvSpPr txBox="1">
            <a:spLocks noGrp="1"/>
          </p:cNvSpPr>
          <p:nvPr>
            <p:ph type="body" idx="4294967295"/>
          </p:nvPr>
        </p:nvSpPr>
        <p:spPr>
          <a:xfrm>
            <a:off x="3570840" y="4375080"/>
            <a:ext cx="2920680" cy="23796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cs-CZ" sz="2800"/>
              <a:t>Hospitalization</a:t>
            </a:r>
          </a:p>
          <a:p>
            <a:pPr lvl="0"/>
            <a:r>
              <a:rPr lang="cs-CZ"/>
              <a:t>traumacentre</a:t>
            </a:r>
          </a:p>
        </p:txBody>
      </p:sp>
      <p:sp>
        <p:nvSpPr>
          <p:cNvPr id="8" name="Zástupný symbol pro text 7"/>
          <p:cNvSpPr txBox="1">
            <a:spLocks noGrp="1"/>
          </p:cNvSpPr>
          <p:nvPr>
            <p:ph type="body" idx="4294967295"/>
          </p:nvPr>
        </p:nvSpPr>
        <p:spPr>
          <a:xfrm>
            <a:off x="503999" y="4375080"/>
            <a:ext cx="2920680" cy="23796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Ambulatory treatment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/>
              <a:t>Special cases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Head and face</a:t>
            </a:r>
          </a:p>
          <a:p>
            <a:pPr lvl="0"/>
            <a:r>
              <a:rPr lang="x-none"/>
              <a:t>Perineum + genital</a:t>
            </a:r>
          </a:p>
          <a:p>
            <a:pPr lvl="0"/>
            <a:r>
              <a:rPr lang="x-none"/>
              <a:t>Hands</a:t>
            </a:r>
          </a:p>
          <a:p>
            <a:pPr lvl="0"/>
            <a:r>
              <a:rPr lang="x-none"/>
              <a:t>Circular burns of chest, neck</a:t>
            </a:r>
          </a:p>
          <a:p>
            <a:pPr lvl="0"/>
            <a:r>
              <a:rPr lang="x-none"/>
              <a:t>Inhalation thermal injury</a:t>
            </a:r>
          </a:p>
          <a:p>
            <a:pPr lvl="0"/>
            <a:r>
              <a:rPr lang="x-none"/>
              <a:t>Children under 2yo, II. Type over 5%</a:t>
            </a:r>
          </a:p>
          <a:p>
            <a:pPr lvl="0"/>
            <a:r>
              <a:rPr lang="x-none"/>
              <a:t>Geriatric patients</a:t>
            </a:r>
          </a:p>
          <a:p>
            <a:pPr lvl="0"/>
            <a:r>
              <a:rPr lang="x-none"/>
              <a:t>electricity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/>
              <a:t>Treatment - goals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560" cy="49892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Reduce local damage</a:t>
            </a:r>
          </a:p>
          <a:p>
            <a:pPr lvl="0"/>
            <a:r>
              <a:rPr lang="x-none"/>
              <a:t>Prevent/treat general answer</a:t>
            </a:r>
          </a:p>
          <a:p>
            <a:pPr lvl="0"/>
            <a:r>
              <a:rPr lang="x-none"/>
              <a:t>Prevent complications</a:t>
            </a:r>
          </a:p>
          <a:p>
            <a:pPr lvl="0"/>
            <a:r>
              <a:rPr lang="x-none"/>
              <a:t>Reconstruct</a:t>
            </a:r>
          </a:p>
          <a:p>
            <a:pPr lvl="0"/>
            <a:endParaRPr lang="x-none"/>
          </a:p>
          <a:p>
            <a:pPr lvl="0"/>
            <a:r>
              <a:rPr lang="x-none"/>
              <a:t>Proper treatment in proper time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4294967295"/>
          </p:nvPr>
        </p:nvSpPr>
        <p:spPr>
          <a:xfrm>
            <a:off x="5151960" y="1769040"/>
            <a:ext cx="4426560" cy="49892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Technical help</a:t>
            </a:r>
          </a:p>
          <a:p>
            <a:pPr lvl="0"/>
            <a:r>
              <a:rPr lang="x-none"/>
              <a:t>Pre-hospital help</a:t>
            </a:r>
          </a:p>
          <a:p>
            <a:pPr lvl="0"/>
            <a:r>
              <a:rPr lang="x-none"/>
              <a:t>Acute care</a:t>
            </a:r>
          </a:p>
          <a:p>
            <a:pPr lvl="0"/>
            <a:r>
              <a:rPr lang="x-none"/>
              <a:t>- symptomatic</a:t>
            </a:r>
          </a:p>
          <a:p>
            <a:pPr lvl="0"/>
            <a:r>
              <a:rPr lang="x-none"/>
              <a:t>- supportive</a:t>
            </a:r>
          </a:p>
          <a:p>
            <a:pPr lvl="0"/>
            <a:r>
              <a:rPr lang="x-none"/>
              <a:t>- surgical</a:t>
            </a:r>
          </a:p>
          <a:p>
            <a:pPr lvl="0"/>
            <a:r>
              <a:rPr lang="x-none"/>
              <a:t>Reconstruction and rehabilitation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/>
              <a:t>Symptomatic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560" cy="49892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Stop burning process</a:t>
            </a:r>
          </a:p>
          <a:p>
            <a:pPr lvl="0"/>
            <a:r>
              <a:rPr lang="x-none"/>
              <a:t>Analgesia</a:t>
            </a:r>
          </a:p>
          <a:p>
            <a:pPr lvl="0"/>
            <a:r>
              <a:rPr lang="x-none"/>
              <a:t>Local hypothermia</a:t>
            </a:r>
          </a:p>
          <a:p>
            <a:pPr lvl="0"/>
            <a:r>
              <a:rPr lang="x-none"/>
              <a:t>/cooling/</a:t>
            </a:r>
          </a:p>
          <a:p>
            <a:pPr lvl="0"/>
            <a:r>
              <a:rPr lang="x-none"/>
              <a:t>Sterile dressing</a:t>
            </a:r>
          </a:p>
          <a:p>
            <a:pPr lvl="0"/>
            <a:r>
              <a:rPr lang="x-none"/>
              <a:t>Prevention of hypothermy</a:t>
            </a:r>
          </a:p>
        </p:txBody>
      </p:sp>
      <p:pic>
        <p:nvPicPr>
          <p:cNvPr id="4" name="Zástupný symbol pro obrázek 3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51960" y="2620800"/>
            <a:ext cx="4426560" cy="3285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/>
              <a:t>Supportive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560" cy="49892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Fluid resuscitation</a:t>
            </a:r>
          </a:p>
          <a:p>
            <a:pPr lvl="0"/>
            <a:r>
              <a:rPr lang="x-none"/>
              <a:t>Oxygenotherapy</a:t>
            </a:r>
          </a:p>
          <a:p>
            <a:pPr lvl="0"/>
            <a:r>
              <a:rPr lang="x-none"/>
              <a:t>TAT</a:t>
            </a:r>
          </a:p>
          <a:p>
            <a:pPr lvl="0"/>
            <a:r>
              <a:rPr lang="x-none"/>
              <a:t>ATB?</a:t>
            </a:r>
          </a:p>
          <a:p>
            <a:pPr lvl="0"/>
            <a:r>
              <a:rPr lang="x-none"/>
              <a:t>Urinary output</a:t>
            </a:r>
          </a:p>
          <a:p>
            <a:pPr lvl="0"/>
            <a:r>
              <a:rPr lang="x-none"/>
              <a:t>A,B,C,D</a:t>
            </a:r>
          </a:p>
        </p:txBody>
      </p:sp>
      <p:pic>
        <p:nvPicPr>
          <p:cNvPr id="4" name="Zástupný symbol pro obrázek 3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51960" y="2527560"/>
            <a:ext cx="4426560" cy="347147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/>
              <a:t>Fluid resuscitation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613440" y="1800000"/>
            <a:ext cx="4426560" cy="49892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Min. 2 i.v. Lines</a:t>
            </a:r>
          </a:p>
          <a:p>
            <a:pPr lvl="0"/>
            <a:r>
              <a:rPr lang="x-none"/>
              <a:t>ASAP</a:t>
            </a:r>
          </a:p>
          <a:p>
            <a:pPr lvl="0"/>
            <a:r>
              <a:rPr lang="x-none"/>
              <a:t>Infants over 5%</a:t>
            </a:r>
          </a:p>
          <a:p>
            <a:pPr lvl="0"/>
            <a:r>
              <a:rPr lang="x-none"/>
              <a:t>Children over 10%</a:t>
            </a:r>
          </a:p>
          <a:p>
            <a:pPr lvl="0"/>
            <a:r>
              <a:rPr lang="x-none"/>
              <a:t>Adults over 15%</a:t>
            </a:r>
          </a:p>
          <a:p>
            <a:pPr lvl="0"/>
            <a:r>
              <a:rPr lang="x-none"/>
              <a:t>Crystaloids, coloids? aminoacids</a:t>
            </a:r>
          </a:p>
          <a:p>
            <a:pPr lvl="0"/>
            <a:r>
              <a:rPr lang="x-none"/>
              <a:t>Urinary output!!!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4294967295"/>
          </p:nvPr>
        </p:nvSpPr>
        <p:spPr>
          <a:xfrm>
            <a:off x="5151960" y="1769040"/>
            <a:ext cx="4426560" cy="49892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Parkland formula</a:t>
            </a:r>
          </a:p>
          <a:p>
            <a:pPr lvl="0"/>
            <a:r>
              <a:rPr lang="x-none"/>
              <a:t>RL 4ml x kg x %</a:t>
            </a:r>
          </a:p>
          <a:p>
            <a:pPr lvl="0"/>
            <a:r>
              <a:rPr lang="x-none"/>
              <a:t>Brook formula 1:3</a:t>
            </a:r>
          </a:p>
          <a:p>
            <a:pPr lvl="0"/>
            <a:r>
              <a:rPr lang="x-none"/>
              <a:t>(crystaloids:coloids)</a:t>
            </a:r>
          </a:p>
          <a:p>
            <a:pPr lvl="0"/>
            <a:r>
              <a:rPr lang="x-none"/>
              <a:t>0,5/1,5 ml x % x ...kg</a:t>
            </a:r>
          </a:p>
          <a:p>
            <a:pPr lvl="0"/>
            <a:r>
              <a:rPr lang="x-none"/>
              <a:t>Evans formula 1:1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/>
              <a:t>Surgical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b="1" dirty="0"/>
              <a:t>Urgent care:</a:t>
            </a:r>
          </a:p>
          <a:p>
            <a:pPr lvl="0"/>
            <a:r>
              <a:rPr lang="en-US" dirty="0" err="1" smtClean="0"/>
              <a:t>Escharotomy</a:t>
            </a:r>
            <a:endParaRPr lang="en-US" dirty="0"/>
          </a:p>
          <a:p>
            <a:pPr lvl="0"/>
            <a:r>
              <a:rPr lang="en-US" dirty="0" smtClean="0"/>
              <a:t>Fasciotomy</a:t>
            </a:r>
            <a:endParaRPr lang="cs-CZ" dirty="0" smtClean="0"/>
          </a:p>
          <a:p>
            <a:pPr marL="108000" lvl="0" indent="0">
              <a:buNone/>
            </a:pPr>
            <a:endParaRPr lang="en-US" dirty="0"/>
          </a:p>
          <a:p>
            <a:pPr lvl="0"/>
            <a:r>
              <a:rPr lang="en-US" b="1" dirty="0" smtClean="0"/>
              <a:t>On-demand</a:t>
            </a:r>
            <a:r>
              <a:rPr lang="en-US" b="1" dirty="0"/>
              <a:t>/ planed:</a:t>
            </a:r>
          </a:p>
          <a:p>
            <a:pPr lvl="0"/>
            <a:r>
              <a:rPr lang="en-US" dirty="0" err="1" smtClean="0"/>
              <a:t>Necrectomy</a:t>
            </a:r>
            <a:endParaRPr lang="en-US" dirty="0"/>
          </a:p>
          <a:p>
            <a:pPr lvl="0"/>
            <a:r>
              <a:rPr lang="en-US" dirty="0"/>
              <a:t>Wound treatment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/>
              <a:t>Mechanism of effect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Dehydratation</a:t>
            </a:r>
          </a:p>
          <a:p>
            <a:pPr lvl="0"/>
            <a:r>
              <a:rPr lang="x-none"/>
              <a:t>Formation of free radicals</a:t>
            </a:r>
          </a:p>
          <a:p>
            <a:pPr lvl="0"/>
            <a:r>
              <a:rPr lang="x-none"/>
              <a:t>Denaturation of proteins (60 C´)</a:t>
            </a:r>
          </a:p>
          <a:p>
            <a:pPr lvl="0"/>
            <a:r>
              <a:rPr lang="x-none"/>
              <a:t>Destruction of DNA mollecule</a:t>
            </a:r>
          </a:p>
          <a:p>
            <a:pPr lvl="0"/>
            <a:r>
              <a:rPr lang="x-none"/>
              <a:t>Cellular membrane destruction</a:t>
            </a:r>
          </a:p>
          <a:p>
            <a:pPr lvl="0"/>
            <a:r>
              <a:rPr lang="x-none"/>
              <a:t>Cellular death - apoptosis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619250"/>
            <a:ext cx="5221288" cy="4860925"/>
          </a:xfrm>
        </p:spPr>
      </p:pic>
      <p:pic>
        <p:nvPicPr>
          <p:cNvPr id="4" name="Zástupný symbol pro obrázek 3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654675" y="2019300"/>
            <a:ext cx="4425950" cy="446087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15976" y="418071"/>
            <a:ext cx="5256584" cy="3577790"/>
          </a:xfrm>
        </p:spPr>
      </p:pic>
      <p:pic>
        <p:nvPicPr>
          <p:cNvPr id="4" name="Zástupný symbol pro obrázek 3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71960" y="4355901"/>
            <a:ext cx="5579665" cy="271624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/>
              <a:t>Necrectomy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560" cy="49892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Surgical</a:t>
            </a:r>
          </a:p>
          <a:p>
            <a:pPr lvl="0"/>
            <a:r>
              <a:rPr lang="x-none"/>
              <a:t>fascial vs. tangential</a:t>
            </a:r>
          </a:p>
          <a:p>
            <a:pPr lvl="0"/>
            <a:r>
              <a:rPr lang="x-none"/>
              <a:t>Chemical</a:t>
            </a:r>
          </a:p>
          <a:p>
            <a:pPr lvl="0"/>
            <a:r>
              <a:rPr lang="x-none"/>
              <a:t>40% benzoic acid</a:t>
            </a:r>
          </a:p>
          <a:p>
            <a:pPr lvl="0"/>
            <a:r>
              <a:rPr lang="x-none"/>
              <a:t>40% salicyle acid</a:t>
            </a:r>
          </a:p>
          <a:p>
            <a:pPr lvl="0"/>
            <a:r>
              <a:rPr lang="x-none"/>
              <a:t>Enzymatical -  less</a:t>
            </a:r>
          </a:p>
          <a:p>
            <a:pPr lvl="0"/>
            <a:r>
              <a:rPr lang="x-none"/>
              <a:t>colagenase</a:t>
            </a:r>
          </a:p>
          <a:p>
            <a:pPr lvl="0"/>
            <a:r>
              <a:rPr lang="x-none"/>
              <a:t>protease</a:t>
            </a:r>
          </a:p>
        </p:txBody>
      </p:sp>
      <p:pic>
        <p:nvPicPr>
          <p:cNvPr id="4" name="Zástupný symbol pro obrázek 3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13440" y="1440000"/>
            <a:ext cx="4426560" cy="299016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1317" y="1115541"/>
            <a:ext cx="9468719" cy="576064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/>
              <a:t>Reparation, reconstructive surgery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560" cy="49892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Plastic surgeons</a:t>
            </a:r>
          </a:p>
          <a:p>
            <a:pPr lvl="0"/>
            <a:r>
              <a:rPr lang="x-none"/>
              <a:t>Dermo-epidermal graft</a:t>
            </a:r>
          </a:p>
          <a:p>
            <a:pPr lvl="0"/>
            <a:r>
              <a:rPr lang="x-none"/>
              <a:t>Skin transplant</a:t>
            </a:r>
          </a:p>
          <a:p>
            <a:pPr lvl="0"/>
            <a:r>
              <a:rPr lang="x-none"/>
              <a:t>Musculofascial flaps</a:t>
            </a:r>
          </a:p>
          <a:p>
            <a:pPr lvl="0"/>
            <a:r>
              <a:rPr lang="x-none"/>
              <a:t>...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4294967295"/>
          </p:nvPr>
        </p:nvSpPr>
        <p:spPr>
          <a:xfrm>
            <a:off x="5151960" y="1769040"/>
            <a:ext cx="4426560" cy="49892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Autotransplant</a:t>
            </a:r>
          </a:p>
          <a:p>
            <a:pPr lvl="0"/>
            <a:r>
              <a:rPr lang="x-none"/>
              <a:t>Allotransplants</a:t>
            </a:r>
          </a:p>
          <a:p>
            <a:pPr lvl="0"/>
            <a:r>
              <a:rPr lang="x-none"/>
              <a:t>Xenotransplants</a:t>
            </a:r>
          </a:p>
          <a:p>
            <a:pPr lvl="0"/>
            <a:r>
              <a:rPr lang="x-none"/>
              <a:t>Synthetic materials</a:t>
            </a:r>
          </a:p>
          <a:p>
            <a:pPr lvl="0"/>
            <a:r>
              <a:rPr lang="x-none"/>
              <a:t>(bovinne collagene, Synkrit...)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7784" y="1979637"/>
            <a:ext cx="4427538" cy="4427537"/>
          </a:xfrm>
        </p:spPr>
      </p:pic>
      <p:pic>
        <p:nvPicPr>
          <p:cNvPr id="4" name="Zástupný symbol pro obrázek 3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328344" y="2051645"/>
            <a:ext cx="4427537" cy="44116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rázek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540000"/>
            <a:ext cx="5220000" cy="2700000"/>
          </a:xfrm>
        </p:spPr>
      </p:pic>
      <p:pic>
        <p:nvPicPr>
          <p:cNvPr id="3" name="Zástupný symbol pro obrázek 2"/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600000" y="3419796"/>
            <a:ext cx="6300000" cy="385112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/>
              <a:t>Frostbites - congelationes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r>
              <a:rPr lang="cs-CZ" dirty="0" err="1" smtClean="0"/>
              <a:t>Effect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err="1" smtClean="0"/>
              <a:t>temperrature</a:t>
            </a:r>
            <a:endParaRPr lang="cs-CZ" dirty="0" smtClean="0"/>
          </a:p>
          <a:p>
            <a:r>
              <a:rPr lang="cs-CZ" dirty="0" smtClean="0"/>
              <a:t>Not </a:t>
            </a:r>
            <a:r>
              <a:rPr lang="cs-CZ" dirty="0" err="1" smtClean="0"/>
              <a:t>neccesary</a:t>
            </a:r>
            <a:r>
              <a:rPr lang="cs-CZ" dirty="0" smtClean="0"/>
              <a:t> </a:t>
            </a:r>
            <a:r>
              <a:rPr lang="cs-CZ" dirty="0" err="1" smtClean="0"/>
              <a:t>below</a:t>
            </a:r>
            <a:r>
              <a:rPr lang="cs-CZ" dirty="0" smtClean="0"/>
              <a:t> 0 C´</a:t>
            </a:r>
          </a:p>
          <a:p>
            <a:r>
              <a:rPr lang="cs-CZ" dirty="0" err="1" smtClean="0"/>
              <a:t>Wind</a:t>
            </a:r>
            <a:r>
              <a:rPr lang="cs-CZ" dirty="0" smtClean="0"/>
              <a:t>, </a:t>
            </a:r>
            <a:r>
              <a:rPr lang="cs-CZ" dirty="0" err="1" smtClean="0"/>
              <a:t>wet</a:t>
            </a:r>
            <a:endParaRPr lang="cs-CZ" dirty="0" smtClean="0"/>
          </a:p>
          <a:p>
            <a:r>
              <a:rPr lang="cs-CZ" dirty="0" err="1" smtClean="0"/>
              <a:t>Exposed</a:t>
            </a:r>
            <a:r>
              <a:rPr lang="cs-CZ" dirty="0" smtClean="0"/>
              <a:t> skin</a:t>
            </a:r>
          </a:p>
          <a:p>
            <a:r>
              <a:rPr lang="cs-CZ" dirty="0" err="1" smtClean="0"/>
              <a:t>Peripheral</a:t>
            </a:r>
            <a:r>
              <a:rPr lang="cs-CZ" dirty="0" smtClean="0"/>
              <a:t> </a:t>
            </a:r>
            <a:r>
              <a:rPr lang="cs-CZ" dirty="0" err="1" smtClean="0"/>
              <a:t>areas</a:t>
            </a:r>
            <a:r>
              <a:rPr lang="cs-CZ" dirty="0" smtClean="0"/>
              <a:t> /</a:t>
            </a:r>
            <a:r>
              <a:rPr lang="cs-CZ" dirty="0" err="1" smtClean="0"/>
              <a:t>acra</a:t>
            </a:r>
            <a:r>
              <a:rPr lang="cs-CZ" dirty="0" smtClean="0"/>
              <a:t>/</a:t>
            </a:r>
          </a:p>
          <a:p>
            <a:r>
              <a:rPr lang="cs-CZ" dirty="0" smtClean="0"/>
              <a:t>General </a:t>
            </a:r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patient</a:t>
            </a:r>
            <a:endParaRPr lang="x-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cs-CZ" dirty="0" err="1" smtClean="0"/>
              <a:t>Types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Frostnip</a:t>
            </a:r>
            <a:endParaRPr lang="cs-CZ" dirty="0" smtClean="0"/>
          </a:p>
          <a:p>
            <a:r>
              <a:rPr lang="cs-CZ" dirty="0" err="1" smtClean="0"/>
              <a:t>Frostbite</a:t>
            </a:r>
            <a:r>
              <a:rPr lang="cs-CZ" dirty="0" smtClean="0"/>
              <a:t>  - 1st </a:t>
            </a:r>
            <a:r>
              <a:rPr lang="cs-CZ" dirty="0" err="1" smtClean="0"/>
              <a:t>Degree</a:t>
            </a:r>
            <a:endParaRPr lang="cs-CZ" dirty="0" smtClean="0"/>
          </a:p>
          <a:p>
            <a:pPr marL="10800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- 2nd </a:t>
            </a:r>
            <a:r>
              <a:rPr lang="cs-CZ" dirty="0" err="1" smtClean="0"/>
              <a:t>Degree</a:t>
            </a:r>
            <a:endParaRPr lang="cs-CZ" dirty="0" smtClean="0"/>
          </a:p>
          <a:p>
            <a:pPr marL="10800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- 3rd </a:t>
            </a:r>
            <a:r>
              <a:rPr lang="cs-CZ" dirty="0" err="1" smtClean="0"/>
              <a:t>Degree</a:t>
            </a:r>
            <a:endParaRPr lang="cs-CZ" dirty="0" smtClean="0"/>
          </a:p>
          <a:p>
            <a:pPr marL="10800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- 4th </a:t>
            </a:r>
            <a:r>
              <a:rPr lang="cs-CZ" dirty="0" err="1" smtClean="0"/>
              <a:t>Degree</a:t>
            </a:r>
            <a:endParaRPr lang="cs-CZ" dirty="0" smtClean="0"/>
          </a:p>
          <a:p>
            <a:r>
              <a:rPr lang="cs-CZ" dirty="0" smtClean="0"/>
              <a:t>Non- </a:t>
            </a:r>
            <a:r>
              <a:rPr lang="cs-CZ" dirty="0" err="1" smtClean="0"/>
              <a:t>freezing</a:t>
            </a:r>
            <a:r>
              <a:rPr lang="cs-CZ" dirty="0" smtClean="0"/>
              <a:t> </a:t>
            </a:r>
            <a:r>
              <a:rPr lang="cs-CZ" dirty="0" err="1" smtClean="0"/>
              <a:t>injury</a:t>
            </a:r>
            <a:r>
              <a:rPr lang="cs-CZ" dirty="0" smtClean="0"/>
              <a:t> (</a:t>
            </a:r>
            <a:r>
              <a:rPr lang="cs-CZ" dirty="0" err="1" smtClean="0"/>
              <a:t>Trench</a:t>
            </a:r>
            <a:r>
              <a:rPr lang="cs-CZ" dirty="0" smtClean="0"/>
              <a:t> </a:t>
            </a:r>
            <a:r>
              <a:rPr lang="cs-CZ" dirty="0" err="1" smtClean="0"/>
              <a:t>foot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Hypothermia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400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cs-CZ" dirty="0" err="1" smtClean="0"/>
              <a:t>Frostnip</a:t>
            </a:r>
            <a:endParaRPr lang="x-none"/>
          </a:p>
        </p:txBody>
      </p:sp>
      <p:sp>
        <p:nvSpPr>
          <p:cNvPr id="3" name="Zástupný symbol pro text 2"/>
          <p:cNvSpPr txBox="1">
            <a:spLocks noGrp="1"/>
          </p:cNvSpPr>
          <p:nvPr>
            <p:ph sz="half" idx="1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marL="108000" indent="0">
              <a:buNone/>
            </a:pPr>
            <a:r>
              <a:rPr lang="cs-CZ" dirty="0" smtClean="0"/>
              <a:t>-</a:t>
            </a:r>
            <a:r>
              <a:rPr lang="cs-CZ" dirty="0" err="1" smtClean="0"/>
              <a:t>mildest</a:t>
            </a:r>
            <a:r>
              <a:rPr lang="cs-CZ" dirty="0" smtClean="0"/>
              <a:t> </a:t>
            </a:r>
            <a:r>
              <a:rPr lang="cs-CZ" dirty="0" err="1" smtClean="0"/>
              <a:t>form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cold</a:t>
            </a:r>
            <a:r>
              <a:rPr lang="cs-CZ" dirty="0" smtClean="0"/>
              <a:t> </a:t>
            </a:r>
            <a:r>
              <a:rPr lang="cs-CZ" dirty="0" err="1" smtClean="0"/>
              <a:t>injury</a:t>
            </a:r>
            <a:endParaRPr lang="cs-CZ" dirty="0" smtClean="0"/>
          </a:p>
          <a:p>
            <a:pPr marL="108000" indent="0">
              <a:buNone/>
            </a:pPr>
            <a:r>
              <a:rPr lang="cs-CZ" dirty="0" smtClean="0"/>
              <a:t>-</a:t>
            </a:r>
            <a:r>
              <a:rPr lang="cs-CZ" dirty="0" err="1" smtClean="0"/>
              <a:t>Initial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r>
              <a:rPr lang="cs-CZ" dirty="0" smtClean="0"/>
              <a:t>, </a:t>
            </a:r>
            <a:r>
              <a:rPr lang="cs-CZ" dirty="0" err="1" smtClean="0"/>
              <a:t>pallor</a:t>
            </a:r>
            <a:r>
              <a:rPr lang="cs-CZ" dirty="0" smtClean="0"/>
              <a:t>, </a:t>
            </a:r>
            <a:r>
              <a:rPr lang="cs-CZ" dirty="0" err="1" smtClean="0"/>
              <a:t>numbness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reversibile</a:t>
            </a:r>
            <a:r>
              <a:rPr lang="cs-CZ" dirty="0" smtClean="0"/>
              <a:t>, no </a:t>
            </a:r>
            <a:r>
              <a:rPr lang="cs-CZ" dirty="0" err="1" smtClean="0"/>
              <a:t>tissue</a:t>
            </a:r>
            <a:r>
              <a:rPr lang="cs-CZ" dirty="0" smtClean="0"/>
              <a:t> </a:t>
            </a:r>
            <a:r>
              <a:rPr lang="cs-CZ" dirty="0" err="1" smtClean="0"/>
              <a:t>loss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err="1" smtClean="0"/>
              <a:t>Th</a:t>
            </a:r>
            <a:r>
              <a:rPr lang="cs-CZ" dirty="0" smtClean="0"/>
              <a:t>: </a:t>
            </a:r>
            <a:r>
              <a:rPr lang="cs-CZ" dirty="0" err="1" smtClean="0"/>
              <a:t>rewarming</a:t>
            </a:r>
            <a:r>
              <a:rPr lang="cs-CZ" dirty="0" smtClean="0"/>
              <a:t> </a:t>
            </a:r>
            <a:endParaRPr lang="x-none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25" y="2358231"/>
            <a:ext cx="3724275" cy="3810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/>
              <a:t>Epidemiology and etiology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560" cy="4989240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1% of population per year</a:t>
            </a:r>
          </a:p>
          <a:p>
            <a:pPr lvl="0"/>
            <a:r>
              <a:rPr lang="x-none"/>
              <a:t>97% ambulatory, 3% hospitalization</a:t>
            </a:r>
          </a:p>
          <a:p>
            <a:pPr lvl="0"/>
            <a:endParaRPr lang="x-none"/>
          </a:p>
          <a:p>
            <a:pPr lvl="0"/>
            <a:r>
              <a:rPr lang="x-none"/>
              <a:t>40% children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4294967295"/>
          </p:nvPr>
        </p:nvSpPr>
        <p:spPr>
          <a:xfrm>
            <a:off x="5151960" y="1769040"/>
            <a:ext cx="4426560" cy="49892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Hot fluids 60%</a:t>
            </a:r>
          </a:p>
          <a:p>
            <a:pPr lvl="0"/>
            <a:r>
              <a:rPr lang="x-none"/>
              <a:t>Open flame 25%</a:t>
            </a:r>
          </a:p>
          <a:p>
            <a:pPr lvl="0"/>
            <a:r>
              <a:rPr lang="x-none"/>
              <a:t>Electricity 3,5%</a:t>
            </a:r>
          </a:p>
          <a:p>
            <a:pPr lvl="0"/>
            <a:r>
              <a:rPr lang="x-none"/>
              <a:t>Chemical burns 4%</a:t>
            </a:r>
          </a:p>
          <a:p>
            <a:pPr lvl="0"/>
            <a:r>
              <a:rPr lang="x-none"/>
              <a:t>Radiation 1%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Frostbite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1st </a:t>
            </a:r>
            <a:r>
              <a:rPr lang="cs-CZ" dirty="0" err="1" smtClean="0"/>
              <a:t>Degree</a:t>
            </a:r>
            <a:r>
              <a:rPr lang="cs-CZ" dirty="0" smtClean="0"/>
              <a:t>:  </a:t>
            </a:r>
            <a:r>
              <a:rPr lang="cs-CZ" dirty="0" err="1" smtClean="0"/>
              <a:t>hyperemia</a:t>
            </a:r>
            <a:r>
              <a:rPr lang="cs-CZ" dirty="0" smtClean="0"/>
              <a:t>, </a:t>
            </a:r>
            <a:r>
              <a:rPr lang="cs-CZ" dirty="0" err="1" smtClean="0"/>
              <a:t>swelling</a:t>
            </a:r>
            <a:r>
              <a:rPr lang="cs-CZ" dirty="0" smtClean="0"/>
              <a:t>, no skin </a:t>
            </a:r>
            <a:r>
              <a:rPr lang="cs-CZ" dirty="0" err="1" smtClean="0"/>
              <a:t>necrosis</a:t>
            </a:r>
            <a:endParaRPr lang="cs-CZ" dirty="0" smtClean="0"/>
          </a:p>
          <a:p>
            <a:pPr marL="108000" indent="0">
              <a:buNone/>
            </a:pPr>
            <a:endParaRPr lang="cs-CZ" dirty="0" smtClean="0"/>
          </a:p>
          <a:p>
            <a:r>
              <a:rPr lang="cs-CZ" dirty="0" smtClean="0"/>
              <a:t>2nd </a:t>
            </a:r>
            <a:r>
              <a:rPr lang="cs-CZ" dirty="0" err="1" smtClean="0"/>
              <a:t>Degree</a:t>
            </a:r>
            <a:r>
              <a:rPr lang="cs-CZ" dirty="0" smtClean="0"/>
              <a:t>: </a:t>
            </a:r>
            <a:r>
              <a:rPr lang="cs-CZ" dirty="0" err="1" smtClean="0"/>
              <a:t>clear</a:t>
            </a:r>
            <a:r>
              <a:rPr lang="cs-CZ" dirty="0" smtClean="0"/>
              <a:t> </a:t>
            </a:r>
            <a:r>
              <a:rPr lang="cs-CZ" dirty="0" err="1" smtClean="0"/>
              <a:t>blister</a:t>
            </a:r>
            <a:r>
              <a:rPr lang="cs-CZ" dirty="0" smtClean="0"/>
              <a:t> </a:t>
            </a:r>
            <a:r>
              <a:rPr lang="cs-CZ" dirty="0" err="1" smtClean="0"/>
              <a:t>formations</a:t>
            </a:r>
            <a:r>
              <a:rPr lang="cs-CZ" dirty="0" smtClean="0"/>
              <a:t>, </a:t>
            </a:r>
            <a:r>
              <a:rPr lang="cs-CZ" dirty="0" err="1" smtClean="0"/>
              <a:t>hyperemia</a:t>
            </a:r>
            <a:r>
              <a:rPr lang="cs-CZ" dirty="0" smtClean="0"/>
              <a:t>, </a:t>
            </a:r>
            <a:r>
              <a:rPr lang="cs-CZ" dirty="0" err="1" smtClean="0"/>
              <a:t>edema</a:t>
            </a:r>
            <a:r>
              <a:rPr lang="cs-CZ" dirty="0" smtClean="0"/>
              <a:t>, </a:t>
            </a:r>
            <a:r>
              <a:rPr lang="cs-CZ" dirty="0" err="1" smtClean="0"/>
              <a:t>partial-thickness</a:t>
            </a:r>
            <a:r>
              <a:rPr lang="cs-CZ" dirty="0" smtClean="0"/>
              <a:t> skin </a:t>
            </a:r>
            <a:r>
              <a:rPr lang="cs-CZ" dirty="0" err="1" smtClean="0"/>
              <a:t>necrosis</a:t>
            </a:r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3rd </a:t>
            </a:r>
            <a:r>
              <a:rPr lang="cs-CZ" dirty="0" err="1" smtClean="0"/>
              <a:t>Degree</a:t>
            </a:r>
            <a:r>
              <a:rPr lang="cs-CZ" dirty="0" smtClean="0"/>
              <a:t>: full-</a:t>
            </a:r>
            <a:r>
              <a:rPr lang="cs-CZ" dirty="0" err="1" smtClean="0"/>
              <a:t>thickness</a:t>
            </a:r>
            <a:r>
              <a:rPr lang="cs-CZ" dirty="0" smtClean="0"/>
              <a:t> and </a:t>
            </a:r>
            <a:r>
              <a:rPr lang="cs-CZ" dirty="0" err="1" smtClean="0"/>
              <a:t>subcutaneous</a:t>
            </a:r>
            <a:r>
              <a:rPr lang="cs-CZ" dirty="0" smtClean="0"/>
              <a:t> </a:t>
            </a:r>
            <a:r>
              <a:rPr lang="cs-CZ" dirty="0" err="1" smtClean="0"/>
              <a:t>tissue</a:t>
            </a:r>
            <a:r>
              <a:rPr lang="cs-CZ" dirty="0" smtClean="0"/>
              <a:t> </a:t>
            </a:r>
            <a:r>
              <a:rPr lang="cs-CZ" dirty="0" err="1" smtClean="0"/>
              <a:t>necrosis</a:t>
            </a:r>
            <a:r>
              <a:rPr lang="cs-CZ" dirty="0" smtClean="0"/>
              <a:t>, </a:t>
            </a:r>
            <a:r>
              <a:rPr lang="cs-CZ" dirty="0" err="1" smtClean="0"/>
              <a:t>hemorrhage</a:t>
            </a:r>
            <a:r>
              <a:rPr lang="cs-CZ" dirty="0" smtClean="0"/>
              <a:t> </a:t>
            </a:r>
            <a:r>
              <a:rPr lang="cs-CZ" dirty="0" err="1" smtClean="0"/>
              <a:t>vesicle</a:t>
            </a:r>
            <a:r>
              <a:rPr lang="cs-CZ" dirty="0" smtClean="0"/>
              <a:t> </a:t>
            </a:r>
            <a:r>
              <a:rPr lang="cs-CZ" dirty="0" err="1" smtClean="0"/>
              <a:t>formation</a:t>
            </a:r>
            <a:endParaRPr lang="cs-CZ" dirty="0" smtClean="0"/>
          </a:p>
          <a:p>
            <a:pPr marL="108000" indent="0">
              <a:buNone/>
            </a:pPr>
            <a:endParaRPr lang="cs-CZ" dirty="0" smtClean="0"/>
          </a:p>
          <a:p>
            <a:r>
              <a:rPr lang="cs-CZ" dirty="0" smtClean="0"/>
              <a:t>4th </a:t>
            </a:r>
            <a:r>
              <a:rPr lang="cs-CZ" dirty="0" err="1" smtClean="0"/>
              <a:t>Degree</a:t>
            </a:r>
            <a:r>
              <a:rPr lang="cs-CZ" dirty="0" smtClean="0"/>
              <a:t>: full-</a:t>
            </a:r>
            <a:r>
              <a:rPr lang="cs-CZ" dirty="0" err="1" smtClean="0"/>
              <a:t>thickness</a:t>
            </a:r>
            <a:r>
              <a:rPr lang="cs-CZ" dirty="0" smtClean="0"/>
              <a:t> skin </a:t>
            </a:r>
            <a:r>
              <a:rPr lang="cs-CZ" dirty="0" err="1" smtClean="0"/>
              <a:t>necrosis</a:t>
            </a:r>
            <a:r>
              <a:rPr lang="cs-CZ" dirty="0" smtClean="0"/>
              <a:t> + </a:t>
            </a:r>
            <a:r>
              <a:rPr lang="cs-CZ" dirty="0" err="1" smtClean="0"/>
              <a:t>muscles</a:t>
            </a:r>
            <a:r>
              <a:rPr lang="cs-CZ" dirty="0" smtClean="0"/>
              <a:t>, </a:t>
            </a:r>
            <a:r>
              <a:rPr lang="cs-CZ" dirty="0" err="1" smtClean="0"/>
              <a:t>bones</a:t>
            </a:r>
            <a:r>
              <a:rPr lang="cs-CZ" dirty="0" smtClean="0"/>
              <a:t>, </a:t>
            </a:r>
            <a:r>
              <a:rPr lang="cs-CZ" dirty="0" err="1" smtClean="0"/>
              <a:t>gangrene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6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8" y="3059757"/>
            <a:ext cx="5617625" cy="3744416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5" y="611485"/>
            <a:ext cx="6550465" cy="2376264"/>
          </a:xfrm>
        </p:spPr>
      </p:pic>
      <p:pic>
        <p:nvPicPr>
          <p:cNvPr id="9" name="Zástupný symbol pro obsah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38" y="4067869"/>
            <a:ext cx="4459287" cy="297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2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/>
              <a:t>Trenchfoot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endothelial</a:t>
            </a:r>
            <a:r>
              <a:rPr lang="cs-CZ" dirty="0" smtClean="0"/>
              <a:t> </a:t>
            </a:r>
            <a:r>
              <a:rPr lang="cs-CZ" dirty="0" err="1" smtClean="0"/>
              <a:t>damage</a:t>
            </a:r>
            <a:r>
              <a:rPr lang="cs-CZ" dirty="0" smtClean="0"/>
              <a:t>, </a:t>
            </a:r>
            <a:r>
              <a:rPr lang="cs-CZ" dirty="0" err="1" smtClean="0"/>
              <a:t>stasis</a:t>
            </a:r>
            <a:r>
              <a:rPr lang="cs-CZ" dirty="0" smtClean="0"/>
              <a:t>, </a:t>
            </a:r>
            <a:r>
              <a:rPr lang="cs-CZ" dirty="0" err="1" smtClean="0"/>
              <a:t>vascular</a:t>
            </a:r>
            <a:r>
              <a:rPr lang="cs-CZ" dirty="0" smtClean="0"/>
              <a:t> </a:t>
            </a:r>
            <a:r>
              <a:rPr lang="cs-CZ" dirty="0" err="1" smtClean="0"/>
              <a:t>occlusion</a:t>
            </a:r>
            <a:endParaRPr lang="cs-CZ" dirty="0" smtClean="0"/>
          </a:p>
          <a:p>
            <a:r>
              <a:rPr lang="cs-CZ" dirty="0" smtClean="0"/>
              <a:t>Long-term </a:t>
            </a:r>
            <a:r>
              <a:rPr lang="cs-CZ" dirty="0" err="1" smtClean="0"/>
              <a:t>exposure</a:t>
            </a:r>
            <a:r>
              <a:rPr lang="cs-CZ" dirty="0" smtClean="0"/>
              <a:t> to </a:t>
            </a:r>
            <a:r>
              <a:rPr lang="cs-CZ" dirty="0" err="1" smtClean="0"/>
              <a:t>wet</a:t>
            </a:r>
            <a:r>
              <a:rPr lang="cs-CZ" dirty="0" smtClean="0"/>
              <a:t> </a:t>
            </a:r>
            <a:r>
              <a:rPr lang="cs-CZ" dirty="0" err="1" smtClean="0"/>
              <a:t>conditions</a:t>
            </a:r>
            <a:r>
              <a:rPr lang="cs-CZ" dirty="0" smtClean="0"/>
              <a:t>, </a:t>
            </a:r>
            <a:r>
              <a:rPr lang="cs-CZ" dirty="0" err="1" smtClean="0"/>
              <a:t>temperatures</a:t>
            </a:r>
            <a:r>
              <a:rPr lang="cs-CZ" dirty="0" smtClean="0"/>
              <a:t> just </a:t>
            </a:r>
            <a:r>
              <a:rPr lang="cs-CZ" dirty="0" err="1" smtClean="0"/>
              <a:t>above</a:t>
            </a:r>
            <a:r>
              <a:rPr lang="cs-CZ" dirty="0" smtClean="0"/>
              <a:t> </a:t>
            </a:r>
            <a:r>
              <a:rPr lang="cs-CZ" dirty="0" err="1" smtClean="0"/>
              <a:t>freezing</a:t>
            </a:r>
            <a:r>
              <a:rPr lang="cs-CZ" dirty="0" smtClean="0"/>
              <a:t> point</a:t>
            </a:r>
          </a:p>
          <a:p>
            <a:r>
              <a:rPr lang="cs-CZ" dirty="0" err="1" smtClean="0"/>
              <a:t>Soldiers</a:t>
            </a:r>
            <a:r>
              <a:rPr lang="cs-CZ" dirty="0" smtClean="0"/>
              <a:t>, </a:t>
            </a:r>
            <a:r>
              <a:rPr lang="cs-CZ" dirty="0" err="1" smtClean="0"/>
              <a:t>sailors</a:t>
            </a:r>
            <a:r>
              <a:rPr lang="cs-CZ" dirty="0" smtClean="0"/>
              <a:t>, </a:t>
            </a:r>
            <a:r>
              <a:rPr lang="cs-CZ" dirty="0" err="1" smtClean="0"/>
              <a:t>fishermen</a:t>
            </a:r>
            <a:r>
              <a:rPr lang="cs-CZ" dirty="0" smtClean="0"/>
              <a:t>…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2774921"/>
            <a:ext cx="4460875" cy="297662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Trenchfoot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Cold</a:t>
            </a:r>
            <a:r>
              <a:rPr lang="cs-CZ" dirty="0" smtClean="0"/>
              <a:t> and </a:t>
            </a:r>
            <a:r>
              <a:rPr lang="cs-CZ" dirty="0" err="1" smtClean="0"/>
              <a:t>numb</a:t>
            </a:r>
            <a:r>
              <a:rPr lang="cs-CZ" dirty="0" smtClean="0"/>
              <a:t> </a:t>
            </a:r>
            <a:r>
              <a:rPr lang="cs-CZ" dirty="0" err="1" smtClean="0"/>
              <a:t>tissue</a:t>
            </a:r>
            <a:r>
              <a:rPr lang="cs-CZ" dirty="0" smtClean="0"/>
              <a:t> /24hours/ - </a:t>
            </a:r>
            <a:r>
              <a:rPr lang="cs-CZ" dirty="0" err="1" smtClean="0"/>
              <a:t>due</a:t>
            </a:r>
            <a:r>
              <a:rPr lang="cs-CZ" dirty="0" smtClean="0"/>
              <a:t> to </a:t>
            </a:r>
            <a:r>
              <a:rPr lang="cs-CZ" dirty="0" err="1" smtClean="0"/>
              <a:t>arterial</a:t>
            </a:r>
            <a:r>
              <a:rPr lang="cs-CZ" dirty="0" smtClean="0"/>
              <a:t> </a:t>
            </a:r>
            <a:r>
              <a:rPr lang="cs-CZ" dirty="0" err="1" smtClean="0"/>
              <a:t>vasospasm</a:t>
            </a:r>
            <a:endParaRPr lang="cs-CZ" dirty="0" smtClean="0"/>
          </a:p>
          <a:p>
            <a:r>
              <a:rPr lang="cs-CZ" dirty="0" err="1" smtClean="0"/>
              <a:t>progressing</a:t>
            </a:r>
            <a:r>
              <a:rPr lang="cs-CZ" dirty="0" smtClean="0"/>
              <a:t> to </a:t>
            </a:r>
            <a:r>
              <a:rPr lang="cs-CZ" dirty="0" err="1" smtClean="0"/>
              <a:t>hyperemia</a:t>
            </a:r>
            <a:r>
              <a:rPr lang="cs-CZ" dirty="0" smtClean="0"/>
              <a:t>, </a:t>
            </a:r>
            <a:r>
              <a:rPr lang="cs-CZ" dirty="0" err="1" smtClean="0"/>
              <a:t>pain</a:t>
            </a:r>
            <a:r>
              <a:rPr lang="cs-CZ" dirty="0" smtClean="0"/>
              <a:t>, </a:t>
            </a:r>
            <a:r>
              <a:rPr lang="cs-CZ" dirty="0" err="1" smtClean="0"/>
              <a:t>hysestesia</a:t>
            </a:r>
            <a:endParaRPr lang="cs-CZ" dirty="0" smtClean="0"/>
          </a:p>
          <a:p>
            <a:r>
              <a:rPr lang="cs-CZ" dirty="0" err="1" smtClean="0"/>
              <a:t>Edema</a:t>
            </a:r>
            <a:r>
              <a:rPr lang="cs-CZ" dirty="0" smtClean="0"/>
              <a:t>, </a:t>
            </a:r>
            <a:r>
              <a:rPr lang="cs-CZ" dirty="0" err="1" smtClean="0"/>
              <a:t>blisters</a:t>
            </a:r>
            <a:r>
              <a:rPr lang="cs-CZ" dirty="0" smtClean="0"/>
              <a:t>, </a:t>
            </a:r>
            <a:r>
              <a:rPr lang="cs-CZ" dirty="0" err="1" smtClean="0"/>
              <a:t>redness</a:t>
            </a:r>
            <a:r>
              <a:rPr lang="cs-CZ" dirty="0" smtClean="0"/>
              <a:t>, </a:t>
            </a:r>
            <a:r>
              <a:rPr lang="cs-CZ" dirty="0" err="1" smtClean="0"/>
              <a:t>ulcerations</a:t>
            </a:r>
            <a:endParaRPr lang="cs-CZ" dirty="0" smtClean="0"/>
          </a:p>
          <a:p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infection</a:t>
            </a:r>
            <a:r>
              <a:rPr lang="cs-CZ" dirty="0" smtClean="0"/>
              <a:t>, </a:t>
            </a:r>
            <a:r>
              <a:rPr lang="cs-CZ" dirty="0" err="1" smtClean="0"/>
              <a:t>cellulitis</a:t>
            </a:r>
            <a:r>
              <a:rPr lang="cs-CZ" dirty="0" smtClean="0"/>
              <a:t>, </a:t>
            </a:r>
            <a:r>
              <a:rPr lang="cs-CZ" dirty="0" err="1" smtClean="0"/>
              <a:t>gangrena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19" y="2590605"/>
            <a:ext cx="4663987" cy="3493488"/>
          </a:xfrm>
        </p:spPr>
      </p:pic>
    </p:spTree>
    <p:extLst>
      <p:ext uri="{BB962C8B-B14F-4D97-AF65-F5344CB8AC3E}">
        <p14:creationId xmlns:p14="http://schemas.microsoft.com/office/powerpoint/2010/main" val="71194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/>
              <a:t>Local and general answer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 smtClean="0"/>
              <a:t>Vasospasm</a:t>
            </a:r>
            <a:endParaRPr lang="cs-CZ" dirty="0" smtClean="0"/>
          </a:p>
          <a:p>
            <a:r>
              <a:rPr lang="cs-CZ" dirty="0" err="1" smtClean="0"/>
              <a:t>Ischemia</a:t>
            </a:r>
            <a:endParaRPr lang="cs-CZ" dirty="0" smtClean="0"/>
          </a:p>
          <a:p>
            <a:r>
              <a:rPr lang="cs-CZ" dirty="0" err="1" smtClean="0"/>
              <a:t>Swelling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Necrosis</a:t>
            </a:r>
            <a:endParaRPr lang="cs-CZ" dirty="0" smtClean="0"/>
          </a:p>
          <a:p>
            <a:r>
              <a:rPr lang="cs-CZ" dirty="0" err="1" smtClean="0"/>
              <a:t>Secondary</a:t>
            </a:r>
            <a:r>
              <a:rPr lang="cs-CZ" dirty="0" smtClean="0"/>
              <a:t> </a:t>
            </a:r>
            <a:r>
              <a:rPr lang="cs-CZ" dirty="0" err="1" smtClean="0"/>
              <a:t>complications</a:t>
            </a:r>
            <a:endParaRPr lang="cs-CZ" dirty="0" smtClean="0"/>
          </a:p>
          <a:p>
            <a:r>
              <a:rPr lang="cs-CZ" dirty="0" err="1" smtClean="0"/>
              <a:t>Infections</a:t>
            </a:r>
            <a:endParaRPr lang="cs-CZ" dirty="0" smtClean="0"/>
          </a:p>
          <a:p>
            <a:r>
              <a:rPr lang="cs-CZ" dirty="0" err="1" smtClean="0"/>
              <a:t>Sepsis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 smtClean="0"/>
              <a:t>Hypothermia</a:t>
            </a:r>
            <a:r>
              <a:rPr lang="cs-CZ" dirty="0" smtClean="0"/>
              <a:t>  - </a:t>
            </a:r>
            <a:r>
              <a:rPr lang="cs-CZ" dirty="0" err="1" smtClean="0"/>
              <a:t>less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36 C´</a:t>
            </a:r>
          </a:p>
          <a:p>
            <a:r>
              <a:rPr lang="cs-CZ" dirty="0" err="1" smtClean="0"/>
              <a:t>Mild</a:t>
            </a:r>
            <a:r>
              <a:rPr lang="cs-CZ" dirty="0" smtClean="0"/>
              <a:t>  - 32-35C´</a:t>
            </a:r>
          </a:p>
          <a:p>
            <a:r>
              <a:rPr lang="cs-CZ" dirty="0" err="1" smtClean="0"/>
              <a:t>Moderate</a:t>
            </a:r>
            <a:r>
              <a:rPr lang="cs-CZ" dirty="0" smtClean="0"/>
              <a:t> – 30-32 C´ </a:t>
            </a:r>
          </a:p>
          <a:p>
            <a:r>
              <a:rPr lang="cs-CZ" dirty="0" smtClean="0"/>
              <a:t>Severe- </a:t>
            </a:r>
            <a:r>
              <a:rPr lang="cs-CZ" dirty="0" err="1" smtClean="0"/>
              <a:t>less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30C´</a:t>
            </a:r>
          </a:p>
          <a:p>
            <a:r>
              <a:rPr lang="cs-CZ" dirty="0" err="1" smtClean="0"/>
              <a:t>Neurological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endParaRPr lang="cs-CZ" dirty="0" smtClean="0"/>
          </a:p>
          <a:p>
            <a:r>
              <a:rPr lang="cs-CZ" dirty="0" err="1" smtClean="0"/>
              <a:t>Arytmia</a:t>
            </a:r>
            <a:endParaRPr lang="cs-CZ" dirty="0" smtClean="0"/>
          </a:p>
          <a:p>
            <a:r>
              <a:rPr lang="cs-CZ" dirty="0" err="1" smtClean="0"/>
              <a:t>Cardiac</a:t>
            </a:r>
            <a:r>
              <a:rPr lang="cs-CZ" dirty="0" smtClean="0"/>
              <a:t> </a:t>
            </a:r>
            <a:r>
              <a:rPr lang="cs-CZ" dirty="0" err="1" smtClean="0"/>
              <a:t>arrest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/>
              <a:t>Treatment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r>
              <a:rPr lang="cs-CZ" b="1" dirty="0" err="1" smtClean="0"/>
              <a:t>Exposure</a:t>
            </a:r>
            <a:r>
              <a:rPr lang="cs-CZ" b="1" dirty="0" smtClean="0"/>
              <a:t>!</a:t>
            </a:r>
          </a:p>
          <a:p>
            <a:r>
              <a:rPr lang="cs-CZ" b="1" dirty="0" smtClean="0"/>
              <a:t>Re-</a:t>
            </a:r>
            <a:r>
              <a:rPr lang="cs-CZ" b="1" dirty="0" err="1" smtClean="0"/>
              <a:t>warm</a:t>
            </a:r>
            <a:r>
              <a:rPr lang="cs-CZ" dirty="0" smtClean="0"/>
              <a:t> </a:t>
            </a:r>
          </a:p>
          <a:p>
            <a:r>
              <a:rPr lang="cs-CZ" sz="2000" dirty="0" err="1" smtClean="0"/>
              <a:t>Local</a:t>
            </a:r>
            <a:r>
              <a:rPr lang="cs-CZ" sz="2000" dirty="0" smtClean="0"/>
              <a:t>/</a:t>
            </a:r>
            <a:r>
              <a:rPr lang="cs-CZ" sz="2000" dirty="0" err="1" smtClean="0"/>
              <a:t>circulating</a:t>
            </a:r>
            <a:r>
              <a:rPr lang="cs-CZ" sz="2000" dirty="0" smtClean="0"/>
              <a:t> </a:t>
            </a:r>
            <a:r>
              <a:rPr lang="cs-CZ" sz="2000" dirty="0" err="1" smtClean="0"/>
              <a:t>water</a:t>
            </a:r>
            <a:r>
              <a:rPr lang="cs-CZ" sz="2000" dirty="0" smtClean="0"/>
              <a:t> 40C´/</a:t>
            </a:r>
          </a:p>
          <a:p>
            <a:pPr marL="10800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(no dry </a:t>
            </a:r>
            <a:r>
              <a:rPr lang="cs-CZ" sz="2000" dirty="0" err="1" smtClean="0"/>
              <a:t>heat</a:t>
            </a:r>
            <a:r>
              <a:rPr lang="cs-CZ" sz="2000" dirty="0" smtClean="0"/>
              <a:t>, no </a:t>
            </a:r>
            <a:r>
              <a:rPr lang="cs-CZ" sz="2000" dirty="0" err="1" smtClean="0"/>
              <a:t>rubbing</a:t>
            </a:r>
            <a:r>
              <a:rPr lang="cs-CZ" sz="2000" dirty="0" smtClean="0"/>
              <a:t>!!!, </a:t>
            </a:r>
            <a:r>
              <a:rPr lang="cs-CZ" sz="2000" dirty="0" err="1" smtClean="0"/>
              <a:t>pain</a:t>
            </a:r>
            <a:r>
              <a:rPr lang="cs-CZ" sz="2000" dirty="0" smtClean="0"/>
              <a:t> management)</a:t>
            </a:r>
          </a:p>
          <a:p>
            <a:r>
              <a:rPr lang="cs-CZ" sz="2000" dirty="0" err="1" smtClean="0"/>
              <a:t>Systematic</a:t>
            </a:r>
            <a:r>
              <a:rPr lang="cs-CZ" sz="2000" dirty="0" smtClean="0"/>
              <a:t> – hot </a:t>
            </a:r>
            <a:r>
              <a:rPr lang="cs-CZ" sz="2000" dirty="0" err="1" smtClean="0"/>
              <a:t>drinks</a:t>
            </a:r>
            <a:r>
              <a:rPr lang="cs-CZ" sz="2000" dirty="0" smtClean="0"/>
              <a:t>, </a:t>
            </a:r>
            <a:r>
              <a:rPr lang="cs-CZ" sz="2000" dirty="0" err="1" smtClean="0"/>
              <a:t>i.v</a:t>
            </a:r>
            <a:r>
              <a:rPr lang="cs-CZ" sz="2000" dirty="0" smtClean="0"/>
              <a:t>. </a:t>
            </a:r>
            <a:r>
              <a:rPr lang="cs-CZ" sz="2000" dirty="0" err="1" smtClean="0"/>
              <a:t>fluids</a:t>
            </a:r>
            <a:endParaRPr lang="cs-CZ" sz="2000" b="1" dirty="0" smtClean="0"/>
          </a:p>
          <a:p>
            <a:r>
              <a:rPr lang="cs-CZ" b="1" dirty="0" err="1" smtClean="0"/>
              <a:t>Wound</a:t>
            </a:r>
            <a:r>
              <a:rPr lang="cs-CZ" b="1" dirty="0" smtClean="0"/>
              <a:t> care</a:t>
            </a:r>
          </a:p>
          <a:p>
            <a:r>
              <a:rPr lang="cs-CZ" sz="2400" dirty="0" err="1" smtClean="0"/>
              <a:t>Goal</a:t>
            </a:r>
            <a:r>
              <a:rPr lang="cs-CZ" sz="2400" dirty="0" smtClean="0"/>
              <a:t> – </a:t>
            </a:r>
            <a:r>
              <a:rPr lang="cs-CZ" sz="2400" dirty="0" err="1" smtClean="0"/>
              <a:t>prevent</a:t>
            </a:r>
            <a:r>
              <a:rPr lang="cs-CZ" sz="2400" dirty="0" smtClean="0"/>
              <a:t> </a:t>
            </a:r>
            <a:r>
              <a:rPr lang="cs-CZ" sz="2400" dirty="0" err="1" smtClean="0"/>
              <a:t>infection</a:t>
            </a:r>
            <a:r>
              <a:rPr lang="cs-CZ" sz="2400" dirty="0" smtClean="0"/>
              <a:t>, </a:t>
            </a:r>
            <a:r>
              <a:rPr lang="cs-CZ" sz="2400" dirty="0" err="1" smtClean="0"/>
              <a:t>preserve</a:t>
            </a:r>
            <a:r>
              <a:rPr lang="cs-CZ" sz="2400" dirty="0" smtClean="0"/>
              <a:t> </a:t>
            </a:r>
            <a:r>
              <a:rPr lang="cs-CZ" sz="2400" dirty="0" err="1" smtClean="0"/>
              <a:t>damaged</a:t>
            </a:r>
            <a:r>
              <a:rPr lang="cs-CZ" sz="2400" dirty="0" smtClean="0"/>
              <a:t> </a:t>
            </a:r>
            <a:r>
              <a:rPr lang="cs-CZ" sz="2400" dirty="0" err="1" smtClean="0"/>
              <a:t>tissue</a:t>
            </a:r>
            <a:endParaRPr lang="cs-CZ" sz="2400" b="1" dirty="0"/>
          </a:p>
          <a:p>
            <a:r>
              <a:rPr lang="cs-CZ" sz="2400" dirty="0" err="1" smtClean="0"/>
              <a:t>elevation</a:t>
            </a:r>
            <a:r>
              <a:rPr lang="cs-CZ" sz="2400" dirty="0" smtClean="0"/>
              <a:t>, </a:t>
            </a:r>
            <a:r>
              <a:rPr lang="cs-CZ" sz="2400" dirty="0" err="1" smtClean="0"/>
              <a:t>avoid</a:t>
            </a:r>
            <a:r>
              <a:rPr lang="cs-CZ" sz="2400" dirty="0" smtClean="0"/>
              <a:t> </a:t>
            </a:r>
            <a:r>
              <a:rPr lang="cs-CZ" sz="2400" dirty="0" err="1" smtClean="0"/>
              <a:t>opening</a:t>
            </a:r>
            <a:r>
              <a:rPr lang="cs-CZ" sz="2400" dirty="0" smtClean="0"/>
              <a:t> </a:t>
            </a:r>
            <a:r>
              <a:rPr lang="cs-CZ" sz="2400" dirty="0" err="1" smtClean="0"/>
              <a:t>clear</a:t>
            </a:r>
            <a:r>
              <a:rPr lang="cs-CZ" sz="2400" dirty="0" smtClean="0"/>
              <a:t> </a:t>
            </a:r>
            <a:r>
              <a:rPr lang="cs-CZ" sz="2400" dirty="0" err="1" smtClean="0"/>
              <a:t>blisters</a:t>
            </a:r>
            <a:r>
              <a:rPr lang="cs-CZ" sz="2400" dirty="0" smtClean="0"/>
              <a:t>, </a:t>
            </a:r>
            <a:r>
              <a:rPr lang="cs-CZ" sz="2400" dirty="0" err="1" smtClean="0"/>
              <a:t>imobilisation</a:t>
            </a:r>
            <a:r>
              <a:rPr lang="cs-CZ" sz="2400" dirty="0" smtClean="0"/>
              <a:t>, TAT, ATB?</a:t>
            </a:r>
          </a:p>
          <a:p>
            <a:endParaRPr lang="x-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 smtClean="0"/>
              <a:t>Corrosion</a:t>
            </a:r>
            <a:r>
              <a:rPr lang="cs-CZ" dirty="0" smtClean="0"/>
              <a:t> -  </a:t>
            </a:r>
            <a:r>
              <a:rPr lang="cs-CZ" dirty="0" err="1" smtClean="0"/>
              <a:t>chemical</a:t>
            </a:r>
            <a:r>
              <a:rPr lang="cs-CZ" dirty="0" smtClean="0"/>
              <a:t> </a:t>
            </a:r>
            <a:r>
              <a:rPr lang="cs-CZ" dirty="0" err="1" smtClean="0"/>
              <a:t>burns</a:t>
            </a:r>
            <a:endParaRPr lang="x-none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r>
              <a:rPr lang="cs-CZ" dirty="0" err="1" smtClean="0"/>
              <a:t>Exposure</a:t>
            </a:r>
            <a:r>
              <a:rPr lang="cs-CZ" dirty="0" smtClean="0"/>
              <a:t> to </a:t>
            </a:r>
            <a:r>
              <a:rPr lang="cs-CZ" dirty="0" err="1" smtClean="0"/>
              <a:t>acids</a:t>
            </a:r>
            <a:r>
              <a:rPr lang="cs-CZ" dirty="0" smtClean="0"/>
              <a:t>, </a:t>
            </a:r>
            <a:r>
              <a:rPr lang="cs-CZ" dirty="0" err="1" smtClean="0"/>
              <a:t>alkalies</a:t>
            </a:r>
            <a:r>
              <a:rPr lang="cs-CZ" dirty="0" smtClean="0"/>
              <a:t>, </a:t>
            </a:r>
            <a:r>
              <a:rPr lang="cs-CZ" dirty="0" err="1" smtClean="0"/>
              <a:t>petroleum</a:t>
            </a:r>
            <a:r>
              <a:rPr lang="cs-CZ" dirty="0" smtClean="0"/>
              <a:t> </a:t>
            </a:r>
            <a:r>
              <a:rPr lang="cs-CZ" dirty="0" err="1" smtClean="0"/>
              <a:t>products</a:t>
            </a:r>
            <a:endParaRPr lang="cs-CZ" dirty="0" smtClean="0"/>
          </a:p>
          <a:p>
            <a:r>
              <a:rPr lang="cs-CZ" dirty="0" err="1" smtClean="0"/>
              <a:t>Acids</a:t>
            </a:r>
            <a:r>
              <a:rPr lang="cs-CZ" dirty="0" smtClean="0"/>
              <a:t> -  </a:t>
            </a:r>
            <a:r>
              <a:rPr lang="cs-CZ" dirty="0" err="1" smtClean="0"/>
              <a:t>coagulation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Alkalies</a:t>
            </a:r>
            <a:r>
              <a:rPr lang="cs-CZ" dirty="0" smtClean="0"/>
              <a:t> – </a:t>
            </a:r>
            <a:r>
              <a:rPr lang="cs-CZ" dirty="0" err="1" smtClean="0"/>
              <a:t>colliquation</a:t>
            </a:r>
            <a:r>
              <a:rPr lang="cs-CZ" dirty="0" smtClean="0"/>
              <a:t> (</a:t>
            </a:r>
            <a:r>
              <a:rPr lang="cs-CZ" dirty="0" err="1" smtClean="0"/>
              <a:t>deeper</a:t>
            </a:r>
            <a:r>
              <a:rPr lang="cs-CZ" dirty="0" smtClean="0"/>
              <a:t> </a:t>
            </a:r>
            <a:r>
              <a:rPr lang="cs-CZ" dirty="0" err="1" smtClean="0"/>
              <a:t>penetration</a:t>
            </a:r>
            <a:r>
              <a:rPr lang="cs-CZ" dirty="0" smtClean="0"/>
              <a:t> )</a:t>
            </a:r>
          </a:p>
          <a:p>
            <a:r>
              <a:rPr lang="cs-CZ" dirty="0" err="1" smtClean="0"/>
              <a:t>Injury</a:t>
            </a:r>
            <a:r>
              <a:rPr lang="cs-CZ" dirty="0" smtClean="0"/>
              <a:t> </a:t>
            </a:r>
            <a:r>
              <a:rPr lang="cs-CZ" dirty="0" err="1" smtClean="0"/>
              <a:t>influenced</a:t>
            </a:r>
            <a:r>
              <a:rPr lang="cs-CZ" dirty="0" smtClean="0"/>
              <a:t> by:</a:t>
            </a:r>
          </a:p>
          <a:p>
            <a:pPr marL="108000" indent="0">
              <a:buNone/>
            </a:pPr>
            <a:r>
              <a:rPr lang="cs-CZ" dirty="0" smtClean="0"/>
              <a:t>- Type, </a:t>
            </a:r>
            <a:r>
              <a:rPr lang="cs-CZ" dirty="0" err="1" smtClean="0"/>
              <a:t>amount</a:t>
            </a:r>
            <a:r>
              <a:rPr lang="cs-CZ" dirty="0" smtClean="0"/>
              <a:t>, </a:t>
            </a:r>
            <a:r>
              <a:rPr lang="cs-CZ" dirty="0" err="1" smtClean="0"/>
              <a:t>concentration</a:t>
            </a:r>
            <a:r>
              <a:rPr lang="cs-CZ" dirty="0" smtClean="0"/>
              <a:t>,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exposure</a:t>
            </a:r>
            <a:endParaRPr lang="cs-CZ" dirty="0" smtClean="0"/>
          </a:p>
          <a:p>
            <a:r>
              <a:rPr lang="cs-CZ" dirty="0" err="1" smtClean="0"/>
              <a:t>Treatment</a:t>
            </a:r>
            <a:r>
              <a:rPr lang="cs-CZ" dirty="0" smtClean="0"/>
              <a:t>: rapid </a:t>
            </a:r>
            <a:r>
              <a:rPr lang="cs-CZ" dirty="0" err="1" smtClean="0"/>
              <a:t>removal</a:t>
            </a:r>
            <a:r>
              <a:rPr lang="cs-CZ" dirty="0" smtClean="0"/>
              <a:t>, </a:t>
            </a:r>
            <a:r>
              <a:rPr lang="cs-CZ" dirty="0" err="1" smtClean="0"/>
              <a:t>neutralization</a:t>
            </a:r>
            <a:r>
              <a:rPr lang="cs-CZ" dirty="0" smtClean="0"/>
              <a:t>(?), </a:t>
            </a:r>
            <a:r>
              <a:rPr lang="cs-CZ" dirty="0" err="1" smtClean="0"/>
              <a:t>irriigation</a:t>
            </a:r>
            <a:r>
              <a:rPr lang="cs-CZ" dirty="0" smtClean="0"/>
              <a:t>, </a:t>
            </a:r>
            <a:r>
              <a:rPr lang="cs-CZ" dirty="0" err="1" smtClean="0"/>
              <a:t>sterile</a:t>
            </a:r>
            <a:r>
              <a:rPr lang="cs-CZ" dirty="0" smtClean="0"/>
              <a:t> dressing, TAT, ATB?</a:t>
            </a:r>
            <a:endParaRPr lang="x-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28" y="2411685"/>
            <a:ext cx="4460875" cy="3344863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411685"/>
            <a:ext cx="4459288" cy="3344863"/>
          </a:xfrm>
        </p:spPr>
      </p:pic>
    </p:spTree>
    <p:extLst>
      <p:ext uri="{BB962C8B-B14F-4D97-AF65-F5344CB8AC3E}">
        <p14:creationId xmlns:p14="http://schemas.microsoft.com/office/powerpoint/2010/main" val="37216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buNone/>
            </a:pPr>
            <a:r>
              <a:rPr lang="cs-CZ" dirty="0" err="1" smtClean="0"/>
              <a:t>Internal</a:t>
            </a:r>
            <a:r>
              <a:rPr lang="cs-CZ" dirty="0" smtClean="0"/>
              <a:t> 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chemicals</a:t>
            </a:r>
            <a:endParaRPr lang="x-none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r>
              <a:rPr lang="cs-CZ" dirty="0" err="1" smtClean="0"/>
              <a:t>Accidental</a:t>
            </a:r>
            <a:r>
              <a:rPr lang="cs-CZ" dirty="0" smtClean="0"/>
              <a:t>, </a:t>
            </a:r>
            <a:r>
              <a:rPr lang="cs-CZ" dirty="0" err="1" smtClean="0"/>
              <a:t>suicidal</a:t>
            </a:r>
            <a:endParaRPr lang="cs-CZ" dirty="0" smtClean="0"/>
          </a:p>
          <a:p>
            <a:r>
              <a:rPr lang="cs-CZ" dirty="0" err="1" smtClean="0"/>
              <a:t>Alkalies</a:t>
            </a:r>
            <a:r>
              <a:rPr lang="cs-CZ" dirty="0" smtClean="0"/>
              <a:t>, </a:t>
            </a:r>
            <a:r>
              <a:rPr lang="cs-CZ" dirty="0" err="1" smtClean="0"/>
              <a:t>acids</a:t>
            </a:r>
            <a:r>
              <a:rPr lang="cs-CZ" dirty="0" smtClean="0"/>
              <a:t> /</a:t>
            </a:r>
          </a:p>
          <a:p>
            <a:r>
              <a:rPr lang="cs-CZ" dirty="0" err="1" smtClean="0"/>
              <a:t>Hyperemia</a:t>
            </a:r>
            <a:r>
              <a:rPr lang="cs-CZ" dirty="0" smtClean="0"/>
              <a:t>, flegmona, </a:t>
            </a:r>
            <a:r>
              <a:rPr lang="cs-CZ" dirty="0" err="1" smtClean="0"/>
              <a:t>necrosis</a:t>
            </a:r>
            <a:r>
              <a:rPr lang="cs-CZ" dirty="0" smtClean="0"/>
              <a:t>, </a:t>
            </a:r>
            <a:r>
              <a:rPr lang="cs-CZ" dirty="0" err="1" smtClean="0"/>
              <a:t>ulcers</a:t>
            </a:r>
            <a:r>
              <a:rPr lang="cs-CZ" dirty="0" smtClean="0"/>
              <a:t>, </a:t>
            </a:r>
            <a:r>
              <a:rPr lang="cs-CZ" dirty="0" err="1" smtClean="0"/>
              <a:t>perforation</a:t>
            </a:r>
            <a:r>
              <a:rPr lang="cs-CZ" dirty="0" smtClean="0"/>
              <a:t>… </a:t>
            </a:r>
            <a:r>
              <a:rPr lang="cs-CZ" dirty="0" err="1" smtClean="0"/>
              <a:t>chroniicity</a:t>
            </a:r>
            <a:r>
              <a:rPr lang="cs-CZ" dirty="0" smtClean="0"/>
              <a:t> - </a:t>
            </a:r>
            <a:r>
              <a:rPr lang="cs-CZ" dirty="0" err="1" smtClean="0"/>
              <a:t>stenosis</a:t>
            </a:r>
            <a:endParaRPr lang="cs-CZ" dirty="0" smtClean="0"/>
          </a:p>
          <a:p>
            <a:r>
              <a:rPr lang="cs-CZ" dirty="0" smtClean="0"/>
              <a:t>Dyspnoe, </a:t>
            </a:r>
            <a:r>
              <a:rPr lang="cs-CZ" dirty="0" err="1" smtClean="0"/>
              <a:t>odynophagia</a:t>
            </a:r>
            <a:r>
              <a:rPr lang="cs-CZ" dirty="0" smtClean="0"/>
              <a:t>, </a:t>
            </a:r>
            <a:r>
              <a:rPr lang="cs-CZ" dirty="0" err="1" smtClean="0"/>
              <a:t>hoarseness</a:t>
            </a:r>
            <a:r>
              <a:rPr lang="cs-CZ" dirty="0" smtClean="0"/>
              <a:t>, </a:t>
            </a:r>
            <a:r>
              <a:rPr lang="cs-CZ" dirty="0" err="1" smtClean="0"/>
              <a:t>pain</a:t>
            </a:r>
            <a:r>
              <a:rPr lang="cs-CZ" dirty="0" smtClean="0"/>
              <a:t>, </a:t>
            </a:r>
            <a:r>
              <a:rPr lang="cs-CZ" dirty="0" err="1" smtClean="0"/>
              <a:t>laryngeal</a:t>
            </a:r>
            <a:r>
              <a:rPr lang="cs-CZ" dirty="0" smtClean="0"/>
              <a:t> </a:t>
            </a:r>
            <a:r>
              <a:rPr lang="cs-CZ" dirty="0" err="1" smtClean="0"/>
              <a:t>spasm</a:t>
            </a:r>
            <a:r>
              <a:rPr lang="cs-CZ" dirty="0" smtClean="0"/>
              <a:t>, </a:t>
            </a:r>
            <a:r>
              <a:rPr lang="cs-CZ" dirty="0" err="1" smtClean="0"/>
              <a:t>metabolic</a:t>
            </a:r>
            <a:r>
              <a:rPr lang="cs-CZ" dirty="0" smtClean="0"/>
              <a:t> </a:t>
            </a:r>
            <a:r>
              <a:rPr lang="cs-CZ" dirty="0" err="1" smtClean="0"/>
              <a:t>disorder</a:t>
            </a:r>
            <a:endParaRPr lang="cs-CZ" dirty="0" smtClean="0"/>
          </a:p>
          <a:p>
            <a:r>
              <a:rPr lang="cs-CZ" dirty="0" smtClean="0"/>
              <a:t>GFS? PPI, NGT, </a:t>
            </a:r>
            <a:r>
              <a:rPr lang="cs-CZ" dirty="0" err="1" smtClean="0"/>
              <a:t>irrigation</a:t>
            </a:r>
            <a:r>
              <a:rPr lang="cs-CZ" dirty="0" smtClean="0"/>
              <a:t>, ATB, PEN</a:t>
            </a:r>
          </a:p>
          <a:p>
            <a:endParaRPr lang="cs-CZ" dirty="0" smtClean="0"/>
          </a:p>
          <a:p>
            <a:endParaRPr lang="x-none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24" y="1187549"/>
            <a:ext cx="1932806" cy="19328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64" y="5219997"/>
            <a:ext cx="5112321" cy="2244035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56" y="2339677"/>
            <a:ext cx="3253624" cy="2232248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5" y="2267669"/>
            <a:ext cx="5878655" cy="25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4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/>
              <a:t>Types of burns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Thermal injuries</a:t>
            </a:r>
          </a:p>
          <a:p>
            <a:pPr lvl="0"/>
            <a:endParaRPr lang="x-none"/>
          </a:p>
          <a:p>
            <a:pPr lvl="0"/>
            <a:r>
              <a:rPr lang="x-none"/>
              <a:t>Electricity burns</a:t>
            </a:r>
          </a:p>
          <a:p>
            <a:pPr lvl="0"/>
            <a:endParaRPr lang="x-none"/>
          </a:p>
          <a:p>
            <a:pPr lvl="0"/>
            <a:r>
              <a:rPr lang="x-none"/>
              <a:t>Chemical burns -corrosions</a:t>
            </a:r>
          </a:p>
          <a:p>
            <a:pPr lvl="0"/>
            <a:endParaRPr lang="x-none"/>
          </a:p>
          <a:p>
            <a:pPr lvl="0"/>
            <a:r>
              <a:rPr lang="x-none"/>
              <a:t>Radiation burns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/>
              <a:t>Thank you</a:t>
            </a:r>
          </a:p>
        </p:txBody>
      </p:sp>
      <p:pic>
        <p:nvPicPr>
          <p:cNvPr id="3" name="Zástupný symbol pro obrázek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87520" y="1768680"/>
            <a:ext cx="5304239" cy="498924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/>
              <a:t>Types of burns –by depth of injury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Grade I</a:t>
            </a:r>
          </a:p>
          <a:p>
            <a:pPr lvl="0"/>
            <a:r>
              <a:rPr lang="x-none"/>
              <a:t>Grade II – Grade IIA</a:t>
            </a:r>
          </a:p>
          <a:p>
            <a:pPr lvl="0"/>
            <a:r>
              <a:rPr lang="x-none"/>
              <a:t>              -  Grade IIB</a:t>
            </a:r>
          </a:p>
          <a:p>
            <a:pPr lvl="0"/>
            <a:r>
              <a:rPr lang="x-none"/>
              <a:t>Grade III</a:t>
            </a:r>
          </a:p>
          <a:p>
            <a:pPr lvl="0"/>
            <a:r>
              <a:rPr lang="x-none"/>
              <a:t>Grade 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/>
              <a:t>Grade I -  combustio erythematosa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Injury to the epidermis, dermis intact</a:t>
            </a:r>
          </a:p>
          <a:p>
            <a:pPr lvl="0"/>
            <a:r>
              <a:rPr lang="x-none"/>
              <a:t>Erythrema</a:t>
            </a:r>
          </a:p>
          <a:p>
            <a:pPr lvl="0"/>
            <a:r>
              <a:rPr lang="x-none"/>
              <a:t>Pain (48hours)</a:t>
            </a:r>
          </a:p>
          <a:p>
            <a:pPr lvl="0"/>
            <a:r>
              <a:rPr lang="x-none"/>
              <a:t>No scarrification</a:t>
            </a:r>
          </a:p>
          <a:p>
            <a:pPr lvl="0"/>
            <a:r>
              <a:rPr lang="x-none"/>
              <a:t>Time of healing 3-6 days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52080" y="1619597"/>
            <a:ext cx="3860800" cy="498951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/>
              <a:t>Grade II -  combusti bullosa /vesiculosa/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540000" y="1800000"/>
            <a:ext cx="4426560" cy="49892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Grade II A</a:t>
            </a:r>
          </a:p>
          <a:p>
            <a:pPr lvl="0"/>
            <a:r>
              <a:rPr lang="x-none"/>
              <a:t>Red undersurface of blister</a:t>
            </a:r>
          </a:p>
          <a:p>
            <a:pPr lvl="0"/>
            <a:r>
              <a:rPr lang="x-none"/>
              <a:t>Capillary refill intact</a:t>
            </a:r>
          </a:p>
          <a:p>
            <a:pPr lvl="0"/>
            <a:r>
              <a:rPr lang="x-none"/>
              <a:t>Healing time 7-14 days</a:t>
            </a:r>
          </a:p>
          <a:p>
            <a:pPr lvl="0"/>
            <a:r>
              <a:rPr lang="x-none"/>
              <a:t>No scar /hyperpigmantation</a:t>
            </a:r>
          </a:p>
        </p:txBody>
      </p:sp>
      <p:sp>
        <p:nvSpPr>
          <p:cNvPr id="4" name="Zástupný symbol pro text 3"/>
          <p:cNvSpPr txBox="1">
            <a:spLocks noGrp="1"/>
          </p:cNvSpPr>
          <p:nvPr>
            <p:ph type="body" idx="4294967295"/>
          </p:nvPr>
        </p:nvSpPr>
        <p:spPr>
          <a:xfrm>
            <a:off x="5113440" y="1800000"/>
            <a:ext cx="4426560" cy="51822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x-none"/>
              <a:t>Grade II</a:t>
            </a:r>
          </a:p>
          <a:p>
            <a:pPr lvl="0"/>
            <a:r>
              <a:rPr lang="x-none"/>
              <a:t>Purple/white undersurface of blister</a:t>
            </a:r>
          </a:p>
          <a:p>
            <a:pPr lvl="0"/>
            <a:r>
              <a:rPr lang="x-none"/>
              <a:t>No capillary refill</a:t>
            </a:r>
          </a:p>
          <a:p>
            <a:pPr lvl="0"/>
            <a:r>
              <a:rPr lang="x-none"/>
              <a:t>Healing time 21 days</a:t>
            </a:r>
          </a:p>
          <a:p>
            <a:pPr lvl="0"/>
            <a:r>
              <a:rPr lang="x-none"/>
              <a:t>Scar</a:t>
            </a:r>
          </a:p>
          <a:p>
            <a:pPr lvl="0"/>
            <a:endParaRPr lang="x-none"/>
          </a:p>
          <a:p>
            <a:pPr lvl="0"/>
            <a:endParaRPr lang="x-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1020</Words>
  <Application>Microsoft Office PowerPoint</Application>
  <PresentationFormat>Vlastní</PresentationFormat>
  <Paragraphs>284</Paragraphs>
  <Slides>50</Slides>
  <Notes>44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1" baseType="lpstr">
      <vt:lpstr>Default</vt:lpstr>
      <vt:lpstr>Prezentace aplikace PowerPoint</vt:lpstr>
      <vt:lpstr>Thermal injuries</vt:lpstr>
      <vt:lpstr>Mechanism of effect</vt:lpstr>
      <vt:lpstr>Epidemiology and etiology</vt:lpstr>
      <vt:lpstr>Types of burns</vt:lpstr>
      <vt:lpstr>Types of burns –by depth of injury</vt:lpstr>
      <vt:lpstr>Grade I -  combustio erythematosa</vt:lpstr>
      <vt:lpstr>Prezentace aplikace PowerPoint</vt:lpstr>
      <vt:lpstr>Grade II -  combusti bullosa /vesiculosa/</vt:lpstr>
      <vt:lpstr>Prezentace aplikace PowerPoint</vt:lpstr>
      <vt:lpstr>Grade III -  combustio escharotica</vt:lpstr>
      <vt:lpstr>Grade IV -  carbonation</vt:lpstr>
      <vt:lpstr>Prezentace aplikace PowerPoint</vt:lpstr>
      <vt:lpstr>Jackson´s burn model</vt:lpstr>
      <vt:lpstr>Area of burns</vt:lpstr>
      <vt:lpstr>Inhalation thermal trauma</vt:lpstr>
      <vt:lpstr>How do I identify inhalation injury?</vt:lpstr>
      <vt:lpstr>Prezentace aplikace PowerPoint</vt:lpstr>
      <vt:lpstr>Barrier function of skin</vt:lpstr>
      <vt:lpstr>Local damage</vt:lpstr>
      <vt:lpstr>General answer</vt:lpstr>
      <vt:lpstr>Prezentace aplikace PowerPoint</vt:lpstr>
      <vt:lpstr>Treatment</vt:lpstr>
      <vt:lpstr>Special cases</vt:lpstr>
      <vt:lpstr>Treatment - goals</vt:lpstr>
      <vt:lpstr>Symptomatic</vt:lpstr>
      <vt:lpstr>Supportive</vt:lpstr>
      <vt:lpstr>Fluid resuscitation</vt:lpstr>
      <vt:lpstr>Surgical</vt:lpstr>
      <vt:lpstr>Prezentace aplikace PowerPoint</vt:lpstr>
      <vt:lpstr>Prezentace aplikace PowerPoint</vt:lpstr>
      <vt:lpstr>Necrectomy</vt:lpstr>
      <vt:lpstr>Prezentace aplikace PowerPoint</vt:lpstr>
      <vt:lpstr>Reparation, reconstructive surgery</vt:lpstr>
      <vt:lpstr>Prezentace aplikace PowerPoint</vt:lpstr>
      <vt:lpstr>Prezentace aplikace PowerPoint</vt:lpstr>
      <vt:lpstr>Frostbites - congelationes</vt:lpstr>
      <vt:lpstr>Types</vt:lpstr>
      <vt:lpstr>Frostnip</vt:lpstr>
      <vt:lpstr>Frostbite</vt:lpstr>
      <vt:lpstr>Prezentace aplikace PowerPoint</vt:lpstr>
      <vt:lpstr>Trenchfoot</vt:lpstr>
      <vt:lpstr>Trenchfoot</vt:lpstr>
      <vt:lpstr>Local and general answer</vt:lpstr>
      <vt:lpstr>Treatment</vt:lpstr>
      <vt:lpstr>Corrosion -  chemical burns</vt:lpstr>
      <vt:lpstr>Prezentace aplikace PowerPoint</vt:lpstr>
      <vt:lpstr>Internal use of chemicals</vt:lpstr>
      <vt:lpstr>Prezentace aplikace PowerPoint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</dc:creator>
  <cp:lastModifiedBy>Lenka</cp:lastModifiedBy>
  <cp:revision>29</cp:revision>
  <dcterms:created xsi:type="dcterms:W3CDTF">2009-04-16T11:32:32Z</dcterms:created>
  <dcterms:modified xsi:type="dcterms:W3CDTF">2020-04-17T08:42:13Z</dcterms:modified>
</cp:coreProperties>
</file>