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9" r:id="rId20"/>
    <p:sldId id="276" r:id="rId21"/>
    <p:sldId id="277" r:id="rId22"/>
    <p:sldId id="271" r:id="rId23"/>
    <p:sldId id="278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F1BE9-4F7A-3C41-86E5-A86237CB811D}" v="101" dt="2023-03-31T16:01:45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48"/>
    <p:restoredTop sz="94707"/>
  </p:normalViewPr>
  <p:slideViewPr>
    <p:cSldViewPr snapToGrid="0">
      <p:cViewPr varScale="1">
        <p:scale>
          <a:sx n="79" d="100"/>
          <a:sy n="79" d="100"/>
        </p:scale>
        <p:origin x="38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2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3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99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20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88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88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8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6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9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0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63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64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8" r:id="rId6"/>
    <p:sldLayoutId id="2147483743" r:id="rId7"/>
    <p:sldLayoutId id="2147483744" r:id="rId8"/>
    <p:sldLayoutId id="2147483745" r:id="rId9"/>
    <p:sldLayoutId id="2147483747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Vue microscopique de cellules">
            <a:extLst>
              <a:ext uri="{FF2B5EF4-FFF2-40B4-BE49-F238E27FC236}">
                <a16:creationId xmlns:a16="http://schemas.microsoft.com/office/drawing/2014/main" id="{28CAE201-E7BE-5956-DF20-C8B24634E6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15730"/>
          <a:stretch/>
        </p:blipFill>
        <p:spPr>
          <a:xfrm>
            <a:off x="20" y="10"/>
            <a:ext cx="12191998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0405E06-8A5C-5C5C-B354-1CCEA4C82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de-DE" dirty="0" err="1">
                <a:solidFill>
                  <a:srgbClr val="FFFFFF"/>
                </a:solidFill>
              </a:rPr>
              <a:t>Pathologies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FD9117F-6D05-E479-9104-E1580B2B4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endParaRPr lang="de-DE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9FF2D4C-28EC-D5BD-670A-0B8C7DFFA7B8}"/>
              </a:ext>
            </a:extLst>
          </p:cNvPr>
          <p:cNvSpPr txBox="1"/>
          <p:nvPr/>
        </p:nvSpPr>
        <p:spPr>
          <a:xfrm>
            <a:off x="1045029" y="-6368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686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F4FAA6B4-BAFB-4474-9B14-DC83A9096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B73659-15CC-5F1B-839B-796A3DD0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Eponyms &amp; Toponyms </a:t>
            </a:r>
          </a:p>
        </p:txBody>
      </p:sp>
      <p:cxnSp>
        <p:nvCxnSpPr>
          <p:cNvPr id="7177" name="!!Straight Connector">
            <a:extLst>
              <a:ext uri="{FF2B5EF4-FFF2-40B4-BE49-F238E27FC236}">
                <a16:creationId xmlns:a16="http://schemas.microsoft.com/office/drawing/2014/main" id="{4364CDC3-ADB0-4691-9286-5925F160C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05F100-AF75-FDCC-9B43-DA09223B6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5575367" cy="3760891"/>
          </a:xfrm>
        </p:spPr>
        <p:txBody>
          <a:bodyPr>
            <a:normAutofit/>
          </a:bodyPr>
          <a:lstStyle/>
          <a:p>
            <a:r>
              <a:rPr lang="de-DE" dirty="0" err="1"/>
              <a:t>Borelliosis</a:t>
            </a:r>
            <a:r>
              <a:rPr lang="de-DE" dirty="0"/>
              <a:t>, </a:t>
            </a:r>
            <a:r>
              <a:rPr lang="de-DE" dirty="0" err="1"/>
              <a:t>is</a:t>
            </a:r>
            <a:r>
              <a:rPr lang="de-DE" dirty="0"/>
              <a:t>, f. : Willy Burgdorfer (1982) </a:t>
            </a:r>
            <a:r>
              <a:rPr lang="de-DE" dirty="0" err="1"/>
              <a:t>discovered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bacteria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a </a:t>
            </a:r>
            <a:r>
              <a:rPr lang="de-DE" dirty="0" err="1"/>
              <a:t>disease</a:t>
            </a:r>
            <a:r>
              <a:rPr lang="de-DE" dirty="0"/>
              <a:t> </a:t>
            </a:r>
            <a:r>
              <a:rPr lang="de-DE" dirty="0" err="1"/>
              <a:t>carried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ticks</a:t>
            </a:r>
            <a:r>
              <a:rPr lang="de-DE" dirty="0"/>
              <a:t> (Borrelia Burgdorferi)</a:t>
            </a:r>
          </a:p>
          <a:p>
            <a:pPr marL="201168" lvl="1" indent="0">
              <a:buNone/>
            </a:pPr>
            <a:r>
              <a:rPr lang="de-DE" dirty="0"/>
              <a:t>Symptoms:</a:t>
            </a:r>
          </a:p>
          <a:p>
            <a:pPr lvl="2"/>
            <a:r>
              <a:rPr lang="de-DE" dirty="0"/>
              <a:t>Fever, </a:t>
            </a:r>
            <a:r>
              <a:rPr lang="de-DE" dirty="0" err="1"/>
              <a:t>chills</a:t>
            </a:r>
            <a:r>
              <a:rPr lang="de-DE" dirty="0"/>
              <a:t>, </a:t>
            </a:r>
            <a:r>
              <a:rPr lang="de-DE" dirty="0" err="1"/>
              <a:t>headache</a:t>
            </a:r>
            <a:r>
              <a:rPr lang="de-DE" dirty="0"/>
              <a:t>, </a:t>
            </a:r>
            <a:r>
              <a:rPr lang="de-DE" dirty="0" err="1"/>
              <a:t>fatigue</a:t>
            </a:r>
            <a:r>
              <a:rPr lang="de-DE" dirty="0"/>
              <a:t>, </a:t>
            </a:r>
            <a:r>
              <a:rPr lang="de-DE" dirty="0" err="1"/>
              <a:t>muscle</a:t>
            </a:r>
            <a:r>
              <a:rPr lang="de-DE" dirty="0"/>
              <a:t> and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aches</a:t>
            </a:r>
            <a:r>
              <a:rPr lang="de-DE" dirty="0"/>
              <a:t>, </a:t>
            </a:r>
            <a:r>
              <a:rPr lang="de-DE" dirty="0" err="1"/>
              <a:t>swollen</a:t>
            </a:r>
            <a:r>
              <a:rPr lang="de-DE" dirty="0"/>
              <a:t> </a:t>
            </a:r>
            <a:r>
              <a:rPr lang="de-DE" dirty="0" err="1"/>
              <a:t>lymph</a:t>
            </a:r>
            <a:r>
              <a:rPr lang="de-DE" dirty="0"/>
              <a:t> </a:t>
            </a:r>
            <a:r>
              <a:rPr lang="de-DE" dirty="0" err="1"/>
              <a:t>nodes</a:t>
            </a:r>
            <a:r>
              <a:rPr lang="de-DE" dirty="0"/>
              <a:t> </a:t>
            </a:r>
          </a:p>
          <a:p>
            <a:pPr marL="292608" lvl="1">
              <a:buNone/>
            </a:pPr>
            <a:r>
              <a:rPr lang="de-DE" dirty="0" err="1"/>
              <a:t>Tularaemia</a:t>
            </a:r>
            <a:r>
              <a:rPr lang="de-DE" dirty="0"/>
              <a:t>, </a:t>
            </a:r>
            <a:r>
              <a:rPr lang="de-DE" dirty="0" err="1"/>
              <a:t>ae</a:t>
            </a:r>
            <a:r>
              <a:rPr lang="de-DE" dirty="0"/>
              <a:t> , f.: </a:t>
            </a:r>
            <a:r>
              <a:rPr lang="de-DE" dirty="0" err="1"/>
              <a:t>plague</a:t>
            </a:r>
            <a:r>
              <a:rPr lang="de-DE" dirty="0"/>
              <a:t> like </a:t>
            </a:r>
            <a:r>
              <a:rPr lang="de-DE" dirty="0" err="1"/>
              <a:t>dieases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discovered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</a:t>
            </a:r>
            <a:r>
              <a:rPr lang="de-DE" dirty="0" err="1"/>
              <a:t>squirrels</a:t>
            </a:r>
            <a:r>
              <a:rPr lang="de-DE" dirty="0"/>
              <a:t> in </a:t>
            </a:r>
            <a:r>
              <a:rPr lang="de-DE" dirty="0" err="1"/>
              <a:t>Tulare</a:t>
            </a:r>
            <a:r>
              <a:rPr lang="de-DE" dirty="0"/>
              <a:t>, California </a:t>
            </a:r>
          </a:p>
          <a:p>
            <a:pPr marL="475488" lvl="2">
              <a:buNone/>
            </a:pPr>
            <a:r>
              <a:rPr lang="de-DE" dirty="0"/>
              <a:t>Symptoms: </a:t>
            </a:r>
          </a:p>
          <a:p>
            <a:pPr marL="761238" lvl="3" indent="-285750"/>
            <a:r>
              <a:rPr lang="de-DE" dirty="0"/>
              <a:t>Irritation and </a:t>
            </a:r>
            <a:r>
              <a:rPr lang="de-DE" dirty="0" err="1"/>
              <a:t>inflammation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eye</a:t>
            </a:r>
            <a:r>
              <a:rPr lang="de-DE" dirty="0"/>
              <a:t> and </a:t>
            </a:r>
            <a:r>
              <a:rPr lang="de-DE" dirty="0" err="1"/>
              <a:t>swelling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lymph</a:t>
            </a:r>
            <a:r>
              <a:rPr lang="de-DE" dirty="0"/>
              <a:t> </a:t>
            </a:r>
            <a:r>
              <a:rPr lang="de-DE" dirty="0" err="1"/>
              <a:t>nodes</a:t>
            </a:r>
            <a:r>
              <a:rPr lang="de-DE" dirty="0"/>
              <a:t> </a:t>
            </a:r>
          </a:p>
          <a:p>
            <a:pPr marL="475488" lvl="3" indent="0">
              <a:buNone/>
            </a:pPr>
            <a:endParaRPr lang="de-DE" dirty="0"/>
          </a:p>
        </p:txBody>
      </p:sp>
      <p:pic>
        <p:nvPicPr>
          <p:cNvPr id="7170" name="Picture 2" descr="Borreliose: Risiko, Folgen und Behandlung | gesund.bund.de">
            <a:extLst>
              <a:ext uri="{FF2B5EF4-FFF2-40B4-BE49-F238E27FC236}">
                <a16:creationId xmlns:a16="http://schemas.microsoft.com/office/drawing/2014/main" id="{C6BC077F-C1C1-863F-1E94-DBDC3797C5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4" r="24138" b="-1"/>
          <a:stretch/>
        </p:blipFill>
        <p:spPr bwMode="auto">
          <a:xfrm>
            <a:off x="7534656" y="2108200"/>
            <a:ext cx="3621024" cy="36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Rectangle 7178">
            <a:extLst>
              <a:ext uri="{FF2B5EF4-FFF2-40B4-BE49-F238E27FC236}">
                <a16:creationId xmlns:a16="http://schemas.microsoft.com/office/drawing/2014/main" id="{DB148495-5F82-48E2-A76C-C8E1C8949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5723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64BBAA4-C62B-4146-B49F-FE4CC4655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A11450-B181-CFCB-2F28-BECD9925E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911" y="643468"/>
            <a:ext cx="3177847" cy="1674180"/>
          </a:xfrm>
        </p:spPr>
        <p:txBody>
          <a:bodyPr>
            <a:normAutofit/>
          </a:bodyPr>
          <a:lstStyle/>
          <a:p>
            <a:r>
              <a:rPr lang="de-DE" sz="4000"/>
              <a:t>Syndroma, matis, N.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B57AA8-F021-480C-A9E2-F89913313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62164" y="2478513"/>
            <a:ext cx="292608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C77488-926B-B0C6-8F3A-71F9BA348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064" y="2639380"/>
            <a:ext cx="3205049" cy="3229714"/>
          </a:xfrm>
        </p:spPr>
        <p:txBody>
          <a:bodyPr>
            <a:normAutofit/>
          </a:bodyPr>
          <a:lstStyle/>
          <a:p>
            <a:r>
              <a:rPr lang="de-DE" dirty="0"/>
              <a:t>Greek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meaning</a:t>
            </a:r>
            <a:r>
              <a:rPr lang="de-DE" dirty="0"/>
              <a:t> „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several</a:t>
            </a:r>
            <a:r>
              <a:rPr lang="de-DE" dirty="0"/>
              <a:t> </a:t>
            </a:r>
            <a:r>
              <a:rPr lang="de-DE" dirty="0" err="1"/>
              <a:t>roads</a:t>
            </a:r>
            <a:r>
              <a:rPr lang="de-DE" dirty="0"/>
              <a:t> </a:t>
            </a:r>
            <a:r>
              <a:rPr lang="de-DE" dirty="0" err="1"/>
              <a:t>meet</a:t>
            </a:r>
            <a:r>
              <a:rPr lang="de-DE" dirty="0"/>
              <a:t> “</a:t>
            </a:r>
          </a:p>
          <a:p>
            <a:r>
              <a:rPr lang="de-DE" dirty="0" err="1"/>
              <a:t>Resembles</a:t>
            </a:r>
            <a:r>
              <a:rPr lang="de-DE" dirty="0"/>
              <a:t>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symptoms</a:t>
            </a:r>
            <a:r>
              <a:rPr lang="de-DE" dirty="0"/>
              <a:t> will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/>
              <a:t>appear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diseases</a:t>
            </a:r>
            <a:r>
              <a:rPr lang="de-DE" dirty="0"/>
              <a:t> </a:t>
            </a:r>
          </a:p>
          <a:p>
            <a:endParaRPr lang="de-DE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F36B24-6632-4516-9692-731462896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8" name="Tabelle 8">
            <a:extLst>
              <a:ext uri="{FF2B5EF4-FFF2-40B4-BE49-F238E27FC236}">
                <a16:creationId xmlns:a16="http://schemas.microsoft.com/office/drawing/2014/main" id="{BC193FFF-D734-8C15-6EE4-474AF9251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37662"/>
              </p:ext>
            </p:extLst>
          </p:nvPr>
        </p:nvGraphicFramePr>
        <p:xfrm>
          <a:off x="4653447" y="1836165"/>
          <a:ext cx="6892560" cy="2840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444">
                  <a:extLst>
                    <a:ext uri="{9D8B030D-6E8A-4147-A177-3AD203B41FA5}">
                      <a16:colId xmlns:a16="http://schemas.microsoft.com/office/drawing/2014/main" val="3727719798"/>
                    </a:ext>
                  </a:extLst>
                </a:gridCol>
                <a:gridCol w="2237751">
                  <a:extLst>
                    <a:ext uri="{9D8B030D-6E8A-4147-A177-3AD203B41FA5}">
                      <a16:colId xmlns:a16="http://schemas.microsoft.com/office/drawing/2014/main" val="3276686513"/>
                    </a:ext>
                  </a:extLst>
                </a:gridCol>
                <a:gridCol w="2596365">
                  <a:extLst>
                    <a:ext uri="{9D8B030D-6E8A-4147-A177-3AD203B41FA5}">
                      <a16:colId xmlns:a16="http://schemas.microsoft.com/office/drawing/2014/main" val="1793482796"/>
                    </a:ext>
                  </a:extLst>
                </a:gridCol>
              </a:tblGrid>
              <a:tr h="568045">
                <a:tc>
                  <a:txBody>
                    <a:bodyPr/>
                    <a:lstStyle/>
                    <a:p>
                      <a:endParaRPr lang="de-DE" sz="2500">
                        <a:solidFill>
                          <a:schemeClr val="tx1"/>
                        </a:solidFill>
                      </a:endParaRP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>
                          <a:solidFill>
                            <a:schemeClr val="tx1"/>
                          </a:solidFill>
                        </a:rPr>
                        <a:t>Singular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>
                          <a:solidFill>
                            <a:schemeClr val="tx1"/>
                          </a:solidFill>
                        </a:rPr>
                        <a:t>Plural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54489"/>
                  </a:ext>
                </a:extLst>
              </a:tr>
              <a:tr h="568045">
                <a:tc>
                  <a:txBody>
                    <a:bodyPr/>
                    <a:lstStyle/>
                    <a:p>
                      <a:r>
                        <a:rPr lang="de-DE" sz="2500">
                          <a:solidFill>
                            <a:schemeClr val="tx1"/>
                          </a:solidFill>
                        </a:rPr>
                        <a:t>Nominative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/>
                        <a:t>Syndroma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/>
                        <a:t>Syndromata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572022"/>
                  </a:ext>
                </a:extLst>
              </a:tr>
              <a:tr h="568045">
                <a:tc>
                  <a:txBody>
                    <a:bodyPr/>
                    <a:lstStyle/>
                    <a:p>
                      <a:r>
                        <a:rPr lang="de-DE" sz="2500"/>
                        <a:t>Genitive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/>
                        <a:t>Syndromatis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/>
                        <a:t>Syndromatum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37595"/>
                  </a:ext>
                </a:extLst>
              </a:tr>
              <a:tr h="568045">
                <a:tc>
                  <a:txBody>
                    <a:bodyPr/>
                    <a:lstStyle/>
                    <a:p>
                      <a:r>
                        <a:rPr lang="de-DE" sz="2500"/>
                        <a:t>Accusative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>
                          <a:solidFill>
                            <a:schemeClr val="tx1"/>
                          </a:solidFill>
                        </a:rPr>
                        <a:t>Syndroma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/>
                        <a:t>Syndromata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00436"/>
                  </a:ext>
                </a:extLst>
              </a:tr>
              <a:tr h="568045">
                <a:tc>
                  <a:txBody>
                    <a:bodyPr/>
                    <a:lstStyle/>
                    <a:p>
                      <a:r>
                        <a:rPr lang="de-DE" sz="2500"/>
                        <a:t>Ablative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/>
                        <a:t>Syndromate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500"/>
                        <a:t>Syndromatibus</a:t>
                      </a:r>
                    </a:p>
                  </a:txBody>
                  <a:tcPr marL="129101" marR="129101" marT="64551" marB="645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714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170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463" name="Rectangle 19462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86B604-B5C1-FD17-C2D3-F4029AE1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AIDS</a:t>
            </a:r>
          </a:p>
        </p:txBody>
      </p:sp>
      <p:cxnSp>
        <p:nvCxnSpPr>
          <p:cNvPr id="19465" name="Straight Connector 19464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5846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2E76A2-75FF-E272-6030-7A4170B0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6437367" cy="3760891"/>
          </a:xfrm>
        </p:spPr>
        <p:txBody>
          <a:bodyPr>
            <a:normAutofit/>
          </a:bodyPr>
          <a:lstStyle/>
          <a:p>
            <a:r>
              <a:rPr lang="de-DE" i="1" dirty="0"/>
              <a:t>= </a:t>
            </a:r>
            <a:r>
              <a:rPr lang="de-DE" i="1" dirty="0" err="1"/>
              <a:t>acquired</a:t>
            </a:r>
            <a:r>
              <a:rPr lang="de-DE" i="1" dirty="0"/>
              <a:t> </a:t>
            </a:r>
            <a:r>
              <a:rPr lang="de-DE" i="1" dirty="0" err="1"/>
              <a:t>immunodeficiency</a:t>
            </a:r>
            <a:r>
              <a:rPr lang="de-DE" i="1" dirty="0"/>
              <a:t> </a:t>
            </a:r>
            <a:r>
              <a:rPr lang="de-DE" i="1" dirty="0" err="1"/>
              <a:t>syndrome</a:t>
            </a:r>
            <a:endParaRPr lang="de-DE" i="1" dirty="0"/>
          </a:p>
          <a:p>
            <a:pPr marL="578358" lvl="1" indent="-285750"/>
            <a:r>
              <a:rPr lang="de-DE" dirty="0" err="1"/>
              <a:t>Infectious</a:t>
            </a:r>
            <a:r>
              <a:rPr lang="de-DE" dirty="0"/>
              <a:t> </a:t>
            </a:r>
            <a:r>
              <a:rPr lang="de-DE" dirty="0" err="1"/>
              <a:t>immunological</a:t>
            </a:r>
            <a:r>
              <a:rPr lang="de-DE" dirty="0"/>
              <a:t> </a:t>
            </a:r>
            <a:r>
              <a:rPr lang="de-DE" dirty="0" err="1"/>
              <a:t>disease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targets</a:t>
            </a:r>
            <a:r>
              <a:rPr lang="de-DE" dirty="0"/>
              <a:t> immune </a:t>
            </a:r>
            <a:r>
              <a:rPr lang="de-DE" dirty="0" err="1"/>
              <a:t>system</a:t>
            </a:r>
            <a:endParaRPr lang="de-DE" dirty="0"/>
          </a:p>
          <a:p>
            <a:pPr marL="292608" lvl="1" indent="0">
              <a:buNone/>
            </a:pPr>
            <a:r>
              <a:rPr lang="de-DE" dirty="0"/>
              <a:t>Risk </a:t>
            </a:r>
            <a:r>
              <a:rPr lang="de-DE" dirty="0" err="1"/>
              <a:t>factors</a:t>
            </a:r>
            <a:r>
              <a:rPr lang="de-DE" dirty="0"/>
              <a:t>:</a:t>
            </a:r>
          </a:p>
          <a:p>
            <a:pPr marL="761238" lvl="2" indent="-285750">
              <a:buFont typeface="Wingdings" pitchFamily="2" charset="2"/>
              <a:buChar char="Ø"/>
            </a:pPr>
            <a:r>
              <a:rPr lang="de-DE" dirty="0" err="1"/>
              <a:t>Unprotected</a:t>
            </a:r>
            <a:r>
              <a:rPr lang="de-DE" dirty="0"/>
              <a:t> sex, </a:t>
            </a:r>
            <a:r>
              <a:rPr lang="de-DE" dirty="0" err="1"/>
              <a:t>needle</a:t>
            </a:r>
            <a:r>
              <a:rPr lang="de-DE" dirty="0"/>
              <a:t> </a:t>
            </a:r>
            <a:r>
              <a:rPr lang="de-DE" dirty="0" err="1"/>
              <a:t>sharing</a:t>
            </a:r>
            <a:r>
              <a:rPr lang="de-DE" dirty="0"/>
              <a:t>, unsterile </a:t>
            </a:r>
            <a:r>
              <a:rPr lang="de-DE" dirty="0" err="1"/>
              <a:t>medical</a:t>
            </a:r>
            <a:r>
              <a:rPr lang="de-DE" dirty="0"/>
              <a:t> </a:t>
            </a:r>
            <a:r>
              <a:rPr lang="de-DE" dirty="0" err="1"/>
              <a:t>procedures</a:t>
            </a:r>
            <a:r>
              <a:rPr lang="de-DE" dirty="0"/>
              <a:t> </a:t>
            </a:r>
          </a:p>
          <a:p>
            <a:pPr marL="578358" lvl="1" indent="-285750"/>
            <a:r>
              <a:rPr lang="de-DE" dirty="0"/>
              <a:t>Early </a:t>
            </a:r>
            <a:r>
              <a:rPr lang="de-DE" dirty="0" err="1"/>
              <a:t>symptoms</a:t>
            </a:r>
            <a:r>
              <a:rPr lang="de-DE" dirty="0"/>
              <a:t>: </a:t>
            </a:r>
            <a:r>
              <a:rPr lang="de-DE" dirty="0" err="1"/>
              <a:t>flu</a:t>
            </a:r>
            <a:endParaRPr lang="de-DE" dirty="0"/>
          </a:p>
          <a:p>
            <a:pPr marL="578358" lvl="1" indent="-285750"/>
            <a:r>
              <a:rPr lang="de-DE" dirty="0" err="1"/>
              <a:t>Later</a:t>
            </a:r>
            <a:r>
              <a:rPr lang="de-DE" dirty="0"/>
              <a:t> </a:t>
            </a:r>
            <a:r>
              <a:rPr lang="de-DE" dirty="0" err="1"/>
              <a:t>symptoms</a:t>
            </a:r>
            <a:r>
              <a:rPr lang="de-DE" dirty="0"/>
              <a:t>: </a:t>
            </a:r>
            <a:r>
              <a:rPr lang="de-DE" dirty="0" err="1"/>
              <a:t>suffer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increased</a:t>
            </a:r>
            <a:r>
              <a:rPr lang="de-DE" dirty="0"/>
              <a:t> </a:t>
            </a:r>
            <a:r>
              <a:rPr lang="de-DE" dirty="0" err="1"/>
              <a:t>size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lymph</a:t>
            </a:r>
            <a:r>
              <a:rPr lang="de-DE" dirty="0"/>
              <a:t> </a:t>
            </a:r>
            <a:r>
              <a:rPr lang="de-DE" dirty="0" err="1"/>
              <a:t>nodes</a:t>
            </a:r>
            <a:r>
              <a:rPr lang="de-DE" dirty="0"/>
              <a:t>, </a:t>
            </a:r>
            <a:r>
              <a:rPr lang="de-DE" dirty="0" err="1"/>
              <a:t>fever</a:t>
            </a:r>
            <a:r>
              <a:rPr lang="de-DE" dirty="0"/>
              <a:t> and </a:t>
            </a:r>
            <a:r>
              <a:rPr lang="de-DE" dirty="0" err="1"/>
              <a:t>severe</a:t>
            </a:r>
            <a:r>
              <a:rPr lang="de-DE" dirty="0"/>
              <a:t> </a:t>
            </a:r>
            <a:r>
              <a:rPr lang="de-DE" dirty="0" err="1"/>
              <a:t>weight</a:t>
            </a:r>
            <a:r>
              <a:rPr lang="de-DE" dirty="0"/>
              <a:t> </a:t>
            </a:r>
            <a:r>
              <a:rPr lang="de-DE" dirty="0" err="1"/>
              <a:t>loss</a:t>
            </a:r>
            <a:endParaRPr lang="de-DE" dirty="0"/>
          </a:p>
          <a:p>
            <a:pPr marL="292608" lvl="1" indent="0">
              <a:buNone/>
            </a:pPr>
            <a:endParaRPr lang="de-DE" dirty="0"/>
          </a:p>
        </p:txBody>
      </p:sp>
      <p:pic>
        <p:nvPicPr>
          <p:cNvPr id="19458" name="Picture 2" descr="AIDS – Wikipedie">
            <a:extLst>
              <a:ext uri="{FF2B5EF4-FFF2-40B4-BE49-F238E27FC236}">
                <a16:creationId xmlns:a16="http://schemas.microsoft.com/office/drawing/2014/main" id="{916462E2-7589-659F-CEE3-021C581CC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8247" y="2108200"/>
            <a:ext cx="2525561" cy="376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7" name="Rectangle 19466">
            <a:extLst>
              <a:ext uri="{FF2B5EF4-FFF2-40B4-BE49-F238E27FC236}">
                <a16:creationId xmlns:a16="http://schemas.microsoft.com/office/drawing/2014/main" id="{CB06839E-D8C3-4A74-BA2B-3B97E7B2C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4293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9" name="Rectangle 8198">
            <a:extLst>
              <a:ext uri="{FF2B5EF4-FFF2-40B4-BE49-F238E27FC236}">
                <a16:creationId xmlns:a16="http://schemas.microsoft.com/office/drawing/2014/main" id="{F4FAA6B4-BAFB-4474-9B14-DC83A9096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9C0606-9F06-7D20-32B6-6BAC1C627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Cushing </a:t>
            </a:r>
            <a:r>
              <a:rPr lang="de-DE" dirty="0" err="1"/>
              <a:t>Syndroma</a:t>
            </a:r>
            <a:r>
              <a:rPr lang="de-DE" dirty="0"/>
              <a:t> </a:t>
            </a:r>
          </a:p>
        </p:txBody>
      </p:sp>
      <p:cxnSp>
        <p:nvCxnSpPr>
          <p:cNvPr id="8201" name="!!Straight Connector">
            <a:extLst>
              <a:ext uri="{FF2B5EF4-FFF2-40B4-BE49-F238E27FC236}">
                <a16:creationId xmlns:a16="http://schemas.microsoft.com/office/drawing/2014/main" id="{4364CDC3-ADB0-4691-9286-5925F160C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ACCD76-C155-437F-C422-F85C82940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5575367" cy="3760891"/>
          </a:xfrm>
        </p:spPr>
        <p:txBody>
          <a:bodyPr>
            <a:normAutofit/>
          </a:bodyPr>
          <a:lstStyle/>
          <a:p>
            <a:r>
              <a:rPr lang="de-DE" dirty="0"/>
              <a:t>= </a:t>
            </a:r>
            <a:r>
              <a:rPr lang="de-DE" dirty="0" err="1"/>
              <a:t>symptoms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prolonged</a:t>
            </a:r>
            <a:r>
              <a:rPr lang="de-DE" dirty="0"/>
              <a:t> </a:t>
            </a:r>
            <a:r>
              <a:rPr lang="de-DE" dirty="0" err="1"/>
              <a:t>exposure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glucocorticoids</a:t>
            </a:r>
            <a:r>
              <a:rPr lang="de-DE" dirty="0"/>
              <a:t> (</a:t>
            </a:r>
            <a:r>
              <a:rPr lang="de-DE" dirty="0" err="1"/>
              <a:t>cortisol</a:t>
            </a:r>
            <a:r>
              <a:rPr lang="de-DE" dirty="0"/>
              <a:t>)</a:t>
            </a:r>
          </a:p>
          <a:p>
            <a:pPr marL="201168" lvl="1" indent="0">
              <a:buNone/>
            </a:pPr>
            <a:r>
              <a:rPr lang="de-DE" dirty="0"/>
              <a:t>Symptoms:</a:t>
            </a:r>
          </a:p>
          <a:p>
            <a:pPr lvl="2"/>
            <a:r>
              <a:rPr lang="de-DE" dirty="0"/>
              <a:t>High </a:t>
            </a:r>
            <a:r>
              <a:rPr lang="de-DE" dirty="0" err="1"/>
              <a:t>blood</a:t>
            </a:r>
            <a:r>
              <a:rPr lang="de-DE" dirty="0"/>
              <a:t> </a:t>
            </a:r>
            <a:r>
              <a:rPr lang="de-DE" dirty="0" err="1"/>
              <a:t>pressure</a:t>
            </a:r>
            <a:endParaRPr lang="de-DE" dirty="0"/>
          </a:p>
          <a:p>
            <a:pPr lvl="2"/>
            <a:r>
              <a:rPr lang="de-DE" dirty="0"/>
              <a:t>Abdominal </a:t>
            </a:r>
            <a:r>
              <a:rPr lang="de-DE" dirty="0" err="1"/>
              <a:t>obesity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thin</a:t>
            </a:r>
            <a:r>
              <a:rPr lang="de-DE" dirty="0"/>
              <a:t> </a:t>
            </a:r>
            <a:r>
              <a:rPr lang="de-DE" dirty="0" err="1"/>
              <a:t>extremities</a:t>
            </a:r>
            <a:r>
              <a:rPr lang="de-DE" dirty="0"/>
              <a:t> </a:t>
            </a:r>
          </a:p>
          <a:p>
            <a:pPr lvl="2"/>
            <a:r>
              <a:rPr lang="de-DE" dirty="0" err="1"/>
              <a:t>Red</a:t>
            </a:r>
            <a:r>
              <a:rPr lang="de-DE" dirty="0"/>
              <a:t> stretch </a:t>
            </a:r>
            <a:r>
              <a:rPr lang="de-DE" dirty="0" err="1"/>
              <a:t>marks</a:t>
            </a:r>
            <a:r>
              <a:rPr lang="de-DE" dirty="0"/>
              <a:t> </a:t>
            </a:r>
          </a:p>
          <a:p>
            <a:pPr lvl="2"/>
            <a:r>
              <a:rPr lang="de-DE" dirty="0" err="1"/>
              <a:t>Weak</a:t>
            </a:r>
            <a:r>
              <a:rPr lang="de-DE" dirty="0"/>
              <a:t> </a:t>
            </a:r>
            <a:r>
              <a:rPr lang="de-DE" dirty="0" err="1"/>
              <a:t>muscles</a:t>
            </a:r>
            <a:r>
              <a:rPr lang="de-DE" dirty="0"/>
              <a:t> </a:t>
            </a:r>
          </a:p>
          <a:p>
            <a:pPr lvl="2"/>
            <a:r>
              <a:rPr lang="de-DE" dirty="0" err="1"/>
              <a:t>Acne</a:t>
            </a:r>
            <a:r>
              <a:rPr lang="de-DE" dirty="0"/>
              <a:t> </a:t>
            </a:r>
          </a:p>
        </p:txBody>
      </p:sp>
      <p:pic>
        <p:nvPicPr>
          <p:cNvPr id="8194" name="Picture 2" descr="Cushing-Syndrom || Med-koM">
            <a:extLst>
              <a:ext uri="{FF2B5EF4-FFF2-40B4-BE49-F238E27FC236}">
                <a16:creationId xmlns:a16="http://schemas.microsoft.com/office/drawing/2014/main" id="{8B471750-0715-3F7D-7EA7-D6FFAF21D1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618"/>
          <a:stretch/>
        </p:blipFill>
        <p:spPr bwMode="auto">
          <a:xfrm>
            <a:off x="7534656" y="2108200"/>
            <a:ext cx="3621024" cy="36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3" name="Rectangle 8202">
            <a:extLst>
              <a:ext uri="{FF2B5EF4-FFF2-40B4-BE49-F238E27FC236}">
                <a16:creationId xmlns:a16="http://schemas.microsoft.com/office/drawing/2014/main" id="{DB148495-5F82-48E2-A76C-C8E1C8949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2821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980A6-0495-C9D5-ABE6-9AB219D8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Syndroma</a:t>
            </a:r>
            <a:r>
              <a:rPr lang="de-DE" dirty="0"/>
              <a:t> </a:t>
            </a:r>
            <a:r>
              <a:rPr lang="de-DE" dirty="0" err="1"/>
              <a:t>carpalis</a:t>
            </a:r>
            <a:r>
              <a:rPr lang="de-DE" dirty="0"/>
              <a:t> </a:t>
            </a:r>
            <a:r>
              <a:rPr lang="de-DE" dirty="0" err="1"/>
              <a:t>carpi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19E4CD-A6FA-A9B5-84A7-EFD779B25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Carpal</a:t>
            </a:r>
            <a:r>
              <a:rPr lang="de-DE" dirty="0"/>
              <a:t> Tunnel Syndrome </a:t>
            </a:r>
          </a:p>
          <a:p>
            <a:pPr lvl="1">
              <a:buFontTx/>
              <a:buChar char="-"/>
            </a:pPr>
            <a:r>
              <a:rPr lang="de-DE" dirty="0"/>
              <a:t>n. medianus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compressed</a:t>
            </a:r>
            <a:endParaRPr lang="de-DE" dirty="0"/>
          </a:p>
          <a:p>
            <a:pPr marL="201168" lvl="1" indent="0">
              <a:buNone/>
            </a:pPr>
            <a:r>
              <a:rPr lang="de-DE" dirty="0"/>
              <a:t>Symptoms :</a:t>
            </a:r>
          </a:p>
          <a:p>
            <a:pPr lvl="2"/>
            <a:r>
              <a:rPr lang="de-DE" dirty="0"/>
              <a:t>Pain, </a:t>
            </a:r>
            <a:r>
              <a:rPr lang="de-DE" dirty="0" err="1"/>
              <a:t>numbness</a:t>
            </a:r>
            <a:r>
              <a:rPr lang="de-DE" dirty="0"/>
              <a:t>, </a:t>
            </a:r>
            <a:r>
              <a:rPr lang="de-DE" dirty="0" err="1"/>
              <a:t>poor</a:t>
            </a:r>
            <a:r>
              <a:rPr lang="de-DE" dirty="0"/>
              <a:t> </a:t>
            </a:r>
            <a:r>
              <a:rPr lang="de-DE" dirty="0" err="1"/>
              <a:t>grip</a:t>
            </a:r>
            <a:r>
              <a:rPr lang="de-DE" dirty="0"/>
              <a:t> and </a:t>
            </a:r>
            <a:r>
              <a:rPr lang="de-DE" dirty="0" err="1"/>
              <a:t>hand</a:t>
            </a:r>
            <a:r>
              <a:rPr lang="de-DE" dirty="0"/>
              <a:t> </a:t>
            </a:r>
            <a:r>
              <a:rPr lang="de-DE" dirty="0" err="1"/>
              <a:t>muscle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</a:p>
          <a:p>
            <a:pPr marL="201168" lvl="1" indent="0">
              <a:buNone/>
            </a:pPr>
            <a:endParaRPr lang="de-DE" dirty="0"/>
          </a:p>
          <a:p>
            <a:pPr lvl="1">
              <a:buFontTx/>
              <a:buChar char="-"/>
            </a:pPr>
            <a:endParaRPr lang="de-DE" dirty="0"/>
          </a:p>
        </p:txBody>
      </p:sp>
      <p:pic>
        <p:nvPicPr>
          <p:cNvPr id="9218" name="Picture 2" descr="Carpal tunnel - Wikipedia">
            <a:extLst>
              <a:ext uri="{FF2B5EF4-FFF2-40B4-BE49-F238E27FC236}">
                <a16:creationId xmlns:a16="http://schemas.microsoft.com/office/drawing/2014/main" id="{C29ACFC6-BAEA-CB35-7A29-74EC91A27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454" y="2241061"/>
            <a:ext cx="4215266" cy="237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660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DD560-AC9F-1725-889C-F262AE9C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Metaphorical</a:t>
            </a:r>
            <a:r>
              <a:rPr lang="de-DE" dirty="0"/>
              <a:t>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pathologies</a:t>
            </a:r>
            <a:endParaRPr lang="de-DE" dirty="0"/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39239DF4-59AF-317F-6B2F-2FD5435044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239641"/>
              </p:ext>
            </p:extLst>
          </p:nvPr>
        </p:nvGraphicFramePr>
        <p:xfrm>
          <a:off x="1096963" y="2108200"/>
          <a:ext cx="10058397" cy="1641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799">
                  <a:extLst>
                    <a:ext uri="{9D8B030D-6E8A-4147-A177-3AD203B41FA5}">
                      <a16:colId xmlns:a16="http://schemas.microsoft.com/office/drawing/2014/main" val="1501473703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3194413060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1646430211"/>
                    </a:ext>
                  </a:extLst>
                </a:gridCol>
              </a:tblGrid>
              <a:tr h="624799"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Urticaria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Utrica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Urere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34308"/>
                  </a:ext>
                </a:extLst>
              </a:tr>
              <a:tr h="101719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/>
                        <a:t>Hives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Red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itchy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skin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reaction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Flowering</a:t>
                      </a:r>
                      <a:r>
                        <a:rPr lang="de-DE" dirty="0"/>
                        <a:t> plant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Causes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hives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eaten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incorrectly</a:t>
                      </a:r>
                      <a:r>
                        <a:rPr lang="de-DE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- </a:t>
                      </a:r>
                      <a:r>
                        <a:rPr lang="de-DE" dirty="0" err="1"/>
                        <a:t>burning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30765"/>
                  </a:ext>
                </a:extLst>
              </a:tr>
            </a:tbl>
          </a:graphicData>
        </a:graphic>
      </p:graphicFrame>
      <p:pic>
        <p:nvPicPr>
          <p:cNvPr id="10246" name="Picture 6" descr="Nesselsucht – Wikipedia">
            <a:extLst>
              <a:ext uri="{FF2B5EF4-FFF2-40B4-BE49-F238E27FC236}">
                <a16:creationId xmlns:a16="http://schemas.microsoft.com/office/drawing/2014/main" id="{0086E50E-7E17-ADA5-BB9E-54FF31D0C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238" y="4121037"/>
            <a:ext cx="2684205" cy="2013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URTICA DIOICA L. – kopřiva dvoudomá / pŕhľava dvojdomá | BOTANY.cz">
            <a:extLst>
              <a:ext uri="{FF2B5EF4-FFF2-40B4-BE49-F238E27FC236}">
                <a16:creationId xmlns:a16="http://schemas.microsoft.com/office/drawing/2014/main" id="{7201FD9B-DA85-E012-7567-5A8B9159D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897" y="4113264"/>
            <a:ext cx="2684205" cy="202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What Does It Mean to Burn Crypto?">
            <a:extLst>
              <a:ext uri="{FF2B5EF4-FFF2-40B4-BE49-F238E27FC236}">
                <a16:creationId xmlns:a16="http://schemas.microsoft.com/office/drawing/2014/main" id="{30E0528D-DD69-6E51-ECDA-C03868504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556" y="4113263"/>
            <a:ext cx="3031391" cy="202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333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DD560-AC9F-1725-889C-F262AE9C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Metaphorical</a:t>
            </a:r>
            <a:r>
              <a:rPr lang="de-DE" dirty="0"/>
              <a:t>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pathologies</a:t>
            </a:r>
            <a:endParaRPr lang="de-DE" dirty="0"/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39239DF4-59AF-317F-6B2F-2FD5435044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008595"/>
              </p:ext>
            </p:extLst>
          </p:nvPr>
        </p:nvGraphicFramePr>
        <p:xfrm>
          <a:off x="1096962" y="2108200"/>
          <a:ext cx="9806390" cy="1641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3195">
                  <a:extLst>
                    <a:ext uri="{9D8B030D-6E8A-4147-A177-3AD203B41FA5}">
                      <a16:colId xmlns:a16="http://schemas.microsoft.com/office/drawing/2014/main" val="1501473703"/>
                    </a:ext>
                  </a:extLst>
                </a:gridCol>
                <a:gridCol w="4903195">
                  <a:extLst>
                    <a:ext uri="{9D8B030D-6E8A-4147-A177-3AD203B41FA5}">
                      <a16:colId xmlns:a16="http://schemas.microsoft.com/office/drawing/2014/main" val="3194413060"/>
                    </a:ext>
                  </a:extLst>
                </a:gridCol>
              </a:tblGrid>
              <a:tr h="624799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Elephantiasis,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Elephas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antis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34308"/>
                  </a:ext>
                </a:extLst>
              </a:tr>
              <a:tr h="101719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Enlarging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hardening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limbs</a:t>
                      </a:r>
                      <a:r>
                        <a:rPr lang="de-DE" dirty="0"/>
                        <a:t> due </a:t>
                      </a:r>
                      <a:r>
                        <a:rPr lang="de-DE" dirty="0" err="1"/>
                        <a:t>to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swelling</a:t>
                      </a: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Caused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parasites</a:t>
                      </a: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Transmitted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mosquitoes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Elephant</a:t>
                      </a: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Swelling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body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an </a:t>
                      </a:r>
                      <a:r>
                        <a:rPr lang="de-DE" dirty="0" err="1"/>
                        <a:t>infected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person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resembles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the</a:t>
                      </a:r>
                      <a:r>
                        <a:rPr lang="de-DE" dirty="0"/>
                        <a:t> large </a:t>
                      </a:r>
                      <a:r>
                        <a:rPr lang="de-DE" dirty="0" err="1"/>
                        <a:t>body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an </a:t>
                      </a:r>
                      <a:r>
                        <a:rPr lang="de-DE" dirty="0" err="1"/>
                        <a:t>elephant</a:t>
                      </a:r>
                      <a:r>
                        <a:rPr lang="de-DE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30765"/>
                  </a:ext>
                </a:extLst>
              </a:tr>
            </a:tbl>
          </a:graphicData>
        </a:graphic>
      </p:graphicFrame>
      <p:pic>
        <p:nvPicPr>
          <p:cNvPr id="11266" name="Picture 2" descr="Elephantiasis – was ist das? Welche Hilfe für Betroffene? | medi">
            <a:extLst>
              <a:ext uri="{FF2B5EF4-FFF2-40B4-BE49-F238E27FC236}">
                <a16:creationId xmlns:a16="http://schemas.microsoft.com/office/drawing/2014/main" id="{5EE6B161-1A59-C0EF-68F2-DC40F3AF7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253" y="4121037"/>
            <a:ext cx="3074830" cy="205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Lankesian Elephant Elephas Maximus Maximus , Minneriya National Park, Sri  Lanka Stock Photo, Picture And Royalty Free Image. Image 29209337.">
            <a:extLst>
              <a:ext uri="{FF2B5EF4-FFF2-40B4-BE49-F238E27FC236}">
                <a16:creationId xmlns:a16="http://schemas.microsoft.com/office/drawing/2014/main" id="{2D01916D-441F-939D-403B-BA2BC375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47" y="4121037"/>
            <a:ext cx="3074830" cy="204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503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DD560-AC9F-1725-889C-F262AE9C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Metaphorical</a:t>
            </a:r>
            <a:r>
              <a:rPr lang="de-DE" dirty="0"/>
              <a:t>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pathologies</a:t>
            </a:r>
            <a:endParaRPr lang="de-DE" dirty="0"/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39239DF4-59AF-317F-6B2F-2FD5435044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511956"/>
              </p:ext>
            </p:extLst>
          </p:nvPr>
        </p:nvGraphicFramePr>
        <p:xfrm>
          <a:off x="1096963" y="2108200"/>
          <a:ext cx="10058397" cy="165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799">
                  <a:extLst>
                    <a:ext uri="{9D8B030D-6E8A-4147-A177-3AD203B41FA5}">
                      <a16:colId xmlns:a16="http://schemas.microsoft.com/office/drawing/2014/main" val="1501473703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3194413060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1646430211"/>
                    </a:ext>
                  </a:extLst>
                </a:gridCol>
              </a:tblGrid>
              <a:tr h="624799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Lupus, i, m.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Lupus, i, m. </a:t>
                      </a:r>
                    </a:p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Erythematosus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i, 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Erúthema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34308"/>
                  </a:ext>
                </a:extLst>
              </a:tr>
              <a:tr h="101719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Directly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translates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to</a:t>
                      </a:r>
                      <a:r>
                        <a:rPr lang="de-DE" dirty="0"/>
                        <a:t> wolf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/>
                        <a:t>Pattern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inflammation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resembles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the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bite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a wolf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/>
                        <a:t>Autoimmune </a:t>
                      </a:r>
                      <a:r>
                        <a:rPr lang="de-DE" dirty="0" err="1"/>
                        <a:t>disease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causes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inflammation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tissue</a:t>
                      </a:r>
                      <a:r>
                        <a:rPr lang="de-DE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/>
                        <a:t>Greek </a:t>
                      </a:r>
                      <a:r>
                        <a:rPr lang="de-DE" dirty="0" err="1"/>
                        <a:t>word</a:t>
                      </a:r>
                      <a:r>
                        <a:rPr lang="de-DE" dirty="0"/>
                        <a:t>: </a:t>
                      </a:r>
                      <a:r>
                        <a:rPr lang="de-DE" dirty="0" err="1"/>
                        <a:t>redness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skin</a:t>
                      </a:r>
                      <a:endParaRPr lang="de-DE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Originates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from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greek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word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red</a:t>
                      </a:r>
                      <a:r>
                        <a:rPr lang="de-DE" dirty="0"/>
                        <a:t> „</a:t>
                      </a:r>
                      <a:r>
                        <a:rPr lang="de-DE" dirty="0" err="1"/>
                        <a:t>eruthros</a:t>
                      </a:r>
                      <a:r>
                        <a:rPr lang="de-DE" dirty="0"/>
                        <a:t>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30765"/>
                  </a:ext>
                </a:extLst>
              </a:tr>
            </a:tbl>
          </a:graphicData>
        </a:graphic>
      </p:graphicFrame>
      <p:pic>
        <p:nvPicPr>
          <p:cNvPr id="12290" name="Picture 2" descr="Lupus | Health Navigator NZ">
            <a:extLst>
              <a:ext uri="{FF2B5EF4-FFF2-40B4-BE49-F238E27FC236}">
                <a16:creationId xmlns:a16="http://schemas.microsoft.com/office/drawing/2014/main" id="{96B329E0-24FA-232B-DFD3-2FDF9D8F4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776" y="4136318"/>
            <a:ext cx="3020448" cy="201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Skin redness: Causes and when to see a doctor">
            <a:extLst>
              <a:ext uri="{FF2B5EF4-FFF2-40B4-BE49-F238E27FC236}">
                <a16:creationId xmlns:a16="http://schemas.microsoft.com/office/drawing/2014/main" id="{3533045E-CB6D-0E70-3FED-52F73C396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532" y="4136318"/>
            <a:ext cx="3026021" cy="201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Wolf - Wikipedia">
            <a:extLst>
              <a:ext uri="{FF2B5EF4-FFF2-40B4-BE49-F238E27FC236}">
                <a16:creationId xmlns:a16="http://schemas.microsoft.com/office/drawing/2014/main" id="{F3DE9DFF-9F5D-582E-79BE-1B05EBB01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440" y="4136318"/>
            <a:ext cx="2603028" cy="201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580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DD560-AC9F-1725-889C-F262AE9C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Metaphorical</a:t>
            </a:r>
            <a:r>
              <a:rPr lang="de-DE" dirty="0"/>
              <a:t>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pathologies</a:t>
            </a:r>
            <a:endParaRPr lang="de-DE" dirty="0"/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39239DF4-59AF-317F-6B2F-2FD5435044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115828"/>
              </p:ext>
            </p:extLst>
          </p:nvPr>
        </p:nvGraphicFramePr>
        <p:xfrm>
          <a:off x="1096963" y="2108200"/>
          <a:ext cx="10058397" cy="1813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799">
                  <a:extLst>
                    <a:ext uri="{9D8B030D-6E8A-4147-A177-3AD203B41FA5}">
                      <a16:colId xmlns:a16="http://schemas.microsoft.com/office/drawing/2014/main" val="1501473703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3194413060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1646430211"/>
                    </a:ext>
                  </a:extLst>
                </a:gridCol>
              </a:tblGrid>
              <a:tr h="624799"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Exanthema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atis</a:t>
                      </a: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, 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Exanthein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Anthien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34308"/>
                  </a:ext>
                </a:extLst>
              </a:tr>
              <a:tr h="101719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/>
                        <a:t>Body </a:t>
                      </a:r>
                      <a:r>
                        <a:rPr lang="de-DE" dirty="0" err="1"/>
                        <a:t>wide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rash</a:t>
                      </a:r>
                      <a:endParaRPr lang="de-DE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Usually</a:t>
                      </a:r>
                      <a:r>
                        <a:rPr lang="de-DE" dirty="0"/>
                        <a:t> in </a:t>
                      </a:r>
                      <a:r>
                        <a:rPr lang="de-DE" dirty="0" err="1"/>
                        <a:t>children</a:t>
                      </a:r>
                      <a:endParaRPr lang="de-DE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Caused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drugs</a:t>
                      </a:r>
                      <a:r>
                        <a:rPr lang="de-DE" dirty="0"/>
                        <a:t>, </a:t>
                      </a:r>
                      <a:r>
                        <a:rPr lang="de-DE" dirty="0" err="1"/>
                        <a:t>toxins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or</a:t>
                      </a:r>
                      <a:r>
                        <a:rPr lang="de-DE" dirty="0"/>
                        <a:t> autoimmune </a:t>
                      </a:r>
                      <a:r>
                        <a:rPr lang="de-DE" dirty="0" err="1"/>
                        <a:t>disease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/>
                        <a:t>Greek </a:t>
                      </a:r>
                      <a:r>
                        <a:rPr lang="de-DE" dirty="0" err="1"/>
                        <a:t>verb</a:t>
                      </a:r>
                      <a:r>
                        <a:rPr lang="de-DE" dirty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Indicates</a:t>
                      </a:r>
                      <a:r>
                        <a:rPr lang="de-DE" dirty="0"/>
                        <a:t> an </a:t>
                      </a:r>
                      <a:r>
                        <a:rPr lang="de-DE" dirty="0" err="1"/>
                        <a:t>outwards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breakout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spread</a:t>
                      </a:r>
                      <a:r>
                        <a:rPr lang="de-DE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/>
                        <a:t>Greek </a:t>
                      </a:r>
                      <a:r>
                        <a:rPr lang="de-DE" dirty="0" err="1"/>
                        <a:t>verb</a:t>
                      </a:r>
                      <a:r>
                        <a:rPr lang="de-DE" dirty="0"/>
                        <a:t> „</a:t>
                      </a:r>
                      <a:r>
                        <a:rPr lang="de-DE" dirty="0" err="1"/>
                        <a:t>to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blossom</a:t>
                      </a:r>
                      <a:r>
                        <a:rPr lang="de-DE" dirty="0"/>
                        <a:t>“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/>
                        <a:t>Originates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from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anthos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meaning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flower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30765"/>
                  </a:ext>
                </a:extLst>
              </a:tr>
            </a:tbl>
          </a:graphicData>
        </a:graphic>
      </p:graphicFrame>
      <p:pic>
        <p:nvPicPr>
          <p:cNvPr id="13314" name="Picture 2">
            <a:extLst>
              <a:ext uri="{FF2B5EF4-FFF2-40B4-BE49-F238E27FC236}">
                <a16:creationId xmlns:a16="http://schemas.microsoft.com/office/drawing/2014/main" id="{FDE16329-1C18-9027-A7A1-BEF3F4C3A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814" y="4112218"/>
            <a:ext cx="1983649" cy="209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BLOSSOM - Definition and synonyms of blossom in the English dictionary">
            <a:extLst>
              <a:ext uri="{FF2B5EF4-FFF2-40B4-BE49-F238E27FC236}">
                <a16:creationId xmlns:a16="http://schemas.microsoft.com/office/drawing/2014/main" id="{7DD75ECF-CA6D-52A4-2949-EAF21148C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994" y="4112219"/>
            <a:ext cx="3066614" cy="209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494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:a16="http://schemas.microsoft.com/office/drawing/2014/main" id="{F4FAA6B4-BAFB-4474-9B14-DC83A9096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20D17C-E1B9-543D-E7F3-18C19C73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Terms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typical</a:t>
            </a:r>
            <a:r>
              <a:rPr lang="de-DE" dirty="0"/>
              <a:t> </a:t>
            </a:r>
            <a:r>
              <a:rPr lang="de-DE" dirty="0" err="1"/>
              <a:t>symptoms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pathologies</a:t>
            </a:r>
            <a:endParaRPr lang="de-DE" dirty="0"/>
          </a:p>
        </p:txBody>
      </p:sp>
      <p:cxnSp>
        <p:nvCxnSpPr>
          <p:cNvPr id="14345" name="!!Straight Connector">
            <a:extLst>
              <a:ext uri="{FF2B5EF4-FFF2-40B4-BE49-F238E27FC236}">
                <a16:creationId xmlns:a16="http://schemas.microsoft.com/office/drawing/2014/main" id="{4364CDC3-ADB0-4691-9286-5925F160C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A9C80F-8993-529B-D143-A6D0F3CB6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5575367" cy="3760891"/>
          </a:xfrm>
        </p:spPr>
        <p:txBody>
          <a:bodyPr>
            <a:normAutofit/>
          </a:bodyPr>
          <a:lstStyle/>
          <a:p>
            <a:r>
              <a:rPr lang="de-DE" dirty="0"/>
              <a:t>Nausea, </a:t>
            </a:r>
            <a:r>
              <a:rPr lang="de-DE" dirty="0" err="1"/>
              <a:t>ae</a:t>
            </a:r>
            <a:r>
              <a:rPr lang="de-DE" dirty="0"/>
              <a:t>, f.</a:t>
            </a:r>
          </a:p>
          <a:p>
            <a:pPr lvl="1"/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symptoms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Associated </a:t>
            </a:r>
            <a:r>
              <a:rPr lang="de-DE" dirty="0" err="1"/>
              <a:t>with</a:t>
            </a:r>
            <a:r>
              <a:rPr lang="de-DE" dirty="0"/>
              <a:t> abdominal </a:t>
            </a:r>
            <a:r>
              <a:rPr lang="de-DE" dirty="0" err="1"/>
              <a:t>pain</a:t>
            </a:r>
            <a:r>
              <a:rPr lang="de-DE" dirty="0"/>
              <a:t> and </a:t>
            </a:r>
            <a:r>
              <a:rPr lang="de-DE" dirty="0" err="1"/>
              <a:t>loss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appetite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Occurs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food</a:t>
            </a:r>
            <a:r>
              <a:rPr lang="de-DE" dirty="0"/>
              <a:t> </a:t>
            </a:r>
            <a:r>
              <a:rPr lang="de-DE" dirty="0" err="1"/>
              <a:t>poisoning</a:t>
            </a:r>
            <a:r>
              <a:rPr lang="de-DE" dirty="0"/>
              <a:t>, </a:t>
            </a:r>
            <a:r>
              <a:rPr lang="de-DE" dirty="0" err="1"/>
              <a:t>infections</a:t>
            </a:r>
            <a:r>
              <a:rPr lang="de-DE" dirty="0"/>
              <a:t> and </a:t>
            </a:r>
            <a:r>
              <a:rPr lang="de-DE" dirty="0" err="1"/>
              <a:t>pregnancy</a:t>
            </a:r>
            <a:r>
              <a:rPr lang="de-DE" dirty="0"/>
              <a:t> </a:t>
            </a:r>
          </a:p>
          <a:p>
            <a:pPr marL="251460" indent="-342900">
              <a:buFont typeface="Wingdings" pitchFamily="2" charset="2"/>
              <a:buChar char="Ø"/>
            </a:pPr>
            <a:r>
              <a:rPr lang="de-DE" dirty="0"/>
              <a:t> Naus: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ship</a:t>
            </a:r>
            <a:endParaRPr lang="de-DE" dirty="0"/>
          </a:p>
          <a:p>
            <a:pPr marL="251460" indent="-342900">
              <a:buFont typeface="Wingdings" pitchFamily="2" charset="2"/>
              <a:buChar char="Ø"/>
            </a:pPr>
            <a:r>
              <a:rPr lang="de-DE" dirty="0"/>
              <a:t> </a:t>
            </a:r>
            <a:r>
              <a:rPr lang="de-DE" dirty="0" err="1"/>
              <a:t>Nausia</a:t>
            </a:r>
            <a:r>
              <a:rPr lang="de-DE" dirty="0"/>
              <a:t>: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sea</a:t>
            </a:r>
            <a:r>
              <a:rPr lang="de-DE" dirty="0"/>
              <a:t> </a:t>
            </a:r>
            <a:r>
              <a:rPr lang="de-DE" dirty="0" err="1"/>
              <a:t>sickness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intra</a:t>
            </a:r>
            <a:r>
              <a:rPr lang="de-DE" dirty="0"/>
              <a:t> </a:t>
            </a:r>
            <a:r>
              <a:rPr lang="de-DE" dirty="0" err="1"/>
              <a:t>graviditatem</a:t>
            </a:r>
            <a:r>
              <a:rPr lang="de-DE" dirty="0"/>
              <a:t> </a:t>
            </a:r>
            <a:r>
              <a:rPr lang="de-DE" dirty="0" err="1"/>
              <a:t>propter</a:t>
            </a:r>
            <a:r>
              <a:rPr lang="de-DE" dirty="0"/>
              <a:t> </a:t>
            </a:r>
            <a:r>
              <a:rPr lang="de-DE" dirty="0" err="1">
                <a:solidFill>
                  <a:srgbClr val="C00000"/>
                </a:solidFill>
              </a:rPr>
              <a:t>nauseam</a:t>
            </a:r>
            <a:endParaRPr lang="de-DE" dirty="0">
              <a:solidFill>
                <a:srgbClr val="C00000"/>
              </a:solidFill>
            </a:endParaRPr>
          </a:p>
        </p:txBody>
      </p:sp>
      <p:pic>
        <p:nvPicPr>
          <p:cNvPr id="14338" name="Picture 2" descr="Are You Having Nausea Immediately After Eating? - Manhattan Gastroenterology">
            <a:extLst>
              <a:ext uri="{FF2B5EF4-FFF2-40B4-BE49-F238E27FC236}">
                <a16:creationId xmlns:a16="http://schemas.microsoft.com/office/drawing/2014/main" id="{9A22E479-4A3D-CEDB-5FE8-561990E7BD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8" r="21198" b="-2"/>
          <a:stretch/>
        </p:blipFill>
        <p:spPr bwMode="auto">
          <a:xfrm>
            <a:off x="7534656" y="2108200"/>
            <a:ext cx="3621024" cy="36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7" name="Rectangle 14346">
            <a:extLst>
              <a:ext uri="{FF2B5EF4-FFF2-40B4-BE49-F238E27FC236}">
                <a16:creationId xmlns:a16="http://schemas.microsoft.com/office/drawing/2014/main" id="{DB148495-5F82-48E2-A76C-C8E1C8949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994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32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A11590-7246-169B-6DA4-D23835A0A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6437363" cy="1450757"/>
          </a:xfrm>
        </p:spPr>
        <p:txBody>
          <a:bodyPr>
            <a:normAutofit/>
          </a:bodyPr>
          <a:lstStyle/>
          <a:p>
            <a:r>
              <a:rPr lang="de-DE" dirty="0"/>
              <a:t>General </a:t>
            </a:r>
            <a:r>
              <a:rPr lang="de-DE" dirty="0" err="1"/>
              <a:t>terms</a:t>
            </a:r>
            <a:endParaRPr lang="de-DE" dirty="0"/>
          </a:p>
        </p:txBody>
      </p:sp>
      <p:cxnSp>
        <p:nvCxnSpPr>
          <p:cNvPr id="1032" name="Straight Connector 1034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5846"/>
            <a:ext cx="62179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2C8F84-71AA-5C6B-F2F6-B76CFF6EF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2108201"/>
            <a:ext cx="6388242" cy="3760891"/>
          </a:xfrm>
        </p:spPr>
        <p:txBody>
          <a:bodyPr>
            <a:normAutofit/>
          </a:bodyPr>
          <a:lstStyle/>
          <a:p>
            <a:r>
              <a:rPr lang="de-DE" b="1" dirty="0"/>
              <a:t>Morbus, i, m.  </a:t>
            </a:r>
            <a:r>
              <a:rPr lang="de-DE" i="1" dirty="0"/>
              <a:t>e.g. </a:t>
            </a:r>
            <a:r>
              <a:rPr lang="de-DE" i="1" dirty="0" err="1"/>
              <a:t>morbus</a:t>
            </a:r>
            <a:r>
              <a:rPr lang="de-DE" i="1" dirty="0"/>
              <a:t> </a:t>
            </a:r>
            <a:r>
              <a:rPr lang="de-DE" i="1" dirty="0" err="1"/>
              <a:t>ischaemicus</a:t>
            </a:r>
            <a:r>
              <a:rPr lang="de-DE" i="1" dirty="0"/>
              <a:t> </a:t>
            </a:r>
            <a:r>
              <a:rPr lang="de-DE" i="1" dirty="0" err="1"/>
              <a:t>cordis</a:t>
            </a:r>
            <a:r>
              <a:rPr lang="de-DE" i="1" dirty="0"/>
              <a:t> = </a:t>
            </a:r>
            <a:r>
              <a:rPr lang="de-DE" i="1" dirty="0" err="1"/>
              <a:t>Coronary</a:t>
            </a:r>
            <a:r>
              <a:rPr lang="de-DE" i="1" dirty="0"/>
              <a:t> </a:t>
            </a:r>
            <a:r>
              <a:rPr lang="de-DE" i="1" dirty="0" err="1"/>
              <a:t>artery</a:t>
            </a:r>
            <a:r>
              <a:rPr lang="de-DE" i="1" dirty="0"/>
              <a:t> </a:t>
            </a:r>
            <a:r>
              <a:rPr lang="de-DE" i="1" dirty="0" err="1"/>
              <a:t>disease</a:t>
            </a:r>
            <a:r>
              <a:rPr lang="de-DE" i="1" dirty="0"/>
              <a:t> (</a:t>
            </a:r>
            <a:r>
              <a:rPr lang="de-DE" i="1" dirty="0" err="1"/>
              <a:t>unspecified</a:t>
            </a:r>
            <a:r>
              <a:rPr lang="de-DE" i="1" dirty="0"/>
              <a:t> </a:t>
            </a:r>
            <a:r>
              <a:rPr lang="de-DE" i="1" dirty="0" err="1"/>
              <a:t>heart</a:t>
            </a:r>
            <a:r>
              <a:rPr lang="de-DE" i="1" dirty="0"/>
              <a:t> </a:t>
            </a:r>
            <a:r>
              <a:rPr lang="de-DE" i="1" dirty="0" err="1"/>
              <a:t>disease</a:t>
            </a:r>
            <a:r>
              <a:rPr lang="de-DE" i="1" dirty="0"/>
              <a:t> </a:t>
            </a:r>
            <a:r>
              <a:rPr lang="de-DE" i="1" dirty="0" err="1"/>
              <a:t>with</a:t>
            </a:r>
            <a:r>
              <a:rPr lang="de-DE" i="1" dirty="0"/>
              <a:t> </a:t>
            </a:r>
            <a:r>
              <a:rPr lang="de-DE" i="1" dirty="0" err="1"/>
              <a:t>decreased</a:t>
            </a:r>
            <a:r>
              <a:rPr lang="de-DE" i="1" dirty="0"/>
              <a:t> </a:t>
            </a:r>
            <a:r>
              <a:rPr lang="de-DE" i="1" dirty="0" err="1"/>
              <a:t>blood</a:t>
            </a:r>
            <a:r>
              <a:rPr lang="de-DE" i="1" dirty="0"/>
              <a:t> </a:t>
            </a:r>
            <a:r>
              <a:rPr lang="de-DE" i="1" dirty="0" err="1"/>
              <a:t>flow</a:t>
            </a:r>
            <a:r>
              <a:rPr lang="de-DE" i="1" dirty="0"/>
              <a:t> and </a:t>
            </a:r>
            <a:r>
              <a:rPr lang="de-DE" i="1" dirty="0" err="1"/>
              <a:t>oxygen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</a:t>
            </a:r>
            <a:r>
              <a:rPr lang="de-DE" i="1" dirty="0" err="1"/>
              <a:t>heart</a:t>
            </a:r>
            <a:r>
              <a:rPr lang="de-DE" i="1" dirty="0"/>
              <a:t> </a:t>
            </a:r>
            <a:r>
              <a:rPr lang="de-DE" i="1" dirty="0" err="1"/>
              <a:t>muscle</a:t>
            </a:r>
            <a:r>
              <a:rPr lang="de-DE" i="1" dirty="0"/>
              <a:t>)</a:t>
            </a:r>
          </a:p>
          <a:p>
            <a:r>
              <a:rPr lang="de-DE" b="1" dirty="0"/>
              <a:t>Nos- (</a:t>
            </a:r>
            <a:r>
              <a:rPr lang="de-DE" b="1" dirty="0" err="1"/>
              <a:t>nósos</a:t>
            </a:r>
            <a:r>
              <a:rPr lang="de-DE" b="1" dirty="0"/>
              <a:t> = </a:t>
            </a:r>
            <a:r>
              <a:rPr lang="de-DE" b="1" dirty="0" err="1"/>
              <a:t>disease</a:t>
            </a:r>
            <a:r>
              <a:rPr lang="de-DE" b="1" dirty="0"/>
              <a:t>) </a:t>
            </a:r>
            <a:r>
              <a:rPr lang="de-DE" i="1" dirty="0"/>
              <a:t>e.g. </a:t>
            </a:r>
            <a:r>
              <a:rPr lang="de-DE" i="1" dirty="0" err="1"/>
              <a:t>nosologia</a:t>
            </a:r>
            <a:r>
              <a:rPr lang="de-DE" i="1" dirty="0"/>
              <a:t> = </a:t>
            </a:r>
            <a:r>
              <a:rPr lang="de-DE" i="1" dirty="0" err="1"/>
              <a:t>study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classification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disease</a:t>
            </a:r>
            <a:endParaRPr lang="de-DE" i="1" dirty="0"/>
          </a:p>
          <a:p>
            <a:r>
              <a:rPr lang="de-DE" b="1" i="1" dirty="0"/>
              <a:t>-</a:t>
            </a:r>
            <a:r>
              <a:rPr lang="de-DE" b="1" dirty="0" err="1"/>
              <a:t>pathia</a:t>
            </a:r>
            <a:r>
              <a:rPr lang="de-DE" b="1" dirty="0"/>
              <a:t> (</a:t>
            </a:r>
            <a:r>
              <a:rPr lang="de-DE" b="1" dirty="0" err="1"/>
              <a:t>unspecified</a:t>
            </a:r>
            <a:r>
              <a:rPr lang="de-DE" b="1" dirty="0"/>
              <a:t> </a:t>
            </a:r>
            <a:r>
              <a:rPr lang="de-DE" b="1" dirty="0" err="1"/>
              <a:t>pathology</a:t>
            </a:r>
            <a:r>
              <a:rPr lang="de-DE" b="1" dirty="0"/>
              <a:t> </a:t>
            </a:r>
            <a:r>
              <a:rPr lang="de-DE" b="1" dirty="0" err="1"/>
              <a:t>meaning</a:t>
            </a:r>
            <a:r>
              <a:rPr lang="de-DE" b="1" dirty="0"/>
              <a:t> </a:t>
            </a:r>
            <a:r>
              <a:rPr lang="de-DE" b="1" dirty="0" err="1"/>
              <a:t>suffering</a:t>
            </a:r>
            <a:r>
              <a:rPr lang="de-DE" b="1" dirty="0"/>
              <a:t>) </a:t>
            </a:r>
            <a:r>
              <a:rPr lang="de-DE" i="1" dirty="0"/>
              <a:t>e.g. </a:t>
            </a:r>
            <a:r>
              <a:rPr lang="de-DE" i="1" dirty="0" err="1"/>
              <a:t>aeropathia</a:t>
            </a:r>
            <a:r>
              <a:rPr lang="de-DE" i="1" dirty="0"/>
              <a:t>, </a:t>
            </a:r>
            <a:r>
              <a:rPr lang="de-DE" i="1" dirty="0" err="1"/>
              <a:t>neuropathia</a:t>
            </a:r>
            <a:r>
              <a:rPr lang="de-DE" i="1" dirty="0"/>
              <a:t> </a:t>
            </a:r>
            <a:r>
              <a:rPr lang="de-DE" i="1" dirty="0" err="1"/>
              <a:t>ethylica</a:t>
            </a:r>
            <a:r>
              <a:rPr lang="de-DE" i="1" dirty="0"/>
              <a:t> = </a:t>
            </a:r>
            <a:r>
              <a:rPr lang="de-DE" i="1" dirty="0" err="1"/>
              <a:t>decompression</a:t>
            </a:r>
            <a:r>
              <a:rPr lang="de-DE" i="1" dirty="0"/>
              <a:t> </a:t>
            </a:r>
            <a:r>
              <a:rPr lang="de-DE" i="1" dirty="0" err="1"/>
              <a:t>sickness</a:t>
            </a:r>
            <a:r>
              <a:rPr lang="de-DE" i="1" dirty="0"/>
              <a:t>, nerve </a:t>
            </a:r>
            <a:r>
              <a:rPr lang="de-DE" i="1" dirty="0" err="1"/>
              <a:t>damage</a:t>
            </a:r>
            <a:r>
              <a:rPr lang="de-DE" i="1" dirty="0"/>
              <a:t> </a:t>
            </a:r>
            <a:endParaRPr lang="de-DE" dirty="0"/>
          </a:p>
          <a:p>
            <a:endParaRPr lang="de-DE" dirty="0"/>
          </a:p>
        </p:txBody>
      </p:sp>
      <p:pic>
        <p:nvPicPr>
          <p:cNvPr id="1028" name="Picture 4" descr="Die Geheimsprache der Krankheit">
            <a:extLst>
              <a:ext uri="{FF2B5EF4-FFF2-40B4-BE49-F238E27FC236}">
                <a16:creationId xmlns:a16="http://schemas.microsoft.com/office/drawing/2014/main" id="{6A281F00-B59A-EDF4-F4AD-0A264875B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9003" y="2206292"/>
            <a:ext cx="3412514" cy="198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" name="Rectangle 1036">
            <a:extLst>
              <a:ext uri="{FF2B5EF4-FFF2-40B4-BE49-F238E27FC236}">
                <a16:creationId xmlns:a16="http://schemas.microsoft.com/office/drawing/2014/main" id="{FEC9799F-A0B8-45B9-8164-71F283892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7754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73" name="Rectangle 15366">
            <a:extLst>
              <a:ext uri="{FF2B5EF4-FFF2-40B4-BE49-F238E27FC236}">
                <a16:creationId xmlns:a16="http://schemas.microsoft.com/office/drawing/2014/main" id="{F4FAA6B4-BAFB-4474-9B14-DC83A9096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20D17C-E1B9-543D-E7F3-18C19C73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/>
              <a:t>Terms related to typical symptoms of pathologies</a:t>
            </a:r>
            <a:endParaRPr lang="de-DE" dirty="0"/>
          </a:p>
        </p:txBody>
      </p:sp>
      <p:cxnSp>
        <p:nvCxnSpPr>
          <p:cNvPr id="15374" name="!!Straight Connector">
            <a:extLst>
              <a:ext uri="{FF2B5EF4-FFF2-40B4-BE49-F238E27FC236}">
                <a16:creationId xmlns:a16="http://schemas.microsoft.com/office/drawing/2014/main" id="{4364CDC3-ADB0-4691-9286-5925F160C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A9C80F-8993-529B-D143-A6D0F3CB6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5575367" cy="3760891"/>
          </a:xfrm>
        </p:spPr>
        <p:txBody>
          <a:bodyPr>
            <a:normAutofit/>
          </a:bodyPr>
          <a:lstStyle/>
          <a:p>
            <a:r>
              <a:rPr lang="de-DE" dirty="0"/>
              <a:t>Marasmus, i, m. </a:t>
            </a:r>
          </a:p>
          <a:p>
            <a:pPr lvl="1"/>
            <a:r>
              <a:rPr lang="de-DE" dirty="0" err="1"/>
              <a:t>Severe</a:t>
            </a:r>
            <a:r>
              <a:rPr lang="de-DE" dirty="0"/>
              <a:t> </a:t>
            </a:r>
            <a:r>
              <a:rPr lang="de-DE" dirty="0" err="1"/>
              <a:t>weight</a:t>
            </a:r>
            <a:r>
              <a:rPr lang="de-DE" dirty="0"/>
              <a:t> </a:t>
            </a:r>
            <a:r>
              <a:rPr lang="de-DE" dirty="0" err="1"/>
              <a:t>loss</a:t>
            </a:r>
            <a:r>
              <a:rPr lang="de-DE" dirty="0"/>
              <a:t> and </a:t>
            </a:r>
            <a:r>
              <a:rPr lang="de-DE" dirty="0" err="1"/>
              <a:t>dehydration</a:t>
            </a:r>
            <a:endParaRPr lang="de-DE" dirty="0"/>
          </a:p>
          <a:p>
            <a:pPr lvl="1"/>
            <a:r>
              <a:rPr lang="de-DE" dirty="0" err="1"/>
              <a:t>Ribs</a:t>
            </a:r>
            <a:r>
              <a:rPr lang="de-DE" dirty="0"/>
              <a:t> </a:t>
            </a:r>
            <a:r>
              <a:rPr lang="de-DE" dirty="0" err="1"/>
              <a:t>clearly</a:t>
            </a:r>
            <a:r>
              <a:rPr lang="de-DE" dirty="0"/>
              <a:t> visible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skin</a:t>
            </a:r>
            <a:r>
              <a:rPr lang="de-DE" dirty="0"/>
              <a:t> and </a:t>
            </a:r>
            <a:r>
              <a:rPr lang="de-DE" dirty="0" err="1"/>
              <a:t>stomach</a:t>
            </a:r>
            <a:r>
              <a:rPr lang="de-DE" dirty="0"/>
              <a:t> </a:t>
            </a:r>
            <a:r>
              <a:rPr lang="de-DE" dirty="0" err="1"/>
              <a:t>shrinks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Can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caused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malnutrition</a:t>
            </a:r>
            <a:endParaRPr lang="de-DE" dirty="0"/>
          </a:p>
          <a:p>
            <a:pPr marL="251460" indent="-342900">
              <a:buFont typeface="Wingdings" pitchFamily="2" charset="2"/>
              <a:buChar char="Ø"/>
            </a:pPr>
            <a:r>
              <a:rPr lang="de-DE" dirty="0" err="1"/>
              <a:t>Marasmos</a:t>
            </a:r>
            <a:r>
              <a:rPr lang="de-DE" dirty="0"/>
              <a:t>: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indicating</a:t>
            </a:r>
            <a:r>
              <a:rPr lang="de-DE" dirty="0"/>
              <a:t> </a:t>
            </a:r>
            <a:r>
              <a:rPr lang="de-DE" dirty="0" err="1"/>
              <a:t>withering</a:t>
            </a:r>
            <a:r>
              <a:rPr lang="de-DE" dirty="0"/>
              <a:t> and </a:t>
            </a:r>
            <a:r>
              <a:rPr lang="de-DE" dirty="0" err="1"/>
              <a:t>decay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 err="1"/>
              <a:t>patiens</a:t>
            </a:r>
            <a:r>
              <a:rPr lang="de-DE" dirty="0"/>
              <a:t> cum </a:t>
            </a:r>
            <a:r>
              <a:rPr lang="de-DE" dirty="0" err="1">
                <a:solidFill>
                  <a:srgbClr val="C00000"/>
                </a:solidFill>
              </a:rPr>
              <a:t>marasmo</a:t>
            </a:r>
            <a:endParaRPr lang="de-DE" dirty="0">
              <a:solidFill>
                <a:srgbClr val="C00000"/>
              </a:solidFill>
            </a:endParaRPr>
          </a:p>
          <a:p>
            <a:pPr marL="292608" lvl="1" indent="0">
              <a:buNone/>
            </a:pPr>
            <a:endParaRPr lang="de-DE" dirty="0"/>
          </a:p>
        </p:txBody>
      </p:sp>
      <p:pic>
        <p:nvPicPr>
          <p:cNvPr id="15362" name="Picture 2" descr="Marasmus: A Type of Protein Energy Malnutrition - MEDizzy">
            <a:extLst>
              <a:ext uri="{FF2B5EF4-FFF2-40B4-BE49-F238E27FC236}">
                <a16:creationId xmlns:a16="http://schemas.microsoft.com/office/drawing/2014/main" id="{CD80168F-DC26-6F6F-D086-AE6EB91E71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3" r="1"/>
          <a:stretch/>
        </p:blipFill>
        <p:spPr bwMode="auto">
          <a:xfrm>
            <a:off x="6672647" y="2108200"/>
            <a:ext cx="4483033" cy="36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5" name="Rectangle 15370">
            <a:extLst>
              <a:ext uri="{FF2B5EF4-FFF2-40B4-BE49-F238E27FC236}">
                <a16:creationId xmlns:a16="http://schemas.microsoft.com/office/drawing/2014/main" id="{DB148495-5F82-48E2-A76C-C8E1C8949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2018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400" name="Rectangle 16399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20D17C-E1B9-543D-E7F3-18C19C73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6437363" cy="1450757"/>
          </a:xfrm>
        </p:spPr>
        <p:txBody>
          <a:bodyPr>
            <a:normAutofit/>
          </a:bodyPr>
          <a:lstStyle/>
          <a:p>
            <a:r>
              <a:rPr lang="de-DE" sz="4000"/>
              <a:t>Terms </a:t>
            </a:r>
            <a:r>
              <a:rPr lang="de-DE" sz="4000" err="1"/>
              <a:t>related</a:t>
            </a:r>
            <a:r>
              <a:rPr lang="de-DE" sz="4000"/>
              <a:t> </a:t>
            </a:r>
            <a:r>
              <a:rPr lang="de-DE" sz="4000" err="1"/>
              <a:t>to</a:t>
            </a:r>
            <a:r>
              <a:rPr lang="de-DE" sz="4000"/>
              <a:t> </a:t>
            </a:r>
            <a:r>
              <a:rPr lang="de-DE" sz="4000" err="1"/>
              <a:t>typical</a:t>
            </a:r>
            <a:r>
              <a:rPr lang="de-DE" sz="4000"/>
              <a:t> </a:t>
            </a:r>
            <a:r>
              <a:rPr lang="de-DE" sz="4000" err="1"/>
              <a:t>symptoms</a:t>
            </a:r>
            <a:r>
              <a:rPr lang="de-DE" sz="4000"/>
              <a:t> </a:t>
            </a:r>
            <a:r>
              <a:rPr lang="de-DE" sz="4000" err="1"/>
              <a:t>of</a:t>
            </a:r>
            <a:r>
              <a:rPr lang="de-DE" sz="4000"/>
              <a:t> </a:t>
            </a:r>
            <a:r>
              <a:rPr lang="de-DE" sz="4000" err="1"/>
              <a:t>pathologies</a:t>
            </a:r>
            <a:endParaRPr lang="de-DE" sz="4000"/>
          </a:p>
        </p:txBody>
      </p:sp>
      <p:cxnSp>
        <p:nvCxnSpPr>
          <p:cNvPr id="16402" name="Straight Connector 16401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5846"/>
            <a:ext cx="62179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A9C80F-8993-529B-D143-A6D0F3CB6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2108201"/>
            <a:ext cx="6388242" cy="3760891"/>
          </a:xfrm>
        </p:spPr>
        <p:txBody>
          <a:bodyPr>
            <a:normAutofit/>
          </a:bodyPr>
          <a:lstStyle/>
          <a:p>
            <a:r>
              <a:rPr lang="de-DE" dirty="0" err="1"/>
              <a:t>Cachexia</a:t>
            </a:r>
            <a:r>
              <a:rPr lang="de-DE" dirty="0"/>
              <a:t>, </a:t>
            </a:r>
            <a:r>
              <a:rPr lang="de-DE" dirty="0" err="1"/>
              <a:t>ae</a:t>
            </a:r>
            <a:r>
              <a:rPr lang="de-DE" dirty="0"/>
              <a:t>, f.</a:t>
            </a:r>
          </a:p>
          <a:p>
            <a:pPr lvl="1"/>
            <a:r>
              <a:rPr lang="de-DE" dirty="0" err="1"/>
              <a:t>Condition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fat</a:t>
            </a:r>
            <a:r>
              <a:rPr lang="de-DE" dirty="0"/>
              <a:t> and </a:t>
            </a:r>
            <a:r>
              <a:rPr lang="de-DE" dirty="0" err="1"/>
              <a:t>muscle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wasted</a:t>
            </a:r>
            <a:r>
              <a:rPr lang="de-DE" dirty="0"/>
              <a:t> and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preserved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Heavily</a:t>
            </a:r>
            <a:r>
              <a:rPr lang="de-DE" dirty="0"/>
              <a:t> </a:t>
            </a:r>
            <a:r>
              <a:rPr lang="de-DE" dirty="0" err="1"/>
              <a:t>associated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cancer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HIV</a:t>
            </a:r>
          </a:p>
          <a:p>
            <a:pPr marL="251460" indent="-342900">
              <a:buFont typeface="Wingdings" pitchFamily="2" charset="2"/>
              <a:buChar char="Ø"/>
            </a:pPr>
            <a:r>
              <a:rPr lang="de-DE" dirty="0" err="1"/>
              <a:t>Kakhexia</a:t>
            </a:r>
            <a:r>
              <a:rPr lang="de-DE" dirty="0"/>
              <a:t>: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in a </a:t>
            </a:r>
            <a:r>
              <a:rPr lang="de-DE" dirty="0" err="1"/>
              <a:t>bad</a:t>
            </a:r>
            <a:r>
              <a:rPr lang="de-DE" dirty="0"/>
              <a:t> </a:t>
            </a:r>
            <a:r>
              <a:rPr lang="de-DE" dirty="0" err="1"/>
              <a:t>state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 err="1">
                <a:solidFill>
                  <a:srgbClr val="C00000"/>
                </a:solidFill>
              </a:rPr>
              <a:t>Cachexia</a:t>
            </a:r>
            <a:r>
              <a:rPr lang="de-DE" dirty="0"/>
              <a:t> </a:t>
            </a:r>
            <a:r>
              <a:rPr lang="de-DE" dirty="0" err="1"/>
              <a:t>post</a:t>
            </a:r>
            <a:r>
              <a:rPr lang="de-DE" dirty="0"/>
              <a:t> </a:t>
            </a:r>
            <a:r>
              <a:rPr lang="de-DE" dirty="0" err="1"/>
              <a:t>graviditatem</a:t>
            </a:r>
            <a:endParaRPr lang="de-DE" dirty="0"/>
          </a:p>
        </p:txBody>
      </p:sp>
      <p:pic>
        <p:nvPicPr>
          <p:cNvPr id="16386" name="Picture 2" descr="Cancer Cachexia Research | OSUCCC - James">
            <a:extLst>
              <a:ext uri="{FF2B5EF4-FFF2-40B4-BE49-F238E27FC236}">
                <a16:creationId xmlns:a16="http://schemas.microsoft.com/office/drawing/2014/main" id="{36F519FA-32D2-FFF5-6499-1AA5902C87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8" t="-19163" r="-25130" b="9871"/>
          <a:stretch/>
        </p:blipFill>
        <p:spPr bwMode="auto">
          <a:xfrm>
            <a:off x="8129002" y="1886410"/>
            <a:ext cx="4489717" cy="286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04" name="Rectangle 16403">
            <a:extLst>
              <a:ext uri="{FF2B5EF4-FFF2-40B4-BE49-F238E27FC236}">
                <a16:creationId xmlns:a16="http://schemas.microsoft.com/office/drawing/2014/main" id="{FEC9799F-A0B8-45B9-8164-71F283892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4075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5" name="Rectangle 17414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20D17C-E1B9-543D-E7F3-18C19C73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Terms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typical</a:t>
            </a:r>
            <a:r>
              <a:rPr lang="de-DE" dirty="0"/>
              <a:t> </a:t>
            </a:r>
            <a:r>
              <a:rPr lang="de-DE" dirty="0" err="1"/>
              <a:t>symptoms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pathologies</a:t>
            </a:r>
            <a:endParaRPr lang="de-DE" dirty="0"/>
          </a:p>
        </p:txBody>
      </p:sp>
      <p:cxnSp>
        <p:nvCxnSpPr>
          <p:cNvPr id="17417" name="Straight Connector 17416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5846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A9C80F-8993-529B-D143-A6D0F3CB6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6437367" cy="3760891"/>
          </a:xfrm>
        </p:spPr>
        <p:txBody>
          <a:bodyPr>
            <a:normAutofit/>
          </a:bodyPr>
          <a:lstStyle/>
          <a:p>
            <a:r>
              <a:rPr lang="de-DE" dirty="0" err="1"/>
              <a:t>Somnolentia</a:t>
            </a:r>
            <a:r>
              <a:rPr lang="de-DE" dirty="0"/>
              <a:t>, </a:t>
            </a:r>
            <a:r>
              <a:rPr lang="de-DE" dirty="0" err="1"/>
              <a:t>ae</a:t>
            </a:r>
            <a:r>
              <a:rPr lang="de-DE" dirty="0"/>
              <a:t>, f.</a:t>
            </a:r>
          </a:p>
          <a:p>
            <a:pPr lvl="1"/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tired</a:t>
            </a:r>
            <a:r>
              <a:rPr lang="de-DE" dirty="0"/>
              <a:t> and </a:t>
            </a:r>
            <a:r>
              <a:rPr lang="de-DE" dirty="0" err="1"/>
              <a:t>drowsy</a:t>
            </a:r>
            <a:endParaRPr lang="de-DE" dirty="0"/>
          </a:p>
          <a:p>
            <a:pPr lvl="1"/>
            <a:r>
              <a:rPr lang="de-DE" dirty="0" err="1"/>
              <a:t>Conditions</a:t>
            </a:r>
            <a:r>
              <a:rPr lang="de-DE" dirty="0"/>
              <a:t> sich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sleeping</a:t>
            </a:r>
            <a:r>
              <a:rPr lang="de-DE" dirty="0"/>
              <a:t> </a:t>
            </a:r>
            <a:r>
              <a:rPr lang="de-DE" dirty="0" err="1"/>
              <a:t>disorders</a:t>
            </a:r>
            <a:r>
              <a:rPr lang="de-DE" dirty="0"/>
              <a:t>, stress and </a:t>
            </a:r>
            <a:r>
              <a:rPr lang="de-DE" dirty="0" err="1"/>
              <a:t>depression</a:t>
            </a:r>
            <a:endParaRPr lang="de-DE" dirty="0"/>
          </a:p>
          <a:p>
            <a:pPr marL="251460" indent="-342900">
              <a:buFont typeface="Wingdings" pitchFamily="2" charset="2"/>
              <a:buChar char="Ø"/>
            </a:pPr>
            <a:r>
              <a:rPr lang="de-DE" dirty="0" err="1"/>
              <a:t>Somnus</a:t>
            </a:r>
            <a:r>
              <a:rPr lang="de-DE" dirty="0"/>
              <a:t>: latin </a:t>
            </a:r>
            <a:r>
              <a:rPr lang="de-DE" dirty="0" err="1"/>
              <a:t>verb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sleep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 err="1">
                <a:solidFill>
                  <a:srgbClr val="C00000"/>
                </a:solidFill>
              </a:rPr>
              <a:t>Somnolentia</a:t>
            </a:r>
            <a:r>
              <a:rPr lang="de-DE" dirty="0"/>
              <a:t> </a:t>
            </a:r>
            <a:r>
              <a:rPr lang="de-DE" dirty="0" err="1"/>
              <a:t>propter</a:t>
            </a:r>
            <a:r>
              <a:rPr lang="de-DE" dirty="0"/>
              <a:t> </a:t>
            </a:r>
            <a:r>
              <a:rPr lang="de-DE" dirty="0" err="1"/>
              <a:t>depressionem</a:t>
            </a:r>
            <a:endParaRPr lang="de-DE" dirty="0"/>
          </a:p>
          <a:p>
            <a:pPr marL="201168" lvl="1" indent="0">
              <a:buNone/>
            </a:pPr>
            <a:endParaRPr lang="de-DE" dirty="0"/>
          </a:p>
        </p:txBody>
      </p:sp>
      <p:pic>
        <p:nvPicPr>
          <p:cNvPr id="17410" name="Picture 2" descr="Proteine und Salz verursachen Mittagstief - Spektrum der Wissenschaft">
            <a:extLst>
              <a:ext uri="{FF2B5EF4-FFF2-40B4-BE49-F238E27FC236}">
                <a16:creationId xmlns:a16="http://schemas.microsoft.com/office/drawing/2014/main" id="{E13D3006-263F-9797-726E-02C08560C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4663" y="3791694"/>
            <a:ext cx="4701017" cy="2014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9" name="Rectangle 17418">
            <a:extLst>
              <a:ext uri="{FF2B5EF4-FFF2-40B4-BE49-F238E27FC236}">
                <a16:creationId xmlns:a16="http://schemas.microsoft.com/office/drawing/2014/main" id="{CB06839E-D8C3-4A74-BA2B-3B97E7B2C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4001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9" name="Rectangle 18438">
            <a:extLst>
              <a:ext uri="{FF2B5EF4-FFF2-40B4-BE49-F238E27FC236}">
                <a16:creationId xmlns:a16="http://schemas.microsoft.com/office/drawing/2014/main" id="{F4FAA6B4-BAFB-4474-9B14-DC83A9096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20D17C-E1B9-543D-E7F3-18C19C73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Terms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typical</a:t>
            </a:r>
            <a:r>
              <a:rPr lang="de-DE" dirty="0"/>
              <a:t> </a:t>
            </a:r>
            <a:r>
              <a:rPr lang="de-DE" dirty="0" err="1"/>
              <a:t>symptoms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pathologies</a:t>
            </a:r>
            <a:endParaRPr lang="de-DE" dirty="0"/>
          </a:p>
        </p:txBody>
      </p:sp>
      <p:cxnSp>
        <p:nvCxnSpPr>
          <p:cNvPr id="18441" name="!!Straight Connector">
            <a:extLst>
              <a:ext uri="{FF2B5EF4-FFF2-40B4-BE49-F238E27FC236}">
                <a16:creationId xmlns:a16="http://schemas.microsoft.com/office/drawing/2014/main" id="{4364CDC3-ADB0-4691-9286-5925F160C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A9C80F-8993-529B-D143-A6D0F3CB6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5575367" cy="3760891"/>
          </a:xfrm>
        </p:spPr>
        <p:txBody>
          <a:bodyPr>
            <a:normAutofit/>
          </a:bodyPr>
          <a:lstStyle/>
          <a:p>
            <a:r>
              <a:rPr lang="de-DE" dirty="0"/>
              <a:t>Vertigo, </a:t>
            </a:r>
            <a:r>
              <a:rPr lang="de-DE" dirty="0" err="1"/>
              <a:t>inis</a:t>
            </a:r>
            <a:r>
              <a:rPr lang="de-DE" dirty="0"/>
              <a:t>, f. </a:t>
            </a:r>
          </a:p>
          <a:p>
            <a:pPr lvl="1"/>
            <a:r>
              <a:rPr lang="de-DE" dirty="0"/>
              <a:t>Sensation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dizziness</a:t>
            </a:r>
            <a:r>
              <a:rPr lang="de-DE" dirty="0"/>
              <a:t> and </a:t>
            </a:r>
            <a:r>
              <a:rPr lang="de-DE" dirty="0" err="1"/>
              <a:t>misorientation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Caused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random</a:t>
            </a:r>
            <a:r>
              <a:rPr lang="de-DE" dirty="0"/>
              <a:t> </a:t>
            </a:r>
            <a:r>
              <a:rPr lang="de-DE" dirty="0" err="1"/>
              <a:t>movements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cochlear</a:t>
            </a:r>
            <a:r>
              <a:rPr lang="de-DE" dirty="0"/>
              <a:t> fluid, </a:t>
            </a:r>
            <a:r>
              <a:rPr lang="de-DE" dirty="0" err="1"/>
              <a:t>ear</a:t>
            </a:r>
            <a:r>
              <a:rPr lang="de-DE" dirty="0"/>
              <a:t> </a:t>
            </a:r>
            <a:r>
              <a:rPr lang="de-DE" dirty="0" err="1"/>
              <a:t>infections</a:t>
            </a:r>
            <a:r>
              <a:rPr lang="de-DE" dirty="0"/>
              <a:t> and </a:t>
            </a:r>
            <a:r>
              <a:rPr lang="de-DE" dirty="0" err="1"/>
              <a:t>Meniere‘s</a:t>
            </a:r>
            <a:r>
              <a:rPr lang="de-DE" dirty="0"/>
              <a:t> </a:t>
            </a:r>
            <a:r>
              <a:rPr lang="de-DE" dirty="0" err="1"/>
              <a:t>disease</a:t>
            </a:r>
            <a:endParaRPr lang="de-DE" dirty="0"/>
          </a:p>
          <a:p>
            <a:pPr marL="251460" indent="-342900">
              <a:buFont typeface="Wingdings" pitchFamily="2" charset="2"/>
              <a:buChar char="Ø"/>
            </a:pPr>
            <a:r>
              <a:rPr lang="de-DE" dirty="0" err="1"/>
              <a:t>Vertere</a:t>
            </a:r>
            <a:r>
              <a:rPr lang="de-DE" dirty="0"/>
              <a:t>: latin </a:t>
            </a:r>
            <a:r>
              <a:rPr lang="de-DE" dirty="0" err="1"/>
              <a:t>verb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turning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>
                <a:solidFill>
                  <a:srgbClr val="C00000"/>
                </a:solidFill>
              </a:rPr>
              <a:t>Vertigo</a:t>
            </a:r>
            <a:r>
              <a:rPr lang="de-DE" dirty="0"/>
              <a:t> </a:t>
            </a:r>
            <a:r>
              <a:rPr lang="de-DE" dirty="0" err="1"/>
              <a:t>propter</a:t>
            </a:r>
            <a:r>
              <a:rPr lang="de-DE" dirty="0"/>
              <a:t> </a:t>
            </a:r>
            <a:r>
              <a:rPr lang="de-DE" dirty="0" err="1"/>
              <a:t>otitidem</a:t>
            </a:r>
            <a:endParaRPr lang="de-DE" dirty="0"/>
          </a:p>
        </p:txBody>
      </p:sp>
      <p:pic>
        <p:nvPicPr>
          <p:cNvPr id="18434" name="Picture 2" descr="Help for Vertigo: Ask Your Doctor These 4 Questions">
            <a:extLst>
              <a:ext uri="{FF2B5EF4-FFF2-40B4-BE49-F238E27FC236}">
                <a16:creationId xmlns:a16="http://schemas.microsoft.com/office/drawing/2014/main" id="{8B67B5A3-188C-962A-7834-168F04912F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1" r="14355" b="-2"/>
          <a:stretch/>
        </p:blipFill>
        <p:spPr bwMode="auto">
          <a:xfrm>
            <a:off x="7534656" y="2108200"/>
            <a:ext cx="3621024" cy="36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3" name="Rectangle 18442">
            <a:extLst>
              <a:ext uri="{FF2B5EF4-FFF2-40B4-BE49-F238E27FC236}">
                <a16:creationId xmlns:a16="http://schemas.microsoft.com/office/drawing/2014/main" id="{DB148495-5F82-48E2-A76C-C8E1C8949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9067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CE202-C290-5AE3-50AB-F66D6805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Suffixes </a:t>
            </a:r>
            <a:r>
              <a:rPr lang="de-DE" dirty="0" err="1"/>
              <a:t>denoting</a:t>
            </a:r>
            <a:r>
              <a:rPr lang="de-DE" dirty="0"/>
              <a:t> </a:t>
            </a:r>
            <a:r>
              <a:rPr lang="de-DE" dirty="0" err="1"/>
              <a:t>pathologies</a:t>
            </a:r>
            <a:endParaRPr lang="de-DE" dirty="0"/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E5AD3A05-8C59-CAAB-F319-81962F580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369464"/>
              </p:ext>
            </p:extLst>
          </p:nvPr>
        </p:nvGraphicFramePr>
        <p:xfrm>
          <a:off x="1096963" y="2108199"/>
          <a:ext cx="10058400" cy="334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657117035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600707366"/>
                    </a:ext>
                  </a:extLst>
                </a:gridCol>
              </a:tblGrid>
              <a:tr h="668606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Suffix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84964"/>
                  </a:ext>
                </a:extLst>
              </a:tr>
              <a:tr h="668606">
                <a:tc>
                  <a:txBody>
                    <a:bodyPr/>
                    <a:lstStyle/>
                    <a:p>
                      <a:r>
                        <a:rPr lang="de-DE" b="0" dirty="0"/>
                        <a:t>-</a:t>
                      </a:r>
                      <a:r>
                        <a:rPr lang="de-DE" b="0" dirty="0" err="1"/>
                        <a:t>ia</a:t>
                      </a:r>
                      <a:endParaRPr lang="de-DE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Disease </a:t>
                      </a:r>
                      <a:r>
                        <a:rPr lang="de-DE" dirty="0" err="1"/>
                        <a:t>or</a:t>
                      </a:r>
                      <a:r>
                        <a:rPr lang="de-DE" dirty="0"/>
                        <a:t> abnormal </a:t>
                      </a:r>
                      <a:r>
                        <a:rPr lang="de-DE" dirty="0" err="1"/>
                        <a:t>condition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370664"/>
                  </a:ext>
                </a:extLst>
              </a:tr>
              <a:tr h="668606"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ismus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Action </a:t>
                      </a:r>
                      <a:r>
                        <a:rPr lang="de-DE" dirty="0" err="1"/>
                        <a:t>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process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63177"/>
                  </a:ext>
                </a:extLst>
              </a:tr>
              <a:tr h="668606"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iasis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Pathological morbid </a:t>
                      </a:r>
                      <a:r>
                        <a:rPr lang="de-DE" dirty="0" err="1"/>
                        <a:t>condition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508"/>
                  </a:ext>
                </a:extLst>
              </a:tr>
              <a:tr h="668606">
                <a:tc>
                  <a:txBody>
                    <a:bodyPr/>
                    <a:lstStyle/>
                    <a:p>
                      <a:r>
                        <a:rPr lang="de-DE" dirty="0"/>
                        <a:t>-</a:t>
                      </a:r>
                      <a:r>
                        <a:rPr lang="de-DE" dirty="0" err="1"/>
                        <a:t>osis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 </a:t>
                      </a:r>
                      <a:r>
                        <a:rPr lang="de-DE" dirty="0" err="1"/>
                        <a:t>refers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states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especially</a:t>
                      </a:r>
                      <a:r>
                        <a:rPr lang="de-DE" dirty="0"/>
                        <a:t> abnormal </a:t>
                      </a:r>
                      <a:r>
                        <a:rPr lang="de-DE" dirty="0" err="1"/>
                        <a:t>processes</a:t>
                      </a:r>
                      <a:r>
                        <a:rPr lang="de-DE" dirty="0"/>
                        <a:t> and </a:t>
                      </a:r>
                      <a:r>
                        <a:rPr lang="de-DE" dirty="0" err="1"/>
                        <a:t>disorders</a:t>
                      </a:r>
                      <a:r>
                        <a:rPr lang="de-DE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280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1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4" name="Rectangle 2063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CA81BA-A083-F123-E2EF-A2E5D7EBD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634946"/>
            <a:ext cx="6432434" cy="1450757"/>
          </a:xfrm>
        </p:spPr>
        <p:txBody>
          <a:bodyPr>
            <a:normAutofit/>
          </a:bodyPr>
          <a:lstStyle/>
          <a:p>
            <a:r>
              <a:rPr lang="de-DE" dirty="0"/>
              <a:t>-</a:t>
            </a:r>
            <a:r>
              <a:rPr lang="de-DE" dirty="0" err="1"/>
              <a:t>ia</a:t>
            </a:r>
            <a:endParaRPr lang="de-DE" dirty="0"/>
          </a:p>
        </p:txBody>
      </p:sp>
      <p:cxnSp>
        <p:nvCxnSpPr>
          <p:cNvPr id="2066" name="Straight Connector 2065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0AA2C8-6AE3-7519-8ABB-D27EDA8B7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2407436"/>
            <a:ext cx="6432434" cy="34616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b="1" dirty="0"/>
              <a:t>Alopecia, </a:t>
            </a:r>
            <a:r>
              <a:rPr lang="de-DE" b="1" dirty="0" err="1"/>
              <a:t>ae</a:t>
            </a:r>
            <a:r>
              <a:rPr lang="de-DE" b="1" dirty="0"/>
              <a:t>, f.</a:t>
            </a:r>
            <a:endParaRPr lang="de-DE" b="1"/>
          </a:p>
          <a:p>
            <a:pPr>
              <a:lnSpc>
                <a:spcPct val="100000"/>
              </a:lnSpc>
            </a:pPr>
            <a:r>
              <a:rPr lang="de-DE" dirty="0"/>
              <a:t>- </a:t>
            </a:r>
            <a:r>
              <a:rPr lang="de-DE" dirty="0" err="1"/>
              <a:t>condition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causes</a:t>
            </a:r>
            <a:r>
              <a:rPr lang="de-DE" dirty="0"/>
              <a:t> </a:t>
            </a:r>
            <a:r>
              <a:rPr lang="de-DE" dirty="0" err="1"/>
              <a:t>hair</a:t>
            </a:r>
            <a:r>
              <a:rPr lang="de-DE" dirty="0"/>
              <a:t> </a:t>
            </a:r>
            <a:r>
              <a:rPr lang="de-DE" dirty="0" err="1"/>
              <a:t>loss</a:t>
            </a:r>
            <a:r>
              <a:rPr lang="de-DE" dirty="0"/>
              <a:t> in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patches</a:t>
            </a:r>
            <a:endParaRPr lang="de-DE"/>
          </a:p>
          <a:p>
            <a:pPr>
              <a:lnSpc>
                <a:spcPct val="100000"/>
              </a:lnSpc>
            </a:pPr>
            <a:r>
              <a:rPr lang="de-DE" dirty="0"/>
              <a:t>-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„</a:t>
            </a:r>
            <a:r>
              <a:rPr lang="de-DE" dirty="0" err="1"/>
              <a:t>alopekia</a:t>
            </a:r>
            <a:r>
              <a:rPr lang="de-DE" dirty="0"/>
              <a:t>“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fox</a:t>
            </a:r>
            <a:r>
              <a:rPr lang="de-DE" dirty="0"/>
              <a:t> mange + </a:t>
            </a:r>
            <a:r>
              <a:rPr lang="de-DE" dirty="0" err="1"/>
              <a:t>ia</a:t>
            </a:r>
            <a:endParaRPr lang="de-DE"/>
          </a:p>
          <a:p>
            <a:pPr>
              <a:lnSpc>
                <a:spcPct val="100000"/>
              </a:lnSpc>
            </a:pPr>
            <a:r>
              <a:rPr lang="de-DE" b="1" dirty="0" err="1"/>
              <a:t>Bulimia</a:t>
            </a:r>
            <a:r>
              <a:rPr lang="de-DE" b="1" dirty="0"/>
              <a:t>, </a:t>
            </a:r>
            <a:r>
              <a:rPr lang="de-DE" b="1" dirty="0" err="1"/>
              <a:t>ae</a:t>
            </a:r>
            <a:r>
              <a:rPr lang="de-DE" b="1" dirty="0"/>
              <a:t> , f. </a:t>
            </a:r>
            <a:endParaRPr lang="de-DE" b="1"/>
          </a:p>
          <a:p>
            <a:pPr>
              <a:lnSpc>
                <a:spcPct val="100000"/>
              </a:lnSpc>
            </a:pPr>
            <a:r>
              <a:rPr lang="de-DE" dirty="0"/>
              <a:t>- </a:t>
            </a:r>
            <a:r>
              <a:rPr lang="de-DE" dirty="0" err="1"/>
              <a:t>eating</a:t>
            </a:r>
            <a:r>
              <a:rPr lang="de-DE" dirty="0"/>
              <a:t> </a:t>
            </a:r>
            <a:r>
              <a:rPr lang="de-DE" dirty="0" err="1"/>
              <a:t>disorder</a:t>
            </a:r>
            <a:r>
              <a:rPr lang="de-DE" dirty="0"/>
              <a:t> </a:t>
            </a:r>
            <a:r>
              <a:rPr lang="de-DE" dirty="0" err="1"/>
              <a:t>characterized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overeating</a:t>
            </a:r>
            <a:r>
              <a:rPr lang="de-DE" dirty="0"/>
              <a:t> </a:t>
            </a:r>
            <a:r>
              <a:rPr lang="de-DE" dirty="0" err="1"/>
              <a:t>followed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self-induced</a:t>
            </a:r>
            <a:r>
              <a:rPr lang="de-DE" dirty="0"/>
              <a:t> </a:t>
            </a:r>
            <a:r>
              <a:rPr lang="de-DE" dirty="0" err="1"/>
              <a:t>vomiting</a:t>
            </a:r>
            <a:endParaRPr lang="de-DE"/>
          </a:p>
          <a:p>
            <a:pPr>
              <a:lnSpc>
                <a:spcPct val="100000"/>
              </a:lnSpc>
            </a:pPr>
            <a:r>
              <a:rPr lang="de-DE" dirty="0" err="1"/>
              <a:t>Originates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„</a:t>
            </a:r>
            <a:r>
              <a:rPr lang="de-DE" dirty="0" err="1"/>
              <a:t>boulimia</a:t>
            </a:r>
            <a:r>
              <a:rPr lang="de-DE" dirty="0"/>
              <a:t>“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ravenous</a:t>
            </a:r>
            <a:r>
              <a:rPr lang="de-DE" dirty="0"/>
              <a:t> (</a:t>
            </a:r>
            <a:r>
              <a:rPr lang="de-DE" dirty="0" err="1"/>
              <a:t>starving</a:t>
            </a:r>
            <a:r>
              <a:rPr lang="de-DE" dirty="0"/>
              <a:t>) </a:t>
            </a:r>
            <a:r>
              <a:rPr lang="de-DE" dirty="0" err="1"/>
              <a:t>hunger</a:t>
            </a:r>
            <a:endParaRPr lang="de-DE"/>
          </a:p>
        </p:txBody>
      </p:sp>
      <p:pic>
        <p:nvPicPr>
          <p:cNvPr id="2052" name="Picture 4" descr="Alopecia Areata: Treatment, Symptoms, Causes, and More">
            <a:extLst>
              <a:ext uri="{FF2B5EF4-FFF2-40B4-BE49-F238E27FC236}">
                <a16:creationId xmlns:a16="http://schemas.microsoft.com/office/drawing/2014/main" id="{9A9780C4-6317-467B-6EE7-4AEBC91564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729"/>
          <a:stretch/>
        </p:blipFill>
        <p:spPr bwMode="auto">
          <a:xfrm>
            <a:off x="7556687" y="634947"/>
            <a:ext cx="4001315" cy="261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ulimie | Meine Gesundheit">
            <a:extLst>
              <a:ext uri="{FF2B5EF4-FFF2-40B4-BE49-F238E27FC236}">
                <a16:creationId xmlns:a16="http://schemas.microsoft.com/office/drawing/2014/main" id="{5BC40598-52BB-D914-FF05-0C70588420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94" b="-1"/>
          <a:stretch/>
        </p:blipFill>
        <p:spPr bwMode="auto">
          <a:xfrm>
            <a:off x="7556686" y="3337869"/>
            <a:ext cx="4001315" cy="261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Rectangle 2067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010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7170100-34BF-7D1F-227A-6E989A37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6437363" cy="1450757"/>
          </a:xfrm>
        </p:spPr>
        <p:txBody>
          <a:bodyPr>
            <a:normAutofit/>
          </a:bodyPr>
          <a:lstStyle/>
          <a:p>
            <a:r>
              <a:rPr lang="de-DE" dirty="0"/>
              <a:t>-</a:t>
            </a:r>
            <a:r>
              <a:rPr lang="de-DE" dirty="0" err="1"/>
              <a:t>ismus</a:t>
            </a:r>
            <a:r>
              <a:rPr lang="de-DE" dirty="0"/>
              <a:t> </a:t>
            </a:r>
          </a:p>
        </p:txBody>
      </p:sp>
      <p:cxnSp>
        <p:nvCxnSpPr>
          <p:cNvPr id="3081" name="Straight Connector 3080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5846"/>
            <a:ext cx="62179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25BD19-F3C9-BB68-C840-8278FCA2B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2108201"/>
            <a:ext cx="6388242" cy="37608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b="1" dirty="0"/>
              <a:t>Autismus, i, n. </a:t>
            </a:r>
            <a:endParaRPr lang="de-DE" b="1"/>
          </a:p>
          <a:p>
            <a:pPr>
              <a:lnSpc>
                <a:spcPct val="100000"/>
              </a:lnSpc>
            </a:pPr>
            <a:r>
              <a:rPr lang="de-DE" b="1" dirty="0"/>
              <a:t>-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disorder</a:t>
            </a:r>
            <a:r>
              <a:rPr lang="de-DE" dirty="0"/>
              <a:t> </a:t>
            </a:r>
            <a:r>
              <a:rPr lang="de-DE" dirty="0" err="1"/>
              <a:t>characterized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difficulties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social </a:t>
            </a:r>
            <a:r>
              <a:rPr lang="de-DE" dirty="0" err="1"/>
              <a:t>interactions</a:t>
            </a:r>
            <a:r>
              <a:rPr lang="de-DE" dirty="0"/>
              <a:t> and </a:t>
            </a:r>
            <a:r>
              <a:rPr lang="de-DE" dirty="0" err="1"/>
              <a:t>communication</a:t>
            </a:r>
            <a:r>
              <a:rPr lang="de-DE" dirty="0"/>
              <a:t> </a:t>
            </a:r>
            <a:endParaRPr lang="de-DE"/>
          </a:p>
          <a:p>
            <a:pPr>
              <a:lnSpc>
                <a:spcPct val="100000"/>
              </a:lnSpc>
            </a:pPr>
            <a:r>
              <a:rPr lang="de-DE" dirty="0"/>
              <a:t>-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originates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„</a:t>
            </a:r>
            <a:r>
              <a:rPr lang="de-DE" dirty="0" err="1"/>
              <a:t>autos</a:t>
            </a:r>
            <a:r>
              <a:rPr lang="de-DE" dirty="0"/>
              <a:t>“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self</a:t>
            </a:r>
            <a:r>
              <a:rPr lang="de-DE" dirty="0"/>
              <a:t> +</a:t>
            </a:r>
            <a:r>
              <a:rPr lang="de-DE" dirty="0" err="1"/>
              <a:t>ismus</a:t>
            </a:r>
            <a:endParaRPr lang="de-DE"/>
          </a:p>
          <a:p>
            <a:pPr>
              <a:lnSpc>
                <a:spcPct val="100000"/>
              </a:lnSpc>
            </a:pPr>
            <a:r>
              <a:rPr lang="de-DE" b="1" dirty="0" err="1"/>
              <a:t>Nicotinismus</a:t>
            </a:r>
            <a:r>
              <a:rPr lang="de-DE" b="1" dirty="0"/>
              <a:t>, i, n.</a:t>
            </a:r>
            <a:endParaRPr lang="de-DE" b="1"/>
          </a:p>
          <a:p>
            <a:pPr>
              <a:lnSpc>
                <a:spcPct val="100000"/>
              </a:lnSpc>
            </a:pPr>
            <a:r>
              <a:rPr lang="de-DE" b="1" dirty="0"/>
              <a:t>- </a:t>
            </a:r>
            <a:r>
              <a:rPr lang="de-DE" dirty="0" err="1"/>
              <a:t>excessive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tobacco</a:t>
            </a:r>
            <a:r>
              <a:rPr lang="de-DE" dirty="0"/>
              <a:t> </a:t>
            </a:r>
            <a:r>
              <a:rPr lang="de-DE" dirty="0" err="1"/>
              <a:t>associated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nicotine</a:t>
            </a:r>
            <a:r>
              <a:rPr lang="de-DE" dirty="0"/>
              <a:t> </a:t>
            </a:r>
            <a:r>
              <a:rPr lang="de-DE" dirty="0" err="1"/>
              <a:t>poison</a:t>
            </a:r>
            <a:r>
              <a:rPr lang="de-DE" dirty="0"/>
              <a:t> and </a:t>
            </a:r>
            <a:r>
              <a:rPr lang="de-DE" dirty="0" err="1"/>
              <a:t>depression</a:t>
            </a:r>
            <a:endParaRPr lang="de-DE"/>
          </a:p>
          <a:p>
            <a:pPr>
              <a:lnSpc>
                <a:spcPct val="100000"/>
              </a:lnSpc>
            </a:pPr>
            <a:r>
              <a:rPr lang="de-DE" b="1" dirty="0"/>
              <a:t>- </a:t>
            </a:r>
            <a:r>
              <a:rPr lang="de-DE" dirty="0" err="1"/>
              <a:t>originates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latin </a:t>
            </a:r>
            <a:r>
              <a:rPr lang="de-DE" dirty="0" err="1"/>
              <a:t>word</a:t>
            </a:r>
            <a:r>
              <a:rPr lang="de-DE" dirty="0"/>
              <a:t> „</a:t>
            </a:r>
            <a:r>
              <a:rPr lang="de-DE" dirty="0" err="1"/>
              <a:t>Nicotania</a:t>
            </a:r>
            <a:r>
              <a:rPr lang="de-DE" dirty="0"/>
              <a:t>“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tobacco</a:t>
            </a:r>
            <a:r>
              <a:rPr lang="de-DE" dirty="0"/>
              <a:t> +</a:t>
            </a:r>
            <a:r>
              <a:rPr lang="de-DE" dirty="0" err="1"/>
              <a:t>ismus</a:t>
            </a:r>
            <a:endParaRPr lang="de-DE" b="1"/>
          </a:p>
        </p:txBody>
      </p:sp>
      <p:pic>
        <p:nvPicPr>
          <p:cNvPr id="3074" name="Picture 2" descr="Nikotinismus – Wikipedie">
            <a:extLst>
              <a:ext uri="{FF2B5EF4-FFF2-40B4-BE49-F238E27FC236}">
                <a16:creationId xmlns:a16="http://schemas.microsoft.com/office/drawing/2014/main" id="{C1638D26-9E8D-54BB-5F28-F26F6C77F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9003" y="1132798"/>
            <a:ext cx="3412514" cy="413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Rectangle 3082">
            <a:extLst>
              <a:ext uri="{FF2B5EF4-FFF2-40B4-BE49-F238E27FC236}">
                <a16:creationId xmlns:a16="http://schemas.microsoft.com/office/drawing/2014/main" id="{FEC9799F-A0B8-45B9-8164-71F283892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234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E2B8E-08BA-C6E3-9428-1313C95B1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-</a:t>
            </a:r>
            <a:r>
              <a:rPr lang="de-DE" dirty="0" err="1"/>
              <a:t>iasis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924EC0-03E4-6071-C57C-C2A2D86F8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Psoriasis, </a:t>
            </a:r>
            <a:r>
              <a:rPr lang="de-DE" b="1" dirty="0" err="1"/>
              <a:t>is</a:t>
            </a:r>
            <a:r>
              <a:rPr lang="de-DE" b="1" dirty="0"/>
              <a:t>, f. (</a:t>
            </a:r>
            <a:r>
              <a:rPr lang="de-DE" b="1" dirty="0" err="1"/>
              <a:t>dosis</a:t>
            </a:r>
            <a:r>
              <a:rPr lang="de-DE" b="1" dirty="0"/>
              <a:t>)</a:t>
            </a:r>
          </a:p>
          <a:p>
            <a:r>
              <a:rPr lang="de-DE" b="1" dirty="0"/>
              <a:t>-</a:t>
            </a:r>
            <a:r>
              <a:rPr lang="de-DE" dirty="0"/>
              <a:t> </a:t>
            </a:r>
            <a:r>
              <a:rPr lang="de-DE" dirty="0" err="1"/>
              <a:t>skin</a:t>
            </a:r>
            <a:r>
              <a:rPr lang="de-DE" dirty="0"/>
              <a:t> </a:t>
            </a:r>
            <a:r>
              <a:rPr lang="de-DE" dirty="0" err="1"/>
              <a:t>disorder</a:t>
            </a:r>
            <a:r>
              <a:rPr lang="de-DE" dirty="0"/>
              <a:t> </a:t>
            </a:r>
            <a:r>
              <a:rPr lang="de-DE" dirty="0" err="1"/>
              <a:t>resulting</a:t>
            </a:r>
            <a:r>
              <a:rPr lang="de-DE" dirty="0"/>
              <a:t> in </a:t>
            </a:r>
            <a:r>
              <a:rPr lang="de-DE" dirty="0" err="1"/>
              <a:t>skin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multipy</a:t>
            </a:r>
            <a:r>
              <a:rPr lang="de-DE" dirty="0"/>
              <a:t> at 10 </a:t>
            </a:r>
            <a:r>
              <a:rPr lang="de-DE" dirty="0" err="1"/>
              <a:t>times</a:t>
            </a:r>
            <a:r>
              <a:rPr lang="de-DE" dirty="0"/>
              <a:t> </a:t>
            </a:r>
            <a:r>
              <a:rPr lang="de-DE" dirty="0" err="1"/>
              <a:t>then</a:t>
            </a:r>
            <a:r>
              <a:rPr lang="de-DE" dirty="0"/>
              <a:t> normal rate</a:t>
            </a:r>
          </a:p>
          <a:p>
            <a:r>
              <a:rPr lang="de-DE" b="1" dirty="0"/>
              <a:t>- </a:t>
            </a:r>
            <a:r>
              <a:rPr lang="de-DE" dirty="0" err="1"/>
              <a:t>originates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„</a:t>
            </a:r>
            <a:r>
              <a:rPr lang="de-DE" dirty="0" err="1"/>
              <a:t>psora</a:t>
            </a:r>
            <a:r>
              <a:rPr lang="de-DE" dirty="0"/>
              <a:t>“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itch</a:t>
            </a:r>
            <a:r>
              <a:rPr lang="de-DE" dirty="0"/>
              <a:t> + </a:t>
            </a:r>
            <a:r>
              <a:rPr lang="de-DE" dirty="0" err="1"/>
              <a:t>iasis</a:t>
            </a:r>
            <a:endParaRPr lang="de-DE" dirty="0"/>
          </a:p>
          <a:p>
            <a:r>
              <a:rPr lang="de-DE" b="1" dirty="0"/>
              <a:t>Lithiasis, </a:t>
            </a:r>
            <a:r>
              <a:rPr lang="de-DE" b="1" dirty="0" err="1"/>
              <a:t>is</a:t>
            </a:r>
            <a:r>
              <a:rPr lang="de-DE" b="1" dirty="0"/>
              <a:t> , f. </a:t>
            </a:r>
          </a:p>
          <a:p>
            <a:r>
              <a:rPr lang="de-DE" dirty="0"/>
              <a:t>-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congregations</a:t>
            </a:r>
            <a:r>
              <a:rPr lang="de-DE" dirty="0"/>
              <a:t> in </a:t>
            </a:r>
            <a:r>
              <a:rPr lang="de-DE" dirty="0" err="1"/>
              <a:t>body</a:t>
            </a:r>
            <a:r>
              <a:rPr lang="de-DE" dirty="0"/>
              <a:t> (</a:t>
            </a:r>
            <a:r>
              <a:rPr lang="de-DE" dirty="0" err="1"/>
              <a:t>urinary</a:t>
            </a:r>
            <a:r>
              <a:rPr lang="de-DE" dirty="0"/>
              <a:t> tract)</a:t>
            </a:r>
          </a:p>
          <a:p>
            <a:r>
              <a:rPr lang="de-DE" dirty="0"/>
              <a:t>- </a:t>
            </a:r>
            <a:r>
              <a:rPr lang="de-DE" dirty="0" err="1"/>
              <a:t>originates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„</a:t>
            </a:r>
            <a:r>
              <a:rPr lang="de-DE" dirty="0" err="1"/>
              <a:t>lithos</a:t>
            </a:r>
            <a:r>
              <a:rPr lang="de-DE" dirty="0"/>
              <a:t>“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stone</a:t>
            </a:r>
            <a:r>
              <a:rPr lang="de-DE" dirty="0"/>
              <a:t> + </a:t>
            </a:r>
            <a:r>
              <a:rPr lang="de-DE" dirty="0" err="1"/>
              <a:t>iasis</a:t>
            </a:r>
            <a:endParaRPr lang="de-DE" dirty="0"/>
          </a:p>
        </p:txBody>
      </p:sp>
      <p:pic>
        <p:nvPicPr>
          <p:cNvPr id="4098" name="Picture 2" descr="Psoriasis: What It Is, Symptoms, Causes, Types &amp; Treatment">
            <a:extLst>
              <a:ext uri="{FF2B5EF4-FFF2-40B4-BE49-F238E27FC236}">
                <a16:creationId xmlns:a16="http://schemas.microsoft.com/office/drawing/2014/main" id="{1E9CC710-3E25-CB96-65D1-924A42D02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080" y="3566160"/>
            <a:ext cx="3986362" cy="230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99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69426B45-4C4F-4D52-8537-76E9A5B89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EC141-4BF6-C515-2A4A-0D0CC0058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-</a:t>
            </a:r>
            <a:r>
              <a:rPr lang="de-DE" dirty="0" err="1"/>
              <a:t>osis</a:t>
            </a:r>
            <a:endParaRPr lang="de-DE" dirty="0"/>
          </a:p>
        </p:txBody>
      </p:sp>
      <p:cxnSp>
        <p:nvCxnSpPr>
          <p:cNvPr id="5129" name="Straight Connector 5128">
            <a:extLst>
              <a:ext uri="{FF2B5EF4-FFF2-40B4-BE49-F238E27FC236}">
                <a16:creationId xmlns:a16="http://schemas.microsoft.com/office/drawing/2014/main" id="{CF117E1C-E964-4433-B1A8-BB2301D0F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Tuberculosis | TB | TB Test | MedlinePlus">
            <a:extLst>
              <a:ext uri="{FF2B5EF4-FFF2-40B4-BE49-F238E27FC236}">
                <a16:creationId xmlns:a16="http://schemas.microsoft.com/office/drawing/2014/main" id="{D7009BEE-2A58-2BE4-6CC7-58ED5A94C4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34" r="456" b="-2"/>
          <a:stretch/>
        </p:blipFill>
        <p:spPr bwMode="auto">
          <a:xfrm>
            <a:off x="1161535" y="2108200"/>
            <a:ext cx="3495807" cy="36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BC175E-EC6B-8B83-D0E0-C63000B09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657" y="2108201"/>
            <a:ext cx="5846063" cy="3760891"/>
          </a:xfrm>
        </p:spPr>
        <p:txBody>
          <a:bodyPr>
            <a:normAutofit/>
          </a:bodyPr>
          <a:lstStyle/>
          <a:p>
            <a:r>
              <a:rPr lang="de-DE" b="1" dirty="0"/>
              <a:t>Steatosis, </a:t>
            </a:r>
            <a:r>
              <a:rPr lang="de-DE" b="1" dirty="0" err="1"/>
              <a:t>is</a:t>
            </a:r>
            <a:r>
              <a:rPr lang="de-DE" b="1" dirty="0"/>
              <a:t> ,f.</a:t>
            </a:r>
          </a:p>
          <a:p>
            <a:r>
              <a:rPr lang="de-DE" dirty="0"/>
              <a:t>- abnormal </a:t>
            </a:r>
            <a:r>
              <a:rPr lang="de-DE" dirty="0" err="1"/>
              <a:t>retention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fat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cells</a:t>
            </a:r>
            <a:r>
              <a:rPr lang="de-DE" dirty="0"/>
              <a:t> and </a:t>
            </a:r>
            <a:r>
              <a:rPr lang="de-DE" dirty="0" err="1"/>
              <a:t>organs</a:t>
            </a:r>
            <a:r>
              <a:rPr lang="de-DE" dirty="0"/>
              <a:t> </a:t>
            </a:r>
          </a:p>
          <a:p>
            <a:r>
              <a:rPr lang="de-DE" dirty="0"/>
              <a:t>- </a:t>
            </a:r>
            <a:r>
              <a:rPr lang="de-DE" dirty="0" err="1"/>
              <a:t>originates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greek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„</a:t>
            </a:r>
            <a:r>
              <a:rPr lang="de-DE" dirty="0" err="1"/>
              <a:t>stear</a:t>
            </a:r>
            <a:r>
              <a:rPr lang="de-DE" dirty="0"/>
              <a:t>“ </a:t>
            </a:r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fat</a:t>
            </a:r>
            <a:r>
              <a:rPr lang="de-DE" dirty="0"/>
              <a:t> + </a:t>
            </a:r>
            <a:r>
              <a:rPr lang="de-DE" dirty="0" err="1"/>
              <a:t>osis</a:t>
            </a:r>
            <a:endParaRPr lang="de-DE" dirty="0"/>
          </a:p>
          <a:p>
            <a:r>
              <a:rPr lang="de-DE" b="1" dirty="0" err="1"/>
              <a:t>Tuberculosis</a:t>
            </a:r>
            <a:r>
              <a:rPr lang="de-DE" b="1" dirty="0"/>
              <a:t>, </a:t>
            </a:r>
            <a:r>
              <a:rPr lang="de-DE" b="1" dirty="0" err="1"/>
              <a:t>is</a:t>
            </a:r>
            <a:r>
              <a:rPr lang="de-DE" b="1" dirty="0"/>
              <a:t> ,f. </a:t>
            </a:r>
          </a:p>
          <a:p>
            <a:r>
              <a:rPr lang="de-DE" dirty="0"/>
              <a:t>-</a:t>
            </a:r>
            <a:r>
              <a:rPr lang="de-DE" dirty="0" err="1"/>
              <a:t>mycobacterium</a:t>
            </a:r>
            <a:r>
              <a:rPr lang="de-DE" dirty="0"/>
              <a:t> </a:t>
            </a:r>
            <a:r>
              <a:rPr lang="de-DE" dirty="0" err="1"/>
              <a:t>attacking</a:t>
            </a:r>
            <a:r>
              <a:rPr lang="de-DE" dirty="0"/>
              <a:t> </a:t>
            </a:r>
            <a:r>
              <a:rPr lang="de-DE" dirty="0" err="1"/>
              <a:t>lungs</a:t>
            </a:r>
            <a:r>
              <a:rPr lang="de-DE" dirty="0"/>
              <a:t> and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organs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- Tuberculum + </a:t>
            </a:r>
            <a:r>
              <a:rPr lang="de-DE" dirty="0" err="1"/>
              <a:t>osis</a:t>
            </a:r>
            <a:r>
              <a:rPr lang="de-DE" dirty="0"/>
              <a:t> </a:t>
            </a:r>
            <a:r>
              <a:rPr lang="de-DE" dirty="0" err="1"/>
              <a:t>combined</a:t>
            </a:r>
            <a:r>
              <a:rPr lang="de-DE" dirty="0"/>
              <a:t> </a:t>
            </a:r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67E6FB20-7663-466F-A928-9371C34F9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427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770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94D247-4F8D-F8FC-C1E3-9C8D804C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de-DE" dirty="0"/>
              <a:t>Eponyms &amp; </a:t>
            </a:r>
            <a:r>
              <a:rPr lang="de-DE" dirty="0" err="1"/>
              <a:t>toponyms</a:t>
            </a:r>
            <a:r>
              <a:rPr lang="de-DE" dirty="0"/>
              <a:t> </a:t>
            </a:r>
            <a:endParaRPr lang="de-DE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F9E666-E072-CE78-3E4D-D39BB4015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anchor="ctr">
            <a:normAutofit/>
          </a:bodyPr>
          <a:lstStyle/>
          <a:p>
            <a:r>
              <a:rPr lang="de-DE" dirty="0"/>
              <a:t>= </a:t>
            </a:r>
            <a:r>
              <a:rPr lang="de-DE" dirty="0" err="1"/>
              <a:t>things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named</a:t>
            </a:r>
            <a:r>
              <a:rPr lang="de-DE" dirty="0"/>
              <a:t> after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places</a:t>
            </a:r>
            <a:endParaRPr lang="de-DE" dirty="0"/>
          </a:p>
          <a:p>
            <a:endParaRPr lang="de-D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65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F4FAA6B4-BAFB-4474-9B14-DC83A9096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D00CD8-1722-7FAC-BC13-75D8500E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Eponyms &amp; Toponyms </a:t>
            </a:r>
          </a:p>
        </p:txBody>
      </p:sp>
      <p:cxnSp>
        <p:nvCxnSpPr>
          <p:cNvPr id="6153" name="!!Straight Connector">
            <a:extLst>
              <a:ext uri="{FF2B5EF4-FFF2-40B4-BE49-F238E27FC236}">
                <a16:creationId xmlns:a16="http://schemas.microsoft.com/office/drawing/2014/main" id="{4364CDC3-ADB0-4691-9286-5925F160C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B464D0-D6D9-6789-954E-B1A85C31A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5575367" cy="3760891"/>
          </a:xfrm>
        </p:spPr>
        <p:txBody>
          <a:bodyPr>
            <a:normAutofit/>
          </a:bodyPr>
          <a:lstStyle/>
          <a:p>
            <a:r>
              <a:rPr lang="de-DE" b="1" dirty="0"/>
              <a:t>Morbus Crohn: </a:t>
            </a:r>
            <a:r>
              <a:rPr lang="de-DE" dirty="0" err="1"/>
              <a:t>discovered</a:t>
            </a:r>
            <a:r>
              <a:rPr lang="de-DE" dirty="0"/>
              <a:t> Dr. </a:t>
            </a:r>
            <a:r>
              <a:rPr lang="de-DE" dirty="0" err="1"/>
              <a:t>Burrill</a:t>
            </a:r>
            <a:r>
              <a:rPr lang="de-DE" dirty="0"/>
              <a:t> Bernard Crohn (1932)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detected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 type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ileum</a:t>
            </a:r>
            <a:r>
              <a:rPr lang="de-DE" dirty="0"/>
              <a:t> </a:t>
            </a:r>
            <a:r>
              <a:rPr lang="de-DE" dirty="0" err="1"/>
              <a:t>inflammation</a:t>
            </a:r>
            <a:r>
              <a:rPr lang="de-DE" dirty="0"/>
              <a:t> in multiple </a:t>
            </a:r>
            <a:r>
              <a:rPr lang="de-DE" dirty="0" err="1"/>
              <a:t>patients</a:t>
            </a:r>
            <a:endParaRPr lang="de-DE" dirty="0"/>
          </a:p>
          <a:p>
            <a:pPr marL="201168" lvl="1" indent="0">
              <a:buNone/>
            </a:pPr>
            <a:r>
              <a:rPr lang="de-DE" dirty="0"/>
              <a:t>Symptoms:</a:t>
            </a:r>
          </a:p>
          <a:p>
            <a:pPr lvl="2"/>
            <a:r>
              <a:rPr lang="de-DE" dirty="0"/>
              <a:t>Abdominal </a:t>
            </a:r>
            <a:r>
              <a:rPr lang="de-DE" dirty="0" err="1"/>
              <a:t>pain</a:t>
            </a:r>
            <a:r>
              <a:rPr lang="de-DE" dirty="0"/>
              <a:t>, </a:t>
            </a:r>
            <a:r>
              <a:rPr lang="de-DE" dirty="0" err="1"/>
              <a:t>diarrhea</a:t>
            </a:r>
            <a:r>
              <a:rPr lang="de-DE" dirty="0"/>
              <a:t>, </a:t>
            </a:r>
            <a:r>
              <a:rPr lang="de-DE" dirty="0" err="1"/>
              <a:t>fever</a:t>
            </a:r>
            <a:r>
              <a:rPr lang="de-DE" dirty="0"/>
              <a:t>, </a:t>
            </a:r>
            <a:r>
              <a:rPr lang="de-DE" dirty="0" err="1"/>
              <a:t>weight</a:t>
            </a:r>
            <a:r>
              <a:rPr lang="de-DE" dirty="0"/>
              <a:t> </a:t>
            </a:r>
            <a:r>
              <a:rPr lang="de-DE" dirty="0" err="1"/>
              <a:t>loss</a:t>
            </a:r>
            <a:endParaRPr lang="de-DE" dirty="0"/>
          </a:p>
          <a:p>
            <a:pPr lvl="2"/>
            <a:r>
              <a:rPr lang="de-DE" dirty="0"/>
              <a:t>Can </a:t>
            </a:r>
            <a:r>
              <a:rPr lang="de-DE" dirty="0" err="1"/>
              <a:t>cause</a:t>
            </a:r>
            <a:r>
              <a:rPr lang="de-DE" dirty="0"/>
              <a:t> </a:t>
            </a:r>
            <a:r>
              <a:rPr lang="de-DE" dirty="0" err="1"/>
              <a:t>anemia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bowel</a:t>
            </a:r>
            <a:r>
              <a:rPr lang="de-DE" dirty="0"/>
              <a:t> </a:t>
            </a:r>
            <a:r>
              <a:rPr lang="de-DE" dirty="0" err="1"/>
              <a:t>cancer</a:t>
            </a:r>
            <a:endParaRPr lang="de-DE" dirty="0"/>
          </a:p>
          <a:p>
            <a:pPr marL="0">
              <a:buNone/>
            </a:pPr>
            <a:r>
              <a:rPr lang="de-DE" dirty="0"/>
              <a:t> Morbus </a:t>
            </a:r>
            <a:r>
              <a:rPr lang="de-DE" dirty="0" err="1"/>
              <a:t>Meniere</a:t>
            </a:r>
            <a:r>
              <a:rPr lang="de-DE" dirty="0"/>
              <a:t>: </a:t>
            </a:r>
            <a:r>
              <a:rPr lang="de-DE" dirty="0" err="1"/>
              <a:t>by</a:t>
            </a:r>
            <a:r>
              <a:rPr lang="de-DE" dirty="0"/>
              <a:t> Prosper </a:t>
            </a:r>
            <a:r>
              <a:rPr lang="de-DE" dirty="0" err="1"/>
              <a:t>Méniére</a:t>
            </a:r>
            <a:r>
              <a:rPr lang="de-DE" dirty="0"/>
              <a:t> (</a:t>
            </a:r>
            <a:r>
              <a:rPr lang="de-DE" dirty="0" err="1"/>
              <a:t>early</a:t>
            </a:r>
            <a:r>
              <a:rPr lang="de-DE" dirty="0"/>
              <a:t> 1800s)</a:t>
            </a:r>
          </a:p>
          <a:p>
            <a:pPr marL="475488" lvl="2">
              <a:buNone/>
            </a:pPr>
            <a:r>
              <a:rPr lang="de-DE"/>
              <a:t>Symptoms: </a:t>
            </a:r>
          </a:p>
          <a:p>
            <a:pPr marL="578358" lvl="2" indent="-285750"/>
            <a:r>
              <a:rPr lang="de-DE" err="1"/>
              <a:t>Inner</a:t>
            </a:r>
            <a:r>
              <a:rPr lang="de-DE"/>
              <a:t> </a:t>
            </a:r>
            <a:r>
              <a:rPr lang="de-DE" err="1"/>
              <a:t>ear</a:t>
            </a:r>
            <a:r>
              <a:rPr lang="de-DE"/>
              <a:t> </a:t>
            </a:r>
            <a:r>
              <a:rPr lang="de-DE" err="1"/>
              <a:t>disorder</a:t>
            </a:r>
            <a:r>
              <a:rPr lang="de-DE"/>
              <a:t> </a:t>
            </a:r>
            <a:r>
              <a:rPr lang="de-DE" err="1"/>
              <a:t>can</a:t>
            </a:r>
            <a:r>
              <a:rPr lang="de-DE"/>
              <a:t> </a:t>
            </a:r>
            <a:r>
              <a:rPr lang="de-DE" err="1"/>
              <a:t>be</a:t>
            </a:r>
            <a:r>
              <a:rPr lang="de-DE"/>
              <a:t> </a:t>
            </a:r>
            <a:r>
              <a:rPr lang="de-DE" err="1"/>
              <a:t>vertigo</a:t>
            </a:r>
            <a:r>
              <a:rPr lang="de-DE"/>
              <a:t>, </a:t>
            </a:r>
            <a:r>
              <a:rPr lang="de-DE" err="1"/>
              <a:t>hearing</a:t>
            </a:r>
            <a:r>
              <a:rPr lang="de-DE"/>
              <a:t> </a:t>
            </a:r>
            <a:r>
              <a:rPr lang="de-DE" err="1"/>
              <a:t>loss</a:t>
            </a:r>
            <a:r>
              <a:rPr lang="de-DE"/>
              <a:t>, </a:t>
            </a:r>
            <a:r>
              <a:rPr lang="de-DE" err="1"/>
              <a:t>tinnitus</a:t>
            </a:r>
            <a:r>
              <a:rPr lang="de-DE"/>
              <a:t> 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36E6F02-0766-3276-E133-CA8ABE38F8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7" r="15248" b="-1"/>
          <a:stretch/>
        </p:blipFill>
        <p:spPr bwMode="auto">
          <a:xfrm>
            <a:off x="7534656" y="2108200"/>
            <a:ext cx="3621024" cy="36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5" name="Rectangle 6154">
            <a:extLst>
              <a:ext uri="{FF2B5EF4-FFF2-40B4-BE49-F238E27FC236}">
                <a16:creationId xmlns:a16="http://schemas.microsoft.com/office/drawing/2014/main" id="{DB148495-5F82-48E2-A76C-C8E1C8949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6596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1035</Words>
  <Application>Microsoft Office PowerPoint</Application>
  <PresentationFormat>Širokoúhlá obrazovka</PresentationFormat>
  <Paragraphs>169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Bookman Old Style</vt:lpstr>
      <vt:lpstr>Calibri</vt:lpstr>
      <vt:lpstr>Franklin Gothic Book</vt:lpstr>
      <vt:lpstr>Wingdings</vt:lpstr>
      <vt:lpstr>RetrospectVTI</vt:lpstr>
      <vt:lpstr>Pathologies</vt:lpstr>
      <vt:lpstr>General terms</vt:lpstr>
      <vt:lpstr>Suffixes denoting pathologies</vt:lpstr>
      <vt:lpstr>-ia</vt:lpstr>
      <vt:lpstr>-ismus </vt:lpstr>
      <vt:lpstr>-iasis</vt:lpstr>
      <vt:lpstr>-osis</vt:lpstr>
      <vt:lpstr>Eponyms &amp; toponyms </vt:lpstr>
      <vt:lpstr>Eponyms &amp; Toponyms </vt:lpstr>
      <vt:lpstr>Eponyms &amp; Toponyms </vt:lpstr>
      <vt:lpstr>Syndroma, matis, N. </vt:lpstr>
      <vt:lpstr>AIDS</vt:lpstr>
      <vt:lpstr>Cushing Syndroma </vt:lpstr>
      <vt:lpstr>Syndroma carpalis carpi</vt:lpstr>
      <vt:lpstr>Metaphorical terms for pathologies</vt:lpstr>
      <vt:lpstr>Metaphorical terms for pathologies</vt:lpstr>
      <vt:lpstr>Metaphorical terms for pathologies</vt:lpstr>
      <vt:lpstr>Metaphorical terms for pathologies</vt:lpstr>
      <vt:lpstr>Terms related to typical symptoms of pathologies</vt:lpstr>
      <vt:lpstr>Terms related to typical symptoms of pathologies</vt:lpstr>
      <vt:lpstr>Terms related to typical symptoms of pathologies</vt:lpstr>
      <vt:lpstr>Terms related to typical symptoms of pathologies</vt:lpstr>
      <vt:lpstr>Terms related to typical symptoms of pathologies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Pathologies</dc:title>
  <dc:creator>Luise Knipfelberg</dc:creator>
  <cp:lastModifiedBy>Natália Gachallová</cp:lastModifiedBy>
  <cp:revision>6</cp:revision>
  <dcterms:created xsi:type="dcterms:W3CDTF">2023-03-29T16:03:44Z</dcterms:created>
  <dcterms:modified xsi:type="dcterms:W3CDTF">2023-04-10T18:10:23Z</dcterms:modified>
</cp:coreProperties>
</file>