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wav" ContentType="audio/x-wav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5" r:id="rId4"/>
    <p:sldId id="266" r:id="rId5"/>
    <p:sldId id="258" r:id="rId6"/>
    <p:sldId id="259" r:id="rId7"/>
    <p:sldId id="260" r:id="rId8"/>
    <p:sldId id="263" r:id="rId9"/>
    <p:sldId id="264" r:id="rId10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53" d="100"/>
          <a:sy n="53" d="100"/>
        </p:scale>
        <p:origin x="854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481D4-021F-4323-813B-84904613D685}" type="datetimeFigureOut">
              <a:rPr lang="cs-CZ" smtClean="0"/>
              <a:t>20.03.2023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DDCD-E0DA-4ACD-B8DB-ECFB206D243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465846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  <p:sndAc>
          <p:stSnd>
            <p:snd r:embed="rId1" name="chimes.wav"/>
          </p:stSnd>
        </p:sndAc>
      </p:transition>
    </mc:Choice>
    <mc:Fallback xmlns="">
      <p:transition spd="med">
        <p:fade/>
        <p:sndAc>
          <p:stSnd>
            <p:snd r:embed="rId3" name="chimes.wav"/>
          </p:stSnd>
        </p:sndAc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481D4-021F-4323-813B-84904613D685}" type="datetimeFigureOut">
              <a:rPr lang="cs-CZ" smtClean="0"/>
              <a:t>20.03.2023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DDCD-E0DA-4ACD-B8DB-ECFB206D243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62785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  <p:sndAc>
          <p:stSnd>
            <p:snd r:embed="rId1" name="chimes.wav"/>
          </p:stSnd>
        </p:sndAc>
      </p:transition>
    </mc:Choice>
    <mc:Fallback xmlns="">
      <p:transition spd="med">
        <p:fade/>
        <p:sndAc>
          <p:stSnd>
            <p:snd r:embed="rId3" name="chimes.wav"/>
          </p:stSnd>
        </p:sndAc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481D4-021F-4323-813B-84904613D685}" type="datetimeFigureOut">
              <a:rPr lang="cs-CZ" smtClean="0"/>
              <a:t>20.03.2023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DDCD-E0DA-4ACD-B8DB-ECFB206D243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793074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  <p:sndAc>
          <p:stSnd>
            <p:snd r:embed="rId1" name="chimes.wav"/>
          </p:stSnd>
        </p:sndAc>
      </p:transition>
    </mc:Choice>
    <mc:Fallback xmlns="">
      <p:transition spd="med">
        <p:fade/>
        <p:sndAc>
          <p:stSnd>
            <p:snd r:embed="rId3" name="chimes.wav"/>
          </p:stSnd>
        </p:sndAc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481D4-021F-4323-813B-84904613D685}" type="datetimeFigureOut">
              <a:rPr lang="cs-CZ" smtClean="0"/>
              <a:t>20.03.2023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DDCD-E0DA-4ACD-B8DB-ECFB206D243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762575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  <p:sndAc>
          <p:stSnd>
            <p:snd r:embed="rId1" name="chimes.wav"/>
          </p:stSnd>
        </p:sndAc>
      </p:transition>
    </mc:Choice>
    <mc:Fallback xmlns="">
      <p:transition spd="med">
        <p:fade/>
        <p:sndAc>
          <p:stSnd>
            <p:snd r:embed="rId3" name="chimes.wav"/>
          </p:stSnd>
        </p:sndAc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481D4-021F-4323-813B-84904613D685}" type="datetimeFigureOut">
              <a:rPr lang="cs-CZ" smtClean="0"/>
              <a:t>20.03.2023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DDCD-E0DA-4ACD-B8DB-ECFB206D243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621634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  <p:sndAc>
          <p:stSnd>
            <p:snd r:embed="rId1" name="chimes.wav"/>
          </p:stSnd>
        </p:sndAc>
      </p:transition>
    </mc:Choice>
    <mc:Fallback xmlns="">
      <p:transition spd="med">
        <p:fade/>
        <p:sndAc>
          <p:stSnd>
            <p:snd r:embed="rId3" name="chimes.wav"/>
          </p:stSnd>
        </p:sndAc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481D4-021F-4323-813B-84904613D685}" type="datetimeFigureOut">
              <a:rPr lang="cs-CZ" smtClean="0"/>
              <a:t>20.03.2023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DDCD-E0DA-4ACD-B8DB-ECFB206D243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491286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  <p:sndAc>
          <p:stSnd>
            <p:snd r:embed="rId1" name="chimes.wav"/>
          </p:stSnd>
        </p:sndAc>
      </p:transition>
    </mc:Choice>
    <mc:Fallback xmlns="">
      <p:transition spd="med">
        <p:fade/>
        <p:sndAc>
          <p:stSnd>
            <p:snd r:embed="rId3" name="chimes.wav"/>
          </p:stSnd>
        </p:sndAc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481D4-021F-4323-813B-84904613D685}" type="datetimeFigureOut">
              <a:rPr lang="cs-CZ" smtClean="0"/>
              <a:t>20.03.2023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DDCD-E0DA-4ACD-B8DB-ECFB206D243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792679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  <p:sndAc>
          <p:stSnd>
            <p:snd r:embed="rId1" name="chimes.wav"/>
          </p:stSnd>
        </p:sndAc>
      </p:transition>
    </mc:Choice>
    <mc:Fallback xmlns="">
      <p:transition spd="med">
        <p:fade/>
        <p:sndAc>
          <p:stSnd>
            <p:snd r:embed="rId3" name="chimes.wav"/>
          </p:stSnd>
        </p:sndAc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481D4-021F-4323-813B-84904613D685}" type="datetimeFigureOut">
              <a:rPr lang="cs-CZ" smtClean="0"/>
              <a:t>20.03.2023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DDCD-E0DA-4ACD-B8DB-ECFB206D243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717945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  <p:sndAc>
          <p:stSnd>
            <p:snd r:embed="rId1" name="chimes.wav"/>
          </p:stSnd>
        </p:sndAc>
      </p:transition>
    </mc:Choice>
    <mc:Fallback xmlns="">
      <p:transition spd="med">
        <p:fade/>
        <p:sndAc>
          <p:stSnd>
            <p:snd r:embed="rId3" name="chimes.wav"/>
          </p:stSnd>
        </p:sndAc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481D4-021F-4323-813B-84904613D685}" type="datetimeFigureOut">
              <a:rPr lang="cs-CZ" smtClean="0"/>
              <a:t>20.03.2023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DDCD-E0DA-4ACD-B8DB-ECFB206D243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9891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  <p:sndAc>
          <p:stSnd>
            <p:snd r:embed="rId1" name="chimes.wav"/>
          </p:stSnd>
        </p:sndAc>
      </p:transition>
    </mc:Choice>
    <mc:Fallback xmlns="">
      <p:transition spd="med">
        <p:fade/>
        <p:sndAc>
          <p:stSnd>
            <p:snd r:embed="rId3" name="chimes.wav"/>
          </p:stSnd>
        </p:sndAc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481D4-021F-4323-813B-84904613D685}" type="datetimeFigureOut">
              <a:rPr lang="cs-CZ" smtClean="0"/>
              <a:t>20.03.2023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DDCD-E0DA-4ACD-B8DB-ECFB206D243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131118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  <p:sndAc>
          <p:stSnd>
            <p:snd r:embed="rId1" name="chimes.wav"/>
          </p:stSnd>
        </p:sndAc>
      </p:transition>
    </mc:Choice>
    <mc:Fallback xmlns="">
      <p:transition spd="med">
        <p:fade/>
        <p:sndAc>
          <p:stSnd>
            <p:snd r:embed="rId3" name="chimes.wav"/>
          </p:stSnd>
        </p:sndAc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481D4-021F-4323-813B-84904613D685}" type="datetimeFigureOut">
              <a:rPr lang="cs-CZ" smtClean="0"/>
              <a:t>20.03.2023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DDCD-E0DA-4ACD-B8DB-ECFB206D243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861054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  <p:sndAc>
          <p:stSnd>
            <p:snd r:embed="rId1" name="chimes.wav"/>
          </p:stSnd>
        </p:sndAc>
      </p:transition>
    </mc:Choice>
    <mc:Fallback xmlns="">
      <p:transition spd="med">
        <p:fade/>
        <p:sndAc>
          <p:stSnd>
            <p:snd r:embed="rId3" name="chimes.wav"/>
          </p:stSnd>
        </p:sndAc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audio" Target="../media/audio1.wav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audio" Target="../media/audio1.wav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92D050"/>
            </a:gs>
            <a:gs pos="58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2481D4-021F-4323-813B-84904613D685}" type="datetimeFigureOut">
              <a:rPr lang="cs-CZ" smtClean="0"/>
              <a:t>20.03.2023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55DDCD-E0DA-4ACD-B8DB-ECFB206D243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17418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  <p:sndAc>
          <p:stSnd>
            <p:snd r:embed="rId13" name="chimes.wav"/>
          </p:stSnd>
        </p:sndAc>
      </p:transition>
    </mc:Choice>
    <mc:Fallback xmlns="">
      <p:transition spd="med">
        <p:fade/>
        <p:sndAc>
          <p:stSnd>
            <p:snd r:embed="rId14" name="chimes.wav"/>
          </p:stSnd>
        </p:sndAc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lin ang="2700000" scaled="1"/>
            <a:tileRect/>
          </a:gradFill>
        </p:spPr>
        <p:txBody>
          <a:bodyPr/>
          <a:lstStyle/>
          <a:p>
            <a:r>
              <a:rPr lang="cs-CZ" dirty="0"/>
              <a:t>„kdyby“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err="1"/>
              <a:t>Conditional</a:t>
            </a:r>
            <a:r>
              <a:rPr lang="cs-CZ" dirty="0"/>
              <a:t> </a:t>
            </a:r>
            <a:r>
              <a:rPr lang="cs-CZ" dirty="0" err="1"/>
              <a:t>clauses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962438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  <p:sndAc>
          <p:stSnd>
            <p:snd r:embed="rId2" name="chimes.wav"/>
          </p:stSnd>
        </p:sndAc>
      </p:transition>
    </mc:Choice>
    <mc:Fallback xmlns="">
      <p:transition spd="med">
        <p:fade/>
        <p:sndAc>
          <p:stSnd>
            <p:snd r:embed="rId3" name="chimes.wav"/>
          </p:stSnd>
        </p:sndAc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3047999" y="1500996"/>
            <a:ext cx="7286445" cy="4015330"/>
          </a:xfrm>
          <a:prstGeom prst="rect">
            <a:avLst/>
          </a:prstGeom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lin ang="2700000" scaled="1"/>
            <a:tileRect/>
          </a:gradFill>
        </p:spPr>
        <p:txBody>
          <a:bodyPr wrap="square">
            <a:spAutoFit/>
          </a:bodyPr>
          <a:lstStyle/>
          <a:p>
            <a:r>
              <a:rPr lang="cs-CZ" b="1" dirty="0"/>
              <a:t>USE</a:t>
            </a:r>
          </a:p>
          <a:p>
            <a:r>
              <a:rPr lang="cs-CZ" dirty="0"/>
              <a:t>A </a:t>
            </a:r>
            <a:r>
              <a:rPr lang="en-GB" b="1" dirty="0"/>
              <a:t>condition</a:t>
            </a:r>
            <a:r>
              <a:rPr lang="en-GB" dirty="0"/>
              <a:t> is something that has to be fulfilled before something else can happen</a:t>
            </a:r>
            <a:r>
              <a:rPr lang="cs-CZ" dirty="0"/>
              <a:t>.</a:t>
            </a:r>
          </a:p>
          <a:p>
            <a:r>
              <a:rPr lang="cs-CZ" dirty="0"/>
              <a:t>↓</a:t>
            </a:r>
          </a:p>
          <a:p>
            <a:r>
              <a:rPr lang="cs-CZ" dirty="0"/>
              <a:t>Mám práci (= </a:t>
            </a:r>
            <a:r>
              <a:rPr lang="en-GB" dirty="0"/>
              <a:t>condition</a:t>
            </a:r>
            <a:r>
              <a:rPr lang="cs-CZ" dirty="0"/>
              <a:t>), a tak mám peníze. → </a:t>
            </a:r>
            <a:r>
              <a:rPr lang="en-GB" dirty="0"/>
              <a:t>talking about a real situation in the present, NOW</a:t>
            </a:r>
            <a:endParaRPr lang="cs-CZ" dirty="0"/>
          </a:p>
          <a:p>
            <a:r>
              <a:rPr lang="cs-CZ" dirty="0"/>
              <a:t>Měl jsem práci (= </a:t>
            </a:r>
            <a:r>
              <a:rPr lang="en-GB" dirty="0"/>
              <a:t>condition</a:t>
            </a:r>
            <a:r>
              <a:rPr lang="cs-CZ" dirty="0"/>
              <a:t>), a tak jsem měl peníze. → </a:t>
            </a:r>
            <a:r>
              <a:rPr lang="en-GB" dirty="0"/>
              <a:t>talking about a real situation in the past, THEN</a:t>
            </a:r>
            <a:endParaRPr lang="cs-CZ" dirty="0"/>
          </a:p>
          <a:p>
            <a:r>
              <a:rPr lang="en-GB" dirty="0"/>
              <a:t>↓</a:t>
            </a:r>
            <a:endParaRPr lang="cs-CZ" dirty="0"/>
          </a:p>
          <a:p>
            <a:r>
              <a:rPr lang="cs-CZ" dirty="0"/>
              <a:t>Kdybych neměl práci (=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en-GB" dirty="0"/>
              <a:t>condition</a:t>
            </a:r>
            <a:r>
              <a:rPr lang="cs-CZ" dirty="0"/>
              <a:t>), neměl bych peníze. → </a:t>
            </a:r>
            <a:r>
              <a:rPr lang="en-GB" dirty="0"/>
              <a:t>talking about an imagined situation NOW or THEN </a:t>
            </a:r>
            <a:endParaRPr lang="cs-CZ" dirty="0"/>
          </a:p>
          <a:p>
            <a:r>
              <a:rPr lang="cs-CZ" dirty="0"/>
              <a:t>→ </a:t>
            </a:r>
            <a:r>
              <a:rPr lang="en-GB" dirty="0"/>
              <a:t>provided/on the condition I </a:t>
            </a:r>
            <a:r>
              <a:rPr lang="en-GB" dirty="0" err="1"/>
              <a:t>didn´have</a:t>
            </a:r>
            <a:r>
              <a:rPr lang="en-GB" dirty="0"/>
              <a:t> a job, I wouldn´t have money. </a:t>
            </a:r>
            <a:r>
              <a:rPr lang="cs-CZ" dirty="0"/>
              <a:t>(</a:t>
            </a:r>
            <a:r>
              <a:rPr lang="en-GB" dirty="0"/>
              <a:t>However I have/had a job, so I have/had money</a:t>
            </a:r>
            <a:r>
              <a:rPr lang="cs-CZ" dirty="0"/>
              <a:t>.)</a:t>
            </a:r>
          </a:p>
          <a:p>
            <a:pPr>
              <a:lnSpc>
                <a:spcPct val="107000"/>
              </a:lnSpc>
              <a:spcBef>
                <a:spcPts val="200"/>
              </a:spcBef>
              <a:spcAft>
                <a:spcPts val="0"/>
              </a:spcAft>
            </a:pPr>
            <a:endParaRPr lang="cs-CZ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11776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  <p:sndAc>
          <p:stSnd>
            <p:snd r:embed="rId2" name="chimes.wav"/>
          </p:stSnd>
        </p:sndAc>
      </p:transition>
    </mc:Choice>
    <mc:Fallback xmlns="">
      <p:transition spd="med">
        <p:fade/>
        <p:sndAc>
          <p:stSnd>
            <p:snd r:embed="rId3" name="chimes.wav"/>
          </p:stSnd>
        </p:sndAc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3048000" y="555778"/>
            <a:ext cx="6096000" cy="5746445"/>
          </a:xfrm>
          <a:prstGeom prst="rect">
            <a:avLst/>
          </a:prstGeom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lin ang="2700000" scaled="1"/>
            <a:tileRect/>
          </a:gradFill>
        </p:spPr>
        <p:txBody>
          <a:bodyPr>
            <a:spAutoFit/>
          </a:bodyPr>
          <a:lstStyle/>
          <a:p>
            <a:pPr>
              <a:lnSpc>
                <a:spcPct val="107000"/>
              </a:lnSpc>
              <a:spcBef>
                <a:spcPts val="200"/>
              </a:spcBef>
              <a:spcAft>
                <a:spcPts val="0"/>
              </a:spcAft>
            </a:pPr>
            <a:r>
              <a:rPr lang="cs-CZ" sz="2000" b="1" dirty="0">
                <a:solidFill>
                  <a:srgbClr val="1F4D78"/>
                </a:solidFill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FORM</a:t>
            </a:r>
          </a:p>
          <a:p>
            <a:pPr>
              <a:lnSpc>
                <a:spcPct val="107000"/>
              </a:lnSpc>
              <a:spcBef>
                <a:spcPts val="200"/>
              </a:spcBef>
              <a:spcAft>
                <a:spcPts val="0"/>
              </a:spcAft>
            </a:pPr>
            <a:r>
              <a:rPr lang="en-GB" sz="2000" b="1" dirty="0">
                <a:solidFill>
                  <a:srgbClr val="1F4D78"/>
                </a:solidFill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How „</a:t>
            </a:r>
            <a:r>
              <a:rPr lang="en-GB" sz="2000" b="1" dirty="0" err="1">
                <a:solidFill>
                  <a:srgbClr val="1F4D78"/>
                </a:solidFill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kdyby</a:t>
            </a:r>
            <a:r>
              <a:rPr lang="en-GB" sz="2000" b="1" dirty="0">
                <a:solidFill>
                  <a:srgbClr val="1F4D78"/>
                </a:solidFill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-clauses“ are formed:</a:t>
            </a:r>
            <a:endParaRPr lang="cs-CZ" sz="2000" b="1" dirty="0">
              <a:solidFill>
                <a:srgbClr val="1F4D78"/>
              </a:solidFill>
              <a:latin typeface="Calibri Light" panose="020F03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You need:</a:t>
            </a:r>
            <a:endParaRPr lang="cs-CZ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 the clause 1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 </a:t>
            </a:r>
            <a:r>
              <a:rPr lang="en-GB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KDYBY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in the correct form (→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based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on 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someone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</a:t>
            </a:r>
            <a:r>
              <a:rPr lang="cs-CZ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some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</a:t>
            </a:r>
            <a:r>
              <a:rPr lang="cs-CZ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ing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= </a:t>
            </a:r>
            <a:r>
              <a:rPr lang="cs-CZ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subject of the sentence, f. ex. JÁ, VY, PETR, MARINA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POČASÍ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…) </a:t>
            </a:r>
            <a:endParaRPr lang="cs-CZ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+ </a:t>
            </a:r>
            <a:endParaRPr lang="cs-CZ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L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form of the verb (so called „past tense“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can be </a:t>
            </a:r>
            <a:r>
              <a:rPr lang="en-GB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–L/ -LA/ - LO /-LI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→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KDYBYCH (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já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 MĚL PENÍZE,</a:t>
            </a:r>
            <a:endParaRPr lang="cs-CZ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 the clause 2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 </a:t>
            </a:r>
            <a:r>
              <a:rPr lang="en-GB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BYCH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in the correct form (→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form is based on the subject of the sentence)</a:t>
            </a:r>
            <a:endParaRPr lang="cs-CZ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+ </a:t>
            </a:r>
            <a:endParaRPr lang="cs-CZ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Tx/>
              <a:buChar char="-"/>
            </a:pPr>
            <a:r>
              <a:rPr lang="en-GB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form of the verb (so called „past tense“, can be </a:t>
            </a:r>
            <a:r>
              <a:rPr lang="en-GB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–L/ -LA/ - LO /-LI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→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KOUPIL BYCH SI AUTO </a:t>
            </a:r>
            <a:endParaRPr lang="cs-CZ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Tx/>
              <a:buChar char="-"/>
            </a:pP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↓</a:t>
            </a:r>
            <a:endParaRPr lang="cs-CZ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Tx/>
              <a:buChar char="-"/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KDYBYCH MĚL PENÍZE, KOUPIL BYCH SI AUTO.</a:t>
            </a:r>
          </a:p>
        </p:txBody>
      </p:sp>
    </p:spTree>
    <p:extLst>
      <p:ext uri="{BB962C8B-B14F-4D97-AF65-F5344CB8AC3E}">
        <p14:creationId xmlns:p14="http://schemas.microsoft.com/office/powerpoint/2010/main" val="10646330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  <p:sndAc>
          <p:stSnd>
            <p:snd r:embed="rId2" name="chimes.wav"/>
          </p:stSnd>
        </p:sndAc>
      </p:transition>
    </mc:Choice>
    <mc:Fallback xmlns="">
      <p:transition spd="med">
        <p:fade/>
        <p:sndAc>
          <p:stSnd>
            <p:snd r:embed="rId3" name="chimes.wav"/>
          </p:stSnd>
        </p:sndAc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0773650"/>
              </p:ext>
            </p:extLst>
          </p:nvPr>
        </p:nvGraphicFramePr>
        <p:xfrm>
          <a:off x="2087592" y="1725281"/>
          <a:ext cx="7349706" cy="41374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716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249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581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950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3288">
                <a:tc>
                  <a:txBody>
                    <a:bodyPr/>
                    <a:lstStyle/>
                    <a:p>
                      <a:pPr marL="36000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dirty="0">
                          <a:effectLst/>
                        </a:rPr>
                        <a:t> 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6000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dirty="0">
                          <a:effectLst/>
                        </a:rPr>
                        <a:t>Clause 1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6000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dirty="0">
                          <a:effectLst/>
                        </a:rPr>
                        <a:t>comma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6000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>
                          <a:effectLst/>
                        </a:rPr>
                        <a:t>Clause 2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55990">
                <a:tc>
                  <a:txBody>
                    <a:bodyPr/>
                    <a:lstStyle/>
                    <a:p>
                      <a:pPr marL="36000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400" dirty="0">
                          <a:effectLst/>
                        </a:rPr>
                        <a:t>JÁ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6000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400" dirty="0">
                          <a:effectLst/>
                        </a:rPr>
                        <a:t>Kdybych pracova</a:t>
                      </a:r>
                      <a:r>
                        <a:rPr lang="cs-CZ" sz="1400" dirty="0">
                          <a:solidFill>
                            <a:srgbClr val="0070C0"/>
                          </a:solidFill>
                          <a:effectLst/>
                        </a:rPr>
                        <a:t>l</a:t>
                      </a:r>
                      <a:r>
                        <a:rPr lang="cs-CZ" sz="1400" dirty="0">
                          <a:effectLst/>
                        </a:rPr>
                        <a:t>, pracoval</a:t>
                      </a:r>
                      <a:r>
                        <a:rPr lang="cs-CZ" sz="1400" dirty="0">
                          <a:solidFill>
                            <a:srgbClr val="FF0000"/>
                          </a:solidFill>
                          <a:effectLst/>
                        </a:rPr>
                        <a:t>a</a:t>
                      </a:r>
                      <a:endParaRPr lang="cs-CZ" sz="14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rowSpan="6">
                  <a:txBody>
                    <a:bodyPr/>
                    <a:lstStyle/>
                    <a:p>
                      <a:pPr marL="36000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400" dirty="0">
                          <a:effectLst/>
                        </a:rPr>
                        <a:t> </a:t>
                      </a:r>
                    </a:p>
                    <a:p>
                      <a:pPr marL="36000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400" dirty="0">
                          <a:effectLst/>
                        </a:rPr>
                        <a:t> </a:t>
                      </a:r>
                    </a:p>
                    <a:p>
                      <a:pPr marL="36000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400" dirty="0">
                          <a:effectLst/>
                        </a:rPr>
                        <a:t> </a:t>
                      </a:r>
                    </a:p>
                    <a:p>
                      <a:pPr marL="36000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400" dirty="0">
                          <a:effectLst/>
                        </a:rPr>
                        <a:t> </a:t>
                      </a:r>
                    </a:p>
                    <a:p>
                      <a:pPr marL="36000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400" dirty="0">
                          <a:effectLst/>
                        </a:rPr>
                        <a:t>            ,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6000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400" dirty="0">
                          <a:effectLst/>
                        </a:rPr>
                        <a:t>mě</a:t>
                      </a:r>
                      <a:r>
                        <a:rPr lang="cs-CZ" sz="1400" dirty="0">
                          <a:solidFill>
                            <a:srgbClr val="0070C0"/>
                          </a:solidFill>
                          <a:effectLst/>
                        </a:rPr>
                        <a:t>l</a:t>
                      </a:r>
                      <a:r>
                        <a:rPr lang="cs-CZ" sz="1400" dirty="0">
                          <a:effectLst/>
                        </a:rPr>
                        <a:t>, měl</a:t>
                      </a:r>
                      <a:r>
                        <a:rPr lang="cs-CZ" sz="1400" dirty="0">
                          <a:solidFill>
                            <a:srgbClr val="FF0000"/>
                          </a:solidFill>
                          <a:effectLst/>
                        </a:rPr>
                        <a:t>a</a:t>
                      </a:r>
                      <a:r>
                        <a:rPr lang="cs-CZ" sz="1400" dirty="0">
                          <a:effectLst/>
                        </a:rPr>
                        <a:t> bych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55990">
                <a:tc>
                  <a:txBody>
                    <a:bodyPr/>
                    <a:lstStyle/>
                    <a:p>
                      <a:pPr marL="36000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400" dirty="0">
                          <a:effectLst/>
                        </a:rPr>
                        <a:t>TY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6000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400" dirty="0">
                          <a:effectLst/>
                        </a:rPr>
                        <a:t>Kdybys pracova</a:t>
                      </a:r>
                      <a:r>
                        <a:rPr lang="cs-CZ" sz="1400" dirty="0">
                          <a:solidFill>
                            <a:srgbClr val="0070C0"/>
                          </a:solidFill>
                          <a:effectLst/>
                        </a:rPr>
                        <a:t>l</a:t>
                      </a:r>
                      <a:r>
                        <a:rPr lang="cs-CZ" sz="1400" dirty="0">
                          <a:effectLst/>
                        </a:rPr>
                        <a:t>, pracoval</a:t>
                      </a:r>
                      <a:r>
                        <a:rPr lang="cs-CZ" sz="1400" dirty="0">
                          <a:solidFill>
                            <a:srgbClr val="FF0000"/>
                          </a:solidFill>
                          <a:effectLst/>
                        </a:rPr>
                        <a:t>a</a:t>
                      </a:r>
                      <a:endParaRPr lang="cs-CZ" sz="14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6000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400" dirty="0">
                          <a:effectLst/>
                        </a:rPr>
                        <a:t>mě</a:t>
                      </a:r>
                      <a:r>
                        <a:rPr lang="cs-CZ" sz="1400" dirty="0">
                          <a:solidFill>
                            <a:srgbClr val="0070C0"/>
                          </a:solidFill>
                          <a:effectLst/>
                        </a:rPr>
                        <a:t>l</a:t>
                      </a:r>
                      <a:r>
                        <a:rPr lang="cs-CZ" sz="1400" dirty="0">
                          <a:effectLst/>
                        </a:rPr>
                        <a:t>, měl</a:t>
                      </a:r>
                      <a:r>
                        <a:rPr lang="cs-CZ" sz="1400" dirty="0">
                          <a:solidFill>
                            <a:srgbClr val="FF0000"/>
                          </a:solidFill>
                          <a:effectLst/>
                        </a:rPr>
                        <a:t>a</a:t>
                      </a:r>
                      <a:r>
                        <a:rPr lang="cs-CZ" sz="1400" dirty="0">
                          <a:effectLst/>
                        </a:rPr>
                        <a:t> bys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55990">
                <a:tc>
                  <a:txBody>
                    <a:bodyPr/>
                    <a:lstStyle/>
                    <a:p>
                      <a:pPr marL="36000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400" dirty="0">
                          <a:effectLst/>
                        </a:rPr>
                        <a:t>ON,</a:t>
                      </a:r>
                      <a:r>
                        <a:rPr lang="cs-CZ" sz="1400" baseline="0" dirty="0">
                          <a:effectLst/>
                        </a:rPr>
                        <a:t> ONA</a:t>
                      </a:r>
                      <a:r>
                        <a:rPr lang="cs-CZ" sz="1400" dirty="0">
                          <a:effectLst/>
                        </a:rPr>
                        <a:t> 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6000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400" dirty="0">
                          <a:effectLst/>
                        </a:rPr>
                        <a:t>Kdyby pracova</a:t>
                      </a:r>
                      <a:r>
                        <a:rPr lang="cs-CZ" sz="1400" dirty="0">
                          <a:solidFill>
                            <a:srgbClr val="0070C0"/>
                          </a:solidFill>
                          <a:effectLst/>
                        </a:rPr>
                        <a:t>l</a:t>
                      </a:r>
                      <a:r>
                        <a:rPr lang="cs-CZ" sz="1400" dirty="0">
                          <a:effectLst/>
                        </a:rPr>
                        <a:t>, pracoval</a:t>
                      </a:r>
                      <a:r>
                        <a:rPr lang="cs-CZ" sz="1400" dirty="0">
                          <a:solidFill>
                            <a:srgbClr val="FF0000"/>
                          </a:solidFill>
                          <a:effectLst/>
                        </a:rPr>
                        <a:t>a</a:t>
                      </a:r>
                      <a:endParaRPr lang="cs-CZ" sz="14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6000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400" dirty="0">
                          <a:effectLst/>
                        </a:rPr>
                        <a:t>mě</a:t>
                      </a:r>
                      <a:r>
                        <a:rPr lang="cs-CZ" sz="1400" dirty="0">
                          <a:solidFill>
                            <a:srgbClr val="0070C0"/>
                          </a:solidFill>
                          <a:effectLst/>
                        </a:rPr>
                        <a:t>l</a:t>
                      </a:r>
                      <a:r>
                        <a:rPr lang="cs-CZ" sz="1400" dirty="0">
                          <a:effectLst/>
                        </a:rPr>
                        <a:t>, měl</a:t>
                      </a:r>
                      <a:r>
                        <a:rPr lang="cs-CZ" sz="1400" dirty="0">
                          <a:solidFill>
                            <a:srgbClr val="FF0000"/>
                          </a:solidFill>
                          <a:effectLst/>
                        </a:rPr>
                        <a:t>a</a:t>
                      </a:r>
                      <a:r>
                        <a:rPr lang="cs-CZ" sz="1400" dirty="0">
                          <a:effectLst/>
                        </a:rPr>
                        <a:t> by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7995">
                <a:tc>
                  <a:txBody>
                    <a:bodyPr/>
                    <a:lstStyle/>
                    <a:p>
                      <a:pPr marL="36000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400" dirty="0">
                          <a:effectLst/>
                        </a:rPr>
                        <a:t>MY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6000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400" dirty="0">
                          <a:effectLst/>
                        </a:rPr>
                        <a:t>Kdybychom pracovali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6000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400">
                          <a:effectLst/>
                        </a:rPr>
                        <a:t>měli bychom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140172">
                <a:tc>
                  <a:txBody>
                    <a:bodyPr/>
                    <a:lstStyle/>
                    <a:p>
                      <a:pPr marL="36000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400" dirty="0">
                          <a:effectLst/>
                        </a:rPr>
                        <a:t>VY 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6000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400" dirty="0">
                          <a:effectLst/>
                        </a:rPr>
                        <a:t>Kdybyste pracovali </a:t>
                      </a:r>
                    </a:p>
                    <a:p>
                      <a:pPr marL="36000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400" dirty="0" err="1">
                          <a:effectLst/>
                        </a:rPr>
                        <a:t>or</a:t>
                      </a:r>
                      <a:r>
                        <a:rPr lang="cs-CZ" sz="1400" dirty="0">
                          <a:effectLst/>
                        </a:rPr>
                        <a:t> </a:t>
                      </a:r>
                      <a:r>
                        <a:rPr lang="en-GB" sz="1400" dirty="0">
                          <a:effectLst/>
                        </a:rPr>
                        <a:t>formal</a:t>
                      </a:r>
                      <a:r>
                        <a:rPr lang="cs-CZ" sz="1400" dirty="0">
                          <a:effectLst/>
                        </a:rPr>
                        <a:t>: kdybyste pracoval/a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6000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400" dirty="0">
                          <a:effectLst/>
                        </a:rPr>
                        <a:t>měli byste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7995">
                <a:tc>
                  <a:txBody>
                    <a:bodyPr/>
                    <a:lstStyle/>
                    <a:p>
                      <a:pPr marL="36000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400" dirty="0">
                          <a:effectLst/>
                        </a:rPr>
                        <a:t>ONI 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6000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400" dirty="0">
                          <a:effectLst/>
                        </a:rPr>
                        <a:t>Kdyby pracovali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6000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400" dirty="0">
                          <a:effectLst/>
                        </a:rPr>
                        <a:t>měli by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600954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  <p:sndAc>
          <p:stSnd>
            <p:snd r:embed="rId2" name="chimes.wav"/>
          </p:stSnd>
        </p:sndAc>
      </p:transition>
    </mc:Choice>
    <mc:Fallback xmlns="">
      <p:transition spd="med">
        <p:fade/>
        <p:sndAc>
          <p:stSnd>
            <p:snd r:embed="rId3" name="chimes.wav"/>
          </p:stSnd>
        </p:sndAc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3048000" y="2199736"/>
            <a:ext cx="6760234" cy="2484993"/>
          </a:xfrm>
          <a:prstGeom prst="rect">
            <a:avLst/>
          </a:prstGeom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lin ang="2700000" scaled="1"/>
            <a:tileRect/>
          </a:gradFill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000" dirty="0" err="1">
                <a:solidFill>
                  <a:srgbClr val="1F4D78"/>
                </a:solidFill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Observe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arenR"/>
            </a:pPr>
            <a:r>
              <a:rPr lang="cs-CZ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same</a:t>
            </a: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subject</a:t>
            </a: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in </a:t>
            </a:r>
            <a:r>
              <a:rPr lang="cs-CZ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both</a:t>
            </a: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clauses</a:t>
            </a:r>
            <a:endParaRPr lang="cs-CZ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Kdybych</a:t>
            </a:r>
            <a:r>
              <a:rPr lang="cs-CZ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mě</a:t>
            </a:r>
            <a:r>
              <a:rPr lang="cs-CZ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</a:t>
            </a:r>
            <a:r>
              <a:rPr lang="cs-CZ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peníze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koupi</a:t>
            </a:r>
            <a:r>
              <a:rPr lang="cs-CZ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bych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si auto. (já in </a:t>
            </a:r>
            <a:r>
              <a:rPr lang="cs-CZ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both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clauses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Kdybys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nestudova</a:t>
            </a:r>
            <a:r>
              <a:rPr lang="cs-CZ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v B</a:t>
            </a:r>
            <a:r>
              <a:rPr lang="cs-CZ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rně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co </a:t>
            </a:r>
            <a:r>
              <a:rPr lang="cs-CZ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bys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děla</a:t>
            </a:r>
            <a:r>
              <a:rPr lang="cs-CZ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? (ty in </a:t>
            </a:r>
            <a:r>
              <a:rPr lang="cs-CZ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both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clauses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Kdybyste pracoval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v nemocnici v Brně, bydle</a:t>
            </a:r>
            <a:r>
              <a:rPr lang="cs-CZ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byste 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daleko od rodiny. (vy = </a:t>
            </a:r>
            <a:r>
              <a:rPr lang="cs-CZ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formal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in </a:t>
            </a:r>
            <a:r>
              <a:rPr lang="cs-CZ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both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clauses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7456810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  <p:sndAc>
          <p:stSnd>
            <p:snd r:embed="rId2" name="chimes.wav"/>
          </p:stSnd>
        </p:sndAc>
      </p:transition>
    </mc:Choice>
    <mc:Fallback xmlns="">
      <p:transition spd="med">
        <p:fade/>
        <p:sndAc>
          <p:stSnd>
            <p:snd r:embed="rId3" name="chimes.wav"/>
          </p:stSnd>
        </p:sndAc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3047999" y="2078966"/>
            <a:ext cx="6665343" cy="2379690"/>
          </a:xfrm>
          <a:prstGeom prst="rect">
            <a:avLst/>
          </a:prstGeom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lin ang="2700000" scaled="1"/>
            <a:tileRect/>
          </a:gradFill>
        </p:spPr>
        <p:txBody>
          <a:bodyPr wrap="square">
            <a:spAutoFit/>
          </a:bodyPr>
          <a:lstStyle/>
          <a:p>
            <a:pPr lvl="0">
              <a:lnSpc>
                <a:spcPct val="107000"/>
              </a:lnSpc>
              <a:spcAft>
                <a:spcPts val="800"/>
              </a:spcAft>
            </a:pP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2) A </a:t>
            </a:r>
            <a:r>
              <a:rPr lang="cs-CZ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different</a:t>
            </a: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subject</a:t>
            </a: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in </a:t>
            </a:r>
            <a:r>
              <a:rPr lang="cs-CZ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both</a:t>
            </a: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clauses</a:t>
            </a:r>
            <a:endParaRPr lang="cs-CZ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Kdyby</a:t>
            </a:r>
            <a:r>
              <a:rPr lang="cs-CZ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by</a:t>
            </a:r>
            <a:r>
              <a:rPr lang="cs-CZ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</a:t>
            </a:r>
            <a:r>
              <a:rPr lang="cs-CZ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dneska hezky (=to)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š</a:t>
            </a:r>
            <a:r>
              <a:rPr lang="cs-CZ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bychom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(= my) na výlet.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Kdybyste</a:t>
            </a:r>
            <a:r>
              <a:rPr lang="cs-CZ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mi řek</a:t>
            </a:r>
            <a:r>
              <a:rPr lang="cs-CZ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 (= vy)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kde je muzeum, počka</a:t>
            </a:r>
            <a:r>
              <a:rPr lang="cs-CZ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bych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(já) tam na vás.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Kdyby </a:t>
            </a:r>
            <a:r>
              <a:rPr lang="cs-CZ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moji přátelé přije</a:t>
            </a:r>
            <a:r>
              <a:rPr lang="cs-CZ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</a:t>
            </a:r>
            <a:r>
              <a:rPr lang="cs-CZ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(= oni)do Brna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ukáza</a:t>
            </a:r>
            <a:r>
              <a:rPr lang="cs-CZ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 bych (= já) 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jim Špilberk.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Kdyby mi pomohli (= oni)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dokončila </a:t>
            </a:r>
            <a:r>
              <a:rPr lang="cs-CZ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bych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(= já) práci včas.</a:t>
            </a:r>
          </a:p>
        </p:txBody>
      </p:sp>
    </p:spTree>
    <p:extLst>
      <p:ext uri="{BB962C8B-B14F-4D97-AF65-F5344CB8AC3E}">
        <p14:creationId xmlns:p14="http://schemas.microsoft.com/office/powerpoint/2010/main" val="30672836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  <p:sndAc>
          <p:stSnd>
            <p:snd r:embed="rId2" name="chimes.wav"/>
          </p:stSnd>
        </p:sndAc>
      </p:transition>
    </mc:Choice>
    <mc:Fallback xmlns="">
      <p:transition spd="med">
        <p:fade/>
        <p:sndAc>
          <p:stSnd>
            <p:snd r:embed="rId3" name="chimes.wav"/>
          </p:stSnd>
        </p:sndAc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3048000" y="2870514"/>
            <a:ext cx="6096000" cy="1846659"/>
          </a:xfrm>
          <a:prstGeom prst="rect">
            <a:avLst/>
          </a:prstGeom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lin ang="2700000" scaled="1"/>
            <a:tileRect/>
          </a:gradFill>
        </p:spPr>
        <p:txBody>
          <a:bodyPr>
            <a:spAutoFit/>
          </a:bodyPr>
          <a:lstStyle/>
          <a:p>
            <a:r>
              <a:rPr lang="en-GB" sz="2400" b="1" dirty="0"/>
              <a:t>Clause order</a:t>
            </a:r>
            <a:endParaRPr lang="cs-CZ" sz="2400" b="1" dirty="0"/>
          </a:p>
          <a:p>
            <a:r>
              <a:rPr lang="cs-CZ" dirty="0">
                <a:solidFill>
                  <a:srgbClr val="FF0000"/>
                </a:solidFill>
              </a:rPr>
              <a:t>Kdybych měl peníze</a:t>
            </a:r>
            <a:r>
              <a:rPr lang="cs-CZ" dirty="0"/>
              <a:t>, koupil bych si auto.</a:t>
            </a:r>
          </a:p>
          <a:p>
            <a:r>
              <a:rPr lang="cs-CZ" dirty="0"/>
              <a:t>Koupil bych si auto, </a:t>
            </a:r>
            <a:r>
              <a:rPr lang="cs-CZ" dirty="0">
                <a:solidFill>
                  <a:srgbClr val="FF0000"/>
                </a:solidFill>
              </a:rPr>
              <a:t>kdybych měl peníze</a:t>
            </a:r>
            <a:r>
              <a:rPr lang="cs-CZ" dirty="0"/>
              <a:t>.</a:t>
            </a:r>
          </a:p>
          <a:p>
            <a:r>
              <a:rPr lang="cs-CZ" dirty="0"/>
              <a:t>Co bys dělala, </a:t>
            </a:r>
            <a:r>
              <a:rPr lang="cs-CZ" dirty="0">
                <a:solidFill>
                  <a:srgbClr val="FF0000"/>
                </a:solidFill>
              </a:rPr>
              <a:t>kdybys nestudovala v Brně</a:t>
            </a:r>
            <a:r>
              <a:rPr lang="cs-CZ" dirty="0"/>
              <a:t>? </a:t>
            </a:r>
          </a:p>
          <a:p>
            <a:r>
              <a:rPr lang="cs-CZ" dirty="0">
                <a:solidFill>
                  <a:srgbClr val="FF0000"/>
                </a:solidFill>
              </a:rPr>
              <a:t>Kdybys nestudovala </a:t>
            </a:r>
            <a:r>
              <a:rPr lang="cs-CZ" dirty="0"/>
              <a:t>v Brně, co bys dělala?</a:t>
            </a:r>
          </a:p>
          <a:p>
            <a:endParaRPr lang="cs-CZ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70600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  <p:sndAc>
          <p:stSnd>
            <p:snd r:embed="rId2" name="chimes.wav"/>
          </p:stSnd>
        </p:sndAc>
      </p:transition>
    </mc:Choice>
    <mc:Fallback xmlns="">
      <p:transition spd="med">
        <p:fade/>
        <p:sndAc>
          <p:stSnd>
            <p:snd r:embed="rId3" name="chimes.wav"/>
          </p:stSnd>
        </p:sndAc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/>
          <p:nvPr/>
        </p:nvSpPr>
        <p:spPr>
          <a:xfrm>
            <a:off x="3047999" y="1258529"/>
            <a:ext cx="7570839" cy="3568926"/>
          </a:xfrm>
          <a:prstGeom prst="rect">
            <a:avLst/>
          </a:prstGeom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lin ang="2700000" scaled="1"/>
            <a:tileRect/>
          </a:gradFill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Bef>
                <a:spcPts val="200"/>
              </a:spcBef>
              <a:spcAft>
                <a:spcPts val="0"/>
              </a:spcAft>
            </a:pPr>
            <a:r>
              <a:rPr lang="en-GB" b="1" i="1" dirty="0">
                <a:solidFill>
                  <a:srgbClr val="2E74B5"/>
                </a:solidFill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Word order in clauses</a:t>
            </a:r>
            <a:endParaRPr lang="cs-CZ" b="1" i="1" dirty="0">
              <a:solidFill>
                <a:srgbClr val="2E74B5"/>
              </a:solidFill>
              <a:effectLst/>
              <a:latin typeface="Calibri Light" panose="020F03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„KDYBY“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always starts the clause, it is either the first word in the clause 1 = it is placed in the 1st position, or the first word after comma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in </a:t>
            </a:r>
            <a:r>
              <a:rPr lang="cs-CZ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clause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2</a:t>
            </a:r>
            <a:r>
              <a:rPr lang="en-GB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again placed in the first position:</a:t>
            </a:r>
            <a:endParaRPr lang="cs-CZ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b="1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Kdybych</a:t>
            </a:r>
            <a:r>
              <a:rPr lang="cs-CZ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cs-CZ" b="1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1st</a:t>
            </a:r>
            <a:r>
              <a:rPr lang="cs-CZ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 měl peníze, koupil bych si auto.</a:t>
            </a:r>
            <a:endParaRPr lang="cs-CZ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Koupil bych si auto</a:t>
            </a:r>
            <a:r>
              <a:rPr lang="cs-CZ" b="1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  <a:r>
              <a:rPr lang="cs-CZ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b="1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kdybych</a:t>
            </a:r>
            <a:r>
              <a:rPr lang="cs-CZ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cs-CZ" b="1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1st</a:t>
            </a:r>
            <a:r>
              <a:rPr lang="cs-CZ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 měl peníze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word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order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</a:t>
            </a:r>
            <a:r>
              <a:rPr lang="en-GB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 the clause 2:</a:t>
            </a:r>
            <a:endParaRPr lang="cs-CZ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–L form („the past tense“ verb) is placed in the first position, in the second position must be placed BYCH, BYS…..:</a:t>
            </a:r>
            <a:endParaRPr lang="cs-CZ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....., nekoupil BYCH (2) si auto.</a:t>
            </a:r>
          </a:p>
        </p:txBody>
      </p:sp>
    </p:spTree>
    <p:extLst>
      <p:ext uri="{BB962C8B-B14F-4D97-AF65-F5344CB8AC3E}">
        <p14:creationId xmlns:p14="http://schemas.microsoft.com/office/powerpoint/2010/main" val="12765511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  <p:sndAc>
          <p:stSnd>
            <p:snd r:embed="rId2" name="chimes.wav"/>
          </p:stSnd>
        </p:sndAc>
      </p:transition>
    </mc:Choice>
    <mc:Fallback xmlns="">
      <p:transition spd="med">
        <p:fade/>
        <p:sndAc>
          <p:stSnd>
            <p:snd r:embed="rId3" name="chimes.wav"/>
          </p:stSnd>
        </p:sndAc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3048000" y="2191674"/>
            <a:ext cx="6096000" cy="2474652"/>
          </a:xfrm>
          <a:prstGeom prst="rect">
            <a:avLst/>
          </a:prstGeom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lin ang="2700000" scaled="1"/>
            <a:tileRect/>
          </a:gradFill>
        </p:spPr>
        <p:txBody>
          <a:bodyPr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dirty="0">
                <a:highlight>
                  <a:srgbClr val="00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KDYBY 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x </a:t>
            </a:r>
            <a:r>
              <a:rPr lang="cs-CZ" dirty="0"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JESTLI</a:t>
            </a:r>
            <a:endParaRPr lang="cs-CZ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Conditional sentences, as explained above, refer to the present = </a:t>
            </a:r>
            <a:r>
              <a:rPr lang="en-GB" dirty="0">
                <a:highlight>
                  <a:srgbClr val="00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NOW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or the past = </a:t>
            </a:r>
            <a:r>
              <a:rPr lang="en-GB" dirty="0">
                <a:highlight>
                  <a:srgbClr val="00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THEN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If we use </a:t>
            </a:r>
            <a:r>
              <a:rPr lang="en-GB" dirty="0"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future tense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in sentence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we do not use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KDYBY, ... 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 join </a:t>
            </a:r>
            <a:r>
              <a:rPr lang="cs-CZ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lang="en-GB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he 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sentences but the linking word </a:t>
            </a:r>
            <a:r>
              <a:rPr lang="cs-CZ" dirty="0"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JESTLI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Kdyby Petrovi bylo špatně, nešel by do školy. (dneska, včera).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dirty="0"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Jestli 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Petrovi </a:t>
            </a:r>
            <a:r>
              <a:rPr lang="cs-CZ" dirty="0"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bude 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špatně, </a:t>
            </a:r>
            <a:r>
              <a:rPr lang="cs-CZ" dirty="0"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nepůjde 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 školy. (zítra)</a:t>
            </a:r>
            <a:endParaRPr lang="cs-CZ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67556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  <p:sndAc>
          <p:stSnd>
            <p:snd r:embed="rId2" name="chimes.wav"/>
          </p:stSnd>
        </p:sndAc>
      </p:transition>
    </mc:Choice>
    <mc:Fallback xmlns="">
      <p:transition spd="med">
        <p:fade/>
        <p:sndAc>
          <p:stSnd>
            <p:snd r:embed="rId3" name="chimes.wav"/>
          </p:stSnd>
        </p:sndAc>
      </p:transition>
    </mc:Fallback>
  </mc:AlternateContent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187</TotalTime>
  <Words>703</Words>
  <Application>Microsoft Office PowerPoint</Application>
  <PresentationFormat>Širokoúhlá obrazovka</PresentationFormat>
  <Paragraphs>75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Motiv Office</vt:lpstr>
      <vt:lpstr>„kdyby“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„kdyby“</dc:title>
  <dc:creator>Magdalena Pintarová</dc:creator>
  <cp:lastModifiedBy>Maria Možná</cp:lastModifiedBy>
  <cp:revision>14</cp:revision>
  <dcterms:created xsi:type="dcterms:W3CDTF">2021-03-18T14:26:41Z</dcterms:created>
  <dcterms:modified xsi:type="dcterms:W3CDTF">2023-03-20T21:55:10Z</dcterms:modified>
</cp:coreProperties>
</file>