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27"/>
  </p:notesMasterIdLst>
  <p:sldIdLst>
    <p:sldId id="256" r:id="rId2"/>
    <p:sldId id="311" r:id="rId3"/>
    <p:sldId id="312" r:id="rId4"/>
    <p:sldId id="349" r:id="rId5"/>
    <p:sldId id="350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3" r:id="rId14"/>
    <p:sldId id="343" r:id="rId15"/>
    <p:sldId id="364" r:id="rId16"/>
    <p:sldId id="365" r:id="rId17"/>
    <p:sldId id="366" r:id="rId18"/>
    <p:sldId id="367" r:id="rId19"/>
    <p:sldId id="368" r:id="rId20"/>
    <p:sldId id="501" r:id="rId21"/>
    <p:sldId id="489" r:id="rId22"/>
    <p:sldId id="502" r:id="rId23"/>
    <p:sldId id="496" r:id="rId24"/>
    <p:sldId id="419" r:id="rId25"/>
    <p:sldId id="495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DC"/>
    <a:srgbClr val="0066CC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75665" autoAdjust="0"/>
  </p:normalViewPr>
  <p:slideViewPr>
    <p:cSldViewPr>
      <p:cViewPr varScale="1">
        <p:scale>
          <a:sx n="86" d="100"/>
          <a:sy n="86" d="100"/>
        </p:scale>
        <p:origin x="24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A4E194-106C-43A6-9599-0248C3285A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9696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4E194-106C-43A6-9599-0248C3285A9D}" type="slidenum">
              <a:rPr lang="cs-CZ" altLang="cs-CZ" smtClean="0"/>
              <a:pPr>
                <a:defRPr/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911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A7E3B0-BFC0-4BA9-91CA-B05FB805A4D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0" y="414000"/>
            <a:ext cx="1546674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60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0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3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54" y="6048047"/>
            <a:ext cx="86526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4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30" y="2019301"/>
            <a:ext cx="4105542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8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2434289"/>
            <a:ext cx="7186746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9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1795-4AF8-4770-9E2D-52879AE946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079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A588-7345-49C4-8187-93CA892546D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3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9" y="414000"/>
            <a:ext cx="1549297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79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4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1695076"/>
            <a:ext cx="391380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92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1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1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2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77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59" y="692150"/>
            <a:ext cx="3900741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692152"/>
            <a:ext cx="391380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46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1" y="692150"/>
            <a:ext cx="8064900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6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1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F0CB4A4D-90E3-4CA4-911C-83C8E541767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1032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</p:sldLayoutIdLst>
  <p:txStyles>
    <p:titleStyle>
      <a:lvl1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799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21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32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43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097" indent="-2285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265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19976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686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11400" y="1916832"/>
            <a:ext cx="8521200" cy="4032448"/>
          </a:xfrm>
        </p:spPr>
        <p:txBody>
          <a:bodyPr anchor="ctr"/>
          <a:lstStyle/>
          <a:p>
            <a:pPr algn="ctr" eaLnBrk="1" hangingPunct="1">
              <a:lnSpc>
                <a:spcPct val="100000"/>
              </a:lnSpc>
            </a:pPr>
            <a:r>
              <a:rPr lang="cs-CZ" altLang="cs-CZ" sz="5400" dirty="0">
                <a:latin typeface="Muni Medium" panose="00000600000000000000" pitchFamily="50" charset="-18"/>
              </a:rPr>
              <a:t>1st </a:t>
            </a:r>
            <a:r>
              <a:rPr lang="cs-CZ" altLang="cs-CZ" sz="5400" dirty="0" err="1">
                <a:latin typeface="Muni Medium" panose="00000600000000000000" pitchFamily="50" charset="-18"/>
              </a:rPr>
              <a:t>practical</a:t>
            </a:r>
            <a:r>
              <a:rPr lang="cs-CZ" altLang="cs-CZ" sz="5400" dirty="0">
                <a:latin typeface="Muni Medium" panose="00000600000000000000" pitchFamily="50" charset="-18"/>
              </a:rPr>
              <a:t> </a:t>
            </a:r>
            <a:r>
              <a:rPr lang="cs-CZ" altLang="cs-CZ" sz="5400" dirty="0" err="1">
                <a:latin typeface="Muni Medium" panose="00000600000000000000" pitchFamily="50" charset="-18"/>
              </a:rPr>
              <a:t>lesson</a:t>
            </a:r>
            <a:endParaRPr lang="en-US" altLang="cs-CZ" sz="5400" noProof="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8BE396F-73C1-4B9E-BD37-543438AB78F4}"/>
              </a:ext>
            </a:extLst>
          </p:cNvPr>
          <p:cNvSpPr txBox="1">
            <a:spLocks noChangeArrowheads="1"/>
          </p:cNvSpPr>
          <p:nvPr/>
        </p:nvSpPr>
        <p:spPr>
          <a:xfrm>
            <a:off x="1314450" y="1376772"/>
            <a:ext cx="6515100" cy="3429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4000" indent="0" algn="ctr">
              <a:buNone/>
            </a:pPr>
            <a:r>
              <a:rPr lang="cs-CZ" altLang="cs-CZ" sz="2100" kern="0">
                <a:solidFill>
                  <a:srgbClr val="000000"/>
                </a:solidFill>
                <a:latin typeface="Calibri" panose="020F0502020204030204" pitchFamily="34" charset="0"/>
              </a:rPr>
              <a:t>National and regional pharmacopoeias</a:t>
            </a:r>
          </a:p>
          <a:p>
            <a:pPr marL="54000" indent="0" algn="ctr">
              <a:buNone/>
            </a:pPr>
            <a:endParaRPr lang="cs-CZ" altLang="cs-CZ" sz="2100" ker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buNone/>
            </a:pPr>
            <a:r>
              <a:rPr lang="cs-CZ" altLang="cs-CZ" sz="2100" kern="0">
                <a:solidFill>
                  <a:srgbClr val="000000"/>
                </a:solidFill>
                <a:latin typeface="Calibri" panose="020F0502020204030204" pitchFamily="34" charset="0"/>
              </a:rPr>
              <a:t> Cover medicines used in the relevant country or region</a:t>
            </a:r>
          </a:p>
          <a:p>
            <a:pPr marL="54000" indent="0" algn="ctr">
              <a:buNone/>
            </a:pPr>
            <a:r>
              <a:rPr lang="cs-CZ" altLang="cs-CZ" sz="2100" kern="0">
                <a:solidFill>
                  <a:srgbClr val="000000"/>
                </a:solidFill>
                <a:latin typeface="Calibri" panose="020F0502020204030204" pitchFamily="34" charset="0"/>
              </a:rPr>
              <a:t>Are legally binding "official" in the relevant country or region</a:t>
            </a:r>
          </a:p>
          <a:p>
            <a:pPr marL="54000" indent="0" algn="ctr">
              <a:buNone/>
            </a:pPr>
            <a:r>
              <a:rPr lang="cs-CZ" altLang="cs-CZ" sz="2100" kern="0">
                <a:solidFill>
                  <a:srgbClr val="000000"/>
                </a:solidFill>
                <a:latin typeface="Calibri" panose="020F0502020204030204" pitchFamily="34" charset="0"/>
              </a:rPr>
              <a:t>Are prepared by a national or regional authority</a:t>
            </a: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293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9355732-8712-422D-AF3B-A435AE9E8150}"/>
              </a:ext>
            </a:extLst>
          </p:cNvPr>
          <p:cNvSpPr txBox="1">
            <a:spLocks noChangeArrowheads="1"/>
          </p:cNvSpPr>
          <p:nvPr/>
        </p:nvSpPr>
        <p:spPr>
          <a:xfrm>
            <a:off x="171450" y="1269207"/>
            <a:ext cx="8505825" cy="4274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International </a:t>
            </a:r>
            <a:r>
              <a:rPr lang="cs-CZ" altLang="cs-CZ" sz="2100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Pharmacopoeia</a:t>
            </a:r>
            <a:endParaRPr lang="cs-CZ" altLang="cs-CZ" sz="2100" b="1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cs-CZ" altLang="cs-CZ" sz="2100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few</a:t>
            </a:r>
            <a:r>
              <a:rPr lang="cs-CZ" altLang="cs-CZ" sz="2100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dates</a:t>
            </a:r>
            <a:r>
              <a:rPr lang="cs-CZ" altLang="cs-CZ" sz="2100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</a:p>
          <a:p>
            <a:pPr marL="54000" indent="0" algn="ctr">
              <a:lnSpc>
                <a:spcPct val="90000"/>
              </a:lnSpc>
              <a:buNone/>
            </a:pP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history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International </a:t>
            </a:r>
            <a:r>
              <a:rPr lang="cs-CZ" altLang="cs-CZ" sz="2100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Pharmacopoeia</a:t>
            </a:r>
            <a:r>
              <a:rPr lang="cs-CZ" altLang="cs-CZ" sz="2100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dates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back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1874…</a:t>
            </a:r>
          </a:p>
          <a:p>
            <a:pPr marL="54000" indent="0" algn="ctr">
              <a:lnSpc>
                <a:spcPct val="90000"/>
              </a:lnSpc>
              <a:buNone/>
            </a:pP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1948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First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World</a:t>
            </a:r>
            <a:r>
              <a:rPr lang="cs-CZ" altLang="cs-CZ" sz="2100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Health</a:t>
            </a:r>
            <a:r>
              <a:rPr lang="cs-CZ" altLang="cs-CZ" sz="2100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Assembly</a:t>
            </a:r>
            <a:r>
              <a:rPr lang="cs-CZ" altLang="cs-CZ" sz="2100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established</a:t>
            </a: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	Expert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Committee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on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Unification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Pharmacopoeia</a:t>
            </a: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1950 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WHA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approved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publication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Pharmacopoeia</a:t>
            </a:r>
            <a:r>
              <a:rPr lang="cs-CZ" altLang="cs-CZ" sz="2100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Internationalis</a:t>
            </a:r>
            <a:endParaRPr lang="cs-CZ" altLang="cs-CZ" sz="2100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8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A0943C-C834-49EA-B0C6-0EB623A3D727}"/>
              </a:ext>
            </a:extLst>
          </p:cNvPr>
          <p:cNvSpPr txBox="1">
            <a:spLocks noChangeArrowheads="1"/>
          </p:cNvSpPr>
          <p:nvPr/>
        </p:nvSpPr>
        <p:spPr>
          <a:xfrm>
            <a:off x="133946" y="957262"/>
            <a:ext cx="8876109" cy="4786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cs-CZ" altLang="cs-CZ" sz="2100" b="1" i="1" kern="0">
                <a:solidFill>
                  <a:srgbClr val="000000"/>
                </a:solidFill>
                <a:latin typeface="Calibri" panose="020F0502020204030204" pitchFamily="34" charset="0"/>
              </a:rPr>
              <a:t>International Pharmacopoeia</a:t>
            </a:r>
          </a:p>
          <a:p>
            <a:pPr algn="ctr">
              <a:buFontTx/>
              <a:buNone/>
            </a:pPr>
            <a:r>
              <a:rPr lang="cs-CZ" altLang="cs-CZ" sz="2100" kern="0">
                <a:solidFill>
                  <a:srgbClr val="00000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100" i="1" kern="0">
                <a:solidFill>
                  <a:srgbClr val="000000"/>
                </a:solidFill>
                <a:latin typeface="Calibri" panose="020F0502020204030204" pitchFamily="34" charset="0"/>
              </a:rPr>
              <a:t>implementation: </a:t>
            </a:r>
            <a:r>
              <a:rPr lang="cs-CZ" altLang="cs-CZ" sz="2100" b="1" kern="0">
                <a:solidFill>
                  <a:srgbClr val="000000"/>
                </a:solidFill>
                <a:latin typeface="Calibri" panose="020F0502020204030204" pitchFamily="34" charset="0"/>
              </a:rPr>
              <a:t>“ready for use” by Member States</a:t>
            </a:r>
          </a:p>
          <a:p>
            <a:pPr algn="ctr">
              <a:buFontTx/>
              <a:buNone/>
            </a:pPr>
            <a:r>
              <a:rPr lang="cs-CZ" altLang="cs-CZ" sz="2100" i="1" kern="0">
                <a:solidFill>
                  <a:srgbClr val="000000"/>
                </a:solidFill>
                <a:latin typeface="Calibri" panose="020F0502020204030204" pitchFamily="34" charset="0"/>
              </a:rPr>
              <a:t>"The Ph.Int [… ] is intended to serve as source material for</a:t>
            </a:r>
          </a:p>
          <a:p>
            <a:pPr algn="ctr">
              <a:buFontTx/>
              <a:buNone/>
            </a:pPr>
            <a:r>
              <a:rPr lang="cs-CZ" altLang="cs-CZ" sz="2100" i="1" kern="0">
                <a:solidFill>
                  <a:srgbClr val="000000"/>
                </a:solidFill>
                <a:latin typeface="Calibri" panose="020F0502020204030204" pitchFamily="34" charset="0"/>
              </a:rPr>
              <a:t>	reference or adaptation by any WHO Member State wishing to establish pharmaceutical requirements. The pharmacopoeia, or any part of it, shall have legal status, whenever a national or regional authority expressly introduces it into appropriate legislation."</a:t>
            </a:r>
          </a:p>
          <a:p>
            <a:pPr algn="ctr">
              <a:buFontTx/>
              <a:buNone/>
            </a:pPr>
            <a:endParaRPr lang="cs-CZ" altLang="cs-CZ" sz="2100" i="1" ker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cs-CZ" altLang="cs-CZ" sz="2100" i="1" kern="0">
                <a:solidFill>
                  <a:srgbClr val="000000"/>
                </a:solidFill>
                <a:latin typeface="Calibri" panose="020F0502020204030204" pitchFamily="34" charset="0"/>
              </a:rPr>
              <a:t>[</a:t>
            </a:r>
            <a:r>
              <a:rPr lang="cs-CZ" altLang="cs-CZ" sz="2100" b="1" i="1" kern="0">
                <a:solidFill>
                  <a:srgbClr val="000000"/>
                </a:solidFill>
                <a:latin typeface="Calibri" panose="020F0502020204030204" pitchFamily="34" charset="0"/>
              </a:rPr>
              <a:t>World Health Assembly resolution WHA3.10</a:t>
            </a:r>
            <a:r>
              <a:rPr lang="cs-CZ" altLang="cs-CZ" sz="2100" i="1" kern="0">
                <a:solidFill>
                  <a:srgbClr val="000000"/>
                </a:solidFill>
                <a:latin typeface="Calibri" panose="020F0502020204030204" pitchFamily="34" charset="0"/>
              </a:rPr>
              <a:t>, WHO Handbook of Resolutions and Decisions, Vol. 1, 1977, p. 127]</a:t>
            </a:r>
            <a:endParaRPr lang="cs-CZ" altLang="cs-CZ" sz="2100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791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299E037-DDFB-4D15-B126-6C76F824EF04}"/>
              </a:ext>
            </a:extLst>
          </p:cNvPr>
          <p:cNvSpPr txBox="1">
            <a:spLocks noChangeArrowheads="1"/>
          </p:cNvSpPr>
          <p:nvPr/>
        </p:nvSpPr>
        <p:spPr>
          <a:xfrm>
            <a:off x="600075" y="1241822"/>
            <a:ext cx="7515225" cy="4374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100" b="1" i="1" kern="0">
                <a:solidFill>
                  <a:srgbClr val="000000"/>
                </a:solidFill>
                <a:latin typeface="Calibri" panose="020F0502020204030204" pitchFamily="34" charset="0"/>
              </a:rPr>
              <a:t>International Pharmacopoeia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100" kern="0">
                <a:solidFill>
                  <a:srgbClr val="000000"/>
                </a:solidFill>
                <a:latin typeface="Calibri" panose="020F0502020204030204" pitchFamily="34" charset="0"/>
              </a:rPr>
              <a:t>A collection of monographs and requirements for: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sz="2100" ker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100" kern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2100" b="1" kern="0">
                <a:solidFill>
                  <a:srgbClr val="000000"/>
                </a:solidFill>
                <a:latin typeface="Calibri" panose="020F0502020204030204" pitchFamily="34" charset="0"/>
              </a:rPr>
              <a:t>Drug substances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100" kern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2100" b="1" kern="0">
                <a:solidFill>
                  <a:srgbClr val="000000"/>
                </a:solidFill>
                <a:latin typeface="Calibri" panose="020F0502020204030204" pitchFamily="34" charset="0"/>
              </a:rPr>
              <a:t>Excipients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100" kern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2100" b="1" kern="0">
                <a:solidFill>
                  <a:srgbClr val="000000"/>
                </a:solidFill>
                <a:latin typeface="Calibri" panose="020F0502020204030204" pitchFamily="34" charset="0"/>
              </a:rPr>
              <a:t>Finished dosage forms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100" kern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2100" b="1" kern="0">
                <a:solidFill>
                  <a:srgbClr val="000000"/>
                </a:solidFill>
                <a:latin typeface="Calibri" panose="020F0502020204030204" pitchFamily="34" charset="0"/>
              </a:rPr>
              <a:t>General methods and requirements: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1950" kern="0">
                <a:solidFill>
                  <a:srgbClr val="000000"/>
                </a:solidFill>
                <a:latin typeface="Calibri" panose="020F0502020204030204" pitchFamily="34" charset="0"/>
              </a:rPr>
              <a:t>	 dosage forms, </a:t>
            </a:r>
            <a:r>
              <a:rPr lang="cs-CZ" altLang="cs-CZ" sz="1950" i="1" kern="0">
                <a:solidFill>
                  <a:srgbClr val="000000"/>
                </a:solidFill>
                <a:latin typeface="Calibri" panose="020F0502020204030204" pitchFamily="34" charset="0"/>
              </a:rPr>
              <a:t>e.g. tablets, liquid preparation for oral use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100" kern="0">
                <a:solidFill>
                  <a:srgbClr val="000000"/>
                </a:solidFill>
                <a:latin typeface="Calibri" panose="020F0502020204030204" pitchFamily="34" charset="0"/>
              </a:rPr>
              <a:t>	 </a:t>
            </a:r>
            <a:r>
              <a:rPr lang="cs-CZ" altLang="cs-CZ" sz="2100" i="1" kern="0">
                <a:solidFill>
                  <a:srgbClr val="000000"/>
                </a:solidFill>
                <a:latin typeface="Calibri" panose="020F0502020204030204" pitchFamily="34" charset="0"/>
              </a:rPr>
              <a:t>dissolution testing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100" kern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2100" b="1" kern="0">
                <a:solidFill>
                  <a:srgbClr val="000000"/>
                </a:solidFill>
                <a:latin typeface="Calibri" panose="020F0502020204030204" pitchFamily="34" charset="0"/>
              </a:rPr>
              <a:t>Supplementary information, </a:t>
            </a:r>
            <a:r>
              <a:rPr lang="cs-CZ" altLang="cs-CZ" sz="2100" i="1" kern="0">
                <a:solidFill>
                  <a:srgbClr val="000000"/>
                </a:solidFill>
                <a:latin typeface="Calibri" panose="020F0502020204030204" pitchFamily="34" charset="0"/>
              </a:rPr>
              <a:t>e.g. General guidelines for Chemical Reference Substances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sz="2100" ker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100" kern="0">
                <a:solidFill>
                  <a:srgbClr val="00000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2100" b="1" kern="0">
                <a:solidFill>
                  <a:srgbClr val="000000"/>
                </a:solidFill>
                <a:latin typeface="Calibri" panose="020F0502020204030204" pitchFamily="34" charset="0"/>
              </a:rPr>
              <a:t>Infrared reference spectra</a:t>
            </a:r>
            <a:endParaRPr lang="cs-CZ" altLang="cs-CZ" sz="21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505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B29E748-476C-4AB8-9B09-C4DF23F707DC}"/>
              </a:ext>
            </a:extLst>
          </p:cNvPr>
          <p:cNvSpPr txBox="1">
            <a:spLocks noChangeArrowheads="1"/>
          </p:cNvSpPr>
          <p:nvPr/>
        </p:nvSpPr>
        <p:spPr>
          <a:xfrm>
            <a:off x="476250" y="1210866"/>
            <a:ext cx="8048625" cy="4436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Specifications</a:t>
            </a:r>
            <a:r>
              <a:rPr lang="cs-CZ" altLang="cs-CZ" sz="2100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2100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substances</a:t>
            </a:r>
            <a:endParaRPr lang="cs-CZ" altLang="cs-CZ" sz="2100" b="1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endParaRPr lang="cs-CZ" altLang="cs-CZ" sz="2100" b="1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Description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Chemistry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Solubility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Storage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Labelling</a:t>
            </a:r>
            <a:endParaRPr lang="cs-CZ" altLang="cs-CZ" sz="21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Definition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information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on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polymorphism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if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relevant</a:t>
            </a: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Identification</a:t>
            </a:r>
            <a:endParaRPr lang="cs-CZ" altLang="cs-CZ" sz="21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Assay</a:t>
            </a:r>
            <a:endParaRPr lang="cs-CZ" altLang="cs-CZ" sz="21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endParaRPr lang="cs-CZ" altLang="cs-CZ" sz="21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Specific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tests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sulphated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ash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optical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rotation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loss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on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drying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…)</a:t>
            </a:r>
          </a:p>
          <a:p>
            <a:pPr marL="54000" indent="0" algn="ctr">
              <a:lnSpc>
                <a:spcPct val="90000"/>
              </a:lnSpc>
              <a:buNone/>
            </a:pP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Related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substances</a:t>
            </a:r>
            <a:endParaRPr lang="cs-CZ" altLang="cs-CZ" sz="21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29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7EE945-2A63-4FC5-8C71-8153A34DEBF2}"/>
              </a:ext>
            </a:extLst>
          </p:cNvPr>
          <p:cNvSpPr txBox="1">
            <a:spLocks noChangeArrowheads="1"/>
          </p:cNvSpPr>
          <p:nvPr/>
        </p:nvSpPr>
        <p:spPr>
          <a:xfrm>
            <a:off x="171450" y="1107282"/>
            <a:ext cx="8582025" cy="4436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4000" indent="0" algn="ctr">
              <a:buNone/>
            </a:pPr>
            <a:r>
              <a:rPr lang="cs-CZ" altLang="cs-CZ" sz="2100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Specifications</a:t>
            </a:r>
            <a:r>
              <a:rPr lang="cs-CZ" altLang="cs-CZ" sz="2100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2100" b="1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i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substances</a:t>
            </a:r>
            <a:endParaRPr lang="cs-CZ" altLang="cs-CZ" sz="2100" b="1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buNone/>
            </a:pPr>
            <a:endParaRPr lang="cs-CZ" altLang="cs-CZ" sz="2100" b="1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buNone/>
            </a:pP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Precise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description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analytical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methods</a:t>
            </a:r>
            <a:endParaRPr lang="cs-CZ" altLang="cs-CZ" sz="21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000" indent="0" algn="ctr">
              <a:buNone/>
            </a:pP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Impurities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chemical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names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structures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origin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54000" indent="0" algn="ctr">
              <a:buNone/>
            </a:pP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Any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relevant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information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 on</a:t>
            </a:r>
          </a:p>
          <a:p>
            <a:pPr marL="54000" indent="0" algn="ctr">
              <a:buNone/>
            </a:pP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		         Performance testing 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e.g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dissolution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54000" indent="0" algn="ctr">
              <a:buNone/>
            </a:pP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	Stability</a:t>
            </a:r>
          </a:p>
          <a:p>
            <a:pPr marL="54000" indent="0" algn="ctr">
              <a:buNone/>
            </a:pP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		                                        </a:t>
            </a:r>
            <a:r>
              <a:rPr lang="cs-CZ" altLang="cs-CZ" sz="2100" b="1" kern="0">
                <a:solidFill>
                  <a:srgbClr val="000000"/>
                </a:solidFill>
                <a:latin typeface="Calibri" panose="020F0502020204030204" pitchFamily="34" charset="0"/>
              </a:rPr>
              <a:t>Validation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analytical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methods</a:t>
            </a:r>
            <a:endParaRPr lang="cs-CZ" altLang="cs-CZ" sz="21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769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14F590-0FAB-4F7F-AEF3-89FD59003177}"/>
              </a:ext>
            </a:extLst>
          </p:cNvPr>
          <p:cNvSpPr txBox="1">
            <a:spLocks noChangeArrowheads="1"/>
          </p:cNvSpPr>
          <p:nvPr/>
        </p:nvSpPr>
        <p:spPr>
          <a:xfrm>
            <a:off x="134541" y="1145382"/>
            <a:ext cx="8390334" cy="4374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cs-CZ" altLang="cs-CZ" sz="2100" b="1" i="1" kern="0">
                <a:solidFill>
                  <a:srgbClr val="000000"/>
                </a:solidFill>
                <a:latin typeface="Calibri" panose="020F0502020204030204" pitchFamily="34" charset="0"/>
              </a:rPr>
              <a:t>International Pharmacopoeia</a:t>
            </a:r>
          </a:p>
          <a:p>
            <a:pPr algn="ctr">
              <a:buFontTx/>
              <a:buNone/>
            </a:pPr>
            <a:r>
              <a:rPr lang="cs-CZ" altLang="cs-CZ" sz="2100" i="1" kern="0">
                <a:solidFill>
                  <a:srgbClr val="000000"/>
                </a:solidFill>
                <a:latin typeface="Calibri" panose="020F0502020204030204" pitchFamily="34" charset="0"/>
              </a:rPr>
              <a:t>current: </a:t>
            </a:r>
            <a:r>
              <a:rPr lang="cs-CZ" altLang="cs-CZ" sz="2100" b="1" kern="0">
                <a:solidFill>
                  <a:srgbClr val="000000"/>
                </a:solidFill>
                <a:latin typeface="Calibri" panose="020F0502020204030204" pitchFamily="34" charset="0"/>
              </a:rPr>
              <a:t>4th Edition + 1st Supplement</a:t>
            </a:r>
          </a:p>
          <a:p>
            <a:pPr algn="ctr">
              <a:buFontTx/>
              <a:buNone/>
            </a:pPr>
            <a:r>
              <a:rPr lang="cs-CZ" altLang="cs-CZ" sz="2100" kern="0">
                <a:solidFill>
                  <a:srgbClr val="000000"/>
                </a:solidFill>
                <a:latin typeface="Calibri" panose="020F0502020204030204" pitchFamily="34" charset="0"/>
              </a:rPr>
              <a:t>→ Consolidated in : </a:t>
            </a:r>
            <a:r>
              <a:rPr lang="cs-CZ" altLang="cs-CZ" sz="2100" b="1" kern="0">
                <a:solidFill>
                  <a:srgbClr val="000000"/>
                </a:solidFill>
                <a:latin typeface="Calibri" panose="020F0502020204030204" pitchFamily="34" charset="0"/>
              </a:rPr>
              <a:t>2 Volumes </a:t>
            </a:r>
          </a:p>
          <a:p>
            <a:pPr algn="ctr">
              <a:buFontTx/>
              <a:buNone/>
            </a:pPr>
            <a:r>
              <a:rPr lang="cs-CZ" altLang="cs-CZ" sz="2100" b="1" i="1" kern="0">
                <a:solidFill>
                  <a:srgbClr val="000000"/>
                </a:solidFill>
                <a:latin typeface="Calibri" panose="020F0502020204030204" pitchFamily="34" charset="0"/>
              </a:rPr>
              <a:t>Vol. 1: </a:t>
            </a:r>
            <a:r>
              <a:rPr lang="cs-CZ" altLang="cs-CZ" sz="2100" i="1" kern="0">
                <a:solidFill>
                  <a:srgbClr val="000000"/>
                </a:solidFill>
                <a:latin typeface="Calibri" panose="020F0502020204030204" pitchFamily="34" charset="0"/>
              </a:rPr>
              <a:t>pharmaceutical substances </a:t>
            </a:r>
            <a:r>
              <a:rPr lang="cs-CZ" altLang="cs-CZ" sz="2100" kern="0">
                <a:solidFill>
                  <a:srgbClr val="000000"/>
                </a:solidFill>
                <a:latin typeface="Calibri" panose="020F0502020204030204" pitchFamily="34" charset="0"/>
              </a:rPr>
              <a:t>(A-O)</a:t>
            </a:r>
          </a:p>
          <a:p>
            <a:pPr algn="ctr">
              <a:buFontTx/>
              <a:buNone/>
            </a:pPr>
            <a:r>
              <a:rPr lang="cs-CZ" altLang="cs-CZ" sz="2100" b="1" i="1" kern="0">
                <a:solidFill>
                  <a:srgbClr val="000000"/>
                </a:solidFill>
                <a:latin typeface="Calibri" panose="020F0502020204030204" pitchFamily="34" charset="0"/>
              </a:rPr>
              <a:t>Vol. 2: </a:t>
            </a:r>
            <a:r>
              <a:rPr lang="cs-CZ" altLang="cs-CZ" sz="2100" i="1" kern="0">
                <a:solidFill>
                  <a:srgbClr val="000000"/>
                </a:solidFill>
                <a:latin typeface="Calibri" panose="020F0502020204030204" pitchFamily="34" charset="0"/>
              </a:rPr>
              <a:t>pharmaceutical substances (P-X)</a:t>
            </a:r>
          </a:p>
          <a:p>
            <a:pPr algn="ctr">
              <a:buFontTx/>
              <a:buNone/>
            </a:pPr>
            <a:r>
              <a:rPr lang="cs-CZ" altLang="cs-CZ" sz="2100" i="1" kern="0">
                <a:solidFill>
                  <a:srgbClr val="000000"/>
                </a:solidFill>
                <a:latin typeface="Calibri" panose="020F0502020204030204" pitchFamily="34" charset="0"/>
              </a:rPr>
              <a:t>	+ dosage forms + radiopharmaceuticals</a:t>
            </a:r>
          </a:p>
          <a:p>
            <a:pPr algn="ctr">
              <a:buFontTx/>
              <a:buNone/>
            </a:pPr>
            <a:r>
              <a:rPr lang="cs-CZ" altLang="cs-CZ" sz="2100" i="1" kern="0">
                <a:solidFill>
                  <a:srgbClr val="000000"/>
                </a:solidFill>
                <a:latin typeface="Calibri" panose="020F0502020204030204" pitchFamily="34" charset="0"/>
              </a:rPr>
              <a:t>	+ methods of analysis + reagents</a:t>
            </a:r>
          </a:p>
          <a:p>
            <a:pPr algn="ctr">
              <a:buFontTx/>
              <a:buNone/>
            </a:pPr>
            <a:endParaRPr lang="cs-CZ" altLang="cs-CZ" sz="2100" b="1" ker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cs-CZ" altLang="cs-CZ" sz="2100" b="1" kern="0">
                <a:solidFill>
                  <a:srgbClr val="000000"/>
                </a:solidFill>
                <a:latin typeface="Calibri" panose="020F0502020204030204" pitchFamily="34" charset="0"/>
              </a:rPr>
              <a:t>1st Supplement - </a:t>
            </a:r>
            <a:r>
              <a:rPr lang="cs-CZ" altLang="cs-CZ" sz="2100" i="1" kern="0">
                <a:solidFill>
                  <a:srgbClr val="000000"/>
                </a:solidFill>
                <a:latin typeface="Calibri" panose="020F0502020204030204" pitchFamily="34" charset="0"/>
              </a:rPr>
              <a:t>new requirements and revisions</a:t>
            </a:r>
            <a:endParaRPr lang="cs-CZ" altLang="cs-CZ" sz="2100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22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8262F76-5769-4EFB-81A3-032A2D1536F7}"/>
              </a:ext>
            </a:extLst>
          </p:cNvPr>
          <p:cNvSpPr txBox="1">
            <a:spLocks noChangeArrowheads="1"/>
          </p:cNvSpPr>
          <p:nvPr/>
        </p:nvSpPr>
        <p:spPr>
          <a:xfrm>
            <a:off x="1971675" y="1195388"/>
            <a:ext cx="6515100" cy="628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700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PHARMACOPOE</a:t>
            </a:r>
            <a:r>
              <a:rPr lang="en-US" altLang="cs-CZ" sz="2700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altLang="cs-CZ" sz="2700" kern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BOHEMICA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8B92804-25EB-4EB5-BBDB-A41867DDF978}"/>
              </a:ext>
            </a:extLst>
          </p:cNvPr>
          <p:cNvSpPr txBox="1">
            <a:spLocks noChangeArrowheads="1"/>
          </p:cNvSpPr>
          <p:nvPr/>
        </p:nvSpPr>
        <p:spPr>
          <a:xfrm>
            <a:off x="800100" y="2114550"/>
            <a:ext cx="6506766" cy="3429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cs-CZ" altLang="cs-CZ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cs-CZ" altLang="cs-CZ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volumes</a:t>
            </a:r>
            <a:r>
              <a:rPr lang="cs-CZ" altLang="cs-CZ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CD, 2017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cs-CZ" altLang="cs-CZ" sz="1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cs-CZ" altLang="cs-CZ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Translation</a:t>
            </a:r>
            <a:r>
              <a:rPr lang="cs-CZ" altLang="cs-CZ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7th </a:t>
            </a:r>
            <a:r>
              <a:rPr lang="cs-CZ" altLang="cs-CZ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altLang="cs-CZ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Eur. </a:t>
            </a:r>
            <a:r>
              <a:rPr lang="cs-CZ" altLang="cs-CZ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Pharmacopoieia</a:t>
            </a:r>
            <a:r>
              <a:rPr lang="cs-CZ" altLang="cs-CZ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cs-CZ" altLang="cs-CZ" sz="1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cs-CZ" altLang="cs-CZ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Issued</a:t>
            </a:r>
            <a:r>
              <a:rPr lang="cs-CZ" altLang="cs-CZ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cs-CZ" altLang="cs-CZ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Czech </a:t>
            </a:r>
            <a:r>
              <a:rPr lang="cs-CZ" altLang="cs-CZ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cs-CZ" altLang="cs-CZ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</a:t>
            </a:r>
            <a:r>
              <a:rPr lang="cs-CZ" altLang="cs-CZ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Ministry </a:t>
            </a:r>
            <a:r>
              <a:rPr lang="cs-CZ" altLang="cs-CZ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endParaRPr lang="cs-CZ" altLang="cs-CZ" sz="1800" i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15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cs-CZ" altLang="cs-CZ" sz="1650" i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9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9E98719-677B-4676-9F47-F68C7D76B44E}"/>
              </a:ext>
            </a:extLst>
          </p:cNvPr>
          <p:cNvSpPr txBox="1">
            <a:spLocks noChangeArrowheads="1"/>
          </p:cNvSpPr>
          <p:nvPr/>
        </p:nvSpPr>
        <p:spPr>
          <a:xfrm>
            <a:off x="981075" y="1356123"/>
            <a:ext cx="6858000" cy="4644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sz="2100" b="1" kern="0" dirty="0">
                <a:latin typeface="Calibri" panose="020F0502020204030204" pitchFamily="34" charset="0"/>
                <a:cs typeface="Calibri" panose="020F0502020204030204" pitchFamily="34" charset="0"/>
              </a:rPr>
              <a:t>Vol. 1  General </a:t>
            </a:r>
            <a:r>
              <a:rPr lang="cs-CZ" sz="21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cs-CZ" sz="21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1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cs-CZ" sz="21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sz="21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cs-CZ" sz="21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sz="2100" b="1" kern="0" dirty="0">
                <a:latin typeface="Calibri" panose="020F0502020204030204" pitchFamily="34" charset="0"/>
                <a:cs typeface="Calibri" panose="020F0502020204030204" pitchFamily="34" charset="0"/>
              </a:rPr>
              <a:t>Vol. 2 </a:t>
            </a:r>
            <a:r>
              <a:rPr lang="cs-CZ" sz="21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Monographs</a:t>
            </a:r>
            <a:r>
              <a:rPr lang="cs-CZ" sz="21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A-N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Medicines</a:t>
            </a: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excipients</a:t>
            </a: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>
              <a:lnSpc>
                <a:spcPct val="80000"/>
              </a:lnSpc>
              <a:defRPr/>
            </a:pP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sz="2100" b="1" kern="0" dirty="0">
                <a:latin typeface="Calibri" panose="020F0502020204030204" pitchFamily="34" charset="0"/>
                <a:cs typeface="Calibri" panose="020F0502020204030204" pitchFamily="34" charset="0"/>
              </a:rPr>
              <a:t>Vol. 3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100" kern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1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Monographs</a:t>
            </a:r>
            <a:r>
              <a:rPr lang="cs-CZ" sz="21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N-Z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Medicines</a:t>
            </a: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excipients</a:t>
            </a: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125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125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cs-CZ" sz="1125" i="1" kern="0" dirty="0">
                <a:latin typeface="Calibri" panose="020F0502020204030204" pitchFamily="34" charset="0"/>
                <a:cs typeface="Calibri" panose="020F0502020204030204" pitchFamily="34" charset="0"/>
              </a:rPr>
              <a:t> part </a:t>
            </a:r>
          </a:p>
          <a:p>
            <a:pPr lvl="1"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cs-CZ" sz="2100" b="1" kern="0" dirty="0"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cs-CZ" sz="21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cs-CZ" sz="21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1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cs-CZ" sz="21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cs-CZ" sz="21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21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(I-XII)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Medicines</a:t>
            </a: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excipients</a:t>
            </a:r>
            <a:r>
              <a:rPr lang="cs-CZ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0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664B704-71BE-4635-8F8B-F8AC26F5B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882" y="1134665"/>
            <a:ext cx="33922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3300" b="1" dirty="0">
                <a:latin typeface="Calibri" panose="020F0502020204030204" pitchFamily="34" charset="0"/>
                <a:cs typeface="Calibri" panose="020F0502020204030204" pitchFamily="34" charset="0"/>
              </a:rPr>
              <a:t>PHARMACOPOEIA</a:t>
            </a:r>
            <a:endParaRPr lang="cs-CZ" altLang="cs-CZ" sz="3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0258E9-6CD2-4845-8DBD-591EFEC2659C}"/>
              </a:ext>
            </a:extLst>
          </p:cNvPr>
          <p:cNvSpPr txBox="1">
            <a:spLocks noChangeArrowheads="1"/>
          </p:cNvSpPr>
          <p:nvPr/>
        </p:nvSpPr>
        <p:spPr>
          <a:xfrm>
            <a:off x="188118" y="2294335"/>
            <a:ext cx="8736807" cy="3429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cs-CZ" sz="2100" b="1" kern="0" dirty="0">
                <a:latin typeface="Calibri" panose="020F0502020204030204" pitchFamily="34" charset="0"/>
                <a:cs typeface="Calibri" panose="020F0502020204030204" pitchFamily="34" charset="0"/>
              </a:rPr>
              <a:t>WHAT we can not find there !</a:t>
            </a:r>
            <a:endParaRPr lang="cs-CZ" altLang="cs-CZ" sz="21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altLang="cs-CZ" sz="21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n-US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pharmacological properties of drugs, their pharmacodynamics, </a:t>
            </a:r>
            <a:endParaRPr lang="cs-CZ" alt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endParaRPr lang="cs-CZ" alt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n-US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pharmacokinetics</a:t>
            </a:r>
          </a:p>
          <a:p>
            <a:pPr lvl="1" algn="ctr"/>
            <a:endParaRPr lang="en-US" alt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endParaRPr lang="cs-CZ" alt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n-US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ndi</a:t>
            </a:r>
            <a:r>
              <a:rPr lang="en-US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cations, contra-indications</a:t>
            </a:r>
            <a:endParaRPr lang="cs-CZ" alt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endParaRPr lang="cs-CZ" alt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en-US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altLang="cs-CZ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oxic</a:t>
            </a:r>
            <a:r>
              <a:rPr lang="en-US" altLang="cs-CZ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effects</a:t>
            </a:r>
            <a:endParaRPr lang="cs-CZ" altLang="cs-CZ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7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5429C9B-5385-4437-A846-69776A555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53" y="1318022"/>
            <a:ext cx="3194447" cy="408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07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1186353-56BE-4870-8FF5-EE902A00BF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6300" r="12201" b="20826"/>
          <a:stretch/>
        </p:blipFill>
        <p:spPr>
          <a:xfrm>
            <a:off x="3851920" y="169647"/>
            <a:ext cx="5184576" cy="651870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38D30F6-7BE4-4722-8D7F-BFA84AD01912}"/>
              </a:ext>
            </a:extLst>
          </p:cNvPr>
          <p:cNvSpPr/>
          <p:nvPr/>
        </p:nvSpPr>
        <p:spPr bwMode="auto">
          <a:xfrm>
            <a:off x="3995936" y="1507696"/>
            <a:ext cx="2448272" cy="458233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1ADA66F-148A-45CB-A950-4B0EAD2FE8F7}"/>
              </a:ext>
            </a:extLst>
          </p:cNvPr>
          <p:cNvSpPr txBox="1"/>
          <p:nvPr/>
        </p:nvSpPr>
        <p:spPr>
          <a:xfrm>
            <a:off x="323528" y="483661"/>
            <a:ext cx="385073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Compounded</a:t>
            </a:r>
            <a:r>
              <a:rPr lang="cs-CZ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endParaRPr lang="cs-CZ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F9D8312-DAB4-4D07-8DA4-15D5BA8103C3}"/>
              </a:ext>
            </a:extLst>
          </p:cNvPr>
          <p:cNvSpPr txBox="1"/>
          <p:nvPr/>
        </p:nvSpPr>
        <p:spPr>
          <a:xfrm>
            <a:off x="323528" y="1124744"/>
            <a:ext cx="3116559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Acidi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salicylici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unguentum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Aluminii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acetotartratis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otoguttae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carminativa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Chloramphenicoli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oculoguttae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Hartmanni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infusio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Iodi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ethanolica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Natrii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tetraboratis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globulus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Paracetamoli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suppositorium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Salia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gargarismate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pulvis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Sirupus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simplex 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Zinci </a:t>
            </a:r>
            <a:r>
              <a:rPr lang="cs-CZ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oxidi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pasta 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007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ČL TAB4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730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684213" y="160338"/>
            <a:ext cx="7886700" cy="1325562"/>
          </a:xfrm>
        </p:spPr>
        <p:txBody>
          <a:bodyPr anchor="ctr"/>
          <a:lstStyle/>
          <a:p>
            <a:pPr>
              <a:defRPr/>
            </a:pPr>
            <a:r>
              <a:rPr lang="en-US" altLang="en-US" sz="4000" cap="all" dirty="0"/>
              <a:t>ATC </a:t>
            </a:r>
            <a:r>
              <a:rPr lang="en-US" sz="4000" cap="all" dirty="0"/>
              <a:t>classification </a:t>
            </a:r>
            <a:r>
              <a:rPr lang="en-US" sz="4000" cap="all" dirty="0" err="1"/>
              <a:t>syst</a:t>
            </a:r>
            <a:r>
              <a:rPr lang="cs-CZ" sz="4000" cap="all" dirty="0"/>
              <a:t>e</a:t>
            </a:r>
            <a:r>
              <a:rPr lang="en-US" sz="4000" cap="all" dirty="0"/>
              <a:t>m</a:t>
            </a:r>
            <a:endParaRPr lang="cs-CZ" altLang="en-US" sz="4000" cap="all" dirty="0"/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539750" y="1557338"/>
            <a:ext cx="8136706" cy="4679950"/>
          </a:xfrm>
        </p:spPr>
        <p:txBody>
          <a:bodyPr/>
          <a:lstStyle/>
          <a:p>
            <a:pPr eaLnBrk="1" hangingPunct="1"/>
            <a:r>
              <a:rPr lang="cs-CZ" sz="2400" dirty="0"/>
              <a:t>A</a:t>
            </a:r>
            <a:r>
              <a:rPr lang="en-US" sz="2400" dirty="0" err="1"/>
              <a:t>ctive</a:t>
            </a:r>
            <a:r>
              <a:rPr lang="en-US" sz="2400" dirty="0"/>
              <a:t> substances </a:t>
            </a:r>
            <a:r>
              <a:rPr lang="cs-CZ" sz="2400" dirty="0"/>
              <a:t>– </a:t>
            </a:r>
            <a:r>
              <a:rPr lang="en-US" sz="2400" dirty="0"/>
              <a:t>hierarchy with five different levels</a:t>
            </a:r>
            <a:endParaRPr lang="cs-CZ" sz="2400" dirty="0"/>
          </a:p>
          <a:p>
            <a:pPr eaLnBrk="1" hangingPunct="1"/>
            <a:r>
              <a:rPr lang="cs-CZ" sz="2400" dirty="0"/>
              <a:t>14</a:t>
            </a:r>
            <a:r>
              <a:rPr lang="en-US" sz="2400" dirty="0"/>
              <a:t> main anatomical/pharmacological groups or 1st levels  </a:t>
            </a:r>
            <a:endParaRPr lang="cs-CZ" sz="2400" dirty="0"/>
          </a:p>
          <a:p>
            <a:pPr eaLnBrk="1" hangingPunct="1"/>
            <a:r>
              <a:rPr lang="en-US" sz="2400" dirty="0"/>
              <a:t>Each main group divided into 2nd levels </a:t>
            </a:r>
            <a:r>
              <a:rPr lang="cs-CZ" sz="2400" dirty="0"/>
              <a:t>(</a:t>
            </a:r>
            <a:r>
              <a:rPr lang="en-US" sz="2400" dirty="0"/>
              <a:t>pharmacological or therapeutic groups</a:t>
            </a:r>
            <a:r>
              <a:rPr lang="cs-CZ" sz="2400" dirty="0"/>
              <a:t>)</a:t>
            </a:r>
            <a:r>
              <a:rPr lang="en-US" sz="2400" dirty="0"/>
              <a:t>  </a:t>
            </a:r>
            <a:endParaRPr lang="cs-CZ" sz="2400" dirty="0"/>
          </a:p>
          <a:p>
            <a:pPr eaLnBrk="1" hangingPunct="1"/>
            <a:r>
              <a:rPr lang="en-US" sz="2400" dirty="0"/>
              <a:t>The 3rd and 4th levels are chemical, pharmacological or therapeutic subgroups</a:t>
            </a:r>
            <a:endParaRPr lang="cs-CZ" sz="2400" dirty="0"/>
          </a:p>
          <a:p>
            <a:pPr eaLnBrk="1" hangingPunct="1"/>
            <a:r>
              <a:rPr lang="en-US" sz="2400" dirty="0"/>
              <a:t>5th level is the chemical substance  </a:t>
            </a:r>
            <a:endParaRPr lang="cs-CZ" sz="2400" dirty="0"/>
          </a:p>
          <a:p>
            <a:pPr marL="71986" indent="0">
              <a:buNone/>
            </a:pPr>
            <a:endParaRPr lang="en-US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7" y="836712"/>
            <a:ext cx="7705725" cy="4848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433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684213" y="160338"/>
            <a:ext cx="7886700" cy="1325562"/>
          </a:xfrm>
        </p:spPr>
        <p:txBody>
          <a:bodyPr anchor="ctr"/>
          <a:lstStyle/>
          <a:p>
            <a:pPr>
              <a:defRPr/>
            </a:pPr>
            <a:r>
              <a:rPr lang="en-US" altLang="en-US" sz="3200" cap="all" noProof="0" dirty="0"/>
              <a:t>ATC DRUG CLASSIFICATION SYSTEM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539750" y="1557338"/>
            <a:ext cx="7886700" cy="13255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cs-CZ" sz="2400" noProof="0" dirty="0">
                <a:solidFill>
                  <a:srgbClr val="000000"/>
                </a:solidFill>
              </a:rPr>
              <a:t>ATC code = </a:t>
            </a:r>
            <a:r>
              <a:rPr lang="en-US" altLang="cs-CZ" sz="2400" b="1" noProof="0" dirty="0">
                <a:solidFill>
                  <a:srgbClr val="000000"/>
                </a:solidFill>
              </a:rPr>
              <a:t>international</a:t>
            </a:r>
            <a:r>
              <a:rPr lang="en-US" altLang="cs-CZ" sz="2400" noProof="0" dirty="0">
                <a:solidFill>
                  <a:srgbClr val="000000"/>
                </a:solidFill>
              </a:rPr>
              <a:t> alphanumerical code for every individual pharmaceutical substance in defined indication group – </a:t>
            </a:r>
            <a:r>
              <a:rPr lang="en-US" altLang="cs-CZ" sz="2400" b="1" noProof="0" dirty="0">
                <a:solidFill>
                  <a:srgbClr val="000000"/>
                </a:solidFill>
              </a:rPr>
              <a:t>see metformin: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cs-CZ" sz="2400" noProof="0" dirty="0">
              <a:solidFill>
                <a:srgbClr val="000000"/>
              </a:solidFill>
            </a:endParaRPr>
          </a:p>
          <a:p>
            <a:endParaRPr lang="en-US" altLang="en-US" noProof="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F1CC29-5B03-448C-B318-F567B6333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636912"/>
            <a:ext cx="6938602" cy="3926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061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1" y="1026000"/>
            <a:ext cx="8690229" cy="4069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557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927D4B0-BAAA-44EF-837B-0B6319EF1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248" y="1819870"/>
            <a:ext cx="3257550" cy="123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3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cs-CZ" altLang="cs-CZ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sz="13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Pharmacology</a:t>
            </a:r>
            <a:r>
              <a:rPr lang="cs-CZ" altLang="cs-CZ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2006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13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3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Hadasova</a:t>
            </a:r>
            <a:r>
              <a:rPr lang="cs-CZ" altLang="cs-CZ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3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Novakova</a:t>
            </a:r>
            <a:r>
              <a:rPr lang="cs-CZ" altLang="cs-CZ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3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Pistovcakova</a:t>
            </a:r>
            <a:r>
              <a:rPr lang="cs-CZ" altLang="cs-CZ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Vinklerova, </a:t>
            </a:r>
            <a:r>
              <a:rPr lang="cs-CZ" altLang="cs-CZ" sz="13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Sulcova</a:t>
            </a:r>
            <a:r>
              <a:rPr lang="cs-CZ" altLang="cs-CZ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Starobova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AFCF512-1965-429A-AAB8-EBF4887A30B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994244" y="859630"/>
            <a:ext cx="2820590" cy="857250"/>
          </a:xfrm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cs-CZ" altLang="cs-CZ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b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alt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alt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C53A20E6-F62A-4117-B308-2AAA7C5F2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84" y="3751659"/>
            <a:ext cx="28086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3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cs-CZ" altLang="cs-CZ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3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cs-CZ" altLang="cs-CZ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3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cs-CZ" altLang="cs-CZ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IS.muni.cz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7B3EDB3-D0E2-4B9B-A5C8-67964A79E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44" y="1388269"/>
            <a:ext cx="3098186" cy="44981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12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EE3B4D-5174-469B-A1F8-0A2F03A190DE}"/>
              </a:ext>
            </a:extLst>
          </p:cNvPr>
          <p:cNvSpPr txBox="1">
            <a:spLocks noChangeArrowheads="1"/>
          </p:cNvSpPr>
          <p:nvPr/>
        </p:nvSpPr>
        <p:spPr>
          <a:xfrm>
            <a:off x="179785" y="964407"/>
            <a:ext cx="8649890" cy="439936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ctr">
              <a:lnSpc>
                <a:spcPct val="80000"/>
              </a:lnSpc>
              <a:buNone/>
            </a:pPr>
            <a:r>
              <a:rPr lang="en-GB" altLang="cs-CZ" sz="27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„GENERICS“</a:t>
            </a:r>
          </a:p>
          <a:p>
            <a:pPr marL="342900" indent="-342900" algn="ctr">
              <a:buNone/>
            </a:pPr>
            <a:endParaRPr lang="cs-CZ" altLang="cs-CZ" sz="165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None/>
            </a:pPr>
            <a:r>
              <a:rPr lang="en-GB" altLang="cs-CZ" sz="165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which is produced and distributed after ending of patent protection  - mostly manufactured by other company which has not developed the original drug (the same active substance!)</a:t>
            </a:r>
          </a:p>
          <a:p>
            <a:pPr marL="342900" indent="-342900" algn="ctr">
              <a:buNone/>
            </a:pPr>
            <a:r>
              <a:rPr lang="en-GB" altLang="cs-CZ" sz="165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Mostly cheaper than original preparation</a:t>
            </a:r>
          </a:p>
          <a:p>
            <a:pPr marL="342900" indent="-342900" algn="ctr">
              <a:buNone/>
            </a:pPr>
            <a:r>
              <a:rPr lang="en-GB" altLang="cs-CZ" sz="165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Assumed to be identical in dose, strength, route of administration, safety, efficacy, and intended use </a:t>
            </a:r>
          </a:p>
          <a:p>
            <a:pPr marL="342900" indent="-342900" algn="ctr">
              <a:buNone/>
            </a:pPr>
            <a:r>
              <a:rPr lang="en-GB" altLang="cs-CZ" sz="165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Bioequivalent trials are needed before registration</a:t>
            </a:r>
          </a:p>
          <a:p>
            <a:pPr marL="342900" indent="-342900" algn="ctr">
              <a:buNone/>
            </a:pPr>
            <a:endParaRPr lang="en-GB" altLang="cs-CZ" sz="165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None/>
            </a:pPr>
            <a:r>
              <a:rPr lang="en-GB" altLang="cs-CZ" sz="165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Registration procedures are much easier than in orig. preparation</a:t>
            </a:r>
          </a:p>
          <a:p>
            <a:pPr marL="342900" indent="-342900" algn="ctr">
              <a:buNone/>
            </a:pPr>
            <a:endParaRPr lang="en-GB" altLang="cs-CZ" sz="165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None/>
            </a:pPr>
            <a:r>
              <a:rPr lang="en-GB" altLang="cs-CZ" sz="165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 patents give 10 years of protection, but they are applied for before clinical trials begin, so the </a:t>
            </a:r>
            <a:r>
              <a:rPr lang="en-GB" altLang="cs-CZ" sz="1650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lang="en-GB" altLang="cs-CZ" sz="165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life of a drug patent </a:t>
            </a:r>
            <a:r>
              <a:rPr lang="en-GB" altLang="cs-CZ" sz="165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tends to be between 7 and 12 years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655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12DC660-7DF0-45B1-AF60-926BBBC6281D}"/>
              </a:ext>
            </a:extLst>
          </p:cNvPr>
          <p:cNvSpPr txBox="1">
            <a:spLocks noChangeArrowheads="1"/>
          </p:cNvSpPr>
          <p:nvPr/>
        </p:nvSpPr>
        <p:spPr>
          <a:xfrm>
            <a:off x="419100" y="995363"/>
            <a:ext cx="8305800" cy="4237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„GENERIC PRESCRIPTION“</a:t>
            </a: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prescription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generic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(INN) on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formulary</a:t>
            </a: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+ dose,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doses</a:t>
            </a: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Pharmacist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chose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apropriate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ready-mady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consultation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4000" indent="0" algn="ctr">
              <a:lnSpc>
                <a:spcPct val="90000"/>
              </a:lnSpc>
              <a:buNone/>
            </a:pP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" indent="0" algn="ctr">
              <a:lnSpc>
                <a:spcPct val="90000"/>
              </a:lnSpc>
              <a:buNone/>
            </a:pP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 GENERIC SUBSTITUTION“</a:t>
            </a:r>
          </a:p>
          <a:p>
            <a:pPr marL="243000" lvl="1" indent="0" algn="ctr">
              <a:lnSpc>
                <a:spcPct val="90000"/>
              </a:lnSpc>
              <a:buNone/>
            </a:pPr>
            <a:r>
              <a:rPr lang="cs-CZ" altLang="cs-CZ" sz="15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substitution</a:t>
            </a:r>
            <a:r>
              <a:rPr lang="cs-CZ" altLang="cs-CZ" sz="15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15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15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prescribed</a:t>
            </a:r>
            <a:r>
              <a:rPr lang="cs-CZ" altLang="cs-CZ" sz="15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cs-CZ" altLang="cs-CZ" sz="15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altLang="cs-CZ" sz="15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</a:t>
            </a:r>
            <a:r>
              <a:rPr lang="cs-CZ" altLang="cs-CZ" sz="15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cs-CZ" altLang="cs-CZ" sz="15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15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generic</a:t>
            </a:r>
            <a:r>
              <a:rPr lang="cs-CZ" altLang="cs-CZ" sz="15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53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cept">
            <a:extLst>
              <a:ext uri="{FF2B5EF4-FFF2-40B4-BE49-F238E27FC236}">
                <a16:creationId xmlns:a16="http://schemas.microsoft.com/office/drawing/2014/main" id="{177B2812-142E-4652-95BF-5407F210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104" y="857249"/>
            <a:ext cx="3484959" cy="51435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4990494C-CDD9-47DA-9680-6B8CBB288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883" y="3106341"/>
            <a:ext cx="43434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700" b="1" dirty="0">
                <a:latin typeface="Calibri" panose="020F0502020204030204" pitchFamily="34" charset="0"/>
                <a:cs typeface="Calibri" panose="020F0502020204030204" pitchFamily="34" charset="0"/>
              </a:rPr>
              <a:t>Latin terminology in </a:t>
            </a:r>
            <a:r>
              <a:rPr lang="cs-CZ" altLang="cs-CZ" sz="2700" b="1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altLang="cs-CZ" sz="2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7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prescription</a:t>
            </a:r>
            <a:endParaRPr lang="cs-CZ" altLang="cs-CZ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64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F304A7A-C293-4816-81F7-5D34AF9AE396}"/>
              </a:ext>
            </a:extLst>
          </p:cNvPr>
          <p:cNvSpPr txBox="1">
            <a:spLocks noChangeArrowheads="1"/>
          </p:cNvSpPr>
          <p:nvPr/>
        </p:nvSpPr>
        <p:spPr>
          <a:xfrm>
            <a:off x="948333" y="933450"/>
            <a:ext cx="6804422" cy="2720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2100" b="1" kern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Pharmacopoeia</a:t>
            </a:r>
            <a:endParaRPr lang="cs-CZ" altLang="cs-CZ" sz="2100" b="1" kern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altLang="cs-CZ" sz="2100" b="1" kern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2100" i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pharmacon</a:t>
            </a:r>
            <a:r>
              <a:rPr lang="cs-CZ" altLang="cs-CZ" sz="21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cs-CZ" altLang="cs-CZ" sz="2100" i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poieo</a:t>
            </a:r>
            <a:r>
              <a:rPr lang="cs-CZ" altLang="cs-CZ" sz="21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Substances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pharmacopoeia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called</a:t>
            </a:r>
            <a:r>
              <a:rPr lang="cs-CZ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officinal</a:t>
            </a:r>
            <a:r>
              <a:rPr lang="cs-CZ" altLang="cs-CZ" sz="21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drugs</a:t>
            </a: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1">
            <a:extLst>
              <a:ext uri="{FF2B5EF4-FFF2-40B4-BE49-F238E27FC236}">
                <a16:creationId xmlns:a16="http://schemas.microsoft.com/office/drawing/2014/main" id="{74687CC6-F5D1-484B-9061-8DECCF71A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381" y="2996803"/>
            <a:ext cx="2085975" cy="30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93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73F6158-75D4-491C-AE97-86DB3DF3489F}"/>
              </a:ext>
            </a:extLst>
          </p:cNvPr>
          <p:cNvSpPr txBox="1">
            <a:spLocks noChangeArrowheads="1"/>
          </p:cNvSpPr>
          <p:nvPr/>
        </p:nvSpPr>
        <p:spPr>
          <a:xfrm>
            <a:off x="1178719" y="1000125"/>
            <a:ext cx="6515100" cy="6286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cs-CZ" sz="3000" kern="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endParaRPr lang="cs-CZ" altLang="cs-CZ" sz="3000" kern="0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8922D53-EDBB-4AF8-83C2-775E050B2DC6}"/>
              </a:ext>
            </a:extLst>
          </p:cNvPr>
          <p:cNvSpPr txBox="1">
            <a:spLocks noChangeArrowheads="1"/>
          </p:cNvSpPr>
          <p:nvPr/>
        </p:nvSpPr>
        <p:spPr>
          <a:xfrm>
            <a:off x="171450" y="1754982"/>
            <a:ext cx="8839200" cy="3788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reference work for pharmaceutical drug specifications</a:t>
            </a:r>
          </a:p>
          <a:p>
            <a:pPr algn="ctr"/>
            <a:r>
              <a:rPr lang="en-US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published by the authority of a government or a medical or pharmaceutical society</a:t>
            </a: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cs-CZ" sz="2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 containing directions for the identification of samples and the preparation of compound medicines</a:t>
            </a:r>
          </a:p>
          <a:p>
            <a:pPr algn="ctr"/>
            <a:r>
              <a:rPr lang="en-US" altLang="cs-CZ" sz="21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assures quality, efficacy, safety, standards</a:t>
            </a:r>
            <a:endParaRPr lang="cs-CZ" altLang="cs-CZ" sz="2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51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8CDA0F-7F88-451C-AF40-8CDFEA819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4" y="1122760"/>
            <a:ext cx="8117681" cy="362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7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Pharmacopoeias</a:t>
            </a:r>
            <a:r>
              <a:rPr lang="cs-CZ" altLang="cs-CZ" sz="27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7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cs-CZ" altLang="cs-CZ" sz="27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7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altLang="cs-CZ" sz="27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spcBef>
                <a:spcPct val="0"/>
              </a:spcBef>
            </a:pPr>
            <a:endParaRPr lang="cs-CZ" altLang="cs-CZ" sz="27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19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Brazilian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British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Chinese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Indian, </a:t>
            </a: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Japanese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Mexican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Spanish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United </a:t>
            </a: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States</a:t>
            </a:r>
            <a:endParaRPr lang="cs-CZ" altLang="cs-CZ" sz="19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19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Ph.Eur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lvl="2" algn="ctr">
              <a:spcBef>
                <a:spcPct val="0"/>
              </a:spcBef>
              <a:buFontTx/>
              <a:buNone/>
            </a:pP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7th </a:t>
            </a: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Edition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9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Pharmacopoeia</a:t>
            </a:r>
            <a:r>
              <a:rPr lang="cs-CZ" altLang="cs-CZ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19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19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19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altLang="cs-CZ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cs-CZ" altLang="cs-CZ" sz="195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altLang="cs-CZ" sz="195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International </a:t>
            </a:r>
            <a:r>
              <a:rPr lang="cs-CZ" altLang="cs-CZ" sz="195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Pharmacopoeia</a:t>
            </a:r>
            <a:endParaRPr lang="cs-CZ" altLang="cs-CZ" sz="195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7692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st_practical_lesson_2022_1[202205090809519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3348</TotalTime>
  <Words>875</Words>
  <Application>Microsoft Office PowerPoint</Application>
  <PresentationFormat>Předvádění na obrazovce (4:3)</PresentationFormat>
  <Paragraphs>172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Muni Medium</vt:lpstr>
      <vt:lpstr>Tahoma</vt:lpstr>
      <vt:lpstr>Wingdings</vt:lpstr>
      <vt:lpstr>Prezentace_MU_CZ</vt:lpstr>
      <vt:lpstr>1st practical lesson</vt:lpstr>
      <vt:lpstr>Prezentace aplikace PowerPoint</vt:lpstr>
      <vt:lpstr>Literature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ATC classification system</vt:lpstr>
      <vt:lpstr>Prezentace aplikace PowerPoint</vt:lpstr>
      <vt:lpstr>ATC DRUG CLASSIFICATION SYSTEM</vt:lpstr>
      <vt:lpstr>Prezentace aplikace PowerPoint</vt:lpstr>
    </vt:vector>
  </TitlesOfParts>
  <Company>LF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farmakologie</dc:title>
  <dc:creator>Jana Kubátová</dc:creator>
  <cp:lastModifiedBy>Leoš Landa</cp:lastModifiedBy>
  <cp:revision>202</cp:revision>
  <dcterms:created xsi:type="dcterms:W3CDTF">2012-01-26T07:46:24Z</dcterms:created>
  <dcterms:modified xsi:type="dcterms:W3CDTF">2022-05-09T09:18:23Z</dcterms:modified>
</cp:coreProperties>
</file>