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9" r:id="rId1"/>
  </p:sldMasterIdLst>
  <p:notesMasterIdLst>
    <p:notesMasterId r:id="rId11"/>
  </p:notesMasterIdLst>
  <p:sldIdLst>
    <p:sldId id="480" r:id="rId2"/>
    <p:sldId id="455" r:id="rId3"/>
    <p:sldId id="473" r:id="rId4"/>
    <p:sldId id="431" r:id="rId5"/>
    <p:sldId id="491" r:id="rId6"/>
    <p:sldId id="481" r:id="rId7"/>
    <p:sldId id="497" r:id="rId8"/>
    <p:sldId id="498" r:id="rId9"/>
    <p:sldId id="287" r:id="rId10"/>
  </p:sldIdLst>
  <p:sldSz cx="9144000" cy="6858000" type="screen4x3"/>
  <p:notesSz cx="6858000" cy="9144000"/>
  <p:custDataLst>
    <p:tags r:id="rId12"/>
  </p:custDataLst>
  <p:defaultTextStyle>
    <a:defPPr>
      <a:defRPr lang="cs-CZ"/>
    </a:defPPr>
    <a:lvl1pPr algn="l" rtl="0" eaLnBrk="0" fontAlgn="base" hangingPunct="0">
      <a:spcBef>
        <a:spcPct val="0"/>
      </a:spcBef>
      <a:spcAft>
        <a:spcPct val="0"/>
      </a:spcAft>
      <a:defRPr kern="1200">
        <a:solidFill>
          <a:schemeClr val="tx1"/>
        </a:solidFill>
        <a:latin typeface="Candara" panose="020E0502030303020204" pitchFamily="34" charset="0"/>
        <a:ea typeface="+mn-ea"/>
        <a:cs typeface="+mn-cs"/>
      </a:defRPr>
    </a:lvl1pPr>
    <a:lvl2pPr marL="457200" algn="l" rtl="0" eaLnBrk="0" fontAlgn="base" hangingPunct="0">
      <a:spcBef>
        <a:spcPct val="0"/>
      </a:spcBef>
      <a:spcAft>
        <a:spcPct val="0"/>
      </a:spcAft>
      <a:defRPr kern="1200">
        <a:solidFill>
          <a:schemeClr val="tx1"/>
        </a:solidFill>
        <a:latin typeface="Candara" panose="020E0502030303020204" pitchFamily="34" charset="0"/>
        <a:ea typeface="+mn-ea"/>
        <a:cs typeface="+mn-cs"/>
      </a:defRPr>
    </a:lvl2pPr>
    <a:lvl3pPr marL="914400" algn="l" rtl="0" eaLnBrk="0" fontAlgn="base" hangingPunct="0">
      <a:spcBef>
        <a:spcPct val="0"/>
      </a:spcBef>
      <a:spcAft>
        <a:spcPct val="0"/>
      </a:spcAft>
      <a:defRPr kern="1200">
        <a:solidFill>
          <a:schemeClr val="tx1"/>
        </a:solidFill>
        <a:latin typeface="Candara" panose="020E0502030303020204" pitchFamily="34" charset="0"/>
        <a:ea typeface="+mn-ea"/>
        <a:cs typeface="+mn-cs"/>
      </a:defRPr>
    </a:lvl3pPr>
    <a:lvl4pPr marL="1371600" algn="l" rtl="0" eaLnBrk="0" fontAlgn="base" hangingPunct="0">
      <a:spcBef>
        <a:spcPct val="0"/>
      </a:spcBef>
      <a:spcAft>
        <a:spcPct val="0"/>
      </a:spcAft>
      <a:defRPr kern="1200">
        <a:solidFill>
          <a:schemeClr val="tx1"/>
        </a:solidFill>
        <a:latin typeface="Candara" panose="020E0502030303020204" pitchFamily="34" charset="0"/>
        <a:ea typeface="+mn-ea"/>
        <a:cs typeface="+mn-cs"/>
      </a:defRPr>
    </a:lvl4pPr>
    <a:lvl5pPr marL="1828800" algn="l" rtl="0" eaLnBrk="0" fontAlgn="base" hangingPunct="0">
      <a:spcBef>
        <a:spcPct val="0"/>
      </a:spcBef>
      <a:spcAft>
        <a:spcPct val="0"/>
      </a:spcAft>
      <a:defRPr kern="1200">
        <a:solidFill>
          <a:schemeClr val="tx1"/>
        </a:solidFill>
        <a:latin typeface="Candara" panose="020E0502030303020204" pitchFamily="34" charset="0"/>
        <a:ea typeface="+mn-ea"/>
        <a:cs typeface="+mn-cs"/>
      </a:defRPr>
    </a:lvl5pPr>
    <a:lvl6pPr marL="2286000" algn="l" defTabSz="914400" rtl="0" eaLnBrk="1" latinLnBrk="0" hangingPunct="1">
      <a:defRPr kern="1200">
        <a:solidFill>
          <a:schemeClr val="tx1"/>
        </a:solidFill>
        <a:latin typeface="Candara" panose="020E0502030303020204" pitchFamily="34" charset="0"/>
        <a:ea typeface="+mn-ea"/>
        <a:cs typeface="+mn-cs"/>
      </a:defRPr>
    </a:lvl6pPr>
    <a:lvl7pPr marL="2743200" algn="l" defTabSz="914400" rtl="0" eaLnBrk="1" latinLnBrk="0" hangingPunct="1">
      <a:defRPr kern="1200">
        <a:solidFill>
          <a:schemeClr val="tx1"/>
        </a:solidFill>
        <a:latin typeface="Candara" panose="020E0502030303020204" pitchFamily="34" charset="0"/>
        <a:ea typeface="+mn-ea"/>
        <a:cs typeface="+mn-cs"/>
      </a:defRPr>
    </a:lvl7pPr>
    <a:lvl8pPr marL="3200400" algn="l" defTabSz="914400" rtl="0" eaLnBrk="1" latinLnBrk="0" hangingPunct="1">
      <a:defRPr kern="1200">
        <a:solidFill>
          <a:schemeClr val="tx1"/>
        </a:solidFill>
        <a:latin typeface="Candara" panose="020E0502030303020204" pitchFamily="34" charset="0"/>
        <a:ea typeface="+mn-ea"/>
        <a:cs typeface="+mn-cs"/>
      </a:defRPr>
    </a:lvl8pPr>
    <a:lvl9pPr marL="3657600" algn="l" defTabSz="914400" rtl="0" eaLnBrk="1" latinLnBrk="0" hangingPunct="1">
      <a:defRPr kern="1200">
        <a:solidFill>
          <a:schemeClr val="tx1"/>
        </a:solidFill>
        <a:latin typeface="Candara" panose="020E0502030303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FF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51" autoAdjust="0"/>
    <p:restoredTop sz="95501" autoAdjust="0"/>
  </p:normalViewPr>
  <p:slideViewPr>
    <p:cSldViewPr>
      <p:cViewPr varScale="1">
        <p:scale>
          <a:sx n="124" d="100"/>
          <a:sy n="124" d="100"/>
        </p:scale>
        <p:origin x="36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cs-CZ"/>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cs-CZ"/>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cs-CZ"/>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37A4E194-106C-43A6-9599-0248C3285A9D}" type="slidenum">
              <a:rPr lang="cs-CZ" altLang="cs-CZ"/>
              <a:pPr>
                <a:defRPr/>
              </a:pPr>
              <a:t>‹#›</a:t>
            </a:fld>
            <a:endParaRPr lang="cs-CZ" altLang="cs-CZ"/>
          </a:p>
        </p:txBody>
      </p:sp>
    </p:spTree>
    <p:extLst>
      <p:ext uri="{BB962C8B-B14F-4D97-AF65-F5344CB8AC3E}">
        <p14:creationId xmlns:p14="http://schemas.microsoft.com/office/powerpoint/2010/main" val="37296966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Zástupný symbol pro obrázek snímku 1"/>
          <p:cNvSpPr>
            <a:spLocks noGrp="1" noRot="1" noChangeAspect="1" noTextEdit="1"/>
          </p:cNvSpPr>
          <p:nvPr>
            <p:ph type="sldImg"/>
          </p:nvPr>
        </p:nvSpPr>
        <p:spPr>
          <a:ln/>
        </p:spPr>
      </p:sp>
      <p:sp>
        <p:nvSpPr>
          <p:cNvPr id="22531"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dirty="0">
                <a:latin typeface="Arial" panose="020B0604020202020204" pitchFamily="34" charset="0"/>
              </a:rPr>
              <a:t>Pro případ tápání v názvech léčiv lze promítnout </a:t>
            </a:r>
            <a:r>
              <a:rPr lang="cs-CZ" altLang="cs-CZ" dirty="0" err="1">
                <a:latin typeface="Arial" panose="020B0604020202020204" pitchFamily="34" charset="0"/>
              </a:rPr>
              <a:t>slide</a:t>
            </a:r>
            <a:r>
              <a:rPr lang="cs-CZ" altLang="cs-CZ" dirty="0">
                <a:latin typeface="Arial" panose="020B0604020202020204" pitchFamily="34" charset="0"/>
              </a:rPr>
              <a:t> 20-22 ke zopakování.</a:t>
            </a:r>
          </a:p>
          <a:p>
            <a:r>
              <a:rPr lang="en-US" altLang="cs-CZ" dirty="0">
                <a:latin typeface="Arial" panose="020B0604020202020204" pitchFamily="34" charset="0"/>
              </a:rPr>
              <a:t>https://www.youtube.com/watch?v=Ytiqg2nnzpo</a:t>
            </a:r>
            <a:endParaRPr lang="cs-CZ" altLang="cs-CZ" dirty="0">
              <a:latin typeface="Arial" panose="020B0604020202020204" pitchFamily="34" charset="0"/>
            </a:endParaRPr>
          </a:p>
          <a:p>
            <a:endParaRPr lang="en-US" altLang="cs-CZ" dirty="0">
              <a:latin typeface="Arial" panose="020B0604020202020204" pitchFamily="34" charset="0"/>
            </a:endParaRPr>
          </a:p>
        </p:txBody>
      </p:sp>
      <p:sp>
        <p:nvSpPr>
          <p:cNvPr id="22532"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ndara" panose="020E0502030303020204" pitchFamily="34" charset="0"/>
              </a:defRPr>
            </a:lvl1pPr>
            <a:lvl2pPr marL="742950" indent="-285750">
              <a:defRPr>
                <a:solidFill>
                  <a:schemeClr val="tx1"/>
                </a:solidFill>
                <a:latin typeface="Candara" panose="020E0502030303020204" pitchFamily="34" charset="0"/>
              </a:defRPr>
            </a:lvl2pPr>
            <a:lvl3pPr marL="1143000" indent="-228600">
              <a:defRPr>
                <a:solidFill>
                  <a:schemeClr val="tx1"/>
                </a:solidFill>
                <a:latin typeface="Candara" panose="020E0502030303020204" pitchFamily="34" charset="0"/>
              </a:defRPr>
            </a:lvl3pPr>
            <a:lvl4pPr marL="1600200" indent="-228600">
              <a:defRPr>
                <a:solidFill>
                  <a:schemeClr val="tx1"/>
                </a:solidFill>
                <a:latin typeface="Candara" panose="020E0502030303020204" pitchFamily="34" charset="0"/>
              </a:defRPr>
            </a:lvl4pPr>
            <a:lvl5pPr marL="2057400" indent="-228600">
              <a:defRPr>
                <a:solidFill>
                  <a:schemeClr val="tx1"/>
                </a:solidFill>
                <a:latin typeface="Candara" panose="020E0502030303020204" pitchFamily="34" charset="0"/>
              </a:defRPr>
            </a:lvl5pPr>
            <a:lvl6pPr marL="2514600" indent="-228600" eaLnBrk="0" fontAlgn="base" hangingPunct="0">
              <a:spcBef>
                <a:spcPct val="0"/>
              </a:spcBef>
              <a:spcAft>
                <a:spcPct val="0"/>
              </a:spcAft>
              <a:defRPr>
                <a:solidFill>
                  <a:schemeClr val="tx1"/>
                </a:solidFill>
                <a:latin typeface="Candara" panose="020E0502030303020204" pitchFamily="34" charset="0"/>
              </a:defRPr>
            </a:lvl6pPr>
            <a:lvl7pPr marL="2971800" indent="-228600" eaLnBrk="0" fontAlgn="base" hangingPunct="0">
              <a:spcBef>
                <a:spcPct val="0"/>
              </a:spcBef>
              <a:spcAft>
                <a:spcPct val="0"/>
              </a:spcAft>
              <a:defRPr>
                <a:solidFill>
                  <a:schemeClr val="tx1"/>
                </a:solidFill>
                <a:latin typeface="Candara" panose="020E0502030303020204" pitchFamily="34" charset="0"/>
              </a:defRPr>
            </a:lvl7pPr>
            <a:lvl8pPr marL="3429000" indent="-228600" eaLnBrk="0" fontAlgn="base" hangingPunct="0">
              <a:spcBef>
                <a:spcPct val="0"/>
              </a:spcBef>
              <a:spcAft>
                <a:spcPct val="0"/>
              </a:spcAft>
              <a:defRPr>
                <a:solidFill>
                  <a:schemeClr val="tx1"/>
                </a:solidFill>
                <a:latin typeface="Candara" panose="020E0502030303020204" pitchFamily="34" charset="0"/>
              </a:defRPr>
            </a:lvl8pPr>
            <a:lvl9pPr marL="3886200" indent="-228600" eaLnBrk="0" fontAlgn="base" hangingPunct="0">
              <a:spcBef>
                <a:spcPct val="0"/>
              </a:spcBef>
              <a:spcAft>
                <a:spcPct val="0"/>
              </a:spcAft>
              <a:defRPr>
                <a:solidFill>
                  <a:schemeClr val="tx1"/>
                </a:solidFill>
                <a:latin typeface="Candara" panose="020E0502030303020204" pitchFamily="34" charset="0"/>
              </a:defRPr>
            </a:lvl9pPr>
          </a:lstStyle>
          <a:p>
            <a:fld id="{3D4A6450-375E-49F5-B5D8-B894851E6D5D}" type="slidenum">
              <a:rPr lang="cs-CZ" altLang="cs-CZ" smtClean="0">
                <a:latin typeface="Arial" panose="020B0604020202020204" pitchFamily="34" charset="0"/>
              </a:rPr>
              <a:pPr/>
              <a:t>3</a:t>
            </a:fld>
            <a:endParaRPr lang="cs-CZ" altLang="cs-CZ">
              <a:latin typeface="Arial" panose="020B0604020202020204" pitchFamily="34" charset="0"/>
            </a:endParaRPr>
          </a:p>
        </p:txBody>
      </p:sp>
    </p:spTree>
    <p:extLst>
      <p:ext uri="{BB962C8B-B14F-4D97-AF65-F5344CB8AC3E}">
        <p14:creationId xmlns:p14="http://schemas.microsoft.com/office/powerpoint/2010/main" val="4182427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Zástupný symbol pro obrázek snímku 1"/>
          <p:cNvSpPr>
            <a:spLocks noGrp="1" noRot="1" noChangeAspect="1" noTextEdit="1"/>
          </p:cNvSpPr>
          <p:nvPr>
            <p:ph type="sldImg"/>
          </p:nvPr>
        </p:nvSpPr>
        <p:spPr>
          <a:ln/>
        </p:spPr>
      </p:sp>
      <p:sp>
        <p:nvSpPr>
          <p:cNvPr id="26627"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cs-CZ">
              <a:latin typeface="Arial" panose="020B0604020202020204" pitchFamily="34" charset="0"/>
            </a:endParaRPr>
          </a:p>
        </p:txBody>
      </p:sp>
      <p:sp>
        <p:nvSpPr>
          <p:cNvPr id="26628"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ndara" panose="020E0502030303020204" pitchFamily="34" charset="0"/>
              </a:defRPr>
            </a:lvl1pPr>
            <a:lvl2pPr marL="742950" indent="-285750">
              <a:defRPr>
                <a:solidFill>
                  <a:schemeClr val="tx1"/>
                </a:solidFill>
                <a:latin typeface="Candara" panose="020E0502030303020204" pitchFamily="34" charset="0"/>
              </a:defRPr>
            </a:lvl2pPr>
            <a:lvl3pPr marL="1143000" indent="-228600">
              <a:defRPr>
                <a:solidFill>
                  <a:schemeClr val="tx1"/>
                </a:solidFill>
                <a:latin typeface="Candara" panose="020E0502030303020204" pitchFamily="34" charset="0"/>
              </a:defRPr>
            </a:lvl3pPr>
            <a:lvl4pPr marL="1600200" indent="-228600">
              <a:defRPr>
                <a:solidFill>
                  <a:schemeClr val="tx1"/>
                </a:solidFill>
                <a:latin typeface="Candara" panose="020E0502030303020204" pitchFamily="34" charset="0"/>
              </a:defRPr>
            </a:lvl4pPr>
            <a:lvl5pPr marL="2057400" indent="-228600">
              <a:defRPr>
                <a:solidFill>
                  <a:schemeClr val="tx1"/>
                </a:solidFill>
                <a:latin typeface="Candara" panose="020E0502030303020204" pitchFamily="34" charset="0"/>
              </a:defRPr>
            </a:lvl5pPr>
            <a:lvl6pPr marL="2514600" indent="-228600" eaLnBrk="0" fontAlgn="base" hangingPunct="0">
              <a:spcBef>
                <a:spcPct val="0"/>
              </a:spcBef>
              <a:spcAft>
                <a:spcPct val="0"/>
              </a:spcAft>
              <a:defRPr>
                <a:solidFill>
                  <a:schemeClr val="tx1"/>
                </a:solidFill>
                <a:latin typeface="Candara" panose="020E0502030303020204" pitchFamily="34" charset="0"/>
              </a:defRPr>
            </a:lvl6pPr>
            <a:lvl7pPr marL="2971800" indent="-228600" eaLnBrk="0" fontAlgn="base" hangingPunct="0">
              <a:spcBef>
                <a:spcPct val="0"/>
              </a:spcBef>
              <a:spcAft>
                <a:spcPct val="0"/>
              </a:spcAft>
              <a:defRPr>
                <a:solidFill>
                  <a:schemeClr val="tx1"/>
                </a:solidFill>
                <a:latin typeface="Candara" panose="020E0502030303020204" pitchFamily="34" charset="0"/>
              </a:defRPr>
            </a:lvl7pPr>
            <a:lvl8pPr marL="3429000" indent="-228600" eaLnBrk="0" fontAlgn="base" hangingPunct="0">
              <a:spcBef>
                <a:spcPct val="0"/>
              </a:spcBef>
              <a:spcAft>
                <a:spcPct val="0"/>
              </a:spcAft>
              <a:defRPr>
                <a:solidFill>
                  <a:schemeClr val="tx1"/>
                </a:solidFill>
                <a:latin typeface="Candara" panose="020E0502030303020204" pitchFamily="34" charset="0"/>
              </a:defRPr>
            </a:lvl8pPr>
            <a:lvl9pPr marL="3886200" indent="-228600" eaLnBrk="0" fontAlgn="base" hangingPunct="0">
              <a:spcBef>
                <a:spcPct val="0"/>
              </a:spcBef>
              <a:spcAft>
                <a:spcPct val="0"/>
              </a:spcAft>
              <a:defRPr>
                <a:solidFill>
                  <a:schemeClr val="tx1"/>
                </a:solidFill>
                <a:latin typeface="Candara" panose="020E0502030303020204" pitchFamily="34" charset="0"/>
              </a:defRPr>
            </a:lvl9pPr>
          </a:lstStyle>
          <a:p>
            <a:fld id="{8D7FF316-DD85-45C5-910D-6618B78C253F}" type="slidenum">
              <a:rPr lang="cs-CZ" altLang="cs-CZ" smtClean="0">
                <a:latin typeface="Arial" panose="020B0604020202020204" pitchFamily="34" charset="0"/>
              </a:rPr>
              <a:pPr/>
              <a:t>4</a:t>
            </a:fld>
            <a:endParaRPr lang="cs-CZ" altLang="cs-CZ">
              <a:latin typeface="Arial" panose="020B0604020202020204" pitchFamily="34" charset="0"/>
            </a:endParaRPr>
          </a:p>
        </p:txBody>
      </p:sp>
    </p:spTree>
    <p:extLst>
      <p:ext uri="{BB962C8B-B14F-4D97-AF65-F5344CB8AC3E}">
        <p14:creationId xmlns:p14="http://schemas.microsoft.com/office/powerpoint/2010/main" val="3001171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Zástupný symbol pro obrázek snímku 1"/>
          <p:cNvSpPr>
            <a:spLocks noGrp="1" noRot="1" noChangeAspect="1" noTextEdit="1"/>
          </p:cNvSpPr>
          <p:nvPr>
            <p:ph type="sldImg"/>
          </p:nvPr>
        </p:nvSpPr>
        <p:spPr>
          <a:ln/>
        </p:spPr>
      </p:sp>
      <p:sp>
        <p:nvSpPr>
          <p:cNvPr id="24579"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a:latin typeface="Arial" panose="020B0604020202020204" pitchFamily="34" charset="0"/>
              </a:rPr>
              <a:t>Dialog se studenty – schéma možno postupně kreslit na tabuli</a:t>
            </a:r>
            <a:endParaRPr lang="en-US" altLang="cs-CZ">
              <a:latin typeface="Arial" panose="020B0604020202020204" pitchFamily="34" charset="0"/>
            </a:endParaRPr>
          </a:p>
        </p:txBody>
      </p:sp>
      <p:sp>
        <p:nvSpPr>
          <p:cNvPr id="24580"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ndara" panose="020E0502030303020204" pitchFamily="34" charset="0"/>
              </a:defRPr>
            </a:lvl1pPr>
            <a:lvl2pPr marL="742950" indent="-285750">
              <a:defRPr>
                <a:solidFill>
                  <a:schemeClr val="tx1"/>
                </a:solidFill>
                <a:latin typeface="Candara" panose="020E0502030303020204" pitchFamily="34" charset="0"/>
              </a:defRPr>
            </a:lvl2pPr>
            <a:lvl3pPr marL="1143000" indent="-228600">
              <a:defRPr>
                <a:solidFill>
                  <a:schemeClr val="tx1"/>
                </a:solidFill>
                <a:latin typeface="Candara" panose="020E0502030303020204" pitchFamily="34" charset="0"/>
              </a:defRPr>
            </a:lvl3pPr>
            <a:lvl4pPr marL="1600200" indent="-228600">
              <a:defRPr>
                <a:solidFill>
                  <a:schemeClr val="tx1"/>
                </a:solidFill>
                <a:latin typeface="Candara" panose="020E0502030303020204" pitchFamily="34" charset="0"/>
              </a:defRPr>
            </a:lvl4pPr>
            <a:lvl5pPr marL="2057400" indent="-228600">
              <a:defRPr>
                <a:solidFill>
                  <a:schemeClr val="tx1"/>
                </a:solidFill>
                <a:latin typeface="Candara" panose="020E0502030303020204" pitchFamily="34" charset="0"/>
              </a:defRPr>
            </a:lvl5pPr>
            <a:lvl6pPr marL="2514600" indent="-228600" eaLnBrk="0" fontAlgn="base" hangingPunct="0">
              <a:spcBef>
                <a:spcPct val="0"/>
              </a:spcBef>
              <a:spcAft>
                <a:spcPct val="0"/>
              </a:spcAft>
              <a:defRPr>
                <a:solidFill>
                  <a:schemeClr val="tx1"/>
                </a:solidFill>
                <a:latin typeface="Candara" panose="020E0502030303020204" pitchFamily="34" charset="0"/>
              </a:defRPr>
            </a:lvl6pPr>
            <a:lvl7pPr marL="2971800" indent="-228600" eaLnBrk="0" fontAlgn="base" hangingPunct="0">
              <a:spcBef>
                <a:spcPct val="0"/>
              </a:spcBef>
              <a:spcAft>
                <a:spcPct val="0"/>
              </a:spcAft>
              <a:defRPr>
                <a:solidFill>
                  <a:schemeClr val="tx1"/>
                </a:solidFill>
                <a:latin typeface="Candara" panose="020E0502030303020204" pitchFamily="34" charset="0"/>
              </a:defRPr>
            </a:lvl7pPr>
            <a:lvl8pPr marL="3429000" indent="-228600" eaLnBrk="0" fontAlgn="base" hangingPunct="0">
              <a:spcBef>
                <a:spcPct val="0"/>
              </a:spcBef>
              <a:spcAft>
                <a:spcPct val="0"/>
              </a:spcAft>
              <a:defRPr>
                <a:solidFill>
                  <a:schemeClr val="tx1"/>
                </a:solidFill>
                <a:latin typeface="Candara" panose="020E0502030303020204" pitchFamily="34" charset="0"/>
              </a:defRPr>
            </a:lvl8pPr>
            <a:lvl9pPr marL="3886200" indent="-228600" eaLnBrk="0" fontAlgn="base" hangingPunct="0">
              <a:spcBef>
                <a:spcPct val="0"/>
              </a:spcBef>
              <a:spcAft>
                <a:spcPct val="0"/>
              </a:spcAft>
              <a:defRPr>
                <a:solidFill>
                  <a:schemeClr val="tx1"/>
                </a:solidFill>
                <a:latin typeface="Candara" panose="020E0502030303020204" pitchFamily="34" charset="0"/>
              </a:defRPr>
            </a:lvl9pPr>
          </a:lstStyle>
          <a:p>
            <a:fld id="{22B9EDE5-99FB-415C-9555-C63FFC1EFB9A}" type="slidenum">
              <a:rPr lang="cs-CZ" altLang="cs-CZ" smtClean="0">
                <a:latin typeface="Arial" panose="020B0604020202020204" pitchFamily="34" charset="0"/>
              </a:rPr>
              <a:pPr/>
              <a:t>5</a:t>
            </a:fld>
            <a:endParaRPr lang="cs-CZ" altLang="cs-CZ">
              <a:latin typeface="Arial" panose="020B0604020202020204" pitchFamily="34" charset="0"/>
            </a:endParaRPr>
          </a:p>
        </p:txBody>
      </p:sp>
    </p:spTree>
    <p:extLst>
      <p:ext uri="{BB962C8B-B14F-4D97-AF65-F5344CB8AC3E}">
        <p14:creationId xmlns:p14="http://schemas.microsoft.com/office/powerpoint/2010/main" val="38887563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Zástupný symbol pro obrázek snímku 1"/>
          <p:cNvSpPr>
            <a:spLocks noGrp="1" noRot="1" noChangeAspect="1" noTextEdit="1"/>
          </p:cNvSpPr>
          <p:nvPr>
            <p:ph type="sldImg"/>
          </p:nvPr>
        </p:nvSpPr>
        <p:spPr>
          <a:ln/>
        </p:spPr>
      </p:sp>
      <p:sp>
        <p:nvSpPr>
          <p:cNvPr id="30723"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a:latin typeface="Arial" panose="020B0604020202020204" pitchFamily="34" charset="0"/>
              </a:rPr>
              <a:t>Pokud by studenti tápali v názvech léčiv, lze promítnout slide 20-22 ke zopakování</a:t>
            </a:r>
            <a:endParaRPr lang="en-US" altLang="cs-CZ">
              <a:latin typeface="Arial" panose="020B0604020202020204" pitchFamily="34" charset="0"/>
            </a:endParaRPr>
          </a:p>
        </p:txBody>
      </p:sp>
      <p:sp>
        <p:nvSpPr>
          <p:cNvPr id="30724"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ndara" panose="020E0502030303020204" pitchFamily="34" charset="0"/>
              </a:defRPr>
            </a:lvl1pPr>
            <a:lvl2pPr marL="742950" indent="-285750">
              <a:defRPr>
                <a:solidFill>
                  <a:schemeClr val="tx1"/>
                </a:solidFill>
                <a:latin typeface="Candara" panose="020E0502030303020204" pitchFamily="34" charset="0"/>
              </a:defRPr>
            </a:lvl2pPr>
            <a:lvl3pPr marL="1143000" indent="-228600">
              <a:defRPr>
                <a:solidFill>
                  <a:schemeClr val="tx1"/>
                </a:solidFill>
                <a:latin typeface="Candara" panose="020E0502030303020204" pitchFamily="34" charset="0"/>
              </a:defRPr>
            </a:lvl3pPr>
            <a:lvl4pPr marL="1600200" indent="-228600">
              <a:defRPr>
                <a:solidFill>
                  <a:schemeClr val="tx1"/>
                </a:solidFill>
                <a:latin typeface="Candara" panose="020E0502030303020204" pitchFamily="34" charset="0"/>
              </a:defRPr>
            </a:lvl4pPr>
            <a:lvl5pPr marL="2057400" indent="-228600">
              <a:defRPr>
                <a:solidFill>
                  <a:schemeClr val="tx1"/>
                </a:solidFill>
                <a:latin typeface="Candara" panose="020E0502030303020204" pitchFamily="34" charset="0"/>
              </a:defRPr>
            </a:lvl5pPr>
            <a:lvl6pPr marL="2514600" indent="-228600" eaLnBrk="0" fontAlgn="base" hangingPunct="0">
              <a:spcBef>
                <a:spcPct val="0"/>
              </a:spcBef>
              <a:spcAft>
                <a:spcPct val="0"/>
              </a:spcAft>
              <a:defRPr>
                <a:solidFill>
                  <a:schemeClr val="tx1"/>
                </a:solidFill>
                <a:latin typeface="Candara" panose="020E0502030303020204" pitchFamily="34" charset="0"/>
              </a:defRPr>
            </a:lvl6pPr>
            <a:lvl7pPr marL="2971800" indent="-228600" eaLnBrk="0" fontAlgn="base" hangingPunct="0">
              <a:spcBef>
                <a:spcPct val="0"/>
              </a:spcBef>
              <a:spcAft>
                <a:spcPct val="0"/>
              </a:spcAft>
              <a:defRPr>
                <a:solidFill>
                  <a:schemeClr val="tx1"/>
                </a:solidFill>
                <a:latin typeface="Candara" panose="020E0502030303020204" pitchFamily="34" charset="0"/>
              </a:defRPr>
            </a:lvl7pPr>
            <a:lvl8pPr marL="3429000" indent="-228600" eaLnBrk="0" fontAlgn="base" hangingPunct="0">
              <a:spcBef>
                <a:spcPct val="0"/>
              </a:spcBef>
              <a:spcAft>
                <a:spcPct val="0"/>
              </a:spcAft>
              <a:defRPr>
                <a:solidFill>
                  <a:schemeClr val="tx1"/>
                </a:solidFill>
                <a:latin typeface="Candara" panose="020E0502030303020204" pitchFamily="34" charset="0"/>
              </a:defRPr>
            </a:lvl8pPr>
            <a:lvl9pPr marL="3886200" indent="-228600" eaLnBrk="0" fontAlgn="base" hangingPunct="0">
              <a:spcBef>
                <a:spcPct val="0"/>
              </a:spcBef>
              <a:spcAft>
                <a:spcPct val="0"/>
              </a:spcAft>
              <a:defRPr>
                <a:solidFill>
                  <a:schemeClr val="tx1"/>
                </a:solidFill>
                <a:latin typeface="Candara" panose="020E0502030303020204" pitchFamily="34" charset="0"/>
              </a:defRPr>
            </a:lvl9pPr>
          </a:lstStyle>
          <a:p>
            <a:fld id="{5F1E1A43-E71F-4F3F-96E9-56FBF3522364}" type="slidenum">
              <a:rPr lang="cs-CZ" altLang="cs-CZ" smtClean="0">
                <a:latin typeface="Arial" panose="020B0604020202020204" pitchFamily="34" charset="0"/>
              </a:rPr>
              <a:pPr/>
              <a:t>6</a:t>
            </a:fld>
            <a:endParaRPr lang="cs-CZ" altLang="cs-CZ">
              <a:latin typeface="Arial" panose="020B0604020202020204" pitchFamily="34" charset="0"/>
            </a:endParaRPr>
          </a:p>
        </p:txBody>
      </p:sp>
    </p:spTree>
    <p:extLst>
      <p:ext uri="{BB962C8B-B14F-4D97-AF65-F5344CB8AC3E}">
        <p14:creationId xmlns:p14="http://schemas.microsoft.com/office/powerpoint/2010/main" val="1314222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4500"/>
            </a:lvl1pPr>
          </a:lstStyle>
          <a:p>
            <a:r>
              <a:rPr lang="cs-CZ"/>
              <a:t>Kliknutím lze upravit styl.</a:t>
            </a:r>
            <a:endParaRPr lang="en-US"/>
          </a:p>
        </p:txBody>
      </p:sp>
      <p:sp>
        <p:nvSpPr>
          <p:cNvPr id="3" name="Podnadpis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lze upravit styl předlohy.</a:t>
            </a:r>
            <a:endParaRPr lang="en-US"/>
          </a:p>
        </p:txBody>
      </p:sp>
      <p:sp>
        <p:nvSpPr>
          <p:cNvPr id="4" name="Zástupný symbol pro datum 3"/>
          <p:cNvSpPr>
            <a:spLocks noGrp="1"/>
          </p:cNvSpPr>
          <p:nvPr>
            <p:ph type="dt" sz="half" idx="10"/>
          </p:nvPr>
        </p:nvSpPr>
        <p:spPr/>
        <p:txBody>
          <a:bodyPr/>
          <a:lstStyle>
            <a:lvl1pPr>
              <a:defRPr/>
            </a:lvl1pPr>
          </a:lstStyle>
          <a:p>
            <a:pPr>
              <a:defRPr/>
            </a:pPr>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90A7E3B0-BFC0-4BA9-91CA-B05FB805A4D4}" type="slidenum">
              <a:rPr lang="cs-CZ" altLang="cs-CZ"/>
              <a:pPr>
                <a:defRPr/>
              </a:pPr>
              <a:t>‹#›</a:t>
            </a:fld>
            <a:endParaRPr lang="cs-CZ" altLang="cs-CZ"/>
          </a:p>
        </p:txBody>
      </p:sp>
    </p:spTree>
    <p:extLst>
      <p:ext uri="{BB962C8B-B14F-4D97-AF65-F5344CB8AC3E}">
        <p14:creationId xmlns:p14="http://schemas.microsoft.com/office/powerpoint/2010/main" val="3891946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p:cNvSpPr>
            <a:spLocks noGrp="1"/>
          </p:cNvSpPr>
          <p:nvPr>
            <p:ph type="dt" sz="half" idx="10"/>
          </p:nvPr>
        </p:nvSpPr>
        <p:spPr/>
        <p:txBody>
          <a:bodyPr/>
          <a:lstStyle>
            <a:lvl1pPr>
              <a:defRPr/>
            </a:lvl1pPr>
          </a:lstStyle>
          <a:p>
            <a:pPr>
              <a:defRPr/>
            </a:pPr>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4875EEE-3108-4A10-943B-0045820E9F74}" type="slidenum">
              <a:rPr lang="cs-CZ" altLang="cs-CZ"/>
              <a:pPr>
                <a:defRPr/>
              </a:pPr>
              <a:t>‹#›</a:t>
            </a:fld>
            <a:endParaRPr lang="cs-CZ" altLang="cs-CZ"/>
          </a:p>
        </p:txBody>
      </p:sp>
    </p:spTree>
    <p:extLst>
      <p:ext uri="{BB962C8B-B14F-4D97-AF65-F5344CB8AC3E}">
        <p14:creationId xmlns:p14="http://schemas.microsoft.com/office/powerpoint/2010/main" val="3145174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a:t>Kliknutím lze upravit styl.</a:t>
            </a:r>
            <a:endParaRPr lang="en-US"/>
          </a:p>
        </p:txBody>
      </p:sp>
      <p:sp>
        <p:nvSpPr>
          <p:cNvPr id="3" name="Zástupný symbol pro svislý text 2"/>
          <p:cNvSpPr>
            <a:spLocks noGrp="1"/>
          </p:cNvSpPr>
          <p:nvPr>
            <p:ph type="body" orient="vert" idx="1"/>
          </p:nvPr>
        </p:nvSpPr>
        <p:spPr>
          <a:xfrm>
            <a:off x="628650" y="365125"/>
            <a:ext cx="5800725"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p:cNvSpPr>
            <a:spLocks noGrp="1"/>
          </p:cNvSpPr>
          <p:nvPr>
            <p:ph type="dt" sz="half" idx="10"/>
          </p:nvPr>
        </p:nvSpPr>
        <p:spPr/>
        <p:txBody>
          <a:bodyPr/>
          <a:lstStyle>
            <a:lvl1pPr>
              <a:defRPr/>
            </a:lvl1pPr>
          </a:lstStyle>
          <a:p>
            <a:pPr>
              <a:defRPr/>
            </a:pPr>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88FE766A-31F5-45E0-BD36-E157673248F4}" type="slidenum">
              <a:rPr lang="cs-CZ" altLang="cs-CZ"/>
              <a:pPr>
                <a:defRPr/>
              </a:pPr>
              <a:t>‹#›</a:t>
            </a:fld>
            <a:endParaRPr lang="cs-CZ" altLang="cs-CZ"/>
          </a:p>
        </p:txBody>
      </p:sp>
    </p:spTree>
    <p:extLst>
      <p:ext uri="{BB962C8B-B14F-4D97-AF65-F5344CB8AC3E}">
        <p14:creationId xmlns:p14="http://schemas.microsoft.com/office/powerpoint/2010/main" val="2937166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US"/>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p:cNvSpPr>
            <a:spLocks noGrp="1"/>
          </p:cNvSpPr>
          <p:nvPr>
            <p:ph type="dt" sz="half" idx="10"/>
          </p:nvPr>
        </p:nvSpPr>
        <p:spPr/>
        <p:txBody>
          <a:bodyPr/>
          <a:lstStyle>
            <a:lvl1pPr>
              <a:defRPr/>
            </a:lvl1pPr>
          </a:lstStyle>
          <a:p>
            <a:pPr>
              <a:defRPr/>
            </a:pPr>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D27A588-7345-49C4-8187-93CA892546D6}" type="slidenum">
              <a:rPr lang="cs-CZ" altLang="cs-CZ"/>
              <a:pPr>
                <a:defRPr/>
              </a:pPr>
              <a:t>‹#›</a:t>
            </a:fld>
            <a:endParaRPr lang="cs-CZ" altLang="cs-CZ"/>
          </a:p>
        </p:txBody>
      </p:sp>
    </p:spTree>
    <p:extLst>
      <p:ext uri="{BB962C8B-B14F-4D97-AF65-F5344CB8AC3E}">
        <p14:creationId xmlns:p14="http://schemas.microsoft.com/office/powerpoint/2010/main" val="457848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9"/>
            <a:ext cx="7886700" cy="2852737"/>
          </a:xfrm>
        </p:spPr>
        <p:txBody>
          <a:bodyPr anchor="b"/>
          <a:lstStyle>
            <a:lvl1pPr>
              <a:defRPr sz="4500"/>
            </a:lvl1pPr>
          </a:lstStyle>
          <a:p>
            <a:r>
              <a:rPr lang="cs-CZ"/>
              <a:t>Kliknutím lze upravit styl.</a:t>
            </a:r>
            <a:endParaRPr lang="en-US"/>
          </a:p>
        </p:txBody>
      </p:sp>
      <p:sp>
        <p:nvSpPr>
          <p:cNvPr id="3" name="Zástupný symbol pro text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2A585EDB-BE91-48E5-8BF8-75CDB801734B}" type="slidenum">
              <a:rPr lang="cs-CZ" altLang="cs-CZ"/>
              <a:pPr>
                <a:defRPr/>
              </a:pPr>
              <a:t>‹#›</a:t>
            </a:fld>
            <a:endParaRPr lang="cs-CZ" altLang="cs-CZ"/>
          </a:p>
        </p:txBody>
      </p:sp>
    </p:spTree>
    <p:extLst>
      <p:ext uri="{BB962C8B-B14F-4D97-AF65-F5344CB8AC3E}">
        <p14:creationId xmlns:p14="http://schemas.microsoft.com/office/powerpoint/2010/main" val="2583730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US"/>
          </a:p>
        </p:txBody>
      </p:sp>
      <p:sp>
        <p:nvSpPr>
          <p:cNvPr id="3" name="Zástupný symbol pro obsah 2"/>
          <p:cNvSpPr>
            <a:spLocks noGrp="1"/>
          </p:cNvSpPr>
          <p:nvPr>
            <p:ph sz="half" idx="1"/>
          </p:nvPr>
        </p:nvSpPr>
        <p:spPr>
          <a:xfrm>
            <a:off x="628650" y="1825625"/>
            <a:ext cx="38862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obsah 3"/>
          <p:cNvSpPr>
            <a:spLocks noGrp="1"/>
          </p:cNvSpPr>
          <p:nvPr>
            <p:ph sz="half" idx="2"/>
          </p:nvPr>
        </p:nvSpPr>
        <p:spPr>
          <a:xfrm>
            <a:off x="4629150" y="1825625"/>
            <a:ext cx="38862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datum 3"/>
          <p:cNvSpPr>
            <a:spLocks noGrp="1"/>
          </p:cNvSpPr>
          <p:nvPr>
            <p:ph type="dt" sz="half" idx="10"/>
          </p:nvPr>
        </p:nvSpPr>
        <p:spPr/>
        <p:txBody>
          <a:bodyPr/>
          <a:lstStyle>
            <a:lvl1pPr>
              <a:defRPr/>
            </a:lvl1pPr>
          </a:lstStyle>
          <a:p>
            <a:pPr>
              <a:defRPr/>
            </a:pPr>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DC961795-4AF8-4770-9E2D-52879AE9468F}" type="slidenum">
              <a:rPr lang="cs-CZ" altLang="cs-CZ"/>
              <a:pPr>
                <a:defRPr/>
              </a:pPr>
              <a:t>‹#›</a:t>
            </a:fld>
            <a:endParaRPr lang="cs-CZ" altLang="cs-CZ"/>
          </a:p>
        </p:txBody>
      </p:sp>
    </p:spTree>
    <p:extLst>
      <p:ext uri="{BB962C8B-B14F-4D97-AF65-F5344CB8AC3E}">
        <p14:creationId xmlns:p14="http://schemas.microsoft.com/office/powerpoint/2010/main" val="228228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29841" y="365126"/>
            <a:ext cx="7886700" cy="1325563"/>
          </a:xfrm>
        </p:spPr>
        <p:txBody>
          <a:bodyPr/>
          <a:lstStyle/>
          <a:p>
            <a:r>
              <a:rPr lang="cs-CZ"/>
              <a:t>Kliknutím lze upravit styl.</a:t>
            </a:r>
            <a:endParaRPr lang="en-US"/>
          </a:p>
        </p:txBody>
      </p:sp>
      <p:sp>
        <p:nvSpPr>
          <p:cNvPr id="3" name="Zástupný symbol pro text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Kliknutím lze upravit styly předlohy textu.</a:t>
            </a:r>
          </a:p>
        </p:txBody>
      </p:sp>
      <p:sp>
        <p:nvSpPr>
          <p:cNvPr id="4" name="Zástupný symbol pro obsah 3"/>
          <p:cNvSpPr>
            <a:spLocks noGrp="1"/>
          </p:cNvSpPr>
          <p:nvPr>
            <p:ph sz="half" idx="2"/>
          </p:nvPr>
        </p:nvSpPr>
        <p:spPr>
          <a:xfrm>
            <a:off x="629842" y="2505075"/>
            <a:ext cx="3868340"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text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Kliknutím lze upravit styly předlohy textu.</a:t>
            </a:r>
          </a:p>
        </p:txBody>
      </p:sp>
      <p:sp>
        <p:nvSpPr>
          <p:cNvPr id="6" name="Zástupný symbol pro obsah 5"/>
          <p:cNvSpPr>
            <a:spLocks noGrp="1"/>
          </p:cNvSpPr>
          <p:nvPr>
            <p:ph sz="quarter" idx="4"/>
          </p:nvPr>
        </p:nvSpPr>
        <p:spPr>
          <a:xfrm>
            <a:off x="4629150" y="2505075"/>
            <a:ext cx="3887391"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Zástupný symbol pro datum 3"/>
          <p:cNvSpPr>
            <a:spLocks noGrp="1"/>
          </p:cNvSpPr>
          <p:nvPr>
            <p:ph type="dt" sz="half" idx="10"/>
          </p:nvPr>
        </p:nvSpPr>
        <p:spPr/>
        <p:txBody>
          <a:bodyPr/>
          <a:lstStyle>
            <a:lvl1pPr>
              <a:defRPr/>
            </a:lvl1pPr>
          </a:lstStyle>
          <a:p>
            <a:pPr>
              <a:defRPr/>
            </a:pPr>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2CCBD435-598B-4AE8-ADB1-50223BB6E00A}" type="slidenum">
              <a:rPr lang="cs-CZ" altLang="cs-CZ"/>
              <a:pPr>
                <a:defRPr/>
              </a:pPr>
              <a:t>‹#›</a:t>
            </a:fld>
            <a:endParaRPr lang="cs-CZ" altLang="cs-CZ"/>
          </a:p>
        </p:txBody>
      </p:sp>
    </p:spTree>
    <p:extLst>
      <p:ext uri="{BB962C8B-B14F-4D97-AF65-F5344CB8AC3E}">
        <p14:creationId xmlns:p14="http://schemas.microsoft.com/office/powerpoint/2010/main" val="2686425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US"/>
          </a:p>
        </p:txBody>
      </p:sp>
      <p:sp>
        <p:nvSpPr>
          <p:cNvPr id="3" name="Zástupný symbol pro datum 3"/>
          <p:cNvSpPr>
            <a:spLocks noGrp="1"/>
          </p:cNvSpPr>
          <p:nvPr>
            <p:ph type="dt" sz="half" idx="10"/>
          </p:nvPr>
        </p:nvSpPr>
        <p:spPr/>
        <p:txBody>
          <a:bodyPr/>
          <a:lstStyle>
            <a:lvl1pPr>
              <a:defRPr/>
            </a:lvl1pPr>
          </a:lstStyle>
          <a:p>
            <a:pPr>
              <a:defRPr/>
            </a:pPr>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734E58E-CE81-4061-A615-ECC1D1FC54BE}" type="slidenum">
              <a:rPr lang="cs-CZ" altLang="cs-CZ"/>
              <a:pPr>
                <a:defRPr/>
              </a:pPr>
              <a:t>‹#›</a:t>
            </a:fld>
            <a:endParaRPr lang="cs-CZ" altLang="cs-CZ"/>
          </a:p>
        </p:txBody>
      </p:sp>
    </p:spTree>
    <p:extLst>
      <p:ext uri="{BB962C8B-B14F-4D97-AF65-F5344CB8AC3E}">
        <p14:creationId xmlns:p14="http://schemas.microsoft.com/office/powerpoint/2010/main" val="3446053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706EEA0F-A103-4EC2-8825-D769DE0FA25E}" type="slidenum">
              <a:rPr lang="cs-CZ" altLang="cs-CZ"/>
              <a:pPr>
                <a:defRPr/>
              </a:pPr>
              <a:t>‹#›</a:t>
            </a:fld>
            <a:endParaRPr lang="cs-CZ" altLang="cs-CZ"/>
          </a:p>
        </p:txBody>
      </p:sp>
    </p:spTree>
    <p:extLst>
      <p:ext uri="{BB962C8B-B14F-4D97-AF65-F5344CB8AC3E}">
        <p14:creationId xmlns:p14="http://schemas.microsoft.com/office/powerpoint/2010/main" val="2530065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endParaRPr lang="en-US"/>
          </a:p>
        </p:txBody>
      </p:sp>
      <p:sp>
        <p:nvSpPr>
          <p:cNvPr id="3" name="Zástupný symbol pro obsah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A9BD96C2-5011-4810-AFF7-ADE9D3DC0E7F}" type="slidenum">
              <a:rPr lang="cs-CZ" altLang="cs-CZ"/>
              <a:pPr>
                <a:defRPr/>
              </a:pPr>
              <a:t>‹#›</a:t>
            </a:fld>
            <a:endParaRPr lang="cs-CZ" altLang="cs-CZ"/>
          </a:p>
        </p:txBody>
      </p:sp>
    </p:spTree>
    <p:extLst>
      <p:ext uri="{BB962C8B-B14F-4D97-AF65-F5344CB8AC3E}">
        <p14:creationId xmlns:p14="http://schemas.microsoft.com/office/powerpoint/2010/main" val="2452015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endParaRPr lang="en-US"/>
          </a:p>
        </p:txBody>
      </p:sp>
      <p:sp>
        <p:nvSpPr>
          <p:cNvPr id="3" name="Zástupný symbol pro obrázek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764EE2AB-333F-4E81-837D-1E1DB81F4BDC}" type="slidenum">
              <a:rPr lang="cs-CZ" altLang="cs-CZ"/>
              <a:pPr>
                <a:defRPr/>
              </a:pPr>
              <a:t>‹#›</a:t>
            </a:fld>
            <a:endParaRPr lang="cs-CZ" altLang="cs-CZ"/>
          </a:p>
        </p:txBody>
      </p:sp>
    </p:spTree>
    <p:extLst>
      <p:ext uri="{BB962C8B-B14F-4D97-AF65-F5344CB8AC3E}">
        <p14:creationId xmlns:p14="http://schemas.microsoft.com/office/powerpoint/2010/main" val="4186902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en-US"/>
              <a:t>Kliknutím lze upravit styl.</a:t>
            </a:r>
            <a:endParaRPr lang="en-US" altLang="en-US"/>
          </a:p>
        </p:txBody>
      </p:sp>
      <p:sp>
        <p:nvSpPr>
          <p:cNvPr id="1027" name="Zástupný symbol pro text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en-US"/>
              <a:t>Kliknutím lze upravit styly předlohy textu.</a:t>
            </a:r>
          </a:p>
          <a:p>
            <a:pPr lvl="1"/>
            <a:r>
              <a:rPr lang="cs-CZ" altLang="en-US"/>
              <a:t>Druhá úroveň</a:t>
            </a:r>
          </a:p>
          <a:p>
            <a:pPr lvl="2"/>
            <a:r>
              <a:rPr lang="cs-CZ" altLang="en-US"/>
              <a:t>Třetí úroveň</a:t>
            </a:r>
          </a:p>
          <a:p>
            <a:pPr lvl="3"/>
            <a:r>
              <a:rPr lang="cs-CZ" altLang="en-US"/>
              <a:t>Čtvrtá úroveň</a:t>
            </a:r>
          </a:p>
          <a:p>
            <a:pPr lvl="4"/>
            <a:r>
              <a:rPr lang="cs-CZ" altLang="en-US"/>
              <a:t>Pátá úroveň</a:t>
            </a:r>
            <a:endParaRPr lang="en-US" altLang="en-US"/>
          </a:p>
        </p:txBody>
      </p:sp>
      <p:sp>
        <p:nvSpPr>
          <p:cNvPr id="4" name="Zástupný symbol pro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cs-CZ"/>
          </a:p>
        </p:txBody>
      </p:sp>
      <p:sp>
        <p:nvSpPr>
          <p:cNvPr id="5" name="Zástupný symbol pro zápatí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cs-CZ"/>
          </a:p>
        </p:txBody>
      </p:sp>
      <p:sp>
        <p:nvSpPr>
          <p:cNvPr id="6" name="Zástupný symbol pro číslo snímku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F0CB4A4D-90E3-4CA4-911C-83C8E541767F}"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3"/>
          <p:cNvSpPr>
            <a:spLocks noGrp="1"/>
          </p:cNvSpPr>
          <p:nvPr>
            <p:ph type="ctrTitle"/>
          </p:nvPr>
        </p:nvSpPr>
        <p:spPr/>
        <p:txBody>
          <a:bodyPr/>
          <a:lstStyle/>
          <a:p>
            <a:r>
              <a:rPr lang="en-US" altLang="cs-CZ" dirty="0"/>
              <a:t>INTRODUCTION TO THE STUDY OF PHARMACOLOGY </a:t>
            </a: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p:cNvSpPr>
            <a:spLocks noGrp="1"/>
          </p:cNvSpPr>
          <p:nvPr>
            <p:ph type="title"/>
          </p:nvPr>
        </p:nvSpPr>
        <p:spPr>
          <a:xfrm>
            <a:off x="628650" y="404813"/>
            <a:ext cx="7886700" cy="1325562"/>
          </a:xfrm>
        </p:spPr>
        <p:txBody>
          <a:bodyPr/>
          <a:lstStyle/>
          <a:p>
            <a:pPr eaLnBrk="1" hangingPunct="1">
              <a:defRPr/>
            </a:pPr>
            <a:r>
              <a:rPr lang="en-US" sz="3200" cap="all" dirty="0"/>
              <a:t>Types of treatment</a:t>
            </a:r>
            <a:endParaRPr lang="cs-CZ" altLang="en-US" sz="2400" cap="all" dirty="0"/>
          </a:p>
        </p:txBody>
      </p:sp>
      <p:sp>
        <p:nvSpPr>
          <p:cNvPr id="3" name="Zástupný symbol pro obsah 2"/>
          <p:cNvSpPr>
            <a:spLocks noGrp="1"/>
          </p:cNvSpPr>
          <p:nvPr>
            <p:ph idx="1"/>
          </p:nvPr>
        </p:nvSpPr>
        <p:spPr>
          <a:xfrm>
            <a:off x="2916238" y="1825624"/>
            <a:ext cx="6119812" cy="4771727"/>
          </a:xfrm>
        </p:spPr>
        <p:txBody>
          <a:bodyPr/>
          <a:lstStyle/>
          <a:p>
            <a:pPr marL="0" indent="0" eaLnBrk="1" hangingPunct="1">
              <a:buNone/>
              <a:defRPr/>
            </a:pPr>
            <a:r>
              <a:rPr lang="cs-CZ" sz="2800" dirty="0"/>
              <a:t>C</a:t>
            </a:r>
            <a:r>
              <a:rPr lang="en-US" sz="2800" dirty="0" err="1"/>
              <a:t>ausal</a:t>
            </a:r>
            <a:r>
              <a:rPr lang="en-US" sz="2800" dirty="0"/>
              <a:t> treatment</a:t>
            </a:r>
            <a:endParaRPr lang="cs-CZ" sz="2800" dirty="0"/>
          </a:p>
          <a:p>
            <a:pPr lvl="1" eaLnBrk="1" hangingPunct="1">
              <a:defRPr/>
            </a:pPr>
            <a:r>
              <a:rPr lang="cs-CZ" sz="2500" dirty="0"/>
              <a:t>T</a:t>
            </a:r>
            <a:r>
              <a:rPr lang="en-US" sz="2500" dirty="0" err="1"/>
              <a:t>argeted</a:t>
            </a:r>
            <a:r>
              <a:rPr lang="en-US" sz="2500" dirty="0"/>
              <a:t> against the disease</a:t>
            </a:r>
            <a:r>
              <a:rPr lang="cs-CZ" sz="2500" dirty="0"/>
              <a:t> </a:t>
            </a:r>
            <a:r>
              <a:rPr lang="cs-CZ" sz="2500" dirty="0" err="1"/>
              <a:t>causative</a:t>
            </a:r>
            <a:r>
              <a:rPr lang="en-US" sz="2500" dirty="0"/>
              <a:t> </a:t>
            </a:r>
            <a:endParaRPr lang="cs-CZ" sz="2500" dirty="0"/>
          </a:p>
          <a:p>
            <a:pPr lvl="1" eaLnBrk="1" hangingPunct="1">
              <a:defRPr/>
            </a:pPr>
            <a:r>
              <a:rPr lang="cs-CZ" sz="2500" dirty="0"/>
              <a:t>E. </a:t>
            </a:r>
            <a:r>
              <a:rPr lang="en-US" sz="2500" dirty="0"/>
              <a:t>g</a:t>
            </a:r>
            <a:r>
              <a:rPr lang="cs-CZ" sz="2500" dirty="0"/>
              <a:t>., </a:t>
            </a:r>
            <a:r>
              <a:rPr lang="en-US" sz="2500" dirty="0"/>
              <a:t> antibiotics – infections</a:t>
            </a:r>
            <a:endParaRPr lang="cs-CZ" sz="2500" dirty="0"/>
          </a:p>
          <a:p>
            <a:pPr marL="0" indent="0" eaLnBrk="1" hangingPunct="1">
              <a:buNone/>
              <a:defRPr/>
            </a:pPr>
            <a:r>
              <a:rPr lang="en-US" sz="2800" dirty="0"/>
              <a:t>Symptomatic treatment</a:t>
            </a:r>
            <a:endParaRPr lang="cs-CZ" sz="2800" dirty="0"/>
          </a:p>
          <a:p>
            <a:pPr lvl="1" eaLnBrk="1" hangingPunct="1">
              <a:defRPr/>
            </a:pPr>
            <a:r>
              <a:rPr lang="cs-CZ" sz="2500" dirty="0"/>
              <a:t>R</a:t>
            </a:r>
            <a:r>
              <a:rPr lang="en-US" sz="2500" dirty="0" err="1"/>
              <a:t>emoves</a:t>
            </a:r>
            <a:r>
              <a:rPr lang="cs-CZ" sz="2500" dirty="0"/>
              <a:t> </a:t>
            </a:r>
            <a:r>
              <a:rPr lang="cs-CZ" sz="2500" dirty="0" err="1"/>
              <a:t>or</a:t>
            </a:r>
            <a:r>
              <a:rPr lang="cs-CZ" sz="2500" dirty="0"/>
              <a:t> </a:t>
            </a:r>
            <a:r>
              <a:rPr lang="cs-CZ" sz="2500" dirty="0" err="1"/>
              <a:t>alleviates</a:t>
            </a:r>
            <a:r>
              <a:rPr lang="en-US" sz="2500" dirty="0"/>
              <a:t> symptoms</a:t>
            </a:r>
            <a:r>
              <a:rPr lang="cs-CZ" sz="2500" dirty="0"/>
              <a:t> </a:t>
            </a:r>
            <a:r>
              <a:rPr lang="en-US" sz="2500" dirty="0"/>
              <a:t>only </a:t>
            </a:r>
            <a:endParaRPr lang="cs-CZ" sz="2500" dirty="0"/>
          </a:p>
          <a:p>
            <a:pPr lvl="1" eaLnBrk="1" hangingPunct="1">
              <a:defRPr/>
            </a:pPr>
            <a:r>
              <a:rPr lang="cs-CZ" sz="2500" dirty="0"/>
              <a:t>E. </a:t>
            </a:r>
            <a:r>
              <a:rPr lang="en-US" sz="2500" dirty="0"/>
              <a:t>g</a:t>
            </a:r>
            <a:r>
              <a:rPr lang="cs-CZ" sz="2500" dirty="0"/>
              <a:t>.,</a:t>
            </a:r>
            <a:r>
              <a:rPr lang="en-US" sz="2500" dirty="0"/>
              <a:t> </a:t>
            </a:r>
            <a:r>
              <a:rPr lang="en-US" sz="2500" dirty="0" err="1"/>
              <a:t>antihypertensives</a:t>
            </a:r>
            <a:r>
              <a:rPr lang="en-US" sz="2500" dirty="0"/>
              <a:t> – </a:t>
            </a:r>
            <a:r>
              <a:rPr lang="cs-CZ" sz="2500" dirty="0" err="1"/>
              <a:t>high</a:t>
            </a:r>
            <a:r>
              <a:rPr lang="cs-CZ" sz="2500" dirty="0"/>
              <a:t> </a:t>
            </a:r>
            <a:r>
              <a:rPr lang="cs-CZ" sz="2500" dirty="0" err="1"/>
              <a:t>blood</a:t>
            </a:r>
            <a:r>
              <a:rPr lang="cs-CZ" sz="2500" dirty="0"/>
              <a:t> </a:t>
            </a:r>
            <a:r>
              <a:rPr lang="cs-CZ" sz="2500" dirty="0" err="1"/>
              <a:t>pressure</a:t>
            </a:r>
            <a:endParaRPr lang="cs-CZ" sz="2500" dirty="0"/>
          </a:p>
          <a:p>
            <a:pPr marL="0" indent="0" eaLnBrk="1" hangingPunct="1">
              <a:buNone/>
              <a:defRPr/>
            </a:pPr>
            <a:r>
              <a:rPr lang="en-US" sz="2800" dirty="0"/>
              <a:t>Substitution treatment</a:t>
            </a:r>
            <a:endParaRPr lang="cs-CZ" sz="2800" dirty="0"/>
          </a:p>
          <a:p>
            <a:pPr lvl="1" eaLnBrk="1" hangingPunct="1">
              <a:defRPr/>
            </a:pPr>
            <a:r>
              <a:rPr lang="cs-CZ" sz="2500" dirty="0" err="1"/>
              <a:t>Supplements</a:t>
            </a:r>
            <a:r>
              <a:rPr lang="cs-CZ" sz="2500" dirty="0"/>
              <a:t> </a:t>
            </a:r>
            <a:r>
              <a:rPr lang="en-US" sz="2500" dirty="0"/>
              <a:t>missing substances</a:t>
            </a:r>
            <a:endParaRPr lang="cs-CZ" sz="2500" dirty="0"/>
          </a:p>
          <a:p>
            <a:pPr lvl="1" eaLnBrk="1" hangingPunct="1">
              <a:defRPr/>
            </a:pPr>
            <a:r>
              <a:rPr lang="cs-CZ" sz="2500" dirty="0"/>
              <a:t>E. </a:t>
            </a:r>
            <a:r>
              <a:rPr lang="en-US" sz="2500" dirty="0"/>
              <a:t>g</a:t>
            </a:r>
            <a:r>
              <a:rPr lang="cs-CZ" sz="2500" dirty="0"/>
              <a:t>., h</a:t>
            </a:r>
            <a:r>
              <a:rPr lang="en-US" sz="2500" dirty="0" err="1"/>
              <a:t>ormon</a:t>
            </a:r>
            <a:r>
              <a:rPr lang="cs-CZ" sz="2500" dirty="0"/>
              <a:t>e</a:t>
            </a:r>
            <a:r>
              <a:rPr lang="en-US" sz="2500" dirty="0"/>
              <a:t> replacement, coagulation factors</a:t>
            </a:r>
            <a:endParaRPr lang="cs-CZ" altLang="en-US" dirty="0"/>
          </a:p>
        </p:txBody>
      </p:sp>
      <p:sp>
        <p:nvSpPr>
          <p:cNvPr id="2" name="TextovéPole 1"/>
          <p:cNvSpPr txBox="1"/>
          <p:nvPr/>
        </p:nvSpPr>
        <p:spPr>
          <a:xfrm>
            <a:off x="394992" y="2924175"/>
            <a:ext cx="1683346" cy="830997"/>
          </a:xfrm>
          <a:prstGeom prst="rect">
            <a:avLst/>
          </a:prstGeom>
          <a:noFill/>
        </p:spPr>
        <p:txBody>
          <a:bodyPr wrap="none">
            <a:spAutoFit/>
          </a:bodyPr>
          <a:lstStyle/>
          <a:p>
            <a:pPr algn="ctr">
              <a:defRPr/>
            </a:pPr>
            <a:r>
              <a:rPr lang="cs-CZ" sz="2400" cap="all" dirty="0" err="1">
                <a:latin typeface="+mn-lt"/>
              </a:rPr>
              <a:t>Pharmaco</a:t>
            </a:r>
            <a:endParaRPr lang="cs-CZ" sz="2400" cap="all" dirty="0">
              <a:latin typeface="+mn-lt"/>
            </a:endParaRPr>
          </a:p>
          <a:p>
            <a:pPr algn="ctr">
              <a:defRPr/>
            </a:pPr>
            <a:r>
              <a:rPr lang="cs-CZ" sz="2400" cap="all" dirty="0" err="1">
                <a:latin typeface="+mn-lt"/>
              </a:rPr>
              <a:t>therapy</a:t>
            </a:r>
            <a:endParaRPr lang="en-US" sz="2400" dirty="0">
              <a:latin typeface="+mn-lt"/>
            </a:endParaRPr>
          </a:p>
        </p:txBody>
      </p:sp>
      <p:cxnSp>
        <p:nvCxnSpPr>
          <p:cNvPr id="5" name="Přímá spojnice se šipkou 4"/>
          <p:cNvCxnSpPr>
            <a:stCxn id="2" idx="0"/>
          </p:cNvCxnSpPr>
          <p:nvPr/>
        </p:nvCxnSpPr>
        <p:spPr>
          <a:xfrm flipV="1">
            <a:off x="1236665" y="2060575"/>
            <a:ext cx="1535110" cy="8636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Přímá spojnice se šipkou 6"/>
          <p:cNvCxnSpPr>
            <a:stCxn id="2" idx="3"/>
          </p:cNvCxnSpPr>
          <p:nvPr/>
        </p:nvCxnSpPr>
        <p:spPr>
          <a:xfrm flipV="1">
            <a:off x="2078338" y="3313114"/>
            <a:ext cx="764876" cy="2656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Přímá spojnice se šipkou 9"/>
          <p:cNvCxnSpPr>
            <a:stCxn id="2" idx="2"/>
          </p:cNvCxnSpPr>
          <p:nvPr/>
        </p:nvCxnSpPr>
        <p:spPr>
          <a:xfrm>
            <a:off x="1236665" y="3755172"/>
            <a:ext cx="1606548" cy="75332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par>
                                <p:cTn id="15" presetID="16" presetClass="entr" presetSubtype="21"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500"/>
                                        <p:tgtEl>
                                          <p:spTgt spid="3">
                                            <p:txEl>
                                              <p:pRg st="7" end="7"/>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p:cNvSpPr>
            <a:spLocks noGrp="1"/>
          </p:cNvSpPr>
          <p:nvPr>
            <p:ph type="title"/>
          </p:nvPr>
        </p:nvSpPr>
        <p:spPr>
          <a:xfrm>
            <a:off x="628650" y="365125"/>
            <a:ext cx="7886700" cy="1119188"/>
          </a:xfrm>
        </p:spPr>
        <p:txBody>
          <a:bodyPr/>
          <a:lstStyle/>
          <a:p>
            <a:r>
              <a:rPr lang="en-US" cap="all" dirty="0"/>
              <a:t>BASIC TERMINOLOGY – </a:t>
            </a:r>
            <a:br>
              <a:rPr lang="cs-CZ" cap="all" dirty="0"/>
            </a:br>
            <a:r>
              <a:rPr lang="en-US" cap="all" dirty="0"/>
              <a:t>repetition of the lecture</a:t>
            </a:r>
            <a:endParaRPr lang="en-US" cap="all" dirty="0">
              <a:effectLst/>
            </a:endParaRPr>
          </a:p>
        </p:txBody>
      </p:sp>
      <p:sp>
        <p:nvSpPr>
          <p:cNvPr id="21507" name="Zástupný symbol pro obsah 4"/>
          <p:cNvSpPr>
            <a:spLocks noGrp="1"/>
          </p:cNvSpPr>
          <p:nvPr>
            <p:ph idx="1"/>
          </p:nvPr>
        </p:nvSpPr>
        <p:spPr>
          <a:xfrm>
            <a:off x="539750" y="1884363"/>
            <a:ext cx="8928794" cy="4424362"/>
          </a:xfrm>
        </p:spPr>
        <p:txBody>
          <a:bodyPr/>
          <a:lstStyle/>
          <a:p>
            <a:pPr marL="0" indent="0">
              <a:buNone/>
            </a:pPr>
            <a:r>
              <a:rPr lang="en-US" sz="2400" dirty="0"/>
              <a:t>The patient suffers from headaches ...</a:t>
            </a:r>
            <a:br>
              <a:rPr lang="en-US" sz="2400" dirty="0"/>
            </a:br>
            <a:r>
              <a:rPr lang="cs-CZ" sz="2400" dirty="0"/>
              <a:t>	TERMS - </a:t>
            </a:r>
            <a:r>
              <a:rPr lang="en-US" sz="2400" dirty="0"/>
              <a:t>INDICATION AND CONTRAINDICATIONS</a:t>
            </a:r>
            <a:br>
              <a:rPr lang="en-US" sz="2400" dirty="0"/>
            </a:br>
            <a:r>
              <a:rPr lang="en-US" sz="2400" dirty="0"/>
              <a:t>The doctor prescribes ...</a:t>
            </a:r>
            <a:br>
              <a:rPr lang="en-US" sz="2400" dirty="0"/>
            </a:br>
            <a:r>
              <a:rPr lang="cs-CZ" sz="2400" dirty="0"/>
              <a:t>	TERM – DRUG,</a:t>
            </a:r>
            <a:r>
              <a:rPr lang="en-US" sz="2400" dirty="0"/>
              <a:t> MEDICINES</a:t>
            </a:r>
            <a:r>
              <a:rPr lang="cs-CZ" sz="2400" dirty="0"/>
              <a:t>, ACTIVE COMPOUND, EXCIPIENT…</a:t>
            </a:r>
            <a:br>
              <a:rPr lang="en-US" sz="2400" dirty="0"/>
            </a:br>
            <a:br>
              <a:rPr lang="en-US" sz="2400" dirty="0"/>
            </a:br>
            <a:r>
              <a:rPr lang="en-US" sz="2400" dirty="0"/>
              <a:t>What </a:t>
            </a:r>
            <a:r>
              <a:rPr lang="cs-CZ" sz="2400" dirty="0" err="1"/>
              <a:t>painkillers</a:t>
            </a:r>
            <a:r>
              <a:rPr lang="cs-CZ" sz="2400" dirty="0"/>
              <a:t> </a:t>
            </a:r>
            <a:r>
              <a:rPr lang="en-US" sz="2400" dirty="0"/>
              <a:t>do you know</a:t>
            </a:r>
            <a:r>
              <a:rPr lang="cs-CZ" sz="2400" dirty="0"/>
              <a:t> </a:t>
            </a:r>
            <a:r>
              <a:rPr lang="cs-CZ" sz="2400" dirty="0" err="1"/>
              <a:t>for</a:t>
            </a:r>
            <a:r>
              <a:rPr lang="cs-CZ" sz="2400" dirty="0"/>
              <a:t> </a:t>
            </a:r>
            <a:r>
              <a:rPr lang="cs-CZ" sz="2400" dirty="0" err="1"/>
              <a:t>headache</a:t>
            </a:r>
            <a:r>
              <a:rPr lang="en-US" sz="2400" dirty="0"/>
              <a:t>?</a:t>
            </a:r>
            <a:br>
              <a:rPr lang="en-US" sz="2400" dirty="0"/>
            </a:br>
            <a:r>
              <a:rPr lang="en-US" sz="2400" dirty="0"/>
              <a:t>Students: "</a:t>
            </a:r>
            <a:r>
              <a:rPr lang="en-US" sz="2400" dirty="0" err="1"/>
              <a:t>Paralen</a:t>
            </a:r>
            <a:r>
              <a:rPr lang="en-US" sz="2400" dirty="0"/>
              <a:t>, </a:t>
            </a:r>
            <a:r>
              <a:rPr lang="cs-CZ" sz="2400" dirty="0"/>
              <a:t>I</a:t>
            </a:r>
            <a:r>
              <a:rPr lang="en-US" sz="2400" dirty="0" err="1"/>
              <a:t>buprofen</a:t>
            </a:r>
            <a:r>
              <a:rPr lang="en-US" sz="2400" dirty="0"/>
              <a:t>, </a:t>
            </a:r>
            <a:r>
              <a:rPr lang="en-US" sz="2400" dirty="0" err="1"/>
              <a:t>Ibalgin</a:t>
            </a:r>
            <a:r>
              <a:rPr lang="en-US" sz="2400" dirty="0"/>
              <a:t>, Aspirin ..."</a:t>
            </a:r>
            <a:br>
              <a:rPr lang="en-US" sz="2400" dirty="0"/>
            </a:br>
            <a:endParaRPr lang="cs-CZ" sz="2400" dirty="0"/>
          </a:p>
          <a:p>
            <a:pPr marL="0" indent="0">
              <a:buNone/>
            </a:pPr>
            <a:r>
              <a:rPr lang="cs-CZ" sz="2400" dirty="0"/>
              <a:t>	</a:t>
            </a:r>
          </a:p>
          <a:p>
            <a:pPr marL="0" indent="0">
              <a:buNone/>
            </a:pPr>
            <a:r>
              <a:rPr lang="cs-CZ" sz="2400" dirty="0"/>
              <a:t>	TERMS</a:t>
            </a:r>
            <a:r>
              <a:rPr lang="en-US" sz="2400" dirty="0"/>
              <a:t> </a:t>
            </a:r>
            <a:r>
              <a:rPr lang="cs-CZ" sz="2400" dirty="0"/>
              <a:t>- </a:t>
            </a:r>
            <a:r>
              <a:rPr lang="en-US" sz="2400" dirty="0"/>
              <a:t>PHARMACOKINETICS, PHARMACODYNAMICS</a:t>
            </a:r>
            <a:endParaRPr lang="cs-CZ" altLang="cs-CZ" sz="2400" dirty="0"/>
          </a:p>
        </p:txBody>
      </p:sp>
      <p:pic>
        <p:nvPicPr>
          <p:cNvPr id="21508" name="Obrázek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236296" y="116632"/>
            <a:ext cx="1857375" cy="246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1507">
                                            <p:txEl>
                                              <p:pRg st="1" end="1"/>
                                            </p:txEl>
                                          </p:spTgt>
                                        </p:tgtEl>
                                        <p:attrNameLst>
                                          <p:attrName>style.visibility</p:attrName>
                                        </p:attrNameLst>
                                      </p:cBhvr>
                                      <p:to>
                                        <p:strVal val="visible"/>
                                      </p:to>
                                    </p:set>
                                    <p:anim calcmode="lin" valueType="num">
                                      <p:cBhvr additive="base">
                                        <p:cTn id="13" dur="5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5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1507">
                                            <p:txEl>
                                              <p:pRg st="2" end="2"/>
                                            </p:txEl>
                                          </p:spTgt>
                                        </p:tgtEl>
                                        <p:attrNameLst>
                                          <p:attrName>style.visibility</p:attrName>
                                        </p:attrNameLst>
                                      </p:cBhvr>
                                      <p:to>
                                        <p:strVal val="visible"/>
                                      </p:to>
                                    </p:set>
                                    <p:anim calcmode="lin" valueType="num">
                                      <p:cBhvr additive="base">
                                        <p:cTn id="19" dur="5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50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450850" y="112713"/>
            <a:ext cx="7993063" cy="814387"/>
          </a:xfrm>
          <a:prstGeom prst="rect">
            <a:avLst/>
          </a:prstGeom>
        </p:spPr>
        <p:txBody>
          <a:bodyPr>
            <a:normAutofit fontScale="97500"/>
          </a:bodyPr>
          <a:lstStyle>
            <a:lvl1pPr algn="ctr" defTabSz="457200" rtl="0" eaLnBrk="0" fontAlgn="base" hangingPunct="0">
              <a:spcBef>
                <a:spcPct val="0"/>
              </a:spcBef>
              <a:spcAft>
                <a:spcPct val="0"/>
              </a:spcAft>
              <a:defRPr sz="4000" kern="1200">
                <a:ln w="3175" cmpd="sng">
                  <a:noFill/>
                </a:ln>
                <a:solidFill>
                  <a:schemeClr val="tx1"/>
                </a:solidFill>
                <a:latin typeface="+mj-lt"/>
                <a:ea typeface="+mj-ea"/>
                <a:cs typeface="+mj-cs"/>
              </a:defRPr>
            </a:lvl1pPr>
            <a:lvl2pPr algn="ctr" defTabSz="457200" rtl="0" eaLnBrk="0" fontAlgn="base" hangingPunct="0">
              <a:spcBef>
                <a:spcPct val="0"/>
              </a:spcBef>
              <a:spcAft>
                <a:spcPct val="0"/>
              </a:spcAft>
              <a:defRPr sz="4000">
                <a:solidFill>
                  <a:schemeClr val="tx1"/>
                </a:solidFill>
                <a:latin typeface="Corbel" panose="020B0503020204020204" pitchFamily="34" charset="0"/>
              </a:defRPr>
            </a:lvl2pPr>
            <a:lvl3pPr algn="ctr" defTabSz="457200" rtl="0" eaLnBrk="0" fontAlgn="base" hangingPunct="0">
              <a:spcBef>
                <a:spcPct val="0"/>
              </a:spcBef>
              <a:spcAft>
                <a:spcPct val="0"/>
              </a:spcAft>
              <a:defRPr sz="4000">
                <a:solidFill>
                  <a:schemeClr val="tx1"/>
                </a:solidFill>
                <a:latin typeface="Corbel" panose="020B0503020204020204" pitchFamily="34" charset="0"/>
              </a:defRPr>
            </a:lvl3pPr>
            <a:lvl4pPr algn="ctr" defTabSz="457200" rtl="0" eaLnBrk="0" fontAlgn="base" hangingPunct="0">
              <a:spcBef>
                <a:spcPct val="0"/>
              </a:spcBef>
              <a:spcAft>
                <a:spcPct val="0"/>
              </a:spcAft>
              <a:defRPr sz="4000">
                <a:solidFill>
                  <a:schemeClr val="tx1"/>
                </a:solidFill>
                <a:latin typeface="Corbel" panose="020B0503020204020204" pitchFamily="34" charset="0"/>
              </a:defRPr>
            </a:lvl4pPr>
            <a:lvl5pPr algn="ctr" defTabSz="457200" rtl="0" eaLnBrk="0" fontAlgn="base" hangingPunct="0">
              <a:spcBef>
                <a:spcPct val="0"/>
              </a:spcBef>
              <a:spcAft>
                <a:spcPct val="0"/>
              </a:spcAft>
              <a:defRPr sz="4000">
                <a:solidFill>
                  <a:schemeClr val="tx1"/>
                </a:solidFill>
                <a:latin typeface="Corbel" panose="020B0503020204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defRPr/>
            </a:pPr>
            <a:r>
              <a:rPr lang="cs-CZ" altLang="cs-CZ" cap="all" dirty="0" err="1">
                <a:ln>
                  <a:noFill/>
                </a:ln>
              </a:rPr>
              <a:t>PractiCe</a:t>
            </a:r>
            <a:endParaRPr lang="cs-CZ" cap="all" dirty="0"/>
          </a:p>
        </p:txBody>
      </p:sp>
      <p:grpSp>
        <p:nvGrpSpPr>
          <p:cNvPr id="25603" name="Skupina 8"/>
          <p:cNvGrpSpPr>
            <a:grpSpLocks/>
          </p:cNvGrpSpPr>
          <p:nvPr/>
        </p:nvGrpSpPr>
        <p:grpSpPr bwMode="auto">
          <a:xfrm>
            <a:off x="311150" y="1838794"/>
            <a:ext cx="8383805" cy="3024110"/>
            <a:chOff x="298579" y="1875515"/>
            <a:chExt cx="8383322" cy="3022933"/>
          </a:xfrm>
        </p:grpSpPr>
        <p:sp>
          <p:nvSpPr>
            <p:cNvPr id="12" name="Volný tvar 11"/>
            <p:cNvSpPr/>
            <p:nvPr/>
          </p:nvSpPr>
          <p:spPr>
            <a:xfrm>
              <a:off x="298579" y="1875515"/>
              <a:ext cx="1410053" cy="761700"/>
            </a:xfrm>
            <a:custGeom>
              <a:avLst/>
              <a:gdLst>
                <a:gd name="connsiteX0" fmla="*/ 0 w 1398197"/>
                <a:gd name="connsiteY0" fmla="*/ 56160 h 561600"/>
                <a:gd name="connsiteX1" fmla="*/ 56160 w 1398197"/>
                <a:gd name="connsiteY1" fmla="*/ 0 h 561600"/>
                <a:gd name="connsiteX2" fmla="*/ 1342037 w 1398197"/>
                <a:gd name="connsiteY2" fmla="*/ 0 h 561600"/>
                <a:gd name="connsiteX3" fmla="*/ 1398197 w 1398197"/>
                <a:gd name="connsiteY3" fmla="*/ 56160 h 561600"/>
                <a:gd name="connsiteX4" fmla="*/ 1398197 w 1398197"/>
                <a:gd name="connsiteY4" fmla="*/ 505440 h 561600"/>
                <a:gd name="connsiteX5" fmla="*/ 1342037 w 1398197"/>
                <a:gd name="connsiteY5" fmla="*/ 561600 h 561600"/>
                <a:gd name="connsiteX6" fmla="*/ 56160 w 1398197"/>
                <a:gd name="connsiteY6" fmla="*/ 561600 h 561600"/>
                <a:gd name="connsiteX7" fmla="*/ 0 w 1398197"/>
                <a:gd name="connsiteY7" fmla="*/ 505440 h 561600"/>
                <a:gd name="connsiteX8" fmla="*/ 0 w 1398197"/>
                <a:gd name="connsiteY8" fmla="*/ 56160 h 56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8197" h="561600">
                  <a:moveTo>
                    <a:pt x="0" y="56160"/>
                  </a:moveTo>
                  <a:cubicBezTo>
                    <a:pt x="0" y="25144"/>
                    <a:pt x="25144" y="0"/>
                    <a:pt x="56160" y="0"/>
                  </a:cubicBezTo>
                  <a:lnTo>
                    <a:pt x="1342037" y="0"/>
                  </a:lnTo>
                  <a:cubicBezTo>
                    <a:pt x="1373053" y="0"/>
                    <a:pt x="1398197" y="25144"/>
                    <a:pt x="1398197" y="56160"/>
                  </a:cubicBezTo>
                  <a:lnTo>
                    <a:pt x="1398197" y="505440"/>
                  </a:lnTo>
                  <a:cubicBezTo>
                    <a:pt x="1398197" y="536456"/>
                    <a:pt x="1373053" y="561600"/>
                    <a:pt x="1342037" y="561600"/>
                  </a:cubicBezTo>
                  <a:lnTo>
                    <a:pt x="56160" y="561600"/>
                  </a:lnTo>
                  <a:cubicBezTo>
                    <a:pt x="25144" y="561600"/>
                    <a:pt x="0" y="536456"/>
                    <a:pt x="0" y="505440"/>
                  </a:cubicBezTo>
                  <a:lnTo>
                    <a:pt x="0" y="5616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txBody>
            <a:bodyPr lIns="92456" tIns="92456" rIns="92456" bIns="236730" spcCol="1270"/>
            <a:lstStyle/>
            <a:p>
              <a:pPr defTabSz="577850">
                <a:lnSpc>
                  <a:spcPct val="90000"/>
                </a:lnSpc>
                <a:spcAft>
                  <a:spcPct val="35000"/>
                </a:spcAft>
                <a:defRPr/>
              </a:pPr>
              <a:r>
                <a:rPr lang="cs-CZ" altLang="cs-CZ" sz="1300" b="1" dirty="0" err="1">
                  <a:solidFill>
                    <a:schemeClr val="bg1"/>
                  </a:solidFill>
                  <a:latin typeface="Candara" panose="020E0502030303020204" pitchFamily="34" charset="0"/>
                </a:rPr>
                <a:t>Active</a:t>
              </a:r>
              <a:r>
                <a:rPr lang="cs-CZ" altLang="cs-CZ" sz="1300" b="1" dirty="0">
                  <a:solidFill>
                    <a:schemeClr val="bg1"/>
                  </a:solidFill>
                  <a:latin typeface="Candara" panose="020E0502030303020204" pitchFamily="34" charset="0"/>
                </a:rPr>
                <a:t>  </a:t>
              </a:r>
              <a:r>
                <a:rPr lang="cs-CZ" altLang="cs-CZ" sz="1300" b="1" dirty="0" err="1">
                  <a:solidFill>
                    <a:schemeClr val="bg1"/>
                  </a:solidFill>
                  <a:latin typeface="Candara" panose="020E0502030303020204" pitchFamily="34" charset="0"/>
                </a:rPr>
                <a:t>pharmaceutical</a:t>
              </a:r>
              <a:r>
                <a:rPr lang="cs-CZ" altLang="cs-CZ" sz="1300" b="1" dirty="0">
                  <a:solidFill>
                    <a:schemeClr val="bg1"/>
                  </a:solidFill>
                  <a:latin typeface="Candara" panose="020E0502030303020204" pitchFamily="34" charset="0"/>
                </a:rPr>
                <a:t> </a:t>
              </a:r>
              <a:r>
                <a:rPr lang="cs-CZ" altLang="cs-CZ" sz="1300" b="1" dirty="0" err="1">
                  <a:solidFill>
                    <a:schemeClr val="bg1"/>
                  </a:solidFill>
                  <a:latin typeface="Candara" panose="020E0502030303020204" pitchFamily="34" charset="0"/>
                </a:rPr>
                <a:t>ingredient</a:t>
              </a:r>
              <a:r>
                <a:rPr lang="cs-CZ" altLang="cs-CZ" sz="1300" b="1" dirty="0">
                  <a:solidFill>
                    <a:schemeClr val="bg1"/>
                  </a:solidFill>
                  <a:latin typeface="Candara" panose="020E0502030303020204" pitchFamily="34" charset="0"/>
                </a:rPr>
                <a:t> (API) </a:t>
              </a:r>
              <a:endParaRPr lang="cs-CZ" sz="1300" b="1" dirty="0">
                <a:solidFill>
                  <a:schemeClr val="bg1"/>
                </a:solidFill>
                <a:latin typeface="+mj-lt"/>
              </a:endParaRPr>
            </a:p>
          </p:txBody>
        </p:sp>
        <p:sp>
          <p:nvSpPr>
            <p:cNvPr id="13" name="Volný tvar 12"/>
            <p:cNvSpPr/>
            <p:nvPr/>
          </p:nvSpPr>
          <p:spPr>
            <a:xfrm>
              <a:off x="611583" y="2637214"/>
              <a:ext cx="1683301" cy="2156312"/>
            </a:xfrm>
            <a:custGeom>
              <a:avLst/>
              <a:gdLst>
                <a:gd name="connsiteX0" fmla="*/ 0 w 1398197"/>
                <a:gd name="connsiteY0" fmla="*/ 139820 h 2480400"/>
                <a:gd name="connsiteX1" fmla="*/ 139820 w 1398197"/>
                <a:gd name="connsiteY1" fmla="*/ 0 h 2480400"/>
                <a:gd name="connsiteX2" fmla="*/ 1258377 w 1398197"/>
                <a:gd name="connsiteY2" fmla="*/ 0 h 2480400"/>
                <a:gd name="connsiteX3" fmla="*/ 1398197 w 1398197"/>
                <a:gd name="connsiteY3" fmla="*/ 139820 h 2480400"/>
                <a:gd name="connsiteX4" fmla="*/ 1398197 w 1398197"/>
                <a:gd name="connsiteY4" fmla="*/ 2340580 h 2480400"/>
                <a:gd name="connsiteX5" fmla="*/ 1258377 w 1398197"/>
                <a:gd name="connsiteY5" fmla="*/ 2480400 h 2480400"/>
                <a:gd name="connsiteX6" fmla="*/ 139820 w 1398197"/>
                <a:gd name="connsiteY6" fmla="*/ 2480400 h 2480400"/>
                <a:gd name="connsiteX7" fmla="*/ 0 w 1398197"/>
                <a:gd name="connsiteY7" fmla="*/ 2340580 h 2480400"/>
                <a:gd name="connsiteX8" fmla="*/ 0 w 1398197"/>
                <a:gd name="connsiteY8" fmla="*/ 139820 h 2480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8197" h="2480400">
                  <a:moveTo>
                    <a:pt x="0" y="139820"/>
                  </a:moveTo>
                  <a:cubicBezTo>
                    <a:pt x="0" y="62600"/>
                    <a:pt x="62600" y="0"/>
                    <a:pt x="139820" y="0"/>
                  </a:cubicBezTo>
                  <a:lnTo>
                    <a:pt x="1258377" y="0"/>
                  </a:lnTo>
                  <a:cubicBezTo>
                    <a:pt x="1335597" y="0"/>
                    <a:pt x="1398197" y="62600"/>
                    <a:pt x="1398197" y="139820"/>
                  </a:cubicBezTo>
                  <a:lnTo>
                    <a:pt x="1398197" y="2340580"/>
                  </a:lnTo>
                  <a:cubicBezTo>
                    <a:pt x="1398197" y="2417800"/>
                    <a:pt x="1335597" y="2480400"/>
                    <a:pt x="1258377" y="2480400"/>
                  </a:cubicBezTo>
                  <a:lnTo>
                    <a:pt x="139820" y="2480400"/>
                  </a:lnTo>
                  <a:cubicBezTo>
                    <a:pt x="62600" y="2480400"/>
                    <a:pt x="0" y="2417800"/>
                    <a:pt x="0" y="2340580"/>
                  </a:cubicBezTo>
                  <a:lnTo>
                    <a:pt x="0" y="139820"/>
                  </a:lnTo>
                  <a:close/>
                </a:path>
              </a:pathLst>
            </a:custGeom>
            <a:scene3d>
              <a:camera prst="orthographicFront">
                <a:rot lat="0" lon="0" rev="0"/>
              </a:camera>
              <a:lightRig rig="contrasting" dir="t">
                <a:rot lat="0" lon="0" rev="1200000"/>
              </a:lightRig>
            </a:scene3d>
            <a:sp3d z="300000" contourW="19050" prstMaterial="metal">
              <a:bevelT w="88900" h="203200"/>
              <a:bevelB w="165100" h="254000"/>
            </a:sp3d>
          </p:spPr>
          <p:style>
            <a:lnRef idx="0">
              <a:schemeClr val="accent1">
                <a:shade val="8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33408" tIns="133408" rIns="133408" bIns="133408" spcCol="1270"/>
            <a:lstStyle/>
            <a:p>
              <a:pPr marL="114300" lvl="1" indent="-114300" defTabSz="577850">
                <a:lnSpc>
                  <a:spcPct val="90000"/>
                </a:lnSpc>
                <a:spcAft>
                  <a:spcPct val="15000"/>
                </a:spcAft>
                <a:buFontTx/>
                <a:buChar char="••"/>
                <a:defRPr/>
              </a:pPr>
              <a:r>
                <a:rPr lang="en-US" altLang="cs-CZ" sz="1300" dirty="0"/>
                <a:t> </a:t>
              </a:r>
              <a:r>
                <a:rPr lang="cs-CZ" altLang="cs-CZ" sz="1300" dirty="0"/>
                <a:t>T</a:t>
              </a:r>
              <a:r>
                <a:rPr lang="en-US" altLang="cs-CZ" sz="1300" dirty="0"/>
                <a:t>he ingredient in a pharmaceutical drug that is </a:t>
              </a:r>
              <a:r>
                <a:rPr lang="cs-CZ" altLang="cs-CZ" sz="1300" dirty="0" err="1"/>
                <a:t>pharmacologic</a:t>
              </a:r>
              <a:r>
                <a:rPr lang="en-US" altLang="cs-CZ" sz="1300" dirty="0"/>
                <a:t>ally active</a:t>
              </a:r>
              <a:endParaRPr lang="cs-CZ" sz="1300" dirty="0"/>
            </a:p>
          </p:txBody>
        </p:sp>
        <p:sp>
          <p:nvSpPr>
            <p:cNvPr id="14" name="Volný tvar 13"/>
            <p:cNvSpPr/>
            <p:nvPr/>
          </p:nvSpPr>
          <p:spPr>
            <a:xfrm>
              <a:off x="1845526" y="1917147"/>
              <a:ext cx="449358" cy="348110"/>
            </a:xfrm>
            <a:custGeom>
              <a:avLst/>
              <a:gdLst>
                <a:gd name="connsiteX0" fmla="*/ 0 w 449358"/>
                <a:gd name="connsiteY0" fmla="*/ 69622 h 348110"/>
                <a:gd name="connsiteX1" fmla="*/ 275303 w 449358"/>
                <a:gd name="connsiteY1" fmla="*/ 69622 h 348110"/>
                <a:gd name="connsiteX2" fmla="*/ 275303 w 449358"/>
                <a:gd name="connsiteY2" fmla="*/ 0 h 348110"/>
                <a:gd name="connsiteX3" fmla="*/ 449358 w 449358"/>
                <a:gd name="connsiteY3" fmla="*/ 174055 h 348110"/>
                <a:gd name="connsiteX4" fmla="*/ 275303 w 449358"/>
                <a:gd name="connsiteY4" fmla="*/ 348110 h 348110"/>
                <a:gd name="connsiteX5" fmla="*/ 275303 w 449358"/>
                <a:gd name="connsiteY5" fmla="*/ 278488 h 348110"/>
                <a:gd name="connsiteX6" fmla="*/ 0 w 449358"/>
                <a:gd name="connsiteY6" fmla="*/ 278488 h 348110"/>
                <a:gd name="connsiteX7" fmla="*/ 0 w 449358"/>
                <a:gd name="connsiteY7" fmla="*/ 69622 h 348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9358" h="348110">
                  <a:moveTo>
                    <a:pt x="0" y="69622"/>
                  </a:moveTo>
                  <a:lnTo>
                    <a:pt x="275303" y="69622"/>
                  </a:lnTo>
                  <a:lnTo>
                    <a:pt x="275303" y="0"/>
                  </a:lnTo>
                  <a:lnTo>
                    <a:pt x="449358" y="174055"/>
                  </a:lnTo>
                  <a:lnTo>
                    <a:pt x="275303" y="348110"/>
                  </a:lnTo>
                  <a:lnTo>
                    <a:pt x="275303" y="278488"/>
                  </a:lnTo>
                  <a:lnTo>
                    <a:pt x="0" y="278488"/>
                  </a:lnTo>
                  <a:lnTo>
                    <a:pt x="0" y="69622"/>
                  </a:lnTo>
                  <a:close/>
                </a:path>
              </a:pathLst>
            </a:custGeom>
            <a:scene3d>
              <a:camera prst="orthographicFront">
                <a:rot lat="0" lon="0" rev="0"/>
              </a:camera>
              <a:lightRig rig="contrasting" dir="t">
                <a:rot lat="0" lon="0" rev="1200000"/>
              </a:lightRig>
            </a:scene3d>
            <a:sp3d z="-182000" contourW="19050" prstMaterial="metal">
              <a:bevelT w="88900" h="203200"/>
              <a:bevelB w="165100" h="254000"/>
            </a:sp3d>
          </p:spPr>
          <p:style>
            <a:lnRef idx="0">
              <a:schemeClr val="accent1">
                <a:shade val="90000"/>
                <a:hueOff val="0"/>
                <a:satOff val="0"/>
                <a:lumOff val="0"/>
                <a:alphaOff val="0"/>
              </a:schemeClr>
            </a:lnRef>
            <a:fillRef idx="1">
              <a:schemeClr val="accent1">
                <a:shade val="90000"/>
                <a:hueOff val="0"/>
                <a:satOff val="0"/>
                <a:lumOff val="0"/>
                <a:alphaOff val="0"/>
              </a:schemeClr>
            </a:fillRef>
            <a:effectRef idx="0">
              <a:schemeClr val="accent1">
                <a:shade val="90000"/>
                <a:hueOff val="0"/>
                <a:satOff val="0"/>
                <a:lumOff val="0"/>
                <a:alphaOff val="0"/>
              </a:schemeClr>
            </a:effectRef>
            <a:fontRef idx="minor">
              <a:schemeClr val="lt1"/>
            </a:fontRef>
          </p:style>
          <p:txBody>
            <a:bodyPr lIns="0" tIns="69622" rIns="104433" bIns="69622" spcCol="1270" anchor="ctr"/>
            <a:lstStyle/>
            <a:p>
              <a:pPr algn="ctr" defTabSz="444500">
                <a:lnSpc>
                  <a:spcPct val="90000"/>
                </a:lnSpc>
                <a:spcAft>
                  <a:spcPct val="35000"/>
                </a:spcAft>
                <a:defRPr/>
              </a:pPr>
              <a:endParaRPr lang="cs-CZ" sz="1000"/>
            </a:p>
          </p:txBody>
        </p:sp>
        <p:sp>
          <p:nvSpPr>
            <p:cNvPr id="15" name="Volný tvar 14"/>
            <p:cNvSpPr/>
            <p:nvPr/>
          </p:nvSpPr>
          <p:spPr>
            <a:xfrm>
              <a:off x="2481411" y="1904002"/>
              <a:ext cx="1398197" cy="561600"/>
            </a:xfrm>
            <a:custGeom>
              <a:avLst/>
              <a:gdLst>
                <a:gd name="connsiteX0" fmla="*/ 0 w 1398197"/>
                <a:gd name="connsiteY0" fmla="*/ 56160 h 561600"/>
                <a:gd name="connsiteX1" fmla="*/ 56160 w 1398197"/>
                <a:gd name="connsiteY1" fmla="*/ 0 h 561600"/>
                <a:gd name="connsiteX2" fmla="*/ 1342037 w 1398197"/>
                <a:gd name="connsiteY2" fmla="*/ 0 h 561600"/>
                <a:gd name="connsiteX3" fmla="*/ 1398197 w 1398197"/>
                <a:gd name="connsiteY3" fmla="*/ 56160 h 561600"/>
                <a:gd name="connsiteX4" fmla="*/ 1398197 w 1398197"/>
                <a:gd name="connsiteY4" fmla="*/ 505440 h 561600"/>
                <a:gd name="connsiteX5" fmla="*/ 1342037 w 1398197"/>
                <a:gd name="connsiteY5" fmla="*/ 561600 h 561600"/>
                <a:gd name="connsiteX6" fmla="*/ 56160 w 1398197"/>
                <a:gd name="connsiteY6" fmla="*/ 561600 h 561600"/>
                <a:gd name="connsiteX7" fmla="*/ 0 w 1398197"/>
                <a:gd name="connsiteY7" fmla="*/ 505440 h 561600"/>
                <a:gd name="connsiteX8" fmla="*/ 0 w 1398197"/>
                <a:gd name="connsiteY8" fmla="*/ 56160 h 56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8197" h="561600">
                  <a:moveTo>
                    <a:pt x="0" y="56160"/>
                  </a:moveTo>
                  <a:cubicBezTo>
                    <a:pt x="0" y="25144"/>
                    <a:pt x="25144" y="0"/>
                    <a:pt x="56160" y="0"/>
                  </a:cubicBezTo>
                  <a:lnTo>
                    <a:pt x="1342037" y="0"/>
                  </a:lnTo>
                  <a:cubicBezTo>
                    <a:pt x="1373053" y="0"/>
                    <a:pt x="1398197" y="25144"/>
                    <a:pt x="1398197" y="56160"/>
                  </a:cubicBezTo>
                  <a:lnTo>
                    <a:pt x="1398197" y="505440"/>
                  </a:lnTo>
                  <a:cubicBezTo>
                    <a:pt x="1398197" y="536456"/>
                    <a:pt x="1373053" y="561600"/>
                    <a:pt x="1342037" y="561600"/>
                  </a:cubicBezTo>
                  <a:lnTo>
                    <a:pt x="56160" y="561600"/>
                  </a:lnTo>
                  <a:cubicBezTo>
                    <a:pt x="25144" y="561600"/>
                    <a:pt x="0" y="536456"/>
                    <a:pt x="0" y="505440"/>
                  </a:cubicBezTo>
                  <a:lnTo>
                    <a:pt x="0" y="5616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1">
                <a:shade val="80000"/>
                <a:hueOff val="90421"/>
                <a:satOff val="1725"/>
                <a:lumOff val="7618"/>
                <a:alphaOff val="0"/>
              </a:schemeClr>
            </a:fillRef>
            <a:effectRef idx="2">
              <a:schemeClr val="accent1">
                <a:shade val="80000"/>
                <a:hueOff val="90421"/>
                <a:satOff val="1725"/>
                <a:lumOff val="7618"/>
                <a:alphaOff val="0"/>
              </a:schemeClr>
            </a:effectRef>
            <a:fontRef idx="minor">
              <a:schemeClr val="lt1"/>
            </a:fontRef>
          </p:style>
          <p:txBody>
            <a:bodyPr lIns="92456" tIns="92456" rIns="92456" bIns="236730" spcCol="1270"/>
            <a:lstStyle/>
            <a:p>
              <a:pPr defTabSz="577850">
                <a:lnSpc>
                  <a:spcPct val="90000"/>
                </a:lnSpc>
                <a:spcAft>
                  <a:spcPct val="35000"/>
                </a:spcAft>
                <a:defRPr/>
              </a:pPr>
              <a:r>
                <a:rPr lang="cs-CZ" altLang="cs-CZ" sz="1300" b="1" dirty="0" err="1"/>
                <a:t>Dosage</a:t>
              </a:r>
              <a:r>
                <a:rPr lang="cs-CZ" altLang="cs-CZ" sz="1300" b="1" dirty="0"/>
                <a:t> </a:t>
              </a:r>
              <a:r>
                <a:rPr lang="cs-CZ" altLang="cs-CZ" sz="1300" b="1" dirty="0" err="1"/>
                <a:t>form</a:t>
              </a:r>
              <a:endParaRPr lang="cs-CZ" sz="1300" b="1" dirty="0"/>
            </a:p>
          </p:txBody>
        </p:sp>
        <p:sp>
          <p:nvSpPr>
            <p:cNvPr id="16" name="Volný tvar 15"/>
            <p:cNvSpPr/>
            <p:nvPr/>
          </p:nvSpPr>
          <p:spPr>
            <a:xfrm>
              <a:off x="2593677" y="2366009"/>
              <a:ext cx="1959667" cy="2480400"/>
            </a:xfrm>
            <a:custGeom>
              <a:avLst/>
              <a:gdLst>
                <a:gd name="connsiteX0" fmla="*/ 0 w 1398197"/>
                <a:gd name="connsiteY0" fmla="*/ 139820 h 2480400"/>
                <a:gd name="connsiteX1" fmla="*/ 139820 w 1398197"/>
                <a:gd name="connsiteY1" fmla="*/ 0 h 2480400"/>
                <a:gd name="connsiteX2" fmla="*/ 1258377 w 1398197"/>
                <a:gd name="connsiteY2" fmla="*/ 0 h 2480400"/>
                <a:gd name="connsiteX3" fmla="*/ 1398197 w 1398197"/>
                <a:gd name="connsiteY3" fmla="*/ 139820 h 2480400"/>
                <a:gd name="connsiteX4" fmla="*/ 1398197 w 1398197"/>
                <a:gd name="connsiteY4" fmla="*/ 2340580 h 2480400"/>
                <a:gd name="connsiteX5" fmla="*/ 1258377 w 1398197"/>
                <a:gd name="connsiteY5" fmla="*/ 2480400 h 2480400"/>
                <a:gd name="connsiteX6" fmla="*/ 139820 w 1398197"/>
                <a:gd name="connsiteY6" fmla="*/ 2480400 h 2480400"/>
                <a:gd name="connsiteX7" fmla="*/ 0 w 1398197"/>
                <a:gd name="connsiteY7" fmla="*/ 2340580 h 2480400"/>
                <a:gd name="connsiteX8" fmla="*/ 0 w 1398197"/>
                <a:gd name="connsiteY8" fmla="*/ 139820 h 2480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8197" h="2480400">
                  <a:moveTo>
                    <a:pt x="0" y="139820"/>
                  </a:moveTo>
                  <a:cubicBezTo>
                    <a:pt x="0" y="62600"/>
                    <a:pt x="62600" y="0"/>
                    <a:pt x="139820" y="0"/>
                  </a:cubicBezTo>
                  <a:lnTo>
                    <a:pt x="1258377" y="0"/>
                  </a:lnTo>
                  <a:cubicBezTo>
                    <a:pt x="1335597" y="0"/>
                    <a:pt x="1398197" y="62600"/>
                    <a:pt x="1398197" y="139820"/>
                  </a:cubicBezTo>
                  <a:lnTo>
                    <a:pt x="1398197" y="2340580"/>
                  </a:lnTo>
                  <a:cubicBezTo>
                    <a:pt x="1398197" y="2417800"/>
                    <a:pt x="1335597" y="2480400"/>
                    <a:pt x="1258377" y="2480400"/>
                  </a:cubicBezTo>
                  <a:lnTo>
                    <a:pt x="139820" y="2480400"/>
                  </a:lnTo>
                  <a:cubicBezTo>
                    <a:pt x="62600" y="2480400"/>
                    <a:pt x="0" y="2417800"/>
                    <a:pt x="0" y="2340580"/>
                  </a:cubicBezTo>
                  <a:lnTo>
                    <a:pt x="0" y="139820"/>
                  </a:lnTo>
                  <a:close/>
                </a:path>
              </a:pathLst>
            </a:custGeom>
            <a:scene3d>
              <a:camera prst="orthographicFront">
                <a:rot lat="0" lon="0" rev="0"/>
              </a:camera>
              <a:lightRig rig="contrasting" dir="t">
                <a:rot lat="0" lon="0" rev="1200000"/>
              </a:lightRig>
            </a:scene3d>
            <a:sp3d z="300000" contourW="19050" prstMaterial="metal">
              <a:bevelT w="88900" h="203200"/>
              <a:bevelB w="165100" h="254000"/>
            </a:sp3d>
          </p:spPr>
          <p:style>
            <a:lnRef idx="0">
              <a:schemeClr val="accent1">
                <a:shade val="80000"/>
                <a:hueOff val="90421"/>
                <a:satOff val="1725"/>
                <a:lumOff val="7618"/>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33408" tIns="133408" rIns="133408" bIns="133408" spcCol="1270"/>
            <a:lstStyle/>
            <a:p>
              <a:pPr marL="114300" lvl="1" indent="-114300" defTabSz="577850">
                <a:lnSpc>
                  <a:spcPct val="90000"/>
                </a:lnSpc>
                <a:spcAft>
                  <a:spcPct val="15000"/>
                </a:spcAft>
                <a:buFontTx/>
                <a:buChar char="••"/>
                <a:defRPr/>
              </a:pPr>
              <a:r>
                <a:rPr lang="en-US" sz="1300" dirty="0"/>
                <a:t>for a pharmaceutical contains the API, which is the drug itself, and excipients, which are the substances of the tablet, or the liquid the API is suspended in, or other material that is pharmaceutically inert.</a:t>
              </a:r>
              <a:endParaRPr lang="cs-CZ" sz="1300" dirty="0"/>
            </a:p>
          </p:txBody>
        </p:sp>
        <p:sp>
          <p:nvSpPr>
            <p:cNvPr id="17" name="Volný tvar 16"/>
            <p:cNvSpPr/>
            <p:nvPr/>
          </p:nvSpPr>
          <p:spPr>
            <a:xfrm>
              <a:off x="4091571" y="1917147"/>
              <a:ext cx="449358" cy="348110"/>
            </a:xfrm>
            <a:custGeom>
              <a:avLst/>
              <a:gdLst>
                <a:gd name="connsiteX0" fmla="*/ 0 w 449358"/>
                <a:gd name="connsiteY0" fmla="*/ 69622 h 348110"/>
                <a:gd name="connsiteX1" fmla="*/ 275303 w 449358"/>
                <a:gd name="connsiteY1" fmla="*/ 69622 h 348110"/>
                <a:gd name="connsiteX2" fmla="*/ 275303 w 449358"/>
                <a:gd name="connsiteY2" fmla="*/ 0 h 348110"/>
                <a:gd name="connsiteX3" fmla="*/ 449358 w 449358"/>
                <a:gd name="connsiteY3" fmla="*/ 174055 h 348110"/>
                <a:gd name="connsiteX4" fmla="*/ 275303 w 449358"/>
                <a:gd name="connsiteY4" fmla="*/ 348110 h 348110"/>
                <a:gd name="connsiteX5" fmla="*/ 275303 w 449358"/>
                <a:gd name="connsiteY5" fmla="*/ 278488 h 348110"/>
                <a:gd name="connsiteX6" fmla="*/ 0 w 449358"/>
                <a:gd name="connsiteY6" fmla="*/ 278488 h 348110"/>
                <a:gd name="connsiteX7" fmla="*/ 0 w 449358"/>
                <a:gd name="connsiteY7" fmla="*/ 69622 h 348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9358" h="348110">
                  <a:moveTo>
                    <a:pt x="0" y="69622"/>
                  </a:moveTo>
                  <a:lnTo>
                    <a:pt x="275303" y="69622"/>
                  </a:lnTo>
                  <a:lnTo>
                    <a:pt x="275303" y="0"/>
                  </a:lnTo>
                  <a:lnTo>
                    <a:pt x="449358" y="174055"/>
                  </a:lnTo>
                  <a:lnTo>
                    <a:pt x="275303" y="348110"/>
                  </a:lnTo>
                  <a:lnTo>
                    <a:pt x="275303" y="278488"/>
                  </a:lnTo>
                  <a:lnTo>
                    <a:pt x="0" y="278488"/>
                  </a:lnTo>
                  <a:lnTo>
                    <a:pt x="0" y="69622"/>
                  </a:lnTo>
                  <a:close/>
                </a:path>
              </a:pathLst>
            </a:custGeom>
            <a:scene3d>
              <a:camera prst="orthographicFront">
                <a:rot lat="0" lon="0" rev="0"/>
              </a:camera>
              <a:lightRig rig="contrasting" dir="t">
                <a:rot lat="0" lon="0" rev="1200000"/>
              </a:lightRig>
            </a:scene3d>
            <a:sp3d z="-182000" contourW="19050" prstMaterial="metal">
              <a:bevelT w="88900" h="203200"/>
              <a:bevelB w="165100" h="254000"/>
            </a:sp3d>
          </p:spPr>
          <p:style>
            <a:lnRef idx="0">
              <a:schemeClr val="accent1">
                <a:shade val="90000"/>
                <a:hueOff val="135647"/>
                <a:satOff val="-313"/>
                <a:lumOff val="9936"/>
                <a:alphaOff val="0"/>
              </a:schemeClr>
            </a:lnRef>
            <a:fillRef idx="1">
              <a:schemeClr val="accent1">
                <a:shade val="90000"/>
                <a:hueOff val="135647"/>
                <a:satOff val="-313"/>
                <a:lumOff val="9936"/>
                <a:alphaOff val="0"/>
              </a:schemeClr>
            </a:fillRef>
            <a:effectRef idx="0">
              <a:schemeClr val="accent1">
                <a:shade val="90000"/>
                <a:hueOff val="135647"/>
                <a:satOff val="-313"/>
                <a:lumOff val="9936"/>
                <a:alphaOff val="0"/>
              </a:schemeClr>
            </a:effectRef>
            <a:fontRef idx="minor">
              <a:schemeClr val="lt1"/>
            </a:fontRef>
          </p:style>
          <p:txBody>
            <a:bodyPr lIns="0" tIns="69622" rIns="104433" bIns="69622" spcCol="1270" anchor="ctr"/>
            <a:lstStyle/>
            <a:p>
              <a:pPr algn="ctr" defTabSz="444500">
                <a:lnSpc>
                  <a:spcPct val="90000"/>
                </a:lnSpc>
                <a:spcAft>
                  <a:spcPct val="35000"/>
                </a:spcAft>
                <a:defRPr/>
              </a:pPr>
              <a:endParaRPr lang="cs-CZ" sz="1000"/>
            </a:p>
          </p:txBody>
        </p:sp>
        <p:sp>
          <p:nvSpPr>
            <p:cNvPr id="18" name="Volný tvar 17"/>
            <p:cNvSpPr/>
            <p:nvPr/>
          </p:nvSpPr>
          <p:spPr>
            <a:xfrm>
              <a:off x="4727456" y="1904002"/>
              <a:ext cx="1398197" cy="561600"/>
            </a:xfrm>
            <a:custGeom>
              <a:avLst/>
              <a:gdLst>
                <a:gd name="connsiteX0" fmla="*/ 0 w 1398197"/>
                <a:gd name="connsiteY0" fmla="*/ 56160 h 561600"/>
                <a:gd name="connsiteX1" fmla="*/ 56160 w 1398197"/>
                <a:gd name="connsiteY1" fmla="*/ 0 h 561600"/>
                <a:gd name="connsiteX2" fmla="*/ 1342037 w 1398197"/>
                <a:gd name="connsiteY2" fmla="*/ 0 h 561600"/>
                <a:gd name="connsiteX3" fmla="*/ 1398197 w 1398197"/>
                <a:gd name="connsiteY3" fmla="*/ 56160 h 561600"/>
                <a:gd name="connsiteX4" fmla="*/ 1398197 w 1398197"/>
                <a:gd name="connsiteY4" fmla="*/ 505440 h 561600"/>
                <a:gd name="connsiteX5" fmla="*/ 1342037 w 1398197"/>
                <a:gd name="connsiteY5" fmla="*/ 561600 h 561600"/>
                <a:gd name="connsiteX6" fmla="*/ 56160 w 1398197"/>
                <a:gd name="connsiteY6" fmla="*/ 561600 h 561600"/>
                <a:gd name="connsiteX7" fmla="*/ 0 w 1398197"/>
                <a:gd name="connsiteY7" fmla="*/ 505440 h 561600"/>
                <a:gd name="connsiteX8" fmla="*/ 0 w 1398197"/>
                <a:gd name="connsiteY8" fmla="*/ 56160 h 56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8197" h="561600">
                  <a:moveTo>
                    <a:pt x="0" y="56160"/>
                  </a:moveTo>
                  <a:cubicBezTo>
                    <a:pt x="0" y="25144"/>
                    <a:pt x="25144" y="0"/>
                    <a:pt x="56160" y="0"/>
                  </a:cubicBezTo>
                  <a:lnTo>
                    <a:pt x="1342037" y="0"/>
                  </a:lnTo>
                  <a:cubicBezTo>
                    <a:pt x="1373053" y="0"/>
                    <a:pt x="1398197" y="25144"/>
                    <a:pt x="1398197" y="56160"/>
                  </a:cubicBezTo>
                  <a:lnTo>
                    <a:pt x="1398197" y="505440"/>
                  </a:lnTo>
                  <a:cubicBezTo>
                    <a:pt x="1398197" y="536456"/>
                    <a:pt x="1373053" y="561600"/>
                    <a:pt x="1342037" y="561600"/>
                  </a:cubicBezTo>
                  <a:lnTo>
                    <a:pt x="56160" y="561600"/>
                  </a:lnTo>
                  <a:cubicBezTo>
                    <a:pt x="25144" y="561600"/>
                    <a:pt x="0" y="536456"/>
                    <a:pt x="0" y="505440"/>
                  </a:cubicBezTo>
                  <a:lnTo>
                    <a:pt x="0" y="5616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1">
                <a:shade val="80000"/>
                <a:hueOff val="180842"/>
                <a:satOff val="3450"/>
                <a:lumOff val="15237"/>
                <a:alphaOff val="0"/>
              </a:schemeClr>
            </a:fillRef>
            <a:effectRef idx="2">
              <a:schemeClr val="accent1">
                <a:shade val="80000"/>
                <a:hueOff val="180842"/>
                <a:satOff val="3450"/>
                <a:lumOff val="15237"/>
                <a:alphaOff val="0"/>
              </a:schemeClr>
            </a:effectRef>
            <a:fontRef idx="minor">
              <a:schemeClr val="lt1"/>
            </a:fontRef>
          </p:style>
          <p:txBody>
            <a:bodyPr lIns="92456" tIns="92456" rIns="92456" bIns="236730" spcCol="1270"/>
            <a:lstStyle/>
            <a:p>
              <a:pPr defTabSz="577850">
                <a:lnSpc>
                  <a:spcPct val="90000"/>
                </a:lnSpc>
                <a:spcAft>
                  <a:spcPct val="35000"/>
                </a:spcAft>
                <a:defRPr/>
              </a:pPr>
              <a:r>
                <a:rPr lang="cs-CZ" altLang="cs-CZ" sz="1300" b="1" dirty="0" err="1">
                  <a:solidFill>
                    <a:schemeClr val="bg1"/>
                  </a:solidFill>
                </a:rPr>
                <a:t>Medicinal</a:t>
              </a:r>
              <a:r>
                <a:rPr lang="cs-CZ" altLang="cs-CZ" sz="1300" b="1" dirty="0">
                  <a:solidFill>
                    <a:schemeClr val="bg1"/>
                  </a:solidFill>
                </a:rPr>
                <a:t> </a:t>
              </a:r>
              <a:r>
                <a:rPr lang="cs-CZ" altLang="cs-CZ" sz="1300" b="1" dirty="0" err="1">
                  <a:solidFill>
                    <a:schemeClr val="bg1"/>
                  </a:solidFill>
                </a:rPr>
                <a:t>product</a:t>
              </a:r>
              <a:endParaRPr lang="cs-CZ" sz="1300" b="1" dirty="0">
                <a:solidFill>
                  <a:schemeClr val="bg1"/>
                </a:solidFill>
              </a:endParaRPr>
            </a:p>
          </p:txBody>
        </p:sp>
        <p:sp>
          <p:nvSpPr>
            <p:cNvPr id="19" name="Volný tvar 18"/>
            <p:cNvSpPr/>
            <p:nvPr/>
          </p:nvSpPr>
          <p:spPr>
            <a:xfrm>
              <a:off x="4938766" y="2418048"/>
              <a:ext cx="1544403" cy="2480400"/>
            </a:xfrm>
            <a:custGeom>
              <a:avLst/>
              <a:gdLst>
                <a:gd name="connsiteX0" fmla="*/ 0 w 1398197"/>
                <a:gd name="connsiteY0" fmla="*/ 139820 h 2480400"/>
                <a:gd name="connsiteX1" fmla="*/ 139820 w 1398197"/>
                <a:gd name="connsiteY1" fmla="*/ 0 h 2480400"/>
                <a:gd name="connsiteX2" fmla="*/ 1258377 w 1398197"/>
                <a:gd name="connsiteY2" fmla="*/ 0 h 2480400"/>
                <a:gd name="connsiteX3" fmla="*/ 1398197 w 1398197"/>
                <a:gd name="connsiteY3" fmla="*/ 139820 h 2480400"/>
                <a:gd name="connsiteX4" fmla="*/ 1398197 w 1398197"/>
                <a:gd name="connsiteY4" fmla="*/ 2340580 h 2480400"/>
                <a:gd name="connsiteX5" fmla="*/ 1258377 w 1398197"/>
                <a:gd name="connsiteY5" fmla="*/ 2480400 h 2480400"/>
                <a:gd name="connsiteX6" fmla="*/ 139820 w 1398197"/>
                <a:gd name="connsiteY6" fmla="*/ 2480400 h 2480400"/>
                <a:gd name="connsiteX7" fmla="*/ 0 w 1398197"/>
                <a:gd name="connsiteY7" fmla="*/ 2340580 h 2480400"/>
                <a:gd name="connsiteX8" fmla="*/ 0 w 1398197"/>
                <a:gd name="connsiteY8" fmla="*/ 139820 h 2480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8197" h="2480400">
                  <a:moveTo>
                    <a:pt x="0" y="139820"/>
                  </a:moveTo>
                  <a:cubicBezTo>
                    <a:pt x="0" y="62600"/>
                    <a:pt x="62600" y="0"/>
                    <a:pt x="139820" y="0"/>
                  </a:cubicBezTo>
                  <a:lnTo>
                    <a:pt x="1258377" y="0"/>
                  </a:lnTo>
                  <a:cubicBezTo>
                    <a:pt x="1335597" y="0"/>
                    <a:pt x="1398197" y="62600"/>
                    <a:pt x="1398197" y="139820"/>
                  </a:cubicBezTo>
                  <a:lnTo>
                    <a:pt x="1398197" y="2340580"/>
                  </a:lnTo>
                  <a:cubicBezTo>
                    <a:pt x="1398197" y="2417800"/>
                    <a:pt x="1335597" y="2480400"/>
                    <a:pt x="1258377" y="2480400"/>
                  </a:cubicBezTo>
                  <a:lnTo>
                    <a:pt x="139820" y="2480400"/>
                  </a:lnTo>
                  <a:cubicBezTo>
                    <a:pt x="62600" y="2480400"/>
                    <a:pt x="0" y="2417800"/>
                    <a:pt x="0" y="2340580"/>
                  </a:cubicBezTo>
                  <a:lnTo>
                    <a:pt x="0" y="139820"/>
                  </a:lnTo>
                  <a:close/>
                </a:path>
              </a:pathLst>
            </a:custGeom>
            <a:scene3d>
              <a:camera prst="orthographicFront">
                <a:rot lat="0" lon="0" rev="0"/>
              </a:camera>
              <a:lightRig rig="contrasting" dir="t">
                <a:rot lat="0" lon="0" rev="1200000"/>
              </a:lightRig>
            </a:scene3d>
            <a:sp3d z="300000" contourW="19050" prstMaterial="metal">
              <a:bevelT w="88900" h="203200"/>
              <a:bevelB w="165100" h="254000"/>
            </a:sp3d>
          </p:spPr>
          <p:style>
            <a:lnRef idx="0">
              <a:schemeClr val="accent1">
                <a:shade val="80000"/>
                <a:hueOff val="180842"/>
                <a:satOff val="3450"/>
                <a:lumOff val="15237"/>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33408" tIns="133408" rIns="133408" bIns="133408" spcCol="1270"/>
            <a:lstStyle/>
            <a:p>
              <a:pPr marL="114300" lvl="1" indent="-114300" defTabSz="577850">
                <a:lnSpc>
                  <a:spcPct val="90000"/>
                </a:lnSpc>
                <a:spcAft>
                  <a:spcPct val="15000"/>
                </a:spcAft>
                <a:buFontTx/>
                <a:buChar char="••"/>
                <a:defRPr/>
              </a:pPr>
              <a:r>
                <a:rPr lang="en-US" altLang="cs-CZ" sz="1300" dirty="0"/>
                <a:t>Any substance or combination of substances presented as having properties for treating or preventing disease in</a:t>
              </a:r>
              <a:r>
                <a:rPr lang="cs-CZ" altLang="cs-CZ" sz="1300" dirty="0"/>
                <a:t> </a:t>
              </a:r>
              <a:r>
                <a:rPr lang="cs-CZ" altLang="cs-CZ" sz="1300" dirty="0" err="1"/>
                <a:t>hu</a:t>
              </a:r>
              <a:r>
                <a:rPr lang="en-US" altLang="cs-CZ" sz="1300" dirty="0"/>
                <a:t>man beings</a:t>
              </a:r>
              <a:endParaRPr lang="cs-CZ" sz="1300" dirty="0"/>
            </a:p>
          </p:txBody>
        </p:sp>
        <p:sp>
          <p:nvSpPr>
            <p:cNvPr id="20" name="Volný tvar 19"/>
            <p:cNvSpPr/>
            <p:nvPr/>
          </p:nvSpPr>
          <p:spPr>
            <a:xfrm>
              <a:off x="6337616" y="1917147"/>
              <a:ext cx="449358" cy="348110"/>
            </a:xfrm>
            <a:custGeom>
              <a:avLst/>
              <a:gdLst>
                <a:gd name="connsiteX0" fmla="*/ 0 w 449358"/>
                <a:gd name="connsiteY0" fmla="*/ 69622 h 348110"/>
                <a:gd name="connsiteX1" fmla="*/ 275303 w 449358"/>
                <a:gd name="connsiteY1" fmla="*/ 69622 h 348110"/>
                <a:gd name="connsiteX2" fmla="*/ 275303 w 449358"/>
                <a:gd name="connsiteY2" fmla="*/ 0 h 348110"/>
                <a:gd name="connsiteX3" fmla="*/ 449358 w 449358"/>
                <a:gd name="connsiteY3" fmla="*/ 174055 h 348110"/>
                <a:gd name="connsiteX4" fmla="*/ 275303 w 449358"/>
                <a:gd name="connsiteY4" fmla="*/ 348110 h 348110"/>
                <a:gd name="connsiteX5" fmla="*/ 275303 w 449358"/>
                <a:gd name="connsiteY5" fmla="*/ 278488 h 348110"/>
                <a:gd name="connsiteX6" fmla="*/ 0 w 449358"/>
                <a:gd name="connsiteY6" fmla="*/ 278488 h 348110"/>
                <a:gd name="connsiteX7" fmla="*/ 0 w 449358"/>
                <a:gd name="connsiteY7" fmla="*/ 69622 h 348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9358" h="348110">
                  <a:moveTo>
                    <a:pt x="0" y="69622"/>
                  </a:moveTo>
                  <a:lnTo>
                    <a:pt x="275303" y="69622"/>
                  </a:lnTo>
                  <a:lnTo>
                    <a:pt x="275303" y="0"/>
                  </a:lnTo>
                  <a:lnTo>
                    <a:pt x="449358" y="174055"/>
                  </a:lnTo>
                  <a:lnTo>
                    <a:pt x="275303" y="348110"/>
                  </a:lnTo>
                  <a:lnTo>
                    <a:pt x="275303" y="278488"/>
                  </a:lnTo>
                  <a:lnTo>
                    <a:pt x="0" y="278488"/>
                  </a:lnTo>
                  <a:lnTo>
                    <a:pt x="0" y="69622"/>
                  </a:lnTo>
                  <a:close/>
                </a:path>
              </a:pathLst>
            </a:custGeom>
            <a:scene3d>
              <a:camera prst="orthographicFront">
                <a:rot lat="0" lon="0" rev="0"/>
              </a:camera>
              <a:lightRig rig="contrasting" dir="t">
                <a:rot lat="0" lon="0" rev="1200000"/>
              </a:lightRig>
            </a:scene3d>
            <a:sp3d z="-182000" contourW="19050" prstMaterial="metal">
              <a:bevelT w="88900" h="203200"/>
              <a:bevelB w="165100" h="254000"/>
            </a:sp3d>
          </p:spPr>
          <p:style>
            <a:lnRef idx="0">
              <a:schemeClr val="accent1">
                <a:shade val="90000"/>
                <a:hueOff val="271295"/>
                <a:satOff val="-626"/>
                <a:lumOff val="19871"/>
                <a:alphaOff val="0"/>
              </a:schemeClr>
            </a:lnRef>
            <a:fillRef idx="1">
              <a:schemeClr val="accent1">
                <a:shade val="90000"/>
                <a:hueOff val="271295"/>
                <a:satOff val="-626"/>
                <a:lumOff val="19871"/>
                <a:alphaOff val="0"/>
              </a:schemeClr>
            </a:fillRef>
            <a:effectRef idx="0">
              <a:schemeClr val="accent1">
                <a:shade val="90000"/>
                <a:hueOff val="271295"/>
                <a:satOff val="-626"/>
                <a:lumOff val="19871"/>
                <a:alphaOff val="0"/>
              </a:schemeClr>
            </a:effectRef>
            <a:fontRef idx="minor">
              <a:schemeClr val="lt1"/>
            </a:fontRef>
          </p:style>
          <p:txBody>
            <a:bodyPr lIns="0" tIns="69622" rIns="104433" bIns="69622" spcCol="1270" anchor="ctr"/>
            <a:lstStyle/>
            <a:p>
              <a:pPr algn="ctr" defTabSz="444500">
                <a:lnSpc>
                  <a:spcPct val="90000"/>
                </a:lnSpc>
                <a:spcAft>
                  <a:spcPct val="35000"/>
                </a:spcAft>
                <a:defRPr/>
              </a:pPr>
              <a:endParaRPr lang="cs-CZ" sz="1000"/>
            </a:p>
          </p:txBody>
        </p:sp>
        <p:sp>
          <p:nvSpPr>
            <p:cNvPr id="21" name="Volný tvar 20"/>
            <p:cNvSpPr/>
            <p:nvPr/>
          </p:nvSpPr>
          <p:spPr>
            <a:xfrm>
              <a:off x="6973501" y="1904002"/>
              <a:ext cx="1398197" cy="561600"/>
            </a:xfrm>
            <a:custGeom>
              <a:avLst/>
              <a:gdLst>
                <a:gd name="connsiteX0" fmla="*/ 0 w 1398197"/>
                <a:gd name="connsiteY0" fmla="*/ 56160 h 561600"/>
                <a:gd name="connsiteX1" fmla="*/ 56160 w 1398197"/>
                <a:gd name="connsiteY1" fmla="*/ 0 h 561600"/>
                <a:gd name="connsiteX2" fmla="*/ 1342037 w 1398197"/>
                <a:gd name="connsiteY2" fmla="*/ 0 h 561600"/>
                <a:gd name="connsiteX3" fmla="*/ 1398197 w 1398197"/>
                <a:gd name="connsiteY3" fmla="*/ 56160 h 561600"/>
                <a:gd name="connsiteX4" fmla="*/ 1398197 w 1398197"/>
                <a:gd name="connsiteY4" fmla="*/ 505440 h 561600"/>
                <a:gd name="connsiteX5" fmla="*/ 1342037 w 1398197"/>
                <a:gd name="connsiteY5" fmla="*/ 561600 h 561600"/>
                <a:gd name="connsiteX6" fmla="*/ 56160 w 1398197"/>
                <a:gd name="connsiteY6" fmla="*/ 561600 h 561600"/>
                <a:gd name="connsiteX7" fmla="*/ 0 w 1398197"/>
                <a:gd name="connsiteY7" fmla="*/ 505440 h 561600"/>
                <a:gd name="connsiteX8" fmla="*/ 0 w 1398197"/>
                <a:gd name="connsiteY8" fmla="*/ 56160 h 56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8197" h="561600">
                  <a:moveTo>
                    <a:pt x="0" y="56160"/>
                  </a:moveTo>
                  <a:cubicBezTo>
                    <a:pt x="0" y="25144"/>
                    <a:pt x="25144" y="0"/>
                    <a:pt x="56160" y="0"/>
                  </a:cubicBezTo>
                  <a:lnTo>
                    <a:pt x="1342037" y="0"/>
                  </a:lnTo>
                  <a:cubicBezTo>
                    <a:pt x="1373053" y="0"/>
                    <a:pt x="1398197" y="25144"/>
                    <a:pt x="1398197" y="56160"/>
                  </a:cubicBezTo>
                  <a:lnTo>
                    <a:pt x="1398197" y="505440"/>
                  </a:lnTo>
                  <a:cubicBezTo>
                    <a:pt x="1398197" y="536456"/>
                    <a:pt x="1373053" y="561600"/>
                    <a:pt x="1342037" y="561600"/>
                  </a:cubicBezTo>
                  <a:lnTo>
                    <a:pt x="56160" y="561600"/>
                  </a:lnTo>
                  <a:cubicBezTo>
                    <a:pt x="25144" y="561600"/>
                    <a:pt x="0" y="536456"/>
                    <a:pt x="0" y="505440"/>
                  </a:cubicBezTo>
                  <a:lnTo>
                    <a:pt x="0" y="5616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1">
                <a:shade val="80000"/>
                <a:hueOff val="271263"/>
                <a:satOff val="5175"/>
                <a:lumOff val="22855"/>
                <a:alphaOff val="0"/>
              </a:schemeClr>
            </a:fillRef>
            <a:effectRef idx="2">
              <a:schemeClr val="accent1">
                <a:shade val="80000"/>
                <a:hueOff val="271263"/>
                <a:satOff val="5175"/>
                <a:lumOff val="22855"/>
                <a:alphaOff val="0"/>
              </a:schemeClr>
            </a:effectRef>
            <a:fontRef idx="minor">
              <a:schemeClr val="lt1"/>
            </a:fontRef>
          </p:style>
          <p:txBody>
            <a:bodyPr lIns="92456" tIns="92456" rIns="92456" bIns="236730" spcCol="1270"/>
            <a:lstStyle/>
            <a:p>
              <a:pPr defTabSz="577850">
                <a:lnSpc>
                  <a:spcPct val="90000"/>
                </a:lnSpc>
                <a:spcAft>
                  <a:spcPct val="35000"/>
                </a:spcAft>
                <a:defRPr/>
              </a:pPr>
              <a:r>
                <a:rPr lang="cs-CZ" altLang="cs-CZ" sz="1300" b="1" dirty="0" err="1"/>
                <a:t>Drug</a:t>
              </a:r>
              <a:endParaRPr lang="cs-CZ" sz="1300" b="1" dirty="0"/>
            </a:p>
          </p:txBody>
        </p:sp>
        <p:sp>
          <p:nvSpPr>
            <p:cNvPr id="22" name="Volný tvar 21"/>
            <p:cNvSpPr/>
            <p:nvPr/>
          </p:nvSpPr>
          <p:spPr>
            <a:xfrm>
              <a:off x="7283704" y="2265257"/>
              <a:ext cx="1398197" cy="2480400"/>
            </a:xfrm>
            <a:custGeom>
              <a:avLst/>
              <a:gdLst>
                <a:gd name="connsiteX0" fmla="*/ 0 w 1398197"/>
                <a:gd name="connsiteY0" fmla="*/ 139820 h 2480400"/>
                <a:gd name="connsiteX1" fmla="*/ 139820 w 1398197"/>
                <a:gd name="connsiteY1" fmla="*/ 0 h 2480400"/>
                <a:gd name="connsiteX2" fmla="*/ 1258377 w 1398197"/>
                <a:gd name="connsiteY2" fmla="*/ 0 h 2480400"/>
                <a:gd name="connsiteX3" fmla="*/ 1398197 w 1398197"/>
                <a:gd name="connsiteY3" fmla="*/ 139820 h 2480400"/>
                <a:gd name="connsiteX4" fmla="*/ 1398197 w 1398197"/>
                <a:gd name="connsiteY4" fmla="*/ 2340580 h 2480400"/>
                <a:gd name="connsiteX5" fmla="*/ 1258377 w 1398197"/>
                <a:gd name="connsiteY5" fmla="*/ 2480400 h 2480400"/>
                <a:gd name="connsiteX6" fmla="*/ 139820 w 1398197"/>
                <a:gd name="connsiteY6" fmla="*/ 2480400 h 2480400"/>
                <a:gd name="connsiteX7" fmla="*/ 0 w 1398197"/>
                <a:gd name="connsiteY7" fmla="*/ 2340580 h 2480400"/>
                <a:gd name="connsiteX8" fmla="*/ 0 w 1398197"/>
                <a:gd name="connsiteY8" fmla="*/ 139820 h 2480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8197" h="2480400">
                  <a:moveTo>
                    <a:pt x="0" y="139820"/>
                  </a:moveTo>
                  <a:cubicBezTo>
                    <a:pt x="0" y="62600"/>
                    <a:pt x="62600" y="0"/>
                    <a:pt x="139820" y="0"/>
                  </a:cubicBezTo>
                  <a:lnTo>
                    <a:pt x="1258377" y="0"/>
                  </a:lnTo>
                  <a:cubicBezTo>
                    <a:pt x="1335597" y="0"/>
                    <a:pt x="1398197" y="62600"/>
                    <a:pt x="1398197" y="139820"/>
                  </a:cubicBezTo>
                  <a:lnTo>
                    <a:pt x="1398197" y="2340580"/>
                  </a:lnTo>
                  <a:cubicBezTo>
                    <a:pt x="1398197" y="2417800"/>
                    <a:pt x="1335597" y="2480400"/>
                    <a:pt x="1258377" y="2480400"/>
                  </a:cubicBezTo>
                  <a:lnTo>
                    <a:pt x="139820" y="2480400"/>
                  </a:lnTo>
                  <a:cubicBezTo>
                    <a:pt x="62600" y="2480400"/>
                    <a:pt x="0" y="2417800"/>
                    <a:pt x="0" y="2340580"/>
                  </a:cubicBezTo>
                  <a:lnTo>
                    <a:pt x="0" y="139820"/>
                  </a:lnTo>
                  <a:close/>
                </a:path>
              </a:pathLst>
            </a:custGeom>
            <a:scene3d>
              <a:camera prst="orthographicFront">
                <a:rot lat="0" lon="0" rev="0"/>
              </a:camera>
              <a:lightRig rig="contrasting" dir="t">
                <a:rot lat="0" lon="0" rev="1200000"/>
              </a:lightRig>
            </a:scene3d>
            <a:sp3d z="300000" contourW="19050" prstMaterial="metal">
              <a:bevelT w="88900" h="203200"/>
              <a:bevelB w="165100" h="254000"/>
            </a:sp3d>
          </p:spPr>
          <p:style>
            <a:lnRef idx="0">
              <a:schemeClr val="accent1">
                <a:shade val="80000"/>
                <a:hueOff val="271263"/>
                <a:satOff val="5175"/>
                <a:lumOff val="22855"/>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33408" tIns="133408" rIns="133408" bIns="133408" spcCol="1270"/>
            <a:lstStyle/>
            <a:p>
              <a:pPr marL="114300" lvl="1" indent="-114300" defTabSz="577850">
                <a:lnSpc>
                  <a:spcPct val="90000"/>
                </a:lnSpc>
                <a:spcAft>
                  <a:spcPct val="15000"/>
                </a:spcAft>
                <a:buFontTx/>
                <a:buChar char="••"/>
                <a:defRPr/>
              </a:pPr>
              <a:r>
                <a:rPr lang="cs-CZ" altLang="cs-CZ" sz="1300" dirty="0" err="1"/>
                <a:t>Medicinal</a:t>
              </a:r>
              <a:r>
                <a:rPr lang="cs-CZ" altLang="cs-CZ" sz="1300" dirty="0"/>
                <a:t> </a:t>
              </a:r>
              <a:r>
                <a:rPr lang="cs-CZ" altLang="cs-CZ" sz="1300" dirty="0" err="1"/>
                <a:t>product</a:t>
              </a:r>
              <a:r>
                <a:rPr lang="cs-CZ" altLang="cs-CZ" sz="1300" dirty="0"/>
                <a:t> </a:t>
              </a:r>
              <a:r>
                <a:rPr lang="cs-CZ" altLang="cs-CZ" sz="1300" dirty="0" err="1"/>
                <a:t>administered</a:t>
              </a:r>
              <a:r>
                <a:rPr lang="cs-CZ" altLang="cs-CZ" sz="1300" dirty="0"/>
                <a:t> to a </a:t>
              </a:r>
              <a:r>
                <a:rPr lang="cs-CZ" altLang="cs-CZ" sz="1300" dirty="0" err="1"/>
                <a:t>patient</a:t>
              </a:r>
              <a:endParaRPr lang="cs-CZ" sz="1300" dirty="0"/>
            </a:p>
          </p:txBody>
        </p:sp>
      </p:grpSp>
      <p:pic>
        <p:nvPicPr>
          <p:cNvPr id="6" name="Obrázek 5"/>
          <p:cNvPicPr>
            <a:picLocks noChangeAspect="1"/>
          </p:cNvPicPr>
          <p:nvPr/>
        </p:nvPicPr>
        <p:blipFill>
          <a:blip r:embed="rId4">
            <a:extLst>
              <a:ext uri="{28A0092B-C50C-407E-A947-70E740481C1C}">
                <a14:useLocalDpi xmlns:a14="http://schemas.microsoft.com/office/drawing/2010/main" val="0"/>
              </a:ext>
            </a:extLst>
          </a:blip>
          <a:srcRect b="11909"/>
          <a:stretch>
            <a:fillRect/>
          </a:stretch>
        </p:blipFill>
        <p:spPr bwMode="auto">
          <a:xfrm>
            <a:off x="611188" y="4891088"/>
            <a:ext cx="1290637"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843213" y="4891088"/>
            <a:ext cx="1258887"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ázek 7"/>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106988" y="4891088"/>
            <a:ext cx="1285875"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a:picLocks noChangeAspect="1"/>
          </p:cNvPicPr>
          <p:nvPr/>
        </p:nvPicPr>
        <p:blipFill>
          <a:blip r:embed="rId7">
            <a:extLst>
              <a:ext uri="{28A0092B-C50C-407E-A947-70E740481C1C}">
                <a14:useLocalDpi xmlns:a14="http://schemas.microsoft.com/office/drawing/2010/main" val="0"/>
              </a:ext>
            </a:extLst>
          </a:blip>
          <a:srcRect b="10733"/>
          <a:stretch>
            <a:fillRect/>
          </a:stretch>
        </p:blipFill>
        <p:spPr bwMode="auto">
          <a:xfrm>
            <a:off x="7277100" y="4887913"/>
            <a:ext cx="1258888"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Obdélník 8"/>
          <p:cNvSpPr>
            <a:spLocks noChangeArrowheads="1"/>
          </p:cNvSpPr>
          <p:nvPr/>
        </p:nvSpPr>
        <p:spPr bwMode="auto">
          <a:xfrm>
            <a:off x="288925" y="5949950"/>
            <a:ext cx="8370888" cy="840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ndara" panose="020E0502030303020204" pitchFamily="34" charset="0"/>
              </a:defRPr>
            </a:lvl1pPr>
            <a:lvl2pPr marL="742950" indent="-285750">
              <a:defRPr>
                <a:solidFill>
                  <a:schemeClr val="tx1"/>
                </a:solidFill>
                <a:latin typeface="Candara" panose="020E0502030303020204" pitchFamily="34" charset="0"/>
              </a:defRPr>
            </a:lvl2pPr>
            <a:lvl3pPr marL="1143000" indent="-228600">
              <a:defRPr>
                <a:solidFill>
                  <a:schemeClr val="tx1"/>
                </a:solidFill>
                <a:latin typeface="Candara" panose="020E0502030303020204" pitchFamily="34" charset="0"/>
              </a:defRPr>
            </a:lvl3pPr>
            <a:lvl4pPr marL="1600200" indent="-228600">
              <a:defRPr>
                <a:solidFill>
                  <a:schemeClr val="tx1"/>
                </a:solidFill>
                <a:latin typeface="Candara" panose="020E0502030303020204" pitchFamily="34" charset="0"/>
              </a:defRPr>
            </a:lvl4pPr>
            <a:lvl5pPr marL="2057400" indent="-228600">
              <a:defRPr>
                <a:solidFill>
                  <a:schemeClr val="tx1"/>
                </a:solidFill>
                <a:latin typeface="Candara" panose="020E0502030303020204" pitchFamily="34" charset="0"/>
              </a:defRPr>
            </a:lvl5pPr>
            <a:lvl6pPr marL="2514600" indent="-228600" eaLnBrk="0" fontAlgn="base" hangingPunct="0">
              <a:spcBef>
                <a:spcPct val="0"/>
              </a:spcBef>
              <a:spcAft>
                <a:spcPct val="0"/>
              </a:spcAft>
              <a:defRPr>
                <a:solidFill>
                  <a:schemeClr val="tx1"/>
                </a:solidFill>
                <a:latin typeface="Candara" panose="020E0502030303020204" pitchFamily="34" charset="0"/>
              </a:defRPr>
            </a:lvl6pPr>
            <a:lvl7pPr marL="2971800" indent="-228600" eaLnBrk="0" fontAlgn="base" hangingPunct="0">
              <a:spcBef>
                <a:spcPct val="0"/>
              </a:spcBef>
              <a:spcAft>
                <a:spcPct val="0"/>
              </a:spcAft>
              <a:defRPr>
                <a:solidFill>
                  <a:schemeClr val="tx1"/>
                </a:solidFill>
                <a:latin typeface="Candara" panose="020E0502030303020204" pitchFamily="34" charset="0"/>
              </a:defRPr>
            </a:lvl7pPr>
            <a:lvl8pPr marL="3429000" indent="-228600" eaLnBrk="0" fontAlgn="base" hangingPunct="0">
              <a:spcBef>
                <a:spcPct val="0"/>
              </a:spcBef>
              <a:spcAft>
                <a:spcPct val="0"/>
              </a:spcAft>
              <a:defRPr>
                <a:solidFill>
                  <a:schemeClr val="tx1"/>
                </a:solidFill>
                <a:latin typeface="Candara" panose="020E0502030303020204" pitchFamily="34" charset="0"/>
              </a:defRPr>
            </a:lvl8pPr>
            <a:lvl9pPr marL="3886200" indent="-228600" eaLnBrk="0" fontAlgn="base" hangingPunct="0">
              <a:spcBef>
                <a:spcPct val="0"/>
              </a:spcBef>
              <a:spcAft>
                <a:spcPct val="0"/>
              </a:spcAft>
              <a:defRPr>
                <a:solidFill>
                  <a:schemeClr val="tx1"/>
                </a:solidFill>
                <a:latin typeface="Candara" panose="020E0502030303020204" pitchFamily="34" charset="0"/>
              </a:defRPr>
            </a:lvl9pPr>
          </a:lstStyle>
          <a:p>
            <a:pPr eaLnBrk="1" hangingPunct="1">
              <a:lnSpc>
                <a:spcPct val="90000"/>
              </a:lnSpc>
              <a:defRPr/>
            </a:pPr>
            <a:r>
              <a:rPr lang="cs-CZ" altLang="cs-CZ" dirty="0" err="1">
                <a:solidFill>
                  <a:srgbClr val="C00000"/>
                </a:solidFill>
                <a:latin typeface="+mn-lt"/>
              </a:rPr>
              <a:t>Excipient</a:t>
            </a:r>
            <a:r>
              <a:rPr lang="cs-CZ" altLang="cs-CZ" dirty="0">
                <a:solidFill>
                  <a:srgbClr val="C00000"/>
                </a:solidFill>
                <a:latin typeface="+mn-lt"/>
              </a:rPr>
              <a:t> </a:t>
            </a:r>
            <a:r>
              <a:rPr lang="cs-CZ" altLang="cs-CZ" dirty="0">
                <a:latin typeface="+mn-lt"/>
              </a:rPr>
              <a:t>– </a:t>
            </a:r>
            <a:r>
              <a:rPr lang="en-US" altLang="cs-CZ" dirty="0">
                <a:latin typeface="+mn-lt"/>
              </a:rPr>
              <a:t>without its own therapeutic effect, facilitates the manufacture, storage or preparation and administration of </a:t>
            </a:r>
            <a:r>
              <a:rPr lang="cs-CZ" altLang="cs-CZ" dirty="0">
                <a:latin typeface="+mn-lt"/>
              </a:rPr>
              <a:t>API</a:t>
            </a:r>
            <a:r>
              <a:rPr lang="en-US" altLang="cs-CZ" dirty="0">
                <a:latin typeface="+mn-lt"/>
              </a:rPr>
              <a:t>. </a:t>
            </a:r>
            <a:endParaRPr lang="cs-CZ" altLang="cs-CZ" dirty="0">
              <a:latin typeface="+mn-lt"/>
            </a:endParaRPr>
          </a:p>
          <a:p>
            <a:pPr eaLnBrk="1" hangingPunct="1">
              <a:lnSpc>
                <a:spcPct val="90000"/>
              </a:lnSpc>
              <a:defRPr/>
            </a:pPr>
            <a:r>
              <a:rPr lang="en-US" altLang="cs-CZ" dirty="0">
                <a:solidFill>
                  <a:srgbClr val="FF0000"/>
                </a:solidFill>
                <a:latin typeface="+mn-lt"/>
              </a:rPr>
              <a:t>Consider: </a:t>
            </a:r>
            <a:r>
              <a:rPr lang="cs-CZ" altLang="cs-CZ" dirty="0" err="1">
                <a:solidFill>
                  <a:srgbClr val="FF0000"/>
                </a:solidFill>
                <a:latin typeface="+mn-lt"/>
              </a:rPr>
              <a:t>Could</a:t>
            </a:r>
            <a:r>
              <a:rPr lang="cs-CZ" altLang="cs-CZ" dirty="0">
                <a:solidFill>
                  <a:srgbClr val="FF0000"/>
                </a:solidFill>
                <a:latin typeface="+mn-lt"/>
              </a:rPr>
              <a:t> </a:t>
            </a:r>
            <a:r>
              <a:rPr lang="cs-CZ" altLang="cs-CZ" dirty="0" err="1">
                <a:solidFill>
                  <a:srgbClr val="FF0000"/>
                </a:solidFill>
                <a:latin typeface="+mn-lt"/>
              </a:rPr>
              <a:t>an</a:t>
            </a:r>
            <a:r>
              <a:rPr lang="cs-CZ" altLang="cs-CZ" dirty="0">
                <a:solidFill>
                  <a:srgbClr val="FF0000"/>
                </a:solidFill>
                <a:latin typeface="+mn-lt"/>
              </a:rPr>
              <a:t> </a:t>
            </a:r>
            <a:r>
              <a:rPr lang="cs-CZ" altLang="cs-CZ" dirty="0" err="1">
                <a:solidFill>
                  <a:srgbClr val="FF0000"/>
                </a:solidFill>
                <a:latin typeface="+mn-lt"/>
              </a:rPr>
              <a:t>excipient</a:t>
            </a:r>
            <a:r>
              <a:rPr lang="en-US" altLang="cs-CZ" dirty="0">
                <a:solidFill>
                  <a:srgbClr val="FF0000"/>
                </a:solidFill>
                <a:latin typeface="+mn-lt"/>
              </a:rPr>
              <a:t> have a pharmacological effect?</a:t>
            </a:r>
            <a:endParaRPr lang="cs-CZ" altLang="cs-CZ" i="1" dirty="0">
              <a:solidFill>
                <a:srgbClr val="FF0000"/>
              </a:solidFill>
              <a:latin typeface="+mn-lt"/>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p:cNvSpPr>
            <a:spLocks noGrp="1"/>
          </p:cNvSpPr>
          <p:nvPr>
            <p:ph type="title"/>
          </p:nvPr>
        </p:nvSpPr>
        <p:spPr>
          <a:xfrm>
            <a:off x="628650" y="365125"/>
            <a:ext cx="7886700" cy="1119188"/>
          </a:xfrm>
        </p:spPr>
        <p:txBody>
          <a:bodyPr/>
          <a:lstStyle/>
          <a:p>
            <a:pPr>
              <a:defRPr/>
            </a:pPr>
            <a:r>
              <a:rPr lang="en-US" dirty="0"/>
              <a:t>BASIC TERMINOLOGY – </a:t>
            </a:r>
            <a:r>
              <a:rPr lang="cs-CZ" dirty="0"/>
              <a:t>MEDICINAL PREPARATIONS IN THE CZECH REPUBLIC</a:t>
            </a:r>
            <a:endParaRPr lang="en-US" altLang="en-US" cap="all" dirty="0"/>
          </a:p>
        </p:txBody>
      </p:sp>
      <p:sp>
        <p:nvSpPr>
          <p:cNvPr id="3" name="TextovéPole 2"/>
          <p:cNvSpPr txBox="1"/>
          <p:nvPr/>
        </p:nvSpPr>
        <p:spPr>
          <a:xfrm>
            <a:off x="3779912" y="2647950"/>
            <a:ext cx="1584251" cy="430887"/>
          </a:xfrm>
          <a:prstGeom prst="rect">
            <a:avLst/>
          </a:prstGeom>
          <a:noFill/>
          <a:ln>
            <a:solidFill>
              <a:schemeClr val="tx1"/>
            </a:solidFill>
          </a:ln>
        </p:spPr>
        <p:txBody>
          <a:bodyPr wrap="square">
            <a:spAutoFit/>
          </a:bodyPr>
          <a:lstStyle/>
          <a:p>
            <a:pPr algn="ctr">
              <a:defRPr/>
            </a:pPr>
            <a:r>
              <a:rPr lang="cs-CZ" sz="2200" dirty="0">
                <a:latin typeface="+mn-lt"/>
              </a:rPr>
              <a:t>MEDICINES</a:t>
            </a:r>
            <a:endParaRPr lang="en-US" sz="2200" dirty="0">
              <a:latin typeface="+mn-lt"/>
            </a:endParaRPr>
          </a:p>
        </p:txBody>
      </p:sp>
      <p:sp>
        <p:nvSpPr>
          <p:cNvPr id="4" name="TextovéPole 3"/>
          <p:cNvSpPr txBox="1"/>
          <p:nvPr/>
        </p:nvSpPr>
        <p:spPr>
          <a:xfrm>
            <a:off x="2420938" y="1900238"/>
            <a:ext cx="724878" cy="430887"/>
          </a:xfrm>
          <a:prstGeom prst="rect">
            <a:avLst/>
          </a:prstGeom>
          <a:noFill/>
          <a:ln>
            <a:solidFill>
              <a:schemeClr val="tx1"/>
            </a:solidFill>
          </a:ln>
        </p:spPr>
        <p:txBody>
          <a:bodyPr wrap="none">
            <a:spAutoFit/>
          </a:bodyPr>
          <a:lstStyle/>
          <a:p>
            <a:pPr>
              <a:defRPr/>
            </a:pPr>
            <a:r>
              <a:rPr lang="cs-CZ" sz="2200" dirty="0">
                <a:latin typeface="+mn-lt"/>
              </a:rPr>
              <a:t>RMP</a:t>
            </a:r>
            <a:endParaRPr lang="en-US" sz="2200" dirty="0">
              <a:latin typeface="+mn-lt"/>
            </a:endParaRPr>
          </a:p>
        </p:txBody>
      </p:sp>
      <p:sp>
        <p:nvSpPr>
          <p:cNvPr id="8" name="TextovéPole 7"/>
          <p:cNvSpPr txBox="1"/>
          <p:nvPr/>
        </p:nvSpPr>
        <p:spPr>
          <a:xfrm>
            <a:off x="2274888" y="2632075"/>
            <a:ext cx="641522" cy="430887"/>
          </a:xfrm>
          <a:prstGeom prst="rect">
            <a:avLst/>
          </a:prstGeom>
          <a:noFill/>
          <a:ln>
            <a:solidFill>
              <a:schemeClr val="tx1"/>
            </a:solidFill>
          </a:ln>
        </p:spPr>
        <p:txBody>
          <a:bodyPr wrap="none">
            <a:spAutoFit/>
          </a:bodyPr>
          <a:lstStyle/>
          <a:p>
            <a:pPr>
              <a:defRPr/>
            </a:pPr>
            <a:r>
              <a:rPr lang="cs-CZ" sz="2200" dirty="0">
                <a:latin typeface="+mn-lt"/>
              </a:rPr>
              <a:t>IMP</a:t>
            </a:r>
            <a:endParaRPr lang="en-US" sz="2200" dirty="0">
              <a:latin typeface="+mn-lt"/>
            </a:endParaRPr>
          </a:p>
        </p:txBody>
      </p:sp>
      <p:sp>
        <p:nvSpPr>
          <p:cNvPr id="9" name="TextovéPole 8"/>
          <p:cNvSpPr txBox="1"/>
          <p:nvPr/>
        </p:nvSpPr>
        <p:spPr>
          <a:xfrm>
            <a:off x="1920448" y="4119528"/>
            <a:ext cx="2450736" cy="461665"/>
          </a:xfrm>
          <a:prstGeom prst="rect">
            <a:avLst/>
          </a:prstGeom>
          <a:noFill/>
          <a:ln>
            <a:solidFill>
              <a:schemeClr val="tx1"/>
            </a:solidFill>
          </a:ln>
        </p:spPr>
        <p:txBody>
          <a:bodyPr wrap="none">
            <a:spAutoFit/>
          </a:bodyPr>
          <a:lstStyle/>
          <a:p>
            <a:pPr>
              <a:defRPr/>
            </a:pPr>
            <a:r>
              <a:rPr lang="cs-CZ" sz="2400" dirty="0" err="1">
                <a:latin typeface="+mn-lt"/>
              </a:rPr>
              <a:t>Prescription</a:t>
            </a:r>
            <a:r>
              <a:rPr lang="cs-CZ" sz="2400" dirty="0">
                <a:latin typeface="+mn-lt"/>
              </a:rPr>
              <a:t> </a:t>
            </a:r>
            <a:r>
              <a:rPr lang="cs-CZ" sz="2400" dirty="0" err="1">
                <a:latin typeface="+mn-lt"/>
              </a:rPr>
              <a:t>drugs</a:t>
            </a:r>
            <a:endParaRPr lang="en-US" sz="2200" dirty="0">
              <a:latin typeface="+mn-lt"/>
            </a:endParaRPr>
          </a:p>
        </p:txBody>
      </p:sp>
      <p:sp>
        <p:nvSpPr>
          <p:cNvPr id="10" name="TextovéPole 9"/>
          <p:cNvSpPr txBox="1"/>
          <p:nvPr/>
        </p:nvSpPr>
        <p:spPr>
          <a:xfrm>
            <a:off x="2274888" y="5006365"/>
            <a:ext cx="2364173" cy="461665"/>
          </a:xfrm>
          <a:prstGeom prst="rect">
            <a:avLst/>
          </a:prstGeom>
          <a:noFill/>
          <a:ln>
            <a:solidFill>
              <a:schemeClr val="tx1"/>
            </a:solidFill>
          </a:ln>
        </p:spPr>
        <p:txBody>
          <a:bodyPr wrap="none">
            <a:spAutoFit/>
          </a:bodyPr>
          <a:lstStyle/>
          <a:p>
            <a:pPr>
              <a:defRPr/>
            </a:pPr>
            <a:r>
              <a:rPr lang="cs-CZ" sz="2400" dirty="0" err="1">
                <a:latin typeface="+mn-lt"/>
              </a:rPr>
              <a:t>Over-the-counter</a:t>
            </a:r>
            <a:endParaRPr lang="en-US" sz="2200" dirty="0">
              <a:latin typeface="+mn-lt"/>
            </a:endParaRPr>
          </a:p>
        </p:txBody>
      </p:sp>
      <p:sp>
        <p:nvSpPr>
          <p:cNvPr id="11" name="TextovéPole 10"/>
          <p:cNvSpPr txBox="1"/>
          <p:nvPr/>
        </p:nvSpPr>
        <p:spPr>
          <a:xfrm>
            <a:off x="3313580" y="5888366"/>
            <a:ext cx="4458208" cy="461665"/>
          </a:xfrm>
          <a:prstGeom prst="rect">
            <a:avLst/>
          </a:prstGeom>
          <a:noFill/>
          <a:ln>
            <a:solidFill>
              <a:schemeClr val="tx1"/>
            </a:solidFill>
          </a:ln>
        </p:spPr>
        <p:txBody>
          <a:bodyPr wrap="none">
            <a:spAutoFit/>
          </a:bodyPr>
          <a:lstStyle/>
          <a:p>
            <a:pPr>
              <a:defRPr/>
            </a:pPr>
            <a:r>
              <a:rPr lang="cs-CZ" sz="2400" dirty="0" err="1">
                <a:latin typeface="+mn-lt"/>
              </a:rPr>
              <a:t>Over-the-counter</a:t>
            </a:r>
            <a:r>
              <a:rPr lang="en-US" sz="2400" dirty="0">
                <a:latin typeface="+mn-lt"/>
              </a:rPr>
              <a:t> with restrictions</a:t>
            </a:r>
            <a:endParaRPr lang="en-US" sz="2200" dirty="0">
              <a:latin typeface="+mn-lt"/>
            </a:endParaRPr>
          </a:p>
        </p:txBody>
      </p:sp>
      <p:sp>
        <p:nvSpPr>
          <p:cNvPr id="12" name="TextovéPole 11"/>
          <p:cNvSpPr txBox="1"/>
          <p:nvPr/>
        </p:nvSpPr>
        <p:spPr>
          <a:xfrm>
            <a:off x="733425" y="4247476"/>
            <a:ext cx="684803" cy="430887"/>
          </a:xfrm>
          <a:prstGeom prst="rect">
            <a:avLst/>
          </a:prstGeom>
          <a:noFill/>
          <a:ln>
            <a:solidFill>
              <a:schemeClr val="tx1"/>
            </a:solidFill>
          </a:ln>
        </p:spPr>
        <p:txBody>
          <a:bodyPr wrap="none">
            <a:spAutoFit/>
          </a:bodyPr>
          <a:lstStyle/>
          <a:p>
            <a:pPr>
              <a:defRPr/>
            </a:pPr>
            <a:r>
              <a:rPr lang="cs-CZ" sz="2200" dirty="0">
                <a:latin typeface="+mn-lt"/>
              </a:rPr>
              <a:t>E-</a:t>
            </a:r>
            <a:r>
              <a:rPr lang="cs-CZ" sz="2200" dirty="0" err="1">
                <a:latin typeface="+mn-lt"/>
              </a:rPr>
              <a:t>Rx</a:t>
            </a:r>
            <a:endParaRPr lang="en-US" sz="2200" dirty="0">
              <a:latin typeface="+mn-lt"/>
            </a:endParaRPr>
          </a:p>
        </p:txBody>
      </p:sp>
      <p:sp>
        <p:nvSpPr>
          <p:cNvPr id="13" name="TextovéPole 12"/>
          <p:cNvSpPr txBox="1"/>
          <p:nvPr/>
        </p:nvSpPr>
        <p:spPr>
          <a:xfrm>
            <a:off x="463006" y="4832251"/>
            <a:ext cx="1185261" cy="430887"/>
          </a:xfrm>
          <a:prstGeom prst="rect">
            <a:avLst/>
          </a:prstGeom>
          <a:noFill/>
          <a:ln>
            <a:solidFill>
              <a:schemeClr val="tx1"/>
            </a:solidFill>
          </a:ln>
        </p:spPr>
        <p:txBody>
          <a:bodyPr wrap="none">
            <a:spAutoFit/>
          </a:bodyPr>
          <a:lstStyle/>
          <a:p>
            <a:pPr>
              <a:defRPr/>
            </a:pPr>
            <a:r>
              <a:rPr lang="cs-CZ" sz="2200" dirty="0" err="1">
                <a:latin typeface="+mn-lt"/>
              </a:rPr>
              <a:t>Paper</a:t>
            </a:r>
            <a:r>
              <a:rPr lang="cs-CZ" sz="2200" dirty="0">
                <a:latin typeface="+mn-lt"/>
              </a:rPr>
              <a:t> </a:t>
            </a:r>
            <a:r>
              <a:rPr lang="cs-CZ" sz="2200" dirty="0" err="1">
                <a:latin typeface="+mn-lt"/>
              </a:rPr>
              <a:t>Rx</a:t>
            </a:r>
            <a:endParaRPr lang="en-US" sz="2200" dirty="0">
              <a:latin typeface="+mn-lt"/>
            </a:endParaRPr>
          </a:p>
        </p:txBody>
      </p:sp>
      <p:sp>
        <p:nvSpPr>
          <p:cNvPr id="14" name="TextovéPole 13"/>
          <p:cNvSpPr txBox="1"/>
          <p:nvPr/>
        </p:nvSpPr>
        <p:spPr>
          <a:xfrm>
            <a:off x="6391290" y="1439069"/>
            <a:ext cx="2272097" cy="461665"/>
          </a:xfrm>
          <a:prstGeom prst="rect">
            <a:avLst/>
          </a:prstGeom>
          <a:noFill/>
          <a:ln>
            <a:solidFill>
              <a:schemeClr val="tx1"/>
            </a:solidFill>
          </a:ln>
        </p:spPr>
        <p:txBody>
          <a:bodyPr wrap="none">
            <a:spAutoFit/>
          </a:bodyPr>
          <a:lstStyle/>
          <a:p>
            <a:pPr>
              <a:defRPr/>
            </a:pPr>
            <a:r>
              <a:rPr lang="en-US" sz="2400" dirty="0">
                <a:latin typeface="+mn-lt"/>
              </a:rPr>
              <a:t>Fully </a:t>
            </a:r>
            <a:r>
              <a:rPr lang="cs-CZ" sz="2400" dirty="0" err="1">
                <a:latin typeface="+mn-lt"/>
              </a:rPr>
              <a:t>reimbursed</a:t>
            </a:r>
            <a:endParaRPr lang="en-US" sz="2200" dirty="0">
              <a:latin typeface="+mn-lt"/>
            </a:endParaRPr>
          </a:p>
        </p:txBody>
      </p:sp>
      <p:sp>
        <p:nvSpPr>
          <p:cNvPr id="15" name="TextovéPole 14"/>
          <p:cNvSpPr txBox="1"/>
          <p:nvPr/>
        </p:nvSpPr>
        <p:spPr>
          <a:xfrm>
            <a:off x="6419744" y="2379464"/>
            <a:ext cx="2408160" cy="461665"/>
          </a:xfrm>
          <a:prstGeom prst="rect">
            <a:avLst/>
          </a:prstGeom>
          <a:noFill/>
          <a:ln>
            <a:solidFill>
              <a:schemeClr val="tx1"/>
            </a:solidFill>
          </a:ln>
        </p:spPr>
        <p:txBody>
          <a:bodyPr wrap="none">
            <a:spAutoFit/>
          </a:bodyPr>
          <a:lstStyle/>
          <a:p>
            <a:pPr>
              <a:defRPr/>
            </a:pPr>
            <a:r>
              <a:rPr lang="en-US" sz="2400" dirty="0">
                <a:latin typeface="+mn-lt"/>
              </a:rPr>
              <a:t>Partly </a:t>
            </a:r>
            <a:r>
              <a:rPr lang="cs-CZ" sz="2400" dirty="0" err="1">
                <a:latin typeface="+mn-lt"/>
              </a:rPr>
              <a:t>reimbursed</a:t>
            </a:r>
            <a:endParaRPr lang="en-US" sz="2200" dirty="0">
              <a:latin typeface="+mn-lt"/>
            </a:endParaRPr>
          </a:p>
        </p:txBody>
      </p:sp>
      <p:sp>
        <p:nvSpPr>
          <p:cNvPr id="16" name="TextovéPole 15"/>
          <p:cNvSpPr txBox="1"/>
          <p:nvPr/>
        </p:nvSpPr>
        <p:spPr>
          <a:xfrm>
            <a:off x="6483350" y="3257550"/>
            <a:ext cx="2261645" cy="430887"/>
          </a:xfrm>
          <a:prstGeom prst="rect">
            <a:avLst/>
          </a:prstGeom>
          <a:noFill/>
          <a:ln>
            <a:solidFill>
              <a:schemeClr val="tx1"/>
            </a:solidFill>
          </a:ln>
        </p:spPr>
        <p:txBody>
          <a:bodyPr wrap="none">
            <a:spAutoFit/>
          </a:bodyPr>
          <a:lstStyle/>
          <a:p>
            <a:pPr>
              <a:defRPr/>
            </a:pPr>
            <a:r>
              <a:rPr lang="cs-CZ" sz="2200" dirty="0">
                <a:latin typeface="+mn-lt"/>
              </a:rPr>
              <a:t>Non-</a:t>
            </a:r>
            <a:r>
              <a:rPr lang="cs-CZ" sz="2200" dirty="0" err="1">
                <a:latin typeface="+mn-lt"/>
              </a:rPr>
              <a:t>reimbursable</a:t>
            </a:r>
            <a:endParaRPr lang="en-US" sz="2200" dirty="0">
              <a:latin typeface="+mn-lt"/>
            </a:endParaRPr>
          </a:p>
        </p:txBody>
      </p:sp>
      <p:cxnSp>
        <p:nvCxnSpPr>
          <p:cNvPr id="6" name="Přímá spojnice se šipkou 5"/>
          <p:cNvCxnSpPr>
            <a:stCxn id="3" idx="3"/>
            <a:endCxn id="15" idx="1"/>
          </p:cNvCxnSpPr>
          <p:nvPr/>
        </p:nvCxnSpPr>
        <p:spPr>
          <a:xfrm flipV="1">
            <a:off x="5364163" y="2610297"/>
            <a:ext cx="1055581" cy="25309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Přímá spojnice se šipkou 16"/>
          <p:cNvCxnSpPr>
            <a:stCxn id="3" idx="3"/>
            <a:endCxn id="14" idx="1"/>
          </p:cNvCxnSpPr>
          <p:nvPr/>
        </p:nvCxnSpPr>
        <p:spPr>
          <a:xfrm flipV="1">
            <a:off x="5364163" y="1669902"/>
            <a:ext cx="1027127" cy="11934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Přímá spojnice se šipkou 18"/>
          <p:cNvCxnSpPr>
            <a:stCxn id="3" idx="3"/>
            <a:endCxn id="16" idx="1"/>
          </p:cNvCxnSpPr>
          <p:nvPr/>
        </p:nvCxnSpPr>
        <p:spPr>
          <a:xfrm>
            <a:off x="5364163" y="2863394"/>
            <a:ext cx="1119187" cy="6096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a:stCxn id="3" idx="2"/>
            <a:endCxn id="9" idx="3"/>
          </p:cNvCxnSpPr>
          <p:nvPr/>
        </p:nvCxnSpPr>
        <p:spPr>
          <a:xfrm flipH="1">
            <a:off x="4371184" y="3078837"/>
            <a:ext cx="200854" cy="12715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a:stCxn id="3" idx="2"/>
            <a:endCxn id="10" idx="3"/>
          </p:cNvCxnSpPr>
          <p:nvPr/>
        </p:nvCxnSpPr>
        <p:spPr>
          <a:xfrm>
            <a:off x="4572038" y="3078837"/>
            <a:ext cx="67023" cy="215836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a:stCxn id="3" idx="2"/>
            <a:endCxn id="11" idx="0"/>
          </p:cNvCxnSpPr>
          <p:nvPr/>
        </p:nvCxnSpPr>
        <p:spPr>
          <a:xfrm>
            <a:off x="4572038" y="3078837"/>
            <a:ext cx="970646" cy="28095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a:stCxn id="9" idx="1"/>
            <a:endCxn id="12" idx="3"/>
          </p:cNvCxnSpPr>
          <p:nvPr/>
        </p:nvCxnSpPr>
        <p:spPr>
          <a:xfrm flipH="1">
            <a:off x="1418228" y="4350361"/>
            <a:ext cx="502220" cy="11255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a:stCxn id="9" idx="1"/>
            <a:endCxn id="13" idx="3"/>
          </p:cNvCxnSpPr>
          <p:nvPr/>
        </p:nvCxnSpPr>
        <p:spPr>
          <a:xfrm flipH="1">
            <a:off x="1648267" y="4350361"/>
            <a:ext cx="272181" cy="69733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a:stCxn id="3" idx="1"/>
            <a:endCxn id="4" idx="3"/>
          </p:cNvCxnSpPr>
          <p:nvPr/>
        </p:nvCxnSpPr>
        <p:spPr>
          <a:xfrm flipH="1" flipV="1">
            <a:off x="3145816" y="2115682"/>
            <a:ext cx="634096" cy="74771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505" name="Přímá spojnice se šipkou 21504"/>
          <p:cNvCxnSpPr>
            <a:stCxn id="3" idx="1"/>
            <a:endCxn id="8" idx="3"/>
          </p:cNvCxnSpPr>
          <p:nvPr/>
        </p:nvCxnSpPr>
        <p:spPr>
          <a:xfrm flipH="1" flipV="1">
            <a:off x="2916410" y="2847519"/>
            <a:ext cx="863502" cy="158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529" name="TextovéPole 21528"/>
          <p:cNvSpPr txBox="1"/>
          <p:nvPr/>
        </p:nvSpPr>
        <p:spPr>
          <a:xfrm>
            <a:off x="463006" y="2007959"/>
            <a:ext cx="1757014" cy="923330"/>
          </a:xfrm>
          <a:prstGeom prst="rect">
            <a:avLst/>
          </a:prstGeom>
          <a:noFill/>
        </p:spPr>
        <p:txBody>
          <a:bodyPr wrap="square">
            <a:spAutoFit/>
          </a:bodyPr>
          <a:lstStyle/>
          <a:p>
            <a:pPr lvl="1">
              <a:defRPr/>
            </a:pPr>
            <a:r>
              <a:rPr lang="cs-CZ" dirty="0">
                <a:latin typeface="+mn-lt"/>
              </a:rPr>
              <a:t>By </a:t>
            </a:r>
            <a:r>
              <a:rPr lang="cs-CZ" dirty="0" err="1">
                <a:latin typeface="+mn-lt"/>
              </a:rPr>
              <a:t>the</a:t>
            </a:r>
            <a:r>
              <a:rPr lang="cs-CZ" dirty="0">
                <a:latin typeface="+mn-lt"/>
              </a:rPr>
              <a:t> place of </a:t>
            </a:r>
            <a:r>
              <a:rPr lang="cs-CZ" dirty="0" err="1">
                <a:latin typeface="+mn-lt"/>
              </a:rPr>
              <a:t>formation</a:t>
            </a:r>
            <a:endParaRPr lang="en-US" dirty="0">
              <a:latin typeface="+mn-lt"/>
            </a:endParaRPr>
          </a:p>
        </p:txBody>
      </p:sp>
      <p:sp>
        <p:nvSpPr>
          <p:cNvPr id="58" name="TextovéPole 57"/>
          <p:cNvSpPr txBox="1"/>
          <p:nvPr/>
        </p:nvSpPr>
        <p:spPr>
          <a:xfrm>
            <a:off x="5295900" y="4678363"/>
            <a:ext cx="1881669" cy="369332"/>
          </a:xfrm>
          <a:prstGeom prst="rect">
            <a:avLst/>
          </a:prstGeom>
          <a:noFill/>
        </p:spPr>
        <p:txBody>
          <a:bodyPr wrap="none">
            <a:spAutoFit/>
          </a:bodyPr>
          <a:lstStyle/>
          <a:p>
            <a:pPr>
              <a:defRPr/>
            </a:pPr>
            <a:r>
              <a:rPr lang="en-US" dirty="0">
                <a:latin typeface="+mn-lt"/>
              </a:rPr>
              <a:t>By way of delivery</a:t>
            </a:r>
          </a:p>
        </p:txBody>
      </p:sp>
      <p:sp>
        <p:nvSpPr>
          <p:cNvPr id="59" name="TextovéPole 58"/>
          <p:cNvSpPr txBox="1"/>
          <p:nvPr/>
        </p:nvSpPr>
        <p:spPr>
          <a:xfrm>
            <a:off x="4781550" y="1830388"/>
            <a:ext cx="1293303" cy="369332"/>
          </a:xfrm>
          <a:prstGeom prst="rect">
            <a:avLst/>
          </a:prstGeom>
          <a:noFill/>
        </p:spPr>
        <p:txBody>
          <a:bodyPr wrap="none">
            <a:spAutoFit/>
          </a:bodyPr>
          <a:lstStyle/>
          <a:p>
            <a:pPr>
              <a:defRPr/>
            </a:pPr>
            <a:r>
              <a:rPr lang="cs-CZ" dirty="0">
                <a:latin typeface="+mn-lt"/>
              </a:rPr>
              <a:t>By </a:t>
            </a:r>
            <a:r>
              <a:rPr lang="cs-CZ" dirty="0" err="1">
                <a:latin typeface="+mn-lt"/>
              </a:rPr>
              <a:t>payment</a:t>
            </a:r>
            <a:endParaRPr lang="en-US" dirty="0">
              <a:latin typeface="+mn-lt"/>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additive="base">
                                        <p:cTn id="1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 calcmode="lin" valueType="num">
                                      <p:cBhvr additive="base">
                                        <p:cTn id="19"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2">
                                            <p:txEl>
                                              <p:pRg st="0" end="0"/>
                                            </p:txEl>
                                          </p:spTgt>
                                        </p:tgtEl>
                                        <p:attrNameLst>
                                          <p:attrName>style.visibility</p:attrName>
                                        </p:attrNameLst>
                                      </p:cBhvr>
                                      <p:to>
                                        <p:strVal val="visible"/>
                                      </p:to>
                                    </p:set>
                                    <p:animEffect transition="in" filter="fade">
                                      <p:cBhvr>
                                        <p:cTn id="25" dur="500"/>
                                        <p:tgtEl>
                                          <p:spTgt spid="12">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3">
                                            <p:txEl>
                                              <p:pRg st="0" end="0"/>
                                            </p:txEl>
                                          </p:spTgt>
                                        </p:tgtEl>
                                        <p:attrNameLst>
                                          <p:attrName>style.visibility</p:attrName>
                                        </p:attrNameLst>
                                      </p:cBhvr>
                                      <p:to>
                                        <p:strVal val="visible"/>
                                      </p:to>
                                    </p:set>
                                    <p:animEffect transition="in" filter="fade">
                                      <p:cBhvr>
                                        <p:cTn id="30" dur="500"/>
                                        <p:tgtEl>
                                          <p:spTgt spid="13">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0">
                                            <p:txEl>
                                              <p:pRg st="0" end="0"/>
                                            </p:txEl>
                                          </p:spTgt>
                                        </p:tgtEl>
                                        <p:attrNameLst>
                                          <p:attrName>style.visibility</p:attrName>
                                        </p:attrNameLst>
                                      </p:cBhvr>
                                      <p:to>
                                        <p:strVal val="visible"/>
                                      </p:to>
                                    </p:set>
                                    <p:animEffect transition="in" filter="fade">
                                      <p:cBhvr>
                                        <p:cTn id="35" dur="500"/>
                                        <p:tgtEl>
                                          <p:spTgt spid="10">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1">
                                            <p:txEl>
                                              <p:pRg st="0" end="0"/>
                                            </p:txEl>
                                          </p:spTgt>
                                        </p:tgtEl>
                                        <p:attrNameLst>
                                          <p:attrName>style.visibility</p:attrName>
                                        </p:attrNameLst>
                                      </p:cBhvr>
                                      <p:to>
                                        <p:strVal val="visible"/>
                                      </p:to>
                                    </p:set>
                                    <p:animEffect transition="in" filter="fade">
                                      <p:cBhvr>
                                        <p:cTn id="40" dur="500"/>
                                        <p:tgtEl>
                                          <p:spTgt spid="11">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14">
                                            <p:txEl>
                                              <p:pRg st="0" end="0"/>
                                            </p:txEl>
                                          </p:spTgt>
                                        </p:tgtEl>
                                        <p:attrNameLst>
                                          <p:attrName>style.visibility</p:attrName>
                                        </p:attrNameLst>
                                      </p:cBhvr>
                                      <p:to>
                                        <p:strVal val="visible"/>
                                      </p:to>
                                    </p:set>
                                    <p:animEffect transition="in" filter="fade">
                                      <p:cBhvr>
                                        <p:cTn id="45" dur="500"/>
                                        <p:tgtEl>
                                          <p:spTgt spid="14">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15">
                                            <p:txEl>
                                              <p:pRg st="0" end="0"/>
                                            </p:txEl>
                                          </p:spTgt>
                                        </p:tgtEl>
                                        <p:attrNameLst>
                                          <p:attrName>style.visibility</p:attrName>
                                        </p:attrNameLst>
                                      </p:cBhvr>
                                      <p:to>
                                        <p:strVal val="visible"/>
                                      </p:to>
                                    </p:set>
                                    <p:animEffect transition="in" filter="fade">
                                      <p:cBhvr>
                                        <p:cTn id="50" dur="500"/>
                                        <p:tgtEl>
                                          <p:spTgt spid="15">
                                            <p:txEl>
                                              <p:pRg st="0" end="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16">
                                            <p:txEl>
                                              <p:pRg st="0" end="0"/>
                                            </p:txEl>
                                          </p:spTgt>
                                        </p:tgtEl>
                                        <p:attrNameLst>
                                          <p:attrName>style.visibility</p:attrName>
                                        </p:attrNameLst>
                                      </p:cBhvr>
                                      <p:to>
                                        <p:strVal val="visible"/>
                                      </p:to>
                                    </p:set>
                                    <p:animEffect transition="in" filter="fade">
                                      <p:cBhvr>
                                        <p:cTn id="55"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68313" y="404813"/>
            <a:ext cx="8229600" cy="1066800"/>
          </a:xfrm>
        </p:spPr>
        <p:txBody>
          <a:bodyPr/>
          <a:lstStyle/>
          <a:p>
            <a:pPr eaLnBrk="1" hangingPunct="1"/>
            <a:r>
              <a:rPr lang="cs-CZ" altLang="cs-CZ" dirty="0">
                <a:cs typeface="Arial" panose="020B0604020202020204" pitchFamily="34" charset="0"/>
              </a:rPr>
              <a:t>DRUGS NAMES</a:t>
            </a:r>
          </a:p>
        </p:txBody>
      </p:sp>
      <p:pic>
        <p:nvPicPr>
          <p:cNvPr id="29699" name="Obrázek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971800" y="1781175"/>
            <a:ext cx="3200400" cy="265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Přímá spojnice se šipkou 3"/>
          <p:cNvCxnSpPr/>
          <p:nvPr/>
        </p:nvCxnSpPr>
        <p:spPr>
          <a:xfrm flipV="1">
            <a:off x="5148263" y="1668463"/>
            <a:ext cx="936625" cy="93662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Přímá spojnice se šipkou 6"/>
          <p:cNvCxnSpPr/>
          <p:nvPr/>
        </p:nvCxnSpPr>
        <p:spPr>
          <a:xfrm>
            <a:off x="4873625" y="4438650"/>
            <a:ext cx="1138238" cy="72072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Přímá spojnice se šipkou 8"/>
          <p:cNvCxnSpPr/>
          <p:nvPr/>
        </p:nvCxnSpPr>
        <p:spPr>
          <a:xfrm flipH="1">
            <a:off x="3419475" y="4657725"/>
            <a:ext cx="288925" cy="10429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p:nvPr/>
        </p:nvCxnSpPr>
        <p:spPr>
          <a:xfrm flipH="1">
            <a:off x="1619250" y="3673475"/>
            <a:ext cx="1008063" cy="51593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p:nvPr/>
        </p:nvCxnSpPr>
        <p:spPr>
          <a:xfrm flipH="1" flipV="1">
            <a:off x="2124075" y="2101850"/>
            <a:ext cx="1046163" cy="6477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ovéPole 18"/>
          <p:cNvSpPr txBox="1">
            <a:spLocks noChangeArrowheads="1"/>
          </p:cNvSpPr>
          <p:nvPr/>
        </p:nvSpPr>
        <p:spPr bwMode="auto">
          <a:xfrm>
            <a:off x="5258372" y="836613"/>
            <a:ext cx="320401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anose="020E0502030303020204" pitchFamily="34" charset="0"/>
              </a:defRPr>
            </a:lvl1pPr>
            <a:lvl2pPr marL="742950" indent="-285750">
              <a:defRPr>
                <a:solidFill>
                  <a:schemeClr val="tx1"/>
                </a:solidFill>
                <a:latin typeface="Candara" panose="020E0502030303020204" pitchFamily="34" charset="0"/>
              </a:defRPr>
            </a:lvl2pPr>
            <a:lvl3pPr marL="1143000" indent="-228600">
              <a:defRPr>
                <a:solidFill>
                  <a:schemeClr val="tx1"/>
                </a:solidFill>
                <a:latin typeface="Candara" panose="020E0502030303020204" pitchFamily="34" charset="0"/>
              </a:defRPr>
            </a:lvl3pPr>
            <a:lvl4pPr marL="1600200" indent="-228600">
              <a:defRPr>
                <a:solidFill>
                  <a:schemeClr val="tx1"/>
                </a:solidFill>
                <a:latin typeface="Candara" panose="020E0502030303020204" pitchFamily="34" charset="0"/>
              </a:defRPr>
            </a:lvl4pPr>
            <a:lvl5pPr marL="2057400" indent="-228600">
              <a:defRPr>
                <a:solidFill>
                  <a:schemeClr val="tx1"/>
                </a:solidFill>
                <a:latin typeface="Candara" panose="020E0502030303020204" pitchFamily="34" charset="0"/>
              </a:defRPr>
            </a:lvl5pPr>
            <a:lvl6pPr marL="2514600" indent="-228600" eaLnBrk="0" fontAlgn="base" hangingPunct="0">
              <a:spcBef>
                <a:spcPct val="0"/>
              </a:spcBef>
              <a:spcAft>
                <a:spcPct val="0"/>
              </a:spcAft>
              <a:defRPr>
                <a:solidFill>
                  <a:schemeClr val="tx1"/>
                </a:solidFill>
                <a:latin typeface="Candara" panose="020E0502030303020204" pitchFamily="34" charset="0"/>
              </a:defRPr>
            </a:lvl6pPr>
            <a:lvl7pPr marL="2971800" indent="-228600" eaLnBrk="0" fontAlgn="base" hangingPunct="0">
              <a:spcBef>
                <a:spcPct val="0"/>
              </a:spcBef>
              <a:spcAft>
                <a:spcPct val="0"/>
              </a:spcAft>
              <a:defRPr>
                <a:solidFill>
                  <a:schemeClr val="tx1"/>
                </a:solidFill>
                <a:latin typeface="Candara" panose="020E0502030303020204" pitchFamily="34" charset="0"/>
              </a:defRPr>
            </a:lvl7pPr>
            <a:lvl8pPr marL="3429000" indent="-228600" eaLnBrk="0" fontAlgn="base" hangingPunct="0">
              <a:spcBef>
                <a:spcPct val="0"/>
              </a:spcBef>
              <a:spcAft>
                <a:spcPct val="0"/>
              </a:spcAft>
              <a:defRPr>
                <a:solidFill>
                  <a:schemeClr val="tx1"/>
                </a:solidFill>
                <a:latin typeface="Candara" panose="020E0502030303020204" pitchFamily="34" charset="0"/>
              </a:defRPr>
            </a:lvl8pPr>
            <a:lvl9pPr marL="3886200" indent="-228600" eaLnBrk="0" fontAlgn="base" hangingPunct="0">
              <a:spcBef>
                <a:spcPct val="0"/>
              </a:spcBef>
              <a:spcAft>
                <a:spcPct val="0"/>
              </a:spcAft>
              <a:defRPr>
                <a:solidFill>
                  <a:schemeClr val="tx1"/>
                </a:solidFill>
                <a:latin typeface="Candara" panose="020E0502030303020204" pitchFamily="34" charset="0"/>
              </a:defRPr>
            </a:lvl9pPr>
          </a:lstStyle>
          <a:p>
            <a:pPr algn="ctr" eaLnBrk="1" hangingPunct="1">
              <a:defRPr/>
            </a:pPr>
            <a:r>
              <a:rPr lang="cs-CZ" altLang="cs-CZ" sz="2400" b="1" dirty="0">
                <a:latin typeface="+mn-lt"/>
                <a:cs typeface="Arial" panose="020B0604020202020204" pitchFamily="34" charset="0"/>
              </a:rPr>
              <a:t>2-acetyloxybenzoic acid</a:t>
            </a:r>
          </a:p>
          <a:p>
            <a:pPr algn="ctr" eaLnBrk="1" hangingPunct="1">
              <a:defRPr/>
            </a:pPr>
            <a:r>
              <a:rPr lang="cs-CZ" altLang="cs-CZ" sz="2400" b="1" dirty="0">
                <a:latin typeface="+mn-lt"/>
                <a:cs typeface="Arial" panose="020B0604020202020204" pitchFamily="34" charset="0"/>
              </a:rPr>
              <a:t> </a:t>
            </a:r>
            <a:endParaRPr lang="cs-CZ" altLang="cs-CZ" sz="2400" dirty="0">
              <a:latin typeface="+mn-lt"/>
            </a:endParaRPr>
          </a:p>
        </p:txBody>
      </p:sp>
      <p:sp>
        <p:nvSpPr>
          <p:cNvPr id="22" name="TextovéPole 21"/>
          <p:cNvSpPr txBox="1">
            <a:spLocks noChangeArrowheads="1"/>
          </p:cNvSpPr>
          <p:nvPr/>
        </p:nvSpPr>
        <p:spPr bwMode="auto">
          <a:xfrm>
            <a:off x="330200" y="4287838"/>
            <a:ext cx="234156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anose="020E0502030303020204" pitchFamily="34" charset="0"/>
              </a:defRPr>
            </a:lvl1pPr>
            <a:lvl2pPr marL="742950" indent="-285750">
              <a:defRPr>
                <a:solidFill>
                  <a:schemeClr val="tx1"/>
                </a:solidFill>
                <a:latin typeface="Candara" panose="020E0502030303020204" pitchFamily="34" charset="0"/>
              </a:defRPr>
            </a:lvl2pPr>
            <a:lvl3pPr marL="1143000" indent="-228600">
              <a:defRPr>
                <a:solidFill>
                  <a:schemeClr val="tx1"/>
                </a:solidFill>
                <a:latin typeface="Candara" panose="020E0502030303020204" pitchFamily="34" charset="0"/>
              </a:defRPr>
            </a:lvl3pPr>
            <a:lvl4pPr marL="1600200" indent="-228600">
              <a:defRPr>
                <a:solidFill>
                  <a:schemeClr val="tx1"/>
                </a:solidFill>
                <a:latin typeface="Candara" panose="020E0502030303020204" pitchFamily="34" charset="0"/>
              </a:defRPr>
            </a:lvl4pPr>
            <a:lvl5pPr marL="2057400" indent="-228600">
              <a:defRPr>
                <a:solidFill>
                  <a:schemeClr val="tx1"/>
                </a:solidFill>
                <a:latin typeface="Candara" panose="020E0502030303020204" pitchFamily="34" charset="0"/>
              </a:defRPr>
            </a:lvl5pPr>
            <a:lvl6pPr marL="2514600" indent="-228600" eaLnBrk="0" fontAlgn="base" hangingPunct="0">
              <a:spcBef>
                <a:spcPct val="0"/>
              </a:spcBef>
              <a:spcAft>
                <a:spcPct val="0"/>
              </a:spcAft>
              <a:defRPr>
                <a:solidFill>
                  <a:schemeClr val="tx1"/>
                </a:solidFill>
                <a:latin typeface="Candara" panose="020E0502030303020204" pitchFamily="34" charset="0"/>
              </a:defRPr>
            </a:lvl6pPr>
            <a:lvl7pPr marL="2971800" indent="-228600" eaLnBrk="0" fontAlgn="base" hangingPunct="0">
              <a:spcBef>
                <a:spcPct val="0"/>
              </a:spcBef>
              <a:spcAft>
                <a:spcPct val="0"/>
              </a:spcAft>
              <a:defRPr>
                <a:solidFill>
                  <a:schemeClr val="tx1"/>
                </a:solidFill>
                <a:latin typeface="Candara" panose="020E0502030303020204" pitchFamily="34" charset="0"/>
              </a:defRPr>
            </a:lvl7pPr>
            <a:lvl8pPr marL="3429000" indent="-228600" eaLnBrk="0" fontAlgn="base" hangingPunct="0">
              <a:spcBef>
                <a:spcPct val="0"/>
              </a:spcBef>
              <a:spcAft>
                <a:spcPct val="0"/>
              </a:spcAft>
              <a:defRPr>
                <a:solidFill>
                  <a:schemeClr val="tx1"/>
                </a:solidFill>
                <a:latin typeface="Candara" panose="020E0502030303020204" pitchFamily="34" charset="0"/>
              </a:defRPr>
            </a:lvl8pPr>
            <a:lvl9pPr marL="3886200" indent="-228600" eaLnBrk="0" fontAlgn="base" hangingPunct="0">
              <a:spcBef>
                <a:spcPct val="0"/>
              </a:spcBef>
              <a:spcAft>
                <a:spcPct val="0"/>
              </a:spcAft>
              <a:defRPr>
                <a:solidFill>
                  <a:schemeClr val="tx1"/>
                </a:solidFill>
                <a:latin typeface="Candara" panose="020E0502030303020204" pitchFamily="34" charset="0"/>
              </a:defRPr>
            </a:lvl9pPr>
          </a:lstStyle>
          <a:p>
            <a:pPr algn="ctr" eaLnBrk="1" hangingPunct="1">
              <a:defRPr/>
            </a:pPr>
            <a:r>
              <a:rPr lang="cs-CZ" altLang="cs-CZ" sz="2400" b="1">
                <a:latin typeface="+mn-lt"/>
                <a:cs typeface="Arial" panose="020B0604020202020204" pitchFamily="34" charset="0"/>
              </a:rPr>
              <a:t>acidum </a:t>
            </a:r>
          </a:p>
          <a:p>
            <a:pPr algn="ctr" eaLnBrk="1" hangingPunct="1">
              <a:defRPr/>
            </a:pPr>
            <a:r>
              <a:rPr lang="cs-CZ" altLang="cs-CZ" sz="2400" b="1">
                <a:latin typeface="+mn-lt"/>
                <a:cs typeface="Arial" panose="020B0604020202020204" pitchFamily="34" charset="0"/>
              </a:rPr>
              <a:t>acetylsalicylicum</a:t>
            </a:r>
            <a:endParaRPr lang="cs-CZ" altLang="cs-CZ" sz="2400">
              <a:latin typeface="+mn-lt"/>
            </a:endParaRPr>
          </a:p>
        </p:txBody>
      </p:sp>
      <p:sp>
        <p:nvSpPr>
          <p:cNvPr id="23" name="TextovéPole 22"/>
          <p:cNvSpPr txBox="1">
            <a:spLocks noChangeArrowheads="1"/>
          </p:cNvSpPr>
          <p:nvPr/>
        </p:nvSpPr>
        <p:spPr bwMode="auto">
          <a:xfrm>
            <a:off x="1649413" y="5827713"/>
            <a:ext cx="25501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anose="020E0502030303020204" pitchFamily="34" charset="0"/>
              </a:defRPr>
            </a:lvl1pPr>
            <a:lvl2pPr marL="742950" indent="-285750">
              <a:defRPr>
                <a:solidFill>
                  <a:schemeClr val="tx1"/>
                </a:solidFill>
                <a:latin typeface="Candara" panose="020E0502030303020204" pitchFamily="34" charset="0"/>
              </a:defRPr>
            </a:lvl2pPr>
            <a:lvl3pPr marL="1143000" indent="-228600">
              <a:defRPr>
                <a:solidFill>
                  <a:schemeClr val="tx1"/>
                </a:solidFill>
                <a:latin typeface="Candara" panose="020E0502030303020204" pitchFamily="34" charset="0"/>
              </a:defRPr>
            </a:lvl3pPr>
            <a:lvl4pPr marL="1600200" indent="-228600">
              <a:defRPr>
                <a:solidFill>
                  <a:schemeClr val="tx1"/>
                </a:solidFill>
                <a:latin typeface="Candara" panose="020E0502030303020204" pitchFamily="34" charset="0"/>
              </a:defRPr>
            </a:lvl4pPr>
            <a:lvl5pPr marL="2057400" indent="-228600">
              <a:defRPr>
                <a:solidFill>
                  <a:schemeClr val="tx1"/>
                </a:solidFill>
                <a:latin typeface="Candara" panose="020E0502030303020204" pitchFamily="34" charset="0"/>
              </a:defRPr>
            </a:lvl5pPr>
            <a:lvl6pPr marL="2514600" indent="-228600" eaLnBrk="0" fontAlgn="base" hangingPunct="0">
              <a:spcBef>
                <a:spcPct val="0"/>
              </a:spcBef>
              <a:spcAft>
                <a:spcPct val="0"/>
              </a:spcAft>
              <a:defRPr>
                <a:solidFill>
                  <a:schemeClr val="tx1"/>
                </a:solidFill>
                <a:latin typeface="Candara" panose="020E0502030303020204" pitchFamily="34" charset="0"/>
              </a:defRPr>
            </a:lvl6pPr>
            <a:lvl7pPr marL="2971800" indent="-228600" eaLnBrk="0" fontAlgn="base" hangingPunct="0">
              <a:spcBef>
                <a:spcPct val="0"/>
              </a:spcBef>
              <a:spcAft>
                <a:spcPct val="0"/>
              </a:spcAft>
              <a:defRPr>
                <a:solidFill>
                  <a:schemeClr val="tx1"/>
                </a:solidFill>
                <a:latin typeface="Candara" panose="020E0502030303020204" pitchFamily="34" charset="0"/>
              </a:defRPr>
            </a:lvl7pPr>
            <a:lvl8pPr marL="3429000" indent="-228600" eaLnBrk="0" fontAlgn="base" hangingPunct="0">
              <a:spcBef>
                <a:spcPct val="0"/>
              </a:spcBef>
              <a:spcAft>
                <a:spcPct val="0"/>
              </a:spcAft>
              <a:defRPr>
                <a:solidFill>
                  <a:schemeClr val="tx1"/>
                </a:solidFill>
                <a:latin typeface="Candara" panose="020E0502030303020204" pitchFamily="34" charset="0"/>
              </a:defRPr>
            </a:lvl8pPr>
            <a:lvl9pPr marL="3886200" indent="-228600" eaLnBrk="0" fontAlgn="base" hangingPunct="0">
              <a:spcBef>
                <a:spcPct val="0"/>
              </a:spcBef>
              <a:spcAft>
                <a:spcPct val="0"/>
              </a:spcAft>
              <a:defRPr>
                <a:solidFill>
                  <a:schemeClr val="tx1"/>
                </a:solidFill>
                <a:latin typeface="Candara" panose="020E0502030303020204" pitchFamily="34" charset="0"/>
              </a:defRPr>
            </a:lvl9pPr>
          </a:lstStyle>
          <a:p>
            <a:pPr eaLnBrk="1" hangingPunct="1">
              <a:defRPr/>
            </a:pPr>
            <a:r>
              <a:rPr lang="cs-CZ" altLang="cs-CZ" sz="2400" b="1" dirty="0" err="1">
                <a:latin typeface="+mn-lt"/>
                <a:cs typeface="Arial" panose="020B0604020202020204" pitchFamily="34" charset="0"/>
              </a:rPr>
              <a:t>Acetylsalicylic</a:t>
            </a:r>
            <a:r>
              <a:rPr lang="cs-CZ" altLang="cs-CZ" sz="2400" b="1" dirty="0">
                <a:latin typeface="+mn-lt"/>
                <a:cs typeface="Arial" panose="020B0604020202020204" pitchFamily="34" charset="0"/>
              </a:rPr>
              <a:t> acid</a:t>
            </a:r>
          </a:p>
        </p:txBody>
      </p:sp>
      <p:sp>
        <p:nvSpPr>
          <p:cNvPr id="24" name="TextovéPole 23"/>
          <p:cNvSpPr txBox="1">
            <a:spLocks noChangeArrowheads="1"/>
          </p:cNvSpPr>
          <p:nvPr/>
        </p:nvSpPr>
        <p:spPr bwMode="auto">
          <a:xfrm>
            <a:off x="5219700" y="5270500"/>
            <a:ext cx="3379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anose="020E0502030303020204" pitchFamily="34" charset="0"/>
              </a:defRPr>
            </a:lvl1pPr>
            <a:lvl2pPr marL="742950" indent="-285750">
              <a:defRPr>
                <a:solidFill>
                  <a:schemeClr val="tx1"/>
                </a:solidFill>
                <a:latin typeface="Candara" panose="020E0502030303020204" pitchFamily="34" charset="0"/>
              </a:defRPr>
            </a:lvl2pPr>
            <a:lvl3pPr marL="1143000" indent="-228600">
              <a:defRPr>
                <a:solidFill>
                  <a:schemeClr val="tx1"/>
                </a:solidFill>
                <a:latin typeface="Candara" panose="020E0502030303020204" pitchFamily="34" charset="0"/>
              </a:defRPr>
            </a:lvl3pPr>
            <a:lvl4pPr marL="1600200" indent="-228600">
              <a:defRPr>
                <a:solidFill>
                  <a:schemeClr val="tx1"/>
                </a:solidFill>
                <a:latin typeface="Candara" panose="020E0502030303020204" pitchFamily="34" charset="0"/>
              </a:defRPr>
            </a:lvl4pPr>
            <a:lvl5pPr marL="2057400" indent="-228600">
              <a:defRPr>
                <a:solidFill>
                  <a:schemeClr val="tx1"/>
                </a:solidFill>
                <a:latin typeface="Candara" panose="020E0502030303020204" pitchFamily="34" charset="0"/>
              </a:defRPr>
            </a:lvl5pPr>
            <a:lvl6pPr marL="2514600" indent="-228600" eaLnBrk="0" fontAlgn="base" hangingPunct="0">
              <a:spcBef>
                <a:spcPct val="0"/>
              </a:spcBef>
              <a:spcAft>
                <a:spcPct val="0"/>
              </a:spcAft>
              <a:defRPr>
                <a:solidFill>
                  <a:schemeClr val="tx1"/>
                </a:solidFill>
                <a:latin typeface="Candara" panose="020E0502030303020204" pitchFamily="34" charset="0"/>
              </a:defRPr>
            </a:lvl6pPr>
            <a:lvl7pPr marL="2971800" indent="-228600" eaLnBrk="0" fontAlgn="base" hangingPunct="0">
              <a:spcBef>
                <a:spcPct val="0"/>
              </a:spcBef>
              <a:spcAft>
                <a:spcPct val="0"/>
              </a:spcAft>
              <a:defRPr>
                <a:solidFill>
                  <a:schemeClr val="tx1"/>
                </a:solidFill>
                <a:latin typeface="Candara" panose="020E0502030303020204" pitchFamily="34" charset="0"/>
              </a:defRPr>
            </a:lvl7pPr>
            <a:lvl8pPr marL="3429000" indent="-228600" eaLnBrk="0" fontAlgn="base" hangingPunct="0">
              <a:spcBef>
                <a:spcPct val="0"/>
              </a:spcBef>
              <a:spcAft>
                <a:spcPct val="0"/>
              </a:spcAft>
              <a:defRPr>
                <a:solidFill>
                  <a:schemeClr val="tx1"/>
                </a:solidFill>
                <a:latin typeface="Candara" panose="020E0502030303020204" pitchFamily="34" charset="0"/>
              </a:defRPr>
            </a:lvl8pPr>
            <a:lvl9pPr marL="3886200" indent="-228600" eaLnBrk="0" fontAlgn="base" hangingPunct="0">
              <a:spcBef>
                <a:spcPct val="0"/>
              </a:spcBef>
              <a:spcAft>
                <a:spcPct val="0"/>
              </a:spcAft>
              <a:defRPr>
                <a:solidFill>
                  <a:schemeClr val="tx1"/>
                </a:solidFill>
                <a:latin typeface="Candara" panose="020E0502030303020204" pitchFamily="34" charset="0"/>
              </a:defRPr>
            </a:lvl9pPr>
          </a:lstStyle>
          <a:p>
            <a:pPr eaLnBrk="1" hangingPunct="1">
              <a:defRPr/>
            </a:pPr>
            <a:r>
              <a:rPr lang="cs-CZ" altLang="cs-CZ" sz="2400" b="1">
                <a:latin typeface="+mn-lt"/>
                <a:cs typeface="Arial" panose="020B0604020202020204" pitchFamily="34" charset="0"/>
              </a:rPr>
              <a:t>Acidum acetylsalicylicum</a:t>
            </a:r>
            <a:endParaRPr lang="cs-CZ" altLang="cs-CZ" sz="2400">
              <a:latin typeface="+mn-lt"/>
            </a:endParaRPr>
          </a:p>
        </p:txBody>
      </p:sp>
      <p:sp>
        <p:nvSpPr>
          <p:cNvPr id="25" name="TextovéPole 24"/>
          <p:cNvSpPr txBox="1">
            <a:spLocks noChangeArrowheads="1"/>
          </p:cNvSpPr>
          <p:nvPr/>
        </p:nvSpPr>
        <p:spPr bwMode="auto">
          <a:xfrm>
            <a:off x="217488" y="1595438"/>
            <a:ext cx="161961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ndara" panose="020E0502030303020204" pitchFamily="34" charset="0"/>
              </a:defRPr>
            </a:lvl1pPr>
            <a:lvl2pPr marL="742950" indent="-285750">
              <a:defRPr>
                <a:solidFill>
                  <a:schemeClr val="tx1"/>
                </a:solidFill>
                <a:latin typeface="Candara" panose="020E0502030303020204" pitchFamily="34" charset="0"/>
              </a:defRPr>
            </a:lvl2pPr>
            <a:lvl3pPr marL="1143000" indent="-228600">
              <a:defRPr>
                <a:solidFill>
                  <a:schemeClr val="tx1"/>
                </a:solidFill>
                <a:latin typeface="Candara" panose="020E0502030303020204" pitchFamily="34" charset="0"/>
              </a:defRPr>
            </a:lvl3pPr>
            <a:lvl4pPr marL="1600200" indent="-228600">
              <a:defRPr>
                <a:solidFill>
                  <a:schemeClr val="tx1"/>
                </a:solidFill>
                <a:latin typeface="Candara" panose="020E0502030303020204" pitchFamily="34" charset="0"/>
              </a:defRPr>
            </a:lvl4pPr>
            <a:lvl5pPr marL="2057400" indent="-228600">
              <a:defRPr>
                <a:solidFill>
                  <a:schemeClr val="tx1"/>
                </a:solidFill>
                <a:latin typeface="Candara" panose="020E0502030303020204" pitchFamily="34" charset="0"/>
              </a:defRPr>
            </a:lvl5pPr>
            <a:lvl6pPr marL="2514600" indent="-228600" eaLnBrk="0" fontAlgn="base" hangingPunct="0">
              <a:spcBef>
                <a:spcPct val="0"/>
              </a:spcBef>
              <a:spcAft>
                <a:spcPct val="0"/>
              </a:spcAft>
              <a:defRPr>
                <a:solidFill>
                  <a:schemeClr val="tx1"/>
                </a:solidFill>
                <a:latin typeface="Candara" panose="020E0502030303020204" pitchFamily="34" charset="0"/>
              </a:defRPr>
            </a:lvl6pPr>
            <a:lvl7pPr marL="2971800" indent="-228600" eaLnBrk="0" fontAlgn="base" hangingPunct="0">
              <a:spcBef>
                <a:spcPct val="0"/>
              </a:spcBef>
              <a:spcAft>
                <a:spcPct val="0"/>
              </a:spcAft>
              <a:defRPr>
                <a:solidFill>
                  <a:schemeClr val="tx1"/>
                </a:solidFill>
                <a:latin typeface="Candara" panose="020E0502030303020204" pitchFamily="34" charset="0"/>
              </a:defRPr>
            </a:lvl7pPr>
            <a:lvl8pPr marL="3429000" indent="-228600" eaLnBrk="0" fontAlgn="base" hangingPunct="0">
              <a:spcBef>
                <a:spcPct val="0"/>
              </a:spcBef>
              <a:spcAft>
                <a:spcPct val="0"/>
              </a:spcAft>
              <a:defRPr>
                <a:solidFill>
                  <a:schemeClr val="tx1"/>
                </a:solidFill>
                <a:latin typeface="Candara" panose="020E0502030303020204" pitchFamily="34" charset="0"/>
              </a:defRPr>
            </a:lvl8pPr>
            <a:lvl9pPr marL="3886200" indent="-228600" eaLnBrk="0" fontAlgn="base" hangingPunct="0">
              <a:spcBef>
                <a:spcPct val="0"/>
              </a:spcBef>
              <a:spcAft>
                <a:spcPct val="0"/>
              </a:spcAft>
              <a:defRPr>
                <a:solidFill>
                  <a:schemeClr val="tx1"/>
                </a:solidFill>
                <a:latin typeface="Candara" panose="020E0502030303020204" pitchFamily="34" charset="0"/>
              </a:defRPr>
            </a:lvl9pPr>
          </a:lstStyle>
          <a:p>
            <a:pPr eaLnBrk="1" hangingPunct="1">
              <a:defRPr/>
            </a:pPr>
            <a:r>
              <a:rPr lang="cs-CZ" altLang="cs-CZ" sz="2400" b="1" dirty="0">
                <a:latin typeface="+mn-lt"/>
                <a:cs typeface="Arial" panose="020B0604020202020204" pitchFamily="34" charset="0"/>
              </a:rPr>
              <a:t>Acylpyrin, </a:t>
            </a:r>
          </a:p>
          <a:p>
            <a:pPr eaLnBrk="1" hangingPunct="1">
              <a:defRPr/>
            </a:pPr>
            <a:r>
              <a:rPr lang="cs-CZ" altLang="cs-CZ" sz="2400" b="1" dirty="0">
                <a:latin typeface="+mn-lt"/>
                <a:cs typeface="Arial" panose="020B0604020202020204" pitchFamily="34" charset="0"/>
              </a:rPr>
              <a:t>Aspirin </a:t>
            </a:r>
            <a:r>
              <a:rPr lang="cs-CZ" altLang="cs-CZ" sz="2400" b="1" dirty="0" err="1">
                <a:latin typeface="+mn-lt"/>
                <a:cs typeface="Arial" panose="020B0604020202020204" pitchFamily="34" charset="0"/>
              </a:rPr>
              <a:t>etc</a:t>
            </a:r>
            <a:r>
              <a:rPr lang="cs-CZ" altLang="cs-CZ" sz="2400" b="1" dirty="0">
                <a:latin typeface="+mn-lt"/>
                <a:cs typeface="Arial" panose="020B0604020202020204" pitchFamily="34" charset="0"/>
              </a:rPr>
              <a:t>.</a:t>
            </a:r>
            <a:endParaRPr lang="en-US" altLang="cs-CZ" sz="2400" b="1" dirty="0">
              <a:latin typeface="+mn-lt"/>
              <a:cs typeface="Arial" panose="020B0604020202020204" pitchFamily="34" charset="0"/>
            </a:endParaRPr>
          </a:p>
        </p:txBody>
      </p:sp>
      <p:cxnSp>
        <p:nvCxnSpPr>
          <p:cNvPr id="28" name="Přímá spojnice se šipkou 27"/>
          <p:cNvCxnSpPr/>
          <p:nvPr/>
        </p:nvCxnSpPr>
        <p:spPr>
          <a:xfrm>
            <a:off x="5867400" y="3563938"/>
            <a:ext cx="720725" cy="368300"/>
          </a:xfrm>
          <a:prstGeom prst="straightConnector1">
            <a:avLst/>
          </a:prstGeom>
          <a:ln w="127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9" name="TextovéPole 28"/>
          <p:cNvSpPr txBox="1">
            <a:spLocks noChangeArrowheads="1"/>
          </p:cNvSpPr>
          <p:nvPr/>
        </p:nvSpPr>
        <p:spPr bwMode="auto">
          <a:xfrm>
            <a:off x="6659563" y="3729038"/>
            <a:ext cx="193992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ndara" panose="020E0502030303020204" pitchFamily="34" charset="0"/>
              </a:defRPr>
            </a:lvl1pPr>
            <a:lvl2pPr marL="742950" indent="-285750">
              <a:defRPr>
                <a:solidFill>
                  <a:schemeClr val="tx1"/>
                </a:solidFill>
                <a:latin typeface="Candara" panose="020E0502030303020204" pitchFamily="34" charset="0"/>
              </a:defRPr>
            </a:lvl2pPr>
            <a:lvl3pPr marL="1143000" indent="-228600">
              <a:defRPr>
                <a:solidFill>
                  <a:schemeClr val="tx1"/>
                </a:solidFill>
                <a:latin typeface="Candara" panose="020E0502030303020204" pitchFamily="34" charset="0"/>
              </a:defRPr>
            </a:lvl3pPr>
            <a:lvl4pPr marL="1600200" indent="-228600">
              <a:defRPr>
                <a:solidFill>
                  <a:schemeClr val="tx1"/>
                </a:solidFill>
                <a:latin typeface="Candara" panose="020E0502030303020204" pitchFamily="34" charset="0"/>
              </a:defRPr>
            </a:lvl4pPr>
            <a:lvl5pPr marL="2057400" indent="-228600">
              <a:defRPr>
                <a:solidFill>
                  <a:schemeClr val="tx1"/>
                </a:solidFill>
                <a:latin typeface="Candara" panose="020E0502030303020204" pitchFamily="34" charset="0"/>
              </a:defRPr>
            </a:lvl5pPr>
            <a:lvl6pPr marL="2514600" indent="-228600" eaLnBrk="0" fontAlgn="base" hangingPunct="0">
              <a:spcBef>
                <a:spcPct val="0"/>
              </a:spcBef>
              <a:spcAft>
                <a:spcPct val="0"/>
              </a:spcAft>
              <a:defRPr>
                <a:solidFill>
                  <a:schemeClr val="tx1"/>
                </a:solidFill>
                <a:latin typeface="Candara" panose="020E0502030303020204" pitchFamily="34" charset="0"/>
              </a:defRPr>
            </a:lvl6pPr>
            <a:lvl7pPr marL="2971800" indent="-228600" eaLnBrk="0" fontAlgn="base" hangingPunct="0">
              <a:spcBef>
                <a:spcPct val="0"/>
              </a:spcBef>
              <a:spcAft>
                <a:spcPct val="0"/>
              </a:spcAft>
              <a:defRPr>
                <a:solidFill>
                  <a:schemeClr val="tx1"/>
                </a:solidFill>
                <a:latin typeface="Candara" panose="020E0502030303020204" pitchFamily="34" charset="0"/>
              </a:defRPr>
            </a:lvl7pPr>
            <a:lvl8pPr marL="3429000" indent="-228600" eaLnBrk="0" fontAlgn="base" hangingPunct="0">
              <a:spcBef>
                <a:spcPct val="0"/>
              </a:spcBef>
              <a:spcAft>
                <a:spcPct val="0"/>
              </a:spcAft>
              <a:defRPr>
                <a:solidFill>
                  <a:schemeClr val="tx1"/>
                </a:solidFill>
                <a:latin typeface="Candara" panose="020E0502030303020204" pitchFamily="34" charset="0"/>
              </a:defRPr>
            </a:lvl8pPr>
            <a:lvl9pPr marL="3886200" indent="-228600" eaLnBrk="0" fontAlgn="base" hangingPunct="0">
              <a:spcBef>
                <a:spcPct val="0"/>
              </a:spcBef>
              <a:spcAft>
                <a:spcPct val="0"/>
              </a:spcAft>
              <a:defRPr>
                <a:solidFill>
                  <a:schemeClr val="tx1"/>
                </a:solidFill>
                <a:latin typeface="Candara" panose="020E0502030303020204" pitchFamily="34" charset="0"/>
              </a:defRPr>
            </a:lvl9pPr>
          </a:lstStyle>
          <a:p>
            <a:pPr eaLnBrk="1" hangingPunct="1">
              <a:defRPr/>
            </a:pPr>
            <a:r>
              <a:rPr lang="cs-CZ" altLang="cs-CZ" dirty="0">
                <a:solidFill>
                  <a:srgbClr val="00682F"/>
                </a:solidFill>
                <a:latin typeface="+mn-lt"/>
              </a:rPr>
              <a:t>„tablet </a:t>
            </a:r>
            <a:r>
              <a:rPr lang="cs-CZ" altLang="cs-CZ" dirty="0" err="1">
                <a:solidFill>
                  <a:srgbClr val="00682F"/>
                </a:solidFill>
                <a:latin typeface="+mn-lt"/>
              </a:rPr>
              <a:t>needed</a:t>
            </a:r>
            <a:r>
              <a:rPr lang="cs-CZ" altLang="cs-CZ" dirty="0">
                <a:solidFill>
                  <a:srgbClr val="00682F"/>
                </a:solidFill>
                <a:latin typeface="+mn-lt"/>
              </a:rPr>
              <a:t> to </a:t>
            </a:r>
            <a:r>
              <a:rPr lang="cs-CZ" altLang="cs-CZ" dirty="0" err="1">
                <a:solidFill>
                  <a:srgbClr val="00682F"/>
                </a:solidFill>
                <a:latin typeface="+mn-lt"/>
              </a:rPr>
              <a:t>be</a:t>
            </a:r>
            <a:r>
              <a:rPr lang="cs-CZ" altLang="cs-CZ" dirty="0">
                <a:solidFill>
                  <a:srgbClr val="00682F"/>
                </a:solidFill>
                <a:latin typeface="+mn-lt"/>
              </a:rPr>
              <a:t> </a:t>
            </a:r>
            <a:r>
              <a:rPr lang="cs-CZ" altLang="cs-CZ" dirty="0" err="1">
                <a:solidFill>
                  <a:srgbClr val="00682F"/>
                </a:solidFill>
                <a:latin typeface="+mn-lt"/>
              </a:rPr>
              <a:t>quartered</a:t>
            </a:r>
            <a:r>
              <a:rPr lang="cs-CZ" altLang="cs-CZ" dirty="0">
                <a:solidFill>
                  <a:srgbClr val="00682F"/>
                </a:solidFill>
                <a:latin typeface="+mn-lt"/>
              </a:rPr>
              <a:t> to </a:t>
            </a:r>
            <a:r>
              <a:rPr lang="cs-CZ" altLang="cs-CZ" dirty="0" err="1">
                <a:solidFill>
                  <a:srgbClr val="00682F"/>
                </a:solidFill>
                <a:latin typeface="+mn-lt"/>
              </a:rPr>
              <a:t>blood</a:t>
            </a:r>
            <a:r>
              <a:rPr lang="cs-CZ" altLang="cs-CZ" dirty="0">
                <a:solidFill>
                  <a:srgbClr val="00682F"/>
                </a:solidFill>
                <a:latin typeface="+mn-lt"/>
              </a:rPr>
              <a:t> </a:t>
            </a:r>
            <a:r>
              <a:rPr lang="cs-CZ" altLang="cs-CZ" dirty="0" err="1">
                <a:solidFill>
                  <a:srgbClr val="00682F"/>
                </a:solidFill>
                <a:latin typeface="+mn-lt"/>
              </a:rPr>
              <a:t>dilution</a:t>
            </a:r>
            <a:r>
              <a:rPr lang="cs-CZ" altLang="cs-CZ" dirty="0">
                <a:solidFill>
                  <a:srgbClr val="00682F"/>
                </a:solidFill>
                <a:latin typeface="+mn-lt"/>
              </a:rPr>
              <a:t>“</a:t>
            </a:r>
          </a:p>
        </p:txBody>
      </p:sp>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p:cTn id="12" dur="500" fill="hold"/>
                                        <p:tgtEl>
                                          <p:spTgt spid="25"/>
                                        </p:tgtEl>
                                        <p:attrNameLst>
                                          <p:attrName>ppt_w</p:attrName>
                                        </p:attrNameLst>
                                      </p:cBhvr>
                                      <p:tavLst>
                                        <p:tav tm="0">
                                          <p:val>
                                            <p:fltVal val="0"/>
                                          </p:val>
                                        </p:tav>
                                        <p:tav tm="100000">
                                          <p:val>
                                            <p:strVal val="#ppt_w"/>
                                          </p:val>
                                        </p:tav>
                                      </p:tavLst>
                                    </p:anim>
                                    <p:anim calcmode="lin" valueType="num">
                                      <p:cBhvr>
                                        <p:cTn id="13" dur="500" fill="hold"/>
                                        <p:tgtEl>
                                          <p:spTgt spid="25"/>
                                        </p:tgtEl>
                                        <p:attrNameLst>
                                          <p:attrName>ppt_h</p:attrName>
                                        </p:attrNameLst>
                                      </p:cBhvr>
                                      <p:tavLst>
                                        <p:tav tm="0">
                                          <p:val>
                                            <p:fltVal val="0"/>
                                          </p:val>
                                        </p:tav>
                                        <p:tav tm="100000">
                                          <p:val>
                                            <p:strVal val="#ppt_h"/>
                                          </p:val>
                                        </p:tav>
                                      </p:tavLst>
                                    </p:anim>
                                    <p:animEffect transition="in" filter="fade">
                                      <p:cBhvr>
                                        <p:cTn id="14" dur="500"/>
                                        <p:tgtEl>
                                          <p:spTgt spid="25"/>
                                        </p:tgtEl>
                                      </p:cBhvr>
                                    </p:animEffect>
                                  </p:childTnLst>
                                </p:cTn>
                              </p:par>
                              <p:par>
                                <p:cTn id="15" presetID="53" presetClass="entr" presetSubtype="16"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p:cTn id="17" dur="500" fill="hold"/>
                                        <p:tgtEl>
                                          <p:spTgt spid="13"/>
                                        </p:tgtEl>
                                        <p:attrNameLst>
                                          <p:attrName>ppt_w</p:attrName>
                                        </p:attrNameLst>
                                      </p:cBhvr>
                                      <p:tavLst>
                                        <p:tav tm="0">
                                          <p:val>
                                            <p:fltVal val="0"/>
                                          </p:val>
                                        </p:tav>
                                        <p:tav tm="100000">
                                          <p:val>
                                            <p:strVal val="#ppt_w"/>
                                          </p:val>
                                        </p:tav>
                                      </p:tavLst>
                                    </p:anim>
                                    <p:anim calcmode="lin" valueType="num">
                                      <p:cBhvr>
                                        <p:cTn id="18" dur="500" fill="hold"/>
                                        <p:tgtEl>
                                          <p:spTgt spid="13"/>
                                        </p:tgtEl>
                                        <p:attrNameLst>
                                          <p:attrName>ppt_h</p:attrName>
                                        </p:attrNameLst>
                                      </p:cBhvr>
                                      <p:tavLst>
                                        <p:tav tm="0">
                                          <p:val>
                                            <p:fltVal val="0"/>
                                          </p:val>
                                        </p:tav>
                                        <p:tav tm="100000">
                                          <p:val>
                                            <p:strVal val="#ppt_h"/>
                                          </p:val>
                                        </p:tav>
                                      </p:tavLst>
                                    </p:anim>
                                    <p:animEffect transition="in" filter="fade">
                                      <p:cBhvr>
                                        <p:cTn id="19" dur="500"/>
                                        <p:tgtEl>
                                          <p:spTgt spid="13"/>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 calcmode="lin" valueType="num">
                                      <p:cBhvr>
                                        <p:cTn id="22" dur="500" fill="hold"/>
                                        <p:tgtEl>
                                          <p:spTgt spid="22"/>
                                        </p:tgtEl>
                                        <p:attrNameLst>
                                          <p:attrName>ppt_w</p:attrName>
                                        </p:attrNameLst>
                                      </p:cBhvr>
                                      <p:tavLst>
                                        <p:tav tm="0">
                                          <p:val>
                                            <p:fltVal val="0"/>
                                          </p:val>
                                        </p:tav>
                                        <p:tav tm="100000">
                                          <p:val>
                                            <p:strVal val="#ppt_w"/>
                                          </p:val>
                                        </p:tav>
                                      </p:tavLst>
                                    </p:anim>
                                    <p:anim calcmode="lin" valueType="num">
                                      <p:cBhvr>
                                        <p:cTn id="23" dur="500" fill="hold"/>
                                        <p:tgtEl>
                                          <p:spTgt spid="22"/>
                                        </p:tgtEl>
                                        <p:attrNameLst>
                                          <p:attrName>ppt_h</p:attrName>
                                        </p:attrNameLst>
                                      </p:cBhvr>
                                      <p:tavLst>
                                        <p:tav tm="0">
                                          <p:val>
                                            <p:fltVal val="0"/>
                                          </p:val>
                                        </p:tav>
                                        <p:tav tm="100000">
                                          <p:val>
                                            <p:strVal val="#ppt_h"/>
                                          </p:val>
                                        </p:tav>
                                      </p:tavLst>
                                    </p:anim>
                                    <p:animEffect transition="in" filter="fade">
                                      <p:cBhvr>
                                        <p:cTn id="24" dur="500"/>
                                        <p:tgtEl>
                                          <p:spTgt spid="22"/>
                                        </p:tgtEl>
                                      </p:cBhvr>
                                    </p:animEffect>
                                  </p:childTnLst>
                                </p:cTn>
                              </p:par>
                              <p:par>
                                <p:cTn id="25" presetID="53" presetClass="entr" presetSubtype="16" fill="hold"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fltVal val="0"/>
                                          </p:val>
                                        </p:tav>
                                        <p:tav tm="100000">
                                          <p:val>
                                            <p:strVal val="#ppt_w"/>
                                          </p:val>
                                        </p:tav>
                                      </p:tavLst>
                                    </p:anim>
                                    <p:anim calcmode="lin" valueType="num">
                                      <p:cBhvr>
                                        <p:cTn id="28" dur="500" fill="hold"/>
                                        <p:tgtEl>
                                          <p:spTgt spid="9"/>
                                        </p:tgtEl>
                                        <p:attrNameLst>
                                          <p:attrName>ppt_h</p:attrName>
                                        </p:attrNameLst>
                                      </p:cBhvr>
                                      <p:tavLst>
                                        <p:tav tm="0">
                                          <p:val>
                                            <p:fltVal val="0"/>
                                          </p:val>
                                        </p:tav>
                                        <p:tav tm="100000">
                                          <p:val>
                                            <p:strVal val="#ppt_h"/>
                                          </p:val>
                                        </p:tav>
                                      </p:tavLst>
                                    </p:anim>
                                    <p:animEffect transition="in" filter="fade">
                                      <p:cBhvr>
                                        <p:cTn id="29" dur="500"/>
                                        <p:tgtEl>
                                          <p:spTgt spid="9"/>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23"/>
                                        </p:tgtEl>
                                        <p:attrNameLst>
                                          <p:attrName>style.visibility</p:attrName>
                                        </p:attrNameLst>
                                      </p:cBhvr>
                                      <p:to>
                                        <p:strVal val="visible"/>
                                      </p:to>
                                    </p:set>
                                    <p:anim calcmode="lin" valueType="num">
                                      <p:cBhvr>
                                        <p:cTn id="32" dur="500" fill="hold"/>
                                        <p:tgtEl>
                                          <p:spTgt spid="23"/>
                                        </p:tgtEl>
                                        <p:attrNameLst>
                                          <p:attrName>ppt_w</p:attrName>
                                        </p:attrNameLst>
                                      </p:cBhvr>
                                      <p:tavLst>
                                        <p:tav tm="0">
                                          <p:val>
                                            <p:fltVal val="0"/>
                                          </p:val>
                                        </p:tav>
                                        <p:tav tm="100000">
                                          <p:val>
                                            <p:strVal val="#ppt_w"/>
                                          </p:val>
                                        </p:tav>
                                      </p:tavLst>
                                    </p:anim>
                                    <p:anim calcmode="lin" valueType="num">
                                      <p:cBhvr>
                                        <p:cTn id="33" dur="500" fill="hold"/>
                                        <p:tgtEl>
                                          <p:spTgt spid="23"/>
                                        </p:tgtEl>
                                        <p:attrNameLst>
                                          <p:attrName>ppt_h</p:attrName>
                                        </p:attrNameLst>
                                      </p:cBhvr>
                                      <p:tavLst>
                                        <p:tav tm="0">
                                          <p:val>
                                            <p:fltVal val="0"/>
                                          </p:val>
                                        </p:tav>
                                        <p:tav tm="100000">
                                          <p:val>
                                            <p:strVal val="#ppt_h"/>
                                          </p:val>
                                        </p:tav>
                                      </p:tavLst>
                                    </p:anim>
                                    <p:animEffect transition="in" filter="fade">
                                      <p:cBhvr>
                                        <p:cTn id="34" dur="500"/>
                                        <p:tgtEl>
                                          <p:spTgt spid="23"/>
                                        </p:tgtEl>
                                      </p:cBhvr>
                                    </p:animEffect>
                                  </p:childTnLst>
                                </p:cTn>
                              </p:par>
                              <p:par>
                                <p:cTn id="35" presetID="53" presetClass="entr" presetSubtype="16" fill="hold" nodeType="with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p:cTn id="37" dur="500" fill="hold"/>
                                        <p:tgtEl>
                                          <p:spTgt spid="7"/>
                                        </p:tgtEl>
                                        <p:attrNameLst>
                                          <p:attrName>ppt_w</p:attrName>
                                        </p:attrNameLst>
                                      </p:cBhvr>
                                      <p:tavLst>
                                        <p:tav tm="0">
                                          <p:val>
                                            <p:fltVal val="0"/>
                                          </p:val>
                                        </p:tav>
                                        <p:tav tm="100000">
                                          <p:val>
                                            <p:strVal val="#ppt_w"/>
                                          </p:val>
                                        </p:tav>
                                      </p:tavLst>
                                    </p:anim>
                                    <p:anim calcmode="lin" valueType="num">
                                      <p:cBhvr>
                                        <p:cTn id="38" dur="500" fill="hold"/>
                                        <p:tgtEl>
                                          <p:spTgt spid="7"/>
                                        </p:tgtEl>
                                        <p:attrNameLst>
                                          <p:attrName>ppt_h</p:attrName>
                                        </p:attrNameLst>
                                      </p:cBhvr>
                                      <p:tavLst>
                                        <p:tav tm="0">
                                          <p:val>
                                            <p:fltVal val="0"/>
                                          </p:val>
                                        </p:tav>
                                        <p:tav tm="100000">
                                          <p:val>
                                            <p:strVal val="#ppt_h"/>
                                          </p:val>
                                        </p:tav>
                                      </p:tavLst>
                                    </p:anim>
                                    <p:animEffect transition="in" filter="fade">
                                      <p:cBhvr>
                                        <p:cTn id="39" dur="500"/>
                                        <p:tgtEl>
                                          <p:spTgt spid="7"/>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p:cTn id="42" dur="500" fill="hold"/>
                                        <p:tgtEl>
                                          <p:spTgt spid="24"/>
                                        </p:tgtEl>
                                        <p:attrNameLst>
                                          <p:attrName>ppt_w</p:attrName>
                                        </p:attrNameLst>
                                      </p:cBhvr>
                                      <p:tavLst>
                                        <p:tav tm="0">
                                          <p:val>
                                            <p:fltVal val="0"/>
                                          </p:val>
                                        </p:tav>
                                        <p:tav tm="100000">
                                          <p:val>
                                            <p:strVal val="#ppt_w"/>
                                          </p:val>
                                        </p:tav>
                                      </p:tavLst>
                                    </p:anim>
                                    <p:anim calcmode="lin" valueType="num">
                                      <p:cBhvr>
                                        <p:cTn id="43" dur="500" fill="hold"/>
                                        <p:tgtEl>
                                          <p:spTgt spid="24"/>
                                        </p:tgtEl>
                                        <p:attrNameLst>
                                          <p:attrName>ppt_h</p:attrName>
                                        </p:attrNameLst>
                                      </p:cBhvr>
                                      <p:tavLst>
                                        <p:tav tm="0">
                                          <p:val>
                                            <p:fltVal val="0"/>
                                          </p:val>
                                        </p:tav>
                                        <p:tav tm="100000">
                                          <p:val>
                                            <p:strVal val="#ppt_h"/>
                                          </p:val>
                                        </p:tav>
                                      </p:tavLst>
                                    </p:anim>
                                    <p:animEffect transition="in" filter="fade">
                                      <p:cBhvr>
                                        <p:cTn id="44" dur="500"/>
                                        <p:tgtEl>
                                          <p:spTgt spid="24"/>
                                        </p:tgtEl>
                                      </p:cBhvr>
                                    </p:animEffect>
                                  </p:childTnLst>
                                </p:cTn>
                              </p:par>
                              <p:par>
                                <p:cTn id="45" presetID="53" presetClass="entr" presetSubtype="16" fill="hold" nodeType="withEffect">
                                  <p:stCondLst>
                                    <p:cond delay="0"/>
                                  </p:stCondLst>
                                  <p:childTnLst>
                                    <p:set>
                                      <p:cBhvr>
                                        <p:cTn id="46" dur="1" fill="hold">
                                          <p:stCondLst>
                                            <p:cond delay="0"/>
                                          </p:stCondLst>
                                        </p:cTn>
                                        <p:tgtEl>
                                          <p:spTgt spid="4"/>
                                        </p:tgtEl>
                                        <p:attrNameLst>
                                          <p:attrName>style.visibility</p:attrName>
                                        </p:attrNameLst>
                                      </p:cBhvr>
                                      <p:to>
                                        <p:strVal val="visible"/>
                                      </p:to>
                                    </p:set>
                                    <p:anim calcmode="lin" valueType="num">
                                      <p:cBhvr>
                                        <p:cTn id="47" dur="500" fill="hold"/>
                                        <p:tgtEl>
                                          <p:spTgt spid="4"/>
                                        </p:tgtEl>
                                        <p:attrNameLst>
                                          <p:attrName>ppt_w</p:attrName>
                                        </p:attrNameLst>
                                      </p:cBhvr>
                                      <p:tavLst>
                                        <p:tav tm="0">
                                          <p:val>
                                            <p:fltVal val="0"/>
                                          </p:val>
                                        </p:tav>
                                        <p:tav tm="100000">
                                          <p:val>
                                            <p:strVal val="#ppt_w"/>
                                          </p:val>
                                        </p:tav>
                                      </p:tavLst>
                                    </p:anim>
                                    <p:anim calcmode="lin" valueType="num">
                                      <p:cBhvr>
                                        <p:cTn id="48" dur="500" fill="hold"/>
                                        <p:tgtEl>
                                          <p:spTgt spid="4"/>
                                        </p:tgtEl>
                                        <p:attrNameLst>
                                          <p:attrName>ppt_h</p:attrName>
                                        </p:attrNameLst>
                                      </p:cBhvr>
                                      <p:tavLst>
                                        <p:tav tm="0">
                                          <p:val>
                                            <p:fltVal val="0"/>
                                          </p:val>
                                        </p:tav>
                                        <p:tav tm="100000">
                                          <p:val>
                                            <p:strVal val="#ppt_h"/>
                                          </p:val>
                                        </p:tav>
                                      </p:tavLst>
                                    </p:anim>
                                    <p:animEffect transition="in" filter="fade">
                                      <p:cBhvr>
                                        <p:cTn id="49" dur="500"/>
                                        <p:tgtEl>
                                          <p:spTgt spid="4"/>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 calcmode="lin" valueType="num">
                                      <p:cBhvr>
                                        <p:cTn id="52" dur="500" fill="hold"/>
                                        <p:tgtEl>
                                          <p:spTgt spid="19"/>
                                        </p:tgtEl>
                                        <p:attrNameLst>
                                          <p:attrName>ppt_w</p:attrName>
                                        </p:attrNameLst>
                                      </p:cBhvr>
                                      <p:tavLst>
                                        <p:tav tm="0">
                                          <p:val>
                                            <p:fltVal val="0"/>
                                          </p:val>
                                        </p:tav>
                                        <p:tav tm="100000">
                                          <p:val>
                                            <p:strVal val="#ppt_w"/>
                                          </p:val>
                                        </p:tav>
                                      </p:tavLst>
                                    </p:anim>
                                    <p:anim calcmode="lin" valueType="num">
                                      <p:cBhvr>
                                        <p:cTn id="53" dur="500" fill="hold"/>
                                        <p:tgtEl>
                                          <p:spTgt spid="19"/>
                                        </p:tgtEl>
                                        <p:attrNameLst>
                                          <p:attrName>ppt_h</p:attrName>
                                        </p:attrNameLst>
                                      </p:cBhvr>
                                      <p:tavLst>
                                        <p:tav tm="0">
                                          <p:val>
                                            <p:fltVal val="0"/>
                                          </p:val>
                                        </p:tav>
                                        <p:tav tm="100000">
                                          <p:val>
                                            <p:strVal val="#ppt_h"/>
                                          </p:val>
                                        </p:tav>
                                      </p:tavLst>
                                    </p:anim>
                                    <p:animEffect transition="in" filter="fade">
                                      <p:cBhvr>
                                        <p:cTn id="54" dur="500"/>
                                        <p:tgtEl>
                                          <p:spTgt spid="19"/>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53" presetClass="entr" presetSubtype="16" fill="hold" nodeType="clickEffect">
                                  <p:stCondLst>
                                    <p:cond delay="0"/>
                                  </p:stCondLst>
                                  <p:childTnLst>
                                    <p:set>
                                      <p:cBhvr>
                                        <p:cTn id="58" dur="1" fill="hold">
                                          <p:stCondLst>
                                            <p:cond delay="0"/>
                                          </p:stCondLst>
                                        </p:cTn>
                                        <p:tgtEl>
                                          <p:spTgt spid="28"/>
                                        </p:tgtEl>
                                        <p:attrNameLst>
                                          <p:attrName>style.visibility</p:attrName>
                                        </p:attrNameLst>
                                      </p:cBhvr>
                                      <p:to>
                                        <p:strVal val="visible"/>
                                      </p:to>
                                    </p:set>
                                    <p:anim calcmode="lin" valueType="num">
                                      <p:cBhvr>
                                        <p:cTn id="59" dur="500" fill="hold"/>
                                        <p:tgtEl>
                                          <p:spTgt spid="28"/>
                                        </p:tgtEl>
                                        <p:attrNameLst>
                                          <p:attrName>ppt_w</p:attrName>
                                        </p:attrNameLst>
                                      </p:cBhvr>
                                      <p:tavLst>
                                        <p:tav tm="0">
                                          <p:val>
                                            <p:fltVal val="0"/>
                                          </p:val>
                                        </p:tav>
                                        <p:tav tm="100000">
                                          <p:val>
                                            <p:strVal val="#ppt_w"/>
                                          </p:val>
                                        </p:tav>
                                      </p:tavLst>
                                    </p:anim>
                                    <p:anim calcmode="lin" valueType="num">
                                      <p:cBhvr>
                                        <p:cTn id="60" dur="500" fill="hold"/>
                                        <p:tgtEl>
                                          <p:spTgt spid="28"/>
                                        </p:tgtEl>
                                        <p:attrNameLst>
                                          <p:attrName>ppt_h</p:attrName>
                                        </p:attrNameLst>
                                      </p:cBhvr>
                                      <p:tavLst>
                                        <p:tav tm="0">
                                          <p:val>
                                            <p:fltVal val="0"/>
                                          </p:val>
                                        </p:tav>
                                        <p:tav tm="100000">
                                          <p:val>
                                            <p:strVal val="#ppt_h"/>
                                          </p:val>
                                        </p:tav>
                                      </p:tavLst>
                                    </p:anim>
                                    <p:animEffect transition="in" filter="fade">
                                      <p:cBhvr>
                                        <p:cTn id="61" dur="500"/>
                                        <p:tgtEl>
                                          <p:spTgt spid="28"/>
                                        </p:tgtEl>
                                      </p:cBhvr>
                                    </p:animEffect>
                                  </p:childTnLst>
                                </p:cTn>
                              </p:par>
                              <p:par>
                                <p:cTn id="62" presetID="53" presetClass="entr" presetSubtype="16" fill="hold" grpId="0" nodeType="withEffect">
                                  <p:stCondLst>
                                    <p:cond delay="0"/>
                                  </p:stCondLst>
                                  <p:childTnLst>
                                    <p:set>
                                      <p:cBhvr>
                                        <p:cTn id="63" dur="1" fill="hold">
                                          <p:stCondLst>
                                            <p:cond delay="0"/>
                                          </p:stCondLst>
                                        </p:cTn>
                                        <p:tgtEl>
                                          <p:spTgt spid="29"/>
                                        </p:tgtEl>
                                        <p:attrNameLst>
                                          <p:attrName>style.visibility</p:attrName>
                                        </p:attrNameLst>
                                      </p:cBhvr>
                                      <p:to>
                                        <p:strVal val="visible"/>
                                      </p:to>
                                    </p:set>
                                    <p:anim calcmode="lin" valueType="num">
                                      <p:cBhvr>
                                        <p:cTn id="64" dur="500" fill="hold"/>
                                        <p:tgtEl>
                                          <p:spTgt spid="29"/>
                                        </p:tgtEl>
                                        <p:attrNameLst>
                                          <p:attrName>ppt_w</p:attrName>
                                        </p:attrNameLst>
                                      </p:cBhvr>
                                      <p:tavLst>
                                        <p:tav tm="0">
                                          <p:val>
                                            <p:fltVal val="0"/>
                                          </p:val>
                                        </p:tav>
                                        <p:tav tm="100000">
                                          <p:val>
                                            <p:strVal val="#ppt_w"/>
                                          </p:val>
                                        </p:tav>
                                      </p:tavLst>
                                    </p:anim>
                                    <p:anim calcmode="lin" valueType="num">
                                      <p:cBhvr>
                                        <p:cTn id="65" dur="500" fill="hold"/>
                                        <p:tgtEl>
                                          <p:spTgt spid="29"/>
                                        </p:tgtEl>
                                        <p:attrNameLst>
                                          <p:attrName>ppt_h</p:attrName>
                                        </p:attrNameLst>
                                      </p:cBhvr>
                                      <p:tavLst>
                                        <p:tav tm="0">
                                          <p:val>
                                            <p:fltVal val="0"/>
                                          </p:val>
                                        </p:tav>
                                        <p:tav tm="100000">
                                          <p:val>
                                            <p:strVal val="#ppt_h"/>
                                          </p:val>
                                        </p:tav>
                                      </p:tavLst>
                                    </p:anim>
                                    <p:animEffect transition="in" filter="fade">
                                      <p:cBhvr>
                                        <p:cTn id="66"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2" grpId="0"/>
      <p:bldP spid="23" grpId="0"/>
      <p:bldP spid="24" grpId="0"/>
      <p:bldP spid="25" grpId="0"/>
      <p:bldP spid="2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cs typeface="Arial" panose="020B0604020202020204" pitchFamily="34" charset="0"/>
              </a:rPr>
              <a:t>DRUGS NAMES</a:t>
            </a:r>
            <a:endParaRPr lang="cs-CZ" dirty="0">
              <a:latin typeface="+mn-lt"/>
            </a:endParaRPr>
          </a:p>
        </p:txBody>
      </p:sp>
      <p:sp>
        <p:nvSpPr>
          <p:cNvPr id="4" name="Zástupný symbol pro obsah 2"/>
          <p:cNvSpPr>
            <a:spLocks noGrp="1"/>
          </p:cNvSpPr>
          <p:nvPr/>
        </p:nvSpPr>
        <p:spPr bwMode="auto">
          <a:xfrm>
            <a:off x="457200" y="1667848"/>
            <a:ext cx="86868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r>
              <a:rPr lang="cs-CZ" altLang="cs-CZ" sz="2000" b="1" dirty="0" err="1">
                <a:solidFill>
                  <a:srgbClr val="000000"/>
                </a:solidFill>
              </a:rPr>
              <a:t>Chemical</a:t>
            </a:r>
            <a:r>
              <a:rPr lang="cs-CZ" altLang="cs-CZ" sz="2000" b="1" dirty="0">
                <a:solidFill>
                  <a:srgbClr val="000000"/>
                </a:solidFill>
              </a:rPr>
              <a:t> </a:t>
            </a:r>
            <a:r>
              <a:rPr lang="cs-CZ" altLang="cs-CZ" sz="2000" b="1" dirty="0" err="1">
                <a:solidFill>
                  <a:srgbClr val="000000"/>
                </a:solidFill>
              </a:rPr>
              <a:t>name</a:t>
            </a:r>
            <a:r>
              <a:rPr lang="cs-CZ" altLang="cs-CZ" sz="2000" dirty="0">
                <a:solidFill>
                  <a:srgbClr val="000000"/>
                </a:solidFill>
              </a:rPr>
              <a:t> – IUPAC </a:t>
            </a:r>
            <a:r>
              <a:rPr lang="cs-CZ" altLang="cs-CZ" sz="2000" dirty="0" err="1">
                <a:solidFill>
                  <a:srgbClr val="000000"/>
                </a:solidFill>
              </a:rPr>
              <a:t>nomenclature</a:t>
            </a:r>
            <a:r>
              <a:rPr lang="cs-CZ" altLang="cs-CZ" sz="2000" dirty="0">
                <a:solidFill>
                  <a:srgbClr val="000000"/>
                </a:solidFill>
              </a:rPr>
              <a:t> </a:t>
            </a:r>
          </a:p>
          <a:p>
            <a:pPr eaLnBrk="1" hangingPunct="1"/>
            <a:r>
              <a:rPr lang="cs-CZ" altLang="cs-CZ" sz="2000" dirty="0">
                <a:solidFill>
                  <a:srgbClr val="000000"/>
                </a:solidFill>
              </a:rPr>
              <a:t>(2-acetoxybenzoic acid)</a:t>
            </a:r>
          </a:p>
          <a:p>
            <a:pPr eaLnBrk="1" hangingPunct="1"/>
            <a:endParaRPr lang="cs-CZ" altLang="cs-CZ" sz="700" dirty="0">
              <a:solidFill>
                <a:srgbClr val="000000"/>
              </a:solidFill>
            </a:endParaRPr>
          </a:p>
          <a:p>
            <a:pPr eaLnBrk="1" hangingPunct="1"/>
            <a:r>
              <a:rPr lang="cs-CZ" altLang="cs-CZ" sz="2000" b="1" dirty="0" err="1">
                <a:solidFill>
                  <a:srgbClr val="000000"/>
                </a:solidFill>
              </a:rPr>
              <a:t>Generic</a:t>
            </a:r>
            <a:r>
              <a:rPr lang="cs-CZ" altLang="cs-CZ" sz="2000" b="1" dirty="0">
                <a:solidFill>
                  <a:srgbClr val="000000"/>
                </a:solidFill>
              </a:rPr>
              <a:t> </a:t>
            </a:r>
            <a:r>
              <a:rPr lang="cs-CZ" altLang="cs-CZ" sz="2000" b="1" dirty="0" err="1">
                <a:solidFill>
                  <a:srgbClr val="000000"/>
                </a:solidFill>
              </a:rPr>
              <a:t>name</a:t>
            </a:r>
            <a:r>
              <a:rPr lang="cs-CZ" altLang="cs-CZ" sz="2000" dirty="0">
                <a:solidFill>
                  <a:srgbClr val="000000"/>
                </a:solidFill>
              </a:rPr>
              <a:t> – </a:t>
            </a:r>
            <a:r>
              <a:rPr lang="cs-CZ" altLang="cs-CZ" sz="2000" dirty="0" err="1">
                <a:solidFill>
                  <a:srgbClr val="000000"/>
                </a:solidFill>
              </a:rPr>
              <a:t>simplified</a:t>
            </a:r>
            <a:r>
              <a:rPr lang="cs-CZ" altLang="cs-CZ" sz="2000" dirty="0">
                <a:solidFill>
                  <a:srgbClr val="000000"/>
                </a:solidFill>
              </a:rPr>
              <a:t> </a:t>
            </a:r>
            <a:r>
              <a:rPr lang="cs-CZ" altLang="cs-CZ" sz="2000" dirty="0" err="1">
                <a:solidFill>
                  <a:srgbClr val="000000"/>
                </a:solidFill>
              </a:rPr>
              <a:t>chemical</a:t>
            </a:r>
            <a:r>
              <a:rPr lang="cs-CZ" altLang="cs-CZ" sz="2000" dirty="0">
                <a:solidFill>
                  <a:srgbClr val="000000"/>
                </a:solidFill>
              </a:rPr>
              <a:t> </a:t>
            </a:r>
            <a:r>
              <a:rPr lang="cs-CZ" altLang="cs-CZ" sz="2000" dirty="0" err="1">
                <a:solidFill>
                  <a:srgbClr val="000000"/>
                </a:solidFill>
              </a:rPr>
              <a:t>name</a:t>
            </a:r>
            <a:r>
              <a:rPr lang="cs-CZ" altLang="cs-CZ" sz="2000" dirty="0">
                <a:solidFill>
                  <a:srgbClr val="000000"/>
                </a:solidFill>
              </a:rPr>
              <a:t> </a:t>
            </a:r>
            <a:r>
              <a:rPr lang="cs-CZ" altLang="cs-CZ" sz="2000" dirty="0" err="1">
                <a:solidFill>
                  <a:srgbClr val="000000"/>
                </a:solidFill>
              </a:rPr>
              <a:t>or</a:t>
            </a:r>
            <a:r>
              <a:rPr lang="cs-CZ" altLang="cs-CZ" sz="2000" dirty="0">
                <a:solidFill>
                  <a:srgbClr val="000000"/>
                </a:solidFill>
              </a:rPr>
              <a:t> </a:t>
            </a:r>
            <a:r>
              <a:rPr lang="cs-CZ" altLang="cs-CZ" sz="2000" dirty="0" err="1">
                <a:solidFill>
                  <a:srgbClr val="000000"/>
                </a:solidFill>
              </a:rPr>
              <a:t>trivial</a:t>
            </a:r>
            <a:r>
              <a:rPr lang="cs-CZ" altLang="cs-CZ" sz="2000" dirty="0">
                <a:solidFill>
                  <a:srgbClr val="000000"/>
                </a:solidFill>
              </a:rPr>
              <a:t> </a:t>
            </a:r>
            <a:r>
              <a:rPr lang="cs-CZ" altLang="cs-CZ" sz="2000" dirty="0" err="1">
                <a:solidFill>
                  <a:srgbClr val="000000"/>
                </a:solidFill>
              </a:rPr>
              <a:t>names</a:t>
            </a:r>
            <a:r>
              <a:rPr lang="cs-CZ" altLang="cs-CZ" sz="2000" dirty="0">
                <a:solidFill>
                  <a:srgbClr val="000000"/>
                </a:solidFill>
              </a:rPr>
              <a:t> </a:t>
            </a:r>
            <a:r>
              <a:rPr lang="cs-CZ" altLang="cs-CZ" sz="2000" dirty="0" err="1">
                <a:solidFill>
                  <a:srgbClr val="000000"/>
                </a:solidFill>
              </a:rPr>
              <a:t>usually</a:t>
            </a:r>
            <a:r>
              <a:rPr lang="cs-CZ" altLang="cs-CZ" sz="2000" dirty="0">
                <a:solidFill>
                  <a:srgbClr val="000000"/>
                </a:solidFill>
              </a:rPr>
              <a:t> </a:t>
            </a:r>
            <a:r>
              <a:rPr lang="cs-CZ" altLang="cs-CZ" sz="2000" dirty="0" err="1">
                <a:solidFill>
                  <a:srgbClr val="000000"/>
                </a:solidFill>
              </a:rPr>
              <a:t>with</a:t>
            </a:r>
            <a:r>
              <a:rPr lang="cs-CZ" altLang="cs-CZ" sz="2000" dirty="0">
                <a:solidFill>
                  <a:srgbClr val="000000"/>
                </a:solidFill>
              </a:rPr>
              <a:t> </a:t>
            </a:r>
            <a:r>
              <a:rPr lang="cs-CZ" altLang="cs-CZ" sz="2000" dirty="0" err="1">
                <a:solidFill>
                  <a:srgbClr val="000000"/>
                </a:solidFill>
              </a:rPr>
              <a:t>national</a:t>
            </a:r>
            <a:r>
              <a:rPr lang="cs-CZ" altLang="cs-CZ" sz="2000" dirty="0">
                <a:solidFill>
                  <a:srgbClr val="000000"/>
                </a:solidFill>
              </a:rPr>
              <a:t> influence </a:t>
            </a:r>
          </a:p>
          <a:p>
            <a:pPr eaLnBrk="1" hangingPunct="1"/>
            <a:r>
              <a:rPr lang="cs-CZ" altLang="cs-CZ" sz="2000" dirty="0">
                <a:solidFill>
                  <a:srgbClr val="000000"/>
                </a:solidFill>
              </a:rPr>
              <a:t>(</a:t>
            </a:r>
            <a:r>
              <a:rPr lang="cs-CZ" altLang="cs-CZ" sz="2000" dirty="0" err="1">
                <a:solidFill>
                  <a:srgbClr val="000000"/>
                </a:solidFill>
              </a:rPr>
              <a:t>acetylsalicylic</a:t>
            </a:r>
            <a:r>
              <a:rPr lang="cs-CZ" altLang="cs-CZ" sz="2000" dirty="0">
                <a:solidFill>
                  <a:srgbClr val="000000"/>
                </a:solidFill>
              </a:rPr>
              <a:t> acid)</a:t>
            </a:r>
          </a:p>
          <a:p>
            <a:pPr eaLnBrk="1" hangingPunct="1"/>
            <a:endParaRPr lang="cs-CZ" altLang="cs-CZ" sz="700" dirty="0">
              <a:solidFill>
                <a:srgbClr val="000000"/>
              </a:solidFill>
            </a:endParaRPr>
          </a:p>
          <a:p>
            <a:pPr eaLnBrk="1" hangingPunct="1"/>
            <a:r>
              <a:rPr lang="cs-CZ" altLang="cs-CZ" sz="2000" b="1" dirty="0">
                <a:solidFill>
                  <a:srgbClr val="000000"/>
                </a:solidFill>
              </a:rPr>
              <a:t>International </a:t>
            </a:r>
            <a:r>
              <a:rPr lang="cs-CZ" altLang="cs-CZ" sz="2000" b="1" dirty="0" err="1">
                <a:solidFill>
                  <a:srgbClr val="000000"/>
                </a:solidFill>
              </a:rPr>
              <a:t>Nonproprietary</a:t>
            </a:r>
            <a:r>
              <a:rPr lang="cs-CZ" altLang="cs-CZ" sz="2000" b="1" dirty="0">
                <a:solidFill>
                  <a:srgbClr val="000000"/>
                </a:solidFill>
              </a:rPr>
              <a:t> </a:t>
            </a:r>
            <a:r>
              <a:rPr lang="cs-CZ" altLang="cs-CZ" sz="2000" b="1" dirty="0" err="1">
                <a:solidFill>
                  <a:srgbClr val="000000"/>
                </a:solidFill>
              </a:rPr>
              <a:t>Name</a:t>
            </a:r>
            <a:r>
              <a:rPr lang="cs-CZ" altLang="cs-CZ" sz="2000" b="1" dirty="0">
                <a:solidFill>
                  <a:srgbClr val="000000"/>
                </a:solidFill>
              </a:rPr>
              <a:t> (INN)</a:t>
            </a:r>
            <a:r>
              <a:rPr lang="cs-CZ" altLang="cs-CZ" sz="2000" dirty="0">
                <a:solidFill>
                  <a:srgbClr val="000000"/>
                </a:solidFill>
              </a:rPr>
              <a:t> – </a:t>
            </a:r>
            <a:r>
              <a:rPr lang="cs-CZ" altLang="cs-CZ" sz="2000" dirty="0" err="1">
                <a:solidFill>
                  <a:srgbClr val="000000"/>
                </a:solidFill>
              </a:rPr>
              <a:t>for</a:t>
            </a:r>
            <a:r>
              <a:rPr lang="cs-CZ" altLang="cs-CZ" sz="2000" dirty="0">
                <a:solidFill>
                  <a:srgbClr val="000000"/>
                </a:solidFill>
              </a:rPr>
              <a:t> </a:t>
            </a:r>
            <a:r>
              <a:rPr lang="cs-CZ" altLang="cs-CZ" sz="2000" dirty="0" err="1">
                <a:solidFill>
                  <a:srgbClr val="000000"/>
                </a:solidFill>
              </a:rPr>
              <a:t>scientific</a:t>
            </a:r>
            <a:r>
              <a:rPr lang="cs-CZ" altLang="cs-CZ" sz="2000" dirty="0">
                <a:solidFill>
                  <a:srgbClr val="000000"/>
                </a:solidFill>
              </a:rPr>
              <a:t> </a:t>
            </a:r>
            <a:r>
              <a:rPr lang="cs-CZ" altLang="cs-CZ" sz="2000" dirty="0" err="1">
                <a:solidFill>
                  <a:srgbClr val="000000"/>
                </a:solidFill>
              </a:rPr>
              <a:t>literature</a:t>
            </a:r>
            <a:r>
              <a:rPr lang="cs-CZ" altLang="cs-CZ" sz="2000" dirty="0">
                <a:solidFill>
                  <a:srgbClr val="000000"/>
                </a:solidFill>
              </a:rPr>
              <a:t> and </a:t>
            </a:r>
            <a:r>
              <a:rPr lang="cs-CZ" altLang="cs-CZ" sz="2000" dirty="0" err="1">
                <a:solidFill>
                  <a:srgbClr val="000000"/>
                </a:solidFill>
              </a:rPr>
              <a:t>international</a:t>
            </a:r>
            <a:r>
              <a:rPr lang="cs-CZ" altLang="cs-CZ" sz="2000" dirty="0">
                <a:solidFill>
                  <a:srgbClr val="000000"/>
                </a:solidFill>
              </a:rPr>
              <a:t> </a:t>
            </a:r>
            <a:r>
              <a:rPr lang="cs-CZ" altLang="cs-CZ" sz="2000" dirty="0" err="1">
                <a:solidFill>
                  <a:srgbClr val="000000"/>
                </a:solidFill>
              </a:rPr>
              <a:t>communication</a:t>
            </a:r>
            <a:r>
              <a:rPr lang="cs-CZ" altLang="cs-CZ" sz="2000" dirty="0">
                <a:solidFill>
                  <a:srgbClr val="000000"/>
                </a:solidFill>
              </a:rPr>
              <a:t> </a:t>
            </a:r>
          </a:p>
          <a:p>
            <a:pPr eaLnBrk="1" hangingPunct="1"/>
            <a:r>
              <a:rPr lang="cs-CZ" altLang="cs-CZ" sz="2000" dirty="0">
                <a:solidFill>
                  <a:srgbClr val="000000"/>
                </a:solidFill>
              </a:rPr>
              <a:t>(</a:t>
            </a:r>
            <a:r>
              <a:rPr lang="cs-CZ" altLang="cs-CZ" sz="2000" dirty="0" err="1">
                <a:solidFill>
                  <a:srgbClr val="000000"/>
                </a:solidFill>
              </a:rPr>
              <a:t>acidum</a:t>
            </a:r>
            <a:r>
              <a:rPr lang="cs-CZ" altLang="cs-CZ" sz="2000" dirty="0">
                <a:solidFill>
                  <a:srgbClr val="000000"/>
                </a:solidFill>
              </a:rPr>
              <a:t> </a:t>
            </a:r>
            <a:r>
              <a:rPr lang="cs-CZ" altLang="cs-CZ" sz="2000" dirty="0" err="1">
                <a:solidFill>
                  <a:srgbClr val="000000"/>
                </a:solidFill>
              </a:rPr>
              <a:t>acetylsalicylicum</a:t>
            </a:r>
            <a:r>
              <a:rPr lang="cs-CZ" altLang="cs-CZ" sz="2000" dirty="0">
                <a:solidFill>
                  <a:srgbClr val="000000"/>
                </a:solidFill>
              </a:rPr>
              <a:t>)</a:t>
            </a:r>
          </a:p>
          <a:p>
            <a:pPr eaLnBrk="1" hangingPunct="1"/>
            <a:endParaRPr lang="cs-CZ" altLang="cs-CZ" sz="700" dirty="0">
              <a:solidFill>
                <a:srgbClr val="000000"/>
              </a:solidFill>
            </a:endParaRPr>
          </a:p>
          <a:p>
            <a:pPr eaLnBrk="1" hangingPunct="1"/>
            <a:r>
              <a:rPr lang="cs-CZ" altLang="cs-CZ" sz="2000" b="1" dirty="0" err="1">
                <a:solidFill>
                  <a:srgbClr val="000000"/>
                </a:solidFill>
              </a:rPr>
              <a:t>Pharmacopeial</a:t>
            </a:r>
            <a:r>
              <a:rPr lang="cs-CZ" altLang="cs-CZ" sz="2000" b="1" dirty="0">
                <a:solidFill>
                  <a:srgbClr val="000000"/>
                </a:solidFill>
              </a:rPr>
              <a:t> </a:t>
            </a:r>
            <a:r>
              <a:rPr lang="cs-CZ" altLang="cs-CZ" sz="2000" b="1" dirty="0" err="1">
                <a:solidFill>
                  <a:srgbClr val="000000"/>
                </a:solidFill>
              </a:rPr>
              <a:t>names</a:t>
            </a:r>
            <a:r>
              <a:rPr lang="cs-CZ" altLang="cs-CZ" sz="2000" dirty="0">
                <a:solidFill>
                  <a:srgbClr val="000000"/>
                </a:solidFill>
              </a:rPr>
              <a:t> – </a:t>
            </a:r>
            <a:r>
              <a:rPr lang="cs-CZ" altLang="cs-CZ" sz="2000" dirty="0" err="1">
                <a:solidFill>
                  <a:srgbClr val="000000"/>
                </a:solidFill>
              </a:rPr>
              <a:t>similar</a:t>
            </a:r>
            <a:r>
              <a:rPr lang="cs-CZ" altLang="cs-CZ" sz="2000" dirty="0">
                <a:solidFill>
                  <a:srgbClr val="000000"/>
                </a:solidFill>
              </a:rPr>
              <a:t> </a:t>
            </a:r>
            <a:r>
              <a:rPr lang="cs-CZ" altLang="cs-CZ" sz="2000" dirty="0" err="1">
                <a:solidFill>
                  <a:srgbClr val="000000"/>
                </a:solidFill>
              </a:rPr>
              <a:t>or</a:t>
            </a:r>
            <a:r>
              <a:rPr lang="cs-CZ" altLang="cs-CZ" sz="2000" dirty="0">
                <a:solidFill>
                  <a:srgbClr val="000000"/>
                </a:solidFill>
              </a:rPr>
              <a:t> </a:t>
            </a:r>
            <a:r>
              <a:rPr lang="cs-CZ" altLang="cs-CZ" sz="2000" dirty="0" err="1">
                <a:solidFill>
                  <a:srgbClr val="000000"/>
                </a:solidFill>
              </a:rPr>
              <a:t>same</a:t>
            </a:r>
            <a:r>
              <a:rPr lang="cs-CZ" altLang="cs-CZ" sz="2000" dirty="0">
                <a:solidFill>
                  <a:srgbClr val="000000"/>
                </a:solidFill>
              </a:rPr>
              <a:t> as to INN but in latin</a:t>
            </a:r>
          </a:p>
          <a:p>
            <a:pPr eaLnBrk="1" hangingPunct="1"/>
            <a:endParaRPr lang="cs-CZ" altLang="cs-CZ" sz="700" dirty="0">
              <a:solidFill>
                <a:srgbClr val="000000"/>
              </a:solidFill>
            </a:endParaRPr>
          </a:p>
          <a:p>
            <a:pPr eaLnBrk="1" hangingPunct="1"/>
            <a:r>
              <a:rPr lang="cs-CZ" altLang="cs-CZ" sz="2000" b="1" dirty="0">
                <a:solidFill>
                  <a:srgbClr val="000000"/>
                </a:solidFill>
              </a:rPr>
              <a:t>Brand </a:t>
            </a:r>
            <a:r>
              <a:rPr lang="cs-CZ" altLang="cs-CZ" sz="2000" b="1" dirty="0" err="1">
                <a:solidFill>
                  <a:srgbClr val="000000"/>
                </a:solidFill>
              </a:rPr>
              <a:t>names</a:t>
            </a:r>
            <a:r>
              <a:rPr lang="cs-CZ" altLang="cs-CZ" sz="2000" dirty="0">
                <a:solidFill>
                  <a:srgbClr val="000000"/>
                </a:solidFill>
              </a:rPr>
              <a:t> – </a:t>
            </a:r>
            <a:r>
              <a:rPr lang="cs-CZ" altLang="cs-CZ" sz="1800" dirty="0" err="1">
                <a:solidFill>
                  <a:srgbClr val="000000"/>
                </a:solidFill>
              </a:rPr>
              <a:t>registered</a:t>
            </a:r>
            <a:r>
              <a:rPr lang="cs-CZ" altLang="cs-CZ" sz="1800" dirty="0">
                <a:solidFill>
                  <a:srgbClr val="000000"/>
                </a:solidFill>
              </a:rPr>
              <a:t> </a:t>
            </a:r>
            <a:r>
              <a:rPr lang="cs-CZ" altLang="cs-CZ" sz="1800" dirty="0" err="1">
                <a:solidFill>
                  <a:srgbClr val="000000"/>
                </a:solidFill>
              </a:rPr>
              <a:t>trade</a:t>
            </a:r>
            <a:r>
              <a:rPr lang="cs-CZ" altLang="cs-CZ" sz="1800" dirty="0">
                <a:solidFill>
                  <a:srgbClr val="000000"/>
                </a:solidFill>
              </a:rPr>
              <a:t> </a:t>
            </a:r>
            <a:r>
              <a:rPr lang="cs-CZ" altLang="cs-CZ" sz="1800" dirty="0" err="1">
                <a:solidFill>
                  <a:srgbClr val="000000"/>
                </a:solidFill>
              </a:rPr>
              <a:t>names</a:t>
            </a:r>
            <a:r>
              <a:rPr lang="cs-CZ" altLang="cs-CZ" sz="1800" dirty="0">
                <a:solidFill>
                  <a:srgbClr val="000000"/>
                </a:solidFill>
              </a:rPr>
              <a:t> and </a:t>
            </a:r>
            <a:r>
              <a:rPr lang="cs-CZ" altLang="cs-CZ" sz="1800" dirty="0" err="1">
                <a:solidFill>
                  <a:srgbClr val="000000"/>
                </a:solidFill>
              </a:rPr>
              <a:t>marks</a:t>
            </a:r>
            <a:r>
              <a:rPr lang="cs-CZ" altLang="cs-CZ" sz="1800" dirty="0">
                <a:solidFill>
                  <a:srgbClr val="000000"/>
                </a:solidFill>
              </a:rPr>
              <a:t> </a:t>
            </a:r>
          </a:p>
          <a:p>
            <a:pPr eaLnBrk="1" hangingPunct="1"/>
            <a:r>
              <a:rPr lang="cs-CZ" altLang="cs-CZ" sz="1800" dirty="0">
                <a:solidFill>
                  <a:srgbClr val="000000"/>
                </a:solidFill>
              </a:rPr>
              <a:t>(ASPIRIN</a:t>
            </a:r>
            <a:r>
              <a:rPr lang="en-US" altLang="cs-CZ" sz="1800" dirty="0">
                <a:solidFill>
                  <a:srgbClr val="000000"/>
                </a:solidFill>
              </a:rPr>
              <a:t>®</a:t>
            </a:r>
            <a:r>
              <a:rPr lang="cs-CZ" altLang="cs-CZ" sz="1800" dirty="0">
                <a:solidFill>
                  <a:srgbClr val="000000"/>
                </a:solidFill>
              </a:rPr>
              <a:t>)</a:t>
            </a:r>
            <a:endParaRPr lang="en-US" altLang="cs-CZ" sz="1800" dirty="0">
              <a:solidFill>
                <a:srgbClr val="000000"/>
              </a:solidFill>
            </a:endParaRPr>
          </a:p>
          <a:p>
            <a:endParaRPr lang="en-US" altLang="cs-CZ" dirty="0">
              <a:solidFill>
                <a:srgbClr val="000000"/>
              </a:solidFill>
            </a:endParaRPr>
          </a:p>
        </p:txBody>
      </p:sp>
    </p:spTree>
    <p:custDataLst>
      <p:tags r:id="rId1"/>
    </p:custDataLst>
    <p:extLst>
      <p:ext uri="{BB962C8B-B14F-4D97-AF65-F5344CB8AC3E}">
        <p14:creationId xmlns:p14="http://schemas.microsoft.com/office/powerpoint/2010/main" val="3745104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02114" y="332656"/>
            <a:ext cx="7886700" cy="1325563"/>
          </a:xfrm>
        </p:spPr>
        <p:txBody>
          <a:bodyPr/>
          <a:lstStyle/>
          <a:p>
            <a:r>
              <a:rPr lang="cs-CZ" cap="all" dirty="0"/>
              <a:t>Some drug-</a:t>
            </a:r>
            <a:r>
              <a:rPr lang="cs-CZ" cap="all" dirty="0" err="1"/>
              <a:t>family</a:t>
            </a:r>
            <a:r>
              <a:rPr lang="cs-CZ" cap="all" dirty="0"/>
              <a:t> </a:t>
            </a:r>
            <a:r>
              <a:rPr lang="cs-CZ" cap="all" dirty="0" err="1"/>
              <a:t>names</a:t>
            </a:r>
            <a:endParaRPr lang="cs-CZ" dirty="0"/>
          </a:p>
        </p:txBody>
      </p:sp>
      <p:sp>
        <p:nvSpPr>
          <p:cNvPr id="3" name="Zástupný symbol pro obsah 2"/>
          <p:cNvSpPr>
            <a:spLocks noGrp="1"/>
          </p:cNvSpPr>
          <p:nvPr>
            <p:ph idx="1"/>
          </p:nvPr>
        </p:nvSpPr>
        <p:spPr/>
        <p:txBody>
          <a:bodyPr/>
          <a:lstStyle/>
          <a:p>
            <a:r>
              <a:rPr lang="cs-CZ" dirty="0"/>
              <a:t>-</a:t>
            </a:r>
            <a:r>
              <a:rPr lang="cs-CZ" dirty="0" err="1"/>
              <a:t>olol</a:t>
            </a:r>
            <a:r>
              <a:rPr lang="cs-CZ" dirty="0"/>
              <a:t>			</a:t>
            </a:r>
            <a:r>
              <a:rPr lang="cs-CZ" dirty="0" err="1"/>
              <a:t>betareceptor</a:t>
            </a:r>
            <a:r>
              <a:rPr lang="cs-CZ" dirty="0"/>
              <a:t> </a:t>
            </a:r>
            <a:r>
              <a:rPr lang="cs-CZ" dirty="0" err="1"/>
              <a:t>antagonists</a:t>
            </a:r>
            <a:endParaRPr lang="cs-CZ" dirty="0"/>
          </a:p>
          <a:p>
            <a:r>
              <a:rPr lang="cs-CZ" dirty="0"/>
              <a:t>-</a:t>
            </a:r>
            <a:r>
              <a:rPr lang="cs-CZ" dirty="0" err="1"/>
              <a:t>caine</a:t>
            </a:r>
            <a:r>
              <a:rPr lang="cs-CZ" dirty="0"/>
              <a:t>		</a:t>
            </a:r>
            <a:r>
              <a:rPr lang="cs-CZ" dirty="0" err="1"/>
              <a:t>local</a:t>
            </a:r>
            <a:r>
              <a:rPr lang="cs-CZ" dirty="0"/>
              <a:t> </a:t>
            </a:r>
            <a:r>
              <a:rPr lang="cs-CZ" dirty="0" err="1"/>
              <a:t>anaestethics</a:t>
            </a:r>
            <a:endParaRPr lang="cs-CZ" dirty="0"/>
          </a:p>
          <a:p>
            <a:r>
              <a:rPr lang="cs-CZ" dirty="0"/>
              <a:t>-</a:t>
            </a:r>
            <a:r>
              <a:rPr lang="cs-CZ" dirty="0" err="1"/>
              <a:t>tidine</a:t>
            </a:r>
            <a:r>
              <a:rPr lang="cs-CZ" dirty="0"/>
              <a:t>		histamine receptor </a:t>
            </a:r>
            <a:r>
              <a:rPr lang="cs-CZ" dirty="0" err="1"/>
              <a:t>antagonists</a:t>
            </a:r>
            <a:endParaRPr lang="cs-CZ" dirty="0"/>
          </a:p>
          <a:p>
            <a:r>
              <a:rPr lang="cs-CZ" dirty="0"/>
              <a:t>-</a:t>
            </a:r>
            <a:r>
              <a:rPr lang="cs-CZ" dirty="0" err="1"/>
              <a:t>dipine</a:t>
            </a:r>
            <a:r>
              <a:rPr lang="cs-CZ" dirty="0"/>
              <a:t>		</a:t>
            </a:r>
            <a:r>
              <a:rPr lang="cs-CZ" dirty="0" err="1"/>
              <a:t>calcium</a:t>
            </a:r>
            <a:r>
              <a:rPr lang="cs-CZ" dirty="0"/>
              <a:t> </a:t>
            </a:r>
            <a:r>
              <a:rPr lang="cs-CZ" dirty="0" err="1"/>
              <a:t>channel</a:t>
            </a:r>
            <a:r>
              <a:rPr lang="cs-CZ" dirty="0"/>
              <a:t> </a:t>
            </a:r>
            <a:r>
              <a:rPr lang="cs-CZ" dirty="0" err="1"/>
              <a:t>blockers</a:t>
            </a:r>
            <a:r>
              <a:rPr lang="cs-CZ" dirty="0"/>
              <a:t> </a:t>
            </a:r>
            <a:r>
              <a:rPr lang="cs-CZ" dirty="0" err="1"/>
              <a:t>of</a:t>
            </a:r>
            <a:r>
              <a:rPr lang="cs-CZ" dirty="0"/>
              <a:t> </a:t>
            </a:r>
            <a:r>
              <a:rPr lang="cs-CZ" dirty="0" err="1"/>
              <a:t>dihydropyridine</a:t>
            </a:r>
            <a:r>
              <a:rPr lang="cs-CZ" dirty="0"/>
              <a:t> type</a:t>
            </a:r>
          </a:p>
          <a:p>
            <a:r>
              <a:rPr lang="cs-CZ" dirty="0"/>
              <a:t>-</a:t>
            </a:r>
            <a:r>
              <a:rPr lang="cs-CZ" dirty="0" err="1"/>
              <a:t>statin</a:t>
            </a:r>
            <a:r>
              <a:rPr lang="cs-CZ" dirty="0"/>
              <a:t>		</a:t>
            </a:r>
            <a:r>
              <a:rPr lang="cs-CZ" dirty="0" err="1"/>
              <a:t>inhibitors</a:t>
            </a:r>
            <a:r>
              <a:rPr lang="cs-CZ" dirty="0"/>
              <a:t> </a:t>
            </a:r>
            <a:r>
              <a:rPr lang="cs-CZ" dirty="0" err="1"/>
              <a:t>of</a:t>
            </a:r>
            <a:r>
              <a:rPr lang="cs-CZ" dirty="0"/>
              <a:t> HMG </a:t>
            </a:r>
            <a:r>
              <a:rPr lang="cs-CZ" dirty="0" err="1"/>
              <a:t>CoA</a:t>
            </a:r>
            <a:r>
              <a:rPr lang="cs-CZ" dirty="0"/>
              <a:t> </a:t>
            </a:r>
            <a:r>
              <a:rPr lang="cs-CZ" dirty="0" err="1"/>
              <a:t>transferase</a:t>
            </a:r>
            <a:endParaRPr lang="cs-CZ" dirty="0"/>
          </a:p>
          <a:p>
            <a:endParaRPr lang="cs-CZ" dirty="0"/>
          </a:p>
        </p:txBody>
      </p:sp>
    </p:spTree>
    <p:custDataLst>
      <p:tags r:id="rId1"/>
    </p:custDataLst>
    <p:extLst>
      <p:ext uri="{BB962C8B-B14F-4D97-AF65-F5344CB8AC3E}">
        <p14:creationId xmlns:p14="http://schemas.microsoft.com/office/powerpoint/2010/main" val="2071108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idx="1"/>
          </p:nvPr>
        </p:nvSpPr>
        <p:spPr>
          <a:xfrm>
            <a:off x="539750" y="549275"/>
            <a:ext cx="7886700" cy="5975350"/>
          </a:xfrm>
        </p:spPr>
        <p:txBody>
          <a:bodyPr/>
          <a:lstStyle/>
          <a:p>
            <a:pPr marL="0" indent="0" algn="ctr" eaLnBrk="1" hangingPunct="1">
              <a:spcBef>
                <a:spcPct val="0"/>
              </a:spcBef>
              <a:buFont typeface="Arial" panose="020B0604020202020204" pitchFamily="34" charset="0"/>
              <a:buNone/>
              <a:defRPr/>
            </a:pPr>
            <a:r>
              <a:rPr lang="cs-CZ" sz="2400" b="1" dirty="0" err="1">
                <a:cs typeface="Arial" charset="0"/>
              </a:rPr>
              <a:t>Prepare</a:t>
            </a:r>
            <a:r>
              <a:rPr lang="cs-CZ" sz="2400" b="1" dirty="0">
                <a:cs typeface="Arial" charset="0"/>
              </a:rPr>
              <a:t>:</a:t>
            </a:r>
          </a:p>
          <a:p>
            <a:pPr marL="0" indent="0" algn="ctr" eaLnBrk="1" hangingPunct="1">
              <a:spcBef>
                <a:spcPct val="0"/>
              </a:spcBef>
              <a:buFont typeface="Arial" panose="020B0604020202020204" pitchFamily="34" charset="0"/>
              <a:buNone/>
              <a:defRPr/>
            </a:pPr>
            <a:endParaRPr lang="cs-CZ" sz="2400" b="1" dirty="0">
              <a:cs typeface="Arial" charset="0"/>
            </a:endParaRPr>
          </a:p>
          <a:p>
            <a:pPr marL="0" indent="0" algn="ctr" eaLnBrk="1" hangingPunct="1">
              <a:spcBef>
                <a:spcPct val="0"/>
              </a:spcBef>
              <a:buFont typeface="Arial" panose="020B0604020202020204" pitchFamily="34" charset="0"/>
              <a:buNone/>
              <a:defRPr/>
            </a:pPr>
            <a:endParaRPr lang="cs-CZ" sz="2400" b="1">
              <a:cs typeface="Arial" charset="0"/>
            </a:endParaRPr>
          </a:p>
          <a:p>
            <a:pPr marL="0" indent="0" algn="ctr" eaLnBrk="1" hangingPunct="1">
              <a:spcBef>
                <a:spcPct val="0"/>
              </a:spcBef>
              <a:buFont typeface="Arial" panose="020B0604020202020204" pitchFamily="34" charset="0"/>
              <a:buNone/>
              <a:defRPr/>
            </a:pPr>
            <a:endParaRPr lang="cs-CZ" sz="2400" b="1" dirty="0">
              <a:cs typeface="Arial" charset="0"/>
            </a:endParaRPr>
          </a:p>
          <a:p>
            <a:pPr algn="ctr" eaLnBrk="1" hangingPunct="1">
              <a:spcBef>
                <a:spcPct val="0"/>
              </a:spcBef>
              <a:defRPr/>
            </a:pPr>
            <a:r>
              <a:rPr lang="cs-CZ" sz="2400" dirty="0" err="1">
                <a:cs typeface="Arial" charset="0"/>
              </a:rPr>
              <a:t>Presentation</a:t>
            </a:r>
            <a:r>
              <a:rPr lang="cs-CZ" sz="2400" dirty="0">
                <a:cs typeface="Arial" charset="0"/>
              </a:rPr>
              <a:t> – </a:t>
            </a:r>
            <a:r>
              <a:rPr lang="cs-CZ" sz="2400" dirty="0" err="1">
                <a:cs typeface="Arial" charset="0"/>
              </a:rPr>
              <a:t>rules</a:t>
            </a:r>
            <a:r>
              <a:rPr lang="cs-CZ" sz="2400" dirty="0">
                <a:cs typeface="Arial" charset="0"/>
              </a:rPr>
              <a:t> of drug </a:t>
            </a:r>
            <a:r>
              <a:rPr lang="cs-CZ" sz="2400" dirty="0" err="1">
                <a:cs typeface="Arial" charset="0"/>
              </a:rPr>
              <a:t>prescription</a:t>
            </a:r>
            <a:r>
              <a:rPr lang="cs-CZ" sz="2400" dirty="0">
                <a:cs typeface="Arial" charset="0"/>
              </a:rPr>
              <a:t> in </a:t>
            </a:r>
            <a:r>
              <a:rPr lang="cs-CZ" sz="2400" dirty="0" err="1">
                <a:cs typeface="Arial" charset="0"/>
              </a:rPr>
              <a:t>your</a:t>
            </a:r>
            <a:r>
              <a:rPr lang="cs-CZ" sz="2400" dirty="0">
                <a:cs typeface="Arial" charset="0"/>
              </a:rPr>
              <a:t> country</a:t>
            </a:r>
          </a:p>
          <a:p>
            <a:pPr marL="63500" algn="ctr" eaLnBrk="1" hangingPunct="1">
              <a:spcBef>
                <a:spcPct val="0"/>
              </a:spcBef>
              <a:buFont typeface="Arial" panose="020B0604020202020204" pitchFamily="34" charset="0"/>
              <a:buNone/>
              <a:defRPr/>
            </a:pPr>
            <a:endParaRPr lang="cs-CZ" sz="2400" dirty="0"/>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S_PPT_DBNAME" val="1st_practical_lesson_2022_2[20220509074753582].mdb"/>
</p:tagLst>
</file>

<file path=ppt/tags/tag10.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3.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4.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5.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6.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7.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8.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9.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2852</TotalTime>
  <Words>490</Words>
  <Application>Microsoft Office PowerPoint</Application>
  <PresentationFormat>Předvádění na obrazovce (4:3)</PresentationFormat>
  <Paragraphs>86</Paragraphs>
  <Slides>9</Slides>
  <Notes>4</Notes>
  <HiddenSlides>1</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9</vt:i4>
      </vt:variant>
    </vt:vector>
  </HeadingPairs>
  <TitlesOfParts>
    <vt:vector size="14" baseType="lpstr">
      <vt:lpstr>Arial</vt:lpstr>
      <vt:lpstr>Calibri</vt:lpstr>
      <vt:lpstr>Calibri Light</vt:lpstr>
      <vt:lpstr>Candara</vt:lpstr>
      <vt:lpstr>Motiv Office</vt:lpstr>
      <vt:lpstr>INTRODUCTION TO THE STUDY OF PHARMACOLOGY </vt:lpstr>
      <vt:lpstr>Types of treatment</vt:lpstr>
      <vt:lpstr>BASIC TERMINOLOGY –  repetition of the lecture</vt:lpstr>
      <vt:lpstr>Prezentace aplikace PowerPoint</vt:lpstr>
      <vt:lpstr>BASIC TERMINOLOGY – MEDICINAL PREPARATIONS IN THE CZECH REPUBLIC</vt:lpstr>
      <vt:lpstr>DRUGS NAMES</vt:lpstr>
      <vt:lpstr>DRUGS NAMES</vt:lpstr>
      <vt:lpstr>Some drug-family names</vt:lpstr>
      <vt:lpstr>Prezentace aplikace PowerPoint</vt:lpstr>
    </vt:vector>
  </TitlesOfParts>
  <Company>LF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Úvod do studia farmakologie</dc:title>
  <dc:creator>Zendulka</dc:creator>
  <cp:lastModifiedBy>Leoš Landa</cp:lastModifiedBy>
  <cp:revision>162</cp:revision>
  <dcterms:created xsi:type="dcterms:W3CDTF">2012-01-26T07:46:24Z</dcterms:created>
  <dcterms:modified xsi:type="dcterms:W3CDTF">2022-05-09T05:51:22Z</dcterms:modified>
</cp:coreProperties>
</file>