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2"/>
  </p:notesMasterIdLst>
  <p:sldIdLst>
    <p:sldId id="256" r:id="rId2"/>
    <p:sldId id="491" r:id="rId3"/>
    <p:sldId id="492" r:id="rId4"/>
    <p:sldId id="494" r:id="rId5"/>
    <p:sldId id="258" r:id="rId6"/>
    <p:sldId id="496" r:id="rId7"/>
    <p:sldId id="277" r:id="rId8"/>
    <p:sldId id="493" r:id="rId9"/>
    <p:sldId id="423" r:id="rId10"/>
    <p:sldId id="26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72739" autoAdjust="0"/>
  </p:normalViewPr>
  <p:slideViewPr>
    <p:cSldViewPr>
      <p:cViewPr varScale="1">
        <p:scale>
          <a:sx n="94" d="100"/>
          <a:sy n="94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A4E194-106C-43A6-9599-0248C3285A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6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235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2B9EDE5-99FB-415C-9555-C63FFC1EFB9A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5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053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78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588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86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967FEB2-1CDA-4F4C-B3E6-28C8E7332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FFD88-184D-4C4D-A4BC-9D14DA7773C2}" type="slidenum">
              <a:rPr lang="cs-CZ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AF1A5B8-369F-4BD7-AB58-B8E8DB279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63D164F-38C5-42BD-B2A1-EB2F9C51E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3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A7E3B0-BFC0-4BA9-91CA-B05FB805A4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8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1795-4AF8-4770-9E2D-52879AE946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079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67BF8-A516-4538-8C44-24E48B036E3C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B2D83-FD8C-47F9-9C4F-DEFB6F4A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8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A588-7345-49C4-8187-93CA892546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3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9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7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1032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8" r:id="rId16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400" y="2060849"/>
            <a:ext cx="8521200" cy="2373700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altLang="cs-CZ" sz="4800" noProof="0" dirty="0">
                <a:latin typeface="Muni Medium" panose="00000600000000000000" pitchFamily="50" charset="-18"/>
              </a:rPr>
              <a:t>Essential rules for drug prescription in </a:t>
            </a:r>
            <a:r>
              <a:rPr lang="en-US" altLang="cs-CZ" sz="4800" noProof="0" dirty="0" err="1">
                <a:latin typeface="Muni Medium" panose="00000600000000000000" pitchFamily="50" charset="-18"/>
              </a:rPr>
              <a:t>czechia</a:t>
            </a:r>
            <a:endParaRPr lang="en-US" altLang="cs-CZ" sz="4800" noProof="0" dirty="0">
              <a:latin typeface="Muni Medium" panose="00000600000000000000" pitchFamily="50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4B7D1C8-4C0B-4BC1-932E-F0BB8617C124}"/>
              </a:ext>
            </a:extLst>
          </p:cNvPr>
          <p:cNvSpPr txBox="1"/>
          <p:nvPr/>
        </p:nvSpPr>
        <p:spPr>
          <a:xfrm>
            <a:off x="517332" y="4797152"/>
            <a:ext cx="8175636" cy="115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Act No. 378/2007 Coll., on Pharmaceuticals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| </a:t>
            </a:r>
            <a:r>
              <a:rPr lang="cs-CZ" sz="1600" b="1" dirty="0" err="1">
                <a:solidFill>
                  <a:schemeClr val="tx2"/>
                </a:solidFill>
                <a:latin typeface="+mn-lt"/>
              </a:rPr>
              <a:t>Decree</a:t>
            </a:r>
            <a:r>
              <a:rPr lang="cs-CZ" sz="1600" b="1" dirty="0">
                <a:solidFill>
                  <a:schemeClr val="tx2"/>
                </a:solidFill>
                <a:latin typeface="+mn-lt"/>
              </a:rPr>
              <a:t> No. 54/2008 </a:t>
            </a:r>
            <a:r>
              <a:rPr lang="cs-CZ" sz="1600" b="1" dirty="0" err="1">
                <a:solidFill>
                  <a:schemeClr val="tx2"/>
                </a:solidFill>
                <a:latin typeface="+mn-lt"/>
              </a:rPr>
              <a:t>Coll</a:t>
            </a:r>
            <a:r>
              <a:rPr lang="cs-CZ" sz="1600" b="1" dirty="0">
                <a:solidFill>
                  <a:schemeClr val="tx2"/>
                </a:solidFill>
                <a:latin typeface="+mn-lt"/>
              </a:rPr>
              <a:t>., 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on </a:t>
            </a:r>
            <a:r>
              <a:rPr lang="cs-CZ" sz="1600" dirty="0" err="1">
                <a:solidFill>
                  <a:schemeClr val="tx2"/>
                </a:solidFill>
                <a:latin typeface="+mn-lt"/>
              </a:rPr>
              <a:t>Prescription</a:t>
            </a:r>
            <a:endParaRPr lang="cs-CZ" sz="16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Act No. 167/1998 Coll, on 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ddictive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substances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>
                <a:solidFill>
                  <a:schemeClr val="tx2"/>
                </a:solidFill>
                <a:cs typeface="Calibri" panose="020F0502020204030204" pitchFamily="34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chemeClr val="tx2"/>
                </a:solidFill>
                <a:latin typeface="+mn-lt"/>
              </a:rPr>
              <a:t>Government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+mn-lt"/>
              </a:rPr>
              <a:t>regulation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No. 463/2013, on </a:t>
            </a:r>
            <a:r>
              <a:rPr lang="cs-CZ" sz="1600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List </a:t>
            </a:r>
            <a:r>
              <a:rPr lang="cs-CZ" sz="16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+mn-lt"/>
              </a:rPr>
              <a:t>addictive</a:t>
            </a:r>
            <a:r>
              <a:rPr lang="cs-CZ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+mn-lt"/>
              </a:rPr>
              <a:t>substances</a:t>
            </a:r>
            <a:endParaRPr lang="cs-CZ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2EC2-6AA0-47F5-9A96-6D38F9BA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1124824"/>
          </a:xfrm>
        </p:spPr>
        <p:txBody>
          <a:bodyPr/>
          <a:lstStyle/>
          <a:p>
            <a:r>
              <a:rPr lang="en-US" sz="3200" noProof="0" dirty="0"/>
              <a:t>SYSTEM OF SHARED MEDICATION RECORDS („LÉKOVÝ ZÁZNAM“)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00FA4-A52A-4DCF-AC9C-5571A86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44824"/>
            <a:ext cx="7848424" cy="4608512"/>
          </a:xfrm>
        </p:spPr>
        <p:txBody>
          <a:bodyPr anchor="ctr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noProof="0" dirty="0"/>
              <a:t>New healthcare IT system activated on 1st June 2020</a:t>
            </a:r>
            <a:endParaRPr lang="en-US" sz="2200" b="1" noProof="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noProof="0" dirty="0"/>
              <a:t>Contains </a:t>
            </a:r>
            <a:r>
              <a:rPr lang="en-US" sz="2200" b="1" noProof="0" dirty="0"/>
              <a:t>all issued e-Rx for an individual patient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1" noProof="0" dirty="0"/>
              <a:t>Doctors, pharmacists and clinical pharmacists </a:t>
            </a:r>
            <a:r>
              <a:rPr lang="en-US" sz="2200" noProof="0" dirty="0"/>
              <a:t>are allowed to look for all e-Rx of a patient whom they take care of (no free browsing/searching in the data)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noProof="0" dirty="0"/>
              <a:t>Doctors: 5 years history; pharmacists: 1 year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noProof="0" dirty="0"/>
              <a:t>Check for </a:t>
            </a:r>
            <a:r>
              <a:rPr lang="en-US" sz="2200" b="1" noProof="0" dirty="0"/>
              <a:t>prescription duplicities</a:t>
            </a:r>
            <a:r>
              <a:rPr lang="en-US" sz="2200" noProof="0" dirty="0"/>
              <a:t>, </a:t>
            </a:r>
            <a:r>
              <a:rPr lang="en-US" sz="2200" b="1" noProof="0" dirty="0"/>
              <a:t>drug interactions</a:t>
            </a:r>
            <a:r>
              <a:rPr lang="en-US" sz="2200" noProof="0" dirty="0"/>
              <a:t>, </a:t>
            </a:r>
            <a:r>
              <a:rPr lang="en-US" sz="2200" noProof="0" dirty="0" err="1"/>
              <a:t>contraindic</a:t>
            </a:r>
            <a:r>
              <a:rPr lang="cs-CZ" sz="2200" noProof="0"/>
              <a:t>a</a:t>
            </a:r>
            <a:r>
              <a:rPr lang="en-US" sz="2200" noProof="0"/>
              <a:t>tions</a:t>
            </a:r>
            <a:r>
              <a:rPr lang="en-US" sz="2200" noProof="0" dirty="0"/>
              <a:t>, adverse effects…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noProof="0" dirty="0"/>
              <a:t>Taking </a:t>
            </a:r>
            <a:r>
              <a:rPr lang="en-US" sz="2200" b="1" noProof="0" dirty="0"/>
              <a:t>pharmacological anamnesis </a:t>
            </a:r>
            <a:r>
              <a:rPr lang="en-US" sz="2200" noProof="0" dirty="0"/>
              <a:t>is easier – doctor is not relying solely on the information from the 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3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76322"/>
          </a:xfrm>
        </p:spPr>
        <p:txBody>
          <a:bodyPr/>
          <a:lstStyle/>
          <a:p>
            <a:pPr>
              <a:defRPr/>
            </a:pPr>
            <a:r>
              <a:rPr lang="en-US" altLang="en-US" sz="3200" cap="all" noProof="0" dirty="0"/>
              <a:t>TYPES OF MEDIC</a:t>
            </a:r>
            <a:r>
              <a:rPr lang="cs-CZ" altLang="en-US" sz="3200" cap="all" noProof="0" dirty="0"/>
              <a:t>in</a:t>
            </a:r>
            <a:r>
              <a:rPr lang="en-US" altLang="en-US" sz="3200" cap="all" noProof="0" dirty="0"/>
              <a:t>AL PRODUCTS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049713" y="2647950"/>
            <a:ext cx="13144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Medic</a:t>
            </a:r>
            <a:r>
              <a:rPr lang="cs-CZ" sz="2000" dirty="0">
                <a:latin typeface="+mn-lt"/>
              </a:rPr>
              <a:t>in</a:t>
            </a:r>
            <a:r>
              <a:rPr lang="en-US" sz="2000" dirty="0">
                <a:latin typeface="+mn-lt"/>
              </a:rPr>
              <a:t>al products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20938" y="1900238"/>
            <a:ext cx="755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RMP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00843" y="2607328"/>
            <a:ext cx="5982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IPP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35213" y="4110038"/>
            <a:ext cx="4988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Rx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60638" y="4937125"/>
            <a:ext cx="7264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OTC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85702" y="5612748"/>
            <a:ext cx="33906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Restricted distribution OTC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456276" y="2801838"/>
            <a:ext cx="18533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Fully imbursed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456276" y="3383259"/>
            <a:ext cx="22236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Partially imbursed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456276" y="3964680"/>
            <a:ext cx="1709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Not imbursed</a:t>
            </a:r>
          </a:p>
        </p:txBody>
      </p:sp>
      <p:cxnSp>
        <p:nvCxnSpPr>
          <p:cNvPr id="6" name="Přímá spojnice se šipkou 5"/>
          <p:cNvCxnSpPr>
            <a:stCxn id="3" idx="3"/>
            <a:endCxn id="15" idx="1"/>
          </p:cNvCxnSpPr>
          <p:nvPr/>
        </p:nvCxnSpPr>
        <p:spPr>
          <a:xfrm>
            <a:off x="5364163" y="3001893"/>
            <a:ext cx="1092113" cy="58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3" idx="3"/>
            <a:endCxn id="14" idx="1"/>
          </p:cNvCxnSpPr>
          <p:nvPr/>
        </p:nvCxnSpPr>
        <p:spPr>
          <a:xfrm>
            <a:off x="5364163" y="3001893"/>
            <a:ext cx="10921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3" idx="3"/>
            <a:endCxn id="16" idx="1"/>
          </p:cNvCxnSpPr>
          <p:nvPr/>
        </p:nvCxnSpPr>
        <p:spPr>
          <a:xfrm>
            <a:off x="5364163" y="3001893"/>
            <a:ext cx="1092113" cy="1162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3" idx="2"/>
            <a:endCxn id="9" idx="3"/>
          </p:cNvCxnSpPr>
          <p:nvPr/>
        </p:nvCxnSpPr>
        <p:spPr>
          <a:xfrm flipH="1">
            <a:off x="2834068" y="3355836"/>
            <a:ext cx="1872870" cy="95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3" idx="2"/>
            <a:endCxn id="10" idx="3"/>
          </p:cNvCxnSpPr>
          <p:nvPr/>
        </p:nvCxnSpPr>
        <p:spPr>
          <a:xfrm flipH="1">
            <a:off x="3287119" y="3355836"/>
            <a:ext cx="1419819" cy="1781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3" idx="2"/>
            <a:endCxn id="11" idx="0"/>
          </p:cNvCxnSpPr>
          <p:nvPr/>
        </p:nvCxnSpPr>
        <p:spPr>
          <a:xfrm flipH="1">
            <a:off x="3781038" y="3355836"/>
            <a:ext cx="925900" cy="2256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" idx="1"/>
            <a:endCxn id="4" idx="3"/>
          </p:cNvCxnSpPr>
          <p:nvPr/>
        </p:nvCxnSpPr>
        <p:spPr>
          <a:xfrm flipH="1" flipV="1">
            <a:off x="3176273" y="2100293"/>
            <a:ext cx="873440" cy="901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5" name="Přímá spojnice se šipkou 21504"/>
          <p:cNvCxnSpPr>
            <a:stCxn id="3" idx="1"/>
            <a:endCxn id="8" idx="3"/>
          </p:cNvCxnSpPr>
          <p:nvPr/>
        </p:nvCxnSpPr>
        <p:spPr>
          <a:xfrm flipH="1" flipV="1">
            <a:off x="2799084" y="2807383"/>
            <a:ext cx="1250629" cy="194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ovéPole 21528"/>
          <p:cNvSpPr txBox="1"/>
          <p:nvPr/>
        </p:nvSpPr>
        <p:spPr>
          <a:xfrm>
            <a:off x="414545" y="2027150"/>
            <a:ext cx="1954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Manufacturing /</a:t>
            </a:r>
          </a:p>
          <a:p>
            <a:pPr>
              <a:defRPr/>
            </a:pPr>
            <a:r>
              <a:rPr lang="en-US" sz="2000">
                <a:latin typeface="+mn-lt"/>
              </a:rPr>
              <a:t>Preparation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201027" y="4484292"/>
            <a:ext cx="16690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Dispensation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5679100" y="1892294"/>
            <a:ext cx="26484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Reimbursement </a:t>
            </a:r>
          </a:p>
          <a:p>
            <a:pPr>
              <a:defRPr/>
            </a:pPr>
            <a:r>
              <a:rPr lang="en-US" sz="2000">
                <a:latin typeface="+mn-lt"/>
              </a:rPr>
              <a:t>from health insurance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4F8FA-08DE-4105-B2DB-F7D2F58A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CZECH PRESCRIPTION RULES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6E3215-4F15-4262-BB2E-23658BD6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761334"/>
          </a:xfrm>
        </p:spPr>
        <p:txBody>
          <a:bodyPr/>
          <a:lstStyle/>
          <a:p>
            <a:r>
              <a:rPr lang="en-US" sz="2200" noProof="0" dirty="0"/>
              <a:t>Electronic prescription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Identification</a:t>
            </a:r>
            <a:r>
              <a:rPr lang="en-US" sz="2200" b="1" noProof="0" dirty="0"/>
              <a:t> of e-Rx </a:t>
            </a:r>
            <a:r>
              <a:rPr lang="en-US" sz="2200" noProof="0" dirty="0"/>
              <a:t>= alphanumeric code → QR/bar code</a:t>
            </a:r>
          </a:p>
          <a:p>
            <a:r>
              <a:rPr lang="en-US" sz="2200" noProof="0" dirty="0"/>
              <a:t>Free of charge for the patient</a:t>
            </a:r>
          </a:p>
          <a:p>
            <a:r>
              <a:rPr lang="cs-CZ" sz="2200" noProof="0" dirty="0"/>
              <a:t>1</a:t>
            </a:r>
            <a:r>
              <a:rPr lang="en-US" sz="2200" noProof="0" dirty="0"/>
              <a:t> e-Rx covers max </a:t>
            </a:r>
            <a:r>
              <a:rPr lang="en-US" sz="2200" b="1" noProof="0" dirty="0"/>
              <a:t>3 months </a:t>
            </a:r>
            <a:r>
              <a:rPr lang="en-US" sz="2200" noProof="0" dirty="0"/>
              <a:t>of therapy</a:t>
            </a:r>
          </a:p>
          <a:p>
            <a:r>
              <a:rPr lang="en-US" sz="2200" noProof="0" dirty="0"/>
              <a:t>Max </a:t>
            </a:r>
            <a:r>
              <a:rPr lang="en-US" sz="2200" b="1" noProof="0" dirty="0"/>
              <a:t>2 types of medicines </a:t>
            </a:r>
            <a:r>
              <a:rPr lang="en-US" sz="2200" noProof="0" dirty="0"/>
              <a:t>on 1 e-Rx</a:t>
            </a:r>
          </a:p>
          <a:p>
            <a:r>
              <a:rPr lang="en-US" sz="2200" noProof="0" dirty="0"/>
              <a:t>RMPs can be prescribed using </a:t>
            </a:r>
            <a:r>
              <a:rPr lang="en-US" sz="2200" b="1" noProof="0" dirty="0"/>
              <a:t>trade name </a:t>
            </a:r>
            <a:r>
              <a:rPr lang="en-US" sz="2200" noProof="0" dirty="0"/>
              <a:t>of the preparation or </a:t>
            </a:r>
            <a:r>
              <a:rPr lang="en-US" sz="2200" b="1" noProof="0" dirty="0"/>
              <a:t>INN </a:t>
            </a:r>
            <a:r>
              <a:rPr lang="en-US" sz="2200" noProof="0" dirty="0"/>
              <a:t>of the active substance (rarely used in CZ)</a:t>
            </a:r>
          </a:p>
          <a:p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6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62953C-FEB6-4C0F-AA77-A6C642B61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0" y="2415853"/>
            <a:ext cx="4397629" cy="421268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FEC4EBE-A8FD-425A-BD1E-2D20A11FB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2172" r="22607" b="53252"/>
          <a:stretch/>
        </p:blipFill>
        <p:spPr>
          <a:xfrm>
            <a:off x="4788024" y="3032036"/>
            <a:ext cx="2721353" cy="25380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537502-39D8-4EBC-BAAA-68DC580A5168}"/>
              </a:ext>
            </a:extLst>
          </p:cNvPr>
          <p:cNvSpPr txBox="1"/>
          <p:nvPr/>
        </p:nvSpPr>
        <p:spPr>
          <a:xfrm>
            <a:off x="1290551" y="1915992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+mn-lt"/>
                <a:cs typeface="Calibri" panose="020F0502020204030204" pitchFamily="34" charset="0"/>
              </a:rPr>
              <a:t>Paper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„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dispatch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note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3F58154-33D1-49A2-AB2F-F73BA8944A7C}"/>
              </a:ext>
            </a:extLst>
          </p:cNvPr>
          <p:cNvSpPr txBox="1"/>
          <p:nvPr/>
        </p:nvSpPr>
        <p:spPr>
          <a:xfrm>
            <a:off x="4788024" y="2616375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e-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Rp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by 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sms</a:t>
            </a:r>
            <a:endParaRPr lang="cs-CZ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4CCCE4-2675-472A-AAE3-715565BC6709}"/>
              </a:ext>
            </a:extLst>
          </p:cNvPr>
          <p:cNvSpPr txBox="1"/>
          <p:nvPr/>
        </p:nvSpPr>
        <p:spPr>
          <a:xfrm>
            <a:off x="159950" y="156017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e-</a:t>
            </a:r>
            <a:r>
              <a:rPr lang="cs-CZ" sz="3600" b="1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Rx</a:t>
            </a:r>
            <a:r>
              <a:rPr lang="cs-CZ" sz="36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TYPES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DC4AD58-DC63-464B-B11A-2946EA769BCC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1573158" y="802348"/>
            <a:ext cx="1034420" cy="11136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358004-AB4E-4BD4-8A15-A06198A89B91}"/>
              </a:ext>
            </a:extLst>
          </p:cNvPr>
          <p:cNvSpPr txBox="1"/>
          <p:nvPr/>
        </p:nvSpPr>
        <p:spPr>
          <a:xfrm>
            <a:off x="488131" y="1285935"/>
            <a:ext cx="108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E-mail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2883820-CE9F-43E1-A661-4D854E746EC6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1029122" y="802348"/>
            <a:ext cx="544036" cy="483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2665DF-7339-40D0-9671-681D02044791}"/>
              </a:ext>
            </a:extLst>
          </p:cNvPr>
          <p:cNvSpPr txBox="1"/>
          <p:nvPr/>
        </p:nvSpPr>
        <p:spPr>
          <a:xfrm>
            <a:off x="5826211" y="813279"/>
            <a:ext cx="1254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e-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Rp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App</a:t>
            </a:r>
            <a:endParaRPr lang="cs-CZ" sz="20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DD3FFC2-AC63-44BC-BA86-3E406360408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986365" y="479183"/>
            <a:ext cx="2839846" cy="534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8735449E-6E97-4629-86FB-967B87ED15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25415" r="35391" b="53780"/>
          <a:stretch/>
        </p:blipFill>
        <p:spPr>
          <a:xfrm>
            <a:off x="5075417" y="1210259"/>
            <a:ext cx="3707138" cy="1188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E68376-6008-4F43-8B7F-E03170C633E4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2986365" y="479183"/>
            <a:ext cx="2612939" cy="213719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40210C-DFDF-4B27-AB0F-956E7A4235C9}"/>
              </a:ext>
            </a:extLst>
          </p:cNvPr>
          <p:cNvSpPr txBox="1"/>
          <p:nvPr/>
        </p:nvSpPr>
        <p:spPr>
          <a:xfrm>
            <a:off x="5263631" y="225267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n-lt"/>
                <a:cs typeface="Calibri" panose="020F0502020204030204" pitchFamily="34" charset="0"/>
              </a:rPr>
              <a:t>e-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Rx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on ID 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card</a:t>
            </a:r>
            <a:endParaRPr lang="cs-CZ" sz="20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F003B3C-6AC6-46AD-84E2-2E226112DCEB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2986365" y="425322"/>
            <a:ext cx="2277266" cy="5386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42A4C13C-1953-4049-AFE5-5CE94A151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80" y="186795"/>
            <a:ext cx="1160875" cy="734884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F548045F-1C46-4B85-A225-C8175D66BD8B}"/>
              </a:ext>
            </a:extLst>
          </p:cNvPr>
          <p:cNvGrpSpPr/>
          <p:nvPr/>
        </p:nvGrpSpPr>
        <p:grpSpPr>
          <a:xfrm>
            <a:off x="7046978" y="3226233"/>
            <a:ext cx="2042868" cy="3631767"/>
            <a:chOff x="7046978" y="3226233"/>
            <a:chExt cx="2042868" cy="3631767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E1ED557-C20D-4517-AEFE-2EE584FB022A}"/>
                </a:ext>
              </a:extLst>
            </p:cNvPr>
            <p:cNvGrpSpPr/>
            <p:nvPr/>
          </p:nvGrpSpPr>
          <p:grpSpPr>
            <a:xfrm>
              <a:off x="7046978" y="3226233"/>
              <a:ext cx="2042868" cy="3631767"/>
              <a:chOff x="7046978" y="3226233"/>
              <a:chExt cx="2042868" cy="3631767"/>
            </a:xfrm>
          </p:grpSpPr>
          <p:pic>
            <p:nvPicPr>
              <p:cNvPr id="23" name="Obrázek 22">
                <a:extLst>
                  <a:ext uri="{FF2B5EF4-FFF2-40B4-BE49-F238E27FC236}">
                    <a16:creationId xmlns:a16="http://schemas.microsoft.com/office/drawing/2014/main" id="{E6FA2A5F-26F5-4CC3-B7C2-61A4503AF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6978" y="3226233"/>
                <a:ext cx="2042868" cy="36317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85A45C17-0511-4F19-A521-A5C55BE0F116}"/>
                  </a:ext>
                </a:extLst>
              </p:cNvPr>
              <p:cNvSpPr/>
              <p:nvPr/>
            </p:nvSpPr>
            <p:spPr bwMode="auto">
              <a:xfrm>
                <a:off x="7854258" y="4718080"/>
                <a:ext cx="678182" cy="65513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66DCE797-5249-4EDC-A29D-F48D2D834A13}"/>
                </a:ext>
              </a:extLst>
            </p:cNvPr>
            <p:cNvSpPr/>
            <p:nvPr/>
          </p:nvSpPr>
          <p:spPr bwMode="auto">
            <a:xfrm>
              <a:off x="8316416" y="3961117"/>
              <a:ext cx="360040" cy="11595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19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15E54-6165-473D-82EF-629BC53A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PAPER Rx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6D54E8-A4EF-4FD6-9BDF-A1D1E235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/>
              <a:t>Exceptional, only in justified cases</a:t>
            </a:r>
          </a:p>
          <a:p>
            <a:r>
              <a:rPr lang="en-US" sz="2000" b="1" noProof="0" dirty="0"/>
              <a:t>Not for repeated use</a:t>
            </a:r>
          </a:p>
          <a:p>
            <a:r>
              <a:rPr lang="en-US" sz="2000" noProof="0" dirty="0"/>
              <a:t>Pharmacist needs to </a:t>
            </a:r>
            <a:r>
              <a:rPr lang="en-US" sz="2000" b="1" noProof="0" dirty="0"/>
              <a:t>digitalize </a:t>
            </a:r>
            <a:r>
              <a:rPr lang="en-US" sz="2000" noProof="0" dirty="0"/>
              <a:t>it – record into the e-Rx system</a:t>
            </a:r>
          </a:p>
          <a:p>
            <a:r>
              <a:rPr lang="en-US" sz="2000" noProof="0" dirty="0"/>
              <a:t>Only 1 type of medicine</a:t>
            </a:r>
          </a:p>
          <a:p>
            <a:r>
              <a:rPr lang="en-US" sz="2000" noProof="0" dirty="0"/>
              <a:t>Valid without doctor‘s stamp, but the identification of the doctor need to be present („IČZ“ – identification number of medical facility)</a:t>
            </a:r>
          </a:p>
          <a:p>
            <a:r>
              <a:rPr lang="en-US" sz="2000" b="1" noProof="0" dirty="0"/>
              <a:t>Which situations can justify the use of paper Rx?</a:t>
            </a:r>
          </a:p>
          <a:p>
            <a:endParaRPr lang="en-US" sz="2000" noProof="0" dirty="0"/>
          </a:p>
          <a:p>
            <a:r>
              <a:rPr lang="en-US" sz="2000" noProof="0" dirty="0"/>
              <a:t>Obligatory – specified addictive substances (Rx „with blue strip“)</a:t>
            </a:r>
          </a:p>
          <a:p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30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26717-0495-41D7-A0AB-0D71B637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SIGNS &amp; SYMBOLS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622422-7D73-4A9F-BF23-CD435F78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56792"/>
            <a:ext cx="8280471" cy="4968552"/>
          </a:xfrm>
        </p:spPr>
        <p:txBody>
          <a:bodyPr/>
          <a:lstStyle/>
          <a:p>
            <a:r>
              <a:rPr lang="en-US" sz="2200" noProof="0" dirty="0"/>
              <a:t>For repeated use (paper Rx: REPETATUR)</a:t>
            </a:r>
          </a:p>
          <a:p>
            <a:r>
              <a:rPr lang="en-US" sz="2200" noProof="0" dirty="0"/>
              <a:t>Emergency (POHOTOVST)</a:t>
            </a:r>
          </a:p>
          <a:p>
            <a:r>
              <a:rPr lang="en-US" sz="2200" noProof="0" dirty="0"/>
              <a:t>Ad </a:t>
            </a:r>
            <a:r>
              <a:rPr lang="en-US" sz="2200" noProof="0" dirty="0" err="1"/>
              <a:t>usum</a:t>
            </a:r>
            <a:r>
              <a:rPr lang="en-US" sz="2200" noProof="0" dirty="0"/>
              <a:t> proprium / For family (PRO POTŘEBY RODINY)</a:t>
            </a:r>
          </a:p>
          <a:p>
            <a:r>
              <a:rPr lang="en-US" sz="2200" noProof="0" dirty="0"/>
              <a:t>No reimbursement (HRADÍ PACIENT)</a:t>
            </a:r>
          </a:p>
          <a:p>
            <a:r>
              <a:rPr lang="en-US" sz="2200" noProof="0" dirty="0"/>
              <a:t>Higher reimbursement (ZVÝŠENÁ ÚHRADA)</a:t>
            </a:r>
          </a:p>
          <a:p>
            <a:r>
              <a:rPr lang="en-US" sz="2200" noProof="0" dirty="0"/>
              <a:t>Do not change (NEZAMĚŇOVAT)</a:t>
            </a:r>
          </a:p>
          <a:p>
            <a:r>
              <a:rPr lang="en-US" sz="2200" noProof="0" dirty="0"/>
              <a:t>Exceeding dose (PŘEKROČENÍ; Paper Rx: !)</a:t>
            </a:r>
          </a:p>
          <a:p>
            <a:r>
              <a:rPr lang="en-US" sz="2200" noProof="0" dirty="0"/>
              <a:t>Non-authorized medical preparation (NEREGISTROVANÝ)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75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B4120-D8EA-4035-9A58-4DD6EC6D8B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2598" y="422306"/>
            <a:ext cx="8064900" cy="817031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OVERVIEW OF RX VALIDITY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45B0180-6AC6-4848-B07F-8A5E531505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414" y="1606153"/>
            <a:ext cx="8064900" cy="4487143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200" b="1" dirty="0">
                <a:solidFill>
                  <a:schemeClr val="tx2"/>
                </a:solidFill>
                <a:cs typeface="Calibri" panose="020F0502020204030204" pitchFamily="34" charset="0"/>
              </a:rPr>
              <a:t>e</a:t>
            </a:r>
            <a:r>
              <a:rPr lang="en-US" altLang="cs-CZ" sz="2200" b="1" noProof="0" dirty="0">
                <a:solidFill>
                  <a:schemeClr val="tx2"/>
                </a:solidFill>
                <a:cs typeface="Calibri" panose="020F0502020204030204" pitchFamily="34" charset="0"/>
              </a:rPr>
              <a:t>-Rx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cs-CZ" sz="2200" noProof="0" dirty="0">
                <a:cs typeface="Calibri" panose="020F0502020204030204" pitchFamily="34" charset="0"/>
              </a:rPr>
              <a:t>14 days + day of issue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cs-CZ" sz="2200" noProof="0" dirty="0">
                <a:cs typeface="Calibri" panose="020F0502020204030204" pitchFamily="34" charset="0"/>
              </a:rPr>
              <a:t>Doctor can extend validity up to 1 year, pharmacist can add another 14 days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cs-CZ" sz="2200" noProof="0" dirty="0">
              <a:cs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cs-CZ" sz="2200" b="1" noProof="0" dirty="0">
                <a:solidFill>
                  <a:schemeClr val="tx2"/>
                </a:solidFill>
                <a:cs typeface="Calibri" panose="020F0502020204030204" pitchFamily="34" charset="0"/>
              </a:rPr>
              <a:t>Emergency </a:t>
            </a:r>
            <a:r>
              <a:rPr lang="en-US" altLang="cs-CZ" sz="2200" noProof="0" dirty="0">
                <a:cs typeface="Calibri" panose="020F0502020204030204" pitchFamily="34" charset="0"/>
              </a:rPr>
              <a:t>– end of the day following the day of issue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cs-CZ" sz="2200" noProof="0" dirty="0">
              <a:cs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cs-CZ" sz="2200" b="1" noProof="0" dirty="0">
                <a:solidFill>
                  <a:schemeClr val="tx2"/>
                </a:solidFill>
                <a:cs typeface="Calibri" panose="020F0502020204030204" pitchFamily="34" charset="0"/>
              </a:rPr>
              <a:t>Rx for repeated use </a:t>
            </a:r>
            <a:r>
              <a:rPr lang="en-US" altLang="cs-CZ" sz="2200" noProof="0" dirty="0">
                <a:cs typeface="Calibri" panose="020F0502020204030204" pitchFamily="34" charset="0"/>
              </a:rPr>
              <a:t>– 6 months, max 1 year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cs-CZ" sz="2200" b="1" noProof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cs-CZ" sz="2200" b="1" noProof="0" dirty="0">
                <a:solidFill>
                  <a:schemeClr val="tx2"/>
                </a:solidFill>
                <a:cs typeface="Calibri" panose="020F0502020204030204" pitchFamily="34" charset="0"/>
              </a:rPr>
              <a:t>Paper Rx </a:t>
            </a:r>
            <a:r>
              <a:rPr lang="en-US" altLang="cs-CZ" sz="2200" noProof="0" dirty="0">
                <a:cs typeface="Calibri" panose="020F0502020204030204" pitchFamily="34" charset="0"/>
              </a:rPr>
              <a:t>– 14 days + day of issue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cs-CZ" sz="2200" b="1" noProof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cs-CZ" sz="2200" b="1" noProof="0" dirty="0">
                <a:solidFill>
                  <a:schemeClr val="tx2"/>
                </a:solidFill>
                <a:cs typeface="Calibri" panose="020F0502020204030204" pitchFamily="34" charset="0"/>
              </a:rPr>
              <a:t>Rx „with blue strip“</a:t>
            </a:r>
            <a:r>
              <a:rPr lang="cs-CZ" altLang="cs-CZ" sz="2200" b="1" noProof="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cs-CZ" altLang="cs-CZ" sz="2200" noProof="0" dirty="0">
                <a:cs typeface="Calibri" panose="020F0502020204030204" pitchFamily="34" charset="0"/>
              </a:rPr>
              <a:t>– </a:t>
            </a:r>
            <a:r>
              <a:rPr lang="en-US" altLang="cs-CZ" sz="2200" noProof="0" dirty="0">
                <a:cs typeface="Calibri" panose="020F0502020204030204" pitchFamily="34" charset="0"/>
              </a:rPr>
              <a:t>14 days + day of issue; extension up to 30 days</a:t>
            </a:r>
          </a:p>
          <a:p>
            <a:pPr fontAlgn="auto">
              <a:spcAft>
                <a:spcPts val="0"/>
              </a:spcAft>
              <a:defRPr/>
            </a:pPr>
            <a:endParaRPr lang="en-US" altLang="cs-CZ" sz="2000" b="1" noProof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cs-CZ" sz="1800" i="1" noProof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4580" name="AutoShape 3">
            <a:extLst>
              <a:ext uri="{FF2B5EF4-FFF2-40B4-BE49-F238E27FC236}">
                <a16:creationId xmlns:a16="http://schemas.microsoft.com/office/drawing/2014/main" id="{90546BED-D05C-4505-A0DE-CB636838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416" y="1606155"/>
            <a:ext cx="4861322" cy="5262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cs-CZ" altLang="cs-CZ" sz="2700" b="1">
              <a:solidFill>
                <a:srgbClr val="CC0000"/>
              </a:solidFill>
              <a:latin typeface="Candara" panose="020E0502030303020204" pitchFamily="34" charset="0"/>
            </a:endParaRPr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57F59EB7-7432-43A7-B77B-6316F71E3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003" y="2213372"/>
            <a:ext cx="6280547" cy="30384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1463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13DC5-E09F-4B29-A42D-6427A0D6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ADDICTIVE SUBSTANCES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468C80-5CDB-4B65-9F46-EE6ED205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84784"/>
            <a:ext cx="8064900" cy="5112568"/>
          </a:xfrm>
        </p:spPr>
        <p:txBody>
          <a:bodyPr/>
          <a:lstStyle/>
          <a:p>
            <a:r>
              <a:rPr lang="en-US" sz="2000" noProof="0" dirty="0"/>
              <a:t>Prescription according to the substance classification (Gov. Reg</a:t>
            </a:r>
            <a:r>
              <a:rPr lang="cs-CZ" sz="2000" noProof="0" dirty="0"/>
              <a:t>. </a:t>
            </a:r>
            <a:r>
              <a:rPr lang="en-US" sz="2000" noProof="0" dirty="0"/>
              <a:t>No. 463/2013, on the List of addictive substances – Appendices 1-8)</a:t>
            </a:r>
          </a:p>
          <a:p>
            <a:pPr marL="71986" indent="0">
              <a:buNone/>
            </a:pPr>
            <a:r>
              <a:rPr lang="en-US" sz="2000" b="1" noProof="0" dirty="0">
                <a:solidFill>
                  <a:schemeClr val="tx2"/>
                </a:solidFill>
              </a:rPr>
              <a:t>Rx „with blue strip“ </a:t>
            </a:r>
          </a:p>
          <a:p>
            <a:r>
              <a:rPr lang="en-US" sz="2000" noProof="0" dirty="0"/>
              <a:t>Appendix 1 + 5 = </a:t>
            </a:r>
            <a:r>
              <a:rPr lang="en-US" sz="2000" b="1" noProof="0" dirty="0">
                <a:solidFill>
                  <a:srgbClr val="0000DC"/>
                </a:solidFill>
              </a:rPr>
              <a:t>narcotics</a:t>
            </a:r>
            <a:r>
              <a:rPr lang="en-US" sz="2000" noProof="0" dirty="0"/>
              <a:t> (list I), </a:t>
            </a:r>
            <a:r>
              <a:rPr lang="en-US" sz="2000" b="1" noProof="0" dirty="0">
                <a:solidFill>
                  <a:srgbClr val="0000DC"/>
                </a:solidFill>
              </a:rPr>
              <a:t>psychotropics</a:t>
            </a:r>
            <a:r>
              <a:rPr lang="en-US" sz="2000" noProof="0" dirty="0"/>
              <a:t> (list II) specified in Single Convention on Narcotic Drugs (1961), and Convention on Psychotropic Substances (1971)</a:t>
            </a:r>
          </a:p>
          <a:p>
            <a:r>
              <a:rPr lang="en-US" sz="2000" noProof="0" dirty="0"/>
              <a:t>Rx is a </a:t>
            </a:r>
            <a:r>
              <a:rPr lang="en-US" sz="2000" b="1" noProof="0" dirty="0">
                <a:solidFill>
                  <a:srgbClr val="0000DC"/>
                </a:solidFill>
              </a:rPr>
              <a:t>paper form</a:t>
            </a:r>
            <a:r>
              <a:rPr lang="en-US" sz="2000" noProof="0" dirty="0"/>
              <a:t>, 3 pages (1 original, 2 copies)</a:t>
            </a:r>
          </a:p>
          <a:p>
            <a:r>
              <a:rPr lang="en-US" sz="2000" noProof="0" dirty="0"/>
              <a:t>1 Rx = 1 type of medicine</a:t>
            </a:r>
          </a:p>
          <a:p>
            <a:r>
              <a:rPr lang="en-US" sz="2000" noProof="0" dirty="0"/>
              <a:t>Specimen of the form is stated in legislation</a:t>
            </a:r>
          </a:p>
          <a:p>
            <a:r>
              <a:rPr lang="en-US" sz="2000" noProof="0" dirty="0"/>
              <a:t>Validity 14 days + day of issue</a:t>
            </a:r>
          </a:p>
        </p:txBody>
      </p:sp>
      <p:pic>
        <p:nvPicPr>
          <p:cNvPr id="5" name="Picture 3" descr="Rp s modrým pruhem">
            <a:extLst>
              <a:ext uri="{FF2B5EF4-FFF2-40B4-BE49-F238E27FC236}">
                <a16:creationId xmlns:a16="http://schemas.microsoft.com/office/drawing/2014/main" id="{8F05EE82-60BC-4F00-82B1-2B0E91CEF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828" r="4654" b="2155"/>
          <a:stretch/>
        </p:blipFill>
        <p:spPr>
          <a:xfrm>
            <a:off x="4355976" y="164376"/>
            <a:ext cx="4525955" cy="6529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4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1FF583E6-59E3-45E7-9082-2EE1BA37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1701404"/>
            <a:ext cx="7553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333333"/>
                </a:solidFill>
                <a:latin typeface="Tahoma" panose="020B0604030504040204" pitchFamily="34" charset="0"/>
              </a:rPr>
              <a:t>24.12.1968</a:t>
            </a:r>
            <a:endParaRPr lang="en-GB" altLang="cs-CZ" sz="900">
              <a:solidFill>
                <a:srgbClr val="333333"/>
              </a:solidFill>
              <a:latin typeface="Tahoma" panose="020B0604030504040204" pitchFamily="34" charset="0"/>
            </a:endParaRPr>
          </a:p>
        </p:txBody>
      </p:sp>
      <p:pic>
        <p:nvPicPr>
          <p:cNvPr id="41987" name="Picture 3" descr="Rp s modrým pruhem">
            <a:extLst>
              <a:ext uri="{FF2B5EF4-FFF2-40B4-BE49-F238E27FC236}">
                <a16:creationId xmlns:a16="http://schemas.microsoft.com/office/drawing/2014/main" id="{DA29CDD1-9D53-4CB2-B594-3C26A7C5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1620" r="3815" b="540"/>
          <a:stretch>
            <a:fillRect/>
          </a:stretch>
        </p:blipFill>
        <p:spPr bwMode="auto">
          <a:xfrm>
            <a:off x="2844405" y="857250"/>
            <a:ext cx="35504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1">
            <a:extLst>
              <a:ext uri="{FF2B5EF4-FFF2-40B4-BE49-F238E27FC236}">
                <a16:creationId xmlns:a16="http://schemas.microsoft.com/office/drawing/2014/main" id="{AAB15540-C0FE-4B6D-9F17-84D29ACAD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328" y="2834879"/>
            <a:ext cx="2881313" cy="9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 sz="1125" b="1">
                <a:solidFill>
                  <a:srgbClr val="000000"/>
                </a:solidFill>
                <a:latin typeface="Tahoma" panose="020B0604030504040204" pitchFamily="34" charset="0"/>
              </a:rPr>
              <a:t>VENDAL RETARD 10 mg por. tbl. ret.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 sz="1125" b="1">
                <a:solidFill>
                  <a:srgbClr val="000000"/>
                </a:solidFill>
                <a:latin typeface="Tahoma" panose="020B0604030504040204" pitchFamily="34" charset="0"/>
              </a:rPr>
              <a:t>POR TBL RET 30</a:t>
            </a:r>
            <a:r>
              <a:rPr lang="cs-CZ" altLang="cs-CZ" sz="1125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10 mg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 sz="1125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Exp. orig. No I (unam)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 sz="1125" b="1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D.S. Každých 12 hod užít 1 tabletu.</a:t>
            </a:r>
          </a:p>
        </p:txBody>
      </p:sp>
      <p:sp>
        <p:nvSpPr>
          <p:cNvPr id="41989" name="Freeform 9">
            <a:extLst>
              <a:ext uri="{FF2B5EF4-FFF2-40B4-BE49-F238E27FC236}">
                <a16:creationId xmlns:a16="http://schemas.microsoft.com/office/drawing/2014/main" id="{C86E356D-7004-4BE8-8198-EA6766C119CF}"/>
              </a:ext>
            </a:extLst>
          </p:cNvPr>
          <p:cNvSpPr>
            <a:spLocks/>
          </p:cNvSpPr>
          <p:nvPr/>
        </p:nvSpPr>
        <p:spPr bwMode="auto">
          <a:xfrm>
            <a:off x="2897981" y="2511030"/>
            <a:ext cx="323850" cy="234553"/>
          </a:xfrm>
          <a:custGeom>
            <a:avLst/>
            <a:gdLst>
              <a:gd name="T0" fmla="*/ 0 w 272"/>
              <a:gd name="T1" fmla="*/ 2147483646 h 197"/>
              <a:gd name="T2" fmla="*/ 2147483646 w 272"/>
              <a:gd name="T3" fmla="*/ 2147483646 h 197"/>
              <a:gd name="T4" fmla="*/ 2147483646 w 272"/>
              <a:gd name="T5" fmla="*/ 0 h 197"/>
              <a:gd name="T6" fmla="*/ 0 60000 65536"/>
              <a:gd name="T7" fmla="*/ 0 60000 65536"/>
              <a:gd name="T8" fmla="*/ 0 60000 65536"/>
              <a:gd name="T9" fmla="*/ 0 w 272"/>
              <a:gd name="T10" fmla="*/ 0 h 197"/>
              <a:gd name="T11" fmla="*/ 272 w 272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97">
                <a:moveTo>
                  <a:pt x="0" y="91"/>
                </a:moveTo>
                <a:cubicBezTo>
                  <a:pt x="23" y="144"/>
                  <a:pt x="46" y="197"/>
                  <a:pt x="91" y="182"/>
                </a:cubicBezTo>
                <a:cubicBezTo>
                  <a:pt x="136" y="167"/>
                  <a:pt x="242" y="30"/>
                  <a:pt x="272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41990" name="Rectangle 8">
            <a:extLst>
              <a:ext uri="{FF2B5EF4-FFF2-40B4-BE49-F238E27FC236}">
                <a16:creationId xmlns:a16="http://schemas.microsoft.com/office/drawing/2014/main" id="{61CE6562-B6A1-4E6F-9D8F-A7057D43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832" y="5211366"/>
            <a:ext cx="102784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1" dirty="0">
                <a:solidFill>
                  <a:srgbClr val="000000"/>
                </a:solidFill>
                <a:latin typeface="Tahoma" panose="020B0604030504040204" pitchFamily="34" charset="0"/>
              </a:rPr>
              <a:t>26. 10. 2020</a:t>
            </a:r>
            <a:endParaRPr lang="en-GB" altLang="cs-CZ" sz="105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91" name="Text Box 10">
            <a:extLst>
              <a:ext uri="{FF2B5EF4-FFF2-40B4-BE49-F238E27FC236}">
                <a16:creationId xmlns:a16="http://schemas.microsoft.com/office/drawing/2014/main" id="{82CBC74D-44B0-4360-9FF7-91F03BE23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6" y="4400550"/>
            <a:ext cx="1301959" cy="8079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1">
                <a:solidFill>
                  <a:srgbClr val="000000"/>
                </a:solidFill>
              </a:rPr>
              <a:t>MUDr. Petr Horák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Ambulance ORL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Pekařská 18,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tel. 543 210 123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IČZ: 720001</a:t>
            </a:r>
          </a:p>
        </p:txBody>
      </p:sp>
      <p:sp>
        <p:nvSpPr>
          <p:cNvPr id="41992" name="Freeform 12">
            <a:extLst>
              <a:ext uri="{FF2B5EF4-FFF2-40B4-BE49-F238E27FC236}">
                <a16:creationId xmlns:a16="http://schemas.microsoft.com/office/drawing/2014/main" id="{925D7019-907B-41F4-A4DE-50DEC7C5EB5F}"/>
              </a:ext>
            </a:extLst>
          </p:cNvPr>
          <p:cNvSpPr>
            <a:spLocks/>
          </p:cNvSpPr>
          <p:nvPr/>
        </p:nvSpPr>
        <p:spPr bwMode="auto">
          <a:xfrm>
            <a:off x="4518422" y="4508899"/>
            <a:ext cx="995363" cy="621506"/>
          </a:xfrm>
          <a:custGeom>
            <a:avLst/>
            <a:gdLst>
              <a:gd name="T0" fmla="*/ 2147483646 w 836"/>
              <a:gd name="T1" fmla="*/ 2147483646 h 522"/>
              <a:gd name="T2" fmla="*/ 2147483646 w 836"/>
              <a:gd name="T3" fmla="*/ 2147483646 h 522"/>
              <a:gd name="T4" fmla="*/ 2147483646 w 836"/>
              <a:gd name="T5" fmla="*/ 2147483646 h 522"/>
              <a:gd name="T6" fmla="*/ 2147483646 w 836"/>
              <a:gd name="T7" fmla="*/ 2147483646 h 522"/>
              <a:gd name="T8" fmla="*/ 2147483646 w 836"/>
              <a:gd name="T9" fmla="*/ 2147483646 h 522"/>
              <a:gd name="T10" fmla="*/ 2147483646 w 836"/>
              <a:gd name="T11" fmla="*/ 2147483646 h 522"/>
              <a:gd name="T12" fmla="*/ 2147483646 w 836"/>
              <a:gd name="T13" fmla="*/ 2147483646 h 522"/>
              <a:gd name="T14" fmla="*/ 2147483646 w 836"/>
              <a:gd name="T15" fmla="*/ 2147483646 h 522"/>
              <a:gd name="T16" fmla="*/ 2147483646 w 836"/>
              <a:gd name="T17" fmla="*/ 2147483646 h 522"/>
              <a:gd name="T18" fmla="*/ 2147483646 w 836"/>
              <a:gd name="T19" fmla="*/ 2147483646 h 522"/>
              <a:gd name="T20" fmla="*/ 2147483646 w 836"/>
              <a:gd name="T21" fmla="*/ 2147483646 h 522"/>
              <a:gd name="T22" fmla="*/ 2147483646 w 836"/>
              <a:gd name="T23" fmla="*/ 0 h 522"/>
              <a:gd name="T24" fmla="*/ 2147483646 w 836"/>
              <a:gd name="T25" fmla="*/ 2147483646 h 522"/>
              <a:gd name="T26" fmla="*/ 2147483646 w 836"/>
              <a:gd name="T27" fmla="*/ 2147483646 h 522"/>
              <a:gd name="T28" fmla="*/ 2147483646 w 836"/>
              <a:gd name="T29" fmla="*/ 2147483646 h 522"/>
              <a:gd name="T30" fmla="*/ 2147483646 w 836"/>
              <a:gd name="T31" fmla="*/ 2147483646 h 522"/>
              <a:gd name="T32" fmla="*/ 2147483646 w 836"/>
              <a:gd name="T33" fmla="*/ 2147483646 h 522"/>
              <a:gd name="T34" fmla="*/ 2147483646 w 836"/>
              <a:gd name="T35" fmla="*/ 2147483646 h 522"/>
              <a:gd name="T36" fmla="*/ 2147483646 w 836"/>
              <a:gd name="T37" fmla="*/ 2147483646 h 522"/>
              <a:gd name="T38" fmla="*/ 2147483646 w 836"/>
              <a:gd name="T39" fmla="*/ 2147483646 h 522"/>
              <a:gd name="T40" fmla="*/ 2147483646 w 836"/>
              <a:gd name="T41" fmla="*/ 2147483646 h 522"/>
              <a:gd name="T42" fmla="*/ 2147483646 w 836"/>
              <a:gd name="T43" fmla="*/ 2147483646 h 522"/>
              <a:gd name="T44" fmla="*/ 2147483646 w 836"/>
              <a:gd name="T45" fmla="*/ 2147483646 h 522"/>
              <a:gd name="T46" fmla="*/ 2147483646 w 836"/>
              <a:gd name="T47" fmla="*/ 2147483646 h 522"/>
              <a:gd name="T48" fmla="*/ 2147483646 w 836"/>
              <a:gd name="T49" fmla="*/ 2147483646 h 52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36"/>
              <a:gd name="T76" fmla="*/ 0 h 522"/>
              <a:gd name="T77" fmla="*/ 836 w 836"/>
              <a:gd name="T78" fmla="*/ 522 h 52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36" h="522">
                <a:moveTo>
                  <a:pt x="61" y="294"/>
                </a:moveTo>
                <a:cubicBezTo>
                  <a:pt x="57" y="224"/>
                  <a:pt x="69" y="198"/>
                  <a:pt x="37" y="150"/>
                </a:cubicBezTo>
                <a:cubicBezTo>
                  <a:pt x="29" y="212"/>
                  <a:pt x="21" y="274"/>
                  <a:pt x="13" y="336"/>
                </a:cubicBezTo>
                <a:cubicBezTo>
                  <a:pt x="16" y="404"/>
                  <a:pt x="0" y="473"/>
                  <a:pt x="49" y="522"/>
                </a:cubicBezTo>
                <a:cubicBezTo>
                  <a:pt x="120" y="510"/>
                  <a:pt x="138" y="465"/>
                  <a:pt x="187" y="408"/>
                </a:cubicBezTo>
                <a:cubicBezTo>
                  <a:pt x="205" y="387"/>
                  <a:pt x="235" y="342"/>
                  <a:pt x="235" y="342"/>
                </a:cubicBezTo>
                <a:cubicBezTo>
                  <a:pt x="249" y="292"/>
                  <a:pt x="265" y="250"/>
                  <a:pt x="271" y="198"/>
                </a:cubicBezTo>
                <a:cubicBezTo>
                  <a:pt x="267" y="170"/>
                  <a:pt x="259" y="86"/>
                  <a:pt x="259" y="114"/>
                </a:cubicBezTo>
                <a:cubicBezTo>
                  <a:pt x="259" y="245"/>
                  <a:pt x="302" y="403"/>
                  <a:pt x="397" y="498"/>
                </a:cubicBezTo>
                <a:cubicBezTo>
                  <a:pt x="434" y="476"/>
                  <a:pt x="429" y="471"/>
                  <a:pt x="445" y="432"/>
                </a:cubicBezTo>
                <a:cubicBezTo>
                  <a:pt x="447" y="408"/>
                  <a:pt x="452" y="384"/>
                  <a:pt x="451" y="360"/>
                </a:cubicBezTo>
                <a:cubicBezTo>
                  <a:pt x="448" y="258"/>
                  <a:pt x="442" y="34"/>
                  <a:pt x="307" y="0"/>
                </a:cubicBezTo>
                <a:cubicBezTo>
                  <a:pt x="265" y="53"/>
                  <a:pt x="263" y="147"/>
                  <a:pt x="253" y="216"/>
                </a:cubicBezTo>
                <a:cubicBezTo>
                  <a:pt x="251" y="210"/>
                  <a:pt x="247" y="204"/>
                  <a:pt x="247" y="198"/>
                </a:cubicBezTo>
                <a:cubicBezTo>
                  <a:pt x="247" y="190"/>
                  <a:pt x="251" y="166"/>
                  <a:pt x="253" y="174"/>
                </a:cubicBezTo>
                <a:cubicBezTo>
                  <a:pt x="288" y="334"/>
                  <a:pt x="219" y="172"/>
                  <a:pt x="295" y="324"/>
                </a:cubicBezTo>
                <a:cubicBezTo>
                  <a:pt x="324" y="382"/>
                  <a:pt x="425" y="388"/>
                  <a:pt x="481" y="396"/>
                </a:cubicBezTo>
                <a:cubicBezTo>
                  <a:pt x="563" y="392"/>
                  <a:pt x="606" y="400"/>
                  <a:pt x="667" y="354"/>
                </a:cubicBezTo>
                <a:cubicBezTo>
                  <a:pt x="680" y="315"/>
                  <a:pt x="645" y="288"/>
                  <a:pt x="619" y="264"/>
                </a:cubicBezTo>
                <a:cubicBezTo>
                  <a:pt x="553" y="204"/>
                  <a:pt x="541" y="201"/>
                  <a:pt x="457" y="192"/>
                </a:cubicBezTo>
                <a:cubicBezTo>
                  <a:pt x="278" y="198"/>
                  <a:pt x="234" y="188"/>
                  <a:pt x="103" y="288"/>
                </a:cubicBezTo>
                <a:cubicBezTo>
                  <a:pt x="37" y="339"/>
                  <a:pt x="51" y="320"/>
                  <a:pt x="25" y="360"/>
                </a:cubicBezTo>
                <a:cubicBezTo>
                  <a:pt x="49" y="433"/>
                  <a:pt x="77" y="419"/>
                  <a:pt x="133" y="456"/>
                </a:cubicBezTo>
                <a:cubicBezTo>
                  <a:pt x="313" y="452"/>
                  <a:pt x="643" y="454"/>
                  <a:pt x="817" y="354"/>
                </a:cubicBezTo>
                <a:cubicBezTo>
                  <a:pt x="830" y="334"/>
                  <a:pt x="836" y="336"/>
                  <a:pt x="823" y="336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sz="1800"/>
          </a:p>
        </p:txBody>
      </p:sp>
      <p:sp>
        <p:nvSpPr>
          <p:cNvPr id="41993" name="Rectangle 7">
            <a:extLst>
              <a:ext uri="{FF2B5EF4-FFF2-40B4-BE49-F238E27FC236}">
                <a16:creationId xmlns:a16="http://schemas.microsoft.com/office/drawing/2014/main" id="{45D7E18D-06A5-46BB-9EB2-98A827D50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832" y="2294335"/>
            <a:ext cx="16834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000000"/>
                </a:solidFill>
                <a:latin typeface="Tahoma" panose="020B0604030504040204" pitchFamily="34" charset="0"/>
              </a:rPr>
              <a:t>Kamenice 5, Brno 625 00</a:t>
            </a:r>
            <a:endParaRPr lang="en-GB" altLang="cs-CZ" sz="10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94" name="Rectangle 5">
            <a:extLst>
              <a:ext uri="{FF2B5EF4-FFF2-40B4-BE49-F238E27FC236}">
                <a16:creationId xmlns:a16="http://schemas.microsoft.com/office/drawing/2014/main" id="{41F43568-F107-4EC1-87AD-8B5B57D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608" y="2025254"/>
            <a:ext cx="9220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000000"/>
                </a:solidFill>
                <a:latin typeface="Tahoma" panose="020B0604030504040204" pitchFamily="34" charset="0"/>
              </a:rPr>
              <a:t>6812243234</a:t>
            </a:r>
            <a:endParaRPr lang="en-GB" altLang="cs-CZ" sz="10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95" name="Rectangle 4">
            <a:extLst>
              <a:ext uri="{FF2B5EF4-FFF2-40B4-BE49-F238E27FC236}">
                <a16:creationId xmlns:a16="http://schemas.microsoft.com/office/drawing/2014/main" id="{9CCDFFEC-3BFB-41F7-9EEE-1161B7C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2" y="1754982"/>
            <a:ext cx="8643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ahoma" panose="020B0604030504040204" pitchFamily="34" charset="0"/>
              </a:rPr>
              <a:t>Jan Horák</a:t>
            </a:r>
            <a:endParaRPr lang="en-GB" altLang="cs-CZ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96" name="Rectangle 4">
            <a:extLst>
              <a:ext uri="{FF2B5EF4-FFF2-40B4-BE49-F238E27FC236}">
                <a16:creationId xmlns:a16="http://schemas.microsoft.com/office/drawing/2014/main" id="{39D2F2AC-08C1-4985-B58B-86141624E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395" y="2025254"/>
            <a:ext cx="93807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000000"/>
                </a:solidFill>
                <a:latin typeface="Tahoma" panose="020B0604030504040204" pitchFamily="34" charset="0"/>
              </a:rPr>
              <a:t>24. 12. 1968</a:t>
            </a:r>
            <a:endParaRPr lang="en-GB" altLang="cs-CZ" sz="10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97" name="Rectangle 3">
            <a:extLst>
              <a:ext uri="{FF2B5EF4-FFF2-40B4-BE49-F238E27FC236}">
                <a16:creationId xmlns:a16="http://schemas.microsoft.com/office/drawing/2014/main" id="{48FD61F1-FBE3-4797-BF7A-77AB188AE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907" y="1484710"/>
            <a:ext cx="4058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000000"/>
                </a:solidFill>
                <a:latin typeface="Tahoma" panose="020B0604030504040204" pitchFamily="34" charset="0"/>
              </a:rPr>
              <a:t>111</a:t>
            </a:r>
            <a:endParaRPr lang="en-GB" altLang="cs-CZ" sz="105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98" name="Rectangle 25">
            <a:extLst>
              <a:ext uri="{FF2B5EF4-FFF2-40B4-BE49-F238E27FC236}">
                <a16:creationId xmlns:a16="http://schemas.microsoft.com/office/drawing/2014/main" id="{55D6B484-A956-49F9-8635-3AD716F2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2349104"/>
            <a:ext cx="936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000000"/>
                </a:solidFill>
              </a:rPr>
              <a:t>549 490 000</a:t>
            </a:r>
            <a:endParaRPr lang="en-GB" altLang="cs-CZ" sz="1050">
              <a:solidFill>
                <a:srgbClr val="000000"/>
              </a:solidFill>
            </a:endParaRPr>
          </a:p>
        </p:txBody>
      </p:sp>
      <p:sp>
        <p:nvSpPr>
          <p:cNvPr id="41999" name="Rectangle 26">
            <a:extLst>
              <a:ext uri="{FF2B5EF4-FFF2-40B4-BE49-F238E27FC236}">
                <a16:creationId xmlns:a16="http://schemas.microsoft.com/office/drawing/2014/main" id="{E9B3230E-C541-49FC-A746-8130044D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757" y="1037035"/>
            <a:ext cx="54373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50">
                <a:solidFill>
                  <a:srgbClr val="000000"/>
                </a:solidFill>
              </a:rPr>
              <a:t>ABXY</a:t>
            </a:r>
            <a:endParaRPr lang="en-GB" altLang="cs-CZ" sz="105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793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rd_practical_lesson[2022051108360257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PARA_SHOWWINDOW" val="0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3400</TotalTime>
  <Words>659</Words>
  <Application>Microsoft Office PowerPoint</Application>
  <PresentationFormat>Předvádění na obrazovce (4:3)</PresentationFormat>
  <Paragraphs>103</Paragraphs>
  <Slides>10</Slides>
  <Notes>8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Candara</vt:lpstr>
      <vt:lpstr>Muni Medium</vt:lpstr>
      <vt:lpstr>Tahoma</vt:lpstr>
      <vt:lpstr>Wingdings</vt:lpstr>
      <vt:lpstr>Prezentace_MU_CZ</vt:lpstr>
      <vt:lpstr>Essential rules for drug prescription in czechia</vt:lpstr>
      <vt:lpstr>TYPES OF MEDICinAL PRODUCTS</vt:lpstr>
      <vt:lpstr>CZECH PRESCRIPTION RULES</vt:lpstr>
      <vt:lpstr>Prezentace aplikace PowerPoint</vt:lpstr>
      <vt:lpstr>PAPER Rx</vt:lpstr>
      <vt:lpstr>SIGNS &amp; SYMBOLS</vt:lpstr>
      <vt:lpstr>OVERVIEW OF RX VALIDITY</vt:lpstr>
      <vt:lpstr>ADDICTIVE SUBSTANCES</vt:lpstr>
      <vt:lpstr>Prezentace aplikace PowerPoint</vt:lpstr>
      <vt:lpstr>SYSTEM OF SHARED MEDICATION RECORDS („LÉKOVÝ ZÁZNAM“)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farmakologie</dc:title>
  <dc:creator>Zendulka</dc:creator>
  <cp:lastModifiedBy>Leoš Landa</cp:lastModifiedBy>
  <cp:revision>206</cp:revision>
  <dcterms:created xsi:type="dcterms:W3CDTF">2012-01-26T07:46:24Z</dcterms:created>
  <dcterms:modified xsi:type="dcterms:W3CDTF">2022-05-11T06:37:50Z</dcterms:modified>
</cp:coreProperties>
</file>