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8"/>
  </p:notesMasterIdLst>
  <p:handoutMasterIdLst>
    <p:handoutMasterId r:id="rId39"/>
  </p:handoutMasterIdLst>
  <p:sldIdLst>
    <p:sldId id="258" r:id="rId5"/>
    <p:sldId id="1093" r:id="rId6"/>
    <p:sldId id="259" r:id="rId7"/>
    <p:sldId id="280" r:id="rId8"/>
    <p:sldId id="260" r:id="rId9"/>
    <p:sldId id="334" r:id="rId10"/>
    <p:sldId id="263" r:id="rId11"/>
    <p:sldId id="278" r:id="rId12"/>
    <p:sldId id="283" r:id="rId13"/>
    <p:sldId id="267" r:id="rId14"/>
    <p:sldId id="269" r:id="rId15"/>
    <p:sldId id="284" r:id="rId16"/>
    <p:sldId id="289" r:id="rId17"/>
    <p:sldId id="357" r:id="rId18"/>
    <p:sldId id="358" r:id="rId19"/>
    <p:sldId id="304" r:id="rId20"/>
    <p:sldId id="295" r:id="rId21"/>
    <p:sldId id="296" r:id="rId22"/>
    <p:sldId id="297" r:id="rId23"/>
    <p:sldId id="298" r:id="rId24"/>
    <p:sldId id="306" r:id="rId25"/>
    <p:sldId id="308" r:id="rId26"/>
    <p:sldId id="310" r:id="rId27"/>
    <p:sldId id="312" r:id="rId28"/>
    <p:sldId id="311" r:id="rId29"/>
    <p:sldId id="335" r:id="rId30"/>
    <p:sldId id="313" r:id="rId31"/>
    <p:sldId id="315" r:id="rId32"/>
    <p:sldId id="316" r:id="rId33"/>
    <p:sldId id="317" r:id="rId34"/>
    <p:sldId id="337" r:id="rId35"/>
    <p:sldId id="339" r:id="rId36"/>
    <p:sldId id="324" r:id="rId37"/>
  </p:sldIdLst>
  <p:sldSz cx="12192000" cy="6858000"/>
  <p:notesSz cx="6858000" cy="9144000"/>
  <p:custDataLst>
    <p:tags r:id="rId4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116" d="100"/>
          <a:sy n="116" d="100"/>
        </p:scale>
        <p:origin x="102" y="19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CBD71C2-361D-4CE5-AD0C-0DC265708E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CDE252-66D4-4A5F-B87D-FF85A340F044}"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AD1A545D-CA4D-46B9-B767-5D2BE4088C4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8C5DF47C-BB71-4906-ABB4-408EE98A0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6495B3C-670F-46A6-B2ED-2318B4C5DA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ECA7D1-CEF5-48E8-A013-6B2C23ACCBCC}" type="slidenum">
              <a:rPr lang="cs-CZ" altLang="cs-CZ"/>
              <a:pPr>
                <a:spcBef>
                  <a:spcPct val="0"/>
                </a:spcBef>
              </a:pPr>
              <a:t>11</a:t>
            </a:fld>
            <a:endParaRPr lang="cs-CZ" altLang="cs-CZ"/>
          </a:p>
        </p:txBody>
      </p:sp>
      <p:sp>
        <p:nvSpPr>
          <p:cNvPr id="23555" name="Rectangle 2">
            <a:extLst>
              <a:ext uri="{FF2B5EF4-FFF2-40B4-BE49-F238E27FC236}">
                <a16:creationId xmlns:a16="http://schemas.microsoft.com/office/drawing/2014/main" id="{414E981B-A4DC-4107-B72B-293F5E2A6253}"/>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7C36D159-B220-47E2-9D93-F8A2DDB272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A81A321-43D1-4061-ADEB-76226D7F05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EADB1-198A-415A-8751-9EC6223860C6}"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22757D8E-81BA-4729-BA40-9C38589304D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C1946CE3-BC60-41A5-802C-774DEF8463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7C15AB9-D258-4829-ABC1-CEE308101B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9F7C1B-8564-4727-A60F-E7F24668D3FA}"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7E54DE72-CE32-47E0-8A43-19F3ADB1DCF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F12E568-6BD4-4043-80CA-B2ECC95CFF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DAAC177-1498-4D3F-8AA9-C0587CF69C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4CF165-D052-4943-89D0-24959D89B87C}" type="slidenum">
              <a:rPr lang="cs-CZ" altLang="cs-CZ"/>
              <a:pPr>
                <a:spcBef>
                  <a:spcPct val="0"/>
                </a:spcBef>
              </a:pPr>
              <a:t>14</a:t>
            </a:fld>
            <a:endParaRPr lang="cs-CZ" altLang="cs-CZ"/>
          </a:p>
        </p:txBody>
      </p:sp>
      <p:sp>
        <p:nvSpPr>
          <p:cNvPr id="31747" name="Rectangle 2">
            <a:extLst>
              <a:ext uri="{FF2B5EF4-FFF2-40B4-BE49-F238E27FC236}">
                <a16:creationId xmlns:a16="http://schemas.microsoft.com/office/drawing/2014/main" id="{D8231554-D3F7-4613-8783-6098877A493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E784B16-AD64-4DA6-81AC-5D870DB247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2A23440-699A-40F3-994B-F53BB2A678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F97126-4F89-40D7-815F-2FBC0AAC80B1}"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D8042F8C-E9EB-4FCF-8926-E1F5257C3E7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2DAA2D3-28F6-44E6-A3C9-C3AD5B98BA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1D18D7F-90EA-4F8B-9E10-F1A1F402CE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BFD0F-D41B-43B5-A63E-F935A101B151}"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BB3412ED-7385-4683-BB09-C07DD29E0C8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6C08B9D-1D1E-481A-8198-796E5DD065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EE8988B-EB9C-4EB6-9A1F-130A29BF0C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F328E8-6EDA-440B-B6C6-D42EF56CA9C9}"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0487E6E3-5F4B-490C-B0EC-6F4232932B6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E679047-500E-4824-B4FD-8D7962E322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0BBBBED-27E5-41D4-A6E6-73B6107699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13F57-5BA5-46A9-98B2-E94BE5D7A4C9}" type="slidenum">
              <a:rPr lang="cs-CZ" altLang="cs-CZ"/>
              <a:pPr>
                <a:spcBef>
                  <a:spcPct val="0"/>
                </a:spcBef>
              </a:pPr>
              <a:t>18</a:t>
            </a:fld>
            <a:endParaRPr lang="cs-CZ" altLang="cs-CZ"/>
          </a:p>
        </p:txBody>
      </p:sp>
      <p:sp>
        <p:nvSpPr>
          <p:cNvPr id="39939" name="Rectangle 2">
            <a:extLst>
              <a:ext uri="{FF2B5EF4-FFF2-40B4-BE49-F238E27FC236}">
                <a16:creationId xmlns:a16="http://schemas.microsoft.com/office/drawing/2014/main" id="{BEEE5672-DB79-4360-95ED-12AFAF6C6B6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143028F-F81B-47FE-87EB-C4AA13F001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2355EEB-BDE5-430B-B850-130469F4FA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79845E-F9BA-4A9A-A1CE-6FB35ACB600F}"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C14B4E8F-0787-4E7A-9F7C-6DF1FEF87AD8}"/>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3BA9983-E962-47F1-8FEE-991FE900A9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ACB10E-9C0B-46A8-B0B2-89176084D1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0035BB-E1F0-4D00-AACD-F5E7462F9CDD}"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DD8146D5-DFA8-4347-83BE-4637C9993F3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3E9860F2-2219-43A8-977F-85027EE73C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z="900">
              <a:solidFill>
                <a:srgbClr val="FEEC02"/>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1777BB1-0BD8-49A6-B268-5C62AA9168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3056A6-FC72-4040-BFDC-26050FC07C79}" type="slidenum">
              <a:rPr lang="cs-CZ" altLang="cs-CZ"/>
              <a:pPr>
                <a:spcBef>
                  <a:spcPct val="0"/>
                </a:spcBef>
              </a:pPr>
              <a:t>3</a:t>
            </a:fld>
            <a:endParaRPr lang="cs-CZ" altLang="cs-CZ"/>
          </a:p>
        </p:txBody>
      </p:sp>
      <p:sp>
        <p:nvSpPr>
          <p:cNvPr id="7171" name="Rectangle 2">
            <a:extLst>
              <a:ext uri="{FF2B5EF4-FFF2-40B4-BE49-F238E27FC236}">
                <a16:creationId xmlns:a16="http://schemas.microsoft.com/office/drawing/2014/main" id="{41485948-2FD7-4FEB-A989-B773BBAF130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6B7D45DF-E530-4AE8-9213-87CD81C69E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D8F501FA-F02D-4D6A-8333-FFC974C720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7230F0-FC49-4DF6-8CC3-65434971780F}"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3DC3B46D-F668-4C81-A699-B16F376D5862}"/>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538EC313-A5B7-4E68-9894-03770616FC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26C4F00-50C3-422F-8F5B-2A60519268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18944C-3063-46F9-98C6-BF9B1BE72AFF}"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E9DB7026-75DF-40E4-B444-91FD72D59C2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46AE4E4-06BA-409F-AFEB-8E6B3A89B8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909AE0D-A91A-467B-9A20-B4C50267E6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21DFEC-1872-46DF-81E5-1F8936A810EB}"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8AF0A358-BACF-47FE-8B40-54177BE155F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F05EE512-34C0-422E-A665-A56D216949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ED128E1-3DBD-40E1-ABF6-A2F2488D17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F4BD1A-9544-4DCC-BCA4-F436A91305F6}"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AEBF2587-2A6F-4146-84CB-1F5F5A4F78D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682A197-427E-4609-8DD1-7FD2A4A468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68C2902-20B8-4911-A84D-2286402B49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AF861A-F431-499D-B64E-CB49CF06993E}"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82A5D895-9D45-4CA9-9D44-708BDF00F50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5A777594-8BD5-427F-9980-928BD91823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CBD7E20-646E-4889-8291-BD7A9DA1C8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0EDDE6-5BD6-4FD4-A845-95D0296A90F1}"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2A4B2083-88EB-4C73-8D99-7C6DC29F1A8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20B8E7E-F7BA-4190-AF49-0A22F00B01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BF78E74-FEAF-4D30-880B-8B6B33C4FF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5B3AB3-AC4E-408A-AE00-B314902CC5F6}" type="slidenum">
              <a:rPr lang="cs-CZ" altLang="cs-CZ"/>
              <a:pPr>
                <a:spcBef>
                  <a:spcPct val="0"/>
                </a:spcBef>
              </a:pPr>
              <a:t>27</a:t>
            </a:fld>
            <a:endParaRPr lang="cs-CZ" altLang="cs-CZ"/>
          </a:p>
        </p:txBody>
      </p:sp>
      <p:sp>
        <p:nvSpPr>
          <p:cNvPr id="58371" name="Rectangle 2">
            <a:extLst>
              <a:ext uri="{FF2B5EF4-FFF2-40B4-BE49-F238E27FC236}">
                <a16:creationId xmlns:a16="http://schemas.microsoft.com/office/drawing/2014/main" id="{A6ADA7DF-7FDA-4921-82DB-0A7CA4447636}"/>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4036811B-495C-4177-AA90-0FD9DAA4F4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3F72042-1BCA-4355-871B-032F2C076E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DD1ED4-CEAB-4636-9ACE-117C25F7FF6B}" type="slidenum">
              <a:rPr lang="cs-CZ" altLang="cs-CZ"/>
              <a:pPr>
                <a:spcBef>
                  <a:spcPct val="0"/>
                </a:spcBef>
              </a:pPr>
              <a:t>28</a:t>
            </a:fld>
            <a:endParaRPr lang="cs-CZ" altLang="cs-CZ"/>
          </a:p>
        </p:txBody>
      </p:sp>
      <p:sp>
        <p:nvSpPr>
          <p:cNvPr id="60419" name="Rectangle 2">
            <a:extLst>
              <a:ext uri="{FF2B5EF4-FFF2-40B4-BE49-F238E27FC236}">
                <a16:creationId xmlns:a16="http://schemas.microsoft.com/office/drawing/2014/main" id="{280A4C03-1160-46EC-9201-7463E3541992}"/>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F52F801-B1CB-48EB-8918-2F67E9FD09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D7493E1F-E4AD-452E-8313-C32F9108DB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35D0F1-8E97-409D-81AA-B49B6BBB6B12}" type="slidenum">
              <a:rPr lang="cs-CZ" altLang="cs-CZ"/>
              <a:pPr>
                <a:spcBef>
                  <a:spcPct val="0"/>
                </a:spcBef>
              </a:pPr>
              <a:t>29</a:t>
            </a:fld>
            <a:endParaRPr lang="cs-CZ" altLang="cs-CZ"/>
          </a:p>
        </p:txBody>
      </p:sp>
      <p:sp>
        <p:nvSpPr>
          <p:cNvPr id="62467" name="Rectangle 2">
            <a:extLst>
              <a:ext uri="{FF2B5EF4-FFF2-40B4-BE49-F238E27FC236}">
                <a16:creationId xmlns:a16="http://schemas.microsoft.com/office/drawing/2014/main" id="{214C1DAA-5C28-4433-9196-59968DBC455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62BFF90-0CDF-4B0D-ADEC-F1000FBDFE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48A927F-CDFC-46E4-B587-2C756258D6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7E22EE-844A-4614-9E14-DB17A9D7F94F}" type="slidenum">
              <a:rPr lang="cs-CZ" altLang="cs-CZ"/>
              <a:pPr>
                <a:spcBef>
                  <a:spcPct val="0"/>
                </a:spcBef>
              </a:pPr>
              <a:t>30</a:t>
            </a:fld>
            <a:endParaRPr lang="cs-CZ" altLang="cs-CZ"/>
          </a:p>
        </p:txBody>
      </p:sp>
      <p:sp>
        <p:nvSpPr>
          <p:cNvPr id="64515" name="Rectangle 2">
            <a:extLst>
              <a:ext uri="{FF2B5EF4-FFF2-40B4-BE49-F238E27FC236}">
                <a16:creationId xmlns:a16="http://schemas.microsoft.com/office/drawing/2014/main" id="{4DFE1D52-8676-4F1F-8260-6D049F1F9E2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162122A-5BA5-4E6E-AF2B-682D8AE1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3D799C0B-079F-435B-9D0F-EBAB472CA0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ECCAA6-CBB7-4F18-B944-5739C3DD6708}" type="slidenum">
              <a:rPr lang="cs-CZ" altLang="cs-CZ"/>
              <a:pPr>
                <a:spcBef>
                  <a:spcPct val="0"/>
                </a:spcBef>
              </a:pPr>
              <a:t>4</a:t>
            </a:fld>
            <a:endParaRPr lang="cs-CZ" altLang="cs-CZ"/>
          </a:p>
        </p:txBody>
      </p:sp>
      <p:sp>
        <p:nvSpPr>
          <p:cNvPr id="9219" name="Rectangle 2">
            <a:extLst>
              <a:ext uri="{FF2B5EF4-FFF2-40B4-BE49-F238E27FC236}">
                <a16:creationId xmlns:a16="http://schemas.microsoft.com/office/drawing/2014/main" id="{57D65879-FC05-45CE-9499-23B86B5BEFF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8FC09E4-CD25-4296-97FD-069B3CFBDB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E185F89-8B28-41E9-97C1-6FAE569FEE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6CA1B7-CA94-421B-8E87-6D09312400EA}" type="slidenum">
              <a:rPr lang="cs-CZ" altLang="cs-CZ"/>
              <a:pPr>
                <a:spcBef>
                  <a:spcPct val="0"/>
                </a:spcBef>
              </a:pPr>
              <a:t>31</a:t>
            </a:fld>
            <a:endParaRPr lang="cs-CZ" altLang="cs-CZ"/>
          </a:p>
        </p:txBody>
      </p:sp>
      <p:sp>
        <p:nvSpPr>
          <p:cNvPr id="66563" name="Rectangle 2">
            <a:extLst>
              <a:ext uri="{FF2B5EF4-FFF2-40B4-BE49-F238E27FC236}">
                <a16:creationId xmlns:a16="http://schemas.microsoft.com/office/drawing/2014/main" id="{0DB065AC-EE6C-4388-BFFF-372A437686B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4D9B829-5923-464A-96DF-759C192761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62AF280-D4AB-43A8-93FF-0F2FD6B0BA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C32AD8-4700-4406-BD18-C4A6A0398D69}" type="slidenum">
              <a:rPr lang="cs-CZ" altLang="cs-CZ"/>
              <a:pPr>
                <a:spcBef>
                  <a:spcPct val="0"/>
                </a:spcBef>
              </a:pPr>
              <a:t>32</a:t>
            </a:fld>
            <a:endParaRPr lang="cs-CZ" altLang="cs-CZ"/>
          </a:p>
        </p:txBody>
      </p:sp>
      <p:sp>
        <p:nvSpPr>
          <p:cNvPr id="68611" name="Rectangle 2">
            <a:extLst>
              <a:ext uri="{FF2B5EF4-FFF2-40B4-BE49-F238E27FC236}">
                <a16:creationId xmlns:a16="http://schemas.microsoft.com/office/drawing/2014/main" id="{B373FF4F-7607-4430-8905-23A7D04A32B4}"/>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55ED3397-2EB5-4B0E-8D60-F78356BBC0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2BBBA93-9BD9-4E47-9382-352A40E4FB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AA4087-E0D6-4868-B569-F19194E4BD76}" type="slidenum">
              <a:rPr lang="cs-CZ" altLang="cs-CZ"/>
              <a:pPr>
                <a:spcBef>
                  <a:spcPct val="0"/>
                </a:spcBef>
              </a:pPr>
              <a:t>33</a:t>
            </a:fld>
            <a:endParaRPr lang="cs-CZ" altLang="cs-CZ"/>
          </a:p>
        </p:txBody>
      </p:sp>
      <p:sp>
        <p:nvSpPr>
          <p:cNvPr id="70659" name="Rectangle 2">
            <a:extLst>
              <a:ext uri="{FF2B5EF4-FFF2-40B4-BE49-F238E27FC236}">
                <a16:creationId xmlns:a16="http://schemas.microsoft.com/office/drawing/2014/main" id="{BB1CDB08-D4CF-4DDF-AC20-025BCCC3EC73}"/>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C74F175F-37B8-4B1B-AA1A-526FB2FDAE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069F9E9-1818-4EB1-89D9-CF8BE24398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0DE46F-8080-42D2-A03E-D2FAA457EFAF}" type="slidenum">
              <a:rPr lang="cs-CZ" altLang="cs-CZ"/>
              <a:pPr>
                <a:spcBef>
                  <a:spcPct val="0"/>
                </a:spcBef>
              </a:pPr>
              <a:t>5</a:t>
            </a:fld>
            <a:endParaRPr lang="cs-CZ" altLang="cs-CZ"/>
          </a:p>
        </p:txBody>
      </p:sp>
      <p:sp>
        <p:nvSpPr>
          <p:cNvPr id="11267" name="Rectangle 2">
            <a:extLst>
              <a:ext uri="{FF2B5EF4-FFF2-40B4-BE49-F238E27FC236}">
                <a16:creationId xmlns:a16="http://schemas.microsoft.com/office/drawing/2014/main" id="{4887AA96-B04C-4772-AAD0-3F6F477D813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D9E171B7-05A8-4C87-9697-618AF7334B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655084C-CC76-4B0A-9586-72803BB961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787CFC-95EF-46B2-80B8-878915535970}" type="slidenum">
              <a:rPr lang="cs-CZ" altLang="cs-CZ"/>
              <a:pPr>
                <a:spcBef>
                  <a:spcPct val="0"/>
                </a:spcBef>
              </a:pPr>
              <a:t>6</a:t>
            </a:fld>
            <a:endParaRPr lang="cs-CZ" altLang="cs-CZ"/>
          </a:p>
        </p:txBody>
      </p:sp>
      <p:sp>
        <p:nvSpPr>
          <p:cNvPr id="13315" name="Rectangle 2">
            <a:extLst>
              <a:ext uri="{FF2B5EF4-FFF2-40B4-BE49-F238E27FC236}">
                <a16:creationId xmlns:a16="http://schemas.microsoft.com/office/drawing/2014/main" id="{CABB2451-6D84-4F9B-9E1F-3A04E2A4305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7A0770E-C225-4BD5-87B8-EB91BA2E8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7343F0B-2A74-46FC-8E71-EB10770317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44EC66-6D6B-4DB5-B040-4CDD8CB2D876}" type="slidenum">
              <a:rPr lang="cs-CZ" altLang="cs-CZ"/>
              <a:pPr>
                <a:spcBef>
                  <a:spcPct val="0"/>
                </a:spcBef>
              </a:pPr>
              <a:t>7</a:t>
            </a:fld>
            <a:endParaRPr lang="cs-CZ" altLang="cs-CZ"/>
          </a:p>
        </p:txBody>
      </p:sp>
      <p:sp>
        <p:nvSpPr>
          <p:cNvPr id="15363" name="Rectangle 2">
            <a:extLst>
              <a:ext uri="{FF2B5EF4-FFF2-40B4-BE49-F238E27FC236}">
                <a16:creationId xmlns:a16="http://schemas.microsoft.com/office/drawing/2014/main" id="{EAB82B53-7D42-496B-A67A-9CF11FBD7EBE}"/>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B19599-65EC-426C-A333-F7FA24EFA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93C2008-DACD-4B59-A71C-6A43D54277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DDC4F9-33E7-4008-8555-BE5E07C3C6BD}"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FD8E8242-5514-4DD2-BC7F-DA4AF5237B4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C52C6CA-AFEE-4766-8145-E427C22DB9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BC0E176-818E-49BA-A9E1-6C43519D92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53B343-E102-4681-84F3-2C41BFCA4DFA}" type="slidenum">
              <a:rPr lang="cs-CZ" altLang="cs-CZ"/>
              <a:pPr>
                <a:spcBef>
                  <a:spcPct val="0"/>
                </a:spcBef>
              </a:pPr>
              <a:t>9</a:t>
            </a:fld>
            <a:endParaRPr lang="cs-CZ" altLang="cs-CZ"/>
          </a:p>
        </p:txBody>
      </p:sp>
      <p:sp>
        <p:nvSpPr>
          <p:cNvPr id="17411" name="Rectangle 2">
            <a:extLst>
              <a:ext uri="{FF2B5EF4-FFF2-40B4-BE49-F238E27FC236}">
                <a16:creationId xmlns:a16="http://schemas.microsoft.com/office/drawing/2014/main" id="{62819164-D666-43A0-969F-2CE38F25F8A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A725234-2F75-428F-9DA9-FC02AAEEA4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CD5B8A6-46FA-4056-A893-89EABC6D28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B6112A-31F4-4059-8E40-B4F4CDF15E72}" type="slidenum">
              <a:rPr lang="cs-CZ" altLang="cs-CZ"/>
              <a:pPr>
                <a:spcBef>
                  <a:spcPct val="0"/>
                </a:spcBef>
              </a:pPr>
              <a:t>10</a:t>
            </a:fld>
            <a:endParaRPr lang="cs-CZ" altLang="cs-CZ"/>
          </a:p>
        </p:txBody>
      </p:sp>
      <p:sp>
        <p:nvSpPr>
          <p:cNvPr id="21507" name="Rectangle 2">
            <a:extLst>
              <a:ext uri="{FF2B5EF4-FFF2-40B4-BE49-F238E27FC236}">
                <a16:creationId xmlns:a16="http://schemas.microsoft.com/office/drawing/2014/main" id="{66E7E0DB-6F32-4E68-81FD-8059C0D6141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6B176ABC-FC5A-4D7D-8A81-F194BDEDCD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4720239-AFEA-473C-BBEA-C38D7C75EE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C0DB35-4781-48A5-8250-128550B643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EF677D-02C4-4EBC-A036-F24A0E1A5CBE}"/>
              </a:ext>
            </a:extLst>
          </p:cNvPr>
          <p:cNvSpPr>
            <a:spLocks noGrp="1" noChangeArrowheads="1"/>
          </p:cNvSpPr>
          <p:nvPr>
            <p:ph type="sldNum" sz="quarter" idx="12"/>
          </p:nvPr>
        </p:nvSpPr>
        <p:spPr>
          <a:ln/>
        </p:spPr>
        <p:txBody>
          <a:bodyPr/>
          <a:lstStyle>
            <a:lvl1pPr>
              <a:defRPr/>
            </a:lvl1pPr>
          </a:lstStyle>
          <a:p>
            <a:pPr>
              <a:defRPr/>
            </a:pPr>
            <a:fld id="{611F59DE-B47C-4A7C-9802-719AB15C71E7}" type="slidenum">
              <a:rPr lang="en-US" altLang="cs-CZ"/>
              <a:pPr>
                <a:defRPr/>
              </a:pPr>
              <a:t>‹#›</a:t>
            </a:fld>
            <a:endParaRPr lang="en-US" altLang="cs-CZ"/>
          </a:p>
        </p:txBody>
      </p:sp>
    </p:spTree>
    <p:extLst>
      <p:ext uri="{BB962C8B-B14F-4D97-AF65-F5344CB8AC3E}">
        <p14:creationId xmlns:p14="http://schemas.microsoft.com/office/powerpoint/2010/main" val="2491753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3F4B1F2-D919-49DD-903B-D53F9B4458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0EA2E2-0163-4626-BD82-BCE4698F0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AF5B8C-F46B-4F6A-86CC-109D832EBD6C}"/>
              </a:ext>
            </a:extLst>
          </p:cNvPr>
          <p:cNvSpPr>
            <a:spLocks noGrp="1" noChangeArrowheads="1"/>
          </p:cNvSpPr>
          <p:nvPr>
            <p:ph type="sldNum" sz="quarter" idx="12"/>
          </p:nvPr>
        </p:nvSpPr>
        <p:spPr>
          <a:ln/>
        </p:spPr>
        <p:txBody>
          <a:bodyPr/>
          <a:lstStyle>
            <a:lvl1pPr>
              <a:defRPr/>
            </a:lvl1pPr>
          </a:lstStyle>
          <a:p>
            <a:pPr>
              <a:defRPr/>
            </a:pPr>
            <a:fld id="{E203B97E-740D-40A7-A122-994DC68E3C03}" type="slidenum">
              <a:rPr lang="en-US" altLang="cs-CZ"/>
              <a:pPr>
                <a:defRPr/>
              </a:pPr>
              <a:t>‹#›</a:t>
            </a:fld>
            <a:endParaRPr lang="en-US" altLang="cs-CZ"/>
          </a:p>
        </p:txBody>
      </p:sp>
    </p:spTree>
    <p:extLst>
      <p:ext uri="{BB962C8B-B14F-4D97-AF65-F5344CB8AC3E}">
        <p14:creationId xmlns:p14="http://schemas.microsoft.com/office/powerpoint/2010/main" val="296485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700" r:id="rId15"/>
    <p:sldLayoutId id="2147483702" r:id="rId16"/>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audio" Target="../media/media10.m4a"/></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1.m4a"/></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2.m4a"/><Relationship Id="rId7" Type="http://schemas.openxmlformats.org/officeDocument/2006/relationships/image" Target="../media/image1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audio" Target="../media/media16.m4a"/></Relationships>
</file>

<file path=ppt/slides/_rels/slide18.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6.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7.xml"/><Relationship Id="rId5" Type="http://schemas.openxmlformats.org/officeDocument/2006/relationships/slideLayout" Target="../slideLayouts/slideLayout16.xml"/><Relationship Id="rId4" Type="http://schemas.openxmlformats.org/officeDocument/2006/relationships/audio" Target="../media/media17.m4a"/></Relationships>
</file>

<file path=ppt/slides/_rels/slide1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8.xml"/><Relationship Id="rId5" Type="http://schemas.openxmlformats.org/officeDocument/2006/relationships/slideLayout" Target="../slideLayouts/slideLayout16.xml"/><Relationship Id="rId4"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9.xml"/><Relationship Id="rId5" Type="http://schemas.openxmlformats.org/officeDocument/2006/relationships/slideLayout" Target="../slideLayouts/slideLayout16.xml"/><Relationship Id="rId4" Type="http://schemas.openxmlformats.org/officeDocument/2006/relationships/audio" Target="../media/media19.m4a"/></Relationships>
</file>

<file path=ppt/slides/_rels/slide21.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audio" Target="../media/media20.m4a"/></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1.m4a"/><Relationship Id="rId7" Type="http://schemas.openxmlformats.org/officeDocument/2006/relationships/image" Target="../media/image1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audio" Target="../media/media21.m4a"/></Relationships>
</file>

<file path=ppt/slides/_rels/slide23.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audio" Target="../media/media23.m4a"/></Relationships>
</file>

<file path=ppt/slides/_rels/slide25.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24.xml"/><Relationship Id="rId5" Type="http://schemas.openxmlformats.org/officeDocument/2006/relationships/slideLayout" Target="../slideLayouts/slideLayout3.xml"/><Relationship Id="rId4" Type="http://schemas.openxmlformats.org/officeDocument/2006/relationships/audio" Target="../media/media24.m4a"/></Relationships>
</file>

<file path=ppt/slides/_rels/slide26.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audio" Target="../media/media25.m4a"/></Relationships>
</file>

<file path=ppt/slides/_rels/slide27.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audio" Target="../media/media26.m4a"/></Relationships>
</file>

<file path=ppt/slides/_rels/slide28.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6.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audio" Target="../media/media27.m4a"/></Relationships>
</file>

<file path=ppt/slides/_rels/slide29.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audio" Target="../media/media28.m4a"/></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m4a"/></Relationships>
</file>

<file path=ppt/slides/_rels/slide30.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audio" Target="../media/media29.m4a"/></Relationships>
</file>

<file path=ppt/slides/_rels/slide31.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6.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audio" Target="../media/media30.m4a"/></Relationships>
</file>

<file path=ppt/slides/_rels/slide32.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6.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audio" Target="../media/media31.m4a"/></Relationships>
</file>

<file path=ppt/slides/_rels/slide33.xml.rels><?xml version="1.0" encoding="UTF-8" standalone="yes"?>
<Relationships xmlns="http://schemas.openxmlformats.org/package/2006/relationships"><Relationship Id="rId3" Type="http://schemas.microsoft.com/office/2007/relationships/media" Target="../media/media32.m4a"/><Relationship Id="rId7" Type="http://schemas.openxmlformats.org/officeDocument/2006/relationships/image" Target="../media/image6.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32.xml"/><Relationship Id="rId5" Type="http://schemas.openxmlformats.org/officeDocument/2006/relationships/slideLayout" Target="../slideLayouts/slideLayout3.xml"/><Relationship Id="rId4" Type="http://schemas.openxmlformats.org/officeDocument/2006/relationships/audio" Target="../media/media32.m4a"/></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5.xml"/><Relationship Id="rId5" Type="http://schemas.openxmlformats.org/officeDocument/2006/relationships/slideLayout" Target="../slideLayouts/slideLayout15.xml"/><Relationship Id="rId4" Type="http://schemas.openxmlformats.org/officeDocument/2006/relationships/audio" Target="../media/media5.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71F0426-E060-4BAC-8232-0BF11F1E2AA7}"/>
              </a:ext>
            </a:extLst>
          </p:cNvPr>
          <p:cNvSpPr>
            <a:spLocks noGrp="1" noChangeArrowheads="1"/>
          </p:cNvSpPr>
          <p:nvPr>
            <p:ph type="ctrTitle"/>
            <p:custDataLst>
              <p:tags r:id="rId2"/>
            </p:custDataLst>
          </p:nvPr>
        </p:nvSpPr>
        <p:spPr>
          <a:xfrm>
            <a:off x="799070" y="2020464"/>
            <a:ext cx="10865708" cy="2087562"/>
          </a:xfrm>
        </p:spPr>
        <p:txBody>
          <a:bodyPr/>
          <a:lstStyle/>
          <a:p>
            <a:pPr algn="ctr"/>
            <a:r>
              <a:rPr lang="en-US" altLang="cs-CZ" dirty="0"/>
              <a:t>Factors influencing </a:t>
            </a:r>
            <a:br>
              <a:rPr lang="en-US" altLang="cs-CZ" dirty="0"/>
            </a:br>
            <a:r>
              <a:rPr lang="en-US" altLang="cs-CZ" dirty="0"/>
              <a:t>drug effects.</a:t>
            </a:r>
            <a:br>
              <a:rPr lang="cs-CZ" altLang="cs-CZ" dirty="0"/>
            </a:br>
            <a:br>
              <a:rPr lang="cs-CZ" altLang="cs-CZ" dirty="0"/>
            </a:br>
            <a:r>
              <a:rPr lang="en-GB" dirty="0"/>
              <a:t>Influence of accompanying diseases on drugs effects.</a:t>
            </a:r>
            <a:br>
              <a:rPr lang="en-US" altLang="cs-CZ" dirty="0"/>
            </a:br>
            <a:br>
              <a:rPr lang="en-US" altLang="cs-CZ" dirty="0"/>
            </a:br>
            <a:r>
              <a:rPr lang="cs-CZ" altLang="cs-CZ" dirty="0"/>
              <a:t> </a:t>
            </a:r>
            <a:br>
              <a:rPr lang="cs-CZ" altLang="cs-CZ" dirty="0">
                <a:solidFill>
                  <a:srgbClr val="FF33CC"/>
                </a:solidFill>
              </a:rPr>
            </a:br>
            <a:br>
              <a:rPr lang="cs-CZ" altLang="cs-CZ" dirty="0">
                <a:solidFill>
                  <a:srgbClr val="FF33CC"/>
                </a:solidFill>
              </a:rPr>
            </a:br>
            <a:endParaRPr lang="cs-CZ" altLang="cs-CZ" dirty="0">
              <a:solidFill>
                <a:srgbClr val="FF33CC"/>
              </a:solidFill>
            </a:endParaRPr>
          </a:p>
        </p:txBody>
      </p:sp>
      <p:sp>
        <p:nvSpPr>
          <p:cNvPr id="4099" name="Rectangle 3">
            <a:extLst>
              <a:ext uri="{FF2B5EF4-FFF2-40B4-BE49-F238E27FC236}">
                <a16:creationId xmlns:a16="http://schemas.microsoft.com/office/drawing/2014/main" id="{9414AD28-2219-4174-AEAB-36B2A1F177C7}"/>
              </a:ext>
            </a:extLst>
          </p:cNvPr>
          <p:cNvSpPr>
            <a:spLocks noGrp="1" noChangeArrowheads="1"/>
          </p:cNvSpPr>
          <p:nvPr>
            <p:ph type="subTitle" idx="1"/>
          </p:nvPr>
        </p:nvSpPr>
        <p:spPr>
          <a:xfrm>
            <a:off x="2855913" y="5300663"/>
            <a:ext cx="6400800" cy="1104900"/>
          </a:xfrm>
        </p:spPr>
        <p:txBody>
          <a:bodyPr/>
          <a:lstStyle/>
          <a:p>
            <a:pPr eaLnBrk="1" hangingPunct="1">
              <a:lnSpc>
                <a:spcPct val="80000"/>
              </a:lnSpc>
            </a:pPr>
            <a:endParaRPr lang="cs-CZ" altLang="cs-CZ" sz="1600" dirty="0">
              <a:solidFill>
                <a:srgbClr val="FFFF00"/>
              </a:solidFill>
            </a:endParaRPr>
          </a:p>
          <a:p>
            <a:pPr eaLnBrk="1" hangingPunct="1">
              <a:lnSpc>
                <a:spcPct val="80000"/>
              </a:lnSpc>
            </a:pPr>
            <a:endParaRPr lang="en-US" altLang="cs-CZ" sz="1600" dirty="0">
              <a:solidFill>
                <a:srgbClr val="FFFF00"/>
              </a:solidFill>
            </a:endParaRPr>
          </a:p>
          <a:p>
            <a:pPr eaLnBrk="1" hangingPunct="1">
              <a:lnSpc>
                <a:spcPct val="80000"/>
              </a:lnSpc>
            </a:pPr>
            <a:endParaRPr lang="en-US" altLang="cs-CZ" sz="1600" dirty="0">
              <a:solidFill>
                <a:srgbClr val="FFFF00"/>
              </a:solidFill>
            </a:endParaRPr>
          </a:p>
        </p:txBody>
      </p:sp>
      <p:pic>
        <p:nvPicPr>
          <p:cNvPr id="2" name="Nahraný zvuk">
            <a:hlinkClick r:id="" action="ppaction://media"/>
            <a:extLst>
              <a:ext uri="{FF2B5EF4-FFF2-40B4-BE49-F238E27FC236}">
                <a16:creationId xmlns:a16="http://schemas.microsoft.com/office/drawing/2014/main" id="{90D36441-E31A-4CA4-A1CD-811CC587475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85838" y="25328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F398580-5811-4129-A5B7-1435BB9B2124}"/>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III. </a:t>
            </a:r>
            <a:r>
              <a:rPr lang="en-US" altLang="cs-CZ" sz="3200" spc="-51" dirty="0">
                <a:latin typeface="Calibri"/>
                <a:cs typeface="Arial"/>
              </a:rPr>
              <a:t>Drug</a:t>
            </a:r>
            <a:r>
              <a:rPr lang="cs-CZ" altLang="cs-CZ" sz="3200" spc="-51" dirty="0">
                <a:latin typeface="Calibri"/>
                <a:cs typeface="Arial"/>
              </a:rPr>
              <a:t> </a:t>
            </a:r>
            <a:r>
              <a:rPr lang="cs-CZ" altLang="cs-CZ" sz="3200" spc="-51" dirty="0" err="1">
                <a:latin typeface="Calibri"/>
                <a:cs typeface="Arial"/>
              </a:rPr>
              <a:t>dosage</a:t>
            </a:r>
            <a:r>
              <a:rPr lang="en-US" altLang="cs-CZ" sz="3200" spc="-51" dirty="0">
                <a:latin typeface="Calibri"/>
                <a:cs typeface="Arial"/>
              </a:rPr>
              <a:t> form</a:t>
            </a:r>
            <a:endParaRPr lang="cs-CZ" altLang="cs-CZ" sz="3200" spc="-51" dirty="0">
              <a:latin typeface="Calibri"/>
              <a:cs typeface="Arial"/>
            </a:endParaRPr>
          </a:p>
        </p:txBody>
      </p:sp>
      <p:sp>
        <p:nvSpPr>
          <p:cNvPr id="20483" name="Rectangle 3">
            <a:extLst>
              <a:ext uri="{FF2B5EF4-FFF2-40B4-BE49-F238E27FC236}">
                <a16:creationId xmlns:a16="http://schemas.microsoft.com/office/drawing/2014/main" id="{6C965284-9B98-426C-B672-990B6C8A6005}"/>
              </a:ext>
            </a:extLst>
          </p:cNvPr>
          <p:cNvSpPr>
            <a:spLocks noGrp="1" noChangeArrowheads="1"/>
          </p:cNvSpPr>
          <p:nvPr>
            <p:ph type="body" idx="1"/>
          </p:nvPr>
        </p:nvSpPr>
        <p:spPr/>
        <p:txBody>
          <a:bodyPr/>
          <a:lstStyle/>
          <a:p>
            <a:r>
              <a:rPr lang="cs-CZ" altLang="cs-CZ" dirty="0" err="1"/>
              <a:t>defin</a:t>
            </a:r>
            <a:r>
              <a:rPr lang="en-US" altLang="cs-CZ" dirty="0" err="1"/>
              <a:t>ition</a:t>
            </a:r>
            <a:r>
              <a:rPr lang="cs-CZ" altLang="cs-CZ" dirty="0"/>
              <a:t>: </a:t>
            </a:r>
          </a:p>
          <a:p>
            <a:pPr marL="72000" indent="0">
              <a:buNone/>
            </a:pPr>
            <a:r>
              <a:rPr lang="en-US" altLang="cs-CZ" dirty="0"/>
              <a:t>a substance or combination of substances</a:t>
            </a:r>
            <a:r>
              <a:rPr lang="cs-CZ" altLang="cs-CZ" dirty="0"/>
              <a:t> </a:t>
            </a:r>
            <a:r>
              <a:rPr lang="en-US" altLang="cs-CZ" dirty="0"/>
              <a:t>presented as having therapeutic or preventive</a:t>
            </a:r>
            <a:r>
              <a:rPr lang="cs-CZ" altLang="cs-CZ" dirty="0"/>
              <a:t> </a:t>
            </a:r>
            <a:r>
              <a:rPr lang="en-US" altLang="cs-CZ" dirty="0"/>
              <a:t>properties</a:t>
            </a:r>
            <a:r>
              <a:rPr lang="cs-CZ" altLang="cs-CZ" dirty="0"/>
              <a:t> </a:t>
            </a:r>
            <a:r>
              <a:rPr lang="en-US" altLang="cs-CZ" dirty="0"/>
              <a:t>administered to set</a:t>
            </a:r>
            <a:r>
              <a:rPr lang="cs-CZ" altLang="cs-CZ" dirty="0"/>
              <a:t> </a:t>
            </a:r>
            <a:r>
              <a:rPr lang="cs-CZ" altLang="cs-CZ" dirty="0" err="1"/>
              <a:t>the</a:t>
            </a:r>
            <a:r>
              <a:rPr lang="cs-CZ" altLang="cs-CZ" dirty="0"/>
              <a:t> </a:t>
            </a:r>
            <a:r>
              <a:rPr lang="cs-CZ" altLang="cs-CZ" dirty="0" err="1"/>
              <a:t>medical</a:t>
            </a:r>
            <a:r>
              <a:rPr lang="cs-CZ" altLang="cs-CZ" dirty="0"/>
              <a:t> </a:t>
            </a:r>
            <a:r>
              <a:rPr lang="cs-CZ" altLang="cs-CZ" dirty="0" err="1"/>
              <a:t>diagnosis</a:t>
            </a:r>
            <a:r>
              <a:rPr lang="cs-CZ" altLang="cs-CZ" dirty="0"/>
              <a:t>.</a:t>
            </a:r>
          </a:p>
          <a:p>
            <a:pP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8169E67B-E54C-4492-A8E0-8743666F394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266DFE7-A703-40D4-B9D0-8C9EF25A60E5}"/>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III. </a:t>
            </a:r>
            <a:r>
              <a:rPr lang="en-US" altLang="cs-CZ" sz="3200" spc="-51" dirty="0">
                <a:latin typeface="Calibri"/>
                <a:cs typeface="Arial"/>
              </a:rPr>
              <a:t>Drug dosage forms</a:t>
            </a:r>
            <a:endParaRPr lang="cs-CZ" altLang="cs-CZ" sz="3200" spc="-51" dirty="0">
              <a:latin typeface="Calibri"/>
              <a:cs typeface="Arial"/>
            </a:endParaRPr>
          </a:p>
        </p:txBody>
      </p:sp>
      <p:sp>
        <p:nvSpPr>
          <p:cNvPr id="22531" name="Rectangle 3">
            <a:extLst>
              <a:ext uri="{FF2B5EF4-FFF2-40B4-BE49-F238E27FC236}">
                <a16:creationId xmlns:a16="http://schemas.microsoft.com/office/drawing/2014/main" id="{F0F24530-84E4-4A19-AA15-8CA6E577194F}"/>
              </a:ext>
            </a:extLst>
          </p:cNvPr>
          <p:cNvSpPr>
            <a:spLocks noGrp="1" noChangeArrowheads="1"/>
          </p:cNvSpPr>
          <p:nvPr>
            <p:ph type="body" idx="1"/>
          </p:nvPr>
        </p:nvSpPr>
        <p:spPr>
          <a:xfrm>
            <a:off x="1981200" y="1600200"/>
            <a:ext cx="8229600" cy="3557588"/>
          </a:xfrm>
        </p:spPr>
        <p:txBody>
          <a:bodyPr/>
          <a:lstStyle/>
          <a:p>
            <a:pPr eaLnBrk="1" hangingPunct="1"/>
            <a:r>
              <a:rPr lang="cs-CZ" altLang="cs-CZ" sz="3600" dirty="0"/>
              <a:t>1</a:t>
            </a:r>
            <a:r>
              <a:rPr lang="en-US" altLang="cs-CZ" sz="3600" baseline="30000" dirty="0" err="1"/>
              <a:t>st</a:t>
            </a:r>
            <a:r>
              <a:rPr lang="cs-CZ" altLang="cs-CZ" sz="3600" dirty="0"/>
              <a:t> </a:t>
            </a:r>
            <a:r>
              <a:rPr lang="cs-CZ" altLang="cs-CZ" dirty="0" err="1"/>
              <a:t>gener</a:t>
            </a:r>
            <a:r>
              <a:rPr lang="en-US" altLang="cs-CZ" dirty="0" err="1"/>
              <a:t>ation</a:t>
            </a:r>
            <a:r>
              <a:rPr lang="cs-CZ" altLang="cs-CZ" dirty="0"/>
              <a:t> – </a:t>
            </a:r>
            <a:r>
              <a:rPr lang="en-US" altLang="cs-CZ" u="sng" dirty="0"/>
              <a:t>conventional</a:t>
            </a:r>
            <a:r>
              <a:rPr lang="cs-CZ" altLang="cs-CZ" u="sng" dirty="0"/>
              <a:t> </a:t>
            </a:r>
            <a:r>
              <a:rPr lang="en-US" altLang="cs-CZ" u="sng" dirty="0"/>
              <a:t>DDF</a:t>
            </a:r>
            <a:endParaRPr lang="cs-CZ" altLang="cs-CZ" u="sng" dirty="0"/>
          </a:p>
          <a:p>
            <a:pPr eaLnBrk="1" hangingPunct="1"/>
            <a:r>
              <a:rPr lang="cs-CZ" altLang="cs-CZ" sz="3600" dirty="0"/>
              <a:t>2</a:t>
            </a:r>
            <a:r>
              <a:rPr lang="en-US" altLang="cs-CZ" sz="3600" baseline="30000" dirty="0" err="1"/>
              <a:t>nd</a:t>
            </a:r>
            <a:r>
              <a:rPr lang="cs-CZ" altLang="cs-CZ" sz="3600" dirty="0"/>
              <a:t> </a:t>
            </a:r>
            <a:r>
              <a:rPr lang="cs-CZ" altLang="cs-CZ" dirty="0" err="1"/>
              <a:t>gener</a:t>
            </a:r>
            <a:r>
              <a:rPr lang="en-US" altLang="cs-CZ" dirty="0" err="1"/>
              <a:t>ation</a:t>
            </a:r>
            <a:r>
              <a:rPr lang="en-US" altLang="cs-CZ" dirty="0"/>
              <a:t> with </a:t>
            </a:r>
            <a:r>
              <a:rPr lang="en-US" altLang="cs-CZ" u="sng" dirty="0"/>
              <a:t>controlled release</a:t>
            </a:r>
            <a:endParaRPr lang="cs-CZ" altLang="cs-CZ" u="sng" dirty="0"/>
          </a:p>
          <a:p>
            <a:pPr lvl="1" eaLnBrk="1" hangingPunct="1"/>
            <a:r>
              <a:rPr lang="en-US" altLang="cs-CZ" sz="2400" dirty="0"/>
              <a:t>with prolongated release </a:t>
            </a:r>
            <a:r>
              <a:rPr lang="cs-CZ" altLang="cs-CZ" sz="2400" dirty="0"/>
              <a:t>(SR,XR...)*</a:t>
            </a:r>
          </a:p>
          <a:p>
            <a:pPr lvl="1" eaLnBrk="1" hangingPunct="1"/>
            <a:r>
              <a:rPr lang="cs-CZ" altLang="cs-CZ" sz="2400" dirty="0" err="1"/>
              <a:t>transderm</a:t>
            </a:r>
            <a:r>
              <a:rPr lang="en-US" altLang="cs-CZ" sz="2400" dirty="0"/>
              <a:t>al</a:t>
            </a:r>
            <a:r>
              <a:rPr lang="cs-CZ" altLang="cs-CZ" sz="2400" dirty="0"/>
              <a:t> t</a:t>
            </a:r>
            <a:r>
              <a:rPr lang="en-US" altLang="cs-CZ" sz="2400" dirty="0"/>
              <a:t>h</a:t>
            </a:r>
            <a:r>
              <a:rPr lang="cs-CZ" altLang="cs-CZ" sz="2400" dirty="0" err="1"/>
              <a:t>erapeutic</a:t>
            </a:r>
            <a:r>
              <a:rPr lang="cs-CZ" altLang="cs-CZ" sz="2400" dirty="0"/>
              <a:t> </a:t>
            </a:r>
            <a:r>
              <a:rPr lang="cs-CZ" altLang="cs-CZ" sz="2400" dirty="0" err="1"/>
              <a:t>syst</a:t>
            </a:r>
            <a:r>
              <a:rPr lang="en-US" altLang="cs-CZ" sz="2400" dirty="0"/>
              <a:t>e</a:t>
            </a:r>
            <a:r>
              <a:rPr lang="cs-CZ" altLang="cs-CZ" sz="2400" dirty="0"/>
              <a:t>m</a:t>
            </a:r>
            <a:r>
              <a:rPr lang="en-US" altLang="cs-CZ" sz="2400" dirty="0"/>
              <a:t> (TTS)</a:t>
            </a:r>
            <a:endParaRPr lang="cs-CZ" altLang="cs-CZ" sz="2400" dirty="0"/>
          </a:p>
          <a:p>
            <a:pPr lvl="1" eaLnBrk="1" hangingPunct="1"/>
            <a:r>
              <a:rPr lang="cs-CZ" altLang="cs-CZ" sz="2400" dirty="0" err="1"/>
              <a:t>gastrointestin</a:t>
            </a:r>
            <a:r>
              <a:rPr lang="en-US" altLang="cs-CZ" sz="2400" dirty="0"/>
              <a:t>al</a:t>
            </a:r>
            <a:r>
              <a:rPr lang="cs-CZ" altLang="cs-CZ" sz="2400" dirty="0"/>
              <a:t> t</a:t>
            </a:r>
            <a:r>
              <a:rPr lang="en-US" altLang="cs-CZ" sz="2400" dirty="0"/>
              <a:t>h</a:t>
            </a:r>
            <a:r>
              <a:rPr lang="cs-CZ" altLang="cs-CZ" sz="2400" dirty="0" err="1"/>
              <a:t>erapeutic</a:t>
            </a:r>
            <a:r>
              <a:rPr lang="cs-CZ" altLang="cs-CZ" sz="2400" dirty="0"/>
              <a:t> </a:t>
            </a:r>
            <a:r>
              <a:rPr lang="cs-CZ" altLang="cs-CZ" sz="2400" dirty="0" err="1"/>
              <a:t>syst</a:t>
            </a:r>
            <a:r>
              <a:rPr lang="en-US" altLang="cs-CZ" sz="2400" dirty="0"/>
              <a:t>e</a:t>
            </a:r>
            <a:r>
              <a:rPr lang="cs-CZ" altLang="cs-CZ" sz="2400" dirty="0"/>
              <a:t>m</a:t>
            </a:r>
          </a:p>
          <a:p>
            <a:pPr eaLnBrk="1" hangingPunct="1"/>
            <a:r>
              <a:rPr lang="cs-CZ" altLang="cs-CZ" sz="3600" dirty="0"/>
              <a:t>3</a:t>
            </a:r>
            <a:r>
              <a:rPr lang="en-US" altLang="cs-CZ" sz="3600" baseline="30000" dirty="0" err="1"/>
              <a:t>rd</a:t>
            </a:r>
            <a:r>
              <a:rPr lang="cs-CZ" altLang="cs-CZ" sz="3600" dirty="0"/>
              <a:t> </a:t>
            </a:r>
            <a:r>
              <a:rPr lang="cs-CZ" altLang="cs-CZ" dirty="0" err="1"/>
              <a:t>gener</a:t>
            </a:r>
            <a:r>
              <a:rPr lang="en-US" altLang="cs-CZ" dirty="0" err="1"/>
              <a:t>ation</a:t>
            </a:r>
            <a:r>
              <a:rPr lang="cs-CZ" altLang="cs-CZ" dirty="0"/>
              <a:t> </a:t>
            </a:r>
            <a:r>
              <a:rPr lang="en-US" altLang="cs-CZ" dirty="0"/>
              <a:t>with </a:t>
            </a:r>
            <a:r>
              <a:rPr lang="en-US" altLang="cs-CZ" u="sng" dirty="0"/>
              <a:t>targeted drug delivery</a:t>
            </a:r>
            <a:endParaRPr lang="cs-CZ" altLang="cs-CZ" sz="2000" u="sng" dirty="0"/>
          </a:p>
          <a:p>
            <a:pPr lvl="1" eaLnBrk="1" hangingPunct="1">
              <a:buFontTx/>
              <a:buNone/>
            </a:pPr>
            <a:endParaRPr lang="cs-CZ" altLang="cs-CZ" sz="1800" dirty="0"/>
          </a:p>
        </p:txBody>
      </p:sp>
      <p:sp>
        <p:nvSpPr>
          <p:cNvPr id="22532" name="Text Box 5">
            <a:extLst>
              <a:ext uri="{FF2B5EF4-FFF2-40B4-BE49-F238E27FC236}">
                <a16:creationId xmlns:a16="http://schemas.microsoft.com/office/drawing/2014/main" id="{ABCFDD3D-47E2-42E2-ABE0-02EA78476146}"/>
              </a:ext>
            </a:extLst>
          </p:cNvPr>
          <p:cNvSpPr txBox="1">
            <a:spLocks noChangeArrowheads="1"/>
          </p:cNvSpPr>
          <p:nvPr/>
        </p:nvSpPr>
        <p:spPr bwMode="auto">
          <a:xfrm>
            <a:off x="1523999" y="5392738"/>
            <a:ext cx="8368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cs-CZ" altLang="cs-CZ" sz="1800" dirty="0"/>
              <a:t>*SR=</a:t>
            </a:r>
            <a:r>
              <a:rPr lang="cs-CZ" altLang="cs-CZ" sz="1800" dirty="0" err="1"/>
              <a:t>sustained</a:t>
            </a:r>
            <a:r>
              <a:rPr lang="cs-CZ" altLang="cs-CZ" sz="1800" dirty="0"/>
              <a:t> </a:t>
            </a:r>
            <a:r>
              <a:rPr lang="cs-CZ" altLang="cs-CZ" sz="1800" dirty="0" err="1"/>
              <a:t>release</a:t>
            </a:r>
            <a:r>
              <a:rPr lang="cs-CZ" altLang="cs-CZ" sz="1800" dirty="0"/>
              <a:t>, </a:t>
            </a:r>
            <a:r>
              <a:rPr lang="cs-CZ" altLang="cs-CZ" sz="1800" dirty="0" err="1"/>
              <a:t>slow</a:t>
            </a:r>
            <a:r>
              <a:rPr lang="cs-CZ" altLang="cs-CZ" sz="1800" dirty="0"/>
              <a:t> </a:t>
            </a:r>
            <a:r>
              <a:rPr lang="cs-CZ" altLang="cs-CZ" sz="1800" dirty="0" err="1"/>
              <a:t>release</a:t>
            </a:r>
            <a:endParaRPr lang="cs-CZ" altLang="cs-CZ" sz="1800" dirty="0"/>
          </a:p>
          <a:p>
            <a:pPr lvl="1" eaLnBrk="1" hangingPunct="1">
              <a:spcBef>
                <a:spcPct val="0"/>
              </a:spcBef>
              <a:buFontTx/>
              <a:buNone/>
            </a:pPr>
            <a:r>
              <a:rPr lang="cs-CZ" altLang="cs-CZ" sz="1800" dirty="0"/>
              <a:t>LA=long </a:t>
            </a:r>
            <a:r>
              <a:rPr lang="cs-CZ" altLang="cs-CZ" sz="1800" dirty="0" err="1"/>
              <a:t>acting</a:t>
            </a:r>
            <a:r>
              <a:rPr lang="cs-CZ" altLang="cs-CZ" sz="1800" dirty="0"/>
              <a:t>, SA=</a:t>
            </a:r>
            <a:r>
              <a:rPr lang="cs-CZ" altLang="cs-CZ" sz="1800" dirty="0" err="1"/>
              <a:t>slow</a:t>
            </a:r>
            <a:r>
              <a:rPr lang="cs-CZ" altLang="cs-CZ" sz="1800" dirty="0"/>
              <a:t> </a:t>
            </a:r>
            <a:r>
              <a:rPr lang="cs-CZ" altLang="cs-CZ" sz="1800" dirty="0" err="1"/>
              <a:t>acting</a:t>
            </a:r>
            <a:r>
              <a:rPr lang="cs-CZ" altLang="cs-CZ" sz="1800" dirty="0"/>
              <a:t>, XR=</a:t>
            </a:r>
            <a:r>
              <a:rPr lang="cs-CZ" altLang="cs-CZ" sz="1800" dirty="0" err="1"/>
              <a:t>extended</a:t>
            </a:r>
            <a:r>
              <a:rPr lang="cs-CZ" altLang="cs-CZ" sz="1800" dirty="0"/>
              <a:t> </a:t>
            </a:r>
            <a:r>
              <a:rPr lang="cs-CZ" altLang="cs-CZ" sz="1800" dirty="0" err="1"/>
              <a:t>release</a:t>
            </a:r>
            <a:endParaRPr lang="cs-CZ" altLang="cs-CZ" sz="1800" dirty="0"/>
          </a:p>
          <a:p>
            <a:pPr lvl="1" eaLnBrk="1" hangingPunct="1">
              <a:spcBef>
                <a:spcPct val="0"/>
              </a:spcBef>
              <a:buFontTx/>
              <a:buNone/>
            </a:pPr>
            <a:r>
              <a:rPr lang="cs-CZ" altLang="cs-CZ" sz="1800" dirty="0"/>
              <a:t>CR=</a:t>
            </a:r>
            <a:r>
              <a:rPr lang="cs-CZ" altLang="cs-CZ" sz="1800" dirty="0" err="1"/>
              <a:t>continuous</a:t>
            </a:r>
            <a:r>
              <a:rPr lang="cs-CZ" altLang="cs-CZ" sz="1800" dirty="0"/>
              <a:t> (</a:t>
            </a:r>
            <a:r>
              <a:rPr lang="cs-CZ" altLang="cs-CZ" sz="1800" dirty="0" err="1"/>
              <a:t>controlled</a:t>
            </a:r>
            <a:r>
              <a:rPr lang="cs-CZ" altLang="cs-CZ" sz="1800" dirty="0"/>
              <a:t>) </a:t>
            </a:r>
            <a:r>
              <a:rPr lang="cs-CZ" altLang="cs-CZ" sz="1800" dirty="0" err="1"/>
              <a:t>release</a:t>
            </a:r>
            <a:r>
              <a:rPr lang="cs-CZ" altLang="cs-CZ" sz="1800" dirty="0"/>
              <a:t>, </a:t>
            </a:r>
            <a:r>
              <a:rPr lang="cs-CZ" altLang="cs-CZ" sz="1800" dirty="0" err="1"/>
              <a:t>retard</a:t>
            </a:r>
            <a:r>
              <a:rPr lang="cs-CZ" altLang="cs-CZ" sz="1800" dirty="0"/>
              <a:t> atd.</a:t>
            </a:r>
          </a:p>
          <a:p>
            <a:pPr eaLnBrk="1" hangingPunct="1">
              <a:spcBef>
                <a:spcPct val="0"/>
              </a:spcBef>
              <a:buFontTx/>
              <a:buNone/>
            </a:pPr>
            <a:endParaRPr lang="cs-CZ" altLang="cs-CZ" sz="1800" dirty="0"/>
          </a:p>
        </p:txBody>
      </p:sp>
      <p:pic>
        <p:nvPicPr>
          <p:cNvPr id="2" name="Nahraný zvuk">
            <a:hlinkClick r:id="" action="ppaction://media"/>
            <a:extLst>
              <a:ext uri="{FF2B5EF4-FFF2-40B4-BE49-F238E27FC236}">
                <a16:creationId xmlns:a16="http://schemas.microsoft.com/office/drawing/2014/main" id="{1D9E3EB7-521C-40F9-9308-FD46C7B04D5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2400"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31D76B2-0FD4-4D07-A14C-F1EB791B2CEA}"/>
              </a:ext>
            </a:extLst>
          </p:cNvPr>
          <p:cNvSpPr>
            <a:spLocks noGrp="1" noChangeArrowheads="1"/>
          </p:cNvSpPr>
          <p:nvPr>
            <p:ph type="title"/>
            <p:custDataLst>
              <p:tags r:id="rId2"/>
            </p:custDataLst>
          </p:nvPr>
        </p:nvSpPr>
        <p:spPr>
          <a:xfrm>
            <a:off x="1952625" y="285750"/>
            <a:ext cx="8229600" cy="1143000"/>
          </a:xfrm>
        </p:spPr>
        <p:txBody>
          <a:bodyPr/>
          <a:lstStyle/>
          <a:p>
            <a:pPr algn="ctr" eaLnBrk="1" hangingPunct="1"/>
            <a:r>
              <a:rPr lang="cs-CZ" altLang="cs-CZ" sz="3200" spc="-51" dirty="0">
                <a:latin typeface="Calibri"/>
                <a:cs typeface="Arial"/>
              </a:rPr>
              <a:t>IV. </a:t>
            </a:r>
            <a:r>
              <a:rPr lang="en-US" altLang="cs-CZ" sz="3200" spc="-51" dirty="0">
                <a:latin typeface="Calibri"/>
                <a:cs typeface="Arial"/>
              </a:rPr>
              <a:t>Combinations of drugs</a:t>
            </a:r>
            <a:endParaRPr lang="cs-CZ" altLang="cs-CZ" sz="3200" spc="-51" dirty="0">
              <a:latin typeface="Calibri"/>
              <a:cs typeface="Arial"/>
            </a:endParaRPr>
          </a:p>
        </p:txBody>
      </p:sp>
      <p:sp>
        <p:nvSpPr>
          <p:cNvPr id="98307" name="Rectangle 3">
            <a:extLst>
              <a:ext uri="{FF2B5EF4-FFF2-40B4-BE49-F238E27FC236}">
                <a16:creationId xmlns:a16="http://schemas.microsoft.com/office/drawing/2014/main" id="{89BC2FB7-5272-498A-B904-824DE4179646}"/>
              </a:ext>
            </a:extLst>
          </p:cNvPr>
          <p:cNvSpPr>
            <a:spLocks noGrp="1" noChangeArrowheads="1"/>
          </p:cNvSpPr>
          <p:nvPr>
            <p:ph type="body" idx="1"/>
          </p:nvPr>
        </p:nvSpPr>
        <p:spPr>
          <a:xfrm>
            <a:off x="1919288" y="1600201"/>
            <a:ext cx="8291512" cy="4924425"/>
          </a:xfrm>
        </p:spPr>
        <p:txBody>
          <a:bodyPr/>
          <a:lstStyle/>
          <a:p>
            <a:pPr algn="ctr" eaLnBrk="1" hangingPunct="1">
              <a:lnSpc>
                <a:spcPct val="90000"/>
              </a:lnSpc>
              <a:buFontTx/>
              <a:buNone/>
              <a:defRPr/>
            </a:pPr>
            <a:r>
              <a:rPr lang="en-US" dirty="0"/>
              <a:t>The effect is </a:t>
            </a:r>
            <a:r>
              <a:rPr lang="cs-CZ" dirty="0"/>
              <a:t> 	</a:t>
            </a:r>
          </a:p>
          <a:p>
            <a:pPr eaLnBrk="1" hangingPunct="1">
              <a:lnSpc>
                <a:spcPct val="90000"/>
              </a:lnSpc>
              <a:buFontTx/>
              <a:buNone/>
              <a:defRPr/>
            </a:pPr>
            <a:endParaRPr lang="cs-CZ" b="1" dirty="0"/>
          </a:p>
          <a:p>
            <a:pPr eaLnBrk="1" hangingPunct="1">
              <a:lnSpc>
                <a:spcPct val="90000"/>
              </a:lnSpc>
              <a:buFontTx/>
              <a:buNone/>
              <a:defRPr/>
            </a:pPr>
            <a:r>
              <a:rPr lang="cs-CZ" b="1" dirty="0"/>
              <a:t>S y n e r g i s</a:t>
            </a:r>
            <a:r>
              <a:rPr lang="en-US" b="1" dirty="0"/>
              <a:t> m</a:t>
            </a:r>
            <a:endParaRPr lang="cs-CZ" b="1" dirty="0"/>
          </a:p>
          <a:p>
            <a:pPr eaLnBrk="1" hangingPunct="1">
              <a:lnSpc>
                <a:spcPct val="90000"/>
              </a:lnSpc>
              <a:defRPr/>
            </a:pPr>
            <a:r>
              <a:rPr lang="cs-CZ" u="sng" dirty="0" err="1"/>
              <a:t>Summa</a:t>
            </a:r>
            <a:r>
              <a:rPr lang="en-US" u="sng" dirty="0" err="1"/>
              <a:t>tion</a:t>
            </a:r>
            <a:r>
              <a:rPr lang="cs-CZ" u="sng" dirty="0"/>
              <a:t>:</a:t>
            </a:r>
            <a:r>
              <a:rPr lang="cs-CZ" dirty="0"/>
              <a:t> </a:t>
            </a:r>
            <a:r>
              <a:rPr lang="en-US" sz="2400" dirty="0"/>
              <a:t>both drugs have</a:t>
            </a:r>
            <a:r>
              <a:rPr lang="cs-CZ" sz="2400" dirty="0"/>
              <a:t> </a:t>
            </a:r>
            <a:r>
              <a:rPr lang="en-US" sz="2400" dirty="0"/>
              <a:t>the same </a:t>
            </a:r>
            <a:r>
              <a:rPr lang="cs-CZ" sz="2400" dirty="0"/>
              <a:t>(</a:t>
            </a:r>
            <a:r>
              <a:rPr lang="en-US" sz="2400" dirty="0"/>
              <a:t>similar</a:t>
            </a:r>
            <a:r>
              <a:rPr lang="cs-CZ" sz="2400" dirty="0"/>
              <a:t>) </a:t>
            </a:r>
            <a:r>
              <a:rPr lang="en-US" sz="2400" dirty="0"/>
              <a:t>effect and, if we combine them, the final</a:t>
            </a:r>
            <a:r>
              <a:rPr lang="cs-CZ" sz="2400" dirty="0"/>
              <a:t> </a:t>
            </a:r>
            <a:r>
              <a:rPr lang="en-US" sz="2400" dirty="0"/>
              <a:t>effect is a</a:t>
            </a:r>
            <a:r>
              <a:rPr lang="cs-CZ" sz="2400" dirty="0"/>
              <a:t> </a:t>
            </a:r>
            <a:r>
              <a:rPr lang="cs-CZ" sz="2400" dirty="0">
                <a:effectLst>
                  <a:outerShdw blurRad="38100" dist="38100" dir="2700000" algn="tl">
                    <a:srgbClr val="C0C0C0"/>
                  </a:outerShdw>
                </a:effectLst>
              </a:rPr>
              <a:t>sum</a:t>
            </a:r>
            <a:r>
              <a:rPr lang="cs-CZ" sz="2400" dirty="0"/>
              <a:t> </a:t>
            </a:r>
            <a:r>
              <a:rPr lang="en-US" sz="2400" dirty="0"/>
              <a:t>of </a:t>
            </a:r>
            <a:r>
              <a:rPr lang="cs-CZ" sz="2400" dirty="0" err="1"/>
              <a:t>all</a:t>
            </a:r>
            <a:r>
              <a:rPr lang="cs-CZ" sz="2400" dirty="0"/>
              <a:t> </a:t>
            </a:r>
            <a:r>
              <a:rPr lang="en-US" sz="2400" dirty="0"/>
              <a:t>effects</a:t>
            </a:r>
            <a:r>
              <a:rPr lang="cs-CZ" sz="2400" dirty="0"/>
              <a:t>, </a:t>
            </a:r>
            <a:r>
              <a:rPr lang="en-US" sz="2400" dirty="0"/>
              <a:t>which the drugs would have when administered in </a:t>
            </a:r>
            <a:r>
              <a:rPr lang="en-US" sz="2400" dirty="0" err="1"/>
              <a:t>monotherapy</a:t>
            </a:r>
            <a:endParaRPr lang="cs-CZ" dirty="0"/>
          </a:p>
          <a:p>
            <a:pPr eaLnBrk="1" hangingPunct="1">
              <a:lnSpc>
                <a:spcPct val="90000"/>
              </a:lnSpc>
              <a:buFontTx/>
              <a:buNone/>
              <a:defRPr/>
            </a:pPr>
            <a:r>
              <a:rPr lang="cs-CZ" dirty="0"/>
              <a:t>      	</a:t>
            </a:r>
            <a:r>
              <a:rPr lang="en-US" sz="2000" dirty="0"/>
              <a:t>one-sided</a:t>
            </a:r>
            <a:r>
              <a:rPr lang="cs-CZ" sz="2000" dirty="0"/>
              <a:t> : </a:t>
            </a:r>
            <a:r>
              <a:rPr lang="cs-CZ" sz="2000" dirty="0" err="1"/>
              <a:t>analgeti</a:t>
            </a:r>
            <a:r>
              <a:rPr lang="en-US" sz="2000" dirty="0" err="1"/>
              <a:t>cs</a:t>
            </a:r>
            <a:r>
              <a:rPr lang="cs-CZ" sz="2000" dirty="0"/>
              <a:t> anod</a:t>
            </a:r>
            <a:r>
              <a:rPr lang="en-US" sz="2000" dirty="0" err="1"/>
              <a:t>ynes</a:t>
            </a:r>
            <a:r>
              <a:rPr lang="cs-CZ" sz="2000" dirty="0"/>
              <a:t> + </a:t>
            </a:r>
            <a:r>
              <a:rPr lang="cs-CZ" sz="2000" dirty="0" err="1"/>
              <a:t>nar</a:t>
            </a:r>
            <a:r>
              <a:rPr lang="en-US" sz="2000" dirty="0"/>
              <a:t>c</a:t>
            </a:r>
            <a:r>
              <a:rPr lang="cs-CZ" sz="2000" dirty="0" err="1"/>
              <a:t>oti</a:t>
            </a:r>
            <a:r>
              <a:rPr lang="en-US" sz="2000" dirty="0" err="1"/>
              <a:t>cs</a:t>
            </a:r>
            <a:endParaRPr lang="cs-CZ" sz="2000" dirty="0"/>
          </a:p>
          <a:p>
            <a:pPr eaLnBrk="1" hangingPunct="1">
              <a:lnSpc>
                <a:spcPct val="90000"/>
              </a:lnSpc>
              <a:buFontTx/>
              <a:buNone/>
              <a:defRPr/>
            </a:pPr>
            <a:r>
              <a:rPr lang="cs-CZ" sz="2000" dirty="0"/>
              <a:t>       	</a:t>
            </a:r>
            <a:r>
              <a:rPr lang="en-US" sz="2000" dirty="0"/>
              <a:t>two-sided</a:t>
            </a:r>
            <a:r>
              <a:rPr lang="cs-CZ" sz="2000" dirty="0"/>
              <a:t>  :  </a:t>
            </a:r>
            <a:r>
              <a:rPr lang="en-US" sz="2000" dirty="0"/>
              <a:t>c</a:t>
            </a:r>
            <a:r>
              <a:rPr lang="cs-CZ" sz="2000" dirty="0" err="1"/>
              <a:t>ombina</a:t>
            </a:r>
            <a:r>
              <a:rPr lang="en-US" sz="2000" dirty="0" err="1"/>
              <a:t>tion</a:t>
            </a:r>
            <a:r>
              <a:rPr lang="cs-CZ" sz="2000" dirty="0"/>
              <a:t> </a:t>
            </a:r>
            <a:r>
              <a:rPr lang="en-US" sz="2000" dirty="0"/>
              <a:t>of </a:t>
            </a:r>
            <a:r>
              <a:rPr lang="cs-CZ" sz="2000" dirty="0" err="1"/>
              <a:t>cytosta</a:t>
            </a:r>
            <a:r>
              <a:rPr lang="en-US" sz="2000" dirty="0"/>
              <a:t>tics</a:t>
            </a:r>
            <a:r>
              <a:rPr lang="cs-CZ" dirty="0"/>
              <a:t> </a:t>
            </a:r>
          </a:p>
          <a:p>
            <a:pPr eaLnBrk="1" hangingPunct="1">
              <a:lnSpc>
                <a:spcPct val="90000"/>
              </a:lnSpc>
              <a:defRPr/>
            </a:pPr>
            <a:r>
              <a:rPr lang="cs-CZ" u="sng" dirty="0" err="1"/>
              <a:t>Potentia</a:t>
            </a:r>
            <a:r>
              <a:rPr lang="en-US" u="sng" dirty="0" err="1"/>
              <a:t>tion</a:t>
            </a:r>
            <a:r>
              <a:rPr lang="cs-CZ" dirty="0"/>
              <a:t> </a:t>
            </a:r>
          </a:p>
          <a:p>
            <a:pPr eaLnBrk="1" hangingPunct="1">
              <a:lnSpc>
                <a:spcPct val="90000"/>
              </a:lnSpc>
              <a:buFontTx/>
              <a:buNone/>
              <a:defRPr/>
            </a:pPr>
            <a:r>
              <a:rPr lang="cs-CZ" dirty="0"/>
              <a:t>       	</a:t>
            </a:r>
            <a:r>
              <a:rPr lang="en-US" sz="2000" dirty="0"/>
              <a:t>one-sided</a:t>
            </a:r>
            <a:r>
              <a:rPr lang="cs-CZ" sz="2000" dirty="0"/>
              <a:t> : Ca</a:t>
            </a:r>
            <a:r>
              <a:rPr lang="cs-CZ" sz="2000" baseline="30000" dirty="0"/>
              <a:t>2+</a:t>
            </a:r>
            <a:r>
              <a:rPr lang="cs-CZ" sz="2000" dirty="0"/>
              <a:t> + </a:t>
            </a:r>
            <a:r>
              <a:rPr lang="cs-CZ" sz="2000" dirty="0" err="1"/>
              <a:t>digoxin</a:t>
            </a:r>
            <a:endParaRPr lang="cs-CZ" sz="2000" dirty="0"/>
          </a:p>
          <a:p>
            <a:pPr eaLnBrk="1" hangingPunct="1">
              <a:lnSpc>
                <a:spcPct val="90000"/>
              </a:lnSpc>
              <a:buFontTx/>
              <a:buNone/>
              <a:defRPr/>
            </a:pPr>
            <a:r>
              <a:rPr lang="cs-CZ" sz="2000" dirty="0"/>
              <a:t>       	</a:t>
            </a:r>
            <a:r>
              <a:rPr lang="en-US" sz="2000" dirty="0"/>
              <a:t>two-sided</a:t>
            </a:r>
            <a:r>
              <a:rPr lang="cs-CZ" sz="2000" dirty="0"/>
              <a:t>  : digoxin + </a:t>
            </a:r>
            <a:r>
              <a:rPr lang="cs-CZ" sz="2000" dirty="0" err="1"/>
              <a:t>thiazide</a:t>
            </a:r>
            <a:r>
              <a:rPr lang="cs-CZ" sz="2000" dirty="0"/>
              <a:t> </a:t>
            </a:r>
            <a:r>
              <a:rPr lang="cs-CZ" sz="2000" dirty="0" err="1"/>
              <a:t>diureti</a:t>
            </a:r>
            <a:r>
              <a:rPr lang="en-US" sz="2000" dirty="0" err="1"/>
              <a:t>cs</a:t>
            </a:r>
            <a:endParaRPr lang="en-US" dirty="0"/>
          </a:p>
        </p:txBody>
      </p:sp>
      <p:sp>
        <p:nvSpPr>
          <p:cNvPr id="26628" name="AutoShape 4">
            <a:extLst>
              <a:ext uri="{FF2B5EF4-FFF2-40B4-BE49-F238E27FC236}">
                <a16:creationId xmlns:a16="http://schemas.microsoft.com/office/drawing/2014/main" id="{BE438101-AA43-410B-AC83-F41AD69A1F9D}"/>
              </a:ext>
            </a:extLst>
          </p:cNvPr>
          <p:cNvSpPr>
            <a:spLocks noChangeArrowheads="1"/>
          </p:cNvSpPr>
          <p:nvPr/>
        </p:nvSpPr>
        <p:spPr bwMode="auto">
          <a:xfrm>
            <a:off x="6888164" y="1360921"/>
            <a:ext cx="574675" cy="792163"/>
          </a:xfrm>
          <a:prstGeom prst="upArrow">
            <a:avLst>
              <a:gd name="adj1" fmla="val 50000"/>
              <a:gd name="adj2" fmla="val 34461"/>
            </a:avLst>
          </a:prstGeom>
          <a:blipFill dpi="0" rotWithShape="0">
            <a:blip r:embed="rId7"/>
            <a:srcRect/>
            <a:tile tx="0" ty="0" sx="100000" sy="100000" flip="none" algn="tl"/>
          </a:blipFill>
          <a:ln w="57150" algn="ctr">
            <a:solidFill>
              <a:srgbClr val="FF00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3" name="Nahraný zvuk">
            <a:hlinkClick r:id="" action="ppaction://media"/>
            <a:extLst>
              <a:ext uri="{FF2B5EF4-FFF2-40B4-BE49-F238E27FC236}">
                <a16:creationId xmlns:a16="http://schemas.microsoft.com/office/drawing/2014/main" id="{F89DE254-55E8-4002-B9E7-E21914DDC56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17827" y="5524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99E5564-47A8-4095-9A4F-F8DBEE713808}"/>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IV. </a:t>
            </a:r>
            <a:r>
              <a:rPr lang="en-US" altLang="cs-CZ" sz="3200" spc="-51" dirty="0">
                <a:latin typeface="Calibri"/>
                <a:cs typeface="Arial"/>
              </a:rPr>
              <a:t>Combinations of drugs</a:t>
            </a:r>
            <a:endParaRPr lang="cs-CZ" altLang="cs-CZ" sz="3200" spc="-51" dirty="0">
              <a:latin typeface="Calibri"/>
              <a:cs typeface="Arial"/>
            </a:endParaRPr>
          </a:p>
        </p:txBody>
      </p:sp>
      <p:sp>
        <p:nvSpPr>
          <p:cNvPr id="112643" name="Rectangle 3">
            <a:extLst>
              <a:ext uri="{FF2B5EF4-FFF2-40B4-BE49-F238E27FC236}">
                <a16:creationId xmlns:a16="http://schemas.microsoft.com/office/drawing/2014/main" id="{151DE174-8155-43E0-8F1E-38B92E871F15}"/>
              </a:ext>
            </a:extLst>
          </p:cNvPr>
          <p:cNvSpPr>
            <a:spLocks noGrp="1" noChangeArrowheads="1"/>
          </p:cNvSpPr>
          <p:nvPr>
            <p:ph type="body" idx="1"/>
          </p:nvPr>
        </p:nvSpPr>
        <p:spPr/>
        <p:txBody>
          <a:bodyPr/>
          <a:lstStyle/>
          <a:p>
            <a:pPr eaLnBrk="1" hangingPunct="1">
              <a:buFontTx/>
              <a:buNone/>
              <a:defRPr/>
            </a:pPr>
            <a:r>
              <a:rPr lang="en-US" dirty="0"/>
              <a:t>                     The effect is</a:t>
            </a:r>
            <a:r>
              <a:rPr lang="cs-CZ" dirty="0"/>
              <a:t> 	</a:t>
            </a:r>
          </a:p>
          <a:p>
            <a:pPr eaLnBrk="1" hangingPunct="1">
              <a:buFontTx/>
              <a:buNone/>
              <a:defRPr/>
            </a:pPr>
            <a:endParaRPr lang="cs-CZ" b="1" dirty="0"/>
          </a:p>
          <a:p>
            <a:pPr eaLnBrk="1" hangingPunct="1">
              <a:lnSpc>
                <a:spcPct val="120000"/>
              </a:lnSpc>
              <a:buFontTx/>
              <a:buNone/>
              <a:defRPr/>
            </a:pPr>
            <a:r>
              <a:rPr lang="cs-CZ" b="1" dirty="0">
                <a:effectLst>
                  <a:outerShdw blurRad="38100" dist="38100" dir="2700000" algn="tl">
                    <a:srgbClr val="C0C0C0"/>
                  </a:outerShdw>
                </a:effectLst>
              </a:rPr>
              <a:t>A n t a g o n i s</a:t>
            </a:r>
            <a:r>
              <a:rPr lang="en-US" b="1" dirty="0">
                <a:effectLst>
                  <a:outerShdw blurRad="38100" dist="38100" dir="2700000" algn="tl">
                    <a:srgbClr val="C0C0C0"/>
                  </a:outerShdw>
                </a:effectLst>
              </a:rPr>
              <a:t> m</a:t>
            </a:r>
            <a:endParaRPr lang="cs-CZ" b="1" dirty="0">
              <a:effectLst>
                <a:outerShdw blurRad="38100" dist="38100" dir="2700000" algn="tl">
                  <a:srgbClr val="C0C0C0"/>
                </a:outerShdw>
              </a:effectLst>
            </a:endParaRPr>
          </a:p>
          <a:p>
            <a:pPr eaLnBrk="1" hangingPunct="1">
              <a:lnSpc>
                <a:spcPct val="120000"/>
              </a:lnSpc>
              <a:defRPr/>
            </a:pPr>
            <a:r>
              <a:rPr lang="cs-CZ" dirty="0"/>
              <a:t>  </a:t>
            </a:r>
            <a:r>
              <a:rPr lang="en-US" dirty="0" err="1"/>
              <a:t>ph</a:t>
            </a:r>
            <a:r>
              <a:rPr lang="cs-CZ" dirty="0" err="1"/>
              <a:t>armacologi</a:t>
            </a:r>
            <a:r>
              <a:rPr lang="en-US" dirty="0"/>
              <a:t>cal</a:t>
            </a:r>
            <a:r>
              <a:rPr lang="cs-CZ" dirty="0"/>
              <a:t> 	</a:t>
            </a:r>
            <a:r>
              <a:rPr lang="cs-CZ" sz="2400" dirty="0"/>
              <a:t>(histamine x </a:t>
            </a:r>
            <a:r>
              <a:rPr lang="cs-CZ" sz="2400" dirty="0" err="1"/>
              <a:t>cetirizine</a:t>
            </a:r>
            <a:r>
              <a:rPr lang="cs-CZ" sz="2400" dirty="0"/>
              <a:t>)</a:t>
            </a:r>
          </a:p>
          <a:p>
            <a:pPr eaLnBrk="1" hangingPunct="1">
              <a:lnSpc>
                <a:spcPct val="120000"/>
              </a:lnSpc>
              <a:defRPr/>
            </a:pPr>
            <a:r>
              <a:rPr lang="cs-CZ" dirty="0"/>
              <a:t>  </a:t>
            </a:r>
            <a:r>
              <a:rPr lang="en-US" dirty="0"/>
              <a:t>ph</a:t>
            </a:r>
            <a:r>
              <a:rPr lang="cs-CZ" dirty="0"/>
              <a:t>y</a:t>
            </a:r>
            <a:r>
              <a:rPr lang="en-US" dirty="0"/>
              <a:t>s</a:t>
            </a:r>
            <a:r>
              <a:rPr lang="cs-CZ" dirty="0" err="1"/>
              <a:t>iologic</a:t>
            </a:r>
            <a:r>
              <a:rPr lang="en-US" dirty="0"/>
              <a:t>al</a:t>
            </a:r>
            <a:r>
              <a:rPr lang="cs-CZ" dirty="0"/>
              <a:t>      	</a:t>
            </a:r>
            <a:r>
              <a:rPr lang="cs-CZ" sz="2400" dirty="0"/>
              <a:t>(histamine x </a:t>
            </a:r>
            <a:r>
              <a:rPr lang="cs-CZ" sz="2400" dirty="0" err="1"/>
              <a:t>salbutamol</a:t>
            </a:r>
            <a:r>
              <a:rPr lang="cs-CZ" sz="2400" dirty="0"/>
              <a:t>)</a:t>
            </a:r>
          </a:p>
          <a:p>
            <a:pPr eaLnBrk="1" hangingPunct="1">
              <a:lnSpc>
                <a:spcPct val="120000"/>
              </a:lnSpc>
              <a:defRPr/>
            </a:pPr>
            <a:r>
              <a:rPr lang="cs-CZ" dirty="0"/>
              <a:t>  </a:t>
            </a:r>
            <a:r>
              <a:rPr lang="cs-CZ" dirty="0" err="1"/>
              <a:t>chemic</a:t>
            </a:r>
            <a:r>
              <a:rPr lang="en-US" dirty="0"/>
              <a:t>al</a:t>
            </a:r>
            <a:r>
              <a:rPr lang="cs-CZ" dirty="0"/>
              <a:t>      	         </a:t>
            </a:r>
            <a:r>
              <a:rPr lang="cs-CZ" sz="2400" dirty="0"/>
              <a:t>(heparin x protamin </a:t>
            </a:r>
            <a:r>
              <a:rPr lang="cs-CZ" sz="2400" dirty="0" err="1"/>
              <a:t>sulf</a:t>
            </a:r>
            <a:r>
              <a:rPr lang="en-US" sz="2400" dirty="0"/>
              <a:t>ate</a:t>
            </a:r>
            <a:r>
              <a:rPr lang="cs-CZ" sz="2400" dirty="0"/>
              <a:t>)</a:t>
            </a:r>
          </a:p>
          <a:p>
            <a:pPr lvl="1" eaLnBrk="1" hangingPunct="1">
              <a:lnSpc>
                <a:spcPct val="120000"/>
              </a:lnSpc>
              <a:buFontTx/>
              <a:buNone/>
              <a:defRPr/>
            </a:pPr>
            <a:r>
              <a:rPr lang="cs-CZ" dirty="0"/>
              <a:t>					</a:t>
            </a:r>
            <a:r>
              <a:rPr lang="cs-CZ" sz="2400" dirty="0"/>
              <a:t>(</a:t>
            </a:r>
            <a:r>
              <a:rPr lang="en-US" sz="2400" dirty="0"/>
              <a:t>metals</a:t>
            </a:r>
            <a:r>
              <a:rPr lang="cs-CZ" sz="2400" dirty="0"/>
              <a:t> x </a:t>
            </a:r>
            <a:r>
              <a:rPr lang="cs-CZ" sz="2400" dirty="0" err="1"/>
              <a:t>dimerkaprol</a:t>
            </a:r>
            <a:r>
              <a:rPr lang="cs-CZ" sz="2400" dirty="0"/>
              <a:t>, EDTA)</a:t>
            </a:r>
            <a:endParaRPr lang="en-US" sz="2400" dirty="0"/>
          </a:p>
        </p:txBody>
      </p:sp>
      <p:sp>
        <p:nvSpPr>
          <p:cNvPr id="28676" name="AutoShape 5">
            <a:extLst>
              <a:ext uri="{FF2B5EF4-FFF2-40B4-BE49-F238E27FC236}">
                <a16:creationId xmlns:a16="http://schemas.microsoft.com/office/drawing/2014/main" id="{36790740-24D1-4435-A420-2BF35696EA7B}"/>
              </a:ext>
            </a:extLst>
          </p:cNvPr>
          <p:cNvSpPr>
            <a:spLocks noChangeArrowheads="1"/>
          </p:cNvSpPr>
          <p:nvPr/>
        </p:nvSpPr>
        <p:spPr bwMode="auto">
          <a:xfrm rot="10800000">
            <a:off x="5070756" y="1776561"/>
            <a:ext cx="574675" cy="792163"/>
          </a:xfrm>
          <a:prstGeom prst="upArrow">
            <a:avLst>
              <a:gd name="adj1" fmla="val 50000"/>
              <a:gd name="adj2" fmla="val 34461"/>
            </a:avLst>
          </a:prstGeom>
          <a:blipFill dpi="0" rotWithShape="0">
            <a:blip r:embed="rId7"/>
            <a:srcRect/>
            <a:tile tx="0" ty="0" sx="100000" sy="100000" flip="none" algn="tl"/>
          </a:blipFill>
          <a:ln w="57150" algn="ctr">
            <a:solidFill>
              <a:srgbClr val="FF00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2" name="Nahraný zvuk">
            <a:hlinkClick r:id="" action="ppaction://media"/>
            <a:extLst>
              <a:ext uri="{FF2B5EF4-FFF2-40B4-BE49-F238E27FC236}">
                <a16:creationId xmlns:a16="http://schemas.microsoft.com/office/drawing/2014/main" id="{CD2165CD-C4D0-4CAA-B752-EF9D03B2FF2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8773"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E6A2A3-1174-40AB-9C15-2D4C7A682CDD}"/>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V. </a:t>
            </a:r>
            <a:r>
              <a:rPr lang="en-US" altLang="cs-CZ" sz="3200" spc="-51" dirty="0">
                <a:latin typeface="Calibri"/>
                <a:cs typeface="Arial"/>
              </a:rPr>
              <a:t>Food </a:t>
            </a:r>
            <a:r>
              <a:rPr lang="cs-CZ" altLang="cs-CZ" sz="3200" spc="-51" dirty="0" err="1">
                <a:latin typeface="Calibri"/>
                <a:cs typeface="Arial"/>
              </a:rPr>
              <a:t>intake</a:t>
            </a:r>
            <a:endParaRPr lang="cs-CZ" altLang="cs-CZ" sz="3200" spc="-51" dirty="0">
              <a:latin typeface="Calibri"/>
              <a:cs typeface="Arial"/>
            </a:endParaRPr>
          </a:p>
        </p:txBody>
      </p:sp>
      <p:sp>
        <p:nvSpPr>
          <p:cNvPr id="30723" name="Rectangle 3">
            <a:extLst>
              <a:ext uri="{FF2B5EF4-FFF2-40B4-BE49-F238E27FC236}">
                <a16:creationId xmlns:a16="http://schemas.microsoft.com/office/drawing/2014/main" id="{0F058946-3FDC-4124-986E-B51F995E54C2}"/>
              </a:ext>
            </a:extLst>
          </p:cNvPr>
          <p:cNvSpPr>
            <a:spLocks noGrp="1" noChangeArrowheads="1"/>
          </p:cNvSpPr>
          <p:nvPr>
            <p:ph type="body" idx="1"/>
          </p:nvPr>
        </p:nvSpPr>
        <p:spPr>
          <a:xfrm>
            <a:off x="155863" y="1297144"/>
            <a:ext cx="11814463" cy="4139998"/>
          </a:xfrm>
        </p:spPr>
        <p:txBody>
          <a:bodyPr/>
          <a:lstStyle/>
          <a:p>
            <a:pPr eaLnBrk="1" hangingPunct="1">
              <a:buFontTx/>
              <a:buNone/>
            </a:pPr>
            <a:r>
              <a:rPr lang="cs-CZ" altLang="cs-CZ" dirty="0"/>
              <a:t>PD </a:t>
            </a:r>
            <a:r>
              <a:rPr lang="cs-CZ" altLang="cs-CZ" dirty="0" err="1"/>
              <a:t>intera</a:t>
            </a:r>
            <a:r>
              <a:rPr lang="en-US" altLang="cs-CZ" dirty="0" err="1"/>
              <a:t>ctions</a:t>
            </a:r>
            <a:endParaRPr lang="cs-CZ" altLang="cs-CZ" dirty="0"/>
          </a:p>
          <a:p>
            <a:pPr eaLnBrk="1" hangingPunct="1">
              <a:buFontTx/>
              <a:buNone/>
            </a:pPr>
            <a:r>
              <a:rPr lang="cs-CZ" altLang="cs-CZ" dirty="0"/>
              <a:t>	</a:t>
            </a:r>
            <a:r>
              <a:rPr lang="cs-CZ" altLang="cs-CZ" sz="1800" dirty="0"/>
              <a:t>- </a:t>
            </a:r>
            <a:r>
              <a:rPr lang="en-US" altLang="cs-CZ" sz="1800" dirty="0"/>
              <a:t>non-selective</a:t>
            </a:r>
            <a:r>
              <a:rPr lang="cs-CZ" altLang="cs-CZ" sz="1800" dirty="0"/>
              <a:t> </a:t>
            </a:r>
            <a:r>
              <a:rPr lang="en-US" altLang="cs-CZ" sz="1800" dirty="0"/>
              <a:t>inhibitors of </a:t>
            </a:r>
            <a:r>
              <a:rPr lang="en-US" altLang="cs-CZ" sz="1800" dirty="0" err="1"/>
              <a:t>monoaminooxidase</a:t>
            </a:r>
            <a:r>
              <a:rPr lang="en-US" altLang="cs-CZ" sz="1800" dirty="0"/>
              <a:t> increase the bioavailability</a:t>
            </a:r>
            <a:r>
              <a:rPr lang="cs-CZ" altLang="cs-CZ" sz="1800" dirty="0"/>
              <a:t> </a:t>
            </a:r>
            <a:r>
              <a:rPr lang="en-US" altLang="cs-CZ" sz="1800" dirty="0"/>
              <a:t>of tyramine from food (fermented food is risky, e.g. some cheese, red wine,</a:t>
            </a:r>
            <a:r>
              <a:rPr lang="cs-CZ" altLang="cs-CZ" sz="1800" dirty="0"/>
              <a:t> </a:t>
            </a:r>
            <a:r>
              <a:rPr lang="en-US" altLang="cs-CZ" sz="1800" dirty="0"/>
              <a:t>smoked meat, bananas)</a:t>
            </a:r>
            <a:r>
              <a:rPr lang="cs-CZ" altLang="cs-CZ" sz="1800" dirty="0"/>
              <a:t> -</a:t>
            </a:r>
            <a:r>
              <a:rPr lang="en-US" altLang="cs-CZ" sz="1800" dirty="0"/>
              <a:t>&gt; risk of excessive </a:t>
            </a:r>
            <a:r>
              <a:rPr lang="cs-CZ" altLang="cs-CZ" sz="1800" dirty="0" err="1"/>
              <a:t>wash</a:t>
            </a:r>
            <a:r>
              <a:rPr lang="cs-CZ" altLang="cs-CZ" sz="1800" dirty="0"/>
              <a:t> out</a:t>
            </a:r>
            <a:r>
              <a:rPr lang="en-US" altLang="cs-CZ" sz="1800" dirty="0"/>
              <a:t> of catecholamines and </a:t>
            </a:r>
            <a:r>
              <a:rPr lang="en-US" altLang="cs-CZ" sz="1800" dirty="0" err="1"/>
              <a:t>hypertens</a:t>
            </a:r>
            <a:r>
              <a:rPr lang="cs-CZ" altLang="cs-CZ" sz="1800" dirty="0" err="1"/>
              <a:t>iv</a:t>
            </a:r>
            <a:r>
              <a:rPr lang="en-US" altLang="cs-CZ" sz="1800" dirty="0"/>
              <a:t>e crisis</a:t>
            </a:r>
            <a:endParaRPr lang="cs-CZ" altLang="cs-CZ" sz="1800" dirty="0"/>
          </a:p>
          <a:p>
            <a:pPr eaLnBrk="1" hangingPunct="1">
              <a:buFontTx/>
              <a:buNone/>
            </a:pPr>
            <a:endParaRPr lang="cs-CZ" altLang="cs-CZ" sz="1800" dirty="0"/>
          </a:p>
          <a:p>
            <a:pPr eaLnBrk="1" hangingPunct="1">
              <a:buFontTx/>
              <a:buNone/>
            </a:pPr>
            <a:r>
              <a:rPr lang="cs-CZ" altLang="cs-CZ" sz="1800" dirty="0"/>
              <a:t>	- </a:t>
            </a:r>
            <a:r>
              <a:rPr lang="en-US" altLang="cs-CZ" sz="1800" dirty="0"/>
              <a:t>food with high content of vitamin K (e.g. broccoli) can decrease the effect of warfarin (vitamin K antagonist)</a:t>
            </a:r>
            <a:br>
              <a:rPr lang="en-US" altLang="cs-CZ" sz="1800" dirty="0"/>
            </a:br>
            <a:endParaRPr lang="cs-CZ" altLang="cs-CZ" sz="1800" dirty="0"/>
          </a:p>
          <a:p>
            <a:pPr eaLnBrk="1" hangingPunct="1">
              <a:buFontTx/>
              <a:buNone/>
            </a:pPr>
            <a:r>
              <a:rPr lang="cs-CZ" altLang="cs-CZ" dirty="0"/>
              <a:t>PK </a:t>
            </a:r>
            <a:r>
              <a:rPr lang="cs-CZ" altLang="cs-CZ" dirty="0" err="1"/>
              <a:t>intera</a:t>
            </a:r>
            <a:r>
              <a:rPr lang="en-US" altLang="cs-CZ" dirty="0" err="1"/>
              <a:t>ctions</a:t>
            </a:r>
            <a:endParaRPr lang="cs-CZ" altLang="cs-CZ" dirty="0"/>
          </a:p>
          <a:p>
            <a:pPr eaLnBrk="1" hangingPunct="1">
              <a:buFontTx/>
              <a:buNone/>
            </a:pPr>
            <a:r>
              <a:rPr lang="cs-CZ" altLang="cs-CZ" dirty="0"/>
              <a:t>	 </a:t>
            </a:r>
            <a:r>
              <a:rPr lang="cs-CZ" altLang="cs-CZ" sz="1800" dirty="0"/>
              <a:t>- </a:t>
            </a:r>
            <a:r>
              <a:rPr lang="en-US" altLang="cs-CZ" sz="1800" dirty="0"/>
              <a:t>more often- influence at the level of absorption, but also</a:t>
            </a:r>
            <a:r>
              <a:rPr lang="cs-CZ" altLang="cs-CZ" sz="1800" dirty="0"/>
              <a:t> </a:t>
            </a:r>
            <a:r>
              <a:rPr lang="en-US" altLang="cs-CZ" sz="1800" dirty="0"/>
              <a:t>in metabolism and excretion</a:t>
            </a:r>
            <a:br>
              <a:rPr lang="en-US" altLang="cs-CZ" sz="1800" dirty="0"/>
            </a:br>
            <a:endParaRPr lang="en-US" altLang="cs-CZ" sz="1800" dirty="0"/>
          </a:p>
        </p:txBody>
      </p:sp>
      <p:pic>
        <p:nvPicPr>
          <p:cNvPr id="2" name="Nahraný zvuk">
            <a:hlinkClick r:id="" action="ppaction://media"/>
            <a:extLst>
              <a:ext uri="{FF2B5EF4-FFF2-40B4-BE49-F238E27FC236}">
                <a16:creationId xmlns:a16="http://schemas.microsoft.com/office/drawing/2014/main" id="{12E2F56A-F672-4FF0-8CF9-C77194C58FB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24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B17338A-A837-48A9-A179-CAE81E1B81ED}"/>
              </a:ext>
            </a:extLst>
          </p:cNvPr>
          <p:cNvSpPr>
            <a:spLocks noGrp="1" noChangeArrowheads="1"/>
          </p:cNvSpPr>
          <p:nvPr>
            <p:ph type="title"/>
            <p:custDataLst>
              <p:tags r:id="rId2"/>
            </p:custDataLst>
          </p:nvPr>
        </p:nvSpPr>
        <p:spPr>
          <a:xfrm>
            <a:off x="415637" y="720000"/>
            <a:ext cx="11481954" cy="451576"/>
          </a:xfrm>
        </p:spPr>
        <p:txBody>
          <a:bodyPr/>
          <a:lstStyle/>
          <a:p>
            <a:pPr algn="ctr" eaLnBrk="1" hangingPunct="1"/>
            <a:r>
              <a:rPr lang="cs-CZ" altLang="cs-CZ" sz="3200" spc="-51" dirty="0">
                <a:latin typeface="Calibri"/>
                <a:cs typeface="Arial"/>
              </a:rPr>
              <a:t>V. Pharma</a:t>
            </a:r>
            <a:r>
              <a:rPr lang="en-US" altLang="cs-CZ" sz="3200" spc="-51" dirty="0">
                <a:latin typeface="Calibri"/>
                <a:cs typeface="Arial"/>
              </a:rPr>
              <a:t>c</a:t>
            </a:r>
            <a:r>
              <a:rPr lang="cs-CZ" altLang="cs-CZ" sz="3200" spc="-51" dirty="0" err="1">
                <a:latin typeface="Calibri"/>
                <a:cs typeface="Arial"/>
              </a:rPr>
              <a:t>okinetic</a:t>
            </a:r>
            <a:r>
              <a:rPr lang="cs-CZ" altLang="cs-CZ" sz="3200" spc="-51" dirty="0">
                <a:latin typeface="Calibri"/>
                <a:cs typeface="Arial"/>
              </a:rPr>
              <a:t> </a:t>
            </a:r>
            <a:r>
              <a:rPr lang="cs-CZ" altLang="cs-CZ" sz="3200" spc="-51" dirty="0" err="1">
                <a:latin typeface="Calibri"/>
                <a:cs typeface="Arial"/>
              </a:rPr>
              <a:t>interac</a:t>
            </a:r>
            <a:r>
              <a:rPr lang="en-US" altLang="cs-CZ" sz="3200" spc="-51" dirty="0" err="1">
                <a:latin typeface="Calibri"/>
                <a:cs typeface="Arial"/>
              </a:rPr>
              <a:t>tions</a:t>
            </a:r>
            <a:r>
              <a:rPr lang="cs-CZ" altLang="cs-CZ" sz="3200" spc="-51" dirty="0">
                <a:latin typeface="Calibri"/>
                <a:cs typeface="Arial"/>
              </a:rPr>
              <a:t> </a:t>
            </a:r>
            <a:r>
              <a:rPr lang="en-US" altLang="cs-CZ" sz="3200" spc="-51" dirty="0">
                <a:latin typeface="Calibri"/>
                <a:cs typeface="Arial"/>
              </a:rPr>
              <a:t>with</a:t>
            </a:r>
            <a:r>
              <a:rPr lang="cs-CZ" altLang="cs-CZ" sz="3200" spc="-51" dirty="0">
                <a:latin typeface="Calibri"/>
                <a:cs typeface="Arial"/>
              </a:rPr>
              <a:t> </a:t>
            </a:r>
            <a:r>
              <a:rPr lang="en-US" altLang="cs-CZ" sz="3200" spc="-51" dirty="0">
                <a:latin typeface="Calibri"/>
                <a:cs typeface="Arial"/>
              </a:rPr>
              <a:t>food</a:t>
            </a:r>
            <a:endParaRPr lang="cs-CZ" altLang="cs-CZ" sz="3200" spc="-51" dirty="0">
              <a:latin typeface="Calibri"/>
              <a:cs typeface="Arial"/>
            </a:endParaRPr>
          </a:p>
        </p:txBody>
      </p:sp>
      <p:sp>
        <p:nvSpPr>
          <p:cNvPr id="32771" name="Rectangle 3">
            <a:extLst>
              <a:ext uri="{FF2B5EF4-FFF2-40B4-BE49-F238E27FC236}">
                <a16:creationId xmlns:a16="http://schemas.microsoft.com/office/drawing/2014/main" id="{424ACD61-A61B-49F1-AB54-29D8B9EF0389}"/>
              </a:ext>
            </a:extLst>
          </p:cNvPr>
          <p:cNvSpPr>
            <a:spLocks noGrp="1" noChangeArrowheads="1"/>
          </p:cNvSpPr>
          <p:nvPr>
            <p:ph type="body" idx="1"/>
          </p:nvPr>
        </p:nvSpPr>
        <p:spPr>
          <a:xfrm>
            <a:off x="720000" y="1993341"/>
            <a:ext cx="10753200" cy="4139998"/>
          </a:xfrm>
        </p:spPr>
        <p:txBody>
          <a:bodyPr/>
          <a:lstStyle/>
          <a:p>
            <a:pPr eaLnBrk="1" hangingPunct="1">
              <a:buFontTx/>
              <a:buNone/>
            </a:pPr>
            <a:r>
              <a:rPr lang="en-US" altLang="cs-CZ" dirty="0"/>
              <a:t>Food can</a:t>
            </a:r>
            <a:r>
              <a:rPr lang="cs-CZ" altLang="cs-CZ" dirty="0"/>
              <a:t>:</a:t>
            </a:r>
          </a:p>
          <a:p>
            <a:pPr eaLnBrk="1" hangingPunct="1"/>
            <a:r>
              <a:rPr lang="en-US" altLang="cs-CZ" dirty="0"/>
              <a:t>slow down </a:t>
            </a:r>
            <a:r>
              <a:rPr lang="cs-CZ" altLang="cs-CZ" dirty="0" err="1"/>
              <a:t>drug</a:t>
            </a:r>
            <a:r>
              <a:rPr lang="cs-CZ" altLang="cs-CZ" dirty="0"/>
              <a:t> </a:t>
            </a:r>
            <a:r>
              <a:rPr lang="en-US" altLang="cs-CZ" dirty="0"/>
              <a:t>absorption without </a:t>
            </a:r>
            <a:r>
              <a:rPr lang="en-US" altLang="cs-CZ" dirty="0" err="1"/>
              <a:t>chang</a:t>
            </a:r>
            <a:r>
              <a:rPr lang="cs-CZ" altLang="cs-CZ" dirty="0" err="1"/>
              <a:t>ing</a:t>
            </a:r>
            <a:r>
              <a:rPr lang="cs-CZ" altLang="cs-CZ" dirty="0"/>
              <a:t> </a:t>
            </a:r>
            <a:r>
              <a:rPr lang="cs-CZ" altLang="cs-CZ" dirty="0" err="1"/>
              <a:t>its</a:t>
            </a:r>
            <a:r>
              <a:rPr lang="cs-CZ" altLang="cs-CZ" dirty="0"/>
              <a:t> </a:t>
            </a:r>
            <a:r>
              <a:rPr lang="en-US" altLang="cs-CZ" dirty="0"/>
              <a:t>bioavailability</a:t>
            </a:r>
            <a:br>
              <a:rPr lang="en-US" altLang="cs-CZ" dirty="0"/>
            </a:br>
            <a:r>
              <a:rPr lang="cs-CZ" altLang="cs-CZ" sz="2400" dirty="0"/>
              <a:t>(</a:t>
            </a:r>
            <a:r>
              <a:rPr lang="en-US" altLang="cs-CZ" sz="2400" dirty="0"/>
              <a:t>inappropriate in </a:t>
            </a:r>
            <a:r>
              <a:rPr lang="cs-CZ" altLang="cs-CZ" sz="2400" dirty="0" err="1"/>
              <a:t>analgeti</a:t>
            </a:r>
            <a:r>
              <a:rPr lang="en-US" altLang="cs-CZ" sz="2400" dirty="0"/>
              <a:t>cs</a:t>
            </a:r>
            <a:r>
              <a:rPr lang="cs-CZ" altLang="cs-CZ" sz="2400" dirty="0"/>
              <a:t>, </a:t>
            </a:r>
            <a:r>
              <a:rPr lang="cs-CZ" altLang="cs-CZ" sz="2400" dirty="0" err="1"/>
              <a:t>hypnoti</a:t>
            </a:r>
            <a:r>
              <a:rPr lang="en-US" altLang="cs-CZ" sz="2400" dirty="0"/>
              <a:t>cs</a:t>
            </a:r>
            <a:r>
              <a:rPr lang="cs-CZ" altLang="cs-CZ" sz="2400" dirty="0"/>
              <a:t>…)</a:t>
            </a:r>
          </a:p>
          <a:p>
            <a:pPr eaLnBrk="1" hangingPunct="1"/>
            <a:r>
              <a:rPr lang="en-US" altLang="cs-CZ" dirty="0"/>
              <a:t>decrease</a:t>
            </a:r>
            <a:r>
              <a:rPr lang="cs-CZ" altLang="cs-CZ" dirty="0"/>
              <a:t> bio</a:t>
            </a:r>
            <a:r>
              <a:rPr lang="en-US" altLang="cs-CZ" dirty="0"/>
              <a:t>availability</a:t>
            </a:r>
            <a:endParaRPr lang="cs-CZ" altLang="cs-CZ" dirty="0"/>
          </a:p>
          <a:p>
            <a:pPr eaLnBrk="1" hangingPunct="1"/>
            <a:r>
              <a:rPr lang="en-US" altLang="cs-CZ" dirty="0"/>
              <a:t>in</a:t>
            </a:r>
            <a:r>
              <a:rPr lang="cs-CZ" altLang="cs-CZ" dirty="0"/>
              <a:t>c</a:t>
            </a:r>
            <a:r>
              <a:rPr lang="en-US" altLang="cs-CZ" dirty="0" err="1"/>
              <a:t>rease</a:t>
            </a:r>
            <a:r>
              <a:rPr lang="cs-CZ" altLang="cs-CZ" dirty="0"/>
              <a:t> bio</a:t>
            </a:r>
            <a:r>
              <a:rPr lang="en-US" altLang="cs-CZ" dirty="0"/>
              <a:t>availability</a:t>
            </a:r>
          </a:p>
        </p:txBody>
      </p:sp>
      <p:pic>
        <p:nvPicPr>
          <p:cNvPr id="2" name="Nahraný zvuk">
            <a:hlinkClick r:id="" action="ppaction://media"/>
            <a:extLst>
              <a:ext uri="{FF2B5EF4-FFF2-40B4-BE49-F238E27FC236}">
                <a16:creationId xmlns:a16="http://schemas.microsoft.com/office/drawing/2014/main" id="{23A6C18A-2FCD-4EBA-B561-D6132E6C100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3299"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A226B4B-3820-4E6F-926B-18748438232B}"/>
              </a:ext>
            </a:extLst>
          </p:cNvPr>
          <p:cNvSpPr>
            <a:spLocks noGrp="1" noChangeArrowheads="1"/>
          </p:cNvSpPr>
          <p:nvPr>
            <p:ph type="title"/>
            <p:custDataLst>
              <p:tags r:id="rId2"/>
            </p:custDataLst>
          </p:nvPr>
        </p:nvSpPr>
        <p:spPr>
          <a:xfrm>
            <a:off x="1703389" y="489964"/>
            <a:ext cx="8435975" cy="1143000"/>
          </a:xfrm>
        </p:spPr>
        <p:txBody>
          <a:bodyPr/>
          <a:lstStyle/>
          <a:p>
            <a:pPr algn="ctr" eaLnBrk="1" hangingPunct="1"/>
            <a:r>
              <a:rPr lang="cs-CZ" altLang="cs-CZ" sz="3200" spc="-51" dirty="0">
                <a:latin typeface="Calibri"/>
                <a:cs typeface="Arial"/>
              </a:rPr>
              <a:t>B. </a:t>
            </a:r>
            <a:r>
              <a:rPr lang="cs-CZ" altLang="cs-CZ" sz="3200" spc="-51" dirty="0" err="1">
                <a:latin typeface="Calibri"/>
                <a:cs typeface="Arial"/>
              </a:rPr>
              <a:t>Factors</a:t>
            </a:r>
            <a:r>
              <a:rPr lang="cs-CZ" altLang="cs-CZ" sz="3200" spc="-51" dirty="0">
                <a:latin typeface="Calibri"/>
                <a:cs typeface="Arial"/>
              </a:rPr>
              <a:t> </a:t>
            </a:r>
            <a:r>
              <a:rPr lang="cs-CZ" altLang="cs-CZ" sz="3200" spc="-51" dirty="0" err="1">
                <a:latin typeface="Calibri"/>
                <a:cs typeface="Arial"/>
              </a:rPr>
              <a:t>related</a:t>
            </a:r>
            <a:r>
              <a:rPr lang="cs-CZ" altLang="cs-CZ" sz="3200" spc="-51" dirty="0">
                <a:latin typeface="Calibri"/>
                <a:cs typeface="Arial"/>
              </a:rPr>
              <a:t> to </a:t>
            </a:r>
            <a:r>
              <a:rPr lang="cs-CZ" altLang="cs-CZ" sz="3200" spc="-51" dirty="0" err="1">
                <a:latin typeface="Calibri"/>
                <a:cs typeface="Arial"/>
              </a:rPr>
              <a:t>organism</a:t>
            </a:r>
            <a:endParaRPr lang="cs-CZ" altLang="cs-CZ" sz="3200" spc="-51" dirty="0">
              <a:latin typeface="Calibri"/>
              <a:cs typeface="Arial"/>
            </a:endParaRPr>
          </a:p>
        </p:txBody>
      </p:sp>
      <p:sp>
        <p:nvSpPr>
          <p:cNvPr id="22531" name="Rectangle 3">
            <a:extLst>
              <a:ext uri="{FF2B5EF4-FFF2-40B4-BE49-F238E27FC236}">
                <a16:creationId xmlns:a16="http://schemas.microsoft.com/office/drawing/2014/main" id="{32F422CE-E44E-413C-8071-4DC8891DBCC0}"/>
              </a:ext>
            </a:extLst>
          </p:cNvPr>
          <p:cNvSpPr>
            <a:spLocks noGrp="1" noChangeArrowheads="1"/>
          </p:cNvSpPr>
          <p:nvPr>
            <p:ph type="body" idx="1"/>
          </p:nvPr>
        </p:nvSpPr>
        <p:spPr>
          <a:xfrm>
            <a:off x="1703388" y="1557338"/>
            <a:ext cx="8229600" cy="4525962"/>
          </a:xfrm>
        </p:spPr>
        <p:txBody>
          <a:bodyPr/>
          <a:lstStyle/>
          <a:p>
            <a:pPr lvl="1" eaLnBrk="1" hangingPunct="1">
              <a:lnSpc>
                <a:spcPct val="80000"/>
              </a:lnSpc>
              <a:defRPr/>
            </a:pPr>
            <a:r>
              <a:rPr lang="en-US" sz="3200" dirty="0">
                <a:ea typeface="+mn-ea"/>
                <a:cs typeface="+mn-cs"/>
              </a:rPr>
              <a:t>Age</a:t>
            </a:r>
            <a:endParaRPr lang="cs-CZ" sz="3200" dirty="0">
              <a:ea typeface="+mn-ea"/>
              <a:cs typeface="+mn-cs"/>
            </a:endParaRPr>
          </a:p>
          <a:p>
            <a:pPr lvl="1" eaLnBrk="1" hangingPunct="1">
              <a:lnSpc>
                <a:spcPct val="80000"/>
              </a:lnSpc>
              <a:defRPr/>
            </a:pPr>
            <a:r>
              <a:rPr lang="en-US" sz="3200" dirty="0">
                <a:ea typeface="+mn-ea"/>
                <a:cs typeface="+mn-cs"/>
              </a:rPr>
              <a:t>Gender</a:t>
            </a:r>
            <a:endParaRPr lang="cs-CZ" sz="3200" dirty="0">
              <a:ea typeface="+mn-ea"/>
              <a:cs typeface="+mn-cs"/>
            </a:endParaRPr>
          </a:p>
          <a:p>
            <a:pPr lvl="1" eaLnBrk="1" hangingPunct="1">
              <a:lnSpc>
                <a:spcPct val="80000"/>
              </a:lnSpc>
              <a:defRPr/>
            </a:pPr>
            <a:r>
              <a:rPr lang="en-US" sz="3200" dirty="0">
                <a:ea typeface="+mn-ea"/>
                <a:cs typeface="+mn-cs"/>
              </a:rPr>
              <a:t>Weight </a:t>
            </a:r>
            <a:r>
              <a:rPr lang="cs-CZ" sz="3200" dirty="0">
                <a:ea typeface="+mn-ea"/>
                <a:cs typeface="+mn-cs"/>
              </a:rPr>
              <a:t>a</a:t>
            </a:r>
            <a:r>
              <a:rPr lang="en-US" sz="3200" dirty="0" err="1">
                <a:ea typeface="+mn-ea"/>
                <a:cs typeface="+mn-cs"/>
              </a:rPr>
              <a:t>nd</a:t>
            </a:r>
            <a:r>
              <a:rPr lang="en-US" sz="3200" dirty="0">
                <a:ea typeface="+mn-ea"/>
                <a:cs typeface="+mn-cs"/>
              </a:rPr>
              <a:t> body constitution</a:t>
            </a:r>
            <a:endParaRPr lang="cs-CZ" sz="3200" dirty="0">
              <a:ea typeface="+mn-ea"/>
              <a:cs typeface="+mn-cs"/>
            </a:endParaRPr>
          </a:p>
          <a:p>
            <a:pPr lvl="1" eaLnBrk="1" hangingPunct="1">
              <a:lnSpc>
                <a:spcPct val="80000"/>
              </a:lnSpc>
              <a:defRPr/>
            </a:pPr>
            <a:r>
              <a:rPr lang="en-US" sz="3200" dirty="0">
                <a:ea typeface="+mn-ea"/>
                <a:cs typeface="+mn-cs"/>
              </a:rPr>
              <a:t>Circadian </a:t>
            </a:r>
            <a:r>
              <a:rPr lang="en-US" sz="3200" dirty="0" err="1">
                <a:ea typeface="+mn-ea"/>
                <a:cs typeface="+mn-cs"/>
              </a:rPr>
              <a:t>rhyt</a:t>
            </a:r>
            <a:r>
              <a:rPr lang="cs-CZ" sz="3200" dirty="0">
                <a:ea typeface="+mn-ea"/>
                <a:cs typeface="+mn-cs"/>
              </a:rPr>
              <a:t>h</a:t>
            </a:r>
            <a:r>
              <a:rPr lang="en-US" sz="3200" dirty="0" err="1">
                <a:ea typeface="+mn-ea"/>
                <a:cs typeface="+mn-cs"/>
              </a:rPr>
              <a:t>ms</a:t>
            </a:r>
            <a:endParaRPr lang="cs-CZ" sz="3200" dirty="0">
              <a:ea typeface="+mn-ea"/>
              <a:cs typeface="+mn-cs"/>
            </a:endParaRPr>
          </a:p>
          <a:p>
            <a:pPr lvl="1" eaLnBrk="1" hangingPunct="1">
              <a:lnSpc>
                <a:spcPct val="80000"/>
              </a:lnSpc>
              <a:defRPr/>
            </a:pPr>
            <a:r>
              <a:rPr lang="en-US" sz="3200" dirty="0">
                <a:ea typeface="+mn-ea"/>
                <a:cs typeface="+mn-cs"/>
              </a:rPr>
              <a:t>Pathological</a:t>
            </a:r>
            <a:r>
              <a:rPr lang="cs-CZ" sz="3200" dirty="0">
                <a:ea typeface="+mn-ea"/>
                <a:cs typeface="+mn-cs"/>
              </a:rPr>
              <a:t> </a:t>
            </a:r>
            <a:r>
              <a:rPr lang="cs-CZ" sz="3200" dirty="0" err="1">
                <a:ea typeface="+mn-ea"/>
                <a:cs typeface="+mn-cs"/>
              </a:rPr>
              <a:t>conditions</a:t>
            </a:r>
            <a:r>
              <a:rPr lang="cs-CZ" sz="3200" dirty="0">
                <a:ea typeface="+mn-ea"/>
                <a:cs typeface="+mn-cs"/>
              </a:rPr>
              <a:t> </a:t>
            </a:r>
            <a:r>
              <a:rPr lang="en-US" sz="3200" dirty="0">
                <a:ea typeface="+mn-ea"/>
                <a:cs typeface="+mn-cs"/>
              </a:rPr>
              <a:t>of organism</a:t>
            </a:r>
            <a:endParaRPr lang="cs-CZ" sz="3200" dirty="0">
              <a:ea typeface="+mn-ea"/>
              <a:cs typeface="+mn-cs"/>
            </a:endParaRPr>
          </a:p>
          <a:p>
            <a:pPr lvl="1" eaLnBrk="1" hangingPunct="1">
              <a:lnSpc>
                <a:spcPct val="80000"/>
              </a:lnSpc>
              <a:defRPr/>
            </a:pPr>
            <a:r>
              <a:rPr lang="cs-CZ" sz="3200" dirty="0">
                <a:ea typeface="+mn-ea"/>
                <a:cs typeface="+mn-cs"/>
              </a:rPr>
              <a:t>Genotyp</a:t>
            </a:r>
            <a:r>
              <a:rPr lang="en-US" sz="3200" dirty="0">
                <a:ea typeface="+mn-ea"/>
                <a:cs typeface="+mn-cs"/>
              </a:rPr>
              <a:t>e</a:t>
            </a:r>
            <a:r>
              <a:rPr lang="cs-CZ" sz="3200" dirty="0">
                <a:ea typeface="+mn-ea"/>
                <a:cs typeface="+mn-cs"/>
              </a:rPr>
              <a:t>/</a:t>
            </a:r>
            <a:r>
              <a:rPr lang="cs-CZ" sz="3200" dirty="0" err="1">
                <a:ea typeface="+mn-ea"/>
                <a:cs typeface="+mn-cs"/>
              </a:rPr>
              <a:t>phenotyp</a:t>
            </a:r>
            <a:r>
              <a:rPr lang="en-US" sz="3200" dirty="0">
                <a:ea typeface="+mn-ea"/>
                <a:cs typeface="+mn-cs"/>
              </a:rPr>
              <a:t>e</a:t>
            </a:r>
            <a:endParaRPr lang="cs-CZ" sz="3200" dirty="0">
              <a:ea typeface="+mn-ea"/>
              <a:cs typeface="+mn-cs"/>
            </a:endParaRPr>
          </a:p>
          <a:p>
            <a:pPr eaLnBrk="1" hangingPunct="1">
              <a:buFontTx/>
              <a:buNone/>
              <a:defRPr/>
            </a:pPr>
            <a:endParaRPr lang="en-US" sz="1800" dirty="0"/>
          </a:p>
        </p:txBody>
      </p:sp>
      <p:pic>
        <p:nvPicPr>
          <p:cNvPr id="2" name="Nahraný zvuk">
            <a:hlinkClick r:id="" action="ppaction://media"/>
            <a:extLst>
              <a:ext uri="{FF2B5EF4-FFF2-40B4-BE49-F238E27FC236}">
                <a16:creationId xmlns:a16="http://schemas.microsoft.com/office/drawing/2014/main" id="{5F49B96F-BBEC-452E-AE8F-0E22385832D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48996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4A3185F-76EA-4041-A154-48FE74C3CFD6}"/>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Age</a:t>
            </a:r>
            <a:endParaRPr lang="cs-CZ" altLang="cs-CZ" sz="3200" spc="-51" dirty="0">
              <a:latin typeface="Calibri"/>
              <a:cs typeface="Arial"/>
            </a:endParaRPr>
          </a:p>
        </p:txBody>
      </p:sp>
      <p:sp>
        <p:nvSpPr>
          <p:cNvPr id="36867" name="Rectangle 3">
            <a:extLst>
              <a:ext uri="{FF2B5EF4-FFF2-40B4-BE49-F238E27FC236}">
                <a16:creationId xmlns:a16="http://schemas.microsoft.com/office/drawing/2014/main" id="{09D9C3F3-3B6E-4FCC-A7DF-D5D4C541306B}"/>
              </a:ext>
            </a:extLst>
          </p:cNvPr>
          <p:cNvSpPr>
            <a:spLocks noGrp="1" noChangeArrowheads="1"/>
          </p:cNvSpPr>
          <p:nvPr>
            <p:ph type="body" idx="1"/>
          </p:nvPr>
        </p:nvSpPr>
        <p:spPr/>
        <p:txBody>
          <a:bodyPr/>
          <a:lstStyle/>
          <a:p>
            <a:pPr eaLnBrk="1" hangingPunct="1">
              <a:buFontTx/>
              <a:buNone/>
            </a:pPr>
            <a:r>
              <a:rPr lang="en-US" altLang="cs-CZ" b="1" u="sng" dirty="0"/>
              <a:t>Administration of</a:t>
            </a:r>
            <a:r>
              <a:rPr lang="cs-CZ" altLang="cs-CZ" b="1" u="sng" dirty="0"/>
              <a:t> </a:t>
            </a:r>
            <a:r>
              <a:rPr lang="cs-CZ" altLang="cs-CZ" b="1" u="sng" dirty="0" err="1"/>
              <a:t>medicinal</a:t>
            </a:r>
            <a:r>
              <a:rPr lang="cs-CZ" altLang="cs-CZ" b="1" u="sng" dirty="0"/>
              <a:t> </a:t>
            </a:r>
            <a:r>
              <a:rPr lang="cs-CZ" altLang="cs-CZ" b="1" u="sng" dirty="0" err="1"/>
              <a:t>product</a:t>
            </a:r>
            <a:r>
              <a:rPr lang="cs-CZ" altLang="cs-CZ" b="1" u="sng" dirty="0"/>
              <a:t> (MP)</a:t>
            </a:r>
          </a:p>
          <a:p>
            <a:pPr eaLnBrk="1" hangingPunct="1"/>
            <a:r>
              <a:rPr lang="en-US" altLang="cs-CZ" dirty="0"/>
              <a:t>to children</a:t>
            </a:r>
            <a:endParaRPr lang="cs-CZ" altLang="cs-CZ" dirty="0"/>
          </a:p>
          <a:p>
            <a:pPr eaLnBrk="1" hangingPunct="1"/>
            <a:r>
              <a:rPr lang="en-US" altLang="cs-CZ" dirty="0"/>
              <a:t>to </a:t>
            </a:r>
            <a:r>
              <a:rPr lang="cs-CZ" altLang="cs-CZ" dirty="0" err="1"/>
              <a:t>elderly</a:t>
            </a:r>
            <a:r>
              <a:rPr lang="en-US" altLang="cs-CZ" dirty="0"/>
              <a:t> people</a:t>
            </a:r>
            <a:endParaRPr lang="cs-CZ" altLang="cs-CZ" dirty="0"/>
          </a:p>
          <a:p>
            <a:pPr eaLnBrk="1" hangingPunct="1"/>
            <a:endParaRPr lang="cs-CZ" altLang="cs-CZ" dirty="0"/>
          </a:p>
          <a:p>
            <a:pP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A58A1513-5A94-48FF-9BF2-97DA407B073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16978D8-8FDD-42C6-9071-CB3D4BFF2B27}"/>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Administration</a:t>
            </a:r>
            <a:r>
              <a:rPr lang="cs-CZ" altLang="cs-CZ" sz="3200" spc="-51" dirty="0">
                <a:latin typeface="Calibri"/>
                <a:cs typeface="Arial"/>
              </a:rPr>
              <a:t> </a:t>
            </a:r>
            <a:r>
              <a:rPr lang="en-US" altLang="cs-CZ" sz="3200" spc="-51" dirty="0">
                <a:latin typeface="Calibri"/>
                <a:cs typeface="Arial"/>
              </a:rPr>
              <a:t>of </a:t>
            </a:r>
            <a:r>
              <a:rPr lang="cs-CZ" altLang="cs-CZ" sz="3200" spc="-51" dirty="0">
                <a:latin typeface="Calibri"/>
                <a:cs typeface="Arial"/>
              </a:rPr>
              <a:t>MP </a:t>
            </a:r>
            <a:r>
              <a:rPr lang="en-US" altLang="cs-CZ" sz="3200" spc="-51" dirty="0">
                <a:latin typeface="Calibri"/>
                <a:cs typeface="Arial"/>
              </a:rPr>
              <a:t>to children</a:t>
            </a:r>
            <a:endParaRPr lang="cs-CZ" altLang="cs-CZ" sz="3200" spc="-51" dirty="0">
              <a:latin typeface="Calibri"/>
              <a:cs typeface="Arial"/>
            </a:endParaRPr>
          </a:p>
        </p:txBody>
      </p:sp>
      <p:sp>
        <p:nvSpPr>
          <p:cNvPr id="38915" name="Rectangle 3">
            <a:extLst>
              <a:ext uri="{FF2B5EF4-FFF2-40B4-BE49-F238E27FC236}">
                <a16:creationId xmlns:a16="http://schemas.microsoft.com/office/drawing/2014/main" id="{BB7B3283-6592-48A8-982A-C24685448130}"/>
              </a:ext>
            </a:extLst>
          </p:cNvPr>
          <p:cNvSpPr>
            <a:spLocks noGrp="1" noChangeArrowheads="1"/>
          </p:cNvSpPr>
          <p:nvPr>
            <p:ph type="body" sz="half" idx="1"/>
          </p:nvPr>
        </p:nvSpPr>
        <p:spPr>
          <a:xfrm>
            <a:off x="3082636" y="2016559"/>
            <a:ext cx="6134099" cy="4708525"/>
          </a:xfrm>
        </p:spPr>
        <p:txBody>
          <a:bodyPr/>
          <a:lstStyle/>
          <a:p>
            <a:pPr algn="ctr" eaLnBrk="1" hangingPunct="1">
              <a:buFontTx/>
              <a:buNone/>
            </a:pPr>
            <a:r>
              <a:rPr lang="en-US" altLang="cs-CZ" sz="2700" dirty="0"/>
              <a:t>approximate</a:t>
            </a:r>
            <a:r>
              <a:rPr lang="cs-CZ" altLang="cs-CZ" sz="2700" dirty="0"/>
              <a:t> d</a:t>
            </a:r>
            <a:r>
              <a:rPr lang="en-US" altLang="cs-CZ" sz="2700" dirty="0" err="1"/>
              <a:t>ose</a:t>
            </a:r>
            <a:r>
              <a:rPr lang="cs-CZ" altLang="cs-CZ" sz="2700" dirty="0"/>
              <a:t> </a:t>
            </a:r>
            <a:r>
              <a:rPr lang="en-US" altLang="cs-CZ" sz="2700" dirty="0"/>
              <a:t>for</a:t>
            </a:r>
            <a:r>
              <a:rPr lang="cs-CZ" altLang="cs-CZ" sz="2700" dirty="0"/>
              <a:t> </a:t>
            </a:r>
            <a:r>
              <a:rPr lang="en-US" altLang="cs-CZ" sz="2700" dirty="0"/>
              <a:t>children</a:t>
            </a:r>
            <a:r>
              <a:rPr lang="cs-CZ" altLang="cs-CZ" sz="2700" dirty="0"/>
              <a:t> = </a:t>
            </a:r>
            <a:endParaRPr lang="cs-CZ" altLang="cs-CZ" sz="2000" dirty="0"/>
          </a:p>
          <a:p>
            <a:pPr eaLnBrk="1" hangingPunct="1">
              <a:buFontTx/>
              <a:buNone/>
            </a:pPr>
            <a:r>
              <a:rPr lang="cs-CZ" altLang="cs-CZ" sz="2000" dirty="0"/>
              <a:t>      </a:t>
            </a:r>
            <a:r>
              <a:rPr lang="en-US" altLang="cs-CZ" sz="2000" dirty="0"/>
              <a:t>body surface area</a:t>
            </a:r>
            <a:r>
              <a:rPr lang="cs-CZ" altLang="cs-CZ" sz="2000" dirty="0"/>
              <a:t> (m</a:t>
            </a:r>
            <a:r>
              <a:rPr lang="cs-CZ" altLang="cs-CZ" sz="2000" baseline="30000" dirty="0"/>
              <a:t>2</a:t>
            </a:r>
            <a:r>
              <a:rPr lang="cs-CZ" altLang="cs-CZ" sz="2000" dirty="0"/>
              <a:t>) x </a:t>
            </a:r>
            <a:r>
              <a:rPr lang="en-US" altLang="cs-CZ" sz="2000" dirty="0"/>
              <a:t>dose for adult</a:t>
            </a:r>
            <a:r>
              <a:rPr lang="cs-CZ" altLang="cs-CZ" sz="2000" dirty="0"/>
              <a:t>/1,7</a:t>
            </a:r>
            <a:r>
              <a:rPr lang="cs-CZ" altLang="cs-CZ" dirty="0"/>
              <a:t> </a:t>
            </a:r>
            <a:r>
              <a:rPr lang="cs-CZ" altLang="cs-CZ" sz="2000" dirty="0"/>
              <a:t>(m</a:t>
            </a:r>
            <a:r>
              <a:rPr lang="cs-CZ" altLang="cs-CZ" sz="2000" baseline="30000" dirty="0"/>
              <a:t>2</a:t>
            </a:r>
            <a:r>
              <a:rPr lang="cs-CZ" altLang="cs-CZ" sz="2000" dirty="0"/>
              <a:t>)</a:t>
            </a:r>
            <a:endParaRPr lang="en-US" altLang="cs-CZ" dirty="0"/>
          </a:p>
        </p:txBody>
      </p:sp>
      <p:pic>
        <p:nvPicPr>
          <p:cNvPr id="2" name="Nahraný zvuk">
            <a:hlinkClick r:id="" action="ppaction://media"/>
            <a:extLst>
              <a:ext uri="{FF2B5EF4-FFF2-40B4-BE49-F238E27FC236}">
                <a16:creationId xmlns:a16="http://schemas.microsoft.com/office/drawing/2014/main" id="{1D5E50A8-6F26-444C-BF88-68D454B650C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0173" y="54133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7D3C390-CF3C-442F-B819-EC390E1EABC8}"/>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Administration of</a:t>
            </a:r>
            <a:r>
              <a:rPr lang="cs-CZ" altLang="cs-CZ" sz="3200" spc="-51" dirty="0">
                <a:latin typeface="Calibri"/>
                <a:cs typeface="Arial"/>
              </a:rPr>
              <a:t> MP </a:t>
            </a:r>
            <a:r>
              <a:rPr lang="en-US" altLang="cs-CZ" sz="3200" spc="-51" dirty="0">
                <a:latin typeface="Calibri"/>
                <a:cs typeface="Arial"/>
              </a:rPr>
              <a:t>to children</a:t>
            </a:r>
            <a:endParaRPr lang="cs-CZ" altLang="cs-CZ" sz="3200" spc="-51" dirty="0">
              <a:latin typeface="Calibri"/>
              <a:cs typeface="Arial"/>
            </a:endParaRPr>
          </a:p>
        </p:txBody>
      </p:sp>
      <p:sp>
        <p:nvSpPr>
          <p:cNvPr id="40963" name="Rectangle 3">
            <a:extLst>
              <a:ext uri="{FF2B5EF4-FFF2-40B4-BE49-F238E27FC236}">
                <a16:creationId xmlns:a16="http://schemas.microsoft.com/office/drawing/2014/main" id="{D4871141-677F-46C1-B8D4-E6416084D58E}"/>
              </a:ext>
            </a:extLst>
          </p:cNvPr>
          <p:cNvSpPr>
            <a:spLocks noGrp="1" noChangeArrowheads="1"/>
          </p:cNvSpPr>
          <p:nvPr>
            <p:ph type="body" sz="half" idx="1"/>
          </p:nvPr>
        </p:nvSpPr>
        <p:spPr>
          <a:xfrm>
            <a:off x="2770911" y="1600201"/>
            <a:ext cx="6202363" cy="4525963"/>
          </a:xfrm>
        </p:spPr>
        <p:txBody>
          <a:bodyPr/>
          <a:lstStyle/>
          <a:p>
            <a:pPr algn="ctr" eaLnBrk="1" hangingPunct="1">
              <a:buFontTx/>
              <a:buNone/>
            </a:pPr>
            <a:r>
              <a:rPr lang="en-US" altLang="cs-CZ" u="sng" dirty="0"/>
              <a:t>A child is not a</a:t>
            </a:r>
            <a:r>
              <a:rPr lang="cs-CZ" altLang="cs-CZ" u="sng" dirty="0"/>
              <a:t> miniatur</a:t>
            </a:r>
            <a:r>
              <a:rPr lang="en-US" altLang="cs-CZ" u="sng" dirty="0"/>
              <a:t>e</a:t>
            </a:r>
            <a:r>
              <a:rPr lang="cs-CZ" altLang="cs-CZ" u="sng" dirty="0"/>
              <a:t> </a:t>
            </a:r>
            <a:r>
              <a:rPr lang="en-US" altLang="cs-CZ" u="sng" dirty="0"/>
              <a:t>of an adult</a:t>
            </a:r>
            <a:endParaRPr lang="cs-CZ" altLang="cs-CZ" u="sng" dirty="0"/>
          </a:p>
          <a:p>
            <a:pPr algn="ctr" eaLnBrk="1" hangingPunct="1">
              <a:buFontTx/>
              <a:buNone/>
            </a:pPr>
            <a:endParaRPr lang="cs-CZ" altLang="cs-CZ" dirty="0"/>
          </a:p>
          <a:p>
            <a:pPr algn="ctr" eaLnBrk="1" hangingPunct="1"/>
            <a:r>
              <a:rPr lang="en-US" altLang="cs-CZ" dirty="0"/>
              <a:t>particularities of </a:t>
            </a:r>
            <a:r>
              <a:rPr lang="cs-CZ" altLang="cs-CZ" dirty="0"/>
              <a:t>PD</a:t>
            </a:r>
          </a:p>
          <a:p>
            <a:pPr algn="ctr" eaLnBrk="1" hangingPunct="1"/>
            <a:r>
              <a:rPr lang="en-US" altLang="cs-CZ" dirty="0"/>
              <a:t>particularities of </a:t>
            </a:r>
            <a:r>
              <a:rPr lang="cs-CZ" altLang="cs-CZ" dirty="0"/>
              <a:t>PK</a:t>
            </a:r>
            <a:endParaRPr lang="en-US" altLang="cs-CZ" dirty="0"/>
          </a:p>
          <a:p>
            <a:pPr algn="ct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75411FE3-A7B6-4DF1-8ED3-9B72A21ADEB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1682" y="43295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3">
            <a:extLst>
              <a:ext uri="{FF2B5EF4-FFF2-40B4-BE49-F238E27FC236}">
                <a16:creationId xmlns:a16="http://schemas.microsoft.com/office/drawing/2014/main" id="{DEB93625-6F24-4363-B43B-6838DF272009}"/>
              </a:ext>
            </a:extLst>
          </p:cNvPr>
          <p:cNvSpPr>
            <a:spLocks noGrp="1"/>
          </p:cNvSpPr>
          <p:nvPr>
            <p:ph type="title"/>
            <p:custDataLst>
              <p:tags r:id="rId2"/>
            </p:custDataLst>
          </p:nvPr>
        </p:nvSpPr>
        <p:spPr>
          <a:xfrm>
            <a:off x="2235200" y="1408669"/>
            <a:ext cx="7893050" cy="2462213"/>
          </a:xfrm>
        </p:spPr>
        <p:txBody>
          <a:bodyPr>
            <a:normAutofit fontScale="90000"/>
          </a:bodyPr>
          <a:lstStyle/>
          <a:p>
            <a:pPr algn="ctr">
              <a:lnSpc>
                <a:spcPct val="150000"/>
              </a:lnSpc>
              <a:spcBef>
                <a:spcPts val="0"/>
              </a:spcBef>
              <a:spcAft>
                <a:spcPts val="600"/>
              </a:spcAft>
              <a:defRPr/>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9DF565E-CC81-44CA-85A9-D603F14C4805}"/>
              </a:ext>
            </a:extLst>
          </p:cNvPr>
          <p:cNvSpPr>
            <a:spLocks noGrp="1" noChangeArrowheads="1"/>
          </p:cNvSpPr>
          <p:nvPr>
            <p:ph type="title"/>
            <p:custDataLst>
              <p:tags r:id="rId2"/>
            </p:custDataLst>
          </p:nvPr>
        </p:nvSpPr>
        <p:spPr>
          <a:xfrm>
            <a:off x="1219200" y="341314"/>
            <a:ext cx="10972800" cy="1143000"/>
          </a:xfrm>
        </p:spPr>
        <p:txBody>
          <a:bodyPr/>
          <a:lstStyle/>
          <a:p>
            <a:pPr algn="ctr" eaLnBrk="1" hangingPunct="1"/>
            <a:r>
              <a:rPr lang="en-US" altLang="cs-CZ" sz="3200" spc="-51" dirty="0">
                <a:latin typeface="Calibri"/>
                <a:cs typeface="Arial"/>
              </a:rPr>
              <a:t>Particularities of</a:t>
            </a:r>
            <a:r>
              <a:rPr lang="cs-CZ" altLang="cs-CZ" sz="3200" spc="-51" dirty="0">
                <a:latin typeface="Calibri"/>
                <a:cs typeface="Arial"/>
              </a:rPr>
              <a:t> PK </a:t>
            </a:r>
            <a:r>
              <a:rPr lang="en-US" altLang="cs-CZ" sz="3200" spc="-51" dirty="0">
                <a:latin typeface="Calibri"/>
                <a:cs typeface="Arial"/>
              </a:rPr>
              <a:t>of drugs in child</a:t>
            </a:r>
            <a:endParaRPr lang="cs-CZ" altLang="cs-CZ" sz="3200" spc="-51" dirty="0">
              <a:latin typeface="Calibri"/>
              <a:cs typeface="Arial"/>
            </a:endParaRPr>
          </a:p>
        </p:txBody>
      </p:sp>
      <p:sp>
        <p:nvSpPr>
          <p:cNvPr id="43011" name="Rectangle 3">
            <a:extLst>
              <a:ext uri="{FF2B5EF4-FFF2-40B4-BE49-F238E27FC236}">
                <a16:creationId xmlns:a16="http://schemas.microsoft.com/office/drawing/2014/main" id="{9BD46667-39E7-40BC-AA49-8CD914312D00}"/>
              </a:ext>
            </a:extLst>
          </p:cNvPr>
          <p:cNvSpPr>
            <a:spLocks noGrp="1" noChangeArrowheads="1"/>
          </p:cNvSpPr>
          <p:nvPr>
            <p:ph type="body" sz="half" idx="1"/>
          </p:nvPr>
        </p:nvSpPr>
        <p:spPr>
          <a:xfrm>
            <a:off x="1703387" y="1484314"/>
            <a:ext cx="8874557" cy="4708525"/>
          </a:xfrm>
        </p:spPr>
        <p:txBody>
          <a:bodyPr/>
          <a:lstStyle/>
          <a:p>
            <a:pPr eaLnBrk="1" hangingPunct="1">
              <a:buFontTx/>
              <a:buNone/>
            </a:pPr>
            <a:r>
              <a:rPr lang="cs-CZ" altLang="cs-CZ" sz="2400" b="1" dirty="0"/>
              <a:t>	</a:t>
            </a:r>
            <a:r>
              <a:rPr lang="en-US" altLang="cs-CZ" sz="2400" b="1" u="sng" dirty="0"/>
              <a:t>Particularly on newborns</a:t>
            </a:r>
            <a:r>
              <a:rPr lang="cs-CZ" altLang="cs-CZ" sz="2400" b="1" u="sng" dirty="0"/>
              <a:t> (</a:t>
            </a:r>
            <a:r>
              <a:rPr lang="en-US" altLang="cs-CZ" sz="2400" b="1" u="sng" dirty="0"/>
              <a:t>especially</a:t>
            </a:r>
            <a:r>
              <a:rPr lang="cs-CZ" altLang="cs-CZ" sz="2400" b="1" u="sng" dirty="0"/>
              <a:t> </a:t>
            </a:r>
            <a:r>
              <a:rPr lang="en-US" altLang="cs-CZ" sz="2400" b="1" u="sng" dirty="0"/>
              <a:t>premature</a:t>
            </a:r>
            <a:r>
              <a:rPr lang="cs-CZ" altLang="cs-CZ" sz="2400" b="1" u="sng" dirty="0"/>
              <a:t>):</a:t>
            </a:r>
          </a:p>
          <a:p>
            <a:pPr eaLnBrk="1" hangingPunct="1">
              <a:buFontTx/>
              <a:buNone/>
            </a:pPr>
            <a:endParaRPr lang="cs-CZ" altLang="cs-CZ" sz="2400" b="1" u="sng" dirty="0"/>
          </a:p>
          <a:p>
            <a:pPr eaLnBrk="1" hangingPunct="1">
              <a:lnSpc>
                <a:spcPct val="130000"/>
              </a:lnSpc>
            </a:pPr>
            <a:r>
              <a:rPr lang="cs-CZ" altLang="cs-CZ" sz="2400" dirty="0"/>
              <a:t>relativ</a:t>
            </a:r>
            <a:r>
              <a:rPr lang="en-US" altLang="cs-CZ" sz="2400" dirty="0" err="1"/>
              <a:t>ely</a:t>
            </a:r>
            <a:r>
              <a:rPr lang="cs-CZ" altLang="cs-CZ" sz="2400" dirty="0"/>
              <a:t> </a:t>
            </a:r>
            <a:r>
              <a:rPr lang="en-US" altLang="cs-CZ" sz="2400" dirty="0"/>
              <a:t>bigger</a:t>
            </a:r>
            <a:r>
              <a:rPr lang="cs-CZ" altLang="cs-CZ" sz="2400" dirty="0"/>
              <a:t> </a:t>
            </a:r>
            <a:r>
              <a:rPr lang="en-US" altLang="cs-CZ" sz="2400" dirty="0"/>
              <a:t>volume of</a:t>
            </a:r>
            <a:r>
              <a:rPr lang="cs-CZ" altLang="cs-CZ" sz="2400" dirty="0"/>
              <a:t> </a:t>
            </a:r>
            <a:r>
              <a:rPr lang="cs-CZ" altLang="cs-CZ" sz="2400" u="sng" dirty="0" err="1"/>
              <a:t>extracellul</a:t>
            </a:r>
            <a:r>
              <a:rPr lang="en-US" altLang="cs-CZ" sz="2400" u="sng" dirty="0" err="1"/>
              <a:t>ar</a:t>
            </a:r>
            <a:r>
              <a:rPr lang="cs-CZ" altLang="cs-CZ" sz="2400" dirty="0"/>
              <a:t> </a:t>
            </a:r>
            <a:r>
              <a:rPr lang="en-US" altLang="cs-CZ" sz="2400" dirty="0"/>
              <a:t>liquor</a:t>
            </a:r>
            <a:endParaRPr lang="cs-CZ" altLang="cs-CZ" sz="2400" dirty="0"/>
          </a:p>
          <a:p>
            <a:pPr eaLnBrk="1" hangingPunct="1">
              <a:lnSpc>
                <a:spcPct val="130000"/>
              </a:lnSpc>
            </a:pPr>
            <a:r>
              <a:rPr lang="en-US" altLang="cs-CZ" sz="2400" dirty="0"/>
              <a:t>lower</a:t>
            </a:r>
            <a:r>
              <a:rPr lang="cs-CZ" altLang="cs-CZ" sz="2400" dirty="0"/>
              <a:t> </a:t>
            </a:r>
            <a:r>
              <a:rPr lang="en-US" altLang="cs-CZ" sz="2400" u="sng" dirty="0"/>
              <a:t>binding</a:t>
            </a:r>
            <a:r>
              <a:rPr lang="cs-CZ" altLang="cs-CZ" sz="2400" dirty="0"/>
              <a:t> </a:t>
            </a:r>
            <a:r>
              <a:rPr lang="en-US" altLang="cs-CZ" sz="2400" dirty="0"/>
              <a:t>on</a:t>
            </a:r>
            <a:r>
              <a:rPr lang="cs-CZ" altLang="cs-CZ" sz="2400" dirty="0"/>
              <a:t> </a:t>
            </a:r>
            <a:r>
              <a:rPr lang="cs-CZ" altLang="cs-CZ" sz="2400" dirty="0" err="1"/>
              <a:t>pla</a:t>
            </a:r>
            <a:r>
              <a:rPr lang="en-US" altLang="cs-CZ" sz="2400" dirty="0"/>
              <a:t>s</a:t>
            </a:r>
            <a:r>
              <a:rPr lang="cs-CZ" altLang="cs-CZ" sz="2400" dirty="0" err="1"/>
              <a:t>ma</a:t>
            </a:r>
            <a:r>
              <a:rPr lang="en-US" altLang="cs-CZ" sz="2400" dirty="0"/>
              <a:t> proteins</a:t>
            </a:r>
            <a:endParaRPr lang="cs-CZ" altLang="cs-CZ" sz="2400" dirty="0"/>
          </a:p>
          <a:p>
            <a:pPr eaLnBrk="1" hangingPunct="1">
              <a:lnSpc>
                <a:spcPct val="130000"/>
              </a:lnSpc>
            </a:pPr>
            <a:r>
              <a:rPr lang="en-US" altLang="cs-CZ" sz="2400" dirty="0"/>
              <a:t>unfinished</a:t>
            </a:r>
            <a:r>
              <a:rPr lang="cs-CZ" altLang="cs-CZ" sz="2400" dirty="0"/>
              <a:t> </a:t>
            </a:r>
            <a:r>
              <a:rPr lang="en-US" altLang="cs-CZ" sz="2400" dirty="0"/>
              <a:t>development</a:t>
            </a:r>
            <a:r>
              <a:rPr lang="cs-CZ" altLang="cs-CZ" sz="2400" dirty="0"/>
              <a:t> </a:t>
            </a:r>
            <a:r>
              <a:rPr lang="en-US" altLang="cs-CZ" sz="2400" dirty="0"/>
              <a:t>of </a:t>
            </a:r>
            <a:r>
              <a:rPr lang="cs-CZ" altLang="cs-CZ" sz="2400" u="sng" dirty="0" err="1"/>
              <a:t>hematoence</a:t>
            </a:r>
            <a:r>
              <a:rPr lang="en-US" altLang="cs-CZ" sz="2400" u="sng" dirty="0" err="1"/>
              <a:t>phalic</a:t>
            </a:r>
            <a:r>
              <a:rPr lang="en-US" altLang="cs-CZ" sz="2400" u="sng" dirty="0"/>
              <a:t> </a:t>
            </a:r>
            <a:r>
              <a:rPr lang="cs-CZ" altLang="cs-CZ" sz="2400" dirty="0"/>
              <a:t>bar</a:t>
            </a:r>
            <a:r>
              <a:rPr lang="en-US" altLang="cs-CZ" sz="2400" dirty="0" err="1"/>
              <a:t>rier</a:t>
            </a:r>
            <a:endParaRPr lang="cs-CZ" altLang="cs-CZ" sz="2400" dirty="0"/>
          </a:p>
          <a:p>
            <a:pPr eaLnBrk="1" hangingPunct="1">
              <a:lnSpc>
                <a:spcPct val="130000"/>
              </a:lnSpc>
            </a:pPr>
            <a:r>
              <a:rPr lang="en-US" altLang="cs-CZ" sz="2400" dirty="0"/>
              <a:t>immaturity of</a:t>
            </a:r>
            <a:r>
              <a:rPr lang="cs-CZ" altLang="cs-CZ" sz="2400" dirty="0"/>
              <a:t> </a:t>
            </a:r>
            <a:r>
              <a:rPr lang="cs-CZ" altLang="cs-CZ" sz="2400" u="sng" dirty="0" err="1"/>
              <a:t>enzymatic</a:t>
            </a:r>
            <a:r>
              <a:rPr lang="cs-CZ" altLang="cs-CZ" sz="2400" dirty="0"/>
              <a:t> </a:t>
            </a:r>
            <a:r>
              <a:rPr lang="cs-CZ" altLang="cs-CZ" sz="2400" dirty="0" err="1"/>
              <a:t>syst</a:t>
            </a:r>
            <a:r>
              <a:rPr lang="en-US" altLang="cs-CZ" sz="2400" dirty="0"/>
              <a:t>e</a:t>
            </a:r>
            <a:r>
              <a:rPr lang="cs-CZ" altLang="cs-CZ" sz="2400" dirty="0"/>
              <a:t>m</a:t>
            </a:r>
            <a:r>
              <a:rPr lang="en-US" altLang="cs-CZ" sz="2400" dirty="0"/>
              <a:t>s</a:t>
            </a:r>
            <a:endParaRPr lang="cs-CZ" altLang="cs-CZ" sz="2400" dirty="0"/>
          </a:p>
          <a:p>
            <a:pPr eaLnBrk="1" hangingPunct="1">
              <a:lnSpc>
                <a:spcPct val="130000"/>
              </a:lnSpc>
            </a:pPr>
            <a:r>
              <a:rPr lang="en-US" altLang="cs-CZ" sz="2400" dirty="0"/>
              <a:t>Immaturity of</a:t>
            </a:r>
            <a:r>
              <a:rPr lang="cs-CZ" altLang="cs-CZ" sz="2400" dirty="0"/>
              <a:t> </a:t>
            </a:r>
            <a:r>
              <a:rPr lang="en-US" altLang="cs-CZ" sz="2400" u="sng" dirty="0"/>
              <a:t>renal</a:t>
            </a:r>
            <a:r>
              <a:rPr lang="cs-CZ" altLang="cs-CZ" sz="2400" dirty="0"/>
              <a:t> </a:t>
            </a:r>
            <a:r>
              <a:rPr lang="cs-CZ" altLang="cs-CZ" sz="2400" dirty="0" err="1"/>
              <a:t>fun</a:t>
            </a:r>
            <a:r>
              <a:rPr lang="en-US" altLang="cs-CZ" sz="2400" dirty="0" err="1"/>
              <a:t>ctions</a:t>
            </a:r>
            <a:endParaRPr lang="cs-CZ" altLang="cs-CZ" sz="2400" dirty="0"/>
          </a:p>
          <a:p>
            <a:pPr eaLnBrk="1" hangingPunct="1">
              <a:lnSpc>
                <a:spcPct val="130000"/>
              </a:lnSpc>
            </a:pPr>
            <a:endParaRPr lang="cs-CZ" altLang="cs-CZ" sz="2400" dirty="0"/>
          </a:p>
          <a:p>
            <a:pPr eaLnBrk="1" hangingPunct="1">
              <a:lnSpc>
                <a:spcPct val="130000"/>
              </a:lnSpc>
            </a:pPr>
            <a:endParaRPr lang="en-US" altLang="cs-CZ" sz="1800" dirty="0"/>
          </a:p>
        </p:txBody>
      </p:sp>
      <p:pic>
        <p:nvPicPr>
          <p:cNvPr id="2" name="Nahraný zvuk">
            <a:hlinkClick r:id="" action="ppaction://media"/>
            <a:extLst>
              <a:ext uri="{FF2B5EF4-FFF2-40B4-BE49-F238E27FC236}">
                <a16:creationId xmlns:a16="http://schemas.microsoft.com/office/drawing/2014/main" id="{8A2D24E5-7512-4C17-AFF1-8D0719C5485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1964" y="60801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829B19F-17C5-46DA-829C-5FE8BACC6013}"/>
              </a:ext>
            </a:extLst>
          </p:cNvPr>
          <p:cNvSpPr>
            <a:spLocks noGrp="1" noChangeArrowheads="1"/>
          </p:cNvSpPr>
          <p:nvPr>
            <p:ph type="title"/>
            <p:custDataLst>
              <p:tags r:id="rId2"/>
            </p:custDataLst>
          </p:nvPr>
        </p:nvSpPr>
        <p:spPr>
          <a:xfrm>
            <a:off x="720000" y="345924"/>
            <a:ext cx="10753200" cy="451576"/>
          </a:xfrm>
        </p:spPr>
        <p:txBody>
          <a:bodyPr/>
          <a:lstStyle/>
          <a:p>
            <a:pPr algn="ctr" eaLnBrk="1" hangingPunct="1"/>
            <a:r>
              <a:rPr lang="en-US" altLang="cs-CZ" sz="3200" spc="-51" dirty="0">
                <a:latin typeface="Calibri"/>
                <a:cs typeface="Arial"/>
              </a:rPr>
              <a:t>Administration of</a:t>
            </a:r>
            <a:r>
              <a:rPr lang="cs-CZ" altLang="cs-CZ" sz="3200" spc="-51" dirty="0">
                <a:latin typeface="Calibri"/>
                <a:cs typeface="Arial"/>
              </a:rPr>
              <a:t> MP</a:t>
            </a:r>
            <a:r>
              <a:rPr lang="en-US" altLang="cs-CZ" sz="3200" spc="-51" dirty="0">
                <a:latin typeface="Calibri"/>
                <a:cs typeface="Arial"/>
              </a:rPr>
              <a:t> to old people</a:t>
            </a:r>
            <a:endParaRPr lang="cs-CZ" altLang="cs-CZ" sz="3200" spc="-51" dirty="0">
              <a:latin typeface="Calibri"/>
              <a:cs typeface="Arial"/>
            </a:endParaRPr>
          </a:p>
        </p:txBody>
      </p:sp>
      <p:sp>
        <p:nvSpPr>
          <p:cNvPr id="45059" name="Rectangle 3">
            <a:extLst>
              <a:ext uri="{FF2B5EF4-FFF2-40B4-BE49-F238E27FC236}">
                <a16:creationId xmlns:a16="http://schemas.microsoft.com/office/drawing/2014/main" id="{3F330417-EE0A-49B2-91C9-4B0DF2CE3C64}"/>
              </a:ext>
            </a:extLst>
          </p:cNvPr>
          <p:cNvSpPr>
            <a:spLocks noGrp="1" noChangeArrowheads="1"/>
          </p:cNvSpPr>
          <p:nvPr>
            <p:ph type="body" idx="1"/>
          </p:nvPr>
        </p:nvSpPr>
        <p:spPr>
          <a:xfrm>
            <a:off x="592282" y="1111823"/>
            <a:ext cx="10880918" cy="5068888"/>
          </a:xfrm>
        </p:spPr>
        <p:txBody>
          <a:bodyPr/>
          <a:lstStyle/>
          <a:p>
            <a:pPr eaLnBrk="1" hangingPunct="1"/>
            <a:r>
              <a:rPr lang="cs-CZ" altLang="cs-CZ" dirty="0"/>
              <a:t>60 – 74 	</a:t>
            </a:r>
            <a:r>
              <a:rPr lang="cs-CZ" altLang="cs-CZ" dirty="0" err="1"/>
              <a:t>older</a:t>
            </a:r>
            <a:r>
              <a:rPr lang="cs-CZ" altLang="cs-CZ" dirty="0"/>
              <a:t> person</a:t>
            </a:r>
          </a:p>
          <a:p>
            <a:pPr eaLnBrk="1" hangingPunct="1"/>
            <a:r>
              <a:rPr lang="cs-CZ" altLang="cs-CZ" dirty="0"/>
              <a:t>75 – 89 	</a:t>
            </a:r>
            <a:r>
              <a:rPr lang="cs-CZ" altLang="cs-CZ" dirty="0" err="1"/>
              <a:t>elderly</a:t>
            </a:r>
            <a:endParaRPr lang="cs-CZ" altLang="cs-CZ" dirty="0"/>
          </a:p>
          <a:p>
            <a:pPr eaLnBrk="1" hangingPunct="1"/>
            <a:r>
              <a:rPr lang="en-US" altLang="cs-CZ" dirty="0"/>
              <a:t>&gt; 90</a:t>
            </a:r>
            <a:r>
              <a:rPr lang="cs-CZ" altLang="cs-CZ" dirty="0"/>
              <a:t>	</a:t>
            </a:r>
            <a:r>
              <a:rPr lang="cs-CZ" altLang="cs-CZ" dirty="0" err="1"/>
              <a:t>longevity</a:t>
            </a:r>
            <a:endParaRPr lang="cs-CZ" altLang="cs-CZ" dirty="0"/>
          </a:p>
          <a:p>
            <a:pPr eaLnBrk="1" hangingPunct="1"/>
            <a:endParaRPr lang="cs-CZ" altLang="cs-CZ" dirty="0"/>
          </a:p>
          <a:p>
            <a:pPr eaLnBrk="1" hangingPunct="1"/>
            <a:r>
              <a:rPr lang="en-US" altLang="cs-CZ" dirty="0"/>
              <a:t>physiological changes</a:t>
            </a:r>
            <a:endParaRPr lang="cs-CZ" altLang="cs-CZ" dirty="0"/>
          </a:p>
          <a:p>
            <a:pPr eaLnBrk="1" hangingPunct="1"/>
            <a:r>
              <a:rPr lang="cs-CZ" altLang="cs-CZ" dirty="0" err="1"/>
              <a:t>multimorbid</a:t>
            </a:r>
            <a:r>
              <a:rPr lang="en-US" altLang="cs-CZ" dirty="0" err="1"/>
              <a:t>ity</a:t>
            </a:r>
            <a:endParaRPr lang="cs-CZ" altLang="cs-CZ" dirty="0"/>
          </a:p>
          <a:p>
            <a:pPr eaLnBrk="1" hangingPunct="1"/>
            <a:r>
              <a:rPr lang="cs-CZ" altLang="cs-CZ" dirty="0" err="1"/>
              <a:t>polypragma</a:t>
            </a:r>
            <a:r>
              <a:rPr lang="en-US" altLang="cs-CZ" dirty="0" err="1"/>
              <a:t>sia</a:t>
            </a:r>
            <a:r>
              <a:rPr lang="cs-CZ" altLang="cs-CZ" dirty="0"/>
              <a:t> (</a:t>
            </a:r>
            <a:r>
              <a:rPr lang="en-US" altLang="cs-CZ" dirty="0"/>
              <a:t>administration</a:t>
            </a:r>
            <a:r>
              <a:rPr lang="cs-CZ" altLang="cs-CZ" dirty="0"/>
              <a:t> </a:t>
            </a:r>
            <a:r>
              <a:rPr lang="en-US" altLang="cs-CZ" dirty="0"/>
              <a:t>of many drugs</a:t>
            </a:r>
            <a:r>
              <a:rPr lang="cs-CZ" altLang="cs-CZ" dirty="0"/>
              <a:t> </a:t>
            </a:r>
            <a:r>
              <a:rPr lang="en-US" altLang="cs-CZ" dirty="0"/>
              <a:t>together</a:t>
            </a:r>
            <a:r>
              <a:rPr lang="cs-CZ" altLang="cs-CZ" dirty="0"/>
              <a:t>, </a:t>
            </a:r>
            <a:r>
              <a:rPr lang="en-US" altLang="cs-CZ" dirty="0"/>
              <a:t>risk of drug interaction</a:t>
            </a:r>
            <a:r>
              <a:rPr lang="cs-CZ" altLang="cs-CZ" dirty="0"/>
              <a:t>s</a:t>
            </a:r>
            <a:r>
              <a:rPr lang="en-US" altLang="cs-CZ" dirty="0"/>
              <a:t> is increasing</a:t>
            </a:r>
            <a:r>
              <a:rPr lang="cs-CZ" altLang="cs-CZ" dirty="0"/>
              <a:t>)</a:t>
            </a:r>
          </a:p>
          <a:p>
            <a:pPr eaLnBrk="1" hangingPunct="1"/>
            <a:r>
              <a:rPr lang="en-US" altLang="cs-CZ" dirty="0"/>
              <a:t>higher</a:t>
            </a:r>
            <a:r>
              <a:rPr lang="cs-CZ" altLang="cs-CZ" dirty="0"/>
              <a:t> incidence </a:t>
            </a:r>
            <a:r>
              <a:rPr lang="en-US" altLang="cs-CZ" dirty="0"/>
              <a:t>and</a:t>
            </a:r>
            <a:r>
              <a:rPr lang="cs-CZ" altLang="cs-CZ" dirty="0"/>
              <a:t> </a:t>
            </a:r>
            <a:r>
              <a:rPr lang="en-US" altLang="cs-CZ" dirty="0"/>
              <a:t>severity of adverse effects</a:t>
            </a:r>
            <a:endParaRPr lang="cs-CZ" altLang="cs-CZ" dirty="0"/>
          </a:p>
          <a:p>
            <a:pPr eaLnBrk="1" hangingPunct="1"/>
            <a:endParaRPr lang="en-US" altLang="cs-CZ" dirty="0"/>
          </a:p>
        </p:txBody>
      </p:sp>
      <p:pic>
        <p:nvPicPr>
          <p:cNvPr id="2" name="Nahraný zvuk">
            <a:hlinkClick r:id="" action="ppaction://media"/>
            <a:extLst>
              <a:ext uri="{FF2B5EF4-FFF2-40B4-BE49-F238E27FC236}">
                <a16:creationId xmlns:a16="http://schemas.microsoft.com/office/drawing/2014/main" id="{7F8BE218-AFBD-4C90-8817-29ED9287BE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90118" y="57171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1CCCCFA-94E8-4B6D-8347-3B72C9A23D7E}"/>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Changes of</a:t>
            </a:r>
            <a:r>
              <a:rPr lang="cs-CZ" altLang="cs-CZ" sz="3200" spc="-51" dirty="0">
                <a:latin typeface="Calibri"/>
                <a:cs typeface="Arial"/>
              </a:rPr>
              <a:t> PK </a:t>
            </a:r>
            <a:r>
              <a:rPr lang="en-US" altLang="cs-CZ" sz="3200" spc="-51" dirty="0">
                <a:latin typeface="Calibri"/>
                <a:cs typeface="Arial"/>
              </a:rPr>
              <a:t>of drugs</a:t>
            </a:r>
            <a:r>
              <a:rPr lang="cs-CZ" altLang="cs-CZ" sz="3200" spc="-51" dirty="0">
                <a:latin typeface="Calibri"/>
                <a:cs typeface="Arial"/>
              </a:rPr>
              <a:t> </a:t>
            </a:r>
            <a:r>
              <a:rPr lang="en-US" altLang="cs-CZ" sz="3200" spc="-51" dirty="0">
                <a:latin typeface="Calibri"/>
                <a:cs typeface="Arial"/>
              </a:rPr>
              <a:t>in old age</a:t>
            </a:r>
            <a:endParaRPr lang="cs-CZ" altLang="cs-CZ" sz="3200" spc="-51" dirty="0">
              <a:latin typeface="Calibri"/>
              <a:cs typeface="Arial"/>
            </a:endParaRPr>
          </a:p>
        </p:txBody>
      </p:sp>
      <p:sp>
        <p:nvSpPr>
          <p:cNvPr id="47107" name="Rectangle 3">
            <a:extLst>
              <a:ext uri="{FF2B5EF4-FFF2-40B4-BE49-F238E27FC236}">
                <a16:creationId xmlns:a16="http://schemas.microsoft.com/office/drawing/2014/main" id="{CB008118-E5C8-4159-A5D7-E38012C01540}"/>
              </a:ext>
            </a:extLst>
          </p:cNvPr>
          <p:cNvSpPr>
            <a:spLocks noGrp="1" noChangeArrowheads="1"/>
          </p:cNvSpPr>
          <p:nvPr>
            <p:ph type="body" idx="1"/>
          </p:nvPr>
        </p:nvSpPr>
        <p:spPr>
          <a:xfrm>
            <a:off x="2279649" y="1600201"/>
            <a:ext cx="9316605" cy="4525963"/>
          </a:xfrm>
        </p:spPr>
        <p:txBody>
          <a:bodyPr/>
          <a:lstStyle/>
          <a:p>
            <a:pPr eaLnBrk="1" hangingPunct="1"/>
            <a:r>
              <a:rPr lang="cs-CZ" altLang="cs-CZ" u="sng" dirty="0" err="1"/>
              <a:t>absorp</a:t>
            </a:r>
            <a:r>
              <a:rPr lang="en-US" altLang="cs-CZ" u="sng" dirty="0" err="1"/>
              <a:t>tion</a:t>
            </a:r>
            <a:r>
              <a:rPr lang="cs-CZ" altLang="cs-CZ" dirty="0"/>
              <a:t> (pas</a:t>
            </a:r>
            <a:r>
              <a:rPr lang="en-US" altLang="cs-CZ" dirty="0" err="1"/>
              <a:t>sive</a:t>
            </a:r>
            <a:r>
              <a:rPr lang="cs-CZ" altLang="cs-CZ" dirty="0"/>
              <a:t> </a:t>
            </a:r>
            <a:r>
              <a:rPr lang="cs-CZ" altLang="cs-CZ" dirty="0" err="1"/>
              <a:t>dif</a:t>
            </a:r>
            <a:r>
              <a:rPr lang="en-US" altLang="cs-CZ" dirty="0"/>
              <a:t>fusion</a:t>
            </a:r>
            <a:r>
              <a:rPr lang="cs-CZ" altLang="cs-CZ" dirty="0"/>
              <a:t> </a:t>
            </a:r>
            <a:r>
              <a:rPr lang="en-US" altLang="cs-CZ" dirty="0"/>
              <a:t>of subacid</a:t>
            </a:r>
            <a:r>
              <a:rPr lang="cs-CZ" altLang="cs-CZ" dirty="0"/>
              <a:t> </a:t>
            </a:r>
            <a:r>
              <a:rPr lang="en-US" altLang="cs-CZ" dirty="0"/>
              <a:t>substances</a:t>
            </a:r>
            <a:r>
              <a:rPr lang="cs-CZ" altLang="cs-CZ" dirty="0"/>
              <a:t> </a:t>
            </a:r>
            <a:r>
              <a:rPr lang="en-US" altLang="cs-CZ" dirty="0"/>
              <a:t>thanks to </a:t>
            </a:r>
            <a:r>
              <a:rPr lang="cs-CZ" altLang="cs-CZ" dirty="0" err="1"/>
              <a:t>hypoacidit</a:t>
            </a:r>
            <a:r>
              <a:rPr lang="en-US" altLang="cs-CZ" dirty="0"/>
              <a:t>y</a:t>
            </a:r>
            <a:r>
              <a:rPr lang="cs-CZ" altLang="cs-CZ" dirty="0"/>
              <a:t>, a</a:t>
            </a:r>
            <a:r>
              <a:rPr lang="en-US" altLang="cs-CZ" dirty="0"/>
              <a:t>c</a:t>
            </a:r>
            <a:r>
              <a:rPr lang="cs-CZ" altLang="cs-CZ" dirty="0" err="1"/>
              <a:t>tiv</a:t>
            </a:r>
            <a:r>
              <a:rPr lang="en-US" altLang="cs-CZ" dirty="0"/>
              <a:t>e</a:t>
            </a:r>
            <a:r>
              <a:rPr lang="cs-CZ" altLang="cs-CZ" dirty="0"/>
              <a:t> transport</a:t>
            </a:r>
            <a:r>
              <a:rPr lang="en-US" altLang="cs-CZ" dirty="0"/>
              <a:t> is decreasing</a:t>
            </a:r>
            <a:r>
              <a:rPr lang="cs-CZ" altLang="cs-CZ" dirty="0"/>
              <a:t>)</a:t>
            </a:r>
          </a:p>
          <a:p>
            <a:pPr eaLnBrk="1" hangingPunct="1"/>
            <a:r>
              <a:rPr lang="en-US" altLang="cs-CZ" u="sng" dirty="0"/>
              <a:t>binding</a:t>
            </a:r>
            <a:r>
              <a:rPr lang="cs-CZ" altLang="cs-CZ" dirty="0"/>
              <a:t> </a:t>
            </a:r>
            <a:r>
              <a:rPr lang="en-US" altLang="cs-CZ" dirty="0"/>
              <a:t>on</a:t>
            </a:r>
            <a:r>
              <a:rPr lang="cs-CZ" altLang="cs-CZ" dirty="0"/>
              <a:t> </a:t>
            </a:r>
            <a:r>
              <a:rPr lang="cs-CZ" altLang="cs-CZ" dirty="0" err="1"/>
              <a:t>pla</a:t>
            </a:r>
            <a:r>
              <a:rPr lang="en-US" altLang="cs-CZ" dirty="0" err="1"/>
              <a:t>sm</a:t>
            </a:r>
            <a:r>
              <a:rPr lang="cs-CZ" altLang="cs-CZ" dirty="0"/>
              <a:t>a </a:t>
            </a:r>
            <a:r>
              <a:rPr lang="en-US" altLang="cs-CZ" dirty="0"/>
              <a:t>proteins</a:t>
            </a:r>
            <a:endParaRPr lang="cs-CZ" altLang="cs-CZ" dirty="0"/>
          </a:p>
          <a:p>
            <a:pPr eaLnBrk="1" hangingPunct="1"/>
            <a:r>
              <a:rPr lang="cs-CZ" altLang="cs-CZ" u="sng" dirty="0" err="1"/>
              <a:t>elimina</a:t>
            </a:r>
            <a:r>
              <a:rPr lang="en-US" altLang="cs-CZ" u="sng" dirty="0" err="1"/>
              <a:t>tion</a:t>
            </a:r>
            <a:r>
              <a:rPr lang="cs-CZ" altLang="cs-CZ" dirty="0"/>
              <a:t>: </a:t>
            </a:r>
            <a:r>
              <a:rPr lang="en-US" altLang="cs-CZ" dirty="0"/>
              <a:t>decrease of blood flow through kidneys</a:t>
            </a:r>
            <a:r>
              <a:rPr lang="cs-CZ" altLang="cs-CZ" dirty="0"/>
              <a:t> a</a:t>
            </a:r>
            <a:r>
              <a:rPr lang="en-US" altLang="cs-CZ" dirty="0" err="1"/>
              <a:t>nd</a:t>
            </a:r>
            <a:r>
              <a:rPr lang="cs-CZ" altLang="cs-CZ" dirty="0"/>
              <a:t> GFR, </a:t>
            </a:r>
            <a:r>
              <a:rPr lang="en-US" altLang="cs-CZ" dirty="0"/>
              <a:t>flow</a:t>
            </a:r>
            <a:r>
              <a:rPr lang="cs-CZ" altLang="cs-CZ" dirty="0"/>
              <a:t> </a:t>
            </a:r>
            <a:r>
              <a:rPr lang="en-US" altLang="cs-CZ" dirty="0"/>
              <a:t>through liver</a:t>
            </a:r>
            <a:r>
              <a:rPr lang="cs-CZ" altLang="cs-CZ" dirty="0"/>
              <a:t> a</a:t>
            </a:r>
            <a:r>
              <a:rPr lang="en-US" altLang="cs-CZ" dirty="0" err="1"/>
              <a:t>nd</a:t>
            </a:r>
            <a:r>
              <a:rPr lang="cs-CZ" altLang="cs-CZ" dirty="0"/>
              <a:t> a</a:t>
            </a:r>
            <a:r>
              <a:rPr lang="en-US" altLang="cs-CZ" dirty="0" err="1"/>
              <a:t>ct</a:t>
            </a:r>
            <a:r>
              <a:rPr lang="cs-CZ" altLang="cs-CZ" dirty="0" err="1"/>
              <a:t>ivity</a:t>
            </a:r>
            <a:r>
              <a:rPr lang="en-US" altLang="cs-CZ" dirty="0"/>
              <a:t> of redox</a:t>
            </a:r>
            <a:r>
              <a:rPr lang="cs-CZ" altLang="cs-CZ" dirty="0"/>
              <a:t> enzym</a:t>
            </a:r>
            <a:r>
              <a:rPr lang="en-US" altLang="cs-CZ" dirty="0"/>
              <a:t>es</a:t>
            </a:r>
            <a:r>
              <a:rPr lang="cs-CZ" altLang="cs-CZ" dirty="0"/>
              <a:t>  </a:t>
            </a:r>
          </a:p>
          <a:p>
            <a:pPr eaLnBrk="1" hangingPunct="1"/>
            <a:endParaRPr lang="cs-CZ" altLang="cs-CZ" dirty="0"/>
          </a:p>
          <a:p>
            <a:pPr eaLnBrk="1" hangingPunct="1">
              <a:buFontTx/>
              <a:buNone/>
            </a:pPr>
            <a:r>
              <a:rPr lang="cs-CZ" altLang="cs-CZ" dirty="0"/>
              <a:t>=</a:t>
            </a:r>
            <a:r>
              <a:rPr lang="en-US" altLang="cs-CZ" dirty="0"/>
              <a:t>&gt;</a:t>
            </a:r>
            <a:r>
              <a:rPr lang="cs-CZ" altLang="cs-CZ" dirty="0"/>
              <a:t> </a:t>
            </a:r>
            <a:r>
              <a:rPr lang="cs-CZ" altLang="cs-CZ" b="1" dirty="0"/>
              <a:t>Pro</a:t>
            </a:r>
            <a:r>
              <a:rPr lang="en-US" altLang="cs-CZ" b="1" dirty="0" err="1"/>
              <a:t>longation</a:t>
            </a:r>
            <a:r>
              <a:rPr lang="en-US" altLang="cs-CZ" b="1" dirty="0"/>
              <a:t> of</a:t>
            </a:r>
            <a:r>
              <a:rPr lang="cs-CZ" altLang="cs-CZ" b="1" dirty="0"/>
              <a:t> t</a:t>
            </a:r>
            <a:r>
              <a:rPr lang="cs-CZ" altLang="cs-CZ" b="1" baseline="-25000" dirty="0"/>
              <a:t>1/2</a:t>
            </a:r>
          </a:p>
          <a:p>
            <a:pPr eaLnBrk="1" hangingPunct="1">
              <a:buFontTx/>
              <a:buNone/>
            </a:pPr>
            <a:r>
              <a:rPr lang="cs-CZ" altLang="cs-CZ" dirty="0"/>
              <a:t>  (</a:t>
            </a:r>
            <a:r>
              <a:rPr lang="en-US" altLang="cs-CZ" dirty="0" err="1"/>
              <a:t>e.g</a:t>
            </a:r>
            <a:r>
              <a:rPr lang="cs-CZ" altLang="cs-CZ" dirty="0"/>
              <a:t>. digoxin, </a:t>
            </a:r>
            <a:r>
              <a:rPr lang="cs-CZ" altLang="cs-CZ" dirty="0" err="1"/>
              <a:t>aminogly</a:t>
            </a:r>
            <a:r>
              <a:rPr lang="en-US" altLang="cs-CZ" dirty="0"/>
              <a:t>k</a:t>
            </a:r>
            <a:r>
              <a:rPr lang="cs-CZ" altLang="cs-CZ" dirty="0"/>
              <a:t>o</a:t>
            </a:r>
            <a:r>
              <a:rPr lang="en-US" altLang="cs-CZ" dirty="0"/>
              <a:t>side</a:t>
            </a:r>
            <a:r>
              <a:rPr lang="cs-CZ" altLang="cs-CZ" dirty="0"/>
              <a:t> </a:t>
            </a:r>
            <a:r>
              <a:rPr lang="cs-CZ" altLang="cs-CZ" dirty="0" err="1"/>
              <a:t>atb</a:t>
            </a:r>
            <a:r>
              <a:rPr lang="cs-CZ" altLang="cs-CZ" dirty="0"/>
              <a:t>)</a:t>
            </a:r>
            <a:endParaRPr lang="en-US" altLang="cs-CZ" dirty="0"/>
          </a:p>
        </p:txBody>
      </p:sp>
      <p:sp>
        <p:nvSpPr>
          <p:cNvPr id="47108" name="AutoShape 4" descr="90%">
            <a:extLst>
              <a:ext uri="{FF2B5EF4-FFF2-40B4-BE49-F238E27FC236}">
                <a16:creationId xmlns:a16="http://schemas.microsoft.com/office/drawing/2014/main" id="{B52A1A77-7336-4ADA-91A0-AB1AE1ED95C7}"/>
              </a:ext>
            </a:extLst>
          </p:cNvPr>
          <p:cNvSpPr>
            <a:spLocks noChangeArrowheads="1"/>
          </p:cNvSpPr>
          <p:nvPr/>
        </p:nvSpPr>
        <p:spPr bwMode="auto">
          <a:xfrm>
            <a:off x="1266676" y="1886240"/>
            <a:ext cx="649288" cy="2447925"/>
          </a:xfrm>
          <a:prstGeom prst="downArrow">
            <a:avLst>
              <a:gd name="adj1" fmla="val 50000"/>
              <a:gd name="adj2" fmla="val 94254"/>
            </a:avLst>
          </a:prstGeom>
          <a:blipFill dpi="0" rotWithShape="0">
            <a:blip r:embed="rId7"/>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2" name="Nahraný zvuk">
            <a:hlinkClick r:id="" action="ppaction://media"/>
            <a:extLst>
              <a:ext uri="{FF2B5EF4-FFF2-40B4-BE49-F238E27FC236}">
                <a16:creationId xmlns:a16="http://schemas.microsoft.com/office/drawing/2014/main" id="{35693A01-F67D-4551-A672-F99863DA70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0D6F64D-BD9F-4986-8633-E1D5E91FE03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Changes of</a:t>
            </a:r>
            <a:r>
              <a:rPr lang="cs-CZ" altLang="cs-CZ" sz="3200" spc="-51" dirty="0">
                <a:latin typeface="Calibri"/>
                <a:cs typeface="Arial"/>
              </a:rPr>
              <a:t> PD </a:t>
            </a:r>
            <a:r>
              <a:rPr lang="en-US" altLang="cs-CZ" sz="3200" spc="-51" dirty="0">
                <a:latin typeface="Calibri"/>
                <a:cs typeface="Arial"/>
              </a:rPr>
              <a:t>in old age</a:t>
            </a:r>
            <a:endParaRPr lang="cs-CZ" altLang="cs-CZ" sz="3200" spc="-51" dirty="0">
              <a:latin typeface="Calibri"/>
              <a:cs typeface="Arial"/>
            </a:endParaRPr>
          </a:p>
        </p:txBody>
      </p:sp>
      <p:sp>
        <p:nvSpPr>
          <p:cNvPr id="49155" name="Rectangle 3">
            <a:extLst>
              <a:ext uri="{FF2B5EF4-FFF2-40B4-BE49-F238E27FC236}">
                <a16:creationId xmlns:a16="http://schemas.microsoft.com/office/drawing/2014/main" id="{64A66C32-C702-4EB3-B770-BA691EDA02D4}"/>
              </a:ext>
            </a:extLst>
          </p:cNvPr>
          <p:cNvSpPr>
            <a:spLocks noGrp="1" noChangeArrowheads="1"/>
          </p:cNvSpPr>
          <p:nvPr>
            <p:ph type="body" idx="1"/>
          </p:nvPr>
        </p:nvSpPr>
        <p:spPr/>
        <p:txBody>
          <a:bodyPr/>
          <a:lstStyle/>
          <a:p>
            <a:pPr eaLnBrk="1" hangingPunct="1"/>
            <a:r>
              <a:rPr lang="cs-CZ" altLang="cs-CZ" dirty="0"/>
              <a:t>Ve</a:t>
            </a:r>
            <a:r>
              <a:rPr lang="en-US" altLang="cs-CZ" dirty="0" err="1"/>
              <a:t>ry</a:t>
            </a:r>
            <a:r>
              <a:rPr lang="cs-CZ" altLang="cs-CZ" dirty="0"/>
              <a:t> </a:t>
            </a:r>
            <a:r>
              <a:rPr lang="cs-CZ" altLang="cs-CZ" dirty="0" err="1"/>
              <a:t>variab</a:t>
            </a:r>
            <a:r>
              <a:rPr lang="en-US" altLang="cs-CZ" dirty="0"/>
              <a:t>le</a:t>
            </a:r>
            <a:endParaRPr lang="cs-CZ" altLang="cs-CZ" dirty="0"/>
          </a:p>
          <a:p>
            <a:pPr eaLnBrk="1" hangingPunct="1"/>
            <a:r>
              <a:rPr lang="en-US" altLang="cs-CZ" dirty="0"/>
              <a:t>Tissue h</a:t>
            </a:r>
            <a:r>
              <a:rPr lang="cs-CZ" altLang="cs-CZ" dirty="0" err="1"/>
              <a:t>ypoxi</a:t>
            </a:r>
            <a:r>
              <a:rPr lang="en-US" altLang="cs-CZ" dirty="0"/>
              <a:t>a</a:t>
            </a:r>
            <a:r>
              <a:rPr lang="cs-CZ" altLang="cs-CZ" dirty="0"/>
              <a:t> </a:t>
            </a:r>
          </a:p>
          <a:p>
            <a:pPr eaLnBrk="1" hangingPunct="1"/>
            <a:r>
              <a:rPr lang="en-US" altLang="cs-CZ" dirty="0"/>
              <a:t>Dysfunction</a:t>
            </a:r>
            <a:r>
              <a:rPr lang="cs-CZ" altLang="cs-CZ" dirty="0"/>
              <a:t> </a:t>
            </a:r>
            <a:r>
              <a:rPr lang="en-US" altLang="cs-CZ" dirty="0"/>
              <a:t>of </a:t>
            </a:r>
            <a:r>
              <a:rPr lang="cs-CZ" altLang="cs-CZ" dirty="0" err="1"/>
              <a:t>regula</a:t>
            </a:r>
            <a:r>
              <a:rPr lang="en-US" altLang="cs-CZ" dirty="0"/>
              <a:t>tory</a:t>
            </a:r>
            <a:r>
              <a:rPr lang="cs-CZ" altLang="cs-CZ" dirty="0"/>
              <a:t> </a:t>
            </a:r>
            <a:r>
              <a:rPr lang="cs-CZ" altLang="cs-CZ" dirty="0" err="1"/>
              <a:t>mechani</a:t>
            </a:r>
            <a:r>
              <a:rPr lang="en-US" altLang="cs-CZ" dirty="0" err="1"/>
              <a:t>sms</a:t>
            </a:r>
            <a:endParaRPr lang="cs-CZ" altLang="cs-CZ" dirty="0"/>
          </a:p>
          <a:p>
            <a:pPr eaLnBrk="1" hangingPunct="1"/>
            <a:r>
              <a:rPr lang="en-US" altLang="cs-CZ" dirty="0"/>
              <a:t>Change of sensibility of target structures</a:t>
            </a:r>
            <a:endParaRPr lang="cs-CZ" altLang="cs-CZ" dirty="0"/>
          </a:p>
          <a:p>
            <a:pPr eaLnBrk="1" hangingPunct="1">
              <a:buFontTx/>
              <a:buNone/>
            </a:pPr>
            <a:r>
              <a:rPr lang="cs-CZ" altLang="cs-CZ" dirty="0"/>
              <a:t>	= </a:t>
            </a:r>
            <a:r>
              <a:rPr lang="cs-CZ" altLang="cs-CZ" dirty="0" err="1"/>
              <a:t>hyperergic</a:t>
            </a:r>
            <a:r>
              <a:rPr lang="cs-CZ" altLang="cs-CZ" dirty="0"/>
              <a:t> </a:t>
            </a:r>
            <a:r>
              <a:rPr lang="cs-CZ" altLang="cs-CZ" dirty="0" err="1"/>
              <a:t>rea</a:t>
            </a:r>
            <a:r>
              <a:rPr lang="en-US" altLang="cs-CZ" dirty="0" err="1"/>
              <a:t>ction</a:t>
            </a:r>
            <a:endParaRPr lang="en-US" altLang="cs-CZ" dirty="0"/>
          </a:p>
        </p:txBody>
      </p:sp>
      <p:pic>
        <p:nvPicPr>
          <p:cNvPr id="2" name="Nahraný zvuk">
            <a:hlinkClick r:id="" action="ppaction://media"/>
            <a:extLst>
              <a:ext uri="{FF2B5EF4-FFF2-40B4-BE49-F238E27FC236}">
                <a16:creationId xmlns:a16="http://schemas.microsoft.com/office/drawing/2014/main" id="{D5259CD0-0A11-4E20-9BA8-1F68FC6AE4D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5FCD2A4-438E-4BF5-86A8-F35467F320FF}"/>
              </a:ext>
            </a:extLst>
          </p:cNvPr>
          <p:cNvSpPr>
            <a:spLocks noGrp="1" noChangeArrowheads="1"/>
          </p:cNvSpPr>
          <p:nvPr>
            <p:ph type="title"/>
            <p:custDataLst>
              <p:tags r:id="rId2"/>
            </p:custDataLst>
          </p:nvPr>
        </p:nvSpPr>
        <p:spPr/>
        <p:txBody>
          <a:bodyPr/>
          <a:lstStyle/>
          <a:p>
            <a:pPr eaLnBrk="1" hangingPunct="1"/>
            <a:r>
              <a:rPr lang="en-US" altLang="cs-CZ" sz="3200" spc="-51" dirty="0">
                <a:latin typeface="Calibri"/>
                <a:cs typeface="Arial"/>
              </a:rPr>
              <a:t>Changes of</a:t>
            </a:r>
            <a:r>
              <a:rPr lang="cs-CZ" altLang="cs-CZ" sz="3200" spc="-51" dirty="0">
                <a:latin typeface="Calibri"/>
                <a:cs typeface="Arial"/>
              </a:rPr>
              <a:t> PD </a:t>
            </a:r>
            <a:r>
              <a:rPr lang="en-US" altLang="cs-CZ" sz="3200" spc="-51" dirty="0">
                <a:latin typeface="Calibri"/>
                <a:cs typeface="Arial"/>
              </a:rPr>
              <a:t>in old age</a:t>
            </a:r>
            <a:endParaRPr lang="cs-CZ" altLang="cs-CZ" sz="3200" spc="-51" dirty="0">
              <a:latin typeface="Calibri"/>
              <a:cs typeface="Arial"/>
            </a:endParaRPr>
          </a:p>
        </p:txBody>
      </p:sp>
      <p:sp>
        <p:nvSpPr>
          <p:cNvPr id="51203" name="Rectangle 3">
            <a:extLst>
              <a:ext uri="{FF2B5EF4-FFF2-40B4-BE49-F238E27FC236}">
                <a16:creationId xmlns:a16="http://schemas.microsoft.com/office/drawing/2014/main" id="{6901F1A8-067B-4C78-B522-672582D1F720}"/>
              </a:ext>
            </a:extLst>
          </p:cNvPr>
          <p:cNvSpPr>
            <a:spLocks noGrp="1" noChangeArrowheads="1"/>
          </p:cNvSpPr>
          <p:nvPr>
            <p:ph type="body" idx="1"/>
          </p:nvPr>
        </p:nvSpPr>
        <p:spPr>
          <a:xfrm>
            <a:off x="290945" y="1412875"/>
            <a:ext cx="11741728" cy="5068888"/>
          </a:xfrm>
        </p:spPr>
        <p:txBody>
          <a:bodyPr/>
          <a:lstStyle/>
          <a:p>
            <a:pPr eaLnBrk="1" hangingPunct="1">
              <a:lnSpc>
                <a:spcPct val="110000"/>
              </a:lnSpc>
              <a:buFontTx/>
              <a:buNone/>
            </a:pPr>
            <a:r>
              <a:rPr lang="en-US" altLang="cs-CZ" sz="2400" u="sng" dirty="0"/>
              <a:t>Examples</a:t>
            </a:r>
            <a:r>
              <a:rPr lang="cs-CZ" altLang="cs-CZ" sz="2400" dirty="0"/>
              <a:t>:</a:t>
            </a:r>
          </a:p>
          <a:p>
            <a:pPr eaLnBrk="1" hangingPunct="1">
              <a:lnSpc>
                <a:spcPct val="110000"/>
              </a:lnSpc>
            </a:pPr>
            <a:r>
              <a:rPr lang="cs-CZ" altLang="cs-CZ" sz="2400" dirty="0"/>
              <a:t>ATB </a:t>
            </a:r>
            <a:r>
              <a:rPr lang="cs-CZ" altLang="cs-CZ" sz="2400" dirty="0" err="1"/>
              <a:t>aminoglyco</a:t>
            </a:r>
            <a:r>
              <a:rPr lang="en-US" altLang="cs-CZ" sz="2400" dirty="0"/>
              <a:t>s</a:t>
            </a:r>
            <a:r>
              <a:rPr lang="cs-CZ" altLang="cs-CZ" sz="2400" dirty="0"/>
              <a:t>id</a:t>
            </a:r>
            <a:r>
              <a:rPr lang="en-US" altLang="cs-CZ" sz="2400" dirty="0"/>
              <a:t>es</a:t>
            </a:r>
            <a:r>
              <a:rPr lang="cs-CZ" altLang="cs-CZ" sz="2400" dirty="0"/>
              <a:t>: </a:t>
            </a:r>
            <a:r>
              <a:rPr lang="en-US" altLang="cs-CZ" sz="2400" dirty="0"/>
              <a:t>lower</a:t>
            </a:r>
            <a:r>
              <a:rPr lang="cs-CZ" altLang="cs-CZ" sz="2400" dirty="0"/>
              <a:t> d</a:t>
            </a:r>
            <a:r>
              <a:rPr lang="en-US" altLang="cs-CZ" sz="2400" dirty="0" err="1"/>
              <a:t>oses</a:t>
            </a:r>
            <a:r>
              <a:rPr lang="cs-CZ" altLang="cs-CZ" sz="2400" dirty="0"/>
              <a:t> in case </a:t>
            </a:r>
            <a:r>
              <a:rPr lang="cs-CZ" altLang="cs-CZ" sz="2400" dirty="0" err="1"/>
              <a:t>of</a:t>
            </a:r>
            <a:r>
              <a:rPr lang="cs-CZ" altLang="cs-CZ" sz="2400" dirty="0"/>
              <a:t> </a:t>
            </a:r>
            <a:r>
              <a:rPr lang="cs-CZ" altLang="cs-CZ" sz="2400" dirty="0" err="1"/>
              <a:t>lower</a:t>
            </a:r>
            <a:r>
              <a:rPr lang="cs-CZ" altLang="cs-CZ" sz="2400" dirty="0"/>
              <a:t> GF</a:t>
            </a:r>
          </a:p>
          <a:p>
            <a:pPr eaLnBrk="1" hangingPunct="1">
              <a:lnSpc>
                <a:spcPct val="110000"/>
              </a:lnSpc>
            </a:pPr>
            <a:endParaRPr lang="cs-CZ" altLang="cs-CZ" sz="2400" dirty="0"/>
          </a:p>
          <a:p>
            <a:pPr eaLnBrk="1" hangingPunct="1">
              <a:lnSpc>
                <a:spcPct val="110000"/>
              </a:lnSpc>
            </a:pPr>
            <a:r>
              <a:rPr lang="cs-CZ" altLang="cs-CZ" sz="2400" dirty="0" err="1"/>
              <a:t>Antihyperten</a:t>
            </a:r>
            <a:r>
              <a:rPr lang="en-US" altLang="cs-CZ" sz="2400" dirty="0" err="1"/>
              <a:t>sives</a:t>
            </a:r>
            <a:r>
              <a:rPr lang="cs-CZ" altLang="cs-CZ" sz="2400" dirty="0"/>
              <a:t>: ort</a:t>
            </a:r>
            <a:r>
              <a:rPr lang="en-US" altLang="cs-CZ" sz="2400" dirty="0"/>
              <a:t>h</a:t>
            </a:r>
            <a:r>
              <a:rPr lang="cs-CZ" altLang="cs-CZ" sz="2400" dirty="0" err="1"/>
              <a:t>ostatic</a:t>
            </a:r>
            <a:r>
              <a:rPr lang="cs-CZ" altLang="cs-CZ" sz="2400" dirty="0"/>
              <a:t> </a:t>
            </a:r>
            <a:r>
              <a:rPr lang="cs-CZ" altLang="cs-CZ" sz="2400" dirty="0" err="1"/>
              <a:t>hypoten</a:t>
            </a:r>
            <a:r>
              <a:rPr lang="en-US" altLang="cs-CZ" sz="2400" dirty="0" err="1"/>
              <a:t>sion</a:t>
            </a:r>
            <a:r>
              <a:rPr lang="cs-CZ" altLang="cs-CZ" sz="2400" dirty="0"/>
              <a:t>, </a:t>
            </a:r>
            <a:r>
              <a:rPr lang="cs-CZ" altLang="cs-CZ" sz="2400" dirty="0" err="1"/>
              <a:t>psychi</a:t>
            </a:r>
            <a:r>
              <a:rPr lang="en-US" altLang="cs-CZ" sz="2400" dirty="0" err="1"/>
              <a:t>cal</a:t>
            </a:r>
            <a:r>
              <a:rPr lang="en-US" altLang="cs-CZ" sz="2400" dirty="0"/>
              <a:t> alternations</a:t>
            </a:r>
            <a:r>
              <a:rPr lang="cs-CZ" altLang="cs-CZ" sz="2400" dirty="0"/>
              <a:t> (</a:t>
            </a:r>
            <a:r>
              <a:rPr lang="en-US" altLang="cs-CZ" sz="2400" dirty="0"/>
              <a:t>confusion</a:t>
            </a:r>
            <a:r>
              <a:rPr lang="cs-CZ" altLang="cs-CZ" sz="2400" dirty="0"/>
              <a:t>)</a:t>
            </a:r>
          </a:p>
          <a:p>
            <a:pPr eaLnBrk="1" hangingPunct="1">
              <a:lnSpc>
                <a:spcPct val="110000"/>
              </a:lnSpc>
            </a:pPr>
            <a:endParaRPr lang="cs-CZ" altLang="cs-CZ" sz="2400" dirty="0"/>
          </a:p>
          <a:p>
            <a:pPr eaLnBrk="1" hangingPunct="1">
              <a:lnSpc>
                <a:spcPct val="110000"/>
              </a:lnSpc>
            </a:pPr>
            <a:r>
              <a:rPr lang="cs-CZ" altLang="cs-CZ" sz="2400" dirty="0"/>
              <a:t>Anti</a:t>
            </a:r>
            <a:r>
              <a:rPr lang="en-US" altLang="cs-CZ" sz="2400" dirty="0"/>
              <a:t>c</a:t>
            </a:r>
            <a:r>
              <a:rPr lang="cs-CZ" altLang="cs-CZ" sz="2400" dirty="0" err="1"/>
              <a:t>oagulan</a:t>
            </a:r>
            <a:r>
              <a:rPr lang="en-US" altLang="cs-CZ" sz="2400" dirty="0" err="1"/>
              <a:t>ts</a:t>
            </a:r>
            <a:r>
              <a:rPr lang="cs-CZ" altLang="cs-CZ" sz="2400" dirty="0"/>
              <a:t>: </a:t>
            </a:r>
            <a:r>
              <a:rPr lang="en-US" altLang="cs-CZ" sz="2400" dirty="0"/>
              <a:t>bleeding</a:t>
            </a:r>
            <a:r>
              <a:rPr lang="cs-CZ" altLang="cs-CZ" sz="2400" dirty="0"/>
              <a:t> </a:t>
            </a:r>
            <a:r>
              <a:rPr lang="en-US" altLang="cs-CZ" sz="2400" dirty="0"/>
              <a:t>from</a:t>
            </a:r>
            <a:r>
              <a:rPr lang="cs-CZ" altLang="cs-CZ" sz="2400" dirty="0"/>
              <a:t> GIT (</a:t>
            </a:r>
            <a:r>
              <a:rPr lang="en-US" altLang="cs-CZ" sz="2400" dirty="0"/>
              <a:t>decreased absorption of</a:t>
            </a:r>
            <a:r>
              <a:rPr lang="cs-CZ" altLang="cs-CZ" sz="2400" dirty="0"/>
              <a:t> vitamin K a</a:t>
            </a:r>
            <a:r>
              <a:rPr lang="en-US" altLang="cs-CZ" sz="2400" dirty="0" err="1"/>
              <a:t>nd</a:t>
            </a:r>
            <a:r>
              <a:rPr lang="cs-CZ" altLang="cs-CZ" sz="2400" dirty="0"/>
              <a:t> </a:t>
            </a:r>
            <a:r>
              <a:rPr lang="en-US" altLang="cs-CZ" sz="2400" dirty="0"/>
              <a:t>decreased</a:t>
            </a:r>
            <a:r>
              <a:rPr lang="cs-CZ" altLang="cs-CZ" sz="2400" dirty="0"/>
              <a:t> </a:t>
            </a:r>
            <a:r>
              <a:rPr lang="cs-CZ" altLang="cs-CZ" sz="2400" dirty="0" err="1"/>
              <a:t>synt</a:t>
            </a:r>
            <a:r>
              <a:rPr lang="en-US" altLang="cs-CZ" sz="2400" dirty="0" err="1"/>
              <a:t>hesis</a:t>
            </a:r>
            <a:r>
              <a:rPr lang="cs-CZ" altLang="cs-CZ" sz="2400" dirty="0"/>
              <a:t> </a:t>
            </a:r>
            <a:r>
              <a:rPr lang="en-US" altLang="cs-CZ" sz="2400" dirty="0"/>
              <a:t>of </a:t>
            </a:r>
            <a:r>
              <a:rPr lang="cs-CZ" altLang="cs-CZ" sz="2400" dirty="0" err="1"/>
              <a:t>prot</a:t>
            </a:r>
            <a:r>
              <a:rPr lang="en-US" altLang="cs-CZ" sz="2400" dirty="0"/>
              <a:t>h</a:t>
            </a:r>
            <a:r>
              <a:rPr lang="cs-CZ" altLang="cs-CZ" sz="2400" dirty="0" err="1"/>
              <a:t>rombin</a:t>
            </a:r>
            <a:r>
              <a:rPr lang="cs-CZ" altLang="cs-CZ" sz="2400" dirty="0"/>
              <a:t>)</a:t>
            </a:r>
          </a:p>
          <a:p>
            <a:pPr eaLnBrk="1" hangingPunct="1">
              <a:lnSpc>
                <a:spcPct val="110000"/>
              </a:lnSpc>
            </a:pPr>
            <a:endParaRPr lang="cs-CZ" altLang="cs-CZ" sz="2400" dirty="0"/>
          </a:p>
          <a:p>
            <a:pPr eaLnBrk="1" hangingPunct="1">
              <a:lnSpc>
                <a:spcPct val="110000"/>
              </a:lnSpc>
            </a:pPr>
            <a:r>
              <a:rPr lang="cs-CZ" altLang="cs-CZ" sz="2400" dirty="0"/>
              <a:t>NSAID: </a:t>
            </a:r>
            <a:r>
              <a:rPr lang="en-US" altLang="cs-CZ" sz="2400" dirty="0"/>
              <a:t>in</a:t>
            </a:r>
            <a:r>
              <a:rPr lang="cs-CZ" altLang="cs-CZ" sz="2400" dirty="0"/>
              <a:t> 25% </a:t>
            </a:r>
            <a:r>
              <a:rPr lang="cs-CZ" altLang="cs-CZ" sz="2400" dirty="0" err="1"/>
              <a:t>hemateme</a:t>
            </a:r>
            <a:r>
              <a:rPr lang="en-US" altLang="cs-CZ" sz="2400" dirty="0"/>
              <a:t>sis</a:t>
            </a:r>
            <a:endParaRPr lang="cs-CZ" altLang="cs-CZ" sz="2400" dirty="0"/>
          </a:p>
          <a:p>
            <a:pPr eaLnBrk="1" hangingPunct="1">
              <a:lnSpc>
                <a:spcPct val="110000"/>
              </a:lnSpc>
            </a:pPr>
            <a:endParaRPr lang="cs-CZ" altLang="cs-CZ" sz="2400" dirty="0"/>
          </a:p>
          <a:p>
            <a:pPr eaLnBrk="1" hangingPunct="1">
              <a:lnSpc>
                <a:spcPct val="110000"/>
              </a:lnSpc>
            </a:pPr>
            <a:r>
              <a:rPr lang="en-US" altLang="cs-CZ" sz="2400" dirty="0"/>
              <a:t>A</a:t>
            </a:r>
            <a:r>
              <a:rPr lang="cs-CZ" altLang="cs-CZ" sz="2400" dirty="0" err="1"/>
              <a:t>nticholinerg</a:t>
            </a:r>
            <a:r>
              <a:rPr lang="en-US" altLang="cs-CZ" sz="2400" dirty="0" err="1"/>
              <a:t>ic</a:t>
            </a:r>
            <a:r>
              <a:rPr lang="en-US" altLang="cs-CZ" sz="2400" dirty="0"/>
              <a:t> </a:t>
            </a:r>
            <a:r>
              <a:rPr lang="cs-CZ" altLang="cs-CZ" sz="2400" dirty="0" err="1"/>
              <a:t>drugs</a:t>
            </a:r>
            <a:r>
              <a:rPr lang="cs-CZ" altLang="cs-CZ" sz="2400" dirty="0"/>
              <a:t>: </a:t>
            </a:r>
            <a:r>
              <a:rPr lang="en-US" altLang="cs-CZ" sz="2400" dirty="0"/>
              <a:t>higher </a:t>
            </a:r>
            <a:r>
              <a:rPr lang="cs-CZ" altLang="cs-CZ" sz="2400" dirty="0"/>
              <a:t>toxicit</a:t>
            </a:r>
            <a:r>
              <a:rPr lang="en-US" altLang="cs-CZ" sz="2400" dirty="0"/>
              <a:t>y</a:t>
            </a:r>
            <a:r>
              <a:rPr lang="cs-CZ" altLang="cs-CZ" sz="2400" dirty="0"/>
              <a:t>, </a:t>
            </a:r>
            <a:r>
              <a:rPr lang="cs-CZ" altLang="cs-CZ" sz="2400" dirty="0" err="1"/>
              <a:t>depres</a:t>
            </a:r>
            <a:r>
              <a:rPr lang="en-US" altLang="cs-CZ" sz="2400" dirty="0" err="1"/>
              <a:t>sion</a:t>
            </a:r>
            <a:r>
              <a:rPr lang="cs-CZ" altLang="cs-CZ" sz="2400" dirty="0"/>
              <a:t>, </a:t>
            </a:r>
            <a:r>
              <a:rPr lang="en-US" altLang="cs-CZ" sz="2400" dirty="0"/>
              <a:t>confusion</a:t>
            </a:r>
            <a:endParaRPr lang="cs-CZ" altLang="cs-CZ" sz="2400" dirty="0"/>
          </a:p>
          <a:p>
            <a:pPr eaLnBrk="1" hangingPunct="1">
              <a:lnSpc>
                <a:spcPct val="110000"/>
              </a:lnSpc>
              <a:buFontTx/>
              <a:buNone/>
            </a:pPr>
            <a:r>
              <a:rPr lang="cs-CZ" altLang="cs-CZ" sz="2400" dirty="0"/>
              <a:t>	</a:t>
            </a:r>
            <a:endParaRPr lang="en-US" altLang="cs-CZ" sz="2400" dirty="0"/>
          </a:p>
        </p:txBody>
      </p:sp>
      <p:pic>
        <p:nvPicPr>
          <p:cNvPr id="2" name="Nahraný zvuk">
            <a:hlinkClick r:id="" action="ppaction://media"/>
            <a:extLst>
              <a:ext uri="{FF2B5EF4-FFF2-40B4-BE49-F238E27FC236}">
                <a16:creationId xmlns:a16="http://schemas.microsoft.com/office/drawing/2014/main" id="{B85FC3C0-2A70-48F4-8910-6F50F0FC462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23073" y="29455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FF00844-2B93-4A48-92D4-4F394EECCDE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Gender</a:t>
            </a:r>
            <a:endParaRPr lang="cs-CZ" altLang="cs-CZ" sz="3200" spc="-51" dirty="0">
              <a:latin typeface="Calibri"/>
              <a:cs typeface="Arial"/>
            </a:endParaRPr>
          </a:p>
        </p:txBody>
      </p:sp>
      <p:sp>
        <p:nvSpPr>
          <p:cNvPr id="53251" name="Rectangle 3">
            <a:extLst>
              <a:ext uri="{FF2B5EF4-FFF2-40B4-BE49-F238E27FC236}">
                <a16:creationId xmlns:a16="http://schemas.microsoft.com/office/drawing/2014/main" id="{59A4F062-409D-4E7D-BEE1-C94FF5492A68}"/>
              </a:ext>
            </a:extLst>
          </p:cNvPr>
          <p:cNvSpPr>
            <a:spLocks noGrp="1" noChangeArrowheads="1"/>
          </p:cNvSpPr>
          <p:nvPr>
            <p:ph type="body" idx="1"/>
          </p:nvPr>
        </p:nvSpPr>
        <p:spPr/>
        <p:txBody>
          <a:bodyPr/>
          <a:lstStyle/>
          <a:p>
            <a:pPr eaLnBrk="1" hangingPunct="1">
              <a:lnSpc>
                <a:spcPct val="110000"/>
              </a:lnSpc>
            </a:pPr>
            <a:r>
              <a:rPr lang="en-US" altLang="cs-CZ" dirty="0"/>
              <a:t>Women are in general</a:t>
            </a:r>
            <a:r>
              <a:rPr lang="cs-CZ" altLang="cs-CZ" dirty="0"/>
              <a:t> </a:t>
            </a:r>
            <a:r>
              <a:rPr lang="en-US" altLang="cs-CZ" u="sng" dirty="0"/>
              <a:t>more sensitive </a:t>
            </a:r>
            <a:r>
              <a:rPr lang="en-US" altLang="cs-CZ" dirty="0"/>
              <a:t>to</a:t>
            </a:r>
            <a:r>
              <a:rPr lang="cs-CZ" altLang="cs-CZ" dirty="0"/>
              <a:t> </a:t>
            </a:r>
            <a:r>
              <a:rPr lang="en-US" altLang="cs-CZ" dirty="0"/>
              <a:t>effects of some drugs,</a:t>
            </a:r>
            <a:r>
              <a:rPr lang="cs-CZ" altLang="cs-CZ" dirty="0"/>
              <a:t> </a:t>
            </a:r>
            <a:r>
              <a:rPr lang="en-US" altLang="cs-CZ" dirty="0"/>
              <a:t>e</a:t>
            </a:r>
            <a:r>
              <a:rPr lang="cs-CZ" altLang="cs-CZ" dirty="0"/>
              <a:t>.</a:t>
            </a:r>
            <a:r>
              <a:rPr lang="en-US" altLang="cs-CZ" dirty="0"/>
              <a:t>g.</a:t>
            </a:r>
            <a:r>
              <a:rPr lang="cs-CZ" altLang="cs-CZ" dirty="0"/>
              <a:t> </a:t>
            </a:r>
            <a:r>
              <a:rPr lang="en-US" altLang="cs-CZ" dirty="0"/>
              <a:t>because of lower weight</a:t>
            </a:r>
            <a:r>
              <a:rPr lang="cs-CZ" altLang="cs-CZ" dirty="0"/>
              <a:t>, </a:t>
            </a:r>
            <a:r>
              <a:rPr lang="en-US" altLang="cs-CZ" dirty="0"/>
              <a:t>but also</a:t>
            </a:r>
            <a:r>
              <a:rPr lang="cs-CZ" altLang="cs-CZ" dirty="0"/>
              <a:t> </a:t>
            </a:r>
            <a:r>
              <a:rPr lang="en-US" altLang="cs-CZ" dirty="0"/>
              <a:t>of lower</a:t>
            </a:r>
            <a:r>
              <a:rPr lang="cs-CZ" altLang="cs-CZ" dirty="0"/>
              <a:t> CL</a:t>
            </a:r>
          </a:p>
          <a:p>
            <a:pPr eaLnBrk="1" hangingPunct="1"/>
            <a:endParaRPr lang="cs-CZ" altLang="cs-CZ" dirty="0"/>
          </a:p>
          <a:p>
            <a:pPr eaLnBrk="1" hangingPunct="1"/>
            <a:r>
              <a:rPr lang="en-US" altLang="cs-CZ" dirty="0"/>
              <a:t>Specific periods are</a:t>
            </a:r>
            <a:r>
              <a:rPr lang="cs-CZ" altLang="cs-CZ" dirty="0"/>
              <a:t>:</a:t>
            </a:r>
          </a:p>
          <a:p>
            <a:pPr lvl="1" eaLnBrk="1" hangingPunct="1"/>
            <a:r>
              <a:rPr lang="cs-CZ" altLang="cs-CZ" sz="2400" dirty="0" err="1"/>
              <a:t>menstrua</a:t>
            </a:r>
            <a:r>
              <a:rPr lang="en-US" altLang="cs-CZ" sz="2400" dirty="0" err="1"/>
              <a:t>tion</a:t>
            </a:r>
            <a:endParaRPr lang="cs-CZ" altLang="cs-CZ" sz="2400" dirty="0"/>
          </a:p>
          <a:p>
            <a:pPr lvl="1" eaLnBrk="1" hangingPunct="1"/>
            <a:r>
              <a:rPr lang="en-US" altLang="cs-CZ" sz="2400" dirty="0"/>
              <a:t>gravidity</a:t>
            </a:r>
            <a:endParaRPr lang="cs-CZ" altLang="cs-CZ" sz="2400" dirty="0"/>
          </a:p>
          <a:p>
            <a:pPr lvl="1" eaLnBrk="1" hangingPunct="1"/>
            <a:r>
              <a:rPr lang="cs-CZ" altLang="cs-CZ" sz="2400" dirty="0"/>
              <a:t>la</a:t>
            </a:r>
            <a:r>
              <a:rPr lang="en-US" altLang="cs-CZ" sz="2400" dirty="0"/>
              <a:t>c</a:t>
            </a:r>
            <a:r>
              <a:rPr lang="cs-CZ" altLang="cs-CZ" sz="2400" dirty="0"/>
              <a:t>ta</a:t>
            </a:r>
            <a:r>
              <a:rPr lang="en-US" altLang="cs-CZ" sz="2400" dirty="0" err="1"/>
              <a:t>tion</a:t>
            </a:r>
            <a:endParaRPr lang="cs-CZ" altLang="cs-CZ" sz="2400" dirty="0"/>
          </a:p>
          <a:p>
            <a:pPr lvl="1" eaLnBrk="1" hangingPunct="1"/>
            <a:r>
              <a:rPr lang="en-US" altLang="cs-CZ" sz="2400" dirty="0"/>
              <a:t>m</a:t>
            </a:r>
            <a:r>
              <a:rPr lang="cs-CZ" altLang="cs-CZ" sz="2400" dirty="0" err="1"/>
              <a:t>enopau</a:t>
            </a:r>
            <a:r>
              <a:rPr lang="en-US" altLang="cs-CZ" sz="2400" dirty="0"/>
              <a:t>se</a:t>
            </a:r>
          </a:p>
          <a:p>
            <a:pPr lvl="1" eaLnBrk="1" hangingPunct="1"/>
            <a:endParaRPr lang="cs-CZ" altLang="cs-CZ" sz="2400" dirty="0"/>
          </a:p>
          <a:p>
            <a:pPr>
              <a:spcBef>
                <a:spcPct val="0"/>
              </a:spcBef>
            </a:pPr>
            <a:endParaRPr lang="en-US" altLang="cs-CZ" dirty="0"/>
          </a:p>
        </p:txBody>
      </p:sp>
      <p:pic>
        <p:nvPicPr>
          <p:cNvPr id="2" name="Nahraný zvuk">
            <a:hlinkClick r:id="" action="ppaction://media"/>
            <a:extLst>
              <a:ext uri="{FF2B5EF4-FFF2-40B4-BE49-F238E27FC236}">
                <a16:creationId xmlns:a16="http://schemas.microsoft.com/office/drawing/2014/main" id="{664AB30F-B915-496D-BA79-686614F1A0C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440E453-5689-423C-85CE-95ADC954439C}"/>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Pregnancy</a:t>
            </a:r>
            <a:endParaRPr lang="cs-CZ" altLang="cs-CZ" sz="3200" spc="-51" dirty="0">
              <a:latin typeface="Calibri"/>
              <a:cs typeface="Arial"/>
            </a:endParaRPr>
          </a:p>
        </p:txBody>
      </p:sp>
      <p:sp>
        <p:nvSpPr>
          <p:cNvPr id="55299" name="Rectangle 3">
            <a:extLst>
              <a:ext uri="{FF2B5EF4-FFF2-40B4-BE49-F238E27FC236}">
                <a16:creationId xmlns:a16="http://schemas.microsoft.com/office/drawing/2014/main" id="{FD14C25A-7614-4E27-91A2-369405206887}"/>
              </a:ext>
            </a:extLst>
          </p:cNvPr>
          <p:cNvSpPr>
            <a:spLocks noGrp="1" noChangeArrowheads="1"/>
          </p:cNvSpPr>
          <p:nvPr>
            <p:ph type="body" idx="1"/>
          </p:nvPr>
        </p:nvSpPr>
        <p:spPr/>
        <p:txBody>
          <a:bodyPr/>
          <a:lstStyle/>
          <a:p>
            <a:pPr eaLnBrk="1" hangingPunct="1">
              <a:lnSpc>
                <a:spcPct val="90000"/>
              </a:lnSpc>
            </a:pPr>
            <a:r>
              <a:rPr lang="en-US" altLang="cs-CZ" dirty="0"/>
              <a:t>slowed</a:t>
            </a:r>
            <a:r>
              <a:rPr lang="cs-CZ" altLang="cs-CZ" dirty="0"/>
              <a:t> </a:t>
            </a:r>
            <a:r>
              <a:rPr lang="en-US" altLang="cs-CZ" dirty="0"/>
              <a:t>stomach</a:t>
            </a:r>
            <a:r>
              <a:rPr lang="cs-CZ" altLang="cs-CZ" dirty="0"/>
              <a:t> a</a:t>
            </a:r>
            <a:r>
              <a:rPr lang="en-US" altLang="cs-CZ" dirty="0" err="1"/>
              <a:t>nd</a:t>
            </a:r>
            <a:r>
              <a:rPr lang="cs-CZ" altLang="cs-CZ" dirty="0"/>
              <a:t> </a:t>
            </a:r>
            <a:r>
              <a:rPr lang="en-US" altLang="cs-CZ" dirty="0"/>
              <a:t>intestinal</a:t>
            </a:r>
            <a:r>
              <a:rPr lang="cs-CZ" altLang="cs-CZ" dirty="0"/>
              <a:t> motilit</a:t>
            </a:r>
            <a:r>
              <a:rPr lang="en-US" altLang="cs-CZ" dirty="0"/>
              <a:t>y</a:t>
            </a:r>
            <a:endParaRPr lang="cs-CZ" altLang="cs-CZ" dirty="0"/>
          </a:p>
          <a:p>
            <a:pPr eaLnBrk="1" hangingPunct="1">
              <a:lnSpc>
                <a:spcPct val="90000"/>
              </a:lnSpc>
            </a:pPr>
            <a:endParaRPr lang="cs-CZ" altLang="cs-CZ" dirty="0"/>
          </a:p>
          <a:p>
            <a:pPr eaLnBrk="1" hangingPunct="1">
              <a:lnSpc>
                <a:spcPct val="90000"/>
              </a:lnSpc>
            </a:pPr>
            <a:r>
              <a:rPr lang="en-US" altLang="cs-CZ" dirty="0"/>
              <a:t>increased</a:t>
            </a:r>
            <a:r>
              <a:rPr lang="cs-CZ" altLang="cs-CZ" dirty="0"/>
              <a:t> </a:t>
            </a:r>
            <a:r>
              <a:rPr lang="en-US" altLang="cs-CZ" dirty="0"/>
              <a:t>volume of</a:t>
            </a:r>
            <a:r>
              <a:rPr lang="cs-CZ" altLang="cs-CZ" dirty="0"/>
              <a:t> </a:t>
            </a:r>
            <a:r>
              <a:rPr lang="cs-CZ" altLang="cs-CZ" dirty="0" err="1"/>
              <a:t>pla</a:t>
            </a:r>
            <a:r>
              <a:rPr lang="en-US" altLang="cs-CZ" dirty="0" err="1"/>
              <a:t>sma</a:t>
            </a:r>
            <a:r>
              <a:rPr lang="cs-CZ" altLang="cs-CZ" dirty="0"/>
              <a:t>, </a:t>
            </a:r>
            <a:r>
              <a:rPr lang="en-US" altLang="cs-CZ" dirty="0"/>
              <a:t>body water can be raised up to 8 </a:t>
            </a:r>
            <a:r>
              <a:rPr lang="en-US" altLang="cs-CZ" dirty="0" err="1"/>
              <a:t>litres</a:t>
            </a:r>
            <a:r>
              <a:rPr lang="en-US" altLang="cs-CZ" dirty="0"/>
              <a:t> </a:t>
            </a:r>
            <a:endParaRPr lang="cs-CZ" altLang="cs-CZ" dirty="0"/>
          </a:p>
          <a:p>
            <a:pPr eaLnBrk="1" hangingPunct="1">
              <a:lnSpc>
                <a:spcPct val="90000"/>
              </a:lnSpc>
            </a:pPr>
            <a:endParaRPr lang="cs-CZ" altLang="cs-CZ" dirty="0"/>
          </a:p>
          <a:p>
            <a:pPr eaLnBrk="1" hangingPunct="1">
              <a:lnSpc>
                <a:spcPct val="90000"/>
              </a:lnSpc>
            </a:pPr>
            <a:r>
              <a:rPr lang="cs-CZ" altLang="cs-CZ" dirty="0" err="1"/>
              <a:t>hypoalbuminemia</a:t>
            </a:r>
            <a:r>
              <a:rPr lang="cs-CZ" altLang="cs-CZ" dirty="0"/>
              <a:t>, </a:t>
            </a:r>
            <a:r>
              <a:rPr lang="en-US" altLang="cs-CZ" dirty="0"/>
              <a:t>occupancy rate of</a:t>
            </a:r>
            <a:r>
              <a:rPr lang="cs-CZ" altLang="cs-CZ" dirty="0"/>
              <a:t> </a:t>
            </a:r>
            <a:r>
              <a:rPr lang="cs-CZ" altLang="cs-CZ" dirty="0" err="1"/>
              <a:t>pla</a:t>
            </a:r>
            <a:r>
              <a:rPr lang="en-US" altLang="cs-CZ" dirty="0" err="1"/>
              <a:t>sm</a:t>
            </a:r>
            <a:r>
              <a:rPr lang="cs-CZ" altLang="cs-CZ" dirty="0"/>
              <a:t>a</a:t>
            </a:r>
            <a:r>
              <a:rPr lang="en-US" altLang="cs-CZ" dirty="0"/>
              <a:t> proteins by</a:t>
            </a:r>
            <a:r>
              <a:rPr lang="cs-CZ" altLang="cs-CZ" dirty="0"/>
              <a:t> hormon</a:t>
            </a:r>
            <a:r>
              <a:rPr lang="en-US" altLang="cs-CZ" dirty="0"/>
              <a:t>es</a:t>
            </a:r>
            <a:endParaRPr lang="cs-CZ" altLang="cs-CZ" dirty="0"/>
          </a:p>
          <a:p>
            <a:pPr eaLnBrk="1" hangingPunct="1">
              <a:lnSpc>
                <a:spcPct val="90000"/>
              </a:lnSpc>
            </a:pPr>
            <a:endParaRPr lang="cs-CZ" altLang="cs-CZ" dirty="0"/>
          </a:p>
          <a:p>
            <a:pPr eaLnBrk="1" hangingPunct="1">
              <a:lnSpc>
                <a:spcPct val="90000"/>
              </a:lnSpc>
            </a:pPr>
            <a:r>
              <a:rPr lang="en-US" altLang="cs-CZ" dirty="0"/>
              <a:t>increased</a:t>
            </a:r>
            <a:r>
              <a:rPr lang="cs-CZ" altLang="cs-CZ" dirty="0"/>
              <a:t> </a:t>
            </a:r>
            <a:r>
              <a:rPr lang="cs-CZ" altLang="cs-CZ" dirty="0" err="1"/>
              <a:t>blood</a:t>
            </a:r>
            <a:r>
              <a:rPr lang="cs-CZ" altLang="cs-CZ" dirty="0"/>
              <a:t> </a:t>
            </a:r>
            <a:r>
              <a:rPr lang="en-US" altLang="cs-CZ" dirty="0"/>
              <a:t>flow through kidneys</a:t>
            </a:r>
            <a:r>
              <a:rPr lang="cs-CZ" altLang="cs-CZ" dirty="0"/>
              <a:t> a</a:t>
            </a:r>
            <a:r>
              <a:rPr lang="en-US" altLang="cs-CZ" dirty="0" err="1"/>
              <a:t>nd</a:t>
            </a:r>
            <a:r>
              <a:rPr lang="cs-CZ" altLang="cs-CZ" dirty="0"/>
              <a:t> </a:t>
            </a:r>
            <a:r>
              <a:rPr lang="en-US" altLang="cs-CZ" dirty="0"/>
              <a:t>increase of</a:t>
            </a:r>
            <a:r>
              <a:rPr lang="cs-CZ" altLang="cs-CZ" dirty="0"/>
              <a:t> GFR</a:t>
            </a:r>
          </a:p>
          <a:p>
            <a:pPr eaLnBrk="1" hangingPunct="1">
              <a:lnSpc>
                <a:spcPct val="90000"/>
              </a:lnSpc>
              <a:buFontTx/>
              <a:buNone/>
            </a:pPr>
            <a:endParaRPr lang="cs-CZ" altLang="cs-CZ" sz="2000" dirty="0"/>
          </a:p>
          <a:p>
            <a:pPr eaLnBrk="1" hangingPunct="1">
              <a:lnSpc>
                <a:spcPct val="90000"/>
              </a:lnSpc>
            </a:pPr>
            <a:endParaRPr lang="en-US" altLang="cs-CZ" dirty="0"/>
          </a:p>
        </p:txBody>
      </p:sp>
      <p:pic>
        <p:nvPicPr>
          <p:cNvPr id="2" name="Nahraný zvuk">
            <a:hlinkClick r:id="" action="ppaction://media"/>
            <a:extLst>
              <a:ext uri="{FF2B5EF4-FFF2-40B4-BE49-F238E27FC236}">
                <a16:creationId xmlns:a16="http://schemas.microsoft.com/office/drawing/2014/main" id="{EFF35BCC-759A-4900-B388-BC269F44244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3D155E9-E543-4973-B0DF-7B64BB3AFE5B}"/>
              </a:ext>
            </a:extLst>
          </p:cNvPr>
          <p:cNvSpPr>
            <a:spLocks noGrp="1" noChangeArrowheads="1"/>
          </p:cNvSpPr>
          <p:nvPr>
            <p:ph type="title"/>
            <p:custDataLst>
              <p:tags r:id="rId2"/>
            </p:custDataLst>
          </p:nvPr>
        </p:nvSpPr>
        <p:spPr>
          <a:xfrm>
            <a:off x="1981200" y="274639"/>
            <a:ext cx="8229600" cy="1209675"/>
          </a:xfrm>
        </p:spPr>
        <p:txBody>
          <a:bodyPr/>
          <a:lstStyle/>
          <a:p>
            <a:pPr algn="ctr" eaLnBrk="1" hangingPunct="1"/>
            <a:r>
              <a:rPr lang="en-US" altLang="cs-CZ" sz="3200" spc="-51" dirty="0">
                <a:latin typeface="Calibri"/>
                <a:cs typeface="Arial"/>
              </a:rPr>
              <a:t>Weight</a:t>
            </a:r>
            <a:r>
              <a:rPr lang="cs-CZ" altLang="cs-CZ" sz="3200" spc="-51" dirty="0">
                <a:latin typeface="Calibri"/>
                <a:cs typeface="Arial"/>
              </a:rPr>
              <a:t> a</a:t>
            </a:r>
            <a:r>
              <a:rPr lang="en-US" altLang="cs-CZ" sz="3200" spc="-51" dirty="0" err="1">
                <a:latin typeface="Calibri"/>
                <a:cs typeface="Arial"/>
              </a:rPr>
              <a:t>nd</a:t>
            </a:r>
            <a:r>
              <a:rPr lang="cs-CZ" altLang="cs-CZ" sz="3200" spc="-51" dirty="0">
                <a:latin typeface="Calibri"/>
                <a:cs typeface="Arial"/>
              </a:rPr>
              <a:t> </a:t>
            </a:r>
            <a:r>
              <a:rPr lang="en-US" altLang="cs-CZ" sz="3200" spc="-51" dirty="0">
                <a:latin typeface="Calibri"/>
                <a:cs typeface="Arial"/>
              </a:rPr>
              <a:t>body</a:t>
            </a:r>
            <a:r>
              <a:rPr lang="cs-CZ" altLang="cs-CZ" sz="3200" spc="-51" dirty="0">
                <a:latin typeface="Calibri"/>
                <a:cs typeface="Arial"/>
              </a:rPr>
              <a:t> </a:t>
            </a:r>
            <a:r>
              <a:rPr lang="en-US" altLang="cs-CZ" sz="3200" spc="-51" dirty="0">
                <a:latin typeface="Calibri"/>
                <a:cs typeface="Arial"/>
              </a:rPr>
              <a:t>c</a:t>
            </a:r>
            <a:r>
              <a:rPr lang="cs-CZ" altLang="cs-CZ" sz="3200" spc="-51" dirty="0" err="1">
                <a:latin typeface="Calibri"/>
                <a:cs typeface="Arial"/>
              </a:rPr>
              <a:t>onst</a:t>
            </a:r>
            <a:r>
              <a:rPr lang="en-US" altLang="cs-CZ" sz="3200" spc="-51" dirty="0" err="1">
                <a:latin typeface="Calibri"/>
                <a:cs typeface="Arial"/>
              </a:rPr>
              <a:t>itution</a:t>
            </a:r>
            <a:endParaRPr lang="cs-CZ" altLang="cs-CZ" sz="3200" spc="-51" dirty="0">
              <a:latin typeface="Calibri"/>
              <a:cs typeface="Arial"/>
            </a:endParaRPr>
          </a:p>
        </p:txBody>
      </p:sp>
      <p:sp>
        <p:nvSpPr>
          <p:cNvPr id="57347" name="Rectangle 3">
            <a:extLst>
              <a:ext uri="{FF2B5EF4-FFF2-40B4-BE49-F238E27FC236}">
                <a16:creationId xmlns:a16="http://schemas.microsoft.com/office/drawing/2014/main" id="{AAD2352F-B385-4560-8754-20D0053A29E3}"/>
              </a:ext>
            </a:extLst>
          </p:cNvPr>
          <p:cNvSpPr>
            <a:spLocks noGrp="1" noChangeArrowheads="1"/>
          </p:cNvSpPr>
          <p:nvPr>
            <p:ph type="body" idx="1"/>
          </p:nvPr>
        </p:nvSpPr>
        <p:spPr>
          <a:xfrm>
            <a:off x="665017" y="1600201"/>
            <a:ext cx="10640291" cy="4924425"/>
          </a:xfrm>
        </p:spPr>
        <p:txBody>
          <a:bodyPr/>
          <a:lstStyle/>
          <a:p>
            <a:pPr eaLnBrk="1" hangingPunct="1">
              <a:lnSpc>
                <a:spcPct val="90000"/>
              </a:lnSpc>
            </a:pPr>
            <a:r>
              <a:rPr lang="en-US" altLang="cs-CZ" dirty="0"/>
              <a:t>In many cases drugs are dosed in consideration to the weight of the patient </a:t>
            </a:r>
            <a:r>
              <a:rPr lang="cs-CZ" altLang="cs-CZ" dirty="0"/>
              <a:t>(</a:t>
            </a:r>
            <a:r>
              <a:rPr lang="en-US" altLang="cs-CZ" dirty="0"/>
              <a:t>it’s recommended to use dosing per 1kg of body weight, respecting the patient’s age</a:t>
            </a:r>
            <a:r>
              <a:rPr lang="cs-CZ" altLang="cs-CZ" dirty="0"/>
              <a:t>)</a:t>
            </a:r>
            <a:br>
              <a:rPr lang="en-US" altLang="cs-CZ" dirty="0"/>
            </a:br>
            <a:endParaRPr lang="cs-CZ" altLang="cs-CZ" dirty="0"/>
          </a:p>
          <a:p>
            <a:pPr eaLnBrk="1" hangingPunct="1">
              <a:lnSpc>
                <a:spcPct val="90000"/>
              </a:lnSpc>
            </a:pPr>
            <a:endParaRPr lang="cs-CZ" altLang="cs-CZ" sz="2400" dirty="0"/>
          </a:p>
        </p:txBody>
      </p:sp>
      <p:pic>
        <p:nvPicPr>
          <p:cNvPr id="2" name="Nahraný zvuk">
            <a:hlinkClick r:id="" action="ppaction://media"/>
            <a:extLst>
              <a:ext uri="{FF2B5EF4-FFF2-40B4-BE49-F238E27FC236}">
                <a16:creationId xmlns:a16="http://schemas.microsoft.com/office/drawing/2014/main" id="{5211E9DE-1167-4692-8269-CBBEB9BDC21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0508" y="62785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089FEAE-A576-41E8-A9C3-697577361093}"/>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Pat</a:t>
            </a:r>
            <a:r>
              <a:rPr lang="en-US" altLang="cs-CZ" sz="3200" spc="-51" dirty="0">
                <a:latin typeface="Calibri"/>
                <a:cs typeface="Arial"/>
              </a:rPr>
              <a:t>h</a:t>
            </a:r>
            <a:r>
              <a:rPr lang="cs-CZ" altLang="cs-CZ" sz="3200" spc="-51" dirty="0" err="1">
                <a:latin typeface="Calibri"/>
                <a:cs typeface="Arial"/>
              </a:rPr>
              <a:t>ologic</a:t>
            </a:r>
            <a:r>
              <a:rPr lang="en-US" altLang="cs-CZ" sz="3200" spc="-51" dirty="0">
                <a:latin typeface="Calibri"/>
                <a:cs typeface="Arial"/>
              </a:rPr>
              <a:t>al</a:t>
            </a:r>
            <a:r>
              <a:rPr lang="cs-CZ" altLang="cs-CZ" sz="3200" spc="-51" dirty="0">
                <a:latin typeface="Calibri"/>
                <a:cs typeface="Arial"/>
              </a:rPr>
              <a:t> sta</a:t>
            </a:r>
            <a:r>
              <a:rPr lang="en-US" altLang="cs-CZ" sz="3200" spc="-51" dirty="0" err="1">
                <a:latin typeface="Calibri"/>
                <a:cs typeface="Arial"/>
              </a:rPr>
              <a:t>te</a:t>
            </a:r>
            <a:r>
              <a:rPr lang="en-US" altLang="cs-CZ" sz="3200" spc="-51" dirty="0">
                <a:latin typeface="Calibri"/>
                <a:cs typeface="Arial"/>
              </a:rPr>
              <a:t> of organism</a:t>
            </a:r>
            <a:endParaRPr lang="cs-CZ" altLang="cs-CZ" sz="3200" spc="-51" dirty="0">
              <a:latin typeface="Calibri"/>
              <a:cs typeface="Arial"/>
            </a:endParaRPr>
          </a:p>
        </p:txBody>
      </p:sp>
      <p:sp>
        <p:nvSpPr>
          <p:cNvPr id="59395" name="Rectangle 3">
            <a:extLst>
              <a:ext uri="{FF2B5EF4-FFF2-40B4-BE49-F238E27FC236}">
                <a16:creationId xmlns:a16="http://schemas.microsoft.com/office/drawing/2014/main" id="{14F06C73-2B78-4B72-9402-E48B58B1EA8C}"/>
              </a:ext>
            </a:extLst>
          </p:cNvPr>
          <p:cNvSpPr>
            <a:spLocks noGrp="1" noChangeArrowheads="1"/>
          </p:cNvSpPr>
          <p:nvPr>
            <p:ph type="body" idx="1"/>
          </p:nvPr>
        </p:nvSpPr>
        <p:spPr/>
        <p:txBody>
          <a:bodyPr/>
          <a:lstStyle/>
          <a:p>
            <a:pPr eaLnBrk="1" hangingPunct="1">
              <a:buFontTx/>
              <a:buNone/>
            </a:pPr>
            <a:endParaRPr lang="cs-CZ" altLang="cs-CZ" dirty="0"/>
          </a:p>
          <a:p>
            <a:pPr eaLnBrk="1" hangingPunct="1"/>
            <a:r>
              <a:rPr lang="en-US" altLang="cs-CZ" dirty="0"/>
              <a:t>Influence of</a:t>
            </a:r>
            <a:r>
              <a:rPr lang="cs-CZ" altLang="cs-CZ" dirty="0"/>
              <a:t> </a:t>
            </a:r>
            <a:r>
              <a:rPr lang="en-US" altLang="cs-CZ" dirty="0"/>
              <a:t>lesion/</a:t>
            </a:r>
            <a:r>
              <a:rPr lang="cs-CZ" altLang="cs-CZ" dirty="0" err="1"/>
              <a:t>renal</a:t>
            </a:r>
            <a:r>
              <a:rPr lang="cs-CZ" altLang="cs-CZ" dirty="0"/>
              <a:t> </a:t>
            </a:r>
            <a:r>
              <a:rPr lang="en-US" altLang="cs-CZ" dirty="0"/>
              <a:t>dysfunction, liver </a:t>
            </a:r>
            <a:r>
              <a:rPr lang="cs-CZ" altLang="cs-CZ" dirty="0"/>
              <a:t>a</a:t>
            </a:r>
            <a:r>
              <a:rPr lang="en-US" altLang="cs-CZ" dirty="0" err="1"/>
              <a:t>nd</a:t>
            </a:r>
            <a:r>
              <a:rPr lang="en-US" altLang="cs-CZ" dirty="0"/>
              <a:t> thyroid gland</a:t>
            </a:r>
            <a:r>
              <a:rPr lang="cs-CZ" altLang="cs-CZ" dirty="0"/>
              <a:t> </a:t>
            </a:r>
            <a:r>
              <a:rPr lang="en-US" altLang="cs-CZ" dirty="0"/>
              <a:t>on </a:t>
            </a:r>
            <a:r>
              <a:rPr lang="en-US" altLang="cs-CZ" u="sng" dirty="0" err="1"/>
              <a:t>ph</a:t>
            </a:r>
            <a:r>
              <a:rPr lang="cs-CZ" altLang="cs-CZ" u="sng" dirty="0" err="1"/>
              <a:t>arma</a:t>
            </a:r>
            <a:r>
              <a:rPr lang="en-US" altLang="cs-CZ" u="sng" dirty="0"/>
              <a:t>c</a:t>
            </a:r>
            <a:r>
              <a:rPr lang="cs-CZ" altLang="cs-CZ" u="sng" dirty="0" err="1"/>
              <a:t>okineti</a:t>
            </a:r>
            <a:r>
              <a:rPr lang="en-US" altLang="cs-CZ" u="sng" dirty="0"/>
              <a:t>cs</a:t>
            </a:r>
            <a:endParaRPr lang="cs-CZ" altLang="cs-CZ" u="sng" dirty="0"/>
          </a:p>
          <a:p>
            <a:pPr eaLnBrk="1" hangingPunct="1">
              <a:buFontTx/>
              <a:buNone/>
            </a:pPr>
            <a:r>
              <a:rPr lang="cs-CZ" altLang="cs-CZ" dirty="0"/>
              <a:t> </a:t>
            </a:r>
          </a:p>
          <a:p>
            <a:pPr eaLnBrk="1" hangingPunct="1"/>
            <a:r>
              <a:rPr lang="en-US" altLang="cs-CZ" dirty="0"/>
              <a:t>Influence of pathological state on</a:t>
            </a:r>
            <a:r>
              <a:rPr lang="cs-CZ" altLang="cs-CZ" dirty="0"/>
              <a:t> </a:t>
            </a:r>
            <a:r>
              <a:rPr lang="en-US" altLang="cs-CZ" u="sng" dirty="0" err="1"/>
              <a:t>ph</a:t>
            </a:r>
            <a:r>
              <a:rPr lang="cs-CZ" altLang="cs-CZ" u="sng" dirty="0" err="1"/>
              <a:t>arma</a:t>
            </a:r>
            <a:r>
              <a:rPr lang="en-US" altLang="cs-CZ" u="sng" dirty="0"/>
              <a:t>c</a:t>
            </a:r>
            <a:r>
              <a:rPr lang="cs-CZ" altLang="cs-CZ" u="sng" dirty="0" err="1"/>
              <a:t>odynami</a:t>
            </a:r>
            <a:r>
              <a:rPr lang="en-US" altLang="cs-CZ" u="sng" dirty="0"/>
              <a:t>cs</a:t>
            </a:r>
            <a:endParaRPr lang="cs-CZ" altLang="cs-CZ" dirty="0"/>
          </a:p>
          <a:p>
            <a:pPr>
              <a:spcBef>
                <a:spcPct val="0"/>
              </a:spcBef>
              <a:buFontTx/>
              <a:buNone/>
            </a:pPr>
            <a:endParaRPr lang="en-US" altLang="cs-CZ" dirty="0"/>
          </a:p>
        </p:txBody>
      </p:sp>
      <p:pic>
        <p:nvPicPr>
          <p:cNvPr id="2" name="Nahraný zvuk">
            <a:hlinkClick r:id="" action="ppaction://media"/>
            <a:extLst>
              <a:ext uri="{FF2B5EF4-FFF2-40B4-BE49-F238E27FC236}">
                <a16:creationId xmlns:a16="http://schemas.microsoft.com/office/drawing/2014/main" id="{D506EB07-D96D-4CC8-83A2-6C8C54870C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7437"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A16C296-A22C-40DD-BDA7-3D60DB99ABB1}"/>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Hypofunction of kidneys</a:t>
            </a:r>
            <a:endParaRPr lang="cs-CZ" altLang="cs-CZ" sz="3200" spc="-51" dirty="0">
              <a:latin typeface="Calibri"/>
              <a:cs typeface="Arial"/>
            </a:endParaRPr>
          </a:p>
        </p:txBody>
      </p:sp>
      <p:sp>
        <p:nvSpPr>
          <p:cNvPr id="61443" name="Rectangle 3">
            <a:extLst>
              <a:ext uri="{FF2B5EF4-FFF2-40B4-BE49-F238E27FC236}">
                <a16:creationId xmlns:a16="http://schemas.microsoft.com/office/drawing/2014/main" id="{BFA30F14-83D7-491F-9FE8-2E20E27C501B}"/>
              </a:ext>
            </a:extLst>
          </p:cNvPr>
          <p:cNvSpPr>
            <a:spLocks noGrp="1" noChangeArrowheads="1"/>
          </p:cNvSpPr>
          <p:nvPr>
            <p:ph type="body" idx="1"/>
          </p:nvPr>
        </p:nvSpPr>
        <p:spPr/>
        <p:txBody>
          <a:bodyPr/>
          <a:lstStyle/>
          <a:p>
            <a:pPr eaLnBrk="1" hangingPunct="1"/>
            <a:r>
              <a:rPr lang="en-US" altLang="cs-CZ" sz="3000" dirty="0"/>
              <a:t>The most common reason for </a:t>
            </a:r>
            <a:r>
              <a:rPr lang="cs-CZ" altLang="cs-CZ" sz="3000" dirty="0"/>
              <a:t>a </a:t>
            </a:r>
            <a:r>
              <a:rPr lang="cs-CZ" altLang="cs-CZ" sz="3000" dirty="0" err="1"/>
              <a:t>drug</a:t>
            </a:r>
            <a:r>
              <a:rPr lang="cs-CZ" altLang="cs-CZ" sz="3000" dirty="0"/>
              <a:t> dose </a:t>
            </a:r>
            <a:r>
              <a:rPr lang="cs-CZ" altLang="cs-CZ" sz="3000" dirty="0" err="1"/>
              <a:t>adjustment</a:t>
            </a:r>
            <a:endParaRPr lang="cs-CZ" altLang="cs-CZ" sz="3000" dirty="0"/>
          </a:p>
          <a:p>
            <a:pPr eaLnBrk="1" hangingPunct="1"/>
            <a:r>
              <a:rPr lang="en-US" altLang="cs-CZ" sz="3000" dirty="0" err="1"/>
              <a:t>Customisations</a:t>
            </a:r>
            <a:r>
              <a:rPr lang="en-US" altLang="cs-CZ" sz="3000" dirty="0"/>
              <a:t> of dosage in accordance to the tables </a:t>
            </a:r>
            <a:r>
              <a:rPr lang="cs-CZ" altLang="cs-CZ" sz="3000" dirty="0"/>
              <a:t>–</a:t>
            </a:r>
            <a:r>
              <a:rPr lang="en-US" altLang="cs-CZ" sz="3000" dirty="0"/>
              <a:t> </a:t>
            </a:r>
            <a:r>
              <a:rPr lang="cs-CZ" altLang="cs-CZ" sz="3000" dirty="0"/>
              <a:t>GFR</a:t>
            </a:r>
            <a:r>
              <a:rPr lang="en-US" altLang="cs-CZ" sz="3000" dirty="0"/>
              <a:t> is a clue</a:t>
            </a:r>
            <a:endParaRPr lang="cs-CZ" altLang="cs-CZ" sz="3000" dirty="0"/>
          </a:p>
          <a:p>
            <a:pPr eaLnBrk="1" hangingPunct="1"/>
            <a:r>
              <a:rPr lang="en-US" altLang="cs-CZ" sz="3000" dirty="0"/>
              <a:t>For the majority of drugs, the </a:t>
            </a:r>
            <a:r>
              <a:rPr lang="en-US" altLang="cs-CZ" sz="3000" dirty="0" err="1"/>
              <a:t>customisation</a:t>
            </a:r>
            <a:r>
              <a:rPr lang="en-US" altLang="cs-CZ" sz="3000" dirty="0"/>
              <a:t> of the dosage means prolongation of intervals </a:t>
            </a:r>
            <a:r>
              <a:rPr lang="cs-CZ" altLang="cs-CZ" sz="2400" dirty="0"/>
              <a:t>(AMG, </a:t>
            </a:r>
            <a:r>
              <a:rPr lang="cs-CZ" altLang="cs-CZ" sz="2400" dirty="0" err="1"/>
              <a:t>vancomycin</a:t>
            </a:r>
            <a:r>
              <a:rPr lang="cs-CZ" altLang="cs-CZ" sz="2400" dirty="0"/>
              <a:t>)</a:t>
            </a:r>
          </a:p>
          <a:p>
            <a:pPr eaLnBrk="1" hangingPunct="1"/>
            <a:r>
              <a:rPr lang="en-US" altLang="cs-CZ" sz="3000" dirty="0"/>
              <a:t>In drugs with very long </a:t>
            </a:r>
            <a:r>
              <a:rPr lang="cs-CZ" altLang="cs-CZ" sz="3000" dirty="0"/>
              <a:t>t</a:t>
            </a:r>
            <a:r>
              <a:rPr lang="cs-CZ" altLang="cs-CZ" sz="3000" baseline="-25000" dirty="0"/>
              <a:t>1/2 </a:t>
            </a:r>
            <a:r>
              <a:rPr lang="en-US" altLang="cs-CZ" sz="3000" dirty="0"/>
              <a:t>we keep the same interval, but administer a lower dose</a:t>
            </a:r>
            <a:r>
              <a:rPr lang="cs-CZ" altLang="cs-CZ" sz="3000" dirty="0"/>
              <a:t> </a:t>
            </a:r>
            <a:r>
              <a:rPr lang="cs-CZ" altLang="cs-CZ" sz="2400" dirty="0"/>
              <a:t>(digoxin)</a:t>
            </a:r>
            <a:endParaRPr lang="en-US" altLang="cs-CZ" sz="2400" dirty="0"/>
          </a:p>
        </p:txBody>
      </p:sp>
      <p:pic>
        <p:nvPicPr>
          <p:cNvPr id="2" name="Nahraný zvuk">
            <a:hlinkClick r:id="" action="ppaction://media"/>
            <a:extLst>
              <a:ext uri="{FF2B5EF4-FFF2-40B4-BE49-F238E27FC236}">
                <a16:creationId xmlns:a16="http://schemas.microsoft.com/office/drawing/2014/main" id="{EBAAF8B8-4958-491F-A280-507363A76D9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8382" y="39561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910FAFC-B034-46CE-8CC6-F28B0932DEF2}"/>
              </a:ext>
            </a:extLst>
          </p:cNvPr>
          <p:cNvSpPr>
            <a:spLocks noGrp="1" noChangeArrowheads="1"/>
          </p:cNvSpPr>
          <p:nvPr>
            <p:ph type="title"/>
            <p:custDataLst>
              <p:tags r:id="rId2"/>
            </p:custDataLst>
          </p:nvPr>
        </p:nvSpPr>
        <p:spPr>
          <a:xfrm>
            <a:off x="1233444" y="269876"/>
            <a:ext cx="8229600" cy="1143000"/>
          </a:xfrm>
        </p:spPr>
        <p:txBody>
          <a:bodyPr/>
          <a:lstStyle/>
          <a:p>
            <a:pPr algn="ctr" eaLnBrk="1" hangingPunct="1"/>
            <a:r>
              <a:rPr lang="cs-CZ" altLang="cs-CZ" sz="3200" spc="-51" dirty="0" err="1">
                <a:latin typeface="Calibri"/>
                <a:cs typeface="Arial"/>
              </a:rPr>
              <a:t>Overview</a:t>
            </a:r>
            <a:r>
              <a:rPr lang="en-US" altLang="cs-CZ" sz="3200" spc="-51" dirty="0">
                <a:latin typeface="Calibri"/>
                <a:cs typeface="Arial"/>
              </a:rPr>
              <a:t> of factors</a:t>
            </a:r>
            <a:endParaRPr lang="cs-CZ" altLang="cs-CZ" sz="3200" spc="-51" dirty="0">
              <a:latin typeface="Calibri"/>
              <a:cs typeface="Arial"/>
            </a:endParaRPr>
          </a:p>
        </p:txBody>
      </p:sp>
      <p:sp>
        <p:nvSpPr>
          <p:cNvPr id="6147" name="Rectangle 3">
            <a:extLst>
              <a:ext uri="{FF2B5EF4-FFF2-40B4-BE49-F238E27FC236}">
                <a16:creationId xmlns:a16="http://schemas.microsoft.com/office/drawing/2014/main" id="{A978BD1B-8AE7-4F1A-BE37-A600E328DF09}"/>
              </a:ext>
            </a:extLst>
          </p:cNvPr>
          <p:cNvSpPr>
            <a:spLocks noGrp="1" noChangeArrowheads="1"/>
          </p:cNvSpPr>
          <p:nvPr>
            <p:ph type="body" idx="1"/>
          </p:nvPr>
        </p:nvSpPr>
        <p:spPr>
          <a:xfrm>
            <a:off x="3686424" y="1412877"/>
            <a:ext cx="8229600" cy="4197092"/>
          </a:xfrm>
        </p:spPr>
        <p:txBody>
          <a:bodyPr/>
          <a:lstStyle/>
          <a:p>
            <a:pPr eaLnBrk="1" hangingPunct="1">
              <a:lnSpc>
                <a:spcPct val="80000"/>
              </a:lnSpc>
            </a:pPr>
            <a:r>
              <a:rPr lang="cs-CZ" altLang="cs-CZ" sz="1800" b="1" u="sng" dirty="0"/>
              <a:t>A. </a:t>
            </a:r>
            <a:r>
              <a:rPr lang="en-US" altLang="cs-CZ" sz="1800" b="1" u="sng" dirty="0"/>
              <a:t>Factors related to drug</a:t>
            </a:r>
            <a:r>
              <a:rPr lang="cs-CZ" altLang="cs-CZ" sz="1800" b="1" u="sng" dirty="0"/>
              <a:t>:</a:t>
            </a:r>
          </a:p>
          <a:p>
            <a:pPr lvl="1" eaLnBrk="1" hangingPunct="1">
              <a:lnSpc>
                <a:spcPct val="80000"/>
              </a:lnSpc>
            </a:pPr>
            <a:r>
              <a:rPr lang="en-US" altLang="cs-CZ" sz="1800" dirty="0"/>
              <a:t>Physical and chemical properties</a:t>
            </a:r>
            <a:endParaRPr lang="cs-CZ" altLang="cs-CZ" sz="1800" dirty="0"/>
          </a:p>
          <a:p>
            <a:pPr lvl="1" eaLnBrk="1" hangingPunct="1">
              <a:lnSpc>
                <a:spcPct val="80000"/>
              </a:lnSpc>
            </a:pPr>
            <a:r>
              <a:rPr lang="en-US" altLang="cs-CZ" sz="1800" dirty="0"/>
              <a:t>Dose</a:t>
            </a:r>
          </a:p>
          <a:p>
            <a:pPr lvl="1" eaLnBrk="1" hangingPunct="1">
              <a:lnSpc>
                <a:spcPct val="80000"/>
              </a:lnSpc>
            </a:pPr>
            <a:r>
              <a:rPr lang="en-US" altLang="cs-CZ" sz="1800" dirty="0"/>
              <a:t>Drug form</a:t>
            </a:r>
            <a:endParaRPr lang="cs-CZ" altLang="cs-CZ" sz="1800" dirty="0"/>
          </a:p>
          <a:p>
            <a:pPr lvl="1" eaLnBrk="1" hangingPunct="1">
              <a:lnSpc>
                <a:spcPct val="80000"/>
              </a:lnSpc>
            </a:pPr>
            <a:r>
              <a:rPr lang="cs-CZ" altLang="cs-CZ" sz="1800" dirty="0" err="1"/>
              <a:t>Combination</a:t>
            </a:r>
            <a:r>
              <a:rPr lang="cs-CZ" altLang="cs-CZ" sz="1800" dirty="0"/>
              <a:t> </a:t>
            </a:r>
            <a:r>
              <a:rPr lang="cs-CZ" altLang="cs-CZ" sz="1800" dirty="0" err="1"/>
              <a:t>of</a:t>
            </a:r>
            <a:r>
              <a:rPr lang="cs-CZ" altLang="cs-CZ" sz="1800" dirty="0"/>
              <a:t> </a:t>
            </a:r>
            <a:r>
              <a:rPr lang="cs-CZ" altLang="cs-CZ" sz="1800" dirty="0" err="1"/>
              <a:t>drugs</a:t>
            </a:r>
            <a:endParaRPr lang="cs-CZ" altLang="cs-CZ" sz="1800" dirty="0"/>
          </a:p>
          <a:p>
            <a:pPr lvl="1" eaLnBrk="1" hangingPunct="1">
              <a:lnSpc>
                <a:spcPct val="80000"/>
              </a:lnSpc>
            </a:pPr>
            <a:r>
              <a:rPr lang="en-US" altLang="cs-CZ" sz="1800" dirty="0"/>
              <a:t>Food administered together with a drug</a:t>
            </a:r>
            <a:endParaRPr lang="cs-CZ" altLang="cs-CZ" sz="1800" dirty="0"/>
          </a:p>
          <a:p>
            <a:pPr lvl="1" eaLnBrk="1" hangingPunct="1">
              <a:lnSpc>
                <a:spcPct val="80000"/>
              </a:lnSpc>
            </a:pPr>
            <a:r>
              <a:rPr lang="cs-CZ" altLang="cs-CZ" sz="1800" dirty="0" err="1"/>
              <a:t>Repeated</a:t>
            </a:r>
            <a:r>
              <a:rPr lang="cs-CZ" altLang="cs-CZ" sz="1800" dirty="0"/>
              <a:t> </a:t>
            </a:r>
            <a:r>
              <a:rPr lang="cs-CZ" altLang="cs-CZ" sz="1800" dirty="0" err="1"/>
              <a:t>administration</a:t>
            </a:r>
            <a:endParaRPr lang="cs-CZ" altLang="cs-CZ" sz="1800" dirty="0"/>
          </a:p>
          <a:p>
            <a:pPr eaLnBrk="1" hangingPunct="1">
              <a:lnSpc>
                <a:spcPct val="80000"/>
              </a:lnSpc>
            </a:pPr>
            <a:endParaRPr lang="cs-CZ" altLang="cs-CZ" sz="1800" b="1" u="sng" dirty="0"/>
          </a:p>
          <a:p>
            <a:pPr eaLnBrk="1" hangingPunct="1">
              <a:lnSpc>
                <a:spcPct val="80000"/>
              </a:lnSpc>
            </a:pPr>
            <a:endParaRPr lang="cs-CZ" altLang="cs-CZ" sz="1800" b="1" u="sng" dirty="0"/>
          </a:p>
          <a:p>
            <a:pPr lvl="1" eaLnBrk="1" hangingPunct="1">
              <a:lnSpc>
                <a:spcPct val="80000"/>
              </a:lnSpc>
              <a:buFontTx/>
              <a:buNone/>
            </a:pPr>
            <a:endParaRPr lang="cs-CZ" altLang="cs-CZ" sz="1800" dirty="0"/>
          </a:p>
          <a:p>
            <a:pPr eaLnBrk="1" hangingPunct="1">
              <a:lnSpc>
                <a:spcPct val="80000"/>
              </a:lnSpc>
            </a:pPr>
            <a:r>
              <a:rPr lang="cs-CZ" altLang="cs-CZ" sz="1800" b="1" u="sng" dirty="0"/>
              <a:t>B. Fa</a:t>
            </a:r>
            <a:r>
              <a:rPr lang="en-US" altLang="cs-CZ" sz="1800" b="1" u="sng" dirty="0" err="1"/>
              <a:t>ctors</a:t>
            </a:r>
            <a:r>
              <a:rPr lang="cs-CZ" altLang="cs-CZ" sz="1800" b="1" u="sng" dirty="0"/>
              <a:t> </a:t>
            </a:r>
            <a:r>
              <a:rPr lang="en-US" altLang="cs-CZ" sz="1800" b="1" u="sng" dirty="0"/>
              <a:t>related</a:t>
            </a:r>
            <a:r>
              <a:rPr lang="cs-CZ" altLang="cs-CZ" sz="1800" b="1" u="sng" dirty="0"/>
              <a:t> </a:t>
            </a:r>
            <a:r>
              <a:rPr lang="en-US" altLang="cs-CZ" sz="1800" b="1" u="sng" dirty="0"/>
              <a:t>to</a:t>
            </a:r>
            <a:r>
              <a:rPr lang="cs-CZ" altLang="cs-CZ" sz="1800" b="1" u="sng" dirty="0"/>
              <a:t> </a:t>
            </a:r>
            <a:r>
              <a:rPr lang="cs-CZ" altLang="cs-CZ" sz="1800" b="1" u="sng" dirty="0" err="1"/>
              <a:t>organi</a:t>
            </a:r>
            <a:r>
              <a:rPr lang="en-US" altLang="cs-CZ" sz="1800" b="1" u="sng" dirty="0" err="1"/>
              <a:t>sm</a:t>
            </a:r>
            <a:r>
              <a:rPr lang="cs-CZ" altLang="cs-CZ" sz="1800" b="1" u="sng" dirty="0"/>
              <a:t>:</a:t>
            </a:r>
          </a:p>
          <a:p>
            <a:pPr lvl="1" eaLnBrk="1" hangingPunct="1">
              <a:lnSpc>
                <a:spcPct val="80000"/>
              </a:lnSpc>
            </a:pPr>
            <a:r>
              <a:rPr lang="en-US" altLang="cs-CZ" sz="1800" dirty="0"/>
              <a:t>Age</a:t>
            </a:r>
            <a:endParaRPr lang="cs-CZ" altLang="cs-CZ" sz="1800" dirty="0"/>
          </a:p>
          <a:p>
            <a:pPr lvl="1" eaLnBrk="1" hangingPunct="1">
              <a:lnSpc>
                <a:spcPct val="80000"/>
              </a:lnSpc>
            </a:pPr>
            <a:r>
              <a:rPr lang="en-US" altLang="cs-CZ" sz="1800" dirty="0"/>
              <a:t>Gender</a:t>
            </a:r>
            <a:endParaRPr lang="cs-CZ" altLang="cs-CZ" sz="1800" dirty="0"/>
          </a:p>
          <a:p>
            <a:pPr lvl="1" eaLnBrk="1" hangingPunct="1">
              <a:lnSpc>
                <a:spcPct val="80000"/>
              </a:lnSpc>
            </a:pPr>
            <a:r>
              <a:rPr lang="en-US" altLang="cs-CZ" sz="1800" dirty="0"/>
              <a:t>Weight </a:t>
            </a:r>
            <a:r>
              <a:rPr lang="cs-CZ" altLang="cs-CZ" sz="1800" dirty="0"/>
              <a:t>a</a:t>
            </a:r>
            <a:r>
              <a:rPr lang="en-US" altLang="cs-CZ" sz="1800" dirty="0" err="1"/>
              <a:t>nd</a:t>
            </a:r>
            <a:r>
              <a:rPr lang="en-US" altLang="cs-CZ" sz="1800" dirty="0"/>
              <a:t> body constitution</a:t>
            </a:r>
            <a:endParaRPr lang="cs-CZ" altLang="cs-CZ" sz="1800" dirty="0"/>
          </a:p>
          <a:p>
            <a:pPr lvl="1" eaLnBrk="1" hangingPunct="1">
              <a:lnSpc>
                <a:spcPct val="80000"/>
              </a:lnSpc>
            </a:pPr>
            <a:r>
              <a:rPr lang="en-US" altLang="cs-CZ" sz="1800" dirty="0"/>
              <a:t>Circadian </a:t>
            </a:r>
            <a:r>
              <a:rPr lang="en-US" altLang="cs-CZ" sz="1800" dirty="0" err="1"/>
              <a:t>rhytms</a:t>
            </a:r>
            <a:endParaRPr lang="cs-CZ" altLang="cs-CZ" sz="1800" dirty="0"/>
          </a:p>
          <a:p>
            <a:pPr lvl="1" eaLnBrk="1" hangingPunct="1">
              <a:lnSpc>
                <a:spcPct val="80000"/>
              </a:lnSpc>
            </a:pPr>
            <a:r>
              <a:rPr lang="en-US" altLang="cs-CZ" sz="1800" dirty="0"/>
              <a:t>Pathological state</a:t>
            </a:r>
            <a:r>
              <a:rPr lang="cs-CZ" altLang="cs-CZ" sz="1800" dirty="0"/>
              <a:t> </a:t>
            </a:r>
            <a:r>
              <a:rPr lang="en-US" altLang="cs-CZ" sz="1800" dirty="0"/>
              <a:t>of organism</a:t>
            </a:r>
            <a:endParaRPr lang="cs-CZ" altLang="cs-CZ" sz="1800" dirty="0"/>
          </a:p>
          <a:p>
            <a:pPr lvl="1" eaLnBrk="1" hangingPunct="1">
              <a:lnSpc>
                <a:spcPct val="80000"/>
              </a:lnSpc>
            </a:pPr>
            <a:r>
              <a:rPr lang="cs-CZ" altLang="cs-CZ" sz="1800" dirty="0"/>
              <a:t>Genotyp</a:t>
            </a:r>
            <a:r>
              <a:rPr lang="en-US" altLang="cs-CZ" sz="1800" dirty="0"/>
              <a:t>e</a:t>
            </a:r>
            <a:r>
              <a:rPr lang="cs-CZ" altLang="cs-CZ" sz="1800" dirty="0"/>
              <a:t>/fenotyp</a:t>
            </a:r>
            <a:r>
              <a:rPr lang="en-US" altLang="cs-CZ" sz="1800" dirty="0"/>
              <a:t>e</a:t>
            </a:r>
            <a:endParaRPr lang="cs-CZ" altLang="cs-CZ" sz="1800" dirty="0"/>
          </a:p>
          <a:p>
            <a:pPr lvl="1" eaLnBrk="1" hangingPunct="1">
              <a:lnSpc>
                <a:spcPct val="80000"/>
              </a:lnSpc>
            </a:pPr>
            <a:r>
              <a:rPr lang="cs-CZ" altLang="cs-CZ" sz="1800" dirty="0"/>
              <a:t>(</a:t>
            </a:r>
            <a:r>
              <a:rPr lang="cs-CZ" altLang="cs-CZ" sz="1800" dirty="0" err="1"/>
              <a:t>Ra</a:t>
            </a:r>
            <a:r>
              <a:rPr lang="en-US" altLang="cs-CZ" sz="1800" dirty="0" err="1"/>
              <a:t>ce</a:t>
            </a:r>
            <a:r>
              <a:rPr lang="en-US" altLang="cs-CZ" sz="1800" dirty="0"/>
              <a:t> group</a:t>
            </a:r>
            <a:r>
              <a:rPr lang="cs-CZ" altLang="cs-CZ" sz="1800" dirty="0"/>
              <a:t>/et</a:t>
            </a:r>
            <a:r>
              <a:rPr lang="en-US" altLang="cs-CZ" sz="1800" dirty="0" err="1"/>
              <a:t>hnic</a:t>
            </a:r>
            <a:r>
              <a:rPr lang="en-US" altLang="cs-CZ" sz="1800" dirty="0"/>
              <a:t> group)</a:t>
            </a:r>
            <a:endParaRPr lang="en-US" altLang="cs-CZ" sz="1000" dirty="0"/>
          </a:p>
          <a:p>
            <a:pPr lvl="1" eaLnBrk="1" hangingPunct="1">
              <a:lnSpc>
                <a:spcPct val="80000"/>
              </a:lnSpc>
            </a:pPr>
            <a:endParaRPr lang="en-US" altLang="cs-CZ" sz="1000" dirty="0"/>
          </a:p>
        </p:txBody>
      </p:sp>
      <p:pic>
        <p:nvPicPr>
          <p:cNvPr id="3" name="Nahraný zvuk">
            <a:hlinkClick r:id="" action="ppaction://media"/>
            <a:extLst>
              <a:ext uri="{FF2B5EF4-FFF2-40B4-BE49-F238E27FC236}">
                <a16:creationId xmlns:a16="http://schemas.microsoft.com/office/drawing/2014/main" id="{885439E3-9EBA-46F6-98E8-4E693197251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04606" y="45934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0223DAD-721F-4A35-B331-4E28C4B1662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Influence of liver diseases</a:t>
            </a:r>
            <a:endParaRPr lang="cs-CZ" altLang="cs-CZ" sz="3200" spc="-51" dirty="0">
              <a:latin typeface="Calibri"/>
              <a:cs typeface="Arial"/>
            </a:endParaRPr>
          </a:p>
        </p:txBody>
      </p:sp>
      <p:sp>
        <p:nvSpPr>
          <p:cNvPr id="63491" name="Rectangle 3">
            <a:extLst>
              <a:ext uri="{FF2B5EF4-FFF2-40B4-BE49-F238E27FC236}">
                <a16:creationId xmlns:a16="http://schemas.microsoft.com/office/drawing/2014/main" id="{5C15A1A5-D768-4384-B8C6-34E48DFAEC3C}"/>
              </a:ext>
            </a:extLst>
          </p:cNvPr>
          <p:cNvSpPr>
            <a:spLocks noGrp="1" noChangeArrowheads="1"/>
          </p:cNvSpPr>
          <p:nvPr>
            <p:ph type="body" idx="1"/>
          </p:nvPr>
        </p:nvSpPr>
        <p:spPr/>
        <p:txBody>
          <a:bodyPr/>
          <a:lstStyle/>
          <a:p>
            <a:pPr eaLnBrk="1" hangingPunct="1"/>
            <a:r>
              <a:rPr lang="en-US" altLang="cs-CZ" dirty="0"/>
              <a:t>No reliable quantitative criteria is available for measuring </a:t>
            </a:r>
            <a:r>
              <a:rPr lang="cs-CZ" altLang="cs-CZ" dirty="0" err="1"/>
              <a:t>impaired</a:t>
            </a:r>
            <a:r>
              <a:rPr lang="en-US" altLang="cs-CZ" dirty="0"/>
              <a:t> liver </a:t>
            </a:r>
            <a:r>
              <a:rPr lang="cs-CZ" altLang="cs-CZ" dirty="0" err="1"/>
              <a:t>elimination</a:t>
            </a:r>
            <a:r>
              <a:rPr lang="cs-CZ" altLang="cs-CZ" dirty="0"/>
              <a:t> </a:t>
            </a:r>
            <a:r>
              <a:rPr lang="en-US" altLang="cs-CZ" dirty="0"/>
              <a:t>capacity </a:t>
            </a:r>
            <a:r>
              <a:rPr lang="cs-CZ" altLang="cs-CZ" dirty="0"/>
              <a:t>(analog</a:t>
            </a:r>
            <a:r>
              <a:rPr lang="en-US" altLang="cs-CZ" dirty="0"/>
              <a:t>y</a:t>
            </a:r>
            <a:r>
              <a:rPr lang="cs-CZ" altLang="cs-CZ" dirty="0"/>
              <a:t> </a:t>
            </a:r>
            <a:r>
              <a:rPr lang="cs-CZ" altLang="cs-CZ" dirty="0" err="1"/>
              <a:t>CL</a:t>
            </a:r>
            <a:r>
              <a:rPr lang="cs-CZ" altLang="cs-CZ" baseline="-25000" dirty="0" err="1"/>
              <a:t>cr</a:t>
            </a:r>
            <a:r>
              <a:rPr lang="cs-CZ" altLang="cs-CZ" dirty="0"/>
              <a:t> </a:t>
            </a:r>
            <a:r>
              <a:rPr lang="en-US" altLang="cs-CZ" dirty="0"/>
              <a:t>in</a:t>
            </a:r>
            <a:r>
              <a:rPr lang="cs-CZ" altLang="cs-CZ" dirty="0"/>
              <a:t> </a:t>
            </a:r>
            <a:r>
              <a:rPr lang="en-US" altLang="cs-CZ" dirty="0"/>
              <a:t>kidney</a:t>
            </a:r>
            <a:r>
              <a:rPr lang="cs-CZ" altLang="cs-CZ" dirty="0"/>
              <a:t> </a:t>
            </a:r>
            <a:r>
              <a:rPr lang="en-US" altLang="cs-CZ" dirty="0"/>
              <a:t>dysfunctions</a:t>
            </a:r>
            <a:r>
              <a:rPr lang="cs-CZ" altLang="cs-CZ" dirty="0"/>
              <a:t>)</a:t>
            </a:r>
            <a:r>
              <a:rPr lang="en-US" altLang="cs-CZ" dirty="0"/>
              <a:t> </a:t>
            </a:r>
            <a:r>
              <a:rPr lang="cs-CZ" altLang="cs-CZ" dirty="0"/>
              <a:t>	</a:t>
            </a:r>
            <a:endParaRPr lang="cs-CZ" altLang="cs-CZ" u="sng" dirty="0"/>
          </a:p>
          <a:p>
            <a:pPr eaLnBrk="1" hangingPunct="1"/>
            <a:endParaRPr lang="cs-CZ" altLang="cs-CZ" dirty="0"/>
          </a:p>
          <a:p>
            <a:pPr eaLnBrk="1" hangingPunct="1"/>
            <a:r>
              <a:rPr lang="en-US" altLang="cs-CZ" dirty="0"/>
              <a:t>Liver function tests </a:t>
            </a:r>
            <a:r>
              <a:rPr lang="cs-CZ" altLang="cs-CZ" dirty="0"/>
              <a:t>(</a:t>
            </a:r>
            <a:r>
              <a:rPr lang="cs-CZ" altLang="cs-CZ" dirty="0" err="1"/>
              <a:t>aminotransfer</a:t>
            </a:r>
            <a:r>
              <a:rPr lang="en-US" altLang="cs-CZ" dirty="0" err="1"/>
              <a:t>ases</a:t>
            </a:r>
            <a:r>
              <a:rPr lang="cs-CZ" altLang="cs-CZ" dirty="0"/>
              <a:t>, albumin, </a:t>
            </a:r>
            <a:r>
              <a:rPr lang="en-US" altLang="cs-CZ" dirty="0"/>
              <a:t>blood coagulation factors</a:t>
            </a:r>
            <a:r>
              <a:rPr lang="cs-CZ" altLang="cs-CZ" dirty="0"/>
              <a:t>) </a:t>
            </a:r>
            <a:r>
              <a:rPr lang="en-US" altLang="cs-CZ" dirty="0"/>
              <a:t>are not a good clue for the dosage of drugs</a:t>
            </a:r>
            <a:endParaRPr lang="cs-CZ" altLang="cs-CZ" dirty="0"/>
          </a:p>
          <a:p>
            <a:pPr eaLnBrk="1" hangingPunct="1"/>
            <a:endParaRPr lang="cs-CZ" altLang="cs-CZ" dirty="0"/>
          </a:p>
        </p:txBody>
      </p:sp>
      <p:pic>
        <p:nvPicPr>
          <p:cNvPr id="2" name="Nahraný zvuk">
            <a:hlinkClick r:id="" action="ppaction://media"/>
            <a:extLst>
              <a:ext uri="{FF2B5EF4-FFF2-40B4-BE49-F238E27FC236}">
                <a16:creationId xmlns:a16="http://schemas.microsoft.com/office/drawing/2014/main" id="{7806B53F-D2D5-4DDD-B62C-03086756A5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17373"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5DCE89A-8412-435D-B93C-8ADA54F983C2}"/>
              </a:ext>
            </a:extLst>
          </p:cNvPr>
          <p:cNvSpPr>
            <a:spLocks noGrp="1" noChangeArrowheads="1"/>
          </p:cNvSpPr>
          <p:nvPr>
            <p:ph type="title"/>
            <p:custDataLst>
              <p:tags r:id="rId2"/>
            </p:custDataLst>
          </p:nvPr>
        </p:nvSpPr>
        <p:spPr>
          <a:xfrm>
            <a:off x="740780" y="574527"/>
            <a:ext cx="10753200" cy="451576"/>
          </a:xfrm>
        </p:spPr>
        <p:txBody>
          <a:bodyPr/>
          <a:lstStyle/>
          <a:p>
            <a:pPr algn="ctr" eaLnBrk="1" hangingPunct="1"/>
            <a:r>
              <a:rPr lang="en-US" altLang="cs-CZ" sz="3200" spc="-51" dirty="0">
                <a:latin typeface="Calibri"/>
                <a:cs typeface="Arial"/>
              </a:rPr>
              <a:t>In</a:t>
            </a:r>
            <a:r>
              <a:rPr lang="cs-CZ" altLang="cs-CZ" sz="3200" spc="-51" dirty="0">
                <a:latin typeface="Calibri"/>
                <a:cs typeface="Arial"/>
              </a:rPr>
              <a:t> </a:t>
            </a:r>
            <a:r>
              <a:rPr lang="en-US" altLang="cs-CZ" sz="3200" spc="-51" dirty="0">
                <a:latin typeface="Calibri"/>
                <a:cs typeface="Arial"/>
              </a:rPr>
              <a:t>persons with liver diseases</a:t>
            </a:r>
            <a:endParaRPr lang="cs-CZ" altLang="cs-CZ" sz="3200" spc="-51" dirty="0">
              <a:latin typeface="Calibri"/>
              <a:cs typeface="Arial"/>
            </a:endParaRPr>
          </a:p>
        </p:txBody>
      </p:sp>
      <p:sp>
        <p:nvSpPr>
          <p:cNvPr id="65539" name="Rectangle 3">
            <a:extLst>
              <a:ext uri="{FF2B5EF4-FFF2-40B4-BE49-F238E27FC236}">
                <a16:creationId xmlns:a16="http://schemas.microsoft.com/office/drawing/2014/main" id="{663C15E6-ED21-4C54-A157-00C5034F3795}"/>
              </a:ext>
            </a:extLst>
          </p:cNvPr>
          <p:cNvSpPr>
            <a:spLocks noGrp="1" noChangeArrowheads="1"/>
          </p:cNvSpPr>
          <p:nvPr>
            <p:ph type="body" idx="1"/>
          </p:nvPr>
        </p:nvSpPr>
        <p:spPr>
          <a:xfrm>
            <a:off x="301335" y="1600200"/>
            <a:ext cx="11554691" cy="5068888"/>
          </a:xfrm>
        </p:spPr>
        <p:txBody>
          <a:bodyPr/>
          <a:lstStyle/>
          <a:p>
            <a:pPr eaLnBrk="1" hangingPunct="1">
              <a:lnSpc>
                <a:spcPct val="90000"/>
              </a:lnSpc>
            </a:pPr>
            <a:r>
              <a:rPr lang="en-US" altLang="cs-CZ" dirty="0"/>
              <a:t>Prefer drugs </a:t>
            </a:r>
            <a:r>
              <a:rPr lang="en-US" altLang="cs-CZ" u="sng" dirty="0"/>
              <a:t>eliminated mostly by kidneys</a:t>
            </a:r>
            <a:r>
              <a:rPr lang="en-US" altLang="cs-CZ" dirty="0"/>
              <a:t>, if possible </a:t>
            </a:r>
            <a:r>
              <a:rPr lang="cs-CZ" altLang="cs-CZ" sz="2000" dirty="0"/>
              <a:t>(</a:t>
            </a:r>
            <a:r>
              <a:rPr lang="en-US" altLang="cs-CZ" sz="2000" dirty="0"/>
              <a:t>or those whose kinetics is not disturbed by liver hypofunction) </a:t>
            </a:r>
            <a:r>
              <a:rPr lang="en-US" altLang="cs-CZ" sz="2000" dirty="0" err="1"/>
              <a:t>e.g</a:t>
            </a:r>
            <a:r>
              <a:rPr lang="cs-CZ" altLang="cs-CZ" sz="2000" dirty="0"/>
              <a:t>. </a:t>
            </a:r>
            <a:r>
              <a:rPr lang="cs-CZ" altLang="cs-CZ" sz="2000" dirty="0" err="1"/>
              <a:t>atenolol</a:t>
            </a:r>
            <a:endParaRPr lang="cs-CZ" altLang="cs-CZ" sz="2000" dirty="0"/>
          </a:p>
          <a:p>
            <a:pPr eaLnBrk="1" hangingPunct="1">
              <a:lnSpc>
                <a:spcPct val="90000"/>
              </a:lnSpc>
            </a:pPr>
            <a:endParaRPr lang="cs-CZ" altLang="cs-CZ" sz="2000" dirty="0"/>
          </a:p>
          <a:p>
            <a:pPr eaLnBrk="1" hangingPunct="1">
              <a:lnSpc>
                <a:spcPct val="90000"/>
              </a:lnSpc>
            </a:pPr>
            <a:r>
              <a:rPr lang="en-US" altLang="cs-CZ" dirty="0"/>
              <a:t>Prefer drugs</a:t>
            </a:r>
            <a:r>
              <a:rPr lang="cs-CZ" altLang="cs-CZ" dirty="0"/>
              <a:t> </a:t>
            </a:r>
            <a:r>
              <a:rPr lang="en-US" altLang="cs-CZ" u="sng" dirty="0"/>
              <a:t>acting directly </a:t>
            </a:r>
            <a:r>
              <a:rPr lang="cs-CZ" altLang="cs-CZ" dirty="0"/>
              <a:t>– </a:t>
            </a:r>
            <a:r>
              <a:rPr lang="en-US" altLang="cs-CZ" dirty="0"/>
              <a:t>without activation of </a:t>
            </a:r>
            <a:r>
              <a:rPr lang="cs-CZ" altLang="cs-CZ" dirty="0" err="1"/>
              <a:t>biotransforma</a:t>
            </a:r>
            <a:r>
              <a:rPr lang="en-US" altLang="cs-CZ" dirty="0" err="1"/>
              <a:t>tions</a:t>
            </a:r>
            <a:r>
              <a:rPr lang="cs-CZ" altLang="cs-CZ" dirty="0"/>
              <a:t> </a:t>
            </a:r>
            <a:r>
              <a:rPr lang="en-US" altLang="cs-CZ" dirty="0"/>
              <a:t>in liver</a:t>
            </a:r>
            <a:r>
              <a:rPr lang="cs-CZ" altLang="cs-CZ" dirty="0"/>
              <a:t> </a:t>
            </a:r>
            <a:r>
              <a:rPr lang="cs-CZ" altLang="cs-CZ" sz="2000" dirty="0"/>
              <a:t>(</a:t>
            </a:r>
            <a:r>
              <a:rPr lang="cs-CZ" altLang="cs-CZ" sz="2000" dirty="0" err="1"/>
              <a:t>lisinopril</a:t>
            </a:r>
            <a:r>
              <a:rPr lang="cs-CZ" altLang="cs-CZ" sz="2000" dirty="0"/>
              <a:t> x </a:t>
            </a:r>
            <a:r>
              <a:rPr lang="cs-CZ" altLang="cs-CZ" sz="2000" dirty="0" err="1"/>
              <a:t>enalapril</a:t>
            </a:r>
            <a:r>
              <a:rPr lang="cs-CZ" altLang="cs-CZ" sz="2000" dirty="0"/>
              <a:t>)</a:t>
            </a:r>
          </a:p>
          <a:p>
            <a:pPr eaLnBrk="1" hangingPunct="1">
              <a:lnSpc>
                <a:spcPct val="90000"/>
              </a:lnSpc>
            </a:pPr>
            <a:endParaRPr lang="cs-CZ" altLang="cs-CZ" sz="2000" dirty="0"/>
          </a:p>
          <a:p>
            <a:pPr eaLnBrk="1" hangingPunct="1">
              <a:lnSpc>
                <a:spcPct val="90000"/>
              </a:lnSpc>
            </a:pPr>
            <a:r>
              <a:rPr lang="en-US" altLang="cs-CZ" dirty="0"/>
              <a:t>Think about the possibility of </a:t>
            </a:r>
            <a:r>
              <a:rPr lang="en-US" altLang="cs-CZ" u="sng" dirty="0"/>
              <a:t>increased biol. availability</a:t>
            </a:r>
            <a:r>
              <a:rPr lang="en-US" altLang="cs-CZ" dirty="0"/>
              <a:t> when drugs with </a:t>
            </a:r>
            <a:r>
              <a:rPr lang="cs-CZ" altLang="cs-CZ" dirty="0" err="1"/>
              <a:t>high</a:t>
            </a:r>
            <a:r>
              <a:rPr lang="en-US" altLang="cs-CZ" dirty="0"/>
              <a:t> first-pass effect are administered </a:t>
            </a:r>
            <a:r>
              <a:rPr lang="cs-CZ" altLang="cs-CZ" dirty="0" err="1"/>
              <a:t>orally</a:t>
            </a:r>
            <a:br>
              <a:rPr lang="en-US" altLang="cs-CZ" dirty="0"/>
            </a:br>
            <a:r>
              <a:rPr lang="cs-CZ" altLang="cs-CZ" sz="2000" dirty="0"/>
              <a:t>(</a:t>
            </a:r>
            <a:r>
              <a:rPr lang="en-US" altLang="cs-CZ" sz="2000" dirty="0"/>
              <a:t>e.g.</a:t>
            </a:r>
            <a:r>
              <a:rPr lang="cs-CZ" altLang="cs-CZ" sz="2000" dirty="0"/>
              <a:t> </a:t>
            </a:r>
            <a:r>
              <a:rPr lang="cs-CZ" altLang="cs-CZ" sz="2000" dirty="0" err="1"/>
              <a:t>metoprolol</a:t>
            </a:r>
            <a:r>
              <a:rPr lang="cs-CZ" altLang="cs-CZ" sz="2000" dirty="0"/>
              <a:t>)</a:t>
            </a:r>
          </a:p>
        </p:txBody>
      </p:sp>
      <p:pic>
        <p:nvPicPr>
          <p:cNvPr id="2" name="Nahraný zvuk">
            <a:hlinkClick r:id="" action="ppaction://media"/>
            <a:extLst>
              <a:ext uri="{FF2B5EF4-FFF2-40B4-BE49-F238E27FC236}">
                <a16:creationId xmlns:a16="http://schemas.microsoft.com/office/drawing/2014/main" id="{F3882124-61A5-4C84-8C33-A00704EE00A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84380" y="26972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886575F-2923-4ADD-A38B-DA5BEA340D0B}"/>
              </a:ext>
            </a:extLst>
          </p:cNvPr>
          <p:cNvSpPr>
            <a:spLocks noGrp="1" noChangeArrowheads="1"/>
          </p:cNvSpPr>
          <p:nvPr>
            <p:ph type="title"/>
            <p:custDataLst>
              <p:tags r:id="rId2"/>
            </p:custDataLst>
          </p:nvPr>
        </p:nvSpPr>
        <p:spPr>
          <a:xfrm>
            <a:off x="1952625" y="285750"/>
            <a:ext cx="8229600" cy="1143000"/>
          </a:xfrm>
        </p:spPr>
        <p:txBody>
          <a:bodyPr vert="horz" lIns="0" tIns="0" rIns="0" bIns="0" rtlCol="0" anchor="t" anchorCtr="0">
            <a:noAutofit/>
          </a:bodyPr>
          <a:lstStyle/>
          <a:p>
            <a:pPr algn="ctr"/>
            <a:r>
              <a:rPr lang="cs-CZ" altLang="cs-CZ" sz="3200" spc="-51" dirty="0" err="1">
                <a:latin typeface="Calibri"/>
                <a:cs typeface="Arial"/>
              </a:rPr>
              <a:t>Genetic</a:t>
            </a:r>
            <a:r>
              <a:rPr lang="cs-CZ" altLang="cs-CZ" sz="3200" spc="-51" dirty="0">
                <a:latin typeface="Calibri"/>
                <a:cs typeface="Arial"/>
              </a:rPr>
              <a:t> fa</a:t>
            </a:r>
            <a:r>
              <a:rPr lang="en-US" altLang="cs-CZ" sz="3200" spc="-51" dirty="0">
                <a:latin typeface="Calibri"/>
                <a:cs typeface="Arial"/>
              </a:rPr>
              <a:t>c</a:t>
            </a:r>
            <a:r>
              <a:rPr lang="cs-CZ" altLang="cs-CZ" sz="3200" spc="-51" dirty="0">
                <a:latin typeface="Calibri"/>
                <a:cs typeface="Arial"/>
              </a:rPr>
              <a:t>tor</a:t>
            </a:r>
            <a:r>
              <a:rPr lang="en-US" altLang="cs-CZ" sz="3200" spc="-51" dirty="0">
                <a:latin typeface="Calibri"/>
                <a:cs typeface="Arial"/>
              </a:rPr>
              <a:t>s</a:t>
            </a:r>
            <a:endParaRPr lang="cs-CZ" altLang="cs-CZ" sz="3200" spc="-51" dirty="0">
              <a:latin typeface="Calibri"/>
              <a:cs typeface="Arial"/>
            </a:endParaRPr>
          </a:p>
        </p:txBody>
      </p:sp>
      <p:sp>
        <p:nvSpPr>
          <p:cNvPr id="279555" name="Rectangle 3">
            <a:extLst>
              <a:ext uri="{FF2B5EF4-FFF2-40B4-BE49-F238E27FC236}">
                <a16:creationId xmlns:a16="http://schemas.microsoft.com/office/drawing/2014/main" id="{A59B93B7-A7E6-472A-A025-81F2571CA20E}"/>
              </a:ext>
            </a:extLst>
          </p:cNvPr>
          <p:cNvSpPr>
            <a:spLocks noGrp="1" noChangeArrowheads="1"/>
          </p:cNvSpPr>
          <p:nvPr>
            <p:ph type="body" idx="1"/>
          </p:nvPr>
        </p:nvSpPr>
        <p:spPr>
          <a:xfrm>
            <a:off x="426027" y="1600200"/>
            <a:ext cx="9846687" cy="3813464"/>
          </a:xfrm>
        </p:spPr>
        <p:txBody>
          <a:bodyPr/>
          <a:lstStyle/>
          <a:p>
            <a:pPr eaLnBrk="1" hangingPunct="1">
              <a:lnSpc>
                <a:spcPct val="80000"/>
              </a:lnSpc>
              <a:defRPr/>
            </a:pPr>
            <a:r>
              <a:rPr lang="en-US" dirty="0"/>
              <a:t>The </a:t>
            </a:r>
            <a:r>
              <a:rPr lang="cs-CZ" dirty="0" err="1"/>
              <a:t>drug</a:t>
            </a:r>
            <a:r>
              <a:rPr lang="cs-CZ" dirty="0"/>
              <a:t> response</a:t>
            </a:r>
            <a:r>
              <a:rPr lang="en-US" dirty="0"/>
              <a:t> varies among individuals qualitatively and quantitatively</a:t>
            </a:r>
            <a:br>
              <a:rPr lang="en-US" dirty="0"/>
            </a:br>
            <a:endParaRPr lang="cs-CZ" dirty="0"/>
          </a:p>
          <a:p>
            <a:pPr eaLnBrk="1" hangingPunct="1">
              <a:lnSpc>
                <a:spcPct val="80000"/>
              </a:lnSpc>
              <a:defRPr/>
            </a:pPr>
            <a:endParaRPr lang="cs-CZ" dirty="0">
              <a:effectLst>
                <a:outerShdw blurRad="38100" dist="38100" dir="2700000" algn="tl">
                  <a:srgbClr val="000000">
                    <a:alpha val="43137"/>
                  </a:srgbClr>
                </a:outerShdw>
              </a:effectLst>
            </a:endParaRPr>
          </a:p>
          <a:p>
            <a:pPr algn="ctr" eaLnBrk="1" hangingPunct="1">
              <a:lnSpc>
                <a:spcPct val="80000"/>
              </a:lnSpc>
              <a:buFontTx/>
              <a:buNone/>
              <a:defRPr/>
            </a:pPr>
            <a:r>
              <a:rPr lang="cs-CZ" dirty="0" err="1"/>
              <a:t>interindividu</a:t>
            </a:r>
            <a:r>
              <a:rPr lang="en-US" dirty="0"/>
              <a:t>al</a:t>
            </a:r>
            <a:r>
              <a:rPr lang="cs-CZ" dirty="0"/>
              <a:t> variabilit</a:t>
            </a:r>
            <a:r>
              <a:rPr lang="en-US" dirty="0"/>
              <a:t>y</a:t>
            </a:r>
            <a:r>
              <a:rPr lang="cs-CZ" dirty="0"/>
              <a:t> – </a:t>
            </a:r>
            <a:r>
              <a:rPr lang="cs-CZ" dirty="0" err="1"/>
              <a:t>polymorphi</a:t>
            </a:r>
            <a:r>
              <a:rPr lang="en-US" dirty="0"/>
              <a:t>s</a:t>
            </a:r>
            <a:r>
              <a:rPr lang="cs-CZ" dirty="0"/>
              <a:t>m</a:t>
            </a:r>
          </a:p>
          <a:p>
            <a:pPr algn="ctr" eaLnBrk="1" hangingPunct="1">
              <a:lnSpc>
                <a:spcPct val="80000"/>
              </a:lnSpc>
              <a:buFontTx/>
              <a:buNone/>
              <a:defRPr/>
            </a:pPr>
            <a:endParaRPr lang="cs-CZ" b="1" dirty="0">
              <a:effectLst>
                <a:outerShdw blurRad="38100" dist="38100" dir="2700000" algn="tl">
                  <a:srgbClr val="C0C0C0"/>
                </a:outerShdw>
              </a:effectLst>
            </a:endParaRPr>
          </a:p>
          <a:p>
            <a:pPr eaLnBrk="1" hangingPunct="1">
              <a:lnSpc>
                <a:spcPct val="80000"/>
              </a:lnSpc>
              <a:defRPr/>
            </a:pPr>
            <a:endParaRPr lang="cs-CZ" dirty="0"/>
          </a:p>
          <a:p>
            <a:pPr eaLnBrk="1" hangingPunct="1">
              <a:lnSpc>
                <a:spcPct val="80000"/>
              </a:lnSpc>
              <a:defRPr/>
            </a:pPr>
            <a:r>
              <a:rPr lang="cs-CZ" dirty="0" err="1"/>
              <a:t>Genetic</a:t>
            </a:r>
            <a:r>
              <a:rPr lang="cs-CZ" dirty="0"/>
              <a:t> fa</a:t>
            </a:r>
            <a:r>
              <a:rPr lang="en-US" dirty="0"/>
              <a:t>c</a:t>
            </a:r>
            <a:r>
              <a:rPr lang="cs-CZ" dirty="0"/>
              <a:t>tor</a:t>
            </a:r>
            <a:r>
              <a:rPr lang="en-US" dirty="0"/>
              <a:t>s</a:t>
            </a:r>
            <a:r>
              <a:rPr lang="cs-CZ" dirty="0"/>
              <a:t> </a:t>
            </a:r>
            <a:r>
              <a:rPr lang="en-US" dirty="0"/>
              <a:t>influence</a:t>
            </a:r>
            <a:r>
              <a:rPr lang="cs-CZ" dirty="0"/>
              <a:t> PD </a:t>
            </a:r>
            <a:r>
              <a:rPr lang="en-US" dirty="0"/>
              <a:t>and</a:t>
            </a:r>
            <a:r>
              <a:rPr lang="cs-CZ" dirty="0"/>
              <a:t> </a:t>
            </a:r>
            <a:r>
              <a:rPr lang="en-US" dirty="0"/>
              <a:t>also </a:t>
            </a:r>
            <a:r>
              <a:rPr lang="cs-CZ" dirty="0"/>
              <a:t>PK</a:t>
            </a:r>
            <a:r>
              <a:rPr lang="en-US" dirty="0"/>
              <a:t> </a:t>
            </a:r>
          </a:p>
        </p:txBody>
      </p:sp>
      <p:pic>
        <p:nvPicPr>
          <p:cNvPr id="2" name="Nahraný zvuk">
            <a:hlinkClick r:id="" action="ppaction://media"/>
            <a:extLst>
              <a:ext uri="{FF2B5EF4-FFF2-40B4-BE49-F238E27FC236}">
                <a16:creationId xmlns:a16="http://schemas.microsoft.com/office/drawing/2014/main" id="{65262944-00E2-4927-AC91-55E750CAAAB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8218" y="43295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846F9BB-F670-4D58-859B-172201CE4539}"/>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Genetic</a:t>
            </a:r>
            <a:r>
              <a:rPr lang="cs-CZ" altLang="cs-CZ" sz="3200" spc="-51" dirty="0">
                <a:latin typeface="Calibri"/>
                <a:cs typeface="Arial"/>
              </a:rPr>
              <a:t> fa</a:t>
            </a:r>
            <a:r>
              <a:rPr lang="en-US" altLang="cs-CZ" sz="3200" spc="-51" dirty="0">
                <a:latin typeface="Calibri"/>
                <a:cs typeface="Arial"/>
              </a:rPr>
              <a:t>c</a:t>
            </a:r>
            <a:r>
              <a:rPr lang="cs-CZ" altLang="cs-CZ" sz="3200" spc="-51" dirty="0">
                <a:latin typeface="Calibri"/>
                <a:cs typeface="Arial"/>
              </a:rPr>
              <a:t>tor</a:t>
            </a:r>
            <a:r>
              <a:rPr lang="en-US" altLang="cs-CZ" sz="3200" spc="-51" dirty="0">
                <a:latin typeface="Calibri"/>
                <a:cs typeface="Arial"/>
              </a:rPr>
              <a:t>s</a:t>
            </a:r>
            <a:endParaRPr lang="cs-CZ" altLang="cs-CZ" sz="3200" spc="-51" dirty="0">
              <a:latin typeface="Calibri"/>
              <a:cs typeface="Arial"/>
            </a:endParaRPr>
          </a:p>
        </p:txBody>
      </p:sp>
      <p:sp>
        <p:nvSpPr>
          <p:cNvPr id="224259" name="Rectangle 3">
            <a:extLst>
              <a:ext uri="{FF2B5EF4-FFF2-40B4-BE49-F238E27FC236}">
                <a16:creationId xmlns:a16="http://schemas.microsoft.com/office/drawing/2014/main" id="{F8DDA14E-8C83-449B-804C-394DA7D713E5}"/>
              </a:ext>
            </a:extLst>
          </p:cNvPr>
          <p:cNvSpPr>
            <a:spLocks noGrp="1" noChangeArrowheads="1"/>
          </p:cNvSpPr>
          <p:nvPr>
            <p:ph type="body" idx="1"/>
          </p:nvPr>
        </p:nvSpPr>
        <p:spPr>
          <a:xfrm>
            <a:off x="457200" y="1628776"/>
            <a:ext cx="11274136" cy="5040313"/>
          </a:xfrm>
        </p:spPr>
        <p:txBody>
          <a:bodyPr/>
          <a:lstStyle/>
          <a:p>
            <a:pPr eaLnBrk="1" hangingPunct="1">
              <a:lnSpc>
                <a:spcPct val="80000"/>
              </a:lnSpc>
              <a:defRPr/>
            </a:pPr>
            <a:r>
              <a:rPr lang="cs-CZ" sz="2400" b="1" u="sng" dirty="0" err="1"/>
              <a:t>Genetic</a:t>
            </a:r>
            <a:r>
              <a:rPr lang="cs-CZ" sz="2400" b="1" u="sng" dirty="0"/>
              <a:t> </a:t>
            </a:r>
            <a:r>
              <a:rPr lang="cs-CZ" sz="2400" b="1" u="sng" dirty="0" err="1"/>
              <a:t>polymorph</a:t>
            </a:r>
            <a:r>
              <a:rPr lang="en-US" sz="2400" b="1" u="sng" dirty="0"/>
              <a:t>ism</a:t>
            </a:r>
            <a:r>
              <a:rPr lang="cs-CZ" sz="2400" dirty="0"/>
              <a:t> = </a:t>
            </a:r>
            <a:r>
              <a:rPr lang="en-US" sz="2400" dirty="0"/>
              <a:t>existence of several (at least two) alleles for a concrete gene, the least frequent one of which has the population frequency at least 1%</a:t>
            </a:r>
            <a:endParaRPr lang="cs-CZ" b="1" u="sng" dirty="0">
              <a:effectLst>
                <a:outerShdw blurRad="38100" dist="38100" dir="2700000" algn="tl">
                  <a:srgbClr val="C0C0C0"/>
                </a:outerShdw>
              </a:effectLst>
            </a:endParaRPr>
          </a:p>
          <a:p>
            <a:pPr eaLnBrk="1" hangingPunct="1">
              <a:lnSpc>
                <a:spcPct val="80000"/>
              </a:lnSpc>
              <a:defRPr/>
            </a:pPr>
            <a:endParaRPr lang="cs-CZ" b="1" u="sng" dirty="0">
              <a:effectLst>
                <a:outerShdw blurRad="38100" dist="38100" dir="2700000" algn="tl">
                  <a:srgbClr val="C0C0C0"/>
                </a:outerShdw>
              </a:effectLst>
            </a:endParaRPr>
          </a:p>
          <a:p>
            <a:pPr eaLnBrk="1" hangingPunct="1">
              <a:lnSpc>
                <a:spcPct val="80000"/>
              </a:lnSpc>
              <a:defRPr/>
            </a:pPr>
            <a:r>
              <a:rPr lang="en-US" b="1" u="sng" dirty="0"/>
              <a:t>Ph</a:t>
            </a:r>
            <a:r>
              <a:rPr lang="cs-CZ" b="1" u="sng" dirty="0" err="1"/>
              <a:t>arma</a:t>
            </a:r>
            <a:r>
              <a:rPr lang="en-US" b="1" u="sng" dirty="0"/>
              <a:t>c</a:t>
            </a:r>
            <a:r>
              <a:rPr lang="cs-CZ" b="1" u="sng" dirty="0" err="1"/>
              <a:t>ogeneti</a:t>
            </a:r>
            <a:r>
              <a:rPr lang="en-US" b="1" u="sng" dirty="0" err="1"/>
              <a:t>cs</a:t>
            </a:r>
            <a:endParaRPr lang="cs-CZ" dirty="0"/>
          </a:p>
          <a:p>
            <a:pPr eaLnBrk="1" hangingPunct="1">
              <a:lnSpc>
                <a:spcPct val="80000"/>
              </a:lnSpc>
              <a:buFontTx/>
              <a:buNone/>
              <a:defRPr/>
            </a:pPr>
            <a:r>
              <a:rPr lang="cs-CZ" sz="2400" dirty="0"/>
              <a:t>	</a:t>
            </a:r>
            <a:r>
              <a:rPr lang="en-US" sz="2400" dirty="0"/>
              <a:t>focused on studies of genetically conditioned variability in </a:t>
            </a:r>
            <a:r>
              <a:rPr lang="cs-CZ" sz="2400" dirty="0"/>
              <a:t>response</a:t>
            </a:r>
            <a:r>
              <a:rPr lang="en-US" sz="2400" dirty="0"/>
              <a:t> of the organism to a drug</a:t>
            </a:r>
            <a:br>
              <a:rPr lang="en-US" sz="2400" dirty="0"/>
            </a:br>
            <a:endParaRPr lang="cs-CZ" sz="2400" dirty="0"/>
          </a:p>
          <a:p>
            <a:pPr eaLnBrk="1" hangingPunct="1">
              <a:lnSpc>
                <a:spcPct val="80000"/>
              </a:lnSpc>
              <a:buFontTx/>
              <a:buNone/>
              <a:defRPr/>
            </a:pPr>
            <a:r>
              <a:rPr lang="cs-CZ" sz="2400" dirty="0"/>
              <a:t>	</a:t>
            </a:r>
          </a:p>
          <a:p>
            <a:pPr eaLnBrk="1" hangingPunct="1">
              <a:lnSpc>
                <a:spcPct val="80000"/>
              </a:lnSpc>
              <a:buFontTx/>
              <a:buNone/>
              <a:defRPr/>
            </a:pPr>
            <a:r>
              <a:rPr lang="cs-CZ" sz="2400" dirty="0"/>
              <a:t>	(</a:t>
            </a:r>
            <a:r>
              <a:rPr lang="en-US" sz="2400" b="1" dirty="0"/>
              <a:t>Ph</a:t>
            </a:r>
            <a:r>
              <a:rPr lang="cs-CZ" sz="2400" b="1" dirty="0" err="1"/>
              <a:t>arma</a:t>
            </a:r>
            <a:r>
              <a:rPr lang="en-US" sz="2400" b="1" dirty="0"/>
              <a:t>c</a:t>
            </a:r>
            <a:r>
              <a:rPr lang="cs-CZ" sz="2400" b="1" dirty="0" err="1"/>
              <a:t>ogenomi</a:t>
            </a:r>
            <a:r>
              <a:rPr lang="en-US" sz="2400" b="1" dirty="0" err="1"/>
              <a:t>cs</a:t>
            </a:r>
            <a:r>
              <a:rPr lang="cs-CZ" sz="2400" dirty="0"/>
              <a:t> </a:t>
            </a:r>
            <a:r>
              <a:rPr lang="en-US" sz="2400" dirty="0"/>
              <a:t>investigates the relationship of drug effect at the level of the whole genome)</a:t>
            </a:r>
            <a:r>
              <a:rPr lang="cs-CZ" sz="2400" dirty="0"/>
              <a:t> </a:t>
            </a:r>
            <a:br>
              <a:rPr lang="en-US" sz="2400" dirty="0"/>
            </a:br>
            <a:br>
              <a:rPr lang="en-US" sz="2400" dirty="0"/>
            </a:br>
            <a:endParaRPr lang="cs-CZ" sz="2400" dirty="0"/>
          </a:p>
        </p:txBody>
      </p:sp>
      <p:pic>
        <p:nvPicPr>
          <p:cNvPr id="3" name="Nahraný zvuk">
            <a:hlinkClick r:id="" action="ppaction://media"/>
            <a:extLst>
              <a:ext uri="{FF2B5EF4-FFF2-40B4-BE49-F238E27FC236}">
                <a16:creationId xmlns:a16="http://schemas.microsoft.com/office/drawing/2014/main" id="{E0AE4985-F4A0-4C4E-8F41-91457C7814B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3641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00B3F6-0D13-4468-91C9-C5C6FE57BA41}"/>
              </a:ext>
            </a:extLst>
          </p:cNvPr>
          <p:cNvSpPr>
            <a:spLocks noGrp="1" noChangeArrowheads="1"/>
          </p:cNvSpPr>
          <p:nvPr>
            <p:ph type="title"/>
            <p:custDataLst>
              <p:tags r:id="rId2"/>
            </p:custDataLst>
          </p:nvPr>
        </p:nvSpPr>
        <p:spPr>
          <a:xfrm>
            <a:off x="720000" y="688828"/>
            <a:ext cx="10753200" cy="451576"/>
          </a:xfrm>
        </p:spPr>
        <p:txBody>
          <a:bodyPr/>
          <a:lstStyle/>
          <a:p>
            <a:pPr algn="ctr" eaLnBrk="1" hangingPunct="1"/>
            <a:r>
              <a:rPr lang="cs-CZ" altLang="cs-CZ" sz="3200" spc="-51" dirty="0">
                <a:latin typeface="Calibri"/>
                <a:cs typeface="Arial"/>
              </a:rPr>
              <a:t>A. </a:t>
            </a:r>
            <a:r>
              <a:rPr lang="en-US" altLang="cs-CZ" sz="3200" spc="-51" dirty="0">
                <a:latin typeface="Calibri"/>
                <a:cs typeface="Arial"/>
              </a:rPr>
              <a:t>Factors related to drug</a:t>
            </a:r>
            <a:endParaRPr lang="cs-CZ" altLang="cs-CZ" sz="3200" spc="-51" dirty="0">
              <a:latin typeface="Calibri"/>
              <a:cs typeface="Arial"/>
            </a:endParaRPr>
          </a:p>
        </p:txBody>
      </p:sp>
      <p:sp>
        <p:nvSpPr>
          <p:cNvPr id="5123" name="Rectangle 3">
            <a:extLst>
              <a:ext uri="{FF2B5EF4-FFF2-40B4-BE49-F238E27FC236}">
                <a16:creationId xmlns:a16="http://schemas.microsoft.com/office/drawing/2014/main" id="{1015FA29-4119-421F-906B-8259F4D4075E}"/>
              </a:ext>
            </a:extLst>
          </p:cNvPr>
          <p:cNvSpPr>
            <a:spLocks noGrp="1" noChangeArrowheads="1"/>
          </p:cNvSpPr>
          <p:nvPr>
            <p:ph type="body" idx="1"/>
          </p:nvPr>
        </p:nvSpPr>
        <p:spPr/>
        <p:txBody>
          <a:bodyPr/>
          <a:lstStyle/>
          <a:p>
            <a:pPr eaLnBrk="1" hangingPunct="1">
              <a:defRPr/>
            </a:pPr>
            <a:endParaRPr lang="cs-CZ" b="1" u="sng" dirty="0"/>
          </a:p>
          <a:p>
            <a:pPr marL="571500" indent="-571500">
              <a:buFontTx/>
              <a:buAutoNum type="romanUcPeriod"/>
              <a:defRPr/>
            </a:pPr>
            <a:r>
              <a:rPr lang="en-US" dirty="0"/>
              <a:t>Physical and chemical properties</a:t>
            </a:r>
            <a:endParaRPr lang="cs-CZ" dirty="0"/>
          </a:p>
          <a:p>
            <a:pPr marL="571500" indent="-571500">
              <a:buFontTx/>
              <a:buAutoNum type="romanUcPeriod"/>
              <a:defRPr/>
            </a:pPr>
            <a:r>
              <a:rPr lang="cs-CZ" dirty="0" err="1"/>
              <a:t>Drug</a:t>
            </a:r>
            <a:r>
              <a:rPr lang="cs-CZ" dirty="0"/>
              <a:t> dose</a:t>
            </a:r>
          </a:p>
          <a:p>
            <a:pPr marL="0" indent="0">
              <a:buNone/>
              <a:defRPr/>
            </a:pPr>
            <a:r>
              <a:rPr lang="cs-CZ" dirty="0"/>
              <a:t>III.  </a:t>
            </a:r>
            <a:r>
              <a:rPr lang="cs-CZ" dirty="0" err="1"/>
              <a:t>Drug</a:t>
            </a:r>
            <a:r>
              <a:rPr lang="cs-CZ" dirty="0"/>
              <a:t> </a:t>
            </a:r>
            <a:r>
              <a:rPr lang="cs-CZ" dirty="0" err="1"/>
              <a:t>dosage</a:t>
            </a:r>
            <a:r>
              <a:rPr lang="cs-CZ" dirty="0"/>
              <a:t> </a:t>
            </a:r>
            <a:r>
              <a:rPr lang="cs-CZ" dirty="0" err="1"/>
              <a:t>form</a:t>
            </a:r>
            <a:endParaRPr lang="cs-CZ" dirty="0"/>
          </a:p>
          <a:p>
            <a:pPr marL="0" indent="0">
              <a:buNone/>
              <a:defRPr/>
            </a:pPr>
            <a:r>
              <a:rPr lang="cs-CZ" dirty="0"/>
              <a:t>IV.  </a:t>
            </a:r>
            <a:r>
              <a:rPr lang="cs-CZ" dirty="0" err="1"/>
              <a:t>Drug</a:t>
            </a:r>
            <a:r>
              <a:rPr lang="cs-CZ" dirty="0"/>
              <a:t> </a:t>
            </a:r>
            <a:r>
              <a:rPr lang="cs-CZ" dirty="0" err="1"/>
              <a:t>combination</a:t>
            </a:r>
            <a:r>
              <a:rPr lang="cs-CZ" dirty="0"/>
              <a:t> </a:t>
            </a:r>
            <a:r>
              <a:rPr lang="cs-CZ" dirty="0" err="1"/>
              <a:t>with</a:t>
            </a:r>
            <a:r>
              <a:rPr lang="cs-CZ" dirty="0"/>
              <a:t> </a:t>
            </a:r>
            <a:r>
              <a:rPr lang="cs-CZ" dirty="0" err="1"/>
              <a:t>other</a:t>
            </a:r>
            <a:r>
              <a:rPr lang="cs-CZ" dirty="0"/>
              <a:t> </a:t>
            </a:r>
            <a:r>
              <a:rPr lang="cs-CZ" dirty="0" err="1"/>
              <a:t>drugs</a:t>
            </a:r>
            <a:r>
              <a:rPr lang="cs-CZ" dirty="0"/>
              <a:t> </a:t>
            </a:r>
          </a:p>
          <a:p>
            <a:pPr marL="0" indent="0">
              <a:buNone/>
              <a:defRPr/>
            </a:pPr>
            <a:r>
              <a:rPr lang="cs-CZ" dirty="0"/>
              <a:t>V.   F</a:t>
            </a:r>
            <a:r>
              <a:rPr lang="en-US" dirty="0" err="1"/>
              <a:t>ood</a:t>
            </a:r>
            <a:r>
              <a:rPr lang="en-US" dirty="0"/>
              <a:t> administered together with a drug</a:t>
            </a:r>
            <a:endParaRPr lang="cs-CZ" dirty="0"/>
          </a:p>
          <a:p>
            <a:pPr lvl="1" eaLnBrk="1" hangingPunct="1">
              <a:buFontTx/>
              <a:buNone/>
              <a:defRPr/>
            </a:pPr>
            <a:endParaRPr lang="cs-CZ" dirty="0"/>
          </a:p>
          <a:p>
            <a:pPr eaLnBrk="1" hangingPunct="1">
              <a:buFontTx/>
              <a:buNone/>
              <a:defRPr/>
            </a:pPr>
            <a:endParaRPr lang="en-US" sz="1800" dirty="0"/>
          </a:p>
        </p:txBody>
      </p:sp>
      <p:pic>
        <p:nvPicPr>
          <p:cNvPr id="2" name="Nahraný zvuk">
            <a:hlinkClick r:id="" action="ppaction://media"/>
            <a:extLst>
              <a:ext uri="{FF2B5EF4-FFF2-40B4-BE49-F238E27FC236}">
                <a16:creationId xmlns:a16="http://schemas.microsoft.com/office/drawing/2014/main" id="{07489821-10F1-488C-AF2C-38FA6A6EB3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60981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6B9B060-9FDD-4A24-8C66-67BAEF18D3DF}"/>
              </a:ext>
            </a:extLst>
          </p:cNvPr>
          <p:cNvSpPr>
            <a:spLocks noGrp="1" noChangeArrowheads="1"/>
          </p:cNvSpPr>
          <p:nvPr>
            <p:ph type="title"/>
            <p:custDataLst>
              <p:tags r:id="rId2"/>
            </p:custDataLst>
          </p:nvPr>
        </p:nvSpPr>
        <p:spPr/>
        <p:txBody>
          <a:bodyPr/>
          <a:lstStyle/>
          <a:p>
            <a:pPr eaLnBrk="1" hangingPunct="1"/>
            <a:r>
              <a:rPr lang="cs-CZ" altLang="cs-CZ" sz="3200" spc="-51" dirty="0">
                <a:latin typeface="Calibri"/>
                <a:cs typeface="Arial"/>
              </a:rPr>
              <a:t>I. </a:t>
            </a:r>
            <a:r>
              <a:rPr lang="en-US" altLang="cs-CZ" sz="3200" spc="-51" dirty="0">
                <a:latin typeface="Calibri"/>
                <a:cs typeface="Arial"/>
              </a:rPr>
              <a:t>Physical and chemical properties of drug</a:t>
            </a:r>
            <a:endParaRPr lang="cs-CZ" altLang="cs-CZ" sz="3200" spc="-51" dirty="0">
              <a:latin typeface="Calibri"/>
              <a:cs typeface="Arial"/>
            </a:endParaRPr>
          </a:p>
        </p:txBody>
      </p:sp>
      <p:sp>
        <p:nvSpPr>
          <p:cNvPr id="6147" name="Rectangle 3">
            <a:extLst>
              <a:ext uri="{FF2B5EF4-FFF2-40B4-BE49-F238E27FC236}">
                <a16:creationId xmlns:a16="http://schemas.microsoft.com/office/drawing/2014/main" id="{1C8CC86F-EA0C-4BD9-BEC6-A16B03027E4C}"/>
              </a:ext>
            </a:extLst>
          </p:cNvPr>
          <p:cNvSpPr>
            <a:spLocks noGrp="1" noChangeArrowheads="1"/>
          </p:cNvSpPr>
          <p:nvPr>
            <p:ph type="body" idx="1"/>
          </p:nvPr>
        </p:nvSpPr>
        <p:spPr>
          <a:xfrm>
            <a:off x="1992313" y="1700213"/>
            <a:ext cx="8229600" cy="4525962"/>
          </a:xfrm>
        </p:spPr>
        <p:txBody>
          <a:bodyPr/>
          <a:lstStyle/>
          <a:p>
            <a:pPr marL="0" indent="0">
              <a:buNone/>
              <a:defRPr/>
            </a:pPr>
            <a:r>
              <a:rPr lang="en-US" dirty="0"/>
              <a:t>Influence on the transport trough  membranes</a:t>
            </a:r>
            <a:endParaRPr lang="cs-CZ" dirty="0"/>
          </a:p>
          <a:p>
            <a:pPr eaLnBrk="1" hangingPunct="1">
              <a:defRPr/>
            </a:pPr>
            <a:r>
              <a:rPr lang="cs-CZ" dirty="0" err="1"/>
              <a:t>Chemic</a:t>
            </a:r>
            <a:r>
              <a:rPr lang="en-US" dirty="0"/>
              <a:t>al configuration</a:t>
            </a:r>
            <a:endParaRPr lang="cs-CZ" dirty="0"/>
          </a:p>
          <a:p>
            <a:pPr eaLnBrk="1" hangingPunct="1">
              <a:defRPr/>
            </a:pPr>
            <a:r>
              <a:rPr lang="en-US" dirty="0"/>
              <a:t>Size</a:t>
            </a:r>
            <a:r>
              <a:rPr lang="cs-CZ" dirty="0"/>
              <a:t> a</a:t>
            </a:r>
            <a:r>
              <a:rPr lang="en-US" dirty="0" err="1"/>
              <a:t>nd</a:t>
            </a:r>
            <a:r>
              <a:rPr lang="cs-CZ" dirty="0"/>
              <a:t> </a:t>
            </a:r>
            <a:r>
              <a:rPr lang="en-US" dirty="0"/>
              <a:t>shape</a:t>
            </a:r>
            <a:r>
              <a:rPr lang="cs-CZ" dirty="0"/>
              <a:t> </a:t>
            </a:r>
            <a:r>
              <a:rPr lang="en-US" dirty="0"/>
              <a:t>of the molecule</a:t>
            </a:r>
            <a:endParaRPr lang="cs-CZ" dirty="0"/>
          </a:p>
          <a:p>
            <a:pPr eaLnBrk="1" hangingPunct="1">
              <a:defRPr/>
            </a:pPr>
            <a:r>
              <a:rPr lang="en-US" dirty="0"/>
              <a:t>Solubility in water and fats</a:t>
            </a:r>
            <a:endParaRPr lang="cs-CZ" dirty="0"/>
          </a:p>
          <a:p>
            <a:pPr eaLnBrk="1" hangingPunct="1">
              <a:defRPr/>
            </a:pPr>
            <a:r>
              <a:rPr lang="cs-CZ" dirty="0" err="1"/>
              <a:t>Acidoba</a:t>
            </a:r>
            <a:r>
              <a:rPr lang="en-US" dirty="0"/>
              <a:t>sic properties</a:t>
            </a:r>
            <a:endParaRPr lang="cs-CZ" dirty="0"/>
          </a:p>
          <a:p>
            <a:pPr eaLnBrk="1" hangingPunct="1">
              <a:buFontTx/>
              <a:buNone/>
              <a:defRPr/>
            </a:pPr>
            <a:endParaRPr lang="en-US" dirty="0"/>
          </a:p>
          <a:p>
            <a:pPr eaLnBrk="1" hangingPunct="1">
              <a:defRPr/>
            </a:pPr>
            <a:endParaRPr lang="en-US" dirty="0"/>
          </a:p>
        </p:txBody>
      </p:sp>
      <p:pic>
        <p:nvPicPr>
          <p:cNvPr id="2" name="Nahraný zvuk">
            <a:hlinkClick r:id="" action="ppaction://media"/>
            <a:extLst>
              <a:ext uri="{FF2B5EF4-FFF2-40B4-BE49-F238E27FC236}">
                <a16:creationId xmlns:a16="http://schemas.microsoft.com/office/drawing/2014/main" id="{9D2ADCA3-EE49-4F2F-9892-AD4DC20A32B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8218"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69724D3-28D4-467A-9963-9949C9783345}"/>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Relationship of </a:t>
            </a:r>
            <a:r>
              <a:rPr lang="cs-CZ" altLang="cs-CZ" sz="3200" spc="-51" dirty="0" err="1">
                <a:latin typeface="Calibri"/>
                <a:cs typeface="Arial"/>
              </a:rPr>
              <a:t>chemic</a:t>
            </a:r>
            <a:r>
              <a:rPr lang="en-US" altLang="cs-CZ" sz="3200" spc="-51" dirty="0">
                <a:latin typeface="Calibri"/>
                <a:cs typeface="Arial"/>
              </a:rPr>
              <a:t>al</a:t>
            </a:r>
            <a:r>
              <a:rPr lang="cs-CZ" altLang="cs-CZ" sz="3200" spc="-51" dirty="0">
                <a:latin typeface="Calibri"/>
                <a:cs typeface="Arial"/>
              </a:rPr>
              <a:t> </a:t>
            </a:r>
            <a:r>
              <a:rPr lang="cs-CZ" altLang="cs-CZ" sz="3200" spc="-51" dirty="0" err="1">
                <a:latin typeface="Calibri"/>
                <a:cs typeface="Arial"/>
              </a:rPr>
              <a:t>stru</a:t>
            </a:r>
            <a:r>
              <a:rPr lang="en-US" altLang="cs-CZ" sz="3200" spc="-51" dirty="0" err="1">
                <a:latin typeface="Calibri"/>
                <a:cs typeface="Arial"/>
              </a:rPr>
              <a:t>cture</a:t>
            </a:r>
            <a:r>
              <a:rPr lang="en-US" altLang="cs-CZ" sz="3200" spc="-51" dirty="0">
                <a:latin typeface="Calibri"/>
                <a:cs typeface="Arial"/>
              </a:rPr>
              <a:t> to</a:t>
            </a:r>
            <a:r>
              <a:rPr lang="cs-CZ" altLang="cs-CZ" sz="3200" spc="-51" dirty="0">
                <a:latin typeface="Calibri"/>
                <a:cs typeface="Arial"/>
              </a:rPr>
              <a:t> PK</a:t>
            </a:r>
          </a:p>
        </p:txBody>
      </p:sp>
      <p:pic>
        <p:nvPicPr>
          <p:cNvPr id="12291" name="Picture 5" descr="Isosorbide_dinitrate_svg">
            <a:extLst>
              <a:ext uri="{FF2B5EF4-FFF2-40B4-BE49-F238E27FC236}">
                <a16:creationId xmlns:a16="http://schemas.microsoft.com/office/drawing/2014/main" id="{2F497B80-71A2-48AA-BEB5-E594F06D69B1}"/>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3143250" y="1412875"/>
            <a:ext cx="2471738" cy="3024188"/>
          </a:xfrm>
          <a:solidFill>
            <a:srgbClr val="DDDDDD"/>
          </a:solidFill>
        </p:spPr>
      </p:pic>
      <p:sp>
        <p:nvSpPr>
          <p:cNvPr id="12292" name="Rectangle 8">
            <a:extLst>
              <a:ext uri="{FF2B5EF4-FFF2-40B4-BE49-F238E27FC236}">
                <a16:creationId xmlns:a16="http://schemas.microsoft.com/office/drawing/2014/main" id="{410C625F-1541-422D-A79F-FB7371A84318}"/>
              </a:ext>
            </a:extLst>
          </p:cNvPr>
          <p:cNvSpPr>
            <a:spLocks noGrp="1" noChangeArrowheads="1"/>
          </p:cNvSpPr>
          <p:nvPr>
            <p:ph type="body" sz="half" idx="2"/>
          </p:nvPr>
        </p:nvSpPr>
        <p:spPr>
          <a:xfrm>
            <a:off x="2774373" y="4725700"/>
            <a:ext cx="6993515" cy="1905000"/>
          </a:xfrm>
        </p:spPr>
        <p:txBody>
          <a:bodyPr/>
          <a:lstStyle/>
          <a:p>
            <a:pPr algn="ctr" eaLnBrk="1" hangingPunct="1">
              <a:lnSpc>
                <a:spcPct val="80000"/>
              </a:lnSpc>
            </a:pPr>
            <a:r>
              <a:rPr lang="cs-CZ" altLang="cs-CZ" sz="2400" dirty="0"/>
              <a:t>ISDN </a:t>
            </a:r>
            <a:r>
              <a:rPr lang="en-US" altLang="cs-CZ" sz="2400" dirty="0"/>
              <a:t>is more</a:t>
            </a:r>
            <a:r>
              <a:rPr lang="cs-CZ" altLang="cs-CZ" sz="2400" dirty="0"/>
              <a:t> </a:t>
            </a:r>
            <a:r>
              <a:rPr lang="cs-CZ" altLang="cs-CZ" sz="2400" dirty="0" err="1"/>
              <a:t>lipo</a:t>
            </a:r>
            <a:r>
              <a:rPr lang="en-US" altLang="cs-CZ" sz="2400" dirty="0" err="1"/>
              <a:t>philic</a:t>
            </a:r>
            <a:r>
              <a:rPr lang="en-US" altLang="cs-CZ" sz="2400" dirty="0"/>
              <a:t> than</a:t>
            </a:r>
            <a:r>
              <a:rPr lang="cs-CZ" altLang="cs-CZ" sz="2400" dirty="0"/>
              <a:t> ISMN </a:t>
            </a:r>
          </a:p>
          <a:p>
            <a:pPr algn="ctr" eaLnBrk="1" hangingPunct="1">
              <a:lnSpc>
                <a:spcPct val="80000"/>
              </a:lnSpc>
            </a:pPr>
            <a:r>
              <a:rPr lang="cs-CZ" altLang="cs-CZ" sz="2400" dirty="0"/>
              <a:t>ISDN </a:t>
            </a:r>
            <a:r>
              <a:rPr lang="en-US" altLang="cs-CZ" sz="2400" dirty="0"/>
              <a:t>may be administrated sublingually</a:t>
            </a:r>
            <a:endParaRPr lang="cs-CZ" altLang="cs-CZ" sz="2400" dirty="0"/>
          </a:p>
          <a:p>
            <a:pPr algn="ctr" eaLnBrk="1" hangingPunct="1">
              <a:lnSpc>
                <a:spcPct val="80000"/>
              </a:lnSpc>
            </a:pPr>
            <a:r>
              <a:rPr lang="cs-CZ" altLang="cs-CZ" sz="2400" dirty="0"/>
              <a:t>ISMN </a:t>
            </a:r>
            <a:r>
              <a:rPr lang="en-US" altLang="cs-CZ" sz="2400" dirty="0"/>
              <a:t>is almost not subject to the hepatic</a:t>
            </a:r>
            <a:r>
              <a:rPr lang="cs-CZ" altLang="cs-CZ" sz="2400" dirty="0"/>
              <a:t> FPE</a:t>
            </a:r>
          </a:p>
          <a:p>
            <a:pPr algn="ctr" eaLnBrk="1" hangingPunct="1">
              <a:lnSpc>
                <a:spcPct val="80000"/>
              </a:lnSpc>
            </a:pPr>
            <a:r>
              <a:rPr lang="en-US" altLang="cs-CZ" sz="2400" dirty="0"/>
              <a:t>Another example</a:t>
            </a:r>
            <a:r>
              <a:rPr lang="cs-CZ" altLang="cs-CZ" sz="2400" dirty="0"/>
              <a:t>: </a:t>
            </a:r>
            <a:r>
              <a:rPr lang="cs-CZ" altLang="cs-CZ" sz="2400" dirty="0" err="1"/>
              <a:t>atenolol</a:t>
            </a:r>
            <a:r>
              <a:rPr lang="cs-CZ" altLang="cs-CZ" sz="2400" dirty="0"/>
              <a:t> x </a:t>
            </a:r>
            <a:r>
              <a:rPr lang="cs-CZ" altLang="cs-CZ" sz="2400" dirty="0" err="1"/>
              <a:t>metoprolol</a:t>
            </a:r>
            <a:endParaRPr lang="cs-CZ" altLang="cs-CZ" sz="2400" dirty="0"/>
          </a:p>
        </p:txBody>
      </p:sp>
      <p:pic>
        <p:nvPicPr>
          <p:cNvPr id="12293" name="Picture 7" descr="200px-Monosorbitrate_svg">
            <a:extLst>
              <a:ext uri="{FF2B5EF4-FFF2-40B4-BE49-F238E27FC236}">
                <a16:creationId xmlns:a16="http://schemas.microsoft.com/office/drawing/2014/main" id="{640BA30B-C010-4D0A-BC51-D25FFFD92267}"/>
              </a:ext>
            </a:extLst>
          </p:cNvPr>
          <p:cNvPicPr>
            <a:picLocks noGrp="1" noChangeAspect="1" noChangeArrowheads="1"/>
          </p:cNvPicPr>
          <p:nvPr>
            <p:ph sz="half" idx="4294967295"/>
          </p:nvPr>
        </p:nvPicPr>
        <p:blipFill>
          <a:blip r:embed="rId8">
            <a:extLst>
              <a:ext uri="{28A0092B-C50C-407E-A947-70E740481C1C}">
                <a14:useLocalDpi xmlns:a14="http://schemas.microsoft.com/office/drawing/2010/main" val="0"/>
              </a:ext>
            </a:extLst>
          </a:blip>
          <a:srcRect/>
          <a:stretch>
            <a:fillRect/>
          </a:stretch>
        </p:blipFill>
        <p:spPr>
          <a:xfrm>
            <a:off x="6167438" y="2276476"/>
            <a:ext cx="2449512" cy="2106613"/>
          </a:xfrm>
          <a:solidFill>
            <a:srgbClr val="DDDDDD"/>
          </a:solidFill>
        </p:spPr>
      </p:pic>
      <p:sp>
        <p:nvSpPr>
          <p:cNvPr id="12294" name="Text Box 9">
            <a:extLst>
              <a:ext uri="{FF2B5EF4-FFF2-40B4-BE49-F238E27FC236}">
                <a16:creationId xmlns:a16="http://schemas.microsoft.com/office/drawing/2014/main" id="{F6E6C30A-9EC7-4988-872B-081BB9B5870C}"/>
              </a:ext>
            </a:extLst>
          </p:cNvPr>
          <p:cNvSpPr txBox="1">
            <a:spLocks noChangeArrowheads="1"/>
          </p:cNvSpPr>
          <p:nvPr/>
        </p:nvSpPr>
        <p:spPr bwMode="auto">
          <a:xfrm>
            <a:off x="3216276" y="386080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FF9900"/>
                </a:solidFill>
              </a:rPr>
              <a:t>ISDN</a:t>
            </a:r>
          </a:p>
        </p:txBody>
      </p:sp>
      <p:sp>
        <p:nvSpPr>
          <p:cNvPr id="12295" name="Text Box 10">
            <a:extLst>
              <a:ext uri="{FF2B5EF4-FFF2-40B4-BE49-F238E27FC236}">
                <a16:creationId xmlns:a16="http://schemas.microsoft.com/office/drawing/2014/main" id="{7834C735-24F9-4FEA-B951-53D5A586EB41}"/>
              </a:ext>
            </a:extLst>
          </p:cNvPr>
          <p:cNvSpPr txBox="1">
            <a:spLocks noChangeArrowheads="1"/>
          </p:cNvSpPr>
          <p:nvPr/>
        </p:nvSpPr>
        <p:spPr bwMode="auto">
          <a:xfrm>
            <a:off x="7608888" y="23495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FF9900"/>
                </a:solidFill>
              </a:rPr>
              <a:t>ISMN</a:t>
            </a:r>
          </a:p>
        </p:txBody>
      </p:sp>
      <p:pic>
        <p:nvPicPr>
          <p:cNvPr id="2" name="Nahraný zvuk">
            <a:hlinkClick r:id="" action="ppaction://media"/>
            <a:extLst>
              <a:ext uri="{FF2B5EF4-FFF2-40B4-BE49-F238E27FC236}">
                <a16:creationId xmlns:a16="http://schemas.microsoft.com/office/drawing/2014/main" id="{B9CA991F-B47A-4F41-80DA-EF6AE0ADB7D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72800" y="42256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0FE4BF2-1A6A-4B2E-822E-D0241DF2BD46}"/>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Stereoi</a:t>
            </a:r>
            <a:r>
              <a:rPr lang="en-US" altLang="cs-CZ" sz="3200" spc="-51" dirty="0" err="1">
                <a:latin typeface="Calibri"/>
                <a:cs typeface="Arial"/>
              </a:rPr>
              <a:t>somerism</a:t>
            </a:r>
            <a:endParaRPr lang="cs-CZ" altLang="cs-CZ" sz="3200" spc="-51" dirty="0">
              <a:latin typeface="Calibri"/>
              <a:cs typeface="Arial"/>
            </a:endParaRPr>
          </a:p>
        </p:txBody>
      </p:sp>
      <p:sp>
        <p:nvSpPr>
          <p:cNvPr id="14339" name="Rectangle 3">
            <a:extLst>
              <a:ext uri="{FF2B5EF4-FFF2-40B4-BE49-F238E27FC236}">
                <a16:creationId xmlns:a16="http://schemas.microsoft.com/office/drawing/2014/main" id="{F33D792B-6A5B-4A18-90AF-1D0E9FA95E95}"/>
              </a:ext>
            </a:extLst>
          </p:cNvPr>
          <p:cNvSpPr>
            <a:spLocks noGrp="1" noChangeArrowheads="1"/>
          </p:cNvSpPr>
          <p:nvPr>
            <p:ph type="body" idx="1"/>
          </p:nvPr>
        </p:nvSpPr>
        <p:spPr>
          <a:xfrm>
            <a:off x="353291" y="1692002"/>
            <a:ext cx="11492345" cy="4139998"/>
          </a:xfrm>
        </p:spPr>
        <p:txBody>
          <a:bodyPr/>
          <a:lstStyle/>
          <a:p>
            <a:pPr algn="ctr" eaLnBrk="1" hangingPunct="1"/>
            <a:r>
              <a:rPr lang="cs-CZ" altLang="cs-CZ" i="1" dirty="0"/>
              <a:t>Cis-trans</a:t>
            </a:r>
            <a:r>
              <a:rPr lang="cs-CZ" altLang="cs-CZ" dirty="0"/>
              <a:t> i</a:t>
            </a:r>
            <a:r>
              <a:rPr lang="en-US" altLang="cs-CZ" dirty="0" err="1"/>
              <a:t>somerism</a:t>
            </a:r>
            <a:r>
              <a:rPr lang="cs-CZ" altLang="cs-CZ" dirty="0"/>
              <a:t>: </a:t>
            </a:r>
            <a:r>
              <a:rPr lang="en-US" altLang="cs-CZ" dirty="0"/>
              <a:t>only the</a:t>
            </a:r>
            <a:r>
              <a:rPr lang="cs-CZ" altLang="cs-CZ" dirty="0"/>
              <a:t> </a:t>
            </a:r>
            <a:r>
              <a:rPr lang="cs-CZ" altLang="cs-CZ" i="1" dirty="0"/>
              <a:t>cis</a:t>
            </a:r>
            <a:r>
              <a:rPr lang="cs-CZ" altLang="cs-CZ" dirty="0"/>
              <a:t> </a:t>
            </a:r>
            <a:r>
              <a:rPr lang="cs-CZ" altLang="cs-CZ" dirty="0" err="1"/>
              <a:t>form</a:t>
            </a:r>
            <a:r>
              <a:rPr lang="en-US" altLang="cs-CZ" dirty="0"/>
              <a:t> of </a:t>
            </a:r>
            <a:r>
              <a:rPr lang="cs-CZ" altLang="cs-CZ" dirty="0" err="1"/>
              <a:t>chlorprot</a:t>
            </a:r>
            <a:r>
              <a:rPr lang="en-US" altLang="cs-CZ" dirty="0"/>
              <a:t>h</a:t>
            </a:r>
            <a:r>
              <a:rPr lang="cs-CZ" altLang="cs-CZ" dirty="0" err="1"/>
              <a:t>ixen</a:t>
            </a:r>
            <a:r>
              <a:rPr lang="en-US" altLang="cs-CZ" dirty="0"/>
              <a:t>e</a:t>
            </a:r>
            <a:r>
              <a:rPr lang="cs-CZ" altLang="cs-CZ" dirty="0"/>
              <a:t> </a:t>
            </a:r>
            <a:r>
              <a:rPr lang="en-US" altLang="cs-CZ" dirty="0"/>
              <a:t>is efficient</a:t>
            </a:r>
            <a:endParaRPr lang="cs-CZ" altLang="cs-CZ" dirty="0"/>
          </a:p>
          <a:p>
            <a:pPr algn="ctr" eaLnBrk="1" hangingPunct="1"/>
            <a:endParaRPr lang="cs-CZ" altLang="cs-CZ" dirty="0"/>
          </a:p>
          <a:p>
            <a:pPr algn="ctr" eaLnBrk="1" hangingPunct="1"/>
            <a:endParaRPr lang="cs-CZ" altLang="cs-CZ" dirty="0"/>
          </a:p>
          <a:p>
            <a:pPr algn="ctr" eaLnBrk="1" hangingPunct="1">
              <a:buFontTx/>
              <a:buNone/>
            </a:pPr>
            <a:endParaRPr lang="en-US" altLang="cs-CZ" dirty="0"/>
          </a:p>
          <a:p>
            <a:pPr algn="ctr" eaLnBrk="1" hangingPunct="1"/>
            <a:endParaRPr lang="en-US" altLang="cs-CZ" dirty="0"/>
          </a:p>
        </p:txBody>
      </p:sp>
      <p:pic>
        <p:nvPicPr>
          <p:cNvPr id="14340" name="Obrázek 2">
            <a:extLst>
              <a:ext uri="{FF2B5EF4-FFF2-40B4-BE49-F238E27FC236}">
                <a16:creationId xmlns:a16="http://schemas.microsoft.com/office/drawing/2014/main" id="{3A12651C-E9BE-4F60-9A29-AA7D9743E4BD}"/>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4008439" y="3068638"/>
            <a:ext cx="3024187"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64A0B4D5-D715-4B65-9AC3-AF348CBA484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21282" y="48621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10D29B-3D20-4F32-A9A7-220FCF370004}"/>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 </a:t>
            </a:r>
            <a:r>
              <a:rPr lang="cs-CZ" altLang="cs-CZ" sz="3200" spc="-51" dirty="0" err="1">
                <a:latin typeface="Calibri"/>
                <a:cs typeface="Arial"/>
              </a:rPr>
              <a:t>Drug</a:t>
            </a:r>
            <a:r>
              <a:rPr lang="cs-CZ" altLang="cs-CZ" sz="3200" spc="-51" dirty="0">
                <a:latin typeface="Calibri"/>
                <a:cs typeface="Arial"/>
              </a:rPr>
              <a:t> d</a:t>
            </a:r>
            <a:r>
              <a:rPr lang="en-US" altLang="cs-CZ" sz="3200" spc="-51" dirty="0" err="1">
                <a:latin typeface="Calibri"/>
                <a:cs typeface="Arial"/>
              </a:rPr>
              <a:t>ose</a:t>
            </a:r>
            <a:r>
              <a:rPr lang="cs-CZ" altLang="cs-CZ" sz="3200" spc="-51" dirty="0">
                <a:latin typeface="Calibri"/>
                <a:cs typeface="Arial"/>
              </a:rPr>
              <a:t> - </a:t>
            </a:r>
            <a:r>
              <a:rPr lang="cs-CZ" altLang="cs-CZ" sz="3200" spc="-51" dirty="0" err="1">
                <a:latin typeface="Calibri"/>
                <a:cs typeface="Arial"/>
              </a:rPr>
              <a:t>dosage</a:t>
            </a:r>
            <a:endParaRPr lang="cs-CZ" altLang="cs-CZ" sz="3200" spc="-51" dirty="0">
              <a:latin typeface="Calibri"/>
              <a:cs typeface="Arial"/>
            </a:endParaRPr>
          </a:p>
        </p:txBody>
      </p:sp>
      <p:sp>
        <p:nvSpPr>
          <p:cNvPr id="18435" name="Rectangle 3">
            <a:extLst>
              <a:ext uri="{FF2B5EF4-FFF2-40B4-BE49-F238E27FC236}">
                <a16:creationId xmlns:a16="http://schemas.microsoft.com/office/drawing/2014/main" id="{45365187-06F5-4C9B-8A62-C7E772FB9D91}"/>
              </a:ext>
            </a:extLst>
          </p:cNvPr>
          <p:cNvSpPr>
            <a:spLocks noGrp="1" noChangeArrowheads="1"/>
          </p:cNvSpPr>
          <p:nvPr>
            <p:ph type="body" idx="1"/>
          </p:nvPr>
        </p:nvSpPr>
        <p:spPr/>
        <p:txBody>
          <a:bodyPr/>
          <a:lstStyle/>
          <a:p>
            <a:pPr eaLnBrk="1" hangingPunct="1"/>
            <a:r>
              <a:rPr lang="en-US" altLang="cs-CZ" dirty="0"/>
              <a:t>In preclinical trials</a:t>
            </a:r>
            <a:endParaRPr lang="cs-CZ" altLang="cs-CZ" dirty="0"/>
          </a:p>
          <a:p>
            <a:pPr eaLnBrk="1" hangingPunct="1"/>
            <a:endParaRPr lang="cs-CZ" altLang="cs-CZ" dirty="0"/>
          </a:p>
          <a:p>
            <a:pPr eaLnBrk="1" hangingPunct="1"/>
            <a:r>
              <a:rPr lang="en-US" altLang="cs-CZ" dirty="0"/>
              <a:t>In</a:t>
            </a:r>
            <a:r>
              <a:rPr lang="cs-CZ" altLang="cs-CZ" dirty="0"/>
              <a:t> </a:t>
            </a:r>
            <a:r>
              <a:rPr lang="en-US" altLang="cs-CZ" dirty="0"/>
              <a:t>c</a:t>
            </a:r>
            <a:r>
              <a:rPr lang="cs-CZ" altLang="cs-CZ" dirty="0" err="1"/>
              <a:t>linic</a:t>
            </a:r>
            <a:r>
              <a:rPr lang="en-US" altLang="cs-CZ" dirty="0"/>
              <a:t>al</a:t>
            </a:r>
            <a:r>
              <a:rPr lang="cs-CZ" altLang="cs-CZ" dirty="0"/>
              <a:t> </a:t>
            </a:r>
            <a:r>
              <a:rPr lang="en-US" altLang="cs-CZ" dirty="0"/>
              <a:t>trials</a:t>
            </a:r>
            <a:r>
              <a:rPr lang="cs-CZ" altLang="cs-CZ" dirty="0"/>
              <a:t> </a:t>
            </a:r>
            <a:r>
              <a:rPr lang="en-US" altLang="cs-CZ" dirty="0" err="1"/>
              <a:t>phas</a:t>
            </a:r>
            <a:r>
              <a:rPr lang="cs-CZ" altLang="cs-CZ" dirty="0"/>
              <a:t>e I: MTD (</a:t>
            </a:r>
            <a:r>
              <a:rPr lang="cs-CZ" altLang="cs-CZ" dirty="0" err="1"/>
              <a:t>maximal</a:t>
            </a:r>
            <a:r>
              <a:rPr lang="cs-CZ" altLang="cs-CZ" dirty="0"/>
              <a:t> </a:t>
            </a:r>
            <a:r>
              <a:rPr lang="cs-CZ" altLang="cs-CZ" dirty="0" err="1"/>
              <a:t>tolerated</a:t>
            </a:r>
            <a:r>
              <a:rPr lang="cs-CZ" altLang="cs-CZ" dirty="0"/>
              <a:t> dose)</a:t>
            </a:r>
          </a:p>
          <a:p>
            <a:pPr eaLnBrk="1" hangingPunct="1"/>
            <a:endParaRPr lang="cs-CZ" altLang="cs-CZ" dirty="0"/>
          </a:p>
        </p:txBody>
      </p:sp>
      <p:pic>
        <p:nvPicPr>
          <p:cNvPr id="2" name="Nahraný zvuk">
            <a:hlinkClick r:id="" action="ppaction://media"/>
            <a:extLst>
              <a:ext uri="{FF2B5EF4-FFF2-40B4-BE49-F238E27FC236}">
                <a16:creationId xmlns:a16="http://schemas.microsoft.com/office/drawing/2014/main" id="{A483A96A-5C4B-46F9-B6B6-DEEA7E027B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8609" y="8221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B2F9AB1-4538-4968-AB9C-2C345DB944D6}"/>
              </a:ext>
            </a:extLst>
          </p:cNvPr>
          <p:cNvSpPr>
            <a:spLocks noGrp="1" noChangeArrowheads="1"/>
          </p:cNvSpPr>
          <p:nvPr>
            <p:ph type="title"/>
            <p:custDataLst>
              <p:tags r:id="rId2"/>
            </p:custDataLst>
          </p:nvPr>
        </p:nvSpPr>
        <p:spPr>
          <a:xfrm>
            <a:off x="719400" y="522571"/>
            <a:ext cx="10753200" cy="451576"/>
          </a:xfrm>
        </p:spPr>
        <p:txBody>
          <a:bodyPr/>
          <a:lstStyle/>
          <a:p>
            <a:pPr algn="ctr" eaLnBrk="1" hangingPunct="1"/>
            <a:r>
              <a:rPr lang="cs-CZ" altLang="cs-CZ" sz="3200" spc="-51" dirty="0" err="1">
                <a:latin typeface="Calibri"/>
                <a:cs typeface="Arial"/>
              </a:rPr>
              <a:t>Drug</a:t>
            </a:r>
            <a:r>
              <a:rPr lang="cs-CZ" altLang="cs-CZ" sz="3200" spc="-51" dirty="0">
                <a:latin typeface="Calibri"/>
                <a:cs typeface="Arial"/>
              </a:rPr>
              <a:t> </a:t>
            </a:r>
            <a:r>
              <a:rPr lang="cs-CZ" altLang="cs-CZ" sz="3200" spc="-51" dirty="0" err="1">
                <a:latin typeface="Calibri"/>
                <a:cs typeface="Arial"/>
              </a:rPr>
              <a:t>informa</a:t>
            </a:r>
            <a:r>
              <a:rPr lang="en-US" altLang="cs-CZ" sz="3200" spc="-51" dirty="0" err="1">
                <a:latin typeface="Calibri"/>
                <a:cs typeface="Arial"/>
              </a:rPr>
              <a:t>tion</a:t>
            </a:r>
            <a:r>
              <a:rPr lang="en-US" altLang="cs-CZ" sz="3200" spc="-51" dirty="0">
                <a:latin typeface="Calibri"/>
                <a:cs typeface="Arial"/>
              </a:rPr>
              <a:t> </a:t>
            </a:r>
            <a:r>
              <a:rPr lang="cs-CZ" altLang="cs-CZ" sz="3200" spc="-51" dirty="0" err="1">
                <a:latin typeface="Calibri"/>
                <a:cs typeface="Arial"/>
              </a:rPr>
              <a:t>sources</a:t>
            </a:r>
            <a:endParaRPr lang="cs-CZ" altLang="cs-CZ" sz="3200" spc="-51" dirty="0">
              <a:latin typeface="Calibri"/>
              <a:cs typeface="Arial"/>
            </a:endParaRPr>
          </a:p>
        </p:txBody>
      </p:sp>
      <p:sp>
        <p:nvSpPr>
          <p:cNvPr id="30723" name="Rectangle 3">
            <a:extLst>
              <a:ext uri="{FF2B5EF4-FFF2-40B4-BE49-F238E27FC236}">
                <a16:creationId xmlns:a16="http://schemas.microsoft.com/office/drawing/2014/main" id="{60EDB7CA-E577-4E8E-91A4-2701AC7BBF60}"/>
              </a:ext>
            </a:extLst>
          </p:cNvPr>
          <p:cNvSpPr>
            <a:spLocks noGrp="1" noChangeArrowheads="1"/>
          </p:cNvSpPr>
          <p:nvPr>
            <p:ph type="body" idx="1"/>
          </p:nvPr>
        </p:nvSpPr>
        <p:spPr>
          <a:xfrm>
            <a:off x="841670" y="1465117"/>
            <a:ext cx="10239232" cy="4997450"/>
          </a:xfrm>
        </p:spPr>
        <p:txBody>
          <a:bodyPr/>
          <a:lstStyle/>
          <a:p>
            <a:pPr algn="ctr" eaLnBrk="1" hangingPunct="1">
              <a:defRPr/>
            </a:pPr>
            <a:r>
              <a:rPr lang="cs-CZ" altLang="cs-CZ" b="1" u="sng" dirty="0"/>
              <a:t>SPC</a:t>
            </a:r>
            <a:r>
              <a:rPr lang="cs-CZ" altLang="cs-CZ" dirty="0"/>
              <a:t> = </a:t>
            </a:r>
            <a:r>
              <a:rPr lang="en-US" altLang="cs-CZ" dirty="0"/>
              <a:t>summarizing</a:t>
            </a:r>
            <a:r>
              <a:rPr lang="cs-CZ" altLang="cs-CZ" dirty="0"/>
              <a:t> </a:t>
            </a:r>
            <a:r>
              <a:rPr lang="cs-CZ" altLang="cs-CZ" dirty="0" err="1"/>
              <a:t>informa</a:t>
            </a:r>
            <a:r>
              <a:rPr lang="en-US" altLang="cs-CZ" dirty="0" err="1"/>
              <a:t>tion</a:t>
            </a:r>
            <a:r>
              <a:rPr lang="en-US" altLang="cs-CZ" dirty="0"/>
              <a:t> about</a:t>
            </a:r>
            <a:r>
              <a:rPr lang="cs-CZ" altLang="cs-CZ" dirty="0"/>
              <a:t> MP</a:t>
            </a:r>
          </a:p>
          <a:p>
            <a:pPr algn="ctr" eaLnBrk="1" hangingPunct="1">
              <a:buFontTx/>
              <a:buNone/>
              <a:defRPr/>
            </a:pPr>
            <a:r>
              <a:rPr lang="cs-CZ" altLang="cs-CZ" dirty="0"/>
              <a:t>         (</a:t>
            </a:r>
            <a:r>
              <a:rPr lang="cs-CZ" altLang="cs-CZ" dirty="0" err="1"/>
              <a:t>Summary</a:t>
            </a:r>
            <a:r>
              <a:rPr lang="cs-CZ" altLang="cs-CZ" dirty="0"/>
              <a:t> </a:t>
            </a:r>
            <a:r>
              <a:rPr lang="cs-CZ" altLang="cs-CZ" dirty="0" err="1"/>
              <a:t>of</a:t>
            </a:r>
            <a:r>
              <a:rPr lang="cs-CZ" altLang="cs-CZ" dirty="0"/>
              <a:t> </a:t>
            </a:r>
            <a:r>
              <a:rPr lang="cs-CZ" altLang="cs-CZ" dirty="0" err="1"/>
              <a:t>Product</a:t>
            </a:r>
            <a:r>
              <a:rPr lang="cs-CZ" altLang="cs-CZ" dirty="0"/>
              <a:t> </a:t>
            </a:r>
            <a:r>
              <a:rPr lang="cs-CZ" altLang="cs-CZ" dirty="0" err="1"/>
              <a:t>Characteristics</a:t>
            </a:r>
            <a:r>
              <a:rPr lang="cs-CZ" altLang="cs-CZ" dirty="0"/>
              <a:t>)</a:t>
            </a:r>
          </a:p>
          <a:p>
            <a:pPr algn="ctr" eaLnBrk="1" hangingPunct="1">
              <a:buFontTx/>
              <a:buNone/>
              <a:defRPr/>
            </a:pPr>
            <a:r>
              <a:rPr lang="cs-CZ" dirty="0"/>
              <a:t>		</a:t>
            </a:r>
            <a:r>
              <a:rPr lang="en-US" dirty="0"/>
              <a:t>part of the marketing </a:t>
            </a:r>
            <a:r>
              <a:rPr lang="en-US" dirty="0" err="1"/>
              <a:t>authorisation</a:t>
            </a:r>
            <a:r>
              <a:rPr lang="en-US" dirty="0"/>
              <a:t> of a </a:t>
            </a:r>
            <a:r>
              <a:rPr lang="cs-CZ" dirty="0"/>
              <a:t>m</a:t>
            </a:r>
            <a:r>
              <a:rPr lang="en-US" dirty="0" err="1"/>
              <a:t>edicinal</a:t>
            </a:r>
            <a:r>
              <a:rPr lang="en-US" dirty="0"/>
              <a:t> product</a:t>
            </a:r>
            <a:endParaRPr lang="cs-CZ" dirty="0"/>
          </a:p>
          <a:p>
            <a:pPr algn="ctr" eaLnBrk="1" hangingPunct="1">
              <a:buFontTx/>
              <a:buNone/>
              <a:defRPr/>
            </a:pPr>
            <a:endParaRPr lang="cs-CZ" altLang="cs-CZ" dirty="0"/>
          </a:p>
          <a:p>
            <a:pPr lvl="1" algn="ctr" eaLnBrk="1" hangingPunct="1">
              <a:defRPr/>
            </a:pPr>
            <a:r>
              <a:rPr lang="cs-CZ" altLang="cs-CZ" sz="2400" b="1" dirty="0"/>
              <a:t>AISLP</a:t>
            </a:r>
            <a:r>
              <a:rPr lang="cs-CZ" altLang="cs-CZ" sz="2400" dirty="0"/>
              <a:t> - </a:t>
            </a:r>
            <a:r>
              <a:rPr lang="cs-CZ" altLang="cs-CZ" sz="2400" dirty="0" err="1"/>
              <a:t>electronic</a:t>
            </a:r>
            <a:r>
              <a:rPr lang="cs-CZ" altLang="cs-CZ" sz="2400" dirty="0"/>
              <a:t> </a:t>
            </a:r>
            <a:r>
              <a:rPr lang="cs-CZ" altLang="cs-CZ" sz="2400" dirty="0" err="1"/>
              <a:t>drug</a:t>
            </a:r>
            <a:r>
              <a:rPr lang="cs-CZ" altLang="cs-CZ" sz="2400" dirty="0"/>
              <a:t> </a:t>
            </a:r>
            <a:r>
              <a:rPr lang="en-US" altLang="cs-CZ" sz="2400" dirty="0" err="1"/>
              <a:t>informat</a:t>
            </a:r>
            <a:r>
              <a:rPr lang="cs-CZ" altLang="cs-CZ" sz="2400" dirty="0"/>
              <a:t>ion database </a:t>
            </a:r>
            <a:r>
              <a:rPr lang="cs-CZ" altLang="cs-CZ" sz="2400" dirty="0" err="1"/>
              <a:t>for</a:t>
            </a:r>
            <a:r>
              <a:rPr lang="cs-CZ" altLang="cs-CZ" sz="2400" dirty="0"/>
              <a:t> MP</a:t>
            </a:r>
          </a:p>
          <a:p>
            <a:pPr lvl="1" algn="ctr" eaLnBrk="1" hangingPunct="1">
              <a:defRPr/>
            </a:pPr>
            <a:endParaRPr lang="cs-CZ" altLang="cs-CZ" sz="2400" dirty="0"/>
          </a:p>
          <a:p>
            <a:pPr lvl="1" algn="ctr" eaLnBrk="1" hangingPunct="1">
              <a:defRPr/>
            </a:pPr>
            <a:r>
              <a:rPr lang="cs-CZ" altLang="cs-CZ" sz="2400" dirty="0"/>
              <a:t>SÚKL MP </a:t>
            </a:r>
            <a:r>
              <a:rPr lang="en-US" altLang="cs-CZ" sz="2400" dirty="0"/>
              <a:t>database </a:t>
            </a:r>
            <a:r>
              <a:rPr lang="cs-CZ" altLang="cs-CZ" sz="2400" dirty="0"/>
              <a:t>(st</a:t>
            </a:r>
            <a:r>
              <a:rPr lang="en-US" altLang="cs-CZ" sz="2400" dirty="0"/>
              <a:t>ate</a:t>
            </a:r>
            <a:r>
              <a:rPr lang="cs-CZ" altLang="cs-CZ" sz="2400" dirty="0"/>
              <a:t> </a:t>
            </a:r>
            <a:r>
              <a:rPr lang="en-US" altLang="cs-CZ" sz="2400" dirty="0"/>
              <a:t>authority</a:t>
            </a:r>
            <a:r>
              <a:rPr lang="cs-CZ" altLang="cs-CZ" sz="2400" dirty="0"/>
              <a:t> </a:t>
            </a:r>
            <a:r>
              <a:rPr lang="en-US" altLang="cs-CZ" sz="2400" dirty="0"/>
              <a:t>for control of</a:t>
            </a:r>
            <a:r>
              <a:rPr lang="cs-CZ" altLang="cs-CZ" sz="2400" dirty="0"/>
              <a:t> </a:t>
            </a:r>
            <a:r>
              <a:rPr lang="en-US" altLang="cs-CZ" sz="2400" dirty="0"/>
              <a:t>drugs</a:t>
            </a:r>
            <a:r>
              <a:rPr lang="cs-CZ" altLang="cs-CZ" sz="2400" dirty="0"/>
              <a:t>)</a:t>
            </a:r>
          </a:p>
          <a:p>
            <a:pPr algn="ctr" eaLnBrk="1" hangingPunct="1">
              <a:buFontTx/>
              <a:buNone/>
              <a:defRPr/>
            </a:pPr>
            <a:endParaRPr lang="cs-CZ" altLang="cs-CZ" dirty="0"/>
          </a:p>
          <a:p>
            <a:pPr algn="ctr" eaLnBrk="1" hangingPunct="1">
              <a:defRPr/>
            </a:pPr>
            <a:r>
              <a:rPr lang="en-US" altLang="cs-CZ" b="1" u="sng" dirty="0">
                <a:effectLst>
                  <a:outerShdw blurRad="38100" dist="38100" dir="2700000" algn="tl">
                    <a:srgbClr val="000000">
                      <a:alpha val="43137"/>
                    </a:srgbClr>
                  </a:outerShdw>
                </a:effectLst>
              </a:rPr>
              <a:t>Czech </a:t>
            </a:r>
            <a:r>
              <a:rPr lang="cs-CZ" altLang="cs-CZ" b="1" u="sng" dirty="0" err="1">
                <a:effectLst>
                  <a:outerShdw blurRad="38100" dist="38100" dir="2700000" algn="tl">
                    <a:srgbClr val="000000">
                      <a:alpha val="43137"/>
                    </a:srgbClr>
                  </a:outerShdw>
                </a:effectLst>
              </a:rPr>
              <a:t>pharmacopoeia</a:t>
            </a:r>
            <a:endParaRPr lang="cs-CZ" altLang="cs-CZ" sz="2000" dirty="0">
              <a:effectLst>
                <a:outerShdw blurRad="38100" dist="38100" dir="2700000" algn="tl">
                  <a:srgbClr val="000000">
                    <a:alpha val="43137"/>
                  </a:srgbClr>
                </a:outerShdw>
              </a:effectLst>
            </a:endParaRPr>
          </a:p>
          <a:p>
            <a:pPr lvl="3" algn="ctr" eaLnBrk="1" hangingPunct="1">
              <a:buFontTx/>
              <a:buNone/>
              <a:defRPr/>
            </a:pPr>
            <a:r>
              <a:rPr lang="cs-CZ" altLang="cs-CZ" sz="1800" dirty="0"/>
              <a:t>						</a:t>
            </a:r>
            <a:endParaRPr lang="en-US" altLang="cs-CZ" sz="2800" b="1" u="sng" dirty="0"/>
          </a:p>
        </p:txBody>
      </p:sp>
      <p:pic>
        <p:nvPicPr>
          <p:cNvPr id="4" name="Nahraný zvuk">
            <a:hlinkClick r:id="" action="ppaction://media"/>
            <a:extLst>
              <a:ext uri="{FF2B5EF4-FFF2-40B4-BE49-F238E27FC236}">
                <a16:creationId xmlns:a16="http://schemas.microsoft.com/office/drawing/2014/main" id="{1681E6F3-CB4A-4EA4-B5A3-A70309F2D65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0902" y="52257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7th_lecture_2022_with_comments[2022040714032544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2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6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6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6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0BA9D2-6DDA-4A53-9C44-169998EDC924}">
  <ds:schemaRefs>
    <ds:schemaRef ds:uri="http://schemas.microsoft.com/sharepoint/v3/contenttype/forms"/>
  </ds:schemaRefs>
</ds:datastoreItem>
</file>

<file path=customXml/itemProps2.xml><?xml version="1.0" encoding="utf-8"?>
<ds:datastoreItem xmlns:ds="http://schemas.openxmlformats.org/officeDocument/2006/customXml" ds:itemID="{47C9EA66-38BD-4EC4-B1AE-4CF4E7480922}">
  <ds:schemaRefs>
    <ds:schemaRef ds:uri="6c671791-080d-472c-ab81-ce54b3d5a454"/>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efac5f05-cf7a-4b5b-9fc8-c24aef98d1cf"/>
    <ds:schemaRef ds:uri="http://www.w3.org/XML/1998/namespace"/>
  </ds:schemaRefs>
</ds:datastoreItem>
</file>

<file path=customXml/itemProps3.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Prezentace-MED-CZ</Template>
  <TotalTime>2097</TotalTime>
  <Words>1632</Words>
  <Application>Microsoft Office PowerPoint</Application>
  <PresentationFormat>Širokoúhlá obrazovka</PresentationFormat>
  <Paragraphs>249</Paragraphs>
  <Slides>33</Slides>
  <Notes>32</Notes>
  <HiddenSlides>0</HiddenSlides>
  <MMClips>32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33</vt:i4>
      </vt:variant>
    </vt:vector>
  </HeadingPairs>
  <TitlesOfParts>
    <vt:vector size="38" baseType="lpstr">
      <vt:lpstr>Arial</vt:lpstr>
      <vt:lpstr>Calibri</vt:lpstr>
      <vt:lpstr>Tahoma</vt:lpstr>
      <vt:lpstr>Wingdings</vt:lpstr>
      <vt:lpstr>Prezentace_MU_CZ</vt:lpstr>
      <vt:lpstr>Factors influencing  drug effects.  Influence of accompanying diseases on drugs effects.     </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Overview of factors</vt:lpstr>
      <vt:lpstr>A. Factors related to drug</vt:lpstr>
      <vt:lpstr>I. Physical and chemical properties of drug</vt:lpstr>
      <vt:lpstr>Relationship of chemical structure to PK</vt:lpstr>
      <vt:lpstr>Stereoisomerism</vt:lpstr>
      <vt:lpstr>II. Drug dose - dosage</vt:lpstr>
      <vt:lpstr>Drug information sources</vt:lpstr>
      <vt:lpstr>III. Drug dosage form</vt:lpstr>
      <vt:lpstr>III. Drug dosage forms</vt:lpstr>
      <vt:lpstr>IV. Combinations of drugs</vt:lpstr>
      <vt:lpstr>IV. Combinations of drugs</vt:lpstr>
      <vt:lpstr>V. Food intake</vt:lpstr>
      <vt:lpstr>V. Pharmacokinetic interactions with food</vt:lpstr>
      <vt:lpstr>B. Factors related to organism</vt:lpstr>
      <vt:lpstr>Age</vt:lpstr>
      <vt:lpstr>Administration of MP to children</vt:lpstr>
      <vt:lpstr>Administration of MP to children</vt:lpstr>
      <vt:lpstr>Particularities of PK of drugs in child</vt:lpstr>
      <vt:lpstr>Administration of MP to old people</vt:lpstr>
      <vt:lpstr>Changes of PK of drugs in old age</vt:lpstr>
      <vt:lpstr>Changes of PD in old age</vt:lpstr>
      <vt:lpstr>Changes of PD in old age</vt:lpstr>
      <vt:lpstr>Gender</vt:lpstr>
      <vt:lpstr>Pregnancy</vt:lpstr>
      <vt:lpstr>Weight and body constitution</vt:lpstr>
      <vt:lpstr>Pathological state of organism</vt:lpstr>
      <vt:lpstr>Hypofunction of kidneys</vt:lpstr>
      <vt:lpstr>Influence of liver diseases</vt:lpstr>
      <vt:lpstr>In persons with liver diseases</vt:lpstr>
      <vt:lpstr>Genetic factors</vt:lpstr>
      <vt:lpstr>Genetic factors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162</cp:revision>
  <cp:lastPrinted>1601-01-01T00:00:00Z</cp:lastPrinted>
  <dcterms:created xsi:type="dcterms:W3CDTF">2019-02-20T11:20:12Z</dcterms:created>
  <dcterms:modified xsi:type="dcterms:W3CDTF">2023-03-31T10:35:11Z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