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0" r:id="rId9"/>
    <p:sldId id="263" r:id="rId10"/>
    <p:sldId id="261" r:id="rId11"/>
    <p:sldId id="259" r:id="rId12"/>
    <p:sldId id="268" r:id="rId13"/>
    <p:sldId id="262" r:id="rId14"/>
    <p:sldId id="28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6" r:id="rId27"/>
    <p:sldId id="285" r:id="rId28"/>
    <p:sldId id="287" r:id="rId29"/>
    <p:sldId id="288" r:id="rId30"/>
    <p:sldId id="269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aluška" initials="DG" lastIdx="1" clrIdx="0">
    <p:extLst>
      <p:ext uri="{19B8F6BF-5375-455C-9EA6-DF929625EA0E}">
        <p15:presenceInfo xmlns:p15="http://schemas.microsoft.com/office/powerpoint/2012/main" userId="David Galu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80BE3-F43E-4293-8A4C-082BEAC3E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11649-8CF7-4CD9-8F7C-9413D7BD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genome – GWAS and GRS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998F5F5-F34F-4F4F-ACC8-CF032B8E4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2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059A1-7278-4020-9651-BF401027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HapMap</a:t>
            </a:r>
            <a:r>
              <a:rPr lang="cs-CZ" dirty="0"/>
              <a:t> Project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885AE-6773-4165-8967-5F215340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DNA between each other is different in only about 0.1% of nucleotides  - most commonly SNPs, which is known about 10 millions. </a:t>
            </a:r>
            <a:r>
              <a:rPr lang="cs-CZ" sz="2400" dirty="0"/>
              <a:t>These SNPs </a:t>
            </a:r>
            <a:r>
              <a:rPr lang="en-US" sz="2400" dirty="0"/>
              <a:t>represents about 90% of total genome variability (rest are mutation, deletion and insertion)</a:t>
            </a:r>
          </a:p>
          <a:p>
            <a:r>
              <a:rPr lang="en-US" sz="2400" dirty="0"/>
              <a:t>Based on math and statistic approx. 45 unrelated samples should be able to find 99% of all haplotypes with frequency higher than 5%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B3C696-AC8B-455A-AE59-6E297CC1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880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46B28-7186-4E21-AC99-7FE9E9C8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HapMap</a:t>
            </a:r>
            <a:r>
              <a:rPr lang="cs-CZ" dirty="0"/>
              <a:t> Project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4E3A0-1EE7-49D2-A2FC-0486FB89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Started in 2002 – two phases – at first production of „blank map“ and then fill up the blank spaces</a:t>
            </a:r>
          </a:p>
          <a:p>
            <a:r>
              <a:rPr lang="en-US" sz="2400" dirty="0"/>
              <a:t>In the first phase was found about 1 mil of SNPs – results in 2005</a:t>
            </a:r>
          </a:p>
          <a:p>
            <a:r>
              <a:rPr lang="en-US" sz="2400" dirty="0"/>
              <a:t>Second phase found another 2 mil of SNPs – results in 2007</a:t>
            </a:r>
          </a:p>
          <a:p>
            <a:r>
              <a:rPr lang="en-US" sz="2400" b="1" dirty="0"/>
              <a:t>Discovery of approx. 1 mil of LD blocks</a:t>
            </a:r>
          </a:p>
          <a:p>
            <a:r>
              <a:rPr lang="en-US" sz="2400" dirty="0"/>
              <a:t>Scientists from all over the world were enrolled</a:t>
            </a:r>
          </a:p>
          <a:p>
            <a:r>
              <a:rPr lang="en-US" sz="2400" dirty="0"/>
              <a:t>Samples from USA, China, Japan, Kenya, UK, Canada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F77AE0-7DD9-4D1B-BA8F-C5D2BD58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87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22E8B-5A87-458E-A70A-940AFFEA2B2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7921010" cy="3240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Combination of epidemiologic studies and new possibilities of genotyping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Ten thousands up to hundred of thousands of SNPs are determined (+ imputation and LD)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Need for huge set of patients, thousands more likely tens of thousands (control group + group with studied phenotype)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Necessary to proper describe phenotype of both, patients and control group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2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FBFACD-9C12-4DD0-82F5-E7DD32AA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400" dirty="0"/>
              <a:t>Genome-wide association studies </a:t>
            </a:r>
            <a:r>
              <a:rPr lang="cs-CZ" sz="2400" dirty="0"/>
              <a:t>(GWAS)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6D2F60-A187-49CD-A719-D9F2472A5D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93B9C3-F701-44AA-9D34-D84B1868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50" y="1171576"/>
            <a:ext cx="2452950" cy="4140000"/>
          </a:xfrm>
          <a:prstGeom prst="rect">
            <a:avLst/>
          </a:prstGeom>
          <a:noFill/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A03259-1F33-49D7-8B40-044D6189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693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A4372-286E-4B45-A470-66881B40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FF4704D-0974-449E-A97B-802EBA9C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52" y="1425219"/>
            <a:ext cx="4712781" cy="414020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89F46E-127F-4B8B-93BF-291198D6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B709741-127A-4A02-AF7B-FD4EDDBAB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25219"/>
            <a:ext cx="4712781" cy="47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D1C7A-A19F-4409-8535-245C3C40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A0D0B-0F75-4E5B-9245-254BE4BE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Great computing power is necessary for evaluation (</a:t>
            </a:r>
            <a:r>
              <a:rPr lang="en-US" sz="2400" dirty="0" err="1"/>
              <a:t>approx</a:t>
            </a:r>
            <a:r>
              <a:rPr lang="en-US" sz="2400" dirty="0"/>
              <a:t> few GBs for one patient and  </a:t>
            </a:r>
            <a:r>
              <a:rPr lang="en-US" sz="2400" dirty="0" err="1"/>
              <a:t>approx</a:t>
            </a:r>
            <a:r>
              <a:rPr lang="cs-CZ" sz="2400" dirty="0"/>
              <a:t>.</a:t>
            </a:r>
            <a:r>
              <a:rPr lang="en-US" sz="2400" dirty="0"/>
              <a:t> 15 TB for 10 000 patients)</a:t>
            </a:r>
          </a:p>
          <a:p>
            <a:r>
              <a:rPr lang="en-US" sz="2400" dirty="0"/>
              <a:t>As statistically </a:t>
            </a:r>
            <a:r>
              <a:rPr lang="en-US" sz="2400" dirty="0" err="1"/>
              <a:t>signifi</a:t>
            </a:r>
            <a:r>
              <a:rPr lang="cs-CZ" sz="2400" dirty="0"/>
              <a:t>c</a:t>
            </a:r>
            <a:r>
              <a:rPr lang="en-US" sz="2400" dirty="0"/>
              <a:t>ant is </a:t>
            </a:r>
          </a:p>
          <a:p>
            <a:pPr marL="72000" indent="0">
              <a:buNone/>
            </a:pPr>
            <a:r>
              <a:rPr lang="en-US" sz="2400" dirty="0"/>
              <a:t>  considered P &lt;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5*10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-8  </a:t>
            </a:r>
            <a:r>
              <a:rPr lang="en-US" sz="2400" dirty="0"/>
              <a:t> </a:t>
            </a:r>
          </a:p>
          <a:p>
            <a:r>
              <a:rPr lang="en-US" sz="2400" dirty="0"/>
              <a:t>P values between </a:t>
            </a:r>
          </a:p>
          <a:p>
            <a:pPr marL="72000" indent="0">
              <a:buNone/>
            </a:pPr>
            <a:r>
              <a:rPr lang="en-US" sz="2400" dirty="0"/>
              <a:t> 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1*10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5*10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further </a:t>
            </a:r>
          </a:p>
          <a:p>
            <a:pPr marL="7200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replicated for possible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association</a:t>
            </a:r>
            <a:endParaRPr lang="en-US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FCFA8-8299-4C21-B32C-2F1B8A110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 descr="Obsah obrázku text, psací potřeby, papírnictví&#10;&#10;Popis byl vytvořen automaticky">
            <a:extLst>
              <a:ext uri="{FF2B5EF4-FFF2-40B4-BE49-F238E27FC236}">
                <a16:creationId xmlns:a16="http://schemas.microsoft.com/office/drawing/2014/main" id="{B039F87E-06B0-4FC9-B489-6F70E70FD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80" y="2834441"/>
            <a:ext cx="7452219" cy="31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7E8464D-B054-4472-82A2-A00381A561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sz="2400" dirty="0"/>
              <a:t>+</a:t>
            </a:r>
            <a:endParaRPr lang="cs-CZ" sz="3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5B94AE-D155-408E-ACA5-3B84EFEC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 – pros and </a:t>
            </a:r>
            <a:r>
              <a:rPr lang="cs-CZ" dirty="0" err="1"/>
              <a:t>cons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225EDE-B9B6-4177-BD97-F96934BD01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sz="3600" dirty="0"/>
              <a:t>-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E51DDE-73D3-41B5-9367-E6DFCCBB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Successful method for findings of new variants associated with given phenotype</a:t>
            </a:r>
          </a:p>
          <a:p>
            <a:pPr lvl="1"/>
            <a:r>
              <a:rPr lang="en-US" sz="1000" dirty="0"/>
              <a:t>Approx. 40 000 SNPs associated with different traits (cancers, T2DM, anorexia, depression, schizophrenia, BMI, insomnia,…)</a:t>
            </a:r>
          </a:p>
          <a:p>
            <a:r>
              <a:rPr lang="en-US" sz="1800" dirty="0"/>
              <a:t>Could lead to discovery of new biological mechanism</a:t>
            </a:r>
          </a:p>
          <a:p>
            <a:pPr lvl="1"/>
            <a:r>
              <a:rPr lang="en-US" sz="1000" dirty="0"/>
              <a:t>Study of associated SNPs and their function</a:t>
            </a:r>
          </a:p>
          <a:p>
            <a:r>
              <a:rPr lang="en-US" sz="1800" dirty="0"/>
              <a:t>Wide clinical application</a:t>
            </a:r>
          </a:p>
          <a:p>
            <a:pPr lvl="1"/>
            <a:r>
              <a:rPr lang="en-US" sz="1000" dirty="0"/>
              <a:t>Identification of risk groups of patients</a:t>
            </a:r>
          </a:p>
          <a:p>
            <a:pPr lvl="1"/>
            <a:r>
              <a:rPr lang="en-US" sz="1000" dirty="0"/>
              <a:t>Genetic risk score</a:t>
            </a:r>
          </a:p>
          <a:p>
            <a:r>
              <a:rPr lang="en-US" sz="1800" dirty="0"/>
              <a:t>GWAS are able to explain differences between various ethnics in the complex trait</a:t>
            </a:r>
          </a:p>
          <a:p>
            <a:pPr lvl="1"/>
            <a:r>
              <a:rPr lang="en-US" sz="1000" dirty="0"/>
              <a:t>E.g. T2DM</a:t>
            </a:r>
          </a:p>
          <a:p>
            <a:pPr marL="72000" indent="0">
              <a:buNone/>
            </a:pPr>
            <a:endParaRPr lang="cs-CZ" sz="1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E1E783-AA68-41BC-9D17-E46002138449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9" y="1690271"/>
            <a:ext cx="5610753" cy="4140000"/>
          </a:xfrm>
        </p:spPr>
        <p:txBody>
          <a:bodyPr/>
          <a:lstStyle/>
          <a:p>
            <a:r>
              <a:rPr lang="en-US" sz="1800" dirty="0"/>
              <a:t>Each variant, by itself, have very limited</a:t>
            </a:r>
            <a:r>
              <a:rPr lang="cs-CZ" sz="1800" dirty="0"/>
              <a:t> </a:t>
            </a:r>
            <a:r>
              <a:rPr lang="cs-CZ" sz="1800" dirty="0" err="1"/>
              <a:t>indicative</a:t>
            </a:r>
            <a:r>
              <a:rPr lang="cs-CZ" sz="1800" dirty="0"/>
              <a:t> </a:t>
            </a:r>
            <a:r>
              <a:rPr lang="en-US" sz="1800" dirty="0"/>
              <a:t>power</a:t>
            </a:r>
          </a:p>
          <a:p>
            <a:r>
              <a:rPr lang="en-US" sz="1800" dirty="0"/>
              <a:t>Huge amount of patient is needed</a:t>
            </a:r>
          </a:p>
          <a:p>
            <a:pPr lvl="1"/>
            <a:r>
              <a:rPr lang="en-US" sz="1000" dirty="0"/>
              <a:t>Due to high demand for statistical power</a:t>
            </a:r>
          </a:p>
          <a:p>
            <a:r>
              <a:rPr lang="en-US" sz="1800" dirty="0"/>
              <a:t>SNPs associated in GWAs represent only portion of inheritability of complex diseases</a:t>
            </a:r>
          </a:p>
          <a:p>
            <a:pPr lvl="1"/>
            <a:r>
              <a:rPr lang="en-US" sz="1000" dirty="0"/>
              <a:t>It is estimated that 1/3 to 2/3 of total heritability of complex diseases </a:t>
            </a:r>
          </a:p>
          <a:p>
            <a:r>
              <a:rPr lang="en-US" sz="1800" dirty="0"/>
              <a:t>GWAS are able to find only locus associated with trait, not specific SNP</a:t>
            </a:r>
          </a:p>
          <a:p>
            <a:pPr lvl="1"/>
            <a:r>
              <a:rPr lang="en-US" sz="1000" dirty="0"/>
              <a:t>Another steps for determination of specific SNP are needed</a:t>
            </a:r>
          </a:p>
          <a:p>
            <a:r>
              <a:rPr lang="en-US" sz="1800" dirty="0"/>
              <a:t>Can not find all variants associated with defined trait</a:t>
            </a:r>
          </a:p>
          <a:p>
            <a:pPr lvl="1"/>
            <a:r>
              <a:rPr lang="en-US" sz="1000" dirty="0"/>
              <a:t>Hard to find common variant with low effect or very rare variants with big impact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730B500-F27C-408A-BDCD-6689F62F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741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556132-4D80-4ABE-8C6F-9AB28701A5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224" y="1296001"/>
            <a:ext cx="5220000" cy="271576"/>
          </a:xfrm>
        </p:spPr>
        <p:txBody>
          <a:bodyPr/>
          <a:lstStyle/>
          <a:p>
            <a:pPr algn="ctr"/>
            <a:r>
              <a:rPr lang="cs-CZ" sz="2400" dirty="0"/>
              <a:t>+</a:t>
            </a:r>
            <a:endParaRPr lang="cs-CZ" sz="3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9AB7D83-BFA6-40DB-8ACF-16E4F7F5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 – </a:t>
            </a:r>
            <a:r>
              <a:rPr lang="en-US" dirty="0"/>
              <a:t>pros and cons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2EEE5E-2991-4BF9-A08F-663D16651F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30777" y="1290515"/>
            <a:ext cx="5220000" cy="271576"/>
          </a:xfrm>
        </p:spPr>
        <p:txBody>
          <a:bodyPr/>
          <a:lstStyle/>
          <a:p>
            <a:pPr algn="ctr"/>
            <a:r>
              <a:rPr lang="cs-CZ" sz="2400" dirty="0"/>
              <a:t>-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6C3449-9C96-42F7-94CE-3FF9B865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Can find genetic variants with low frequency in population</a:t>
            </a:r>
          </a:p>
          <a:p>
            <a:pPr lvl="1"/>
            <a:r>
              <a:rPr lang="en-US" sz="1000" dirty="0"/>
              <a:t>Bigger set of patients, rarer SNPs can be associated</a:t>
            </a:r>
          </a:p>
          <a:p>
            <a:r>
              <a:rPr lang="en-US" sz="1800" dirty="0"/>
              <a:t>Data can be used in another use</a:t>
            </a:r>
          </a:p>
          <a:p>
            <a:pPr lvl="1"/>
            <a:r>
              <a:rPr lang="en-US" sz="1000" dirty="0"/>
              <a:t>Determination of ancestry, estimate place of birth, forensic analysis, paternity,…</a:t>
            </a:r>
          </a:p>
          <a:p>
            <a:r>
              <a:rPr lang="en-US" sz="1800" dirty="0"/>
              <a:t>Data can be loaded and shared to public databases</a:t>
            </a:r>
          </a:p>
          <a:p>
            <a:r>
              <a:rPr lang="en-US" sz="1800" dirty="0"/>
              <a:t>Data presented so far represent only tip of the iceberg</a:t>
            </a:r>
          </a:p>
          <a:p>
            <a:pPr lvl="1"/>
            <a:r>
              <a:rPr lang="en-US" sz="1000" dirty="0"/>
              <a:t>Bigger set of patients the better information we can get</a:t>
            </a:r>
          </a:p>
          <a:p>
            <a:r>
              <a:rPr lang="en-US" sz="1800" dirty="0"/>
              <a:t>Reliable genotyping technology</a:t>
            </a:r>
          </a:p>
          <a:p>
            <a:r>
              <a:rPr lang="en-US" sz="1800" dirty="0"/>
              <a:t>Cheap method (price/performance ratio)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780201-31E1-4736-8CBF-073F8C8505D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US" sz="1800" dirty="0"/>
              <a:t>Population stratification</a:t>
            </a:r>
          </a:p>
          <a:p>
            <a:pPr lvl="1"/>
            <a:r>
              <a:rPr lang="en-US" sz="1000" dirty="0"/>
              <a:t>Differences in allele frequency between patient and controls can be caused by different ancestry rather than association </a:t>
            </a:r>
            <a:r>
              <a:rPr lang="en-US" sz="1000" dirty="0" err="1"/>
              <a:t>fo</a:t>
            </a:r>
            <a:r>
              <a:rPr lang="cs-CZ" sz="1000" dirty="0"/>
              <a:t>r</a:t>
            </a:r>
            <a:r>
              <a:rPr lang="en-US" sz="1000" dirty="0"/>
              <a:t> the gene with specific trait</a:t>
            </a:r>
          </a:p>
          <a:p>
            <a:r>
              <a:rPr lang="en-US" sz="1800" dirty="0"/>
              <a:t>Limited clinical predictive ability</a:t>
            </a:r>
          </a:p>
          <a:p>
            <a:pPr lvl="1"/>
            <a:r>
              <a:rPr lang="en-US" sz="1000" dirty="0"/>
              <a:t>Rare to predict disease based on specific variant</a:t>
            </a:r>
          </a:p>
          <a:p>
            <a:pPr lvl="1"/>
            <a:r>
              <a:rPr lang="en-US" sz="1000" dirty="0"/>
              <a:t>GRS</a:t>
            </a:r>
            <a:endParaRPr lang="en-US" sz="500" dirty="0"/>
          </a:p>
          <a:p>
            <a:r>
              <a:rPr lang="en-US" sz="1800" dirty="0"/>
              <a:t>Need to know genetic background of investigated population</a:t>
            </a:r>
          </a:p>
          <a:p>
            <a:pPr lvl="1"/>
            <a:r>
              <a:rPr lang="en-US" sz="1000" dirty="0"/>
              <a:t>LD can differ between ethnics</a:t>
            </a:r>
          </a:p>
          <a:p>
            <a:pPr lvl="1"/>
            <a:r>
              <a:rPr lang="en-US" sz="1000" dirty="0"/>
              <a:t>Could be problem in native Americans, island nation in Pacific, Pygmy</a:t>
            </a:r>
          </a:p>
          <a:p>
            <a:r>
              <a:rPr lang="en-US" sz="1800" dirty="0"/>
              <a:t>Does not count with gene-environment interaction</a:t>
            </a:r>
          </a:p>
          <a:p>
            <a:r>
              <a:rPr lang="en-US" sz="1800" dirty="0"/>
              <a:t>Big team with various expert is needed for this kind of study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29ADC8-9BD1-4BE1-8903-149C0EC12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307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394A8-57A2-4B82-900F-BB4B203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studies say?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6355E-BCD7-4D4E-A145-6583CF07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First GWAS studying childhood caries</a:t>
            </a:r>
          </a:p>
          <a:p>
            <a:r>
              <a:rPr lang="en-US" sz="2400" dirty="0"/>
              <a:t>1305 children at age 3-12 years</a:t>
            </a:r>
          </a:p>
          <a:p>
            <a:r>
              <a:rPr lang="en-US" sz="2400" dirty="0"/>
              <a:t>Genotyped 580 000 SNPs, with imputation 1,4 M SNPs</a:t>
            </a:r>
          </a:p>
          <a:p>
            <a:r>
              <a:rPr lang="en-US" sz="2400" dirty="0"/>
              <a:t>No significant SNPs found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A43638-20D2-4EC1-83C1-5D7A7141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2DFB16-14FD-4279-B768-16F401F7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70" y="3575382"/>
            <a:ext cx="5562299" cy="2256618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35815F8-2656-4501-B097-FE989EA1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5" y="3915186"/>
            <a:ext cx="3777905" cy="22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5F840-45A8-4596-BB6A-BDEA280F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Shaffer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D3021-F9DD-4559-925A-CCC2D043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No significant SNPs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en-US" dirty="0"/>
              <a:t>found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E2885B-EA08-40B0-B2A1-DB30BBF24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039C12-A48B-4819-BFFB-2163171E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0" y="1248541"/>
            <a:ext cx="5997985" cy="44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B9AA4-A75B-4679-8FA1-012F45C6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Shaffer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A3504-360A-44A5-B2BD-75CD1FC4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920 participants at age18-75 years</a:t>
            </a:r>
          </a:p>
          <a:p>
            <a:r>
              <a:rPr lang="en-US" sz="2400" dirty="0"/>
              <a:t>520 000 SNPs</a:t>
            </a:r>
          </a:p>
          <a:p>
            <a:r>
              <a:rPr lang="en-US" sz="2400" dirty="0"/>
              <a:t>Patients were divided into groups based on DMFS (decay-missing-filled surface index)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061CC5-4C97-4189-AD2B-532101181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03AD1D-D7CE-4FE7-A111-4BA91811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25" y="3412650"/>
            <a:ext cx="68103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2DB01-8FEC-4CD7-8893-EA2F5A9C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84ECB-F09A-48F2-BF65-439332CA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Terminology</a:t>
            </a:r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GB" sz="2400" dirty="0"/>
              <a:t>human</a:t>
            </a:r>
            <a:r>
              <a:rPr lang="cs-CZ" sz="2400" dirty="0"/>
              <a:t> genome </a:t>
            </a:r>
            <a:r>
              <a:rPr lang="en-GB" sz="2400" dirty="0"/>
              <a:t>project</a:t>
            </a:r>
          </a:p>
          <a:p>
            <a:r>
              <a:rPr lang="en-US" sz="2400" dirty="0"/>
              <a:t>HapMap</a:t>
            </a:r>
          </a:p>
          <a:p>
            <a:r>
              <a:rPr lang="cs-CZ" sz="2400" dirty="0"/>
              <a:t>GWAS</a:t>
            </a:r>
          </a:p>
          <a:p>
            <a:r>
              <a:rPr lang="cs-CZ" sz="2400" dirty="0"/>
              <a:t>GWAS and oral </a:t>
            </a:r>
            <a:r>
              <a:rPr lang="en-US" sz="2400" dirty="0"/>
              <a:t>cavity</a:t>
            </a:r>
            <a:r>
              <a:rPr lang="cs-CZ" sz="2400" dirty="0"/>
              <a:t> </a:t>
            </a:r>
            <a:r>
              <a:rPr lang="en-GB" sz="2400" dirty="0"/>
              <a:t>disease</a:t>
            </a:r>
          </a:p>
          <a:p>
            <a:r>
              <a:rPr lang="cs-CZ" sz="2400" dirty="0"/>
              <a:t>GRS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8EC5A9-71AD-4EEC-9873-FFADF3092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458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889AF-A87A-4EA3-A242-1A371FA4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CBB3C-72A2-42AD-A9F5-3C1DBDC0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Two significant locus were f</a:t>
            </a:r>
            <a:r>
              <a:rPr lang="cs-CZ" sz="2000" dirty="0"/>
              <a:t>ou</a:t>
            </a:r>
            <a:r>
              <a:rPr lang="en-US" sz="2000" dirty="0" err="1"/>
              <a:t>nd</a:t>
            </a:r>
            <a:endParaRPr lang="en-US" sz="2000" dirty="0"/>
          </a:p>
          <a:p>
            <a:pPr lvl="1"/>
            <a:r>
              <a:rPr lang="en-US" sz="1200" dirty="0"/>
              <a:t>AJAP1 – involved in development of the tooth together with MMP</a:t>
            </a:r>
          </a:p>
          <a:p>
            <a:pPr lvl="1"/>
            <a:r>
              <a:rPr lang="en-US" sz="1200" dirty="0"/>
              <a:t>LYZL2 – lysozyme-like gene, bacteriolytic factor</a:t>
            </a:r>
          </a:p>
          <a:p>
            <a:r>
              <a:rPr lang="en-US" sz="2000" dirty="0"/>
              <a:t>Another 31 „suspicious“ loci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C47113-F115-4844-A1F0-DC7D5981E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87825-2A9C-46C3-9DFB-04E20803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1" y="0"/>
            <a:ext cx="501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36E4E-EBC3-4678-B9B7-A01C47EB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Zeng</a:t>
            </a:r>
            <a:r>
              <a:rPr lang="cs-CZ" dirty="0"/>
              <a:t> et al.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421E9-F471-40C5-B8E2-971DBF1A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Two sets of patients – 1006 children at age 3-12 (SM) and 979 children at age 4-14 (PF)</a:t>
            </a:r>
          </a:p>
          <a:p>
            <a:pPr lvl="1"/>
            <a:r>
              <a:rPr lang="en-US" sz="1200" dirty="0"/>
              <a:t>DMFS divided into two phenotypes – smooth teeth surface and teeth with fissure</a:t>
            </a:r>
          </a:p>
          <a:p>
            <a:r>
              <a:rPr lang="en-US" sz="2000" dirty="0"/>
              <a:t>Genotyped 530 000 SNPs, with imputation 1 200 000 SNPs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02A675-36B4-4AFC-8AB4-E75C3340A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0DC107-3B50-4CAA-9BFD-ADC1699E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25" y="3499476"/>
            <a:ext cx="71151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5C583-4F64-43A8-856C-FB64CD7C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90FE3-1A40-4061-A868-06C11E1F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PF group KPNA4 gene was </a:t>
            </a:r>
          </a:p>
          <a:p>
            <a:pPr marL="72000" indent="0">
              <a:buNone/>
            </a:pPr>
            <a:r>
              <a:rPr lang="en-US" sz="2000" dirty="0"/>
              <a:t>  significantly associated</a:t>
            </a:r>
          </a:p>
          <a:p>
            <a:r>
              <a:rPr lang="en-US" sz="2000" dirty="0"/>
              <a:t>No statistically significant association</a:t>
            </a:r>
          </a:p>
          <a:p>
            <a:pPr marL="72000" indent="0">
              <a:buNone/>
            </a:pPr>
            <a:r>
              <a:rPr lang="en-US" sz="2000" dirty="0"/>
              <a:t>   in SM group</a:t>
            </a:r>
          </a:p>
          <a:p>
            <a:r>
              <a:rPr lang="en-US" sz="2000" dirty="0"/>
              <a:t>Another 5 suspicious loci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D41787-B621-495D-BD2D-E3FF06360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71D6A5-4B14-4612-868D-6A8A447E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241" y="567908"/>
            <a:ext cx="6367964" cy="52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9D923-5E84-4A8C-A1B5-72DE03C9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Shungin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1EA767-59F1-4569-8F60-FB88D6DC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Two biobanks were used – UKB and GLIDE (Gene-lifestyle interactions in dental endpoints)</a:t>
            </a:r>
          </a:p>
          <a:p>
            <a:pPr lvl="1"/>
            <a:r>
              <a:rPr lang="en-US" sz="1200" dirty="0"/>
              <a:t>Over 500 000 patients</a:t>
            </a:r>
          </a:p>
          <a:p>
            <a:r>
              <a:rPr lang="en-US" sz="2000" dirty="0"/>
              <a:t>Genotyped approx. 500 000 SNPs + imputation (together 8.9M SNPs)</a:t>
            </a:r>
          </a:p>
          <a:p>
            <a:r>
              <a:rPr lang="en-US" sz="2000" dirty="0"/>
              <a:t>47 new variants were associated with dental caries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271A4-E6EE-4D2B-B8CA-2572967B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08F4E0-8DCD-4570-B73A-EE239509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62" y="3677653"/>
            <a:ext cx="6405038" cy="21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FC1DC-D906-4264-BA7E-E26DC33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Genetic/polygenic risk score (GRS/PRS)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C2A24-15B2-4FAA-8B13-F4904454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Number, determining risk of development of observed phenotype</a:t>
            </a:r>
          </a:p>
          <a:p>
            <a:r>
              <a:rPr lang="en-US" dirty="0"/>
              <a:t>Weighted and unweighted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C31524-C7A2-4AE1-81CC-22FEF4052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2C9233-CA0E-4BE1-B5C0-CE19538E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801"/>
            <a:ext cx="7485714" cy="2380952"/>
          </a:xfrm>
          <a:prstGeom prst="rect">
            <a:avLst/>
          </a:prstGeom>
        </p:spPr>
      </p:pic>
      <p:pic>
        <p:nvPicPr>
          <p:cNvPr id="11" name="Zástupný obsah 6">
            <a:extLst>
              <a:ext uri="{FF2B5EF4-FFF2-40B4-BE49-F238E27FC236}">
                <a16:creationId xmlns:a16="http://schemas.microsoft.com/office/drawing/2014/main" id="{8D60B259-A30D-477D-BCD8-BD0508F8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98" y="2293999"/>
            <a:ext cx="5087402" cy="22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40C9-1668-4A1B-87E8-01A09E66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Genetic</a:t>
            </a:r>
            <a:r>
              <a:rPr lang="cs-CZ" sz="4000" dirty="0"/>
              <a:t>/</a:t>
            </a:r>
            <a:r>
              <a:rPr lang="cs-CZ" sz="4000" dirty="0" err="1"/>
              <a:t>polygenic</a:t>
            </a:r>
            <a:r>
              <a:rPr lang="cs-CZ" sz="4000" dirty="0"/>
              <a:t> risk </a:t>
            </a:r>
            <a:r>
              <a:rPr lang="cs-CZ" sz="4000" dirty="0" err="1"/>
              <a:t>score</a:t>
            </a:r>
            <a:r>
              <a:rPr lang="cs-CZ" sz="4000" dirty="0"/>
              <a:t> (GRS/PRS)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9BC131E-8CCE-429F-8ABE-57C9F5CF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89" y="1774077"/>
            <a:ext cx="8225987" cy="4638646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C69073-6954-48A6-A221-4D76D3D1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671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4D0268E-9894-4F00-ABE9-9CD6DA4B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40 most strongly associated SNPs from the GWAS and they constructed unweighted GRS</a:t>
            </a:r>
          </a:p>
          <a:p>
            <a:pPr lvl="1"/>
            <a:r>
              <a:rPr lang="en-US" sz="1200" dirty="0"/>
              <a:t>Theoretical values 0-80, mean 37,1 ± 3,9; range of values 24 – 52</a:t>
            </a:r>
          </a:p>
          <a:p>
            <a:pPr lvl="1"/>
            <a:r>
              <a:rPr lang="en-US" sz="1200" dirty="0"/>
              <a:t>European-American population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199C3F-5F91-42D2-A6E7-3F9E0DD9C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F4AB1D-691F-40C3-9B9A-A8C8863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Morelli et al.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BA1B45-DA8C-4A99-A5EC-F9480A0BC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079DF3-74EC-454D-9F7E-C0D0F3DC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47" y="3292456"/>
            <a:ext cx="7200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034C1-F9A1-4B2F-A2A9-AE6C4724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7B1B32-5164-445C-8F88-AF619824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D373AB9-FB5F-4C26-8603-493DBD5A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D452528-6718-49AD-BBEE-94E53292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3" y="0"/>
            <a:ext cx="6027854" cy="685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1F51AD-A614-4FE1-862A-DEF1A27E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33" y="838462"/>
            <a:ext cx="5952467" cy="4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75B5B-5DA9-4583-AB4A-338CFB70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Morelli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D0B06-A8DA-4EC0-B0DD-2E0EB47A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Authors posted three reasons why these score need further adjustment</a:t>
            </a:r>
          </a:p>
          <a:p>
            <a:pPr lvl="1"/>
            <a:r>
              <a:rPr lang="en-US" sz="1600" dirty="0"/>
              <a:t>SNPs used in this study were associated only on one set of patients – does not have to be true for other ethic groups. At first validation ad replication of the results are needed</a:t>
            </a:r>
          </a:p>
          <a:p>
            <a:pPr lvl="1"/>
            <a:r>
              <a:rPr lang="en-US" sz="1600" dirty="0"/>
              <a:t>Participants were at middle age and only European-American ancestry</a:t>
            </a:r>
          </a:p>
          <a:p>
            <a:pPr lvl="1"/>
            <a:r>
              <a:rPr lang="en-US" sz="1600" dirty="0"/>
              <a:t>Other factors than genetic may play a role on progression of diseases in </a:t>
            </a:r>
            <a:r>
              <a:rPr lang="cs-CZ" sz="1600" dirty="0" err="1"/>
              <a:t>the</a:t>
            </a:r>
            <a:r>
              <a:rPr lang="cs-CZ" sz="1600" dirty="0"/>
              <a:t> oral </a:t>
            </a:r>
            <a:r>
              <a:rPr lang="cs-CZ" sz="1600" dirty="0" err="1"/>
              <a:t>cavity</a:t>
            </a:r>
            <a:r>
              <a:rPr lang="cs-CZ" sz="1600" dirty="0"/>
              <a:t> </a:t>
            </a:r>
            <a:r>
              <a:rPr lang="en-US" sz="1600" dirty="0"/>
              <a:t>(habits, socio-economical status, dental care access)</a:t>
            </a:r>
          </a:p>
          <a:p>
            <a:r>
              <a:rPr lang="en-US" sz="2400" dirty="0"/>
              <a:t>Tendency to create universal GRS for all people capable of determining individual risk for particular disease. These individuals could be under more frequent screening, they could alter their habits,… </a:t>
            </a:r>
          </a:p>
          <a:p>
            <a:pPr lvl="1"/>
            <a:endParaRPr lang="cs-CZ" sz="1600" dirty="0"/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770496-EDAD-49F1-857A-1F552399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707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6AD3-AF8C-4986-A2CD-890CC558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754AF-0178-4D2D-A198-F071E30A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 before GWAS</a:t>
            </a:r>
          </a:p>
          <a:p>
            <a:r>
              <a:rPr lang="en-US" dirty="0"/>
              <a:t>What are the GWAS – pros and cons</a:t>
            </a:r>
          </a:p>
          <a:p>
            <a:r>
              <a:rPr lang="en-US" dirty="0"/>
              <a:t>Summarizing of recent GWAS studies</a:t>
            </a:r>
          </a:p>
          <a:p>
            <a:r>
              <a:rPr lang="en-US" dirty="0"/>
              <a:t>Construction of GRS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C50B01-2288-4CFD-8AE7-AA8B05ADB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944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57364-2504-480D-A935-CF1D08C1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Terminology	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474F1-3065-4A16-A9CB-5621CEDF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Allele</a:t>
            </a:r>
          </a:p>
          <a:p>
            <a:r>
              <a:rPr lang="en-US" sz="2000" dirty="0"/>
              <a:t>Locus</a:t>
            </a:r>
          </a:p>
          <a:p>
            <a:r>
              <a:rPr lang="en-US" sz="2000" dirty="0"/>
              <a:t>Single nucleotide polymorphism (SNP) </a:t>
            </a:r>
          </a:p>
          <a:p>
            <a:r>
              <a:rPr lang="en-US" sz="2000" dirty="0"/>
              <a:t>Haplotyp</a:t>
            </a:r>
            <a:r>
              <a:rPr lang="cs-CZ" sz="2000" dirty="0"/>
              <a:t>e</a:t>
            </a:r>
            <a:endParaRPr lang="en-US" sz="2000" dirty="0"/>
          </a:p>
          <a:p>
            <a:r>
              <a:rPr lang="en-US" sz="2000" dirty="0"/>
              <a:t>Linkage disequilibrium (LD)</a:t>
            </a:r>
          </a:p>
          <a:p>
            <a:r>
              <a:rPr lang="en-US" sz="2000" dirty="0"/>
              <a:t>Imputation</a:t>
            </a:r>
          </a:p>
          <a:p>
            <a:r>
              <a:rPr lang="en-US" sz="2000" dirty="0"/>
              <a:t>Genome wide association studies (GWAS)</a:t>
            </a:r>
          </a:p>
          <a:p>
            <a:r>
              <a:rPr lang="en-US" sz="2000" dirty="0"/>
              <a:t>Genetic risk score (GRS)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B955B-E8FE-4A5A-9835-8D6CA2C9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266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B317B-79B2-474A-A4D9-F8F6521A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/>
              <a:t>ecommended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6A3437-30DD-4480-B541-B0A7451EC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6BF6F4-8ED0-4589-86A6-4F630B5AC8CE}"/>
              </a:ext>
            </a:extLst>
          </p:cNvPr>
          <p:cNvSpPr txBox="1"/>
          <p:nvPr/>
        </p:nvSpPr>
        <p:spPr>
          <a:xfrm>
            <a:off x="7064943" y="1251284"/>
            <a:ext cx="4812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Interview </a:t>
            </a:r>
            <a:r>
              <a:rPr lang="cs-CZ" sz="2800" dirty="0" err="1">
                <a:latin typeface="+mn-lt"/>
              </a:rPr>
              <a:t>with</a:t>
            </a:r>
            <a:r>
              <a:rPr lang="cs-CZ" sz="2800" dirty="0">
                <a:latin typeface="+mn-lt"/>
              </a:rPr>
              <a:t> Eric </a:t>
            </a:r>
            <a:r>
              <a:rPr lang="cs-CZ" sz="2800" dirty="0" err="1">
                <a:latin typeface="+mn-lt"/>
              </a:rPr>
              <a:t>Lander</a:t>
            </a:r>
            <a:r>
              <a:rPr lang="cs-CZ" sz="2800" dirty="0">
                <a:latin typeface="+mn-lt"/>
              </a:rPr>
              <a:t>:</a:t>
            </a:r>
          </a:p>
          <a:p>
            <a:pPr algn="l"/>
            <a:r>
              <a:rPr lang="cs-CZ" sz="2800" dirty="0">
                <a:latin typeface="+mn-lt"/>
              </a:rPr>
              <a:t>https://www.ceskatelevize.cz/porady/10441294653-hyde-park-civilizace/220411058090919/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9B0F385E-DE12-44D8-B2DE-9D0A723DC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3570" y="1490462"/>
            <a:ext cx="2662864" cy="4143375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6B7304C-010D-42C7-B387-B2447CB0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490462"/>
            <a:ext cx="26860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633BC-D8ED-46DD-AA6C-5314EAB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Allele a locus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6E2F2-DAB8-4E55-9E75-4FACBA9A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Allele is specific variant of the gene</a:t>
            </a:r>
          </a:p>
          <a:p>
            <a:r>
              <a:rPr lang="en-US" dirty="0"/>
              <a:t>Locus determine specific position on </a:t>
            </a:r>
          </a:p>
          <a:p>
            <a:pPr marL="72000" indent="0">
              <a:buNone/>
            </a:pPr>
            <a:r>
              <a:rPr lang="en-US" dirty="0"/>
              <a:t>  the chromosome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7D71F4-4AEC-41F3-B1C1-92DD84D93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9ACCBC-FA6C-4333-A53B-988C3DBF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91" y="1026000"/>
            <a:ext cx="3471609" cy="47340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3A9CAFE-352A-4102-A620-CBDF3AC4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676703"/>
            <a:ext cx="741904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1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DA81B-2496-46AF-BE70-E3BBED2C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nucleotide polymorphism (SNP)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6F4403-040C-488A-80B2-9804C13EF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14D8E2-571D-4C58-B9FF-38F5703BB888}"/>
              </a:ext>
            </a:extLst>
          </p:cNvPr>
          <p:cNvSpPr txBox="1"/>
          <p:nvPr/>
        </p:nvSpPr>
        <p:spPr>
          <a:xfrm>
            <a:off x="720000" y="4749282"/>
            <a:ext cx="10924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One nucleotide change with frequency higher than 1% in given population. This change does not have to impact function of the gene or protein.</a:t>
            </a:r>
          </a:p>
        </p:txBody>
      </p:sp>
      <p:pic>
        <p:nvPicPr>
          <p:cNvPr id="14" name="Zástupný obsah 13" descr="Obsah obrázku text, savci&#10;&#10;Popis byl vytvořen automaticky">
            <a:extLst>
              <a:ext uri="{FF2B5EF4-FFF2-40B4-BE49-F238E27FC236}">
                <a16:creationId xmlns:a16="http://schemas.microsoft.com/office/drawing/2014/main" id="{1C29F9EA-47DE-421E-829B-804C027E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24" y="1312161"/>
            <a:ext cx="3808092" cy="339026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61ABDE-E865-40C4-B5A9-969B56C93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6" y="2284130"/>
            <a:ext cx="741904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F69567A-2B6B-4E76-9806-1E4D57F8C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47" y="370003"/>
            <a:ext cx="4256424" cy="28429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DFAFEA-56BF-4B81-B0D2-3C433583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Haplotype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9465A-2EDC-4348-BF3F-402C5045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8294"/>
            <a:ext cx="10753200" cy="4553706"/>
          </a:xfrm>
        </p:spPr>
        <p:txBody>
          <a:bodyPr/>
          <a:lstStyle/>
          <a:p>
            <a:r>
              <a:rPr lang="en-US" sz="2400" dirty="0"/>
              <a:t>It is combination of alleles on different parts of the DNA </a:t>
            </a: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  </a:t>
            </a:r>
            <a:r>
              <a:rPr lang="en-US" sz="2400" dirty="0"/>
              <a:t>(usually one chromosome or its part) which are inherited </a:t>
            </a: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  </a:t>
            </a:r>
            <a:r>
              <a:rPr lang="en-US" sz="2400" dirty="0"/>
              <a:t>together</a:t>
            </a:r>
          </a:p>
          <a:p>
            <a:r>
              <a:rPr lang="cs-CZ" sz="2400" dirty="0"/>
              <a:t>Kombinace SNP, které se společně dědí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F16AEA-1714-4CB8-8AD9-1BF52F84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99A36D-4FB8-4F93-A0A1-0F296A21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2907563"/>
            <a:ext cx="8562220" cy="39504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E003E24-2F70-4DB8-829F-A708395A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061" y="4042608"/>
            <a:ext cx="4729939" cy="18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D5FFB-7BE6-432C-964F-60CDA3F6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</a:t>
            </a:r>
            <a:r>
              <a:rPr lang="en-US" sz="4000" dirty="0"/>
              <a:t>disequilibrium</a:t>
            </a:r>
            <a:r>
              <a:rPr lang="en-US" dirty="0"/>
              <a:t> (LD) and imputation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E74C3-7FC0-4C3E-B349-2DC17869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8B3230-A8BF-48AE-9B9D-F3684228B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3C9567-3167-47DA-A76C-C6C0F3C9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82" y="2362547"/>
            <a:ext cx="8378025" cy="38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631D4-6C34-430D-8F67-CB72EDBC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genome project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EC99C-5E74-4620-B667-66EFDC91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Started in 1980´s, results published in 2001</a:t>
            </a:r>
          </a:p>
          <a:p>
            <a:r>
              <a:rPr lang="en-US" sz="2400" dirty="0"/>
              <a:t>Estimated cost approx. $3 billions and 50 thousand „man-years“ </a:t>
            </a:r>
          </a:p>
          <a:p>
            <a:pPr lvl="1"/>
            <a:r>
              <a:rPr lang="en-US" sz="1600" dirty="0"/>
              <a:t>Approx. 1/3 of cost for moon landing</a:t>
            </a:r>
          </a:p>
          <a:p>
            <a:r>
              <a:rPr lang="en-US" sz="2400" dirty="0"/>
              <a:t>At the beginning under the jurisdiction of </a:t>
            </a:r>
            <a:r>
              <a:rPr lang="cs-CZ" sz="2400" dirty="0"/>
              <a:t>Department</a:t>
            </a:r>
            <a:r>
              <a:rPr lang="en-US" sz="2400" dirty="0"/>
              <a:t> of Energy of the USA (labs and scientist all over the world </a:t>
            </a: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  </a:t>
            </a:r>
            <a:r>
              <a:rPr lang="en-US" sz="2400" dirty="0"/>
              <a:t>were enrolled), later private company </a:t>
            </a: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  </a:t>
            </a:r>
            <a:r>
              <a:rPr lang="en-US" sz="2400" dirty="0"/>
              <a:t>started to compete (</a:t>
            </a:r>
            <a:r>
              <a:rPr lang="cs-CZ" sz="2400" dirty="0"/>
              <a:t>C</a:t>
            </a:r>
            <a:r>
              <a:rPr lang="en-US" sz="2400" dirty="0" err="1"/>
              <a:t>elera</a:t>
            </a:r>
            <a:r>
              <a:rPr lang="en-US" sz="2400" dirty="0"/>
              <a:t> Genomics)</a:t>
            </a:r>
          </a:p>
          <a:p>
            <a:r>
              <a:rPr lang="en-US" sz="2400" dirty="0"/>
              <a:t>Race in the sequencing has begun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E82AB9-B501-4DED-8F33-FAD819302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C6BD3-BA9C-4DBD-A4C8-8A1FA5B77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4" y="3529797"/>
            <a:ext cx="5908646" cy="33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F4EE-EA17-4AC6-9385-07A3CE90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genome project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675E8-65A9-4451-97A1-18F7C367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Celera wanted to keep its result private and</a:t>
            </a:r>
          </a:p>
          <a:p>
            <a:pPr marL="72000" indent="0">
              <a:buNone/>
            </a:pPr>
            <a:r>
              <a:rPr lang="en-US" sz="2000" dirty="0"/>
              <a:t>  sell them for profit – in the contrast to </a:t>
            </a:r>
          </a:p>
          <a:p>
            <a:pPr marL="72000" indent="0">
              <a:buNone/>
            </a:pPr>
            <a:r>
              <a:rPr lang="en-US" sz="2000" dirty="0"/>
              <a:t>  the government project</a:t>
            </a:r>
          </a:p>
          <a:p>
            <a:r>
              <a:rPr lang="en-US" sz="2000" dirty="0"/>
              <a:t>Results were published at 15.2.2001 in the</a:t>
            </a:r>
          </a:p>
          <a:p>
            <a:pPr marL="72000" indent="0">
              <a:buNone/>
            </a:pPr>
            <a:r>
              <a:rPr lang="en-US" sz="2000" dirty="0"/>
              <a:t>  Nature (gov</a:t>
            </a:r>
            <a:r>
              <a:rPr lang="cs-CZ" sz="2000" dirty="0"/>
              <a:t>.</a:t>
            </a:r>
            <a:r>
              <a:rPr lang="en-US" sz="2000" dirty="0"/>
              <a:t>) and 16.2.2001 in the Science</a:t>
            </a:r>
          </a:p>
          <a:p>
            <a:pPr marL="72000" indent="0">
              <a:buNone/>
            </a:pPr>
            <a:r>
              <a:rPr lang="en-US" sz="2000" dirty="0"/>
              <a:t>  (Celera project)</a:t>
            </a:r>
          </a:p>
          <a:p>
            <a:r>
              <a:rPr lang="en-US" sz="2000" dirty="0"/>
              <a:t>Map of human genome was established, </a:t>
            </a:r>
          </a:p>
          <a:p>
            <a:pPr marL="72000" indent="0">
              <a:buNone/>
            </a:pPr>
            <a:r>
              <a:rPr lang="en-US" sz="2000" dirty="0"/>
              <a:t>  but without variability between individuals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25A583-F815-41B7-880C-BD704BA2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9ED02F-7A6D-4CDD-9123-46D18255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17" y="1377658"/>
            <a:ext cx="6048634" cy="44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50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prezentace-munimed_sablona</Template>
  <TotalTime>46001</TotalTime>
  <Words>1376</Words>
  <Application>Microsoft Office PowerPoint</Application>
  <PresentationFormat>Širokoúhlá obrazovka</PresentationFormat>
  <Paragraphs>200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Analyze of the genome – GWAS and GRS</vt:lpstr>
      <vt:lpstr>Structure   </vt:lpstr>
      <vt:lpstr>Terminology  </vt:lpstr>
      <vt:lpstr>Allele a locus</vt:lpstr>
      <vt:lpstr>Single nucleotide polymorphism (SNP)</vt:lpstr>
      <vt:lpstr>Haplotype</vt:lpstr>
      <vt:lpstr>Linkage disequilibrium (LD) and imputation</vt:lpstr>
      <vt:lpstr>Human genome project</vt:lpstr>
      <vt:lpstr>Human genome project</vt:lpstr>
      <vt:lpstr>The HapMap Project</vt:lpstr>
      <vt:lpstr>The HapMap Project</vt:lpstr>
      <vt:lpstr>Genome-wide association studies (GWAS)</vt:lpstr>
      <vt:lpstr>GWAS</vt:lpstr>
      <vt:lpstr>GWAS</vt:lpstr>
      <vt:lpstr>GWAS – pros and cons</vt:lpstr>
      <vt:lpstr>GWAS – pros and cons</vt:lpstr>
      <vt:lpstr>What does the studies say?</vt:lpstr>
      <vt:lpstr>Shaffer et al.</vt:lpstr>
      <vt:lpstr>Shaffer et al.</vt:lpstr>
      <vt:lpstr>Prezentace aplikace PowerPoint</vt:lpstr>
      <vt:lpstr>Zeng et al. </vt:lpstr>
      <vt:lpstr>Prezentace aplikace PowerPoint</vt:lpstr>
      <vt:lpstr>Shungin et al.</vt:lpstr>
      <vt:lpstr>Genetic/polygenic risk score (GRS/PRS)</vt:lpstr>
      <vt:lpstr>Genetic/polygenic risk score (GRS/PRS)</vt:lpstr>
      <vt:lpstr>Morelli et al.</vt:lpstr>
      <vt:lpstr>Prezentace aplikace PowerPoint</vt:lpstr>
      <vt:lpstr>Morelli et al.</vt:lpstr>
      <vt:lpstr>Conclusion</vt:lpstr>
      <vt:lpstr>Recommended literature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 a GRS</dc:title>
  <dc:creator>David Galuška</dc:creator>
  <cp:lastModifiedBy>David Galuška</cp:lastModifiedBy>
  <cp:revision>108</cp:revision>
  <cp:lastPrinted>1601-01-01T00:00:00Z</cp:lastPrinted>
  <dcterms:created xsi:type="dcterms:W3CDTF">2021-02-17T09:11:13Z</dcterms:created>
  <dcterms:modified xsi:type="dcterms:W3CDTF">2022-02-20T09:57:37Z</dcterms:modified>
</cp:coreProperties>
</file>