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0"/>
  </p:notesMasterIdLst>
  <p:sldIdLst>
    <p:sldId id="256" r:id="rId5"/>
    <p:sldId id="313" r:id="rId6"/>
    <p:sldId id="258" r:id="rId7"/>
    <p:sldId id="285" r:id="rId8"/>
    <p:sldId id="286" r:id="rId9"/>
    <p:sldId id="287" r:id="rId10"/>
    <p:sldId id="292" r:id="rId11"/>
    <p:sldId id="309" r:id="rId12"/>
    <p:sldId id="310" r:id="rId13"/>
    <p:sldId id="311" r:id="rId14"/>
    <p:sldId id="312" r:id="rId15"/>
    <p:sldId id="274" r:id="rId16"/>
    <p:sldId id="275" r:id="rId17"/>
    <p:sldId id="276" r:id="rId18"/>
    <p:sldId id="278" r:id="rId19"/>
    <p:sldId id="283" r:id="rId20"/>
    <p:sldId id="314" r:id="rId21"/>
    <p:sldId id="293" r:id="rId22"/>
    <p:sldId id="294" r:id="rId23"/>
    <p:sldId id="289" r:id="rId24"/>
    <p:sldId id="290" r:id="rId25"/>
    <p:sldId id="288" r:id="rId26"/>
    <p:sldId id="257" r:id="rId27"/>
    <p:sldId id="259" r:id="rId28"/>
    <p:sldId id="260" r:id="rId29"/>
    <p:sldId id="307" r:id="rId30"/>
    <p:sldId id="261" r:id="rId31"/>
    <p:sldId id="308" r:id="rId32"/>
    <p:sldId id="315" r:id="rId33"/>
    <p:sldId id="271" r:id="rId34"/>
    <p:sldId id="262" r:id="rId35"/>
    <p:sldId id="264" r:id="rId36"/>
    <p:sldId id="263" r:id="rId37"/>
    <p:sldId id="269" r:id="rId38"/>
    <p:sldId id="291" r:id="rId39"/>
    <p:sldId id="270" r:id="rId40"/>
    <p:sldId id="272" r:id="rId41"/>
    <p:sldId id="273" r:id="rId42"/>
    <p:sldId id="266" r:id="rId43"/>
    <p:sldId id="265" r:id="rId44"/>
    <p:sldId id="267" r:id="rId45"/>
    <p:sldId id="268" r:id="rId46"/>
    <p:sldId id="280" r:id="rId47"/>
    <p:sldId id="279" r:id="rId48"/>
    <p:sldId id="277" r:id="rId49"/>
    <p:sldId id="281" r:id="rId50"/>
    <p:sldId id="282" r:id="rId51"/>
    <p:sldId id="284" r:id="rId52"/>
    <p:sldId id="295" r:id="rId53"/>
    <p:sldId id="296" r:id="rId54"/>
    <p:sldId id="297" r:id="rId55"/>
    <p:sldId id="298" r:id="rId56"/>
    <p:sldId id="299" r:id="rId57"/>
    <p:sldId id="300" r:id="rId58"/>
    <p:sldId id="302" r:id="rId5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57" autoAdjust="0"/>
  </p:normalViewPr>
  <p:slideViewPr>
    <p:cSldViewPr snapToGrid="0">
      <p:cViewPr varScale="1">
        <p:scale>
          <a:sx n="101" d="100"/>
          <a:sy n="101" d="100"/>
        </p:scale>
        <p:origin x="8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687C8-51D8-4AB5-967C-8A9DF77225AB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56090-3703-4256-876E-52BEA23BB3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48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56090-3703-4256-876E-52BEA23BB3CF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7041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56090-3703-4256-876E-52BEA23BB3CF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8683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56090-3703-4256-876E-52BEA23BB3CF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82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56090-3703-4256-876E-52BEA23BB3CF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7348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04390B-418D-44D3-8DAA-22A682B53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49B9DAF-8A0B-45CC-A672-E35EDA76E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6BFD84F-0C9A-4A54-AF46-4EE4E5ACE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A00F6B-363C-4569-B466-23FEAAF10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32AE67-FF98-4524-883B-B2C1E1C96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824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9C660E-DB27-4705-8DF5-011D979DA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F97E8BB-24F6-4A52-ABD8-EC82E9B58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D96485-3E1F-47B8-A913-D3BCBB26F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72DF3B-D645-4FD6-92FC-9DB0C5E9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328149-08B8-40F9-8EFB-571F312BE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6182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9F898A0-ED1D-4623-AAD0-283AA8BC7B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E94CD12-628C-4AC8-8FEB-3BCF22575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FCF329-6E66-4C92-9F5E-2BA2342DF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E986B0-CAD1-4D5E-A197-3097C6F0A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203349-17EC-4B39-B099-DB52B51EF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33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44299B-1AB4-4463-AF0E-5164B9DEF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6611EF-E0B8-4C0B-A618-D01859898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B94F6A-247E-465F-9E02-037A57E9B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07F0C9-7509-444F-82A5-C63CE99D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FB8E8D-CD68-45C0-8409-7640DC5CD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43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8537D-0DCB-45BA-80AB-A9D86D5C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CB25E5A-0DD9-4D06-BC63-E79A2DFFA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57FAA0-4171-47C6-83DF-3CE364B33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2CA7E5-1AAC-4942-90DB-B72303983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ED37C3-18D0-4A4B-B26B-7F0C5A7FD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09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6A78EA-88C0-4894-82B1-DE26BF3C5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85738F-3348-426B-BA1C-C39A579D9C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840E156-A19D-443B-9715-2EAFA83CD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430D021-3EDE-4D1F-A274-90153E2E3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19FF1EC-5B97-407F-9794-917973453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24F1834-5FEB-4968-9A7A-B8D8F420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59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6CFC27-026A-4B76-A692-F77E1E88E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BAB4CE3-D0F4-4571-A5E6-70283C951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DE588A8-7271-4162-8347-9784EB3D0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9485969-0F61-4466-B8D8-298FBB8467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D75DF1A-2588-4006-B2DF-E5EF5D90FE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2032E28-22E4-421B-ACBC-E9F741672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B365A65-8FDD-4B2B-98C6-FAAB6F4B8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53C648C-4AB6-4620-AF0F-C9E530B3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7162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219086-A570-48EA-ABD8-483112E1E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D1BAD25-81BE-4262-9349-C460FC7C4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310151C-0F67-43D4-86D9-5DC3FB371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9D0E9D3-A3BB-4A20-97ED-9502890AA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790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EA0FB04-C8C5-4416-8E86-F1A15EC3C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D53BD08-E305-40A3-A064-5764C44F3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BE0BDC6-C19A-411D-AD72-34274AB1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2967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9D2B9E-781F-452C-9D04-BFDC1B155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A04977-9BCE-4C51-AE5B-0C64BB480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F8CDA2-1008-48EF-9D57-601ACF8D3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46B7E8E-3325-425C-9BDA-30F2CD705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2312CE-95FA-4284-9F27-09034733A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5E0F1C2-D1B8-4D3D-8050-97637CE9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834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00EDA9-8313-4A45-A7BC-45C121C49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3743F77-473F-4DFC-A5CD-AB0A64D7B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D0A4B32-6C1C-4F42-8AFC-50578FEC9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48BD79B-6C01-4819-B840-C7044492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79A605C-D49D-4809-BFF1-CE756D4CD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D3E6814-4504-481D-B1CB-7E81D3058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7154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0739046-CA91-4C64-A92C-17373B982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2E77D7-404F-4994-ACA9-9ACBA3E93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F18B79-ED82-4DEC-B1A9-D27BC5A58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84FD7-53A0-4BEF-B51B-D5C4D32C0B86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9C7A09-69B7-4BE8-8B5D-AA5C9BA1F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1887C2-A559-48C2-8FDB-907630651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161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říčný řez stonkem rostliny pod mikroskopem">
            <a:extLst>
              <a:ext uri="{FF2B5EF4-FFF2-40B4-BE49-F238E27FC236}">
                <a16:creationId xmlns:a16="http://schemas.microsoft.com/office/drawing/2014/main" id="{4325047D-18E8-45A2-9E43-E73E95B8AA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778" b="1295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A1A0774-D002-4167-B7D9-CBC7DCA80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/>
              <a:t>Clinical anatomy of head and neck vessels</a:t>
            </a:r>
            <a:r>
              <a:rPr lang="cs-CZ" dirty="0"/>
              <a:t>.</a:t>
            </a:r>
            <a:r>
              <a:rPr lang="en-US" dirty="0"/>
              <a:t> </a:t>
            </a:r>
            <a:br>
              <a:rPr lang="cs-CZ" dirty="0"/>
            </a:br>
            <a:r>
              <a:rPr lang="cs-CZ" dirty="0"/>
              <a:t>L</a:t>
            </a:r>
            <a:r>
              <a:rPr lang="en-US" dirty="0" err="1"/>
              <a:t>ymphatic</a:t>
            </a:r>
            <a:r>
              <a:rPr lang="en-US" dirty="0"/>
              <a:t> drainage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534FE3D-5F45-4EEC-9BB0-71C770855E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MUDr. Erik Kročka</a:t>
            </a:r>
          </a:p>
        </p:txBody>
      </p:sp>
    </p:spTree>
    <p:extLst>
      <p:ext uri="{BB962C8B-B14F-4D97-AF65-F5344CB8AC3E}">
        <p14:creationId xmlns:p14="http://schemas.microsoft.com/office/powerpoint/2010/main" val="653310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B53FD41-A2F5-4D27-A480-6174F4624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104900"/>
            <a:ext cx="5604213" cy="46482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523F472-9A2A-49AD-A177-3E0AC0D91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04900"/>
            <a:ext cx="5571247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63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3B70795-1B8E-474D-9429-590A1E150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459" y="0"/>
            <a:ext cx="7161381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C8783CD-F8CA-4C75-8880-2F42169BABC9}"/>
              </a:ext>
            </a:extLst>
          </p:cNvPr>
          <p:cNvSpPr txBox="1"/>
          <p:nvPr/>
        </p:nvSpPr>
        <p:spPr>
          <a:xfrm>
            <a:off x="286460" y="371475"/>
            <a:ext cx="3007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C5 segment </a:t>
            </a:r>
            <a:r>
              <a:rPr lang="en-US" sz="2400" b="1" dirty="0">
                <a:solidFill>
                  <a:srgbClr val="C00000"/>
                </a:solidFill>
              </a:rPr>
              <a:t>aneurysm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21C65EB-55BF-4F38-B5DC-DFCB20D19643}"/>
              </a:ext>
            </a:extLst>
          </p:cNvPr>
          <p:cNvSpPr txBox="1"/>
          <p:nvPr/>
        </p:nvSpPr>
        <p:spPr>
          <a:xfrm>
            <a:off x="381710" y="1368296"/>
            <a:ext cx="39426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Intradural aneurysm: above DDR</a:t>
            </a:r>
          </a:p>
          <a:p>
            <a:pPr marL="447675" indent="-180975">
              <a:buFont typeface="Arial" panose="020B0604020202020204" pitchFamily="34" charset="0"/>
              <a:buChar char="•"/>
            </a:pPr>
            <a:r>
              <a:rPr lang="en-US" sz="1600" dirty="0"/>
              <a:t>risk</a:t>
            </a:r>
            <a:r>
              <a:rPr lang="sk-SK" sz="1600" dirty="0"/>
              <a:t> of</a:t>
            </a:r>
            <a:r>
              <a:rPr lang="en-US" sz="1600" dirty="0"/>
              <a:t> subarachnoid hemorrhage (SAH)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7177A79-01E1-4730-80D2-697EF10037A9}"/>
              </a:ext>
            </a:extLst>
          </p:cNvPr>
          <p:cNvSpPr txBox="1"/>
          <p:nvPr/>
        </p:nvSpPr>
        <p:spPr>
          <a:xfrm>
            <a:off x="384082" y="2248614"/>
            <a:ext cx="3437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Extradural aneurysm: under DDR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1950A46F-FCD2-4A16-9DDB-A5452A5FA20B}"/>
              </a:ext>
            </a:extLst>
          </p:cNvPr>
          <p:cNvCxnSpPr>
            <a:cxnSpLocks/>
          </p:cNvCxnSpPr>
          <p:nvPr/>
        </p:nvCxnSpPr>
        <p:spPr>
          <a:xfrm>
            <a:off x="2187781" y="2882711"/>
            <a:ext cx="0" cy="13082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E097405-8E65-4D4F-9415-29031DBC147C}"/>
              </a:ext>
            </a:extLst>
          </p:cNvPr>
          <p:cNvSpPr txBox="1"/>
          <p:nvPr/>
        </p:nvSpPr>
        <p:spPr>
          <a:xfrm>
            <a:off x="711832" y="4455765"/>
            <a:ext cx="2951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CONVENTIONAL BOUNDARY</a:t>
            </a:r>
          </a:p>
          <a:p>
            <a:pPr algn="ctr"/>
            <a:r>
              <a:rPr lang="cs-CZ" dirty="0"/>
              <a:t>(existence </a:t>
            </a:r>
            <a:r>
              <a:rPr lang="en-US" dirty="0"/>
              <a:t>of</a:t>
            </a:r>
            <a:r>
              <a:rPr lang="cs-CZ" dirty="0"/>
              <a:t> </a:t>
            </a:r>
            <a:r>
              <a:rPr lang="cs-CZ" b="1" dirty="0"/>
              <a:t>„</a:t>
            </a:r>
            <a:r>
              <a:rPr lang="en-US" b="1" dirty="0"/>
              <a:t>Carotid</a:t>
            </a:r>
            <a:r>
              <a:rPr lang="cs-CZ" b="1" dirty="0"/>
              <a:t> </a:t>
            </a:r>
            <a:r>
              <a:rPr lang="en-US" b="1" dirty="0"/>
              <a:t>cave</a:t>
            </a:r>
            <a:r>
              <a:rPr lang="cs-CZ" b="1" dirty="0"/>
              <a:t>“!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20077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31E009E-74EF-410F-BC99-7386E6208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90" y="759295"/>
            <a:ext cx="8660410" cy="522240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2108184-4827-4ABF-8B83-132C4087442F}"/>
              </a:ext>
            </a:extLst>
          </p:cNvPr>
          <p:cNvSpPr txBox="1"/>
          <p:nvPr/>
        </p:nvSpPr>
        <p:spPr>
          <a:xfrm>
            <a:off x="177814" y="297630"/>
            <a:ext cx="3233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ARTERIES OF THE ORBIT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DC37FFA-ED5B-44A7-A44F-D786BFD55BB0}"/>
              </a:ext>
            </a:extLst>
          </p:cNvPr>
          <p:cNvSpPr txBox="1"/>
          <p:nvPr/>
        </p:nvSpPr>
        <p:spPr>
          <a:xfrm>
            <a:off x="177814" y="1220960"/>
            <a:ext cx="3326039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b="1" dirty="0" err="1">
                <a:solidFill>
                  <a:srgbClr val="C00000"/>
                </a:solidFill>
              </a:rPr>
              <a:t>Ophthalmic</a:t>
            </a:r>
            <a:r>
              <a:rPr lang="cs-CZ" sz="2200" b="1" dirty="0">
                <a:solidFill>
                  <a:srgbClr val="C00000"/>
                </a:solidFill>
              </a:rPr>
              <a:t> </a:t>
            </a:r>
            <a:r>
              <a:rPr lang="cs-CZ" sz="2200" b="1" dirty="0" err="1">
                <a:solidFill>
                  <a:srgbClr val="C00000"/>
                </a:solidFill>
              </a:rPr>
              <a:t>artery</a:t>
            </a:r>
            <a:endParaRPr lang="cs-CZ" sz="22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Central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retinal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Lacrimal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dirty="0" err="1">
                <a:solidFill>
                  <a:srgbClr val="FF0000"/>
                </a:solidFill>
              </a:rPr>
              <a:t>Anterior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ciliary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arteries</a:t>
            </a:r>
            <a:endParaRPr lang="cs-CZ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dirty="0" err="1">
                <a:solidFill>
                  <a:srgbClr val="FF0000"/>
                </a:solidFill>
              </a:rPr>
              <a:t>Lateral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palpebral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arteries</a:t>
            </a:r>
            <a:endParaRPr lang="cs-CZ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Short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posterior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ciliary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arteries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Long </a:t>
            </a:r>
            <a:r>
              <a:rPr lang="cs-CZ" b="1" dirty="0" err="1">
                <a:solidFill>
                  <a:srgbClr val="FF0000"/>
                </a:solidFill>
              </a:rPr>
              <a:t>posterior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ciliary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arteries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Anterior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ciliary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arteries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Muscular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arteries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Supraorbital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Posterior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ethmoidal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Anterior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ethmoidal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dirty="0" err="1">
                <a:solidFill>
                  <a:srgbClr val="FF0000"/>
                </a:solidFill>
              </a:rPr>
              <a:t>Anterior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meningeal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branch</a:t>
            </a:r>
            <a:endParaRPr lang="cs-CZ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Medial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palpebral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arteries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Supratrochlear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Dorsal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nasal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7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911AD95-6DC2-4C11-B8E7-AC604D183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49"/>
            <a:ext cx="5772151" cy="6781901"/>
          </a:xfrm>
          <a:prstGeom prst="rect">
            <a:avLst/>
          </a:prstGeom>
        </p:spPr>
      </p:pic>
      <p:pic>
        <p:nvPicPr>
          <p:cNvPr id="7" name="Obrázek 6" descr="Obsah obrázku text, bezobratlí, ostnokožci&#10;&#10;Popis byl vytvořen automaticky">
            <a:extLst>
              <a:ext uri="{FF2B5EF4-FFF2-40B4-BE49-F238E27FC236}">
                <a16:creationId xmlns:a16="http://schemas.microsoft.com/office/drawing/2014/main" id="{D061C7F0-C270-4837-9D3F-0DEF69270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1" y="984951"/>
            <a:ext cx="6419849" cy="488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34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interiér&#10;&#10;Popis byl vytvořen automaticky">
            <a:extLst>
              <a:ext uri="{FF2B5EF4-FFF2-40B4-BE49-F238E27FC236}">
                <a16:creationId xmlns:a16="http://schemas.microsoft.com/office/drawing/2014/main" id="{2A16CA9B-EB80-4846-B12B-C522326AE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2" y="942662"/>
            <a:ext cx="5639127" cy="5172048"/>
          </a:xfrm>
          <a:prstGeom prst="rect">
            <a:avLst/>
          </a:prstGeom>
        </p:spPr>
      </p:pic>
      <p:pic>
        <p:nvPicPr>
          <p:cNvPr id="7" name="Obrázek 6" descr="Obsah obrázku text, zavřít&#10;&#10;Popis byl vytvořen automaticky">
            <a:extLst>
              <a:ext uri="{FF2B5EF4-FFF2-40B4-BE49-F238E27FC236}">
                <a16:creationId xmlns:a16="http://schemas.microsoft.com/office/drawing/2014/main" id="{60CCC47E-31C8-48B0-95B7-697493264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1" y="837887"/>
            <a:ext cx="5639129" cy="536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74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DC8A4ED-3B9F-4F8A-BFE6-39E444241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5" y="1309411"/>
            <a:ext cx="5615305" cy="4885434"/>
          </a:xfrm>
          <a:prstGeom prst="rect">
            <a:avLst/>
          </a:prstGeom>
        </p:spPr>
      </p:pic>
      <p:pic>
        <p:nvPicPr>
          <p:cNvPr id="7" name="Obrázek 6" descr="Obsah obrázku oranžová&#10;&#10;Popis byl vytvořen automaticky">
            <a:extLst>
              <a:ext uri="{FF2B5EF4-FFF2-40B4-BE49-F238E27FC236}">
                <a16:creationId xmlns:a16="http://schemas.microsoft.com/office/drawing/2014/main" id="{B00A2CE4-D917-4A03-BA05-EAC1AC7C9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27" y="1309411"/>
            <a:ext cx="4914898" cy="490457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00A277C-7796-4F25-9D81-E3241D6925E0}"/>
              </a:ext>
            </a:extLst>
          </p:cNvPr>
          <p:cNvSpPr txBox="1"/>
          <p:nvPr/>
        </p:nvSpPr>
        <p:spPr>
          <a:xfrm>
            <a:off x="234964" y="323850"/>
            <a:ext cx="3880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RETINAL ARTERY OCCLUSION</a:t>
            </a:r>
          </a:p>
        </p:txBody>
      </p:sp>
    </p:spTree>
    <p:extLst>
      <p:ext uri="{BB962C8B-B14F-4D97-AF65-F5344CB8AC3E}">
        <p14:creationId xmlns:p14="http://schemas.microsoft.com/office/powerpoint/2010/main" val="941079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502F064-B34A-4DC7-A444-4300EA63F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74" y="0"/>
            <a:ext cx="7394426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D19268E-420B-4C22-8EDB-B627F2CEF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49" y="3062098"/>
            <a:ext cx="2700475" cy="371804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830F3AB-E859-494D-8BE8-9A810088D4EE}"/>
              </a:ext>
            </a:extLst>
          </p:cNvPr>
          <p:cNvSpPr txBox="1"/>
          <p:nvPr/>
        </p:nvSpPr>
        <p:spPr>
          <a:xfrm>
            <a:off x="243088" y="190500"/>
            <a:ext cx="2708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VERTEBRAL ARTERY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B183F92-7DBD-49A2-9069-D682AF89975C}"/>
              </a:ext>
            </a:extLst>
          </p:cNvPr>
          <p:cNvSpPr txBox="1"/>
          <p:nvPr/>
        </p:nvSpPr>
        <p:spPr>
          <a:xfrm>
            <a:off x="243088" y="934749"/>
            <a:ext cx="21664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err="1"/>
              <a:t>Cervical</a:t>
            </a:r>
            <a:r>
              <a:rPr lang="cs-CZ" b="1" u="sng" dirty="0"/>
              <a:t> </a:t>
            </a:r>
            <a:r>
              <a:rPr lang="cs-CZ" b="1" u="sng" dirty="0" err="1"/>
              <a:t>branches</a:t>
            </a:r>
            <a:endParaRPr lang="cs-CZ" b="1" u="sng" dirty="0"/>
          </a:p>
          <a:p>
            <a:r>
              <a:rPr lang="cs-CZ" b="1" dirty="0" err="1">
                <a:solidFill>
                  <a:srgbClr val="FF0000"/>
                </a:solidFill>
              </a:rPr>
              <a:t>Spinal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branches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dirty="0" err="1">
                <a:solidFill>
                  <a:srgbClr val="FF0000"/>
                </a:solidFill>
              </a:rPr>
              <a:t>Muscular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branches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dirty="0" err="1">
                <a:solidFill>
                  <a:srgbClr val="FF0000"/>
                </a:solidFill>
              </a:rPr>
              <a:t>Meningeal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branches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4BF673C-0B88-4812-8CC7-3F56B42CC467}"/>
              </a:ext>
            </a:extLst>
          </p:cNvPr>
          <p:cNvSpPr txBox="1"/>
          <p:nvPr/>
        </p:nvSpPr>
        <p:spPr>
          <a:xfrm>
            <a:off x="2399161" y="933801"/>
            <a:ext cx="2729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err="1"/>
              <a:t>Cranial</a:t>
            </a:r>
            <a:r>
              <a:rPr lang="cs-CZ" b="1" u="sng" dirty="0"/>
              <a:t> </a:t>
            </a:r>
            <a:r>
              <a:rPr lang="cs-CZ" b="1" u="sng" dirty="0" err="1"/>
              <a:t>branches</a:t>
            </a:r>
            <a:endParaRPr lang="cs-CZ" b="1" u="sng" dirty="0"/>
          </a:p>
          <a:p>
            <a:r>
              <a:rPr lang="cs-CZ" b="1" dirty="0" err="1">
                <a:solidFill>
                  <a:srgbClr val="FF0000"/>
                </a:solidFill>
              </a:rPr>
              <a:t>Basilar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dirty="0" err="1">
                <a:solidFill>
                  <a:srgbClr val="FF0000"/>
                </a:solidFill>
              </a:rPr>
              <a:t>Posterior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cerebral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arteries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0204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C285A9C-2B4A-4864-9BAD-8EEC192DF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76" y="0"/>
            <a:ext cx="9513047" cy="684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10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1DAED7C-39AF-4045-BDD7-B4F9DFEDE536}"/>
              </a:ext>
            </a:extLst>
          </p:cNvPr>
          <p:cNvSpPr txBox="1"/>
          <p:nvPr/>
        </p:nvSpPr>
        <p:spPr>
          <a:xfrm>
            <a:off x="214848" y="287681"/>
            <a:ext cx="4412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CIRCULUS ARTERIOSUS CEREBRI </a:t>
            </a:r>
            <a:r>
              <a:rPr lang="cs-CZ" sz="2000" b="1" i="1" dirty="0">
                <a:solidFill>
                  <a:srgbClr val="C00000"/>
                </a:solidFill>
              </a:rPr>
              <a:t>WILLISI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5CE0E8A-C157-49B0-B57F-617185C66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250"/>
            <a:ext cx="6385831" cy="507682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F75364D-F308-4048-8BD1-5C6DDA455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5" y="1740289"/>
            <a:ext cx="5686425" cy="396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91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784D90FB-71A1-4252-91B4-FF69E5881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" y="1293988"/>
            <a:ext cx="11687175" cy="556401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3E090D8-3A55-4550-AE5B-77492716C5F6}"/>
              </a:ext>
            </a:extLst>
          </p:cNvPr>
          <p:cNvSpPr txBox="1"/>
          <p:nvPr/>
        </p:nvSpPr>
        <p:spPr>
          <a:xfrm>
            <a:off x="214848" y="211481"/>
            <a:ext cx="3607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ARTERIAL SUPPLY OF THE BRAIN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C28CD37-C857-4F20-8277-5DE12BA47462}"/>
              </a:ext>
            </a:extLst>
          </p:cNvPr>
          <p:cNvSpPr txBox="1"/>
          <p:nvPr/>
        </p:nvSpPr>
        <p:spPr>
          <a:xfrm>
            <a:off x="1299658" y="835997"/>
            <a:ext cx="4190634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sz="2000" b="1" dirty="0" err="1"/>
              <a:t>Anterior</a:t>
            </a:r>
            <a:r>
              <a:rPr lang="cs-CZ" sz="2000" b="1" dirty="0"/>
              <a:t> 2/3 → </a:t>
            </a:r>
            <a:r>
              <a:rPr lang="cs-CZ" sz="2000" b="1" i="1" dirty="0" err="1"/>
              <a:t>internal</a:t>
            </a:r>
            <a:r>
              <a:rPr lang="cs-CZ" sz="2000" b="1" i="1" dirty="0"/>
              <a:t> </a:t>
            </a:r>
            <a:r>
              <a:rPr lang="cs-CZ" sz="2000" b="1" i="1" dirty="0" err="1"/>
              <a:t>carotid</a:t>
            </a:r>
            <a:r>
              <a:rPr lang="cs-CZ" sz="2000" b="1" i="1" dirty="0"/>
              <a:t> </a:t>
            </a:r>
            <a:r>
              <a:rPr lang="cs-CZ" sz="2000" b="1" i="1" dirty="0" err="1"/>
              <a:t>artery</a:t>
            </a:r>
            <a:endParaRPr lang="cs-CZ" sz="2000" b="1" i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497E82B-8CBD-4A65-B453-C32076A819AE}"/>
              </a:ext>
            </a:extLst>
          </p:cNvPr>
          <p:cNvSpPr txBox="1"/>
          <p:nvPr/>
        </p:nvSpPr>
        <p:spPr>
          <a:xfrm>
            <a:off x="7439025" y="835997"/>
            <a:ext cx="3605282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sz="2000" b="1" dirty="0" err="1"/>
              <a:t>Posterior</a:t>
            </a:r>
            <a:r>
              <a:rPr lang="cs-CZ" sz="2000" b="1" dirty="0"/>
              <a:t> 1/3 → </a:t>
            </a:r>
            <a:r>
              <a:rPr lang="cs-CZ" sz="2000" b="1" i="1" dirty="0" err="1"/>
              <a:t>vertebral</a:t>
            </a:r>
            <a:r>
              <a:rPr lang="cs-CZ" sz="2000" b="1" i="1" dirty="0"/>
              <a:t> </a:t>
            </a:r>
            <a:r>
              <a:rPr lang="cs-CZ" sz="2000" b="1" i="1" dirty="0" err="1"/>
              <a:t>artery</a:t>
            </a:r>
            <a:endParaRPr lang="cs-CZ" sz="2000" b="1" i="1" dirty="0"/>
          </a:p>
        </p:txBody>
      </p:sp>
    </p:spTree>
    <p:extLst>
      <p:ext uri="{BB962C8B-B14F-4D97-AF65-F5344CB8AC3E}">
        <p14:creationId xmlns:p14="http://schemas.microsoft.com/office/powerpoint/2010/main" val="2952318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1F16D216-37A6-43DE-89EF-0130311A5267}"/>
              </a:ext>
            </a:extLst>
          </p:cNvPr>
          <p:cNvSpPr txBox="1"/>
          <p:nvPr/>
        </p:nvSpPr>
        <p:spPr>
          <a:xfrm>
            <a:off x="243088" y="381000"/>
            <a:ext cx="377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COMMON CAROTID ARTERY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C6757A1-CA88-472E-8A0E-238A5CFBD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9" y="2419349"/>
            <a:ext cx="5970188" cy="381000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A84033D-9EAD-4D42-A903-A7A872559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65" y="0"/>
            <a:ext cx="5844285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EA1D017-696E-450D-927B-4032C24248E5}"/>
              </a:ext>
            </a:extLst>
          </p:cNvPr>
          <p:cNvSpPr txBox="1"/>
          <p:nvPr/>
        </p:nvSpPr>
        <p:spPr>
          <a:xfrm>
            <a:off x="243088" y="974362"/>
            <a:ext cx="6272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/>
              <a:t>main artery of head and</a:t>
            </a:r>
            <a:r>
              <a:rPr lang="sk-SK" sz="1600" dirty="0"/>
              <a:t> </a:t>
            </a:r>
            <a:r>
              <a:rPr lang="en-US" sz="1600" dirty="0"/>
              <a:t>bigger</a:t>
            </a:r>
            <a:r>
              <a:rPr lang="sk-SK" sz="1600" dirty="0"/>
              <a:t> part of </a:t>
            </a:r>
            <a:r>
              <a:rPr lang="en-US" sz="1600" dirty="0"/>
              <a:t>the brain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/>
              <a:t>most often branch of brachiocephalic trunk (right) and aortic arch (left)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 dirty="0"/>
              <a:t>without branches usually</a:t>
            </a:r>
          </a:p>
        </p:txBody>
      </p:sp>
    </p:spTree>
    <p:extLst>
      <p:ext uri="{BB962C8B-B14F-4D97-AF65-F5344CB8AC3E}">
        <p14:creationId xmlns:p14="http://schemas.microsoft.com/office/powerpoint/2010/main" val="2656136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A80877C-6C9F-4EF8-9EB2-B660A3316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204" y="783348"/>
            <a:ext cx="5315245" cy="529130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E08308E-7122-48E0-8465-73069E56C58B}"/>
              </a:ext>
            </a:extLst>
          </p:cNvPr>
          <p:cNvSpPr txBox="1"/>
          <p:nvPr/>
        </p:nvSpPr>
        <p:spPr>
          <a:xfrm>
            <a:off x="214848" y="287681"/>
            <a:ext cx="4194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ANEURYSMS IN THE CIRCLE OF WILLIS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60B5543-C259-4A49-9015-4B3CC3653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639"/>
            <a:ext cx="6276652" cy="504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69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E6AF857-38FE-4FC2-A3FE-795122BA3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59814"/>
            <a:ext cx="6096000" cy="533837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3BAA299-8246-4483-A46E-79CE37DE3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085545"/>
            <a:ext cx="5762625" cy="514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48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1BB13CD1-AD40-452B-96DD-53E1A71B0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270" y="-1"/>
            <a:ext cx="4293882" cy="685800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FE282EF-D500-4E48-83E2-6FB256DD6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778" y="-8146"/>
            <a:ext cx="4293882" cy="687429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9DEB054-B9AA-48DB-9B9A-50E4DE5BA449}"/>
              </a:ext>
            </a:extLst>
          </p:cNvPr>
          <p:cNvSpPr txBox="1"/>
          <p:nvPr/>
        </p:nvSpPr>
        <p:spPr>
          <a:xfrm>
            <a:off x="119598" y="259106"/>
            <a:ext cx="3417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SUBCLAVIAN STEAL SYNDROM</a:t>
            </a:r>
          </a:p>
        </p:txBody>
      </p:sp>
    </p:spTree>
    <p:extLst>
      <p:ext uri="{BB962C8B-B14F-4D97-AF65-F5344CB8AC3E}">
        <p14:creationId xmlns:p14="http://schemas.microsoft.com/office/powerpoint/2010/main" val="2967092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8C83ECC-9A68-4290-963D-8874598D6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277" y="0"/>
            <a:ext cx="7164723" cy="6858000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F43F118F-C223-452C-814D-2CDEFE4C3DFE}"/>
              </a:ext>
            </a:extLst>
          </p:cNvPr>
          <p:cNvSpPr txBox="1"/>
          <p:nvPr/>
        </p:nvSpPr>
        <p:spPr>
          <a:xfrm>
            <a:off x="243088" y="190500"/>
            <a:ext cx="3772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EXTERNAL CAROTID ARTERY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119517E-7B57-447B-AE45-E15F3F5666D7}"/>
              </a:ext>
            </a:extLst>
          </p:cNvPr>
          <p:cNvSpPr txBox="1"/>
          <p:nvPr/>
        </p:nvSpPr>
        <p:spPr>
          <a:xfrm>
            <a:off x="475167" y="942975"/>
            <a:ext cx="23734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err="1"/>
              <a:t>Ventral</a:t>
            </a:r>
            <a:r>
              <a:rPr lang="cs-CZ" b="1" u="sng" dirty="0"/>
              <a:t> </a:t>
            </a:r>
            <a:r>
              <a:rPr lang="cs-CZ" b="1" u="sng" dirty="0" err="1"/>
              <a:t>branches</a:t>
            </a:r>
            <a:endParaRPr lang="cs-CZ" b="1" u="sng" dirty="0"/>
          </a:p>
          <a:p>
            <a:r>
              <a:rPr lang="cs-CZ" b="1" dirty="0">
                <a:solidFill>
                  <a:srgbClr val="FF0000"/>
                </a:solidFill>
              </a:rPr>
              <a:t>Superior </a:t>
            </a:r>
            <a:r>
              <a:rPr lang="cs-CZ" b="1" dirty="0" err="1">
                <a:solidFill>
                  <a:srgbClr val="FF0000"/>
                </a:solidFill>
              </a:rPr>
              <a:t>thyroid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 err="1">
                <a:solidFill>
                  <a:srgbClr val="FF0000"/>
                </a:solidFill>
              </a:rPr>
              <a:t>Lingual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dirty="0" err="1">
                <a:solidFill>
                  <a:srgbClr val="FF0000"/>
                </a:solidFill>
              </a:rPr>
              <a:t>Facial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D612973-5376-42C6-ABB4-16FFC0DC37E9}"/>
              </a:ext>
            </a:extLst>
          </p:cNvPr>
          <p:cNvSpPr txBox="1"/>
          <p:nvPr/>
        </p:nvSpPr>
        <p:spPr>
          <a:xfrm>
            <a:off x="475167" y="2143304"/>
            <a:ext cx="2952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err="1"/>
              <a:t>Medial</a:t>
            </a:r>
            <a:r>
              <a:rPr lang="cs-CZ" b="1" u="sng" dirty="0"/>
              <a:t> </a:t>
            </a:r>
            <a:r>
              <a:rPr lang="cs-CZ" b="1" u="sng" dirty="0" err="1"/>
              <a:t>branches</a:t>
            </a:r>
            <a:endParaRPr lang="cs-CZ" b="1" u="sng" dirty="0"/>
          </a:p>
          <a:p>
            <a:r>
              <a:rPr lang="cs-CZ" b="1" dirty="0" err="1">
                <a:solidFill>
                  <a:srgbClr val="FF0000"/>
                </a:solidFill>
              </a:rPr>
              <a:t>Ascending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pharyngeal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7293ABD-5403-47D7-A522-46445E38BA53}"/>
              </a:ext>
            </a:extLst>
          </p:cNvPr>
          <p:cNvSpPr txBox="1"/>
          <p:nvPr/>
        </p:nvSpPr>
        <p:spPr>
          <a:xfrm>
            <a:off x="475167" y="2789635"/>
            <a:ext cx="25993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err="1"/>
              <a:t>Dorsal</a:t>
            </a:r>
            <a:r>
              <a:rPr lang="cs-CZ" b="1" u="sng" dirty="0"/>
              <a:t> </a:t>
            </a:r>
            <a:r>
              <a:rPr lang="cs-CZ" b="1" u="sng" dirty="0" err="1"/>
              <a:t>branches</a:t>
            </a:r>
            <a:endParaRPr lang="cs-CZ" b="1" u="sng" dirty="0"/>
          </a:p>
          <a:p>
            <a:r>
              <a:rPr lang="cs-CZ" b="1" dirty="0" err="1">
                <a:solidFill>
                  <a:srgbClr val="FF0000"/>
                </a:solidFill>
              </a:rPr>
              <a:t>Occipital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 err="1">
                <a:solidFill>
                  <a:srgbClr val="FF0000"/>
                </a:solidFill>
              </a:rPr>
              <a:t>Posterior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auricular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E481775-1F8E-451F-A132-6C539744A811}"/>
              </a:ext>
            </a:extLst>
          </p:cNvPr>
          <p:cNvSpPr txBox="1"/>
          <p:nvPr/>
        </p:nvSpPr>
        <p:spPr>
          <a:xfrm>
            <a:off x="475167" y="3712965"/>
            <a:ext cx="27644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/>
              <a:t>Terminal </a:t>
            </a:r>
            <a:r>
              <a:rPr lang="cs-CZ" b="1" u="sng" dirty="0" err="1"/>
              <a:t>branches</a:t>
            </a:r>
            <a:endParaRPr lang="cs-CZ" b="1" u="sng" dirty="0"/>
          </a:p>
          <a:p>
            <a:r>
              <a:rPr lang="cs-CZ" b="1" dirty="0" err="1">
                <a:solidFill>
                  <a:srgbClr val="FF0000"/>
                </a:solidFill>
              </a:rPr>
              <a:t>Maxillary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 err="1">
                <a:solidFill>
                  <a:srgbClr val="FF0000"/>
                </a:solidFill>
              </a:rPr>
              <a:t>Superficial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temporal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83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88108BB-73C6-472C-859D-A7FEE06A4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94" y="0"/>
            <a:ext cx="5816906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0863DC1-0FFC-4D96-BD53-D0FF43453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6" y="2409825"/>
            <a:ext cx="6134843" cy="444817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30D1961-1F70-41EF-9DD6-33081962701D}"/>
              </a:ext>
            </a:extLst>
          </p:cNvPr>
          <p:cNvSpPr txBox="1"/>
          <p:nvPr/>
        </p:nvSpPr>
        <p:spPr>
          <a:xfrm>
            <a:off x="252613" y="190500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SUPERIOR THYROID ARTERY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DAB7EAC-C950-4F7B-97E0-7207A43ED034}"/>
              </a:ext>
            </a:extLst>
          </p:cNvPr>
          <p:cNvSpPr txBox="1"/>
          <p:nvPr/>
        </p:nvSpPr>
        <p:spPr>
          <a:xfrm>
            <a:off x="361950" y="847725"/>
            <a:ext cx="52877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Superior </a:t>
            </a:r>
            <a:r>
              <a:rPr lang="cs-CZ" b="1" dirty="0" err="1">
                <a:solidFill>
                  <a:srgbClr val="FF0000"/>
                </a:solidFill>
              </a:rPr>
              <a:t>laryngeal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Cricothyroid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Infrahyoid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Sternocleidomastoid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Glandular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branches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F0000"/>
                </a:solidFill>
              </a:rPr>
              <a:t>(</a:t>
            </a:r>
            <a:r>
              <a:rPr lang="cs-CZ" dirty="0" err="1">
                <a:solidFill>
                  <a:srgbClr val="FF0000"/>
                </a:solidFill>
              </a:rPr>
              <a:t>anterior</a:t>
            </a:r>
            <a:r>
              <a:rPr lang="cs-CZ" dirty="0">
                <a:solidFill>
                  <a:srgbClr val="FF0000"/>
                </a:solidFill>
              </a:rPr>
              <a:t>, </a:t>
            </a:r>
            <a:r>
              <a:rPr lang="cs-CZ" dirty="0" err="1">
                <a:solidFill>
                  <a:srgbClr val="FF0000"/>
                </a:solidFill>
              </a:rPr>
              <a:t>lateral</a:t>
            </a:r>
            <a:r>
              <a:rPr lang="cs-CZ" dirty="0">
                <a:solidFill>
                  <a:srgbClr val="FF0000"/>
                </a:solidFill>
              </a:rPr>
              <a:t> and </a:t>
            </a:r>
            <a:r>
              <a:rPr lang="cs-CZ" dirty="0" err="1">
                <a:solidFill>
                  <a:srgbClr val="FF0000"/>
                </a:solidFill>
              </a:rPr>
              <a:t>posterior</a:t>
            </a:r>
            <a:r>
              <a:rPr lang="cs-CZ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02565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E3433BC9-AB08-43C0-8018-830B545B56B2}"/>
              </a:ext>
            </a:extLst>
          </p:cNvPr>
          <p:cNvSpPr txBox="1"/>
          <p:nvPr/>
        </p:nvSpPr>
        <p:spPr>
          <a:xfrm>
            <a:off x="214513" y="195262"/>
            <a:ext cx="2357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LINGUAL ARTERY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E7A7C14-94A7-4958-A6A3-E97635EAEAAF}"/>
              </a:ext>
            </a:extLst>
          </p:cNvPr>
          <p:cNvSpPr txBox="1"/>
          <p:nvPr/>
        </p:nvSpPr>
        <p:spPr>
          <a:xfrm>
            <a:off x="300238" y="740111"/>
            <a:ext cx="2775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Suprahyoid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Sublingual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Dorsal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lingual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branches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Deep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lingual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1BB199D-4961-44D5-9EC2-C163BC4FB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94034"/>
            <a:ext cx="8111032" cy="586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52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81F09D4-A215-41EA-9370-AF392733B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539" y="378618"/>
            <a:ext cx="6193668" cy="610076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4A50214-9D92-43B7-A67F-D6AE68AFE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2151817"/>
            <a:ext cx="5678289" cy="432756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E79FB7A-A46D-4396-8FA0-9D11CC8162E0}"/>
              </a:ext>
            </a:extLst>
          </p:cNvPr>
          <p:cNvSpPr txBox="1"/>
          <p:nvPr/>
        </p:nvSpPr>
        <p:spPr>
          <a:xfrm>
            <a:off x="312672" y="378618"/>
            <a:ext cx="3573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Lingual artery - M type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72ECFDA-B2F5-4070-B06B-53D831BA790C}"/>
              </a:ext>
            </a:extLst>
          </p:cNvPr>
          <p:cNvSpPr txBox="1"/>
          <p:nvPr/>
        </p:nvSpPr>
        <p:spPr>
          <a:xfrm>
            <a:off x="312672" y="1027162"/>
            <a:ext cx="4980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/>
              <a:t>the main route type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/>
              <a:t>courses between hyoglossus and genioglossus muscles </a:t>
            </a:r>
          </a:p>
        </p:txBody>
      </p:sp>
    </p:spTree>
    <p:extLst>
      <p:ext uri="{BB962C8B-B14F-4D97-AF65-F5344CB8AC3E}">
        <p14:creationId xmlns:p14="http://schemas.microsoft.com/office/powerpoint/2010/main" val="2696469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94E7CDEC-5ED5-4FC3-988A-47A2D0D7A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113" y="251969"/>
            <a:ext cx="5325218" cy="6506483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7981F613-9683-4D0F-80CF-793AA7396AF1}"/>
              </a:ext>
            </a:extLst>
          </p:cNvPr>
          <p:cNvGrpSpPr/>
          <p:nvPr/>
        </p:nvGrpSpPr>
        <p:grpSpPr>
          <a:xfrm>
            <a:off x="461617" y="99548"/>
            <a:ext cx="5163271" cy="6658904"/>
            <a:chOff x="461617" y="99548"/>
            <a:chExt cx="5163271" cy="6658904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18AD2F08-0927-4E2C-B8B8-0CBCA6E4E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617" y="99548"/>
              <a:ext cx="5163271" cy="6658904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EC02381E-9559-4BD9-A2F3-DC30A460C228}"/>
                </a:ext>
              </a:extLst>
            </p:cNvPr>
            <p:cNvSpPr/>
            <p:nvPr/>
          </p:nvSpPr>
          <p:spPr>
            <a:xfrm>
              <a:off x="461617" y="99548"/>
              <a:ext cx="519458" cy="29675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C89194A8-6D45-47FF-81F4-0823438C78A8}"/>
                </a:ext>
              </a:extLst>
            </p:cNvPr>
            <p:cNvSpPr/>
            <p:nvPr/>
          </p:nvSpPr>
          <p:spPr>
            <a:xfrm>
              <a:off x="461617" y="4057650"/>
              <a:ext cx="395633" cy="1438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C68EB4FD-6695-4D61-8F0D-3B830CFFDD8C}"/>
                </a:ext>
              </a:extLst>
            </p:cNvPr>
            <p:cNvSpPr/>
            <p:nvPr/>
          </p:nvSpPr>
          <p:spPr>
            <a:xfrm>
              <a:off x="461617" y="5048251"/>
              <a:ext cx="624233" cy="552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2D8E0821-B359-4195-BAC3-180D3AF9FCCA}"/>
                </a:ext>
              </a:extLst>
            </p:cNvPr>
            <p:cNvSpPr/>
            <p:nvPr/>
          </p:nvSpPr>
          <p:spPr>
            <a:xfrm>
              <a:off x="461617" y="99548"/>
              <a:ext cx="2072033" cy="1538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775F198D-7145-480F-BFFC-8DF05FCF0172}"/>
                </a:ext>
              </a:extLst>
            </p:cNvPr>
            <p:cNvSpPr/>
            <p:nvPr/>
          </p:nvSpPr>
          <p:spPr>
            <a:xfrm>
              <a:off x="2447594" y="99548"/>
              <a:ext cx="624233" cy="552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693559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4995F89-2645-4D11-B8EA-F41CFD368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04" y="917913"/>
            <a:ext cx="7248999" cy="482482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29490AF-C089-45E7-86DC-B2B010BA9A40}"/>
              </a:ext>
            </a:extLst>
          </p:cNvPr>
          <p:cNvSpPr txBox="1"/>
          <p:nvPr/>
        </p:nvSpPr>
        <p:spPr>
          <a:xfrm>
            <a:off x="245997" y="1531144"/>
            <a:ext cx="457490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>
              <a:buAutoNum type="arabicPeriod"/>
            </a:pPr>
            <a:r>
              <a:rPr lang="en-US" sz="2000" b="1">
                <a:solidFill>
                  <a:srgbClr val="00B050"/>
                </a:solidFill>
              </a:rPr>
              <a:t>The Béclard´s angle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caudal: the greater horne of the hyoid bone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cranial: the posterior belly of the digastric muscle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2C81D1C-211B-4DDE-B304-C068AFF96D46}"/>
              </a:ext>
            </a:extLst>
          </p:cNvPr>
          <p:cNvSpPr txBox="1"/>
          <p:nvPr/>
        </p:nvSpPr>
        <p:spPr>
          <a:xfrm>
            <a:off x="245997" y="2788444"/>
            <a:ext cx="445038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2. The </a:t>
            </a:r>
            <a:r>
              <a:rPr lang="en-US" sz="2000" b="1" dirty="0" err="1">
                <a:solidFill>
                  <a:srgbClr val="0070C0"/>
                </a:solidFill>
              </a:rPr>
              <a:t>Pirogov</a:t>
            </a:r>
            <a:r>
              <a:rPr lang="en-US" sz="2000" b="1" dirty="0">
                <a:solidFill>
                  <a:srgbClr val="0070C0"/>
                </a:solidFill>
              </a:rPr>
              <a:t> triangle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posterior border of the mylohyoid muscle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intermediate tendon of the</a:t>
            </a:r>
            <a:r>
              <a:rPr lang="en-US" sz="1600" i="1" dirty="0"/>
              <a:t> </a:t>
            </a:r>
            <a:r>
              <a:rPr lang="en-US" sz="1600" dirty="0"/>
              <a:t>digastric muscle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hypoglossal nerve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17F459B-17E2-4F9F-83E3-18A69C3D2729}"/>
              </a:ext>
            </a:extLst>
          </p:cNvPr>
          <p:cNvSpPr txBox="1"/>
          <p:nvPr/>
        </p:nvSpPr>
        <p:spPr>
          <a:xfrm>
            <a:off x="245997" y="4291965"/>
            <a:ext cx="500143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</a:rPr>
              <a:t>3. The Lesser´s triangle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hypoglossal nerve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the anterior and posterior belly of the digastric muscle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0F1ABC7-79F4-489C-A163-EA80C2821EB8}"/>
              </a:ext>
            </a:extLst>
          </p:cNvPr>
          <p:cNvSpPr txBox="1"/>
          <p:nvPr/>
        </p:nvSpPr>
        <p:spPr>
          <a:xfrm>
            <a:off x="245997" y="394693"/>
            <a:ext cx="3998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The lingual artery ligation</a:t>
            </a:r>
          </a:p>
        </p:txBody>
      </p:sp>
    </p:spTree>
    <p:extLst>
      <p:ext uri="{BB962C8B-B14F-4D97-AF65-F5344CB8AC3E}">
        <p14:creationId xmlns:p14="http://schemas.microsoft.com/office/powerpoint/2010/main" val="3598302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kupina 24">
            <a:extLst>
              <a:ext uri="{FF2B5EF4-FFF2-40B4-BE49-F238E27FC236}">
                <a16:creationId xmlns:a16="http://schemas.microsoft.com/office/drawing/2014/main" id="{E15F35D6-0BFD-4767-B158-293F55760C83}"/>
              </a:ext>
            </a:extLst>
          </p:cNvPr>
          <p:cNvGrpSpPr/>
          <p:nvPr/>
        </p:nvGrpSpPr>
        <p:grpSpPr>
          <a:xfrm>
            <a:off x="569429" y="520898"/>
            <a:ext cx="11053141" cy="5816203"/>
            <a:chOff x="2024684" y="1454944"/>
            <a:chExt cx="8142632" cy="4158615"/>
          </a:xfrm>
        </p:grpSpPr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5E4885AD-7D11-4CC1-A302-33FEEB73BA17}"/>
                </a:ext>
              </a:extLst>
            </p:cNvPr>
            <p:cNvGrpSpPr/>
            <p:nvPr/>
          </p:nvGrpSpPr>
          <p:grpSpPr>
            <a:xfrm>
              <a:off x="2024684" y="1454944"/>
              <a:ext cx="8142632" cy="4158615"/>
              <a:chOff x="3834855" y="2381250"/>
              <a:chExt cx="8142632" cy="4158615"/>
            </a:xfrm>
          </p:grpSpPr>
          <p:pic>
            <p:nvPicPr>
              <p:cNvPr id="8" name="Obrázek 7" descr="Obsah obrázku maso&#10;&#10;Popis byl vytvořen automaticky">
                <a:extLst>
                  <a:ext uri="{FF2B5EF4-FFF2-40B4-BE49-F238E27FC236}">
                    <a16:creationId xmlns:a16="http://schemas.microsoft.com/office/drawing/2014/main" id="{6CE6D954-8650-4728-9FBE-98064164D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4855" y="2381250"/>
                <a:ext cx="8142632" cy="4158615"/>
              </a:xfrm>
              <a:prstGeom prst="rect">
                <a:avLst/>
              </a:prstGeom>
            </p:spPr>
          </p:pic>
          <p:sp>
            <p:nvSpPr>
              <p:cNvPr id="9" name="Volný tvar: obrazec 8">
                <a:extLst>
                  <a:ext uri="{FF2B5EF4-FFF2-40B4-BE49-F238E27FC236}">
                    <a16:creationId xmlns:a16="http://schemas.microsoft.com/office/drawing/2014/main" id="{3FDBDB40-3B96-4E06-9ACE-BB5B6CE7BDC4}"/>
                  </a:ext>
                </a:extLst>
              </p:cNvPr>
              <p:cNvSpPr/>
              <p:nvPr/>
            </p:nvSpPr>
            <p:spPr>
              <a:xfrm>
                <a:off x="4724400" y="3190875"/>
                <a:ext cx="6934200" cy="2742900"/>
              </a:xfrm>
              <a:custGeom>
                <a:avLst/>
                <a:gdLst>
                  <a:gd name="connsiteX0" fmla="*/ 0 w 6934200"/>
                  <a:gd name="connsiteY0" fmla="*/ 1181100 h 2742900"/>
                  <a:gd name="connsiteX1" fmla="*/ 3257550 w 6934200"/>
                  <a:gd name="connsiteY1" fmla="*/ 2714625 h 2742900"/>
                  <a:gd name="connsiteX2" fmla="*/ 6934200 w 6934200"/>
                  <a:gd name="connsiteY2" fmla="*/ 0 h 2742900"/>
                  <a:gd name="connsiteX3" fmla="*/ 6934200 w 6934200"/>
                  <a:gd name="connsiteY3" fmla="*/ 0 h 27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34200" h="2742900">
                    <a:moveTo>
                      <a:pt x="0" y="1181100"/>
                    </a:moveTo>
                    <a:cubicBezTo>
                      <a:pt x="1050925" y="2046287"/>
                      <a:pt x="2101850" y="2911475"/>
                      <a:pt x="3257550" y="2714625"/>
                    </a:cubicBezTo>
                    <a:cubicBezTo>
                      <a:pt x="4413250" y="2517775"/>
                      <a:pt x="6934200" y="0"/>
                      <a:pt x="6934200" y="0"/>
                    </a:cubicBezTo>
                    <a:lnTo>
                      <a:pt x="6934200" y="0"/>
                    </a:ln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" name="Rovnoramenný trojúhelník 9">
                <a:extLst>
                  <a:ext uri="{FF2B5EF4-FFF2-40B4-BE49-F238E27FC236}">
                    <a16:creationId xmlns:a16="http://schemas.microsoft.com/office/drawing/2014/main" id="{6A638132-E9E0-400C-9FC4-2C1AEE182ED4}"/>
                  </a:ext>
                </a:extLst>
              </p:cNvPr>
              <p:cNvSpPr/>
              <p:nvPr/>
            </p:nvSpPr>
            <p:spPr>
              <a:xfrm rot="13688467">
                <a:off x="7825290" y="5581513"/>
                <a:ext cx="375750" cy="369320"/>
              </a:xfrm>
              <a:prstGeom prst="triangl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cxnSp>
            <p:nvCxnSpPr>
              <p:cNvPr id="12" name="Přímá spojnice 11">
                <a:extLst>
                  <a:ext uri="{FF2B5EF4-FFF2-40B4-BE49-F238E27FC236}">
                    <a16:creationId xmlns:a16="http://schemas.microsoft.com/office/drawing/2014/main" id="{77BA4DEF-D59B-483F-A79C-F57A953BE7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13165" y="5933775"/>
                <a:ext cx="1656412" cy="25203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Přímá spojnice 6">
              <a:extLst>
                <a:ext uri="{FF2B5EF4-FFF2-40B4-BE49-F238E27FC236}">
                  <a16:creationId xmlns:a16="http://schemas.microsoft.com/office/drawing/2014/main" id="{9CD6CE92-D5A7-48DA-8937-39C81030A8B1}"/>
                </a:ext>
              </a:extLst>
            </p:cNvPr>
            <p:cNvCxnSpPr>
              <a:cxnSpLocks/>
            </p:cNvCxnSpPr>
            <p:nvPr/>
          </p:nvCxnSpPr>
          <p:spPr>
            <a:xfrm>
              <a:off x="3514725" y="3886200"/>
              <a:ext cx="3400425" cy="754327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1686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F0F33EAD-404E-46B6-A5F4-D84D8EFAB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3574"/>
            <a:ext cx="9348215" cy="49244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79903B6-D5C3-4B28-831F-62531EC5E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221" y="220976"/>
            <a:ext cx="5435288" cy="353925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323628B-814C-4448-AE04-B096568BC758}"/>
              </a:ext>
            </a:extLst>
          </p:cNvPr>
          <p:cNvSpPr txBox="1"/>
          <p:nvPr/>
        </p:nvSpPr>
        <p:spPr>
          <a:xfrm>
            <a:off x="0" y="373376"/>
            <a:ext cx="6286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carotid</a:t>
            </a:r>
            <a:r>
              <a:rPr lang="cs-CZ" b="1" dirty="0"/>
              <a:t> </a:t>
            </a:r>
            <a:r>
              <a:rPr lang="cs-CZ" b="1" dirty="0" err="1"/>
              <a:t>bifurcation</a:t>
            </a:r>
            <a:r>
              <a:rPr lang="cs-CZ" b="1" dirty="0"/>
              <a:t> → </a:t>
            </a:r>
            <a:r>
              <a:rPr lang="cs-CZ" b="1" dirty="0" err="1"/>
              <a:t>side</a:t>
            </a:r>
            <a:r>
              <a:rPr lang="cs-CZ" b="1" dirty="0"/>
              <a:t> </a:t>
            </a:r>
            <a:r>
              <a:rPr lang="cs-CZ" b="1" dirty="0" err="1"/>
              <a:t>predilection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an</a:t>
            </a:r>
            <a:r>
              <a:rPr lang="cs-CZ" b="1" dirty="0"/>
              <a:t> </a:t>
            </a:r>
            <a:r>
              <a:rPr lang="cs-CZ" b="1" dirty="0" err="1"/>
              <a:t>atherosclerosis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962795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2A1CB666-F0CD-464D-AF33-35D1769B6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925" y="138112"/>
            <a:ext cx="8564745" cy="65817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8FC7E5C-DCED-4BE7-AED3-176C19A8C7CF}"/>
              </a:ext>
            </a:extLst>
          </p:cNvPr>
          <p:cNvSpPr txBox="1"/>
          <p:nvPr/>
        </p:nvSpPr>
        <p:spPr>
          <a:xfrm>
            <a:off x="252613" y="342900"/>
            <a:ext cx="2527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BEHCET´S DISEASE</a:t>
            </a:r>
          </a:p>
        </p:txBody>
      </p:sp>
    </p:spTree>
    <p:extLst>
      <p:ext uri="{BB962C8B-B14F-4D97-AF65-F5344CB8AC3E}">
        <p14:creationId xmlns:p14="http://schemas.microsoft.com/office/powerpoint/2010/main" val="3239846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C4FD5F8-7C05-4819-9054-6AAD6D0B2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32" y="1771650"/>
            <a:ext cx="7872468" cy="50863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97E0CEC-5546-42AA-ABE0-BF4F4E657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21257" cy="385762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4B9E96B-1783-4BD1-B766-86201F044944}"/>
              </a:ext>
            </a:extLst>
          </p:cNvPr>
          <p:cNvSpPr txBox="1"/>
          <p:nvPr/>
        </p:nvSpPr>
        <p:spPr>
          <a:xfrm>
            <a:off x="7303266" y="343555"/>
            <a:ext cx="2107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FACIAL ARTERY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A3EDE7D-BA43-4250-88AB-F025576DA843}"/>
              </a:ext>
            </a:extLst>
          </p:cNvPr>
          <p:cNvSpPr txBox="1"/>
          <p:nvPr/>
        </p:nvSpPr>
        <p:spPr>
          <a:xfrm>
            <a:off x="318589" y="4171950"/>
            <a:ext cx="368235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Ascending</a:t>
            </a:r>
            <a:r>
              <a:rPr lang="cs-CZ" b="1" dirty="0">
                <a:solidFill>
                  <a:srgbClr val="FF0000"/>
                </a:solidFill>
              </a:rPr>
              <a:t> palatine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Submental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Tonsillar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Glandular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branches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Superior and </a:t>
            </a:r>
            <a:r>
              <a:rPr lang="cs-CZ" b="1" dirty="0" err="1">
                <a:solidFill>
                  <a:srgbClr val="FF0000"/>
                </a:solidFill>
              </a:rPr>
              <a:t>inferior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labial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Lateral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nasal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Angular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27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21E35652-9BC2-4D9A-AFB1-AF01881C459C}"/>
              </a:ext>
            </a:extLst>
          </p:cNvPr>
          <p:cNvGrpSpPr/>
          <p:nvPr/>
        </p:nvGrpSpPr>
        <p:grpSpPr>
          <a:xfrm>
            <a:off x="3600450" y="0"/>
            <a:ext cx="8591550" cy="6858000"/>
            <a:chOff x="3600450" y="0"/>
            <a:chExt cx="8591550" cy="685800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A5E19FF0-4A44-4A44-AED8-350906548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450" y="0"/>
              <a:ext cx="8591550" cy="6858000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098EDBF-3836-46C5-894C-70D1251F3C45}"/>
                </a:ext>
              </a:extLst>
            </p:cNvPr>
            <p:cNvSpPr/>
            <p:nvPr/>
          </p:nvSpPr>
          <p:spPr>
            <a:xfrm>
              <a:off x="3600450" y="6105525"/>
              <a:ext cx="914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540940A0-359B-4848-A618-C428D2AAB500}"/>
              </a:ext>
            </a:extLst>
          </p:cNvPr>
          <p:cNvSpPr txBox="1"/>
          <p:nvPr/>
        </p:nvSpPr>
        <p:spPr>
          <a:xfrm>
            <a:off x="212356" y="1047750"/>
            <a:ext cx="368235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Ascending</a:t>
            </a:r>
            <a:r>
              <a:rPr lang="cs-CZ" b="1" dirty="0">
                <a:solidFill>
                  <a:srgbClr val="FF0000"/>
                </a:solidFill>
              </a:rPr>
              <a:t> palatine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Submental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Tonsillar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Glandular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branches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Superior and </a:t>
            </a:r>
            <a:r>
              <a:rPr lang="cs-CZ" b="1" dirty="0" err="1">
                <a:solidFill>
                  <a:srgbClr val="FF0000"/>
                </a:solidFill>
              </a:rPr>
              <a:t>inferior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labial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Lateral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nasal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Angular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573E917-183F-4EAD-A55F-E204D7DC929D}"/>
              </a:ext>
            </a:extLst>
          </p:cNvPr>
          <p:cNvSpPr txBox="1"/>
          <p:nvPr/>
        </p:nvSpPr>
        <p:spPr>
          <a:xfrm>
            <a:off x="364756" y="286405"/>
            <a:ext cx="2107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FACIAL ARTERY</a:t>
            </a:r>
          </a:p>
        </p:txBody>
      </p:sp>
    </p:spTree>
    <p:extLst>
      <p:ext uri="{BB962C8B-B14F-4D97-AF65-F5344CB8AC3E}">
        <p14:creationId xmlns:p14="http://schemas.microsoft.com/office/powerpoint/2010/main" val="337279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>
            <a:extLst>
              <a:ext uri="{FF2B5EF4-FFF2-40B4-BE49-F238E27FC236}">
                <a16:creationId xmlns:a16="http://schemas.microsoft.com/office/drawing/2014/main" id="{DF948BD6-F4A1-4409-8A4A-2A1ADF162591}"/>
              </a:ext>
            </a:extLst>
          </p:cNvPr>
          <p:cNvGrpSpPr/>
          <p:nvPr/>
        </p:nvGrpSpPr>
        <p:grpSpPr>
          <a:xfrm>
            <a:off x="3351566" y="885470"/>
            <a:ext cx="8840434" cy="5087060"/>
            <a:chOff x="0" y="885470"/>
            <a:chExt cx="8840434" cy="508706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FF69F948-1E76-46BA-9E5A-D6EC4A53C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85470"/>
              <a:ext cx="8840434" cy="5087060"/>
            </a:xfrm>
            <a:prstGeom prst="rect">
              <a:avLst/>
            </a:prstGeom>
          </p:spPr>
        </p:pic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5A9462CC-46F1-4DC6-9419-96EA7DE15731}"/>
                </a:ext>
              </a:extLst>
            </p:cNvPr>
            <p:cNvSpPr/>
            <p:nvPr/>
          </p:nvSpPr>
          <p:spPr>
            <a:xfrm>
              <a:off x="4648199" y="5724524"/>
              <a:ext cx="2733675" cy="2480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884882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4007BE3-C3F9-4BE5-9755-557E3476D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54" y="304800"/>
            <a:ext cx="9049146" cy="62484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627E5F5-2272-4C5F-924B-9840F29149CC}"/>
              </a:ext>
            </a:extLst>
          </p:cNvPr>
          <p:cNvSpPr txBox="1"/>
          <p:nvPr/>
        </p:nvSpPr>
        <p:spPr>
          <a:xfrm>
            <a:off x="73039" y="304800"/>
            <a:ext cx="4252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POSTERIOR AURICULAR ARTERY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B70D005-348C-4F84-B64B-3DE203FA2365}"/>
              </a:ext>
            </a:extLst>
          </p:cNvPr>
          <p:cNvSpPr txBox="1"/>
          <p:nvPr/>
        </p:nvSpPr>
        <p:spPr>
          <a:xfrm>
            <a:off x="73039" y="3486150"/>
            <a:ext cx="2546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OCCIPITAL ARTERY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98B1F99-12D8-40FF-A61F-6E799DD009CE}"/>
              </a:ext>
            </a:extLst>
          </p:cNvPr>
          <p:cNvSpPr txBox="1"/>
          <p:nvPr/>
        </p:nvSpPr>
        <p:spPr>
          <a:xfrm>
            <a:off x="143363" y="4063008"/>
            <a:ext cx="3242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Sternocleidomastoid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Auricular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Mastoid</a:t>
            </a:r>
            <a:r>
              <a:rPr lang="cs-CZ" b="1" dirty="0">
                <a:solidFill>
                  <a:srgbClr val="FF0000"/>
                </a:solidFill>
              </a:rPr>
              <a:t> (</a:t>
            </a:r>
            <a:r>
              <a:rPr lang="cs-CZ" b="1" dirty="0" err="1">
                <a:solidFill>
                  <a:srgbClr val="FF0000"/>
                </a:solidFill>
              </a:rPr>
              <a:t>meningeal</a:t>
            </a:r>
            <a:r>
              <a:rPr lang="cs-CZ" b="1" dirty="0">
                <a:solidFill>
                  <a:srgbClr val="FF0000"/>
                </a:solidFill>
              </a:rPr>
              <a:t>) </a:t>
            </a:r>
            <a:r>
              <a:rPr lang="cs-CZ" b="1" dirty="0" err="1">
                <a:solidFill>
                  <a:srgbClr val="FF0000"/>
                </a:solidFill>
              </a:rPr>
              <a:t>branch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Occipital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branches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18E9C57-8CA3-4087-95E9-7A10BC06BED4}"/>
              </a:ext>
            </a:extLst>
          </p:cNvPr>
          <p:cNvSpPr txBox="1"/>
          <p:nvPr/>
        </p:nvSpPr>
        <p:spPr>
          <a:xfrm>
            <a:off x="150978" y="881658"/>
            <a:ext cx="30607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Muscular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branches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Glandular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branches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Auricular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Stylomastoid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dirty="0" err="1">
                <a:solidFill>
                  <a:srgbClr val="FF0000"/>
                </a:solidFill>
              </a:rPr>
              <a:t>Posterior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tympanic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artery</a:t>
            </a:r>
            <a:r>
              <a:rPr lang="cs-CZ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dirty="0" err="1">
                <a:solidFill>
                  <a:srgbClr val="FF0000"/>
                </a:solidFill>
              </a:rPr>
              <a:t>Mastoid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branches</a:t>
            </a:r>
            <a:r>
              <a:rPr lang="cs-CZ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dirty="0" err="1">
                <a:solidFill>
                  <a:srgbClr val="FF0000"/>
                </a:solidFill>
              </a:rPr>
              <a:t>Stapedial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branch</a:t>
            </a:r>
            <a:r>
              <a:rPr lang="cs-CZ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Occipital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4076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AB4B686F-E9EA-4202-B4AD-5451AB4C0D06}"/>
              </a:ext>
            </a:extLst>
          </p:cNvPr>
          <p:cNvGrpSpPr/>
          <p:nvPr/>
        </p:nvGrpSpPr>
        <p:grpSpPr>
          <a:xfrm>
            <a:off x="4347718" y="259534"/>
            <a:ext cx="7844282" cy="6338932"/>
            <a:chOff x="4347718" y="259534"/>
            <a:chExt cx="7844282" cy="6338932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22EC207E-1644-440B-950B-C94E2B0A5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7719" y="259534"/>
              <a:ext cx="7844281" cy="6338932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1D86B84C-D836-4EC5-9513-CB736F58E2B1}"/>
                </a:ext>
              </a:extLst>
            </p:cNvPr>
            <p:cNvSpPr/>
            <p:nvPr/>
          </p:nvSpPr>
          <p:spPr>
            <a:xfrm>
              <a:off x="4347718" y="5019674"/>
              <a:ext cx="2872231" cy="1578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BE9D3597-44AA-4EE2-9AF9-D093582A1F16}"/>
              </a:ext>
            </a:extLst>
          </p:cNvPr>
          <p:cNvSpPr txBox="1"/>
          <p:nvPr/>
        </p:nvSpPr>
        <p:spPr>
          <a:xfrm>
            <a:off x="253270" y="259534"/>
            <a:ext cx="4561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ASCENDING PHARYNGEAL ARTERY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CEB0E78-9A69-472B-B8DA-05EFC85C930F}"/>
              </a:ext>
            </a:extLst>
          </p:cNvPr>
          <p:cNvSpPr txBox="1"/>
          <p:nvPr/>
        </p:nvSpPr>
        <p:spPr>
          <a:xfrm>
            <a:off x="320314" y="890290"/>
            <a:ext cx="3077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Pharyngeal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branches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Posterior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meningeal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Inferior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tympanic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49E11D2-22EA-4077-9DA1-E2B0C5F86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5" y="2113701"/>
            <a:ext cx="3333381" cy="459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02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982516B-46EF-4A2F-AEF2-F0224C11C1D5}"/>
              </a:ext>
            </a:extLst>
          </p:cNvPr>
          <p:cNvSpPr txBox="1"/>
          <p:nvPr/>
        </p:nvSpPr>
        <p:spPr>
          <a:xfrm>
            <a:off x="234964" y="323850"/>
            <a:ext cx="4359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SUPERFICIAL TEMPORAL ARTERY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9C8BA1D-8542-4B00-81C0-00532EDE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09" y="785515"/>
            <a:ext cx="8369991" cy="525536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2109FC9-2E6C-4F01-8F9B-A03263170271}"/>
              </a:ext>
            </a:extLst>
          </p:cNvPr>
          <p:cNvSpPr txBox="1"/>
          <p:nvPr/>
        </p:nvSpPr>
        <p:spPr>
          <a:xfrm>
            <a:off x="234964" y="1019175"/>
            <a:ext cx="315086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Parotid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branches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Transverse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facial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Anterior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auricular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branches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Zygomatico</a:t>
            </a:r>
            <a:r>
              <a:rPr lang="cs-CZ" b="1" dirty="0">
                <a:solidFill>
                  <a:srgbClr val="FF0000"/>
                </a:solidFill>
              </a:rPr>
              <a:t>-orbital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Middle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temporal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Frontal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Parietal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11215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osoba, muž, zavřít&#10;&#10;Popis byl vytvořen automaticky">
            <a:extLst>
              <a:ext uri="{FF2B5EF4-FFF2-40B4-BE49-F238E27FC236}">
                <a16:creationId xmlns:a16="http://schemas.microsoft.com/office/drawing/2014/main" id="{CE81C97F-5C8E-4DE7-84ED-202CC9902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323947"/>
            <a:ext cx="4924425" cy="535818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2FB6F5B-9FC2-4951-9A1B-0E65254B8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0934"/>
            <a:ext cx="5896743" cy="613499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80C4415-020E-495A-AD11-4A4E5C4FC3D6}"/>
              </a:ext>
            </a:extLst>
          </p:cNvPr>
          <p:cNvSpPr txBox="1"/>
          <p:nvPr/>
        </p:nvSpPr>
        <p:spPr>
          <a:xfrm>
            <a:off x="282589" y="240101"/>
            <a:ext cx="2980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TEMPORAL ARTERITIS</a:t>
            </a:r>
          </a:p>
        </p:txBody>
      </p:sp>
    </p:spTree>
    <p:extLst>
      <p:ext uri="{BB962C8B-B14F-4D97-AF65-F5344CB8AC3E}">
        <p14:creationId xmlns:p14="http://schemas.microsoft.com/office/powerpoint/2010/main" val="4003837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různé&#10;&#10;Popis byl vytvořen automaticky">
            <a:extLst>
              <a:ext uri="{FF2B5EF4-FFF2-40B4-BE49-F238E27FC236}">
                <a16:creationId xmlns:a16="http://schemas.microsoft.com/office/drawing/2014/main" id="{47080DE6-53A1-408F-A375-61E648D98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97" y="311488"/>
            <a:ext cx="9863205" cy="623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276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403F1FA-C669-4898-9641-91637A75A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4" y="528637"/>
            <a:ext cx="8677275" cy="58007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9B5E0D3-9232-44FF-A781-8AB08941ABE1}"/>
              </a:ext>
            </a:extLst>
          </p:cNvPr>
          <p:cNvSpPr txBox="1"/>
          <p:nvPr/>
        </p:nvSpPr>
        <p:spPr>
          <a:xfrm>
            <a:off x="252613" y="219075"/>
            <a:ext cx="2720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MAXILLARY ARTERY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FE35656-FD30-4F31-8A7B-A1F6E96643E7}"/>
              </a:ext>
            </a:extLst>
          </p:cNvPr>
          <p:cNvSpPr txBox="1"/>
          <p:nvPr/>
        </p:nvSpPr>
        <p:spPr>
          <a:xfrm>
            <a:off x="252613" y="838200"/>
            <a:ext cx="2961132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1. MANDIBULAR PORTION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Deep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auricular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Anterior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tympanic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Middle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meningeal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sz="1600" dirty="0" err="1">
                <a:solidFill>
                  <a:srgbClr val="FF0000"/>
                </a:solidFill>
              </a:rPr>
              <a:t>Frontal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branch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sz="1600" dirty="0" err="1">
                <a:solidFill>
                  <a:srgbClr val="FF0000"/>
                </a:solidFill>
              </a:rPr>
              <a:t>Parietal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branch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sz="1600" dirty="0">
                <a:solidFill>
                  <a:srgbClr val="FF0000"/>
                </a:solidFill>
              </a:rPr>
              <a:t>Orbital </a:t>
            </a:r>
            <a:r>
              <a:rPr lang="cs-CZ" sz="1600" dirty="0" err="1">
                <a:solidFill>
                  <a:srgbClr val="FF0000"/>
                </a:solidFill>
              </a:rPr>
              <a:t>branch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sz="1600" dirty="0">
                <a:solidFill>
                  <a:srgbClr val="FF0000"/>
                </a:solidFill>
              </a:rPr>
              <a:t>Superior </a:t>
            </a:r>
            <a:r>
              <a:rPr lang="cs-CZ" sz="1600" dirty="0" err="1">
                <a:solidFill>
                  <a:srgbClr val="FF0000"/>
                </a:solidFill>
              </a:rPr>
              <a:t>tympanic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artery</a:t>
            </a:r>
            <a:endParaRPr lang="cs-CZ" sz="16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Inferior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alveolar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sz="1600" dirty="0" err="1">
                <a:solidFill>
                  <a:srgbClr val="FF0000"/>
                </a:solidFill>
              </a:rPr>
              <a:t>Mylohyoid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branch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sz="1600" dirty="0" err="1">
                <a:solidFill>
                  <a:srgbClr val="FF0000"/>
                </a:solidFill>
              </a:rPr>
              <a:t>Dental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branches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sz="1600" dirty="0" err="1">
                <a:solidFill>
                  <a:srgbClr val="FF0000"/>
                </a:solidFill>
              </a:rPr>
              <a:t>Gingival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branches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sz="1600" dirty="0" err="1">
                <a:solidFill>
                  <a:srgbClr val="FF0000"/>
                </a:solidFill>
              </a:rPr>
              <a:t>Mental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artery</a:t>
            </a:r>
            <a:endParaRPr lang="cs-CZ" sz="1600" dirty="0">
              <a:solidFill>
                <a:srgbClr val="FF0000"/>
              </a:solidFill>
            </a:endParaRPr>
          </a:p>
          <a:p>
            <a:endParaRPr lang="cs-CZ" sz="2000" b="1" dirty="0">
              <a:solidFill>
                <a:srgbClr val="C00000"/>
              </a:solidFill>
            </a:endParaRPr>
          </a:p>
          <a:p>
            <a:r>
              <a:rPr lang="cs-CZ" b="1" dirty="0">
                <a:solidFill>
                  <a:srgbClr val="C00000"/>
                </a:solidFill>
              </a:rPr>
              <a:t>2. PTERYGOID PORTION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Masseteric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Pterygoid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arteries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Deep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temporal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arteries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Buccal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r>
              <a:rPr lang="cs-CZ" b="1" dirty="0">
                <a:solidFill>
                  <a:srgbClr val="FF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37720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E8B2ACC-BF67-4963-847D-78DB43AD3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7" y="372045"/>
            <a:ext cx="3857853" cy="611390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4F192C2-9143-4173-AA96-9A1BD3C2C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67" y="271021"/>
            <a:ext cx="7278116" cy="631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12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šipka&#10;&#10;Popis byl vytvořen automaticky">
            <a:extLst>
              <a:ext uri="{FF2B5EF4-FFF2-40B4-BE49-F238E27FC236}">
                <a16:creationId xmlns:a16="http://schemas.microsoft.com/office/drawing/2014/main" id="{35680090-AD69-45C7-A320-E7088D4CC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560" y="4962258"/>
            <a:ext cx="7039957" cy="189574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C04F13C-E744-4927-BD61-7396EFB7C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078" y="0"/>
            <a:ext cx="7856922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02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03D517B6-74DB-47A1-9C5C-EF4215D1FF9B}"/>
              </a:ext>
            </a:extLst>
          </p:cNvPr>
          <p:cNvGrpSpPr/>
          <p:nvPr/>
        </p:nvGrpSpPr>
        <p:grpSpPr>
          <a:xfrm>
            <a:off x="3808830" y="194811"/>
            <a:ext cx="8383170" cy="6468378"/>
            <a:chOff x="3808830" y="194811"/>
            <a:chExt cx="8383170" cy="6468378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1C5B9CAA-8F3A-4D8B-B0C9-32DBC0ADF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830" y="194811"/>
              <a:ext cx="8383170" cy="6468378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094D0A33-F52D-42C1-9C1E-7336CA12D1DF}"/>
                </a:ext>
              </a:extLst>
            </p:cNvPr>
            <p:cNvSpPr/>
            <p:nvPr/>
          </p:nvSpPr>
          <p:spPr>
            <a:xfrm>
              <a:off x="3808830" y="5748789"/>
              <a:ext cx="169662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FAFBA4DA-EA67-45B8-B515-BA64491B857D}"/>
              </a:ext>
            </a:extLst>
          </p:cNvPr>
          <p:cNvSpPr txBox="1"/>
          <p:nvPr/>
        </p:nvSpPr>
        <p:spPr>
          <a:xfrm>
            <a:off x="114300" y="466725"/>
            <a:ext cx="3822137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3. PTERYGOPALATINE PORTION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Posterior</a:t>
            </a:r>
            <a:r>
              <a:rPr lang="cs-CZ" b="1" dirty="0">
                <a:solidFill>
                  <a:srgbClr val="FF0000"/>
                </a:solidFill>
              </a:rPr>
              <a:t> superior </a:t>
            </a:r>
            <a:r>
              <a:rPr lang="cs-CZ" b="1" dirty="0" err="1">
                <a:solidFill>
                  <a:srgbClr val="FF0000"/>
                </a:solidFill>
              </a:rPr>
              <a:t>alveolar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dirty="0" err="1">
                <a:solidFill>
                  <a:srgbClr val="FF0000"/>
                </a:solidFill>
              </a:rPr>
              <a:t>Dental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branches</a:t>
            </a:r>
            <a:endParaRPr lang="cs-CZ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dirty="0" err="1">
                <a:solidFill>
                  <a:srgbClr val="FF0000"/>
                </a:solidFill>
              </a:rPr>
              <a:t>Gingival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branches</a:t>
            </a:r>
            <a:endParaRPr lang="cs-CZ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Infraorbital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dirty="0" err="1">
                <a:solidFill>
                  <a:srgbClr val="FF0000"/>
                </a:solidFill>
              </a:rPr>
              <a:t>Anterior</a:t>
            </a:r>
            <a:r>
              <a:rPr lang="cs-CZ" dirty="0">
                <a:solidFill>
                  <a:srgbClr val="FF0000"/>
                </a:solidFill>
              </a:rPr>
              <a:t> superior </a:t>
            </a:r>
            <a:r>
              <a:rPr lang="cs-CZ" dirty="0" err="1">
                <a:solidFill>
                  <a:srgbClr val="FF0000"/>
                </a:solidFill>
              </a:rPr>
              <a:t>alveolar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arteries</a:t>
            </a:r>
            <a:endParaRPr lang="cs-CZ" dirty="0">
              <a:solidFill>
                <a:srgbClr val="FF0000"/>
              </a:solidFill>
            </a:endParaRPr>
          </a:p>
          <a:p>
            <a:pPr marL="628650" indent="-180975">
              <a:buFont typeface="Wingdings" panose="05000000000000000000" pitchFamily="2" charset="2"/>
              <a:buChar char="§"/>
            </a:pPr>
            <a:r>
              <a:rPr lang="cs-CZ" sz="1600" dirty="0" err="1">
                <a:solidFill>
                  <a:srgbClr val="FF0000"/>
                </a:solidFill>
              </a:rPr>
              <a:t>Dental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branches</a:t>
            </a:r>
            <a:endParaRPr lang="cs-CZ" sz="1600" dirty="0">
              <a:solidFill>
                <a:srgbClr val="FF0000"/>
              </a:solidFill>
            </a:endParaRPr>
          </a:p>
          <a:p>
            <a:pPr marL="628650" indent="-180975">
              <a:buFont typeface="Wingdings" panose="05000000000000000000" pitchFamily="2" charset="2"/>
              <a:buChar char="§"/>
            </a:pPr>
            <a:r>
              <a:rPr lang="cs-CZ" sz="1600" dirty="0" err="1">
                <a:solidFill>
                  <a:srgbClr val="FF0000"/>
                </a:solidFill>
              </a:rPr>
              <a:t>Gingival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branches</a:t>
            </a:r>
            <a:endParaRPr lang="cs-CZ" sz="1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Artery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of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pterygoid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canal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Descending</a:t>
            </a:r>
            <a:r>
              <a:rPr lang="cs-CZ" b="1" dirty="0">
                <a:solidFill>
                  <a:srgbClr val="FF0000"/>
                </a:solidFill>
              </a:rPr>
              <a:t> palatine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dirty="0" err="1">
                <a:solidFill>
                  <a:srgbClr val="FF0000"/>
                </a:solidFill>
              </a:rPr>
              <a:t>Greater</a:t>
            </a:r>
            <a:r>
              <a:rPr lang="cs-CZ" dirty="0">
                <a:solidFill>
                  <a:srgbClr val="FF0000"/>
                </a:solidFill>
              </a:rPr>
              <a:t> palatine </a:t>
            </a:r>
            <a:r>
              <a:rPr lang="cs-CZ" dirty="0" err="1">
                <a:solidFill>
                  <a:srgbClr val="FF0000"/>
                </a:solidFill>
              </a:rPr>
              <a:t>artery</a:t>
            </a:r>
            <a:endParaRPr lang="cs-CZ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dirty="0" err="1">
                <a:solidFill>
                  <a:srgbClr val="FF0000"/>
                </a:solidFill>
              </a:rPr>
              <a:t>Lesser</a:t>
            </a:r>
            <a:r>
              <a:rPr lang="cs-CZ" dirty="0">
                <a:solidFill>
                  <a:srgbClr val="FF0000"/>
                </a:solidFill>
              </a:rPr>
              <a:t> palatine </a:t>
            </a:r>
            <a:r>
              <a:rPr lang="cs-CZ" dirty="0" err="1">
                <a:solidFill>
                  <a:srgbClr val="FF0000"/>
                </a:solidFill>
              </a:rPr>
              <a:t>arteries</a:t>
            </a:r>
            <a:endParaRPr lang="cs-CZ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Sphenopalatine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dirty="0" err="1">
                <a:solidFill>
                  <a:srgbClr val="FF0000"/>
                </a:solidFill>
              </a:rPr>
              <a:t>Posterior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lateral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nasal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arteries</a:t>
            </a:r>
            <a:endParaRPr lang="cs-CZ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dirty="0" err="1">
                <a:solidFill>
                  <a:srgbClr val="FF0000"/>
                </a:solidFill>
              </a:rPr>
              <a:t>Posterior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septal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branches</a:t>
            </a:r>
            <a:endParaRPr lang="cs-CZ" dirty="0">
              <a:solidFill>
                <a:srgbClr val="FF0000"/>
              </a:solidFill>
            </a:endParaRPr>
          </a:p>
          <a:p>
            <a:pPr marL="628650" indent="-180975">
              <a:buFont typeface="Wingdings" panose="05000000000000000000" pitchFamily="2" charset="2"/>
              <a:buChar char="§"/>
            </a:pPr>
            <a:r>
              <a:rPr lang="cs-CZ" sz="1600" dirty="0" err="1">
                <a:solidFill>
                  <a:srgbClr val="FF0000"/>
                </a:solidFill>
              </a:rPr>
              <a:t>Nasopalatine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branch</a:t>
            </a:r>
            <a:endParaRPr lang="cs-CZ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457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EBF927B3-0972-4127-B10A-66200B0AA362}"/>
              </a:ext>
            </a:extLst>
          </p:cNvPr>
          <p:cNvGrpSpPr/>
          <p:nvPr/>
        </p:nvGrpSpPr>
        <p:grpSpPr>
          <a:xfrm>
            <a:off x="2897019" y="428394"/>
            <a:ext cx="9294981" cy="6001212"/>
            <a:chOff x="2897019" y="428394"/>
            <a:chExt cx="9294981" cy="6001212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F98E2C73-FD5F-4057-A81A-702927405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019" y="428394"/>
              <a:ext cx="9294981" cy="6001212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128DAA93-0F6F-4DD2-9299-9D089F6307CD}"/>
                </a:ext>
              </a:extLst>
            </p:cNvPr>
            <p:cNvSpPr/>
            <p:nvPr/>
          </p:nvSpPr>
          <p:spPr>
            <a:xfrm>
              <a:off x="4152899" y="6229350"/>
              <a:ext cx="6867525" cy="200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510743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39877EC-11A7-4525-AF83-02E31748F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221" y="0"/>
            <a:ext cx="6834779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2458070-7604-467A-9D00-4981FAB50BCF}"/>
              </a:ext>
            </a:extLst>
          </p:cNvPr>
          <p:cNvSpPr txBox="1"/>
          <p:nvPr/>
        </p:nvSpPr>
        <p:spPr>
          <a:xfrm>
            <a:off x="234964" y="243512"/>
            <a:ext cx="5882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VENOUS DRAINAGE OF THE HEAD AND NECK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1CE71AA-FA54-4C61-9BBF-79D7C4FB3F46}"/>
              </a:ext>
            </a:extLst>
          </p:cNvPr>
          <p:cNvSpPr txBox="1"/>
          <p:nvPr/>
        </p:nvSpPr>
        <p:spPr>
          <a:xfrm>
            <a:off x="234964" y="781377"/>
            <a:ext cx="3403239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cs-CZ" dirty="0" err="1">
                <a:solidFill>
                  <a:srgbClr val="0070C0"/>
                </a:solidFill>
              </a:rPr>
              <a:t>Cerebral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veins</a:t>
            </a:r>
            <a:endParaRPr lang="cs-CZ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cs-CZ" dirty="0" err="1">
                <a:solidFill>
                  <a:srgbClr val="0070C0"/>
                </a:solidFill>
              </a:rPr>
              <a:t>Meningeal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veins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cs-CZ" dirty="0">
                <a:solidFill>
                  <a:srgbClr val="0070C0"/>
                </a:solidFill>
              </a:rPr>
              <a:t>Dural </a:t>
            </a:r>
            <a:r>
              <a:rPr lang="cs-CZ" dirty="0" err="1">
                <a:solidFill>
                  <a:srgbClr val="0070C0"/>
                </a:solidFill>
              </a:rPr>
              <a:t>venous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sinuses</a:t>
            </a:r>
            <a:endParaRPr lang="cs-CZ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cs-CZ" dirty="0" err="1">
                <a:solidFill>
                  <a:srgbClr val="0070C0"/>
                </a:solidFill>
              </a:rPr>
              <a:t>Diploic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veins</a:t>
            </a:r>
            <a:endParaRPr lang="cs-CZ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cs-CZ" dirty="0" err="1">
                <a:solidFill>
                  <a:srgbClr val="0070C0"/>
                </a:solidFill>
              </a:rPr>
              <a:t>Veins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of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labyrinth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cs-CZ" b="1" dirty="0" err="1">
                <a:solidFill>
                  <a:srgbClr val="0070C0"/>
                </a:solidFill>
              </a:rPr>
              <a:t>Emissary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veins</a:t>
            </a:r>
            <a:r>
              <a:rPr lang="cs-CZ" b="1" dirty="0">
                <a:solidFill>
                  <a:srgbClr val="0070C0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cs-CZ" b="1" dirty="0" err="1">
                <a:solidFill>
                  <a:srgbClr val="0070C0"/>
                </a:solidFill>
              </a:rPr>
              <a:t>Retromandibular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</a:t>
            </a:r>
            <a:endParaRPr lang="cs-CZ" b="1" dirty="0">
              <a:solidFill>
                <a:srgbClr val="0070C0"/>
              </a:solidFill>
            </a:endParaRPr>
          </a:p>
          <a:p>
            <a:pPr marL="542925" indent="-180975"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cs-CZ" sz="1600" b="1" dirty="0" err="1">
                <a:solidFill>
                  <a:srgbClr val="0070C0"/>
                </a:solidFill>
              </a:rPr>
              <a:t>Superficial</a:t>
            </a:r>
            <a:r>
              <a:rPr lang="cs-CZ" sz="1600" b="1" dirty="0">
                <a:solidFill>
                  <a:srgbClr val="0070C0"/>
                </a:solidFill>
              </a:rPr>
              <a:t> </a:t>
            </a:r>
            <a:r>
              <a:rPr lang="cs-CZ" sz="1600" b="1" dirty="0" err="1">
                <a:solidFill>
                  <a:srgbClr val="0070C0"/>
                </a:solidFill>
              </a:rPr>
              <a:t>temporal</a:t>
            </a:r>
            <a:r>
              <a:rPr lang="cs-CZ" sz="1600" b="1" dirty="0">
                <a:solidFill>
                  <a:srgbClr val="0070C0"/>
                </a:solidFill>
              </a:rPr>
              <a:t> </a:t>
            </a:r>
            <a:r>
              <a:rPr lang="cs-CZ" sz="1600" b="1" dirty="0" err="1">
                <a:solidFill>
                  <a:srgbClr val="0070C0"/>
                </a:solidFill>
              </a:rPr>
              <a:t>vein</a:t>
            </a:r>
            <a:r>
              <a:rPr lang="cs-CZ" sz="1600" b="1" dirty="0">
                <a:solidFill>
                  <a:srgbClr val="0070C0"/>
                </a:solidFill>
              </a:rPr>
              <a:t> </a:t>
            </a:r>
          </a:p>
          <a:p>
            <a:pPr marL="542925" indent="-180975"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cs-CZ" sz="1600" b="1" dirty="0" err="1">
                <a:solidFill>
                  <a:srgbClr val="0070C0"/>
                </a:solidFill>
              </a:rPr>
              <a:t>Middle</a:t>
            </a:r>
            <a:r>
              <a:rPr lang="cs-CZ" sz="1600" b="1" dirty="0">
                <a:solidFill>
                  <a:srgbClr val="0070C0"/>
                </a:solidFill>
              </a:rPr>
              <a:t> </a:t>
            </a:r>
            <a:r>
              <a:rPr lang="cs-CZ" sz="1600" b="1" dirty="0" err="1">
                <a:solidFill>
                  <a:srgbClr val="0070C0"/>
                </a:solidFill>
              </a:rPr>
              <a:t>temporal</a:t>
            </a:r>
            <a:r>
              <a:rPr lang="cs-CZ" sz="1600" b="1" dirty="0">
                <a:solidFill>
                  <a:srgbClr val="0070C0"/>
                </a:solidFill>
              </a:rPr>
              <a:t> </a:t>
            </a:r>
            <a:r>
              <a:rPr lang="cs-CZ" sz="1600" b="1" dirty="0" err="1">
                <a:solidFill>
                  <a:srgbClr val="0070C0"/>
                </a:solidFill>
              </a:rPr>
              <a:t>vein</a:t>
            </a:r>
            <a:endParaRPr lang="cs-CZ" sz="1600" b="1" dirty="0">
              <a:solidFill>
                <a:srgbClr val="0070C0"/>
              </a:solidFill>
            </a:endParaRPr>
          </a:p>
          <a:p>
            <a:pPr marL="542925" indent="-180975"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cs-CZ" sz="1600" b="1" dirty="0" err="1">
                <a:solidFill>
                  <a:srgbClr val="0070C0"/>
                </a:solidFill>
              </a:rPr>
              <a:t>Transvers</a:t>
            </a:r>
            <a:r>
              <a:rPr lang="cs-CZ" sz="1600" b="1" dirty="0">
                <a:solidFill>
                  <a:srgbClr val="0070C0"/>
                </a:solidFill>
              </a:rPr>
              <a:t> </a:t>
            </a:r>
            <a:r>
              <a:rPr lang="cs-CZ" sz="1600" b="1" dirty="0" err="1">
                <a:solidFill>
                  <a:srgbClr val="0070C0"/>
                </a:solidFill>
              </a:rPr>
              <a:t>facial</a:t>
            </a:r>
            <a:r>
              <a:rPr lang="cs-CZ" sz="1600" b="1" dirty="0">
                <a:solidFill>
                  <a:srgbClr val="0070C0"/>
                </a:solidFill>
              </a:rPr>
              <a:t> </a:t>
            </a:r>
            <a:r>
              <a:rPr lang="cs-CZ" sz="1600" b="1" dirty="0" err="1">
                <a:solidFill>
                  <a:srgbClr val="0070C0"/>
                </a:solidFill>
              </a:rPr>
              <a:t>vein</a:t>
            </a:r>
            <a:r>
              <a:rPr lang="cs-CZ" sz="1600" b="1" dirty="0">
                <a:solidFill>
                  <a:srgbClr val="0070C0"/>
                </a:solidFill>
              </a:rPr>
              <a:t> </a:t>
            </a:r>
          </a:p>
          <a:p>
            <a:pPr marL="542925" indent="-180975"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cs-CZ" sz="1600" b="1" dirty="0" err="1">
                <a:solidFill>
                  <a:srgbClr val="0070C0"/>
                </a:solidFill>
              </a:rPr>
              <a:t>Maxillary</a:t>
            </a:r>
            <a:r>
              <a:rPr lang="cs-CZ" sz="1600" b="1" dirty="0">
                <a:solidFill>
                  <a:srgbClr val="0070C0"/>
                </a:solidFill>
              </a:rPr>
              <a:t> </a:t>
            </a:r>
            <a:r>
              <a:rPr lang="cs-CZ" sz="1600" b="1" dirty="0" err="1">
                <a:solidFill>
                  <a:srgbClr val="0070C0"/>
                </a:solidFill>
              </a:rPr>
              <a:t>veins</a:t>
            </a:r>
            <a:r>
              <a:rPr lang="cs-CZ" sz="1600" b="1" dirty="0">
                <a:solidFill>
                  <a:srgbClr val="0070C0"/>
                </a:solidFill>
              </a:rPr>
              <a:t> </a:t>
            </a:r>
          </a:p>
          <a:p>
            <a:r>
              <a:rPr lang="cs-CZ" b="1" dirty="0">
                <a:solidFill>
                  <a:srgbClr val="0070C0"/>
                </a:solidFill>
              </a:rPr>
              <a:t>8.   </a:t>
            </a:r>
            <a:r>
              <a:rPr lang="cs-CZ" b="1" dirty="0" err="1">
                <a:solidFill>
                  <a:srgbClr val="0070C0"/>
                </a:solidFill>
              </a:rPr>
              <a:t>Ophthalmic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veins</a:t>
            </a:r>
            <a:endParaRPr lang="cs-CZ" b="1" dirty="0">
              <a:solidFill>
                <a:srgbClr val="0070C0"/>
              </a:solidFill>
            </a:endParaRPr>
          </a:p>
          <a:p>
            <a:r>
              <a:rPr lang="cs-CZ" b="1" dirty="0">
                <a:solidFill>
                  <a:srgbClr val="0070C0"/>
                </a:solidFill>
              </a:rPr>
              <a:t>9.   </a:t>
            </a:r>
            <a:r>
              <a:rPr lang="cs-CZ" b="1" dirty="0" err="1">
                <a:solidFill>
                  <a:srgbClr val="0070C0"/>
                </a:solidFill>
              </a:rPr>
              <a:t>Pharyngeal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veins</a:t>
            </a:r>
            <a:endParaRPr lang="cs-CZ" b="1" dirty="0">
              <a:solidFill>
                <a:srgbClr val="0070C0"/>
              </a:solidFill>
            </a:endParaRPr>
          </a:p>
          <a:p>
            <a:r>
              <a:rPr lang="cs-CZ" b="1" dirty="0">
                <a:solidFill>
                  <a:srgbClr val="0070C0"/>
                </a:solidFill>
              </a:rPr>
              <a:t>10. </a:t>
            </a:r>
            <a:r>
              <a:rPr lang="cs-CZ" b="1" dirty="0" err="1">
                <a:solidFill>
                  <a:srgbClr val="0070C0"/>
                </a:solidFill>
              </a:rPr>
              <a:t>Facial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</a:t>
            </a:r>
            <a:r>
              <a:rPr lang="cs-CZ" b="1" dirty="0">
                <a:solidFill>
                  <a:srgbClr val="0070C0"/>
                </a:solidFill>
              </a:rPr>
              <a:t> </a:t>
            </a:r>
          </a:p>
          <a:p>
            <a:r>
              <a:rPr lang="cs-CZ" b="1" dirty="0">
                <a:solidFill>
                  <a:srgbClr val="0070C0"/>
                </a:solidFill>
              </a:rPr>
              <a:t>11. </a:t>
            </a:r>
            <a:r>
              <a:rPr lang="cs-CZ" b="1" dirty="0" err="1">
                <a:solidFill>
                  <a:srgbClr val="0070C0"/>
                </a:solidFill>
              </a:rPr>
              <a:t>Lingual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</a:t>
            </a:r>
            <a:endParaRPr lang="cs-CZ" b="1" dirty="0">
              <a:solidFill>
                <a:srgbClr val="0070C0"/>
              </a:solidFill>
            </a:endParaRPr>
          </a:p>
          <a:p>
            <a:pPr marL="542925" indent="-180975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0070C0"/>
                </a:solidFill>
              </a:rPr>
              <a:t>Sublingual</a:t>
            </a:r>
            <a:r>
              <a:rPr lang="cs-CZ" sz="1600" b="1" dirty="0">
                <a:solidFill>
                  <a:srgbClr val="0070C0"/>
                </a:solidFill>
              </a:rPr>
              <a:t> </a:t>
            </a:r>
            <a:r>
              <a:rPr lang="cs-CZ" sz="1600" b="1" dirty="0" err="1">
                <a:solidFill>
                  <a:srgbClr val="0070C0"/>
                </a:solidFill>
              </a:rPr>
              <a:t>vein</a:t>
            </a:r>
            <a:r>
              <a:rPr lang="cs-CZ" sz="1600" b="1" dirty="0">
                <a:solidFill>
                  <a:srgbClr val="0070C0"/>
                </a:solidFill>
              </a:rPr>
              <a:t> </a:t>
            </a:r>
          </a:p>
          <a:p>
            <a:pPr marL="542925" indent="-180975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0070C0"/>
                </a:solidFill>
              </a:rPr>
              <a:t>Vena</a:t>
            </a:r>
            <a:r>
              <a:rPr lang="cs-CZ" sz="1600" b="1" dirty="0">
                <a:solidFill>
                  <a:srgbClr val="0070C0"/>
                </a:solidFill>
              </a:rPr>
              <a:t> </a:t>
            </a:r>
            <a:r>
              <a:rPr lang="cs-CZ" sz="1600" b="1" dirty="0" err="1">
                <a:solidFill>
                  <a:srgbClr val="0070C0"/>
                </a:solidFill>
              </a:rPr>
              <a:t>comitans</a:t>
            </a:r>
            <a:r>
              <a:rPr lang="cs-CZ" sz="1600" b="1" dirty="0">
                <a:solidFill>
                  <a:srgbClr val="0070C0"/>
                </a:solidFill>
              </a:rPr>
              <a:t> nervi </a:t>
            </a:r>
            <a:r>
              <a:rPr lang="cs-CZ" sz="1600" b="1" dirty="0" err="1">
                <a:solidFill>
                  <a:srgbClr val="0070C0"/>
                </a:solidFill>
              </a:rPr>
              <a:t>hypoglossi</a:t>
            </a:r>
            <a:endParaRPr lang="cs-CZ" sz="1600" b="1" dirty="0">
              <a:solidFill>
                <a:srgbClr val="0070C0"/>
              </a:solidFill>
            </a:endParaRPr>
          </a:p>
          <a:p>
            <a:r>
              <a:rPr lang="cs-CZ" dirty="0">
                <a:solidFill>
                  <a:srgbClr val="0070C0"/>
                </a:solidFill>
              </a:rPr>
              <a:t>12. Superior </a:t>
            </a:r>
            <a:r>
              <a:rPr lang="cs-CZ" dirty="0" err="1">
                <a:solidFill>
                  <a:srgbClr val="0070C0"/>
                </a:solidFill>
              </a:rPr>
              <a:t>thyroid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vein</a:t>
            </a:r>
            <a:endParaRPr lang="cs-CZ" dirty="0">
              <a:solidFill>
                <a:srgbClr val="0070C0"/>
              </a:solidFill>
            </a:endParaRPr>
          </a:p>
          <a:p>
            <a:r>
              <a:rPr lang="cs-CZ" dirty="0">
                <a:solidFill>
                  <a:srgbClr val="0070C0"/>
                </a:solidFill>
              </a:rPr>
              <a:t>13. </a:t>
            </a:r>
            <a:r>
              <a:rPr lang="cs-CZ" dirty="0" err="1">
                <a:solidFill>
                  <a:srgbClr val="0070C0"/>
                </a:solidFill>
              </a:rPr>
              <a:t>Middle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thyroid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vein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r>
              <a:rPr lang="cs-CZ" b="1" dirty="0">
                <a:solidFill>
                  <a:srgbClr val="0070C0"/>
                </a:solidFill>
              </a:rPr>
              <a:t>14. </a:t>
            </a:r>
            <a:r>
              <a:rPr lang="cs-CZ" b="1" dirty="0" err="1">
                <a:solidFill>
                  <a:srgbClr val="0070C0"/>
                </a:solidFill>
              </a:rPr>
              <a:t>External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jugular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</a:t>
            </a:r>
            <a:endParaRPr lang="cs-CZ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7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1B724EE-64A8-47A2-9744-186BC7ED8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786"/>
            <a:ext cx="6573167" cy="485842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05AAA72-89E8-4B76-A3AE-F34A8BCD0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291" y="817999"/>
            <a:ext cx="5199733" cy="522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902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3DE925E-D41A-4762-8914-5A1E9B4CD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9" y="1295143"/>
            <a:ext cx="5729603" cy="4656057"/>
          </a:xfrm>
          <a:prstGeom prst="rect">
            <a:avLst/>
          </a:prstGeom>
        </p:spPr>
      </p:pic>
      <p:pic>
        <p:nvPicPr>
          <p:cNvPr id="7" name="Obrázek 6" descr="Obsah obrázku text, nastavit, zavřít&#10;&#10;Popis byl vytvořen automaticky">
            <a:extLst>
              <a:ext uri="{FF2B5EF4-FFF2-40B4-BE49-F238E27FC236}">
                <a16:creationId xmlns:a16="http://schemas.microsoft.com/office/drawing/2014/main" id="{74D7C27A-49AF-4990-8DF0-5B69681F2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8" y="1295143"/>
            <a:ext cx="5729603" cy="533070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4B18602-0DBD-4FEB-A1C1-63F3F0C22429}"/>
              </a:ext>
            </a:extLst>
          </p:cNvPr>
          <p:cNvSpPr txBox="1"/>
          <p:nvPr/>
        </p:nvSpPr>
        <p:spPr>
          <a:xfrm>
            <a:off x="234964" y="323850"/>
            <a:ext cx="4737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CENTRAL RETINAL VEIN OCCLUSION</a:t>
            </a:r>
          </a:p>
        </p:txBody>
      </p:sp>
    </p:spTree>
    <p:extLst>
      <p:ext uri="{BB962C8B-B14F-4D97-AF65-F5344CB8AC3E}">
        <p14:creationId xmlns:p14="http://schemas.microsoft.com/office/powerpoint/2010/main" val="8404309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E425105-9089-4CD5-9EC9-B3709E025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837" y="0"/>
            <a:ext cx="6776163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50677C8-824B-4AAA-9B00-7A9F05F2A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493525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91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DCEC3176-1044-42EC-AF41-8B3524226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599" y="791309"/>
            <a:ext cx="7884401" cy="527538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E5E319F-D351-41DB-97B3-80443DED2BFD}"/>
              </a:ext>
            </a:extLst>
          </p:cNvPr>
          <p:cNvSpPr txBox="1"/>
          <p:nvPr/>
        </p:nvSpPr>
        <p:spPr>
          <a:xfrm>
            <a:off x="234964" y="323850"/>
            <a:ext cx="2674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PTERYGOID PLEXUS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A9AAEC1-6907-40B9-8BE3-8221747BBEF1}"/>
              </a:ext>
            </a:extLst>
          </p:cNvPr>
          <p:cNvSpPr txBox="1"/>
          <p:nvPr/>
        </p:nvSpPr>
        <p:spPr>
          <a:xfrm>
            <a:off x="149239" y="889842"/>
            <a:ext cx="425347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Middle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meningeal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veins</a:t>
            </a:r>
            <a:endParaRPr lang="cs-CZ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Venous</a:t>
            </a:r>
            <a:r>
              <a:rPr lang="cs-CZ" b="1" dirty="0">
                <a:solidFill>
                  <a:srgbClr val="0070C0"/>
                </a:solidFill>
              </a:rPr>
              <a:t> plexus </a:t>
            </a:r>
            <a:r>
              <a:rPr lang="cs-CZ" b="1" dirty="0" err="1">
                <a:solidFill>
                  <a:srgbClr val="0070C0"/>
                </a:solidFill>
              </a:rPr>
              <a:t>of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foramen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ovale</a:t>
            </a:r>
            <a:endParaRPr lang="cs-CZ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Internal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carotide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venous</a:t>
            </a:r>
            <a:r>
              <a:rPr lang="cs-CZ" b="1" dirty="0">
                <a:solidFill>
                  <a:srgbClr val="0070C0"/>
                </a:solidFill>
              </a:rPr>
              <a:t> plexus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Venous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shunt</a:t>
            </a:r>
            <a:r>
              <a:rPr lang="cs-CZ" b="1" dirty="0">
                <a:solidFill>
                  <a:srgbClr val="0070C0"/>
                </a:solidFill>
              </a:rPr>
              <a:t> in </a:t>
            </a:r>
            <a:r>
              <a:rPr lang="cs-CZ" b="1" dirty="0" err="1">
                <a:solidFill>
                  <a:srgbClr val="0070C0"/>
                </a:solidFill>
              </a:rPr>
              <a:t>the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foramen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rotundum</a:t>
            </a:r>
            <a:endParaRPr lang="cs-CZ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Deep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temporal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veins</a:t>
            </a:r>
            <a:r>
              <a:rPr lang="cs-CZ" b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Vein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of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pterygoid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canal</a:t>
            </a:r>
            <a:endParaRPr lang="cs-CZ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Anterior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auricular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veins</a:t>
            </a:r>
            <a:endParaRPr lang="cs-CZ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Articular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veins</a:t>
            </a:r>
            <a:endParaRPr lang="cs-CZ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Tympanal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veins</a:t>
            </a:r>
            <a:r>
              <a:rPr lang="cs-CZ" b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Stylomastoid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</a:t>
            </a:r>
            <a:r>
              <a:rPr lang="cs-CZ" b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Parotide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veins</a:t>
            </a:r>
            <a:endParaRPr lang="cs-CZ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Pharyngeal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veins</a:t>
            </a:r>
            <a:endParaRPr lang="cs-CZ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Sphenopalatine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</a:t>
            </a:r>
            <a:r>
              <a:rPr lang="cs-CZ" b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Inferior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ophthalmic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</a:t>
            </a:r>
            <a:endParaRPr lang="cs-CZ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Infraorbital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</a:t>
            </a:r>
            <a:r>
              <a:rPr lang="cs-CZ" b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Deep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facial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</a:t>
            </a:r>
            <a:r>
              <a:rPr lang="cs-CZ" b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Descending</a:t>
            </a:r>
            <a:r>
              <a:rPr lang="cs-CZ" b="1" dirty="0">
                <a:solidFill>
                  <a:srgbClr val="0070C0"/>
                </a:solidFill>
              </a:rPr>
              <a:t> palatine </a:t>
            </a:r>
            <a:r>
              <a:rPr lang="cs-CZ" b="1" dirty="0" err="1">
                <a:solidFill>
                  <a:srgbClr val="0070C0"/>
                </a:solidFill>
              </a:rPr>
              <a:t>vein</a:t>
            </a:r>
            <a:endParaRPr lang="cs-CZ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Posterior</a:t>
            </a:r>
            <a:r>
              <a:rPr lang="cs-CZ" b="1" dirty="0">
                <a:solidFill>
                  <a:srgbClr val="0070C0"/>
                </a:solidFill>
              </a:rPr>
              <a:t> superior </a:t>
            </a:r>
            <a:r>
              <a:rPr lang="cs-CZ" b="1" dirty="0" err="1">
                <a:solidFill>
                  <a:srgbClr val="0070C0"/>
                </a:solidFill>
              </a:rPr>
              <a:t>alveolar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veins</a:t>
            </a:r>
            <a:endParaRPr lang="cs-CZ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Inferior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alveolar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</a:t>
            </a:r>
            <a:endParaRPr lang="cs-CZ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273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E48434D-6833-4B0E-AFC0-BA0D853F9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15" y="0"/>
            <a:ext cx="7725885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5FB1713-09BF-49FA-A35D-258316F0C513}"/>
              </a:ext>
            </a:extLst>
          </p:cNvPr>
          <p:cNvSpPr txBox="1"/>
          <p:nvPr/>
        </p:nvSpPr>
        <p:spPr>
          <a:xfrm>
            <a:off x="177814" y="297630"/>
            <a:ext cx="3405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INTERNAL JUGULAR VEIN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8AF6AB9-46B7-4A3C-9B59-BA2F47EEF2F7}"/>
              </a:ext>
            </a:extLst>
          </p:cNvPr>
          <p:cNvSpPr txBox="1"/>
          <p:nvPr/>
        </p:nvSpPr>
        <p:spPr>
          <a:xfrm>
            <a:off x="177814" y="981075"/>
            <a:ext cx="479188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Sigmoid</a:t>
            </a:r>
            <a:r>
              <a:rPr lang="cs-CZ" b="1" dirty="0">
                <a:solidFill>
                  <a:srgbClr val="0070C0"/>
                </a:solidFill>
              </a:rPr>
              <a:t> sinus + </a:t>
            </a:r>
            <a:r>
              <a:rPr lang="cs-CZ" b="1" dirty="0" err="1">
                <a:solidFill>
                  <a:srgbClr val="0070C0"/>
                </a:solidFill>
              </a:rPr>
              <a:t>Inferior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petrosal</a:t>
            </a:r>
            <a:r>
              <a:rPr lang="cs-CZ" b="1" dirty="0">
                <a:solidFill>
                  <a:srgbClr val="0070C0"/>
                </a:solidFill>
              </a:rPr>
              <a:t> sinus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Pharyngeal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veins</a:t>
            </a:r>
            <a:r>
              <a:rPr lang="cs-CZ" b="1" dirty="0">
                <a:solidFill>
                  <a:srgbClr val="0070C0"/>
                </a:solidFill>
              </a:rPr>
              <a:t> (</a:t>
            </a:r>
            <a:r>
              <a:rPr lang="cs-CZ" b="1" dirty="0" err="1">
                <a:solidFill>
                  <a:srgbClr val="0070C0"/>
                </a:solidFill>
              </a:rPr>
              <a:t>pharyngeal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venous</a:t>
            </a:r>
            <a:r>
              <a:rPr lang="cs-CZ" b="1" dirty="0">
                <a:solidFill>
                  <a:srgbClr val="0070C0"/>
                </a:solidFill>
              </a:rPr>
              <a:t> plexus)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Retromandibular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</a:t>
            </a:r>
            <a:endParaRPr lang="cs-CZ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Facial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</a:t>
            </a:r>
            <a:r>
              <a:rPr lang="cs-CZ" b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Lingual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</a:t>
            </a:r>
            <a:endParaRPr lang="cs-CZ" b="1" dirty="0">
              <a:solidFill>
                <a:srgbClr val="0070C0"/>
              </a:solidFill>
            </a:endParaRPr>
          </a:p>
          <a:p>
            <a:pPr marL="447675" indent="-180975">
              <a:buFont typeface="Wingdings" panose="05000000000000000000" pitchFamily="2" charset="2"/>
              <a:buChar char="§"/>
            </a:pPr>
            <a:r>
              <a:rPr lang="cs-CZ" dirty="0" err="1">
                <a:solidFill>
                  <a:srgbClr val="0070C0"/>
                </a:solidFill>
              </a:rPr>
              <a:t>Sublingual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vein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447675" indent="-180975">
              <a:buFont typeface="Wingdings" panose="05000000000000000000" pitchFamily="2" charset="2"/>
              <a:buChar char="§"/>
            </a:pPr>
            <a:r>
              <a:rPr lang="cs-CZ" dirty="0" err="1">
                <a:solidFill>
                  <a:srgbClr val="0070C0"/>
                </a:solidFill>
              </a:rPr>
              <a:t>Vena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comitans</a:t>
            </a:r>
            <a:r>
              <a:rPr lang="cs-CZ" dirty="0">
                <a:solidFill>
                  <a:srgbClr val="0070C0"/>
                </a:solidFill>
              </a:rPr>
              <a:t> nervi </a:t>
            </a:r>
            <a:r>
              <a:rPr lang="cs-CZ" dirty="0" err="1">
                <a:solidFill>
                  <a:srgbClr val="0070C0"/>
                </a:solidFill>
              </a:rPr>
              <a:t>hypoglossi</a:t>
            </a:r>
            <a:endParaRPr lang="cs-CZ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70C0"/>
                </a:solidFill>
              </a:rPr>
              <a:t>Superior </a:t>
            </a:r>
            <a:r>
              <a:rPr lang="cs-CZ" b="1" dirty="0" err="1">
                <a:solidFill>
                  <a:srgbClr val="0070C0"/>
                </a:solidFill>
              </a:rPr>
              <a:t>thyroid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</a:t>
            </a:r>
            <a:r>
              <a:rPr lang="cs-CZ" b="1" dirty="0">
                <a:solidFill>
                  <a:srgbClr val="0070C0"/>
                </a:solidFill>
              </a:rPr>
              <a:t> </a:t>
            </a:r>
          </a:p>
          <a:p>
            <a:pPr marL="447675" indent="-180975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70C0"/>
                </a:solidFill>
              </a:rPr>
              <a:t>Superior </a:t>
            </a:r>
            <a:r>
              <a:rPr lang="cs-CZ" dirty="0" err="1">
                <a:solidFill>
                  <a:srgbClr val="0070C0"/>
                </a:solidFill>
              </a:rPr>
              <a:t>laryngeal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vein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447675" indent="-180975">
              <a:buFont typeface="Wingdings" panose="05000000000000000000" pitchFamily="2" charset="2"/>
              <a:buChar char="§"/>
            </a:pPr>
            <a:r>
              <a:rPr lang="cs-CZ" dirty="0" err="1">
                <a:solidFill>
                  <a:srgbClr val="0070C0"/>
                </a:solidFill>
              </a:rPr>
              <a:t>Sternocleidomastoid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vein</a:t>
            </a:r>
            <a:endParaRPr lang="cs-CZ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Middle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thyroid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</a:t>
            </a:r>
            <a:r>
              <a:rPr lang="cs-CZ" b="1" dirty="0">
                <a:solidFill>
                  <a:srgbClr val="0070C0"/>
                </a:solidFill>
              </a:rPr>
              <a:t> (</a:t>
            </a:r>
            <a:r>
              <a:rPr lang="cs-CZ" b="1" dirty="0" err="1">
                <a:solidFill>
                  <a:srgbClr val="0070C0"/>
                </a:solidFill>
              </a:rPr>
              <a:t>inconsistent</a:t>
            </a:r>
            <a:r>
              <a:rPr lang="cs-CZ" b="1" dirty="0">
                <a:solidFill>
                  <a:srgbClr val="0070C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External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jugular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vein</a:t>
            </a:r>
            <a:endParaRPr lang="cs-CZ" b="1" dirty="0">
              <a:solidFill>
                <a:srgbClr val="0070C0"/>
              </a:solidFill>
            </a:endParaRPr>
          </a:p>
          <a:p>
            <a:pPr marL="447675" indent="-180975">
              <a:buFont typeface="Wingdings" panose="05000000000000000000" pitchFamily="2" charset="2"/>
              <a:buChar char="§"/>
            </a:pPr>
            <a:r>
              <a:rPr lang="cs-CZ" dirty="0" err="1">
                <a:solidFill>
                  <a:srgbClr val="0070C0"/>
                </a:solidFill>
              </a:rPr>
              <a:t>Anterior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jugular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vein</a:t>
            </a: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3003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B684EE5-9A52-416E-A048-B9AD8E1FA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37" y="701766"/>
            <a:ext cx="6472863" cy="536297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096E5B9-4C60-43C5-85EF-FF70E737E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8890"/>
            <a:ext cx="5829300" cy="439706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E5859FE-49F6-4E3A-9754-8D5426262E58}"/>
              </a:ext>
            </a:extLst>
          </p:cNvPr>
          <p:cNvSpPr txBox="1"/>
          <p:nvPr/>
        </p:nvSpPr>
        <p:spPr>
          <a:xfrm>
            <a:off x="282589" y="240101"/>
            <a:ext cx="4112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LYMFATIC SYSTEM - OVERVIEW</a:t>
            </a:r>
          </a:p>
        </p:txBody>
      </p:sp>
    </p:spTree>
    <p:extLst>
      <p:ext uri="{BB962C8B-B14F-4D97-AF65-F5344CB8AC3E}">
        <p14:creationId xmlns:p14="http://schemas.microsoft.com/office/powerpoint/2010/main" val="3363448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957FF55-2A95-4F04-9973-0201190DA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62" y="923575"/>
            <a:ext cx="5382376" cy="5010849"/>
          </a:xfrm>
          <a:prstGeom prst="rect">
            <a:avLst/>
          </a:prstGeom>
        </p:spPr>
      </p:pic>
      <p:pic>
        <p:nvPicPr>
          <p:cNvPr id="7" name="Obrázek 6" descr="Obsah obrázku text, černá&#10;&#10;Popis byl vytvořen automaticky">
            <a:extLst>
              <a:ext uri="{FF2B5EF4-FFF2-40B4-BE49-F238E27FC236}">
                <a16:creationId xmlns:a16="http://schemas.microsoft.com/office/drawing/2014/main" id="{76B71B18-CB9D-4C15-88FA-471186AB4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64" y="-1"/>
            <a:ext cx="5120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452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2F72CC6-DB59-4F67-A33E-9064D3708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0"/>
            <a:ext cx="82296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0A526EF-FE67-4341-87D5-52E498EF984D}"/>
              </a:ext>
            </a:extLst>
          </p:cNvPr>
          <p:cNvSpPr txBox="1"/>
          <p:nvPr/>
        </p:nvSpPr>
        <p:spPr>
          <a:xfrm>
            <a:off x="234964" y="221051"/>
            <a:ext cx="351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OVERVIEW OF THE HEAD </a:t>
            </a:r>
          </a:p>
          <a:p>
            <a:r>
              <a:rPr lang="cs-CZ" sz="2400" b="1" dirty="0">
                <a:solidFill>
                  <a:srgbClr val="00B050"/>
                </a:solidFill>
              </a:rPr>
              <a:t>AND NECK LYMPH NODES </a:t>
            </a:r>
          </a:p>
        </p:txBody>
      </p:sp>
    </p:spTree>
    <p:extLst>
      <p:ext uri="{BB962C8B-B14F-4D97-AF65-F5344CB8AC3E}">
        <p14:creationId xmlns:p14="http://schemas.microsoft.com/office/powerpoint/2010/main" val="8765248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2FE6D9B-7C25-407B-943E-EAD1BD7BD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24383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C4BC630-45F6-4B6F-A088-BA3A7D33F8AC}"/>
              </a:ext>
            </a:extLst>
          </p:cNvPr>
          <p:cNvSpPr txBox="1"/>
          <p:nvPr/>
        </p:nvSpPr>
        <p:spPr>
          <a:xfrm>
            <a:off x="234964" y="857250"/>
            <a:ext cx="531389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Occipital nodes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</a:rPr>
              <a:t>afferents: scalp in the occipital region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</a:rPr>
              <a:t>efferents: superficial cervical nodes and deep cervical nodes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A9EC38A-9C8A-4AFD-9E95-5CCE5E8FB5BB}"/>
              </a:ext>
            </a:extLst>
          </p:cNvPr>
          <p:cNvSpPr txBox="1"/>
          <p:nvPr/>
        </p:nvSpPr>
        <p:spPr>
          <a:xfrm>
            <a:off x="234964" y="1749802"/>
            <a:ext cx="557883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Mastoid nodes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</a:rPr>
              <a:t>afferents: scalp behind the auricle, posterior side of the auricle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</a:rPr>
              <a:t>efferents: superficial cervical nodes and deep cervical nodes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BFC3D41-AA30-4754-8607-63BE2F9F00F1}"/>
              </a:ext>
            </a:extLst>
          </p:cNvPr>
          <p:cNvSpPr txBox="1"/>
          <p:nvPr/>
        </p:nvSpPr>
        <p:spPr>
          <a:xfrm>
            <a:off x="234964" y="2642354"/>
            <a:ext cx="599266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Superficial and deep parotide nodes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</a:rPr>
              <a:t>afferents: scalp in the temporal and frontal region, lateral part of</a:t>
            </a:r>
          </a:p>
          <a:p>
            <a:r>
              <a:rPr lang="en-US" sz="1600">
                <a:solidFill>
                  <a:srgbClr val="00B050"/>
                </a:solidFill>
              </a:rPr>
              <a:t>                      the eyelids, buccal region, anterior side of the auricle </a:t>
            </a:r>
          </a:p>
          <a:p>
            <a:r>
              <a:rPr lang="en-US" sz="1600">
                <a:solidFill>
                  <a:srgbClr val="00B050"/>
                </a:solidFill>
              </a:rPr>
              <a:t>                      and external auditory meatus, middle ear, parotide gland,</a:t>
            </a:r>
          </a:p>
          <a:p>
            <a:r>
              <a:rPr lang="en-US" sz="1600">
                <a:solidFill>
                  <a:srgbClr val="00B050"/>
                </a:solidFill>
              </a:rPr>
              <a:t>                      soft palate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</a:rPr>
              <a:t>efferents: superficial cervical nodes and deep cervical nodes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1528277-E036-4432-AE51-18190E78619B}"/>
              </a:ext>
            </a:extLst>
          </p:cNvPr>
          <p:cNvSpPr txBox="1"/>
          <p:nvPr/>
        </p:nvSpPr>
        <p:spPr>
          <a:xfrm>
            <a:off x="234964" y="4270787"/>
            <a:ext cx="600741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Submandibular nodes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</a:rPr>
              <a:t>afferents: lower eyelids, nose, upper lip, cheeks, paralingual region, </a:t>
            </a:r>
          </a:p>
          <a:p>
            <a:r>
              <a:rPr lang="en-US" sz="1600">
                <a:solidFill>
                  <a:srgbClr val="00B050"/>
                </a:solidFill>
              </a:rPr>
              <a:t>                      hard palate, floor of mouth, teeth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</a:rPr>
              <a:t>efferents: deep cervical nodes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06D339D-B594-4624-A04E-9196FEEF50F2}"/>
              </a:ext>
            </a:extLst>
          </p:cNvPr>
          <p:cNvSpPr txBox="1"/>
          <p:nvPr/>
        </p:nvSpPr>
        <p:spPr>
          <a:xfrm>
            <a:off x="234964" y="5409560"/>
            <a:ext cx="567995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Submental nodes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</a:rPr>
              <a:t>afferents: lower lip, chin, anterior floor of mouth, anterior teeth,</a:t>
            </a:r>
          </a:p>
          <a:p>
            <a:r>
              <a:rPr lang="en-US" sz="1600">
                <a:solidFill>
                  <a:srgbClr val="00B050"/>
                </a:solidFill>
              </a:rPr>
              <a:t>                      tip of tongue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</a:rPr>
              <a:t>efferents: superficial cervical nodes and deep cervical nodes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D491C01-0F18-4403-9D52-1E2115E56093}"/>
              </a:ext>
            </a:extLst>
          </p:cNvPr>
          <p:cNvSpPr txBox="1"/>
          <p:nvPr/>
        </p:nvSpPr>
        <p:spPr>
          <a:xfrm>
            <a:off x="234964" y="221051"/>
            <a:ext cx="3884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LYMPH NODES OF THE HEAD </a:t>
            </a:r>
          </a:p>
        </p:txBody>
      </p:sp>
    </p:spTree>
    <p:extLst>
      <p:ext uri="{BB962C8B-B14F-4D97-AF65-F5344CB8AC3E}">
        <p14:creationId xmlns:p14="http://schemas.microsoft.com/office/powerpoint/2010/main" val="37466528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>
            <a:extLst>
              <a:ext uri="{FF2B5EF4-FFF2-40B4-BE49-F238E27FC236}">
                <a16:creationId xmlns:a16="http://schemas.microsoft.com/office/drawing/2014/main" id="{20456B44-59A3-490E-B37F-DABFB7A611D8}"/>
              </a:ext>
            </a:extLst>
          </p:cNvPr>
          <p:cNvGrpSpPr/>
          <p:nvPr/>
        </p:nvGrpSpPr>
        <p:grpSpPr>
          <a:xfrm>
            <a:off x="5290766" y="466071"/>
            <a:ext cx="6782195" cy="5925857"/>
            <a:chOff x="5000229" y="466071"/>
            <a:chExt cx="6782195" cy="5925857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E8F6226B-4636-4FCF-B10B-7DCE582EB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229" y="466071"/>
              <a:ext cx="6782195" cy="5925857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C8AAEA8-7190-409E-B20F-E3FF6BCF4B8A}"/>
                </a:ext>
              </a:extLst>
            </p:cNvPr>
            <p:cNvSpPr/>
            <p:nvPr/>
          </p:nvSpPr>
          <p:spPr>
            <a:xfrm>
              <a:off x="9020175" y="4533900"/>
              <a:ext cx="2762249" cy="18580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A038BC7C-8031-44BA-83EF-E7B2B747CB93}"/>
                </a:ext>
              </a:extLst>
            </p:cNvPr>
            <p:cNvSpPr/>
            <p:nvPr/>
          </p:nvSpPr>
          <p:spPr>
            <a:xfrm>
              <a:off x="8391326" y="5705474"/>
              <a:ext cx="819349" cy="6864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09FE46A-F164-48ED-B057-23F9B7C2D7DE}"/>
              </a:ext>
            </a:extLst>
          </p:cNvPr>
          <p:cNvSpPr txBox="1"/>
          <p:nvPr/>
        </p:nvSpPr>
        <p:spPr>
          <a:xfrm>
            <a:off x="119039" y="2165747"/>
            <a:ext cx="49603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Nodi retropharyngei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</a:rPr>
              <a:t>afferents: pharynx, middle ear, Eustachian tube, </a:t>
            </a:r>
          </a:p>
          <a:p>
            <a:r>
              <a:rPr lang="en-US" sz="1600">
                <a:solidFill>
                  <a:srgbClr val="00B050"/>
                </a:solidFill>
              </a:rPr>
              <a:t>                      posterior and superior nasal cavity, paranasal</a:t>
            </a:r>
          </a:p>
          <a:p>
            <a:r>
              <a:rPr lang="en-US" sz="1600">
                <a:solidFill>
                  <a:srgbClr val="00B050"/>
                </a:solidFill>
              </a:rPr>
              <a:t>                      sinuses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</a:rPr>
              <a:t>efferents: nodi cervicales profundi </a:t>
            </a:r>
          </a:p>
        </p:txBody>
      </p:sp>
    </p:spTree>
    <p:extLst>
      <p:ext uri="{BB962C8B-B14F-4D97-AF65-F5344CB8AC3E}">
        <p14:creationId xmlns:p14="http://schemas.microsoft.com/office/powerpoint/2010/main" val="34982228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>
            <a:extLst>
              <a:ext uri="{FF2B5EF4-FFF2-40B4-BE49-F238E27FC236}">
                <a16:creationId xmlns:a16="http://schemas.microsoft.com/office/drawing/2014/main" id="{2D13F072-FC8C-4D5F-8410-DCB4BB9F49FB}"/>
              </a:ext>
            </a:extLst>
          </p:cNvPr>
          <p:cNvGrpSpPr/>
          <p:nvPr/>
        </p:nvGrpSpPr>
        <p:grpSpPr>
          <a:xfrm>
            <a:off x="5771832" y="193127"/>
            <a:ext cx="5867718" cy="6471746"/>
            <a:chOff x="5771832" y="193127"/>
            <a:chExt cx="5867718" cy="6471746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19A6D242-C988-430F-825C-34111D53C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833" y="193127"/>
              <a:ext cx="5867717" cy="6471746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62FA1AB1-C326-491E-9149-1CFE7130A158}"/>
                </a:ext>
              </a:extLst>
            </p:cNvPr>
            <p:cNvSpPr/>
            <p:nvPr/>
          </p:nvSpPr>
          <p:spPr>
            <a:xfrm>
              <a:off x="5771832" y="193127"/>
              <a:ext cx="1771967" cy="12451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117ECFCE-9F24-43AE-B5E3-80A47ED618BA}"/>
                </a:ext>
              </a:extLst>
            </p:cNvPr>
            <p:cNvSpPr/>
            <p:nvPr/>
          </p:nvSpPr>
          <p:spPr>
            <a:xfrm>
              <a:off x="5771832" y="1438275"/>
              <a:ext cx="1171894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0BA2F038-3618-4928-A560-BF15F2FC4A65}"/>
                </a:ext>
              </a:extLst>
            </p:cNvPr>
            <p:cNvSpPr/>
            <p:nvPr/>
          </p:nvSpPr>
          <p:spPr>
            <a:xfrm>
              <a:off x="5771832" y="3228975"/>
              <a:ext cx="1257618" cy="5212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0D661A7-32E4-416B-B4E8-8C587023072D}"/>
              </a:ext>
            </a:extLst>
          </p:cNvPr>
          <p:cNvSpPr txBox="1"/>
          <p:nvPr/>
        </p:nvSpPr>
        <p:spPr>
          <a:xfrm>
            <a:off x="234964" y="221051"/>
            <a:ext cx="3668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LYMPH FROM THE TONGUE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C908706-2861-483F-A61A-4FEDBC059A32}"/>
              </a:ext>
            </a:extLst>
          </p:cNvPr>
          <p:cNvSpPr txBox="1"/>
          <p:nvPr/>
        </p:nvSpPr>
        <p:spPr>
          <a:xfrm>
            <a:off x="234964" y="1038165"/>
            <a:ext cx="471321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Apical collecting vessels</a:t>
            </a:r>
          </a:p>
          <a:p>
            <a:r>
              <a:rPr lang="en-US">
                <a:solidFill>
                  <a:srgbClr val="00B050"/>
                </a:solidFill>
              </a:rPr>
              <a:t>→ juguloomohyoid node or via submental nodes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C3E2A06-9C04-4088-B93F-9AD711C0BC34}"/>
              </a:ext>
            </a:extLst>
          </p:cNvPr>
          <p:cNvSpPr txBox="1"/>
          <p:nvPr/>
        </p:nvSpPr>
        <p:spPr>
          <a:xfrm>
            <a:off x="234964" y="1901203"/>
            <a:ext cx="39355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External marginal collecting vessels</a:t>
            </a:r>
          </a:p>
          <a:p>
            <a:r>
              <a:rPr lang="en-US">
                <a:solidFill>
                  <a:srgbClr val="00B050"/>
                </a:solidFill>
              </a:rPr>
              <a:t>→ submental nodes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3CDF7C6-E194-400E-ADFF-38D0CC6E8EF4}"/>
              </a:ext>
            </a:extLst>
          </p:cNvPr>
          <p:cNvSpPr txBox="1"/>
          <p:nvPr/>
        </p:nvSpPr>
        <p:spPr>
          <a:xfrm>
            <a:off x="234964" y="2832752"/>
            <a:ext cx="45777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Internal marginal collecting vessels</a:t>
            </a:r>
          </a:p>
          <a:p>
            <a:r>
              <a:rPr lang="en-US">
                <a:solidFill>
                  <a:srgbClr val="00B050"/>
                </a:solidFill>
              </a:rPr>
              <a:t>→ internal jugular nodes from anterior tongue</a:t>
            </a:r>
          </a:p>
          <a:p>
            <a:r>
              <a:rPr lang="en-US">
                <a:solidFill>
                  <a:srgbClr val="00B050"/>
                </a:solidFill>
              </a:rPr>
              <a:t>→ jugulodigastric node from posterior tongue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49A1D18-DB85-4511-B754-083B5C03733B}"/>
              </a:ext>
            </a:extLst>
          </p:cNvPr>
          <p:cNvSpPr txBox="1"/>
          <p:nvPr/>
        </p:nvSpPr>
        <p:spPr>
          <a:xfrm>
            <a:off x="234964" y="4041300"/>
            <a:ext cx="49638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Central collecting vessels</a:t>
            </a:r>
          </a:p>
          <a:p>
            <a:r>
              <a:rPr lang="en-US">
                <a:solidFill>
                  <a:srgbClr val="00B050"/>
                </a:solidFill>
              </a:rPr>
              <a:t>→ submandibular nodes and juguloomohyoid node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302638D-D91D-4DF5-9B70-30AFB96361FC}"/>
              </a:ext>
            </a:extLst>
          </p:cNvPr>
          <p:cNvSpPr txBox="1"/>
          <p:nvPr/>
        </p:nvSpPr>
        <p:spPr>
          <a:xfrm>
            <a:off x="234964" y="4972849"/>
            <a:ext cx="485331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Basal collecting vessels</a:t>
            </a:r>
          </a:p>
          <a:p>
            <a:r>
              <a:rPr lang="en-US">
                <a:solidFill>
                  <a:srgbClr val="00B050"/>
                </a:solidFill>
              </a:rPr>
              <a:t>→ internal jugular nodes and jugulodigastric node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4E60B56-94AF-4931-BC56-E6AD2A628D14}"/>
              </a:ext>
            </a:extLst>
          </p:cNvPr>
          <p:cNvSpPr txBox="1"/>
          <p:nvPr/>
        </p:nvSpPr>
        <p:spPr>
          <a:xfrm>
            <a:off x="234964" y="5904398"/>
            <a:ext cx="3400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+ lingual nodes in the lingual base</a:t>
            </a:r>
          </a:p>
        </p:txBody>
      </p:sp>
    </p:spTree>
    <p:extLst>
      <p:ext uri="{BB962C8B-B14F-4D97-AF65-F5344CB8AC3E}">
        <p14:creationId xmlns:p14="http://schemas.microsoft.com/office/powerpoint/2010/main" val="33965428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2C83EC7-56B2-4A5D-AB15-B78FF726E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50" y="270072"/>
            <a:ext cx="7912050" cy="628725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87C9D5F-89D8-4C20-BA08-26CA79BFF64B}"/>
              </a:ext>
            </a:extLst>
          </p:cNvPr>
          <p:cNvSpPr txBox="1"/>
          <p:nvPr/>
        </p:nvSpPr>
        <p:spPr>
          <a:xfrm>
            <a:off x="139714" y="352425"/>
            <a:ext cx="3635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Lateral superficial cervical nodes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</a:rPr>
              <a:t>external jugular nodes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C92B1F-3C36-4497-8965-A6679A11677E}"/>
              </a:ext>
            </a:extLst>
          </p:cNvPr>
          <p:cNvSpPr txBox="1"/>
          <p:nvPr/>
        </p:nvSpPr>
        <p:spPr>
          <a:xfrm>
            <a:off x="139714" y="1267421"/>
            <a:ext cx="3855158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Lateral deep cervical nodes</a:t>
            </a:r>
          </a:p>
          <a:p>
            <a:r>
              <a:rPr lang="en-US" b="1">
                <a:solidFill>
                  <a:srgbClr val="00B050"/>
                </a:solidFill>
              </a:rPr>
              <a:t>a.  internal jugular nodes</a:t>
            </a:r>
          </a:p>
          <a:p>
            <a:pPr marL="542925" indent="-180975"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00B050"/>
                </a:solidFill>
              </a:rPr>
              <a:t>tonsillar node (Wood´s node)</a:t>
            </a:r>
          </a:p>
          <a:p>
            <a:pPr marL="542925" indent="-180975"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00B050"/>
                </a:solidFill>
              </a:rPr>
              <a:t>jugulodigastric node (K</a:t>
            </a:r>
            <a:r>
              <a:rPr lang="en-US" sz="1600">
                <a:solidFill>
                  <a:srgbClr val="00B050"/>
                </a:solidFill>
                <a:effectLst/>
              </a:rPr>
              <a:t>üttner´s node)</a:t>
            </a:r>
            <a:endParaRPr lang="en-US" sz="1600">
              <a:solidFill>
                <a:srgbClr val="00B050"/>
              </a:solidFill>
            </a:endParaRPr>
          </a:p>
          <a:p>
            <a:r>
              <a:rPr lang="en-US" b="1">
                <a:solidFill>
                  <a:srgbClr val="00B050"/>
                </a:solidFill>
              </a:rPr>
              <a:t>b.  spinal accessory nodes</a:t>
            </a:r>
          </a:p>
          <a:p>
            <a:r>
              <a:rPr lang="en-US" b="1">
                <a:solidFill>
                  <a:srgbClr val="00B050"/>
                </a:solidFill>
              </a:rPr>
              <a:t>c.  supraclavicular nodes</a:t>
            </a:r>
          </a:p>
          <a:p>
            <a:pPr marL="542925" indent="-180975"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00B050"/>
                </a:solidFill>
              </a:rPr>
              <a:t>Wirchov´s nodes on the left side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D31FFF5-C5AB-49EC-B397-38897CF5FCD0}"/>
              </a:ext>
            </a:extLst>
          </p:cNvPr>
          <p:cNvSpPr txBox="1"/>
          <p:nvPr/>
        </p:nvSpPr>
        <p:spPr>
          <a:xfrm>
            <a:off x="139714" y="4482407"/>
            <a:ext cx="323845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Anterior deep cervical nodes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>
                <a:solidFill>
                  <a:srgbClr val="00B050"/>
                </a:solidFill>
              </a:rPr>
              <a:t>praelaryngeal nodes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>
                <a:solidFill>
                  <a:srgbClr val="00B050"/>
                </a:solidFill>
              </a:rPr>
              <a:t>thyroid nodes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>
                <a:solidFill>
                  <a:srgbClr val="00B050"/>
                </a:solidFill>
              </a:rPr>
              <a:t>preglandular nodes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>
                <a:solidFill>
                  <a:srgbClr val="00B050"/>
                </a:solidFill>
              </a:rPr>
              <a:t>pretracheal nodes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>
                <a:solidFill>
                  <a:srgbClr val="00B050"/>
                </a:solidFill>
              </a:rPr>
              <a:t>paratracheal nodes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EBAFB8A-9F16-471B-BC4E-F5965557C686}"/>
              </a:ext>
            </a:extLst>
          </p:cNvPr>
          <p:cNvSpPr txBox="1"/>
          <p:nvPr/>
        </p:nvSpPr>
        <p:spPr>
          <a:xfrm>
            <a:off x="139714" y="3536634"/>
            <a:ext cx="376917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Anterior superficial cervical nodes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>
                <a:solidFill>
                  <a:srgbClr val="00B050"/>
                </a:solidFill>
              </a:rPr>
              <a:t>anterior jugular nodes</a:t>
            </a:r>
          </a:p>
        </p:txBody>
      </p:sp>
    </p:spTree>
    <p:extLst>
      <p:ext uri="{BB962C8B-B14F-4D97-AF65-F5344CB8AC3E}">
        <p14:creationId xmlns:p14="http://schemas.microsoft.com/office/powerpoint/2010/main" val="808389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EAD1594-540E-4DE7-BC6B-8B318A598A38}"/>
              </a:ext>
            </a:extLst>
          </p:cNvPr>
          <p:cNvSpPr txBox="1"/>
          <p:nvPr/>
        </p:nvSpPr>
        <p:spPr>
          <a:xfrm>
            <a:off x="227374" y="201067"/>
            <a:ext cx="11737252" cy="6432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err="1">
                <a:solidFill>
                  <a:srgbClr val="212529"/>
                </a:solidFill>
                <a:latin typeface="Open Sans"/>
              </a:rPr>
              <a:t>References</a:t>
            </a:r>
            <a:r>
              <a:rPr lang="cs-CZ" sz="1600" b="1" i="0" dirty="0">
                <a:solidFill>
                  <a:srgbClr val="212529"/>
                </a:solidFill>
                <a:effectLst/>
                <a:latin typeface="Open Sans"/>
              </a:rPr>
              <a:t>:</a:t>
            </a: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HOMBACH-KLONISCH, S., T. KLONISCH and J. PEELER. </a:t>
            </a:r>
            <a:r>
              <a:rPr lang="cs-CZ" sz="1200" b="0" i="1" dirty="0" err="1">
                <a:solidFill>
                  <a:srgbClr val="212529"/>
                </a:solidFill>
                <a:effectLst/>
                <a:latin typeface="Open Sans"/>
              </a:rPr>
              <a:t>Sobotta</a:t>
            </a:r>
            <a:r>
              <a:rPr lang="cs-CZ" sz="1200" b="0" i="1" dirty="0">
                <a:solidFill>
                  <a:srgbClr val="212529"/>
                </a:solidFill>
                <a:effectLst/>
                <a:latin typeface="Open Sans"/>
              </a:rPr>
              <a:t>: </a:t>
            </a:r>
            <a:r>
              <a:rPr lang="cs-CZ" sz="1200" b="0" i="1" dirty="0" err="1">
                <a:solidFill>
                  <a:srgbClr val="212529"/>
                </a:solidFill>
                <a:effectLst/>
                <a:latin typeface="Open Sans"/>
              </a:rPr>
              <a:t>Clinical</a:t>
            </a:r>
            <a:r>
              <a:rPr lang="cs-CZ" sz="1200" b="0" i="1" dirty="0">
                <a:solidFill>
                  <a:srgbClr val="212529"/>
                </a:solidFill>
                <a:effectLst/>
                <a:latin typeface="Open Sans"/>
              </a:rPr>
              <a:t> Atlas </a:t>
            </a:r>
            <a:r>
              <a:rPr lang="cs-CZ" sz="1200" b="0" i="1" dirty="0" err="1">
                <a:solidFill>
                  <a:srgbClr val="212529"/>
                </a:solidFill>
                <a:effectLst/>
                <a:latin typeface="Open Sans"/>
              </a:rPr>
              <a:t>of</a:t>
            </a:r>
            <a:r>
              <a:rPr lang="cs-CZ" sz="1200" b="0" i="1" dirty="0">
                <a:solidFill>
                  <a:srgbClr val="212529"/>
                </a:solidFill>
                <a:effectLst/>
                <a:latin typeface="Open Sans"/>
              </a:rPr>
              <a:t> </a:t>
            </a:r>
            <a:r>
              <a:rPr lang="cs-CZ" sz="1200" b="0" i="1" dirty="0" err="1">
                <a:solidFill>
                  <a:srgbClr val="212529"/>
                </a:solidFill>
                <a:effectLst/>
                <a:latin typeface="Open Sans"/>
              </a:rPr>
              <a:t>Human</a:t>
            </a:r>
            <a:r>
              <a:rPr lang="cs-CZ" sz="1200" b="0" i="1" dirty="0">
                <a:solidFill>
                  <a:srgbClr val="212529"/>
                </a:solidFill>
                <a:effectLst/>
                <a:latin typeface="Open Sans"/>
              </a:rPr>
              <a:t> Anatomy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. </a:t>
            </a:r>
            <a:r>
              <a:rPr lang="cs-CZ" sz="1200" b="0" i="0" dirty="0" err="1">
                <a:solidFill>
                  <a:srgbClr val="212529"/>
                </a:solidFill>
                <a:effectLst/>
                <a:latin typeface="Open Sans"/>
              </a:rPr>
              <a:t>Munich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, Germany: </a:t>
            </a:r>
            <a:r>
              <a:rPr lang="cs-CZ" sz="1200" b="0" i="0" dirty="0" err="1">
                <a:solidFill>
                  <a:srgbClr val="212529"/>
                </a:solidFill>
                <a:effectLst/>
                <a:latin typeface="Open Sans"/>
              </a:rPr>
              <a:t>Elsevier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 Science, 2019, 680 s. ISBN 978-0-7020-5273-6. </a:t>
            </a:r>
            <a:endParaRPr lang="cs-CZ" sz="1200" dirty="0"/>
          </a:p>
          <a:p>
            <a:endParaRPr lang="cs-CZ" sz="1200" dirty="0"/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STANDRING, S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, </a:t>
            </a:r>
            <a:r>
              <a:rPr lang="cs-CZ" sz="1200" b="0" i="1" dirty="0">
                <a:solidFill>
                  <a:srgbClr val="212529"/>
                </a:solidFill>
                <a:effectLst/>
                <a:latin typeface="Open Sans"/>
              </a:rPr>
              <a:t>et al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 </a:t>
            </a:r>
            <a:r>
              <a:rPr lang="en-US" sz="1200" b="0" i="1" dirty="0">
                <a:solidFill>
                  <a:srgbClr val="212529"/>
                </a:solidFill>
                <a:effectLst/>
                <a:latin typeface="Open Sans"/>
              </a:rPr>
              <a:t>Gray's Anatomy: The Anatomical Basis of Clinical Practice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 41st. Philadelphia: Elsevier, 2016, 1562 s. ISBN 978-0-7020-5230-9.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DRAKE, R. L., A. WAYNE VOGL 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and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 A. W. M. MITCHELL. </a:t>
            </a:r>
            <a:r>
              <a:rPr lang="en-US" sz="1200" b="0" i="1" dirty="0">
                <a:solidFill>
                  <a:srgbClr val="212529"/>
                </a:solidFill>
                <a:effectLst/>
                <a:latin typeface="Open Sans"/>
              </a:rPr>
              <a:t>Gray's Anatomy for Students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 4th. Philadelphia: Elsevier, 2020. ISBN 978-0-323-39304-1.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DRAKE, R. L., A. WAYNE VOGL, A. W. M. MITCHELL, R. M. TIBBITTS a</a:t>
            </a:r>
            <a:r>
              <a:rPr lang="cs-CZ" sz="1200" b="0" i="0" dirty="0" err="1">
                <a:solidFill>
                  <a:srgbClr val="212529"/>
                </a:solidFill>
                <a:effectLst/>
                <a:latin typeface="Open Sans"/>
              </a:rPr>
              <a:t>nd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 P. E. RICHARDSON. </a:t>
            </a:r>
            <a:r>
              <a:rPr lang="en-US" sz="1200" b="0" i="1" dirty="0">
                <a:solidFill>
                  <a:srgbClr val="212529"/>
                </a:solidFill>
                <a:effectLst/>
                <a:latin typeface="Open Sans"/>
              </a:rPr>
              <a:t>Gray's Atlas of Anatomy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 2. Philadelphia: Churchill Livingstone, 2015, </a:t>
            </a:r>
            <a:endParaRPr lang="cs-CZ" sz="1200" b="0" i="0" dirty="0">
              <a:solidFill>
                <a:srgbClr val="212529"/>
              </a:solidFill>
              <a:effectLst/>
              <a:latin typeface="Open Sans"/>
            </a:endParaRPr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648 s. ISBN 978-1-4557-4802-0.</a:t>
            </a:r>
            <a:endParaRPr lang="cs-CZ" sz="1200" b="0" i="0" dirty="0">
              <a:solidFill>
                <a:srgbClr val="212529"/>
              </a:solidFill>
              <a:effectLst/>
              <a:latin typeface="Open Sans"/>
            </a:endParaRP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NETTER, F. H. </a:t>
            </a:r>
            <a:r>
              <a:rPr lang="en-US" sz="1200" b="0" i="1" dirty="0">
                <a:solidFill>
                  <a:srgbClr val="212529"/>
                </a:solidFill>
                <a:effectLst/>
                <a:latin typeface="Open Sans"/>
              </a:rPr>
              <a:t>Atlas of Human Anatomy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 6. Philadelphia: Saunders, 2014, 624 s. ISBN 978-1-4557-0418-7.</a:t>
            </a:r>
            <a:endParaRPr lang="cs-CZ" sz="1200" b="0" i="0" dirty="0">
              <a:solidFill>
                <a:srgbClr val="212529"/>
              </a:solidFill>
              <a:effectLst/>
              <a:latin typeface="Open Sans"/>
            </a:endParaRP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BRUNICARDI, F. Ch., D. K. ANDERSEN, T. R. BILLIAR, D. L. DUNN, J. G. HUNTER, L. S. KAO, J. B. MATTHEWS and R. E. POLLOCK. </a:t>
            </a:r>
            <a:r>
              <a:rPr lang="cs-CZ" sz="1200" b="0" i="1" dirty="0" err="1">
                <a:solidFill>
                  <a:srgbClr val="212529"/>
                </a:solidFill>
                <a:effectLst/>
                <a:latin typeface="Open Sans"/>
              </a:rPr>
              <a:t>Schwartz’s</a:t>
            </a:r>
            <a:r>
              <a:rPr lang="cs-CZ" sz="1200" b="0" i="1" dirty="0">
                <a:solidFill>
                  <a:srgbClr val="212529"/>
                </a:solidFill>
                <a:effectLst/>
                <a:latin typeface="Open Sans"/>
              </a:rPr>
              <a:t> </a:t>
            </a:r>
            <a:r>
              <a:rPr lang="cs-CZ" sz="1200" b="0" i="1" dirty="0" err="1">
                <a:solidFill>
                  <a:srgbClr val="212529"/>
                </a:solidFill>
                <a:effectLst/>
                <a:latin typeface="Open Sans"/>
              </a:rPr>
              <a:t>Principles</a:t>
            </a:r>
            <a:r>
              <a:rPr lang="cs-CZ" sz="1200" b="0" i="1" dirty="0">
                <a:solidFill>
                  <a:srgbClr val="212529"/>
                </a:solidFill>
                <a:effectLst/>
                <a:latin typeface="Open Sans"/>
              </a:rPr>
              <a:t> </a:t>
            </a:r>
            <a:r>
              <a:rPr lang="cs-CZ" sz="1200" b="0" i="1" dirty="0" err="1">
                <a:solidFill>
                  <a:srgbClr val="212529"/>
                </a:solidFill>
                <a:effectLst/>
                <a:latin typeface="Open Sans"/>
              </a:rPr>
              <a:t>of</a:t>
            </a:r>
            <a:r>
              <a:rPr lang="cs-CZ" sz="1200" b="0" i="1" dirty="0">
                <a:solidFill>
                  <a:srgbClr val="212529"/>
                </a:solidFill>
                <a:effectLst/>
                <a:latin typeface="Open Sans"/>
              </a:rPr>
              <a:t> </a:t>
            </a:r>
            <a:r>
              <a:rPr lang="cs-CZ" sz="1200" b="0" i="1" dirty="0" err="1">
                <a:solidFill>
                  <a:srgbClr val="212529"/>
                </a:solidFill>
                <a:effectLst/>
                <a:latin typeface="Open Sans"/>
              </a:rPr>
              <a:t>Surgery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. </a:t>
            </a:r>
          </a:p>
          <a:p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11. New York: </a:t>
            </a:r>
            <a:r>
              <a:rPr lang="cs-CZ" sz="1200" b="0" i="0" dirty="0" err="1">
                <a:solidFill>
                  <a:srgbClr val="212529"/>
                </a:solidFill>
                <a:effectLst/>
                <a:latin typeface="Open Sans"/>
              </a:rPr>
              <a:t>McGraw-Hill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  <a:r>
              <a:rPr lang="cs-CZ" sz="1200" b="0" i="0" dirty="0" err="1">
                <a:solidFill>
                  <a:srgbClr val="212529"/>
                </a:solidFill>
                <a:effectLst/>
                <a:latin typeface="Open Sans"/>
              </a:rPr>
              <a:t>Education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, 2019, 2448 s. ISBN 978-1-25-983537-7. </a:t>
            </a: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PELLERITO, J. S. a</a:t>
            </a:r>
            <a:r>
              <a:rPr lang="cs-CZ" sz="1200" b="0" i="0" dirty="0" err="1">
                <a:solidFill>
                  <a:srgbClr val="212529"/>
                </a:solidFill>
                <a:effectLst/>
                <a:latin typeface="Open Sans"/>
              </a:rPr>
              <a:t>nd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 J. F. POLAK. </a:t>
            </a:r>
            <a:r>
              <a:rPr lang="en-US" sz="1200" b="0" i="1" dirty="0">
                <a:solidFill>
                  <a:srgbClr val="212529"/>
                </a:solidFill>
                <a:effectLst/>
                <a:latin typeface="Open Sans"/>
              </a:rPr>
              <a:t>Introduction to vascular ultrasonography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 6. Philadelphia: Saunders, 2012, 704 s. ISBN 978-1-4377-1417-3.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GOSLING, J. A., P. F. HARRIS, J. R. HUMPHERSON, I. WHITMORE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,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 P. L. T. WILLAN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 et al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 </a:t>
            </a:r>
            <a:r>
              <a:rPr lang="en-US" sz="1200" b="0" i="1" dirty="0">
                <a:solidFill>
                  <a:srgbClr val="212529"/>
                </a:solidFill>
                <a:effectLst/>
                <a:latin typeface="Open Sans"/>
              </a:rPr>
              <a:t>Human Anatomy, Color Atlas and Textbook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 6. Philadelphia: Elsevier, </a:t>
            </a:r>
            <a:endParaRPr lang="cs-CZ" sz="1200" b="0" i="0" dirty="0">
              <a:solidFill>
                <a:srgbClr val="212529"/>
              </a:solidFill>
              <a:effectLst/>
              <a:latin typeface="Open Sans"/>
            </a:endParaRPr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2017, 456 s. ISBN 978-0-7234-3827-4.</a:t>
            </a:r>
            <a:endParaRPr lang="cs-CZ" sz="1200" b="0" i="0" dirty="0">
              <a:solidFill>
                <a:srgbClr val="212529"/>
              </a:solidFill>
              <a:effectLst/>
              <a:latin typeface="Open Sans"/>
            </a:endParaRP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KANSKI, J. J. a</a:t>
            </a:r>
            <a:r>
              <a:rPr lang="cs-CZ" sz="1200" b="0" i="0" dirty="0" err="1">
                <a:solidFill>
                  <a:srgbClr val="212529"/>
                </a:solidFill>
                <a:effectLst/>
                <a:latin typeface="Open Sans"/>
              </a:rPr>
              <a:t>nd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 B. BOWLING. </a:t>
            </a:r>
            <a:r>
              <a:rPr lang="en-US" sz="1200" b="0" i="1" dirty="0">
                <a:solidFill>
                  <a:srgbClr val="212529"/>
                </a:solidFill>
                <a:effectLst/>
                <a:latin typeface="Open Sans"/>
              </a:rPr>
              <a:t>Kanski's Clinical Ophthalmology: A Systematic Approach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 8. Philadelphia: Saunders, 2016, 928 s. ISBN 978-0-7020-5572-0.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HOCHBERG, M. C., A. J. SILMAN, E. M. GRAVALESSE, J. S. SMOLEN, M. E. WEINBLATT, M. H. WEISMAN et al. </a:t>
            </a:r>
            <a:r>
              <a:rPr lang="cs-CZ" sz="1200" b="0" i="1" dirty="0" err="1">
                <a:solidFill>
                  <a:srgbClr val="212529"/>
                </a:solidFill>
                <a:effectLst/>
                <a:latin typeface="Open Sans"/>
              </a:rPr>
              <a:t>Rheumatology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. 7. Philadelphia: </a:t>
            </a:r>
            <a:r>
              <a:rPr lang="cs-CZ" sz="1200" b="0" i="0" dirty="0" err="1">
                <a:solidFill>
                  <a:srgbClr val="212529"/>
                </a:solidFill>
                <a:effectLst/>
                <a:latin typeface="Open Sans"/>
              </a:rPr>
              <a:t>Elsevier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, 2019, </a:t>
            </a:r>
          </a:p>
          <a:p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2048 s. ISBN 978-0-7020-6865-2. </a:t>
            </a: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SIEGENTHALER, W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. et al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 </a:t>
            </a:r>
            <a:r>
              <a:rPr lang="en-US" sz="1200" b="0" i="1" dirty="0">
                <a:solidFill>
                  <a:srgbClr val="212529"/>
                </a:solidFill>
                <a:effectLst/>
                <a:latin typeface="Open Sans"/>
              </a:rPr>
              <a:t>Differential Diagnosis in Internal Medicine: From Symptom to Diagnosis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 New York: </a:t>
            </a:r>
            <a:r>
              <a:rPr lang="en-US" sz="1200" b="0" i="0" dirty="0" err="1">
                <a:solidFill>
                  <a:srgbClr val="212529"/>
                </a:solidFill>
                <a:effectLst/>
                <a:latin typeface="Open Sans"/>
              </a:rPr>
              <a:t>Thieme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 Medical Publishers, 2007, 1140 s. </a:t>
            </a:r>
            <a:endParaRPr lang="cs-CZ" sz="1200" b="0" i="0" dirty="0">
              <a:solidFill>
                <a:srgbClr val="212529"/>
              </a:solidFill>
              <a:effectLst/>
              <a:latin typeface="Open Sans"/>
            </a:endParaRPr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ISBN 978-3-13-142141-8.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MCCANCE, K. L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.,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 S. E. HUETHER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 et al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 </a:t>
            </a:r>
            <a:r>
              <a:rPr lang="en-US" sz="1200" b="0" i="1" dirty="0">
                <a:solidFill>
                  <a:srgbClr val="212529"/>
                </a:solidFill>
                <a:effectLst/>
                <a:latin typeface="Open Sans"/>
              </a:rPr>
              <a:t>Pathophysiology: The Biologic Basis for Disease in Adults and Children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 7. St. Louis: Mosby, 2014, 1840 s. ISBN 978-0-323-08854-1.</a:t>
            </a:r>
            <a:endParaRPr lang="cs-CZ" sz="1200" b="0" i="0" dirty="0">
              <a:solidFill>
                <a:srgbClr val="212529"/>
              </a:solidFill>
              <a:effectLst/>
              <a:latin typeface="Open Sans"/>
            </a:endParaRP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ČIHÁK, Radomír. </a:t>
            </a:r>
            <a:r>
              <a:rPr lang="cs-CZ" sz="1200" b="0" i="1" dirty="0">
                <a:solidFill>
                  <a:srgbClr val="212529"/>
                </a:solidFill>
                <a:effectLst/>
                <a:latin typeface="Open Sans"/>
              </a:rPr>
              <a:t>Anatomie 3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. Třetí, upravené a doplněné vydání. Praha: Grada, 2016, 832 s. ISBN 978-802-4756-363. </a:t>
            </a: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PÁČ, Libor. </a:t>
            </a:r>
            <a:r>
              <a:rPr lang="cs-CZ" sz="1200" b="0" i="1" dirty="0">
                <a:solidFill>
                  <a:srgbClr val="212529"/>
                </a:solidFill>
                <a:effectLst/>
                <a:latin typeface="Open Sans"/>
              </a:rPr>
              <a:t>Anatomie člověka II: splanchnologie, kardiovaskulární systém, žlázy s vnitřní sekrecí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. Brno: Masarykova univerzita, 2012, 192 s. ISBN 978-802-1042-919.</a:t>
            </a:r>
          </a:p>
        </p:txBody>
      </p:sp>
    </p:spTree>
    <p:extLst>
      <p:ext uri="{BB962C8B-B14F-4D97-AF65-F5344CB8AC3E}">
        <p14:creationId xmlns:p14="http://schemas.microsoft.com/office/powerpoint/2010/main" val="2391486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C6A320C9-2788-4AD8-8C3A-409133693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71" y="1037891"/>
            <a:ext cx="4887007" cy="4782217"/>
          </a:xfrm>
          <a:prstGeom prst="rect">
            <a:avLst/>
          </a:prstGeom>
        </p:spPr>
      </p:pic>
      <p:pic>
        <p:nvPicPr>
          <p:cNvPr id="7" name="Obrázek 6" descr="Obsah obrázku šipka&#10;&#10;Popis byl vytvořen automaticky">
            <a:extLst>
              <a:ext uri="{FF2B5EF4-FFF2-40B4-BE49-F238E27FC236}">
                <a16:creationId xmlns:a16="http://schemas.microsoft.com/office/drawing/2014/main" id="{CCD41BCB-8E17-4D33-81CE-348EA138A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5795"/>
            <a:ext cx="4867954" cy="615400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0C8CD0E-AB17-464A-93A1-3F833E9784F7}"/>
              </a:ext>
            </a:extLst>
          </p:cNvPr>
          <p:cNvSpPr txBox="1"/>
          <p:nvPr/>
        </p:nvSpPr>
        <p:spPr>
          <a:xfrm>
            <a:off x="253270" y="259534"/>
            <a:ext cx="325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CAROTID ENDARTERECTOMY</a:t>
            </a:r>
          </a:p>
        </p:txBody>
      </p:sp>
    </p:spTree>
    <p:extLst>
      <p:ext uri="{BB962C8B-B14F-4D97-AF65-F5344CB8AC3E}">
        <p14:creationId xmlns:p14="http://schemas.microsoft.com/office/powerpoint/2010/main" val="3108228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F6D0609-F5E1-4DF3-BE4C-EC0075C84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8" y="0"/>
            <a:ext cx="7265482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93557F6-DC76-49A1-B1C7-A47B96F957A9}"/>
              </a:ext>
            </a:extLst>
          </p:cNvPr>
          <p:cNvSpPr txBox="1"/>
          <p:nvPr/>
        </p:nvSpPr>
        <p:spPr>
          <a:xfrm>
            <a:off x="243088" y="190500"/>
            <a:ext cx="3736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INTERNAL CAROTID ARTERY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9CEC3F1-D93D-4808-AAC7-961BF55525F6}"/>
              </a:ext>
            </a:extLst>
          </p:cNvPr>
          <p:cNvSpPr txBox="1"/>
          <p:nvPr/>
        </p:nvSpPr>
        <p:spPr>
          <a:xfrm>
            <a:off x="475167" y="942975"/>
            <a:ext cx="2663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err="1"/>
              <a:t>Petrous</a:t>
            </a:r>
            <a:r>
              <a:rPr lang="cs-CZ" b="1" u="sng" dirty="0"/>
              <a:t> segment</a:t>
            </a:r>
          </a:p>
          <a:p>
            <a:r>
              <a:rPr lang="cs-CZ" b="1" dirty="0" err="1">
                <a:solidFill>
                  <a:srgbClr val="FF0000"/>
                </a:solidFill>
              </a:rPr>
              <a:t>Caroticotympanic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arteries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C005A81-1D72-4897-A19F-EEC39BE197C9}"/>
              </a:ext>
            </a:extLst>
          </p:cNvPr>
          <p:cNvSpPr txBox="1"/>
          <p:nvPr/>
        </p:nvSpPr>
        <p:spPr>
          <a:xfrm>
            <a:off x="475167" y="1589306"/>
            <a:ext cx="36506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err="1"/>
              <a:t>Cavernous</a:t>
            </a:r>
            <a:r>
              <a:rPr lang="cs-CZ" b="1" u="sng" dirty="0"/>
              <a:t> segment</a:t>
            </a:r>
          </a:p>
          <a:p>
            <a:r>
              <a:rPr lang="cs-CZ" b="1" dirty="0" err="1">
                <a:solidFill>
                  <a:srgbClr val="FF0000"/>
                </a:solidFill>
              </a:rPr>
              <a:t>Tentorial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basal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dirty="0" err="1">
                <a:solidFill>
                  <a:srgbClr val="FF0000"/>
                </a:solidFill>
              </a:rPr>
              <a:t>Tentorial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marginal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 err="1">
                <a:solidFill>
                  <a:srgbClr val="FF0000"/>
                </a:solidFill>
              </a:rPr>
              <a:t>Meningeal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dirty="0" err="1">
                <a:solidFill>
                  <a:srgbClr val="FF0000"/>
                </a:solidFill>
              </a:rPr>
              <a:t>Branches</a:t>
            </a:r>
            <a:r>
              <a:rPr lang="cs-CZ" b="1" dirty="0">
                <a:solidFill>
                  <a:srgbClr val="FF0000"/>
                </a:solidFill>
              </a:rPr>
              <a:t> to </a:t>
            </a:r>
            <a:r>
              <a:rPr lang="cs-CZ" b="1" dirty="0" err="1">
                <a:solidFill>
                  <a:srgbClr val="FF0000"/>
                </a:solidFill>
              </a:rPr>
              <a:t>nerves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dirty="0" err="1">
                <a:solidFill>
                  <a:srgbClr val="FF0000"/>
                </a:solidFill>
              </a:rPr>
              <a:t>Branches</a:t>
            </a:r>
            <a:r>
              <a:rPr lang="cs-CZ" b="1" dirty="0">
                <a:solidFill>
                  <a:srgbClr val="FF0000"/>
                </a:solidFill>
              </a:rPr>
              <a:t> to </a:t>
            </a:r>
            <a:r>
              <a:rPr lang="cs-CZ" b="1" dirty="0" err="1">
                <a:solidFill>
                  <a:srgbClr val="FF0000"/>
                </a:solidFill>
              </a:rPr>
              <a:t>trigeminal</a:t>
            </a:r>
            <a:r>
              <a:rPr lang="cs-CZ" b="1" dirty="0">
                <a:solidFill>
                  <a:srgbClr val="FF0000"/>
                </a:solidFill>
              </a:rPr>
              <a:t> ganglion</a:t>
            </a:r>
          </a:p>
          <a:p>
            <a:r>
              <a:rPr lang="cs-CZ" b="1" dirty="0" err="1">
                <a:solidFill>
                  <a:srgbClr val="FF0000"/>
                </a:solidFill>
              </a:rPr>
              <a:t>Capsular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branches</a:t>
            </a:r>
            <a:r>
              <a:rPr lang="cs-CZ" b="1" dirty="0">
                <a:solidFill>
                  <a:srgbClr val="FF0000"/>
                </a:solidFill>
              </a:rPr>
              <a:t> (</a:t>
            </a:r>
            <a:r>
              <a:rPr lang="cs-CZ" b="1" dirty="0" err="1">
                <a:solidFill>
                  <a:srgbClr val="FF0000"/>
                </a:solidFill>
              </a:rPr>
              <a:t>cavernous</a:t>
            </a:r>
            <a:r>
              <a:rPr lang="cs-CZ" b="1" dirty="0">
                <a:solidFill>
                  <a:srgbClr val="FF0000"/>
                </a:solidFill>
              </a:rPr>
              <a:t> sinus)</a:t>
            </a:r>
          </a:p>
          <a:p>
            <a:r>
              <a:rPr lang="cs-CZ" b="1" dirty="0" err="1">
                <a:solidFill>
                  <a:srgbClr val="FF0000"/>
                </a:solidFill>
              </a:rPr>
              <a:t>Inferior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hypophyseal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9FA62B3-7CFC-4BED-A217-48DC75DAF179}"/>
              </a:ext>
            </a:extLst>
          </p:cNvPr>
          <p:cNvSpPr txBox="1"/>
          <p:nvPr/>
        </p:nvSpPr>
        <p:spPr>
          <a:xfrm>
            <a:off x="475167" y="3897630"/>
            <a:ext cx="322222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err="1"/>
              <a:t>Cerebral</a:t>
            </a:r>
            <a:r>
              <a:rPr lang="cs-CZ" b="1" u="sng" dirty="0"/>
              <a:t> segment</a:t>
            </a:r>
          </a:p>
          <a:p>
            <a:r>
              <a:rPr lang="cs-CZ" b="1" dirty="0">
                <a:solidFill>
                  <a:srgbClr val="FF0000"/>
                </a:solidFill>
              </a:rPr>
              <a:t>Superior </a:t>
            </a:r>
            <a:r>
              <a:rPr lang="cs-CZ" b="1" dirty="0" err="1">
                <a:solidFill>
                  <a:srgbClr val="FF0000"/>
                </a:solidFill>
              </a:rPr>
              <a:t>hypophyseal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 err="1">
                <a:solidFill>
                  <a:srgbClr val="FF0000"/>
                </a:solidFill>
              </a:rPr>
              <a:t>Ophthalmic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dirty="0" err="1">
                <a:solidFill>
                  <a:srgbClr val="FF0000"/>
                </a:solidFill>
              </a:rPr>
              <a:t>Anterior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choroidal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dirty="0" err="1">
                <a:solidFill>
                  <a:srgbClr val="FF0000"/>
                </a:solidFill>
              </a:rPr>
              <a:t>Anterior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cerebral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 err="1">
                <a:solidFill>
                  <a:srgbClr val="FF0000"/>
                </a:solidFill>
              </a:rPr>
              <a:t>Middle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cerebral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r>
              <a:rPr lang="cs-CZ" b="1" dirty="0">
                <a:solidFill>
                  <a:srgbClr val="FF0000"/>
                </a:solidFill>
              </a:rPr>
              <a:t>  </a:t>
            </a:r>
          </a:p>
          <a:p>
            <a:r>
              <a:rPr lang="cs-CZ" b="1" dirty="0" err="1">
                <a:solidFill>
                  <a:srgbClr val="FF0000"/>
                </a:solidFill>
              </a:rPr>
              <a:t>Posterior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communicating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artery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098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vektorová grafika&#10;&#10;Popis byl vytvořen automaticky">
            <a:extLst>
              <a:ext uri="{FF2B5EF4-FFF2-40B4-BE49-F238E27FC236}">
                <a16:creationId xmlns:a16="http://schemas.microsoft.com/office/drawing/2014/main" id="{1EAC20D1-3DDD-A325-E8EB-DE87CF7E6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7" y="332210"/>
            <a:ext cx="6099281" cy="604897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7BA33B9-1BEE-E88E-2CAA-18C7D01D1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936" y="267954"/>
            <a:ext cx="4953802" cy="632209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FD45D73-7B4F-5DD4-7C05-CD8BBAE426F2}"/>
              </a:ext>
            </a:extLst>
          </p:cNvPr>
          <p:cNvSpPr txBox="1"/>
          <p:nvPr/>
        </p:nvSpPr>
        <p:spPr>
          <a:xfrm>
            <a:off x="407397" y="5717406"/>
            <a:ext cx="3286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Bouthillier´s classification </a:t>
            </a:r>
            <a:r>
              <a:rPr lang="en-US"/>
              <a:t>(1996)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8A28D40-8E15-D0EE-E1A6-AE6E3B4202CA}"/>
              </a:ext>
            </a:extLst>
          </p:cNvPr>
          <p:cNvSpPr txBox="1"/>
          <p:nvPr/>
        </p:nvSpPr>
        <p:spPr>
          <a:xfrm>
            <a:off x="6506678" y="5578906"/>
            <a:ext cx="3397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Lasjaunias</a:t>
            </a:r>
            <a:r>
              <a:rPr lang="cs-CZ" dirty="0"/>
              <a:t> and </a:t>
            </a:r>
            <a:r>
              <a:rPr lang="cs-CZ" dirty="0" err="1"/>
              <a:t>Santoyo-Vasquez</a:t>
            </a:r>
            <a:endParaRPr lang="cs-CZ" dirty="0"/>
          </a:p>
          <a:p>
            <a:r>
              <a:rPr lang="cs-CZ" dirty="0" err="1"/>
              <a:t>classification</a:t>
            </a:r>
            <a:r>
              <a:rPr lang="cs-CZ" dirty="0"/>
              <a:t> - </a:t>
            </a:r>
            <a:r>
              <a:rPr lang="cs-CZ" b="1" dirty="0" err="1"/>
              <a:t>embryologic</a:t>
            </a:r>
            <a:r>
              <a:rPr lang="cs-CZ" b="1" dirty="0"/>
              <a:t> </a:t>
            </a:r>
            <a:r>
              <a:rPr lang="cs-CZ" dirty="0"/>
              <a:t>(1984)</a:t>
            </a:r>
          </a:p>
        </p:txBody>
      </p:sp>
    </p:spTree>
    <p:extLst>
      <p:ext uri="{BB962C8B-B14F-4D97-AF65-F5344CB8AC3E}">
        <p14:creationId xmlns:p14="http://schemas.microsoft.com/office/powerpoint/2010/main" val="3306575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FDCB6C71-9B20-C891-72A7-7E32AB686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40" y="0"/>
            <a:ext cx="596646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349F6E-8249-24F9-FD2B-9886882D0700}"/>
              </a:ext>
            </a:extLst>
          </p:cNvPr>
          <p:cNvSpPr txBox="1"/>
          <p:nvPr/>
        </p:nvSpPr>
        <p:spPr>
          <a:xfrm>
            <a:off x="300315" y="394830"/>
            <a:ext cx="222657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C1 (cervical segment)</a:t>
            </a:r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en-US" sz="1600"/>
              <a:t>without branches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3A961DC-73D0-07F8-37E6-CDD9113A8F1C}"/>
              </a:ext>
            </a:extLst>
          </p:cNvPr>
          <p:cNvSpPr txBox="1"/>
          <p:nvPr/>
        </p:nvSpPr>
        <p:spPr>
          <a:xfrm>
            <a:off x="300315" y="1049917"/>
            <a:ext cx="279384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C2 (</a:t>
            </a:r>
            <a:r>
              <a:rPr lang="en-US" b="1" dirty="0" err="1"/>
              <a:t>petrosus</a:t>
            </a:r>
            <a:r>
              <a:rPr lang="en-US" b="1" dirty="0"/>
              <a:t> segment)</a:t>
            </a:r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en-US" sz="1600" dirty="0" err="1"/>
              <a:t>Caroticotympanic</a:t>
            </a:r>
            <a:r>
              <a:rPr lang="en-US" sz="1600" dirty="0"/>
              <a:t> arteries</a:t>
            </a:r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en-US" sz="1600" dirty="0"/>
              <a:t>Artery of pterygoid canal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843995C-AF5A-2CEC-4353-224C0D98928C}"/>
              </a:ext>
            </a:extLst>
          </p:cNvPr>
          <p:cNvSpPr txBox="1"/>
          <p:nvPr/>
        </p:nvSpPr>
        <p:spPr>
          <a:xfrm>
            <a:off x="300315" y="1951225"/>
            <a:ext cx="30197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C3 (lacerum segment)</a:t>
            </a:r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en-US" sz="1600" dirty="0"/>
              <a:t>without branches </a:t>
            </a:r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sk-SK" sz="1600" dirty="0"/>
              <a:t>(or</a:t>
            </a:r>
            <a:r>
              <a:rPr lang="en-US" sz="1600" dirty="0"/>
              <a:t> artery of pterygoid canal</a:t>
            </a:r>
            <a:r>
              <a:rPr lang="sk-SK" sz="1600" dirty="0"/>
              <a:t>)</a:t>
            </a:r>
            <a:endParaRPr lang="en-US" sz="1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A4B3CBA-2FB4-87B6-F3F0-75E29501415E}"/>
              </a:ext>
            </a:extLst>
          </p:cNvPr>
          <p:cNvSpPr txBox="1"/>
          <p:nvPr/>
        </p:nvSpPr>
        <p:spPr>
          <a:xfrm>
            <a:off x="306288" y="2852533"/>
            <a:ext cx="34955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C4 (cavernous segment)</a:t>
            </a:r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en-US" sz="1600" dirty="0" err="1"/>
              <a:t>Meningohypophyseal</a:t>
            </a:r>
            <a:r>
              <a:rPr lang="sk-SK" sz="1600" dirty="0"/>
              <a:t> </a:t>
            </a:r>
            <a:r>
              <a:rPr lang="en-US" sz="1600" dirty="0"/>
              <a:t>trunk</a:t>
            </a:r>
            <a:r>
              <a:rPr lang="sk-SK" sz="1600" dirty="0"/>
              <a:t> (MHT)</a:t>
            </a:r>
            <a:endParaRPr lang="en-US" sz="1600" dirty="0"/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en-US" sz="1600" dirty="0"/>
              <a:t>Inferolateral trunk</a:t>
            </a:r>
            <a:r>
              <a:rPr lang="sk-SK" sz="1600" dirty="0"/>
              <a:t> (ILT)</a:t>
            </a:r>
            <a:endParaRPr lang="en-US" sz="1600" dirty="0"/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en-US" sz="1600" dirty="0"/>
              <a:t>Capsular</a:t>
            </a:r>
            <a:r>
              <a:rPr lang="sk-SK" sz="1600" dirty="0"/>
              <a:t> </a:t>
            </a:r>
            <a:r>
              <a:rPr lang="en-US" sz="1600" dirty="0"/>
              <a:t>arteries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D3D8F4B-B4D8-1482-B093-BA382AAE00EE}"/>
              </a:ext>
            </a:extLst>
          </p:cNvPr>
          <p:cNvSpPr txBox="1"/>
          <p:nvPr/>
        </p:nvSpPr>
        <p:spPr>
          <a:xfrm>
            <a:off x="306288" y="4000063"/>
            <a:ext cx="212859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C5 (clinoid segment)</a:t>
            </a:r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en-US" sz="1600"/>
              <a:t>without branches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D6F24A3-8961-2DFF-68D7-FC27939F039F}"/>
              </a:ext>
            </a:extLst>
          </p:cNvPr>
          <p:cNvSpPr txBox="1"/>
          <p:nvPr/>
        </p:nvSpPr>
        <p:spPr>
          <a:xfrm>
            <a:off x="306288" y="4648620"/>
            <a:ext cx="299402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C6 (ophthalmic segment)</a:t>
            </a:r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en-US" sz="1600" dirty="0"/>
              <a:t>Ophthalmic artery </a:t>
            </a:r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en-US" sz="1600" dirty="0"/>
              <a:t>Superior hypophyseal artery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3FFD78D-917F-DABD-A8F1-E3E82DAE4F48}"/>
              </a:ext>
            </a:extLst>
          </p:cNvPr>
          <p:cNvSpPr txBox="1"/>
          <p:nvPr/>
        </p:nvSpPr>
        <p:spPr>
          <a:xfrm>
            <a:off x="306288" y="5549928"/>
            <a:ext cx="331578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C7 (communicating segment)</a:t>
            </a:r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en-US" sz="1600" dirty="0"/>
              <a:t>Anterior choroidal artery</a:t>
            </a:r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en-US" sz="1600" dirty="0"/>
              <a:t>Posterior communicating artery </a:t>
            </a:r>
          </a:p>
        </p:txBody>
      </p:sp>
      <p:sp>
        <p:nvSpPr>
          <p:cNvPr id="10" name="Pravá složená závorka 9">
            <a:extLst>
              <a:ext uri="{FF2B5EF4-FFF2-40B4-BE49-F238E27FC236}">
                <a16:creationId xmlns:a16="http://schemas.microsoft.com/office/drawing/2014/main" id="{4AF0E481-98E6-53D6-8A2C-43C347EF1965}"/>
              </a:ext>
            </a:extLst>
          </p:cNvPr>
          <p:cNvSpPr/>
          <p:nvPr/>
        </p:nvSpPr>
        <p:spPr>
          <a:xfrm>
            <a:off x="3993293" y="394830"/>
            <a:ext cx="323423" cy="3996193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Pravá složená závorka 10">
            <a:extLst>
              <a:ext uri="{FF2B5EF4-FFF2-40B4-BE49-F238E27FC236}">
                <a16:creationId xmlns:a16="http://schemas.microsoft.com/office/drawing/2014/main" id="{7B9FFB70-4D5E-EF87-53A7-E6936AC65B1E}"/>
              </a:ext>
            </a:extLst>
          </p:cNvPr>
          <p:cNvSpPr/>
          <p:nvPr/>
        </p:nvSpPr>
        <p:spPr>
          <a:xfrm>
            <a:off x="3999319" y="4391024"/>
            <a:ext cx="323423" cy="2020677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574A042-18EC-EFDF-5689-9E9614C441A4}"/>
              </a:ext>
            </a:extLst>
          </p:cNvPr>
          <p:cNvSpPr txBox="1"/>
          <p:nvPr/>
        </p:nvSpPr>
        <p:spPr>
          <a:xfrm>
            <a:off x="4455985" y="2198160"/>
            <a:ext cx="116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extradural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A1CA39C-26BA-779F-5527-043DEBA74A5E}"/>
              </a:ext>
            </a:extLst>
          </p:cNvPr>
          <p:cNvSpPr txBox="1"/>
          <p:nvPr/>
        </p:nvSpPr>
        <p:spPr>
          <a:xfrm>
            <a:off x="4455985" y="5216696"/>
            <a:ext cx="112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intradural</a:t>
            </a:r>
          </a:p>
        </p:txBody>
      </p:sp>
    </p:spTree>
    <p:extLst>
      <p:ext uri="{BB962C8B-B14F-4D97-AF65-F5344CB8AC3E}">
        <p14:creationId xmlns:p14="http://schemas.microsoft.com/office/powerpoint/2010/main" val="378953191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2D7F2DCB09AFB44B2F3C0C05F970EDC" ma:contentTypeVersion="3" ma:contentTypeDescription="Vytvoří nový dokument" ma:contentTypeScope="" ma:versionID="d613c3bda0774fccac767e947ebd2096">
  <xsd:schema xmlns:xsd="http://www.w3.org/2001/XMLSchema" xmlns:xs="http://www.w3.org/2001/XMLSchema" xmlns:p="http://schemas.microsoft.com/office/2006/metadata/properties" xmlns:ns2="e616fa86-d487-4209-b069-9b38e22d3398" targetNamespace="http://schemas.microsoft.com/office/2006/metadata/properties" ma:root="true" ma:fieldsID="9696f1e7f6b3204e378277862e517a61" ns2:_="">
    <xsd:import namespace="e616fa86-d487-4209-b069-9b38e22d33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16fa86-d487-4209-b069-9b38e22d33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991B05-4728-4A90-AB53-9E30E8582F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433DFA-EABA-47AB-B56D-5FC172BD616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71A8A8B-1E79-4B70-BAA5-13D81F56EF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16fa86-d487-4209-b069-9b38e22d33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3224</TotalTime>
  <Words>1760</Words>
  <Application>Microsoft Office PowerPoint</Application>
  <PresentationFormat>Širokoúhlá obrazovka</PresentationFormat>
  <Paragraphs>360</Paragraphs>
  <Slides>55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Open Sans</vt:lpstr>
      <vt:lpstr>Wingdings</vt:lpstr>
      <vt:lpstr>Motiv Office</vt:lpstr>
      <vt:lpstr>Clinical anatomy of head and neck vessels.  Lymphatic drainage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Klinická anatomie cév hlavy a krku; lymfatická drenáž</dc:title>
  <dc:creator>Erik Kročka</dc:creator>
  <cp:lastModifiedBy>Erik Kročka</cp:lastModifiedBy>
  <cp:revision>158</cp:revision>
  <dcterms:created xsi:type="dcterms:W3CDTF">2021-04-02T15:01:49Z</dcterms:created>
  <dcterms:modified xsi:type="dcterms:W3CDTF">2023-03-22T12:47:52Z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0x01010012D7F2DCB09AFB44B2F3C0C05F970EDC</vt:lpwstr>
  </property>
</Properties>
</file>