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Old Standard TT" panose="020B0604020202020204" charset="-18"/>
      <p:regular r:id="rId27"/>
      <p:bold r:id="rId28"/>
      <p:italic r:id="rId29"/>
    </p:embeddedFont>
    <p:embeddedFont>
      <p:font typeface="Robo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E3D091-3827-4365-8028-1D5C68764547}">
  <a:tblStyle styleId="{70E3D091-3827-4365-8028-1D5C6876454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cf6a6d8a2c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cf6a6d8a2c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caa1715812_0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caa1715812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f6a6d8a2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cf6a6d8a2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aa1715812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caa1715812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cf6a6d8a2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cf6a6d8a2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f6a6d8a2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f6a6d8a2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cf6a6d8a2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cf6a6d8a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cf6a6d8a2c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cf6a6d8a2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caa1715812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caa1715812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aa1715812_0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aa1715812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cf6a6d8a2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cf6a6d8a2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aa171581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caa17158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Aetas, follows DOLOR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cf6a6d8a2c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cf6a6d8a2c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cf6a6d8a2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cf6a6d8a2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aa1715812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caa171581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cf6a6d8a2c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cf6a6d8a2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cf6a6d8a2c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cf6a6d8a2c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aa1715812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aa1715812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aa1715812_0_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aa1715812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aa1715812_0_4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aa171581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f6a6d8a2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cf6a6d8a2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aa1715812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aa1715812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aa1715812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aa1715812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f6a6d8a2c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f6a6d8a2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Adolescence"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1390700" y="85525"/>
            <a:ext cx="6362575" cy="4771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body" idx="1"/>
          </p:nvPr>
        </p:nvSpPr>
        <p:spPr>
          <a:xfrm>
            <a:off x="311700" y="214575"/>
            <a:ext cx="8520600" cy="4354200"/>
          </a:xfrm>
          <a:prstGeom prst="rect">
            <a:avLst/>
          </a:prstGeom>
        </p:spPr>
        <p:txBody>
          <a:bodyPr spcFirstLastPara="1" wrap="square" lIns="91425" tIns="91425" rIns="91425" bIns="91425" anchor="t" anchorCtr="0">
            <a:normAutofit/>
          </a:bodyPr>
          <a:lstStyle/>
          <a:p>
            <a:pPr marL="457200" lvl="0" indent="-323850" algn="l" rtl="0">
              <a:lnSpc>
                <a:spcPct val="100000"/>
              </a:lnSpc>
              <a:spcBef>
                <a:spcPts val="0"/>
              </a:spcBef>
              <a:spcAft>
                <a:spcPts val="0"/>
              </a:spcAft>
              <a:buClr>
                <a:srgbClr val="000000"/>
              </a:buClr>
              <a:buSzPts val="1500"/>
              <a:buFont typeface="Arial"/>
              <a:buChar char="-"/>
            </a:pPr>
            <a:r>
              <a:rPr lang="en" sz="1500" b="1">
                <a:solidFill>
                  <a:srgbClr val="000000"/>
                </a:solidFill>
                <a:latin typeface="Arial"/>
                <a:ea typeface="Arial"/>
                <a:cs typeface="Arial"/>
                <a:sym typeface="Arial"/>
              </a:rPr>
              <a:t>juvenis, e / juvenilis, e </a:t>
            </a:r>
            <a:endParaRPr sz="1500" b="1">
              <a:solidFill>
                <a:srgbClr val="000000"/>
              </a:solidFill>
              <a:latin typeface="Arial"/>
              <a:ea typeface="Arial"/>
              <a:cs typeface="Arial"/>
              <a:sym typeface="Arial"/>
            </a:endParaRPr>
          </a:p>
          <a:p>
            <a:pPr marL="457200" lvl="0" indent="-323850" algn="l" rtl="0">
              <a:lnSpc>
                <a:spcPct val="100000"/>
              </a:lnSpc>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3 declension ( derived term- youth)</a:t>
            </a:r>
            <a:endParaRPr sz="1500">
              <a:solidFill>
                <a:srgbClr val="000000"/>
              </a:solidFill>
              <a:latin typeface="Arial"/>
              <a:ea typeface="Arial"/>
              <a:cs typeface="Arial"/>
              <a:sym typeface="Arial"/>
            </a:endParaRPr>
          </a:p>
          <a:p>
            <a:pPr marL="457200" lvl="0" indent="-323850" algn="l" rtl="0">
              <a:lnSpc>
                <a:spcPct val="100000"/>
              </a:lnSpc>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Translation: young</a:t>
            </a:r>
            <a:endParaRPr sz="1500">
              <a:solidFill>
                <a:srgbClr val="000000"/>
              </a:solidFill>
              <a:latin typeface="Arial"/>
              <a:ea typeface="Arial"/>
              <a:cs typeface="Arial"/>
              <a:sym typeface="Arial"/>
            </a:endParaRPr>
          </a:p>
          <a:p>
            <a:pPr marL="457200" lvl="0" indent="-323850" algn="l" rtl="0">
              <a:lnSpc>
                <a:spcPct val="100000"/>
              </a:lnSpc>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Ex. acne juvenilis (juvenile acne)- Juvenile acne is one of the most common types of acne. It generally occurs between the ages of </a:t>
            </a:r>
            <a:r>
              <a:rPr lang="en" sz="1500" u="sng">
                <a:solidFill>
                  <a:srgbClr val="000000"/>
                </a:solidFill>
                <a:latin typeface="Arial"/>
                <a:ea typeface="Arial"/>
                <a:cs typeface="Arial"/>
                <a:sym typeface="Arial"/>
              </a:rPr>
              <a:t>12 and 18</a:t>
            </a:r>
            <a:r>
              <a:rPr lang="en" sz="1500">
                <a:solidFill>
                  <a:srgbClr val="000000"/>
                </a:solidFill>
                <a:latin typeface="Arial"/>
                <a:ea typeface="Arial"/>
                <a:cs typeface="Arial"/>
                <a:sym typeface="Arial"/>
              </a:rPr>
              <a:t>. It is defined as "polymorphous" because on the face of the sufferer there are simultaneously comedones (blackheads and whiteheads), papules (inflamed elements) and pustules (pimples with a white or yellow upper edge).</a:t>
            </a:r>
            <a:endParaRPr sz="15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endParaRPr sz="15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endParaRPr sz="1500">
              <a:solidFill>
                <a:srgbClr val="000000"/>
              </a:solidFill>
              <a:latin typeface="Arial"/>
              <a:ea typeface="Arial"/>
              <a:cs typeface="Arial"/>
              <a:sym typeface="Arial"/>
            </a:endParaRPr>
          </a:p>
          <a:p>
            <a:pPr marL="0" lvl="0" indent="0" algn="l" rtl="0">
              <a:spcBef>
                <a:spcPts val="1200"/>
              </a:spcBef>
              <a:spcAft>
                <a:spcPts val="1200"/>
              </a:spcAft>
              <a:buNone/>
            </a:pPr>
            <a:endParaRPr/>
          </a:p>
        </p:txBody>
      </p:sp>
      <p:pic>
        <p:nvPicPr>
          <p:cNvPr id="120" name="Google Shape;120;p22"/>
          <p:cNvPicPr preferRelativeResize="0"/>
          <p:nvPr/>
        </p:nvPicPr>
        <p:blipFill>
          <a:blip r:embed="rId3">
            <a:alphaModFix/>
          </a:blip>
          <a:stretch>
            <a:fillRect/>
          </a:stretch>
        </p:blipFill>
        <p:spPr>
          <a:xfrm>
            <a:off x="1529738" y="2064525"/>
            <a:ext cx="6084524" cy="2850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body" idx="1"/>
          </p:nvPr>
        </p:nvSpPr>
        <p:spPr>
          <a:xfrm>
            <a:off x="311700" y="129025"/>
            <a:ext cx="8520600" cy="4439700"/>
          </a:xfrm>
          <a:prstGeom prst="rect">
            <a:avLst/>
          </a:prstGeom>
        </p:spPr>
        <p:txBody>
          <a:bodyPr spcFirstLastPara="1" wrap="square" lIns="91425" tIns="91425" rIns="91425" bIns="91425" anchor="t" anchorCtr="0">
            <a:normAutofit/>
          </a:bodyPr>
          <a:lstStyle/>
          <a:p>
            <a:pPr marL="457200" lvl="0" indent="-323850" algn="l" rtl="0">
              <a:lnSpc>
                <a:spcPct val="100000"/>
              </a:lnSpc>
              <a:spcBef>
                <a:spcPts val="0"/>
              </a:spcBef>
              <a:spcAft>
                <a:spcPts val="0"/>
              </a:spcAft>
              <a:buClr>
                <a:schemeClr val="dk1"/>
              </a:buClr>
              <a:buSzPts val="1500"/>
              <a:buFont typeface="Arial"/>
              <a:buChar char="-"/>
            </a:pPr>
            <a:r>
              <a:rPr lang="en" sz="1500" b="1">
                <a:latin typeface="Arial"/>
                <a:ea typeface="Arial"/>
                <a:cs typeface="Arial"/>
                <a:sym typeface="Arial"/>
              </a:rPr>
              <a:t>Adolescens, ntis, m</a:t>
            </a:r>
            <a:r>
              <a:rPr lang="en" sz="1500">
                <a:latin typeface="Arial"/>
                <a:ea typeface="Arial"/>
                <a:cs typeface="Arial"/>
                <a:sym typeface="Arial"/>
              </a:rPr>
              <a:t>. </a:t>
            </a:r>
            <a:endParaRPr sz="1500">
              <a:latin typeface="Arial"/>
              <a:ea typeface="Arial"/>
              <a:cs typeface="Arial"/>
              <a:sym typeface="Arial"/>
            </a:endParaRPr>
          </a:p>
          <a:p>
            <a:pPr marL="457200" lvl="0" indent="-323850" algn="l" rtl="0">
              <a:lnSpc>
                <a:spcPct val="100000"/>
              </a:lnSpc>
              <a:spcBef>
                <a:spcPts val="0"/>
              </a:spcBef>
              <a:spcAft>
                <a:spcPts val="0"/>
              </a:spcAft>
              <a:buClr>
                <a:schemeClr val="dk1"/>
              </a:buClr>
              <a:buSzPts val="1500"/>
              <a:buFont typeface="Arial"/>
              <a:buChar char="-"/>
            </a:pPr>
            <a:r>
              <a:rPr lang="en" sz="1500">
                <a:latin typeface="Arial"/>
                <a:ea typeface="Arial"/>
                <a:cs typeface="Arial"/>
                <a:sym typeface="Arial"/>
              </a:rPr>
              <a:t>3rd declension (derived term- adolescence) </a:t>
            </a:r>
            <a:endParaRPr sz="1500">
              <a:latin typeface="Arial"/>
              <a:ea typeface="Arial"/>
              <a:cs typeface="Arial"/>
              <a:sym typeface="Arial"/>
            </a:endParaRPr>
          </a:p>
          <a:p>
            <a:pPr marL="457200" lvl="0" indent="-323850" algn="l" rtl="0">
              <a:lnSpc>
                <a:spcPct val="100000"/>
              </a:lnSpc>
              <a:spcBef>
                <a:spcPts val="0"/>
              </a:spcBef>
              <a:spcAft>
                <a:spcPts val="0"/>
              </a:spcAft>
              <a:buClr>
                <a:schemeClr val="dk1"/>
              </a:buClr>
              <a:buSzPts val="1500"/>
              <a:buFont typeface="Arial"/>
              <a:buChar char="-"/>
            </a:pPr>
            <a:r>
              <a:rPr lang="en" sz="1500">
                <a:latin typeface="Arial"/>
                <a:ea typeface="Arial"/>
                <a:cs typeface="Arial"/>
                <a:sym typeface="Arial"/>
              </a:rPr>
              <a:t>Translation: teenager</a:t>
            </a:r>
            <a:endParaRPr sz="1500">
              <a:latin typeface="Arial"/>
              <a:ea typeface="Arial"/>
              <a:cs typeface="Arial"/>
              <a:sym typeface="Arial"/>
            </a:endParaRPr>
          </a:p>
          <a:p>
            <a:pPr marL="457200" lvl="0" indent="-323850" algn="l" rtl="0">
              <a:spcBef>
                <a:spcPts val="0"/>
              </a:spcBef>
              <a:spcAft>
                <a:spcPts val="0"/>
              </a:spcAft>
              <a:buClr>
                <a:schemeClr val="dk1"/>
              </a:buClr>
              <a:buSzPts val="1500"/>
              <a:buFont typeface="Arial"/>
              <a:buChar char="-"/>
            </a:pPr>
            <a:r>
              <a:rPr lang="en" sz="1500">
                <a:latin typeface="Arial"/>
                <a:ea typeface="Arial"/>
                <a:cs typeface="Arial"/>
                <a:sym typeface="Arial"/>
              </a:rPr>
              <a:t>Ex: cyphosis adolescentium (kyphosis adolescent) - cases of kyphosis in adolescents have increased by 700%, excessive use of technological devices (smartphones, tablets, notebooks) is to blame for this, as they cause a great deal of damage to the development of the spinal column in teenagers.</a:t>
            </a:r>
            <a:endParaRPr sz="1500">
              <a:latin typeface="Arial"/>
              <a:ea typeface="Arial"/>
              <a:cs typeface="Arial"/>
              <a:sym typeface="Arial"/>
            </a:endParaRPr>
          </a:p>
          <a:p>
            <a:pPr marL="0" lvl="0" indent="0" algn="l" rtl="0">
              <a:spcBef>
                <a:spcPts val="1200"/>
              </a:spcBef>
              <a:spcAft>
                <a:spcPts val="1200"/>
              </a:spcAft>
              <a:buNone/>
            </a:pPr>
            <a:endParaRPr sz="1500">
              <a:latin typeface="Arial"/>
              <a:ea typeface="Arial"/>
              <a:cs typeface="Arial"/>
              <a:sym typeface="Arial"/>
            </a:endParaRPr>
          </a:p>
        </p:txBody>
      </p:sp>
      <p:pic>
        <p:nvPicPr>
          <p:cNvPr id="126" name="Google Shape;126;p23"/>
          <p:cNvPicPr preferRelativeResize="0"/>
          <p:nvPr/>
        </p:nvPicPr>
        <p:blipFill>
          <a:blip r:embed="rId3">
            <a:alphaModFix/>
          </a:blip>
          <a:stretch>
            <a:fillRect/>
          </a:stretch>
        </p:blipFill>
        <p:spPr>
          <a:xfrm>
            <a:off x="3561248" y="1742175"/>
            <a:ext cx="5465124" cy="30832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Greek Component (Adolescence)</a:t>
            </a:r>
            <a:endParaRPr/>
          </a:p>
        </p:txBody>
      </p:sp>
      <p:sp>
        <p:nvSpPr>
          <p:cNvPr id="132" name="Google Shape;132;p2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Hebe- </a:t>
            </a:r>
            <a:r>
              <a:rPr lang="en" sz="1400">
                <a:solidFill>
                  <a:srgbClr val="000000"/>
                </a:solidFill>
                <a:latin typeface="Arial"/>
                <a:ea typeface="Arial"/>
                <a:cs typeface="Arial"/>
                <a:sym typeface="Arial"/>
              </a:rPr>
              <a:t>“young maturity,” or “bloom of youth”</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ex :  hebephrenia (Hebephrenia )Hebephrenia (also known as the psychosis of youth) is one of the forms in which schizophrenia can occur, This psychiatric disorder generally occurs in </a:t>
            </a:r>
            <a:r>
              <a:rPr lang="en" sz="1400" u="sng">
                <a:solidFill>
                  <a:srgbClr val="000000"/>
                </a:solidFill>
                <a:latin typeface="Arial"/>
                <a:ea typeface="Arial"/>
                <a:cs typeface="Arial"/>
                <a:sym typeface="Arial"/>
              </a:rPr>
              <a:t>young people</a:t>
            </a:r>
            <a:r>
              <a:rPr lang="en" sz="1400">
                <a:solidFill>
                  <a:srgbClr val="000000"/>
                </a:solidFill>
                <a:latin typeface="Arial"/>
                <a:ea typeface="Arial"/>
                <a:cs typeface="Arial"/>
                <a:sym typeface="Arial"/>
              </a:rPr>
              <a:t>. The hebephrenic form is characterised by confusing and incoherent behaviour; the hebephrenic reveals a desire to give up the fight, not to grow psychologically so as not to have to compete and be subjected to the judgement or disapproval of others or to confront their aggressiveness; as he grows older, he deteriorates mentally.</a:t>
            </a:r>
            <a:endParaRPr sz="140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5"/>
          <p:cNvPicPr preferRelativeResize="0"/>
          <p:nvPr/>
        </p:nvPicPr>
        <p:blipFill>
          <a:blip r:embed="rId3">
            <a:alphaModFix/>
          </a:blip>
          <a:stretch>
            <a:fillRect/>
          </a:stretch>
        </p:blipFill>
        <p:spPr>
          <a:xfrm>
            <a:off x="0" y="0"/>
            <a:ext cx="4764949" cy="3176625"/>
          </a:xfrm>
          <a:prstGeom prst="rect">
            <a:avLst/>
          </a:prstGeom>
          <a:noFill/>
          <a:ln>
            <a:noFill/>
          </a:ln>
        </p:spPr>
      </p:pic>
      <p:pic>
        <p:nvPicPr>
          <p:cNvPr id="138" name="Google Shape;138;p25"/>
          <p:cNvPicPr preferRelativeResize="0"/>
          <p:nvPr/>
        </p:nvPicPr>
        <p:blipFill>
          <a:blip r:embed="rId4">
            <a:alphaModFix/>
          </a:blip>
          <a:stretch>
            <a:fillRect/>
          </a:stretch>
        </p:blipFill>
        <p:spPr>
          <a:xfrm>
            <a:off x="4812250" y="152400"/>
            <a:ext cx="4179351" cy="3077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body" idx="1"/>
          </p:nvPr>
        </p:nvSpPr>
        <p:spPr>
          <a:xfrm>
            <a:off x="311700" y="182475"/>
            <a:ext cx="8520600" cy="43863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Font typeface="Arial"/>
              <a:buChar char="-"/>
            </a:pPr>
            <a:r>
              <a:rPr lang="en" sz="1400" b="1">
                <a:latin typeface="Arial"/>
                <a:ea typeface="Arial"/>
                <a:cs typeface="Arial"/>
                <a:sym typeface="Arial"/>
              </a:rPr>
              <a:t>Epheb- </a:t>
            </a:r>
            <a:r>
              <a:rPr lang="en" sz="1400">
                <a:latin typeface="Arial"/>
                <a:ea typeface="Arial"/>
                <a:cs typeface="Arial"/>
                <a:sym typeface="Arial"/>
              </a:rPr>
              <a:t>A young man, especially an 18-20 year old in ancient Greece undergoing military training.</a:t>
            </a:r>
            <a:endParaRPr sz="1400">
              <a:latin typeface="Arial"/>
              <a:ea typeface="Arial"/>
              <a:cs typeface="Arial"/>
              <a:sym typeface="Arial"/>
            </a:endParaRPr>
          </a:p>
          <a:p>
            <a:pPr marL="457200" lvl="0" indent="-317500" algn="l" rtl="0">
              <a:spcBef>
                <a:spcPts val="0"/>
              </a:spcBef>
              <a:spcAft>
                <a:spcPts val="0"/>
              </a:spcAft>
              <a:buSzPts val="1400"/>
              <a:buFont typeface="Roboto"/>
              <a:buChar char="-"/>
            </a:pPr>
            <a:r>
              <a:rPr lang="en" sz="1400">
                <a:latin typeface="Arial"/>
                <a:ea typeface="Arial"/>
                <a:cs typeface="Arial"/>
                <a:sym typeface="Arial"/>
              </a:rPr>
              <a:t>ex.Ephebophilia is the primary sexual interest in mid-to-late</a:t>
            </a:r>
            <a:r>
              <a:rPr lang="en" sz="1400">
                <a:uFill>
                  <a:noFill/>
                </a:uFill>
                <a:latin typeface="Arial"/>
                <a:ea typeface="Arial"/>
                <a:cs typeface="Arial"/>
                <a:sym typeface="Arial"/>
                <a:hlinkClick r:id="rId3"/>
              </a:rPr>
              <a:t> </a:t>
            </a:r>
            <a:r>
              <a:rPr lang="en" sz="1400">
                <a:latin typeface="Arial"/>
                <a:ea typeface="Arial"/>
                <a:cs typeface="Arial"/>
                <a:sym typeface="Arial"/>
              </a:rPr>
              <a:t>adolescents generally ages 15 to</a:t>
            </a:r>
            <a:r>
              <a:rPr lang="en" sz="1400">
                <a:solidFill>
                  <a:srgbClr val="000000"/>
                </a:solidFill>
                <a:latin typeface="Arial"/>
                <a:ea typeface="Arial"/>
                <a:cs typeface="Arial"/>
                <a:sym typeface="Arial"/>
              </a:rPr>
              <a:t> 19. It is one of a number of sexual preferences across age groups subsumed under the technical term </a:t>
            </a:r>
            <a:r>
              <a:rPr lang="en" sz="1400" u="sng">
                <a:solidFill>
                  <a:srgbClr val="000000"/>
                </a:solidFill>
                <a:latin typeface="Arial"/>
                <a:ea typeface="Arial"/>
                <a:cs typeface="Arial"/>
                <a:sym typeface="Arial"/>
              </a:rPr>
              <a:t>chronophilia.</a:t>
            </a:r>
            <a:endParaRPr sz="1400" u="sng">
              <a:solidFill>
                <a:srgbClr val="000000"/>
              </a:solidFill>
              <a:latin typeface="Arial"/>
              <a:ea typeface="Arial"/>
              <a:cs typeface="Arial"/>
              <a:sym typeface="Arial"/>
            </a:endParaRPr>
          </a:p>
          <a:p>
            <a:pPr marL="0" lvl="0" indent="0" algn="l" rtl="0">
              <a:spcBef>
                <a:spcPts val="1200"/>
              </a:spcBef>
              <a:spcAft>
                <a:spcPts val="0"/>
              </a:spcAft>
              <a:buNone/>
            </a:pPr>
            <a:endParaRPr sz="1400" u="sng">
              <a:solidFill>
                <a:srgbClr val="000000"/>
              </a:solidFill>
              <a:latin typeface="Arial"/>
              <a:ea typeface="Arial"/>
              <a:cs typeface="Arial"/>
              <a:sym typeface="Arial"/>
            </a:endParaRPr>
          </a:p>
          <a:p>
            <a:pPr marL="0" lvl="0" indent="0" algn="l" rtl="0">
              <a:spcBef>
                <a:spcPts val="1200"/>
              </a:spcBef>
              <a:spcAft>
                <a:spcPts val="1200"/>
              </a:spcAft>
              <a:buNone/>
            </a:pPr>
            <a:endParaRPr sz="1400">
              <a:latin typeface="Arial"/>
              <a:ea typeface="Arial"/>
              <a:cs typeface="Arial"/>
              <a:sym typeface="Arial"/>
            </a:endParaRPr>
          </a:p>
        </p:txBody>
      </p:sp>
      <p:pic>
        <p:nvPicPr>
          <p:cNvPr id="144" name="Google Shape;144;p26"/>
          <p:cNvPicPr preferRelativeResize="0"/>
          <p:nvPr/>
        </p:nvPicPr>
        <p:blipFill>
          <a:blip r:embed="rId4">
            <a:alphaModFix/>
          </a:blip>
          <a:stretch>
            <a:fillRect/>
          </a:stretch>
        </p:blipFill>
        <p:spPr>
          <a:xfrm>
            <a:off x="2031175" y="1091425"/>
            <a:ext cx="5197775" cy="3764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body" idx="1"/>
          </p:nvPr>
        </p:nvSpPr>
        <p:spPr>
          <a:xfrm>
            <a:off x="311700" y="161100"/>
            <a:ext cx="8520600" cy="44076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1"/>
              </a:buClr>
              <a:buSzPts val="1400"/>
              <a:buFont typeface="Arial"/>
              <a:buChar char="-"/>
            </a:pPr>
            <a:r>
              <a:rPr lang="en" sz="1400" b="1">
                <a:latin typeface="Arial"/>
                <a:ea typeface="Arial"/>
                <a:cs typeface="Arial"/>
                <a:sym typeface="Arial"/>
              </a:rPr>
              <a:t>Nymph- </a:t>
            </a:r>
            <a:r>
              <a:rPr lang="en" sz="1400">
                <a:latin typeface="Arial"/>
                <a:ea typeface="Arial"/>
                <a:cs typeface="Arial"/>
                <a:sym typeface="Arial"/>
              </a:rPr>
              <a:t>in ancient Greek folklore is a  female nature deity</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Roboto"/>
              <a:buChar char="-"/>
            </a:pPr>
            <a:r>
              <a:rPr lang="en" sz="1400">
                <a:latin typeface="Arial"/>
                <a:ea typeface="Arial"/>
                <a:cs typeface="Arial"/>
                <a:sym typeface="Arial"/>
              </a:rPr>
              <a:t>Ex. nymphomania, Nymphomania is a mental disorder marked by compulsive sexual behavior. Compulsions are unwanted actions, or rituals, that a person engages in repeatedly without getting pleasure from them or being able to control them. </a:t>
            </a:r>
            <a:r>
              <a:rPr lang="en" sz="1400">
                <a:solidFill>
                  <a:srgbClr val="000000"/>
                </a:solidFill>
                <a:latin typeface="Arial"/>
                <a:ea typeface="Arial"/>
                <a:cs typeface="Arial"/>
                <a:sym typeface="Arial"/>
              </a:rPr>
              <a:t>Uncontrollable or excessive sexual desire in a woman</a:t>
            </a:r>
            <a:endParaRPr sz="1400">
              <a:solidFill>
                <a:srgbClr val="000000"/>
              </a:solidFill>
              <a:latin typeface="Arial"/>
              <a:ea typeface="Arial"/>
              <a:cs typeface="Arial"/>
              <a:sym typeface="Arial"/>
            </a:endParaRPr>
          </a:p>
          <a:p>
            <a:pPr marL="0" lvl="0" indent="0" algn="l" rtl="0">
              <a:spcBef>
                <a:spcPts val="1200"/>
              </a:spcBef>
              <a:spcAft>
                <a:spcPts val="0"/>
              </a:spcAft>
              <a:buNone/>
            </a:pPr>
            <a:endParaRPr sz="1400">
              <a:solidFill>
                <a:srgbClr val="000000"/>
              </a:solidFill>
              <a:latin typeface="Arial"/>
              <a:ea typeface="Arial"/>
              <a:cs typeface="Arial"/>
              <a:sym typeface="Arial"/>
            </a:endParaRPr>
          </a:p>
          <a:p>
            <a:pPr marL="0" lvl="0" indent="0" algn="l" rtl="0">
              <a:spcBef>
                <a:spcPts val="1200"/>
              </a:spcBef>
              <a:spcAft>
                <a:spcPts val="0"/>
              </a:spcAft>
              <a:buNone/>
            </a:pPr>
            <a:endParaRPr sz="1400">
              <a:latin typeface="Arial"/>
              <a:ea typeface="Arial"/>
              <a:cs typeface="Arial"/>
              <a:sym typeface="Arial"/>
            </a:endParaRPr>
          </a:p>
          <a:p>
            <a:pPr marL="0" lvl="0" indent="0" algn="l" rtl="0">
              <a:spcBef>
                <a:spcPts val="1200"/>
              </a:spcBef>
              <a:spcAft>
                <a:spcPts val="120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8"/>
          <p:cNvPicPr preferRelativeResize="0"/>
          <p:nvPr/>
        </p:nvPicPr>
        <p:blipFill>
          <a:blip r:embed="rId3">
            <a:alphaModFix/>
          </a:blip>
          <a:stretch>
            <a:fillRect/>
          </a:stretch>
        </p:blipFill>
        <p:spPr>
          <a:xfrm>
            <a:off x="2395575" y="0"/>
            <a:ext cx="4822700" cy="5037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Terms related to adulthood</a:t>
            </a:r>
            <a:endParaRPr/>
          </a:p>
        </p:txBody>
      </p:sp>
      <p:sp>
        <p:nvSpPr>
          <p:cNvPr id="160" name="Google Shape;160;p2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adultus, a, um is a first/second declension adjective </a:t>
            </a:r>
            <a:endParaRPr/>
          </a:p>
          <a:p>
            <a:pPr marL="0" lvl="0" indent="0" algn="l" rtl="0">
              <a:spcBef>
                <a:spcPts val="1200"/>
              </a:spcBef>
              <a:spcAft>
                <a:spcPts val="0"/>
              </a:spcAft>
              <a:buNone/>
            </a:pPr>
            <a:r>
              <a:rPr lang="en"/>
              <a:t>Example: progeria adultorum (Werner’s syndrome) </a:t>
            </a:r>
            <a:endParaRPr/>
          </a:p>
          <a:p>
            <a:pPr marL="0" lvl="0" indent="0" algn="l" rtl="0">
              <a:spcBef>
                <a:spcPts val="1200"/>
              </a:spcBef>
              <a:spcAft>
                <a:spcPts val="0"/>
              </a:spcAft>
              <a:buClr>
                <a:schemeClr val="dk1"/>
              </a:buClr>
              <a:buSzPts val="1100"/>
              <a:buFont typeface="Arial"/>
              <a:buNone/>
            </a:pPr>
            <a:r>
              <a:rPr lang="en"/>
              <a:t> 	</a:t>
            </a:r>
            <a:endParaRPr/>
          </a:p>
          <a:p>
            <a:pPr marL="0" lvl="0" indent="0" algn="l" rtl="0">
              <a:spcBef>
                <a:spcPts val="1200"/>
              </a:spcBef>
              <a:spcAft>
                <a:spcPts val="12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Terms related to old age</a:t>
            </a:r>
            <a:endParaRPr/>
          </a:p>
        </p:txBody>
      </p:sp>
      <p:sp>
        <p:nvSpPr>
          <p:cNvPr id="166" name="Google Shape;166;p30"/>
          <p:cNvSpPr txBox="1">
            <a:spLocks noGrp="1"/>
          </p:cNvSpPr>
          <p:nvPr>
            <p:ph type="body" idx="1"/>
          </p:nvPr>
        </p:nvSpPr>
        <p:spPr>
          <a:xfrm>
            <a:off x="311700" y="1171600"/>
            <a:ext cx="8520600" cy="3787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Praesenium, ii, n</a:t>
            </a:r>
            <a:r>
              <a:rPr lang="en"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2nd Declension</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(period before senior age) derived term: presenile,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Translation: presenile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Before the age of 65</a:t>
            </a:r>
            <a:endParaRPr sz="1400">
              <a:solidFill>
                <a:srgbClr val="000000"/>
              </a:solidFill>
              <a:latin typeface="Arial"/>
              <a:ea typeface="Arial"/>
              <a:cs typeface="Arial"/>
              <a:sym typeface="Arial"/>
            </a:endParaRPr>
          </a:p>
          <a:p>
            <a:pPr marL="0" lvl="0" indent="0" algn="l" rtl="0">
              <a:spcBef>
                <a:spcPts val="1200"/>
              </a:spcBef>
              <a:spcAft>
                <a:spcPts val="0"/>
              </a:spcAft>
              <a:buNone/>
            </a:pPr>
            <a:endParaRPr sz="1400">
              <a:solidFill>
                <a:srgbClr val="000000"/>
              </a:solidFill>
              <a:latin typeface="Arial"/>
              <a:ea typeface="Arial"/>
              <a:cs typeface="Arial"/>
              <a:sym typeface="Arial"/>
            </a:endParaRPr>
          </a:p>
          <a:p>
            <a:pPr marL="0" lvl="0" indent="0" algn="l" rtl="0">
              <a:spcBef>
                <a:spcPts val="1200"/>
              </a:spcBef>
              <a:spcAft>
                <a:spcPts val="0"/>
              </a:spcAft>
              <a:buNone/>
            </a:pPr>
            <a:endParaRPr sz="1400">
              <a:solidFill>
                <a:srgbClr val="000000"/>
              </a:solidFill>
              <a:latin typeface="Arial"/>
              <a:ea typeface="Arial"/>
              <a:cs typeface="Arial"/>
              <a:sym typeface="Arial"/>
            </a:endParaRPr>
          </a:p>
          <a:p>
            <a:pPr marL="0" lvl="0" indent="0" algn="l" rtl="0">
              <a:spcBef>
                <a:spcPts val="1200"/>
              </a:spcBef>
              <a:spcAft>
                <a:spcPts val="12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body" idx="1"/>
          </p:nvPr>
        </p:nvSpPr>
        <p:spPr>
          <a:xfrm>
            <a:off x="311700" y="203875"/>
            <a:ext cx="8520600" cy="4365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1"/>
              </a:buClr>
              <a:buSzPts val="1400"/>
              <a:buFont typeface="Arial"/>
              <a:buChar char="-"/>
            </a:pPr>
            <a:r>
              <a:rPr lang="en" sz="1400" b="1">
                <a:latin typeface="Arial"/>
                <a:ea typeface="Arial"/>
                <a:cs typeface="Arial"/>
                <a:sym typeface="Arial"/>
              </a:rPr>
              <a:t>Praesenilis, e</a:t>
            </a:r>
            <a:endParaRPr sz="1400" b="1">
              <a:latin typeface="Arial"/>
              <a:ea typeface="Arial"/>
              <a:cs typeface="Arial"/>
              <a:sym typeface="Arial"/>
            </a:endParaRPr>
          </a:p>
          <a:p>
            <a:pPr marL="457200" lvl="0" indent="-317500" algn="l" rtl="0">
              <a:spcBef>
                <a:spcPts val="0"/>
              </a:spcBef>
              <a:spcAft>
                <a:spcPts val="0"/>
              </a:spcAft>
              <a:buClr>
                <a:srgbClr val="434343"/>
              </a:buClr>
              <a:buSzPts val="1400"/>
              <a:buFont typeface="Arial"/>
              <a:buChar char="-"/>
            </a:pPr>
            <a:r>
              <a:rPr lang="en" sz="1400">
                <a:latin typeface="Arial"/>
                <a:ea typeface="Arial"/>
                <a:cs typeface="Arial"/>
                <a:sym typeface="Arial"/>
              </a:rPr>
              <a:t>3rd declension</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Ex.  dementia praesenilis ( presenile dementia)- Dementia, which affects individuals between the ages of forty and sixty, the causes of which are unknown, linked to degenerative changes in the nervous tissue that lead to brain atrophy. There are two forms: Alzheimer's disease and Pick's disease. Traditionally, dementia was divided into 'presenile' or 'senile'. Presenile dementia has an onset before 65 years of age.</a:t>
            </a:r>
            <a:endParaRPr sz="1400">
              <a:latin typeface="Arial"/>
              <a:ea typeface="Arial"/>
              <a:cs typeface="Arial"/>
              <a:sym typeface="Arial"/>
            </a:endParaRPr>
          </a:p>
          <a:p>
            <a:pPr marL="0" lvl="0" indent="0" algn="l" rtl="0">
              <a:spcBef>
                <a:spcPts val="1200"/>
              </a:spcBef>
              <a:spcAft>
                <a:spcPts val="0"/>
              </a:spcAft>
              <a:buNone/>
            </a:pPr>
            <a:endParaRPr sz="1400">
              <a:latin typeface="Arial"/>
              <a:ea typeface="Arial"/>
              <a:cs typeface="Arial"/>
              <a:sym typeface="Arial"/>
            </a:endParaRPr>
          </a:p>
          <a:p>
            <a:pPr marL="457200" lvl="0" indent="-317500" algn="l" rtl="0">
              <a:spcBef>
                <a:spcPts val="1200"/>
              </a:spcBef>
              <a:spcAft>
                <a:spcPts val="0"/>
              </a:spcAft>
              <a:buClr>
                <a:schemeClr val="dk1"/>
              </a:buClr>
              <a:buSzPts val="1400"/>
              <a:buFont typeface="Arial"/>
              <a:buChar char="-"/>
            </a:pPr>
            <a:r>
              <a:rPr lang="en" sz="1400" b="1">
                <a:latin typeface="Arial"/>
                <a:ea typeface="Arial"/>
                <a:cs typeface="Arial"/>
                <a:sym typeface="Arial"/>
              </a:rPr>
              <a:t>Senium, ii, n.</a:t>
            </a:r>
            <a:r>
              <a:rPr lang="en" sz="1400">
                <a:latin typeface="Arial"/>
                <a:ea typeface="Arial"/>
                <a:cs typeface="Arial"/>
                <a:sym typeface="Arial"/>
              </a:rPr>
              <a:t>  </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2 declension ( derived term- older)</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Translation : Senior, Feebleness of age (state of being very weak)</a:t>
            </a:r>
            <a:endParaRPr sz="1400">
              <a:latin typeface="Arial"/>
              <a:ea typeface="Arial"/>
              <a:cs typeface="Arial"/>
              <a:sym typeface="Arial"/>
            </a:endParaRPr>
          </a:p>
          <a:p>
            <a:pPr marL="0" lvl="0" indent="0" algn="l" rtl="0">
              <a:spcBef>
                <a:spcPts val="1200"/>
              </a:spcBef>
              <a:spcAft>
                <a:spcPts val="1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Age (General Information)</a:t>
            </a:r>
            <a:endParaRPr/>
          </a:p>
        </p:txBody>
      </p:sp>
      <p:sp>
        <p:nvSpPr>
          <p:cNvPr id="65" name="Google Shape;65;p1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lnSpcReduction="20000"/>
          </a:bodyPr>
          <a:lstStyle/>
          <a:p>
            <a:pPr marL="0" lvl="0" indent="0" algn="ctr" rtl="0">
              <a:lnSpc>
                <a:spcPct val="100000"/>
              </a:lnSpc>
              <a:spcBef>
                <a:spcPts val="2400"/>
              </a:spcBef>
              <a:spcAft>
                <a:spcPts val="0"/>
              </a:spcAft>
              <a:buNone/>
            </a:pPr>
            <a:r>
              <a:rPr lang="en" sz="2000" b="1">
                <a:solidFill>
                  <a:srgbClr val="006400"/>
                </a:solidFill>
                <a:latin typeface="Arial"/>
                <a:ea typeface="Arial"/>
                <a:cs typeface="Arial"/>
                <a:sym typeface="Arial"/>
              </a:rPr>
              <a:t>aetās, aetātis, f</a:t>
            </a:r>
            <a:endParaRPr sz="2000" b="1">
              <a:solidFill>
                <a:srgbClr val="006400"/>
              </a:solidFill>
              <a:latin typeface="Arial"/>
              <a:ea typeface="Arial"/>
              <a:cs typeface="Arial"/>
              <a:sym typeface="Arial"/>
            </a:endParaRPr>
          </a:p>
          <a:p>
            <a:pPr marL="0" lvl="0" indent="0" algn="ctr" rtl="0">
              <a:lnSpc>
                <a:spcPct val="100000"/>
              </a:lnSpc>
              <a:spcBef>
                <a:spcPts val="2400"/>
              </a:spcBef>
              <a:spcAft>
                <a:spcPts val="0"/>
              </a:spcAft>
              <a:buNone/>
            </a:pPr>
            <a:r>
              <a:rPr lang="en" sz="1900">
                <a:solidFill>
                  <a:srgbClr val="000000"/>
                </a:solidFill>
                <a:latin typeface="Arial"/>
                <a:ea typeface="Arial"/>
                <a:cs typeface="Arial"/>
                <a:sym typeface="Arial"/>
              </a:rPr>
              <a:t>In </a:t>
            </a:r>
            <a:r>
              <a:rPr lang="en" sz="1900" b="1">
                <a:solidFill>
                  <a:srgbClr val="000000"/>
                </a:solidFill>
                <a:latin typeface="Arial"/>
                <a:ea typeface="Arial"/>
                <a:cs typeface="Arial"/>
                <a:sym typeface="Arial"/>
              </a:rPr>
              <a:t>English:</a:t>
            </a:r>
            <a:r>
              <a:rPr lang="en" sz="1900">
                <a:solidFill>
                  <a:srgbClr val="000000"/>
                </a:solidFill>
                <a:latin typeface="Arial"/>
                <a:ea typeface="Arial"/>
                <a:cs typeface="Arial"/>
                <a:sym typeface="Arial"/>
              </a:rPr>
              <a:t> </a:t>
            </a:r>
            <a:r>
              <a:rPr lang="en" sz="1900">
                <a:solidFill>
                  <a:srgbClr val="8B0000"/>
                </a:solidFill>
                <a:latin typeface="Arial"/>
                <a:ea typeface="Arial"/>
                <a:cs typeface="Arial"/>
                <a:sym typeface="Arial"/>
              </a:rPr>
              <a:t>lifetime, age</a:t>
            </a:r>
            <a:endParaRPr sz="1900">
              <a:solidFill>
                <a:srgbClr val="8B0000"/>
              </a:solidFill>
              <a:latin typeface="Arial"/>
              <a:ea typeface="Arial"/>
              <a:cs typeface="Arial"/>
              <a:sym typeface="Arial"/>
            </a:endParaRPr>
          </a:p>
          <a:p>
            <a:pPr marL="0" lvl="0" indent="0" algn="ctr" rtl="0">
              <a:spcBef>
                <a:spcPts val="600"/>
              </a:spcBef>
              <a:spcAft>
                <a:spcPts val="0"/>
              </a:spcAft>
              <a:buNone/>
            </a:pPr>
            <a:r>
              <a:rPr lang="en" sz="1600" b="1">
                <a:latin typeface="Arial"/>
                <a:ea typeface="Arial"/>
                <a:cs typeface="Arial"/>
                <a:sym typeface="Arial"/>
              </a:rPr>
              <a:t>third declension</a:t>
            </a:r>
            <a:endParaRPr sz="1600" b="1">
              <a:latin typeface="Arial"/>
              <a:ea typeface="Arial"/>
              <a:cs typeface="Arial"/>
              <a:sym typeface="Arial"/>
            </a:endParaRPr>
          </a:p>
          <a:p>
            <a:pPr marL="0" lvl="0" indent="0" algn="ctr" rtl="0">
              <a:spcBef>
                <a:spcPts val="0"/>
              </a:spcBef>
              <a:spcAft>
                <a:spcPts val="0"/>
              </a:spcAft>
              <a:buNone/>
            </a:pPr>
            <a:r>
              <a:rPr lang="en" sz="1600" b="1">
                <a:latin typeface="Arial"/>
                <a:ea typeface="Arial"/>
                <a:cs typeface="Arial"/>
                <a:sym typeface="Arial"/>
              </a:rPr>
              <a:t>It follows the model word DOLOR</a:t>
            </a:r>
            <a:endParaRPr sz="1600" b="1">
              <a:latin typeface="Arial"/>
              <a:ea typeface="Arial"/>
              <a:cs typeface="Arial"/>
              <a:sym typeface="Arial"/>
            </a:endParaRPr>
          </a:p>
          <a:p>
            <a:pPr marL="0" lvl="0" indent="0" algn="ctr" rtl="0">
              <a:spcBef>
                <a:spcPts val="0"/>
              </a:spcBef>
              <a:spcAft>
                <a:spcPts val="0"/>
              </a:spcAft>
              <a:buNone/>
            </a:pPr>
            <a:endParaRPr sz="1400" b="1">
              <a:latin typeface="Arial"/>
              <a:ea typeface="Arial"/>
              <a:cs typeface="Arial"/>
              <a:sym typeface="Arial"/>
            </a:endParaRPr>
          </a:p>
          <a:p>
            <a:pPr marL="0" lvl="0" indent="0" algn="ctr" rtl="0">
              <a:spcBef>
                <a:spcPts val="0"/>
              </a:spcBef>
              <a:spcAft>
                <a:spcPts val="0"/>
              </a:spcAft>
              <a:buNone/>
            </a:pPr>
            <a:endParaRPr sz="1400" b="1">
              <a:latin typeface="Arial"/>
              <a:ea typeface="Arial"/>
              <a:cs typeface="Arial"/>
              <a:sym typeface="Arial"/>
            </a:endParaRPr>
          </a:p>
          <a:p>
            <a:pPr marL="0" lvl="0" indent="0" algn="ctr" rtl="0">
              <a:spcBef>
                <a:spcPts val="0"/>
              </a:spcBef>
              <a:spcAft>
                <a:spcPts val="0"/>
              </a:spcAft>
              <a:buNone/>
            </a:pPr>
            <a:endParaRPr sz="1400" b="1">
              <a:latin typeface="Arial"/>
              <a:ea typeface="Arial"/>
              <a:cs typeface="Arial"/>
              <a:sym typeface="Arial"/>
            </a:endParaRPr>
          </a:p>
          <a:p>
            <a:pPr marL="0" lvl="0" indent="0" algn="ctr" rtl="0">
              <a:spcBef>
                <a:spcPts val="0"/>
              </a:spcBef>
              <a:spcAft>
                <a:spcPts val="0"/>
              </a:spcAft>
              <a:buNone/>
            </a:pPr>
            <a:endParaRPr sz="1400" b="1">
              <a:latin typeface="Arial"/>
              <a:ea typeface="Arial"/>
              <a:cs typeface="Arial"/>
              <a:sym typeface="Arial"/>
            </a:endParaRPr>
          </a:p>
          <a:p>
            <a:pPr marL="0" lvl="0" indent="0" algn="l" rtl="0">
              <a:spcBef>
                <a:spcPts val="0"/>
              </a:spcBef>
              <a:spcAft>
                <a:spcPts val="0"/>
              </a:spcAft>
              <a:buNone/>
            </a:pPr>
            <a:r>
              <a:rPr lang="en" sz="1400" b="1">
                <a:latin typeface="Arial"/>
                <a:ea typeface="Arial"/>
                <a:cs typeface="Arial"/>
                <a:sym typeface="Arial"/>
              </a:rPr>
              <a:t>BY: Ahmed and Iacopo</a:t>
            </a:r>
            <a:endParaRPr sz="1400" b="1">
              <a:latin typeface="Arial"/>
              <a:ea typeface="Arial"/>
              <a:cs typeface="Arial"/>
              <a:sym typeface="Arial"/>
            </a:endParaRPr>
          </a:p>
          <a:p>
            <a:pPr marL="0" lvl="0" indent="0" algn="ctr" rtl="0">
              <a:lnSpc>
                <a:spcPct val="100000"/>
              </a:lnSpc>
              <a:spcBef>
                <a:spcPts val="2400"/>
              </a:spcBef>
              <a:spcAft>
                <a:spcPts val="0"/>
              </a:spcAft>
              <a:buClr>
                <a:schemeClr val="dk1"/>
              </a:buClr>
              <a:buSzPts val="1100"/>
              <a:buFont typeface="Arial"/>
              <a:buNone/>
            </a:pPr>
            <a:endParaRPr sz="1100">
              <a:solidFill>
                <a:srgbClr val="8B0000"/>
              </a:solidFill>
              <a:latin typeface="Arial"/>
              <a:ea typeface="Arial"/>
              <a:cs typeface="Arial"/>
              <a:sym typeface="Arial"/>
            </a:endParaRPr>
          </a:p>
          <a:p>
            <a:pPr marL="0" lvl="0" indent="0" algn="l" rtl="0">
              <a:spcBef>
                <a:spcPts val="600"/>
              </a:spcBef>
              <a:spcAft>
                <a:spcPts val="12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2"/>
          <p:cNvPicPr preferRelativeResize="0"/>
          <p:nvPr/>
        </p:nvPicPr>
        <p:blipFill>
          <a:blip r:embed="rId3">
            <a:alphaModFix/>
          </a:blip>
          <a:stretch>
            <a:fillRect/>
          </a:stretch>
        </p:blipFill>
        <p:spPr>
          <a:xfrm>
            <a:off x="933025" y="56150"/>
            <a:ext cx="6843534" cy="48386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3"/>
          <p:cNvSpPr txBox="1">
            <a:spLocks noGrp="1"/>
          </p:cNvSpPr>
          <p:nvPr>
            <p:ph type="body" idx="1"/>
          </p:nvPr>
        </p:nvSpPr>
        <p:spPr>
          <a:xfrm>
            <a:off x="311700" y="214575"/>
            <a:ext cx="8520600" cy="4354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1"/>
              </a:buClr>
              <a:buSzPts val="1400"/>
              <a:buFont typeface="Arial"/>
              <a:buChar char="-"/>
            </a:pPr>
            <a:r>
              <a:rPr lang="en" sz="1400" b="1">
                <a:latin typeface="Arial"/>
                <a:ea typeface="Arial"/>
                <a:cs typeface="Arial"/>
                <a:sym typeface="Arial"/>
              </a:rPr>
              <a:t>Senilis, e  </a:t>
            </a:r>
            <a:endParaRPr sz="1400" b="1">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3 declension ( derived term- seniliter ) transaltion: Senile</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Ex: arcus corneae senilis (Arcus senilis) - is a depositing of phospholipid and cholesterol in the peripheral cornea in patients over the age of 60 which appears as a hazy white, grey, or blue opaque ring (peripheral corneal opacity).</a:t>
            </a:r>
            <a:endParaRPr sz="1400">
              <a:latin typeface="Arial"/>
              <a:ea typeface="Arial"/>
              <a:cs typeface="Arial"/>
              <a:sym typeface="Arial"/>
            </a:endParaRPr>
          </a:p>
          <a:p>
            <a:pPr marL="0" lvl="0" indent="0" algn="l" rtl="0">
              <a:spcBef>
                <a:spcPts val="1200"/>
              </a:spcBef>
              <a:spcAft>
                <a:spcPts val="0"/>
              </a:spcAft>
              <a:buNone/>
            </a:pPr>
            <a:endParaRPr sz="1400">
              <a:latin typeface="Arial"/>
              <a:ea typeface="Arial"/>
              <a:cs typeface="Arial"/>
              <a:sym typeface="Arial"/>
            </a:endParaRPr>
          </a:p>
          <a:p>
            <a:pPr marL="0" lvl="0" indent="0" algn="l" rtl="0">
              <a:spcBef>
                <a:spcPts val="1200"/>
              </a:spcBef>
              <a:spcAft>
                <a:spcPts val="0"/>
              </a:spcAft>
              <a:buNone/>
            </a:pPr>
            <a:endParaRPr sz="1400">
              <a:latin typeface="Arial"/>
              <a:ea typeface="Arial"/>
              <a:cs typeface="Arial"/>
              <a:sym typeface="Arial"/>
            </a:endParaRPr>
          </a:p>
          <a:p>
            <a:pPr marL="0" lvl="0" indent="0" algn="l" rtl="0">
              <a:spcBef>
                <a:spcPts val="1200"/>
              </a:spcBef>
              <a:spcAft>
                <a:spcPts val="0"/>
              </a:spcAft>
              <a:buClr>
                <a:schemeClr val="dk1"/>
              </a:buClr>
              <a:buSzPts val="1100"/>
              <a:buFont typeface="Arial"/>
              <a:buNone/>
            </a:pPr>
            <a:endParaRPr sz="4207">
              <a:solidFill>
                <a:srgbClr val="434343"/>
              </a:solidFill>
              <a:latin typeface="Roboto"/>
              <a:ea typeface="Roboto"/>
              <a:cs typeface="Roboto"/>
              <a:sym typeface="Roboto"/>
            </a:endParaRPr>
          </a:p>
          <a:p>
            <a:pPr marL="0" lvl="0" indent="0" algn="l" rtl="0">
              <a:spcBef>
                <a:spcPts val="1200"/>
              </a:spcBef>
              <a:spcAft>
                <a:spcPts val="1200"/>
              </a:spcAft>
              <a:buNone/>
            </a:pPr>
            <a:endParaRPr/>
          </a:p>
        </p:txBody>
      </p:sp>
      <p:pic>
        <p:nvPicPr>
          <p:cNvPr id="182" name="Google Shape;182;p33"/>
          <p:cNvPicPr preferRelativeResize="0"/>
          <p:nvPr/>
        </p:nvPicPr>
        <p:blipFill>
          <a:blip r:embed="rId3">
            <a:alphaModFix/>
          </a:blip>
          <a:stretch>
            <a:fillRect/>
          </a:stretch>
        </p:blipFill>
        <p:spPr>
          <a:xfrm>
            <a:off x="253525" y="1690250"/>
            <a:ext cx="4491825" cy="2954800"/>
          </a:xfrm>
          <a:prstGeom prst="rect">
            <a:avLst/>
          </a:prstGeom>
          <a:noFill/>
          <a:ln>
            <a:noFill/>
          </a:ln>
        </p:spPr>
      </p:pic>
      <p:pic>
        <p:nvPicPr>
          <p:cNvPr id="183" name="Google Shape;183;p33"/>
          <p:cNvPicPr preferRelativeResize="0"/>
          <p:nvPr/>
        </p:nvPicPr>
        <p:blipFill>
          <a:blip r:embed="rId4">
            <a:alphaModFix/>
          </a:blip>
          <a:stretch>
            <a:fillRect/>
          </a:stretch>
        </p:blipFill>
        <p:spPr>
          <a:xfrm>
            <a:off x="4941900" y="1647475"/>
            <a:ext cx="3790600" cy="295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n"/>
              <a:t>Greek Component (Old Age)</a:t>
            </a:r>
            <a:endParaRPr/>
          </a:p>
        </p:txBody>
      </p:sp>
      <p:sp>
        <p:nvSpPr>
          <p:cNvPr id="189" name="Google Shape;189;p3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Ger(ont)o- (Old age)</a:t>
            </a:r>
            <a:endParaRPr sz="1400" b="1">
              <a:solidFill>
                <a:srgbClr val="000000"/>
              </a:solidFill>
              <a:latin typeface="Arial"/>
              <a:ea typeface="Arial"/>
              <a:cs typeface="Arial"/>
              <a:sym typeface="Arial"/>
            </a:endParaRPr>
          </a:p>
          <a:p>
            <a:pPr marL="457200" lvl="0" indent="-317500" algn="l" rtl="0">
              <a:lnSpc>
                <a:spcPct val="100000"/>
              </a:lnSpc>
              <a:spcBef>
                <a:spcPts val="0"/>
              </a:spcBef>
              <a:spcAft>
                <a:spcPts val="0"/>
              </a:spcAft>
              <a:buClr>
                <a:srgbClr val="000000"/>
              </a:buClr>
              <a:buSzPts val="1400"/>
              <a:buFont typeface="Arial"/>
              <a:buChar char="-"/>
            </a:pPr>
            <a:r>
              <a:rPr lang="en" sz="1400">
                <a:latin typeface="Arial"/>
                <a:ea typeface="Arial"/>
                <a:cs typeface="Arial"/>
                <a:sym typeface="Arial"/>
              </a:rPr>
              <a:t>Geriatria;(geriatrics) is the branch of medicine addressed to the treatment of a certain disease of the elderly.</a:t>
            </a:r>
            <a:endParaRPr sz="1400">
              <a:latin typeface="Arial"/>
              <a:ea typeface="Arial"/>
              <a:cs typeface="Arial"/>
              <a:sym typeface="Arial"/>
            </a:endParaRPr>
          </a:p>
          <a:p>
            <a:pPr marL="457200" lvl="0" indent="-317500" algn="l" rtl="0">
              <a:lnSpc>
                <a:spcPct val="100000"/>
              </a:lnSpc>
              <a:spcBef>
                <a:spcPts val="0"/>
              </a:spcBef>
              <a:spcAft>
                <a:spcPts val="0"/>
              </a:spcAft>
              <a:buClr>
                <a:srgbClr val="434343"/>
              </a:buClr>
              <a:buSzPts val="1400"/>
              <a:buFont typeface="Arial"/>
              <a:buChar char="-"/>
            </a:pPr>
            <a:r>
              <a:rPr lang="en" sz="1400">
                <a:latin typeface="Arial"/>
                <a:ea typeface="Arial"/>
                <a:cs typeface="Arial"/>
                <a:sym typeface="Arial"/>
              </a:rPr>
              <a:t>Gerontologia (Gerontology) - is the study of the social, psychological, cognitive and biological aspects of aging.</a:t>
            </a:r>
            <a:endParaRPr sz="1400">
              <a:latin typeface="Arial"/>
              <a:ea typeface="Arial"/>
              <a:cs typeface="Arial"/>
              <a:sym typeface="Arial"/>
            </a:endParaRPr>
          </a:p>
        </p:txBody>
      </p:sp>
      <p:pic>
        <p:nvPicPr>
          <p:cNvPr id="190" name="Google Shape;190;p34"/>
          <p:cNvPicPr preferRelativeResize="0"/>
          <p:nvPr/>
        </p:nvPicPr>
        <p:blipFill>
          <a:blip r:embed="rId3">
            <a:alphaModFix/>
          </a:blip>
          <a:stretch>
            <a:fillRect/>
          </a:stretch>
        </p:blipFill>
        <p:spPr>
          <a:xfrm>
            <a:off x="43625" y="2384976"/>
            <a:ext cx="2982850" cy="2608849"/>
          </a:xfrm>
          <a:prstGeom prst="rect">
            <a:avLst/>
          </a:prstGeom>
          <a:noFill/>
          <a:ln>
            <a:noFill/>
          </a:ln>
        </p:spPr>
      </p:pic>
      <p:pic>
        <p:nvPicPr>
          <p:cNvPr id="191" name="Google Shape;191;p34"/>
          <p:cNvPicPr preferRelativeResize="0"/>
          <p:nvPr/>
        </p:nvPicPr>
        <p:blipFill>
          <a:blip r:embed="rId4">
            <a:alphaModFix/>
          </a:blip>
          <a:stretch>
            <a:fillRect/>
          </a:stretch>
        </p:blipFill>
        <p:spPr>
          <a:xfrm>
            <a:off x="3609000" y="2121987"/>
            <a:ext cx="3741349" cy="2964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https://wordwall.net/resource/14256099</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body" idx="1"/>
          </p:nvPr>
        </p:nvSpPr>
        <p:spPr>
          <a:xfrm>
            <a:off x="311700" y="407050"/>
            <a:ext cx="8520600" cy="41619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4800"/>
              <a:t>Thank you for your attention!</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391550"/>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Declension Table</a:t>
            </a:r>
            <a:endParaRPr/>
          </a:p>
        </p:txBody>
      </p:sp>
      <p:graphicFrame>
        <p:nvGraphicFramePr>
          <p:cNvPr id="71" name="Google Shape;71;p15"/>
          <p:cNvGraphicFramePr/>
          <p:nvPr/>
        </p:nvGraphicFramePr>
        <p:xfrm>
          <a:off x="733250" y="1115585"/>
          <a:ext cx="3000000" cy="3000000"/>
        </p:xfrm>
        <a:graphic>
          <a:graphicData uri="http://schemas.openxmlformats.org/drawingml/2006/table">
            <a:tbl>
              <a:tblPr>
                <a:noFill/>
                <a:tableStyleId>{70E3D091-3827-4365-8028-1D5C68764547}</a:tableStyleId>
              </a:tblPr>
              <a:tblGrid>
                <a:gridCol w="2587850">
                  <a:extLst>
                    <a:ext uri="{9D8B030D-6E8A-4147-A177-3AD203B41FA5}">
                      <a16:colId xmlns:a16="http://schemas.microsoft.com/office/drawing/2014/main" val="20000"/>
                    </a:ext>
                  </a:extLst>
                </a:gridCol>
                <a:gridCol w="2587850">
                  <a:extLst>
                    <a:ext uri="{9D8B030D-6E8A-4147-A177-3AD203B41FA5}">
                      <a16:colId xmlns:a16="http://schemas.microsoft.com/office/drawing/2014/main" val="20001"/>
                    </a:ext>
                  </a:extLst>
                </a:gridCol>
                <a:gridCol w="2587850">
                  <a:extLst>
                    <a:ext uri="{9D8B030D-6E8A-4147-A177-3AD203B41FA5}">
                      <a16:colId xmlns:a16="http://schemas.microsoft.com/office/drawing/2014/main" val="20002"/>
                    </a:ext>
                  </a:extLst>
                </a:gridCol>
              </a:tblGrid>
              <a:tr h="88732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Singular</a:t>
                      </a:r>
                      <a:endParaRPr/>
                    </a:p>
                  </a:txBody>
                  <a:tcPr marL="91425" marR="91425" marT="91425" marB="91425"/>
                </a:tc>
                <a:tc>
                  <a:txBody>
                    <a:bodyPr/>
                    <a:lstStyle/>
                    <a:p>
                      <a:pPr marL="0" lvl="0" indent="0" algn="l" rtl="0">
                        <a:spcBef>
                          <a:spcPts val="0"/>
                        </a:spcBef>
                        <a:spcAft>
                          <a:spcPts val="0"/>
                        </a:spcAft>
                        <a:buNone/>
                      </a:pPr>
                      <a:r>
                        <a:rPr lang="en"/>
                        <a:t>Plural</a:t>
                      </a:r>
                      <a:endParaRPr/>
                    </a:p>
                  </a:txBody>
                  <a:tcPr marL="91425" marR="91425" marT="91425" marB="91425"/>
                </a:tc>
                <a:extLst>
                  <a:ext uri="{0D108BD9-81ED-4DB2-BD59-A6C34878D82A}">
                    <a16:rowId xmlns:a16="http://schemas.microsoft.com/office/drawing/2014/main" val="10000"/>
                  </a:ext>
                </a:extLst>
              </a:tr>
              <a:tr h="452050">
                <a:tc>
                  <a:txBody>
                    <a:bodyPr/>
                    <a:lstStyle/>
                    <a:p>
                      <a:pPr marL="0" lvl="0" indent="0" algn="l" rtl="0">
                        <a:spcBef>
                          <a:spcPts val="0"/>
                        </a:spcBef>
                        <a:spcAft>
                          <a:spcPts val="0"/>
                        </a:spcAft>
                        <a:buNone/>
                      </a:pPr>
                      <a:r>
                        <a:rPr lang="en"/>
                        <a:t>Nominative</a:t>
                      </a:r>
                      <a:endParaRPr/>
                    </a:p>
                  </a:txBody>
                  <a:tcPr marL="91425" marR="91425" marT="91425" marB="91425"/>
                </a:tc>
                <a:tc>
                  <a:txBody>
                    <a:bodyPr/>
                    <a:lstStyle/>
                    <a:p>
                      <a:pPr marL="0" lvl="0" indent="0" algn="l" rtl="0">
                        <a:spcBef>
                          <a:spcPts val="0"/>
                        </a:spcBef>
                        <a:spcAft>
                          <a:spcPts val="0"/>
                        </a:spcAft>
                        <a:buNone/>
                      </a:pPr>
                      <a:r>
                        <a:rPr lang="en" sz="1500"/>
                        <a:t>Aetās </a:t>
                      </a:r>
                      <a:endParaRPr sz="1500"/>
                    </a:p>
                  </a:txBody>
                  <a:tcPr marL="91425" marR="91425" marT="91425" marB="91425"/>
                </a:tc>
                <a:tc>
                  <a:txBody>
                    <a:bodyPr/>
                    <a:lstStyle/>
                    <a:p>
                      <a:pPr marL="0" lvl="0" indent="0" algn="l" rtl="0">
                        <a:spcBef>
                          <a:spcPts val="0"/>
                        </a:spcBef>
                        <a:spcAft>
                          <a:spcPts val="0"/>
                        </a:spcAft>
                        <a:buNone/>
                      </a:pPr>
                      <a:r>
                        <a:rPr lang="en" sz="1500"/>
                        <a:t>Aetātēs </a:t>
                      </a:r>
                      <a:endParaRPr sz="1500"/>
                    </a:p>
                  </a:txBody>
                  <a:tcPr marL="91425" marR="91425" marT="91425" marB="91425"/>
                </a:tc>
                <a:extLst>
                  <a:ext uri="{0D108BD9-81ED-4DB2-BD59-A6C34878D82A}">
                    <a16:rowId xmlns:a16="http://schemas.microsoft.com/office/drawing/2014/main" val="10001"/>
                  </a:ext>
                </a:extLst>
              </a:tr>
              <a:tr h="411500">
                <a:tc>
                  <a:txBody>
                    <a:bodyPr/>
                    <a:lstStyle/>
                    <a:p>
                      <a:pPr marL="0" lvl="0" indent="0" algn="l" rtl="0">
                        <a:spcBef>
                          <a:spcPts val="0"/>
                        </a:spcBef>
                        <a:spcAft>
                          <a:spcPts val="0"/>
                        </a:spcAft>
                        <a:buNone/>
                      </a:pPr>
                      <a:r>
                        <a:rPr lang="en"/>
                        <a:t>Genitive</a:t>
                      </a:r>
                      <a:endParaRPr/>
                    </a:p>
                  </a:txBody>
                  <a:tcPr marL="91425" marR="91425" marT="91425" marB="91425"/>
                </a:tc>
                <a:tc>
                  <a:txBody>
                    <a:bodyPr/>
                    <a:lstStyle/>
                    <a:p>
                      <a:pPr marL="0" lvl="0" indent="0" algn="l" rtl="0">
                        <a:spcBef>
                          <a:spcPts val="0"/>
                        </a:spcBef>
                        <a:spcAft>
                          <a:spcPts val="0"/>
                        </a:spcAft>
                        <a:buNone/>
                      </a:pPr>
                      <a:r>
                        <a:rPr lang="en" sz="1500"/>
                        <a:t>Aetātis </a:t>
                      </a:r>
                      <a:endParaRPr sz="1500"/>
                    </a:p>
                  </a:txBody>
                  <a:tcPr marL="91425" marR="91425" marT="91425" marB="91425"/>
                </a:tc>
                <a:tc>
                  <a:txBody>
                    <a:bodyPr/>
                    <a:lstStyle/>
                    <a:p>
                      <a:pPr marL="0" lvl="0" indent="0" algn="l" rtl="0">
                        <a:spcBef>
                          <a:spcPts val="0"/>
                        </a:spcBef>
                        <a:spcAft>
                          <a:spcPts val="0"/>
                        </a:spcAft>
                        <a:buNone/>
                      </a:pPr>
                      <a:r>
                        <a:rPr lang="en" sz="1500"/>
                        <a:t>Aetātum </a:t>
                      </a:r>
                      <a:endParaRPr sz="1500"/>
                    </a:p>
                  </a:txBody>
                  <a:tcPr marL="91425" marR="91425" marT="91425" marB="91425"/>
                </a:tc>
                <a:extLst>
                  <a:ext uri="{0D108BD9-81ED-4DB2-BD59-A6C34878D82A}">
                    <a16:rowId xmlns:a16="http://schemas.microsoft.com/office/drawing/2014/main" val="10002"/>
                  </a:ext>
                </a:extLst>
              </a:tr>
              <a:tr h="411500">
                <a:tc>
                  <a:txBody>
                    <a:bodyPr/>
                    <a:lstStyle/>
                    <a:p>
                      <a:pPr marL="0" lvl="0" indent="0" algn="l" rtl="0">
                        <a:spcBef>
                          <a:spcPts val="0"/>
                        </a:spcBef>
                        <a:spcAft>
                          <a:spcPts val="0"/>
                        </a:spcAft>
                        <a:buNone/>
                      </a:pPr>
                      <a:r>
                        <a:rPr lang="en"/>
                        <a:t>Accusative (Direction)</a:t>
                      </a:r>
                      <a:endParaRPr/>
                    </a:p>
                  </a:txBody>
                  <a:tcPr marL="91425" marR="91425" marT="91425" marB="91425"/>
                </a:tc>
                <a:tc>
                  <a:txBody>
                    <a:bodyPr/>
                    <a:lstStyle/>
                    <a:p>
                      <a:pPr marL="0" lvl="0" indent="0" algn="l" rtl="0">
                        <a:spcBef>
                          <a:spcPts val="0"/>
                        </a:spcBef>
                        <a:spcAft>
                          <a:spcPts val="0"/>
                        </a:spcAft>
                        <a:buNone/>
                      </a:pPr>
                      <a:r>
                        <a:rPr lang="en" sz="1500"/>
                        <a:t>Aetātem </a:t>
                      </a:r>
                      <a:endParaRPr sz="1500"/>
                    </a:p>
                  </a:txBody>
                  <a:tcPr marL="91425" marR="91425" marT="91425" marB="91425"/>
                </a:tc>
                <a:tc>
                  <a:txBody>
                    <a:bodyPr/>
                    <a:lstStyle/>
                    <a:p>
                      <a:pPr marL="0" lvl="0" indent="0" algn="l" rtl="0">
                        <a:spcBef>
                          <a:spcPts val="0"/>
                        </a:spcBef>
                        <a:spcAft>
                          <a:spcPts val="0"/>
                        </a:spcAft>
                        <a:buNone/>
                      </a:pPr>
                      <a:r>
                        <a:rPr lang="en" sz="1500"/>
                        <a:t>Aetātēs </a:t>
                      </a:r>
                      <a:endParaRPr sz="1500"/>
                    </a:p>
                  </a:txBody>
                  <a:tcPr marL="91425" marR="91425" marT="91425" marB="91425"/>
                </a:tc>
                <a:extLst>
                  <a:ext uri="{0D108BD9-81ED-4DB2-BD59-A6C34878D82A}">
                    <a16:rowId xmlns:a16="http://schemas.microsoft.com/office/drawing/2014/main" val="10003"/>
                  </a:ext>
                </a:extLst>
              </a:tr>
              <a:tr h="411500">
                <a:tc>
                  <a:txBody>
                    <a:bodyPr/>
                    <a:lstStyle/>
                    <a:p>
                      <a:pPr marL="0" lvl="0" indent="0" algn="l" rtl="0">
                        <a:spcBef>
                          <a:spcPts val="0"/>
                        </a:spcBef>
                        <a:spcAft>
                          <a:spcPts val="0"/>
                        </a:spcAft>
                        <a:buNone/>
                      </a:pPr>
                      <a:r>
                        <a:rPr lang="en"/>
                        <a:t>Ablative (Location)</a:t>
                      </a:r>
                      <a:endParaRPr/>
                    </a:p>
                  </a:txBody>
                  <a:tcPr marL="91425" marR="91425" marT="91425" marB="91425"/>
                </a:tc>
                <a:tc>
                  <a:txBody>
                    <a:bodyPr/>
                    <a:lstStyle/>
                    <a:p>
                      <a:pPr marL="0" lvl="0" indent="0" algn="l" rtl="0">
                        <a:spcBef>
                          <a:spcPts val="0"/>
                        </a:spcBef>
                        <a:spcAft>
                          <a:spcPts val="0"/>
                        </a:spcAft>
                        <a:buNone/>
                      </a:pPr>
                      <a:r>
                        <a:rPr lang="en" sz="1500"/>
                        <a:t>Aetāte </a:t>
                      </a:r>
                      <a:endParaRPr sz="1500"/>
                    </a:p>
                  </a:txBody>
                  <a:tcPr marL="91425" marR="91425" marT="91425" marB="91425"/>
                </a:tc>
                <a:tc>
                  <a:txBody>
                    <a:bodyPr/>
                    <a:lstStyle/>
                    <a:p>
                      <a:pPr marL="0" lvl="0" indent="0" algn="l" rtl="0">
                        <a:spcBef>
                          <a:spcPts val="0"/>
                        </a:spcBef>
                        <a:spcAft>
                          <a:spcPts val="0"/>
                        </a:spcAft>
                        <a:buNone/>
                      </a:pPr>
                      <a:r>
                        <a:rPr lang="en" sz="1500"/>
                        <a:t>Aetātibus </a:t>
                      </a:r>
                      <a:endParaRPr sz="1500"/>
                    </a:p>
                  </a:txBody>
                  <a:tcPr marL="91425" marR="91425" marT="91425" marB="91425"/>
                </a:tc>
                <a:extLst>
                  <a:ext uri="{0D108BD9-81ED-4DB2-BD59-A6C34878D82A}">
                    <a16:rowId xmlns:a16="http://schemas.microsoft.com/office/drawing/2014/main" val="10004"/>
                  </a:ext>
                </a:extLst>
              </a:tr>
              <a:tr h="4115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Terms related to childhood</a:t>
            </a:r>
            <a:endParaRPr/>
          </a:p>
        </p:txBody>
      </p:sp>
      <p:sp>
        <p:nvSpPr>
          <p:cNvPr id="77" name="Google Shape;77;p1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SzPts val="1400"/>
              <a:buFont typeface="Arial"/>
              <a:buChar char="-"/>
            </a:pPr>
            <a:r>
              <a:rPr lang="en" sz="1400" b="1">
                <a:latin typeface="Arial"/>
                <a:ea typeface="Arial"/>
                <a:cs typeface="Arial"/>
                <a:sym typeface="Arial"/>
              </a:rPr>
              <a:t>Neonatus, i, m</a:t>
            </a:r>
            <a:r>
              <a:rPr lang="en" sz="1400">
                <a:latin typeface="Arial"/>
                <a:ea typeface="Arial"/>
                <a:cs typeface="Arial"/>
                <a:sym typeface="Arial"/>
              </a:rPr>
              <a:t>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2nd declension (</a:t>
            </a:r>
            <a:r>
              <a:rPr lang="en" sz="1400">
                <a:solidFill>
                  <a:srgbClr val="000000"/>
                </a:solidFill>
                <a:latin typeface="Arial"/>
                <a:ea typeface="Arial"/>
                <a:cs typeface="Arial"/>
                <a:sym typeface="Arial"/>
              </a:rPr>
              <a:t>Derived terms</a:t>
            </a:r>
            <a:r>
              <a:rPr lang="en" sz="1400" b="1">
                <a:solidFill>
                  <a:srgbClr val="2A3990"/>
                </a:solidFill>
                <a:latin typeface="Arial"/>
                <a:ea typeface="Arial"/>
                <a:cs typeface="Arial"/>
                <a:sym typeface="Arial"/>
              </a:rPr>
              <a:t> - </a:t>
            </a:r>
            <a:r>
              <a:rPr lang="en" sz="1400">
                <a:latin typeface="Arial"/>
                <a:ea typeface="Arial"/>
                <a:cs typeface="Arial"/>
                <a:sym typeface="Arial"/>
              </a:rPr>
              <a:t>neonatal , neonatologist, neonatology)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Translation: Newborn, babies anywhere from birth to 1 month old.</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Ex: icterus neonatorum </a:t>
            </a:r>
            <a:r>
              <a:rPr lang="en" sz="1400">
                <a:solidFill>
                  <a:srgbClr val="F1C232"/>
                </a:solidFill>
                <a:latin typeface="Arial"/>
                <a:ea typeface="Arial"/>
                <a:cs typeface="Arial"/>
                <a:sym typeface="Arial"/>
              </a:rPr>
              <a:t>(neonatal jaundice)</a:t>
            </a:r>
            <a:r>
              <a:rPr lang="en" sz="1400">
                <a:solidFill>
                  <a:srgbClr val="000000"/>
                </a:solidFill>
                <a:latin typeface="Arial"/>
                <a:ea typeface="Arial"/>
                <a:cs typeface="Arial"/>
                <a:sym typeface="Arial"/>
              </a:rPr>
              <a:t> -Yellowing of a newborn’s skin during the neonatal period, which is caused by an increased bilirubin level in the blood, due to immaturity of liver function plus destruction of red cells. Neonatal jaundice appears between days 2 and 5 and clears by 2 weeks, and is more common in premature infants.</a:t>
            </a:r>
            <a:endParaRPr sz="1400" b="1">
              <a:solidFill>
                <a:srgbClr val="000000"/>
              </a:solidFill>
              <a:latin typeface="Arial"/>
              <a:ea typeface="Arial"/>
              <a:cs typeface="Arial"/>
              <a:sym typeface="Arial"/>
            </a:endParaRPr>
          </a:p>
          <a:p>
            <a:pPr marL="0" lvl="0" indent="0" algn="l" rtl="0">
              <a:spcBef>
                <a:spcPts val="0"/>
              </a:spcBef>
              <a:spcAft>
                <a:spcPts val="1200"/>
              </a:spcAft>
              <a:buNone/>
            </a:pPr>
            <a:endParaRPr/>
          </a:p>
        </p:txBody>
      </p:sp>
      <p:pic>
        <p:nvPicPr>
          <p:cNvPr id="78" name="Google Shape;78;p16"/>
          <p:cNvPicPr preferRelativeResize="0"/>
          <p:nvPr/>
        </p:nvPicPr>
        <p:blipFill>
          <a:blip r:embed="rId3">
            <a:alphaModFix/>
          </a:blip>
          <a:stretch>
            <a:fillRect/>
          </a:stretch>
        </p:blipFill>
        <p:spPr>
          <a:xfrm>
            <a:off x="311700" y="2780975"/>
            <a:ext cx="3174574" cy="2179874"/>
          </a:xfrm>
          <a:prstGeom prst="rect">
            <a:avLst/>
          </a:prstGeom>
          <a:noFill/>
          <a:ln>
            <a:noFill/>
          </a:ln>
        </p:spPr>
      </p:pic>
      <p:pic>
        <p:nvPicPr>
          <p:cNvPr id="79" name="Google Shape;79;p16"/>
          <p:cNvPicPr preferRelativeResize="0"/>
          <p:nvPr/>
        </p:nvPicPr>
        <p:blipFill>
          <a:blip r:embed="rId4">
            <a:alphaModFix/>
          </a:blip>
          <a:stretch>
            <a:fillRect/>
          </a:stretch>
        </p:blipFill>
        <p:spPr>
          <a:xfrm>
            <a:off x="5232277" y="2571749"/>
            <a:ext cx="3556623" cy="2429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body" idx="1"/>
          </p:nvPr>
        </p:nvSpPr>
        <p:spPr>
          <a:xfrm>
            <a:off x="311700" y="86250"/>
            <a:ext cx="8520600" cy="4482600"/>
          </a:xfrm>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Infans, ntis, m</a:t>
            </a:r>
            <a:endParaRPr sz="1400" b="1">
              <a:solidFill>
                <a:srgbClr val="000000"/>
              </a:solidFill>
              <a:latin typeface="Arial"/>
              <a:ea typeface="Arial"/>
              <a:cs typeface="Arial"/>
              <a:sym typeface="Arial"/>
            </a:endParaRPr>
          </a:p>
          <a:p>
            <a:pPr marL="457200" lvl="0" indent="-317500" algn="l"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3rd declension (Derived term- infant) </a:t>
            </a:r>
            <a:endParaRPr sz="1400">
              <a:solidFill>
                <a:srgbClr val="000000"/>
              </a:solidFill>
              <a:latin typeface="Arial"/>
              <a:ea typeface="Arial"/>
              <a:cs typeface="Arial"/>
              <a:sym typeface="Arial"/>
            </a:endParaRPr>
          </a:p>
          <a:p>
            <a:pPr marL="457200" lvl="0" indent="-317500" algn="l"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Translation: </a:t>
            </a:r>
            <a:r>
              <a:rPr lang="en" sz="1400">
                <a:latin typeface="Arial"/>
                <a:ea typeface="Arial"/>
                <a:cs typeface="Arial"/>
                <a:sym typeface="Arial"/>
              </a:rPr>
              <a:t>Infants can be considered children anywhere from birth to 1 year old.</a:t>
            </a:r>
            <a:endParaRPr sz="1400">
              <a:solidFill>
                <a:srgbClr val="000000"/>
              </a:solidFill>
              <a:latin typeface="Arial"/>
              <a:ea typeface="Arial"/>
              <a:cs typeface="Arial"/>
              <a:sym typeface="Arial"/>
            </a:endParaRPr>
          </a:p>
          <a:p>
            <a:pPr marL="457200" lvl="0" indent="-317500" algn="l"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Ex: </a:t>
            </a:r>
            <a:r>
              <a:rPr lang="en" sz="1400" u="sng">
                <a:solidFill>
                  <a:srgbClr val="000000"/>
                </a:solidFill>
                <a:latin typeface="Arial"/>
                <a:ea typeface="Arial"/>
                <a:cs typeface="Arial"/>
                <a:sym typeface="Arial"/>
              </a:rPr>
              <a:t>dosis pro infantibus</a:t>
            </a:r>
            <a:r>
              <a:rPr lang="en" sz="1400">
                <a:solidFill>
                  <a:srgbClr val="000000"/>
                </a:solidFill>
                <a:latin typeface="Arial"/>
                <a:ea typeface="Arial"/>
                <a:cs typeface="Arial"/>
                <a:sym typeface="Arial"/>
              </a:rPr>
              <a:t> (dosage drugs for infants) </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p:txBody>
      </p:sp>
      <p:pic>
        <p:nvPicPr>
          <p:cNvPr id="85" name="Google Shape;85;p17"/>
          <p:cNvPicPr preferRelativeResize="0"/>
          <p:nvPr/>
        </p:nvPicPr>
        <p:blipFill>
          <a:blip r:embed="rId3">
            <a:alphaModFix/>
          </a:blip>
          <a:stretch>
            <a:fillRect/>
          </a:stretch>
        </p:blipFill>
        <p:spPr>
          <a:xfrm>
            <a:off x="384700" y="1219725"/>
            <a:ext cx="4391425" cy="3293574"/>
          </a:xfrm>
          <a:prstGeom prst="rect">
            <a:avLst/>
          </a:prstGeom>
          <a:noFill/>
          <a:ln>
            <a:noFill/>
          </a:ln>
        </p:spPr>
      </p:pic>
      <p:pic>
        <p:nvPicPr>
          <p:cNvPr id="86" name="Google Shape;86;p17"/>
          <p:cNvPicPr preferRelativeResize="0"/>
          <p:nvPr/>
        </p:nvPicPr>
        <p:blipFill>
          <a:blip r:embed="rId4">
            <a:alphaModFix/>
          </a:blip>
          <a:stretch>
            <a:fillRect/>
          </a:stretch>
        </p:blipFill>
        <p:spPr>
          <a:xfrm>
            <a:off x="4874225" y="1337375"/>
            <a:ext cx="4205625" cy="2803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body" idx="1"/>
          </p:nvPr>
        </p:nvSpPr>
        <p:spPr>
          <a:xfrm>
            <a:off x="311700" y="182475"/>
            <a:ext cx="8520600" cy="43863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b="1">
                <a:latin typeface="Arial"/>
                <a:ea typeface="Arial"/>
                <a:cs typeface="Arial"/>
                <a:sym typeface="Arial"/>
              </a:rPr>
              <a:t>Infantilis, e</a:t>
            </a:r>
            <a:r>
              <a:rPr lang="en" sz="1400">
                <a:latin typeface="Arial"/>
                <a:ea typeface="Arial"/>
                <a:cs typeface="Arial"/>
                <a:sym typeface="Arial"/>
              </a:rPr>
              <a:t>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3rd declension (Derived term. Childish behavior, infant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 sz="1400">
                <a:latin typeface="Arial"/>
                <a:ea typeface="Arial"/>
                <a:cs typeface="Arial"/>
                <a:sym typeface="Arial"/>
              </a:rPr>
              <a:t>Ex. thorax infantilis (infant chest)</a:t>
            </a:r>
            <a:endParaRPr sz="1900"/>
          </a:p>
        </p:txBody>
      </p:sp>
      <p:pic>
        <p:nvPicPr>
          <p:cNvPr id="92" name="Google Shape;92;p18"/>
          <p:cNvPicPr preferRelativeResize="0"/>
          <p:nvPr/>
        </p:nvPicPr>
        <p:blipFill>
          <a:blip r:embed="rId3">
            <a:alphaModFix/>
          </a:blip>
          <a:stretch>
            <a:fillRect/>
          </a:stretch>
        </p:blipFill>
        <p:spPr>
          <a:xfrm>
            <a:off x="311700" y="1458763"/>
            <a:ext cx="3655776" cy="2225975"/>
          </a:xfrm>
          <a:prstGeom prst="rect">
            <a:avLst/>
          </a:prstGeom>
          <a:noFill/>
          <a:ln>
            <a:noFill/>
          </a:ln>
        </p:spPr>
      </p:pic>
      <p:pic>
        <p:nvPicPr>
          <p:cNvPr id="93" name="Google Shape;93;p18"/>
          <p:cNvPicPr preferRelativeResize="0"/>
          <p:nvPr/>
        </p:nvPicPr>
        <p:blipFill>
          <a:blip r:embed="rId4">
            <a:alphaModFix/>
          </a:blip>
          <a:stretch>
            <a:fillRect/>
          </a:stretch>
        </p:blipFill>
        <p:spPr>
          <a:xfrm>
            <a:off x="4227925" y="1005875"/>
            <a:ext cx="4508124" cy="338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Greek Component (Childhood) </a:t>
            </a:r>
            <a:endParaRPr/>
          </a:p>
        </p:txBody>
      </p:sp>
      <p:sp>
        <p:nvSpPr>
          <p:cNvPr id="99" name="Google Shape;99;p1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1400">
              <a:solidFill>
                <a:srgbClr val="000000"/>
              </a:solidFill>
              <a:latin typeface="Arial"/>
              <a:ea typeface="Arial"/>
              <a:cs typeface="Arial"/>
              <a:sym typeface="Arial"/>
            </a:endParaRPr>
          </a:p>
          <a:p>
            <a:pPr marL="457200" lvl="0" indent="-317500" algn="l" rtl="0">
              <a:lnSpc>
                <a:spcPct val="100000"/>
              </a:lnSpc>
              <a:spcBef>
                <a:spcPts val="0"/>
              </a:spcBef>
              <a:spcAft>
                <a:spcPts val="0"/>
              </a:spcAft>
              <a:buClr>
                <a:srgbClr val="000000"/>
              </a:buClr>
              <a:buSzPts val="1400"/>
              <a:buFont typeface="Arial"/>
              <a:buChar char="-"/>
            </a:pPr>
            <a:r>
              <a:rPr lang="en" sz="1400" b="1">
                <a:solidFill>
                  <a:srgbClr val="000000"/>
                </a:solidFill>
                <a:latin typeface="Arial"/>
                <a:ea typeface="Arial"/>
                <a:cs typeface="Arial"/>
                <a:sym typeface="Arial"/>
              </a:rPr>
              <a:t>Paed-</a:t>
            </a:r>
            <a:endParaRPr sz="1400" b="1">
              <a:solidFill>
                <a:srgbClr val="000000"/>
              </a:solidFill>
              <a:latin typeface="Arial"/>
              <a:ea typeface="Arial"/>
              <a:cs typeface="Arial"/>
              <a:sym typeface="Arial"/>
            </a:endParaRPr>
          </a:p>
          <a:p>
            <a:pPr marL="457200" lvl="0" indent="-317500" algn="l"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in relation to children</a:t>
            </a:r>
            <a:endParaRPr sz="1400">
              <a:solidFill>
                <a:srgbClr val="000000"/>
              </a:solidFill>
              <a:latin typeface="Arial"/>
              <a:ea typeface="Arial"/>
              <a:cs typeface="Arial"/>
              <a:sym typeface="Arial"/>
            </a:endParaRPr>
          </a:p>
          <a:p>
            <a:pPr marL="457200" lvl="0" indent="-317500" algn="l"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ex. paediatria (pediatrics) - Pediatrics (also spelled paediatrics or pædiatrics) is the branch of medicine that involves the medical care of infants, children, and adolescents.</a:t>
            </a:r>
            <a:endParaRPr sz="1400">
              <a:solidFill>
                <a:srgbClr val="000000"/>
              </a:solidFill>
              <a:latin typeface="Arial"/>
              <a:ea typeface="Arial"/>
              <a:cs typeface="Arial"/>
              <a:sym typeface="Arial"/>
            </a:endParaRPr>
          </a:p>
          <a:p>
            <a:pPr marL="0" lvl="0" indent="0" algn="l" rtl="0">
              <a:spcBef>
                <a:spcPts val="0"/>
              </a:spcBef>
              <a:spcAft>
                <a:spcPts val="1200"/>
              </a:spcAft>
              <a:buNone/>
            </a:pPr>
            <a:endParaRPr/>
          </a:p>
        </p:txBody>
      </p:sp>
      <p:pic>
        <p:nvPicPr>
          <p:cNvPr id="100" name="Google Shape;100;p19"/>
          <p:cNvPicPr preferRelativeResize="0"/>
          <p:nvPr/>
        </p:nvPicPr>
        <p:blipFill>
          <a:blip r:embed="rId3">
            <a:alphaModFix/>
          </a:blip>
          <a:stretch>
            <a:fillRect/>
          </a:stretch>
        </p:blipFill>
        <p:spPr>
          <a:xfrm>
            <a:off x="311699" y="2406700"/>
            <a:ext cx="4051425" cy="2219750"/>
          </a:xfrm>
          <a:prstGeom prst="rect">
            <a:avLst/>
          </a:prstGeom>
          <a:noFill/>
          <a:ln>
            <a:noFill/>
          </a:ln>
        </p:spPr>
      </p:pic>
      <p:pic>
        <p:nvPicPr>
          <p:cNvPr id="101" name="Google Shape;101;p19"/>
          <p:cNvPicPr preferRelativeResize="0"/>
          <p:nvPr/>
        </p:nvPicPr>
        <p:blipFill>
          <a:blip r:embed="rId4">
            <a:alphaModFix/>
          </a:blip>
          <a:stretch>
            <a:fillRect/>
          </a:stretch>
        </p:blipFill>
        <p:spPr>
          <a:xfrm>
            <a:off x="4636175" y="2406699"/>
            <a:ext cx="3620526" cy="2470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Terms related to adolescence and young adulthood</a:t>
            </a:r>
            <a:endParaRPr/>
          </a:p>
        </p:txBody>
      </p:sp>
      <p:sp>
        <p:nvSpPr>
          <p:cNvPr id="107" name="Google Shape;107;p2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Font typeface="Roboto"/>
              <a:buChar char="-"/>
            </a:pPr>
            <a:r>
              <a:rPr lang="en" sz="1400" b="1">
                <a:solidFill>
                  <a:srgbClr val="000000"/>
                </a:solidFill>
                <a:latin typeface="Roboto"/>
                <a:ea typeface="Roboto"/>
                <a:cs typeface="Roboto"/>
                <a:sym typeface="Roboto"/>
              </a:rPr>
              <a:t>Pubertas, atis, f,</a:t>
            </a:r>
            <a:r>
              <a:rPr lang="en" sz="1400">
                <a:solidFill>
                  <a:srgbClr val="000000"/>
                </a:solidFill>
                <a:latin typeface="Roboto"/>
                <a:ea typeface="Roboto"/>
                <a:cs typeface="Roboto"/>
                <a:sym typeface="Roboto"/>
              </a:rPr>
              <a:t> </a:t>
            </a:r>
            <a:endParaRPr sz="1400">
              <a:solidFill>
                <a:srgbClr val="000000"/>
              </a:solidFill>
              <a:latin typeface="Roboto"/>
              <a:ea typeface="Roboto"/>
              <a:cs typeface="Roboto"/>
              <a:sym typeface="Roboto"/>
            </a:endParaRPr>
          </a:p>
          <a:p>
            <a:pPr marL="457200" lvl="0" indent="-317500" algn="l" rtl="0">
              <a:spcBef>
                <a:spcPts val="0"/>
              </a:spcBef>
              <a:spcAft>
                <a:spcPts val="0"/>
              </a:spcAft>
              <a:buClr>
                <a:srgbClr val="000000"/>
              </a:buClr>
              <a:buSzPts val="1400"/>
              <a:buFont typeface="Roboto"/>
              <a:buChar char="-"/>
            </a:pPr>
            <a:r>
              <a:rPr lang="en" sz="1400">
                <a:solidFill>
                  <a:srgbClr val="000000"/>
                </a:solidFill>
                <a:latin typeface="Roboto"/>
                <a:ea typeface="Roboto"/>
                <a:cs typeface="Roboto"/>
                <a:sym typeface="Roboto"/>
              </a:rPr>
              <a:t>3 declension (derived term- puberty) </a:t>
            </a:r>
            <a:endParaRPr sz="1400">
              <a:solidFill>
                <a:srgbClr val="000000"/>
              </a:solidFill>
              <a:latin typeface="Roboto"/>
              <a:ea typeface="Roboto"/>
              <a:cs typeface="Roboto"/>
              <a:sym typeface="Roboto"/>
            </a:endParaRPr>
          </a:p>
          <a:p>
            <a:pPr marL="457200" lvl="0" indent="-317500" algn="l" rtl="0">
              <a:spcBef>
                <a:spcPts val="0"/>
              </a:spcBef>
              <a:spcAft>
                <a:spcPts val="0"/>
              </a:spcAft>
              <a:buClr>
                <a:srgbClr val="000000"/>
              </a:buClr>
              <a:buSzPts val="1400"/>
              <a:buFont typeface="Roboto"/>
              <a:buChar char="-"/>
            </a:pPr>
            <a:r>
              <a:rPr lang="en" sz="1400">
                <a:solidFill>
                  <a:srgbClr val="000000"/>
                </a:solidFill>
                <a:latin typeface="Roboto"/>
                <a:ea typeface="Roboto"/>
                <a:cs typeface="Roboto"/>
                <a:sym typeface="Roboto"/>
              </a:rPr>
              <a:t>Translation: puberty</a:t>
            </a:r>
            <a:endParaRPr sz="1400">
              <a:solidFill>
                <a:srgbClr val="000000"/>
              </a:solidFill>
              <a:latin typeface="Roboto"/>
              <a:ea typeface="Roboto"/>
              <a:cs typeface="Roboto"/>
              <a:sym typeface="Roboto"/>
            </a:endParaRPr>
          </a:p>
          <a:p>
            <a:pPr marL="457200" lvl="0" indent="-317500" algn="l" rtl="0">
              <a:spcBef>
                <a:spcPts val="0"/>
              </a:spcBef>
              <a:spcAft>
                <a:spcPts val="0"/>
              </a:spcAft>
              <a:buClr>
                <a:srgbClr val="000000"/>
              </a:buClr>
              <a:buSzPts val="1400"/>
              <a:buFont typeface="Roboto"/>
              <a:buChar char="-"/>
            </a:pPr>
            <a:r>
              <a:rPr lang="en" sz="1400">
                <a:solidFill>
                  <a:srgbClr val="000000"/>
                </a:solidFill>
                <a:latin typeface="Roboto"/>
                <a:ea typeface="Roboto"/>
                <a:cs typeface="Roboto"/>
                <a:sym typeface="Roboto"/>
              </a:rPr>
              <a:t>Ex. pubertas praecox (Premature puberty) - Premature puberty is an abnormally early onset of puberty, the process of sexual maturation being managed by the chemistry of the brain, which usually begins in late childhood and results in reproductive maturity and growth completion. Premature puberty is a change in normal development, it can be due to a disease or abnormal exposure to hormones.</a:t>
            </a:r>
            <a:endParaRPr sz="1400">
              <a:solidFill>
                <a:srgbClr val="000000"/>
              </a:solidFill>
              <a:latin typeface="Roboto"/>
              <a:ea typeface="Roboto"/>
              <a:cs typeface="Roboto"/>
              <a:sym typeface="Roboto"/>
            </a:endParaRPr>
          </a:p>
          <a:p>
            <a:pPr marL="0" lvl="0" indent="0" algn="l" rtl="0">
              <a:spcBef>
                <a:spcPts val="120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1"/>
          <p:cNvPicPr preferRelativeResize="0"/>
          <p:nvPr/>
        </p:nvPicPr>
        <p:blipFill rotWithShape="1">
          <a:blip r:embed="rId3">
            <a:alphaModFix/>
          </a:blip>
          <a:srcRect/>
          <a:stretch/>
        </p:blipFill>
        <p:spPr>
          <a:xfrm>
            <a:off x="48750" y="117225"/>
            <a:ext cx="4665800" cy="3498850"/>
          </a:xfrm>
          <a:prstGeom prst="rect">
            <a:avLst/>
          </a:prstGeom>
          <a:noFill/>
          <a:ln>
            <a:noFill/>
          </a:ln>
        </p:spPr>
      </p:pic>
      <p:pic>
        <p:nvPicPr>
          <p:cNvPr id="113" name="Google Shape;113;p21"/>
          <p:cNvPicPr preferRelativeResize="0"/>
          <p:nvPr/>
        </p:nvPicPr>
        <p:blipFill>
          <a:blip r:embed="rId4">
            <a:alphaModFix/>
          </a:blip>
          <a:stretch>
            <a:fillRect/>
          </a:stretch>
        </p:blipFill>
        <p:spPr>
          <a:xfrm>
            <a:off x="4714425" y="43426"/>
            <a:ext cx="4429575" cy="3325675"/>
          </a:xfrm>
          <a:prstGeom prst="rect">
            <a:avLst/>
          </a:prstGeom>
          <a:noFill/>
          <a:ln>
            <a:noFill/>
          </a:ln>
        </p:spPr>
      </p:pic>
      <p:sp>
        <p:nvSpPr>
          <p:cNvPr id="114" name="Google Shape;114;p21"/>
          <p:cNvSpPr txBox="1"/>
          <p:nvPr/>
        </p:nvSpPr>
        <p:spPr>
          <a:xfrm>
            <a:off x="2951600" y="3818225"/>
            <a:ext cx="6052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Precocious puberty is when a child's body begins changing into that of an adult (puberty) too soon. When puberty begins before age 8 in girls and before age 9 in boys, it is considered precocious puberty</a:t>
            </a:r>
            <a:endParaRPr sz="1600">
              <a:latin typeface="Old Standard TT"/>
              <a:ea typeface="Old Standard TT"/>
              <a:cs typeface="Old Standard TT"/>
              <a:sym typeface="Old Standard TT"/>
            </a:endParaRPr>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1067</Words>
  <Application>Microsoft Office PowerPoint</Application>
  <PresentationFormat>Předvádění na obrazovce (16:9)</PresentationFormat>
  <Paragraphs>96</Paragraphs>
  <Slides>24</Slides>
  <Notes>24</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24</vt:i4>
      </vt:variant>
    </vt:vector>
  </HeadingPairs>
  <TitlesOfParts>
    <vt:vector size="28" baseType="lpstr">
      <vt:lpstr>Old Standard TT</vt:lpstr>
      <vt:lpstr>Arial</vt:lpstr>
      <vt:lpstr>Roboto</vt:lpstr>
      <vt:lpstr>Paperback</vt:lpstr>
      <vt:lpstr>Prezentace aplikace PowerPoint</vt:lpstr>
      <vt:lpstr>Age (General Information)</vt:lpstr>
      <vt:lpstr>Declension Table</vt:lpstr>
      <vt:lpstr>Terms related to childhood</vt:lpstr>
      <vt:lpstr>Prezentace aplikace PowerPoint</vt:lpstr>
      <vt:lpstr>Prezentace aplikace PowerPoint</vt:lpstr>
      <vt:lpstr>Greek Component (Childhood) </vt:lpstr>
      <vt:lpstr>Terms related to adolescence and young adulthood</vt:lpstr>
      <vt:lpstr>Prezentace aplikace PowerPoint</vt:lpstr>
      <vt:lpstr>Prezentace aplikace PowerPoint</vt:lpstr>
      <vt:lpstr>Prezentace aplikace PowerPoint</vt:lpstr>
      <vt:lpstr>Greek Component (Adolescence)</vt:lpstr>
      <vt:lpstr>Prezentace aplikace PowerPoint</vt:lpstr>
      <vt:lpstr>Prezentace aplikace PowerPoint</vt:lpstr>
      <vt:lpstr>Prezentace aplikace PowerPoint</vt:lpstr>
      <vt:lpstr>Prezentace aplikace PowerPoint</vt:lpstr>
      <vt:lpstr>Terms related to adulthood</vt:lpstr>
      <vt:lpstr>Terms related to old age</vt:lpstr>
      <vt:lpstr>Prezentace aplikace PowerPoint</vt:lpstr>
      <vt:lpstr>Prezentace aplikace PowerPoint</vt:lpstr>
      <vt:lpstr>Prezentace aplikace PowerPoint</vt:lpstr>
      <vt:lpstr>Greek Component (Old Age)</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Natália Gachallová</dc:creator>
  <cp:lastModifiedBy>Natália Gachallová</cp:lastModifiedBy>
  <cp:revision>1</cp:revision>
  <dcterms:modified xsi:type="dcterms:W3CDTF">2021-04-12T12:48:00Z</dcterms:modified>
</cp:coreProperties>
</file>