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94249" autoAdjust="0"/>
  </p:normalViewPr>
  <p:slideViewPr>
    <p:cSldViewPr snapToGrid="0" snapToObjects="1">
      <p:cViewPr>
        <p:scale>
          <a:sx n="77" d="100"/>
          <a:sy n="77" d="100"/>
        </p:scale>
        <p:origin x="894" y="-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94056D8D-16FA-D047-872F-0E55D4DC7B38}" type="datetimeFigureOut">
              <a:rPr lang="nb-NO" smtClean="0"/>
              <a:t>05.04.2021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F6D2BBFB-D380-6746-8EC5-F2A3AA73BC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9081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6D8D-16FA-D047-872F-0E55D4DC7B38}" type="datetimeFigureOut">
              <a:rPr lang="nb-NO" smtClean="0"/>
              <a:t>05.04.2021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BBFB-D380-6746-8EC5-F2A3AA73BC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8615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6D8D-16FA-D047-872F-0E55D4DC7B38}" type="datetimeFigureOut">
              <a:rPr lang="nb-NO" smtClean="0"/>
              <a:t>05.04.2021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BBFB-D380-6746-8EC5-F2A3AA73BC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166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6D8D-16FA-D047-872F-0E55D4DC7B38}" type="datetimeFigureOut">
              <a:rPr lang="nb-NO" smtClean="0"/>
              <a:t>05.04.2021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BBFB-D380-6746-8EC5-F2A3AA73BC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5714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6D8D-16FA-D047-872F-0E55D4DC7B38}" type="datetimeFigureOut">
              <a:rPr lang="nb-NO" smtClean="0"/>
              <a:t>05.04.2021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BBFB-D380-6746-8EC5-F2A3AA73BC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2459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6D8D-16FA-D047-872F-0E55D4DC7B38}" type="datetimeFigureOut">
              <a:rPr lang="nb-NO" smtClean="0"/>
              <a:t>05.04.2021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BBFB-D380-6746-8EC5-F2A3AA73BC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704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6D8D-16FA-D047-872F-0E55D4DC7B38}" type="datetimeFigureOut">
              <a:rPr lang="nb-NO" smtClean="0"/>
              <a:t>05.04.2021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BBFB-D380-6746-8EC5-F2A3AA73BC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6903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94056D8D-16FA-D047-872F-0E55D4DC7B38}" type="datetimeFigureOut">
              <a:rPr lang="nb-NO" smtClean="0"/>
              <a:t>05.04.2021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BBFB-D380-6746-8EC5-F2A3AA73BC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9305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94056D8D-16FA-D047-872F-0E55D4DC7B38}" type="datetimeFigureOut">
              <a:rPr lang="nb-NO" smtClean="0"/>
              <a:t>05.04.2021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BBFB-D380-6746-8EC5-F2A3AA73BC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3511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6D8D-16FA-D047-872F-0E55D4DC7B38}" type="datetimeFigureOut">
              <a:rPr lang="nb-NO" smtClean="0"/>
              <a:t>05.04.2021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BBFB-D380-6746-8EC5-F2A3AA73BC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694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6D8D-16FA-D047-872F-0E55D4DC7B38}" type="datetimeFigureOut">
              <a:rPr lang="nb-NO" smtClean="0"/>
              <a:t>05.04.2021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BBFB-D380-6746-8EC5-F2A3AA73BC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1860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6D8D-16FA-D047-872F-0E55D4DC7B38}" type="datetimeFigureOut">
              <a:rPr lang="nb-NO" smtClean="0"/>
              <a:t>05.04.2021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BBFB-D380-6746-8EC5-F2A3AA73BC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1786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6D8D-16FA-D047-872F-0E55D4DC7B38}" type="datetimeFigureOut">
              <a:rPr lang="nb-NO" smtClean="0"/>
              <a:t>05.04.2021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BBFB-D380-6746-8EC5-F2A3AA73BC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7996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6D8D-16FA-D047-872F-0E55D4DC7B38}" type="datetimeFigureOut">
              <a:rPr lang="nb-NO" smtClean="0"/>
              <a:t>05.04.2021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BBFB-D380-6746-8EC5-F2A3AA73BC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654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6D8D-16FA-D047-872F-0E55D4DC7B38}" type="datetimeFigureOut">
              <a:rPr lang="nb-NO" smtClean="0"/>
              <a:t>05.04.2021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BBFB-D380-6746-8EC5-F2A3AA73BC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4177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6D8D-16FA-D047-872F-0E55D4DC7B38}" type="datetimeFigureOut">
              <a:rPr lang="nb-NO" smtClean="0"/>
              <a:t>05.04.2021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BBFB-D380-6746-8EC5-F2A3AA73BC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3068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6D8D-16FA-D047-872F-0E55D4DC7B38}" type="datetimeFigureOut">
              <a:rPr lang="nb-NO" smtClean="0"/>
              <a:t>05.04.2021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2BBFB-D380-6746-8EC5-F2A3AA73BC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554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4056D8D-16FA-D047-872F-0E55D4DC7B38}" type="datetimeFigureOut">
              <a:rPr lang="nb-NO" smtClean="0"/>
              <a:t>05.04.2021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nb-NO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F6D2BBFB-D380-6746-8EC5-F2A3AA73BC9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211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spergillus_flavus" TargetMode="External"/><Relationship Id="rId2" Type="http://schemas.openxmlformats.org/officeDocument/2006/relationships/hyperlink" Target="https://teachmeanatomy.info/the-basics/anatomical-terminology/terms-of-loca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lineplus.gov/ency/article/001104.htm" TargetMode="External"/><Relationship Id="rId5" Type="http://schemas.openxmlformats.org/officeDocument/2006/relationships/hyperlink" Target="https://en.wikipedia.org/wiki/Red_nucleus" TargetMode="External"/><Relationship Id="rId4" Type="http://schemas.openxmlformats.org/officeDocument/2006/relationships/hyperlink" Target="https://no.wikipedia.org/wiki/Tredagersfeber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4E212B76-74CB-461F-90A3-EF4F2397A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ACEF9C7-9140-1D4E-8056-A0927D17B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4929" y="1241266"/>
            <a:ext cx="4798142" cy="315375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5000" dirty="0">
                <a:solidFill>
                  <a:srgbClr val="EBEBEB"/>
                </a:solidFill>
              </a:rPr>
              <a:t>COLORS IN MEDICAL TERMINOLOGY</a:t>
            </a:r>
            <a:endParaRPr lang="nb-NO" sz="5000" dirty="0">
              <a:solidFill>
                <a:srgbClr val="EBEBEB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89AB4F8-9263-E642-B66A-98F63DF2F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4929" y="4591665"/>
            <a:ext cx="4798142" cy="1622322"/>
          </a:xfrm>
        </p:spPr>
        <p:txBody>
          <a:bodyPr>
            <a:normAutofit/>
          </a:bodyPr>
          <a:lstStyle/>
          <a:p>
            <a:r>
              <a:rPr lang="nb-NO" dirty="0" err="1"/>
              <a:t>Presented</a:t>
            </a:r>
            <a:r>
              <a:rPr lang="nb-NO" dirty="0"/>
              <a:t> by: </a:t>
            </a:r>
            <a:r>
              <a:rPr lang="nb-NO" dirty="0" err="1"/>
              <a:t>Sai</a:t>
            </a:r>
            <a:r>
              <a:rPr lang="nb-NO" dirty="0"/>
              <a:t> </a:t>
            </a:r>
            <a:r>
              <a:rPr lang="nb-NO" dirty="0" err="1"/>
              <a:t>Keertana</a:t>
            </a:r>
            <a:r>
              <a:rPr lang="nb-NO" dirty="0"/>
              <a:t> </a:t>
            </a:r>
            <a:r>
              <a:rPr lang="nb-NO" dirty="0" err="1"/>
              <a:t>Devarapalli</a:t>
            </a:r>
            <a:r>
              <a:rPr lang="nb-NO" dirty="0"/>
              <a:t> and Sharanya Maheswaran</a:t>
            </a:r>
          </a:p>
          <a:p>
            <a:endParaRPr lang="nb-NO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746D0-4B37-4869-B2EF-79D5F0FFF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Graphic 6" descr="Stetoskop">
            <a:extLst>
              <a:ext uri="{FF2B5EF4-FFF2-40B4-BE49-F238E27FC236}">
                <a16:creationId xmlns:a16="http://schemas.microsoft.com/office/drawing/2014/main" id="{91AF38FE-A35A-498C-ACA7-5E8FF360B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8503" y="1113063"/>
            <a:ext cx="4628758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7354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B24F3C-800C-D747-85F9-78DBB5BBB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nb-NO"/>
              <a:t>Pale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343012-166A-EB4A-BA94-9E8E965F2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3481054" cy="3416300"/>
          </a:xfrm>
        </p:spPr>
        <p:txBody>
          <a:bodyPr anchor="ctr">
            <a:normAutofit/>
          </a:bodyPr>
          <a:lstStyle/>
          <a:p>
            <a:r>
              <a:rPr lang="nb-NO" sz="1600"/>
              <a:t>Pallidus, a, um</a:t>
            </a:r>
          </a:p>
          <a:p>
            <a:pPr lvl="1"/>
            <a:r>
              <a:rPr lang="nb-NO"/>
              <a:t>Globus pallidus – one of the components of basal ganglia</a:t>
            </a:r>
          </a:p>
          <a:p>
            <a:pPr lvl="1"/>
            <a:endParaRPr lang="nb-NO"/>
          </a:p>
          <a:p>
            <a:pPr marL="457200" lvl="1" indent="0">
              <a:buNone/>
            </a:pPr>
            <a:endParaRPr lang="nb-NO"/>
          </a:p>
          <a:p>
            <a:pPr lvl="1"/>
            <a:r>
              <a:rPr lang="nb-NO"/>
              <a:t>Febris pallida – Paleness due to fever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D25CC1D-507E-2040-91D1-103259A1B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956" y="3155480"/>
            <a:ext cx="2997538" cy="2308104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EF1994B4-4462-3746-9FE2-71351457B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220" y="3391536"/>
            <a:ext cx="2997538" cy="1835992"/>
          </a:xfrm>
          <a:prstGeom prst="roundRect">
            <a:avLst>
              <a:gd name="adj" fmla="val 185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495710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0A1876-8E23-E14D-9A68-2C434E7B6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/>
          <a:p>
            <a:r>
              <a:rPr lang="en-US" dirty="0"/>
              <a:t>Discolored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373BF72-67B5-A446-B317-1293174FD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6888072" cy="3416300"/>
          </a:xfrm>
        </p:spPr>
        <p:txBody>
          <a:bodyPr/>
          <a:lstStyle/>
          <a:p>
            <a:r>
              <a:rPr lang="nb-NO"/>
              <a:t>Lividus, a, um</a:t>
            </a:r>
          </a:p>
          <a:p>
            <a:pPr lvl="1"/>
            <a:r>
              <a:rPr lang="nb-NO"/>
              <a:t>Livedo reticulari – </a:t>
            </a:r>
            <a:r>
              <a:rPr lang="nb-NO" sz="1200"/>
              <a:t>is a skin symptom, where we can see netlike pattern of reddish-blue skin discoloration. </a:t>
            </a:r>
          </a:p>
          <a:p>
            <a:pPr lvl="1"/>
            <a:r>
              <a:rPr lang="nb-NO"/>
              <a:t>Asphyxia livida - </a:t>
            </a:r>
            <a:r>
              <a:rPr lang="nb-NO" sz="1200">
                <a:ea typeface="+mn-lt"/>
                <a:cs typeface="+mn-lt"/>
              </a:rPr>
              <a:t>respiratory failure in a newborn which can cause a bluish discoloration. </a:t>
            </a:r>
            <a:endParaRPr lang="nb-NO" sz="1200"/>
          </a:p>
          <a:p>
            <a:pPr lvl="1"/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6645B8A-F448-6149-A586-D4FFFD2E2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608" y="4099213"/>
            <a:ext cx="3452759" cy="249801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9201FDB-AC11-D543-92AF-0B06B9C70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291" y="4099213"/>
            <a:ext cx="3518243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30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CF4949-4E93-2946-9C55-DAF3A4D1E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Multicolored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9AB3A24-213C-BF48-AD68-40047722BD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/>
              <a:t>Versicolor, </a:t>
            </a:r>
            <a:r>
              <a:rPr lang="nb-NO" dirty="0" err="1"/>
              <a:t>oris</a:t>
            </a:r>
            <a:endParaRPr lang="nb-NO" dirty="0"/>
          </a:p>
          <a:p>
            <a:pPr lvl="1"/>
            <a:r>
              <a:rPr lang="nb-NO" dirty="0" err="1"/>
              <a:t>Tinea</a:t>
            </a:r>
            <a:r>
              <a:rPr lang="nb-NO" dirty="0"/>
              <a:t> </a:t>
            </a:r>
            <a:r>
              <a:rPr lang="nb-NO" dirty="0" err="1"/>
              <a:t>versicolor</a:t>
            </a:r>
            <a:r>
              <a:rPr lang="nb-NO" dirty="0"/>
              <a:t> – </a:t>
            </a:r>
            <a:r>
              <a:rPr lang="nb-NO" sz="1200" dirty="0" err="1"/>
              <a:t>Fungal</a:t>
            </a:r>
            <a:r>
              <a:rPr lang="nb-NO" sz="1200" dirty="0"/>
              <a:t> </a:t>
            </a:r>
            <a:r>
              <a:rPr lang="nb-NO" sz="1200" dirty="0" err="1"/>
              <a:t>infection</a:t>
            </a:r>
            <a:r>
              <a:rPr lang="nb-NO" sz="1200" dirty="0"/>
              <a:t> of the </a:t>
            </a:r>
            <a:r>
              <a:rPr lang="nb-NO" sz="1200" dirty="0" err="1"/>
              <a:t>skin</a:t>
            </a:r>
            <a:r>
              <a:rPr lang="nb-NO" sz="1200" dirty="0"/>
              <a:t>. 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EEA6DBA-FE48-3447-9F5E-2D487EB945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err="1"/>
              <a:t>Poikilo</a:t>
            </a:r>
            <a:r>
              <a:rPr lang="nb-NO" dirty="0"/>
              <a:t>-</a:t>
            </a:r>
          </a:p>
          <a:p>
            <a:pPr lvl="1"/>
            <a:r>
              <a:rPr lang="nb-NO" dirty="0"/>
              <a:t>Poikiloderma – </a:t>
            </a:r>
            <a:r>
              <a:rPr lang="nb-NO" sz="1200" dirty="0" err="1"/>
              <a:t>Reddish</a:t>
            </a:r>
            <a:r>
              <a:rPr lang="nb-NO" sz="1200" dirty="0"/>
              <a:t> </a:t>
            </a:r>
            <a:r>
              <a:rPr lang="nb-NO" sz="1200" dirty="0" err="1"/>
              <a:t>hyperpigmentation</a:t>
            </a:r>
            <a:r>
              <a:rPr lang="nb-NO" sz="1200" dirty="0"/>
              <a:t>, </a:t>
            </a:r>
            <a:r>
              <a:rPr lang="nb-NO" sz="1200" dirty="0" err="1"/>
              <a:t>caused</a:t>
            </a:r>
            <a:r>
              <a:rPr lang="nb-NO" sz="1200" dirty="0"/>
              <a:t> by the </a:t>
            </a:r>
            <a:r>
              <a:rPr lang="nb-NO" sz="1200" dirty="0" err="1"/>
              <a:t>sun</a:t>
            </a:r>
            <a:r>
              <a:rPr lang="nb-NO" sz="1200" dirty="0"/>
              <a:t> </a:t>
            </a:r>
            <a:r>
              <a:rPr lang="nb-NO" sz="1200" dirty="0" err="1"/>
              <a:t>damage</a:t>
            </a:r>
            <a:r>
              <a:rPr lang="nb-NO" sz="1200" dirty="0"/>
              <a:t>. 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3885DE0-E8D9-1441-B45D-A488BCE4B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183" y="3515360"/>
            <a:ext cx="2806700" cy="28956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E3CC675-F164-824A-9F39-A97A83950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970" y="3680460"/>
            <a:ext cx="31623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7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2C9230-1AB8-084E-919E-CA23F422C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How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colors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remember</a:t>
            </a:r>
            <a:r>
              <a:rPr lang="nb-NO" dirty="0"/>
              <a:t>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3663061-C040-294E-A0A9-9477C04DC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nb-NO" sz="3200" b="1" dirty="0" err="1"/>
              <a:t>Albus</a:t>
            </a:r>
            <a:r>
              <a:rPr lang="nb-NO" sz="3200" b="1" dirty="0"/>
              <a:t>, a, </a:t>
            </a:r>
            <a:r>
              <a:rPr lang="nb-NO" sz="3200" b="1" dirty="0" err="1"/>
              <a:t>um</a:t>
            </a:r>
            <a:endParaRPr lang="nb-NO" sz="3200" b="1" dirty="0"/>
          </a:p>
          <a:p>
            <a:pPr algn="ctr"/>
            <a:r>
              <a:rPr lang="nb-NO" sz="3200" b="1" dirty="0" err="1"/>
              <a:t>Ruber</a:t>
            </a:r>
            <a:r>
              <a:rPr lang="nb-NO" sz="3200" b="1" dirty="0"/>
              <a:t>, a, </a:t>
            </a:r>
            <a:r>
              <a:rPr lang="nb-NO" sz="3200" b="1" dirty="0" err="1"/>
              <a:t>um</a:t>
            </a:r>
            <a:endParaRPr lang="nb-NO" sz="3200" b="1" dirty="0"/>
          </a:p>
          <a:p>
            <a:pPr algn="ctr"/>
            <a:r>
              <a:rPr lang="nb-NO" sz="3200" b="1" dirty="0" err="1"/>
              <a:t>Lividus</a:t>
            </a:r>
            <a:r>
              <a:rPr lang="nb-NO" sz="3200" b="1" dirty="0"/>
              <a:t>, a, </a:t>
            </a:r>
            <a:r>
              <a:rPr lang="nb-NO" sz="3200" b="1" dirty="0" err="1"/>
              <a:t>um</a:t>
            </a:r>
            <a:r>
              <a:rPr lang="nb-NO" sz="3200" b="1" dirty="0"/>
              <a:t>  </a:t>
            </a:r>
            <a:endParaRPr lang="en-US" sz="3200" b="1" dirty="0"/>
          </a:p>
          <a:p>
            <a:pPr algn="ctr"/>
            <a:r>
              <a:rPr lang="en-US" sz="3200" b="1" dirty="0"/>
              <a:t>Griseus, a, um </a:t>
            </a:r>
          </a:p>
          <a:p>
            <a:pPr algn="ctr"/>
            <a:r>
              <a:rPr lang="en-US" sz="3200" b="1" dirty="0" err="1"/>
              <a:t>Melano</a:t>
            </a:r>
            <a:r>
              <a:rPr lang="en-US" sz="3200" b="1" dirty="0"/>
              <a:t> </a:t>
            </a:r>
          </a:p>
          <a:p>
            <a:pPr algn="ctr"/>
            <a:r>
              <a:rPr lang="en-US" sz="3200" b="1" dirty="0" err="1"/>
              <a:t>Versicolor,oris</a:t>
            </a:r>
            <a:endParaRPr lang="en-US" sz="3200" b="1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42078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ECA4FE-7D2F-4576-B767-3A5F5ABFE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3E57FE72-1EBD-464A-8C53-4F8C0AECD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1" y="1169773"/>
            <a:ext cx="8825658" cy="28701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Thank you for your attention! </a:t>
            </a:r>
            <a:br>
              <a:rPr lang="en-US" sz="5400">
                <a:solidFill>
                  <a:schemeClr val="tx1"/>
                </a:solidFill>
              </a:rPr>
            </a:br>
            <a:r>
              <a:rPr lang="en-US" sz="540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1F53E2-F556-42FA-8D24-113839EE1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8249" y="4166888"/>
            <a:ext cx="675502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152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81D669-9D96-2B4E-8CC0-39A514FFB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Sources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6BEA49-0893-CC43-8416-D6C89BA56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https://teachmeanatomy.info/the-basics/anatomical-terminology/terms-of-location/</a:t>
            </a:r>
            <a:r>
              <a:rPr lang="nb-NO" dirty="0"/>
              <a:t> 29.03.2021</a:t>
            </a:r>
          </a:p>
          <a:p>
            <a:r>
              <a:rPr lang="nb-NO" dirty="0">
                <a:hlinkClick r:id="rId3"/>
              </a:rPr>
              <a:t>https://en.wikipedia.org/wiki/Aspergillus_flavus</a:t>
            </a:r>
            <a:r>
              <a:rPr lang="nb-NO" dirty="0"/>
              <a:t> 29.03.2021</a:t>
            </a:r>
          </a:p>
          <a:p>
            <a:r>
              <a:rPr lang="nb-NO" dirty="0">
                <a:hlinkClick r:id="rId4"/>
              </a:rPr>
              <a:t>https://no.wikipedia.org/wiki/Tredagersfeber</a:t>
            </a:r>
            <a:r>
              <a:rPr lang="nb-NO" dirty="0"/>
              <a:t> 29.03.2021</a:t>
            </a:r>
          </a:p>
          <a:p>
            <a:r>
              <a:rPr lang="nb-NO" dirty="0">
                <a:hlinkClick r:id="rId5"/>
              </a:rPr>
              <a:t>https://en.wikipedia.org/wiki/Red_nucleus</a:t>
            </a:r>
            <a:r>
              <a:rPr lang="nb-NO" dirty="0"/>
              <a:t> 29.03.2021</a:t>
            </a:r>
          </a:p>
          <a:p>
            <a:r>
              <a:rPr lang="nb-NO" dirty="0">
                <a:hlinkClick r:id="rId6"/>
              </a:rPr>
              <a:t>https://medlineplus.gov/ency/article/001104.htm</a:t>
            </a:r>
            <a:r>
              <a:rPr lang="nb-NO" dirty="0"/>
              <a:t> 29.03.2021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0260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8D4060F-A0A0-4D4C-9FDE-0F4326EF7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3300">
                <a:solidFill>
                  <a:schemeClr val="tx1"/>
                </a:solidFill>
              </a:rPr>
              <a:t>General terminology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ACC984B-B81B-814A-959B-9109B701C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2" r="10093" b="1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41AE51-2579-A344-A271-B49526C2E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Latin: </a:t>
            </a:r>
            <a:r>
              <a:rPr lang="nb-NO" dirty="0" err="1">
                <a:solidFill>
                  <a:schemeClr val="tx1"/>
                </a:solidFill>
              </a:rPr>
              <a:t>Color</a:t>
            </a:r>
            <a:r>
              <a:rPr lang="nb-NO" dirty="0">
                <a:solidFill>
                  <a:schemeClr val="tx1"/>
                </a:solidFill>
              </a:rPr>
              <a:t>, </a:t>
            </a:r>
            <a:r>
              <a:rPr lang="nb-NO" dirty="0" err="1">
                <a:solidFill>
                  <a:schemeClr val="tx1"/>
                </a:solidFill>
              </a:rPr>
              <a:t>oris</a:t>
            </a:r>
            <a:r>
              <a:rPr lang="nb-NO" dirty="0">
                <a:solidFill>
                  <a:schemeClr val="tx1"/>
                </a:solidFill>
              </a:rPr>
              <a:t>, m</a:t>
            </a:r>
          </a:p>
          <a:p>
            <a:pPr lvl="1"/>
            <a:r>
              <a:rPr lang="nb-NO" dirty="0">
                <a:solidFill>
                  <a:schemeClr val="tx1"/>
                </a:solidFill>
              </a:rPr>
              <a:t>1st and 2nd </a:t>
            </a:r>
            <a:r>
              <a:rPr lang="nb-NO" dirty="0" err="1">
                <a:solidFill>
                  <a:schemeClr val="tx1"/>
                </a:solidFill>
              </a:rPr>
              <a:t>declension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adjectives</a:t>
            </a:r>
            <a:r>
              <a:rPr lang="nb-NO" dirty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nb-NO" dirty="0">
                <a:solidFill>
                  <a:schemeClr val="tx1"/>
                </a:solidFill>
              </a:rPr>
              <a:t>Used in </a:t>
            </a:r>
            <a:r>
              <a:rPr lang="nb-NO" dirty="0" err="1">
                <a:solidFill>
                  <a:schemeClr val="tx1"/>
                </a:solidFill>
              </a:rPr>
              <a:t>anatomical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medicine</a:t>
            </a:r>
            <a:endParaRPr lang="nb-NO" dirty="0">
              <a:solidFill>
                <a:schemeClr val="tx1"/>
              </a:solidFill>
            </a:endParaRPr>
          </a:p>
          <a:p>
            <a:r>
              <a:rPr lang="nb-NO" dirty="0" err="1">
                <a:solidFill>
                  <a:schemeClr val="tx1"/>
                </a:solidFill>
              </a:rPr>
              <a:t>Greek</a:t>
            </a:r>
            <a:r>
              <a:rPr lang="nb-NO" dirty="0">
                <a:solidFill>
                  <a:schemeClr val="tx1"/>
                </a:solidFill>
              </a:rPr>
              <a:t>: </a:t>
            </a:r>
            <a:r>
              <a:rPr lang="nb-NO" dirty="0" err="1">
                <a:solidFill>
                  <a:schemeClr val="tx1"/>
                </a:solidFill>
              </a:rPr>
              <a:t>Chroma</a:t>
            </a:r>
            <a:r>
              <a:rPr lang="nb-NO" dirty="0">
                <a:solidFill>
                  <a:schemeClr val="tx1"/>
                </a:solidFill>
              </a:rPr>
              <a:t>, </a:t>
            </a:r>
            <a:r>
              <a:rPr lang="nb-NO" dirty="0" err="1">
                <a:solidFill>
                  <a:schemeClr val="tx1"/>
                </a:solidFill>
              </a:rPr>
              <a:t>chromatis</a:t>
            </a:r>
            <a:r>
              <a:rPr lang="nb-NO" dirty="0">
                <a:solidFill>
                  <a:schemeClr val="tx1"/>
                </a:solidFill>
              </a:rPr>
              <a:t>, n</a:t>
            </a:r>
          </a:p>
          <a:p>
            <a:pPr lvl="1"/>
            <a:r>
              <a:rPr lang="nb-NO" dirty="0">
                <a:solidFill>
                  <a:schemeClr val="tx1"/>
                </a:solidFill>
              </a:rPr>
              <a:t>Used in </a:t>
            </a:r>
            <a:r>
              <a:rPr lang="nb-NO" dirty="0" err="1">
                <a:solidFill>
                  <a:schemeClr val="tx1"/>
                </a:solidFill>
              </a:rPr>
              <a:t>clinical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medicine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8088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D551CF-0C2C-C648-826C-D3B6A3837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Yellow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29A985A-F6A9-CB40-B7FD-4E5EFE4977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2386" y="2491740"/>
            <a:ext cx="5009790" cy="4122420"/>
          </a:xfrm>
        </p:spPr>
        <p:txBody>
          <a:bodyPr>
            <a:normAutofit fontScale="77500" lnSpcReduction="20000"/>
          </a:bodyPr>
          <a:lstStyle/>
          <a:p>
            <a:r>
              <a:rPr lang="nb-NO" dirty="0" err="1"/>
              <a:t>Flavus</a:t>
            </a:r>
            <a:r>
              <a:rPr lang="nb-NO" dirty="0"/>
              <a:t>, a, </a:t>
            </a:r>
            <a:r>
              <a:rPr lang="nb-NO" dirty="0" err="1"/>
              <a:t>um</a:t>
            </a:r>
            <a:endParaRPr lang="nb-NO" dirty="0"/>
          </a:p>
          <a:p>
            <a:pPr lvl="1"/>
            <a:r>
              <a:rPr lang="nb-NO" sz="1700" dirty="0"/>
              <a:t>Medulla </a:t>
            </a:r>
            <a:r>
              <a:rPr lang="nb-NO" sz="1700" dirty="0" err="1"/>
              <a:t>ossium</a:t>
            </a:r>
            <a:r>
              <a:rPr lang="nb-NO" sz="1700" dirty="0"/>
              <a:t> </a:t>
            </a:r>
            <a:r>
              <a:rPr lang="nb-NO" sz="1700" dirty="0" err="1"/>
              <a:t>flava</a:t>
            </a:r>
            <a:r>
              <a:rPr lang="nb-NO" sz="1700" dirty="0"/>
              <a:t> </a:t>
            </a:r>
            <a:r>
              <a:rPr lang="nb-NO" dirty="0"/>
              <a:t>– </a:t>
            </a:r>
            <a:r>
              <a:rPr lang="nb-NO" dirty="0" err="1"/>
              <a:t>Yellow</a:t>
            </a:r>
            <a:r>
              <a:rPr lang="nb-NO" dirty="0"/>
              <a:t> </a:t>
            </a:r>
            <a:r>
              <a:rPr lang="nb-NO" dirty="0" err="1"/>
              <a:t>marrow</a:t>
            </a:r>
            <a:r>
              <a:rPr lang="nb-NO" dirty="0"/>
              <a:t>.</a:t>
            </a:r>
          </a:p>
          <a:p>
            <a:pPr lvl="1"/>
            <a:r>
              <a:rPr lang="nb-NO" sz="1700" dirty="0"/>
              <a:t>Febris </a:t>
            </a:r>
            <a:r>
              <a:rPr lang="nb-NO" sz="1700" dirty="0" err="1"/>
              <a:t>flava</a:t>
            </a:r>
            <a:r>
              <a:rPr lang="nb-NO" sz="1700" dirty="0"/>
              <a:t> </a:t>
            </a:r>
            <a:r>
              <a:rPr lang="nb-NO" dirty="0"/>
              <a:t>– </a:t>
            </a:r>
            <a:r>
              <a:rPr lang="nb-NO" dirty="0" err="1"/>
              <a:t>yellow</a:t>
            </a:r>
            <a:r>
              <a:rPr lang="nb-NO" dirty="0"/>
              <a:t> </a:t>
            </a:r>
            <a:r>
              <a:rPr lang="nb-NO" dirty="0" err="1"/>
              <a:t>fever</a:t>
            </a:r>
            <a:r>
              <a:rPr lang="nb-NO" dirty="0"/>
              <a:t>, </a:t>
            </a:r>
            <a:r>
              <a:rPr lang="nb-NO" dirty="0" err="1"/>
              <a:t>infected</a:t>
            </a:r>
            <a:r>
              <a:rPr lang="nb-NO" dirty="0"/>
              <a:t> by </a:t>
            </a:r>
            <a:r>
              <a:rPr lang="nb-NO" dirty="0" err="1"/>
              <a:t>mosquitoes</a:t>
            </a: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r>
              <a:rPr lang="nb-NO" dirty="0" err="1"/>
              <a:t>Luteus</a:t>
            </a:r>
            <a:r>
              <a:rPr lang="nb-NO" dirty="0"/>
              <a:t>, a, </a:t>
            </a:r>
            <a:r>
              <a:rPr lang="nb-NO" dirty="0" err="1"/>
              <a:t>um</a:t>
            </a:r>
            <a:endParaRPr lang="nb-NO" dirty="0"/>
          </a:p>
          <a:p>
            <a:pPr lvl="1"/>
            <a:r>
              <a:rPr lang="nb-NO" sz="1700" dirty="0"/>
              <a:t>Corpus </a:t>
            </a:r>
            <a:r>
              <a:rPr lang="nb-NO" sz="1700" dirty="0" err="1"/>
              <a:t>luteum</a:t>
            </a:r>
            <a:r>
              <a:rPr lang="nb-NO" sz="1700" dirty="0"/>
              <a:t> </a:t>
            </a:r>
            <a:r>
              <a:rPr lang="nb-NO" dirty="0"/>
              <a:t>- </a:t>
            </a:r>
            <a:r>
              <a:rPr lang="nb-NO" dirty="0">
                <a:ea typeface="+mn-lt"/>
                <a:cs typeface="+mn-lt"/>
              </a:rPr>
              <a:t>a </a:t>
            </a:r>
            <a:r>
              <a:rPr lang="nb-NO" dirty="0" err="1">
                <a:ea typeface="+mn-lt"/>
                <a:cs typeface="+mn-lt"/>
              </a:rPr>
              <a:t>mass</a:t>
            </a:r>
            <a:r>
              <a:rPr lang="nb-NO" dirty="0">
                <a:ea typeface="+mn-lt"/>
                <a:cs typeface="+mn-lt"/>
              </a:rPr>
              <a:t> of </a:t>
            </a:r>
            <a:r>
              <a:rPr lang="nb-NO" dirty="0" err="1">
                <a:ea typeface="+mn-lt"/>
                <a:cs typeface="+mn-lt"/>
              </a:rPr>
              <a:t>cells</a:t>
            </a:r>
            <a:r>
              <a:rPr lang="nb-NO" dirty="0">
                <a:ea typeface="+mn-lt"/>
                <a:cs typeface="+mn-lt"/>
              </a:rPr>
              <a:t> </a:t>
            </a:r>
            <a:r>
              <a:rPr lang="nb-NO" dirty="0" err="1">
                <a:ea typeface="+mn-lt"/>
                <a:cs typeface="+mn-lt"/>
              </a:rPr>
              <a:t>that</a:t>
            </a:r>
            <a:r>
              <a:rPr lang="nb-NO" dirty="0">
                <a:ea typeface="+mn-lt"/>
                <a:cs typeface="+mn-lt"/>
              </a:rPr>
              <a:t> forms in an </a:t>
            </a:r>
            <a:r>
              <a:rPr lang="nb-NO" dirty="0" err="1">
                <a:ea typeface="+mn-lt"/>
                <a:cs typeface="+mn-lt"/>
              </a:rPr>
              <a:t>ovary</a:t>
            </a:r>
            <a:r>
              <a:rPr lang="nb-NO" dirty="0">
                <a:ea typeface="+mn-lt"/>
                <a:cs typeface="+mn-lt"/>
              </a:rPr>
              <a:t> and is </a:t>
            </a:r>
            <a:r>
              <a:rPr lang="nb-NO" dirty="0" err="1">
                <a:ea typeface="+mn-lt"/>
                <a:cs typeface="+mn-lt"/>
              </a:rPr>
              <a:t>responsible</a:t>
            </a:r>
            <a:r>
              <a:rPr lang="nb-NO" dirty="0">
                <a:ea typeface="+mn-lt"/>
                <a:cs typeface="+mn-lt"/>
              </a:rPr>
              <a:t> for the </a:t>
            </a:r>
            <a:r>
              <a:rPr lang="nb-NO" dirty="0" err="1">
                <a:ea typeface="+mn-lt"/>
                <a:cs typeface="+mn-lt"/>
              </a:rPr>
              <a:t>production</a:t>
            </a:r>
            <a:r>
              <a:rPr lang="nb-NO" dirty="0">
                <a:ea typeface="+mn-lt"/>
                <a:cs typeface="+mn-lt"/>
              </a:rPr>
              <a:t> of the </a:t>
            </a:r>
            <a:r>
              <a:rPr lang="nb-NO" dirty="0" err="1">
                <a:ea typeface="+mn-lt"/>
                <a:cs typeface="+mn-lt"/>
              </a:rPr>
              <a:t>hormone</a:t>
            </a:r>
            <a:r>
              <a:rPr lang="nb-NO" dirty="0">
                <a:ea typeface="+mn-lt"/>
                <a:cs typeface="+mn-lt"/>
              </a:rPr>
              <a:t> </a:t>
            </a:r>
            <a:r>
              <a:rPr lang="nb-NO" dirty="0" err="1">
                <a:ea typeface="+mn-lt"/>
                <a:cs typeface="+mn-lt"/>
              </a:rPr>
              <a:t>progesterone</a:t>
            </a:r>
            <a:r>
              <a:rPr lang="nb-NO" dirty="0">
                <a:ea typeface="+mn-lt"/>
                <a:cs typeface="+mn-lt"/>
              </a:rPr>
              <a:t> during </a:t>
            </a:r>
            <a:r>
              <a:rPr lang="nb-NO" dirty="0" err="1">
                <a:ea typeface="+mn-lt"/>
                <a:cs typeface="+mn-lt"/>
              </a:rPr>
              <a:t>early</a:t>
            </a:r>
            <a:r>
              <a:rPr lang="nb-NO" dirty="0">
                <a:ea typeface="+mn-lt"/>
                <a:cs typeface="+mn-lt"/>
              </a:rPr>
              <a:t> </a:t>
            </a:r>
            <a:r>
              <a:rPr lang="nb-NO" dirty="0" err="1">
                <a:ea typeface="+mn-lt"/>
                <a:cs typeface="+mn-lt"/>
              </a:rPr>
              <a:t>pregnancy</a:t>
            </a:r>
            <a:r>
              <a:rPr lang="nb-NO" dirty="0">
                <a:ea typeface="+mn-lt"/>
                <a:cs typeface="+mn-lt"/>
              </a:rPr>
              <a:t>. 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66E9BF8-4035-634C-A5DF-504997A3A6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sz="2100" dirty="0" err="1"/>
              <a:t>Cirrho</a:t>
            </a:r>
            <a:r>
              <a:rPr lang="nb-NO" sz="2100" dirty="0"/>
              <a:t>-</a:t>
            </a:r>
          </a:p>
          <a:p>
            <a:pPr lvl="1"/>
            <a:r>
              <a:rPr lang="nb-NO" sz="1900" dirty="0" err="1"/>
              <a:t>Cirrhosis</a:t>
            </a:r>
            <a:r>
              <a:rPr lang="nb-NO" dirty="0"/>
              <a:t>- Liver </a:t>
            </a:r>
            <a:r>
              <a:rPr lang="nb-NO" dirty="0" err="1"/>
              <a:t>disease</a:t>
            </a:r>
            <a:r>
              <a:rPr lang="nb-NO" dirty="0"/>
              <a:t>.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cause</a:t>
            </a:r>
            <a:r>
              <a:rPr lang="nb-NO" dirty="0"/>
              <a:t> </a:t>
            </a:r>
            <a:r>
              <a:rPr lang="nb-NO" dirty="0" err="1"/>
              <a:t>yellowing</a:t>
            </a:r>
            <a:r>
              <a:rPr lang="nb-NO" dirty="0"/>
              <a:t> of the </a:t>
            </a:r>
            <a:r>
              <a:rPr lang="nb-NO" dirty="0" err="1"/>
              <a:t>skin</a:t>
            </a:r>
            <a:r>
              <a:rPr lang="nb-NO" dirty="0"/>
              <a:t>. </a:t>
            </a:r>
          </a:p>
          <a:p>
            <a:pPr lvl="1"/>
            <a:endParaRPr lang="nb-NO" dirty="0"/>
          </a:p>
          <a:p>
            <a:r>
              <a:rPr lang="nb-NO" dirty="0" err="1"/>
              <a:t>Xantho</a:t>
            </a:r>
            <a:r>
              <a:rPr lang="nb-NO" dirty="0"/>
              <a:t>-</a:t>
            </a:r>
          </a:p>
          <a:p>
            <a:pPr lvl="1"/>
            <a:r>
              <a:rPr lang="nb-NO" sz="1800" dirty="0"/>
              <a:t>Xanthoderma</a:t>
            </a:r>
            <a:r>
              <a:rPr lang="nb-NO" dirty="0"/>
              <a:t> – </a:t>
            </a:r>
            <a:r>
              <a:rPr lang="nb-NO" dirty="0" err="1"/>
              <a:t>yellow</a:t>
            </a:r>
            <a:r>
              <a:rPr lang="nb-NO" dirty="0"/>
              <a:t>/ </a:t>
            </a:r>
            <a:r>
              <a:rPr lang="nb-NO" dirty="0" err="1"/>
              <a:t>orange</a:t>
            </a:r>
            <a:r>
              <a:rPr lang="nb-NO" dirty="0"/>
              <a:t> </a:t>
            </a:r>
            <a:r>
              <a:rPr lang="nb-NO" dirty="0" err="1"/>
              <a:t>discoloration</a:t>
            </a:r>
            <a:r>
              <a:rPr lang="nb-NO" dirty="0"/>
              <a:t> of the </a:t>
            </a:r>
            <a:r>
              <a:rPr lang="nb-NO" dirty="0" err="1"/>
              <a:t>skin</a:t>
            </a:r>
            <a:r>
              <a:rPr lang="nb-NO" dirty="0"/>
              <a:t>. </a:t>
            </a:r>
          </a:p>
          <a:p>
            <a:pPr lvl="1"/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DFB531E-80A6-C248-8690-0CD7E70AD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1407" y="4351630"/>
            <a:ext cx="1929000" cy="166817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06409E2-D989-F848-9205-FB48100AF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82" y="3660140"/>
            <a:ext cx="2345436" cy="130302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BDCEE93-A66A-CB47-B7AA-8CE1F7E29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980" y="4311650"/>
            <a:ext cx="2684325" cy="202885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334A029-7275-6240-800E-A318D60DE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540" y="3521075"/>
            <a:ext cx="257175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49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E30B45-98FC-6E44-86F9-7646AF5BE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White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BE029B-5DF0-944E-A212-0111A82B0A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err="1"/>
              <a:t>Albus</a:t>
            </a:r>
            <a:r>
              <a:rPr lang="nb-NO" dirty="0"/>
              <a:t>, a, </a:t>
            </a:r>
            <a:r>
              <a:rPr lang="nb-NO" dirty="0" err="1"/>
              <a:t>um</a:t>
            </a:r>
            <a:endParaRPr lang="nb-NO" dirty="0"/>
          </a:p>
          <a:p>
            <a:pPr lvl="1"/>
            <a:r>
              <a:rPr lang="nb-NO" dirty="0"/>
              <a:t>Linea alba – </a:t>
            </a:r>
            <a:r>
              <a:rPr lang="nb-NO" sz="1200" dirty="0"/>
              <a:t>the </a:t>
            </a:r>
            <a:r>
              <a:rPr lang="nb-NO" sz="1200" dirty="0" err="1"/>
              <a:t>white</a:t>
            </a:r>
            <a:r>
              <a:rPr lang="nb-NO" sz="1200" dirty="0"/>
              <a:t> line is a </a:t>
            </a:r>
            <a:r>
              <a:rPr lang="nb-NO" sz="1200" dirty="0" err="1"/>
              <a:t>fibrous</a:t>
            </a:r>
            <a:r>
              <a:rPr lang="nb-NO" sz="1200" dirty="0"/>
              <a:t> </a:t>
            </a:r>
            <a:r>
              <a:rPr lang="nb-NO" sz="1200" dirty="0" err="1"/>
              <a:t>structure</a:t>
            </a:r>
            <a:r>
              <a:rPr lang="nb-NO" sz="1200" dirty="0"/>
              <a:t> </a:t>
            </a:r>
            <a:r>
              <a:rPr lang="nb-NO" sz="1200" dirty="0" err="1"/>
              <a:t>that</a:t>
            </a:r>
            <a:r>
              <a:rPr lang="nb-NO" sz="1200" dirty="0"/>
              <a:t> runs </a:t>
            </a:r>
            <a:r>
              <a:rPr lang="nb-NO" sz="1200" dirty="0" err="1"/>
              <a:t>down</a:t>
            </a:r>
            <a:r>
              <a:rPr lang="nb-NO" sz="1200" dirty="0"/>
              <a:t> the </a:t>
            </a:r>
            <a:r>
              <a:rPr lang="nb-NO" sz="1200" dirty="0" err="1"/>
              <a:t>midline</a:t>
            </a:r>
            <a:r>
              <a:rPr lang="nb-NO" sz="1200" dirty="0"/>
              <a:t> of the abdomen n </a:t>
            </a:r>
            <a:r>
              <a:rPr lang="nb-NO" sz="1200" dirty="0" err="1"/>
              <a:t>humans</a:t>
            </a:r>
            <a:r>
              <a:rPr lang="nb-NO" sz="1200" dirty="0"/>
              <a:t> and </a:t>
            </a:r>
            <a:r>
              <a:rPr lang="nb-NO" sz="1200" dirty="0" err="1"/>
              <a:t>other</a:t>
            </a:r>
            <a:r>
              <a:rPr lang="nb-NO" sz="1200" dirty="0"/>
              <a:t> </a:t>
            </a:r>
            <a:r>
              <a:rPr lang="nb-NO" sz="1200" dirty="0" err="1"/>
              <a:t>vertebrates</a:t>
            </a:r>
            <a:r>
              <a:rPr lang="nb-NO" sz="1200" dirty="0"/>
              <a:t>. </a:t>
            </a:r>
          </a:p>
          <a:p>
            <a:pPr lvl="1"/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DF56E19-D349-134B-8055-D1A79752D9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err="1"/>
              <a:t>Leuko</a:t>
            </a:r>
            <a:r>
              <a:rPr lang="nb-NO" dirty="0"/>
              <a:t>-</a:t>
            </a:r>
          </a:p>
          <a:p>
            <a:pPr lvl="1"/>
            <a:r>
              <a:rPr lang="nb-NO" dirty="0" err="1"/>
              <a:t>Leukoplakia</a:t>
            </a:r>
            <a:r>
              <a:rPr lang="nb-NO" dirty="0"/>
              <a:t> – </a:t>
            </a:r>
            <a:r>
              <a:rPr lang="nb-NO" sz="1200" dirty="0"/>
              <a:t>is a </a:t>
            </a:r>
            <a:r>
              <a:rPr lang="nb-NO" sz="1200" dirty="0" err="1"/>
              <a:t>thick</a:t>
            </a:r>
            <a:r>
              <a:rPr lang="nb-NO" sz="1200" dirty="0"/>
              <a:t>, </a:t>
            </a:r>
            <a:r>
              <a:rPr lang="nb-NO" sz="1200" dirty="0" err="1"/>
              <a:t>white</a:t>
            </a:r>
            <a:r>
              <a:rPr lang="nb-NO" sz="1200" dirty="0"/>
              <a:t> </a:t>
            </a:r>
            <a:r>
              <a:rPr lang="nb-NO" sz="1200" dirty="0" err="1"/>
              <a:t>patches</a:t>
            </a:r>
            <a:r>
              <a:rPr lang="nb-NO" sz="1200" dirty="0"/>
              <a:t> in the </a:t>
            </a:r>
            <a:r>
              <a:rPr lang="nb-NO" sz="1200" dirty="0" err="1"/>
              <a:t>inside</a:t>
            </a:r>
            <a:r>
              <a:rPr lang="nb-NO" sz="1200" dirty="0"/>
              <a:t> of the </a:t>
            </a:r>
            <a:r>
              <a:rPr lang="nb-NO" sz="1200" dirty="0" err="1"/>
              <a:t>mouth</a:t>
            </a:r>
            <a:endParaRPr lang="nb-NO" dirty="0"/>
          </a:p>
          <a:p>
            <a:pPr lvl="1"/>
            <a:r>
              <a:rPr lang="nb-NO" dirty="0" err="1"/>
              <a:t>Leukocytes</a:t>
            </a:r>
            <a:r>
              <a:rPr lang="nb-NO" dirty="0"/>
              <a:t> – </a:t>
            </a:r>
            <a:r>
              <a:rPr lang="nb-NO" sz="1200" dirty="0" err="1"/>
              <a:t>white</a:t>
            </a:r>
            <a:r>
              <a:rPr lang="nb-NO" sz="1200" dirty="0"/>
              <a:t> </a:t>
            </a:r>
            <a:r>
              <a:rPr lang="nb-NO" sz="1200" dirty="0" err="1"/>
              <a:t>blood</a:t>
            </a:r>
            <a:r>
              <a:rPr lang="nb-NO" sz="1200" dirty="0"/>
              <a:t> </a:t>
            </a:r>
            <a:r>
              <a:rPr lang="nb-NO" sz="1200" dirty="0" err="1"/>
              <a:t>cell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1B4F0D3-93CD-804C-8F6C-E0C32F9C1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1104" y="4050494"/>
            <a:ext cx="2926751" cy="1690792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D137B55B-38B2-504D-A2BD-706DEDCA7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" b="9037"/>
          <a:stretch/>
        </p:blipFill>
        <p:spPr>
          <a:xfrm>
            <a:off x="6208712" y="4050494"/>
            <a:ext cx="2651760" cy="177372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448DD087-92D2-EA4E-847E-377BDC8DA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040" y="3815542"/>
            <a:ext cx="3232176" cy="242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56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285982-8289-9145-A1CE-18ADB51C6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C75AC5B-2600-E046-B7C0-FA633340D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08966" cy="3685540"/>
          </a:xfrm>
        </p:spPr>
        <p:txBody>
          <a:bodyPr>
            <a:normAutofit/>
          </a:bodyPr>
          <a:lstStyle/>
          <a:p>
            <a:r>
              <a:rPr lang="nb-NO" dirty="0" err="1"/>
              <a:t>Ruber</a:t>
            </a:r>
            <a:r>
              <a:rPr lang="nb-NO" dirty="0"/>
              <a:t>, a, </a:t>
            </a:r>
            <a:r>
              <a:rPr lang="nb-NO" dirty="0" err="1"/>
              <a:t>um</a:t>
            </a:r>
            <a:endParaRPr lang="nb-NO" dirty="0"/>
          </a:p>
          <a:p>
            <a:pPr lvl="1"/>
            <a:r>
              <a:rPr lang="nb-NO" dirty="0"/>
              <a:t>Medulla </a:t>
            </a:r>
            <a:r>
              <a:rPr lang="nb-NO" dirty="0" err="1"/>
              <a:t>ossium</a:t>
            </a:r>
            <a:r>
              <a:rPr lang="nb-NO" dirty="0"/>
              <a:t> </a:t>
            </a:r>
            <a:r>
              <a:rPr lang="nb-NO" dirty="0" err="1"/>
              <a:t>rubra</a:t>
            </a:r>
            <a:r>
              <a:rPr lang="nb-NO" dirty="0"/>
              <a:t> – </a:t>
            </a:r>
            <a:r>
              <a:rPr lang="nb-NO" sz="1200" dirty="0"/>
              <a:t>red </a:t>
            </a:r>
            <a:r>
              <a:rPr lang="nb-NO" sz="1200" dirty="0" err="1"/>
              <a:t>marrow</a:t>
            </a:r>
            <a:r>
              <a:rPr lang="nb-NO" sz="1200" dirty="0"/>
              <a:t>.</a:t>
            </a:r>
          </a:p>
          <a:p>
            <a:pPr lvl="1"/>
            <a:endParaRPr lang="nb-NO" dirty="0"/>
          </a:p>
          <a:p>
            <a:pPr marL="457200" lvl="1" indent="0">
              <a:buNone/>
            </a:pPr>
            <a:r>
              <a:rPr lang="nb-NO" dirty="0"/>
              <a:t> </a:t>
            </a:r>
          </a:p>
          <a:p>
            <a:pPr marL="457200" lvl="1" indent="0">
              <a:buNone/>
            </a:pP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lvl="1"/>
            <a:endParaRPr lang="nb-NO" dirty="0"/>
          </a:p>
          <a:p>
            <a:pPr lvl="1"/>
            <a:r>
              <a:rPr lang="nb-NO" dirty="0" err="1"/>
              <a:t>Nucleus</a:t>
            </a:r>
            <a:r>
              <a:rPr lang="nb-NO" dirty="0"/>
              <a:t> </a:t>
            </a:r>
            <a:r>
              <a:rPr lang="nb-NO" dirty="0" err="1"/>
              <a:t>ruber</a:t>
            </a:r>
            <a:r>
              <a:rPr lang="nb-NO" dirty="0"/>
              <a:t> - </a:t>
            </a:r>
            <a:r>
              <a:rPr lang="nb-NO" sz="1200" dirty="0"/>
              <a:t>The red </a:t>
            </a:r>
            <a:r>
              <a:rPr lang="nb-NO" sz="1200" dirty="0" err="1"/>
              <a:t>nucleus</a:t>
            </a:r>
            <a:r>
              <a:rPr lang="nb-NO" sz="1200" dirty="0"/>
              <a:t> is a </a:t>
            </a:r>
            <a:r>
              <a:rPr lang="nb-NO" sz="1200" dirty="0" err="1"/>
              <a:t>paired</a:t>
            </a:r>
            <a:r>
              <a:rPr lang="nb-NO" sz="1200" dirty="0"/>
              <a:t> oval-</a:t>
            </a:r>
            <a:r>
              <a:rPr lang="nb-NO" sz="1200" dirty="0" err="1"/>
              <a:t>shaped</a:t>
            </a:r>
            <a:r>
              <a:rPr lang="nb-NO" sz="1200" dirty="0"/>
              <a:t>, in the </a:t>
            </a:r>
            <a:r>
              <a:rPr lang="nb-NO" sz="1200" dirty="0" err="1"/>
              <a:t>midbrain</a:t>
            </a:r>
            <a:r>
              <a:rPr lang="nb-NO" sz="1200" dirty="0"/>
              <a:t>. 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A6633FC-828B-7B46-85DD-ECF3D00DE3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b-NO" dirty="0" err="1"/>
              <a:t>Erythro</a:t>
            </a:r>
            <a:r>
              <a:rPr lang="nb-NO" dirty="0"/>
              <a:t>-</a:t>
            </a:r>
          </a:p>
          <a:p>
            <a:pPr lvl="1"/>
            <a:r>
              <a:rPr lang="nb-NO" dirty="0" err="1"/>
              <a:t>Erythrocytes</a:t>
            </a:r>
            <a:r>
              <a:rPr lang="nb-NO" dirty="0"/>
              <a:t> – </a:t>
            </a:r>
            <a:r>
              <a:rPr lang="nb-NO" sz="1200" dirty="0"/>
              <a:t>red </a:t>
            </a:r>
            <a:r>
              <a:rPr lang="nb-NO" sz="1200" dirty="0" err="1"/>
              <a:t>blood</a:t>
            </a:r>
            <a:r>
              <a:rPr lang="nb-NO" sz="1200" dirty="0"/>
              <a:t> </a:t>
            </a:r>
            <a:r>
              <a:rPr lang="nb-NO" sz="1200" dirty="0" err="1"/>
              <a:t>cell</a:t>
            </a:r>
            <a:r>
              <a:rPr lang="nb-NO" sz="1200" dirty="0"/>
              <a:t>. 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E2C13EB-D0F5-C547-BB52-3375640B2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473" y="3360420"/>
            <a:ext cx="2829958" cy="17399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296E2E1-3A3E-F645-9CED-727EBB0BE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084" y="4723937"/>
            <a:ext cx="2203420" cy="156510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4ADED5C-A27C-E94C-B15D-766988EF2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499" y="3518748"/>
            <a:ext cx="16510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69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CE24F6-E8B2-7649-8CCF-0EFE87474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Blue/</a:t>
            </a:r>
            <a:r>
              <a:rPr lang="nb-NO" dirty="0" err="1"/>
              <a:t>black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ECC587D-DBAF-934D-98EC-7F2600E10B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err="1"/>
              <a:t>Caeruleus</a:t>
            </a:r>
            <a:r>
              <a:rPr lang="nb-NO" dirty="0"/>
              <a:t>, a, </a:t>
            </a:r>
            <a:r>
              <a:rPr lang="nb-NO" dirty="0" err="1"/>
              <a:t>um</a:t>
            </a:r>
            <a:endParaRPr lang="nb-NO" dirty="0"/>
          </a:p>
          <a:p>
            <a:pPr lvl="1"/>
            <a:r>
              <a:rPr lang="nb-NO" dirty="0"/>
              <a:t>Naveus </a:t>
            </a:r>
            <a:r>
              <a:rPr lang="nb-NO" dirty="0" err="1"/>
              <a:t>caeruleus</a:t>
            </a:r>
            <a:r>
              <a:rPr lang="nb-NO" dirty="0"/>
              <a:t> – </a:t>
            </a:r>
            <a:r>
              <a:rPr lang="nb-NO" sz="1200" dirty="0"/>
              <a:t>Tumor </a:t>
            </a:r>
            <a:r>
              <a:rPr lang="nb-NO" sz="1200" dirty="0" err="1"/>
              <a:t>containing</a:t>
            </a:r>
            <a:r>
              <a:rPr lang="nb-NO" sz="1200" dirty="0"/>
              <a:t> </a:t>
            </a:r>
            <a:r>
              <a:rPr lang="nb-NO" sz="1200" dirty="0" err="1"/>
              <a:t>nervus</a:t>
            </a:r>
            <a:r>
              <a:rPr lang="nb-NO" sz="1200" dirty="0"/>
              <a:t> </a:t>
            </a:r>
            <a:r>
              <a:rPr lang="nb-NO" sz="1200" dirty="0" err="1"/>
              <a:t>cells</a:t>
            </a:r>
            <a:r>
              <a:rPr lang="nb-NO" sz="1200" dirty="0"/>
              <a:t>. </a:t>
            </a:r>
            <a:r>
              <a:rPr lang="nb-NO" dirty="0"/>
              <a:t>	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3B2B754-7316-2E42-980E-EE846F12D9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err="1"/>
              <a:t>Cyano</a:t>
            </a:r>
            <a:r>
              <a:rPr lang="nb-NO" dirty="0"/>
              <a:t>-</a:t>
            </a:r>
          </a:p>
          <a:p>
            <a:pPr lvl="1"/>
            <a:r>
              <a:rPr lang="nb-NO" dirty="0" err="1"/>
              <a:t>Cyanopsia</a:t>
            </a:r>
            <a:r>
              <a:rPr lang="nb-NO" dirty="0"/>
              <a:t> – </a:t>
            </a:r>
            <a:r>
              <a:rPr lang="nb-NO" sz="1200" dirty="0"/>
              <a:t>is a </a:t>
            </a:r>
            <a:r>
              <a:rPr lang="nb-NO" sz="1200" dirty="0" err="1"/>
              <a:t>medical</a:t>
            </a:r>
            <a:r>
              <a:rPr lang="nb-NO" sz="1200" dirty="0"/>
              <a:t> term for </a:t>
            </a:r>
            <a:r>
              <a:rPr lang="nb-NO" sz="1200" dirty="0" err="1"/>
              <a:t>seeing</a:t>
            </a:r>
            <a:r>
              <a:rPr lang="nb-NO" sz="1200" dirty="0"/>
              <a:t> </a:t>
            </a:r>
            <a:r>
              <a:rPr lang="nb-NO" sz="1200" dirty="0" err="1"/>
              <a:t>everything</a:t>
            </a:r>
            <a:r>
              <a:rPr lang="nb-NO" sz="1200" dirty="0"/>
              <a:t> </a:t>
            </a:r>
            <a:r>
              <a:rPr lang="nb-NO" sz="1200" dirty="0" err="1"/>
              <a:t>tinted</a:t>
            </a:r>
            <a:r>
              <a:rPr lang="nb-NO" sz="1200" dirty="0"/>
              <a:t> </a:t>
            </a:r>
            <a:r>
              <a:rPr lang="nb-NO" sz="1200" dirty="0" err="1"/>
              <a:t>with</a:t>
            </a:r>
            <a:r>
              <a:rPr lang="nb-NO" sz="1200" dirty="0"/>
              <a:t> </a:t>
            </a:r>
            <a:r>
              <a:rPr lang="nb-NO" sz="1200" dirty="0" err="1"/>
              <a:t>blue</a:t>
            </a:r>
            <a:r>
              <a:rPr lang="nb-NO" sz="1200" dirty="0"/>
              <a:t>. Blue </a:t>
            </a:r>
            <a:r>
              <a:rPr lang="nb-NO" sz="1200" dirty="0" err="1"/>
              <a:t>vision</a:t>
            </a:r>
            <a:r>
              <a:rPr lang="nb-NO" sz="1200" dirty="0"/>
              <a:t>.</a:t>
            </a:r>
          </a:p>
          <a:p>
            <a:pPr marL="457200" lvl="1" indent="0">
              <a:buNone/>
            </a:pPr>
            <a:endParaRPr lang="nb-NO" dirty="0"/>
          </a:p>
          <a:p>
            <a:pPr lvl="1"/>
            <a:r>
              <a:rPr lang="nb-NO" dirty="0"/>
              <a:t>Cyanoticus – </a:t>
            </a:r>
            <a:r>
              <a:rPr lang="nb-NO" sz="1200" dirty="0"/>
              <a:t>is the </a:t>
            </a:r>
            <a:r>
              <a:rPr lang="nb-NO" sz="1200" dirty="0" err="1"/>
              <a:t>bluish</a:t>
            </a:r>
            <a:r>
              <a:rPr lang="nb-NO" sz="1200" dirty="0"/>
              <a:t> or </a:t>
            </a:r>
            <a:r>
              <a:rPr lang="nb-NO" sz="1200" dirty="0" err="1"/>
              <a:t>purpelish</a:t>
            </a:r>
            <a:r>
              <a:rPr lang="nb-NO" sz="1200" dirty="0"/>
              <a:t> </a:t>
            </a:r>
            <a:r>
              <a:rPr lang="nb-NO" sz="1200" dirty="0" err="1"/>
              <a:t>discoloration</a:t>
            </a:r>
            <a:r>
              <a:rPr lang="nb-NO" sz="1200" dirty="0"/>
              <a:t> of the </a:t>
            </a:r>
            <a:r>
              <a:rPr lang="nb-NO" sz="1200" dirty="0" err="1"/>
              <a:t>skin</a:t>
            </a:r>
            <a:r>
              <a:rPr lang="nb-NO" sz="1200" dirty="0"/>
              <a:t>. </a:t>
            </a:r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r>
              <a:rPr lang="nb-NO" dirty="0"/>
              <a:t>Cyanobacteria – </a:t>
            </a:r>
            <a:r>
              <a:rPr lang="nb-NO" sz="1200" dirty="0" err="1"/>
              <a:t>photosynthetic</a:t>
            </a:r>
            <a:r>
              <a:rPr lang="nb-NO" sz="1200" dirty="0"/>
              <a:t> </a:t>
            </a:r>
            <a:r>
              <a:rPr lang="nb-NO" sz="1200" dirty="0" err="1"/>
              <a:t>bacteria</a:t>
            </a:r>
            <a:r>
              <a:rPr lang="nb-NO" sz="1200" dirty="0"/>
              <a:t>. 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CDBC16F-BC9E-DA49-A6E0-50EAC3AB1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774" y="5638800"/>
            <a:ext cx="1708134" cy="110744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71B24C8-0CCF-5544-9C82-C6AC32BF6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7667" y="2505501"/>
            <a:ext cx="1749607" cy="118999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5AA9C49-51E2-7746-A383-821F1E1CD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7667" y="3926418"/>
            <a:ext cx="1689947" cy="126746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8534933E-98AE-D64A-9D61-D85A2E860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309" y="3995420"/>
            <a:ext cx="33020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65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6D5A34-09A9-5140-98BE-ABD173FD8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Black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672E323-7D95-E84B-B363-3BD85ED3C4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/>
              <a:t>Niger, a, </a:t>
            </a:r>
            <a:r>
              <a:rPr lang="nb-NO" dirty="0" err="1"/>
              <a:t>um</a:t>
            </a:r>
            <a:endParaRPr lang="nb-NO" dirty="0"/>
          </a:p>
          <a:p>
            <a:pPr lvl="1"/>
            <a:r>
              <a:rPr lang="nb-NO" dirty="0"/>
              <a:t>Substantia </a:t>
            </a:r>
            <a:r>
              <a:rPr lang="nb-NO" dirty="0" err="1"/>
              <a:t>Nigra</a:t>
            </a:r>
            <a:r>
              <a:rPr lang="nb-NO" dirty="0"/>
              <a:t> – </a:t>
            </a:r>
            <a:r>
              <a:rPr lang="nb-NO" sz="1200" dirty="0"/>
              <a:t>Part of the </a:t>
            </a:r>
            <a:r>
              <a:rPr lang="nb-NO" sz="1200" dirty="0" err="1"/>
              <a:t>midbrain</a:t>
            </a:r>
            <a:r>
              <a:rPr lang="nb-NO" sz="1200" dirty="0"/>
              <a:t> </a:t>
            </a:r>
            <a:r>
              <a:rPr lang="nb-NO" sz="1200" dirty="0" err="1"/>
              <a:t>which</a:t>
            </a:r>
            <a:r>
              <a:rPr lang="nb-NO" sz="1200" dirty="0"/>
              <a:t> </a:t>
            </a:r>
            <a:r>
              <a:rPr lang="nb-NO" sz="1200" dirty="0" err="1"/>
              <a:t>produces</a:t>
            </a:r>
            <a:r>
              <a:rPr lang="nb-NO" sz="1200" dirty="0"/>
              <a:t> </a:t>
            </a:r>
            <a:r>
              <a:rPr lang="nb-NO" sz="1200" dirty="0" err="1"/>
              <a:t>dopamine</a:t>
            </a:r>
            <a:endParaRPr lang="nb-NO" dirty="0"/>
          </a:p>
          <a:p>
            <a:pPr lvl="1"/>
            <a:r>
              <a:rPr lang="nb-NO" dirty="0" err="1"/>
              <a:t>Lingua</a:t>
            </a:r>
            <a:r>
              <a:rPr lang="nb-NO" dirty="0"/>
              <a:t> </a:t>
            </a:r>
            <a:r>
              <a:rPr lang="nb-NO" dirty="0" err="1"/>
              <a:t>villosa</a:t>
            </a:r>
            <a:r>
              <a:rPr lang="nb-NO" dirty="0"/>
              <a:t> </a:t>
            </a:r>
            <a:r>
              <a:rPr lang="nb-NO" dirty="0" err="1"/>
              <a:t>nigra</a:t>
            </a:r>
            <a:r>
              <a:rPr lang="nb-NO" dirty="0"/>
              <a:t> - </a:t>
            </a:r>
            <a:r>
              <a:rPr lang="nb-NO" sz="1200" dirty="0"/>
              <a:t>is a </a:t>
            </a:r>
            <a:r>
              <a:rPr lang="nb-NO" sz="1200" dirty="0" err="1"/>
              <a:t>condition</a:t>
            </a:r>
            <a:r>
              <a:rPr lang="nb-NO" sz="1200" dirty="0"/>
              <a:t> </a:t>
            </a:r>
            <a:r>
              <a:rPr lang="nb-NO" sz="1200" dirty="0" err="1"/>
              <a:t>that</a:t>
            </a:r>
            <a:r>
              <a:rPr lang="nb-NO" sz="1200" dirty="0"/>
              <a:t> is </a:t>
            </a:r>
            <a:r>
              <a:rPr lang="nb-NO" sz="1200" dirty="0" err="1"/>
              <a:t>often</a:t>
            </a:r>
            <a:r>
              <a:rPr lang="nb-NO" sz="1200" dirty="0"/>
              <a:t> </a:t>
            </a:r>
            <a:r>
              <a:rPr lang="nb-NO" sz="1200" dirty="0" err="1"/>
              <a:t>attributed</a:t>
            </a:r>
            <a:r>
              <a:rPr lang="nb-NO" sz="1200" dirty="0"/>
              <a:t> to </a:t>
            </a:r>
            <a:r>
              <a:rPr lang="nb-NO" sz="1200" dirty="0" err="1"/>
              <a:t>poor</a:t>
            </a:r>
            <a:r>
              <a:rPr lang="nb-NO" sz="1200" dirty="0"/>
              <a:t> oral hygiene, </a:t>
            </a:r>
            <a:r>
              <a:rPr lang="nb-NO" sz="1200" dirty="0" err="1"/>
              <a:t>where</a:t>
            </a:r>
            <a:r>
              <a:rPr lang="nb-NO" sz="1200" dirty="0"/>
              <a:t> it </a:t>
            </a:r>
            <a:r>
              <a:rPr lang="nb-NO" sz="1200" dirty="0" err="1"/>
              <a:t>appears</a:t>
            </a:r>
            <a:r>
              <a:rPr lang="nb-NO" sz="1200" dirty="0"/>
              <a:t> </a:t>
            </a:r>
            <a:r>
              <a:rPr lang="nb-NO" sz="1200" dirty="0" err="1"/>
              <a:t>small</a:t>
            </a:r>
            <a:r>
              <a:rPr lang="nb-NO" sz="1200" dirty="0"/>
              <a:t> </a:t>
            </a:r>
            <a:r>
              <a:rPr lang="nb-NO" sz="1200" dirty="0" err="1"/>
              <a:t>bumps</a:t>
            </a:r>
            <a:r>
              <a:rPr lang="nb-NO" sz="1200" dirty="0"/>
              <a:t> </a:t>
            </a:r>
            <a:r>
              <a:rPr lang="nb-NO" sz="1200" dirty="0" err="1"/>
              <a:t>on</a:t>
            </a:r>
            <a:r>
              <a:rPr lang="nb-NO" sz="1200" dirty="0"/>
              <a:t> the </a:t>
            </a:r>
            <a:r>
              <a:rPr lang="nb-NO" sz="1200" dirty="0" err="1"/>
              <a:t>tongue</a:t>
            </a:r>
            <a:r>
              <a:rPr lang="nb-NO" sz="1200" dirty="0"/>
              <a:t> </a:t>
            </a:r>
            <a:r>
              <a:rPr lang="nb-NO" sz="1200" dirty="0" err="1"/>
              <a:t>with</a:t>
            </a:r>
            <a:r>
              <a:rPr lang="nb-NO" sz="1200" dirty="0"/>
              <a:t> </a:t>
            </a:r>
            <a:r>
              <a:rPr lang="nb-NO" sz="1200" dirty="0" err="1"/>
              <a:t>black</a:t>
            </a:r>
            <a:r>
              <a:rPr lang="nb-NO" sz="1200" dirty="0"/>
              <a:t> or </a:t>
            </a:r>
            <a:r>
              <a:rPr lang="nb-NO" sz="1200" dirty="0" err="1"/>
              <a:t>brown</a:t>
            </a:r>
            <a:r>
              <a:rPr lang="nb-NO" sz="1200" dirty="0"/>
              <a:t> </a:t>
            </a:r>
            <a:r>
              <a:rPr lang="nb-NO" sz="1200" dirty="0" err="1"/>
              <a:t>discoloration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274C805-FFC0-514E-B519-2275FAC0CC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err="1"/>
              <a:t>Melano</a:t>
            </a:r>
            <a:r>
              <a:rPr lang="nb-NO" dirty="0"/>
              <a:t>/</a:t>
            </a:r>
            <a:r>
              <a:rPr lang="nb-NO" dirty="0" err="1"/>
              <a:t>anthraco</a:t>
            </a:r>
            <a:endParaRPr lang="nb-NO" dirty="0"/>
          </a:p>
          <a:p>
            <a:pPr lvl="1"/>
            <a:r>
              <a:rPr lang="nb-NO" dirty="0"/>
              <a:t>Melanoma – </a:t>
            </a:r>
            <a:r>
              <a:rPr lang="nb-NO" sz="1200" dirty="0" err="1"/>
              <a:t>serious</a:t>
            </a:r>
            <a:r>
              <a:rPr lang="nb-NO" sz="1200" dirty="0"/>
              <a:t> type of </a:t>
            </a:r>
            <a:r>
              <a:rPr lang="nb-NO" sz="1200" dirty="0" err="1"/>
              <a:t>skin</a:t>
            </a:r>
            <a:r>
              <a:rPr lang="nb-NO" sz="1200" dirty="0"/>
              <a:t> cancer</a:t>
            </a:r>
          </a:p>
          <a:p>
            <a:pPr lvl="1"/>
            <a:endParaRPr lang="nb-NO" sz="1200" dirty="0"/>
          </a:p>
          <a:p>
            <a:pPr lvl="1"/>
            <a:endParaRPr lang="nb-NO" sz="1200" dirty="0"/>
          </a:p>
          <a:p>
            <a:pPr marL="457200" lvl="1" indent="0">
              <a:buNone/>
            </a:pPr>
            <a:endParaRPr lang="nb-NO" sz="1200" dirty="0"/>
          </a:p>
          <a:p>
            <a:pPr marL="457200" lvl="1" indent="0">
              <a:buNone/>
            </a:pPr>
            <a:endParaRPr lang="nb-NO" dirty="0"/>
          </a:p>
          <a:p>
            <a:pPr lvl="1"/>
            <a:r>
              <a:rPr lang="nb-NO" dirty="0"/>
              <a:t>Anthracofibrosis - </a:t>
            </a:r>
            <a:r>
              <a:rPr lang="nb-NO" sz="1200" dirty="0">
                <a:ea typeface="+mn-lt"/>
                <a:cs typeface="+mn-lt"/>
              </a:rPr>
              <a:t>black pigment </a:t>
            </a:r>
            <a:r>
              <a:rPr lang="nb-NO" sz="1200" dirty="0" err="1">
                <a:ea typeface="+mn-lt"/>
                <a:cs typeface="+mn-lt"/>
              </a:rPr>
              <a:t>discoloration</a:t>
            </a:r>
            <a:r>
              <a:rPr lang="nb-NO" sz="1200" dirty="0">
                <a:ea typeface="+mn-lt"/>
                <a:cs typeface="+mn-lt"/>
              </a:rPr>
              <a:t> of </a:t>
            </a:r>
            <a:r>
              <a:rPr lang="nb-NO" sz="1200" dirty="0" err="1">
                <a:ea typeface="+mn-lt"/>
                <a:cs typeface="+mn-lt"/>
              </a:rPr>
              <a:t>bronchi</a:t>
            </a:r>
            <a:r>
              <a:rPr lang="nb-NO" sz="1200" dirty="0">
                <a:ea typeface="+mn-lt"/>
                <a:cs typeface="+mn-lt"/>
              </a:rPr>
              <a:t>, </a:t>
            </a:r>
            <a:r>
              <a:rPr lang="nb-NO" sz="1200" dirty="0" err="1">
                <a:ea typeface="+mn-lt"/>
                <a:cs typeface="+mn-lt"/>
              </a:rPr>
              <a:t>which</a:t>
            </a:r>
            <a:r>
              <a:rPr lang="nb-NO" sz="1200" dirty="0">
                <a:ea typeface="+mn-lt"/>
                <a:cs typeface="+mn-lt"/>
              </a:rPr>
              <a:t> </a:t>
            </a:r>
            <a:r>
              <a:rPr lang="nb-NO" sz="1200" dirty="0" err="1">
                <a:ea typeface="+mn-lt"/>
                <a:cs typeface="+mn-lt"/>
              </a:rPr>
              <a:t>can</a:t>
            </a:r>
            <a:r>
              <a:rPr lang="nb-NO" sz="1200" dirty="0">
                <a:ea typeface="+mn-lt"/>
                <a:cs typeface="+mn-lt"/>
              </a:rPr>
              <a:t> </a:t>
            </a:r>
            <a:r>
              <a:rPr lang="nb-NO" sz="1200" dirty="0" err="1">
                <a:ea typeface="+mn-lt"/>
                <a:cs typeface="+mn-lt"/>
              </a:rPr>
              <a:t>cause</a:t>
            </a:r>
            <a:r>
              <a:rPr lang="nb-NO" sz="1200" dirty="0">
                <a:ea typeface="+mn-lt"/>
                <a:cs typeface="+mn-lt"/>
              </a:rPr>
              <a:t> </a:t>
            </a:r>
            <a:r>
              <a:rPr lang="nb-NO" sz="1200" dirty="0" err="1">
                <a:ea typeface="+mn-lt"/>
                <a:cs typeface="+mn-lt"/>
              </a:rPr>
              <a:t>bronchial</a:t>
            </a:r>
            <a:r>
              <a:rPr lang="nb-NO" sz="1200" dirty="0">
                <a:ea typeface="+mn-lt"/>
                <a:cs typeface="+mn-lt"/>
              </a:rPr>
              <a:t> </a:t>
            </a:r>
            <a:r>
              <a:rPr lang="nb-NO" sz="1200" dirty="0" err="1">
                <a:ea typeface="+mn-lt"/>
                <a:cs typeface="+mn-lt"/>
              </a:rPr>
              <a:t>destruction</a:t>
            </a:r>
            <a:r>
              <a:rPr lang="nb-NO" sz="1200" dirty="0">
                <a:ea typeface="+mn-lt"/>
                <a:cs typeface="+mn-lt"/>
              </a:rPr>
              <a:t> and </a:t>
            </a:r>
            <a:r>
              <a:rPr lang="nb-NO" sz="1200" dirty="0" err="1">
                <a:ea typeface="+mn-lt"/>
                <a:cs typeface="+mn-lt"/>
              </a:rPr>
              <a:t>deformity</a:t>
            </a:r>
            <a:endParaRPr lang="nb-NO" sz="1200" dirty="0">
              <a:ea typeface="+mn-lt"/>
              <a:cs typeface="+mn-lt"/>
            </a:endParaRPr>
          </a:p>
          <a:p>
            <a:pPr marL="457200" lvl="1" indent="0">
              <a:buNone/>
            </a:pP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443F5AF-AB7A-1C4B-B6C1-3F93414EA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843" y="4498340"/>
            <a:ext cx="2674517" cy="207668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2BD11AD-EE6A-BB46-A823-29F1FAEF4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230" y="3354070"/>
            <a:ext cx="2051050" cy="136488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6EEFF8C-033E-0D41-B8FE-297E82CD5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476" y="5240020"/>
            <a:ext cx="2192804" cy="170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72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A540E9-5237-FF41-A6D8-746FA7883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Grey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ED1915-C661-3F4E-876C-6EA5E560EF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err="1"/>
              <a:t>Griseus</a:t>
            </a:r>
            <a:r>
              <a:rPr lang="nb-NO" dirty="0"/>
              <a:t>, a, </a:t>
            </a:r>
            <a:r>
              <a:rPr lang="nb-NO" dirty="0" err="1"/>
              <a:t>um</a:t>
            </a:r>
            <a:endParaRPr lang="nb-NO" dirty="0"/>
          </a:p>
          <a:p>
            <a:pPr lvl="1"/>
            <a:r>
              <a:rPr lang="nb-NO" dirty="0"/>
              <a:t>Ramus </a:t>
            </a:r>
            <a:r>
              <a:rPr lang="nb-NO" dirty="0" err="1"/>
              <a:t>communicans</a:t>
            </a:r>
            <a:r>
              <a:rPr lang="nb-NO" dirty="0"/>
              <a:t> </a:t>
            </a:r>
            <a:r>
              <a:rPr lang="nb-NO" dirty="0" err="1"/>
              <a:t>griseus</a:t>
            </a:r>
            <a:endParaRPr lang="nb-NO" dirty="0"/>
          </a:p>
          <a:p>
            <a:pPr lvl="1"/>
            <a:r>
              <a:rPr lang="nb-NO" dirty="0"/>
              <a:t>Substantia </a:t>
            </a:r>
            <a:r>
              <a:rPr lang="nb-NO" dirty="0" err="1"/>
              <a:t>Grisea</a:t>
            </a:r>
            <a:r>
              <a:rPr lang="nb-NO" dirty="0"/>
              <a:t> – </a:t>
            </a:r>
            <a:r>
              <a:rPr lang="nb-NO" sz="1200" dirty="0" err="1"/>
              <a:t>grey</a:t>
            </a:r>
            <a:r>
              <a:rPr lang="nb-NO" sz="1200" dirty="0"/>
              <a:t> </a:t>
            </a:r>
            <a:r>
              <a:rPr lang="nb-NO" sz="1200" dirty="0" err="1"/>
              <a:t>tissue</a:t>
            </a:r>
            <a:r>
              <a:rPr lang="nb-NO" sz="1200" dirty="0"/>
              <a:t> of the </a:t>
            </a:r>
            <a:r>
              <a:rPr lang="nb-NO" sz="1200" dirty="0" err="1"/>
              <a:t>brain</a:t>
            </a:r>
            <a:r>
              <a:rPr lang="nb-NO" sz="1200" dirty="0"/>
              <a:t> and spinal cord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435F4E2-B829-3347-8BC4-B329270651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/>
              <a:t>Polio-</a:t>
            </a:r>
          </a:p>
          <a:p>
            <a:pPr lvl="1"/>
            <a:r>
              <a:rPr lang="nb-NO" dirty="0"/>
              <a:t>Poliomyelitis – </a:t>
            </a:r>
            <a:r>
              <a:rPr lang="nb-NO" sz="1200" dirty="0"/>
              <a:t>is an </a:t>
            </a:r>
            <a:r>
              <a:rPr lang="nb-NO" sz="1200" dirty="0" err="1"/>
              <a:t>infectious</a:t>
            </a:r>
            <a:r>
              <a:rPr lang="nb-NO" sz="1200" dirty="0"/>
              <a:t> </a:t>
            </a:r>
            <a:r>
              <a:rPr lang="nb-NO" sz="1200" dirty="0" err="1"/>
              <a:t>disease</a:t>
            </a:r>
            <a:r>
              <a:rPr lang="nb-NO" sz="1200" dirty="0"/>
              <a:t> </a:t>
            </a:r>
            <a:r>
              <a:rPr lang="nb-NO" sz="1200" dirty="0" err="1"/>
              <a:t>caused</a:t>
            </a:r>
            <a:r>
              <a:rPr lang="nb-NO" sz="1200" dirty="0"/>
              <a:t> by the poliovirus. </a:t>
            </a:r>
          </a:p>
          <a:p>
            <a:pPr marL="457200" lvl="1" indent="0">
              <a:buNone/>
            </a:pPr>
            <a:r>
              <a:rPr lang="nb-NO" dirty="0"/>
              <a:t>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EDA4199-9263-5C42-AA59-486064D15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201" y="3627120"/>
            <a:ext cx="3218180" cy="275844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EF70AF7-5343-664B-8DE0-7F02A9244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1" y="4188460"/>
            <a:ext cx="2181014" cy="163576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3C943D33-E5C8-9045-9B5C-3E18470EE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959" y="3936999"/>
            <a:ext cx="3064752" cy="225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71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83228D-4E82-BC4A-8AAD-55B48633D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Pink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AC81664-1C42-5340-9971-C47BE1B28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Roseus, a, um</a:t>
            </a:r>
          </a:p>
          <a:p>
            <a:pPr lvl="1"/>
            <a:r>
              <a:rPr lang="en-US" dirty="0"/>
              <a:t>Roseola - </a:t>
            </a:r>
            <a:r>
              <a:rPr lang="en-US" sz="1200" dirty="0"/>
              <a:t>is a generally mild infectious disease caused by certain types of virus that usually affects children by age of 2.</a:t>
            </a:r>
            <a:endParaRPr lang="en-US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3BDE967-4F8A-E146-87DF-366105C4F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19" y="3751580"/>
            <a:ext cx="3873500" cy="20955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49F1240-71CA-A945-ABCA-0D6EA1DD7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780" y="3573780"/>
            <a:ext cx="3756870" cy="24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812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-styrerom">
  <a:themeElements>
    <a:clrScheme name="Ion-styrer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-styrer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-styrer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{CF73EB17-7998-0846-BF7A-A4CB5302E707}tf10001076</Template>
  <TotalTime>184</TotalTime>
  <Words>583</Words>
  <Application>Microsoft Office PowerPoint</Application>
  <PresentationFormat>Širokoúhlá obrazovka</PresentationFormat>
  <Paragraphs>104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Ion-styrerom</vt:lpstr>
      <vt:lpstr>COLORS IN MEDICAL TERMINOLOGY</vt:lpstr>
      <vt:lpstr>General terminology</vt:lpstr>
      <vt:lpstr>Yellow</vt:lpstr>
      <vt:lpstr>White</vt:lpstr>
      <vt:lpstr>Red</vt:lpstr>
      <vt:lpstr>Blue/black</vt:lpstr>
      <vt:lpstr>Black</vt:lpstr>
      <vt:lpstr>Grey</vt:lpstr>
      <vt:lpstr>Pink</vt:lpstr>
      <vt:lpstr>Pale</vt:lpstr>
      <vt:lpstr>Discolored</vt:lpstr>
      <vt:lpstr>Multicolored</vt:lpstr>
      <vt:lpstr>How many colors can you remember?</vt:lpstr>
      <vt:lpstr>Thank you for your attention!   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COLOURS IN MEDICAL TERMINOLOGY</dc:title>
  <dc:creator>Sharanya Maheswaran</dc:creator>
  <cp:lastModifiedBy>Natália Gachallová</cp:lastModifiedBy>
  <cp:revision>18</cp:revision>
  <dcterms:created xsi:type="dcterms:W3CDTF">2021-03-31T20:29:25Z</dcterms:created>
  <dcterms:modified xsi:type="dcterms:W3CDTF">2021-04-05T08:05:15Z</dcterms:modified>
</cp:coreProperties>
</file>