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313" r:id="rId7"/>
    <p:sldId id="314" r:id="rId8"/>
    <p:sldId id="296" r:id="rId9"/>
    <p:sldId id="297" r:id="rId10"/>
    <p:sldId id="308" r:id="rId11"/>
    <p:sldId id="299" r:id="rId12"/>
    <p:sldId id="310" r:id="rId13"/>
    <p:sldId id="311" r:id="rId14"/>
    <p:sldId id="312" r:id="rId15"/>
    <p:sldId id="309" r:id="rId16"/>
    <p:sldId id="315" r:id="rId17"/>
    <p:sldId id="303" r:id="rId18"/>
    <p:sldId id="305" r:id="rId19"/>
    <p:sldId id="304" r:id="rId20"/>
    <p:sldId id="306" r:id="rId21"/>
    <p:sldId id="307" r:id="rId22"/>
    <p:sldId id="295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015BBB"/>
    <a:srgbClr val="BD0026"/>
    <a:srgbClr val="AE401E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anoub Riad" userId="3eee0ade-b52f-4e10-8f1f-a69fed49e18a" providerId="ADAL" clId="{9CA12F92-B1FA-4AD4-B89E-3CA70DE657F2}"/>
  </pc:docChgLst>
  <pc:docChgLst>
    <pc:chgData name="Abanoub Riad" userId="3eee0ade-b52f-4e10-8f1f-a69fed49e18a" providerId="ADAL" clId="{9D7EEFF6-4E24-4FB3-B54D-4665A0E75DC4}"/>
  </pc:docChgLst>
  <pc:docChgLst>
    <pc:chgData name="Abanoub Riad" userId="3eee0ade-b52f-4e10-8f1f-a69fed49e18a" providerId="ADAL" clId="{3D46C0AF-0DD7-4F6C-95E3-99D063E93D05}"/>
  </pc:docChgLst>
  <pc:docChgLst>
    <pc:chgData name="Abanoub Riad" userId="3eee0ade-b52f-4e10-8f1f-a69fed49e18a" providerId="ADAL" clId="{045A0E43-44AB-4A0C-ADA0-6C62BB6C1E10}"/>
  </pc:docChgLst>
  <pc:docChgLst>
    <pc:chgData name="Abanoub Riad" userId="3eee0ade-b52f-4e10-8f1f-a69fed49e18a" providerId="ADAL" clId="{6167D6DA-7FC4-448C-B739-497793CE0E20}"/>
  </pc:docChgLst>
  <pc:docChgLst>
    <pc:chgData name="Abanoub Riad" userId="3eee0ade-b52f-4e10-8f1f-a69fed49e18a" providerId="ADAL" clId="{65A92C2B-9C41-4210-BBED-A2462DB6557E}"/>
    <pc:docChg chg="custSel addSld modSld sldOrd">
      <pc:chgData name="Abanoub Riad" userId="3eee0ade-b52f-4e10-8f1f-a69fed49e18a" providerId="ADAL" clId="{65A92C2B-9C41-4210-BBED-A2462DB6557E}" dt="2023-03-23T02:20:44.682" v="15"/>
      <pc:docMkLst>
        <pc:docMk/>
      </pc:docMkLst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401170139" sldId="256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401170139" sldId="256"/>
            <ac:spMk id="2" creationId="{2059F203-74D7-444B-BF61-95A819D36F64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306887976" sldId="258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306887976" sldId="258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1929594849" sldId="295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1929594849" sldId="295"/>
            <ac:spMk id="2" creationId="{6436ABD0-9B60-4E63-A33F-F26A6125D63A}"/>
          </ac:spMkLst>
        </pc:spChg>
      </pc:sldChg>
      <pc:sldChg chg="modSp ord">
        <pc:chgData name="Abanoub Riad" userId="3eee0ade-b52f-4e10-8f1f-a69fed49e18a" providerId="ADAL" clId="{65A92C2B-9C41-4210-BBED-A2462DB6557E}" dt="2023-03-23T02:19:40.453" v="10"/>
        <pc:sldMkLst>
          <pc:docMk/>
          <pc:sldMk cId="2830928174" sldId="296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2830928174" sldId="296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1711761355" sldId="297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1711761355" sldId="297"/>
            <ac:spMk id="2" creationId="{6436ABD0-9B60-4E63-A33F-F26A6125D63A}"/>
          </ac:spMkLst>
        </pc:spChg>
      </pc:sldChg>
      <pc:sldChg chg="addSp delSp modSp delAnim modAnim">
        <pc:chgData name="Abanoub Riad" userId="3eee0ade-b52f-4e10-8f1f-a69fed49e18a" providerId="ADAL" clId="{65A92C2B-9C41-4210-BBED-A2462DB6557E}" dt="2023-03-23T02:20:09.060" v="12"/>
        <pc:sldMkLst>
          <pc:docMk/>
          <pc:sldMk cId="2724280033" sldId="299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2724280033" sldId="299"/>
            <ac:spMk id="2" creationId="{6436ABD0-9B60-4E63-A33F-F26A6125D63A}"/>
          </ac:spMkLst>
        </pc:spChg>
        <pc:picChg chg="del">
          <ac:chgData name="Abanoub Riad" userId="3eee0ade-b52f-4e10-8f1f-a69fed49e18a" providerId="ADAL" clId="{65A92C2B-9C41-4210-BBED-A2462DB6557E}" dt="2023-03-23T02:20:04.987" v="11" actId="478"/>
          <ac:picMkLst>
            <pc:docMk/>
            <pc:sldMk cId="2724280033" sldId="299"/>
            <ac:picMk id="5" creationId="{BD305A79-B705-456E-8D4B-B5A3E5B49523}"/>
          </ac:picMkLst>
        </pc:picChg>
        <pc:picChg chg="add">
          <ac:chgData name="Abanoub Riad" userId="3eee0ade-b52f-4e10-8f1f-a69fed49e18a" providerId="ADAL" clId="{65A92C2B-9C41-4210-BBED-A2462DB6557E}" dt="2023-03-23T02:20:09.060" v="12"/>
          <ac:picMkLst>
            <pc:docMk/>
            <pc:sldMk cId="2724280033" sldId="299"/>
            <ac:picMk id="10" creationId="{BA3109B8-52AA-4A02-AE46-90CDBA40B4AD}"/>
          </ac:picMkLst>
        </pc:pic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852655294" sldId="303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852655294" sldId="303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3516452675" sldId="304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3516452675" sldId="304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355810436" sldId="305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355810436" sldId="305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2655108961" sldId="306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2655108961" sldId="306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3692381605" sldId="307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3692381605" sldId="307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3657889703" sldId="308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3657889703" sldId="308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2994540512" sldId="309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2994540512" sldId="309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1302122005" sldId="310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1302122005" sldId="310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1418865253" sldId="311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1418865253" sldId="311"/>
            <ac:spMk id="2" creationId="{6436ABD0-9B60-4E63-A33F-F26A6125D63A}"/>
          </ac:spMkLst>
        </pc:spChg>
      </pc:sldChg>
      <pc:sldChg chg="modSp">
        <pc:chgData name="Abanoub Riad" userId="3eee0ade-b52f-4e10-8f1f-a69fed49e18a" providerId="ADAL" clId="{65A92C2B-9C41-4210-BBED-A2462DB6557E}" dt="2023-03-23T01:37:25.566" v="1"/>
        <pc:sldMkLst>
          <pc:docMk/>
          <pc:sldMk cId="811185698" sldId="312"/>
        </pc:sldMkLst>
        <pc:spChg chg="mod">
          <ac:chgData name="Abanoub Riad" userId="3eee0ade-b52f-4e10-8f1f-a69fed49e18a" providerId="ADAL" clId="{65A92C2B-9C41-4210-BBED-A2462DB6557E}" dt="2023-03-23T01:37:25.566" v="1"/>
          <ac:spMkLst>
            <pc:docMk/>
            <pc:sldMk cId="811185698" sldId="312"/>
            <ac:spMk id="2" creationId="{6436ABD0-9B60-4E63-A33F-F26A6125D63A}"/>
          </ac:spMkLst>
        </pc:spChg>
      </pc:sldChg>
      <pc:sldChg chg="addSp delSp modSp add ord delAnim modAnim">
        <pc:chgData name="Abanoub Riad" userId="3eee0ade-b52f-4e10-8f1f-a69fed49e18a" providerId="ADAL" clId="{65A92C2B-9C41-4210-BBED-A2462DB6557E}" dt="2023-03-23T02:19:04.405" v="8"/>
        <pc:sldMkLst>
          <pc:docMk/>
          <pc:sldMk cId="2530756307" sldId="313"/>
        </pc:sldMkLst>
        <pc:spChg chg="add del mod">
          <ac:chgData name="Abanoub Riad" userId="3eee0ade-b52f-4e10-8f1f-a69fed49e18a" providerId="ADAL" clId="{65A92C2B-9C41-4210-BBED-A2462DB6557E}" dt="2023-03-23T02:18:42.277" v="5" actId="478"/>
          <ac:spMkLst>
            <pc:docMk/>
            <pc:sldMk cId="2530756307" sldId="313"/>
            <ac:spMk id="6" creationId="{B62B3530-A19A-4120-8376-ACDA2CA61F3D}"/>
          </ac:spMkLst>
        </pc:spChg>
        <pc:spChg chg="add">
          <ac:chgData name="Abanoub Riad" userId="3eee0ade-b52f-4e10-8f1f-a69fed49e18a" providerId="ADAL" clId="{65A92C2B-9C41-4210-BBED-A2462DB6557E}" dt="2023-03-23T02:19:04.405" v="8"/>
          <ac:spMkLst>
            <pc:docMk/>
            <pc:sldMk cId="2530756307" sldId="313"/>
            <ac:spMk id="8" creationId="{475C3552-BDE9-4B7D-8E06-A7E66088197B}"/>
          </ac:spMkLst>
        </pc:spChg>
        <pc:spChg chg="del">
          <ac:chgData name="Abanoub Riad" userId="3eee0ade-b52f-4e10-8f1f-a69fed49e18a" providerId="ADAL" clId="{65A92C2B-9C41-4210-BBED-A2462DB6557E}" dt="2023-03-23T02:18:40.196" v="4" actId="478"/>
          <ac:spMkLst>
            <pc:docMk/>
            <pc:sldMk cId="2530756307" sldId="313"/>
            <ac:spMk id="9" creationId="{88B9F70D-9C86-4C35-9FFF-ECD0CBD50C2E}"/>
          </ac:spMkLst>
        </pc:spChg>
        <pc:spChg chg="add">
          <ac:chgData name="Abanoub Riad" userId="3eee0ade-b52f-4e10-8f1f-a69fed49e18a" providerId="ADAL" clId="{65A92C2B-9C41-4210-BBED-A2462DB6557E}" dt="2023-03-23T02:19:04.405" v="8"/>
          <ac:spMkLst>
            <pc:docMk/>
            <pc:sldMk cId="2530756307" sldId="313"/>
            <ac:spMk id="10" creationId="{188B2015-66EB-4D25-9E7A-B46525501837}"/>
          </ac:spMkLst>
        </pc:spChg>
        <pc:picChg chg="del">
          <ac:chgData name="Abanoub Riad" userId="3eee0ade-b52f-4e10-8f1f-a69fed49e18a" providerId="ADAL" clId="{65A92C2B-9C41-4210-BBED-A2462DB6557E}" dt="2023-03-23T02:18:38.161" v="3" actId="478"/>
          <ac:picMkLst>
            <pc:docMk/>
            <pc:sldMk cId="2530756307" sldId="313"/>
            <ac:picMk id="5" creationId="{9FB70301-4AB2-448E-82E8-9A5C9C0895CF}"/>
          </ac:picMkLst>
        </pc:picChg>
        <pc:picChg chg="add">
          <ac:chgData name="Abanoub Riad" userId="3eee0ade-b52f-4e10-8f1f-a69fed49e18a" providerId="ADAL" clId="{65A92C2B-9C41-4210-BBED-A2462DB6557E}" dt="2023-03-23T02:19:04.405" v="8"/>
          <ac:picMkLst>
            <pc:docMk/>
            <pc:sldMk cId="2530756307" sldId="313"/>
            <ac:picMk id="11" creationId="{D8A6C600-48AA-4FDD-8FD8-2DDDB056FF6C}"/>
          </ac:picMkLst>
        </pc:picChg>
      </pc:sldChg>
      <pc:sldChg chg="addSp add modAnim">
        <pc:chgData name="Abanoub Riad" userId="3eee0ade-b52f-4e10-8f1f-a69fed49e18a" providerId="ADAL" clId="{65A92C2B-9C41-4210-BBED-A2462DB6557E}" dt="2023-03-23T02:19:35.809" v="9"/>
        <pc:sldMkLst>
          <pc:docMk/>
          <pc:sldMk cId="1769722104" sldId="314"/>
        </pc:sldMkLst>
        <pc:spChg chg="add">
          <ac:chgData name="Abanoub Riad" userId="3eee0ade-b52f-4e10-8f1f-a69fed49e18a" providerId="ADAL" clId="{65A92C2B-9C41-4210-BBED-A2462DB6557E}" dt="2023-03-23T02:19:35.809" v="9"/>
          <ac:spMkLst>
            <pc:docMk/>
            <pc:sldMk cId="1769722104" sldId="314"/>
            <ac:spMk id="4" creationId="{DEEDEB0C-A086-4F2F-A9EF-93CAD8E5A87A}"/>
          </ac:spMkLst>
        </pc:spChg>
        <pc:spChg chg="add">
          <ac:chgData name="Abanoub Riad" userId="3eee0ade-b52f-4e10-8f1f-a69fed49e18a" providerId="ADAL" clId="{65A92C2B-9C41-4210-BBED-A2462DB6557E}" dt="2023-03-23T02:19:35.809" v="9"/>
          <ac:spMkLst>
            <pc:docMk/>
            <pc:sldMk cId="1769722104" sldId="314"/>
            <ac:spMk id="5" creationId="{6A028F3C-A4EC-4953-AE03-E47BCA99537A}"/>
          </ac:spMkLst>
        </pc:spChg>
        <pc:picChg chg="add">
          <ac:chgData name="Abanoub Riad" userId="3eee0ade-b52f-4e10-8f1f-a69fed49e18a" providerId="ADAL" clId="{65A92C2B-9C41-4210-BBED-A2462DB6557E}" dt="2023-03-23T02:19:35.809" v="9"/>
          <ac:picMkLst>
            <pc:docMk/>
            <pc:sldMk cId="1769722104" sldId="314"/>
            <ac:picMk id="6" creationId="{D9680FD4-B7CE-4764-8707-CD9539FEB462}"/>
          </ac:picMkLst>
        </pc:picChg>
        <pc:picChg chg="add">
          <ac:chgData name="Abanoub Riad" userId="3eee0ade-b52f-4e10-8f1f-a69fed49e18a" providerId="ADAL" clId="{65A92C2B-9C41-4210-BBED-A2462DB6557E}" dt="2023-03-23T02:19:35.809" v="9"/>
          <ac:picMkLst>
            <pc:docMk/>
            <pc:sldMk cId="1769722104" sldId="314"/>
            <ac:picMk id="7" creationId="{FB189BB8-5489-4C0B-BF1C-90E749EB9F5B}"/>
          </ac:picMkLst>
        </pc:picChg>
      </pc:sldChg>
      <pc:sldChg chg="addSp delSp add delAnim modAnim">
        <pc:chgData name="Abanoub Riad" userId="3eee0ade-b52f-4e10-8f1f-a69fed49e18a" providerId="ADAL" clId="{65A92C2B-9C41-4210-BBED-A2462DB6557E}" dt="2023-03-23T02:20:44.682" v="15"/>
        <pc:sldMkLst>
          <pc:docMk/>
          <pc:sldMk cId="2791539418" sldId="315"/>
        </pc:sldMkLst>
        <pc:picChg chg="add">
          <ac:chgData name="Abanoub Riad" userId="3eee0ade-b52f-4e10-8f1f-a69fed49e18a" providerId="ADAL" clId="{65A92C2B-9C41-4210-BBED-A2462DB6557E}" dt="2023-03-23T02:20:44.682" v="15"/>
          <ac:picMkLst>
            <pc:docMk/>
            <pc:sldMk cId="2791539418" sldId="315"/>
            <ac:picMk id="10" creationId="{5683B93D-256C-4545-9848-0F0BF6762118}"/>
          </ac:picMkLst>
        </pc:picChg>
        <pc:picChg chg="del">
          <ac:chgData name="Abanoub Riad" userId="3eee0ade-b52f-4e10-8f1f-a69fed49e18a" providerId="ADAL" clId="{65A92C2B-9C41-4210-BBED-A2462DB6557E}" dt="2023-03-23T02:20:44.154" v="14" actId="478"/>
          <ac:picMkLst>
            <pc:docMk/>
            <pc:sldMk cId="2791539418" sldId="315"/>
            <ac:picMk id="16" creationId="{6FA87024-50BD-4729-9CD3-7D66C46E048E}"/>
          </ac:picMkLst>
        </pc:picChg>
      </pc:sldChg>
    </pc:docChg>
  </pc:docChgLst>
  <pc:docChgLst>
    <pc:chgData name="Abanoub Riad" userId="3eee0ade-b52f-4e10-8f1f-a69fed49e18a" providerId="ADAL" clId="{C126AC41-7FC9-498D-9159-F10B7467C838}"/>
  </pc:docChgLst>
  <pc:docChgLst>
    <pc:chgData name="Abanoub Riad" userId="3eee0ade-b52f-4e10-8f1f-a69fed49e18a" providerId="ADAL" clId="{B8AC4ADC-FE2C-41CE-A088-BF2976CAF281}"/>
  </pc:docChgLst>
  <pc:docChgLst>
    <pc:chgData name="Abanoub Riad" userId="3eee0ade-b52f-4e10-8f1f-a69fed49e18a" providerId="ADAL" clId="{327FD66F-EB55-45EB-BDB7-97F4D73C308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s4be.cochrane.org/blog/2016/07/11/tutorial-read-forest-plo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4be.cochrane.org/blog/2016/07/11/tutorial-read-forest-plot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journals.elsevier.com/journal-of-evidence-based-dental-practice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ringer.com/gp/book/9783319457314" TargetMode="External"/><Relationship Id="rId3" Type="http://schemas.openxmlformats.org/officeDocument/2006/relationships/hyperlink" Target="https://www.nature.com/ebd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ebd.org/" TargetMode="Externa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4be.cochrane.org/blog/2016/07/11/tutorial-read-forest-plo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https://s4be.cochrane.org/blog/2016/07/11/tutorial-read-forest-pl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2B015E-9EDF-4CEF-9877-81E8E262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Dentistry (2/2)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7DF0647-B63A-4BFF-B018-3803FDE5A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Dental</a:t>
            </a:r>
            <a:r>
              <a:rPr lang="cs-CZ" dirty="0"/>
              <a:t> Public Health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E7AE28E5-EA82-40C6-9BF6-ED0811A5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15459"/>
            <a:ext cx="4016598" cy="486041"/>
          </a:xfrm>
        </p:spPr>
        <p:txBody>
          <a:bodyPr/>
          <a:lstStyle/>
          <a:p>
            <a:r>
              <a:rPr lang="en-GB" dirty="0"/>
              <a:t>Meta Analysis</a:t>
            </a:r>
            <a:endParaRPr lang="en-US" dirty="0"/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87DF1F88-6A20-459D-A0D8-6F1399078610}"/>
              </a:ext>
            </a:extLst>
          </p:cNvPr>
          <p:cNvSpPr txBox="1">
            <a:spLocks/>
          </p:cNvSpPr>
          <p:nvPr/>
        </p:nvSpPr>
        <p:spPr>
          <a:xfrm>
            <a:off x="414000" y="2540029"/>
            <a:ext cx="4801530" cy="486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b="0" kern="0" dirty="0"/>
              <a:t>How to interpret forest plot? </a:t>
            </a:r>
          </a:p>
        </p:txBody>
      </p:sp>
      <p:sp>
        <p:nvSpPr>
          <p:cNvPr id="23" name="Title 8">
            <a:extLst>
              <a:ext uri="{FF2B5EF4-FFF2-40B4-BE49-F238E27FC236}">
                <a16:creationId xmlns:a16="http://schemas.microsoft.com/office/drawing/2014/main" id="{2EF8B260-226F-4FEB-A671-E42C4133900C}"/>
              </a:ext>
            </a:extLst>
          </p:cNvPr>
          <p:cNvSpPr txBox="1">
            <a:spLocks/>
          </p:cNvSpPr>
          <p:nvPr/>
        </p:nvSpPr>
        <p:spPr>
          <a:xfrm>
            <a:off x="8220173" y="3185979"/>
            <a:ext cx="3971827" cy="486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GB" sz="1050" b="0" kern="0" dirty="0">
                <a:hlinkClick r:id="rId2"/>
              </a:rPr>
              <a:t>https://s4be.cochrane.org/blog/2016/07/11/tutorial-read-forest-plot</a:t>
            </a:r>
            <a:endParaRPr lang="en-US" sz="1050" b="0" kern="0" dirty="0"/>
          </a:p>
        </p:txBody>
      </p:sp>
      <p:pic>
        <p:nvPicPr>
          <p:cNvPr id="24" name="Picture 23" descr="Chart, box and whisker chart&#10;&#10;Description automatically generated">
            <a:extLst>
              <a:ext uri="{FF2B5EF4-FFF2-40B4-BE49-F238E27FC236}">
                <a16:creationId xmlns:a16="http://schemas.microsoft.com/office/drawing/2014/main" id="{8E59C30B-7346-4B55-844D-349BA71E5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32" y="-1"/>
            <a:ext cx="5554768" cy="3471730"/>
          </a:xfrm>
          <a:prstGeom prst="rect">
            <a:avLst/>
          </a:prstGeom>
        </p:spPr>
      </p:pic>
      <p:pic>
        <p:nvPicPr>
          <p:cNvPr id="25" name="Picture 24" descr="Chart, box and whisker chart&#10;&#10;Description automatically generated">
            <a:extLst>
              <a:ext uri="{FF2B5EF4-FFF2-40B4-BE49-F238E27FC236}">
                <a16:creationId xmlns:a16="http://schemas.microsoft.com/office/drawing/2014/main" id="{6EF74DC2-BE1E-437E-ACE9-38E4B0715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943024"/>
            <a:ext cx="5062973" cy="3164358"/>
          </a:xfrm>
          <a:prstGeom prst="rect">
            <a:avLst/>
          </a:prstGeom>
        </p:spPr>
      </p:pic>
      <p:pic>
        <p:nvPicPr>
          <p:cNvPr id="26" name="Picture 25" descr="Chart, box and whisker chart&#10;&#10;Description automatically generated">
            <a:extLst>
              <a:ext uri="{FF2B5EF4-FFF2-40B4-BE49-F238E27FC236}">
                <a16:creationId xmlns:a16="http://schemas.microsoft.com/office/drawing/2014/main" id="{5C8D5704-B307-423F-8CDE-631E01AAC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26" y="3693640"/>
            <a:ext cx="5062974" cy="31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7AF2EF-4EC1-44B8-8428-EA35750F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11" y="-1"/>
            <a:ext cx="8364289" cy="5227681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83B9CE7A-4335-478F-81E3-5A8B9AD0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15459"/>
            <a:ext cx="4016598" cy="486041"/>
          </a:xfrm>
        </p:spPr>
        <p:txBody>
          <a:bodyPr/>
          <a:lstStyle/>
          <a:p>
            <a:r>
              <a:rPr lang="en-GB" dirty="0"/>
              <a:t>Meta Analysis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31DCA4A6-5983-4228-9CBC-CD31AF56E9F6}"/>
              </a:ext>
            </a:extLst>
          </p:cNvPr>
          <p:cNvSpPr txBox="1">
            <a:spLocks/>
          </p:cNvSpPr>
          <p:nvPr/>
        </p:nvSpPr>
        <p:spPr>
          <a:xfrm>
            <a:off x="414000" y="2540029"/>
            <a:ext cx="4801530" cy="486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b="0" kern="0" dirty="0"/>
              <a:t>How to interpret forest plot? </a:t>
            </a: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4E939713-185C-4808-A4D8-A8047906D551}"/>
              </a:ext>
            </a:extLst>
          </p:cNvPr>
          <p:cNvSpPr txBox="1">
            <a:spLocks/>
          </p:cNvSpPr>
          <p:nvPr/>
        </p:nvSpPr>
        <p:spPr>
          <a:xfrm>
            <a:off x="406200" y="5227681"/>
            <a:ext cx="3971827" cy="486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GB" sz="1050" b="0" kern="0" dirty="0">
                <a:hlinkClick r:id="rId3"/>
              </a:rPr>
              <a:t>https://s4be.cochrane.org/blog/2016/07/11/tutorial-read-forest-plot</a:t>
            </a:r>
            <a:endParaRPr lang="en-US" sz="1050" b="0" kern="0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E4A7B8C-28D0-4F97-84FB-939FD69AC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800668"/>
            <a:ext cx="1978114" cy="16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29EBC27A-EE60-4DA6-9C05-DDB2341B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47785"/>
            <a:ext cx="11361600" cy="486041"/>
          </a:xfrm>
        </p:spPr>
        <p:txBody>
          <a:bodyPr/>
          <a:lstStyle/>
          <a:p>
            <a:r>
              <a:rPr lang="en-GB" dirty="0"/>
              <a:t>Exercise VIII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8258D30D-9C9F-4D24-9F88-B7B15668CB00}"/>
              </a:ext>
            </a:extLst>
          </p:cNvPr>
          <p:cNvSpPr txBox="1">
            <a:spLocks/>
          </p:cNvSpPr>
          <p:nvPr/>
        </p:nvSpPr>
        <p:spPr>
          <a:xfrm>
            <a:off x="414000" y="2629188"/>
            <a:ext cx="3535831" cy="575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kern="0" dirty="0"/>
              <a:t>Forest Plot</a:t>
            </a:r>
            <a:endParaRPr lang="en-GB" sz="1800" kern="0" dirty="0">
              <a:solidFill>
                <a:srgbClr val="0000DC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633F1CA2-60E7-49FD-841A-B064AAA5B605}"/>
              </a:ext>
            </a:extLst>
          </p:cNvPr>
          <p:cNvSpPr txBox="1">
            <a:spLocks/>
          </p:cNvSpPr>
          <p:nvPr/>
        </p:nvSpPr>
        <p:spPr>
          <a:xfrm>
            <a:off x="417562" y="3071969"/>
            <a:ext cx="4478287" cy="3043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kern="0" dirty="0"/>
              <a:t>	refers to …. ?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	refers to .... ?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… is the study with the highest weight.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… is a study without significant effect size.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The overall effect size is …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Treatment or control?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Fixed-effect or random-effect model?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A87024-50BD-4729-9CD3-7D66C46E0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5"/>
          <a:stretch/>
        </p:blipFill>
        <p:spPr>
          <a:xfrm>
            <a:off x="4955500" y="0"/>
            <a:ext cx="7236500" cy="4581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99EF2-3659-4CFA-A322-A2EA8EB0B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6" t="10717" r="27761" b="28018"/>
          <a:stretch/>
        </p:blipFill>
        <p:spPr>
          <a:xfrm>
            <a:off x="627834" y="3236092"/>
            <a:ext cx="145887" cy="145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2C9EE6-718A-4379-8743-D65FF26E9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80" t="25677" b="42545"/>
          <a:stretch/>
        </p:blipFill>
        <p:spPr>
          <a:xfrm>
            <a:off x="384215" y="3714169"/>
            <a:ext cx="63312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29EBC27A-EE60-4DA6-9C05-DDB2341B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47785"/>
            <a:ext cx="11361600" cy="486041"/>
          </a:xfrm>
        </p:spPr>
        <p:txBody>
          <a:bodyPr/>
          <a:lstStyle/>
          <a:p>
            <a:r>
              <a:rPr lang="en-GB" dirty="0"/>
              <a:t>Exercise VIII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8258D30D-9C9F-4D24-9F88-B7B15668CB00}"/>
              </a:ext>
            </a:extLst>
          </p:cNvPr>
          <p:cNvSpPr txBox="1">
            <a:spLocks/>
          </p:cNvSpPr>
          <p:nvPr/>
        </p:nvSpPr>
        <p:spPr>
          <a:xfrm>
            <a:off x="414000" y="2629188"/>
            <a:ext cx="3535831" cy="575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kern="0" dirty="0"/>
              <a:t>Forest Plot</a:t>
            </a:r>
            <a:endParaRPr lang="en-GB" sz="1800" kern="0" dirty="0">
              <a:solidFill>
                <a:srgbClr val="0000DC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633F1CA2-60E7-49FD-841A-B064AAA5B605}"/>
              </a:ext>
            </a:extLst>
          </p:cNvPr>
          <p:cNvSpPr txBox="1">
            <a:spLocks/>
          </p:cNvSpPr>
          <p:nvPr/>
        </p:nvSpPr>
        <p:spPr>
          <a:xfrm>
            <a:off x="417562" y="3071969"/>
            <a:ext cx="4478287" cy="3043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kern="0" dirty="0"/>
              <a:t>	refers to …. ?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	refers to .... ?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… is the study with the highest weight.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… is a study without significant effect size.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The overall effect size is …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Treatment or control?</a:t>
            </a:r>
          </a:p>
          <a:p>
            <a:pPr algn="just">
              <a:lnSpc>
                <a:spcPct val="150000"/>
              </a:lnSpc>
            </a:pPr>
            <a:r>
              <a:rPr lang="en-GB" sz="1800" b="0" kern="0" dirty="0"/>
              <a:t>Fixed-effect or random-effect model?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699EF2-3659-4CFA-A322-A2EA8EB0B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6" t="10717" r="27761" b="28018"/>
          <a:stretch/>
        </p:blipFill>
        <p:spPr>
          <a:xfrm>
            <a:off x="627834" y="3236092"/>
            <a:ext cx="145887" cy="145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2C9EE6-718A-4379-8743-D65FF26E9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80" t="25677" b="42545"/>
          <a:stretch/>
        </p:blipFill>
        <p:spPr>
          <a:xfrm>
            <a:off x="384215" y="3714169"/>
            <a:ext cx="633124" cy="45719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83B93D-256C-4545-9848-0F0BF6762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22" y="0"/>
            <a:ext cx="7286277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83EB8DD8-B1BF-4287-A4EE-61D6ED5E8CE4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9433BF-A85B-4829-A961-A1FD8AC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63663"/>
            <a:ext cx="11361600" cy="567665"/>
          </a:xfrm>
        </p:spPr>
        <p:txBody>
          <a:bodyPr/>
          <a:lstStyle/>
          <a:p>
            <a:r>
              <a:rPr lang="en-US" dirty="0"/>
              <a:t>EBP Limitations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0A267EC-4FD3-438A-BB76-6270F35C8A8D}"/>
              </a:ext>
            </a:extLst>
          </p:cNvPr>
          <p:cNvSpPr txBox="1">
            <a:spLocks/>
          </p:cNvSpPr>
          <p:nvPr/>
        </p:nvSpPr>
        <p:spPr>
          <a:xfrm>
            <a:off x="414000" y="2972848"/>
            <a:ext cx="11361600" cy="567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kern="0" dirty="0"/>
              <a:t>EBP itself displays three of the shortcoming of medical sciences: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kern="0" dirty="0"/>
              <a:t>a shortage of coherent and consistent evidence;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kern="0" dirty="0"/>
              <a:t>difficulties in applying global evidence to an individual patient;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kern="0" dirty="0"/>
              <a:t>and barriers to the practice of high quality clinical care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8D19100-C33C-49BB-AFFD-8EDF5EF473C3}"/>
              </a:ext>
            </a:extLst>
          </p:cNvPr>
          <p:cNvSpPr txBox="1">
            <a:spLocks/>
          </p:cNvSpPr>
          <p:nvPr/>
        </p:nvSpPr>
        <p:spPr>
          <a:xfrm>
            <a:off x="414000" y="4422528"/>
            <a:ext cx="11361600" cy="567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kern="0" dirty="0"/>
              <a:t>There are three further limitations particular to EBP itself: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kern="0" dirty="0"/>
              <a:t>the need to possess searching and critical appraisal skills;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kern="0" dirty="0"/>
              <a:t>the limited time clinicians have to develop and practise these skills;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kern="0" dirty="0"/>
              <a:t>and the resources to allow immediate access to information in clinical settings are few</a:t>
            </a:r>
          </a:p>
        </p:txBody>
      </p:sp>
    </p:spTree>
    <p:extLst>
      <p:ext uri="{BB962C8B-B14F-4D97-AF65-F5344CB8AC3E}">
        <p14:creationId xmlns:p14="http://schemas.microsoft.com/office/powerpoint/2010/main" val="85265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7B2C2A-F88B-4C57-B421-F6BEFA1D8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" b="5506"/>
          <a:stretch/>
        </p:blipFill>
        <p:spPr>
          <a:xfrm>
            <a:off x="2867025" y="0"/>
            <a:ext cx="9324975" cy="180583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83EB8DD8-B1BF-4287-A4EE-61D6ED5E8CE4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9433BF-A85B-4829-A961-A1FD8AC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805831"/>
            <a:ext cx="11361600" cy="567665"/>
          </a:xfrm>
        </p:spPr>
        <p:txBody>
          <a:bodyPr/>
          <a:lstStyle/>
          <a:p>
            <a:r>
              <a:rPr lang="en-US" dirty="0"/>
              <a:t>EBD Resources</a:t>
            </a:r>
            <a:endParaRPr lang="en-GB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06562E2-F350-4D18-9C1B-422CD4E97A90}"/>
              </a:ext>
            </a:extLst>
          </p:cNvPr>
          <p:cNvSpPr txBox="1">
            <a:spLocks/>
          </p:cNvSpPr>
          <p:nvPr/>
        </p:nvSpPr>
        <p:spPr>
          <a:xfrm>
            <a:off x="6244683" y="5376502"/>
            <a:ext cx="5971126" cy="567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Cochrane: Oral Health</a:t>
            </a:r>
            <a:endParaRPr lang="en-GB" kern="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8E3CBED-914C-44CA-98E1-B6E1E0C2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25" y="2793854"/>
            <a:ext cx="1559193" cy="2420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5D5B4E-9B2C-4E15-A9AE-F6023831F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" y="2369060"/>
            <a:ext cx="3921265" cy="38589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D6A880-BD4B-4B25-A950-23EDC4AA0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79" b="10915"/>
          <a:stretch/>
        </p:blipFill>
        <p:spPr>
          <a:xfrm>
            <a:off x="4613815" y="2369060"/>
            <a:ext cx="3036533" cy="28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0B4281-8656-4C53-9253-6ED8A77A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28" y="0"/>
            <a:ext cx="8517372" cy="26316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83EB8DD8-B1BF-4287-A4EE-61D6ED5E8CE4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9433BF-A85B-4829-A961-A1FD8AC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805831"/>
            <a:ext cx="11361600" cy="567665"/>
          </a:xfrm>
        </p:spPr>
        <p:txBody>
          <a:bodyPr/>
          <a:lstStyle/>
          <a:p>
            <a:r>
              <a:rPr lang="en-US" dirty="0"/>
              <a:t>EBD Resources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715410-3DB4-4FF6-B7D8-1898E028B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" y="2531328"/>
            <a:ext cx="5339637" cy="3696672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F06562E2-F350-4D18-9C1B-422CD4E97A90}"/>
              </a:ext>
            </a:extLst>
          </p:cNvPr>
          <p:cNvSpPr txBox="1">
            <a:spLocks/>
          </p:cNvSpPr>
          <p:nvPr/>
        </p:nvSpPr>
        <p:spPr>
          <a:xfrm>
            <a:off x="6438365" y="5376502"/>
            <a:ext cx="5777444" cy="567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ADA: Center for EBD</a:t>
            </a:r>
            <a:endParaRPr lang="en-GB" kern="0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C84CADC9-8C77-4FD4-A132-77D393B0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54" y="3461580"/>
            <a:ext cx="2599346" cy="16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83EB8DD8-B1BF-4287-A4EE-61D6ED5E8CE4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9433BF-A85B-4829-A961-A1FD8AC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805831"/>
            <a:ext cx="11361600" cy="567665"/>
          </a:xfrm>
        </p:spPr>
        <p:txBody>
          <a:bodyPr/>
          <a:lstStyle/>
          <a:p>
            <a:r>
              <a:rPr lang="en-US" dirty="0"/>
              <a:t>EBD Resources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67290-023E-4AC6-8E5F-0B1B0BC99E7D}"/>
              </a:ext>
            </a:extLst>
          </p:cNvPr>
          <p:cNvSpPr txBox="1"/>
          <p:nvPr/>
        </p:nvSpPr>
        <p:spPr>
          <a:xfrm>
            <a:off x="414000" y="5455619"/>
            <a:ext cx="10837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hlinkClick r:id="rId2"/>
              </a:rPr>
              <a:t>https://www.journals.elsevier.com/journal-of-evidence-based-dental-practice</a:t>
            </a:r>
            <a:endParaRPr lang="en-GB" dirty="0">
              <a:latin typeface="+mj-lt"/>
            </a:endParaRPr>
          </a:p>
        </p:txBody>
      </p:sp>
      <p:pic>
        <p:nvPicPr>
          <p:cNvPr id="1026" name="Picture 2" descr="Proliferative Verrucous Leukoplakia: An elusive disorder - Journal of  Evidence-Based Dental Practice">
            <a:extLst>
              <a:ext uri="{FF2B5EF4-FFF2-40B4-BE49-F238E27FC236}">
                <a16:creationId xmlns:a16="http://schemas.microsoft.com/office/drawing/2014/main" id="{931FD3B8-6455-4B5C-8EB0-026F1A5B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0" y="2684212"/>
            <a:ext cx="11302340" cy="226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0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E66E839-40F9-4768-B528-97196250E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6" y="2403010"/>
            <a:ext cx="4249234" cy="17081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83EB8DD8-B1BF-4287-A4EE-61D6ED5E8CE4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9433BF-A85B-4829-A961-A1FD8AC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805831"/>
            <a:ext cx="11361600" cy="567665"/>
          </a:xfrm>
        </p:spPr>
        <p:txBody>
          <a:bodyPr/>
          <a:lstStyle/>
          <a:p>
            <a:r>
              <a:rPr lang="en-US" dirty="0"/>
              <a:t>EBD Resources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67290-023E-4AC6-8E5F-0B1B0BC99E7D}"/>
              </a:ext>
            </a:extLst>
          </p:cNvPr>
          <p:cNvSpPr txBox="1"/>
          <p:nvPr/>
        </p:nvSpPr>
        <p:spPr>
          <a:xfrm>
            <a:off x="324790" y="5512923"/>
            <a:ext cx="10837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hlinkClick r:id="rId3"/>
              </a:rPr>
              <a:t>https://www.nature.com/ebd</a:t>
            </a:r>
            <a:endParaRPr lang="en-GB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8A366A-5A3B-4EE2-9B61-2DEEC00D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2500529"/>
            <a:ext cx="2083873" cy="29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BF4AF962-E2F4-41A2-AC81-3D1EF29A7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10" y="4274857"/>
            <a:ext cx="4143993" cy="11708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E9A36E-599D-4C17-8D1E-E6943096D099}"/>
              </a:ext>
            </a:extLst>
          </p:cNvPr>
          <p:cNvSpPr txBox="1"/>
          <p:nvPr/>
        </p:nvSpPr>
        <p:spPr>
          <a:xfrm>
            <a:off x="4630548" y="5512922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hlinkClick r:id="rId6"/>
              </a:rPr>
              <a:t>https://www.cebd.org/</a:t>
            </a:r>
            <a:endParaRPr lang="en-GB" dirty="0">
              <a:latin typeface="+mj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D6957D-4E01-4CBE-A2BA-A7EA476C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93" y="2352380"/>
            <a:ext cx="2083873" cy="31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FB0D62-A04B-43DB-822A-D2D6F373CE15}"/>
              </a:ext>
            </a:extLst>
          </p:cNvPr>
          <p:cNvSpPr txBox="1"/>
          <p:nvPr/>
        </p:nvSpPr>
        <p:spPr>
          <a:xfrm>
            <a:off x="9245294" y="5541283"/>
            <a:ext cx="282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+mj-lt"/>
                <a:hlinkClick r:id="rId8"/>
              </a:rPr>
              <a:t>https://www.springer.com/gp/book/9783319457314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38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E5DED79D-4C64-4BFC-BC81-2BFF38BA5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11829"/>
          <a:stretch/>
        </p:blipFill>
        <p:spPr>
          <a:xfrm>
            <a:off x="-4647" y="0"/>
            <a:ext cx="12196647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A05F223-18B2-45B7-9B1C-7CBD3A25C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6656" r="5293" b="16225"/>
          <a:stretch/>
        </p:blipFill>
        <p:spPr>
          <a:xfrm>
            <a:off x="3257750" y="4017590"/>
            <a:ext cx="388992" cy="2927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792D5C-4914-4420-A107-7AD61F4078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68" y="4360582"/>
            <a:ext cx="440705" cy="44070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0134DD-C1FA-461D-A0AA-4538B33D51C0}"/>
              </a:ext>
            </a:extLst>
          </p:cNvPr>
          <p:cNvSpPr txBox="1"/>
          <p:nvPr/>
        </p:nvSpPr>
        <p:spPr>
          <a:xfrm>
            <a:off x="3874425" y="3846015"/>
            <a:ext cx="519764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DC"/>
                </a:solidFill>
                <a:latin typeface="+mj-lt"/>
              </a:rPr>
              <a:t>abanoub.riad@med.muni.cz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DC"/>
                </a:solidFill>
                <a:latin typeface="+mn-lt"/>
              </a:rPr>
              <a:t>Office Consultation (</a:t>
            </a:r>
            <a:r>
              <a:rPr lang="cs-CZ" sz="2000" b="1" dirty="0">
                <a:solidFill>
                  <a:srgbClr val="0000DC"/>
                </a:solidFill>
                <a:latin typeface="+mn-lt"/>
              </a:rPr>
              <a:t>A21/315</a:t>
            </a:r>
            <a:r>
              <a:rPr lang="en-US" sz="2000" b="1" dirty="0">
                <a:solidFill>
                  <a:srgbClr val="0000DC"/>
                </a:solidFill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57585-2C84-462C-8C31-713BCFFF408D}"/>
              </a:ext>
            </a:extLst>
          </p:cNvPr>
          <p:cNvSpPr txBox="1"/>
          <p:nvPr/>
        </p:nvSpPr>
        <p:spPr>
          <a:xfrm>
            <a:off x="-4647" y="2379355"/>
            <a:ext cx="12190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DC"/>
                </a:solidFill>
                <a:latin typeface="+mn-lt"/>
              </a:rPr>
              <a:t>THANK YOU</a:t>
            </a:r>
            <a:endParaRPr lang="en-GB" sz="6000" b="1" dirty="0" err="1">
              <a:solidFill>
                <a:srgbClr val="0000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5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B9F70D-9C86-4C35-9FFF-ECD0CBD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149238"/>
            <a:ext cx="11361600" cy="2849455"/>
          </a:xfrm>
        </p:spPr>
        <p:txBody>
          <a:bodyPr/>
          <a:lstStyle/>
          <a:p>
            <a:r>
              <a:rPr lang="en-US" dirty="0"/>
              <a:t>Lecture Outline</a:t>
            </a:r>
            <a:br>
              <a:rPr lang="en-US" dirty="0"/>
            </a:br>
            <a:r>
              <a:rPr lang="en-US" sz="2000" b="0" dirty="0"/>
              <a:t>I. Systematic Reviews: Critical Appraisal</a:t>
            </a:r>
            <a:br>
              <a:rPr lang="en-US" sz="2000" b="0" dirty="0"/>
            </a:br>
            <a:r>
              <a:rPr lang="en-US" sz="2000" b="0" dirty="0"/>
              <a:t>II. GRADE &amp; Meta-Analysis</a:t>
            </a:r>
            <a:br>
              <a:rPr lang="en-US" sz="2000" b="0" dirty="0"/>
            </a:br>
            <a:r>
              <a:rPr lang="en-US" sz="2000" b="0" dirty="0"/>
              <a:t>III. Effect Size</a:t>
            </a:r>
            <a:br>
              <a:rPr lang="en-US" sz="2000" b="0" dirty="0"/>
            </a:br>
            <a:r>
              <a:rPr lang="en-US" sz="2000" b="0" dirty="0"/>
              <a:t>IV. EBP Limitations</a:t>
            </a:r>
            <a:br>
              <a:rPr lang="en-US" sz="2000" b="0" dirty="0"/>
            </a:br>
            <a:r>
              <a:rPr lang="en-US" sz="2000" b="0" dirty="0"/>
              <a:t>V. EBD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475C3552-BDE9-4B7D-8E06-A7E66088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882208"/>
            <a:ext cx="11361600" cy="486041"/>
          </a:xfrm>
        </p:spPr>
        <p:txBody>
          <a:bodyPr/>
          <a:lstStyle/>
          <a:p>
            <a:r>
              <a:rPr lang="cs-CZ" dirty="0"/>
              <a:t>Screening</a:t>
            </a:r>
            <a:endParaRPr lang="en-US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88B2015-66EB-4D25-9E7A-B46525501837}"/>
              </a:ext>
            </a:extLst>
          </p:cNvPr>
          <p:cNvSpPr txBox="1">
            <a:spLocks/>
          </p:cNvSpPr>
          <p:nvPr/>
        </p:nvSpPr>
        <p:spPr>
          <a:xfrm>
            <a:off x="414000" y="2968015"/>
            <a:ext cx="5017658" cy="2532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/>
              <a:t>Approaches to </a:t>
            </a:r>
            <a:r>
              <a:rPr lang="en-GB" sz="1800" kern="0" dirty="0"/>
              <a:t>streamlined</a:t>
            </a:r>
            <a:r>
              <a:rPr lang="en-GB" sz="1800" b="0" kern="0" dirty="0"/>
              <a:t> reading vary.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/>
              <a:t>It is a good idea to at least survey the </a:t>
            </a:r>
            <a:r>
              <a:rPr lang="en-GB" sz="1800" kern="0" dirty="0"/>
              <a:t>titles</a:t>
            </a:r>
            <a:r>
              <a:rPr lang="en-GB" sz="1800" b="0" kern="0" dirty="0"/>
              <a:t> and abstracts of all articles in an issue to decide which articles matter most to you.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/>
              <a:t>For those that do, you might read more </a:t>
            </a:r>
            <a:r>
              <a:rPr lang="en-GB" sz="1800" kern="0" dirty="0">
                <a:solidFill>
                  <a:srgbClr val="0000DC"/>
                </a:solidFill>
              </a:rPr>
              <a:t>deeply</a:t>
            </a:r>
            <a:r>
              <a:rPr lang="en-GB" sz="1800" b="0" kern="0" dirty="0"/>
              <a:t>, adjusting the depth as you go.</a:t>
            </a:r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8A6C600-48AA-4FDD-8FD8-2DDDB056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000"/>
            <a:ext cx="5987825" cy="57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DEEDEB0C-A086-4F2F-A9EF-93CAD8E5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910226"/>
            <a:ext cx="11361600" cy="486041"/>
          </a:xfrm>
        </p:spPr>
        <p:txBody>
          <a:bodyPr/>
          <a:lstStyle/>
          <a:p>
            <a:r>
              <a:rPr lang="en-GB" dirty="0"/>
              <a:t>Critical Appraisal</a:t>
            </a:r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6A028F3C-A4EC-4953-AE03-E47BCA99537A}"/>
              </a:ext>
            </a:extLst>
          </p:cNvPr>
          <p:cNvSpPr txBox="1">
            <a:spLocks/>
          </p:cNvSpPr>
          <p:nvPr/>
        </p:nvSpPr>
        <p:spPr>
          <a:xfrm>
            <a:off x="414000" y="2500208"/>
            <a:ext cx="7777893" cy="362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/>
              <a:t>Once the literature has been surveyed, appropriate literature should be selected and the </a:t>
            </a:r>
            <a:r>
              <a:rPr lang="en-GB" sz="1800" kern="0" dirty="0">
                <a:solidFill>
                  <a:schemeClr val="accent2"/>
                </a:solidFill>
              </a:rPr>
              <a:t>quality and usefulness of the literature should be appraised</a:t>
            </a:r>
            <a:r>
              <a:rPr lang="en-GB" sz="1800" b="0" kern="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/>
              <a:t>Appraisal of the quality of literature enables decisions to be made regarding whether to </a:t>
            </a:r>
            <a:r>
              <a:rPr lang="en-GB" sz="1800" kern="0" dirty="0">
                <a:solidFill>
                  <a:schemeClr val="accent2"/>
                </a:solidFill>
              </a:rPr>
              <a:t>accept</a:t>
            </a:r>
            <a:r>
              <a:rPr lang="en-GB" sz="1800" b="0" kern="0" dirty="0"/>
              <a:t> the conclusions drawn.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>
                <a:solidFill>
                  <a:srgbClr val="0000DC"/>
                </a:solidFill>
              </a:rPr>
              <a:t>Tools</a:t>
            </a:r>
            <a:r>
              <a:rPr lang="en-GB" sz="1800" b="0" kern="0" dirty="0"/>
              <a:t> of appraisal are classified as scoring system or </a:t>
            </a:r>
            <a:r>
              <a:rPr lang="en-GB" sz="1800" kern="0" dirty="0">
                <a:solidFill>
                  <a:srgbClr val="FF0000"/>
                </a:solidFill>
              </a:rPr>
              <a:t>checklist system</a:t>
            </a:r>
            <a:r>
              <a:rPr lang="en-GB" sz="1800" b="0" kern="0" dirty="0"/>
              <a:t>, e.g. RoB 2.0, ROBINS-I, JBI Checklists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/>
              <a:t>Checklists of critical appraisal are composed of signalling questions, each question is related one or more sources of potential bias.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9680FD4-B7CE-4764-8707-CD9539FEB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1" cy="274819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B189BB8-5489-4C0B-BF1C-90E749EB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30" y="3110845"/>
            <a:ext cx="3859670" cy="26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B9F70D-9C86-4C35-9FFF-ECD0CBD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055550"/>
            <a:ext cx="11361600" cy="694323"/>
          </a:xfrm>
        </p:spPr>
        <p:txBody>
          <a:bodyPr/>
          <a:lstStyle/>
          <a:p>
            <a:r>
              <a:rPr lang="en-US" dirty="0"/>
              <a:t>Critical Appraisal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70301-4AB2-448E-82E8-9A5C9C08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2749873"/>
            <a:ext cx="10749869" cy="34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8F508F-6FDD-4ECA-9CB0-60A172AB8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9"/>
          <a:stretch/>
        </p:blipFill>
        <p:spPr>
          <a:xfrm>
            <a:off x="6679890" y="0"/>
            <a:ext cx="5512109" cy="63227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B9F70D-9C86-4C35-9FFF-ECD0CBD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055550"/>
            <a:ext cx="11361600" cy="694323"/>
          </a:xfrm>
        </p:spPr>
        <p:txBody>
          <a:bodyPr/>
          <a:lstStyle/>
          <a:p>
            <a:r>
              <a:rPr lang="en-US" dirty="0"/>
              <a:t>Critical Appraisal Tools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B5367C63-41E0-4716-8CCA-80473D6E9083}"/>
              </a:ext>
            </a:extLst>
          </p:cNvPr>
          <p:cNvSpPr txBox="1">
            <a:spLocks/>
          </p:cNvSpPr>
          <p:nvPr/>
        </p:nvSpPr>
        <p:spPr>
          <a:xfrm>
            <a:off x="414000" y="2749873"/>
            <a:ext cx="11361600" cy="6943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kern="0" dirty="0" err="1"/>
              <a:t>RoB</a:t>
            </a:r>
            <a:r>
              <a:rPr lang="en-US" sz="4000" b="0" kern="0" dirty="0"/>
              <a:t> 2.0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kern="0" dirty="0"/>
              <a:t>JBI Checklists</a:t>
            </a:r>
          </a:p>
          <a:p>
            <a:pPr>
              <a:lnSpc>
                <a:spcPct val="150000"/>
              </a:lnSpc>
            </a:pPr>
            <a:r>
              <a:rPr lang="en-US" sz="4000" b="0" kern="0" dirty="0" err="1"/>
              <a:t>etc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17117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22547032-AD9E-4303-981A-85477DA7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63" y="1654069"/>
            <a:ext cx="3780928" cy="486041"/>
          </a:xfrm>
        </p:spPr>
        <p:txBody>
          <a:bodyPr/>
          <a:lstStyle/>
          <a:p>
            <a:r>
              <a:rPr lang="en-GB" dirty="0"/>
              <a:t>Exercise VII</a:t>
            </a:r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ADF845B6-7A4C-456A-B375-52E0EAA94D41}"/>
              </a:ext>
            </a:extLst>
          </p:cNvPr>
          <p:cNvSpPr txBox="1">
            <a:spLocks/>
          </p:cNvSpPr>
          <p:nvPr/>
        </p:nvSpPr>
        <p:spPr>
          <a:xfrm>
            <a:off x="417563" y="2318839"/>
            <a:ext cx="5017658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kern="0" dirty="0">
                <a:solidFill>
                  <a:srgbClr val="0000DC"/>
                </a:solidFill>
              </a:rPr>
              <a:t>Critical Appraisal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2087AF64-396B-4F70-8391-1A1FFED35CFC}"/>
              </a:ext>
            </a:extLst>
          </p:cNvPr>
          <p:cNvSpPr txBox="1">
            <a:spLocks/>
          </p:cNvSpPr>
          <p:nvPr/>
        </p:nvSpPr>
        <p:spPr>
          <a:xfrm>
            <a:off x="414000" y="2924158"/>
            <a:ext cx="8070124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kern="0" dirty="0"/>
              <a:t>Each group will assess one of the following studies (</a:t>
            </a:r>
            <a:r>
              <a:rPr lang="cs-CZ" sz="2000" kern="0" dirty="0"/>
              <a:t>10</a:t>
            </a:r>
            <a:r>
              <a:rPr lang="en-GB" sz="2000" kern="0" dirty="0"/>
              <a:t> minutes)</a:t>
            </a: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5EAC6B07-8997-41F4-B41A-591B73273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7" y="3529477"/>
            <a:ext cx="1905000" cy="1905000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5C8BE19D-609A-47A5-9308-39EA118333F1}"/>
              </a:ext>
            </a:extLst>
          </p:cNvPr>
          <p:cNvSpPr txBox="1">
            <a:spLocks/>
          </p:cNvSpPr>
          <p:nvPr/>
        </p:nvSpPr>
        <p:spPr>
          <a:xfrm>
            <a:off x="414000" y="2318839"/>
            <a:ext cx="5017658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kern="0" dirty="0">
                <a:solidFill>
                  <a:srgbClr val="0000DC"/>
                </a:solidFill>
              </a:rPr>
              <a:t>Critical Appraisal</a:t>
            </a: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48B71403-40B5-4012-8EB6-7B0CB104E943}"/>
              </a:ext>
            </a:extLst>
          </p:cNvPr>
          <p:cNvSpPr txBox="1">
            <a:spLocks/>
          </p:cNvSpPr>
          <p:nvPr/>
        </p:nvSpPr>
        <p:spPr>
          <a:xfrm>
            <a:off x="256141" y="5550956"/>
            <a:ext cx="2198771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600" kern="0" dirty="0">
                <a:solidFill>
                  <a:srgbClr val="0000DC"/>
                </a:solidFill>
              </a:rPr>
              <a:t>Case Report No. 1</a:t>
            </a:r>
          </a:p>
          <a:p>
            <a:pPr algn="ctr">
              <a:lnSpc>
                <a:spcPct val="100000"/>
              </a:lnSpc>
            </a:pPr>
            <a:r>
              <a:rPr lang="en-GB" sz="1200" b="0" kern="0" dirty="0">
                <a:solidFill>
                  <a:srgbClr val="0000DC"/>
                </a:solidFill>
              </a:rPr>
              <a:t>(Amorim dos Santos</a:t>
            </a:r>
            <a:r>
              <a:rPr lang="en-GB" sz="1200" b="0" i="1" kern="0" dirty="0">
                <a:solidFill>
                  <a:srgbClr val="0000DC"/>
                </a:solidFill>
              </a:rPr>
              <a:t> et al.</a:t>
            </a:r>
            <a:r>
              <a:rPr lang="en-GB" sz="1200" b="0" kern="0" dirty="0">
                <a:solidFill>
                  <a:srgbClr val="0000DC"/>
                </a:solidFill>
              </a:rPr>
              <a:t> 2020)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8AEB38C0-6929-4DC3-AE64-0E26CCF44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57" y="3526679"/>
            <a:ext cx="1905000" cy="1905000"/>
          </a:xfrm>
          <a:prstGeom prst="rect">
            <a:avLst/>
          </a:prstGeom>
        </p:spPr>
      </p:pic>
      <p:sp>
        <p:nvSpPr>
          <p:cNvPr id="17" name="Title 8">
            <a:extLst>
              <a:ext uri="{FF2B5EF4-FFF2-40B4-BE49-F238E27FC236}">
                <a16:creationId xmlns:a16="http://schemas.microsoft.com/office/drawing/2014/main" id="{ABE99C28-2CB7-483C-B4E5-BE0C060A0EE0}"/>
              </a:ext>
            </a:extLst>
          </p:cNvPr>
          <p:cNvSpPr txBox="1">
            <a:spLocks/>
          </p:cNvSpPr>
          <p:nvPr/>
        </p:nvSpPr>
        <p:spPr>
          <a:xfrm>
            <a:off x="2682857" y="5550956"/>
            <a:ext cx="1905000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600" kern="0" dirty="0">
                <a:solidFill>
                  <a:srgbClr val="0000DC"/>
                </a:solidFill>
              </a:rPr>
              <a:t>Case Report No. 2</a:t>
            </a:r>
          </a:p>
          <a:p>
            <a:pPr algn="ctr">
              <a:lnSpc>
                <a:spcPct val="100000"/>
              </a:lnSpc>
            </a:pPr>
            <a:r>
              <a:rPr lang="en-GB" sz="1200" b="0" kern="0" dirty="0">
                <a:solidFill>
                  <a:srgbClr val="0000DC"/>
                </a:solidFill>
              </a:rPr>
              <a:t>(Chaux-Bodard</a:t>
            </a:r>
            <a:r>
              <a:rPr lang="en-GB" sz="1200" b="0" i="1" kern="0" dirty="0">
                <a:solidFill>
                  <a:srgbClr val="0000DC"/>
                </a:solidFill>
              </a:rPr>
              <a:t> et al.</a:t>
            </a:r>
            <a:r>
              <a:rPr lang="en-GB" sz="1200" b="0" kern="0" dirty="0">
                <a:solidFill>
                  <a:srgbClr val="0000DC"/>
                </a:solidFill>
              </a:rPr>
              <a:t> 2020)</a:t>
            </a:r>
          </a:p>
        </p:txBody>
      </p:sp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F37CD609-21AD-4011-BF9A-CE8234E77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8339" r="6949" b="8507"/>
          <a:stretch/>
        </p:blipFill>
        <p:spPr>
          <a:xfrm>
            <a:off x="7510146" y="3542983"/>
            <a:ext cx="1938765" cy="1872391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1893DEEA-5045-4149-8AD3-D03B4A2EC54C}"/>
              </a:ext>
            </a:extLst>
          </p:cNvPr>
          <p:cNvSpPr txBox="1">
            <a:spLocks/>
          </p:cNvSpPr>
          <p:nvPr/>
        </p:nvSpPr>
        <p:spPr>
          <a:xfrm>
            <a:off x="7450159" y="5550956"/>
            <a:ext cx="2058741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600" kern="0" dirty="0">
                <a:solidFill>
                  <a:srgbClr val="0000DC"/>
                </a:solidFill>
              </a:rPr>
              <a:t>Cross-sectional No.2</a:t>
            </a:r>
          </a:p>
          <a:p>
            <a:pPr algn="ctr">
              <a:lnSpc>
                <a:spcPct val="100000"/>
              </a:lnSpc>
            </a:pPr>
            <a:r>
              <a:rPr lang="en-GB" sz="1200" b="0" kern="0" dirty="0">
                <a:solidFill>
                  <a:srgbClr val="0000DC"/>
                </a:solidFill>
              </a:rPr>
              <a:t>(Waggoner</a:t>
            </a:r>
            <a:r>
              <a:rPr lang="en-GB" sz="1200" b="0" i="1" kern="0" dirty="0">
                <a:solidFill>
                  <a:srgbClr val="0000DC"/>
                </a:solidFill>
              </a:rPr>
              <a:t> et al.</a:t>
            </a:r>
            <a:r>
              <a:rPr lang="en-GB" sz="1200" b="0" kern="0" dirty="0">
                <a:solidFill>
                  <a:srgbClr val="0000DC"/>
                </a:solidFill>
              </a:rPr>
              <a:t> 2017)</a:t>
            </a:r>
          </a:p>
        </p:txBody>
      </p:sp>
      <p:pic>
        <p:nvPicPr>
          <p:cNvPr id="20" name="Picture 19" descr="Qr code&#10;&#10;Description automatically generated">
            <a:extLst>
              <a:ext uri="{FF2B5EF4-FFF2-40B4-BE49-F238E27FC236}">
                <a16:creationId xmlns:a16="http://schemas.microsoft.com/office/drawing/2014/main" id="{8C9DBE95-AE9A-499D-AC75-72649D7897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8186" r="5354" b="8020"/>
          <a:stretch/>
        </p:blipFill>
        <p:spPr>
          <a:xfrm>
            <a:off x="10006809" y="3526678"/>
            <a:ext cx="2025001" cy="1905001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91A5D62D-FC27-4151-8468-9878E5B9F885}"/>
              </a:ext>
            </a:extLst>
          </p:cNvPr>
          <p:cNvSpPr txBox="1">
            <a:spLocks/>
          </p:cNvSpPr>
          <p:nvPr/>
        </p:nvSpPr>
        <p:spPr>
          <a:xfrm>
            <a:off x="9946819" y="5515606"/>
            <a:ext cx="2058741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600" kern="0" dirty="0">
                <a:solidFill>
                  <a:srgbClr val="0000DC"/>
                </a:solidFill>
              </a:rPr>
              <a:t>Cohort No.1</a:t>
            </a:r>
          </a:p>
          <a:p>
            <a:pPr algn="ctr">
              <a:lnSpc>
                <a:spcPct val="100000"/>
              </a:lnSpc>
            </a:pPr>
            <a:r>
              <a:rPr lang="en-GB" sz="1200" b="0" kern="0" dirty="0">
                <a:solidFill>
                  <a:srgbClr val="0000DC"/>
                </a:solidFill>
              </a:rPr>
              <a:t>(Bertoia </a:t>
            </a:r>
            <a:r>
              <a:rPr lang="en-GB" sz="1200" b="0" i="1" kern="0" dirty="0">
                <a:solidFill>
                  <a:srgbClr val="0000DC"/>
                </a:solidFill>
              </a:rPr>
              <a:t>et al.</a:t>
            </a:r>
            <a:r>
              <a:rPr lang="en-GB" sz="1200" b="0" kern="0" dirty="0">
                <a:solidFill>
                  <a:srgbClr val="0000DC"/>
                </a:solidFill>
              </a:rPr>
              <a:t> 2015)</a:t>
            </a:r>
          </a:p>
        </p:txBody>
      </p:sp>
      <p:pic>
        <p:nvPicPr>
          <p:cNvPr id="22" name="Picture 21" descr="Qr code&#10;&#10;Description automatically generated">
            <a:extLst>
              <a:ext uri="{FF2B5EF4-FFF2-40B4-BE49-F238E27FC236}">
                <a16:creationId xmlns:a16="http://schemas.microsoft.com/office/drawing/2014/main" id="{DB770619-24C4-4921-BCFE-74EC9AB31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8515" r="7664" b="8351"/>
          <a:stretch/>
        </p:blipFill>
        <p:spPr>
          <a:xfrm>
            <a:off x="5030370" y="3563740"/>
            <a:ext cx="1905000" cy="1867939"/>
          </a:xfrm>
          <a:prstGeom prst="rect">
            <a:avLst/>
          </a:prstGeom>
        </p:spPr>
      </p:pic>
      <p:sp>
        <p:nvSpPr>
          <p:cNvPr id="23" name="Title 8">
            <a:extLst>
              <a:ext uri="{FF2B5EF4-FFF2-40B4-BE49-F238E27FC236}">
                <a16:creationId xmlns:a16="http://schemas.microsoft.com/office/drawing/2014/main" id="{8EE4CA19-5D40-4F0F-869C-C2FA9FEFD74B}"/>
              </a:ext>
            </a:extLst>
          </p:cNvPr>
          <p:cNvSpPr txBox="1">
            <a:spLocks/>
          </p:cNvSpPr>
          <p:nvPr/>
        </p:nvSpPr>
        <p:spPr>
          <a:xfrm>
            <a:off x="4953499" y="5550956"/>
            <a:ext cx="2058741" cy="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600" kern="0" dirty="0">
                <a:solidFill>
                  <a:srgbClr val="0000DC"/>
                </a:solidFill>
              </a:rPr>
              <a:t>Cross-sectional No.1</a:t>
            </a:r>
          </a:p>
          <a:p>
            <a:pPr algn="ctr">
              <a:lnSpc>
                <a:spcPct val="100000"/>
              </a:lnSpc>
            </a:pPr>
            <a:r>
              <a:rPr lang="en-GB" sz="1200" b="0" kern="0" dirty="0">
                <a:solidFill>
                  <a:srgbClr val="0000DC"/>
                </a:solidFill>
              </a:rPr>
              <a:t>(Chipwaza </a:t>
            </a:r>
            <a:r>
              <a:rPr lang="en-GB" sz="1200" b="0" i="1" kern="0" dirty="0">
                <a:solidFill>
                  <a:srgbClr val="0000DC"/>
                </a:solidFill>
              </a:rPr>
              <a:t>et al.</a:t>
            </a:r>
            <a:r>
              <a:rPr lang="en-GB" sz="1200" b="0" kern="0" dirty="0">
                <a:solidFill>
                  <a:srgbClr val="0000DC"/>
                </a:solidFill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36578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FD0C5487-02CB-49CC-B15F-416501BE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831408"/>
            <a:ext cx="3933776" cy="694323"/>
          </a:xfrm>
        </p:spPr>
        <p:txBody>
          <a:bodyPr/>
          <a:lstStyle/>
          <a:p>
            <a:r>
              <a:rPr lang="en-US" dirty="0"/>
              <a:t>Meta-Analysis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A1C735D0-D529-4186-B8BD-2FA10DD45F8E}"/>
              </a:ext>
            </a:extLst>
          </p:cNvPr>
          <p:cNvSpPr txBox="1">
            <a:spLocks/>
          </p:cNvSpPr>
          <p:nvPr/>
        </p:nvSpPr>
        <p:spPr>
          <a:xfrm>
            <a:off x="280186" y="2839938"/>
            <a:ext cx="3933776" cy="510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600" b="0" kern="0" dirty="0"/>
              <a:t>Forest Plot</a:t>
            </a:r>
          </a:p>
          <a:p>
            <a:pPr algn="ctr"/>
            <a:r>
              <a:rPr lang="en-US" sz="2400" kern="0" dirty="0"/>
              <a:t>How to read?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A9FC106-9301-418B-9125-37FB61C8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49" y="4011633"/>
            <a:ext cx="1729921" cy="14035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25D51C-F224-4812-A99C-4F2E14E0FCF6}"/>
              </a:ext>
            </a:extLst>
          </p:cNvPr>
          <p:cNvSpPr txBox="1"/>
          <p:nvPr/>
        </p:nvSpPr>
        <p:spPr>
          <a:xfrm>
            <a:off x="280186" y="5421054"/>
            <a:ext cx="4067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  <a:hlinkClick r:id="rId3"/>
              </a:rPr>
              <a:t>https://s4be.cochrane.org/blog/2016/07/11/tutorial-read-forest-plot/</a:t>
            </a:r>
            <a:endParaRPr lang="en-GB" sz="1600" dirty="0">
              <a:latin typeface="+mj-lt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BA3109B8-52AA-4A02-AE46-90CDBA40B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26" y="0"/>
            <a:ext cx="6822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Abanoub Riad, DDS, PhD. Evidence-Based Dentistry (</a:t>
            </a:r>
            <a:r>
              <a:rPr lang="cs-CZ" dirty="0"/>
              <a:t>2</a:t>
            </a:r>
            <a:r>
              <a:rPr lang="en-GB" dirty="0"/>
              <a:t>/2). </a:t>
            </a:r>
            <a:r>
              <a:rPr lang="en-GB" i="1" dirty="0"/>
              <a:t>Dental Public Health I</a:t>
            </a:r>
            <a:r>
              <a:rPr lang="en-GB" dirty="0"/>
              <a:t>.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EC7860-E8FE-4793-A8C7-C2CFEC8D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13312" r="14305"/>
          <a:stretch/>
        </p:blipFill>
        <p:spPr>
          <a:xfrm>
            <a:off x="-1" y="3164599"/>
            <a:ext cx="3001917" cy="2117215"/>
          </a:xfrm>
          <a:prstGeom prst="rect">
            <a:avLst/>
          </a:prstGeom>
        </p:spPr>
      </p:pic>
      <p:pic>
        <p:nvPicPr>
          <p:cNvPr id="14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FED171E7-E8BA-4BCB-9511-D086C7D83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54" y="0"/>
            <a:ext cx="4064046" cy="2540029"/>
          </a:xfrm>
          <a:prstGeom prst="rect">
            <a:avLst/>
          </a:prstGeo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531E0970-2857-4908-BC00-B904EEA0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15459"/>
            <a:ext cx="4016598" cy="486041"/>
          </a:xfrm>
        </p:spPr>
        <p:txBody>
          <a:bodyPr/>
          <a:lstStyle/>
          <a:p>
            <a:r>
              <a:rPr lang="en-GB" dirty="0"/>
              <a:t>Meta Analysis</a:t>
            </a:r>
            <a:endParaRPr lang="en-US" dirty="0"/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75EBDB3C-D51B-4879-849C-10B50FC13BD6}"/>
              </a:ext>
            </a:extLst>
          </p:cNvPr>
          <p:cNvSpPr txBox="1">
            <a:spLocks/>
          </p:cNvSpPr>
          <p:nvPr/>
        </p:nvSpPr>
        <p:spPr>
          <a:xfrm>
            <a:off x="414000" y="2540029"/>
            <a:ext cx="4801530" cy="486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b="0" kern="0" dirty="0"/>
              <a:t>How to interpret forest plot? 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849EFFFC-1F2D-4136-A419-1B814B439C01}"/>
              </a:ext>
            </a:extLst>
          </p:cNvPr>
          <p:cNvSpPr txBox="1">
            <a:spLocks/>
          </p:cNvSpPr>
          <p:nvPr/>
        </p:nvSpPr>
        <p:spPr>
          <a:xfrm>
            <a:off x="8174063" y="2297008"/>
            <a:ext cx="3971827" cy="486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GB" sz="1050" b="0" kern="0" dirty="0">
                <a:hlinkClick r:id="rId4"/>
              </a:rPr>
              <a:t>https://s4be.cochrane.org/blog/2016/07/11/tutorial-read-forest-plot</a:t>
            </a:r>
            <a:endParaRPr lang="en-US" sz="1050" b="0" kern="0" dirty="0"/>
          </a:p>
        </p:txBody>
      </p:sp>
      <p:pic>
        <p:nvPicPr>
          <p:cNvPr id="19" name="Picture 18" descr="Chart, scatter chart, box and whisker chart&#10;&#10;Description automatically generated">
            <a:extLst>
              <a:ext uri="{FF2B5EF4-FFF2-40B4-BE49-F238E27FC236}">
                <a16:creationId xmlns:a16="http://schemas.microsoft.com/office/drawing/2014/main" id="{463AEA5D-B54E-411F-AD80-ACED158D3E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12835" b="14364"/>
          <a:stretch/>
        </p:blipFill>
        <p:spPr>
          <a:xfrm>
            <a:off x="3001916" y="3164599"/>
            <a:ext cx="3001917" cy="2141685"/>
          </a:xfrm>
          <a:prstGeom prst="rect">
            <a:avLst/>
          </a:prstGeom>
        </p:spPr>
      </p:pic>
      <p:pic>
        <p:nvPicPr>
          <p:cNvPr id="20" name="Picture 19" descr="Chart, box and whisker chart&#10;&#10;Description automatically generated">
            <a:extLst>
              <a:ext uri="{FF2B5EF4-FFF2-40B4-BE49-F238E27FC236}">
                <a16:creationId xmlns:a16="http://schemas.microsoft.com/office/drawing/2014/main" id="{49991C40-DA92-4318-B16D-F37BD298D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69" y="3164599"/>
            <a:ext cx="3673524" cy="2265240"/>
          </a:xfrm>
          <a:prstGeom prst="rect">
            <a:avLst/>
          </a:prstGeom>
        </p:spPr>
      </p:pic>
      <p:pic>
        <p:nvPicPr>
          <p:cNvPr id="21" name="Picture 20" descr="Chart, box and whisker chart&#10;&#10;Description automatically generated">
            <a:extLst>
              <a:ext uri="{FF2B5EF4-FFF2-40B4-BE49-F238E27FC236}">
                <a16:creationId xmlns:a16="http://schemas.microsoft.com/office/drawing/2014/main" id="{769C2031-5F68-44B5-B635-82AA07194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31" y="0"/>
            <a:ext cx="4005322" cy="25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68B2DD10E4E641B9A49F511144F5A4" ma:contentTypeVersion="12" ma:contentTypeDescription="Vytvoří nový dokument" ma:contentTypeScope="" ma:versionID="a223fff03c453adff6f71ab8db6b83f8">
  <xsd:schema xmlns:xsd="http://www.w3.org/2001/XMLSchema" xmlns:xs="http://www.w3.org/2001/XMLSchema" xmlns:p="http://schemas.microsoft.com/office/2006/metadata/properties" xmlns:ns3="adf513c8-52bb-4e1e-ada8-f03aebc95c0f" xmlns:ns4="230e809e-4bbc-49fa-8f74-de6a1db7665f" targetNamespace="http://schemas.microsoft.com/office/2006/metadata/properties" ma:root="true" ma:fieldsID="01641967d128646126f3b53a88b40ea3" ns3:_="" ns4:_="">
    <xsd:import namespace="adf513c8-52bb-4e1e-ada8-f03aebc95c0f"/>
    <xsd:import namespace="230e809e-4bbc-49fa-8f74-de6a1db766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513c8-52bb-4e1e-ada8-f03aebc95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809e-4bbc-49fa-8f74-de6a1db76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8B20B-F959-4BDA-A2ED-CC15F94CB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D85AF-7A9B-49D2-9F11-5234C2029510}">
  <ds:schemaRefs>
    <ds:schemaRef ds:uri="http://www.w3.org/XML/1998/namespace"/>
    <ds:schemaRef ds:uri="adf513c8-52bb-4e1e-ada8-f03aebc95c0f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30e809e-4bbc-49fa-8f74-de6a1db7665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AB4400-75B8-420E-AD2A-F1019CC58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513c8-52bb-4e1e-ada8-f03aebc95c0f"/>
    <ds:schemaRef ds:uri="230e809e-4bbc-49fa-8f74-de6a1db76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1014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Presentation_MU_EN</vt:lpstr>
      <vt:lpstr>Evidence-Based Dentistry (2/2)</vt:lpstr>
      <vt:lpstr>Lecture Outline I. Systematic Reviews: Critical Appraisal II. GRADE &amp; Meta-Analysis III. Effect Size IV. EBP Limitations V. EBD Resources</vt:lpstr>
      <vt:lpstr>Screening</vt:lpstr>
      <vt:lpstr>Critical Appraisal</vt:lpstr>
      <vt:lpstr>Critical Appraisal</vt:lpstr>
      <vt:lpstr>Critical Appraisal Tools</vt:lpstr>
      <vt:lpstr>Exercise VII</vt:lpstr>
      <vt:lpstr>Meta-Analysis</vt:lpstr>
      <vt:lpstr>Meta Analysis</vt:lpstr>
      <vt:lpstr>Meta Analysis</vt:lpstr>
      <vt:lpstr>Meta Analysis</vt:lpstr>
      <vt:lpstr>Exercise VIII</vt:lpstr>
      <vt:lpstr>Exercise VIII</vt:lpstr>
      <vt:lpstr>EBP Limitations</vt:lpstr>
      <vt:lpstr>EBD Resources</vt:lpstr>
      <vt:lpstr>EBD Resources</vt:lpstr>
      <vt:lpstr>EBD Resources</vt:lpstr>
      <vt:lpstr>EBD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Disease</dc:title>
  <dc:creator>Abanoub Riad</dc:creator>
  <cp:lastModifiedBy>Abanoub Riad</cp:lastModifiedBy>
  <cp:revision>2</cp:revision>
  <dcterms:created xsi:type="dcterms:W3CDTF">2020-09-18T15:53:43Z</dcterms:created>
  <dcterms:modified xsi:type="dcterms:W3CDTF">2023-03-23T02:20:53Z</dcterms:modified>
</cp:coreProperties>
</file>