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72" r:id="rId1"/>
  </p:sldMasterIdLst>
  <p:notesMasterIdLst>
    <p:notesMasterId r:id="rId132"/>
  </p:notesMasterIdLst>
  <p:sldIdLst>
    <p:sldId id="428" r:id="rId2"/>
    <p:sldId id="365" r:id="rId3"/>
    <p:sldId id="429" r:id="rId4"/>
    <p:sldId id="538" r:id="rId5"/>
    <p:sldId id="430" r:id="rId6"/>
    <p:sldId id="377" r:id="rId7"/>
    <p:sldId id="370" r:id="rId8"/>
    <p:sldId id="447" r:id="rId9"/>
    <p:sldId id="371" r:id="rId10"/>
    <p:sldId id="450" r:id="rId11"/>
    <p:sldId id="372" r:id="rId12"/>
    <p:sldId id="373" r:id="rId13"/>
    <p:sldId id="374" r:id="rId14"/>
    <p:sldId id="451" r:id="rId15"/>
    <p:sldId id="593" r:id="rId16"/>
    <p:sldId id="452" r:id="rId17"/>
    <p:sldId id="449" r:id="rId18"/>
    <p:sldId id="586" r:id="rId19"/>
    <p:sldId id="539" r:id="rId20"/>
    <p:sldId id="545" r:id="rId21"/>
    <p:sldId id="432" r:id="rId22"/>
    <p:sldId id="541" r:id="rId23"/>
    <p:sldId id="542" r:id="rId24"/>
    <p:sldId id="543" r:id="rId25"/>
    <p:sldId id="604" r:id="rId26"/>
    <p:sldId id="375" r:id="rId27"/>
    <p:sldId id="594" r:id="rId28"/>
    <p:sldId id="587" r:id="rId29"/>
    <p:sldId id="561" r:id="rId30"/>
    <p:sldId id="486" r:id="rId31"/>
    <p:sldId id="597" r:id="rId32"/>
    <p:sldId id="544" r:id="rId33"/>
    <p:sldId id="595" r:id="rId34"/>
    <p:sldId id="596" r:id="rId35"/>
    <p:sldId id="454" r:id="rId36"/>
    <p:sldId id="455" r:id="rId37"/>
    <p:sldId id="456" r:id="rId38"/>
    <p:sldId id="457" r:id="rId39"/>
    <p:sldId id="458" r:id="rId40"/>
    <p:sldId id="459" r:id="rId41"/>
    <p:sldId id="460" r:id="rId42"/>
    <p:sldId id="489" r:id="rId43"/>
    <p:sldId id="584" r:id="rId44"/>
    <p:sldId id="536" r:id="rId45"/>
    <p:sldId id="462" r:id="rId46"/>
    <p:sldId id="463" r:id="rId47"/>
    <p:sldId id="474" r:id="rId48"/>
    <p:sldId id="493" r:id="rId49"/>
    <p:sldId id="492" r:id="rId50"/>
    <p:sldId id="537" r:id="rId51"/>
    <p:sldId id="479" r:id="rId52"/>
    <p:sldId id="491" r:id="rId53"/>
    <p:sldId id="494" r:id="rId54"/>
    <p:sldId id="535" r:id="rId55"/>
    <p:sldId id="475" r:id="rId56"/>
    <p:sldId id="465" r:id="rId57"/>
    <p:sldId id="468" r:id="rId58"/>
    <p:sldId id="469" r:id="rId59"/>
    <p:sldId id="470" r:id="rId60"/>
    <p:sldId id="466" r:id="rId61"/>
    <p:sldId id="556" r:id="rId62"/>
    <p:sldId id="579" r:id="rId63"/>
    <p:sldId id="467" r:id="rId64"/>
    <p:sldId id="471" r:id="rId65"/>
    <p:sldId id="531" r:id="rId66"/>
    <p:sldId id="473" r:id="rId67"/>
    <p:sldId id="472" r:id="rId68"/>
    <p:sldId id="453" r:id="rId69"/>
    <p:sldId id="495" r:id="rId70"/>
    <p:sldId id="496" r:id="rId71"/>
    <p:sldId id="497" r:id="rId72"/>
    <p:sldId id="500" r:id="rId73"/>
    <p:sldId id="498" r:id="rId74"/>
    <p:sldId id="499" r:id="rId75"/>
    <p:sldId id="602" r:id="rId76"/>
    <p:sldId id="501" r:id="rId77"/>
    <p:sldId id="588" r:id="rId78"/>
    <p:sldId id="599" r:id="rId79"/>
    <p:sldId id="589" r:id="rId80"/>
    <p:sldId id="502" r:id="rId81"/>
    <p:sldId id="590" r:id="rId82"/>
    <p:sldId id="600" r:id="rId83"/>
    <p:sldId id="601" r:id="rId84"/>
    <p:sldId id="603" r:id="rId85"/>
    <p:sldId id="503" r:id="rId86"/>
    <p:sldId id="504" r:id="rId87"/>
    <p:sldId id="505" r:id="rId88"/>
    <p:sldId id="506" r:id="rId89"/>
    <p:sldId id="507" r:id="rId90"/>
    <p:sldId id="508" r:id="rId91"/>
    <p:sldId id="592" r:id="rId92"/>
    <p:sldId id="509" r:id="rId93"/>
    <p:sldId id="510" r:id="rId94"/>
    <p:sldId id="511" r:id="rId95"/>
    <p:sldId id="512" r:id="rId96"/>
    <p:sldId id="513" r:id="rId97"/>
    <p:sldId id="514" r:id="rId98"/>
    <p:sldId id="515" r:id="rId99"/>
    <p:sldId id="516" r:id="rId100"/>
    <p:sldId id="517" r:id="rId101"/>
    <p:sldId id="518" r:id="rId102"/>
    <p:sldId id="519" r:id="rId103"/>
    <p:sldId id="520" r:id="rId104"/>
    <p:sldId id="521" r:id="rId105"/>
    <p:sldId id="522" r:id="rId106"/>
    <p:sldId id="523" r:id="rId107"/>
    <p:sldId id="591" r:id="rId108"/>
    <p:sldId id="524" r:id="rId109"/>
    <p:sldId id="525" r:id="rId110"/>
    <p:sldId id="526" r:id="rId111"/>
    <p:sldId id="527" r:id="rId112"/>
    <p:sldId id="598" r:id="rId113"/>
    <p:sldId id="528" r:id="rId114"/>
    <p:sldId id="529" r:id="rId115"/>
    <p:sldId id="530" r:id="rId116"/>
    <p:sldId id="580" r:id="rId117"/>
    <p:sldId id="534" r:id="rId118"/>
    <p:sldId id="484" r:id="rId119"/>
    <p:sldId id="546" r:id="rId120"/>
    <p:sldId id="547" r:id="rId121"/>
    <p:sldId id="581" r:id="rId122"/>
    <p:sldId id="583" r:id="rId123"/>
    <p:sldId id="550" r:id="rId124"/>
    <p:sldId id="415" r:id="rId125"/>
    <p:sldId id="582" r:id="rId126"/>
    <p:sldId id="553" r:id="rId127"/>
    <p:sldId id="413" r:id="rId128"/>
    <p:sldId id="554" r:id="rId129"/>
    <p:sldId id="555" r:id="rId130"/>
    <p:sldId id="362" r:id="rId131"/>
  </p:sldIdLst>
  <p:sldSz cx="9144000" cy="6858000" type="screen4x3"/>
  <p:notesSz cx="6858000" cy="9144000"/>
  <p:defaultTextStyle>
    <a:defPPr>
      <a:defRPr lang="cs-CZ"/>
    </a:defPPr>
    <a:lvl1pPr algn="l" rtl="0" fontAlgn="base">
      <a:spcBef>
        <a:spcPct val="0"/>
      </a:spcBef>
      <a:spcAft>
        <a:spcPct val="0"/>
      </a:spcAft>
      <a:defRPr kern="1200">
        <a:solidFill>
          <a:schemeClr val="tx1"/>
        </a:solidFill>
        <a:latin typeface="Tahoma" panose="020B0604030504040204" pitchFamily="34" charset="0"/>
        <a:ea typeface="+mn-ea"/>
        <a:cs typeface="+mn-cs"/>
      </a:defRPr>
    </a:lvl1pPr>
    <a:lvl2pPr marL="457200" algn="l" rtl="0" fontAlgn="base">
      <a:spcBef>
        <a:spcPct val="0"/>
      </a:spcBef>
      <a:spcAft>
        <a:spcPct val="0"/>
      </a:spcAft>
      <a:defRPr kern="1200">
        <a:solidFill>
          <a:schemeClr val="tx1"/>
        </a:solidFill>
        <a:latin typeface="Tahoma" panose="020B0604030504040204" pitchFamily="34" charset="0"/>
        <a:ea typeface="+mn-ea"/>
        <a:cs typeface="+mn-cs"/>
      </a:defRPr>
    </a:lvl2pPr>
    <a:lvl3pPr marL="914400" algn="l" rtl="0" fontAlgn="base">
      <a:spcBef>
        <a:spcPct val="0"/>
      </a:spcBef>
      <a:spcAft>
        <a:spcPct val="0"/>
      </a:spcAft>
      <a:defRPr kern="1200">
        <a:solidFill>
          <a:schemeClr val="tx1"/>
        </a:solidFill>
        <a:latin typeface="Tahoma" panose="020B0604030504040204" pitchFamily="34" charset="0"/>
        <a:ea typeface="+mn-ea"/>
        <a:cs typeface="+mn-cs"/>
      </a:defRPr>
    </a:lvl3pPr>
    <a:lvl4pPr marL="1371600" algn="l" rtl="0" fontAlgn="base">
      <a:spcBef>
        <a:spcPct val="0"/>
      </a:spcBef>
      <a:spcAft>
        <a:spcPct val="0"/>
      </a:spcAft>
      <a:defRPr kern="1200">
        <a:solidFill>
          <a:schemeClr val="tx1"/>
        </a:solidFill>
        <a:latin typeface="Tahoma" panose="020B0604030504040204" pitchFamily="34" charset="0"/>
        <a:ea typeface="+mn-ea"/>
        <a:cs typeface="+mn-cs"/>
      </a:defRPr>
    </a:lvl4pPr>
    <a:lvl5pPr marL="1828800" algn="l" rtl="0" fontAlgn="base">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6FABC"/>
    <a:srgbClr val="002B82"/>
    <a:srgbClr val="EEDF6C"/>
    <a:srgbClr val="FFCC00"/>
    <a:srgbClr val="002EC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Styl s motivem 1 – zvýraznění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Styl s motivem 2 – zvýraznění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5758FB7-9AC5-4552-8A53-C91805E547FA}" styleName="Styl s motivem 1 – zvýraznění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6" autoAdjust="0"/>
    <p:restoredTop sz="91709" autoAdjust="0"/>
  </p:normalViewPr>
  <p:slideViewPr>
    <p:cSldViewPr>
      <p:cViewPr varScale="1">
        <p:scale>
          <a:sx n="79" d="100"/>
          <a:sy n="79" d="100"/>
        </p:scale>
        <p:origin x="108" y="930"/>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Lst>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_rels/viewProps.xml.rels><?xml version="1.0" encoding="UTF-8" standalone="yes"?>
<Relationships xmlns="http://schemas.openxmlformats.org/package/2006/relationships"><Relationship Id="rId8" Type="http://schemas.openxmlformats.org/officeDocument/2006/relationships/slide" Target="slides/slide20.xml"/><Relationship Id="rId13" Type="http://schemas.openxmlformats.org/officeDocument/2006/relationships/slide" Target="slides/slide70.xml"/><Relationship Id="rId18" Type="http://schemas.openxmlformats.org/officeDocument/2006/relationships/slide" Target="slides/slide89.xml"/><Relationship Id="rId26" Type="http://schemas.openxmlformats.org/officeDocument/2006/relationships/slide" Target="slides/slide128.xml"/><Relationship Id="rId3" Type="http://schemas.openxmlformats.org/officeDocument/2006/relationships/slide" Target="slides/slide11.xml"/><Relationship Id="rId21" Type="http://schemas.openxmlformats.org/officeDocument/2006/relationships/slide" Target="slides/slide102.xml"/><Relationship Id="rId7" Type="http://schemas.openxmlformats.org/officeDocument/2006/relationships/slide" Target="slides/slide18.xml"/><Relationship Id="rId12" Type="http://schemas.openxmlformats.org/officeDocument/2006/relationships/slide" Target="slides/slide69.xml"/><Relationship Id="rId17" Type="http://schemas.openxmlformats.org/officeDocument/2006/relationships/slide" Target="slides/slide88.xml"/><Relationship Id="rId25" Type="http://schemas.openxmlformats.org/officeDocument/2006/relationships/slide" Target="slides/slide127.xml"/><Relationship Id="rId2" Type="http://schemas.openxmlformats.org/officeDocument/2006/relationships/slide" Target="slides/slide7.xml"/><Relationship Id="rId16" Type="http://schemas.openxmlformats.org/officeDocument/2006/relationships/slide" Target="slides/slide86.xml"/><Relationship Id="rId20" Type="http://schemas.openxmlformats.org/officeDocument/2006/relationships/slide" Target="slides/slide101.xml"/><Relationship Id="rId1" Type="http://schemas.openxmlformats.org/officeDocument/2006/relationships/slide" Target="slides/slide1.xml"/><Relationship Id="rId6" Type="http://schemas.openxmlformats.org/officeDocument/2006/relationships/slide" Target="slides/slide14.xml"/><Relationship Id="rId11" Type="http://schemas.openxmlformats.org/officeDocument/2006/relationships/slide" Target="slides/slide56.xml"/><Relationship Id="rId24" Type="http://schemas.openxmlformats.org/officeDocument/2006/relationships/slide" Target="slides/slide125.xml"/><Relationship Id="rId5" Type="http://schemas.openxmlformats.org/officeDocument/2006/relationships/slide" Target="slides/slide13.xml"/><Relationship Id="rId15" Type="http://schemas.openxmlformats.org/officeDocument/2006/relationships/slide" Target="slides/slide73.xml"/><Relationship Id="rId23" Type="http://schemas.openxmlformats.org/officeDocument/2006/relationships/slide" Target="slides/slide124.xml"/><Relationship Id="rId10" Type="http://schemas.openxmlformats.org/officeDocument/2006/relationships/slide" Target="slides/slide35.xml"/><Relationship Id="rId19" Type="http://schemas.openxmlformats.org/officeDocument/2006/relationships/slide" Target="slides/slide91.xml"/><Relationship Id="rId4" Type="http://schemas.openxmlformats.org/officeDocument/2006/relationships/slide" Target="slides/slide12.xml"/><Relationship Id="rId9" Type="http://schemas.openxmlformats.org/officeDocument/2006/relationships/slide" Target="slides/slide24.xml"/><Relationship Id="rId14" Type="http://schemas.openxmlformats.org/officeDocument/2006/relationships/slide" Target="slides/slide71.xml"/><Relationship Id="rId22" Type="http://schemas.openxmlformats.org/officeDocument/2006/relationships/slide" Target="slides/slide10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9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9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4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1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8C8BB080-67A0-4FD3-91BA-BD4DFDEE038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cs-CZ"/>
          </a:p>
        </p:txBody>
      </p:sp>
      <p:sp>
        <p:nvSpPr>
          <p:cNvPr id="3" name="Zástupný symbol pro datum 2">
            <a:extLst>
              <a:ext uri="{FF2B5EF4-FFF2-40B4-BE49-F238E27FC236}">
                <a16:creationId xmlns:a16="http://schemas.microsoft.com/office/drawing/2014/main" id="{50A4B8E7-620C-4A31-8D44-9DD35E3D2413}"/>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71FD20D2-B1A3-4EE9-8320-D1F26C982E27}" type="datetimeFigureOut">
              <a:rPr lang="cs-CZ"/>
              <a:pPr>
                <a:defRPr/>
              </a:pPr>
              <a:t>06.03.2022</a:t>
            </a:fld>
            <a:endParaRPr lang="cs-CZ"/>
          </a:p>
        </p:txBody>
      </p:sp>
      <p:sp>
        <p:nvSpPr>
          <p:cNvPr id="4" name="Zástupný symbol pro obrázek snímku 3">
            <a:extLst>
              <a:ext uri="{FF2B5EF4-FFF2-40B4-BE49-F238E27FC236}">
                <a16:creationId xmlns:a16="http://schemas.microsoft.com/office/drawing/2014/main" id="{5B3B10A5-8148-4775-BD27-69AF48DFDF3E}"/>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cs-CZ" noProof="0"/>
          </a:p>
        </p:txBody>
      </p:sp>
      <p:sp>
        <p:nvSpPr>
          <p:cNvPr id="5" name="Zástupný symbol pro poznámky 4">
            <a:extLst>
              <a:ext uri="{FF2B5EF4-FFF2-40B4-BE49-F238E27FC236}">
                <a16:creationId xmlns:a16="http://schemas.microsoft.com/office/drawing/2014/main" id="{97312E73-51A2-445D-AE9F-50A350974D02}"/>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6" name="Zástupný symbol pro zápatí 5">
            <a:extLst>
              <a:ext uri="{FF2B5EF4-FFF2-40B4-BE49-F238E27FC236}">
                <a16:creationId xmlns:a16="http://schemas.microsoft.com/office/drawing/2014/main" id="{072F45B3-2394-402E-A02E-22990BB61C0E}"/>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cs-CZ"/>
          </a:p>
        </p:txBody>
      </p:sp>
      <p:sp>
        <p:nvSpPr>
          <p:cNvPr id="7" name="Zástupný symbol pro číslo snímku 6">
            <a:extLst>
              <a:ext uri="{FF2B5EF4-FFF2-40B4-BE49-F238E27FC236}">
                <a16:creationId xmlns:a16="http://schemas.microsoft.com/office/drawing/2014/main" id="{8A64C784-A1B5-46E4-9A8F-72CD0D8BD135}"/>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1B8ADC93-F3D8-442B-A523-38149597F31E}" type="slidenum">
              <a:rPr lang="cs-CZ" altLang="cs-CZ"/>
              <a:pPr/>
              <a:t>‹#›</a:t>
            </a:fld>
            <a:endParaRPr lang="cs-CZ" altLang="cs-CZ"/>
          </a:p>
        </p:txBody>
      </p:sp>
    </p:spTree>
    <p:extLst>
      <p:ext uri="{BB962C8B-B14F-4D97-AF65-F5344CB8AC3E}">
        <p14:creationId xmlns:p14="http://schemas.microsoft.com/office/powerpoint/2010/main" val="33391117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B8ADC93-F3D8-442B-A523-38149597F31E}" type="slidenum">
              <a:rPr lang="cs-CZ" altLang="cs-CZ" smtClean="0"/>
              <a:pPr/>
              <a:t>1</a:t>
            </a:fld>
            <a:endParaRPr lang="cs-CZ" altLang="cs-CZ"/>
          </a:p>
        </p:txBody>
      </p:sp>
    </p:spTree>
    <p:extLst>
      <p:ext uri="{BB962C8B-B14F-4D97-AF65-F5344CB8AC3E}">
        <p14:creationId xmlns:p14="http://schemas.microsoft.com/office/powerpoint/2010/main" val="2524443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For a target which is much smaller that the wavelength, the wave may be</a:t>
            </a:r>
            <a:r>
              <a:rPr lang="cs-CZ" dirty="0"/>
              <a:t> </a:t>
            </a:r>
            <a:r>
              <a:rPr lang="en-US" dirty="0"/>
              <a:t>scattered uniformly in all directions. For targets of the order of a wavelength in size, scattering will not be uniform in all directions but will still be over a wide angle.</a:t>
            </a:r>
            <a:endParaRPr lang="cs-CZ" dirty="0"/>
          </a:p>
        </p:txBody>
      </p:sp>
      <p:sp>
        <p:nvSpPr>
          <p:cNvPr id="4" name="Zástupný symbol pro číslo snímku 3"/>
          <p:cNvSpPr>
            <a:spLocks noGrp="1"/>
          </p:cNvSpPr>
          <p:nvPr>
            <p:ph type="sldNum" sz="quarter" idx="5"/>
          </p:nvPr>
        </p:nvSpPr>
        <p:spPr/>
        <p:txBody>
          <a:bodyPr/>
          <a:lstStyle/>
          <a:p>
            <a:fld id="{1B8ADC93-F3D8-442B-A523-38149597F31E}" type="slidenum">
              <a:rPr lang="cs-CZ" altLang="cs-CZ" smtClean="0"/>
              <a:pPr/>
              <a:t>17</a:t>
            </a:fld>
            <a:endParaRPr lang="cs-CZ" altLang="cs-CZ"/>
          </a:p>
        </p:txBody>
      </p:sp>
    </p:spTree>
    <p:extLst>
      <p:ext uri="{BB962C8B-B14F-4D97-AF65-F5344CB8AC3E}">
        <p14:creationId xmlns:p14="http://schemas.microsoft.com/office/powerpoint/2010/main" val="3597419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B8ADC93-F3D8-442B-A523-38149597F31E}" type="slidenum">
              <a:rPr lang="cs-CZ" altLang="cs-CZ" smtClean="0"/>
              <a:pPr/>
              <a:t>18</a:t>
            </a:fld>
            <a:endParaRPr lang="cs-CZ" altLang="cs-CZ"/>
          </a:p>
        </p:txBody>
      </p:sp>
    </p:spTree>
    <p:extLst>
      <p:ext uri="{BB962C8B-B14F-4D97-AF65-F5344CB8AC3E}">
        <p14:creationId xmlns:p14="http://schemas.microsoft.com/office/powerpoint/2010/main" val="3751867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D7D5D822-669F-4593-A19E-14FD4DF32C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4EC20DB2-B307-4A7A-A764-F453E0DEE176}" type="slidenum">
              <a:rPr lang="cs-CZ" altLang="cs-CZ"/>
              <a:pPr eaLnBrk="1" hangingPunct="1"/>
              <a:t>19</a:t>
            </a:fld>
            <a:endParaRPr lang="cs-CZ" altLang="cs-CZ"/>
          </a:p>
        </p:txBody>
      </p:sp>
      <p:sp>
        <p:nvSpPr>
          <p:cNvPr id="93187" name="Rectangle 2">
            <a:extLst>
              <a:ext uri="{FF2B5EF4-FFF2-40B4-BE49-F238E27FC236}">
                <a16:creationId xmlns:a16="http://schemas.microsoft.com/office/drawing/2014/main" id="{A544A32A-3946-4250-B107-88CB4C25848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4563" name="Rectangle 3">
            <a:extLst>
              <a:ext uri="{FF2B5EF4-FFF2-40B4-BE49-F238E27FC236}">
                <a16:creationId xmlns:a16="http://schemas.microsoft.com/office/drawing/2014/main" id="{0CDA8435-DDDF-4A0F-8D07-EC621799B996}"/>
              </a:ext>
            </a:extLst>
          </p:cNvPr>
          <p:cNvSpPr>
            <a:spLocks noGrp="1" noChangeArrowheads="1"/>
          </p:cNvSpPr>
          <p:nvPr>
            <p:ph type="body" idx="1"/>
          </p:nvPr>
        </p:nvSpPr>
        <p:spPr/>
        <p:txBody>
          <a:bodyPr/>
          <a:lstStyle/>
          <a:p>
            <a:pPr lvl="4">
              <a:defRPr/>
            </a:pPr>
            <a:endParaRPr lang="cs-CZ" sz="2200" b="1" i="1" u="sng" dirty="0">
              <a:solidFill>
                <a:srgbClr val="FF3300"/>
              </a:solidFill>
              <a:effectLst>
                <a:outerShdw blurRad="38100" dist="38100" dir="2700000" algn="tl">
                  <a:srgbClr val="C0C0C0"/>
                </a:outerShdw>
              </a:effectLst>
              <a:latin typeface="Arial Narrow"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200" b="0" i="0" kern="1200" dirty="0">
                <a:solidFill>
                  <a:schemeClr val="tx1"/>
                </a:solidFill>
                <a:effectLst/>
                <a:latin typeface="+mn-lt"/>
                <a:ea typeface="+mn-ea"/>
                <a:cs typeface="+mn-cs"/>
              </a:rPr>
              <a:t>A-mode is a method of displaying echoes acquired in 1 dimension in which depth is represented along 1 axis and an echo amplitude is displayed along a perpendicular axis.</a:t>
            </a:r>
            <a:r>
              <a:rPr lang="cs-CZ"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The image shown is from the original A-mode study by John Julian Wild, MD, PhD, that revealed the differences in echo pattern between a normal stomach wall and a stomach wall infiltrated by cancer.</a:t>
            </a:r>
            <a:endParaRPr lang="cs-CZ" dirty="0"/>
          </a:p>
        </p:txBody>
      </p:sp>
      <p:sp>
        <p:nvSpPr>
          <p:cNvPr id="4" name="Zástupný symbol pro číslo snímku 3"/>
          <p:cNvSpPr>
            <a:spLocks noGrp="1"/>
          </p:cNvSpPr>
          <p:nvPr>
            <p:ph type="sldNum" sz="quarter" idx="5"/>
          </p:nvPr>
        </p:nvSpPr>
        <p:spPr/>
        <p:txBody>
          <a:bodyPr/>
          <a:lstStyle/>
          <a:p>
            <a:fld id="{1B8ADC93-F3D8-442B-A523-38149597F31E}" type="slidenum">
              <a:rPr lang="cs-CZ" altLang="cs-CZ" smtClean="0"/>
              <a:pPr/>
              <a:t>21</a:t>
            </a:fld>
            <a:endParaRPr lang="cs-CZ" altLang="cs-CZ"/>
          </a:p>
        </p:txBody>
      </p:sp>
    </p:spTree>
    <p:extLst>
      <p:ext uri="{BB962C8B-B14F-4D97-AF65-F5344CB8AC3E}">
        <p14:creationId xmlns:p14="http://schemas.microsoft.com/office/powerpoint/2010/main" val="3067892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Zástupný symbol pro obrázek snímku 1">
            <a:extLst>
              <a:ext uri="{FF2B5EF4-FFF2-40B4-BE49-F238E27FC236}">
                <a16:creationId xmlns:a16="http://schemas.microsoft.com/office/drawing/2014/main" id="{0CF8BFF9-08A6-4B3C-8969-924D3DFCAED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Zástupný symbol pro poznámky 2">
            <a:extLst>
              <a:ext uri="{FF2B5EF4-FFF2-40B4-BE49-F238E27FC236}">
                <a16:creationId xmlns:a16="http://schemas.microsoft.com/office/drawing/2014/main" id="{6A440820-6ED0-42B0-A776-1F6EFFA105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cs-CZ" dirty="0"/>
              <a:t>Ultrasound waves are generated in pulses (intermittent trains of pressure waves) and each </a:t>
            </a:r>
            <a:r>
              <a:rPr lang="en-US" altLang="cs-CZ" b="1" dirty="0"/>
              <a:t>pulse</a:t>
            </a:r>
            <a:r>
              <a:rPr lang="en-US" altLang="cs-CZ" dirty="0"/>
              <a:t> commonly consists of 2 or 3 sound </a:t>
            </a:r>
            <a:r>
              <a:rPr lang="en-US" altLang="cs-CZ" b="1" dirty="0"/>
              <a:t>cycles</a:t>
            </a:r>
            <a:r>
              <a:rPr lang="en-US" altLang="cs-CZ" dirty="0"/>
              <a:t> of the same frequency. The pulse length (PL) is the distance traveled per pulse. </a:t>
            </a:r>
            <a:endParaRPr lang="cs-CZ" altLang="cs-CZ" dirty="0"/>
          </a:p>
          <a:p>
            <a:r>
              <a:rPr lang="cs-CZ" altLang="cs-CZ" dirty="0"/>
              <a:t>Pulz musí být schopný se trefit do bodu bez toho, aby se trefil do bodu předcházejícího nebo následujícího</a:t>
            </a:r>
          </a:p>
        </p:txBody>
      </p:sp>
      <p:sp>
        <p:nvSpPr>
          <p:cNvPr id="110596" name="Zástupný symbol pro číslo snímku 3">
            <a:extLst>
              <a:ext uri="{FF2B5EF4-FFF2-40B4-BE49-F238E27FC236}">
                <a16:creationId xmlns:a16="http://schemas.microsoft.com/office/drawing/2014/main" id="{DA07D694-306B-4C8C-B12A-DE39A3197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AB1A4A1B-AA11-4D5F-86B9-A341CC653A9B}" type="slidenum">
              <a:rPr lang="cs-CZ" altLang="cs-CZ"/>
              <a:pPr eaLnBrk="1" hangingPunct="1"/>
              <a:t>29</a:t>
            </a:fld>
            <a:endParaRPr lang="cs-CZ" altLang="cs-CZ"/>
          </a:p>
        </p:txBody>
      </p:sp>
    </p:spTree>
    <p:extLst>
      <p:ext uri="{BB962C8B-B14F-4D97-AF65-F5344CB8AC3E}">
        <p14:creationId xmlns:p14="http://schemas.microsoft.com/office/powerpoint/2010/main" val="3183094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Zástupný symbol pro obrázek snímku 1">
            <a:extLst>
              <a:ext uri="{FF2B5EF4-FFF2-40B4-BE49-F238E27FC236}">
                <a16:creationId xmlns:a16="http://schemas.microsoft.com/office/drawing/2014/main" id="{0CF8BFF9-08A6-4B3C-8969-924D3DFCAED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Zástupný symbol pro poznámky 2">
            <a:extLst>
              <a:ext uri="{FF2B5EF4-FFF2-40B4-BE49-F238E27FC236}">
                <a16:creationId xmlns:a16="http://schemas.microsoft.com/office/drawing/2014/main" id="{6A440820-6ED0-42B0-A776-1F6EFFA105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dirty="0"/>
          </a:p>
        </p:txBody>
      </p:sp>
      <p:sp>
        <p:nvSpPr>
          <p:cNvPr id="110596" name="Zástupný symbol pro číslo snímku 3">
            <a:extLst>
              <a:ext uri="{FF2B5EF4-FFF2-40B4-BE49-F238E27FC236}">
                <a16:creationId xmlns:a16="http://schemas.microsoft.com/office/drawing/2014/main" id="{DA07D694-306B-4C8C-B12A-DE39A3197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AB1A4A1B-AA11-4D5F-86B9-A341CC653A9B}" type="slidenum">
              <a:rPr lang="cs-CZ" altLang="cs-CZ"/>
              <a:pPr eaLnBrk="1" hangingPunct="1"/>
              <a:t>30</a:t>
            </a:fld>
            <a:endParaRPr lang="cs-CZ" alt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Zástupný symbol pro obrázek snímku 1">
            <a:extLst>
              <a:ext uri="{FF2B5EF4-FFF2-40B4-BE49-F238E27FC236}">
                <a16:creationId xmlns:a16="http://schemas.microsoft.com/office/drawing/2014/main" id="{0CF8BFF9-08A6-4B3C-8969-924D3DFCAED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Zástupný symbol pro poznámky 2">
            <a:extLst>
              <a:ext uri="{FF2B5EF4-FFF2-40B4-BE49-F238E27FC236}">
                <a16:creationId xmlns:a16="http://schemas.microsoft.com/office/drawing/2014/main" id="{6A440820-6ED0-42B0-A776-1F6EFFA105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dirty="0"/>
          </a:p>
        </p:txBody>
      </p:sp>
      <p:sp>
        <p:nvSpPr>
          <p:cNvPr id="110596" name="Zástupný symbol pro číslo snímku 3">
            <a:extLst>
              <a:ext uri="{FF2B5EF4-FFF2-40B4-BE49-F238E27FC236}">
                <a16:creationId xmlns:a16="http://schemas.microsoft.com/office/drawing/2014/main" id="{DA07D694-306B-4C8C-B12A-DE39A3197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AB1A4A1B-AA11-4D5F-86B9-A341CC653A9B}" type="slidenum">
              <a:rPr lang="cs-CZ" altLang="cs-CZ"/>
              <a:pPr eaLnBrk="1" hangingPunct="1"/>
              <a:t>31</a:t>
            </a:fld>
            <a:endParaRPr lang="cs-CZ" altLang="cs-CZ"/>
          </a:p>
        </p:txBody>
      </p:sp>
    </p:spTree>
    <p:extLst>
      <p:ext uri="{BB962C8B-B14F-4D97-AF65-F5344CB8AC3E}">
        <p14:creationId xmlns:p14="http://schemas.microsoft.com/office/powerpoint/2010/main" val="3980091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D270E35E-8DF5-46B2-8704-F3D259C0A4B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7122A61A-D4C5-40CD-A7B9-360D062D5B2B}" type="slidenum">
              <a:rPr lang="cs-CZ" altLang="cs-CZ"/>
              <a:pPr eaLnBrk="1" hangingPunct="1"/>
              <a:t>32</a:t>
            </a:fld>
            <a:endParaRPr lang="cs-CZ" altLang="cs-CZ"/>
          </a:p>
        </p:txBody>
      </p:sp>
      <p:sp>
        <p:nvSpPr>
          <p:cNvPr id="95235" name="Rectangle 2">
            <a:extLst>
              <a:ext uri="{FF2B5EF4-FFF2-40B4-BE49-F238E27FC236}">
                <a16:creationId xmlns:a16="http://schemas.microsoft.com/office/drawing/2014/main" id="{BBA5734A-003D-4E47-A524-6BAFF898B65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4563" name="Rectangle 3">
            <a:extLst>
              <a:ext uri="{FF2B5EF4-FFF2-40B4-BE49-F238E27FC236}">
                <a16:creationId xmlns:a16="http://schemas.microsoft.com/office/drawing/2014/main" id="{917D0682-16A2-4565-BDCA-B0766818C71F}"/>
              </a:ext>
            </a:extLst>
          </p:cNvPr>
          <p:cNvSpPr>
            <a:spLocks noGrp="1" noChangeArrowheads="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cs-CZ" altLang="cs-CZ" sz="2400" dirty="0"/>
              <a:t>Jen ukázka lepšího rozlišení stejného obrazu (za sebou) močový měchýř, děloha, rektum)</a:t>
            </a:r>
          </a:p>
          <a:p>
            <a:pPr lvl="4">
              <a:defRPr/>
            </a:pPr>
            <a:endParaRPr lang="cs-CZ" sz="2200" b="1" i="1" u="sng" dirty="0">
              <a:solidFill>
                <a:srgbClr val="FF3300"/>
              </a:solidFill>
              <a:effectLst>
                <a:outerShdw blurRad="38100" dist="38100" dir="2700000" algn="tl">
                  <a:srgbClr val="C0C0C0"/>
                </a:outerShdw>
              </a:effectLst>
              <a:latin typeface="Arial Narrow"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Mechanické sondy se již prakticky nepoužívají</a:t>
            </a:r>
          </a:p>
          <a:p>
            <a:r>
              <a:rPr lang="cs-CZ" dirty="0"/>
              <a:t>Sektorové sondy mají výhodu v malé aktivní ploše, jsou proto využívány zejm. v kardiologii pro zobrazení srdce z úzkých mezižeberních prostor.</a:t>
            </a:r>
          </a:p>
          <a:p>
            <a:r>
              <a:rPr lang="cs-CZ" dirty="0"/>
              <a:t>Lineární sondy poskytují nejkvalitnější obraz, ale mají malé FOV (</a:t>
            </a:r>
            <a:r>
              <a:rPr lang="cs-CZ" dirty="0" err="1"/>
              <a:t>field</a:t>
            </a:r>
            <a:r>
              <a:rPr lang="cs-CZ" dirty="0"/>
              <a:t> </a:t>
            </a:r>
            <a:r>
              <a:rPr lang="cs-CZ" dirty="0" err="1"/>
              <a:t>of</a:t>
            </a:r>
            <a:r>
              <a:rPr lang="cs-CZ" dirty="0"/>
              <a:t> </a:t>
            </a:r>
            <a:r>
              <a:rPr lang="cs-CZ" dirty="0" err="1"/>
              <a:t>view</a:t>
            </a:r>
            <a:r>
              <a:rPr lang="cs-CZ" dirty="0"/>
              <a:t>)</a:t>
            </a:r>
          </a:p>
        </p:txBody>
      </p:sp>
      <p:sp>
        <p:nvSpPr>
          <p:cNvPr id="4" name="Zástupný symbol pro číslo snímku 3"/>
          <p:cNvSpPr>
            <a:spLocks noGrp="1"/>
          </p:cNvSpPr>
          <p:nvPr>
            <p:ph type="sldNum" sz="quarter" idx="5"/>
          </p:nvPr>
        </p:nvSpPr>
        <p:spPr/>
        <p:txBody>
          <a:bodyPr/>
          <a:lstStyle/>
          <a:p>
            <a:fld id="{1B8ADC93-F3D8-442B-A523-38149597F31E}" type="slidenum">
              <a:rPr lang="cs-CZ" altLang="cs-CZ" smtClean="0"/>
              <a:pPr/>
              <a:t>33</a:t>
            </a:fld>
            <a:endParaRPr lang="cs-CZ" altLang="cs-CZ"/>
          </a:p>
        </p:txBody>
      </p:sp>
    </p:spTree>
    <p:extLst>
      <p:ext uri="{BB962C8B-B14F-4D97-AF65-F5344CB8AC3E}">
        <p14:creationId xmlns:p14="http://schemas.microsoft.com/office/powerpoint/2010/main" val="13337566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Endorektální</a:t>
            </a:r>
            <a:r>
              <a:rPr lang="cs-CZ" dirty="0"/>
              <a:t> sonda </a:t>
            </a:r>
            <a:r>
              <a:rPr lang="cs-CZ" dirty="0" err="1"/>
              <a:t>mikrokonvexní</a:t>
            </a:r>
            <a:r>
              <a:rPr lang="cs-CZ" dirty="0"/>
              <a:t>, </a:t>
            </a:r>
            <a:r>
              <a:rPr lang="cs-CZ" dirty="0" err="1"/>
              <a:t>endorektální</a:t>
            </a:r>
            <a:r>
              <a:rPr lang="cs-CZ" dirty="0"/>
              <a:t> </a:t>
            </a:r>
            <a:r>
              <a:rPr lang="cs-CZ" dirty="0" err="1"/>
              <a:t>triplane</a:t>
            </a:r>
            <a:r>
              <a:rPr lang="cs-CZ" dirty="0"/>
              <a:t> sonda, </a:t>
            </a:r>
            <a:r>
              <a:rPr lang="cs-CZ" dirty="0" err="1"/>
              <a:t>endoanální</a:t>
            </a:r>
            <a:r>
              <a:rPr lang="cs-CZ" dirty="0"/>
              <a:t> cirkulární sonda</a:t>
            </a:r>
          </a:p>
          <a:p>
            <a:r>
              <a:rPr lang="cs-CZ" dirty="0"/>
              <a:t>Laparoskopická sonda, intravaskulární sonda</a:t>
            </a:r>
          </a:p>
        </p:txBody>
      </p:sp>
      <p:sp>
        <p:nvSpPr>
          <p:cNvPr id="4" name="Zástupný symbol pro číslo snímku 3"/>
          <p:cNvSpPr>
            <a:spLocks noGrp="1"/>
          </p:cNvSpPr>
          <p:nvPr>
            <p:ph type="sldNum" sz="quarter" idx="5"/>
          </p:nvPr>
        </p:nvSpPr>
        <p:spPr/>
        <p:txBody>
          <a:bodyPr/>
          <a:lstStyle/>
          <a:p>
            <a:fld id="{1B8ADC93-F3D8-442B-A523-38149597F31E}" type="slidenum">
              <a:rPr lang="cs-CZ" altLang="cs-CZ" smtClean="0"/>
              <a:pPr/>
              <a:t>34</a:t>
            </a:fld>
            <a:endParaRPr lang="cs-CZ" altLang="cs-CZ"/>
          </a:p>
        </p:txBody>
      </p:sp>
    </p:spTree>
    <p:extLst>
      <p:ext uri="{BB962C8B-B14F-4D97-AF65-F5344CB8AC3E}">
        <p14:creationId xmlns:p14="http://schemas.microsoft.com/office/powerpoint/2010/main" val="3820027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Podélné vlnění – šíření zvuku vzduchem, šíření UZ tkáněmi</a:t>
            </a:r>
          </a:p>
          <a:p>
            <a:r>
              <a:rPr lang="cs-CZ" dirty="0"/>
              <a:t>Příčné vlnění – hození kamene do vody, brnkání na strunu, SW</a:t>
            </a:r>
            <a:r>
              <a:rPr lang="cs-CZ" baseline="0" dirty="0"/>
              <a:t> </a:t>
            </a:r>
            <a:r>
              <a:rPr lang="cs-CZ" baseline="0" dirty="0" err="1"/>
              <a:t>elastografie</a:t>
            </a:r>
            <a:endParaRPr lang="cs-CZ" dirty="0"/>
          </a:p>
        </p:txBody>
      </p:sp>
      <p:sp>
        <p:nvSpPr>
          <p:cNvPr id="4" name="Zástupný symbol pro číslo snímku 3"/>
          <p:cNvSpPr>
            <a:spLocks noGrp="1"/>
          </p:cNvSpPr>
          <p:nvPr>
            <p:ph type="sldNum" sz="quarter" idx="10"/>
          </p:nvPr>
        </p:nvSpPr>
        <p:spPr/>
        <p:txBody>
          <a:bodyPr/>
          <a:lstStyle/>
          <a:p>
            <a:fld id="{1B8ADC93-F3D8-442B-A523-38149597F31E}" type="slidenum">
              <a:rPr lang="cs-CZ" altLang="cs-CZ" smtClean="0"/>
              <a:pPr/>
              <a:t>4</a:t>
            </a:fld>
            <a:endParaRPr lang="cs-CZ" altLang="cs-CZ"/>
          </a:p>
        </p:txBody>
      </p:sp>
    </p:spTree>
    <p:extLst>
      <p:ext uri="{BB962C8B-B14F-4D97-AF65-F5344CB8AC3E}">
        <p14:creationId xmlns:p14="http://schemas.microsoft.com/office/powerpoint/2010/main" val="39175338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Zde uvidíme základní možnosti nastavení UZ přístroje uživatelem</a:t>
            </a:r>
          </a:p>
          <a:p>
            <a:r>
              <a:rPr lang="cs-CZ" dirty="0"/>
              <a:t>Přístroje obsahují pro jednotlivé sondy přednastavení (</a:t>
            </a:r>
            <a:r>
              <a:rPr lang="cs-CZ" dirty="0" err="1"/>
              <a:t>preset</a:t>
            </a:r>
            <a:r>
              <a:rPr lang="cs-CZ" dirty="0"/>
              <a:t>) pro nejčastější vyšetření (Abdomen, </a:t>
            </a:r>
            <a:r>
              <a:rPr lang="cs-CZ" dirty="0" err="1"/>
              <a:t>Renal</a:t>
            </a:r>
            <a:r>
              <a:rPr lang="cs-CZ" dirty="0"/>
              <a:t>, </a:t>
            </a:r>
            <a:r>
              <a:rPr lang="cs-CZ" dirty="0" err="1"/>
              <a:t>Venous</a:t>
            </a:r>
            <a:r>
              <a:rPr lang="cs-CZ" dirty="0"/>
              <a:t>,…), ve kterých je různě nastavena řada dalších </a:t>
            </a:r>
            <a:r>
              <a:rPr lang="cs-CZ" dirty="0" err="1"/>
              <a:t>paramaterů</a:t>
            </a:r>
            <a:r>
              <a:rPr lang="cs-CZ" dirty="0"/>
              <a:t>, které uživatel měnit nemůže.</a:t>
            </a:r>
          </a:p>
          <a:p>
            <a:r>
              <a:rPr lang="cs-CZ" dirty="0"/>
              <a:t>Neuvádím zde např. nastavení (střední) frekvence sondy, kterou u některých výrobců lze měnit, u některých ne (resp. si ji změní přístroj při změně jiného </a:t>
            </a:r>
            <a:r>
              <a:rPr lang="cs-CZ" dirty="0" err="1"/>
              <a:t>paramateru</a:t>
            </a:r>
            <a:r>
              <a:rPr lang="cs-CZ" dirty="0"/>
              <a:t>, např. </a:t>
            </a:r>
            <a:r>
              <a:rPr lang="cs-CZ" dirty="0" err="1"/>
              <a:t>depth</a:t>
            </a:r>
            <a:r>
              <a:rPr lang="cs-CZ" dirty="0"/>
              <a:t>) </a:t>
            </a:r>
          </a:p>
        </p:txBody>
      </p:sp>
      <p:sp>
        <p:nvSpPr>
          <p:cNvPr id="4" name="Zástupný symbol pro číslo snímku 3"/>
          <p:cNvSpPr>
            <a:spLocks noGrp="1"/>
          </p:cNvSpPr>
          <p:nvPr>
            <p:ph type="sldNum" sz="quarter" idx="5"/>
          </p:nvPr>
        </p:nvSpPr>
        <p:spPr/>
        <p:txBody>
          <a:bodyPr/>
          <a:lstStyle/>
          <a:p>
            <a:fld id="{1B8ADC93-F3D8-442B-A523-38149597F31E}" type="slidenum">
              <a:rPr lang="cs-CZ" altLang="cs-CZ" smtClean="0"/>
              <a:pPr/>
              <a:t>35</a:t>
            </a:fld>
            <a:endParaRPr lang="cs-CZ" altLang="cs-CZ"/>
          </a:p>
        </p:txBody>
      </p:sp>
    </p:spTree>
    <p:extLst>
      <p:ext uri="{BB962C8B-B14F-4D97-AF65-F5344CB8AC3E}">
        <p14:creationId xmlns:p14="http://schemas.microsoft.com/office/powerpoint/2010/main" val="2612098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81EBCA27-E4C1-4368-B0DD-CC0561D5F77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603216D6-A2CD-4F58-B913-FE0930248424}" type="slidenum">
              <a:rPr lang="cs-CZ" altLang="cs-CZ"/>
              <a:pPr eaLnBrk="1" hangingPunct="1"/>
              <a:t>36</a:t>
            </a:fld>
            <a:endParaRPr lang="cs-CZ" altLang="cs-CZ"/>
          </a:p>
        </p:txBody>
      </p:sp>
      <p:sp>
        <p:nvSpPr>
          <p:cNvPr id="111619" name="Rectangle 2">
            <a:extLst>
              <a:ext uri="{FF2B5EF4-FFF2-40B4-BE49-F238E27FC236}">
                <a16:creationId xmlns:a16="http://schemas.microsoft.com/office/drawing/2014/main" id="{FE199F2D-27A3-42E7-91BC-55FD84F61D55}"/>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1620" name="Rectangle 3">
            <a:extLst>
              <a:ext uri="{FF2B5EF4-FFF2-40B4-BE49-F238E27FC236}">
                <a16:creationId xmlns:a16="http://schemas.microsoft.com/office/drawing/2014/main" id="{B6DC3262-BBE4-4F91-BB78-15B8C64A908C}"/>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normAutofit fontScale="85000" lnSpcReduction="10000"/>
          </a:bodyPr>
          <a:lstStyle/>
          <a:p>
            <a:pPr eaLnBrk="1" hangingPunct="1"/>
            <a:r>
              <a:rPr lang="cs-CZ" altLang="cs-CZ" dirty="0" err="1"/>
              <a:t>Gain</a:t>
            </a:r>
            <a:r>
              <a:rPr lang="cs-CZ" altLang="cs-CZ" dirty="0"/>
              <a:t> – ovládá velikost zesílení vracejících se ech. Zesiluje všechna echa bez závislosti na hloubce. </a:t>
            </a:r>
          </a:p>
          <a:p>
            <a:pPr eaLnBrk="1" hangingPunct="1"/>
            <a:r>
              <a:rPr lang="cs-CZ" altLang="cs-CZ" dirty="0"/>
              <a:t>Navíc lze toto zesílení selektivně volit pomocí tahových ovladačů (potenciometrů) TGC (Time </a:t>
            </a:r>
            <a:r>
              <a:rPr lang="cs-CZ" altLang="cs-CZ" dirty="0" err="1"/>
              <a:t>Gain</a:t>
            </a:r>
            <a:r>
              <a:rPr lang="cs-CZ" altLang="cs-CZ" dirty="0"/>
              <a:t> </a:t>
            </a:r>
            <a:r>
              <a:rPr lang="cs-CZ" altLang="cs-CZ" dirty="0" err="1"/>
              <a:t>Compensation</a:t>
            </a:r>
            <a:r>
              <a:rPr lang="cs-CZ" altLang="cs-CZ" dirty="0"/>
              <a:t>). Tím dojde ke kompenzaci zeslabených ech, které se vrací v různém čase. Tahové ovladače nastavují tedy zesílení příjmu pro 2D obraz a M-mód v jednotlivých hloubkách.</a:t>
            </a:r>
          </a:p>
          <a:p>
            <a:pPr marL="0" marR="0" lvl="0" indent="0" algn="l" defTabSz="914400" rtl="0" eaLnBrk="1" fontAlgn="base" latinLnBrk="0" hangingPunct="1">
              <a:lnSpc>
                <a:spcPct val="100000"/>
              </a:lnSpc>
              <a:spcBef>
                <a:spcPct val="30000"/>
              </a:spcBef>
              <a:spcAft>
                <a:spcPct val="0"/>
              </a:spcAft>
              <a:buClrTx/>
              <a:buSzTx/>
              <a:buFontTx/>
              <a:buNone/>
              <a:tabLst/>
              <a:defRPr/>
            </a:pPr>
            <a:r>
              <a:rPr lang="cs-CZ" altLang="cs-CZ" dirty="0"/>
              <a:t>Při zobrazení </a:t>
            </a:r>
            <a:r>
              <a:rPr lang="cs-CZ" altLang="cs-CZ" dirty="0" err="1"/>
              <a:t>Color</a:t>
            </a:r>
            <a:r>
              <a:rPr lang="cs-CZ" altLang="cs-CZ" dirty="0"/>
              <a:t>, Doppler a </a:t>
            </a:r>
            <a:r>
              <a:rPr lang="cs-CZ" altLang="cs-CZ" dirty="0" err="1"/>
              <a:t>Power</a:t>
            </a:r>
            <a:r>
              <a:rPr lang="cs-CZ" altLang="cs-CZ" dirty="0"/>
              <a:t> nemají tahové ovladače žádný vliv.</a:t>
            </a:r>
          </a:p>
          <a:p>
            <a:pPr eaLnBrk="1" hangingPunct="1"/>
            <a:r>
              <a:rPr lang="cs-CZ" altLang="cs-CZ" dirty="0"/>
              <a:t>V případě nastavení všech ovladačů doprostřed dochází ke stejné úpravě zesílení v celém obraze. Vždy ale funguje automatické zesílení signálu z větší hloubky na základě předpokládaného útlumu signálu, tedy již při nastavení na střed můžeme získat homogenní obraz.</a:t>
            </a:r>
          </a:p>
          <a:p>
            <a:pPr eaLnBrk="1" hangingPunct="1"/>
            <a:endParaRPr lang="cs-CZ" altLang="cs-CZ" dirty="0"/>
          </a:p>
          <a:p>
            <a:pPr eaLnBrk="1" hangingPunct="1"/>
            <a:r>
              <a:rPr lang="en-US" dirty="0"/>
              <a:t>Received echoes from focal points close to the surface require little, if any, amplification. This region is referred to as the near field. However, echoes received from focal points deep in the body are extremely weak and must be amplified by a factor of 100 or more. This region is referred to as the far field. The receiver AFE </a:t>
            </a:r>
            <a:r>
              <a:rPr lang="cs-CZ" dirty="0"/>
              <a:t>(analog front-end </a:t>
            </a:r>
            <a:r>
              <a:rPr lang="cs-CZ" dirty="0" err="1"/>
              <a:t>controller</a:t>
            </a:r>
            <a:r>
              <a:rPr lang="cs-CZ" dirty="0"/>
              <a:t>) </a:t>
            </a:r>
            <a:r>
              <a:rPr lang="en-US" dirty="0"/>
              <a:t>has this unique challenge. It should be capable to adapt to both weak (far field) and strong (near field) received signals. This means that any strong echo must be conditioned so as to not saturate and distort the receive chain and any weak echo must be amplified while inducing minimal noise to determine the source of the echo. For this purpose, most of the receiver AFEs consists of: </a:t>
            </a:r>
            <a:endParaRPr lang="cs-CZ" dirty="0"/>
          </a:p>
          <a:p>
            <a:pPr eaLnBrk="1" hangingPunct="1"/>
            <a:r>
              <a:rPr lang="en-US" dirty="0"/>
              <a:t>• A highly linear low noise amplifier (LNA) – whose gain is digitally programmable. Sometimes it also has programmable input impedance for improved ultrasound probe matching characteristics</a:t>
            </a:r>
            <a:endParaRPr lang="cs-CZ" dirty="0"/>
          </a:p>
          <a:p>
            <a:pPr eaLnBrk="1" hangingPunct="1"/>
            <a:r>
              <a:rPr lang="en-US" dirty="0"/>
              <a:t> • A Voltage-Controlled Attenuator (VCAT) – controlled through high bandwidth analog pins, allowing for fast control (Note that some devices also provide digital attenuation control along with analog control. The digital control feature can eliminate the noise from the VCNTL circuit and ensure better SNR and phase noise for the TGC path. However, this document talks about the analog approach only). This block is capable of increasing or decreasing the gain (linear in dB) using external signal. Typically, a differential control structure is used to reduce common mode noise. </a:t>
            </a:r>
            <a:endParaRPr lang="cs-CZ" altLang="cs-CZ"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7CE29318-6D94-4921-8B8F-CD58DC484B9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54BF2CD9-7E04-4942-861A-93D986AFEC50}" type="slidenum">
              <a:rPr lang="cs-CZ" altLang="cs-CZ"/>
              <a:pPr eaLnBrk="1" hangingPunct="1"/>
              <a:t>37</a:t>
            </a:fld>
            <a:endParaRPr lang="cs-CZ" altLang="cs-CZ"/>
          </a:p>
        </p:txBody>
      </p:sp>
      <p:sp>
        <p:nvSpPr>
          <p:cNvPr id="112643" name="Rectangle 2">
            <a:extLst>
              <a:ext uri="{FF2B5EF4-FFF2-40B4-BE49-F238E27FC236}">
                <a16:creationId xmlns:a16="http://schemas.microsoft.com/office/drawing/2014/main" id="{17B5ADB9-75C0-4E3F-A941-61C31D81E24E}"/>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2644" name="Rectangle 3">
            <a:extLst>
              <a:ext uri="{FF2B5EF4-FFF2-40B4-BE49-F238E27FC236}">
                <a16:creationId xmlns:a16="http://schemas.microsoft.com/office/drawing/2014/main" id="{B2F6CA24-F82B-40F4-B123-F2121513A359}"/>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cs-CZ" altLang="cs-CZ" dirty="0"/>
              <a:t>Lupa</a:t>
            </a:r>
          </a:p>
          <a:p>
            <a:pPr eaLnBrk="1" hangingPunct="1"/>
            <a:r>
              <a:rPr lang="cs-CZ" altLang="cs-CZ" dirty="0"/>
              <a:t>Zvětšuje obraz v 8mi úrovních</a:t>
            </a:r>
          </a:p>
          <a:p>
            <a:pPr eaLnBrk="1" hangingPunct="1"/>
            <a:r>
              <a:rPr lang="cs-CZ" altLang="cs-CZ" dirty="0"/>
              <a:t>velikost detailu stejná</a:t>
            </a:r>
          </a:p>
          <a:p>
            <a:pPr eaLnBrk="1" hangingPunct="1"/>
            <a:r>
              <a:rPr lang="cs-CZ" altLang="cs-CZ" dirty="0"/>
              <a:t>vyšetření objemného orgánu – jater – přehlednutí</a:t>
            </a:r>
          </a:p>
          <a:p>
            <a:pPr eaLnBrk="1" hangingPunct="1"/>
            <a:endParaRPr lang="cs-CZ" altLang="cs-CZ"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FC46B0FD-C94A-4A5E-B64B-A79C5E665B6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3E38D607-92CA-46A1-80F4-A50E6EC34BD9}" type="slidenum">
              <a:rPr lang="cs-CZ" altLang="cs-CZ"/>
              <a:pPr eaLnBrk="1" hangingPunct="1"/>
              <a:t>38</a:t>
            </a:fld>
            <a:endParaRPr lang="cs-CZ" altLang="cs-CZ"/>
          </a:p>
        </p:txBody>
      </p:sp>
      <p:sp>
        <p:nvSpPr>
          <p:cNvPr id="113667" name="Rectangle 2">
            <a:extLst>
              <a:ext uri="{FF2B5EF4-FFF2-40B4-BE49-F238E27FC236}">
                <a16:creationId xmlns:a16="http://schemas.microsoft.com/office/drawing/2014/main" id="{A14F379B-3391-4F16-B1FE-6227480FBADF}"/>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3668" name="Rectangle 3">
            <a:extLst>
              <a:ext uri="{FF2B5EF4-FFF2-40B4-BE49-F238E27FC236}">
                <a16:creationId xmlns:a16="http://schemas.microsoft.com/office/drawing/2014/main" id="{18594992-5FF2-4ECD-BF9A-D74438EF89AB}"/>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cs-CZ" altLang="cs-CZ"/>
              <a:t>High definition – „lupa“ s vysokým rozlišením</a:t>
            </a:r>
          </a:p>
          <a:p>
            <a:pPr eaLnBrk="1" hangingPunct="1"/>
            <a:r>
              <a:rPr lang="cs-CZ" altLang="cs-CZ"/>
              <a:t>výpočetní síla</a:t>
            </a:r>
          </a:p>
          <a:p>
            <a:pPr eaLnBrk="1" hangingPunct="1"/>
            <a:r>
              <a:rPr lang="cs-CZ" altLang="cs-CZ"/>
              <a:t>oblast zájmu omezení polem</a:t>
            </a:r>
          </a:p>
          <a:p>
            <a:pPr eaLnBrk="1" hangingPunct="1"/>
            <a:r>
              <a:rPr lang="cs-CZ" altLang="cs-CZ"/>
              <a:t>x-krát podrobnější detail</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597335DC-81E7-44A2-9395-4A00EBA2CE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26009FC9-EC51-4D2A-A477-3301BD731FD9}" type="slidenum">
              <a:rPr lang="cs-CZ" altLang="cs-CZ"/>
              <a:pPr eaLnBrk="1" hangingPunct="1"/>
              <a:t>39</a:t>
            </a:fld>
            <a:endParaRPr lang="cs-CZ" altLang="cs-CZ"/>
          </a:p>
        </p:txBody>
      </p:sp>
      <p:sp>
        <p:nvSpPr>
          <p:cNvPr id="114691" name="Rectangle 2">
            <a:extLst>
              <a:ext uri="{FF2B5EF4-FFF2-40B4-BE49-F238E27FC236}">
                <a16:creationId xmlns:a16="http://schemas.microsoft.com/office/drawing/2014/main" id="{B648131D-B312-41C1-A8E1-9F001D36EAC4}"/>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4692" name="Rectangle 3">
            <a:extLst>
              <a:ext uri="{FF2B5EF4-FFF2-40B4-BE49-F238E27FC236}">
                <a16:creationId xmlns:a16="http://schemas.microsoft.com/office/drawing/2014/main" id="{B21E8A34-0818-46D0-A715-D3D9B45F38A4}"/>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cs-CZ" altLang="cs-CZ" dirty="0"/>
              <a:t>Nastavení dle vyšetřované oblasti, hloubka je ovlivněna anatomickou polohou vyšetřovaného orgánu.</a:t>
            </a:r>
          </a:p>
          <a:p>
            <a:pPr eaLnBrk="1" hangingPunct="1"/>
            <a:r>
              <a:rPr lang="cs-CZ" altLang="cs-CZ" dirty="0"/>
              <a:t>Při volbě hloubky se mění 2D obraz, stupnice hloubky, dále MI, TI, snímkovací kmitočet a hloubka fokusace.</a:t>
            </a:r>
          </a:p>
          <a:p>
            <a:pPr eaLnBrk="1" hangingPunct="1"/>
            <a:r>
              <a:rPr lang="cs-CZ" altLang="cs-CZ" dirty="0"/>
              <a:t>Dále je nutné upravit fokusaci dle oblasti zájmu.</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6BA8A024-2ACC-4414-B990-9BEAD5DA82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0EEC2B6A-B30B-4839-AC5B-657E18F7735D}" type="slidenum">
              <a:rPr lang="cs-CZ" altLang="cs-CZ"/>
              <a:pPr eaLnBrk="1" hangingPunct="1"/>
              <a:t>40</a:t>
            </a:fld>
            <a:endParaRPr lang="cs-CZ" altLang="cs-CZ"/>
          </a:p>
        </p:txBody>
      </p:sp>
      <p:sp>
        <p:nvSpPr>
          <p:cNvPr id="115715" name="Rectangle 2">
            <a:extLst>
              <a:ext uri="{FF2B5EF4-FFF2-40B4-BE49-F238E27FC236}">
                <a16:creationId xmlns:a16="http://schemas.microsoft.com/office/drawing/2014/main" id="{4D8E5576-21DC-4059-B15C-7C2FA2C75DC4}"/>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5716" name="Rectangle 3">
            <a:extLst>
              <a:ext uri="{FF2B5EF4-FFF2-40B4-BE49-F238E27FC236}">
                <a16:creationId xmlns:a16="http://schemas.microsoft.com/office/drawing/2014/main" id="{E4C5DDEF-18D4-4647-A4CD-D0B0CE942958}"/>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cs-CZ" altLang="cs-CZ"/>
              <a:t>Funkce fokus stanovuje hloubku, ve které je uz svazek optimálně zaostřen. </a:t>
            </a:r>
          </a:p>
          <a:p>
            <a:r>
              <a:rPr lang="en-US" altLang="cs-CZ"/>
              <a:t>An important characteristic of an ultrasound pulse is its diameter, which is also the width of the ultrasound beam. The diameter of a pulse changes as it moves along the beam path. The effect of pulse size on image detail will be considered in the next chapter.. At this point we will observe the change in pulse diameter as it moves along the beam and show how it can be controlled.</a:t>
            </a:r>
            <a:br>
              <a:rPr lang="en-US" altLang="cs-CZ"/>
            </a:br>
            <a:endParaRPr lang="en-US" altLang="cs-CZ"/>
          </a:p>
          <a:p>
            <a:r>
              <a:rPr lang="en-US" altLang="cs-CZ"/>
              <a:t>The diameter of the pulse is determined by the characteristics of the transducer. At the transducer surface, the diameter of the pulse is the same as the diameter of the vibrating crystal. As the pulse moves through the body, the diameter generally changes. This is determined by the focusing characteristics of the transducer.</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6C4FD777-1BDB-4E54-9EE5-29A6D5A41A8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11D73543-B73B-4FDF-90C3-E0B385C8A125}" type="slidenum">
              <a:rPr lang="cs-CZ" altLang="cs-CZ"/>
              <a:pPr eaLnBrk="1" hangingPunct="1"/>
              <a:t>41</a:t>
            </a:fld>
            <a:endParaRPr lang="cs-CZ" altLang="cs-CZ"/>
          </a:p>
        </p:txBody>
      </p:sp>
      <p:sp>
        <p:nvSpPr>
          <p:cNvPr id="116739" name="Rectangle 2">
            <a:extLst>
              <a:ext uri="{FF2B5EF4-FFF2-40B4-BE49-F238E27FC236}">
                <a16:creationId xmlns:a16="http://schemas.microsoft.com/office/drawing/2014/main" id="{25FBA00F-9A61-47F0-B8BF-022C0007D53D}"/>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6740" name="Rectangle 3">
            <a:extLst>
              <a:ext uri="{FF2B5EF4-FFF2-40B4-BE49-F238E27FC236}">
                <a16:creationId xmlns:a16="http://schemas.microsoft.com/office/drawing/2014/main" id="{A926895C-3FA1-49FB-9046-C3DACA6E859A}"/>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cs-CZ" altLang="cs-CZ" dirty="0"/>
              <a:t>Přístroj nabízí možnost zvýšit počet fokusů až na 5.</a:t>
            </a:r>
          </a:p>
          <a:p>
            <a:pPr eaLnBrk="1" hangingPunct="1"/>
            <a:r>
              <a:rPr lang="cs-CZ" altLang="cs-CZ" dirty="0"/>
              <a:t>Počet fokusačních zón. Maximální počet je 5</a:t>
            </a:r>
          </a:p>
          <a:p>
            <a:pPr eaLnBrk="1" hangingPunct="1"/>
            <a:r>
              <a:rPr lang="cs-CZ" altLang="cs-CZ" dirty="0"/>
              <a:t>rozptyl zón se dá měnit</a:t>
            </a:r>
          </a:p>
          <a:p>
            <a:pPr eaLnBrk="1" hangingPunct="1"/>
            <a:r>
              <a:rPr lang="cs-CZ" altLang="cs-CZ" dirty="0"/>
              <a:t>obraz v reálném čase – „trhavý“</a:t>
            </a:r>
          </a:p>
          <a:p>
            <a:pPr eaLnBrk="1" hangingPunct="1"/>
            <a:endParaRPr lang="cs-CZ" altLang="cs-CZ" dirty="0"/>
          </a:p>
          <a:p>
            <a:pPr eaLnBrk="1" hangingPunct="1"/>
            <a:endParaRPr lang="cs-CZ" altLang="cs-CZ"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Zástupný symbol pro obrázek snímku 1">
            <a:extLst>
              <a:ext uri="{FF2B5EF4-FFF2-40B4-BE49-F238E27FC236}">
                <a16:creationId xmlns:a16="http://schemas.microsoft.com/office/drawing/2014/main" id="{1FD6BEF7-F2A9-48C0-A530-0AADC40A1E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Zástupný symbol pro poznámky 2">
            <a:extLst>
              <a:ext uri="{FF2B5EF4-FFF2-40B4-BE49-F238E27FC236}">
                <a16:creationId xmlns:a16="http://schemas.microsoft.com/office/drawing/2014/main" id="{1259368D-C737-4966-ADB0-B9835695F9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cs-CZ" altLang="cs-CZ"/>
              <a:t>dynamický rozsah –</a:t>
            </a:r>
            <a:r>
              <a:rPr lang="cs-CZ" altLang="cs-CZ" sz="2400" b="1">
                <a:solidFill>
                  <a:srgbClr val="FFFF00"/>
                </a:solidFill>
              </a:rPr>
              <a:t>Dynamic range</a:t>
            </a:r>
            <a:r>
              <a:rPr lang="cs-CZ" altLang="cs-CZ" sz="2400">
                <a:solidFill>
                  <a:srgbClr val="FFFF00"/>
                </a:solidFill>
              </a:rPr>
              <a:t> - poměr nejvyššího a nejnižšího signálu v dB</a:t>
            </a:r>
            <a:endParaRPr lang="cs-CZ" altLang="cs-CZ"/>
          </a:p>
          <a:p>
            <a:pPr eaLnBrk="1" hangingPunct="1"/>
            <a:r>
              <a:rPr lang="cs-CZ" altLang="cs-CZ"/>
              <a:t>1-6, </a:t>
            </a:r>
          </a:p>
          <a:p>
            <a:pPr eaLnBrk="1" hangingPunct="1"/>
            <a:r>
              <a:rPr lang="cs-CZ" altLang="cs-CZ"/>
              <a:t>nižší dynamický rozsah – více kontrastu, lepší senzitivitu (hluboké malé cévy)</a:t>
            </a:r>
          </a:p>
          <a:p>
            <a:pPr eaLnBrk="1" hangingPunct="1"/>
            <a:r>
              <a:rPr lang="cs-CZ" altLang="cs-CZ"/>
              <a:t>vyšší – eliminuje šum</a:t>
            </a:r>
          </a:p>
          <a:p>
            <a:pPr eaLnBrk="1" hangingPunct="1"/>
            <a:r>
              <a:rPr lang="cs-CZ" altLang="cs-CZ"/>
              <a:t>většinou si ji uživatel stanovuje dle individuálních potřeb</a:t>
            </a:r>
          </a:p>
        </p:txBody>
      </p:sp>
      <p:sp>
        <p:nvSpPr>
          <p:cNvPr id="117764" name="Zástupný symbol pro číslo snímku 3">
            <a:extLst>
              <a:ext uri="{FF2B5EF4-FFF2-40B4-BE49-F238E27FC236}">
                <a16:creationId xmlns:a16="http://schemas.microsoft.com/office/drawing/2014/main" id="{25C0FBA3-7E86-4729-B3D9-72696B263CF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77F28ACE-ACC8-42FB-9F77-B5532AC0A25F}" type="slidenum">
              <a:rPr lang="cs-CZ" altLang="cs-CZ"/>
              <a:pPr eaLnBrk="1" hangingPunct="1"/>
              <a:t>42</a:t>
            </a:fld>
            <a:endParaRPr lang="cs-CZ" altLang="cs-CZ"/>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Zástupný symbol pro obrázek snímku 1">
            <a:extLst>
              <a:ext uri="{FF2B5EF4-FFF2-40B4-BE49-F238E27FC236}">
                <a16:creationId xmlns:a16="http://schemas.microsoft.com/office/drawing/2014/main" id="{1FD6BEF7-F2A9-48C0-A530-0AADC40A1E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Zástupný symbol pro poznámky 2">
            <a:extLst>
              <a:ext uri="{FF2B5EF4-FFF2-40B4-BE49-F238E27FC236}">
                <a16:creationId xmlns:a16="http://schemas.microsoft.com/office/drawing/2014/main" id="{1259368D-C737-4966-ADB0-B9835695F9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cs-CZ" altLang="cs-CZ" dirty="0"/>
              <a:t>dynamický rozsah –</a:t>
            </a:r>
            <a:r>
              <a:rPr lang="cs-CZ" altLang="cs-CZ" sz="2400" b="1" dirty="0" err="1">
                <a:solidFill>
                  <a:srgbClr val="FFFF00"/>
                </a:solidFill>
              </a:rPr>
              <a:t>Dynamic</a:t>
            </a:r>
            <a:r>
              <a:rPr lang="cs-CZ" altLang="cs-CZ" sz="2400" b="1" dirty="0">
                <a:solidFill>
                  <a:srgbClr val="FFFF00"/>
                </a:solidFill>
              </a:rPr>
              <a:t> </a:t>
            </a:r>
            <a:r>
              <a:rPr lang="cs-CZ" altLang="cs-CZ" sz="2400" b="1" dirty="0" err="1">
                <a:solidFill>
                  <a:srgbClr val="FFFF00"/>
                </a:solidFill>
              </a:rPr>
              <a:t>range</a:t>
            </a:r>
            <a:r>
              <a:rPr lang="cs-CZ" altLang="cs-CZ" sz="2400" dirty="0">
                <a:solidFill>
                  <a:srgbClr val="FFFF00"/>
                </a:solidFill>
              </a:rPr>
              <a:t> - poměr nejvyššího a nejnižšího signálu v dB</a:t>
            </a:r>
            <a:endParaRPr lang="cs-CZ" altLang="cs-CZ" dirty="0"/>
          </a:p>
          <a:p>
            <a:pPr eaLnBrk="1" hangingPunct="1"/>
            <a:r>
              <a:rPr lang="cs-CZ" altLang="cs-CZ" dirty="0"/>
              <a:t>1-6, </a:t>
            </a:r>
          </a:p>
          <a:p>
            <a:pPr eaLnBrk="1" hangingPunct="1"/>
            <a:r>
              <a:rPr lang="cs-CZ" altLang="cs-CZ" dirty="0"/>
              <a:t>nižší dynamický rozsah – více kontrastu, lepší senzitivitu (hluboké malé cévy)</a:t>
            </a:r>
          </a:p>
          <a:p>
            <a:pPr eaLnBrk="1" hangingPunct="1"/>
            <a:r>
              <a:rPr lang="cs-CZ" altLang="cs-CZ" dirty="0"/>
              <a:t>vyšší – eliminuje šum</a:t>
            </a:r>
          </a:p>
          <a:p>
            <a:pPr eaLnBrk="1" hangingPunct="1"/>
            <a:r>
              <a:rPr lang="cs-CZ" altLang="cs-CZ" dirty="0"/>
              <a:t>většinou si ji uživatel stanovuje dle individuálních potřeb</a:t>
            </a:r>
          </a:p>
        </p:txBody>
      </p:sp>
      <p:sp>
        <p:nvSpPr>
          <p:cNvPr id="117764" name="Zástupný symbol pro číslo snímku 3">
            <a:extLst>
              <a:ext uri="{FF2B5EF4-FFF2-40B4-BE49-F238E27FC236}">
                <a16:creationId xmlns:a16="http://schemas.microsoft.com/office/drawing/2014/main" id="{25C0FBA3-7E86-4729-B3D9-72696B263CF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77F28ACE-ACC8-42FB-9F77-B5532AC0A25F}" type="slidenum">
              <a:rPr lang="cs-CZ" altLang="cs-CZ"/>
              <a:pPr eaLnBrk="1" hangingPunct="1"/>
              <a:t>43</a:t>
            </a:fld>
            <a:endParaRPr lang="cs-CZ" altLang="cs-CZ"/>
          </a:p>
        </p:txBody>
      </p:sp>
    </p:spTree>
    <p:extLst>
      <p:ext uri="{BB962C8B-B14F-4D97-AF65-F5344CB8AC3E}">
        <p14:creationId xmlns:p14="http://schemas.microsoft.com/office/powerpoint/2010/main" val="24515812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Zástupný symbol pro obrázek snímku 1">
            <a:extLst>
              <a:ext uri="{FF2B5EF4-FFF2-40B4-BE49-F238E27FC236}">
                <a16:creationId xmlns:a16="http://schemas.microsoft.com/office/drawing/2014/main" id="{1FD6BEF7-F2A9-48C0-A530-0AADC40A1E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Zástupný symbol pro poznámky 2">
            <a:extLst>
              <a:ext uri="{FF2B5EF4-FFF2-40B4-BE49-F238E27FC236}">
                <a16:creationId xmlns:a16="http://schemas.microsoft.com/office/drawing/2014/main" id="{1259368D-C737-4966-ADB0-B9835695F9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t>Adjusting gray maps on your image has a similar effect on an ultrasound image as changing the dynamic range., but they are different. While Dynamic Range adjusts the overall number of shades of gray, a gray map determines how dark or light you prefer to show each level of white/gray/black based upon the strength of the ultrasound signal.</a:t>
            </a:r>
            <a:endParaRPr lang="cs-CZ" altLang="cs-CZ" dirty="0"/>
          </a:p>
        </p:txBody>
      </p:sp>
      <p:sp>
        <p:nvSpPr>
          <p:cNvPr id="117764" name="Zástupný symbol pro číslo snímku 3">
            <a:extLst>
              <a:ext uri="{FF2B5EF4-FFF2-40B4-BE49-F238E27FC236}">
                <a16:creationId xmlns:a16="http://schemas.microsoft.com/office/drawing/2014/main" id="{25C0FBA3-7E86-4729-B3D9-72696B263CF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77F28ACE-ACC8-42FB-9F77-B5532AC0A25F}" type="slidenum">
              <a:rPr lang="cs-CZ" altLang="cs-CZ"/>
              <a:pPr eaLnBrk="1" hangingPunct="1"/>
              <a:t>44</a:t>
            </a:fld>
            <a:endParaRPr lang="cs-CZ" altLang="cs-CZ"/>
          </a:p>
        </p:txBody>
      </p:sp>
    </p:spTree>
    <p:extLst>
      <p:ext uri="{BB962C8B-B14F-4D97-AF65-F5344CB8AC3E}">
        <p14:creationId xmlns:p14="http://schemas.microsoft.com/office/powerpoint/2010/main" val="1477074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97AD09C8-3DB4-47B4-8F31-0D6246DFE68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4C2ABC48-CB92-406C-A21D-25BF40464DB3}" type="slidenum">
              <a:rPr lang="cs-CZ" altLang="cs-CZ"/>
              <a:pPr eaLnBrk="1" hangingPunct="1"/>
              <a:t>6</a:t>
            </a:fld>
            <a:endParaRPr lang="cs-CZ" altLang="cs-CZ"/>
          </a:p>
        </p:txBody>
      </p:sp>
      <p:sp>
        <p:nvSpPr>
          <p:cNvPr id="109571" name="Rectangle 2">
            <a:extLst>
              <a:ext uri="{FF2B5EF4-FFF2-40B4-BE49-F238E27FC236}">
                <a16:creationId xmlns:a16="http://schemas.microsoft.com/office/drawing/2014/main" id="{0466A975-2FD1-4F82-93CD-E92B853F51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4563" name="Rectangle 3">
            <a:extLst>
              <a:ext uri="{FF2B5EF4-FFF2-40B4-BE49-F238E27FC236}">
                <a16:creationId xmlns:a16="http://schemas.microsoft.com/office/drawing/2014/main" id="{E1B71C2E-1658-45E4-8FEF-717DAE9DD6A1}"/>
              </a:ext>
            </a:extLst>
          </p:cNvPr>
          <p:cNvSpPr>
            <a:spLocks noGrp="1" noChangeArrowheads="1"/>
          </p:cNvSpPr>
          <p:nvPr>
            <p:ph type="body" idx="1"/>
          </p:nvPr>
        </p:nvSpPr>
        <p:spPr/>
        <p:txBody>
          <a:bodyPr/>
          <a:lstStyle/>
          <a:p>
            <a:pPr lvl="0" algn="l">
              <a:defRPr/>
            </a:pPr>
            <a:r>
              <a:rPr lang="cs-CZ" sz="2200" b="0" i="0" u="none" dirty="0">
                <a:solidFill>
                  <a:srgbClr val="FF3300"/>
                </a:solidFill>
                <a:effectLst/>
                <a:latin typeface="Arial Narrow" pitchFamily="34" charset="0"/>
              </a:rPr>
              <a:t>Proč tomu tak je, si vysvětlíme dále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139A38B0-2EC5-468F-9FBB-7F99518C457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A7234A0F-7C8C-40A1-9A4D-8DA858C20F9A}" type="slidenum">
              <a:rPr lang="cs-CZ" altLang="cs-CZ"/>
              <a:pPr eaLnBrk="1" hangingPunct="1"/>
              <a:t>45</a:t>
            </a:fld>
            <a:endParaRPr lang="cs-CZ" altLang="cs-CZ"/>
          </a:p>
        </p:txBody>
      </p:sp>
      <p:sp>
        <p:nvSpPr>
          <p:cNvPr id="118787" name="Rectangle 2">
            <a:extLst>
              <a:ext uri="{FF2B5EF4-FFF2-40B4-BE49-F238E27FC236}">
                <a16:creationId xmlns:a16="http://schemas.microsoft.com/office/drawing/2014/main" id="{8EED2032-602B-472F-B2CB-C863BD869A39}"/>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8788" name="Rectangle 3">
            <a:extLst>
              <a:ext uri="{FF2B5EF4-FFF2-40B4-BE49-F238E27FC236}">
                <a16:creationId xmlns:a16="http://schemas.microsoft.com/office/drawing/2014/main" id="{B707C10F-0FC7-45F8-BB47-1A0BD062A1FE}"/>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cs-CZ" altLang="cs-CZ" dirty="0"/>
              <a:t>Funkce chrome umožňuje nahradit </a:t>
            </a:r>
            <a:r>
              <a:rPr lang="cs-CZ" altLang="cs-CZ" dirty="0" err="1"/>
              <a:t>intentzity</a:t>
            </a:r>
            <a:r>
              <a:rPr lang="cs-CZ" altLang="cs-CZ" dirty="0"/>
              <a:t> ech šedého obrazu zvolenou barvou.</a:t>
            </a:r>
          </a:p>
          <a:p>
            <a:pPr eaLnBrk="1" hangingPunct="1"/>
            <a:r>
              <a:rPr lang="cs-CZ" altLang="cs-CZ" dirty="0"/>
              <a:t>Na slidu vidíte 4 možné barvy ech.</a:t>
            </a:r>
          </a:p>
          <a:p>
            <a:pPr eaLnBrk="1" hangingPunct="1">
              <a:lnSpc>
                <a:spcPct val="90000"/>
              </a:lnSpc>
            </a:pPr>
            <a:r>
              <a:rPr lang="cs-CZ" altLang="cs-CZ" sz="1000" dirty="0"/>
              <a:t>Skotopické vidění - tyčinky, asi 25 stupňů šedi, adaptace, horší rozlišovací schopnost, </a:t>
            </a:r>
          </a:p>
          <a:p>
            <a:pPr eaLnBrk="1" hangingPunct="1">
              <a:lnSpc>
                <a:spcPct val="90000"/>
              </a:lnSpc>
            </a:pPr>
            <a:r>
              <a:rPr lang="cs-CZ" altLang="cs-CZ" sz="1000" dirty="0"/>
              <a:t>Fotopické vidění – čípky, mnoho miliónů barev, vyšší intenzita světla, lepší rozlišení detailů</a:t>
            </a:r>
          </a:p>
          <a:p>
            <a:pPr eaLnBrk="1" hangingPunct="1"/>
            <a:r>
              <a:rPr lang="cs-CZ" altLang="cs-CZ" dirty="0"/>
              <a:t>Výrazné barevné kódování se v praxi moc nepoužívá (zvykem je ale u CEUS)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Rozdělení obrazovky na 2 poloviny, obraz může vykreslovat vždy jen jedna polovina obrazovky., druhá je jen uložený obraz (užitečné při zobrazení 2 kolmých rovin a následném měření objemu struktury)</a:t>
            </a:r>
          </a:p>
        </p:txBody>
      </p:sp>
      <p:sp>
        <p:nvSpPr>
          <p:cNvPr id="4" name="Zástupný symbol pro číslo snímku 3"/>
          <p:cNvSpPr>
            <a:spLocks noGrp="1"/>
          </p:cNvSpPr>
          <p:nvPr>
            <p:ph type="sldNum" sz="quarter" idx="5"/>
          </p:nvPr>
        </p:nvSpPr>
        <p:spPr/>
        <p:txBody>
          <a:bodyPr/>
          <a:lstStyle/>
          <a:p>
            <a:fld id="{1B8ADC93-F3D8-442B-A523-38149597F31E}" type="slidenum">
              <a:rPr lang="cs-CZ" altLang="cs-CZ" smtClean="0"/>
              <a:pPr/>
              <a:t>46</a:t>
            </a:fld>
            <a:endParaRPr lang="cs-CZ" altLang="cs-CZ"/>
          </a:p>
        </p:txBody>
      </p:sp>
    </p:spTree>
    <p:extLst>
      <p:ext uri="{BB962C8B-B14F-4D97-AF65-F5344CB8AC3E}">
        <p14:creationId xmlns:p14="http://schemas.microsoft.com/office/powerpoint/2010/main" val="17622089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E420FCAE-3B85-45A7-9217-B694FA89D9E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EBC9CF96-2E4E-4BBC-BD8C-8F2331536DCE}" type="slidenum">
              <a:rPr lang="cs-CZ" altLang="cs-CZ"/>
              <a:pPr eaLnBrk="1" hangingPunct="1"/>
              <a:t>47</a:t>
            </a:fld>
            <a:endParaRPr lang="cs-CZ" altLang="cs-CZ"/>
          </a:p>
        </p:txBody>
      </p:sp>
      <p:sp>
        <p:nvSpPr>
          <p:cNvPr id="119811" name="Rectangle 2">
            <a:extLst>
              <a:ext uri="{FF2B5EF4-FFF2-40B4-BE49-F238E27FC236}">
                <a16:creationId xmlns:a16="http://schemas.microsoft.com/office/drawing/2014/main" id="{3A5388C3-9CCD-4F4E-83FF-1375E8844B96}"/>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9812" name="Rectangle 3">
            <a:extLst>
              <a:ext uri="{FF2B5EF4-FFF2-40B4-BE49-F238E27FC236}">
                <a16:creationId xmlns:a16="http://schemas.microsoft.com/office/drawing/2014/main" id="{BC96CEC7-51A2-4248-B0C2-FE10BD94AC8E}"/>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r>
              <a:rPr lang="cs-CZ" altLang="cs-CZ" dirty="0"/>
              <a:t>složený obraz – </a:t>
            </a:r>
            <a:r>
              <a:rPr lang="cs-CZ" altLang="cs-CZ" dirty="0" err="1"/>
              <a:t>uz</a:t>
            </a:r>
            <a:r>
              <a:rPr lang="cs-CZ" altLang="cs-CZ" dirty="0"/>
              <a:t> sonda vysílá </a:t>
            </a:r>
            <a:r>
              <a:rPr lang="cs-CZ" altLang="cs-CZ" dirty="0" err="1"/>
              <a:t>uz</a:t>
            </a:r>
            <a:r>
              <a:rPr lang="cs-CZ" altLang="cs-CZ" dirty="0"/>
              <a:t> „paprsky“ ve více úhlech, tj. tyto „paprsky“ si „</a:t>
            </a:r>
            <a:r>
              <a:rPr lang="cs-CZ" altLang="cs-CZ" dirty="0" err="1"/>
              <a:t>ošahají</a:t>
            </a:r>
            <a:r>
              <a:rPr lang="cs-CZ" altLang="cs-CZ" dirty="0"/>
              <a:t>“ lézi a „vidí“ ji „jakoby“ zezadu. </a:t>
            </a:r>
          </a:p>
          <a:p>
            <a:r>
              <a:rPr lang="cs-CZ" altLang="cs-CZ" dirty="0"/>
              <a:t>Odražená echa se skládají v </a:t>
            </a:r>
            <a:r>
              <a:rPr lang="cs-CZ" altLang="cs-CZ" b="1" dirty="0"/>
              <a:t>reálném čase.</a:t>
            </a:r>
          </a:p>
          <a:p>
            <a:r>
              <a:rPr lang="cs-CZ" altLang="cs-CZ" dirty="0"/>
              <a:t>Jinou možností je </a:t>
            </a:r>
            <a:r>
              <a:rPr lang="cs-CZ" altLang="cs-CZ" dirty="0" err="1"/>
              <a:t>frequency</a:t>
            </a:r>
            <a:r>
              <a:rPr lang="cs-CZ" altLang="cs-CZ" dirty="0"/>
              <a:t> </a:t>
            </a:r>
            <a:r>
              <a:rPr lang="cs-CZ" altLang="cs-CZ" dirty="0" err="1"/>
              <a:t>compound</a:t>
            </a:r>
            <a:r>
              <a:rPr lang="cs-CZ" altLang="cs-CZ" dirty="0"/>
              <a:t> </a:t>
            </a:r>
            <a:r>
              <a:rPr lang="cs-CZ" altLang="cs-CZ" dirty="0" err="1"/>
              <a:t>imaging</a:t>
            </a:r>
            <a:endParaRPr lang="cs-CZ" altLang="cs-CZ"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Zástupný symbol pro obrázek snímku 1">
            <a:extLst>
              <a:ext uri="{FF2B5EF4-FFF2-40B4-BE49-F238E27FC236}">
                <a16:creationId xmlns:a16="http://schemas.microsoft.com/office/drawing/2014/main" id="{5DC0CC97-FC6B-4B0A-B58D-D2CF265298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Zástupný symbol pro poznámky 2">
            <a:extLst>
              <a:ext uri="{FF2B5EF4-FFF2-40B4-BE49-F238E27FC236}">
                <a16:creationId xmlns:a16="http://schemas.microsoft.com/office/drawing/2014/main" id="{88DE88CD-144F-467E-B126-AD78535B64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dirty="0">
                <a:latin typeface="Arial" panose="020B0604020202020204" pitchFamily="34" charset="0"/>
              </a:rPr>
              <a:t>Ledvina bez a s </a:t>
            </a:r>
            <a:r>
              <a:rPr lang="cs-CZ" altLang="cs-CZ" dirty="0" err="1">
                <a:latin typeface="Arial" panose="020B0604020202020204" pitchFamily="34" charset="0"/>
              </a:rPr>
              <a:t>Compound</a:t>
            </a:r>
            <a:r>
              <a:rPr lang="cs-CZ" altLang="cs-CZ" dirty="0">
                <a:latin typeface="Arial" panose="020B0604020202020204" pitchFamily="34" charset="0"/>
              </a:rPr>
              <a:t> </a:t>
            </a:r>
            <a:r>
              <a:rPr lang="cs-CZ" altLang="cs-CZ" dirty="0" err="1">
                <a:latin typeface="Arial" panose="020B0604020202020204" pitchFamily="34" charset="0"/>
              </a:rPr>
              <a:t>imaging</a:t>
            </a:r>
            <a:r>
              <a:rPr lang="cs-CZ" altLang="cs-CZ" dirty="0">
                <a:latin typeface="Arial" panose="020B0604020202020204" pitchFamily="34" charset="0"/>
              </a:rPr>
              <a:t>, Harmonické zobrazení je zapnuté v obou případech</a:t>
            </a:r>
          </a:p>
        </p:txBody>
      </p:sp>
      <p:sp>
        <p:nvSpPr>
          <p:cNvPr id="121860" name="Zástupný symbol pro číslo snímku 3">
            <a:extLst>
              <a:ext uri="{FF2B5EF4-FFF2-40B4-BE49-F238E27FC236}">
                <a16:creationId xmlns:a16="http://schemas.microsoft.com/office/drawing/2014/main" id="{FA863EB9-2DEA-447B-A750-11189F8048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775EE3B5-4F55-4DEB-8D5D-A4D1EBD3448B}" type="slidenum">
              <a:rPr lang="cs-CZ" altLang="cs-CZ">
                <a:latin typeface="Arial" panose="020B0604020202020204" pitchFamily="34" charset="0"/>
              </a:rPr>
              <a:pPr eaLnBrk="1" hangingPunct="1"/>
              <a:t>48</a:t>
            </a:fld>
            <a:endParaRPr lang="cs-CZ" altLang="cs-CZ">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Zástupný symbol pro obrázek snímku 1">
            <a:extLst>
              <a:ext uri="{FF2B5EF4-FFF2-40B4-BE49-F238E27FC236}">
                <a16:creationId xmlns:a16="http://schemas.microsoft.com/office/drawing/2014/main" id="{EF4DCC05-94BB-4CFE-953C-503C0C8498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Zástupný symbol pro poznámky 2">
            <a:extLst>
              <a:ext uri="{FF2B5EF4-FFF2-40B4-BE49-F238E27FC236}">
                <a16:creationId xmlns:a16="http://schemas.microsoft.com/office/drawing/2014/main" id="{BF753622-A1CB-4AA6-8B13-5534E9D68199}"/>
              </a:ext>
            </a:extLst>
          </p:cNvPr>
          <p:cNvSpPr>
            <a:spLocks noGrp="1"/>
          </p:cNvSpPr>
          <p:nvPr>
            <p:ph type="body" idx="1"/>
          </p:nvPr>
        </p:nvSpPr>
        <p:spPr bwMode="auto"/>
        <p:txBody>
          <a:bodyPr wrap="square" numCol="1" anchor="t" anchorCtr="0" compatLnSpc="1">
            <a:prstTxWarp prst="textNoShape">
              <a:avLst/>
            </a:prstTxWarp>
          </a:bodyPr>
          <a:lstStyle/>
          <a:p>
            <a:pPr>
              <a:defRPr/>
            </a:pPr>
            <a:r>
              <a:rPr lang="cs-CZ" dirty="0">
                <a:latin typeface="Arial" pitchFamily="34" charset="0"/>
              </a:rPr>
              <a:t>HARM na obou</a:t>
            </a:r>
          </a:p>
          <a:p>
            <a:pPr>
              <a:defRPr/>
            </a:pPr>
            <a:r>
              <a:rPr lang="cs-CZ" sz="2000" kern="0" dirty="0"/>
              <a:t>Lepší vizualizace okraje ledviny, struktury parenchymu, méně šumu</a:t>
            </a:r>
          </a:p>
          <a:p>
            <a:pPr>
              <a:defRPr/>
            </a:pPr>
            <a:r>
              <a:rPr lang="cs-CZ" sz="2000" kern="0" dirty="0">
                <a:solidFill>
                  <a:srgbClr val="FFFFFF"/>
                </a:solidFill>
                <a:cs typeface="Arial" pitchFamily="34" charset="0"/>
              </a:rPr>
              <a:t>Kameny jsou více </a:t>
            </a:r>
            <a:r>
              <a:rPr lang="cs-CZ" sz="2000" kern="0" dirty="0" err="1">
                <a:solidFill>
                  <a:srgbClr val="FFFFFF"/>
                </a:solidFill>
                <a:cs typeface="Arial" pitchFamily="34" charset="0"/>
              </a:rPr>
              <a:t>echogenní</a:t>
            </a:r>
            <a:r>
              <a:rPr lang="cs-CZ" sz="2000" kern="0" dirty="0">
                <a:solidFill>
                  <a:srgbClr val="FFFFFF"/>
                </a:solidFill>
                <a:cs typeface="Arial" pitchFamily="34" charset="0"/>
              </a:rPr>
              <a:t>, ale mají méně výrazné okraje</a:t>
            </a:r>
          </a:p>
          <a:p>
            <a:pPr>
              <a:defRPr/>
            </a:pPr>
            <a:r>
              <a:rPr lang="cs-CZ" sz="2000" kern="0" dirty="0">
                <a:solidFill>
                  <a:srgbClr val="FFFFFF"/>
                </a:solidFill>
                <a:cs typeface="Arial" pitchFamily="34" charset="0"/>
              </a:rPr>
              <a:t>Omezuje akustický stín!</a:t>
            </a:r>
          </a:p>
          <a:p>
            <a:pPr>
              <a:defRPr/>
            </a:pPr>
            <a:r>
              <a:rPr lang="cs-CZ" sz="2000" kern="0" dirty="0">
                <a:solidFill>
                  <a:srgbClr val="FFFFFF"/>
                </a:solidFill>
                <a:cs typeface="Arial" pitchFamily="34" charset="0"/>
              </a:rPr>
              <a:t>Pozor na drobnou </a:t>
            </a:r>
            <a:r>
              <a:rPr lang="cs-CZ" sz="2000" kern="0" dirty="0" err="1">
                <a:solidFill>
                  <a:srgbClr val="FFFFFF"/>
                </a:solidFill>
                <a:cs typeface="Arial" pitchFamily="34" charset="0"/>
              </a:rPr>
              <a:t>lithiasu</a:t>
            </a:r>
            <a:r>
              <a:rPr lang="cs-CZ" sz="2000" kern="0" dirty="0">
                <a:solidFill>
                  <a:srgbClr val="FFFFFF"/>
                </a:solidFill>
                <a:cs typeface="Arial" pitchFamily="34" charset="0"/>
              </a:rPr>
              <a:t>!</a:t>
            </a:r>
            <a:endParaRPr lang="cs-CZ" dirty="0">
              <a:latin typeface="Arial" pitchFamily="34" charset="0"/>
            </a:endParaRPr>
          </a:p>
        </p:txBody>
      </p:sp>
      <p:sp>
        <p:nvSpPr>
          <p:cNvPr id="120836" name="Zástupný symbol pro číslo snímku 3">
            <a:extLst>
              <a:ext uri="{FF2B5EF4-FFF2-40B4-BE49-F238E27FC236}">
                <a16:creationId xmlns:a16="http://schemas.microsoft.com/office/drawing/2014/main" id="{8063B0ED-8014-4C88-A8BF-F09E10F5512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ED10245A-CA88-4A98-830F-EECDF7A6C164}" type="slidenum">
              <a:rPr lang="cs-CZ" altLang="cs-CZ">
                <a:latin typeface="Arial" panose="020B0604020202020204" pitchFamily="34" charset="0"/>
              </a:rPr>
              <a:pPr eaLnBrk="1" hangingPunct="1"/>
              <a:t>49</a:t>
            </a:fld>
            <a:endParaRPr lang="cs-CZ" altLang="cs-CZ">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Zástupný symbol pro obrázek snímku 1">
            <a:extLst>
              <a:ext uri="{FF2B5EF4-FFF2-40B4-BE49-F238E27FC236}">
                <a16:creationId xmlns:a16="http://schemas.microsoft.com/office/drawing/2014/main" id="{EF4DCC05-94BB-4CFE-953C-503C0C8498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Zástupný symbol pro poznámky 2">
            <a:extLst>
              <a:ext uri="{FF2B5EF4-FFF2-40B4-BE49-F238E27FC236}">
                <a16:creationId xmlns:a16="http://schemas.microsoft.com/office/drawing/2014/main" id="{BF753622-A1CB-4AA6-8B13-5534E9D68199}"/>
              </a:ext>
            </a:extLst>
          </p:cNvPr>
          <p:cNvSpPr>
            <a:spLocks noGrp="1"/>
          </p:cNvSpPr>
          <p:nvPr>
            <p:ph type="body" idx="1"/>
          </p:nvPr>
        </p:nvSpPr>
        <p:spPr bwMode="auto"/>
        <p:txBody>
          <a:bodyPr wrap="square" numCol="1" anchor="t" anchorCtr="0" compatLnSpc="1">
            <a:prstTxWarp prst="textNoShape">
              <a:avLst/>
            </a:prstTxWarp>
          </a:bodyPr>
          <a:lstStyle/>
          <a:p>
            <a:pPr>
              <a:defRPr/>
            </a:pPr>
            <a:r>
              <a:rPr lang="cs-CZ" dirty="0">
                <a:latin typeface="Arial" pitchFamily="34" charset="0"/>
              </a:rPr>
              <a:t>Toshiba </a:t>
            </a:r>
            <a:r>
              <a:rPr lang="cs-CZ" dirty="0" err="1">
                <a:latin typeface="Arial" pitchFamily="34" charset="0"/>
              </a:rPr>
              <a:t>ApliPure</a:t>
            </a:r>
            <a:r>
              <a:rPr lang="cs-CZ" dirty="0">
                <a:latin typeface="Arial" pitchFamily="34" charset="0"/>
              </a:rPr>
              <a:t> 0-3, ale od 2 asi dává </a:t>
            </a:r>
            <a:r>
              <a:rPr lang="cs-CZ" dirty="0" err="1">
                <a:latin typeface="Arial" pitchFamily="34" charset="0"/>
              </a:rPr>
              <a:t>specle</a:t>
            </a:r>
            <a:r>
              <a:rPr lang="cs-CZ" dirty="0">
                <a:latin typeface="Arial" pitchFamily="34" charset="0"/>
              </a:rPr>
              <a:t> </a:t>
            </a:r>
            <a:r>
              <a:rPr lang="cs-CZ" dirty="0" err="1">
                <a:latin typeface="Arial" pitchFamily="34" charset="0"/>
              </a:rPr>
              <a:t>reduction</a:t>
            </a:r>
            <a:r>
              <a:rPr lang="cs-CZ" dirty="0">
                <a:latin typeface="Arial" pitchFamily="34" charset="0"/>
              </a:rPr>
              <a:t> (</a:t>
            </a:r>
            <a:r>
              <a:rPr lang="cs-CZ" dirty="0" err="1">
                <a:latin typeface="Arial" pitchFamily="34" charset="0"/>
              </a:rPr>
              <a:t>ApliPure</a:t>
            </a:r>
            <a:r>
              <a:rPr lang="cs-CZ" dirty="0">
                <a:latin typeface="Arial" pitchFamily="34" charset="0"/>
              </a:rPr>
              <a:t>+)</a:t>
            </a:r>
          </a:p>
        </p:txBody>
      </p:sp>
      <p:sp>
        <p:nvSpPr>
          <p:cNvPr id="120836" name="Zástupný symbol pro číslo snímku 3">
            <a:extLst>
              <a:ext uri="{FF2B5EF4-FFF2-40B4-BE49-F238E27FC236}">
                <a16:creationId xmlns:a16="http://schemas.microsoft.com/office/drawing/2014/main" id="{8063B0ED-8014-4C88-A8BF-F09E10F5512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ED10245A-CA88-4A98-830F-EECDF7A6C164}" type="slidenum">
              <a:rPr lang="cs-CZ" altLang="cs-CZ">
                <a:latin typeface="Arial" panose="020B0604020202020204" pitchFamily="34" charset="0"/>
              </a:rPr>
              <a:pPr eaLnBrk="1" hangingPunct="1"/>
              <a:t>50</a:t>
            </a:fld>
            <a:endParaRPr lang="cs-CZ" altLang="cs-CZ">
              <a:latin typeface="Arial" panose="020B0604020202020204" pitchFamily="34" charset="0"/>
            </a:endParaRPr>
          </a:p>
        </p:txBody>
      </p:sp>
    </p:spTree>
    <p:extLst>
      <p:ext uri="{BB962C8B-B14F-4D97-AF65-F5344CB8AC3E}">
        <p14:creationId xmlns:p14="http://schemas.microsoft.com/office/powerpoint/2010/main" val="23781661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622BF8B5-188D-4F4F-BCC5-782273B6278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1609D4EB-E90F-450E-BBFC-2B3867157A0F}" type="slidenum">
              <a:rPr lang="cs-CZ" altLang="cs-CZ"/>
              <a:pPr eaLnBrk="1" hangingPunct="1"/>
              <a:t>51</a:t>
            </a:fld>
            <a:endParaRPr lang="cs-CZ" altLang="cs-CZ"/>
          </a:p>
        </p:txBody>
      </p:sp>
      <p:sp>
        <p:nvSpPr>
          <p:cNvPr id="123907" name="Rectangle 2">
            <a:extLst>
              <a:ext uri="{FF2B5EF4-FFF2-40B4-BE49-F238E27FC236}">
                <a16:creationId xmlns:a16="http://schemas.microsoft.com/office/drawing/2014/main" id="{4E1966D6-2005-4614-868F-B54DC4940CFC}"/>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23908" name="Rectangle 3">
            <a:extLst>
              <a:ext uri="{FF2B5EF4-FFF2-40B4-BE49-F238E27FC236}">
                <a16:creationId xmlns:a16="http://schemas.microsoft.com/office/drawing/2014/main" id="{B893B356-383E-4153-B790-09EB6CCC2D45}"/>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r>
              <a:rPr lang="cs-CZ" altLang="cs-CZ" dirty="0"/>
              <a:t>Vznik harmonické frekvence až ve tkáni:</a:t>
            </a:r>
          </a:p>
          <a:p>
            <a:pPr marL="171450" indent="-171450">
              <a:buFontTx/>
              <a:buChar char="-"/>
            </a:pPr>
            <a:r>
              <a:rPr lang="cs-CZ" altLang="cs-CZ" dirty="0"/>
              <a:t>ta tedy urazí poloviční vzdálenost, než kdyby 2-násobnou frekvenci vysílala sonda</a:t>
            </a:r>
          </a:p>
          <a:p>
            <a:pPr marL="171450" indent="-171450">
              <a:buFontTx/>
              <a:buChar char="-"/>
            </a:pPr>
            <a:r>
              <a:rPr lang="cs-CZ" altLang="cs-CZ" dirty="0"/>
              <a:t>vznik harmonických frekvencích přináší informaci o složení tkáně</a:t>
            </a:r>
          </a:p>
          <a:p>
            <a:r>
              <a:rPr lang="cs-CZ" altLang="cs-CZ" dirty="0"/>
              <a:t>Lépe zobrazuje „hlouběji“ uložené struktury – resp. existuje optimální vzdálenost, kde má největší přínos (příliš malá hloubka negeneruje dostatečný harmonický signál, přílišná hloubka vede cestou zpět k příliš velkému útlumu)</a:t>
            </a:r>
          </a:p>
          <a:p>
            <a:endParaRPr lang="cs-CZ" altLang="cs-CZ"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Zástupný symbol pro obrázek snímku 1">
            <a:extLst>
              <a:ext uri="{FF2B5EF4-FFF2-40B4-BE49-F238E27FC236}">
                <a16:creationId xmlns:a16="http://schemas.microsoft.com/office/drawing/2014/main" id="{ABAB712A-82DD-4D17-B728-094AA428CE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Zástupný symbol pro poznámky 2">
            <a:extLst>
              <a:ext uri="{FF2B5EF4-FFF2-40B4-BE49-F238E27FC236}">
                <a16:creationId xmlns:a16="http://schemas.microsoft.com/office/drawing/2014/main" id="{98CF8A64-DD5D-431E-8EEA-B48FE1C60843}"/>
              </a:ext>
            </a:extLst>
          </p:cNvPr>
          <p:cNvSpPr>
            <a:spLocks noGrp="1"/>
          </p:cNvSpPr>
          <p:nvPr>
            <p:ph type="body" idx="1"/>
          </p:nvPr>
        </p:nvSpPr>
        <p:spPr/>
        <p:txBody>
          <a:bodyPr/>
          <a:lstStyle/>
          <a:p>
            <a:pPr>
              <a:defRPr/>
            </a:pPr>
            <a:r>
              <a:rPr lang="cs-CZ" sz="2000" kern="0" dirty="0"/>
              <a:t>Oba obrázky oba bez </a:t>
            </a:r>
            <a:r>
              <a:rPr lang="cs-CZ" sz="2000" kern="0" dirty="0" err="1"/>
              <a:t>Compound</a:t>
            </a:r>
            <a:r>
              <a:rPr lang="cs-CZ" sz="2000" kern="0" dirty="0"/>
              <a:t> </a:t>
            </a:r>
            <a:r>
              <a:rPr lang="cs-CZ" sz="2000" kern="0" dirty="0" err="1"/>
              <a:t>imaging</a:t>
            </a:r>
            <a:endParaRPr lang="cs-CZ" sz="2000" kern="0" dirty="0"/>
          </a:p>
          <a:p>
            <a:pPr>
              <a:defRPr/>
            </a:pPr>
            <a:r>
              <a:rPr lang="cs-CZ" sz="2000" kern="0" dirty="0"/>
              <a:t>Lepší detekce ložisek a zejm. odlišení cyst</a:t>
            </a:r>
          </a:p>
          <a:p>
            <a:pPr>
              <a:defRPr/>
            </a:pPr>
            <a:r>
              <a:rPr lang="cs-CZ" sz="2000" kern="0" dirty="0"/>
              <a:t>Zvýrazní dorsální akustický stín</a:t>
            </a:r>
          </a:p>
          <a:p>
            <a:pPr>
              <a:buFont typeface="Wingdings" pitchFamily="2" charset="2"/>
              <a:buNone/>
              <a:defRPr/>
            </a:pPr>
            <a:r>
              <a:rPr lang="cs-CZ" altLang="cs-CZ" sz="2000" dirty="0"/>
              <a:t>Doporučeno používat vždy v oblasti břicha!</a:t>
            </a:r>
            <a:endParaRPr lang="cs-CZ" sz="2000" kern="0" dirty="0"/>
          </a:p>
        </p:txBody>
      </p:sp>
      <p:sp>
        <p:nvSpPr>
          <p:cNvPr id="124932" name="Zástupný symbol pro číslo snímku 3">
            <a:extLst>
              <a:ext uri="{FF2B5EF4-FFF2-40B4-BE49-F238E27FC236}">
                <a16:creationId xmlns:a16="http://schemas.microsoft.com/office/drawing/2014/main" id="{D9844D6A-89C0-40A8-BEA2-2DFAFE3718E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345D5324-082F-4B2D-A4BD-EDD258BD1F11}" type="slidenum">
              <a:rPr lang="cs-CZ" altLang="cs-CZ"/>
              <a:pPr eaLnBrk="1" hangingPunct="1"/>
              <a:t>52</a:t>
            </a:fld>
            <a:endParaRPr lang="cs-CZ" altLang="cs-CZ"/>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B8ADC93-F3D8-442B-A523-38149597F31E}" type="slidenum">
              <a:rPr lang="cs-CZ" altLang="cs-CZ" smtClean="0"/>
              <a:pPr/>
              <a:t>53</a:t>
            </a:fld>
            <a:endParaRPr lang="cs-CZ" altLang="cs-CZ"/>
          </a:p>
        </p:txBody>
      </p:sp>
    </p:spTree>
    <p:extLst>
      <p:ext uri="{BB962C8B-B14F-4D97-AF65-F5344CB8AC3E}">
        <p14:creationId xmlns:p14="http://schemas.microsoft.com/office/powerpoint/2010/main" val="23453267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4">
                    <a:lumMod val="75000"/>
                  </a:schemeClr>
                </a:solidFill>
              </a:rPr>
              <a:t>Brant WE, Helms CA. Fundamentals of diagnostic radiology. Lippincott Williams &amp; Wilkins. (2007)</a:t>
            </a:r>
            <a:endParaRPr lang="cs-CZ" sz="1200" dirty="0">
              <a:solidFill>
                <a:schemeClr val="accent4">
                  <a:lumMod val="75000"/>
                </a:schemeClr>
              </a:solidFill>
            </a:endParaRPr>
          </a:p>
          <a:p>
            <a:endParaRPr lang="cs-CZ" dirty="0"/>
          </a:p>
        </p:txBody>
      </p:sp>
      <p:sp>
        <p:nvSpPr>
          <p:cNvPr id="4" name="Zástupný symbol pro číslo snímku 3"/>
          <p:cNvSpPr>
            <a:spLocks noGrp="1"/>
          </p:cNvSpPr>
          <p:nvPr>
            <p:ph type="sldNum" sz="quarter" idx="10"/>
          </p:nvPr>
        </p:nvSpPr>
        <p:spPr/>
        <p:txBody>
          <a:bodyPr/>
          <a:lstStyle/>
          <a:p>
            <a:fld id="{18450ECC-B595-479A-A225-6C648D78D63D}" type="slidenum">
              <a:rPr lang="cs-CZ" smtClean="0"/>
              <a:t>54</a:t>
            </a:fld>
            <a:endParaRPr lang="cs-CZ"/>
          </a:p>
        </p:txBody>
      </p:sp>
    </p:spTree>
    <p:extLst>
      <p:ext uri="{BB962C8B-B14F-4D97-AF65-F5344CB8AC3E}">
        <p14:creationId xmlns:p14="http://schemas.microsoft.com/office/powerpoint/2010/main" val="4041497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Amplitudu změníme pomocí output </a:t>
            </a:r>
            <a:r>
              <a:rPr lang="cs-CZ" dirty="0" err="1"/>
              <a:t>power</a:t>
            </a:r>
            <a:r>
              <a:rPr lang="cs-CZ" dirty="0"/>
              <a:t> (projeví se změnou MI), frekvenci lze nastavit jen u některých přístrojů (v </a:t>
            </a:r>
            <a:r>
              <a:rPr lang="cs-CZ" dirty="0" err="1"/>
              <a:t>současnotsi</a:t>
            </a:r>
            <a:r>
              <a:rPr lang="cs-CZ" dirty="0"/>
              <a:t> jich spíše ubývá)</a:t>
            </a:r>
          </a:p>
        </p:txBody>
      </p:sp>
      <p:sp>
        <p:nvSpPr>
          <p:cNvPr id="4" name="Zástupný symbol pro číslo snímku 3"/>
          <p:cNvSpPr>
            <a:spLocks noGrp="1"/>
          </p:cNvSpPr>
          <p:nvPr>
            <p:ph type="sldNum" sz="quarter" idx="5"/>
          </p:nvPr>
        </p:nvSpPr>
        <p:spPr/>
        <p:txBody>
          <a:bodyPr/>
          <a:lstStyle/>
          <a:p>
            <a:fld id="{1B8ADC93-F3D8-442B-A523-38149597F31E}" type="slidenum">
              <a:rPr lang="cs-CZ" altLang="cs-CZ" smtClean="0"/>
              <a:pPr/>
              <a:t>7</a:t>
            </a:fld>
            <a:endParaRPr lang="cs-CZ" altLang="cs-CZ"/>
          </a:p>
        </p:txBody>
      </p:sp>
    </p:spTree>
    <p:extLst>
      <p:ext uri="{BB962C8B-B14F-4D97-AF65-F5344CB8AC3E}">
        <p14:creationId xmlns:p14="http://schemas.microsoft.com/office/powerpoint/2010/main" val="18688894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Zástupný symbol pro obrázek snímku 1">
            <a:extLst>
              <a:ext uri="{FF2B5EF4-FFF2-40B4-BE49-F238E27FC236}">
                <a16:creationId xmlns:a16="http://schemas.microsoft.com/office/drawing/2014/main" id="{B6851E75-A4BE-4F3E-A36F-C4034C5FD83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Zástupný symbol pro poznámky 2">
            <a:extLst>
              <a:ext uri="{FF2B5EF4-FFF2-40B4-BE49-F238E27FC236}">
                <a16:creationId xmlns:a16="http://schemas.microsoft.com/office/drawing/2014/main" id="{294EB708-D569-4F50-93D7-6F2CC92E02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122884" name="Zástupný symbol pro číslo snímku 3">
            <a:extLst>
              <a:ext uri="{FF2B5EF4-FFF2-40B4-BE49-F238E27FC236}">
                <a16:creationId xmlns:a16="http://schemas.microsoft.com/office/drawing/2014/main" id="{457D2AF9-C4FD-4C72-A1B8-BFA78B5250E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7DC2A3A3-E753-4197-B6BE-0DE6900C1FAE}" type="slidenum">
              <a:rPr lang="cs-CZ" altLang="cs-CZ"/>
              <a:pPr eaLnBrk="1" hangingPunct="1"/>
              <a:t>55</a:t>
            </a:fld>
            <a:endParaRPr lang="cs-CZ" altLang="cs-CZ"/>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id="{BD9DE7D6-13A6-4A91-8982-3FFDB97DA36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76911CAB-89E5-4950-B8E2-5AD71888222F}" type="slidenum">
              <a:rPr lang="cs-CZ" altLang="cs-CZ"/>
              <a:pPr eaLnBrk="1" hangingPunct="1"/>
              <a:t>57</a:t>
            </a:fld>
            <a:endParaRPr lang="cs-CZ" altLang="cs-CZ"/>
          </a:p>
        </p:txBody>
      </p:sp>
      <p:sp>
        <p:nvSpPr>
          <p:cNvPr id="128003" name="Rectangle 2">
            <a:extLst>
              <a:ext uri="{FF2B5EF4-FFF2-40B4-BE49-F238E27FC236}">
                <a16:creationId xmlns:a16="http://schemas.microsoft.com/office/drawing/2014/main" id="{B5232398-629F-41F2-96FC-0753AD252820}"/>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28004" name="Rectangle 3">
            <a:extLst>
              <a:ext uri="{FF2B5EF4-FFF2-40B4-BE49-F238E27FC236}">
                <a16:creationId xmlns:a16="http://schemas.microsoft.com/office/drawing/2014/main" id="{D059F026-7AD1-4197-B1D1-1CD1DA8D0735}"/>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cs-CZ" altLang="cs-CZ"/>
              <a:t>Dorzální ak. zesílení má čistě fyzikální podstatu. Při průchodu uz vlnění prostředím s nízkou akustickou impedancí /odporem/ ztrácí uz signál málo energie, v porávnání s prostředím mimo toto prostředí, např.cystu. Prošlý signál má tedy větší energii a proto odrazy za cystou jsou silnější a tak vzniká dojem oblasti s vyšší odrazivostí.</a:t>
            </a:r>
          </a:p>
          <a:p>
            <a:pPr eaLnBrk="1" hangingPunct="1"/>
            <a:r>
              <a:rPr lang="cs-CZ" altLang="cs-CZ"/>
              <a:t>Tento fenomén je však i cennou pomůckou při dif.dg. anechogenních cyst.</a:t>
            </a:r>
          </a:p>
          <a:p>
            <a:pPr eaLnBrk="1" hangingPunct="1"/>
            <a:endParaRPr lang="cs-CZ" altLang="cs-CZ"/>
          </a:p>
          <a:p>
            <a:pPr eaLnBrk="1" hangingPunct="1"/>
            <a:r>
              <a:rPr lang="cs-CZ" altLang="cs-CZ"/>
              <a:t>Na stejném fyzikální principu je založený i opačný jev – akustické zeslabení.</a:t>
            </a:r>
          </a:p>
          <a:p>
            <a:pPr eaLnBrk="1" hangingPunct="1"/>
            <a:endParaRPr lang="cs-CZ" altLang="cs-CZ"/>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D85C99BB-8ECA-40A3-87CF-E781DC0A793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0EC3F637-24E7-4DBE-939A-6957E8DFE422}" type="slidenum">
              <a:rPr lang="cs-CZ" altLang="cs-CZ"/>
              <a:pPr eaLnBrk="1" hangingPunct="1"/>
              <a:t>58</a:t>
            </a:fld>
            <a:endParaRPr lang="cs-CZ" altLang="cs-CZ"/>
          </a:p>
        </p:txBody>
      </p:sp>
      <p:sp>
        <p:nvSpPr>
          <p:cNvPr id="129027" name="Rectangle 2">
            <a:extLst>
              <a:ext uri="{FF2B5EF4-FFF2-40B4-BE49-F238E27FC236}">
                <a16:creationId xmlns:a16="http://schemas.microsoft.com/office/drawing/2014/main" id="{7EE839B3-6A52-4EB8-9EE9-93B7780E48C0}"/>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29028" name="Rectangle 3">
            <a:extLst>
              <a:ext uri="{FF2B5EF4-FFF2-40B4-BE49-F238E27FC236}">
                <a16:creationId xmlns:a16="http://schemas.microsoft.com/office/drawing/2014/main" id="{F2867A3E-6AD5-4011-AEFD-F9F0AF4A328E}"/>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cs-CZ" altLang="cs-CZ" dirty="0"/>
              <a:t>Artefakt akustického stínu vzniká při interakci </a:t>
            </a:r>
            <a:r>
              <a:rPr lang="cs-CZ" altLang="cs-CZ" dirty="0" err="1"/>
              <a:t>uz</a:t>
            </a:r>
            <a:r>
              <a:rPr lang="cs-CZ" altLang="cs-CZ" dirty="0"/>
              <a:t> vln s tkáňovými strukturami, kdy veškerá energie nebo alespoň její převážná část je odražena zpět nebo absorbována.</a:t>
            </a:r>
          </a:p>
          <a:p>
            <a:pPr eaLnBrk="1" hangingPunct="1"/>
            <a:r>
              <a:rPr lang="cs-CZ" altLang="cs-CZ" dirty="0"/>
              <a:t>Oblast ležící v </a:t>
            </a:r>
            <a:r>
              <a:rPr lang="cs-CZ" altLang="cs-CZ" dirty="0" err="1"/>
              <a:t>aktustickém</a:t>
            </a:r>
            <a:r>
              <a:rPr lang="cs-CZ" altLang="cs-CZ" dirty="0"/>
              <a:t> stínu nelze posoudit.</a:t>
            </a:r>
          </a:p>
          <a:p>
            <a:pPr eaLnBrk="1" hangingPunct="1"/>
            <a:r>
              <a:rPr lang="cs-CZ" altLang="cs-CZ" dirty="0"/>
              <a:t>Akustický stín je nepřímým průkazem konkrementu, kalcifikace nebo i silně absorbující infiltrace.</a:t>
            </a:r>
          </a:p>
          <a:p>
            <a:pPr eaLnBrk="1" hangingPunct="1"/>
            <a:r>
              <a:rPr lang="cs-CZ" altLang="cs-CZ" dirty="0"/>
              <a:t>Enterální vzduch může způsobit buď </a:t>
            </a:r>
            <a:r>
              <a:rPr lang="cs-CZ" altLang="cs-CZ" dirty="0" err="1"/>
              <a:t>hypoechogenní</a:t>
            </a:r>
            <a:r>
              <a:rPr lang="cs-CZ" altLang="cs-CZ" dirty="0"/>
              <a:t> stín, NEBO </a:t>
            </a:r>
            <a:r>
              <a:rPr lang="cs-CZ" altLang="cs-CZ" dirty="0" err="1"/>
              <a:t>hyperechogenní</a:t>
            </a:r>
            <a:r>
              <a:rPr lang="cs-CZ" altLang="cs-CZ" dirty="0"/>
              <a:t>  - a to například v případě mnohočetných reflexí…</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a:extLst>
              <a:ext uri="{FF2B5EF4-FFF2-40B4-BE49-F238E27FC236}">
                <a16:creationId xmlns:a16="http://schemas.microsoft.com/office/drawing/2014/main" id="{C3437DF6-EAF1-44D1-A2E1-1886D005B44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FC40F6B4-71E3-436D-8F63-C124DC262C40}" type="slidenum">
              <a:rPr lang="cs-CZ" altLang="cs-CZ"/>
              <a:pPr eaLnBrk="1" hangingPunct="1"/>
              <a:t>59</a:t>
            </a:fld>
            <a:endParaRPr lang="cs-CZ" altLang="cs-CZ"/>
          </a:p>
        </p:txBody>
      </p:sp>
      <p:sp>
        <p:nvSpPr>
          <p:cNvPr id="130051" name="Rectangle 2">
            <a:extLst>
              <a:ext uri="{FF2B5EF4-FFF2-40B4-BE49-F238E27FC236}">
                <a16:creationId xmlns:a16="http://schemas.microsoft.com/office/drawing/2014/main" id="{5840CC62-AE1F-4B5F-8C66-B4311BF99C1B}"/>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30052" name="Rectangle 3">
            <a:extLst>
              <a:ext uri="{FF2B5EF4-FFF2-40B4-BE49-F238E27FC236}">
                <a16:creationId xmlns:a16="http://schemas.microsoft.com/office/drawing/2014/main" id="{F05C3B09-4293-41B6-BD6C-C8E6A6CA01E1}"/>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cs-CZ" altLang="cs-CZ" dirty="0"/>
              <a:t>je způsoben tangenciálním dopadem UZ vln na oválné struktury, např. žlučník či cysty.</a:t>
            </a:r>
          </a:p>
          <a:p>
            <a:pPr eaLnBrk="1" hangingPunct="1"/>
            <a:r>
              <a:rPr lang="cs-CZ" altLang="cs-CZ" dirty="0"/>
              <a:t>Za stěnou dochází k rozptylu a lomení UZ vln a vzniká stín, který je nutno odlišit od stínu např. konkrementů.</a:t>
            </a:r>
          </a:p>
          <a:p>
            <a:pPr eaLnBrk="1" hangingPunct="1"/>
            <a:endParaRPr lang="cs-CZ" altLang="cs-CZ"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F0E4CA72-AFA6-4EEF-8255-B328641705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22E5734E-7E8B-47DB-8AFD-C9C2CF9025C2}" type="slidenum">
              <a:rPr lang="cs-CZ" altLang="cs-CZ"/>
              <a:pPr eaLnBrk="1" hangingPunct="1"/>
              <a:t>60</a:t>
            </a:fld>
            <a:endParaRPr lang="cs-CZ" altLang="cs-CZ"/>
          </a:p>
        </p:txBody>
      </p:sp>
      <p:sp>
        <p:nvSpPr>
          <p:cNvPr id="125955" name="Rectangle 2">
            <a:extLst>
              <a:ext uri="{FF2B5EF4-FFF2-40B4-BE49-F238E27FC236}">
                <a16:creationId xmlns:a16="http://schemas.microsoft.com/office/drawing/2014/main" id="{3007C9B3-3818-4058-8378-8F5EEF661831}"/>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25956" name="Rectangle 3">
            <a:extLst>
              <a:ext uri="{FF2B5EF4-FFF2-40B4-BE49-F238E27FC236}">
                <a16:creationId xmlns:a16="http://schemas.microsoft.com/office/drawing/2014/main" id="{9E32B177-DDF4-430E-BB04-189F781C0920}"/>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cs-CZ" altLang="cs-CZ"/>
              <a:t>vznikají opakovanými odrazy kolmo dopadajícího uz vlnění na paralelních odrazových plochách .</a:t>
            </a:r>
          </a:p>
          <a:p>
            <a:pPr eaLnBrk="1" hangingPunct="1"/>
            <a:r>
              <a:rPr lang="cs-CZ" altLang="cs-CZ"/>
              <a:t>Přístroj interpretuje opakované odrazy od téže struktury a delší čas návratu signálu, jako by vznikaly v hloubce tkáně.</a:t>
            </a:r>
          </a:p>
          <a:p>
            <a:pPr eaLnBrk="1" hangingPunct="1"/>
            <a:endParaRPr lang="cs-CZ" altLang="cs-CZ"/>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F0E4CA72-AFA6-4EEF-8255-B328641705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22E5734E-7E8B-47DB-8AFD-C9C2CF9025C2}" type="slidenum">
              <a:rPr lang="cs-CZ" altLang="cs-CZ"/>
              <a:pPr eaLnBrk="1" hangingPunct="1"/>
              <a:t>61</a:t>
            </a:fld>
            <a:endParaRPr lang="cs-CZ" altLang="cs-CZ"/>
          </a:p>
        </p:txBody>
      </p:sp>
      <p:sp>
        <p:nvSpPr>
          <p:cNvPr id="125955" name="Rectangle 2">
            <a:extLst>
              <a:ext uri="{FF2B5EF4-FFF2-40B4-BE49-F238E27FC236}">
                <a16:creationId xmlns:a16="http://schemas.microsoft.com/office/drawing/2014/main" id="{3007C9B3-3818-4058-8378-8F5EEF661831}"/>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25956" name="Rectangle 3">
            <a:extLst>
              <a:ext uri="{FF2B5EF4-FFF2-40B4-BE49-F238E27FC236}">
                <a16:creationId xmlns:a16="http://schemas.microsoft.com/office/drawing/2014/main" id="{9E32B177-DDF4-430E-BB04-189F781C0920}"/>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cs-CZ" altLang="cs-CZ" dirty="0"/>
              <a:t>Příkladem je </a:t>
            </a:r>
            <a:r>
              <a:rPr lang="cs-CZ" altLang="cs-CZ" dirty="0" err="1"/>
              <a:t>adenomyomatosa</a:t>
            </a:r>
            <a:r>
              <a:rPr lang="cs-CZ" altLang="cs-CZ" dirty="0"/>
              <a:t> žlučníku</a:t>
            </a:r>
          </a:p>
        </p:txBody>
      </p:sp>
    </p:spTree>
    <p:extLst>
      <p:ext uri="{BB962C8B-B14F-4D97-AF65-F5344CB8AC3E}">
        <p14:creationId xmlns:p14="http://schemas.microsoft.com/office/powerpoint/2010/main" val="312939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F0E4CA72-AFA6-4EEF-8255-B328641705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22E5734E-7E8B-47DB-8AFD-C9C2CF9025C2}" type="slidenum">
              <a:rPr lang="cs-CZ" altLang="cs-CZ"/>
              <a:pPr eaLnBrk="1" hangingPunct="1"/>
              <a:t>62</a:t>
            </a:fld>
            <a:endParaRPr lang="cs-CZ" altLang="cs-CZ"/>
          </a:p>
        </p:txBody>
      </p:sp>
      <p:sp>
        <p:nvSpPr>
          <p:cNvPr id="125955" name="Rectangle 2">
            <a:extLst>
              <a:ext uri="{FF2B5EF4-FFF2-40B4-BE49-F238E27FC236}">
                <a16:creationId xmlns:a16="http://schemas.microsoft.com/office/drawing/2014/main" id="{3007C9B3-3818-4058-8378-8F5EEF661831}"/>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25956" name="Rectangle 3">
            <a:extLst>
              <a:ext uri="{FF2B5EF4-FFF2-40B4-BE49-F238E27FC236}">
                <a16:creationId xmlns:a16="http://schemas.microsoft.com/office/drawing/2014/main" id="{9E32B177-DDF4-430E-BB04-189F781C0920}"/>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cs-CZ" altLang="cs-CZ" dirty="0"/>
              <a:t>Příkladem jsou B-linie při UZ plic</a:t>
            </a:r>
          </a:p>
        </p:txBody>
      </p:sp>
    </p:spTree>
    <p:extLst>
      <p:ext uri="{BB962C8B-B14F-4D97-AF65-F5344CB8AC3E}">
        <p14:creationId xmlns:p14="http://schemas.microsoft.com/office/powerpoint/2010/main" val="13837807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B888075A-9960-4AC4-AE76-7E09CA4E71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212A66FA-D6F2-486D-B013-E45E11DC3DA8}" type="slidenum">
              <a:rPr lang="cs-CZ" altLang="cs-CZ"/>
              <a:pPr eaLnBrk="1" hangingPunct="1"/>
              <a:t>63</a:t>
            </a:fld>
            <a:endParaRPr lang="cs-CZ" altLang="cs-CZ"/>
          </a:p>
        </p:txBody>
      </p:sp>
      <p:sp>
        <p:nvSpPr>
          <p:cNvPr id="126979" name="Rectangle 2">
            <a:extLst>
              <a:ext uri="{FF2B5EF4-FFF2-40B4-BE49-F238E27FC236}">
                <a16:creationId xmlns:a16="http://schemas.microsoft.com/office/drawing/2014/main" id="{FA8A1B51-915D-49CC-B286-0179D13F7960}"/>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26980" name="Rectangle 3">
            <a:extLst>
              <a:ext uri="{FF2B5EF4-FFF2-40B4-BE49-F238E27FC236}">
                <a16:creationId xmlns:a16="http://schemas.microsoft.com/office/drawing/2014/main" id="{5353CF28-5C57-43F0-B489-55411207CAC5}"/>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cs-CZ" altLang="cs-CZ" dirty="0"/>
              <a:t>tento artefakt může způsobit neostrost od sondy vzdálenější zadní stěny cystického útvaru, např. žlučníku, močového měchýře či cysty.</a:t>
            </a:r>
          </a:p>
          <a:p>
            <a:pPr eaLnBrk="1" hangingPunct="1"/>
            <a:r>
              <a:rPr lang="cs-CZ" altLang="cs-CZ" dirty="0"/>
              <a:t>Vzniká tak, že </a:t>
            </a:r>
            <a:r>
              <a:rPr lang="cs-CZ" altLang="cs-CZ" dirty="0" err="1"/>
              <a:t>uz</a:t>
            </a:r>
            <a:r>
              <a:rPr lang="cs-CZ" altLang="cs-CZ" dirty="0"/>
              <a:t> signál probíhá na zobrazovaný útvar nikoliv kolmo, ale šikmo.</a:t>
            </a:r>
          </a:p>
          <a:p>
            <a:pPr eaLnBrk="1" hangingPunct="1"/>
            <a:r>
              <a:rPr lang="cs-CZ" altLang="cs-CZ" dirty="0"/>
              <a:t>Tento artefakt může simulovat přítomnost sedimentujícího </a:t>
            </a:r>
            <a:r>
              <a:rPr lang="cs-CZ" altLang="cs-CZ" dirty="0" err="1"/>
              <a:t>patol</a:t>
            </a:r>
            <a:r>
              <a:rPr lang="cs-CZ" altLang="cs-CZ" dirty="0"/>
              <a:t>. materiálu, např. krevních koagul, drtě či drobných konkrementů.</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FEB21904-F619-4636-B5B9-6EAD881B736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7DA6813F-72A2-4040-B0C6-B11446596A0B}" type="slidenum">
              <a:rPr lang="cs-CZ" altLang="cs-CZ"/>
              <a:pPr eaLnBrk="1" hangingPunct="1"/>
              <a:t>64</a:t>
            </a:fld>
            <a:endParaRPr lang="cs-CZ" altLang="cs-CZ"/>
          </a:p>
        </p:txBody>
      </p:sp>
      <p:sp>
        <p:nvSpPr>
          <p:cNvPr id="131075" name="Rectangle 2">
            <a:extLst>
              <a:ext uri="{FF2B5EF4-FFF2-40B4-BE49-F238E27FC236}">
                <a16:creationId xmlns:a16="http://schemas.microsoft.com/office/drawing/2014/main" id="{61217FC8-F8A6-45CD-A2E6-C2D09B15E17D}"/>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31076" name="Rectangle 3">
            <a:extLst>
              <a:ext uri="{FF2B5EF4-FFF2-40B4-BE49-F238E27FC236}">
                <a16:creationId xmlns:a16="http://schemas.microsoft.com/office/drawing/2014/main" id="{2FC78DEA-5B91-419B-8ADB-6E33ED8C89AB}"/>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cs-CZ" altLang="cs-CZ"/>
              <a:t>s.a. vznikají v důsledku interference uz vln s tkáňovými strukturami, jejichž velikost je podstatně menší než vlnová délka použitého uz vlnění</a:t>
            </a:r>
          </a:p>
          <a:p>
            <a:pPr eaLnBrk="1" hangingPunct="1"/>
            <a:r>
              <a:rPr lang="cs-CZ" altLang="cs-CZ"/>
              <a:t>V důsledku prostorové a časové sumace odrazů od buněk nebo jejich skupin vzniká obraz větších celků – </a:t>
            </a:r>
            <a:r>
              <a:rPr lang="cs-CZ" altLang="cs-CZ" u="sng"/>
              <a:t>skvrn</a:t>
            </a:r>
            <a:r>
              <a:rPr lang="cs-CZ" altLang="cs-CZ"/>
              <a:t>. Tyto tzv. skvrny ale neodpovídají skutečné struktuře tkáně.</a:t>
            </a:r>
          </a:p>
          <a:p>
            <a:pPr eaLnBrk="1" hangingPunct="1"/>
            <a:r>
              <a:rPr lang="cs-CZ" altLang="cs-CZ"/>
              <a:t>Tento druh artefaktu je typický pro parenchymové orgány, např. jaterní tkáň.</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a:extLst>
              <a:ext uri="{FF2B5EF4-FFF2-40B4-BE49-F238E27FC236}">
                <a16:creationId xmlns:a16="http://schemas.microsoft.com/office/drawing/2014/main" id="{0B7ACDBA-58FB-4E60-AA22-49517D30BF5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4FCC97A5-632E-48FF-B0FB-45F2CBE27D87}" type="slidenum">
              <a:rPr lang="cs-CZ" altLang="cs-CZ"/>
              <a:pPr eaLnBrk="1" hangingPunct="1"/>
              <a:t>65</a:t>
            </a:fld>
            <a:endParaRPr lang="cs-CZ" altLang="cs-CZ"/>
          </a:p>
        </p:txBody>
      </p:sp>
      <p:sp>
        <p:nvSpPr>
          <p:cNvPr id="138243" name="Rectangle 2">
            <a:extLst>
              <a:ext uri="{FF2B5EF4-FFF2-40B4-BE49-F238E27FC236}">
                <a16:creationId xmlns:a16="http://schemas.microsoft.com/office/drawing/2014/main" id="{458932AF-9091-4149-937B-F359BFD76CCC}"/>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38244" name="Rectangle 3">
            <a:extLst>
              <a:ext uri="{FF2B5EF4-FFF2-40B4-BE49-F238E27FC236}">
                <a16:creationId xmlns:a16="http://schemas.microsoft.com/office/drawing/2014/main" id="{E7B5478E-A606-4D4B-A61D-98F3B2D9E477}"/>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r>
              <a:rPr lang="cs-CZ" altLang="cs-CZ"/>
              <a:t>Zrcadlení vzniká v důsledku odrazu a lomu uz vln na plošných odrazivých strukturách, např. bránici.</a:t>
            </a:r>
          </a:p>
          <a:p>
            <a:r>
              <a:rPr lang="cs-CZ" altLang="cs-CZ"/>
              <a:t>Uz vlny jsou odkloněny natolik, že na druhé straně bránice vytvoří zrcadlový obraz původních struktur. Zrcadlový obraz je téměř vždy slabší, někdy i méně ostrý.</a:t>
            </a:r>
          </a:p>
          <a:p>
            <a:endParaRPr lang="cs-CZ" altLang="cs-CZ"/>
          </a:p>
          <a:p>
            <a:r>
              <a:rPr lang="cs-CZ" altLang="cs-CZ"/>
              <a:t>Vyhnout se mu můžeme nakloněním sondy – kdy buď zmizí nebo změní polohu.</a:t>
            </a:r>
          </a:p>
          <a:p>
            <a:endParaRPr lang="cs-CZ" altLang="cs-CZ"/>
          </a:p>
        </p:txBody>
      </p:sp>
    </p:spTree>
    <p:extLst>
      <p:ext uri="{BB962C8B-B14F-4D97-AF65-F5344CB8AC3E}">
        <p14:creationId xmlns:p14="http://schemas.microsoft.com/office/powerpoint/2010/main" val="790184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altLang="cs-CZ" dirty="0">
                <a:latin typeface="Arial" panose="020B0604020202020204" pitchFamily="34" charset="0"/>
                <a:cs typeface="Arial" panose="020B0604020202020204" pitchFamily="34" charset="0"/>
              </a:rPr>
              <a:t>1Pa = kg. m</a:t>
            </a:r>
            <a:r>
              <a:rPr lang="cs-CZ" altLang="cs-CZ" baseline="30000" dirty="0">
                <a:latin typeface="Arial" panose="020B0604020202020204" pitchFamily="34" charset="0"/>
                <a:cs typeface="Arial" panose="020B0604020202020204" pitchFamily="34" charset="0"/>
                <a:sym typeface="Symbol" panose="05050102010706020507" pitchFamily="18" charset="2"/>
              </a:rPr>
              <a:t>–1</a:t>
            </a:r>
            <a:r>
              <a:rPr lang="cs-CZ" altLang="cs-CZ" dirty="0">
                <a:latin typeface="Arial" panose="020B0604020202020204" pitchFamily="34" charset="0"/>
                <a:cs typeface="Arial" panose="020B0604020202020204" pitchFamily="34" charset="0"/>
              </a:rPr>
              <a:t>.s</a:t>
            </a:r>
            <a:r>
              <a:rPr lang="cs-CZ" altLang="cs-CZ" baseline="30000" dirty="0">
                <a:latin typeface="Arial" panose="020B0604020202020204" pitchFamily="34" charset="0"/>
                <a:cs typeface="Arial" panose="020B0604020202020204" pitchFamily="34" charset="0"/>
                <a:sym typeface="Symbol" panose="05050102010706020507" pitchFamily="18" charset="2"/>
              </a:rPr>
              <a:t>–2</a:t>
            </a:r>
          </a:p>
          <a:p>
            <a:r>
              <a:rPr lang="cs-CZ" sz="1200" b="0" i="0" kern="1200" dirty="0">
                <a:solidFill>
                  <a:schemeClr val="tx1"/>
                </a:solidFill>
                <a:effectLst/>
                <a:latin typeface="+mn-lt"/>
                <a:ea typeface="+mn-ea"/>
                <a:cs typeface="+mn-cs"/>
              </a:rPr>
              <a:t>Převrácená hodnota (objemové) stlačitelnosti se nazývá </a:t>
            </a:r>
            <a:r>
              <a:rPr lang="cs-CZ" sz="1200" b="1" i="0" kern="1200" dirty="0">
                <a:solidFill>
                  <a:schemeClr val="tx1"/>
                </a:solidFill>
                <a:effectLst/>
                <a:latin typeface="+mn-lt"/>
                <a:ea typeface="+mn-ea"/>
                <a:cs typeface="+mn-cs"/>
              </a:rPr>
              <a:t>modul objemové pružnosti</a:t>
            </a:r>
            <a:endParaRPr lang="cs-CZ" dirty="0"/>
          </a:p>
        </p:txBody>
      </p:sp>
      <p:sp>
        <p:nvSpPr>
          <p:cNvPr id="4" name="Zástupný symbol pro číslo snímku 3"/>
          <p:cNvSpPr>
            <a:spLocks noGrp="1"/>
          </p:cNvSpPr>
          <p:nvPr>
            <p:ph type="sldNum" sz="quarter" idx="5"/>
          </p:nvPr>
        </p:nvSpPr>
        <p:spPr/>
        <p:txBody>
          <a:bodyPr/>
          <a:lstStyle/>
          <a:p>
            <a:fld id="{1B8ADC93-F3D8-442B-A523-38149597F31E}" type="slidenum">
              <a:rPr lang="cs-CZ" altLang="cs-CZ" smtClean="0"/>
              <a:pPr/>
              <a:t>8</a:t>
            </a:fld>
            <a:endParaRPr lang="cs-CZ" altLang="cs-CZ"/>
          </a:p>
        </p:txBody>
      </p:sp>
    </p:spTree>
    <p:extLst>
      <p:ext uri="{BB962C8B-B14F-4D97-AF65-F5344CB8AC3E}">
        <p14:creationId xmlns:p14="http://schemas.microsoft.com/office/powerpoint/2010/main" val="15505829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Zde obrázek z Dopplera, bez Dopplera nemám, ale artefakt je i v B módu</a:t>
            </a:r>
          </a:p>
        </p:txBody>
      </p:sp>
      <p:sp>
        <p:nvSpPr>
          <p:cNvPr id="4" name="Zástupný symbol pro číslo snímku 3"/>
          <p:cNvSpPr>
            <a:spLocks noGrp="1"/>
          </p:cNvSpPr>
          <p:nvPr>
            <p:ph type="sldNum" sz="quarter" idx="5"/>
          </p:nvPr>
        </p:nvSpPr>
        <p:spPr/>
        <p:txBody>
          <a:bodyPr/>
          <a:lstStyle/>
          <a:p>
            <a:fld id="{1B8ADC93-F3D8-442B-A523-38149597F31E}" type="slidenum">
              <a:rPr lang="cs-CZ" altLang="cs-CZ" smtClean="0"/>
              <a:pPr/>
              <a:t>66</a:t>
            </a:fld>
            <a:endParaRPr lang="cs-CZ" altLang="cs-CZ"/>
          </a:p>
        </p:txBody>
      </p:sp>
    </p:spTree>
    <p:extLst>
      <p:ext uri="{BB962C8B-B14F-4D97-AF65-F5344CB8AC3E}">
        <p14:creationId xmlns:p14="http://schemas.microsoft.com/office/powerpoint/2010/main" val="30631251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1. příklad - 2 UZ sondy zároveň do stejné oblasti (2 přístroje)</a:t>
            </a:r>
          </a:p>
        </p:txBody>
      </p:sp>
      <p:sp>
        <p:nvSpPr>
          <p:cNvPr id="4" name="Zástupný symbol pro číslo snímku 3"/>
          <p:cNvSpPr>
            <a:spLocks noGrp="1"/>
          </p:cNvSpPr>
          <p:nvPr>
            <p:ph type="sldNum" sz="quarter" idx="5"/>
          </p:nvPr>
        </p:nvSpPr>
        <p:spPr/>
        <p:txBody>
          <a:bodyPr/>
          <a:lstStyle/>
          <a:p>
            <a:fld id="{1B8ADC93-F3D8-442B-A523-38149597F31E}" type="slidenum">
              <a:rPr lang="cs-CZ" altLang="cs-CZ" smtClean="0"/>
              <a:pPr/>
              <a:t>67</a:t>
            </a:fld>
            <a:endParaRPr lang="cs-CZ" altLang="cs-CZ"/>
          </a:p>
        </p:txBody>
      </p:sp>
    </p:spTree>
    <p:extLst>
      <p:ext uri="{BB962C8B-B14F-4D97-AF65-F5344CB8AC3E}">
        <p14:creationId xmlns:p14="http://schemas.microsoft.com/office/powerpoint/2010/main" val="23031333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a:extLst>
              <a:ext uri="{FF2B5EF4-FFF2-40B4-BE49-F238E27FC236}">
                <a16:creationId xmlns:a16="http://schemas.microsoft.com/office/drawing/2014/main" id="{CAD0B138-90A3-490A-AEBB-8EE55D9BAF1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BDDF1FF9-4502-48C2-A791-2F1EF5D5C2AF}" type="slidenum">
              <a:rPr lang="cs-CZ" altLang="cs-CZ"/>
              <a:pPr eaLnBrk="1" hangingPunct="1"/>
              <a:t>74</a:t>
            </a:fld>
            <a:endParaRPr lang="cs-CZ" altLang="cs-CZ"/>
          </a:p>
        </p:txBody>
      </p:sp>
      <p:sp>
        <p:nvSpPr>
          <p:cNvPr id="132099" name="Rectangle 2">
            <a:extLst>
              <a:ext uri="{FF2B5EF4-FFF2-40B4-BE49-F238E27FC236}">
                <a16:creationId xmlns:a16="http://schemas.microsoft.com/office/drawing/2014/main" id="{4914D04C-49D0-42EB-854D-A180881153F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100" name="Rectangle 3">
            <a:extLst>
              <a:ext uri="{FF2B5EF4-FFF2-40B4-BE49-F238E27FC236}">
                <a16:creationId xmlns:a16="http://schemas.microsoft.com/office/drawing/2014/main" id="{9903E6A3-7AD7-4BCF-9096-F906788DCE8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a:t>čte se /rejli/ - rozptyl záření při šíření prostředím, jež obsahuje částice velikiosti řádově menšícho romzěrů než vlnová délka tohoto záření</a:t>
            </a:r>
          </a:p>
          <a:p>
            <a:r>
              <a:rPr lang="cs-CZ" altLang="cs-CZ"/>
              <a:t>TYNDL - rozptyl světla při průchodu kalným prostředí. Rozptýlené světlo je polarizováno, zpsobuje modrou barvu oblohy, červené zbarvení Slunce při východu a západu</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F0E4CA72-AFA6-4EEF-8255-B328641705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22E5734E-7E8B-47DB-8AFD-C9C2CF9025C2}" type="slidenum">
              <a:rPr lang="cs-CZ" altLang="cs-CZ"/>
              <a:pPr eaLnBrk="1" hangingPunct="1"/>
              <a:t>75</a:t>
            </a:fld>
            <a:endParaRPr lang="cs-CZ" altLang="cs-CZ"/>
          </a:p>
        </p:txBody>
      </p:sp>
      <p:sp>
        <p:nvSpPr>
          <p:cNvPr id="125955" name="Rectangle 2">
            <a:extLst>
              <a:ext uri="{FF2B5EF4-FFF2-40B4-BE49-F238E27FC236}">
                <a16:creationId xmlns:a16="http://schemas.microsoft.com/office/drawing/2014/main" id="{3007C9B3-3818-4058-8378-8F5EEF661831}"/>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25956" name="Rectangle 3">
            <a:extLst>
              <a:ext uri="{FF2B5EF4-FFF2-40B4-BE49-F238E27FC236}">
                <a16:creationId xmlns:a16="http://schemas.microsoft.com/office/drawing/2014/main" id="{9E32B177-DDF4-430E-BB04-189F781C0920}"/>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lgn="l"/>
            <a:r>
              <a:rPr lang="cs-CZ" sz="1800" b="0" i="0" u="none" strike="noStrike" baseline="0" dirty="0">
                <a:latin typeface="MinionPro-Medium"/>
              </a:rPr>
              <a:t>In </a:t>
            </a:r>
            <a:r>
              <a:rPr lang="cs-CZ" sz="1800" b="0" i="0" u="none" strike="noStrike" baseline="0" dirty="0" err="1">
                <a:latin typeface="MinionPro-Medium"/>
              </a:rPr>
              <a:t>general</a:t>
            </a:r>
            <a:r>
              <a:rPr lang="cs-CZ" sz="1800" b="0" i="0" u="none" strike="noStrike" baseline="0" dirty="0">
                <a:latin typeface="MinionPro-Medium"/>
              </a:rPr>
              <a:t>, Doppler </a:t>
            </a:r>
            <a:r>
              <a:rPr lang="cs-CZ" sz="1800" b="0" i="0" u="none" strike="noStrike" baseline="0" dirty="0" err="1">
                <a:latin typeface="MinionPro-Medium"/>
              </a:rPr>
              <a:t>signals</a:t>
            </a:r>
            <a:r>
              <a:rPr lang="cs-CZ" sz="1800" b="0" i="0" u="none" strike="noStrike" baseline="0" dirty="0">
                <a:latin typeface="MinionPro-Medium"/>
              </a:rPr>
              <a:t> </a:t>
            </a:r>
            <a:r>
              <a:rPr lang="en-US" sz="1800" b="0" i="0" u="none" strike="noStrike" baseline="0" dirty="0">
                <a:latin typeface="MinionPro-Medium"/>
              </a:rPr>
              <a:t>from blood are of low amplitude and high-frequency</a:t>
            </a:r>
            <a:r>
              <a:rPr lang="cs-CZ" sz="1800" b="0" i="0" u="none" strike="noStrike" baseline="0" dirty="0">
                <a:latin typeface="MinionPro-Medium"/>
              </a:rPr>
              <a:t> </a:t>
            </a:r>
            <a:r>
              <a:rPr lang="en-US" sz="1800" b="0" i="0" u="none" strike="noStrike" baseline="0" dirty="0">
                <a:latin typeface="MinionPro-Medium"/>
              </a:rPr>
              <a:t>shift , whereas those from tissue are of high amplitude</a:t>
            </a:r>
          </a:p>
          <a:p>
            <a:pPr algn="l"/>
            <a:r>
              <a:rPr lang="en-US" sz="1800" b="0" i="0" u="none" strike="noStrike" baseline="0" dirty="0">
                <a:latin typeface="MinionPro-Medium"/>
              </a:rPr>
              <a:t>and low-frequency shift . These differences provide the</a:t>
            </a:r>
            <a:r>
              <a:rPr lang="cs-CZ" sz="1800" b="0" i="0" u="none" strike="noStrike" baseline="0" dirty="0">
                <a:latin typeface="MinionPro-Medium"/>
              </a:rPr>
              <a:t> </a:t>
            </a:r>
            <a:r>
              <a:rPr lang="en-US" sz="1800" b="0" i="0" u="none" strike="noStrike" baseline="0" dirty="0">
                <a:latin typeface="MinionPro-Medium"/>
              </a:rPr>
              <a:t>means by which true blood flow signals may be separated</a:t>
            </a:r>
            <a:r>
              <a:rPr lang="cs-CZ" sz="1800" b="0" i="0" u="none" strike="noStrike" baseline="0" dirty="0">
                <a:latin typeface="MinionPro-Medium"/>
              </a:rPr>
              <a:t> </a:t>
            </a:r>
            <a:r>
              <a:rPr lang="en-US" sz="1800" b="0" i="0" u="none" strike="noStrike" baseline="0" dirty="0">
                <a:latin typeface="MinionPro-Medium"/>
              </a:rPr>
              <a:t>from those produced by the surrounding tissue.</a:t>
            </a:r>
            <a:endParaRPr lang="cs-CZ" altLang="cs-CZ" dirty="0"/>
          </a:p>
        </p:txBody>
      </p:sp>
    </p:spTree>
    <p:extLst>
      <p:ext uri="{BB962C8B-B14F-4D97-AF65-F5344CB8AC3E}">
        <p14:creationId xmlns:p14="http://schemas.microsoft.com/office/powerpoint/2010/main" val="10732566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Součinu signálu se užívá k modulaci, kdy je signál násoben modulačním signálem. </a:t>
            </a:r>
          </a:p>
        </p:txBody>
      </p:sp>
      <p:sp>
        <p:nvSpPr>
          <p:cNvPr id="4" name="Zástupný symbol pro číslo snímku 3"/>
          <p:cNvSpPr>
            <a:spLocks noGrp="1"/>
          </p:cNvSpPr>
          <p:nvPr>
            <p:ph type="sldNum" sz="quarter" idx="5"/>
          </p:nvPr>
        </p:nvSpPr>
        <p:spPr/>
        <p:txBody>
          <a:bodyPr/>
          <a:lstStyle/>
          <a:p>
            <a:fld id="{1B8ADC93-F3D8-442B-A523-38149597F31E}" type="slidenum">
              <a:rPr lang="cs-CZ" altLang="cs-CZ" smtClean="0"/>
              <a:pPr/>
              <a:t>78</a:t>
            </a:fld>
            <a:endParaRPr lang="cs-CZ" altLang="cs-CZ"/>
          </a:p>
        </p:txBody>
      </p:sp>
    </p:spTree>
    <p:extLst>
      <p:ext uri="{BB962C8B-B14F-4D97-AF65-F5344CB8AC3E}">
        <p14:creationId xmlns:p14="http://schemas.microsoft.com/office/powerpoint/2010/main" val="14284855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r>
              <a:rPr lang="en-US" sz="1800" b="0" i="0" u="none" strike="noStrike" baseline="0" dirty="0">
                <a:latin typeface="MyriadPro-Light"/>
              </a:rPr>
              <a:t>In a PW system it is possible to use the same element</a:t>
            </a:r>
            <a:r>
              <a:rPr lang="cs-CZ" sz="1800" b="0" i="0" u="none" strike="noStrike" baseline="0" dirty="0">
                <a:latin typeface="MyriadPro-Light"/>
              </a:rPr>
              <a:t> </a:t>
            </a:r>
            <a:r>
              <a:rPr lang="en-US" sz="1800" b="0" i="0" u="none" strike="noStrike" baseline="0" dirty="0">
                <a:latin typeface="MyriadPro-Light"/>
              </a:rPr>
              <a:t>or elements for both transmit and receive. In the pencil</a:t>
            </a:r>
            <a:r>
              <a:rPr lang="cs-CZ" sz="1800" b="0" i="0" u="none" strike="noStrike" baseline="0" dirty="0">
                <a:latin typeface="MyriadPro-Light"/>
              </a:rPr>
              <a:t> </a:t>
            </a:r>
            <a:r>
              <a:rPr lang="en-US" sz="1800" b="0" i="0" u="none" strike="noStrike" baseline="0" dirty="0">
                <a:latin typeface="MyriadPro-Light"/>
              </a:rPr>
              <a:t>probe only one element is needed, serving both the</a:t>
            </a:r>
          </a:p>
          <a:p>
            <a:pPr algn="l"/>
            <a:r>
              <a:rPr lang="en-US" sz="1800" b="0" i="0" u="none" strike="noStrike" baseline="0" dirty="0">
                <a:latin typeface="MyriadPro-Light"/>
              </a:rPr>
              <a:t>transmit and receive functions. The region from which</a:t>
            </a:r>
            <a:r>
              <a:rPr lang="cs-CZ" sz="1800" b="0" i="0" u="none" strike="noStrike" baseline="0" dirty="0">
                <a:latin typeface="MyriadPro-Light"/>
              </a:rPr>
              <a:t> </a:t>
            </a:r>
            <a:r>
              <a:rPr lang="en-US" sz="1800" b="0" i="0" u="none" strike="noStrike" baseline="0" dirty="0">
                <a:latin typeface="MyriadPro-Light"/>
              </a:rPr>
              <a:t>Doppler signals are obtained is determined by the</a:t>
            </a:r>
            <a:r>
              <a:rPr lang="cs-CZ" sz="1800" b="0" i="0" u="none" strike="noStrike" baseline="0" dirty="0">
                <a:latin typeface="MyriadPro-Light"/>
              </a:rPr>
              <a:t> </a:t>
            </a:r>
            <a:r>
              <a:rPr lang="en-US" sz="1800" b="0" i="0" u="none" strike="noStrike" baseline="0" dirty="0">
                <a:latin typeface="MyriadPro-Light"/>
              </a:rPr>
              <a:t>depth and length of the gate, which are both controlled</a:t>
            </a:r>
          </a:p>
          <a:p>
            <a:pPr algn="l"/>
            <a:r>
              <a:rPr lang="cs-CZ" sz="1800" b="0" i="0" u="none" strike="noStrike" baseline="0" dirty="0">
                <a:latin typeface="MyriadPro-Light"/>
              </a:rPr>
              <a:t>by </a:t>
            </a:r>
            <a:r>
              <a:rPr lang="cs-CZ" sz="1800" b="0" i="0" u="none" strike="noStrike" baseline="0" dirty="0" err="1">
                <a:latin typeface="MyriadPro-Light"/>
              </a:rPr>
              <a:t>the</a:t>
            </a:r>
            <a:r>
              <a:rPr lang="cs-CZ" sz="1800" b="0" i="0" u="none" strike="noStrike" baseline="0" dirty="0">
                <a:latin typeface="MyriadPro-Light"/>
              </a:rPr>
              <a:t> </a:t>
            </a:r>
            <a:r>
              <a:rPr lang="cs-CZ" sz="1800" b="0" i="0" u="none" strike="noStrike" baseline="0" dirty="0" err="1">
                <a:latin typeface="MyriadPro-Light"/>
              </a:rPr>
              <a:t>operator</a:t>
            </a:r>
            <a:r>
              <a:rPr lang="cs-CZ" sz="1800" b="0" i="0" u="none" strike="noStrike" baseline="0" dirty="0">
                <a:latin typeface="MyriadPro-Light"/>
              </a:rPr>
              <a:t>.</a:t>
            </a:r>
            <a:endParaRPr lang="cs-CZ" dirty="0"/>
          </a:p>
        </p:txBody>
      </p:sp>
      <p:sp>
        <p:nvSpPr>
          <p:cNvPr id="4" name="Zástupný symbol pro číslo snímku 3"/>
          <p:cNvSpPr>
            <a:spLocks noGrp="1"/>
          </p:cNvSpPr>
          <p:nvPr>
            <p:ph type="sldNum" sz="quarter" idx="5"/>
          </p:nvPr>
        </p:nvSpPr>
        <p:spPr/>
        <p:txBody>
          <a:bodyPr/>
          <a:lstStyle/>
          <a:p>
            <a:fld id="{1B8ADC93-F3D8-442B-A523-38149597F31E}" type="slidenum">
              <a:rPr lang="cs-CZ" altLang="cs-CZ" smtClean="0"/>
              <a:pPr/>
              <a:t>81</a:t>
            </a:fld>
            <a:endParaRPr lang="cs-CZ" altLang="cs-CZ"/>
          </a:p>
        </p:txBody>
      </p:sp>
    </p:spTree>
    <p:extLst>
      <p:ext uri="{BB962C8B-B14F-4D97-AF65-F5344CB8AC3E}">
        <p14:creationId xmlns:p14="http://schemas.microsoft.com/office/powerpoint/2010/main" val="37405558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Detekovaný signál obsahuje jen to co prošlo </a:t>
            </a:r>
            <a:r>
              <a:rPr lang="cs-CZ" dirty="0" err="1"/>
              <a:t>electronic</a:t>
            </a:r>
            <a:r>
              <a:rPr lang="cs-CZ" dirty="0"/>
              <a:t> </a:t>
            </a:r>
            <a:r>
              <a:rPr lang="cs-CZ" dirty="0" err="1"/>
              <a:t>gate</a:t>
            </a:r>
            <a:r>
              <a:rPr lang="cs-CZ" dirty="0"/>
              <a:t> – odpovídá sample </a:t>
            </a:r>
            <a:r>
              <a:rPr lang="cs-CZ" dirty="0" err="1"/>
              <a:t>volume</a:t>
            </a:r>
            <a:endParaRPr lang="cs-CZ" dirty="0"/>
          </a:p>
        </p:txBody>
      </p:sp>
      <p:sp>
        <p:nvSpPr>
          <p:cNvPr id="4" name="Zástupný symbol pro číslo snímku 3"/>
          <p:cNvSpPr>
            <a:spLocks noGrp="1"/>
          </p:cNvSpPr>
          <p:nvPr>
            <p:ph type="sldNum" sz="quarter" idx="5"/>
          </p:nvPr>
        </p:nvSpPr>
        <p:spPr/>
        <p:txBody>
          <a:bodyPr/>
          <a:lstStyle/>
          <a:p>
            <a:fld id="{1B8ADC93-F3D8-442B-A523-38149597F31E}" type="slidenum">
              <a:rPr lang="cs-CZ" altLang="cs-CZ" smtClean="0"/>
              <a:pPr/>
              <a:t>82</a:t>
            </a:fld>
            <a:endParaRPr lang="cs-CZ" altLang="cs-CZ"/>
          </a:p>
        </p:txBody>
      </p:sp>
    </p:spTree>
    <p:extLst>
      <p:ext uri="{BB962C8B-B14F-4D97-AF65-F5344CB8AC3E}">
        <p14:creationId xmlns:p14="http://schemas.microsoft.com/office/powerpoint/2010/main" val="6650101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r>
              <a:rPr lang="en-US" sz="1800" b="0" i="0" u="none" strike="noStrike" baseline="0" dirty="0">
                <a:latin typeface="MyriadPro-Light"/>
              </a:rPr>
              <a:t>PW Doppler is a ‘phase-domain process’. The</a:t>
            </a:r>
            <a:r>
              <a:rPr lang="cs-CZ" sz="1800" b="0" i="0" u="none" strike="noStrike" baseline="0" dirty="0">
                <a:latin typeface="MyriadPro-Light"/>
              </a:rPr>
              <a:t> </a:t>
            </a:r>
            <a:r>
              <a:rPr lang="en-US" sz="1800" b="0" i="0" u="none" strike="noStrike" baseline="0" dirty="0">
                <a:latin typeface="MyriadPro-Light"/>
              </a:rPr>
              <a:t>received ultrasound signal is shown in comparison to</a:t>
            </a:r>
            <a:r>
              <a:rPr lang="cs-CZ" sz="1800" b="0" i="0" u="none" strike="noStrike" baseline="0" dirty="0">
                <a:latin typeface="MyriadPro-Light"/>
              </a:rPr>
              <a:t> </a:t>
            </a:r>
            <a:r>
              <a:rPr lang="cs-CZ" sz="1800" b="0" i="0" u="none" strike="noStrike" baseline="0" dirty="0" err="1">
                <a:latin typeface="MyriadPro-Light"/>
              </a:rPr>
              <a:t>the</a:t>
            </a:r>
            <a:r>
              <a:rPr lang="cs-CZ" sz="1800" b="0" i="0" u="none" strike="noStrike" baseline="0" dirty="0">
                <a:latin typeface="MyriadPro-Light"/>
              </a:rPr>
              <a:t> reference </a:t>
            </a:r>
            <a:r>
              <a:rPr lang="cs-CZ" sz="1800" b="0" i="0" u="none" strike="noStrike" baseline="0" dirty="0" err="1">
                <a:latin typeface="MyriadPro-Light"/>
              </a:rPr>
              <a:t>signal</a:t>
            </a:r>
            <a:r>
              <a:rPr lang="cs-CZ" sz="1800" b="0" i="0" u="none" strike="noStrike" baseline="0" dirty="0">
                <a:latin typeface="MyriadPro-Light"/>
              </a:rPr>
              <a:t> </a:t>
            </a:r>
            <a:r>
              <a:rPr lang="cs-CZ" sz="1800" b="0" i="0" u="none" strike="noStrike" baseline="0" dirty="0" err="1">
                <a:latin typeface="MyriadPro-Light"/>
              </a:rPr>
              <a:t>for</a:t>
            </a:r>
            <a:r>
              <a:rPr lang="cs-CZ" sz="1800" b="0" i="0" u="none" strike="noStrike" baseline="0" dirty="0">
                <a:latin typeface="MyriadPro-Light"/>
              </a:rPr>
              <a:t> </a:t>
            </a:r>
            <a:r>
              <a:rPr lang="cs-CZ" sz="1800" b="0" i="0" u="none" strike="noStrike" baseline="0" dirty="0" err="1">
                <a:latin typeface="MyriadPro-Light"/>
              </a:rPr>
              <a:t>five</a:t>
            </a:r>
            <a:r>
              <a:rPr lang="cs-CZ" sz="1800" b="0" i="0" u="none" strike="noStrike" baseline="0" dirty="0">
                <a:latin typeface="MyriadPro-Light"/>
              </a:rPr>
              <a:t> </a:t>
            </a:r>
            <a:r>
              <a:rPr lang="cs-CZ" sz="1800" b="0" i="0" u="none" strike="noStrike" baseline="0" dirty="0" err="1">
                <a:latin typeface="MyriadPro-Light"/>
              </a:rPr>
              <a:t>consecutive</a:t>
            </a:r>
            <a:r>
              <a:rPr lang="cs-CZ" sz="1800" b="0" i="0" u="none" strike="noStrike" baseline="0" dirty="0">
                <a:latin typeface="MyriadPro-Light"/>
              </a:rPr>
              <a:t> </a:t>
            </a:r>
            <a:r>
              <a:rPr lang="cs-CZ" sz="1800" b="0" i="0" u="none" strike="noStrike" baseline="0" dirty="0" err="1">
                <a:latin typeface="MyriadPro-Light"/>
              </a:rPr>
              <a:t>ultrasound</a:t>
            </a:r>
            <a:endParaRPr lang="cs-CZ" sz="1800" b="0" i="0" u="none" strike="noStrike" baseline="0" dirty="0">
              <a:latin typeface="MyriadPro-Light"/>
            </a:endParaRPr>
          </a:p>
          <a:p>
            <a:pPr algn="l"/>
            <a:r>
              <a:rPr lang="en-US" sz="1800" b="0" i="0" u="none" strike="noStrike" baseline="0" dirty="0">
                <a:latin typeface="MyriadPro-Light"/>
              </a:rPr>
              <a:t>pulses. Also shown are the signal after the reference</a:t>
            </a:r>
            <a:r>
              <a:rPr lang="cs-CZ" sz="1800" b="0" i="0" u="none" strike="noStrike" baseline="0" dirty="0">
                <a:latin typeface="MyriadPro-Light"/>
              </a:rPr>
              <a:t> </a:t>
            </a:r>
            <a:r>
              <a:rPr lang="en-US" sz="1800" b="0" i="0" u="none" strike="noStrike" baseline="0" dirty="0">
                <a:latin typeface="MyriadPro-Light"/>
              </a:rPr>
              <a:t>and received signal have been multiplied, and the final</a:t>
            </a:r>
            <a:r>
              <a:rPr lang="cs-CZ" sz="1800" b="0" i="0" u="none" strike="noStrike" baseline="0" dirty="0">
                <a:latin typeface="MyriadPro-Light"/>
              </a:rPr>
              <a:t> </a:t>
            </a:r>
            <a:r>
              <a:rPr lang="en-US" sz="1800" b="0" i="0" u="none" strike="noStrike" baseline="0" dirty="0">
                <a:latin typeface="MyriadPro-Light"/>
              </a:rPr>
              <a:t>detected Doppler signal after low-pass fi </a:t>
            </a:r>
            <a:r>
              <a:rPr lang="en-US" sz="1800" b="0" i="0" u="none" strike="noStrike" baseline="0" dirty="0" err="1">
                <a:latin typeface="MyriadPro-Light"/>
              </a:rPr>
              <a:t>ltering</a:t>
            </a:r>
            <a:r>
              <a:rPr lang="en-US" sz="1800" b="0" i="0" u="none" strike="noStrike" baseline="0" dirty="0">
                <a:latin typeface="MyriadPro-Light"/>
              </a:rPr>
              <a:t>. The first</a:t>
            </a:r>
          </a:p>
          <a:p>
            <a:pPr algn="l"/>
            <a:r>
              <a:rPr lang="en-US" sz="1800" b="0" i="0" u="none" strike="noStrike" baseline="0" dirty="0">
                <a:latin typeface="MyriadPro-Light"/>
              </a:rPr>
              <a:t>ultrasound signal is in phase with the reference signal</a:t>
            </a:r>
            <a:r>
              <a:rPr lang="cs-CZ" sz="1800" b="0" i="0" u="none" strike="noStrike" baseline="0" dirty="0">
                <a:latin typeface="MyriadPro-Light"/>
              </a:rPr>
              <a:t> </a:t>
            </a:r>
            <a:r>
              <a:rPr lang="en-US" sz="1800" b="0" i="0" u="none" strike="noStrike" baseline="0" dirty="0">
                <a:latin typeface="MyriadPro-Light"/>
              </a:rPr>
              <a:t>and the detected Doppler amplitude achieves its peak</a:t>
            </a:r>
            <a:r>
              <a:rPr lang="cs-CZ" sz="1800" b="0" i="0" u="none" strike="noStrike" baseline="0" dirty="0">
                <a:latin typeface="MyriadPro-Light"/>
              </a:rPr>
              <a:t> </a:t>
            </a:r>
            <a:r>
              <a:rPr lang="en-US" sz="1800" b="0" i="0" u="none" strike="noStrike" baseline="0" dirty="0">
                <a:latin typeface="MyriadPro-Light"/>
              </a:rPr>
              <a:t>positive value. For consecutive echoes the received and</a:t>
            </a:r>
          </a:p>
          <a:p>
            <a:pPr algn="l"/>
            <a:r>
              <a:rPr lang="en-US" sz="1800" b="0" i="0" u="none" strike="noStrike" baseline="0" dirty="0">
                <a:latin typeface="MyriadPro-Light"/>
              </a:rPr>
              <a:t>reference signals become misaligned until, in the 5</a:t>
            </a:r>
            <a:r>
              <a:rPr lang="en-US" sz="1800" b="0" i="0" u="none" strike="noStrike" baseline="30000" dirty="0">
                <a:latin typeface="MyriadPro-Light"/>
              </a:rPr>
              <a:t>th</a:t>
            </a:r>
            <a:r>
              <a:rPr lang="cs-CZ" sz="1800" b="0" i="0" u="none" strike="noStrike" baseline="0" dirty="0">
                <a:latin typeface="MyriadPro-Light"/>
              </a:rPr>
              <a:t> </a:t>
            </a:r>
            <a:r>
              <a:rPr lang="en-US" sz="1800" b="0" i="0" u="none" strike="noStrike" baseline="0" dirty="0">
                <a:latin typeface="MyriadPro-Light"/>
              </a:rPr>
              <a:t>pulse of this example, they are ‘out of phase’ and the</a:t>
            </a:r>
            <a:r>
              <a:rPr lang="cs-CZ" sz="1800" b="0" i="0" u="none" strike="noStrike" baseline="0" dirty="0">
                <a:latin typeface="MyriadPro-Light"/>
              </a:rPr>
              <a:t> </a:t>
            </a:r>
            <a:r>
              <a:rPr lang="en-US" sz="1800" b="0" i="0" u="none" strike="noStrike" baseline="0" dirty="0">
                <a:latin typeface="MyriadPro-Light"/>
              </a:rPr>
              <a:t>detected Doppler amplitude reaches its peak negative</a:t>
            </a:r>
          </a:p>
          <a:p>
            <a:pPr algn="l"/>
            <a:r>
              <a:rPr lang="cs-CZ" sz="1800" b="0" i="0" u="none" strike="noStrike" baseline="0" dirty="0" err="1">
                <a:latin typeface="MyriadPro-Light"/>
              </a:rPr>
              <a:t>value</a:t>
            </a:r>
            <a:r>
              <a:rPr lang="cs-CZ" sz="1800" b="0" i="0" u="none" strike="noStrike" baseline="0" dirty="0">
                <a:latin typeface="MyriadPro-Light"/>
              </a:rPr>
              <a:t>.</a:t>
            </a:r>
            <a:endParaRPr lang="cs-CZ" dirty="0"/>
          </a:p>
        </p:txBody>
      </p:sp>
      <p:sp>
        <p:nvSpPr>
          <p:cNvPr id="4" name="Zástupný symbol pro číslo snímku 3"/>
          <p:cNvSpPr>
            <a:spLocks noGrp="1"/>
          </p:cNvSpPr>
          <p:nvPr>
            <p:ph type="sldNum" sz="quarter" idx="5"/>
          </p:nvPr>
        </p:nvSpPr>
        <p:spPr/>
        <p:txBody>
          <a:bodyPr/>
          <a:lstStyle/>
          <a:p>
            <a:fld id="{1B8ADC93-F3D8-442B-A523-38149597F31E}" type="slidenum">
              <a:rPr lang="cs-CZ" altLang="cs-CZ" smtClean="0"/>
              <a:pPr/>
              <a:t>83</a:t>
            </a:fld>
            <a:endParaRPr lang="cs-CZ" altLang="cs-CZ"/>
          </a:p>
        </p:txBody>
      </p:sp>
    </p:spTree>
    <p:extLst>
      <p:ext uri="{BB962C8B-B14F-4D97-AF65-F5344CB8AC3E}">
        <p14:creationId xmlns:p14="http://schemas.microsoft.com/office/powerpoint/2010/main" val="5267361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 obrázku b body odpovídají tomu co jsem získal za výsledky z obrázku </a:t>
            </a:r>
            <a:r>
              <a:rPr lang="cs-CZ" dirty="0" err="1"/>
              <a:t>phase-domain</a:t>
            </a:r>
            <a:endParaRPr lang="cs-CZ" dirty="0"/>
          </a:p>
        </p:txBody>
      </p:sp>
      <p:sp>
        <p:nvSpPr>
          <p:cNvPr id="4" name="Zástupný symbol pro číslo snímku 3"/>
          <p:cNvSpPr>
            <a:spLocks noGrp="1"/>
          </p:cNvSpPr>
          <p:nvPr>
            <p:ph type="sldNum" sz="quarter" idx="5"/>
          </p:nvPr>
        </p:nvSpPr>
        <p:spPr/>
        <p:txBody>
          <a:bodyPr/>
          <a:lstStyle/>
          <a:p>
            <a:fld id="{1B8ADC93-F3D8-442B-A523-38149597F31E}" type="slidenum">
              <a:rPr lang="cs-CZ" altLang="cs-CZ" smtClean="0"/>
              <a:pPr/>
              <a:t>84</a:t>
            </a:fld>
            <a:endParaRPr lang="cs-CZ" altLang="cs-CZ"/>
          </a:p>
        </p:txBody>
      </p:sp>
    </p:spTree>
    <p:extLst>
      <p:ext uri="{BB962C8B-B14F-4D97-AF65-F5344CB8AC3E}">
        <p14:creationId xmlns:p14="http://schemas.microsoft.com/office/powerpoint/2010/main" val="8133088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85E303BB-C002-46D4-876C-67C6A80A39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B93AE833-2F5D-43F0-9A21-2718499C5416}" type="slidenum">
              <a:rPr lang="cs-CZ" altLang="cs-CZ"/>
              <a:pPr eaLnBrk="1" hangingPunct="1"/>
              <a:t>86</a:t>
            </a:fld>
            <a:endParaRPr lang="cs-CZ" altLang="cs-CZ"/>
          </a:p>
        </p:txBody>
      </p:sp>
      <p:sp>
        <p:nvSpPr>
          <p:cNvPr id="133123" name="Rectangle 2">
            <a:extLst>
              <a:ext uri="{FF2B5EF4-FFF2-40B4-BE49-F238E27FC236}">
                <a16:creationId xmlns:a16="http://schemas.microsoft.com/office/drawing/2014/main" id="{76517974-2732-43BD-BBB8-75DBBF11BD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4" name="Rectangle 3">
            <a:extLst>
              <a:ext uri="{FF2B5EF4-FFF2-40B4-BE49-F238E27FC236}">
                <a16:creationId xmlns:a16="http://schemas.microsoft.com/office/drawing/2014/main" id="{160E4E42-9617-4187-8873-52EB8EA4C50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a:t>proč tam není systélické okno - příčina?</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a:solidFill>
                  <a:schemeClr val="tx1"/>
                </a:solidFill>
                <a:effectLst/>
                <a:latin typeface="+mn-lt"/>
                <a:ea typeface="+mn-ea"/>
                <a:cs typeface="+mn-cs"/>
              </a:rPr>
              <a:t>Olovo 	</a:t>
            </a:r>
            <a:r>
              <a:rPr lang="en-US" sz="1200" kern="1200" dirty="0">
                <a:solidFill>
                  <a:schemeClr val="tx1"/>
                </a:solidFill>
                <a:effectLst/>
                <a:latin typeface="+mn-lt"/>
                <a:ea typeface="+mn-ea"/>
                <a:cs typeface="+mn-cs"/>
              </a:rPr>
              <a:t>2</a:t>
            </a:r>
            <a:r>
              <a:rPr lang="cs-CZ" sz="1200" kern="1200" dirty="0">
                <a:solidFill>
                  <a:schemeClr val="tx1"/>
                </a:solidFill>
                <a:effectLst/>
                <a:latin typeface="+mn-lt"/>
                <a:ea typeface="+mn-ea"/>
                <a:cs typeface="+mn-cs"/>
              </a:rPr>
              <a:t>100 m/s, </a:t>
            </a:r>
            <a:r>
              <a:rPr lang="en-US" sz="1200" kern="1200" dirty="0">
                <a:solidFill>
                  <a:schemeClr val="tx1"/>
                </a:solidFill>
                <a:effectLst/>
                <a:latin typeface="+mn-lt"/>
                <a:ea typeface="+mn-ea"/>
                <a:cs typeface="+mn-cs"/>
              </a:rPr>
              <a:t>11</a:t>
            </a:r>
            <a:r>
              <a:rPr lang="cs-CZ" sz="1200" kern="1200" dirty="0">
                <a:solidFill>
                  <a:schemeClr val="tx1"/>
                </a:solidFill>
                <a:effectLst/>
                <a:latin typeface="+mn-lt"/>
                <a:ea typeface="+mn-ea"/>
                <a:cs typeface="+mn-cs"/>
              </a:rPr>
              <a:t>500 kg/m</a:t>
            </a:r>
            <a:r>
              <a:rPr lang="cs-CZ" sz="1200" kern="1200" baseline="30000" dirty="0">
                <a:solidFill>
                  <a:schemeClr val="tx1"/>
                </a:solidFill>
                <a:effectLst/>
                <a:latin typeface="+mn-lt"/>
                <a:ea typeface="+mn-ea"/>
                <a:cs typeface="+mn-cs"/>
              </a:rPr>
              <a:t>3</a:t>
            </a:r>
            <a:r>
              <a:rPr lang="cs-CZ" sz="1200" kern="1200" dirty="0">
                <a:solidFill>
                  <a:schemeClr val="tx1"/>
                </a:solidFill>
                <a:effectLst/>
                <a:latin typeface="+mn-lt"/>
                <a:ea typeface="+mn-ea"/>
                <a:cs typeface="+mn-cs"/>
              </a:rPr>
              <a:t> (je měkčí než zlato, tak má nižší rychlost)</a:t>
            </a:r>
          </a:p>
          <a:p>
            <a:pPr marL="0" marR="0" lvl="0" indent="0" algn="l" defTabSz="914400" rtl="0" eaLnBrk="0" fontAlgn="base" latinLnBrk="0" hangingPunct="0">
              <a:lnSpc>
                <a:spcPct val="100000"/>
              </a:lnSpc>
              <a:spcBef>
                <a:spcPct val="30000"/>
              </a:spcBef>
              <a:spcAft>
                <a:spcPct val="0"/>
              </a:spcAft>
              <a:buClrTx/>
              <a:buSzTx/>
              <a:buFontTx/>
              <a:buNone/>
              <a:tabLst/>
              <a:defRPr/>
            </a:pPr>
            <a:r>
              <a:rPr lang="cs-CZ" sz="1200" kern="1200" dirty="0">
                <a:solidFill>
                  <a:schemeClr val="tx1"/>
                </a:solidFill>
                <a:effectLst/>
                <a:latin typeface="+mn-lt"/>
                <a:ea typeface="+mn-ea"/>
                <a:cs typeface="+mn-cs"/>
              </a:rPr>
              <a:t>Zlato	</a:t>
            </a:r>
            <a:r>
              <a:rPr lang="en-US" sz="1200" kern="1200" dirty="0">
                <a:solidFill>
                  <a:schemeClr val="tx1"/>
                </a:solidFill>
                <a:effectLst/>
                <a:latin typeface="+mn-lt"/>
                <a:ea typeface="+mn-ea"/>
                <a:cs typeface="+mn-cs"/>
              </a:rPr>
              <a:t>3240</a:t>
            </a:r>
            <a:r>
              <a:rPr lang="cs-CZ" sz="1200" kern="1200" dirty="0">
                <a:solidFill>
                  <a:schemeClr val="tx1"/>
                </a:solidFill>
                <a:effectLst/>
                <a:latin typeface="+mn-lt"/>
                <a:ea typeface="+mn-ea"/>
                <a:cs typeface="+mn-cs"/>
              </a:rPr>
              <a:t> m/s, 19700 kg/m</a:t>
            </a:r>
            <a:r>
              <a:rPr lang="cs-CZ" sz="1200" kern="1200" baseline="30000" dirty="0">
                <a:solidFill>
                  <a:schemeClr val="tx1"/>
                </a:solidFill>
                <a:effectLst/>
                <a:latin typeface="+mn-lt"/>
                <a:ea typeface="+mn-ea"/>
                <a:cs typeface="+mn-cs"/>
              </a:rPr>
              <a:t>3</a:t>
            </a:r>
            <a:endParaRPr lang="cs-CZ" dirty="0"/>
          </a:p>
          <a:p>
            <a:r>
              <a:rPr lang="cs-CZ" sz="1200" kern="1200" dirty="0">
                <a:solidFill>
                  <a:schemeClr val="tx1"/>
                </a:solidFill>
                <a:effectLst/>
                <a:latin typeface="+mn-lt"/>
                <a:ea typeface="+mn-ea"/>
                <a:cs typeface="+mn-cs"/>
              </a:rPr>
              <a:t>Železo	</a:t>
            </a:r>
            <a:r>
              <a:rPr lang="en-US" sz="1200" kern="1200" dirty="0">
                <a:solidFill>
                  <a:schemeClr val="tx1"/>
                </a:solidFill>
                <a:effectLst/>
                <a:latin typeface="+mn-lt"/>
                <a:ea typeface="+mn-ea"/>
                <a:cs typeface="+mn-cs"/>
              </a:rPr>
              <a:t>5950</a:t>
            </a:r>
            <a:r>
              <a:rPr lang="cs-CZ" sz="1200" kern="1200" dirty="0">
                <a:solidFill>
                  <a:schemeClr val="tx1"/>
                </a:solidFill>
                <a:effectLst/>
                <a:latin typeface="+mn-lt"/>
                <a:ea typeface="+mn-ea"/>
                <a:cs typeface="+mn-cs"/>
              </a:rPr>
              <a:t> m/s,  7850  kg/m</a:t>
            </a:r>
            <a:r>
              <a:rPr lang="cs-CZ" sz="1200" kern="1200" baseline="30000" dirty="0">
                <a:solidFill>
                  <a:schemeClr val="tx1"/>
                </a:solidFill>
                <a:effectLst/>
                <a:latin typeface="+mn-lt"/>
                <a:ea typeface="+mn-ea"/>
                <a:cs typeface="+mn-cs"/>
              </a:rPr>
              <a:t>3</a:t>
            </a:r>
            <a:endParaRPr lang="cs-CZ" sz="1200" kern="1200" dirty="0">
              <a:solidFill>
                <a:schemeClr val="tx1"/>
              </a:solidFill>
              <a:effectLst/>
              <a:latin typeface="+mn-lt"/>
              <a:ea typeface="+mn-ea"/>
              <a:cs typeface="+mn-cs"/>
            </a:endParaRPr>
          </a:p>
        </p:txBody>
      </p:sp>
      <p:sp>
        <p:nvSpPr>
          <p:cNvPr id="4" name="Zástupný symbol pro číslo snímku 3"/>
          <p:cNvSpPr>
            <a:spLocks noGrp="1"/>
          </p:cNvSpPr>
          <p:nvPr>
            <p:ph type="sldNum" sz="quarter" idx="5"/>
          </p:nvPr>
        </p:nvSpPr>
        <p:spPr/>
        <p:txBody>
          <a:bodyPr/>
          <a:lstStyle/>
          <a:p>
            <a:fld id="{1B8ADC93-F3D8-442B-A523-38149597F31E}" type="slidenum">
              <a:rPr lang="cs-CZ" altLang="cs-CZ" smtClean="0"/>
              <a:pPr/>
              <a:t>9</a:t>
            </a:fld>
            <a:endParaRPr lang="cs-CZ" altLang="cs-CZ"/>
          </a:p>
        </p:txBody>
      </p:sp>
    </p:spTree>
    <p:extLst>
      <p:ext uri="{BB962C8B-B14F-4D97-AF65-F5344CB8AC3E}">
        <p14:creationId xmlns:p14="http://schemas.microsoft.com/office/powerpoint/2010/main" val="9790594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Zesílí se barevný signál</a:t>
            </a:r>
          </a:p>
        </p:txBody>
      </p:sp>
      <p:sp>
        <p:nvSpPr>
          <p:cNvPr id="4" name="Zástupný symbol pro číslo snímku 3"/>
          <p:cNvSpPr>
            <a:spLocks noGrp="1"/>
          </p:cNvSpPr>
          <p:nvPr>
            <p:ph type="sldNum" sz="quarter" idx="5"/>
          </p:nvPr>
        </p:nvSpPr>
        <p:spPr/>
        <p:txBody>
          <a:bodyPr/>
          <a:lstStyle/>
          <a:p>
            <a:fld id="{1B8ADC93-F3D8-442B-A523-38149597F31E}" type="slidenum">
              <a:rPr lang="cs-CZ" altLang="cs-CZ" smtClean="0"/>
              <a:pPr/>
              <a:t>95</a:t>
            </a:fld>
            <a:endParaRPr lang="cs-CZ" altLang="cs-CZ"/>
          </a:p>
        </p:txBody>
      </p:sp>
    </p:spTree>
    <p:extLst>
      <p:ext uri="{BB962C8B-B14F-4D97-AF65-F5344CB8AC3E}">
        <p14:creationId xmlns:p14="http://schemas.microsoft.com/office/powerpoint/2010/main" val="15554820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Zesílí se signál spektrálního záznamu - křivky</a:t>
            </a:r>
          </a:p>
        </p:txBody>
      </p:sp>
      <p:sp>
        <p:nvSpPr>
          <p:cNvPr id="4" name="Zástupný symbol pro číslo snímku 3"/>
          <p:cNvSpPr>
            <a:spLocks noGrp="1"/>
          </p:cNvSpPr>
          <p:nvPr>
            <p:ph type="sldNum" sz="quarter" idx="5"/>
          </p:nvPr>
        </p:nvSpPr>
        <p:spPr/>
        <p:txBody>
          <a:bodyPr/>
          <a:lstStyle/>
          <a:p>
            <a:fld id="{1B8ADC93-F3D8-442B-A523-38149597F31E}" type="slidenum">
              <a:rPr lang="cs-CZ" altLang="cs-CZ" smtClean="0"/>
              <a:pPr/>
              <a:t>96</a:t>
            </a:fld>
            <a:endParaRPr lang="cs-CZ" altLang="cs-CZ"/>
          </a:p>
        </p:txBody>
      </p:sp>
    </p:spTree>
    <p:extLst>
      <p:ext uri="{BB962C8B-B14F-4D97-AF65-F5344CB8AC3E}">
        <p14:creationId xmlns:p14="http://schemas.microsoft.com/office/powerpoint/2010/main" val="15816879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Vždy je nastavena nějaká prahová hodnota intenzity v B módu. Pokud je detekován dopplerovský signál z místa, které má vyšší intenzitu v B módu než nastavený práh, tak se dopplerovský signál nezobrazí (cíl – odstranit šum ze struktur, které neobsahují cévy)</a:t>
            </a:r>
          </a:p>
        </p:txBody>
      </p:sp>
      <p:sp>
        <p:nvSpPr>
          <p:cNvPr id="4" name="Zástupný symbol pro číslo snímku 3"/>
          <p:cNvSpPr>
            <a:spLocks noGrp="1"/>
          </p:cNvSpPr>
          <p:nvPr>
            <p:ph type="sldNum" sz="quarter" idx="5"/>
          </p:nvPr>
        </p:nvSpPr>
        <p:spPr/>
        <p:txBody>
          <a:bodyPr/>
          <a:lstStyle/>
          <a:p>
            <a:fld id="{1B8ADC93-F3D8-442B-A523-38149597F31E}" type="slidenum">
              <a:rPr lang="cs-CZ" altLang="cs-CZ" smtClean="0"/>
              <a:pPr/>
              <a:t>97</a:t>
            </a:fld>
            <a:endParaRPr lang="cs-CZ" altLang="cs-CZ"/>
          </a:p>
        </p:txBody>
      </p:sp>
    </p:spTree>
    <p:extLst>
      <p:ext uri="{BB962C8B-B14F-4D97-AF65-F5344CB8AC3E}">
        <p14:creationId xmlns:p14="http://schemas.microsoft.com/office/powerpoint/2010/main" val="22747579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Steering</a:t>
            </a:r>
            <a:r>
              <a:rPr lang="cs-CZ" dirty="0"/>
              <a:t> v B modu –</a:t>
            </a:r>
            <a:r>
              <a:rPr lang="cs-CZ" baseline="0" dirty="0"/>
              <a:t> má GE – zlepší vizualizaci jehly při biopsii, zlepšení ale jen v některém úhlu</a:t>
            </a:r>
            <a:endParaRPr lang="cs-CZ" dirty="0"/>
          </a:p>
        </p:txBody>
      </p:sp>
      <p:sp>
        <p:nvSpPr>
          <p:cNvPr id="4" name="Zástupný symbol pro číslo snímku 3"/>
          <p:cNvSpPr>
            <a:spLocks noGrp="1"/>
          </p:cNvSpPr>
          <p:nvPr>
            <p:ph type="sldNum" sz="quarter" idx="10"/>
          </p:nvPr>
        </p:nvSpPr>
        <p:spPr/>
        <p:txBody>
          <a:bodyPr/>
          <a:lstStyle/>
          <a:p>
            <a:fld id="{1B8ADC93-F3D8-442B-A523-38149597F31E}" type="slidenum">
              <a:rPr lang="cs-CZ" altLang="cs-CZ" smtClean="0"/>
              <a:pPr/>
              <a:t>101</a:t>
            </a:fld>
            <a:endParaRPr lang="cs-CZ" altLang="cs-CZ"/>
          </a:p>
        </p:txBody>
      </p:sp>
    </p:spTree>
    <p:extLst>
      <p:ext uri="{BB962C8B-B14F-4D97-AF65-F5344CB8AC3E}">
        <p14:creationId xmlns:p14="http://schemas.microsoft.com/office/powerpoint/2010/main" val="10669721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Zástupný symbol pro obrázek snímku 1">
            <a:extLst>
              <a:ext uri="{FF2B5EF4-FFF2-40B4-BE49-F238E27FC236}">
                <a16:creationId xmlns:a16="http://schemas.microsoft.com/office/drawing/2014/main" id="{3B308621-087A-411C-B152-FE06879412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Zástupný symbol pro poznámky 2">
            <a:extLst>
              <a:ext uri="{FF2B5EF4-FFF2-40B4-BE49-F238E27FC236}">
                <a16:creationId xmlns:a16="http://schemas.microsoft.com/office/drawing/2014/main" id="{12925F7B-2681-4416-BFA3-11A7A6BC19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a:t>cos 86 0.07</a:t>
            </a:r>
          </a:p>
        </p:txBody>
      </p:sp>
      <p:sp>
        <p:nvSpPr>
          <p:cNvPr id="134148" name="Zástupný symbol pro číslo snímku 3">
            <a:extLst>
              <a:ext uri="{FF2B5EF4-FFF2-40B4-BE49-F238E27FC236}">
                <a16:creationId xmlns:a16="http://schemas.microsoft.com/office/drawing/2014/main" id="{EEFF7556-9BAD-400D-A9B6-3A2E0A2576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D5EFCDED-9CCA-446B-9AD8-CC7FC7D32009}" type="slidenum">
              <a:rPr lang="cs-CZ" altLang="cs-CZ"/>
              <a:pPr eaLnBrk="1" hangingPunct="1"/>
              <a:t>104</a:t>
            </a:fld>
            <a:endParaRPr lang="cs-CZ" altLang="cs-CZ"/>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E3479C15-B93D-4BE2-9505-DFEB71AC2D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4C5861B6-763E-40B6-8CA8-A11D62A3E6EC}" type="slidenum">
              <a:rPr lang="cs-CZ" altLang="cs-CZ"/>
              <a:pPr eaLnBrk="1" hangingPunct="1"/>
              <a:t>106</a:t>
            </a:fld>
            <a:endParaRPr lang="cs-CZ" altLang="cs-CZ"/>
          </a:p>
        </p:txBody>
      </p:sp>
      <p:sp>
        <p:nvSpPr>
          <p:cNvPr id="135171" name="Rectangle 2">
            <a:extLst>
              <a:ext uri="{FF2B5EF4-FFF2-40B4-BE49-F238E27FC236}">
                <a16:creationId xmlns:a16="http://schemas.microsoft.com/office/drawing/2014/main" id="{E8689698-8AC7-4C7E-B2D1-1211C02CC3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2" name="Rectangle 3">
            <a:extLst>
              <a:ext uri="{FF2B5EF4-FFF2-40B4-BE49-F238E27FC236}">
                <a16:creationId xmlns:a16="http://schemas.microsoft.com/office/drawing/2014/main" id="{27A3EEBD-5953-4C80-849E-695FB61D4C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a:t>fotka aliasing efektu na obrazovce</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Zástupný symbol pro obrázek snímku 1">
            <a:extLst>
              <a:ext uri="{FF2B5EF4-FFF2-40B4-BE49-F238E27FC236}">
                <a16:creationId xmlns:a16="http://schemas.microsoft.com/office/drawing/2014/main" id="{6ED824EA-0E33-4031-9B05-FE0D2A8A3E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Zástupný symbol pro poznámky 2">
            <a:extLst>
              <a:ext uri="{FF2B5EF4-FFF2-40B4-BE49-F238E27FC236}">
                <a16:creationId xmlns:a16="http://schemas.microsoft.com/office/drawing/2014/main" id="{B9AA5865-B5C3-4CE3-B904-396EF503E9EB}"/>
              </a:ext>
            </a:extLst>
          </p:cNvPr>
          <p:cNvSpPr>
            <a:spLocks noGrp="1"/>
          </p:cNvSpPr>
          <p:nvPr>
            <p:ph type="body" idx="1"/>
          </p:nvPr>
        </p:nvSpPr>
        <p:spPr/>
        <p:txBody>
          <a:bodyPr/>
          <a:lstStyle/>
          <a:p>
            <a:pPr>
              <a:lnSpc>
                <a:spcPct val="90000"/>
              </a:lnSpc>
              <a:spcBef>
                <a:spcPct val="50000"/>
              </a:spcBef>
              <a:defRPr/>
            </a:pPr>
            <a:r>
              <a:rPr lang="cs-CZ" sz="2000" dirty="0" err="1">
                <a:solidFill>
                  <a:srgbClr val="DDDDDD"/>
                </a:solidFill>
                <a:effectLst>
                  <a:outerShdw blurRad="38100" dist="38100" dir="2700000" algn="tl">
                    <a:srgbClr val="000000">
                      <a:alpha val="43137"/>
                    </a:srgbClr>
                  </a:outerShdw>
                </a:effectLst>
                <a:latin typeface="Arial Narrow" pitchFamily="34" charset="0"/>
              </a:rPr>
              <a:t>Aliasing</a:t>
            </a:r>
            <a:r>
              <a:rPr lang="cs-CZ" sz="2000" dirty="0">
                <a:solidFill>
                  <a:srgbClr val="DDDDDD"/>
                </a:solidFill>
                <a:effectLst>
                  <a:outerShdw blurRad="38100" dist="38100" dir="2700000" algn="tl">
                    <a:srgbClr val="000000">
                      <a:alpha val="43137"/>
                    </a:srgbClr>
                  </a:outerShdw>
                </a:effectLst>
                <a:latin typeface="Arial Narrow" pitchFamily="34" charset="0"/>
              </a:rPr>
              <a:t> nepřímo závisí na</a:t>
            </a:r>
          </a:p>
          <a:p>
            <a:pPr lvl="1">
              <a:lnSpc>
                <a:spcPct val="90000"/>
              </a:lnSpc>
              <a:spcBef>
                <a:spcPct val="50000"/>
              </a:spcBef>
              <a:defRPr/>
            </a:pPr>
            <a:r>
              <a:rPr lang="cs-CZ" sz="2500" dirty="0">
                <a:solidFill>
                  <a:srgbClr val="DDDDDD"/>
                </a:solidFill>
                <a:effectLst>
                  <a:outerShdw blurRad="38100" dist="38100" dir="2700000" algn="tl">
                    <a:srgbClr val="000000">
                      <a:alpha val="43137"/>
                    </a:srgbClr>
                  </a:outerShdw>
                </a:effectLst>
                <a:latin typeface="Arial Narrow" pitchFamily="34" charset="0"/>
              </a:rPr>
              <a:t>frekvenci sondy (přes dopl. posun)</a:t>
            </a:r>
          </a:p>
          <a:p>
            <a:pPr lvl="1">
              <a:lnSpc>
                <a:spcPct val="90000"/>
              </a:lnSpc>
              <a:spcBef>
                <a:spcPct val="50000"/>
              </a:spcBef>
              <a:defRPr/>
            </a:pPr>
            <a:r>
              <a:rPr lang="cs-CZ" sz="2500" dirty="0">
                <a:solidFill>
                  <a:srgbClr val="DDDDDD"/>
                </a:solidFill>
                <a:effectLst>
                  <a:outerShdw blurRad="38100" dist="38100" dir="2700000" algn="tl">
                    <a:srgbClr val="000000">
                      <a:alpha val="43137"/>
                    </a:srgbClr>
                  </a:outerShdw>
                </a:effectLst>
                <a:latin typeface="Arial Narrow" pitchFamily="34" charset="0"/>
              </a:rPr>
              <a:t>úhlu cévy k UZ svazku (určuje dopl. posun)</a:t>
            </a:r>
          </a:p>
          <a:p>
            <a:pPr lvl="1">
              <a:lnSpc>
                <a:spcPct val="90000"/>
              </a:lnSpc>
              <a:spcBef>
                <a:spcPct val="50000"/>
              </a:spcBef>
              <a:defRPr/>
            </a:pPr>
            <a:r>
              <a:rPr lang="cs-CZ" sz="2500" dirty="0">
                <a:solidFill>
                  <a:srgbClr val="DDDDDD"/>
                </a:solidFill>
                <a:effectLst>
                  <a:outerShdw blurRad="38100" dist="38100" dir="2700000" algn="tl">
                    <a:srgbClr val="000000">
                      <a:alpha val="43137"/>
                    </a:srgbClr>
                  </a:outerShdw>
                </a:effectLst>
                <a:latin typeface="Arial Narrow" pitchFamily="34" charset="0"/>
              </a:rPr>
              <a:t>vzdálenosti od cévy (určuje </a:t>
            </a:r>
            <a:r>
              <a:rPr lang="cs-CZ" sz="2500" dirty="0" err="1">
                <a:solidFill>
                  <a:srgbClr val="DDDDDD"/>
                </a:solidFill>
                <a:effectLst>
                  <a:outerShdw blurRad="38100" dist="38100" dir="2700000" algn="tl">
                    <a:srgbClr val="000000">
                      <a:alpha val="43137"/>
                    </a:srgbClr>
                  </a:outerShdw>
                </a:effectLst>
                <a:latin typeface="Arial Narrow" pitchFamily="34" charset="0"/>
              </a:rPr>
              <a:t>max</a:t>
            </a:r>
            <a:r>
              <a:rPr lang="cs-CZ" sz="2500" dirty="0">
                <a:solidFill>
                  <a:srgbClr val="DDDDDD"/>
                </a:solidFill>
                <a:effectLst>
                  <a:outerShdw blurRad="38100" dist="38100" dir="2700000" algn="tl">
                    <a:srgbClr val="000000">
                      <a:alpha val="43137"/>
                    </a:srgbClr>
                  </a:outerShdw>
                </a:effectLst>
                <a:latin typeface="Arial Narrow" pitchFamily="34" charset="0"/>
              </a:rPr>
              <a:t> PRF)</a:t>
            </a:r>
          </a:p>
          <a:p>
            <a:pPr>
              <a:defRPr/>
            </a:pPr>
            <a:endParaRPr lang="cs-CZ" dirty="0"/>
          </a:p>
        </p:txBody>
      </p:sp>
      <p:sp>
        <p:nvSpPr>
          <p:cNvPr id="136196" name="Zástupný symbol pro číslo snímku 3">
            <a:extLst>
              <a:ext uri="{FF2B5EF4-FFF2-40B4-BE49-F238E27FC236}">
                <a16:creationId xmlns:a16="http://schemas.microsoft.com/office/drawing/2014/main" id="{E22993EB-A475-4C48-9EDD-43597AF6B64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B8DC98EB-4885-4733-8B5D-CA34CC72812A}" type="slidenum">
              <a:rPr lang="cs-CZ" altLang="cs-CZ"/>
              <a:pPr eaLnBrk="1" hangingPunct="1"/>
              <a:t>108</a:t>
            </a:fld>
            <a:endParaRPr lang="cs-CZ" altLang="cs-CZ"/>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C4FD706D-E958-4CBA-8522-3A33D2F564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Rectangle 3">
            <a:extLst>
              <a:ext uri="{FF2B5EF4-FFF2-40B4-BE49-F238E27FC236}">
                <a16:creationId xmlns:a16="http://schemas.microsoft.com/office/drawing/2014/main" id="{E061FE7F-045A-4395-B8E2-EC5930A1FF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z="1400"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Co je v závorce lze vyšetřit jen omezeně pro rušivé struktury obsahující plyn nebo pevnou tkáň</a:t>
            </a:r>
          </a:p>
          <a:p>
            <a:r>
              <a:rPr lang="cs-CZ" dirty="0"/>
              <a:t>Obecně lze vyšetřit cokoliv, kde není problém plyn a pevné tkáně – za rozhraním tekutina/plyn a měkké tkáně nebude téměř žádný signál a tedy omezené hodnocení</a:t>
            </a:r>
          </a:p>
        </p:txBody>
      </p:sp>
      <p:sp>
        <p:nvSpPr>
          <p:cNvPr id="4" name="Zástupný symbol pro číslo snímku 3"/>
          <p:cNvSpPr>
            <a:spLocks noGrp="1"/>
          </p:cNvSpPr>
          <p:nvPr>
            <p:ph type="sldNum" sz="quarter" idx="5"/>
          </p:nvPr>
        </p:nvSpPr>
        <p:spPr/>
        <p:txBody>
          <a:bodyPr/>
          <a:lstStyle/>
          <a:p>
            <a:fld id="{1B8ADC93-F3D8-442B-A523-38149597F31E}" type="slidenum">
              <a:rPr lang="cs-CZ" altLang="cs-CZ" smtClean="0"/>
              <a:pPr/>
              <a:t>118</a:t>
            </a:fld>
            <a:endParaRPr lang="cs-CZ" altLang="cs-CZ"/>
          </a:p>
        </p:txBody>
      </p:sp>
    </p:spTree>
    <p:extLst>
      <p:ext uri="{BB962C8B-B14F-4D97-AF65-F5344CB8AC3E}">
        <p14:creationId xmlns:p14="http://schemas.microsoft.com/office/powerpoint/2010/main" val="39402664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80D7D89E-65E9-4906-845E-3E9F4793C3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152DD19F-24DB-40AE-B366-647AA387C558}" type="slidenum">
              <a:rPr lang="cs-CZ" altLang="cs-CZ"/>
              <a:pPr eaLnBrk="1" hangingPunct="1"/>
              <a:t>119</a:t>
            </a:fld>
            <a:endParaRPr lang="cs-CZ" altLang="cs-CZ"/>
          </a:p>
        </p:txBody>
      </p:sp>
      <p:sp>
        <p:nvSpPr>
          <p:cNvPr id="112643" name="Rectangle 2">
            <a:extLst>
              <a:ext uri="{FF2B5EF4-FFF2-40B4-BE49-F238E27FC236}">
                <a16:creationId xmlns:a16="http://schemas.microsoft.com/office/drawing/2014/main" id="{3AB4106F-64BC-4A63-B64D-E9F6DE63CBAA}"/>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2644" name="Rectangle 3">
            <a:extLst>
              <a:ext uri="{FF2B5EF4-FFF2-40B4-BE49-F238E27FC236}">
                <a16:creationId xmlns:a16="http://schemas.microsoft.com/office/drawing/2014/main" id="{38F6B26B-56ED-4E77-B668-EAE9AE5A0EDC}"/>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r>
              <a:rPr lang="cs-CZ" altLang="cs-CZ">
                <a:cs typeface="Times New Roman" panose="02020603050405020304" pitchFamily="18" charset="0"/>
              </a:rPr>
              <a:t>Vážené kolegyně a kolegové,</a:t>
            </a:r>
          </a:p>
          <a:p>
            <a:r>
              <a:rPr lang="cs-CZ" altLang="cs-CZ">
                <a:cs typeface="Times New Roman" panose="02020603050405020304" pitchFamily="18" charset="0"/>
              </a:rPr>
              <a:t> </a:t>
            </a:r>
          </a:p>
          <a:p>
            <a:r>
              <a:rPr lang="cs-CZ" altLang="cs-CZ">
                <a:cs typeface="Times New Roman" panose="02020603050405020304" pitchFamily="18" charset="0"/>
              </a:rPr>
              <a:t>V povědomí laické a části odborné veřejnosti je ultrazvuková diagnostika považována za zcela bezpečnou vyšetřovací modalitu.</a:t>
            </a:r>
          </a:p>
          <a:p>
            <a:r>
              <a:rPr lang="cs-CZ" altLang="cs-CZ">
                <a:cs typeface="Times New Roman" panose="02020603050405020304" pitchFamily="18" charset="0"/>
              </a:rPr>
              <a:t>Většina dosud zveřejněných publikací a vědeckých prácí toto mínění potvrzují, ovšem za určitých podmínek, se kterými bych Vás rád seznámil v této prezentaci. Také se zmíním biofyzikálních účincích ultrazvuku.</a:t>
            </a:r>
            <a:r>
              <a:rPr lang="cs-CZ" altLang="cs-CZ"/>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Homogenní prostředí: z</a:t>
            </a:r>
            <a:r>
              <a:rPr lang="cs-CZ" baseline="-25000" dirty="0"/>
              <a:t>1</a:t>
            </a:r>
            <a:r>
              <a:rPr lang="cs-CZ" baseline="0" dirty="0"/>
              <a:t> = z</a:t>
            </a:r>
            <a:r>
              <a:rPr lang="cs-CZ" baseline="-25000" dirty="0"/>
              <a:t>2</a:t>
            </a:r>
            <a:r>
              <a:rPr lang="cs-CZ" baseline="0" dirty="0"/>
              <a:t>, R=0, nic se neodrazí</a:t>
            </a:r>
          </a:p>
          <a:p>
            <a:r>
              <a:rPr lang="cs-CZ" baseline="0" dirty="0"/>
              <a:t>R</a:t>
            </a:r>
            <a:r>
              <a:rPr lang="cs-CZ" baseline="-25000" dirty="0"/>
              <a:t>A </a:t>
            </a:r>
            <a:r>
              <a:rPr lang="cs-CZ" baseline="0" dirty="0"/>
              <a:t> poměr amplitud tlaku odražené a dopadající vlny</a:t>
            </a:r>
          </a:p>
          <a:p>
            <a:r>
              <a:rPr lang="cs-CZ" baseline="0" dirty="0"/>
              <a:t>Intenzita je úměrná druhé mocnině tlaku, tedy </a:t>
            </a:r>
            <a:r>
              <a:rPr lang="cs-CZ" baseline="0" dirty="0" err="1"/>
              <a:t>R</a:t>
            </a:r>
            <a:r>
              <a:rPr lang="cs-CZ" baseline="-25000" dirty="0" err="1"/>
              <a:t>i</a:t>
            </a:r>
            <a:r>
              <a:rPr lang="cs-CZ" baseline="0" dirty="0"/>
              <a:t>=R</a:t>
            </a:r>
            <a:r>
              <a:rPr lang="cs-CZ" baseline="-25000" dirty="0"/>
              <a:t>a</a:t>
            </a:r>
            <a:r>
              <a:rPr lang="cs-CZ" baseline="30000" dirty="0"/>
              <a:t>2</a:t>
            </a:r>
          </a:p>
        </p:txBody>
      </p:sp>
      <p:sp>
        <p:nvSpPr>
          <p:cNvPr id="4" name="Zástupný symbol pro číslo snímku 3"/>
          <p:cNvSpPr>
            <a:spLocks noGrp="1"/>
          </p:cNvSpPr>
          <p:nvPr>
            <p:ph type="sldNum" sz="quarter" idx="10"/>
          </p:nvPr>
        </p:nvSpPr>
        <p:spPr/>
        <p:txBody>
          <a:bodyPr/>
          <a:lstStyle/>
          <a:p>
            <a:fld id="{1B8ADC93-F3D8-442B-A523-38149597F31E}" type="slidenum">
              <a:rPr lang="cs-CZ" altLang="cs-CZ" smtClean="0"/>
              <a:pPr/>
              <a:t>12</a:t>
            </a:fld>
            <a:endParaRPr lang="cs-CZ" altLang="cs-CZ"/>
          </a:p>
        </p:txBody>
      </p:sp>
    </p:spTree>
    <p:extLst>
      <p:ext uri="{BB962C8B-B14F-4D97-AF65-F5344CB8AC3E}">
        <p14:creationId xmlns:p14="http://schemas.microsoft.com/office/powerpoint/2010/main" val="3040143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6F8085AE-3B44-48FC-9BAB-5FF931AE8A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1D6E5D61-28EF-434B-B206-FF27805964D9}" type="slidenum">
              <a:rPr lang="cs-CZ" altLang="cs-CZ"/>
              <a:pPr eaLnBrk="1" hangingPunct="1"/>
              <a:t>121</a:t>
            </a:fld>
            <a:endParaRPr lang="cs-CZ" altLang="cs-CZ"/>
          </a:p>
        </p:txBody>
      </p:sp>
      <p:sp>
        <p:nvSpPr>
          <p:cNvPr id="113667" name="Rectangle 2">
            <a:extLst>
              <a:ext uri="{FF2B5EF4-FFF2-40B4-BE49-F238E27FC236}">
                <a16:creationId xmlns:a16="http://schemas.microsoft.com/office/drawing/2014/main" id="{804ABACF-BB4A-4E18-A30C-D48646CE3EDB}"/>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3668" name="Rectangle 3">
            <a:extLst>
              <a:ext uri="{FF2B5EF4-FFF2-40B4-BE49-F238E27FC236}">
                <a16:creationId xmlns:a16="http://schemas.microsoft.com/office/drawing/2014/main" id="{F8D500B5-5B4F-4818-8D42-D6113E51ACC1}"/>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r>
              <a:rPr lang="cs-CZ" altLang="cs-CZ" b="1" u="sng">
                <a:cs typeface="Times New Roman" panose="02020603050405020304" pitchFamily="18" charset="0"/>
              </a:rPr>
              <a:t>TEPELNÉ ÚČINKY </a:t>
            </a:r>
          </a:p>
          <a:p>
            <a:r>
              <a:rPr lang="cs-CZ" altLang="cs-CZ" b="1">
                <a:solidFill>
                  <a:srgbClr val="FF0000"/>
                </a:solidFill>
                <a:cs typeface="Times New Roman" panose="02020603050405020304" pitchFamily="18" charset="0"/>
              </a:rPr>
              <a:t> </a:t>
            </a:r>
            <a:endParaRPr lang="cs-CZ" altLang="cs-CZ">
              <a:solidFill>
                <a:srgbClr val="FF0000"/>
              </a:solidFill>
              <a:cs typeface="Times New Roman" panose="02020603050405020304" pitchFamily="18" charset="0"/>
            </a:endParaRPr>
          </a:p>
          <a:p>
            <a:r>
              <a:rPr lang="cs-CZ" altLang="cs-CZ" b="1">
                <a:cs typeface="Times New Roman" panose="02020603050405020304" pitchFamily="18" charset="0"/>
              </a:rPr>
              <a:t>Energie ultrazvukového vlnění uvolněná do biologických tkání se projevuje jednak účinky tepelnými, dále mechanickými neboli kavitačními a účinky netepelnými-nekavitačními.</a:t>
            </a:r>
            <a:endParaRPr lang="cs-CZ" altLang="cs-CZ">
              <a:solidFill>
                <a:srgbClr val="FF0000"/>
              </a:solidFill>
              <a:cs typeface="Times New Roman" panose="02020603050405020304" pitchFamily="18" charset="0"/>
            </a:endParaRPr>
          </a:p>
          <a:p>
            <a:r>
              <a:rPr lang="cs-CZ" altLang="cs-CZ">
                <a:cs typeface="Times New Roman" panose="02020603050405020304" pitchFamily="18" charset="0"/>
              </a:rPr>
              <a:t> </a:t>
            </a:r>
          </a:p>
          <a:p>
            <a:r>
              <a:rPr lang="cs-CZ" altLang="cs-CZ">
                <a:cs typeface="Times New Roman" panose="02020603050405020304" pitchFamily="18" charset="0"/>
              </a:rPr>
              <a:t>Tepelné účinky vznikají </a:t>
            </a:r>
            <a:r>
              <a:rPr lang="cs-CZ" altLang="cs-CZ" b="1">
                <a:cs typeface="Times New Roman" panose="02020603050405020304" pitchFamily="18" charset="0"/>
              </a:rPr>
              <a:t>absorpcí</a:t>
            </a:r>
            <a:r>
              <a:rPr lang="cs-CZ" altLang="cs-CZ">
                <a:cs typeface="Times New Roman" panose="02020603050405020304" pitchFamily="18" charset="0"/>
              </a:rPr>
              <a:t> a přeměnou akustické energie v teplo. Teplo vzniká v absorpčním prostředí dvěma základními způsoby, tj. </a:t>
            </a:r>
            <a:r>
              <a:rPr lang="cs-CZ" altLang="cs-CZ" b="1">
                <a:cs typeface="Times New Roman" panose="02020603050405020304" pitchFamily="18" charset="0"/>
              </a:rPr>
              <a:t>vnitřním třením</a:t>
            </a:r>
            <a:r>
              <a:rPr lang="cs-CZ" altLang="cs-CZ">
                <a:cs typeface="Times New Roman" panose="02020603050405020304" pitchFamily="18" charset="0"/>
              </a:rPr>
              <a:t> a </a:t>
            </a:r>
            <a:r>
              <a:rPr lang="cs-CZ" altLang="cs-CZ" b="1">
                <a:cs typeface="Times New Roman" panose="02020603050405020304" pitchFamily="18" charset="0"/>
              </a:rPr>
              <a:t>relaxačními procesy</a:t>
            </a:r>
            <a:r>
              <a:rPr lang="cs-CZ" altLang="cs-CZ">
                <a:cs typeface="Times New Roman" panose="02020603050405020304" pitchFamily="18" charset="0"/>
              </a:rPr>
              <a:t>. Jejich vzájemný poměr závisí na fyzikálních vlastnostech absorpčního prostředí.</a:t>
            </a:r>
          </a:p>
          <a:p>
            <a:r>
              <a:rPr lang="cs-CZ" altLang="cs-CZ">
                <a:cs typeface="Times New Roman" panose="02020603050405020304" pitchFamily="18" charset="0"/>
              </a:rPr>
              <a:t>V biologických systémech je vznik tepla ovlivňován jejich </a:t>
            </a:r>
            <a:r>
              <a:rPr lang="cs-CZ" altLang="cs-CZ" b="1">
                <a:cs typeface="Times New Roman" panose="02020603050405020304" pitchFamily="18" charset="0"/>
              </a:rPr>
              <a:t>nehomogenní strukturou</a:t>
            </a:r>
            <a:r>
              <a:rPr lang="cs-CZ" altLang="cs-CZ">
                <a:cs typeface="Times New Roman" panose="02020603050405020304" pitchFamily="18" charset="0"/>
              </a:rPr>
              <a:t>, zvláště pokud se jednotlivé strukturní složky od sebe výrazněji liší</a:t>
            </a:r>
            <a:r>
              <a:rPr lang="cs-CZ" altLang="cs-CZ" b="1">
                <a:cs typeface="Times New Roman" panose="02020603050405020304" pitchFamily="18" charset="0"/>
              </a:rPr>
              <a:t> akustickými odpory</a:t>
            </a:r>
            <a:r>
              <a:rPr lang="cs-CZ" altLang="cs-CZ">
                <a:cs typeface="Times New Roman" panose="02020603050405020304" pitchFamily="18" charset="0"/>
              </a:rPr>
              <a:t>, přičemž čím je tento rozdíl větší, tím dochází k výraznějšímu ohřevu tkání.</a:t>
            </a:r>
          </a:p>
          <a:p>
            <a:r>
              <a:rPr lang="cs-CZ" altLang="cs-CZ">
                <a:cs typeface="Times New Roman" panose="02020603050405020304" pitchFamily="18" charset="0"/>
              </a:rPr>
              <a:t>Přenos energie je samozřejmě dán také </a:t>
            </a:r>
            <a:r>
              <a:rPr lang="cs-CZ" altLang="cs-CZ" b="1">
                <a:cs typeface="Times New Roman" panose="02020603050405020304" pitchFamily="18" charset="0"/>
              </a:rPr>
              <a:t>intenzitou </a:t>
            </a:r>
            <a:r>
              <a:rPr lang="cs-CZ" altLang="cs-CZ">
                <a:cs typeface="Times New Roman" panose="02020603050405020304" pitchFamily="18" charset="0"/>
              </a:rPr>
              <a:t>a </a:t>
            </a:r>
            <a:r>
              <a:rPr lang="cs-CZ" altLang="cs-CZ" b="1">
                <a:cs typeface="Times New Roman" panose="02020603050405020304" pitchFamily="18" charset="0"/>
              </a:rPr>
              <a:t>frekvencí </a:t>
            </a:r>
            <a:r>
              <a:rPr lang="cs-CZ" altLang="cs-CZ">
                <a:cs typeface="Times New Roman" panose="02020603050405020304" pitchFamily="18" charset="0"/>
              </a:rPr>
              <a:t>ultrazvuku.</a:t>
            </a:r>
            <a:r>
              <a:rPr lang="cs-CZ" altLang="cs-CZ"/>
              <a:t> </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9A503A6F-FD59-4C28-95F9-A45319F92F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95DBC8A0-3521-4A8E-9FBD-CA25D6845789}" type="slidenum">
              <a:rPr lang="cs-CZ" altLang="cs-CZ"/>
              <a:pPr eaLnBrk="1" hangingPunct="1"/>
              <a:t>122</a:t>
            </a:fld>
            <a:endParaRPr lang="cs-CZ" altLang="cs-CZ"/>
          </a:p>
        </p:txBody>
      </p:sp>
      <p:sp>
        <p:nvSpPr>
          <p:cNvPr id="114691" name="Rectangle 2">
            <a:extLst>
              <a:ext uri="{FF2B5EF4-FFF2-40B4-BE49-F238E27FC236}">
                <a16:creationId xmlns:a16="http://schemas.microsoft.com/office/drawing/2014/main" id="{53400F54-3CA3-4E67-A709-1AF0ACB2B8F2}"/>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4692" name="Rectangle 3">
            <a:extLst>
              <a:ext uri="{FF2B5EF4-FFF2-40B4-BE49-F238E27FC236}">
                <a16:creationId xmlns:a16="http://schemas.microsoft.com/office/drawing/2014/main" id="{5F21E856-CFF4-49A8-BFD2-1C4CF114CC00}"/>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normAutofit fontScale="92500"/>
          </a:bodyPr>
          <a:lstStyle/>
          <a:p>
            <a:r>
              <a:rPr lang="cs-CZ" altLang="cs-CZ" u="sng" dirty="0">
                <a:cs typeface="Times New Roman" panose="02020603050405020304" pitchFamily="18" charset="0"/>
              </a:rPr>
              <a:t>NETEPELNÉ ÚČINKY - KAVITACE</a:t>
            </a:r>
            <a:endParaRPr lang="cs-CZ" altLang="cs-CZ" dirty="0">
              <a:cs typeface="Times New Roman" panose="02020603050405020304" pitchFamily="18" charset="0"/>
            </a:endParaRPr>
          </a:p>
          <a:p>
            <a:r>
              <a:rPr lang="cs-CZ" altLang="cs-CZ" dirty="0">
                <a:cs typeface="Times New Roman" panose="02020603050405020304" pitchFamily="18" charset="0"/>
              </a:rPr>
              <a:t>Netepelné neboli kavitační účinky se obvykle dělí na </a:t>
            </a:r>
            <a:r>
              <a:rPr lang="cs-CZ" altLang="cs-CZ" b="1" dirty="0">
                <a:cs typeface="Times New Roman" panose="02020603050405020304" pitchFamily="18" charset="0"/>
              </a:rPr>
              <a:t>mechanické</a:t>
            </a:r>
            <a:r>
              <a:rPr lang="cs-CZ" altLang="cs-CZ" dirty="0">
                <a:cs typeface="Times New Roman" panose="02020603050405020304" pitchFamily="18" charset="0"/>
              </a:rPr>
              <a:t> a </a:t>
            </a:r>
            <a:r>
              <a:rPr lang="cs-CZ" altLang="cs-CZ" b="1" dirty="0">
                <a:cs typeface="Times New Roman" panose="02020603050405020304" pitchFamily="18" charset="0"/>
              </a:rPr>
              <a:t>chemické.</a:t>
            </a:r>
            <a:endParaRPr lang="cs-CZ" altLang="cs-CZ" dirty="0">
              <a:cs typeface="Times New Roman" panose="02020603050405020304" pitchFamily="18" charset="0"/>
            </a:endParaRPr>
          </a:p>
          <a:p>
            <a:r>
              <a:rPr lang="cs-CZ" altLang="cs-CZ" b="1" dirty="0">
                <a:cs typeface="Times New Roman" panose="02020603050405020304" pitchFamily="18" charset="0"/>
              </a:rPr>
              <a:t>Mechanické účinky</a:t>
            </a:r>
            <a:r>
              <a:rPr lang="cs-CZ" altLang="cs-CZ" dirty="0">
                <a:cs typeface="Times New Roman" panose="02020603050405020304" pitchFamily="18" charset="0"/>
              </a:rPr>
              <a:t>  jsou jevy vázané na střídavý charakter ultrazvukového pole, za současného vzniku kavitačních jevů. Jsou důsledkem především rázových vln, které vznikají v bezprostřední blízkosti kolabujících bublin, resp. střiků kapaliny v kolabujících bublinách , které se nachází v bezprostřední blízkosti fázových rozhraní.</a:t>
            </a:r>
          </a:p>
          <a:p>
            <a:r>
              <a:rPr lang="cs-CZ" altLang="cs-CZ" dirty="0">
                <a:cs typeface="Times New Roman" panose="02020603050405020304" pitchFamily="18" charset="0"/>
              </a:rPr>
              <a:t>.... kavitaci si můžeme přiblížit, představíme-li si radiálně </a:t>
            </a:r>
            <a:r>
              <a:rPr lang="cs-CZ" altLang="cs-CZ" b="1" dirty="0">
                <a:cs typeface="Times New Roman" panose="02020603050405020304" pitchFamily="18" charset="0"/>
              </a:rPr>
              <a:t>pulsující </a:t>
            </a:r>
            <a:r>
              <a:rPr lang="cs-CZ" altLang="cs-CZ" b="1" dirty="0" err="1">
                <a:cs typeface="Times New Roman" panose="02020603050405020304" pitchFamily="18" charset="0"/>
              </a:rPr>
              <a:t>mikrobublinu</a:t>
            </a:r>
            <a:r>
              <a:rPr lang="cs-CZ" altLang="cs-CZ" dirty="0">
                <a:cs typeface="Times New Roman" panose="02020603050405020304" pitchFamily="18" charset="0"/>
              </a:rPr>
              <a:t> velikosti řádově několik mikrometrů, při její implozi dojde k výtrysku kapaliny</a:t>
            </a:r>
            <a:r>
              <a:rPr lang="cs-CZ" altLang="cs-CZ" b="1" dirty="0">
                <a:cs typeface="Times New Roman" panose="02020603050405020304" pitchFamily="18" charset="0"/>
              </a:rPr>
              <a:t>,</a:t>
            </a:r>
            <a:r>
              <a:rPr lang="cs-CZ" altLang="cs-CZ" dirty="0">
                <a:cs typeface="Times New Roman" panose="02020603050405020304" pitchFamily="18" charset="0"/>
              </a:rPr>
              <a:t> který má rychlost až 100 m.s</a:t>
            </a:r>
            <a:r>
              <a:rPr lang="cs-CZ" altLang="cs-CZ" baseline="30000" dirty="0">
                <a:cs typeface="Times New Roman" panose="02020603050405020304" pitchFamily="18" charset="0"/>
              </a:rPr>
              <a:t>-1</a:t>
            </a:r>
            <a:r>
              <a:rPr lang="cs-CZ" altLang="cs-CZ" dirty="0">
                <a:cs typeface="Times New Roman" panose="02020603050405020304" pitchFamily="18" charset="0"/>
              </a:rPr>
              <a:t>, v okolí tohoto výtrysku dochází k tlakovým změnám majících hodnotu až 100-ky </a:t>
            </a:r>
            <a:r>
              <a:rPr lang="cs-CZ" altLang="cs-CZ" dirty="0" err="1">
                <a:cs typeface="Times New Roman" panose="02020603050405020304" pitchFamily="18" charset="0"/>
              </a:rPr>
              <a:t>atm</a:t>
            </a:r>
            <a:r>
              <a:rPr lang="cs-CZ" altLang="cs-CZ" dirty="0">
                <a:cs typeface="Times New Roman" panose="02020603050405020304" pitchFamily="18" charset="0"/>
              </a:rPr>
              <a:t> a vzniku teploty několika tisíc stupňů </a:t>
            </a:r>
            <a:r>
              <a:rPr lang="cs-CZ" altLang="cs-CZ" dirty="0" err="1">
                <a:cs typeface="Times New Roman" panose="02020603050405020304" pitchFamily="18" charset="0"/>
              </a:rPr>
              <a:t>Kelvina</a:t>
            </a:r>
            <a:r>
              <a:rPr lang="cs-CZ" altLang="cs-CZ" dirty="0">
                <a:cs typeface="Times New Roman" panose="02020603050405020304" pitchFamily="18" charset="0"/>
              </a:rPr>
              <a:t>. Vše ovšem ve velmi malém  prostoru.</a:t>
            </a:r>
          </a:p>
          <a:p>
            <a:r>
              <a:rPr lang="cs-CZ" altLang="cs-CZ" dirty="0">
                <a:cs typeface="Times New Roman" panose="02020603050405020304" pitchFamily="18" charset="0"/>
              </a:rPr>
              <a:t> </a:t>
            </a:r>
          </a:p>
          <a:p>
            <a:r>
              <a:rPr lang="cs-CZ" altLang="cs-CZ" b="1" dirty="0">
                <a:cs typeface="Times New Roman" panose="02020603050405020304" pitchFamily="18" charset="0"/>
              </a:rPr>
              <a:t>Chemické účinky</a:t>
            </a:r>
            <a:r>
              <a:rPr lang="cs-CZ" altLang="cs-CZ" dirty="0">
                <a:cs typeface="Times New Roman" panose="02020603050405020304" pitchFamily="18" charset="0"/>
              </a:rPr>
              <a:t> lze sledovat například při reakci v chemicky čisté vodě, při které se molekula vody homolyticky dělí na dva základní nestabilní produkty, které se dále mohou rekombinovat za vzniku tzv. primárních produktů </a:t>
            </a:r>
            <a:r>
              <a:rPr lang="cs-CZ" altLang="cs-CZ" dirty="0" err="1">
                <a:cs typeface="Times New Roman" panose="02020603050405020304" pitchFamily="18" charset="0"/>
              </a:rPr>
              <a:t>sonolýzy</a:t>
            </a:r>
            <a:r>
              <a:rPr lang="cs-CZ" altLang="cs-CZ" dirty="0">
                <a:cs typeface="Times New Roman" panose="02020603050405020304" pitchFamily="18" charset="0"/>
              </a:rPr>
              <a:t> vody, jimiž jsou volných radikálů </a:t>
            </a:r>
            <a:r>
              <a:rPr lang="cs-CZ" altLang="cs-CZ" b="1" dirty="0">
                <a:cs typeface="Times New Roman" panose="02020603050405020304" pitchFamily="18" charset="0"/>
              </a:rPr>
              <a:t>peroxidu vodíku a vodíku.</a:t>
            </a:r>
            <a:r>
              <a:rPr lang="cs-CZ" altLang="cs-CZ" dirty="0">
                <a:cs typeface="Times New Roman" panose="02020603050405020304" pitchFamily="18" charset="0"/>
              </a:rPr>
              <a:t> </a:t>
            </a:r>
            <a:r>
              <a:rPr lang="cs-CZ" altLang="cs-CZ" dirty="0" err="1">
                <a:cs typeface="Times New Roman" panose="02020603050405020304" pitchFamily="18" charset="0"/>
              </a:rPr>
              <a:t>Sonochemické</a:t>
            </a:r>
            <a:r>
              <a:rPr lang="cs-CZ" altLang="cs-CZ" dirty="0">
                <a:cs typeface="Times New Roman" panose="02020603050405020304" pitchFamily="18" charset="0"/>
              </a:rPr>
              <a:t> reakce za přítomnosti rozpuštěného dusíku vedou ke vzniku </a:t>
            </a:r>
            <a:r>
              <a:rPr lang="cs-CZ" altLang="cs-CZ" b="1" dirty="0">
                <a:cs typeface="Times New Roman" panose="02020603050405020304" pitchFamily="18" charset="0"/>
              </a:rPr>
              <a:t>kyseliny dusité a dusičnanů</a:t>
            </a:r>
            <a:r>
              <a:rPr lang="cs-CZ" altLang="cs-CZ" dirty="0">
                <a:cs typeface="Times New Roman" panose="02020603050405020304" pitchFamily="18" charset="0"/>
              </a:rPr>
              <a:t>, což se projevuje </a:t>
            </a:r>
            <a:r>
              <a:rPr lang="cs-CZ" altLang="cs-CZ" b="1" dirty="0">
                <a:cs typeface="Times New Roman" panose="02020603050405020304" pitchFamily="18" charset="0"/>
              </a:rPr>
              <a:t>snížením pH </a:t>
            </a:r>
            <a:r>
              <a:rPr lang="cs-CZ" altLang="cs-CZ" dirty="0">
                <a:cs typeface="Times New Roman" panose="02020603050405020304" pitchFamily="18" charset="0"/>
              </a:rPr>
              <a:t>prostředí.  ve kterém chemické reakce probíhají.</a:t>
            </a:r>
          </a:p>
          <a:p>
            <a:r>
              <a:rPr lang="cs-CZ" altLang="cs-CZ" dirty="0">
                <a:cs typeface="Times New Roman" panose="02020603050405020304" pitchFamily="18" charset="0"/>
              </a:rPr>
              <a:t>Při působení ultrazvuku na aminokyseliny a peptidy jsou nejcitlivější </a:t>
            </a:r>
            <a:r>
              <a:rPr lang="cs-CZ" altLang="cs-CZ" b="1" dirty="0">
                <a:cs typeface="Times New Roman" panose="02020603050405020304" pitchFamily="18" charset="0"/>
              </a:rPr>
              <a:t>aminokyseliny s aromatickým jádrem, nebo heterocykly </a:t>
            </a:r>
            <a:r>
              <a:rPr lang="cs-CZ" altLang="cs-CZ" dirty="0">
                <a:cs typeface="Times New Roman" panose="02020603050405020304" pitchFamily="18" charset="0"/>
              </a:rPr>
              <a:t>(např. tryptofan, fenylalanin).</a:t>
            </a:r>
          </a:p>
        </p:txBody>
      </p:sp>
    </p:spTree>
    <p:extLst>
      <p:ext uri="{BB962C8B-B14F-4D97-AF65-F5344CB8AC3E}">
        <p14:creationId xmlns:p14="http://schemas.microsoft.com/office/powerpoint/2010/main" val="395181930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B0B6334C-51DB-4BA4-AB15-4051F775A06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FA315384-9DE2-4131-8BD7-DB3CD8558D15}" type="slidenum">
              <a:rPr lang="cs-CZ" altLang="cs-CZ"/>
              <a:pPr eaLnBrk="1" hangingPunct="1"/>
              <a:t>123</a:t>
            </a:fld>
            <a:endParaRPr lang="cs-CZ" altLang="cs-CZ"/>
          </a:p>
        </p:txBody>
      </p:sp>
      <p:sp>
        <p:nvSpPr>
          <p:cNvPr id="115715" name="Rectangle 2">
            <a:extLst>
              <a:ext uri="{FF2B5EF4-FFF2-40B4-BE49-F238E27FC236}">
                <a16:creationId xmlns:a16="http://schemas.microsoft.com/office/drawing/2014/main" id="{64E74560-B92A-4A90-9BDA-39D7B402CF1A}"/>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5716" name="Rectangle 3">
            <a:extLst>
              <a:ext uri="{FF2B5EF4-FFF2-40B4-BE49-F238E27FC236}">
                <a16:creationId xmlns:a16="http://schemas.microsoft.com/office/drawing/2014/main" id="{F2E70456-2154-4190-8105-69C7510F1668}"/>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r>
              <a:rPr lang="cs-CZ" altLang="cs-CZ" u="sng">
                <a:cs typeface="Times New Roman" panose="02020603050405020304" pitchFamily="18" charset="0"/>
              </a:rPr>
              <a:t>ODS – Output Display Standard</a:t>
            </a:r>
            <a:endParaRPr lang="cs-CZ" altLang="cs-CZ">
              <a:cs typeface="Times New Roman" panose="02020603050405020304" pitchFamily="18" charset="0"/>
            </a:endParaRPr>
          </a:p>
          <a:p>
            <a:r>
              <a:rPr lang="cs-CZ" altLang="cs-CZ">
                <a:cs typeface="Times New Roman" panose="02020603050405020304" pitchFamily="18" charset="0"/>
              </a:rPr>
              <a:t>V souvislosti s potenciálními riziky přenosu energie ultrazvuku do tkáně vznikl systém, jehož součástí je zobrazení </a:t>
            </a:r>
            <a:r>
              <a:rPr lang="cs-CZ" altLang="cs-CZ" b="1">
                <a:cs typeface="Times New Roman" panose="02020603050405020304" pitchFamily="18" charset="0"/>
              </a:rPr>
              <a:t>mechanického a tepelného indexu </a:t>
            </a:r>
            <a:r>
              <a:rPr lang="cs-CZ" altLang="cs-CZ">
                <a:cs typeface="Times New Roman" panose="02020603050405020304" pitchFamily="18" charset="0"/>
              </a:rPr>
              <a:t>na obrazovce. Tak je lékař neustále informován o expozici pacienta, přičemž je tímto způsobem </a:t>
            </a:r>
            <a:r>
              <a:rPr lang="cs-CZ" altLang="cs-CZ" b="1">
                <a:cs typeface="Times New Roman" panose="02020603050405020304" pitchFamily="18" charset="0"/>
              </a:rPr>
              <a:t>přenesena </a:t>
            </a:r>
            <a:r>
              <a:rPr lang="cs-CZ" altLang="cs-CZ">
                <a:cs typeface="Times New Roman" panose="02020603050405020304" pitchFamily="18" charset="0"/>
              </a:rPr>
              <a:t>případná </a:t>
            </a:r>
            <a:r>
              <a:rPr lang="cs-CZ" altLang="cs-CZ" b="1">
                <a:cs typeface="Times New Roman" panose="02020603050405020304" pitchFamily="18" charset="0"/>
              </a:rPr>
              <a:t>zodpovědnost </a:t>
            </a:r>
            <a:r>
              <a:rPr lang="cs-CZ" altLang="cs-CZ">
                <a:cs typeface="Times New Roman" panose="02020603050405020304" pitchFamily="18" charset="0"/>
              </a:rPr>
              <a:t>na lékaře. V červeném kroužku jsou zobrazeny oba indexy.</a:t>
            </a:r>
            <a:r>
              <a:rPr lang="cs-CZ" altLang="cs-CZ"/>
              <a:t> </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E62475CA-9967-40D4-A22E-8AFECB7210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C8205712-D12D-44EA-A5EE-046CF1BAEB69}" type="slidenum">
              <a:rPr lang="cs-CZ" altLang="cs-CZ"/>
              <a:pPr eaLnBrk="1" hangingPunct="1"/>
              <a:t>126</a:t>
            </a:fld>
            <a:endParaRPr lang="cs-CZ" altLang="cs-CZ"/>
          </a:p>
        </p:txBody>
      </p:sp>
      <p:sp>
        <p:nvSpPr>
          <p:cNvPr id="116739" name="Rectangle 2">
            <a:extLst>
              <a:ext uri="{FF2B5EF4-FFF2-40B4-BE49-F238E27FC236}">
                <a16:creationId xmlns:a16="http://schemas.microsoft.com/office/drawing/2014/main" id="{6C3AB6CB-1633-4793-9F4C-F3BE40A4D6D0}"/>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6740" name="Rectangle 3">
            <a:extLst>
              <a:ext uri="{FF2B5EF4-FFF2-40B4-BE49-F238E27FC236}">
                <a16:creationId xmlns:a16="http://schemas.microsoft.com/office/drawing/2014/main" id="{61E2AA3C-C713-47E9-9CD3-5ED9E303902F}"/>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r>
              <a:rPr lang="cs-CZ" altLang="cs-CZ" u="sng" dirty="0">
                <a:cs typeface="Times New Roman" panose="02020603050405020304" pitchFamily="18" charset="0"/>
              </a:rPr>
              <a:t>OGRANIZACE A BEZPEČNOST ULTRAZVUKOVÉ DIAGNOSTIKY</a:t>
            </a:r>
            <a:endParaRPr lang="cs-CZ" altLang="cs-CZ" dirty="0">
              <a:cs typeface="Times New Roman" panose="02020603050405020304" pitchFamily="18" charset="0"/>
            </a:endParaRPr>
          </a:p>
          <a:p>
            <a:r>
              <a:rPr lang="cs-CZ" altLang="cs-CZ" dirty="0">
                <a:cs typeface="Times New Roman" panose="02020603050405020304" pitchFamily="18" charset="0"/>
              </a:rPr>
              <a:t> </a:t>
            </a:r>
          </a:p>
          <a:p>
            <a:r>
              <a:rPr lang="cs-CZ" altLang="cs-CZ" dirty="0">
                <a:cs typeface="Times New Roman" panose="02020603050405020304" pitchFamily="18" charset="0"/>
              </a:rPr>
              <a:t>Pro úplnost uvádím přehled organizací sledujících bezpečnost ultrazvuku v medicíně. </a:t>
            </a:r>
          </a:p>
          <a:p>
            <a:r>
              <a:rPr lang="cs-CZ" altLang="cs-CZ" dirty="0">
                <a:cs typeface="Times New Roman" panose="02020603050405020304" pitchFamily="18" charset="0"/>
              </a:rPr>
              <a:t>Patří mezi ně Světová federace pro ultrazvuk v medicíně  a biologii, Evropská federace společností pro ultrazvuk v medicíně a biologii.</a:t>
            </a:r>
          </a:p>
          <a:p>
            <a:r>
              <a:rPr lang="cs-CZ" altLang="cs-CZ" dirty="0">
                <a:cs typeface="Times New Roman" panose="02020603050405020304" pitchFamily="18" charset="0"/>
              </a:rPr>
              <a:t>Dále AIUM, FDA což je Federální komise pro kontrolu léků a potravin - obdoba našeho Státního ústavu pro kontrolu léčiv a další.</a:t>
            </a:r>
          </a:p>
          <a:p>
            <a:r>
              <a:rPr lang="cs-CZ" altLang="cs-CZ" dirty="0">
                <a:cs typeface="Times New Roman" panose="02020603050405020304" pitchFamily="18" charset="0"/>
              </a:rPr>
              <a:t>Žlutě jsou na slidu </a:t>
            </a:r>
            <a:r>
              <a:rPr lang="cs-CZ" altLang="cs-CZ" dirty="0" err="1">
                <a:cs typeface="Times New Roman" panose="02020603050405020304" pitchFamily="18" charset="0"/>
              </a:rPr>
              <a:t>uvedny</a:t>
            </a:r>
            <a:r>
              <a:rPr lang="cs-CZ" altLang="cs-CZ" dirty="0">
                <a:cs typeface="Times New Roman" panose="02020603050405020304" pitchFamily="18" charset="0"/>
              </a:rPr>
              <a:t> názvy některých předpisů, týkajících se bezpečnosti ultrazvuku, přičemž Česká republika přejala podtržené předpisy.</a:t>
            </a:r>
            <a:r>
              <a:rPr lang="cs-CZ" altLang="cs-CZ" dirty="0"/>
              <a:t> </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79893114-65B4-43CA-A6A6-20E32791AD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5C96EA84-B38D-4AE4-AC82-2CD599CF5DEF}" type="slidenum">
              <a:rPr lang="cs-CZ" altLang="cs-CZ"/>
              <a:pPr eaLnBrk="1" hangingPunct="1"/>
              <a:t>129</a:t>
            </a:fld>
            <a:endParaRPr lang="cs-CZ" altLang="cs-CZ"/>
          </a:p>
        </p:txBody>
      </p:sp>
      <p:sp>
        <p:nvSpPr>
          <p:cNvPr id="117763" name="Rectangle 2">
            <a:extLst>
              <a:ext uri="{FF2B5EF4-FFF2-40B4-BE49-F238E27FC236}">
                <a16:creationId xmlns:a16="http://schemas.microsoft.com/office/drawing/2014/main" id="{14419741-2C08-4C3C-B1B5-6A5983343463}"/>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7764" name="Rectangle 3">
            <a:extLst>
              <a:ext uri="{FF2B5EF4-FFF2-40B4-BE49-F238E27FC236}">
                <a16:creationId xmlns:a16="http://schemas.microsoft.com/office/drawing/2014/main" id="{911F7357-5C7C-4ACC-84FF-972F06B97543}"/>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r>
              <a:rPr lang="cs-CZ" altLang="cs-CZ" u="sng" dirty="0">
                <a:cs typeface="Times New Roman" panose="02020603050405020304" pitchFamily="18" charset="0"/>
              </a:rPr>
              <a:t>PAMATUJ</a:t>
            </a:r>
            <a:endParaRPr lang="cs-CZ" altLang="cs-CZ" dirty="0">
              <a:cs typeface="Times New Roman" panose="02020603050405020304" pitchFamily="18" charset="0"/>
            </a:endParaRPr>
          </a:p>
          <a:p>
            <a:r>
              <a:rPr lang="cs-CZ" altLang="cs-CZ" dirty="0">
                <a:cs typeface="Times New Roman" panose="02020603050405020304" pitchFamily="18" charset="0"/>
              </a:rPr>
              <a:t>Při patřičném používání je ultrazvuk bezpečná a efektivní diagnostická metoda. </a:t>
            </a:r>
          </a:p>
          <a:p>
            <a:r>
              <a:rPr lang="cs-CZ" altLang="cs-CZ" dirty="0">
                <a:cs typeface="Times New Roman" panose="02020603050405020304" pitchFamily="18" charset="0"/>
              </a:rPr>
              <a:t>V současné době neexistují žádné studie potvrzující kauzální souvislost mezi diagnostickým  ultrazvukem a potenciálními nežádoucími účinky – a to při dodržování limitů FDA.</a:t>
            </a:r>
          </a:p>
          <a:p>
            <a:r>
              <a:rPr lang="cs-CZ" altLang="cs-CZ" dirty="0">
                <a:cs typeface="Times New Roman" panose="02020603050405020304" pitchFamily="18" charset="0"/>
              </a:rPr>
              <a:t>Je důležité používat ultrazvuk v indikovaných případech, tzn. lege </a:t>
            </a:r>
            <a:r>
              <a:rPr lang="cs-CZ" altLang="cs-CZ" dirty="0" err="1">
                <a:cs typeface="Times New Roman" panose="02020603050405020304" pitchFamily="18" charset="0"/>
              </a:rPr>
              <a:t>artis</a:t>
            </a:r>
            <a:r>
              <a:rPr lang="cs-CZ" altLang="cs-CZ" dirty="0">
                <a:cs typeface="Times New Roman" panose="02020603050405020304" pitchFamily="18" charset="0"/>
              </a:rPr>
              <a:t> – zvláště při vyšetřování plodu Dopplerem</a:t>
            </a:r>
          </a:p>
          <a:p>
            <a:r>
              <a:rPr lang="cs-CZ" altLang="cs-CZ" dirty="0">
                <a:cs typeface="Times New Roman" panose="02020603050405020304" pitchFamily="18" charset="0"/>
              </a:rPr>
              <a:t>Tepelný a mechanický index usnadňují orientaci při expozici pacienta, lépe umožňují expozici snížit.</a:t>
            </a:r>
            <a:r>
              <a:rPr lang="cs-CZ" altLang="cs-CZ" dirty="0"/>
              <a: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a:t>
            </a:r>
            <a:r>
              <a:rPr lang="cs-CZ" baseline="-25000" dirty="0"/>
              <a:t>1</a:t>
            </a:r>
            <a:r>
              <a:rPr lang="cs-CZ" dirty="0"/>
              <a:t> je téměř 0,</a:t>
            </a:r>
            <a:r>
              <a:rPr lang="cs-CZ" baseline="0" dirty="0"/>
              <a:t> z</a:t>
            </a:r>
            <a:r>
              <a:rPr lang="cs-CZ" baseline="-25000" dirty="0"/>
              <a:t>2</a:t>
            </a:r>
            <a:r>
              <a:rPr lang="cs-CZ" baseline="0" dirty="0"/>
              <a:t>/z</a:t>
            </a:r>
            <a:r>
              <a:rPr lang="cs-CZ" baseline="-25000" dirty="0"/>
              <a:t>2</a:t>
            </a:r>
            <a:r>
              <a:rPr lang="cs-CZ" baseline="0" dirty="0"/>
              <a:t> je 1, tzn. R = téměř 1, všechno se odrazí</a:t>
            </a:r>
          </a:p>
          <a:p>
            <a:r>
              <a:rPr lang="cs-CZ" baseline="0" dirty="0"/>
              <a:t>CEUS – </a:t>
            </a:r>
            <a:r>
              <a:rPr lang="cs-CZ" baseline="0" dirty="0" err="1"/>
              <a:t>Contrast-enhanced</a:t>
            </a:r>
            <a:r>
              <a:rPr lang="cs-CZ" baseline="0" dirty="0"/>
              <a:t> </a:t>
            </a:r>
            <a:r>
              <a:rPr lang="cs-CZ" baseline="0" dirty="0" err="1"/>
              <a:t>Ultrasonography</a:t>
            </a:r>
            <a:endParaRPr lang="cs-CZ" dirty="0"/>
          </a:p>
        </p:txBody>
      </p:sp>
      <p:sp>
        <p:nvSpPr>
          <p:cNvPr id="4" name="Zástupný symbol pro číslo snímku 3"/>
          <p:cNvSpPr>
            <a:spLocks noGrp="1"/>
          </p:cNvSpPr>
          <p:nvPr>
            <p:ph type="sldNum" sz="quarter" idx="10"/>
          </p:nvPr>
        </p:nvSpPr>
        <p:spPr/>
        <p:txBody>
          <a:bodyPr/>
          <a:lstStyle/>
          <a:p>
            <a:fld id="{1B8ADC93-F3D8-442B-A523-38149597F31E}" type="slidenum">
              <a:rPr lang="cs-CZ" altLang="cs-CZ" smtClean="0"/>
              <a:pPr/>
              <a:t>13</a:t>
            </a:fld>
            <a:endParaRPr lang="cs-CZ" altLang="cs-CZ"/>
          </a:p>
        </p:txBody>
      </p:sp>
    </p:spTree>
    <p:extLst>
      <p:ext uri="{BB962C8B-B14F-4D97-AF65-F5344CB8AC3E}">
        <p14:creationId xmlns:p14="http://schemas.microsoft.com/office/powerpoint/2010/main" val="8514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Žlutě přepočítáno pro měkké tkáně (</a:t>
            </a:r>
            <a:r>
              <a:rPr lang="cs-CZ" dirty="0" err="1"/>
              <a:t>Hrazdira</a:t>
            </a:r>
            <a:r>
              <a:rPr lang="cs-CZ" dirty="0"/>
              <a:t>)</a:t>
            </a:r>
          </a:p>
          <a:p>
            <a:r>
              <a:rPr lang="cs-CZ" dirty="0"/>
              <a:t>(Kučera-</a:t>
            </a:r>
            <a:r>
              <a:rPr lang="cs-CZ" dirty="0" err="1"/>
              <a:t>Termoakustické</a:t>
            </a:r>
            <a:r>
              <a:rPr lang="cs-CZ" dirty="0"/>
              <a:t> měření výkonu ultrazvuku)</a:t>
            </a:r>
          </a:p>
        </p:txBody>
      </p:sp>
      <p:sp>
        <p:nvSpPr>
          <p:cNvPr id="4" name="Zástupný symbol pro číslo snímku 3"/>
          <p:cNvSpPr>
            <a:spLocks noGrp="1"/>
          </p:cNvSpPr>
          <p:nvPr>
            <p:ph type="sldNum" sz="quarter" idx="5"/>
          </p:nvPr>
        </p:nvSpPr>
        <p:spPr/>
        <p:txBody>
          <a:bodyPr/>
          <a:lstStyle/>
          <a:p>
            <a:fld id="{1B8ADC93-F3D8-442B-A523-38149597F31E}" type="slidenum">
              <a:rPr lang="cs-CZ" altLang="cs-CZ" smtClean="0"/>
              <a:pPr/>
              <a:t>14</a:t>
            </a:fld>
            <a:endParaRPr lang="cs-CZ" altLang="cs-CZ"/>
          </a:p>
        </p:txBody>
      </p:sp>
    </p:spTree>
    <p:extLst>
      <p:ext uri="{BB962C8B-B14F-4D97-AF65-F5344CB8AC3E}">
        <p14:creationId xmlns:p14="http://schemas.microsoft.com/office/powerpoint/2010/main" val="6091103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b="1">
                <a:solidFill>
                  <a:srgbClr val="FFC000"/>
                </a:solidFill>
                <a:latin typeface="Calibri" panose="020F0502020204030204" pitchFamily="34" charset="0"/>
                <a:cs typeface="Calibri" panose="020F0502020204030204" pitchFamily="34" charset="0"/>
              </a:defRPr>
            </a:lvl1pPr>
          </a:lstStyle>
          <a:p>
            <a:r>
              <a:rPr lang="cs-CZ" dirty="0"/>
              <a:t>Kliknutím lze upravit styl.</a:t>
            </a:r>
            <a:endParaRPr lang="en-US" dirty="0"/>
          </a:p>
        </p:txBody>
      </p:sp>
      <p:sp>
        <p:nvSpPr>
          <p:cNvPr id="3" name="Subtitle 2"/>
          <p:cNvSpPr>
            <a:spLocks noGrp="1"/>
          </p:cNvSpPr>
          <p:nvPr>
            <p:ph type="subTitle" idx="1"/>
          </p:nvPr>
        </p:nvSpPr>
        <p:spPr>
          <a:xfrm>
            <a:off x="1143000" y="4729163"/>
            <a:ext cx="6858000" cy="13573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dirty="0"/>
              <a:t>Kliknutím můžete upravit styl předlohy.</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0A25D98-C304-4AAB-8BB0-372E803763C9}" type="datetimeFigureOut">
              <a:rPr lang="cs-CZ" smtClean="0"/>
              <a:t>06.03.2022</a:t>
            </a:fld>
            <a:endParaRPr lang="cs-CZ"/>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cs-CZ"/>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AD420D1A-9B2F-45C9-9C89-B1DEB480C426}" type="slidenum">
              <a:rPr lang="cs-CZ" smtClean="0"/>
              <a:t>‹#›</a:t>
            </a:fld>
            <a:endParaRPr lang="cs-CZ"/>
          </a:p>
        </p:txBody>
      </p:sp>
      <p:pic>
        <p:nvPicPr>
          <p:cNvPr id="8" name="Picture 13" descr="D:\fn-brno-barva-pozitiv.jpg">
            <a:extLst>
              <a:ext uri="{FF2B5EF4-FFF2-40B4-BE49-F238E27FC236}">
                <a16:creationId xmlns:a16="http://schemas.microsoft.com/office/drawing/2014/main" id="{343B378C-7864-4651-B4B4-64090FFC80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88" y="188913"/>
            <a:ext cx="19812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D:\fn-brno-barva-pozitiv.jpg">
            <a:extLst>
              <a:ext uri="{FF2B5EF4-FFF2-40B4-BE49-F238E27FC236}">
                <a16:creationId xmlns:a16="http://schemas.microsoft.com/office/drawing/2014/main" id="{D5751855-05D6-4704-94DE-1C2DF5AC8F4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5888" y="188913"/>
            <a:ext cx="19812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ázek 10">
            <a:extLst>
              <a:ext uri="{FF2B5EF4-FFF2-40B4-BE49-F238E27FC236}">
                <a16:creationId xmlns:a16="http://schemas.microsoft.com/office/drawing/2014/main" id="{291F439B-ADDC-414E-9A9C-EDB420BAAC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31657" y="142377"/>
            <a:ext cx="1546943" cy="1065653"/>
          </a:xfrm>
          <a:prstGeom prst="rect">
            <a:avLst/>
          </a:prstGeom>
        </p:spPr>
      </p:pic>
    </p:spTree>
    <p:extLst>
      <p:ext uri="{BB962C8B-B14F-4D97-AF65-F5344CB8AC3E}">
        <p14:creationId xmlns:p14="http://schemas.microsoft.com/office/powerpoint/2010/main" val="3764592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0A25D98-C304-4AAB-8BB0-372E803763C9}" type="datetimeFigureOut">
              <a:rPr lang="cs-CZ" smtClean="0"/>
              <a:t>06.03.2022</a:t>
            </a:fld>
            <a:endParaRPr lang="cs-CZ"/>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cs-CZ"/>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AD420D1A-9B2F-45C9-9C89-B1DEB480C426}" type="slidenum">
              <a:rPr lang="cs-CZ" smtClean="0"/>
              <a:t>‹#›</a:t>
            </a:fld>
            <a:endParaRPr lang="cs-CZ"/>
          </a:p>
        </p:txBody>
      </p:sp>
    </p:spTree>
    <p:extLst>
      <p:ext uri="{BB962C8B-B14F-4D97-AF65-F5344CB8AC3E}">
        <p14:creationId xmlns:p14="http://schemas.microsoft.com/office/powerpoint/2010/main" val="1995588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0A25D98-C304-4AAB-8BB0-372E803763C9}" type="datetimeFigureOut">
              <a:rPr lang="cs-CZ" smtClean="0"/>
              <a:t>06.03.2022</a:t>
            </a:fld>
            <a:endParaRPr lang="cs-CZ"/>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cs-CZ"/>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AD420D1A-9B2F-45C9-9C89-B1DEB480C426}" type="slidenum">
              <a:rPr lang="cs-CZ" smtClean="0"/>
              <a:t>‹#›</a:t>
            </a:fld>
            <a:endParaRPr lang="cs-CZ"/>
          </a:p>
        </p:txBody>
      </p:sp>
    </p:spTree>
    <p:extLst>
      <p:ext uri="{BB962C8B-B14F-4D97-AF65-F5344CB8AC3E}">
        <p14:creationId xmlns:p14="http://schemas.microsoft.com/office/powerpoint/2010/main" val="1930473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cSld name="Nadpis, graf a text">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400"/>
            <a:ext cx="8305800" cy="762000"/>
          </a:xfrm>
        </p:spPr>
        <p:txBody>
          <a:bodyPr/>
          <a:lstStyle/>
          <a:p>
            <a:r>
              <a:rPr lang="cs-CZ"/>
              <a:t>Klepnutím lze upravit styl předlohy nadpisů.</a:t>
            </a:r>
          </a:p>
        </p:txBody>
      </p:sp>
      <p:sp>
        <p:nvSpPr>
          <p:cNvPr id="3" name="Zástupný symbol pro graf 2"/>
          <p:cNvSpPr>
            <a:spLocks noGrp="1"/>
          </p:cNvSpPr>
          <p:nvPr>
            <p:ph type="chart" sz="half" idx="1"/>
          </p:nvPr>
        </p:nvSpPr>
        <p:spPr>
          <a:xfrm>
            <a:off x="457200" y="1143000"/>
            <a:ext cx="4076700" cy="5105400"/>
          </a:xfrm>
        </p:spPr>
        <p:txBody>
          <a:bodyPr/>
          <a:lstStyle/>
          <a:p>
            <a:pPr lvl="0"/>
            <a:endParaRPr lang="cs-CZ" noProof="0"/>
          </a:p>
        </p:txBody>
      </p:sp>
      <p:sp>
        <p:nvSpPr>
          <p:cNvPr id="4" name="Zástupný symbol pro text 3"/>
          <p:cNvSpPr>
            <a:spLocks noGrp="1"/>
          </p:cNvSpPr>
          <p:nvPr>
            <p:ph type="body" sz="half" idx="2"/>
          </p:nvPr>
        </p:nvSpPr>
        <p:spPr>
          <a:xfrm>
            <a:off x="4686300" y="1143000"/>
            <a:ext cx="4076700" cy="51054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C620CED3-4044-4F62-A97E-C270DFAC779D}"/>
              </a:ext>
            </a:extLst>
          </p:cNvPr>
          <p:cNvSpPr>
            <a:spLocks noGrp="1"/>
          </p:cNvSpPr>
          <p:nvPr>
            <p:ph type="dt" sz="half" idx="10"/>
          </p:nvPr>
        </p:nvSpPr>
        <p:spPr>
          <a:xfrm>
            <a:off x="0" y="6400800"/>
            <a:ext cx="1905000" cy="457200"/>
          </a:xfrm>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9B6DB01F-A98C-47ED-950B-BAD8D50DC94C}"/>
              </a:ext>
            </a:extLst>
          </p:cNvPr>
          <p:cNvSpPr>
            <a:spLocks noGrp="1"/>
          </p:cNvSpPr>
          <p:nvPr>
            <p:ph type="sldNum" sz="quarter" idx="11"/>
          </p:nvPr>
        </p:nvSpPr>
        <p:spPr>
          <a:xfrm>
            <a:off x="7239000" y="6400800"/>
            <a:ext cx="1905000" cy="457200"/>
          </a:xfrm>
        </p:spPr>
        <p:txBody>
          <a:bodyPr/>
          <a:lstStyle>
            <a:lvl1pPr>
              <a:defRPr/>
            </a:lvl1pPr>
          </a:lstStyle>
          <a:p>
            <a:fld id="{9EAFF32F-12CF-43C6-800A-8885DB110055}" type="slidenum">
              <a:rPr lang="cs-CZ" altLang="cs-CZ"/>
              <a:pPr/>
              <a:t>‹#›</a:t>
            </a:fld>
            <a:endParaRPr lang="cs-CZ" altLang="cs-CZ"/>
          </a:p>
        </p:txBody>
      </p:sp>
    </p:spTree>
    <p:extLst>
      <p:ext uri="{BB962C8B-B14F-4D97-AF65-F5344CB8AC3E}">
        <p14:creationId xmlns:p14="http://schemas.microsoft.com/office/powerpoint/2010/main" val="1429279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cSld name="Nadpis, text a graf">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400"/>
            <a:ext cx="8305800" cy="762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143000"/>
            <a:ext cx="4076700" cy="51054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graf 3"/>
          <p:cNvSpPr>
            <a:spLocks noGrp="1"/>
          </p:cNvSpPr>
          <p:nvPr>
            <p:ph type="chart" sz="half" idx="2"/>
          </p:nvPr>
        </p:nvSpPr>
        <p:spPr>
          <a:xfrm>
            <a:off x="4686300" y="1143000"/>
            <a:ext cx="4076700" cy="5105400"/>
          </a:xfrm>
        </p:spPr>
        <p:txBody>
          <a:bodyPr/>
          <a:lstStyle/>
          <a:p>
            <a:pPr lvl="0"/>
            <a:endParaRPr lang="cs-CZ" noProof="0"/>
          </a:p>
        </p:txBody>
      </p:sp>
      <p:sp>
        <p:nvSpPr>
          <p:cNvPr id="5" name="Rectangle 1028">
            <a:extLst>
              <a:ext uri="{FF2B5EF4-FFF2-40B4-BE49-F238E27FC236}">
                <a16:creationId xmlns:a16="http://schemas.microsoft.com/office/drawing/2014/main" id="{5B6303E2-33F1-437D-B8E1-2D4EEA50CC7C}"/>
              </a:ext>
            </a:extLst>
          </p:cNvPr>
          <p:cNvSpPr>
            <a:spLocks noGrp="1" noChangeArrowheads="1"/>
          </p:cNvSpPr>
          <p:nvPr>
            <p:ph type="dt" sz="half" idx="10"/>
          </p:nvPr>
        </p:nvSpPr>
        <p:spPr/>
        <p:txBody>
          <a:bodyPr/>
          <a:lstStyle>
            <a:lvl1pPr>
              <a:defRPr/>
            </a:lvl1pPr>
          </a:lstStyle>
          <a:p>
            <a:pPr>
              <a:defRPr/>
            </a:pPr>
            <a:endParaRPr lang="cs-CZ"/>
          </a:p>
        </p:txBody>
      </p:sp>
      <p:sp>
        <p:nvSpPr>
          <p:cNvPr id="6" name="Rectangle 1029">
            <a:extLst>
              <a:ext uri="{FF2B5EF4-FFF2-40B4-BE49-F238E27FC236}">
                <a16:creationId xmlns:a16="http://schemas.microsoft.com/office/drawing/2014/main" id="{4B007379-B865-48B4-B143-FEACE0FC7D30}"/>
              </a:ext>
            </a:extLst>
          </p:cNvPr>
          <p:cNvSpPr>
            <a:spLocks noGrp="1" noChangeArrowheads="1"/>
          </p:cNvSpPr>
          <p:nvPr>
            <p:ph type="sldNum" sz="quarter" idx="11"/>
          </p:nvPr>
        </p:nvSpPr>
        <p:spPr/>
        <p:txBody>
          <a:bodyPr/>
          <a:lstStyle>
            <a:lvl1pPr>
              <a:defRPr/>
            </a:lvl1pPr>
          </a:lstStyle>
          <a:p>
            <a:fld id="{BE04A954-A997-4201-B71C-72D4DBA6EBC5}" type="slidenum">
              <a:rPr lang="cs-CZ" altLang="cs-CZ"/>
              <a:pPr/>
              <a:t>‹#›</a:t>
            </a:fld>
            <a:endParaRPr lang="cs-CZ" altLang="cs-CZ"/>
          </a:p>
        </p:txBody>
      </p:sp>
    </p:spTree>
    <p:extLst>
      <p:ext uri="{BB962C8B-B14F-4D97-AF65-F5344CB8AC3E}">
        <p14:creationId xmlns:p14="http://schemas.microsoft.com/office/powerpoint/2010/main" val="358688639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400"/>
            <a:ext cx="8305800" cy="762000"/>
          </a:xfrm>
        </p:spPr>
        <p:txBody>
          <a:bodyPr/>
          <a:lstStyle/>
          <a:p>
            <a:r>
              <a:rPr lang="cs-CZ"/>
              <a:t>Klepnutím lze upravit styl předlohy nadpisů.</a:t>
            </a:r>
          </a:p>
        </p:txBody>
      </p:sp>
      <p:sp>
        <p:nvSpPr>
          <p:cNvPr id="3" name="Zástupný symbol pro obsah 2"/>
          <p:cNvSpPr>
            <a:spLocks noGrp="1"/>
          </p:cNvSpPr>
          <p:nvPr>
            <p:ph sz="half" idx="1"/>
          </p:nvPr>
        </p:nvSpPr>
        <p:spPr>
          <a:xfrm>
            <a:off x="457200" y="1143000"/>
            <a:ext cx="4076700" cy="51054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86300" y="1143000"/>
            <a:ext cx="4076700" cy="24765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86300" y="3771900"/>
            <a:ext cx="4076700" cy="24765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1028">
            <a:extLst>
              <a:ext uri="{FF2B5EF4-FFF2-40B4-BE49-F238E27FC236}">
                <a16:creationId xmlns:a16="http://schemas.microsoft.com/office/drawing/2014/main" id="{F9CB0300-256C-4B5B-8F84-9A2F7FD07788}"/>
              </a:ext>
            </a:extLst>
          </p:cNvPr>
          <p:cNvSpPr>
            <a:spLocks noGrp="1" noChangeArrowheads="1"/>
          </p:cNvSpPr>
          <p:nvPr>
            <p:ph type="dt" sz="half" idx="10"/>
          </p:nvPr>
        </p:nvSpPr>
        <p:spPr/>
        <p:txBody>
          <a:bodyPr/>
          <a:lstStyle>
            <a:lvl1pPr>
              <a:defRPr/>
            </a:lvl1pPr>
          </a:lstStyle>
          <a:p>
            <a:pPr>
              <a:defRPr/>
            </a:pPr>
            <a:endParaRPr lang="cs-CZ"/>
          </a:p>
        </p:txBody>
      </p:sp>
      <p:sp>
        <p:nvSpPr>
          <p:cNvPr id="7" name="Rectangle 1029">
            <a:extLst>
              <a:ext uri="{FF2B5EF4-FFF2-40B4-BE49-F238E27FC236}">
                <a16:creationId xmlns:a16="http://schemas.microsoft.com/office/drawing/2014/main" id="{72E6AD0E-006E-48EE-872A-0499CFFD6FEB}"/>
              </a:ext>
            </a:extLst>
          </p:cNvPr>
          <p:cNvSpPr>
            <a:spLocks noGrp="1" noChangeArrowheads="1"/>
          </p:cNvSpPr>
          <p:nvPr>
            <p:ph type="sldNum" sz="quarter" idx="11"/>
          </p:nvPr>
        </p:nvSpPr>
        <p:spPr/>
        <p:txBody>
          <a:bodyPr/>
          <a:lstStyle>
            <a:lvl1pPr>
              <a:defRPr/>
            </a:lvl1pPr>
          </a:lstStyle>
          <a:p>
            <a:fld id="{590C3997-4F2A-4459-9C20-6C31D9AD5735}" type="slidenum">
              <a:rPr lang="cs-CZ" altLang="cs-CZ"/>
              <a:pPr/>
              <a:t>‹#›</a:t>
            </a:fld>
            <a:endParaRPr lang="cs-CZ" altLang="cs-CZ"/>
          </a:p>
        </p:txBody>
      </p:sp>
    </p:spTree>
    <p:extLst>
      <p:ext uri="{BB962C8B-B14F-4D97-AF65-F5344CB8AC3E}">
        <p14:creationId xmlns:p14="http://schemas.microsoft.com/office/powerpoint/2010/main" val="223012460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cSld name="Nadpis, text a klipart">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400"/>
            <a:ext cx="8305800" cy="762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143000"/>
            <a:ext cx="4076700" cy="51054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klipart 3"/>
          <p:cNvSpPr>
            <a:spLocks noGrp="1"/>
          </p:cNvSpPr>
          <p:nvPr>
            <p:ph type="clipArt" sz="half" idx="2"/>
          </p:nvPr>
        </p:nvSpPr>
        <p:spPr>
          <a:xfrm>
            <a:off x="4686300" y="1143000"/>
            <a:ext cx="4076700" cy="5105400"/>
          </a:xfrm>
        </p:spPr>
        <p:txBody>
          <a:bodyPr/>
          <a:lstStyle/>
          <a:p>
            <a:pPr lvl="0"/>
            <a:endParaRPr lang="cs-CZ" noProof="0"/>
          </a:p>
        </p:txBody>
      </p:sp>
      <p:sp>
        <p:nvSpPr>
          <p:cNvPr id="5" name="Rectangle 1028">
            <a:extLst>
              <a:ext uri="{FF2B5EF4-FFF2-40B4-BE49-F238E27FC236}">
                <a16:creationId xmlns:a16="http://schemas.microsoft.com/office/drawing/2014/main" id="{CD4F5B70-6965-4A71-94A8-610169AE30EB}"/>
              </a:ext>
            </a:extLst>
          </p:cNvPr>
          <p:cNvSpPr>
            <a:spLocks noGrp="1" noChangeArrowheads="1"/>
          </p:cNvSpPr>
          <p:nvPr>
            <p:ph type="dt" sz="half" idx="10"/>
          </p:nvPr>
        </p:nvSpPr>
        <p:spPr/>
        <p:txBody>
          <a:bodyPr/>
          <a:lstStyle>
            <a:lvl1pPr>
              <a:defRPr/>
            </a:lvl1pPr>
          </a:lstStyle>
          <a:p>
            <a:pPr>
              <a:defRPr/>
            </a:pPr>
            <a:endParaRPr lang="cs-CZ"/>
          </a:p>
        </p:txBody>
      </p:sp>
      <p:sp>
        <p:nvSpPr>
          <p:cNvPr id="6" name="Rectangle 1029">
            <a:extLst>
              <a:ext uri="{FF2B5EF4-FFF2-40B4-BE49-F238E27FC236}">
                <a16:creationId xmlns:a16="http://schemas.microsoft.com/office/drawing/2014/main" id="{AAB0E1CB-5E4C-4B12-8ADB-E654DB87653D}"/>
              </a:ext>
            </a:extLst>
          </p:cNvPr>
          <p:cNvSpPr>
            <a:spLocks noGrp="1" noChangeArrowheads="1"/>
          </p:cNvSpPr>
          <p:nvPr>
            <p:ph type="sldNum" sz="quarter" idx="11"/>
          </p:nvPr>
        </p:nvSpPr>
        <p:spPr/>
        <p:txBody>
          <a:bodyPr/>
          <a:lstStyle>
            <a:lvl1pPr>
              <a:defRPr/>
            </a:lvl1pPr>
          </a:lstStyle>
          <a:p>
            <a:fld id="{E31026B7-48DC-4518-992A-6B79BC4785EA}" type="slidenum">
              <a:rPr lang="cs-CZ" altLang="cs-CZ"/>
              <a:pPr/>
              <a:t>‹#›</a:t>
            </a:fld>
            <a:endParaRPr lang="cs-CZ" altLang="cs-CZ"/>
          </a:p>
        </p:txBody>
      </p:sp>
    </p:spTree>
    <p:extLst>
      <p:ext uri="{BB962C8B-B14F-4D97-AF65-F5344CB8AC3E}">
        <p14:creationId xmlns:p14="http://schemas.microsoft.com/office/powerpoint/2010/main" val="312644064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clipArtAndTx">
  <p:cSld name="Nadpis, klipart a text">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400"/>
            <a:ext cx="8305800" cy="762000"/>
          </a:xfrm>
        </p:spPr>
        <p:txBody>
          <a:bodyPr/>
          <a:lstStyle/>
          <a:p>
            <a:r>
              <a:rPr lang="cs-CZ"/>
              <a:t>Klepnutím lze upravit styl předlohy nadpisů.</a:t>
            </a:r>
          </a:p>
        </p:txBody>
      </p:sp>
      <p:sp>
        <p:nvSpPr>
          <p:cNvPr id="3" name="Zástupný symbol pro klipart 2"/>
          <p:cNvSpPr>
            <a:spLocks noGrp="1"/>
          </p:cNvSpPr>
          <p:nvPr>
            <p:ph type="clipArt" sz="half" idx="1"/>
          </p:nvPr>
        </p:nvSpPr>
        <p:spPr>
          <a:xfrm>
            <a:off x="457200" y="1143000"/>
            <a:ext cx="4076700" cy="5105400"/>
          </a:xfrm>
        </p:spPr>
        <p:txBody>
          <a:bodyPr/>
          <a:lstStyle/>
          <a:p>
            <a:pPr lvl="0"/>
            <a:endParaRPr lang="cs-CZ" noProof="0"/>
          </a:p>
        </p:txBody>
      </p:sp>
      <p:sp>
        <p:nvSpPr>
          <p:cNvPr id="4" name="Zástupný symbol pro text 3"/>
          <p:cNvSpPr>
            <a:spLocks noGrp="1"/>
          </p:cNvSpPr>
          <p:nvPr>
            <p:ph type="body" sz="half" idx="2"/>
          </p:nvPr>
        </p:nvSpPr>
        <p:spPr>
          <a:xfrm>
            <a:off x="4686300" y="1143000"/>
            <a:ext cx="4076700" cy="51054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FB8F9792-4111-4659-BF68-05050769C817}"/>
              </a:ext>
            </a:extLst>
          </p:cNvPr>
          <p:cNvSpPr>
            <a:spLocks noGrp="1"/>
          </p:cNvSpPr>
          <p:nvPr>
            <p:ph type="dt" sz="half" idx="10"/>
          </p:nvPr>
        </p:nvSpPr>
        <p:spPr>
          <a:xfrm>
            <a:off x="0" y="6400800"/>
            <a:ext cx="1905000" cy="457200"/>
          </a:xfrm>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4F425F53-1333-45AC-9C7A-F86D266224A6}"/>
              </a:ext>
            </a:extLst>
          </p:cNvPr>
          <p:cNvSpPr>
            <a:spLocks noGrp="1"/>
          </p:cNvSpPr>
          <p:nvPr>
            <p:ph type="sldNum" sz="quarter" idx="11"/>
          </p:nvPr>
        </p:nvSpPr>
        <p:spPr>
          <a:xfrm>
            <a:off x="7239000" y="6400800"/>
            <a:ext cx="1905000" cy="457200"/>
          </a:xfrm>
        </p:spPr>
        <p:txBody>
          <a:bodyPr/>
          <a:lstStyle>
            <a:lvl1pPr>
              <a:defRPr/>
            </a:lvl1pPr>
          </a:lstStyle>
          <a:p>
            <a:fld id="{AAF394EA-1098-4C6F-A02C-084A0C486276}" type="slidenum">
              <a:rPr lang="cs-CZ" altLang="cs-CZ"/>
              <a:pPr/>
              <a:t>‹#›</a:t>
            </a:fld>
            <a:endParaRPr lang="cs-CZ" altLang="cs-CZ"/>
          </a:p>
        </p:txBody>
      </p:sp>
    </p:spTree>
    <p:extLst>
      <p:ext uri="{BB962C8B-B14F-4D97-AF65-F5344CB8AC3E}">
        <p14:creationId xmlns:p14="http://schemas.microsoft.com/office/powerpoint/2010/main" val="356372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457200" y="152400"/>
            <a:ext cx="8305800" cy="762000"/>
          </a:xfrm>
        </p:spPr>
        <p:txBody>
          <a:bodyPr/>
          <a:lstStyle/>
          <a:p>
            <a:r>
              <a:rPr lang="cs-CZ"/>
              <a:t>Klepnutím lze upravit styl předlohy nadpisů.</a:t>
            </a:r>
          </a:p>
        </p:txBody>
      </p:sp>
      <p:sp>
        <p:nvSpPr>
          <p:cNvPr id="3" name="Zástupný symbol pro obsah 2"/>
          <p:cNvSpPr>
            <a:spLocks noGrp="1"/>
          </p:cNvSpPr>
          <p:nvPr>
            <p:ph sz="quarter" idx="1"/>
          </p:nvPr>
        </p:nvSpPr>
        <p:spPr>
          <a:xfrm>
            <a:off x="457200" y="1143000"/>
            <a:ext cx="4076700" cy="24765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86300" y="1143000"/>
            <a:ext cx="4076700" cy="24765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57200" y="3771900"/>
            <a:ext cx="4076700" cy="24765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obsah 5"/>
          <p:cNvSpPr>
            <a:spLocks noGrp="1"/>
          </p:cNvSpPr>
          <p:nvPr>
            <p:ph sz="quarter" idx="4"/>
          </p:nvPr>
        </p:nvSpPr>
        <p:spPr>
          <a:xfrm>
            <a:off x="4686300" y="3771900"/>
            <a:ext cx="4076700" cy="24765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106D530F-2E69-4226-BF89-B39B957CD8FC}"/>
              </a:ext>
            </a:extLst>
          </p:cNvPr>
          <p:cNvSpPr>
            <a:spLocks noGrp="1"/>
          </p:cNvSpPr>
          <p:nvPr>
            <p:ph type="dt" sz="half" idx="10"/>
          </p:nvPr>
        </p:nvSpPr>
        <p:spPr>
          <a:xfrm>
            <a:off x="0" y="6400800"/>
            <a:ext cx="1905000" cy="457200"/>
          </a:xfrm>
        </p:spPr>
        <p:txBody>
          <a:bodyPr/>
          <a:lstStyle>
            <a:lvl1pPr>
              <a:defRPr/>
            </a:lvl1pPr>
          </a:lstStyle>
          <a:p>
            <a:pPr>
              <a:defRPr/>
            </a:pPr>
            <a:endParaRPr lang="cs-CZ"/>
          </a:p>
        </p:txBody>
      </p:sp>
      <p:sp>
        <p:nvSpPr>
          <p:cNvPr id="8" name="Zástupný symbol pro číslo snímku 7">
            <a:extLst>
              <a:ext uri="{FF2B5EF4-FFF2-40B4-BE49-F238E27FC236}">
                <a16:creationId xmlns:a16="http://schemas.microsoft.com/office/drawing/2014/main" id="{DB810734-F80C-48C0-8F80-D816F0AB874E}"/>
              </a:ext>
            </a:extLst>
          </p:cNvPr>
          <p:cNvSpPr>
            <a:spLocks noGrp="1"/>
          </p:cNvSpPr>
          <p:nvPr>
            <p:ph type="sldNum" sz="quarter" idx="11"/>
          </p:nvPr>
        </p:nvSpPr>
        <p:spPr>
          <a:xfrm>
            <a:off x="7239000" y="6400800"/>
            <a:ext cx="1905000" cy="457200"/>
          </a:xfrm>
        </p:spPr>
        <p:txBody>
          <a:bodyPr/>
          <a:lstStyle>
            <a:lvl1pPr>
              <a:defRPr/>
            </a:lvl1pPr>
          </a:lstStyle>
          <a:p>
            <a:fld id="{269B60BA-BFC6-48F8-8E3B-1CE1C29850A4}" type="slidenum">
              <a:rPr lang="cs-CZ" altLang="cs-CZ"/>
              <a:pPr/>
              <a:t>‹#›</a:t>
            </a:fld>
            <a:endParaRPr lang="cs-CZ" altLang="cs-CZ"/>
          </a:p>
        </p:txBody>
      </p:sp>
    </p:spTree>
    <p:extLst>
      <p:ext uri="{BB962C8B-B14F-4D97-AF65-F5344CB8AC3E}">
        <p14:creationId xmlns:p14="http://schemas.microsoft.com/office/powerpoint/2010/main" val="684011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764DE79-268F-4C1A-8933-263129D2AF90}" type="datetimeFigureOut">
              <a:rPr lang="en-US" smtClean="0"/>
              <a:t>3/6/2022</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160532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0A25D98-C304-4AAB-8BB0-372E803763C9}" type="datetimeFigureOut">
              <a:rPr lang="cs-CZ" smtClean="0"/>
              <a:t>06.03.2022</a:t>
            </a:fld>
            <a:endParaRPr lang="cs-CZ"/>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cs-CZ"/>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AD420D1A-9B2F-45C9-9C89-B1DEB480C426}" type="slidenum">
              <a:rPr lang="cs-CZ" smtClean="0"/>
              <a:t>‹#›</a:t>
            </a:fld>
            <a:endParaRPr lang="cs-CZ"/>
          </a:p>
        </p:txBody>
      </p:sp>
    </p:spTree>
    <p:extLst>
      <p:ext uri="{BB962C8B-B14F-4D97-AF65-F5344CB8AC3E}">
        <p14:creationId xmlns:p14="http://schemas.microsoft.com/office/powerpoint/2010/main" val="3067883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90A25D98-C304-4AAB-8BB0-372E803763C9}" type="datetimeFigureOut">
              <a:rPr lang="cs-CZ" smtClean="0"/>
              <a:t>06.03.2022</a:t>
            </a:fld>
            <a:endParaRPr lang="cs-CZ"/>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cs-CZ"/>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AD420D1A-9B2F-45C9-9C89-B1DEB480C426}" type="slidenum">
              <a:rPr lang="cs-CZ" smtClean="0"/>
              <a:t>‹#›</a:t>
            </a:fld>
            <a:endParaRPr lang="cs-CZ"/>
          </a:p>
        </p:txBody>
      </p:sp>
    </p:spTree>
    <p:extLst>
      <p:ext uri="{BB962C8B-B14F-4D97-AF65-F5344CB8AC3E}">
        <p14:creationId xmlns:p14="http://schemas.microsoft.com/office/powerpoint/2010/main" val="1763262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629842" y="2505075"/>
            <a:ext cx="3868340"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4629150" y="2505075"/>
            <a:ext cx="3887391"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90A25D98-C304-4AAB-8BB0-372E803763C9}" type="datetimeFigureOut">
              <a:rPr lang="cs-CZ" smtClean="0"/>
              <a:t>06.03.2022</a:t>
            </a:fld>
            <a:endParaRPr lang="cs-CZ"/>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cs-CZ"/>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AD420D1A-9B2F-45C9-9C89-B1DEB480C426}" type="slidenum">
              <a:rPr lang="cs-CZ" smtClean="0"/>
              <a:t>‹#›</a:t>
            </a:fld>
            <a:endParaRPr lang="cs-CZ"/>
          </a:p>
        </p:txBody>
      </p:sp>
    </p:spTree>
    <p:extLst>
      <p:ext uri="{BB962C8B-B14F-4D97-AF65-F5344CB8AC3E}">
        <p14:creationId xmlns:p14="http://schemas.microsoft.com/office/powerpoint/2010/main" val="3188741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90A25D98-C304-4AAB-8BB0-372E803763C9}" type="datetimeFigureOut">
              <a:rPr lang="cs-CZ" smtClean="0"/>
              <a:t>06.03.2022</a:t>
            </a:fld>
            <a:endParaRPr lang="cs-CZ"/>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cs-CZ"/>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AD420D1A-9B2F-45C9-9C89-B1DEB480C426}" type="slidenum">
              <a:rPr lang="cs-CZ" smtClean="0"/>
              <a:t>‹#›</a:t>
            </a:fld>
            <a:endParaRPr lang="cs-CZ"/>
          </a:p>
        </p:txBody>
      </p:sp>
    </p:spTree>
    <p:extLst>
      <p:ext uri="{BB962C8B-B14F-4D97-AF65-F5344CB8AC3E}">
        <p14:creationId xmlns:p14="http://schemas.microsoft.com/office/powerpoint/2010/main" val="988647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90A25D98-C304-4AAB-8BB0-372E803763C9}" type="datetimeFigureOut">
              <a:rPr lang="cs-CZ" smtClean="0"/>
              <a:t>06.03.2022</a:t>
            </a:fld>
            <a:endParaRPr lang="cs-CZ"/>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cs-CZ"/>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AD420D1A-9B2F-45C9-9C89-B1DEB480C426}" type="slidenum">
              <a:rPr lang="cs-CZ" smtClean="0"/>
              <a:t>‹#›</a:t>
            </a:fld>
            <a:endParaRPr lang="cs-CZ"/>
          </a:p>
        </p:txBody>
      </p:sp>
    </p:spTree>
    <p:extLst>
      <p:ext uri="{BB962C8B-B14F-4D97-AF65-F5344CB8AC3E}">
        <p14:creationId xmlns:p14="http://schemas.microsoft.com/office/powerpoint/2010/main" val="1187475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90A25D98-C304-4AAB-8BB0-372E803763C9}" type="datetimeFigureOut">
              <a:rPr lang="cs-CZ" smtClean="0"/>
              <a:t>06.03.2022</a:t>
            </a:fld>
            <a:endParaRPr lang="cs-CZ"/>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cs-CZ"/>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AD420D1A-9B2F-45C9-9C89-B1DEB480C426}" type="slidenum">
              <a:rPr lang="cs-CZ" smtClean="0"/>
              <a:t>‹#›</a:t>
            </a:fld>
            <a:endParaRPr lang="cs-CZ"/>
          </a:p>
        </p:txBody>
      </p:sp>
    </p:spTree>
    <p:extLst>
      <p:ext uri="{BB962C8B-B14F-4D97-AF65-F5344CB8AC3E}">
        <p14:creationId xmlns:p14="http://schemas.microsoft.com/office/powerpoint/2010/main" val="2962303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90A25D98-C304-4AAB-8BB0-372E803763C9}" type="datetimeFigureOut">
              <a:rPr lang="cs-CZ" smtClean="0"/>
              <a:t>06.03.2022</a:t>
            </a:fld>
            <a:endParaRPr lang="cs-CZ"/>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cs-CZ"/>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AD420D1A-9B2F-45C9-9C89-B1DEB480C426}" type="slidenum">
              <a:rPr lang="cs-CZ" smtClean="0"/>
              <a:t>‹#›</a:t>
            </a:fld>
            <a:endParaRPr lang="cs-CZ"/>
          </a:p>
        </p:txBody>
      </p:sp>
    </p:spTree>
    <p:extLst>
      <p:ext uri="{BB962C8B-B14F-4D97-AF65-F5344CB8AC3E}">
        <p14:creationId xmlns:p14="http://schemas.microsoft.com/office/powerpoint/2010/main" val="2036620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gs>
            <a:gs pos="12000">
              <a:srgbClr val="00003A"/>
            </a:gs>
            <a:gs pos="21001">
              <a:srgbClr val="000091"/>
            </a:gs>
            <a:gs pos="100000">
              <a:srgbClr val="000030"/>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dirty="0"/>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Tree>
    <p:extLst>
      <p:ext uri="{BB962C8B-B14F-4D97-AF65-F5344CB8AC3E}">
        <p14:creationId xmlns:p14="http://schemas.microsoft.com/office/powerpoint/2010/main" val="2913357971"/>
      </p:ext>
    </p:extLst>
  </p:cSld>
  <p:clrMap bg1="lt1" tx1="dk1" bg2="lt2" tx2="dk2" accent1="accent1" accent2="accent2" accent3="accent3" accent4="accent4" accent5="accent5" accent6="accent6" hlink="hlink" folHlink="folHlink"/>
  <p:sldLayoutIdLst>
    <p:sldLayoutId id="2147484473" r:id="rId1"/>
    <p:sldLayoutId id="2147484474" r:id="rId2"/>
    <p:sldLayoutId id="2147484475" r:id="rId3"/>
    <p:sldLayoutId id="2147484476" r:id="rId4"/>
    <p:sldLayoutId id="2147484477" r:id="rId5"/>
    <p:sldLayoutId id="2147484478" r:id="rId6"/>
    <p:sldLayoutId id="2147484479" r:id="rId7"/>
    <p:sldLayoutId id="2147484480" r:id="rId8"/>
    <p:sldLayoutId id="2147484481" r:id="rId9"/>
    <p:sldLayoutId id="2147484482" r:id="rId10"/>
    <p:sldLayoutId id="2147484483" r:id="rId11"/>
    <p:sldLayoutId id="2147484484" r:id="rId12"/>
    <p:sldLayoutId id="2147484485" r:id="rId13"/>
    <p:sldLayoutId id="2147484486" r:id="rId14"/>
    <p:sldLayoutId id="2147484487" r:id="rId15"/>
    <p:sldLayoutId id="2147484488" r:id="rId16"/>
    <p:sldLayoutId id="2147484489" r:id="rId17"/>
  </p:sldLayoutIdLst>
  <p:txStyles>
    <p:titleStyle>
      <a:lvl1pPr algn="l" defTabSz="914400" rtl="0" eaLnBrk="1" latinLnBrk="0" hangingPunct="1">
        <a:lnSpc>
          <a:spcPct val="90000"/>
        </a:lnSpc>
        <a:spcBef>
          <a:spcPct val="0"/>
        </a:spcBef>
        <a:buNone/>
        <a:defRPr sz="4400" b="1" kern="1200">
          <a:solidFill>
            <a:srgbClr val="97FF97"/>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F5E90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5E90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5E90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5E90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5E90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17.xml"/><Relationship Id="rId4" Type="http://schemas.openxmlformats.org/officeDocument/2006/relationships/image" Target="../media/image184.png"/></Relationships>
</file>

<file path=ppt/slides/_rels/slide101.xml.rels><?xml version="1.0" encoding="UTF-8" standalone="yes"?>
<Relationships xmlns="http://schemas.openxmlformats.org/package/2006/relationships"><Relationship Id="rId3" Type="http://schemas.openxmlformats.org/officeDocument/2006/relationships/image" Target="../media/image185.png"/><Relationship Id="rId7" Type="http://schemas.openxmlformats.org/officeDocument/2006/relationships/image" Target="../media/image189.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88.png"/><Relationship Id="rId5" Type="http://schemas.openxmlformats.org/officeDocument/2006/relationships/image" Target="../media/image187.jpeg"/><Relationship Id="rId4" Type="http://schemas.openxmlformats.org/officeDocument/2006/relationships/image" Target="../media/image186.png"/></Relationships>
</file>

<file path=ppt/slides/_rels/slide102.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192.wmf"/></Relationships>
</file>

<file path=ppt/slides/_rels/slide104.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64.xml"/><Relationship Id="rId7" Type="http://schemas.openxmlformats.org/officeDocument/2006/relationships/image" Target="../media/image195.jpe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94.jpeg"/><Relationship Id="rId5" Type="http://schemas.openxmlformats.org/officeDocument/2006/relationships/image" Target="../media/image171.jpeg"/><Relationship Id="rId4" Type="http://schemas.openxmlformats.org/officeDocument/2006/relationships/image" Target="../media/image193.jpeg"/><Relationship Id="rId9" Type="http://schemas.openxmlformats.org/officeDocument/2006/relationships/image" Target="../media/image192.wmf"/></Relationships>
</file>

<file path=ppt/slides/_rels/slide105.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98.gif"/><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99.gif"/></Relationships>
</file>

<file path=ppt/slides/_rels/slide107.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202.jpeg"/><Relationship Id="rId4" Type="http://schemas.openxmlformats.org/officeDocument/2006/relationships/image" Target="../media/image201.png"/></Relationships>
</file>

<file path=ppt/slides/_rels/slide109.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2.xml"/><Relationship Id="rId6" Type="http://schemas.openxmlformats.org/officeDocument/2006/relationships/image" Target="../media/image207.jpeg"/><Relationship Id="rId5" Type="http://schemas.openxmlformats.org/officeDocument/2006/relationships/image" Target="../media/image206.jpeg"/><Relationship Id="rId4" Type="http://schemas.openxmlformats.org/officeDocument/2006/relationships/image" Target="../media/image205.jpeg"/></Relationships>
</file>

<file path=ppt/slides/_rels/slide11.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1630.png"/><Relationship Id="rId4" Type="http://schemas.openxmlformats.org/officeDocument/2006/relationships/image" Target="../media/image211.png"/></Relationships>
</file>

<file path=ppt/slides/_rels/slide112.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147.wmf"/><Relationship Id="rId4" Type="http://schemas.openxmlformats.org/officeDocument/2006/relationships/oleObject" Target="../embeddings/oleObject7.bin"/></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72.xml"/><Relationship Id="rId1" Type="http://schemas.openxmlformats.org/officeDocument/2006/relationships/slideLayout" Target="../slideLayouts/slideLayout16.xml"/></Relationships>
</file>

<file path=ppt/slides/_rels/slide12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6.xml"/><Relationship Id="rId1" Type="http://schemas.openxmlformats.org/officeDocument/2006/relationships/vmlDrawing" Target="../drawings/vmlDrawing8.vml"/><Relationship Id="rId4" Type="http://schemas.openxmlformats.org/officeDocument/2006/relationships/image" Target="../media/image218.wmf"/></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video" Target="file:///C:\user\teach\cse377\ultrasound\a_mode.avi" TargetMode="Externa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video" Target="file:///C:\user\teach\cse377\ultrasound\m_mode.avi"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notesSlide" Target="../notesSlides/notesSlide14.xml"/><Relationship Id="rId7" Type="http://schemas.openxmlformats.org/officeDocument/2006/relationships/image" Target="../media/image51.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0.png"/><Relationship Id="rId11" Type="http://schemas.openxmlformats.org/officeDocument/2006/relationships/image" Target="../media/image49.wmf"/><Relationship Id="rId5" Type="http://schemas.openxmlformats.org/officeDocument/2006/relationships/hyperlink" Target="https://asecho.org/wp-content/uploads/2017/05/025_Edelman_Basic-Ultrasound-Physics.pdf" TargetMode="External"/><Relationship Id="rId10" Type="http://schemas.openxmlformats.org/officeDocument/2006/relationships/oleObject" Target="../embeddings/oleObject1.bin"/><Relationship Id="rId4" Type="http://schemas.openxmlformats.org/officeDocument/2006/relationships/hyperlink" Target="http://usra.ca/imageresolution.php" TargetMode="External"/><Relationship Id="rId9"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asecho.org/wp-content/uploads/2017/05/025_Edelman_Basic-Ultrasound-Physics.pdf" TargetMode="External"/><Relationship Id="rId5" Type="http://schemas.openxmlformats.org/officeDocument/2006/relationships/hyperlink" Target="http://usra.ca/imageresolution.php" TargetMode="External"/><Relationship Id="rId4" Type="http://schemas.openxmlformats.org/officeDocument/2006/relationships/image" Target="../media/image55.emf"/></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71.png"/><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76.png"/><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3.jpeg"/><Relationship Id="rId4" Type="http://schemas.openxmlformats.org/officeDocument/2006/relationships/image" Target="../media/image85.jpeg"/></Relationships>
</file>

<file path=ppt/slides/_rels/slide4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88.jpg"/><Relationship Id="rId4" Type="http://schemas.openxmlformats.org/officeDocument/2006/relationships/image" Target="../media/image87.png"/></Relationships>
</file>

<file path=ppt/slides/_rels/slide45.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9.png"/><Relationship Id="rId7" Type="http://schemas.openxmlformats.org/officeDocument/2006/relationships/image" Target="../media/image92.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91.png"/><Relationship Id="rId4" Type="http://schemas.openxmlformats.org/officeDocument/2006/relationships/image" Target="../media/image90.png"/></Relationships>
</file>

<file path=ppt/slides/_rels/slide4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95.png"/></Relationships>
</file>

<file path=ppt/slides/_rels/slide4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99.png"/><Relationship Id="rId5" Type="http://schemas.openxmlformats.org/officeDocument/2006/relationships/image" Target="../media/image98.jpeg"/><Relationship Id="rId4" Type="http://schemas.openxmlformats.org/officeDocument/2006/relationships/image" Target="../media/image97.jpeg"/></Relationships>
</file>

<file path=ppt/slides/_rels/slide4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4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09.jpeg"/><Relationship Id="rId5" Type="http://schemas.openxmlformats.org/officeDocument/2006/relationships/image" Target="../media/image108.jpg"/><Relationship Id="rId4" Type="http://schemas.openxmlformats.org/officeDocument/2006/relationships/image" Target="../media/image107.jpg"/></Relationships>
</file>

<file path=ppt/slides/_rels/slide5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jpeg"/><Relationship Id="rId4" Type="http://schemas.openxmlformats.org/officeDocument/2006/relationships/image" Target="../media/image111.png"/></Relationships>
</file>

<file path=ppt/slides/_rels/slide5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15.jpeg"/></Relationships>
</file>

<file path=ppt/slides/_rels/slide5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5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5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1.xml"/><Relationship Id="rId1" Type="http://schemas.openxmlformats.org/officeDocument/2006/relationships/slideLayout" Target="../slideLayouts/slideLayout16.xml"/><Relationship Id="rId5" Type="http://schemas.openxmlformats.org/officeDocument/2006/relationships/image" Target="../media/image123.png"/><Relationship Id="rId4" Type="http://schemas.openxmlformats.org/officeDocument/2006/relationships/image" Target="../media/image122.png"/></Relationships>
</file>

<file path=ppt/slides/_rels/slide5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25.png"/></Relationships>
</file>

<file path=ppt/slides/_rels/slide5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61.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32.jpeg"/></Relationships>
</file>

<file path=ppt/slides/_rels/slide6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s://radiopaedia.org/cases/65567"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7.xml"/><Relationship Id="rId1" Type="http://schemas.openxmlformats.org/officeDocument/2006/relationships/slideLayout" Target="../slideLayouts/slideLayout15.xml"/><Relationship Id="rId4" Type="http://schemas.openxmlformats.org/officeDocument/2006/relationships/image" Target="../media/image135.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6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139.png"/></Relationships>
</file>

<file path=ppt/slides/_rels/slide6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42.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4.wmf"/></Relationships>
</file>

<file path=ppt/slides/_rels/slide7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45.wmf"/><Relationship Id="rId4" Type="http://schemas.openxmlformats.org/officeDocument/2006/relationships/oleObject" Target="../embeddings/oleObject2.bin"/></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48.png"/><Relationship Id="rId4" Type="http://schemas.openxmlformats.org/officeDocument/2006/relationships/image" Target="../media/image147.w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47.wmf"/></Relationships>
</file>

<file path=ppt/slides/_rels/slide7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50.jpe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8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emf"/><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75.png"/></Relationships>
</file>

<file path=ppt/slides/_rels/slide96.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78.png"/><Relationship Id="rId4" Type="http://schemas.openxmlformats.org/officeDocument/2006/relationships/image" Target="../media/image177.jpeg"/></Relationships>
</file>

<file path=ppt/slides/_rels/slide9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18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0.png"/><Relationship Id="rId5" Type="http://schemas.openxmlformats.org/officeDocument/2006/relationships/slideLayout" Target="../slideLayouts/slideLayout2.xml"/><Relationship Id="rId4" Type="http://schemas.openxmlformats.org/officeDocument/2006/relationships/video" Target="../media/media2.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389961C-EF30-421B-9826-F18E14019425}"/>
              </a:ext>
            </a:extLst>
          </p:cNvPr>
          <p:cNvSpPr>
            <a:spLocks noGrp="1" noChangeArrowheads="1"/>
          </p:cNvSpPr>
          <p:nvPr>
            <p:ph type="ctrTitle"/>
          </p:nvPr>
        </p:nvSpPr>
        <p:spPr>
          <a:xfrm>
            <a:off x="685800" y="1268413"/>
            <a:ext cx="7772400" cy="3024187"/>
          </a:xfrm>
        </p:spPr>
        <p:txBody>
          <a:bodyPr/>
          <a:lstStyle/>
          <a:p>
            <a:pPr eaLnBrk="1" hangingPunct="1">
              <a:defRPr/>
            </a:pPr>
            <a:r>
              <a:rPr lang="cs-CZ" dirty="0">
                <a:solidFill>
                  <a:srgbClr val="FFCC00"/>
                </a:solidFill>
                <a:cs typeface="Arial" pitchFamily="34" charset="0"/>
              </a:rPr>
              <a:t>Ultrazvuk</a:t>
            </a:r>
            <a:br>
              <a:rPr lang="cs-CZ" dirty="0">
                <a:cs typeface="Arial" pitchFamily="34" charset="0"/>
              </a:rPr>
            </a:br>
            <a:br>
              <a:rPr lang="cs-CZ" sz="2000" dirty="0">
                <a:cs typeface="Arial" pitchFamily="34" charset="0"/>
              </a:rPr>
            </a:br>
            <a:r>
              <a:rPr lang="cs-CZ" sz="3600" dirty="0">
                <a:solidFill>
                  <a:srgbClr val="EEDF6C"/>
                </a:solidFill>
                <a:cs typeface="Arial" pitchFamily="34" charset="0"/>
              </a:rPr>
              <a:t>Základní principy, módy, technika vyšetření, indikace, kontraindikace, rizika, (ukázky na přístroji)</a:t>
            </a:r>
            <a:endParaRPr lang="cs-CZ" sz="4000" dirty="0">
              <a:solidFill>
                <a:srgbClr val="EEDF6C"/>
              </a:solidFill>
              <a:effectLst/>
              <a:cs typeface="Arial" pitchFamily="34" charset="0"/>
            </a:endParaRPr>
          </a:p>
        </p:txBody>
      </p:sp>
      <p:sp>
        <p:nvSpPr>
          <p:cNvPr id="2051" name="Rectangle 3">
            <a:extLst>
              <a:ext uri="{FF2B5EF4-FFF2-40B4-BE49-F238E27FC236}">
                <a16:creationId xmlns:a16="http://schemas.microsoft.com/office/drawing/2014/main" id="{63E85F17-E77E-47C9-8C27-FC9FA758DB9B}"/>
              </a:ext>
            </a:extLst>
          </p:cNvPr>
          <p:cNvSpPr>
            <a:spLocks noGrp="1" noChangeArrowheads="1"/>
          </p:cNvSpPr>
          <p:nvPr>
            <p:ph type="subTitle" idx="1"/>
          </p:nvPr>
        </p:nvSpPr>
        <p:spPr>
          <a:xfrm>
            <a:off x="1403350" y="4941888"/>
            <a:ext cx="6400800" cy="1752600"/>
          </a:xfrm>
        </p:spPr>
        <p:txBody>
          <a:bodyPr>
            <a:normAutofit/>
          </a:bodyPr>
          <a:lstStyle/>
          <a:p>
            <a:pPr eaLnBrk="1" hangingPunct="1">
              <a:lnSpc>
                <a:spcPct val="90000"/>
              </a:lnSpc>
              <a:defRPr/>
            </a:pPr>
            <a:r>
              <a:rPr lang="cs-CZ" sz="3600" dirty="0">
                <a:effectLst/>
              </a:rPr>
              <a:t>J. Foukal + kolektiv autorů KRNM</a:t>
            </a:r>
          </a:p>
          <a:p>
            <a:pPr eaLnBrk="1" hangingPunct="1">
              <a:lnSpc>
                <a:spcPct val="90000"/>
              </a:lnSpc>
              <a:defRPr/>
            </a:pPr>
            <a:endParaRPr lang="cs-CZ" sz="1200" dirty="0">
              <a:effectLst/>
              <a:latin typeface="+mj-lt"/>
            </a:endParaRPr>
          </a:p>
          <a:p>
            <a:pPr eaLnBrk="1" hangingPunct="1">
              <a:lnSpc>
                <a:spcPct val="90000"/>
              </a:lnSpc>
              <a:defRPr/>
            </a:pPr>
            <a:endParaRPr lang="cs-CZ" sz="1000" dirty="0">
              <a:effectLst/>
              <a:latin typeface="+mj-lt"/>
            </a:endParaRPr>
          </a:p>
          <a:p>
            <a:pPr eaLnBrk="1" hangingPunct="1">
              <a:lnSpc>
                <a:spcPct val="90000"/>
              </a:lnSpc>
              <a:defRPr/>
            </a:pPr>
            <a:r>
              <a:rPr lang="cs-CZ" sz="2000" dirty="0">
                <a:effectLst/>
                <a:latin typeface="+mj-lt"/>
              </a:rPr>
              <a:t>Klinika radiologie a nukleární medicíny FN Brno a LF MU</a:t>
            </a:r>
            <a:endParaRPr lang="cs-CZ" dirty="0">
              <a:latin typeface="+mj-lt"/>
              <a:cs typeface="Arial"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8" name="Rectangle 2">
            <a:extLst>
              <a:ext uri="{FF2B5EF4-FFF2-40B4-BE49-F238E27FC236}">
                <a16:creationId xmlns:a16="http://schemas.microsoft.com/office/drawing/2014/main" id="{322AB2AC-FB04-4235-BD26-C82B3919A31B}"/>
              </a:ext>
            </a:extLst>
          </p:cNvPr>
          <p:cNvSpPr>
            <a:spLocks noGrp="1" noChangeArrowheads="1"/>
          </p:cNvSpPr>
          <p:nvPr>
            <p:ph type="title"/>
          </p:nvPr>
        </p:nvSpPr>
        <p:spPr>
          <a:xfrm>
            <a:off x="468313" y="0"/>
            <a:ext cx="8229600" cy="1143000"/>
          </a:xfrm>
        </p:spPr>
        <p:txBody>
          <a:bodyPr/>
          <a:lstStyle/>
          <a:p>
            <a:pPr eaLnBrk="1" hangingPunct="1">
              <a:defRPr/>
            </a:pPr>
            <a:r>
              <a:rPr lang="cs-CZ" dirty="0"/>
              <a:t>průchod UZ vlnění tkáněmi</a:t>
            </a:r>
          </a:p>
        </p:txBody>
      </p:sp>
      <p:sp>
        <p:nvSpPr>
          <p:cNvPr id="720899" name="Rectangle 3">
            <a:extLst>
              <a:ext uri="{FF2B5EF4-FFF2-40B4-BE49-F238E27FC236}">
                <a16:creationId xmlns:a16="http://schemas.microsoft.com/office/drawing/2014/main" id="{8BA0512C-3DB8-4D59-8E0E-F16A50B61036}"/>
              </a:ext>
            </a:extLst>
          </p:cNvPr>
          <p:cNvSpPr>
            <a:spLocks noGrp="1" noChangeArrowheads="1"/>
          </p:cNvSpPr>
          <p:nvPr>
            <p:ph idx="1"/>
          </p:nvPr>
        </p:nvSpPr>
        <p:spPr>
          <a:xfrm>
            <a:off x="323850" y="908050"/>
            <a:ext cx="8135938" cy="5035550"/>
          </a:xfrm>
        </p:spPr>
        <p:txBody>
          <a:bodyPr/>
          <a:lstStyle/>
          <a:p>
            <a:pPr eaLnBrk="1" hangingPunct="1">
              <a:lnSpc>
                <a:spcPct val="90000"/>
              </a:lnSpc>
              <a:defRPr/>
            </a:pPr>
            <a:r>
              <a:rPr lang="cs-CZ" dirty="0">
                <a:solidFill>
                  <a:srgbClr val="FF0000"/>
                </a:solidFill>
                <a:latin typeface="Arial Narrow" pitchFamily="34" charset="0"/>
              </a:rPr>
              <a:t>odraz</a:t>
            </a:r>
            <a:r>
              <a:rPr lang="cs-CZ" dirty="0">
                <a:latin typeface="Arial Narrow" pitchFamily="34" charset="0"/>
              </a:rPr>
              <a:t> </a:t>
            </a:r>
          </a:p>
          <a:p>
            <a:pPr lvl="1" eaLnBrk="1" hangingPunct="1">
              <a:lnSpc>
                <a:spcPct val="90000"/>
              </a:lnSpc>
              <a:defRPr/>
            </a:pPr>
            <a:r>
              <a:rPr lang="cs-CZ" sz="2000" dirty="0">
                <a:latin typeface="Arial Narrow" pitchFamily="34" charset="0"/>
              </a:rPr>
              <a:t>na rozhraní dvou prostředí s výrazně </a:t>
            </a:r>
            <a:r>
              <a:rPr lang="cs-CZ" sz="2000" dirty="0">
                <a:solidFill>
                  <a:srgbClr val="FFFF00"/>
                </a:solidFill>
                <a:latin typeface="Arial Narrow" pitchFamily="34" charset="0"/>
              </a:rPr>
              <a:t>rozdílnou hustotou</a:t>
            </a:r>
            <a:r>
              <a:rPr lang="cs-CZ" sz="2000" dirty="0">
                <a:latin typeface="Arial Narrow" pitchFamily="34" charset="0"/>
              </a:rPr>
              <a:t>, a to tím více, čím větší je rozdíl mezi jejich hustotami (B mód)</a:t>
            </a:r>
          </a:p>
          <a:p>
            <a:pPr eaLnBrk="1" hangingPunct="1">
              <a:lnSpc>
                <a:spcPct val="90000"/>
              </a:lnSpc>
              <a:defRPr/>
            </a:pPr>
            <a:r>
              <a:rPr lang="cs-CZ" dirty="0">
                <a:solidFill>
                  <a:schemeClr val="accent1">
                    <a:lumMod val="60000"/>
                    <a:lumOff val="40000"/>
                  </a:schemeClr>
                </a:solidFill>
                <a:latin typeface="Arial Narrow" pitchFamily="34" charset="0"/>
              </a:rPr>
              <a:t>rozptyl</a:t>
            </a:r>
            <a:r>
              <a:rPr lang="cs-CZ" dirty="0">
                <a:solidFill>
                  <a:schemeClr val="tx2">
                    <a:lumMod val="90000"/>
                  </a:schemeClr>
                </a:solidFill>
                <a:latin typeface="Arial Narrow" pitchFamily="34" charset="0"/>
              </a:rPr>
              <a:t> </a:t>
            </a:r>
          </a:p>
          <a:p>
            <a:pPr lvl="1" eaLnBrk="1" hangingPunct="1">
              <a:lnSpc>
                <a:spcPct val="90000"/>
              </a:lnSpc>
              <a:defRPr/>
            </a:pPr>
            <a:r>
              <a:rPr lang="cs-CZ" sz="2000" dirty="0">
                <a:latin typeface="Arial Narrow" pitchFamily="34" charset="0"/>
              </a:rPr>
              <a:t>vzniká na </a:t>
            </a:r>
            <a:r>
              <a:rPr lang="cs-CZ" sz="2000" dirty="0">
                <a:solidFill>
                  <a:srgbClr val="FFFF00"/>
                </a:solidFill>
                <a:latin typeface="Arial Narrow" pitchFamily="34" charset="0"/>
              </a:rPr>
              <a:t>mikroskopických rozhraních</a:t>
            </a:r>
            <a:r>
              <a:rPr lang="cs-CZ" sz="2000" dirty="0">
                <a:latin typeface="Arial Narrow" pitchFamily="34" charset="0"/>
              </a:rPr>
              <a:t>, jejichž velikost je </a:t>
            </a:r>
            <a:r>
              <a:rPr lang="cs-CZ" sz="2000" u="sng" dirty="0">
                <a:latin typeface="Arial Narrow" pitchFamily="34" charset="0"/>
              </a:rPr>
              <a:t>menší než vlnová délka </a:t>
            </a:r>
            <a:r>
              <a:rPr lang="cs-CZ" sz="2000" dirty="0">
                <a:latin typeface="Arial Narrow" pitchFamily="34" charset="0"/>
              </a:rPr>
              <a:t>vysílaného ultrazvuku (Doppler)</a:t>
            </a:r>
          </a:p>
          <a:p>
            <a:pPr eaLnBrk="1" hangingPunct="1">
              <a:lnSpc>
                <a:spcPct val="90000"/>
              </a:lnSpc>
              <a:defRPr/>
            </a:pPr>
            <a:r>
              <a:rPr lang="cs-CZ" dirty="0">
                <a:solidFill>
                  <a:srgbClr val="FFFF00"/>
                </a:solidFill>
                <a:latin typeface="Arial Narrow" pitchFamily="34" charset="0"/>
              </a:rPr>
              <a:t>ohyb, lom</a:t>
            </a:r>
            <a:r>
              <a:rPr lang="cs-CZ" dirty="0">
                <a:latin typeface="Arial Narrow" pitchFamily="34" charset="0"/>
              </a:rPr>
              <a:t> </a:t>
            </a:r>
          </a:p>
          <a:p>
            <a:pPr lvl="1" eaLnBrk="1" hangingPunct="1">
              <a:lnSpc>
                <a:spcPct val="90000"/>
              </a:lnSpc>
              <a:defRPr/>
            </a:pPr>
            <a:r>
              <a:rPr lang="cs-CZ" sz="2000" dirty="0">
                <a:latin typeface="Arial Narrow" pitchFamily="34" charset="0"/>
              </a:rPr>
              <a:t>vzniká na rozhraní dvou prostředí, když vlnění </a:t>
            </a:r>
            <a:r>
              <a:rPr lang="cs-CZ" sz="2000" dirty="0">
                <a:solidFill>
                  <a:srgbClr val="FFFF00"/>
                </a:solidFill>
                <a:latin typeface="Arial Narrow" pitchFamily="34" charset="0"/>
              </a:rPr>
              <a:t>nedopadá kolmo </a:t>
            </a:r>
            <a:r>
              <a:rPr lang="cs-CZ" sz="2000" dirty="0">
                <a:latin typeface="Arial Narrow" pitchFamily="34" charset="0"/>
              </a:rPr>
              <a:t>(vznik UZ artefaktů</a:t>
            </a:r>
            <a:r>
              <a:rPr lang="cs-CZ" sz="2000" u="sng" dirty="0">
                <a:latin typeface="Arial Narrow" pitchFamily="34" charset="0"/>
              </a:rPr>
              <a:t>)</a:t>
            </a:r>
          </a:p>
          <a:p>
            <a:pPr eaLnBrk="1" hangingPunct="1">
              <a:lnSpc>
                <a:spcPct val="90000"/>
              </a:lnSpc>
              <a:defRPr/>
            </a:pPr>
            <a:r>
              <a:rPr lang="cs-CZ" dirty="0">
                <a:solidFill>
                  <a:srgbClr val="FF3399"/>
                </a:solidFill>
                <a:latin typeface="Arial Narrow" pitchFamily="34" charset="0"/>
              </a:rPr>
              <a:t>absorpce</a:t>
            </a:r>
          </a:p>
          <a:p>
            <a:pPr lvl="1" eaLnBrk="1" hangingPunct="1">
              <a:lnSpc>
                <a:spcPct val="90000"/>
              </a:lnSpc>
              <a:defRPr/>
            </a:pPr>
            <a:r>
              <a:rPr lang="cs-CZ" sz="2000" u="sng" dirty="0">
                <a:latin typeface="Arial Narrow" pitchFamily="34" charset="0"/>
              </a:rPr>
              <a:t>postupná</a:t>
            </a:r>
            <a:r>
              <a:rPr lang="cs-CZ" sz="2000" dirty="0">
                <a:latin typeface="Arial Narrow" pitchFamily="34" charset="0"/>
              </a:rPr>
              <a:t> ztráta energii </a:t>
            </a:r>
            <a:r>
              <a:rPr lang="cs-CZ" sz="2000" dirty="0">
                <a:solidFill>
                  <a:srgbClr val="FFFF00"/>
                </a:solidFill>
                <a:latin typeface="Arial Narrow" pitchFamily="34" charset="0"/>
              </a:rPr>
              <a:t>při průchodu hmotou</a:t>
            </a:r>
          </a:p>
          <a:p>
            <a:pPr lvl="1" eaLnBrk="1" hangingPunct="1">
              <a:lnSpc>
                <a:spcPct val="90000"/>
              </a:lnSpc>
              <a:buFont typeface="Wingdings" panose="05000000000000000000" pitchFamily="2" charset="2"/>
              <a:buNone/>
              <a:defRPr/>
            </a:pPr>
            <a:r>
              <a:rPr lang="cs-CZ" sz="2000" dirty="0">
                <a:solidFill>
                  <a:srgbClr val="FFFF00"/>
                </a:solidFill>
                <a:latin typeface="Arial Narrow" pitchFamily="34" charset="0"/>
              </a:rPr>
              <a:t>	</a:t>
            </a:r>
            <a:r>
              <a:rPr lang="cs-CZ" sz="2000" dirty="0">
                <a:latin typeface="Arial Narrow" pitchFamily="34" charset="0"/>
              </a:rPr>
              <a:t>(formou tepelné energie)</a:t>
            </a:r>
          </a:p>
          <a:p>
            <a:pPr lvl="1" eaLnBrk="1" hangingPunct="1">
              <a:lnSpc>
                <a:spcPct val="90000"/>
              </a:lnSpc>
              <a:defRPr/>
            </a:pPr>
            <a:r>
              <a:rPr lang="cs-CZ" sz="2000" dirty="0">
                <a:solidFill>
                  <a:srgbClr val="FFFF00"/>
                </a:solidFill>
                <a:latin typeface="Arial Narrow" pitchFamily="34" charset="0"/>
              </a:rPr>
              <a:t>roste s frekvencí a hustotou</a:t>
            </a:r>
            <a:endParaRPr lang="cs-CZ" sz="2000" dirty="0">
              <a:latin typeface="Arial Narrow" pitchFamily="34" charset="0"/>
            </a:endParaRPr>
          </a:p>
          <a:p>
            <a:pPr eaLnBrk="1" hangingPunct="1">
              <a:lnSpc>
                <a:spcPct val="90000"/>
              </a:lnSpc>
              <a:defRPr/>
            </a:pPr>
            <a:endParaRPr lang="cs-CZ" sz="2000" dirty="0">
              <a:latin typeface="Arial Narrow" pitchFamily="34" charset="0"/>
            </a:endParaRPr>
          </a:p>
        </p:txBody>
      </p:sp>
      <p:pic>
        <p:nvPicPr>
          <p:cNvPr id="23555" name="Picture 30">
            <a:extLst>
              <a:ext uri="{FF2B5EF4-FFF2-40B4-BE49-F238E27FC236}">
                <a16:creationId xmlns:a16="http://schemas.microsoft.com/office/drawing/2014/main" id="{729AA0AA-A0AC-4AC0-A642-B5CAF96BAD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4152900"/>
            <a:ext cx="38100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036">
            <a:extLst>
              <a:ext uri="{FF2B5EF4-FFF2-40B4-BE49-F238E27FC236}">
                <a16:creationId xmlns:a16="http://schemas.microsoft.com/office/drawing/2014/main" id="{C5CF94E2-E419-4742-9952-F5D61B0EE66B}"/>
              </a:ext>
            </a:extLst>
          </p:cNvPr>
          <p:cNvSpPr>
            <a:spLocks noChangeArrowheads="1"/>
          </p:cNvSpPr>
          <p:nvPr/>
        </p:nvSpPr>
        <p:spPr bwMode="auto">
          <a:xfrm>
            <a:off x="314325" y="5889625"/>
            <a:ext cx="3429000" cy="914400"/>
          </a:xfrm>
          <a:prstGeom prst="rect">
            <a:avLst/>
          </a:prstGeom>
          <a:solidFill>
            <a:srgbClr val="808080"/>
          </a:solidFill>
          <a:ln w="28575">
            <a:solidFill>
              <a:srgbClr val="FFFFFF"/>
            </a:solidFill>
            <a:miter lim="800000"/>
            <a:headEnd/>
            <a:tailEnd/>
          </a:ln>
          <a:effectLst/>
        </p:spPr>
        <p:txBody>
          <a:bodyPr/>
          <a:lstStyle/>
          <a:p>
            <a:pPr marL="342900" indent="-342900" fontAlgn="auto">
              <a:spcBef>
                <a:spcPct val="20000"/>
              </a:spcBef>
              <a:spcAft>
                <a:spcPts val="0"/>
              </a:spcAft>
              <a:defRPr/>
            </a:pPr>
            <a:r>
              <a:rPr lang="cs-CZ" sz="1400" kern="0" dirty="0">
                <a:solidFill>
                  <a:srgbClr val="EAEAEA"/>
                </a:solidFill>
                <a:latin typeface="Arial Narrow" pitchFamily="34" charset="0"/>
              </a:rPr>
              <a:t>         při vysoké hustotě prostředí molekuly těsně vedle sebe způsobují, že jejich zahušťování a ředění je energeticky velice náročné a velká část energie se ztrácí ve formě tepla.</a:t>
            </a:r>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690" name="Rectangle 1026">
            <a:extLst>
              <a:ext uri="{FF2B5EF4-FFF2-40B4-BE49-F238E27FC236}">
                <a16:creationId xmlns:a16="http://schemas.microsoft.com/office/drawing/2014/main" id="{85125BDE-E84C-407D-AB4B-451EE07FBC62}"/>
              </a:ext>
            </a:extLst>
          </p:cNvPr>
          <p:cNvSpPr>
            <a:spLocks noGrp="1" noChangeArrowheads="1"/>
          </p:cNvSpPr>
          <p:nvPr>
            <p:ph type="title" sz="quarter"/>
          </p:nvPr>
        </p:nvSpPr>
        <p:spPr>
          <a:xfrm>
            <a:off x="323850" y="0"/>
            <a:ext cx="8305800" cy="762000"/>
          </a:xfrm>
        </p:spPr>
        <p:txBody>
          <a:bodyPr/>
          <a:lstStyle/>
          <a:p>
            <a:pPr algn="ctr">
              <a:defRPr/>
            </a:pPr>
            <a:r>
              <a:rPr lang="cs-CZ" dirty="0"/>
              <a:t>Výseč vs. </a:t>
            </a:r>
            <a:r>
              <a:rPr lang="cs-CZ" dirty="0" err="1"/>
              <a:t>frame</a:t>
            </a:r>
            <a:r>
              <a:rPr lang="cs-CZ" dirty="0"/>
              <a:t> </a:t>
            </a:r>
            <a:r>
              <a:rPr lang="cs-CZ" dirty="0" err="1"/>
              <a:t>rate</a:t>
            </a:r>
            <a:endParaRPr lang="cs-CZ" dirty="0"/>
          </a:p>
        </p:txBody>
      </p:sp>
      <p:pic>
        <p:nvPicPr>
          <p:cNvPr id="82946" name="Picture 1035">
            <a:extLst>
              <a:ext uri="{FF2B5EF4-FFF2-40B4-BE49-F238E27FC236}">
                <a16:creationId xmlns:a16="http://schemas.microsoft.com/office/drawing/2014/main" id="{C779F66E-E8C3-436C-8680-349FD723C279}"/>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0" y="762000"/>
            <a:ext cx="4860032" cy="3040786"/>
          </a:xfrm>
          <a:noFill/>
          <a:extLst>
            <a:ext uri="{909E8E84-426E-40DD-AFC4-6F175D3DCCD1}">
              <a14:hiddenFill xmlns:a14="http://schemas.microsoft.com/office/drawing/2010/main">
                <a:solidFill>
                  <a:srgbClr val="FFFFFF"/>
                </a:solidFill>
              </a14:hiddenFill>
            </a:ext>
          </a:extLst>
        </p:spPr>
      </p:pic>
      <p:pic>
        <p:nvPicPr>
          <p:cNvPr id="82947" name="Picture 1036">
            <a:extLst>
              <a:ext uri="{FF2B5EF4-FFF2-40B4-BE49-F238E27FC236}">
                <a16:creationId xmlns:a16="http://schemas.microsoft.com/office/drawing/2014/main" id="{C9838882-A50A-4E09-8CC8-5C65EA8E13B0}"/>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503738" y="762000"/>
            <a:ext cx="4648200" cy="3094038"/>
          </a:xfrm>
          <a:noFill/>
          <a:extLst>
            <a:ext uri="{909E8E84-426E-40DD-AFC4-6F175D3DCCD1}">
              <a14:hiddenFill xmlns:a14="http://schemas.microsoft.com/office/drawing/2010/main">
                <a:solidFill>
                  <a:srgbClr val="FFFFFF"/>
                </a:solidFill>
              </a14:hiddenFill>
            </a:ext>
          </a:extLst>
        </p:spPr>
      </p:pic>
      <p:pic>
        <p:nvPicPr>
          <p:cNvPr id="82948" name="Picture 1037">
            <a:extLst>
              <a:ext uri="{FF2B5EF4-FFF2-40B4-BE49-F238E27FC236}">
                <a16:creationId xmlns:a16="http://schemas.microsoft.com/office/drawing/2014/main" id="{C5223075-70D4-40DD-8140-29B05674F8C8}"/>
              </a:ext>
            </a:extLst>
          </p:cNvPr>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tretch>
            <a:fillRect/>
          </a:stretch>
        </p:blipFill>
        <p:spPr>
          <a:xfrm>
            <a:off x="4503738" y="3937001"/>
            <a:ext cx="4166704" cy="2743201"/>
          </a:xfrm>
          <a:noFill/>
          <a:extLst>
            <a:ext uri="{909E8E84-426E-40DD-AFC4-6F175D3DCCD1}">
              <a14:hiddenFill xmlns:a14="http://schemas.microsoft.com/office/drawing/2010/main">
                <a:solidFill>
                  <a:srgbClr val="FFFFFF"/>
                </a:solidFill>
              </a14:hiddenFill>
            </a:ext>
          </a:extLst>
        </p:spPr>
      </p:pic>
      <p:sp>
        <p:nvSpPr>
          <p:cNvPr id="3" name="Ovál 2">
            <a:extLst>
              <a:ext uri="{FF2B5EF4-FFF2-40B4-BE49-F238E27FC236}">
                <a16:creationId xmlns:a16="http://schemas.microsoft.com/office/drawing/2014/main" id="{EF25BA44-649B-407B-8A12-D87CFED7DCA8}"/>
              </a:ext>
            </a:extLst>
          </p:cNvPr>
          <p:cNvSpPr/>
          <p:nvPr/>
        </p:nvSpPr>
        <p:spPr>
          <a:xfrm>
            <a:off x="4427538" y="715963"/>
            <a:ext cx="576262" cy="265112"/>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3" name="Ovál 12">
            <a:extLst>
              <a:ext uri="{FF2B5EF4-FFF2-40B4-BE49-F238E27FC236}">
                <a16:creationId xmlns:a16="http://schemas.microsoft.com/office/drawing/2014/main" id="{FE61C24F-EA38-4189-8534-BC35A3605A56}"/>
              </a:ext>
            </a:extLst>
          </p:cNvPr>
          <p:cNvSpPr/>
          <p:nvPr/>
        </p:nvSpPr>
        <p:spPr>
          <a:xfrm>
            <a:off x="4448961" y="3848823"/>
            <a:ext cx="576262" cy="263525"/>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4" name="Ovál 13">
            <a:extLst>
              <a:ext uri="{FF2B5EF4-FFF2-40B4-BE49-F238E27FC236}">
                <a16:creationId xmlns:a16="http://schemas.microsoft.com/office/drawing/2014/main" id="{39141DD4-B8E0-4E9D-944F-95FEB1E20259}"/>
              </a:ext>
            </a:extLst>
          </p:cNvPr>
          <p:cNvSpPr/>
          <p:nvPr/>
        </p:nvSpPr>
        <p:spPr>
          <a:xfrm>
            <a:off x="0" y="655638"/>
            <a:ext cx="576263" cy="265112"/>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8" name="Rectangle 2">
            <a:extLst>
              <a:ext uri="{FF2B5EF4-FFF2-40B4-BE49-F238E27FC236}">
                <a16:creationId xmlns:a16="http://schemas.microsoft.com/office/drawing/2014/main" id="{6BBA99B3-3F82-40DE-BFA4-AD09ED1E09D5}"/>
              </a:ext>
            </a:extLst>
          </p:cNvPr>
          <p:cNvSpPr>
            <a:spLocks noGrp="1" noChangeArrowheads="1"/>
          </p:cNvSpPr>
          <p:nvPr>
            <p:ph type="title"/>
          </p:nvPr>
        </p:nvSpPr>
        <p:spPr>
          <a:xfrm>
            <a:off x="468313" y="0"/>
            <a:ext cx="8229600" cy="1143000"/>
          </a:xfrm>
        </p:spPr>
        <p:txBody>
          <a:bodyPr/>
          <a:lstStyle/>
          <a:p>
            <a:pPr algn="ctr">
              <a:defRPr/>
            </a:pPr>
            <a:r>
              <a:rPr lang="cs-CZ" dirty="0" err="1"/>
              <a:t>Steering</a:t>
            </a:r>
            <a:endParaRPr lang="cs-CZ" dirty="0"/>
          </a:p>
        </p:txBody>
      </p:sp>
      <p:sp>
        <p:nvSpPr>
          <p:cNvPr id="838659" name="Rectangle 3">
            <a:extLst>
              <a:ext uri="{FF2B5EF4-FFF2-40B4-BE49-F238E27FC236}">
                <a16:creationId xmlns:a16="http://schemas.microsoft.com/office/drawing/2014/main" id="{57D36448-012C-468B-83FE-BF0A34046D7E}"/>
              </a:ext>
            </a:extLst>
          </p:cNvPr>
          <p:cNvSpPr>
            <a:spLocks noGrp="1" noChangeArrowheads="1"/>
          </p:cNvSpPr>
          <p:nvPr>
            <p:ph idx="1"/>
          </p:nvPr>
        </p:nvSpPr>
        <p:spPr>
          <a:xfrm>
            <a:off x="457200" y="908050"/>
            <a:ext cx="8229600" cy="5218113"/>
          </a:xfrm>
        </p:spPr>
        <p:txBody>
          <a:bodyPr/>
          <a:lstStyle/>
          <a:p>
            <a:pPr>
              <a:defRPr/>
            </a:pPr>
            <a:r>
              <a:rPr lang="cs-CZ" sz="2800" dirty="0"/>
              <a:t>lineární sondy</a:t>
            </a:r>
          </a:p>
          <a:p>
            <a:pPr>
              <a:defRPr/>
            </a:pPr>
            <a:r>
              <a:rPr lang="cs-CZ" sz="2800" dirty="0"/>
              <a:t>malá možnost sklopení</a:t>
            </a:r>
          </a:p>
          <a:p>
            <a:pPr>
              <a:defRPr/>
            </a:pPr>
            <a:r>
              <a:rPr lang="cs-CZ" sz="2800" dirty="0"/>
              <a:t>elektronické sklopení dopplerovských vln</a:t>
            </a:r>
          </a:p>
        </p:txBody>
      </p:sp>
      <p:pic>
        <p:nvPicPr>
          <p:cNvPr id="41988" name="Picture 10">
            <a:extLst>
              <a:ext uri="{FF2B5EF4-FFF2-40B4-BE49-F238E27FC236}">
                <a16:creationId xmlns:a16="http://schemas.microsoft.com/office/drawing/2014/main" id="{93A195B2-5861-4B21-9137-1993DE011D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4079875"/>
            <a:ext cx="2452687"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3973" name="Group 14">
            <a:extLst>
              <a:ext uri="{FF2B5EF4-FFF2-40B4-BE49-F238E27FC236}">
                <a16:creationId xmlns:a16="http://schemas.microsoft.com/office/drawing/2014/main" id="{2E34CB13-9986-4D7B-A652-8FA170038205}"/>
              </a:ext>
            </a:extLst>
          </p:cNvPr>
          <p:cNvGrpSpPr>
            <a:grpSpLocks/>
          </p:cNvGrpSpPr>
          <p:nvPr/>
        </p:nvGrpSpPr>
        <p:grpSpPr bwMode="auto">
          <a:xfrm>
            <a:off x="1447800" y="2514600"/>
            <a:ext cx="5762625" cy="1466850"/>
            <a:chOff x="912" y="1584"/>
            <a:chExt cx="3630" cy="924"/>
          </a:xfrm>
        </p:grpSpPr>
        <p:pic>
          <p:nvPicPr>
            <p:cNvPr id="83979" name="Picture 12">
              <a:extLst>
                <a:ext uri="{FF2B5EF4-FFF2-40B4-BE49-F238E27FC236}">
                  <a16:creationId xmlns:a16="http://schemas.microsoft.com/office/drawing/2014/main" id="{AF0E7332-D9B6-42D3-B9AC-296D00006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 y="1584"/>
              <a:ext cx="3630"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0" name="Text Box 13">
              <a:extLst>
                <a:ext uri="{FF2B5EF4-FFF2-40B4-BE49-F238E27FC236}">
                  <a16:creationId xmlns:a16="http://schemas.microsoft.com/office/drawing/2014/main" id="{CA9A1505-BA0A-489B-BE65-121E4A5BA955}"/>
                </a:ext>
              </a:extLst>
            </p:cNvPr>
            <p:cNvSpPr txBox="1">
              <a:spLocks noChangeArrowheads="1"/>
            </p:cNvSpPr>
            <p:nvPr/>
          </p:nvSpPr>
          <p:spPr bwMode="auto">
            <a:xfrm>
              <a:off x="1104" y="1680"/>
              <a:ext cx="105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cs-CZ" altLang="cs-CZ" sz="1600"/>
                <a:t>lineární sonda</a:t>
              </a:r>
            </a:p>
          </p:txBody>
        </p:sp>
      </p:grpSp>
      <p:pic>
        <p:nvPicPr>
          <p:cNvPr id="83974" name="Picture 9">
            <a:extLst>
              <a:ext uri="{FF2B5EF4-FFF2-40B4-BE49-F238E27FC236}">
                <a16:creationId xmlns:a16="http://schemas.microsoft.com/office/drawing/2014/main" id="{9958C728-8599-4230-85B8-88B96A088E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659" r="6812"/>
          <a:stretch>
            <a:fillRect/>
          </a:stretch>
        </p:blipFill>
        <p:spPr bwMode="auto">
          <a:xfrm>
            <a:off x="107950" y="4076700"/>
            <a:ext cx="2735263"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1991" name="Picture 12">
            <a:extLst>
              <a:ext uri="{FF2B5EF4-FFF2-40B4-BE49-F238E27FC236}">
                <a16:creationId xmlns:a16="http://schemas.microsoft.com/office/drawing/2014/main" id="{7F816EAF-3554-40E5-B1F7-DE032E7925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9113" y="4076700"/>
            <a:ext cx="3173412"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cxnSp>
        <p:nvCxnSpPr>
          <p:cNvPr id="22" name="Přímá spojovací čára 21">
            <a:extLst>
              <a:ext uri="{FF2B5EF4-FFF2-40B4-BE49-F238E27FC236}">
                <a16:creationId xmlns:a16="http://schemas.microsoft.com/office/drawing/2014/main" id="{0F9A2471-DE12-4A2D-BE13-20532998AFFC}"/>
              </a:ext>
            </a:extLst>
          </p:cNvPr>
          <p:cNvCxnSpPr/>
          <p:nvPr/>
        </p:nvCxnSpPr>
        <p:spPr>
          <a:xfrm>
            <a:off x="6516688" y="4149725"/>
            <a:ext cx="2303462" cy="244792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Přímá spojovací čára 22">
            <a:extLst>
              <a:ext uri="{FF2B5EF4-FFF2-40B4-BE49-F238E27FC236}">
                <a16:creationId xmlns:a16="http://schemas.microsoft.com/office/drawing/2014/main" id="{A041B2CD-C39D-410D-99FC-96C74772878E}"/>
              </a:ext>
            </a:extLst>
          </p:cNvPr>
          <p:cNvCxnSpPr/>
          <p:nvPr/>
        </p:nvCxnSpPr>
        <p:spPr>
          <a:xfrm flipV="1">
            <a:off x="6516688" y="4149725"/>
            <a:ext cx="2303462" cy="244792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Přímá spojnice 2">
            <a:extLst>
              <a:ext uri="{FF2B5EF4-FFF2-40B4-BE49-F238E27FC236}">
                <a16:creationId xmlns:a16="http://schemas.microsoft.com/office/drawing/2014/main" id="{66DAF36F-1132-4DA4-9C09-7F5C5BD2228A}"/>
              </a:ext>
            </a:extLst>
          </p:cNvPr>
          <p:cNvCxnSpPr/>
          <p:nvPr/>
        </p:nvCxnSpPr>
        <p:spPr>
          <a:xfrm flipV="1">
            <a:off x="6581775" y="4130675"/>
            <a:ext cx="1166813" cy="16192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pic>
        <p:nvPicPr>
          <p:cNvPr id="15" name="Obrázek 14">
            <a:extLst>
              <a:ext uri="{FF2B5EF4-FFF2-40B4-BE49-F238E27FC236}">
                <a16:creationId xmlns:a16="http://schemas.microsoft.com/office/drawing/2014/main" id="{EF316EAB-D3D2-4BEA-89EE-C5FA43993A8E}"/>
              </a:ext>
            </a:extLst>
          </p:cNvPr>
          <p:cNvPicPr>
            <a:picLocks noChangeAspect="1"/>
          </p:cNvPicPr>
          <p:nvPr/>
        </p:nvPicPr>
        <p:blipFill rotWithShape="1">
          <a:blip r:embed="rId7"/>
          <a:srcRect b="24708"/>
          <a:stretch/>
        </p:blipFill>
        <p:spPr>
          <a:xfrm>
            <a:off x="6253743" y="44624"/>
            <a:ext cx="2829351" cy="19052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9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198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8" name="Rectangle 2">
            <a:extLst>
              <a:ext uri="{FF2B5EF4-FFF2-40B4-BE49-F238E27FC236}">
                <a16:creationId xmlns:a16="http://schemas.microsoft.com/office/drawing/2014/main" id="{8B425B91-19D8-4EA0-9825-2D2E42410B99}"/>
              </a:ext>
            </a:extLst>
          </p:cNvPr>
          <p:cNvSpPr>
            <a:spLocks noGrp="1" noChangeArrowheads="1"/>
          </p:cNvSpPr>
          <p:nvPr>
            <p:ph type="title"/>
          </p:nvPr>
        </p:nvSpPr>
        <p:spPr>
          <a:xfrm>
            <a:off x="468313" y="0"/>
            <a:ext cx="8229600" cy="1143000"/>
          </a:xfrm>
        </p:spPr>
        <p:txBody>
          <a:bodyPr/>
          <a:lstStyle/>
          <a:p>
            <a:pPr algn="ctr">
              <a:defRPr/>
            </a:pPr>
            <a:r>
              <a:rPr lang="cs-CZ" dirty="0" err="1"/>
              <a:t>Steering</a:t>
            </a:r>
            <a:endParaRPr lang="cs-CZ" dirty="0"/>
          </a:p>
        </p:txBody>
      </p:sp>
      <p:sp>
        <p:nvSpPr>
          <p:cNvPr id="838659" name="Rectangle 3">
            <a:extLst>
              <a:ext uri="{FF2B5EF4-FFF2-40B4-BE49-F238E27FC236}">
                <a16:creationId xmlns:a16="http://schemas.microsoft.com/office/drawing/2014/main" id="{AF050B56-DBA4-4F21-8FF1-BDA46797C074}"/>
              </a:ext>
            </a:extLst>
          </p:cNvPr>
          <p:cNvSpPr>
            <a:spLocks noGrp="1" noChangeArrowheads="1"/>
          </p:cNvSpPr>
          <p:nvPr>
            <p:ph idx="1"/>
          </p:nvPr>
        </p:nvSpPr>
        <p:spPr>
          <a:xfrm>
            <a:off x="457200" y="908050"/>
            <a:ext cx="8229600" cy="5218113"/>
          </a:xfrm>
        </p:spPr>
        <p:txBody>
          <a:bodyPr/>
          <a:lstStyle/>
          <a:p>
            <a:pPr>
              <a:defRPr/>
            </a:pPr>
            <a:r>
              <a:rPr lang="cs-CZ" sz="2800" dirty="0"/>
              <a:t>Automatická inverze barevného spektra (nastavení)</a:t>
            </a:r>
          </a:p>
        </p:txBody>
      </p:sp>
      <p:pic>
        <p:nvPicPr>
          <p:cNvPr id="84996" name="Obrázek 1">
            <a:extLst>
              <a:ext uri="{FF2B5EF4-FFF2-40B4-BE49-F238E27FC236}">
                <a16:creationId xmlns:a16="http://schemas.microsoft.com/office/drawing/2014/main" id="{321B693C-DA96-4F94-BCAA-420D564EC32A}"/>
              </a:ext>
            </a:extLst>
          </p:cNvPr>
          <p:cNvPicPr>
            <a:picLocks noChangeAspect="1"/>
          </p:cNvPicPr>
          <p:nvPr/>
        </p:nvPicPr>
        <p:blipFill>
          <a:blip r:embed="rId2">
            <a:extLst>
              <a:ext uri="{28A0092B-C50C-407E-A947-70E740481C1C}">
                <a14:useLocalDpi xmlns:a14="http://schemas.microsoft.com/office/drawing/2010/main" val="0"/>
              </a:ext>
            </a:extLst>
          </a:blip>
          <a:srcRect t="9460"/>
          <a:stretch>
            <a:fillRect/>
          </a:stretch>
        </p:blipFill>
        <p:spPr bwMode="auto">
          <a:xfrm>
            <a:off x="60325" y="2420938"/>
            <a:ext cx="4251325"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Obrázek 3">
            <a:extLst>
              <a:ext uri="{FF2B5EF4-FFF2-40B4-BE49-F238E27FC236}">
                <a16:creationId xmlns:a16="http://schemas.microsoft.com/office/drawing/2014/main" id="{50E3D670-7168-4F01-8DC4-F4A89762BDEF}"/>
              </a:ext>
            </a:extLst>
          </p:cNvPr>
          <p:cNvPicPr>
            <a:picLocks noChangeAspect="1"/>
          </p:cNvPicPr>
          <p:nvPr/>
        </p:nvPicPr>
        <p:blipFill>
          <a:blip r:embed="rId3">
            <a:extLst>
              <a:ext uri="{28A0092B-C50C-407E-A947-70E740481C1C}">
                <a14:useLocalDpi xmlns:a14="http://schemas.microsoft.com/office/drawing/2010/main" val="0"/>
              </a:ext>
            </a:extLst>
          </a:blip>
          <a:srcRect t="9331"/>
          <a:stretch>
            <a:fillRect/>
          </a:stretch>
        </p:blipFill>
        <p:spPr bwMode="auto">
          <a:xfrm>
            <a:off x="4714875" y="2420938"/>
            <a:ext cx="423545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ál 17">
            <a:extLst>
              <a:ext uri="{FF2B5EF4-FFF2-40B4-BE49-F238E27FC236}">
                <a16:creationId xmlns:a16="http://schemas.microsoft.com/office/drawing/2014/main" id="{5CD84F48-8A9C-42AF-8C51-970387127D57}"/>
              </a:ext>
            </a:extLst>
          </p:cNvPr>
          <p:cNvSpPr/>
          <p:nvPr/>
        </p:nvSpPr>
        <p:spPr>
          <a:xfrm>
            <a:off x="3924300" y="2400300"/>
            <a:ext cx="527050" cy="1460500"/>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9" name="Ovál 18">
            <a:extLst>
              <a:ext uri="{FF2B5EF4-FFF2-40B4-BE49-F238E27FC236}">
                <a16:creationId xmlns:a16="http://schemas.microsoft.com/office/drawing/2014/main" id="{CE19E2E2-B504-44D7-AFF1-E7706E6E367A}"/>
              </a:ext>
            </a:extLst>
          </p:cNvPr>
          <p:cNvSpPr/>
          <p:nvPr/>
        </p:nvSpPr>
        <p:spPr>
          <a:xfrm>
            <a:off x="8578850" y="2389188"/>
            <a:ext cx="527050" cy="1458912"/>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20" name="Line 1038">
            <a:extLst>
              <a:ext uri="{FF2B5EF4-FFF2-40B4-BE49-F238E27FC236}">
                <a16:creationId xmlns:a16="http://schemas.microsoft.com/office/drawing/2014/main" id="{55426138-0DFD-4079-9D36-4B8B7DF29D58}"/>
              </a:ext>
            </a:extLst>
          </p:cNvPr>
          <p:cNvSpPr>
            <a:spLocks noChangeShapeType="1"/>
          </p:cNvSpPr>
          <p:nvPr/>
        </p:nvSpPr>
        <p:spPr bwMode="auto">
          <a:xfrm flipH="1">
            <a:off x="1411288" y="3514725"/>
            <a:ext cx="1008062" cy="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1" name="Line 1038">
            <a:extLst>
              <a:ext uri="{FF2B5EF4-FFF2-40B4-BE49-F238E27FC236}">
                <a16:creationId xmlns:a16="http://schemas.microsoft.com/office/drawing/2014/main" id="{2F3A2C93-BE6C-43AD-AD0B-52DC28F7E546}"/>
              </a:ext>
            </a:extLst>
          </p:cNvPr>
          <p:cNvSpPr>
            <a:spLocks noChangeShapeType="1"/>
          </p:cNvSpPr>
          <p:nvPr/>
        </p:nvSpPr>
        <p:spPr bwMode="auto">
          <a:xfrm flipH="1">
            <a:off x="7164388" y="3573463"/>
            <a:ext cx="989012" cy="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cxnSp>
        <p:nvCxnSpPr>
          <p:cNvPr id="24" name="Přímá spojnice 23">
            <a:extLst>
              <a:ext uri="{FF2B5EF4-FFF2-40B4-BE49-F238E27FC236}">
                <a16:creationId xmlns:a16="http://schemas.microsoft.com/office/drawing/2014/main" id="{423EA9C3-9EE0-4619-A019-6C25E651A395}"/>
              </a:ext>
            </a:extLst>
          </p:cNvPr>
          <p:cNvCxnSpPr/>
          <p:nvPr/>
        </p:nvCxnSpPr>
        <p:spPr>
          <a:xfrm flipV="1">
            <a:off x="1411288" y="3051175"/>
            <a:ext cx="1865312" cy="35242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Přímá spojnice 24">
            <a:extLst>
              <a:ext uri="{FF2B5EF4-FFF2-40B4-BE49-F238E27FC236}">
                <a16:creationId xmlns:a16="http://schemas.microsoft.com/office/drawing/2014/main" id="{32234BC3-33CD-4B9A-9241-9E8FCCBDF99F}"/>
              </a:ext>
            </a:extLst>
          </p:cNvPr>
          <p:cNvCxnSpPr/>
          <p:nvPr/>
        </p:nvCxnSpPr>
        <p:spPr>
          <a:xfrm>
            <a:off x="6470650" y="3078163"/>
            <a:ext cx="1703388" cy="436562"/>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6" name="Rectangle 2">
            <a:extLst>
              <a:ext uri="{FF2B5EF4-FFF2-40B4-BE49-F238E27FC236}">
                <a16:creationId xmlns:a16="http://schemas.microsoft.com/office/drawing/2014/main" id="{87A77A63-93A5-4EA5-9A6B-45070C2D7D1B}"/>
              </a:ext>
            </a:extLst>
          </p:cNvPr>
          <p:cNvSpPr>
            <a:spLocks noGrp="1" noChangeArrowheads="1"/>
          </p:cNvSpPr>
          <p:nvPr>
            <p:ph type="title"/>
          </p:nvPr>
        </p:nvSpPr>
        <p:spPr>
          <a:xfrm>
            <a:off x="323850" y="0"/>
            <a:ext cx="8229600" cy="1143000"/>
          </a:xfrm>
        </p:spPr>
        <p:txBody>
          <a:bodyPr/>
          <a:lstStyle/>
          <a:p>
            <a:pPr algn="ctr">
              <a:defRPr/>
            </a:pPr>
            <a:r>
              <a:rPr lang="cs-CZ" dirty="0"/>
              <a:t>Dopplerovský úhel</a:t>
            </a:r>
          </a:p>
        </p:txBody>
      </p:sp>
      <p:sp>
        <p:nvSpPr>
          <p:cNvPr id="845827" name="Rectangle 3">
            <a:extLst>
              <a:ext uri="{FF2B5EF4-FFF2-40B4-BE49-F238E27FC236}">
                <a16:creationId xmlns:a16="http://schemas.microsoft.com/office/drawing/2014/main" id="{D45D8357-510F-4F18-BE3D-115B7A0DB904}"/>
              </a:ext>
            </a:extLst>
          </p:cNvPr>
          <p:cNvSpPr>
            <a:spLocks noGrp="1" noChangeArrowheads="1"/>
          </p:cNvSpPr>
          <p:nvPr>
            <p:ph idx="1"/>
          </p:nvPr>
        </p:nvSpPr>
        <p:spPr>
          <a:xfrm>
            <a:off x="457200" y="1143000"/>
            <a:ext cx="8305800" cy="2743200"/>
          </a:xfrm>
        </p:spPr>
        <p:txBody>
          <a:bodyPr/>
          <a:lstStyle/>
          <a:p>
            <a:pPr>
              <a:defRPr/>
            </a:pPr>
            <a:r>
              <a:rPr lang="cs-CZ" sz="2400" dirty="0"/>
              <a:t>úhel mezi směrem vysílaných </a:t>
            </a:r>
            <a:r>
              <a:rPr lang="cs-CZ" sz="2400" dirty="0">
                <a:solidFill>
                  <a:srgbClr val="FFFF00"/>
                </a:solidFill>
              </a:rPr>
              <a:t>UZ vln </a:t>
            </a:r>
            <a:r>
              <a:rPr lang="cs-CZ" sz="2400" dirty="0"/>
              <a:t>a směrem </a:t>
            </a:r>
            <a:r>
              <a:rPr lang="cs-CZ" sz="2400" dirty="0">
                <a:solidFill>
                  <a:srgbClr val="FFFF00"/>
                </a:solidFill>
              </a:rPr>
              <a:t>toku krve</a:t>
            </a:r>
            <a:endParaRPr lang="cs-CZ" sz="2400" dirty="0">
              <a:solidFill>
                <a:srgbClr val="FFFF00"/>
              </a:solidFill>
              <a:sym typeface="Symbol" pitchFamily="18" charset="2"/>
            </a:endParaRPr>
          </a:p>
          <a:p>
            <a:pPr>
              <a:defRPr/>
            </a:pPr>
            <a:r>
              <a:rPr lang="cs-CZ" sz="2400" dirty="0">
                <a:sym typeface="Symbol" pitchFamily="18" charset="2"/>
              </a:rPr>
              <a:t> = 0° = </a:t>
            </a:r>
            <a:r>
              <a:rPr lang="cs-CZ" sz="2400" dirty="0"/>
              <a:t>maximum frekvenčního posuvu (cos 0° = 1) </a:t>
            </a:r>
          </a:p>
          <a:p>
            <a:pPr>
              <a:defRPr/>
            </a:pPr>
            <a:r>
              <a:rPr lang="cs-CZ" sz="2400" dirty="0"/>
              <a:t>úhel </a:t>
            </a:r>
            <a:r>
              <a:rPr lang="cs-CZ" sz="2400" dirty="0">
                <a:sym typeface="Symbol" pitchFamily="18" charset="2"/>
              </a:rPr>
              <a:t> 60°  riziko chyby, nelze přesně kvantifikovat toky</a:t>
            </a:r>
          </a:p>
          <a:p>
            <a:pPr>
              <a:defRPr/>
            </a:pPr>
            <a:r>
              <a:rPr lang="cs-CZ" sz="2400" dirty="0">
                <a:sym typeface="Symbol" pitchFamily="18" charset="2"/>
              </a:rPr>
              <a:t>90°  žádný signál (cos 90° = 0) </a:t>
            </a:r>
          </a:p>
          <a:p>
            <a:pPr>
              <a:defRPr/>
            </a:pPr>
            <a:r>
              <a:rPr lang="cs-CZ" sz="2400" dirty="0">
                <a:sym typeface="Symbol" pitchFamily="18" charset="2"/>
              </a:rPr>
              <a:t>90°  krev není vůči sondě v pohybu</a:t>
            </a:r>
          </a:p>
        </p:txBody>
      </p:sp>
      <p:grpSp>
        <p:nvGrpSpPr>
          <p:cNvPr id="86020" name="Group 18">
            <a:extLst>
              <a:ext uri="{FF2B5EF4-FFF2-40B4-BE49-F238E27FC236}">
                <a16:creationId xmlns:a16="http://schemas.microsoft.com/office/drawing/2014/main" id="{B680EA13-5386-4F75-90EA-A80D1D279E58}"/>
              </a:ext>
            </a:extLst>
          </p:cNvPr>
          <p:cNvGrpSpPr>
            <a:grpSpLocks/>
          </p:cNvGrpSpPr>
          <p:nvPr/>
        </p:nvGrpSpPr>
        <p:grpSpPr bwMode="auto">
          <a:xfrm>
            <a:off x="4645025" y="4659313"/>
            <a:ext cx="4414838" cy="1981200"/>
            <a:chOff x="1776" y="2928"/>
            <a:chExt cx="2781" cy="1248"/>
          </a:xfrm>
        </p:grpSpPr>
        <p:grpSp>
          <p:nvGrpSpPr>
            <p:cNvPr id="86060" name="Group 9">
              <a:extLst>
                <a:ext uri="{FF2B5EF4-FFF2-40B4-BE49-F238E27FC236}">
                  <a16:creationId xmlns:a16="http://schemas.microsoft.com/office/drawing/2014/main" id="{C3070314-69CC-4359-B769-B16D1D491E7E}"/>
                </a:ext>
              </a:extLst>
            </p:cNvPr>
            <p:cNvGrpSpPr>
              <a:grpSpLocks/>
            </p:cNvGrpSpPr>
            <p:nvPr/>
          </p:nvGrpSpPr>
          <p:grpSpPr bwMode="auto">
            <a:xfrm>
              <a:off x="2448" y="2928"/>
              <a:ext cx="2064" cy="912"/>
              <a:chOff x="2400" y="2880"/>
              <a:chExt cx="2064" cy="912"/>
            </a:xfrm>
          </p:grpSpPr>
          <p:sp>
            <p:nvSpPr>
              <p:cNvPr id="86069" name="Rectangle 8">
                <a:extLst>
                  <a:ext uri="{FF2B5EF4-FFF2-40B4-BE49-F238E27FC236}">
                    <a16:creationId xmlns:a16="http://schemas.microsoft.com/office/drawing/2014/main" id="{B7683AD1-D56C-49D0-8805-7CD81B4E72E6}"/>
                  </a:ext>
                </a:extLst>
              </p:cNvPr>
              <p:cNvSpPr>
                <a:spLocks noChangeArrowheads="1"/>
              </p:cNvSpPr>
              <p:nvPr/>
            </p:nvSpPr>
            <p:spPr bwMode="auto">
              <a:xfrm>
                <a:off x="2400" y="2880"/>
                <a:ext cx="2064" cy="9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86070" name="Freeform 7">
                <a:extLst>
                  <a:ext uri="{FF2B5EF4-FFF2-40B4-BE49-F238E27FC236}">
                    <a16:creationId xmlns:a16="http://schemas.microsoft.com/office/drawing/2014/main" id="{D90E61B4-B99F-42FB-AE30-1ED3629355EA}"/>
                  </a:ext>
                </a:extLst>
              </p:cNvPr>
              <p:cNvSpPr>
                <a:spLocks/>
              </p:cNvSpPr>
              <p:nvPr/>
            </p:nvSpPr>
            <p:spPr bwMode="auto">
              <a:xfrm>
                <a:off x="2496" y="2976"/>
                <a:ext cx="1872" cy="768"/>
              </a:xfrm>
              <a:custGeom>
                <a:avLst/>
                <a:gdLst>
                  <a:gd name="T0" fmla="*/ 0 w 1872"/>
                  <a:gd name="T1" fmla="*/ 768 h 768"/>
                  <a:gd name="T2" fmla="*/ 1392 w 1872"/>
                  <a:gd name="T3" fmla="*/ 624 h 768"/>
                  <a:gd name="T4" fmla="*/ 1872 w 1872"/>
                  <a:gd name="T5" fmla="*/ 0 h 768"/>
                  <a:gd name="T6" fmla="*/ 0 60000 65536"/>
                  <a:gd name="T7" fmla="*/ 0 60000 65536"/>
                  <a:gd name="T8" fmla="*/ 0 60000 65536"/>
                  <a:gd name="T9" fmla="*/ 0 w 1872"/>
                  <a:gd name="T10" fmla="*/ 0 h 768"/>
                  <a:gd name="T11" fmla="*/ 1872 w 1872"/>
                  <a:gd name="T12" fmla="*/ 768 h 768"/>
                </a:gdLst>
                <a:ahLst/>
                <a:cxnLst>
                  <a:cxn ang="T6">
                    <a:pos x="T0" y="T1"/>
                  </a:cxn>
                  <a:cxn ang="T7">
                    <a:pos x="T2" y="T3"/>
                  </a:cxn>
                  <a:cxn ang="T8">
                    <a:pos x="T4" y="T5"/>
                  </a:cxn>
                </a:cxnLst>
                <a:rect l="T9" t="T10" r="T11" b="T12"/>
                <a:pathLst>
                  <a:path w="1872" h="768">
                    <a:moveTo>
                      <a:pt x="0" y="768"/>
                    </a:moveTo>
                    <a:cubicBezTo>
                      <a:pt x="540" y="760"/>
                      <a:pt x="1080" y="752"/>
                      <a:pt x="1392" y="624"/>
                    </a:cubicBezTo>
                    <a:cubicBezTo>
                      <a:pt x="1704" y="496"/>
                      <a:pt x="1792" y="104"/>
                      <a:pt x="1872" y="0"/>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86061" name="Rectangle 10">
              <a:extLst>
                <a:ext uri="{FF2B5EF4-FFF2-40B4-BE49-F238E27FC236}">
                  <a16:creationId xmlns:a16="http://schemas.microsoft.com/office/drawing/2014/main" id="{DC49C2CB-21A7-46EC-9131-9810B0C879E7}"/>
                </a:ext>
              </a:extLst>
            </p:cNvPr>
            <p:cNvSpPr>
              <a:spLocks noChangeArrowheads="1"/>
            </p:cNvSpPr>
            <p:nvPr/>
          </p:nvSpPr>
          <p:spPr bwMode="auto">
            <a:xfrm>
              <a:off x="3312" y="3984"/>
              <a:ext cx="10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sz="1400">
                  <a:solidFill>
                    <a:srgbClr val="DDDDDD"/>
                  </a:solidFill>
                  <a:latin typeface="Arial" panose="020B0604020202020204" pitchFamily="34" charset="0"/>
                  <a:sym typeface="Symbol" panose="05050102010706020507" pitchFamily="18" charset="2"/>
                </a:rPr>
                <a:t>dopplerovský úhel</a:t>
              </a:r>
            </a:p>
          </p:txBody>
        </p:sp>
        <p:sp>
          <p:nvSpPr>
            <p:cNvPr id="86062" name="Rectangle 11">
              <a:extLst>
                <a:ext uri="{FF2B5EF4-FFF2-40B4-BE49-F238E27FC236}">
                  <a16:creationId xmlns:a16="http://schemas.microsoft.com/office/drawing/2014/main" id="{79CAC4FB-FB70-4858-BD00-AE185F98782C}"/>
                </a:ext>
              </a:extLst>
            </p:cNvPr>
            <p:cNvSpPr>
              <a:spLocks noChangeArrowheads="1"/>
            </p:cNvSpPr>
            <p:nvPr/>
          </p:nvSpPr>
          <p:spPr bwMode="auto">
            <a:xfrm>
              <a:off x="1776" y="3456"/>
              <a:ext cx="61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sz="1400">
                  <a:solidFill>
                    <a:srgbClr val="DDDDDD"/>
                  </a:solidFill>
                  <a:latin typeface="Arial" panose="020B0604020202020204" pitchFamily="34" charset="0"/>
                  <a:sym typeface="Symbol" panose="05050102010706020507" pitchFamily="18" charset="2"/>
                </a:rPr>
                <a:t>chyba (%)</a:t>
              </a:r>
            </a:p>
          </p:txBody>
        </p:sp>
        <p:sp>
          <p:nvSpPr>
            <p:cNvPr id="86063" name="Rectangle 12">
              <a:extLst>
                <a:ext uri="{FF2B5EF4-FFF2-40B4-BE49-F238E27FC236}">
                  <a16:creationId xmlns:a16="http://schemas.microsoft.com/office/drawing/2014/main" id="{FF1B9B60-2B59-4B85-B52E-165EFD96491B}"/>
                </a:ext>
              </a:extLst>
            </p:cNvPr>
            <p:cNvSpPr>
              <a:spLocks noChangeArrowheads="1"/>
            </p:cNvSpPr>
            <p:nvPr/>
          </p:nvSpPr>
          <p:spPr bwMode="auto">
            <a:xfrm>
              <a:off x="4272" y="3840"/>
              <a:ext cx="28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sz="1400">
                  <a:solidFill>
                    <a:srgbClr val="DDDDDD"/>
                  </a:solidFill>
                  <a:latin typeface="Arial" panose="020B0604020202020204" pitchFamily="34" charset="0"/>
                  <a:sym typeface="Symbol" panose="05050102010706020507" pitchFamily="18" charset="2"/>
                </a:rPr>
                <a:t>90°</a:t>
              </a:r>
            </a:p>
          </p:txBody>
        </p:sp>
        <p:sp>
          <p:nvSpPr>
            <p:cNvPr id="86064" name="Rectangle 13">
              <a:extLst>
                <a:ext uri="{FF2B5EF4-FFF2-40B4-BE49-F238E27FC236}">
                  <a16:creationId xmlns:a16="http://schemas.microsoft.com/office/drawing/2014/main" id="{F1F6574E-D282-43DB-98F3-C712BDD1F6FC}"/>
                </a:ext>
              </a:extLst>
            </p:cNvPr>
            <p:cNvSpPr>
              <a:spLocks noChangeArrowheads="1"/>
            </p:cNvSpPr>
            <p:nvPr/>
          </p:nvSpPr>
          <p:spPr bwMode="auto">
            <a:xfrm>
              <a:off x="3792" y="3840"/>
              <a:ext cx="28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20000"/>
                </a:spcBef>
              </a:pPr>
              <a:r>
                <a:rPr lang="cs-CZ" altLang="cs-CZ" sz="1400">
                  <a:solidFill>
                    <a:srgbClr val="DDDDDD"/>
                  </a:solidFill>
                  <a:latin typeface="Arial" panose="020B0604020202020204" pitchFamily="34" charset="0"/>
                  <a:sym typeface="Symbol" panose="05050102010706020507" pitchFamily="18" charset="2"/>
                </a:rPr>
                <a:t>60°</a:t>
              </a:r>
            </a:p>
          </p:txBody>
        </p:sp>
        <p:sp>
          <p:nvSpPr>
            <p:cNvPr id="86065" name="Rectangle 14">
              <a:extLst>
                <a:ext uri="{FF2B5EF4-FFF2-40B4-BE49-F238E27FC236}">
                  <a16:creationId xmlns:a16="http://schemas.microsoft.com/office/drawing/2014/main" id="{DC9AA770-766A-405D-8B04-2B02CCA7AE00}"/>
                </a:ext>
              </a:extLst>
            </p:cNvPr>
            <p:cNvSpPr>
              <a:spLocks noChangeArrowheads="1"/>
            </p:cNvSpPr>
            <p:nvPr/>
          </p:nvSpPr>
          <p:spPr bwMode="auto">
            <a:xfrm>
              <a:off x="2352" y="3840"/>
              <a:ext cx="22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sz="1400">
                  <a:solidFill>
                    <a:srgbClr val="DDDDDD"/>
                  </a:solidFill>
                  <a:latin typeface="Arial" panose="020B0604020202020204" pitchFamily="34" charset="0"/>
                  <a:sym typeface="Symbol" panose="05050102010706020507" pitchFamily="18" charset="2"/>
                </a:rPr>
                <a:t>0°</a:t>
              </a:r>
            </a:p>
          </p:txBody>
        </p:sp>
        <p:sp>
          <p:nvSpPr>
            <p:cNvPr id="86066" name="Rectangle 15">
              <a:extLst>
                <a:ext uri="{FF2B5EF4-FFF2-40B4-BE49-F238E27FC236}">
                  <a16:creationId xmlns:a16="http://schemas.microsoft.com/office/drawing/2014/main" id="{3306DB7A-50DB-44C3-91AE-0EA62AA28426}"/>
                </a:ext>
              </a:extLst>
            </p:cNvPr>
            <p:cNvSpPr>
              <a:spLocks noChangeArrowheads="1"/>
            </p:cNvSpPr>
            <p:nvPr/>
          </p:nvSpPr>
          <p:spPr bwMode="auto">
            <a:xfrm>
              <a:off x="2256" y="3744"/>
              <a:ext cx="1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sz="1400">
                  <a:solidFill>
                    <a:srgbClr val="DDDDDD"/>
                  </a:solidFill>
                  <a:latin typeface="Arial" panose="020B0604020202020204" pitchFamily="34" charset="0"/>
                  <a:sym typeface="Symbol" panose="05050102010706020507" pitchFamily="18" charset="2"/>
                </a:rPr>
                <a:t>0</a:t>
              </a:r>
            </a:p>
          </p:txBody>
        </p:sp>
        <p:sp>
          <p:nvSpPr>
            <p:cNvPr id="86067" name="Rectangle 16">
              <a:extLst>
                <a:ext uri="{FF2B5EF4-FFF2-40B4-BE49-F238E27FC236}">
                  <a16:creationId xmlns:a16="http://schemas.microsoft.com/office/drawing/2014/main" id="{D40AB793-75F2-4C6C-88A8-03C78E2344EA}"/>
                </a:ext>
              </a:extLst>
            </p:cNvPr>
            <p:cNvSpPr>
              <a:spLocks noChangeArrowheads="1"/>
            </p:cNvSpPr>
            <p:nvPr/>
          </p:nvSpPr>
          <p:spPr bwMode="auto">
            <a:xfrm>
              <a:off x="2160" y="3264"/>
              <a:ext cx="24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sz="1400">
                  <a:solidFill>
                    <a:srgbClr val="DDDDDD"/>
                  </a:solidFill>
                  <a:latin typeface="Arial" panose="020B0604020202020204" pitchFamily="34" charset="0"/>
                  <a:sym typeface="Symbol" panose="05050102010706020507" pitchFamily="18" charset="2"/>
                </a:rPr>
                <a:t>50</a:t>
              </a:r>
            </a:p>
          </p:txBody>
        </p:sp>
        <p:sp>
          <p:nvSpPr>
            <p:cNvPr id="86068" name="Rectangle 17">
              <a:extLst>
                <a:ext uri="{FF2B5EF4-FFF2-40B4-BE49-F238E27FC236}">
                  <a16:creationId xmlns:a16="http://schemas.microsoft.com/office/drawing/2014/main" id="{84DD393A-D720-467E-B596-461915B7A943}"/>
                </a:ext>
              </a:extLst>
            </p:cNvPr>
            <p:cNvSpPr>
              <a:spLocks noChangeArrowheads="1"/>
            </p:cNvSpPr>
            <p:nvPr/>
          </p:nvSpPr>
          <p:spPr bwMode="auto">
            <a:xfrm>
              <a:off x="2112" y="2928"/>
              <a:ext cx="30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sz="1400">
                  <a:solidFill>
                    <a:srgbClr val="DDDDDD"/>
                  </a:solidFill>
                  <a:latin typeface="Arial" panose="020B0604020202020204" pitchFamily="34" charset="0"/>
                  <a:sym typeface="Symbol" panose="05050102010706020507" pitchFamily="18" charset="2"/>
                </a:rPr>
                <a:t>100</a:t>
              </a:r>
            </a:p>
          </p:txBody>
        </p:sp>
      </p:grpSp>
      <p:sp>
        <p:nvSpPr>
          <p:cNvPr id="845843" name="Rectangle 19">
            <a:extLst>
              <a:ext uri="{FF2B5EF4-FFF2-40B4-BE49-F238E27FC236}">
                <a16:creationId xmlns:a16="http://schemas.microsoft.com/office/drawing/2014/main" id="{8D7C34FF-0DEE-4BCD-A65C-4CF70E138536}"/>
              </a:ext>
            </a:extLst>
          </p:cNvPr>
          <p:cNvSpPr>
            <a:spLocks noChangeArrowheads="1"/>
          </p:cNvSpPr>
          <p:nvPr/>
        </p:nvSpPr>
        <p:spPr bwMode="auto">
          <a:xfrm>
            <a:off x="539749" y="3644900"/>
            <a:ext cx="7305675" cy="1040285"/>
          </a:xfrm>
          <a:prstGeom prst="rect">
            <a:avLst/>
          </a:prstGeom>
          <a:noFill/>
          <a:ln w="9525">
            <a:noFill/>
            <a:miter lim="800000"/>
            <a:headEnd/>
            <a:tailEnd/>
          </a:ln>
          <a:effectLst/>
        </p:spPr>
        <p:txBody>
          <a:bodyPr wrap="square">
            <a:spAutoFit/>
          </a:bodyPr>
          <a:lstStyle/>
          <a:p>
            <a:pPr>
              <a:spcBef>
                <a:spcPct val="20000"/>
              </a:spcBef>
              <a:defRPr/>
            </a:pPr>
            <a:r>
              <a:rPr lang="cs-CZ" sz="2800" dirty="0">
                <a:latin typeface="+mn-lt"/>
                <a:sym typeface="Symbol" pitchFamily="18" charset="2"/>
              </a:rPr>
              <a:t>Využívat</a:t>
            </a:r>
            <a:r>
              <a:rPr lang="cs-CZ" sz="2800" dirty="0">
                <a:solidFill>
                  <a:srgbClr val="FF3300"/>
                </a:solidFill>
                <a:latin typeface="+mn-lt"/>
                <a:sym typeface="Symbol" pitchFamily="18" charset="2"/>
              </a:rPr>
              <a:t> </a:t>
            </a:r>
            <a:r>
              <a:rPr lang="cs-CZ" sz="2800" dirty="0">
                <a:latin typeface="+mn-lt"/>
                <a:sym typeface="Symbol" pitchFamily="18" charset="2"/>
              </a:rPr>
              <a:t>co</a:t>
            </a:r>
            <a:r>
              <a:rPr lang="cs-CZ" sz="2800" dirty="0">
                <a:solidFill>
                  <a:srgbClr val="FF3300"/>
                </a:solidFill>
                <a:latin typeface="+mn-lt"/>
                <a:sym typeface="Symbol" pitchFamily="18" charset="2"/>
              </a:rPr>
              <a:t> </a:t>
            </a:r>
            <a:r>
              <a:rPr lang="cs-CZ" sz="2800" u="sng" dirty="0">
                <a:solidFill>
                  <a:srgbClr val="FF3300"/>
                </a:solidFill>
                <a:latin typeface="+mn-lt"/>
                <a:sym typeface="Symbol" pitchFamily="18" charset="2"/>
              </a:rPr>
              <a:t>nejmenší úhel!!!</a:t>
            </a:r>
          </a:p>
          <a:p>
            <a:pPr>
              <a:spcBef>
                <a:spcPct val="20000"/>
              </a:spcBef>
              <a:defRPr/>
            </a:pPr>
            <a:r>
              <a:rPr lang="cs-CZ" sz="2800" dirty="0">
                <a:solidFill>
                  <a:srgbClr val="FF3300"/>
                </a:solidFill>
                <a:latin typeface="+mn-lt"/>
                <a:sym typeface="Symbol" pitchFamily="18" charset="2"/>
              </a:rPr>
              <a:t>Nevyšetřovat </a:t>
            </a:r>
            <a:r>
              <a:rPr lang="cs-CZ" sz="2800" dirty="0">
                <a:latin typeface="+mn-lt"/>
                <a:sym typeface="Symbol" pitchFamily="18" charset="2"/>
              </a:rPr>
              <a:t>při dopplerovském úhlu</a:t>
            </a:r>
            <a:r>
              <a:rPr lang="cs-CZ" sz="2800" dirty="0">
                <a:solidFill>
                  <a:srgbClr val="FF3300"/>
                </a:solidFill>
                <a:latin typeface="+mn-lt"/>
                <a:sym typeface="Symbol" pitchFamily="18" charset="2"/>
              </a:rPr>
              <a:t> &gt; 60°!!!</a:t>
            </a:r>
          </a:p>
        </p:txBody>
      </p:sp>
      <p:grpSp>
        <p:nvGrpSpPr>
          <p:cNvPr id="86022" name="Group 55">
            <a:extLst>
              <a:ext uri="{FF2B5EF4-FFF2-40B4-BE49-F238E27FC236}">
                <a16:creationId xmlns:a16="http://schemas.microsoft.com/office/drawing/2014/main" id="{626077D8-CFEF-4285-927D-DEC4207C2AC9}"/>
              </a:ext>
            </a:extLst>
          </p:cNvPr>
          <p:cNvGrpSpPr>
            <a:grpSpLocks/>
          </p:cNvGrpSpPr>
          <p:nvPr/>
        </p:nvGrpSpPr>
        <p:grpSpPr bwMode="auto">
          <a:xfrm>
            <a:off x="381000" y="4648200"/>
            <a:ext cx="4057650" cy="2057400"/>
            <a:chOff x="240" y="2928"/>
            <a:chExt cx="2556" cy="1296"/>
          </a:xfrm>
        </p:grpSpPr>
        <p:sp>
          <p:nvSpPr>
            <p:cNvPr id="86027" name="AutoShape 20">
              <a:extLst>
                <a:ext uri="{FF2B5EF4-FFF2-40B4-BE49-F238E27FC236}">
                  <a16:creationId xmlns:a16="http://schemas.microsoft.com/office/drawing/2014/main" id="{78B3944E-584A-44CA-8AC8-73857FCCA7B8}"/>
                </a:ext>
              </a:extLst>
            </p:cNvPr>
            <p:cNvSpPr>
              <a:spLocks noChangeArrowheads="1"/>
            </p:cNvSpPr>
            <p:nvPr/>
          </p:nvSpPr>
          <p:spPr bwMode="auto">
            <a:xfrm>
              <a:off x="240" y="4032"/>
              <a:ext cx="1924" cy="164"/>
            </a:xfrm>
            <a:prstGeom prst="doubleWave">
              <a:avLst>
                <a:gd name="adj1" fmla="val 6500"/>
                <a:gd name="adj2" fmla="val 0"/>
              </a:avLst>
            </a:prstGeom>
            <a:solidFill>
              <a:schemeClr val="accent2"/>
            </a:solidFill>
            <a:ln w="9525">
              <a:solidFill>
                <a:schemeClr val="tx1"/>
              </a:solidFill>
              <a:miter lim="800000"/>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cs-CZ" altLang="cs-CZ"/>
                <a:t>céva</a:t>
              </a:r>
            </a:p>
          </p:txBody>
        </p:sp>
        <p:grpSp>
          <p:nvGrpSpPr>
            <p:cNvPr id="86028" name="Group 21">
              <a:extLst>
                <a:ext uri="{FF2B5EF4-FFF2-40B4-BE49-F238E27FC236}">
                  <a16:creationId xmlns:a16="http://schemas.microsoft.com/office/drawing/2014/main" id="{9EA6E3E4-B263-4F5F-8F3E-E8974C0D2A18}"/>
                </a:ext>
              </a:extLst>
            </p:cNvPr>
            <p:cNvGrpSpPr>
              <a:grpSpLocks/>
            </p:cNvGrpSpPr>
            <p:nvPr/>
          </p:nvGrpSpPr>
          <p:grpSpPr bwMode="auto">
            <a:xfrm>
              <a:off x="912" y="2928"/>
              <a:ext cx="480" cy="528"/>
              <a:chOff x="2352" y="2928"/>
              <a:chExt cx="480" cy="528"/>
            </a:xfrm>
          </p:grpSpPr>
          <p:sp>
            <p:nvSpPr>
              <p:cNvPr id="86035" name="Freeform 22">
                <a:extLst>
                  <a:ext uri="{FF2B5EF4-FFF2-40B4-BE49-F238E27FC236}">
                    <a16:creationId xmlns:a16="http://schemas.microsoft.com/office/drawing/2014/main" id="{36F1EA27-A0C0-4AB7-9DB4-41C291EF97E4}"/>
                  </a:ext>
                </a:extLst>
              </p:cNvPr>
              <p:cNvSpPr>
                <a:spLocks/>
              </p:cNvSpPr>
              <p:nvPr/>
            </p:nvSpPr>
            <p:spPr bwMode="auto">
              <a:xfrm flipV="1">
                <a:off x="2353" y="3348"/>
                <a:ext cx="479" cy="92"/>
              </a:xfrm>
              <a:custGeom>
                <a:avLst/>
                <a:gdLst>
                  <a:gd name="T0" fmla="*/ 0 w 1325"/>
                  <a:gd name="T1" fmla="*/ 0 h 376"/>
                  <a:gd name="T2" fmla="*/ 0 w 1325"/>
                  <a:gd name="T3" fmla="*/ 0 h 376"/>
                  <a:gd name="T4" fmla="*/ 0 w 1325"/>
                  <a:gd name="T5" fmla="*/ 0 h 376"/>
                  <a:gd name="T6" fmla="*/ 0 w 1325"/>
                  <a:gd name="T7" fmla="*/ 0 h 376"/>
                  <a:gd name="T8" fmla="*/ 0 w 1325"/>
                  <a:gd name="T9" fmla="*/ 0 h 376"/>
                  <a:gd name="T10" fmla="*/ 0 60000 65536"/>
                  <a:gd name="T11" fmla="*/ 0 60000 65536"/>
                  <a:gd name="T12" fmla="*/ 0 60000 65536"/>
                  <a:gd name="T13" fmla="*/ 0 60000 65536"/>
                  <a:gd name="T14" fmla="*/ 0 60000 65536"/>
                  <a:gd name="T15" fmla="*/ 0 w 1325"/>
                  <a:gd name="T16" fmla="*/ 0 h 376"/>
                  <a:gd name="T17" fmla="*/ 1325 w 1325"/>
                  <a:gd name="T18" fmla="*/ 376 h 376"/>
                </a:gdLst>
                <a:ahLst/>
                <a:cxnLst>
                  <a:cxn ang="T10">
                    <a:pos x="T0" y="T1"/>
                  </a:cxn>
                  <a:cxn ang="T11">
                    <a:pos x="T2" y="T3"/>
                  </a:cxn>
                  <a:cxn ang="T12">
                    <a:pos x="T4" y="T5"/>
                  </a:cxn>
                  <a:cxn ang="T13">
                    <a:pos x="T6" y="T7"/>
                  </a:cxn>
                  <a:cxn ang="T14">
                    <a:pos x="T8" y="T9"/>
                  </a:cxn>
                </a:cxnLst>
                <a:rect l="T15" t="T16" r="T17" b="T18"/>
                <a:pathLst>
                  <a:path w="1325" h="376">
                    <a:moveTo>
                      <a:pt x="188" y="0"/>
                    </a:moveTo>
                    <a:lnTo>
                      <a:pt x="1136" y="0"/>
                    </a:lnTo>
                    <a:lnTo>
                      <a:pt x="1325" y="376"/>
                    </a:lnTo>
                    <a:lnTo>
                      <a:pt x="0" y="376"/>
                    </a:lnTo>
                    <a:lnTo>
                      <a:pt x="188" y="0"/>
                    </a:lnTo>
                  </a:path>
                </a:pathLst>
              </a:custGeom>
              <a:noFill/>
              <a:ln w="635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86036" name="Freeform 23">
                <a:extLst>
                  <a:ext uri="{FF2B5EF4-FFF2-40B4-BE49-F238E27FC236}">
                    <a16:creationId xmlns:a16="http://schemas.microsoft.com/office/drawing/2014/main" id="{98AFA384-8593-41A5-BE73-374F07F25F77}"/>
                  </a:ext>
                </a:extLst>
              </p:cNvPr>
              <p:cNvSpPr>
                <a:spLocks/>
              </p:cNvSpPr>
              <p:nvPr/>
            </p:nvSpPr>
            <p:spPr bwMode="auto">
              <a:xfrm flipV="1">
                <a:off x="2352" y="2928"/>
                <a:ext cx="68" cy="421"/>
              </a:xfrm>
              <a:custGeom>
                <a:avLst/>
                <a:gdLst>
                  <a:gd name="T0" fmla="*/ 0 w 188"/>
                  <a:gd name="T1" fmla="*/ 0 h 1712"/>
                  <a:gd name="T2" fmla="*/ 0 w 188"/>
                  <a:gd name="T3" fmla="*/ 0 h 1712"/>
                  <a:gd name="T4" fmla="*/ 0 w 188"/>
                  <a:gd name="T5" fmla="*/ 0 h 1712"/>
                  <a:gd name="T6" fmla="*/ 0 60000 65536"/>
                  <a:gd name="T7" fmla="*/ 0 60000 65536"/>
                  <a:gd name="T8" fmla="*/ 0 60000 65536"/>
                  <a:gd name="T9" fmla="*/ 0 w 188"/>
                  <a:gd name="T10" fmla="*/ 0 h 1712"/>
                  <a:gd name="T11" fmla="*/ 188 w 188"/>
                  <a:gd name="T12" fmla="*/ 1712 h 1712"/>
                </a:gdLst>
                <a:ahLst/>
                <a:cxnLst>
                  <a:cxn ang="T6">
                    <a:pos x="T0" y="T1"/>
                  </a:cxn>
                  <a:cxn ang="T7">
                    <a:pos x="T2" y="T3"/>
                  </a:cxn>
                  <a:cxn ang="T8">
                    <a:pos x="T4" y="T5"/>
                  </a:cxn>
                </a:cxnLst>
                <a:rect l="T9" t="T10" r="T11" b="T12"/>
                <a:pathLst>
                  <a:path w="188" h="1712">
                    <a:moveTo>
                      <a:pt x="188" y="1712"/>
                    </a:moveTo>
                    <a:lnTo>
                      <a:pt x="139" y="852"/>
                    </a:lnTo>
                    <a:lnTo>
                      <a:pt x="0" y="0"/>
                    </a:lnTo>
                  </a:path>
                </a:pathLst>
              </a:custGeom>
              <a:noFill/>
              <a:ln w="635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86037" name="Freeform 24">
                <a:extLst>
                  <a:ext uri="{FF2B5EF4-FFF2-40B4-BE49-F238E27FC236}">
                    <a16:creationId xmlns:a16="http://schemas.microsoft.com/office/drawing/2014/main" id="{FA86D6E3-F5CD-4205-891E-C9F0D7EC11FE}"/>
                  </a:ext>
                </a:extLst>
              </p:cNvPr>
              <p:cNvSpPr>
                <a:spLocks/>
              </p:cNvSpPr>
              <p:nvPr/>
            </p:nvSpPr>
            <p:spPr bwMode="auto">
              <a:xfrm flipV="1">
                <a:off x="2764" y="2931"/>
                <a:ext cx="67" cy="421"/>
              </a:xfrm>
              <a:custGeom>
                <a:avLst/>
                <a:gdLst>
                  <a:gd name="T0" fmla="*/ 0 w 188"/>
                  <a:gd name="T1" fmla="*/ 0 h 1713"/>
                  <a:gd name="T2" fmla="*/ 0 w 188"/>
                  <a:gd name="T3" fmla="*/ 0 h 1713"/>
                  <a:gd name="T4" fmla="*/ 0 w 188"/>
                  <a:gd name="T5" fmla="*/ 0 h 1713"/>
                  <a:gd name="T6" fmla="*/ 0 60000 65536"/>
                  <a:gd name="T7" fmla="*/ 0 60000 65536"/>
                  <a:gd name="T8" fmla="*/ 0 60000 65536"/>
                  <a:gd name="T9" fmla="*/ 0 w 188"/>
                  <a:gd name="T10" fmla="*/ 0 h 1713"/>
                  <a:gd name="T11" fmla="*/ 188 w 188"/>
                  <a:gd name="T12" fmla="*/ 1713 h 1713"/>
                </a:gdLst>
                <a:ahLst/>
                <a:cxnLst>
                  <a:cxn ang="T6">
                    <a:pos x="T0" y="T1"/>
                  </a:cxn>
                  <a:cxn ang="T7">
                    <a:pos x="T2" y="T3"/>
                  </a:cxn>
                  <a:cxn ang="T8">
                    <a:pos x="T4" y="T5"/>
                  </a:cxn>
                </a:cxnLst>
                <a:rect l="T9" t="T10" r="T11" b="T12"/>
                <a:pathLst>
                  <a:path w="188" h="1713">
                    <a:moveTo>
                      <a:pt x="0" y="1713"/>
                    </a:moveTo>
                    <a:lnTo>
                      <a:pt x="50" y="852"/>
                    </a:lnTo>
                    <a:lnTo>
                      <a:pt x="188" y="0"/>
                    </a:lnTo>
                  </a:path>
                </a:pathLst>
              </a:custGeom>
              <a:noFill/>
              <a:ln w="635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86038" name="Freeform 25">
                <a:extLst>
                  <a:ext uri="{FF2B5EF4-FFF2-40B4-BE49-F238E27FC236}">
                    <a16:creationId xmlns:a16="http://schemas.microsoft.com/office/drawing/2014/main" id="{4BDABFBE-57FA-4E2D-80C9-7DB48271DFE9}"/>
                  </a:ext>
                </a:extLst>
              </p:cNvPr>
              <p:cNvSpPr>
                <a:spLocks/>
              </p:cNvSpPr>
              <p:nvPr/>
            </p:nvSpPr>
            <p:spPr bwMode="auto">
              <a:xfrm flipV="1">
                <a:off x="2420" y="3442"/>
                <a:ext cx="341" cy="14"/>
              </a:xfrm>
              <a:custGeom>
                <a:avLst/>
                <a:gdLst>
                  <a:gd name="T0" fmla="*/ 0 w 941"/>
                  <a:gd name="T1" fmla="*/ 0 h 59"/>
                  <a:gd name="T2" fmla="*/ 0 w 941"/>
                  <a:gd name="T3" fmla="*/ 0 h 59"/>
                  <a:gd name="T4" fmla="*/ 0 w 941"/>
                  <a:gd name="T5" fmla="*/ 0 h 59"/>
                  <a:gd name="T6" fmla="*/ 0 w 941"/>
                  <a:gd name="T7" fmla="*/ 0 h 59"/>
                  <a:gd name="T8" fmla="*/ 0 w 941"/>
                  <a:gd name="T9" fmla="*/ 0 h 59"/>
                  <a:gd name="T10" fmla="*/ 0 w 941"/>
                  <a:gd name="T11" fmla="*/ 0 h 59"/>
                  <a:gd name="T12" fmla="*/ 0 w 941"/>
                  <a:gd name="T13" fmla="*/ 0 h 59"/>
                  <a:gd name="T14" fmla="*/ 0 60000 65536"/>
                  <a:gd name="T15" fmla="*/ 0 60000 65536"/>
                  <a:gd name="T16" fmla="*/ 0 60000 65536"/>
                  <a:gd name="T17" fmla="*/ 0 60000 65536"/>
                  <a:gd name="T18" fmla="*/ 0 60000 65536"/>
                  <a:gd name="T19" fmla="*/ 0 60000 65536"/>
                  <a:gd name="T20" fmla="*/ 0 60000 65536"/>
                  <a:gd name="T21" fmla="*/ 0 w 941"/>
                  <a:gd name="T22" fmla="*/ 0 h 59"/>
                  <a:gd name="T23" fmla="*/ 941 w 941"/>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1" h="59">
                    <a:moveTo>
                      <a:pt x="941" y="59"/>
                    </a:moveTo>
                    <a:lnTo>
                      <a:pt x="709" y="16"/>
                    </a:lnTo>
                    <a:lnTo>
                      <a:pt x="472" y="0"/>
                    </a:lnTo>
                    <a:lnTo>
                      <a:pt x="413" y="0"/>
                    </a:lnTo>
                    <a:lnTo>
                      <a:pt x="354" y="3"/>
                    </a:lnTo>
                    <a:lnTo>
                      <a:pt x="234" y="14"/>
                    </a:lnTo>
                    <a:lnTo>
                      <a:pt x="0" y="59"/>
                    </a:lnTo>
                  </a:path>
                </a:pathLst>
              </a:custGeom>
              <a:noFill/>
              <a:ln w="635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86039" name="Rectangle 26">
                <a:extLst>
                  <a:ext uri="{FF2B5EF4-FFF2-40B4-BE49-F238E27FC236}">
                    <a16:creationId xmlns:a16="http://schemas.microsoft.com/office/drawing/2014/main" id="{A8F73404-9AC7-4AF7-95BB-A6C478392160}"/>
                  </a:ext>
                </a:extLst>
              </p:cNvPr>
              <p:cNvSpPr>
                <a:spLocks noChangeArrowheads="1"/>
              </p:cNvSpPr>
              <p:nvPr/>
            </p:nvSpPr>
            <p:spPr bwMode="auto">
              <a:xfrm flipV="1">
                <a:off x="2407" y="3343"/>
                <a:ext cx="379" cy="47"/>
              </a:xfrm>
              <a:prstGeom prst="rect">
                <a:avLst/>
              </a:prstGeom>
              <a:solidFill>
                <a:srgbClr val="E1E1E1"/>
              </a:solidFill>
              <a:ln w="635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86040" name="Rectangle 27">
                <a:extLst>
                  <a:ext uri="{FF2B5EF4-FFF2-40B4-BE49-F238E27FC236}">
                    <a16:creationId xmlns:a16="http://schemas.microsoft.com/office/drawing/2014/main" id="{55FF53E0-D698-46E6-9BD1-53D1942E19CD}"/>
                  </a:ext>
                </a:extLst>
              </p:cNvPr>
              <p:cNvSpPr>
                <a:spLocks noChangeArrowheads="1"/>
              </p:cNvSpPr>
              <p:nvPr/>
            </p:nvSpPr>
            <p:spPr bwMode="auto">
              <a:xfrm flipV="1">
                <a:off x="2420"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86041" name="Rectangle 28">
                <a:extLst>
                  <a:ext uri="{FF2B5EF4-FFF2-40B4-BE49-F238E27FC236}">
                    <a16:creationId xmlns:a16="http://schemas.microsoft.com/office/drawing/2014/main" id="{39037A62-D603-4387-AFCF-1288EAC2A08B}"/>
                  </a:ext>
                </a:extLst>
              </p:cNvPr>
              <p:cNvSpPr>
                <a:spLocks noChangeArrowheads="1"/>
              </p:cNvSpPr>
              <p:nvPr/>
            </p:nvSpPr>
            <p:spPr bwMode="auto">
              <a:xfrm flipV="1">
                <a:off x="2440" y="3402"/>
                <a:ext cx="15"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86042" name="Rectangle 29">
                <a:extLst>
                  <a:ext uri="{FF2B5EF4-FFF2-40B4-BE49-F238E27FC236}">
                    <a16:creationId xmlns:a16="http://schemas.microsoft.com/office/drawing/2014/main" id="{98BB4864-08FF-4757-AFE7-147E0D052AD6}"/>
                  </a:ext>
                </a:extLst>
              </p:cNvPr>
              <p:cNvSpPr>
                <a:spLocks noChangeArrowheads="1"/>
              </p:cNvSpPr>
              <p:nvPr/>
            </p:nvSpPr>
            <p:spPr bwMode="auto">
              <a:xfrm flipV="1">
                <a:off x="2458"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86043" name="Rectangle 30">
                <a:extLst>
                  <a:ext uri="{FF2B5EF4-FFF2-40B4-BE49-F238E27FC236}">
                    <a16:creationId xmlns:a16="http://schemas.microsoft.com/office/drawing/2014/main" id="{E95F01E9-690E-4196-BDB9-48AEDC03578B}"/>
                  </a:ext>
                </a:extLst>
              </p:cNvPr>
              <p:cNvSpPr>
                <a:spLocks noChangeArrowheads="1"/>
              </p:cNvSpPr>
              <p:nvPr/>
            </p:nvSpPr>
            <p:spPr bwMode="auto">
              <a:xfrm flipV="1">
                <a:off x="2478" y="3402"/>
                <a:ext cx="15"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86044" name="Rectangle 31">
                <a:extLst>
                  <a:ext uri="{FF2B5EF4-FFF2-40B4-BE49-F238E27FC236}">
                    <a16:creationId xmlns:a16="http://schemas.microsoft.com/office/drawing/2014/main" id="{90FEA4D3-FCD8-40CB-8445-98D068E4AE9D}"/>
                  </a:ext>
                </a:extLst>
              </p:cNvPr>
              <p:cNvSpPr>
                <a:spLocks noChangeArrowheads="1"/>
              </p:cNvSpPr>
              <p:nvPr/>
            </p:nvSpPr>
            <p:spPr bwMode="auto">
              <a:xfrm flipV="1">
                <a:off x="2496"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86045" name="Rectangle 32">
                <a:extLst>
                  <a:ext uri="{FF2B5EF4-FFF2-40B4-BE49-F238E27FC236}">
                    <a16:creationId xmlns:a16="http://schemas.microsoft.com/office/drawing/2014/main" id="{460F114F-7801-4595-844F-6BF03793CFD8}"/>
                  </a:ext>
                </a:extLst>
              </p:cNvPr>
              <p:cNvSpPr>
                <a:spLocks noChangeArrowheads="1"/>
              </p:cNvSpPr>
              <p:nvPr/>
            </p:nvSpPr>
            <p:spPr bwMode="auto">
              <a:xfrm flipV="1">
                <a:off x="2515"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86046" name="Rectangle 33">
                <a:extLst>
                  <a:ext uri="{FF2B5EF4-FFF2-40B4-BE49-F238E27FC236}">
                    <a16:creationId xmlns:a16="http://schemas.microsoft.com/office/drawing/2014/main" id="{97451942-B2CB-4C4B-AC5F-E0943157AC9D}"/>
                  </a:ext>
                </a:extLst>
              </p:cNvPr>
              <p:cNvSpPr>
                <a:spLocks noChangeArrowheads="1"/>
              </p:cNvSpPr>
              <p:nvPr/>
            </p:nvSpPr>
            <p:spPr bwMode="auto">
              <a:xfrm flipV="1">
                <a:off x="2534"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86047" name="Rectangle 34">
                <a:extLst>
                  <a:ext uri="{FF2B5EF4-FFF2-40B4-BE49-F238E27FC236}">
                    <a16:creationId xmlns:a16="http://schemas.microsoft.com/office/drawing/2014/main" id="{FD12C1C2-4210-4115-ABC2-09C479A7C667}"/>
                  </a:ext>
                </a:extLst>
              </p:cNvPr>
              <p:cNvSpPr>
                <a:spLocks noChangeArrowheads="1"/>
              </p:cNvSpPr>
              <p:nvPr/>
            </p:nvSpPr>
            <p:spPr bwMode="auto">
              <a:xfrm flipV="1">
                <a:off x="2553"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86048" name="Rectangle 35">
                <a:extLst>
                  <a:ext uri="{FF2B5EF4-FFF2-40B4-BE49-F238E27FC236}">
                    <a16:creationId xmlns:a16="http://schemas.microsoft.com/office/drawing/2014/main" id="{A7399AC1-FAEC-43E6-A961-8BFC096BA604}"/>
                  </a:ext>
                </a:extLst>
              </p:cNvPr>
              <p:cNvSpPr>
                <a:spLocks noChangeArrowheads="1"/>
              </p:cNvSpPr>
              <p:nvPr/>
            </p:nvSpPr>
            <p:spPr bwMode="auto">
              <a:xfrm flipV="1">
                <a:off x="2572"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86049" name="Rectangle 36">
                <a:extLst>
                  <a:ext uri="{FF2B5EF4-FFF2-40B4-BE49-F238E27FC236}">
                    <a16:creationId xmlns:a16="http://schemas.microsoft.com/office/drawing/2014/main" id="{56B6DD2E-F68F-4F64-BBD4-0AFA98965EA1}"/>
                  </a:ext>
                </a:extLst>
              </p:cNvPr>
              <p:cNvSpPr>
                <a:spLocks noChangeArrowheads="1"/>
              </p:cNvSpPr>
              <p:nvPr/>
            </p:nvSpPr>
            <p:spPr bwMode="auto">
              <a:xfrm flipV="1">
                <a:off x="2592"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86050" name="Rectangle 37">
                <a:extLst>
                  <a:ext uri="{FF2B5EF4-FFF2-40B4-BE49-F238E27FC236}">
                    <a16:creationId xmlns:a16="http://schemas.microsoft.com/office/drawing/2014/main" id="{0F111C1A-F872-40A9-804C-D1EF9472E333}"/>
                  </a:ext>
                </a:extLst>
              </p:cNvPr>
              <p:cNvSpPr>
                <a:spLocks noChangeArrowheads="1"/>
              </p:cNvSpPr>
              <p:nvPr/>
            </p:nvSpPr>
            <p:spPr bwMode="auto">
              <a:xfrm flipV="1">
                <a:off x="2610"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86051" name="Rectangle 38">
                <a:extLst>
                  <a:ext uri="{FF2B5EF4-FFF2-40B4-BE49-F238E27FC236}">
                    <a16:creationId xmlns:a16="http://schemas.microsoft.com/office/drawing/2014/main" id="{6A74468A-7A96-4C28-ACC3-57D4A8EC4582}"/>
                  </a:ext>
                </a:extLst>
              </p:cNvPr>
              <p:cNvSpPr>
                <a:spLocks noChangeArrowheads="1"/>
              </p:cNvSpPr>
              <p:nvPr/>
            </p:nvSpPr>
            <p:spPr bwMode="auto">
              <a:xfrm flipV="1">
                <a:off x="2630"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86052" name="Rectangle 39">
                <a:extLst>
                  <a:ext uri="{FF2B5EF4-FFF2-40B4-BE49-F238E27FC236}">
                    <a16:creationId xmlns:a16="http://schemas.microsoft.com/office/drawing/2014/main" id="{B88FB462-31E8-477F-9E1E-BA4B96F126DA}"/>
                  </a:ext>
                </a:extLst>
              </p:cNvPr>
              <p:cNvSpPr>
                <a:spLocks noChangeArrowheads="1"/>
              </p:cNvSpPr>
              <p:nvPr/>
            </p:nvSpPr>
            <p:spPr bwMode="auto">
              <a:xfrm flipV="1">
                <a:off x="2650" y="3402"/>
                <a:ext cx="15"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86053" name="Rectangle 40">
                <a:extLst>
                  <a:ext uri="{FF2B5EF4-FFF2-40B4-BE49-F238E27FC236}">
                    <a16:creationId xmlns:a16="http://schemas.microsoft.com/office/drawing/2014/main" id="{F069A656-425B-429D-B54A-84B8DE13C11F}"/>
                  </a:ext>
                </a:extLst>
              </p:cNvPr>
              <p:cNvSpPr>
                <a:spLocks noChangeArrowheads="1"/>
              </p:cNvSpPr>
              <p:nvPr/>
            </p:nvSpPr>
            <p:spPr bwMode="auto">
              <a:xfrm flipV="1">
                <a:off x="2668" y="3402"/>
                <a:ext cx="15"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86054" name="Rectangle 41">
                <a:extLst>
                  <a:ext uri="{FF2B5EF4-FFF2-40B4-BE49-F238E27FC236}">
                    <a16:creationId xmlns:a16="http://schemas.microsoft.com/office/drawing/2014/main" id="{B942ADE4-9300-49D8-A4B6-398A277CA623}"/>
                  </a:ext>
                </a:extLst>
              </p:cNvPr>
              <p:cNvSpPr>
                <a:spLocks noChangeArrowheads="1"/>
              </p:cNvSpPr>
              <p:nvPr/>
            </p:nvSpPr>
            <p:spPr bwMode="auto">
              <a:xfrm flipV="1">
                <a:off x="2686"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86055" name="Rectangle 42">
                <a:extLst>
                  <a:ext uri="{FF2B5EF4-FFF2-40B4-BE49-F238E27FC236}">
                    <a16:creationId xmlns:a16="http://schemas.microsoft.com/office/drawing/2014/main" id="{F30E4664-E3B3-4DD5-8FF6-99244F941047}"/>
                  </a:ext>
                </a:extLst>
              </p:cNvPr>
              <p:cNvSpPr>
                <a:spLocks noChangeArrowheads="1"/>
              </p:cNvSpPr>
              <p:nvPr/>
            </p:nvSpPr>
            <p:spPr bwMode="auto">
              <a:xfrm flipV="1">
                <a:off x="2706"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86056" name="Rectangle 43">
                <a:extLst>
                  <a:ext uri="{FF2B5EF4-FFF2-40B4-BE49-F238E27FC236}">
                    <a16:creationId xmlns:a16="http://schemas.microsoft.com/office/drawing/2014/main" id="{BD6672DF-18A6-4705-B1FF-31A077911A4E}"/>
                  </a:ext>
                </a:extLst>
              </p:cNvPr>
              <p:cNvSpPr>
                <a:spLocks noChangeArrowheads="1"/>
              </p:cNvSpPr>
              <p:nvPr/>
            </p:nvSpPr>
            <p:spPr bwMode="auto">
              <a:xfrm flipV="1">
                <a:off x="2724"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86057" name="Rectangle 44">
                <a:extLst>
                  <a:ext uri="{FF2B5EF4-FFF2-40B4-BE49-F238E27FC236}">
                    <a16:creationId xmlns:a16="http://schemas.microsoft.com/office/drawing/2014/main" id="{EB2FEED2-3062-40C2-9244-3EA108B95C6F}"/>
                  </a:ext>
                </a:extLst>
              </p:cNvPr>
              <p:cNvSpPr>
                <a:spLocks noChangeArrowheads="1"/>
              </p:cNvSpPr>
              <p:nvPr/>
            </p:nvSpPr>
            <p:spPr bwMode="auto">
              <a:xfrm flipV="1">
                <a:off x="2744"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86058" name="Rectangle 45">
                <a:extLst>
                  <a:ext uri="{FF2B5EF4-FFF2-40B4-BE49-F238E27FC236}">
                    <a16:creationId xmlns:a16="http://schemas.microsoft.com/office/drawing/2014/main" id="{8DEC7813-0B31-4EE4-A097-2CBD94408C62}"/>
                  </a:ext>
                </a:extLst>
              </p:cNvPr>
              <p:cNvSpPr>
                <a:spLocks noChangeArrowheads="1"/>
              </p:cNvSpPr>
              <p:nvPr/>
            </p:nvSpPr>
            <p:spPr bwMode="auto">
              <a:xfrm flipV="1">
                <a:off x="2419" y="3393"/>
                <a:ext cx="341" cy="9"/>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86059" name="Line 46">
                <a:extLst>
                  <a:ext uri="{FF2B5EF4-FFF2-40B4-BE49-F238E27FC236}">
                    <a16:creationId xmlns:a16="http://schemas.microsoft.com/office/drawing/2014/main" id="{FE369DCF-E27E-4B69-81D8-53837BE9C535}"/>
                  </a:ext>
                </a:extLst>
              </p:cNvPr>
              <p:cNvSpPr>
                <a:spLocks noChangeShapeType="1"/>
              </p:cNvSpPr>
              <p:nvPr/>
            </p:nvSpPr>
            <p:spPr bwMode="auto">
              <a:xfrm flipV="1">
                <a:off x="2425" y="3438"/>
                <a:ext cx="340" cy="0"/>
              </a:xfrm>
              <a:prstGeom prst="line">
                <a:avLst/>
              </a:prstGeom>
              <a:noFill/>
              <a:ln w="63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86029" name="Line 47">
              <a:extLst>
                <a:ext uri="{FF2B5EF4-FFF2-40B4-BE49-F238E27FC236}">
                  <a16:creationId xmlns:a16="http://schemas.microsoft.com/office/drawing/2014/main" id="{0914ADD0-760C-448D-8EFA-C02016E5A5B1}"/>
                </a:ext>
              </a:extLst>
            </p:cNvPr>
            <p:cNvSpPr>
              <a:spLocks noChangeShapeType="1"/>
            </p:cNvSpPr>
            <p:nvPr/>
          </p:nvSpPr>
          <p:spPr bwMode="auto">
            <a:xfrm>
              <a:off x="1104" y="3600"/>
              <a:ext cx="0" cy="384"/>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86030" name="Line 48">
              <a:extLst>
                <a:ext uri="{FF2B5EF4-FFF2-40B4-BE49-F238E27FC236}">
                  <a16:creationId xmlns:a16="http://schemas.microsoft.com/office/drawing/2014/main" id="{C365C16B-325D-4DC0-B8A7-1ADD1AD0EA8A}"/>
                </a:ext>
              </a:extLst>
            </p:cNvPr>
            <p:cNvSpPr>
              <a:spLocks noChangeShapeType="1"/>
            </p:cNvSpPr>
            <p:nvPr/>
          </p:nvSpPr>
          <p:spPr bwMode="auto">
            <a:xfrm>
              <a:off x="1248" y="3600"/>
              <a:ext cx="288" cy="384"/>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86031" name="Rectangle 49">
              <a:extLst>
                <a:ext uri="{FF2B5EF4-FFF2-40B4-BE49-F238E27FC236}">
                  <a16:creationId xmlns:a16="http://schemas.microsoft.com/office/drawing/2014/main" id="{1BE24B24-A480-46D5-ADAC-D2AB7434A23C}"/>
                </a:ext>
              </a:extLst>
            </p:cNvPr>
            <p:cNvSpPr>
              <a:spLocks noChangeArrowheads="1"/>
            </p:cNvSpPr>
            <p:nvPr/>
          </p:nvSpPr>
          <p:spPr bwMode="auto">
            <a:xfrm>
              <a:off x="720" y="3696"/>
              <a:ext cx="40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sz="2400">
                  <a:solidFill>
                    <a:srgbClr val="FF3300"/>
                  </a:solidFill>
                  <a:latin typeface="Arial" panose="020B0604020202020204" pitchFamily="34" charset="0"/>
                </a:rPr>
                <a:t>90°</a:t>
              </a:r>
            </a:p>
          </p:txBody>
        </p:sp>
        <p:sp>
          <p:nvSpPr>
            <p:cNvPr id="86032" name="Rectangle 50">
              <a:extLst>
                <a:ext uri="{FF2B5EF4-FFF2-40B4-BE49-F238E27FC236}">
                  <a16:creationId xmlns:a16="http://schemas.microsoft.com/office/drawing/2014/main" id="{A4CD1A76-3F9C-4ECA-A08F-D0EDB4294300}"/>
                </a:ext>
              </a:extLst>
            </p:cNvPr>
            <p:cNvSpPr>
              <a:spLocks noChangeArrowheads="1"/>
            </p:cNvSpPr>
            <p:nvPr/>
          </p:nvSpPr>
          <p:spPr bwMode="auto">
            <a:xfrm>
              <a:off x="1392" y="3504"/>
              <a:ext cx="40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sz="2400">
                  <a:solidFill>
                    <a:srgbClr val="FF3300"/>
                  </a:solidFill>
                  <a:latin typeface="Arial" panose="020B0604020202020204" pitchFamily="34" charset="0"/>
                  <a:sym typeface="Symbol" panose="05050102010706020507" pitchFamily="18" charset="2"/>
                </a:rPr>
                <a:t>60°</a:t>
              </a:r>
            </a:p>
          </p:txBody>
        </p:sp>
        <p:sp>
          <p:nvSpPr>
            <p:cNvPr id="86033" name="Line 51">
              <a:extLst>
                <a:ext uri="{FF2B5EF4-FFF2-40B4-BE49-F238E27FC236}">
                  <a16:creationId xmlns:a16="http://schemas.microsoft.com/office/drawing/2014/main" id="{2F70F493-46D5-4B57-BFD4-F9C1303A85F3}"/>
                </a:ext>
              </a:extLst>
            </p:cNvPr>
            <p:cNvSpPr>
              <a:spLocks noChangeShapeType="1"/>
            </p:cNvSpPr>
            <p:nvPr/>
          </p:nvSpPr>
          <p:spPr bwMode="auto">
            <a:xfrm>
              <a:off x="2208" y="4224"/>
              <a:ext cx="576" cy="0"/>
            </a:xfrm>
            <a:prstGeom prst="line">
              <a:avLst/>
            </a:prstGeom>
            <a:noFill/>
            <a:ln w="38100">
              <a:solidFill>
                <a:srgbClr val="FF33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86034" name="Rectangle 52">
              <a:extLst>
                <a:ext uri="{FF2B5EF4-FFF2-40B4-BE49-F238E27FC236}">
                  <a16:creationId xmlns:a16="http://schemas.microsoft.com/office/drawing/2014/main" id="{F2756E78-AFF7-4E75-83DC-BA52E0A4FBFC}"/>
                </a:ext>
              </a:extLst>
            </p:cNvPr>
            <p:cNvSpPr>
              <a:spLocks noChangeArrowheads="1"/>
            </p:cNvSpPr>
            <p:nvPr/>
          </p:nvSpPr>
          <p:spPr bwMode="auto">
            <a:xfrm>
              <a:off x="2496" y="3888"/>
              <a:ext cx="3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sz="2400">
                  <a:solidFill>
                    <a:srgbClr val="FF3300"/>
                  </a:solidFill>
                  <a:latin typeface="Arial" panose="020B0604020202020204" pitchFamily="34" charset="0"/>
                  <a:sym typeface="Symbol" panose="05050102010706020507" pitchFamily="18" charset="2"/>
                </a:rPr>
                <a:t>0°</a:t>
              </a:r>
            </a:p>
          </p:txBody>
        </p:sp>
      </p:grpSp>
      <p:sp>
        <p:nvSpPr>
          <p:cNvPr id="86023" name="Arc 59">
            <a:extLst>
              <a:ext uri="{FF2B5EF4-FFF2-40B4-BE49-F238E27FC236}">
                <a16:creationId xmlns:a16="http://schemas.microsoft.com/office/drawing/2014/main" id="{6104E2ED-D46C-451B-81B7-3D3A984456E3}"/>
              </a:ext>
            </a:extLst>
          </p:cNvPr>
          <p:cNvSpPr>
            <a:spLocks/>
          </p:cNvSpPr>
          <p:nvPr/>
        </p:nvSpPr>
        <p:spPr bwMode="auto">
          <a:xfrm flipH="1">
            <a:off x="1828800" y="6019800"/>
            <a:ext cx="685800" cy="381000"/>
          </a:xfrm>
          <a:custGeom>
            <a:avLst/>
            <a:gdLst>
              <a:gd name="T0" fmla="*/ 2147483647 w 21600"/>
              <a:gd name="T1" fmla="*/ 0 h 18182"/>
              <a:gd name="T2" fmla="*/ 2147483647 w 21600"/>
              <a:gd name="T3" fmla="*/ 2147483647 h 18182"/>
              <a:gd name="T4" fmla="*/ 0 w 21600"/>
              <a:gd name="T5" fmla="*/ 2147483647 h 18182"/>
              <a:gd name="T6" fmla="*/ 0 60000 65536"/>
              <a:gd name="T7" fmla="*/ 0 60000 65536"/>
              <a:gd name="T8" fmla="*/ 0 60000 65536"/>
              <a:gd name="T9" fmla="*/ 0 w 21600"/>
              <a:gd name="T10" fmla="*/ 0 h 18182"/>
              <a:gd name="T11" fmla="*/ 21600 w 21600"/>
              <a:gd name="T12" fmla="*/ 18182 h 18182"/>
            </a:gdLst>
            <a:ahLst/>
            <a:cxnLst>
              <a:cxn ang="T6">
                <a:pos x="T0" y="T1"/>
              </a:cxn>
              <a:cxn ang="T7">
                <a:pos x="T2" y="T3"/>
              </a:cxn>
              <a:cxn ang="T8">
                <a:pos x="T4" y="T5"/>
              </a:cxn>
            </a:cxnLst>
            <a:rect l="T9" t="T10" r="T11" b="T12"/>
            <a:pathLst>
              <a:path w="21600" h="18182" fill="none" extrusionOk="0">
                <a:moveTo>
                  <a:pt x="11660" y="0"/>
                </a:moveTo>
                <a:cubicBezTo>
                  <a:pt x="17854" y="3972"/>
                  <a:pt x="21600" y="10824"/>
                  <a:pt x="21600" y="18182"/>
                </a:cubicBezTo>
              </a:path>
              <a:path w="21600" h="18182" stroke="0" extrusionOk="0">
                <a:moveTo>
                  <a:pt x="11660" y="0"/>
                </a:moveTo>
                <a:cubicBezTo>
                  <a:pt x="17854" y="3972"/>
                  <a:pt x="21600" y="10824"/>
                  <a:pt x="21600" y="18182"/>
                </a:cubicBezTo>
                <a:lnTo>
                  <a:pt x="0" y="18182"/>
                </a:lnTo>
                <a:lnTo>
                  <a:pt x="11660" y="0"/>
                </a:lnTo>
                <a:close/>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86024" name="Rectangle 60">
            <a:extLst>
              <a:ext uri="{FF2B5EF4-FFF2-40B4-BE49-F238E27FC236}">
                <a16:creationId xmlns:a16="http://schemas.microsoft.com/office/drawing/2014/main" id="{07C3961F-A0BA-4A5C-8D6E-4289CF663796}"/>
              </a:ext>
            </a:extLst>
          </p:cNvPr>
          <p:cNvSpPr>
            <a:spLocks noChangeArrowheads="1"/>
          </p:cNvSpPr>
          <p:nvPr/>
        </p:nvSpPr>
        <p:spPr bwMode="auto">
          <a:xfrm>
            <a:off x="1905000" y="6019800"/>
            <a:ext cx="376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sz="2400">
                <a:solidFill>
                  <a:srgbClr val="DDDDDD"/>
                </a:solidFill>
                <a:latin typeface="Arial" panose="020B0604020202020204" pitchFamily="34" charset="0"/>
                <a:sym typeface="Symbol" panose="05050102010706020507" pitchFamily="18" charset="2"/>
              </a:rPr>
              <a:t></a:t>
            </a:r>
          </a:p>
        </p:txBody>
      </p:sp>
      <p:graphicFrame>
        <p:nvGraphicFramePr>
          <p:cNvPr id="86025" name="Object 2">
            <a:extLst>
              <a:ext uri="{FF2B5EF4-FFF2-40B4-BE49-F238E27FC236}">
                <a16:creationId xmlns:a16="http://schemas.microsoft.com/office/drawing/2014/main" id="{E6D0CEE1-86CC-4B5D-8BA1-69C14A94E71E}"/>
              </a:ext>
            </a:extLst>
          </p:cNvPr>
          <p:cNvGraphicFramePr>
            <a:graphicFrameLocks noChangeAspect="1"/>
          </p:cNvGraphicFramePr>
          <p:nvPr/>
        </p:nvGraphicFramePr>
        <p:xfrm>
          <a:off x="7389813" y="2460625"/>
          <a:ext cx="1647825" cy="722313"/>
        </p:xfrm>
        <a:graphic>
          <a:graphicData uri="http://schemas.openxmlformats.org/presentationml/2006/ole">
            <mc:AlternateContent xmlns:mc="http://schemas.openxmlformats.org/markup-compatibility/2006">
              <mc:Choice xmlns:v="urn:schemas-microsoft-com:vml" Requires="v">
                <p:oleObj spid="_x0000_s86114" name="Rovnice" r:id="rId3" imgW="1066800" imgH="419100" progId="Equation.3">
                  <p:embed/>
                </p:oleObj>
              </mc:Choice>
              <mc:Fallback>
                <p:oleObj name="Rovnice" r:id="rId3" imgW="1066800" imgH="4191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9813" y="2460625"/>
                        <a:ext cx="1647825" cy="722313"/>
                      </a:xfrm>
                      <a:prstGeom prst="rect">
                        <a:avLst/>
                      </a:prstGeom>
                      <a:solidFill>
                        <a:srgbClr val="70A0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4" name="Ovál 53">
            <a:extLst>
              <a:ext uri="{FF2B5EF4-FFF2-40B4-BE49-F238E27FC236}">
                <a16:creationId xmlns:a16="http://schemas.microsoft.com/office/drawing/2014/main" id="{280CF7BC-5272-4671-9CF6-595AC4427256}"/>
              </a:ext>
            </a:extLst>
          </p:cNvPr>
          <p:cNvSpPr/>
          <p:nvPr/>
        </p:nvSpPr>
        <p:spPr>
          <a:xfrm>
            <a:off x="8377238" y="2820988"/>
            <a:ext cx="660400" cy="361950"/>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45843"/>
                                        </p:tgtEl>
                                        <p:attrNameLst>
                                          <p:attrName>style.visibility</p:attrName>
                                        </p:attrNameLst>
                                      </p:cBhvr>
                                      <p:to>
                                        <p:strVal val="visible"/>
                                      </p:to>
                                    </p:set>
                                    <p:anim calcmode="lin" valueType="num">
                                      <p:cBhvr additive="base">
                                        <p:cTn id="7" dur="500" fill="hold"/>
                                        <p:tgtEl>
                                          <p:spTgt spid="845843"/>
                                        </p:tgtEl>
                                        <p:attrNameLst>
                                          <p:attrName>ppt_x</p:attrName>
                                        </p:attrNameLst>
                                      </p:cBhvr>
                                      <p:tavLst>
                                        <p:tav tm="0">
                                          <p:val>
                                            <p:strVal val="#ppt_x"/>
                                          </p:val>
                                        </p:tav>
                                        <p:tav tm="100000">
                                          <p:val>
                                            <p:strVal val="#ppt_x"/>
                                          </p:val>
                                        </p:tav>
                                      </p:tavLst>
                                    </p:anim>
                                    <p:anim calcmode="lin" valueType="num">
                                      <p:cBhvr additive="base">
                                        <p:cTn id="8" dur="500" fill="hold"/>
                                        <p:tgtEl>
                                          <p:spTgt spid="8458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5843" grpId="0"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Rectangle 1026">
            <a:extLst>
              <a:ext uri="{FF2B5EF4-FFF2-40B4-BE49-F238E27FC236}">
                <a16:creationId xmlns:a16="http://schemas.microsoft.com/office/drawing/2014/main" id="{9635DC9F-0713-4BCA-8F25-E80201E4E38A}"/>
              </a:ext>
            </a:extLst>
          </p:cNvPr>
          <p:cNvSpPr>
            <a:spLocks noGrp="1" noChangeArrowheads="1"/>
          </p:cNvSpPr>
          <p:nvPr>
            <p:ph type="title"/>
          </p:nvPr>
        </p:nvSpPr>
        <p:spPr>
          <a:xfrm>
            <a:off x="250825" y="0"/>
            <a:ext cx="8229600" cy="836613"/>
          </a:xfrm>
        </p:spPr>
        <p:txBody>
          <a:bodyPr/>
          <a:lstStyle/>
          <a:p>
            <a:pPr algn="ctr">
              <a:defRPr/>
            </a:pPr>
            <a:r>
              <a:rPr lang="cs-CZ" dirty="0"/>
              <a:t>Dopplerovský úhel + chyba 4°</a:t>
            </a:r>
          </a:p>
        </p:txBody>
      </p:sp>
      <p:pic>
        <p:nvPicPr>
          <p:cNvPr id="87043" name="Picture 10" descr="C:\Users\kuba\Desktop\Čejkovice 2012\obr_doppler\Temp ID-2012011914581420120119151059114.jpg">
            <a:extLst>
              <a:ext uri="{FF2B5EF4-FFF2-40B4-BE49-F238E27FC236}">
                <a16:creationId xmlns:a16="http://schemas.microsoft.com/office/drawing/2014/main" id="{7BC4D404-5EC4-4441-A58D-A492F9BDCB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9697" b="9570"/>
          <a:stretch>
            <a:fillRect/>
          </a:stretch>
        </p:blipFill>
        <p:spPr bwMode="auto">
          <a:xfrm>
            <a:off x="0" y="3789363"/>
            <a:ext cx="4592638"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11" descr="C:\Users\kuba\Desktop\Čejkovice 2012\obr_doppler\Temp ID-2012011914581420120119150937794.jpg">
            <a:extLst>
              <a:ext uri="{FF2B5EF4-FFF2-40B4-BE49-F238E27FC236}">
                <a16:creationId xmlns:a16="http://schemas.microsoft.com/office/drawing/2014/main" id="{4F6A378D-101A-4EFF-A905-BF7DBC1906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0197" b="11855"/>
          <a:stretch>
            <a:fillRect/>
          </a:stretch>
        </p:blipFill>
        <p:spPr bwMode="auto">
          <a:xfrm>
            <a:off x="0" y="908050"/>
            <a:ext cx="4643438" cy="271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12" descr="C:\Users\kuba\Desktop\Čejkovice 2012\obr_doppler\Temp ID-2012011914581420120119150951099.jpg">
            <a:extLst>
              <a:ext uri="{FF2B5EF4-FFF2-40B4-BE49-F238E27FC236}">
                <a16:creationId xmlns:a16="http://schemas.microsoft.com/office/drawing/2014/main" id="{D3A46F94-57F7-42F2-BB54-AA0BEE0C54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9673" b="10725"/>
          <a:stretch>
            <a:fillRect/>
          </a:stretch>
        </p:blipFill>
        <p:spPr bwMode="auto">
          <a:xfrm>
            <a:off x="4572000" y="908050"/>
            <a:ext cx="4572000"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Picture 9" descr="C:\Users\kuba\Desktop\Čejkovice 2012\obr_doppler\Temp ID-2012011914581420120119151052262.jpg">
            <a:extLst>
              <a:ext uri="{FF2B5EF4-FFF2-40B4-BE49-F238E27FC236}">
                <a16:creationId xmlns:a16="http://schemas.microsoft.com/office/drawing/2014/main" id="{FC2EDA10-C13A-4016-BE31-E4D43D5D0A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10316" b="9570"/>
          <a:stretch>
            <a:fillRect/>
          </a:stretch>
        </p:blipFill>
        <p:spPr bwMode="auto">
          <a:xfrm>
            <a:off x="4516438" y="3789363"/>
            <a:ext cx="4627562"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7" name="Line 1032">
            <a:extLst>
              <a:ext uri="{FF2B5EF4-FFF2-40B4-BE49-F238E27FC236}">
                <a16:creationId xmlns:a16="http://schemas.microsoft.com/office/drawing/2014/main" id="{4CA5959B-DFB2-40D8-848F-3D767288CCAF}"/>
              </a:ext>
            </a:extLst>
          </p:cNvPr>
          <p:cNvSpPr>
            <a:spLocks noChangeShapeType="1"/>
          </p:cNvSpPr>
          <p:nvPr/>
        </p:nvSpPr>
        <p:spPr bwMode="auto">
          <a:xfrm flipH="1" flipV="1">
            <a:off x="5219700" y="1052513"/>
            <a:ext cx="68263" cy="576262"/>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87048" name="Line 1032">
            <a:extLst>
              <a:ext uri="{FF2B5EF4-FFF2-40B4-BE49-F238E27FC236}">
                <a16:creationId xmlns:a16="http://schemas.microsoft.com/office/drawing/2014/main" id="{3E0081F3-F077-4C79-8183-7256FBCF0273}"/>
              </a:ext>
            </a:extLst>
          </p:cNvPr>
          <p:cNvSpPr>
            <a:spLocks noChangeShapeType="1"/>
          </p:cNvSpPr>
          <p:nvPr/>
        </p:nvSpPr>
        <p:spPr bwMode="auto">
          <a:xfrm flipH="1" flipV="1">
            <a:off x="5148263" y="3860800"/>
            <a:ext cx="68262" cy="576263"/>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87049" name="Line 1032">
            <a:extLst>
              <a:ext uri="{FF2B5EF4-FFF2-40B4-BE49-F238E27FC236}">
                <a16:creationId xmlns:a16="http://schemas.microsoft.com/office/drawing/2014/main" id="{DE6BA021-980C-42C4-BC20-D9A339D9AE3B}"/>
              </a:ext>
            </a:extLst>
          </p:cNvPr>
          <p:cNvSpPr>
            <a:spLocks noChangeShapeType="1"/>
          </p:cNvSpPr>
          <p:nvPr/>
        </p:nvSpPr>
        <p:spPr bwMode="auto">
          <a:xfrm flipH="1" flipV="1">
            <a:off x="684213" y="3933825"/>
            <a:ext cx="66675" cy="574675"/>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87050" name="Line 1032">
            <a:extLst>
              <a:ext uri="{FF2B5EF4-FFF2-40B4-BE49-F238E27FC236}">
                <a16:creationId xmlns:a16="http://schemas.microsoft.com/office/drawing/2014/main" id="{53162B2C-4914-4B1C-83F9-248747B734A6}"/>
              </a:ext>
            </a:extLst>
          </p:cNvPr>
          <p:cNvSpPr>
            <a:spLocks noChangeShapeType="1"/>
          </p:cNvSpPr>
          <p:nvPr/>
        </p:nvSpPr>
        <p:spPr bwMode="auto">
          <a:xfrm flipH="1" flipV="1">
            <a:off x="684213" y="1052513"/>
            <a:ext cx="66675" cy="576262"/>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aphicFrame>
        <p:nvGraphicFramePr>
          <p:cNvPr id="44043" name="Object 2">
            <a:extLst>
              <a:ext uri="{FF2B5EF4-FFF2-40B4-BE49-F238E27FC236}">
                <a16:creationId xmlns:a16="http://schemas.microsoft.com/office/drawing/2014/main" id="{81F10E88-4604-4A5D-83DE-6E33A7E0A865}"/>
              </a:ext>
            </a:extLst>
          </p:cNvPr>
          <p:cNvGraphicFramePr>
            <a:graphicFrameLocks noChangeAspect="1"/>
          </p:cNvGraphicFramePr>
          <p:nvPr/>
        </p:nvGraphicFramePr>
        <p:xfrm>
          <a:off x="2881313" y="2455863"/>
          <a:ext cx="2967037" cy="1298575"/>
        </p:xfrm>
        <a:graphic>
          <a:graphicData uri="http://schemas.openxmlformats.org/presentationml/2006/ole">
            <mc:AlternateContent xmlns:mc="http://schemas.openxmlformats.org/markup-compatibility/2006">
              <mc:Choice xmlns:v="urn:schemas-microsoft-com:vml" Requires="v">
                <p:oleObj spid="_x0000_s87094" name="Rovnice" r:id="rId8" imgW="1066800" imgH="419100" progId="Equation.3">
                  <p:embed/>
                </p:oleObj>
              </mc:Choice>
              <mc:Fallback>
                <p:oleObj name="Rovnice" r:id="rId8" imgW="1066800" imgH="419100" progId="Equation.3">
                  <p:embed/>
                  <p:pic>
                    <p:nvPicPr>
                      <p:cNvPr id="0"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81313" y="2455863"/>
                        <a:ext cx="2967037" cy="1298575"/>
                      </a:xfrm>
                      <a:prstGeom prst="rect">
                        <a:avLst/>
                      </a:prstGeom>
                      <a:solidFill>
                        <a:srgbClr val="70A0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Ovál 11">
            <a:extLst>
              <a:ext uri="{FF2B5EF4-FFF2-40B4-BE49-F238E27FC236}">
                <a16:creationId xmlns:a16="http://schemas.microsoft.com/office/drawing/2014/main" id="{FE61C24F-EA38-4189-8534-BC35A3605A56}"/>
              </a:ext>
            </a:extLst>
          </p:cNvPr>
          <p:cNvSpPr/>
          <p:nvPr/>
        </p:nvSpPr>
        <p:spPr>
          <a:xfrm>
            <a:off x="2591871" y="1929045"/>
            <a:ext cx="1080120" cy="263525"/>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3" name="Ovál 12">
            <a:extLst>
              <a:ext uri="{FF2B5EF4-FFF2-40B4-BE49-F238E27FC236}">
                <a16:creationId xmlns:a16="http://schemas.microsoft.com/office/drawing/2014/main" id="{FE61C24F-EA38-4189-8534-BC35A3605A56}"/>
              </a:ext>
            </a:extLst>
          </p:cNvPr>
          <p:cNvSpPr/>
          <p:nvPr/>
        </p:nvSpPr>
        <p:spPr>
          <a:xfrm>
            <a:off x="2591871" y="4797152"/>
            <a:ext cx="1080120" cy="263525"/>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4" name="Ovál 13">
            <a:extLst>
              <a:ext uri="{FF2B5EF4-FFF2-40B4-BE49-F238E27FC236}">
                <a16:creationId xmlns:a16="http://schemas.microsoft.com/office/drawing/2014/main" id="{FE61C24F-EA38-4189-8534-BC35A3605A56}"/>
              </a:ext>
            </a:extLst>
          </p:cNvPr>
          <p:cNvSpPr/>
          <p:nvPr/>
        </p:nvSpPr>
        <p:spPr>
          <a:xfrm>
            <a:off x="7020272" y="1929044"/>
            <a:ext cx="1080120" cy="263525"/>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5" name="Ovál 14">
            <a:extLst>
              <a:ext uri="{FF2B5EF4-FFF2-40B4-BE49-F238E27FC236}">
                <a16:creationId xmlns:a16="http://schemas.microsoft.com/office/drawing/2014/main" id="{FE61C24F-EA38-4189-8534-BC35A3605A56}"/>
              </a:ext>
            </a:extLst>
          </p:cNvPr>
          <p:cNvSpPr/>
          <p:nvPr/>
        </p:nvSpPr>
        <p:spPr>
          <a:xfrm>
            <a:off x="7048019" y="4799974"/>
            <a:ext cx="1080120" cy="263525"/>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0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70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70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70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704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70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4043"/>
                                        </p:tgtEl>
                                        <p:attrNameLst>
                                          <p:attrName>style.visibility</p:attrName>
                                        </p:attrNameLst>
                                      </p:cBhvr>
                                      <p:to>
                                        <p:strVal val="visible"/>
                                      </p:to>
                                    </p:set>
                                    <p:anim calcmode="lin" valueType="num">
                                      <p:cBhvr additive="base">
                                        <p:cTn id="31" dur="500" fill="hold"/>
                                        <p:tgtEl>
                                          <p:spTgt spid="44043"/>
                                        </p:tgtEl>
                                        <p:attrNameLst>
                                          <p:attrName>ppt_x</p:attrName>
                                        </p:attrNameLst>
                                      </p:cBhvr>
                                      <p:tavLst>
                                        <p:tav tm="0">
                                          <p:val>
                                            <p:strVal val="#ppt_x"/>
                                          </p:val>
                                        </p:tav>
                                        <p:tav tm="100000">
                                          <p:val>
                                            <p:strVal val="#ppt_x"/>
                                          </p:val>
                                        </p:tav>
                                      </p:tavLst>
                                    </p:anim>
                                    <p:anim calcmode="lin" valueType="num">
                                      <p:cBhvr additive="base">
                                        <p:cTn id="32" dur="500" fill="hold"/>
                                        <p:tgtEl>
                                          <p:spTgt spid="440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7" grpId="0" animBg="1"/>
      <p:bldP spid="87048" grpId="0" animBg="1"/>
      <p:bldP spid="87049" grpId="0" animBg="1"/>
      <p:bldP spid="13" grpId="0" animBg="1"/>
      <p:bldP spid="14" grpId="0" animBg="1"/>
      <p:bldP spid="15"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8" name="Rectangle 6">
            <a:extLst>
              <a:ext uri="{FF2B5EF4-FFF2-40B4-BE49-F238E27FC236}">
                <a16:creationId xmlns:a16="http://schemas.microsoft.com/office/drawing/2014/main" id="{E01CC156-4DC0-49BC-BB23-5A3660EE621D}"/>
              </a:ext>
            </a:extLst>
          </p:cNvPr>
          <p:cNvSpPr>
            <a:spLocks noGrp="1" noChangeArrowheads="1"/>
          </p:cNvSpPr>
          <p:nvPr>
            <p:ph type="title"/>
          </p:nvPr>
        </p:nvSpPr>
        <p:spPr>
          <a:xfrm>
            <a:off x="76200" y="76200"/>
            <a:ext cx="8305800" cy="762000"/>
          </a:xfrm>
        </p:spPr>
        <p:txBody>
          <a:bodyPr/>
          <a:lstStyle/>
          <a:p>
            <a:pPr algn="ctr">
              <a:defRPr/>
            </a:pPr>
            <a:r>
              <a:rPr lang="cs-CZ" dirty="0"/>
              <a:t>Vzorkovací objem</a:t>
            </a:r>
          </a:p>
        </p:txBody>
      </p:sp>
      <p:sp>
        <p:nvSpPr>
          <p:cNvPr id="786434" name="Rectangle 2">
            <a:extLst>
              <a:ext uri="{FF2B5EF4-FFF2-40B4-BE49-F238E27FC236}">
                <a16:creationId xmlns:a16="http://schemas.microsoft.com/office/drawing/2014/main" id="{895DB209-6E5A-4999-AFDD-CA3B52B55DC6}"/>
              </a:ext>
            </a:extLst>
          </p:cNvPr>
          <p:cNvSpPr>
            <a:spLocks noGrp="1" noChangeArrowheads="1"/>
          </p:cNvSpPr>
          <p:nvPr>
            <p:ph idx="1"/>
          </p:nvPr>
        </p:nvSpPr>
        <p:spPr>
          <a:xfrm>
            <a:off x="457200" y="1143000"/>
            <a:ext cx="8305800" cy="2590800"/>
          </a:xfrm>
        </p:spPr>
        <p:txBody>
          <a:bodyPr/>
          <a:lstStyle/>
          <a:p>
            <a:pPr>
              <a:defRPr/>
            </a:pPr>
            <a:r>
              <a:rPr lang="cs-CZ" sz="2800" dirty="0"/>
              <a:t>oblast, kde se měří signál (rychlost toku) </a:t>
            </a:r>
          </a:p>
          <a:p>
            <a:pPr lvl="1">
              <a:defRPr/>
            </a:pPr>
            <a:r>
              <a:rPr lang="cs-CZ" dirty="0"/>
              <a:t>nastavuje se umístění, tj. </a:t>
            </a:r>
            <a:r>
              <a:rPr lang="cs-CZ" dirty="0">
                <a:solidFill>
                  <a:srgbClr val="FFFF00"/>
                </a:solidFill>
              </a:rPr>
              <a:t>hloubka</a:t>
            </a:r>
          </a:p>
          <a:p>
            <a:pPr lvl="1">
              <a:defRPr/>
            </a:pPr>
            <a:r>
              <a:rPr lang="cs-CZ" dirty="0">
                <a:solidFill>
                  <a:srgbClr val="FFFF00"/>
                </a:solidFill>
              </a:rPr>
              <a:t>velikost</a:t>
            </a:r>
          </a:p>
          <a:p>
            <a:pPr lvl="2">
              <a:defRPr/>
            </a:pPr>
            <a:r>
              <a:rPr lang="cs-CZ" sz="2700" dirty="0"/>
              <a:t> podle šíře cévy</a:t>
            </a:r>
          </a:p>
          <a:p>
            <a:pPr lvl="2">
              <a:defRPr/>
            </a:pPr>
            <a:r>
              <a:rPr lang="cs-CZ" sz="2700" dirty="0"/>
              <a:t> co chceme hodnotit</a:t>
            </a:r>
          </a:p>
          <a:p>
            <a:pPr>
              <a:defRPr/>
            </a:pPr>
            <a:endParaRPr lang="cs-CZ" sz="2800" dirty="0"/>
          </a:p>
          <a:p>
            <a:pPr>
              <a:defRPr/>
            </a:pPr>
            <a:endParaRPr lang="cs-CZ" sz="2800" dirty="0"/>
          </a:p>
        </p:txBody>
      </p:sp>
      <p:pic>
        <p:nvPicPr>
          <p:cNvPr id="88068" name="Picture 12">
            <a:extLst>
              <a:ext uri="{FF2B5EF4-FFF2-40B4-BE49-F238E27FC236}">
                <a16:creationId xmlns:a16="http://schemas.microsoft.com/office/drawing/2014/main" id="{DC4CD34A-AA05-4635-A01E-AAC3B84CF8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3886200"/>
            <a:ext cx="3905250"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6">
            <a:extLst>
              <a:ext uri="{FF2B5EF4-FFF2-40B4-BE49-F238E27FC236}">
                <a16:creationId xmlns:a16="http://schemas.microsoft.com/office/drawing/2014/main" id="{CA487F2B-A6EE-4DC5-B307-451375A83C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828" t="17290" r="18568"/>
          <a:stretch>
            <a:fillRect/>
          </a:stretch>
        </p:blipFill>
        <p:spPr bwMode="auto">
          <a:xfrm>
            <a:off x="5126038" y="3213100"/>
            <a:ext cx="3913187"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8070" name="Line 1038">
            <a:extLst>
              <a:ext uri="{FF2B5EF4-FFF2-40B4-BE49-F238E27FC236}">
                <a16:creationId xmlns:a16="http://schemas.microsoft.com/office/drawing/2014/main" id="{D16C56A4-142D-4493-BFC0-ECE1C9853771}"/>
              </a:ext>
            </a:extLst>
          </p:cNvPr>
          <p:cNvSpPr>
            <a:spLocks noChangeShapeType="1"/>
          </p:cNvSpPr>
          <p:nvPr/>
        </p:nvSpPr>
        <p:spPr bwMode="auto">
          <a:xfrm>
            <a:off x="6300788" y="2960688"/>
            <a:ext cx="693737" cy="504825"/>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88071" name="Line 1038">
            <a:extLst>
              <a:ext uri="{FF2B5EF4-FFF2-40B4-BE49-F238E27FC236}">
                <a16:creationId xmlns:a16="http://schemas.microsoft.com/office/drawing/2014/main" id="{07FC377D-818D-49AA-831A-9A4078945233}"/>
              </a:ext>
            </a:extLst>
          </p:cNvPr>
          <p:cNvSpPr>
            <a:spLocks noChangeShapeType="1"/>
          </p:cNvSpPr>
          <p:nvPr/>
        </p:nvSpPr>
        <p:spPr bwMode="auto">
          <a:xfrm>
            <a:off x="6300788" y="2997200"/>
            <a:ext cx="574675" cy="720725"/>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60" name="Rectangle 4">
            <a:extLst>
              <a:ext uri="{FF2B5EF4-FFF2-40B4-BE49-F238E27FC236}">
                <a16:creationId xmlns:a16="http://schemas.microsoft.com/office/drawing/2014/main" id="{EDE0F6CC-0D6E-4AAE-9606-C8F10C21921C}"/>
              </a:ext>
            </a:extLst>
          </p:cNvPr>
          <p:cNvSpPr>
            <a:spLocks noGrp="1" noChangeArrowheads="1"/>
          </p:cNvSpPr>
          <p:nvPr>
            <p:ph type="title"/>
          </p:nvPr>
        </p:nvSpPr>
        <p:spPr>
          <a:xfrm>
            <a:off x="468313" y="0"/>
            <a:ext cx="8229600" cy="1143000"/>
          </a:xfrm>
        </p:spPr>
        <p:txBody>
          <a:bodyPr/>
          <a:lstStyle/>
          <a:p>
            <a:pPr>
              <a:defRPr/>
            </a:pPr>
            <a:r>
              <a:rPr lang="cs-CZ" dirty="0"/>
              <a:t>Frekvence vzorkování signálu</a:t>
            </a:r>
          </a:p>
        </p:txBody>
      </p:sp>
      <p:sp>
        <p:nvSpPr>
          <p:cNvPr id="787461" name="Rectangle 5">
            <a:extLst>
              <a:ext uri="{FF2B5EF4-FFF2-40B4-BE49-F238E27FC236}">
                <a16:creationId xmlns:a16="http://schemas.microsoft.com/office/drawing/2014/main" id="{3E4BB22B-4432-4590-BA83-811B0767E31C}"/>
              </a:ext>
            </a:extLst>
          </p:cNvPr>
          <p:cNvSpPr>
            <a:spLocks noGrp="1" noChangeArrowheads="1"/>
          </p:cNvSpPr>
          <p:nvPr>
            <p:ph idx="1"/>
          </p:nvPr>
        </p:nvSpPr>
        <p:spPr>
          <a:xfrm>
            <a:off x="304800" y="908720"/>
            <a:ext cx="8534400" cy="4958680"/>
          </a:xfrm>
        </p:spPr>
        <p:txBody>
          <a:bodyPr/>
          <a:lstStyle/>
          <a:p>
            <a:pPr>
              <a:defRPr/>
            </a:pPr>
            <a:r>
              <a:rPr lang="cs-CZ" i="1" dirty="0">
                <a:solidFill>
                  <a:schemeClr val="tx1">
                    <a:lumMod val="85000"/>
                  </a:schemeClr>
                </a:solidFill>
              </a:rPr>
              <a:t>PRF, </a:t>
            </a:r>
            <a:r>
              <a:rPr lang="cs-CZ" i="1" dirty="0" err="1">
                <a:solidFill>
                  <a:schemeClr val="tx1">
                    <a:lumMod val="85000"/>
                  </a:schemeClr>
                </a:solidFill>
              </a:rPr>
              <a:t>Scale</a:t>
            </a:r>
            <a:endParaRPr lang="cs-CZ" i="1" dirty="0">
              <a:solidFill>
                <a:schemeClr val="tx1">
                  <a:lumMod val="85000"/>
                </a:schemeClr>
              </a:solidFill>
            </a:endParaRPr>
          </a:p>
          <a:p>
            <a:pPr marL="0" indent="0">
              <a:lnSpc>
                <a:spcPct val="90000"/>
              </a:lnSpc>
              <a:buNone/>
              <a:defRPr/>
            </a:pPr>
            <a:endParaRPr lang="cs-CZ" sz="2800" i="1" dirty="0"/>
          </a:p>
          <a:p>
            <a:pPr>
              <a:spcBef>
                <a:spcPct val="0"/>
              </a:spcBef>
              <a:defRPr/>
            </a:pPr>
            <a:r>
              <a:rPr lang="cs-CZ" sz="2800" dirty="0">
                <a:effectLst>
                  <a:outerShdw blurRad="38100" dist="38100" dir="2700000" algn="tl">
                    <a:srgbClr val="000000">
                      <a:alpha val="43137"/>
                    </a:srgbClr>
                  </a:outerShdw>
                </a:effectLst>
              </a:rPr>
              <a:t>vzorkovací frekvence </a:t>
            </a:r>
            <a:r>
              <a:rPr lang="cs-CZ" sz="2800" dirty="0">
                <a:effectLst>
                  <a:outerShdw blurRad="38100" dist="38100" dir="2700000" algn="tl">
                    <a:srgbClr val="000000">
                      <a:alpha val="43137"/>
                    </a:srgbClr>
                  </a:outerShdw>
                </a:effectLst>
                <a:sym typeface="Symbol" pitchFamily="18" charset="2"/>
              </a:rPr>
              <a:t></a:t>
            </a:r>
            <a:r>
              <a:rPr lang="cs-CZ" sz="2800" dirty="0">
                <a:effectLst>
                  <a:outerShdw blurRad="38100" dist="38100" dir="2700000" algn="tl">
                    <a:srgbClr val="000000">
                      <a:alpha val="43137"/>
                    </a:srgbClr>
                  </a:outerShdw>
                </a:effectLst>
              </a:rPr>
              <a:t> počet UZ impulsů za sekundu</a:t>
            </a:r>
          </a:p>
          <a:p>
            <a:pPr>
              <a:lnSpc>
                <a:spcPct val="90000"/>
              </a:lnSpc>
              <a:defRPr/>
            </a:pPr>
            <a:endParaRPr lang="cs-CZ" sz="2800" i="1" dirty="0"/>
          </a:p>
          <a:p>
            <a:pPr>
              <a:lnSpc>
                <a:spcPct val="170000"/>
              </a:lnSpc>
              <a:spcBef>
                <a:spcPct val="0"/>
              </a:spcBef>
              <a:defRPr/>
            </a:pPr>
            <a:r>
              <a:rPr lang="cs-CZ" sz="2800" u="sng" dirty="0">
                <a:effectLst>
                  <a:outerShdw blurRad="38100" dist="38100" dir="2700000" algn="tl">
                    <a:srgbClr val="FFFFFF"/>
                  </a:outerShdw>
                </a:effectLst>
              </a:rPr>
              <a:t>Shannon-</a:t>
            </a:r>
            <a:r>
              <a:rPr lang="cs-CZ" sz="2800" u="sng" dirty="0" err="1">
                <a:effectLst>
                  <a:outerShdw blurRad="38100" dist="38100" dir="2700000" algn="tl">
                    <a:srgbClr val="FFFFFF"/>
                  </a:outerShdw>
                </a:effectLst>
              </a:rPr>
              <a:t>Kotelnikovův</a:t>
            </a:r>
            <a:r>
              <a:rPr lang="cs-CZ" sz="2800" u="sng" dirty="0">
                <a:effectLst>
                  <a:outerShdw blurRad="38100" dist="38100" dir="2700000" algn="tl">
                    <a:srgbClr val="FFFFFF"/>
                  </a:outerShdw>
                </a:effectLst>
              </a:rPr>
              <a:t> vzorkovací teorém</a:t>
            </a:r>
          </a:p>
          <a:p>
            <a:pPr lvl="2">
              <a:spcBef>
                <a:spcPct val="0"/>
              </a:spcBef>
              <a:defRPr/>
            </a:pPr>
            <a:r>
              <a:rPr lang="cs-CZ" sz="2500" dirty="0">
                <a:effectLst>
                  <a:outerShdw blurRad="38100" dist="38100" dir="2700000" algn="tl">
                    <a:srgbClr val="000000">
                      <a:alpha val="43137"/>
                    </a:srgbClr>
                  </a:outerShdw>
                </a:effectLst>
              </a:rPr>
              <a:t>vzorkovací frekvence musí být minimálně </a:t>
            </a:r>
            <a:r>
              <a:rPr lang="cs-CZ" dirty="0">
                <a:solidFill>
                  <a:srgbClr val="FF3300"/>
                </a:solidFill>
                <a:effectLst>
                  <a:outerShdw blurRad="38100" dist="38100" dir="2700000" algn="tl">
                    <a:srgbClr val="000000">
                      <a:alpha val="43137"/>
                    </a:srgbClr>
                  </a:outerShdw>
                </a:effectLst>
              </a:rPr>
              <a:t>dvojnásobkem nejvyšší frekvence</a:t>
            </a:r>
            <a:r>
              <a:rPr lang="cs-CZ" sz="2500" dirty="0">
                <a:effectLst>
                  <a:outerShdw blurRad="38100" dist="38100" dir="2700000" algn="tl">
                    <a:srgbClr val="000000">
                      <a:alpha val="43137"/>
                    </a:srgbClr>
                  </a:outerShdw>
                </a:effectLst>
              </a:rPr>
              <a:t>, kterou zobrazujeme</a:t>
            </a:r>
          </a:p>
          <a:p>
            <a:pPr lvl="2">
              <a:spcBef>
                <a:spcPct val="0"/>
              </a:spcBef>
              <a:defRPr/>
            </a:pPr>
            <a:r>
              <a:rPr lang="cs-CZ" dirty="0">
                <a:effectLst>
                  <a:outerShdw blurRad="38100" dist="38100" dir="2700000" algn="tl">
                    <a:srgbClr val="000000">
                      <a:alpha val="43137"/>
                    </a:srgbClr>
                  </a:outerShdw>
                </a:effectLst>
              </a:rPr>
              <a:t>první signál se musí vrátit před vysláním dalšího</a:t>
            </a:r>
            <a:endParaRPr lang="en-US" dirty="0">
              <a:effectLst>
                <a:outerShdw blurRad="38100" dist="38100" dir="2700000" algn="tl">
                  <a:srgbClr val="000000">
                    <a:alpha val="43137"/>
                  </a:srgbClr>
                </a:outerShdw>
              </a:effectLst>
            </a:endParaRPr>
          </a:p>
          <a:p>
            <a:pPr lvl="2">
              <a:spcBef>
                <a:spcPct val="0"/>
              </a:spcBef>
              <a:defRPr/>
            </a:pPr>
            <a:endParaRPr lang="cs-CZ" sz="2500" dirty="0"/>
          </a:p>
          <a:p>
            <a:pPr>
              <a:spcBef>
                <a:spcPct val="0"/>
              </a:spcBef>
              <a:defRPr/>
            </a:pPr>
            <a:r>
              <a:rPr lang="cs-CZ" sz="2800" dirty="0">
                <a:effectLst>
                  <a:outerShdw blurRad="38100" dist="38100" dir="2700000" algn="tl">
                    <a:srgbClr val="000000">
                      <a:alpha val="43137"/>
                    </a:srgbClr>
                  </a:outerShdw>
                </a:effectLst>
              </a:rPr>
              <a:t>mezní hodnota </a:t>
            </a:r>
            <a:r>
              <a:rPr lang="cs-CZ" sz="2800" dirty="0">
                <a:effectLst>
                  <a:outerShdw blurRad="38100" dist="38100" dir="2700000" algn="tl">
                    <a:srgbClr val="000000">
                      <a:alpha val="43137"/>
                    </a:srgbClr>
                  </a:outerShdw>
                </a:effectLst>
                <a:cs typeface="Times New Roman" pitchFamily="18" charset="0"/>
              </a:rPr>
              <a:t>~</a:t>
            </a:r>
            <a:r>
              <a:rPr lang="cs-CZ" sz="2800" dirty="0">
                <a:effectLst>
                  <a:outerShdw blurRad="38100" dist="38100" dir="2700000" algn="tl">
                    <a:srgbClr val="000000">
                      <a:alpha val="43137"/>
                    </a:srgbClr>
                  </a:outerShdw>
                </a:effectLst>
              </a:rPr>
              <a:t> </a:t>
            </a:r>
            <a:r>
              <a:rPr lang="cs-CZ" sz="2800" u="sng" dirty="0" err="1">
                <a:effectLst>
                  <a:outerShdw blurRad="38100" dist="38100" dir="2700000" algn="tl">
                    <a:srgbClr val="000000">
                      <a:alpha val="43137"/>
                    </a:srgbClr>
                  </a:outerShdw>
                </a:effectLst>
              </a:rPr>
              <a:t>Nyquistův</a:t>
            </a:r>
            <a:r>
              <a:rPr lang="cs-CZ" sz="2800" u="sng" dirty="0">
                <a:effectLst>
                  <a:outerShdw blurRad="38100" dist="38100" dir="2700000" algn="tl">
                    <a:srgbClr val="000000">
                      <a:alpha val="43137"/>
                    </a:srgbClr>
                  </a:outerShdw>
                </a:effectLst>
              </a:rPr>
              <a:t> limit</a:t>
            </a:r>
          </a:p>
        </p:txBody>
      </p:sp>
      <p:sp>
        <p:nvSpPr>
          <p:cNvPr id="788360" name="Rectangle 904">
            <a:extLst>
              <a:ext uri="{FF2B5EF4-FFF2-40B4-BE49-F238E27FC236}">
                <a16:creationId xmlns:a16="http://schemas.microsoft.com/office/drawing/2014/main" id="{553EEBDB-87D5-4758-BA39-301FA5A82FE2}"/>
              </a:ext>
            </a:extLst>
          </p:cNvPr>
          <p:cNvSpPr>
            <a:spLocks noChangeArrowheads="1"/>
          </p:cNvSpPr>
          <p:nvPr/>
        </p:nvSpPr>
        <p:spPr bwMode="auto">
          <a:xfrm>
            <a:off x="609600" y="4876800"/>
            <a:ext cx="5456238" cy="457200"/>
          </a:xfrm>
          <a:prstGeom prst="rect">
            <a:avLst/>
          </a:prstGeom>
          <a:noFill/>
          <a:ln w="12700">
            <a:noFill/>
            <a:miter lim="800000"/>
            <a:headEnd/>
            <a:tailEnd/>
          </a:ln>
          <a:effectLst/>
        </p:spPr>
        <p:txBody>
          <a:bodyPr/>
          <a:lstStyle/>
          <a:p>
            <a:pPr>
              <a:defRPr/>
            </a:pPr>
            <a:endParaRPr lang="cs-CZ" sz="2400" dirty="0">
              <a:solidFill>
                <a:srgbClr val="FF3300"/>
              </a:solidFill>
              <a:effectLst>
                <a:outerShdw blurRad="38100" dist="38100" dir="2700000" algn="tl">
                  <a:srgbClr val="000000">
                    <a:alpha val="43137"/>
                  </a:srgbClr>
                </a:outerShdw>
              </a:effectLst>
            </a:endParaRPr>
          </a:p>
        </p:txBody>
      </p:sp>
      <p:pic>
        <p:nvPicPr>
          <p:cNvPr id="2" name="Obrázek 1">
            <a:extLst>
              <a:ext uri="{FF2B5EF4-FFF2-40B4-BE49-F238E27FC236}">
                <a16:creationId xmlns:a16="http://schemas.microsoft.com/office/drawing/2014/main" id="{7626F10F-6A2E-4AE5-8D6F-F372ABF26B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61000" y="520065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ázek 2">
            <a:extLst>
              <a:ext uri="{FF2B5EF4-FFF2-40B4-BE49-F238E27FC236}">
                <a16:creationId xmlns:a16="http://schemas.microsoft.com/office/drawing/2014/main" id="{07451E1C-CB75-4756-8058-E1014CE54E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92938" y="5200650"/>
            <a:ext cx="1528762"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a:extLst>
              <a:ext uri="{FF2B5EF4-FFF2-40B4-BE49-F238E27FC236}">
                <a16:creationId xmlns:a16="http://schemas.microsoft.com/office/drawing/2014/main" id="{6CA50929-9BD0-4111-A2C4-3EA3B8385BA8}"/>
              </a:ext>
            </a:extLst>
          </p:cNvPr>
          <p:cNvSpPr txBox="1">
            <a:spLocks noChangeArrowheads="1"/>
          </p:cNvSpPr>
          <p:nvPr/>
        </p:nvSpPr>
        <p:spPr bwMode="auto">
          <a:xfrm>
            <a:off x="5724525" y="4884738"/>
            <a:ext cx="9350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a:t>10 min</a:t>
            </a:r>
          </a:p>
        </p:txBody>
      </p:sp>
      <p:sp>
        <p:nvSpPr>
          <p:cNvPr id="9" name="TextovéPole 8">
            <a:extLst>
              <a:ext uri="{FF2B5EF4-FFF2-40B4-BE49-F238E27FC236}">
                <a16:creationId xmlns:a16="http://schemas.microsoft.com/office/drawing/2014/main" id="{13F8435B-A8C0-4910-A7EF-20BF253DBD1E}"/>
              </a:ext>
            </a:extLst>
          </p:cNvPr>
          <p:cNvSpPr txBox="1">
            <a:spLocks noChangeArrowheads="1"/>
          </p:cNvSpPr>
          <p:nvPr/>
        </p:nvSpPr>
        <p:spPr bwMode="auto">
          <a:xfrm>
            <a:off x="7299325" y="4884738"/>
            <a:ext cx="936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a:t>50 min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788360"/>
                                        </p:tgtEl>
                                        <p:attrNameLst>
                                          <p:attrName>style.visibility</p:attrName>
                                        </p:attrNameLst>
                                      </p:cBhvr>
                                      <p:to>
                                        <p:strVal val="visible"/>
                                      </p:to>
                                    </p:set>
                                    <p:anim calcmode="lin" valueType="num">
                                      <p:cBhvr additive="base">
                                        <p:cTn id="7" dur="500" fill="hold"/>
                                        <p:tgtEl>
                                          <p:spTgt spid="788360"/>
                                        </p:tgtEl>
                                        <p:attrNameLst>
                                          <p:attrName>ppt_x</p:attrName>
                                        </p:attrNameLst>
                                      </p:cBhvr>
                                      <p:tavLst>
                                        <p:tav tm="0">
                                          <p:val>
                                            <p:strVal val="#ppt_x"/>
                                          </p:val>
                                        </p:tav>
                                        <p:tav tm="100000">
                                          <p:val>
                                            <p:strVal val="#ppt_x"/>
                                          </p:val>
                                        </p:tav>
                                      </p:tavLst>
                                    </p:anim>
                                    <p:anim calcmode="lin" valueType="num">
                                      <p:cBhvr additive="base">
                                        <p:cTn id="8" dur="500" fill="hold"/>
                                        <p:tgtEl>
                                          <p:spTgt spid="78836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360" grpId="0" autoUpdateAnimBg="0"/>
      <p:bldP spid="4" grpId="0"/>
      <p:bldP spid="9" grpId="0"/>
    </p:bld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4386" name="Rectangle 2">
            <a:extLst>
              <a:ext uri="{FF2B5EF4-FFF2-40B4-BE49-F238E27FC236}">
                <a16:creationId xmlns:a16="http://schemas.microsoft.com/office/drawing/2014/main" id="{C129B24E-1345-4043-94D5-98D7B405FE94}"/>
              </a:ext>
            </a:extLst>
          </p:cNvPr>
          <p:cNvSpPr>
            <a:spLocks noGrp="1" noChangeArrowheads="1"/>
          </p:cNvSpPr>
          <p:nvPr>
            <p:ph type="title"/>
          </p:nvPr>
        </p:nvSpPr>
        <p:spPr>
          <a:xfrm>
            <a:off x="323528" y="152400"/>
            <a:ext cx="8371210" cy="762000"/>
          </a:xfrm>
        </p:spPr>
        <p:txBody>
          <a:bodyPr/>
          <a:lstStyle/>
          <a:p>
            <a:pPr algn="ctr">
              <a:defRPr/>
            </a:pPr>
            <a:r>
              <a:rPr lang="cs-CZ" dirty="0" err="1"/>
              <a:t>Aliasing</a:t>
            </a:r>
            <a:endParaRPr lang="cs-CZ" dirty="0"/>
          </a:p>
        </p:txBody>
      </p:sp>
      <p:pic>
        <p:nvPicPr>
          <p:cNvPr id="3" name="Obrázek 2">
            <a:extLst>
              <a:ext uri="{FF2B5EF4-FFF2-40B4-BE49-F238E27FC236}">
                <a16:creationId xmlns:a16="http://schemas.microsoft.com/office/drawing/2014/main" id="{E4192477-6F29-4899-BC99-3EB5537C9994}"/>
              </a:ext>
            </a:extLst>
          </p:cNvPr>
          <p:cNvPicPr>
            <a:picLocks noChangeAspect="1"/>
          </p:cNvPicPr>
          <p:nvPr/>
        </p:nvPicPr>
        <p:blipFill>
          <a:blip r:embed="rId2"/>
          <a:stretch>
            <a:fillRect/>
          </a:stretch>
        </p:blipFill>
        <p:spPr>
          <a:xfrm>
            <a:off x="2123728" y="914400"/>
            <a:ext cx="3456384" cy="5744858"/>
          </a:xfrm>
          <a:prstGeom prst="rect">
            <a:avLst/>
          </a:prstGeom>
        </p:spPr>
      </p:pic>
    </p:spTree>
    <p:extLst>
      <p:ext uri="{BB962C8B-B14F-4D97-AF65-F5344CB8AC3E}">
        <p14:creationId xmlns:p14="http://schemas.microsoft.com/office/powerpoint/2010/main" val="1675231391"/>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72" name="Rectangle 8">
            <a:extLst>
              <a:ext uri="{FF2B5EF4-FFF2-40B4-BE49-F238E27FC236}">
                <a16:creationId xmlns:a16="http://schemas.microsoft.com/office/drawing/2014/main" id="{6E4F5A1A-8349-4F7B-BD1C-769401A3923B}"/>
              </a:ext>
            </a:extLst>
          </p:cNvPr>
          <p:cNvSpPr>
            <a:spLocks noGrp="1" noChangeArrowheads="1"/>
          </p:cNvSpPr>
          <p:nvPr>
            <p:ph type="title"/>
          </p:nvPr>
        </p:nvSpPr>
        <p:spPr>
          <a:xfrm>
            <a:off x="395536" y="0"/>
            <a:ext cx="8280920" cy="1143000"/>
          </a:xfrm>
        </p:spPr>
        <p:txBody>
          <a:bodyPr/>
          <a:lstStyle/>
          <a:p>
            <a:pPr algn="ctr">
              <a:defRPr/>
            </a:pPr>
            <a:r>
              <a:rPr lang="cs-CZ" dirty="0" err="1"/>
              <a:t>Aliasing</a:t>
            </a:r>
            <a:r>
              <a:rPr lang="cs-CZ" dirty="0"/>
              <a:t> efekt</a:t>
            </a:r>
          </a:p>
        </p:txBody>
      </p:sp>
      <p:sp>
        <p:nvSpPr>
          <p:cNvPr id="651274" name="Rectangle 10">
            <a:extLst>
              <a:ext uri="{FF2B5EF4-FFF2-40B4-BE49-F238E27FC236}">
                <a16:creationId xmlns:a16="http://schemas.microsoft.com/office/drawing/2014/main" id="{594DAC79-B92F-4DFD-AFB1-30A7F525DF85}"/>
              </a:ext>
            </a:extLst>
          </p:cNvPr>
          <p:cNvSpPr>
            <a:spLocks noGrp="1" noChangeArrowheads="1"/>
          </p:cNvSpPr>
          <p:nvPr>
            <p:ph idx="1"/>
          </p:nvPr>
        </p:nvSpPr>
        <p:spPr>
          <a:xfrm>
            <a:off x="76200" y="990600"/>
            <a:ext cx="8305800" cy="2942456"/>
          </a:xfrm>
        </p:spPr>
        <p:txBody>
          <a:bodyPr>
            <a:normAutofit fontScale="92500" lnSpcReduction="20000"/>
          </a:bodyPr>
          <a:lstStyle/>
          <a:p>
            <a:pPr>
              <a:lnSpc>
                <a:spcPct val="90000"/>
              </a:lnSpc>
              <a:defRPr/>
            </a:pPr>
            <a:r>
              <a:rPr lang="cs-CZ" sz="2000" dirty="0">
                <a:effectLst>
                  <a:outerShdw blurRad="38100" dist="38100" dir="2700000" algn="tl">
                    <a:srgbClr val="000000">
                      <a:alpha val="43137"/>
                    </a:srgbClr>
                  </a:outerShdw>
                </a:effectLst>
              </a:rPr>
              <a:t>„přestřelování“</a:t>
            </a:r>
          </a:p>
          <a:p>
            <a:pPr>
              <a:lnSpc>
                <a:spcPct val="90000"/>
              </a:lnSpc>
              <a:defRPr/>
            </a:pPr>
            <a:r>
              <a:rPr lang="cs-CZ" sz="2000" dirty="0">
                <a:effectLst>
                  <a:outerShdw blurRad="38100" dist="38100" dir="2700000" algn="tl">
                    <a:srgbClr val="000000">
                      <a:alpha val="43137"/>
                    </a:srgbClr>
                  </a:outerShdw>
                </a:effectLst>
              </a:rPr>
              <a:t>podstatná </a:t>
            </a:r>
            <a:r>
              <a:rPr lang="cs-CZ" sz="2000" dirty="0">
                <a:solidFill>
                  <a:srgbClr val="FF3300"/>
                </a:solidFill>
                <a:effectLst>
                  <a:outerShdw blurRad="38100" dist="38100" dir="2700000" algn="tl">
                    <a:srgbClr val="000000">
                      <a:alpha val="43137"/>
                    </a:srgbClr>
                  </a:outerShdw>
                </a:effectLst>
              </a:rPr>
              <a:t>ztráta </a:t>
            </a:r>
            <a:r>
              <a:rPr lang="cs-CZ" sz="2000" dirty="0">
                <a:effectLst>
                  <a:outerShdw blurRad="38100" dist="38100" dir="2700000" algn="tl">
                    <a:srgbClr val="000000">
                      <a:alpha val="43137"/>
                    </a:srgbClr>
                  </a:outerShdw>
                </a:effectLst>
              </a:rPr>
              <a:t>informace, její </a:t>
            </a:r>
            <a:r>
              <a:rPr lang="cs-CZ" sz="2000" dirty="0">
                <a:solidFill>
                  <a:srgbClr val="FF3300"/>
                </a:solidFill>
                <a:effectLst>
                  <a:outerShdw blurRad="38100" dist="38100" dir="2700000" algn="tl">
                    <a:srgbClr val="000000">
                      <a:alpha val="43137"/>
                    </a:srgbClr>
                  </a:outerShdw>
                </a:effectLst>
              </a:rPr>
              <a:t>zkreslení</a:t>
            </a:r>
          </a:p>
          <a:p>
            <a:pPr>
              <a:lnSpc>
                <a:spcPct val="90000"/>
              </a:lnSpc>
              <a:defRPr/>
            </a:pPr>
            <a:r>
              <a:rPr lang="cs-CZ" sz="2000" dirty="0">
                <a:effectLst>
                  <a:outerShdw blurRad="38100" dist="38100" dir="2700000" algn="tl">
                    <a:srgbClr val="000000">
                      <a:alpha val="43137"/>
                    </a:srgbClr>
                  </a:outerShdw>
                </a:effectLst>
              </a:rPr>
              <a:t>platí pro </a:t>
            </a:r>
            <a:r>
              <a:rPr lang="cs-CZ" sz="2000" dirty="0">
                <a:solidFill>
                  <a:srgbClr val="FFFF00"/>
                </a:solidFill>
                <a:effectLst>
                  <a:outerShdw blurRad="38100" dist="38100" dir="2700000" algn="tl">
                    <a:srgbClr val="000000">
                      <a:alpha val="43137"/>
                    </a:srgbClr>
                  </a:outerShdw>
                </a:effectLst>
              </a:rPr>
              <a:t>barevné</a:t>
            </a:r>
            <a:r>
              <a:rPr lang="cs-CZ" sz="2000" dirty="0">
                <a:effectLst>
                  <a:outerShdw blurRad="38100" dist="38100" dir="2700000" algn="tl">
                    <a:srgbClr val="000000">
                      <a:alpha val="43137"/>
                    </a:srgbClr>
                  </a:outerShdw>
                </a:effectLst>
              </a:rPr>
              <a:t> i spektrální </a:t>
            </a:r>
            <a:r>
              <a:rPr lang="cs-CZ" sz="2000" dirty="0">
                <a:solidFill>
                  <a:srgbClr val="FFFF00"/>
                </a:solidFill>
                <a:effectLst>
                  <a:outerShdw blurRad="38100" dist="38100" dir="2700000" algn="tl">
                    <a:srgbClr val="000000">
                      <a:alpha val="43137"/>
                    </a:srgbClr>
                  </a:outerShdw>
                </a:effectLst>
              </a:rPr>
              <a:t>zobrazení</a:t>
            </a:r>
          </a:p>
          <a:p>
            <a:pPr>
              <a:spcBef>
                <a:spcPct val="50000"/>
              </a:spcBef>
              <a:defRPr/>
            </a:pPr>
            <a:r>
              <a:rPr lang="cs-CZ" sz="2000" dirty="0">
                <a:solidFill>
                  <a:srgbClr val="DDDDDD"/>
                </a:solidFill>
                <a:effectLst>
                  <a:outerShdw blurRad="38100" dist="38100" dir="2700000" algn="tl">
                    <a:srgbClr val="000000">
                      <a:alpha val="43137"/>
                    </a:srgbClr>
                  </a:outerShdw>
                </a:effectLst>
                <a:latin typeface="Arial Narrow" pitchFamily="34" charset="0"/>
              </a:rPr>
              <a:t>Vznik závisí na</a:t>
            </a:r>
          </a:p>
          <a:p>
            <a:pPr lvl="1">
              <a:spcBef>
                <a:spcPct val="50000"/>
              </a:spcBef>
              <a:defRPr/>
            </a:pPr>
            <a:r>
              <a:rPr lang="cs-CZ" sz="1800" dirty="0">
                <a:solidFill>
                  <a:srgbClr val="DDDDDD"/>
                </a:solidFill>
                <a:effectLst>
                  <a:outerShdw blurRad="38100" dist="38100" dir="2700000" algn="tl">
                    <a:srgbClr val="000000">
                      <a:alpha val="43137"/>
                    </a:srgbClr>
                  </a:outerShdw>
                </a:effectLst>
                <a:latin typeface="Arial Narrow" pitchFamily="34" charset="0"/>
              </a:rPr>
              <a:t>rychlosti toku –&gt; vyhledání stenózy</a:t>
            </a:r>
          </a:p>
          <a:p>
            <a:pPr lvl="1">
              <a:spcBef>
                <a:spcPct val="50000"/>
              </a:spcBef>
              <a:defRPr/>
            </a:pPr>
            <a:r>
              <a:rPr lang="cs-CZ" sz="1800" dirty="0">
                <a:solidFill>
                  <a:srgbClr val="DDDDDD"/>
                </a:solidFill>
                <a:effectLst>
                  <a:outerShdw blurRad="38100" dist="38100" dir="2700000" algn="tl">
                    <a:srgbClr val="000000">
                      <a:alpha val="43137"/>
                    </a:srgbClr>
                  </a:outerShdw>
                </a:effectLst>
                <a:latin typeface="Arial Narrow" pitchFamily="34" charset="0"/>
              </a:rPr>
              <a:t>nastavení přístroje (</a:t>
            </a:r>
            <a:r>
              <a:rPr lang="cs-CZ" sz="1800" dirty="0" err="1">
                <a:solidFill>
                  <a:srgbClr val="DDDDDD"/>
                </a:solidFill>
                <a:effectLst>
                  <a:outerShdw blurRad="38100" dist="38100" dir="2700000" algn="tl">
                    <a:srgbClr val="000000">
                      <a:alpha val="43137"/>
                    </a:srgbClr>
                  </a:outerShdw>
                </a:effectLst>
                <a:latin typeface="Arial Narrow" pitchFamily="34" charset="0"/>
              </a:rPr>
              <a:t>Scale</a:t>
            </a:r>
            <a:r>
              <a:rPr lang="cs-CZ" sz="1800" dirty="0">
                <a:solidFill>
                  <a:srgbClr val="DDDDDD"/>
                </a:solidFill>
                <a:effectLst>
                  <a:outerShdw blurRad="38100" dist="38100" dir="2700000" algn="tl">
                    <a:srgbClr val="000000">
                      <a:alpha val="43137"/>
                    </a:srgbClr>
                  </a:outerShdw>
                </a:effectLst>
                <a:latin typeface="Arial Narrow" pitchFamily="34" charset="0"/>
              </a:rPr>
              <a:t>)</a:t>
            </a:r>
          </a:p>
          <a:p>
            <a:pPr lvl="1">
              <a:spcBef>
                <a:spcPct val="50000"/>
              </a:spcBef>
              <a:defRPr/>
            </a:pPr>
            <a:r>
              <a:rPr lang="cs-CZ" sz="1800" dirty="0">
                <a:solidFill>
                  <a:srgbClr val="DDDDDD"/>
                </a:solidFill>
                <a:effectLst>
                  <a:outerShdw blurRad="38100" dist="38100" dir="2700000" algn="tl">
                    <a:srgbClr val="000000">
                      <a:alpha val="43137"/>
                    </a:srgbClr>
                  </a:outerShdw>
                </a:effectLst>
                <a:latin typeface="Arial Narrow" pitchFamily="34" charset="0"/>
              </a:rPr>
              <a:t>frekvenci sondy</a:t>
            </a:r>
          </a:p>
          <a:p>
            <a:pPr lvl="1">
              <a:spcBef>
                <a:spcPct val="50000"/>
              </a:spcBef>
              <a:defRPr/>
            </a:pPr>
            <a:r>
              <a:rPr lang="cs-CZ" sz="1800" dirty="0">
                <a:solidFill>
                  <a:srgbClr val="DDDDDD"/>
                </a:solidFill>
                <a:effectLst>
                  <a:outerShdw blurRad="38100" dist="38100" dir="2700000" algn="tl">
                    <a:srgbClr val="000000">
                      <a:alpha val="43137"/>
                    </a:srgbClr>
                  </a:outerShdw>
                </a:effectLst>
                <a:latin typeface="Arial Narrow" pitchFamily="34" charset="0"/>
              </a:rPr>
              <a:t>úhlu cévy k UZ svazku</a:t>
            </a:r>
          </a:p>
          <a:p>
            <a:pPr lvl="1">
              <a:spcBef>
                <a:spcPct val="50000"/>
              </a:spcBef>
              <a:defRPr/>
            </a:pPr>
            <a:r>
              <a:rPr lang="cs-CZ" sz="1800" dirty="0">
                <a:solidFill>
                  <a:srgbClr val="DDDDDD"/>
                </a:solidFill>
                <a:effectLst>
                  <a:outerShdw blurRad="38100" dist="38100" dir="2700000" algn="tl">
                    <a:srgbClr val="000000">
                      <a:alpha val="43137"/>
                    </a:srgbClr>
                  </a:outerShdw>
                </a:effectLst>
                <a:latin typeface="Arial Narrow" pitchFamily="34" charset="0"/>
              </a:rPr>
              <a:t>vzdálenosti od cévy</a:t>
            </a:r>
          </a:p>
          <a:p>
            <a:pPr>
              <a:defRPr/>
            </a:pPr>
            <a:endParaRPr lang="cs-CZ" sz="2000" dirty="0">
              <a:solidFill>
                <a:schemeClr val="bg1"/>
              </a:solidFill>
              <a:effectLst>
                <a:outerShdw blurRad="38100" dist="38100" dir="2700000" algn="tl">
                  <a:srgbClr val="000000">
                    <a:alpha val="43137"/>
                  </a:srgbClr>
                </a:outerShdw>
              </a:effectLst>
              <a:latin typeface="Arial Narrow" pitchFamily="34" charset="0"/>
            </a:endParaRPr>
          </a:p>
        </p:txBody>
      </p:sp>
      <p:sp>
        <p:nvSpPr>
          <p:cNvPr id="90115" name="Text Box 13">
            <a:extLst>
              <a:ext uri="{FF2B5EF4-FFF2-40B4-BE49-F238E27FC236}">
                <a16:creationId xmlns:a16="http://schemas.microsoft.com/office/drawing/2014/main" id="{F6C203E1-1157-4DA8-9A8B-DA3CA45EF535}"/>
              </a:ext>
            </a:extLst>
          </p:cNvPr>
          <p:cNvSpPr txBox="1">
            <a:spLocks noChangeArrowheads="1"/>
          </p:cNvSpPr>
          <p:nvPr/>
        </p:nvSpPr>
        <p:spPr bwMode="auto">
          <a:xfrm>
            <a:off x="0" y="6583363"/>
            <a:ext cx="914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cs-CZ" altLang="cs-CZ" sz="1200" i="1">
                <a:solidFill>
                  <a:schemeClr val="bg1"/>
                </a:solidFill>
              </a:rPr>
              <a:t>II. ultrazvukový kongres. Čejkovice. 15.-17.1. 2009.</a:t>
            </a:r>
          </a:p>
        </p:txBody>
      </p:sp>
      <p:pic>
        <p:nvPicPr>
          <p:cNvPr id="90116" name="Picture 14">
            <a:extLst>
              <a:ext uri="{FF2B5EF4-FFF2-40B4-BE49-F238E27FC236}">
                <a16:creationId xmlns:a16="http://schemas.microsoft.com/office/drawing/2014/main" id="{90B9A822-A963-4571-95A7-672D160811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30638"/>
            <a:ext cx="4381500" cy="298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16">
            <a:extLst>
              <a:ext uri="{FF2B5EF4-FFF2-40B4-BE49-F238E27FC236}">
                <a16:creationId xmlns:a16="http://schemas.microsoft.com/office/drawing/2014/main" id="{251A899E-EF4E-4F69-AEC5-60324FC4D3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0100" y="3830638"/>
            <a:ext cx="4381500" cy="298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9" name="Obrázek 1">
            <a:extLst>
              <a:ext uri="{FF2B5EF4-FFF2-40B4-BE49-F238E27FC236}">
                <a16:creationId xmlns:a16="http://schemas.microsoft.com/office/drawing/2014/main" id="{475D2BD6-6479-4397-992E-1D83D3E78EF9}"/>
              </a:ext>
            </a:extLst>
          </p:cNvPr>
          <p:cNvPicPr>
            <a:picLocks noChangeAspect="1"/>
          </p:cNvPicPr>
          <p:nvPr/>
        </p:nvPicPr>
        <p:blipFill>
          <a:blip r:embed="rId5">
            <a:extLst>
              <a:ext uri="{28A0092B-C50C-407E-A947-70E740481C1C}">
                <a14:useLocalDpi xmlns:a14="http://schemas.microsoft.com/office/drawing/2010/main" val="0"/>
              </a:ext>
            </a:extLst>
          </a:blip>
          <a:srcRect t="9496" b="16742"/>
          <a:stretch>
            <a:fillRect/>
          </a:stretch>
        </p:blipFill>
        <p:spPr bwMode="auto">
          <a:xfrm>
            <a:off x="4610100" y="1238250"/>
            <a:ext cx="4381500" cy="242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Obrázek 2">
            <a:extLst>
              <a:ext uri="{FF2B5EF4-FFF2-40B4-BE49-F238E27FC236}">
                <a16:creationId xmlns:a16="http://schemas.microsoft.com/office/drawing/2014/main" id="{F5D6D497-0504-40F2-89F1-782C5385F54D}"/>
              </a:ext>
            </a:extLst>
          </p:cNvPr>
          <p:cNvPicPr>
            <a:picLocks noChangeAspect="1"/>
          </p:cNvPicPr>
          <p:nvPr/>
        </p:nvPicPr>
        <p:blipFill>
          <a:blip r:embed="rId2">
            <a:extLst>
              <a:ext uri="{28A0092B-C50C-407E-A947-70E740481C1C}">
                <a14:useLocalDpi xmlns:a14="http://schemas.microsoft.com/office/drawing/2010/main" val="0"/>
              </a:ext>
            </a:extLst>
          </a:blip>
          <a:srcRect t="38963"/>
          <a:stretch>
            <a:fillRect/>
          </a:stretch>
        </p:blipFill>
        <p:spPr bwMode="auto">
          <a:xfrm>
            <a:off x="4643438" y="1830388"/>
            <a:ext cx="3516312"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9" name="Obrázek 1">
            <a:extLst>
              <a:ext uri="{FF2B5EF4-FFF2-40B4-BE49-F238E27FC236}">
                <a16:creationId xmlns:a16="http://schemas.microsoft.com/office/drawing/2014/main" id="{01A2011C-CE5E-48AE-A2AD-4E89FC9EFE6F}"/>
              </a:ext>
            </a:extLst>
          </p:cNvPr>
          <p:cNvPicPr>
            <a:picLocks noChangeAspect="1"/>
          </p:cNvPicPr>
          <p:nvPr/>
        </p:nvPicPr>
        <p:blipFill>
          <a:blip r:embed="rId3">
            <a:extLst>
              <a:ext uri="{28A0092B-C50C-407E-A947-70E740481C1C}">
                <a14:useLocalDpi xmlns:a14="http://schemas.microsoft.com/office/drawing/2010/main" val="0"/>
              </a:ext>
            </a:extLst>
          </a:blip>
          <a:srcRect t="39720"/>
          <a:stretch>
            <a:fillRect/>
          </a:stretch>
        </p:blipFill>
        <p:spPr bwMode="auto">
          <a:xfrm>
            <a:off x="539750" y="1822450"/>
            <a:ext cx="3578225"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8898" name="Rectangle 2">
            <a:extLst>
              <a:ext uri="{FF2B5EF4-FFF2-40B4-BE49-F238E27FC236}">
                <a16:creationId xmlns:a16="http://schemas.microsoft.com/office/drawing/2014/main" id="{173E8001-B86D-4E51-9008-81D8378185BC}"/>
              </a:ext>
            </a:extLst>
          </p:cNvPr>
          <p:cNvSpPr>
            <a:spLocks noGrp="1" noChangeArrowheads="1"/>
          </p:cNvSpPr>
          <p:nvPr>
            <p:ph type="title"/>
          </p:nvPr>
        </p:nvSpPr>
        <p:spPr>
          <a:xfrm>
            <a:off x="395288" y="0"/>
            <a:ext cx="8229600" cy="1143000"/>
          </a:xfrm>
        </p:spPr>
        <p:txBody>
          <a:bodyPr/>
          <a:lstStyle/>
          <a:p>
            <a:pPr algn="ctr">
              <a:defRPr/>
            </a:pPr>
            <a:r>
              <a:rPr lang="cs-CZ" dirty="0" err="1"/>
              <a:t>Baseline</a:t>
            </a:r>
            <a:endParaRPr lang="cs-CZ" dirty="0"/>
          </a:p>
        </p:txBody>
      </p:sp>
      <p:sp>
        <p:nvSpPr>
          <p:cNvPr id="848899" name="Rectangle 3">
            <a:extLst>
              <a:ext uri="{FF2B5EF4-FFF2-40B4-BE49-F238E27FC236}">
                <a16:creationId xmlns:a16="http://schemas.microsoft.com/office/drawing/2014/main" id="{278638C0-1D5F-4A41-85B7-30DA7FDEE851}"/>
              </a:ext>
            </a:extLst>
          </p:cNvPr>
          <p:cNvSpPr>
            <a:spLocks noGrp="1" noChangeArrowheads="1"/>
          </p:cNvSpPr>
          <p:nvPr>
            <p:ph idx="1"/>
          </p:nvPr>
        </p:nvSpPr>
        <p:spPr>
          <a:xfrm>
            <a:off x="107950" y="1125538"/>
            <a:ext cx="8928100" cy="5000625"/>
          </a:xfrm>
        </p:spPr>
        <p:txBody>
          <a:bodyPr/>
          <a:lstStyle/>
          <a:p>
            <a:pPr>
              <a:defRPr/>
            </a:pPr>
            <a:r>
              <a:rPr lang="cs-CZ" dirty="0"/>
              <a:t>Pro barevný i spektrální záznam</a:t>
            </a:r>
          </a:p>
          <a:p>
            <a:pPr>
              <a:defRPr/>
            </a:pPr>
            <a:endParaRPr lang="cs-CZ" dirty="0"/>
          </a:p>
          <a:p>
            <a:pPr>
              <a:defRPr/>
            </a:pPr>
            <a:endParaRPr lang="cs-CZ" dirty="0">
              <a:solidFill>
                <a:srgbClr val="DDDDDD"/>
              </a:solidFill>
            </a:endParaRPr>
          </a:p>
        </p:txBody>
      </p:sp>
      <p:pic>
        <p:nvPicPr>
          <p:cNvPr id="91142" name="Obrázek 1">
            <a:extLst>
              <a:ext uri="{FF2B5EF4-FFF2-40B4-BE49-F238E27FC236}">
                <a16:creationId xmlns:a16="http://schemas.microsoft.com/office/drawing/2014/main" id="{B39841B0-56DC-48D0-A5A7-BB74A690B4C2}"/>
              </a:ext>
            </a:extLst>
          </p:cNvPr>
          <p:cNvPicPr>
            <a:picLocks noChangeAspect="1"/>
          </p:cNvPicPr>
          <p:nvPr/>
        </p:nvPicPr>
        <p:blipFill>
          <a:blip r:embed="rId4">
            <a:extLst>
              <a:ext uri="{28A0092B-C50C-407E-A947-70E740481C1C}">
                <a14:useLocalDpi xmlns:a14="http://schemas.microsoft.com/office/drawing/2010/main" val="0"/>
              </a:ext>
            </a:extLst>
          </a:blip>
          <a:srcRect l="27621" t="9113"/>
          <a:stretch>
            <a:fillRect/>
          </a:stretch>
        </p:blipFill>
        <p:spPr bwMode="auto">
          <a:xfrm>
            <a:off x="28575" y="3870325"/>
            <a:ext cx="2730500"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3" name="Obrázek 2">
            <a:extLst>
              <a:ext uri="{FF2B5EF4-FFF2-40B4-BE49-F238E27FC236}">
                <a16:creationId xmlns:a16="http://schemas.microsoft.com/office/drawing/2014/main" id="{FB343C72-A798-4D83-91F7-A59D2A011C90}"/>
              </a:ext>
            </a:extLst>
          </p:cNvPr>
          <p:cNvPicPr>
            <a:picLocks noChangeAspect="1"/>
          </p:cNvPicPr>
          <p:nvPr/>
        </p:nvPicPr>
        <p:blipFill>
          <a:blip r:embed="rId5">
            <a:extLst>
              <a:ext uri="{28A0092B-C50C-407E-A947-70E740481C1C}">
                <a14:useLocalDpi xmlns:a14="http://schemas.microsoft.com/office/drawing/2010/main" val="0"/>
              </a:ext>
            </a:extLst>
          </a:blip>
          <a:srcRect l="28610" t="10172" b="-2"/>
          <a:stretch>
            <a:fillRect/>
          </a:stretch>
        </p:blipFill>
        <p:spPr bwMode="auto">
          <a:xfrm>
            <a:off x="3048000" y="3868738"/>
            <a:ext cx="2725738"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4" name="Obrázek 4">
            <a:extLst>
              <a:ext uri="{FF2B5EF4-FFF2-40B4-BE49-F238E27FC236}">
                <a16:creationId xmlns:a16="http://schemas.microsoft.com/office/drawing/2014/main" id="{913F1A38-DE25-436E-B4EB-99390343DFC6}"/>
              </a:ext>
            </a:extLst>
          </p:cNvPr>
          <p:cNvPicPr>
            <a:picLocks noChangeAspect="1"/>
          </p:cNvPicPr>
          <p:nvPr/>
        </p:nvPicPr>
        <p:blipFill>
          <a:blip r:embed="rId6">
            <a:extLst>
              <a:ext uri="{28A0092B-C50C-407E-A947-70E740481C1C}">
                <a14:useLocalDpi xmlns:a14="http://schemas.microsoft.com/office/drawing/2010/main" val="0"/>
              </a:ext>
            </a:extLst>
          </a:blip>
          <a:srcRect l="29187" t="9198"/>
          <a:stretch>
            <a:fillRect/>
          </a:stretch>
        </p:blipFill>
        <p:spPr bwMode="auto">
          <a:xfrm>
            <a:off x="6094413" y="3868738"/>
            <a:ext cx="2708275"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Přímá spojovací šipka 9">
            <a:extLst>
              <a:ext uri="{FF2B5EF4-FFF2-40B4-BE49-F238E27FC236}">
                <a16:creationId xmlns:a16="http://schemas.microsoft.com/office/drawing/2014/main" id="{C670C685-9342-48F3-8354-4DEDE60082E9}"/>
              </a:ext>
            </a:extLst>
          </p:cNvPr>
          <p:cNvCxnSpPr/>
          <p:nvPr/>
        </p:nvCxnSpPr>
        <p:spPr>
          <a:xfrm flipH="1">
            <a:off x="2789238" y="4076700"/>
            <a:ext cx="219075" cy="377825"/>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Přímá spojovací šipka 9">
            <a:extLst>
              <a:ext uri="{FF2B5EF4-FFF2-40B4-BE49-F238E27FC236}">
                <a16:creationId xmlns:a16="http://schemas.microsoft.com/office/drawing/2014/main" id="{025625DD-4725-4E49-A4A1-45A886F15AC0}"/>
              </a:ext>
            </a:extLst>
          </p:cNvPr>
          <p:cNvCxnSpPr/>
          <p:nvPr/>
        </p:nvCxnSpPr>
        <p:spPr>
          <a:xfrm flipH="1">
            <a:off x="6856413" y="4733925"/>
            <a:ext cx="431800" cy="295275"/>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Přímá spojovací šipka 9">
            <a:extLst>
              <a:ext uri="{FF2B5EF4-FFF2-40B4-BE49-F238E27FC236}">
                <a16:creationId xmlns:a16="http://schemas.microsoft.com/office/drawing/2014/main" id="{334A949F-680D-4D6F-890C-FC2A4F9B928D}"/>
              </a:ext>
            </a:extLst>
          </p:cNvPr>
          <p:cNvCxnSpPr/>
          <p:nvPr/>
        </p:nvCxnSpPr>
        <p:spPr>
          <a:xfrm flipH="1">
            <a:off x="8794750" y="4487863"/>
            <a:ext cx="304800" cy="311150"/>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Přímá spojovací šipka 9">
            <a:extLst>
              <a:ext uri="{FF2B5EF4-FFF2-40B4-BE49-F238E27FC236}">
                <a16:creationId xmlns:a16="http://schemas.microsoft.com/office/drawing/2014/main" id="{0A0E095E-9751-417A-BFD6-EC791CEB9BF3}"/>
              </a:ext>
            </a:extLst>
          </p:cNvPr>
          <p:cNvCxnSpPr/>
          <p:nvPr/>
        </p:nvCxnSpPr>
        <p:spPr>
          <a:xfrm flipH="1">
            <a:off x="5768975" y="4292600"/>
            <a:ext cx="287338" cy="317500"/>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Přímá spojovací šipka 9">
            <a:extLst>
              <a:ext uri="{FF2B5EF4-FFF2-40B4-BE49-F238E27FC236}">
                <a16:creationId xmlns:a16="http://schemas.microsoft.com/office/drawing/2014/main" id="{D02E6A86-B797-4772-998B-5851E207B55A}"/>
              </a:ext>
            </a:extLst>
          </p:cNvPr>
          <p:cNvCxnSpPr/>
          <p:nvPr/>
        </p:nvCxnSpPr>
        <p:spPr>
          <a:xfrm flipV="1">
            <a:off x="3779838" y="2492375"/>
            <a:ext cx="0" cy="338138"/>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Přímá spojovací šipka 9">
            <a:extLst>
              <a:ext uri="{FF2B5EF4-FFF2-40B4-BE49-F238E27FC236}">
                <a16:creationId xmlns:a16="http://schemas.microsoft.com/office/drawing/2014/main" id="{CD6E167C-A731-42D5-B4D0-C652F3A75077}"/>
              </a:ext>
            </a:extLst>
          </p:cNvPr>
          <p:cNvCxnSpPr/>
          <p:nvPr/>
        </p:nvCxnSpPr>
        <p:spPr>
          <a:xfrm>
            <a:off x="3779838" y="2830513"/>
            <a:ext cx="0" cy="371475"/>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6" name="Rectangle 2">
            <a:extLst>
              <a:ext uri="{FF2B5EF4-FFF2-40B4-BE49-F238E27FC236}">
                <a16:creationId xmlns:a16="http://schemas.microsoft.com/office/drawing/2014/main" id="{3E2EC307-F282-4DF0-9341-CD0823B01434}"/>
              </a:ext>
            </a:extLst>
          </p:cNvPr>
          <p:cNvSpPr>
            <a:spLocks noGrp="1" noChangeArrowheads="1"/>
          </p:cNvSpPr>
          <p:nvPr>
            <p:ph type="title"/>
          </p:nvPr>
        </p:nvSpPr>
        <p:spPr>
          <a:xfrm>
            <a:off x="395288" y="0"/>
            <a:ext cx="8229600" cy="1143000"/>
          </a:xfrm>
        </p:spPr>
        <p:txBody>
          <a:bodyPr/>
          <a:lstStyle/>
          <a:p>
            <a:pPr>
              <a:defRPr/>
            </a:pPr>
            <a:r>
              <a:rPr lang="cs-CZ" dirty="0"/>
              <a:t>akustická impedance</a:t>
            </a:r>
          </a:p>
        </p:txBody>
      </p:sp>
      <p:sp>
        <p:nvSpPr>
          <p:cNvPr id="666627" name="Rectangle 3">
            <a:extLst>
              <a:ext uri="{FF2B5EF4-FFF2-40B4-BE49-F238E27FC236}">
                <a16:creationId xmlns:a16="http://schemas.microsoft.com/office/drawing/2014/main" id="{7F05F18A-D333-4B14-9EE9-CF8C0888074E}"/>
              </a:ext>
            </a:extLst>
          </p:cNvPr>
          <p:cNvSpPr>
            <a:spLocks noGrp="1" noChangeArrowheads="1"/>
          </p:cNvSpPr>
          <p:nvPr>
            <p:ph idx="1"/>
          </p:nvPr>
        </p:nvSpPr>
        <p:spPr>
          <a:xfrm>
            <a:off x="457200" y="1196975"/>
            <a:ext cx="8458200" cy="1622425"/>
          </a:xfrm>
        </p:spPr>
        <p:txBody>
          <a:bodyPr>
            <a:normAutofit fontScale="92500" lnSpcReduction="10000"/>
          </a:bodyPr>
          <a:lstStyle/>
          <a:p>
            <a:pPr>
              <a:lnSpc>
                <a:spcPct val="90000"/>
              </a:lnSpc>
              <a:defRPr/>
            </a:pPr>
            <a:r>
              <a:rPr lang="cs-CZ" sz="2800" dirty="0"/>
              <a:t>akustický vlnový odpor prostředí</a:t>
            </a:r>
          </a:p>
          <a:p>
            <a:pPr>
              <a:lnSpc>
                <a:spcPct val="90000"/>
              </a:lnSpc>
              <a:defRPr/>
            </a:pPr>
            <a:r>
              <a:rPr lang="cs-CZ" sz="2800" dirty="0">
                <a:solidFill>
                  <a:srgbClr val="FF0000"/>
                </a:solidFill>
                <a:effectLst>
                  <a:outerShdw blurRad="38100" dist="38100" dir="2700000" algn="tl">
                    <a:srgbClr val="000000">
                      <a:alpha val="43137"/>
                    </a:srgbClr>
                  </a:outerShdw>
                </a:effectLst>
              </a:rPr>
              <a:t>odpor, který klade prostředí ultrazvuku</a:t>
            </a:r>
          </a:p>
          <a:p>
            <a:pPr>
              <a:lnSpc>
                <a:spcPct val="90000"/>
              </a:lnSpc>
              <a:defRPr/>
            </a:pPr>
            <a:r>
              <a:rPr lang="cs-CZ" sz="2800" dirty="0"/>
              <a:t>rozhodující veličina při odrazu a lomu UZ vln na akustických rozhraních</a:t>
            </a:r>
          </a:p>
        </p:txBody>
      </p:sp>
      <p:sp>
        <p:nvSpPr>
          <p:cNvPr id="20485" name="Rectangle 6">
            <a:extLst>
              <a:ext uri="{FF2B5EF4-FFF2-40B4-BE49-F238E27FC236}">
                <a16:creationId xmlns:a16="http://schemas.microsoft.com/office/drawing/2014/main" id="{D70B9CEE-54A6-42A2-BA90-B90298D9E72D}"/>
              </a:ext>
            </a:extLst>
          </p:cNvPr>
          <p:cNvSpPr>
            <a:spLocks noChangeArrowheads="1"/>
          </p:cNvSpPr>
          <p:nvPr/>
        </p:nvSpPr>
        <p:spPr bwMode="auto">
          <a:xfrm>
            <a:off x="2987824" y="3357563"/>
            <a:ext cx="6156176"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cs-CZ" altLang="cs-CZ" sz="2200" i="1" dirty="0">
                <a:latin typeface="Arial" panose="020B0604020202020204" pitchFamily="34" charset="0"/>
                <a:cs typeface="Arial" panose="020B0604020202020204" pitchFamily="34" charset="0"/>
              </a:rPr>
              <a:t>z ... </a:t>
            </a:r>
            <a:r>
              <a:rPr lang="cs-CZ" altLang="cs-CZ" sz="2200" dirty="0">
                <a:latin typeface="Arial" panose="020B0604020202020204" pitchFamily="34" charset="0"/>
                <a:cs typeface="Arial" panose="020B0604020202020204" pitchFamily="34" charset="0"/>
              </a:rPr>
              <a:t>akustický vlnový odpor </a:t>
            </a:r>
            <a:r>
              <a:rPr lang="cs-CZ" altLang="cs-CZ" sz="2200" dirty="0">
                <a:latin typeface="Arial" panose="020B0604020202020204" pitchFamily="34" charset="0"/>
                <a:cs typeface="Arial" panose="020B0604020202020204" pitchFamily="34" charset="0"/>
                <a:sym typeface="Symbol" panose="05050102010706020507" pitchFamily="18" charset="2"/>
              </a:rPr>
              <a:t></a:t>
            </a:r>
            <a:r>
              <a:rPr lang="cs-CZ" altLang="cs-CZ" sz="2200" dirty="0" err="1">
                <a:latin typeface="Arial" panose="020B0604020202020204" pitchFamily="34" charset="0"/>
                <a:cs typeface="Arial" panose="020B0604020202020204" pitchFamily="34" charset="0"/>
              </a:rPr>
              <a:t>N.s.m</a:t>
            </a:r>
            <a:r>
              <a:rPr lang="cs-CZ" altLang="cs-CZ" sz="2200" baseline="30000" dirty="0">
                <a:latin typeface="Arial" panose="020B0604020202020204" pitchFamily="34" charset="0"/>
                <a:cs typeface="Arial" panose="020B0604020202020204" pitchFamily="34" charset="0"/>
                <a:sym typeface="Symbol" panose="05050102010706020507" pitchFamily="18" charset="2"/>
              </a:rPr>
              <a:t>–3</a:t>
            </a:r>
            <a:r>
              <a:rPr lang="cs-CZ" altLang="cs-CZ" sz="2200" dirty="0">
                <a:latin typeface="Arial" panose="020B0604020202020204" pitchFamily="34" charset="0"/>
                <a:cs typeface="Arial" panose="020B0604020202020204" pitchFamily="34" charset="0"/>
                <a:sym typeface="Symbol" panose="05050102010706020507" pitchFamily="18" charset="2"/>
              </a:rPr>
              <a:t></a:t>
            </a:r>
            <a:endParaRPr lang="cs-CZ" altLang="cs-CZ" sz="2200" dirty="0">
              <a:latin typeface="Arial" panose="020B0604020202020204" pitchFamily="34" charset="0"/>
              <a:cs typeface="Arial" panose="020B0604020202020204" pitchFamily="34" charset="0"/>
            </a:endParaRPr>
          </a:p>
          <a:p>
            <a:pPr algn="just"/>
            <a:r>
              <a:rPr lang="cs-CZ" altLang="cs-CZ" sz="2200" i="1" dirty="0">
                <a:latin typeface="Arial" panose="020B0604020202020204" pitchFamily="34" charset="0"/>
                <a:cs typeface="Arial" panose="020B0604020202020204" pitchFamily="34" charset="0"/>
                <a:sym typeface="Symbol" panose="05050102010706020507" pitchFamily="18" charset="2"/>
              </a:rPr>
              <a:t>ρ</a:t>
            </a:r>
            <a:r>
              <a:rPr lang="cs-CZ" altLang="cs-CZ" sz="2200" dirty="0">
                <a:latin typeface="Arial" panose="020B0604020202020204" pitchFamily="34" charset="0"/>
                <a:cs typeface="Arial" panose="020B0604020202020204" pitchFamily="34" charset="0"/>
                <a:sym typeface="Symbol" panose="05050102010706020507" pitchFamily="18" charset="2"/>
              </a:rPr>
              <a:t> ... hustota prostředí </a:t>
            </a:r>
            <a:r>
              <a:rPr lang="cs-CZ" altLang="cs-CZ" sz="2200" dirty="0" err="1">
                <a:latin typeface="Arial" panose="020B0604020202020204" pitchFamily="34" charset="0"/>
                <a:cs typeface="Arial" panose="020B0604020202020204" pitchFamily="34" charset="0"/>
              </a:rPr>
              <a:t>kg.m</a:t>
            </a:r>
            <a:r>
              <a:rPr lang="cs-CZ" altLang="cs-CZ" sz="2200" baseline="30000" dirty="0">
                <a:latin typeface="Arial" panose="020B0604020202020204" pitchFamily="34" charset="0"/>
                <a:cs typeface="Arial" panose="020B0604020202020204" pitchFamily="34" charset="0"/>
                <a:sym typeface="Symbol" panose="05050102010706020507" pitchFamily="18" charset="2"/>
              </a:rPr>
              <a:t>–3</a:t>
            </a:r>
            <a:r>
              <a:rPr lang="cs-CZ" altLang="cs-CZ" sz="2200" dirty="0">
                <a:latin typeface="Arial" panose="020B0604020202020204" pitchFamily="34" charset="0"/>
                <a:cs typeface="Arial" panose="020B0604020202020204" pitchFamily="34" charset="0"/>
                <a:sym typeface="Symbol" panose="05050102010706020507" pitchFamily="18" charset="2"/>
              </a:rPr>
              <a:t></a:t>
            </a:r>
            <a:endParaRPr lang="cs-CZ" altLang="cs-CZ" sz="2200" dirty="0">
              <a:latin typeface="Arial" panose="020B0604020202020204" pitchFamily="34" charset="0"/>
              <a:cs typeface="Arial" panose="020B0604020202020204" pitchFamily="34" charset="0"/>
            </a:endParaRPr>
          </a:p>
          <a:p>
            <a:r>
              <a:rPr lang="cs-CZ" altLang="cs-CZ" sz="2200" i="1" dirty="0">
                <a:latin typeface="Arial" panose="020B0604020202020204" pitchFamily="34" charset="0"/>
                <a:cs typeface="Arial" panose="020B0604020202020204" pitchFamily="34" charset="0"/>
                <a:sym typeface="Symbol" panose="05050102010706020507" pitchFamily="18" charset="2"/>
              </a:rPr>
              <a:t>c</a:t>
            </a:r>
            <a:r>
              <a:rPr lang="cs-CZ" altLang="cs-CZ" sz="2200" dirty="0">
                <a:latin typeface="Arial" panose="020B0604020202020204" pitchFamily="34" charset="0"/>
                <a:cs typeface="Arial" panose="020B0604020202020204" pitchFamily="34" charset="0"/>
                <a:sym typeface="Symbol" panose="05050102010706020507" pitchFamily="18" charset="2"/>
              </a:rPr>
              <a:t> ... rychlost šíření ultrazvuku prostředím</a:t>
            </a:r>
            <a:r>
              <a:rPr lang="en-US" altLang="cs-CZ" sz="2200" dirty="0">
                <a:latin typeface="Arial" panose="020B0604020202020204" pitchFamily="34" charset="0"/>
                <a:cs typeface="Arial" panose="020B0604020202020204" pitchFamily="34" charset="0"/>
                <a:sym typeface="Symbol" panose="05050102010706020507" pitchFamily="18" charset="2"/>
              </a:rPr>
              <a:t> </a:t>
            </a:r>
            <a:r>
              <a:rPr lang="cs-CZ" altLang="cs-CZ" sz="2200" dirty="0">
                <a:latin typeface="Arial" panose="020B0604020202020204" pitchFamily="34" charset="0"/>
                <a:cs typeface="Arial" panose="020B0604020202020204" pitchFamily="34" charset="0"/>
                <a:sym typeface="Symbol" panose="05050102010706020507" pitchFamily="18" charset="2"/>
              </a:rPr>
              <a:t></a:t>
            </a:r>
            <a:r>
              <a:rPr lang="cs-CZ" altLang="cs-CZ" sz="2200" dirty="0" err="1">
                <a:latin typeface="Arial" panose="020B0604020202020204" pitchFamily="34" charset="0"/>
                <a:cs typeface="Arial" panose="020B0604020202020204" pitchFamily="34" charset="0"/>
              </a:rPr>
              <a:t>m.s</a:t>
            </a:r>
            <a:r>
              <a:rPr lang="cs-CZ" altLang="cs-CZ" sz="2200" baseline="30000" dirty="0">
                <a:latin typeface="Arial" panose="020B0604020202020204" pitchFamily="34" charset="0"/>
                <a:cs typeface="Arial" panose="020B0604020202020204" pitchFamily="34" charset="0"/>
                <a:sym typeface="Symbol" panose="05050102010706020507" pitchFamily="18" charset="2"/>
              </a:rPr>
              <a:t>–1</a:t>
            </a:r>
            <a:r>
              <a:rPr lang="cs-CZ" altLang="cs-CZ" sz="2200" dirty="0">
                <a:latin typeface="Arial" panose="020B0604020202020204" pitchFamily="34" charset="0"/>
                <a:cs typeface="Arial" panose="020B0604020202020204" pitchFamily="34" charset="0"/>
                <a:sym typeface="Symbol" panose="05050102010706020507" pitchFamily="18" charset="2"/>
              </a:rPr>
              <a:t></a:t>
            </a:r>
            <a:r>
              <a:rPr lang="cs-CZ" altLang="cs-CZ" sz="2200" dirty="0">
                <a:latin typeface="Arial" panose="020B0604020202020204" pitchFamily="34" charset="0"/>
                <a:cs typeface="Arial" panose="020B0604020202020204" pitchFamily="34" charset="0"/>
              </a:rPr>
              <a:t> </a:t>
            </a:r>
            <a:endParaRPr lang="cs-CZ" altLang="cs-CZ" sz="2200" dirty="0">
              <a:latin typeface="Arial" panose="020B0604020202020204" pitchFamily="34" charset="0"/>
              <a:cs typeface="Arial" panose="020B0604020202020204" pitchFamily="34" charset="0"/>
              <a:sym typeface="Symbol" panose="05050102010706020507" pitchFamily="18" charset="2"/>
            </a:endParaRPr>
          </a:p>
        </p:txBody>
      </p:sp>
      <p:sp>
        <p:nvSpPr>
          <p:cNvPr id="666634" name="Rectangle 10">
            <a:extLst>
              <a:ext uri="{FF2B5EF4-FFF2-40B4-BE49-F238E27FC236}">
                <a16:creationId xmlns:a16="http://schemas.microsoft.com/office/drawing/2014/main" id="{9B8ADDAC-C69D-47D3-BE9A-16DBA14054F4}"/>
              </a:ext>
            </a:extLst>
          </p:cNvPr>
          <p:cNvSpPr>
            <a:spLocks noChangeArrowheads="1"/>
          </p:cNvSpPr>
          <p:nvPr/>
        </p:nvSpPr>
        <p:spPr bwMode="auto">
          <a:xfrm>
            <a:off x="214313" y="5876925"/>
            <a:ext cx="8929687" cy="400050"/>
          </a:xfrm>
          <a:prstGeom prst="rect">
            <a:avLst/>
          </a:prstGeom>
          <a:noFill/>
          <a:ln w="9525">
            <a:noFill/>
            <a:miter lim="800000"/>
            <a:headEnd/>
            <a:tailEnd/>
          </a:ln>
          <a:effectLst/>
        </p:spPr>
        <p:txBody>
          <a:bodyPr>
            <a:spAutoFit/>
          </a:bodyPr>
          <a:lstStyle/>
          <a:p>
            <a:pPr>
              <a:spcBef>
                <a:spcPct val="20000"/>
              </a:spcBef>
              <a:defRPr/>
            </a:pPr>
            <a:r>
              <a:rPr lang="cs-CZ" sz="2000" dirty="0">
                <a:solidFill>
                  <a:srgbClr val="FFFF00"/>
                </a:solidFill>
                <a:effectLst>
                  <a:outerShdw blurRad="38100" dist="38100" dir="2700000" algn="tl">
                    <a:srgbClr val="000000">
                      <a:alpha val="43137"/>
                    </a:srgbClr>
                  </a:outerShdw>
                </a:effectLst>
                <a:latin typeface="+mn-lt"/>
                <a:cs typeface="Arial" pitchFamily="34" charset="0"/>
              </a:rPr>
              <a:t>rozdíly v akustické impedanci umožňují tvorbu </a:t>
            </a:r>
            <a:r>
              <a:rPr lang="cs-CZ" sz="2000" b="1" dirty="0">
                <a:solidFill>
                  <a:srgbClr val="FFFF00"/>
                </a:solidFill>
                <a:effectLst>
                  <a:outerShdw blurRad="38100" dist="38100" dir="2700000" algn="tl">
                    <a:srgbClr val="000000">
                      <a:alpha val="43137"/>
                    </a:srgbClr>
                  </a:outerShdw>
                </a:effectLst>
                <a:latin typeface="+mn-lt"/>
                <a:cs typeface="Arial" pitchFamily="34" charset="0"/>
              </a:rPr>
              <a:t>dvourozměrného obrazu</a:t>
            </a:r>
          </a:p>
        </p:txBody>
      </p:sp>
      <mc:AlternateContent xmlns:mc="http://schemas.openxmlformats.org/markup-compatibility/2006" xmlns:a14="http://schemas.microsoft.com/office/drawing/2010/main">
        <mc:Choice Requires="a14">
          <p:sp>
            <p:nvSpPr>
              <p:cNvPr id="7" name="TextovéPole 6">
                <a:extLst>
                  <a:ext uri="{FF2B5EF4-FFF2-40B4-BE49-F238E27FC236}">
                    <a16:creationId xmlns:a16="http://schemas.microsoft.com/office/drawing/2014/main" id="{0B6AB0E2-D1BE-4A33-8712-785894414730}"/>
                  </a:ext>
                </a:extLst>
              </p:cNvPr>
              <p:cNvSpPr txBox="1"/>
              <p:nvPr/>
            </p:nvSpPr>
            <p:spPr>
              <a:xfrm>
                <a:off x="445764" y="3591183"/>
                <a:ext cx="2149102" cy="830997"/>
              </a:xfrm>
              <a:prstGeom prst="rect">
                <a:avLst/>
              </a:prstGeom>
              <a:solidFill>
                <a:srgbClr val="00B0F0"/>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cs-CZ" sz="5400" b="0" i="1" smtClean="0">
                          <a:latin typeface="Cambria Math" panose="02040503050406030204" pitchFamily="18" charset="0"/>
                        </a:rPr>
                        <m:t>𝑧</m:t>
                      </m:r>
                      <m:r>
                        <a:rPr lang="cs-CZ" sz="5400" b="0" i="1" smtClean="0">
                          <a:latin typeface="Cambria Math" panose="02040503050406030204" pitchFamily="18" charset="0"/>
                        </a:rPr>
                        <m:t>=</m:t>
                      </m:r>
                      <m:r>
                        <a:rPr lang="cs-CZ" sz="5400" i="1">
                          <a:latin typeface="Cambria Math" panose="02040503050406030204" pitchFamily="18" charset="0"/>
                          <a:ea typeface="Cambria Math" panose="02040503050406030204" pitchFamily="18" charset="0"/>
                        </a:rPr>
                        <m:t>𝜌</m:t>
                      </m:r>
                      <m:r>
                        <a:rPr lang="cs-CZ" sz="5400" i="1">
                          <a:latin typeface="Cambria Math" panose="02040503050406030204" pitchFamily="18" charset="0"/>
                          <a:ea typeface="Cambria Math" panose="02040503050406030204" pitchFamily="18" charset="0"/>
                        </a:rPr>
                        <m:t>𝑐</m:t>
                      </m:r>
                    </m:oMath>
                  </m:oMathPara>
                </a14:m>
                <a:endParaRPr lang="cs-CZ" sz="5400" i="1" dirty="0"/>
              </a:p>
            </p:txBody>
          </p:sp>
        </mc:Choice>
        <mc:Fallback xmlns="">
          <p:sp>
            <p:nvSpPr>
              <p:cNvPr id="7" name="TextovéPole 6">
                <a:extLst>
                  <a:ext uri="{FF2B5EF4-FFF2-40B4-BE49-F238E27FC236}">
                    <a16:creationId xmlns:a16="http://schemas.microsoft.com/office/drawing/2014/main" id="{0B6AB0E2-D1BE-4A33-8712-785894414730}"/>
                  </a:ext>
                </a:extLst>
              </p:cNvPr>
              <p:cNvSpPr txBox="1">
                <a:spLocks noRot="1" noChangeAspect="1" noMove="1" noResize="1" noEditPoints="1" noAdjustHandles="1" noChangeArrowheads="1" noChangeShapeType="1" noTextEdit="1"/>
              </p:cNvSpPr>
              <p:nvPr/>
            </p:nvSpPr>
            <p:spPr>
              <a:xfrm>
                <a:off x="445764" y="3591183"/>
                <a:ext cx="2149102" cy="830997"/>
              </a:xfrm>
              <a:prstGeom prst="rect">
                <a:avLst/>
              </a:prstGeom>
              <a:blipFill>
                <a:blip r:embed="rId2"/>
                <a:stretch>
                  <a:fillRect/>
                </a:stretch>
              </a:blipFill>
            </p:spPr>
            <p:txBody>
              <a:bodyPr/>
              <a:lstStyle/>
              <a:p>
                <a:r>
                  <a:rPr lang="cs-CZ">
                    <a:noFill/>
                  </a:rPr>
                  <a:t> </a:t>
                </a:r>
              </a:p>
            </p:txBody>
          </p:sp>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66634"/>
                                        </p:tgtEl>
                                        <p:attrNameLst>
                                          <p:attrName>style.visibility</p:attrName>
                                        </p:attrNameLst>
                                      </p:cBhvr>
                                      <p:to>
                                        <p:strVal val="visible"/>
                                      </p:to>
                                    </p:set>
                                    <p:anim calcmode="lin" valueType="num">
                                      <p:cBhvr additive="base">
                                        <p:cTn id="7" dur="500" fill="hold"/>
                                        <p:tgtEl>
                                          <p:spTgt spid="666634"/>
                                        </p:tgtEl>
                                        <p:attrNameLst>
                                          <p:attrName>ppt_x</p:attrName>
                                        </p:attrNameLst>
                                      </p:cBhvr>
                                      <p:tavLst>
                                        <p:tav tm="0">
                                          <p:val>
                                            <p:strVal val="#ppt_x"/>
                                          </p:val>
                                        </p:tav>
                                        <p:tav tm="100000">
                                          <p:val>
                                            <p:strVal val="#ppt_x"/>
                                          </p:val>
                                        </p:tav>
                                      </p:tavLst>
                                    </p:anim>
                                    <p:anim calcmode="lin" valueType="num">
                                      <p:cBhvr additive="base">
                                        <p:cTn id="8" dur="500" fill="hold"/>
                                        <p:tgtEl>
                                          <p:spTgt spid="6666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6634" grpId="0"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850" name="Rectangle 2">
            <a:extLst>
              <a:ext uri="{FF2B5EF4-FFF2-40B4-BE49-F238E27FC236}">
                <a16:creationId xmlns:a16="http://schemas.microsoft.com/office/drawing/2014/main" id="{40823267-0B00-4EA0-B97A-EC8430E35642}"/>
              </a:ext>
            </a:extLst>
          </p:cNvPr>
          <p:cNvSpPr>
            <a:spLocks noGrp="1" noChangeArrowheads="1"/>
          </p:cNvSpPr>
          <p:nvPr>
            <p:ph type="title"/>
          </p:nvPr>
        </p:nvSpPr>
        <p:spPr>
          <a:xfrm>
            <a:off x="539750" y="0"/>
            <a:ext cx="6606381" cy="1143000"/>
          </a:xfrm>
        </p:spPr>
        <p:txBody>
          <a:bodyPr/>
          <a:lstStyle/>
          <a:p>
            <a:pPr algn="ctr">
              <a:defRPr/>
            </a:pPr>
            <a:r>
              <a:rPr lang="cs-CZ" dirty="0"/>
              <a:t>Filtr</a:t>
            </a:r>
          </a:p>
        </p:txBody>
      </p:sp>
      <p:sp>
        <p:nvSpPr>
          <p:cNvPr id="846851" name="Rectangle 3">
            <a:extLst>
              <a:ext uri="{FF2B5EF4-FFF2-40B4-BE49-F238E27FC236}">
                <a16:creationId xmlns:a16="http://schemas.microsoft.com/office/drawing/2014/main" id="{BEF981B7-8575-4713-A2D4-D97CA82E72B4}"/>
              </a:ext>
            </a:extLst>
          </p:cNvPr>
          <p:cNvSpPr>
            <a:spLocks noGrp="1" noChangeArrowheads="1"/>
          </p:cNvSpPr>
          <p:nvPr>
            <p:ph idx="1"/>
          </p:nvPr>
        </p:nvSpPr>
        <p:spPr>
          <a:xfrm>
            <a:off x="250825" y="1052513"/>
            <a:ext cx="5689600" cy="5073650"/>
          </a:xfrm>
        </p:spPr>
        <p:txBody>
          <a:bodyPr>
            <a:normAutofit fontScale="92500" lnSpcReduction="10000"/>
          </a:bodyPr>
          <a:lstStyle/>
          <a:p>
            <a:pPr>
              <a:lnSpc>
                <a:spcPct val="90000"/>
              </a:lnSpc>
              <a:defRPr/>
            </a:pPr>
            <a:r>
              <a:rPr lang="cs-CZ" sz="2400" i="1" dirty="0" err="1">
                <a:solidFill>
                  <a:schemeClr val="tx1">
                    <a:lumMod val="85000"/>
                  </a:schemeClr>
                </a:solidFill>
              </a:rPr>
              <a:t>wall</a:t>
            </a:r>
            <a:r>
              <a:rPr lang="cs-CZ" sz="2400" i="1" dirty="0">
                <a:solidFill>
                  <a:schemeClr val="tx1">
                    <a:lumMod val="85000"/>
                  </a:schemeClr>
                </a:solidFill>
              </a:rPr>
              <a:t> </a:t>
            </a:r>
            <a:r>
              <a:rPr lang="cs-CZ" sz="2400" i="1" dirty="0" err="1">
                <a:solidFill>
                  <a:schemeClr val="tx1">
                    <a:lumMod val="85000"/>
                  </a:schemeClr>
                </a:solidFill>
              </a:rPr>
              <a:t>filter</a:t>
            </a:r>
            <a:r>
              <a:rPr lang="cs-CZ" sz="2400" i="1" dirty="0">
                <a:solidFill>
                  <a:schemeClr val="tx1">
                    <a:lumMod val="85000"/>
                  </a:schemeClr>
                </a:solidFill>
              </a:rPr>
              <a:t>, </a:t>
            </a:r>
            <a:r>
              <a:rPr lang="cs-CZ" sz="2400" i="1" dirty="0" err="1">
                <a:solidFill>
                  <a:schemeClr val="tx1">
                    <a:lumMod val="85000"/>
                  </a:schemeClr>
                </a:solidFill>
              </a:rPr>
              <a:t>high</a:t>
            </a:r>
            <a:r>
              <a:rPr lang="cs-CZ" sz="2400" i="1" dirty="0">
                <a:solidFill>
                  <a:schemeClr val="tx1">
                    <a:lumMod val="85000"/>
                  </a:schemeClr>
                </a:solidFill>
              </a:rPr>
              <a:t> </a:t>
            </a:r>
            <a:r>
              <a:rPr lang="cs-CZ" sz="2400" i="1" dirty="0" err="1">
                <a:solidFill>
                  <a:schemeClr val="tx1">
                    <a:lumMod val="85000"/>
                  </a:schemeClr>
                </a:solidFill>
              </a:rPr>
              <a:t>pass</a:t>
            </a:r>
            <a:r>
              <a:rPr lang="cs-CZ" sz="2400" i="1" dirty="0">
                <a:solidFill>
                  <a:schemeClr val="tx1">
                    <a:lumMod val="85000"/>
                  </a:schemeClr>
                </a:solidFill>
              </a:rPr>
              <a:t> </a:t>
            </a:r>
            <a:r>
              <a:rPr lang="cs-CZ" sz="2400" i="1" dirty="0" err="1">
                <a:solidFill>
                  <a:schemeClr val="tx1">
                    <a:lumMod val="85000"/>
                  </a:schemeClr>
                </a:solidFill>
              </a:rPr>
              <a:t>filter</a:t>
            </a:r>
            <a:r>
              <a:rPr lang="cs-CZ" sz="2400" i="1" dirty="0">
                <a:solidFill>
                  <a:schemeClr val="tx1">
                    <a:lumMod val="85000"/>
                  </a:schemeClr>
                </a:solidFill>
              </a:rPr>
              <a:t>, </a:t>
            </a:r>
            <a:r>
              <a:rPr lang="cs-CZ" sz="2400" i="1" dirty="0" err="1">
                <a:solidFill>
                  <a:schemeClr val="tx1">
                    <a:lumMod val="85000"/>
                  </a:schemeClr>
                </a:solidFill>
              </a:rPr>
              <a:t>thump</a:t>
            </a:r>
            <a:r>
              <a:rPr lang="cs-CZ" sz="2400" i="1" dirty="0">
                <a:solidFill>
                  <a:schemeClr val="tx1">
                    <a:lumMod val="85000"/>
                  </a:schemeClr>
                </a:solidFill>
              </a:rPr>
              <a:t> </a:t>
            </a:r>
            <a:r>
              <a:rPr lang="cs-CZ" sz="2400" i="1" dirty="0" err="1">
                <a:solidFill>
                  <a:schemeClr val="tx1">
                    <a:lumMod val="85000"/>
                  </a:schemeClr>
                </a:solidFill>
              </a:rPr>
              <a:t>filter</a:t>
            </a:r>
            <a:endParaRPr lang="cs-CZ" sz="2400" i="1" dirty="0">
              <a:solidFill>
                <a:schemeClr val="tx1">
                  <a:lumMod val="85000"/>
                </a:schemeClr>
              </a:solidFill>
            </a:endParaRPr>
          </a:p>
          <a:p>
            <a:pPr>
              <a:lnSpc>
                <a:spcPct val="90000"/>
              </a:lnSpc>
              <a:defRPr/>
            </a:pPr>
            <a:endParaRPr lang="cs-CZ" sz="2400" i="1" dirty="0"/>
          </a:p>
          <a:p>
            <a:pPr>
              <a:lnSpc>
                <a:spcPct val="90000"/>
              </a:lnSpc>
              <a:defRPr/>
            </a:pPr>
            <a:r>
              <a:rPr lang="cs-CZ" sz="2400" dirty="0"/>
              <a:t>zdroj signálu</a:t>
            </a:r>
          </a:p>
          <a:p>
            <a:pPr lvl="1">
              <a:lnSpc>
                <a:spcPct val="90000"/>
              </a:lnSpc>
              <a:defRPr/>
            </a:pPr>
            <a:r>
              <a:rPr lang="cs-CZ" sz="2000" dirty="0"/>
              <a:t>krevní tok</a:t>
            </a:r>
          </a:p>
          <a:p>
            <a:pPr lvl="1">
              <a:lnSpc>
                <a:spcPct val="90000"/>
              </a:lnSpc>
              <a:defRPr/>
            </a:pPr>
            <a:r>
              <a:rPr lang="cs-CZ" sz="2000" dirty="0">
                <a:effectLst>
                  <a:outerShdw blurRad="38100" dist="38100" dir="2700000" algn="tl">
                    <a:srgbClr val="000000">
                      <a:alpha val="43137"/>
                    </a:srgbClr>
                  </a:outerShdw>
                </a:effectLst>
              </a:rPr>
              <a:t>nízkofrekvenční pohyby měkkých tkání – přenesené pulzace (srdce, cévy), dýchací pohyby</a:t>
            </a:r>
          </a:p>
          <a:p>
            <a:pPr>
              <a:lnSpc>
                <a:spcPct val="90000"/>
              </a:lnSpc>
              <a:defRPr/>
            </a:pPr>
            <a:endParaRPr lang="cs-CZ" sz="2400" dirty="0"/>
          </a:p>
          <a:p>
            <a:pPr>
              <a:lnSpc>
                <a:spcPct val="90000"/>
              </a:lnSpc>
              <a:defRPr/>
            </a:pPr>
            <a:r>
              <a:rPr lang="cs-CZ" sz="2400" dirty="0"/>
              <a:t>jednoduchá </a:t>
            </a:r>
            <a:r>
              <a:rPr lang="cs-CZ" sz="2400" dirty="0">
                <a:solidFill>
                  <a:srgbClr val="FFFF00"/>
                </a:solidFill>
                <a:effectLst>
                  <a:outerShdw blurRad="38100" dist="38100" dir="2700000" algn="tl">
                    <a:srgbClr val="000000">
                      <a:alpha val="43137"/>
                    </a:srgbClr>
                  </a:outerShdw>
                </a:effectLst>
              </a:rPr>
              <a:t>elektronická propust</a:t>
            </a:r>
          </a:p>
          <a:p>
            <a:pPr>
              <a:lnSpc>
                <a:spcPct val="90000"/>
              </a:lnSpc>
              <a:defRPr/>
            </a:pPr>
            <a:r>
              <a:rPr lang="cs-CZ" sz="2400" dirty="0">
                <a:effectLst>
                  <a:outerShdw blurRad="38100" dist="38100" dir="2700000" algn="tl">
                    <a:srgbClr val="000000">
                      <a:alpha val="43137"/>
                    </a:srgbClr>
                  </a:outerShdw>
                </a:effectLst>
              </a:rPr>
              <a:t>vyloučení signálů </a:t>
            </a:r>
            <a:r>
              <a:rPr lang="cs-CZ" sz="2400" dirty="0"/>
              <a:t>s nízkou frekvencí, např. 25-200 Hz (až 1500 Hz)</a:t>
            </a:r>
          </a:p>
          <a:p>
            <a:pPr>
              <a:lnSpc>
                <a:spcPct val="90000"/>
              </a:lnSpc>
              <a:defRPr/>
            </a:pPr>
            <a:r>
              <a:rPr lang="cs-CZ" sz="2400" dirty="0"/>
              <a:t>! vyloučení i signálů s malým frekvenčním posuvem (pomalé toky, např. v žilách)</a:t>
            </a:r>
          </a:p>
          <a:p>
            <a:pPr>
              <a:lnSpc>
                <a:spcPct val="90000"/>
              </a:lnSpc>
              <a:defRPr/>
            </a:pPr>
            <a:r>
              <a:rPr lang="cs-CZ" sz="2400" dirty="0"/>
              <a:t>! mylná diagnostika např. trombózy</a:t>
            </a:r>
          </a:p>
          <a:p>
            <a:pPr>
              <a:lnSpc>
                <a:spcPct val="90000"/>
              </a:lnSpc>
              <a:defRPr/>
            </a:pPr>
            <a:r>
              <a:rPr lang="cs-CZ" sz="2400" dirty="0" err="1"/>
              <a:t>Dynamic</a:t>
            </a:r>
            <a:r>
              <a:rPr lang="cs-CZ" sz="2400" dirty="0"/>
              <a:t> </a:t>
            </a:r>
            <a:r>
              <a:rPr lang="cs-CZ" sz="2400" dirty="0" err="1"/>
              <a:t>Filter</a:t>
            </a:r>
            <a:endParaRPr lang="cs-CZ" sz="2400" dirty="0"/>
          </a:p>
          <a:p>
            <a:pPr>
              <a:lnSpc>
                <a:spcPct val="90000"/>
              </a:lnSpc>
              <a:defRPr/>
            </a:pPr>
            <a:endParaRPr lang="cs-CZ" sz="2400" dirty="0">
              <a:solidFill>
                <a:srgbClr val="DDDDDD"/>
              </a:solidFill>
            </a:endParaRPr>
          </a:p>
        </p:txBody>
      </p:sp>
      <p:pic>
        <p:nvPicPr>
          <p:cNvPr id="92164" name="Picture 4">
            <a:extLst>
              <a:ext uri="{FF2B5EF4-FFF2-40B4-BE49-F238E27FC236}">
                <a16:creationId xmlns:a16="http://schemas.microsoft.com/office/drawing/2014/main" id="{5035E745-BE53-4A65-B4C0-663D8AC864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6814" y="582613"/>
            <a:ext cx="4106862"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2165" name="Picture 5">
            <a:extLst>
              <a:ext uri="{FF2B5EF4-FFF2-40B4-BE49-F238E27FC236}">
                <a16:creationId xmlns:a16="http://schemas.microsoft.com/office/drawing/2014/main" id="{ED3B0FD3-DB4C-444E-85A5-0CCADE9079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263" y="5078413"/>
            <a:ext cx="3995737" cy="177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cxnSp>
        <p:nvCxnSpPr>
          <p:cNvPr id="6" name="Přímá spojovací šipka 5">
            <a:extLst>
              <a:ext uri="{FF2B5EF4-FFF2-40B4-BE49-F238E27FC236}">
                <a16:creationId xmlns:a16="http://schemas.microsoft.com/office/drawing/2014/main" id="{6A8C5CC3-C875-4309-AC83-6EDA49100B15}"/>
              </a:ext>
            </a:extLst>
          </p:cNvPr>
          <p:cNvCxnSpPr/>
          <p:nvPr/>
        </p:nvCxnSpPr>
        <p:spPr>
          <a:xfrm flipH="1" flipV="1">
            <a:off x="5432425" y="6256338"/>
            <a:ext cx="360363" cy="574675"/>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Přímá spojovací šipka 8">
            <a:extLst>
              <a:ext uri="{FF2B5EF4-FFF2-40B4-BE49-F238E27FC236}">
                <a16:creationId xmlns:a16="http://schemas.microsoft.com/office/drawing/2014/main" id="{1D274B18-19DD-4453-A398-51815CCB2024}"/>
              </a:ext>
            </a:extLst>
          </p:cNvPr>
          <p:cNvCxnSpPr/>
          <p:nvPr/>
        </p:nvCxnSpPr>
        <p:spPr>
          <a:xfrm>
            <a:off x="8683593" y="366713"/>
            <a:ext cx="288925" cy="431800"/>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Přímá spojovací šipka 11">
            <a:extLst>
              <a:ext uri="{FF2B5EF4-FFF2-40B4-BE49-F238E27FC236}">
                <a16:creationId xmlns:a16="http://schemas.microsoft.com/office/drawing/2014/main" id="{CBE301AB-0307-4850-B652-30EC70998C70}"/>
              </a:ext>
            </a:extLst>
          </p:cNvPr>
          <p:cNvCxnSpPr/>
          <p:nvPr/>
        </p:nvCxnSpPr>
        <p:spPr>
          <a:xfrm>
            <a:off x="8675688" y="4691063"/>
            <a:ext cx="288925" cy="576262"/>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Přímá spojovací šipka 9">
            <a:extLst>
              <a:ext uri="{FF2B5EF4-FFF2-40B4-BE49-F238E27FC236}">
                <a16:creationId xmlns:a16="http://schemas.microsoft.com/office/drawing/2014/main" id="{83CE1CC8-4B1B-4FD4-84C7-5443E5BF6A36}"/>
              </a:ext>
            </a:extLst>
          </p:cNvPr>
          <p:cNvCxnSpPr/>
          <p:nvPr/>
        </p:nvCxnSpPr>
        <p:spPr>
          <a:xfrm flipH="1" flipV="1">
            <a:off x="5364088" y="1797049"/>
            <a:ext cx="360362" cy="574675"/>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38D6684-E0BE-4BE0-867E-5D35BB1BD4AA}"/>
              </a:ext>
            </a:extLst>
          </p:cNvPr>
          <p:cNvSpPr>
            <a:spLocks noGrp="1"/>
          </p:cNvSpPr>
          <p:nvPr>
            <p:ph type="title"/>
          </p:nvPr>
        </p:nvSpPr>
        <p:spPr>
          <a:xfrm>
            <a:off x="395288" y="6350"/>
            <a:ext cx="8229600" cy="831850"/>
          </a:xfrm>
        </p:spPr>
        <p:txBody>
          <a:bodyPr/>
          <a:lstStyle/>
          <a:p>
            <a:pPr algn="ctr">
              <a:defRPr/>
            </a:pPr>
            <a:r>
              <a:rPr lang="cs-CZ" dirty="0"/>
              <a:t>Měření průtoku</a:t>
            </a:r>
          </a:p>
        </p:txBody>
      </p:sp>
      <p:sp>
        <p:nvSpPr>
          <p:cNvPr id="93188" name="Text Box 7">
            <a:extLst>
              <a:ext uri="{FF2B5EF4-FFF2-40B4-BE49-F238E27FC236}">
                <a16:creationId xmlns:a16="http://schemas.microsoft.com/office/drawing/2014/main" id="{D304BD80-93F3-4EBA-90D5-04D4A0822761}"/>
              </a:ext>
            </a:extLst>
          </p:cNvPr>
          <p:cNvSpPr txBox="1">
            <a:spLocks noChangeArrowheads="1"/>
          </p:cNvSpPr>
          <p:nvPr/>
        </p:nvSpPr>
        <p:spPr bwMode="auto">
          <a:xfrm>
            <a:off x="2339752" y="2562225"/>
            <a:ext cx="49260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20000"/>
              </a:spcBef>
              <a:buFont typeface="Arial" panose="020B0604020202020204" pitchFamily="34" charset="0"/>
              <a:buNone/>
            </a:pPr>
            <a:r>
              <a:rPr lang="cs-CZ" altLang="cs-CZ" dirty="0">
                <a:latin typeface="Times New Roman" panose="02020603050405020304" pitchFamily="18" charset="0"/>
              </a:rPr>
              <a:t>TAMV……..Time-</a:t>
            </a:r>
            <a:r>
              <a:rPr lang="cs-CZ" altLang="cs-CZ" dirty="0" err="1">
                <a:latin typeface="Times New Roman" panose="02020603050405020304" pitchFamily="18" charset="0"/>
              </a:rPr>
              <a:t>averaged</a:t>
            </a:r>
            <a:r>
              <a:rPr lang="cs-CZ" altLang="cs-CZ" dirty="0">
                <a:latin typeface="Times New Roman" panose="02020603050405020304" pitchFamily="18" charset="0"/>
              </a:rPr>
              <a:t> </a:t>
            </a:r>
            <a:r>
              <a:rPr lang="cs-CZ" altLang="cs-CZ" dirty="0" err="1">
                <a:latin typeface="Times New Roman" panose="02020603050405020304" pitchFamily="18" charset="0"/>
              </a:rPr>
              <a:t>mean</a:t>
            </a:r>
            <a:r>
              <a:rPr lang="cs-CZ" altLang="cs-CZ" dirty="0">
                <a:latin typeface="Times New Roman" panose="02020603050405020304" pitchFamily="18" charset="0"/>
              </a:rPr>
              <a:t> </a:t>
            </a:r>
            <a:r>
              <a:rPr lang="cs-CZ" altLang="cs-CZ" dirty="0" err="1">
                <a:latin typeface="Times New Roman" panose="02020603050405020304" pitchFamily="18" charset="0"/>
              </a:rPr>
              <a:t>velocity</a:t>
            </a:r>
            <a:r>
              <a:rPr lang="cs-CZ" altLang="cs-CZ" dirty="0">
                <a:latin typeface="Times New Roman" panose="02020603050405020304" pitchFamily="18" charset="0"/>
              </a:rPr>
              <a:t> </a:t>
            </a:r>
          </a:p>
          <a:p>
            <a:pPr eaLnBrk="1" hangingPunct="1">
              <a:spcBef>
                <a:spcPct val="20000"/>
              </a:spcBef>
              <a:buFont typeface="Arial" panose="020B0604020202020204" pitchFamily="34" charset="0"/>
              <a:buNone/>
            </a:pPr>
            <a:r>
              <a:rPr lang="cs-CZ" altLang="cs-CZ" dirty="0">
                <a:latin typeface="Times New Roman" panose="02020603050405020304" pitchFamily="18" charset="0"/>
              </a:rPr>
              <a:t>S……………plocha</a:t>
            </a:r>
          </a:p>
        </p:txBody>
      </p:sp>
      <p:pic>
        <p:nvPicPr>
          <p:cNvPr id="93189" name="Obrázek 3">
            <a:extLst>
              <a:ext uri="{FF2B5EF4-FFF2-40B4-BE49-F238E27FC236}">
                <a16:creationId xmlns:a16="http://schemas.microsoft.com/office/drawing/2014/main" id="{C13AB50D-D196-48C4-81F2-C91C6DA904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89825" y="6350"/>
            <a:ext cx="16129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0" name="Obrázek 5">
            <a:extLst>
              <a:ext uri="{FF2B5EF4-FFF2-40B4-BE49-F238E27FC236}">
                <a16:creationId xmlns:a16="http://schemas.microsoft.com/office/drawing/2014/main" id="{52FB48B7-CF97-4E42-B18E-C30334BEB71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73969" y="3429000"/>
            <a:ext cx="4757738"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 name="Zástupný symbol pro obsah 5">
                <a:extLst>
                  <a:ext uri="{FF2B5EF4-FFF2-40B4-BE49-F238E27FC236}">
                    <a16:creationId xmlns:a16="http://schemas.microsoft.com/office/drawing/2014/main" id="{1A63947F-120E-431C-AA41-825C11E0EE37}"/>
                  </a:ext>
                </a:extLst>
              </p:cNvPr>
              <p:cNvSpPr>
                <a:spLocks noGrp="1"/>
              </p:cNvSpPr>
              <p:nvPr>
                <p:ph idx="1"/>
              </p:nvPr>
            </p:nvSpPr>
            <p:spPr>
              <a:xfrm>
                <a:off x="251520" y="1196752"/>
                <a:ext cx="8263830" cy="4980211"/>
              </a:xfrm>
            </p:spPr>
            <p:txBody>
              <a:bodyPr/>
              <a:lstStyle/>
              <a:p>
                <a:r>
                  <a:rPr lang="cs-CZ" dirty="0"/>
                  <a:t>Při správném nastavení lze změřit			 </a:t>
                </a:r>
                <a:r>
                  <a:rPr lang="cs-CZ" dirty="0">
                    <a:solidFill>
                      <a:schemeClr val="bg1"/>
                    </a:solidFill>
                  </a:rPr>
                  <a:t>objemový průtok krve</a:t>
                </a:r>
                <a:r>
                  <a:rPr lang="cs-CZ" dirty="0"/>
                  <a:t> danou cévou</a:t>
                </a:r>
              </a:p>
              <a:p>
                <a14:m>
                  <m:oMath xmlns:m="http://schemas.openxmlformats.org/officeDocument/2006/math">
                    <m:sSub>
                      <m:sSubPr>
                        <m:ctrlPr>
                          <a:rPr lang="cs-CZ" b="0" i="1" smtClean="0">
                            <a:latin typeface="Cambria Math" panose="02040503050406030204" pitchFamily="18" charset="0"/>
                          </a:rPr>
                        </m:ctrlPr>
                      </m:sSubPr>
                      <m:e>
                        <m:r>
                          <a:rPr lang="cs-CZ" b="0" i="1" smtClean="0">
                            <a:latin typeface="Cambria Math" panose="02040503050406030204" pitchFamily="18" charset="0"/>
                          </a:rPr>
                          <m:t>𝑄</m:t>
                        </m:r>
                      </m:e>
                      <m:sub>
                        <m:r>
                          <a:rPr lang="cs-CZ" b="0" i="1" smtClean="0">
                            <a:latin typeface="Cambria Math" panose="02040503050406030204" pitchFamily="18" charset="0"/>
                          </a:rPr>
                          <m:t>𝑣</m:t>
                        </m:r>
                      </m:sub>
                    </m:sSub>
                  </m:oMath>
                </a14:m>
                <a:r>
                  <a:rPr lang="en-US" dirty="0"/>
                  <a:t> </a:t>
                </a:r>
                <a:r>
                  <a:rPr lang="en-US" dirty="0">
                    <a:solidFill>
                      <a:schemeClr val="bg2">
                        <a:lumMod val="75000"/>
                      </a:schemeClr>
                    </a:solidFill>
                  </a:rPr>
                  <a:t>[</a:t>
                </a:r>
                <a:r>
                  <a:rPr lang="cs-CZ" dirty="0">
                    <a:solidFill>
                      <a:schemeClr val="bg2">
                        <a:lumMod val="75000"/>
                      </a:schemeClr>
                    </a:solidFill>
                  </a:rPr>
                  <a:t>ml/min</a:t>
                </a:r>
                <a:r>
                  <a:rPr lang="en-US" dirty="0">
                    <a:solidFill>
                      <a:schemeClr val="bg2">
                        <a:lumMod val="75000"/>
                      </a:schemeClr>
                    </a:solidFill>
                  </a:rPr>
                  <a:t>]</a:t>
                </a:r>
                <a:r>
                  <a:rPr lang="cs-CZ" dirty="0"/>
                  <a:t>= TAVM</a:t>
                </a:r>
                <a:r>
                  <a:rPr lang="en-US" dirty="0"/>
                  <a:t> </a:t>
                </a:r>
                <a:r>
                  <a:rPr lang="en-US" dirty="0">
                    <a:solidFill>
                      <a:schemeClr val="bg2">
                        <a:lumMod val="75000"/>
                      </a:schemeClr>
                    </a:solidFill>
                  </a:rPr>
                  <a:t>[cm/s] </a:t>
                </a:r>
                <a:r>
                  <a:rPr lang="en-US" dirty="0"/>
                  <a:t>x</a:t>
                </a:r>
                <a:r>
                  <a:rPr lang="en-US" dirty="0">
                    <a:solidFill>
                      <a:schemeClr val="bg2">
                        <a:lumMod val="75000"/>
                      </a:schemeClr>
                    </a:solidFill>
                  </a:rPr>
                  <a:t> </a:t>
                </a:r>
                <a:r>
                  <a:rPr lang="en-US" dirty="0"/>
                  <a:t> S </a:t>
                </a:r>
                <a:r>
                  <a:rPr lang="en-US" dirty="0">
                    <a:solidFill>
                      <a:schemeClr val="bg2">
                        <a:lumMod val="75000"/>
                      </a:schemeClr>
                    </a:solidFill>
                  </a:rPr>
                  <a:t>[cm</a:t>
                </a:r>
                <a:r>
                  <a:rPr lang="en-US" baseline="30000" dirty="0">
                    <a:solidFill>
                      <a:schemeClr val="bg2">
                        <a:lumMod val="75000"/>
                      </a:schemeClr>
                    </a:solidFill>
                  </a:rPr>
                  <a:t>2</a:t>
                </a:r>
                <a:r>
                  <a:rPr lang="en-US" dirty="0">
                    <a:solidFill>
                      <a:schemeClr val="bg2">
                        <a:lumMod val="75000"/>
                      </a:schemeClr>
                    </a:solidFill>
                  </a:rPr>
                  <a:t>] </a:t>
                </a:r>
                <a:r>
                  <a:rPr lang="en-US" dirty="0"/>
                  <a:t>x</a:t>
                </a:r>
                <a:r>
                  <a:rPr lang="en-US" dirty="0">
                    <a:solidFill>
                      <a:schemeClr val="bg2">
                        <a:lumMod val="75000"/>
                      </a:schemeClr>
                    </a:solidFill>
                  </a:rPr>
                  <a:t> </a:t>
                </a:r>
                <a:r>
                  <a:rPr lang="en-US" dirty="0"/>
                  <a:t>60</a:t>
                </a:r>
                <a:endParaRPr lang="cs-CZ" dirty="0"/>
              </a:p>
              <a:p>
                <a:endParaRPr lang="cs-CZ" dirty="0"/>
              </a:p>
              <a:p>
                <a:r>
                  <a:rPr lang="cs-CZ" dirty="0"/>
                  <a:t>Vzorkovací objem!</a:t>
                </a:r>
              </a:p>
            </p:txBody>
          </p:sp>
        </mc:Choice>
        <mc:Fallback xmlns="">
          <p:sp>
            <p:nvSpPr>
              <p:cNvPr id="6" name="Zástupný symbol pro obsah 5">
                <a:extLst>
                  <a:ext uri="{FF2B5EF4-FFF2-40B4-BE49-F238E27FC236}">
                    <a16:creationId xmlns:a16="http://schemas.microsoft.com/office/drawing/2014/main" id="{1A63947F-120E-431C-AA41-825C11E0EE37}"/>
                  </a:ext>
                </a:extLst>
              </p:cNvPr>
              <p:cNvSpPr>
                <a:spLocks noGrp="1" noRot="1" noChangeAspect="1" noMove="1" noResize="1" noEditPoints="1" noAdjustHandles="1" noChangeArrowheads="1" noChangeShapeType="1" noTextEdit="1"/>
              </p:cNvSpPr>
              <p:nvPr>
                <p:ph idx="1"/>
              </p:nvPr>
            </p:nvSpPr>
            <p:spPr>
              <a:xfrm>
                <a:off x="251520" y="1196752"/>
                <a:ext cx="8263830" cy="4980211"/>
              </a:xfrm>
              <a:blipFill>
                <a:blip r:embed="rId5"/>
                <a:stretch>
                  <a:fillRect l="-1327" t="-1958"/>
                </a:stretch>
              </a:blipFill>
            </p:spPr>
            <p:txBody>
              <a:bodyPr/>
              <a:lstStyle/>
              <a:p>
                <a:r>
                  <a:rPr lang="cs-CZ">
                    <a:noFill/>
                  </a:rPr>
                  <a:t> </a:t>
                </a:r>
              </a:p>
            </p:txBody>
          </p:sp>
        </mc:Fallback>
      </mc:AlternateContent>
      <p:cxnSp>
        <p:nvCxnSpPr>
          <p:cNvPr id="11" name="Přímá spojovací šipka 5">
            <a:extLst>
              <a:ext uri="{FF2B5EF4-FFF2-40B4-BE49-F238E27FC236}">
                <a16:creationId xmlns:a16="http://schemas.microsoft.com/office/drawing/2014/main" id="{AB98880A-BAA3-4BCE-BC19-FB8FF0ED202E}"/>
              </a:ext>
            </a:extLst>
          </p:cNvPr>
          <p:cNvCxnSpPr>
            <a:cxnSpLocks/>
          </p:cNvCxnSpPr>
          <p:nvPr/>
        </p:nvCxnSpPr>
        <p:spPr>
          <a:xfrm>
            <a:off x="3306985" y="3471809"/>
            <a:ext cx="2417143" cy="317231"/>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Obrázek 3"/>
          <p:cNvPicPr>
            <a:picLocks noChangeAspect="1"/>
          </p:cNvPicPr>
          <p:nvPr/>
        </p:nvPicPr>
        <p:blipFill>
          <a:blip r:embed="rId2">
            <a:extLst>
              <a:ext uri="{28A0092B-C50C-407E-A947-70E740481C1C}">
                <a14:useLocalDpi xmlns:a14="http://schemas.microsoft.com/office/drawing/2010/main" val="0"/>
              </a:ext>
            </a:extLst>
          </a:blip>
          <a:srcRect t="9343"/>
          <a:stretch>
            <a:fillRect/>
          </a:stretch>
        </p:blipFill>
        <p:spPr bwMode="auto">
          <a:xfrm>
            <a:off x="0" y="1124744"/>
            <a:ext cx="8220075"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Line 1038"/>
          <p:cNvSpPr>
            <a:spLocks noChangeShapeType="1"/>
          </p:cNvSpPr>
          <p:nvPr/>
        </p:nvSpPr>
        <p:spPr bwMode="auto">
          <a:xfrm flipH="1">
            <a:off x="7943850" y="3699669"/>
            <a:ext cx="398463" cy="40005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2708" name="Line 1038"/>
          <p:cNvSpPr>
            <a:spLocks noChangeShapeType="1"/>
          </p:cNvSpPr>
          <p:nvPr/>
        </p:nvSpPr>
        <p:spPr bwMode="auto">
          <a:xfrm>
            <a:off x="6235700" y="1045369"/>
            <a:ext cx="415925" cy="822325"/>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2709" name="Line 1038"/>
          <p:cNvSpPr>
            <a:spLocks noChangeShapeType="1"/>
          </p:cNvSpPr>
          <p:nvPr/>
        </p:nvSpPr>
        <p:spPr bwMode="auto">
          <a:xfrm>
            <a:off x="7092950" y="1029494"/>
            <a:ext cx="623888" cy="852488"/>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2710" name="Line 1038"/>
          <p:cNvSpPr>
            <a:spLocks noChangeShapeType="1"/>
          </p:cNvSpPr>
          <p:nvPr/>
        </p:nvSpPr>
        <p:spPr bwMode="auto">
          <a:xfrm>
            <a:off x="2420938" y="1105694"/>
            <a:ext cx="1054100" cy="1508125"/>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2711" name="Line 1038"/>
          <p:cNvSpPr>
            <a:spLocks noChangeShapeType="1"/>
          </p:cNvSpPr>
          <p:nvPr/>
        </p:nvSpPr>
        <p:spPr bwMode="auto">
          <a:xfrm flipH="1">
            <a:off x="1357313" y="1105694"/>
            <a:ext cx="1001712" cy="1524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2712" name="TextovéPole 4"/>
          <p:cNvSpPr txBox="1">
            <a:spLocks noChangeArrowheads="1"/>
          </p:cNvSpPr>
          <p:nvPr/>
        </p:nvSpPr>
        <p:spPr bwMode="auto">
          <a:xfrm>
            <a:off x="2166938" y="756444"/>
            <a:ext cx="892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a:solidFill>
                  <a:srgbClr val="FFFF00"/>
                </a:solidFill>
                <a:latin typeface="Arial" panose="020B0604020202020204" pitchFamily="34" charset="0"/>
                <a:cs typeface="Arial" panose="020B0604020202020204" pitchFamily="34" charset="0"/>
              </a:rPr>
              <a:t>úhel</a:t>
            </a:r>
          </a:p>
        </p:txBody>
      </p:sp>
      <p:sp>
        <p:nvSpPr>
          <p:cNvPr id="72713" name="TextovéPole 15"/>
          <p:cNvSpPr txBox="1">
            <a:spLocks noChangeArrowheads="1"/>
          </p:cNvSpPr>
          <p:nvPr/>
        </p:nvSpPr>
        <p:spPr bwMode="auto">
          <a:xfrm>
            <a:off x="5280025" y="735807"/>
            <a:ext cx="1152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a:solidFill>
                  <a:srgbClr val="FFFF00"/>
                </a:solidFill>
                <a:latin typeface="Arial" panose="020B0604020202020204" pitchFamily="34" charset="0"/>
                <a:cs typeface="Arial" panose="020B0604020202020204" pitchFamily="34" charset="0"/>
              </a:rPr>
              <a:t>PW gain</a:t>
            </a:r>
          </a:p>
        </p:txBody>
      </p:sp>
      <p:sp>
        <p:nvSpPr>
          <p:cNvPr id="72714" name="TextovéPole 16"/>
          <p:cNvSpPr txBox="1">
            <a:spLocks noChangeArrowheads="1"/>
          </p:cNvSpPr>
          <p:nvPr/>
        </p:nvSpPr>
        <p:spPr bwMode="auto">
          <a:xfrm>
            <a:off x="8253413" y="3401219"/>
            <a:ext cx="930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dirty="0">
                <a:solidFill>
                  <a:srgbClr val="FFFF00"/>
                </a:solidFill>
                <a:latin typeface="Arial" panose="020B0604020202020204" pitchFamily="34" charset="0"/>
                <a:cs typeface="Arial" panose="020B0604020202020204" pitchFamily="34" charset="0"/>
              </a:rPr>
              <a:t>PRF</a:t>
            </a:r>
          </a:p>
          <a:p>
            <a:pPr eaLnBrk="1" hangingPunct="1"/>
            <a:r>
              <a:rPr lang="cs-CZ" altLang="cs-CZ" dirty="0">
                <a:solidFill>
                  <a:srgbClr val="FFFF00"/>
                </a:solidFill>
                <a:latin typeface="Arial" panose="020B0604020202020204" pitchFamily="34" charset="0"/>
                <a:cs typeface="Arial" panose="020B0604020202020204" pitchFamily="34" charset="0"/>
              </a:rPr>
              <a:t>(</a:t>
            </a:r>
            <a:r>
              <a:rPr lang="cs-CZ" altLang="cs-CZ" dirty="0" err="1">
                <a:solidFill>
                  <a:srgbClr val="FFFF00"/>
                </a:solidFill>
                <a:latin typeface="Arial" panose="020B0604020202020204" pitchFamily="34" charset="0"/>
                <a:cs typeface="Arial" panose="020B0604020202020204" pitchFamily="34" charset="0"/>
              </a:rPr>
              <a:t>scale</a:t>
            </a:r>
            <a:r>
              <a:rPr lang="cs-CZ" altLang="cs-CZ" dirty="0">
                <a:solidFill>
                  <a:srgbClr val="FFFF00"/>
                </a:solidFill>
                <a:latin typeface="Arial" panose="020B0604020202020204" pitchFamily="34" charset="0"/>
                <a:cs typeface="Arial" panose="020B0604020202020204" pitchFamily="34" charset="0"/>
              </a:rPr>
              <a:t>)</a:t>
            </a:r>
          </a:p>
        </p:txBody>
      </p:sp>
      <p:sp>
        <p:nvSpPr>
          <p:cNvPr id="72715" name="Line 1038"/>
          <p:cNvSpPr>
            <a:spLocks noChangeShapeType="1"/>
          </p:cNvSpPr>
          <p:nvPr/>
        </p:nvSpPr>
        <p:spPr bwMode="auto">
          <a:xfrm flipH="1">
            <a:off x="3714750" y="1177132"/>
            <a:ext cx="301625" cy="1436687"/>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2716" name="TextovéPole 18"/>
          <p:cNvSpPr txBox="1">
            <a:spLocks noChangeArrowheads="1"/>
          </p:cNvSpPr>
          <p:nvPr/>
        </p:nvSpPr>
        <p:spPr bwMode="auto">
          <a:xfrm>
            <a:off x="3373438" y="764382"/>
            <a:ext cx="159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a:solidFill>
                  <a:srgbClr val="FFFF00"/>
                </a:solidFill>
                <a:latin typeface="Arial" panose="020B0604020202020204" pitchFamily="34" charset="0"/>
                <a:cs typeface="Arial" panose="020B0604020202020204" pitchFamily="34" charset="0"/>
              </a:rPr>
              <a:t>vzork. objem</a:t>
            </a:r>
          </a:p>
        </p:txBody>
      </p:sp>
      <p:sp>
        <p:nvSpPr>
          <p:cNvPr id="72717" name="Line 1038"/>
          <p:cNvSpPr>
            <a:spLocks noChangeShapeType="1"/>
          </p:cNvSpPr>
          <p:nvPr/>
        </p:nvSpPr>
        <p:spPr bwMode="auto">
          <a:xfrm flipH="1" flipV="1">
            <a:off x="827088" y="3274219"/>
            <a:ext cx="241300" cy="6223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2718" name="TextovéPole 20"/>
          <p:cNvSpPr txBox="1">
            <a:spLocks noChangeArrowheads="1"/>
          </p:cNvSpPr>
          <p:nvPr/>
        </p:nvSpPr>
        <p:spPr bwMode="auto">
          <a:xfrm>
            <a:off x="1101725" y="3771107"/>
            <a:ext cx="10652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a:solidFill>
                  <a:srgbClr val="FFFF00"/>
                </a:solidFill>
                <a:latin typeface="Arial" panose="020B0604020202020204" pitchFamily="34" charset="0"/>
                <a:cs typeface="Arial" panose="020B0604020202020204" pitchFamily="34" charset="0"/>
              </a:rPr>
              <a:t>wall filtr</a:t>
            </a:r>
          </a:p>
        </p:txBody>
      </p:sp>
      <p:sp>
        <p:nvSpPr>
          <p:cNvPr id="72719" name="TextovéPole 14"/>
          <p:cNvSpPr txBox="1">
            <a:spLocks noChangeArrowheads="1"/>
          </p:cNvSpPr>
          <p:nvPr/>
        </p:nvSpPr>
        <p:spPr bwMode="auto">
          <a:xfrm>
            <a:off x="6586538" y="656432"/>
            <a:ext cx="2597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dirty="0">
                <a:solidFill>
                  <a:srgbClr val="FFFF00"/>
                </a:solidFill>
                <a:latin typeface="Arial" panose="020B0604020202020204" pitchFamily="34" charset="0"/>
                <a:cs typeface="Arial" panose="020B0604020202020204" pitchFamily="34" charset="0"/>
              </a:rPr>
              <a:t>priorita barev. záznamu</a:t>
            </a:r>
          </a:p>
        </p:txBody>
      </p:sp>
      <p:sp>
        <p:nvSpPr>
          <p:cNvPr id="72720" name="Line 1038"/>
          <p:cNvSpPr>
            <a:spLocks noChangeShapeType="1"/>
          </p:cNvSpPr>
          <p:nvPr/>
        </p:nvSpPr>
        <p:spPr bwMode="auto">
          <a:xfrm flipH="1" flipV="1">
            <a:off x="8170863" y="1913732"/>
            <a:ext cx="192087" cy="334962"/>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2721" name="TextovéPole 23"/>
          <p:cNvSpPr txBox="1">
            <a:spLocks noChangeArrowheads="1"/>
          </p:cNvSpPr>
          <p:nvPr/>
        </p:nvSpPr>
        <p:spPr bwMode="auto">
          <a:xfrm>
            <a:off x="8342313" y="1867694"/>
            <a:ext cx="10318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dirty="0">
                <a:solidFill>
                  <a:srgbClr val="FFFF00"/>
                </a:solidFill>
                <a:latin typeface="Arial" panose="020B0604020202020204" pitchFamily="34" charset="0"/>
                <a:cs typeface="Arial" panose="020B0604020202020204" pitchFamily="34" charset="0"/>
              </a:rPr>
              <a:t>směr toku</a:t>
            </a:r>
          </a:p>
        </p:txBody>
      </p:sp>
      <p:sp>
        <p:nvSpPr>
          <p:cNvPr id="72722" name="Line 1038"/>
          <p:cNvSpPr>
            <a:spLocks noChangeShapeType="1"/>
          </p:cNvSpPr>
          <p:nvPr/>
        </p:nvSpPr>
        <p:spPr bwMode="auto">
          <a:xfrm flipH="1">
            <a:off x="8166100" y="2248694"/>
            <a:ext cx="196850" cy="282575"/>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2723" name="Line 1038"/>
          <p:cNvSpPr>
            <a:spLocks noChangeShapeType="1"/>
          </p:cNvSpPr>
          <p:nvPr/>
        </p:nvSpPr>
        <p:spPr bwMode="auto">
          <a:xfrm flipH="1">
            <a:off x="522288" y="1124744"/>
            <a:ext cx="385762" cy="167005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2724" name="TextovéPole 26"/>
          <p:cNvSpPr txBox="1">
            <a:spLocks noChangeArrowheads="1"/>
          </p:cNvSpPr>
          <p:nvPr/>
        </p:nvSpPr>
        <p:spPr bwMode="auto">
          <a:xfrm>
            <a:off x="484188" y="756444"/>
            <a:ext cx="12811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a:solidFill>
                  <a:srgbClr val="FFFF00"/>
                </a:solidFill>
                <a:latin typeface="Arial" panose="020B0604020202020204" pitchFamily="34" charset="0"/>
                <a:cs typeface="Arial" panose="020B0604020202020204" pitchFamily="34" charset="0"/>
              </a:rPr>
              <a:t>color gain</a:t>
            </a:r>
          </a:p>
        </p:txBody>
      </p:sp>
      <p:sp>
        <p:nvSpPr>
          <p:cNvPr id="72725" name="Line 1038"/>
          <p:cNvSpPr>
            <a:spLocks noChangeShapeType="1"/>
          </p:cNvSpPr>
          <p:nvPr/>
        </p:nvSpPr>
        <p:spPr bwMode="auto">
          <a:xfrm flipH="1" flipV="1">
            <a:off x="8220075" y="3102769"/>
            <a:ext cx="168275" cy="29845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2726" name="Line 1038"/>
          <p:cNvSpPr>
            <a:spLocks noChangeShapeType="1"/>
          </p:cNvSpPr>
          <p:nvPr/>
        </p:nvSpPr>
        <p:spPr bwMode="auto">
          <a:xfrm flipH="1">
            <a:off x="720725" y="2851944"/>
            <a:ext cx="444500" cy="2032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2727" name="TextovéPole 29"/>
          <p:cNvSpPr txBox="1">
            <a:spLocks noChangeArrowheads="1"/>
          </p:cNvSpPr>
          <p:nvPr/>
        </p:nvSpPr>
        <p:spPr bwMode="auto">
          <a:xfrm>
            <a:off x="1201738" y="2685257"/>
            <a:ext cx="777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a:solidFill>
                  <a:srgbClr val="FFFF00"/>
                </a:solidFill>
                <a:latin typeface="Arial" panose="020B0604020202020204" pitchFamily="34" charset="0"/>
                <a:cs typeface="Arial" panose="020B0604020202020204" pitchFamily="34" charset="0"/>
              </a:rPr>
              <a:t>PRF</a:t>
            </a:r>
          </a:p>
        </p:txBody>
      </p:sp>
      <p:sp>
        <p:nvSpPr>
          <p:cNvPr id="24" name="Line 1038"/>
          <p:cNvSpPr>
            <a:spLocks noChangeShapeType="1"/>
          </p:cNvSpPr>
          <p:nvPr/>
        </p:nvSpPr>
        <p:spPr bwMode="auto">
          <a:xfrm>
            <a:off x="4016375" y="1177132"/>
            <a:ext cx="2635249" cy="1050925"/>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2719"/>
                                        </p:tgtEl>
                                        <p:attrNameLst>
                                          <p:attrName>style.visibility</p:attrName>
                                        </p:attrNameLst>
                                      </p:cBhvr>
                                      <p:to>
                                        <p:strVal val="visible"/>
                                      </p:to>
                                    </p:set>
                                    <p:animEffect transition="in" filter="fade">
                                      <p:cBhvr>
                                        <p:cTn id="7" dur="500"/>
                                        <p:tgtEl>
                                          <p:spTgt spid="727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2713"/>
                                        </p:tgtEl>
                                        <p:attrNameLst>
                                          <p:attrName>style.visibility</p:attrName>
                                        </p:attrNameLst>
                                      </p:cBhvr>
                                      <p:to>
                                        <p:strVal val="visible"/>
                                      </p:to>
                                    </p:set>
                                    <p:animEffect transition="in" filter="fade">
                                      <p:cBhvr>
                                        <p:cTn id="10" dur="500"/>
                                        <p:tgtEl>
                                          <p:spTgt spid="727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2716"/>
                                        </p:tgtEl>
                                        <p:attrNameLst>
                                          <p:attrName>style.visibility</p:attrName>
                                        </p:attrNameLst>
                                      </p:cBhvr>
                                      <p:to>
                                        <p:strVal val="visible"/>
                                      </p:to>
                                    </p:set>
                                    <p:animEffect transition="in" filter="fade">
                                      <p:cBhvr>
                                        <p:cTn id="13" dur="500"/>
                                        <p:tgtEl>
                                          <p:spTgt spid="727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2712"/>
                                        </p:tgtEl>
                                        <p:attrNameLst>
                                          <p:attrName>style.visibility</p:attrName>
                                        </p:attrNameLst>
                                      </p:cBhvr>
                                      <p:to>
                                        <p:strVal val="visible"/>
                                      </p:to>
                                    </p:set>
                                    <p:animEffect transition="in" filter="fade">
                                      <p:cBhvr>
                                        <p:cTn id="16" dur="500"/>
                                        <p:tgtEl>
                                          <p:spTgt spid="727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2724"/>
                                        </p:tgtEl>
                                        <p:attrNameLst>
                                          <p:attrName>style.visibility</p:attrName>
                                        </p:attrNameLst>
                                      </p:cBhvr>
                                      <p:to>
                                        <p:strVal val="visible"/>
                                      </p:to>
                                    </p:set>
                                    <p:animEffect transition="in" filter="fade">
                                      <p:cBhvr>
                                        <p:cTn id="19" dur="500"/>
                                        <p:tgtEl>
                                          <p:spTgt spid="7272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2727"/>
                                        </p:tgtEl>
                                        <p:attrNameLst>
                                          <p:attrName>style.visibility</p:attrName>
                                        </p:attrNameLst>
                                      </p:cBhvr>
                                      <p:to>
                                        <p:strVal val="visible"/>
                                      </p:to>
                                    </p:set>
                                    <p:animEffect transition="in" filter="fade">
                                      <p:cBhvr>
                                        <p:cTn id="22" dur="500"/>
                                        <p:tgtEl>
                                          <p:spTgt spid="7272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2718"/>
                                        </p:tgtEl>
                                        <p:attrNameLst>
                                          <p:attrName>style.visibility</p:attrName>
                                        </p:attrNameLst>
                                      </p:cBhvr>
                                      <p:to>
                                        <p:strVal val="visible"/>
                                      </p:to>
                                    </p:set>
                                    <p:animEffect transition="in" filter="fade">
                                      <p:cBhvr>
                                        <p:cTn id="25" dur="500"/>
                                        <p:tgtEl>
                                          <p:spTgt spid="727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2" grpId="0"/>
      <p:bldP spid="72713" grpId="0"/>
      <p:bldP spid="72716" grpId="0"/>
      <p:bldP spid="72718" grpId="0"/>
      <p:bldP spid="72719" grpId="0"/>
      <p:bldP spid="72724" grpId="0"/>
      <p:bldP spid="72727"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5">
            <a:extLst>
              <a:ext uri="{FF2B5EF4-FFF2-40B4-BE49-F238E27FC236}">
                <a16:creationId xmlns:a16="http://schemas.microsoft.com/office/drawing/2014/main" id="{0052C3EA-DED7-436B-94DC-5203F54B67B7}"/>
              </a:ext>
            </a:extLst>
          </p:cNvPr>
          <p:cNvSpPr>
            <a:spLocks noGrp="1" noChangeArrowheads="1"/>
          </p:cNvSpPr>
          <p:nvPr>
            <p:ph type="title" idx="4294967295"/>
          </p:nvPr>
        </p:nvSpPr>
        <p:spPr>
          <a:xfrm>
            <a:off x="899592" y="2708275"/>
            <a:ext cx="6529908" cy="857250"/>
          </a:xfrm>
        </p:spPr>
        <p:txBody>
          <a:bodyPr>
            <a:normAutofit fontScale="90000"/>
          </a:bodyPr>
          <a:lstStyle/>
          <a:p>
            <a:pPr>
              <a:defRPr/>
            </a:pPr>
            <a:r>
              <a:rPr lang="cs-CZ" dirty="0"/>
              <a:t>Artefakty při dopplerovském zobrazení</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9378" name="Rectangle 2">
            <a:extLst>
              <a:ext uri="{FF2B5EF4-FFF2-40B4-BE49-F238E27FC236}">
                <a16:creationId xmlns:a16="http://schemas.microsoft.com/office/drawing/2014/main" id="{F257D88D-1A10-4360-8323-E1464DAB4B35}"/>
              </a:ext>
            </a:extLst>
          </p:cNvPr>
          <p:cNvSpPr>
            <a:spLocks noGrp="1" noChangeArrowheads="1"/>
          </p:cNvSpPr>
          <p:nvPr>
            <p:ph type="title"/>
          </p:nvPr>
        </p:nvSpPr>
        <p:spPr>
          <a:xfrm>
            <a:off x="250825" y="0"/>
            <a:ext cx="8229600" cy="981075"/>
          </a:xfrm>
        </p:spPr>
        <p:txBody>
          <a:bodyPr/>
          <a:lstStyle/>
          <a:p>
            <a:pPr algn="ctr">
              <a:defRPr/>
            </a:pPr>
            <a:r>
              <a:rPr lang="cs-CZ" dirty="0"/>
              <a:t>Odstranění </a:t>
            </a:r>
            <a:r>
              <a:rPr lang="cs-CZ" dirty="0" err="1"/>
              <a:t>aliasingu</a:t>
            </a:r>
            <a:endParaRPr lang="cs-CZ" dirty="0"/>
          </a:p>
        </p:txBody>
      </p:sp>
      <p:sp>
        <p:nvSpPr>
          <p:cNvPr id="869379" name="Rectangle 3">
            <a:extLst>
              <a:ext uri="{FF2B5EF4-FFF2-40B4-BE49-F238E27FC236}">
                <a16:creationId xmlns:a16="http://schemas.microsoft.com/office/drawing/2014/main" id="{44EA3234-91E4-48CF-B074-3364D9FC8708}"/>
              </a:ext>
            </a:extLst>
          </p:cNvPr>
          <p:cNvSpPr>
            <a:spLocks noGrp="1" noChangeArrowheads="1"/>
          </p:cNvSpPr>
          <p:nvPr>
            <p:ph idx="1"/>
          </p:nvPr>
        </p:nvSpPr>
        <p:spPr>
          <a:xfrm>
            <a:off x="395288" y="1196975"/>
            <a:ext cx="8305800" cy="5400675"/>
          </a:xfrm>
        </p:spPr>
        <p:txBody>
          <a:bodyPr/>
          <a:lstStyle/>
          <a:p>
            <a:pPr>
              <a:defRPr/>
            </a:pPr>
            <a:r>
              <a:rPr lang="cs-CZ" sz="2400" dirty="0">
                <a:effectLst>
                  <a:outerShdw blurRad="38100" dist="38100" dir="2700000" algn="tl">
                    <a:srgbClr val="000000">
                      <a:alpha val="43137"/>
                    </a:srgbClr>
                  </a:outerShdw>
                </a:effectLst>
                <a:cs typeface="Arial" pitchFamily="34" charset="0"/>
              </a:rPr>
              <a:t>Úprava </a:t>
            </a:r>
            <a:r>
              <a:rPr lang="cs-CZ" sz="2400" dirty="0" err="1">
                <a:solidFill>
                  <a:srgbClr val="FFFF00"/>
                </a:solidFill>
                <a:effectLst>
                  <a:outerShdw blurRad="38100" dist="38100" dir="2700000" algn="tl">
                    <a:srgbClr val="000000">
                      <a:alpha val="43137"/>
                    </a:srgbClr>
                  </a:outerShdw>
                </a:effectLst>
                <a:cs typeface="Arial" pitchFamily="34" charset="0"/>
              </a:rPr>
              <a:t>Baseline</a:t>
            </a:r>
            <a:endParaRPr lang="cs-CZ" sz="2400" dirty="0">
              <a:solidFill>
                <a:srgbClr val="FFFF00"/>
              </a:solidFill>
              <a:effectLst>
                <a:outerShdw blurRad="38100" dist="38100" dir="2700000" algn="tl">
                  <a:srgbClr val="000000">
                    <a:alpha val="43137"/>
                  </a:srgbClr>
                </a:outerShdw>
              </a:effectLst>
              <a:cs typeface="Arial" pitchFamily="34" charset="0"/>
            </a:endParaRPr>
          </a:p>
          <a:p>
            <a:pPr>
              <a:defRPr/>
            </a:pPr>
            <a:r>
              <a:rPr lang="cs-CZ" sz="2400" dirty="0">
                <a:effectLst>
                  <a:outerShdw blurRad="38100" dist="38100" dir="2700000" algn="tl">
                    <a:srgbClr val="000000">
                      <a:alpha val="43137"/>
                    </a:srgbClr>
                  </a:outerShdw>
                </a:effectLst>
                <a:cs typeface="Arial" pitchFamily="34" charset="0"/>
              </a:rPr>
              <a:t>Zvýšení PRF – </a:t>
            </a:r>
            <a:r>
              <a:rPr lang="cs-CZ" sz="2400" dirty="0" err="1">
                <a:solidFill>
                  <a:srgbClr val="FFFF00"/>
                </a:solidFill>
                <a:effectLst>
                  <a:outerShdw blurRad="38100" dist="38100" dir="2700000" algn="tl">
                    <a:srgbClr val="000000">
                      <a:alpha val="43137"/>
                    </a:srgbClr>
                  </a:outerShdw>
                </a:effectLst>
                <a:cs typeface="Arial" pitchFamily="34" charset="0"/>
              </a:rPr>
              <a:t>Scale</a:t>
            </a:r>
            <a:r>
              <a:rPr lang="cs-CZ" sz="2400" dirty="0">
                <a:solidFill>
                  <a:srgbClr val="FFFF00"/>
                </a:solidFill>
                <a:effectLst>
                  <a:outerShdw blurRad="38100" dist="38100" dir="2700000" algn="tl">
                    <a:srgbClr val="000000">
                      <a:alpha val="43137"/>
                    </a:srgbClr>
                  </a:outerShdw>
                </a:effectLst>
                <a:cs typeface="Arial" pitchFamily="34" charset="0"/>
              </a:rPr>
              <a:t> </a:t>
            </a:r>
            <a:r>
              <a:rPr lang="cs-CZ" sz="2400" dirty="0">
                <a:effectLst>
                  <a:outerShdw blurRad="38100" dist="38100" dir="2700000" algn="tl">
                    <a:srgbClr val="000000">
                      <a:alpha val="43137"/>
                    </a:srgbClr>
                  </a:outerShdw>
                </a:effectLst>
                <a:cs typeface="Arial" pitchFamily="34" charset="0"/>
              </a:rPr>
              <a:t>– má limit</a:t>
            </a:r>
          </a:p>
          <a:p>
            <a:pPr>
              <a:defRPr/>
            </a:pPr>
            <a:r>
              <a:rPr lang="cs-CZ" sz="2400" dirty="0">
                <a:effectLst>
                  <a:outerShdw blurRad="38100" dist="38100" dir="2700000" algn="tl">
                    <a:srgbClr val="000000">
                      <a:alpha val="43137"/>
                    </a:srgbClr>
                  </a:outerShdw>
                </a:effectLst>
                <a:cs typeface="Arial" pitchFamily="34" charset="0"/>
              </a:rPr>
              <a:t>Mít sample </a:t>
            </a:r>
            <a:r>
              <a:rPr lang="cs-CZ" sz="2400" dirty="0" err="1">
                <a:effectLst>
                  <a:outerShdw blurRad="38100" dist="38100" dir="2700000" algn="tl">
                    <a:srgbClr val="000000">
                      <a:alpha val="43137"/>
                    </a:srgbClr>
                  </a:outerShdw>
                </a:effectLst>
                <a:cs typeface="Arial" pitchFamily="34" charset="0"/>
              </a:rPr>
              <a:t>volume</a:t>
            </a:r>
            <a:r>
              <a:rPr lang="cs-CZ" sz="2400" dirty="0">
                <a:effectLst>
                  <a:outerShdw blurRad="38100" dist="38100" dir="2700000" algn="tl">
                    <a:srgbClr val="000000">
                      <a:alpha val="43137"/>
                    </a:srgbClr>
                  </a:outerShdw>
                </a:effectLst>
                <a:cs typeface="Arial" pitchFamily="34" charset="0"/>
              </a:rPr>
              <a:t> </a:t>
            </a:r>
            <a:r>
              <a:rPr lang="cs-CZ" sz="2400" dirty="0">
                <a:solidFill>
                  <a:srgbClr val="FFFF00"/>
                </a:solidFill>
                <a:effectLst>
                  <a:outerShdw blurRad="38100" dist="38100" dir="2700000" algn="tl">
                    <a:srgbClr val="000000">
                      <a:alpha val="43137"/>
                    </a:srgbClr>
                  </a:outerShdw>
                </a:effectLst>
                <a:cs typeface="Arial" pitchFamily="34" charset="0"/>
              </a:rPr>
              <a:t>blíže povrchu </a:t>
            </a:r>
            <a:r>
              <a:rPr lang="cs-CZ" sz="2400" dirty="0">
                <a:effectLst>
                  <a:outerShdw blurRad="38100" dist="38100" dir="2700000" algn="tl">
                    <a:srgbClr val="000000">
                      <a:alpha val="43137"/>
                    </a:srgbClr>
                  </a:outerShdw>
                </a:effectLst>
                <a:cs typeface="Arial" pitchFamily="34" charset="0"/>
              </a:rPr>
              <a:t>(lze mít vyšší PRF)</a:t>
            </a:r>
          </a:p>
          <a:p>
            <a:pPr>
              <a:defRPr/>
            </a:pPr>
            <a:r>
              <a:rPr lang="cs-CZ" sz="2400" dirty="0">
                <a:effectLst>
                  <a:outerShdw blurRad="38100" dist="38100" dir="2700000" algn="tl">
                    <a:srgbClr val="000000">
                      <a:alpha val="43137"/>
                    </a:srgbClr>
                  </a:outerShdw>
                </a:effectLst>
                <a:cs typeface="Arial" pitchFamily="34" charset="0"/>
              </a:rPr>
              <a:t>Snížení </a:t>
            </a:r>
            <a:r>
              <a:rPr lang="cs-CZ" sz="2400" dirty="0">
                <a:solidFill>
                  <a:srgbClr val="FF0000"/>
                </a:solidFill>
                <a:effectLst>
                  <a:outerShdw blurRad="38100" dist="38100" dir="2700000" algn="tl">
                    <a:srgbClr val="000000">
                      <a:alpha val="43137"/>
                    </a:srgbClr>
                  </a:outerShdw>
                </a:effectLst>
                <a:cs typeface="Arial" pitchFamily="34" charset="0"/>
              </a:rPr>
              <a:t>frekvence sondy</a:t>
            </a:r>
            <a:r>
              <a:rPr lang="cs-CZ" sz="2400" dirty="0">
                <a:effectLst>
                  <a:outerShdw blurRad="38100" dist="38100" dir="2700000" algn="tl">
                    <a:srgbClr val="000000">
                      <a:alpha val="43137"/>
                    </a:srgbClr>
                  </a:outerShdw>
                </a:effectLst>
                <a:cs typeface="Arial" pitchFamily="34" charset="0"/>
              </a:rPr>
              <a:t> – zmenší se frekvenční posun</a:t>
            </a:r>
          </a:p>
          <a:p>
            <a:pPr lvl="1">
              <a:defRPr/>
            </a:pPr>
            <a:r>
              <a:rPr lang="cs-CZ" sz="2000" dirty="0">
                <a:effectLst>
                  <a:outerShdw blurRad="38100" dist="38100" dir="2700000" algn="tl">
                    <a:srgbClr val="000000">
                      <a:alpha val="43137"/>
                    </a:srgbClr>
                  </a:outerShdw>
                </a:effectLst>
                <a:cs typeface="Arial" pitchFamily="34" charset="0"/>
              </a:rPr>
              <a:t>Volba sondy s nižší frekvencí (</a:t>
            </a:r>
            <a:r>
              <a:rPr lang="cs-CZ" sz="2000" dirty="0">
                <a:solidFill>
                  <a:srgbClr val="FFFF00"/>
                </a:solidFill>
                <a:effectLst>
                  <a:outerShdw blurRad="38100" dist="38100" dir="2700000" algn="tl">
                    <a:srgbClr val="000000">
                      <a:alpha val="43137"/>
                    </a:srgbClr>
                  </a:outerShdw>
                </a:effectLst>
                <a:cs typeface="Arial" pitchFamily="34" charset="0"/>
              </a:rPr>
              <a:t>konvexní</a:t>
            </a:r>
            <a:r>
              <a:rPr lang="cs-CZ" sz="2000" dirty="0">
                <a:effectLst>
                  <a:outerShdw blurRad="38100" dist="38100" dir="2700000" algn="tl">
                    <a:srgbClr val="000000">
                      <a:alpha val="43137"/>
                    </a:srgbClr>
                  </a:outerShdw>
                </a:effectLst>
                <a:cs typeface="Arial" pitchFamily="34" charset="0"/>
              </a:rPr>
              <a:t>)</a:t>
            </a:r>
          </a:p>
          <a:p>
            <a:pPr>
              <a:defRPr/>
            </a:pPr>
            <a:r>
              <a:rPr lang="cs-CZ" sz="2400" dirty="0">
                <a:effectLst>
                  <a:outerShdw blurRad="38100" dist="38100" dir="2700000" algn="tl">
                    <a:srgbClr val="000000">
                      <a:alpha val="43137"/>
                    </a:srgbClr>
                  </a:outerShdw>
                </a:effectLst>
                <a:cs typeface="Arial" pitchFamily="34" charset="0"/>
              </a:rPr>
              <a:t>Zvýšit </a:t>
            </a:r>
            <a:r>
              <a:rPr lang="cs-CZ" sz="2400" dirty="0">
                <a:solidFill>
                  <a:srgbClr val="92D050"/>
                </a:solidFill>
                <a:effectLst>
                  <a:outerShdw blurRad="38100" dist="38100" dir="2700000" algn="tl">
                    <a:srgbClr val="000000">
                      <a:alpha val="43137"/>
                    </a:srgbClr>
                  </a:outerShdw>
                </a:effectLst>
                <a:cs typeface="Arial" pitchFamily="34" charset="0"/>
              </a:rPr>
              <a:t>úhel</a:t>
            </a:r>
            <a:r>
              <a:rPr lang="cs-CZ" sz="2400" dirty="0">
                <a:effectLst>
                  <a:outerShdw blurRad="38100" dist="38100" dir="2700000" algn="tl">
                    <a:srgbClr val="000000">
                      <a:alpha val="43137"/>
                    </a:srgbClr>
                  </a:outerShdw>
                </a:effectLst>
                <a:cs typeface="Arial" pitchFamily="34" charset="0"/>
              </a:rPr>
              <a:t> mezi cévou a UZ svazkem (ale &lt; 60°)</a:t>
            </a:r>
          </a:p>
          <a:p>
            <a:pPr lvl="1">
              <a:defRPr/>
            </a:pPr>
            <a:r>
              <a:rPr lang="cs-CZ" sz="2000" dirty="0">
                <a:effectLst>
                  <a:outerShdw blurRad="38100" dist="38100" dir="2700000" algn="tl">
                    <a:srgbClr val="000000">
                      <a:alpha val="43137"/>
                    </a:srgbClr>
                  </a:outerShdw>
                </a:effectLst>
                <a:cs typeface="Arial" pitchFamily="34" charset="0"/>
              </a:rPr>
              <a:t>ale ne jen nastavený úhel!</a:t>
            </a:r>
          </a:p>
          <a:p>
            <a:pPr>
              <a:defRPr/>
            </a:pPr>
            <a:endParaRPr lang="cs-CZ" sz="2400" dirty="0">
              <a:effectLst>
                <a:outerShdw blurRad="38100" dist="38100" dir="2700000" algn="tl">
                  <a:srgbClr val="000000">
                    <a:alpha val="43137"/>
                  </a:srgbClr>
                </a:outerShdw>
              </a:effectLst>
              <a:cs typeface="Arial" pitchFamily="34" charset="0"/>
            </a:endParaRPr>
          </a:p>
        </p:txBody>
      </p:sp>
      <p:pic>
        <p:nvPicPr>
          <p:cNvPr id="95236" name="Picture 14">
            <a:extLst>
              <a:ext uri="{FF2B5EF4-FFF2-40B4-BE49-F238E27FC236}">
                <a16:creationId xmlns:a16="http://schemas.microsoft.com/office/drawing/2014/main" id="{05134277-06A5-401C-9963-DA18A8B279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4095750"/>
            <a:ext cx="3987800"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5237" name="Objekt 1">
            <a:extLst>
              <a:ext uri="{FF2B5EF4-FFF2-40B4-BE49-F238E27FC236}">
                <a16:creationId xmlns:a16="http://schemas.microsoft.com/office/drawing/2014/main" id="{20156914-B3EE-4D67-9AD7-FB2088FEA969}"/>
              </a:ext>
            </a:extLst>
          </p:cNvPr>
          <p:cNvGraphicFramePr>
            <a:graphicFrameLocks noChangeAspect="1"/>
          </p:cNvGraphicFramePr>
          <p:nvPr/>
        </p:nvGraphicFramePr>
        <p:xfrm>
          <a:off x="7510463" y="2997200"/>
          <a:ext cx="1541462" cy="649288"/>
        </p:xfrm>
        <a:graphic>
          <a:graphicData uri="http://schemas.openxmlformats.org/presentationml/2006/ole">
            <mc:AlternateContent xmlns:mc="http://schemas.openxmlformats.org/markup-compatibility/2006">
              <mc:Choice xmlns:v="urn:schemas-microsoft-com:vml" Requires="v">
                <p:oleObj spid="_x0000_s95283" name="Rovnice" r:id="rId4" imgW="1040948" imgH="393529" progId="Equation.3">
                  <p:embed/>
                </p:oleObj>
              </mc:Choice>
              <mc:Fallback>
                <p:oleObj name="Rovnice" r:id="rId4" imgW="1040948" imgH="393529" progId="Equation.3">
                  <p:embed/>
                  <p:pic>
                    <p:nvPicPr>
                      <p:cNvPr id="0" name="Objek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0463" y="2997200"/>
                        <a:ext cx="1541462" cy="649288"/>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5238" name="Line 1032">
            <a:extLst>
              <a:ext uri="{FF2B5EF4-FFF2-40B4-BE49-F238E27FC236}">
                <a16:creationId xmlns:a16="http://schemas.microsoft.com/office/drawing/2014/main" id="{E43EFE1B-5FC7-4616-A27F-434525821616}"/>
              </a:ext>
            </a:extLst>
          </p:cNvPr>
          <p:cNvSpPr>
            <a:spLocks noChangeShapeType="1"/>
          </p:cNvSpPr>
          <p:nvPr/>
        </p:nvSpPr>
        <p:spPr bwMode="auto">
          <a:xfrm flipH="1">
            <a:off x="8370888" y="2532063"/>
            <a:ext cx="179387" cy="504825"/>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95239" name="Line 1032">
            <a:extLst>
              <a:ext uri="{FF2B5EF4-FFF2-40B4-BE49-F238E27FC236}">
                <a16:creationId xmlns:a16="http://schemas.microsoft.com/office/drawing/2014/main" id="{32A71FCA-EE04-481E-8F03-A3F3B6171A01}"/>
              </a:ext>
            </a:extLst>
          </p:cNvPr>
          <p:cNvSpPr>
            <a:spLocks noChangeShapeType="1"/>
          </p:cNvSpPr>
          <p:nvPr/>
        </p:nvSpPr>
        <p:spPr bwMode="auto">
          <a:xfrm flipH="1">
            <a:off x="8928100" y="2562225"/>
            <a:ext cx="73025" cy="504825"/>
          </a:xfrm>
          <a:prstGeom prst="line">
            <a:avLst/>
          </a:prstGeom>
          <a:noFill/>
          <a:ln w="38100">
            <a:solidFill>
              <a:srgbClr val="92D05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210" name="Rectangle 2">
            <a:extLst>
              <a:ext uri="{FF2B5EF4-FFF2-40B4-BE49-F238E27FC236}">
                <a16:creationId xmlns:a16="http://schemas.microsoft.com/office/drawing/2014/main" id="{06322F6D-46E9-49FB-82BC-ADD00C9E7F61}"/>
              </a:ext>
            </a:extLst>
          </p:cNvPr>
          <p:cNvSpPr>
            <a:spLocks noGrp="1" noChangeArrowheads="1"/>
          </p:cNvSpPr>
          <p:nvPr>
            <p:ph type="title"/>
          </p:nvPr>
        </p:nvSpPr>
        <p:spPr>
          <a:xfrm>
            <a:off x="395288" y="0"/>
            <a:ext cx="8229600" cy="1143000"/>
          </a:xfrm>
        </p:spPr>
        <p:txBody>
          <a:bodyPr/>
          <a:lstStyle/>
          <a:p>
            <a:pPr algn="ctr">
              <a:defRPr/>
            </a:pPr>
            <a:r>
              <a:rPr lang="cs-CZ" dirty="0"/>
              <a:t>Artefakt vysoké PRF</a:t>
            </a:r>
          </a:p>
        </p:txBody>
      </p:sp>
      <p:sp>
        <p:nvSpPr>
          <p:cNvPr id="862211" name="Rectangle 3">
            <a:extLst>
              <a:ext uri="{FF2B5EF4-FFF2-40B4-BE49-F238E27FC236}">
                <a16:creationId xmlns:a16="http://schemas.microsoft.com/office/drawing/2014/main" id="{94C99F3E-F53F-4D84-A2E8-C72DB09E5632}"/>
              </a:ext>
            </a:extLst>
          </p:cNvPr>
          <p:cNvSpPr>
            <a:spLocks noGrp="1" noChangeArrowheads="1"/>
          </p:cNvSpPr>
          <p:nvPr>
            <p:ph idx="1"/>
          </p:nvPr>
        </p:nvSpPr>
        <p:spPr>
          <a:xfrm>
            <a:off x="457200" y="1143000"/>
            <a:ext cx="8305800" cy="3124200"/>
          </a:xfrm>
        </p:spPr>
        <p:txBody>
          <a:bodyPr/>
          <a:lstStyle/>
          <a:p>
            <a:pPr>
              <a:defRPr/>
            </a:pPr>
            <a:r>
              <a:rPr lang="cs-CZ" sz="2800" dirty="0">
                <a:cs typeface="Times New Roman" pitchFamily="18" charset="0"/>
                <a:sym typeface="Symbol" pitchFamily="18" charset="2"/>
              </a:rPr>
              <a:t></a:t>
            </a:r>
            <a:r>
              <a:rPr lang="cs-CZ" sz="2800" dirty="0"/>
              <a:t>  PRF – řeší </a:t>
            </a:r>
            <a:r>
              <a:rPr lang="cs-CZ" sz="2800" dirty="0" err="1"/>
              <a:t>aliasing</a:t>
            </a:r>
            <a:endParaRPr lang="cs-CZ" sz="2800" dirty="0"/>
          </a:p>
          <a:p>
            <a:pPr lvl="1">
              <a:defRPr/>
            </a:pPr>
            <a:r>
              <a:rPr lang="cs-CZ" sz="2400" dirty="0"/>
              <a:t>limitace hloubkou oblastí zájmu</a:t>
            </a:r>
            <a:endParaRPr lang="cs-CZ" dirty="0"/>
          </a:p>
          <a:p>
            <a:pPr>
              <a:defRPr/>
            </a:pPr>
            <a:r>
              <a:rPr lang="cs-CZ" sz="2800" dirty="0"/>
              <a:t>odrazy zaregistrovány po vyslání dalšího impulsu</a:t>
            </a:r>
          </a:p>
          <a:p>
            <a:pPr>
              <a:defRPr/>
            </a:pPr>
            <a:r>
              <a:rPr lang="cs-CZ" sz="2800" dirty="0">
                <a:cs typeface="Times New Roman" pitchFamily="18" charset="0"/>
              </a:rPr>
              <a:t>lokalizace zdroje mezi zdroj a skutečnou cévu</a:t>
            </a:r>
            <a:endParaRPr lang="cs-CZ" sz="2800" dirty="0"/>
          </a:p>
          <a:p>
            <a:pPr>
              <a:defRPr/>
            </a:pPr>
            <a:r>
              <a:rPr lang="cs-CZ" sz="2800" dirty="0"/>
              <a:t>automatická korekce</a:t>
            </a:r>
          </a:p>
          <a:p>
            <a:pPr>
              <a:defRPr/>
            </a:pPr>
            <a:endParaRPr lang="cs-CZ" sz="1050" dirty="0"/>
          </a:p>
          <a:p>
            <a:pPr lvl="1">
              <a:defRPr/>
            </a:pPr>
            <a:r>
              <a:rPr lang="cs-CZ" sz="2400" dirty="0">
                <a:solidFill>
                  <a:srgbClr val="FFFF00"/>
                </a:solidFill>
                <a:sym typeface="Symbol" pitchFamily="18" charset="2"/>
              </a:rPr>
              <a:t> </a:t>
            </a:r>
            <a:r>
              <a:rPr lang="cs-CZ" sz="2400" dirty="0">
                <a:solidFill>
                  <a:srgbClr val="FFFF00"/>
                </a:solidFill>
              </a:rPr>
              <a:t>ci</a:t>
            </a:r>
            <a:r>
              <a:rPr lang="cs-CZ" sz="2400" dirty="0">
                <a:solidFill>
                  <a:srgbClr val="FFFF00"/>
                </a:solidFill>
                <a:sym typeface="Symbol" pitchFamily="18" charset="2"/>
              </a:rPr>
              <a:t>tlivost k pomalým tokům</a:t>
            </a:r>
            <a:endParaRPr lang="cs-CZ" sz="2400" dirty="0">
              <a:solidFill>
                <a:srgbClr val="FFFF00"/>
              </a:solidFill>
            </a:endParaRPr>
          </a:p>
          <a:p>
            <a:pPr>
              <a:defRPr/>
            </a:pPr>
            <a:endParaRPr lang="cs-CZ" sz="2800" dirty="0">
              <a:solidFill>
                <a:srgbClr val="DDDDDD"/>
              </a:solidFill>
            </a:endParaRPr>
          </a:p>
        </p:txBody>
      </p:sp>
      <p:grpSp>
        <p:nvGrpSpPr>
          <p:cNvPr id="118" name="Group 62">
            <a:extLst>
              <a:ext uri="{FF2B5EF4-FFF2-40B4-BE49-F238E27FC236}">
                <a16:creationId xmlns:a16="http://schemas.microsoft.com/office/drawing/2014/main" id="{E927A744-11E4-4986-9BB0-3F2B5296C638}"/>
              </a:ext>
            </a:extLst>
          </p:cNvPr>
          <p:cNvGrpSpPr>
            <a:grpSpLocks/>
          </p:cNvGrpSpPr>
          <p:nvPr/>
        </p:nvGrpSpPr>
        <p:grpSpPr bwMode="auto">
          <a:xfrm>
            <a:off x="2590800" y="4638675"/>
            <a:ext cx="6553200" cy="1990725"/>
            <a:chOff x="1632" y="2922"/>
            <a:chExt cx="4128" cy="1254"/>
          </a:xfrm>
        </p:grpSpPr>
        <p:sp>
          <p:nvSpPr>
            <p:cNvPr id="119" name="AutoShape 4">
              <a:extLst>
                <a:ext uri="{FF2B5EF4-FFF2-40B4-BE49-F238E27FC236}">
                  <a16:creationId xmlns:a16="http://schemas.microsoft.com/office/drawing/2014/main" id="{7EEBDAB8-51AE-4EF4-A51C-3CCC83F3AA87}"/>
                </a:ext>
              </a:extLst>
            </p:cNvPr>
            <p:cNvSpPr>
              <a:spLocks noChangeArrowheads="1"/>
            </p:cNvSpPr>
            <p:nvPr/>
          </p:nvSpPr>
          <p:spPr bwMode="auto">
            <a:xfrm>
              <a:off x="3696" y="3684"/>
              <a:ext cx="1924" cy="164"/>
            </a:xfrm>
            <a:prstGeom prst="doubleWave">
              <a:avLst>
                <a:gd name="adj1" fmla="val 6500"/>
                <a:gd name="adj2" fmla="val -227"/>
              </a:avLst>
            </a:prstGeom>
            <a:solidFill>
              <a:srgbClr val="A886E0">
                <a:alpha val="50195"/>
              </a:srgbClr>
            </a:solidFill>
            <a:ln w="9525">
              <a:solidFill>
                <a:srgbClr val="FFFFFF"/>
              </a:solidFill>
              <a:miter lim="800000"/>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s-CZ" altLang="cs-CZ" sz="1800" b="0" i="0" u="none" strike="noStrike" kern="0" cap="none" spc="0" normalizeH="0" baseline="0" noProof="0">
                  <a:ln>
                    <a:noFill/>
                  </a:ln>
                  <a:solidFill>
                    <a:srgbClr val="DDDDDD"/>
                  </a:solidFill>
                  <a:effectLst/>
                  <a:uLnTx/>
                  <a:uFillTx/>
                  <a:latin typeface="Tahoma" panose="020B0604030504040204" pitchFamily="34" charset="0"/>
                </a:rPr>
                <a:t>artefakt</a:t>
              </a:r>
            </a:p>
          </p:txBody>
        </p:sp>
        <p:sp>
          <p:nvSpPr>
            <p:cNvPr id="120" name="AutoShape 5">
              <a:extLst>
                <a:ext uri="{FF2B5EF4-FFF2-40B4-BE49-F238E27FC236}">
                  <a16:creationId xmlns:a16="http://schemas.microsoft.com/office/drawing/2014/main" id="{A19BF5B7-E95F-4000-94FA-6DC1A4164593}"/>
                </a:ext>
              </a:extLst>
            </p:cNvPr>
            <p:cNvSpPr>
              <a:spLocks noChangeArrowheads="1"/>
            </p:cNvSpPr>
            <p:nvPr/>
          </p:nvSpPr>
          <p:spPr bwMode="auto">
            <a:xfrm>
              <a:off x="3661" y="4012"/>
              <a:ext cx="1924" cy="164"/>
            </a:xfrm>
            <a:prstGeom prst="doubleWave">
              <a:avLst>
                <a:gd name="adj1" fmla="val 6500"/>
                <a:gd name="adj2" fmla="val 0"/>
              </a:avLst>
            </a:prstGeom>
            <a:solidFill>
              <a:srgbClr val="A886E0"/>
            </a:solidFill>
            <a:ln w="9525">
              <a:solidFill>
                <a:srgbClr val="FFFFFF"/>
              </a:solidFill>
              <a:miter lim="800000"/>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s-CZ" altLang="cs-CZ" sz="1800" b="0" i="0" u="none" strike="noStrike" kern="0" cap="none" spc="0" normalizeH="0" baseline="0" noProof="0">
                  <a:ln>
                    <a:noFill/>
                  </a:ln>
                  <a:solidFill>
                    <a:srgbClr val="DDDDDD"/>
                  </a:solidFill>
                  <a:effectLst/>
                  <a:uLnTx/>
                  <a:uFillTx/>
                  <a:latin typeface="Tahoma" panose="020B0604030504040204" pitchFamily="34" charset="0"/>
                </a:rPr>
                <a:t>céva</a:t>
              </a:r>
            </a:p>
          </p:txBody>
        </p:sp>
        <p:sp>
          <p:nvSpPr>
            <p:cNvPr id="121" name="AutoShape 6">
              <a:extLst>
                <a:ext uri="{FF2B5EF4-FFF2-40B4-BE49-F238E27FC236}">
                  <a16:creationId xmlns:a16="http://schemas.microsoft.com/office/drawing/2014/main" id="{36424036-A717-4E37-8399-349172802C43}"/>
                </a:ext>
              </a:extLst>
            </p:cNvPr>
            <p:cNvSpPr>
              <a:spLocks noChangeArrowheads="1"/>
            </p:cNvSpPr>
            <p:nvPr/>
          </p:nvSpPr>
          <p:spPr bwMode="auto">
            <a:xfrm>
              <a:off x="1632" y="4012"/>
              <a:ext cx="1924" cy="164"/>
            </a:xfrm>
            <a:prstGeom prst="doubleWave">
              <a:avLst>
                <a:gd name="adj1" fmla="val 6500"/>
                <a:gd name="adj2" fmla="val 0"/>
              </a:avLst>
            </a:prstGeom>
            <a:solidFill>
              <a:srgbClr val="A886E0"/>
            </a:solidFill>
            <a:ln w="9525">
              <a:solidFill>
                <a:srgbClr val="FFFFFF"/>
              </a:solidFill>
              <a:miter lim="800000"/>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s-CZ" altLang="cs-CZ" sz="1800" b="0" i="0" u="none" strike="noStrike" kern="0" cap="none" spc="0" normalizeH="0" baseline="0" noProof="0">
                  <a:ln>
                    <a:noFill/>
                  </a:ln>
                  <a:solidFill>
                    <a:srgbClr val="DDDDDD"/>
                  </a:solidFill>
                  <a:effectLst/>
                  <a:uLnTx/>
                  <a:uFillTx/>
                  <a:latin typeface="Tahoma" panose="020B0604030504040204" pitchFamily="34" charset="0"/>
                </a:rPr>
                <a:t>céva</a:t>
              </a:r>
            </a:p>
          </p:txBody>
        </p:sp>
        <p:sp>
          <p:nvSpPr>
            <p:cNvPr id="122" name="Freeform 7">
              <a:extLst>
                <a:ext uri="{FF2B5EF4-FFF2-40B4-BE49-F238E27FC236}">
                  <a16:creationId xmlns:a16="http://schemas.microsoft.com/office/drawing/2014/main" id="{53BF720A-7CF5-4012-ADAA-ADF05C433382}"/>
                </a:ext>
              </a:extLst>
            </p:cNvPr>
            <p:cNvSpPr>
              <a:spLocks/>
            </p:cNvSpPr>
            <p:nvPr/>
          </p:nvSpPr>
          <p:spPr bwMode="auto">
            <a:xfrm>
              <a:off x="1667" y="3449"/>
              <a:ext cx="4093" cy="39"/>
            </a:xfrm>
            <a:custGeom>
              <a:avLst/>
              <a:gdLst>
                <a:gd name="T0" fmla="*/ 0 w 5616"/>
                <a:gd name="T1" fmla="*/ 1 h 56"/>
                <a:gd name="T2" fmla="*/ 1 w 5616"/>
                <a:gd name="T3" fmla="*/ 1 h 56"/>
                <a:gd name="T4" fmla="*/ 2 w 5616"/>
                <a:gd name="T5" fmla="*/ 1 h 56"/>
                <a:gd name="T6" fmla="*/ 3 w 5616"/>
                <a:gd name="T7" fmla="*/ 1 h 56"/>
                <a:gd name="T8" fmla="*/ 3 w 5616"/>
                <a:gd name="T9" fmla="*/ 1 h 56"/>
                <a:gd name="T10" fmla="*/ 0 60000 65536"/>
                <a:gd name="T11" fmla="*/ 0 60000 65536"/>
                <a:gd name="T12" fmla="*/ 0 60000 65536"/>
                <a:gd name="T13" fmla="*/ 0 60000 65536"/>
                <a:gd name="T14" fmla="*/ 0 60000 65536"/>
                <a:gd name="T15" fmla="*/ 0 w 5616"/>
                <a:gd name="T16" fmla="*/ 0 h 56"/>
                <a:gd name="T17" fmla="*/ 5616 w 5616"/>
                <a:gd name="T18" fmla="*/ 56 h 56"/>
              </a:gdLst>
              <a:ahLst/>
              <a:cxnLst>
                <a:cxn ang="T10">
                  <a:pos x="T0" y="T1"/>
                </a:cxn>
                <a:cxn ang="T11">
                  <a:pos x="T2" y="T3"/>
                </a:cxn>
                <a:cxn ang="T12">
                  <a:pos x="T4" y="T5"/>
                </a:cxn>
                <a:cxn ang="T13">
                  <a:pos x="T6" y="T7"/>
                </a:cxn>
                <a:cxn ang="T14">
                  <a:pos x="T8" y="T9"/>
                </a:cxn>
              </a:cxnLst>
              <a:rect l="T15" t="T16" r="T17" b="T18"/>
              <a:pathLst>
                <a:path w="5616" h="56">
                  <a:moveTo>
                    <a:pt x="0" y="8"/>
                  </a:moveTo>
                  <a:cubicBezTo>
                    <a:pt x="844" y="32"/>
                    <a:pt x="1688" y="56"/>
                    <a:pt x="2304" y="56"/>
                  </a:cubicBezTo>
                  <a:cubicBezTo>
                    <a:pt x="2920" y="56"/>
                    <a:pt x="3176" y="16"/>
                    <a:pt x="3696" y="8"/>
                  </a:cubicBezTo>
                  <a:cubicBezTo>
                    <a:pt x="4216" y="0"/>
                    <a:pt x="5232" y="8"/>
                    <a:pt x="5424" y="8"/>
                  </a:cubicBezTo>
                  <a:cubicBezTo>
                    <a:pt x="5616" y="8"/>
                    <a:pt x="5232" y="8"/>
                    <a:pt x="4848" y="8"/>
                  </a:cubicBezTo>
                </a:path>
              </a:pathLst>
            </a:cu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grpSp>
          <p:nvGrpSpPr>
            <p:cNvPr id="123" name="Group 60">
              <a:extLst>
                <a:ext uri="{FF2B5EF4-FFF2-40B4-BE49-F238E27FC236}">
                  <a16:creationId xmlns:a16="http://schemas.microsoft.com/office/drawing/2014/main" id="{CD9746D1-9358-4855-88AD-E30CE9A14FAE}"/>
                </a:ext>
              </a:extLst>
            </p:cNvPr>
            <p:cNvGrpSpPr>
              <a:grpSpLocks/>
            </p:cNvGrpSpPr>
            <p:nvPr/>
          </p:nvGrpSpPr>
          <p:grpSpPr bwMode="auto">
            <a:xfrm>
              <a:off x="2352" y="2928"/>
              <a:ext cx="480" cy="528"/>
              <a:chOff x="2352" y="2928"/>
              <a:chExt cx="480" cy="528"/>
            </a:xfrm>
          </p:grpSpPr>
          <p:sp>
            <p:nvSpPr>
              <p:cNvPr id="150" name="Freeform 9">
                <a:extLst>
                  <a:ext uri="{FF2B5EF4-FFF2-40B4-BE49-F238E27FC236}">
                    <a16:creationId xmlns:a16="http://schemas.microsoft.com/office/drawing/2014/main" id="{98A020E7-6BEB-44E9-A658-5F81C32C5AF6}"/>
                  </a:ext>
                </a:extLst>
              </p:cNvPr>
              <p:cNvSpPr>
                <a:spLocks/>
              </p:cNvSpPr>
              <p:nvPr/>
            </p:nvSpPr>
            <p:spPr bwMode="auto">
              <a:xfrm flipV="1">
                <a:off x="2353" y="3348"/>
                <a:ext cx="479" cy="92"/>
              </a:xfrm>
              <a:custGeom>
                <a:avLst/>
                <a:gdLst>
                  <a:gd name="T0" fmla="*/ 0 w 1325"/>
                  <a:gd name="T1" fmla="*/ 0 h 376"/>
                  <a:gd name="T2" fmla="*/ 0 w 1325"/>
                  <a:gd name="T3" fmla="*/ 0 h 376"/>
                  <a:gd name="T4" fmla="*/ 0 w 1325"/>
                  <a:gd name="T5" fmla="*/ 0 h 376"/>
                  <a:gd name="T6" fmla="*/ 0 w 1325"/>
                  <a:gd name="T7" fmla="*/ 0 h 376"/>
                  <a:gd name="T8" fmla="*/ 0 w 1325"/>
                  <a:gd name="T9" fmla="*/ 0 h 376"/>
                  <a:gd name="T10" fmla="*/ 0 60000 65536"/>
                  <a:gd name="T11" fmla="*/ 0 60000 65536"/>
                  <a:gd name="T12" fmla="*/ 0 60000 65536"/>
                  <a:gd name="T13" fmla="*/ 0 60000 65536"/>
                  <a:gd name="T14" fmla="*/ 0 60000 65536"/>
                  <a:gd name="T15" fmla="*/ 0 w 1325"/>
                  <a:gd name="T16" fmla="*/ 0 h 376"/>
                  <a:gd name="T17" fmla="*/ 1325 w 1325"/>
                  <a:gd name="T18" fmla="*/ 376 h 376"/>
                </a:gdLst>
                <a:ahLst/>
                <a:cxnLst>
                  <a:cxn ang="T10">
                    <a:pos x="T0" y="T1"/>
                  </a:cxn>
                  <a:cxn ang="T11">
                    <a:pos x="T2" y="T3"/>
                  </a:cxn>
                  <a:cxn ang="T12">
                    <a:pos x="T4" y="T5"/>
                  </a:cxn>
                  <a:cxn ang="T13">
                    <a:pos x="T6" y="T7"/>
                  </a:cxn>
                  <a:cxn ang="T14">
                    <a:pos x="T8" y="T9"/>
                  </a:cxn>
                </a:cxnLst>
                <a:rect l="T15" t="T16" r="T17" b="T18"/>
                <a:pathLst>
                  <a:path w="1325" h="376">
                    <a:moveTo>
                      <a:pt x="188" y="0"/>
                    </a:moveTo>
                    <a:lnTo>
                      <a:pt x="1136" y="0"/>
                    </a:lnTo>
                    <a:lnTo>
                      <a:pt x="1325" y="376"/>
                    </a:lnTo>
                    <a:lnTo>
                      <a:pt x="0" y="376"/>
                    </a:lnTo>
                    <a:lnTo>
                      <a:pt x="188" y="0"/>
                    </a:lnTo>
                  </a:path>
                </a:pathLst>
              </a:custGeom>
              <a:noFill/>
              <a:ln w="635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151" name="Freeform 10">
                <a:extLst>
                  <a:ext uri="{FF2B5EF4-FFF2-40B4-BE49-F238E27FC236}">
                    <a16:creationId xmlns:a16="http://schemas.microsoft.com/office/drawing/2014/main" id="{10044EA9-2555-4EA9-A2C3-47F154139075}"/>
                  </a:ext>
                </a:extLst>
              </p:cNvPr>
              <p:cNvSpPr>
                <a:spLocks/>
              </p:cNvSpPr>
              <p:nvPr/>
            </p:nvSpPr>
            <p:spPr bwMode="auto">
              <a:xfrm flipV="1">
                <a:off x="2352" y="2928"/>
                <a:ext cx="68" cy="421"/>
              </a:xfrm>
              <a:custGeom>
                <a:avLst/>
                <a:gdLst>
                  <a:gd name="T0" fmla="*/ 0 w 188"/>
                  <a:gd name="T1" fmla="*/ 0 h 1712"/>
                  <a:gd name="T2" fmla="*/ 0 w 188"/>
                  <a:gd name="T3" fmla="*/ 0 h 1712"/>
                  <a:gd name="T4" fmla="*/ 0 w 188"/>
                  <a:gd name="T5" fmla="*/ 0 h 1712"/>
                  <a:gd name="T6" fmla="*/ 0 60000 65536"/>
                  <a:gd name="T7" fmla="*/ 0 60000 65536"/>
                  <a:gd name="T8" fmla="*/ 0 60000 65536"/>
                  <a:gd name="T9" fmla="*/ 0 w 188"/>
                  <a:gd name="T10" fmla="*/ 0 h 1712"/>
                  <a:gd name="T11" fmla="*/ 188 w 188"/>
                  <a:gd name="T12" fmla="*/ 1712 h 1712"/>
                </a:gdLst>
                <a:ahLst/>
                <a:cxnLst>
                  <a:cxn ang="T6">
                    <a:pos x="T0" y="T1"/>
                  </a:cxn>
                  <a:cxn ang="T7">
                    <a:pos x="T2" y="T3"/>
                  </a:cxn>
                  <a:cxn ang="T8">
                    <a:pos x="T4" y="T5"/>
                  </a:cxn>
                </a:cxnLst>
                <a:rect l="T9" t="T10" r="T11" b="T12"/>
                <a:pathLst>
                  <a:path w="188" h="1712">
                    <a:moveTo>
                      <a:pt x="188" y="1712"/>
                    </a:moveTo>
                    <a:lnTo>
                      <a:pt x="139" y="852"/>
                    </a:lnTo>
                    <a:lnTo>
                      <a:pt x="0" y="0"/>
                    </a:lnTo>
                  </a:path>
                </a:pathLst>
              </a:custGeom>
              <a:noFill/>
              <a:ln w="635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152" name="Freeform 11">
                <a:extLst>
                  <a:ext uri="{FF2B5EF4-FFF2-40B4-BE49-F238E27FC236}">
                    <a16:creationId xmlns:a16="http://schemas.microsoft.com/office/drawing/2014/main" id="{0F48BC1F-42BA-43E5-87C6-C2748B7A157C}"/>
                  </a:ext>
                </a:extLst>
              </p:cNvPr>
              <p:cNvSpPr>
                <a:spLocks/>
              </p:cNvSpPr>
              <p:nvPr/>
            </p:nvSpPr>
            <p:spPr bwMode="auto">
              <a:xfrm flipV="1">
                <a:off x="2764" y="2931"/>
                <a:ext cx="67" cy="421"/>
              </a:xfrm>
              <a:custGeom>
                <a:avLst/>
                <a:gdLst>
                  <a:gd name="T0" fmla="*/ 0 w 188"/>
                  <a:gd name="T1" fmla="*/ 0 h 1713"/>
                  <a:gd name="T2" fmla="*/ 0 w 188"/>
                  <a:gd name="T3" fmla="*/ 0 h 1713"/>
                  <a:gd name="T4" fmla="*/ 0 w 188"/>
                  <a:gd name="T5" fmla="*/ 0 h 1713"/>
                  <a:gd name="T6" fmla="*/ 0 60000 65536"/>
                  <a:gd name="T7" fmla="*/ 0 60000 65536"/>
                  <a:gd name="T8" fmla="*/ 0 60000 65536"/>
                  <a:gd name="T9" fmla="*/ 0 w 188"/>
                  <a:gd name="T10" fmla="*/ 0 h 1713"/>
                  <a:gd name="T11" fmla="*/ 188 w 188"/>
                  <a:gd name="T12" fmla="*/ 1713 h 1713"/>
                </a:gdLst>
                <a:ahLst/>
                <a:cxnLst>
                  <a:cxn ang="T6">
                    <a:pos x="T0" y="T1"/>
                  </a:cxn>
                  <a:cxn ang="T7">
                    <a:pos x="T2" y="T3"/>
                  </a:cxn>
                  <a:cxn ang="T8">
                    <a:pos x="T4" y="T5"/>
                  </a:cxn>
                </a:cxnLst>
                <a:rect l="T9" t="T10" r="T11" b="T12"/>
                <a:pathLst>
                  <a:path w="188" h="1713">
                    <a:moveTo>
                      <a:pt x="0" y="1713"/>
                    </a:moveTo>
                    <a:lnTo>
                      <a:pt x="50" y="852"/>
                    </a:lnTo>
                    <a:lnTo>
                      <a:pt x="188" y="0"/>
                    </a:lnTo>
                  </a:path>
                </a:pathLst>
              </a:custGeom>
              <a:noFill/>
              <a:ln w="635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153" name="Freeform 12">
                <a:extLst>
                  <a:ext uri="{FF2B5EF4-FFF2-40B4-BE49-F238E27FC236}">
                    <a16:creationId xmlns:a16="http://schemas.microsoft.com/office/drawing/2014/main" id="{50224DA4-2427-45BC-AD54-E5F6B265D2F1}"/>
                  </a:ext>
                </a:extLst>
              </p:cNvPr>
              <p:cNvSpPr>
                <a:spLocks/>
              </p:cNvSpPr>
              <p:nvPr/>
            </p:nvSpPr>
            <p:spPr bwMode="auto">
              <a:xfrm flipV="1">
                <a:off x="2420" y="3442"/>
                <a:ext cx="341" cy="14"/>
              </a:xfrm>
              <a:custGeom>
                <a:avLst/>
                <a:gdLst>
                  <a:gd name="T0" fmla="*/ 0 w 941"/>
                  <a:gd name="T1" fmla="*/ 0 h 59"/>
                  <a:gd name="T2" fmla="*/ 0 w 941"/>
                  <a:gd name="T3" fmla="*/ 0 h 59"/>
                  <a:gd name="T4" fmla="*/ 0 w 941"/>
                  <a:gd name="T5" fmla="*/ 0 h 59"/>
                  <a:gd name="T6" fmla="*/ 0 w 941"/>
                  <a:gd name="T7" fmla="*/ 0 h 59"/>
                  <a:gd name="T8" fmla="*/ 0 w 941"/>
                  <a:gd name="T9" fmla="*/ 0 h 59"/>
                  <a:gd name="T10" fmla="*/ 0 w 941"/>
                  <a:gd name="T11" fmla="*/ 0 h 59"/>
                  <a:gd name="T12" fmla="*/ 0 w 941"/>
                  <a:gd name="T13" fmla="*/ 0 h 59"/>
                  <a:gd name="T14" fmla="*/ 0 60000 65536"/>
                  <a:gd name="T15" fmla="*/ 0 60000 65536"/>
                  <a:gd name="T16" fmla="*/ 0 60000 65536"/>
                  <a:gd name="T17" fmla="*/ 0 60000 65536"/>
                  <a:gd name="T18" fmla="*/ 0 60000 65536"/>
                  <a:gd name="T19" fmla="*/ 0 60000 65536"/>
                  <a:gd name="T20" fmla="*/ 0 60000 65536"/>
                  <a:gd name="T21" fmla="*/ 0 w 941"/>
                  <a:gd name="T22" fmla="*/ 0 h 59"/>
                  <a:gd name="T23" fmla="*/ 941 w 941"/>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1" h="59">
                    <a:moveTo>
                      <a:pt x="941" y="59"/>
                    </a:moveTo>
                    <a:lnTo>
                      <a:pt x="709" y="16"/>
                    </a:lnTo>
                    <a:lnTo>
                      <a:pt x="472" y="0"/>
                    </a:lnTo>
                    <a:lnTo>
                      <a:pt x="413" y="0"/>
                    </a:lnTo>
                    <a:lnTo>
                      <a:pt x="354" y="3"/>
                    </a:lnTo>
                    <a:lnTo>
                      <a:pt x="234" y="14"/>
                    </a:lnTo>
                    <a:lnTo>
                      <a:pt x="0" y="59"/>
                    </a:lnTo>
                  </a:path>
                </a:pathLst>
              </a:custGeom>
              <a:noFill/>
              <a:ln w="635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154" name="Rectangle 13">
                <a:extLst>
                  <a:ext uri="{FF2B5EF4-FFF2-40B4-BE49-F238E27FC236}">
                    <a16:creationId xmlns:a16="http://schemas.microsoft.com/office/drawing/2014/main" id="{33D14F08-933C-4485-A355-B8EC5B9D8B99}"/>
                  </a:ext>
                </a:extLst>
              </p:cNvPr>
              <p:cNvSpPr>
                <a:spLocks noChangeArrowheads="1"/>
              </p:cNvSpPr>
              <p:nvPr/>
            </p:nvSpPr>
            <p:spPr bwMode="auto">
              <a:xfrm flipV="1">
                <a:off x="2407" y="3343"/>
                <a:ext cx="379" cy="47"/>
              </a:xfrm>
              <a:prstGeom prst="rect">
                <a:avLst/>
              </a:prstGeom>
              <a:solidFill>
                <a:srgbClr val="E1E1E1"/>
              </a:solidFill>
              <a:ln w="635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55" name="Rectangle 14">
                <a:extLst>
                  <a:ext uri="{FF2B5EF4-FFF2-40B4-BE49-F238E27FC236}">
                    <a16:creationId xmlns:a16="http://schemas.microsoft.com/office/drawing/2014/main" id="{08A13C32-14CA-407E-9F00-04B2C87B3B40}"/>
                  </a:ext>
                </a:extLst>
              </p:cNvPr>
              <p:cNvSpPr>
                <a:spLocks noChangeArrowheads="1"/>
              </p:cNvSpPr>
              <p:nvPr/>
            </p:nvSpPr>
            <p:spPr bwMode="auto">
              <a:xfrm flipV="1">
                <a:off x="2420"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56" name="Rectangle 15">
                <a:extLst>
                  <a:ext uri="{FF2B5EF4-FFF2-40B4-BE49-F238E27FC236}">
                    <a16:creationId xmlns:a16="http://schemas.microsoft.com/office/drawing/2014/main" id="{91F83F96-F8C1-4D13-889E-92756C8B4790}"/>
                  </a:ext>
                </a:extLst>
              </p:cNvPr>
              <p:cNvSpPr>
                <a:spLocks noChangeArrowheads="1"/>
              </p:cNvSpPr>
              <p:nvPr/>
            </p:nvSpPr>
            <p:spPr bwMode="auto">
              <a:xfrm flipV="1">
                <a:off x="2440" y="3402"/>
                <a:ext cx="15"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57" name="Rectangle 16">
                <a:extLst>
                  <a:ext uri="{FF2B5EF4-FFF2-40B4-BE49-F238E27FC236}">
                    <a16:creationId xmlns:a16="http://schemas.microsoft.com/office/drawing/2014/main" id="{831391DE-C88D-42A3-A731-C20EC508ABAD}"/>
                  </a:ext>
                </a:extLst>
              </p:cNvPr>
              <p:cNvSpPr>
                <a:spLocks noChangeArrowheads="1"/>
              </p:cNvSpPr>
              <p:nvPr/>
            </p:nvSpPr>
            <p:spPr bwMode="auto">
              <a:xfrm flipV="1">
                <a:off x="2458"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58" name="Rectangle 17">
                <a:extLst>
                  <a:ext uri="{FF2B5EF4-FFF2-40B4-BE49-F238E27FC236}">
                    <a16:creationId xmlns:a16="http://schemas.microsoft.com/office/drawing/2014/main" id="{DA63381B-73FE-4A3A-9851-13779084B51C}"/>
                  </a:ext>
                </a:extLst>
              </p:cNvPr>
              <p:cNvSpPr>
                <a:spLocks noChangeArrowheads="1"/>
              </p:cNvSpPr>
              <p:nvPr/>
            </p:nvSpPr>
            <p:spPr bwMode="auto">
              <a:xfrm flipV="1">
                <a:off x="2478" y="3402"/>
                <a:ext cx="15"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59" name="Rectangle 18">
                <a:extLst>
                  <a:ext uri="{FF2B5EF4-FFF2-40B4-BE49-F238E27FC236}">
                    <a16:creationId xmlns:a16="http://schemas.microsoft.com/office/drawing/2014/main" id="{9584983F-907E-4E49-B56D-87840AE285A7}"/>
                  </a:ext>
                </a:extLst>
              </p:cNvPr>
              <p:cNvSpPr>
                <a:spLocks noChangeArrowheads="1"/>
              </p:cNvSpPr>
              <p:nvPr/>
            </p:nvSpPr>
            <p:spPr bwMode="auto">
              <a:xfrm flipV="1">
                <a:off x="2496"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60" name="Rectangle 19">
                <a:extLst>
                  <a:ext uri="{FF2B5EF4-FFF2-40B4-BE49-F238E27FC236}">
                    <a16:creationId xmlns:a16="http://schemas.microsoft.com/office/drawing/2014/main" id="{8581F939-79D6-4B4A-8B67-9229301D51FD}"/>
                  </a:ext>
                </a:extLst>
              </p:cNvPr>
              <p:cNvSpPr>
                <a:spLocks noChangeArrowheads="1"/>
              </p:cNvSpPr>
              <p:nvPr/>
            </p:nvSpPr>
            <p:spPr bwMode="auto">
              <a:xfrm flipV="1">
                <a:off x="2515"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61" name="Rectangle 20">
                <a:extLst>
                  <a:ext uri="{FF2B5EF4-FFF2-40B4-BE49-F238E27FC236}">
                    <a16:creationId xmlns:a16="http://schemas.microsoft.com/office/drawing/2014/main" id="{6E8B0D2F-A319-42C7-B20B-1695319232BD}"/>
                  </a:ext>
                </a:extLst>
              </p:cNvPr>
              <p:cNvSpPr>
                <a:spLocks noChangeArrowheads="1"/>
              </p:cNvSpPr>
              <p:nvPr/>
            </p:nvSpPr>
            <p:spPr bwMode="auto">
              <a:xfrm flipV="1">
                <a:off x="2534"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62" name="Rectangle 21">
                <a:extLst>
                  <a:ext uri="{FF2B5EF4-FFF2-40B4-BE49-F238E27FC236}">
                    <a16:creationId xmlns:a16="http://schemas.microsoft.com/office/drawing/2014/main" id="{644AD6B5-9A47-438F-83E9-B8556C2B1320}"/>
                  </a:ext>
                </a:extLst>
              </p:cNvPr>
              <p:cNvSpPr>
                <a:spLocks noChangeArrowheads="1"/>
              </p:cNvSpPr>
              <p:nvPr/>
            </p:nvSpPr>
            <p:spPr bwMode="auto">
              <a:xfrm flipV="1">
                <a:off x="2553"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63" name="Rectangle 22">
                <a:extLst>
                  <a:ext uri="{FF2B5EF4-FFF2-40B4-BE49-F238E27FC236}">
                    <a16:creationId xmlns:a16="http://schemas.microsoft.com/office/drawing/2014/main" id="{EF9E2E5B-1447-4873-B059-5317346C5916}"/>
                  </a:ext>
                </a:extLst>
              </p:cNvPr>
              <p:cNvSpPr>
                <a:spLocks noChangeArrowheads="1"/>
              </p:cNvSpPr>
              <p:nvPr/>
            </p:nvSpPr>
            <p:spPr bwMode="auto">
              <a:xfrm flipV="1">
                <a:off x="2572"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64" name="Rectangle 23">
                <a:extLst>
                  <a:ext uri="{FF2B5EF4-FFF2-40B4-BE49-F238E27FC236}">
                    <a16:creationId xmlns:a16="http://schemas.microsoft.com/office/drawing/2014/main" id="{7214DCEC-3777-4201-80D9-3F596DD4379E}"/>
                  </a:ext>
                </a:extLst>
              </p:cNvPr>
              <p:cNvSpPr>
                <a:spLocks noChangeArrowheads="1"/>
              </p:cNvSpPr>
              <p:nvPr/>
            </p:nvSpPr>
            <p:spPr bwMode="auto">
              <a:xfrm flipV="1">
                <a:off x="2592"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65" name="Rectangle 24">
                <a:extLst>
                  <a:ext uri="{FF2B5EF4-FFF2-40B4-BE49-F238E27FC236}">
                    <a16:creationId xmlns:a16="http://schemas.microsoft.com/office/drawing/2014/main" id="{A163C185-A6DE-4A01-B85C-34BC1C8EE61C}"/>
                  </a:ext>
                </a:extLst>
              </p:cNvPr>
              <p:cNvSpPr>
                <a:spLocks noChangeArrowheads="1"/>
              </p:cNvSpPr>
              <p:nvPr/>
            </p:nvSpPr>
            <p:spPr bwMode="auto">
              <a:xfrm flipV="1">
                <a:off x="2610"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66" name="Rectangle 25">
                <a:extLst>
                  <a:ext uri="{FF2B5EF4-FFF2-40B4-BE49-F238E27FC236}">
                    <a16:creationId xmlns:a16="http://schemas.microsoft.com/office/drawing/2014/main" id="{FAD98E68-72AE-4CA3-BC00-500AB676C439}"/>
                  </a:ext>
                </a:extLst>
              </p:cNvPr>
              <p:cNvSpPr>
                <a:spLocks noChangeArrowheads="1"/>
              </p:cNvSpPr>
              <p:nvPr/>
            </p:nvSpPr>
            <p:spPr bwMode="auto">
              <a:xfrm flipV="1">
                <a:off x="2630"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67" name="Rectangle 26">
                <a:extLst>
                  <a:ext uri="{FF2B5EF4-FFF2-40B4-BE49-F238E27FC236}">
                    <a16:creationId xmlns:a16="http://schemas.microsoft.com/office/drawing/2014/main" id="{2FBBB47A-37D2-4928-A76A-D65AF1E9F8F2}"/>
                  </a:ext>
                </a:extLst>
              </p:cNvPr>
              <p:cNvSpPr>
                <a:spLocks noChangeArrowheads="1"/>
              </p:cNvSpPr>
              <p:nvPr/>
            </p:nvSpPr>
            <p:spPr bwMode="auto">
              <a:xfrm flipV="1">
                <a:off x="2650" y="3402"/>
                <a:ext cx="15"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68" name="Rectangle 27">
                <a:extLst>
                  <a:ext uri="{FF2B5EF4-FFF2-40B4-BE49-F238E27FC236}">
                    <a16:creationId xmlns:a16="http://schemas.microsoft.com/office/drawing/2014/main" id="{03805B3F-B5C6-4B74-8AB1-AFBC96FE3F86}"/>
                  </a:ext>
                </a:extLst>
              </p:cNvPr>
              <p:cNvSpPr>
                <a:spLocks noChangeArrowheads="1"/>
              </p:cNvSpPr>
              <p:nvPr/>
            </p:nvSpPr>
            <p:spPr bwMode="auto">
              <a:xfrm flipV="1">
                <a:off x="2668" y="3402"/>
                <a:ext cx="15"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69" name="Rectangle 28">
                <a:extLst>
                  <a:ext uri="{FF2B5EF4-FFF2-40B4-BE49-F238E27FC236}">
                    <a16:creationId xmlns:a16="http://schemas.microsoft.com/office/drawing/2014/main" id="{9FFBCDFA-E1F2-4DF4-BCA9-4BCCAA7F7B2E}"/>
                  </a:ext>
                </a:extLst>
              </p:cNvPr>
              <p:cNvSpPr>
                <a:spLocks noChangeArrowheads="1"/>
              </p:cNvSpPr>
              <p:nvPr/>
            </p:nvSpPr>
            <p:spPr bwMode="auto">
              <a:xfrm flipV="1">
                <a:off x="2686"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70" name="Rectangle 29">
                <a:extLst>
                  <a:ext uri="{FF2B5EF4-FFF2-40B4-BE49-F238E27FC236}">
                    <a16:creationId xmlns:a16="http://schemas.microsoft.com/office/drawing/2014/main" id="{9E0D2EA8-7325-4A5C-BF65-35E5D1F5F0E2}"/>
                  </a:ext>
                </a:extLst>
              </p:cNvPr>
              <p:cNvSpPr>
                <a:spLocks noChangeArrowheads="1"/>
              </p:cNvSpPr>
              <p:nvPr/>
            </p:nvSpPr>
            <p:spPr bwMode="auto">
              <a:xfrm flipV="1">
                <a:off x="2706"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71" name="Rectangle 30">
                <a:extLst>
                  <a:ext uri="{FF2B5EF4-FFF2-40B4-BE49-F238E27FC236}">
                    <a16:creationId xmlns:a16="http://schemas.microsoft.com/office/drawing/2014/main" id="{FD15BD84-60E6-4D0D-B75F-AEE6878BC4F2}"/>
                  </a:ext>
                </a:extLst>
              </p:cNvPr>
              <p:cNvSpPr>
                <a:spLocks noChangeArrowheads="1"/>
              </p:cNvSpPr>
              <p:nvPr/>
            </p:nvSpPr>
            <p:spPr bwMode="auto">
              <a:xfrm flipV="1">
                <a:off x="2724"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72" name="Rectangle 31">
                <a:extLst>
                  <a:ext uri="{FF2B5EF4-FFF2-40B4-BE49-F238E27FC236}">
                    <a16:creationId xmlns:a16="http://schemas.microsoft.com/office/drawing/2014/main" id="{656CA00A-8D53-4DD0-84CE-2268AFC3CDCC}"/>
                  </a:ext>
                </a:extLst>
              </p:cNvPr>
              <p:cNvSpPr>
                <a:spLocks noChangeArrowheads="1"/>
              </p:cNvSpPr>
              <p:nvPr/>
            </p:nvSpPr>
            <p:spPr bwMode="auto">
              <a:xfrm flipV="1">
                <a:off x="2744"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73" name="Rectangle 32">
                <a:extLst>
                  <a:ext uri="{FF2B5EF4-FFF2-40B4-BE49-F238E27FC236}">
                    <a16:creationId xmlns:a16="http://schemas.microsoft.com/office/drawing/2014/main" id="{27D8CBEF-4219-409B-81ED-1C7BB89DF404}"/>
                  </a:ext>
                </a:extLst>
              </p:cNvPr>
              <p:cNvSpPr>
                <a:spLocks noChangeArrowheads="1"/>
              </p:cNvSpPr>
              <p:nvPr/>
            </p:nvSpPr>
            <p:spPr bwMode="auto">
              <a:xfrm flipV="1">
                <a:off x="2419" y="3393"/>
                <a:ext cx="341" cy="9"/>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74" name="Line 33">
                <a:extLst>
                  <a:ext uri="{FF2B5EF4-FFF2-40B4-BE49-F238E27FC236}">
                    <a16:creationId xmlns:a16="http://schemas.microsoft.com/office/drawing/2014/main" id="{D642A894-131B-48C8-85F5-0DC455C6D23A}"/>
                  </a:ext>
                </a:extLst>
              </p:cNvPr>
              <p:cNvSpPr>
                <a:spLocks noChangeShapeType="1"/>
              </p:cNvSpPr>
              <p:nvPr/>
            </p:nvSpPr>
            <p:spPr bwMode="auto">
              <a:xfrm flipV="1">
                <a:off x="2425" y="3438"/>
                <a:ext cx="340" cy="0"/>
              </a:xfrm>
              <a:prstGeom prst="line">
                <a:avLst/>
              </a:prstGeom>
              <a:noFill/>
              <a:ln w="635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grpSp>
        <p:grpSp>
          <p:nvGrpSpPr>
            <p:cNvPr id="124" name="Group 61">
              <a:extLst>
                <a:ext uri="{FF2B5EF4-FFF2-40B4-BE49-F238E27FC236}">
                  <a16:creationId xmlns:a16="http://schemas.microsoft.com/office/drawing/2014/main" id="{3E640EA1-2FAE-48C2-A8D5-42E540127527}"/>
                </a:ext>
              </a:extLst>
            </p:cNvPr>
            <p:cNvGrpSpPr>
              <a:grpSpLocks/>
            </p:cNvGrpSpPr>
            <p:nvPr/>
          </p:nvGrpSpPr>
          <p:grpSpPr bwMode="auto">
            <a:xfrm>
              <a:off x="4320" y="2922"/>
              <a:ext cx="480" cy="528"/>
              <a:chOff x="4320" y="2922"/>
              <a:chExt cx="480" cy="528"/>
            </a:xfrm>
          </p:grpSpPr>
          <p:sp>
            <p:nvSpPr>
              <p:cNvPr id="125" name="Freeform 35">
                <a:extLst>
                  <a:ext uri="{FF2B5EF4-FFF2-40B4-BE49-F238E27FC236}">
                    <a16:creationId xmlns:a16="http://schemas.microsoft.com/office/drawing/2014/main" id="{EDF31C1E-0799-42D0-AC4F-EBABA9560A85}"/>
                  </a:ext>
                </a:extLst>
              </p:cNvPr>
              <p:cNvSpPr>
                <a:spLocks/>
              </p:cNvSpPr>
              <p:nvPr/>
            </p:nvSpPr>
            <p:spPr bwMode="auto">
              <a:xfrm flipV="1">
                <a:off x="4321" y="3342"/>
                <a:ext cx="479" cy="92"/>
              </a:xfrm>
              <a:custGeom>
                <a:avLst/>
                <a:gdLst>
                  <a:gd name="T0" fmla="*/ 0 w 1325"/>
                  <a:gd name="T1" fmla="*/ 0 h 376"/>
                  <a:gd name="T2" fmla="*/ 0 w 1325"/>
                  <a:gd name="T3" fmla="*/ 0 h 376"/>
                  <a:gd name="T4" fmla="*/ 0 w 1325"/>
                  <a:gd name="T5" fmla="*/ 0 h 376"/>
                  <a:gd name="T6" fmla="*/ 0 w 1325"/>
                  <a:gd name="T7" fmla="*/ 0 h 376"/>
                  <a:gd name="T8" fmla="*/ 0 w 1325"/>
                  <a:gd name="T9" fmla="*/ 0 h 376"/>
                  <a:gd name="T10" fmla="*/ 0 60000 65536"/>
                  <a:gd name="T11" fmla="*/ 0 60000 65536"/>
                  <a:gd name="T12" fmla="*/ 0 60000 65536"/>
                  <a:gd name="T13" fmla="*/ 0 60000 65536"/>
                  <a:gd name="T14" fmla="*/ 0 60000 65536"/>
                  <a:gd name="T15" fmla="*/ 0 w 1325"/>
                  <a:gd name="T16" fmla="*/ 0 h 376"/>
                  <a:gd name="T17" fmla="*/ 1325 w 1325"/>
                  <a:gd name="T18" fmla="*/ 376 h 376"/>
                </a:gdLst>
                <a:ahLst/>
                <a:cxnLst>
                  <a:cxn ang="T10">
                    <a:pos x="T0" y="T1"/>
                  </a:cxn>
                  <a:cxn ang="T11">
                    <a:pos x="T2" y="T3"/>
                  </a:cxn>
                  <a:cxn ang="T12">
                    <a:pos x="T4" y="T5"/>
                  </a:cxn>
                  <a:cxn ang="T13">
                    <a:pos x="T6" y="T7"/>
                  </a:cxn>
                  <a:cxn ang="T14">
                    <a:pos x="T8" y="T9"/>
                  </a:cxn>
                </a:cxnLst>
                <a:rect l="T15" t="T16" r="T17" b="T18"/>
                <a:pathLst>
                  <a:path w="1325" h="376">
                    <a:moveTo>
                      <a:pt x="188" y="0"/>
                    </a:moveTo>
                    <a:lnTo>
                      <a:pt x="1136" y="0"/>
                    </a:lnTo>
                    <a:lnTo>
                      <a:pt x="1325" y="376"/>
                    </a:lnTo>
                    <a:lnTo>
                      <a:pt x="0" y="376"/>
                    </a:lnTo>
                    <a:lnTo>
                      <a:pt x="188" y="0"/>
                    </a:lnTo>
                  </a:path>
                </a:pathLst>
              </a:custGeom>
              <a:noFill/>
              <a:ln w="635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126" name="Freeform 36">
                <a:extLst>
                  <a:ext uri="{FF2B5EF4-FFF2-40B4-BE49-F238E27FC236}">
                    <a16:creationId xmlns:a16="http://schemas.microsoft.com/office/drawing/2014/main" id="{DE1DB87C-B4DC-4D95-AB80-19B251657438}"/>
                  </a:ext>
                </a:extLst>
              </p:cNvPr>
              <p:cNvSpPr>
                <a:spLocks/>
              </p:cNvSpPr>
              <p:nvPr/>
            </p:nvSpPr>
            <p:spPr bwMode="auto">
              <a:xfrm flipV="1">
                <a:off x="4320" y="2922"/>
                <a:ext cx="68" cy="421"/>
              </a:xfrm>
              <a:custGeom>
                <a:avLst/>
                <a:gdLst>
                  <a:gd name="T0" fmla="*/ 0 w 188"/>
                  <a:gd name="T1" fmla="*/ 0 h 1712"/>
                  <a:gd name="T2" fmla="*/ 0 w 188"/>
                  <a:gd name="T3" fmla="*/ 0 h 1712"/>
                  <a:gd name="T4" fmla="*/ 0 w 188"/>
                  <a:gd name="T5" fmla="*/ 0 h 1712"/>
                  <a:gd name="T6" fmla="*/ 0 60000 65536"/>
                  <a:gd name="T7" fmla="*/ 0 60000 65536"/>
                  <a:gd name="T8" fmla="*/ 0 60000 65536"/>
                  <a:gd name="T9" fmla="*/ 0 w 188"/>
                  <a:gd name="T10" fmla="*/ 0 h 1712"/>
                  <a:gd name="T11" fmla="*/ 188 w 188"/>
                  <a:gd name="T12" fmla="*/ 1712 h 1712"/>
                </a:gdLst>
                <a:ahLst/>
                <a:cxnLst>
                  <a:cxn ang="T6">
                    <a:pos x="T0" y="T1"/>
                  </a:cxn>
                  <a:cxn ang="T7">
                    <a:pos x="T2" y="T3"/>
                  </a:cxn>
                  <a:cxn ang="T8">
                    <a:pos x="T4" y="T5"/>
                  </a:cxn>
                </a:cxnLst>
                <a:rect l="T9" t="T10" r="T11" b="T12"/>
                <a:pathLst>
                  <a:path w="188" h="1712">
                    <a:moveTo>
                      <a:pt x="188" y="1712"/>
                    </a:moveTo>
                    <a:lnTo>
                      <a:pt x="139" y="852"/>
                    </a:lnTo>
                    <a:lnTo>
                      <a:pt x="0" y="0"/>
                    </a:lnTo>
                  </a:path>
                </a:pathLst>
              </a:custGeom>
              <a:noFill/>
              <a:ln w="635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127" name="Freeform 37">
                <a:extLst>
                  <a:ext uri="{FF2B5EF4-FFF2-40B4-BE49-F238E27FC236}">
                    <a16:creationId xmlns:a16="http://schemas.microsoft.com/office/drawing/2014/main" id="{CDBD1BA5-B212-44CB-A93B-7517B3382F50}"/>
                  </a:ext>
                </a:extLst>
              </p:cNvPr>
              <p:cNvSpPr>
                <a:spLocks/>
              </p:cNvSpPr>
              <p:nvPr/>
            </p:nvSpPr>
            <p:spPr bwMode="auto">
              <a:xfrm flipV="1">
                <a:off x="4732" y="2925"/>
                <a:ext cx="67" cy="421"/>
              </a:xfrm>
              <a:custGeom>
                <a:avLst/>
                <a:gdLst>
                  <a:gd name="T0" fmla="*/ 0 w 188"/>
                  <a:gd name="T1" fmla="*/ 0 h 1713"/>
                  <a:gd name="T2" fmla="*/ 0 w 188"/>
                  <a:gd name="T3" fmla="*/ 0 h 1713"/>
                  <a:gd name="T4" fmla="*/ 0 w 188"/>
                  <a:gd name="T5" fmla="*/ 0 h 1713"/>
                  <a:gd name="T6" fmla="*/ 0 60000 65536"/>
                  <a:gd name="T7" fmla="*/ 0 60000 65536"/>
                  <a:gd name="T8" fmla="*/ 0 60000 65536"/>
                  <a:gd name="T9" fmla="*/ 0 w 188"/>
                  <a:gd name="T10" fmla="*/ 0 h 1713"/>
                  <a:gd name="T11" fmla="*/ 188 w 188"/>
                  <a:gd name="T12" fmla="*/ 1713 h 1713"/>
                </a:gdLst>
                <a:ahLst/>
                <a:cxnLst>
                  <a:cxn ang="T6">
                    <a:pos x="T0" y="T1"/>
                  </a:cxn>
                  <a:cxn ang="T7">
                    <a:pos x="T2" y="T3"/>
                  </a:cxn>
                  <a:cxn ang="T8">
                    <a:pos x="T4" y="T5"/>
                  </a:cxn>
                </a:cxnLst>
                <a:rect l="T9" t="T10" r="T11" b="T12"/>
                <a:pathLst>
                  <a:path w="188" h="1713">
                    <a:moveTo>
                      <a:pt x="0" y="1713"/>
                    </a:moveTo>
                    <a:lnTo>
                      <a:pt x="50" y="852"/>
                    </a:lnTo>
                    <a:lnTo>
                      <a:pt x="188" y="0"/>
                    </a:lnTo>
                  </a:path>
                </a:pathLst>
              </a:custGeom>
              <a:noFill/>
              <a:ln w="635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128" name="Freeform 38">
                <a:extLst>
                  <a:ext uri="{FF2B5EF4-FFF2-40B4-BE49-F238E27FC236}">
                    <a16:creationId xmlns:a16="http://schemas.microsoft.com/office/drawing/2014/main" id="{420A646D-73CC-4594-8F8A-81E11DD068EB}"/>
                  </a:ext>
                </a:extLst>
              </p:cNvPr>
              <p:cNvSpPr>
                <a:spLocks/>
              </p:cNvSpPr>
              <p:nvPr/>
            </p:nvSpPr>
            <p:spPr bwMode="auto">
              <a:xfrm flipV="1">
                <a:off x="4388" y="3436"/>
                <a:ext cx="341" cy="14"/>
              </a:xfrm>
              <a:custGeom>
                <a:avLst/>
                <a:gdLst>
                  <a:gd name="T0" fmla="*/ 0 w 941"/>
                  <a:gd name="T1" fmla="*/ 0 h 59"/>
                  <a:gd name="T2" fmla="*/ 0 w 941"/>
                  <a:gd name="T3" fmla="*/ 0 h 59"/>
                  <a:gd name="T4" fmla="*/ 0 w 941"/>
                  <a:gd name="T5" fmla="*/ 0 h 59"/>
                  <a:gd name="T6" fmla="*/ 0 w 941"/>
                  <a:gd name="T7" fmla="*/ 0 h 59"/>
                  <a:gd name="T8" fmla="*/ 0 w 941"/>
                  <a:gd name="T9" fmla="*/ 0 h 59"/>
                  <a:gd name="T10" fmla="*/ 0 w 941"/>
                  <a:gd name="T11" fmla="*/ 0 h 59"/>
                  <a:gd name="T12" fmla="*/ 0 w 941"/>
                  <a:gd name="T13" fmla="*/ 0 h 59"/>
                  <a:gd name="T14" fmla="*/ 0 60000 65536"/>
                  <a:gd name="T15" fmla="*/ 0 60000 65536"/>
                  <a:gd name="T16" fmla="*/ 0 60000 65536"/>
                  <a:gd name="T17" fmla="*/ 0 60000 65536"/>
                  <a:gd name="T18" fmla="*/ 0 60000 65536"/>
                  <a:gd name="T19" fmla="*/ 0 60000 65536"/>
                  <a:gd name="T20" fmla="*/ 0 60000 65536"/>
                  <a:gd name="T21" fmla="*/ 0 w 941"/>
                  <a:gd name="T22" fmla="*/ 0 h 59"/>
                  <a:gd name="T23" fmla="*/ 941 w 941"/>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1" h="59">
                    <a:moveTo>
                      <a:pt x="941" y="59"/>
                    </a:moveTo>
                    <a:lnTo>
                      <a:pt x="709" y="16"/>
                    </a:lnTo>
                    <a:lnTo>
                      <a:pt x="472" y="0"/>
                    </a:lnTo>
                    <a:lnTo>
                      <a:pt x="413" y="0"/>
                    </a:lnTo>
                    <a:lnTo>
                      <a:pt x="354" y="3"/>
                    </a:lnTo>
                    <a:lnTo>
                      <a:pt x="234" y="14"/>
                    </a:lnTo>
                    <a:lnTo>
                      <a:pt x="0" y="59"/>
                    </a:lnTo>
                  </a:path>
                </a:pathLst>
              </a:custGeom>
              <a:noFill/>
              <a:ln w="635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129" name="Rectangle 39">
                <a:extLst>
                  <a:ext uri="{FF2B5EF4-FFF2-40B4-BE49-F238E27FC236}">
                    <a16:creationId xmlns:a16="http://schemas.microsoft.com/office/drawing/2014/main" id="{EEF31A35-794B-497D-BF4D-FAFCAAE9D74A}"/>
                  </a:ext>
                </a:extLst>
              </p:cNvPr>
              <p:cNvSpPr>
                <a:spLocks noChangeArrowheads="1"/>
              </p:cNvSpPr>
              <p:nvPr/>
            </p:nvSpPr>
            <p:spPr bwMode="auto">
              <a:xfrm flipV="1">
                <a:off x="4375" y="3337"/>
                <a:ext cx="379" cy="47"/>
              </a:xfrm>
              <a:prstGeom prst="rect">
                <a:avLst/>
              </a:prstGeom>
              <a:solidFill>
                <a:srgbClr val="E1E1E1"/>
              </a:solidFill>
              <a:ln w="635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30" name="Rectangle 40">
                <a:extLst>
                  <a:ext uri="{FF2B5EF4-FFF2-40B4-BE49-F238E27FC236}">
                    <a16:creationId xmlns:a16="http://schemas.microsoft.com/office/drawing/2014/main" id="{C5853707-25B2-41F2-AE6A-2A7EEBB77AF0}"/>
                  </a:ext>
                </a:extLst>
              </p:cNvPr>
              <p:cNvSpPr>
                <a:spLocks noChangeArrowheads="1"/>
              </p:cNvSpPr>
              <p:nvPr/>
            </p:nvSpPr>
            <p:spPr bwMode="auto">
              <a:xfrm flipV="1">
                <a:off x="4388" y="3396"/>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31" name="Rectangle 41">
                <a:extLst>
                  <a:ext uri="{FF2B5EF4-FFF2-40B4-BE49-F238E27FC236}">
                    <a16:creationId xmlns:a16="http://schemas.microsoft.com/office/drawing/2014/main" id="{A1C71A3F-6F21-4767-A4AD-4F32CE38D57F}"/>
                  </a:ext>
                </a:extLst>
              </p:cNvPr>
              <p:cNvSpPr>
                <a:spLocks noChangeArrowheads="1"/>
              </p:cNvSpPr>
              <p:nvPr/>
            </p:nvSpPr>
            <p:spPr bwMode="auto">
              <a:xfrm flipV="1">
                <a:off x="4408" y="3396"/>
                <a:ext cx="15"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32" name="Rectangle 42">
                <a:extLst>
                  <a:ext uri="{FF2B5EF4-FFF2-40B4-BE49-F238E27FC236}">
                    <a16:creationId xmlns:a16="http://schemas.microsoft.com/office/drawing/2014/main" id="{B91F90B8-C613-4DBB-9F3D-F5FFE0D50749}"/>
                  </a:ext>
                </a:extLst>
              </p:cNvPr>
              <p:cNvSpPr>
                <a:spLocks noChangeArrowheads="1"/>
              </p:cNvSpPr>
              <p:nvPr/>
            </p:nvSpPr>
            <p:spPr bwMode="auto">
              <a:xfrm flipV="1">
                <a:off x="4426" y="3396"/>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33" name="Rectangle 43">
                <a:extLst>
                  <a:ext uri="{FF2B5EF4-FFF2-40B4-BE49-F238E27FC236}">
                    <a16:creationId xmlns:a16="http://schemas.microsoft.com/office/drawing/2014/main" id="{81B58FD9-D2AD-4D0D-B0B1-2C48703A0596}"/>
                  </a:ext>
                </a:extLst>
              </p:cNvPr>
              <p:cNvSpPr>
                <a:spLocks noChangeArrowheads="1"/>
              </p:cNvSpPr>
              <p:nvPr/>
            </p:nvSpPr>
            <p:spPr bwMode="auto">
              <a:xfrm flipV="1">
                <a:off x="4446" y="3396"/>
                <a:ext cx="15"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34" name="Rectangle 44">
                <a:extLst>
                  <a:ext uri="{FF2B5EF4-FFF2-40B4-BE49-F238E27FC236}">
                    <a16:creationId xmlns:a16="http://schemas.microsoft.com/office/drawing/2014/main" id="{075278B4-5D19-4906-B95C-1FD65153E6B6}"/>
                  </a:ext>
                </a:extLst>
              </p:cNvPr>
              <p:cNvSpPr>
                <a:spLocks noChangeArrowheads="1"/>
              </p:cNvSpPr>
              <p:nvPr/>
            </p:nvSpPr>
            <p:spPr bwMode="auto">
              <a:xfrm flipV="1">
                <a:off x="4464" y="3396"/>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35" name="Rectangle 45">
                <a:extLst>
                  <a:ext uri="{FF2B5EF4-FFF2-40B4-BE49-F238E27FC236}">
                    <a16:creationId xmlns:a16="http://schemas.microsoft.com/office/drawing/2014/main" id="{1BFBC872-C479-4D2A-9C22-C34CBD519388}"/>
                  </a:ext>
                </a:extLst>
              </p:cNvPr>
              <p:cNvSpPr>
                <a:spLocks noChangeArrowheads="1"/>
              </p:cNvSpPr>
              <p:nvPr/>
            </p:nvSpPr>
            <p:spPr bwMode="auto">
              <a:xfrm flipV="1">
                <a:off x="4483" y="3396"/>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36" name="Rectangle 46">
                <a:extLst>
                  <a:ext uri="{FF2B5EF4-FFF2-40B4-BE49-F238E27FC236}">
                    <a16:creationId xmlns:a16="http://schemas.microsoft.com/office/drawing/2014/main" id="{77E59C36-8A3F-41AB-8660-17A11D72B86F}"/>
                  </a:ext>
                </a:extLst>
              </p:cNvPr>
              <p:cNvSpPr>
                <a:spLocks noChangeArrowheads="1"/>
              </p:cNvSpPr>
              <p:nvPr/>
            </p:nvSpPr>
            <p:spPr bwMode="auto">
              <a:xfrm flipV="1">
                <a:off x="4502" y="3396"/>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37" name="Rectangle 47">
                <a:extLst>
                  <a:ext uri="{FF2B5EF4-FFF2-40B4-BE49-F238E27FC236}">
                    <a16:creationId xmlns:a16="http://schemas.microsoft.com/office/drawing/2014/main" id="{6342DC24-C547-4408-BC87-DC0B80D72969}"/>
                  </a:ext>
                </a:extLst>
              </p:cNvPr>
              <p:cNvSpPr>
                <a:spLocks noChangeArrowheads="1"/>
              </p:cNvSpPr>
              <p:nvPr/>
            </p:nvSpPr>
            <p:spPr bwMode="auto">
              <a:xfrm flipV="1">
                <a:off x="4521" y="3396"/>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38" name="Rectangle 48">
                <a:extLst>
                  <a:ext uri="{FF2B5EF4-FFF2-40B4-BE49-F238E27FC236}">
                    <a16:creationId xmlns:a16="http://schemas.microsoft.com/office/drawing/2014/main" id="{A73D7E42-8A7D-46F3-8DA1-660B437A628C}"/>
                  </a:ext>
                </a:extLst>
              </p:cNvPr>
              <p:cNvSpPr>
                <a:spLocks noChangeArrowheads="1"/>
              </p:cNvSpPr>
              <p:nvPr/>
            </p:nvSpPr>
            <p:spPr bwMode="auto">
              <a:xfrm flipV="1">
                <a:off x="4540" y="3396"/>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39" name="Rectangle 49">
                <a:extLst>
                  <a:ext uri="{FF2B5EF4-FFF2-40B4-BE49-F238E27FC236}">
                    <a16:creationId xmlns:a16="http://schemas.microsoft.com/office/drawing/2014/main" id="{7A58F9AF-FD52-4FEF-90E5-A0DDA0C22FC9}"/>
                  </a:ext>
                </a:extLst>
              </p:cNvPr>
              <p:cNvSpPr>
                <a:spLocks noChangeArrowheads="1"/>
              </p:cNvSpPr>
              <p:nvPr/>
            </p:nvSpPr>
            <p:spPr bwMode="auto">
              <a:xfrm flipV="1">
                <a:off x="4560" y="3396"/>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40" name="Rectangle 50">
                <a:extLst>
                  <a:ext uri="{FF2B5EF4-FFF2-40B4-BE49-F238E27FC236}">
                    <a16:creationId xmlns:a16="http://schemas.microsoft.com/office/drawing/2014/main" id="{5BF8BA44-D836-4039-995C-521BDE1E1298}"/>
                  </a:ext>
                </a:extLst>
              </p:cNvPr>
              <p:cNvSpPr>
                <a:spLocks noChangeArrowheads="1"/>
              </p:cNvSpPr>
              <p:nvPr/>
            </p:nvSpPr>
            <p:spPr bwMode="auto">
              <a:xfrm flipV="1">
                <a:off x="4578" y="3396"/>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41" name="Rectangle 51">
                <a:extLst>
                  <a:ext uri="{FF2B5EF4-FFF2-40B4-BE49-F238E27FC236}">
                    <a16:creationId xmlns:a16="http://schemas.microsoft.com/office/drawing/2014/main" id="{17517D4C-D822-4EFC-8092-70CE8FC14782}"/>
                  </a:ext>
                </a:extLst>
              </p:cNvPr>
              <p:cNvSpPr>
                <a:spLocks noChangeArrowheads="1"/>
              </p:cNvSpPr>
              <p:nvPr/>
            </p:nvSpPr>
            <p:spPr bwMode="auto">
              <a:xfrm flipV="1">
                <a:off x="4598" y="3396"/>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42" name="Rectangle 52">
                <a:extLst>
                  <a:ext uri="{FF2B5EF4-FFF2-40B4-BE49-F238E27FC236}">
                    <a16:creationId xmlns:a16="http://schemas.microsoft.com/office/drawing/2014/main" id="{55743C7F-A260-4605-90D3-615029AE1197}"/>
                  </a:ext>
                </a:extLst>
              </p:cNvPr>
              <p:cNvSpPr>
                <a:spLocks noChangeArrowheads="1"/>
              </p:cNvSpPr>
              <p:nvPr/>
            </p:nvSpPr>
            <p:spPr bwMode="auto">
              <a:xfrm flipV="1">
                <a:off x="4618" y="3396"/>
                <a:ext cx="15"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43" name="Rectangle 53">
                <a:extLst>
                  <a:ext uri="{FF2B5EF4-FFF2-40B4-BE49-F238E27FC236}">
                    <a16:creationId xmlns:a16="http://schemas.microsoft.com/office/drawing/2014/main" id="{F33A190B-A420-46DB-8369-0D20C757E0C0}"/>
                  </a:ext>
                </a:extLst>
              </p:cNvPr>
              <p:cNvSpPr>
                <a:spLocks noChangeArrowheads="1"/>
              </p:cNvSpPr>
              <p:nvPr/>
            </p:nvSpPr>
            <p:spPr bwMode="auto">
              <a:xfrm flipV="1">
                <a:off x="4636" y="3396"/>
                <a:ext cx="15"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44" name="Rectangle 54">
                <a:extLst>
                  <a:ext uri="{FF2B5EF4-FFF2-40B4-BE49-F238E27FC236}">
                    <a16:creationId xmlns:a16="http://schemas.microsoft.com/office/drawing/2014/main" id="{A5A252AC-3300-416E-A598-572D525F090F}"/>
                  </a:ext>
                </a:extLst>
              </p:cNvPr>
              <p:cNvSpPr>
                <a:spLocks noChangeArrowheads="1"/>
              </p:cNvSpPr>
              <p:nvPr/>
            </p:nvSpPr>
            <p:spPr bwMode="auto">
              <a:xfrm flipV="1">
                <a:off x="4654" y="3396"/>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45" name="Rectangle 55">
                <a:extLst>
                  <a:ext uri="{FF2B5EF4-FFF2-40B4-BE49-F238E27FC236}">
                    <a16:creationId xmlns:a16="http://schemas.microsoft.com/office/drawing/2014/main" id="{E4DBF3D3-68BF-4AD3-A30D-BBAF6C630937}"/>
                  </a:ext>
                </a:extLst>
              </p:cNvPr>
              <p:cNvSpPr>
                <a:spLocks noChangeArrowheads="1"/>
              </p:cNvSpPr>
              <p:nvPr/>
            </p:nvSpPr>
            <p:spPr bwMode="auto">
              <a:xfrm flipV="1">
                <a:off x="4674" y="3396"/>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46" name="Rectangle 56">
                <a:extLst>
                  <a:ext uri="{FF2B5EF4-FFF2-40B4-BE49-F238E27FC236}">
                    <a16:creationId xmlns:a16="http://schemas.microsoft.com/office/drawing/2014/main" id="{8DF86541-0A08-4815-96D3-E6690988767E}"/>
                  </a:ext>
                </a:extLst>
              </p:cNvPr>
              <p:cNvSpPr>
                <a:spLocks noChangeArrowheads="1"/>
              </p:cNvSpPr>
              <p:nvPr/>
            </p:nvSpPr>
            <p:spPr bwMode="auto">
              <a:xfrm flipV="1">
                <a:off x="4692" y="3396"/>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47" name="Rectangle 57">
                <a:extLst>
                  <a:ext uri="{FF2B5EF4-FFF2-40B4-BE49-F238E27FC236}">
                    <a16:creationId xmlns:a16="http://schemas.microsoft.com/office/drawing/2014/main" id="{B3B424BD-3A51-436A-ADB3-5413D58F9506}"/>
                  </a:ext>
                </a:extLst>
              </p:cNvPr>
              <p:cNvSpPr>
                <a:spLocks noChangeArrowheads="1"/>
              </p:cNvSpPr>
              <p:nvPr/>
            </p:nvSpPr>
            <p:spPr bwMode="auto">
              <a:xfrm flipV="1">
                <a:off x="4712" y="3396"/>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48" name="Rectangle 58">
                <a:extLst>
                  <a:ext uri="{FF2B5EF4-FFF2-40B4-BE49-F238E27FC236}">
                    <a16:creationId xmlns:a16="http://schemas.microsoft.com/office/drawing/2014/main" id="{985258E9-ACBF-4523-B53F-36AFA2047B6B}"/>
                  </a:ext>
                </a:extLst>
              </p:cNvPr>
              <p:cNvSpPr>
                <a:spLocks noChangeArrowheads="1"/>
              </p:cNvSpPr>
              <p:nvPr/>
            </p:nvSpPr>
            <p:spPr bwMode="auto">
              <a:xfrm flipV="1">
                <a:off x="4387" y="3387"/>
                <a:ext cx="341" cy="9"/>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49" name="Line 59">
                <a:extLst>
                  <a:ext uri="{FF2B5EF4-FFF2-40B4-BE49-F238E27FC236}">
                    <a16:creationId xmlns:a16="http://schemas.microsoft.com/office/drawing/2014/main" id="{6735CBDC-956E-40A0-A111-CF8A2BB1FAA8}"/>
                  </a:ext>
                </a:extLst>
              </p:cNvPr>
              <p:cNvSpPr>
                <a:spLocks noChangeShapeType="1"/>
              </p:cNvSpPr>
              <p:nvPr/>
            </p:nvSpPr>
            <p:spPr bwMode="auto">
              <a:xfrm flipV="1">
                <a:off x="4393" y="3432"/>
                <a:ext cx="340" cy="0"/>
              </a:xfrm>
              <a:prstGeom prst="line">
                <a:avLst/>
              </a:prstGeom>
              <a:noFill/>
              <a:ln w="635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grpSp>
      </p:gr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8" name="Rectangle 2">
            <a:extLst>
              <a:ext uri="{FF2B5EF4-FFF2-40B4-BE49-F238E27FC236}">
                <a16:creationId xmlns:a16="http://schemas.microsoft.com/office/drawing/2014/main" id="{25F0315E-9959-4CA5-85EA-A95D75BEA267}"/>
              </a:ext>
            </a:extLst>
          </p:cNvPr>
          <p:cNvSpPr>
            <a:spLocks noGrp="1" noChangeArrowheads="1"/>
          </p:cNvSpPr>
          <p:nvPr>
            <p:ph type="title"/>
          </p:nvPr>
        </p:nvSpPr>
        <p:spPr>
          <a:xfrm>
            <a:off x="250825" y="0"/>
            <a:ext cx="8642350" cy="1143000"/>
          </a:xfrm>
        </p:spPr>
        <p:txBody>
          <a:bodyPr/>
          <a:lstStyle/>
          <a:p>
            <a:pPr algn="ctr">
              <a:defRPr/>
            </a:pPr>
            <a:r>
              <a:rPr lang="cs-CZ" dirty="0"/>
              <a:t>„Artefakt“ relativního směru toku</a:t>
            </a:r>
          </a:p>
        </p:txBody>
      </p:sp>
      <p:sp>
        <p:nvSpPr>
          <p:cNvPr id="864259" name="Rectangle 3">
            <a:extLst>
              <a:ext uri="{FF2B5EF4-FFF2-40B4-BE49-F238E27FC236}">
                <a16:creationId xmlns:a16="http://schemas.microsoft.com/office/drawing/2014/main" id="{95A19739-3CB1-46BD-A86C-21AD23502CDB}"/>
              </a:ext>
            </a:extLst>
          </p:cNvPr>
          <p:cNvSpPr>
            <a:spLocks noGrp="1" noChangeArrowheads="1"/>
          </p:cNvSpPr>
          <p:nvPr>
            <p:ph idx="1"/>
          </p:nvPr>
        </p:nvSpPr>
        <p:spPr>
          <a:xfrm>
            <a:off x="457200" y="1447800"/>
            <a:ext cx="4618856" cy="5105400"/>
          </a:xfrm>
        </p:spPr>
        <p:txBody>
          <a:bodyPr/>
          <a:lstStyle/>
          <a:p>
            <a:pPr>
              <a:defRPr/>
            </a:pPr>
            <a:r>
              <a:rPr lang="cs-CZ" dirty="0"/>
              <a:t>v různých částech jedné cévy</a:t>
            </a:r>
          </a:p>
          <a:p>
            <a:pPr>
              <a:defRPr/>
            </a:pPr>
            <a:r>
              <a:rPr lang="cs-CZ" dirty="0"/>
              <a:t>protisměrné toky</a:t>
            </a:r>
          </a:p>
          <a:p>
            <a:pPr>
              <a:defRPr/>
            </a:pPr>
            <a:r>
              <a:rPr lang="cs-CZ" dirty="0"/>
              <a:t>vinuté cévy</a:t>
            </a:r>
          </a:p>
          <a:p>
            <a:pPr>
              <a:defRPr/>
            </a:pPr>
            <a:r>
              <a:rPr lang="cs-CZ" dirty="0"/>
              <a:t>sektorová/konvexní       sonda</a:t>
            </a:r>
          </a:p>
        </p:txBody>
      </p:sp>
      <p:pic>
        <p:nvPicPr>
          <p:cNvPr id="98308" name="Picture 7">
            <a:extLst>
              <a:ext uri="{FF2B5EF4-FFF2-40B4-BE49-F238E27FC236}">
                <a16:creationId xmlns:a16="http://schemas.microsoft.com/office/drawing/2014/main" id="{9122BBC0-1B45-4FCF-B5A9-F16EB1AD62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2362200"/>
            <a:ext cx="5508104" cy="3807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282" name="Rectangle 2">
            <a:extLst>
              <a:ext uri="{FF2B5EF4-FFF2-40B4-BE49-F238E27FC236}">
                <a16:creationId xmlns:a16="http://schemas.microsoft.com/office/drawing/2014/main" id="{F83B04E6-5742-4B8C-B383-68546C5BC559}"/>
              </a:ext>
            </a:extLst>
          </p:cNvPr>
          <p:cNvSpPr>
            <a:spLocks noGrp="1" noChangeArrowheads="1"/>
          </p:cNvSpPr>
          <p:nvPr>
            <p:ph type="title"/>
          </p:nvPr>
        </p:nvSpPr>
        <p:spPr>
          <a:xfrm>
            <a:off x="468313" y="0"/>
            <a:ext cx="8229600" cy="1143000"/>
          </a:xfrm>
        </p:spPr>
        <p:txBody>
          <a:bodyPr/>
          <a:lstStyle/>
          <a:p>
            <a:pPr algn="ctr">
              <a:defRPr/>
            </a:pPr>
            <a:r>
              <a:rPr lang="cs-CZ" dirty="0"/>
              <a:t>Artefakty pohybové </a:t>
            </a:r>
          </a:p>
        </p:txBody>
      </p:sp>
      <p:sp>
        <p:nvSpPr>
          <p:cNvPr id="865283" name="Rectangle 3">
            <a:extLst>
              <a:ext uri="{FF2B5EF4-FFF2-40B4-BE49-F238E27FC236}">
                <a16:creationId xmlns:a16="http://schemas.microsoft.com/office/drawing/2014/main" id="{F013227C-9FBB-4259-B91B-CDAE18FA2A00}"/>
              </a:ext>
            </a:extLst>
          </p:cNvPr>
          <p:cNvSpPr>
            <a:spLocks noGrp="1" noChangeArrowheads="1"/>
          </p:cNvSpPr>
          <p:nvPr>
            <p:ph idx="1"/>
          </p:nvPr>
        </p:nvSpPr>
        <p:spPr>
          <a:xfrm>
            <a:off x="457200" y="1600200"/>
            <a:ext cx="5122863" cy="4525963"/>
          </a:xfrm>
        </p:spPr>
        <p:txBody>
          <a:bodyPr/>
          <a:lstStyle/>
          <a:p>
            <a:pPr>
              <a:defRPr/>
            </a:pPr>
            <a:r>
              <a:rPr lang="cs-CZ" sz="2400" dirty="0"/>
              <a:t>srdeční činnost, cévní pulzace, respirace</a:t>
            </a:r>
          </a:p>
          <a:p>
            <a:pPr>
              <a:defRPr/>
            </a:pPr>
            <a:r>
              <a:rPr lang="cs-CZ" sz="2400" dirty="0">
                <a:cs typeface="Times New Roman" pitchFamily="18" charset="0"/>
                <a:sym typeface="Symbol" pitchFamily="18" charset="2"/>
              </a:rPr>
              <a:t></a:t>
            </a:r>
            <a:r>
              <a:rPr lang="cs-CZ" sz="2400" dirty="0"/>
              <a:t> amplituda </a:t>
            </a:r>
            <a:r>
              <a:rPr lang="cs-CZ" sz="2400" dirty="0">
                <a:cs typeface="Times New Roman" pitchFamily="18" charset="0"/>
              </a:rPr>
              <a:t>~</a:t>
            </a:r>
            <a:r>
              <a:rPr lang="cs-CZ" sz="2400" dirty="0"/>
              <a:t> </a:t>
            </a:r>
            <a:r>
              <a:rPr lang="cs-CZ" sz="2400" dirty="0">
                <a:cs typeface="Times New Roman" pitchFamily="18" charset="0"/>
                <a:sym typeface="Symbol" pitchFamily="18" charset="2"/>
              </a:rPr>
              <a:t></a:t>
            </a:r>
            <a:r>
              <a:rPr lang="cs-CZ" sz="2400" dirty="0">
                <a:sym typeface="Symbol" pitchFamily="18" charset="2"/>
              </a:rPr>
              <a:t> intenzita</a:t>
            </a:r>
          </a:p>
          <a:p>
            <a:pPr>
              <a:defRPr/>
            </a:pPr>
            <a:r>
              <a:rPr lang="cs-CZ" sz="2400" dirty="0">
                <a:cs typeface="Times New Roman" pitchFamily="18" charset="0"/>
                <a:sym typeface="Symbol" pitchFamily="18" charset="2"/>
              </a:rPr>
              <a:t> </a:t>
            </a:r>
            <a:r>
              <a:rPr lang="cs-CZ" sz="2400" dirty="0">
                <a:sym typeface="Symbol" pitchFamily="18" charset="2"/>
              </a:rPr>
              <a:t>frekvence, tj. řádově Hz 10, 100</a:t>
            </a:r>
            <a:endParaRPr lang="cs-CZ" sz="2400" dirty="0"/>
          </a:p>
          <a:p>
            <a:pPr>
              <a:defRPr/>
            </a:pPr>
            <a:r>
              <a:rPr lang="cs-CZ" sz="2400" dirty="0"/>
              <a:t>dopplerovský posuv</a:t>
            </a:r>
          </a:p>
          <a:p>
            <a:pPr>
              <a:defRPr/>
            </a:pPr>
            <a:r>
              <a:rPr lang="cs-CZ" sz="2400" dirty="0"/>
              <a:t>zdroj dopplerovského signálu - nežádoucího</a:t>
            </a:r>
          </a:p>
          <a:p>
            <a:pPr>
              <a:defRPr/>
            </a:pPr>
            <a:r>
              <a:rPr lang="cs-CZ" sz="2400" dirty="0"/>
              <a:t>eliminace - filtr</a:t>
            </a:r>
          </a:p>
        </p:txBody>
      </p:sp>
      <p:pic>
        <p:nvPicPr>
          <p:cNvPr id="99332" name="Picture 5">
            <a:extLst>
              <a:ext uri="{FF2B5EF4-FFF2-40B4-BE49-F238E27FC236}">
                <a16:creationId xmlns:a16="http://schemas.microsoft.com/office/drawing/2014/main" id="{BCDB2DFA-3507-4BDD-B98E-DDCC7092C8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132"/>
          <a:stretch>
            <a:fillRect/>
          </a:stretch>
        </p:blipFill>
        <p:spPr bwMode="auto">
          <a:xfrm>
            <a:off x="5076825" y="3290888"/>
            <a:ext cx="3990975" cy="350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8" name="Rectangle 2">
            <a:extLst>
              <a:ext uri="{FF2B5EF4-FFF2-40B4-BE49-F238E27FC236}">
                <a16:creationId xmlns:a16="http://schemas.microsoft.com/office/drawing/2014/main" id="{945F07DD-B354-4B04-B43C-5777AF97C3A7}"/>
              </a:ext>
            </a:extLst>
          </p:cNvPr>
          <p:cNvSpPr>
            <a:spLocks noGrp="1" noChangeArrowheads="1"/>
          </p:cNvSpPr>
          <p:nvPr>
            <p:ph type="title"/>
          </p:nvPr>
        </p:nvSpPr>
        <p:spPr>
          <a:xfrm>
            <a:off x="250825" y="0"/>
            <a:ext cx="8229600" cy="981075"/>
          </a:xfrm>
        </p:spPr>
        <p:txBody>
          <a:bodyPr/>
          <a:lstStyle/>
          <a:p>
            <a:pPr>
              <a:defRPr/>
            </a:pPr>
            <a:r>
              <a:rPr lang="cs-CZ" dirty="0"/>
              <a:t>Indikace UZ</a:t>
            </a:r>
          </a:p>
        </p:txBody>
      </p:sp>
      <p:sp>
        <p:nvSpPr>
          <p:cNvPr id="869379" name="Rectangle 3">
            <a:extLst>
              <a:ext uri="{FF2B5EF4-FFF2-40B4-BE49-F238E27FC236}">
                <a16:creationId xmlns:a16="http://schemas.microsoft.com/office/drawing/2014/main" id="{5878481B-2EBB-41ED-9EC4-4C5AB0DF3C6F}"/>
              </a:ext>
            </a:extLst>
          </p:cNvPr>
          <p:cNvSpPr>
            <a:spLocks noGrp="1" noChangeArrowheads="1"/>
          </p:cNvSpPr>
          <p:nvPr>
            <p:ph idx="1"/>
          </p:nvPr>
        </p:nvSpPr>
        <p:spPr>
          <a:xfrm>
            <a:off x="395288" y="908050"/>
            <a:ext cx="8305800" cy="5689600"/>
          </a:xfrm>
        </p:spPr>
        <p:txBody>
          <a:bodyPr>
            <a:normAutofit lnSpcReduction="10000"/>
          </a:bodyPr>
          <a:lstStyle/>
          <a:p>
            <a:pPr>
              <a:defRPr/>
            </a:pPr>
            <a:r>
              <a:rPr lang="cs-CZ" sz="2400" dirty="0">
                <a:effectLst>
                  <a:outerShdw blurRad="38100" dist="38100" dir="2700000" algn="tl">
                    <a:srgbClr val="000000">
                      <a:alpha val="43137"/>
                    </a:srgbClr>
                  </a:outerShdw>
                </a:effectLst>
                <a:cs typeface="Arial" pitchFamily="34" charset="0"/>
              </a:rPr>
              <a:t>Dutina břišní</a:t>
            </a:r>
          </a:p>
          <a:p>
            <a:pPr lvl="1">
              <a:defRPr/>
            </a:pPr>
            <a:r>
              <a:rPr lang="cs-CZ" sz="2000" dirty="0">
                <a:effectLst>
                  <a:outerShdw blurRad="38100" dist="38100" dir="2700000" algn="tl">
                    <a:srgbClr val="000000">
                      <a:alpha val="43137"/>
                    </a:srgbClr>
                  </a:outerShdw>
                </a:effectLst>
                <a:cs typeface="Arial" pitchFamily="34" charset="0"/>
              </a:rPr>
              <a:t>Parenchym. orgány (játra, žlučník, ledviny, slezina, slinivka)</a:t>
            </a:r>
          </a:p>
          <a:p>
            <a:pPr lvl="1">
              <a:defRPr/>
            </a:pPr>
            <a:r>
              <a:rPr lang="cs-CZ" sz="2000" dirty="0">
                <a:effectLst>
                  <a:outerShdw blurRad="38100" dist="38100" dir="2700000" algn="tl">
                    <a:srgbClr val="000000">
                      <a:alpha val="43137"/>
                    </a:srgbClr>
                  </a:outerShdw>
                </a:effectLst>
                <a:cs typeface="Arial" pitchFamily="34" charset="0"/>
              </a:rPr>
              <a:t>Tekutina</a:t>
            </a:r>
          </a:p>
          <a:p>
            <a:pPr lvl="1">
              <a:defRPr/>
            </a:pPr>
            <a:r>
              <a:rPr lang="cs-CZ" sz="2000" dirty="0">
                <a:effectLst>
                  <a:outerShdw blurRad="38100" dist="38100" dir="2700000" algn="tl">
                    <a:srgbClr val="000000">
                      <a:alpha val="43137"/>
                    </a:srgbClr>
                  </a:outerShdw>
                </a:effectLst>
                <a:cs typeface="Arial" pitchFamily="34" charset="0"/>
              </a:rPr>
              <a:t>Střeva - rozšíření stěny nebo lumen střevních kliček (zejm. zánětlivé stavy - apendicitida, divertikulitida, infekční kolitida, Crohnova choroba)</a:t>
            </a:r>
          </a:p>
          <a:p>
            <a:pPr>
              <a:defRPr/>
            </a:pPr>
            <a:r>
              <a:rPr lang="cs-CZ" sz="2400" dirty="0">
                <a:effectLst>
                  <a:outerShdw blurRad="38100" dist="38100" dir="2700000" algn="tl">
                    <a:srgbClr val="000000">
                      <a:alpha val="43137"/>
                    </a:srgbClr>
                  </a:outerShdw>
                </a:effectLst>
                <a:cs typeface="Arial" pitchFamily="34" charset="0"/>
              </a:rPr>
              <a:t>Cévy </a:t>
            </a:r>
          </a:p>
          <a:p>
            <a:pPr lvl="1">
              <a:defRPr/>
            </a:pPr>
            <a:r>
              <a:rPr lang="cs-CZ" sz="2000" dirty="0">
                <a:effectLst>
                  <a:outerShdw blurRad="38100" dist="38100" dir="2700000" algn="tl">
                    <a:srgbClr val="000000">
                      <a:alpha val="43137"/>
                    </a:srgbClr>
                  </a:outerShdw>
                </a:effectLst>
                <a:cs typeface="Arial" pitchFamily="34" charset="0"/>
              </a:rPr>
              <a:t>trombóza, stenózy</a:t>
            </a:r>
          </a:p>
          <a:p>
            <a:pPr>
              <a:defRPr/>
            </a:pPr>
            <a:r>
              <a:rPr lang="cs-CZ" sz="2400" dirty="0">
                <a:effectLst>
                  <a:outerShdw blurRad="38100" dist="38100" dir="2700000" algn="tl">
                    <a:srgbClr val="000000">
                      <a:alpha val="43137"/>
                    </a:srgbClr>
                  </a:outerShdw>
                </a:effectLst>
                <a:cs typeface="Arial" pitchFamily="34" charset="0"/>
              </a:rPr>
              <a:t>Hrudník</a:t>
            </a:r>
          </a:p>
          <a:p>
            <a:pPr lvl="1">
              <a:defRPr/>
            </a:pPr>
            <a:r>
              <a:rPr lang="cs-CZ" sz="2000" dirty="0">
                <a:effectLst>
                  <a:outerShdw blurRad="38100" dist="38100" dir="2700000" algn="tl">
                    <a:srgbClr val="000000">
                      <a:alpha val="43137"/>
                    </a:srgbClr>
                  </a:outerShdw>
                </a:effectLst>
                <a:cs typeface="Arial" pitchFamily="34" charset="0"/>
              </a:rPr>
              <a:t>Tekutina, (</a:t>
            </a:r>
            <a:r>
              <a:rPr lang="cs-CZ" sz="2000" dirty="0" err="1">
                <a:effectLst>
                  <a:outerShdw blurRad="38100" dist="38100" dir="2700000" algn="tl">
                    <a:srgbClr val="000000">
                      <a:alpha val="43137"/>
                    </a:srgbClr>
                  </a:outerShdw>
                </a:effectLst>
                <a:cs typeface="Arial" pitchFamily="34" charset="0"/>
              </a:rPr>
              <a:t>pneumothorax</a:t>
            </a:r>
            <a:r>
              <a:rPr lang="cs-CZ" sz="2000" dirty="0">
                <a:effectLst>
                  <a:outerShdw blurRad="38100" dist="38100" dir="2700000" algn="tl">
                    <a:srgbClr val="000000">
                      <a:alpha val="43137"/>
                    </a:srgbClr>
                  </a:outerShdw>
                </a:effectLst>
                <a:cs typeface="Arial" pitchFamily="34" charset="0"/>
              </a:rPr>
              <a:t>)</a:t>
            </a:r>
          </a:p>
          <a:p>
            <a:pPr lvl="1">
              <a:defRPr/>
            </a:pPr>
            <a:r>
              <a:rPr lang="cs-CZ" sz="2000" dirty="0">
                <a:effectLst>
                  <a:outerShdw blurRad="38100" dist="38100" dir="2700000" algn="tl">
                    <a:srgbClr val="000000">
                      <a:alpha val="43137"/>
                    </a:srgbClr>
                  </a:outerShdw>
                </a:effectLst>
                <a:cs typeface="Arial" pitchFamily="34" charset="0"/>
              </a:rPr>
              <a:t>Srdce – </a:t>
            </a:r>
            <a:r>
              <a:rPr lang="cs-CZ" sz="2000" dirty="0" err="1">
                <a:effectLst>
                  <a:outerShdw blurRad="38100" dist="38100" dir="2700000" algn="tl">
                    <a:srgbClr val="000000">
                      <a:alpha val="43137"/>
                    </a:srgbClr>
                  </a:outerShdw>
                </a:effectLst>
                <a:cs typeface="Arial" pitchFamily="34" charset="0"/>
              </a:rPr>
              <a:t>transtorakální</a:t>
            </a:r>
            <a:r>
              <a:rPr lang="cs-CZ" sz="2000" dirty="0">
                <a:effectLst>
                  <a:outerShdw blurRad="38100" dist="38100" dir="2700000" algn="tl">
                    <a:srgbClr val="000000">
                      <a:alpha val="43137"/>
                    </a:srgbClr>
                  </a:outerShdw>
                </a:effectLst>
                <a:cs typeface="Arial" pitchFamily="34" charset="0"/>
              </a:rPr>
              <a:t>, </a:t>
            </a:r>
            <a:r>
              <a:rPr lang="cs-CZ" sz="2000" dirty="0" err="1">
                <a:effectLst>
                  <a:outerShdw blurRad="38100" dist="38100" dir="2700000" algn="tl">
                    <a:srgbClr val="000000">
                      <a:alpha val="43137"/>
                    </a:srgbClr>
                  </a:outerShdw>
                </a:effectLst>
                <a:cs typeface="Arial" pitchFamily="34" charset="0"/>
              </a:rPr>
              <a:t>transesofageální</a:t>
            </a:r>
            <a:r>
              <a:rPr lang="cs-CZ" sz="2000" dirty="0">
                <a:effectLst>
                  <a:outerShdw blurRad="38100" dist="38100" dir="2700000" algn="tl">
                    <a:srgbClr val="000000">
                      <a:alpha val="43137"/>
                    </a:srgbClr>
                  </a:outerShdw>
                </a:effectLst>
                <a:cs typeface="Arial" pitchFamily="34" charset="0"/>
              </a:rPr>
              <a:t> echokardiografie</a:t>
            </a:r>
            <a:endParaRPr lang="cs-CZ" sz="1600" dirty="0">
              <a:effectLst>
                <a:outerShdw blurRad="38100" dist="38100" dir="2700000" algn="tl">
                  <a:srgbClr val="000000">
                    <a:alpha val="43137"/>
                  </a:srgbClr>
                </a:outerShdw>
              </a:effectLst>
              <a:cs typeface="Arial" pitchFamily="34" charset="0"/>
            </a:endParaRPr>
          </a:p>
          <a:p>
            <a:pPr>
              <a:defRPr/>
            </a:pPr>
            <a:r>
              <a:rPr lang="cs-CZ" sz="2400" dirty="0" err="1">
                <a:effectLst>
                  <a:outerShdw blurRad="38100" dist="38100" dir="2700000" algn="tl">
                    <a:srgbClr val="000000">
                      <a:alpha val="43137"/>
                    </a:srgbClr>
                  </a:outerShdw>
                </a:effectLst>
                <a:cs typeface="Arial" pitchFamily="34" charset="0"/>
              </a:rPr>
              <a:t>Muskuloskeletální</a:t>
            </a:r>
            <a:r>
              <a:rPr lang="cs-CZ" sz="2400" dirty="0">
                <a:effectLst>
                  <a:outerShdw blurRad="38100" dist="38100" dir="2700000" algn="tl">
                    <a:srgbClr val="000000">
                      <a:alpha val="43137"/>
                    </a:srgbClr>
                  </a:outerShdw>
                </a:effectLst>
                <a:cs typeface="Arial" pitchFamily="34" charset="0"/>
              </a:rPr>
              <a:t> systém</a:t>
            </a:r>
          </a:p>
          <a:p>
            <a:pPr lvl="1">
              <a:defRPr/>
            </a:pPr>
            <a:r>
              <a:rPr lang="cs-CZ" sz="2000" dirty="0">
                <a:effectLst>
                  <a:outerShdw blurRad="38100" dist="38100" dir="2700000" algn="tl">
                    <a:srgbClr val="000000">
                      <a:alpha val="43137"/>
                    </a:srgbClr>
                  </a:outerShdw>
                </a:effectLst>
                <a:cs typeface="Arial" pitchFamily="34" charset="0"/>
              </a:rPr>
              <a:t>hematomy, svalové ruptury, nádory, abscesy, (klouby)</a:t>
            </a:r>
          </a:p>
          <a:p>
            <a:pPr>
              <a:defRPr/>
            </a:pPr>
            <a:r>
              <a:rPr lang="cs-CZ" sz="2400" dirty="0">
                <a:effectLst>
                  <a:outerShdw blurRad="38100" dist="38100" dir="2700000" algn="tl">
                    <a:srgbClr val="000000">
                      <a:alpha val="43137"/>
                    </a:srgbClr>
                  </a:outerShdw>
                </a:effectLst>
                <a:cs typeface="Arial" pitchFamily="34" charset="0"/>
              </a:rPr>
              <a:t>Štítná žláza, slinné žlázy, uzliny, šourek, penis, podkoží</a:t>
            </a:r>
          </a:p>
          <a:p>
            <a:pPr>
              <a:defRPr/>
            </a:pPr>
            <a:r>
              <a:rPr lang="cs-CZ" sz="2400" dirty="0" err="1">
                <a:effectLst>
                  <a:outerShdw blurRad="38100" dist="38100" dir="2700000" algn="tl">
                    <a:srgbClr val="000000">
                      <a:alpha val="43137"/>
                    </a:srgbClr>
                  </a:outerShdw>
                </a:effectLst>
                <a:cs typeface="Arial" pitchFamily="34" charset="0"/>
              </a:rPr>
              <a:t>Transkraniální</a:t>
            </a:r>
            <a:r>
              <a:rPr lang="cs-CZ" sz="2400" dirty="0">
                <a:effectLst>
                  <a:outerShdw blurRad="38100" dist="38100" dir="2700000" algn="tl">
                    <a:srgbClr val="000000">
                      <a:alpha val="43137"/>
                    </a:srgbClr>
                  </a:outerShdw>
                </a:effectLst>
                <a:cs typeface="Arial" pitchFamily="34" charset="0"/>
              </a:rPr>
              <a:t>  – děti, (</a:t>
            </a:r>
            <a:r>
              <a:rPr lang="cs-CZ" sz="2400" dirty="0" err="1">
                <a:effectLst>
                  <a:outerShdw blurRad="38100" dist="38100" dir="2700000" algn="tl">
                    <a:srgbClr val="000000">
                      <a:alpha val="43137"/>
                    </a:srgbClr>
                  </a:outerShdw>
                </a:effectLst>
                <a:cs typeface="Arial" pitchFamily="34" charset="0"/>
              </a:rPr>
              <a:t>transkraniální</a:t>
            </a:r>
            <a:r>
              <a:rPr lang="cs-CZ" sz="2400" dirty="0">
                <a:effectLst>
                  <a:outerShdw blurRad="38100" dist="38100" dir="2700000" algn="tl">
                    <a:srgbClr val="000000">
                      <a:alpha val="43137"/>
                    </a:srgbClr>
                  </a:outerShdw>
                </a:effectLst>
                <a:cs typeface="Arial" pitchFamily="34" charset="0"/>
              </a:rPr>
              <a:t> cévy u dospělých)</a:t>
            </a:r>
          </a:p>
          <a:p>
            <a:pPr>
              <a:defRPr/>
            </a:pPr>
            <a:r>
              <a:rPr lang="cs-CZ" sz="2400" dirty="0" err="1">
                <a:effectLst>
                  <a:outerShdw blurRad="38100" dist="38100" dir="2700000" algn="tl">
                    <a:srgbClr val="000000">
                      <a:alpha val="43137"/>
                    </a:srgbClr>
                  </a:outerShdw>
                </a:effectLst>
                <a:cs typeface="Arial" pitchFamily="34" charset="0"/>
              </a:rPr>
              <a:t>Transrektální</a:t>
            </a:r>
            <a:r>
              <a:rPr lang="cs-CZ" sz="2400" dirty="0">
                <a:effectLst>
                  <a:outerShdw blurRad="38100" dist="38100" dir="2700000" algn="tl">
                    <a:srgbClr val="000000">
                      <a:alpha val="43137"/>
                    </a:srgbClr>
                  </a:outerShdw>
                </a:effectLst>
                <a:cs typeface="Arial" pitchFamily="34" charset="0"/>
              </a:rPr>
              <a:t>, </a:t>
            </a:r>
            <a:r>
              <a:rPr lang="cs-CZ" sz="2400" dirty="0" err="1">
                <a:effectLst>
                  <a:outerShdw blurRad="38100" dist="38100" dir="2700000" algn="tl">
                    <a:srgbClr val="000000">
                      <a:alpha val="43137"/>
                    </a:srgbClr>
                  </a:outerShdw>
                </a:effectLst>
                <a:cs typeface="Arial" pitchFamily="34" charset="0"/>
              </a:rPr>
              <a:t>transvaginální</a:t>
            </a:r>
            <a:r>
              <a:rPr lang="cs-CZ" sz="2400" dirty="0">
                <a:effectLst>
                  <a:outerShdw blurRad="38100" dist="38100" dir="2700000" algn="tl">
                    <a:srgbClr val="000000">
                      <a:alpha val="43137"/>
                    </a:srgbClr>
                  </a:outerShdw>
                </a:effectLst>
                <a:cs typeface="Arial" pitchFamily="34" charset="0"/>
              </a:rPr>
              <a:t>, </a:t>
            </a:r>
            <a:r>
              <a:rPr lang="cs-CZ" sz="2400" dirty="0" err="1">
                <a:effectLst>
                  <a:outerShdw blurRad="38100" dist="38100" dir="2700000" algn="tl">
                    <a:srgbClr val="000000">
                      <a:alpha val="43137"/>
                    </a:srgbClr>
                  </a:outerShdw>
                </a:effectLst>
                <a:cs typeface="Arial" pitchFamily="34" charset="0"/>
              </a:rPr>
              <a:t>endosono</a:t>
            </a:r>
            <a:r>
              <a:rPr lang="cs-CZ" sz="2400" dirty="0">
                <a:effectLst>
                  <a:outerShdw blurRad="38100" dist="38100" dir="2700000" algn="tl">
                    <a:srgbClr val="000000">
                      <a:alpha val="43137"/>
                    </a:srgbClr>
                  </a:outerShdw>
                </a:effectLst>
                <a:cs typeface="Arial" pitchFamily="34" charset="0"/>
              </a:rPr>
              <a:t> (např. slinivky)</a:t>
            </a:r>
          </a:p>
          <a:p>
            <a:pPr>
              <a:defRPr/>
            </a:pPr>
            <a:endParaRPr lang="cs-CZ" sz="2400" dirty="0">
              <a:effectLst>
                <a:outerShdw blurRad="38100" dist="38100" dir="2700000" algn="tl">
                  <a:srgbClr val="000000">
                    <a:alpha val="43137"/>
                  </a:srgbClr>
                </a:outerShdw>
              </a:effectLst>
              <a:cs typeface="Arial" pitchFamily="34" charset="0"/>
            </a:endParaRPr>
          </a:p>
        </p:txBody>
      </p:sp>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8" name="Rectangle 2">
            <a:extLst>
              <a:ext uri="{FF2B5EF4-FFF2-40B4-BE49-F238E27FC236}">
                <a16:creationId xmlns:a16="http://schemas.microsoft.com/office/drawing/2014/main" id="{401C30B4-DE3A-4437-AAE9-2D586F4837F9}"/>
              </a:ext>
            </a:extLst>
          </p:cNvPr>
          <p:cNvSpPr>
            <a:spLocks noGrp="1" noChangeArrowheads="1"/>
          </p:cNvSpPr>
          <p:nvPr>
            <p:ph type="title"/>
          </p:nvPr>
        </p:nvSpPr>
        <p:spPr>
          <a:xfrm>
            <a:off x="623888" y="1709739"/>
            <a:ext cx="8196584" cy="2852737"/>
          </a:xfrm>
        </p:spPr>
        <p:txBody>
          <a:bodyPr>
            <a:normAutofit fontScale="90000"/>
          </a:bodyPr>
          <a:lstStyle/>
          <a:p>
            <a:pPr>
              <a:defRPr/>
            </a:pPr>
            <a:r>
              <a:rPr lang="cs-CZ" altLang="cs-CZ" dirty="0"/>
              <a:t>Biofyzikální účinky ultrazvuku</a:t>
            </a:r>
            <a:br>
              <a:rPr lang="cs-CZ" altLang="cs-CZ" dirty="0"/>
            </a:br>
            <a:br>
              <a:rPr lang="cs-CZ" altLang="cs-CZ" dirty="0"/>
            </a:br>
            <a:r>
              <a:rPr lang="cs-CZ" altLang="cs-CZ" dirty="0"/>
              <a:t>Output Display Standard</a:t>
            </a:r>
          </a:p>
        </p:txBody>
      </p:sp>
      <p:sp>
        <p:nvSpPr>
          <p:cNvPr id="2" name="Zástupný text 1">
            <a:extLst>
              <a:ext uri="{FF2B5EF4-FFF2-40B4-BE49-F238E27FC236}">
                <a16:creationId xmlns:a16="http://schemas.microsoft.com/office/drawing/2014/main" id="{D57E7283-E5FB-46B8-991F-E4B2244F022D}"/>
              </a:ext>
            </a:extLst>
          </p:cNvPr>
          <p:cNvSpPr>
            <a:spLocks noGrp="1"/>
          </p:cNvSpPr>
          <p:nvPr>
            <p:ph type="body" idx="1"/>
          </p:nvPr>
        </p:nvSpPr>
        <p:spPr/>
        <p:txBody>
          <a:bodyPr/>
          <a:lstStyle/>
          <a:p>
            <a:endParaRPr lang="cs-CZ"/>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B4A26123-D52A-40D6-8AC7-D0E58B7FED33}"/>
              </a:ext>
            </a:extLst>
          </p:cNvPr>
          <p:cNvSpPr>
            <a:spLocks noGrp="1" noChangeArrowheads="1"/>
          </p:cNvSpPr>
          <p:nvPr>
            <p:ph type="title"/>
          </p:nvPr>
        </p:nvSpPr>
        <p:spPr>
          <a:xfrm>
            <a:off x="0" y="0"/>
            <a:ext cx="9144000" cy="1412875"/>
          </a:xfrm>
        </p:spPr>
        <p:txBody>
          <a:bodyPr>
            <a:normAutofit/>
          </a:bodyPr>
          <a:lstStyle/>
          <a:p>
            <a:pPr>
              <a:defRPr/>
            </a:pPr>
            <a:r>
              <a:rPr lang="cs-CZ" sz="4000" dirty="0"/>
              <a:t>Koeficient intenzity odrazu UZ energie</a:t>
            </a:r>
          </a:p>
        </p:txBody>
      </p:sp>
      <p:sp>
        <p:nvSpPr>
          <p:cNvPr id="667651" name="Rectangle 3">
            <a:extLst>
              <a:ext uri="{FF2B5EF4-FFF2-40B4-BE49-F238E27FC236}">
                <a16:creationId xmlns:a16="http://schemas.microsoft.com/office/drawing/2014/main" id="{82966E3B-97B4-4BD5-ABBD-70A59B45A64D}"/>
              </a:ext>
            </a:extLst>
          </p:cNvPr>
          <p:cNvSpPr>
            <a:spLocks noGrp="1" noChangeArrowheads="1"/>
          </p:cNvSpPr>
          <p:nvPr>
            <p:ph idx="1"/>
          </p:nvPr>
        </p:nvSpPr>
        <p:spPr>
          <a:xfrm>
            <a:off x="250825" y="1341438"/>
            <a:ext cx="7924800" cy="1066800"/>
          </a:xfrm>
        </p:spPr>
        <p:txBody>
          <a:bodyPr>
            <a:normAutofit fontScale="92500"/>
          </a:bodyPr>
          <a:lstStyle/>
          <a:p>
            <a:pPr>
              <a:defRPr/>
            </a:pPr>
            <a:r>
              <a:rPr lang="cs-CZ" sz="2800" dirty="0"/>
              <a:t>vyjadřuje poměr intenzit odražené a dopadající UZ vlny na rozhraní dvou tkání o rozdílné </a:t>
            </a:r>
            <a:r>
              <a:rPr lang="cs-CZ" sz="2800" dirty="0" err="1"/>
              <a:t>akust</a:t>
            </a:r>
            <a:r>
              <a:rPr lang="cs-CZ" sz="2800" dirty="0"/>
              <a:t>. impedanci:</a:t>
            </a:r>
          </a:p>
        </p:txBody>
      </p:sp>
      <p:sp>
        <p:nvSpPr>
          <p:cNvPr id="21507" name="Text Box 4">
            <a:extLst>
              <a:ext uri="{FF2B5EF4-FFF2-40B4-BE49-F238E27FC236}">
                <a16:creationId xmlns:a16="http://schemas.microsoft.com/office/drawing/2014/main" id="{C4EE84FC-2C20-404B-A163-5766CBFE306A}"/>
              </a:ext>
            </a:extLst>
          </p:cNvPr>
          <p:cNvSpPr txBox="1">
            <a:spLocks noChangeArrowheads="1"/>
          </p:cNvSpPr>
          <p:nvPr/>
        </p:nvSpPr>
        <p:spPr bwMode="auto">
          <a:xfrm>
            <a:off x="812" y="6494746"/>
            <a:ext cx="89154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763" indent="-4763"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lnSpc>
                <a:spcPct val="90000"/>
              </a:lnSpc>
              <a:spcBef>
                <a:spcPct val="50000"/>
              </a:spcBef>
              <a:buClr>
                <a:schemeClr val="tx1"/>
              </a:buClr>
              <a:buSzPct val="110000"/>
            </a:pPr>
            <a:r>
              <a:rPr lang="en-US" altLang="cs-CZ" sz="1600" i="1" dirty="0">
                <a:solidFill>
                  <a:schemeClr val="accent4"/>
                </a:solidFill>
                <a:latin typeface="+mj-lt"/>
                <a:cs typeface="Arial" panose="020B0604020202020204" pitchFamily="34" charset="0"/>
              </a:rPr>
              <a:t>Hoskins, P. R., </a:t>
            </a:r>
            <a:r>
              <a:rPr lang="cs-CZ" altLang="cs-CZ" sz="1600" i="1" dirty="0">
                <a:solidFill>
                  <a:schemeClr val="accent4"/>
                </a:solidFill>
                <a:latin typeface="+mj-lt"/>
                <a:cs typeface="Arial" panose="020B0604020202020204" pitchFamily="34" charset="0"/>
              </a:rPr>
              <a:t>et al.</a:t>
            </a:r>
            <a:r>
              <a:rPr lang="en-US" altLang="cs-CZ" sz="1600" i="1" dirty="0">
                <a:solidFill>
                  <a:schemeClr val="accent4"/>
                </a:solidFill>
                <a:latin typeface="+mj-lt"/>
                <a:cs typeface="Arial" panose="020B0604020202020204" pitchFamily="34" charset="0"/>
              </a:rPr>
              <a:t> (201</a:t>
            </a:r>
            <a:r>
              <a:rPr lang="cs-CZ" altLang="cs-CZ" sz="1600" i="1" dirty="0">
                <a:solidFill>
                  <a:schemeClr val="accent4"/>
                </a:solidFill>
                <a:latin typeface="+mj-lt"/>
                <a:cs typeface="Arial" panose="020B0604020202020204" pitchFamily="34" charset="0"/>
              </a:rPr>
              <a:t>0</a:t>
            </a:r>
            <a:r>
              <a:rPr lang="en-US" altLang="cs-CZ" sz="1600" i="1" dirty="0">
                <a:solidFill>
                  <a:schemeClr val="accent4"/>
                </a:solidFill>
                <a:latin typeface="+mj-lt"/>
                <a:cs typeface="Arial" panose="020B0604020202020204" pitchFamily="34" charset="0"/>
              </a:rPr>
              <a:t>). Diagnostic ultrasound: physics and equipment. </a:t>
            </a:r>
            <a:r>
              <a:rPr lang="cs-CZ" altLang="cs-CZ" sz="1600" i="1" dirty="0">
                <a:solidFill>
                  <a:schemeClr val="accent4"/>
                </a:solidFill>
                <a:latin typeface="+mj-lt"/>
                <a:cs typeface="Arial" panose="020B0604020202020204" pitchFamily="34" charset="0"/>
              </a:rPr>
              <a:t>. </a:t>
            </a:r>
          </a:p>
        </p:txBody>
      </p:sp>
      <p:sp>
        <p:nvSpPr>
          <p:cNvPr id="21510" name="Rectangle 12">
            <a:extLst>
              <a:ext uri="{FF2B5EF4-FFF2-40B4-BE49-F238E27FC236}">
                <a16:creationId xmlns:a16="http://schemas.microsoft.com/office/drawing/2014/main" id="{8FFAB233-9774-414C-A76A-EE9AD4186EE4}"/>
              </a:ext>
            </a:extLst>
          </p:cNvPr>
          <p:cNvSpPr>
            <a:spLocks noChangeArrowheads="1"/>
          </p:cNvSpPr>
          <p:nvPr/>
        </p:nvSpPr>
        <p:spPr bwMode="auto">
          <a:xfrm>
            <a:off x="458357" y="4415065"/>
            <a:ext cx="42965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sz="2000" i="1" dirty="0" err="1">
                <a:solidFill>
                  <a:schemeClr val="tx1">
                    <a:lumMod val="85000"/>
                  </a:schemeClr>
                </a:solidFill>
                <a:latin typeface="Arial" panose="020B0604020202020204" pitchFamily="34" charset="0"/>
                <a:cs typeface="Arial" panose="020B0604020202020204" pitchFamily="34" charset="0"/>
              </a:rPr>
              <a:t>R</a:t>
            </a:r>
            <a:r>
              <a:rPr lang="cs-CZ" altLang="cs-CZ" sz="2000" i="1" baseline="-25000" dirty="0" err="1">
                <a:solidFill>
                  <a:schemeClr val="tx1">
                    <a:lumMod val="85000"/>
                  </a:schemeClr>
                </a:solidFill>
                <a:latin typeface="Arial" panose="020B0604020202020204" pitchFamily="34" charset="0"/>
                <a:cs typeface="Arial" panose="020B0604020202020204" pitchFamily="34" charset="0"/>
              </a:rPr>
              <a:t>i</a:t>
            </a:r>
            <a:r>
              <a:rPr lang="cs-CZ" altLang="cs-CZ" sz="2000" i="1" dirty="0">
                <a:solidFill>
                  <a:schemeClr val="tx1">
                    <a:lumMod val="85000"/>
                  </a:schemeClr>
                </a:solidFill>
                <a:latin typeface="Arial" panose="020B0604020202020204" pitchFamily="34" charset="0"/>
                <a:cs typeface="Arial" panose="020B0604020202020204" pitchFamily="34" charset="0"/>
              </a:rPr>
              <a:t>   … koeficient intenzity odrazu</a:t>
            </a:r>
          </a:p>
          <a:p>
            <a:pPr eaLnBrk="1" hangingPunct="1"/>
            <a:r>
              <a:rPr lang="cs-CZ" altLang="cs-CZ" sz="2000" i="1" dirty="0">
                <a:solidFill>
                  <a:schemeClr val="tx1">
                    <a:lumMod val="85000"/>
                  </a:schemeClr>
                </a:solidFill>
                <a:latin typeface="Arial" panose="020B0604020202020204" pitchFamily="34" charset="0"/>
                <a:cs typeface="Arial" panose="020B0604020202020204" pitchFamily="34" charset="0"/>
              </a:rPr>
              <a:t>z    … akustická impedance</a:t>
            </a:r>
          </a:p>
          <a:p>
            <a:pPr eaLnBrk="1" hangingPunct="1"/>
            <a:r>
              <a:rPr lang="cs-CZ" altLang="cs-CZ" sz="2000" i="1" dirty="0">
                <a:solidFill>
                  <a:schemeClr val="tx1">
                    <a:lumMod val="85000"/>
                  </a:schemeClr>
                </a:solidFill>
                <a:latin typeface="Arial" panose="020B0604020202020204" pitchFamily="34" charset="0"/>
                <a:cs typeface="Arial" panose="020B0604020202020204" pitchFamily="34" charset="0"/>
              </a:rPr>
              <a:t>1,2 … různá prostředí</a:t>
            </a:r>
          </a:p>
        </p:txBody>
      </p:sp>
      <mc:AlternateContent xmlns:mc="http://schemas.openxmlformats.org/markup-compatibility/2006" xmlns:a14="http://schemas.microsoft.com/office/drawing/2010/main">
        <mc:Choice Requires="a14">
          <p:sp>
            <p:nvSpPr>
              <p:cNvPr id="8" name="TextovéPole 7">
                <a:extLst>
                  <a:ext uri="{FF2B5EF4-FFF2-40B4-BE49-F238E27FC236}">
                    <a16:creationId xmlns:a16="http://schemas.microsoft.com/office/drawing/2014/main" id="{89B39388-FB49-4083-AB82-5E457C168BA9}"/>
                  </a:ext>
                </a:extLst>
              </p:cNvPr>
              <p:cNvSpPr txBox="1"/>
              <p:nvPr/>
            </p:nvSpPr>
            <p:spPr>
              <a:xfrm>
                <a:off x="445764" y="2402562"/>
                <a:ext cx="4342260" cy="1805559"/>
              </a:xfrm>
              <a:prstGeom prst="rect">
                <a:avLst/>
              </a:prstGeom>
              <a:solidFill>
                <a:srgbClr val="00B0F0"/>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cs-CZ" sz="4800" b="0" i="1" smtClean="0">
                              <a:latin typeface="Cambria Math" panose="02040503050406030204" pitchFamily="18" charset="0"/>
                            </a:rPr>
                          </m:ctrlPr>
                        </m:sSubPr>
                        <m:e>
                          <m:r>
                            <a:rPr lang="cs-CZ" sz="4800" b="0" i="1" smtClean="0">
                              <a:latin typeface="Cambria Math" panose="02040503050406030204" pitchFamily="18" charset="0"/>
                            </a:rPr>
                            <m:t>𝑅</m:t>
                          </m:r>
                        </m:e>
                        <m:sub>
                          <m:r>
                            <a:rPr lang="cs-CZ" sz="4800" b="0" i="1" smtClean="0">
                              <a:latin typeface="Cambria Math" panose="02040503050406030204" pitchFamily="18" charset="0"/>
                            </a:rPr>
                            <m:t>𝑖</m:t>
                          </m:r>
                        </m:sub>
                      </m:sSub>
                      <m:r>
                        <a:rPr lang="cs-CZ" sz="4800" b="0" i="1" smtClean="0">
                          <a:latin typeface="Cambria Math" panose="02040503050406030204" pitchFamily="18" charset="0"/>
                        </a:rPr>
                        <m:t>=</m:t>
                      </m:r>
                      <m:sSup>
                        <m:sSupPr>
                          <m:ctrlPr>
                            <a:rPr lang="cs-CZ" sz="4800" b="0" i="1" smtClean="0">
                              <a:latin typeface="Cambria Math" panose="02040503050406030204" pitchFamily="18" charset="0"/>
                            </a:rPr>
                          </m:ctrlPr>
                        </m:sSupPr>
                        <m:e>
                          <m:d>
                            <m:dPr>
                              <m:ctrlPr>
                                <a:rPr lang="cs-CZ" sz="4800" b="0" i="1" smtClean="0">
                                  <a:latin typeface="Cambria Math" panose="02040503050406030204" pitchFamily="18" charset="0"/>
                                </a:rPr>
                              </m:ctrlPr>
                            </m:dPr>
                            <m:e>
                              <m:f>
                                <m:fPr>
                                  <m:ctrlPr>
                                    <a:rPr lang="cs-CZ" sz="4800" b="0" i="1" smtClean="0">
                                      <a:latin typeface="Cambria Math" panose="02040503050406030204" pitchFamily="18" charset="0"/>
                                    </a:rPr>
                                  </m:ctrlPr>
                                </m:fPr>
                                <m:num>
                                  <m:sSub>
                                    <m:sSubPr>
                                      <m:ctrlPr>
                                        <a:rPr lang="cs-CZ" sz="4800" b="0" i="1" smtClean="0">
                                          <a:latin typeface="Cambria Math" panose="02040503050406030204" pitchFamily="18" charset="0"/>
                                        </a:rPr>
                                      </m:ctrlPr>
                                    </m:sSubPr>
                                    <m:e>
                                      <m:r>
                                        <a:rPr lang="cs-CZ" sz="4800" b="0" i="1" smtClean="0">
                                          <a:latin typeface="Cambria Math" panose="02040503050406030204" pitchFamily="18" charset="0"/>
                                        </a:rPr>
                                        <m:t>𝑧</m:t>
                                      </m:r>
                                    </m:e>
                                    <m:sub>
                                      <m:r>
                                        <a:rPr lang="cs-CZ" sz="4800" b="0" i="1" smtClean="0">
                                          <a:latin typeface="Cambria Math" panose="02040503050406030204" pitchFamily="18" charset="0"/>
                                        </a:rPr>
                                        <m:t>2</m:t>
                                      </m:r>
                                    </m:sub>
                                  </m:sSub>
                                  <m:r>
                                    <a:rPr lang="cs-CZ" sz="4800" b="0" i="1" smtClean="0">
                                      <a:latin typeface="Cambria Math" panose="02040503050406030204" pitchFamily="18" charset="0"/>
                                    </a:rPr>
                                    <m:t>−</m:t>
                                  </m:r>
                                  <m:sSub>
                                    <m:sSubPr>
                                      <m:ctrlPr>
                                        <a:rPr lang="cs-CZ" sz="4800" b="0" i="1" smtClean="0">
                                          <a:latin typeface="Cambria Math" panose="02040503050406030204" pitchFamily="18" charset="0"/>
                                        </a:rPr>
                                      </m:ctrlPr>
                                    </m:sSubPr>
                                    <m:e>
                                      <m:r>
                                        <a:rPr lang="cs-CZ" sz="4800" b="0" i="1" smtClean="0">
                                          <a:latin typeface="Cambria Math" panose="02040503050406030204" pitchFamily="18" charset="0"/>
                                        </a:rPr>
                                        <m:t>𝑧</m:t>
                                      </m:r>
                                    </m:e>
                                    <m:sub>
                                      <m:r>
                                        <a:rPr lang="cs-CZ" sz="4800" b="0" i="1" smtClean="0">
                                          <a:latin typeface="Cambria Math" panose="02040503050406030204" pitchFamily="18" charset="0"/>
                                        </a:rPr>
                                        <m:t>1</m:t>
                                      </m:r>
                                    </m:sub>
                                  </m:sSub>
                                </m:num>
                                <m:den>
                                  <m:sSub>
                                    <m:sSubPr>
                                      <m:ctrlPr>
                                        <a:rPr lang="cs-CZ" sz="4800" i="1">
                                          <a:latin typeface="Cambria Math" panose="02040503050406030204" pitchFamily="18" charset="0"/>
                                        </a:rPr>
                                      </m:ctrlPr>
                                    </m:sSubPr>
                                    <m:e>
                                      <m:r>
                                        <a:rPr lang="cs-CZ" sz="4800" i="1">
                                          <a:latin typeface="Cambria Math" panose="02040503050406030204" pitchFamily="18" charset="0"/>
                                        </a:rPr>
                                        <m:t>𝑧</m:t>
                                      </m:r>
                                    </m:e>
                                    <m:sub>
                                      <m:r>
                                        <a:rPr lang="cs-CZ" sz="4800" i="1">
                                          <a:latin typeface="Cambria Math" panose="02040503050406030204" pitchFamily="18" charset="0"/>
                                        </a:rPr>
                                        <m:t>2</m:t>
                                      </m:r>
                                    </m:sub>
                                  </m:sSub>
                                  <m:r>
                                    <a:rPr lang="cs-CZ" sz="4800" b="0" i="1" smtClean="0">
                                      <a:latin typeface="Cambria Math" panose="02040503050406030204" pitchFamily="18" charset="0"/>
                                    </a:rPr>
                                    <m:t>+</m:t>
                                  </m:r>
                                  <m:sSub>
                                    <m:sSubPr>
                                      <m:ctrlPr>
                                        <a:rPr lang="cs-CZ" sz="4800" i="1">
                                          <a:latin typeface="Cambria Math" panose="02040503050406030204" pitchFamily="18" charset="0"/>
                                        </a:rPr>
                                      </m:ctrlPr>
                                    </m:sSubPr>
                                    <m:e>
                                      <m:r>
                                        <a:rPr lang="cs-CZ" sz="4800" i="1">
                                          <a:latin typeface="Cambria Math" panose="02040503050406030204" pitchFamily="18" charset="0"/>
                                        </a:rPr>
                                        <m:t>𝑧</m:t>
                                      </m:r>
                                    </m:e>
                                    <m:sub>
                                      <m:r>
                                        <a:rPr lang="cs-CZ" sz="4800" i="1">
                                          <a:latin typeface="Cambria Math" panose="02040503050406030204" pitchFamily="18" charset="0"/>
                                        </a:rPr>
                                        <m:t>1</m:t>
                                      </m:r>
                                    </m:sub>
                                  </m:sSub>
                                </m:den>
                              </m:f>
                            </m:e>
                          </m:d>
                        </m:e>
                        <m:sup>
                          <m:r>
                            <a:rPr lang="cs-CZ" sz="4800" b="0" i="1" smtClean="0">
                              <a:latin typeface="Cambria Math" panose="02040503050406030204" pitchFamily="18" charset="0"/>
                            </a:rPr>
                            <m:t>2</m:t>
                          </m:r>
                        </m:sup>
                      </m:sSup>
                    </m:oMath>
                  </m:oMathPara>
                </a14:m>
                <a:endParaRPr lang="cs-CZ" sz="4800" i="1" dirty="0"/>
              </a:p>
            </p:txBody>
          </p:sp>
        </mc:Choice>
        <mc:Fallback xmlns="">
          <p:sp>
            <p:nvSpPr>
              <p:cNvPr id="8" name="TextovéPole 7">
                <a:extLst>
                  <a:ext uri="{FF2B5EF4-FFF2-40B4-BE49-F238E27FC236}">
                    <a16:creationId xmlns:a16="http://schemas.microsoft.com/office/drawing/2014/main" id="{89B39388-FB49-4083-AB82-5E457C168BA9}"/>
                  </a:ext>
                </a:extLst>
              </p:cNvPr>
              <p:cNvSpPr txBox="1">
                <a:spLocks noRot="1" noChangeAspect="1" noMove="1" noResize="1" noEditPoints="1" noAdjustHandles="1" noChangeArrowheads="1" noChangeShapeType="1" noTextEdit="1"/>
              </p:cNvSpPr>
              <p:nvPr/>
            </p:nvSpPr>
            <p:spPr>
              <a:xfrm>
                <a:off x="445764" y="2402562"/>
                <a:ext cx="4342260" cy="1805559"/>
              </a:xfrm>
              <a:prstGeom prst="rect">
                <a:avLst/>
              </a:prstGeom>
              <a:blipFill>
                <a:blip r:embed="rId3"/>
                <a:stretch>
                  <a:fillRect/>
                </a:stretch>
              </a:blipFill>
            </p:spPr>
            <p:txBody>
              <a:bodyPr/>
              <a:lstStyle/>
              <a:p>
                <a:r>
                  <a:rPr lang="cs-CZ">
                    <a:noFill/>
                  </a:rPr>
                  <a:t> </a:t>
                </a:r>
              </a:p>
            </p:txBody>
          </p:sp>
        </mc:Fallback>
      </mc:AlternateContent>
      <p:sp>
        <p:nvSpPr>
          <p:cNvPr id="3" name="TextovéPole 2">
            <a:extLst>
              <a:ext uri="{FF2B5EF4-FFF2-40B4-BE49-F238E27FC236}">
                <a16:creationId xmlns:a16="http://schemas.microsoft.com/office/drawing/2014/main" id="{E1CCAD2E-919E-48A9-8063-96D5B416083C}"/>
              </a:ext>
            </a:extLst>
          </p:cNvPr>
          <p:cNvSpPr txBox="1"/>
          <p:nvPr/>
        </p:nvSpPr>
        <p:spPr>
          <a:xfrm>
            <a:off x="4932364" y="5331896"/>
            <a:ext cx="3983848" cy="369332"/>
          </a:xfrm>
          <a:prstGeom prst="rect">
            <a:avLst/>
          </a:prstGeom>
          <a:noFill/>
        </p:spPr>
        <p:txBody>
          <a:bodyPr wrap="square" rtlCol="0">
            <a:spAutoFit/>
          </a:bodyPr>
          <a:lstStyle/>
          <a:p>
            <a:r>
              <a:rPr lang="cs-CZ" dirty="0">
                <a:solidFill>
                  <a:schemeClr val="bg2"/>
                </a:solidFill>
                <a:latin typeface="+mn-lt"/>
              </a:rPr>
              <a:t>Koeficienty amplitud odrazu, </a:t>
            </a:r>
            <a:r>
              <a:rPr lang="cs-CZ" baseline="0" dirty="0" err="1">
                <a:solidFill>
                  <a:schemeClr val="bg2"/>
                </a:solidFill>
              </a:rPr>
              <a:t>R</a:t>
            </a:r>
            <a:r>
              <a:rPr lang="cs-CZ" baseline="-25000" dirty="0" err="1">
                <a:solidFill>
                  <a:schemeClr val="bg2"/>
                </a:solidFill>
              </a:rPr>
              <a:t>i</a:t>
            </a:r>
            <a:r>
              <a:rPr lang="cs-CZ" baseline="0" dirty="0">
                <a:solidFill>
                  <a:schemeClr val="bg2"/>
                </a:solidFill>
              </a:rPr>
              <a:t>=R</a:t>
            </a:r>
            <a:r>
              <a:rPr lang="cs-CZ" baseline="-25000" dirty="0">
                <a:solidFill>
                  <a:schemeClr val="bg2"/>
                </a:solidFill>
              </a:rPr>
              <a:t>a</a:t>
            </a:r>
            <a:r>
              <a:rPr lang="cs-CZ" baseline="30000" dirty="0">
                <a:solidFill>
                  <a:schemeClr val="bg2"/>
                </a:solidFill>
              </a:rPr>
              <a:t>2</a:t>
            </a:r>
            <a:endParaRPr lang="cs-CZ" dirty="0">
              <a:solidFill>
                <a:schemeClr val="bg2"/>
              </a:solidFill>
              <a:latin typeface="+mn-lt"/>
            </a:endParaRPr>
          </a:p>
        </p:txBody>
      </p:sp>
      <p:pic>
        <p:nvPicPr>
          <p:cNvPr id="5" name="Obrázek 4">
            <a:extLst>
              <a:ext uri="{FF2B5EF4-FFF2-40B4-BE49-F238E27FC236}">
                <a16:creationId xmlns:a16="http://schemas.microsoft.com/office/drawing/2014/main" id="{F2217E9C-5E13-4D88-883B-159F44C142D7}"/>
              </a:ext>
            </a:extLst>
          </p:cNvPr>
          <p:cNvPicPr>
            <a:picLocks noChangeAspect="1"/>
          </p:cNvPicPr>
          <p:nvPr/>
        </p:nvPicPr>
        <p:blipFill>
          <a:blip r:embed="rId4"/>
          <a:stretch>
            <a:fillRect/>
          </a:stretch>
        </p:blipFill>
        <p:spPr>
          <a:xfrm>
            <a:off x="4982387" y="3098458"/>
            <a:ext cx="3933825" cy="2219325"/>
          </a:xfrm>
          <a:prstGeom prst="rect">
            <a:avLst/>
          </a:prstGeo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826" name="Rectangle 2">
            <a:extLst>
              <a:ext uri="{FF2B5EF4-FFF2-40B4-BE49-F238E27FC236}">
                <a16:creationId xmlns:a16="http://schemas.microsoft.com/office/drawing/2014/main" id="{3D0A33D7-056D-46FC-AB38-F1015CBA4997}"/>
              </a:ext>
            </a:extLst>
          </p:cNvPr>
          <p:cNvSpPr>
            <a:spLocks noGrp="1" noChangeArrowheads="1"/>
          </p:cNvSpPr>
          <p:nvPr>
            <p:ph type="title"/>
          </p:nvPr>
        </p:nvSpPr>
        <p:spPr/>
        <p:txBody>
          <a:bodyPr/>
          <a:lstStyle/>
          <a:p>
            <a:pPr>
              <a:defRPr/>
            </a:pPr>
            <a:r>
              <a:rPr lang="cs-CZ" altLang="cs-CZ"/>
              <a:t>biofyzikální účinky ultrazvuku</a:t>
            </a:r>
          </a:p>
        </p:txBody>
      </p:sp>
      <p:sp>
        <p:nvSpPr>
          <p:cNvPr id="973827" name="Rectangle 3">
            <a:extLst>
              <a:ext uri="{FF2B5EF4-FFF2-40B4-BE49-F238E27FC236}">
                <a16:creationId xmlns:a16="http://schemas.microsoft.com/office/drawing/2014/main" id="{E97D43CE-AEA4-45F9-96EC-8822FCCA8135}"/>
              </a:ext>
            </a:extLst>
          </p:cNvPr>
          <p:cNvSpPr>
            <a:spLocks noGrp="1" noChangeArrowheads="1"/>
          </p:cNvSpPr>
          <p:nvPr>
            <p:ph type="body" idx="1"/>
          </p:nvPr>
        </p:nvSpPr>
        <p:spPr>
          <a:xfrm>
            <a:off x="457200" y="2286000"/>
            <a:ext cx="8305800" cy="2209800"/>
          </a:xfrm>
        </p:spPr>
        <p:txBody>
          <a:bodyPr/>
          <a:lstStyle/>
          <a:p>
            <a:pPr>
              <a:defRPr/>
            </a:pPr>
            <a:r>
              <a:rPr lang="cs-CZ" altLang="cs-CZ" dirty="0"/>
              <a:t>tepelné účinky</a:t>
            </a:r>
          </a:p>
          <a:p>
            <a:pPr>
              <a:defRPr/>
            </a:pPr>
            <a:r>
              <a:rPr lang="cs-CZ" altLang="cs-CZ" dirty="0"/>
              <a:t>netepelné účinky</a:t>
            </a:r>
          </a:p>
          <a:p>
            <a:pPr>
              <a:defRPr/>
            </a:pPr>
            <a:r>
              <a:rPr lang="cs-CZ" altLang="cs-CZ" dirty="0"/>
              <a:t>netepelné-nekavitační účinky</a:t>
            </a:r>
          </a:p>
        </p:txBody>
      </p:sp>
    </p:spTree>
  </p:cSld>
  <p:clrMapOvr>
    <a:masterClrMapping/>
  </p:clrMapOvr>
  <p:transition spd="slow"/>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850" name="Rectangle 2">
            <a:extLst>
              <a:ext uri="{FF2B5EF4-FFF2-40B4-BE49-F238E27FC236}">
                <a16:creationId xmlns:a16="http://schemas.microsoft.com/office/drawing/2014/main" id="{3334893F-9DB7-4F90-9600-C18A68DED7E1}"/>
              </a:ext>
            </a:extLst>
          </p:cNvPr>
          <p:cNvSpPr>
            <a:spLocks noGrp="1" noChangeArrowheads="1"/>
          </p:cNvSpPr>
          <p:nvPr>
            <p:ph type="title"/>
          </p:nvPr>
        </p:nvSpPr>
        <p:spPr/>
        <p:txBody>
          <a:bodyPr/>
          <a:lstStyle/>
          <a:p>
            <a:pPr>
              <a:defRPr/>
            </a:pPr>
            <a:r>
              <a:rPr lang="cs-CZ" altLang="cs-CZ" dirty="0"/>
              <a:t>tepelné účinky</a:t>
            </a:r>
          </a:p>
        </p:txBody>
      </p:sp>
      <p:sp>
        <p:nvSpPr>
          <p:cNvPr id="974851" name="Rectangle 3">
            <a:extLst>
              <a:ext uri="{FF2B5EF4-FFF2-40B4-BE49-F238E27FC236}">
                <a16:creationId xmlns:a16="http://schemas.microsoft.com/office/drawing/2014/main" id="{A1C78553-056D-4300-ABB4-707BBBF8DCF8}"/>
              </a:ext>
            </a:extLst>
          </p:cNvPr>
          <p:cNvSpPr>
            <a:spLocks noGrp="1" noChangeArrowheads="1"/>
          </p:cNvSpPr>
          <p:nvPr>
            <p:ph type="body" sz="half" idx="1"/>
          </p:nvPr>
        </p:nvSpPr>
        <p:spPr>
          <a:xfrm>
            <a:off x="457200" y="1447800"/>
            <a:ext cx="7772400" cy="3781400"/>
          </a:xfrm>
        </p:spPr>
        <p:txBody>
          <a:bodyPr>
            <a:normAutofit fontScale="92500" lnSpcReduction="10000"/>
          </a:bodyPr>
          <a:lstStyle/>
          <a:p>
            <a:pPr>
              <a:defRPr/>
            </a:pPr>
            <a:r>
              <a:rPr lang="cs-CZ" altLang="cs-CZ" sz="2400" dirty="0">
                <a:solidFill>
                  <a:srgbClr val="EAEAEA"/>
                </a:solidFill>
                <a:cs typeface="Arial" pitchFamily="34" charset="0"/>
              </a:rPr>
              <a:t>absorpce a přeměna akustické energie v teplo</a:t>
            </a:r>
          </a:p>
          <a:p>
            <a:pPr>
              <a:defRPr/>
            </a:pPr>
            <a:r>
              <a:rPr lang="cs-CZ" altLang="cs-CZ" sz="2400" dirty="0">
                <a:solidFill>
                  <a:srgbClr val="EAEAEA"/>
                </a:solidFill>
                <a:cs typeface="Arial" pitchFamily="34" charset="0"/>
              </a:rPr>
              <a:t>vnitřní tření ve tkáních, relaxační procesy</a:t>
            </a:r>
          </a:p>
          <a:p>
            <a:pPr>
              <a:defRPr/>
            </a:pPr>
            <a:endParaRPr lang="cs-CZ" altLang="cs-CZ" sz="2400" dirty="0">
              <a:solidFill>
                <a:srgbClr val="EAEAEA"/>
              </a:solidFill>
              <a:cs typeface="Arial" pitchFamily="34" charset="0"/>
            </a:endParaRPr>
          </a:p>
          <a:p>
            <a:pPr>
              <a:defRPr/>
            </a:pPr>
            <a:r>
              <a:rPr lang="cs-CZ" altLang="cs-CZ" sz="2400" dirty="0">
                <a:solidFill>
                  <a:srgbClr val="EAEAEA"/>
                </a:solidFill>
                <a:cs typeface="Arial" pitchFamily="34" charset="0"/>
              </a:rPr>
              <a:t>nehomogenita struktury – větší rozdíly akustických impedancí - ohřev na akustických rozhraních</a:t>
            </a:r>
          </a:p>
          <a:p>
            <a:pPr>
              <a:defRPr/>
            </a:pPr>
            <a:r>
              <a:rPr lang="cs-CZ" altLang="cs-CZ" sz="2400" dirty="0">
                <a:solidFill>
                  <a:srgbClr val="EAEAEA"/>
                </a:solidFill>
                <a:cs typeface="Arial" pitchFamily="34" charset="0"/>
              </a:rPr>
              <a:t>vyšší intenzita a frekvence ultrazvuku – větší ohřev</a:t>
            </a:r>
          </a:p>
          <a:p>
            <a:pPr>
              <a:defRPr/>
            </a:pPr>
            <a:endParaRPr lang="cs-CZ" altLang="cs-CZ" sz="2400" dirty="0">
              <a:solidFill>
                <a:srgbClr val="EAEAEA"/>
              </a:solidFill>
              <a:cs typeface="Arial" pitchFamily="34" charset="0"/>
            </a:endParaRPr>
          </a:p>
          <a:p>
            <a:pPr>
              <a:defRPr/>
            </a:pPr>
            <a:r>
              <a:rPr lang="cs-CZ" sz="2400" dirty="0"/>
              <a:t>Při vzniku tepla rozlišujeme dvě kritické teploty:</a:t>
            </a:r>
          </a:p>
          <a:p>
            <a:pPr lvl="1">
              <a:defRPr/>
            </a:pPr>
            <a:r>
              <a:rPr lang="cs-CZ" sz="2000" dirty="0"/>
              <a:t>39,5 °C: poškození embryonální tkáně</a:t>
            </a:r>
          </a:p>
          <a:p>
            <a:pPr lvl="1">
              <a:defRPr/>
            </a:pPr>
            <a:r>
              <a:rPr lang="cs-CZ" sz="2000" dirty="0"/>
              <a:t>41,0 °C: poškození tkáně dospělého jedince</a:t>
            </a:r>
            <a:endParaRPr lang="cs-CZ" altLang="cs-CZ" sz="2000" dirty="0">
              <a:solidFill>
                <a:srgbClr val="EAEAEA"/>
              </a:solidFill>
              <a:cs typeface="Arial" pitchFamily="34" charset="0"/>
            </a:endParaRPr>
          </a:p>
        </p:txBody>
      </p:sp>
      <p:sp>
        <p:nvSpPr>
          <p:cNvPr id="974852" name="Rectangle 4">
            <a:extLst>
              <a:ext uri="{FF2B5EF4-FFF2-40B4-BE49-F238E27FC236}">
                <a16:creationId xmlns:a16="http://schemas.microsoft.com/office/drawing/2014/main" id="{0B3576C5-4D32-4912-9F15-6F57224644A0}"/>
              </a:ext>
            </a:extLst>
          </p:cNvPr>
          <p:cNvSpPr>
            <a:spLocks noGrp="1" noChangeArrowheads="1"/>
          </p:cNvSpPr>
          <p:nvPr>
            <p:ph type="body" sz="half" idx="2"/>
          </p:nvPr>
        </p:nvSpPr>
        <p:spPr>
          <a:xfrm>
            <a:off x="2514600" y="6553200"/>
            <a:ext cx="3733800" cy="304800"/>
          </a:xfrm>
        </p:spPr>
        <p:txBody>
          <a:bodyPr>
            <a:spAutoFit/>
          </a:bodyPr>
          <a:lstStyle/>
          <a:p>
            <a:pPr marL="0" indent="0">
              <a:buFontTx/>
              <a:buNone/>
              <a:defRPr/>
            </a:pPr>
            <a:r>
              <a:rPr lang="cs-CZ" altLang="cs-CZ" sz="1400">
                <a:solidFill>
                  <a:srgbClr val="EAEAEA"/>
                </a:solidFill>
                <a:latin typeface="Arial Narrow" pitchFamily="34" charset="0"/>
              </a:rPr>
              <a:t>Hrazdira I. 1993, Čech E. a spol. 1982</a:t>
            </a:r>
          </a:p>
        </p:txBody>
      </p:sp>
      <p:pic>
        <p:nvPicPr>
          <p:cNvPr id="78853" name="Picture 5">
            <a:extLst>
              <a:ext uri="{FF2B5EF4-FFF2-40B4-BE49-F238E27FC236}">
                <a16:creationId xmlns:a16="http://schemas.microsoft.com/office/drawing/2014/main" id="{27C29ADD-D0AB-4467-9C48-CF5A3CDB15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3962400"/>
            <a:ext cx="2557463" cy="2781300"/>
          </a:xfrm>
          <a:prstGeom prst="rect">
            <a:avLst/>
          </a:prstGeom>
          <a:noFill/>
          <a:ln w="44450">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5">
            <a:extLst>
              <a:ext uri="{FF2B5EF4-FFF2-40B4-BE49-F238E27FC236}">
                <a16:creationId xmlns:a16="http://schemas.microsoft.com/office/drawing/2014/main" id="{54A35F6F-740F-47B2-AB0A-CFA1C3F178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260884"/>
            <a:ext cx="3729038" cy="1589088"/>
          </a:xfrm>
          <a:prstGeom prst="rect">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3" name="Nadpis 2">
            <a:extLst>
              <a:ext uri="{FF2B5EF4-FFF2-40B4-BE49-F238E27FC236}">
                <a16:creationId xmlns:a16="http://schemas.microsoft.com/office/drawing/2014/main" id="{F4809F17-9791-4C6F-95C9-AA55B7FA171B}"/>
              </a:ext>
            </a:extLst>
          </p:cNvPr>
          <p:cNvSpPr>
            <a:spLocks noGrp="1"/>
          </p:cNvSpPr>
          <p:nvPr>
            <p:ph type="title"/>
          </p:nvPr>
        </p:nvSpPr>
        <p:spPr/>
        <p:txBody>
          <a:bodyPr/>
          <a:lstStyle/>
          <a:p>
            <a:r>
              <a:rPr lang="cs-CZ" dirty="0"/>
              <a:t>netepelné účinky</a:t>
            </a:r>
          </a:p>
        </p:txBody>
      </p:sp>
      <p:sp>
        <p:nvSpPr>
          <p:cNvPr id="4" name="Zástupný obsah 3">
            <a:extLst>
              <a:ext uri="{FF2B5EF4-FFF2-40B4-BE49-F238E27FC236}">
                <a16:creationId xmlns:a16="http://schemas.microsoft.com/office/drawing/2014/main" id="{38FAAFD6-0D42-493B-991B-C2271990EF59}"/>
              </a:ext>
            </a:extLst>
          </p:cNvPr>
          <p:cNvSpPr>
            <a:spLocks noGrp="1"/>
          </p:cNvSpPr>
          <p:nvPr>
            <p:ph idx="1"/>
          </p:nvPr>
        </p:nvSpPr>
        <p:spPr/>
        <p:txBody>
          <a:bodyPr/>
          <a:lstStyle/>
          <a:p>
            <a:r>
              <a:rPr lang="cs-CZ" altLang="cs-CZ" b="1" dirty="0">
                <a:solidFill>
                  <a:srgbClr val="EAEAEA"/>
                </a:solidFill>
              </a:rPr>
              <a:t>Kavitace</a:t>
            </a:r>
          </a:p>
          <a:p>
            <a:pPr lvl="1"/>
            <a:r>
              <a:rPr lang="cs-CZ" dirty="0"/>
              <a:t>narušení kontinuity tekutého prostředí v podtlakové fázi ultrazvukové vlny, spojené se vznikem plynových (kavitačních) bublin</a:t>
            </a:r>
          </a:p>
          <a:p>
            <a:pPr lvl="1"/>
            <a:r>
              <a:rPr lang="cs-CZ" dirty="0"/>
              <a:t>Rezonanční kavitace – oscilace bublin s frekvencí UZ</a:t>
            </a:r>
          </a:p>
          <a:p>
            <a:pPr lvl="1"/>
            <a:r>
              <a:rPr lang="cs-CZ" dirty="0"/>
              <a:t>Kolapsová kavitace – kolaps, nárust teploty, tlakový ráz</a:t>
            </a:r>
            <a:endParaRPr lang="cs-CZ" altLang="cs-CZ" dirty="0">
              <a:solidFill>
                <a:srgbClr val="EAEAEA"/>
              </a:solidFill>
            </a:endParaRPr>
          </a:p>
          <a:p>
            <a:pPr lvl="1"/>
            <a:endParaRPr lang="cs-CZ" altLang="cs-CZ" dirty="0">
              <a:solidFill>
                <a:srgbClr val="EAEAEA"/>
              </a:solidFill>
            </a:endParaRPr>
          </a:p>
          <a:p>
            <a:r>
              <a:rPr lang="cs-CZ" dirty="0"/>
              <a:t>Netepelné nekavitační</a:t>
            </a:r>
          </a:p>
          <a:p>
            <a:pPr lvl="1"/>
            <a:r>
              <a:rPr lang="cs-CZ" dirty="0"/>
              <a:t>Mechanické účinky akustického tlaku – např. deformace </a:t>
            </a:r>
            <a:r>
              <a:rPr lang="cs-CZ" dirty="0" err="1"/>
              <a:t>buňečných</a:t>
            </a:r>
            <a:r>
              <a:rPr lang="cs-CZ" dirty="0"/>
              <a:t> membrán, </a:t>
            </a:r>
          </a:p>
        </p:txBody>
      </p:sp>
    </p:spTree>
    <p:extLst>
      <p:ext uri="{BB962C8B-B14F-4D97-AF65-F5344CB8AC3E}">
        <p14:creationId xmlns:p14="http://schemas.microsoft.com/office/powerpoint/2010/main" val="2264944861"/>
      </p:ext>
    </p:extLst>
  </p:cSld>
  <p:clrMapOvr>
    <a:masterClrMapping/>
  </p:clrMapOvr>
  <p:transition spd="slow"/>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26" name="Rectangle 2">
            <a:extLst>
              <a:ext uri="{FF2B5EF4-FFF2-40B4-BE49-F238E27FC236}">
                <a16:creationId xmlns:a16="http://schemas.microsoft.com/office/drawing/2014/main" id="{03FB58A2-5788-4DFC-9BF3-1CDD405E06F2}"/>
              </a:ext>
            </a:extLst>
          </p:cNvPr>
          <p:cNvSpPr>
            <a:spLocks noGrp="1" noChangeArrowheads="1"/>
          </p:cNvSpPr>
          <p:nvPr>
            <p:ph type="title"/>
          </p:nvPr>
        </p:nvSpPr>
        <p:spPr>
          <a:xfrm>
            <a:off x="457200" y="0"/>
            <a:ext cx="8305800" cy="1557338"/>
          </a:xfrm>
        </p:spPr>
        <p:txBody>
          <a:bodyPr/>
          <a:lstStyle/>
          <a:p>
            <a:pPr>
              <a:defRPr/>
            </a:pPr>
            <a:r>
              <a:rPr lang="cs-CZ" dirty="0"/>
              <a:t>ODS – </a:t>
            </a:r>
            <a:r>
              <a:rPr lang="cs-CZ" dirty="0" err="1"/>
              <a:t>Output</a:t>
            </a:r>
            <a:r>
              <a:rPr lang="cs-CZ" dirty="0"/>
              <a:t> Display Standard</a:t>
            </a:r>
          </a:p>
        </p:txBody>
      </p:sp>
      <p:sp>
        <p:nvSpPr>
          <p:cNvPr id="769027" name="Rectangle 3">
            <a:extLst>
              <a:ext uri="{FF2B5EF4-FFF2-40B4-BE49-F238E27FC236}">
                <a16:creationId xmlns:a16="http://schemas.microsoft.com/office/drawing/2014/main" id="{F64D4ADB-C0AB-4B8A-B938-383519F09675}"/>
              </a:ext>
            </a:extLst>
          </p:cNvPr>
          <p:cNvSpPr>
            <a:spLocks noGrp="1" noChangeArrowheads="1"/>
          </p:cNvSpPr>
          <p:nvPr>
            <p:ph type="body" sz="half" idx="2"/>
          </p:nvPr>
        </p:nvSpPr>
        <p:spPr>
          <a:xfrm>
            <a:off x="0" y="2819400"/>
            <a:ext cx="4953000" cy="1676400"/>
          </a:xfrm>
        </p:spPr>
        <p:txBody>
          <a:bodyPr>
            <a:normAutofit fontScale="92500" lnSpcReduction="10000"/>
          </a:bodyPr>
          <a:lstStyle/>
          <a:p>
            <a:pPr>
              <a:defRPr/>
            </a:pPr>
            <a:r>
              <a:rPr lang="cs-CZ" dirty="0"/>
              <a:t>MI – mechanický index</a:t>
            </a:r>
          </a:p>
          <a:p>
            <a:pPr>
              <a:defRPr/>
            </a:pPr>
            <a:r>
              <a:rPr lang="cs-CZ" dirty="0"/>
              <a:t>TI – tepelný index</a:t>
            </a:r>
          </a:p>
          <a:p>
            <a:pPr>
              <a:defRPr/>
            </a:pPr>
            <a:r>
              <a:rPr lang="cs-CZ" dirty="0"/>
              <a:t>přenesení zodpovědnosti na lékaře</a:t>
            </a:r>
          </a:p>
        </p:txBody>
      </p:sp>
      <p:pic>
        <p:nvPicPr>
          <p:cNvPr id="80900" name="Picture 7">
            <a:extLst>
              <a:ext uri="{FF2B5EF4-FFF2-40B4-BE49-F238E27FC236}">
                <a16:creationId xmlns:a16="http://schemas.microsoft.com/office/drawing/2014/main" id="{16FE9593-C3DE-4570-856C-2023AE7760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301" b="20438"/>
          <a:stretch>
            <a:fillRect/>
          </a:stretch>
        </p:blipFill>
        <p:spPr bwMode="auto">
          <a:xfrm>
            <a:off x="4859338" y="1916113"/>
            <a:ext cx="4098925" cy="340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0901" name="Line 6">
            <a:extLst>
              <a:ext uri="{FF2B5EF4-FFF2-40B4-BE49-F238E27FC236}">
                <a16:creationId xmlns:a16="http://schemas.microsoft.com/office/drawing/2014/main" id="{7C6F6786-DD19-4F02-AC66-4A56D3AC619E}"/>
              </a:ext>
            </a:extLst>
          </p:cNvPr>
          <p:cNvSpPr>
            <a:spLocks noChangeShapeType="1"/>
          </p:cNvSpPr>
          <p:nvPr/>
        </p:nvSpPr>
        <p:spPr bwMode="auto">
          <a:xfrm flipV="1">
            <a:off x="8243888" y="2133600"/>
            <a:ext cx="463550" cy="715963"/>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80902" name="Line 6">
            <a:extLst>
              <a:ext uri="{FF2B5EF4-FFF2-40B4-BE49-F238E27FC236}">
                <a16:creationId xmlns:a16="http://schemas.microsoft.com/office/drawing/2014/main" id="{92D189F2-7B76-4132-9C8A-77F8BF728338}"/>
              </a:ext>
            </a:extLst>
          </p:cNvPr>
          <p:cNvSpPr>
            <a:spLocks noChangeShapeType="1"/>
          </p:cNvSpPr>
          <p:nvPr/>
        </p:nvSpPr>
        <p:spPr bwMode="auto">
          <a:xfrm flipV="1">
            <a:off x="7740650" y="2133600"/>
            <a:ext cx="463550" cy="715963"/>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Rectangle 2">
            <a:extLst>
              <a:ext uri="{FF2B5EF4-FFF2-40B4-BE49-F238E27FC236}">
                <a16:creationId xmlns:a16="http://schemas.microsoft.com/office/drawing/2014/main" id="{6FA02BCD-7BEE-45A6-A1B2-581375153871}"/>
              </a:ext>
            </a:extLst>
          </p:cNvPr>
          <p:cNvSpPr>
            <a:spLocks noGrp="1" noChangeArrowheads="1"/>
          </p:cNvSpPr>
          <p:nvPr>
            <p:ph type="title"/>
          </p:nvPr>
        </p:nvSpPr>
        <p:spPr/>
        <p:txBody>
          <a:bodyPr/>
          <a:lstStyle/>
          <a:p>
            <a:pPr>
              <a:defRPr/>
            </a:pPr>
            <a:r>
              <a:rPr lang="cs-CZ"/>
              <a:t>mechanický index - MI</a:t>
            </a:r>
          </a:p>
        </p:txBody>
      </p:sp>
      <p:sp>
        <p:nvSpPr>
          <p:cNvPr id="892940" name="Rectangle 12">
            <a:extLst>
              <a:ext uri="{FF2B5EF4-FFF2-40B4-BE49-F238E27FC236}">
                <a16:creationId xmlns:a16="http://schemas.microsoft.com/office/drawing/2014/main" id="{5A9B29A3-05ED-4B79-BA36-75720F619D71}"/>
              </a:ext>
            </a:extLst>
          </p:cNvPr>
          <p:cNvSpPr>
            <a:spLocks noGrp="1" noChangeArrowheads="1"/>
          </p:cNvSpPr>
          <p:nvPr>
            <p:ph type="body" sz="half" idx="2"/>
          </p:nvPr>
        </p:nvSpPr>
        <p:spPr>
          <a:xfrm>
            <a:off x="4648200" y="3810000"/>
            <a:ext cx="3810000" cy="1524000"/>
          </a:xfrm>
        </p:spPr>
        <p:txBody>
          <a:bodyPr/>
          <a:lstStyle/>
          <a:p>
            <a:pPr>
              <a:defRPr/>
            </a:pPr>
            <a:r>
              <a:rPr lang="cs-CZ" sz="2000" dirty="0">
                <a:latin typeface="Arial" panose="020B0604020202020204" pitchFamily="34" charset="0"/>
                <a:cs typeface="Arial" panose="020B0604020202020204" pitchFamily="34" charset="0"/>
              </a:rPr>
              <a:t>P</a:t>
            </a:r>
            <a:r>
              <a:rPr lang="cs-CZ" sz="2000" baseline="-25000" dirty="0">
                <a:latin typeface="Arial" panose="020B0604020202020204" pitchFamily="34" charset="0"/>
                <a:cs typeface="Arial" panose="020B0604020202020204" pitchFamily="34" charset="0"/>
              </a:rPr>
              <a:t>r3</a:t>
            </a:r>
            <a:r>
              <a:rPr lang="cs-CZ" sz="2000" dirty="0">
                <a:latin typeface="Arial" panose="020B0604020202020204" pitchFamily="34" charset="0"/>
                <a:cs typeface="Arial" panose="020B0604020202020204" pitchFamily="34" charset="0"/>
              </a:rPr>
              <a:t> – akustický tlak v hloubce </a:t>
            </a:r>
            <a:r>
              <a:rPr lang="cs-CZ" sz="2000" dirty="0" err="1">
                <a:latin typeface="Arial" panose="020B0604020202020204" pitchFamily="34" charset="0"/>
                <a:cs typeface="Arial" panose="020B0604020202020204" pitchFamily="34" charset="0"/>
              </a:rPr>
              <a:t>Z</a:t>
            </a:r>
            <a:r>
              <a:rPr lang="cs-CZ" sz="2000" baseline="-25000" dirty="0" err="1">
                <a:latin typeface="Arial" panose="020B0604020202020204" pitchFamily="34" charset="0"/>
                <a:cs typeface="Arial" panose="020B0604020202020204" pitchFamily="34" charset="0"/>
              </a:rPr>
              <a:t>sp</a:t>
            </a:r>
            <a:r>
              <a:rPr lang="cs-CZ" sz="2000" baseline="-25000" dirty="0">
                <a:latin typeface="Arial" panose="020B0604020202020204" pitchFamily="34" charset="0"/>
                <a:cs typeface="Arial" panose="020B0604020202020204" pitchFamily="34" charset="0"/>
              </a:rPr>
              <a:t> - </a:t>
            </a:r>
            <a:r>
              <a:rPr lang="cs-CZ" sz="2000" dirty="0">
                <a:latin typeface="Arial" panose="020B0604020202020204" pitchFamily="34" charset="0"/>
                <a:cs typeface="Arial" panose="020B0604020202020204" pitchFamily="34" charset="0"/>
              </a:rPr>
              <a:t>hloubka</a:t>
            </a:r>
          </a:p>
          <a:p>
            <a:pPr>
              <a:defRPr/>
            </a:pPr>
            <a:r>
              <a:rPr lang="cs-CZ" sz="2000" dirty="0" err="1">
                <a:latin typeface="Arial" panose="020B0604020202020204" pitchFamily="34" charset="0"/>
                <a:cs typeface="Arial" panose="020B0604020202020204" pitchFamily="34" charset="0"/>
              </a:rPr>
              <a:t>f</a:t>
            </a:r>
            <a:r>
              <a:rPr lang="cs-CZ" sz="2000" baseline="-25000" dirty="0" err="1">
                <a:latin typeface="Arial" panose="020B0604020202020204" pitchFamily="34" charset="0"/>
                <a:cs typeface="Arial" panose="020B0604020202020204" pitchFamily="34" charset="0"/>
              </a:rPr>
              <a:t>c</a:t>
            </a:r>
            <a:r>
              <a:rPr lang="cs-CZ" sz="2000" dirty="0">
                <a:latin typeface="Arial" panose="020B0604020202020204" pitchFamily="34" charset="0"/>
                <a:cs typeface="Arial" panose="020B0604020202020204" pitchFamily="34" charset="0"/>
              </a:rPr>
              <a:t> –nosná frekvence sondy v MHz</a:t>
            </a:r>
          </a:p>
        </p:txBody>
      </p:sp>
      <p:sp>
        <p:nvSpPr>
          <p:cNvPr id="892939" name="Rectangle 11">
            <a:extLst>
              <a:ext uri="{FF2B5EF4-FFF2-40B4-BE49-F238E27FC236}">
                <a16:creationId xmlns:a16="http://schemas.microsoft.com/office/drawing/2014/main" id="{8CE6820A-3E44-4959-B1EE-7C70262EED63}"/>
              </a:ext>
            </a:extLst>
          </p:cNvPr>
          <p:cNvSpPr>
            <a:spLocks noChangeArrowheads="1"/>
          </p:cNvSpPr>
          <p:nvPr/>
        </p:nvSpPr>
        <p:spPr bwMode="auto">
          <a:xfrm>
            <a:off x="685800" y="1752600"/>
            <a:ext cx="3810000" cy="4114800"/>
          </a:xfrm>
          <a:prstGeom prst="rect">
            <a:avLst/>
          </a:prstGeom>
          <a:noFill/>
          <a:ln w="9525">
            <a:noFill/>
            <a:miter lim="800000"/>
            <a:headEnd/>
            <a:tailEnd/>
          </a:ln>
          <a:effectLst/>
        </p:spPr>
        <p:txBody>
          <a:bodyPr/>
          <a:lstStyle/>
          <a:p>
            <a:pPr marL="342900" indent="-342900">
              <a:spcBef>
                <a:spcPct val="20000"/>
              </a:spcBef>
              <a:buFontTx/>
              <a:buChar char="•"/>
              <a:defRPr/>
            </a:pPr>
            <a:r>
              <a:rPr lang="cs-CZ" sz="2400" dirty="0">
                <a:effectLst>
                  <a:outerShdw blurRad="38100" dist="38100" dir="2700000" algn="tl">
                    <a:srgbClr val="000000">
                      <a:alpha val="43137"/>
                    </a:srgbClr>
                  </a:outerShdw>
                </a:effectLst>
                <a:latin typeface="+mn-lt"/>
              </a:rPr>
              <a:t>vyjadřuje </a:t>
            </a:r>
            <a:r>
              <a:rPr lang="cs-CZ" sz="2400" dirty="0">
                <a:solidFill>
                  <a:srgbClr val="FF0000"/>
                </a:solidFill>
                <a:effectLst>
                  <a:outerShdw blurRad="38100" dist="38100" dir="2700000" algn="tl">
                    <a:srgbClr val="000000">
                      <a:alpha val="43137"/>
                    </a:srgbClr>
                  </a:outerShdw>
                </a:effectLst>
                <a:latin typeface="+mn-lt"/>
              </a:rPr>
              <a:t>stupeň</a:t>
            </a:r>
            <a:r>
              <a:rPr lang="cs-CZ" sz="2400" dirty="0">
                <a:effectLst>
                  <a:outerShdw blurRad="38100" dist="38100" dir="2700000" algn="tl">
                    <a:srgbClr val="000000">
                      <a:alpha val="43137"/>
                    </a:srgbClr>
                  </a:outerShdw>
                </a:effectLst>
                <a:latin typeface="+mn-lt"/>
              </a:rPr>
              <a:t> </a:t>
            </a:r>
            <a:r>
              <a:rPr lang="cs-CZ" sz="2400" dirty="0">
                <a:solidFill>
                  <a:srgbClr val="FF0000"/>
                </a:solidFill>
                <a:effectLst>
                  <a:outerShdw blurRad="38100" dist="38100" dir="2700000" algn="tl">
                    <a:srgbClr val="000000">
                      <a:alpha val="43137"/>
                    </a:srgbClr>
                  </a:outerShdw>
                </a:effectLst>
                <a:latin typeface="+mn-lt"/>
              </a:rPr>
              <a:t>nebezpečí</a:t>
            </a:r>
            <a:r>
              <a:rPr lang="cs-CZ" sz="2400" dirty="0">
                <a:effectLst>
                  <a:outerShdw blurRad="38100" dist="38100" dir="2700000" algn="tl">
                    <a:srgbClr val="000000">
                      <a:alpha val="43137"/>
                    </a:srgbClr>
                  </a:outerShdw>
                </a:effectLst>
                <a:latin typeface="+mn-lt"/>
              </a:rPr>
              <a:t> poškození tkáně </a:t>
            </a:r>
            <a:r>
              <a:rPr lang="cs-CZ" sz="2400" dirty="0">
                <a:solidFill>
                  <a:srgbClr val="FF0000"/>
                </a:solidFill>
                <a:effectLst>
                  <a:outerShdw blurRad="38100" dist="38100" dir="2700000" algn="tl">
                    <a:srgbClr val="000000">
                      <a:alpha val="43137"/>
                    </a:srgbClr>
                  </a:outerShdw>
                </a:effectLst>
                <a:latin typeface="+mn-lt"/>
              </a:rPr>
              <a:t>kavitací</a:t>
            </a:r>
          </a:p>
          <a:p>
            <a:pPr marL="342900" indent="-342900">
              <a:spcBef>
                <a:spcPct val="20000"/>
              </a:spcBef>
              <a:buFontTx/>
              <a:buChar char="•"/>
              <a:defRPr/>
            </a:pPr>
            <a:r>
              <a:rPr lang="cs-CZ" sz="2400" dirty="0">
                <a:effectLst>
                  <a:outerShdw blurRad="38100" dist="38100" dir="2700000" algn="tl">
                    <a:srgbClr val="000000">
                      <a:alpha val="43137"/>
                    </a:srgbClr>
                  </a:outerShdw>
                </a:effectLst>
                <a:latin typeface="+mn-lt"/>
              </a:rPr>
              <a:t>závisí na frekvenci a energii vysílaného ultrazvuku</a:t>
            </a:r>
          </a:p>
        </p:txBody>
      </p:sp>
      <p:graphicFrame>
        <p:nvGraphicFramePr>
          <p:cNvPr id="103429" name="Object 2">
            <a:extLst>
              <a:ext uri="{FF2B5EF4-FFF2-40B4-BE49-F238E27FC236}">
                <a16:creationId xmlns:a16="http://schemas.microsoft.com/office/drawing/2014/main" id="{A50C314A-81D1-457D-846F-01E900F76D62}"/>
              </a:ext>
            </a:extLst>
          </p:cNvPr>
          <p:cNvGraphicFramePr>
            <a:graphicFrameLocks noChangeAspect="1"/>
          </p:cNvGraphicFramePr>
          <p:nvPr>
            <p:extLst>
              <p:ext uri="{D42A27DB-BD31-4B8C-83A1-F6EECF244321}">
                <p14:modId xmlns:p14="http://schemas.microsoft.com/office/powerpoint/2010/main" val="3259992588"/>
              </p:ext>
            </p:extLst>
          </p:nvPr>
        </p:nvGraphicFramePr>
        <p:xfrm>
          <a:off x="5105400" y="1828800"/>
          <a:ext cx="2667000" cy="1479550"/>
        </p:xfrm>
        <a:graphic>
          <a:graphicData uri="http://schemas.openxmlformats.org/presentationml/2006/ole">
            <mc:AlternateContent xmlns:mc="http://schemas.openxmlformats.org/markup-compatibility/2006">
              <mc:Choice xmlns:v="urn:schemas-microsoft-com:vml" Requires="v">
                <p:oleObj spid="_x0000_s103475" name="Microsoft Equation 3.0" r:id="rId3" imgW="876300" imgH="482600" progId="Equation.3">
                  <p:embed/>
                </p:oleObj>
              </mc:Choice>
              <mc:Fallback>
                <p:oleObj name="Microsoft Equation 3.0" r:id="rId3" imgW="876300" imgH="4826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828800"/>
                        <a:ext cx="2667000" cy="1479550"/>
                      </a:xfrm>
                      <a:prstGeom prst="rect">
                        <a:avLst/>
                      </a:prstGeom>
                      <a:solidFill>
                        <a:schemeClr val="accent5">
                          <a:lumMod val="40000"/>
                          <a:lumOff val="60000"/>
                          <a:alpha val="50195"/>
                        </a:schemeClr>
                      </a:solidFill>
                      <a:ln w="25400">
                        <a:solidFill>
                          <a:schemeClr val="tx2"/>
                        </a:solidFill>
                        <a:miter lim="800000"/>
                        <a:headEnd/>
                        <a:tailEnd/>
                      </a:ln>
                    </p:spPr>
                  </p:pic>
                </p:oleObj>
              </mc:Fallback>
            </mc:AlternateContent>
          </a:graphicData>
        </a:graphic>
      </p:graphicFrame>
      <p:sp>
        <p:nvSpPr>
          <p:cNvPr id="103430" name="Rectangle 14">
            <a:extLst>
              <a:ext uri="{FF2B5EF4-FFF2-40B4-BE49-F238E27FC236}">
                <a16:creationId xmlns:a16="http://schemas.microsoft.com/office/drawing/2014/main" id="{FF367C2E-207E-412C-A573-914EE8E51C14}"/>
              </a:ext>
            </a:extLst>
          </p:cNvPr>
          <p:cNvSpPr>
            <a:spLocks noChangeArrowheads="1"/>
          </p:cNvSpPr>
          <p:nvPr/>
        </p:nvSpPr>
        <p:spPr bwMode="auto">
          <a:xfrm>
            <a:off x="990600" y="4876800"/>
            <a:ext cx="533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20000"/>
              </a:spcBef>
            </a:pPr>
            <a:r>
              <a:rPr lang="cs-CZ" altLang="cs-CZ" sz="2800">
                <a:latin typeface="Arial" panose="020B0604020202020204" pitchFamily="34" charset="0"/>
                <a:cs typeface="Arial" panose="020B0604020202020204" pitchFamily="34" charset="0"/>
              </a:rPr>
              <a:t>MI &lt; 1,9</a:t>
            </a:r>
          </a:p>
          <a:p>
            <a:pPr eaLnBrk="1" hangingPunct="1">
              <a:spcBef>
                <a:spcPct val="20000"/>
              </a:spcBef>
            </a:pPr>
            <a:r>
              <a:rPr lang="cs-CZ" altLang="cs-CZ" sz="2800">
                <a:latin typeface="Arial" panose="020B0604020202020204" pitchFamily="34" charset="0"/>
                <a:cs typeface="Arial" panose="020B0604020202020204" pitchFamily="34" charset="0"/>
              </a:rPr>
              <a:t>MI &lt; 0,23 – v oftalmologii</a:t>
            </a:r>
          </a:p>
          <a:p>
            <a:pPr eaLnBrk="1" hangingPunct="1">
              <a:spcBef>
                <a:spcPct val="20000"/>
              </a:spcBef>
              <a:buFontTx/>
              <a:buChar char="•"/>
            </a:pPr>
            <a:endParaRPr lang="cs-CZ" altLang="cs-CZ" sz="2800">
              <a:latin typeface="Arial" panose="020B0604020202020204" pitchFamily="34" charset="0"/>
              <a:cs typeface="Arial" panose="020B0604020202020204" pitchFamily="34"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954" name="Rectangle 2">
            <a:extLst>
              <a:ext uri="{FF2B5EF4-FFF2-40B4-BE49-F238E27FC236}">
                <a16:creationId xmlns:a16="http://schemas.microsoft.com/office/drawing/2014/main" id="{6E31E901-8454-47BC-BDC6-BB2AE2992BE4}"/>
              </a:ext>
            </a:extLst>
          </p:cNvPr>
          <p:cNvSpPr>
            <a:spLocks noGrp="1" noChangeArrowheads="1"/>
          </p:cNvSpPr>
          <p:nvPr>
            <p:ph type="title"/>
          </p:nvPr>
        </p:nvSpPr>
        <p:spPr/>
        <p:txBody>
          <a:bodyPr/>
          <a:lstStyle/>
          <a:p>
            <a:pPr>
              <a:defRPr/>
            </a:pPr>
            <a:r>
              <a:rPr lang="cs-CZ"/>
              <a:t>tepelný index - TI</a:t>
            </a:r>
          </a:p>
        </p:txBody>
      </p:sp>
      <p:sp>
        <p:nvSpPr>
          <p:cNvPr id="893957" name="Rectangle 5">
            <a:extLst>
              <a:ext uri="{FF2B5EF4-FFF2-40B4-BE49-F238E27FC236}">
                <a16:creationId xmlns:a16="http://schemas.microsoft.com/office/drawing/2014/main" id="{3545E92B-8938-4C0C-A0BA-9B84DFCC2B95}"/>
              </a:ext>
            </a:extLst>
          </p:cNvPr>
          <p:cNvSpPr>
            <a:spLocks noChangeArrowheads="1"/>
          </p:cNvSpPr>
          <p:nvPr/>
        </p:nvSpPr>
        <p:spPr bwMode="auto">
          <a:xfrm>
            <a:off x="685800" y="1371600"/>
            <a:ext cx="7772400" cy="2129408"/>
          </a:xfrm>
          <a:prstGeom prst="rect">
            <a:avLst/>
          </a:prstGeom>
          <a:noFill/>
          <a:ln w="9525">
            <a:noFill/>
            <a:miter lim="800000"/>
            <a:headEnd/>
            <a:tailEnd/>
          </a:ln>
          <a:effectLst/>
        </p:spPr>
        <p:txBody>
          <a:bodyPr/>
          <a:lstStyle/>
          <a:p>
            <a:pPr marL="342900" indent="-342900">
              <a:lnSpc>
                <a:spcPct val="90000"/>
              </a:lnSpc>
              <a:spcBef>
                <a:spcPct val="20000"/>
              </a:spcBef>
              <a:buFontTx/>
              <a:buChar char="•"/>
              <a:defRPr/>
            </a:pPr>
            <a:r>
              <a:rPr lang="cs-CZ" sz="2000" dirty="0">
                <a:latin typeface="+mn-lt"/>
              </a:rPr>
              <a:t>Definice: poměr aktuálně nastaveného celkového výkonu k hodnotě energie, která by zvýšila teplotu tkáně o 1°C</a:t>
            </a:r>
          </a:p>
          <a:p>
            <a:pPr marL="342900" indent="-342900">
              <a:lnSpc>
                <a:spcPct val="90000"/>
              </a:lnSpc>
              <a:spcBef>
                <a:spcPct val="20000"/>
              </a:spcBef>
              <a:buFontTx/>
              <a:buChar char="•"/>
              <a:defRPr/>
            </a:pPr>
            <a:r>
              <a:rPr lang="cs-CZ" sz="2000" dirty="0">
                <a:latin typeface="+mn-lt"/>
              </a:rPr>
              <a:t>Vyjadřuje </a:t>
            </a:r>
            <a:r>
              <a:rPr lang="cs-CZ" sz="2000" dirty="0">
                <a:solidFill>
                  <a:srgbClr val="FF0000"/>
                </a:solidFill>
                <a:latin typeface="+mn-lt"/>
              </a:rPr>
              <a:t>stupeň nebezpečí </a:t>
            </a:r>
            <a:r>
              <a:rPr lang="cs-CZ" sz="2000" dirty="0">
                <a:latin typeface="+mn-lt"/>
              </a:rPr>
              <a:t>poškození tkáně ultrazvukovým </a:t>
            </a:r>
            <a:r>
              <a:rPr lang="cs-CZ" sz="2000" dirty="0">
                <a:solidFill>
                  <a:srgbClr val="FF0000"/>
                </a:solidFill>
                <a:latin typeface="+mn-lt"/>
              </a:rPr>
              <a:t>ohřevem</a:t>
            </a:r>
          </a:p>
          <a:p>
            <a:pPr marL="342900" indent="-342900">
              <a:lnSpc>
                <a:spcPct val="90000"/>
              </a:lnSpc>
              <a:spcBef>
                <a:spcPct val="20000"/>
              </a:spcBef>
              <a:buFontTx/>
              <a:buChar char="•"/>
              <a:defRPr/>
            </a:pPr>
            <a:r>
              <a:rPr lang="cs-CZ" sz="2000" dirty="0">
                <a:latin typeface="+mn-lt"/>
              </a:rPr>
              <a:t>Bezpečné TI </a:t>
            </a:r>
            <a:r>
              <a:rPr lang="cs-CZ" sz="2000" dirty="0">
                <a:latin typeface="+mn-lt"/>
                <a:cs typeface="Times New Roman" pitchFamily="18" charset="0"/>
              </a:rPr>
              <a:t>&lt;</a:t>
            </a:r>
            <a:r>
              <a:rPr lang="cs-CZ" sz="2000" dirty="0">
                <a:latin typeface="+mn-lt"/>
              </a:rPr>
              <a:t> 4, pro oko </a:t>
            </a:r>
            <a:r>
              <a:rPr lang="cs-CZ" sz="2000" dirty="0"/>
              <a:t>TI </a:t>
            </a:r>
            <a:r>
              <a:rPr lang="cs-CZ" sz="2000" dirty="0">
                <a:cs typeface="Times New Roman" pitchFamily="18" charset="0"/>
              </a:rPr>
              <a:t>&lt;</a:t>
            </a:r>
            <a:r>
              <a:rPr lang="cs-CZ" sz="2000" dirty="0"/>
              <a:t> 1</a:t>
            </a:r>
            <a:endParaRPr lang="cs-CZ" sz="2000" dirty="0">
              <a:latin typeface="+mn-lt"/>
            </a:endParaRPr>
          </a:p>
          <a:p>
            <a:pPr marL="342900" indent="-342900">
              <a:lnSpc>
                <a:spcPct val="90000"/>
              </a:lnSpc>
              <a:spcBef>
                <a:spcPct val="20000"/>
              </a:spcBef>
              <a:buFontTx/>
              <a:buChar char="•"/>
              <a:defRPr/>
            </a:pPr>
            <a:r>
              <a:rPr lang="cs-CZ" sz="2000" dirty="0">
                <a:latin typeface="+mn-lt"/>
              </a:rPr>
              <a:t>Čas expozice maximálně 15 minut (IEC)</a:t>
            </a:r>
          </a:p>
        </p:txBody>
      </p:sp>
      <p:graphicFrame>
        <p:nvGraphicFramePr>
          <p:cNvPr id="893958" name="Group 6">
            <a:extLst>
              <a:ext uri="{FF2B5EF4-FFF2-40B4-BE49-F238E27FC236}">
                <a16:creationId xmlns:a16="http://schemas.microsoft.com/office/drawing/2014/main" id="{A1713ADE-581C-4015-B1B7-B36E770D5507}"/>
              </a:ext>
            </a:extLst>
          </p:cNvPr>
          <p:cNvGraphicFramePr>
            <a:graphicFrameLocks noGrp="1"/>
          </p:cNvGraphicFramePr>
          <p:nvPr/>
        </p:nvGraphicFramePr>
        <p:xfrm>
          <a:off x="914400" y="3860800"/>
          <a:ext cx="7391400" cy="2006601"/>
        </p:xfrm>
        <a:graphic>
          <a:graphicData uri="http://schemas.openxmlformats.org/drawingml/2006/table">
            <a:tbl>
              <a:tblPr/>
              <a:tblGrid>
                <a:gridCol w="2057400">
                  <a:extLst>
                    <a:ext uri="{9D8B030D-6E8A-4147-A177-3AD203B41FA5}">
                      <a16:colId xmlns:a16="http://schemas.microsoft.com/office/drawing/2014/main" val="20000"/>
                    </a:ext>
                  </a:extLst>
                </a:gridCol>
                <a:gridCol w="5334000">
                  <a:extLst>
                    <a:ext uri="{9D8B030D-6E8A-4147-A177-3AD203B41FA5}">
                      <a16:colId xmlns:a16="http://schemas.microsoft.com/office/drawing/2014/main" val="20001"/>
                    </a:ext>
                  </a:extLst>
                </a:gridCol>
              </a:tblGrid>
              <a:tr h="6683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000" b="1" i="0" u="none" strike="noStrike" cap="none" normalizeH="0" baseline="0" dirty="0">
                          <a:ln>
                            <a:noFill/>
                          </a:ln>
                          <a:solidFill>
                            <a:schemeClr val="tx1"/>
                          </a:solidFill>
                          <a:effectLst/>
                          <a:latin typeface="Arial" pitchFamily="34" charset="0"/>
                        </a:rPr>
                        <a:t>TIS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000" b="0" i="0" u="none" strike="noStrike" cap="none" normalizeH="0" baseline="0">
                          <a:ln>
                            <a:noFill/>
                          </a:ln>
                          <a:solidFill>
                            <a:schemeClr val="tx1"/>
                          </a:solidFill>
                          <a:effectLst/>
                          <a:latin typeface="Arial" pitchFamily="34" charset="0"/>
                        </a:rPr>
                        <a:t>pro měkkou tkáň – „soft tissue“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69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000" b="1" i="0" u="none" strike="noStrike" cap="none" normalizeH="0" baseline="0">
                          <a:ln>
                            <a:noFill/>
                          </a:ln>
                          <a:solidFill>
                            <a:schemeClr val="tx1"/>
                          </a:solidFill>
                          <a:effectLst/>
                          <a:latin typeface="Arial" pitchFamily="34" charset="0"/>
                        </a:rPr>
                        <a:t>TIB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000" b="0" i="0" u="none" strike="noStrike" cap="none" normalizeH="0" baseline="0">
                          <a:ln>
                            <a:noFill/>
                          </a:ln>
                          <a:solidFill>
                            <a:schemeClr val="tx1"/>
                          </a:solidFill>
                          <a:effectLst/>
                          <a:latin typeface="Arial" pitchFamily="34" charset="0"/>
                        </a:rPr>
                        <a:t>pro kost v hloubce ohniska - „bone“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683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000" b="1" i="0" u="none" strike="noStrike" cap="none" normalizeH="0" baseline="0" dirty="0">
                          <a:ln>
                            <a:noFill/>
                          </a:ln>
                          <a:solidFill>
                            <a:schemeClr val="tx1"/>
                          </a:solidFill>
                          <a:effectLst/>
                          <a:latin typeface="Arial" pitchFamily="34" charset="0"/>
                        </a:rPr>
                        <a:t>TIC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000" b="0" i="0" u="none" strike="noStrike" cap="none" normalizeH="0" baseline="0" dirty="0">
                          <a:ln>
                            <a:noFill/>
                          </a:ln>
                          <a:solidFill>
                            <a:schemeClr val="tx1"/>
                          </a:solidFill>
                          <a:effectLst/>
                          <a:latin typeface="Arial" pitchFamily="34" charset="0"/>
                        </a:rPr>
                        <a:t>pro kost v blízké oblasti – „</a:t>
                      </a:r>
                      <a:r>
                        <a:rPr kumimoji="0" lang="cs-CZ" sz="2000" b="0" i="0" u="none" strike="noStrike" cap="none" normalizeH="0" baseline="0" dirty="0" err="1">
                          <a:ln>
                            <a:noFill/>
                          </a:ln>
                          <a:solidFill>
                            <a:schemeClr val="tx1"/>
                          </a:solidFill>
                          <a:effectLst/>
                          <a:latin typeface="Arial" pitchFamily="34" charset="0"/>
                        </a:rPr>
                        <a:t>cranial</a:t>
                      </a:r>
                      <a:r>
                        <a:rPr kumimoji="0" lang="cs-CZ" sz="2000" b="0" i="0" u="none" strike="noStrike" cap="none" normalizeH="0" baseline="0" dirty="0">
                          <a:ln>
                            <a:noFill/>
                          </a:ln>
                          <a:solidFill>
                            <a:schemeClr val="tx1"/>
                          </a:solidFill>
                          <a:effectLst/>
                          <a:latin typeface="Arial"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04466" name="Rectangle 22">
            <a:extLst>
              <a:ext uri="{FF2B5EF4-FFF2-40B4-BE49-F238E27FC236}">
                <a16:creationId xmlns:a16="http://schemas.microsoft.com/office/drawing/2014/main" id="{4598391C-6CBE-4C5F-94B0-A400E06874CB}"/>
              </a:ext>
            </a:extLst>
          </p:cNvPr>
          <p:cNvSpPr>
            <a:spLocks noChangeArrowheads="1"/>
          </p:cNvSpPr>
          <p:nvPr/>
        </p:nvSpPr>
        <p:spPr bwMode="auto">
          <a:xfrm>
            <a:off x="838200" y="6381328"/>
            <a:ext cx="6400800" cy="47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20000"/>
              </a:spcBef>
            </a:pPr>
            <a:r>
              <a:rPr lang="cs-CZ" altLang="cs-CZ" i="1" dirty="0" err="1">
                <a:solidFill>
                  <a:schemeClr val="accent4"/>
                </a:solidFill>
                <a:latin typeface="+mj-lt"/>
              </a:rPr>
              <a:t>Hrazdira</a:t>
            </a:r>
            <a:r>
              <a:rPr lang="cs-CZ" altLang="cs-CZ" i="1" dirty="0">
                <a:solidFill>
                  <a:schemeClr val="accent4"/>
                </a:solidFill>
                <a:latin typeface="+mj-lt"/>
              </a:rPr>
              <a:t> I. 1992, Eliáš P. a Žižka J. 1998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426" name="Rectangle 2">
            <a:extLst>
              <a:ext uri="{FF2B5EF4-FFF2-40B4-BE49-F238E27FC236}">
                <a16:creationId xmlns:a16="http://schemas.microsoft.com/office/drawing/2014/main" id="{B988FB05-2C85-4EFB-AE8C-DAD4DE71FE3B}"/>
              </a:ext>
            </a:extLst>
          </p:cNvPr>
          <p:cNvSpPr>
            <a:spLocks noGrp="1" noChangeArrowheads="1"/>
          </p:cNvSpPr>
          <p:nvPr>
            <p:ph type="title"/>
          </p:nvPr>
        </p:nvSpPr>
        <p:spPr>
          <a:xfrm>
            <a:off x="457200" y="304800"/>
            <a:ext cx="8305800" cy="762000"/>
          </a:xfrm>
        </p:spPr>
        <p:txBody>
          <a:bodyPr>
            <a:normAutofit fontScale="90000"/>
          </a:bodyPr>
          <a:lstStyle/>
          <a:p>
            <a:pPr>
              <a:defRPr/>
            </a:pPr>
            <a:r>
              <a:rPr lang="cs-CZ" altLang="cs-CZ">
                <a:solidFill>
                  <a:srgbClr val="EAEAEA"/>
                </a:solidFill>
              </a:rPr>
              <a:t>organizace a bezpečnost ultrazvukové diagnostiky</a:t>
            </a:r>
          </a:p>
        </p:txBody>
      </p:sp>
      <p:sp>
        <p:nvSpPr>
          <p:cNvPr id="999427" name="Rectangle 3">
            <a:extLst>
              <a:ext uri="{FF2B5EF4-FFF2-40B4-BE49-F238E27FC236}">
                <a16:creationId xmlns:a16="http://schemas.microsoft.com/office/drawing/2014/main" id="{DADA00C1-FA11-4CA4-B2EA-56413DDF9C75}"/>
              </a:ext>
            </a:extLst>
          </p:cNvPr>
          <p:cNvSpPr>
            <a:spLocks noGrp="1" noChangeArrowheads="1"/>
          </p:cNvSpPr>
          <p:nvPr>
            <p:ph type="body" idx="1"/>
          </p:nvPr>
        </p:nvSpPr>
        <p:spPr>
          <a:xfrm>
            <a:off x="838200" y="2209800"/>
            <a:ext cx="7772400" cy="4114800"/>
          </a:xfrm>
        </p:spPr>
        <p:txBody>
          <a:bodyPr/>
          <a:lstStyle/>
          <a:p>
            <a:pPr>
              <a:buFontTx/>
              <a:buNone/>
              <a:defRPr/>
            </a:pPr>
            <a:r>
              <a:rPr lang="cs-CZ" altLang="cs-CZ" sz="1800" b="1" dirty="0">
                <a:solidFill>
                  <a:srgbClr val="EAEAEA"/>
                </a:solidFill>
              </a:rPr>
              <a:t>WFUMB</a:t>
            </a:r>
            <a:r>
              <a:rPr lang="cs-CZ" altLang="cs-CZ" sz="1800" dirty="0">
                <a:solidFill>
                  <a:srgbClr val="EAEAEA"/>
                </a:solidFill>
              </a:rPr>
              <a:t> – </a:t>
            </a:r>
            <a:r>
              <a:rPr lang="cs-CZ" altLang="cs-CZ" sz="1800" dirty="0" err="1">
                <a:solidFill>
                  <a:srgbClr val="EAEAEA"/>
                </a:solidFill>
              </a:rPr>
              <a:t>World</a:t>
            </a:r>
            <a:r>
              <a:rPr lang="cs-CZ" altLang="cs-CZ" sz="1800" dirty="0">
                <a:solidFill>
                  <a:srgbClr val="EAEAEA"/>
                </a:solidFill>
              </a:rPr>
              <a:t> </a:t>
            </a:r>
            <a:r>
              <a:rPr lang="cs-CZ" altLang="cs-CZ" sz="1800" dirty="0" err="1">
                <a:solidFill>
                  <a:srgbClr val="EAEAEA"/>
                </a:solidFill>
              </a:rPr>
              <a:t>Federation</a:t>
            </a:r>
            <a:r>
              <a:rPr lang="cs-CZ" altLang="cs-CZ" sz="1800" dirty="0">
                <a:solidFill>
                  <a:srgbClr val="EAEAEA"/>
                </a:solidFill>
              </a:rPr>
              <a:t> </a:t>
            </a:r>
            <a:r>
              <a:rPr lang="cs-CZ" altLang="cs-CZ" sz="1800" dirty="0" err="1">
                <a:solidFill>
                  <a:srgbClr val="EAEAEA"/>
                </a:solidFill>
              </a:rPr>
              <a:t>for</a:t>
            </a:r>
            <a:r>
              <a:rPr lang="cs-CZ" altLang="cs-CZ" sz="1800" dirty="0">
                <a:solidFill>
                  <a:srgbClr val="EAEAEA"/>
                </a:solidFill>
              </a:rPr>
              <a:t> </a:t>
            </a:r>
            <a:r>
              <a:rPr lang="cs-CZ" altLang="cs-CZ" sz="1800" dirty="0" err="1">
                <a:solidFill>
                  <a:srgbClr val="EAEAEA"/>
                </a:solidFill>
              </a:rPr>
              <a:t>Ultrasound</a:t>
            </a:r>
            <a:r>
              <a:rPr lang="cs-CZ" altLang="cs-CZ" sz="1800" dirty="0">
                <a:solidFill>
                  <a:srgbClr val="EAEAEA"/>
                </a:solidFill>
              </a:rPr>
              <a:t> in </a:t>
            </a:r>
            <a:r>
              <a:rPr lang="cs-CZ" altLang="cs-CZ" sz="1800" dirty="0" err="1">
                <a:solidFill>
                  <a:srgbClr val="EAEAEA"/>
                </a:solidFill>
              </a:rPr>
              <a:t>Medicine</a:t>
            </a:r>
            <a:r>
              <a:rPr lang="cs-CZ" altLang="cs-CZ" sz="1800" dirty="0">
                <a:solidFill>
                  <a:srgbClr val="EAEAEA"/>
                </a:solidFill>
              </a:rPr>
              <a:t> and Biology</a:t>
            </a:r>
          </a:p>
          <a:p>
            <a:pPr>
              <a:buFontTx/>
              <a:buNone/>
              <a:defRPr/>
            </a:pPr>
            <a:r>
              <a:rPr lang="cs-CZ" altLang="cs-CZ" sz="1800" b="1" dirty="0">
                <a:solidFill>
                  <a:srgbClr val="EAEAEA"/>
                </a:solidFill>
              </a:rPr>
              <a:t>EFSUMB</a:t>
            </a:r>
            <a:r>
              <a:rPr lang="cs-CZ" altLang="cs-CZ" sz="1800" dirty="0">
                <a:solidFill>
                  <a:srgbClr val="EAEAEA"/>
                </a:solidFill>
              </a:rPr>
              <a:t> – </a:t>
            </a:r>
            <a:r>
              <a:rPr lang="cs-CZ" altLang="cs-CZ" sz="1800" dirty="0" err="1">
                <a:solidFill>
                  <a:srgbClr val="EAEAEA"/>
                </a:solidFill>
              </a:rPr>
              <a:t>European</a:t>
            </a:r>
            <a:r>
              <a:rPr lang="cs-CZ" altLang="cs-CZ" sz="1800" dirty="0">
                <a:solidFill>
                  <a:srgbClr val="EAEAEA"/>
                </a:solidFill>
              </a:rPr>
              <a:t> </a:t>
            </a:r>
            <a:r>
              <a:rPr lang="cs-CZ" altLang="cs-CZ" sz="1800" dirty="0" err="1">
                <a:solidFill>
                  <a:srgbClr val="EAEAEA"/>
                </a:solidFill>
              </a:rPr>
              <a:t>Federation</a:t>
            </a:r>
            <a:r>
              <a:rPr lang="cs-CZ" altLang="cs-CZ" sz="1800" dirty="0">
                <a:solidFill>
                  <a:srgbClr val="EAEAEA"/>
                </a:solidFill>
              </a:rPr>
              <a:t> </a:t>
            </a:r>
            <a:r>
              <a:rPr lang="cs-CZ" altLang="cs-CZ" sz="1800" dirty="0" err="1">
                <a:solidFill>
                  <a:srgbClr val="EAEAEA"/>
                </a:solidFill>
              </a:rPr>
              <a:t>for</a:t>
            </a:r>
            <a:r>
              <a:rPr lang="cs-CZ" altLang="cs-CZ" sz="1800" dirty="0">
                <a:solidFill>
                  <a:srgbClr val="EAEAEA"/>
                </a:solidFill>
              </a:rPr>
              <a:t> </a:t>
            </a:r>
            <a:r>
              <a:rPr lang="cs-CZ" altLang="cs-CZ" sz="1800" dirty="0" err="1">
                <a:solidFill>
                  <a:srgbClr val="EAEAEA"/>
                </a:solidFill>
              </a:rPr>
              <a:t>Societies</a:t>
            </a:r>
            <a:r>
              <a:rPr lang="cs-CZ" altLang="cs-CZ" sz="1800" dirty="0">
                <a:solidFill>
                  <a:srgbClr val="EAEAEA"/>
                </a:solidFill>
              </a:rPr>
              <a:t> </a:t>
            </a:r>
            <a:r>
              <a:rPr lang="cs-CZ" altLang="cs-CZ" sz="1800" dirty="0" err="1">
                <a:solidFill>
                  <a:srgbClr val="EAEAEA"/>
                </a:solidFill>
              </a:rPr>
              <a:t>of</a:t>
            </a:r>
            <a:r>
              <a:rPr lang="cs-CZ" altLang="cs-CZ" sz="1800" dirty="0">
                <a:solidFill>
                  <a:srgbClr val="EAEAEA"/>
                </a:solidFill>
              </a:rPr>
              <a:t> </a:t>
            </a:r>
            <a:r>
              <a:rPr lang="cs-CZ" altLang="cs-CZ" sz="1800" dirty="0" err="1">
                <a:solidFill>
                  <a:srgbClr val="EAEAEA"/>
                </a:solidFill>
              </a:rPr>
              <a:t>Ultrasound</a:t>
            </a:r>
            <a:r>
              <a:rPr lang="cs-CZ" altLang="cs-CZ" sz="1800" dirty="0">
                <a:solidFill>
                  <a:srgbClr val="EAEAEA"/>
                </a:solidFill>
              </a:rPr>
              <a:t> in </a:t>
            </a:r>
            <a:r>
              <a:rPr lang="cs-CZ" altLang="cs-CZ" sz="1800" dirty="0" err="1">
                <a:solidFill>
                  <a:srgbClr val="EAEAEA"/>
                </a:solidFill>
              </a:rPr>
              <a:t>Medicine</a:t>
            </a:r>
            <a:r>
              <a:rPr lang="cs-CZ" altLang="cs-CZ" sz="1800" dirty="0">
                <a:solidFill>
                  <a:srgbClr val="EAEAEA"/>
                </a:solidFill>
              </a:rPr>
              <a:t> and Biology</a:t>
            </a:r>
          </a:p>
          <a:p>
            <a:pPr>
              <a:buFontTx/>
              <a:buNone/>
              <a:defRPr/>
            </a:pPr>
            <a:r>
              <a:rPr lang="cs-CZ" altLang="cs-CZ" sz="1800" b="1" dirty="0">
                <a:solidFill>
                  <a:srgbClr val="EAEAEA"/>
                </a:solidFill>
              </a:rPr>
              <a:t>AIUM</a:t>
            </a:r>
            <a:r>
              <a:rPr lang="cs-CZ" altLang="cs-CZ" sz="1800" dirty="0">
                <a:solidFill>
                  <a:srgbClr val="EAEAEA"/>
                </a:solidFill>
              </a:rPr>
              <a:t> – </a:t>
            </a:r>
            <a:r>
              <a:rPr lang="cs-CZ" altLang="cs-CZ" sz="1800" dirty="0" err="1">
                <a:solidFill>
                  <a:srgbClr val="EAEAEA"/>
                </a:solidFill>
              </a:rPr>
              <a:t>American</a:t>
            </a:r>
            <a:r>
              <a:rPr lang="cs-CZ" altLang="cs-CZ" sz="1800" dirty="0">
                <a:solidFill>
                  <a:srgbClr val="EAEAEA"/>
                </a:solidFill>
              </a:rPr>
              <a:t> Institute </a:t>
            </a:r>
            <a:r>
              <a:rPr lang="cs-CZ" altLang="cs-CZ" sz="1800" dirty="0" err="1">
                <a:solidFill>
                  <a:srgbClr val="EAEAEA"/>
                </a:solidFill>
              </a:rPr>
              <a:t>of</a:t>
            </a:r>
            <a:r>
              <a:rPr lang="cs-CZ" altLang="cs-CZ" sz="1800" dirty="0">
                <a:solidFill>
                  <a:srgbClr val="EAEAEA"/>
                </a:solidFill>
              </a:rPr>
              <a:t> </a:t>
            </a:r>
            <a:r>
              <a:rPr lang="cs-CZ" altLang="cs-CZ" sz="1800" dirty="0" err="1">
                <a:solidFill>
                  <a:srgbClr val="EAEAEA"/>
                </a:solidFill>
              </a:rPr>
              <a:t>Ultrasound</a:t>
            </a:r>
            <a:r>
              <a:rPr lang="cs-CZ" altLang="cs-CZ" sz="1800" dirty="0">
                <a:solidFill>
                  <a:srgbClr val="EAEAEA"/>
                </a:solidFill>
              </a:rPr>
              <a:t> in </a:t>
            </a:r>
            <a:r>
              <a:rPr lang="cs-CZ" altLang="cs-CZ" sz="1800" dirty="0" err="1">
                <a:solidFill>
                  <a:srgbClr val="EAEAEA"/>
                </a:solidFill>
              </a:rPr>
              <a:t>Medicine</a:t>
            </a:r>
            <a:endParaRPr lang="cs-CZ" altLang="cs-CZ" sz="1800" dirty="0">
              <a:solidFill>
                <a:srgbClr val="EAEAEA"/>
              </a:solidFill>
            </a:endParaRPr>
          </a:p>
          <a:p>
            <a:pPr>
              <a:buFontTx/>
              <a:buNone/>
              <a:defRPr/>
            </a:pPr>
            <a:r>
              <a:rPr lang="cs-CZ" altLang="cs-CZ" sz="1800" b="1" dirty="0">
                <a:solidFill>
                  <a:srgbClr val="EAEAEA"/>
                </a:solidFill>
              </a:rPr>
              <a:t>FDA</a:t>
            </a:r>
            <a:r>
              <a:rPr lang="cs-CZ" altLang="cs-CZ" sz="1800" dirty="0">
                <a:solidFill>
                  <a:srgbClr val="EAEAEA"/>
                </a:solidFill>
              </a:rPr>
              <a:t> – Food and </a:t>
            </a:r>
            <a:r>
              <a:rPr lang="cs-CZ" altLang="cs-CZ" sz="1800" dirty="0" err="1">
                <a:solidFill>
                  <a:srgbClr val="EAEAEA"/>
                </a:solidFill>
              </a:rPr>
              <a:t>Drug</a:t>
            </a:r>
            <a:r>
              <a:rPr lang="cs-CZ" altLang="cs-CZ" sz="1800" dirty="0">
                <a:solidFill>
                  <a:srgbClr val="EAEAEA"/>
                </a:solidFill>
              </a:rPr>
              <a:t> </a:t>
            </a:r>
            <a:r>
              <a:rPr lang="cs-CZ" altLang="cs-CZ" sz="1800" dirty="0" err="1">
                <a:solidFill>
                  <a:srgbClr val="EAEAEA"/>
                </a:solidFill>
              </a:rPr>
              <a:t>Administration</a:t>
            </a:r>
            <a:endParaRPr lang="cs-CZ" altLang="cs-CZ" sz="1800" dirty="0">
              <a:solidFill>
                <a:srgbClr val="EAEAEA"/>
              </a:solidFill>
            </a:endParaRPr>
          </a:p>
          <a:p>
            <a:pPr>
              <a:buFontTx/>
              <a:buNone/>
              <a:defRPr/>
            </a:pPr>
            <a:r>
              <a:rPr lang="cs-CZ" altLang="cs-CZ" sz="1800" b="1" dirty="0">
                <a:solidFill>
                  <a:srgbClr val="EAEAEA"/>
                </a:solidFill>
              </a:rPr>
              <a:t>IEC</a:t>
            </a:r>
            <a:r>
              <a:rPr lang="cs-CZ" altLang="cs-CZ" sz="1800" dirty="0">
                <a:solidFill>
                  <a:srgbClr val="EAEAEA"/>
                </a:solidFill>
              </a:rPr>
              <a:t> – International </a:t>
            </a:r>
            <a:r>
              <a:rPr lang="cs-CZ" altLang="cs-CZ" sz="1800" dirty="0" err="1">
                <a:solidFill>
                  <a:srgbClr val="EAEAEA"/>
                </a:solidFill>
              </a:rPr>
              <a:t>Electrotechnical</a:t>
            </a:r>
            <a:r>
              <a:rPr lang="cs-CZ" altLang="cs-CZ" sz="1800" dirty="0">
                <a:solidFill>
                  <a:srgbClr val="EAEAEA"/>
                </a:solidFill>
              </a:rPr>
              <a:t> </a:t>
            </a:r>
            <a:r>
              <a:rPr lang="cs-CZ" altLang="cs-CZ" sz="1800" dirty="0" err="1">
                <a:solidFill>
                  <a:srgbClr val="EAEAEA"/>
                </a:solidFill>
              </a:rPr>
              <a:t>Commission</a:t>
            </a:r>
            <a:endParaRPr lang="cs-CZ" altLang="cs-CZ" sz="1800" dirty="0">
              <a:solidFill>
                <a:srgbClr val="EAEAEA"/>
              </a:solidFill>
            </a:endParaRPr>
          </a:p>
          <a:p>
            <a:pPr>
              <a:buFontTx/>
              <a:buNone/>
              <a:defRPr/>
            </a:pPr>
            <a:r>
              <a:rPr lang="cs-CZ" altLang="cs-CZ" sz="1800" b="1" dirty="0">
                <a:solidFill>
                  <a:srgbClr val="EAEAEA"/>
                </a:solidFill>
              </a:rPr>
              <a:t>SÚKL </a:t>
            </a:r>
            <a:r>
              <a:rPr lang="cs-CZ" altLang="cs-CZ" sz="1800" dirty="0">
                <a:solidFill>
                  <a:srgbClr val="EAEAEA"/>
                </a:solidFill>
              </a:rPr>
              <a:t>– Státní ústav pro kontrolu léčiv</a:t>
            </a:r>
          </a:p>
          <a:p>
            <a:pPr>
              <a:buFontTx/>
              <a:buNone/>
              <a:defRPr/>
            </a:pPr>
            <a:r>
              <a:rPr lang="cs-CZ" altLang="cs-CZ" sz="1800" b="1" dirty="0">
                <a:solidFill>
                  <a:srgbClr val="EAEAEA"/>
                </a:solidFill>
              </a:rPr>
              <a:t>ECMUS, ECURS, ASUM</a:t>
            </a:r>
            <a:r>
              <a:rPr lang="cs-CZ" altLang="cs-CZ" sz="1800" dirty="0">
                <a:solidFill>
                  <a:srgbClr val="EAEAEA"/>
                </a:solidFill>
              </a:rPr>
              <a:t> a další</a:t>
            </a:r>
          </a:p>
          <a:p>
            <a:pPr>
              <a:buFontTx/>
              <a:buNone/>
              <a:defRPr/>
            </a:pPr>
            <a:endParaRPr lang="cs-CZ" altLang="cs-CZ" sz="1800" dirty="0">
              <a:solidFill>
                <a:srgbClr val="EAEAEA"/>
              </a:solidFill>
            </a:endParaRPr>
          </a:p>
          <a:p>
            <a:pPr>
              <a:buFontTx/>
              <a:buNone/>
              <a:defRPr/>
            </a:pPr>
            <a:r>
              <a:rPr lang="cs-CZ" altLang="cs-CZ" sz="1800" b="1" u="sng" dirty="0">
                <a:solidFill>
                  <a:srgbClr val="EAEAEA"/>
                </a:solidFill>
              </a:rPr>
              <a:t>IEC 601-1</a:t>
            </a:r>
            <a:r>
              <a:rPr lang="cs-CZ" altLang="cs-CZ" sz="1800" dirty="0">
                <a:solidFill>
                  <a:srgbClr val="EAEAEA"/>
                </a:solidFill>
              </a:rPr>
              <a:t>, 601-2, </a:t>
            </a:r>
            <a:r>
              <a:rPr lang="cs-CZ" altLang="cs-CZ" sz="1800" b="1" u="sng" dirty="0">
                <a:solidFill>
                  <a:srgbClr val="EAEAEA"/>
                </a:solidFill>
              </a:rPr>
              <a:t>IEC 1157</a:t>
            </a:r>
            <a:r>
              <a:rPr lang="cs-CZ" altLang="cs-CZ" sz="1800" dirty="0">
                <a:solidFill>
                  <a:srgbClr val="EAEAEA"/>
                </a:solidFill>
              </a:rPr>
              <a:t>, Track1, Track 3 </a:t>
            </a:r>
          </a:p>
        </p:txBody>
      </p:sp>
    </p:spTree>
  </p:cSld>
  <p:clrMapOvr>
    <a:masterClrMapping/>
  </p:clrMapOvr>
  <p:transition spd="slow"/>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Rectangle 2">
            <a:extLst>
              <a:ext uri="{FF2B5EF4-FFF2-40B4-BE49-F238E27FC236}">
                <a16:creationId xmlns:a16="http://schemas.microsoft.com/office/drawing/2014/main" id="{C3DC6811-54E0-49C6-8234-0BDFD3C511B8}"/>
              </a:ext>
            </a:extLst>
          </p:cNvPr>
          <p:cNvSpPr>
            <a:spLocks noGrp="1" noChangeArrowheads="1"/>
          </p:cNvSpPr>
          <p:nvPr>
            <p:ph type="title"/>
          </p:nvPr>
        </p:nvSpPr>
        <p:spPr>
          <a:xfrm>
            <a:off x="430213" y="0"/>
            <a:ext cx="8305800" cy="1544638"/>
          </a:xfrm>
        </p:spPr>
        <p:txBody>
          <a:bodyPr/>
          <a:lstStyle/>
          <a:p>
            <a:pPr>
              <a:defRPr/>
            </a:pPr>
            <a:br>
              <a:rPr lang="cs-CZ" sz="4000" dirty="0"/>
            </a:br>
            <a:r>
              <a:rPr lang="cs-CZ" sz="2400" dirty="0">
                <a:solidFill>
                  <a:schemeClr val="tx1"/>
                </a:solidFill>
              </a:rPr>
              <a:t>maximální doporučené intenzity dle FDA a intenzity UZ modalit</a:t>
            </a:r>
            <a:endParaRPr lang="cs-CZ" sz="4000" dirty="0">
              <a:solidFill>
                <a:schemeClr val="tx1"/>
              </a:solidFill>
            </a:endParaRPr>
          </a:p>
        </p:txBody>
      </p:sp>
      <p:sp>
        <p:nvSpPr>
          <p:cNvPr id="888836" name="Rectangle 4">
            <a:extLst>
              <a:ext uri="{FF2B5EF4-FFF2-40B4-BE49-F238E27FC236}">
                <a16:creationId xmlns:a16="http://schemas.microsoft.com/office/drawing/2014/main" id="{DF49AF05-971F-4702-A67A-7E829F22A61D}"/>
              </a:ext>
            </a:extLst>
          </p:cNvPr>
          <p:cNvSpPr>
            <a:spLocks noGrp="1" noChangeArrowheads="1"/>
          </p:cNvSpPr>
          <p:nvPr>
            <p:ph idx="1"/>
          </p:nvPr>
        </p:nvSpPr>
        <p:spPr>
          <a:xfrm>
            <a:off x="533400" y="6524625"/>
            <a:ext cx="8153400" cy="333375"/>
          </a:xfrm>
        </p:spPr>
        <p:txBody>
          <a:bodyPr/>
          <a:lstStyle/>
          <a:p>
            <a:pPr>
              <a:buFontTx/>
              <a:buNone/>
              <a:defRPr/>
            </a:pPr>
            <a:r>
              <a:rPr lang="cs-CZ" sz="1200" i="1" dirty="0" err="1">
                <a:solidFill>
                  <a:schemeClr val="accent4"/>
                </a:solidFill>
                <a:latin typeface="+mj-lt"/>
              </a:rPr>
              <a:t>Barnett</a:t>
            </a:r>
            <a:r>
              <a:rPr lang="cs-CZ" sz="1200" i="1" dirty="0">
                <a:solidFill>
                  <a:schemeClr val="accent4"/>
                </a:solidFill>
                <a:latin typeface="+mj-lt"/>
              </a:rPr>
              <a:t> S. B. et al. 2000</a:t>
            </a:r>
          </a:p>
        </p:txBody>
      </p:sp>
      <p:graphicFrame>
        <p:nvGraphicFramePr>
          <p:cNvPr id="888894" name="Group 62">
            <a:extLst>
              <a:ext uri="{FF2B5EF4-FFF2-40B4-BE49-F238E27FC236}">
                <a16:creationId xmlns:a16="http://schemas.microsoft.com/office/drawing/2014/main" id="{75C1968A-6C41-47D4-BB4D-A019E9056685}"/>
              </a:ext>
            </a:extLst>
          </p:cNvPr>
          <p:cNvGraphicFramePr>
            <a:graphicFrameLocks noGrp="1"/>
          </p:cNvGraphicFramePr>
          <p:nvPr/>
        </p:nvGraphicFramePr>
        <p:xfrm>
          <a:off x="539750" y="1700213"/>
          <a:ext cx="8153400" cy="2286000"/>
        </p:xfrm>
        <a:graphic>
          <a:graphicData uri="http://schemas.openxmlformats.org/drawingml/2006/table">
            <a:tbl>
              <a:tblPr/>
              <a:tblGrid>
                <a:gridCol w="2743200">
                  <a:extLst>
                    <a:ext uri="{9D8B030D-6E8A-4147-A177-3AD203B41FA5}">
                      <a16:colId xmlns:a16="http://schemas.microsoft.com/office/drawing/2014/main" val="20000"/>
                    </a:ext>
                  </a:extLst>
                </a:gridCol>
                <a:gridCol w="26670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000" b="1" i="0" u="none" strike="noStrike" cap="none" normalizeH="0" baseline="0" dirty="0">
                          <a:ln>
                            <a:noFill/>
                          </a:ln>
                          <a:solidFill>
                            <a:srgbClr val="DDDDDD"/>
                          </a:solidFill>
                          <a:effectLst/>
                          <a:latin typeface="Arial" pitchFamily="34" charset="0"/>
                        </a:rPr>
                        <a:t>Aplikace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000" b="1" i="0" u="none" strike="noStrike" cap="none" normalizeH="0" baseline="0">
                          <a:ln>
                            <a:noFill/>
                          </a:ln>
                          <a:solidFill>
                            <a:srgbClr val="DDDDDD"/>
                          </a:solidFill>
                          <a:effectLst/>
                          <a:latin typeface="Arial" pitchFamily="34" charset="0"/>
                        </a:rPr>
                        <a:t>I</a:t>
                      </a:r>
                      <a:r>
                        <a:rPr kumimoji="0" lang="cs-CZ" sz="2000" b="1" i="0" u="none" strike="noStrike" cap="none" normalizeH="0" baseline="-25000">
                          <a:ln>
                            <a:noFill/>
                          </a:ln>
                          <a:solidFill>
                            <a:srgbClr val="DDDDDD"/>
                          </a:solidFill>
                          <a:effectLst/>
                          <a:latin typeface="Arial" pitchFamily="34" charset="0"/>
                        </a:rPr>
                        <a:t>SPTA*</a:t>
                      </a:r>
                      <a:r>
                        <a:rPr kumimoji="0" lang="cs-CZ" sz="2000" b="1" i="0" u="none" strike="noStrike" cap="none" normalizeH="0" baseline="0">
                          <a:ln>
                            <a:noFill/>
                          </a:ln>
                          <a:solidFill>
                            <a:srgbClr val="DDDDDD"/>
                          </a:solidFill>
                          <a:effectLst/>
                          <a:latin typeface="Arial" pitchFamily="34" charset="0"/>
                        </a:rPr>
                        <a:t> (mW.cm</a:t>
                      </a:r>
                      <a:r>
                        <a:rPr kumimoji="0" lang="cs-CZ" sz="2000" b="1" i="0" u="none" strike="noStrike" cap="none" normalizeH="0" baseline="30000">
                          <a:ln>
                            <a:noFill/>
                          </a:ln>
                          <a:solidFill>
                            <a:srgbClr val="DDDDDD"/>
                          </a:solidFill>
                          <a:effectLst/>
                          <a:latin typeface="Arial" pitchFamily="34" charset="0"/>
                        </a:rPr>
                        <a:t>-2</a:t>
                      </a:r>
                      <a:r>
                        <a:rPr kumimoji="0" lang="cs-CZ" sz="2000" b="1" i="0" u="none" strike="noStrike" cap="none" normalizeH="0" baseline="0">
                          <a:ln>
                            <a:noFill/>
                          </a:ln>
                          <a:solidFill>
                            <a:srgbClr val="DDDDDD"/>
                          </a:solidFill>
                          <a:effectLst/>
                          <a:latin typeface="Arial" pitchFamily="34" charset="0"/>
                        </a:rPr>
                        <a:t>)</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000" b="1" i="0" u="none" strike="noStrike" cap="none" normalizeH="0" baseline="0">
                          <a:ln>
                            <a:noFill/>
                          </a:ln>
                          <a:solidFill>
                            <a:srgbClr val="DDDDDD"/>
                          </a:solidFill>
                          <a:effectLst/>
                          <a:latin typeface="Arial" pitchFamily="34" charset="0"/>
                        </a:rPr>
                        <a:t>MI</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000" b="1" i="0" u="none" strike="noStrike" cap="none" normalizeH="0" baseline="0">
                          <a:ln>
                            <a:noFill/>
                          </a:ln>
                          <a:solidFill>
                            <a:srgbClr val="DDDDDD"/>
                          </a:solidFill>
                          <a:effectLst/>
                          <a:latin typeface="Arial" pitchFamily="34" charset="0"/>
                        </a:rPr>
                        <a:t>Měkká tkáň, cévy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000" b="0" i="0" u="none" strike="noStrike" cap="none" normalizeH="0" baseline="0">
                          <a:ln>
                            <a:noFill/>
                          </a:ln>
                          <a:solidFill>
                            <a:srgbClr val="DDDDDD"/>
                          </a:solidFill>
                          <a:effectLst/>
                          <a:latin typeface="Arial" pitchFamily="34" charset="0"/>
                        </a:rPr>
                        <a:t>720</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000" b="0" i="0" u="none" strike="noStrike" cap="none" normalizeH="0" baseline="0">
                          <a:ln>
                            <a:noFill/>
                          </a:ln>
                          <a:solidFill>
                            <a:srgbClr val="DDDDDD"/>
                          </a:solidFill>
                          <a:effectLst/>
                          <a:latin typeface="Arial" pitchFamily="34" charset="0"/>
                        </a:rPr>
                        <a:t>1,9</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000" b="1" i="0" u="none" strike="noStrike" cap="none" normalizeH="0" baseline="0">
                          <a:ln>
                            <a:noFill/>
                          </a:ln>
                          <a:solidFill>
                            <a:srgbClr val="DDDDDD"/>
                          </a:solidFill>
                          <a:effectLst/>
                          <a:latin typeface="Arial" pitchFamily="34" charset="0"/>
                        </a:rPr>
                        <a:t>Kardiologie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000" b="0" i="0" u="none" strike="noStrike" cap="none" normalizeH="0" baseline="0">
                          <a:ln>
                            <a:noFill/>
                          </a:ln>
                          <a:solidFill>
                            <a:srgbClr val="DDDDDD"/>
                          </a:solidFill>
                          <a:effectLst/>
                          <a:latin typeface="Arial" pitchFamily="34" charset="0"/>
                        </a:rPr>
                        <a:t>430</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000" b="0" i="0" u="none" strike="noStrike" cap="none" normalizeH="0" baseline="0">
                          <a:ln>
                            <a:noFill/>
                          </a:ln>
                          <a:solidFill>
                            <a:srgbClr val="DDDDDD"/>
                          </a:solidFill>
                          <a:effectLst/>
                          <a:latin typeface="Arial" pitchFamily="34" charset="0"/>
                        </a:rPr>
                        <a:t>1,9</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000" b="1" i="0" u="none" strike="noStrike" cap="none" normalizeH="0" baseline="0" dirty="0">
                          <a:ln>
                            <a:noFill/>
                          </a:ln>
                          <a:solidFill>
                            <a:srgbClr val="DDDDDD"/>
                          </a:solidFill>
                          <a:effectLst/>
                          <a:latin typeface="Arial" pitchFamily="34" charset="0"/>
                        </a:rPr>
                        <a:t>Vyšetření plodu</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000" b="1" i="0" u="none" strike="noStrike" cap="none" normalizeH="0" baseline="0">
                          <a:ln>
                            <a:noFill/>
                          </a:ln>
                          <a:solidFill>
                            <a:srgbClr val="FF3300"/>
                          </a:solidFill>
                          <a:effectLst/>
                          <a:latin typeface="Arial" pitchFamily="34" charset="0"/>
                        </a:rPr>
                        <a:t>94</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000" b="0" i="0" u="none" strike="noStrike" cap="none" normalizeH="0" baseline="0">
                          <a:ln>
                            <a:noFill/>
                          </a:ln>
                          <a:solidFill>
                            <a:srgbClr val="DDDDDD"/>
                          </a:solidFill>
                          <a:effectLst/>
                          <a:latin typeface="Arial" pitchFamily="34" charset="0"/>
                        </a:rPr>
                        <a:t>1,9</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000" b="1" i="0" u="none" strike="noStrike" cap="none" normalizeH="0" baseline="0">
                          <a:ln>
                            <a:noFill/>
                          </a:ln>
                          <a:solidFill>
                            <a:srgbClr val="DDDDDD"/>
                          </a:solidFill>
                          <a:effectLst/>
                          <a:latin typeface="Arial" pitchFamily="34" charset="0"/>
                        </a:rPr>
                        <a:t>Oftalmologie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000" b="0" i="0" u="none" strike="noStrike" cap="none" normalizeH="0" baseline="0" dirty="0">
                          <a:ln>
                            <a:noFill/>
                          </a:ln>
                          <a:solidFill>
                            <a:srgbClr val="DDDDDD"/>
                          </a:solidFill>
                          <a:effectLst/>
                          <a:latin typeface="Arial" pitchFamily="34" charset="0"/>
                        </a:rPr>
                        <a:t>17</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000" b="1" i="0" u="none" strike="noStrike" cap="none" normalizeH="0" baseline="0" dirty="0">
                          <a:ln>
                            <a:noFill/>
                          </a:ln>
                          <a:solidFill>
                            <a:srgbClr val="FF3300"/>
                          </a:solidFill>
                          <a:effectLst/>
                          <a:latin typeface="Arial" pitchFamily="34" charset="0"/>
                        </a:rPr>
                        <a:t>0,2</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01406" name="Rectangle 31">
            <a:extLst>
              <a:ext uri="{FF2B5EF4-FFF2-40B4-BE49-F238E27FC236}">
                <a16:creationId xmlns:a16="http://schemas.microsoft.com/office/drawing/2014/main" id="{9CC56F73-ED1D-4761-B24A-8F1335B2767B}"/>
              </a:ext>
            </a:extLst>
          </p:cNvPr>
          <p:cNvSpPr>
            <a:spLocks noChangeArrowheads="1"/>
          </p:cNvSpPr>
          <p:nvPr/>
        </p:nvSpPr>
        <p:spPr bwMode="auto">
          <a:xfrm>
            <a:off x="430213" y="6092825"/>
            <a:ext cx="871378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20000"/>
              </a:spcBef>
            </a:pPr>
            <a:r>
              <a:rPr lang="cs-CZ" altLang="cs-CZ" dirty="0">
                <a:solidFill>
                  <a:srgbClr val="DDDDDD"/>
                </a:solidFill>
                <a:latin typeface="Arial" panose="020B0604020202020204" pitchFamily="34" charset="0"/>
                <a:cs typeface="Arial" panose="020B0604020202020204" pitchFamily="34" charset="0"/>
              </a:rPr>
              <a:t>*I</a:t>
            </a:r>
            <a:r>
              <a:rPr lang="cs-CZ" altLang="cs-CZ" baseline="-25000" dirty="0">
                <a:solidFill>
                  <a:srgbClr val="DDDDDD"/>
                </a:solidFill>
                <a:latin typeface="Arial" panose="020B0604020202020204" pitchFamily="34" charset="0"/>
                <a:cs typeface="Arial" panose="020B0604020202020204" pitchFamily="34" charset="0"/>
              </a:rPr>
              <a:t>SPTA</a:t>
            </a:r>
            <a:r>
              <a:rPr lang="cs-CZ" altLang="cs-CZ" dirty="0">
                <a:solidFill>
                  <a:srgbClr val="DDDDDD"/>
                </a:solidFill>
                <a:latin typeface="Arial" panose="020B0604020202020204" pitchFamily="34" charset="0"/>
                <a:cs typeface="Arial" panose="020B0604020202020204" pitchFamily="34" charset="0"/>
              </a:rPr>
              <a:t> – </a:t>
            </a:r>
            <a:r>
              <a:rPr lang="cs-CZ" altLang="cs-CZ" dirty="0" err="1">
                <a:solidFill>
                  <a:srgbClr val="DDDDDD"/>
                </a:solidFill>
                <a:latin typeface="Arial" panose="020B0604020202020204" pitchFamily="34" charset="0"/>
                <a:cs typeface="Arial" panose="020B0604020202020204" pitchFamily="34" charset="0"/>
              </a:rPr>
              <a:t>space</a:t>
            </a:r>
            <a:r>
              <a:rPr lang="cs-CZ" altLang="cs-CZ" dirty="0">
                <a:solidFill>
                  <a:srgbClr val="DDDDDD"/>
                </a:solidFill>
                <a:latin typeface="Arial" panose="020B0604020202020204" pitchFamily="34" charset="0"/>
                <a:cs typeface="Arial" panose="020B0604020202020204" pitchFamily="34" charset="0"/>
              </a:rPr>
              <a:t> </a:t>
            </a:r>
            <a:r>
              <a:rPr lang="cs-CZ" altLang="cs-CZ" dirty="0" err="1">
                <a:solidFill>
                  <a:srgbClr val="DDDDDD"/>
                </a:solidFill>
                <a:latin typeface="Arial" panose="020B0604020202020204" pitchFamily="34" charset="0"/>
                <a:cs typeface="Arial" panose="020B0604020202020204" pitchFamily="34" charset="0"/>
              </a:rPr>
              <a:t>peak</a:t>
            </a:r>
            <a:r>
              <a:rPr lang="cs-CZ" altLang="cs-CZ" dirty="0">
                <a:solidFill>
                  <a:srgbClr val="DDDDDD"/>
                </a:solidFill>
                <a:latin typeface="Arial" panose="020B0604020202020204" pitchFamily="34" charset="0"/>
                <a:cs typeface="Arial" panose="020B0604020202020204" pitchFamily="34" charset="0"/>
              </a:rPr>
              <a:t>, </a:t>
            </a:r>
            <a:r>
              <a:rPr lang="cs-CZ" altLang="cs-CZ" dirty="0" err="1">
                <a:solidFill>
                  <a:srgbClr val="DDDDDD"/>
                </a:solidFill>
                <a:latin typeface="Arial" panose="020B0604020202020204" pitchFamily="34" charset="0"/>
                <a:cs typeface="Arial" panose="020B0604020202020204" pitchFamily="34" charset="0"/>
              </a:rPr>
              <a:t>time</a:t>
            </a:r>
            <a:r>
              <a:rPr lang="cs-CZ" altLang="cs-CZ" dirty="0">
                <a:solidFill>
                  <a:srgbClr val="DDDDDD"/>
                </a:solidFill>
                <a:latin typeface="Arial" panose="020B0604020202020204" pitchFamily="34" charset="0"/>
                <a:cs typeface="Arial" panose="020B0604020202020204" pitchFamily="34" charset="0"/>
              </a:rPr>
              <a:t> </a:t>
            </a:r>
            <a:r>
              <a:rPr lang="cs-CZ" altLang="cs-CZ" dirty="0" err="1">
                <a:solidFill>
                  <a:srgbClr val="DDDDDD"/>
                </a:solidFill>
                <a:latin typeface="Arial" panose="020B0604020202020204" pitchFamily="34" charset="0"/>
                <a:cs typeface="Arial" panose="020B0604020202020204" pitchFamily="34" charset="0"/>
              </a:rPr>
              <a:t>average</a:t>
            </a:r>
            <a:r>
              <a:rPr lang="cs-CZ" altLang="cs-CZ" dirty="0">
                <a:solidFill>
                  <a:srgbClr val="DDDDDD"/>
                </a:solidFill>
                <a:latin typeface="Arial" panose="020B0604020202020204" pitchFamily="34" charset="0"/>
                <a:cs typeface="Arial" panose="020B0604020202020204" pitchFamily="34" charset="0"/>
              </a:rPr>
              <a:t> –časový průměr vrcholových </a:t>
            </a:r>
            <a:r>
              <a:rPr lang="cs-CZ" altLang="cs-CZ" dirty="0" err="1">
                <a:solidFill>
                  <a:srgbClr val="DDDDDD"/>
                </a:solidFill>
                <a:latin typeface="Arial" panose="020B0604020202020204" pitchFamily="34" charset="0"/>
                <a:cs typeface="Arial" panose="020B0604020202020204" pitchFamily="34" charset="0"/>
              </a:rPr>
              <a:t>intezit</a:t>
            </a:r>
            <a:endParaRPr lang="cs-CZ" altLang="cs-CZ" dirty="0">
              <a:solidFill>
                <a:srgbClr val="DDDDDD"/>
              </a:solidFill>
              <a:latin typeface="Arial" panose="020B0604020202020204" pitchFamily="34" charset="0"/>
              <a:cs typeface="Arial" panose="020B0604020202020204" pitchFamily="34" charset="0"/>
            </a:endParaRPr>
          </a:p>
        </p:txBody>
      </p:sp>
      <p:graphicFrame>
        <p:nvGraphicFramePr>
          <p:cNvPr id="888892" name="Group 60">
            <a:extLst>
              <a:ext uri="{FF2B5EF4-FFF2-40B4-BE49-F238E27FC236}">
                <a16:creationId xmlns:a16="http://schemas.microsoft.com/office/drawing/2014/main" id="{8EA16F50-0450-465C-8BBB-BCA91A247EA7}"/>
              </a:ext>
            </a:extLst>
          </p:cNvPr>
          <p:cNvGraphicFramePr>
            <a:graphicFrameLocks noGrp="1"/>
          </p:cNvGraphicFramePr>
          <p:nvPr/>
        </p:nvGraphicFramePr>
        <p:xfrm>
          <a:off x="539750" y="4062413"/>
          <a:ext cx="8153400" cy="1947862"/>
        </p:xfrm>
        <a:graphic>
          <a:graphicData uri="http://schemas.openxmlformats.org/drawingml/2006/table">
            <a:tbl>
              <a:tblPr/>
              <a:tblGrid>
                <a:gridCol w="2717800">
                  <a:extLst>
                    <a:ext uri="{9D8B030D-6E8A-4147-A177-3AD203B41FA5}">
                      <a16:colId xmlns:a16="http://schemas.microsoft.com/office/drawing/2014/main" val="20000"/>
                    </a:ext>
                  </a:extLst>
                </a:gridCol>
                <a:gridCol w="2717800">
                  <a:extLst>
                    <a:ext uri="{9D8B030D-6E8A-4147-A177-3AD203B41FA5}">
                      <a16:colId xmlns:a16="http://schemas.microsoft.com/office/drawing/2014/main" val="20001"/>
                    </a:ext>
                  </a:extLst>
                </a:gridCol>
                <a:gridCol w="2717800">
                  <a:extLst>
                    <a:ext uri="{9D8B030D-6E8A-4147-A177-3AD203B41FA5}">
                      <a16:colId xmlns:a16="http://schemas.microsoft.com/office/drawing/2014/main" val="20002"/>
                    </a:ext>
                  </a:extLst>
                </a:gridCol>
              </a:tblGrid>
              <a:tr h="34295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600" b="1" i="0" u="none" strike="noStrike" cap="none" normalizeH="0" baseline="0" dirty="0">
                          <a:ln>
                            <a:noFill/>
                          </a:ln>
                          <a:solidFill>
                            <a:srgbClr val="DDDDDD"/>
                          </a:solidFill>
                          <a:effectLst/>
                          <a:latin typeface="Arial" pitchFamily="34" charset="0"/>
                        </a:rPr>
                        <a:t>Diagnostická modalita</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600" b="1" i="0" u="none" strike="noStrike" cap="none" normalizeH="0" baseline="0">
                          <a:ln>
                            <a:noFill/>
                          </a:ln>
                          <a:solidFill>
                            <a:srgbClr val="DDDDDD"/>
                          </a:solidFill>
                          <a:effectLst/>
                          <a:latin typeface="Arial" pitchFamily="34" charset="0"/>
                        </a:rPr>
                        <a:t>Průměrná I</a:t>
                      </a:r>
                      <a:r>
                        <a:rPr kumimoji="0" lang="cs-CZ" sz="1600" b="1" i="0" u="none" strike="noStrike" cap="none" normalizeH="0" baseline="-25000">
                          <a:ln>
                            <a:noFill/>
                          </a:ln>
                          <a:solidFill>
                            <a:srgbClr val="DDDDDD"/>
                          </a:solidFill>
                          <a:effectLst/>
                          <a:latin typeface="Arial" pitchFamily="34" charset="0"/>
                        </a:rPr>
                        <a:t>SPTA*</a:t>
                      </a:r>
                      <a:r>
                        <a:rPr kumimoji="0" lang="cs-CZ" sz="1600" b="1" i="0" u="none" strike="noStrike" cap="none" normalizeH="0" baseline="0">
                          <a:ln>
                            <a:noFill/>
                          </a:ln>
                          <a:solidFill>
                            <a:srgbClr val="DDDDDD"/>
                          </a:solidFill>
                          <a:effectLst/>
                          <a:latin typeface="Arial" pitchFamily="34" charset="0"/>
                        </a:rPr>
                        <a:t> (mW.cm</a:t>
                      </a:r>
                      <a:r>
                        <a:rPr kumimoji="0" lang="cs-CZ" sz="1600" b="1" i="0" u="none" strike="noStrike" cap="none" normalizeH="0" baseline="30000">
                          <a:ln>
                            <a:noFill/>
                          </a:ln>
                          <a:solidFill>
                            <a:srgbClr val="DDDDDD"/>
                          </a:solidFill>
                          <a:effectLst/>
                          <a:latin typeface="Arial" pitchFamily="34" charset="0"/>
                        </a:rPr>
                        <a:t>-2</a:t>
                      </a:r>
                      <a:r>
                        <a:rPr kumimoji="0" lang="cs-CZ" sz="1600" b="1" i="0" u="none" strike="noStrike" cap="none" normalizeH="0" baseline="0">
                          <a:ln>
                            <a:noFill/>
                          </a:ln>
                          <a:solidFill>
                            <a:srgbClr val="DDDDDD"/>
                          </a:solidFill>
                          <a:effectLst/>
                          <a:latin typeface="Arial" pitchFamily="34" charset="0"/>
                        </a:rPr>
                        <a:t>)</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600" b="1" i="0" u="none" strike="noStrike" cap="none" normalizeH="0" baseline="0">
                          <a:ln>
                            <a:noFill/>
                          </a:ln>
                          <a:solidFill>
                            <a:srgbClr val="DDDDDD"/>
                          </a:solidFill>
                          <a:effectLst/>
                          <a:latin typeface="Arial" pitchFamily="34" charset="0"/>
                        </a:rPr>
                        <a:t>Maximální I</a:t>
                      </a:r>
                      <a:r>
                        <a:rPr kumimoji="0" lang="cs-CZ" sz="1600" b="1" i="0" u="none" strike="noStrike" cap="none" normalizeH="0" baseline="-25000">
                          <a:ln>
                            <a:noFill/>
                          </a:ln>
                          <a:solidFill>
                            <a:srgbClr val="DDDDDD"/>
                          </a:solidFill>
                          <a:effectLst/>
                          <a:latin typeface="Arial" pitchFamily="34" charset="0"/>
                        </a:rPr>
                        <a:t>SPTA*</a:t>
                      </a:r>
                      <a:r>
                        <a:rPr kumimoji="0" lang="cs-CZ" sz="1600" b="1" i="0" u="none" strike="noStrike" cap="none" normalizeH="0" baseline="0">
                          <a:ln>
                            <a:noFill/>
                          </a:ln>
                          <a:solidFill>
                            <a:srgbClr val="DDDDDD"/>
                          </a:solidFill>
                          <a:effectLst/>
                          <a:latin typeface="Arial" pitchFamily="34" charset="0"/>
                        </a:rPr>
                        <a:t> (mW.cm</a:t>
                      </a:r>
                      <a:r>
                        <a:rPr kumimoji="0" lang="cs-CZ" sz="1600" b="1" i="0" u="none" strike="noStrike" cap="none" normalizeH="0" baseline="30000">
                          <a:ln>
                            <a:noFill/>
                          </a:ln>
                          <a:solidFill>
                            <a:srgbClr val="DDDDDD"/>
                          </a:solidFill>
                          <a:effectLst/>
                          <a:latin typeface="Arial" pitchFamily="34" charset="0"/>
                        </a:rPr>
                        <a:t>-2</a:t>
                      </a:r>
                      <a:r>
                        <a:rPr kumimoji="0" lang="cs-CZ" sz="1600" b="1" i="0" u="none" strike="noStrike" cap="none" normalizeH="0" baseline="0">
                          <a:ln>
                            <a:noFill/>
                          </a:ln>
                          <a:solidFill>
                            <a:srgbClr val="DDDDDD"/>
                          </a:solidFill>
                          <a:effectLst/>
                          <a:latin typeface="Arial" pitchFamily="34" charset="0"/>
                        </a:rPr>
                        <a:t>)</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136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600" b="1" i="0" u="none" strike="noStrike" cap="none" normalizeH="0" baseline="0" dirty="0">
                          <a:ln>
                            <a:noFill/>
                          </a:ln>
                          <a:solidFill>
                            <a:srgbClr val="DDDDDD"/>
                          </a:solidFill>
                          <a:effectLst/>
                          <a:latin typeface="Arial" pitchFamily="34" charset="0"/>
                        </a:rPr>
                        <a:t>Dvojrozměrné zobrazení</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a:ln>
                            <a:noFill/>
                          </a:ln>
                          <a:solidFill>
                            <a:srgbClr val="DDDDDD"/>
                          </a:solidFill>
                          <a:effectLst/>
                          <a:latin typeface="Arial" pitchFamily="34" charset="0"/>
                        </a:rPr>
                        <a:t>17-95</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a:ln>
                            <a:noFill/>
                          </a:ln>
                          <a:solidFill>
                            <a:srgbClr val="DDDDDD"/>
                          </a:solidFill>
                          <a:effectLst/>
                          <a:latin typeface="Arial" pitchFamily="34" charset="0"/>
                        </a:rPr>
                        <a:t>180</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136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600" b="1" i="0" u="none" strike="noStrike" cap="none" normalizeH="0" baseline="0">
                          <a:ln>
                            <a:noFill/>
                          </a:ln>
                          <a:solidFill>
                            <a:srgbClr val="DDDDDD"/>
                          </a:solidFill>
                          <a:effectLst/>
                          <a:latin typeface="Arial" pitchFamily="34" charset="0"/>
                        </a:rPr>
                        <a:t>Barevný Doppler</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a:ln>
                            <a:noFill/>
                          </a:ln>
                          <a:solidFill>
                            <a:srgbClr val="DDDDDD"/>
                          </a:solidFill>
                          <a:effectLst/>
                          <a:latin typeface="Arial" pitchFamily="34" charset="0"/>
                        </a:rPr>
                        <a:t>150</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a:ln>
                            <a:noFill/>
                          </a:ln>
                          <a:solidFill>
                            <a:srgbClr val="DDDDDD"/>
                          </a:solidFill>
                          <a:effectLst/>
                          <a:latin typeface="Arial" pitchFamily="34" charset="0"/>
                        </a:rPr>
                        <a:t>510</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792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600" b="1" i="0" u="none" strike="noStrike" cap="none" normalizeH="0" baseline="0">
                          <a:ln>
                            <a:noFill/>
                          </a:ln>
                          <a:solidFill>
                            <a:srgbClr val="DDDDDD"/>
                          </a:solidFill>
                          <a:effectLst/>
                          <a:latin typeface="Arial" pitchFamily="34" charset="0"/>
                        </a:rPr>
                        <a:t>CW – dopplerovské přístroje</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a:ln>
                            <a:noFill/>
                          </a:ln>
                          <a:solidFill>
                            <a:srgbClr val="DDDDDD"/>
                          </a:solidFill>
                          <a:effectLst/>
                          <a:latin typeface="Arial" pitchFamily="34" charset="0"/>
                        </a:rPr>
                        <a:t>170</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a:ln>
                            <a:noFill/>
                          </a:ln>
                          <a:solidFill>
                            <a:srgbClr val="DDDDDD"/>
                          </a:solidFill>
                          <a:effectLst/>
                          <a:latin typeface="Arial" pitchFamily="34" charset="0"/>
                        </a:rPr>
                        <a:t>800</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4295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600" b="1" i="0" u="none" strike="noStrike" cap="none" normalizeH="0" baseline="0">
                          <a:ln>
                            <a:noFill/>
                          </a:ln>
                          <a:solidFill>
                            <a:srgbClr val="DDDDDD"/>
                          </a:solidFill>
                          <a:effectLst/>
                          <a:latin typeface="Arial" pitchFamily="34" charset="0"/>
                        </a:rPr>
                        <a:t>Pulsní Doppler</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600" b="1" i="0" u="none" strike="noStrike" cap="none" normalizeH="0" baseline="0" dirty="0">
                          <a:ln>
                            <a:noFill/>
                          </a:ln>
                          <a:solidFill>
                            <a:srgbClr val="FF3300"/>
                          </a:solidFill>
                          <a:effectLst/>
                          <a:latin typeface="Arial" pitchFamily="34" charset="0"/>
                        </a:rPr>
                        <a:t>1400</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a:ln>
                            <a:noFill/>
                          </a:ln>
                          <a:solidFill>
                            <a:srgbClr val="DDDDDD"/>
                          </a:solidFill>
                          <a:effectLst/>
                          <a:latin typeface="Arial" pitchFamily="34" charset="0"/>
                        </a:rPr>
                        <a:t>4500</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2">
            <a:extLst>
              <a:ext uri="{FF2B5EF4-FFF2-40B4-BE49-F238E27FC236}">
                <a16:creationId xmlns:a16="http://schemas.microsoft.com/office/drawing/2014/main" id="{E8AF2252-EAAA-4256-9083-CCDCD77D1A90}"/>
              </a:ext>
            </a:extLst>
          </p:cNvPr>
          <p:cNvSpPr>
            <a:spLocks noGrp="1" noChangeArrowheads="1"/>
          </p:cNvSpPr>
          <p:nvPr>
            <p:ph type="title"/>
          </p:nvPr>
        </p:nvSpPr>
        <p:spPr/>
        <p:txBody>
          <a:bodyPr/>
          <a:lstStyle/>
          <a:p>
            <a:pPr>
              <a:defRPr/>
            </a:pPr>
            <a:r>
              <a:rPr lang="cs-CZ" dirty="0"/>
              <a:t>ALARA</a:t>
            </a:r>
            <a:endParaRPr lang="cs-CZ" sz="3000" dirty="0"/>
          </a:p>
        </p:txBody>
      </p:sp>
      <p:sp>
        <p:nvSpPr>
          <p:cNvPr id="887814" name="Rectangle 6">
            <a:extLst>
              <a:ext uri="{FF2B5EF4-FFF2-40B4-BE49-F238E27FC236}">
                <a16:creationId xmlns:a16="http://schemas.microsoft.com/office/drawing/2014/main" id="{9958782E-61BE-43FB-8F04-708B8F58CA0D}"/>
              </a:ext>
            </a:extLst>
          </p:cNvPr>
          <p:cNvSpPr>
            <a:spLocks noChangeArrowheads="1"/>
          </p:cNvSpPr>
          <p:nvPr/>
        </p:nvSpPr>
        <p:spPr bwMode="auto">
          <a:xfrm>
            <a:off x="685800" y="1752600"/>
            <a:ext cx="7924800" cy="4114800"/>
          </a:xfrm>
          <a:prstGeom prst="rect">
            <a:avLst/>
          </a:prstGeom>
          <a:noFill/>
          <a:ln w="9525">
            <a:noFill/>
            <a:miter lim="800000"/>
            <a:headEnd/>
            <a:tailEnd/>
          </a:ln>
          <a:effectLst/>
        </p:spPr>
        <p:txBody>
          <a:bodyPr/>
          <a:lstStyle/>
          <a:p>
            <a:pPr marL="342900" indent="-342900">
              <a:lnSpc>
                <a:spcPct val="90000"/>
              </a:lnSpc>
              <a:spcBef>
                <a:spcPct val="20000"/>
              </a:spcBef>
              <a:buFontTx/>
              <a:buChar char="•"/>
              <a:defRPr/>
            </a:pPr>
            <a:r>
              <a:rPr lang="cs-CZ" sz="2800" dirty="0">
                <a:solidFill>
                  <a:srgbClr val="FF3300"/>
                </a:solidFill>
                <a:effectLst>
                  <a:outerShdw blurRad="38100" dist="38100" dir="2700000" algn="tl">
                    <a:srgbClr val="000000">
                      <a:alpha val="43137"/>
                    </a:srgbClr>
                  </a:outerShdw>
                </a:effectLst>
                <a:latin typeface="Arial" pitchFamily="34" charset="0"/>
                <a:cs typeface="Arial" pitchFamily="34" charset="0"/>
              </a:rPr>
              <a:t>„as </a:t>
            </a:r>
            <a:r>
              <a:rPr lang="cs-CZ" sz="2800" dirty="0" err="1">
                <a:solidFill>
                  <a:srgbClr val="FF3300"/>
                </a:solidFill>
                <a:effectLst>
                  <a:outerShdw blurRad="38100" dist="38100" dir="2700000" algn="tl">
                    <a:srgbClr val="000000">
                      <a:alpha val="43137"/>
                    </a:srgbClr>
                  </a:outerShdw>
                </a:effectLst>
                <a:latin typeface="Arial" pitchFamily="34" charset="0"/>
                <a:cs typeface="Arial" pitchFamily="34" charset="0"/>
              </a:rPr>
              <a:t>low</a:t>
            </a:r>
            <a:r>
              <a:rPr lang="cs-CZ" sz="2800" dirty="0">
                <a:solidFill>
                  <a:srgbClr val="FF3300"/>
                </a:solidFill>
                <a:effectLst>
                  <a:outerShdw blurRad="38100" dist="38100" dir="2700000" algn="tl">
                    <a:srgbClr val="000000">
                      <a:alpha val="43137"/>
                    </a:srgbClr>
                  </a:outerShdw>
                </a:effectLst>
                <a:latin typeface="Arial" pitchFamily="34" charset="0"/>
                <a:cs typeface="Arial" pitchFamily="34" charset="0"/>
              </a:rPr>
              <a:t> as </a:t>
            </a:r>
            <a:r>
              <a:rPr lang="cs-CZ" sz="2800" dirty="0" err="1">
                <a:solidFill>
                  <a:srgbClr val="FF3300"/>
                </a:solidFill>
                <a:effectLst>
                  <a:outerShdw blurRad="38100" dist="38100" dir="2700000" algn="tl">
                    <a:srgbClr val="000000">
                      <a:alpha val="43137"/>
                    </a:srgbClr>
                  </a:outerShdw>
                </a:effectLst>
                <a:latin typeface="Arial" pitchFamily="34" charset="0"/>
                <a:cs typeface="Arial" pitchFamily="34" charset="0"/>
              </a:rPr>
              <a:t>reasonable</a:t>
            </a:r>
            <a:r>
              <a:rPr lang="cs-CZ" sz="2800" dirty="0">
                <a:solidFill>
                  <a:srgbClr val="FF3300"/>
                </a:solidFill>
                <a:effectLst>
                  <a:outerShdw blurRad="38100" dist="38100" dir="2700000" algn="tl">
                    <a:srgbClr val="000000">
                      <a:alpha val="43137"/>
                    </a:srgbClr>
                  </a:outerShdw>
                </a:effectLst>
                <a:latin typeface="Arial" pitchFamily="34" charset="0"/>
                <a:cs typeface="Arial" pitchFamily="34" charset="0"/>
              </a:rPr>
              <a:t> </a:t>
            </a:r>
            <a:r>
              <a:rPr lang="cs-CZ" sz="2800" dirty="0" err="1">
                <a:solidFill>
                  <a:srgbClr val="FF3300"/>
                </a:solidFill>
                <a:effectLst>
                  <a:outerShdw blurRad="38100" dist="38100" dir="2700000" algn="tl">
                    <a:srgbClr val="000000">
                      <a:alpha val="43137"/>
                    </a:srgbClr>
                  </a:outerShdw>
                </a:effectLst>
                <a:latin typeface="Arial" pitchFamily="34" charset="0"/>
                <a:cs typeface="Arial" pitchFamily="34" charset="0"/>
              </a:rPr>
              <a:t>achievable</a:t>
            </a:r>
            <a:r>
              <a:rPr lang="cs-CZ" sz="2800" dirty="0">
                <a:solidFill>
                  <a:srgbClr val="FF3300"/>
                </a:solidFill>
                <a:effectLst>
                  <a:outerShdw blurRad="38100" dist="38100" dir="2700000" algn="tl">
                    <a:srgbClr val="000000">
                      <a:alpha val="43137"/>
                    </a:srgbClr>
                  </a:outerShdw>
                </a:effectLst>
                <a:latin typeface="Arial" pitchFamily="34" charset="0"/>
                <a:cs typeface="Arial" pitchFamily="34" charset="0"/>
              </a:rPr>
              <a:t>“</a:t>
            </a:r>
          </a:p>
          <a:p>
            <a:pPr marL="342900" indent="-342900">
              <a:lnSpc>
                <a:spcPct val="90000"/>
              </a:lnSpc>
              <a:spcBef>
                <a:spcPct val="20000"/>
              </a:spcBef>
              <a:buFontTx/>
              <a:buChar char="•"/>
              <a:defRPr/>
            </a:pPr>
            <a:endParaRPr lang="cs-CZ" sz="2800" dirty="0">
              <a:solidFill>
                <a:srgbClr val="FF3300"/>
              </a:solidFill>
              <a:effectLst>
                <a:outerShdw blurRad="38100" dist="38100" dir="2700000" algn="tl">
                  <a:srgbClr val="000000">
                    <a:alpha val="43137"/>
                  </a:srgbClr>
                </a:outerShdw>
              </a:effectLst>
              <a:latin typeface="Arial" pitchFamily="34" charset="0"/>
              <a:cs typeface="Arial" pitchFamily="34" charset="0"/>
            </a:endParaRPr>
          </a:p>
          <a:p>
            <a:pPr marL="342900" indent="-342900">
              <a:lnSpc>
                <a:spcPct val="90000"/>
              </a:lnSpc>
              <a:spcBef>
                <a:spcPct val="20000"/>
              </a:spcBef>
              <a:buFontTx/>
              <a:buChar char="•"/>
              <a:defRPr/>
            </a:pPr>
            <a:r>
              <a:rPr lang="cs-CZ" sz="2800" dirty="0">
                <a:effectLst>
                  <a:outerShdw blurRad="38100" dist="38100" dir="2700000" algn="tl">
                    <a:srgbClr val="000000">
                      <a:alpha val="43137"/>
                    </a:srgbClr>
                  </a:outerShdw>
                </a:effectLst>
                <a:latin typeface="Arial" pitchFamily="34" charset="0"/>
                <a:cs typeface="Arial" pitchFamily="34" charset="0"/>
              </a:rPr>
              <a:t>vyšetřuj tkáň jen takovou dobu a takovou expozicí, která je skutečně potřebná</a:t>
            </a:r>
          </a:p>
          <a:p>
            <a:pPr marL="342900" indent="-342900">
              <a:lnSpc>
                <a:spcPct val="90000"/>
              </a:lnSpc>
              <a:spcBef>
                <a:spcPct val="20000"/>
              </a:spcBef>
              <a:buFontTx/>
              <a:buChar char="•"/>
              <a:defRPr/>
            </a:pPr>
            <a:endParaRPr lang="cs-CZ" sz="2800" dirty="0">
              <a:effectLst>
                <a:outerShdw blurRad="38100" dist="38100" dir="2700000" algn="tl">
                  <a:srgbClr val="000000">
                    <a:alpha val="43137"/>
                  </a:srgbClr>
                </a:outerShdw>
              </a:effectLst>
              <a:latin typeface="Arial" pitchFamily="34" charset="0"/>
              <a:cs typeface="Arial" pitchFamily="34" charset="0"/>
            </a:endParaRPr>
          </a:p>
          <a:p>
            <a:pPr marL="342900" indent="-342900">
              <a:lnSpc>
                <a:spcPct val="90000"/>
              </a:lnSpc>
              <a:spcBef>
                <a:spcPct val="20000"/>
              </a:spcBef>
              <a:buFontTx/>
              <a:buChar char="•"/>
              <a:defRPr/>
            </a:pPr>
            <a:r>
              <a:rPr lang="cs-CZ" sz="2800" dirty="0">
                <a:effectLst>
                  <a:outerShdw blurRad="38100" dist="38100" dir="2700000" algn="tl">
                    <a:srgbClr val="000000">
                      <a:alpha val="43137"/>
                    </a:srgbClr>
                  </a:outerShdw>
                </a:effectLst>
                <a:latin typeface="Arial" pitchFamily="34" charset="0"/>
                <a:cs typeface="Arial" pitchFamily="34" charset="0"/>
              </a:rPr>
              <a:t>indikace vyšetření </a:t>
            </a:r>
            <a:r>
              <a:rPr lang="cs-CZ" sz="2800" dirty="0" err="1">
                <a:effectLst>
                  <a:outerShdw blurRad="38100" dist="38100" dir="2700000" algn="tl">
                    <a:srgbClr val="000000">
                      <a:alpha val="43137"/>
                    </a:srgbClr>
                  </a:outerShdw>
                </a:effectLst>
                <a:latin typeface="Arial" pitchFamily="34" charset="0"/>
                <a:cs typeface="Arial" pitchFamily="34" charset="0"/>
              </a:rPr>
              <a:t>lege</a:t>
            </a:r>
            <a:r>
              <a:rPr lang="cs-CZ" sz="2800" dirty="0">
                <a:effectLst>
                  <a:outerShdw blurRad="38100" dist="38100" dir="2700000" algn="tl">
                    <a:srgbClr val="000000">
                      <a:alpha val="43137"/>
                    </a:srgbClr>
                  </a:outerShdw>
                </a:effectLst>
                <a:latin typeface="Arial" pitchFamily="34" charset="0"/>
                <a:cs typeface="Arial" pitchFamily="34" charset="0"/>
              </a:rPr>
              <a:t> </a:t>
            </a:r>
            <a:r>
              <a:rPr lang="cs-CZ" sz="2800" dirty="0" err="1">
                <a:effectLst>
                  <a:outerShdw blurRad="38100" dist="38100" dir="2700000" algn="tl">
                    <a:srgbClr val="000000">
                      <a:alpha val="43137"/>
                    </a:srgbClr>
                  </a:outerShdw>
                </a:effectLst>
                <a:latin typeface="Arial" pitchFamily="34" charset="0"/>
                <a:cs typeface="Arial" pitchFamily="34" charset="0"/>
              </a:rPr>
              <a:t>artis</a:t>
            </a:r>
            <a:r>
              <a:rPr lang="cs-CZ" sz="2800" dirty="0">
                <a:effectLst>
                  <a:outerShdw blurRad="38100" dist="38100" dir="2700000" algn="tl">
                    <a:srgbClr val="000000">
                      <a:alpha val="43137"/>
                    </a:srgbClr>
                  </a:outerShdw>
                </a:effectLst>
                <a:latin typeface="Arial" pitchFamily="34" charset="0"/>
                <a:cs typeface="Arial" pitchFamily="34" charset="0"/>
              </a:rPr>
              <a:t> - zvláště při vyšetřování </a:t>
            </a:r>
            <a:r>
              <a:rPr lang="cs-CZ" sz="2800" dirty="0">
                <a:solidFill>
                  <a:srgbClr val="FF3300"/>
                </a:solidFill>
                <a:effectLst>
                  <a:outerShdw blurRad="38100" dist="38100" dir="2700000" algn="tl">
                    <a:srgbClr val="000000">
                      <a:alpha val="43137"/>
                    </a:srgbClr>
                  </a:outerShdw>
                </a:effectLst>
                <a:latin typeface="Arial" pitchFamily="34" charset="0"/>
                <a:cs typeface="Arial" pitchFamily="34" charset="0"/>
              </a:rPr>
              <a:t>plodu </a:t>
            </a:r>
            <a:r>
              <a:rPr lang="cs-CZ" sz="2800" dirty="0" err="1">
                <a:solidFill>
                  <a:srgbClr val="FF3300"/>
                </a:solidFill>
                <a:effectLst>
                  <a:outerShdw blurRad="38100" dist="38100" dir="2700000" algn="tl">
                    <a:srgbClr val="000000">
                      <a:alpha val="43137"/>
                    </a:srgbClr>
                  </a:outerShdw>
                </a:effectLst>
                <a:latin typeface="Arial" pitchFamily="34" charset="0"/>
                <a:cs typeface="Arial" pitchFamily="34" charset="0"/>
              </a:rPr>
              <a:t>pulsním</a:t>
            </a:r>
            <a:r>
              <a:rPr lang="cs-CZ" sz="2800" dirty="0">
                <a:solidFill>
                  <a:srgbClr val="FF3300"/>
                </a:solidFill>
                <a:effectLst>
                  <a:outerShdw blurRad="38100" dist="38100" dir="2700000" algn="tl">
                    <a:srgbClr val="000000">
                      <a:alpha val="43137"/>
                    </a:srgbClr>
                  </a:outerShdw>
                </a:effectLst>
                <a:latin typeface="Arial" pitchFamily="34" charset="0"/>
                <a:cs typeface="Arial" pitchFamily="34" charset="0"/>
              </a:rPr>
              <a:t> </a:t>
            </a:r>
            <a:r>
              <a:rPr lang="cs-CZ" sz="2800" dirty="0" err="1">
                <a:solidFill>
                  <a:srgbClr val="FF3300"/>
                </a:solidFill>
                <a:effectLst>
                  <a:outerShdw blurRad="38100" dist="38100" dir="2700000" algn="tl">
                    <a:srgbClr val="000000">
                      <a:alpha val="43137"/>
                    </a:srgbClr>
                  </a:outerShdw>
                </a:effectLst>
                <a:latin typeface="Arial" pitchFamily="34" charset="0"/>
                <a:cs typeface="Arial" pitchFamily="34" charset="0"/>
              </a:rPr>
              <a:t>dopplerem</a:t>
            </a:r>
            <a:endParaRPr lang="cs-CZ" sz="2800" dirty="0">
              <a:solidFill>
                <a:srgbClr val="FF3300"/>
              </a:solidFill>
              <a:effectLst>
                <a:outerShdw blurRad="38100" dist="38100" dir="2700000" algn="tl">
                  <a:srgbClr val="000000">
                    <a:alpha val="43137"/>
                  </a:srgbClr>
                </a:outerShdw>
              </a:effectLst>
              <a:latin typeface="Arial" pitchFamily="34" charset="0"/>
              <a:cs typeface="Arial" pitchFamily="34" charset="0"/>
            </a:endParaRPr>
          </a:p>
          <a:p>
            <a:pPr marL="342900" indent="-342900">
              <a:lnSpc>
                <a:spcPct val="90000"/>
              </a:lnSpc>
              <a:spcBef>
                <a:spcPct val="20000"/>
              </a:spcBef>
              <a:buFontTx/>
              <a:buChar char="•"/>
              <a:defRPr/>
            </a:pPr>
            <a:endParaRPr lang="cs-CZ" sz="2800" u="sng" dirty="0">
              <a:solidFill>
                <a:srgbClr val="DDDDDD"/>
              </a:solidFill>
              <a:effectLst>
                <a:outerShdw blurRad="38100" dist="38100" dir="2700000" algn="tl">
                  <a:srgbClr val="000000">
                    <a:alpha val="43137"/>
                  </a:srgbClr>
                </a:outerShdw>
              </a:effectLst>
              <a:latin typeface="Arial" pitchFamily="34" charset="0"/>
              <a:cs typeface="Arial" pitchFamily="34" charset="0"/>
            </a:endParaRPr>
          </a:p>
          <a:p>
            <a:pPr marL="342900" indent="-342900">
              <a:lnSpc>
                <a:spcPct val="90000"/>
              </a:lnSpc>
              <a:spcBef>
                <a:spcPct val="20000"/>
              </a:spcBef>
              <a:buFontTx/>
              <a:buChar char="•"/>
              <a:defRPr/>
            </a:pPr>
            <a:endParaRPr lang="cs-CZ" sz="2800" dirty="0">
              <a:solidFill>
                <a:srgbClr val="DDDDDD"/>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23" name="Rectangle 3">
            <a:extLst>
              <a:ext uri="{FF2B5EF4-FFF2-40B4-BE49-F238E27FC236}">
                <a16:creationId xmlns:a16="http://schemas.microsoft.com/office/drawing/2014/main" id="{0373817D-47C3-44FC-AC38-75F3BFCBB9D5}"/>
              </a:ext>
            </a:extLst>
          </p:cNvPr>
          <p:cNvSpPr>
            <a:spLocks noGrp="1" noChangeArrowheads="1"/>
          </p:cNvSpPr>
          <p:nvPr>
            <p:ph type="body" idx="1"/>
          </p:nvPr>
        </p:nvSpPr>
        <p:spPr>
          <a:xfrm>
            <a:off x="685800" y="1752600"/>
            <a:ext cx="7924800" cy="4114800"/>
          </a:xfrm>
        </p:spPr>
        <p:txBody>
          <a:bodyPr/>
          <a:lstStyle/>
          <a:p>
            <a:pPr>
              <a:defRPr/>
            </a:pPr>
            <a:r>
              <a:rPr lang="cs-CZ" altLang="cs-CZ" b="1" dirty="0">
                <a:solidFill>
                  <a:srgbClr val="EAEAEA"/>
                </a:solidFill>
                <a:latin typeface="Arial" pitchFamily="34" charset="0"/>
                <a:cs typeface="Arial" pitchFamily="34" charset="0"/>
              </a:rPr>
              <a:t>Ultrazvuk je bezpečná a efektivní diagnostická metoda</a:t>
            </a:r>
          </a:p>
          <a:p>
            <a:pPr>
              <a:defRPr/>
            </a:pPr>
            <a:endParaRPr lang="cs-CZ" altLang="cs-CZ" b="1" dirty="0">
              <a:solidFill>
                <a:srgbClr val="EAEAEA"/>
              </a:solidFill>
              <a:latin typeface="Arial" pitchFamily="34" charset="0"/>
              <a:cs typeface="Arial" pitchFamily="34" charset="0"/>
            </a:endParaRPr>
          </a:p>
          <a:p>
            <a:pPr>
              <a:defRPr/>
            </a:pPr>
            <a:r>
              <a:rPr lang="cs-CZ" altLang="cs-CZ" dirty="0">
                <a:solidFill>
                  <a:srgbClr val="EAEAEA"/>
                </a:solidFill>
                <a:latin typeface="Arial" pitchFamily="34" charset="0"/>
                <a:cs typeface="Arial" pitchFamily="34" charset="0"/>
              </a:rPr>
              <a:t>Neexistují studie potvrzující kauzální souvislost mezi diagnostickým ultrazvukem a potenciálními nežádoucími účinky</a:t>
            </a:r>
          </a:p>
        </p:txBody>
      </p:sp>
      <p:sp>
        <p:nvSpPr>
          <p:cNvPr id="3" name="Nadpis 2">
            <a:extLst>
              <a:ext uri="{FF2B5EF4-FFF2-40B4-BE49-F238E27FC236}">
                <a16:creationId xmlns:a16="http://schemas.microsoft.com/office/drawing/2014/main" id="{4C49CC18-8314-4368-BF58-B0B171ED1261}"/>
              </a:ext>
            </a:extLst>
          </p:cNvPr>
          <p:cNvSpPr>
            <a:spLocks noGrp="1"/>
          </p:cNvSpPr>
          <p:nvPr>
            <p:ph type="title"/>
          </p:nvPr>
        </p:nvSpPr>
        <p:spPr/>
        <p:txBody>
          <a:bodyPr/>
          <a:lstStyle/>
          <a:p>
            <a:r>
              <a:rPr lang="cs-CZ" dirty="0"/>
              <a:t>Bezpečnost UZ diagnostiky</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 Box 3">
            <a:extLst>
              <a:ext uri="{FF2B5EF4-FFF2-40B4-BE49-F238E27FC236}">
                <a16:creationId xmlns:a16="http://schemas.microsoft.com/office/drawing/2014/main" id="{6EE75F3B-515B-46B1-8652-0E76E5A6D302}"/>
              </a:ext>
            </a:extLst>
          </p:cNvPr>
          <p:cNvSpPr txBox="1">
            <a:spLocks noChangeArrowheads="1"/>
          </p:cNvSpPr>
          <p:nvPr/>
        </p:nvSpPr>
        <p:spPr bwMode="auto">
          <a:xfrm>
            <a:off x="76200" y="6248400"/>
            <a:ext cx="89154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763" indent="-4763"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lnSpc>
                <a:spcPct val="90000"/>
              </a:lnSpc>
              <a:spcBef>
                <a:spcPct val="50000"/>
              </a:spcBef>
              <a:buClr>
                <a:schemeClr val="tx1"/>
              </a:buClr>
              <a:buSzPct val="110000"/>
            </a:pPr>
            <a:r>
              <a:rPr lang="cs-CZ" altLang="cs-CZ" i="1" dirty="0">
                <a:solidFill>
                  <a:schemeClr val="accent4"/>
                </a:solidFill>
                <a:latin typeface="+mj-lt"/>
              </a:rPr>
              <a:t>Č</a:t>
            </a:r>
            <a:r>
              <a:rPr lang="cs-CZ" altLang="cs-CZ" i="1" dirty="0">
                <a:solidFill>
                  <a:schemeClr val="accent4"/>
                </a:solidFill>
                <a:latin typeface="+mj-lt"/>
                <a:cs typeface="Times New Roman" panose="02020603050405020304" pitchFamily="18" charset="0"/>
              </a:rPr>
              <a:t>ech, E. a spol.: Ultrazvuk v léka</a:t>
            </a:r>
            <a:r>
              <a:rPr lang="cs-CZ" altLang="cs-CZ" i="1" dirty="0">
                <a:solidFill>
                  <a:schemeClr val="accent4"/>
                </a:solidFill>
                <a:latin typeface="+mj-lt"/>
              </a:rPr>
              <a:t>ř</a:t>
            </a:r>
            <a:r>
              <a:rPr lang="cs-CZ" altLang="cs-CZ" i="1" dirty="0">
                <a:solidFill>
                  <a:schemeClr val="accent4"/>
                </a:solidFill>
                <a:latin typeface="+mj-lt"/>
                <a:cs typeface="Times New Roman" panose="02020603050405020304" pitchFamily="18" charset="0"/>
              </a:rPr>
              <a:t>ské diagnostice a</a:t>
            </a:r>
            <a:r>
              <a:rPr lang="cs-CZ" altLang="cs-CZ" i="1" dirty="0">
                <a:solidFill>
                  <a:schemeClr val="accent4"/>
                </a:solidFill>
                <a:latin typeface="+mj-lt"/>
              </a:rPr>
              <a:t> </a:t>
            </a:r>
            <a:r>
              <a:rPr lang="cs-CZ" altLang="cs-CZ" i="1" dirty="0">
                <a:solidFill>
                  <a:schemeClr val="accent4"/>
                </a:solidFill>
                <a:latin typeface="+mj-lt"/>
                <a:cs typeface="Times New Roman" panose="02020603050405020304" pitchFamily="18" charset="0"/>
              </a:rPr>
              <a:t>terapii. 1982, s. </a:t>
            </a:r>
            <a:r>
              <a:rPr lang="cs-CZ" altLang="cs-CZ" i="1" dirty="0">
                <a:solidFill>
                  <a:schemeClr val="accent4"/>
                </a:solidFill>
                <a:latin typeface="+mj-lt"/>
              </a:rPr>
              <a:t>44</a:t>
            </a:r>
            <a:r>
              <a:rPr lang="cs-CZ" altLang="cs-CZ" i="1" dirty="0">
                <a:solidFill>
                  <a:schemeClr val="accent4"/>
                </a:solidFill>
                <a:latin typeface="+mj-lt"/>
                <a:cs typeface="Times New Roman" panose="02020603050405020304" pitchFamily="18" charset="0"/>
              </a:rPr>
              <a:t>.</a:t>
            </a:r>
            <a:r>
              <a:rPr lang="cs-CZ" altLang="cs-CZ" i="1" dirty="0">
                <a:solidFill>
                  <a:schemeClr val="accent4"/>
                </a:solidFill>
                <a:latin typeface="+mj-lt"/>
              </a:rPr>
              <a:t> </a:t>
            </a:r>
          </a:p>
        </p:txBody>
      </p:sp>
      <p:sp>
        <p:nvSpPr>
          <p:cNvPr id="668676" name="Rectangle 4">
            <a:extLst>
              <a:ext uri="{FF2B5EF4-FFF2-40B4-BE49-F238E27FC236}">
                <a16:creationId xmlns:a16="http://schemas.microsoft.com/office/drawing/2014/main" id="{15DE9154-9843-488A-9111-AA48D852B8EF}"/>
              </a:ext>
            </a:extLst>
          </p:cNvPr>
          <p:cNvSpPr>
            <a:spLocks noGrp="1" noChangeArrowheads="1"/>
          </p:cNvSpPr>
          <p:nvPr>
            <p:ph idx="1"/>
          </p:nvPr>
        </p:nvSpPr>
        <p:spPr>
          <a:xfrm>
            <a:off x="0" y="1143000"/>
            <a:ext cx="5580063" cy="1524000"/>
          </a:xfrm>
        </p:spPr>
        <p:txBody>
          <a:bodyPr/>
          <a:lstStyle/>
          <a:p>
            <a:pPr>
              <a:defRPr/>
            </a:pPr>
            <a:r>
              <a:rPr lang="cs-CZ" sz="2800" dirty="0"/>
              <a:t>vysoký rozdíl akustické impedance </a:t>
            </a:r>
          </a:p>
          <a:p>
            <a:pPr>
              <a:defRPr/>
            </a:pPr>
            <a:r>
              <a:rPr lang="cs-CZ" sz="2800" dirty="0"/>
              <a:t>vysoká odrazivost UZ vlnění</a:t>
            </a:r>
          </a:p>
          <a:p>
            <a:pPr>
              <a:defRPr/>
            </a:pPr>
            <a:r>
              <a:rPr lang="cs-CZ" sz="2800" dirty="0"/>
              <a:t>vysoký kontrast obrazu</a:t>
            </a:r>
          </a:p>
        </p:txBody>
      </p:sp>
      <p:grpSp>
        <p:nvGrpSpPr>
          <p:cNvPr id="22533" name="Group 5">
            <a:extLst>
              <a:ext uri="{FF2B5EF4-FFF2-40B4-BE49-F238E27FC236}">
                <a16:creationId xmlns:a16="http://schemas.microsoft.com/office/drawing/2014/main" id="{106B93FA-6D97-4AF4-A513-791B07018762}"/>
              </a:ext>
            </a:extLst>
          </p:cNvPr>
          <p:cNvGrpSpPr>
            <a:grpSpLocks/>
          </p:cNvGrpSpPr>
          <p:nvPr/>
        </p:nvGrpSpPr>
        <p:grpSpPr bwMode="auto">
          <a:xfrm>
            <a:off x="827584" y="4536830"/>
            <a:ext cx="5811838" cy="1301750"/>
            <a:chOff x="1584" y="2928"/>
            <a:chExt cx="3661" cy="820"/>
          </a:xfrm>
        </p:grpSpPr>
        <p:sp>
          <p:nvSpPr>
            <p:cNvPr id="22539" name="Rectangle 9">
              <a:extLst>
                <a:ext uri="{FF2B5EF4-FFF2-40B4-BE49-F238E27FC236}">
                  <a16:creationId xmlns:a16="http://schemas.microsoft.com/office/drawing/2014/main" id="{2EA42544-41A2-4720-AF23-DF687738A7A9}"/>
                </a:ext>
              </a:extLst>
            </p:cNvPr>
            <p:cNvSpPr>
              <a:spLocks noChangeArrowheads="1"/>
            </p:cNvSpPr>
            <p:nvPr/>
          </p:nvSpPr>
          <p:spPr bwMode="auto">
            <a:xfrm>
              <a:off x="3438" y="3515"/>
              <a:ext cx="106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20000"/>
                </a:spcBef>
              </a:pPr>
              <a:r>
                <a:rPr lang="cs-CZ" altLang="cs-CZ" dirty="0">
                  <a:latin typeface="Arial" panose="020B0604020202020204" pitchFamily="34" charset="0"/>
                  <a:cs typeface="Arial" panose="020B0604020202020204" pitchFamily="34" charset="0"/>
                </a:rPr>
                <a:t>vzduch 0,0004</a:t>
              </a:r>
            </a:p>
          </p:txBody>
        </p:sp>
        <p:sp>
          <p:nvSpPr>
            <p:cNvPr id="22540" name="Rectangle 10">
              <a:extLst>
                <a:ext uri="{FF2B5EF4-FFF2-40B4-BE49-F238E27FC236}">
                  <a16:creationId xmlns:a16="http://schemas.microsoft.com/office/drawing/2014/main" id="{5F8BD4FF-29E9-470D-B152-685C9BE6D19F}"/>
                </a:ext>
              </a:extLst>
            </p:cNvPr>
            <p:cNvSpPr>
              <a:spLocks noChangeArrowheads="1"/>
            </p:cNvSpPr>
            <p:nvPr/>
          </p:nvSpPr>
          <p:spPr bwMode="auto">
            <a:xfrm>
              <a:off x="1584" y="3455"/>
              <a:ext cx="75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20000"/>
                </a:spcBef>
              </a:pPr>
              <a:r>
                <a:rPr lang="cs-CZ" altLang="cs-CZ" dirty="0">
                  <a:latin typeface="Arial" panose="020B0604020202020204" pitchFamily="34" charset="0"/>
                  <a:cs typeface="Arial" panose="020B0604020202020204" pitchFamily="34" charset="0"/>
                </a:rPr>
                <a:t>voda 1,52</a:t>
              </a:r>
            </a:p>
          </p:txBody>
        </p:sp>
        <p:sp>
          <p:nvSpPr>
            <p:cNvPr id="22541" name="Rectangle 11">
              <a:extLst>
                <a:ext uri="{FF2B5EF4-FFF2-40B4-BE49-F238E27FC236}">
                  <a16:creationId xmlns:a16="http://schemas.microsoft.com/office/drawing/2014/main" id="{02E79A29-7DBC-4E03-9011-14DF2483EE14}"/>
                </a:ext>
              </a:extLst>
            </p:cNvPr>
            <p:cNvSpPr>
              <a:spLocks noChangeArrowheads="1"/>
            </p:cNvSpPr>
            <p:nvPr/>
          </p:nvSpPr>
          <p:spPr bwMode="auto">
            <a:xfrm>
              <a:off x="4494" y="3468"/>
              <a:ext cx="75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a:latin typeface="Arial" panose="020B0604020202020204" pitchFamily="34" charset="0"/>
                  <a:cs typeface="Arial" panose="020B0604020202020204" pitchFamily="34" charset="0"/>
                  <a:sym typeface="Symbol" panose="05050102010706020507" pitchFamily="18" charset="2"/>
                </a:rPr>
                <a:t>Pa.s.m</a:t>
              </a:r>
              <a:r>
                <a:rPr lang="cs-CZ" altLang="cs-CZ" baseline="30000">
                  <a:latin typeface="Arial" panose="020B0604020202020204" pitchFamily="34" charset="0"/>
                  <a:cs typeface="Arial" panose="020B0604020202020204" pitchFamily="34" charset="0"/>
                  <a:sym typeface="Symbol" panose="05050102010706020507" pitchFamily="18" charset="2"/>
                </a:rPr>
                <a:t>-1</a:t>
              </a:r>
              <a:r>
                <a:rPr lang="cs-CZ" altLang="cs-CZ">
                  <a:latin typeface="Arial" panose="020B0604020202020204" pitchFamily="34" charset="0"/>
                  <a:cs typeface="Arial" panose="020B0604020202020204" pitchFamily="34" charset="0"/>
                  <a:sym typeface="Symbol" panose="05050102010706020507" pitchFamily="18" charset="2"/>
                </a:rPr>
                <a:t></a:t>
              </a:r>
            </a:p>
          </p:txBody>
        </p:sp>
        <p:sp>
          <p:nvSpPr>
            <p:cNvPr id="22537" name="Line 7">
              <a:extLst>
                <a:ext uri="{FF2B5EF4-FFF2-40B4-BE49-F238E27FC236}">
                  <a16:creationId xmlns:a16="http://schemas.microsoft.com/office/drawing/2014/main" id="{29299AD6-3A1E-40BC-A1C1-F1DCE5FBB4EF}"/>
                </a:ext>
              </a:extLst>
            </p:cNvPr>
            <p:cNvSpPr>
              <a:spLocks noChangeShapeType="1"/>
            </p:cNvSpPr>
            <p:nvPr/>
          </p:nvSpPr>
          <p:spPr bwMode="auto">
            <a:xfrm flipV="1">
              <a:off x="2064" y="2928"/>
              <a:ext cx="432" cy="576"/>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2538" name="Line 8">
              <a:extLst>
                <a:ext uri="{FF2B5EF4-FFF2-40B4-BE49-F238E27FC236}">
                  <a16:creationId xmlns:a16="http://schemas.microsoft.com/office/drawing/2014/main" id="{FC36DF82-38BE-4879-8BBD-C6E5BF2B5C75}"/>
                </a:ext>
              </a:extLst>
            </p:cNvPr>
            <p:cNvSpPr>
              <a:spLocks noChangeShapeType="1"/>
            </p:cNvSpPr>
            <p:nvPr/>
          </p:nvSpPr>
          <p:spPr bwMode="auto">
            <a:xfrm flipH="1" flipV="1">
              <a:off x="3294" y="2940"/>
              <a:ext cx="288" cy="528"/>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pic>
        <p:nvPicPr>
          <p:cNvPr id="22534" name="Picture 17">
            <a:extLst>
              <a:ext uri="{FF2B5EF4-FFF2-40B4-BE49-F238E27FC236}">
                <a16:creationId xmlns:a16="http://schemas.microsoft.com/office/drawing/2014/main" id="{33B992BC-192D-429B-8206-E5603F5AD4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1725" y="3236913"/>
            <a:ext cx="1971675" cy="1868487"/>
          </a:xfrm>
          <a:prstGeom prst="rect">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2535" name="Picture 19">
            <a:extLst>
              <a:ext uri="{FF2B5EF4-FFF2-40B4-BE49-F238E27FC236}">
                <a16:creationId xmlns:a16="http://schemas.microsoft.com/office/drawing/2014/main" id="{749FDDDF-8530-4134-B6B6-4B4BD92F41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4539" y="115594"/>
            <a:ext cx="3590925"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
            <a:extLst>
              <a:ext uri="{FF2B5EF4-FFF2-40B4-BE49-F238E27FC236}">
                <a16:creationId xmlns:a16="http://schemas.microsoft.com/office/drawing/2014/main" id="{CC894C60-193F-4DCB-8D98-F1E379D8B410}"/>
              </a:ext>
            </a:extLst>
          </p:cNvPr>
          <p:cNvSpPr>
            <a:spLocks noGrp="1" noChangeArrowheads="1"/>
          </p:cNvSpPr>
          <p:nvPr>
            <p:ph type="title"/>
          </p:nvPr>
        </p:nvSpPr>
        <p:spPr>
          <a:xfrm>
            <a:off x="0" y="0"/>
            <a:ext cx="9144000" cy="1412875"/>
          </a:xfrm>
        </p:spPr>
        <p:txBody>
          <a:bodyPr>
            <a:normAutofit/>
          </a:bodyPr>
          <a:lstStyle/>
          <a:p>
            <a:pPr>
              <a:defRPr/>
            </a:pPr>
            <a:r>
              <a:rPr lang="cs-CZ" sz="4000" dirty="0"/>
              <a:t>Bubliny (CEUS)</a:t>
            </a:r>
          </a:p>
        </p:txBody>
      </p:sp>
      <mc:AlternateContent xmlns:mc="http://schemas.openxmlformats.org/markup-compatibility/2006" xmlns:a14="http://schemas.microsoft.com/office/drawing/2010/main">
        <mc:Choice Requires="a14">
          <p:sp>
            <p:nvSpPr>
              <p:cNvPr id="16" name="TextovéPole 15">
                <a:extLst>
                  <a:ext uri="{FF2B5EF4-FFF2-40B4-BE49-F238E27FC236}">
                    <a16:creationId xmlns:a16="http://schemas.microsoft.com/office/drawing/2014/main" id="{D86CA64C-4DE6-4BF3-9D48-4F0658B0A3D0}"/>
                  </a:ext>
                </a:extLst>
              </p:cNvPr>
              <p:cNvSpPr txBox="1"/>
              <p:nvPr/>
            </p:nvSpPr>
            <p:spPr>
              <a:xfrm>
                <a:off x="229740" y="2811169"/>
                <a:ext cx="4342260" cy="1805559"/>
              </a:xfrm>
              <a:prstGeom prst="rect">
                <a:avLst/>
              </a:prstGeom>
              <a:solidFill>
                <a:srgbClr val="00B0F0"/>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cs-CZ" sz="4800" b="0" i="1" smtClean="0">
                              <a:latin typeface="Cambria Math" panose="02040503050406030204" pitchFamily="18" charset="0"/>
                            </a:rPr>
                          </m:ctrlPr>
                        </m:sSubPr>
                        <m:e>
                          <m:r>
                            <a:rPr lang="cs-CZ" sz="4800" b="0" i="1" smtClean="0">
                              <a:latin typeface="Cambria Math" panose="02040503050406030204" pitchFamily="18" charset="0"/>
                            </a:rPr>
                            <m:t>𝑅</m:t>
                          </m:r>
                        </m:e>
                        <m:sub>
                          <m:r>
                            <a:rPr lang="cs-CZ" sz="4800" b="0" i="1" smtClean="0">
                              <a:latin typeface="Cambria Math" panose="02040503050406030204" pitchFamily="18" charset="0"/>
                            </a:rPr>
                            <m:t>𝑖</m:t>
                          </m:r>
                        </m:sub>
                      </m:sSub>
                      <m:r>
                        <a:rPr lang="cs-CZ" sz="4800" b="0" i="1" smtClean="0">
                          <a:latin typeface="Cambria Math" panose="02040503050406030204" pitchFamily="18" charset="0"/>
                        </a:rPr>
                        <m:t>=</m:t>
                      </m:r>
                      <m:sSup>
                        <m:sSupPr>
                          <m:ctrlPr>
                            <a:rPr lang="cs-CZ" sz="4800" b="0" i="1" smtClean="0">
                              <a:latin typeface="Cambria Math" panose="02040503050406030204" pitchFamily="18" charset="0"/>
                            </a:rPr>
                          </m:ctrlPr>
                        </m:sSupPr>
                        <m:e>
                          <m:d>
                            <m:dPr>
                              <m:ctrlPr>
                                <a:rPr lang="cs-CZ" sz="4800" b="0" i="1" smtClean="0">
                                  <a:latin typeface="Cambria Math" panose="02040503050406030204" pitchFamily="18" charset="0"/>
                                </a:rPr>
                              </m:ctrlPr>
                            </m:dPr>
                            <m:e>
                              <m:f>
                                <m:fPr>
                                  <m:ctrlPr>
                                    <a:rPr lang="cs-CZ" sz="4800" b="0" i="1" smtClean="0">
                                      <a:latin typeface="Cambria Math" panose="02040503050406030204" pitchFamily="18" charset="0"/>
                                    </a:rPr>
                                  </m:ctrlPr>
                                </m:fPr>
                                <m:num>
                                  <m:sSub>
                                    <m:sSubPr>
                                      <m:ctrlPr>
                                        <a:rPr lang="cs-CZ" sz="4800" b="0" i="1" smtClean="0">
                                          <a:latin typeface="Cambria Math" panose="02040503050406030204" pitchFamily="18" charset="0"/>
                                        </a:rPr>
                                      </m:ctrlPr>
                                    </m:sSubPr>
                                    <m:e>
                                      <m:r>
                                        <a:rPr lang="cs-CZ" sz="4800" b="0" i="1" smtClean="0">
                                          <a:latin typeface="Cambria Math" panose="02040503050406030204" pitchFamily="18" charset="0"/>
                                        </a:rPr>
                                        <m:t>𝑧</m:t>
                                      </m:r>
                                    </m:e>
                                    <m:sub>
                                      <m:r>
                                        <a:rPr lang="cs-CZ" sz="4800" b="0" i="1" smtClean="0">
                                          <a:latin typeface="Cambria Math" panose="02040503050406030204" pitchFamily="18" charset="0"/>
                                        </a:rPr>
                                        <m:t>2</m:t>
                                      </m:r>
                                    </m:sub>
                                  </m:sSub>
                                  <m:r>
                                    <a:rPr lang="cs-CZ" sz="4800" b="0" i="1" smtClean="0">
                                      <a:latin typeface="Cambria Math" panose="02040503050406030204" pitchFamily="18" charset="0"/>
                                    </a:rPr>
                                    <m:t>−</m:t>
                                  </m:r>
                                  <m:sSub>
                                    <m:sSubPr>
                                      <m:ctrlPr>
                                        <a:rPr lang="cs-CZ" sz="4800" b="0" i="1" smtClean="0">
                                          <a:latin typeface="Cambria Math" panose="02040503050406030204" pitchFamily="18" charset="0"/>
                                        </a:rPr>
                                      </m:ctrlPr>
                                    </m:sSubPr>
                                    <m:e>
                                      <m:r>
                                        <a:rPr lang="cs-CZ" sz="4800" b="0" i="1" smtClean="0">
                                          <a:latin typeface="Cambria Math" panose="02040503050406030204" pitchFamily="18" charset="0"/>
                                        </a:rPr>
                                        <m:t>𝑧</m:t>
                                      </m:r>
                                    </m:e>
                                    <m:sub>
                                      <m:r>
                                        <a:rPr lang="cs-CZ" sz="4800" b="0" i="1" smtClean="0">
                                          <a:latin typeface="Cambria Math" panose="02040503050406030204" pitchFamily="18" charset="0"/>
                                        </a:rPr>
                                        <m:t>1</m:t>
                                      </m:r>
                                    </m:sub>
                                  </m:sSub>
                                </m:num>
                                <m:den>
                                  <m:sSub>
                                    <m:sSubPr>
                                      <m:ctrlPr>
                                        <a:rPr lang="cs-CZ" sz="4800" i="1">
                                          <a:latin typeface="Cambria Math" panose="02040503050406030204" pitchFamily="18" charset="0"/>
                                        </a:rPr>
                                      </m:ctrlPr>
                                    </m:sSubPr>
                                    <m:e>
                                      <m:r>
                                        <a:rPr lang="cs-CZ" sz="4800" i="1">
                                          <a:latin typeface="Cambria Math" panose="02040503050406030204" pitchFamily="18" charset="0"/>
                                        </a:rPr>
                                        <m:t>𝑧</m:t>
                                      </m:r>
                                    </m:e>
                                    <m:sub>
                                      <m:r>
                                        <a:rPr lang="cs-CZ" sz="4800" i="1">
                                          <a:latin typeface="Cambria Math" panose="02040503050406030204" pitchFamily="18" charset="0"/>
                                        </a:rPr>
                                        <m:t>2</m:t>
                                      </m:r>
                                    </m:sub>
                                  </m:sSub>
                                  <m:r>
                                    <a:rPr lang="cs-CZ" sz="4800" b="0" i="1" smtClean="0">
                                      <a:latin typeface="Cambria Math" panose="02040503050406030204" pitchFamily="18" charset="0"/>
                                    </a:rPr>
                                    <m:t>+</m:t>
                                  </m:r>
                                  <m:sSub>
                                    <m:sSubPr>
                                      <m:ctrlPr>
                                        <a:rPr lang="cs-CZ" sz="4800" i="1">
                                          <a:latin typeface="Cambria Math" panose="02040503050406030204" pitchFamily="18" charset="0"/>
                                        </a:rPr>
                                      </m:ctrlPr>
                                    </m:sSubPr>
                                    <m:e>
                                      <m:r>
                                        <a:rPr lang="cs-CZ" sz="4800" i="1">
                                          <a:latin typeface="Cambria Math" panose="02040503050406030204" pitchFamily="18" charset="0"/>
                                        </a:rPr>
                                        <m:t>𝑧</m:t>
                                      </m:r>
                                    </m:e>
                                    <m:sub>
                                      <m:r>
                                        <a:rPr lang="cs-CZ" sz="4800" i="1">
                                          <a:latin typeface="Cambria Math" panose="02040503050406030204" pitchFamily="18" charset="0"/>
                                        </a:rPr>
                                        <m:t>1</m:t>
                                      </m:r>
                                    </m:sub>
                                  </m:sSub>
                                </m:den>
                              </m:f>
                            </m:e>
                          </m:d>
                        </m:e>
                        <m:sup>
                          <m:r>
                            <a:rPr lang="cs-CZ" sz="4800" b="0" i="1" smtClean="0">
                              <a:latin typeface="Cambria Math" panose="02040503050406030204" pitchFamily="18" charset="0"/>
                            </a:rPr>
                            <m:t>2</m:t>
                          </m:r>
                        </m:sup>
                      </m:sSup>
                    </m:oMath>
                  </m:oMathPara>
                </a14:m>
                <a:endParaRPr lang="cs-CZ" sz="4800" i="1" dirty="0"/>
              </a:p>
            </p:txBody>
          </p:sp>
        </mc:Choice>
        <mc:Fallback xmlns="">
          <p:sp>
            <p:nvSpPr>
              <p:cNvPr id="16" name="TextovéPole 15">
                <a:extLst>
                  <a:ext uri="{FF2B5EF4-FFF2-40B4-BE49-F238E27FC236}">
                    <a16:creationId xmlns:a16="http://schemas.microsoft.com/office/drawing/2014/main" id="{D86CA64C-4DE6-4BF3-9D48-4F0658B0A3D0}"/>
                  </a:ext>
                </a:extLst>
              </p:cNvPr>
              <p:cNvSpPr txBox="1">
                <a:spLocks noRot="1" noChangeAspect="1" noMove="1" noResize="1" noEditPoints="1" noAdjustHandles="1" noChangeArrowheads="1" noChangeShapeType="1" noTextEdit="1"/>
              </p:cNvSpPr>
              <p:nvPr/>
            </p:nvSpPr>
            <p:spPr>
              <a:xfrm>
                <a:off x="229740" y="2811169"/>
                <a:ext cx="4342260" cy="1805559"/>
              </a:xfrm>
              <a:prstGeom prst="rect">
                <a:avLst/>
              </a:prstGeom>
              <a:blipFill>
                <a:blip r:embed="rId5"/>
                <a:stretch>
                  <a:fillRect/>
                </a:stretch>
              </a:blipFill>
            </p:spPr>
            <p:txBody>
              <a:bodyPr/>
              <a:lstStyle/>
              <a:p>
                <a:r>
                  <a:rPr lang="cs-CZ">
                    <a:noFill/>
                  </a:rPr>
                  <a:t> </a:t>
                </a:r>
              </a:p>
            </p:txBody>
          </p:sp>
        </mc:Fallback>
      </mc:AlternateContent>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D2FA894D-D0FE-42F0-9052-4775C7CFF57B}"/>
              </a:ext>
            </a:extLst>
          </p:cNvPr>
          <p:cNvSpPr>
            <a:spLocks noGrp="1" noRot="1" noChangeArrowheads="1"/>
          </p:cNvSpPr>
          <p:nvPr>
            <p:ph type="title" idx="4294967295"/>
          </p:nvPr>
        </p:nvSpPr>
        <p:spPr>
          <a:xfrm>
            <a:off x="467544" y="2997200"/>
            <a:ext cx="7762056" cy="1143000"/>
          </a:xfrm>
        </p:spPr>
        <p:txBody>
          <a:bodyPr/>
          <a:lstStyle/>
          <a:p>
            <a:pPr eaLnBrk="1" hangingPunct="1">
              <a:defRPr/>
            </a:pPr>
            <a:r>
              <a:rPr lang="cs-CZ" sz="6000" dirty="0"/>
              <a:t>Děkuji za pozornost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84" name="Rectangle 8">
            <a:extLst>
              <a:ext uri="{FF2B5EF4-FFF2-40B4-BE49-F238E27FC236}">
                <a16:creationId xmlns:a16="http://schemas.microsoft.com/office/drawing/2014/main" id="{ABDF38DA-8320-4C11-B0CA-C270A21058E3}"/>
              </a:ext>
            </a:extLst>
          </p:cNvPr>
          <p:cNvSpPr>
            <a:spLocks noGrp="1" noChangeArrowheads="1"/>
          </p:cNvSpPr>
          <p:nvPr>
            <p:ph type="title"/>
          </p:nvPr>
        </p:nvSpPr>
        <p:spPr>
          <a:xfrm>
            <a:off x="468313" y="0"/>
            <a:ext cx="8229600" cy="1143000"/>
          </a:xfrm>
        </p:spPr>
        <p:txBody>
          <a:bodyPr/>
          <a:lstStyle/>
          <a:p>
            <a:pPr eaLnBrk="1" hangingPunct="1">
              <a:defRPr/>
            </a:pPr>
            <a:r>
              <a:rPr lang="cs-CZ" dirty="0"/>
              <a:t>Intenzita ultrazvuku</a:t>
            </a:r>
          </a:p>
        </p:txBody>
      </p:sp>
      <p:sp>
        <p:nvSpPr>
          <p:cNvPr id="6149" name="Rectangle 9">
            <a:extLst>
              <a:ext uri="{FF2B5EF4-FFF2-40B4-BE49-F238E27FC236}">
                <a16:creationId xmlns:a16="http://schemas.microsoft.com/office/drawing/2014/main" id="{8F9B89E2-78AC-488D-8622-F3B9E3BD8594}"/>
              </a:ext>
            </a:extLst>
          </p:cNvPr>
          <p:cNvSpPr>
            <a:spLocks noGrp="1" noChangeArrowheads="1"/>
          </p:cNvSpPr>
          <p:nvPr>
            <p:ph idx="1"/>
          </p:nvPr>
        </p:nvSpPr>
        <p:spPr>
          <a:xfrm>
            <a:off x="628650" y="1143000"/>
            <a:ext cx="7886700" cy="5033963"/>
          </a:xfrm>
        </p:spPr>
        <p:txBody>
          <a:bodyPr/>
          <a:lstStyle/>
          <a:p>
            <a:pPr>
              <a:defRPr/>
            </a:pPr>
            <a:r>
              <a:rPr lang="cs-CZ" sz="2400" dirty="0">
                <a:latin typeface="Arial Narrow" pitchFamily="34" charset="0"/>
              </a:rPr>
              <a:t>= </a:t>
            </a:r>
            <a:r>
              <a:rPr lang="cs-CZ" sz="2400" dirty="0"/>
              <a:t>střední hodnota měrného výkonu</a:t>
            </a:r>
          </a:p>
          <a:p>
            <a:pPr>
              <a:defRPr/>
            </a:pPr>
            <a:r>
              <a:rPr lang="cs-CZ" sz="2400" dirty="0"/>
              <a:t>je určena střední hodnotou energie Es, která projde za jednotku času jednotkovou plochou orientovanou kolmo na směr šíření vlnění</a:t>
            </a:r>
          </a:p>
          <a:p>
            <a:pPr>
              <a:defRPr/>
            </a:pPr>
            <a:endParaRPr lang="cs-CZ" sz="2400" dirty="0">
              <a:latin typeface="Arial Narrow" pitchFamily="34" charset="0"/>
            </a:endParaRPr>
          </a:p>
          <a:p>
            <a:pPr>
              <a:defRPr/>
            </a:pPr>
            <a:endParaRPr lang="cs-CZ" sz="2400" dirty="0">
              <a:latin typeface="Arial Narrow" pitchFamily="34" charset="0"/>
            </a:endParaRPr>
          </a:p>
          <a:p>
            <a:pPr>
              <a:defRPr/>
            </a:pPr>
            <a:endParaRPr lang="cs-CZ" sz="2400" dirty="0">
              <a:latin typeface="Arial Narrow" pitchFamily="34" charset="0"/>
            </a:endParaRPr>
          </a:p>
          <a:p>
            <a:pPr>
              <a:defRPr/>
            </a:pPr>
            <a:endParaRPr lang="cs-CZ" sz="2400" dirty="0">
              <a:latin typeface="Arial Narrow" pitchFamily="34" charset="0"/>
            </a:endParaRPr>
          </a:p>
          <a:p>
            <a:pPr>
              <a:defRPr/>
            </a:pPr>
            <a:endParaRPr lang="cs-CZ" sz="2400" dirty="0">
              <a:latin typeface="Arial Narrow" pitchFamily="34" charset="0"/>
            </a:endParaRPr>
          </a:p>
          <a:p>
            <a:pPr>
              <a:defRPr/>
            </a:pPr>
            <a:r>
              <a:rPr lang="cs-CZ" sz="2400" dirty="0">
                <a:latin typeface="Arial Narrow" pitchFamily="34" charset="0"/>
              </a:rPr>
              <a:t>Při diagnostickém využití ultrazvuku se dosahuje vrcholových tlaků v rozmezí 0,1 - 4 </a:t>
            </a:r>
            <a:r>
              <a:rPr lang="cs-CZ" sz="2400" dirty="0" err="1">
                <a:latin typeface="Arial Narrow" pitchFamily="34" charset="0"/>
              </a:rPr>
              <a:t>MPa</a:t>
            </a:r>
            <a:endParaRPr lang="cs-CZ" sz="2400" dirty="0">
              <a:latin typeface="Arial Narrow" pitchFamily="34" charset="0"/>
            </a:endParaRPr>
          </a:p>
        </p:txBody>
      </p:sp>
      <mc:AlternateContent xmlns:mc="http://schemas.openxmlformats.org/markup-compatibility/2006" xmlns:a14="http://schemas.microsoft.com/office/drawing/2010/main">
        <mc:Choice Requires="a14">
          <p:sp>
            <p:nvSpPr>
              <p:cNvPr id="8" name="TextovéPole 7">
                <a:extLst>
                  <a:ext uri="{FF2B5EF4-FFF2-40B4-BE49-F238E27FC236}">
                    <a16:creationId xmlns:a16="http://schemas.microsoft.com/office/drawing/2014/main" id="{8ABCF830-4A16-44F1-AEF4-CC26E3952398}"/>
                  </a:ext>
                </a:extLst>
              </p:cNvPr>
              <p:cNvSpPr txBox="1"/>
              <p:nvPr/>
            </p:nvSpPr>
            <p:spPr>
              <a:xfrm>
                <a:off x="1403648" y="3085333"/>
                <a:ext cx="1944216" cy="1240340"/>
              </a:xfrm>
              <a:prstGeom prst="rect">
                <a:avLst/>
              </a:prstGeom>
              <a:solidFill>
                <a:srgbClr val="00B0F0"/>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cs-CZ" sz="3600" b="0" i="1" smtClean="0">
                          <a:latin typeface="Cambria Math" panose="02040503050406030204" pitchFamily="18" charset="0"/>
                        </a:rPr>
                        <m:t>𝐼</m:t>
                      </m:r>
                      <m:r>
                        <a:rPr lang="cs-CZ" sz="3600" b="0" i="1" smtClean="0">
                          <a:latin typeface="Cambria Math" panose="02040503050406030204" pitchFamily="18" charset="0"/>
                        </a:rPr>
                        <m:t>=</m:t>
                      </m:r>
                      <m:f>
                        <m:fPr>
                          <m:ctrlPr>
                            <a:rPr lang="cs-CZ" sz="3600" i="1" smtClean="0">
                              <a:latin typeface="Cambria Math" panose="02040503050406030204" pitchFamily="18" charset="0"/>
                              <a:ea typeface="Cambria Math" panose="02040503050406030204" pitchFamily="18" charset="0"/>
                            </a:rPr>
                          </m:ctrlPr>
                        </m:fPr>
                        <m:num>
                          <m:sSup>
                            <m:sSupPr>
                              <m:ctrlPr>
                                <a:rPr lang="cs-CZ" sz="3600" i="1" smtClean="0">
                                  <a:latin typeface="Cambria Math" panose="02040503050406030204" pitchFamily="18" charset="0"/>
                                  <a:ea typeface="Cambria Math" panose="02040503050406030204" pitchFamily="18" charset="0"/>
                                </a:rPr>
                              </m:ctrlPr>
                            </m:sSupPr>
                            <m:e>
                              <m:r>
                                <a:rPr lang="cs-CZ" sz="3600" b="0" i="1" smtClean="0">
                                  <a:latin typeface="Cambria Math" panose="02040503050406030204" pitchFamily="18" charset="0"/>
                                  <a:ea typeface="Cambria Math" panose="02040503050406030204" pitchFamily="18" charset="0"/>
                                </a:rPr>
                                <m:t>𝑃</m:t>
                              </m:r>
                            </m:e>
                            <m:sup>
                              <m:r>
                                <a:rPr lang="cs-CZ" sz="3600" b="0" i="1" smtClean="0">
                                  <a:latin typeface="Cambria Math" panose="02040503050406030204" pitchFamily="18" charset="0"/>
                                  <a:ea typeface="Cambria Math" panose="02040503050406030204" pitchFamily="18" charset="0"/>
                                </a:rPr>
                                <m:t>2</m:t>
                              </m:r>
                            </m:sup>
                          </m:sSup>
                        </m:num>
                        <m:den>
                          <m:r>
                            <a:rPr lang="cs-CZ" sz="3600" b="0" i="1" smtClean="0">
                              <a:latin typeface="Cambria Math" panose="02040503050406030204" pitchFamily="18" charset="0"/>
                              <a:ea typeface="Cambria Math" panose="02040503050406030204" pitchFamily="18" charset="0"/>
                            </a:rPr>
                            <m:t>2</m:t>
                          </m:r>
                          <m:r>
                            <a:rPr lang="cs-CZ" sz="3600" i="1">
                              <a:latin typeface="Cambria Math" panose="02040503050406030204" pitchFamily="18" charset="0"/>
                              <a:ea typeface="Cambria Math" panose="02040503050406030204" pitchFamily="18" charset="0"/>
                            </a:rPr>
                            <m:t>𝜌</m:t>
                          </m:r>
                          <m:r>
                            <a:rPr lang="cs-CZ" sz="3600" i="1">
                              <a:latin typeface="Cambria Math" panose="02040503050406030204" pitchFamily="18" charset="0"/>
                              <a:ea typeface="Cambria Math" panose="02040503050406030204" pitchFamily="18" charset="0"/>
                            </a:rPr>
                            <m:t>𝑐</m:t>
                          </m:r>
                        </m:den>
                      </m:f>
                    </m:oMath>
                  </m:oMathPara>
                </a14:m>
                <a:endParaRPr lang="cs-CZ" sz="3600" i="1" dirty="0"/>
              </a:p>
            </p:txBody>
          </p:sp>
        </mc:Choice>
        <mc:Fallback xmlns="">
          <p:sp>
            <p:nvSpPr>
              <p:cNvPr id="8" name="TextovéPole 7">
                <a:extLst>
                  <a:ext uri="{FF2B5EF4-FFF2-40B4-BE49-F238E27FC236}">
                    <a16:creationId xmlns:a16="http://schemas.microsoft.com/office/drawing/2014/main" id="{8ABCF830-4A16-44F1-AEF4-CC26E3952398}"/>
                  </a:ext>
                </a:extLst>
              </p:cNvPr>
              <p:cNvSpPr txBox="1">
                <a:spLocks noRot="1" noChangeAspect="1" noMove="1" noResize="1" noEditPoints="1" noAdjustHandles="1" noChangeArrowheads="1" noChangeShapeType="1" noTextEdit="1"/>
              </p:cNvSpPr>
              <p:nvPr/>
            </p:nvSpPr>
            <p:spPr>
              <a:xfrm>
                <a:off x="1403648" y="3085333"/>
                <a:ext cx="1944216" cy="1240340"/>
              </a:xfrm>
              <a:prstGeom prst="rect">
                <a:avLst/>
              </a:prstGeom>
              <a:blipFill>
                <a:blip r:embed="rId3"/>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9" name="Rectangle 12">
                <a:extLst>
                  <a:ext uri="{FF2B5EF4-FFF2-40B4-BE49-F238E27FC236}">
                    <a16:creationId xmlns:a16="http://schemas.microsoft.com/office/drawing/2014/main" id="{0B31F622-717E-48FF-B0D1-3D9EB02DEBAB}"/>
                  </a:ext>
                </a:extLst>
              </p:cNvPr>
              <p:cNvSpPr>
                <a:spLocks noChangeArrowheads="1"/>
              </p:cNvSpPr>
              <p:nvPr/>
            </p:nvSpPr>
            <p:spPr bwMode="auto">
              <a:xfrm>
                <a:off x="4266683" y="3050079"/>
                <a:ext cx="4877318" cy="132343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sz="2000" i="1" dirty="0">
                    <a:latin typeface="Arial" panose="020B0604020202020204" pitchFamily="34" charset="0"/>
                    <a:cs typeface="Arial" panose="020B0604020202020204" pitchFamily="34" charset="0"/>
                  </a:rPr>
                  <a:t>P</a:t>
                </a:r>
                <a:r>
                  <a:rPr lang="cs-CZ" altLang="cs-CZ" sz="2000" dirty="0">
                    <a:latin typeface="Arial" panose="020B0604020202020204" pitchFamily="34" charset="0"/>
                    <a:cs typeface="Arial" panose="020B0604020202020204" pitchFamily="34" charset="0"/>
                  </a:rPr>
                  <a:t> … amplituda akustického tlaku </a:t>
                </a:r>
              </a:p>
              <a:p>
                <a:pPr eaLnBrk="1" hangingPunct="1"/>
                <a:r>
                  <a:rPr lang="cs-CZ" altLang="cs-CZ" sz="2000" i="1" dirty="0">
                    <a:latin typeface="Arial" panose="020B0604020202020204" pitchFamily="34" charset="0"/>
                    <a:cs typeface="Arial" panose="020B0604020202020204" pitchFamily="34" charset="0"/>
                  </a:rPr>
                  <a:t>I</a:t>
                </a:r>
                <a:r>
                  <a:rPr lang="cs-CZ" altLang="cs-CZ" sz="2000" dirty="0">
                    <a:latin typeface="Arial" panose="020B0604020202020204" pitchFamily="34" charset="0"/>
                    <a:cs typeface="Arial" panose="020B0604020202020204" pitchFamily="34" charset="0"/>
                  </a:rPr>
                  <a:t>  … </a:t>
                </a:r>
                <a:r>
                  <a:rPr lang="it-IT" altLang="cs-CZ" sz="2000" dirty="0">
                    <a:latin typeface="Arial" panose="020B0604020202020204" pitchFamily="34" charset="0"/>
                    <a:cs typeface="Arial" panose="020B0604020202020204" pitchFamily="34" charset="0"/>
                  </a:rPr>
                  <a:t>intenzita ultrazvuku </a:t>
                </a:r>
                <a:r>
                  <a:rPr lang="en-US" altLang="cs-CZ" sz="2000" dirty="0">
                    <a:latin typeface="Arial" panose="020B0604020202020204" pitchFamily="34" charset="0"/>
                    <a:cs typeface="Arial" panose="020B0604020202020204" pitchFamily="34" charset="0"/>
                  </a:rPr>
                  <a:t>[</a:t>
                </a:r>
                <a:r>
                  <a:rPr lang="it-IT" altLang="cs-CZ" sz="2000" dirty="0">
                    <a:latin typeface="Arial" panose="020B0604020202020204" pitchFamily="34" charset="0"/>
                    <a:cs typeface="Arial" panose="020B0604020202020204" pitchFamily="34" charset="0"/>
                  </a:rPr>
                  <a:t>W.m</a:t>
                </a:r>
                <a:r>
                  <a:rPr lang="it-IT" altLang="cs-CZ" sz="2000" baseline="30000" dirty="0">
                    <a:latin typeface="Arial" panose="020B0604020202020204" pitchFamily="34" charset="0"/>
                    <a:cs typeface="Arial" panose="020B0604020202020204" pitchFamily="34" charset="0"/>
                  </a:rPr>
                  <a:t>–2</a:t>
                </a:r>
                <a:r>
                  <a:rPr lang="it-IT" altLang="cs-CZ" sz="2000" dirty="0">
                    <a:latin typeface="Arial" panose="020B0604020202020204" pitchFamily="34" charset="0"/>
                    <a:cs typeface="Arial" panose="020B0604020202020204" pitchFamily="34" charset="0"/>
                  </a:rPr>
                  <a:t>]</a:t>
                </a:r>
                <a:endParaRPr lang="cs-CZ" altLang="cs-CZ" sz="2000" dirty="0">
                  <a:latin typeface="Arial" panose="020B0604020202020204" pitchFamily="34" charset="0"/>
                  <a:cs typeface="Arial" panose="020B0604020202020204" pitchFamily="34" charset="0"/>
                </a:endParaRPr>
              </a:p>
              <a:p>
                <a:pPr eaLnBrk="1" hangingPunct="1"/>
                <a14:m>
                  <m:oMath xmlns:m="http://schemas.openxmlformats.org/officeDocument/2006/math">
                    <m:r>
                      <a:rPr lang="cs-CZ" sz="2000" i="1">
                        <a:latin typeface="Cambria Math" panose="02040503050406030204" pitchFamily="18" charset="0"/>
                        <a:ea typeface="Cambria Math" panose="02040503050406030204" pitchFamily="18" charset="0"/>
                      </a:rPr>
                      <m:t>𝜌</m:t>
                    </m:r>
                  </m:oMath>
                </a14:m>
                <a:r>
                  <a:rPr lang="cs-CZ" altLang="cs-CZ" sz="2000" dirty="0">
                    <a:latin typeface="Arial" panose="020B0604020202020204" pitchFamily="34" charset="0"/>
                    <a:cs typeface="Arial" panose="020B0604020202020204" pitchFamily="34" charset="0"/>
                  </a:rPr>
                  <a:t> … hustota prostředí</a:t>
                </a:r>
              </a:p>
              <a:p>
                <a:pPr eaLnBrk="1" hangingPunct="1"/>
                <a:r>
                  <a:rPr lang="cs-CZ" altLang="cs-CZ" sz="2000" i="1" dirty="0">
                    <a:latin typeface="Arial" panose="020B0604020202020204" pitchFamily="34" charset="0"/>
                    <a:cs typeface="Arial" panose="020B0604020202020204" pitchFamily="34" charset="0"/>
                  </a:rPr>
                  <a:t>c</a:t>
                </a:r>
                <a:r>
                  <a:rPr lang="cs-CZ" altLang="cs-CZ" sz="2000" dirty="0">
                    <a:latin typeface="Arial" panose="020B0604020202020204" pitchFamily="34" charset="0"/>
                    <a:cs typeface="Arial" panose="020B0604020202020204" pitchFamily="34" charset="0"/>
                  </a:rPr>
                  <a:t> … rychlost šíření ultrazvuku prostředím</a:t>
                </a:r>
              </a:p>
            </p:txBody>
          </p:sp>
        </mc:Choice>
        <mc:Fallback xmlns="">
          <p:sp>
            <p:nvSpPr>
              <p:cNvPr id="9" name="Rectangle 12">
                <a:extLst>
                  <a:ext uri="{FF2B5EF4-FFF2-40B4-BE49-F238E27FC236}">
                    <a16:creationId xmlns:a16="http://schemas.microsoft.com/office/drawing/2014/main" id="{0B31F622-717E-48FF-B0D1-3D9EB02DEBAB}"/>
                  </a:ext>
                </a:extLst>
              </p:cNvPr>
              <p:cNvSpPr>
                <a:spLocks noRot="1" noChangeAspect="1" noMove="1" noResize="1" noEditPoints="1" noAdjustHandles="1" noChangeArrowheads="1" noChangeShapeType="1" noTextEdit="1"/>
              </p:cNvSpPr>
              <p:nvPr/>
            </p:nvSpPr>
            <p:spPr bwMode="auto">
              <a:xfrm>
                <a:off x="4266683" y="3050079"/>
                <a:ext cx="4877318" cy="1323439"/>
              </a:xfrm>
              <a:prstGeom prst="rect">
                <a:avLst/>
              </a:prstGeom>
              <a:blipFill>
                <a:blip r:embed="rId4"/>
                <a:stretch>
                  <a:fillRect l="-1375" t="-1843" b="-783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2" name="TextovéPole 11">
                <a:extLst>
                  <a:ext uri="{FF2B5EF4-FFF2-40B4-BE49-F238E27FC236}">
                    <a16:creationId xmlns:a16="http://schemas.microsoft.com/office/drawing/2014/main" id="{418BFE44-44D5-4659-96D5-F7C98A2A1B90}"/>
                  </a:ext>
                </a:extLst>
              </p:cNvPr>
              <p:cNvSpPr txBox="1"/>
              <p:nvPr/>
            </p:nvSpPr>
            <p:spPr>
              <a:xfrm>
                <a:off x="2483768" y="5842192"/>
                <a:ext cx="2736304" cy="669542"/>
              </a:xfrm>
              <a:prstGeom prst="rect">
                <a:avLst/>
              </a:prstGeom>
              <a:solidFill>
                <a:srgbClr val="00B0F0"/>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cs-CZ" sz="2000" b="0" i="1" smtClean="0">
                          <a:solidFill>
                            <a:schemeClr val="bg1">
                              <a:lumMod val="40000"/>
                              <a:lumOff val="60000"/>
                            </a:schemeClr>
                          </a:solidFill>
                          <a:latin typeface="Cambria Math" panose="02040503050406030204" pitchFamily="18" charset="0"/>
                        </a:rPr>
                        <m:t>𝐼</m:t>
                      </m:r>
                      <m:r>
                        <a:rPr lang="en-US" sz="2000" b="0" i="1" smtClean="0">
                          <a:solidFill>
                            <a:schemeClr val="tx1"/>
                          </a:solidFill>
                          <a:latin typeface="Cambria Math" panose="02040503050406030204" pitchFamily="18" charset="0"/>
                        </a:rPr>
                        <m:t>[</m:t>
                      </m:r>
                      <m:r>
                        <m:rPr>
                          <m:sty m:val="p"/>
                        </m:rPr>
                        <a:rPr lang="en-US" sz="2000" b="0" i="0" smtClean="0">
                          <a:solidFill>
                            <a:schemeClr val="tx1"/>
                          </a:solidFill>
                          <a:latin typeface="Cambria Math" panose="02040503050406030204" pitchFamily="18" charset="0"/>
                        </a:rPr>
                        <m:t>W</m:t>
                      </m:r>
                      <m:r>
                        <a:rPr lang="en-US" sz="2000" b="0" i="0" smtClean="0">
                          <a:solidFill>
                            <a:schemeClr val="tx1"/>
                          </a:solidFill>
                          <a:latin typeface="Cambria Math" panose="02040503050406030204" pitchFamily="18" charset="0"/>
                        </a:rPr>
                        <m:t>.</m:t>
                      </m:r>
                      <m:r>
                        <m:rPr>
                          <m:sty m:val="p"/>
                        </m:rPr>
                        <a:rPr lang="en-US" sz="2000" b="0" i="0" smtClean="0">
                          <a:solidFill>
                            <a:schemeClr val="tx1"/>
                          </a:solidFill>
                          <a:latin typeface="Cambria Math" panose="02040503050406030204" pitchFamily="18" charset="0"/>
                        </a:rPr>
                        <m:t>cm</m:t>
                      </m:r>
                      <m:r>
                        <a:rPr lang="en-US" sz="2000" b="0" i="0" baseline="18000" smtClean="0">
                          <a:solidFill>
                            <a:schemeClr val="tx1"/>
                          </a:solidFill>
                          <a:latin typeface="Cambria Math" panose="02040503050406030204" pitchFamily="18" charset="0"/>
                        </a:rPr>
                        <m:t>−</m:t>
                      </m:r>
                      <m:r>
                        <a:rPr lang="en-US" sz="2000" b="0" i="0" baseline="30000" smtClean="0">
                          <a:solidFill>
                            <a:schemeClr val="tx1"/>
                          </a:solidFill>
                          <a:latin typeface="Cambria Math" panose="02040503050406030204" pitchFamily="18" charset="0"/>
                        </a:rPr>
                        <m:t>2</m:t>
                      </m:r>
                      <m:r>
                        <a:rPr lang="en-US" sz="2000" b="0" i="1" smtClean="0">
                          <a:solidFill>
                            <a:schemeClr val="tx1"/>
                          </a:solidFill>
                          <a:latin typeface="Cambria Math" panose="02040503050406030204" pitchFamily="18" charset="0"/>
                        </a:rPr>
                        <m:t>]</m:t>
                      </m:r>
                      <m:r>
                        <a:rPr lang="cs-CZ" sz="2000" b="0" i="1" smtClean="0">
                          <a:solidFill>
                            <a:schemeClr val="bg1">
                              <a:lumMod val="40000"/>
                              <a:lumOff val="60000"/>
                            </a:schemeClr>
                          </a:solidFill>
                          <a:latin typeface="Cambria Math" panose="02040503050406030204" pitchFamily="18" charset="0"/>
                        </a:rPr>
                        <m:t>=</m:t>
                      </m:r>
                      <m:sSup>
                        <m:sSupPr>
                          <m:ctrlPr>
                            <a:rPr lang="cs-CZ" sz="2000" b="0" i="1" smtClean="0">
                              <a:solidFill>
                                <a:schemeClr val="bg1">
                                  <a:lumMod val="40000"/>
                                  <a:lumOff val="60000"/>
                                </a:schemeClr>
                              </a:solidFill>
                              <a:latin typeface="Cambria Math" panose="02040503050406030204" pitchFamily="18" charset="0"/>
                              <a:ea typeface="Cambria Math" panose="02040503050406030204" pitchFamily="18" charset="0"/>
                            </a:rPr>
                          </m:ctrlPr>
                        </m:sSupPr>
                        <m:e>
                          <m:d>
                            <m:dPr>
                              <m:ctrlPr>
                                <a:rPr lang="cs-CZ" sz="2000" b="0" i="1" smtClean="0">
                                  <a:solidFill>
                                    <a:schemeClr val="bg1">
                                      <a:lumMod val="40000"/>
                                      <a:lumOff val="60000"/>
                                    </a:schemeClr>
                                  </a:solidFill>
                                  <a:latin typeface="Cambria Math" panose="02040503050406030204" pitchFamily="18" charset="0"/>
                                  <a:ea typeface="Cambria Math" panose="02040503050406030204" pitchFamily="18" charset="0"/>
                                </a:rPr>
                              </m:ctrlPr>
                            </m:dPr>
                            <m:e>
                              <m:f>
                                <m:fPr>
                                  <m:ctrlPr>
                                    <a:rPr lang="cs-CZ" sz="2000" b="0" i="1" smtClean="0">
                                      <a:solidFill>
                                        <a:schemeClr val="bg1">
                                          <a:lumMod val="40000"/>
                                          <a:lumOff val="60000"/>
                                        </a:schemeClr>
                                      </a:solidFill>
                                      <a:latin typeface="Cambria Math" panose="02040503050406030204" pitchFamily="18" charset="0"/>
                                      <a:ea typeface="Cambria Math" panose="02040503050406030204" pitchFamily="18" charset="0"/>
                                    </a:rPr>
                                  </m:ctrlPr>
                                </m:fPr>
                                <m:num>
                                  <m:r>
                                    <a:rPr lang="cs-CZ" sz="2000" b="0" i="1" smtClean="0">
                                      <a:solidFill>
                                        <a:schemeClr val="bg1">
                                          <a:lumMod val="40000"/>
                                          <a:lumOff val="60000"/>
                                        </a:schemeClr>
                                      </a:solidFill>
                                      <a:latin typeface="Cambria Math" panose="02040503050406030204" pitchFamily="18" charset="0"/>
                                      <a:ea typeface="Cambria Math" panose="02040503050406030204" pitchFamily="18" charset="0"/>
                                    </a:rPr>
                                    <m:t>𝑃</m:t>
                                  </m:r>
                                </m:num>
                                <m:den>
                                  <m:r>
                                    <a:rPr lang="cs-CZ" sz="2000" b="0" i="1" smtClean="0">
                                      <a:solidFill>
                                        <a:schemeClr val="bg1">
                                          <a:lumMod val="40000"/>
                                          <a:lumOff val="60000"/>
                                        </a:schemeClr>
                                      </a:solidFill>
                                      <a:latin typeface="Cambria Math" panose="02040503050406030204" pitchFamily="18" charset="0"/>
                                      <a:ea typeface="Cambria Math" panose="02040503050406030204" pitchFamily="18" charset="0"/>
                                    </a:rPr>
                                    <m:t>1,71</m:t>
                                  </m:r>
                                </m:den>
                              </m:f>
                            </m:e>
                          </m:d>
                        </m:e>
                        <m:sup>
                          <m:r>
                            <a:rPr lang="cs-CZ" sz="2000" b="0" i="1" smtClean="0">
                              <a:solidFill>
                                <a:schemeClr val="bg1">
                                  <a:lumMod val="40000"/>
                                  <a:lumOff val="60000"/>
                                </a:schemeClr>
                              </a:solidFill>
                              <a:latin typeface="Cambria Math" panose="02040503050406030204" pitchFamily="18" charset="0"/>
                              <a:ea typeface="Cambria Math" panose="02040503050406030204" pitchFamily="18" charset="0"/>
                            </a:rPr>
                            <m:t>2</m:t>
                          </m:r>
                        </m:sup>
                      </m:sSup>
                    </m:oMath>
                  </m:oMathPara>
                </a14:m>
                <a:endParaRPr lang="cs-CZ" sz="2000" i="1" dirty="0">
                  <a:solidFill>
                    <a:schemeClr val="bg1">
                      <a:lumMod val="40000"/>
                      <a:lumOff val="60000"/>
                    </a:schemeClr>
                  </a:solidFill>
                </a:endParaRPr>
              </a:p>
            </p:txBody>
          </p:sp>
        </mc:Choice>
        <mc:Fallback xmlns="">
          <p:sp>
            <p:nvSpPr>
              <p:cNvPr id="12" name="TextovéPole 11">
                <a:extLst>
                  <a:ext uri="{FF2B5EF4-FFF2-40B4-BE49-F238E27FC236}">
                    <a16:creationId xmlns:a16="http://schemas.microsoft.com/office/drawing/2014/main" id="{418BFE44-44D5-4659-96D5-F7C98A2A1B90}"/>
                  </a:ext>
                </a:extLst>
              </p:cNvPr>
              <p:cNvSpPr txBox="1">
                <a:spLocks noRot="1" noChangeAspect="1" noMove="1" noResize="1" noEditPoints="1" noAdjustHandles="1" noChangeArrowheads="1" noChangeShapeType="1" noTextEdit="1"/>
              </p:cNvSpPr>
              <p:nvPr/>
            </p:nvSpPr>
            <p:spPr>
              <a:xfrm>
                <a:off x="2483768" y="5842192"/>
                <a:ext cx="2736304" cy="669542"/>
              </a:xfrm>
              <a:prstGeom prst="rect">
                <a:avLst/>
              </a:prstGeom>
              <a:blipFill>
                <a:blip r:embed="rId5"/>
                <a:stretch>
                  <a:fillRect/>
                </a:stretch>
              </a:blipFill>
            </p:spPr>
            <p:txBody>
              <a:bodyPr/>
              <a:lstStyle/>
              <a:p>
                <a:r>
                  <a:rPr lang="cs-CZ">
                    <a:noFill/>
                  </a:rPr>
                  <a:t> </a:t>
                </a:r>
              </a:p>
            </p:txBody>
          </p:sp>
        </mc:Fallback>
      </mc:AlternateContent>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666" name="Rectangle 2">
            <a:extLst>
              <a:ext uri="{FF2B5EF4-FFF2-40B4-BE49-F238E27FC236}">
                <a16:creationId xmlns:a16="http://schemas.microsoft.com/office/drawing/2014/main" id="{09E339BB-2A1D-4F1E-A258-C558D0E8A354}"/>
              </a:ext>
            </a:extLst>
          </p:cNvPr>
          <p:cNvSpPr>
            <a:spLocks noGrp="1" noChangeArrowheads="1"/>
          </p:cNvSpPr>
          <p:nvPr>
            <p:ph type="title"/>
          </p:nvPr>
        </p:nvSpPr>
        <p:spPr>
          <a:xfrm>
            <a:off x="400050" y="0"/>
            <a:ext cx="7886700" cy="1325563"/>
          </a:xfrm>
        </p:spPr>
        <p:txBody>
          <a:bodyPr/>
          <a:lstStyle/>
          <a:p>
            <a:pPr>
              <a:defRPr/>
            </a:pPr>
            <a:r>
              <a:rPr lang="cs-CZ" dirty="0"/>
              <a:t>Útlum (</a:t>
            </a:r>
            <a:r>
              <a:rPr lang="cs-CZ" dirty="0" err="1"/>
              <a:t>atenuace</a:t>
            </a:r>
            <a:r>
              <a:rPr lang="cs-CZ" dirty="0"/>
              <a:t>)</a:t>
            </a:r>
            <a:endParaRPr lang="cs-CZ" i="1" dirty="0"/>
          </a:p>
        </p:txBody>
      </p:sp>
      <p:sp>
        <p:nvSpPr>
          <p:cNvPr id="24581" name="Rectangle 5">
            <a:extLst>
              <a:ext uri="{FF2B5EF4-FFF2-40B4-BE49-F238E27FC236}">
                <a16:creationId xmlns:a16="http://schemas.microsoft.com/office/drawing/2014/main" id="{07271815-A23A-4122-A93D-5353AEE58473}"/>
              </a:ext>
            </a:extLst>
          </p:cNvPr>
          <p:cNvSpPr>
            <a:spLocks noChangeArrowheads="1"/>
          </p:cNvSpPr>
          <p:nvPr/>
        </p:nvSpPr>
        <p:spPr bwMode="auto">
          <a:xfrm>
            <a:off x="5788093" y="2404984"/>
            <a:ext cx="3276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cs-CZ" altLang="cs-CZ" sz="2000" i="1" dirty="0" err="1">
                <a:latin typeface="Arial Narrow" panose="020B0606020202030204" pitchFamily="34" charset="0"/>
                <a:cs typeface="Times New Roman" panose="02020603050405020304" pitchFamily="18" charset="0"/>
              </a:rPr>
              <a:t>I</a:t>
            </a:r>
            <a:r>
              <a:rPr lang="cs-CZ" altLang="cs-CZ" sz="2000" baseline="-30000" dirty="0" err="1">
                <a:latin typeface="Arial Narrow" panose="020B0606020202030204" pitchFamily="34" charset="0"/>
                <a:cs typeface="Times New Roman" panose="02020603050405020304" pitchFamily="18" charset="0"/>
              </a:rPr>
              <a:t>x</a:t>
            </a:r>
            <a:r>
              <a:rPr lang="cs-CZ" altLang="cs-CZ" sz="2000" dirty="0">
                <a:latin typeface="Arial Narrow" panose="020B0606020202030204" pitchFamily="34" charset="0"/>
                <a:cs typeface="Times New Roman" panose="02020603050405020304" pitchFamily="18" charset="0"/>
              </a:rPr>
              <a:t> ... intenzita v míst</a:t>
            </a:r>
            <a:r>
              <a:rPr lang="cs-CZ" altLang="cs-CZ" sz="2000" dirty="0">
                <a:latin typeface="Arial Narrow" panose="020B0606020202030204" pitchFamily="34" charset="0"/>
              </a:rPr>
              <a:t>ě</a:t>
            </a:r>
            <a:r>
              <a:rPr lang="cs-CZ" altLang="cs-CZ" sz="2000" dirty="0">
                <a:latin typeface="Arial Narrow" panose="020B0606020202030204" pitchFamily="34" charset="0"/>
                <a:cs typeface="Times New Roman" panose="02020603050405020304" pitchFamily="18" charset="0"/>
              </a:rPr>
              <a:t> x</a:t>
            </a:r>
          </a:p>
          <a:p>
            <a:pPr algn="just"/>
            <a:r>
              <a:rPr lang="cs-CZ" altLang="cs-CZ" sz="2000" i="1" dirty="0">
                <a:latin typeface="Arial Narrow" panose="020B0606020202030204" pitchFamily="34" charset="0"/>
                <a:cs typeface="Times New Roman" panose="02020603050405020304" pitchFamily="18" charset="0"/>
              </a:rPr>
              <a:t>I</a:t>
            </a:r>
            <a:r>
              <a:rPr lang="cs-CZ" altLang="cs-CZ" sz="2000" baseline="-30000" dirty="0">
                <a:latin typeface="Arial Narrow" panose="020B0606020202030204" pitchFamily="34" charset="0"/>
                <a:cs typeface="Times New Roman" panose="02020603050405020304" pitchFamily="18" charset="0"/>
              </a:rPr>
              <a:t>0</a:t>
            </a:r>
            <a:r>
              <a:rPr lang="cs-CZ" altLang="cs-CZ" sz="2000" dirty="0">
                <a:latin typeface="Arial Narrow" panose="020B0606020202030204" pitchFamily="34" charset="0"/>
                <a:cs typeface="Times New Roman" panose="02020603050405020304" pitchFamily="18" charset="0"/>
              </a:rPr>
              <a:t> ... intenzita v míst</a:t>
            </a:r>
            <a:r>
              <a:rPr lang="cs-CZ" altLang="cs-CZ" sz="2000" dirty="0">
                <a:latin typeface="Arial Narrow" panose="020B0606020202030204" pitchFamily="34" charset="0"/>
              </a:rPr>
              <a:t>ě</a:t>
            </a:r>
            <a:r>
              <a:rPr lang="cs-CZ" altLang="cs-CZ" sz="2000" dirty="0">
                <a:latin typeface="Arial Narrow" panose="020B0606020202030204" pitchFamily="34" charset="0"/>
                <a:cs typeface="Times New Roman" panose="02020603050405020304" pitchFamily="18" charset="0"/>
              </a:rPr>
              <a:t> x = 0</a:t>
            </a:r>
          </a:p>
          <a:p>
            <a:pPr algn="just"/>
            <a:r>
              <a:rPr lang="cs-CZ" altLang="cs-CZ" sz="2000" i="1" dirty="0">
                <a:latin typeface="Arial Narrow" panose="020B0606020202030204" pitchFamily="34" charset="0"/>
                <a:cs typeface="Times New Roman" panose="02020603050405020304" pitchFamily="18" charset="0"/>
              </a:rPr>
              <a:t>α</a:t>
            </a:r>
            <a:r>
              <a:rPr lang="cs-CZ" altLang="cs-CZ" sz="2000" dirty="0">
                <a:latin typeface="Arial Narrow" panose="020B0606020202030204" pitchFamily="34" charset="0"/>
                <a:cs typeface="Times New Roman" panose="02020603050405020304" pitchFamily="18" charset="0"/>
              </a:rPr>
              <a:t> ...  koeficient útlumu prost</a:t>
            </a:r>
            <a:r>
              <a:rPr lang="cs-CZ" altLang="cs-CZ" sz="2000" dirty="0">
                <a:latin typeface="Arial Narrow" panose="020B0606020202030204" pitchFamily="34" charset="0"/>
              </a:rPr>
              <a:t>ř</a:t>
            </a:r>
            <a:r>
              <a:rPr lang="cs-CZ" altLang="cs-CZ" sz="2000" dirty="0">
                <a:latin typeface="Arial Narrow" panose="020B0606020202030204" pitchFamily="34" charset="0"/>
                <a:cs typeface="Times New Roman" panose="02020603050405020304" pitchFamily="18" charset="0"/>
              </a:rPr>
              <a:t>edí</a:t>
            </a:r>
          </a:p>
          <a:p>
            <a:r>
              <a:rPr lang="cs-CZ" altLang="cs-CZ" sz="2000" dirty="0">
                <a:latin typeface="Arial Narrow" panose="020B0606020202030204" pitchFamily="34" charset="0"/>
                <a:cs typeface="Times New Roman" panose="02020603050405020304" pitchFamily="18" charset="0"/>
              </a:rPr>
              <a:t>x … tloušťka absorp</a:t>
            </a:r>
            <a:r>
              <a:rPr lang="cs-CZ" altLang="cs-CZ" sz="2000" dirty="0">
                <a:latin typeface="Arial Narrow" panose="020B0606020202030204" pitchFamily="34" charset="0"/>
              </a:rPr>
              <a:t>č</a:t>
            </a:r>
            <a:r>
              <a:rPr lang="cs-CZ" altLang="cs-CZ" sz="2000" dirty="0">
                <a:latin typeface="Arial Narrow" panose="020B0606020202030204" pitchFamily="34" charset="0"/>
                <a:cs typeface="Times New Roman" panose="02020603050405020304" pitchFamily="18" charset="0"/>
              </a:rPr>
              <a:t>ní vrstvy</a:t>
            </a:r>
            <a:r>
              <a:rPr lang="cs-CZ" altLang="cs-CZ" sz="2000" dirty="0">
                <a:latin typeface="Arial Narrow" panose="020B0606020202030204" pitchFamily="34" charset="0"/>
              </a:rPr>
              <a:t> </a:t>
            </a:r>
          </a:p>
        </p:txBody>
      </p:sp>
      <mc:AlternateContent xmlns:mc="http://schemas.openxmlformats.org/markup-compatibility/2006" xmlns:a14="http://schemas.microsoft.com/office/drawing/2010/main">
        <mc:Choice Requires="a14">
          <p:sp>
            <p:nvSpPr>
              <p:cNvPr id="8" name="TextovéPole 7">
                <a:extLst>
                  <a:ext uri="{FF2B5EF4-FFF2-40B4-BE49-F238E27FC236}">
                    <a16:creationId xmlns:a16="http://schemas.microsoft.com/office/drawing/2014/main" id="{CFAD118F-855F-40CB-9AA5-056F97AD2B61}"/>
                  </a:ext>
                </a:extLst>
              </p:cNvPr>
              <p:cNvSpPr txBox="1"/>
              <p:nvPr/>
            </p:nvSpPr>
            <p:spPr>
              <a:xfrm>
                <a:off x="1187624" y="2596937"/>
                <a:ext cx="4140064" cy="830997"/>
              </a:xfrm>
              <a:prstGeom prst="rect">
                <a:avLst/>
              </a:prstGeom>
              <a:solidFill>
                <a:srgbClr val="00B0F0"/>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cs-CZ" sz="5400" b="0" i="1" smtClean="0">
                              <a:latin typeface="Cambria Math" panose="02040503050406030204" pitchFamily="18" charset="0"/>
                            </a:rPr>
                          </m:ctrlPr>
                        </m:sSubPr>
                        <m:e>
                          <m:r>
                            <a:rPr lang="cs-CZ" sz="5400" b="0" i="1" smtClean="0">
                              <a:latin typeface="Cambria Math" panose="02040503050406030204" pitchFamily="18" charset="0"/>
                            </a:rPr>
                            <m:t>𝐼</m:t>
                          </m:r>
                        </m:e>
                        <m:sub>
                          <m:r>
                            <a:rPr lang="cs-CZ" sz="5400" b="0" i="1" smtClean="0">
                              <a:latin typeface="Cambria Math" panose="02040503050406030204" pitchFamily="18" charset="0"/>
                            </a:rPr>
                            <m:t>𝑥</m:t>
                          </m:r>
                        </m:sub>
                      </m:sSub>
                      <m:r>
                        <a:rPr lang="cs-CZ" sz="5400" b="0" i="1" smtClean="0">
                          <a:latin typeface="Cambria Math" panose="02040503050406030204" pitchFamily="18" charset="0"/>
                        </a:rPr>
                        <m:t>=</m:t>
                      </m:r>
                      <m:sSub>
                        <m:sSubPr>
                          <m:ctrlPr>
                            <a:rPr lang="cs-CZ" sz="5400" i="1" smtClean="0">
                              <a:latin typeface="Cambria Math" panose="02040503050406030204" pitchFamily="18" charset="0"/>
                            </a:rPr>
                          </m:ctrlPr>
                        </m:sSubPr>
                        <m:e>
                          <m:r>
                            <a:rPr lang="cs-CZ" sz="5400" i="1">
                              <a:latin typeface="Cambria Math" panose="02040503050406030204" pitchFamily="18" charset="0"/>
                            </a:rPr>
                            <m:t>𝐼</m:t>
                          </m:r>
                        </m:e>
                        <m:sub>
                          <m:r>
                            <a:rPr lang="cs-CZ" sz="5400" b="0" i="1" smtClean="0">
                              <a:latin typeface="Cambria Math" panose="02040503050406030204" pitchFamily="18" charset="0"/>
                            </a:rPr>
                            <m:t>0</m:t>
                          </m:r>
                        </m:sub>
                      </m:sSub>
                      <m:sSup>
                        <m:sSupPr>
                          <m:ctrlPr>
                            <a:rPr lang="cs-CZ" sz="5400" i="1" smtClean="0">
                              <a:latin typeface="Cambria Math" panose="02040503050406030204" pitchFamily="18" charset="0"/>
                            </a:rPr>
                          </m:ctrlPr>
                        </m:sSupPr>
                        <m:e>
                          <m:r>
                            <a:rPr lang="cs-CZ" sz="5400" b="0" i="1" smtClean="0">
                              <a:latin typeface="Cambria Math" panose="02040503050406030204" pitchFamily="18" charset="0"/>
                            </a:rPr>
                            <m:t>𝑒</m:t>
                          </m:r>
                        </m:e>
                        <m:sup>
                          <m:r>
                            <a:rPr lang="cs-CZ" sz="5400" b="0" i="1" smtClean="0">
                              <a:latin typeface="Cambria Math" panose="02040503050406030204" pitchFamily="18" charset="0"/>
                            </a:rPr>
                            <m:t>−2</m:t>
                          </m:r>
                          <m:r>
                            <a:rPr lang="cs-CZ" sz="5400" b="0" i="1" smtClean="0">
                              <a:latin typeface="Cambria Math" panose="02040503050406030204" pitchFamily="18" charset="0"/>
                              <a:ea typeface="Cambria Math" panose="02040503050406030204" pitchFamily="18" charset="0"/>
                            </a:rPr>
                            <m:t>𝛼</m:t>
                          </m:r>
                          <m:r>
                            <a:rPr lang="cs-CZ" sz="5400" b="0" i="1" smtClean="0">
                              <a:latin typeface="Cambria Math" panose="02040503050406030204" pitchFamily="18" charset="0"/>
                              <a:ea typeface="Cambria Math" panose="02040503050406030204" pitchFamily="18" charset="0"/>
                            </a:rPr>
                            <m:t>𝑥</m:t>
                          </m:r>
                        </m:sup>
                      </m:sSup>
                    </m:oMath>
                  </m:oMathPara>
                </a14:m>
                <a:endParaRPr lang="cs-CZ" sz="5400" i="1" dirty="0"/>
              </a:p>
            </p:txBody>
          </p:sp>
        </mc:Choice>
        <mc:Fallback xmlns="">
          <p:sp>
            <p:nvSpPr>
              <p:cNvPr id="8" name="TextovéPole 7">
                <a:extLst>
                  <a:ext uri="{FF2B5EF4-FFF2-40B4-BE49-F238E27FC236}">
                    <a16:creationId xmlns:a16="http://schemas.microsoft.com/office/drawing/2014/main" id="{CFAD118F-855F-40CB-9AA5-056F97AD2B61}"/>
                  </a:ext>
                </a:extLst>
              </p:cNvPr>
              <p:cNvSpPr txBox="1">
                <a:spLocks noRot="1" noChangeAspect="1" noMove="1" noResize="1" noEditPoints="1" noAdjustHandles="1" noChangeArrowheads="1" noChangeShapeType="1" noTextEdit="1"/>
              </p:cNvSpPr>
              <p:nvPr/>
            </p:nvSpPr>
            <p:spPr>
              <a:xfrm>
                <a:off x="1187624" y="2596937"/>
                <a:ext cx="4140064" cy="830997"/>
              </a:xfrm>
              <a:prstGeom prst="rect">
                <a:avLst/>
              </a:prstGeom>
              <a:blipFill>
                <a:blip r:embed="rId2"/>
                <a:stretch>
                  <a:fillRect/>
                </a:stretch>
              </a:blipFill>
            </p:spPr>
            <p:txBody>
              <a:bodyPr/>
              <a:lstStyle/>
              <a:p>
                <a:r>
                  <a:rPr lang="cs-CZ">
                    <a:noFill/>
                  </a:rPr>
                  <a:t> </a:t>
                </a:r>
              </a:p>
            </p:txBody>
          </p:sp>
        </mc:Fallback>
      </mc:AlternateContent>
      <p:sp>
        <p:nvSpPr>
          <p:cNvPr id="3" name="Zástupný obsah 2">
            <a:extLst>
              <a:ext uri="{FF2B5EF4-FFF2-40B4-BE49-F238E27FC236}">
                <a16:creationId xmlns:a16="http://schemas.microsoft.com/office/drawing/2014/main" id="{46495238-2DBB-4B62-A025-96273DD6195C}"/>
              </a:ext>
            </a:extLst>
          </p:cNvPr>
          <p:cNvSpPr>
            <a:spLocks noGrp="1"/>
          </p:cNvSpPr>
          <p:nvPr>
            <p:ph idx="1"/>
          </p:nvPr>
        </p:nvSpPr>
        <p:spPr>
          <a:xfrm>
            <a:off x="628650" y="1325563"/>
            <a:ext cx="7886700" cy="4851400"/>
          </a:xfrm>
        </p:spPr>
        <p:txBody>
          <a:bodyPr/>
          <a:lstStyle/>
          <a:p>
            <a:r>
              <a:rPr lang="cs-CZ" sz="2800" dirty="0">
                <a:cs typeface="Times New Roman" pitchFamily="18" charset="0"/>
              </a:rPr>
              <a:t>pokles intenzity ultrazvukové vlny p</a:t>
            </a:r>
            <a:r>
              <a:rPr lang="cs-CZ" sz="2800" dirty="0"/>
              <a:t>ř</a:t>
            </a:r>
            <a:r>
              <a:rPr lang="cs-CZ" sz="2800" dirty="0">
                <a:cs typeface="Times New Roman" pitchFamily="18" charset="0"/>
              </a:rPr>
              <a:t>i pr</a:t>
            </a:r>
            <a:r>
              <a:rPr lang="cs-CZ" sz="2800" dirty="0"/>
              <a:t>ů</a:t>
            </a:r>
            <a:r>
              <a:rPr lang="cs-CZ" sz="2800" dirty="0">
                <a:cs typeface="Times New Roman" pitchFamily="18" charset="0"/>
              </a:rPr>
              <a:t>chodu prost</a:t>
            </a:r>
            <a:r>
              <a:rPr lang="cs-CZ" sz="2800" dirty="0"/>
              <a:t>ř</a:t>
            </a:r>
            <a:r>
              <a:rPr lang="cs-CZ" sz="2800" dirty="0">
                <a:cs typeface="Times New Roman" pitchFamily="18" charset="0"/>
              </a:rPr>
              <a:t>edím</a:t>
            </a:r>
          </a:p>
          <a:p>
            <a:endParaRPr lang="cs-CZ" dirty="0">
              <a:cs typeface="Times New Roman" pitchFamily="18" charset="0"/>
            </a:endParaRPr>
          </a:p>
          <a:p>
            <a:endParaRPr lang="cs-CZ" sz="2800" dirty="0">
              <a:cs typeface="Times New Roman" pitchFamily="18" charset="0"/>
            </a:endParaRPr>
          </a:p>
          <a:p>
            <a:endParaRPr lang="cs-CZ" dirty="0">
              <a:cs typeface="Times New Roman" pitchFamily="18" charset="0"/>
            </a:endParaRPr>
          </a:p>
          <a:p>
            <a:endParaRPr lang="cs-CZ" sz="2800" dirty="0">
              <a:cs typeface="Times New Roman" pitchFamily="18" charset="0"/>
            </a:endParaRPr>
          </a:p>
          <a:p>
            <a:r>
              <a:rPr lang="cs-CZ" altLang="cs-CZ" sz="2800" dirty="0">
                <a:latin typeface="+mn-lt"/>
                <a:cs typeface="Times New Roman" panose="02020603050405020304" pitchFamily="18" charset="0"/>
              </a:rPr>
              <a:t>Koeficient útlumu</a:t>
            </a:r>
          </a:p>
          <a:p>
            <a:pPr lvl="1"/>
            <a:r>
              <a:rPr lang="cs-CZ" altLang="cs-CZ" dirty="0">
                <a:latin typeface="+mn-lt"/>
                <a:cs typeface="Times New Roman" panose="02020603050405020304" pitchFamily="18" charset="0"/>
              </a:rPr>
              <a:t>je komplexním vyjádřením dvou základních mechanismů – absorpce a rozptylu</a:t>
            </a:r>
          </a:p>
          <a:p>
            <a:pPr lvl="1"/>
            <a:r>
              <a:rPr lang="cs-CZ" altLang="cs-CZ" dirty="0">
                <a:latin typeface="+mn-lt"/>
                <a:cs typeface="Times New Roman" panose="02020603050405020304" pitchFamily="18" charset="0"/>
              </a:rPr>
              <a:t>má rozměr decibel na metr [</a:t>
            </a:r>
            <a:r>
              <a:rPr lang="cs-CZ" altLang="cs-CZ" dirty="0" err="1">
                <a:latin typeface="+mn-lt"/>
                <a:cs typeface="Times New Roman" panose="02020603050405020304" pitchFamily="18" charset="0"/>
              </a:rPr>
              <a:t>dB.m</a:t>
            </a:r>
            <a:r>
              <a:rPr lang="cs-CZ" altLang="cs-CZ" baseline="30000" dirty="0">
                <a:latin typeface="+mn-lt"/>
                <a:cs typeface="Times New Roman" panose="02020603050405020304" pitchFamily="18" charset="0"/>
              </a:rPr>
              <a:t>–1</a:t>
            </a:r>
            <a:r>
              <a:rPr lang="cs-CZ" altLang="cs-CZ" dirty="0">
                <a:latin typeface="+mn-lt"/>
                <a:cs typeface="Times New Roman" panose="02020603050405020304" pitchFamily="18" charset="0"/>
              </a:rPr>
              <a:t>]</a:t>
            </a:r>
            <a:endParaRPr lang="cs-CZ" sz="2800" dirty="0"/>
          </a:p>
          <a:p>
            <a:endParaRPr lang="cs-CZ" dirty="0"/>
          </a:p>
        </p:txBody>
      </p:sp>
    </p:spTree>
    <p:extLst>
      <p:ext uri="{BB962C8B-B14F-4D97-AF65-F5344CB8AC3E}">
        <p14:creationId xmlns:p14="http://schemas.microsoft.com/office/powerpoint/2010/main" val="248865424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666" name="Rectangle 2">
            <a:extLst>
              <a:ext uri="{FF2B5EF4-FFF2-40B4-BE49-F238E27FC236}">
                <a16:creationId xmlns:a16="http://schemas.microsoft.com/office/drawing/2014/main" id="{09E339BB-2A1D-4F1E-A258-C558D0E8A354}"/>
              </a:ext>
            </a:extLst>
          </p:cNvPr>
          <p:cNvSpPr>
            <a:spLocks noGrp="1" noChangeArrowheads="1"/>
          </p:cNvSpPr>
          <p:nvPr>
            <p:ph type="title"/>
          </p:nvPr>
        </p:nvSpPr>
        <p:spPr>
          <a:xfrm>
            <a:off x="400050" y="0"/>
            <a:ext cx="7886700" cy="1325563"/>
          </a:xfrm>
        </p:spPr>
        <p:txBody>
          <a:bodyPr/>
          <a:lstStyle/>
          <a:p>
            <a:pPr>
              <a:defRPr/>
            </a:pPr>
            <a:r>
              <a:rPr lang="cs-CZ" dirty="0"/>
              <a:t>Útlum </a:t>
            </a:r>
            <a:r>
              <a:rPr lang="cs-CZ" i="1" dirty="0"/>
              <a:t>absorpcí</a:t>
            </a:r>
          </a:p>
        </p:txBody>
      </p:sp>
      <p:sp>
        <p:nvSpPr>
          <p:cNvPr id="3" name="Zástupný obsah 2">
            <a:extLst>
              <a:ext uri="{FF2B5EF4-FFF2-40B4-BE49-F238E27FC236}">
                <a16:creationId xmlns:a16="http://schemas.microsoft.com/office/drawing/2014/main" id="{028D8688-DFDE-4231-BF63-54F236CA4511}"/>
              </a:ext>
            </a:extLst>
          </p:cNvPr>
          <p:cNvSpPr>
            <a:spLocks noGrp="1"/>
          </p:cNvSpPr>
          <p:nvPr>
            <p:ph idx="1"/>
          </p:nvPr>
        </p:nvSpPr>
        <p:spPr/>
        <p:txBody>
          <a:bodyPr/>
          <a:lstStyle/>
          <a:p>
            <a:pPr fontAlgn="auto">
              <a:spcAft>
                <a:spcPts val="0"/>
              </a:spcAft>
              <a:defRPr/>
            </a:pPr>
            <a:r>
              <a:rPr lang="cs-CZ" dirty="0"/>
              <a:t>Útlum absorpcí představuje pokles energie ultrazvukové vlny </a:t>
            </a:r>
            <a:r>
              <a:rPr lang="cs-CZ" dirty="0">
                <a:solidFill>
                  <a:schemeClr val="bg1"/>
                </a:solidFill>
              </a:rPr>
              <a:t>přeměnou v teplo</a:t>
            </a:r>
          </a:p>
          <a:p>
            <a:pPr fontAlgn="auto">
              <a:spcAft>
                <a:spcPts val="0"/>
              </a:spcAft>
              <a:defRPr/>
            </a:pPr>
            <a:r>
              <a:rPr lang="cs-CZ" dirty="0">
                <a:cs typeface="Times New Roman" pitchFamily="18" charset="0"/>
              </a:rPr>
              <a:t>Na této p</a:t>
            </a:r>
            <a:r>
              <a:rPr lang="cs-CZ" dirty="0"/>
              <a:t>ř</a:t>
            </a:r>
            <a:r>
              <a:rPr lang="cs-CZ" dirty="0">
                <a:cs typeface="Times New Roman" pitchFamily="18" charset="0"/>
              </a:rPr>
              <a:t>em</a:t>
            </a:r>
            <a:r>
              <a:rPr lang="cs-CZ" dirty="0"/>
              <a:t>ěně</a:t>
            </a:r>
            <a:r>
              <a:rPr lang="cs-CZ" dirty="0">
                <a:cs typeface="Times New Roman" pitchFamily="18" charset="0"/>
              </a:rPr>
              <a:t> se podílí mnoho díl</a:t>
            </a:r>
            <a:r>
              <a:rPr lang="cs-CZ" dirty="0"/>
              <a:t>č</a:t>
            </a:r>
            <a:r>
              <a:rPr lang="cs-CZ" dirty="0">
                <a:cs typeface="Times New Roman" pitchFamily="18" charset="0"/>
              </a:rPr>
              <a:t>ích pochod</a:t>
            </a:r>
            <a:r>
              <a:rPr lang="cs-CZ" dirty="0"/>
              <a:t>ů</a:t>
            </a:r>
          </a:p>
          <a:p>
            <a:pPr lvl="1" fontAlgn="auto">
              <a:spcAft>
                <a:spcPts val="0"/>
              </a:spcAft>
              <a:defRPr/>
            </a:pPr>
            <a:r>
              <a:rPr lang="cs-CZ" dirty="0"/>
              <a:t>Vnitřní tření</a:t>
            </a:r>
          </a:p>
          <a:p>
            <a:pPr lvl="1" fontAlgn="auto">
              <a:spcAft>
                <a:spcPts val="0"/>
              </a:spcAft>
              <a:defRPr/>
            </a:pPr>
            <a:r>
              <a:rPr lang="cs-CZ" dirty="0"/>
              <a:t>Relaxační jevy</a:t>
            </a:r>
          </a:p>
          <a:p>
            <a:pPr lvl="1" fontAlgn="auto">
              <a:spcAft>
                <a:spcPts val="0"/>
              </a:spcAft>
              <a:defRPr/>
            </a:pPr>
            <a:r>
              <a:rPr lang="cs-CZ" dirty="0"/>
              <a:t>Tepelná vodivost aj. </a:t>
            </a:r>
          </a:p>
          <a:p>
            <a:pPr>
              <a:defRPr/>
            </a:pPr>
            <a:r>
              <a:rPr lang="cs-CZ" dirty="0">
                <a:cs typeface="Times New Roman" pitchFamily="18" charset="0"/>
              </a:rPr>
              <a:t>Útlum absorpcí je u v</a:t>
            </a:r>
            <a:r>
              <a:rPr lang="cs-CZ" dirty="0"/>
              <a:t>ě</a:t>
            </a:r>
            <a:r>
              <a:rPr lang="cs-CZ" dirty="0">
                <a:cs typeface="Times New Roman" pitchFamily="18" charset="0"/>
              </a:rPr>
              <a:t>tšiny homogenních látek úm</a:t>
            </a:r>
            <a:r>
              <a:rPr lang="cs-CZ" dirty="0"/>
              <a:t>ě</a:t>
            </a:r>
            <a:r>
              <a:rPr lang="cs-CZ" dirty="0">
                <a:cs typeface="Times New Roman" pitchFamily="18" charset="0"/>
              </a:rPr>
              <a:t>rný </a:t>
            </a:r>
            <a:r>
              <a:rPr lang="cs-CZ" dirty="0"/>
              <a:t>č</a:t>
            </a:r>
            <a:r>
              <a:rPr lang="cs-CZ" dirty="0">
                <a:cs typeface="Times New Roman" pitchFamily="18" charset="0"/>
              </a:rPr>
              <a:t>tverci pou</a:t>
            </a:r>
            <a:r>
              <a:rPr lang="cs-CZ" dirty="0"/>
              <a:t>ž</a:t>
            </a:r>
            <a:r>
              <a:rPr lang="cs-CZ" dirty="0">
                <a:cs typeface="Times New Roman" pitchFamily="18" charset="0"/>
              </a:rPr>
              <a:t>ité ultrazvukové frekvence</a:t>
            </a:r>
            <a:endParaRPr lang="cs-CZ" dirty="0">
              <a:effectLst>
                <a:outerShdw blurRad="38100" dist="38100" dir="2700000" algn="tl">
                  <a:srgbClr val="FFFFFF"/>
                </a:outerShdw>
              </a:effectLst>
            </a:endParaRPr>
          </a:p>
          <a:p>
            <a:pPr lvl="1" fontAlgn="auto">
              <a:spcAft>
                <a:spcPts val="0"/>
              </a:spcAft>
              <a:defRPr/>
            </a:pPr>
            <a:endParaRPr lang="cs-CZ" dirty="0"/>
          </a:p>
          <a:p>
            <a:endParaRPr lang="cs-CZ" dirty="0"/>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Rectangle 1026">
            <a:extLst>
              <a:ext uri="{FF2B5EF4-FFF2-40B4-BE49-F238E27FC236}">
                <a16:creationId xmlns:a16="http://schemas.microsoft.com/office/drawing/2014/main" id="{04130E9F-5E5D-49D2-856C-5778345428CE}"/>
              </a:ext>
            </a:extLst>
          </p:cNvPr>
          <p:cNvSpPr>
            <a:spLocks noGrp="1" noChangeArrowheads="1"/>
          </p:cNvSpPr>
          <p:nvPr>
            <p:ph type="title"/>
          </p:nvPr>
        </p:nvSpPr>
        <p:spPr/>
        <p:txBody>
          <a:bodyPr/>
          <a:lstStyle/>
          <a:p>
            <a:pPr eaLnBrk="1" hangingPunct="1">
              <a:defRPr/>
            </a:pPr>
            <a:r>
              <a:rPr lang="cs-CZ" dirty="0"/>
              <a:t>Útlum </a:t>
            </a:r>
            <a:r>
              <a:rPr lang="cs-CZ" i="1" dirty="0"/>
              <a:t>rozptylem</a:t>
            </a:r>
          </a:p>
        </p:txBody>
      </p:sp>
      <p:sp>
        <p:nvSpPr>
          <p:cNvPr id="17411" name="Rectangle 1027">
            <a:extLst>
              <a:ext uri="{FF2B5EF4-FFF2-40B4-BE49-F238E27FC236}">
                <a16:creationId xmlns:a16="http://schemas.microsoft.com/office/drawing/2014/main" id="{BD66B65D-12CF-4FD4-90EC-67A738139D4D}"/>
              </a:ext>
            </a:extLst>
          </p:cNvPr>
          <p:cNvSpPr>
            <a:spLocks noGrp="1" noChangeArrowheads="1"/>
          </p:cNvSpPr>
          <p:nvPr>
            <p:ph type="body" sz="half" idx="1"/>
          </p:nvPr>
        </p:nvSpPr>
        <p:spPr>
          <a:xfrm>
            <a:off x="304800" y="1295400"/>
            <a:ext cx="4343400" cy="5105400"/>
          </a:xfrm>
        </p:spPr>
        <p:txBody>
          <a:bodyPr>
            <a:normAutofit fontScale="92500" lnSpcReduction="10000"/>
          </a:bodyPr>
          <a:lstStyle/>
          <a:p>
            <a:pPr eaLnBrk="1" hangingPunct="1">
              <a:lnSpc>
                <a:spcPct val="90000"/>
              </a:lnSpc>
              <a:defRPr/>
            </a:pPr>
            <a:r>
              <a:rPr lang="cs-CZ" sz="2400" dirty="0">
                <a:cs typeface="Times New Roman" pitchFamily="18" charset="0"/>
              </a:rPr>
              <a:t>Útlum </a:t>
            </a:r>
            <a:r>
              <a:rPr lang="cs-CZ" sz="2400" dirty="0">
                <a:solidFill>
                  <a:schemeClr val="bg1"/>
                </a:solidFill>
                <a:cs typeface="Times New Roman" pitchFamily="18" charset="0"/>
              </a:rPr>
              <a:t>rozptylem </a:t>
            </a:r>
            <a:r>
              <a:rPr lang="cs-CZ" sz="2400" dirty="0">
                <a:cs typeface="Times New Roman" pitchFamily="18" charset="0"/>
              </a:rPr>
              <a:t>je mírou ztrát akustické energie, které vznikají p</a:t>
            </a:r>
            <a:r>
              <a:rPr lang="cs-CZ" sz="2400" dirty="0"/>
              <a:t>ř</a:t>
            </a:r>
            <a:r>
              <a:rPr lang="cs-CZ" sz="2400" dirty="0">
                <a:cs typeface="Times New Roman" pitchFamily="18" charset="0"/>
              </a:rPr>
              <a:t>i </a:t>
            </a:r>
            <a:r>
              <a:rPr lang="cs-CZ" sz="2400" dirty="0">
                <a:solidFill>
                  <a:schemeClr val="bg1"/>
                </a:solidFill>
                <a:cs typeface="Times New Roman" pitchFamily="18" charset="0"/>
              </a:rPr>
              <a:t>r</a:t>
            </a:r>
            <a:r>
              <a:rPr lang="cs-CZ" sz="2400" dirty="0">
                <a:solidFill>
                  <a:schemeClr val="bg1"/>
                </a:solidFill>
              </a:rPr>
              <a:t>ů</a:t>
            </a:r>
            <a:r>
              <a:rPr lang="cs-CZ" sz="2400" dirty="0">
                <a:solidFill>
                  <a:schemeClr val="bg1"/>
                </a:solidFill>
                <a:cs typeface="Times New Roman" pitchFamily="18" charset="0"/>
              </a:rPr>
              <a:t>znosm</a:t>
            </a:r>
            <a:r>
              <a:rPr lang="cs-CZ" sz="2400" dirty="0">
                <a:solidFill>
                  <a:schemeClr val="bg1"/>
                </a:solidFill>
              </a:rPr>
              <a:t>ě</a:t>
            </a:r>
            <a:r>
              <a:rPr lang="cs-CZ" sz="2400" dirty="0">
                <a:solidFill>
                  <a:schemeClr val="bg1"/>
                </a:solidFill>
                <a:cs typeface="Times New Roman" pitchFamily="18" charset="0"/>
              </a:rPr>
              <a:t>rném </a:t>
            </a:r>
            <a:r>
              <a:rPr lang="cs-CZ" sz="2400" dirty="0">
                <a:solidFill>
                  <a:srgbClr val="FFFF00"/>
                </a:solidFill>
                <a:cs typeface="Times New Roman" pitchFamily="18" charset="0"/>
              </a:rPr>
              <a:t>odrazu</a:t>
            </a:r>
            <a:r>
              <a:rPr lang="cs-CZ" sz="2400" dirty="0">
                <a:cs typeface="Times New Roman" pitchFamily="18" charset="0"/>
              </a:rPr>
              <a:t> ultrazvukové vlny.</a:t>
            </a:r>
          </a:p>
          <a:p>
            <a:pPr eaLnBrk="1" hangingPunct="1">
              <a:lnSpc>
                <a:spcPct val="90000"/>
              </a:lnSpc>
              <a:defRPr/>
            </a:pPr>
            <a:r>
              <a:rPr lang="cs-CZ" sz="2400" dirty="0">
                <a:cs typeface="Times New Roman" pitchFamily="18" charset="0"/>
              </a:rPr>
              <a:t>Odrazy od velmi malých akustických rozhraní se neřídí běžnými zákony odrazu. Při dopadu na ně je ultrazvuková vlna rozptýlena do velkého rozsahu úhlů</a:t>
            </a:r>
            <a:endParaRPr lang="cs-CZ" sz="2400" dirty="0"/>
          </a:p>
          <a:p>
            <a:pPr eaLnBrk="1" hangingPunct="1">
              <a:lnSpc>
                <a:spcPct val="90000"/>
              </a:lnSpc>
              <a:buFontTx/>
              <a:buNone/>
              <a:defRPr/>
            </a:pPr>
            <a:endParaRPr lang="cs-CZ" sz="2400" dirty="0"/>
          </a:p>
          <a:p>
            <a:pPr eaLnBrk="1" hangingPunct="1">
              <a:lnSpc>
                <a:spcPct val="90000"/>
              </a:lnSpc>
              <a:defRPr/>
            </a:pPr>
            <a:r>
              <a:rPr lang="cs-CZ" sz="2400" dirty="0">
                <a:cs typeface="Times New Roman" pitchFamily="18" charset="0"/>
              </a:rPr>
              <a:t>Tento druh útlumu je charakteristický pro </a:t>
            </a:r>
            <a:r>
              <a:rPr lang="cs-CZ" sz="2400" dirty="0">
                <a:solidFill>
                  <a:schemeClr val="accent2"/>
                </a:solidFill>
                <a:cs typeface="Times New Roman" pitchFamily="18" charset="0"/>
              </a:rPr>
              <a:t>nehomogenní látky </a:t>
            </a:r>
            <a:r>
              <a:rPr lang="cs-CZ" sz="2400" dirty="0">
                <a:cs typeface="Times New Roman" pitchFamily="18" charset="0"/>
              </a:rPr>
              <a:t>a charakter rozptylu závisí na </a:t>
            </a:r>
            <a:r>
              <a:rPr lang="cs-CZ" sz="2400" dirty="0">
                <a:solidFill>
                  <a:schemeClr val="bg1"/>
                </a:solidFill>
                <a:cs typeface="Times New Roman" pitchFamily="18" charset="0"/>
              </a:rPr>
              <a:t>velikosti</a:t>
            </a:r>
            <a:r>
              <a:rPr lang="cs-CZ" sz="2400" dirty="0">
                <a:cs typeface="Times New Roman" pitchFamily="18" charset="0"/>
              </a:rPr>
              <a:t> rozptylujících struktur a </a:t>
            </a:r>
            <a:r>
              <a:rPr lang="cs-CZ" sz="2400" dirty="0">
                <a:solidFill>
                  <a:schemeClr val="bg1"/>
                </a:solidFill>
                <a:cs typeface="Times New Roman" pitchFamily="18" charset="0"/>
              </a:rPr>
              <a:t>vlnové délce UZ</a:t>
            </a:r>
            <a:r>
              <a:rPr lang="cs-CZ" sz="2400" dirty="0">
                <a:cs typeface="Times New Roman" pitchFamily="18" charset="0"/>
              </a:rPr>
              <a:t>.</a:t>
            </a:r>
            <a:endParaRPr lang="cs-CZ" sz="2400" dirty="0"/>
          </a:p>
        </p:txBody>
      </p:sp>
      <p:grpSp>
        <p:nvGrpSpPr>
          <p:cNvPr id="7" name="Skupina 6">
            <a:extLst>
              <a:ext uri="{FF2B5EF4-FFF2-40B4-BE49-F238E27FC236}">
                <a16:creationId xmlns:a16="http://schemas.microsoft.com/office/drawing/2014/main" id="{9C96BF66-8610-434F-8DC3-EBBFDE6D972A}"/>
              </a:ext>
            </a:extLst>
          </p:cNvPr>
          <p:cNvGrpSpPr/>
          <p:nvPr/>
        </p:nvGrpSpPr>
        <p:grpSpPr>
          <a:xfrm>
            <a:off x="5062621" y="1952836"/>
            <a:ext cx="3699296" cy="2952328"/>
            <a:chOff x="5033555" y="1305727"/>
            <a:chExt cx="3699296" cy="2952328"/>
          </a:xfrm>
        </p:grpSpPr>
        <p:pic>
          <p:nvPicPr>
            <p:cNvPr id="5" name="Obrázek 4">
              <a:extLst>
                <a:ext uri="{FF2B5EF4-FFF2-40B4-BE49-F238E27FC236}">
                  <a16:creationId xmlns:a16="http://schemas.microsoft.com/office/drawing/2014/main" id="{DDE14CEF-0845-4317-8AA4-A1729F4579FA}"/>
                </a:ext>
              </a:extLst>
            </p:cNvPr>
            <p:cNvPicPr>
              <a:picLocks noChangeAspect="1"/>
            </p:cNvPicPr>
            <p:nvPr/>
          </p:nvPicPr>
          <p:blipFill rotWithShape="1">
            <a:blip r:embed="rId3"/>
            <a:srcRect l="9469" t="34683" b="20460"/>
            <a:stretch/>
          </p:blipFill>
          <p:spPr>
            <a:xfrm>
              <a:off x="5033555" y="1305727"/>
              <a:ext cx="3699296" cy="2952328"/>
            </a:xfrm>
            <a:prstGeom prst="rect">
              <a:avLst/>
            </a:prstGeom>
          </p:spPr>
        </p:pic>
        <mc:AlternateContent xmlns:mc="http://schemas.openxmlformats.org/markup-compatibility/2006" xmlns:a14="http://schemas.microsoft.com/office/drawing/2010/main">
          <mc:Choice Requires="a14">
            <p:sp>
              <p:nvSpPr>
                <p:cNvPr id="6" name="TextovéPole 5">
                  <a:extLst>
                    <a:ext uri="{FF2B5EF4-FFF2-40B4-BE49-F238E27FC236}">
                      <a16:creationId xmlns:a16="http://schemas.microsoft.com/office/drawing/2014/main" id="{8C5C73AC-2E43-4FA7-B349-3E53557F09D8}"/>
                    </a:ext>
                  </a:extLst>
                </p:cNvPr>
                <p:cNvSpPr txBox="1"/>
                <p:nvPr/>
              </p:nvSpPr>
              <p:spPr>
                <a:xfrm>
                  <a:off x="7894070" y="2060848"/>
                  <a:ext cx="838781" cy="1754326"/>
                </a:xfrm>
                <a:prstGeom prst="rect">
                  <a:avLst/>
                </a:prstGeom>
                <a:noFill/>
              </p:spPr>
              <p:txBody>
                <a:bodyPr wrap="square" rtlCol="0">
                  <a:spAutoFit/>
                </a:bodyPr>
                <a:lstStyle/>
                <a:p>
                  <a:r>
                    <a:rPr lang="cs-CZ" sz="1800" b="0" i="1" u="none" strike="noStrike" baseline="0" dirty="0">
                      <a:solidFill>
                        <a:srgbClr val="000000"/>
                      </a:solidFill>
                      <a:latin typeface="MinionPro-It"/>
                    </a:rPr>
                    <a:t>d </a:t>
                  </a:r>
                  <a:r>
                    <a:rPr lang="cs-CZ" sz="1800" b="0" i="0" u="none" strike="noStrike" baseline="0" dirty="0">
                      <a:solidFill>
                        <a:srgbClr val="000000"/>
                      </a:solidFill>
                      <a:latin typeface="MinionPro-Medium"/>
                    </a:rPr>
                    <a:t>&lt;&lt; </a:t>
                  </a:r>
                  <a:r>
                    <a:rPr lang="el-GR" sz="1800" b="0" i="1" u="none" strike="noStrike" baseline="0" dirty="0">
                      <a:solidFill>
                        <a:srgbClr val="000000"/>
                      </a:solidFill>
                      <a:latin typeface="MinionPro-It"/>
                    </a:rPr>
                    <a:t>λ</a:t>
                  </a:r>
                  <a:endParaRPr lang="cs-CZ" sz="1800" b="0" i="1" u="none" strike="noStrike" baseline="0" dirty="0">
                    <a:solidFill>
                      <a:srgbClr val="000000"/>
                    </a:solidFill>
                    <a:latin typeface="MinionPro-It"/>
                  </a:endParaRPr>
                </a:p>
                <a:p>
                  <a:endParaRPr lang="cs-CZ" i="1" dirty="0">
                    <a:solidFill>
                      <a:srgbClr val="000000"/>
                    </a:solidFill>
                    <a:latin typeface="MinionPro-It"/>
                  </a:endParaRPr>
                </a:p>
                <a:p>
                  <a:endParaRPr lang="cs-CZ" i="1" dirty="0">
                    <a:solidFill>
                      <a:srgbClr val="000000"/>
                    </a:solidFill>
                    <a:latin typeface="MinionPro-It"/>
                  </a:endParaRPr>
                </a:p>
                <a:p>
                  <a:endParaRPr lang="cs-CZ" i="1" dirty="0">
                    <a:solidFill>
                      <a:srgbClr val="000000"/>
                    </a:solidFill>
                    <a:latin typeface="MinionPro-It"/>
                  </a:endParaRPr>
                </a:p>
                <a:p>
                  <a:endParaRPr lang="cs-CZ" i="1" dirty="0">
                    <a:solidFill>
                      <a:srgbClr val="000000"/>
                    </a:solidFill>
                    <a:latin typeface="MinionPro-It"/>
                  </a:endParaRPr>
                </a:p>
                <a:p>
                  <a:r>
                    <a:rPr lang="cs-CZ" sz="1800" b="0" i="1" u="none" strike="noStrike" baseline="0" dirty="0">
                      <a:solidFill>
                        <a:srgbClr val="000000"/>
                      </a:solidFill>
                      <a:latin typeface="MinionPro-It"/>
                    </a:rPr>
                    <a:t>d </a:t>
                  </a:r>
                  <a14:m>
                    <m:oMath xmlns:m="http://schemas.openxmlformats.org/officeDocument/2006/math">
                      <m:r>
                        <a:rPr lang="cs-CZ" sz="1800" b="0" i="1" smtClean="0">
                          <a:solidFill>
                            <a:srgbClr val="000000"/>
                          </a:solidFill>
                          <a:latin typeface="Cambria Math" panose="02040503050406030204" pitchFamily="18" charset="0"/>
                          <a:ea typeface="Cambria Math" panose="02040503050406030204" pitchFamily="18" charset="0"/>
                        </a:rPr>
                        <m:t>∝</m:t>
                      </m:r>
                    </m:oMath>
                  </a14:m>
                  <a:r>
                    <a:rPr lang="cs-CZ" sz="1800" b="0" i="0" u="none" strike="noStrike" baseline="0" dirty="0">
                      <a:solidFill>
                        <a:srgbClr val="000000"/>
                      </a:solidFill>
                      <a:latin typeface="MinionPro-Medium"/>
                    </a:rPr>
                    <a:t> </a:t>
                  </a:r>
                  <a:r>
                    <a:rPr lang="el-GR" sz="1800" b="0" i="1" u="none" strike="noStrike" baseline="0" dirty="0">
                      <a:solidFill>
                        <a:srgbClr val="000000"/>
                      </a:solidFill>
                      <a:latin typeface="MinionPro-It"/>
                    </a:rPr>
                    <a:t>λ</a:t>
                  </a:r>
                  <a:endParaRPr lang="cs-CZ" dirty="0">
                    <a:solidFill>
                      <a:srgbClr val="000000"/>
                    </a:solidFill>
                  </a:endParaRPr>
                </a:p>
              </p:txBody>
            </p:sp>
          </mc:Choice>
          <mc:Fallback xmlns="">
            <p:sp>
              <p:nvSpPr>
                <p:cNvPr id="6" name="TextovéPole 5">
                  <a:extLst>
                    <a:ext uri="{FF2B5EF4-FFF2-40B4-BE49-F238E27FC236}">
                      <a16:creationId xmlns:a16="http://schemas.microsoft.com/office/drawing/2014/main" id="{8C5C73AC-2E43-4FA7-B349-3E53557F09D8}"/>
                    </a:ext>
                  </a:extLst>
                </p:cNvPr>
                <p:cNvSpPr txBox="1">
                  <a:spLocks noRot="1" noChangeAspect="1" noMove="1" noResize="1" noEditPoints="1" noAdjustHandles="1" noChangeArrowheads="1" noChangeShapeType="1" noTextEdit="1"/>
                </p:cNvSpPr>
                <p:nvPr/>
              </p:nvSpPr>
              <p:spPr>
                <a:xfrm>
                  <a:off x="7894070" y="2060848"/>
                  <a:ext cx="838781" cy="1754326"/>
                </a:xfrm>
                <a:prstGeom prst="rect">
                  <a:avLst/>
                </a:prstGeom>
                <a:blipFill>
                  <a:blip r:embed="rId4"/>
                  <a:stretch>
                    <a:fillRect l="-6569" t="-1736" b="-4861"/>
                  </a:stretch>
                </a:blipFill>
              </p:spPr>
              <p:txBody>
                <a:bodyPr/>
                <a:lstStyle/>
                <a:p>
                  <a:r>
                    <a:rPr lang="cs-CZ">
                      <a:noFill/>
                    </a:rPr>
                    <a:t> </a:t>
                  </a:r>
                </a:p>
              </p:txBody>
            </p:sp>
          </mc:Fallback>
        </mc:AlternateContent>
      </p:gr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84" name="Rectangle 8">
            <a:extLst>
              <a:ext uri="{FF2B5EF4-FFF2-40B4-BE49-F238E27FC236}">
                <a16:creationId xmlns:a16="http://schemas.microsoft.com/office/drawing/2014/main" id="{ABDF38DA-8320-4C11-B0CA-C270A21058E3}"/>
              </a:ext>
            </a:extLst>
          </p:cNvPr>
          <p:cNvSpPr>
            <a:spLocks noGrp="1" noChangeArrowheads="1"/>
          </p:cNvSpPr>
          <p:nvPr>
            <p:ph type="title"/>
          </p:nvPr>
        </p:nvSpPr>
        <p:spPr>
          <a:xfrm>
            <a:off x="628650" y="365126"/>
            <a:ext cx="7886700" cy="1325563"/>
          </a:xfrm>
        </p:spPr>
        <p:txBody>
          <a:bodyPr anchor="ctr">
            <a:normAutofit/>
          </a:bodyPr>
          <a:lstStyle/>
          <a:p>
            <a:pPr eaLnBrk="1" hangingPunct="1">
              <a:defRPr/>
            </a:pPr>
            <a:r>
              <a:rPr lang="cs-CZ" dirty="0"/>
              <a:t>Útlum v běžných tkáních</a:t>
            </a:r>
          </a:p>
        </p:txBody>
      </p:sp>
      <p:pic>
        <p:nvPicPr>
          <p:cNvPr id="3" name="Obrázek 2">
            <a:extLst>
              <a:ext uri="{FF2B5EF4-FFF2-40B4-BE49-F238E27FC236}">
                <a16:creationId xmlns:a16="http://schemas.microsoft.com/office/drawing/2014/main" id="{F36CD1F2-C858-483C-878E-757E425B4B84}"/>
              </a:ext>
            </a:extLst>
          </p:cNvPr>
          <p:cNvPicPr>
            <a:picLocks noChangeAspect="1"/>
          </p:cNvPicPr>
          <p:nvPr/>
        </p:nvPicPr>
        <p:blipFill>
          <a:blip r:embed="rId3"/>
          <a:stretch>
            <a:fillRect/>
          </a:stretch>
        </p:blipFill>
        <p:spPr>
          <a:xfrm>
            <a:off x="628650" y="2220119"/>
            <a:ext cx="7886700" cy="3562350"/>
          </a:xfrm>
          <a:prstGeom prst="rect">
            <a:avLst/>
          </a:prstGeom>
          <a:noFill/>
        </p:spPr>
      </p:pic>
    </p:spTree>
    <p:extLst>
      <p:ext uri="{BB962C8B-B14F-4D97-AF65-F5344CB8AC3E}">
        <p14:creationId xmlns:p14="http://schemas.microsoft.com/office/powerpoint/2010/main" val="393390598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86F1CB2B-A6DC-4A3E-8A13-226ED9648C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823" r="8466"/>
          <a:stretch>
            <a:fillRect/>
          </a:stretch>
        </p:blipFill>
        <p:spPr bwMode="auto">
          <a:xfrm>
            <a:off x="0" y="1030288"/>
            <a:ext cx="6588125" cy="582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60485" name="Rectangle 5">
            <a:extLst>
              <a:ext uri="{FF2B5EF4-FFF2-40B4-BE49-F238E27FC236}">
                <a16:creationId xmlns:a16="http://schemas.microsoft.com/office/drawing/2014/main" id="{59473086-45A8-4FF5-86FD-E8AB3E27761E}"/>
              </a:ext>
            </a:extLst>
          </p:cNvPr>
          <p:cNvSpPr>
            <a:spLocks noChangeArrowheads="1"/>
          </p:cNvSpPr>
          <p:nvPr/>
        </p:nvSpPr>
        <p:spPr bwMode="auto">
          <a:xfrm>
            <a:off x="5292725" y="0"/>
            <a:ext cx="3851275" cy="1125538"/>
          </a:xfrm>
          <a:prstGeom prst="rect">
            <a:avLst/>
          </a:prstGeom>
          <a:noFill/>
          <a:ln w="9525">
            <a:noFill/>
            <a:miter lim="800000"/>
            <a:headEnd/>
            <a:tailEnd/>
          </a:ln>
          <a:effectLst/>
        </p:spPr>
        <p:txBody>
          <a:bodyPr/>
          <a:lstStyle/>
          <a:p>
            <a:pPr marL="342900" indent="-342900">
              <a:lnSpc>
                <a:spcPct val="90000"/>
              </a:lnSpc>
              <a:spcBef>
                <a:spcPct val="20000"/>
              </a:spcBef>
              <a:buClr>
                <a:srgbClr val="19477A"/>
              </a:buClr>
              <a:buFontTx/>
              <a:buChar char="•"/>
              <a:defRPr/>
            </a:pPr>
            <a:r>
              <a:rPr lang="cs-CZ" sz="3600" dirty="0">
                <a:effectLst>
                  <a:outerShdw blurRad="38100" dist="38100" dir="2700000" algn="tl">
                    <a:srgbClr val="808080"/>
                  </a:outerShdw>
                </a:effectLst>
                <a:latin typeface="Arial" pitchFamily="34" charset="0"/>
                <a:cs typeface="Arial" pitchFamily="34" charset="0"/>
              </a:rPr>
              <a:t>vyšší frekvence</a:t>
            </a:r>
            <a:r>
              <a:rPr lang="cs-CZ" dirty="0">
                <a:effectLst>
                  <a:outerShdw blurRad="38100" dist="38100" dir="2700000" algn="tl">
                    <a:srgbClr val="808080"/>
                  </a:outerShdw>
                </a:effectLst>
                <a:latin typeface="Arial" pitchFamily="34" charset="0"/>
                <a:cs typeface="Arial" pitchFamily="34" charset="0"/>
              </a:rPr>
              <a:t> = </a:t>
            </a:r>
            <a:r>
              <a:rPr lang="cs-CZ" dirty="0">
                <a:solidFill>
                  <a:schemeClr val="bg1"/>
                </a:solidFill>
                <a:latin typeface="Arial" pitchFamily="34" charset="0"/>
                <a:cs typeface="Arial" pitchFamily="34" charset="0"/>
              </a:rPr>
              <a:t>horší penetrace</a:t>
            </a:r>
          </a:p>
          <a:p>
            <a:pPr marL="342900" indent="-342900">
              <a:lnSpc>
                <a:spcPct val="90000"/>
              </a:lnSpc>
              <a:spcBef>
                <a:spcPct val="20000"/>
              </a:spcBef>
              <a:buClr>
                <a:srgbClr val="19477A"/>
              </a:buClr>
              <a:buFontTx/>
              <a:buChar char="•"/>
              <a:defRPr/>
            </a:pPr>
            <a:endParaRPr lang="cs-CZ" sz="2000" dirty="0">
              <a:effectLst>
                <a:outerShdw blurRad="38100" dist="38100" dir="2700000" algn="tl">
                  <a:srgbClr val="808080"/>
                </a:outerShdw>
              </a:effectLst>
              <a:latin typeface="Arial" pitchFamily="34" charset="0"/>
              <a:cs typeface="Arial" pitchFamily="34" charset="0"/>
            </a:endParaRPr>
          </a:p>
          <a:p>
            <a:pPr marL="342900" indent="-342900">
              <a:lnSpc>
                <a:spcPct val="90000"/>
              </a:lnSpc>
              <a:spcBef>
                <a:spcPct val="20000"/>
              </a:spcBef>
              <a:buClr>
                <a:srgbClr val="19477A"/>
              </a:buClr>
              <a:buFontTx/>
              <a:buChar char="•"/>
              <a:defRPr/>
            </a:pPr>
            <a:endParaRPr lang="cs-CZ" sz="2000" dirty="0">
              <a:effectLst>
                <a:outerShdw blurRad="38100" dist="38100" dir="2700000" algn="tl">
                  <a:srgbClr val="808080"/>
                </a:outerShdw>
              </a:effectLst>
              <a:latin typeface="Arial" pitchFamily="34" charset="0"/>
              <a:cs typeface="Arial" pitchFamily="34" charset="0"/>
            </a:endParaRPr>
          </a:p>
          <a:p>
            <a:pPr marL="342900" indent="-342900">
              <a:lnSpc>
                <a:spcPct val="90000"/>
              </a:lnSpc>
              <a:spcBef>
                <a:spcPct val="20000"/>
              </a:spcBef>
              <a:buClr>
                <a:srgbClr val="19477A"/>
              </a:buClr>
              <a:buFontTx/>
              <a:buChar char="•"/>
              <a:defRPr/>
            </a:pPr>
            <a:endParaRPr lang="cs-CZ" sz="2000" dirty="0">
              <a:effectLst>
                <a:outerShdw blurRad="38100" dist="38100" dir="2700000" algn="tl">
                  <a:srgbClr val="808080"/>
                </a:outerShdw>
              </a:effectLst>
              <a:latin typeface="Arial" pitchFamily="34" charset="0"/>
              <a:cs typeface="Arial" pitchFamily="34" charset="0"/>
            </a:endParaRPr>
          </a:p>
          <a:p>
            <a:pPr marL="342900" indent="-342900">
              <a:lnSpc>
                <a:spcPct val="90000"/>
              </a:lnSpc>
              <a:spcBef>
                <a:spcPct val="20000"/>
              </a:spcBef>
              <a:buClr>
                <a:srgbClr val="19477A"/>
              </a:buClr>
              <a:buFontTx/>
              <a:buChar char="•"/>
              <a:defRPr/>
            </a:pPr>
            <a:endParaRPr lang="cs-CZ" sz="2000" dirty="0">
              <a:effectLst>
                <a:outerShdw blurRad="38100" dist="38100" dir="2700000" algn="tl">
                  <a:srgbClr val="808080"/>
                </a:outerShdw>
              </a:effectLst>
              <a:latin typeface="Arial" pitchFamily="34" charset="0"/>
              <a:cs typeface="Arial" pitchFamily="34" charset="0"/>
            </a:endParaRPr>
          </a:p>
          <a:p>
            <a:pPr marL="342900" indent="-342900">
              <a:lnSpc>
                <a:spcPct val="90000"/>
              </a:lnSpc>
              <a:spcBef>
                <a:spcPct val="20000"/>
              </a:spcBef>
              <a:buClr>
                <a:srgbClr val="19477A"/>
              </a:buClr>
              <a:buFontTx/>
              <a:buChar char="•"/>
              <a:defRPr/>
            </a:pPr>
            <a:endParaRPr lang="cs-CZ" sz="2000" dirty="0">
              <a:effectLst>
                <a:outerShdw blurRad="38100" dist="38100" dir="2700000" algn="tl">
                  <a:srgbClr val="808080"/>
                </a:outerShdw>
              </a:effectLst>
              <a:latin typeface="Arial" pitchFamily="34" charset="0"/>
              <a:cs typeface="Arial" pitchFamily="34" charset="0"/>
            </a:endParaRPr>
          </a:p>
          <a:p>
            <a:pPr marL="342900" indent="-342900">
              <a:lnSpc>
                <a:spcPct val="90000"/>
              </a:lnSpc>
              <a:spcBef>
                <a:spcPct val="20000"/>
              </a:spcBef>
              <a:buClr>
                <a:srgbClr val="19477A"/>
              </a:buClr>
              <a:buFontTx/>
              <a:buChar char="•"/>
              <a:defRPr/>
            </a:pPr>
            <a:endParaRPr lang="cs-CZ" sz="2000" dirty="0">
              <a:effectLst>
                <a:outerShdw blurRad="38100" dist="38100" dir="2700000" algn="tl">
                  <a:srgbClr val="808080"/>
                </a:outerShdw>
              </a:effectLst>
              <a:latin typeface="Arial" pitchFamily="34" charset="0"/>
              <a:cs typeface="Arial" pitchFamily="34" charset="0"/>
            </a:endParaRPr>
          </a:p>
          <a:p>
            <a:pPr marL="342900" indent="-342900">
              <a:lnSpc>
                <a:spcPct val="90000"/>
              </a:lnSpc>
              <a:spcBef>
                <a:spcPct val="20000"/>
              </a:spcBef>
              <a:buClr>
                <a:srgbClr val="19477A"/>
              </a:buClr>
              <a:buFontTx/>
              <a:buChar char="•"/>
              <a:defRPr/>
            </a:pPr>
            <a:endParaRPr lang="en-US" sz="2000" i="1" dirty="0">
              <a:effectLst>
                <a:outerShdw blurRad="38100" dist="38100" dir="2700000" algn="tl">
                  <a:srgbClr val="808080"/>
                </a:outerShdw>
              </a:effectLst>
              <a:latin typeface="Arial" pitchFamily="34" charset="0"/>
              <a:cs typeface="Arial" pitchFamily="34" charset="0"/>
            </a:endParaRPr>
          </a:p>
        </p:txBody>
      </p:sp>
      <p:sp>
        <p:nvSpPr>
          <p:cNvPr id="16" name="TextovéPole 15">
            <a:extLst>
              <a:ext uri="{FF2B5EF4-FFF2-40B4-BE49-F238E27FC236}">
                <a16:creationId xmlns:a16="http://schemas.microsoft.com/office/drawing/2014/main" id="{F7D2A705-7E88-46AA-83DC-8ED4D38AD1B9}"/>
              </a:ext>
            </a:extLst>
          </p:cNvPr>
          <p:cNvSpPr txBox="1"/>
          <p:nvPr/>
        </p:nvSpPr>
        <p:spPr>
          <a:xfrm>
            <a:off x="0" y="6267450"/>
            <a:ext cx="6227763" cy="590550"/>
          </a:xfrm>
          <a:prstGeom prst="rect">
            <a:avLst/>
          </a:prstGeom>
          <a:noFill/>
        </p:spPr>
        <p:txBody>
          <a:bodyPr>
            <a:spAutoFit/>
          </a:bodyPr>
          <a:lstStyle/>
          <a:p>
            <a:pPr marL="342900" indent="-342900">
              <a:lnSpc>
                <a:spcPct val="90000"/>
              </a:lnSpc>
              <a:spcBef>
                <a:spcPct val="20000"/>
              </a:spcBef>
              <a:buClr>
                <a:srgbClr val="19477A"/>
              </a:buClr>
              <a:buFontTx/>
              <a:buChar char="•"/>
              <a:defRPr/>
            </a:pPr>
            <a:r>
              <a:rPr lang="cs-CZ" sz="3600" dirty="0">
                <a:effectLst>
                  <a:outerShdw blurRad="38100" dist="38100" dir="2700000" algn="tl">
                    <a:srgbClr val="808080"/>
                  </a:outerShdw>
                </a:effectLst>
                <a:latin typeface="Arial" pitchFamily="34" charset="0"/>
                <a:cs typeface="Arial" pitchFamily="34" charset="0"/>
              </a:rPr>
              <a:t>nižší frekvence</a:t>
            </a:r>
            <a:r>
              <a:rPr lang="cs-CZ" sz="1600" dirty="0">
                <a:effectLst>
                  <a:outerShdw blurRad="38100" dist="38100" dir="2700000" algn="tl">
                    <a:srgbClr val="808080"/>
                  </a:outerShdw>
                </a:effectLst>
                <a:latin typeface="Arial" pitchFamily="34" charset="0"/>
                <a:cs typeface="Arial" pitchFamily="34" charset="0"/>
              </a:rPr>
              <a:t> = </a:t>
            </a:r>
            <a:r>
              <a:rPr lang="cs-CZ" dirty="0">
                <a:solidFill>
                  <a:schemeClr val="bg1"/>
                </a:solidFill>
                <a:effectLst>
                  <a:outerShdw blurRad="38100" dist="38100" dir="2700000" algn="tl">
                    <a:srgbClr val="000000">
                      <a:alpha val="43137"/>
                    </a:srgbClr>
                  </a:outerShdw>
                </a:effectLst>
                <a:latin typeface="Arial" pitchFamily="34" charset="0"/>
                <a:cs typeface="Arial" pitchFamily="34" charset="0"/>
              </a:rPr>
              <a:t>vyšší penetrace</a:t>
            </a:r>
            <a:endParaRPr lang="en-US" i="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pic>
        <p:nvPicPr>
          <p:cNvPr id="25605" name="Picture 3">
            <a:extLst>
              <a:ext uri="{FF2B5EF4-FFF2-40B4-BE49-F238E27FC236}">
                <a16:creationId xmlns:a16="http://schemas.microsoft.com/office/drawing/2014/main" id="{EF322031-09B1-4FA7-AA43-B6785EEC0E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488" y="1125538"/>
            <a:ext cx="2195512"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9" name="Rectangle 5">
            <a:extLst>
              <a:ext uri="{FF2B5EF4-FFF2-40B4-BE49-F238E27FC236}">
                <a16:creationId xmlns:a16="http://schemas.microsoft.com/office/drawing/2014/main" id="{9C9AA457-D31B-497C-86BF-5CD1DC3A3C26}"/>
              </a:ext>
            </a:extLst>
          </p:cNvPr>
          <p:cNvSpPr txBox="1">
            <a:spLocks noChangeArrowheads="1"/>
          </p:cNvSpPr>
          <p:nvPr/>
        </p:nvSpPr>
        <p:spPr bwMode="auto">
          <a:xfrm>
            <a:off x="2051720" y="758792"/>
            <a:ext cx="1584325" cy="287338"/>
          </a:xfrm>
          <a:prstGeom prst="rect">
            <a:avLst/>
          </a:prstGeom>
          <a:solidFill>
            <a:srgbClr val="000000"/>
          </a:solidFill>
          <a:ln w="9525">
            <a:noFill/>
            <a:miter lim="800000"/>
            <a:headEnd/>
            <a:tailEnd/>
          </a:ln>
          <a:effectLst/>
        </p:spPr>
        <p:txBody>
          <a:bodyPr anchor="ctr"/>
          <a:lstStyle/>
          <a:p>
            <a:pPr algn="ctr" eaLnBrk="0" hangingPunct="0">
              <a:buFont typeface="Wingdings" pitchFamily="2" charset="2"/>
              <a:buNone/>
              <a:defRPr/>
            </a:pPr>
            <a:r>
              <a:rPr lang="cs-CZ" b="1" kern="0" dirty="0">
                <a:solidFill>
                  <a:srgbClr val="FFFF00"/>
                </a:solidFill>
                <a:effectLst>
                  <a:outerShdw blurRad="38100" dist="38100" dir="2700000" algn="tl">
                    <a:srgbClr val="000000"/>
                  </a:outerShdw>
                </a:effectLst>
                <a:latin typeface="+mj-lt"/>
                <a:ea typeface="+mj-ea"/>
                <a:cs typeface="+mj-cs"/>
              </a:rPr>
              <a:t>5 MHz</a:t>
            </a:r>
          </a:p>
        </p:txBody>
      </p:sp>
      <p:sp>
        <p:nvSpPr>
          <p:cNvPr id="10" name="Rectangle 5">
            <a:extLst>
              <a:ext uri="{FF2B5EF4-FFF2-40B4-BE49-F238E27FC236}">
                <a16:creationId xmlns:a16="http://schemas.microsoft.com/office/drawing/2014/main" id="{8EAFC8FB-2BC4-4E15-BA12-B4AED8EB07D9}"/>
              </a:ext>
            </a:extLst>
          </p:cNvPr>
          <p:cNvSpPr txBox="1">
            <a:spLocks noChangeArrowheads="1"/>
          </p:cNvSpPr>
          <p:nvPr/>
        </p:nvSpPr>
        <p:spPr bwMode="auto">
          <a:xfrm>
            <a:off x="7235825" y="836613"/>
            <a:ext cx="1584325" cy="287337"/>
          </a:xfrm>
          <a:prstGeom prst="rect">
            <a:avLst/>
          </a:prstGeom>
          <a:solidFill>
            <a:srgbClr val="000000"/>
          </a:solidFill>
          <a:ln w="9525">
            <a:noFill/>
            <a:miter lim="800000"/>
            <a:headEnd/>
            <a:tailEnd/>
          </a:ln>
          <a:effectLst/>
        </p:spPr>
        <p:txBody>
          <a:bodyPr anchor="ctr"/>
          <a:lstStyle/>
          <a:p>
            <a:pPr algn="ctr" eaLnBrk="0" hangingPunct="0">
              <a:buFont typeface="Wingdings" pitchFamily="2" charset="2"/>
              <a:buNone/>
              <a:defRPr/>
            </a:pPr>
            <a:r>
              <a:rPr lang="cs-CZ" b="1" kern="0" dirty="0">
                <a:solidFill>
                  <a:srgbClr val="FFFF00"/>
                </a:solidFill>
                <a:effectLst>
                  <a:outerShdw blurRad="38100" dist="38100" dir="2700000" algn="tl">
                    <a:srgbClr val="000000"/>
                  </a:outerShdw>
                </a:effectLst>
                <a:latin typeface="+mj-lt"/>
                <a:ea typeface="+mj-ea"/>
                <a:cs typeface="+mj-cs"/>
              </a:rPr>
              <a:t>12 MHz</a:t>
            </a:r>
          </a:p>
        </p:txBody>
      </p:sp>
      <p:sp>
        <p:nvSpPr>
          <p:cNvPr id="8" name="Rectangle 8">
            <a:extLst>
              <a:ext uri="{FF2B5EF4-FFF2-40B4-BE49-F238E27FC236}">
                <a16:creationId xmlns:a16="http://schemas.microsoft.com/office/drawing/2014/main" id="{C958E199-9815-4F1A-9DF1-27CE6CE7A287}"/>
              </a:ext>
            </a:extLst>
          </p:cNvPr>
          <p:cNvSpPr>
            <a:spLocks noGrp="1" noChangeArrowheads="1"/>
          </p:cNvSpPr>
          <p:nvPr>
            <p:ph type="title"/>
          </p:nvPr>
        </p:nvSpPr>
        <p:spPr>
          <a:xfrm>
            <a:off x="0" y="0"/>
            <a:ext cx="5292725" cy="836613"/>
          </a:xfrm>
        </p:spPr>
        <p:txBody>
          <a:bodyPr anchor="ctr">
            <a:normAutofit/>
          </a:bodyPr>
          <a:lstStyle/>
          <a:p>
            <a:pPr eaLnBrk="1" hangingPunct="1">
              <a:defRPr/>
            </a:pPr>
            <a:r>
              <a:rPr lang="cs-CZ" dirty="0"/>
              <a:t>Útlum-&gt;penetrace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60485"/>
                                        </p:tgtEl>
                                        <p:attrNameLst>
                                          <p:attrName>style.visibility</p:attrName>
                                        </p:attrNameLst>
                                      </p:cBhvr>
                                      <p:to>
                                        <p:strVal val="visible"/>
                                      </p:to>
                                    </p:set>
                                    <p:anim calcmode="lin" valueType="num">
                                      <p:cBhvr additive="base">
                                        <p:cTn id="7" dur="500" fill="hold"/>
                                        <p:tgtEl>
                                          <p:spTgt spid="660485"/>
                                        </p:tgtEl>
                                        <p:attrNameLst>
                                          <p:attrName>ppt_x</p:attrName>
                                        </p:attrNameLst>
                                      </p:cBhvr>
                                      <p:tavLst>
                                        <p:tav tm="0">
                                          <p:val>
                                            <p:strVal val="#ppt_x"/>
                                          </p:val>
                                        </p:tav>
                                        <p:tav tm="100000">
                                          <p:val>
                                            <p:strVal val="#ppt_x"/>
                                          </p:val>
                                        </p:tav>
                                      </p:tavLst>
                                    </p:anim>
                                    <p:anim calcmode="lin" valueType="num">
                                      <p:cBhvr additive="base">
                                        <p:cTn id="8" dur="500" fill="hold"/>
                                        <p:tgtEl>
                                          <p:spTgt spid="6604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0485"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8" name="Rectangle 2">
            <a:extLst>
              <a:ext uri="{FF2B5EF4-FFF2-40B4-BE49-F238E27FC236}">
                <a16:creationId xmlns:a16="http://schemas.microsoft.com/office/drawing/2014/main" id="{21EDB317-CE9A-47A0-914C-9735BDDDB960}"/>
              </a:ext>
            </a:extLst>
          </p:cNvPr>
          <p:cNvSpPr>
            <a:spLocks noGrp="1" noChangeArrowheads="1"/>
          </p:cNvSpPr>
          <p:nvPr>
            <p:ph type="title"/>
          </p:nvPr>
        </p:nvSpPr>
        <p:spPr>
          <a:xfrm>
            <a:off x="250825" y="0"/>
            <a:ext cx="8229600" cy="1143000"/>
          </a:xfrm>
        </p:spPr>
        <p:txBody>
          <a:bodyPr/>
          <a:lstStyle/>
          <a:p>
            <a:pPr>
              <a:defRPr/>
            </a:pPr>
            <a:r>
              <a:rPr lang="cs-CZ" dirty="0"/>
              <a:t>Historie</a:t>
            </a:r>
          </a:p>
        </p:txBody>
      </p:sp>
      <p:sp>
        <p:nvSpPr>
          <p:cNvPr id="869379" name="Rectangle 3">
            <a:extLst>
              <a:ext uri="{FF2B5EF4-FFF2-40B4-BE49-F238E27FC236}">
                <a16:creationId xmlns:a16="http://schemas.microsoft.com/office/drawing/2014/main" id="{24F59969-1147-491D-9A25-1F72887B629D}"/>
              </a:ext>
            </a:extLst>
          </p:cNvPr>
          <p:cNvSpPr>
            <a:spLocks noGrp="1" noChangeArrowheads="1"/>
          </p:cNvSpPr>
          <p:nvPr>
            <p:ph idx="1"/>
          </p:nvPr>
        </p:nvSpPr>
        <p:spPr>
          <a:xfrm>
            <a:off x="395288" y="1557338"/>
            <a:ext cx="8305800" cy="5040312"/>
          </a:xfrm>
        </p:spPr>
        <p:txBody>
          <a:bodyPr/>
          <a:lstStyle/>
          <a:p>
            <a:pPr>
              <a:defRPr/>
            </a:pPr>
            <a:r>
              <a:rPr lang="cs-CZ" sz="2400" b="1" dirty="0">
                <a:effectLst>
                  <a:outerShdw blurRad="38100" dist="38100" dir="2700000" algn="tl">
                    <a:srgbClr val="000000">
                      <a:alpha val="43137"/>
                    </a:srgbClr>
                  </a:outerShdw>
                </a:effectLst>
                <a:cs typeface="Arial" pitchFamily="34" charset="0"/>
              </a:rPr>
              <a:t>1790 - </a:t>
            </a:r>
            <a:r>
              <a:rPr lang="cs-CZ" sz="2400" b="1" dirty="0" err="1">
                <a:effectLst>
                  <a:outerShdw blurRad="38100" dist="38100" dir="2700000" algn="tl">
                    <a:srgbClr val="000000">
                      <a:alpha val="43137"/>
                    </a:srgbClr>
                  </a:outerShdw>
                </a:effectLst>
                <a:cs typeface="Arial" pitchFamily="34" charset="0"/>
              </a:rPr>
              <a:t>Lazzaro</a:t>
            </a:r>
            <a:r>
              <a:rPr lang="cs-CZ" sz="2400" b="1" dirty="0">
                <a:effectLst>
                  <a:outerShdw blurRad="38100" dist="38100" dir="2700000" algn="tl">
                    <a:srgbClr val="000000">
                      <a:alpha val="43137"/>
                    </a:srgbClr>
                  </a:outerShdw>
                </a:effectLst>
                <a:cs typeface="Arial" pitchFamily="34" charset="0"/>
              </a:rPr>
              <a:t> </a:t>
            </a:r>
            <a:r>
              <a:rPr lang="cs-CZ" sz="2400" b="1" dirty="0" err="1">
                <a:effectLst>
                  <a:outerShdw blurRad="38100" dist="38100" dir="2700000" algn="tl">
                    <a:srgbClr val="000000">
                      <a:alpha val="43137"/>
                    </a:srgbClr>
                  </a:outerShdw>
                </a:effectLst>
                <a:cs typeface="Arial" pitchFamily="34" charset="0"/>
              </a:rPr>
              <a:t>Spallanzani</a:t>
            </a:r>
            <a:r>
              <a:rPr lang="cs-CZ" sz="2400" b="1" dirty="0">
                <a:effectLst>
                  <a:outerShdw blurRad="38100" dist="38100" dir="2700000" algn="tl">
                    <a:srgbClr val="000000">
                      <a:alpha val="43137"/>
                    </a:srgbClr>
                  </a:outerShdw>
                </a:effectLst>
                <a:cs typeface="Arial" pitchFamily="34" charset="0"/>
              </a:rPr>
              <a:t> </a:t>
            </a:r>
            <a:r>
              <a:rPr lang="cs-CZ" sz="2400" dirty="0">
                <a:effectLst>
                  <a:outerShdw blurRad="38100" dist="38100" dir="2700000" algn="tl">
                    <a:srgbClr val="000000">
                      <a:alpha val="43137"/>
                    </a:srgbClr>
                  </a:outerShdw>
                </a:effectLst>
                <a:cs typeface="Arial" pitchFamily="34" charset="0"/>
              </a:rPr>
              <a:t>– neslyšitelné 			     zvukové vibrace u </a:t>
            </a:r>
            <a:r>
              <a:rPr lang="cs-CZ" sz="2400" dirty="0">
                <a:solidFill>
                  <a:srgbClr val="FFFF00"/>
                </a:solidFill>
                <a:effectLst>
                  <a:outerShdw blurRad="38100" dist="38100" dir="2700000" algn="tl">
                    <a:srgbClr val="000000">
                      <a:alpha val="43137"/>
                    </a:srgbClr>
                  </a:outerShdw>
                </a:effectLst>
                <a:cs typeface="Arial" pitchFamily="34" charset="0"/>
              </a:rPr>
              <a:t>netopýrů</a:t>
            </a:r>
          </a:p>
          <a:p>
            <a:pPr>
              <a:defRPr/>
            </a:pPr>
            <a:r>
              <a:rPr lang="cs-CZ" sz="2400" b="1" dirty="0">
                <a:effectLst>
                  <a:outerShdw blurRad="38100" dist="38100" dir="2700000" algn="tl">
                    <a:srgbClr val="000000">
                      <a:alpha val="43137"/>
                    </a:srgbClr>
                  </a:outerShdw>
                </a:effectLst>
                <a:cs typeface="Arial" pitchFamily="34" charset="0"/>
              </a:rPr>
              <a:t>1880</a:t>
            </a:r>
            <a:r>
              <a:rPr lang="cs-CZ" sz="2400" dirty="0">
                <a:effectLst>
                  <a:outerShdw blurRad="38100" dist="38100" dir="2700000" algn="tl">
                    <a:srgbClr val="000000">
                      <a:alpha val="43137"/>
                    </a:srgbClr>
                  </a:outerShdw>
                </a:effectLst>
                <a:cs typeface="Arial" pitchFamily="34" charset="0"/>
              </a:rPr>
              <a:t> - objev </a:t>
            </a:r>
            <a:r>
              <a:rPr lang="cs-CZ" sz="2400" dirty="0">
                <a:solidFill>
                  <a:srgbClr val="FFFF00"/>
                </a:solidFill>
                <a:effectLst>
                  <a:outerShdw blurRad="38100" dist="38100" dir="2700000" algn="tl">
                    <a:srgbClr val="000000">
                      <a:alpha val="43137"/>
                    </a:srgbClr>
                  </a:outerShdw>
                </a:effectLst>
                <a:cs typeface="Arial" pitchFamily="34" charset="0"/>
              </a:rPr>
              <a:t>piezoelektrického jevu</a:t>
            </a:r>
            <a:r>
              <a:rPr lang="cs-CZ" sz="2400" dirty="0">
                <a:effectLst>
                  <a:outerShdw blurRad="38100" dist="38100" dir="2700000" algn="tl">
                    <a:srgbClr val="000000">
                      <a:alpha val="43137"/>
                    </a:srgbClr>
                  </a:outerShdw>
                </a:effectLst>
                <a:cs typeface="Arial" pitchFamily="34" charset="0"/>
              </a:rPr>
              <a:t> (</a:t>
            </a:r>
            <a:r>
              <a:rPr lang="cs-CZ" sz="2400" b="1" dirty="0" err="1">
                <a:effectLst>
                  <a:outerShdw blurRad="38100" dist="38100" dir="2700000" algn="tl">
                    <a:srgbClr val="000000">
                      <a:alpha val="43137"/>
                    </a:srgbClr>
                  </a:outerShdw>
                </a:effectLst>
                <a:cs typeface="Arial" pitchFamily="34" charset="0"/>
              </a:rPr>
              <a:t>Pierre</a:t>
            </a:r>
            <a:r>
              <a:rPr lang="cs-CZ" sz="2400" b="1" dirty="0">
                <a:effectLst>
                  <a:outerShdw blurRad="38100" dist="38100" dir="2700000" algn="tl">
                    <a:srgbClr val="000000">
                      <a:alpha val="43137"/>
                    </a:srgbClr>
                  </a:outerShdw>
                </a:effectLst>
                <a:cs typeface="Arial" pitchFamily="34" charset="0"/>
              </a:rPr>
              <a:t> Curie</a:t>
            </a:r>
            <a:r>
              <a:rPr lang="cs-CZ" sz="2400" dirty="0">
                <a:effectLst>
                  <a:outerShdw blurRad="38100" dist="38100" dir="2700000" algn="tl">
                    <a:srgbClr val="000000">
                      <a:alpha val="43137"/>
                    </a:srgbClr>
                  </a:outerShdw>
                </a:effectLst>
                <a:cs typeface="Arial" pitchFamily="34" charset="0"/>
              </a:rPr>
              <a:t>)</a:t>
            </a:r>
          </a:p>
          <a:p>
            <a:pPr lvl="1">
              <a:defRPr/>
            </a:pPr>
            <a:r>
              <a:rPr lang="cs-CZ" sz="2000" dirty="0">
                <a:effectLst>
                  <a:outerShdw blurRad="38100" dist="38100" dir="2700000" algn="tl">
                    <a:srgbClr val="000000">
                      <a:alpha val="43137"/>
                    </a:srgbClr>
                  </a:outerShdw>
                </a:effectLst>
                <a:cs typeface="Arial" pitchFamily="34" charset="0"/>
              </a:rPr>
              <a:t>produkce a detekce ultrazvukových vln</a:t>
            </a:r>
          </a:p>
          <a:p>
            <a:pPr>
              <a:defRPr/>
            </a:pPr>
            <a:r>
              <a:rPr lang="cs-CZ" sz="2400" b="1" dirty="0">
                <a:effectLst>
                  <a:outerShdw blurRad="38100" dist="38100" dir="2700000" algn="tl">
                    <a:srgbClr val="000000">
                      <a:alpha val="43137"/>
                    </a:srgbClr>
                  </a:outerShdw>
                </a:effectLst>
                <a:cs typeface="Arial" pitchFamily="34" charset="0"/>
              </a:rPr>
              <a:t>1912</a:t>
            </a:r>
            <a:r>
              <a:rPr lang="cs-CZ" sz="2400" dirty="0">
                <a:effectLst>
                  <a:outerShdw blurRad="38100" dist="38100" dir="2700000" algn="tl">
                    <a:srgbClr val="000000">
                      <a:alpha val="43137"/>
                    </a:srgbClr>
                  </a:outerShdw>
                </a:effectLst>
                <a:cs typeface="Arial" pitchFamily="34" charset="0"/>
              </a:rPr>
              <a:t> - detekce </a:t>
            </a:r>
            <a:r>
              <a:rPr lang="cs-CZ" sz="2400" dirty="0">
                <a:solidFill>
                  <a:srgbClr val="FFFF00"/>
                </a:solidFill>
                <a:effectLst>
                  <a:outerShdw blurRad="38100" dist="38100" dir="2700000" algn="tl">
                    <a:srgbClr val="000000">
                      <a:alpha val="43137"/>
                    </a:srgbClr>
                  </a:outerShdw>
                </a:effectLst>
                <a:cs typeface="Arial" pitchFamily="34" charset="0"/>
              </a:rPr>
              <a:t>ledovců</a:t>
            </a:r>
          </a:p>
          <a:p>
            <a:pPr>
              <a:defRPr/>
            </a:pPr>
            <a:r>
              <a:rPr lang="cs-CZ" sz="2400" b="1" dirty="0">
                <a:effectLst>
                  <a:outerShdw blurRad="38100" dist="38100" dir="2700000" algn="tl">
                    <a:srgbClr val="000000">
                      <a:alpha val="43137"/>
                    </a:srgbClr>
                  </a:outerShdw>
                </a:effectLst>
                <a:cs typeface="Arial" pitchFamily="34" charset="0"/>
              </a:rPr>
              <a:t>1. světová válka</a:t>
            </a:r>
            <a:r>
              <a:rPr lang="cs-CZ" sz="2400" dirty="0">
                <a:effectLst>
                  <a:outerShdw blurRad="38100" dist="38100" dir="2700000" algn="tl">
                    <a:srgbClr val="000000">
                      <a:alpha val="43137"/>
                    </a:srgbClr>
                  </a:outerShdw>
                </a:effectLst>
                <a:cs typeface="Arial" pitchFamily="34" charset="0"/>
              </a:rPr>
              <a:t> - detekce </a:t>
            </a:r>
            <a:r>
              <a:rPr lang="cs-CZ" sz="2400" dirty="0">
                <a:solidFill>
                  <a:srgbClr val="FFFF00"/>
                </a:solidFill>
                <a:effectLst>
                  <a:outerShdw blurRad="38100" dist="38100" dir="2700000" algn="tl">
                    <a:srgbClr val="000000">
                      <a:alpha val="43137"/>
                    </a:srgbClr>
                  </a:outerShdw>
                </a:effectLst>
                <a:cs typeface="Arial" pitchFamily="34" charset="0"/>
              </a:rPr>
              <a:t>ponorek</a:t>
            </a:r>
            <a:r>
              <a:rPr lang="cs-CZ" sz="2400" dirty="0">
                <a:effectLst>
                  <a:outerShdw blurRad="38100" dist="38100" dir="2700000" algn="tl">
                    <a:srgbClr val="000000">
                      <a:alpha val="43137"/>
                    </a:srgbClr>
                  </a:outerShdw>
                </a:effectLst>
                <a:cs typeface="Arial" pitchFamily="34" charset="0"/>
              </a:rPr>
              <a:t> </a:t>
            </a:r>
          </a:p>
          <a:p>
            <a:pPr>
              <a:defRPr/>
            </a:pPr>
            <a:r>
              <a:rPr lang="cs-CZ" sz="2400" b="1" dirty="0">
                <a:effectLst>
                  <a:outerShdw blurRad="38100" dist="38100" dir="2700000" algn="tl">
                    <a:srgbClr val="000000">
                      <a:alpha val="43137"/>
                    </a:srgbClr>
                  </a:outerShdw>
                </a:effectLst>
                <a:cs typeface="Arial" pitchFamily="34" charset="0"/>
              </a:rPr>
              <a:t>1942 </a:t>
            </a:r>
            <a:r>
              <a:rPr lang="cs-CZ" sz="2400" dirty="0">
                <a:effectLst>
                  <a:outerShdw blurRad="38100" dist="38100" dir="2700000" algn="tl">
                    <a:srgbClr val="000000">
                      <a:alpha val="43137"/>
                    </a:srgbClr>
                  </a:outerShdw>
                </a:effectLst>
                <a:cs typeface="Arial" pitchFamily="34" charset="0"/>
              </a:rPr>
              <a:t>– 1. využití v medicíně při detekci mozkových tumorů 	   (</a:t>
            </a:r>
            <a:r>
              <a:rPr lang="cs-CZ" sz="2400" b="1" dirty="0">
                <a:effectLst>
                  <a:outerShdw blurRad="38100" dist="38100" dir="2700000" algn="tl">
                    <a:srgbClr val="000000">
                      <a:alpha val="43137"/>
                    </a:srgbClr>
                  </a:outerShdw>
                </a:effectLst>
                <a:cs typeface="Arial" pitchFamily="34" charset="0"/>
              </a:rPr>
              <a:t>Karl a </a:t>
            </a:r>
            <a:r>
              <a:rPr lang="cs-CZ" sz="2400" b="1" dirty="0" err="1">
                <a:effectLst>
                  <a:outerShdw blurRad="38100" dist="38100" dir="2700000" algn="tl">
                    <a:srgbClr val="000000">
                      <a:alpha val="43137"/>
                    </a:srgbClr>
                  </a:outerShdw>
                </a:effectLst>
                <a:cs typeface="Arial" pitchFamily="34" charset="0"/>
              </a:rPr>
              <a:t>Friederich</a:t>
            </a:r>
            <a:r>
              <a:rPr lang="cs-CZ" sz="2400" b="1" dirty="0">
                <a:effectLst>
                  <a:outerShdw blurRad="38100" dist="38100" dir="2700000" algn="tl">
                    <a:srgbClr val="000000">
                      <a:alpha val="43137"/>
                    </a:srgbClr>
                  </a:outerShdw>
                </a:effectLst>
                <a:cs typeface="Arial" pitchFamily="34" charset="0"/>
              </a:rPr>
              <a:t> </a:t>
            </a:r>
            <a:r>
              <a:rPr lang="cs-CZ" sz="2400" b="1" dirty="0" err="1">
                <a:effectLst>
                  <a:outerShdw blurRad="38100" dist="38100" dir="2700000" algn="tl">
                    <a:srgbClr val="000000">
                      <a:alpha val="43137"/>
                    </a:srgbClr>
                  </a:outerShdw>
                </a:effectLst>
                <a:cs typeface="Arial" pitchFamily="34" charset="0"/>
              </a:rPr>
              <a:t>Dussik</a:t>
            </a:r>
            <a:r>
              <a:rPr lang="cs-CZ" sz="2400" dirty="0">
                <a:effectLst>
                  <a:outerShdw blurRad="38100" dist="38100" dir="2700000" algn="tl">
                    <a:srgbClr val="000000">
                      <a:alpha val="43137"/>
                    </a:srgbClr>
                  </a:outerShdw>
                </a:effectLst>
                <a:cs typeface="Arial" pitchFamily="34" charset="0"/>
              </a:rPr>
              <a:t>)</a:t>
            </a:r>
          </a:p>
          <a:p>
            <a:pPr>
              <a:defRPr/>
            </a:pPr>
            <a:r>
              <a:rPr lang="cs-CZ" sz="2400" b="1" dirty="0">
                <a:effectLst>
                  <a:outerShdw blurRad="38100" dist="38100" dir="2700000" algn="tl">
                    <a:srgbClr val="000000">
                      <a:alpha val="43137"/>
                    </a:srgbClr>
                  </a:outerShdw>
                </a:effectLst>
                <a:cs typeface="Arial" pitchFamily="34" charset="0"/>
              </a:rPr>
              <a:t>1950</a:t>
            </a:r>
            <a:r>
              <a:rPr lang="cs-CZ" sz="2400" dirty="0">
                <a:effectLst>
                  <a:outerShdw blurRad="38100" dist="38100" dir="2700000" algn="tl">
                    <a:srgbClr val="000000">
                      <a:alpha val="43137"/>
                    </a:srgbClr>
                  </a:outerShdw>
                </a:effectLst>
                <a:cs typeface="Arial" pitchFamily="34" charset="0"/>
              </a:rPr>
              <a:t> - </a:t>
            </a:r>
            <a:r>
              <a:rPr lang="cs-CZ" sz="2400" dirty="0">
                <a:solidFill>
                  <a:srgbClr val="FFFF00"/>
                </a:solidFill>
                <a:effectLst>
                  <a:outerShdw blurRad="38100" dist="38100" dir="2700000" algn="tl">
                    <a:srgbClr val="000000">
                      <a:alpha val="43137"/>
                    </a:srgbClr>
                  </a:outerShdw>
                </a:effectLst>
                <a:cs typeface="Arial" pitchFamily="34" charset="0"/>
              </a:rPr>
              <a:t>B-zobrazení</a:t>
            </a:r>
          </a:p>
          <a:p>
            <a:pPr>
              <a:defRPr/>
            </a:pPr>
            <a:r>
              <a:rPr lang="cs-CZ" sz="2400" b="1" dirty="0">
                <a:effectLst>
                  <a:outerShdw blurRad="38100" dist="38100" dir="2700000" algn="tl">
                    <a:srgbClr val="000000">
                      <a:alpha val="43137"/>
                    </a:srgbClr>
                  </a:outerShdw>
                </a:effectLst>
                <a:cs typeface="Arial" pitchFamily="34" charset="0"/>
              </a:rPr>
              <a:t>1965</a:t>
            </a:r>
            <a:r>
              <a:rPr lang="cs-CZ" sz="2400" dirty="0">
                <a:effectLst>
                  <a:outerShdw blurRad="38100" dist="38100" dir="2700000" algn="tl">
                    <a:srgbClr val="000000">
                      <a:alpha val="43137"/>
                    </a:srgbClr>
                  </a:outerShdw>
                </a:effectLst>
                <a:cs typeface="Arial" pitchFamily="34" charset="0"/>
              </a:rPr>
              <a:t> - UZ vyšetření v reálném čase</a:t>
            </a:r>
          </a:p>
          <a:p>
            <a:pPr>
              <a:defRPr/>
            </a:pPr>
            <a:r>
              <a:rPr lang="cs-CZ" sz="2400" b="1" dirty="0">
                <a:effectLst>
                  <a:outerShdw blurRad="38100" dist="38100" dir="2700000" algn="tl">
                    <a:srgbClr val="000000">
                      <a:alpha val="43137"/>
                    </a:srgbClr>
                  </a:outerShdw>
                </a:effectLst>
                <a:cs typeface="Arial" pitchFamily="34" charset="0"/>
              </a:rPr>
              <a:t>1974 </a:t>
            </a:r>
            <a:r>
              <a:rPr lang="cs-CZ" sz="2400" dirty="0">
                <a:effectLst>
                  <a:outerShdw blurRad="38100" dist="38100" dir="2700000" algn="tl">
                    <a:srgbClr val="000000">
                      <a:alpha val="43137"/>
                    </a:srgbClr>
                  </a:outerShdw>
                </a:effectLst>
                <a:cs typeface="Arial" pitchFamily="34" charset="0"/>
              </a:rPr>
              <a:t>- duplexní technika</a:t>
            </a:r>
          </a:p>
        </p:txBody>
      </p:sp>
      <p:pic>
        <p:nvPicPr>
          <p:cNvPr id="12292" name="Picture 4" descr="curie2">
            <a:extLst>
              <a:ext uri="{FF2B5EF4-FFF2-40B4-BE49-F238E27FC236}">
                <a16:creationId xmlns:a16="http://schemas.microsoft.com/office/drawing/2014/main" id="{E358DC4C-BD13-4A22-ACF0-FC847B312A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8538" y="0"/>
            <a:ext cx="1795462"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dussik2">
            <a:extLst>
              <a:ext uri="{FF2B5EF4-FFF2-40B4-BE49-F238E27FC236}">
                <a16:creationId xmlns:a16="http://schemas.microsoft.com/office/drawing/2014/main" id="{4F962F4F-EB72-40A7-8689-9BA8F7A87C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0913" y="4437063"/>
            <a:ext cx="1843087"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4" name="Rectangle 2">
            <a:extLst>
              <a:ext uri="{FF2B5EF4-FFF2-40B4-BE49-F238E27FC236}">
                <a16:creationId xmlns:a16="http://schemas.microsoft.com/office/drawing/2014/main" id="{31D684D3-EB28-4CBF-867E-DFD085A5D2E2}"/>
              </a:ext>
            </a:extLst>
          </p:cNvPr>
          <p:cNvSpPr>
            <a:spLocks noGrp="1" noChangeArrowheads="1"/>
          </p:cNvSpPr>
          <p:nvPr>
            <p:ph type="title"/>
          </p:nvPr>
        </p:nvSpPr>
        <p:spPr/>
        <p:txBody>
          <a:bodyPr>
            <a:normAutofit/>
          </a:bodyPr>
          <a:lstStyle/>
          <a:p>
            <a:pPr eaLnBrk="1" hangingPunct="1">
              <a:defRPr/>
            </a:pPr>
            <a:r>
              <a:rPr lang="cs-CZ" sz="6600" dirty="0" err="1"/>
              <a:t>Nedopplerovské</a:t>
            </a:r>
            <a:r>
              <a:rPr lang="cs-CZ" sz="6600" dirty="0"/>
              <a:t> modality</a:t>
            </a:r>
          </a:p>
        </p:txBody>
      </p:sp>
      <p:sp>
        <p:nvSpPr>
          <p:cNvPr id="4" name="Zástupný symbol pro text 3">
            <a:extLst>
              <a:ext uri="{FF2B5EF4-FFF2-40B4-BE49-F238E27FC236}">
                <a16:creationId xmlns:a16="http://schemas.microsoft.com/office/drawing/2014/main" id="{A973E26B-B48A-463C-B68E-1D89B0721ACF}"/>
              </a:ext>
            </a:extLst>
          </p:cNvPr>
          <p:cNvSpPr>
            <a:spLocks noGrp="1"/>
          </p:cNvSpPr>
          <p:nvPr>
            <p:ph type="body" idx="1"/>
          </p:nvPr>
        </p:nvSpPr>
        <p:spPr/>
        <p:txBody>
          <a:bodyPr/>
          <a:lstStyle/>
          <a:p>
            <a:endParaRPr lang="cs-CZ"/>
          </a:p>
        </p:txBody>
      </p:sp>
    </p:spTree>
    <p:extLst>
      <p:ext uri="{BB962C8B-B14F-4D97-AF65-F5344CB8AC3E}">
        <p14:creationId xmlns:p14="http://schemas.microsoft.com/office/powerpoint/2010/main" val="110455859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5">
            <a:extLst>
              <a:ext uri="{FF2B5EF4-FFF2-40B4-BE49-F238E27FC236}">
                <a16:creationId xmlns:a16="http://schemas.microsoft.com/office/drawing/2014/main" id="{16CA2C51-BDA9-498E-9809-409A2EC29115}"/>
              </a:ext>
            </a:extLst>
          </p:cNvPr>
          <p:cNvSpPr>
            <a:spLocks noGrp="1" noChangeArrowheads="1"/>
          </p:cNvSpPr>
          <p:nvPr>
            <p:ph type="title" idx="4294967295"/>
          </p:nvPr>
        </p:nvSpPr>
        <p:spPr>
          <a:xfrm>
            <a:off x="0" y="0"/>
            <a:ext cx="7429500" cy="857250"/>
          </a:xfrm>
        </p:spPr>
        <p:txBody>
          <a:bodyPr/>
          <a:lstStyle/>
          <a:p>
            <a:pPr>
              <a:defRPr/>
            </a:pPr>
            <a:r>
              <a:rPr lang="cs-CZ" dirty="0"/>
              <a:t>Módy</a:t>
            </a:r>
          </a:p>
        </p:txBody>
      </p:sp>
      <p:sp>
        <p:nvSpPr>
          <p:cNvPr id="33798" name="Rectangle 6">
            <a:extLst>
              <a:ext uri="{FF2B5EF4-FFF2-40B4-BE49-F238E27FC236}">
                <a16:creationId xmlns:a16="http://schemas.microsoft.com/office/drawing/2014/main" id="{B51F2A3E-68B7-4E05-96F8-C67E6F441B6C}"/>
              </a:ext>
            </a:extLst>
          </p:cNvPr>
          <p:cNvSpPr>
            <a:spLocks noGrp="1" noChangeArrowheads="1"/>
          </p:cNvSpPr>
          <p:nvPr>
            <p:ph type="body" sz="half" idx="4294967295"/>
          </p:nvPr>
        </p:nvSpPr>
        <p:spPr>
          <a:xfrm>
            <a:off x="323850" y="981075"/>
            <a:ext cx="8820150" cy="5688013"/>
          </a:xfrm>
        </p:spPr>
        <p:txBody>
          <a:bodyPr>
            <a:normAutofit/>
          </a:bodyPr>
          <a:lstStyle/>
          <a:p>
            <a:pPr>
              <a:lnSpc>
                <a:spcPct val="80000"/>
              </a:lnSpc>
              <a:defRPr/>
            </a:pPr>
            <a:r>
              <a:rPr lang="cs-CZ" sz="2400" b="1" dirty="0">
                <a:cs typeface="Arial" pitchFamily="34" charset="0"/>
              </a:rPr>
              <a:t>A mód (</a:t>
            </a:r>
            <a:r>
              <a:rPr lang="cs-CZ" sz="2400" b="1" dirty="0" err="1">
                <a:cs typeface="Arial" pitchFamily="34" charset="0"/>
              </a:rPr>
              <a:t>Amplitude</a:t>
            </a:r>
            <a:r>
              <a:rPr lang="cs-CZ" sz="2400" b="1" dirty="0">
                <a:cs typeface="Arial" pitchFamily="34" charset="0"/>
              </a:rPr>
              <a:t> </a:t>
            </a:r>
            <a:r>
              <a:rPr lang="cs-CZ" sz="2400" b="1" dirty="0" err="1">
                <a:cs typeface="Arial" pitchFamily="34" charset="0"/>
              </a:rPr>
              <a:t>modulated</a:t>
            </a:r>
            <a:r>
              <a:rPr lang="cs-CZ" sz="2400" b="1" dirty="0">
                <a:cs typeface="Arial" pitchFamily="34" charset="0"/>
              </a:rPr>
              <a:t>)</a:t>
            </a:r>
          </a:p>
          <a:p>
            <a:pPr lvl="1">
              <a:lnSpc>
                <a:spcPct val="80000"/>
              </a:lnSpc>
              <a:defRPr/>
            </a:pPr>
            <a:r>
              <a:rPr lang="cs-CZ" sz="2000" dirty="0">
                <a:cs typeface="Arial" pitchFamily="34" charset="0"/>
              </a:rPr>
              <a:t>jednorozměrný UZ paprsek</a:t>
            </a:r>
          </a:p>
          <a:p>
            <a:pPr>
              <a:lnSpc>
                <a:spcPct val="80000"/>
              </a:lnSpc>
              <a:defRPr/>
            </a:pPr>
            <a:endParaRPr lang="cs-CZ" sz="2400" b="1" dirty="0">
              <a:cs typeface="Arial" pitchFamily="34" charset="0"/>
            </a:endParaRPr>
          </a:p>
          <a:p>
            <a:pPr>
              <a:lnSpc>
                <a:spcPct val="80000"/>
              </a:lnSpc>
              <a:defRPr/>
            </a:pPr>
            <a:r>
              <a:rPr lang="cs-CZ" sz="2400" b="1" dirty="0">
                <a:cs typeface="Arial" pitchFamily="34" charset="0"/>
              </a:rPr>
              <a:t>B mód (</a:t>
            </a:r>
            <a:r>
              <a:rPr lang="cs-CZ" sz="2400" b="1" dirty="0" err="1">
                <a:cs typeface="Arial" pitchFamily="34" charset="0"/>
              </a:rPr>
              <a:t>Brightness</a:t>
            </a:r>
            <a:r>
              <a:rPr lang="cs-CZ" sz="2400" b="1" dirty="0">
                <a:cs typeface="Arial" pitchFamily="34" charset="0"/>
              </a:rPr>
              <a:t>)</a:t>
            </a:r>
          </a:p>
          <a:p>
            <a:pPr lvl="1">
              <a:lnSpc>
                <a:spcPct val="80000"/>
              </a:lnSpc>
              <a:defRPr/>
            </a:pPr>
            <a:r>
              <a:rPr lang="cs-CZ" sz="2000" dirty="0">
                <a:cs typeface="Arial" pitchFamily="34" charset="0"/>
              </a:rPr>
              <a:t>2D zobrazení v reálném čase</a:t>
            </a:r>
          </a:p>
          <a:p>
            <a:pPr lvl="1">
              <a:lnSpc>
                <a:spcPct val="80000"/>
              </a:lnSpc>
              <a:defRPr/>
            </a:pPr>
            <a:r>
              <a:rPr lang="cs-CZ" sz="2000" dirty="0">
                <a:cs typeface="Arial" pitchFamily="34" charset="0"/>
              </a:rPr>
              <a:t>Horizontální poloha – </a:t>
            </a:r>
            <a:r>
              <a:rPr lang="cs-CZ" sz="2000" dirty="0">
                <a:solidFill>
                  <a:srgbClr val="FFFF00"/>
                </a:solidFill>
                <a:cs typeface="Arial" pitchFamily="34" charset="0"/>
              </a:rPr>
              <a:t>směr</a:t>
            </a:r>
            <a:r>
              <a:rPr lang="cs-CZ" sz="2000" dirty="0">
                <a:cs typeface="Arial" pitchFamily="34" charset="0"/>
              </a:rPr>
              <a:t> odrazu</a:t>
            </a:r>
          </a:p>
          <a:p>
            <a:pPr lvl="1">
              <a:lnSpc>
                <a:spcPct val="80000"/>
              </a:lnSpc>
              <a:defRPr/>
            </a:pPr>
            <a:r>
              <a:rPr lang="cs-CZ" sz="2000" dirty="0">
                <a:cs typeface="Arial" pitchFamily="34" charset="0"/>
              </a:rPr>
              <a:t>Vertikální poloha – </a:t>
            </a:r>
            <a:r>
              <a:rPr lang="cs-CZ" sz="2000" dirty="0">
                <a:solidFill>
                  <a:srgbClr val="FFFF00"/>
                </a:solidFill>
                <a:cs typeface="Arial" pitchFamily="34" charset="0"/>
              </a:rPr>
              <a:t>čas</a:t>
            </a:r>
            <a:r>
              <a:rPr lang="cs-CZ" sz="2000" dirty="0">
                <a:cs typeface="Arial" pitchFamily="34" charset="0"/>
              </a:rPr>
              <a:t> resp. hloubka</a:t>
            </a:r>
          </a:p>
          <a:p>
            <a:pPr lvl="1">
              <a:lnSpc>
                <a:spcPct val="80000"/>
              </a:lnSpc>
              <a:defRPr/>
            </a:pPr>
            <a:r>
              <a:rPr lang="cs-CZ" sz="2000" dirty="0">
                <a:cs typeface="Arial" pitchFamily="34" charset="0"/>
              </a:rPr>
              <a:t>Jas – </a:t>
            </a:r>
            <a:r>
              <a:rPr lang="cs-CZ" sz="2000" dirty="0">
                <a:solidFill>
                  <a:srgbClr val="FFFF00"/>
                </a:solidFill>
                <a:cs typeface="Arial" pitchFamily="34" charset="0"/>
              </a:rPr>
              <a:t>intenzita</a:t>
            </a:r>
            <a:r>
              <a:rPr lang="cs-CZ" sz="2000" dirty="0">
                <a:cs typeface="Arial" pitchFamily="34" charset="0"/>
              </a:rPr>
              <a:t> odrazu</a:t>
            </a:r>
          </a:p>
          <a:p>
            <a:pPr>
              <a:lnSpc>
                <a:spcPct val="80000"/>
              </a:lnSpc>
              <a:defRPr/>
            </a:pPr>
            <a:endParaRPr lang="en-US" sz="2400" b="1" dirty="0">
              <a:cs typeface="Arial" pitchFamily="34" charset="0"/>
            </a:endParaRPr>
          </a:p>
          <a:p>
            <a:pPr>
              <a:lnSpc>
                <a:spcPct val="80000"/>
              </a:lnSpc>
              <a:defRPr/>
            </a:pPr>
            <a:r>
              <a:rPr lang="cs-CZ" sz="2400" b="1" dirty="0">
                <a:cs typeface="Arial" pitchFamily="34" charset="0"/>
              </a:rPr>
              <a:t>3D, 4D</a:t>
            </a:r>
          </a:p>
          <a:p>
            <a:pPr>
              <a:lnSpc>
                <a:spcPct val="80000"/>
              </a:lnSpc>
              <a:defRPr/>
            </a:pPr>
            <a:endParaRPr lang="cs-CZ" sz="2300" dirty="0">
              <a:cs typeface="Arial" pitchFamily="34" charset="0"/>
            </a:endParaRPr>
          </a:p>
          <a:p>
            <a:pPr>
              <a:lnSpc>
                <a:spcPct val="80000"/>
              </a:lnSpc>
              <a:defRPr/>
            </a:pPr>
            <a:r>
              <a:rPr lang="cs-CZ" sz="2300" b="1" dirty="0">
                <a:cs typeface="Arial" pitchFamily="34" charset="0"/>
              </a:rPr>
              <a:t>M mód (</a:t>
            </a:r>
            <a:r>
              <a:rPr lang="cs-CZ" sz="2300" b="1" dirty="0" err="1">
                <a:cs typeface="Arial" pitchFamily="34" charset="0"/>
              </a:rPr>
              <a:t>Motion</a:t>
            </a:r>
            <a:r>
              <a:rPr lang="cs-CZ" sz="2300" b="1" dirty="0">
                <a:cs typeface="Arial" pitchFamily="34" charset="0"/>
              </a:rPr>
              <a:t>)</a:t>
            </a:r>
          </a:p>
          <a:p>
            <a:pPr lvl="1">
              <a:lnSpc>
                <a:spcPct val="80000"/>
              </a:lnSpc>
              <a:defRPr/>
            </a:pPr>
            <a:r>
              <a:rPr lang="cs-CZ" sz="1900" dirty="0">
                <a:cs typeface="Arial" pitchFamily="34" charset="0"/>
              </a:rPr>
              <a:t>Jednorozměrný B-mód + čas</a:t>
            </a:r>
          </a:p>
          <a:p>
            <a:pPr lvl="1">
              <a:lnSpc>
                <a:spcPct val="80000"/>
              </a:lnSpc>
              <a:defRPr/>
            </a:pPr>
            <a:endParaRPr lang="cs-CZ" sz="1900" dirty="0">
              <a:cs typeface="Arial" pitchFamily="34" charset="0"/>
            </a:endParaRPr>
          </a:p>
          <a:p>
            <a:pPr>
              <a:lnSpc>
                <a:spcPct val="80000"/>
              </a:lnSpc>
              <a:defRPr/>
            </a:pPr>
            <a:r>
              <a:rPr lang="cs-CZ" sz="2400" b="1" dirty="0">
                <a:cs typeface="Arial" pitchFamily="34" charset="0"/>
              </a:rPr>
              <a:t>Doppler…</a:t>
            </a:r>
          </a:p>
          <a:p>
            <a:pPr>
              <a:lnSpc>
                <a:spcPct val="80000"/>
              </a:lnSpc>
              <a:defRPr/>
            </a:pPr>
            <a:endParaRPr lang="cs-CZ" sz="1900" dirty="0">
              <a:cs typeface="Arial" pitchFamily="34" charset="0"/>
            </a:endParaRPr>
          </a:p>
        </p:txBody>
      </p:sp>
      <p:pic>
        <p:nvPicPr>
          <p:cNvPr id="28676" name="Picture 2" descr="http://www.aium.org/images/timeline/1950_1e.jpg">
            <a:extLst>
              <a:ext uri="{FF2B5EF4-FFF2-40B4-BE49-F238E27FC236}">
                <a16:creationId xmlns:a16="http://schemas.microsoft.com/office/drawing/2014/main" id="{6E0530C5-8EED-4D06-B454-48CFD9182F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294196"/>
            <a:ext cx="2036707" cy="1567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ovéPole 16">
            <a:extLst>
              <a:ext uri="{FF2B5EF4-FFF2-40B4-BE49-F238E27FC236}">
                <a16:creationId xmlns:a16="http://schemas.microsoft.com/office/drawing/2014/main" id="{09FFDD4D-FF73-40A2-8A0C-8ABF2E58E6AA}"/>
              </a:ext>
            </a:extLst>
          </p:cNvPr>
          <p:cNvSpPr txBox="1"/>
          <p:nvPr/>
        </p:nvSpPr>
        <p:spPr>
          <a:xfrm>
            <a:off x="6156325" y="1844675"/>
            <a:ext cx="2592388" cy="261938"/>
          </a:xfrm>
          <a:prstGeom prst="rect">
            <a:avLst/>
          </a:prstGeom>
          <a:noFill/>
        </p:spPr>
        <p:txBody>
          <a:bodyPr>
            <a:spAutoFit/>
          </a:bodyPr>
          <a:lstStyle/>
          <a:p>
            <a:pPr>
              <a:defRPr/>
            </a:pPr>
            <a:r>
              <a:rPr lang="cs-CZ" sz="1050" i="1" dirty="0"/>
              <a:t>1949 - </a:t>
            </a:r>
            <a:r>
              <a:rPr lang="en-US" sz="1050" i="1" dirty="0"/>
              <a:t>John Julian Wild, MD, PhD</a:t>
            </a:r>
            <a:endParaRPr lang="cs-CZ" sz="1050" i="1" dirty="0"/>
          </a:p>
        </p:txBody>
      </p:sp>
      <p:pic>
        <p:nvPicPr>
          <p:cNvPr id="28678" name="Picture 3">
            <a:extLst>
              <a:ext uri="{FF2B5EF4-FFF2-40B4-BE49-F238E27FC236}">
                <a16:creationId xmlns:a16="http://schemas.microsoft.com/office/drawing/2014/main" id="{3E60018C-FCFE-4C87-A613-C1BF765800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803" t="4546" r="3769"/>
          <a:stretch>
            <a:fillRect/>
          </a:stretch>
        </p:blipFill>
        <p:spPr bwMode="auto">
          <a:xfrm>
            <a:off x="5148064" y="2122488"/>
            <a:ext cx="2075696" cy="1816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8679" name="Picture 5" descr="Heart, amyloidosis, M-mode">
            <a:extLst>
              <a:ext uri="{FF2B5EF4-FFF2-40B4-BE49-F238E27FC236}">
                <a16:creationId xmlns:a16="http://schemas.microsoft.com/office/drawing/2014/main" id="{727C265C-46C7-4582-A618-650300EA3F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9450" t="13255" r="22038" b="5501"/>
          <a:stretch>
            <a:fillRect/>
          </a:stretch>
        </p:blipFill>
        <p:spPr bwMode="auto">
          <a:xfrm>
            <a:off x="4860032" y="4517123"/>
            <a:ext cx="2553538" cy="2269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6" descr="G:\3D_3.jpg">
            <a:extLst>
              <a:ext uri="{FF2B5EF4-FFF2-40B4-BE49-F238E27FC236}">
                <a16:creationId xmlns:a16="http://schemas.microsoft.com/office/drawing/2014/main" id="{620FA8F9-9670-48CD-B71D-8369C37F37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3915" t="50253" r="4402"/>
          <a:stretch>
            <a:fillRect/>
          </a:stretch>
        </p:blipFill>
        <p:spPr bwMode="auto">
          <a:xfrm>
            <a:off x="7413570" y="3356991"/>
            <a:ext cx="1701800"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8">
            <a:extLst>
              <a:ext uri="{FF2B5EF4-FFF2-40B4-BE49-F238E27FC236}">
                <a16:creationId xmlns:a16="http://schemas.microsoft.com/office/drawing/2014/main" id="{F600A7B2-B7A5-4CD8-90AC-825745288C0E}"/>
              </a:ext>
            </a:extLst>
          </p:cNvPr>
          <p:cNvSpPr>
            <a:spLocks noChangeShapeType="1"/>
          </p:cNvSpPr>
          <p:nvPr/>
        </p:nvSpPr>
        <p:spPr bwMode="auto">
          <a:xfrm flipV="1">
            <a:off x="4754563" y="1129501"/>
            <a:ext cx="1278235" cy="23019"/>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0" name="Line 8">
            <a:extLst>
              <a:ext uri="{FF2B5EF4-FFF2-40B4-BE49-F238E27FC236}">
                <a16:creationId xmlns:a16="http://schemas.microsoft.com/office/drawing/2014/main" id="{1FB4EC01-BDBC-4A77-910B-83CC7493929C}"/>
              </a:ext>
            </a:extLst>
          </p:cNvPr>
          <p:cNvSpPr>
            <a:spLocks noChangeShapeType="1"/>
          </p:cNvSpPr>
          <p:nvPr/>
        </p:nvSpPr>
        <p:spPr bwMode="auto">
          <a:xfrm>
            <a:off x="3563888" y="2291634"/>
            <a:ext cx="1584176" cy="129254"/>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1" name="Line 8">
            <a:extLst>
              <a:ext uri="{FF2B5EF4-FFF2-40B4-BE49-F238E27FC236}">
                <a16:creationId xmlns:a16="http://schemas.microsoft.com/office/drawing/2014/main" id="{3DC51291-D7F9-4CAC-8D2F-43E09A615347}"/>
              </a:ext>
            </a:extLst>
          </p:cNvPr>
          <p:cNvSpPr>
            <a:spLocks noChangeShapeType="1"/>
          </p:cNvSpPr>
          <p:nvPr/>
        </p:nvSpPr>
        <p:spPr bwMode="auto">
          <a:xfrm>
            <a:off x="3408516" y="5157192"/>
            <a:ext cx="1451515" cy="42483"/>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2" name="Line 8">
            <a:extLst>
              <a:ext uri="{FF2B5EF4-FFF2-40B4-BE49-F238E27FC236}">
                <a16:creationId xmlns:a16="http://schemas.microsoft.com/office/drawing/2014/main" id="{1FB4EC01-BDBC-4A77-910B-83CC7493929C}"/>
              </a:ext>
            </a:extLst>
          </p:cNvPr>
          <p:cNvSpPr>
            <a:spLocks noChangeShapeType="1"/>
          </p:cNvSpPr>
          <p:nvPr/>
        </p:nvSpPr>
        <p:spPr bwMode="auto">
          <a:xfrm flipV="1">
            <a:off x="1619672" y="4286251"/>
            <a:ext cx="5604088" cy="78854"/>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22" name="Picture 2050">
            <a:extLst>
              <a:ext uri="{FF2B5EF4-FFF2-40B4-BE49-F238E27FC236}">
                <a16:creationId xmlns:a16="http://schemas.microsoft.com/office/drawing/2014/main" id="{5B118C9F-AD7F-4AD1-9BD4-28637D24F9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946275"/>
            <a:ext cx="21336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2051" descr="Clap2">
            <a:extLst>
              <a:ext uri="{FF2B5EF4-FFF2-40B4-BE49-F238E27FC236}">
                <a16:creationId xmlns:a16="http://schemas.microsoft.com/office/drawing/2014/main" id="{3C915051-D0D4-4D2F-BCB8-70002A019A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175" y="4652963"/>
            <a:ext cx="1600200"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6836" name="Rectangle 2052">
            <a:extLst>
              <a:ext uri="{FF2B5EF4-FFF2-40B4-BE49-F238E27FC236}">
                <a16:creationId xmlns:a16="http://schemas.microsoft.com/office/drawing/2014/main" id="{332AB48F-FCA0-49B3-A3DC-AA03A80FF124}"/>
              </a:ext>
            </a:extLst>
          </p:cNvPr>
          <p:cNvSpPr>
            <a:spLocks noGrp="1" noChangeArrowheads="1"/>
          </p:cNvSpPr>
          <p:nvPr>
            <p:ph type="title"/>
          </p:nvPr>
        </p:nvSpPr>
        <p:spPr>
          <a:xfrm>
            <a:off x="0" y="0"/>
            <a:ext cx="5651500" cy="1196975"/>
          </a:xfrm>
        </p:spPr>
        <p:txBody>
          <a:bodyPr/>
          <a:lstStyle/>
          <a:p>
            <a:pPr>
              <a:defRPr/>
            </a:pPr>
            <a:r>
              <a:rPr lang="cs-CZ" altLang="cs-CZ" sz="4000" dirty="0"/>
              <a:t>A zobrazení (A-mode)</a:t>
            </a:r>
          </a:p>
        </p:txBody>
      </p:sp>
      <p:sp>
        <p:nvSpPr>
          <p:cNvPr id="1016837" name="Rectangle 2053">
            <a:extLst>
              <a:ext uri="{FF2B5EF4-FFF2-40B4-BE49-F238E27FC236}">
                <a16:creationId xmlns:a16="http://schemas.microsoft.com/office/drawing/2014/main" id="{CD361D59-592A-4E94-9F2C-339B12A3DFF0}"/>
              </a:ext>
            </a:extLst>
          </p:cNvPr>
          <p:cNvSpPr>
            <a:spLocks noGrp="1" noChangeArrowheads="1"/>
          </p:cNvSpPr>
          <p:nvPr>
            <p:ph type="body" idx="1"/>
          </p:nvPr>
        </p:nvSpPr>
        <p:spPr>
          <a:xfrm>
            <a:off x="250825" y="1143000"/>
            <a:ext cx="5083175" cy="4724400"/>
          </a:xfrm>
        </p:spPr>
        <p:txBody>
          <a:bodyPr/>
          <a:lstStyle/>
          <a:p>
            <a:pPr>
              <a:defRPr/>
            </a:pPr>
            <a:r>
              <a:rPr lang="cs-CZ" altLang="cs-CZ" sz="2400" dirty="0">
                <a:solidFill>
                  <a:srgbClr val="EAEAEA"/>
                </a:solidFill>
                <a:effectLst>
                  <a:outerShdw blurRad="38100" dist="38100" dir="2700000" algn="tl">
                    <a:srgbClr val="FFFFFF"/>
                  </a:outerShdw>
                </a:effectLst>
                <a:latin typeface="Arial Narrow" pitchFamily="34" charset="0"/>
              </a:rPr>
              <a:t>„A“ - amplituda</a:t>
            </a:r>
          </a:p>
          <a:p>
            <a:pPr>
              <a:defRPr/>
            </a:pPr>
            <a:r>
              <a:rPr lang="cs-CZ" altLang="cs-CZ" sz="2400" dirty="0">
                <a:solidFill>
                  <a:srgbClr val="EAEAEA"/>
                </a:solidFill>
                <a:latin typeface="Arial Narrow" pitchFamily="34" charset="0"/>
              </a:rPr>
              <a:t>nejjednodušší metoda</a:t>
            </a:r>
          </a:p>
          <a:p>
            <a:pPr>
              <a:defRPr/>
            </a:pPr>
            <a:r>
              <a:rPr lang="cs-CZ" altLang="cs-CZ" sz="2400" dirty="0">
                <a:solidFill>
                  <a:srgbClr val="EAEAEA"/>
                </a:solidFill>
                <a:latin typeface="Arial Narrow" pitchFamily="34" charset="0"/>
              </a:rPr>
              <a:t>amplituda, množství </a:t>
            </a:r>
            <a:r>
              <a:rPr lang="cs-CZ" altLang="cs-CZ" sz="2400" dirty="0">
                <a:solidFill>
                  <a:schemeClr val="bg2"/>
                </a:solidFill>
                <a:effectLst>
                  <a:outerShdw blurRad="38100" dist="38100" dir="2700000" algn="tl">
                    <a:srgbClr val="FFFFFF"/>
                  </a:outerShdw>
                </a:effectLst>
                <a:latin typeface="Arial Narrow" pitchFamily="34" charset="0"/>
              </a:rPr>
              <a:t>odražené energie</a:t>
            </a:r>
          </a:p>
          <a:p>
            <a:pPr>
              <a:defRPr/>
            </a:pPr>
            <a:r>
              <a:rPr lang="cs-CZ" altLang="cs-CZ" sz="2400" dirty="0">
                <a:solidFill>
                  <a:srgbClr val="EAEAEA"/>
                </a:solidFill>
                <a:latin typeface="Arial Narrow" pitchFamily="34" charset="0"/>
              </a:rPr>
              <a:t>oční</a:t>
            </a:r>
          </a:p>
          <a:p>
            <a:pPr>
              <a:defRPr/>
            </a:pPr>
            <a:endParaRPr lang="cs-CZ" altLang="cs-CZ" sz="2400" dirty="0">
              <a:solidFill>
                <a:srgbClr val="EAEAEA"/>
              </a:solidFill>
              <a:latin typeface="Arial Narrow" pitchFamily="34" charset="0"/>
            </a:endParaRPr>
          </a:p>
          <a:p>
            <a:pPr>
              <a:defRPr/>
            </a:pPr>
            <a:r>
              <a:rPr lang="cs-CZ" altLang="cs-CZ" sz="2400" dirty="0">
                <a:solidFill>
                  <a:srgbClr val="EAEAEA"/>
                </a:solidFill>
                <a:latin typeface="Arial Narrow" pitchFamily="34" charset="0"/>
              </a:rPr>
              <a:t>NEVÝHODA:</a:t>
            </a:r>
          </a:p>
          <a:p>
            <a:pPr lvl="1">
              <a:defRPr/>
            </a:pPr>
            <a:r>
              <a:rPr lang="cs-CZ" altLang="cs-CZ" sz="2000" dirty="0">
                <a:solidFill>
                  <a:srgbClr val="EAEAEA"/>
                </a:solidFill>
                <a:latin typeface="Arial Narrow" pitchFamily="34" charset="0"/>
              </a:rPr>
              <a:t>není jednoznačné od jaké struktury se vlny odráží</a:t>
            </a:r>
          </a:p>
          <a:p>
            <a:pPr lvl="1">
              <a:defRPr/>
            </a:pPr>
            <a:r>
              <a:rPr lang="cs-CZ" altLang="cs-CZ" sz="2000" dirty="0">
                <a:solidFill>
                  <a:srgbClr val="EAEAEA"/>
                </a:solidFill>
                <a:latin typeface="Arial Narrow" pitchFamily="34" charset="0"/>
              </a:rPr>
              <a:t>tvar objektu nejasný</a:t>
            </a:r>
          </a:p>
          <a:p>
            <a:pPr lvl="1">
              <a:defRPr/>
            </a:pPr>
            <a:r>
              <a:rPr lang="cs-CZ" altLang="cs-CZ" sz="2000" dirty="0">
                <a:solidFill>
                  <a:srgbClr val="EAEAEA"/>
                </a:solidFill>
                <a:latin typeface="Arial Narrow" pitchFamily="34" charset="0"/>
              </a:rPr>
              <a:t>linie + amplituda</a:t>
            </a:r>
          </a:p>
          <a:p>
            <a:pPr>
              <a:defRPr/>
            </a:pPr>
            <a:endParaRPr lang="cs-CZ" altLang="cs-CZ" sz="2400" dirty="0">
              <a:solidFill>
                <a:srgbClr val="EAEAEA"/>
              </a:solidFill>
              <a:latin typeface="Arial Narrow" pitchFamily="34" charset="0"/>
            </a:endParaRPr>
          </a:p>
        </p:txBody>
      </p:sp>
      <p:pic>
        <p:nvPicPr>
          <p:cNvPr id="30726" name="Picture 2054">
            <a:extLst>
              <a:ext uri="{FF2B5EF4-FFF2-40B4-BE49-F238E27FC236}">
                <a16:creationId xmlns:a16="http://schemas.microsoft.com/office/drawing/2014/main" id="{68948497-C60D-4029-BE03-682370703C4D}"/>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5410200" y="0"/>
            <a:ext cx="3733800"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30727" name="Group 2055">
            <a:extLst>
              <a:ext uri="{FF2B5EF4-FFF2-40B4-BE49-F238E27FC236}">
                <a16:creationId xmlns:a16="http://schemas.microsoft.com/office/drawing/2014/main" id="{88600771-EC8F-4FE0-9A19-BD380F79C77B}"/>
              </a:ext>
            </a:extLst>
          </p:cNvPr>
          <p:cNvGrpSpPr>
            <a:grpSpLocks/>
          </p:cNvGrpSpPr>
          <p:nvPr/>
        </p:nvGrpSpPr>
        <p:grpSpPr bwMode="auto">
          <a:xfrm>
            <a:off x="5486400" y="4038600"/>
            <a:ext cx="3962400" cy="2819400"/>
            <a:chOff x="3264" y="2544"/>
            <a:chExt cx="2496" cy="1776"/>
          </a:xfrm>
        </p:grpSpPr>
        <p:pic>
          <p:nvPicPr>
            <p:cNvPr id="30729" name="Picture 2056" descr="amode1">
              <a:extLst>
                <a:ext uri="{FF2B5EF4-FFF2-40B4-BE49-F238E27FC236}">
                  <a16:creationId xmlns:a16="http://schemas.microsoft.com/office/drawing/2014/main" id="{91FBC955-3E0D-49CC-81C9-18A88DA93B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8" y="2880"/>
              <a:ext cx="1944"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0" name="Text Box 2057">
              <a:extLst>
                <a:ext uri="{FF2B5EF4-FFF2-40B4-BE49-F238E27FC236}">
                  <a16:creationId xmlns:a16="http://schemas.microsoft.com/office/drawing/2014/main" id="{9B3BF3CA-22D6-4EF2-AC26-B7D11401FC4B}"/>
                </a:ext>
              </a:extLst>
            </p:cNvPr>
            <p:cNvSpPr txBox="1">
              <a:spLocks noChangeArrowheads="1"/>
            </p:cNvSpPr>
            <p:nvPr/>
          </p:nvSpPr>
          <p:spPr bwMode="auto">
            <a:xfrm>
              <a:off x="3264" y="2544"/>
              <a:ext cx="144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16" tIns="46758" rIns="93516" bIns="4675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cs-CZ" altLang="cs-CZ">
                  <a:solidFill>
                    <a:srgbClr val="EAEAEA"/>
                  </a:solidFill>
                </a:rPr>
                <a:t>vyslaný puls</a:t>
              </a:r>
              <a:r>
                <a:rPr lang="en-US" altLang="cs-CZ">
                  <a:solidFill>
                    <a:srgbClr val="EAEAEA"/>
                  </a:solidFill>
                </a:rPr>
                <a:t> </a:t>
              </a:r>
              <a:r>
                <a:rPr lang="en-US" altLang="cs-CZ">
                  <a:solidFill>
                    <a:srgbClr val="EAEAEA"/>
                  </a:solidFill>
                  <a:sym typeface="Wingdings" panose="05000000000000000000" pitchFamily="2" charset="2"/>
                </a:rPr>
                <a:t></a:t>
              </a:r>
              <a:endParaRPr lang="en-US" altLang="cs-CZ">
                <a:solidFill>
                  <a:srgbClr val="EAEAEA"/>
                </a:solidFill>
              </a:endParaRPr>
            </a:p>
          </p:txBody>
        </p:sp>
        <p:sp>
          <p:nvSpPr>
            <p:cNvPr id="30731" name="Text Box 2058">
              <a:extLst>
                <a:ext uri="{FF2B5EF4-FFF2-40B4-BE49-F238E27FC236}">
                  <a16:creationId xmlns:a16="http://schemas.microsoft.com/office/drawing/2014/main" id="{D9E33360-B0EE-4E12-A0B2-451DBFFE41E1}"/>
                </a:ext>
              </a:extLst>
            </p:cNvPr>
            <p:cNvSpPr txBox="1">
              <a:spLocks noChangeArrowheads="1"/>
            </p:cNvSpPr>
            <p:nvPr/>
          </p:nvSpPr>
          <p:spPr bwMode="auto">
            <a:xfrm>
              <a:off x="4560" y="2544"/>
              <a:ext cx="120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16" tIns="46758" rIns="93516" bIns="4675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en-US" altLang="cs-CZ">
                  <a:solidFill>
                    <a:srgbClr val="EAEAEA"/>
                  </a:solidFill>
                  <a:sym typeface="Wingdings" panose="05000000000000000000" pitchFamily="2" charset="2"/>
                </a:rPr>
                <a:t></a:t>
              </a:r>
              <a:r>
                <a:rPr lang="en-US" altLang="cs-CZ">
                  <a:solidFill>
                    <a:srgbClr val="EAEAEA"/>
                  </a:solidFill>
                </a:rPr>
                <a:t> </a:t>
              </a:r>
              <a:r>
                <a:rPr lang="cs-CZ" altLang="cs-CZ">
                  <a:solidFill>
                    <a:srgbClr val="EAEAEA"/>
                  </a:solidFill>
                </a:rPr>
                <a:t>echo</a:t>
              </a:r>
              <a:endParaRPr lang="en-US" altLang="cs-CZ">
                <a:solidFill>
                  <a:srgbClr val="EAEAEA"/>
                </a:solidFill>
              </a:endParaRPr>
            </a:p>
          </p:txBody>
        </p:sp>
        <p:sp>
          <p:nvSpPr>
            <p:cNvPr id="30732" name="Line 2059">
              <a:extLst>
                <a:ext uri="{FF2B5EF4-FFF2-40B4-BE49-F238E27FC236}">
                  <a16:creationId xmlns:a16="http://schemas.microsoft.com/office/drawing/2014/main" id="{66262553-764A-46B4-ACE8-127AD10B8DE2}"/>
                </a:ext>
              </a:extLst>
            </p:cNvPr>
            <p:cNvSpPr>
              <a:spLocks noChangeShapeType="1"/>
            </p:cNvSpPr>
            <p:nvPr/>
          </p:nvSpPr>
          <p:spPr bwMode="auto">
            <a:xfrm>
              <a:off x="4128" y="2784"/>
              <a:ext cx="144" cy="52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3516" tIns="46758" rIns="93516" bIns="46758" anchor="ctr"/>
            <a:lstStyle/>
            <a:p>
              <a:endParaRPr lang="cs-CZ"/>
            </a:p>
          </p:txBody>
        </p:sp>
        <p:sp>
          <p:nvSpPr>
            <p:cNvPr id="30733" name="Line 2060">
              <a:extLst>
                <a:ext uri="{FF2B5EF4-FFF2-40B4-BE49-F238E27FC236}">
                  <a16:creationId xmlns:a16="http://schemas.microsoft.com/office/drawing/2014/main" id="{8376FFDD-34F2-4A5D-BFB7-68B9D6F384C5}"/>
                </a:ext>
              </a:extLst>
            </p:cNvPr>
            <p:cNvSpPr>
              <a:spLocks noChangeShapeType="1"/>
            </p:cNvSpPr>
            <p:nvPr/>
          </p:nvSpPr>
          <p:spPr bwMode="auto">
            <a:xfrm>
              <a:off x="5040" y="2784"/>
              <a:ext cx="144" cy="67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3516" tIns="46758" rIns="93516" bIns="46758" anchor="ctr"/>
            <a:lstStyle/>
            <a:p>
              <a:endParaRPr lang="cs-CZ"/>
            </a:p>
          </p:txBody>
        </p:sp>
      </p:grpSp>
      <p:pic>
        <p:nvPicPr>
          <p:cNvPr id="1016850" name="a_mode.avi">
            <a:hlinkClick r:id="" action="ppaction://media"/>
            <a:extLst>
              <a:ext uri="{FF2B5EF4-FFF2-40B4-BE49-F238E27FC236}">
                <a16:creationId xmlns:a16="http://schemas.microsoft.com/office/drawing/2014/main" id="{D0EEB217-5677-4C13-9C75-FFE3C0765D5C}"/>
              </a:ext>
            </a:extLst>
          </p:cNvPr>
          <p:cNvPicPr>
            <a:picLocks noRot="1" noChangeAspect="1" noChangeArrowheads="1"/>
          </p:cNvPicPr>
          <p:nvPr>
            <a:videoFile r:link="rId1"/>
          </p:nvPr>
        </p:nvPicPr>
        <p:blipFill>
          <a:blip r:embed="rId7">
            <a:extLst>
              <a:ext uri="{28A0092B-C50C-407E-A947-70E740481C1C}">
                <a14:useLocalDpi xmlns:a14="http://schemas.microsoft.com/office/drawing/2010/main" val="0"/>
              </a:ext>
            </a:extLst>
          </a:blip>
          <a:srcRect/>
          <a:stretch>
            <a:fillRect/>
          </a:stretch>
        </p:blipFill>
        <p:spPr bwMode="auto">
          <a:xfrm>
            <a:off x="5410200" y="1944688"/>
            <a:ext cx="3733800" cy="190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01685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016850"/>
                                        </p:tgtEl>
                                      </p:cBhvr>
                                    </p:cmd>
                                  </p:childTnLst>
                                </p:cTn>
                              </p:par>
                            </p:childTnLst>
                          </p:cTn>
                        </p:par>
                      </p:childTnLst>
                    </p:cTn>
                  </p:par>
                </p:childTnLst>
              </p:cTn>
              <p:nextCondLst>
                <p:cond evt="onClick" delay="0">
                  <p:tgtEl>
                    <p:spTgt spid="1016850"/>
                  </p:tgtEl>
                </p:cond>
              </p:nextCondLst>
            </p:seq>
            <p:video>
              <p:cMediaNode vol="80000">
                <p:cTn id="7" repeatCount="indefinite" fill="hold" display="0">
                  <p:stCondLst>
                    <p:cond delay="indefinite"/>
                  </p:stCondLst>
                </p:cTn>
                <p:tgtEl>
                  <p:spTgt spid="1016850"/>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858" name="Rectangle 1026">
            <a:extLst>
              <a:ext uri="{FF2B5EF4-FFF2-40B4-BE49-F238E27FC236}">
                <a16:creationId xmlns:a16="http://schemas.microsoft.com/office/drawing/2014/main" id="{C4CA48D9-6551-4D50-8ED3-1E10E2CBFD46}"/>
              </a:ext>
            </a:extLst>
          </p:cNvPr>
          <p:cNvSpPr>
            <a:spLocks noGrp="1" noChangeArrowheads="1"/>
          </p:cNvSpPr>
          <p:nvPr>
            <p:ph type="title"/>
          </p:nvPr>
        </p:nvSpPr>
        <p:spPr>
          <a:xfrm>
            <a:off x="468313" y="188913"/>
            <a:ext cx="8229600" cy="849312"/>
          </a:xfrm>
        </p:spPr>
        <p:txBody>
          <a:bodyPr/>
          <a:lstStyle/>
          <a:p>
            <a:pPr>
              <a:defRPr/>
            </a:pPr>
            <a:r>
              <a:rPr lang="cs-CZ" altLang="cs-CZ" dirty="0"/>
              <a:t>M zobrazení (M-mode)</a:t>
            </a:r>
          </a:p>
        </p:txBody>
      </p:sp>
      <p:sp>
        <p:nvSpPr>
          <p:cNvPr id="1017859" name="Rectangle 1027">
            <a:extLst>
              <a:ext uri="{FF2B5EF4-FFF2-40B4-BE49-F238E27FC236}">
                <a16:creationId xmlns:a16="http://schemas.microsoft.com/office/drawing/2014/main" id="{24275199-5AD2-4296-AF5C-2B401BF10469}"/>
              </a:ext>
            </a:extLst>
          </p:cNvPr>
          <p:cNvSpPr>
            <a:spLocks noGrp="1" noChangeArrowheads="1"/>
          </p:cNvSpPr>
          <p:nvPr>
            <p:ph type="body" idx="1"/>
          </p:nvPr>
        </p:nvSpPr>
        <p:spPr>
          <a:xfrm>
            <a:off x="0" y="1052513"/>
            <a:ext cx="8229600" cy="4525962"/>
          </a:xfrm>
        </p:spPr>
        <p:txBody>
          <a:bodyPr/>
          <a:lstStyle/>
          <a:p>
            <a:pPr>
              <a:defRPr/>
            </a:pPr>
            <a:r>
              <a:rPr lang="cs-CZ" altLang="cs-CZ" sz="2400" b="1" dirty="0">
                <a:solidFill>
                  <a:srgbClr val="EAEAEA"/>
                </a:solidFill>
                <a:effectLst>
                  <a:outerShdw blurRad="38100" dist="38100" dir="2700000" algn="tl">
                    <a:srgbClr val="000000">
                      <a:alpha val="43137"/>
                    </a:srgbClr>
                  </a:outerShdw>
                </a:effectLst>
              </a:rPr>
              <a:t>„M“ – </a:t>
            </a:r>
            <a:r>
              <a:rPr lang="cs-CZ" altLang="cs-CZ" sz="2400" b="1" dirty="0" err="1">
                <a:solidFill>
                  <a:srgbClr val="EAEAEA"/>
                </a:solidFill>
                <a:effectLst>
                  <a:outerShdw blurRad="38100" dist="38100" dir="2700000" algn="tl">
                    <a:srgbClr val="000000">
                      <a:alpha val="43137"/>
                    </a:srgbClr>
                  </a:outerShdw>
                </a:effectLst>
              </a:rPr>
              <a:t>motion</a:t>
            </a:r>
            <a:r>
              <a:rPr lang="cs-CZ" altLang="cs-CZ" sz="2400" b="1" dirty="0">
                <a:solidFill>
                  <a:srgbClr val="EAEAEA"/>
                </a:solidFill>
                <a:effectLst>
                  <a:outerShdw blurRad="38100" dist="38100" dir="2700000" algn="tl">
                    <a:srgbClr val="000000">
                      <a:alpha val="43137"/>
                    </a:srgbClr>
                  </a:outerShdw>
                </a:effectLst>
              </a:rPr>
              <a:t> - pohyb</a:t>
            </a:r>
          </a:p>
          <a:p>
            <a:pPr>
              <a:defRPr/>
            </a:pPr>
            <a:r>
              <a:rPr lang="cs-CZ" altLang="cs-CZ" sz="2400" dirty="0">
                <a:solidFill>
                  <a:srgbClr val="EAEAEA"/>
                </a:solidFill>
              </a:rPr>
              <a:t>zachycení pohyblivé struktury A obrazem</a:t>
            </a:r>
          </a:p>
          <a:p>
            <a:pPr>
              <a:defRPr/>
            </a:pPr>
            <a:r>
              <a:rPr lang="cs-CZ" altLang="cs-CZ" sz="2400" dirty="0">
                <a:solidFill>
                  <a:srgbClr val="EAEAEA"/>
                </a:solidFill>
              </a:rPr>
              <a:t>nahrazení výchylek časové základny obrazovými body</a:t>
            </a:r>
          </a:p>
          <a:p>
            <a:pPr>
              <a:defRPr/>
            </a:pPr>
            <a:r>
              <a:rPr lang="cs-CZ" altLang="cs-CZ" sz="2400" dirty="0">
                <a:solidFill>
                  <a:srgbClr val="EAEAEA"/>
                </a:solidFill>
              </a:rPr>
              <a:t>velmi vysoká vzorkovací frekvence: až 1000 pulsů za sekundu</a:t>
            </a:r>
          </a:p>
          <a:p>
            <a:pPr lvl="1">
              <a:defRPr/>
            </a:pPr>
            <a:r>
              <a:rPr lang="cs-CZ" altLang="cs-CZ" sz="2000" dirty="0">
                <a:solidFill>
                  <a:srgbClr val="EAEAEA"/>
                </a:solidFill>
              </a:rPr>
              <a:t>kardiologie</a:t>
            </a:r>
          </a:p>
          <a:p>
            <a:pPr lvl="1">
              <a:defRPr/>
            </a:pPr>
            <a:r>
              <a:rPr lang="cs-CZ" altLang="cs-CZ" sz="2000" dirty="0">
                <a:solidFill>
                  <a:srgbClr val="EAEAEA"/>
                </a:solidFill>
              </a:rPr>
              <a:t>zobrazení srdce plodu</a:t>
            </a:r>
          </a:p>
        </p:txBody>
      </p:sp>
      <p:grpSp>
        <p:nvGrpSpPr>
          <p:cNvPr id="31748" name="Group 1028">
            <a:extLst>
              <a:ext uri="{FF2B5EF4-FFF2-40B4-BE49-F238E27FC236}">
                <a16:creationId xmlns:a16="http://schemas.microsoft.com/office/drawing/2014/main" id="{F7C69EBC-E734-4F71-9AE3-F4FF98A402FC}"/>
              </a:ext>
            </a:extLst>
          </p:cNvPr>
          <p:cNvGrpSpPr>
            <a:grpSpLocks/>
          </p:cNvGrpSpPr>
          <p:nvPr/>
        </p:nvGrpSpPr>
        <p:grpSpPr bwMode="auto">
          <a:xfrm>
            <a:off x="2057400" y="3382963"/>
            <a:ext cx="7086600" cy="3475037"/>
            <a:chOff x="1296" y="2131"/>
            <a:chExt cx="4464" cy="2189"/>
          </a:xfrm>
        </p:grpSpPr>
        <p:pic>
          <p:nvPicPr>
            <p:cNvPr id="31749" name="m_mode.avi">
              <a:hlinkClick r:id="" action="ppaction://media"/>
              <a:extLst>
                <a:ext uri="{FF2B5EF4-FFF2-40B4-BE49-F238E27FC236}">
                  <a16:creationId xmlns:a16="http://schemas.microsoft.com/office/drawing/2014/main" id="{748F4C1A-1DEC-4D68-8249-7002725F87C0}"/>
                </a:ext>
              </a:extLst>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3024" y="2131"/>
              <a:ext cx="2736" cy="2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 Box 1030">
              <a:extLst>
                <a:ext uri="{FF2B5EF4-FFF2-40B4-BE49-F238E27FC236}">
                  <a16:creationId xmlns:a16="http://schemas.microsoft.com/office/drawing/2014/main" id="{F98BBB1D-7DE5-405A-910A-426CAEEC57D9}"/>
                </a:ext>
              </a:extLst>
            </p:cNvPr>
            <p:cNvSpPr txBox="1">
              <a:spLocks noChangeArrowheads="1"/>
            </p:cNvSpPr>
            <p:nvPr/>
          </p:nvSpPr>
          <p:spPr bwMode="auto">
            <a:xfrm>
              <a:off x="1296" y="2419"/>
              <a:ext cx="144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16" tIns="46758" rIns="93516" bIns="4675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cs-CZ" altLang="cs-CZ">
                  <a:solidFill>
                    <a:srgbClr val="EAEAEA"/>
                  </a:solidFill>
                </a:rPr>
                <a:t>pohyb srdeční stěny během</a:t>
              </a:r>
              <a:r>
                <a:rPr lang="en-US" altLang="cs-CZ">
                  <a:solidFill>
                    <a:srgbClr val="EAEAEA"/>
                  </a:solidFill>
                </a:rPr>
                <a:t> </a:t>
              </a:r>
              <a:r>
                <a:rPr lang="cs-CZ" altLang="cs-CZ">
                  <a:solidFill>
                    <a:srgbClr val="EAEAEA"/>
                  </a:solidFill>
                </a:rPr>
                <a:t>kontrakce</a:t>
              </a:r>
              <a:endParaRPr lang="en-US" altLang="cs-CZ">
                <a:solidFill>
                  <a:srgbClr val="EAEAEA"/>
                </a:solidFill>
              </a:endParaRPr>
            </a:p>
          </p:txBody>
        </p:sp>
        <p:sp>
          <p:nvSpPr>
            <p:cNvPr id="31751" name="Text Box 1031">
              <a:extLst>
                <a:ext uri="{FF2B5EF4-FFF2-40B4-BE49-F238E27FC236}">
                  <a16:creationId xmlns:a16="http://schemas.microsoft.com/office/drawing/2014/main" id="{72E1D89C-AAA1-4523-A3DE-163DA549E824}"/>
                </a:ext>
              </a:extLst>
            </p:cNvPr>
            <p:cNvSpPr txBox="1">
              <a:spLocks noChangeArrowheads="1"/>
            </p:cNvSpPr>
            <p:nvPr/>
          </p:nvSpPr>
          <p:spPr bwMode="auto">
            <a:xfrm>
              <a:off x="1440" y="3859"/>
              <a:ext cx="91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16" tIns="46758" rIns="93516" bIns="4675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cs-CZ" altLang="cs-CZ">
                  <a:solidFill>
                    <a:srgbClr val="EAEAEA"/>
                  </a:solidFill>
                </a:rPr>
                <a:t>perikard</a:t>
              </a:r>
              <a:endParaRPr lang="en-US" altLang="cs-CZ">
                <a:solidFill>
                  <a:srgbClr val="EAEAEA"/>
                </a:solidFill>
              </a:endParaRPr>
            </a:p>
          </p:txBody>
        </p:sp>
        <p:sp>
          <p:nvSpPr>
            <p:cNvPr id="31752" name="Text Box 1032">
              <a:extLst>
                <a:ext uri="{FF2B5EF4-FFF2-40B4-BE49-F238E27FC236}">
                  <a16:creationId xmlns:a16="http://schemas.microsoft.com/office/drawing/2014/main" id="{0B7F45E3-0E65-4C25-9D7E-DA3C8FD4C579}"/>
                </a:ext>
              </a:extLst>
            </p:cNvPr>
            <p:cNvSpPr txBox="1">
              <a:spLocks noChangeArrowheads="1"/>
            </p:cNvSpPr>
            <p:nvPr/>
          </p:nvSpPr>
          <p:spPr bwMode="auto">
            <a:xfrm>
              <a:off x="1440" y="3283"/>
              <a:ext cx="57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16" tIns="46758" rIns="93516" bIns="4675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cs-CZ" altLang="cs-CZ">
                  <a:solidFill>
                    <a:srgbClr val="EAEAEA"/>
                  </a:solidFill>
                </a:rPr>
                <a:t>krev</a:t>
              </a:r>
              <a:endParaRPr lang="en-US" altLang="cs-CZ">
                <a:solidFill>
                  <a:srgbClr val="EAEAEA"/>
                </a:solidFill>
              </a:endParaRPr>
            </a:p>
          </p:txBody>
        </p:sp>
        <p:sp>
          <p:nvSpPr>
            <p:cNvPr id="31753" name="Text Box 1033">
              <a:extLst>
                <a:ext uri="{FF2B5EF4-FFF2-40B4-BE49-F238E27FC236}">
                  <a16:creationId xmlns:a16="http://schemas.microsoft.com/office/drawing/2014/main" id="{A0F96C40-97F7-4A37-9D9E-697D765F9EDC}"/>
                </a:ext>
              </a:extLst>
            </p:cNvPr>
            <p:cNvSpPr txBox="1">
              <a:spLocks noChangeArrowheads="1"/>
            </p:cNvSpPr>
            <p:nvPr/>
          </p:nvSpPr>
          <p:spPr bwMode="auto">
            <a:xfrm>
              <a:off x="1440" y="3571"/>
              <a:ext cx="100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16" tIns="46758" rIns="93516" bIns="4675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cs-CZ" altLang="cs-CZ">
                  <a:solidFill>
                    <a:srgbClr val="EAEAEA"/>
                  </a:solidFill>
                </a:rPr>
                <a:t>srdeční sval</a:t>
              </a:r>
              <a:endParaRPr lang="en-US" altLang="cs-CZ">
                <a:solidFill>
                  <a:srgbClr val="EAEAEA"/>
                </a:solidFill>
              </a:endParaRPr>
            </a:p>
          </p:txBody>
        </p:sp>
        <p:sp>
          <p:nvSpPr>
            <p:cNvPr id="31754" name="Line 1034">
              <a:extLst>
                <a:ext uri="{FF2B5EF4-FFF2-40B4-BE49-F238E27FC236}">
                  <a16:creationId xmlns:a16="http://schemas.microsoft.com/office/drawing/2014/main" id="{52BAEE5A-76CB-43D7-AE78-5A440E2E68A4}"/>
                </a:ext>
              </a:extLst>
            </p:cNvPr>
            <p:cNvSpPr>
              <a:spLocks noChangeShapeType="1"/>
            </p:cNvSpPr>
            <p:nvPr/>
          </p:nvSpPr>
          <p:spPr bwMode="auto">
            <a:xfrm flipV="1">
              <a:off x="2400" y="3955"/>
              <a:ext cx="528" cy="4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3516" tIns="46758" rIns="93516" bIns="46758" anchor="ctr"/>
            <a:lstStyle/>
            <a:p>
              <a:endParaRPr lang="cs-CZ"/>
            </a:p>
          </p:txBody>
        </p:sp>
        <p:sp>
          <p:nvSpPr>
            <p:cNvPr id="31755" name="Line 1035">
              <a:extLst>
                <a:ext uri="{FF2B5EF4-FFF2-40B4-BE49-F238E27FC236}">
                  <a16:creationId xmlns:a16="http://schemas.microsoft.com/office/drawing/2014/main" id="{BB3E8BC5-FE39-4961-81D1-B1E3B6045C68}"/>
                </a:ext>
              </a:extLst>
            </p:cNvPr>
            <p:cNvSpPr>
              <a:spLocks noChangeShapeType="1"/>
            </p:cNvSpPr>
            <p:nvPr/>
          </p:nvSpPr>
          <p:spPr bwMode="auto">
            <a:xfrm>
              <a:off x="2352" y="3715"/>
              <a:ext cx="528" cy="9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3516" tIns="46758" rIns="93516" bIns="46758" anchor="ctr"/>
            <a:lstStyle/>
            <a:p>
              <a:endParaRPr lang="cs-CZ"/>
            </a:p>
          </p:txBody>
        </p:sp>
        <p:sp>
          <p:nvSpPr>
            <p:cNvPr id="31756" name="Line 1036">
              <a:extLst>
                <a:ext uri="{FF2B5EF4-FFF2-40B4-BE49-F238E27FC236}">
                  <a16:creationId xmlns:a16="http://schemas.microsoft.com/office/drawing/2014/main" id="{34CAA39E-400E-4741-BF94-A5F5EE02935C}"/>
                </a:ext>
              </a:extLst>
            </p:cNvPr>
            <p:cNvSpPr>
              <a:spLocks noChangeShapeType="1"/>
            </p:cNvSpPr>
            <p:nvPr/>
          </p:nvSpPr>
          <p:spPr bwMode="auto">
            <a:xfrm>
              <a:off x="1968" y="3427"/>
              <a:ext cx="912"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3516" tIns="46758" rIns="93516" bIns="46758" anchor="ctr"/>
            <a:lstStyle/>
            <a:p>
              <a:endParaRPr lang="cs-CZ"/>
            </a:p>
          </p:txBody>
        </p:sp>
        <p:sp>
          <p:nvSpPr>
            <p:cNvPr id="31757" name="Line 1037">
              <a:extLst>
                <a:ext uri="{FF2B5EF4-FFF2-40B4-BE49-F238E27FC236}">
                  <a16:creationId xmlns:a16="http://schemas.microsoft.com/office/drawing/2014/main" id="{3D6235E6-49FF-4524-B72A-53B702E468F8}"/>
                </a:ext>
              </a:extLst>
            </p:cNvPr>
            <p:cNvSpPr>
              <a:spLocks noChangeShapeType="1"/>
            </p:cNvSpPr>
            <p:nvPr/>
          </p:nvSpPr>
          <p:spPr bwMode="auto">
            <a:xfrm>
              <a:off x="2208" y="2851"/>
              <a:ext cx="1872" cy="768"/>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lIns="93516" tIns="46758" rIns="93516" bIns="46758" anchor="ctr"/>
            <a:lstStyle/>
            <a:p>
              <a:endParaRPr lang="cs-CZ"/>
            </a:p>
          </p:txBody>
        </p:sp>
      </p:gr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18882" name="Rectangle 1026">
            <a:extLst>
              <a:ext uri="{FF2B5EF4-FFF2-40B4-BE49-F238E27FC236}">
                <a16:creationId xmlns:a16="http://schemas.microsoft.com/office/drawing/2014/main" id="{9249A642-E22E-44D9-839C-BEF7EB3B0EB7}"/>
              </a:ext>
            </a:extLst>
          </p:cNvPr>
          <p:cNvSpPr>
            <a:spLocks noGrp="1" noChangeArrowheads="1"/>
          </p:cNvSpPr>
          <p:nvPr>
            <p:ph type="title"/>
          </p:nvPr>
        </p:nvSpPr>
        <p:spPr/>
        <p:txBody>
          <a:bodyPr/>
          <a:lstStyle/>
          <a:p>
            <a:pPr>
              <a:defRPr/>
            </a:pPr>
            <a:r>
              <a:rPr lang="cs-CZ" altLang="cs-CZ"/>
              <a:t>B zobrazení (B-mode)</a:t>
            </a:r>
          </a:p>
        </p:txBody>
      </p:sp>
      <p:sp>
        <p:nvSpPr>
          <p:cNvPr id="1018883" name="Rectangle 1027">
            <a:extLst>
              <a:ext uri="{FF2B5EF4-FFF2-40B4-BE49-F238E27FC236}">
                <a16:creationId xmlns:a16="http://schemas.microsoft.com/office/drawing/2014/main" id="{79D31D6B-88E9-4106-920D-543CBD9CE8F0}"/>
              </a:ext>
            </a:extLst>
          </p:cNvPr>
          <p:cNvSpPr>
            <a:spLocks noGrp="1" noChangeArrowheads="1"/>
          </p:cNvSpPr>
          <p:nvPr>
            <p:ph type="body" sz="half" idx="1"/>
          </p:nvPr>
        </p:nvSpPr>
        <p:spPr>
          <a:xfrm>
            <a:off x="457200" y="2133600"/>
            <a:ext cx="4076700" cy="3671888"/>
          </a:xfrm>
        </p:spPr>
        <p:txBody>
          <a:bodyPr/>
          <a:lstStyle/>
          <a:p>
            <a:pPr>
              <a:defRPr/>
            </a:pPr>
            <a:r>
              <a:rPr lang="cs-CZ" altLang="cs-CZ" sz="2800" dirty="0">
                <a:solidFill>
                  <a:srgbClr val="EAEAEA"/>
                </a:solidFill>
                <a:effectLst>
                  <a:outerShdw blurRad="38100" dist="38100" dir="2700000" algn="tl">
                    <a:srgbClr val="FFFFFF"/>
                  </a:outerShdw>
                </a:effectLst>
                <a:latin typeface="Arial Narrow" pitchFamily="34" charset="0"/>
              </a:rPr>
              <a:t>„B“ – </a:t>
            </a:r>
            <a:r>
              <a:rPr lang="cs-CZ" altLang="cs-CZ" sz="2800" dirty="0" err="1">
                <a:solidFill>
                  <a:srgbClr val="EAEAEA"/>
                </a:solidFill>
                <a:effectLst>
                  <a:outerShdw blurRad="38100" dist="38100" dir="2700000" algn="tl">
                    <a:srgbClr val="FFFFFF"/>
                  </a:outerShdw>
                </a:effectLst>
                <a:latin typeface="Arial Narrow" pitchFamily="34" charset="0"/>
              </a:rPr>
              <a:t>brightness</a:t>
            </a:r>
            <a:r>
              <a:rPr lang="cs-CZ" altLang="cs-CZ" sz="2800" dirty="0">
                <a:solidFill>
                  <a:srgbClr val="EAEAEA"/>
                </a:solidFill>
                <a:effectLst>
                  <a:outerShdw blurRad="38100" dist="38100" dir="2700000" algn="tl">
                    <a:srgbClr val="FFFFFF"/>
                  </a:outerShdw>
                </a:effectLst>
                <a:latin typeface="Arial Narrow" pitchFamily="34" charset="0"/>
              </a:rPr>
              <a:t> (jas, …)</a:t>
            </a:r>
          </a:p>
          <a:p>
            <a:pPr>
              <a:defRPr/>
            </a:pPr>
            <a:r>
              <a:rPr lang="cs-CZ" altLang="cs-CZ" sz="2800" dirty="0">
                <a:solidFill>
                  <a:srgbClr val="EAEAEA"/>
                </a:solidFill>
                <a:latin typeface="Arial Narrow" pitchFamily="34" charset="0"/>
              </a:rPr>
              <a:t>dvourozměrné zobrazení</a:t>
            </a:r>
          </a:p>
          <a:p>
            <a:pPr>
              <a:defRPr/>
            </a:pPr>
            <a:r>
              <a:rPr lang="cs-CZ" altLang="cs-CZ" sz="2800" dirty="0">
                <a:solidFill>
                  <a:srgbClr val="EAEAEA"/>
                </a:solidFill>
                <a:latin typeface="Arial Narrow" pitchFamily="34" charset="0"/>
              </a:rPr>
              <a:t>v reálném čase</a:t>
            </a:r>
          </a:p>
          <a:p>
            <a:pPr lvl="1">
              <a:defRPr/>
            </a:pPr>
            <a:r>
              <a:rPr lang="cs-CZ" altLang="cs-CZ" sz="2400" dirty="0">
                <a:solidFill>
                  <a:srgbClr val="EAEAEA"/>
                </a:solidFill>
                <a:latin typeface="Arial Narrow" pitchFamily="34" charset="0"/>
              </a:rPr>
              <a:t>intenzita obrazu – </a:t>
            </a:r>
            <a:r>
              <a:rPr lang="cs-CZ" altLang="cs-CZ" sz="2400" dirty="0" err="1">
                <a:solidFill>
                  <a:srgbClr val="EAEAEA"/>
                </a:solidFill>
                <a:latin typeface="Arial Narrow" pitchFamily="34" charset="0"/>
              </a:rPr>
              <a:t>echogenita</a:t>
            </a:r>
            <a:endParaRPr lang="cs-CZ" altLang="cs-CZ" sz="2400" dirty="0">
              <a:solidFill>
                <a:srgbClr val="EAEAEA"/>
              </a:solidFill>
              <a:latin typeface="Arial Narrow" pitchFamily="34" charset="0"/>
            </a:endParaRPr>
          </a:p>
          <a:p>
            <a:pPr lvl="1">
              <a:defRPr/>
            </a:pPr>
            <a:r>
              <a:rPr lang="cs-CZ" altLang="cs-CZ" sz="2400" dirty="0">
                <a:solidFill>
                  <a:srgbClr val="EAEAEA"/>
                </a:solidFill>
                <a:latin typeface="Arial Narrow" pitchFamily="34" charset="0"/>
              </a:rPr>
              <a:t>směr a hloubka odrazu</a:t>
            </a:r>
          </a:p>
          <a:p>
            <a:pPr>
              <a:defRPr/>
            </a:pPr>
            <a:endParaRPr lang="cs-CZ" altLang="cs-CZ" sz="1800" dirty="0">
              <a:solidFill>
                <a:srgbClr val="EAEAEA"/>
              </a:solidFill>
              <a:latin typeface="Arial Narrow" pitchFamily="34" charset="0"/>
            </a:endParaRPr>
          </a:p>
        </p:txBody>
      </p:sp>
      <p:pic>
        <p:nvPicPr>
          <p:cNvPr id="32772" name="Picture 1028">
            <a:extLst>
              <a:ext uri="{FF2B5EF4-FFF2-40B4-BE49-F238E27FC236}">
                <a16:creationId xmlns:a16="http://schemas.microsoft.com/office/drawing/2014/main" id="{7F3A5D70-D509-469B-969C-FAA05F9C5491}"/>
              </a:ext>
            </a:extLst>
          </p:cNvPr>
          <p:cNvPicPr>
            <a:picLocks noGrp="1" noChangeAspect="1" noChangeArrowheads="1"/>
          </p:cNvPicPr>
          <p:nvPr>
            <p:ph type="chart" sz="half" idx="2"/>
          </p:nvPr>
        </p:nvPicPr>
        <p:blipFill>
          <a:blip r:embed="rId2">
            <a:extLst>
              <a:ext uri="{28A0092B-C50C-407E-A947-70E740481C1C}">
                <a14:useLocalDpi xmlns:a14="http://schemas.microsoft.com/office/drawing/2010/main" val="0"/>
              </a:ext>
            </a:extLst>
          </a:blip>
          <a:srcRect/>
          <a:stretch>
            <a:fillRect/>
          </a:stretch>
        </p:blipFill>
        <p:spPr>
          <a:xfrm>
            <a:off x="4686300" y="2076450"/>
            <a:ext cx="4076700" cy="3236913"/>
          </a:xfr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8" name="Rectangle 2050">
            <a:extLst>
              <a:ext uri="{FF2B5EF4-FFF2-40B4-BE49-F238E27FC236}">
                <a16:creationId xmlns:a16="http://schemas.microsoft.com/office/drawing/2014/main" id="{93CCBB9E-D0EA-4111-BE39-5F8439068ACF}"/>
              </a:ext>
            </a:extLst>
          </p:cNvPr>
          <p:cNvSpPr>
            <a:spLocks noGrp="1" noChangeArrowheads="1"/>
          </p:cNvSpPr>
          <p:nvPr>
            <p:ph type="title"/>
          </p:nvPr>
        </p:nvSpPr>
        <p:spPr>
          <a:xfrm>
            <a:off x="395288" y="0"/>
            <a:ext cx="8229600" cy="1143000"/>
          </a:xfrm>
        </p:spPr>
        <p:txBody>
          <a:bodyPr/>
          <a:lstStyle/>
          <a:p>
            <a:pPr>
              <a:defRPr/>
            </a:pPr>
            <a:r>
              <a:rPr lang="cs-CZ" dirty="0"/>
              <a:t>vznik 2D obrazu</a:t>
            </a:r>
            <a:endParaRPr lang="en-US" dirty="0"/>
          </a:p>
        </p:txBody>
      </p:sp>
      <p:sp>
        <p:nvSpPr>
          <p:cNvPr id="685068" name="Rectangle 2060">
            <a:extLst>
              <a:ext uri="{FF2B5EF4-FFF2-40B4-BE49-F238E27FC236}">
                <a16:creationId xmlns:a16="http://schemas.microsoft.com/office/drawing/2014/main" id="{A54EE8C7-A98D-4C75-ACAC-ED31E7C67A15}"/>
              </a:ext>
            </a:extLst>
          </p:cNvPr>
          <p:cNvSpPr>
            <a:spLocks noGrp="1" noChangeArrowheads="1"/>
          </p:cNvSpPr>
          <p:nvPr>
            <p:ph idx="1"/>
          </p:nvPr>
        </p:nvSpPr>
        <p:spPr>
          <a:xfrm>
            <a:off x="179388" y="908050"/>
            <a:ext cx="7921004" cy="3740150"/>
          </a:xfrm>
        </p:spPr>
        <p:txBody>
          <a:bodyPr/>
          <a:lstStyle/>
          <a:p>
            <a:pPr>
              <a:defRPr/>
            </a:pPr>
            <a:r>
              <a:rPr lang="cs-CZ" sz="2000" dirty="0"/>
              <a:t>Aby mohla při odrazu na tkáňových rozhraních vznikat jednotlivá echa musí být UZ vysílán ve </a:t>
            </a:r>
            <a:r>
              <a:rPr lang="cs-CZ" sz="2000" dirty="0" err="1"/>
              <a:t>fromě</a:t>
            </a:r>
            <a:r>
              <a:rPr lang="cs-CZ" sz="2000" dirty="0"/>
              <a:t> pulzů</a:t>
            </a:r>
          </a:p>
          <a:p>
            <a:pPr>
              <a:defRPr/>
            </a:pPr>
            <a:r>
              <a:rPr lang="cs-CZ" sz="2000" dirty="0"/>
              <a:t>K zachycení odrazu 2 blízkých struktur musí být pulz krátkého trvání</a:t>
            </a:r>
          </a:p>
          <a:p>
            <a:pPr>
              <a:defRPr/>
            </a:pPr>
            <a:r>
              <a:rPr lang="cs-CZ" sz="2000" dirty="0"/>
              <a:t>Parametry</a:t>
            </a:r>
          </a:p>
          <a:p>
            <a:pPr lvl="1">
              <a:defRPr/>
            </a:pPr>
            <a:r>
              <a:rPr lang="cs-CZ" sz="1600" dirty="0"/>
              <a:t>Vlnová délka</a:t>
            </a:r>
          </a:p>
          <a:p>
            <a:pPr lvl="1">
              <a:defRPr/>
            </a:pPr>
            <a:r>
              <a:rPr lang="cs-CZ" sz="1600" dirty="0"/>
              <a:t>Délka pulzu</a:t>
            </a:r>
          </a:p>
          <a:p>
            <a:pPr lvl="1">
              <a:defRPr/>
            </a:pPr>
            <a:r>
              <a:rPr lang="cs-CZ" sz="1600" dirty="0"/>
              <a:t>Pulzní repetiční doba</a:t>
            </a:r>
          </a:p>
          <a:p>
            <a:pPr lvl="1">
              <a:defRPr/>
            </a:pPr>
            <a:r>
              <a:rPr lang="cs-CZ" sz="1600" dirty="0"/>
              <a:t>Pulzní repetiční frekvence</a:t>
            </a:r>
          </a:p>
          <a:p>
            <a:pPr>
              <a:defRPr/>
            </a:pPr>
            <a:endParaRPr lang="en-US" sz="2000" dirty="0"/>
          </a:p>
        </p:txBody>
      </p:sp>
      <p:pic>
        <p:nvPicPr>
          <p:cNvPr id="105474" name="Picture 2">
            <a:extLst>
              <a:ext uri="{FF2B5EF4-FFF2-40B4-BE49-F238E27FC236}">
                <a16:creationId xmlns:a16="http://schemas.microsoft.com/office/drawing/2014/main" id="{45B6974B-35D4-4DA4-BCE0-7A7730A129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3119" y="4402098"/>
            <a:ext cx="5149483" cy="2245174"/>
          </a:xfrm>
          <a:prstGeom prst="rect">
            <a:avLst/>
          </a:prstGeom>
          <a:noFill/>
          <a:extLst>
            <a:ext uri="{909E8E84-426E-40DD-AFC4-6F175D3DCCD1}">
              <a14:hiddenFill xmlns:a14="http://schemas.microsoft.com/office/drawing/2010/main">
                <a:solidFill>
                  <a:srgbClr val="FFFFFF"/>
                </a:solidFill>
              </a14:hiddenFill>
            </a:ext>
          </a:extLst>
        </p:spPr>
      </p:pic>
      <p:pic>
        <p:nvPicPr>
          <p:cNvPr id="105476" name="Picture 4">
            <a:extLst>
              <a:ext uri="{FF2B5EF4-FFF2-40B4-BE49-F238E27FC236}">
                <a16:creationId xmlns:a16="http://schemas.microsoft.com/office/drawing/2014/main" id="{FE59139A-9739-429D-BC13-F6EA36E20F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2224" y="2019485"/>
            <a:ext cx="4396552" cy="2057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74362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5070" name="Picture 2062" descr="401E0630">
            <a:extLst>
              <a:ext uri="{FF2B5EF4-FFF2-40B4-BE49-F238E27FC236}">
                <a16:creationId xmlns:a16="http://schemas.microsoft.com/office/drawing/2014/main" id="{E748D359-678D-41D4-87A8-80915A9163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267200"/>
            <a:ext cx="33020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5058" name="Rectangle 2050">
            <a:extLst>
              <a:ext uri="{FF2B5EF4-FFF2-40B4-BE49-F238E27FC236}">
                <a16:creationId xmlns:a16="http://schemas.microsoft.com/office/drawing/2014/main" id="{93CCBB9E-D0EA-4111-BE39-5F8439068ACF}"/>
              </a:ext>
            </a:extLst>
          </p:cNvPr>
          <p:cNvSpPr>
            <a:spLocks noGrp="1" noChangeArrowheads="1"/>
          </p:cNvSpPr>
          <p:nvPr>
            <p:ph type="title"/>
          </p:nvPr>
        </p:nvSpPr>
        <p:spPr>
          <a:xfrm>
            <a:off x="395288" y="0"/>
            <a:ext cx="8229600" cy="1143000"/>
          </a:xfrm>
        </p:spPr>
        <p:txBody>
          <a:bodyPr/>
          <a:lstStyle/>
          <a:p>
            <a:pPr>
              <a:defRPr/>
            </a:pPr>
            <a:r>
              <a:rPr lang="cs-CZ" dirty="0"/>
              <a:t>vznik 2D obrazu (B mód)</a:t>
            </a:r>
            <a:endParaRPr lang="en-US" dirty="0"/>
          </a:p>
        </p:txBody>
      </p:sp>
      <p:sp>
        <p:nvSpPr>
          <p:cNvPr id="685068" name="Rectangle 2060">
            <a:extLst>
              <a:ext uri="{FF2B5EF4-FFF2-40B4-BE49-F238E27FC236}">
                <a16:creationId xmlns:a16="http://schemas.microsoft.com/office/drawing/2014/main" id="{A54EE8C7-A98D-4C75-ACAC-ED31E7C67A15}"/>
              </a:ext>
            </a:extLst>
          </p:cNvPr>
          <p:cNvSpPr>
            <a:spLocks noGrp="1" noChangeArrowheads="1"/>
          </p:cNvSpPr>
          <p:nvPr>
            <p:ph idx="1"/>
          </p:nvPr>
        </p:nvSpPr>
        <p:spPr>
          <a:xfrm>
            <a:off x="179388" y="908050"/>
            <a:ext cx="5545137" cy="3740150"/>
          </a:xfrm>
        </p:spPr>
        <p:txBody>
          <a:bodyPr/>
          <a:lstStyle/>
          <a:p>
            <a:pPr>
              <a:defRPr/>
            </a:pPr>
            <a:r>
              <a:rPr lang="cs-CZ" sz="2000" dirty="0"/>
              <a:t>UZ vysílán ve formě pulzů</a:t>
            </a:r>
          </a:p>
          <a:p>
            <a:pPr>
              <a:defRPr/>
            </a:pPr>
            <a:r>
              <a:rPr lang="cs-CZ" sz="2000" dirty="0"/>
              <a:t>detekce UZ vlny v době, kdy UZ nevysílá</a:t>
            </a:r>
          </a:p>
          <a:p>
            <a:pPr>
              <a:defRPr/>
            </a:pPr>
            <a:r>
              <a:rPr lang="cs-CZ" sz="2000" dirty="0"/>
              <a:t>dle </a:t>
            </a:r>
            <a:r>
              <a:rPr lang="cs-CZ" sz="2000" dirty="0">
                <a:solidFill>
                  <a:schemeClr val="bg1"/>
                </a:solidFill>
              </a:rPr>
              <a:t>doby návratu </a:t>
            </a:r>
            <a:r>
              <a:rPr lang="cs-CZ" sz="2000" dirty="0"/>
              <a:t>- výpočet </a:t>
            </a:r>
            <a:r>
              <a:rPr lang="cs-CZ" sz="2000" dirty="0">
                <a:solidFill>
                  <a:schemeClr val="bg1"/>
                </a:solidFill>
              </a:rPr>
              <a:t>hloubky</a:t>
            </a:r>
            <a:r>
              <a:rPr lang="cs-CZ" sz="2000" dirty="0"/>
              <a:t> odrazu signálu</a:t>
            </a:r>
          </a:p>
          <a:p>
            <a:pPr>
              <a:defRPr/>
            </a:pPr>
            <a:r>
              <a:rPr lang="cs-CZ" sz="2000" dirty="0"/>
              <a:t>dle </a:t>
            </a:r>
            <a:r>
              <a:rPr lang="cs-CZ" sz="2000" dirty="0">
                <a:solidFill>
                  <a:schemeClr val="bg1"/>
                </a:solidFill>
              </a:rPr>
              <a:t>amplitudy</a:t>
            </a:r>
            <a:r>
              <a:rPr lang="cs-CZ" sz="2000" dirty="0"/>
              <a:t> - přiřazení </a:t>
            </a:r>
            <a:r>
              <a:rPr lang="cs-CZ" sz="2000" dirty="0">
                <a:solidFill>
                  <a:schemeClr val="bg1"/>
                </a:solidFill>
              </a:rPr>
              <a:t>intenzity jasu </a:t>
            </a:r>
            <a:r>
              <a:rPr lang="cs-CZ" sz="2000" dirty="0"/>
              <a:t>pixelu na obrazovce dle nastavení přístroje (</a:t>
            </a:r>
            <a:r>
              <a:rPr lang="cs-CZ" sz="2000" dirty="0" err="1"/>
              <a:t>postprocessing</a:t>
            </a:r>
            <a:r>
              <a:rPr lang="cs-CZ" sz="2000" dirty="0"/>
              <a:t>, </a:t>
            </a:r>
            <a:r>
              <a:rPr lang="cs-CZ" sz="2000" dirty="0" err="1"/>
              <a:t>gain</a:t>
            </a:r>
            <a:r>
              <a:rPr lang="cs-CZ" sz="2000" dirty="0"/>
              <a:t>, komprese, atd.)</a:t>
            </a:r>
          </a:p>
          <a:p>
            <a:pPr>
              <a:defRPr/>
            </a:pPr>
            <a:r>
              <a:rPr lang="cs-CZ" sz="2000" dirty="0"/>
              <a:t>zobrazení bodu</a:t>
            </a:r>
          </a:p>
          <a:p>
            <a:pPr>
              <a:defRPr/>
            </a:pPr>
            <a:r>
              <a:rPr lang="cs-CZ" sz="2000" dirty="0"/>
              <a:t>totéž se opakuje několikrát v laterálním směru</a:t>
            </a:r>
          </a:p>
          <a:p>
            <a:pPr>
              <a:defRPr/>
            </a:pPr>
            <a:endParaRPr lang="en-US" sz="2000" dirty="0"/>
          </a:p>
        </p:txBody>
      </p:sp>
      <p:sp>
        <p:nvSpPr>
          <p:cNvPr id="29700" name="Freeform 2051">
            <a:extLst>
              <a:ext uri="{FF2B5EF4-FFF2-40B4-BE49-F238E27FC236}">
                <a16:creationId xmlns:a16="http://schemas.microsoft.com/office/drawing/2014/main" id="{87209E55-5105-4B3A-9AC8-2845BD0E3D05}"/>
              </a:ext>
            </a:extLst>
          </p:cNvPr>
          <p:cNvSpPr>
            <a:spLocks/>
          </p:cNvSpPr>
          <p:nvPr/>
        </p:nvSpPr>
        <p:spPr bwMode="auto">
          <a:xfrm>
            <a:off x="3733800" y="2895600"/>
            <a:ext cx="5380038" cy="3825875"/>
          </a:xfrm>
          <a:custGeom>
            <a:avLst/>
            <a:gdLst>
              <a:gd name="T0" fmla="*/ 0 w 4284"/>
              <a:gd name="T1" fmla="*/ 2147483647 h 3047"/>
              <a:gd name="T2" fmla="*/ 0 w 4284"/>
              <a:gd name="T3" fmla="*/ 2147483647 h 3047"/>
              <a:gd name="T4" fmla="*/ 2147483647 w 4284"/>
              <a:gd name="T5" fmla="*/ 2147483647 h 3047"/>
              <a:gd name="T6" fmla="*/ 2147483647 w 4284"/>
              <a:gd name="T7" fmla="*/ 2147483647 h 3047"/>
              <a:gd name="T8" fmla="*/ 2147483647 w 4284"/>
              <a:gd name="T9" fmla="*/ 2147483647 h 3047"/>
              <a:gd name="T10" fmla="*/ 2147483647 w 4284"/>
              <a:gd name="T11" fmla="*/ 2147483647 h 3047"/>
              <a:gd name="T12" fmla="*/ 2147483647 w 4284"/>
              <a:gd name="T13" fmla="*/ 2147483647 h 3047"/>
              <a:gd name="T14" fmla="*/ 2147483647 w 4284"/>
              <a:gd name="T15" fmla="*/ 2147483647 h 3047"/>
              <a:gd name="T16" fmla="*/ 2147483647 w 4284"/>
              <a:gd name="T17" fmla="*/ 2147483647 h 3047"/>
              <a:gd name="T18" fmla="*/ 2147483647 w 4284"/>
              <a:gd name="T19" fmla="*/ 2147483647 h 3047"/>
              <a:gd name="T20" fmla="*/ 2147483647 w 4284"/>
              <a:gd name="T21" fmla="*/ 2147483647 h 3047"/>
              <a:gd name="T22" fmla="*/ 2147483647 w 4284"/>
              <a:gd name="T23" fmla="*/ 2147483647 h 3047"/>
              <a:gd name="T24" fmla="*/ 2147483647 w 4284"/>
              <a:gd name="T25" fmla="*/ 2147483647 h 3047"/>
              <a:gd name="T26" fmla="*/ 2147483647 w 4284"/>
              <a:gd name="T27" fmla="*/ 2147483647 h 3047"/>
              <a:gd name="T28" fmla="*/ 2147483647 w 4284"/>
              <a:gd name="T29" fmla="*/ 2147483647 h 3047"/>
              <a:gd name="T30" fmla="*/ 2147483647 w 4284"/>
              <a:gd name="T31" fmla="*/ 2147483647 h 3047"/>
              <a:gd name="T32" fmla="*/ 2147483647 w 4284"/>
              <a:gd name="T33" fmla="*/ 2147483647 h 3047"/>
              <a:gd name="T34" fmla="*/ 2147483647 w 4284"/>
              <a:gd name="T35" fmla="*/ 2147483647 h 3047"/>
              <a:gd name="T36" fmla="*/ 2147483647 w 4284"/>
              <a:gd name="T37" fmla="*/ 2147483647 h 3047"/>
              <a:gd name="T38" fmla="*/ 2147483647 w 4284"/>
              <a:gd name="T39" fmla="*/ 2147483647 h 3047"/>
              <a:gd name="T40" fmla="*/ 2147483647 w 4284"/>
              <a:gd name="T41" fmla="*/ 2147483647 h 3047"/>
              <a:gd name="T42" fmla="*/ 2147483647 w 4284"/>
              <a:gd name="T43" fmla="*/ 2147483647 h 3047"/>
              <a:gd name="T44" fmla="*/ 2147483647 w 4284"/>
              <a:gd name="T45" fmla="*/ 2147483647 h 3047"/>
              <a:gd name="T46" fmla="*/ 2147483647 w 4284"/>
              <a:gd name="T47" fmla="*/ 2147483647 h 3047"/>
              <a:gd name="T48" fmla="*/ 2147483647 w 4284"/>
              <a:gd name="T49" fmla="*/ 2147483647 h 3047"/>
              <a:gd name="T50" fmla="*/ 2147483647 w 4284"/>
              <a:gd name="T51" fmla="*/ 0 h 3047"/>
              <a:gd name="T52" fmla="*/ 2147483647 w 4284"/>
              <a:gd name="T53" fmla="*/ 2147483647 h 3047"/>
              <a:gd name="T54" fmla="*/ 0 w 4284"/>
              <a:gd name="T55" fmla="*/ 2147483647 h 3047"/>
              <a:gd name="T56" fmla="*/ 0 w 4284"/>
              <a:gd name="T57" fmla="*/ 2147483647 h 304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284"/>
              <a:gd name="T88" fmla="*/ 0 h 3047"/>
              <a:gd name="T89" fmla="*/ 4284 w 4284"/>
              <a:gd name="T90" fmla="*/ 3047 h 304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284" h="3047">
                <a:moveTo>
                  <a:pt x="0" y="2165"/>
                </a:moveTo>
                <a:lnTo>
                  <a:pt x="0" y="2174"/>
                </a:lnTo>
                <a:lnTo>
                  <a:pt x="250" y="2381"/>
                </a:lnTo>
                <a:lnTo>
                  <a:pt x="408" y="2511"/>
                </a:lnTo>
                <a:lnTo>
                  <a:pt x="520" y="2587"/>
                </a:lnTo>
                <a:lnTo>
                  <a:pt x="696" y="2681"/>
                </a:lnTo>
                <a:lnTo>
                  <a:pt x="834" y="2765"/>
                </a:lnTo>
                <a:lnTo>
                  <a:pt x="1020" y="2830"/>
                </a:lnTo>
                <a:lnTo>
                  <a:pt x="1187" y="2896"/>
                </a:lnTo>
                <a:lnTo>
                  <a:pt x="1401" y="2943"/>
                </a:lnTo>
                <a:lnTo>
                  <a:pt x="1594" y="2998"/>
                </a:lnTo>
                <a:lnTo>
                  <a:pt x="1873" y="3017"/>
                </a:lnTo>
                <a:lnTo>
                  <a:pt x="2114" y="3046"/>
                </a:lnTo>
                <a:lnTo>
                  <a:pt x="2346" y="3035"/>
                </a:lnTo>
                <a:lnTo>
                  <a:pt x="2560" y="3027"/>
                </a:lnTo>
                <a:lnTo>
                  <a:pt x="2800" y="2989"/>
                </a:lnTo>
                <a:lnTo>
                  <a:pt x="2967" y="2943"/>
                </a:lnTo>
                <a:lnTo>
                  <a:pt x="3227" y="2859"/>
                </a:lnTo>
                <a:lnTo>
                  <a:pt x="3385" y="2792"/>
                </a:lnTo>
                <a:lnTo>
                  <a:pt x="3597" y="2689"/>
                </a:lnTo>
                <a:lnTo>
                  <a:pt x="3765" y="2587"/>
                </a:lnTo>
                <a:lnTo>
                  <a:pt x="3913" y="2474"/>
                </a:lnTo>
                <a:lnTo>
                  <a:pt x="4061" y="2381"/>
                </a:lnTo>
                <a:lnTo>
                  <a:pt x="4182" y="2268"/>
                </a:lnTo>
                <a:lnTo>
                  <a:pt x="4283" y="2174"/>
                </a:lnTo>
                <a:lnTo>
                  <a:pt x="2133" y="0"/>
                </a:lnTo>
                <a:lnTo>
                  <a:pt x="9" y="2165"/>
                </a:lnTo>
                <a:lnTo>
                  <a:pt x="0" y="2165"/>
                </a:lnTo>
              </a:path>
            </a:pathLst>
          </a:custGeom>
          <a:solidFill>
            <a:schemeClr val="accent1"/>
          </a:solidFill>
          <a:ln w="9525">
            <a:round/>
            <a:headEnd/>
            <a:tailEnd/>
          </a:ln>
          <a:scene3d>
            <a:camera prst="legacyObliqueTopRight"/>
            <a:lightRig rig="legacyFlat3" dir="b"/>
          </a:scene3d>
          <a:sp3d extrusionH="430200" prstMaterial="legacyMatte">
            <a:bevelT w="13500" h="13500" prst="angle"/>
            <a:bevelB w="13500" h="13500" prst="angle"/>
            <a:extrusionClr>
              <a:schemeClr val="accent1"/>
            </a:extrusionClr>
            <a:contourClr>
              <a:schemeClr val="accent1"/>
            </a:contourClr>
          </a:sp3d>
        </p:spPr>
        <p:txBody>
          <a:bodyPr>
            <a:flatTx/>
          </a:bodyPr>
          <a:lstStyle/>
          <a:p>
            <a:endParaRPr lang="cs-CZ"/>
          </a:p>
        </p:txBody>
      </p:sp>
      <p:sp>
        <p:nvSpPr>
          <p:cNvPr id="29701" name="Freeform 2052">
            <a:extLst>
              <a:ext uri="{FF2B5EF4-FFF2-40B4-BE49-F238E27FC236}">
                <a16:creationId xmlns:a16="http://schemas.microsoft.com/office/drawing/2014/main" id="{24A81B29-5340-4685-BF3B-B5E0B9787490}"/>
              </a:ext>
            </a:extLst>
          </p:cNvPr>
          <p:cNvSpPr>
            <a:spLocks/>
          </p:cNvSpPr>
          <p:nvPr/>
        </p:nvSpPr>
        <p:spPr bwMode="auto">
          <a:xfrm>
            <a:off x="5410200" y="3810000"/>
            <a:ext cx="1939925" cy="319088"/>
          </a:xfrm>
          <a:custGeom>
            <a:avLst/>
            <a:gdLst>
              <a:gd name="T0" fmla="*/ 2147483647 w 1467"/>
              <a:gd name="T1" fmla="*/ 2147483647 h 322"/>
              <a:gd name="T2" fmla="*/ 2147483647 w 1467"/>
              <a:gd name="T3" fmla="*/ 2147483647 h 322"/>
              <a:gd name="T4" fmla="*/ 2147483647 w 1467"/>
              <a:gd name="T5" fmla="*/ 2147483647 h 322"/>
              <a:gd name="T6" fmla="*/ 2147483647 w 1467"/>
              <a:gd name="T7" fmla="*/ 2147483647 h 322"/>
              <a:gd name="T8" fmla="*/ 2147483647 w 1467"/>
              <a:gd name="T9" fmla="*/ 2147483647 h 322"/>
              <a:gd name="T10" fmla="*/ 2147483647 w 1467"/>
              <a:gd name="T11" fmla="*/ 2147483647 h 322"/>
              <a:gd name="T12" fmla="*/ 2147483647 w 1467"/>
              <a:gd name="T13" fmla="*/ 2147483647 h 322"/>
              <a:gd name="T14" fmla="*/ 2147483647 w 1467"/>
              <a:gd name="T15" fmla="*/ 2147483647 h 322"/>
              <a:gd name="T16" fmla="*/ 2147483647 w 1467"/>
              <a:gd name="T17" fmla="*/ 2147483647 h 322"/>
              <a:gd name="T18" fmla="*/ 2147483647 w 1467"/>
              <a:gd name="T19" fmla="*/ 2147483647 h 322"/>
              <a:gd name="T20" fmla="*/ 2147483647 w 1467"/>
              <a:gd name="T21" fmla="*/ 2147483647 h 322"/>
              <a:gd name="T22" fmla="*/ 2147483647 w 1467"/>
              <a:gd name="T23" fmla="*/ 2147483647 h 322"/>
              <a:gd name="T24" fmla="*/ 2147483647 w 1467"/>
              <a:gd name="T25" fmla="*/ 2147483647 h 322"/>
              <a:gd name="T26" fmla="*/ 2147483647 w 1467"/>
              <a:gd name="T27" fmla="*/ 2147483647 h 322"/>
              <a:gd name="T28" fmla="*/ 2147483647 w 1467"/>
              <a:gd name="T29" fmla="*/ 2147483647 h 322"/>
              <a:gd name="T30" fmla="*/ 2147483647 w 1467"/>
              <a:gd name="T31" fmla="*/ 2147483647 h 322"/>
              <a:gd name="T32" fmla="*/ 2147483647 w 1467"/>
              <a:gd name="T33" fmla="*/ 2147483647 h 322"/>
              <a:gd name="T34" fmla="*/ 2147483647 w 1467"/>
              <a:gd name="T35" fmla="*/ 2147483647 h 322"/>
              <a:gd name="T36" fmla="*/ 2147483647 w 1467"/>
              <a:gd name="T37" fmla="*/ 2147483647 h 322"/>
              <a:gd name="T38" fmla="*/ 2147483647 w 1467"/>
              <a:gd name="T39" fmla="*/ 2147483647 h 322"/>
              <a:gd name="T40" fmla="*/ 2147483647 w 1467"/>
              <a:gd name="T41" fmla="*/ 2147483647 h 322"/>
              <a:gd name="T42" fmla="*/ 2147483647 w 1467"/>
              <a:gd name="T43" fmla="*/ 2147483647 h 322"/>
              <a:gd name="T44" fmla="*/ 2147483647 w 1467"/>
              <a:gd name="T45" fmla="*/ 2147483647 h 322"/>
              <a:gd name="T46" fmla="*/ 2147483647 w 1467"/>
              <a:gd name="T47" fmla="*/ 2147483647 h 322"/>
              <a:gd name="T48" fmla="*/ 2147483647 w 1467"/>
              <a:gd name="T49" fmla="*/ 2147483647 h 322"/>
              <a:gd name="T50" fmla="*/ 2147483647 w 1467"/>
              <a:gd name="T51" fmla="*/ 2147483647 h 322"/>
              <a:gd name="T52" fmla="*/ 2147483647 w 1467"/>
              <a:gd name="T53" fmla="*/ 2147483647 h 322"/>
              <a:gd name="T54" fmla="*/ 2147483647 w 1467"/>
              <a:gd name="T55" fmla="*/ 2147483647 h 322"/>
              <a:gd name="T56" fmla="*/ 2147483647 w 1467"/>
              <a:gd name="T57" fmla="*/ 2147483647 h 322"/>
              <a:gd name="T58" fmla="*/ 2147483647 w 1467"/>
              <a:gd name="T59" fmla="*/ 2147483647 h 322"/>
              <a:gd name="T60" fmla="*/ 2147483647 w 1467"/>
              <a:gd name="T61" fmla="*/ 2147483647 h 322"/>
              <a:gd name="T62" fmla="*/ 2147483647 w 1467"/>
              <a:gd name="T63" fmla="*/ 2147483647 h 3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67"/>
              <a:gd name="T97" fmla="*/ 0 h 322"/>
              <a:gd name="T98" fmla="*/ 1467 w 1467"/>
              <a:gd name="T99" fmla="*/ 322 h 3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67" h="322">
                <a:moveTo>
                  <a:pt x="0" y="23"/>
                </a:moveTo>
                <a:lnTo>
                  <a:pt x="3" y="25"/>
                </a:lnTo>
                <a:lnTo>
                  <a:pt x="11" y="31"/>
                </a:lnTo>
                <a:lnTo>
                  <a:pt x="24" y="41"/>
                </a:lnTo>
                <a:lnTo>
                  <a:pt x="41" y="52"/>
                </a:lnTo>
                <a:lnTo>
                  <a:pt x="61" y="67"/>
                </a:lnTo>
                <a:lnTo>
                  <a:pt x="86" y="83"/>
                </a:lnTo>
                <a:lnTo>
                  <a:pt x="112" y="100"/>
                </a:lnTo>
                <a:lnTo>
                  <a:pt x="141" y="118"/>
                </a:lnTo>
                <a:lnTo>
                  <a:pt x="169" y="137"/>
                </a:lnTo>
                <a:lnTo>
                  <a:pt x="199" y="156"/>
                </a:lnTo>
                <a:lnTo>
                  <a:pt x="228" y="175"/>
                </a:lnTo>
                <a:lnTo>
                  <a:pt x="258" y="192"/>
                </a:lnTo>
                <a:lnTo>
                  <a:pt x="286" y="208"/>
                </a:lnTo>
                <a:lnTo>
                  <a:pt x="311" y="221"/>
                </a:lnTo>
                <a:lnTo>
                  <a:pt x="334" y="233"/>
                </a:lnTo>
                <a:lnTo>
                  <a:pt x="355" y="240"/>
                </a:lnTo>
                <a:lnTo>
                  <a:pt x="372" y="248"/>
                </a:lnTo>
                <a:lnTo>
                  <a:pt x="393" y="255"/>
                </a:lnTo>
                <a:lnTo>
                  <a:pt x="415" y="263"/>
                </a:lnTo>
                <a:lnTo>
                  <a:pt x="440" y="269"/>
                </a:lnTo>
                <a:lnTo>
                  <a:pt x="465" y="277"/>
                </a:lnTo>
                <a:lnTo>
                  <a:pt x="491" y="283"/>
                </a:lnTo>
                <a:lnTo>
                  <a:pt x="518" y="289"/>
                </a:lnTo>
                <a:lnTo>
                  <a:pt x="547" y="295"/>
                </a:lnTo>
                <a:lnTo>
                  <a:pt x="574" y="301"/>
                </a:lnTo>
                <a:lnTo>
                  <a:pt x="601" y="306"/>
                </a:lnTo>
                <a:lnTo>
                  <a:pt x="628" y="311"/>
                </a:lnTo>
                <a:lnTo>
                  <a:pt x="655" y="314"/>
                </a:lnTo>
                <a:lnTo>
                  <a:pt x="678" y="318"/>
                </a:lnTo>
                <a:lnTo>
                  <a:pt x="703" y="320"/>
                </a:lnTo>
                <a:lnTo>
                  <a:pt x="724" y="321"/>
                </a:lnTo>
                <a:lnTo>
                  <a:pt x="744" y="321"/>
                </a:lnTo>
                <a:lnTo>
                  <a:pt x="765" y="320"/>
                </a:lnTo>
                <a:lnTo>
                  <a:pt x="788" y="318"/>
                </a:lnTo>
                <a:lnTo>
                  <a:pt x="812" y="315"/>
                </a:lnTo>
                <a:lnTo>
                  <a:pt x="840" y="311"/>
                </a:lnTo>
                <a:lnTo>
                  <a:pt x="867" y="305"/>
                </a:lnTo>
                <a:lnTo>
                  <a:pt x="895" y="299"/>
                </a:lnTo>
                <a:lnTo>
                  <a:pt x="924" y="292"/>
                </a:lnTo>
                <a:lnTo>
                  <a:pt x="954" y="284"/>
                </a:lnTo>
                <a:lnTo>
                  <a:pt x="982" y="277"/>
                </a:lnTo>
                <a:lnTo>
                  <a:pt x="1011" y="269"/>
                </a:lnTo>
                <a:lnTo>
                  <a:pt x="1038" y="262"/>
                </a:lnTo>
                <a:lnTo>
                  <a:pt x="1066" y="252"/>
                </a:lnTo>
                <a:lnTo>
                  <a:pt x="1090" y="245"/>
                </a:lnTo>
                <a:lnTo>
                  <a:pt x="1114" y="235"/>
                </a:lnTo>
                <a:lnTo>
                  <a:pt x="1136" y="227"/>
                </a:lnTo>
                <a:lnTo>
                  <a:pt x="1156" y="217"/>
                </a:lnTo>
                <a:lnTo>
                  <a:pt x="1173" y="209"/>
                </a:lnTo>
                <a:lnTo>
                  <a:pt x="1194" y="197"/>
                </a:lnTo>
                <a:lnTo>
                  <a:pt x="1216" y="184"/>
                </a:lnTo>
                <a:lnTo>
                  <a:pt x="1240" y="168"/>
                </a:lnTo>
                <a:lnTo>
                  <a:pt x="1264" y="151"/>
                </a:lnTo>
                <a:lnTo>
                  <a:pt x="1291" y="132"/>
                </a:lnTo>
                <a:lnTo>
                  <a:pt x="1316" y="114"/>
                </a:lnTo>
                <a:lnTo>
                  <a:pt x="1342" y="95"/>
                </a:lnTo>
                <a:lnTo>
                  <a:pt x="1366" y="77"/>
                </a:lnTo>
                <a:lnTo>
                  <a:pt x="1389" y="59"/>
                </a:lnTo>
                <a:lnTo>
                  <a:pt x="1410" y="44"/>
                </a:lnTo>
                <a:lnTo>
                  <a:pt x="1429" y="29"/>
                </a:lnTo>
                <a:lnTo>
                  <a:pt x="1444" y="18"/>
                </a:lnTo>
                <a:lnTo>
                  <a:pt x="1455" y="8"/>
                </a:lnTo>
                <a:lnTo>
                  <a:pt x="1463" y="3"/>
                </a:lnTo>
                <a:lnTo>
                  <a:pt x="1466" y="0"/>
                </a:lnTo>
              </a:path>
            </a:pathLst>
          </a:custGeom>
          <a:noFill/>
          <a:ln w="38100" cap="flat" cmpd="sng">
            <a:solidFill>
              <a:srgbClr val="FF99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9702" name="Freeform 2053">
            <a:extLst>
              <a:ext uri="{FF2B5EF4-FFF2-40B4-BE49-F238E27FC236}">
                <a16:creationId xmlns:a16="http://schemas.microsoft.com/office/drawing/2014/main" id="{76AC16DC-8DF7-4B60-A214-E6C404C56F29}"/>
              </a:ext>
            </a:extLst>
          </p:cNvPr>
          <p:cNvSpPr>
            <a:spLocks/>
          </p:cNvSpPr>
          <p:nvPr/>
        </p:nvSpPr>
        <p:spPr bwMode="auto">
          <a:xfrm>
            <a:off x="4548188" y="4843463"/>
            <a:ext cx="3757612" cy="609600"/>
          </a:xfrm>
          <a:custGeom>
            <a:avLst/>
            <a:gdLst>
              <a:gd name="T0" fmla="*/ 2147483647 w 1467"/>
              <a:gd name="T1" fmla="*/ 2147483647 h 322"/>
              <a:gd name="T2" fmla="*/ 2147483647 w 1467"/>
              <a:gd name="T3" fmla="*/ 2147483647 h 322"/>
              <a:gd name="T4" fmla="*/ 2147483647 w 1467"/>
              <a:gd name="T5" fmla="*/ 2147483647 h 322"/>
              <a:gd name="T6" fmla="*/ 2147483647 w 1467"/>
              <a:gd name="T7" fmla="*/ 2147483647 h 322"/>
              <a:gd name="T8" fmla="*/ 2147483647 w 1467"/>
              <a:gd name="T9" fmla="*/ 2147483647 h 322"/>
              <a:gd name="T10" fmla="*/ 2147483647 w 1467"/>
              <a:gd name="T11" fmla="*/ 2147483647 h 322"/>
              <a:gd name="T12" fmla="*/ 2147483647 w 1467"/>
              <a:gd name="T13" fmla="*/ 2147483647 h 322"/>
              <a:gd name="T14" fmla="*/ 2147483647 w 1467"/>
              <a:gd name="T15" fmla="*/ 2147483647 h 322"/>
              <a:gd name="T16" fmla="*/ 2147483647 w 1467"/>
              <a:gd name="T17" fmla="*/ 2147483647 h 322"/>
              <a:gd name="T18" fmla="*/ 2147483647 w 1467"/>
              <a:gd name="T19" fmla="*/ 2147483647 h 322"/>
              <a:gd name="T20" fmla="*/ 2147483647 w 1467"/>
              <a:gd name="T21" fmla="*/ 2147483647 h 322"/>
              <a:gd name="T22" fmla="*/ 2147483647 w 1467"/>
              <a:gd name="T23" fmla="*/ 2147483647 h 322"/>
              <a:gd name="T24" fmla="*/ 2147483647 w 1467"/>
              <a:gd name="T25" fmla="*/ 2147483647 h 322"/>
              <a:gd name="T26" fmla="*/ 2147483647 w 1467"/>
              <a:gd name="T27" fmla="*/ 2147483647 h 322"/>
              <a:gd name="T28" fmla="*/ 2147483647 w 1467"/>
              <a:gd name="T29" fmla="*/ 2147483647 h 322"/>
              <a:gd name="T30" fmla="*/ 2147483647 w 1467"/>
              <a:gd name="T31" fmla="*/ 2147483647 h 322"/>
              <a:gd name="T32" fmla="*/ 2147483647 w 1467"/>
              <a:gd name="T33" fmla="*/ 2147483647 h 322"/>
              <a:gd name="T34" fmla="*/ 2147483647 w 1467"/>
              <a:gd name="T35" fmla="*/ 2147483647 h 322"/>
              <a:gd name="T36" fmla="*/ 2147483647 w 1467"/>
              <a:gd name="T37" fmla="*/ 2147483647 h 322"/>
              <a:gd name="T38" fmla="*/ 2147483647 w 1467"/>
              <a:gd name="T39" fmla="*/ 2147483647 h 322"/>
              <a:gd name="T40" fmla="*/ 2147483647 w 1467"/>
              <a:gd name="T41" fmla="*/ 2147483647 h 322"/>
              <a:gd name="T42" fmla="*/ 2147483647 w 1467"/>
              <a:gd name="T43" fmla="*/ 2147483647 h 322"/>
              <a:gd name="T44" fmla="*/ 2147483647 w 1467"/>
              <a:gd name="T45" fmla="*/ 2147483647 h 322"/>
              <a:gd name="T46" fmla="*/ 2147483647 w 1467"/>
              <a:gd name="T47" fmla="*/ 2147483647 h 322"/>
              <a:gd name="T48" fmla="*/ 2147483647 w 1467"/>
              <a:gd name="T49" fmla="*/ 2147483647 h 322"/>
              <a:gd name="T50" fmla="*/ 2147483647 w 1467"/>
              <a:gd name="T51" fmla="*/ 2147483647 h 322"/>
              <a:gd name="T52" fmla="*/ 2147483647 w 1467"/>
              <a:gd name="T53" fmla="*/ 2147483647 h 322"/>
              <a:gd name="T54" fmla="*/ 2147483647 w 1467"/>
              <a:gd name="T55" fmla="*/ 2147483647 h 322"/>
              <a:gd name="T56" fmla="*/ 2147483647 w 1467"/>
              <a:gd name="T57" fmla="*/ 2147483647 h 322"/>
              <a:gd name="T58" fmla="*/ 2147483647 w 1467"/>
              <a:gd name="T59" fmla="*/ 2147483647 h 322"/>
              <a:gd name="T60" fmla="*/ 2147483647 w 1467"/>
              <a:gd name="T61" fmla="*/ 2147483647 h 322"/>
              <a:gd name="T62" fmla="*/ 2147483647 w 1467"/>
              <a:gd name="T63" fmla="*/ 2147483647 h 3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67"/>
              <a:gd name="T97" fmla="*/ 0 h 322"/>
              <a:gd name="T98" fmla="*/ 1467 w 1467"/>
              <a:gd name="T99" fmla="*/ 322 h 3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67" h="322">
                <a:moveTo>
                  <a:pt x="0" y="23"/>
                </a:moveTo>
                <a:lnTo>
                  <a:pt x="3" y="25"/>
                </a:lnTo>
                <a:lnTo>
                  <a:pt x="11" y="31"/>
                </a:lnTo>
                <a:lnTo>
                  <a:pt x="24" y="41"/>
                </a:lnTo>
                <a:lnTo>
                  <a:pt x="41" y="52"/>
                </a:lnTo>
                <a:lnTo>
                  <a:pt x="61" y="67"/>
                </a:lnTo>
                <a:lnTo>
                  <a:pt x="86" y="83"/>
                </a:lnTo>
                <a:lnTo>
                  <a:pt x="112" y="100"/>
                </a:lnTo>
                <a:lnTo>
                  <a:pt x="141" y="118"/>
                </a:lnTo>
                <a:lnTo>
                  <a:pt x="169" y="137"/>
                </a:lnTo>
                <a:lnTo>
                  <a:pt x="199" y="156"/>
                </a:lnTo>
                <a:lnTo>
                  <a:pt x="228" y="175"/>
                </a:lnTo>
                <a:lnTo>
                  <a:pt x="258" y="192"/>
                </a:lnTo>
                <a:lnTo>
                  <a:pt x="286" y="208"/>
                </a:lnTo>
                <a:lnTo>
                  <a:pt x="311" y="221"/>
                </a:lnTo>
                <a:lnTo>
                  <a:pt x="334" y="233"/>
                </a:lnTo>
                <a:lnTo>
                  <a:pt x="355" y="240"/>
                </a:lnTo>
                <a:lnTo>
                  <a:pt x="372" y="248"/>
                </a:lnTo>
                <a:lnTo>
                  <a:pt x="393" y="255"/>
                </a:lnTo>
                <a:lnTo>
                  <a:pt x="415" y="263"/>
                </a:lnTo>
                <a:lnTo>
                  <a:pt x="440" y="269"/>
                </a:lnTo>
                <a:lnTo>
                  <a:pt x="465" y="277"/>
                </a:lnTo>
                <a:lnTo>
                  <a:pt x="491" y="283"/>
                </a:lnTo>
                <a:lnTo>
                  <a:pt x="518" y="289"/>
                </a:lnTo>
                <a:lnTo>
                  <a:pt x="547" y="295"/>
                </a:lnTo>
                <a:lnTo>
                  <a:pt x="574" y="301"/>
                </a:lnTo>
                <a:lnTo>
                  <a:pt x="601" y="306"/>
                </a:lnTo>
                <a:lnTo>
                  <a:pt x="628" y="311"/>
                </a:lnTo>
                <a:lnTo>
                  <a:pt x="655" y="314"/>
                </a:lnTo>
                <a:lnTo>
                  <a:pt x="678" y="318"/>
                </a:lnTo>
                <a:lnTo>
                  <a:pt x="703" y="320"/>
                </a:lnTo>
                <a:lnTo>
                  <a:pt x="724" y="321"/>
                </a:lnTo>
                <a:lnTo>
                  <a:pt x="744" y="321"/>
                </a:lnTo>
                <a:lnTo>
                  <a:pt x="765" y="320"/>
                </a:lnTo>
                <a:lnTo>
                  <a:pt x="788" y="318"/>
                </a:lnTo>
                <a:lnTo>
                  <a:pt x="812" y="315"/>
                </a:lnTo>
                <a:lnTo>
                  <a:pt x="840" y="311"/>
                </a:lnTo>
                <a:lnTo>
                  <a:pt x="867" y="305"/>
                </a:lnTo>
                <a:lnTo>
                  <a:pt x="895" y="299"/>
                </a:lnTo>
                <a:lnTo>
                  <a:pt x="924" y="292"/>
                </a:lnTo>
                <a:lnTo>
                  <a:pt x="954" y="284"/>
                </a:lnTo>
                <a:lnTo>
                  <a:pt x="982" y="277"/>
                </a:lnTo>
                <a:lnTo>
                  <a:pt x="1011" y="269"/>
                </a:lnTo>
                <a:lnTo>
                  <a:pt x="1038" y="262"/>
                </a:lnTo>
                <a:lnTo>
                  <a:pt x="1066" y="252"/>
                </a:lnTo>
                <a:lnTo>
                  <a:pt x="1090" y="245"/>
                </a:lnTo>
                <a:lnTo>
                  <a:pt x="1114" y="235"/>
                </a:lnTo>
                <a:lnTo>
                  <a:pt x="1136" y="227"/>
                </a:lnTo>
                <a:lnTo>
                  <a:pt x="1156" y="217"/>
                </a:lnTo>
                <a:lnTo>
                  <a:pt x="1173" y="209"/>
                </a:lnTo>
                <a:lnTo>
                  <a:pt x="1194" y="197"/>
                </a:lnTo>
                <a:lnTo>
                  <a:pt x="1216" y="184"/>
                </a:lnTo>
                <a:lnTo>
                  <a:pt x="1240" y="168"/>
                </a:lnTo>
                <a:lnTo>
                  <a:pt x="1264" y="151"/>
                </a:lnTo>
                <a:lnTo>
                  <a:pt x="1291" y="132"/>
                </a:lnTo>
                <a:lnTo>
                  <a:pt x="1316" y="114"/>
                </a:lnTo>
                <a:lnTo>
                  <a:pt x="1342" y="95"/>
                </a:lnTo>
                <a:lnTo>
                  <a:pt x="1366" y="77"/>
                </a:lnTo>
                <a:lnTo>
                  <a:pt x="1389" y="59"/>
                </a:lnTo>
                <a:lnTo>
                  <a:pt x="1410" y="44"/>
                </a:lnTo>
                <a:lnTo>
                  <a:pt x="1429" y="29"/>
                </a:lnTo>
                <a:lnTo>
                  <a:pt x="1444" y="18"/>
                </a:lnTo>
                <a:lnTo>
                  <a:pt x="1455" y="8"/>
                </a:lnTo>
                <a:lnTo>
                  <a:pt x="1463" y="3"/>
                </a:lnTo>
                <a:lnTo>
                  <a:pt x="1466" y="0"/>
                </a:lnTo>
              </a:path>
            </a:pathLst>
          </a:custGeom>
          <a:noFill/>
          <a:ln w="38100" cap="flat" cmpd="sng">
            <a:solidFill>
              <a:srgbClr val="FF99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685062" name="Line 2054">
            <a:extLst>
              <a:ext uri="{FF2B5EF4-FFF2-40B4-BE49-F238E27FC236}">
                <a16:creationId xmlns:a16="http://schemas.microsoft.com/office/drawing/2014/main" id="{700E963C-E62D-49CE-9B76-D144388E4156}"/>
              </a:ext>
            </a:extLst>
          </p:cNvPr>
          <p:cNvSpPr>
            <a:spLocks noChangeShapeType="1"/>
          </p:cNvSpPr>
          <p:nvPr/>
        </p:nvSpPr>
        <p:spPr bwMode="auto">
          <a:xfrm flipH="1">
            <a:off x="4857750" y="2933700"/>
            <a:ext cx="1555750" cy="3467100"/>
          </a:xfrm>
          <a:prstGeom prst="line">
            <a:avLst/>
          </a:prstGeom>
          <a:noFill/>
          <a:ln w="38100">
            <a:solidFill>
              <a:srgbClr val="FF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685063" name="Line 2055">
            <a:extLst>
              <a:ext uri="{FF2B5EF4-FFF2-40B4-BE49-F238E27FC236}">
                <a16:creationId xmlns:a16="http://schemas.microsoft.com/office/drawing/2014/main" id="{DF61F7E5-BF5B-4216-93C3-43A04380F39E}"/>
              </a:ext>
            </a:extLst>
          </p:cNvPr>
          <p:cNvSpPr>
            <a:spLocks noChangeShapeType="1"/>
          </p:cNvSpPr>
          <p:nvPr/>
        </p:nvSpPr>
        <p:spPr bwMode="auto">
          <a:xfrm flipH="1">
            <a:off x="4476750" y="2895600"/>
            <a:ext cx="1905000" cy="1981200"/>
          </a:xfrm>
          <a:prstGeom prst="line">
            <a:avLst/>
          </a:prstGeom>
          <a:noFill/>
          <a:ln w="38100">
            <a:solidFill>
              <a:srgbClr val="FF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685064" name="Line 2056">
            <a:extLst>
              <a:ext uri="{FF2B5EF4-FFF2-40B4-BE49-F238E27FC236}">
                <a16:creationId xmlns:a16="http://schemas.microsoft.com/office/drawing/2014/main" id="{E9FFDD0E-7805-4576-8FB9-095AED3FFC7B}"/>
              </a:ext>
            </a:extLst>
          </p:cNvPr>
          <p:cNvSpPr>
            <a:spLocks noChangeShapeType="1"/>
          </p:cNvSpPr>
          <p:nvPr/>
        </p:nvSpPr>
        <p:spPr bwMode="auto">
          <a:xfrm flipH="1">
            <a:off x="3714750" y="2895600"/>
            <a:ext cx="2667000" cy="2743200"/>
          </a:xfrm>
          <a:prstGeom prst="line">
            <a:avLst/>
          </a:prstGeom>
          <a:noFill/>
          <a:ln w="38100">
            <a:solidFill>
              <a:srgbClr val="FF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685065" name="Line 2057">
            <a:extLst>
              <a:ext uri="{FF2B5EF4-FFF2-40B4-BE49-F238E27FC236}">
                <a16:creationId xmlns:a16="http://schemas.microsoft.com/office/drawing/2014/main" id="{D55F1509-BAB1-4C89-A3A2-0038852B78E0}"/>
              </a:ext>
            </a:extLst>
          </p:cNvPr>
          <p:cNvSpPr>
            <a:spLocks noChangeShapeType="1"/>
          </p:cNvSpPr>
          <p:nvPr/>
        </p:nvSpPr>
        <p:spPr bwMode="auto">
          <a:xfrm flipH="1">
            <a:off x="5695950" y="2895600"/>
            <a:ext cx="762000" cy="3810000"/>
          </a:xfrm>
          <a:prstGeom prst="line">
            <a:avLst/>
          </a:prstGeom>
          <a:noFill/>
          <a:ln w="38100">
            <a:solidFill>
              <a:srgbClr val="FF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685066" name="Line 2058">
            <a:extLst>
              <a:ext uri="{FF2B5EF4-FFF2-40B4-BE49-F238E27FC236}">
                <a16:creationId xmlns:a16="http://schemas.microsoft.com/office/drawing/2014/main" id="{841D408C-BB1A-4B23-A36A-182C9F93B0AE}"/>
              </a:ext>
            </a:extLst>
          </p:cNvPr>
          <p:cNvSpPr>
            <a:spLocks noChangeShapeType="1"/>
          </p:cNvSpPr>
          <p:nvPr/>
        </p:nvSpPr>
        <p:spPr bwMode="auto">
          <a:xfrm flipH="1">
            <a:off x="5486400" y="3048000"/>
            <a:ext cx="762000" cy="838200"/>
          </a:xfrm>
          <a:prstGeom prst="line">
            <a:avLst/>
          </a:prstGeom>
          <a:noFill/>
          <a:ln w="38100">
            <a:solidFill>
              <a:srgbClr val="FF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685067" name="Line 2059">
            <a:extLst>
              <a:ext uri="{FF2B5EF4-FFF2-40B4-BE49-F238E27FC236}">
                <a16:creationId xmlns:a16="http://schemas.microsoft.com/office/drawing/2014/main" id="{38AE2306-AF78-4514-9490-988D54BDC451}"/>
              </a:ext>
            </a:extLst>
          </p:cNvPr>
          <p:cNvSpPr>
            <a:spLocks noChangeShapeType="1"/>
          </p:cNvSpPr>
          <p:nvPr/>
        </p:nvSpPr>
        <p:spPr bwMode="auto">
          <a:xfrm flipH="1">
            <a:off x="4248150" y="2911475"/>
            <a:ext cx="2133600" cy="3124200"/>
          </a:xfrm>
          <a:prstGeom prst="line">
            <a:avLst/>
          </a:prstGeom>
          <a:noFill/>
          <a:ln w="38100">
            <a:solidFill>
              <a:srgbClr val="FF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685071" name="Line 2063">
            <a:extLst>
              <a:ext uri="{FF2B5EF4-FFF2-40B4-BE49-F238E27FC236}">
                <a16:creationId xmlns:a16="http://schemas.microsoft.com/office/drawing/2014/main" id="{32C32074-6161-469E-B051-7F1128381E27}"/>
              </a:ext>
            </a:extLst>
          </p:cNvPr>
          <p:cNvSpPr>
            <a:spLocks noChangeShapeType="1"/>
          </p:cNvSpPr>
          <p:nvPr/>
        </p:nvSpPr>
        <p:spPr bwMode="auto">
          <a:xfrm flipH="1">
            <a:off x="762000" y="4724400"/>
            <a:ext cx="609600" cy="1524000"/>
          </a:xfrm>
          <a:prstGeom prst="line">
            <a:avLst/>
          </a:prstGeom>
          <a:noFill/>
          <a:ln w="254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685072" name="Line 2064">
            <a:extLst>
              <a:ext uri="{FF2B5EF4-FFF2-40B4-BE49-F238E27FC236}">
                <a16:creationId xmlns:a16="http://schemas.microsoft.com/office/drawing/2014/main" id="{914EE471-6FFD-485C-81E1-FFB2D063A858}"/>
              </a:ext>
            </a:extLst>
          </p:cNvPr>
          <p:cNvSpPr>
            <a:spLocks noChangeShapeType="1"/>
          </p:cNvSpPr>
          <p:nvPr/>
        </p:nvSpPr>
        <p:spPr bwMode="auto">
          <a:xfrm flipV="1">
            <a:off x="838200" y="4724400"/>
            <a:ext cx="609600" cy="1524000"/>
          </a:xfrm>
          <a:prstGeom prst="line">
            <a:avLst/>
          </a:prstGeom>
          <a:noFill/>
          <a:ln w="254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grpSp>
        <p:nvGrpSpPr>
          <p:cNvPr id="29712" name="Group 2066">
            <a:extLst>
              <a:ext uri="{FF2B5EF4-FFF2-40B4-BE49-F238E27FC236}">
                <a16:creationId xmlns:a16="http://schemas.microsoft.com/office/drawing/2014/main" id="{12504A8E-C907-467D-98BF-B6D5748C2080}"/>
              </a:ext>
            </a:extLst>
          </p:cNvPr>
          <p:cNvGrpSpPr>
            <a:grpSpLocks/>
          </p:cNvGrpSpPr>
          <p:nvPr/>
        </p:nvGrpSpPr>
        <p:grpSpPr bwMode="auto">
          <a:xfrm>
            <a:off x="5943600" y="1524000"/>
            <a:ext cx="1143000" cy="1524000"/>
            <a:chOff x="2352" y="2928"/>
            <a:chExt cx="480" cy="528"/>
          </a:xfrm>
        </p:grpSpPr>
        <p:sp>
          <p:nvSpPr>
            <p:cNvPr id="29713" name="Freeform 2067">
              <a:extLst>
                <a:ext uri="{FF2B5EF4-FFF2-40B4-BE49-F238E27FC236}">
                  <a16:creationId xmlns:a16="http://schemas.microsoft.com/office/drawing/2014/main" id="{4A4A4166-0BAB-4E88-A2D3-D3C6883FDA24}"/>
                </a:ext>
              </a:extLst>
            </p:cNvPr>
            <p:cNvSpPr>
              <a:spLocks/>
            </p:cNvSpPr>
            <p:nvPr/>
          </p:nvSpPr>
          <p:spPr bwMode="auto">
            <a:xfrm flipV="1">
              <a:off x="2353" y="3348"/>
              <a:ext cx="479" cy="92"/>
            </a:xfrm>
            <a:custGeom>
              <a:avLst/>
              <a:gdLst>
                <a:gd name="T0" fmla="*/ 0 w 1325"/>
                <a:gd name="T1" fmla="*/ 0 h 376"/>
                <a:gd name="T2" fmla="*/ 0 w 1325"/>
                <a:gd name="T3" fmla="*/ 0 h 376"/>
                <a:gd name="T4" fmla="*/ 0 w 1325"/>
                <a:gd name="T5" fmla="*/ 0 h 376"/>
                <a:gd name="T6" fmla="*/ 0 w 1325"/>
                <a:gd name="T7" fmla="*/ 0 h 376"/>
                <a:gd name="T8" fmla="*/ 0 w 1325"/>
                <a:gd name="T9" fmla="*/ 0 h 376"/>
                <a:gd name="T10" fmla="*/ 0 60000 65536"/>
                <a:gd name="T11" fmla="*/ 0 60000 65536"/>
                <a:gd name="T12" fmla="*/ 0 60000 65536"/>
                <a:gd name="T13" fmla="*/ 0 60000 65536"/>
                <a:gd name="T14" fmla="*/ 0 60000 65536"/>
                <a:gd name="T15" fmla="*/ 0 w 1325"/>
                <a:gd name="T16" fmla="*/ 0 h 376"/>
                <a:gd name="T17" fmla="*/ 1325 w 1325"/>
                <a:gd name="T18" fmla="*/ 376 h 376"/>
              </a:gdLst>
              <a:ahLst/>
              <a:cxnLst>
                <a:cxn ang="T10">
                  <a:pos x="T0" y="T1"/>
                </a:cxn>
                <a:cxn ang="T11">
                  <a:pos x="T2" y="T3"/>
                </a:cxn>
                <a:cxn ang="T12">
                  <a:pos x="T4" y="T5"/>
                </a:cxn>
                <a:cxn ang="T13">
                  <a:pos x="T6" y="T7"/>
                </a:cxn>
                <a:cxn ang="T14">
                  <a:pos x="T8" y="T9"/>
                </a:cxn>
              </a:cxnLst>
              <a:rect l="T15" t="T16" r="T17" b="T18"/>
              <a:pathLst>
                <a:path w="1325" h="376">
                  <a:moveTo>
                    <a:pt x="188" y="0"/>
                  </a:moveTo>
                  <a:lnTo>
                    <a:pt x="1136" y="0"/>
                  </a:lnTo>
                  <a:lnTo>
                    <a:pt x="1325" y="376"/>
                  </a:lnTo>
                  <a:lnTo>
                    <a:pt x="0" y="376"/>
                  </a:lnTo>
                  <a:lnTo>
                    <a:pt x="188" y="0"/>
                  </a:lnTo>
                </a:path>
              </a:pathLst>
            </a:custGeom>
            <a:noFill/>
            <a:ln w="635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9714" name="Freeform 2068">
              <a:extLst>
                <a:ext uri="{FF2B5EF4-FFF2-40B4-BE49-F238E27FC236}">
                  <a16:creationId xmlns:a16="http://schemas.microsoft.com/office/drawing/2014/main" id="{45DDA58B-24D8-43A3-9EED-25F30F3CCC55}"/>
                </a:ext>
              </a:extLst>
            </p:cNvPr>
            <p:cNvSpPr>
              <a:spLocks/>
            </p:cNvSpPr>
            <p:nvPr/>
          </p:nvSpPr>
          <p:spPr bwMode="auto">
            <a:xfrm flipV="1">
              <a:off x="2352" y="2928"/>
              <a:ext cx="68" cy="421"/>
            </a:xfrm>
            <a:custGeom>
              <a:avLst/>
              <a:gdLst>
                <a:gd name="T0" fmla="*/ 0 w 188"/>
                <a:gd name="T1" fmla="*/ 0 h 1712"/>
                <a:gd name="T2" fmla="*/ 0 w 188"/>
                <a:gd name="T3" fmla="*/ 0 h 1712"/>
                <a:gd name="T4" fmla="*/ 0 w 188"/>
                <a:gd name="T5" fmla="*/ 0 h 1712"/>
                <a:gd name="T6" fmla="*/ 0 60000 65536"/>
                <a:gd name="T7" fmla="*/ 0 60000 65536"/>
                <a:gd name="T8" fmla="*/ 0 60000 65536"/>
                <a:gd name="T9" fmla="*/ 0 w 188"/>
                <a:gd name="T10" fmla="*/ 0 h 1712"/>
                <a:gd name="T11" fmla="*/ 188 w 188"/>
                <a:gd name="T12" fmla="*/ 1712 h 1712"/>
              </a:gdLst>
              <a:ahLst/>
              <a:cxnLst>
                <a:cxn ang="T6">
                  <a:pos x="T0" y="T1"/>
                </a:cxn>
                <a:cxn ang="T7">
                  <a:pos x="T2" y="T3"/>
                </a:cxn>
                <a:cxn ang="T8">
                  <a:pos x="T4" y="T5"/>
                </a:cxn>
              </a:cxnLst>
              <a:rect l="T9" t="T10" r="T11" b="T12"/>
              <a:pathLst>
                <a:path w="188" h="1712">
                  <a:moveTo>
                    <a:pt x="188" y="1712"/>
                  </a:moveTo>
                  <a:lnTo>
                    <a:pt x="139" y="852"/>
                  </a:lnTo>
                  <a:lnTo>
                    <a:pt x="0" y="0"/>
                  </a:lnTo>
                </a:path>
              </a:pathLst>
            </a:custGeom>
            <a:noFill/>
            <a:ln w="635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9715" name="Freeform 2069">
              <a:extLst>
                <a:ext uri="{FF2B5EF4-FFF2-40B4-BE49-F238E27FC236}">
                  <a16:creationId xmlns:a16="http://schemas.microsoft.com/office/drawing/2014/main" id="{17FC2C5E-56EB-4E3E-BFE8-EB4853299366}"/>
                </a:ext>
              </a:extLst>
            </p:cNvPr>
            <p:cNvSpPr>
              <a:spLocks/>
            </p:cNvSpPr>
            <p:nvPr/>
          </p:nvSpPr>
          <p:spPr bwMode="auto">
            <a:xfrm flipV="1">
              <a:off x="2764" y="2931"/>
              <a:ext cx="67" cy="421"/>
            </a:xfrm>
            <a:custGeom>
              <a:avLst/>
              <a:gdLst>
                <a:gd name="T0" fmla="*/ 0 w 188"/>
                <a:gd name="T1" fmla="*/ 0 h 1713"/>
                <a:gd name="T2" fmla="*/ 0 w 188"/>
                <a:gd name="T3" fmla="*/ 0 h 1713"/>
                <a:gd name="T4" fmla="*/ 0 w 188"/>
                <a:gd name="T5" fmla="*/ 0 h 1713"/>
                <a:gd name="T6" fmla="*/ 0 60000 65536"/>
                <a:gd name="T7" fmla="*/ 0 60000 65536"/>
                <a:gd name="T8" fmla="*/ 0 60000 65536"/>
                <a:gd name="T9" fmla="*/ 0 w 188"/>
                <a:gd name="T10" fmla="*/ 0 h 1713"/>
                <a:gd name="T11" fmla="*/ 188 w 188"/>
                <a:gd name="T12" fmla="*/ 1713 h 1713"/>
              </a:gdLst>
              <a:ahLst/>
              <a:cxnLst>
                <a:cxn ang="T6">
                  <a:pos x="T0" y="T1"/>
                </a:cxn>
                <a:cxn ang="T7">
                  <a:pos x="T2" y="T3"/>
                </a:cxn>
                <a:cxn ang="T8">
                  <a:pos x="T4" y="T5"/>
                </a:cxn>
              </a:cxnLst>
              <a:rect l="T9" t="T10" r="T11" b="T12"/>
              <a:pathLst>
                <a:path w="188" h="1713">
                  <a:moveTo>
                    <a:pt x="0" y="1713"/>
                  </a:moveTo>
                  <a:lnTo>
                    <a:pt x="50" y="852"/>
                  </a:lnTo>
                  <a:lnTo>
                    <a:pt x="188" y="0"/>
                  </a:lnTo>
                </a:path>
              </a:pathLst>
            </a:custGeom>
            <a:noFill/>
            <a:ln w="635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9716" name="Freeform 2070">
              <a:extLst>
                <a:ext uri="{FF2B5EF4-FFF2-40B4-BE49-F238E27FC236}">
                  <a16:creationId xmlns:a16="http://schemas.microsoft.com/office/drawing/2014/main" id="{250F3711-304B-4B9C-902B-BFB2045D4FE3}"/>
                </a:ext>
              </a:extLst>
            </p:cNvPr>
            <p:cNvSpPr>
              <a:spLocks/>
            </p:cNvSpPr>
            <p:nvPr/>
          </p:nvSpPr>
          <p:spPr bwMode="auto">
            <a:xfrm flipV="1">
              <a:off x="2420" y="3442"/>
              <a:ext cx="341" cy="14"/>
            </a:xfrm>
            <a:custGeom>
              <a:avLst/>
              <a:gdLst>
                <a:gd name="T0" fmla="*/ 0 w 941"/>
                <a:gd name="T1" fmla="*/ 0 h 59"/>
                <a:gd name="T2" fmla="*/ 0 w 941"/>
                <a:gd name="T3" fmla="*/ 0 h 59"/>
                <a:gd name="T4" fmla="*/ 0 w 941"/>
                <a:gd name="T5" fmla="*/ 0 h 59"/>
                <a:gd name="T6" fmla="*/ 0 w 941"/>
                <a:gd name="T7" fmla="*/ 0 h 59"/>
                <a:gd name="T8" fmla="*/ 0 w 941"/>
                <a:gd name="T9" fmla="*/ 0 h 59"/>
                <a:gd name="T10" fmla="*/ 0 w 941"/>
                <a:gd name="T11" fmla="*/ 0 h 59"/>
                <a:gd name="T12" fmla="*/ 0 w 941"/>
                <a:gd name="T13" fmla="*/ 0 h 59"/>
                <a:gd name="T14" fmla="*/ 0 60000 65536"/>
                <a:gd name="T15" fmla="*/ 0 60000 65536"/>
                <a:gd name="T16" fmla="*/ 0 60000 65536"/>
                <a:gd name="T17" fmla="*/ 0 60000 65536"/>
                <a:gd name="T18" fmla="*/ 0 60000 65536"/>
                <a:gd name="T19" fmla="*/ 0 60000 65536"/>
                <a:gd name="T20" fmla="*/ 0 60000 65536"/>
                <a:gd name="T21" fmla="*/ 0 w 941"/>
                <a:gd name="T22" fmla="*/ 0 h 59"/>
                <a:gd name="T23" fmla="*/ 941 w 941"/>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1" h="59">
                  <a:moveTo>
                    <a:pt x="941" y="59"/>
                  </a:moveTo>
                  <a:lnTo>
                    <a:pt x="709" y="16"/>
                  </a:lnTo>
                  <a:lnTo>
                    <a:pt x="472" y="0"/>
                  </a:lnTo>
                  <a:lnTo>
                    <a:pt x="413" y="0"/>
                  </a:lnTo>
                  <a:lnTo>
                    <a:pt x="354" y="3"/>
                  </a:lnTo>
                  <a:lnTo>
                    <a:pt x="234" y="14"/>
                  </a:lnTo>
                  <a:lnTo>
                    <a:pt x="0" y="59"/>
                  </a:lnTo>
                </a:path>
              </a:pathLst>
            </a:custGeom>
            <a:noFill/>
            <a:ln w="635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9717" name="Rectangle 2071">
              <a:extLst>
                <a:ext uri="{FF2B5EF4-FFF2-40B4-BE49-F238E27FC236}">
                  <a16:creationId xmlns:a16="http://schemas.microsoft.com/office/drawing/2014/main" id="{A14A1091-5963-4DD3-96AF-EC82945B939F}"/>
                </a:ext>
              </a:extLst>
            </p:cNvPr>
            <p:cNvSpPr>
              <a:spLocks noChangeArrowheads="1"/>
            </p:cNvSpPr>
            <p:nvPr/>
          </p:nvSpPr>
          <p:spPr bwMode="auto">
            <a:xfrm flipV="1">
              <a:off x="2407" y="3343"/>
              <a:ext cx="379" cy="47"/>
            </a:xfrm>
            <a:prstGeom prst="rect">
              <a:avLst/>
            </a:prstGeom>
            <a:solidFill>
              <a:srgbClr val="E1E1E1"/>
            </a:solidFill>
            <a:ln w="635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29718" name="Rectangle 2072">
              <a:extLst>
                <a:ext uri="{FF2B5EF4-FFF2-40B4-BE49-F238E27FC236}">
                  <a16:creationId xmlns:a16="http://schemas.microsoft.com/office/drawing/2014/main" id="{25D71C17-7C04-4DA7-97A7-CCB713DA99CD}"/>
                </a:ext>
              </a:extLst>
            </p:cNvPr>
            <p:cNvSpPr>
              <a:spLocks noChangeArrowheads="1"/>
            </p:cNvSpPr>
            <p:nvPr/>
          </p:nvSpPr>
          <p:spPr bwMode="auto">
            <a:xfrm flipV="1">
              <a:off x="2420"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29719" name="Rectangle 2073">
              <a:extLst>
                <a:ext uri="{FF2B5EF4-FFF2-40B4-BE49-F238E27FC236}">
                  <a16:creationId xmlns:a16="http://schemas.microsoft.com/office/drawing/2014/main" id="{27EBDF89-E639-4D87-BE78-3BD9C7EAC64A}"/>
                </a:ext>
              </a:extLst>
            </p:cNvPr>
            <p:cNvSpPr>
              <a:spLocks noChangeArrowheads="1"/>
            </p:cNvSpPr>
            <p:nvPr/>
          </p:nvSpPr>
          <p:spPr bwMode="auto">
            <a:xfrm flipV="1">
              <a:off x="2440" y="3402"/>
              <a:ext cx="15"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29720" name="Rectangle 2074">
              <a:extLst>
                <a:ext uri="{FF2B5EF4-FFF2-40B4-BE49-F238E27FC236}">
                  <a16:creationId xmlns:a16="http://schemas.microsoft.com/office/drawing/2014/main" id="{B9A7689E-CD49-4812-B608-9DB2A21F1187}"/>
                </a:ext>
              </a:extLst>
            </p:cNvPr>
            <p:cNvSpPr>
              <a:spLocks noChangeArrowheads="1"/>
            </p:cNvSpPr>
            <p:nvPr/>
          </p:nvSpPr>
          <p:spPr bwMode="auto">
            <a:xfrm flipV="1">
              <a:off x="2458"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29721" name="Rectangle 2075">
              <a:extLst>
                <a:ext uri="{FF2B5EF4-FFF2-40B4-BE49-F238E27FC236}">
                  <a16:creationId xmlns:a16="http://schemas.microsoft.com/office/drawing/2014/main" id="{7FCA9598-B4D5-494B-A796-5C65372E2E7A}"/>
                </a:ext>
              </a:extLst>
            </p:cNvPr>
            <p:cNvSpPr>
              <a:spLocks noChangeArrowheads="1"/>
            </p:cNvSpPr>
            <p:nvPr/>
          </p:nvSpPr>
          <p:spPr bwMode="auto">
            <a:xfrm flipV="1">
              <a:off x="2478" y="3402"/>
              <a:ext cx="15"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29722" name="Rectangle 2076">
              <a:extLst>
                <a:ext uri="{FF2B5EF4-FFF2-40B4-BE49-F238E27FC236}">
                  <a16:creationId xmlns:a16="http://schemas.microsoft.com/office/drawing/2014/main" id="{82F80DA5-D5C1-458B-97F6-DDF83920225E}"/>
                </a:ext>
              </a:extLst>
            </p:cNvPr>
            <p:cNvSpPr>
              <a:spLocks noChangeArrowheads="1"/>
            </p:cNvSpPr>
            <p:nvPr/>
          </p:nvSpPr>
          <p:spPr bwMode="auto">
            <a:xfrm flipV="1">
              <a:off x="2496"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29723" name="Rectangle 2077">
              <a:extLst>
                <a:ext uri="{FF2B5EF4-FFF2-40B4-BE49-F238E27FC236}">
                  <a16:creationId xmlns:a16="http://schemas.microsoft.com/office/drawing/2014/main" id="{AB39B966-FB91-4790-AB8E-E87CAF384FDD}"/>
                </a:ext>
              </a:extLst>
            </p:cNvPr>
            <p:cNvSpPr>
              <a:spLocks noChangeArrowheads="1"/>
            </p:cNvSpPr>
            <p:nvPr/>
          </p:nvSpPr>
          <p:spPr bwMode="auto">
            <a:xfrm flipV="1">
              <a:off x="2515"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29724" name="Rectangle 2078">
              <a:extLst>
                <a:ext uri="{FF2B5EF4-FFF2-40B4-BE49-F238E27FC236}">
                  <a16:creationId xmlns:a16="http://schemas.microsoft.com/office/drawing/2014/main" id="{660FF2EC-7A70-4162-921F-8C2213141F5E}"/>
                </a:ext>
              </a:extLst>
            </p:cNvPr>
            <p:cNvSpPr>
              <a:spLocks noChangeArrowheads="1"/>
            </p:cNvSpPr>
            <p:nvPr/>
          </p:nvSpPr>
          <p:spPr bwMode="auto">
            <a:xfrm flipV="1">
              <a:off x="2534"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29725" name="Rectangle 2079">
              <a:extLst>
                <a:ext uri="{FF2B5EF4-FFF2-40B4-BE49-F238E27FC236}">
                  <a16:creationId xmlns:a16="http://schemas.microsoft.com/office/drawing/2014/main" id="{C3BEFE35-2EE6-4B41-9084-57DB9BE3E91D}"/>
                </a:ext>
              </a:extLst>
            </p:cNvPr>
            <p:cNvSpPr>
              <a:spLocks noChangeArrowheads="1"/>
            </p:cNvSpPr>
            <p:nvPr/>
          </p:nvSpPr>
          <p:spPr bwMode="auto">
            <a:xfrm flipV="1">
              <a:off x="2553"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29726" name="Rectangle 2080">
              <a:extLst>
                <a:ext uri="{FF2B5EF4-FFF2-40B4-BE49-F238E27FC236}">
                  <a16:creationId xmlns:a16="http://schemas.microsoft.com/office/drawing/2014/main" id="{5A5CC970-A9B2-4DDE-823E-C90428FF6FEE}"/>
                </a:ext>
              </a:extLst>
            </p:cNvPr>
            <p:cNvSpPr>
              <a:spLocks noChangeArrowheads="1"/>
            </p:cNvSpPr>
            <p:nvPr/>
          </p:nvSpPr>
          <p:spPr bwMode="auto">
            <a:xfrm flipV="1">
              <a:off x="2572"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29727" name="Rectangle 2081">
              <a:extLst>
                <a:ext uri="{FF2B5EF4-FFF2-40B4-BE49-F238E27FC236}">
                  <a16:creationId xmlns:a16="http://schemas.microsoft.com/office/drawing/2014/main" id="{D14742CA-4A3C-4F53-AD69-5C2861BD7A30}"/>
                </a:ext>
              </a:extLst>
            </p:cNvPr>
            <p:cNvSpPr>
              <a:spLocks noChangeArrowheads="1"/>
            </p:cNvSpPr>
            <p:nvPr/>
          </p:nvSpPr>
          <p:spPr bwMode="auto">
            <a:xfrm flipV="1">
              <a:off x="2592"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29728" name="Rectangle 2082">
              <a:extLst>
                <a:ext uri="{FF2B5EF4-FFF2-40B4-BE49-F238E27FC236}">
                  <a16:creationId xmlns:a16="http://schemas.microsoft.com/office/drawing/2014/main" id="{82151A1F-84F4-40C0-B86A-16E493AF9B65}"/>
                </a:ext>
              </a:extLst>
            </p:cNvPr>
            <p:cNvSpPr>
              <a:spLocks noChangeArrowheads="1"/>
            </p:cNvSpPr>
            <p:nvPr/>
          </p:nvSpPr>
          <p:spPr bwMode="auto">
            <a:xfrm flipV="1">
              <a:off x="2610"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29729" name="Rectangle 2083">
              <a:extLst>
                <a:ext uri="{FF2B5EF4-FFF2-40B4-BE49-F238E27FC236}">
                  <a16:creationId xmlns:a16="http://schemas.microsoft.com/office/drawing/2014/main" id="{B2F55151-9187-4852-B4F6-E3C016F584FF}"/>
                </a:ext>
              </a:extLst>
            </p:cNvPr>
            <p:cNvSpPr>
              <a:spLocks noChangeArrowheads="1"/>
            </p:cNvSpPr>
            <p:nvPr/>
          </p:nvSpPr>
          <p:spPr bwMode="auto">
            <a:xfrm flipV="1">
              <a:off x="2630"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29730" name="Rectangle 2084">
              <a:extLst>
                <a:ext uri="{FF2B5EF4-FFF2-40B4-BE49-F238E27FC236}">
                  <a16:creationId xmlns:a16="http://schemas.microsoft.com/office/drawing/2014/main" id="{91BCF53A-4043-426C-84E1-94523CF0E451}"/>
                </a:ext>
              </a:extLst>
            </p:cNvPr>
            <p:cNvSpPr>
              <a:spLocks noChangeArrowheads="1"/>
            </p:cNvSpPr>
            <p:nvPr/>
          </p:nvSpPr>
          <p:spPr bwMode="auto">
            <a:xfrm flipV="1">
              <a:off x="2650" y="3402"/>
              <a:ext cx="15"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29731" name="Rectangle 2085">
              <a:extLst>
                <a:ext uri="{FF2B5EF4-FFF2-40B4-BE49-F238E27FC236}">
                  <a16:creationId xmlns:a16="http://schemas.microsoft.com/office/drawing/2014/main" id="{5EEA43BB-6425-4CB4-A0AA-2A6F0E78CD30}"/>
                </a:ext>
              </a:extLst>
            </p:cNvPr>
            <p:cNvSpPr>
              <a:spLocks noChangeArrowheads="1"/>
            </p:cNvSpPr>
            <p:nvPr/>
          </p:nvSpPr>
          <p:spPr bwMode="auto">
            <a:xfrm flipV="1">
              <a:off x="2668" y="3402"/>
              <a:ext cx="15"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29732" name="Rectangle 2086">
              <a:extLst>
                <a:ext uri="{FF2B5EF4-FFF2-40B4-BE49-F238E27FC236}">
                  <a16:creationId xmlns:a16="http://schemas.microsoft.com/office/drawing/2014/main" id="{D7580838-47DC-4762-8234-660FF4BA493E}"/>
                </a:ext>
              </a:extLst>
            </p:cNvPr>
            <p:cNvSpPr>
              <a:spLocks noChangeArrowheads="1"/>
            </p:cNvSpPr>
            <p:nvPr/>
          </p:nvSpPr>
          <p:spPr bwMode="auto">
            <a:xfrm flipV="1">
              <a:off x="2686"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29733" name="Rectangle 2087">
              <a:extLst>
                <a:ext uri="{FF2B5EF4-FFF2-40B4-BE49-F238E27FC236}">
                  <a16:creationId xmlns:a16="http://schemas.microsoft.com/office/drawing/2014/main" id="{E2DB9209-AA6A-4633-A88D-4F07E0C0E04D}"/>
                </a:ext>
              </a:extLst>
            </p:cNvPr>
            <p:cNvSpPr>
              <a:spLocks noChangeArrowheads="1"/>
            </p:cNvSpPr>
            <p:nvPr/>
          </p:nvSpPr>
          <p:spPr bwMode="auto">
            <a:xfrm flipV="1">
              <a:off x="2706"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29734" name="Rectangle 2088">
              <a:extLst>
                <a:ext uri="{FF2B5EF4-FFF2-40B4-BE49-F238E27FC236}">
                  <a16:creationId xmlns:a16="http://schemas.microsoft.com/office/drawing/2014/main" id="{F04E7601-5941-41AD-AD43-F228E747F89E}"/>
                </a:ext>
              </a:extLst>
            </p:cNvPr>
            <p:cNvSpPr>
              <a:spLocks noChangeArrowheads="1"/>
            </p:cNvSpPr>
            <p:nvPr/>
          </p:nvSpPr>
          <p:spPr bwMode="auto">
            <a:xfrm flipV="1">
              <a:off x="2724"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29735" name="Rectangle 2089">
              <a:extLst>
                <a:ext uri="{FF2B5EF4-FFF2-40B4-BE49-F238E27FC236}">
                  <a16:creationId xmlns:a16="http://schemas.microsoft.com/office/drawing/2014/main" id="{2C53FA33-A59E-408B-A79F-2E3215347EA1}"/>
                </a:ext>
              </a:extLst>
            </p:cNvPr>
            <p:cNvSpPr>
              <a:spLocks noChangeArrowheads="1"/>
            </p:cNvSpPr>
            <p:nvPr/>
          </p:nvSpPr>
          <p:spPr bwMode="auto">
            <a:xfrm flipV="1">
              <a:off x="2744"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29736" name="Rectangle 2090">
              <a:extLst>
                <a:ext uri="{FF2B5EF4-FFF2-40B4-BE49-F238E27FC236}">
                  <a16:creationId xmlns:a16="http://schemas.microsoft.com/office/drawing/2014/main" id="{11B6F711-AB95-4C23-867C-55279769DF54}"/>
                </a:ext>
              </a:extLst>
            </p:cNvPr>
            <p:cNvSpPr>
              <a:spLocks noChangeArrowheads="1"/>
            </p:cNvSpPr>
            <p:nvPr/>
          </p:nvSpPr>
          <p:spPr bwMode="auto">
            <a:xfrm flipV="1">
              <a:off x="2419" y="3393"/>
              <a:ext cx="341" cy="9"/>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29737" name="Line 2091">
              <a:extLst>
                <a:ext uri="{FF2B5EF4-FFF2-40B4-BE49-F238E27FC236}">
                  <a16:creationId xmlns:a16="http://schemas.microsoft.com/office/drawing/2014/main" id="{B8216508-786B-4C1F-8478-D1F63AF7FEB8}"/>
                </a:ext>
              </a:extLst>
            </p:cNvPr>
            <p:cNvSpPr>
              <a:spLocks noChangeShapeType="1"/>
            </p:cNvSpPr>
            <p:nvPr/>
          </p:nvSpPr>
          <p:spPr bwMode="auto">
            <a:xfrm flipV="1">
              <a:off x="2425" y="3438"/>
              <a:ext cx="340" cy="0"/>
            </a:xfrm>
            <a:prstGeom prst="line">
              <a:avLst/>
            </a:prstGeom>
            <a:noFill/>
            <a:ln w="63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2000"/>
                                  </p:stCondLst>
                                  <p:childTnLst>
                                    <p:set>
                                      <p:cBhvr>
                                        <p:cTn id="6" dur="1" fill="hold">
                                          <p:stCondLst>
                                            <p:cond delay="499"/>
                                          </p:stCondLst>
                                        </p:cTn>
                                        <p:tgtEl>
                                          <p:spTgt spid="685066"/>
                                        </p:tgtEl>
                                        <p:attrNameLst>
                                          <p:attrName>style.visibility</p:attrName>
                                        </p:attrNameLst>
                                      </p:cBhvr>
                                      <p:to>
                                        <p:strVal val="visible"/>
                                      </p:to>
                                    </p:set>
                                  </p:childTnLst>
                                </p:cTn>
                              </p:par>
                            </p:childTnLst>
                          </p:cTn>
                        </p:par>
                        <p:par>
                          <p:cTn id="7" fill="hold" nodeType="afterGroup">
                            <p:stCondLst>
                              <p:cond delay="2500"/>
                            </p:stCondLst>
                            <p:childTnLst>
                              <p:par>
                                <p:cTn id="8" presetID="1" presetClass="entr" presetSubtype="0" fill="hold" nodeType="afterEffect">
                                  <p:stCondLst>
                                    <p:cond delay="5000"/>
                                  </p:stCondLst>
                                  <p:childTnLst>
                                    <p:set>
                                      <p:cBhvr>
                                        <p:cTn id="9" dur="1" fill="hold">
                                          <p:stCondLst>
                                            <p:cond delay="499"/>
                                          </p:stCondLst>
                                        </p:cTn>
                                        <p:tgtEl>
                                          <p:spTgt spid="685063"/>
                                        </p:tgtEl>
                                        <p:attrNameLst>
                                          <p:attrName>style.visibility</p:attrName>
                                        </p:attrNameLst>
                                      </p:cBhvr>
                                      <p:to>
                                        <p:strVal val="visible"/>
                                      </p:to>
                                    </p:set>
                                  </p:childTnLst>
                                </p:cTn>
                              </p:par>
                            </p:childTnLst>
                          </p:cTn>
                        </p:par>
                        <p:par>
                          <p:cTn id="10" fill="hold" nodeType="afterGroup">
                            <p:stCondLst>
                              <p:cond delay="8000"/>
                            </p:stCondLst>
                            <p:childTnLst>
                              <p:par>
                                <p:cTn id="11" presetID="1" presetClass="entr" presetSubtype="0" fill="hold" nodeType="afterEffect">
                                  <p:stCondLst>
                                    <p:cond delay="5000"/>
                                  </p:stCondLst>
                                  <p:childTnLst>
                                    <p:set>
                                      <p:cBhvr>
                                        <p:cTn id="12" dur="1" fill="hold">
                                          <p:stCondLst>
                                            <p:cond delay="499"/>
                                          </p:stCondLst>
                                        </p:cTn>
                                        <p:tgtEl>
                                          <p:spTgt spid="685064"/>
                                        </p:tgtEl>
                                        <p:attrNameLst>
                                          <p:attrName>style.visibility</p:attrName>
                                        </p:attrNameLst>
                                      </p:cBhvr>
                                      <p:to>
                                        <p:strVal val="visible"/>
                                      </p:to>
                                    </p:set>
                                  </p:childTnLst>
                                </p:cTn>
                              </p:par>
                            </p:childTnLst>
                          </p:cTn>
                        </p:par>
                        <p:par>
                          <p:cTn id="13" fill="hold" nodeType="afterGroup">
                            <p:stCondLst>
                              <p:cond delay="13500"/>
                            </p:stCondLst>
                            <p:childTnLst>
                              <p:par>
                                <p:cTn id="14" presetID="1" presetClass="entr" presetSubtype="0" fill="hold" nodeType="afterEffect">
                                  <p:stCondLst>
                                    <p:cond delay="6000"/>
                                  </p:stCondLst>
                                  <p:childTnLst>
                                    <p:set>
                                      <p:cBhvr>
                                        <p:cTn id="15" dur="1" fill="hold">
                                          <p:stCondLst>
                                            <p:cond delay="499"/>
                                          </p:stCondLst>
                                        </p:cTn>
                                        <p:tgtEl>
                                          <p:spTgt spid="685067"/>
                                        </p:tgtEl>
                                        <p:attrNameLst>
                                          <p:attrName>style.visibility</p:attrName>
                                        </p:attrNameLst>
                                      </p:cBhvr>
                                      <p:to>
                                        <p:strVal val="visible"/>
                                      </p:to>
                                    </p:set>
                                  </p:childTnLst>
                                </p:cTn>
                              </p:par>
                            </p:childTnLst>
                          </p:cTn>
                        </p:par>
                        <p:par>
                          <p:cTn id="16" fill="hold" nodeType="afterGroup">
                            <p:stCondLst>
                              <p:cond delay="20000"/>
                            </p:stCondLst>
                            <p:childTnLst>
                              <p:par>
                                <p:cTn id="17" presetID="1" presetClass="entr" presetSubtype="0" fill="hold" nodeType="afterEffect">
                                  <p:stCondLst>
                                    <p:cond delay="6000"/>
                                  </p:stCondLst>
                                  <p:childTnLst>
                                    <p:set>
                                      <p:cBhvr>
                                        <p:cTn id="18" dur="1" fill="hold">
                                          <p:stCondLst>
                                            <p:cond delay="499"/>
                                          </p:stCondLst>
                                        </p:cTn>
                                        <p:tgtEl>
                                          <p:spTgt spid="685062"/>
                                        </p:tgtEl>
                                        <p:attrNameLst>
                                          <p:attrName>style.visibility</p:attrName>
                                        </p:attrNameLst>
                                      </p:cBhvr>
                                      <p:to>
                                        <p:strVal val="visible"/>
                                      </p:to>
                                    </p:set>
                                  </p:childTnLst>
                                </p:cTn>
                              </p:par>
                            </p:childTnLst>
                          </p:cTn>
                        </p:par>
                        <p:par>
                          <p:cTn id="19" fill="hold" nodeType="afterGroup">
                            <p:stCondLst>
                              <p:cond delay="26500"/>
                            </p:stCondLst>
                            <p:childTnLst>
                              <p:par>
                                <p:cTn id="20" presetID="1" presetClass="entr" presetSubtype="0" fill="hold" nodeType="afterEffect">
                                  <p:stCondLst>
                                    <p:cond delay="6000"/>
                                  </p:stCondLst>
                                  <p:childTnLst>
                                    <p:set>
                                      <p:cBhvr>
                                        <p:cTn id="21" dur="1" fill="hold">
                                          <p:stCondLst>
                                            <p:cond delay="499"/>
                                          </p:stCondLst>
                                        </p:cTn>
                                        <p:tgtEl>
                                          <p:spTgt spid="685065"/>
                                        </p:tgtEl>
                                        <p:attrNameLst>
                                          <p:attrName>style.visibility</p:attrName>
                                        </p:attrNameLst>
                                      </p:cBhvr>
                                      <p:to>
                                        <p:strVal val="visible"/>
                                      </p:to>
                                    </p:set>
                                  </p:childTnLst>
                                </p:cTn>
                              </p:par>
                            </p:childTnLst>
                          </p:cTn>
                        </p:par>
                        <p:par>
                          <p:cTn id="22" fill="hold" nodeType="afterGroup">
                            <p:stCondLst>
                              <p:cond delay="33000"/>
                            </p:stCondLst>
                            <p:childTnLst>
                              <p:par>
                                <p:cTn id="23" presetID="22" presetClass="entr" presetSubtype="8" fill="hold" nodeType="afterEffect">
                                  <p:stCondLst>
                                    <p:cond delay="0"/>
                                  </p:stCondLst>
                                  <p:childTnLst>
                                    <p:set>
                                      <p:cBhvr>
                                        <p:cTn id="24" dur="1" fill="hold">
                                          <p:stCondLst>
                                            <p:cond delay="0"/>
                                          </p:stCondLst>
                                        </p:cTn>
                                        <p:tgtEl>
                                          <p:spTgt spid="685070"/>
                                        </p:tgtEl>
                                        <p:attrNameLst>
                                          <p:attrName>style.visibility</p:attrName>
                                        </p:attrNameLst>
                                      </p:cBhvr>
                                      <p:to>
                                        <p:strVal val="visible"/>
                                      </p:to>
                                    </p:set>
                                    <p:animEffect transition="in" filter="wipe(left)">
                                      <p:cBhvr>
                                        <p:cTn id="25" dur="500"/>
                                        <p:tgtEl>
                                          <p:spTgt spid="685070"/>
                                        </p:tgtEl>
                                      </p:cBhvr>
                                    </p:animEffect>
                                  </p:childTnLst>
                                </p:cTn>
                              </p:par>
                            </p:childTnLst>
                          </p:cTn>
                        </p:par>
                        <p:par>
                          <p:cTn id="26" fill="hold" nodeType="afterGroup">
                            <p:stCondLst>
                              <p:cond delay="33500"/>
                            </p:stCondLst>
                            <p:childTnLst>
                              <p:par>
                                <p:cTn id="27" presetID="22" presetClass="entr" presetSubtype="1" fill="hold" nodeType="afterEffect">
                                  <p:stCondLst>
                                    <p:cond delay="0"/>
                                  </p:stCondLst>
                                  <p:childTnLst>
                                    <p:set>
                                      <p:cBhvr>
                                        <p:cTn id="28" dur="1" fill="hold">
                                          <p:stCondLst>
                                            <p:cond delay="0"/>
                                          </p:stCondLst>
                                        </p:cTn>
                                        <p:tgtEl>
                                          <p:spTgt spid="685071"/>
                                        </p:tgtEl>
                                        <p:attrNameLst>
                                          <p:attrName>style.visibility</p:attrName>
                                        </p:attrNameLst>
                                      </p:cBhvr>
                                      <p:to>
                                        <p:strVal val="visible"/>
                                      </p:to>
                                    </p:set>
                                    <p:animEffect transition="in" filter="wipe(up)">
                                      <p:cBhvr>
                                        <p:cTn id="29" dur="500"/>
                                        <p:tgtEl>
                                          <p:spTgt spid="685071"/>
                                        </p:tgtEl>
                                      </p:cBhvr>
                                    </p:animEffect>
                                  </p:childTnLst>
                                </p:cTn>
                              </p:par>
                            </p:childTnLst>
                          </p:cTn>
                        </p:par>
                        <p:par>
                          <p:cTn id="30" fill="hold" nodeType="afterGroup">
                            <p:stCondLst>
                              <p:cond delay="34000"/>
                            </p:stCondLst>
                            <p:childTnLst>
                              <p:par>
                                <p:cTn id="31" presetID="22" presetClass="entr" presetSubtype="4" fill="hold" nodeType="afterEffect">
                                  <p:stCondLst>
                                    <p:cond delay="0"/>
                                  </p:stCondLst>
                                  <p:childTnLst>
                                    <p:set>
                                      <p:cBhvr>
                                        <p:cTn id="32" dur="1" fill="hold">
                                          <p:stCondLst>
                                            <p:cond delay="0"/>
                                          </p:stCondLst>
                                        </p:cTn>
                                        <p:tgtEl>
                                          <p:spTgt spid="685072"/>
                                        </p:tgtEl>
                                        <p:attrNameLst>
                                          <p:attrName>style.visibility</p:attrName>
                                        </p:attrNameLst>
                                      </p:cBhvr>
                                      <p:to>
                                        <p:strVal val="visible"/>
                                      </p:to>
                                    </p:set>
                                    <p:animEffect transition="in" filter="wipe(down)">
                                      <p:cBhvr>
                                        <p:cTn id="33" dur="500"/>
                                        <p:tgtEl>
                                          <p:spTgt spid="685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8" name="Rectangle 2050">
            <a:extLst>
              <a:ext uri="{FF2B5EF4-FFF2-40B4-BE49-F238E27FC236}">
                <a16:creationId xmlns:a16="http://schemas.microsoft.com/office/drawing/2014/main" id="{93CCBB9E-D0EA-4111-BE39-5F8439068ACF}"/>
              </a:ext>
            </a:extLst>
          </p:cNvPr>
          <p:cNvSpPr>
            <a:spLocks noGrp="1" noChangeArrowheads="1"/>
          </p:cNvSpPr>
          <p:nvPr>
            <p:ph type="title"/>
          </p:nvPr>
        </p:nvSpPr>
        <p:spPr>
          <a:xfrm>
            <a:off x="395288" y="0"/>
            <a:ext cx="8229600" cy="1143000"/>
          </a:xfrm>
        </p:spPr>
        <p:txBody>
          <a:bodyPr/>
          <a:lstStyle/>
          <a:p>
            <a:pPr>
              <a:defRPr/>
            </a:pPr>
            <a:r>
              <a:rPr lang="cs-CZ" dirty="0"/>
              <a:t>vznik 2D obrazu</a:t>
            </a:r>
            <a:endParaRPr lang="en-US" dirty="0"/>
          </a:p>
        </p:txBody>
      </p:sp>
      <p:sp>
        <p:nvSpPr>
          <p:cNvPr id="685068" name="Rectangle 2060">
            <a:extLst>
              <a:ext uri="{FF2B5EF4-FFF2-40B4-BE49-F238E27FC236}">
                <a16:creationId xmlns:a16="http://schemas.microsoft.com/office/drawing/2014/main" id="{A54EE8C7-A98D-4C75-ACAC-ED31E7C67A15}"/>
              </a:ext>
            </a:extLst>
          </p:cNvPr>
          <p:cNvSpPr>
            <a:spLocks noGrp="1" noChangeArrowheads="1"/>
          </p:cNvSpPr>
          <p:nvPr>
            <p:ph idx="1"/>
          </p:nvPr>
        </p:nvSpPr>
        <p:spPr>
          <a:xfrm>
            <a:off x="179388" y="908050"/>
            <a:ext cx="7921004" cy="3740150"/>
          </a:xfrm>
        </p:spPr>
        <p:txBody>
          <a:bodyPr>
            <a:normAutofit lnSpcReduction="10000"/>
          </a:bodyPr>
          <a:lstStyle/>
          <a:p>
            <a:pPr>
              <a:defRPr/>
            </a:pPr>
            <a:r>
              <a:rPr lang="cs-CZ" sz="2000" dirty="0"/>
              <a:t>Na krystalu se jednotlivé elementy aktivují ve skupinách</a:t>
            </a:r>
          </a:p>
          <a:p>
            <a:pPr>
              <a:defRPr/>
            </a:pPr>
            <a:endParaRPr lang="cs-CZ" sz="2000" dirty="0"/>
          </a:p>
          <a:p>
            <a:pPr>
              <a:defRPr/>
            </a:pPr>
            <a:endParaRPr lang="cs-CZ" sz="2000" dirty="0"/>
          </a:p>
          <a:p>
            <a:pPr>
              <a:defRPr/>
            </a:pPr>
            <a:endParaRPr lang="cs-CZ" sz="2000" dirty="0"/>
          </a:p>
          <a:p>
            <a:pPr>
              <a:defRPr/>
            </a:pPr>
            <a:endParaRPr lang="cs-CZ" sz="2000" dirty="0"/>
          </a:p>
          <a:p>
            <a:pPr>
              <a:defRPr/>
            </a:pPr>
            <a:endParaRPr lang="cs-CZ" sz="2000" dirty="0"/>
          </a:p>
          <a:p>
            <a:pPr>
              <a:defRPr/>
            </a:pPr>
            <a:endParaRPr lang="cs-CZ" sz="2000" dirty="0"/>
          </a:p>
          <a:p>
            <a:pPr>
              <a:defRPr/>
            </a:pPr>
            <a:endParaRPr lang="cs-CZ" sz="2000" dirty="0"/>
          </a:p>
          <a:p>
            <a:pPr>
              <a:defRPr/>
            </a:pPr>
            <a:r>
              <a:rPr lang="cs-CZ" sz="2000" dirty="0"/>
              <a:t>Vytvoření vysílacího fokusu – vysoká amplitudy pulzu v místě fokusu</a:t>
            </a:r>
          </a:p>
          <a:p>
            <a:pPr lvl="1">
              <a:defRPr/>
            </a:pPr>
            <a:r>
              <a:rPr lang="cs-CZ" sz="1600" dirty="0"/>
              <a:t>Odlišné časování aktivace elementů</a:t>
            </a:r>
          </a:p>
          <a:p>
            <a:pPr>
              <a:defRPr/>
            </a:pPr>
            <a:endParaRPr lang="en-US" sz="2000" dirty="0"/>
          </a:p>
        </p:txBody>
      </p:sp>
      <p:pic>
        <p:nvPicPr>
          <p:cNvPr id="3" name="Obrázek 2">
            <a:extLst>
              <a:ext uri="{FF2B5EF4-FFF2-40B4-BE49-F238E27FC236}">
                <a16:creationId xmlns:a16="http://schemas.microsoft.com/office/drawing/2014/main" id="{B2272819-9418-44BA-87DF-069B9A55E20B}"/>
              </a:ext>
            </a:extLst>
          </p:cNvPr>
          <p:cNvPicPr>
            <a:picLocks noChangeAspect="1"/>
          </p:cNvPicPr>
          <p:nvPr/>
        </p:nvPicPr>
        <p:blipFill rotWithShape="1">
          <a:blip r:embed="rId2"/>
          <a:srcRect b="31814"/>
          <a:stretch/>
        </p:blipFill>
        <p:spPr>
          <a:xfrm>
            <a:off x="2339752" y="1323193"/>
            <a:ext cx="3947345" cy="2325093"/>
          </a:xfrm>
          <a:prstGeom prst="rect">
            <a:avLst/>
          </a:prstGeom>
        </p:spPr>
      </p:pic>
      <p:pic>
        <p:nvPicPr>
          <p:cNvPr id="5" name="Obrázek 4">
            <a:extLst>
              <a:ext uri="{FF2B5EF4-FFF2-40B4-BE49-F238E27FC236}">
                <a16:creationId xmlns:a16="http://schemas.microsoft.com/office/drawing/2014/main" id="{EABF7C95-2F26-4B65-89DD-702B50B20F05}"/>
              </a:ext>
            </a:extLst>
          </p:cNvPr>
          <p:cNvPicPr>
            <a:picLocks noChangeAspect="1"/>
          </p:cNvPicPr>
          <p:nvPr/>
        </p:nvPicPr>
        <p:blipFill rotWithShape="1">
          <a:blip r:embed="rId3"/>
          <a:srcRect b="29403"/>
          <a:stretch/>
        </p:blipFill>
        <p:spPr>
          <a:xfrm>
            <a:off x="2555776" y="4437112"/>
            <a:ext cx="3024336" cy="2325094"/>
          </a:xfrm>
          <a:prstGeom prst="rect">
            <a:avLst/>
          </a:prstGeom>
        </p:spPr>
      </p:pic>
    </p:spTree>
    <p:extLst>
      <p:ext uri="{BB962C8B-B14F-4D97-AF65-F5344CB8AC3E}">
        <p14:creationId xmlns:p14="http://schemas.microsoft.com/office/powerpoint/2010/main" val="322975636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5058" name="Rectangle 2050">
            <a:extLst>
              <a:ext uri="{FF2B5EF4-FFF2-40B4-BE49-F238E27FC236}">
                <a16:creationId xmlns:a16="http://schemas.microsoft.com/office/drawing/2014/main" id="{93CCBB9E-D0EA-4111-BE39-5F8439068ACF}"/>
              </a:ext>
            </a:extLst>
          </p:cNvPr>
          <p:cNvSpPr>
            <a:spLocks noGrp="1" noChangeArrowheads="1"/>
          </p:cNvSpPr>
          <p:nvPr>
            <p:ph type="title"/>
          </p:nvPr>
        </p:nvSpPr>
        <p:spPr>
          <a:xfrm>
            <a:off x="395288" y="0"/>
            <a:ext cx="8229600" cy="1143000"/>
          </a:xfrm>
        </p:spPr>
        <p:txBody>
          <a:bodyPr/>
          <a:lstStyle/>
          <a:p>
            <a:pPr>
              <a:defRPr/>
            </a:pPr>
            <a:r>
              <a:rPr lang="cs-CZ" dirty="0"/>
              <a:t>vznik 2D obrazu</a:t>
            </a:r>
            <a:endParaRPr lang="en-US" dirty="0"/>
          </a:p>
        </p:txBody>
      </p:sp>
      <p:sp>
        <p:nvSpPr>
          <p:cNvPr id="685068" name="Rectangle 2060">
            <a:extLst>
              <a:ext uri="{FF2B5EF4-FFF2-40B4-BE49-F238E27FC236}">
                <a16:creationId xmlns:a16="http://schemas.microsoft.com/office/drawing/2014/main" id="{A54EE8C7-A98D-4C75-ACAC-ED31E7C67A15}"/>
              </a:ext>
            </a:extLst>
          </p:cNvPr>
          <p:cNvSpPr>
            <a:spLocks noGrp="1" noChangeArrowheads="1"/>
          </p:cNvSpPr>
          <p:nvPr>
            <p:ph idx="1"/>
          </p:nvPr>
        </p:nvSpPr>
        <p:spPr>
          <a:xfrm>
            <a:off x="179388" y="908050"/>
            <a:ext cx="8229600" cy="3740150"/>
          </a:xfrm>
        </p:spPr>
        <p:txBody>
          <a:bodyPr/>
          <a:lstStyle/>
          <a:p>
            <a:pPr>
              <a:defRPr/>
            </a:pPr>
            <a:r>
              <a:rPr lang="cs-CZ" sz="2000" dirty="0"/>
              <a:t>Tvorba fokusu na příjmu – zpoždění signálu centrálních elementů</a:t>
            </a:r>
          </a:p>
          <a:p>
            <a:pPr>
              <a:defRPr/>
            </a:pPr>
            <a:endParaRPr lang="en-US" sz="2000" dirty="0"/>
          </a:p>
        </p:txBody>
      </p:sp>
      <p:pic>
        <p:nvPicPr>
          <p:cNvPr id="4" name="Obrázek 3">
            <a:extLst>
              <a:ext uri="{FF2B5EF4-FFF2-40B4-BE49-F238E27FC236}">
                <a16:creationId xmlns:a16="http://schemas.microsoft.com/office/drawing/2014/main" id="{8248A9E6-715D-4A0E-B917-6F9C98333DBB}"/>
              </a:ext>
            </a:extLst>
          </p:cNvPr>
          <p:cNvPicPr>
            <a:picLocks noChangeAspect="1"/>
          </p:cNvPicPr>
          <p:nvPr/>
        </p:nvPicPr>
        <p:blipFill>
          <a:blip r:embed="rId2"/>
          <a:stretch>
            <a:fillRect/>
          </a:stretch>
        </p:blipFill>
        <p:spPr>
          <a:xfrm>
            <a:off x="539552" y="1275066"/>
            <a:ext cx="8277225" cy="2743200"/>
          </a:xfrm>
          <a:prstGeom prst="rect">
            <a:avLst/>
          </a:prstGeom>
        </p:spPr>
      </p:pic>
      <p:pic>
        <p:nvPicPr>
          <p:cNvPr id="7" name="Obrázek 6">
            <a:extLst>
              <a:ext uri="{FF2B5EF4-FFF2-40B4-BE49-F238E27FC236}">
                <a16:creationId xmlns:a16="http://schemas.microsoft.com/office/drawing/2014/main" id="{69EA773C-36C5-4223-8126-FEE65FEAC715}"/>
              </a:ext>
            </a:extLst>
          </p:cNvPr>
          <p:cNvPicPr>
            <a:picLocks noChangeAspect="1"/>
          </p:cNvPicPr>
          <p:nvPr/>
        </p:nvPicPr>
        <p:blipFill>
          <a:blip r:embed="rId3"/>
          <a:stretch>
            <a:fillRect/>
          </a:stretch>
        </p:blipFill>
        <p:spPr>
          <a:xfrm>
            <a:off x="1475656" y="4121150"/>
            <a:ext cx="2253803" cy="2686248"/>
          </a:xfrm>
          <a:prstGeom prst="rect">
            <a:avLst/>
          </a:prstGeom>
        </p:spPr>
      </p:pic>
    </p:spTree>
    <p:extLst>
      <p:ext uri="{BB962C8B-B14F-4D97-AF65-F5344CB8AC3E}">
        <p14:creationId xmlns:p14="http://schemas.microsoft.com/office/powerpoint/2010/main" val="284938763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FB97AF-1917-4016-B521-05039BC6EA73}"/>
              </a:ext>
            </a:extLst>
          </p:cNvPr>
          <p:cNvSpPr>
            <a:spLocks noGrp="1"/>
          </p:cNvSpPr>
          <p:nvPr>
            <p:ph type="title"/>
          </p:nvPr>
        </p:nvSpPr>
        <p:spPr>
          <a:xfrm>
            <a:off x="395288" y="0"/>
            <a:ext cx="8229600" cy="836613"/>
          </a:xfrm>
        </p:spPr>
        <p:txBody>
          <a:bodyPr/>
          <a:lstStyle/>
          <a:p>
            <a:pPr>
              <a:defRPr/>
            </a:pPr>
            <a:r>
              <a:rPr lang="cs-CZ" dirty="0"/>
              <a:t>Rozlišení 2D obrazu</a:t>
            </a:r>
            <a:endParaRPr lang="cs-CZ" dirty="0">
              <a:cs typeface="Arial" pitchFamily="34" charset="0"/>
            </a:endParaRPr>
          </a:p>
        </p:txBody>
      </p:sp>
      <p:sp>
        <p:nvSpPr>
          <p:cNvPr id="3" name="Zástupný symbol pro obsah 2">
            <a:extLst>
              <a:ext uri="{FF2B5EF4-FFF2-40B4-BE49-F238E27FC236}">
                <a16:creationId xmlns:a16="http://schemas.microsoft.com/office/drawing/2014/main" id="{9DB9BDEA-8C0B-474A-AE69-0137A22C8302}"/>
              </a:ext>
            </a:extLst>
          </p:cNvPr>
          <p:cNvSpPr>
            <a:spLocks noGrp="1"/>
          </p:cNvSpPr>
          <p:nvPr>
            <p:ph idx="1"/>
          </p:nvPr>
        </p:nvSpPr>
        <p:spPr>
          <a:xfrm>
            <a:off x="395288" y="908050"/>
            <a:ext cx="8064500" cy="5689600"/>
          </a:xfrm>
        </p:spPr>
        <p:txBody>
          <a:bodyPr>
            <a:normAutofit/>
          </a:bodyPr>
          <a:lstStyle/>
          <a:p>
            <a:pPr>
              <a:defRPr/>
            </a:pPr>
            <a:r>
              <a:rPr lang="cs-CZ" sz="2400" dirty="0">
                <a:cs typeface="Arial" pitchFamily="34" charset="0"/>
              </a:rPr>
              <a:t>Schopnost přístroje odlišit 2 struktury uložené blízko sebe</a:t>
            </a:r>
          </a:p>
          <a:p>
            <a:pPr>
              <a:defRPr/>
            </a:pPr>
            <a:r>
              <a:rPr lang="cs-CZ" sz="2400" dirty="0">
                <a:cs typeface="Arial" pitchFamily="34" charset="0"/>
              </a:rPr>
              <a:t>2 druhy rozlišení</a:t>
            </a:r>
          </a:p>
          <a:p>
            <a:pPr>
              <a:defRPr/>
            </a:pPr>
            <a:r>
              <a:rPr lang="cs-CZ" sz="2400" dirty="0">
                <a:solidFill>
                  <a:srgbClr val="FFFF00"/>
                </a:solidFill>
                <a:cs typeface="Arial" pitchFamily="34" charset="0"/>
              </a:rPr>
              <a:t>1) Axiální rozlišení </a:t>
            </a:r>
            <a:r>
              <a:rPr lang="cs-CZ" sz="2400" dirty="0">
                <a:cs typeface="Arial" pitchFamily="34" charset="0"/>
              </a:rPr>
              <a:t>– podél UZ svazku</a:t>
            </a:r>
          </a:p>
          <a:p>
            <a:pPr lvl="1">
              <a:defRPr/>
            </a:pPr>
            <a:endParaRPr lang="cs-CZ" sz="2000" dirty="0">
              <a:cs typeface="Arial" pitchFamily="34" charset="0"/>
            </a:endParaRPr>
          </a:p>
          <a:p>
            <a:pPr lvl="1">
              <a:defRPr/>
            </a:pPr>
            <a:endParaRPr lang="cs-CZ" sz="2000" dirty="0">
              <a:cs typeface="Arial" pitchFamily="34" charset="0"/>
            </a:endParaRPr>
          </a:p>
          <a:p>
            <a:pPr lvl="1">
              <a:defRPr/>
            </a:pPr>
            <a:endParaRPr lang="cs-CZ" sz="2000" dirty="0">
              <a:cs typeface="Arial" pitchFamily="34" charset="0"/>
            </a:endParaRPr>
          </a:p>
          <a:p>
            <a:pPr lvl="1">
              <a:defRPr/>
            </a:pPr>
            <a:endParaRPr lang="cs-CZ" sz="2000" dirty="0">
              <a:cs typeface="Arial" pitchFamily="34" charset="0"/>
            </a:endParaRPr>
          </a:p>
          <a:p>
            <a:pPr lvl="1">
              <a:defRPr/>
            </a:pPr>
            <a:r>
              <a:rPr lang="cs-CZ" sz="2000" dirty="0">
                <a:cs typeface="Arial" pitchFamily="34" charset="0"/>
              </a:rPr>
              <a:t>= ½ délky pulzu </a:t>
            </a:r>
          </a:p>
          <a:p>
            <a:pPr lvl="1">
              <a:defRPr/>
            </a:pPr>
            <a:r>
              <a:rPr lang="cs-CZ" sz="2000" dirty="0">
                <a:cs typeface="Arial" pitchFamily="34" charset="0"/>
              </a:rPr>
              <a:t>délka pulzu = vln. délka x počet cyklů v pulzu</a:t>
            </a:r>
          </a:p>
          <a:p>
            <a:pPr lvl="2">
              <a:defRPr/>
            </a:pPr>
            <a:endParaRPr lang="cs-CZ" sz="1600" dirty="0">
              <a:cs typeface="Arial" pitchFamily="34" charset="0"/>
            </a:endParaRPr>
          </a:p>
          <a:p>
            <a:pPr lvl="2">
              <a:defRPr/>
            </a:pPr>
            <a:endParaRPr lang="cs-CZ" sz="1600" dirty="0">
              <a:cs typeface="Arial" pitchFamily="34" charset="0"/>
            </a:endParaRPr>
          </a:p>
          <a:p>
            <a:pPr lvl="2">
              <a:defRPr/>
            </a:pPr>
            <a:endParaRPr lang="cs-CZ" sz="1600" dirty="0">
              <a:cs typeface="Arial" pitchFamily="34" charset="0"/>
            </a:endParaRPr>
          </a:p>
          <a:p>
            <a:pPr lvl="2">
              <a:defRPr/>
            </a:pPr>
            <a:endParaRPr lang="cs-CZ" sz="1600" dirty="0">
              <a:cs typeface="Arial" pitchFamily="34" charset="0"/>
            </a:endParaRPr>
          </a:p>
          <a:p>
            <a:pPr lvl="1">
              <a:defRPr/>
            </a:pPr>
            <a:endParaRPr lang="cs-CZ" sz="2800" dirty="0">
              <a:cs typeface="Arial" pitchFamily="34" charset="0"/>
            </a:endParaRPr>
          </a:p>
          <a:p>
            <a:pPr lvl="1">
              <a:defRPr/>
            </a:pPr>
            <a:r>
              <a:rPr lang="cs-CZ" sz="2000" dirty="0">
                <a:cs typeface="Arial" pitchFamily="34" charset="0"/>
              </a:rPr>
              <a:t>Závisí tedy na </a:t>
            </a:r>
            <a:r>
              <a:rPr lang="cs-CZ" sz="2000" dirty="0">
                <a:solidFill>
                  <a:srgbClr val="FFFF00"/>
                </a:solidFill>
                <a:cs typeface="Arial" pitchFamily="34" charset="0"/>
              </a:rPr>
              <a:t>frekvenci</a:t>
            </a:r>
          </a:p>
        </p:txBody>
      </p:sp>
      <p:sp>
        <p:nvSpPr>
          <p:cNvPr id="30728" name="Text Box 4">
            <a:extLst>
              <a:ext uri="{FF2B5EF4-FFF2-40B4-BE49-F238E27FC236}">
                <a16:creationId xmlns:a16="http://schemas.microsoft.com/office/drawing/2014/main" id="{F05AD388-8E14-40E9-AE50-DB42B53495D7}"/>
              </a:ext>
            </a:extLst>
          </p:cNvPr>
          <p:cNvSpPr txBox="1">
            <a:spLocks noChangeArrowheads="1"/>
          </p:cNvSpPr>
          <p:nvPr/>
        </p:nvSpPr>
        <p:spPr bwMode="auto">
          <a:xfrm>
            <a:off x="270459" y="6317551"/>
            <a:ext cx="869402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en-US" altLang="cs-CZ" sz="1100" i="1" dirty="0">
                <a:solidFill>
                  <a:schemeClr val="accent4"/>
                </a:solidFill>
                <a:latin typeface="+mj-lt"/>
              </a:rPr>
              <a:t>Image Resolution</a:t>
            </a:r>
            <a:r>
              <a:rPr lang="cs-CZ" altLang="cs-CZ" sz="1100" i="1" dirty="0">
                <a:solidFill>
                  <a:schemeClr val="accent4"/>
                </a:solidFill>
                <a:latin typeface="+mj-lt"/>
              </a:rPr>
              <a:t>. </a:t>
            </a:r>
            <a:r>
              <a:rPr lang="cs-CZ" altLang="cs-CZ" sz="1100" i="1" dirty="0" err="1">
                <a:solidFill>
                  <a:schemeClr val="accent4"/>
                </a:solidFill>
                <a:latin typeface="+mj-lt"/>
              </a:rPr>
              <a:t>Ultrasound</a:t>
            </a:r>
            <a:r>
              <a:rPr lang="cs-CZ" altLang="cs-CZ" sz="1100" i="1" dirty="0">
                <a:solidFill>
                  <a:schemeClr val="accent4"/>
                </a:solidFill>
                <a:latin typeface="+mj-lt"/>
              </a:rPr>
              <a:t> </a:t>
            </a:r>
            <a:r>
              <a:rPr lang="cs-CZ" altLang="cs-CZ" sz="1100" i="1" dirty="0" err="1">
                <a:solidFill>
                  <a:schemeClr val="accent4"/>
                </a:solidFill>
                <a:latin typeface="+mj-lt"/>
              </a:rPr>
              <a:t>Guided</a:t>
            </a:r>
            <a:r>
              <a:rPr lang="cs-CZ" altLang="cs-CZ" sz="1100" i="1" dirty="0">
                <a:solidFill>
                  <a:schemeClr val="accent4"/>
                </a:solidFill>
                <a:latin typeface="+mj-lt"/>
              </a:rPr>
              <a:t> </a:t>
            </a:r>
            <a:r>
              <a:rPr lang="cs-CZ" altLang="cs-CZ" sz="1100" i="1" dirty="0" err="1">
                <a:solidFill>
                  <a:schemeClr val="accent4"/>
                </a:solidFill>
                <a:latin typeface="+mj-lt"/>
              </a:rPr>
              <a:t>Regional</a:t>
            </a:r>
            <a:r>
              <a:rPr lang="cs-CZ" altLang="cs-CZ" sz="1100" i="1" dirty="0">
                <a:solidFill>
                  <a:schemeClr val="accent4"/>
                </a:solidFill>
                <a:latin typeface="+mj-lt"/>
              </a:rPr>
              <a:t> </a:t>
            </a:r>
            <a:r>
              <a:rPr lang="cs-CZ" altLang="cs-CZ" sz="1100" i="1" dirty="0" err="1">
                <a:solidFill>
                  <a:schemeClr val="accent4"/>
                </a:solidFill>
                <a:latin typeface="+mj-lt"/>
              </a:rPr>
              <a:t>Anesthesia</a:t>
            </a:r>
            <a:r>
              <a:rPr lang="cs-CZ" altLang="cs-CZ" sz="1100" i="1" dirty="0">
                <a:solidFill>
                  <a:schemeClr val="accent4"/>
                </a:solidFill>
                <a:latin typeface="+mj-lt"/>
              </a:rPr>
              <a:t>. </a:t>
            </a:r>
            <a:r>
              <a:rPr lang="cs-CZ" altLang="cs-CZ" sz="1100" i="1" dirty="0">
                <a:solidFill>
                  <a:schemeClr val="accent4"/>
                </a:solidFill>
                <a:latin typeface="+mj-lt"/>
                <a:hlinkClick r:id="rId4">
                  <a:extLst>
                    <a:ext uri="{A12FA001-AC4F-418D-AE19-62706E023703}">
                      <ahyp:hlinkClr xmlns:ahyp="http://schemas.microsoft.com/office/drawing/2018/hyperlinkcolor" val="tx"/>
                    </a:ext>
                  </a:extLst>
                </a:hlinkClick>
              </a:rPr>
              <a:t>http://usra.ca/imageresolution.php</a:t>
            </a:r>
            <a:endParaRPr lang="cs-CZ" altLang="cs-CZ" sz="1100" i="1" dirty="0">
              <a:solidFill>
                <a:schemeClr val="accent4"/>
              </a:solidFill>
              <a:latin typeface="+mj-lt"/>
            </a:endParaRPr>
          </a:p>
          <a:p>
            <a:pPr eaLnBrk="1" hangingPunct="1"/>
            <a:r>
              <a:rPr lang="cs-CZ" altLang="cs-CZ" sz="1100" i="1" dirty="0">
                <a:solidFill>
                  <a:schemeClr val="accent4"/>
                </a:solidFill>
                <a:latin typeface="+mj-lt"/>
              </a:rPr>
              <a:t>Basic </a:t>
            </a:r>
            <a:r>
              <a:rPr lang="cs-CZ" altLang="cs-CZ" sz="1100" i="1" dirty="0" err="1">
                <a:solidFill>
                  <a:schemeClr val="accent4"/>
                </a:solidFill>
                <a:latin typeface="+mj-lt"/>
              </a:rPr>
              <a:t>Ultrasound</a:t>
            </a:r>
            <a:r>
              <a:rPr lang="cs-CZ" altLang="cs-CZ" sz="1100" i="1" dirty="0">
                <a:solidFill>
                  <a:schemeClr val="accent4"/>
                </a:solidFill>
                <a:latin typeface="+mj-lt"/>
              </a:rPr>
              <a:t> </a:t>
            </a:r>
            <a:r>
              <a:rPr lang="cs-CZ" altLang="cs-CZ" sz="1100" i="1" dirty="0" err="1">
                <a:solidFill>
                  <a:schemeClr val="accent4"/>
                </a:solidFill>
                <a:latin typeface="+mj-lt"/>
              </a:rPr>
              <a:t>Physics</a:t>
            </a:r>
            <a:r>
              <a:rPr lang="cs-CZ" altLang="cs-CZ" sz="1100" i="1" dirty="0">
                <a:solidFill>
                  <a:schemeClr val="accent4"/>
                </a:solidFill>
                <a:latin typeface="+mj-lt"/>
              </a:rPr>
              <a:t>. </a:t>
            </a:r>
            <a:r>
              <a:rPr lang="cs-CZ" altLang="cs-CZ" sz="1100" i="1" dirty="0" err="1">
                <a:solidFill>
                  <a:schemeClr val="accent4"/>
                </a:solidFill>
                <a:latin typeface="+mj-lt"/>
              </a:rPr>
              <a:t>Chapter</a:t>
            </a:r>
            <a:r>
              <a:rPr lang="cs-CZ" altLang="cs-CZ" sz="1100" i="1" dirty="0">
                <a:solidFill>
                  <a:schemeClr val="accent4"/>
                </a:solidFill>
                <a:latin typeface="+mj-lt"/>
              </a:rPr>
              <a:t> 1. </a:t>
            </a:r>
            <a:r>
              <a:rPr lang="cs-CZ" altLang="cs-CZ" sz="1100" i="1" dirty="0" err="1">
                <a:solidFill>
                  <a:schemeClr val="accent4"/>
                </a:solidFill>
                <a:latin typeface="+mj-lt"/>
              </a:rPr>
              <a:t>Edelman</a:t>
            </a:r>
            <a:r>
              <a:rPr lang="cs-CZ" altLang="cs-CZ" sz="1100" i="1" dirty="0">
                <a:solidFill>
                  <a:schemeClr val="accent4"/>
                </a:solidFill>
                <a:latin typeface="+mj-lt"/>
              </a:rPr>
              <a:t> S. </a:t>
            </a:r>
            <a:r>
              <a:rPr lang="cs-CZ" sz="1100" i="1" dirty="0">
                <a:solidFill>
                  <a:schemeClr val="accent4"/>
                </a:solidFill>
                <a:latin typeface="+mj-lt"/>
                <a:hlinkClick r:id="rId5">
                  <a:extLst>
                    <a:ext uri="{A12FA001-AC4F-418D-AE19-62706E023703}">
                      <ahyp:hlinkClr xmlns:ahyp="http://schemas.microsoft.com/office/drawing/2018/hyperlinkcolor" val="tx"/>
                    </a:ext>
                  </a:extLst>
                </a:hlinkClick>
              </a:rPr>
              <a:t>https://asecho.org/wp-content/uploads/2017/05/025_Edelman_Basic-Ultrasound-Physics.pdf</a:t>
            </a:r>
            <a:r>
              <a:rPr lang="cs-CZ" altLang="cs-CZ" sz="1100" i="1" dirty="0">
                <a:solidFill>
                  <a:schemeClr val="accent4"/>
                </a:solidFill>
                <a:latin typeface="+mj-lt"/>
              </a:rPr>
              <a:t> </a:t>
            </a:r>
            <a:endParaRPr lang="en-US" altLang="cs-CZ" sz="1100" i="1" dirty="0">
              <a:solidFill>
                <a:schemeClr val="accent4"/>
              </a:solidFill>
              <a:latin typeface="+mj-lt"/>
            </a:endParaRPr>
          </a:p>
        </p:txBody>
      </p:sp>
      <p:pic>
        <p:nvPicPr>
          <p:cNvPr id="5" name="Obrázek 4">
            <a:extLst>
              <a:ext uri="{FF2B5EF4-FFF2-40B4-BE49-F238E27FC236}">
                <a16:creationId xmlns:a16="http://schemas.microsoft.com/office/drawing/2014/main" id="{C4761EEC-2A67-429D-9B30-5CAA09D04C16}"/>
              </a:ext>
            </a:extLst>
          </p:cNvPr>
          <p:cNvPicPr>
            <a:picLocks noChangeAspect="1"/>
          </p:cNvPicPr>
          <p:nvPr/>
        </p:nvPicPr>
        <p:blipFill rotWithShape="1">
          <a:blip r:embed="rId6"/>
          <a:srcRect r="25785"/>
          <a:stretch/>
        </p:blipFill>
        <p:spPr>
          <a:xfrm>
            <a:off x="6444208" y="3424125"/>
            <a:ext cx="1656184" cy="788297"/>
          </a:xfrm>
          <a:prstGeom prst="rect">
            <a:avLst/>
          </a:prstGeom>
        </p:spPr>
      </p:pic>
      <p:grpSp>
        <p:nvGrpSpPr>
          <p:cNvPr id="8" name="Skupina 7">
            <a:extLst>
              <a:ext uri="{FF2B5EF4-FFF2-40B4-BE49-F238E27FC236}">
                <a16:creationId xmlns:a16="http://schemas.microsoft.com/office/drawing/2014/main" id="{70C1C729-33E4-4BA3-955B-D3810475F901}"/>
              </a:ext>
            </a:extLst>
          </p:cNvPr>
          <p:cNvGrpSpPr/>
          <p:nvPr/>
        </p:nvGrpSpPr>
        <p:grpSpPr>
          <a:xfrm>
            <a:off x="1455618" y="4411670"/>
            <a:ext cx="4644723" cy="1246188"/>
            <a:chOff x="1012867" y="2988021"/>
            <a:chExt cx="4644723" cy="1246188"/>
          </a:xfrm>
        </p:grpSpPr>
        <p:pic>
          <p:nvPicPr>
            <p:cNvPr id="30724" name="Picture 2" descr="http://usra.ca/images/ir_fig1a_preview.jpg">
              <a:extLst>
                <a:ext uri="{FF2B5EF4-FFF2-40B4-BE49-F238E27FC236}">
                  <a16:creationId xmlns:a16="http://schemas.microsoft.com/office/drawing/2014/main" id="{45452710-827A-48C1-91FB-1762E9EDC9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4454" y="2988021"/>
              <a:ext cx="3097213"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8" descr="http://usra.ca/images/ir_fig1b_0.jpg">
              <a:extLst>
                <a:ext uri="{FF2B5EF4-FFF2-40B4-BE49-F238E27FC236}">
                  <a16:creationId xmlns:a16="http://schemas.microsoft.com/office/drawing/2014/main" id="{595E7B14-BF8D-42AA-8F5D-C400A05C43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2867" y="3637309"/>
              <a:ext cx="3097212"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a:extLst>
                <a:ext uri="{FF2B5EF4-FFF2-40B4-BE49-F238E27FC236}">
                  <a16:creationId xmlns:a16="http://schemas.microsoft.com/office/drawing/2014/main" id="{8209474C-52B7-489B-98AE-22646CEE8E05}"/>
                </a:ext>
              </a:extLst>
            </p:cNvPr>
            <p:cNvSpPr txBox="1"/>
            <p:nvPr/>
          </p:nvSpPr>
          <p:spPr>
            <a:xfrm>
              <a:off x="4145422" y="3078722"/>
              <a:ext cx="1512168" cy="415498"/>
            </a:xfrm>
            <a:prstGeom prst="rect">
              <a:avLst/>
            </a:prstGeom>
            <a:noFill/>
          </p:spPr>
          <p:txBody>
            <a:bodyPr wrap="square" rtlCol="0">
              <a:spAutoFit/>
            </a:bodyPr>
            <a:lstStyle/>
            <a:p>
              <a:r>
                <a:rPr lang="cs-CZ" sz="1050" dirty="0">
                  <a:latin typeface="+mj-lt"/>
                </a:rPr>
                <a:t>2 body od sebe 0,7mm rozlišení 0,45mm</a:t>
              </a:r>
            </a:p>
          </p:txBody>
        </p:sp>
        <p:sp>
          <p:nvSpPr>
            <p:cNvPr id="12" name="TextovéPole 11">
              <a:extLst>
                <a:ext uri="{FF2B5EF4-FFF2-40B4-BE49-F238E27FC236}">
                  <a16:creationId xmlns:a16="http://schemas.microsoft.com/office/drawing/2014/main" id="{D08B59D9-740A-4AB0-8855-B02B70006DD6}"/>
                </a:ext>
              </a:extLst>
            </p:cNvPr>
            <p:cNvSpPr txBox="1"/>
            <p:nvPr/>
          </p:nvSpPr>
          <p:spPr>
            <a:xfrm>
              <a:off x="4145422" y="3710260"/>
              <a:ext cx="1512168" cy="415498"/>
            </a:xfrm>
            <a:prstGeom prst="rect">
              <a:avLst/>
            </a:prstGeom>
            <a:noFill/>
          </p:spPr>
          <p:txBody>
            <a:bodyPr wrap="square" rtlCol="0">
              <a:spAutoFit/>
            </a:bodyPr>
            <a:lstStyle/>
            <a:p>
              <a:r>
                <a:rPr lang="cs-CZ" sz="1050" dirty="0">
                  <a:latin typeface="+mj-lt"/>
                </a:rPr>
                <a:t>2 body od sebe 0,7mm rozlišení 0,9mm</a:t>
              </a:r>
            </a:p>
          </p:txBody>
        </p:sp>
      </p:grpSp>
      <p:pic>
        <p:nvPicPr>
          <p:cNvPr id="9" name="Obrázek 8">
            <a:extLst>
              <a:ext uri="{FF2B5EF4-FFF2-40B4-BE49-F238E27FC236}">
                <a16:creationId xmlns:a16="http://schemas.microsoft.com/office/drawing/2014/main" id="{EF0730CF-D973-458C-AB09-13D741496015}"/>
              </a:ext>
            </a:extLst>
          </p:cNvPr>
          <p:cNvPicPr>
            <a:picLocks noChangeAspect="1"/>
          </p:cNvPicPr>
          <p:nvPr/>
        </p:nvPicPr>
        <p:blipFill>
          <a:blip r:embed="rId9"/>
          <a:stretch>
            <a:fillRect/>
          </a:stretch>
        </p:blipFill>
        <p:spPr>
          <a:xfrm>
            <a:off x="1468792" y="2227228"/>
            <a:ext cx="2972826" cy="1162264"/>
          </a:xfrm>
          <a:prstGeom prst="rect">
            <a:avLst/>
          </a:prstGeom>
        </p:spPr>
      </p:pic>
      <p:graphicFrame>
        <p:nvGraphicFramePr>
          <p:cNvPr id="15" name="Objekt 3">
            <a:extLst>
              <a:ext uri="{FF2B5EF4-FFF2-40B4-BE49-F238E27FC236}">
                <a16:creationId xmlns:a16="http://schemas.microsoft.com/office/drawing/2014/main" id="{1435C1DD-071B-491B-AEB5-516D00640B85}"/>
              </a:ext>
            </a:extLst>
          </p:cNvPr>
          <p:cNvGraphicFramePr>
            <a:graphicFrameLocks noChangeAspect="1"/>
          </p:cNvGraphicFramePr>
          <p:nvPr>
            <p:extLst>
              <p:ext uri="{D42A27DB-BD31-4B8C-83A1-F6EECF244321}">
                <p14:modId xmlns:p14="http://schemas.microsoft.com/office/powerpoint/2010/main" val="4182511088"/>
              </p:ext>
            </p:extLst>
          </p:nvPr>
        </p:nvGraphicFramePr>
        <p:xfrm>
          <a:off x="3851920" y="5814848"/>
          <a:ext cx="433387" cy="431800"/>
        </p:xfrm>
        <a:graphic>
          <a:graphicData uri="http://schemas.openxmlformats.org/presentationml/2006/ole">
            <mc:AlternateContent xmlns:mc="http://schemas.openxmlformats.org/markup-compatibility/2006">
              <mc:Choice xmlns:v="urn:schemas-microsoft-com:vml" Requires="v">
                <p:oleObj spid="_x0000_s104470" name="Rovnice" r:id="rId10" imgW="419100" imgH="419100" progId="Equation.3">
                  <p:embed/>
                </p:oleObj>
              </mc:Choice>
              <mc:Fallback>
                <p:oleObj name="Rovnice" r:id="rId10" imgW="419100" imgH="419100" progId="Equation.3">
                  <p:embed/>
                  <p:pic>
                    <p:nvPicPr>
                      <p:cNvPr id="30729" name="Objekt 3">
                        <a:extLst>
                          <a:ext uri="{FF2B5EF4-FFF2-40B4-BE49-F238E27FC236}">
                            <a16:creationId xmlns:a16="http://schemas.microsoft.com/office/drawing/2014/main" id="{FA6FAB1C-F187-4669-8273-9686B23E92F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51920" y="5814848"/>
                        <a:ext cx="433387" cy="43180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862389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8" name="Rectangle 6">
            <a:extLst>
              <a:ext uri="{FF2B5EF4-FFF2-40B4-BE49-F238E27FC236}">
                <a16:creationId xmlns:a16="http://schemas.microsoft.com/office/drawing/2014/main" id="{4EA9B5E9-0745-4FFC-A920-FC343500B09F}"/>
              </a:ext>
            </a:extLst>
          </p:cNvPr>
          <p:cNvSpPr>
            <a:spLocks noGrp="1" noChangeArrowheads="1"/>
          </p:cNvSpPr>
          <p:nvPr>
            <p:ph type="body" sz="half" idx="4294967295"/>
          </p:nvPr>
        </p:nvSpPr>
        <p:spPr>
          <a:xfrm>
            <a:off x="323528" y="981074"/>
            <a:ext cx="8172772" cy="5760294"/>
          </a:xfrm>
        </p:spPr>
        <p:txBody>
          <a:bodyPr>
            <a:normAutofit/>
          </a:bodyPr>
          <a:lstStyle/>
          <a:p>
            <a:pPr>
              <a:lnSpc>
                <a:spcPct val="80000"/>
              </a:lnSpc>
              <a:defRPr/>
            </a:pPr>
            <a:r>
              <a:rPr lang="cs-CZ" sz="2400" b="1" dirty="0">
                <a:cs typeface="Arial" pitchFamily="34" charset="0"/>
              </a:rPr>
              <a:t>Ultrazvuk</a:t>
            </a:r>
            <a:r>
              <a:rPr lang="cs-CZ" sz="2400" dirty="0">
                <a:cs typeface="Arial" pitchFamily="34" charset="0"/>
              </a:rPr>
              <a:t> (zvuk) = </a:t>
            </a:r>
            <a:r>
              <a:rPr lang="cs-CZ" sz="2400" dirty="0">
                <a:solidFill>
                  <a:srgbClr val="FFFF00"/>
                </a:solidFill>
                <a:cs typeface="Arial" pitchFamily="34" charset="0"/>
              </a:rPr>
              <a:t>mechanické vlnění</a:t>
            </a:r>
            <a:endParaRPr lang="cs-CZ" sz="2000" dirty="0">
              <a:cs typeface="Arial" pitchFamily="34" charset="0"/>
            </a:endParaRPr>
          </a:p>
          <a:p>
            <a:pPr lvl="1">
              <a:lnSpc>
                <a:spcPct val="80000"/>
              </a:lnSpc>
              <a:defRPr/>
            </a:pPr>
            <a:r>
              <a:rPr lang="cs-CZ" sz="2000" dirty="0">
                <a:cs typeface="Arial" pitchFamily="34" charset="0"/>
              </a:rPr>
              <a:t>šíření kmitů pružným prostředím stlačováním a zřeďováním částic</a:t>
            </a:r>
          </a:p>
          <a:p>
            <a:pPr lvl="1">
              <a:lnSpc>
                <a:spcPct val="80000"/>
              </a:lnSpc>
              <a:defRPr/>
            </a:pPr>
            <a:r>
              <a:rPr lang="cs-CZ" sz="2000" dirty="0">
                <a:cs typeface="Arial" pitchFamily="34" charset="0"/>
              </a:rPr>
              <a:t>nepřenáší se částice</a:t>
            </a:r>
          </a:p>
          <a:p>
            <a:pPr lvl="1">
              <a:lnSpc>
                <a:spcPct val="80000"/>
              </a:lnSpc>
              <a:defRPr/>
            </a:pPr>
            <a:endParaRPr lang="cs-CZ" sz="2000" dirty="0">
              <a:cs typeface="Arial" pitchFamily="34" charset="0"/>
            </a:endParaRPr>
          </a:p>
          <a:p>
            <a:pPr lvl="1">
              <a:lnSpc>
                <a:spcPct val="80000"/>
              </a:lnSpc>
              <a:defRPr/>
            </a:pPr>
            <a:r>
              <a:rPr lang="cs-CZ" sz="2000" dirty="0">
                <a:cs typeface="Arial" pitchFamily="34" charset="0"/>
              </a:rPr>
              <a:t>vzdálenost 2 bodů kmitajících se stejnou fází = vlnová délka</a:t>
            </a:r>
          </a:p>
          <a:p>
            <a:pPr lvl="1">
              <a:lnSpc>
                <a:spcPct val="80000"/>
              </a:lnSpc>
              <a:defRPr/>
            </a:pPr>
            <a:endParaRPr lang="cs-CZ" sz="2000" dirty="0">
              <a:cs typeface="Arial" pitchFamily="34" charset="0"/>
            </a:endParaRPr>
          </a:p>
          <a:p>
            <a:pPr lvl="1">
              <a:lnSpc>
                <a:spcPct val="80000"/>
              </a:lnSpc>
              <a:defRPr/>
            </a:pPr>
            <a:endParaRPr lang="cs-CZ" sz="2000" dirty="0">
              <a:cs typeface="Arial" pitchFamily="34" charset="0"/>
            </a:endParaRPr>
          </a:p>
          <a:p>
            <a:pPr lvl="1">
              <a:lnSpc>
                <a:spcPct val="80000"/>
              </a:lnSpc>
              <a:defRPr/>
            </a:pPr>
            <a:endParaRPr lang="cs-CZ" sz="2000" dirty="0">
              <a:cs typeface="Arial" pitchFamily="34" charset="0"/>
            </a:endParaRPr>
          </a:p>
          <a:p>
            <a:pPr lvl="1">
              <a:lnSpc>
                <a:spcPct val="80000"/>
              </a:lnSpc>
              <a:defRPr/>
            </a:pPr>
            <a:endParaRPr lang="cs-CZ" sz="2000" dirty="0">
              <a:cs typeface="Arial" pitchFamily="34" charset="0"/>
            </a:endParaRPr>
          </a:p>
          <a:p>
            <a:pPr lvl="1">
              <a:lnSpc>
                <a:spcPct val="80000"/>
              </a:lnSpc>
              <a:defRPr/>
            </a:pPr>
            <a:endParaRPr lang="cs-CZ" sz="2000" dirty="0">
              <a:cs typeface="Arial" pitchFamily="34" charset="0"/>
            </a:endParaRPr>
          </a:p>
          <a:p>
            <a:pPr lvl="1">
              <a:lnSpc>
                <a:spcPct val="80000"/>
              </a:lnSpc>
              <a:defRPr/>
            </a:pPr>
            <a:endParaRPr lang="cs-CZ" sz="2000" dirty="0">
              <a:cs typeface="Arial" pitchFamily="34" charset="0"/>
            </a:endParaRPr>
          </a:p>
          <a:p>
            <a:pPr lvl="1">
              <a:lnSpc>
                <a:spcPct val="80000"/>
              </a:lnSpc>
              <a:defRPr/>
            </a:pPr>
            <a:endParaRPr lang="cs-CZ" sz="2000" dirty="0">
              <a:cs typeface="Arial" pitchFamily="34" charset="0"/>
            </a:endParaRPr>
          </a:p>
          <a:p>
            <a:pPr>
              <a:lnSpc>
                <a:spcPct val="80000"/>
              </a:lnSpc>
              <a:defRPr/>
            </a:pPr>
            <a:r>
              <a:rPr lang="cs-CZ" sz="2400" dirty="0">
                <a:cs typeface="Arial" pitchFamily="34" charset="0"/>
              </a:rPr>
              <a:t>Frekvence ultrazvuku &gt; 20 kHz</a:t>
            </a:r>
          </a:p>
          <a:p>
            <a:pPr lvl="1">
              <a:lnSpc>
                <a:spcPct val="80000"/>
              </a:lnSpc>
              <a:defRPr/>
            </a:pPr>
            <a:endParaRPr lang="cs-CZ" sz="2000" dirty="0">
              <a:cs typeface="Arial" pitchFamily="34" charset="0"/>
            </a:endParaRPr>
          </a:p>
          <a:p>
            <a:pPr lvl="1">
              <a:lnSpc>
                <a:spcPct val="80000"/>
              </a:lnSpc>
              <a:defRPr/>
            </a:pPr>
            <a:endParaRPr lang="cs-CZ" sz="2000" dirty="0">
              <a:cs typeface="Arial" pitchFamily="34" charset="0"/>
            </a:endParaRPr>
          </a:p>
          <a:p>
            <a:pPr lvl="1">
              <a:lnSpc>
                <a:spcPct val="80000"/>
              </a:lnSpc>
              <a:defRPr/>
            </a:pPr>
            <a:endParaRPr lang="cs-CZ" sz="2000" dirty="0">
              <a:cs typeface="Arial" pitchFamily="34" charset="0"/>
            </a:endParaRPr>
          </a:p>
          <a:p>
            <a:pPr lvl="1">
              <a:lnSpc>
                <a:spcPct val="80000"/>
              </a:lnSpc>
              <a:defRPr/>
            </a:pPr>
            <a:endParaRPr lang="cs-CZ" sz="2000" dirty="0">
              <a:cs typeface="Arial" pitchFamily="34" charset="0"/>
            </a:endParaRPr>
          </a:p>
          <a:p>
            <a:pPr lvl="1">
              <a:lnSpc>
                <a:spcPct val="80000"/>
              </a:lnSpc>
              <a:defRPr/>
            </a:pPr>
            <a:r>
              <a:rPr lang="cs-CZ" sz="2000" dirty="0">
                <a:cs typeface="Arial" pitchFamily="34" charset="0"/>
              </a:rPr>
              <a:t>Diagnostika 1-20MHz</a:t>
            </a:r>
          </a:p>
          <a:p>
            <a:pPr lvl="1">
              <a:lnSpc>
                <a:spcPct val="80000"/>
              </a:lnSpc>
              <a:defRPr/>
            </a:pPr>
            <a:endParaRPr lang="cs-CZ" sz="1900" dirty="0">
              <a:cs typeface="Arial" pitchFamily="34" charset="0"/>
            </a:endParaRPr>
          </a:p>
        </p:txBody>
      </p:sp>
      <p:sp>
        <p:nvSpPr>
          <p:cNvPr id="33797" name="Rectangle 5">
            <a:extLst>
              <a:ext uri="{FF2B5EF4-FFF2-40B4-BE49-F238E27FC236}">
                <a16:creationId xmlns:a16="http://schemas.microsoft.com/office/drawing/2014/main" id="{0180741A-3BB4-477A-89E6-9724D1B5754A}"/>
              </a:ext>
            </a:extLst>
          </p:cNvPr>
          <p:cNvSpPr>
            <a:spLocks noGrp="1" noChangeArrowheads="1"/>
          </p:cNvSpPr>
          <p:nvPr>
            <p:ph type="title" idx="4294967295"/>
          </p:nvPr>
        </p:nvSpPr>
        <p:spPr>
          <a:xfrm>
            <a:off x="0" y="0"/>
            <a:ext cx="7429500" cy="857250"/>
          </a:xfrm>
        </p:spPr>
        <p:txBody>
          <a:bodyPr/>
          <a:lstStyle/>
          <a:p>
            <a:pPr>
              <a:defRPr/>
            </a:pPr>
            <a:r>
              <a:rPr lang="cs-CZ" dirty="0"/>
              <a:t>Fyzik. vlastnosti</a:t>
            </a:r>
          </a:p>
        </p:txBody>
      </p:sp>
      <p:pic>
        <p:nvPicPr>
          <p:cNvPr id="13316" name="Picture 2">
            <a:extLst>
              <a:ext uri="{FF2B5EF4-FFF2-40B4-BE49-F238E27FC236}">
                <a16:creationId xmlns:a16="http://schemas.microsoft.com/office/drawing/2014/main" id="{41F2B8A7-ECA4-456B-837F-466FED64E4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2109" y="2661311"/>
            <a:ext cx="2952328" cy="215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5" name="Rectangle 6">
            <a:extLst>
              <a:ext uri="{FF2B5EF4-FFF2-40B4-BE49-F238E27FC236}">
                <a16:creationId xmlns:a16="http://schemas.microsoft.com/office/drawing/2014/main" id="{D70B9CEE-54A6-42A2-BA90-B90298D9E72D}"/>
              </a:ext>
            </a:extLst>
          </p:cNvPr>
          <p:cNvSpPr>
            <a:spLocks noChangeArrowheads="1"/>
          </p:cNvSpPr>
          <p:nvPr/>
        </p:nvSpPr>
        <p:spPr bwMode="auto">
          <a:xfrm>
            <a:off x="2411760" y="3072495"/>
            <a:ext cx="252028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el-GR" altLang="cs-CZ" sz="1600" i="1" dirty="0">
                <a:latin typeface="Arial" panose="020B0604020202020204" pitchFamily="34" charset="0"/>
                <a:cs typeface="Arial" panose="020B0604020202020204" pitchFamily="34" charset="0"/>
              </a:rPr>
              <a:t>λ</a:t>
            </a:r>
            <a:r>
              <a:rPr lang="cs-CZ" altLang="cs-CZ" sz="1600" i="1" dirty="0">
                <a:latin typeface="Arial" panose="020B0604020202020204" pitchFamily="34" charset="0"/>
                <a:cs typeface="Arial" panose="020B0604020202020204" pitchFamily="34" charset="0"/>
              </a:rPr>
              <a:t> ... v</a:t>
            </a:r>
            <a:r>
              <a:rPr lang="cs-CZ" altLang="cs-CZ" sz="1600" dirty="0">
                <a:latin typeface="Arial" panose="020B0604020202020204" pitchFamily="34" charset="0"/>
                <a:cs typeface="Arial" panose="020B0604020202020204" pitchFamily="34" charset="0"/>
              </a:rPr>
              <a:t>lnová délka </a:t>
            </a:r>
            <a:r>
              <a:rPr lang="cs-CZ" altLang="cs-CZ" sz="1600" dirty="0">
                <a:latin typeface="Arial" panose="020B0604020202020204" pitchFamily="34" charset="0"/>
                <a:cs typeface="Arial" panose="020B0604020202020204" pitchFamily="34" charset="0"/>
                <a:sym typeface="Symbol" panose="05050102010706020507" pitchFamily="18" charset="2"/>
              </a:rPr>
              <a:t></a:t>
            </a:r>
            <a:r>
              <a:rPr lang="cs-CZ" altLang="cs-CZ" sz="1600" dirty="0">
                <a:latin typeface="Arial" panose="020B0604020202020204" pitchFamily="34" charset="0"/>
                <a:cs typeface="Arial" panose="020B0604020202020204" pitchFamily="34" charset="0"/>
              </a:rPr>
              <a:t>m</a:t>
            </a:r>
            <a:r>
              <a:rPr lang="cs-CZ" altLang="cs-CZ" sz="1600" dirty="0">
                <a:latin typeface="Arial" panose="020B0604020202020204" pitchFamily="34" charset="0"/>
                <a:cs typeface="Arial" panose="020B0604020202020204" pitchFamily="34" charset="0"/>
                <a:sym typeface="Symbol" panose="05050102010706020507" pitchFamily="18" charset="2"/>
              </a:rPr>
              <a:t></a:t>
            </a:r>
            <a:endParaRPr lang="cs-CZ" altLang="cs-CZ" sz="1600" dirty="0">
              <a:latin typeface="Arial" panose="020B0604020202020204" pitchFamily="34" charset="0"/>
              <a:cs typeface="Arial" panose="020B0604020202020204" pitchFamily="34" charset="0"/>
            </a:endParaRPr>
          </a:p>
          <a:p>
            <a:pPr algn="just"/>
            <a:r>
              <a:rPr lang="cs-CZ" altLang="cs-CZ" sz="1600" i="1" dirty="0">
                <a:latin typeface="Arial" panose="020B0604020202020204" pitchFamily="34" charset="0"/>
                <a:cs typeface="Arial" panose="020B0604020202020204" pitchFamily="34" charset="0"/>
                <a:sym typeface="Symbol" panose="05050102010706020507" pitchFamily="18" charset="2"/>
              </a:rPr>
              <a:t>c</a:t>
            </a:r>
            <a:r>
              <a:rPr lang="cs-CZ" altLang="cs-CZ" sz="1600" dirty="0">
                <a:latin typeface="Arial" panose="020B0604020202020204" pitchFamily="34" charset="0"/>
                <a:cs typeface="Arial" panose="020B0604020202020204" pitchFamily="34" charset="0"/>
                <a:sym typeface="Symbol" panose="05050102010706020507" pitchFamily="18" charset="2"/>
              </a:rPr>
              <a:t> ... rychlost šíření </a:t>
            </a:r>
            <a:r>
              <a:rPr lang="cs-CZ" altLang="cs-CZ" sz="1600" dirty="0" err="1">
                <a:latin typeface="Arial" panose="020B0604020202020204" pitchFamily="34" charset="0"/>
                <a:cs typeface="Arial" panose="020B0604020202020204" pitchFamily="34" charset="0"/>
              </a:rPr>
              <a:t>m.s</a:t>
            </a:r>
            <a:r>
              <a:rPr lang="cs-CZ" altLang="cs-CZ" sz="1600" baseline="30000" dirty="0">
                <a:latin typeface="Arial" panose="020B0604020202020204" pitchFamily="34" charset="0"/>
                <a:cs typeface="Arial" panose="020B0604020202020204" pitchFamily="34" charset="0"/>
                <a:sym typeface="Symbol" panose="05050102010706020507" pitchFamily="18" charset="2"/>
              </a:rPr>
              <a:t>–1</a:t>
            </a:r>
            <a:r>
              <a:rPr lang="cs-CZ" altLang="cs-CZ" sz="1600" dirty="0">
                <a:latin typeface="Arial" panose="020B0604020202020204" pitchFamily="34" charset="0"/>
                <a:cs typeface="Arial" panose="020B0604020202020204" pitchFamily="34" charset="0"/>
                <a:sym typeface="Symbol" panose="05050102010706020507" pitchFamily="18" charset="2"/>
              </a:rPr>
              <a:t></a:t>
            </a:r>
            <a:endParaRPr lang="cs-CZ" altLang="cs-CZ" sz="1600" dirty="0">
              <a:latin typeface="Arial" panose="020B0604020202020204" pitchFamily="34" charset="0"/>
              <a:cs typeface="Arial" panose="020B0604020202020204" pitchFamily="34" charset="0"/>
            </a:endParaRPr>
          </a:p>
          <a:p>
            <a:r>
              <a:rPr lang="cs-CZ" altLang="cs-CZ" sz="1600" i="1" dirty="0">
                <a:latin typeface="Arial" panose="020B0604020202020204" pitchFamily="34" charset="0"/>
                <a:cs typeface="Arial" panose="020B0604020202020204" pitchFamily="34" charset="0"/>
                <a:sym typeface="Symbol" panose="05050102010706020507" pitchFamily="18" charset="2"/>
              </a:rPr>
              <a:t>f</a:t>
            </a:r>
            <a:r>
              <a:rPr lang="cs-CZ" altLang="cs-CZ" sz="1600" dirty="0">
                <a:latin typeface="Arial" panose="020B0604020202020204" pitchFamily="34" charset="0"/>
                <a:cs typeface="Arial" panose="020B0604020202020204" pitchFamily="34" charset="0"/>
                <a:sym typeface="Symbol" panose="05050102010706020507" pitchFamily="18" charset="2"/>
              </a:rPr>
              <a:t> ... frekvence Hz</a:t>
            </a:r>
            <a:r>
              <a:rPr lang="cs-CZ" altLang="cs-CZ" sz="1600" dirty="0">
                <a:latin typeface="Arial" panose="020B0604020202020204" pitchFamily="34" charset="0"/>
                <a:cs typeface="Arial" panose="020B0604020202020204" pitchFamily="34" charset="0"/>
              </a:rPr>
              <a:t> </a:t>
            </a:r>
            <a:endParaRPr lang="cs-CZ" altLang="cs-CZ" sz="1600" dirty="0">
              <a:latin typeface="Arial" panose="020B0604020202020204" pitchFamily="34" charset="0"/>
              <a:cs typeface="Arial" panose="020B0604020202020204" pitchFamily="34" charset="0"/>
              <a:sym typeface="Symbol" panose="05050102010706020507" pitchFamily="18" charset="2"/>
            </a:endParaRPr>
          </a:p>
        </p:txBody>
      </p:sp>
      <p:grpSp>
        <p:nvGrpSpPr>
          <p:cNvPr id="60" name="Skupina 59">
            <a:extLst>
              <a:ext uri="{FF2B5EF4-FFF2-40B4-BE49-F238E27FC236}">
                <a16:creationId xmlns:a16="http://schemas.microsoft.com/office/drawing/2014/main" id="{97AD7BFF-4053-4201-A85B-B7FB9A9DBDDB}"/>
              </a:ext>
            </a:extLst>
          </p:cNvPr>
          <p:cNvGrpSpPr/>
          <p:nvPr/>
        </p:nvGrpSpPr>
        <p:grpSpPr>
          <a:xfrm>
            <a:off x="1547664" y="5177867"/>
            <a:ext cx="6166067" cy="1006787"/>
            <a:chOff x="1547664" y="5150040"/>
            <a:chExt cx="6166067" cy="1006787"/>
          </a:xfrm>
        </p:grpSpPr>
        <p:sp>
          <p:nvSpPr>
            <p:cNvPr id="32" name="Obdélník 31">
              <a:extLst>
                <a:ext uri="{FF2B5EF4-FFF2-40B4-BE49-F238E27FC236}">
                  <a16:creationId xmlns:a16="http://schemas.microsoft.com/office/drawing/2014/main" id="{A00F174C-1788-4FDA-9647-185E9F653595}"/>
                </a:ext>
              </a:extLst>
            </p:cNvPr>
            <p:cNvSpPr/>
            <p:nvPr/>
          </p:nvSpPr>
          <p:spPr bwMode="auto">
            <a:xfrm>
              <a:off x="1547664" y="5150040"/>
              <a:ext cx="6166067" cy="1006787"/>
            </a:xfrm>
            <a:prstGeom prst="rect">
              <a:avLst/>
            </a:prstGeom>
            <a:solidFill>
              <a:srgbClr val="E5E5FF"/>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dirty="0">
                <a:ln>
                  <a:noFill/>
                </a:ln>
                <a:solidFill>
                  <a:srgbClr val="FFFFFF"/>
                </a:solidFill>
                <a:effectLst/>
                <a:uLnTx/>
                <a:uFillTx/>
                <a:latin typeface="Times New Roman"/>
                <a:ea typeface="+mn-ea"/>
                <a:cs typeface="+mn-cs"/>
              </a:endParaRPr>
            </a:p>
          </p:txBody>
        </p:sp>
        <p:cxnSp>
          <p:nvCxnSpPr>
            <p:cNvPr id="58" name="Přímá spojovací šipka 9">
              <a:extLst>
                <a:ext uri="{FF2B5EF4-FFF2-40B4-BE49-F238E27FC236}">
                  <a16:creationId xmlns:a16="http://schemas.microsoft.com/office/drawing/2014/main" id="{4AE1CC1C-E614-4919-80E2-D6582564B3FD}"/>
                </a:ext>
              </a:extLst>
            </p:cNvPr>
            <p:cNvCxnSpPr>
              <a:cxnSpLocks/>
            </p:cNvCxnSpPr>
            <p:nvPr/>
          </p:nvCxnSpPr>
          <p:spPr bwMode="auto">
            <a:xfrm flipH="1">
              <a:off x="4179312" y="5626460"/>
              <a:ext cx="1544814" cy="0"/>
            </a:xfrm>
            <a:prstGeom prst="straightConnector1">
              <a:avLst/>
            </a:prstGeom>
            <a:solidFill>
              <a:srgbClr val="E5E5FF"/>
            </a:solidFill>
            <a:ln w="57150" cap="flat" cmpd="sng" algn="ctr">
              <a:solidFill>
                <a:srgbClr val="FF0000"/>
              </a:solidFill>
              <a:prstDash val="solid"/>
              <a:headEnd type="none" w="med" len="med"/>
              <a:tailEnd type="none" w="med" len="med"/>
            </a:ln>
            <a:effectLst/>
          </p:spPr>
        </p:cxnSp>
        <p:cxnSp>
          <p:nvCxnSpPr>
            <p:cNvPr id="33" name="Přímá spojovací šipka 6">
              <a:extLst>
                <a:ext uri="{FF2B5EF4-FFF2-40B4-BE49-F238E27FC236}">
                  <a16:creationId xmlns:a16="http://schemas.microsoft.com/office/drawing/2014/main" id="{513F1701-0220-4B39-A5C2-745AC47208F2}"/>
                </a:ext>
              </a:extLst>
            </p:cNvPr>
            <p:cNvCxnSpPr/>
            <p:nvPr/>
          </p:nvCxnSpPr>
          <p:spPr bwMode="auto">
            <a:xfrm flipH="1">
              <a:off x="1880062" y="5627375"/>
              <a:ext cx="1150470" cy="0"/>
            </a:xfrm>
            <a:prstGeom prst="straightConnector1">
              <a:avLst/>
            </a:prstGeom>
            <a:solidFill>
              <a:srgbClr val="E5E5FF"/>
            </a:solidFill>
            <a:ln w="57150" cap="flat" cmpd="sng" algn="ctr">
              <a:solidFill>
                <a:srgbClr val="00B050"/>
              </a:solidFill>
              <a:prstDash val="solid"/>
              <a:headEnd type="none" w="med" len="med"/>
              <a:tailEnd type="none" w="med" len="med"/>
            </a:ln>
            <a:effectLst/>
          </p:spPr>
        </p:cxnSp>
        <p:cxnSp>
          <p:nvCxnSpPr>
            <p:cNvPr id="34" name="Přímá spojovací šipka 8">
              <a:extLst>
                <a:ext uri="{FF2B5EF4-FFF2-40B4-BE49-F238E27FC236}">
                  <a16:creationId xmlns:a16="http://schemas.microsoft.com/office/drawing/2014/main" id="{97FBD2F6-21E7-431E-BCD3-20ACA0C94C42}"/>
                </a:ext>
              </a:extLst>
            </p:cNvPr>
            <p:cNvCxnSpPr/>
            <p:nvPr/>
          </p:nvCxnSpPr>
          <p:spPr bwMode="auto">
            <a:xfrm flipH="1">
              <a:off x="3030532" y="5627375"/>
              <a:ext cx="1148780" cy="0"/>
            </a:xfrm>
            <a:prstGeom prst="straightConnector1">
              <a:avLst/>
            </a:prstGeom>
            <a:solidFill>
              <a:srgbClr val="E5E5FF"/>
            </a:solidFill>
            <a:ln w="57150" cap="flat" cmpd="sng" algn="ctr">
              <a:solidFill>
                <a:srgbClr val="E5E5FF">
                  <a:lumMod val="50000"/>
                </a:srgbClr>
              </a:solidFill>
              <a:prstDash val="solid"/>
              <a:headEnd type="none" w="med" len="med"/>
              <a:tailEnd type="none" w="med" len="med"/>
            </a:ln>
            <a:effectLst/>
          </p:spPr>
        </p:cxnSp>
        <p:cxnSp>
          <p:nvCxnSpPr>
            <p:cNvPr id="35" name="Přímá spojovací šipka 9">
              <a:extLst>
                <a:ext uri="{FF2B5EF4-FFF2-40B4-BE49-F238E27FC236}">
                  <a16:creationId xmlns:a16="http://schemas.microsoft.com/office/drawing/2014/main" id="{3EEDA163-5E8C-4EEA-A65F-02274DEA12FB}"/>
                </a:ext>
              </a:extLst>
            </p:cNvPr>
            <p:cNvCxnSpPr>
              <a:cxnSpLocks/>
            </p:cNvCxnSpPr>
            <p:nvPr/>
          </p:nvCxnSpPr>
          <p:spPr bwMode="auto">
            <a:xfrm flipV="1">
              <a:off x="5724128" y="5626460"/>
              <a:ext cx="0" cy="915"/>
            </a:xfrm>
            <a:prstGeom prst="straightConnector1">
              <a:avLst/>
            </a:prstGeom>
            <a:solidFill>
              <a:srgbClr val="E5E5FF"/>
            </a:solidFill>
            <a:ln w="57150" cap="flat" cmpd="sng" algn="ctr">
              <a:solidFill>
                <a:srgbClr val="FF0000"/>
              </a:solidFill>
              <a:prstDash val="solid"/>
              <a:headEnd type="none" w="med" len="med"/>
              <a:tailEnd type="none" w="med" len="med"/>
            </a:ln>
            <a:effectLst/>
          </p:spPr>
        </p:cxnSp>
        <p:cxnSp>
          <p:nvCxnSpPr>
            <p:cNvPr id="36" name="Přímá spojovací šipka 15">
              <a:extLst>
                <a:ext uri="{FF2B5EF4-FFF2-40B4-BE49-F238E27FC236}">
                  <a16:creationId xmlns:a16="http://schemas.microsoft.com/office/drawing/2014/main" id="{E988E4A3-9B52-4474-B747-04584BCA22AA}"/>
                </a:ext>
              </a:extLst>
            </p:cNvPr>
            <p:cNvCxnSpPr>
              <a:cxnSpLocks/>
            </p:cNvCxnSpPr>
            <p:nvPr/>
          </p:nvCxnSpPr>
          <p:spPr bwMode="auto">
            <a:xfrm flipH="1">
              <a:off x="4179312" y="5627375"/>
              <a:ext cx="77714" cy="0"/>
            </a:xfrm>
            <a:prstGeom prst="straightConnector1">
              <a:avLst/>
            </a:prstGeom>
            <a:solidFill>
              <a:srgbClr val="E5E5FF"/>
            </a:solidFill>
            <a:ln w="57150" cap="flat" cmpd="sng" algn="ctr">
              <a:solidFill>
                <a:srgbClr val="000514"/>
              </a:solidFill>
              <a:prstDash val="solid"/>
              <a:headEnd type="none" w="med" len="med"/>
              <a:tailEnd type="diamond" w="med" len="med"/>
            </a:ln>
            <a:effectLst/>
          </p:spPr>
        </p:cxnSp>
        <p:cxnSp>
          <p:nvCxnSpPr>
            <p:cNvPr id="37" name="Přímá spojovací šipka 20">
              <a:extLst>
                <a:ext uri="{FF2B5EF4-FFF2-40B4-BE49-F238E27FC236}">
                  <a16:creationId xmlns:a16="http://schemas.microsoft.com/office/drawing/2014/main" id="{39FD12F4-A206-4460-A2F7-FF9C3BA9BBE1}"/>
                </a:ext>
              </a:extLst>
            </p:cNvPr>
            <p:cNvCxnSpPr>
              <a:cxnSpLocks/>
            </p:cNvCxnSpPr>
            <p:nvPr/>
          </p:nvCxnSpPr>
          <p:spPr bwMode="auto">
            <a:xfrm flipH="1">
              <a:off x="3030532" y="5627375"/>
              <a:ext cx="76021" cy="0"/>
            </a:xfrm>
            <a:prstGeom prst="straightConnector1">
              <a:avLst/>
            </a:prstGeom>
            <a:solidFill>
              <a:srgbClr val="E5E5FF"/>
            </a:solidFill>
            <a:ln w="57150" cap="flat" cmpd="sng" algn="ctr">
              <a:solidFill>
                <a:srgbClr val="000514"/>
              </a:solidFill>
              <a:prstDash val="solid"/>
              <a:headEnd type="none" w="med" len="med"/>
              <a:tailEnd type="diamond" w="med" len="med"/>
            </a:ln>
            <a:effectLst/>
          </p:spPr>
        </p:cxnSp>
        <p:cxnSp>
          <p:nvCxnSpPr>
            <p:cNvPr id="38" name="Přímá spojovací šipka 22">
              <a:extLst>
                <a:ext uri="{FF2B5EF4-FFF2-40B4-BE49-F238E27FC236}">
                  <a16:creationId xmlns:a16="http://schemas.microsoft.com/office/drawing/2014/main" id="{12CB273C-A1FB-4141-9CFB-7C2A01BB47F3}"/>
                </a:ext>
              </a:extLst>
            </p:cNvPr>
            <p:cNvCxnSpPr>
              <a:cxnSpLocks/>
            </p:cNvCxnSpPr>
            <p:nvPr/>
          </p:nvCxnSpPr>
          <p:spPr bwMode="auto">
            <a:xfrm flipH="1">
              <a:off x="5724126" y="5626460"/>
              <a:ext cx="1512170" cy="915"/>
            </a:xfrm>
            <a:prstGeom prst="straightConnector1">
              <a:avLst/>
            </a:prstGeom>
            <a:solidFill>
              <a:srgbClr val="E5E5FF"/>
            </a:solidFill>
            <a:ln w="57150" cap="flat" cmpd="sng" algn="ctr">
              <a:solidFill>
                <a:srgbClr val="FFC000"/>
              </a:solidFill>
              <a:prstDash val="solid"/>
              <a:headEnd type="triangle" w="med" len="med"/>
              <a:tailEnd type="none" w="med" len="med"/>
            </a:ln>
            <a:effectLst/>
          </p:spPr>
        </p:cxnSp>
        <p:cxnSp>
          <p:nvCxnSpPr>
            <p:cNvPr id="39" name="Přímá spojovací šipka 23">
              <a:extLst>
                <a:ext uri="{FF2B5EF4-FFF2-40B4-BE49-F238E27FC236}">
                  <a16:creationId xmlns:a16="http://schemas.microsoft.com/office/drawing/2014/main" id="{F6638B28-3A4D-48F4-B6DA-30B56ACB70BB}"/>
                </a:ext>
              </a:extLst>
            </p:cNvPr>
            <p:cNvCxnSpPr/>
            <p:nvPr/>
          </p:nvCxnSpPr>
          <p:spPr bwMode="auto">
            <a:xfrm flipH="1">
              <a:off x="1728019" y="5627375"/>
              <a:ext cx="76022" cy="0"/>
            </a:xfrm>
            <a:prstGeom prst="straightConnector1">
              <a:avLst/>
            </a:prstGeom>
            <a:solidFill>
              <a:srgbClr val="E5E5FF"/>
            </a:solidFill>
            <a:ln w="57150" cap="flat" cmpd="sng" algn="ctr">
              <a:solidFill>
                <a:srgbClr val="00B050"/>
              </a:solidFill>
              <a:prstDash val="solid"/>
              <a:headEnd type="none" w="med" len="med"/>
              <a:tailEnd type="triangle" w="med" len="med"/>
            </a:ln>
            <a:effectLst/>
          </p:spPr>
        </p:cxnSp>
        <p:sp>
          <p:nvSpPr>
            <p:cNvPr id="40" name="TextovéPole 39">
              <a:extLst>
                <a:ext uri="{FF2B5EF4-FFF2-40B4-BE49-F238E27FC236}">
                  <a16:creationId xmlns:a16="http://schemas.microsoft.com/office/drawing/2014/main" id="{2D1A7B9B-B5A9-4AD1-BF04-C56B5227FB5F}"/>
                </a:ext>
              </a:extLst>
            </p:cNvPr>
            <p:cNvSpPr txBox="1"/>
            <p:nvPr/>
          </p:nvSpPr>
          <p:spPr bwMode="auto">
            <a:xfrm>
              <a:off x="1880061" y="5794893"/>
              <a:ext cx="5284223" cy="338554"/>
            </a:xfrm>
            <a:prstGeom prst="rect">
              <a:avLst/>
            </a:prstGeom>
            <a:solidFill>
              <a:srgbClr val="E5E5FF"/>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cs-CZ" sz="1600" b="0" i="0" u="none" strike="noStrike" kern="0" cap="none" spc="0" normalizeH="0" baseline="0" noProof="0" dirty="0">
                  <a:ln>
                    <a:noFill/>
                  </a:ln>
                  <a:solidFill>
                    <a:srgbClr val="00B050"/>
                  </a:solidFill>
                  <a:effectLst/>
                  <a:uLnTx/>
                  <a:uFillTx/>
                </a:rPr>
                <a:t>infrazvuk</a:t>
              </a:r>
              <a:r>
                <a:rPr kumimoji="0" lang="cs-CZ" sz="1600" b="0" i="0" u="none" strike="noStrike" kern="0" cap="none" spc="0" normalizeH="0" baseline="0" noProof="0" dirty="0">
                  <a:ln>
                    <a:noFill/>
                  </a:ln>
                  <a:solidFill>
                    <a:srgbClr val="FFFFFF"/>
                  </a:solidFill>
                  <a:effectLst/>
                  <a:uLnTx/>
                  <a:uFillTx/>
                </a:rPr>
                <a:t>         </a:t>
              </a:r>
              <a:r>
                <a:rPr kumimoji="0" lang="cs-CZ" sz="1600" b="0" i="0" u="none" strike="noStrike" kern="0" cap="none" spc="0" normalizeH="0" baseline="0" noProof="0" dirty="0">
                  <a:ln>
                    <a:noFill/>
                  </a:ln>
                  <a:solidFill>
                    <a:srgbClr val="E5E5FF">
                      <a:lumMod val="50000"/>
                    </a:srgbClr>
                  </a:solidFill>
                  <a:effectLst/>
                  <a:uLnTx/>
                  <a:uFillTx/>
                </a:rPr>
                <a:t>zvuk</a:t>
              </a:r>
              <a:r>
                <a:rPr lang="cs-CZ" sz="1600" kern="0" dirty="0">
                  <a:solidFill>
                    <a:srgbClr val="FFFFFF"/>
                  </a:solidFill>
                </a:rPr>
                <a:t>	             </a:t>
              </a:r>
              <a:r>
                <a:rPr kumimoji="0" lang="cs-CZ" sz="1600" b="0" i="0" u="none" strike="noStrike" kern="0" cap="none" spc="0" normalizeH="0" baseline="0" noProof="0" dirty="0">
                  <a:ln>
                    <a:noFill/>
                  </a:ln>
                  <a:solidFill>
                    <a:srgbClr val="FF0000"/>
                  </a:solidFill>
                  <a:effectLst/>
                  <a:uLnTx/>
                  <a:uFillTx/>
                </a:rPr>
                <a:t>ultrazvuk          </a:t>
              </a:r>
              <a:r>
                <a:rPr kumimoji="0" lang="cs-CZ" sz="1600" b="0" i="0" u="none" strike="noStrike" kern="0" cap="none" spc="0" normalizeH="0" baseline="0" noProof="0" dirty="0" err="1">
                  <a:ln>
                    <a:noFill/>
                  </a:ln>
                  <a:solidFill>
                    <a:schemeClr val="accent4"/>
                  </a:solidFill>
                  <a:effectLst/>
                  <a:uLnTx/>
                  <a:uFillTx/>
                </a:rPr>
                <a:t>hyperzvuk</a:t>
              </a:r>
              <a:endParaRPr kumimoji="0" lang="cs-CZ" sz="1600" b="0" i="0" u="none" strike="noStrike" kern="0" cap="none" spc="0" normalizeH="0" baseline="0" noProof="0" dirty="0">
                <a:ln>
                  <a:noFill/>
                </a:ln>
                <a:solidFill>
                  <a:schemeClr val="accent4"/>
                </a:solidFill>
                <a:effectLst/>
                <a:uLnTx/>
                <a:uFillTx/>
              </a:endParaRPr>
            </a:p>
          </p:txBody>
        </p:sp>
        <p:sp>
          <p:nvSpPr>
            <p:cNvPr id="41" name="TextovéPole 25">
              <a:extLst>
                <a:ext uri="{FF2B5EF4-FFF2-40B4-BE49-F238E27FC236}">
                  <a16:creationId xmlns:a16="http://schemas.microsoft.com/office/drawing/2014/main" id="{77486CEB-99F5-4659-8536-0C0E01C3C1E2}"/>
                </a:ext>
              </a:extLst>
            </p:cNvPr>
            <p:cNvSpPr txBox="1">
              <a:spLocks noChangeArrowheads="1"/>
            </p:cNvSpPr>
            <p:nvPr/>
          </p:nvSpPr>
          <p:spPr bwMode="auto">
            <a:xfrm>
              <a:off x="2723864" y="5210235"/>
              <a:ext cx="4291762" cy="307777"/>
            </a:xfrm>
            <a:prstGeom prst="rect">
              <a:avLst/>
            </a:prstGeom>
            <a:solidFill>
              <a:srgbClr val="E5E5FF"/>
            </a:solidFill>
            <a:ln w="9525">
              <a:no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cs-CZ" sz="1400" b="0" i="0" u="none" strike="noStrike" kern="0" cap="none" spc="0" normalizeH="0" baseline="0" noProof="0" dirty="0">
                  <a:ln>
                    <a:noFill/>
                  </a:ln>
                  <a:solidFill>
                    <a:srgbClr val="000514"/>
                  </a:solidFill>
                  <a:effectLst/>
                  <a:uLnTx/>
                  <a:uFillTx/>
                </a:rPr>
                <a:t>16Hz 	  20kHz                     1Ghz</a:t>
              </a:r>
            </a:p>
          </p:txBody>
        </p:sp>
        <p:cxnSp>
          <p:nvCxnSpPr>
            <p:cNvPr id="59" name="Přímá spojovací šipka 15">
              <a:extLst>
                <a:ext uri="{FF2B5EF4-FFF2-40B4-BE49-F238E27FC236}">
                  <a16:creationId xmlns:a16="http://schemas.microsoft.com/office/drawing/2014/main" id="{E1CE35C0-8C30-4A91-BA83-AF259F6D859D}"/>
                </a:ext>
              </a:extLst>
            </p:cNvPr>
            <p:cNvCxnSpPr>
              <a:cxnSpLocks/>
            </p:cNvCxnSpPr>
            <p:nvPr/>
          </p:nvCxnSpPr>
          <p:spPr bwMode="auto">
            <a:xfrm flipH="1">
              <a:off x="5724126" y="5626460"/>
              <a:ext cx="77714" cy="0"/>
            </a:xfrm>
            <a:prstGeom prst="straightConnector1">
              <a:avLst/>
            </a:prstGeom>
            <a:solidFill>
              <a:srgbClr val="E5E5FF"/>
            </a:solidFill>
            <a:ln w="57150" cap="flat" cmpd="sng" algn="ctr">
              <a:solidFill>
                <a:srgbClr val="000514"/>
              </a:solidFill>
              <a:prstDash val="solid"/>
              <a:headEnd type="none" w="med" len="med"/>
              <a:tailEnd type="diamond" w="med" len="med"/>
            </a:ln>
            <a:effectLst/>
          </p:spPr>
        </p:cxnSp>
      </p:grpSp>
      <mc:AlternateContent xmlns:mc="http://schemas.openxmlformats.org/markup-compatibility/2006" xmlns:a14="http://schemas.microsoft.com/office/drawing/2010/main">
        <mc:Choice Requires="a14">
          <p:sp>
            <p:nvSpPr>
              <p:cNvPr id="65" name="TextovéPole 64">
                <a:extLst>
                  <a:ext uri="{FF2B5EF4-FFF2-40B4-BE49-F238E27FC236}">
                    <a16:creationId xmlns:a16="http://schemas.microsoft.com/office/drawing/2014/main" id="{13211317-7554-41B3-9ABA-64A638FC07A6}"/>
                  </a:ext>
                </a:extLst>
              </p:cNvPr>
              <p:cNvSpPr txBox="1"/>
              <p:nvPr/>
            </p:nvSpPr>
            <p:spPr>
              <a:xfrm>
                <a:off x="496210" y="3154825"/>
                <a:ext cx="1784870" cy="697114"/>
              </a:xfrm>
              <a:prstGeom prst="rect">
                <a:avLst/>
              </a:prstGeom>
              <a:solidFill>
                <a:srgbClr val="00B0F0"/>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cs-CZ" sz="2400" b="0" i="1" smtClean="0">
                          <a:latin typeface="Cambria Math" panose="02040503050406030204" pitchFamily="18" charset="0"/>
                          <a:ea typeface="Cambria Math" panose="02040503050406030204" pitchFamily="18" charset="0"/>
                        </a:rPr>
                        <m:t>𝜆</m:t>
                      </m:r>
                      <m:r>
                        <a:rPr lang="cs-CZ" sz="2400" b="0" i="1" smtClean="0">
                          <a:latin typeface="Cambria Math" panose="02040503050406030204" pitchFamily="18" charset="0"/>
                        </a:rPr>
                        <m:t>= </m:t>
                      </m:r>
                      <m:f>
                        <m:fPr>
                          <m:ctrlPr>
                            <a:rPr lang="cs-CZ" sz="2400" b="0" i="1" smtClean="0">
                              <a:latin typeface="Cambria Math" panose="02040503050406030204" pitchFamily="18" charset="0"/>
                            </a:rPr>
                          </m:ctrlPr>
                        </m:fPr>
                        <m:num>
                          <m:r>
                            <a:rPr lang="cs-CZ" sz="2400" b="0" i="1" smtClean="0">
                              <a:latin typeface="Cambria Math" panose="02040503050406030204" pitchFamily="18" charset="0"/>
                            </a:rPr>
                            <m:t>𝑐</m:t>
                          </m:r>
                        </m:num>
                        <m:den>
                          <m:r>
                            <a:rPr lang="cs-CZ" sz="2400" b="0" i="1" smtClean="0">
                              <a:latin typeface="Cambria Math" panose="02040503050406030204" pitchFamily="18" charset="0"/>
                            </a:rPr>
                            <m:t>𝑓</m:t>
                          </m:r>
                        </m:den>
                      </m:f>
                    </m:oMath>
                  </m:oMathPara>
                </a14:m>
                <a:endParaRPr lang="cs-CZ" sz="2400" dirty="0"/>
              </a:p>
            </p:txBody>
          </p:sp>
        </mc:Choice>
        <mc:Fallback xmlns="">
          <p:sp>
            <p:nvSpPr>
              <p:cNvPr id="65" name="TextovéPole 64">
                <a:extLst>
                  <a:ext uri="{FF2B5EF4-FFF2-40B4-BE49-F238E27FC236}">
                    <a16:creationId xmlns:a16="http://schemas.microsoft.com/office/drawing/2014/main" id="{13211317-7554-41B3-9ABA-64A638FC07A6}"/>
                  </a:ext>
                </a:extLst>
              </p:cNvPr>
              <p:cNvSpPr txBox="1">
                <a:spLocks noRot="1" noChangeAspect="1" noMove="1" noResize="1" noEditPoints="1" noAdjustHandles="1" noChangeArrowheads="1" noChangeShapeType="1" noTextEdit="1"/>
              </p:cNvSpPr>
              <p:nvPr/>
            </p:nvSpPr>
            <p:spPr>
              <a:xfrm>
                <a:off x="496210" y="3154825"/>
                <a:ext cx="1784870" cy="697114"/>
              </a:xfrm>
              <a:prstGeom prst="rect">
                <a:avLst/>
              </a:prstGeom>
              <a:blipFill>
                <a:blip r:embed="rId3"/>
                <a:stretch>
                  <a:fillRect/>
                </a:stretch>
              </a:blipFill>
            </p:spPr>
            <p:txBody>
              <a:bodyPr/>
              <a:lstStyle/>
              <a:p>
                <a:r>
                  <a:rPr lang="cs-CZ">
                    <a:noFill/>
                  </a:rPr>
                  <a:t> </a:t>
                </a:r>
              </a:p>
            </p:txBody>
          </p:sp>
        </mc:Fallback>
      </mc:AlternateContent>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FB97AF-1917-4016-B521-05039BC6EA73}"/>
              </a:ext>
            </a:extLst>
          </p:cNvPr>
          <p:cNvSpPr>
            <a:spLocks noGrp="1"/>
          </p:cNvSpPr>
          <p:nvPr>
            <p:ph type="title"/>
          </p:nvPr>
        </p:nvSpPr>
        <p:spPr>
          <a:xfrm>
            <a:off x="395288" y="0"/>
            <a:ext cx="8229600" cy="836613"/>
          </a:xfrm>
        </p:spPr>
        <p:txBody>
          <a:bodyPr/>
          <a:lstStyle/>
          <a:p>
            <a:pPr>
              <a:defRPr/>
            </a:pPr>
            <a:r>
              <a:rPr lang="cs-CZ" dirty="0"/>
              <a:t>Rozlišení 2D obrazu</a:t>
            </a:r>
            <a:endParaRPr lang="cs-CZ" dirty="0">
              <a:cs typeface="Arial" pitchFamily="34" charset="0"/>
            </a:endParaRPr>
          </a:p>
        </p:txBody>
      </p:sp>
      <p:sp>
        <p:nvSpPr>
          <p:cNvPr id="3" name="Zástupný symbol pro obsah 2">
            <a:extLst>
              <a:ext uri="{FF2B5EF4-FFF2-40B4-BE49-F238E27FC236}">
                <a16:creationId xmlns:a16="http://schemas.microsoft.com/office/drawing/2014/main" id="{9DB9BDEA-8C0B-474A-AE69-0137A22C8302}"/>
              </a:ext>
            </a:extLst>
          </p:cNvPr>
          <p:cNvSpPr>
            <a:spLocks noGrp="1"/>
          </p:cNvSpPr>
          <p:nvPr>
            <p:ph idx="1"/>
          </p:nvPr>
        </p:nvSpPr>
        <p:spPr>
          <a:xfrm>
            <a:off x="395288" y="908050"/>
            <a:ext cx="8064500" cy="5689600"/>
          </a:xfrm>
        </p:spPr>
        <p:txBody>
          <a:bodyPr/>
          <a:lstStyle/>
          <a:p>
            <a:pPr>
              <a:defRPr/>
            </a:pPr>
            <a:r>
              <a:rPr lang="cs-CZ" sz="2400" dirty="0">
                <a:solidFill>
                  <a:srgbClr val="FFFF00"/>
                </a:solidFill>
                <a:cs typeface="Arial" pitchFamily="34" charset="0"/>
              </a:rPr>
              <a:t>2) Laterální rozlišení</a:t>
            </a:r>
            <a:r>
              <a:rPr lang="cs-CZ" sz="2400" dirty="0">
                <a:cs typeface="Arial" pitchFamily="34" charset="0"/>
              </a:rPr>
              <a:t> – kolmo ke svazku</a:t>
            </a:r>
          </a:p>
          <a:p>
            <a:pPr lvl="1">
              <a:defRPr/>
            </a:pPr>
            <a:endParaRPr lang="cs-CZ" sz="2000" dirty="0">
              <a:cs typeface="Arial" pitchFamily="34" charset="0"/>
            </a:endParaRPr>
          </a:p>
          <a:p>
            <a:pPr lvl="1">
              <a:defRPr/>
            </a:pPr>
            <a:endParaRPr lang="cs-CZ" sz="2000" dirty="0">
              <a:cs typeface="Arial" pitchFamily="34" charset="0"/>
            </a:endParaRPr>
          </a:p>
          <a:p>
            <a:pPr lvl="1">
              <a:defRPr/>
            </a:pPr>
            <a:endParaRPr lang="cs-CZ" sz="2000" dirty="0">
              <a:cs typeface="Arial" pitchFamily="34" charset="0"/>
            </a:endParaRPr>
          </a:p>
          <a:p>
            <a:pPr lvl="1">
              <a:defRPr/>
            </a:pPr>
            <a:r>
              <a:rPr lang="cs-CZ" sz="2000" dirty="0">
                <a:cs typeface="Arial" pitchFamily="34" charset="0"/>
              </a:rPr>
              <a:t>Dáno šíří UZ svazku</a:t>
            </a:r>
          </a:p>
          <a:p>
            <a:pPr lvl="1">
              <a:defRPr/>
            </a:pPr>
            <a:r>
              <a:rPr lang="cs-CZ" sz="2000" dirty="0">
                <a:cs typeface="Arial" pitchFamily="34" charset="0"/>
              </a:rPr>
              <a:t>Šíře svazku nepřímo úměrná </a:t>
            </a:r>
            <a:r>
              <a:rPr lang="cs-CZ" sz="2000" dirty="0">
                <a:solidFill>
                  <a:srgbClr val="FFFF00"/>
                </a:solidFill>
                <a:cs typeface="Arial" pitchFamily="34" charset="0"/>
              </a:rPr>
              <a:t>frekvenci</a:t>
            </a:r>
            <a:endParaRPr lang="cs-CZ" sz="2000" dirty="0">
              <a:cs typeface="Arial" pitchFamily="34" charset="0"/>
            </a:endParaRPr>
          </a:p>
          <a:p>
            <a:pPr lvl="1">
              <a:defRPr/>
            </a:pPr>
            <a:r>
              <a:rPr lang="cs-CZ" sz="2000" dirty="0">
                <a:cs typeface="Arial" pitchFamily="34" charset="0"/>
              </a:rPr>
              <a:t>Svazek má nejmenší šíři v místě fokusu, ten můžeme upravit nastavením </a:t>
            </a:r>
            <a:r>
              <a:rPr lang="cs-CZ" sz="2000" dirty="0">
                <a:solidFill>
                  <a:srgbClr val="FFFF00"/>
                </a:solidFill>
                <a:cs typeface="Arial" pitchFamily="34" charset="0"/>
              </a:rPr>
              <a:t>fokusace</a:t>
            </a:r>
          </a:p>
          <a:p>
            <a:pPr lvl="1">
              <a:defRPr/>
            </a:pPr>
            <a:endParaRPr lang="cs-CZ" sz="2000" dirty="0">
              <a:solidFill>
                <a:srgbClr val="FFFF00"/>
              </a:solidFill>
              <a:cs typeface="Arial" pitchFamily="34" charset="0"/>
            </a:endParaRPr>
          </a:p>
          <a:p>
            <a:pPr lvl="1">
              <a:defRPr/>
            </a:pPr>
            <a:endParaRPr lang="cs-CZ" sz="2000" dirty="0">
              <a:solidFill>
                <a:srgbClr val="FFFF00"/>
              </a:solidFill>
              <a:cs typeface="Arial" pitchFamily="34" charset="0"/>
            </a:endParaRPr>
          </a:p>
          <a:p>
            <a:pPr lvl="1">
              <a:defRPr/>
            </a:pPr>
            <a:endParaRPr lang="cs-CZ" sz="2000" dirty="0">
              <a:solidFill>
                <a:srgbClr val="FFFF00"/>
              </a:solidFill>
              <a:cs typeface="Arial" pitchFamily="34" charset="0"/>
            </a:endParaRPr>
          </a:p>
          <a:p>
            <a:pPr lvl="1">
              <a:defRPr/>
            </a:pPr>
            <a:endParaRPr lang="cs-CZ" sz="2000" dirty="0">
              <a:solidFill>
                <a:srgbClr val="FFFF00"/>
              </a:solidFill>
              <a:cs typeface="Arial" pitchFamily="34" charset="0"/>
            </a:endParaRPr>
          </a:p>
          <a:p>
            <a:pPr lvl="1">
              <a:defRPr/>
            </a:pPr>
            <a:endParaRPr lang="cs-CZ" sz="2000" dirty="0">
              <a:solidFill>
                <a:srgbClr val="FFFF00"/>
              </a:solidFill>
              <a:cs typeface="Arial" pitchFamily="34" charset="0"/>
            </a:endParaRPr>
          </a:p>
          <a:p>
            <a:pPr>
              <a:defRPr/>
            </a:pPr>
            <a:r>
              <a:rPr lang="cs-CZ" sz="2400" dirty="0">
                <a:cs typeface="Arial" pitchFamily="34" charset="0"/>
              </a:rPr>
              <a:t>Zvýšením frekvence sondy</a:t>
            </a:r>
          </a:p>
          <a:p>
            <a:pPr lvl="1">
              <a:defRPr/>
            </a:pPr>
            <a:r>
              <a:rPr lang="cs-CZ" sz="2000" dirty="0">
                <a:cs typeface="Arial" pitchFamily="34" charset="0"/>
              </a:rPr>
              <a:t>Zvýšíme axiální i laterální rozlišení!</a:t>
            </a:r>
          </a:p>
          <a:p>
            <a:pPr lvl="1">
              <a:defRPr/>
            </a:pPr>
            <a:endParaRPr lang="cs-CZ" sz="2000" dirty="0">
              <a:solidFill>
                <a:srgbClr val="FFFF00"/>
              </a:solidFill>
              <a:cs typeface="Arial" pitchFamily="34" charset="0"/>
            </a:endParaRPr>
          </a:p>
        </p:txBody>
      </p:sp>
      <p:pic>
        <p:nvPicPr>
          <p:cNvPr id="30726" name="Picture 6" descr="http://usra.ca/images/f4.jpg">
            <a:extLst>
              <a:ext uri="{FF2B5EF4-FFF2-40B4-BE49-F238E27FC236}">
                <a16:creationId xmlns:a16="http://schemas.microsoft.com/office/drawing/2014/main" id="{2A485233-7FD6-4A12-A458-FC27CDF4A9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3725163"/>
            <a:ext cx="3084333" cy="1262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5">
            <a:extLst>
              <a:ext uri="{FF2B5EF4-FFF2-40B4-BE49-F238E27FC236}">
                <a16:creationId xmlns:a16="http://schemas.microsoft.com/office/drawing/2014/main" id="{55ACE1C7-D075-41FC-9F5A-0509FEA5F935}"/>
              </a:ext>
            </a:extLst>
          </p:cNvPr>
          <p:cNvPicPr>
            <a:picLocks noChangeAspect="1"/>
          </p:cNvPicPr>
          <p:nvPr/>
        </p:nvPicPr>
        <p:blipFill>
          <a:blip r:embed="rId4"/>
          <a:stretch>
            <a:fillRect/>
          </a:stretch>
        </p:blipFill>
        <p:spPr>
          <a:xfrm>
            <a:off x="1763688" y="1340768"/>
            <a:ext cx="3658950" cy="826200"/>
          </a:xfrm>
          <a:prstGeom prst="rect">
            <a:avLst/>
          </a:prstGeom>
        </p:spPr>
      </p:pic>
      <p:sp>
        <p:nvSpPr>
          <p:cNvPr id="16" name="Text Box 4">
            <a:extLst>
              <a:ext uri="{FF2B5EF4-FFF2-40B4-BE49-F238E27FC236}">
                <a16:creationId xmlns:a16="http://schemas.microsoft.com/office/drawing/2014/main" id="{9B96D702-12E1-49EE-B319-64F88A74F20B}"/>
              </a:ext>
            </a:extLst>
          </p:cNvPr>
          <p:cNvSpPr txBox="1">
            <a:spLocks noChangeArrowheads="1"/>
          </p:cNvSpPr>
          <p:nvPr/>
        </p:nvSpPr>
        <p:spPr bwMode="auto">
          <a:xfrm>
            <a:off x="270459" y="6317551"/>
            <a:ext cx="869402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en-US" altLang="cs-CZ" sz="1100" i="1" dirty="0">
                <a:solidFill>
                  <a:schemeClr val="accent4"/>
                </a:solidFill>
                <a:latin typeface="+mj-lt"/>
              </a:rPr>
              <a:t>Image Resolution</a:t>
            </a:r>
            <a:r>
              <a:rPr lang="cs-CZ" altLang="cs-CZ" sz="1100" i="1" dirty="0">
                <a:solidFill>
                  <a:schemeClr val="accent4"/>
                </a:solidFill>
                <a:latin typeface="+mj-lt"/>
              </a:rPr>
              <a:t>. </a:t>
            </a:r>
            <a:r>
              <a:rPr lang="cs-CZ" altLang="cs-CZ" sz="1100" i="1" dirty="0" err="1">
                <a:solidFill>
                  <a:schemeClr val="accent4"/>
                </a:solidFill>
                <a:latin typeface="+mj-lt"/>
              </a:rPr>
              <a:t>Ultrasound</a:t>
            </a:r>
            <a:r>
              <a:rPr lang="cs-CZ" altLang="cs-CZ" sz="1100" i="1" dirty="0">
                <a:solidFill>
                  <a:schemeClr val="accent4"/>
                </a:solidFill>
                <a:latin typeface="+mj-lt"/>
              </a:rPr>
              <a:t> </a:t>
            </a:r>
            <a:r>
              <a:rPr lang="cs-CZ" altLang="cs-CZ" sz="1100" i="1" dirty="0" err="1">
                <a:solidFill>
                  <a:schemeClr val="accent4"/>
                </a:solidFill>
                <a:latin typeface="+mj-lt"/>
              </a:rPr>
              <a:t>Guided</a:t>
            </a:r>
            <a:r>
              <a:rPr lang="cs-CZ" altLang="cs-CZ" sz="1100" i="1" dirty="0">
                <a:solidFill>
                  <a:schemeClr val="accent4"/>
                </a:solidFill>
                <a:latin typeface="+mj-lt"/>
              </a:rPr>
              <a:t> </a:t>
            </a:r>
            <a:r>
              <a:rPr lang="cs-CZ" altLang="cs-CZ" sz="1100" i="1" dirty="0" err="1">
                <a:solidFill>
                  <a:schemeClr val="accent4"/>
                </a:solidFill>
                <a:latin typeface="+mj-lt"/>
              </a:rPr>
              <a:t>Regional</a:t>
            </a:r>
            <a:r>
              <a:rPr lang="cs-CZ" altLang="cs-CZ" sz="1100" i="1" dirty="0">
                <a:solidFill>
                  <a:schemeClr val="accent4"/>
                </a:solidFill>
                <a:latin typeface="+mj-lt"/>
              </a:rPr>
              <a:t> </a:t>
            </a:r>
            <a:r>
              <a:rPr lang="cs-CZ" altLang="cs-CZ" sz="1100" i="1" dirty="0" err="1">
                <a:solidFill>
                  <a:schemeClr val="accent4"/>
                </a:solidFill>
                <a:latin typeface="+mj-lt"/>
              </a:rPr>
              <a:t>Anesthesia</a:t>
            </a:r>
            <a:r>
              <a:rPr lang="cs-CZ" altLang="cs-CZ" sz="1100" i="1" dirty="0">
                <a:solidFill>
                  <a:schemeClr val="accent4"/>
                </a:solidFill>
                <a:latin typeface="+mj-lt"/>
              </a:rPr>
              <a:t>. </a:t>
            </a:r>
            <a:r>
              <a:rPr lang="cs-CZ" altLang="cs-CZ" sz="1100" i="1" dirty="0">
                <a:solidFill>
                  <a:schemeClr val="accent4"/>
                </a:solidFill>
                <a:latin typeface="+mj-lt"/>
                <a:hlinkClick r:id="rId5">
                  <a:extLst>
                    <a:ext uri="{A12FA001-AC4F-418D-AE19-62706E023703}">
                      <ahyp:hlinkClr xmlns:ahyp="http://schemas.microsoft.com/office/drawing/2018/hyperlinkcolor" val="tx"/>
                    </a:ext>
                  </a:extLst>
                </a:hlinkClick>
              </a:rPr>
              <a:t>http://usra.ca/imageresolution.php</a:t>
            </a:r>
            <a:endParaRPr lang="cs-CZ" altLang="cs-CZ" sz="1100" i="1" dirty="0">
              <a:solidFill>
                <a:schemeClr val="accent4"/>
              </a:solidFill>
              <a:latin typeface="+mj-lt"/>
            </a:endParaRPr>
          </a:p>
          <a:p>
            <a:pPr eaLnBrk="1" hangingPunct="1"/>
            <a:r>
              <a:rPr lang="cs-CZ" altLang="cs-CZ" sz="1100" i="1" dirty="0">
                <a:solidFill>
                  <a:schemeClr val="accent4"/>
                </a:solidFill>
                <a:latin typeface="+mj-lt"/>
              </a:rPr>
              <a:t>Basic </a:t>
            </a:r>
            <a:r>
              <a:rPr lang="cs-CZ" altLang="cs-CZ" sz="1100" i="1" dirty="0" err="1">
                <a:solidFill>
                  <a:schemeClr val="accent4"/>
                </a:solidFill>
                <a:latin typeface="+mj-lt"/>
              </a:rPr>
              <a:t>Ultrasound</a:t>
            </a:r>
            <a:r>
              <a:rPr lang="cs-CZ" altLang="cs-CZ" sz="1100" i="1" dirty="0">
                <a:solidFill>
                  <a:schemeClr val="accent4"/>
                </a:solidFill>
                <a:latin typeface="+mj-lt"/>
              </a:rPr>
              <a:t> </a:t>
            </a:r>
            <a:r>
              <a:rPr lang="cs-CZ" altLang="cs-CZ" sz="1100" i="1" dirty="0" err="1">
                <a:solidFill>
                  <a:schemeClr val="accent4"/>
                </a:solidFill>
                <a:latin typeface="+mj-lt"/>
              </a:rPr>
              <a:t>Physics</a:t>
            </a:r>
            <a:r>
              <a:rPr lang="cs-CZ" altLang="cs-CZ" sz="1100" i="1" dirty="0">
                <a:solidFill>
                  <a:schemeClr val="accent4"/>
                </a:solidFill>
                <a:latin typeface="+mj-lt"/>
              </a:rPr>
              <a:t>. </a:t>
            </a:r>
            <a:r>
              <a:rPr lang="cs-CZ" altLang="cs-CZ" sz="1100" i="1" dirty="0" err="1">
                <a:solidFill>
                  <a:schemeClr val="accent4"/>
                </a:solidFill>
                <a:latin typeface="+mj-lt"/>
              </a:rPr>
              <a:t>Chapter</a:t>
            </a:r>
            <a:r>
              <a:rPr lang="cs-CZ" altLang="cs-CZ" sz="1100" i="1" dirty="0">
                <a:solidFill>
                  <a:schemeClr val="accent4"/>
                </a:solidFill>
                <a:latin typeface="+mj-lt"/>
              </a:rPr>
              <a:t> 1. </a:t>
            </a:r>
            <a:r>
              <a:rPr lang="cs-CZ" altLang="cs-CZ" sz="1100" i="1" dirty="0" err="1">
                <a:solidFill>
                  <a:schemeClr val="accent4"/>
                </a:solidFill>
                <a:latin typeface="+mj-lt"/>
              </a:rPr>
              <a:t>Edelman</a:t>
            </a:r>
            <a:r>
              <a:rPr lang="cs-CZ" altLang="cs-CZ" sz="1100" i="1" dirty="0">
                <a:solidFill>
                  <a:schemeClr val="accent4"/>
                </a:solidFill>
                <a:latin typeface="+mj-lt"/>
              </a:rPr>
              <a:t> S. </a:t>
            </a:r>
            <a:r>
              <a:rPr lang="cs-CZ" sz="1100" i="1" dirty="0">
                <a:solidFill>
                  <a:schemeClr val="accent4"/>
                </a:solidFill>
                <a:latin typeface="+mj-lt"/>
                <a:hlinkClick r:id="rId6">
                  <a:extLst>
                    <a:ext uri="{A12FA001-AC4F-418D-AE19-62706E023703}">
                      <ahyp:hlinkClr xmlns:ahyp="http://schemas.microsoft.com/office/drawing/2018/hyperlinkcolor" val="tx"/>
                    </a:ext>
                  </a:extLst>
                </a:hlinkClick>
              </a:rPr>
              <a:t>https://asecho.org/wp-content/uploads/2017/05/025_Edelman_Basic-Ultrasound-Physics.pdf</a:t>
            </a:r>
            <a:r>
              <a:rPr lang="cs-CZ" altLang="cs-CZ" sz="1100" i="1" dirty="0">
                <a:solidFill>
                  <a:schemeClr val="accent4"/>
                </a:solidFill>
                <a:latin typeface="+mj-lt"/>
              </a:rPr>
              <a:t> </a:t>
            </a:r>
            <a:endParaRPr lang="en-US" altLang="cs-CZ" sz="1100" i="1" dirty="0">
              <a:solidFill>
                <a:schemeClr val="accent4"/>
              </a:solidFill>
              <a:latin typeface="+mj-l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FB97AF-1917-4016-B521-05039BC6EA73}"/>
              </a:ext>
            </a:extLst>
          </p:cNvPr>
          <p:cNvSpPr>
            <a:spLocks noGrp="1"/>
          </p:cNvSpPr>
          <p:nvPr>
            <p:ph type="title"/>
          </p:nvPr>
        </p:nvSpPr>
        <p:spPr>
          <a:xfrm>
            <a:off x="395288" y="0"/>
            <a:ext cx="8229600" cy="836613"/>
          </a:xfrm>
        </p:spPr>
        <p:txBody>
          <a:bodyPr/>
          <a:lstStyle/>
          <a:p>
            <a:pPr>
              <a:defRPr/>
            </a:pPr>
            <a:r>
              <a:rPr lang="cs-CZ" dirty="0"/>
              <a:t>Tloušťka řezu</a:t>
            </a:r>
            <a:endParaRPr lang="cs-CZ" dirty="0">
              <a:cs typeface="Arial" pitchFamily="34" charset="0"/>
            </a:endParaRPr>
          </a:p>
        </p:txBody>
      </p:sp>
      <p:sp>
        <p:nvSpPr>
          <p:cNvPr id="3" name="Zástupný symbol pro obsah 2">
            <a:extLst>
              <a:ext uri="{FF2B5EF4-FFF2-40B4-BE49-F238E27FC236}">
                <a16:creationId xmlns:a16="http://schemas.microsoft.com/office/drawing/2014/main" id="{9DB9BDEA-8C0B-474A-AE69-0137A22C8302}"/>
              </a:ext>
            </a:extLst>
          </p:cNvPr>
          <p:cNvSpPr>
            <a:spLocks noGrp="1"/>
          </p:cNvSpPr>
          <p:nvPr>
            <p:ph idx="1"/>
          </p:nvPr>
        </p:nvSpPr>
        <p:spPr>
          <a:xfrm>
            <a:off x="395288" y="908050"/>
            <a:ext cx="8064500" cy="5689600"/>
          </a:xfrm>
        </p:spPr>
        <p:txBody>
          <a:bodyPr>
            <a:normAutofit/>
          </a:bodyPr>
          <a:lstStyle/>
          <a:p>
            <a:pPr>
              <a:defRPr/>
            </a:pPr>
            <a:r>
              <a:rPr lang="cs-CZ" sz="2400" dirty="0">
                <a:cs typeface="Arial" pitchFamily="34" charset="0"/>
              </a:rPr>
              <a:t>Šíře UZ pulzu v rovině elevace určuje šíři řezu, tedy i množství šumu v obraze a do určité míry citlivost přístroje</a:t>
            </a:r>
          </a:p>
          <a:p>
            <a:pPr>
              <a:defRPr/>
            </a:pPr>
            <a:r>
              <a:rPr lang="cs-CZ" sz="2400" dirty="0">
                <a:cs typeface="Arial" pitchFamily="34" charset="0"/>
              </a:rPr>
              <a:t>Fokusaci v této rovině zajišťuje akustická čočka</a:t>
            </a:r>
          </a:p>
        </p:txBody>
      </p:sp>
      <p:pic>
        <p:nvPicPr>
          <p:cNvPr id="7" name="Obrázek 6">
            <a:extLst>
              <a:ext uri="{FF2B5EF4-FFF2-40B4-BE49-F238E27FC236}">
                <a16:creationId xmlns:a16="http://schemas.microsoft.com/office/drawing/2014/main" id="{6D047A45-92B5-43B2-9A3A-39122F14DDB3}"/>
              </a:ext>
            </a:extLst>
          </p:cNvPr>
          <p:cNvPicPr>
            <a:picLocks noChangeAspect="1"/>
          </p:cNvPicPr>
          <p:nvPr/>
        </p:nvPicPr>
        <p:blipFill rotWithShape="1">
          <a:blip r:embed="rId3"/>
          <a:srcRect b="34083"/>
          <a:stretch/>
        </p:blipFill>
        <p:spPr>
          <a:xfrm>
            <a:off x="187077" y="2628134"/>
            <a:ext cx="4875609" cy="2808312"/>
          </a:xfrm>
          <a:prstGeom prst="rect">
            <a:avLst/>
          </a:prstGeom>
        </p:spPr>
      </p:pic>
      <p:pic>
        <p:nvPicPr>
          <p:cNvPr id="11" name="Obrázek 10">
            <a:extLst>
              <a:ext uri="{FF2B5EF4-FFF2-40B4-BE49-F238E27FC236}">
                <a16:creationId xmlns:a16="http://schemas.microsoft.com/office/drawing/2014/main" id="{C2ECA2A3-5490-42FB-A0D5-5B7AF19728F9}"/>
              </a:ext>
            </a:extLst>
          </p:cNvPr>
          <p:cNvPicPr>
            <a:picLocks noChangeAspect="1"/>
          </p:cNvPicPr>
          <p:nvPr/>
        </p:nvPicPr>
        <p:blipFill rotWithShape="1">
          <a:blip r:embed="rId4"/>
          <a:srcRect b="16268"/>
          <a:stretch/>
        </p:blipFill>
        <p:spPr>
          <a:xfrm>
            <a:off x="5653012" y="2852936"/>
            <a:ext cx="3303911" cy="2480019"/>
          </a:xfrm>
          <a:prstGeom prst="rect">
            <a:avLst/>
          </a:prstGeom>
        </p:spPr>
      </p:pic>
    </p:spTree>
    <p:extLst>
      <p:ext uri="{BB962C8B-B14F-4D97-AF65-F5344CB8AC3E}">
        <p14:creationId xmlns:p14="http://schemas.microsoft.com/office/powerpoint/2010/main" val="25982437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a:extLst>
              <a:ext uri="{FF2B5EF4-FFF2-40B4-BE49-F238E27FC236}">
                <a16:creationId xmlns:a16="http://schemas.microsoft.com/office/drawing/2014/main" id="{11111170-89F2-4FFA-B8DA-3E10851722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728"/>
          <a:stretch/>
        </p:blipFill>
        <p:spPr bwMode="auto">
          <a:xfrm>
            <a:off x="5578475" y="1595438"/>
            <a:ext cx="3565525" cy="471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5843" name="Picture 12">
            <a:extLst>
              <a:ext uri="{FF2B5EF4-FFF2-40B4-BE49-F238E27FC236}">
                <a16:creationId xmlns:a16="http://schemas.microsoft.com/office/drawing/2014/main" id="{A4E25FEE-B3E8-49D4-AEE7-F5D873EA0B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0588" t="16592" r="6616"/>
          <a:stretch>
            <a:fillRect/>
          </a:stretch>
        </p:blipFill>
        <p:spPr bwMode="auto">
          <a:xfrm>
            <a:off x="0" y="1595438"/>
            <a:ext cx="5307013"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60485" name="Rectangle 5">
            <a:extLst>
              <a:ext uri="{FF2B5EF4-FFF2-40B4-BE49-F238E27FC236}">
                <a16:creationId xmlns:a16="http://schemas.microsoft.com/office/drawing/2014/main" id="{AE9F870E-D56B-4CA5-BFBD-2E08509EB13E}"/>
              </a:ext>
            </a:extLst>
          </p:cNvPr>
          <p:cNvSpPr>
            <a:spLocks noChangeArrowheads="1"/>
          </p:cNvSpPr>
          <p:nvPr/>
        </p:nvSpPr>
        <p:spPr bwMode="auto">
          <a:xfrm>
            <a:off x="4716463" y="188913"/>
            <a:ext cx="4427537" cy="1152525"/>
          </a:xfrm>
          <a:prstGeom prst="rect">
            <a:avLst/>
          </a:prstGeom>
          <a:noFill/>
          <a:ln w="9525">
            <a:noFill/>
            <a:miter lim="800000"/>
            <a:headEnd/>
            <a:tailEnd/>
          </a:ln>
          <a:effectLst/>
        </p:spPr>
        <p:txBody>
          <a:bodyPr/>
          <a:lstStyle/>
          <a:p>
            <a:pPr marL="342900" indent="-342900">
              <a:lnSpc>
                <a:spcPct val="90000"/>
              </a:lnSpc>
              <a:spcBef>
                <a:spcPct val="20000"/>
              </a:spcBef>
              <a:buClr>
                <a:srgbClr val="19477A"/>
              </a:buClr>
              <a:buFontTx/>
              <a:buChar char="•"/>
              <a:defRPr/>
            </a:pPr>
            <a:r>
              <a:rPr lang="cs-CZ" sz="3600" dirty="0">
                <a:effectLst>
                  <a:outerShdw blurRad="38100" dist="38100" dir="2700000" algn="tl">
                    <a:srgbClr val="808080"/>
                  </a:outerShdw>
                </a:effectLst>
                <a:latin typeface="Arial" pitchFamily="34" charset="0"/>
                <a:cs typeface="Arial" pitchFamily="34" charset="0"/>
              </a:rPr>
              <a:t>vyšší frekvence</a:t>
            </a:r>
            <a:r>
              <a:rPr lang="cs-CZ" dirty="0">
                <a:effectLst>
                  <a:outerShdw blurRad="38100" dist="38100" dir="2700000" algn="tl">
                    <a:srgbClr val="808080"/>
                  </a:outerShdw>
                </a:effectLst>
                <a:latin typeface="Arial" pitchFamily="34" charset="0"/>
                <a:cs typeface="Arial" pitchFamily="34" charset="0"/>
              </a:rPr>
              <a:t> = </a:t>
            </a:r>
            <a:r>
              <a:rPr lang="cs-CZ" dirty="0">
                <a:solidFill>
                  <a:schemeClr val="bg1"/>
                </a:solidFill>
                <a:effectLst>
                  <a:outerShdw blurRad="38100" dist="38100" dir="2700000" algn="tl">
                    <a:srgbClr val="808080"/>
                  </a:outerShdw>
                </a:effectLst>
                <a:latin typeface="Arial" pitchFamily="34" charset="0"/>
                <a:cs typeface="Arial" pitchFamily="34" charset="0"/>
              </a:rPr>
              <a:t>vyšší rozlišení</a:t>
            </a:r>
          </a:p>
          <a:p>
            <a:pPr marL="342900" indent="-342900">
              <a:lnSpc>
                <a:spcPct val="90000"/>
              </a:lnSpc>
              <a:spcBef>
                <a:spcPct val="20000"/>
              </a:spcBef>
              <a:buClr>
                <a:srgbClr val="19477A"/>
              </a:buClr>
              <a:buFontTx/>
              <a:buChar char="•"/>
              <a:defRPr/>
            </a:pPr>
            <a:endParaRPr lang="cs-CZ" sz="2000" dirty="0">
              <a:effectLst>
                <a:outerShdw blurRad="38100" dist="38100" dir="2700000" algn="tl">
                  <a:srgbClr val="808080"/>
                </a:outerShdw>
              </a:effectLst>
              <a:latin typeface="Arial" pitchFamily="34" charset="0"/>
              <a:cs typeface="Arial" pitchFamily="34" charset="0"/>
            </a:endParaRPr>
          </a:p>
          <a:p>
            <a:pPr marL="342900" indent="-342900">
              <a:lnSpc>
                <a:spcPct val="90000"/>
              </a:lnSpc>
              <a:spcBef>
                <a:spcPct val="20000"/>
              </a:spcBef>
              <a:buClr>
                <a:srgbClr val="19477A"/>
              </a:buClr>
              <a:buFontTx/>
              <a:buChar char="•"/>
              <a:defRPr/>
            </a:pPr>
            <a:endParaRPr lang="cs-CZ" sz="2000" dirty="0">
              <a:effectLst>
                <a:outerShdw blurRad="38100" dist="38100" dir="2700000" algn="tl">
                  <a:srgbClr val="808080"/>
                </a:outerShdw>
              </a:effectLst>
              <a:latin typeface="Arial" pitchFamily="34" charset="0"/>
              <a:cs typeface="Arial" pitchFamily="34" charset="0"/>
            </a:endParaRPr>
          </a:p>
          <a:p>
            <a:pPr marL="342900" indent="-342900">
              <a:lnSpc>
                <a:spcPct val="90000"/>
              </a:lnSpc>
              <a:spcBef>
                <a:spcPct val="20000"/>
              </a:spcBef>
              <a:buClr>
                <a:srgbClr val="19477A"/>
              </a:buClr>
              <a:buFontTx/>
              <a:buChar char="•"/>
              <a:defRPr/>
            </a:pPr>
            <a:endParaRPr lang="cs-CZ" sz="2000" dirty="0">
              <a:effectLst>
                <a:outerShdw blurRad="38100" dist="38100" dir="2700000" algn="tl">
                  <a:srgbClr val="808080"/>
                </a:outerShdw>
              </a:effectLst>
              <a:latin typeface="Arial" pitchFamily="34" charset="0"/>
              <a:cs typeface="Arial" pitchFamily="34" charset="0"/>
            </a:endParaRPr>
          </a:p>
          <a:p>
            <a:pPr marL="342900" indent="-342900">
              <a:lnSpc>
                <a:spcPct val="90000"/>
              </a:lnSpc>
              <a:spcBef>
                <a:spcPct val="20000"/>
              </a:spcBef>
              <a:buClr>
                <a:srgbClr val="19477A"/>
              </a:buClr>
              <a:buFontTx/>
              <a:buChar char="•"/>
              <a:defRPr/>
            </a:pPr>
            <a:endParaRPr lang="cs-CZ" sz="2000" dirty="0">
              <a:effectLst>
                <a:outerShdw blurRad="38100" dist="38100" dir="2700000" algn="tl">
                  <a:srgbClr val="808080"/>
                </a:outerShdw>
              </a:effectLst>
              <a:latin typeface="Arial" pitchFamily="34" charset="0"/>
              <a:cs typeface="Arial" pitchFamily="34" charset="0"/>
            </a:endParaRPr>
          </a:p>
          <a:p>
            <a:pPr marL="342900" indent="-342900">
              <a:lnSpc>
                <a:spcPct val="90000"/>
              </a:lnSpc>
              <a:spcBef>
                <a:spcPct val="20000"/>
              </a:spcBef>
              <a:buClr>
                <a:srgbClr val="19477A"/>
              </a:buClr>
              <a:buFontTx/>
              <a:buChar char="•"/>
              <a:defRPr/>
            </a:pPr>
            <a:endParaRPr lang="cs-CZ" sz="2000" dirty="0">
              <a:effectLst>
                <a:outerShdw blurRad="38100" dist="38100" dir="2700000" algn="tl">
                  <a:srgbClr val="808080"/>
                </a:outerShdw>
              </a:effectLst>
              <a:latin typeface="Arial" pitchFamily="34" charset="0"/>
              <a:cs typeface="Arial" pitchFamily="34" charset="0"/>
            </a:endParaRPr>
          </a:p>
          <a:p>
            <a:pPr marL="342900" indent="-342900">
              <a:lnSpc>
                <a:spcPct val="90000"/>
              </a:lnSpc>
              <a:spcBef>
                <a:spcPct val="20000"/>
              </a:spcBef>
              <a:buClr>
                <a:srgbClr val="19477A"/>
              </a:buClr>
              <a:buFontTx/>
              <a:buChar char="•"/>
              <a:defRPr/>
            </a:pPr>
            <a:endParaRPr lang="cs-CZ" sz="2000" dirty="0">
              <a:effectLst>
                <a:outerShdw blurRad="38100" dist="38100" dir="2700000" algn="tl">
                  <a:srgbClr val="808080"/>
                </a:outerShdw>
              </a:effectLst>
              <a:latin typeface="Arial" pitchFamily="34" charset="0"/>
              <a:cs typeface="Arial" pitchFamily="34" charset="0"/>
            </a:endParaRPr>
          </a:p>
          <a:p>
            <a:pPr marL="342900" indent="-342900">
              <a:lnSpc>
                <a:spcPct val="90000"/>
              </a:lnSpc>
              <a:spcBef>
                <a:spcPct val="20000"/>
              </a:spcBef>
              <a:buClr>
                <a:srgbClr val="19477A"/>
              </a:buClr>
              <a:buFontTx/>
              <a:buChar char="•"/>
              <a:defRPr/>
            </a:pPr>
            <a:endParaRPr lang="en-US" sz="2000" i="1" dirty="0">
              <a:effectLst>
                <a:outerShdw blurRad="38100" dist="38100" dir="2700000" algn="tl">
                  <a:srgbClr val="808080"/>
                </a:outerShdw>
              </a:effectLst>
              <a:latin typeface="Arial" pitchFamily="34" charset="0"/>
              <a:cs typeface="Arial" pitchFamily="34" charset="0"/>
            </a:endParaRPr>
          </a:p>
        </p:txBody>
      </p:sp>
      <p:sp>
        <p:nvSpPr>
          <p:cNvPr id="16" name="TextovéPole 15">
            <a:extLst>
              <a:ext uri="{FF2B5EF4-FFF2-40B4-BE49-F238E27FC236}">
                <a16:creationId xmlns:a16="http://schemas.microsoft.com/office/drawing/2014/main" id="{5FB66780-65BA-44F5-9255-4796A21B266B}"/>
              </a:ext>
            </a:extLst>
          </p:cNvPr>
          <p:cNvSpPr txBox="1"/>
          <p:nvPr/>
        </p:nvSpPr>
        <p:spPr>
          <a:xfrm>
            <a:off x="250825" y="188913"/>
            <a:ext cx="3997325" cy="812800"/>
          </a:xfrm>
          <a:prstGeom prst="rect">
            <a:avLst/>
          </a:prstGeom>
          <a:noFill/>
        </p:spPr>
        <p:txBody>
          <a:bodyPr>
            <a:spAutoFit/>
          </a:bodyPr>
          <a:lstStyle/>
          <a:p>
            <a:pPr marL="342900" indent="-342900">
              <a:lnSpc>
                <a:spcPct val="90000"/>
              </a:lnSpc>
              <a:spcBef>
                <a:spcPct val="20000"/>
              </a:spcBef>
              <a:buClr>
                <a:srgbClr val="19477A"/>
              </a:buClr>
              <a:buFontTx/>
              <a:buChar char="•"/>
              <a:defRPr/>
            </a:pPr>
            <a:r>
              <a:rPr lang="cs-CZ" sz="3600" dirty="0">
                <a:effectLst>
                  <a:outerShdw blurRad="38100" dist="38100" dir="2700000" algn="tl">
                    <a:srgbClr val="808080"/>
                  </a:outerShdw>
                </a:effectLst>
                <a:latin typeface="Arial" pitchFamily="34" charset="0"/>
                <a:cs typeface="Arial" pitchFamily="34" charset="0"/>
              </a:rPr>
              <a:t>nižší frekvence</a:t>
            </a:r>
            <a:r>
              <a:rPr lang="cs-CZ" sz="1600" dirty="0">
                <a:effectLst>
                  <a:outerShdw blurRad="38100" dist="38100" dir="2700000" algn="tl">
                    <a:srgbClr val="808080"/>
                  </a:outerShdw>
                </a:effectLst>
                <a:latin typeface="Arial" pitchFamily="34" charset="0"/>
                <a:cs typeface="Arial" pitchFamily="34" charset="0"/>
              </a:rPr>
              <a:t> = </a:t>
            </a:r>
            <a:r>
              <a:rPr lang="cs-CZ" sz="1600" dirty="0">
                <a:solidFill>
                  <a:schemeClr val="bg1"/>
                </a:solidFill>
                <a:effectLst>
                  <a:outerShdw blurRad="38100" dist="38100" dir="2700000" algn="tl">
                    <a:srgbClr val="808080"/>
                  </a:outerShdw>
                </a:effectLst>
                <a:latin typeface="Arial" pitchFamily="34" charset="0"/>
                <a:cs typeface="Arial" pitchFamily="34" charset="0"/>
              </a:rPr>
              <a:t>horší rozlišení</a:t>
            </a:r>
            <a:endParaRPr lang="en-US" sz="1600" i="1" dirty="0">
              <a:solidFill>
                <a:schemeClr val="bg1"/>
              </a:solidFill>
              <a:effectLst>
                <a:outerShdw blurRad="38100" dist="38100" dir="2700000" algn="tl">
                  <a:srgbClr val="808080"/>
                </a:outerShdw>
              </a:effectLst>
              <a:latin typeface="Arial" pitchFamily="34" charset="0"/>
              <a:cs typeface="Arial" pitchFamily="34" charset="0"/>
            </a:endParaRPr>
          </a:p>
        </p:txBody>
      </p:sp>
      <p:sp>
        <p:nvSpPr>
          <p:cNvPr id="7" name="Rectangle 5">
            <a:extLst>
              <a:ext uri="{FF2B5EF4-FFF2-40B4-BE49-F238E27FC236}">
                <a16:creationId xmlns:a16="http://schemas.microsoft.com/office/drawing/2014/main" id="{F065CFF6-AFC9-488E-B413-D15A90354B89}"/>
              </a:ext>
            </a:extLst>
          </p:cNvPr>
          <p:cNvSpPr txBox="1">
            <a:spLocks noChangeArrowheads="1"/>
          </p:cNvSpPr>
          <p:nvPr/>
        </p:nvSpPr>
        <p:spPr bwMode="auto">
          <a:xfrm>
            <a:off x="1286008" y="1211272"/>
            <a:ext cx="2269207" cy="419123"/>
          </a:xfrm>
          <a:prstGeom prst="rect">
            <a:avLst/>
          </a:prstGeom>
          <a:solidFill>
            <a:srgbClr val="000000"/>
          </a:solidFill>
          <a:ln w="9525">
            <a:noFill/>
            <a:miter lim="800000"/>
            <a:headEnd/>
            <a:tailEnd/>
          </a:ln>
          <a:effectLst/>
        </p:spPr>
        <p:txBody>
          <a:bodyPr anchor="ctr"/>
          <a:lstStyle/>
          <a:p>
            <a:pPr algn="ctr" eaLnBrk="0" hangingPunct="0">
              <a:buFont typeface="Wingdings" pitchFamily="2" charset="2"/>
              <a:buNone/>
              <a:defRPr/>
            </a:pPr>
            <a:r>
              <a:rPr lang="cs-CZ" b="1" kern="0" dirty="0">
                <a:effectLst>
                  <a:outerShdw blurRad="38100" dist="38100" dir="2700000" algn="tl">
                    <a:srgbClr val="000000"/>
                  </a:outerShdw>
                </a:effectLst>
                <a:latin typeface="+mj-lt"/>
                <a:ea typeface="+mj-ea"/>
                <a:cs typeface="+mj-cs"/>
              </a:rPr>
              <a:t>Sonda C5-1 </a:t>
            </a:r>
            <a:r>
              <a:rPr lang="cs-CZ" b="1" kern="0" dirty="0">
                <a:solidFill>
                  <a:srgbClr val="FFFF00"/>
                </a:solidFill>
                <a:effectLst>
                  <a:outerShdw blurRad="38100" dist="38100" dir="2700000" algn="tl">
                    <a:srgbClr val="000000"/>
                  </a:outerShdw>
                </a:effectLst>
                <a:latin typeface="+mj-lt"/>
                <a:ea typeface="+mj-ea"/>
                <a:cs typeface="+mj-cs"/>
              </a:rPr>
              <a:t>5 MHz</a:t>
            </a:r>
          </a:p>
        </p:txBody>
      </p:sp>
      <p:sp>
        <p:nvSpPr>
          <p:cNvPr id="8" name="Rectangle 5">
            <a:extLst>
              <a:ext uri="{FF2B5EF4-FFF2-40B4-BE49-F238E27FC236}">
                <a16:creationId xmlns:a16="http://schemas.microsoft.com/office/drawing/2014/main" id="{623ADE33-96D1-48BF-AB61-1391C3BAEE73}"/>
              </a:ext>
            </a:extLst>
          </p:cNvPr>
          <p:cNvSpPr txBox="1">
            <a:spLocks noChangeArrowheads="1"/>
          </p:cNvSpPr>
          <p:nvPr/>
        </p:nvSpPr>
        <p:spPr bwMode="auto">
          <a:xfrm>
            <a:off x="6156176" y="1211273"/>
            <a:ext cx="2269207" cy="384166"/>
          </a:xfrm>
          <a:prstGeom prst="rect">
            <a:avLst/>
          </a:prstGeom>
          <a:solidFill>
            <a:srgbClr val="000000"/>
          </a:solidFill>
          <a:ln w="9525">
            <a:noFill/>
            <a:miter lim="800000"/>
            <a:headEnd/>
            <a:tailEnd/>
          </a:ln>
          <a:effectLst/>
        </p:spPr>
        <p:txBody>
          <a:bodyPr anchor="ctr"/>
          <a:lstStyle/>
          <a:p>
            <a:pPr algn="ctr" eaLnBrk="0" hangingPunct="0">
              <a:buFont typeface="Wingdings" pitchFamily="2" charset="2"/>
              <a:buNone/>
              <a:defRPr/>
            </a:pPr>
            <a:r>
              <a:rPr lang="cs-CZ" b="1" kern="0" dirty="0">
                <a:effectLst>
                  <a:outerShdw blurRad="38100" dist="38100" dir="2700000" algn="tl">
                    <a:srgbClr val="000000"/>
                  </a:outerShdw>
                </a:effectLst>
                <a:latin typeface="+mj-lt"/>
                <a:ea typeface="+mj-ea"/>
                <a:cs typeface="+mj-cs"/>
              </a:rPr>
              <a:t>Sonda L12-5 </a:t>
            </a:r>
            <a:r>
              <a:rPr lang="cs-CZ" b="1" kern="0" dirty="0">
                <a:solidFill>
                  <a:srgbClr val="FFFF00"/>
                </a:solidFill>
                <a:effectLst>
                  <a:outerShdw blurRad="38100" dist="38100" dir="2700000" algn="tl">
                    <a:srgbClr val="000000"/>
                  </a:outerShdw>
                </a:effectLst>
                <a:latin typeface="+mj-lt"/>
                <a:ea typeface="+mj-ea"/>
                <a:cs typeface="+mj-cs"/>
              </a:rPr>
              <a:t>12 MHz</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60485"/>
                                        </p:tgtEl>
                                        <p:attrNameLst>
                                          <p:attrName>style.visibility</p:attrName>
                                        </p:attrNameLst>
                                      </p:cBhvr>
                                      <p:to>
                                        <p:strVal val="visible"/>
                                      </p:to>
                                    </p:set>
                                    <p:anim calcmode="lin" valueType="num">
                                      <p:cBhvr additive="base">
                                        <p:cTn id="7" dur="500" fill="hold"/>
                                        <p:tgtEl>
                                          <p:spTgt spid="660485"/>
                                        </p:tgtEl>
                                        <p:attrNameLst>
                                          <p:attrName>ppt_x</p:attrName>
                                        </p:attrNameLst>
                                      </p:cBhvr>
                                      <p:tavLst>
                                        <p:tav tm="0">
                                          <p:val>
                                            <p:strVal val="#ppt_x"/>
                                          </p:val>
                                        </p:tav>
                                        <p:tav tm="100000">
                                          <p:val>
                                            <p:strVal val="#ppt_x"/>
                                          </p:val>
                                        </p:tav>
                                      </p:tavLst>
                                    </p:anim>
                                    <p:anim calcmode="lin" valueType="num">
                                      <p:cBhvr additive="base">
                                        <p:cTn id="8" dur="500" fill="hold"/>
                                        <p:tgtEl>
                                          <p:spTgt spid="6604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0485"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474" name="Rectangle 1026">
            <a:extLst>
              <a:ext uri="{FF2B5EF4-FFF2-40B4-BE49-F238E27FC236}">
                <a16:creationId xmlns:a16="http://schemas.microsoft.com/office/drawing/2014/main" id="{8A15ABC9-F812-4050-ABA3-6258C49146A1}"/>
              </a:ext>
            </a:extLst>
          </p:cNvPr>
          <p:cNvSpPr>
            <a:spLocks noGrp="1" noChangeArrowheads="1"/>
          </p:cNvSpPr>
          <p:nvPr>
            <p:ph type="title"/>
          </p:nvPr>
        </p:nvSpPr>
        <p:spPr>
          <a:xfrm>
            <a:off x="395288" y="0"/>
            <a:ext cx="8229600" cy="1143000"/>
          </a:xfrm>
        </p:spPr>
        <p:txBody>
          <a:bodyPr/>
          <a:lstStyle/>
          <a:p>
            <a:pPr>
              <a:defRPr/>
            </a:pPr>
            <a:r>
              <a:rPr lang="cs-CZ" dirty="0"/>
              <a:t>Typy ultrazvukových sond</a:t>
            </a:r>
          </a:p>
        </p:txBody>
      </p:sp>
      <p:sp>
        <p:nvSpPr>
          <p:cNvPr id="27651" name="Text Box 1028">
            <a:extLst>
              <a:ext uri="{FF2B5EF4-FFF2-40B4-BE49-F238E27FC236}">
                <a16:creationId xmlns:a16="http://schemas.microsoft.com/office/drawing/2014/main" id="{5D644664-F536-46A0-9AF9-6BD77A58E689}"/>
              </a:ext>
            </a:extLst>
          </p:cNvPr>
          <p:cNvSpPr txBox="1">
            <a:spLocks noChangeArrowheads="1"/>
          </p:cNvSpPr>
          <p:nvPr/>
        </p:nvSpPr>
        <p:spPr bwMode="auto">
          <a:xfrm>
            <a:off x="609600" y="3463925"/>
            <a:ext cx="1905000" cy="2385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cs-CZ" altLang="cs-CZ" sz="1600" b="1" dirty="0">
                <a:latin typeface="+mn-lt"/>
                <a:cs typeface="Arial" panose="020B0604020202020204" pitchFamily="34" charset="0"/>
              </a:rPr>
              <a:t>Mechanická sonda</a:t>
            </a:r>
            <a:r>
              <a:rPr lang="cs-CZ" altLang="cs-CZ" sz="1600" dirty="0">
                <a:latin typeface="+mn-lt"/>
                <a:cs typeface="Arial" panose="020B0604020202020204" pitchFamily="34" charset="0"/>
              </a:rPr>
              <a:t>:</a:t>
            </a:r>
            <a:br>
              <a:rPr lang="cs-CZ" altLang="cs-CZ" sz="1400" dirty="0">
                <a:latin typeface="+mn-lt"/>
                <a:cs typeface="Arial" panose="020B0604020202020204" pitchFamily="34" charset="0"/>
              </a:rPr>
            </a:br>
            <a:endParaRPr lang="cs-CZ" altLang="cs-CZ" sz="1400" dirty="0">
              <a:latin typeface="+mn-lt"/>
              <a:cs typeface="Arial" panose="020B0604020202020204" pitchFamily="34" charset="0"/>
            </a:endParaRPr>
          </a:p>
          <a:p>
            <a:pPr>
              <a:spcBef>
                <a:spcPct val="50000"/>
              </a:spcBef>
              <a:buFontTx/>
              <a:buChar char="•"/>
            </a:pPr>
            <a:r>
              <a:rPr lang="cs-CZ" altLang="cs-CZ" sz="1400" dirty="0">
                <a:latin typeface="+mn-lt"/>
                <a:cs typeface="Arial" panose="020B0604020202020204" pitchFamily="34" charset="0"/>
              </a:rPr>
              <a:t>B zobrazení v reálném čase </a:t>
            </a:r>
          </a:p>
          <a:p>
            <a:pPr>
              <a:spcBef>
                <a:spcPct val="50000"/>
              </a:spcBef>
              <a:buFontTx/>
              <a:buChar char="•"/>
            </a:pPr>
            <a:r>
              <a:rPr lang="cs-CZ" altLang="cs-CZ" sz="1400" dirty="0">
                <a:latin typeface="+mn-lt"/>
                <a:cs typeface="Arial" panose="020B0604020202020204" pitchFamily="34" charset="0"/>
              </a:rPr>
              <a:t>mechanické vychylování svazku</a:t>
            </a:r>
          </a:p>
          <a:p>
            <a:pPr>
              <a:spcBef>
                <a:spcPct val="50000"/>
              </a:spcBef>
              <a:buFontTx/>
              <a:buChar char="•"/>
            </a:pPr>
            <a:r>
              <a:rPr lang="cs-CZ" altLang="cs-CZ" sz="1400" dirty="0">
                <a:latin typeface="+mn-lt"/>
                <a:cs typeface="Arial" panose="020B0604020202020204" pitchFamily="34" charset="0"/>
              </a:rPr>
              <a:t>generace </a:t>
            </a:r>
            <a:r>
              <a:rPr lang="cs-CZ" altLang="cs-CZ" sz="1400" u="sng" dirty="0">
                <a:latin typeface="+mn-lt"/>
                <a:cs typeface="Arial" panose="020B0604020202020204" pitchFamily="34" charset="0"/>
              </a:rPr>
              <a:t>jedním měničem </a:t>
            </a:r>
            <a:r>
              <a:rPr lang="cs-CZ" altLang="cs-CZ" sz="1400" dirty="0">
                <a:latin typeface="+mn-lt"/>
                <a:cs typeface="Arial" panose="020B0604020202020204" pitchFamily="34" charset="0"/>
              </a:rPr>
              <a:t>umístěným na </a:t>
            </a:r>
            <a:r>
              <a:rPr lang="cs-CZ" altLang="cs-CZ" sz="1400" u="sng" dirty="0">
                <a:latin typeface="+mn-lt"/>
                <a:cs typeface="Arial" panose="020B0604020202020204" pitchFamily="34" charset="0"/>
              </a:rPr>
              <a:t>otočné hlavici</a:t>
            </a:r>
            <a:r>
              <a:rPr lang="cs-CZ" altLang="cs-CZ" sz="1400" dirty="0">
                <a:latin typeface="+mn-lt"/>
                <a:cs typeface="Arial" panose="020B0604020202020204" pitchFamily="34" charset="0"/>
              </a:rPr>
              <a:t> </a:t>
            </a:r>
          </a:p>
        </p:txBody>
      </p:sp>
      <p:sp>
        <p:nvSpPr>
          <p:cNvPr id="27652" name="Text Box 1029">
            <a:extLst>
              <a:ext uri="{FF2B5EF4-FFF2-40B4-BE49-F238E27FC236}">
                <a16:creationId xmlns:a16="http://schemas.microsoft.com/office/drawing/2014/main" id="{96B849F4-BF04-4128-A28C-14A7D66E2C40}"/>
              </a:ext>
            </a:extLst>
          </p:cNvPr>
          <p:cNvSpPr txBox="1">
            <a:spLocks noChangeArrowheads="1"/>
          </p:cNvSpPr>
          <p:nvPr/>
        </p:nvSpPr>
        <p:spPr bwMode="auto">
          <a:xfrm>
            <a:off x="2914650" y="3463925"/>
            <a:ext cx="213360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50000"/>
              </a:spcBef>
            </a:pPr>
            <a:r>
              <a:rPr lang="cs-CZ" altLang="cs-CZ" sz="1600" b="1" dirty="0">
                <a:latin typeface="+mn-lt"/>
                <a:cs typeface="Arial" panose="020B0604020202020204" pitchFamily="34" charset="0"/>
              </a:rPr>
              <a:t>Sektorová sonda</a:t>
            </a:r>
            <a:r>
              <a:rPr lang="cs-CZ" altLang="cs-CZ" sz="1600" dirty="0">
                <a:latin typeface="+mn-lt"/>
                <a:cs typeface="Arial" panose="020B0604020202020204" pitchFamily="34" charset="0"/>
              </a:rPr>
              <a:t>:</a:t>
            </a:r>
            <a:br>
              <a:rPr lang="cs-CZ" altLang="cs-CZ" sz="1600" dirty="0">
                <a:latin typeface="+mn-lt"/>
                <a:cs typeface="Arial" panose="020B0604020202020204" pitchFamily="34" charset="0"/>
              </a:rPr>
            </a:br>
            <a:r>
              <a:rPr lang="cs-CZ" altLang="cs-CZ" sz="1400" dirty="0">
                <a:latin typeface="+mn-lt"/>
                <a:cs typeface="Arial" panose="020B0604020202020204" pitchFamily="34" charset="0"/>
              </a:rPr>
              <a:t>2-3 MHz </a:t>
            </a:r>
          </a:p>
          <a:p>
            <a:pPr>
              <a:spcBef>
                <a:spcPct val="50000"/>
              </a:spcBef>
              <a:buFontTx/>
              <a:buChar char="•"/>
            </a:pPr>
            <a:r>
              <a:rPr lang="cs-CZ" altLang="cs-CZ" sz="1400" dirty="0">
                <a:latin typeface="+mn-lt"/>
                <a:cs typeface="Arial" panose="020B0604020202020204" pitchFamily="34" charset="0"/>
              </a:rPr>
              <a:t>měniče </a:t>
            </a:r>
            <a:r>
              <a:rPr lang="cs-CZ" altLang="cs-CZ" sz="1400" dirty="0" err="1">
                <a:latin typeface="+mn-lt"/>
                <a:cs typeface="Arial" panose="020B0604020202020204" pitchFamily="34" charset="0"/>
              </a:rPr>
              <a:t>uspořádáné</a:t>
            </a:r>
            <a:r>
              <a:rPr lang="cs-CZ" altLang="cs-CZ" sz="1400" dirty="0">
                <a:latin typeface="+mn-lt"/>
                <a:cs typeface="Arial" panose="020B0604020202020204" pitchFamily="34" charset="0"/>
              </a:rPr>
              <a:t> do krátké lineární řady </a:t>
            </a:r>
          </a:p>
          <a:p>
            <a:pPr>
              <a:spcBef>
                <a:spcPct val="50000"/>
              </a:spcBef>
              <a:buFontTx/>
              <a:buChar char="•"/>
            </a:pPr>
            <a:r>
              <a:rPr lang="cs-CZ" altLang="cs-CZ" sz="1400" u="sng" dirty="0">
                <a:latin typeface="+mn-lt"/>
                <a:cs typeface="Arial" panose="020B0604020202020204" pitchFamily="34" charset="0"/>
              </a:rPr>
              <a:t>buzeny současně</a:t>
            </a:r>
            <a:endParaRPr lang="cs-CZ" altLang="cs-CZ" sz="1400" dirty="0">
              <a:latin typeface="+mn-lt"/>
              <a:cs typeface="Arial" panose="020B0604020202020204" pitchFamily="34" charset="0"/>
            </a:endParaRPr>
          </a:p>
          <a:p>
            <a:pPr>
              <a:spcBef>
                <a:spcPct val="50000"/>
              </a:spcBef>
              <a:buFontTx/>
              <a:buChar char="•"/>
            </a:pPr>
            <a:r>
              <a:rPr lang="cs-CZ" altLang="cs-CZ" sz="1400" dirty="0">
                <a:latin typeface="+mn-lt"/>
                <a:cs typeface="Arial" panose="020B0604020202020204" pitchFamily="34" charset="0"/>
              </a:rPr>
              <a:t>s </a:t>
            </a:r>
            <a:r>
              <a:rPr lang="cs-CZ" altLang="cs-CZ" sz="1400" u="sng" dirty="0">
                <a:latin typeface="+mn-lt"/>
                <a:cs typeface="Arial" panose="020B0604020202020204" pitchFamily="34" charset="0"/>
              </a:rPr>
              <a:t>různou fází</a:t>
            </a:r>
            <a:endParaRPr lang="cs-CZ" altLang="cs-CZ" sz="1400" dirty="0">
              <a:latin typeface="+mn-lt"/>
              <a:cs typeface="Arial" panose="020B0604020202020204" pitchFamily="34" charset="0"/>
            </a:endParaRPr>
          </a:p>
          <a:p>
            <a:pPr>
              <a:spcBef>
                <a:spcPct val="50000"/>
              </a:spcBef>
              <a:buFontTx/>
              <a:buChar char="•"/>
            </a:pPr>
            <a:r>
              <a:rPr lang="cs-CZ" altLang="cs-CZ" sz="1400" u="sng" dirty="0">
                <a:latin typeface="+mn-lt"/>
                <a:cs typeface="Arial" panose="020B0604020202020204" pitchFamily="34" charset="0"/>
              </a:rPr>
              <a:t>elektronické vychylování svazku </a:t>
            </a:r>
            <a:r>
              <a:rPr lang="cs-CZ" altLang="cs-CZ" sz="1400" dirty="0">
                <a:latin typeface="+mn-lt"/>
                <a:cs typeface="Arial" panose="020B0604020202020204" pitchFamily="34" charset="0"/>
              </a:rPr>
              <a:t>v sondě s úzkou základnou.</a:t>
            </a:r>
          </a:p>
        </p:txBody>
      </p:sp>
      <p:sp>
        <p:nvSpPr>
          <p:cNvPr id="27653" name="Text Box 1030">
            <a:extLst>
              <a:ext uri="{FF2B5EF4-FFF2-40B4-BE49-F238E27FC236}">
                <a16:creationId xmlns:a16="http://schemas.microsoft.com/office/drawing/2014/main" id="{93DE60DC-CD09-43AA-8175-8DF63EFDA494}"/>
              </a:ext>
            </a:extLst>
          </p:cNvPr>
          <p:cNvSpPr txBox="1">
            <a:spLocks noChangeArrowheads="1"/>
          </p:cNvSpPr>
          <p:nvPr/>
        </p:nvSpPr>
        <p:spPr bwMode="auto">
          <a:xfrm>
            <a:off x="5146675" y="3463925"/>
            <a:ext cx="1676400" cy="1523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50000"/>
              </a:spcBef>
            </a:pPr>
            <a:r>
              <a:rPr lang="cs-CZ" altLang="cs-CZ" sz="1600" b="1" dirty="0">
                <a:latin typeface="+mn-lt"/>
                <a:cs typeface="Arial" panose="020B0604020202020204" pitchFamily="34" charset="0"/>
              </a:rPr>
              <a:t>Konvexní sonda</a:t>
            </a:r>
            <a:r>
              <a:rPr lang="cs-CZ" altLang="cs-CZ" sz="1600" dirty="0">
                <a:latin typeface="+mn-lt"/>
                <a:cs typeface="Arial" panose="020B0604020202020204" pitchFamily="34" charset="0"/>
              </a:rPr>
              <a:t>:</a:t>
            </a:r>
            <a:br>
              <a:rPr lang="cs-CZ" altLang="cs-CZ" sz="1600" dirty="0">
                <a:latin typeface="+mn-lt"/>
                <a:cs typeface="Arial" panose="020B0604020202020204" pitchFamily="34" charset="0"/>
              </a:rPr>
            </a:br>
            <a:r>
              <a:rPr lang="cs-CZ" altLang="cs-CZ" sz="1400" dirty="0">
                <a:latin typeface="+mn-lt"/>
                <a:cs typeface="Arial" panose="020B0604020202020204" pitchFamily="34" charset="0"/>
              </a:rPr>
              <a:t>1-6 MHz </a:t>
            </a:r>
          </a:p>
          <a:p>
            <a:pPr>
              <a:spcBef>
                <a:spcPct val="50000"/>
              </a:spcBef>
              <a:buFontTx/>
              <a:buChar char="•"/>
            </a:pPr>
            <a:r>
              <a:rPr lang="cs-CZ" altLang="cs-CZ" sz="1400" dirty="0">
                <a:latin typeface="+mn-lt"/>
                <a:cs typeface="Arial" panose="020B0604020202020204" pitchFamily="34" charset="0"/>
              </a:rPr>
              <a:t>měniče jsou </a:t>
            </a:r>
            <a:r>
              <a:rPr lang="cs-CZ" altLang="cs-CZ" sz="1400" dirty="0" err="1">
                <a:latin typeface="+mn-lt"/>
                <a:cs typeface="Arial" panose="020B0604020202020204" pitchFamily="34" charset="0"/>
              </a:rPr>
              <a:t>uspořádáné</a:t>
            </a:r>
            <a:r>
              <a:rPr lang="cs-CZ" altLang="cs-CZ" sz="1400" dirty="0">
                <a:latin typeface="+mn-lt"/>
                <a:cs typeface="Arial" panose="020B0604020202020204" pitchFamily="34" charset="0"/>
              </a:rPr>
              <a:t> do konvexně vyklenuté řady</a:t>
            </a:r>
          </a:p>
        </p:txBody>
      </p:sp>
      <p:sp>
        <p:nvSpPr>
          <p:cNvPr id="27654" name="Text Box 1031">
            <a:extLst>
              <a:ext uri="{FF2B5EF4-FFF2-40B4-BE49-F238E27FC236}">
                <a16:creationId xmlns:a16="http://schemas.microsoft.com/office/drawing/2014/main" id="{04410914-47C6-48D7-97BB-9992938F1E33}"/>
              </a:ext>
            </a:extLst>
          </p:cNvPr>
          <p:cNvSpPr txBox="1">
            <a:spLocks noChangeArrowheads="1"/>
          </p:cNvSpPr>
          <p:nvPr/>
        </p:nvSpPr>
        <p:spPr bwMode="auto">
          <a:xfrm>
            <a:off x="6873875" y="3463925"/>
            <a:ext cx="181292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50000"/>
              </a:spcBef>
            </a:pPr>
            <a:r>
              <a:rPr lang="cs-CZ" altLang="cs-CZ" sz="1600" b="1" dirty="0">
                <a:latin typeface="+mn-lt"/>
                <a:cs typeface="Arial" panose="020B0604020202020204" pitchFamily="34" charset="0"/>
              </a:rPr>
              <a:t>Lineární sonda</a:t>
            </a:r>
            <a:r>
              <a:rPr lang="cs-CZ" altLang="cs-CZ" sz="1600" dirty="0">
                <a:latin typeface="+mn-lt"/>
                <a:cs typeface="Arial" panose="020B0604020202020204" pitchFamily="34" charset="0"/>
              </a:rPr>
              <a:t>:</a:t>
            </a:r>
            <a:r>
              <a:rPr lang="cs-CZ" altLang="cs-CZ" sz="1400" dirty="0">
                <a:latin typeface="+mn-lt"/>
                <a:cs typeface="Arial" panose="020B0604020202020204" pitchFamily="34" charset="0"/>
              </a:rPr>
              <a:t>      5-20 MHz</a:t>
            </a:r>
          </a:p>
          <a:p>
            <a:pPr>
              <a:spcBef>
                <a:spcPct val="50000"/>
              </a:spcBef>
              <a:buFontTx/>
              <a:buChar char="•"/>
            </a:pPr>
            <a:r>
              <a:rPr lang="cs-CZ" altLang="cs-CZ" sz="1400" dirty="0">
                <a:latin typeface="+mn-lt"/>
                <a:cs typeface="Arial" panose="020B0604020202020204" pitchFamily="34" charset="0"/>
              </a:rPr>
              <a:t>měniče jsou </a:t>
            </a:r>
            <a:r>
              <a:rPr lang="cs-CZ" altLang="cs-CZ" sz="1400" dirty="0" err="1">
                <a:latin typeface="+mn-lt"/>
                <a:cs typeface="Arial" panose="020B0604020202020204" pitchFamily="34" charset="0"/>
              </a:rPr>
              <a:t>uspořádáné</a:t>
            </a:r>
            <a:r>
              <a:rPr lang="cs-CZ" altLang="cs-CZ" sz="1400" dirty="0">
                <a:latin typeface="+mn-lt"/>
                <a:cs typeface="Arial" panose="020B0604020202020204" pitchFamily="34" charset="0"/>
              </a:rPr>
              <a:t> v jedné řadě </a:t>
            </a:r>
          </a:p>
          <a:p>
            <a:pPr>
              <a:spcBef>
                <a:spcPct val="50000"/>
              </a:spcBef>
              <a:buFontTx/>
              <a:buChar char="•"/>
            </a:pPr>
            <a:r>
              <a:rPr lang="cs-CZ" altLang="cs-CZ" sz="1400" dirty="0">
                <a:latin typeface="+mn-lt"/>
                <a:cs typeface="Arial" panose="020B0604020202020204" pitchFamily="34" charset="0"/>
              </a:rPr>
              <a:t>počet vertikálních obrazových řádků je úměrný počtu měničů</a:t>
            </a:r>
          </a:p>
        </p:txBody>
      </p:sp>
      <p:grpSp>
        <p:nvGrpSpPr>
          <p:cNvPr id="27656" name="Group 1038">
            <a:extLst>
              <a:ext uri="{FF2B5EF4-FFF2-40B4-BE49-F238E27FC236}">
                <a16:creationId xmlns:a16="http://schemas.microsoft.com/office/drawing/2014/main" id="{8CB56C66-D10A-4709-BB75-C95CADDE5A81}"/>
              </a:ext>
            </a:extLst>
          </p:cNvPr>
          <p:cNvGrpSpPr>
            <a:grpSpLocks/>
          </p:cNvGrpSpPr>
          <p:nvPr/>
        </p:nvGrpSpPr>
        <p:grpSpPr bwMode="auto">
          <a:xfrm>
            <a:off x="609600" y="1447800"/>
            <a:ext cx="7704138" cy="1984375"/>
            <a:chOff x="384" y="912"/>
            <a:chExt cx="4853" cy="1250"/>
          </a:xfrm>
        </p:grpSpPr>
        <p:pic>
          <p:nvPicPr>
            <p:cNvPr id="27657" name="Picture 1033" descr="Obrázek4">
              <a:extLst>
                <a:ext uri="{FF2B5EF4-FFF2-40B4-BE49-F238E27FC236}">
                  <a16:creationId xmlns:a16="http://schemas.microsoft.com/office/drawing/2014/main" id="{D1040F98-2351-44B2-9935-84EEC70E27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 y="912"/>
              <a:ext cx="4853" cy="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AutoShape 1037">
              <a:extLst>
                <a:ext uri="{FF2B5EF4-FFF2-40B4-BE49-F238E27FC236}">
                  <a16:creationId xmlns:a16="http://schemas.microsoft.com/office/drawing/2014/main" id="{A81233F2-0E0D-4458-81AC-9823A45978F9}"/>
                </a:ext>
              </a:extLst>
            </p:cNvPr>
            <p:cNvSpPr>
              <a:spLocks noChangeArrowheads="1"/>
            </p:cNvSpPr>
            <p:nvPr/>
          </p:nvSpPr>
          <p:spPr bwMode="auto">
            <a:xfrm>
              <a:off x="672" y="1248"/>
              <a:ext cx="384" cy="432"/>
            </a:xfrm>
            <a:prstGeom prst="curvedRightArrow">
              <a:avLst>
                <a:gd name="adj1" fmla="val 17578"/>
                <a:gd name="adj2" fmla="val 30703"/>
                <a:gd name="adj3" fmla="val 37500"/>
              </a:avLst>
            </a:prstGeom>
            <a:solidFill>
              <a:srgbClr val="FF3300"/>
            </a:solidFill>
            <a:ln w="9525">
              <a:solidFill>
                <a:schemeClr val="bg1"/>
              </a:solidFill>
              <a:miter lim="800000"/>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endParaRPr lang="cs-CZ" altLang="cs-CZ">
                <a:solidFill>
                  <a:srgbClr val="DDDDDD"/>
                </a:solidFill>
              </a:endParaRPr>
            </a:p>
          </p:txBody>
        </p:sp>
      </p:grpSp>
    </p:spTree>
    <p:extLst>
      <p:ext uri="{BB962C8B-B14F-4D97-AF65-F5344CB8AC3E}">
        <p14:creationId xmlns:p14="http://schemas.microsoft.com/office/powerpoint/2010/main" val="157856880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474" name="Rectangle 1026">
            <a:extLst>
              <a:ext uri="{FF2B5EF4-FFF2-40B4-BE49-F238E27FC236}">
                <a16:creationId xmlns:a16="http://schemas.microsoft.com/office/drawing/2014/main" id="{8A15ABC9-F812-4050-ABA3-6258C49146A1}"/>
              </a:ext>
            </a:extLst>
          </p:cNvPr>
          <p:cNvSpPr>
            <a:spLocks noGrp="1" noChangeArrowheads="1"/>
          </p:cNvSpPr>
          <p:nvPr>
            <p:ph type="title"/>
          </p:nvPr>
        </p:nvSpPr>
        <p:spPr>
          <a:xfrm>
            <a:off x="628650" y="26293"/>
            <a:ext cx="7886700" cy="1026444"/>
          </a:xfrm>
        </p:spPr>
        <p:txBody>
          <a:bodyPr/>
          <a:lstStyle/>
          <a:p>
            <a:pPr>
              <a:defRPr/>
            </a:pPr>
            <a:r>
              <a:rPr lang="cs-CZ" dirty="0"/>
              <a:t>Další typy ultrazvukových sond</a:t>
            </a:r>
          </a:p>
        </p:txBody>
      </p:sp>
      <p:sp>
        <p:nvSpPr>
          <p:cNvPr id="2" name="Zástupný obsah 1">
            <a:extLst>
              <a:ext uri="{FF2B5EF4-FFF2-40B4-BE49-F238E27FC236}">
                <a16:creationId xmlns:a16="http://schemas.microsoft.com/office/drawing/2014/main" id="{D0876BAF-CE4F-4806-8C00-9413E8F6B914}"/>
              </a:ext>
            </a:extLst>
          </p:cNvPr>
          <p:cNvSpPr>
            <a:spLocks noGrp="1"/>
          </p:cNvSpPr>
          <p:nvPr>
            <p:ph idx="1"/>
          </p:nvPr>
        </p:nvSpPr>
        <p:spPr>
          <a:xfrm>
            <a:off x="628650" y="1124744"/>
            <a:ext cx="7886700" cy="5052219"/>
          </a:xfrm>
        </p:spPr>
        <p:txBody>
          <a:bodyPr/>
          <a:lstStyle/>
          <a:p>
            <a:r>
              <a:rPr lang="cs-CZ" dirty="0" err="1"/>
              <a:t>endokavitální</a:t>
            </a:r>
            <a:r>
              <a:rPr lang="cs-CZ" dirty="0"/>
              <a:t> (</a:t>
            </a:r>
            <a:r>
              <a:rPr lang="cs-CZ" dirty="0" err="1"/>
              <a:t>mikrokonvexní</a:t>
            </a:r>
            <a:r>
              <a:rPr lang="cs-CZ" dirty="0"/>
              <a:t>, lineární, radiální)</a:t>
            </a:r>
          </a:p>
          <a:p>
            <a:r>
              <a:rPr lang="cs-CZ" dirty="0"/>
              <a:t>intravaskulární</a:t>
            </a:r>
          </a:p>
          <a:p>
            <a:endParaRPr lang="cs-CZ" dirty="0"/>
          </a:p>
        </p:txBody>
      </p:sp>
      <p:pic>
        <p:nvPicPr>
          <p:cNvPr id="12" name="Picture 2" descr="F:\_Čejkovice 2019 - Prostata\obrázky\sonda endfire.jpg">
            <a:extLst>
              <a:ext uri="{FF2B5EF4-FFF2-40B4-BE49-F238E27FC236}">
                <a16:creationId xmlns:a16="http://schemas.microsoft.com/office/drawing/2014/main" id="{C6207E45-DC1A-4CE4-A290-AAC6426D6D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975776" y="2096393"/>
            <a:ext cx="1736556" cy="241188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F:\_Čejkovice 2019 - Prostata\obrázky\sonda triplane.png">
            <a:extLst>
              <a:ext uri="{FF2B5EF4-FFF2-40B4-BE49-F238E27FC236}">
                <a16:creationId xmlns:a16="http://schemas.microsoft.com/office/drawing/2014/main" id="{C4CC8661-3FEE-44F1-8675-B6A4472B25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526369" y="3006441"/>
            <a:ext cx="3473111" cy="1736556"/>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ADFD98B5-DB19-4340-8386-AFB38E48EE6D}"/>
              </a:ext>
            </a:extLst>
          </p:cNvPr>
          <p:cNvPicPr>
            <a:picLocks noChangeAspect="1"/>
          </p:cNvPicPr>
          <p:nvPr/>
        </p:nvPicPr>
        <p:blipFill>
          <a:blip r:embed="rId5"/>
          <a:stretch>
            <a:fillRect/>
          </a:stretch>
        </p:blipFill>
        <p:spPr>
          <a:xfrm>
            <a:off x="5193159" y="4605990"/>
            <a:ext cx="3843337" cy="2100262"/>
          </a:xfrm>
          <a:prstGeom prst="rect">
            <a:avLst/>
          </a:prstGeom>
        </p:spPr>
      </p:pic>
      <p:pic>
        <p:nvPicPr>
          <p:cNvPr id="13316" name="Picture 4" descr="Picture 1 of 7">
            <a:extLst>
              <a:ext uri="{FF2B5EF4-FFF2-40B4-BE49-F238E27FC236}">
                <a16:creationId xmlns:a16="http://schemas.microsoft.com/office/drawing/2014/main" id="{18648239-5FCC-466B-85C2-14E27B7A1C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314" y="4634031"/>
            <a:ext cx="3148013" cy="2090477"/>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8547B277-59F1-4FC7-8411-C7EB1100F27D}"/>
              </a:ext>
            </a:extLst>
          </p:cNvPr>
          <p:cNvPicPr>
            <a:picLocks noChangeAspect="1"/>
          </p:cNvPicPr>
          <p:nvPr/>
        </p:nvPicPr>
        <p:blipFill>
          <a:blip r:embed="rId7"/>
          <a:stretch>
            <a:fillRect/>
          </a:stretch>
        </p:blipFill>
        <p:spPr>
          <a:xfrm>
            <a:off x="5438155" y="2422663"/>
            <a:ext cx="3598341" cy="1197301"/>
          </a:xfrm>
          <a:prstGeom prst="rect">
            <a:avLst/>
          </a:prstGeom>
        </p:spPr>
      </p:pic>
    </p:spTree>
    <p:extLst>
      <p:ext uri="{BB962C8B-B14F-4D97-AF65-F5344CB8AC3E}">
        <p14:creationId xmlns:p14="http://schemas.microsoft.com/office/powerpoint/2010/main" val="196048146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4" name="Rectangle 2">
            <a:extLst>
              <a:ext uri="{FF2B5EF4-FFF2-40B4-BE49-F238E27FC236}">
                <a16:creationId xmlns:a16="http://schemas.microsoft.com/office/drawing/2014/main" id="{31D684D3-EB28-4CBF-867E-DFD085A5D2E2}"/>
              </a:ext>
            </a:extLst>
          </p:cNvPr>
          <p:cNvSpPr>
            <a:spLocks noGrp="1" noChangeArrowheads="1"/>
          </p:cNvSpPr>
          <p:nvPr>
            <p:ph type="title"/>
          </p:nvPr>
        </p:nvSpPr>
        <p:spPr/>
        <p:txBody>
          <a:bodyPr/>
          <a:lstStyle/>
          <a:p>
            <a:pPr eaLnBrk="1" hangingPunct="1">
              <a:defRPr/>
            </a:pPr>
            <a:r>
              <a:rPr lang="cs-CZ" sz="6600" dirty="0"/>
              <a:t>Nastavení přístroje</a:t>
            </a:r>
            <a:br>
              <a:rPr lang="cs-CZ" sz="6600" dirty="0"/>
            </a:br>
            <a:r>
              <a:rPr lang="cs-CZ" sz="6600" dirty="0"/>
              <a:t>parametry</a:t>
            </a:r>
          </a:p>
        </p:txBody>
      </p:sp>
      <p:sp>
        <p:nvSpPr>
          <p:cNvPr id="4" name="Zástupný symbol pro text 3">
            <a:extLst>
              <a:ext uri="{FF2B5EF4-FFF2-40B4-BE49-F238E27FC236}">
                <a16:creationId xmlns:a16="http://schemas.microsoft.com/office/drawing/2014/main" id="{A973E26B-B48A-463C-B68E-1D89B0721ACF}"/>
              </a:ext>
            </a:extLst>
          </p:cNvPr>
          <p:cNvSpPr>
            <a:spLocks noGrp="1"/>
          </p:cNvSpPr>
          <p:nvPr>
            <p:ph type="body" idx="1"/>
          </p:nvPr>
        </p:nvSpPr>
        <p:spPr/>
        <p:txBody>
          <a:bodyPr/>
          <a:lstStyle/>
          <a:p>
            <a:endParaRPr lang="cs-CZ"/>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a:extLst>
              <a:ext uri="{FF2B5EF4-FFF2-40B4-BE49-F238E27FC236}">
                <a16:creationId xmlns:a16="http://schemas.microsoft.com/office/drawing/2014/main" id="{0FFD5C85-35B7-4EAC-942F-EFA59CC8F99B}"/>
              </a:ext>
            </a:extLst>
          </p:cNvPr>
          <p:cNvSpPr>
            <a:spLocks noGrp="1" noChangeArrowheads="1"/>
          </p:cNvSpPr>
          <p:nvPr>
            <p:ph type="title"/>
          </p:nvPr>
        </p:nvSpPr>
        <p:spPr>
          <a:xfrm>
            <a:off x="457200" y="0"/>
            <a:ext cx="8229600" cy="1417638"/>
          </a:xfrm>
        </p:spPr>
        <p:txBody>
          <a:bodyPr/>
          <a:lstStyle/>
          <a:p>
            <a:pPr eaLnBrk="1" hangingPunct="1">
              <a:defRPr/>
            </a:pPr>
            <a:r>
              <a:rPr lang="cs-CZ" dirty="0"/>
              <a:t>2D </a:t>
            </a:r>
            <a:r>
              <a:rPr lang="cs-CZ" dirty="0" err="1"/>
              <a:t>Gain</a:t>
            </a:r>
            <a:r>
              <a:rPr lang="cs-CZ" dirty="0"/>
              <a:t> a TGC tahové ovladače</a:t>
            </a:r>
          </a:p>
        </p:txBody>
      </p:sp>
      <p:pic>
        <p:nvPicPr>
          <p:cNvPr id="32771" name="Picture 3">
            <a:extLst>
              <a:ext uri="{FF2B5EF4-FFF2-40B4-BE49-F238E27FC236}">
                <a16:creationId xmlns:a16="http://schemas.microsoft.com/office/drawing/2014/main" id="{F047BDDC-37C2-4F09-A5CA-639BA43A37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19200"/>
            <a:ext cx="4724400"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32772" name="Picture 4">
            <a:extLst>
              <a:ext uri="{FF2B5EF4-FFF2-40B4-BE49-F238E27FC236}">
                <a16:creationId xmlns:a16="http://schemas.microsoft.com/office/drawing/2014/main" id="{1512874C-B6F2-47C1-8B24-544F4FC3F8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689407"/>
            <a:ext cx="4800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nvGrpSpPr>
          <p:cNvPr id="3" name="Skupina 2">
            <a:extLst>
              <a:ext uri="{FF2B5EF4-FFF2-40B4-BE49-F238E27FC236}">
                <a16:creationId xmlns:a16="http://schemas.microsoft.com/office/drawing/2014/main" id="{B9201E07-6A47-48E3-B440-E36550FB32AD}"/>
              </a:ext>
            </a:extLst>
          </p:cNvPr>
          <p:cNvGrpSpPr/>
          <p:nvPr/>
        </p:nvGrpSpPr>
        <p:grpSpPr>
          <a:xfrm>
            <a:off x="76200" y="4495800"/>
            <a:ext cx="2438400" cy="2286000"/>
            <a:chOff x="76200" y="4495800"/>
            <a:chExt cx="2438400" cy="2286000"/>
          </a:xfrm>
        </p:grpSpPr>
        <p:pic>
          <p:nvPicPr>
            <p:cNvPr id="32775" name="Picture 6">
              <a:extLst>
                <a:ext uri="{FF2B5EF4-FFF2-40B4-BE49-F238E27FC236}">
                  <a16:creationId xmlns:a16="http://schemas.microsoft.com/office/drawing/2014/main" id="{AB479BE2-B5DD-4E92-979C-692CA53F88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4560536"/>
              <a:ext cx="2245895" cy="2221264"/>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32776" name="Line 7">
              <a:extLst>
                <a:ext uri="{FF2B5EF4-FFF2-40B4-BE49-F238E27FC236}">
                  <a16:creationId xmlns:a16="http://schemas.microsoft.com/office/drawing/2014/main" id="{4B87AB8C-C634-4283-A069-6D36FD0524B9}"/>
                </a:ext>
              </a:extLst>
            </p:cNvPr>
            <p:cNvSpPr>
              <a:spLocks noChangeShapeType="1"/>
            </p:cNvSpPr>
            <p:nvPr/>
          </p:nvSpPr>
          <p:spPr bwMode="auto">
            <a:xfrm flipH="1">
              <a:off x="2001253" y="5337372"/>
              <a:ext cx="513347" cy="258945"/>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2777" name="Line 8">
              <a:extLst>
                <a:ext uri="{FF2B5EF4-FFF2-40B4-BE49-F238E27FC236}">
                  <a16:creationId xmlns:a16="http://schemas.microsoft.com/office/drawing/2014/main" id="{EB409DBF-B543-4FB8-8FA8-63A49655FB2E}"/>
                </a:ext>
              </a:extLst>
            </p:cNvPr>
            <p:cNvSpPr>
              <a:spLocks noChangeShapeType="1"/>
            </p:cNvSpPr>
            <p:nvPr/>
          </p:nvSpPr>
          <p:spPr bwMode="auto">
            <a:xfrm flipH="1">
              <a:off x="397042" y="4495800"/>
              <a:ext cx="513347" cy="258945"/>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sp>
        <p:nvSpPr>
          <p:cNvPr id="32774" name="Text Box 9">
            <a:extLst>
              <a:ext uri="{FF2B5EF4-FFF2-40B4-BE49-F238E27FC236}">
                <a16:creationId xmlns:a16="http://schemas.microsoft.com/office/drawing/2014/main" id="{FBA4ADE6-96AC-4C52-9739-6B19A8E18AE7}"/>
              </a:ext>
            </a:extLst>
          </p:cNvPr>
          <p:cNvSpPr txBox="1">
            <a:spLocks noChangeArrowheads="1"/>
          </p:cNvSpPr>
          <p:nvPr/>
        </p:nvSpPr>
        <p:spPr bwMode="auto">
          <a:xfrm>
            <a:off x="4953000" y="1196975"/>
            <a:ext cx="4056888"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buFontTx/>
              <a:buChar char="•"/>
            </a:pPr>
            <a:r>
              <a:rPr lang="cs-CZ" altLang="cs-CZ" sz="2000" dirty="0">
                <a:latin typeface="+mn-lt"/>
              </a:rPr>
              <a:t> Time </a:t>
            </a:r>
            <a:r>
              <a:rPr lang="cs-CZ" altLang="cs-CZ" sz="2000" dirty="0" err="1">
                <a:latin typeface="+mn-lt"/>
              </a:rPr>
              <a:t>Gain</a:t>
            </a:r>
            <a:r>
              <a:rPr lang="cs-CZ" altLang="cs-CZ" sz="2000" dirty="0">
                <a:latin typeface="+mn-lt"/>
              </a:rPr>
              <a:t> </a:t>
            </a:r>
            <a:r>
              <a:rPr lang="cs-CZ" altLang="cs-CZ" sz="2000" dirty="0" err="1">
                <a:latin typeface="+mn-lt"/>
              </a:rPr>
              <a:t>Compensation</a:t>
            </a:r>
            <a:endParaRPr lang="cs-CZ" altLang="cs-CZ" sz="2000" dirty="0">
              <a:latin typeface="+mn-lt"/>
            </a:endParaRPr>
          </a:p>
          <a:p>
            <a:pPr eaLnBrk="1" hangingPunct="1">
              <a:spcBef>
                <a:spcPct val="50000"/>
              </a:spcBef>
              <a:buFontTx/>
              <a:buChar char="•"/>
            </a:pPr>
            <a:r>
              <a:rPr lang="cs-CZ" altLang="cs-CZ" sz="2000" dirty="0">
                <a:latin typeface="+mn-lt"/>
              </a:rPr>
              <a:t> potenciometry - zesílení ech</a:t>
            </a:r>
          </a:p>
          <a:p>
            <a:pPr eaLnBrk="1" hangingPunct="1">
              <a:spcBef>
                <a:spcPct val="50000"/>
              </a:spcBef>
              <a:buFontTx/>
              <a:buChar char="•"/>
            </a:pPr>
            <a:r>
              <a:rPr lang="cs-CZ" altLang="cs-CZ" sz="2000" dirty="0">
                <a:latin typeface="+mn-lt"/>
              </a:rPr>
              <a:t> lze i automaticky (AGC) jednorázově nebo kontinuálně</a:t>
            </a:r>
          </a:p>
          <a:p>
            <a:pPr eaLnBrk="1" hangingPunct="1">
              <a:spcBef>
                <a:spcPct val="50000"/>
              </a:spcBef>
              <a:buFontTx/>
              <a:buChar char="•"/>
            </a:pPr>
            <a:endParaRPr lang="cs-CZ" altLang="cs-CZ" sz="2000" dirty="0">
              <a:latin typeface="+mn-lt"/>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a:extLst>
              <a:ext uri="{FF2B5EF4-FFF2-40B4-BE49-F238E27FC236}">
                <a16:creationId xmlns:a16="http://schemas.microsoft.com/office/drawing/2014/main" id="{3956EEF1-AE70-471E-940D-5B323A7A94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838200"/>
            <a:ext cx="5481638" cy="440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660483" name="Rectangle 3">
            <a:extLst>
              <a:ext uri="{FF2B5EF4-FFF2-40B4-BE49-F238E27FC236}">
                <a16:creationId xmlns:a16="http://schemas.microsoft.com/office/drawing/2014/main" id="{CA1F011D-6643-4AFD-A800-AFEF67288695}"/>
              </a:ext>
            </a:extLst>
          </p:cNvPr>
          <p:cNvSpPr>
            <a:spLocks noGrp="1" noChangeArrowheads="1"/>
          </p:cNvSpPr>
          <p:nvPr>
            <p:ph type="title"/>
          </p:nvPr>
        </p:nvSpPr>
        <p:spPr>
          <a:xfrm>
            <a:off x="539750" y="0"/>
            <a:ext cx="8229600" cy="908050"/>
          </a:xfrm>
        </p:spPr>
        <p:txBody>
          <a:bodyPr/>
          <a:lstStyle/>
          <a:p>
            <a:pPr eaLnBrk="1" hangingPunct="1">
              <a:defRPr/>
            </a:pPr>
            <a:r>
              <a:rPr lang="cs-CZ" dirty="0"/>
              <a:t>Zoom</a:t>
            </a:r>
          </a:p>
        </p:txBody>
      </p:sp>
      <p:pic>
        <p:nvPicPr>
          <p:cNvPr id="33796" name="Picture 4">
            <a:extLst>
              <a:ext uri="{FF2B5EF4-FFF2-40B4-BE49-F238E27FC236}">
                <a16:creationId xmlns:a16="http://schemas.microsoft.com/office/drawing/2014/main" id="{FEEADFB7-4804-4BA0-8BB3-461DE4C6F7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828925"/>
            <a:ext cx="4953000"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nvGrpSpPr>
          <p:cNvPr id="3" name="Skupina 2">
            <a:extLst>
              <a:ext uri="{FF2B5EF4-FFF2-40B4-BE49-F238E27FC236}">
                <a16:creationId xmlns:a16="http://schemas.microsoft.com/office/drawing/2014/main" id="{DF88CC92-4C69-4724-9089-2A3DD38018B1}"/>
              </a:ext>
            </a:extLst>
          </p:cNvPr>
          <p:cNvGrpSpPr/>
          <p:nvPr/>
        </p:nvGrpSpPr>
        <p:grpSpPr>
          <a:xfrm>
            <a:off x="76200" y="4876800"/>
            <a:ext cx="2286000" cy="1905000"/>
            <a:chOff x="76200" y="4876800"/>
            <a:chExt cx="2286000" cy="1905000"/>
          </a:xfrm>
        </p:grpSpPr>
        <p:pic>
          <p:nvPicPr>
            <p:cNvPr id="33799" name="Picture 6">
              <a:extLst>
                <a:ext uri="{FF2B5EF4-FFF2-40B4-BE49-F238E27FC236}">
                  <a16:creationId xmlns:a16="http://schemas.microsoft.com/office/drawing/2014/main" id="{A0EC10BA-FA70-4CBF-B9CD-E0B8F37CBA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4876800"/>
              <a:ext cx="1885950" cy="1905000"/>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33800" name="Line 7">
              <a:extLst>
                <a:ext uri="{FF2B5EF4-FFF2-40B4-BE49-F238E27FC236}">
                  <a16:creationId xmlns:a16="http://schemas.microsoft.com/office/drawing/2014/main" id="{1B244CA9-9473-4783-A001-4735E8DBE79E}"/>
                </a:ext>
              </a:extLst>
            </p:cNvPr>
            <p:cNvSpPr>
              <a:spLocks noChangeShapeType="1"/>
            </p:cNvSpPr>
            <p:nvPr/>
          </p:nvSpPr>
          <p:spPr bwMode="auto">
            <a:xfrm flipH="1">
              <a:off x="1752600" y="5562600"/>
              <a:ext cx="609600" cy="30480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sp>
        <p:nvSpPr>
          <p:cNvPr id="33798" name="Text Box 8">
            <a:extLst>
              <a:ext uri="{FF2B5EF4-FFF2-40B4-BE49-F238E27FC236}">
                <a16:creationId xmlns:a16="http://schemas.microsoft.com/office/drawing/2014/main" id="{A5390B4A-473A-4A8B-A09F-7B9A148C26E1}"/>
              </a:ext>
            </a:extLst>
          </p:cNvPr>
          <p:cNvSpPr txBox="1">
            <a:spLocks noChangeArrowheads="1"/>
          </p:cNvSpPr>
          <p:nvPr/>
        </p:nvSpPr>
        <p:spPr bwMode="auto">
          <a:xfrm>
            <a:off x="5867400" y="1125538"/>
            <a:ext cx="2971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buFontTx/>
              <a:buChar char="•"/>
            </a:pPr>
            <a:r>
              <a:rPr lang="cs-CZ" altLang="cs-CZ" sz="2000" dirty="0">
                <a:latin typeface="+mn-lt"/>
              </a:rPr>
              <a:t> lupa</a:t>
            </a:r>
          </a:p>
          <a:p>
            <a:pPr eaLnBrk="1" hangingPunct="1">
              <a:spcBef>
                <a:spcPct val="50000"/>
              </a:spcBef>
              <a:buFontTx/>
              <a:buChar char="•"/>
            </a:pPr>
            <a:r>
              <a:rPr lang="cs-CZ" altLang="cs-CZ" sz="2000" dirty="0">
                <a:latin typeface="+mn-lt"/>
              </a:rPr>
              <a:t> pouze zvětšení pixelu</a:t>
            </a:r>
          </a:p>
          <a:p>
            <a:pPr eaLnBrk="1" hangingPunct="1">
              <a:spcBef>
                <a:spcPct val="50000"/>
              </a:spcBef>
              <a:buFontTx/>
              <a:buChar char="•"/>
            </a:pPr>
            <a:r>
              <a:rPr lang="cs-CZ" altLang="cs-CZ" sz="2000" dirty="0">
                <a:latin typeface="+mn-lt"/>
              </a:rPr>
              <a:t> není více informací</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1" name="Rectangle 3">
            <a:extLst>
              <a:ext uri="{FF2B5EF4-FFF2-40B4-BE49-F238E27FC236}">
                <a16:creationId xmlns:a16="http://schemas.microsoft.com/office/drawing/2014/main" id="{E5BC46FC-A284-4DC2-891D-134FC6CEBA56}"/>
              </a:ext>
            </a:extLst>
          </p:cNvPr>
          <p:cNvSpPr>
            <a:spLocks noGrp="1" noChangeArrowheads="1"/>
          </p:cNvSpPr>
          <p:nvPr>
            <p:ph type="title"/>
          </p:nvPr>
        </p:nvSpPr>
        <p:spPr>
          <a:xfrm>
            <a:off x="395288" y="0"/>
            <a:ext cx="8229600" cy="981075"/>
          </a:xfrm>
        </p:spPr>
        <p:txBody>
          <a:bodyPr/>
          <a:lstStyle/>
          <a:p>
            <a:pPr eaLnBrk="1" hangingPunct="1">
              <a:defRPr/>
            </a:pPr>
            <a:r>
              <a:rPr lang="cs-CZ" dirty="0"/>
              <a:t>HD - zoom</a:t>
            </a:r>
          </a:p>
        </p:txBody>
      </p:sp>
      <p:pic>
        <p:nvPicPr>
          <p:cNvPr id="34819" name="Picture 4">
            <a:extLst>
              <a:ext uri="{FF2B5EF4-FFF2-40B4-BE49-F238E27FC236}">
                <a16:creationId xmlns:a16="http://schemas.microsoft.com/office/drawing/2014/main" id="{81C6FDAC-C54C-49B0-A81F-1FF05C8CD1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705100"/>
            <a:ext cx="48006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nvGrpSpPr>
          <p:cNvPr id="3" name="Skupina 2">
            <a:extLst>
              <a:ext uri="{FF2B5EF4-FFF2-40B4-BE49-F238E27FC236}">
                <a16:creationId xmlns:a16="http://schemas.microsoft.com/office/drawing/2014/main" id="{35F17586-B3EF-4A40-AB93-11B15E543ADA}"/>
              </a:ext>
            </a:extLst>
          </p:cNvPr>
          <p:cNvGrpSpPr/>
          <p:nvPr/>
        </p:nvGrpSpPr>
        <p:grpSpPr>
          <a:xfrm>
            <a:off x="76200" y="4876800"/>
            <a:ext cx="2286000" cy="1905000"/>
            <a:chOff x="76200" y="4876800"/>
            <a:chExt cx="2286000" cy="1905000"/>
          </a:xfrm>
        </p:grpSpPr>
        <p:pic>
          <p:nvPicPr>
            <p:cNvPr id="34825" name="Picture 6">
              <a:extLst>
                <a:ext uri="{FF2B5EF4-FFF2-40B4-BE49-F238E27FC236}">
                  <a16:creationId xmlns:a16="http://schemas.microsoft.com/office/drawing/2014/main" id="{53576DD3-7124-4ED0-AEAF-DD9D34DA96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4876800"/>
              <a:ext cx="1885950" cy="1905000"/>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34826" name="Line 7">
              <a:extLst>
                <a:ext uri="{FF2B5EF4-FFF2-40B4-BE49-F238E27FC236}">
                  <a16:creationId xmlns:a16="http://schemas.microsoft.com/office/drawing/2014/main" id="{5761FA68-1100-4B38-9627-89391877AC49}"/>
                </a:ext>
              </a:extLst>
            </p:cNvPr>
            <p:cNvSpPr>
              <a:spLocks noChangeShapeType="1"/>
            </p:cNvSpPr>
            <p:nvPr/>
          </p:nvSpPr>
          <p:spPr bwMode="auto">
            <a:xfrm flipH="1">
              <a:off x="1752600" y="6096000"/>
              <a:ext cx="609600" cy="30480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grpSp>
        <p:nvGrpSpPr>
          <p:cNvPr id="34821" name="Group 10">
            <a:extLst>
              <a:ext uri="{FF2B5EF4-FFF2-40B4-BE49-F238E27FC236}">
                <a16:creationId xmlns:a16="http://schemas.microsoft.com/office/drawing/2014/main" id="{9D62E648-26E0-490F-AEAF-50BBAB142558}"/>
              </a:ext>
            </a:extLst>
          </p:cNvPr>
          <p:cNvGrpSpPr>
            <a:grpSpLocks/>
          </p:cNvGrpSpPr>
          <p:nvPr/>
        </p:nvGrpSpPr>
        <p:grpSpPr bwMode="auto">
          <a:xfrm>
            <a:off x="0" y="831850"/>
            <a:ext cx="5676900" cy="4654550"/>
            <a:chOff x="0" y="380"/>
            <a:chExt cx="3576" cy="2932"/>
          </a:xfrm>
        </p:grpSpPr>
        <p:pic>
          <p:nvPicPr>
            <p:cNvPr id="34823" name="Picture 2">
              <a:extLst>
                <a:ext uri="{FF2B5EF4-FFF2-40B4-BE49-F238E27FC236}">
                  <a16:creationId xmlns:a16="http://schemas.microsoft.com/office/drawing/2014/main" id="{1EC6B234-9663-4056-AAD5-0328F71D23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80"/>
              <a:ext cx="3576" cy="2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34824" name="Line 8">
              <a:extLst>
                <a:ext uri="{FF2B5EF4-FFF2-40B4-BE49-F238E27FC236}">
                  <a16:creationId xmlns:a16="http://schemas.microsoft.com/office/drawing/2014/main" id="{78C36789-5506-440A-AF3E-F7B579B09804}"/>
                </a:ext>
              </a:extLst>
            </p:cNvPr>
            <p:cNvSpPr>
              <a:spLocks noChangeShapeType="1"/>
            </p:cNvSpPr>
            <p:nvPr/>
          </p:nvSpPr>
          <p:spPr bwMode="auto">
            <a:xfrm flipH="1">
              <a:off x="2160" y="1200"/>
              <a:ext cx="384" cy="192"/>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sp>
        <p:nvSpPr>
          <p:cNvPr id="34822" name="Text Box 9">
            <a:extLst>
              <a:ext uri="{FF2B5EF4-FFF2-40B4-BE49-F238E27FC236}">
                <a16:creationId xmlns:a16="http://schemas.microsoft.com/office/drawing/2014/main" id="{23EA55E6-8867-4531-8095-4AB53811048C}"/>
              </a:ext>
            </a:extLst>
          </p:cNvPr>
          <p:cNvSpPr txBox="1">
            <a:spLocks noChangeArrowheads="1"/>
          </p:cNvSpPr>
          <p:nvPr/>
        </p:nvSpPr>
        <p:spPr bwMode="auto">
          <a:xfrm>
            <a:off x="5791200" y="973138"/>
            <a:ext cx="324485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buFontTx/>
              <a:buChar char="•"/>
            </a:pPr>
            <a:r>
              <a:rPr lang="cs-CZ" altLang="cs-CZ" sz="2000" dirty="0">
                <a:latin typeface="+mn-lt"/>
              </a:rPr>
              <a:t> </a:t>
            </a:r>
            <a:r>
              <a:rPr lang="cs-CZ" altLang="cs-CZ" sz="2000" dirty="0" err="1">
                <a:latin typeface="+mn-lt"/>
              </a:rPr>
              <a:t>High</a:t>
            </a:r>
            <a:r>
              <a:rPr lang="cs-CZ" altLang="cs-CZ" sz="2000" dirty="0">
                <a:latin typeface="+mn-lt"/>
              </a:rPr>
              <a:t> </a:t>
            </a:r>
            <a:r>
              <a:rPr lang="cs-CZ" altLang="cs-CZ" sz="2000" dirty="0" err="1">
                <a:latin typeface="+mn-lt"/>
              </a:rPr>
              <a:t>Definition</a:t>
            </a:r>
            <a:endParaRPr lang="cs-CZ" altLang="cs-CZ" sz="2000" dirty="0">
              <a:latin typeface="+mn-lt"/>
            </a:endParaRPr>
          </a:p>
          <a:p>
            <a:pPr eaLnBrk="1" hangingPunct="1">
              <a:spcBef>
                <a:spcPct val="50000"/>
              </a:spcBef>
              <a:buFontTx/>
              <a:buChar char="•"/>
            </a:pPr>
            <a:r>
              <a:rPr lang="cs-CZ" altLang="cs-CZ" sz="2000" dirty="0">
                <a:latin typeface="+mn-lt"/>
              </a:rPr>
              <a:t> výkon výpočetní jednotky přístroje je soustředěn pouze na zvolenou výseč obrazu</a:t>
            </a:r>
          </a:p>
          <a:p>
            <a:pPr eaLnBrk="1" hangingPunct="1">
              <a:spcBef>
                <a:spcPct val="50000"/>
              </a:spcBef>
            </a:pPr>
            <a:endParaRPr lang="cs-CZ" altLang="cs-CZ" sz="2000" dirty="0">
              <a:latin typeface="+mn-lt"/>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83" name="Rectangle 7">
            <a:extLst>
              <a:ext uri="{FF2B5EF4-FFF2-40B4-BE49-F238E27FC236}">
                <a16:creationId xmlns:a16="http://schemas.microsoft.com/office/drawing/2014/main" id="{6D66D57E-503B-4D4D-91A3-BBFACF8705D7}"/>
              </a:ext>
            </a:extLst>
          </p:cNvPr>
          <p:cNvSpPr>
            <a:spLocks noGrp="1" noChangeArrowheads="1"/>
          </p:cNvSpPr>
          <p:nvPr>
            <p:ph type="title"/>
          </p:nvPr>
        </p:nvSpPr>
        <p:spPr>
          <a:xfrm>
            <a:off x="395288" y="0"/>
            <a:ext cx="8229600" cy="1143000"/>
          </a:xfrm>
        </p:spPr>
        <p:txBody>
          <a:bodyPr/>
          <a:lstStyle/>
          <a:p>
            <a:pPr eaLnBrk="1" hangingPunct="1">
              <a:defRPr/>
            </a:pPr>
            <a:r>
              <a:rPr lang="cs-CZ" dirty="0" err="1"/>
              <a:t>Depth</a:t>
            </a:r>
            <a:r>
              <a:rPr lang="cs-CZ" dirty="0"/>
              <a:t> – hloubka zobrazení</a:t>
            </a:r>
          </a:p>
        </p:txBody>
      </p:sp>
      <p:sp>
        <p:nvSpPr>
          <p:cNvPr id="52226" name="Rectangle 2">
            <a:extLst>
              <a:ext uri="{FF2B5EF4-FFF2-40B4-BE49-F238E27FC236}">
                <a16:creationId xmlns:a16="http://schemas.microsoft.com/office/drawing/2014/main" id="{42450514-E5FF-4280-A5DD-61594B2B9099}"/>
              </a:ext>
            </a:extLst>
          </p:cNvPr>
          <p:cNvSpPr>
            <a:spLocks noGrp="1" noChangeArrowheads="1"/>
          </p:cNvSpPr>
          <p:nvPr>
            <p:ph idx="1"/>
          </p:nvPr>
        </p:nvSpPr>
        <p:spPr/>
        <p:txBody>
          <a:bodyPr/>
          <a:lstStyle/>
          <a:p>
            <a:pPr eaLnBrk="1" hangingPunct="1">
              <a:defRPr/>
            </a:pPr>
            <a:r>
              <a:rPr lang="cs-CZ">
                <a:latin typeface="Arial Narrow" pitchFamily="34" charset="0"/>
              </a:rPr>
              <a:t>Doplnit</a:t>
            </a:r>
          </a:p>
        </p:txBody>
      </p:sp>
      <p:grpSp>
        <p:nvGrpSpPr>
          <p:cNvPr id="3" name="Skupina 2">
            <a:extLst>
              <a:ext uri="{FF2B5EF4-FFF2-40B4-BE49-F238E27FC236}">
                <a16:creationId xmlns:a16="http://schemas.microsoft.com/office/drawing/2014/main" id="{73591176-1511-41FC-86E4-ABD5D7613441}"/>
              </a:ext>
            </a:extLst>
          </p:cNvPr>
          <p:cNvGrpSpPr/>
          <p:nvPr/>
        </p:nvGrpSpPr>
        <p:grpSpPr>
          <a:xfrm>
            <a:off x="76200" y="4876800"/>
            <a:ext cx="2133600" cy="1905000"/>
            <a:chOff x="76200" y="4876800"/>
            <a:chExt cx="2133600" cy="1905000"/>
          </a:xfrm>
        </p:grpSpPr>
        <p:pic>
          <p:nvPicPr>
            <p:cNvPr id="35848" name="Picture 3">
              <a:extLst>
                <a:ext uri="{FF2B5EF4-FFF2-40B4-BE49-F238E27FC236}">
                  <a16:creationId xmlns:a16="http://schemas.microsoft.com/office/drawing/2014/main" id="{F263974A-6C49-47A8-AA5C-8F3A6FFC4F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876800"/>
              <a:ext cx="1885950" cy="1905000"/>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35849" name="Line 4">
              <a:extLst>
                <a:ext uri="{FF2B5EF4-FFF2-40B4-BE49-F238E27FC236}">
                  <a16:creationId xmlns:a16="http://schemas.microsoft.com/office/drawing/2014/main" id="{A239BF62-1567-4283-8EBF-ACFB6A26F919}"/>
                </a:ext>
              </a:extLst>
            </p:cNvPr>
            <p:cNvSpPr>
              <a:spLocks noChangeShapeType="1"/>
            </p:cNvSpPr>
            <p:nvPr/>
          </p:nvSpPr>
          <p:spPr bwMode="auto">
            <a:xfrm flipH="1">
              <a:off x="1600200" y="4953000"/>
              <a:ext cx="609600" cy="30480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pic>
        <p:nvPicPr>
          <p:cNvPr id="35844" name="Picture 5">
            <a:extLst>
              <a:ext uri="{FF2B5EF4-FFF2-40B4-BE49-F238E27FC236}">
                <a16:creationId xmlns:a16="http://schemas.microsoft.com/office/drawing/2014/main" id="{88AEF65B-A994-4AEB-A5F9-E5D9EB961F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124200"/>
            <a:ext cx="4876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a:tailEnd/>
              </a14:hiddenLine>
            </a:ext>
          </a:extLst>
        </p:spPr>
      </p:pic>
      <p:pic>
        <p:nvPicPr>
          <p:cNvPr id="35845" name="Picture 6">
            <a:extLst>
              <a:ext uri="{FF2B5EF4-FFF2-40B4-BE49-F238E27FC236}">
                <a16:creationId xmlns:a16="http://schemas.microsoft.com/office/drawing/2014/main" id="{F86C40E0-7FFE-4F39-90F5-0131DFE1DA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184275"/>
            <a:ext cx="4953000" cy="36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a:tailEnd/>
              </a14:hiddenLine>
            </a:ext>
          </a:extLst>
        </p:spPr>
      </p:pic>
      <p:sp>
        <p:nvSpPr>
          <p:cNvPr id="35847" name="Text Box 8">
            <a:extLst>
              <a:ext uri="{FF2B5EF4-FFF2-40B4-BE49-F238E27FC236}">
                <a16:creationId xmlns:a16="http://schemas.microsoft.com/office/drawing/2014/main" id="{9545CECA-FAB8-4B7F-9572-3C85C9F4F92F}"/>
              </a:ext>
            </a:extLst>
          </p:cNvPr>
          <p:cNvSpPr txBox="1">
            <a:spLocks noChangeArrowheads="1"/>
          </p:cNvSpPr>
          <p:nvPr/>
        </p:nvSpPr>
        <p:spPr bwMode="auto">
          <a:xfrm>
            <a:off x="5219700" y="1125538"/>
            <a:ext cx="367347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cs-CZ" altLang="cs-CZ" dirty="0">
                <a:latin typeface="+mn-lt"/>
              </a:rPr>
              <a:t>Ovlivní </a:t>
            </a:r>
          </a:p>
          <a:p>
            <a:pPr eaLnBrk="1" hangingPunct="1">
              <a:spcBef>
                <a:spcPct val="50000"/>
              </a:spcBef>
              <a:buFontTx/>
              <a:buChar char="•"/>
            </a:pPr>
            <a:r>
              <a:rPr lang="cs-CZ" altLang="cs-CZ" dirty="0">
                <a:latin typeface="+mn-lt"/>
              </a:rPr>
              <a:t> mechanický index</a:t>
            </a:r>
          </a:p>
          <a:p>
            <a:pPr eaLnBrk="1" hangingPunct="1">
              <a:spcBef>
                <a:spcPct val="50000"/>
              </a:spcBef>
              <a:buFontTx/>
              <a:buChar char="•"/>
            </a:pPr>
            <a:r>
              <a:rPr lang="cs-CZ" altLang="cs-CZ" dirty="0">
                <a:latin typeface="+mn-lt"/>
              </a:rPr>
              <a:t> někdy použitou frekvenci sondy</a:t>
            </a:r>
          </a:p>
          <a:p>
            <a:pPr eaLnBrk="1" hangingPunct="1">
              <a:spcBef>
                <a:spcPct val="50000"/>
              </a:spcBef>
              <a:buFontTx/>
              <a:buChar char="•"/>
            </a:pPr>
            <a:r>
              <a:rPr lang="cs-CZ" altLang="cs-CZ" dirty="0">
                <a:latin typeface="+mn-lt"/>
              </a:rPr>
              <a:t> snímkovací kmitočet - FR</a:t>
            </a:r>
          </a:p>
          <a:p>
            <a:pPr eaLnBrk="1" hangingPunct="1">
              <a:spcBef>
                <a:spcPct val="50000"/>
              </a:spcBef>
              <a:buFontTx/>
              <a:buChar char="•"/>
            </a:pPr>
            <a:r>
              <a:rPr lang="cs-CZ" altLang="cs-CZ" dirty="0">
                <a:latin typeface="+mn-lt"/>
              </a:rPr>
              <a:t> hloubka fokusace</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5">
            <a:extLst>
              <a:ext uri="{FF2B5EF4-FFF2-40B4-BE49-F238E27FC236}">
                <a16:creationId xmlns:a16="http://schemas.microsoft.com/office/drawing/2014/main" id="{E629157E-BB72-42F2-888F-E8AF028733CE}"/>
              </a:ext>
            </a:extLst>
          </p:cNvPr>
          <p:cNvSpPr>
            <a:spLocks noGrp="1" noChangeArrowheads="1"/>
          </p:cNvSpPr>
          <p:nvPr>
            <p:ph type="title" idx="4294967295"/>
          </p:nvPr>
        </p:nvSpPr>
        <p:spPr>
          <a:xfrm>
            <a:off x="0" y="0"/>
            <a:ext cx="7429500" cy="857250"/>
          </a:xfrm>
        </p:spPr>
        <p:txBody>
          <a:bodyPr/>
          <a:lstStyle/>
          <a:p>
            <a:pPr>
              <a:defRPr/>
            </a:pPr>
            <a:r>
              <a:rPr lang="cs-CZ" dirty="0"/>
              <a:t>Fyzik. vlastnosti</a:t>
            </a:r>
          </a:p>
        </p:txBody>
      </p:sp>
      <p:sp>
        <p:nvSpPr>
          <p:cNvPr id="33798" name="Rectangle 6">
            <a:extLst>
              <a:ext uri="{FF2B5EF4-FFF2-40B4-BE49-F238E27FC236}">
                <a16:creationId xmlns:a16="http://schemas.microsoft.com/office/drawing/2014/main" id="{DB77FFBD-8DB8-4EBE-B172-67BC3CB06AFF}"/>
              </a:ext>
            </a:extLst>
          </p:cNvPr>
          <p:cNvSpPr>
            <a:spLocks noGrp="1" noChangeArrowheads="1"/>
          </p:cNvSpPr>
          <p:nvPr>
            <p:ph type="body" sz="half" idx="4294967295"/>
          </p:nvPr>
        </p:nvSpPr>
        <p:spPr>
          <a:xfrm>
            <a:off x="323528" y="857250"/>
            <a:ext cx="8172772" cy="5308054"/>
          </a:xfrm>
        </p:spPr>
        <p:txBody>
          <a:bodyPr>
            <a:normAutofit/>
          </a:bodyPr>
          <a:lstStyle/>
          <a:p>
            <a:pPr>
              <a:lnSpc>
                <a:spcPct val="80000"/>
              </a:lnSpc>
              <a:defRPr/>
            </a:pPr>
            <a:r>
              <a:rPr lang="cs-CZ" sz="2300" dirty="0">
                <a:cs typeface="Arial" pitchFamily="34" charset="0"/>
              </a:rPr>
              <a:t>Vlnění se v tkáních šíří 2 způsoby</a:t>
            </a:r>
          </a:p>
          <a:p>
            <a:pPr lvl="1">
              <a:lnSpc>
                <a:spcPct val="80000"/>
              </a:lnSpc>
              <a:defRPr/>
            </a:pPr>
            <a:r>
              <a:rPr lang="cs-CZ" b="1" dirty="0">
                <a:solidFill>
                  <a:schemeClr val="bg1"/>
                </a:solidFill>
                <a:cs typeface="Arial" pitchFamily="34" charset="0"/>
              </a:rPr>
              <a:t>Podélné vlnění </a:t>
            </a:r>
            <a:r>
              <a:rPr lang="cs-CZ" dirty="0">
                <a:cs typeface="Arial" pitchFamily="34" charset="0"/>
              </a:rPr>
              <a:t>– částice se pohybují ve směru šíření vlny</a:t>
            </a:r>
          </a:p>
          <a:p>
            <a:pPr lvl="2">
              <a:lnSpc>
                <a:spcPct val="80000"/>
              </a:lnSpc>
              <a:defRPr/>
            </a:pPr>
            <a:r>
              <a:rPr lang="cs-CZ" dirty="0">
                <a:cs typeface="Arial" pitchFamily="34" charset="0"/>
              </a:rPr>
              <a:t>Takto se ultrazvuk může šířit všemi typy tkání (pevné, kapaliny, plyn)</a:t>
            </a:r>
            <a:endParaRPr lang="cs-CZ" sz="1200" dirty="0">
              <a:cs typeface="Arial" pitchFamily="34" charset="0"/>
            </a:endParaRPr>
          </a:p>
          <a:p>
            <a:pPr lvl="2">
              <a:lnSpc>
                <a:spcPct val="80000"/>
              </a:lnSpc>
              <a:defRPr/>
            </a:pPr>
            <a:endParaRPr lang="cs-CZ" sz="1600" dirty="0">
              <a:cs typeface="Arial" pitchFamily="34" charset="0"/>
            </a:endParaRPr>
          </a:p>
          <a:p>
            <a:pPr lvl="1">
              <a:lnSpc>
                <a:spcPct val="80000"/>
              </a:lnSpc>
              <a:defRPr/>
            </a:pPr>
            <a:endParaRPr lang="cs-CZ" dirty="0">
              <a:solidFill>
                <a:schemeClr val="bg1"/>
              </a:solidFill>
              <a:cs typeface="Arial" pitchFamily="34" charset="0"/>
            </a:endParaRPr>
          </a:p>
          <a:p>
            <a:pPr lvl="1">
              <a:lnSpc>
                <a:spcPct val="80000"/>
              </a:lnSpc>
              <a:defRPr/>
            </a:pPr>
            <a:endParaRPr lang="cs-CZ" dirty="0">
              <a:solidFill>
                <a:schemeClr val="bg1"/>
              </a:solidFill>
              <a:cs typeface="Arial" pitchFamily="34" charset="0"/>
            </a:endParaRPr>
          </a:p>
          <a:p>
            <a:pPr lvl="1">
              <a:lnSpc>
                <a:spcPct val="80000"/>
              </a:lnSpc>
              <a:defRPr/>
            </a:pPr>
            <a:endParaRPr lang="cs-CZ" dirty="0">
              <a:solidFill>
                <a:schemeClr val="bg1"/>
              </a:solidFill>
              <a:cs typeface="Arial" pitchFamily="34" charset="0"/>
            </a:endParaRPr>
          </a:p>
          <a:p>
            <a:pPr lvl="1">
              <a:lnSpc>
                <a:spcPct val="80000"/>
              </a:lnSpc>
              <a:defRPr/>
            </a:pPr>
            <a:endParaRPr lang="cs-CZ" dirty="0">
              <a:solidFill>
                <a:schemeClr val="bg1"/>
              </a:solidFill>
              <a:cs typeface="Arial" pitchFamily="34" charset="0"/>
            </a:endParaRPr>
          </a:p>
          <a:p>
            <a:pPr lvl="1">
              <a:lnSpc>
                <a:spcPct val="80000"/>
              </a:lnSpc>
              <a:defRPr/>
            </a:pPr>
            <a:r>
              <a:rPr lang="cs-CZ" dirty="0">
                <a:solidFill>
                  <a:schemeClr val="bg1"/>
                </a:solidFill>
                <a:cs typeface="Arial" pitchFamily="34" charset="0"/>
              </a:rPr>
              <a:t>Příčné vlnění</a:t>
            </a:r>
            <a:r>
              <a:rPr lang="cs-CZ" dirty="0">
                <a:cs typeface="Arial" pitchFamily="34" charset="0"/>
              </a:rPr>
              <a:t> – oscilace ve směru kolmém k šíření vlny</a:t>
            </a:r>
          </a:p>
          <a:p>
            <a:pPr lvl="2">
              <a:lnSpc>
                <a:spcPct val="80000"/>
              </a:lnSpc>
              <a:defRPr/>
            </a:pPr>
            <a:r>
              <a:rPr lang="cs-CZ" dirty="0">
                <a:cs typeface="Arial" pitchFamily="34" charset="0"/>
              </a:rPr>
              <a:t>Pouze pevné látky (kosti)</a:t>
            </a:r>
          </a:p>
          <a:p>
            <a:pPr lvl="2">
              <a:lnSpc>
                <a:spcPct val="80000"/>
              </a:lnSpc>
              <a:defRPr/>
            </a:pPr>
            <a:r>
              <a:rPr lang="cs-CZ" dirty="0">
                <a:cs typeface="Arial" pitchFamily="34" charset="0"/>
              </a:rPr>
              <a:t>Příčné vlny také vznikají v měkkých tkáních </a:t>
            </a:r>
            <a:r>
              <a:rPr lang="cs-CZ" dirty="0"/>
              <a:t>jako odezva elastického odporu tkáně na mechanické vibrace s nízkou frekvencí. Měření rychlosti jejich šíření využívá SWE (</a:t>
            </a:r>
            <a:r>
              <a:rPr lang="cs-CZ" dirty="0" err="1"/>
              <a:t>Shear-Wave</a:t>
            </a:r>
            <a:r>
              <a:rPr lang="cs-CZ" dirty="0"/>
              <a:t> </a:t>
            </a:r>
            <a:r>
              <a:rPr lang="cs-CZ" dirty="0" err="1"/>
              <a:t>Elastografie</a:t>
            </a:r>
            <a:r>
              <a:rPr lang="cs-CZ" dirty="0"/>
              <a:t>)</a:t>
            </a:r>
            <a:endParaRPr lang="cs-CZ" sz="2400" dirty="0">
              <a:cs typeface="Arial" pitchFamily="34" charset="0"/>
            </a:endParaRPr>
          </a:p>
          <a:p>
            <a:pPr lvl="1">
              <a:lnSpc>
                <a:spcPct val="80000"/>
              </a:lnSpc>
              <a:defRPr/>
            </a:pPr>
            <a:endParaRPr lang="cs-CZ" sz="2000" dirty="0">
              <a:cs typeface="Arial" pitchFamily="34" charset="0"/>
            </a:endParaRPr>
          </a:p>
          <a:p>
            <a:pPr lvl="1">
              <a:lnSpc>
                <a:spcPct val="80000"/>
              </a:lnSpc>
              <a:defRPr/>
            </a:pPr>
            <a:endParaRPr lang="cs-CZ" sz="2000" dirty="0">
              <a:cs typeface="Arial" pitchFamily="34" charset="0"/>
            </a:endParaRPr>
          </a:p>
          <a:p>
            <a:pPr lvl="1">
              <a:lnSpc>
                <a:spcPct val="80000"/>
              </a:lnSpc>
              <a:defRPr/>
            </a:pPr>
            <a:endParaRPr lang="cs-CZ" sz="2000" dirty="0">
              <a:cs typeface="Arial" pitchFamily="34" charset="0"/>
            </a:endParaRPr>
          </a:p>
        </p:txBody>
      </p:sp>
      <p:pic>
        <p:nvPicPr>
          <p:cNvPr id="2" name="Obrázek 1">
            <a:extLst>
              <a:ext uri="{FF2B5EF4-FFF2-40B4-BE49-F238E27FC236}">
                <a16:creationId xmlns:a16="http://schemas.microsoft.com/office/drawing/2014/main" id="{5310D7A1-4E68-4A92-982F-63ECE437C970}"/>
              </a:ext>
            </a:extLst>
          </p:cNvPr>
          <p:cNvPicPr>
            <a:picLocks noChangeAspect="1"/>
          </p:cNvPicPr>
          <p:nvPr/>
        </p:nvPicPr>
        <p:blipFill>
          <a:blip r:embed="rId3"/>
          <a:stretch>
            <a:fillRect/>
          </a:stretch>
        </p:blipFill>
        <p:spPr>
          <a:xfrm>
            <a:off x="2428875" y="2174574"/>
            <a:ext cx="4286250" cy="1228725"/>
          </a:xfrm>
          <a:prstGeom prst="rect">
            <a:avLst/>
          </a:prstGeom>
        </p:spPr>
      </p:pic>
      <p:pic>
        <p:nvPicPr>
          <p:cNvPr id="3" name="Obrázek 2">
            <a:extLst>
              <a:ext uri="{FF2B5EF4-FFF2-40B4-BE49-F238E27FC236}">
                <a16:creationId xmlns:a16="http://schemas.microsoft.com/office/drawing/2014/main" id="{93D6311A-BD48-40C7-B52D-3874F8196BEF}"/>
              </a:ext>
            </a:extLst>
          </p:cNvPr>
          <p:cNvPicPr>
            <a:picLocks noChangeAspect="1"/>
          </p:cNvPicPr>
          <p:nvPr/>
        </p:nvPicPr>
        <p:blipFill>
          <a:blip r:embed="rId4"/>
          <a:stretch>
            <a:fillRect/>
          </a:stretch>
        </p:blipFill>
        <p:spPr>
          <a:xfrm>
            <a:off x="2396903" y="5569991"/>
            <a:ext cx="4286250" cy="1190625"/>
          </a:xfrm>
          <a:prstGeom prst="rect">
            <a:avLst/>
          </a:prstGeom>
        </p:spPr>
      </p:pic>
    </p:spTree>
    <p:extLst>
      <p:ext uri="{BB962C8B-B14F-4D97-AF65-F5344CB8AC3E}">
        <p14:creationId xmlns:p14="http://schemas.microsoft.com/office/powerpoint/2010/main" val="39288689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4" descr="Beam Width and Pulse Diameter Characteristics of Both Unfocused and Focused Transducers">
            <a:extLst>
              <a:ext uri="{FF2B5EF4-FFF2-40B4-BE49-F238E27FC236}">
                <a16:creationId xmlns:a16="http://schemas.microsoft.com/office/drawing/2014/main" id="{D1D0734D-E317-41B2-83FA-FBA7D4D846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7138" y="2463800"/>
            <a:ext cx="4606925"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6626" name="Rectangle 2">
            <a:extLst>
              <a:ext uri="{FF2B5EF4-FFF2-40B4-BE49-F238E27FC236}">
                <a16:creationId xmlns:a16="http://schemas.microsoft.com/office/drawing/2014/main" id="{2279E858-A948-484C-B7F0-11AFC31C28EA}"/>
              </a:ext>
            </a:extLst>
          </p:cNvPr>
          <p:cNvSpPr>
            <a:spLocks noGrp="1" noChangeArrowheads="1"/>
          </p:cNvSpPr>
          <p:nvPr>
            <p:ph type="title"/>
          </p:nvPr>
        </p:nvSpPr>
        <p:spPr>
          <a:xfrm>
            <a:off x="468313" y="0"/>
            <a:ext cx="8229600" cy="1143000"/>
          </a:xfrm>
        </p:spPr>
        <p:txBody>
          <a:bodyPr/>
          <a:lstStyle/>
          <a:p>
            <a:pPr eaLnBrk="1" hangingPunct="1">
              <a:defRPr/>
            </a:pPr>
            <a:r>
              <a:rPr lang="cs-CZ" dirty="0"/>
              <a:t>Fokus</a:t>
            </a:r>
          </a:p>
        </p:txBody>
      </p:sp>
      <p:grpSp>
        <p:nvGrpSpPr>
          <p:cNvPr id="2" name="Group 12">
            <a:extLst>
              <a:ext uri="{FF2B5EF4-FFF2-40B4-BE49-F238E27FC236}">
                <a16:creationId xmlns:a16="http://schemas.microsoft.com/office/drawing/2014/main" id="{B3F25811-B0C1-4344-A01B-243EDDC1FB86}"/>
              </a:ext>
            </a:extLst>
          </p:cNvPr>
          <p:cNvGrpSpPr>
            <a:grpSpLocks/>
          </p:cNvGrpSpPr>
          <p:nvPr/>
        </p:nvGrpSpPr>
        <p:grpSpPr bwMode="auto">
          <a:xfrm>
            <a:off x="3276600" y="1219200"/>
            <a:ext cx="5867400" cy="4343400"/>
            <a:chOff x="2064" y="768"/>
            <a:chExt cx="3696" cy="2805"/>
          </a:xfrm>
        </p:grpSpPr>
        <p:pic>
          <p:nvPicPr>
            <p:cNvPr id="36877" name="Picture 3">
              <a:extLst>
                <a:ext uri="{FF2B5EF4-FFF2-40B4-BE49-F238E27FC236}">
                  <a16:creationId xmlns:a16="http://schemas.microsoft.com/office/drawing/2014/main" id="{9E8EACF5-70D5-4A41-8A9C-2C91ECB684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4" y="768"/>
              <a:ext cx="3696" cy="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8" name="Line 5">
              <a:extLst>
                <a:ext uri="{FF2B5EF4-FFF2-40B4-BE49-F238E27FC236}">
                  <a16:creationId xmlns:a16="http://schemas.microsoft.com/office/drawing/2014/main" id="{B58AE5B6-35F2-4F89-B80E-060AEBEEB9D7}"/>
                </a:ext>
              </a:extLst>
            </p:cNvPr>
            <p:cNvSpPr>
              <a:spLocks noChangeShapeType="1"/>
            </p:cNvSpPr>
            <p:nvPr/>
          </p:nvSpPr>
          <p:spPr bwMode="auto">
            <a:xfrm flipH="1">
              <a:off x="5377" y="2496"/>
              <a:ext cx="383" cy="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grpSp>
        <p:nvGrpSpPr>
          <p:cNvPr id="3" name="Group 11">
            <a:extLst>
              <a:ext uri="{FF2B5EF4-FFF2-40B4-BE49-F238E27FC236}">
                <a16:creationId xmlns:a16="http://schemas.microsoft.com/office/drawing/2014/main" id="{A7594813-CB14-4474-B7D1-4319846AB692}"/>
              </a:ext>
            </a:extLst>
          </p:cNvPr>
          <p:cNvGrpSpPr>
            <a:grpSpLocks/>
          </p:cNvGrpSpPr>
          <p:nvPr/>
        </p:nvGrpSpPr>
        <p:grpSpPr bwMode="auto">
          <a:xfrm>
            <a:off x="0" y="1219200"/>
            <a:ext cx="4875213" cy="4337050"/>
            <a:chOff x="0" y="768"/>
            <a:chExt cx="3071" cy="2732"/>
          </a:xfrm>
        </p:grpSpPr>
        <p:pic>
          <p:nvPicPr>
            <p:cNvPr id="36875" name="Picture 4">
              <a:extLst>
                <a:ext uri="{FF2B5EF4-FFF2-40B4-BE49-F238E27FC236}">
                  <a16:creationId xmlns:a16="http://schemas.microsoft.com/office/drawing/2014/main" id="{D20F6A3E-3E7D-4381-8019-84536F367B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6000"/>
            <a:stretch>
              <a:fillRect/>
            </a:stretch>
          </p:blipFill>
          <p:spPr bwMode="auto">
            <a:xfrm>
              <a:off x="0" y="768"/>
              <a:ext cx="3024" cy="2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6" name="Line 6">
              <a:extLst>
                <a:ext uri="{FF2B5EF4-FFF2-40B4-BE49-F238E27FC236}">
                  <a16:creationId xmlns:a16="http://schemas.microsoft.com/office/drawing/2014/main" id="{AA0E2C32-5ED1-4C5B-A6A6-A674504845CA}"/>
                </a:ext>
              </a:extLst>
            </p:cNvPr>
            <p:cNvSpPr>
              <a:spLocks noChangeShapeType="1"/>
            </p:cNvSpPr>
            <p:nvPr/>
          </p:nvSpPr>
          <p:spPr bwMode="auto">
            <a:xfrm flipH="1">
              <a:off x="2688" y="1296"/>
              <a:ext cx="383" cy="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grpSp>
        <p:nvGrpSpPr>
          <p:cNvPr id="5" name="Skupina 4">
            <a:extLst>
              <a:ext uri="{FF2B5EF4-FFF2-40B4-BE49-F238E27FC236}">
                <a16:creationId xmlns:a16="http://schemas.microsoft.com/office/drawing/2014/main" id="{062A3717-1457-4900-8C67-90A0D66E29E2}"/>
              </a:ext>
            </a:extLst>
          </p:cNvPr>
          <p:cNvGrpSpPr/>
          <p:nvPr/>
        </p:nvGrpSpPr>
        <p:grpSpPr>
          <a:xfrm>
            <a:off x="76200" y="4876800"/>
            <a:ext cx="1885950" cy="1905000"/>
            <a:chOff x="76200" y="4876800"/>
            <a:chExt cx="1885950" cy="1905000"/>
          </a:xfrm>
        </p:grpSpPr>
        <p:pic>
          <p:nvPicPr>
            <p:cNvPr id="36873" name="Picture 7">
              <a:extLst>
                <a:ext uri="{FF2B5EF4-FFF2-40B4-BE49-F238E27FC236}">
                  <a16:creationId xmlns:a16="http://schemas.microsoft.com/office/drawing/2014/main" id="{A39A0C9D-331E-4982-A8AA-2AB97E0B6E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4876800"/>
              <a:ext cx="1885950" cy="1905000"/>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36874" name="Line 8">
              <a:extLst>
                <a:ext uri="{FF2B5EF4-FFF2-40B4-BE49-F238E27FC236}">
                  <a16:creationId xmlns:a16="http://schemas.microsoft.com/office/drawing/2014/main" id="{BCBA76FB-5124-47B2-B4ED-A67748D9AB1D}"/>
                </a:ext>
              </a:extLst>
            </p:cNvPr>
            <p:cNvSpPr>
              <a:spLocks noChangeShapeType="1"/>
            </p:cNvSpPr>
            <p:nvPr/>
          </p:nvSpPr>
          <p:spPr bwMode="auto">
            <a:xfrm flipH="1">
              <a:off x="990600" y="4953000"/>
              <a:ext cx="609600" cy="30480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sp>
        <p:nvSpPr>
          <p:cNvPr id="36871" name="Text Box 9">
            <a:extLst>
              <a:ext uri="{FF2B5EF4-FFF2-40B4-BE49-F238E27FC236}">
                <a16:creationId xmlns:a16="http://schemas.microsoft.com/office/drawing/2014/main" id="{65313F77-A079-4FE3-9D86-3C629FCDF999}"/>
              </a:ext>
            </a:extLst>
          </p:cNvPr>
          <p:cNvSpPr txBox="1">
            <a:spLocks noChangeArrowheads="1"/>
          </p:cNvSpPr>
          <p:nvPr/>
        </p:nvSpPr>
        <p:spPr bwMode="auto">
          <a:xfrm>
            <a:off x="250825" y="836613"/>
            <a:ext cx="46085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buFontTx/>
              <a:buChar char="•"/>
            </a:pPr>
            <a:r>
              <a:rPr lang="cs-CZ" altLang="cs-CZ" dirty="0">
                <a:latin typeface="+mn-lt"/>
              </a:rPr>
              <a:t> optimální „zaostření“ </a:t>
            </a:r>
            <a:r>
              <a:rPr lang="cs-CZ" altLang="cs-CZ" dirty="0" err="1">
                <a:latin typeface="+mn-lt"/>
              </a:rPr>
              <a:t>uz</a:t>
            </a:r>
            <a:r>
              <a:rPr lang="cs-CZ" altLang="cs-CZ" dirty="0">
                <a:latin typeface="+mn-lt"/>
              </a:rPr>
              <a:t> svazku</a:t>
            </a:r>
          </a:p>
        </p:txBody>
      </p:sp>
      <p:sp>
        <p:nvSpPr>
          <p:cNvPr id="36872" name="Text Box 4">
            <a:extLst>
              <a:ext uri="{FF2B5EF4-FFF2-40B4-BE49-F238E27FC236}">
                <a16:creationId xmlns:a16="http://schemas.microsoft.com/office/drawing/2014/main" id="{B2034694-9BF9-46E1-9E88-C0CDF96915F2}"/>
              </a:ext>
            </a:extLst>
          </p:cNvPr>
          <p:cNvSpPr txBox="1">
            <a:spLocks noChangeArrowheads="1"/>
          </p:cNvSpPr>
          <p:nvPr/>
        </p:nvSpPr>
        <p:spPr bwMode="auto">
          <a:xfrm>
            <a:off x="2411413" y="6519863"/>
            <a:ext cx="57610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en-US" altLang="cs-CZ" sz="1600" b="1" i="1" dirty="0">
                <a:solidFill>
                  <a:schemeClr val="accent4"/>
                </a:solidFill>
                <a:latin typeface="+mj-lt"/>
              </a:rPr>
              <a:t>Sprawls </a:t>
            </a:r>
            <a:r>
              <a:rPr lang="cs-CZ" altLang="cs-CZ" sz="1600" b="1" i="1" dirty="0">
                <a:solidFill>
                  <a:schemeClr val="accent4"/>
                </a:solidFill>
                <a:latin typeface="+mj-lt"/>
              </a:rPr>
              <a:t> P. </a:t>
            </a:r>
            <a:r>
              <a:rPr lang="en-US" altLang="cs-CZ" sz="1600" b="1" i="1" dirty="0">
                <a:solidFill>
                  <a:schemeClr val="accent4"/>
                </a:solidFill>
                <a:latin typeface="+mj-lt"/>
              </a:rPr>
              <a:t>The </a:t>
            </a:r>
            <a:r>
              <a:rPr lang="cs-CZ" altLang="cs-CZ" sz="1600" b="1" i="1" dirty="0">
                <a:solidFill>
                  <a:schemeClr val="accent4"/>
                </a:solidFill>
                <a:latin typeface="+mj-lt"/>
              </a:rPr>
              <a:t> P</a:t>
            </a:r>
            <a:r>
              <a:rPr lang="en-US" altLang="cs-CZ" sz="1600" b="1" i="1" dirty="0" err="1">
                <a:solidFill>
                  <a:schemeClr val="accent4"/>
                </a:solidFill>
                <a:latin typeface="+mj-lt"/>
              </a:rPr>
              <a:t>hysical</a:t>
            </a:r>
            <a:r>
              <a:rPr lang="en-US" altLang="cs-CZ" sz="1600" b="1" i="1" dirty="0">
                <a:solidFill>
                  <a:schemeClr val="accent4"/>
                </a:solidFill>
                <a:latin typeface="+mj-lt"/>
              </a:rPr>
              <a:t> Principles of Medical Imaging, 2nd Edition</a:t>
            </a:r>
            <a:endParaRPr lang="en-US" altLang="cs-CZ" sz="1600" i="1" dirty="0">
              <a:solidFill>
                <a:schemeClr val="accent4"/>
              </a:solidFill>
              <a:latin typeface="+mj-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4" name="Group 29">
            <a:extLst>
              <a:ext uri="{FF2B5EF4-FFF2-40B4-BE49-F238E27FC236}">
                <a16:creationId xmlns:a16="http://schemas.microsoft.com/office/drawing/2014/main" id="{08C60DA0-72A0-42C2-AB65-D9CF08721513}"/>
              </a:ext>
            </a:extLst>
          </p:cNvPr>
          <p:cNvGrpSpPr>
            <a:grpSpLocks/>
          </p:cNvGrpSpPr>
          <p:nvPr/>
        </p:nvGrpSpPr>
        <p:grpSpPr bwMode="auto">
          <a:xfrm>
            <a:off x="4232275" y="241300"/>
            <a:ext cx="5029200" cy="3086100"/>
            <a:chOff x="2712" y="144"/>
            <a:chExt cx="3168" cy="1944"/>
          </a:xfrm>
        </p:grpSpPr>
        <p:pic>
          <p:nvPicPr>
            <p:cNvPr id="37904" name="Picture 2">
              <a:extLst>
                <a:ext uri="{FF2B5EF4-FFF2-40B4-BE49-F238E27FC236}">
                  <a16:creationId xmlns:a16="http://schemas.microsoft.com/office/drawing/2014/main" id="{BDEEDA8D-A288-4EAE-BE46-90B11E182F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2" y="144"/>
              <a:ext cx="3048" cy="1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5" name="Line 18">
              <a:extLst>
                <a:ext uri="{FF2B5EF4-FFF2-40B4-BE49-F238E27FC236}">
                  <a16:creationId xmlns:a16="http://schemas.microsoft.com/office/drawing/2014/main" id="{F93C4F15-2153-4D5D-9051-F050DF6128A5}"/>
                </a:ext>
              </a:extLst>
            </p:cNvPr>
            <p:cNvSpPr>
              <a:spLocks noChangeShapeType="1"/>
            </p:cNvSpPr>
            <p:nvPr/>
          </p:nvSpPr>
          <p:spPr bwMode="auto">
            <a:xfrm flipH="1">
              <a:off x="5640" y="768"/>
              <a:ext cx="240" cy="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7906" name="Line 19">
              <a:extLst>
                <a:ext uri="{FF2B5EF4-FFF2-40B4-BE49-F238E27FC236}">
                  <a16:creationId xmlns:a16="http://schemas.microsoft.com/office/drawing/2014/main" id="{3482EF74-AA41-48FA-812F-83A5064BE29C}"/>
                </a:ext>
              </a:extLst>
            </p:cNvPr>
            <p:cNvSpPr>
              <a:spLocks noChangeShapeType="1"/>
            </p:cNvSpPr>
            <p:nvPr/>
          </p:nvSpPr>
          <p:spPr bwMode="auto">
            <a:xfrm flipH="1">
              <a:off x="5640" y="960"/>
              <a:ext cx="240" cy="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7907" name="Line 20">
              <a:extLst>
                <a:ext uri="{FF2B5EF4-FFF2-40B4-BE49-F238E27FC236}">
                  <a16:creationId xmlns:a16="http://schemas.microsoft.com/office/drawing/2014/main" id="{27C2E1BA-D3D4-46DF-B714-2C7F0E56DFB2}"/>
                </a:ext>
              </a:extLst>
            </p:cNvPr>
            <p:cNvSpPr>
              <a:spLocks noChangeShapeType="1"/>
            </p:cNvSpPr>
            <p:nvPr/>
          </p:nvSpPr>
          <p:spPr bwMode="auto">
            <a:xfrm flipH="1">
              <a:off x="5640" y="1200"/>
              <a:ext cx="240" cy="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grpSp>
        <p:nvGrpSpPr>
          <p:cNvPr id="37895" name="Group 28">
            <a:extLst>
              <a:ext uri="{FF2B5EF4-FFF2-40B4-BE49-F238E27FC236}">
                <a16:creationId xmlns:a16="http://schemas.microsoft.com/office/drawing/2014/main" id="{5DE35D79-FEEB-409E-B06A-2ACDFB1777CE}"/>
              </a:ext>
            </a:extLst>
          </p:cNvPr>
          <p:cNvGrpSpPr>
            <a:grpSpLocks/>
          </p:cNvGrpSpPr>
          <p:nvPr/>
        </p:nvGrpSpPr>
        <p:grpSpPr bwMode="auto">
          <a:xfrm>
            <a:off x="1524000" y="0"/>
            <a:ext cx="5334000" cy="3346450"/>
            <a:chOff x="960" y="0"/>
            <a:chExt cx="3360" cy="2108"/>
          </a:xfrm>
        </p:grpSpPr>
        <p:pic>
          <p:nvPicPr>
            <p:cNvPr id="37901" name="Picture 4">
              <a:extLst>
                <a:ext uri="{FF2B5EF4-FFF2-40B4-BE49-F238E27FC236}">
                  <a16:creationId xmlns:a16="http://schemas.microsoft.com/office/drawing/2014/main" id="{1E67ED91-75E4-493D-B3B1-186D7AD179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 y="0"/>
              <a:ext cx="3264" cy="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2" name="Line 16">
              <a:extLst>
                <a:ext uri="{FF2B5EF4-FFF2-40B4-BE49-F238E27FC236}">
                  <a16:creationId xmlns:a16="http://schemas.microsoft.com/office/drawing/2014/main" id="{1127872D-B2E8-4909-AAA1-EC21FABD6B34}"/>
                </a:ext>
              </a:extLst>
            </p:cNvPr>
            <p:cNvSpPr>
              <a:spLocks noChangeShapeType="1"/>
            </p:cNvSpPr>
            <p:nvPr/>
          </p:nvSpPr>
          <p:spPr bwMode="auto">
            <a:xfrm flipH="1">
              <a:off x="4080" y="1056"/>
              <a:ext cx="240" cy="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7903" name="Line 17">
              <a:extLst>
                <a:ext uri="{FF2B5EF4-FFF2-40B4-BE49-F238E27FC236}">
                  <a16:creationId xmlns:a16="http://schemas.microsoft.com/office/drawing/2014/main" id="{8F126CE1-6E28-4117-9DAC-3E0AC5592D71}"/>
                </a:ext>
              </a:extLst>
            </p:cNvPr>
            <p:cNvSpPr>
              <a:spLocks noChangeShapeType="1"/>
            </p:cNvSpPr>
            <p:nvPr/>
          </p:nvSpPr>
          <p:spPr bwMode="auto">
            <a:xfrm flipH="1">
              <a:off x="4080" y="816"/>
              <a:ext cx="240" cy="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grpSp>
        <p:nvGrpSpPr>
          <p:cNvPr id="37896" name="Group 27">
            <a:extLst>
              <a:ext uri="{FF2B5EF4-FFF2-40B4-BE49-F238E27FC236}">
                <a16:creationId xmlns:a16="http://schemas.microsoft.com/office/drawing/2014/main" id="{83D678EE-7848-4801-B9F3-9D5717F0579C}"/>
              </a:ext>
            </a:extLst>
          </p:cNvPr>
          <p:cNvGrpSpPr>
            <a:grpSpLocks/>
          </p:cNvGrpSpPr>
          <p:nvPr/>
        </p:nvGrpSpPr>
        <p:grpSpPr bwMode="auto">
          <a:xfrm>
            <a:off x="0" y="-9525"/>
            <a:ext cx="3811588" cy="3286125"/>
            <a:chOff x="68" y="0"/>
            <a:chExt cx="2401" cy="2070"/>
          </a:xfrm>
        </p:grpSpPr>
        <p:pic>
          <p:nvPicPr>
            <p:cNvPr id="37899" name="Picture 7">
              <a:extLst>
                <a:ext uri="{FF2B5EF4-FFF2-40B4-BE49-F238E27FC236}">
                  <a16:creationId xmlns:a16="http://schemas.microsoft.com/office/drawing/2014/main" id="{AAE8ABAD-85AF-45D2-B65B-3BB21CA829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6451"/>
            <a:stretch>
              <a:fillRect/>
            </a:stretch>
          </p:blipFill>
          <p:spPr bwMode="auto">
            <a:xfrm>
              <a:off x="68" y="0"/>
              <a:ext cx="2401" cy="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0" name="Line 11">
              <a:extLst>
                <a:ext uri="{FF2B5EF4-FFF2-40B4-BE49-F238E27FC236}">
                  <a16:creationId xmlns:a16="http://schemas.microsoft.com/office/drawing/2014/main" id="{E1350778-ECEF-4D8D-B0B9-DE6A8071F31A}"/>
                </a:ext>
              </a:extLst>
            </p:cNvPr>
            <p:cNvSpPr>
              <a:spLocks noChangeShapeType="1"/>
            </p:cNvSpPr>
            <p:nvPr/>
          </p:nvSpPr>
          <p:spPr bwMode="auto">
            <a:xfrm flipH="1">
              <a:off x="2208" y="912"/>
              <a:ext cx="24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44450">
                  <a:solidFill>
                    <a:srgbClr val="000000"/>
                  </a:solidFill>
                  <a:round/>
                  <a:headEnd/>
                  <a:tailEnd type="triangle" w="med" len="med"/>
                </a14:hiddenLine>
              </a:ext>
            </a:extLst>
          </p:spPr>
          <p:txBody>
            <a:bodyPr/>
            <a:lstStyle/>
            <a:p>
              <a:endParaRPr lang="cs-CZ"/>
            </a:p>
          </p:txBody>
        </p:sp>
      </p:grpSp>
      <p:grpSp>
        <p:nvGrpSpPr>
          <p:cNvPr id="37890" name="Group 32">
            <a:extLst>
              <a:ext uri="{FF2B5EF4-FFF2-40B4-BE49-F238E27FC236}">
                <a16:creationId xmlns:a16="http://schemas.microsoft.com/office/drawing/2014/main" id="{9BCD3017-C139-4390-999D-B452147407B8}"/>
              </a:ext>
            </a:extLst>
          </p:cNvPr>
          <p:cNvGrpSpPr>
            <a:grpSpLocks/>
          </p:cNvGrpSpPr>
          <p:nvPr/>
        </p:nvGrpSpPr>
        <p:grpSpPr bwMode="auto">
          <a:xfrm>
            <a:off x="3867150" y="3457575"/>
            <a:ext cx="5276850" cy="3400425"/>
            <a:chOff x="2436" y="2178"/>
            <a:chExt cx="3324" cy="2142"/>
          </a:xfrm>
        </p:grpSpPr>
        <p:pic>
          <p:nvPicPr>
            <p:cNvPr id="37916" name="Picture 3">
              <a:extLst>
                <a:ext uri="{FF2B5EF4-FFF2-40B4-BE49-F238E27FC236}">
                  <a16:creationId xmlns:a16="http://schemas.microsoft.com/office/drawing/2014/main" id="{39013535-B1BB-44C4-A2E8-E9405479F8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6" y="2178"/>
              <a:ext cx="3324" cy="2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17" name="Line 10">
              <a:extLst>
                <a:ext uri="{FF2B5EF4-FFF2-40B4-BE49-F238E27FC236}">
                  <a16:creationId xmlns:a16="http://schemas.microsoft.com/office/drawing/2014/main" id="{F5247351-A68C-4EED-89BB-96DE432E6954}"/>
                </a:ext>
              </a:extLst>
            </p:cNvPr>
            <p:cNvSpPr>
              <a:spLocks noChangeShapeType="1"/>
            </p:cNvSpPr>
            <p:nvPr/>
          </p:nvSpPr>
          <p:spPr bwMode="auto">
            <a:xfrm flipH="1">
              <a:off x="5520" y="2688"/>
              <a:ext cx="240" cy="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7918" name="Line 12">
              <a:extLst>
                <a:ext uri="{FF2B5EF4-FFF2-40B4-BE49-F238E27FC236}">
                  <a16:creationId xmlns:a16="http://schemas.microsoft.com/office/drawing/2014/main" id="{C1EB80F8-7E25-41F7-A74D-E09220247F30}"/>
                </a:ext>
              </a:extLst>
            </p:cNvPr>
            <p:cNvSpPr>
              <a:spLocks noChangeShapeType="1"/>
            </p:cNvSpPr>
            <p:nvPr/>
          </p:nvSpPr>
          <p:spPr bwMode="auto">
            <a:xfrm flipH="1">
              <a:off x="5520" y="2880"/>
              <a:ext cx="240" cy="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7919" name="Line 13">
              <a:extLst>
                <a:ext uri="{FF2B5EF4-FFF2-40B4-BE49-F238E27FC236}">
                  <a16:creationId xmlns:a16="http://schemas.microsoft.com/office/drawing/2014/main" id="{3E227C55-F93F-4AB0-9495-7A8AEF11AEE5}"/>
                </a:ext>
              </a:extLst>
            </p:cNvPr>
            <p:cNvSpPr>
              <a:spLocks noChangeShapeType="1"/>
            </p:cNvSpPr>
            <p:nvPr/>
          </p:nvSpPr>
          <p:spPr bwMode="auto">
            <a:xfrm flipH="1">
              <a:off x="5520" y="3120"/>
              <a:ext cx="240" cy="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7920" name="Line 14">
              <a:extLst>
                <a:ext uri="{FF2B5EF4-FFF2-40B4-BE49-F238E27FC236}">
                  <a16:creationId xmlns:a16="http://schemas.microsoft.com/office/drawing/2014/main" id="{BB819804-57D5-46A5-B620-79138954D1A1}"/>
                </a:ext>
              </a:extLst>
            </p:cNvPr>
            <p:cNvSpPr>
              <a:spLocks noChangeShapeType="1"/>
            </p:cNvSpPr>
            <p:nvPr/>
          </p:nvSpPr>
          <p:spPr bwMode="auto">
            <a:xfrm flipH="1">
              <a:off x="5520" y="3360"/>
              <a:ext cx="240" cy="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7921" name="Line 15">
              <a:extLst>
                <a:ext uri="{FF2B5EF4-FFF2-40B4-BE49-F238E27FC236}">
                  <a16:creationId xmlns:a16="http://schemas.microsoft.com/office/drawing/2014/main" id="{842328B3-162A-41FC-9E7B-A6F0EAC2B497}"/>
                </a:ext>
              </a:extLst>
            </p:cNvPr>
            <p:cNvSpPr>
              <a:spLocks noChangeShapeType="1"/>
            </p:cNvSpPr>
            <p:nvPr/>
          </p:nvSpPr>
          <p:spPr bwMode="auto">
            <a:xfrm flipH="1">
              <a:off x="5520" y="3648"/>
              <a:ext cx="240" cy="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grpSp>
        <p:nvGrpSpPr>
          <p:cNvPr id="37891" name="Group 31">
            <a:extLst>
              <a:ext uri="{FF2B5EF4-FFF2-40B4-BE49-F238E27FC236}">
                <a16:creationId xmlns:a16="http://schemas.microsoft.com/office/drawing/2014/main" id="{90DCF0CA-3FAF-41D8-B5AF-E9367B66798F}"/>
              </a:ext>
            </a:extLst>
          </p:cNvPr>
          <p:cNvGrpSpPr>
            <a:grpSpLocks/>
          </p:cNvGrpSpPr>
          <p:nvPr/>
        </p:nvGrpSpPr>
        <p:grpSpPr bwMode="auto">
          <a:xfrm>
            <a:off x="152400" y="1425575"/>
            <a:ext cx="5562600" cy="5432425"/>
            <a:chOff x="96" y="898"/>
            <a:chExt cx="3504" cy="3422"/>
          </a:xfrm>
        </p:grpSpPr>
        <p:pic>
          <p:nvPicPr>
            <p:cNvPr id="37910" name="Picture 6">
              <a:extLst>
                <a:ext uri="{FF2B5EF4-FFF2-40B4-BE49-F238E27FC236}">
                  <a16:creationId xmlns:a16="http://schemas.microsoft.com/office/drawing/2014/main" id="{C7C37BB0-2015-4792-97BD-A7DFA0E7A1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 y="2118"/>
              <a:ext cx="3498" cy="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11" name="Line 21">
              <a:extLst>
                <a:ext uri="{FF2B5EF4-FFF2-40B4-BE49-F238E27FC236}">
                  <a16:creationId xmlns:a16="http://schemas.microsoft.com/office/drawing/2014/main" id="{A2928988-B4BD-468A-9E52-CAF6E75EC317}"/>
                </a:ext>
              </a:extLst>
            </p:cNvPr>
            <p:cNvSpPr>
              <a:spLocks noChangeShapeType="1"/>
            </p:cNvSpPr>
            <p:nvPr/>
          </p:nvSpPr>
          <p:spPr bwMode="auto">
            <a:xfrm flipH="1">
              <a:off x="2161" y="898"/>
              <a:ext cx="240" cy="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7912" name="Line 22">
              <a:extLst>
                <a:ext uri="{FF2B5EF4-FFF2-40B4-BE49-F238E27FC236}">
                  <a16:creationId xmlns:a16="http://schemas.microsoft.com/office/drawing/2014/main" id="{C52E17E4-8E8E-42F1-80E0-54CF22267CC6}"/>
                </a:ext>
              </a:extLst>
            </p:cNvPr>
            <p:cNvSpPr>
              <a:spLocks noChangeShapeType="1"/>
            </p:cNvSpPr>
            <p:nvPr/>
          </p:nvSpPr>
          <p:spPr bwMode="auto">
            <a:xfrm flipH="1">
              <a:off x="3360" y="2976"/>
              <a:ext cx="240" cy="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7913" name="Line 23">
              <a:extLst>
                <a:ext uri="{FF2B5EF4-FFF2-40B4-BE49-F238E27FC236}">
                  <a16:creationId xmlns:a16="http://schemas.microsoft.com/office/drawing/2014/main" id="{87D7A73C-43B5-49F9-B352-157AEC00725F}"/>
                </a:ext>
              </a:extLst>
            </p:cNvPr>
            <p:cNvSpPr>
              <a:spLocks noChangeShapeType="1"/>
            </p:cNvSpPr>
            <p:nvPr/>
          </p:nvSpPr>
          <p:spPr bwMode="auto">
            <a:xfrm flipH="1">
              <a:off x="3360" y="3216"/>
              <a:ext cx="240" cy="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7914" name="Line 24">
              <a:extLst>
                <a:ext uri="{FF2B5EF4-FFF2-40B4-BE49-F238E27FC236}">
                  <a16:creationId xmlns:a16="http://schemas.microsoft.com/office/drawing/2014/main" id="{036F2827-1F09-44AC-BFC8-9A8CB86BEF4F}"/>
                </a:ext>
              </a:extLst>
            </p:cNvPr>
            <p:cNvSpPr>
              <a:spLocks noChangeShapeType="1"/>
            </p:cNvSpPr>
            <p:nvPr/>
          </p:nvSpPr>
          <p:spPr bwMode="auto">
            <a:xfrm flipH="1">
              <a:off x="3360" y="3456"/>
              <a:ext cx="240" cy="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pic>
          <p:nvPicPr>
            <p:cNvPr id="37915" name="Picture 25">
              <a:extLst>
                <a:ext uri="{FF2B5EF4-FFF2-40B4-BE49-F238E27FC236}">
                  <a16:creationId xmlns:a16="http://schemas.microsoft.com/office/drawing/2014/main" id="{363E640E-57E5-4CB7-B5F2-8E0C836410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 y="2112"/>
              <a:ext cx="510"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grpSp>
        <p:nvGrpSpPr>
          <p:cNvPr id="37892" name="Group 30">
            <a:extLst>
              <a:ext uri="{FF2B5EF4-FFF2-40B4-BE49-F238E27FC236}">
                <a16:creationId xmlns:a16="http://schemas.microsoft.com/office/drawing/2014/main" id="{09D29146-D2DE-40A9-93EA-3087F53779B5}"/>
              </a:ext>
            </a:extLst>
          </p:cNvPr>
          <p:cNvGrpSpPr>
            <a:grpSpLocks/>
          </p:cNvGrpSpPr>
          <p:nvPr/>
        </p:nvGrpSpPr>
        <p:grpSpPr bwMode="auto">
          <a:xfrm>
            <a:off x="0" y="4876800"/>
            <a:ext cx="1885950" cy="1905000"/>
            <a:chOff x="0" y="3072"/>
            <a:chExt cx="1188" cy="1200"/>
          </a:xfrm>
        </p:grpSpPr>
        <p:pic>
          <p:nvPicPr>
            <p:cNvPr id="37908" name="Picture 8">
              <a:extLst>
                <a:ext uri="{FF2B5EF4-FFF2-40B4-BE49-F238E27FC236}">
                  <a16:creationId xmlns:a16="http://schemas.microsoft.com/office/drawing/2014/main" id="{FD08A924-7E71-4D02-B79B-A0614D16AF4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072"/>
              <a:ext cx="1188" cy="1200"/>
            </a:xfrm>
            <a:prstGeom prst="rect">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37909" name="Line 9">
              <a:extLst>
                <a:ext uri="{FF2B5EF4-FFF2-40B4-BE49-F238E27FC236}">
                  <a16:creationId xmlns:a16="http://schemas.microsoft.com/office/drawing/2014/main" id="{F30EE98D-61E1-46EE-85E9-74547FD48095}"/>
                </a:ext>
              </a:extLst>
            </p:cNvPr>
            <p:cNvSpPr>
              <a:spLocks noChangeShapeType="1"/>
            </p:cNvSpPr>
            <p:nvPr/>
          </p:nvSpPr>
          <p:spPr bwMode="auto">
            <a:xfrm flipH="1">
              <a:off x="192" y="3072"/>
              <a:ext cx="384" cy="192"/>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sp>
        <p:nvSpPr>
          <p:cNvPr id="669722" name="Text Box 26">
            <a:extLst>
              <a:ext uri="{FF2B5EF4-FFF2-40B4-BE49-F238E27FC236}">
                <a16:creationId xmlns:a16="http://schemas.microsoft.com/office/drawing/2014/main" id="{4E66D063-B1A2-48DD-9C55-3CEACC46547B}"/>
              </a:ext>
            </a:extLst>
          </p:cNvPr>
          <p:cNvSpPr txBox="1">
            <a:spLocks noChangeArrowheads="1"/>
          </p:cNvSpPr>
          <p:nvPr/>
        </p:nvSpPr>
        <p:spPr bwMode="auto">
          <a:xfrm>
            <a:off x="0" y="3597275"/>
            <a:ext cx="2200275" cy="461665"/>
          </a:xfrm>
          <a:prstGeom prst="rect">
            <a:avLst/>
          </a:prstGeom>
          <a:noFill/>
          <a:ln w="25400">
            <a:noFill/>
            <a:miter lim="800000"/>
            <a:headEnd/>
            <a:tailEnd/>
          </a:ln>
          <a:effectLst/>
        </p:spPr>
        <p:txBody>
          <a:bodyPr>
            <a:spAutoFit/>
          </a:bodyPr>
          <a:lstStyle/>
          <a:p>
            <a:pPr>
              <a:spcBef>
                <a:spcPct val="50000"/>
              </a:spcBef>
              <a:buFontTx/>
              <a:buChar char="•"/>
              <a:defRPr/>
            </a:pPr>
            <a:r>
              <a:rPr lang="cs-CZ" sz="2400" dirty="0">
                <a:solidFill>
                  <a:schemeClr val="bg1"/>
                </a:solidFill>
                <a:effectLst>
                  <a:outerShdw blurRad="38100" dist="38100" dir="2700000" algn="tl">
                    <a:srgbClr val="000000"/>
                  </a:outerShdw>
                </a:effectLst>
                <a:latin typeface="+mn-lt"/>
                <a:cs typeface="Arial" panose="020B0604020202020204" pitchFamily="34" charset="0"/>
              </a:rPr>
              <a:t>    </a:t>
            </a:r>
            <a:r>
              <a:rPr lang="cs-CZ" sz="2400" dirty="0" err="1">
                <a:solidFill>
                  <a:schemeClr val="bg1"/>
                </a:solidFill>
                <a:effectLst>
                  <a:outerShdw blurRad="38100" dist="38100" dir="2700000" algn="tl">
                    <a:srgbClr val="000000"/>
                  </a:outerShdw>
                </a:effectLst>
                <a:latin typeface="+mn-lt"/>
                <a:cs typeface="Arial" panose="020B0604020202020204" pitchFamily="34" charset="0"/>
              </a:rPr>
              <a:t>frame</a:t>
            </a:r>
            <a:r>
              <a:rPr lang="cs-CZ" sz="2400" dirty="0">
                <a:solidFill>
                  <a:schemeClr val="bg1"/>
                </a:solidFill>
                <a:effectLst>
                  <a:outerShdw blurRad="38100" dist="38100" dir="2700000" algn="tl">
                    <a:srgbClr val="000000"/>
                  </a:outerShdw>
                </a:effectLst>
                <a:latin typeface="+mn-lt"/>
                <a:cs typeface="Arial" panose="020B0604020202020204" pitchFamily="34" charset="0"/>
              </a:rPr>
              <a:t> </a:t>
            </a:r>
            <a:r>
              <a:rPr lang="cs-CZ" sz="2400" dirty="0" err="1">
                <a:solidFill>
                  <a:schemeClr val="bg1"/>
                </a:solidFill>
                <a:effectLst>
                  <a:outerShdw blurRad="38100" dist="38100" dir="2700000" algn="tl">
                    <a:srgbClr val="000000"/>
                  </a:outerShdw>
                </a:effectLst>
                <a:latin typeface="+mn-lt"/>
                <a:cs typeface="Arial" panose="020B0604020202020204" pitchFamily="34" charset="0"/>
              </a:rPr>
              <a:t>rate</a:t>
            </a:r>
            <a:endParaRPr lang="cs-CZ" sz="2400" dirty="0">
              <a:solidFill>
                <a:schemeClr val="bg1"/>
              </a:solidFill>
              <a:effectLst>
                <a:outerShdw blurRad="38100" dist="38100" dir="2700000" algn="tl">
                  <a:srgbClr val="000000"/>
                </a:outerShdw>
              </a:effectLst>
              <a:latin typeface="+mn-lt"/>
              <a:cs typeface="Arial" panose="020B0604020202020204" pitchFamily="34" charset="0"/>
            </a:endParaRPr>
          </a:p>
        </p:txBody>
      </p:sp>
      <p:cxnSp>
        <p:nvCxnSpPr>
          <p:cNvPr id="36" name="Přímá spojovací šipka 35">
            <a:extLst>
              <a:ext uri="{FF2B5EF4-FFF2-40B4-BE49-F238E27FC236}">
                <a16:creationId xmlns:a16="http://schemas.microsoft.com/office/drawing/2014/main" id="{08767C34-6373-425B-B43E-24F0E5126B90}"/>
              </a:ext>
            </a:extLst>
          </p:cNvPr>
          <p:cNvCxnSpPr/>
          <p:nvPr/>
        </p:nvCxnSpPr>
        <p:spPr>
          <a:xfrm>
            <a:off x="395288" y="3714750"/>
            <a:ext cx="0" cy="287338"/>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 name="Nadpis 3">
            <a:extLst>
              <a:ext uri="{FF2B5EF4-FFF2-40B4-BE49-F238E27FC236}">
                <a16:creationId xmlns:a16="http://schemas.microsoft.com/office/drawing/2014/main" id="{11E8BB14-FC19-4732-8CEB-DEB58BC1D356}"/>
              </a:ext>
            </a:extLst>
          </p:cNvPr>
          <p:cNvSpPr>
            <a:spLocks noGrp="1"/>
          </p:cNvSpPr>
          <p:nvPr>
            <p:ph type="title"/>
          </p:nvPr>
        </p:nvSpPr>
        <p:spPr>
          <a:xfrm>
            <a:off x="2555776" y="11113"/>
            <a:ext cx="1311374" cy="825600"/>
          </a:xfrm>
          <a:gradFill flip="none" rotWithShape="1">
            <a:gsLst>
              <a:gs pos="0">
                <a:srgbClr val="002B82">
                  <a:shade val="30000"/>
                  <a:satMod val="115000"/>
                </a:srgbClr>
              </a:gs>
              <a:gs pos="50000">
                <a:srgbClr val="002B82">
                  <a:shade val="67500"/>
                  <a:satMod val="115000"/>
                </a:srgbClr>
              </a:gs>
              <a:gs pos="100000">
                <a:srgbClr val="002B82">
                  <a:shade val="100000"/>
                  <a:satMod val="115000"/>
                </a:srgbClr>
              </a:gs>
            </a:gsLst>
            <a:lin ang="2700000" scaled="1"/>
            <a:tileRect/>
          </a:gradFill>
        </p:spPr>
        <p:txBody>
          <a:bodyPr/>
          <a:lstStyle/>
          <a:p>
            <a:r>
              <a:rPr lang="cs-CZ" dirty="0"/>
              <a:t>Zóny</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0BD6F7-C71E-41A7-8797-361469D5DF87}"/>
              </a:ext>
            </a:extLst>
          </p:cNvPr>
          <p:cNvSpPr>
            <a:spLocks noGrp="1"/>
          </p:cNvSpPr>
          <p:nvPr>
            <p:ph type="title"/>
          </p:nvPr>
        </p:nvSpPr>
        <p:spPr>
          <a:xfrm>
            <a:off x="395288" y="0"/>
            <a:ext cx="8229600" cy="836613"/>
          </a:xfrm>
        </p:spPr>
        <p:txBody>
          <a:bodyPr/>
          <a:lstStyle/>
          <a:p>
            <a:pPr eaLnBrk="1" hangingPunct="1">
              <a:defRPr/>
            </a:pPr>
            <a:r>
              <a:rPr lang="cs-CZ" dirty="0"/>
              <a:t>Komprese</a:t>
            </a:r>
          </a:p>
        </p:txBody>
      </p:sp>
      <p:sp>
        <p:nvSpPr>
          <p:cNvPr id="3" name="Zástupný symbol pro obsah 2">
            <a:extLst>
              <a:ext uri="{FF2B5EF4-FFF2-40B4-BE49-F238E27FC236}">
                <a16:creationId xmlns:a16="http://schemas.microsoft.com/office/drawing/2014/main" id="{146BD629-EA05-4D4F-9888-09C7BC985C41}"/>
              </a:ext>
            </a:extLst>
          </p:cNvPr>
          <p:cNvSpPr>
            <a:spLocks noGrp="1"/>
          </p:cNvSpPr>
          <p:nvPr>
            <p:ph idx="1"/>
          </p:nvPr>
        </p:nvSpPr>
        <p:spPr>
          <a:xfrm>
            <a:off x="395288" y="908050"/>
            <a:ext cx="8064500" cy="5689600"/>
          </a:xfrm>
        </p:spPr>
        <p:txBody>
          <a:bodyPr>
            <a:normAutofit/>
          </a:bodyPr>
          <a:lstStyle/>
          <a:p>
            <a:pPr>
              <a:defRPr/>
            </a:pPr>
            <a:r>
              <a:rPr lang="cs-CZ" sz="2400" dirty="0">
                <a:solidFill>
                  <a:srgbClr val="FFFFFF"/>
                </a:solidFill>
                <a:cs typeface="Arial" pitchFamily="34" charset="0"/>
              </a:rPr>
              <a:t>Určuje jak velký rozsah intenzit přijatého signálu se má zobrazit</a:t>
            </a:r>
          </a:p>
        </p:txBody>
      </p:sp>
      <p:grpSp>
        <p:nvGrpSpPr>
          <p:cNvPr id="12" name="Group 48662">
            <a:extLst>
              <a:ext uri="{FF2B5EF4-FFF2-40B4-BE49-F238E27FC236}">
                <a16:creationId xmlns:a16="http://schemas.microsoft.com/office/drawing/2014/main" id="{770533B5-57F8-4801-99E3-8BFFD8620EDB}"/>
              </a:ext>
            </a:extLst>
          </p:cNvPr>
          <p:cNvGrpSpPr/>
          <p:nvPr/>
        </p:nvGrpSpPr>
        <p:grpSpPr>
          <a:xfrm>
            <a:off x="1253279" y="1888103"/>
            <a:ext cx="5987643" cy="4066540"/>
            <a:chOff x="0" y="0"/>
            <a:chExt cx="5987643" cy="4066540"/>
          </a:xfrm>
        </p:grpSpPr>
        <p:sp>
          <p:nvSpPr>
            <p:cNvPr id="13" name="Shape 7335">
              <a:extLst>
                <a:ext uri="{FF2B5EF4-FFF2-40B4-BE49-F238E27FC236}">
                  <a16:creationId xmlns:a16="http://schemas.microsoft.com/office/drawing/2014/main" id="{8E83CF88-6592-49C8-A51D-D0F9FDBDE99E}"/>
                </a:ext>
              </a:extLst>
            </p:cNvPr>
            <p:cNvSpPr/>
            <p:nvPr/>
          </p:nvSpPr>
          <p:spPr>
            <a:xfrm>
              <a:off x="3477260" y="847090"/>
              <a:ext cx="194310" cy="147320"/>
            </a:xfrm>
            <a:custGeom>
              <a:avLst/>
              <a:gdLst/>
              <a:ahLst/>
              <a:cxnLst/>
              <a:rect l="0" t="0" r="0" b="0"/>
              <a:pathLst>
                <a:path w="194310" h="147320">
                  <a:moveTo>
                    <a:pt x="97790" y="147320"/>
                  </a:moveTo>
                  <a:lnTo>
                    <a:pt x="0" y="147320"/>
                  </a:lnTo>
                  <a:lnTo>
                    <a:pt x="0" y="0"/>
                  </a:lnTo>
                  <a:lnTo>
                    <a:pt x="194310" y="0"/>
                  </a:lnTo>
                  <a:lnTo>
                    <a:pt x="194310" y="147320"/>
                  </a:lnTo>
                  <a:lnTo>
                    <a:pt x="97790" y="147320"/>
                  </a:lnTo>
                  <a:close/>
                </a:path>
              </a:pathLst>
            </a:custGeom>
            <a:solidFill>
              <a:schemeClr val="tx1"/>
            </a:solidFill>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14" name="Shape 7336">
              <a:extLst>
                <a:ext uri="{FF2B5EF4-FFF2-40B4-BE49-F238E27FC236}">
                  <a16:creationId xmlns:a16="http://schemas.microsoft.com/office/drawing/2014/main" id="{40B855B9-5751-422A-B9A6-47B27210860B}"/>
                </a:ext>
              </a:extLst>
            </p:cNvPr>
            <p:cNvSpPr/>
            <p:nvPr/>
          </p:nvSpPr>
          <p:spPr>
            <a:xfrm>
              <a:off x="3477260" y="996950"/>
              <a:ext cx="194310" cy="147320"/>
            </a:xfrm>
            <a:custGeom>
              <a:avLst/>
              <a:gdLst/>
              <a:ahLst/>
              <a:cxnLst/>
              <a:rect l="0" t="0" r="0" b="0"/>
              <a:pathLst>
                <a:path w="194310" h="147320">
                  <a:moveTo>
                    <a:pt x="0" y="0"/>
                  </a:moveTo>
                  <a:lnTo>
                    <a:pt x="194310" y="0"/>
                  </a:lnTo>
                  <a:lnTo>
                    <a:pt x="194310" y="147320"/>
                  </a:lnTo>
                  <a:lnTo>
                    <a:pt x="97790" y="147320"/>
                  </a:lnTo>
                  <a:lnTo>
                    <a:pt x="0" y="147320"/>
                  </a:lnTo>
                  <a:lnTo>
                    <a:pt x="0" y="0"/>
                  </a:lnTo>
                  <a:close/>
                </a:path>
              </a:pathLst>
            </a:custGeom>
            <a:ln w="0" cap="flat">
              <a:miter lim="127000"/>
            </a:ln>
          </p:spPr>
          <p:style>
            <a:lnRef idx="0">
              <a:srgbClr val="000000">
                <a:alpha val="0"/>
              </a:srgbClr>
            </a:lnRef>
            <a:fillRef idx="1">
              <a:srgbClr val="F7F7F7"/>
            </a:fillRef>
            <a:effectRef idx="0">
              <a:scrgbClr r="0" g="0" b="0"/>
            </a:effectRef>
            <a:fontRef idx="none"/>
          </p:style>
          <p:txBody>
            <a:bodyPr/>
            <a:lstStyle/>
            <a:p>
              <a:endParaRPr lang="cs-CZ"/>
            </a:p>
          </p:txBody>
        </p:sp>
        <p:sp>
          <p:nvSpPr>
            <p:cNvPr id="15" name="Shape 7337">
              <a:extLst>
                <a:ext uri="{FF2B5EF4-FFF2-40B4-BE49-F238E27FC236}">
                  <a16:creationId xmlns:a16="http://schemas.microsoft.com/office/drawing/2014/main" id="{4D142179-A7E4-484D-82F8-C4E077C80EC9}"/>
                </a:ext>
              </a:extLst>
            </p:cNvPr>
            <p:cNvSpPr/>
            <p:nvPr/>
          </p:nvSpPr>
          <p:spPr>
            <a:xfrm>
              <a:off x="3477260" y="996950"/>
              <a:ext cx="194310" cy="147320"/>
            </a:xfrm>
            <a:custGeom>
              <a:avLst/>
              <a:gdLst/>
              <a:ahLst/>
              <a:cxnLst/>
              <a:rect l="0" t="0" r="0" b="0"/>
              <a:pathLst>
                <a:path w="194310" h="147320">
                  <a:moveTo>
                    <a:pt x="97790" y="147320"/>
                  </a:moveTo>
                  <a:lnTo>
                    <a:pt x="0" y="147320"/>
                  </a:lnTo>
                  <a:lnTo>
                    <a:pt x="0" y="0"/>
                  </a:lnTo>
                  <a:lnTo>
                    <a:pt x="194310" y="0"/>
                  </a:lnTo>
                  <a:lnTo>
                    <a:pt x="194310" y="147320"/>
                  </a:lnTo>
                  <a:lnTo>
                    <a:pt x="97790" y="14732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16" name="Shape 7338">
              <a:extLst>
                <a:ext uri="{FF2B5EF4-FFF2-40B4-BE49-F238E27FC236}">
                  <a16:creationId xmlns:a16="http://schemas.microsoft.com/office/drawing/2014/main" id="{4B9B53F4-FFC6-466D-B79C-5059E523EDDF}"/>
                </a:ext>
              </a:extLst>
            </p:cNvPr>
            <p:cNvSpPr/>
            <p:nvPr/>
          </p:nvSpPr>
          <p:spPr>
            <a:xfrm>
              <a:off x="3477260" y="1145540"/>
              <a:ext cx="194310" cy="147320"/>
            </a:xfrm>
            <a:custGeom>
              <a:avLst/>
              <a:gdLst/>
              <a:ahLst/>
              <a:cxnLst/>
              <a:rect l="0" t="0" r="0" b="0"/>
              <a:pathLst>
                <a:path w="194310" h="147320">
                  <a:moveTo>
                    <a:pt x="0" y="0"/>
                  </a:moveTo>
                  <a:lnTo>
                    <a:pt x="194310" y="0"/>
                  </a:lnTo>
                  <a:lnTo>
                    <a:pt x="194310" y="147320"/>
                  </a:lnTo>
                  <a:lnTo>
                    <a:pt x="97790" y="147320"/>
                  </a:lnTo>
                  <a:lnTo>
                    <a:pt x="0" y="147320"/>
                  </a:lnTo>
                  <a:lnTo>
                    <a:pt x="0" y="0"/>
                  </a:lnTo>
                  <a:close/>
                </a:path>
              </a:pathLst>
            </a:custGeom>
            <a:ln w="0" cap="flat">
              <a:miter lim="127000"/>
            </a:ln>
          </p:spPr>
          <p:style>
            <a:lnRef idx="0">
              <a:srgbClr val="000000">
                <a:alpha val="0"/>
              </a:srgbClr>
            </a:lnRef>
            <a:fillRef idx="1">
              <a:srgbClr val="EFEFEF"/>
            </a:fillRef>
            <a:effectRef idx="0">
              <a:scrgbClr r="0" g="0" b="0"/>
            </a:effectRef>
            <a:fontRef idx="none"/>
          </p:style>
          <p:txBody>
            <a:bodyPr/>
            <a:lstStyle/>
            <a:p>
              <a:endParaRPr lang="cs-CZ"/>
            </a:p>
          </p:txBody>
        </p:sp>
        <p:sp>
          <p:nvSpPr>
            <p:cNvPr id="17" name="Shape 7339">
              <a:extLst>
                <a:ext uri="{FF2B5EF4-FFF2-40B4-BE49-F238E27FC236}">
                  <a16:creationId xmlns:a16="http://schemas.microsoft.com/office/drawing/2014/main" id="{E16AEE4F-8144-4F7D-8679-BC084D1033C3}"/>
                </a:ext>
              </a:extLst>
            </p:cNvPr>
            <p:cNvSpPr/>
            <p:nvPr/>
          </p:nvSpPr>
          <p:spPr>
            <a:xfrm>
              <a:off x="3477260" y="1145540"/>
              <a:ext cx="194310" cy="147320"/>
            </a:xfrm>
            <a:custGeom>
              <a:avLst/>
              <a:gdLst/>
              <a:ahLst/>
              <a:cxnLst/>
              <a:rect l="0" t="0" r="0" b="0"/>
              <a:pathLst>
                <a:path w="194310" h="147320">
                  <a:moveTo>
                    <a:pt x="97790" y="147320"/>
                  </a:moveTo>
                  <a:lnTo>
                    <a:pt x="0" y="147320"/>
                  </a:lnTo>
                  <a:lnTo>
                    <a:pt x="0" y="0"/>
                  </a:lnTo>
                  <a:lnTo>
                    <a:pt x="194310" y="0"/>
                  </a:lnTo>
                  <a:lnTo>
                    <a:pt x="194310" y="147320"/>
                  </a:lnTo>
                  <a:lnTo>
                    <a:pt x="97790" y="14732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18" name="Shape 7340">
              <a:extLst>
                <a:ext uri="{FF2B5EF4-FFF2-40B4-BE49-F238E27FC236}">
                  <a16:creationId xmlns:a16="http://schemas.microsoft.com/office/drawing/2014/main" id="{5F7546A8-C6C9-4843-AAC0-F5DD40AF0293}"/>
                </a:ext>
              </a:extLst>
            </p:cNvPr>
            <p:cNvSpPr/>
            <p:nvPr/>
          </p:nvSpPr>
          <p:spPr>
            <a:xfrm>
              <a:off x="3477260" y="1286510"/>
              <a:ext cx="194310" cy="147320"/>
            </a:xfrm>
            <a:custGeom>
              <a:avLst/>
              <a:gdLst/>
              <a:ahLst/>
              <a:cxnLst/>
              <a:rect l="0" t="0" r="0" b="0"/>
              <a:pathLst>
                <a:path w="194310" h="147320">
                  <a:moveTo>
                    <a:pt x="0" y="0"/>
                  </a:moveTo>
                  <a:lnTo>
                    <a:pt x="194310" y="0"/>
                  </a:lnTo>
                  <a:lnTo>
                    <a:pt x="194310" y="147320"/>
                  </a:lnTo>
                  <a:lnTo>
                    <a:pt x="97790" y="147320"/>
                  </a:lnTo>
                  <a:lnTo>
                    <a:pt x="0" y="147320"/>
                  </a:lnTo>
                  <a:lnTo>
                    <a:pt x="0" y="0"/>
                  </a:lnTo>
                  <a:close/>
                </a:path>
              </a:pathLst>
            </a:custGeom>
            <a:ln w="0" cap="flat">
              <a:miter lim="127000"/>
            </a:ln>
          </p:spPr>
          <p:style>
            <a:lnRef idx="0">
              <a:srgbClr val="000000">
                <a:alpha val="0"/>
              </a:srgbClr>
            </a:lnRef>
            <a:fillRef idx="1">
              <a:srgbClr val="E1E1E1"/>
            </a:fillRef>
            <a:effectRef idx="0">
              <a:scrgbClr r="0" g="0" b="0"/>
            </a:effectRef>
            <a:fontRef idx="none"/>
          </p:style>
          <p:txBody>
            <a:bodyPr/>
            <a:lstStyle/>
            <a:p>
              <a:endParaRPr lang="cs-CZ"/>
            </a:p>
          </p:txBody>
        </p:sp>
        <p:sp>
          <p:nvSpPr>
            <p:cNvPr id="19" name="Shape 7341">
              <a:extLst>
                <a:ext uri="{FF2B5EF4-FFF2-40B4-BE49-F238E27FC236}">
                  <a16:creationId xmlns:a16="http://schemas.microsoft.com/office/drawing/2014/main" id="{6E6B9079-338B-4D51-8F41-45CCD85E4E2C}"/>
                </a:ext>
              </a:extLst>
            </p:cNvPr>
            <p:cNvSpPr/>
            <p:nvPr/>
          </p:nvSpPr>
          <p:spPr>
            <a:xfrm>
              <a:off x="3477260" y="1286510"/>
              <a:ext cx="194310" cy="147320"/>
            </a:xfrm>
            <a:custGeom>
              <a:avLst/>
              <a:gdLst/>
              <a:ahLst/>
              <a:cxnLst/>
              <a:rect l="0" t="0" r="0" b="0"/>
              <a:pathLst>
                <a:path w="194310" h="147320">
                  <a:moveTo>
                    <a:pt x="97790" y="147320"/>
                  </a:moveTo>
                  <a:lnTo>
                    <a:pt x="0" y="147320"/>
                  </a:lnTo>
                  <a:lnTo>
                    <a:pt x="0" y="0"/>
                  </a:lnTo>
                  <a:lnTo>
                    <a:pt x="194310" y="0"/>
                  </a:lnTo>
                  <a:lnTo>
                    <a:pt x="194310" y="147320"/>
                  </a:lnTo>
                  <a:lnTo>
                    <a:pt x="97790" y="14732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20" name="Shape 7342">
              <a:extLst>
                <a:ext uri="{FF2B5EF4-FFF2-40B4-BE49-F238E27FC236}">
                  <a16:creationId xmlns:a16="http://schemas.microsoft.com/office/drawing/2014/main" id="{7927F5F9-CFC3-485B-A7B0-29E288D92AE3}"/>
                </a:ext>
              </a:extLst>
            </p:cNvPr>
            <p:cNvSpPr/>
            <p:nvPr/>
          </p:nvSpPr>
          <p:spPr>
            <a:xfrm>
              <a:off x="3477260" y="1436370"/>
              <a:ext cx="194310" cy="147320"/>
            </a:xfrm>
            <a:custGeom>
              <a:avLst/>
              <a:gdLst/>
              <a:ahLst/>
              <a:cxnLst/>
              <a:rect l="0" t="0" r="0" b="0"/>
              <a:pathLst>
                <a:path w="194310" h="147320">
                  <a:moveTo>
                    <a:pt x="0" y="0"/>
                  </a:moveTo>
                  <a:lnTo>
                    <a:pt x="194310" y="0"/>
                  </a:lnTo>
                  <a:lnTo>
                    <a:pt x="194310" y="147320"/>
                  </a:lnTo>
                  <a:lnTo>
                    <a:pt x="97790" y="147320"/>
                  </a:lnTo>
                  <a:lnTo>
                    <a:pt x="0" y="147320"/>
                  </a:lnTo>
                  <a:lnTo>
                    <a:pt x="0" y="0"/>
                  </a:lnTo>
                  <a:close/>
                </a:path>
              </a:pathLst>
            </a:custGeom>
            <a:ln w="0" cap="flat">
              <a:miter lim="127000"/>
            </a:ln>
          </p:spPr>
          <p:style>
            <a:lnRef idx="0">
              <a:srgbClr val="000000">
                <a:alpha val="0"/>
              </a:srgbClr>
            </a:lnRef>
            <a:fillRef idx="1">
              <a:srgbClr val="D2D2D2"/>
            </a:fillRef>
            <a:effectRef idx="0">
              <a:scrgbClr r="0" g="0" b="0"/>
            </a:effectRef>
            <a:fontRef idx="none"/>
          </p:style>
          <p:txBody>
            <a:bodyPr/>
            <a:lstStyle/>
            <a:p>
              <a:endParaRPr lang="cs-CZ"/>
            </a:p>
          </p:txBody>
        </p:sp>
        <p:sp>
          <p:nvSpPr>
            <p:cNvPr id="21" name="Shape 7343">
              <a:extLst>
                <a:ext uri="{FF2B5EF4-FFF2-40B4-BE49-F238E27FC236}">
                  <a16:creationId xmlns:a16="http://schemas.microsoft.com/office/drawing/2014/main" id="{68E6A722-B3E1-4194-9B29-93D96C339D64}"/>
                </a:ext>
              </a:extLst>
            </p:cNvPr>
            <p:cNvSpPr/>
            <p:nvPr/>
          </p:nvSpPr>
          <p:spPr>
            <a:xfrm>
              <a:off x="3477260" y="1436370"/>
              <a:ext cx="194310" cy="147320"/>
            </a:xfrm>
            <a:custGeom>
              <a:avLst/>
              <a:gdLst/>
              <a:ahLst/>
              <a:cxnLst/>
              <a:rect l="0" t="0" r="0" b="0"/>
              <a:pathLst>
                <a:path w="194310" h="147320">
                  <a:moveTo>
                    <a:pt x="97790" y="147320"/>
                  </a:moveTo>
                  <a:lnTo>
                    <a:pt x="0" y="147320"/>
                  </a:lnTo>
                  <a:lnTo>
                    <a:pt x="0" y="0"/>
                  </a:lnTo>
                  <a:lnTo>
                    <a:pt x="194310" y="0"/>
                  </a:lnTo>
                  <a:lnTo>
                    <a:pt x="194310" y="147320"/>
                  </a:lnTo>
                  <a:lnTo>
                    <a:pt x="97790" y="14732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22" name="Shape 7344">
              <a:extLst>
                <a:ext uri="{FF2B5EF4-FFF2-40B4-BE49-F238E27FC236}">
                  <a16:creationId xmlns:a16="http://schemas.microsoft.com/office/drawing/2014/main" id="{3A2004AE-02DE-47D3-AD97-55DD5D70D5DB}"/>
                </a:ext>
              </a:extLst>
            </p:cNvPr>
            <p:cNvSpPr/>
            <p:nvPr/>
          </p:nvSpPr>
          <p:spPr>
            <a:xfrm>
              <a:off x="3477260" y="1584960"/>
              <a:ext cx="194310" cy="149860"/>
            </a:xfrm>
            <a:custGeom>
              <a:avLst/>
              <a:gdLst/>
              <a:ahLst/>
              <a:cxnLst/>
              <a:rect l="0" t="0" r="0" b="0"/>
              <a:pathLst>
                <a:path w="194310" h="149860">
                  <a:moveTo>
                    <a:pt x="0" y="0"/>
                  </a:moveTo>
                  <a:lnTo>
                    <a:pt x="194310" y="0"/>
                  </a:lnTo>
                  <a:lnTo>
                    <a:pt x="194310" y="149860"/>
                  </a:lnTo>
                  <a:lnTo>
                    <a:pt x="97790" y="149860"/>
                  </a:lnTo>
                  <a:lnTo>
                    <a:pt x="0" y="149860"/>
                  </a:lnTo>
                  <a:lnTo>
                    <a:pt x="0" y="0"/>
                  </a:lnTo>
                  <a:close/>
                </a:path>
              </a:pathLst>
            </a:custGeom>
            <a:ln w="0" cap="flat">
              <a:miter lim="127000"/>
            </a:ln>
          </p:spPr>
          <p:style>
            <a:lnRef idx="0">
              <a:srgbClr val="000000">
                <a:alpha val="0"/>
              </a:srgbClr>
            </a:lnRef>
            <a:fillRef idx="1">
              <a:srgbClr val="C0C0C0"/>
            </a:fillRef>
            <a:effectRef idx="0">
              <a:scrgbClr r="0" g="0" b="0"/>
            </a:effectRef>
            <a:fontRef idx="none"/>
          </p:style>
          <p:txBody>
            <a:bodyPr/>
            <a:lstStyle/>
            <a:p>
              <a:endParaRPr lang="cs-CZ"/>
            </a:p>
          </p:txBody>
        </p:sp>
        <p:sp>
          <p:nvSpPr>
            <p:cNvPr id="23" name="Shape 7345">
              <a:extLst>
                <a:ext uri="{FF2B5EF4-FFF2-40B4-BE49-F238E27FC236}">
                  <a16:creationId xmlns:a16="http://schemas.microsoft.com/office/drawing/2014/main" id="{591364DD-5AFF-4B0C-9828-1FBF9A890D93}"/>
                </a:ext>
              </a:extLst>
            </p:cNvPr>
            <p:cNvSpPr/>
            <p:nvPr/>
          </p:nvSpPr>
          <p:spPr>
            <a:xfrm>
              <a:off x="3477260" y="1584960"/>
              <a:ext cx="194310" cy="149860"/>
            </a:xfrm>
            <a:custGeom>
              <a:avLst/>
              <a:gdLst/>
              <a:ahLst/>
              <a:cxnLst/>
              <a:rect l="0" t="0" r="0" b="0"/>
              <a:pathLst>
                <a:path w="194310" h="149860">
                  <a:moveTo>
                    <a:pt x="97790" y="149860"/>
                  </a:moveTo>
                  <a:lnTo>
                    <a:pt x="0" y="149860"/>
                  </a:lnTo>
                  <a:lnTo>
                    <a:pt x="0" y="0"/>
                  </a:lnTo>
                  <a:lnTo>
                    <a:pt x="194310" y="0"/>
                  </a:lnTo>
                  <a:lnTo>
                    <a:pt x="194310" y="149860"/>
                  </a:lnTo>
                  <a:lnTo>
                    <a:pt x="97790" y="14986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24" name="Shape 7346">
              <a:extLst>
                <a:ext uri="{FF2B5EF4-FFF2-40B4-BE49-F238E27FC236}">
                  <a16:creationId xmlns:a16="http://schemas.microsoft.com/office/drawing/2014/main" id="{94F97E15-9F90-4609-99E2-9B917964B786}"/>
                </a:ext>
              </a:extLst>
            </p:cNvPr>
            <p:cNvSpPr/>
            <p:nvPr/>
          </p:nvSpPr>
          <p:spPr>
            <a:xfrm>
              <a:off x="3477260" y="1734820"/>
              <a:ext cx="194310" cy="148590"/>
            </a:xfrm>
            <a:custGeom>
              <a:avLst/>
              <a:gdLst/>
              <a:ahLst/>
              <a:cxnLst/>
              <a:rect l="0" t="0" r="0" b="0"/>
              <a:pathLst>
                <a:path w="194310" h="148590">
                  <a:moveTo>
                    <a:pt x="0" y="0"/>
                  </a:moveTo>
                  <a:lnTo>
                    <a:pt x="194310" y="0"/>
                  </a:lnTo>
                  <a:lnTo>
                    <a:pt x="194310" y="148590"/>
                  </a:lnTo>
                  <a:lnTo>
                    <a:pt x="97790" y="148590"/>
                  </a:lnTo>
                  <a:lnTo>
                    <a:pt x="0" y="148590"/>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endParaRPr lang="cs-CZ"/>
            </a:p>
          </p:txBody>
        </p:sp>
        <p:sp>
          <p:nvSpPr>
            <p:cNvPr id="25" name="Shape 7347">
              <a:extLst>
                <a:ext uri="{FF2B5EF4-FFF2-40B4-BE49-F238E27FC236}">
                  <a16:creationId xmlns:a16="http://schemas.microsoft.com/office/drawing/2014/main" id="{E45E8416-5AB3-4E5D-A85D-DA5317764263}"/>
                </a:ext>
              </a:extLst>
            </p:cNvPr>
            <p:cNvSpPr/>
            <p:nvPr/>
          </p:nvSpPr>
          <p:spPr>
            <a:xfrm>
              <a:off x="3477260" y="1734820"/>
              <a:ext cx="194310" cy="148590"/>
            </a:xfrm>
            <a:custGeom>
              <a:avLst/>
              <a:gdLst/>
              <a:ahLst/>
              <a:cxnLst/>
              <a:rect l="0" t="0" r="0" b="0"/>
              <a:pathLst>
                <a:path w="194310" h="148590">
                  <a:moveTo>
                    <a:pt x="97790" y="148590"/>
                  </a:moveTo>
                  <a:lnTo>
                    <a:pt x="0" y="148590"/>
                  </a:lnTo>
                  <a:lnTo>
                    <a:pt x="0" y="0"/>
                  </a:lnTo>
                  <a:lnTo>
                    <a:pt x="194310" y="0"/>
                  </a:lnTo>
                  <a:lnTo>
                    <a:pt x="194310" y="148590"/>
                  </a:lnTo>
                  <a:lnTo>
                    <a:pt x="97790" y="14859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26" name="Shape 7348">
              <a:extLst>
                <a:ext uri="{FF2B5EF4-FFF2-40B4-BE49-F238E27FC236}">
                  <a16:creationId xmlns:a16="http://schemas.microsoft.com/office/drawing/2014/main" id="{E1FA0ACA-6748-41A3-9141-3B6322AC3888}"/>
                </a:ext>
              </a:extLst>
            </p:cNvPr>
            <p:cNvSpPr/>
            <p:nvPr/>
          </p:nvSpPr>
          <p:spPr>
            <a:xfrm>
              <a:off x="3477260" y="1883410"/>
              <a:ext cx="194310" cy="149860"/>
            </a:xfrm>
            <a:custGeom>
              <a:avLst/>
              <a:gdLst/>
              <a:ahLst/>
              <a:cxnLst/>
              <a:rect l="0" t="0" r="0" b="0"/>
              <a:pathLst>
                <a:path w="194310" h="149860">
                  <a:moveTo>
                    <a:pt x="0" y="0"/>
                  </a:moveTo>
                  <a:lnTo>
                    <a:pt x="194310" y="0"/>
                  </a:lnTo>
                  <a:lnTo>
                    <a:pt x="194310" y="149860"/>
                  </a:lnTo>
                  <a:lnTo>
                    <a:pt x="97790" y="149860"/>
                  </a:lnTo>
                  <a:lnTo>
                    <a:pt x="0" y="149860"/>
                  </a:lnTo>
                  <a:lnTo>
                    <a:pt x="0" y="0"/>
                  </a:lnTo>
                  <a:close/>
                </a:path>
              </a:pathLst>
            </a:custGeom>
            <a:ln w="0" cap="flat">
              <a:miter lim="127000"/>
            </a:ln>
          </p:spPr>
          <p:style>
            <a:lnRef idx="0">
              <a:srgbClr val="000000">
                <a:alpha val="0"/>
              </a:srgbClr>
            </a:lnRef>
            <a:fillRef idx="1">
              <a:srgbClr val="A2A2A2"/>
            </a:fillRef>
            <a:effectRef idx="0">
              <a:scrgbClr r="0" g="0" b="0"/>
            </a:effectRef>
            <a:fontRef idx="none"/>
          </p:style>
          <p:txBody>
            <a:bodyPr/>
            <a:lstStyle/>
            <a:p>
              <a:endParaRPr lang="cs-CZ"/>
            </a:p>
          </p:txBody>
        </p:sp>
        <p:sp>
          <p:nvSpPr>
            <p:cNvPr id="27" name="Shape 7349">
              <a:extLst>
                <a:ext uri="{FF2B5EF4-FFF2-40B4-BE49-F238E27FC236}">
                  <a16:creationId xmlns:a16="http://schemas.microsoft.com/office/drawing/2014/main" id="{2903838E-F31B-4EDD-A0E3-C54695718F83}"/>
                </a:ext>
              </a:extLst>
            </p:cNvPr>
            <p:cNvSpPr/>
            <p:nvPr/>
          </p:nvSpPr>
          <p:spPr>
            <a:xfrm>
              <a:off x="3477260" y="1883410"/>
              <a:ext cx="194310" cy="149860"/>
            </a:xfrm>
            <a:custGeom>
              <a:avLst/>
              <a:gdLst/>
              <a:ahLst/>
              <a:cxnLst/>
              <a:rect l="0" t="0" r="0" b="0"/>
              <a:pathLst>
                <a:path w="194310" h="149860">
                  <a:moveTo>
                    <a:pt x="97790" y="149860"/>
                  </a:moveTo>
                  <a:lnTo>
                    <a:pt x="0" y="149860"/>
                  </a:lnTo>
                  <a:lnTo>
                    <a:pt x="0" y="0"/>
                  </a:lnTo>
                  <a:lnTo>
                    <a:pt x="194310" y="0"/>
                  </a:lnTo>
                  <a:lnTo>
                    <a:pt x="194310" y="149860"/>
                  </a:lnTo>
                  <a:lnTo>
                    <a:pt x="97790" y="14986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28" name="Shape 7350">
              <a:extLst>
                <a:ext uri="{FF2B5EF4-FFF2-40B4-BE49-F238E27FC236}">
                  <a16:creationId xmlns:a16="http://schemas.microsoft.com/office/drawing/2014/main" id="{578F37D4-9FAF-4B15-BE37-E5618F08A918}"/>
                </a:ext>
              </a:extLst>
            </p:cNvPr>
            <p:cNvSpPr/>
            <p:nvPr/>
          </p:nvSpPr>
          <p:spPr>
            <a:xfrm>
              <a:off x="3477260" y="2026920"/>
              <a:ext cx="194310" cy="147320"/>
            </a:xfrm>
            <a:custGeom>
              <a:avLst/>
              <a:gdLst/>
              <a:ahLst/>
              <a:cxnLst/>
              <a:rect l="0" t="0" r="0" b="0"/>
              <a:pathLst>
                <a:path w="194310" h="147320">
                  <a:moveTo>
                    <a:pt x="0" y="0"/>
                  </a:moveTo>
                  <a:lnTo>
                    <a:pt x="194310" y="0"/>
                  </a:lnTo>
                  <a:lnTo>
                    <a:pt x="194310" y="147320"/>
                  </a:lnTo>
                  <a:lnTo>
                    <a:pt x="97790" y="147320"/>
                  </a:lnTo>
                  <a:lnTo>
                    <a:pt x="0" y="147320"/>
                  </a:lnTo>
                  <a:lnTo>
                    <a:pt x="0" y="0"/>
                  </a:lnTo>
                  <a:close/>
                </a:path>
              </a:pathLst>
            </a:custGeom>
            <a:ln w="0" cap="flat">
              <a:miter lim="127000"/>
            </a:ln>
          </p:spPr>
          <p:style>
            <a:lnRef idx="0">
              <a:srgbClr val="000000">
                <a:alpha val="0"/>
              </a:srgbClr>
            </a:lnRef>
            <a:fillRef idx="1">
              <a:srgbClr val="8F8F8F"/>
            </a:fillRef>
            <a:effectRef idx="0">
              <a:scrgbClr r="0" g="0" b="0"/>
            </a:effectRef>
            <a:fontRef idx="none"/>
          </p:style>
          <p:txBody>
            <a:bodyPr/>
            <a:lstStyle/>
            <a:p>
              <a:endParaRPr lang="cs-CZ"/>
            </a:p>
          </p:txBody>
        </p:sp>
        <p:sp>
          <p:nvSpPr>
            <p:cNvPr id="29" name="Shape 7351">
              <a:extLst>
                <a:ext uri="{FF2B5EF4-FFF2-40B4-BE49-F238E27FC236}">
                  <a16:creationId xmlns:a16="http://schemas.microsoft.com/office/drawing/2014/main" id="{0A63B741-1E8E-476D-A97E-C22CC6917D9E}"/>
                </a:ext>
              </a:extLst>
            </p:cNvPr>
            <p:cNvSpPr/>
            <p:nvPr/>
          </p:nvSpPr>
          <p:spPr>
            <a:xfrm>
              <a:off x="3477260" y="2026920"/>
              <a:ext cx="194310" cy="147320"/>
            </a:xfrm>
            <a:custGeom>
              <a:avLst/>
              <a:gdLst/>
              <a:ahLst/>
              <a:cxnLst/>
              <a:rect l="0" t="0" r="0" b="0"/>
              <a:pathLst>
                <a:path w="194310" h="147320">
                  <a:moveTo>
                    <a:pt x="97790" y="147320"/>
                  </a:moveTo>
                  <a:lnTo>
                    <a:pt x="0" y="147320"/>
                  </a:lnTo>
                  <a:lnTo>
                    <a:pt x="0" y="0"/>
                  </a:lnTo>
                  <a:lnTo>
                    <a:pt x="194310" y="0"/>
                  </a:lnTo>
                  <a:lnTo>
                    <a:pt x="194310" y="147320"/>
                  </a:lnTo>
                  <a:lnTo>
                    <a:pt x="97790" y="14732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30" name="Shape 7352">
              <a:extLst>
                <a:ext uri="{FF2B5EF4-FFF2-40B4-BE49-F238E27FC236}">
                  <a16:creationId xmlns:a16="http://schemas.microsoft.com/office/drawing/2014/main" id="{E5AE8CAA-532A-4FDD-9106-121C3C9F57A6}"/>
                </a:ext>
              </a:extLst>
            </p:cNvPr>
            <p:cNvSpPr/>
            <p:nvPr/>
          </p:nvSpPr>
          <p:spPr>
            <a:xfrm>
              <a:off x="3477260" y="2175510"/>
              <a:ext cx="194310" cy="148590"/>
            </a:xfrm>
            <a:custGeom>
              <a:avLst/>
              <a:gdLst/>
              <a:ahLst/>
              <a:cxnLst/>
              <a:rect l="0" t="0" r="0" b="0"/>
              <a:pathLst>
                <a:path w="194310" h="148590">
                  <a:moveTo>
                    <a:pt x="0" y="0"/>
                  </a:moveTo>
                  <a:lnTo>
                    <a:pt x="194310" y="0"/>
                  </a:lnTo>
                  <a:lnTo>
                    <a:pt x="194310" y="148590"/>
                  </a:lnTo>
                  <a:lnTo>
                    <a:pt x="97790" y="148590"/>
                  </a:lnTo>
                  <a:lnTo>
                    <a:pt x="0" y="148590"/>
                  </a:lnTo>
                  <a:lnTo>
                    <a:pt x="0" y="0"/>
                  </a:lnTo>
                  <a:close/>
                </a:path>
              </a:pathLst>
            </a:custGeom>
            <a:ln w="0" cap="flat">
              <a:miter lim="127000"/>
            </a:ln>
          </p:spPr>
          <p:style>
            <a:lnRef idx="0">
              <a:srgbClr val="000000">
                <a:alpha val="0"/>
              </a:srgbClr>
            </a:lnRef>
            <a:fillRef idx="1">
              <a:srgbClr val="808080"/>
            </a:fillRef>
            <a:effectRef idx="0">
              <a:scrgbClr r="0" g="0" b="0"/>
            </a:effectRef>
            <a:fontRef idx="none"/>
          </p:style>
          <p:txBody>
            <a:bodyPr/>
            <a:lstStyle/>
            <a:p>
              <a:endParaRPr lang="cs-CZ"/>
            </a:p>
          </p:txBody>
        </p:sp>
        <p:sp>
          <p:nvSpPr>
            <p:cNvPr id="31" name="Shape 7353">
              <a:extLst>
                <a:ext uri="{FF2B5EF4-FFF2-40B4-BE49-F238E27FC236}">
                  <a16:creationId xmlns:a16="http://schemas.microsoft.com/office/drawing/2014/main" id="{86419C42-CED7-451B-B606-8B6DB409ABD1}"/>
                </a:ext>
              </a:extLst>
            </p:cNvPr>
            <p:cNvSpPr/>
            <p:nvPr/>
          </p:nvSpPr>
          <p:spPr>
            <a:xfrm>
              <a:off x="3477260" y="2175510"/>
              <a:ext cx="194310" cy="148590"/>
            </a:xfrm>
            <a:custGeom>
              <a:avLst/>
              <a:gdLst/>
              <a:ahLst/>
              <a:cxnLst/>
              <a:rect l="0" t="0" r="0" b="0"/>
              <a:pathLst>
                <a:path w="194310" h="148590">
                  <a:moveTo>
                    <a:pt x="97790" y="148590"/>
                  </a:moveTo>
                  <a:lnTo>
                    <a:pt x="0" y="148590"/>
                  </a:lnTo>
                  <a:lnTo>
                    <a:pt x="0" y="0"/>
                  </a:lnTo>
                  <a:lnTo>
                    <a:pt x="194310" y="0"/>
                  </a:lnTo>
                  <a:lnTo>
                    <a:pt x="194310" y="148590"/>
                  </a:lnTo>
                  <a:lnTo>
                    <a:pt x="97790" y="14859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32" name="Shape 7354">
              <a:extLst>
                <a:ext uri="{FF2B5EF4-FFF2-40B4-BE49-F238E27FC236}">
                  <a16:creationId xmlns:a16="http://schemas.microsoft.com/office/drawing/2014/main" id="{5BDD35E2-3D52-4F6B-8656-6E8D28958E81}"/>
                </a:ext>
              </a:extLst>
            </p:cNvPr>
            <p:cNvSpPr/>
            <p:nvPr/>
          </p:nvSpPr>
          <p:spPr>
            <a:xfrm>
              <a:off x="3477260" y="2325370"/>
              <a:ext cx="194310" cy="148590"/>
            </a:xfrm>
            <a:custGeom>
              <a:avLst/>
              <a:gdLst/>
              <a:ahLst/>
              <a:cxnLst/>
              <a:rect l="0" t="0" r="0" b="0"/>
              <a:pathLst>
                <a:path w="194310" h="148590">
                  <a:moveTo>
                    <a:pt x="0" y="0"/>
                  </a:moveTo>
                  <a:lnTo>
                    <a:pt x="194310" y="0"/>
                  </a:lnTo>
                  <a:lnTo>
                    <a:pt x="194310" y="148590"/>
                  </a:lnTo>
                  <a:lnTo>
                    <a:pt x="97790" y="148590"/>
                  </a:lnTo>
                  <a:lnTo>
                    <a:pt x="0" y="148590"/>
                  </a:lnTo>
                  <a:lnTo>
                    <a:pt x="0" y="0"/>
                  </a:lnTo>
                  <a:close/>
                </a:path>
              </a:pathLst>
            </a:custGeom>
            <a:ln w="0" cap="flat">
              <a:miter lim="127000"/>
            </a:ln>
          </p:spPr>
          <p:style>
            <a:lnRef idx="0">
              <a:srgbClr val="000000">
                <a:alpha val="0"/>
              </a:srgbClr>
            </a:lnRef>
            <a:fillRef idx="1">
              <a:srgbClr val="727272"/>
            </a:fillRef>
            <a:effectRef idx="0">
              <a:scrgbClr r="0" g="0" b="0"/>
            </a:effectRef>
            <a:fontRef idx="none"/>
          </p:style>
          <p:txBody>
            <a:bodyPr/>
            <a:lstStyle/>
            <a:p>
              <a:endParaRPr lang="cs-CZ"/>
            </a:p>
          </p:txBody>
        </p:sp>
        <p:sp>
          <p:nvSpPr>
            <p:cNvPr id="33" name="Shape 7355">
              <a:extLst>
                <a:ext uri="{FF2B5EF4-FFF2-40B4-BE49-F238E27FC236}">
                  <a16:creationId xmlns:a16="http://schemas.microsoft.com/office/drawing/2014/main" id="{EEEBAA75-2810-48EC-BB3A-C49E3D5BA4B6}"/>
                </a:ext>
              </a:extLst>
            </p:cNvPr>
            <p:cNvSpPr/>
            <p:nvPr/>
          </p:nvSpPr>
          <p:spPr>
            <a:xfrm>
              <a:off x="3477260" y="2325370"/>
              <a:ext cx="194310" cy="148590"/>
            </a:xfrm>
            <a:custGeom>
              <a:avLst/>
              <a:gdLst/>
              <a:ahLst/>
              <a:cxnLst/>
              <a:rect l="0" t="0" r="0" b="0"/>
              <a:pathLst>
                <a:path w="194310" h="148590">
                  <a:moveTo>
                    <a:pt x="97790" y="148590"/>
                  </a:moveTo>
                  <a:lnTo>
                    <a:pt x="0" y="148590"/>
                  </a:lnTo>
                  <a:lnTo>
                    <a:pt x="0" y="0"/>
                  </a:lnTo>
                  <a:lnTo>
                    <a:pt x="194310" y="0"/>
                  </a:lnTo>
                  <a:lnTo>
                    <a:pt x="194310" y="148590"/>
                  </a:lnTo>
                  <a:lnTo>
                    <a:pt x="97790" y="14859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34" name="Shape 7356">
              <a:extLst>
                <a:ext uri="{FF2B5EF4-FFF2-40B4-BE49-F238E27FC236}">
                  <a16:creationId xmlns:a16="http://schemas.microsoft.com/office/drawing/2014/main" id="{43601019-76E2-4EED-9642-F2467F670572}"/>
                </a:ext>
              </a:extLst>
            </p:cNvPr>
            <p:cNvSpPr/>
            <p:nvPr/>
          </p:nvSpPr>
          <p:spPr>
            <a:xfrm>
              <a:off x="3477260" y="2476500"/>
              <a:ext cx="194310" cy="147320"/>
            </a:xfrm>
            <a:custGeom>
              <a:avLst/>
              <a:gdLst/>
              <a:ahLst/>
              <a:cxnLst/>
              <a:rect l="0" t="0" r="0" b="0"/>
              <a:pathLst>
                <a:path w="194310" h="147320">
                  <a:moveTo>
                    <a:pt x="0" y="0"/>
                  </a:moveTo>
                  <a:lnTo>
                    <a:pt x="194310" y="0"/>
                  </a:lnTo>
                  <a:lnTo>
                    <a:pt x="194310" y="147320"/>
                  </a:lnTo>
                  <a:lnTo>
                    <a:pt x="97790" y="147320"/>
                  </a:lnTo>
                  <a:lnTo>
                    <a:pt x="0" y="147320"/>
                  </a:lnTo>
                  <a:lnTo>
                    <a:pt x="0" y="0"/>
                  </a:lnTo>
                  <a:close/>
                </a:path>
              </a:pathLst>
            </a:custGeom>
            <a:ln w="0" cap="flat">
              <a:miter lim="127000"/>
            </a:ln>
          </p:spPr>
          <p:style>
            <a:lnRef idx="0">
              <a:srgbClr val="000000">
                <a:alpha val="0"/>
              </a:srgbClr>
            </a:lnRef>
            <a:fillRef idx="1">
              <a:srgbClr val="5F5F5F"/>
            </a:fillRef>
            <a:effectRef idx="0">
              <a:scrgbClr r="0" g="0" b="0"/>
            </a:effectRef>
            <a:fontRef idx="none"/>
          </p:style>
          <p:txBody>
            <a:bodyPr/>
            <a:lstStyle/>
            <a:p>
              <a:endParaRPr lang="cs-CZ"/>
            </a:p>
          </p:txBody>
        </p:sp>
        <p:sp>
          <p:nvSpPr>
            <p:cNvPr id="35" name="Shape 7357">
              <a:extLst>
                <a:ext uri="{FF2B5EF4-FFF2-40B4-BE49-F238E27FC236}">
                  <a16:creationId xmlns:a16="http://schemas.microsoft.com/office/drawing/2014/main" id="{194D35E0-2159-4B91-A1B2-C74871E41F9D}"/>
                </a:ext>
              </a:extLst>
            </p:cNvPr>
            <p:cNvSpPr/>
            <p:nvPr/>
          </p:nvSpPr>
          <p:spPr>
            <a:xfrm>
              <a:off x="3477260" y="2476500"/>
              <a:ext cx="194310" cy="147320"/>
            </a:xfrm>
            <a:custGeom>
              <a:avLst/>
              <a:gdLst/>
              <a:ahLst/>
              <a:cxnLst/>
              <a:rect l="0" t="0" r="0" b="0"/>
              <a:pathLst>
                <a:path w="194310" h="147320">
                  <a:moveTo>
                    <a:pt x="97790" y="147320"/>
                  </a:moveTo>
                  <a:lnTo>
                    <a:pt x="0" y="147320"/>
                  </a:lnTo>
                  <a:lnTo>
                    <a:pt x="0" y="0"/>
                  </a:lnTo>
                  <a:lnTo>
                    <a:pt x="194310" y="0"/>
                  </a:lnTo>
                  <a:lnTo>
                    <a:pt x="194310" y="147320"/>
                  </a:lnTo>
                  <a:lnTo>
                    <a:pt x="97790" y="14732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36" name="Shape 7358">
              <a:extLst>
                <a:ext uri="{FF2B5EF4-FFF2-40B4-BE49-F238E27FC236}">
                  <a16:creationId xmlns:a16="http://schemas.microsoft.com/office/drawing/2014/main" id="{D50E6D6D-9042-48B5-AC4E-1AA649D41494}"/>
                </a:ext>
              </a:extLst>
            </p:cNvPr>
            <p:cNvSpPr/>
            <p:nvPr/>
          </p:nvSpPr>
          <p:spPr>
            <a:xfrm>
              <a:off x="3477260" y="2623820"/>
              <a:ext cx="194310" cy="148590"/>
            </a:xfrm>
            <a:custGeom>
              <a:avLst/>
              <a:gdLst/>
              <a:ahLst/>
              <a:cxnLst/>
              <a:rect l="0" t="0" r="0" b="0"/>
              <a:pathLst>
                <a:path w="194310" h="148590">
                  <a:moveTo>
                    <a:pt x="0" y="0"/>
                  </a:moveTo>
                  <a:lnTo>
                    <a:pt x="194310" y="0"/>
                  </a:lnTo>
                  <a:lnTo>
                    <a:pt x="194310" y="148590"/>
                  </a:lnTo>
                  <a:lnTo>
                    <a:pt x="97790" y="148590"/>
                  </a:lnTo>
                  <a:lnTo>
                    <a:pt x="0" y="148590"/>
                  </a:lnTo>
                  <a:lnTo>
                    <a:pt x="0" y="0"/>
                  </a:lnTo>
                  <a:close/>
                </a:path>
              </a:pathLst>
            </a:custGeom>
            <a:ln w="0" cap="flat">
              <a:miter lim="127000"/>
            </a:ln>
          </p:spPr>
          <p:style>
            <a:lnRef idx="0">
              <a:srgbClr val="000000">
                <a:alpha val="0"/>
              </a:srgbClr>
            </a:lnRef>
            <a:fillRef idx="1">
              <a:srgbClr val="4F4F4F"/>
            </a:fillRef>
            <a:effectRef idx="0">
              <a:scrgbClr r="0" g="0" b="0"/>
            </a:effectRef>
            <a:fontRef idx="none"/>
          </p:style>
          <p:txBody>
            <a:bodyPr/>
            <a:lstStyle/>
            <a:p>
              <a:endParaRPr lang="cs-CZ"/>
            </a:p>
          </p:txBody>
        </p:sp>
        <p:sp>
          <p:nvSpPr>
            <p:cNvPr id="37" name="Shape 7359">
              <a:extLst>
                <a:ext uri="{FF2B5EF4-FFF2-40B4-BE49-F238E27FC236}">
                  <a16:creationId xmlns:a16="http://schemas.microsoft.com/office/drawing/2014/main" id="{08B99E77-7328-4AC1-B0DE-9BA49C929E66}"/>
                </a:ext>
              </a:extLst>
            </p:cNvPr>
            <p:cNvSpPr/>
            <p:nvPr/>
          </p:nvSpPr>
          <p:spPr>
            <a:xfrm>
              <a:off x="3477260" y="2623820"/>
              <a:ext cx="194310" cy="148590"/>
            </a:xfrm>
            <a:custGeom>
              <a:avLst/>
              <a:gdLst/>
              <a:ahLst/>
              <a:cxnLst/>
              <a:rect l="0" t="0" r="0" b="0"/>
              <a:pathLst>
                <a:path w="194310" h="148590">
                  <a:moveTo>
                    <a:pt x="97790" y="148590"/>
                  </a:moveTo>
                  <a:lnTo>
                    <a:pt x="0" y="148590"/>
                  </a:lnTo>
                  <a:lnTo>
                    <a:pt x="0" y="0"/>
                  </a:lnTo>
                  <a:lnTo>
                    <a:pt x="194310" y="0"/>
                  </a:lnTo>
                  <a:lnTo>
                    <a:pt x="194310" y="148590"/>
                  </a:lnTo>
                  <a:lnTo>
                    <a:pt x="97790" y="14859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38" name="Shape 7360">
              <a:extLst>
                <a:ext uri="{FF2B5EF4-FFF2-40B4-BE49-F238E27FC236}">
                  <a16:creationId xmlns:a16="http://schemas.microsoft.com/office/drawing/2014/main" id="{E436F91C-CD03-4257-9883-A9CB0C1A984B}"/>
                </a:ext>
              </a:extLst>
            </p:cNvPr>
            <p:cNvSpPr/>
            <p:nvPr/>
          </p:nvSpPr>
          <p:spPr>
            <a:xfrm>
              <a:off x="3477260" y="2766060"/>
              <a:ext cx="194310" cy="147320"/>
            </a:xfrm>
            <a:custGeom>
              <a:avLst/>
              <a:gdLst/>
              <a:ahLst/>
              <a:cxnLst/>
              <a:rect l="0" t="0" r="0" b="0"/>
              <a:pathLst>
                <a:path w="194310" h="147320">
                  <a:moveTo>
                    <a:pt x="0" y="0"/>
                  </a:moveTo>
                  <a:lnTo>
                    <a:pt x="194310" y="0"/>
                  </a:lnTo>
                  <a:lnTo>
                    <a:pt x="194310" y="147320"/>
                  </a:lnTo>
                  <a:lnTo>
                    <a:pt x="97790" y="147320"/>
                  </a:lnTo>
                  <a:lnTo>
                    <a:pt x="0" y="147320"/>
                  </a:lnTo>
                  <a:lnTo>
                    <a:pt x="0" y="0"/>
                  </a:lnTo>
                  <a:close/>
                </a:path>
              </a:pathLst>
            </a:custGeom>
            <a:ln w="0" cap="flat">
              <a:miter lim="127000"/>
            </a:ln>
          </p:spPr>
          <p:style>
            <a:lnRef idx="0">
              <a:srgbClr val="000000">
                <a:alpha val="0"/>
              </a:srgbClr>
            </a:lnRef>
            <a:fillRef idx="1">
              <a:srgbClr val="404040"/>
            </a:fillRef>
            <a:effectRef idx="0">
              <a:scrgbClr r="0" g="0" b="0"/>
            </a:effectRef>
            <a:fontRef idx="none"/>
          </p:style>
          <p:txBody>
            <a:bodyPr/>
            <a:lstStyle/>
            <a:p>
              <a:endParaRPr lang="cs-CZ"/>
            </a:p>
          </p:txBody>
        </p:sp>
        <p:sp>
          <p:nvSpPr>
            <p:cNvPr id="39" name="Shape 7361">
              <a:extLst>
                <a:ext uri="{FF2B5EF4-FFF2-40B4-BE49-F238E27FC236}">
                  <a16:creationId xmlns:a16="http://schemas.microsoft.com/office/drawing/2014/main" id="{B43FE97F-A7BE-49B6-A463-CBFA8262C009}"/>
                </a:ext>
              </a:extLst>
            </p:cNvPr>
            <p:cNvSpPr/>
            <p:nvPr/>
          </p:nvSpPr>
          <p:spPr>
            <a:xfrm>
              <a:off x="3477260" y="2766060"/>
              <a:ext cx="194310" cy="147320"/>
            </a:xfrm>
            <a:custGeom>
              <a:avLst/>
              <a:gdLst/>
              <a:ahLst/>
              <a:cxnLst/>
              <a:rect l="0" t="0" r="0" b="0"/>
              <a:pathLst>
                <a:path w="194310" h="147320">
                  <a:moveTo>
                    <a:pt x="97790" y="147320"/>
                  </a:moveTo>
                  <a:lnTo>
                    <a:pt x="0" y="147320"/>
                  </a:lnTo>
                  <a:lnTo>
                    <a:pt x="0" y="0"/>
                  </a:lnTo>
                  <a:lnTo>
                    <a:pt x="194310" y="0"/>
                  </a:lnTo>
                  <a:lnTo>
                    <a:pt x="194310" y="147320"/>
                  </a:lnTo>
                  <a:lnTo>
                    <a:pt x="97790" y="14732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40" name="Shape 7362">
              <a:extLst>
                <a:ext uri="{FF2B5EF4-FFF2-40B4-BE49-F238E27FC236}">
                  <a16:creationId xmlns:a16="http://schemas.microsoft.com/office/drawing/2014/main" id="{2A1EF00E-9C91-488D-88C2-956180D5D726}"/>
                </a:ext>
              </a:extLst>
            </p:cNvPr>
            <p:cNvSpPr/>
            <p:nvPr/>
          </p:nvSpPr>
          <p:spPr>
            <a:xfrm>
              <a:off x="3477260" y="2915920"/>
              <a:ext cx="194310" cy="147320"/>
            </a:xfrm>
            <a:custGeom>
              <a:avLst/>
              <a:gdLst/>
              <a:ahLst/>
              <a:cxnLst/>
              <a:rect l="0" t="0" r="0" b="0"/>
              <a:pathLst>
                <a:path w="194310" h="147320">
                  <a:moveTo>
                    <a:pt x="0" y="0"/>
                  </a:moveTo>
                  <a:lnTo>
                    <a:pt x="194310" y="0"/>
                  </a:lnTo>
                  <a:lnTo>
                    <a:pt x="194310" y="147320"/>
                  </a:lnTo>
                  <a:lnTo>
                    <a:pt x="97790" y="147320"/>
                  </a:lnTo>
                  <a:lnTo>
                    <a:pt x="0" y="147320"/>
                  </a:lnTo>
                  <a:lnTo>
                    <a:pt x="0" y="0"/>
                  </a:lnTo>
                  <a:close/>
                </a:path>
              </a:pathLst>
            </a:custGeom>
            <a:ln w="0" cap="flat">
              <a:miter lim="127000"/>
            </a:ln>
          </p:spPr>
          <p:style>
            <a:lnRef idx="0">
              <a:srgbClr val="000000">
                <a:alpha val="0"/>
              </a:srgbClr>
            </a:lnRef>
            <a:fillRef idx="1">
              <a:srgbClr val="2F2F2F"/>
            </a:fillRef>
            <a:effectRef idx="0">
              <a:scrgbClr r="0" g="0" b="0"/>
            </a:effectRef>
            <a:fontRef idx="none"/>
          </p:style>
          <p:txBody>
            <a:bodyPr/>
            <a:lstStyle/>
            <a:p>
              <a:endParaRPr lang="cs-CZ"/>
            </a:p>
          </p:txBody>
        </p:sp>
        <p:sp>
          <p:nvSpPr>
            <p:cNvPr id="41" name="Shape 7363">
              <a:extLst>
                <a:ext uri="{FF2B5EF4-FFF2-40B4-BE49-F238E27FC236}">
                  <a16:creationId xmlns:a16="http://schemas.microsoft.com/office/drawing/2014/main" id="{01A68675-DB86-4255-9AD6-B8A32C7D9F38}"/>
                </a:ext>
              </a:extLst>
            </p:cNvPr>
            <p:cNvSpPr/>
            <p:nvPr/>
          </p:nvSpPr>
          <p:spPr>
            <a:xfrm>
              <a:off x="3477260" y="2915920"/>
              <a:ext cx="194310" cy="147320"/>
            </a:xfrm>
            <a:custGeom>
              <a:avLst/>
              <a:gdLst/>
              <a:ahLst/>
              <a:cxnLst/>
              <a:rect l="0" t="0" r="0" b="0"/>
              <a:pathLst>
                <a:path w="194310" h="147320">
                  <a:moveTo>
                    <a:pt x="97790" y="147320"/>
                  </a:moveTo>
                  <a:lnTo>
                    <a:pt x="0" y="147320"/>
                  </a:lnTo>
                  <a:lnTo>
                    <a:pt x="0" y="0"/>
                  </a:lnTo>
                  <a:lnTo>
                    <a:pt x="194310" y="0"/>
                  </a:lnTo>
                  <a:lnTo>
                    <a:pt x="194310" y="147320"/>
                  </a:lnTo>
                  <a:lnTo>
                    <a:pt x="97790" y="14732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42" name="Shape 7364">
              <a:extLst>
                <a:ext uri="{FF2B5EF4-FFF2-40B4-BE49-F238E27FC236}">
                  <a16:creationId xmlns:a16="http://schemas.microsoft.com/office/drawing/2014/main" id="{72AD2797-A237-4AFE-90E0-3C4D479410F8}"/>
                </a:ext>
              </a:extLst>
            </p:cNvPr>
            <p:cNvSpPr/>
            <p:nvPr/>
          </p:nvSpPr>
          <p:spPr>
            <a:xfrm>
              <a:off x="3477260" y="3065780"/>
              <a:ext cx="194310" cy="147320"/>
            </a:xfrm>
            <a:custGeom>
              <a:avLst/>
              <a:gdLst/>
              <a:ahLst/>
              <a:cxnLst/>
              <a:rect l="0" t="0" r="0" b="0"/>
              <a:pathLst>
                <a:path w="194310" h="147320">
                  <a:moveTo>
                    <a:pt x="0" y="0"/>
                  </a:moveTo>
                  <a:lnTo>
                    <a:pt x="194310" y="0"/>
                  </a:lnTo>
                  <a:lnTo>
                    <a:pt x="194310" y="147320"/>
                  </a:lnTo>
                  <a:lnTo>
                    <a:pt x="97790" y="147320"/>
                  </a:lnTo>
                  <a:lnTo>
                    <a:pt x="0" y="147320"/>
                  </a:lnTo>
                  <a:lnTo>
                    <a:pt x="0" y="0"/>
                  </a:lnTo>
                  <a:close/>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cs-CZ"/>
            </a:p>
          </p:txBody>
        </p:sp>
        <p:sp>
          <p:nvSpPr>
            <p:cNvPr id="43" name="Shape 7365">
              <a:extLst>
                <a:ext uri="{FF2B5EF4-FFF2-40B4-BE49-F238E27FC236}">
                  <a16:creationId xmlns:a16="http://schemas.microsoft.com/office/drawing/2014/main" id="{F42145B6-DD55-45D8-91BD-76133AD9FAAD}"/>
                </a:ext>
              </a:extLst>
            </p:cNvPr>
            <p:cNvSpPr/>
            <p:nvPr/>
          </p:nvSpPr>
          <p:spPr>
            <a:xfrm>
              <a:off x="3477260" y="3065780"/>
              <a:ext cx="194310" cy="147320"/>
            </a:xfrm>
            <a:custGeom>
              <a:avLst/>
              <a:gdLst/>
              <a:ahLst/>
              <a:cxnLst/>
              <a:rect l="0" t="0" r="0" b="0"/>
              <a:pathLst>
                <a:path w="194310" h="147320">
                  <a:moveTo>
                    <a:pt x="97790" y="147320"/>
                  </a:moveTo>
                  <a:lnTo>
                    <a:pt x="0" y="147320"/>
                  </a:lnTo>
                  <a:lnTo>
                    <a:pt x="0" y="0"/>
                  </a:lnTo>
                  <a:lnTo>
                    <a:pt x="194310" y="0"/>
                  </a:lnTo>
                  <a:lnTo>
                    <a:pt x="194310" y="147320"/>
                  </a:lnTo>
                  <a:lnTo>
                    <a:pt x="97790" y="14732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44" name="Shape 7367">
              <a:extLst>
                <a:ext uri="{FF2B5EF4-FFF2-40B4-BE49-F238E27FC236}">
                  <a16:creationId xmlns:a16="http://schemas.microsoft.com/office/drawing/2014/main" id="{1763042F-B5B0-4083-888B-DFBD72FAA65D}"/>
                </a:ext>
              </a:extLst>
            </p:cNvPr>
            <p:cNvSpPr/>
            <p:nvPr/>
          </p:nvSpPr>
          <p:spPr>
            <a:xfrm>
              <a:off x="1774190" y="0"/>
              <a:ext cx="193040" cy="254000"/>
            </a:xfrm>
            <a:custGeom>
              <a:avLst/>
              <a:gdLst/>
              <a:ahLst/>
              <a:cxnLst/>
              <a:rect l="0" t="0" r="0" b="0"/>
              <a:pathLst>
                <a:path w="193040" h="254000">
                  <a:moveTo>
                    <a:pt x="96520" y="254000"/>
                  </a:moveTo>
                  <a:lnTo>
                    <a:pt x="0" y="254000"/>
                  </a:lnTo>
                  <a:lnTo>
                    <a:pt x="0" y="0"/>
                  </a:lnTo>
                  <a:lnTo>
                    <a:pt x="193040" y="0"/>
                  </a:lnTo>
                  <a:lnTo>
                    <a:pt x="193040" y="254000"/>
                  </a:lnTo>
                  <a:lnTo>
                    <a:pt x="96520" y="254000"/>
                  </a:lnTo>
                  <a:close/>
                </a:path>
              </a:pathLst>
            </a:custGeom>
            <a:solidFill>
              <a:schemeClr val="tx1"/>
            </a:solidFill>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45" name="Shape 7368">
              <a:extLst>
                <a:ext uri="{FF2B5EF4-FFF2-40B4-BE49-F238E27FC236}">
                  <a16:creationId xmlns:a16="http://schemas.microsoft.com/office/drawing/2014/main" id="{25EBF3F2-5A75-40AA-B3CB-6B9132FAA6AC}"/>
                </a:ext>
              </a:extLst>
            </p:cNvPr>
            <p:cNvSpPr/>
            <p:nvPr/>
          </p:nvSpPr>
          <p:spPr>
            <a:xfrm>
              <a:off x="1774190" y="256540"/>
              <a:ext cx="193040" cy="252730"/>
            </a:xfrm>
            <a:custGeom>
              <a:avLst/>
              <a:gdLst/>
              <a:ahLst/>
              <a:cxnLst/>
              <a:rect l="0" t="0" r="0" b="0"/>
              <a:pathLst>
                <a:path w="193040" h="252730">
                  <a:moveTo>
                    <a:pt x="0" y="0"/>
                  </a:moveTo>
                  <a:lnTo>
                    <a:pt x="193040" y="0"/>
                  </a:lnTo>
                  <a:lnTo>
                    <a:pt x="193040" y="252730"/>
                  </a:lnTo>
                  <a:lnTo>
                    <a:pt x="96520" y="252730"/>
                  </a:lnTo>
                  <a:lnTo>
                    <a:pt x="0" y="252730"/>
                  </a:lnTo>
                  <a:lnTo>
                    <a:pt x="0" y="0"/>
                  </a:lnTo>
                  <a:close/>
                </a:path>
              </a:pathLst>
            </a:custGeom>
            <a:ln w="0" cap="flat">
              <a:miter lim="127000"/>
            </a:ln>
          </p:spPr>
          <p:style>
            <a:lnRef idx="0">
              <a:srgbClr val="000000">
                <a:alpha val="0"/>
              </a:srgbClr>
            </a:lnRef>
            <a:fillRef idx="1">
              <a:srgbClr val="F7F7F7"/>
            </a:fillRef>
            <a:effectRef idx="0">
              <a:scrgbClr r="0" g="0" b="0"/>
            </a:effectRef>
            <a:fontRef idx="none"/>
          </p:style>
          <p:txBody>
            <a:bodyPr/>
            <a:lstStyle/>
            <a:p>
              <a:endParaRPr lang="cs-CZ"/>
            </a:p>
          </p:txBody>
        </p:sp>
        <p:sp>
          <p:nvSpPr>
            <p:cNvPr id="46" name="Shape 7369">
              <a:extLst>
                <a:ext uri="{FF2B5EF4-FFF2-40B4-BE49-F238E27FC236}">
                  <a16:creationId xmlns:a16="http://schemas.microsoft.com/office/drawing/2014/main" id="{36BEB591-4B73-4B9B-9696-69015A7FF3A9}"/>
                </a:ext>
              </a:extLst>
            </p:cNvPr>
            <p:cNvSpPr/>
            <p:nvPr/>
          </p:nvSpPr>
          <p:spPr>
            <a:xfrm>
              <a:off x="1774190" y="256540"/>
              <a:ext cx="193040" cy="252730"/>
            </a:xfrm>
            <a:custGeom>
              <a:avLst/>
              <a:gdLst/>
              <a:ahLst/>
              <a:cxnLst/>
              <a:rect l="0" t="0" r="0" b="0"/>
              <a:pathLst>
                <a:path w="193040" h="252730">
                  <a:moveTo>
                    <a:pt x="96520" y="252730"/>
                  </a:moveTo>
                  <a:lnTo>
                    <a:pt x="0" y="252730"/>
                  </a:lnTo>
                  <a:lnTo>
                    <a:pt x="0" y="0"/>
                  </a:lnTo>
                  <a:lnTo>
                    <a:pt x="193040" y="0"/>
                  </a:lnTo>
                  <a:lnTo>
                    <a:pt x="193040" y="252730"/>
                  </a:lnTo>
                  <a:lnTo>
                    <a:pt x="96520" y="25273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47" name="Shape 7370">
              <a:extLst>
                <a:ext uri="{FF2B5EF4-FFF2-40B4-BE49-F238E27FC236}">
                  <a16:creationId xmlns:a16="http://schemas.microsoft.com/office/drawing/2014/main" id="{C25B90D2-58F0-43C0-BE51-4DBC11303BE1}"/>
                </a:ext>
              </a:extLst>
            </p:cNvPr>
            <p:cNvSpPr/>
            <p:nvPr/>
          </p:nvSpPr>
          <p:spPr>
            <a:xfrm>
              <a:off x="1774190" y="513080"/>
              <a:ext cx="193040" cy="252730"/>
            </a:xfrm>
            <a:custGeom>
              <a:avLst/>
              <a:gdLst/>
              <a:ahLst/>
              <a:cxnLst/>
              <a:rect l="0" t="0" r="0" b="0"/>
              <a:pathLst>
                <a:path w="193040" h="252730">
                  <a:moveTo>
                    <a:pt x="0" y="0"/>
                  </a:moveTo>
                  <a:lnTo>
                    <a:pt x="193040" y="0"/>
                  </a:lnTo>
                  <a:lnTo>
                    <a:pt x="193040" y="252730"/>
                  </a:lnTo>
                  <a:lnTo>
                    <a:pt x="96520" y="252730"/>
                  </a:lnTo>
                  <a:lnTo>
                    <a:pt x="0" y="252730"/>
                  </a:lnTo>
                  <a:lnTo>
                    <a:pt x="0" y="0"/>
                  </a:lnTo>
                  <a:close/>
                </a:path>
              </a:pathLst>
            </a:custGeom>
            <a:ln w="0" cap="flat">
              <a:miter lim="127000"/>
            </a:ln>
          </p:spPr>
          <p:style>
            <a:lnRef idx="0">
              <a:srgbClr val="000000">
                <a:alpha val="0"/>
              </a:srgbClr>
            </a:lnRef>
            <a:fillRef idx="1">
              <a:srgbClr val="EFEFEF"/>
            </a:fillRef>
            <a:effectRef idx="0">
              <a:scrgbClr r="0" g="0" b="0"/>
            </a:effectRef>
            <a:fontRef idx="none"/>
          </p:style>
          <p:txBody>
            <a:bodyPr/>
            <a:lstStyle/>
            <a:p>
              <a:endParaRPr lang="cs-CZ"/>
            </a:p>
          </p:txBody>
        </p:sp>
        <p:sp>
          <p:nvSpPr>
            <p:cNvPr id="48" name="Shape 7371">
              <a:extLst>
                <a:ext uri="{FF2B5EF4-FFF2-40B4-BE49-F238E27FC236}">
                  <a16:creationId xmlns:a16="http://schemas.microsoft.com/office/drawing/2014/main" id="{F8C65589-4CD0-4C2D-910E-A675E0A86B73}"/>
                </a:ext>
              </a:extLst>
            </p:cNvPr>
            <p:cNvSpPr/>
            <p:nvPr/>
          </p:nvSpPr>
          <p:spPr>
            <a:xfrm>
              <a:off x="1774190" y="513080"/>
              <a:ext cx="193040" cy="252730"/>
            </a:xfrm>
            <a:custGeom>
              <a:avLst/>
              <a:gdLst/>
              <a:ahLst/>
              <a:cxnLst/>
              <a:rect l="0" t="0" r="0" b="0"/>
              <a:pathLst>
                <a:path w="193040" h="252730">
                  <a:moveTo>
                    <a:pt x="96520" y="252730"/>
                  </a:moveTo>
                  <a:lnTo>
                    <a:pt x="0" y="252730"/>
                  </a:lnTo>
                  <a:lnTo>
                    <a:pt x="0" y="0"/>
                  </a:lnTo>
                  <a:lnTo>
                    <a:pt x="193040" y="0"/>
                  </a:lnTo>
                  <a:lnTo>
                    <a:pt x="193040" y="252730"/>
                  </a:lnTo>
                  <a:lnTo>
                    <a:pt x="96520" y="25273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49" name="Shape 7372">
              <a:extLst>
                <a:ext uri="{FF2B5EF4-FFF2-40B4-BE49-F238E27FC236}">
                  <a16:creationId xmlns:a16="http://schemas.microsoft.com/office/drawing/2014/main" id="{E6919316-FC21-4FCF-B15E-D7EB6DFBC94F}"/>
                </a:ext>
              </a:extLst>
            </p:cNvPr>
            <p:cNvSpPr/>
            <p:nvPr/>
          </p:nvSpPr>
          <p:spPr>
            <a:xfrm>
              <a:off x="1774190" y="756920"/>
              <a:ext cx="193040" cy="254000"/>
            </a:xfrm>
            <a:custGeom>
              <a:avLst/>
              <a:gdLst/>
              <a:ahLst/>
              <a:cxnLst/>
              <a:rect l="0" t="0" r="0" b="0"/>
              <a:pathLst>
                <a:path w="193040" h="254000">
                  <a:moveTo>
                    <a:pt x="0" y="0"/>
                  </a:moveTo>
                  <a:lnTo>
                    <a:pt x="193040" y="0"/>
                  </a:lnTo>
                  <a:lnTo>
                    <a:pt x="193040" y="254000"/>
                  </a:lnTo>
                  <a:lnTo>
                    <a:pt x="96520" y="254000"/>
                  </a:lnTo>
                  <a:lnTo>
                    <a:pt x="0" y="254000"/>
                  </a:lnTo>
                  <a:lnTo>
                    <a:pt x="0" y="0"/>
                  </a:lnTo>
                  <a:close/>
                </a:path>
              </a:pathLst>
            </a:custGeom>
            <a:ln w="0" cap="flat">
              <a:miter lim="127000"/>
            </a:ln>
          </p:spPr>
          <p:style>
            <a:lnRef idx="0">
              <a:srgbClr val="000000">
                <a:alpha val="0"/>
              </a:srgbClr>
            </a:lnRef>
            <a:fillRef idx="1">
              <a:srgbClr val="E1E1E1"/>
            </a:fillRef>
            <a:effectRef idx="0">
              <a:scrgbClr r="0" g="0" b="0"/>
            </a:effectRef>
            <a:fontRef idx="none"/>
          </p:style>
          <p:txBody>
            <a:bodyPr/>
            <a:lstStyle/>
            <a:p>
              <a:endParaRPr lang="cs-CZ"/>
            </a:p>
          </p:txBody>
        </p:sp>
        <p:sp>
          <p:nvSpPr>
            <p:cNvPr id="50" name="Shape 7373">
              <a:extLst>
                <a:ext uri="{FF2B5EF4-FFF2-40B4-BE49-F238E27FC236}">
                  <a16:creationId xmlns:a16="http://schemas.microsoft.com/office/drawing/2014/main" id="{6B8874E4-E3E1-4712-9B0A-738616C3970E}"/>
                </a:ext>
              </a:extLst>
            </p:cNvPr>
            <p:cNvSpPr/>
            <p:nvPr/>
          </p:nvSpPr>
          <p:spPr>
            <a:xfrm>
              <a:off x="1774190" y="756920"/>
              <a:ext cx="193040" cy="254000"/>
            </a:xfrm>
            <a:custGeom>
              <a:avLst/>
              <a:gdLst/>
              <a:ahLst/>
              <a:cxnLst/>
              <a:rect l="0" t="0" r="0" b="0"/>
              <a:pathLst>
                <a:path w="193040" h="254000">
                  <a:moveTo>
                    <a:pt x="96520" y="254000"/>
                  </a:moveTo>
                  <a:lnTo>
                    <a:pt x="0" y="254000"/>
                  </a:lnTo>
                  <a:lnTo>
                    <a:pt x="0" y="0"/>
                  </a:lnTo>
                  <a:lnTo>
                    <a:pt x="193040" y="0"/>
                  </a:lnTo>
                  <a:lnTo>
                    <a:pt x="193040" y="254000"/>
                  </a:lnTo>
                  <a:lnTo>
                    <a:pt x="96520" y="25400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51" name="Shape 7374">
              <a:extLst>
                <a:ext uri="{FF2B5EF4-FFF2-40B4-BE49-F238E27FC236}">
                  <a16:creationId xmlns:a16="http://schemas.microsoft.com/office/drawing/2014/main" id="{145D50FE-FD0A-4DB1-AA57-26833E8CDF68}"/>
                </a:ext>
              </a:extLst>
            </p:cNvPr>
            <p:cNvSpPr/>
            <p:nvPr/>
          </p:nvSpPr>
          <p:spPr>
            <a:xfrm>
              <a:off x="1774190" y="1013460"/>
              <a:ext cx="193040" cy="254000"/>
            </a:xfrm>
            <a:custGeom>
              <a:avLst/>
              <a:gdLst/>
              <a:ahLst/>
              <a:cxnLst/>
              <a:rect l="0" t="0" r="0" b="0"/>
              <a:pathLst>
                <a:path w="193040" h="254000">
                  <a:moveTo>
                    <a:pt x="0" y="0"/>
                  </a:moveTo>
                  <a:lnTo>
                    <a:pt x="193040" y="0"/>
                  </a:lnTo>
                  <a:lnTo>
                    <a:pt x="193040" y="254000"/>
                  </a:lnTo>
                  <a:lnTo>
                    <a:pt x="96520" y="254000"/>
                  </a:lnTo>
                  <a:lnTo>
                    <a:pt x="0" y="254000"/>
                  </a:lnTo>
                  <a:lnTo>
                    <a:pt x="0" y="0"/>
                  </a:lnTo>
                  <a:close/>
                </a:path>
              </a:pathLst>
            </a:custGeom>
            <a:ln w="0" cap="flat">
              <a:miter lim="127000"/>
            </a:ln>
          </p:spPr>
          <p:style>
            <a:lnRef idx="0">
              <a:srgbClr val="000000">
                <a:alpha val="0"/>
              </a:srgbClr>
            </a:lnRef>
            <a:fillRef idx="1">
              <a:srgbClr val="D2D2D2"/>
            </a:fillRef>
            <a:effectRef idx="0">
              <a:scrgbClr r="0" g="0" b="0"/>
            </a:effectRef>
            <a:fontRef idx="none"/>
          </p:style>
          <p:txBody>
            <a:bodyPr/>
            <a:lstStyle/>
            <a:p>
              <a:endParaRPr lang="cs-CZ"/>
            </a:p>
          </p:txBody>
        </p:sp>
        <p:sp>
          <p:nvSpPr>
            <p:cNvPr id="52" name="Shape 7375">
              <a:extLst>
                <a:ext uri="{FF2B5EF4-FFF2-40B4-BE49-F238E27FC236}">
                  <a16:creationId xmlns:a16="http://schemas.microsoft.com/office/drawing/2014/main" id="{012FC5BB-C5F1-4865-8CEC-E2937DA3A847}"/>
                </a:ext>
              </a:extLst>
            </p:cNvPr>
            <p:cNvSpPr/>
            <p:nvPr/>
          </p:nvSpPr>
          <p:spPr>
            <a:xfrm>
              <a:off x="1774190" y="1013460"/>
              <a:ext cx="193040" cy="254000"/>
            </a:xfrm>
            <a:custGeom>
              <a:avLst/>
              <a:gdLst/>
              <a:ahLst/>
              <a:cxnLst/>
              <a:rect l="0" t="0" r="0" b="0"/>
              <a:pathLst>
                <a:path w="193040" h="254000">
                  <a:moveTo>
                    <a:pt x="96520" y="254000"/>
                  </a:moveTo>
                  <a:lnTo>
                    <a:pt x="0" y="254000"/>
                  </a:lnTo>
                  <a:lnTo>
                    <a:pt x="0" y="0"/>
                  </a:lnTo>
                  <a:lnTo>
                    <a:pt x="193040" y="0"/>
                  </a:lnTo>
                  <a:lnTo>
                    <a:pt x="193040" y="254000"/>
                  </a:lnTo>
                  <a:lnTo>
                    <a:pt x="96520" y="25400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53" name="Shape 7376">
              <a:extLst>
                <a:ext uri="{FF2B5EF4-FFF2-40B4-BE49-F238E27FC236}">
                  <a16:creationId xmlns:a16="http://schemas.microsoft.com/office/drawing/2014/main" id="{AEDD05B7-1CA1-4441-BFB4-6371688DDA1C}"/>
                </a:ext>
              </a:extLst>
            </p:cNvPr>
            <p:cNvSpPr/>
            <p:nvPr/>
          </p:nvSpPr>
          <p:spPr>
            <a:xfrm>
              <a:off x="1774190" y="1270000"/>
              <a:ext cx="193040" cy="255270"/>
            </a:xfrm>
            <a:custGeom>
              <a:avLst/>
              <a:gdLst/>
              <a:ahLst/>
              <a:cxnLst/>
              <a:rect l="0" t="0" r="0" b="0"/>
              <a:pathLst>
                <a:path w="193040" h="255270">
                  <a:moveTo>
                    <a:pt x="0" y="0"/>
                  </a:moveTo>
                  <a:lnTo>
                    <a:pt x="193040" y="0"/>
                  </a:lnTo>
                  <a:lnTo>
                    <a:pt x="193040" y="255270"/>
                  </a:lnTo>
                  <a:lnTo>
                    <a:pt x="96520" y="255270"/>
                  </a:lnTo>
                  <a:lnTo>
                    <a:pt x="0" y="255270"/>
                  </a:lnTo>
                  <a:lnTo>
                    <a:pt x="0" y="0"/>
                  </a:lnTo>
                  <a:close/>
                </a:path>
              </a:pathLst>
            </a:custGeom>
            <a:ln w="0" cap="flat">
              <a:miter lim="127000"/>
            </a:ln>
          </p:spPr>
          <p:style>
            <a:lnRef idx="0">
              <a:srgbClr val="000000">
                <a:alpha val="0"/>
              </a:srgbClr>
            </a:lnRef>
            <a:fillRef idx="1">
              <a:srgbClr val="C0C0C0"/>
            </a:fillRef>
            <a:effectRef idx="0">
              <a:scrgbClr r="0" g="0" b="0"/>
            </a:effectRef>
            <a:fontRef idx="none"/>
          </p:style>
          <p:txBody>
            <a:bodyPr/>
            <a:lstStyle/>
            <a:p>
              <a:endParaRPr lang="cs-CZ"/>
            </a:p>
          </p:txBody>
        </p:sp>
        <p:sp>
          <p:nvSpPr>
            <p:cNvPr id="54" name="Shape 7377">
              <a:extLst>
                <a:ext uri="{FF2B5EF4-FFF2-40B4-BE49-F238E27FC236}">
                  <a16:creationId xmlns:a16="http://schemas.microsoft.com/office/drawing/2014/main" id="{24C9B8C4-13A6-4CE9-989E-9970CBDE7EAD}"/>
                </a:ext>
              </a:extLst>
            </p:cNvPr>
            <p:cNvSpPr/>
            <p:nvPr/>
          </p:nvSpPr>
          <p:spPr>
            <a:xfrm>
              <a:off x="1774190" y="1270000"/>
              <a:ext cx="193040" cy="255270"/>
            </a:xfrm>
            <a:custGeom>
              <a:avLst/>
              <a:gdLst/>
              <a:ahLst/>
              <a:cxnLst/>
              <a:rect l="0" t="0" r="0" b="0"/>
              <a:pathLst>
                <a:path w="193040" h="255270">
                  <a:moveTo>
                    <a:pt x="96520" y="255270"/>
                  </a:moveTo>
                  <a:lnTo>
                    <a:pt x="0" y="255270"/>
                  </a:lnTo>
                  <a:lnTo>
                    <a:pt x="0" y="0"/>
                  </a:lnTo>
                  <a:lnTo>
                    <a:pt x="193040" y="0"/>
                  </a:lnTo>
                  <a:lnTo>
                    <a:pt x="193040" y="255270"/>
                  </a:lnTo>
                  <a:lnTo>
                    <a:pt x="96520" y="25527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55" name="Shape 7378">
              <a:extLst>
                <a:ext uri="{FF2B5EF4-FFF2-40B4-BE49-F238E27FC236}">
                  <a16:creationId xmlns:a16="http://schemas.microsoft.com/office/drawing/2014/main" id="{7F430054-8C5D-4873-8A81-AB2643353C48}"/>
                </a:ext>
              </a:extLst>
            </p:cNvPr>
            <p:cNvSpPr/>
            <p:nvPr/>
          </p:nvSpPr>
          <p:spPr>
            <a:xfrm>
              <a:off x="1774190" y="1526540"/>
              <a:ext cx="193040" cy="255270"/>
            </a:xfrm>
            <a:custGeom>
              <a:avLst/>
              <a:gdLst/>
              <a:ahLst/>
              <a:cxnLst/>
              <a:rect l="0" t="0" r="0" b="0"/>
              <a:pathLst>
                <a:path w="193040" h="255270">
                  <a:moveTo>
                    <a:pt x="0" y="0"/>
                  </a:moveTo>
                  <a:lnTo>
                    <a:pt x="193040" y="0"/>
                  </a:lnTo>
                  <a:lnTo>
                    <a:pt x="193040" y="255270"/>
                  </a:lnTo>
                  <a:lnTo>
                    <a:pt x="96520" y="255270"/>
                  </a:lnTo>
                  <a:lnTo>
                    <a:pt x="0" y="255270"/>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endParaRPr lang="cs-CZ"/>
            </a:p>
          </p:txBody>
        </p:sp>
        <p:sp>
          <p:nvSpPr>
            <p:cNvPr id="56" name="Shape 7379">
              <a:extLst>
                <a:ext uri="{FF2B5EF4-FFF2-40B4-BE49-F238E27FC236}">
                  <a16:creationId xmlns:a16="http://schemas.microsoft.com/office/drawing/2014/main" id="{0D020008-1F21-4989-B8B6-DD117CA70BB4}"/>
                </a:ext>
              </a:extLst>
            </p:cNvPr>
            <p:cNvSpPr/>
            <p:nvPr/>
          </p:nvSpPr>
          <p:spPr>
            <a:xfrm>
              <a:off x="1774190" y="1526540"/>
              <a:ext cx="193040" cy="255270"/>
            </a:xfrm>
            <a:custGeom>
              <a:avLst/>
              <a:gdLst/>
              <a:ahLst/>
              <a:cxnLst/>
              <a:rect l="0" t="0" r="0" b="0"/>
              <a:pathLst>
                <a:path w="193040" h="255270">
                  <a:moveTo>
                    <a:pt x="96520" y="255270"/>
                  </a:moveTo>
                  <a:lnTo>
                    <a:pt x="0" y="255270"/>
                  </a:lnTo>
                  <a:lnTo>
                    <a:pt x="0" y="0"/>
                  </a:lnTo>
                  <a:lnTo>
                    <a:pt x="193040" y="0"/>
                  </a:lnTo>
                  <a:lnTo>
                    <a:pt x="193040" y="255270"/>
                  </a:lnTo>
                  <a:lnTo>
                    <a:pt x="96520" y="25527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57" name="Shape 7380">
              <a:extLst>
                <a:ext uri="{FF2B5EF4-FFF2-40B4-BE49-F238E27FC236}">
                  <a16:creationId xmlns:a16="http://schemas.microsoft.com/office/drawing/2014/main" id="{AB906966-D3CA-412C-9A85-FBFA6523F1E2}"/>
                </a:ext>
              </a:extLst>
            </p:cNvPr>
            <p:cNvSpPr/>
            <p:nvPr/>
          </p:nvSpPr>
          <p:spPr>
            <a:xfrm>
              <a:off x="1774190" y="1784350"/>
              <a:ext cx="193040" cy="254000"/>
            </a:xfrm>
            <a:custGeom>
              <a:avLst/>
              <a:gdLst/>
              <a:ahLst/>
              <a:cxnLst/>
              <a:rect l="0" t="0" r="0" b="0"/>
              <a:pathLst>
                <a:path w="193040" h="254000">
                  <a:moveTo>
                    <a:pt x="0" y="0"/>
                  </a:moveTo>
                  <a:lnTo>
                    <a:pt x="193040" y="0"/>
                  </a:lnTo>
                  <a:lnTo>
                    <a:pt x="193040" y="254000"/>
                  </a:lnTo>
                  <a:lnTo>
                    <a:pt x="96520" y="254000"/>
                  </a:lnTo>
                  <a:lnTo>
                    <a:pt x="0" y="254000"/>
                  </a:lnTo>
                  <a:lnTo>
                    <a:pt x="0" y="0"/>
                  </a:lnTo>
                  <a:close/>
                </a:path>
              </a:pathLst>
            </a:custGeom>
            <a:ln w="0" cap="flat">
              <a:miter lim="127000"/>
            </a:ln>
          </p:spPr>
          <p:style>
            <a:lnRef idx="0">
              <a:srgbClr val="000000">
                <a:alpha val="0"/>
              </a:srgbClr>
            </a:lnRef>
            <a:fillRef idx="1">
              <a:srgbClr val="A2A2A2"/>
            </a:fillRef>
            <a:effectRef idx="0">
              <a:scrgbClr r="0" g="0" b="0"/>
            </a:effectRef>
            <a:fontRef idx="none"/>
          </p:style>
          <p:txBody>
            <a:bodyPr/>
            <a:lstStyle/>
            <a:p>
              <a:endParaRPr lang="cs-CZ"/>
            </a:p>
          </p:txBody>
        </p:sp>
        <p:sp>
          <p:nvSpPr>
            <p:cNvPr id="58" name="Shape 7381">
              <a:extLst>
                <a:ext uri="{FF2B5EF4-FFF2-40B4-BE49-F238E27FC236}">
                  <a16:creationId xmlns:a16="http://schemas.microsoft.com/office/drawing/2014/main" id="{7DD38737-4605-491C-96B2-B1B5953654C8}"/>
                </a:ext>
              </a:extLst>
            </p:cNvPr>
            <p:cNvSpPr/>
            <p:nvPr/>
          </p:nvSpPr>
          <p:spPr>
            <a:xfrm>
              <a:off x="1774190" y="1784350"/>
              <a:ext cx="193040" cy="254000"/>
            </a:xfrm>
            <a:custGeom>
              <a:avLst/>
              <a:gdLst/>
              <a:ahLst/>
              <a:cxnLst/>
              <a:rect l="0" t="0" r="0" b="0"/>
              <a:pathLst>
                <a:path w="193040" h="254000">
                  <a:moveTo>
                    <a:pt x="96520" y="254000"/>
                  </a:moveTo>
                  <a:lnTo>
                    <a:pt x="0" y="254000"/>
                  </a:lnTo>
                  <a:lnTo>
                    <a:pt x="0" y="0"/>
                  </a:lnTo>
                  <a:lnTo>
                    <a:pt x="193040" y="0"/>
                  </a:lnTo>
                  <a:lnTo>
                    <a:pt x="193040" y="254000"/>
                  </a:lnTo>
                  <a:lnTo>
                    <a:pt x="96520" y="25400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59" name="Shape 7382">
              <a:extLst>
                <a:ext uri="{FF2B5EF4-FFF2-40B4-BE49-F238E27FC236}">
                  <a16:creationId xmlns:a16="http://schemas.microsoft.com/office/drawing/2014/main" id="{EF9DBAF3-F808-4044-80D2-056AE983C52B}"/>
                </a:ext>
              </a:extLst>
            </p:cNvPr>
            <p:cNvSpPr/>
            <p:nvPr/>
          </p:nvSpPr>
          <p:spPr>
            <a:xfrm>
              <a:off x="1774190" y="2028190"/>
              <a:ext cx="193040" cy="254000"/>
            </a:xfrm>
            <a:custGeom>
              <a:avLst/>
              <a:gdLst/>
              <a:ahLst/>
              <a:cxnLst/>
              <a:rect l="0" t="0" r="0" b="0"/>
              <a:pathLst>
                <a:path w="193040" h="254000">
                  <a:moveTo>
                    <a:pt x="0" y="0"/>
                  </a:moveTo>
                  <a:lnTo>
                    <a:pt x="193040" y="0"/>
                  </a:lnTo>
                  <a:lnTo>
                    <a:pt x="193040" y="254000"/>
                  </a:lnTo>
                  <a:lnTo>
                    <a:pt x="96520" y="254000"/>
                  </a:lnTo>
                  <a:lnTo>
                    <a:pt x="0" y="254000"/>
                  </a:lnTo>
                  <a:lnTo>
                    <a:pt x="0" y="0"/>
                  </a:lnTo>
                  <a:close/>
                </a:path>
              </a:pathLst>
            </a:custGeom>
            <a:ln w="0" cap="flat">
              <a:miter lim="127000"/>
            </a:ln>
          </p:spPr>
          <p:style>
            <a:lnRef idx="0">
              <a:srgbClr val="000000">
                <a:alpha val="0"/>
              </a:srgbClr>
            </a:lnRef>
            <a:fillRef idx="1">
              <a:srgbClr val="8F8F8F"/>
            </a:fillRef>
            <a:effectRef idx="0">
              <a:scrgbClr r="0" g="0" b="0"/>
            </a:effectRef>
            <a:fontRef idx="none"/>
          </p:style>
          <p:txBody>
            <a:bodyPr/>
            <a:lstStyle/>
            <a:p>
              <a:endParaRPr lang="cs-CZ"/>
            </a:p>
          </p:txBody>
        </p:sp>
        <p:sp>
          <p:nvSpPr>
            <p:cNvPr id="60" name="Shape 7383">
              <a:extLst>
                <a:ext uri="{FF2B5EF4-FFF2-40B4-BE49-F238E27FC236}">
                  <a16:creationId xmlns:a16="http://schemas.microsoft.com/office/drawing/2014/main" id="{86CE7868-D8FE-40CD-BADF-FF0B9F88CE9F}"/>
                </a:ext>
              </a:extLst>
            </p:cNvPr>
            <p:cNvSpPr/>
            <p:nvPr/>
          </p:nvSpPr>
          <p:spPr>
            <a:xfrm>
              <a:off x="1774190" y="2028190"/>
              <a:ext cx="193040" cy="254000"/>
            </a:xfrm>
            <a:custGeom>
              <a:avLst/>
              <a:gdLst/>
              <a:ahLst/>
              <a:cxnLst/>
              <a:rect l="0" t="0" r="0" b="0"/>
              <a:pathLst>
                <a:path w="193040" h="254000">
                  <a:moveTo>
                    <a:pt x="96520" y="254000"/>
                  </a:moveTo>
                  <a:lnTo>
                    <a:pt x="0" y="254000"/>
                  </a:lnTo>
                  <a:lnTo>
                    <a:pt x="0" y="0"/>
                  </a:lnTo>
                  <a:lnTo>
                    <a:pt x="193040" y="0"/>
                  </a:lnTo>
                  <a:lnTo>
                    <a:pt x="193040" y="254000"/>
                  </a:lnTo>
                  <a:lnTo>
                    <a:pt x="96520" y="25400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61" name="Shape 7384">
              <a:extLst>
                <a:ext uri="{FF2B5EF4-FFF2-40B4-BE49-F238E27FC236}">
                  <a16:creationId xmlns:a16="http://schemas.microsoft.com/office/drawing/2014/main" id="{1B3EA934-9646-4120-B4A9-D408DF569794}"/>
                </a:ext>
              </a:extLst>
            </p:cNvPr>
            <p:cNvSpPr/>
            <p:nvPr/>
          </p:nvSpPr>
          <p:spPr>
            <a:xfrm>
              <a:off x="1774190" y="2283460"/>
              <a:ext cx="193040" cy="255270"/>
            </a:xfrm>
            <a:custGeom>
              <a:avLst/>
              <a:gdLst/>
              <a:ahLst/>
              <a:cxnLst/>
              <a:rect l="0" t="0" r="0" b="0"/>
              <a:pathLst>
                <a:path w="193040" h="255270">
                  <a:moveTo>
                    <a:pt x="0" y="0"/>
                  </a:moveTo>
                  <a:lnTo>
                    <a:pt x="193040" y="0"/>
                  </a:lnTo>
                  <a:lnTo>
                    <a:pt x="193040" y="255270"/>
                  </a:lnTo>
                  <a:lnTo>
                    <a:pt x="96520" y="255270"/>
                  </a:lnTo>
                  <a:lnTo>
                    <a:pt x="0" y="255270"/>
                  </a:lnTo>
                  <a:lnTo>
                    <a:pt x="0" y="0"/>
                  </a:lnTo>
                  <a:close/>
                </a:path>
              </a:pathLst>
            </a:custGeom>
            <a:ln w="0" cap="flat">
              <a:miter lim="127000"/>
            </a:ln>
          </p:spPr>
          <p:style>
            <a:lnRef idx="0">
              <a:srgbClr val="000000">
                <a:alpha val="0"/>
              </a:srgbClr>
            </a:lnRef>
            <a:fillRef idx="1">
              <a:srgbClr val="808080"/>
            </a:fillRef>
            <a:effectRef idx="0">
              <a:scrgbClr r="0" g="0" b="0"/>
            </a:effectRef>
            <a:fontRef idx="none"/>
          </p:style>
          <p:txBody>
            <a:bodyPr/>
            <a:lstStyle/>
            <a:p>
              <a:endParaRPr lang="cs-CZ"/>
            </a:p>
          </p:txBody>
        </p:sp>
        <p:sp>
          <p:nvSpPr>
            <p:cNvPr id="62" name="Shape 7385">
              <a:extLst>
                <a:ext uri="{FF2B5EF4-FFF2-40B4-BE49-F238E27FC236}">
                  <a16:creationId xmlns:a16="http://schemas.microsoft.com/office/drawing/2014/main" id="{3C5D5F82-4E20-4142-83B4-B55399D2F6D4}"/>
                </a:ext>
              </a:extLst>
            </p:cNvPr>
            <p:cNvSpPr/>
            <p:nvPr/>
          </p:nvSpPr>
          <p:spPr>
            <a:xfrm>
              <a:off x="1774190" y="2283460"/>
              <a:ext cx="193040" cy="255270"/>
            </a:xfrm>
            <a:custGeom>
              <a:avLst/>
              <a:gdLst/>
              <a:ahLst/>
              <a:cxnLst/>
              <a:rect l="0" t="0" r="0" b="0"/>
              <a:pathLst>
                <a:path w="193040" h="255270">
                  <a:moveTo>
                    <a:pt x="96520" y="255270"/>
                  </a:moveTo>
                  <a:lnTo>
                    <a:pt x="0" y="255270"/>
                  </a:lnTo>
                  <a:lnTo>
                    <a:pt x="0" y="0"/>
                  </a:lnTo>
                  <a:lnTo>
                    <a:pt x="193040" y="0"/>
                  </a:lnTo>
                  <a:lnTo>
                    <a:pt x="193040" y="255270"/>
                  </a:lnTo>
                  <a:lnTo>
                    <a:pt x="96520" y="25527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63" name="Shape 7386">
              <a:extLst>
                <a:ext uri="{FF2B5EF4-FFF2-40B4-BE49-F238E27FC236}">
                  <a16:creationId xmlns:a16="http://schemas.microsoft.com/office/drawing/2014/main" id="{85B538AE-017B-4330-823B-F5630DF58231}"/>
                </a:ext>
              </a:extLst>
            </p:cNvPr>
            <p:cNvSpPr/>
            <p:nvPr/>
          </p:nvSpPr>
          <p:spPr>
            <a:xfrm>
              <a:off x="1774190" y="2542540"/>
              <a:ext cx="193040" cy="254000"/>
            </a:xfrm>
            <a:custGeom>
              <a:avLst/>
              <a:gdLst/>
              <a:ahLst/>
              <a:cxnLst/>
              <a:rect l="0" t="0" r="0" b="0"/>
              <a:pathLst>
                <a:path w="193040" h="254000">
                  <a:moveTo>
                    <a:pt x="0" y="0"/>
                  </a:moveTo>
                  <a:lnTo>
                    <a:pt x="193040" y="0"/>
                  </a:lnTo>
                  <a:lnTo>
                    <a:pt x="193040" y="254000"/>
                  </a:lnTo>
                  <a:lnTo>
                    <a:pt x="96520" y="254000"/>
                  </a:lnTo>
                  <a:lnTo>
                    <a:pt x="0" y="254000"/>
                  </a:lnTo>
                  <a:lnTo>
                    <a:pt x="0" y="0"/>
                  </a:lnTo>
                  <a:close/>
                </a:path>
              </a:pathLst>
            </a:custGeom>
            <a:ln w="0" cap="flat">
              <a:miter lim="127000"/>
            </a:ln>
          </p:spPr>
          <p:style>
            <a:lnRef idx="0">
              <a:srgbClr val="000000">
                <a:alpha val="0"/>
              </a:srgbClr>
            </a:lnRef>
            <a:fillRef idx="1">
              <a:srgbClr val="727272"/>
            </a:fillRef>
            <a:effectRef idx="0">
              <a:scrgbClr r="0" g="0" b="0"/>
            </a:effectRef>
            <a:fontRef idx="none"/>
          </p:style>
          <p:txBody>
            <a:bodyPr/>
            <a:lstStyle/>
            <a:p>
              <a:endParaRPr lang="cs-CZ"/>
            </a:p>
          </p:txBody>
        </p:sp>
        <p:sp>
          <p:nvSpPr>
            <p:cNvPr id="64" name="Shape 7387">
              <a:extLst>
                <a:ext uri="{FF2B5EF4-FFF2-40B4-BE49-F238E27FC236}">
                  <a16:creationId xmlns:a16="http://schemas.microsoft.com/office/drawing/2014/main" id="{784E954B-56D0-46A8-99AD-210DD7485427}"/>
                </a:ext>
              </a:extLst>
            </p:cNvPr>
            <p:cNvSpPr/>
            <p:nvPr/>
          </p:nvSpPr>
          <p:spPr>
            <a:xfrm>
              <a:off x="1774190" y="2542540"/>
              <a:ext cx="193040" cy="254000"/>
            </a:xfrm>
            <a:custGeom>
              <a:avLst/>
              <a:gdLst/>
              <a:ahLst/>
              <a:cxnLst/>
              <a:rect l="0" t="0" r="0" b="0"/>
              <a:pathLst>
                <a:path w="193040" h="254000">
                  <a:moveTo>
                    <a:pt x="96520" y="254000"/>
                  </a:moveTo>
                  <a:lnTo>
                    <a:pt x="0" y="254000"/>
                  </a:lnTo>
                  <a:lnTo>
                    <a:pt x="0" y="0"/>
                  </a:lnTo>
                  <a:lnTo>
                    <a:pt x="193040" y="0"/>
                  </a:lnTo>
                  <a:lnTo>
                    <a:pt x="193040" y="254000"/>
                  </a:lnTo>
                  <a:lnTo>
                    <a:pt x="96520" y="25400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65" name="Shape 7388">
              <a:extLst>
                <a:ext uri="{FF2B5EF4-FFF2-40B4-BE49-F238E27FC236}">
                  <a16:creationId xmlns:a16="http://schemas.microsoft.com/office/drawing/2014/main" id="{BF6D37D0-E258-4DAB-B7D8-59253DB4BE55}"/>
                </a:ext>
              </a:extLst>
            </p:cNvPr>
            <p:cNvSpPr/>
            <p:nvPr/>
          </p:nvSpPr>
          <p:spPr>
            <a:xfrm>
              <a:off x="1774190" y="2800350"/>
              <a:ext cx="193040" cy="252730"/>
            </a:xfrm>
            <a:custGeom>
              <a:avLst/>
              <a:gdLst/>
              <a:ahLst/>
              <a:cxnLst/>
              <a:rect l="0" t="0" r="0" b="0"/>
              <a:pathLst>
                <a:path w="193040" h="252730">
                  <a:moveTo>
                    <a:pt x="0" y="0"/>
                  </a:moveTo>
                  <a:lnTo>
                    <a:pt x="193040" y="0"/>
                  </a:lnTo>
                  <a:lnTo>
                    <a:pt x="193040" y="252730"/>
                  </a:lnTo>
                  <a:lnTo>
                    <a:pt x="96520" y="252730"/>
                  </a:lnTo>
                  <a:lnTo>
                    <a:pt x="0" y="252730"/>
                  </a:lnTo>
                  <a:lnTo>
                    <a:pt x="0" y="0"/>
                  </a:lnTo>
                  <a:close/>
                </a:path>
              </a:pathLst>
            </a:custGeom>
            <a:ln w="0" cap="flat">
              <a:miter lim="127000"/>
            </a:ln>
          </p:spPr>
          <p:style>
            <a:lnRef idx="0">
              <a:srgbClr val="000000">
                <a:alpha val="0"/>
              </a:srgbClr>
            </a:lnRef>
            <a:fillRef idx="1">
              <a:srgbClr val="5F5F5F"/>
            </a:fillRef>
            <a:effectRef idx="0">
              <a:scrgbClr r="0" g="0" b="0"/>
            </a:effectRef>
            <a:fontRef idx="none"/>
          </p:style>
          <p:txBody>
            <a:bodyPr/>
            <a:lstStyle/>
            <a:p>
              <a:endParaRPr lang="cs-CZ"/>
            </a:p>
          </p:txBody>
        </p:sp>
        <p:sp>
          <p:nvSpPr>
            <p:cNvPr id="66" name="Shape 7389">
              <a:extLst>
                <a:ext uri="{FF2B5EF4-FFF2-40B4-BE49-F238E27FC236}">
                  <a16:creationId xmlns:a16="http://schemas.microsoft.com/office/drawing/2014/main" id="{BA595CCB-F649-477B-8900-C474B76EC6DE}"/>
                </a:ext>
              </a:extLst>
            </p:cNvPr>
            <p:cNvSpPr/>
            <p:nvPr/>
          </p:nvSpPr>
          <p:spPr>
            <a:xfrm>
              <a:off x="1774190" y="2800350"/>
              <a:ext cx="193040" cy="252730"/>
            </a:xfrm>
            <a:custGeom>
              <a:avLst/>
              <a:gdLst/>
              <a:ahLst/>
              <a:cxnLst/>
              <a:rect l="0" t="0" r="0" b="0"/>
              <a:pathLst>
                <a:path w="193040" h="252730">
                  <a:moveTo>
                    <a:pt x="96520" y="252730"/>
                  </a:moveTo>
                  <a:lnTo>
                    <a:pt x="0" y="252730"/>
                  </a:lnTo>
                  <a:lnTo>
                    <a:pt x="0" y="0"/>
                  </a:lnTo>
                  <a:lnTo>
                    <a:pt x="193040" y="0"/>
                  </a:lnTo>
                  <a:lnTo>
                    <a:pt x="193040" y="252730"/>
                  </a:lnTo>
                  <a:lnTo>
                    <a:pt x="96520" y="25273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67" name="Shape 7390">
              <a:extLst>
                <a:ext uri="{FF2B5EF4-FFF2-40B4-BE49-F238E27FC236}">
                  <a16:creationId xmlns:a16="http://schemas.microsoft.com/office/drawing/2014/main" id="{72514444-AF06-4F16-B515-E07C32764FE1}"/>
                </a:ext>
              </a:extLst>
            </p:cNvPr>
            <p:cNvSpPr/>
            <p:nvPr/>
          </p:nvSpPr>
          <p:spPr>
            <a:xfrm>
              <a:off x="1774190" y="3055620"/>
              <a:ext cx="193040" cy="255270"/>
            </a:xfrm>
            <a:custGeom>
              <a:avLst/>
              <a:gdLst/>
              <a:ahLst/>
              <a:cxnLst/>
              <a:rect l="0" t="0" r="0" b="0"/>
              <a:pathLst>
                <a:path w="193040" h="255270">
                  <a:moveTo>
                    <a:pt x="0" y="0"/>
                  </a:moveTo>
                  <a:lnTo>
                    <a:pt x="193040" y="0"/>
                  </a:lnTo>
                  <a:lnTo>
                    <a:pt x="193040" y="255270"/>
                  </a:lnTo>
                  <a:lnTo>
                    <a:pt x="96520" y="255270"/>
                  </a:lnTo>
                  <a:lnTo>
                    <a:pt x="0" y="255270"/>
                  </a:lnTo>
                  <a:lnTo>
                    <a:pt x="0" y="0"/>
                  </a:lnTo>
                  <a:close/>
                </a:path>
              </a:pathLst>
            </a:custGeom>
            <a:ln w="0" cap="flat">
              <a:miter lim="127000"/>
            </a:ln>
          </p:spPr>
          <p:style>
            <a:lnRef idx="0">
              <a:srgbClr val="000000">
                <a:alpha val="0"/>
              </a:srgbClr>
            </a:lnRef>
            <a:fillRef idx="1">
              <a:srgbClr val="4F4F4F"/>
            </a:fillRef>
            <a:effectRef idx="0">
              <a:scrgbClr r="0" g="0" b="0"/>
            </a:effectRef>
            <a:fontRef idx="none"/>
          </p:style>
          <p:txBody>
            <a:bodyPr/>
            <a:lstStyle/>
            <a:p>
              <a:endParaRPr lang="cs-CZ"/>
            </a:p>
          </p:txBody>
        </p:sp>
        <p:sp>
          <p:nvSpPr>
            <p:cNvPr id="68" name="Shape 7391">
              <a:extLst>
                <a:ext uri="{FF2B5EF4-FFF2-40B4-BE49-F238E27FC236}">
                  <a16:creationId xmlns:a16="http://schemas.microsoft.com/office/drawing/2014/main" id="{A46D7073-BDC7-4705-B9A6-F88AA15D70BC}"/>
                </a:ext>
              </a:extLst>
            </p:cNvPr>
            <p:cNvSpPr/>
            <p:nvPr/>
          </p:nvSpPr>
          <p:spPr>
            <a:xfrm>
              <a:off x="1774190" y="3055620"/>
              <a:ext cx="193040" cy="255270"/>
            </a:xfrm>
            <a:custGeom>
              <a:avLst/>
              <a:gdLst/>
              <a:ahLst/>
              <a:cxnLst/>
              <a:rect l="0" t="0" r="0" b="0"/>
              <a:pathLst>
                <a:path w="193040" h="255270">
                  <a:moveTo>
                    <a:pt x="96520" y="255270"/>
                  </a:moveTo>
                  <a:lnTo>
                    <a:pt x="0" y="255270"/>
                  </a:lnTo>
                  <a:lnTo>
                    <a:pt x="0" y="0"/>
                  </a:lnTo>
                  <a:lnTo>
                    <a:pt x="193040" y="0"/>
                  </a:lnTo>
                  <a:lnTo>
                    <a:pt x="193040" y="255270"/>
                  </a:lnTo>
                  <a:lnTo>
                    <a:pt x="96520" y="25527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69" name="Shape 7392">
              <a:extLst>
                <a:ext uri="{FF2B5EF4-FFF2-40B4-BE49-F238E27FC236}">
                  <a16:creationId xmlns:a16="http://schemas.microsoft.com/office/drawing/2014/main" id="{3309936A-DCD3-43F5-90CF-5E2618CE015C}"/>
                </a:ext>
              </a:extLst>
            </p:cNvPr>
            <p:cNvSpPr/>
            <p:nvPr/>
          </p:nvSpPr>
          <p:spPr>
            <a:xfrm>
              <a:off x="1774190" y="3299460"/>
              <a:ext cx="193040" cy="254000"/>
            </a:xfrm>
            <a:custGeom>
              <a:avLst/>
              <a:gdLst/>
              <a:ahLst/>
              <a:cxnLst/>
              <a:rect l="0" t="0" r="0" b="0"/>
              <a:pathLst>
                <a:path w="193040" h="254000">
                  <a:moveTo>
                    <a:pt x="0" y="0"/>
                  </a:moveTo>
                  <a:lnTo>
                    <a:pt x="193040" y="0"/>
                  </a:lnTo>
                  <a:lnTo>
                    <a:pt x="193040" y="254000"/>
                  </a:lnTo>
                  <a:lnTo>
                    <a:pt x="96520" y="254000"/>
                  </a:lnTo>
                  <a:lnTo>
                    <a:pt x="0" y="254000"/>
                  </a:lnTo>
                  <a:lnTo>
                    <a:pt x="0" y="0"/>
                  </a:lnTo>
                  <a:close/>
                </a:path>
              </a:pathLst>
            </a:custGeom>
            <a:ln w="0" cap="flat">
              <a:miter lim="127000"/>
            </a:ln>
          </p:spPr>
          <p:style>
            <a:lnRef idx="0">
              <a:srgbClr val="000000">
                <a:alpha val="0"/>
              </a:srgbClr>
            </a:lnRef>
            <a:fillRef idx="1">
              <a:srgbClr val="404040"/>
            </a:fillRef>
            <a:effectRef idx="0">
              <a:scrgbClr r="0" g="0" b="0"/>
            </a:effectRef>
            <a:fontRef idx="none"/>
          </p:style>
          <p:txBody>
            <a:bodyPr/>
            <a:lstStyle/>
            <a:p>
              <a:endParaRPr lang="cs-CZ"/>
            </a:p>
          </p:txBody>
        </p:sp>
        <p:sp>
          <p:nvSpPr>
            <p:cNvPr id="70" name="Shape 7393">
              <a:extLst>
                <a:ext uri="{FF2B5EF4-FFF2-40B4-BE49-F238E27FC236}">
                  <a16:creationId xmlns:a16="http://schemas.microsoft.com/office/drawing/2014/main" id="{3A579FE4-7FFF-43BB-B4B3-3BE2768083C3}"/>
                </a:ext>
              </a:extLst>
            </p:cNvPr>
            <p:cNvSpPr/>
            <p:nvPr/>
          </p:nvSpPr>
          <p:spPr>
            <a:xfrm>
              <a:off x="1774190" y="3299460"/>
              <a:ext cx="193040" cy="254000"/>
            </a:xfrm>
            <a:custGeom>
              <a:avLst/>
              <a:gdLst/>
              <a:ahLst/>
              <a:cxnLst/>
              <a:rect l="0" t="0" r="0" b="0"/>
              <a:pathLst>
                <a:path w="193040" h="254000">
                  <a:moveTo>
                    <a:pt x="96520" y="254000"/>
                  </a:moveTo>
                  <a:lnTo>
                    <a:pt x="0" y="254000"/>
                  </a:lnTo>
                  <a:lnTo>
                    <a:pt x="0" y="0"/>
                  </a:lnTo>
                  <a:lnTo>
                    <a:pt x="193040" y="0"/>
                  </a:lnTo>
                  <a:lnTo>
                    <a:pt x="193040" y="254000"/>
                  </a:lnTo>
                  <a:lnTo>
                    <a:pt x="96520" y="25400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71" name="Shape 7394">
              <a:extLst>
                <a:ext uri="{FF2B5EF4-FFF2-40B4-BE49-F238E27FC236}">
                  <a16:creationId xmlns:a16="http://schemas.microsoft.com/office/drawing/2014/main" id="{DF79CCC3-C7F7-4AFD-A554-CC86FE79DB17}"/>
                </a:ext>
              </a:extLst>
            </p:cNvPr>
            <p:cNvSpPr/>
            <p:nvPr/>
          </p:nvSpPr>
          <p:spPr>
            <a:xfrm>
              <a:off x="1774190" y="3557270"/>
              <a:ext cx="193040" cy="254000"/>
            </a:xfrm>
            <a:custGeom>
              <a:avLst/>
              <a:gdLst/>
              <a:ahLst/>
              <a:cxnLst/>
              <a:rect l="0" t="0" r="0" b="0"/>
              <a:pathLst>
                <a:path w="193040" h="254000">
                  <a:moveTo>
                    <a:pt x="0" y="0"/>
                  </a:moveTo>
                  <a:lnTo>
                    <a:pt x="193040" y="0"/>
                  </a:lnTo>
                  <a:lnTo>
                    <a:pt x="193040" y="254000"/>
                  </a:lnTo>
                  <a:lnTo>
                    <a:pt x="96520" y="254000"/>
                  </a:lnTo>
                  <a:lnTo>
                    <a:pt x="0" y="254000"/>
                  </a:lnTo>
                  <a:lnTo>
                    <a:pt x="0" y="0"/>
                  </a:lnTo>
                  <a:close/>
                </a:path>
              </a:pathLst>
            </a:custGeom>
            <a:ln w="0" cap="flat">
              <a:miter lim="127000"/>
            </a:ln>
          </p:spPr>
          <p:style>
            <a:lnRef idx="0">
              <a:srgbClr val="000000">
                <a:alpha val="0"/>
              </a:srgbClr>
            </a:lnRef>
            <a:fillRef idx="1">
              <a:srgbClr val="2F2F2F"/>
            </a:fillRef>
            <a:effectRef idx="0">
              <a:scrgbClr r="0" g="0" b="0"/>
            </a:effectRef>
            <a:fontRef idx="none"/>
          </p:style>
          <p:txBody>
            <a:bodyPr/>
            <a:lstStyle/>
            <a:p>
              <a:endParaRPr lang="cs-CZ"/>
            </a:p>
          </p:txBody>
        </p:sp>
        <p:sp>
          <p:nvSpPr>
            <p:cNvPr id="72" name="Shape 7395">
              <a:extLst>
                <a:ext uri="{FF2B5EF4-FFF2-40B4-BE49-F238E27FC236}">
                  <a16:creationId xmlns:a16="http://schemas.microsoft.com/office/drawing/2014/main" id="{707CAB67-903A-4FFA-B86C-8D554536C5A5}"/>
                </a:ext>
              </a:extLst>
            </p:cNvPr>
            <p:cNvSpPr/>
            <p:nvPr/>
          </p:nvSpPr>
          <p:spPr>
            <a:xfrm>
              <a:off x="1774190" y="3557270"/>
              <a:ext cx="193040" cy="254000"/>
            </a:xfrm>
            <a:custGeom>
              <a:avLst/>
              <a:gdLst/>
              <a:ahLst/>
              <a:cxnLst/>
              <a:rect l="0" t="0" r="0" b="0"/>
              <a:pathLst>
                <a:path w="193040" h="254000">
                  <a:moveTo>
                    <a:pt x="96520" y="254000"/>
                  </a:moveTo>
                  <a:lnTo>
                    <a:pt x="0" y="254000"/>
                  </a:lnTo>
                  <a:lnTo>
                    <a:pt x="0" y="0"/>
                  </a:lnTo>
                  <a:lnTo>
                    <a:pt x="193040" y="0"/>
                  </a:lnTo>
                  <a:lnTo>
                    <a:pt x="193040" y="254000"/>
                  </a:lnTo>
                  <a:lnTo>
                    <a:pt x="96520" y="25400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73" name="Shape 7396">
              <a:extLst>
                <a:ext uri="{FF2B5EF4-FFF2-40B4-BE49-F238E27FC236}">
                  <a16:creationId xmlns:a16="http://schemas.microsoft.com/office/drawing/2014/main" id="{87356E1C-7202-4E9B-97F6-65A01E2518B8}"/>
                </a:ext>
              </a:extLst>
            </p:cNvPr>
            <p:cNvSpPr/>
            <p:nvPr/>
          </p:nvSpPr>
          <p:spPr>
            <a:xfrm>
              <a:off x="1774190" y="3812540"/>
              <a:ext cx="193040" cy="254000"/>
            </a:xfrm>
            <a:custGeom>
              <a:avLst/>
              <a:gdLst/>
              <a:ahLst/>
              <a:cxnLst/>
              <a:rect l="0" t="0" r="0" b="0"/>
              <a:pathLst>
                <a:path w="193040" h="254000">
                  <a:moveTo>
                    <a:pt x="0" y="0"/>
                  </a:moveTo>
                  <a:lnTo>
                    <a:pt x="193040" y="0"/>
                  </a:lnTo>
                  <a:lnTo>
                    <a:pt x="193040" y="254000"/>
                  </a:lnTo>
                  <a:lnTo>
                    <a:pt x="96520" y="254000"/>
                  </a:lnTo>
                  <a:lnTo>
                    <a:pt x="0" y="254000"/>
                  </a:lnTo>
                  <a:lnTo>
                    <a:pt x="0" y="0"/>
                  </a:lnTo>
                  <a:close/>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cs-CZ"/>
            </a:p>
          </p:txBody>
        </p:sp>
        <p:sp>
          <p:nvSpPr>
            <p:cNvPr id="74" name="Shape 7397">
              <a:extLst>
                <a:ext uri="{FF2B5EF4-FFF2-40B4-BE49-F238E27FC236}">
                  <a16:creationId xmlns:a16="http://schemas.microsoft.com/office/drawing/2014/main" id="{3DA2EBDF-9F2E-410D-A238-AC1E7A153F41}"/>
                </a:ext>
              </a:extLst>
            </p:cNvPr>
            <p:cNvSpPr/>
            <p:nvPr/>
          </p:nvSpPr>
          <p:spPr>
            <a:xfrm>
              <a:off x="1774190" y="3812540"/>
              <a:ext cx="193040" cy="254000"/>
            </a:xfrm>
            <a:custGeom>
              <a:avLst/>
              <a:gdLst/>
              <a:ahLst/>
              <a:cxnLst/>
              <a:rect l="0" t="0" r="0" b="0"/>
              <a:pathLst>
                <a:path w="193040" h="254000">
                  <a:moveTo>
                    <a:pt x="96520" y="254000"/>
                  </a:moveTo>
                  <a:lnTo>
                    <a:pt x="0" y="254000"/>
                  </a:lnTo>
                  <a:lnTo>
                    <a:pt x="0" y="0"/>
                  </a:lnTo>
                  <a:lnTo>
                    <a:pt x="193040" y="0"/>
                  </a:lnTo>
                  <a:lnTo>
                    <a:pt x="193040" y="254000"/>
                  </a:lnTo>
                  <a:lnTo>
                    <a:pt x="96520" y="25400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75" name="Shape 7398">
              <a:extLst>
                <a:ext uri="{FF2B5EF4-FFF2-40B4-BE49-F238E27FC236}">
                  <a16:creationId xmlns:a16="http://schemas.microsoft.com/office/drawing/2014/main" id="{370B4D79-088B-4008-88C0-183BA950F845}"/>
                </a:ext>
              </a:extLst>
            </p:cNvPr>
            <p:cNvSpPr/>
            <p:nvPr/>
          </p:nvSpPr>
          <p:spPr>
            <a:xfrm>
              <a:off x="1963420" y="3810"/>
              <a:ext cx="1513840" cy="838200"/>
            </a:xfrm>
            <a:custGeom>
              <a:avLst/>
              <a:gdLst/>
              <a:ahLst/>
              <a:cxnLst/>
              <a:rect l="0" t="0" r="0" b="0"/>
              <a:pathLst>
                <a:path w="1513840" h="838200">
                  <a:moveTo>
                    <a:pt x="0" y="0"/>
                  </a:moveTo>
                  <a:lnTo>
                    <a:pt x="1513840" y="838200"/>
                  </a:lnTo>
                </a:path>
              </a:pathLst>
            </a:custGeom>
            <a:solidFill>
              <a:schemeClr val="tx1">
                <a:lumMod val="85000"/>
              </a:schemeClr>
            </a:solidFill>
            <a:ln w="7907" cap="flat">
              <a:solidFill>
                <a:schemeClr val="tx1">
                  <a:lumMod val="85000"/>
                </a:schemeClr>
              </a:solidFill>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76" name="Shape 7399">
              <a:extLst>
                <a:ext uri="{FF2B5EF4-FFF2-40B4-BE49-F238E27FC236}">
                  <a16:creationId xmlns:a16="http://schemas.microsoft.com/office/drawing/2014/main" id="{F9BFE98B-7CC5-41F9-AA00-BCBEA161D11C}"/>
                </a:ext>
              </a:extLst>
            </p:cNvPr>
            <p:cNvSpPr/>
            <p:nvPr/>
          </p:nvSpPr>
          <p:spPr>
            <a:xfrm>
              <a:off x="1963420" y="3196590"/>
              <a:ext cx="1513840" cy="863600"/>
            </a:xfrm>
            <a:custGeom>
              <a:avLst/>
              <a:gdLst/>
              <a:ahLst/>
              <a:cxnLst/>
              <a:rect l="0" t="0" r="0" b="0"/>
              <a:pathLst>
                <a:path w="1513840" h="863600">
                  <a:moveTo>
                    <a:pt x="0" y="863600"/>
                  </a:moveTo>
                  <a:lnTo>
                    <a:pt x="1513840" y="0"/>
                  </a:lnTo>
                </a:path>
              </a:pathLst>
            </a:custGeom>
            <a:solidFill>
              <a:schemeClr val="tx1">
                <a:lumMod val="85000"/>
              </a:schemeClr>
            </a:solidFill>
            <a:ln w="7907" cap="flat">
              <a:solidFill>
                <a:schemeClr val="tx1">
                  <a:lumMod val="85000"/>
                </a:schemeClr>
              </a:solidFill>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77" name="Shape 7400">
              <a:extLst>
                <a:ext uri="{FF2B5EF4-FFF2-40B4-BE49-F238E27FC236}">
                  <a16:creationId xmlns:a16="http://schemas.microsoft.com/office/drawing/2014/main" id="{2CD527C2-0F6D-4A29-B31C-7C40DDDB3F04}"/>
                </a:ext>
              </a:extLst>
            </p:cNvPr>
            <p:cNvSpPr/>
            <p:nvPr/>
          </p:nvSpPr>
          <p:spPr>
            <a:xfrm>
              <a:off x="1963420" y="1143000"/>
              <a:ext cx="1513840" cy="378460"/>
            </a:xfrm>
            <a:custGeom>
              <a:avLst/>
              <a:gdLst/>
              <a:ahLst/>
              <a:cxnLst/>
              <a:rect l="0" t="0" r="0" b="0"/>
              <a:pathLst>
                <a:path w="1513840" h="378460">
                  <a:moveTo>
                    <a:pt x="0" y="378460"/>
                  </a:moveTo>
                  <a:lnTo>
                    <a:pt x="1513840" y="0"/>
                  </a:lnTo>
                </a:path>
              </a:pathLst>
            </a:custGeom>
            <a:solidFill>
              <a:schemeClr val="tx1">
                <a:lumMod val="85000"/>
              </a:schemeClr>
            </a:solidFill>
            <a:ln w="7907" cap="flat">
              <a:solidFill>
                <a:schemeClr val="tx1">
                  <a:lumMod val="85000"/>
                </a:schemeClr>
              </a:solidFill>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78" name="Shape 7401">
              <a:extLst>
                <a:ext uri="{FF2B5EF4-FFF2-40B4-BE49-F238E27FC236}">
                  <a16:creationId xmlns:a16="http://schemas.microsoft.com/office/drawing/2014/main" id="{202B0A30-D278-4105-AEEA-6D69BBDD62D3}"/>
                </a:ext>
              </a:extLst>
            </p:cNvPr>
            <p:cNvSpPr/>
            <p:nvPr/>
          </p:nvSpPr>
          <p:spPr>
            <a:xfrm>
              <a:off x="1963420" y="2280920"/>
              <a:ext cx="1513840" cy="641350"/>
            </a:xfrm>
            <a:custGeom>
              <a:avLst/>
              <a:gdLst/>
              <a:ahLst/>
              <a:cxnLst/>
              <a:rect l="0" t="0" r="0" b="0"/>
              <a:pathLst>
                <a:path w="1513840" h="641350">
                  <a:moveTo>
                    <a:pt x="0" y="0"/>
                  </a:moveTo>
                  <a:lnTo>
                    <a:pt x="1513840" y="641350"/>
                  </a:lnTo>
                </a:path>
              </a:pathLst>
            </a:custGeom>
            <a:solidFill>
              <a:schemeClr val="tx1">
                <a:lumMod val="85000"/>
              </a:schemeClr>
            </a:solidFill>
            <a:ln w="7907" cap="flat">
              <a:solidFill>
                <a:schemeClr val="tx1">
                  <a:lumMod val="85000"/>
                </a:schemeClr>
              </a:solidFill>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79" name="Rectangle 7404">
              <a:extLst>
                <a:ext uri="{FF2B5EF4-FFF2-40B4-BE49-F238E27FC236}">
                  <a16:creationId xmlns:a16="http://schemas.microsoft.com/office/drawing/2014/main" id="{D37CEC7B-0092-4E1A-A774-121433776965}"/>
                </a:ext>
              </a:extLst>
            </p:cNvPr>
            <p:cNvSpPr/>
            <p:nvPr/>
          </p:nvSpPr>
          <p:spPr>
            <a:xfrm>
              <a:off x="2042160" y="775747"/>
              <a:ext cx="1562130" cy="445781"/>
            </a:xfrm>
            <a:prstGeom prst="rect">
              <a:avLst/>
            </a:prstGeom>
            <a:ln>
              <a:noFill/>
            </a:ln>
          </p:spPr>
          <p:txBody>
            <a:bodyPr vert="horz" lIns="0" tIns="0" rIns="0" bIns="0" rtlCol="0">
              <a:noAutofit/>
            </a:bodyPr>
            <a:lstStyle/>
            <a:p>
              <a:pPr>
                <a:lnSpc>
                  <a:spcPct val="107000"/>
                </a:lnSpc>
                <a:spcAft>
                  <a:spcPts val="800"/>
                </a:spcAft>
              </a:pPr>
              <a:r>
                <a:rPr lang="cs-CZ" sz="2000" b="1" dirty="0" err="1">
                  <a:effectLst/>
                  <a:latin typeface="Arial" panose="020B0604020202020204" pitchFamily="34" charset="0"/>
                  <a:ea typeface="Arial" panose="020B0604020202020204" pitchFamily="34" charset="0"/>
                </a:rPr>
                <a:t>Compress</a:t>
              </a:r>
              <a:endParaRPr lang="cs-CZ" sz="1050" dirty="0">
                <a:effectLst/>
                <a:latin typeface="Calibri" panose="020F0502020204030204" pitchFamily="34" charset="0"/>
                <a:ea typeface="Calibri" panose="020F0502020204030204" pitchFamily="34" charset="0"/>
              </a:endParaRPr>
            </a:p>
          </p:txBody>
        </p:sp>
        <p:sp>
          <p:nvSpPr>
            <p:cNvPr id="80" name="Rectangle 7405">
              <a:extLst>
                <a:ext uri="{FF2B5EF4-FFF2-40B4-BE49-F238E27FC236}">
                  <a16:creationId xmlns:a16="http://schemas.microsoft.com/office/drawing/2014/main" id="{6A49C21C-99F8-4403-9B8F-3A27DD612B87}"/>
                </a:ext>
              </a:extLst>
            </p:cNvPr>
            <p:cNvSpPr/>
            <p:nvPr/>
          </p:nvSpPr>
          <p:spPr>
            <a:xfrm>
              <a:off x="2042160" y="2833147"/>
              <a:ext cx="1562130" cy="445781"/>
            </a:xfrm>
            <a:prstGeom prst="rect">
              <a:avLst/>
            </a:prstGeom>
            <a:ln>
              <a:noFill/>
            </a:ln>
          </p:spPr>
          <p:txBody>
            <a:bodyPr vert="horz" lIns="0" tIns="0" rIns="0" bIns="0" rtlCol="0">
              <a:noAutofit/>
            </a:bodyPr>
            <a:lstStyle/>
            <a:p>
              <a:pPr>
                <a:lnSpc>
                  <a:spcPct val="107000"/>
                </a:lnSpc>
                <a:spcAft>
                  <a:spcPts val="800"/>
                </a:spcAft>
              </a:pPr>
              <a:r>
                <a:rPr lang="cs-CZ" sz="2000" b="1" dirty="0" err="1">
                  <a:effectLst/>
                  <a:latin typeface="Arial" panose="020B0604020202020204" pitchFamily="34" charset="0"/>
                  <a:ea typeface="Arial" panose="020B0604020202020204" pitchFamily="34" charset="0"/>
                </a:rPr>
                <a:t>Compress</a:t>
              </a:r>
              <a:endParaRPr lang="cs-CZ" sz="1050" dirty="0">
                <a:effectLst/>
                <a:latin typeface="Calibri" panose="020F0502020204030204" pitchFamily="34" charset="0"/>
                <a:ea typeface="Calibri" panose="020F0502020204030204" pitchFamily="34" charset="0"/>
              </a:endParaRPr>
            </a:p>
          </p:txBody>
        </p:sp>
        <p:sp>
          <p:nvSpPr>
            <p:cNvPr id="81" name="Rectangle 7406">
              <a:extLst>
                <a:ext uri="{FF2B5EF4-FFF2-40B4-BE49-F238E27FC236}">
                  <a16:creationId xmlns:a16="http://schemas.microsoft.com/office/drawing/2014/main" id="{9FD10312-B1A3-4729-B4DA-6D582BE967DC}"/>
                </a:ext>
              </a:extLst>
            </p:cNvPr>
            <p:cNvSpPr/>
            <p:nvPr/>
          </p:nvSpPr>
          <p:spPr>
            <a:xfrm>
              <a:off x="2194560" y="1766347"/>
              <a:ext cx="1152270" cy="445781"/>
            </a:xfrm>
            <a:prstGeom prst="rect">
              <a:avLst/>
            </a:prstGeom>
            <a:ln>
              <a:noFill/>
            </a:ln>
          </p:spPr>
          <p:txBody>
            <a:bodyPr vert="horz" lIns="0" tIns="0" rIns="0" bIns="0" rtlCol="0">
              <a:noAutofit/>
            </a:bodyPr>
            <a:lstStyle/>
            <a:p>
              <a:pPr>
                <a:lnSpc>
                  <a:spcPct val="107000"/>
                </a:lnSpc>
                <a:spcAft>
                  <a:spcPts val="800"/>
                </a:spcAft>
              </a:pPr>
              <a:r>
                <a:rPr lang="cs-CZ" sz="2300" b="1">
                  <a:solidFill>
                    <a:srgbClr val="000000"/>
                  </a:solidFill>
                  <a:effectLst/>
                  <a:latin typeface="Arial" panose="020B0604020202020204" pitchFamily="34" charset="0"/>
                  <a:ea typeface="Arial" panose="020B0604020202020204" pitchFamily="34" charset="0"/>
                </a:rPr>
                <a:t>Expand</a:t>
              </a:r>
              <a:endParaRPr lang="cs-CZ" sz="1100">
                <a:solidFill>
                  <a:srgbClr val="000000"/>
                </a:solidFill>
                <a:effectLst/>
                <a:latin typeface="Calibri" panose="020F0502020204030204" pitchFamily="34" charset="0"/>
                <a:ea typeface="Calibri" panose="020F0502020204030204" pitchFamily="34" charset="0"/>
              </a:endParaRPr>
            </a:p>
          </p:txBody>
        </p:sp>
        <p:sp>
          <p:nvSpPr>
            <p:cNvPr id="82" name="Rectangle 7407">
              <a:extLst>
                <a:ext uri="{FF2B5EF4-FFF2-40B4-BE49-F238E27FC236}">
                  <a16:creationId xmlns:a16="http://schemas.microsoft.com/office/drawing/2014/main" id="{47664288-DAB8-4EA8-91AA-1F5DBF1C15DA}"/>
                </a:ext>
              </a:extLst>
            </p:cNvPr>
            <p:cNvSpPr/>
            <p:nvPr/>
          </p:nvSpPr>
          <p:spPr>
            <a:xfrm>
              <a:off x="289560" y="1842547"/>
              <a:ext cx="1719470" cy="445781"/>
            </a:xfrm>
            <a:prstGeom prst="rect">
              <a:avLst/>
            </a:prstGeom>
            <a:ln>
              <a:noFill/>
            </a:ln>
          </p:spPr>
          <p:txBody>
            <a:bodyPr vert="horz" lIns="0" tIns="0" rIns="0" bIns="0" rtlCol="0">
              <a:noAutofit/>
            </a:bodyPr>
            <a:lstStyle/>
            <a:p>
              <a:pPr>
                <a:lnSpc>
                  <a:spcPct val="107000"/>
                </a:lnSpc>
                <a:spcAft>
                  <a:spcPts val="800"/>
                </a:spcAft>
              </a:pPr>
              <a:r>
                <a:rPr lang="cs-CZ" sz="2000" b="1" dirty="0">
                  <a:solidFill>
                    <a:srgbClr val="FF6600"/>
                  </a:solidFill>
                  <a:effectLst/>
                  <a:latin typeface="Arial" panose="020B0604020202020204" pitchFamily="34" charset="0"/>
                  <a:ea typeface="Arial" panose="020B0604020202020204" pitchFamily="34" charset="0"/>
                </a:rPr>
                <a:t>Soft </a:t>
              </a:r>
              <a:r>
                <a:rPr lang="cs-CZ" sz="2000" b="1" dirty="0" err="1">
                  <a:solidFill>
                    <a:srgbClr val="FF6600"/>
                  </a:solidFill>
                  <a:effectLst/>
                  <a:latin typeface="Arial" panose="020B0604020202020204" pitchFamily="34" charset="0"/>
                  <a:ea typeface="Arial" panose="020B0604020202020204" pitchFamily="34" charset="0"/>
                </a:rPr>
                <a:t>Tissue</a:t>
              </a:r>
              <a:endParaRPr lang="cs-CZ" sz="1050" dirty="0">
                <a:solidFill>
                  <a:srgbClr val="000000"/>
                </a:solidFill>
                <a:effectLst/>
                <a:latin typeface="Calibri" panose="020F0502020204030204" pitchFamily="34" charset="0"/>
                <a:ea typeface="Calibri" panose="020F0502020204030204" pitchFamily="34" charset="0"/>
              </a:endParaRPr>
            </a:p>
          </p:txBody>
        </p:sp>
        <p:sp>
          <p:nvSpPr>
            <p:cNvPr id="83" name="Rectangle 7408">
              <a:extLst>
                <a:ext uri="{FF2B5EF4-FFF2-40B4-BE49-F238E27FC236}">
                  <a16:creationId xmlns:a16="http://schemas.microsoft.com/office/drawing/2014/main" id="{1590465C-250B-4AE9-B476-5F816F077E95}"/>
                </a:ext>
              </a:extLst>
            </p:cNvPr>
            <p:cNvSpPr/>
            <p:nvPr/>
          </p:nvSpPr>
          <p:spPr>
            <a:xfrm>
              <a:off x="2540" y="288067"/>
              <a:ext cx="1025622" cy="445781"/>
            </a:xfrm>
            <a:prstGeom prst="rect">
              <a:avLst/>
            </a:prstGeom>
            <a:ln>
              <a:noFill/>
            </a:ln>
          </p:spPr>
          <p:txBody>
            <a:bodyPr vert="horz" lIns="0" tIns="0" rIns="0" bIns="0" rtlCol="0">
              <a:noAutofit/>
            </a:bodyPr>
            <a:lstStyle/>
            <a:p>
              <a:pPr>
                <a:lnSpc>
                  <a:spcPct val="107000"/>
                </a:lnSpc>
                <a:spcAft>
                  <a:spcPts val="800"/>
                </a:spcAft>
              </a:pPr>
              <a:r>
                <a:rPr lang="cs-CZ" sz="2000" b="1" dirty="0" err="1">
                  <a:effectLst/>
                  <a:latin typeface="Arial" panose="020B0604020202020204" pitchFamily="34" charset="0"/>
                  <a:ea typeface="Arial" panose="020B0604020202020204" pitchFamily="34" charset="0"/>
                </a:rPr>
                <a:t>Strong</a:t>
              </a:r>
              <a:endParaRPr lang="cs-CZ" sz="1050" dirty="0">
                <a:effectLst/>
                <a:latin typeface="Calibri" panose="020F0502020204030204" pitchFamily="34" charset="0"/>
                <a:ea typeface="Calibri" panose="020F0502020204030204" pitchFamily="34" charset="0"/>
              </a:endParaRPr>
            </a:p>
          </p:txBody>
        </p:sp>
        <p:sp>
          <p:nvSpPr>
            <p:cNvPr id="84" name="Rectangle 7409">
              <a:extLst>
                <a:ext uri="{FF2B5EF4-FFF2-40B4-BE49-F238E27FC236}">
                  <a16:creationId xmlns:a16="http://schemas.microsoft.com/office/drawing/2014/main" id="{17D71A03-70E3-4D22-B165-A32840F6A002}"/>
                </a:ext>
              </a:extLst>
            </p:cNvPr>
            <p:cNvSpPr/>
            <p:nvPr/>
          </p:nvSpPr>
          <p:spPr>
            <a:xfrm>
              <a:off x="1270" y="658907"/>
              <a:ext cx="1437424" cy="445781"/>
            </a:xfrm>
            <a:prstGeom prst="rect">
              <a:avLst/>
            </a:prstGeom>
            <a:ln>
              <a:noFill/>
            </a:ln>
          </p:spPr>
          <p:txBody>
            <a:bodyPr vert="horz" lIns="0" tIns="0" rIns="0" bIns="0" rtlCol="0">
              <a:noAutofit/>
            </a:bodyPr>
            <a:lstStyle/>
            <a:p>
              <a:pPr>
                <a:lnSpc>
                  <a:spcPct val="107000"/>
                </a:lnSpc>
                <a:spcAft>
                  <a:spcPts val="800"/>
                </a:spcAft>
              </a:pPr>
              <a:r>
                <a:rPr lang="cs-CZ" sz="2000" b="1" dirty="0" err="1">
                  <a:effectLst/>
                  <a:latin typeface="Arial" panose="020B0604020202020204" pitchFamily="34" charset="0"/>
                  <a:ea typeface="Arial" panose="020B0604020202020204" pitchFamily="34" charset="0"/>
                </a:rPr>
                <a:t>reflection</a:t>
              </a:r>
              <a:endParaRPr lang="cs-CZ" sz="1050" dirty="0">
                <a:effectLst/>
                <a:latin typeface="Calibri" panose="020F0502020204030204" pitchFamily="34" charset="0"/>
                <a:ea typeface="Calibri" panose="020F0502020204030204" pitchFamily="34" charset="0"/>
              </a:endParaRPr>
            </a:p>
          </p:txBody>
        </p:sp>
        <p:sp>
          <p:nvSpPr>
            <p:cNvPr id="85" name="Rectangle 7410">
              <a:extLst>
                <a:ext uri="{FF2B5EF4-FFF2-40B4-BE49-F238E27FC236}">
                  <a16:creationId xmlns:a16="http://schemas.microsoft.com/office/drawing/2014/main" id="{340ED934-13F4-4E85-AC30-986BDAF5DB08}"/>
                </a:ext>
              </a:extLst>
            </p:cNvPr>
            <p:cNvSpPr/>
            <p:nvPr/>
          </p:nvSpPr>
          <p:spPr>
            <a:xfrm>
              <a:off x="0" y="2775997"/>
              <a:ext cx="836037" cy="445781"/>
            </a:xfrm>
            <a:prstGeom prst="rect">
              <a:avLst/>
            </a:prstGeom>
            <a:ln>
              <a:noFill/>
            </a:ln>
          </p:spPr>
          <p:txBody>
            <a:bodyPr vert="horz" lIns="0" tIns="0" rIns="0" bIns="0" rtlCol="0">
              <a:noAutofit/>
            </a:bodyPr>
            <a:lstStyle/>
            <a:p>
              <a:pPr>
                <a:lnSpc>
                  <a:spcPct val="107000"/>
                </a:lnSpc>
                <a:spcAft>
                  <a:spcPts val="800"/>
                </a:spcAft>
              </a:pPr>
              <a:r>
                <a:rPr lang="cs-CZ" sz="2000" b="1" dirty="0" err="1">
                  <a:solidFill>
                    <a:schemeClr val="tx1">
                      <a:lumMod val="75000"/>
                    </a:schemeClr>
                  </a:solidFill>
                  <a:effectLst/>
                  <a:latin typeface="Arial" panose="020B0604020202020204" pitchFamily="34" charset="0"/>
                  <a:ea typeface="Arial" panose="020B0604020202020204" pitchFamily="34" charset="0"/>
                </a:rPr>
                <a:t>Weak</a:t>
              </a:r>
              <a:endParaRPr lang="cs-CZ" sz="1050" dirty="0">
                <a:solidFill>
                  <a:schemeClr val="tx1">
                    <a:lumMod val="75000"/>
                  </a:schemeClr>
                </a:solidFill>
                <a:effectLst/>
                <a:latin typeface="Calibri" panose="020F0502020204030204" pitchFamily="34" charset="0"/>
                <a:ea typeface="Calibri" panose="020F0502020204030204" pitchFamily="34" charset="0"/>
              </a:endParaRPr>
            </a:p>
          </p:txBody>
        </p:sp>
        <p:sp>
          <p:nvSpPr>
            <p:cNvPr id="86" name="Rectangle 7411">
              <a:extLst>
                <a:ext uri="{FF2B5EF4-FFF2-40B4-BE49-F238E27FC236}">
                  <a16:creationId xmlns:a16="http://schemas.microsoft.com/office/drawing/2014/main" id="{427B16B1-AB55-4496-BC36-F861A180EE38}"/>
                </a:ext>
              </a:extLst>
            </p:cNvPr>
            <p:cNvSpPr/>
            <p:nvPr/>
          </p:nvSpPr>
          <p:spPr>
            <a:xfrm>
              <a:off x="1270" y="3148107"/>
              <a:ext cx="1437424" cy="445781"/>
            </a:xfrm>
            <a:prstGeom prst="rect">
              <a:avLst/>
            </a:prstGeom>
            <a:ln>
              <a:noFill/>
            </a:ln>
          </p:spPr>
          <p:txBody>
            <a:bodyPr vert="horz" lIns="0" tIns="0" rIns="0" bIns="0" rtlCol="0">
              <a:noAutofit/>
            </a:bodyPr>
            <a:lstStyle/>
            <a:p>
              <a:pPr>
                <a:lnSpc>
                  <a:spcPct val="107000"/>
                </a:lnSpc>
                <a:spcAft>
                  <a:spcPts val="800"/>
                </a:spcAft>
              </a:pPr>
              <a:r>
                <a:rPr lang="cs-CZ" sz="2000" b="1">
                  <a:solidFill>
                    <a:schemeClr val="tx1">
                      <a:lumMod val="75000"/>
                    </a:schemeClr>
                  </a:solidFill>
                  <a:effectLst/>
                  <a:latin typeface="Arial" panose="020B0604020202020204" pitchFamily="34" charset="0"/>
                  <a:ea typeface="Arial" panose="020B0604020202020204" pitchFamily="34" charset="0"/>
                </a:rPr>
                <a:t>reflection</a:t>
              </a:r>
              <a:endParaRPr lang="cs-CZ" sz="1050">
                <a:solidFill>
                  <a:schemeClr val="tx1">
                    <a:lumMod val="75000"/>
                  </a:schemeClr>
                </a:solidFill>
                <a:effectLst/>
                <a:latin typeface="Calibri" panose="020F0502020204030204" pitchFamily="34" charset="0"/>
                <a:ea typeface="Calibri" panose="020F0502020204030204" pitchFamily="34" charset="0"/>
              </a:endParaRPr>
            </a:p>
          </p:txBody>
        </p:sp>
        <p:sp>
          <p:nvSpPr>
            <p:cNvPr id="87" name="Shape 7412">
              <a:extLst>
                <a:ext uri="{FF2B5EF4-FFF2-40B4-BE49-F238E27FC236}">
                  <a16:creationId xmlns:a16="http://schemas.microsoft.com/office/drawing/2014/main" id="{6B7D7B51-D35E-41FF-9C4C-48FFA44E0E0C}"/>
                </a:ext>
              </a:extLst>
            </p:cNvPr>
            <p:cNvSpPr/>
            <p:nvPr/>
          </p:nvSpPr>
          <p:spPr>
            <a:xfrm>
              <a:off x="1297940" y="161290"/>
              <a:ext cx="1270" cy="1202690"/>
            </a:xfrm>
            <a:custGeom>
              <a:avLst/>
              <a:gdLst/>
              <a:ahLst/>
              <a:cxnLst/>
              <a:rect l="0" t="0" r="0" b="0"/>
              <a:pathLst>
                <a:path w="1270" h="1202690">
                  <a:moveTo>
                    <a:pt x="0" y="1202690"/>
                  </a:moveTo>
                  <a:lnTo>
                    <a:pt x="1270" y="0"/>
                  </a:lnTo>
                </a:path>
              </a:pathLst>
            </a:custGeom>
            <a:solidFill>
              <a:schemeClr val="tx1">
                <a:lumMod val="85000"/>
              </a:schemeClr>
            </a:solidFill>
            <a:ln w="7907" cap="flat">
              <a:solidFill>
                <a:schemeClr val="tx1">
                  <a:lumMod val="85000"/>
                </a:schemeClr>
              </a:solidFill>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88" name="Shape 7413">
              <a:extLst>
                <a:ext uri="{FF2B5EF4-FFF2-40B4-BE49-F238E27FC236}">
                  <a16:creationId xmlns:a16="http://schemas.microsoft.com/office/drawing/2014/main" id="{1AEFD31B-2ACE-4E00-8364-05A06C7F5B93}"/>
                </a:ext>
              </a:extLst>
            </p:cNvPr>
            <p:cNvSpPr/>
            <p:nvPr/>
          </p:nvSpPr>
          <p:spPr>
            <a:xfrm>
              <a:off x="1256030" y="143510"/>
              <a:ext cx="82550" cy="166370"/>
            </a:xfrm>
            <a:custGeom>
              <a:avLst/>
              <a:gdLst/>
              <a:ahLst/>
              <a:cxnLst/>
              <a:rect l="0" t="0" r="0" b="0"/>
              <a:pathLst>
                <a:path w="82550" h="166370">
                  <a:moveTo>
                    <a:pt x="41910" y="0"/>
                  </a:moveTo>
                  <a:lnTo>
                    <a:pt x="82550" y="166370"/>
                  </a:lnTo>
                  <a:lnTo>
                    <a:pt x="0" y="166370"/>
                  </a:lnTo>
                  <a:lnTo>
                    <a:pt x="41910" y="0"/>
                  </a:lnTo>
                  <a:close/>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cs-CZ"/>
            </a:p>
          </p:txBody>
        </p:sp>
        <p:sp>
          <p:nvSpPr>
            <p:cNvPr id="89" name="Shape 7414">
              <a:extLst>
                <a:ext uri="{FF2B5EF4-FFF2-40B4-BE49-F238E27FC236}">
                  <a16:creationId xmlns:a16="http://schemas.microsoft.com/office/drawing/2014/main" id="{3CE931CE-8DE8-4A2C-9D73-711FF5B12C43}"/>
                </a:ext>
              </a:extLst>
            </p:cNvPr>
            <p:cNvSpPr/>
            <p:nvPr/>
          </p:nvSpPr>
          <p:spPr>
            <a:xfrm>
              <a:off x="1256030" y="143510"/>
              <a:ext cx="82550" cy="166370"/>
            </a:xfrm>
            <a:custGeom>
              <a:avLst/>
              <a:gdLst/>
              <a:ahLst/>
              <a:cxnLst/>
              <a:rect l="0" t="0" r="0" b="0"/>
              <a:pathLst>
                <a:path w="82550" h="166370">
                  <a:moveTo>
                    <a:pt x="0" y="166370"/>
                  </a:moveTo>
                  <a:lnTo>
                    <a:pt x="41910" y="0"/>
                  </a:lnTo>
                  <a:lnTo>
                    <a:pt x="82550" y="166370"/>
                  </a:lnTo>
                  <a:lnTo>
                    <a:pt x="0" y="166370"/>
                  </a:lnTo>
                  <a:lnTo>
                    <a:pt x="0" y="166370"/>
                  </a:lnTo>
                  <a:close/>
                </a:path>
              </a:pathLst>
            </a:custGeom>
            <a:solidFill>
              <a:schemeClr val="tx1">
                <a:lumMod val="85000"/>
              </a:schemeClr>
            </a:solidFill>
            <a:ln w="7907" cap="flat">
              <a:solidFill>
                <a:schemeClr val="tx1">
                  <a:lumMod val="85000"/>
                </a:schemeClr>
              </a:solidFill>
              <a:round/>
            </a:ln>
          </p:spPr>
          <p:style>
            <a:lnRef idx="1">
              <a:srgbClr val="000000"/>
            </a:lnRef>
            <a:fillRef idx="0">
              <a:srgbClr val="000000">
                <a:alpha val="0"/>
              </a:srgbClr>
            </a:fillRef>
            <a:effectRef idx="0">
              <a:scrgbClr r="0" g="0" b="0"/>
            </a:effectRef>
            <a:fontRef idx="none"/>
          </p:style>
          <p:txBody>
            <a:bodyPr/>
            <a:lstStyle/>
            <a:p>
              <a:endParaRPr lang="cs-CZ"/>
            </a:p>
          </p:txBody>
        </p:sp>
        <p:sp>
          <p:nvSpPr>
            <p:cNvPr id="90" name="Shape 7415">
              <a:extLst>
                <a:ext uri="{FF2B5EF4-FFF2-40B4-BE49-F238E27FC236}">
                  <a16:creationId xmlns:a16="http://schemas.microsoft.com/office/drawing/2014/main" id="{2210A444-8B66-4A70-B30C-DF5E50DD778B}"/>
                </a:ext>
              </a:extLst>
            </p:cNvPr>
            <p:cNvSpPr/>
            <p:nvPr/>
          </p:nvSpPr>
          <p:spPr>
            <a:xfrm>
              <a:off x="1264920" y="2635250"/>
              <a:ext cx="1270" cy="1168400"/>
            </a:xfrm>
            <a:custGeom>
              <a:avLst/>
              <a:gdLst/>
              <a:ahLst/>
              <a:cxnLst/>
              <a:rect l="0" t="0" r="0" b="0"/>
              <a:pathLst>
                <a:path w="1270" h="1168400">
                  <a:moveTo>
                    <a:pt x="0" y="0"/>
                  </a:moveTo>
                  <a:lnTo>
                    <a:pt x="1270" y="1168400"/>
                  </a:lnTo>
                </a:path>
              </a:pathLst>
            </a:custGeom>
            <a:solidFill>
              <a:schemeClr val="tx1">
                <a:lumMod val="85000"/>
              </a:schemeClr>
            </a:solidFill>
            <a:ln w="7907" cap="flat">
              <a:solidFill>
                <a:schemeClr val="tx1">
                  <a:lumMod val="85000"/>
                </a:schemeClr>
              </a:solidFill>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91" name="Shape 7416">
              <a:extLst>
                <a:ext uri="{FF2B5EF4-FFF2-40B4-BE49-F238E27FC236}">
                  <a16:creationId xmlns:a16="http://schemas.microsoft.com/office/drawing/2014/main" id="{986A0612-1BE0-4184-9454-D161F6947D76}"/>
                </a:ext>
              </a:extLst>
            </p:cNvPr>
            <p:cNvSpPr/>
            <p:nvPr/>
          </p:nvSpPr>
          <p:spPr>
            <a:xfrm>
              <a:off x="1221740" y="3655060"/>
              <a:ext cx="83820" cy="166370"/>
            </a:xfrm>
            <a:custGeom>
              <a:avLst/>
              <a:gdLst/>
              <a:ahLst/>
              <a:cxnLst/>
              <a:rect l="0" t="0" r="0" b="0"/>
              <a:pathLst>
                <a:path w="83820" h="166370">
                  <a:moveTo>
                    <a:pt x="0" y="0"/>
                  </a:moveTo>
                  <a:lnTo>
                    <a:pt x="83820" y="0"/>
                  </a:lnTo>
                  <a:lnTo>
                    <a:pt x="41910" y="166370"/>
                  </a:lnTo>
                  <a:lnTo>
                    <a:pt x="0" y="0"/>
                  </a:lnTo>
                  <a:close/>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cs-CZ"/>
            </a:p>
          </p:txBody>
        </p:sp>
        <p:sp>
          <p:nvSpPr>
            <p:cNvPr id="92" name="Shape 7417">
              <a:extLst>
                <a:ext uri="{FF2B5EF4-FFF2-40B4-BE49-F238E27FC236}">
                  <a16:creationId xmlns:a16="http://schemas.microsoft.com/office/drawing/2014/main" id="{F62198F3-2E79-437E-BD24-E8CC6C5C12E8}"/>
                </a:ext>
              </a:extLst>
            </p:cNvPr>
            <p:cNvSpPr/>
            <p:nvPr/>
          </p:nvSpPr>
          <p:spPr>
            <a:xfrm>
              <a:off x="1221740" y="3655060"/>
              <a:ext cx="83820" cy="166370"/>
            </a:xfrm>
            <a:custGeom>
              <a:avLst/>
              <a:gdLst/>
              <a:ahLst/>
              <a:cxnLst/>
              <a:rect l="0" t="0" r="0" b="0"/>
              <a:pathLst>
                <a:path w="83820" h="166370">
                  <a:moveTo>
                    <a:pt x="83820" y="0"/>
                  </a:moveTo>
                  <a:lnTo>
                    <a:pt x="41910" y="166370"/>
                  </a:lnTo>
                  <a:lnTo>
                    <a:pt x="0" y="0"/>
                  </a:lnTo>
                  <a:lnTo>
                    <a:pt x="83820" y="0"/>
                  </a:lnTo>
                  <a:lnTo>
                    <a:pt x="83820" y="0"/>
                  </a:lnTo>
                  <a:close/>
                </a:path>
              </a:pathLst>
            </a:custGeom>
            <a:solidFill>
              <a:schemeClr val="tx1">
                <a:lumMod val="85000"/>
              </a:schemeClr>
            </a:solidFill>
            <a:ln w="7907" cap="flat">
              <a:solidFill>
                <a:schemeClr val="tx1">
                  <a:lumMod val="85000"/>
                </a:schemeClr>
              </a:solidFill>
              <a:round/>
            </a:ln>
          </p:spPr>
          <p:style>
            <a:lnRef idx="1">
              <a:srgbClr val="000000"/>
            </a:lnRef>
            <a:fillRef idx="0">
              <a:srgbClr val="000000">
                <a:alpha val="0"/>
              </a:srgbClr>
            </a:fillRef>
            <a:effectRef idx="0">
              <a:scrgbClr r="0" g="0" b="0"/>
            </a:effectRef>
            <a:fontRef idx="none"/>
          </p:style>
          <p:txBody>
            <a:bodyPr/>
            <a:lstStyle/>
            <a:p>
              <a:endParaRPr lang="cs-CZ"/>
            </a:p>
          </p:txBody>
        </p:sp>
        <p:sp>
          <p:nvSpPr>
            <p:cNvPr id="93" name="Rectangle 7419">
              <a:extLst>
                <a:ext uri="{FF2B5EF4-FFF2-40B4-BE49-F238E27FC236}">
                  <a16:creationId xmlns:a16="http://schemas.microsoft.com/office/drawing/2014/main" id="{9263621E-6F02-48C9-AA84-8835FEFD2E7C}"/>
                </a:ext>
              </a:extLst>
            </p:cNvPr>
            <p:cNvSpPr/>
            <p:nvPr/>
          </p:nvSpPr>
          <p:spPr>
            <a:xfrm>
              <a:off x="4282936" y="3351773"/>
              <a:ext cx="1704707" cy="445781"/>
            </a:xfrm>
            <a:prstGeom prst="rect">
              <a:avLst/>
            </a:prstGeom>
            <a:ln>
              <a:noFill/>
            </a:ln>
          </p:spPr>
          <p:txBody>
            <a:bodyPr vert="horz" lIns="0" tIns="0" rIns="0" bIns="0" rtlCol="0">
              <a:noAutofit/>
            </a:bodyPr>
            <a:lstStyle/>
            <a:p>
              <a:pPr>
                <a:lnSpc>
                  <a:spcPct val="107000"/>
                </a:lnSpc>
                <a:spcAft>
                  <a:spcPts val="800"/>
                </a:spcAft>
              </a:pPr>
              <a:r>
                <a:rPr lang="cs-CZ" sz="2000" b="1" dirty="0" err="1">
                  <a:solidFill>
                    <a:srgbClr val="CC0000"/>
                  </a:solidFill>
                  <a:effectLst/>
                  <a:latin typeface="Arial" panose="020B0604020202020204" pitchFamily="34" charset="0"/>
                  <a:ea typeface="Arial" panose="020B0604020202020204" pitchFamily="34" charset="0"/>
                </a:rPr>
                <a:t>Visual</a:t>
              </a:r>
              <a:r>
                <a:rPr lang="cs-CZ" sz="2000" b="1" dirty="0">
                  <a:solidFill>
                    <a:srgbClr val="CC0000"/>
                  </a:solidFill>
                  <a:effectLst/>
                  <a:latin typeface="Arial" panose="020B0604020202020204" pitchFamily="34" charset="0"/>
                  <a:ea typeface="Arial" panose="020B0604020202020204" pitchFamily="34" charset="0"/>
                </a:rPr>
                <a:t> </a:t>
              </a:r>
              <a:r>
                <a:rPr lang="cs-CZ" sz="2000" b="1" dirty="0" err="1">
                  <a:solidFill>
                    <a:srgbClr val="CC0000"/>
                  </a:solidFill>
                  <a:effectLst/>
                  <a:latin typeface="Arial" panose="020B0604020202020204" pitchFamily="34" charset="0"/>
                  <a:ea typeface="Arial" panose="020B0604020202020204" pitchFamily="34" charset="0"/>
                </a:rPr>
                <a:t>light</a:t>
              </a:r>
              <a:endParaRPr lang="cs-CZ" sz="1050" dirty="0">
                <a:solidFill>
                  <a:srgbClr val="000000"/>
                </a:solidFill>
                <a:effectLst/>
                <a:latin typeface="Calibri" panose="020F0502020204030204" pitchFamily="34" charset="0"/>
                <a:ea typeface="Calibri" panose="020F0502020204030204" pitchFamily="34" charset="0"/>
              </a:endParaRPr>
            </a:p>
          </p:txBody>
        </p:sp>
        <p:sp>
          <p:nvSpPr>
            <p:cNvPr id="94" name="Shape 61080">
              <a:extLst>
                <a:ext uri="{FF2B5EF4-FFF2-40B4-BE49-F238E27FC236}">
                  <a16:creationId xmlns:a16="http://schemas.microsoft.com/office/drawing/2014/main" id="{573B4BEF-0592-4CCF-8157-696EBA040431}"/>
                </a:ext>
              </a:extLst>
            </p:cNvPr>
            <p:cNvSpPr/>
            <p:nvPr/>
          </p:nvSpPr>
          <p:spPr>
            <a:xfrm>
              <a:off x="2157730" y="1520190"/>
              <a:ext cx="1294130" cy="825500"/>
            </a:xfrm>
            <a:custGeom>
              <a:avLst/>
              <a:gdLst/>
              <a:ahLst/>
              <a:cxnLst/>
              <a:rect l="0" t="0" r="0" b="0"/>
              <a:pathLst>
                <a:path w="1294130" h="825500">
                  <a:moveTo>
                    <a:pt x="0" y="0"/>
                  </a:moveTo>
                  <a:lnTo>
                    <a:pt x="1294130" y="0"/>
                  </a:lnTo>
                  <a:lnTo>
                    <a:pt x="1294130" y="825500"/>
                  </a:lnTo>
                  <a:lnTo>
                    <a:pt x="0" y="825500"/>
                  </a:lnTo>
                  <a:lnTo>
                    <a:pt x="0" y="0"/>
                  </a:lnTo>
                </a:path>
              </a:pathLst>
            </a:custGeom>
            <a:ln w="0" cap="flat">
              <a:miter lim="127000"/>
            </a:ln>
          </p:spPr>
          <p:style>
            <a:lnRef idx="0">
              <a:srgbClr val="000000">
                <a:alpha val="0"/>
              </a:srgbClr>
            </a:lnRef>
            <a:fillRef idx="1">
              <a:srgbClr val="FFFF00"/>
            </a:fillRef>
            <a:effectRef idx="0">
              <a:scrgbClr r="0" g="0" b="0"/>
            </a:effectRef>
            <a:fontRef idx="none"/>
          </p:style>
          <p:txBody>
            <a:bodyPr/>
            <a:lstStyle/>
            <a:p>
              <a:endParaRPr lang="cs-CZ"/>
            </a:p>
          </p:txBody>
        </p:sp>
        <p:sp>
          <p:nvSpPr>
            <p:cNvPr id="95" name="Rectangle 7423">
              <a:extLst>
                <a:ext uri="{FF2B5EF4-FFF2-40B4-BE49-F238E27FC236}">
                  <a16:creationId xmlns:a16="http://schemas.microsoft.com/office/drawing/2014/main" id="{4899D7A0-1CF8-42A9-BC4D-80AABFD28B40}"/>
                </a:ext>
              </a:extLst>
            </p:cNvPr>
            <p:cNvSpPr/>
            <p:nvPr/>
          </p:nvSpPr>
          <p:spPr>
            <a:xfrm>
              <a:off x="2247900" y="1586825"/>
              <a:ext cx="1383981" cy="465162"/>
            </a:xfrm>
            <a:prstGeom prst="rect">
              <a:avLst/>
            </a:prstGeom>
            <a:ln>
              <a:noFill/>
            </a:ln>
          </p:spPr>
          <p:txBody>
            <a:bodyPr vert="horz" lIns="0" tIns="0" rIns="0" bIns="0" rtlCol="0">
              <a:noAutofit/>
            </a:bodyPr>
            <a:lstStyle/>
            <a:p>
              <a:pPr>
                <a:lnSpc>
                  <a:spcPct val="107000"/>
                </a:lnSpc>
                <a:spcAft>
                  <a:spcPts val="800"/>
                </a:spcAft>
              </a:pPr>
              <a:r>
                <a:rPr lang="cs-CZ" sz="2000" b="1" dirty="0" err="1">
                  <a:solidFill>
                    <a:srgbClr val="CC0000"/>
                  </a:solidFill>
                  <a:effectLst/>
                  <a:latin typeface="Arial" panose="020B0604020202020204" pitchFamily="34" charset="0"/>
                  <a:ea typeface="Arial" panose="020B0604020202020204" pitchFamily="34" charset="0"/>
                </a:rPr>
                <a:t>Dynamic</a:t>
              </a:r>
              <a:endParaRPr lang="cs-CZ" sz="1050" dirty="0">
                <a:solidFill>
                  <a:srgbClr val="000000"/>
                </a:solidFill>
                <a:effectLst/>
                <a:latin typeface="Calibri" panose="020F0502020204030204" pitchFamily="34" charset="0"/>
                <a:ea typeface="Calibri" panose="020F0502020204030204" pitchFamily="34" charset="0"/>
              </a:endParaRPr>
            </a:p>
          </p:txBody>
        </p:sp>
        <p:sp>
          <p:nvSpPr>
            <p:cNvPr id="96" name="Rectangle 7424">
              <a:extLst>
                <a:ext uri="{FF2B5EF4-FFF2-40B4-BE49-F238E27FC236}">
                  <a16:creationId xmlns:a16="http://schemas.microsoft.com/office/drawing/2014/main" id="{35CD3303-D66F-445E-BE37-8630F528C952}"/>
                </a:ext>
              </a:extLst>
            </p:cNvPr>
            <p:cNvSpPr/>
            <p:nvPr/>
          </p:nvSpPr>
          <p:spPr>
            <a:xfrm>
              <a:off x="2247900" y="1952586"/>
              <a:ext cx="465381" cy="465162"/>
            </a:xfrm>
            <a:prstGeom prst="rect">
              <a:avLst/>
            </a:prstGeom>
            <a:ln>
              <a:noFill/>
            </a:ln>
          </p:spPr>
          <p:txBody>
            <a:bodyPr vert="horz" lIns="0" tIns="0" rIns="0" bIns="0" rtlCol="0">
              <a:noAutofit/>
            </a:bodyPr>
            <a:lstStyle/>
            <a:p>
              <a:pPr>
                <a:lnSpc>
                  <a:spcPct val="107000"/>
                </a:lnSpc>
                <a:spcAft>
                  <a:spcPts val="800"/>
                </a:spcAft>
              </a:pPr>
              <a:r>
                <a:rPr lang="cs-CZ" sz="2400" b="1">
                  <a:solidFill>
                    <a:srgbClr val="CC0000"/>
                  </a:solidFill>
                  <a:effectLst/>
                  <a:latin typeface="Arial" panose="020B0604020202020204" pitchFamily="34" charset="0"/>
                  <a:ea typeface="Arial" panose="020B0604020202020204" pitchFamily="34" charset="0"/>
                </a:rPr>
                <a:t>     </a:t>
              </a:r>
              <a:endParaRPr lang="cs-CZ" sz="1100">
                <a:solidFill>
                  <a:srgbClr val="000000"/>
                </a:solidFill>
                <a:effectLst/>
                <a:latin typeface="Calibri" panose="020F0502020204030204" pitchFamily="34" charset="0"/>
                <a:ea typeface="Calibri" panose="020F0502020204030204" pitchFamily="34" charset="0"/>
              </a:endParaRPr>
            </a:p>
          </p:txBody>
        </p:sp>
        <p:sp>
          <p:nvSpPr>
            <p:cNvPr id="97" name="Rectangle 7425">
              <a:extLst>
                <a:ext uri="{FF2B5EF4-FFF2-40B4-BE49-F238E27FC236}">
                  <a16:creationId xmlns:a16="http://schemas.microsoft.com/office/drawing/2014/main" id="{A8DC45A3-1E11-4A11-AE4B-4153C818A434}"/>
                </a:ext>
              </a:extLst>
            </p:cNvPr>
            <p:cNvSpPr/>
            <p:nvPr/>
          </p:nvSpPr>
          <p:spPr>
            <a:xfrm>
              <a:off x="2598420" y="1952586"/>
              <a:ext cx="1014271" cy="465162"/>
            </a:xfrm>
            <a:prstGeom prst="rect">
              <a:avLst/>
            </a:prstGeom>
            <a:ln>
              <a:noFill/>
            </a:ln>
          </p:spPr>
          <p:txBody>
            <a:bodyPr vert="horz" lIns="0" tIns="0" rIns="0" bIns="0" rtlCol="0">
              <a:noAutofit/>
            </a:bodyPr>
            <a:lstStyle/>
            <a:p>
              <a:pPr>
                <a:lnSpc>
                  <a:spcPct val="107000"/>
                </a:lnSpc>
                <a:spcAft>
                  <a:spcPts val="800"/>
                </a:spcAft>
              </a:pPr>
              <a:r>
                <a:rPr lang="cs-CZ" sz="2000" b="1">
                  <a:solidFill>
                    <a:srgbClr val="CC0000"/>
                  </a:solidFill>
                  <a:effectLst/>
                  <a:latin typeface="Arial" panose="020B0604020202020204" pitchFamily="34" charset="0"/>
                  <a:ea typeface="Arial" panose="020B0604020202020204" pitchFamily="34" charset="0"/>
                </a:rPr>
                <a:t>Range</a:t>
              </a:r>
              <a:endParaRPr lang="cs-CZ" sz="1050">
                <a:solidFill>
                  <a:srgbClr val="000000"/>
                </a:solidFill>
                <a:effectLst/>
                <a:latin typeface="Calibri" panose="020F0502020204030204" pitchFamily="34" charset="0"/>
                <a:ea typeface="Calibri" panose="020F0502020204030204" pitchFamily="34" charset="0"/>
              </a:endParaRPr>
            </a:p>
          </p:txBody>
        </p:sp>
      </p:grpSp>
      <p:pic>
        <p:nvPicPr>
          <p:cNvPr id="98" name="Picture 17" descr="D:\radiol\přednášky\Základy radiologie - UZ - 2015\KOMPRESE\De-ID20150123130921310.jpg">
            <a:extLst>
              <a:ext uri="{FF2B5EF4-FFF2-40B4-BE49-F238E27FC236}">
                <a16:creationId xmlns:a16="http://schemas.microsoft.com/office/drawing/2014/main" id="{6E38D712-742F-4254-A22D-AEF9B97915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065" t="9338" r="11823"/>
          <a:stretch/>
        </p:blipFill>
        <p:spPr bwMode="auto">
          <a:xfrm>
            <a:off x="5364088" y="2846635"/>
            <a:ext cx="2626082" cy="228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0BD6F7-C71E-41A7-8797-361469D5DF87}"/>
              </a:ext>
            </a:extLst>
          </p:cNvPr>
          <p:cNvSpPr>
            <a:spLocks noGrp="1"/>
          </p:cNvSpPr>
          <p:nvPr>
            <p:ph type="title"/>
          </p:nvPr>
        </p:nvSpPr>
        <p:spPr>
          <a:xfrm>
            <a:off x="395288" y="0"/>
            <a:ext cx="8229600" cy="836613"/>
          </a:xfrm>
        </p:spPr>
        <p:txBody>
          <a:bodyPr/>
          <a:lstStyle/>
          <a:p>
            <a:pPr>
              <a:defRPr/>
            </a:pPr>
            <a:r>
              <a:rPr lang="cs-CZ" dirty="0"/>
              <a:t>Komprese , dyn. rozsah</a:t>
            </a:r>
          </a:p>
        </p:txBody>
      </p:sp>
      <p:sp>
        <p:nvSpPr>
          <p:cNvPr id="3" name="Zástupný symbol pro obsah 2">
            <a:extLst>
              <a:ext uri="{FF2B5EF4-FFF2-40B4-BE49-F238E27FC236}">
                <a16:creationId xmlns:a16="http://schemas.microsoft.com/office/drawing/2014/main" id="{146BD629-EA05-4D4F-9888-09C7BC985C41}"/>
              </a:ext>
            </a:extLst>
          </p:cNvPr>
          <p:cNvSpPr>
            <a:spLocks noGrp="1"/>
          </p:cNvSpPr>
          <p:nvPr>
            <p:ph idx="1"/>
          </p:nvPr>
        </p:nvSpPr>
        <p:spPr>
          <a:xfrm>
            <a:off x="395288" y="908050"/>
            <a:ext cx="8064500" cy="5689600"/>
          </a:xfrm>
        </p:spPr>
        <p:txBody>
          <a:bodyPr>
            <a:normAutofit/>
          </a:bodyPr>
          <a:lstStyle/>
          <a:p>
            <a:pPr>
              <a:defRPr/>
            </a:pPr>
            <a:r>
              <a:rPr lang="cs-CZ" sz="2400" dirty="0">
                <a:solidFill>
                  <a:srgbClr val="FFFFFF"/>
                </a:solidFill>
                <a:cs typeface="Arial" pitchFamily="34" charset="0"/>
              </a:rPr>
              <a:t>Malý DR – méně stupňů šedi (více </a:t>
            </a:r>
            <a:r>
              <a:rPr lang="cs-CZ" sz="2400" dirty="0" err="1">
                <a:solidFill>
                  <a:srgbClr val="FFFFFF"/>
                </a:solidFill>
                <a:cs typeface="Arial" pitchFamily="34" charset="0"/>
              </a:rPr>
              <a:t>čenobílý</a:t>
            </a:r>
            <a:r>
              <a:rPr lang="cs-CZ" sz="2400" dirty="0">
                <a:solidFill>
                  <a:srgbClr val="FFFFFF"/>
                </a:solidFill>
                <a:cs typeface="Arial" pitchFamily="34" charset="0"/>
              </a:rPr>
              <a:t>), obraz je více </a:t>
            </a:r>
            <a:r>
              <a:rPr lang="cs-CZ" sz="2400" dirty="0">
                <a:solidFill>
                  <a:srgbClr val="FFFF00"/>
                </a:solidFill>
                <a:cs typeface="Arial" pitchFamily="34" charset="0"/>
              </a:rPr>
              <a:t>kontrastní</a:t>
            </a:r>
            <a:endParaRPr lang="cs-CZ" sz="2400" dirty="0">
              <a:solidFill>
                <a:srgbClr val="FFFFFF"/>
              </a:solidFill>
              <a:cs typeface="Arial" pitchFamily="34" charset="0"/>
            </a:endParaRPr>
          </a:p>
          <a:p>
            <a:pPr>
              <a:defRPr/>
            </a:pPr>
            <a:r>
              <a:rPr lang="cs-CZ" sz="2400" dirty="0">
                <a:solidFill>
                  <a:srgbClr val="FFFFFF"/>
                </a:solidFill>
                <a:cs typeface="Arial" pitchFamily="34" charset="0"/>
              </a:rPr>
              <a:t>Vysoký DR –více stupňů šedi, </a:t>
            </a:r>
            <a:r>
              <a:rPr lang="cs-CZ" sz="2400" dirty="0">
                <a:solidFill>
                  <a:schemeClr val="bg1"/>
                </a:solidFill>
                <a:cs typeface="Arial" pitchFamily="34" charset="0"/>
              </a:rPr>
              <a:t>hladší</a:t>
            </a:r>
            <a:r>
              <a:rPr lang="cs-CZ" sz="2400" dirty="0">
                <a:solidFill>
                  <a:srgbClr val="FFFFFF"/>
                </a:solidFill>
                <a:cs typeface="Arial" pitchFamily="34" charset="0"/>
              </a:rPr>
              <a:t> obraz</a:t>
            </a:r>
          </a:p>
        </p:txBody>
      </p:sp>
      <p:pic>
        <p:nvPicPr>
          <p:cNvPr id="38916" name="Picture 4">
            <a:extLst>
              <a:ext uri="{FF2B5EF4-FFF2-40B4-BE49-F238E27FC236}">
                <a16:creationId xmlns:a16="http://schemas.microsoft.com/office/drawing/2014/main" id="{F759EA8A-0B12-4540-B77C-7AFDD53DE7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29200"/>
            <a:ext cx="2559689" cy="15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8917" name="Line 5">
            <a:extLst>
              <a:ext uri="{FF2B5EF4-FFF2-40B4-BE49-F238E27FC236}">
                <a16:creationId xmlns:a16="http://schemas.microsoft.com/office/drawing/2014/main" id="{6692085C-16D7-4E8E-AD56-6960378E7160}"/>
              </a:ext>
            </a:extLst>
          </p:cNvPr>
          <p:cNvSpPr>
            <a:spLocks noChangeShapeType="1"/>
          </p:cNvSpPr>
          <p:nvPr/>
        </p:nvSpPr>
        <p:spPr bwMode="auto">
          <a:xfrm flipH="1">
            <a:off x="2195736" y="6292850"/>
            <a:ext cx="609600" cy="30480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pic>
        <p:nvPicPr>
          <p:cNvPr id="38918" name="Picture 16" descr="D:\radiol\přednášky\Základy radiologie - UZ - 2015\KOMPRESE\De-ID20150123130921234.jpg">
            <a:extLst>
              <a:ext uri="{FF2B5EF4-FFF2-40B4-BE49-F238E27FC236}">
                <a16:creationId xmlns:a16="http://schemas.microsoft.com/office/drawing/2014/main" id="{C3CF5457-9F55-4A60-B556-12A830D6F2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7677"/>
          <a:stretch>
            <a:fillRect/>
          </a:stretch>
        </p:blipFill>
        <p:spPr bwMode="auto">
          <a:xfrm>
            <a:off x="0" y="2565400"/>
            <a:ext cx="3101975"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17" descr="D:\radiol\přednášky\Základy radiologie - UZ - 2015\KOMPRESE\De-ID20150123130921310.jpg">
            <a:extLst>
              <a:ext uri="{FF2B5EF4-FFF2-40B4-BE49-F238E27FC236}">
                <a16:creationId xmlns:a16="http://schemas.microsoft.com/office/drawing/2014/main" id="{A337586E-69F4-460A-A2D9-B8EED7F120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10001"/>
          <a:stretch>
            <a:fillRect/>
          </a:stretch>
        </p:blipFill>
        <p:spPr bwMode="auto">
          <a:xfrm>
            <a:off x="3059113" y="2565400"/>
            <a:ext cx="3025775"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18" descr="D:\radiol\přednášky\Základy radiologie - UZ - 2015\KOMPRESE\De-ID20150123130921367.jpg">
            <a:extLst>
              <a:ext uri="{FF2B5EF4-FFF2-40B4-BE49-F238E27FC236}">
                <a16:creationId xmlns:a16="http://schemas.microsoft.com/office/drawing/2014/main" id="{6896EAE4-B4DD-4A9C-9028-965F3E152A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9541"/>
          <a:stretch>
            <a:fillRect/>
          </a:stretch>
        </p:blipFill>
        <p:spPr bwMode="auto">
          <a:xfrm>
            <a:off x="6103938" y="2565400"/>
            <a:ext cx="3040062"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1" name="Line 5">
            <a:extLst>
              <a:ext uri="{FF2B5EF4-FFF2-40B4-BE49-F238E27FC236}">
                <a16:creationId xmlns:a16="http://schemas.microsoft.com/office/drawing/2014/main" id="{6B7564D5-88EC-4E0D-AAE9-360752B91D1E}"/>
              </a:ext>
            </a:extLst>
          </p:cNvPr>
          <p:cNvSpPr>
            <a:spLocks noChangeShapeType="1"/>
          </p:cNvSpPr>
          <p:nvPr/>
        </p:nvSpPr>
        <p:spPr bwMode="auto">
          <a:xfrm flipH="1">
            <a:off x="303213" y="2816225"/>
            <a:ext cx="609600" cy="30480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8922" name="Line 5">
            <a:extLst>
              <a:ext uri="{FF2B5EF4-FFF2-40B4-BE49-F238E27FC236}">
                <a16:creationId xmlns:a16="http://schemas.microsoft.com/office/drawing/2014/main" id="{CA457BC3-FD03-4C36-850A-D5425075260B}"/>
              </a:ext>
            </a:extLst>
          </p:cNvPr>
          <p:cNvSpPr>
            <a:spLocks noChangeShapeType="1"/>
          </p:cNvSpPr>
          <p:nvPr/>
        </p:nvSpPr>
        <p:spPr bwMode="auto">
          <a:xfrm flipH="1">
            <a:off x="3362325" y="2813050"/>
            <a:ext cx="609600" cy="30480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8923" name="Line 5">
            <a:extLst>
              <a:ext uri="{FF2B5EF4-FFF2-40B4-BE49-F238E27FC236}">
                <a16:creationId xmlns:a16="http://schemas.microsoft.com/office/drawing/2014/main" id="{936807E1-DF1C-46D7-BB9E-24C0EB53B703}"/>
              </a:ext>
            </a:extLst>
          </p:cNvPr>
          <p:cNvSpPr>
            <a:spLocks noChangeShapeType="1"/>
          </p:cNvSpPr>
          <p:nvPr/>
        </p:nvSpPr>
        <p:spPr bwMode="auto">
          <a:xfrm flipH="1">
            <a:off x="6415088" y="2832100"/>
            <a:ext cx="609600" cy="30480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Tree>
    <p:extLst>
      <p:ext uri="{BB962C8B-B14F-4D97-AF65-F5344CB8AC3E}">
        <p14:creationId xmlns:p14="http://schemas.microsoft.com/office/powerpoint/2010/main" val="17555580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0BD6F7-C71E-41A7-8797-361469D5DF87}"/>
              </a:ext>
            </a:extLst>
          </p:cNvPr>
          <p:cNvSpPr>
            <a:spLocks noGrp="1"/>
          </p:cNvSpPr>
          <p:nvPr>
            <p:ph type="title"/>
          </p:nvPr>
        </p:nvSpPr>
        <p:spPr>
          <a:xfrm>
            <a:off x="395288" y="0"/>
            <a:ext cx="8229600" cy="836613"/>
          </a:xfrm>
        </p:spPr>
        <p:txBody>
          <a:bodyPr/>
          <a:lstStyle/>
          <a:p>
            <a:pPr eaLnBrk="1" hangingPunct="1">
              <a:defRPr/>
            </a:pPr>
            <a:r>
              <a:rPr lang="cs-CZ" dirty="0" err="1"/>
              <a:t>Gray</a:t>
            </a:r>
            <a:r>
              <a:rPr lang="cs-CZ" dirty="0"/>
              <a:t> </a:t>
            </a:r>
            <a:r>
              <a:rPr lang="cs-CZ" dirty="0" err="1"/>
              <a:t>maps</a:t>
            </a:r>
            <a:endParaRPr lang="cs-CZ" dirty="0"/>
          </a:p>
        </p:txBody>
      </p:sp>
      <p:sp>
        <p:nvSpPr>
          <p:cNvPr id="3" name="Zástupný symbol pro obsah 2">
            <a:extLst>
              <a:ext uri="{FF2B5EF4-FFF2-40B4-BE49-F238E27FC236}">
                <a16:creationId xmlns:a16="http://schemas.microsoft.com/office/drawing/2014/main" id="{146BD629-EA05-4D4F-9888-09C7BC985C41}"/>
              </a:ext>
            </a:extLst>
          </p:cNvPr>
          <p:cNvSpPr>
            <a:spLocks noGrp="1"/>
          </p:cNvSpPr>
          <p:nvPr>
            <p:ph idx="1"/>
          </p:nvPr>
        </p:nvSpPr>
        <p:spPr>
          <a:xfrm>
            <a:off x="395288" y="908050"/>
            <a:ext cx="8064500" cy="5689600"/>
          </a:xfrm>
        </p:spPr>
        <p:txBody>
          <a:bodyPr>
            <a:normAutofit/>
          </a:bodyPr>
          <a:lstStyle/>
          <a:p>
            <a:pPr>
              <a:defRPr/>
            </a:pPr>
            <a:r>
              <a:rPr lang="cs-CZ" sz="2400" dirty="0">
                <a:solidFill>
                  <a:srgbClr val="FFFFFF"/>
                </a:solidFill>
                <a:cs typeface="Arial" pitchFamily="34" charset="0"/>
              </a:rPr>
              <a:t>Podobný vliv na obraz jako DR</a:t>
            </a:r>
          </a:p>
          <a:p>
            <a:pPr>
              <a:defRPr/>
            </a:pPr>
            <a:r>
              <a:rPr lang="cs-CZ" sz="2400" dirty="0">
                <a:solidFill>
                  <a:srgbClr val="FFFFFF"/>
                </a:solidFill>
                <a:cs typeface="Arial" pitchFamily="34" charset="0"/>
              </a:rPr>
              <a:t>Neovlivňuje celkový počet stupňů šedi</a:t>
            </a:r>
          </a:p>
          <a:p>
            <a:pPr>
              <a:defRPr/>
            </a:pPr>
            <a:r>
              <a:rPr lang="cs-CZ" sz="2400" dirty="0">
                <a:solidFill>
                  <a:srgbClr val="FFFFFF"/>
                </a:solidFill>
                <a:cs typeface="Arial" pitchFamily="34" charset="0"/>
              </a:rPr>
              <a:t>Přiřazuje danou intenzitu signálu konkrétnímu stupni šedi (křivky)</a:t>
            </a:r>
            <a:endParaRPr lang="cs-CZ" sz="2000" dirty="0">
              <a:solidFill>
                <a:srgbClr val="FFFFFF"/>
              </a:solidFill>
              <a:cs typeface="Arial" pitchFamily="34" charset="0"/>
            </a:endParaRPr>
          </a:p>
        </p:txBody>
      </p:sp>
      <p:pic>
        <p:nvPicPr>
          <p:cNvPr id="38916" name="Picture 4">
            <a:extLst>
              <a:ext uri="{FF2B5EF4-FFF2-40B4-BE49-F238E27FC236}">
                <a16:creationId xmlns:a16="http://schemas.microsoft.com/office/drawing/2014/main" id="{F759EA8A-0B12-4540-B77C-7AFDD53DE7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29200"/>
            <a:ext cx="2559689" cy="15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8917" name="Line 5">
            <a:extLst>
              <a:ext uri="{FF2B5EF4-FFF2-40B4-BE49-F238E27FC236}">
                <a16:creationId xmlns:a16="http://schemas.microsoft.com/office/drawing/2014/main" id="{6692085C-16D7-4E8E-AD56-6960378E7160}"/>
              </a:ext>
            </a:extLst>
          </p:cNvPr>
          <p:cNvSpPr>
            <a:spLocks noChangeShapeType="1"/>
          </p:cNvSpPr>
          <p:nvPr/>
        </p:nvSpPr>
        <p:spPr bwMode="auto">
          <a:xfrm flipH="1">
            <a:off x="1279844" y="6212669"/>
            <a:ext cx="609600" cy="30480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pic>
        <p:nvPicPr>
          <p:cNvPr id="5" name="Obrázek 4">
            <a:extLst>
              <a:ext uri="{FF2B5EF4-FFF2-40B4-BE49-F238E27FC236}">
                <a16:creationId xmlns:a16="http://schemas.microsoft.com/office/drawing/2014/main" id="{1CF2174D-DB1D-4417-BE79-0316D9E47181}"/>
              </a:ext>
            </a:extLst>
          </p:cNvPr>
          <p:cNvPicPr>
            <a:picLocks noChangeAspect="1"/>
          </p:cNvPicPr>
          <p:nvPr/>
        </p:nvPicPr>
        <p:blipFill>
          <a:blip r:embed="rId4"/>
          <a:stretch>
            <a:fillRect/>
          </a:stretch>
        </p:blipFill>
        <p:spPr>
          <a:xfrm>
            <a:off x="230188" y="2523046"/>
            <a:ext cx="3701915" cy="2582568"/>
          </a:xfrm>
          <a:prstGeom prst="rect">
            <a:avLst/>
          </a:prstGeom>
        </p:spPr>
      </p:pic>
      <p:pic>
        <p:nvPicPr>
          <p:cNvPr id="7" name="Obrázek 6">
            <a:extLst>
              <a:ext uri="{FF2B5EF4-FFF2-40B4-BE49-F238E27FC236}">
                <a16:creationId xmlns:a16="http://schemas.microsoft.com/office/drawing/2014/main" id="{3E10C63B-F06F-4540-847F-ADD28B91C6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9952" y="2489979"/>
            <a:ext cx="4905176" cy="3875090"/>
          </a:xfrm>
          <a:prstGeom prst="rect">
            <a:avLst/>
          </a:prstGeom>
        </p:spPr>
      </p:pic>
    </p:spTree>
    <p:extLst>
      <p:ext uri="{BB962C8B-B14F-4D97-AF65-F5344CB8AC3E}">
        <p14:creationId xmlns:p14="http://schemas.microsoft.com/office/powerpoint/2010/main" val="28634144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a:extLst>
              <a:ext uri="{FF2B5EF4-FFF2-40B4-BE49-F238E27FC236}">
                <a16:creationId xmlns:a16="http://schemas.microsoft.com/office/drawing/2014/main" id="{19BCBE80-3E18-4CCC-AD95-1F16633E6E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362450"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3">
            <a:extLst>
              <a:ext uri="{FF2B5EF4-FFF2-40B4-BE49-F238E27FC236}">
                <a16:creationId xmlns:a16="http://schemas.microsoft.com/office/drawing/2014/main" id="{0E072861-1A34-4305-A4AD-5F3DF519F6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0588" y="10344"/>
            <a:ext cx="4443412"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4">
            <a:extLst>
              <a:ext uri="{FF2B5EF4-FFF2-40B4-BE49-F238E27FC236}">
                <a16:creationId xmlns:a16="http://schemas.microsoft.com/office/drawing/2014/main" id="{701E1D9F-35C0-4ACF-8891-7483BF9099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857625"/>
            <a:ext cx="42672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5">
            <a:extLst>
              <a:ext uri="{FF2B5EF4-FFF2-40B4-BE49-F238E27FC236}">
                <a16:creationId xmlns:a16="http://schemas.microsoft.com/office/drawing/2014/main" id="{A141669C-43DD-4AED-8801-5F95A9C235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833813"/>
            <a:ext cx="3810000"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7" name="Picture 8">
            <a:extLst>
              <a:ext uri="{FF2B5EF4-FFF2-40B4-BE49-F238E27FC236}">
                <a16:creationId xmlns:a16="http://schemas.microsoft.com/office/drawing/2014/main" id="{475B3A6B-AB89-494D-9751-BF3A578EB3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75" y="2895600"/>
            <a:ext cx="1330325" cy="1905000"/>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39948" name="Line 9">
            <a:extLst>
              <a:ext uri="{FF2B5EF4-FFF2-40B4-BE49-F238E27FC236}">
                <a16:creationId xmlns:a16="http://schemas.microsoft.com/office/drawing/2014/main" id="{F4363DC3-AEDB-46D1-ADFF-74A01F637427}"/>
              </a:ext>
            </a:extLst>
          </p:cNvPr>
          <p:cNvSpPr>
            <a:spLocks noChangeShapeType="1"/>
          </p:cNvSpPr>
          <p:nvPr/>
        </p:nvSpPr>
        <p:spPr bwMode="auto">
          <a:xfrm flipH="1">
            <a:off x="228600" y="2819400"/>
            <a:ext cx="609600" cy="30480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9949" name="Line 10">
            <a:extLst>
              <a:ext uri="{FF2B5EF4-FFF2-40B4-BE49-F238E27FC236}">
                <a16:creationId xmlns:a16="http://schemas.microsoft.com/office/drawing/2014/main" id="{38C448A4-B7A4-4F08-A3F6-B09515AB2E1A}"/>
              </a:ext>
            </a:extLst>
          </p:cNvPr>
          <p:cNvSpPr>
            <a:spLocks noChangeShapeType="1"/>
          </p:cNvSpPr>
          <p:nvPr/>
        </p:nvSpPr>
        <p:spPr bwMode="auto">
          <a:xfrm flipH="1">
            <a:off x="685800" y="4114800"/>
            <a:ext cx="609600" cy="30480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73803" name="Text Box 11">
            <a:extLst>
              <a:ext uri="{FF2B5EF4-FFF2-40B4-BE49-F238E27FC236}">
                <a16:creationId xmlns:a16="http://schemas.microsoft.com/office/drawing/2014/main" id="{787FF108-E4BC-4ADF-B79A-6CF6616F21F0}"/>
              </a:ext>
            </a:extLst>
          </p:cNvPr>
          <p:cNvSpPr txBox="1">
            <a:spLocks noChangeArrowheads="1"/>
          </p:cNvSpPr>
          <p:nvPr/>
        </p:nvSpPr>
        <p:spPr bwMode="auto">
          <a:xfrm>
            <a:off x="6553200" y="5208588"/>
            <a:ext cx="2590800" cy="1192212"/>
          </a:xfrm>
          <a:prstGeom prst="rect">
            <a:avLst/>
          </a:prstGeom>
          <a:noFill/>
          <a:ln w="25400">
            <a:noFill/>
            <a:miter lim="800000"/>
            <a:headEnd/>
            <a:tailEnd/>
          </a:ln>
          <a:effectLst/>
        </p:spPr>
        <p:txBody>
          <a:bodyPr>
            <a:spAutoFit/>
          </a:bodyPr>
          <a:lstStyle/>
          <a:p>
            <a:pPr>
              <a:spcBef>
                <a:spcPct val="50000"/>
              </a:spcBef>
              <a:defRPr/>
            </a:pPr>
            <a:r>
              <a:rPr lang="cs-CZ" b="1" u="sng" dirty="0">
                <a:effectLst>
                  <a:outerShdw blurRad="38100" dist="38100" dir="2700000" algn="tl">
                    <a:srgbClr val="808080"/>
                  </a:outerShdw>
                </a:effectLst>
                <a:latin typeface="+mn-lt"/>
              </a:rPr>
              <a:t>fotopické vidění</a:t>
            </a:r>
          </a:p>
          <a:p>
            <a:pPr>
              <a:spcBef>
                <a:spcPct val="50000"/>
              </a:spcBef>
              <a:buFontTx/>
              <a:buChar char="•"/>
              <a:defRPr/>
            </a:pPr>
            <a:r>
              <a:rPr lang="cs-CZ" dirty="0">
                <a:effectLst>
                  <a:outerShdw blurRad="38100" dist="38100" dir="2700000" algn="tl">
                    <a:srgbClr val="808080"/>
                  </a:outerShdw>
                </a:effectLst>
                <a:latin typeface="+mn-lt"/>
              </a:rPr>
              <a:t> čípky, mil. barev</a:t>
            </a:r>
          </a:p>
          <a:p>
            <a:pPr>
              <a:spcBef>
                <a:spcPct val="50000"/>
              </a:spcBef>
              <a:buFontTx/>
              <a:buChar char="•"/>
              <a:defRPr/>
            </a:pPr>
            <a:r>
              <a:rPr lang="cs-CZ" dirty="0">
                <a:effectLst>
                  <a:outerShdw blurRad="38100" dist="38100" dir="2700000" algn="tl">
                    <a:srgbClr val="808080"/>
                  </a:outerShdw>
                </a:effectLst>
                <a:latin typeface="+mn-lt"/>
              </a:rPr>
              <a:t> lepší rozlišení detailů</a:t>
            </a:r>
          </a:p>
        </p:txBody>
      </p:sp>
      <p:sp>
        <p:nvSpPr>
          <p:cNvPr id="673804" name="Text Box 12">
            <a:extLst>
              <a:ext uri="{FF2B5EF4-FFF2-40B4-BE49-F238E27FC236}">
                <a16:creationId xmlns:a16="http://schemas.microsoft.com/office/drawing/2014/main" id="{E00786A5-D3EE-4E1F-ACB9-4A606D93D192}"/>
              </a:ext>
            </a:extLst>
          </p:cNvPr>
          <p:cNvSpPr txBox="1">
            <a:spLocks noChangeArrowheads="1"/>
          </p:cNvSpPr>
          <p:nvPr/>
        </p:nvSpPr>
        <p:spPr bwMode="auto">
          <a:xfrm>
            <a:off x="304800" y="5105400"/>
            <a:ext cx="3124200" cy="1465263"/>
          </a:xfrm>
          <a:prstGeom prst="rect">
            <a:avLst/>
          </a:prstGeom>
          <a:noFill/>
          <a:ln w="25400">
            <a:noFill/>
            <a:miter lim="800000"/>
            <a:headEnd/>
            <a:tailEnd/>
          </a:ln>
          <a:effectLst/>
        </p:spPr>
        <p:txBody>
          <a:bodyPr>
            <a:spAutoFit/>
          </a:bodyPr>
          <a:lstStyle/>
          <a:p>
            <a:pPr>
              <a:defRPr/>
            </a:pPr>
            <a:r>
              <a:rPr lang="cs-CZ" b="1" u="sng" dirty="0">
                <a:effectLst>
                  <a:outerShdw blurRad="38100" dist="38100" dir="2700000" algn="tl">
                    <a:srgbClr val="808080"/>
                  </a:outerShdw>
                </a:effectLst>
                <a:latin typeface="+mn-lt"/>
              </a:rPr>
              <a:t>skotopické vidění</a:t>
            </a:r>
          </a:p>
          <a:p>
            <a:pPr>
              <a:buFontTx/>
              <a:buChar char="•"/>
              <a:defRPr/>
            </a:pPr>
            <a:r>
              <a:rPr lang="cs-CZ" dirty="0">
                <a:effectLst>
                  <a:outerShdw blurRad="38100" dist="38100" dir="2700000" algn="tl">
                    <a:srgbClr val="808080"/>
                  </a:outerShdw>
                </a:effectLst>
                <a:latin typeface="+mn-lt"/>
              </a:rPr>
              <a:t> tyčinky</a:t>
            </a:r>
          </a:p>
          <a:p>
            <a:pPr>
              <a:buFontTx/>
              <a:buChar char="•"/>
              <a:defRPr/>
            </a:pPr>
            <a:r>
              <a:rPr lang="cs-CZ" dirty="0">
                <a:effectLst>
                  <a:outerShdw blurRad="38100" dist="38100" dir="2700000" algn="tl">
                    <a:srgbClr val="808080"/>
                  </a:outerShdw>
                </a:effectLst>
                <a:latin typeface="+mn-lt"/>
              </a:rPr>
              <a:t> adaptace !</a:t>
            </a:r>
          </a:p>
          <a:p>
            <a:pPr>
              <a:buFontTx/>
              <a:buChar char="•"/>
              <a:defRPr/>
            </a:pPr>
            <a:r>
              <a:rPr lang="cs-CZ" dirty="0">
                <a:effectLst>
                  <a:outerShdw blurRad="38100" dist="38100" dir="2700000" algn="tl">
                    <a:srgbClr val="808080"/>
                  </a:outerShdw>
                </a:effectLst>
                <a:latin typeface="+mn-lt"/>
              </a:rPr>
              <a:t> asi 25 stupňů šedi</a:t>
            </a:r>
          </a:p>
          <a:p>
            <a:pPr>
              <a:buFontTx/>
              <a:buChar char="•"/>
              <a:defRPr/>
            </a:pPr>
            <a:r>
              <a:rPr lang="cs-CZ" dirty="0">
                <a:effectLst>
                  <a:outerShdw blurRad="38100" dist="38100" dir="2700000" algn="tl">
                    <a:srgbClr val="808080"/>
                  </a:outerShdw>
                </a:effectLst>
                <a:latin typeface="+mn-lt"/>
              </a:rPr>
              <a:t> horší rozlišovací schopnost</a:t>
            </a:r>
          </a:p>
        </p:txBody>
      </p:sp>
      <p:pic>
        <p:nvPicPr>
          <p:cNvPr id="39945" name="Picture 13">
            <a:extLst>
              <a:ext uri="{FF2B5EF4-FFF2-40B4-BE49-F238E27FC236}">
                <a16:creationId xmlns:a16="http://schemas.microsoft.com/office/drawing/2014/main" id="{BB283907-AED1-441B-B4C9-A16E4F0520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90800" y="2362200"/>
            <a:ext cx="39624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Nadpis 3">
            <a:extLst>
              <a:ext uri="{FF2B5EF4-FFF2-40B4-BE49-F238E27FC236}">
                <a16:creationId xmlns:a16="http://schemas.microsoft.com/office/drawing/2014/main" id="{CB30607F-C114-432C-ACE0-CD65D90CEAF4}"/>
              </a:ext>
            </a:extLst>
          </p:cNvPr>
          <p:cNvSpPr>
            <a:spLocks noGrp="1"/>
          </p:cNvSpPr>
          <p:nvPr>
            <p:ph type="title"/>
          </p:nvPr>
        </p:nvSpPr>
        <p:spPr>
          <a:xfrm>
            <a:off x="2843808" y="0"/>
            <a:ext cx="5472608" cy="1260475"/>
          </a:xfrm>
        </p:spPr>
        <p:txBody>
          <a:bodyPr>
            <a:normAutofit fontScale="90000"/>
          </a:bodyPr>
          <a:lstStyle/>
          <a:p>
            <a:r>
              <a:rPr lang="cs-CZ" dirty="0"/>
              <a:t>Chroma </a:t>
            </a:r>
            <a:r>
              <a:rPr lang="cs-CZ" dirty="0" err="1"/>
              <a:t>maps</a:t>
            </a:r>
            <a:br>
              <a:rPr lang="cs-CZ" dirty="0"/>
            </a:br>
            <a:endParaRPr lang="cs-CZ" dirty="0"/>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62" name="Picture 4">
            <a:extLst>
              <a:ext uri="{FF2B5EF4-FFF2-40B4-BE49-F238E27FC236}">
                <a16:creationId xmlns:a16="http://schemas.microsoft.com/office/drawing/2014/main" id="{D5788CE3-9913-4187-9B1E-7B34599910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0992"/>
          <a:stretch/>
        </p:blipFill>
        <p:spPr bwMode="auto">
          <a:xfrm>
            <a:off x="20080" y="5933728"/>
            <a:ext cx="2886075" cy="924272"/>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40963" name="Line 5">
            <a:extLst>
              <a:ext uri="{FF2B5EF4-FFF2-40B4-BE49-F238E27FC236}">
                <a16:creationId xmlns:a16="http://schemas.microsoft.com/office/drawing/2014/main" id="{A4B57912-FCAB-43F1-8574-049415161082}"/>
              </a:ext>
            </a:extLst>
          </p:cNvPr>
          <p:cNvSpPr>
            <a:spLocks noChangeShapeType="1"/>
          </p:cNvSpPr>
          <p:nvPr/>
        </p:nvSpPr>
        <p:spPr bwMode="auto">
          <a:xfrm flipH="1">
            <a:off x="352805" y="5877272"/>
            <a:ext cx="609600" cy="30480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 name="Nadpis 3">
            <a:extLst>
              <a:ext uri="{FF2B5EF4-FFF2-40B4-BE49-F238E27FC236}">
                <a16:creationId xmlns:a16="http://schemas.microsoft.com/office/drawing/2014/main" id="{3E76B261-6B49-4263-8D8A-E493F44AE610}"/>
              </a:ext>
            </a:extLst>
          </p:cNvPr>
          <p:cNvSpPr>
            <a:spLocks noGrp="1"/>
          </p:cNvSpPr>
          <p:nvPr>
            <p:ph type="title"/>
          </p:nvPr>
        </p:nvSpPr>
        <p:spPr>
          <a:xfrm>
            <a:off x="657605" y="-6694"/>
            <a:ext cx="7886700" cy="1325563"/>
          </a:xfrm>
        </p:spPr>
        <p:txBody>
          <a:bodyPr/>
          <a:lstStyle/>
          <a:p>
            <a:pPr algn="ctr"/>
            <a:r>
              <a:rPr lang="cs-CZ" dirty="0"/>
              <a:t>Duální zobrazení</a:t>
            </a:r>
            <a:br>
              <a:rPr lang="cs-CZ" dirty="0"/>
            </a:br>
            <a:endParaRPr lang="cs-CZ" dirty="0"/>
          </a:p>
        </p:txBody>
      </p:sp>
      <p:pic>
        <p:nvPicPr>
          <p:cNvPr id="5" name="Obrázek 4">
            <a:extLst>
              <a:ext uri="{FF2B5EF4-FFF2-40B4-BE49-F238E27FC236}">
                <a16:creationId xmlns:a16="http://schemas.microsoft.com/office/drawing/2014/main" id="{CB3D85EE-7A25-4A98-8C3C-EDE5F4F3578F}"/>
              </a:ext>
            </a:extLst>
          </p:cNvPr>
          <p:cNvPicPr>
            <a:picLocks noChangeAspect="1"/>
          </p:cNvPicPr>
          <p:nvPr/>
        </p:nvPicPr>
        <p:blipFill>
          <a:blip r:embed="rId4"/>
          <a:stretch>
            <a:fillRect/>
          </a:stretch>
        </p:blipFill>
        <p:spPr>
          <a:xfrm>
            <a:off x="467544" y="692696"/>
            <a:ext cx="7236296" cy="5048260"/>
          </a:xfrm>
          <a:prstGeom prst="rect">
            <a:avLst/>
          </a:prstGeom>
        </p:spPr>
      </p:pic>
      <p:sp>
        <p:nvSpPr>
          <p:cNvPr id="6" name="Zástupný symbol pro obsah 2">
            <a:extLst>
              <a:ext uri="{FF2B5EF4-FFF2-40B4-BE49-F238E27FC236}">
                <a16:creationId xmlns:a16="http://schemas.microsoft.com/office/drawing/2014/main" id="{146BD629-EA05-4D4F-9888-09C7BC985C41}"/>
              </a:ext>
            </a:extLst>
          </p:cNvPr>
          <p:cNvSpPr txBox="1">
            <a:spLocks/>
          </p:cNvSpPr>
          <p:nvPr/>
        </p:nvSpPr>
        <p:spPr>
          <a:xfrm>
            <a:off x="3851920" y="5740956"/>
            <a:ext cx="4968800" cy="936774"/>
          </a:xfrm>
          <a:prstGeom prst="rect">
            <a:avLst/>
          </a:prstGeom>
        </p:spPr>
        <p:txBody>
          <a:bodyPr>
            <a:normAutofit/>
          </a:bodyPr>
          <a:lstStyle>
            <a:lvl1pPr marL="228600" indent="-228600" algn="l" defTabSz="914400" rtl="0" eaLnBrk="1" latinLnBrk="0" hangingPunct="1">
              <a:lnSpc>
                <a:spcPct val="90000"/>
              </a:lnSpc>
              <a:spcBef>
                <a:spcPts val="1000"/>
              </a:spcBef>
              <a:buClr>
                <a:srgbClr val="F5E90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5E90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5E90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5E90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5E90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cs-CZ" sz="2400" dirty="0">
                <a:solidFill>
                  <a:srgbClr val="FFFFFF"/>
                </a:solidFill>
                <a:cs typeface="Arial" pitchFamily="34" charset="0"/>
              </a:rPr>
              <a:t>Srovnání párových struktur</a:t>
            </a:r>
          </a:p>
          <a:p>
            <a:pPr>
              <a:defRPr/>
            </a:pPr>
            <a:r>
              <a:rPr lang="cs-CZ" sz="2400" dirty="0">
                <a:solidFill>
                  <a:srgbClr val="FFFFFF"/>
                </a:solidFill>
                <a:cs typeface="Arial" pitchFamily="34" charset="0"/>
              </a:rPr>
              <a:t>Výpočet objemu</a:t>
            </a:r>
            <a:endParaRPr lang="cs-CZ" sz="2000" dirty="0">
              <a:solidFill>
                <a:srgbClr val="FFFFFF"/>
              </a:solidFill>
              <a:cs typeface="Arial"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7186" name="Rectangle 2050">
            <a:extLst>
              <a:ext uri="{FF2B5EF4-FFF2-40B4-BE49-F238E27FC236}">
                <a16:creationId xmlns:a16="http://schemas.microsoft.com/office/drawing/2014/main" id="{F3C1D5D6-44CD-4FFF-8C81-0E210654C9DD}"/>
              </a:ext>
            </a:extLst>
          </p:cNvPr>
          <p:cNvSpPr>
            <a:spLocks noGrp="1" noChangeArrowheads="1"/>
          </p:cNvSpPr>
          <p:nvPr>
            <p:ph type="title"/>
          </p:nvPr>
        </p:nvSpPr>
        <p:spPr>
          <a:xfrm>
            <a:off x="0" y="0"/>
            <a:ext cx="8893175" cy="1143000"/>
          </a:xfrm>
        </p:spPr>
        <p:txBody>
          <a:bodyPr/>
          <a:lstStyle/>
          <a:p>
            <a:pPr algn="ctr">
              <a:defRPr/>
            </a:pPr>
            <a:r>
              <a:rPr lang="cs-CZ" dirty="0" err="1"/>
              <a:t>Spatial</a:t>
            </a:r>
            <a:r>
              <a:rPr lang="cs-CZ" dirty="0"/>
              <a:t> </a:t>
            </a:r>
            <a:r>
              <a:rPr lang="cs-CZ" dirty="0" err="1"/>
              <a:t>Compound</a:t>
            </a:r>
            <a:r>
              <a:rPr lang="cs-CZ" dirty="0"/>
              <a:t> </a:t>
            </a:r>
            <a:r>
              <a:rPr lang="cs-CZ" dirty="0" err="1"/>
              <a:t>Imaging</a:t>
            </a:r>
            <a:br>
              <a:rPr lang="cs-CZ" sz="2000" dirty="0"/>
            </a:br>
            <a:r>
              <a:rPr lang="cs-CZ" sz="2000" dirty="0" err="1">
                <a:solidFill>
                  <a:schemeClr val="tx1"/>
                </a:solidFill>
              </a:rPr>
              <a:t>SonoCT</a:t>
            </a:r>
            <a:r>
              <a:rPr lang="cs-CZ" sz="2000" dirty="0">
                <a:solidFill>
                  <a:schemeClr val="tx1"/>
                </a:solidFill>
              </a:rPr>
              <a:t>, </a:t>
            </a:r>
            <a:r>
              <a:rPr lang="cs-CZ" sz="2000" dirty="0" err="1">
                <a:solidFill>
                  <a:schemeClr val="tx1"/>
                </a:solidFill>
              </a:rPr>
              <a:t>CrossXBeam</a:t>
            </a:r>
            <a:r>
              <a:rPr lang="cs-CZ" sz="2000" dirty="0">
                <a:solidFill>
                  <a:schemeClr val="tx1"/>
                </a:solidFill>
              </a:rPr>
              <a:t>, CRI, </a:t>
            </a:r>
            <a:r>
              <a:rPr lang="cs-CZ" sz="2000" dirty="0" err="1">
                <a:solidFill>
                  <a:schemeClr val="tx1"/>
                </a:solidFill>
              </a:rPr>
              <a:t>SieClear</a:t>
            </a:r>
            <a:r>
              <a:rPr lang="cs-CZ" sz="2000" dirty="0">
                <a:solidFill>
                  <a:schemeClr val="tx1"/>
                </a:solidFill>
              </a:rPr>
              <a:t>, </a:t>
            </a:r>
            <a:r>
              <a:rPr lang="cs-CZ" sz="2000" dirty="0" err="1">
                <a:solidFill>
                  <a:schemeClr val="tx1"/>
                </a:solidFill>
              </a:rPr>
              <a:t>ApliPure</a:t>
            </a:r>
            <a:r>
              <a:rPr lang="cs-CZ" sz="2000" dirty="0">
                <a:solidFill>
                  <a:schemeClr val="tx1"/>
                </a:solidFill>
              </a:rPr>
              <a:t>, …</a:t>
            </a:r>
          </a:p>
        </p:txBody>
      </p:sp>
      <p:pic>
        <p:nvPicPr>
          <p:cNvPr id="41987" name="Picture 2051" descr="sono_ct_transducer_graphic">
            <a:extLst>
              <a:ext uri="{FF2B5EF4-FFF2-40B4-BE49-F238E27FC236}">
                <a16:creationId xmlns:a16="http://schemas.microsoft.com/office/drawing/2014/main" id="{A0242E5E-A45D-4B65-9A65-160DCFD45872}"/>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828115" y="1176338"/>
            <a:ext cx="2097087" cy="2744787"/>
          </a:xfrm>
          <a:noFill/>
          <a:extLst>
            <a:ext uri="{909E8E84-426E-40DD-AFC4-6F175D3DCCD1}">
              <a14:hiddenFill xmlns:a14="http://schemas.microsoft.com/office/drawing/2010/main">
                <a:solidFill>
                  <a:srgbClr val="FFFFFF"/>
                </a:solidFill>
              </a14:hiddenFill>
            </a:ext>
          </a:extLst>
        </p:spPr>
      </p:pic>
      <p:pic>
        <p:nvPicPr>
          <p:cNvPr id="41990" name="Picture 2057" descr="sono_ct_build">
            <a:extLst>
              <a:ext uri="{FF2B5EF4-FFF2-40B4-BE49-F238E27FC236}">
                <a16:creationId xmlns:a16="http://schemas.microsoft.com/office/drawing/2014/main" id="{C552F11A-1E7B-45F5-B623-B556C4B90788}"/>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tretch>
            <a:fillRect/>
          </a:stretch>
        </p:blipFill>
        <p:spPr>
          <a:xfrm>
            <a:off x="5582470" y="4028151"/>
            <a:ext cx="3560617" cy="2699010"/>
          </a:xfrm>
          <a:noFill/>
          <a:extLst>
            <a:ext uri="{909E8E84-426E-40DD-AFC4-6F175D3DCCD1}">
              <a14:hiddenFill xmlns:a14="http://schemas.microsoft.com/office/drawing/2010/main">
                <a:solidFill>
                  <a:srgbClr val="FFFFFF"/>
                </a:solidFill>
              </a14:hiddenFill>
            </a:ext>
          </a:extLst>
        </p:spPr>
      </p:pic>
      <p:pic>
        <p:nvPicPr>
          <p:cNvPr id="41988" name="Picture 2053">
            <a:extLst>
              <a:ext uri="{FF2B5EF4-FFF2-40B4-BE49-F238E27FC236}">
                <a16:creationId xmlns:a16="http://schemas.microsoft.com/office/drawing/2014/main" id="{337C4345-149F-4CBE-A7EF-72DA690F90EC}"/>
              </a:ext>
            </a:extLst>
          </p:cNvPr>
          <p:cNvPicPr>
            <a:picLocks noChangeAspect="1" noChangeArrowheads="1"/>
          </p:cNvPicPr>
          <p:nvPr/>
        </p:nvPicPr>
        <p:blipFill>
          <a:blip r:embed="rId5">
            <a:lum bright="-12000" contrast="12000"/>
            <a:extLst>
              <a:ext uri="{28A0092B-C50C-407E-A947-70E740481C1C}">
                <a14:useLocalDpi xmlns:a14="http://schemas.microsoft.com/office/drawing/2010/main" val="0"/>
              </a:ext>
            </a:extLst>
          </a:blip>
          <a:srcRect/>
          <a:stretch>
            <a:fillRect/>
          </a:stretch>
        </p:blipFill>
        <p:spPr bwMode="auto">
          <a:xfrm>
            <a:off x="0" y="4437063"/>
            <a:ext cx="2143125" cy="2305050"/>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41989" name="Line 2054">
            <a:extLst>
              <a:ext uri="{FF2B5EF4-FFF2-40B4-BE49-F238E27FC236}">
                <a16:creationId xmlns:a16="http://schemas.microsoft.com/office/drawing/2014/main" id="{76ED0162-8C8C-40D8-BF78-E35E1C906709}"/>
              </a:ext>
            </a:extLst>
          </p:cNvPr>
          <p:cNvSpPr>
            <a:spLocks noChangeShapeType="1"/>
          </p:cNvSpPr>
          <p:nvPr/>
        </p:nvSpPr>
        <p:spPr bwMode="auto">
          <a:xfrm flipH="1">
            <a:off x="609600" y="5827713"/>
            <a:ext cx="609600" cy="30480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1991" name="AutoShape 2064" descr="SonoCT- Clarity and accuracy with advanced technologies">
            <a:extLst>
              <a:ext uri="{FF2B5EF4-FFF2-40B4-BE49-F238E27FC236}">
                <a16:creationId xmlns:a16="http://schemas.microsoft.com/office/drawing/2014/main" id="{B7F5491F-4893-4C38-AC8E-7647304506AB}"/>
              </a:ext>
            </a:extLst>
          </p:cNvPr>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pic>
        <p:nvPicPr>
          <p:cNvPr id="41992" name="Picture 2066">
            <a:extLst>
              <a:ext uri="{FF2B5EF4-FFF2-40B4-BE49-F238E27FC236}">
                <a16:creationId xmlns:a16="http://schemas.microsoft.com/office/drawing/2014/main" id="{4494DFF3-876A-4EAD-9D0D-44163598D7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5736" y="3335225"/>
            <a:ext cx="3386734" cy="278621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 name="Zástupný symbol pro obsah 2">
            <a:extLst>
              <a:ext uri="{FF2B5EF4-FFF2-40B4-BE49-F238E27FC236}">
                <a16:creationId xmlns:a16="http://schemas.microsoft.com/office/drawing/2014/main" id="{F8A485DC-E87C-4941-9D87-93DD8FA81138}"/>
              </a:ext>
            </a:extLst>
          </p:cNvPr>
          <p:cNvSpPr txBox="1">
            <a:spLocks/>
          </p:cNvSpPr>
          <p:nvPr/>
        </p:nvSpPr>
        <p:spPr bwMode="auto">
          <a:xfrm>
            <a:off x="467544" y="1168399"/>
            <a:ext cx="6263927" cy="2844800"/>
          </a:xfrm>
          <a:prstGeom prst="rect">
            <a:avLst/>
          </a:prstGeom>
          <a:noFill/>
          <a:ln w="9525">
            <a:noFill/>
            <a:miter lim="800000"/>
            <a:headEnd/>
            <a:tailEnd/>
          </a:ln>
          <a:effectLst/>
        </p:spPr>
        <p:txBody>
          <a:bodyPr/>
          <a:lstStyle/>
          <a:p>
            <a:pPr marL="342900" indent="-342900" eaLnBrk="0" hangingPunct="0">
              <a:spcBef>
                <a:spcPct val="20000"/>
              </a:spcBef>
              <a:buClr>
                <a:schemeClr val="hlink"/>
              </a:buClr>
              <a:buSzPct val="70000"/>
              <a:buFont typeface="Wingdings" pitchFamily="2" charset="2"/>
              <a:buChar char="n"/>
              <a:defRPr/>
            </a:pPr>
            <a:r>
              <a:rPr lang="cs-CZ" sz="2400" kern="0" dirty="0">
                <a:solidFill>
                  <a:srgbClr val="FFFFFF"/>
                </a:solidFill>
                <a:effectLst>
                  <a:outerShdw blurRad="38100" dist="38100" dir="2700000" algn="tl">
                    <a:srgbClr val="000000"/>
                  </a:outerShdw>
                </a:effectLst>
                <a:latin typeface="+mn-lt"/>
                <a:cs typeface="Arial" pitchFamily="34" charset="0"/>
              </a:rPr>
              <a:t>UZ sonda vysílá svazek pod více úhly (3, 5, 7)</a:t>
            </a:r>
          </a:p>
          <a:p>
            <a:pPr marL="342900" indent="-342900" eaLnBrk="0" hangingPunct="0">
              <a:spcBef>
                <a:spcPct val="20000"/>
              </a:spcBef>
              <a:buClr>
                <a:schemeClr val="hlink"/>
              </a:buClr>
              <a:buSzPct val="70000"/>
              <a:defRPr/>
            </a:pPr>
            <a:r>
              <a:rPr lang="cs-CZ" sz="2400" kern="0" dirty="0">
                <a:solidFill>
                  <a:srgbClr val="FFFFFF"/>
                </a:solidFill>
                <a:effectLst>
                  <a:outerShdw blurRad="38100" dist="38100" dir="2700000" algn="tl">
                    <a:srgbClr val="000000"/>
                  </a:outerShdw>
                </a:effectLst>
                <a:latin typeface="+mn-lt"/>
                <a:cs typeface="Arial" pitchFamily="34" charset="0"/>
              </a:rPr>
              <a:t>	přijaté obrazy se složí do jednoho</a:t>
            </a:r>
          </a:p>
          <a:p>
            <a:pPr marL="742950" lvl="1" indent="-285750" eaLnBrk="0" hangingPunct="0">
              <a:spcBef>
                <a:spcPct val="20000"/>
              </a:spcBef>
              <a:buClr>
                <a:schemeClr val="accent2"/>
              </a:buClr>
              <a:buSzPct val="70000"/>
              <a:buFont typeface="Wingdings" pitchFamily="2" charset="2"/>
              <a:buChar char="n"/>
              <a:defRPr/>
            </a:pPr>
            <a:r>
              <a:rPr lang="cs-CZ" sz="2000" kern="0" dirty="0">
                <a:solidFill>
                  <a:srgbClr val="FFFFFF"/>
                </a:solidFill>
                <a:effectLst>
                  <a:outerShdw blurRad="38100" dist="38100" dir="2700000" algn="tl">
                    <a:srgbClr val="000000"/>
                  </a:outerShdw>
                </a:effectLst>
                <a:latin typeface="+mn-lt"/>
                <a:cs typeface="Arial" pitchFamily="34" charset="0"/>
              </a:rPr>
              <a:t>Omezuje artefakty – např. dorsální stínění</a:t>
            </a:r>
          </a:p>
          <a:p>
            <a:pPr marL="742950" lvl="1" indent="-285750" eaLnBrk="0" hangingPunct="0">
              <a:spcBef>
                <a:spcPct val="20000"/>
              </a:spcBef>
              <a:buClr>
                <a:schemeClr val="accent2"/>
              </a:buClr>
              <a:buSzPct val="70000"/>
              <a:buFont typeface="Wingdings" pitchFamily="2" charset="2"/>
              <a:buChar char="n"/>
              <a:defRPr/>
            </a:pPr>
            <a:r>
              <a:rPr lang="cs-CZ" sz="2000" kern="0" dirty="0">
                <a:solidFill>
                  <a:srgbClr val="FFFFFF"/>
                </a:solidFill>
                <a:effectLst>
                  <a:outerShdw blurRad="38100" dist="38100" dir="2700000" algn="tl">
                    <a:srgbClr val="000000"/>
                  </a:outerShdw>
                </a:effectLst>
                <a:latin typeface="+mn-lt"/>
                <a:cs typeface="Arial" pitchFamily="34" charset="0"/>
              </a:rPr>
              <a:t>Neúčinné u velmi povrchových struktur</a:t>
            </a:r>
          </a:p>
          <a:p>
            <a:pPr marL="742950" lvl="1" indent="-285750" eaLnBrk="0" hangingPunct="0">
              <a:spcBef>
                <a:spcPct val="20000"/>
              </a:spcBef>
              <a:buClr>
                <a:schemeClr val="accent2"/>
              </a:buClr>
              <a:buSzPct val="70000"/>
              <a:buFont typeface="Wingdings" pitchFamily="2" charset="2"/>
              <a:buChar char="n"/>
              <a:defRPr/>
            </a:pPr>
            <a:endParaRPr lang="cs-CZ" sz="2000" kern="0" dirty="0">
              <a:solidFill>
                <a:srgbClr val="FFFFFF"/>
              </a:solidFill>
              <a:effectLst>
                <a:outerShdw blurRad="38100" dist="38100" dir="2700000" algn="tl">
                  <a:srgbClr val="000000"/>
                </a:outerShdw>
              </a:effectLst>
              <a:latin typeface="+mn-lt"/>
              <a:cs typeface="Arial" pitchFamily="34" charset="0"/>
            </a:endParaRPr>
          </a:p>
        </p:txBody>
      </p:sp>
    </p:spTree>
  </p:cSld>
  <p:clrMapOvr>
    <a:masterClrMapping/>
  </p:clrMapOvr>
  <p:transition advTm="7432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a:extLst>
              <a:ext uri="{FF2B5EF4-FFF2-40B4-BE49-F238E27FC236}">
                <a16:creationId xmlns:a16="http://schemas.microsoft.com/office/drawing/2014/main" id="{B1705954-B67F-4C19-8F3C-AA3036F84D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15888"/>
            <a:ext cx="4973637"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4035" name="Picture 3">
            <a:extLst>
              <a:ext uri="{FF2B5EF4-FFF2-40B4-BE49-F238E27FC236}">
                <a16:creationId xmlns:a16="http://schemas.microsoft.com/office/drawing/2014/main" id="{EC094750-3F2E-48C1-981D-8D3F659AB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3625850"/>
            <a:ext cx="4968875"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 name="Rectangle 5">
            <a:extLst>
              <a:ext uri="{FF2B5EF4-FFF2-40B4-BE49-F238E27FC236}">
                <a16:creationId xmlns:a16="http://schemas.microsoft.com/office/drawing/2014/main" id="{BE76844B-BF09-42E1-B973-AE73115FE5ED}"/>
              </a:ext>
            </a:extLst>
          </p:cNvPr>
          <p:cNvSpPr txBox="1">
            <a:spLocks noChangeArrowheads="1"/>
          </p:cNvSpPr>
          <p:nvPr/>
        </p:nvSpPr>
        <p:spPr bwMode="auto">
          <a:xfrm>
            <a:off x="1476375" y="115888"/>
            <a:ext cx="1367433" cy="287337"/>
          </a:xfrm>
          <a:prstGeom prst="rect">
            <a:avLst/>
          </a:prstGeom>
          <a:noFill/>
          <a:ln w="9525">
            <a:noFill/>
            <a:miter lim="800000"/>
            <a:headEnd/>
            <a:tailEnd/>
          </a:ln>
          <a:effectLst/>
        </p:spPr>
        <p:txBody>
          <a:bodyPr anchor="ctr"/>
          <a:lstStyle/>
          <a:p>
            <a:pPr algn="ctr" eaLnBrk="0" hangingPunct="0">
              <a:buFont typeface="Wingdings" pitchFamily="2" charset="2"/>
              <a:buNone/>
              <a:defRPr/>
            </a:pPr>
            <a:r>
              <a:rPr lang="cs-CZ" b="1" kern="0" dirty="0">
                <a:solidFill>
                  <a:schemeClr val="bg1"/>
                </a:solidFill>
                <a:effectLst>
                  <a:outerShdw blurRad="38100" dist="38100" dir="2700000" algn="tl">
                    <a:srgbClr val="000000"/>
                  </a:outerShdw>
                </a:effectLst>
                <a:latin typeface="+mj-lt"/>
                <a:ea typeface="+mj-ea"/>
                <a:cs typeface="+mj-cs"/>
              </a:rPr>
              <a:t>bez </a:t>
            </a:r>
            <a:r>
              <a:rPr lang="cs-CZ" b="1" kern="0" dirty="0" err="1">
                <a:solidFill>
                  <a:schemeClr val="bg1"/>
                </a:solidFill>
                <a:effectLst>
                  <a:outerShdw blurRad="38100" dist="38100" dir="2700000" algn="tl">
                    <a:srgbClr val="000000"/>
                  </a:outerShdw>
                </a:effectLst>
                <a:latin typeface="+mj-lt"/>
                <a:ea typeface="+mj-ea"/>
                <a:cs typeface="+mj-cs"/>
              </a:rPr>
              <a:t>SonoCT</a:t>
            </a:r>
            <a:endParaRPr lang="cs-CZ" b="1" kern="0" dirty="0">
              <a:solidFill>
                <a:schemeClr val="bg1"/>
              </a:solidFill>
              <a:effectLst>
                <a:outerShdw blurRad="38100" dist="38100" dir="2700000" algn="tl">
                  <a:srgbClr val="000000"/>
                </a:outerShdw>
              </a:effectLst>
              <a:latin typeface="+mj-lt"/>
              <a:ea typeface="+mj-ea"/>
              <a:cs typeface="+mj-cs"/>
            </a:endParaRPr>
          </a:p>
        </p:txBody>
      </p:sp>
      <p:sp>
        <p:nvSpPr>
          <p:cNvPr id="5" name="Rectangle 5">
            <a:extLst>
              <a:ext uri="{FF2B5EF4-FFF2-40B4-BE49-F238E27FC236}">
                <a16:creationId xmlns:a16="http://schemas.microsoft.com/office/drawing/2014/main" id="{F8EFE65C-7042-4E79-AEDA-ACF5B9C30AB7}"/>
              </a:ext>
            </a:extLst>
          </p:cNvPr>
          <p:cNvSpPr txBox="1">
            <a:spLocks noChangeArrowheads="1"/>
          </p:cNvSpPr>
          <p:nvPr/>
        </p:nvSpPr>
        <p:spPr bwMode="auto">
          <a:xfrm>
            <a:off x="1547813" y="3644900"/>
            <a:ext cx="1367433" cy="287338"/>
          </a:xfrm>
          <a:prstGeom prst="rect">
            <a:avLst/>
          </a:prstGeom>
          <a:noFill/>
          <a:ln w="9525">
            <a:noFill/>
            <a:miter lim="800000"/>
            <a:headEnd/>
            <a:tailEnd/>
          </a:ln>
          <a:effectLst/>
        </p:spPr>
        <p:txBody>
          <a:bodyPr anchor="ctr"/>
          <a:lstStyle/>
          <a:p>
            <a:pPr algn="ctr" eaLnBrk="0" hangingPunct="0">
              <a:buFont typeface="Wingdings" pitchFamily="2" charset="2"/>
              <a:buNone/>
              <a:defRPr/>
            </a:pPr>
            <a:r>
              <a:rPr lang="cs-CZ" b="1" kern="0" dirty="0" err="1">
                <a:solidFill>
                  <a:schemeClr val="bg1"/>
                </a:solidFill>
                <a:effectLst>
                  <a:outerShdw blurRad="38100" dist="38100" dir="2700000" algn="tl">
                    <a:srgbClr val="000000"/>
                  </a:outerShdw>
                </a:effectLst>
                <a:latin typeface="+mj-lt"/>
                <a:ea typeface="+mj-ea"/>
                <a:cs typeface="+mj-cs"/>
              </a:rPr>
              <a:t>Sono</a:t>
            </a:r>
            <a:r>
              <a:rPr lang="cs-CZ" b="1" kern="0" dirty="0">
                <a:solidFill>
                  <a:schemeClr val="bg1"/>
                </a:solidFill>
                <a:effectLst>
                  <a:outerShdw blurRad="38100" dist="38100" dir="2700000" algn="tl">
                    <a:srgbClr val="000000"/>
                  </a:outerShdw>
                </a:effectLst>
                <a:latin typeface="+mj-lt"/>
                <a:ea typeface="+mj-ea"/>
                <a:cs typeface="+mj-cs"/>
              </a:rPr>
              <a:t> CT</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F:\UZ obrazky videa\lithiasa\Lang 40\4 bez SonoCT.jpg">
            <a:extLst>
              <a:ext uri="{FF2B5EF4-FFF2-40B4-BE49-F238E27FC236}">
                <a16:creationId xmlns:a16="http://schemas.microsoft.com/office/drawing/2014/main" id="{6D0F3572-002C-4384-A789-4DB451758D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527" t="14810" r="21877" b="4034"/>
          <a:stretch>
            <a:fillRect/>
          </a:stretch>
        </p:blipFill>
        <p:spPr bwMode="auto">
          <a:xfrm>
            <a:off x="6516688" y="188913"/>
            <a:ext cx="2519362" cy="343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3" descr="F:\UZ obrazky videa\lithiasa\Lang 40\3 SonoCT HARM.jpg">
            <a:extLst>
              <a:ext uri="{FF2B5EF4-FFF2-40B4-BE49-F238E27FC236}">
                <a16:creationId xmlns:a16="http://schemas.microsoft.com/office/drawing/2014/main" id="{908C5E36-8709-401B-ACA4-71D37ACAE5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307" t="15276" r="19330"/>
          <a:stretch>
            <a:fillRect/>
          </a:stretch>
        </p:blipFill>
        <p:spPr bwMode="auto">
          <a:xfrm>
            <a:off x="6516688" y="3716338"/>
            <a:ext cx="2492375"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a:extLst>
              <a:ext uri="{FF2B5EF4-FFF2-40B4-BE49-F238E27FC236}">
                <a16:creationId xmlns:a16="http://schemas.microsoft.com/office/drawing/2014/main" id="{C66718EC-B97D-4F9A-9767-347CCA0C01E6}"/>
              </a:ext>
            </a:extLst>
          </p:cNvPr>
          <p:cNvSpPr txBox="1">
            <a:spLocks noChangeArrowheads="1"/>
          </p:cNvSpPr>
          <p:nvPr/>
        </p:nvSpPr>
        <p:spPr bwMode="auto">
          <a:xfrm>
            <a:off x="4932363" y="1484313"/>
            <a:ext cx="1584325" cy="287337"/>
          </a:xfrm>
          <a:prstGeom prst="rect">
            <a:avLst/>
          </a:prstGeom>
          <a:noFill/>
          <a:ln w="9525">
            <a:noFill/>
            <a:miter lim="800000"/>
            <a:headEnd/>
            <a:tailEnd/>
          </a:ln>
          <a:effectLst/>
        </p:spPr>
        <p:txBody>
          <a:bodyPr anchor="ctr"/>
          <a:lstStyle/>
          <a:p>
            <a:pPr algn="ctr" eaLnBrk="0" hangingPunct="0">
              <a:buFont typeface="Wingdings" pitchFamily="2" charset="2"/>
              <a:buNone/>
              <a:defRPr/>
            </a:pPr>
            <a:r>
              <a:rPr lang="cs-CZ" b="1" kern="0" dirty="0">
                <a:solidFill>
                  <a:schemeClr val="bg1"/>
                </a:solidFill>
                <a:effectLst>
                  <a:outerShdw blurRad="38100" dist="38100" dir="2700000" algn="tl">
                    <a:srgbClr val="000000"/>
                  </a:outerShdw>
                </a:effectLst>
                <a:latin typeface="+mj-lt"/>
                <a:ea typeface="+mj-ea"/>
                <a:cs typeface="+mj-cs"/>
              </a:rPr>
              <a:t>bez </a:t>
            </a:r>
            <a:r>
              <a:rPr lang="cs-CZ" b="1" kern="0" dirty="0" err="1">
                <a:solidFill>
                  <a:schemeClr val="bg1"/>
                </a:solidFill>
                <a:effectLst>
                  <a:outerShdw blurRad="38100" dist="38100" dir="2700000" algn="tl">
                    <a:srgbClr val="000000"/>
                  </a:outerShdw>
                </a:effectLst>
                <a:latin typeface="+mj-lt"/>
                <a:ea typeface="+mj-ea"/>
                <a:cs typeface="+mj-cs"/>
              </a:rPr>
              <a:t>SonoCT</a:t>
            </a:r>
            <a:endParaRPr lang="cs-CZ" b="1" kern="0" dirty="0">
              <a:solidFill>
                <a:schemeClr val="bg1"/>
              </a:solidFill>
              <a:effectLst>
                <a:outerShdw blurRad="38100" dist="38100" dir="2700000" algn="tl">
                  <a:srgbClr val="000000"/>
                </a:outerShdw>
              </a:effectLst>
              <a:latin typeface="+mj-lt"/>
              <a:ea typeface="+mj-ea"/>
              <a:cs typeface="+mj-cs"/>
            </a:endParaRPr>
          </a:p>
        </p:txBody>
      </p:sp>
      <p:sp>
        <p:nvSpPr>
          <p:cNvPr id="5" name="Rectangle 5">
            <a:extLst>
              <a:ext uri="{FF2B5EF4-FFF2-40B4-BE49-F238E27FC236}">
                <a16:creationId xmlns:a16="http://schemas.microsoft.com/office/drawing/2014/main" id="{EA5201AE-7F1E-4E01-ACAA-C1D61313E6C2}"/>
              </a:ext>
            </a:extLst>
          </p:cNvPr>
          <p:cNvSpPr txBox="1">
            <a:spLocks noChangeArrowheads="1"/>
          </p:cNvSpPr>
          <p:nvPr/>
        </p:nvSpPr>
        <p:spPr bwMode="auto">
          <a:xfrm>
            <a:off x="4932363" y="4581525"/>
            <a:ext cx="1584325" cy="287338"/>
          </a:xfrm>
          <a:prstGeom prst="rect">
            <a:avLst/>
          </a:prstGeom>
          <a:noFill/>
          <a:ln w="9525">
            <a:noFill/>
            <a:miter lim="800000"/>
            <a:headEnd/>
            <a:tailEnd/>
          </a:ln>
          <a:effectLst/>
        </p:spPr>
        <p:txBody>
          <a:bodyPr anchor="ctr"/>
          <a:lstStyle/>
          <a:p>
            <a:pPr algn="ctr" eaLnBrk="0" hangingPunct="0">
              <a:buFont typeface="Wingdings" pitchFamily="2" charset="2"/>
              <a:buNone/>
              <a:defRPr/>
            </a:pPr>
            <a:r>
              <a:rPr lang="cs-CZ" b="1" kern="0" dirty="0" err="1">
                <a:solidFill>
                  <a:schemeClr val="bg1"/>
                </a:solidFill>
                <a:effectLst>
                  <a:outerShdw blurRad="38100" dist="38100" dir="2700000" algn="tl">
                    <a:srgbClr val="000000"/>
                  </a:outerShdw>
                </a:effectLst>
                <a:latin typeface="+mj-lt"/>
                <a:ea typeface="+mj-ea"/>
                <a:cs typeface="+mj-cs"/>
              </a:rPr>
              <a:t>Sono</a:t>
            </a:r>
            <a:r>
              <a:rPr lang="cs-CZ" b="1" kern="0" dirty="0">
                <a:solidFill>
                  <a:schemeClr val="bg1"/>
                </a:solidFill>
                <a:effectLst>
                  <a:outerShdw blurRad="38100" dist="38100" dir="2700000" algn="tl">
                    <a:srgbClr val="000000"/>
                  </a:outerShdw>
                </a:effectLst>
                <a:latin typeface="+mj-lt"/>
                <a:ea typeface="+mj-ea"/>
                <a:cs typeface="+mj-cs"/>
              </a:rPr>
              <a:t> CT</a:t>
            </a:r>
          </a:p>
        </p:txBody>
      </p:sp>
      <p:pic>
        <p:nvPicPr>
          <p:cNvPr id="8" name="Picture 2" descr="F:\UZ obrazky videa\lithiasa\Kaminek nefrolithiasa\NL 2 Harmon bez SonoCT.jpg"/>
          <p:cNvPicPr>
            <a:picLocks noChangeAspect="1" noChangeArrowheads="1"/>
          </p:cNvPicPr>
          <p:nvPr/>
        </p:nvPicPr>
        <p:blipFill>
          <a:blip r:embed="rId5">
            <a:extLst>
              <a:ext uri="{28A0092B-C50C-407E-A947-70E740481C1C}">
                <a14:useLocalDpi xmlns:a14="http://schemas.microsoft.com/office/drawing/2010/main" val="0"/>
              </a:ext>
            </a:extLst>
          </a:blip>
          <a:srcRect l="21638" t="33658" r="7449" b="1773"/>
          <a:stretch>
            <a:fillRect/>
          </a:stretch>
        </p:blipFill>
        <p:spPr bwMode="auto">
          <a:xfrm>
            <a:off x="179388" y="301625"/>
            <a:ext cx="4749800"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F:\UZ obrazky videa\lithiasa\Kaminek nefrolithiasa\NL 1 SonoCT Harmon.jpg"/>
          <p:cNvPicPr>
            <a:picLocks noChangeAspect="1" noChangeArrowheads="1"/>
          </p:cNvPicPr>
          <p:nvPr/>
        </p:nvPicPr>
        <p:blipFill>
          <a:blip r:embed="rId6">
            <a:lum bright="10000"/>
            <a:extLst>
              <a:ext uri="{28A0092B-C50C-407E-A947-70E740481C1C}">
                <a14:useLocalDpi xmlns:a14="http://schemas.microsoft.com/office/drawing/2010/main" val="0"/>
              </a:ext>
            </a:extLst>
          </a:blip>
          <a:srcRect l="21271" t="34796" r="8733" b="4129"/>
          <a:stretch>
            <a:fillRect/>
          </a:stretch>
        </p:blipFill>
        <p:spPr bwMode="auto">
          <a:xfrm>
            <a:off x="209550" y="3656013"/>
            <a:ext cx="4719638"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5">
            <a:extLst>
              <a:ext uri="{FF2B5EF4-FFF2-40B4-BE49-F238E27FC236}">
                <a16:creationId xmlns:a16="http://schemas.microsoft.com/office/drawing/2014/main" id="{7B3954E0-D32B-4993-A071-B7F4629B5D89}"/>
              </a:ext>
            </a:extLst>
          </p:cNvPr>
          <p:cNvSpPr>
            <a:spLocks noGrp="1" noChangeArrowheads="1"/>
          </p:cNvSpPr>
          <p:nvPr>
            <p:ph type="title" idx="4294967295"/>
          </p:nvPr>
        </p:nvSpPr>
        <p:spPr>
          <a:xfrm>
            <a:off x="0" y="0"/>
            <a:ext cx="7429500" cy="857250"/>
          </a:xfrm>
        </p:spPr>
        <p:txBody>
          <a:bodyPr/>
          <a:lstStyle/>
          <a:p>
            <a:pPr>
              <a:defRPr/>
            </a:pPr>
            <a:r>
              <a:rPr lang="cs-CZ" dirty="0"/>
              <a:t>Vznik/příjem UZ vlnění</a:t>
            </a:r>
          </a:p>
        </p:txBody>
      </p:sp>
      <p:sp>
        <p:nvSpPr>
          <p:cNvPr id="33798" name="Rectangle 6">
            <a:extLst>
              <a:ext uri="{FF2B5EF4-FFF2-40B4-BE49-F238E27FC236}">
                <a16:creationId xmlns:a16="http://schemas.microsoft.com/office/drawing/2014/main" id="{4B89ABE4-692E-4454-97AB-820770F6B28A}"/>
              </a:ext>
            </a:extLst>
          </p:cNvPr>
          <p:cNvSpPr>
            <a:spLocks noGrp="1" noChangeArrowheads="1"/>
          </p:cNvSpPr>
          <p:nvPr>
            <p:ph type="body" sz="half" idx="4294967295"/>
          </p:nvPr>
        </p:nvSpPr>
        <p:spPr>
          <a:xfrm>
            <a:off x="179512" y="981075"/>
            <a:ext cx="8461251" cy="5040313"/>
          </a:xfrm>
        </p:spPr>
        <p:txBody>
          <a:bodyPr>
            <a:normAutofit/>
          </a:bodyPr>
          <a:lstStyle/>
          <a:p>
            <a:pPr>
              <a:lnSpc>
                <a:spcPct val="80000"/>
              </a:lnSpc>
              <a:buFont typeface="Wingdings" panose="05000000000000000000" pitchFamily="2" charset="2"/>
              <a:buNone/>
              <a:defRPr/>
            </a:pPr>
            <a:r>
              <a:rPr lang="cs-CZ" sz="2400" dirty="0">
                <a:solidFill>
                  <a:srgbClr val="FFFF00"/>
                </a:solidFill>
                <a:cs typeface="Arial" pitchFamily="34" charset="0"/>
              </a:rPr>
              <a:t>Piezoelektrický jev</a:t>
            </a:r>
          </a:p>
          <a:p>
            <a:pPr lvl="1">
              <a:lnSpc>
                <a:spcPct val="80000"/>
              </a:lnSpc>
              <a:defRPr/>
            </a:pPr>
            <a:r>
              <a:rPr lang="cs-CZ" sz="2000" dirty="0">
                <a:cs typeface="Arial" pitchFamily="34" charset="0"/>
              </a:rPr>
              <a:t>vznik el. náboje na povrchu krystalu po jeho deformaci</a:t>
            </a:r>
          </a:p>
          <a:p>
            <a:pPr lvl="1">
              <a:lnSpc>
                <a:spcPct val="80000"/>
              </a:lnSpc>
              <a:defRPr/>
            </a:pPr>
            <a:endParaRPr lang="cs-CZ" sz="2000" dirty="0">
              <a:cs typeface="Arial" pitchFamily="34" charset="0"/>
            </a:endParaRPr>
          </a:p>
          <a:p>
            <a:pPr>
              <a:lnSpc>
                <a:spcPct val="80000"/>
              </a:lnSpc>
              <a:buFont typeface="Wingdings" panose="05000000000000000000" pitchFamily="2" charset="2"/>
              <a:buNone/>
              <a:defRPr/>
            </a:pPr>
            <a:r>
              <a:rPr lang="cs-CZ" sz="2400" dirty="0">
                <a:solidFill>
                  <a:srgbClr val="FFFF00"/>
                </a:solidFill>
                <a:cs typeface="Arial" pitchFamily="34" charset="0"/>
              </a:rPr>
              <a:t>Nepřímý piezoelektrický jev</a:t>
            </a:r>
            <a:r>
              <a:rPr lang="cs-CZ" sz="2400" dirty="0">
                <a:cs typeface="Arial" pitchFamily="34" charset="0"/>
              </a:rPr>
              <a:t> (elektrostrikce)</a:t>
            </a:r>
          </a:p>
          <a:p>
            <a:pPr lvl="1">
              <a:lnSpc>
                <a:spcPct val="80000"/>
              </a:lnSpc>
              <a:defRPr/>
            </a:pPr>
            <a:r>
              <a:rPr lang="cs-CZ" sz="2000" dirty="0">
                <a:cs typeface="Arial" pitchFamily="34" charset="0"/>
              </a:rPr>
              <a:t>změna tvaru krystalu vlivem vnějšího elektrického pole</a:t>
            </a:r>
          </a:p>
          <a:p>
            <a:pPr lvl="1">
              <a:lnSpc>
                <a:spcPct val="80000"/>
              </a:lnSpc>
              <a:buClr>
                <a:srgbClr val="A886E0"/>
              </a:buClr>
              <a:defRPr/>
            </a:pPr>
            <a:endParaRPr lang="cs-CZ" sz="2000" dirty="0">
              <a:cs typeface="Arial" pitchFamily="34" charset="0"/>
            </a:endParaRPr>
          </a:p>
          <a:p>
            <a:pPr>
              <a:defRPr/>
            </a:pPr>
            <a:r>
              <a:rPr lang="cs-CZ" sz="2800" b="1" dirty="0">
                <a:effectLst>
                  <a:outerShdw blurRad="38100" dist="38100" dir="2700000" algn="tl">
                    <a:srgbClr val="000000">
                      <a:alpha val="43137"/>
                    </a:srgbClr>
                  </a:outerShdw>
                </a:effectLst>
                <a:cs typeface="Arial" pitchFamily="34" charset="0"/>
              </a:rPr>
              <a:t>Polykrystalický měnič</a:t>
            </a:r>
            <a:r>
              <a:rPr lang="cs-CZ" sz="2800" dirty="0">
                <a:effectLst>
                  <a:outerShdw blurRad="38100" dist="38100" dir="2700000" algn="tl">
                    <a:srgbClr val="000000">
                      <a:alpha val="43137"/>
                    </a:srgbClr>
                  </a:outerShdw>
                </a:effectLst>
                <a:cs typeface="Arial" pitchFamily="34" charset="0"/>
              </a:rPr>
              <a:t> (v sondě)</a:t>
            </a:r>
          </a:p>
          <a:p>
            <a:pPr lvl="1">
              <a:defRPr/>
            </a:pPr>
            <a:r>
              <a:rPr lang="cs-CZ" sz="2000" dirty="0">
                <a:effectLst>
                  <a:outerShdw blurRad="38100" dist="38100" dir="2700000" algn="tl">
                    <a:srgbClr val="000000">
                      <a:alpha val="43137"/>
                    </a:srgbClr>
                  </a:outerShdw>
                </a:effectLst>
                <a:cs typeface="Arial" pitchFamily="34" charset="0"/>
              </a:rPr>
              <a:t>Rozkmitání měniče pomocí vysokofrekvenčního napětí -&gt; vznik UZ vln</a:t>
            </a:r>
          </a:p>
          <a:p>
            <a:pPr lvl="1">
              <a:defRPr/>
            </a:pPr>
            <a:r>
              <a:rPr lang="cs-CZ" sz="2000" dirty="0">
                <a:effectLst>
                  <a:outerShdw blurRad="38100" dist="38100" dir="2700000" algn="tl">
                    <a:srgbClr val="000000">
                      <a:alpha val="43137"/>
                    </a:srgbClr>
                  </a:outerShdw>
                </a:effectLst>
                <a:cs typeface="Arial" pitchFamily="34" charset="0"/>
              </a:rPr>
              <a:t>Odražené UZ vlny se vrací zpět</a:t>
            </a:r>
          </a:p>
          <a:p>
            <a:pPr lvl="1">
              <a:defRPr/>
            </a:pPr>
            <a:r>
              <a:rPr lang="cs-CZ" sz="2000" dirty="0">
                <a:effectLst>
                  <a:outerShdw blurRad="38100" dist="38100" dir="2700000" algn="tl">
                    <a:srgbClr val="000000">
                      <a:alpha val="43137"/>
                    </a:srgbClr>
                  </a:outerShdw>
                </a:effectLst>
                <a:cs typeface="Arial" pitchFamily="34" charset="0"/>
              </a:rPr>
              <a:t>Dochází ke kontrakci a roztažení PZT desky. Generované napětí na elektrodách je přímo úměrné změnám tlaku</a:t>
            </a:r>
          </a:p>
          <a:p>
            <a:pPr lvl="1">
              <a:defRPr/>
            </a:pPr>
            <a:r>
              <a:rPr lang="cs-CZ" sz="2000" dirty="0">
                <a:effectLst>
                  <a:outerShdw blurRad="38100" dist="38100" dir="2700000" algn="tl">
                    <a:srgbClr val="000000">
                      <a:alpha val="43137"/>
                    </a:srgbClr>
                  </a:outerShdw>
                </a:effectLst>
                <a:cs typeface="Arial" pitchFamily="34" charset="0"/>
              </a:rPr>
              <a:t>Výsledný elektrický signál odpovídá UZ vlně</a:t>
            </a:r>
            <a:endParaRPr lang="cs-CZ" sz="2300" dirty="0">
              <a:cs typeface="Arial" pitchFamily="34" charset="0"/>
            </a:endParaRPr>
          </a:p>
        </p:txBody>
      </p:sp>
      <p:grpSp>
        <p:nvGrpSpPr>
          <p:cNvPr id="15364" name="Skupina 21">
            <a:extLst>
              <a:ext uri="{FF2B5EF4-FFF2-40B4-BE49-F238E27FC236}">
                <a16:creationId xmlns:a16="http://schemas.microsoft.com/office/drawing/2014/main" id="{3B1F8915-C86A-497A-AD27-88EE9EC89C8B}"/>
              </a:ext>
            </a:extLst>
          </p:cNvPr>
          <p:cNvGrpSpPr>
            <a:grpSpLocks/>
          </p:cNvGrpSpPr>
          <p:nvPr/>
        </p:nvGrpSpPr>
        <p:grpSpPr bwMode="auto">
          <a:xfrm>
            <a:off x="5508625" y="4508500"/>
            <a:ext cx="3635375" cy="2349500"/>
            <a:chOff x="5508104" y="4184005"/>
            <a:chExt cx="3635896" cy="2673995"/>
          </a:xfrm>
        </p:grpSpPr>
        <p:pic>
          <p:nvPicPr>
            <p:cNvPr id="15366" name="Picture 5">
              <a:extLst>
                <a:ext uri="{FF2B5EF4-FFF2-40B4-BE49-F238E27FC236}">
                  <a16:creationId xmlns:a16="http://schemas.microsoft.com/office/drawing/2014/main" id="{E69E4357-B594-4B22-9F73-84B8BD4A62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3465" y="4184005"/>
              <a:ext cx="3610535" cy="2673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Oval 6">
              <a:extLst>
                <a:ext uri="{FF2B5EF4-FFF2-40B4-BE49-F238E27FC236}">
                  <a16:creationId xmlns:a16="http://schemas.microsoft.com/office/drawing/2014/main" id="{701A5D60-7D2E-4DE1-92B2-C69F6A178DFF}"/>
                </a:ext>
              </a:extLst>
            </p:cNvPr>
            <p:cNvSpPr>
              <a:spLocks noChangeArrowheads="1"/>
            </p:cNvSpPr>
            <p:nvPr/>
          </p:nvSpPr>
          <p:spPr bwMode="auto">
            <a:xfrm>
              <a:off x="5508104" y="5445224"/>
              <a:ext cx="765871" cy="600336"/>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grpSp>
      <p:pic>
        <p:nvPicPr>
          <p:cNvPr id="15365" name="Picture 13" descr="http://www.whalemedical.com/p/qz4.jpg">
            <a:extLst>
              <a:ext uri="{FF2B5EF4-FFF2-40B4-BE49-F238E27FC236}">
                <a16:creationId xmlns:a16="http://schemas.microsoft.com/office/drawing/2014/main" id="{C478D9DB-6037-4B0D-A3E4-322E8372DF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1113" y="836613"/>
            <a:ext cx="1512887"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EA5201AE-7F1E-4E01-ACAA-C1D61313E6C2}"/>
              </a:ext>
            </a:extLst>
          </p:cNvPr>
          <p:cNvSpPr txBox="1">
            <a:spLocks noChangeArrowheads="1"/>
          </p:cNvSpPr>
          <p:nvPr/>
        </p:nvSpPr>
        <p:spPr bwMode="auto">
          <a:xfrm>
            <a:off x="1907704" y="0"/>
            <a:ext cx="5328741" cy="513484"/>
          </a:xfrm>
          <a:prstGeom prst="rect">
            <a:avLst/>
          </a:prstGeom>
          <a:noFill/>
          <a:ln w="9525">
            <a:noFill/>
            <a:miter lim="800000"/>
            <a:headEnd/>
            <a:tailEnd/>
          </a:ln>
          <a:effectLst/>
        </p:spPr>
        <p:txBody>
          <a:bodyPr anchor="ctr"/>
          <a:lstStyle/>
          <a:p>
            <a:pPr algn="ctr" eaLnBrk="0" hangingPunct="0">
              <a:buFont typeface="Wingdings" pitchFamily="2" charset="2"/>
              <a:buNone/>
              <a:defRPr/>
            </a:pPr>
            <a:r>
              <a:rPr lang="cs-CZ" b="1" kern="0" dirty="0" err="1">
                <a:solidFill>
                  <a:schemeClr val="bg1"/>
                </a:solidFill>
                <a:effectLst>
                  <a:outerShdw blurRad="38100" dist="38100" dir="2700000" algn="tl">
                    <a:srgbClr val="000000"/>
                  </a:outerShdw>
                </a:effectLst>
                <a:latin typeface="+mj-lt"/>
                <a:ea typeface="+mj-ea"/>
                <a:cs typeface="+mj-cs"/>
              </a:rPr>
              <a:t>ApliPure</a:t>
            </a:r>
            <a:r>
              <a:rPr lang="cs-CZ" b="1" kern="0" dirty="0">
                <a:solidFill>
                  <a:schemeClr val="bg1"/>
                </a:solidFill>
                <a:effectLst>
                  <a:outerShdw blurRad="38100" dist="38100" dir="2700000" algn="tl">
                    <a:srgbClr val="000000"/>
                  </a:outerShdw>
                </a:effectLst>
                <a:latin typeface="+mj-lt"/>
                <a:ea typeface="+mj-ea"/>
                <a:cs typeface="+mj-cs"/>
              </a:rPr>
              <a:t> – různá intenzita nastavení</a:t>
            </a:r>
          </a:p>
        </p:txBody>
      </p:sp>
      <p:pic>
        <p:nvPicPr>
          <p:cNvPr id="3" name="Obrázek 2">
            <a:extLst>
              <a:ext uri="{FF2B5EF4-FFF2-40B4-BE49-F238E27FC236}">
                <a16:creationId xmlns:a16="http://schemas.microsoft.com/office/drawing/2014/main" id="{3396868D-BE12-49AD-A4BD-DF66A236EBE4}"/>
              </a:ext>
            </a:extLst>
          </p:cNvPr>
          <p:cNvPicPr>
            <a:picLocks noChangeAspect="1"/>
          </p:cNvPicPr>
          <p:nvPr/>
        </p:nvPicPr>
        <p:blipFill rotWithShape="1">
          <a:blip r:embed="rId3">
            <a:extLst>
              <a:ext uri="{28A0092B-C50C-407E-A947-70E740481C1C}">
                <a14:useLocalDpi xmlns:a14="http://schemas.microsoft.com/office/drawing/2010/main" val="0"/>
              </a:ext>
            </a:extLst>
          </a:blip>
          <a:srcRect l="20363" t="11058" b="13652"/>
          <a:stretch/>
        </p:blipFill>
        <p:spPr>
          <a:xfrm>
            <a:off x="0" y="546228"/>
            <a:ext cx="4292110" cy="3043412"/>
          </a:xfrm>
          <a:prstGeom prst="rect">
            <a:avLst/>
          </a:prstGeom>
        </p:spPr>
      </p:pic>
      <p:pic>
        <p:nvPicPr>
          <p:cNvPr id="7" name="Obrázek 6">
            <a:extLst>
              <a:ext uri="{FF2B5EF4-FFF2-40B4-BE49-F238E27FC236}">
                <a16:creationId xmlns:a16="http://schemas.microsoft.com/office/drawing/2014/main" id="{9D745A32-15CF-4A7D-B7BA-5871D8B09B4A}"/>
              </a:ext>
            </a:extLst>
          </p:cNvPr>
          <p:cNvPicPr>
            <a:picLocks noChangeAspect="1"/>
          </p:cNvPicPr>
          <p:nvPr/>
        </p:nvPicPr>
        <p:blipFill rotWithShape="1">
          <a:blip r:embed="rId4">
            <a:extLst>
              <a:ext uri="{28A0092B-C50C-407E-A947-70E740481C1C}">
                <a14:useLocalDpi xmlns:a14="http://schemas.microsoft.com/office/drawing/2010/main" val="0"/>
              </a:ext>
            </a:extLst>
          </a:blip>
          <a:srcRect l="18184" t="11021" r="815" b="14040"/>
          <a:stretch/>
        </p:blipFill>
        <p:spPr>
          <a:xfrm>
            <a:off x="4506131" y="3723832"/>
            <a:ext cx="4403896" cy="3055764"/>
          </a:xfrm>
          <a:prstGeom prst="rect">
            <a:avLst/>
          </a:prstGeom>
        </p:spPr>
      </p:pic>
      <p:pic>
        <p:nvPicPr>
          <p:cNvPr id="9" name="Obrázek 8">
            <a:extLst>
              <a:ext uri="{FF2B5EF4-FFF2-40B4-BE49-F238E27FC236}">
                <a16:creationId xmlns:a16="http://schemas.microsoft.com/office/drawing/2014/main" id="{27859FE2-12A9-4AA4-9A09-D9DBB9BBCE7D}"/>
              </a:ext>
            </a:extLst>
          </p:cNvPr>
          <p:cNvPicPr>
            <a:picLocks noChangeAspect="1"/>
          </p:cNvPicPr>
          <p:nvPr/>
        </p:nvPicPr>
        <p:blipFill rotWithShape="1">
          <a:blip r:embed="rId5">
            <a:extLst>
              <a:ext uri="{28A0092B-C50C-407E-A947-70E740481C1C}">
                <a14:useLocalDpi xmlns:a14="http://schemas.microsoft.com/office/drawing/2010/main" val="0"/>
              </a:ext>
            </a:extLst>
          </a:blip>
          <a:srcRect l="18778" t="15693" b="13690"/>
          <a:stretch/>
        </p:blipFill>
        <p:spPr>
          <a:xfrm>
            <a:off x="4476811" y="513484"/>
            <a:ext cx="4667189" cy="3043412"/>
          </a:xfrm>
          <a:prstGeom prst="rect">
            <a:avLst/>
          </a:prstGeom>
        </p:spPr>
      </p:pic>
      <p:pic>
        <p:nvPicPr>
          <p:cNvPr id="11" name="Obrázek 10">
            <a:extLst>
              <a:ext uri="{FF2B5EF4-FFF2-40B4-BE49-F238E27FC236}">
                <a16:creationId xmlns:a16="http://schemas.microsoft.com/office/drawing/2014/main" id="{ADD4AAEF-FB7A-4B2E-81C2-532DE4C884E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561" t="11187" r="450" b="14485"/>
          <a:stretch/>
        </p:blipFill>
        <p:spPr>
          <a:xfrm>
            <a:off x="0" y="3758896"/>
            <a:ext cx="4335686" cy="2810764"/>
          </a:xfrm>
          <a:prstGeom prst="rect">
            <a:avLst/>
          </a:prstGeom>
        </p:spPr>
      </p:pic>
    </p:spTree>
    <p:extLst>
      <p:ext uri="{BB962C8B-B14F-4D97-AF65-F5344CB8AC3E}">
        <p14:creationId xmlns:p14="http://schemas.microsoft.com/office/powerpoint/2010/main" val="24560080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2" name="Rectangle 2">
            <a:extLst>
              <a:ext uri="{FF2B5EF4-FFF2-40B4-BE49-F238E27FC236}">
                <a16:creationId xmlns:a16="http://schemas.microsoft.com/office/drawing/2014/main" id="{789F7903-18BC-4972-9BBE-53FD70358A2C}"/>
              </a:ext>
            </a:extLst>
          </p:cNvPr>
          <p:cNvSpPr>
            <a:spLocks noGrp="1" noChangeArrowheads="1"/>
          </p:cNvSpPr>
          <p:nvPr>
            <p:ph type="title"/>
          </p:nvPr>
        </p:nvSpPr>
        <p:spPr>
          <a:xfrm>
            <a:off x="539552" y="318"/>
            <a:ext cx="7886700" cy="1325563"/>
          </a:xfrm>
        </p:spPr>
        <p:txBody>
          <a:bodyPr/>
          <a:lstStyle/>
          <a:p>
            <a:pPr>
              <a:defRPr/>
            </a:pPr>
            <a:r>
              <a:rPr lang="cs-CZ" sz="4000" dirty="0"/>
              <a:t>Harmonické zobrazení - přirozené</a:t>
            </a:r>
          </a:p>
        </p:txBody>
      </p:sp>
      <p:grpSp>
        <p:nvGrpSpPr>
          <p:cNvPr id="46083" name="Group 4">
            <a:extLst>
              <a:ext uri="{FF2B5EF4-FFF2-40B4-BE49-F238E27FC236}">
                <a16:creationId xmlns:a16="http://schemas.microsoft.com/office/drawing/2014/main" id="{562BF989-E15C-48A0-A033-D032CC7EFBB1}"/>
              </a:ext>
            </a:extLst>
          </p:cNvPr>
          <p:cNvGrpSpPr>
            <a:grpSpLocks/>
          </p:cNvGrpSpPr>
          <p:nvPr/>
        </p:nvGrpSpPr>
        <p:grpSpPr bwMode="auto">
          <a:xfrm>
            <a:off x="8113" y="5402202"/>
            <a:ext cx="2133600" cy="1425575"/>
            <a:chOff x="48" y="3374"/>
            <a:chExt cx="1344" cy="898"/>
          </a:xfrm>
        </p:grpSpPr>
        <p:pic>
          <p:nvPicPr>
            <p:cNvPr id="46088" name="Picture 5">
              <a:extLst>
                <a:ext uri="{FF2B5EF4-FFF2-40B4-BE49-F238E27FC236}">
                  <a16:creationId xmlns:a16="http://schemas.microsoft.com/office/drawing/2014/main" id="{6D20BE1B-5050-490C-BDAF-9FFF0A4F9C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187"/>
            <a:stretch/>
          </p:blipFill>
          <p:spPr bwMode="auto">
            <a:xfrm>
              <a:off x="48" y="3374"/>
              <a:ext cx="1344" cy="898"/>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46089" name="Line 6">
              <a:extLst>
                <a:ext uri="{FF2B5EF4-FFF2-40B4-BE49-F238E27FC236}">
                  <a16:creationId xmlns:a16="http://schemas.microsoft.com/office/drawing/2014/main" id="{81DFC2B1-21F6-42A5-B35D-2E80E08464D6}"/>
                </a:ext>
              </a:extLst>
            </p:cNvPr>
            <p:cNvSpPr>
              <a:spLocks noChangeShapeType="1"/>
            </p:cNvSpPr>
            <p:nvPr/>
          </p:nvSpPr>
          <p:spPr bwMode="auto">
            <a:xfrm flipH="1">
              <a:off x="768" y="3500"/>
              <a:ext cx="384" cy="192"/>
            </a:xfrm>
            <a:prstGeom prst="line">
              <a:avLst/>
            </a:prstGeom>
            <a:noFill/>
            <a:ln w="44450">
              <a:no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pic>
        <p:nvPicPr>
          <p:cNvPr id="46084" name="Picture 1034">
            <a:extLst>
              <a:ext uri="{FF2B5EF4-FFF2-40B4-BE49-F238E27FC236}">
                <a16:creationId xmlns:a16="http://schemas.microsoft.com/office/drawing/2014/main" id="{C5AB689D-D46B-47C6-9065-085D738E64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5330" y="5402442"/>
            <a:ext cx="5791200" cy="1420812"/>
          </a:xfrm>
          <a:prstGeom prst="rect">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46085" name="Picture 6">
            <a:extLst>
              <a:ext uri="{FF2B5EF4-FFF2-40B4-BE49-F238E27FC236}">
                <a16:creationId xmlns:a16="http://schemas.microsoft.com/office/drawing/2014/main" id="{D01FEB78-9A3C-4650-B8F3-E6B767BAF6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8408"/>
            <a:ext cx="4662488"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6086" name="Picture 7">
            <a:extLst>
              <a:ext uri="{FF2B5EF4-FFF2-40B4-BE49-F238E27FC236}">
                <a16:creationId xmlns:a16="http://schemas.microsoft.com/office/drawing/2014/main" id="{F90D6E35-8211-4485-B4C3-059522E0AD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3913" y="1148408"/>
            <a:ext cx="4510087"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6087" name="Obdélník 14">
            <a:extLst>
              <a:ext uri="{FF2B5EF4-FFF2-40B4-BE49-F238E27FC236}">
                <a16:creationId xmlns:a16="http://schemas.microsoft.com/office/drawing/2014/main" id="{88962A9A-0CD8-486E-AAF7-3D684F3A5959}"/>
              </a:ext>
            </a:extLst>
          </p:cNvPr>
          <p:cNvSpPr>
            <a:spLocks noChangeArrowheads="1"/>
          </p:cNvSpPr>
          <p:nvPr/>
        </p:nvSpPr>
        <p:spPr bwMode="auto">
          <a:xfrm>
            <a:off x="2411413" y="4149725"/>
            <a:ext cx="59055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pt-BR" altLang="cs-CZ"/>
              <a:t>• detekce druhého harmonického kmitočtu a potlačení</a:t>
            </a:r>
          </a:p>
          <a:p>
            <a:pPr eaLnBrk="1" hangingPunct="1"/>
            <a:r>
              <a:rPr lang="cs-CZ" altLang="cs-CZ"/>
              <a:t>základního kmitočtu vysílaného sondou</a:t>
            </a:r>
          </a:p>
          <a:p>
            <a:pPr eaLnBrk="1" hangingPunct="1"/>
            <a:r>
              <a:rPr lang="cs-CZ" altLang="cs-CZ"/>
              <a:t>• výrazné zlepšení poměru signál-šum</a:t>
            </a:r>
          </a:p>
        </p:txBody>
      </p:sp>
      <p:sp>
        <p:nvSpPr>
          <p:cNvPr id="11" name="Line 2054">
            <a:extLst>
              <a:ext uri="{FF2B5EF4-FFF2-40B4-BE49-F238E27FC236}">
                <a16:creationId xmlns:a16="http://schemas.microsoft.com/office/drawing/2014/main" id="{309E9121-BDFF-4CB6-9BEA-8AFEA15554A2}"/>
              </a:ext>
            </a:extLst>
          </p:cNvPr>
          <p:cNvSpPr>
            <a:spLocks noChangeShapeType="1"/>
          </p:cNvSpPr>
          <p:nvPr/>
        </p:nvSpPr>
        <p:spPr bwMode="auto">
          <a:xfrm flipH="1">
            <a:off x="1417813" y="5727385"/>
            <a:ext cx="609600" cy="30480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898F0613-C6BC-4021-9D8F-A37FFBFDB77F}"/>
              </a:ext>
            </a:extLst>
          </p:cNvPr>
          <p:cNvSpPr txBox="1">
            <a:spLocks noChangeArrowheads="1"/>
          </p:cNvSpPr>
          <p:nvPr/>
        </p:nvSpPr>
        <p:spPr bwMode="auto">
          <a:xfrm>
            <a:off x="539750" y="3495675"/>
            <a:ext cx="1584325" cy="287338"/>
          </a:xfrm>
          <a:prstGeom prst="rect">
            <a:avLst/>
          </a:prstGeom>
          <a:noFill/>
          <a:ln w="9525">
            <a:noFill/>
            <a:miter lim="800000"/>
            <a:headEnd/>
            <a:tailEnd/>
          </a:ln>
          <a:effectLst/>
        </p:spPr>
        <p:txBody>
          <a:bodyPr anchor="ctr"/>
          <a:lstStyle/>
          <a:p>
            <a:pPr algn="ctr" eaLnBrk="0" hangingPunct="0">
              <a:buFont typeface="Wingdings" pitchFamily="2" charset="2"/>
              <a:buNone/>
              <a:defRPr/>
            </a:pPr>
            <a:r>
              <a:rPr lang="cs-CZ" b="1" kern="0" dirty="0">
                <a:solidFill>
                  <a:schemeClr val="bg1"/>
                </a:solidFill>
                <a:effectLst>
                  <a:outerShdw blurRad="38100" dist="38100" dir="2700000" algn="tl">
                    <a:srgbClr val="000000"/>
                  </a:outerShdw>
                </a:effectLst>
                <a:latin typeface="+mj-lt"/>
                <a:ea typeface="+mj-ea"/>
                <a:cs typeface="+mj-cs"/>
              </a:rPr>
              <a:t>HARM</a:t>
            </a:r>
          </a:p>
        </p:txBody>
      </p:sp>
      <p:sp>
        <p:nvSpPr>
          <p:cNvPr id="5" name="Rectangle 5">
            <a:extLst>
              <a:ext uri="{FF2B5EF4-FFF2-40B4-BE49-F238E27FC236}">
                <a16:creationId xmlns:a16="http://schemas.microsoft.com/office/drawing/2014/main" id="{BF6E6BD3-55F2-49C6-93FD-11702945C700}"/>
              </a:ext>
            </a:extLst>
          </p:cNvPr>
          <p:cNvSpPr txBox="1">
            <a:spLocks noChangeArrowheads="1"/>
          </p:cNvSpPr>
          <p:nvPr/>
        </p:nvSpPr>
        <p:spPr bwMode="auto">
          <a:xfrm>
            <a:off x="508000" y="0"/>
            <a:ext cx="1584325" cy="287338"/>
          </a:xfrm>
          <a:prstGeom prst="rect">
            <a:avLst/>
          </a:prstGeom>
          <a:noFill/>
          <a:ln w="9525">
            <a:noFill/>
            <a:miter lim="800000"/>
            <a:headEnd/>
            <a:tailEnd/>
          </a:ln>
          <a:effectLst/>
        </p:spPr>
        <p:txBody>
          <a:bodyPr anchor="ctr"/>
          <a:lstStyle/>
          <a:p>
            <a:pPr algn="ctr" eaLnBrk="0" hangingPunct="0">
              <a:buFont typeface="Wingdings" pitchFamily="2" charset="2"/>
              <a:buNone/>
              <a:defRPr/>
            </a:pPr>
            <a:r>
              <a:rPr lang="cs-CZ" b="1" kern="0" dirty="0">
                <a:solidFill>
                  <a:schemeClr val="bg1"/>
                </a:solidFill>
                <a:effectLst>
                  <a:outerShdw blurRad="38100" dist="38100" dir="2700000" algn="tl">
                    <a:srgbClr val="000000"/>
                  </a:outerShdw>
                </a:effectLst>
                <a:latin typeface="+mj-lt"/>
                <a:ea typeface="+mj-ea"/>
                <a:cs typeface="+mj-cs"/>
              </a:rPr>
              <a:t>bez HARM</a:t>
            </a:r>
          </a:p>
        </p:txBody>
      </p:sp>
      <p:pic>
        <p:nvPicPr>
          <p:cNvPr id="47108" name="Picture 6" descr="F:\UZ obrazky videa\lithiasa\Lang 40\4 bez SonoCT.jpg">
            <a:extLst>
              <a:ext uri="{FF2B5EF4-FFF2-40B4-BE49-F238E27FC236}">
                <a16:creationId xmlns:a16="http://schemas.microsoft.com/office/drawing/2014/main" id="{8AB8F015-8DC3-4A34-8C10-1538396A90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7703" b="6821"/>
          <a:stretch>
            <a:fillRect/>
          </a:stretch>
        </p:blipFill>
        <p:spPr bwMode="auto">
          <a:xfrm>
            <a:off x="2252663" y="3460750"/>
            <a:ext cx="6019800"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8" descr="F:\UZ obrazky videa\lithiasa\Lang 40\6 Bez SONOCT bez HARM.jpg">
            <a:extLst>
              <a:ext uri="{FF2B5EF4-FFF2-40B4-BE49-F238E27FC236}">
                <a16:creationId xmlns:a16="http://schemas.microsoft.com/office/drawing/2014/main" id="{E527E1A9-B572-4D52-9C4C-7F782A11BD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7924" b="7204"/>
          <a:stretch>
            <a:fillRect/>
          </a:stretch>
        </p:blipFill>
        <p:spPr bwMode="auto">
          <a:xfrm>
            <a:off x="2268538" y="0"/>
            <a:ext cx="6003925"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a:extLst>
              <a:ext uri="{FF2B5EF4-FFF2-40B4-BE49-F238E27FC236}">
                <a16:creationId xmlns:a16="http://schemas.microsoft.com/office/drawing/2014/main" id="{5EFB3BC5-3AB6-4AAB-839A-7E04F53C831D}"/>
              </a:ext>
            </a:extLst>
          </p:cNvPr>
          <p:cNvSpPr/>
          <p:nvPr/>
        </p:nvSpPr>
        <p:spPr>
          <a:xfrm>
            <a:off x="11766" y="4783958"/>
            <a:ext cx="2240898" cy="707886"/>
          </a:xfrm>
          <a:prstGeom prst="rect">
            <a:avLst/>
          </a:prstGeom>
        </p:spPr>
        <p:txBody>
          <a:bodyPr wrap="square">
            <a:spAutoFit/>
          </a:bodyPr>
          <a:lstStyle/>
          <a:p>
            <a:pPr>
              <a:defRPr/>
            </a:pPr>
            <a:r>
              <a:rPr lang="cs-CZ" sz="2000" kern="0" dirty="0">
                <a:latin typeface="+mn-lt"/>
              </a:rPr>
              <a:t>Zvýrazní dorsální akustický stín</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1D739F43-7308-4D06-9A11-7468DC38C13D}"/>
              </a:ext>
            </a:extLst>
          </p:cNvPr>
          <p:cNvSpPr txBox="1">
            <a:spLocks noChangeArrowheads="1"/>
          </p:cNvSpPr>
          <p:nvPr/>
        </p:nvSpPr>
        <p:spPr bwMode="auto">
          <a:xfrm>
            <a:off x="5867400" y="5013325"/>
            <a:ext cx="1584325" cy="287338"/>
          </a:xfrm>
          <a:prstGeom prst="rect">
            <a:avLst/>
          </a:prstGeom>
          <a:noFill/>
          <a:ln w="9525">
            <a:noFill/>
            <a:miter lim="800000"/>
            <a:headEnd/>
            <a:tailEnd/>
          </a:ln>
          <a:effectLst/>
        </p:spPr>
        <p:txBody>
          <a:bodyPr anchor="ctr"/>
          <a:lstStyle/>
          <a:p>
            <a:pPr algn="ctr" eaLnBrk="0" hangingPunct="0">
              <a:buFont typeface="Wingdings" pitchFamily="2" charset="2"/>
              <a:buNone/>
              <a:defRPr/>
            </a:pPr>
            <a:r>
              <a:rPr lang="cs-CZ" b="1" kern="0" dirty="0">
                <a:solidFill>
                  <a:schemeClr val="bg1"/>
                </a:solidFill>
                <a:effectLst>
                  <a:outerShdw blurRad="38100" dist="38100" dir="2700000" algn="tl">
                    <a:srgbClr val="000000"/>
                  </a:outerShdw>
                </a:effectLst>
                <a:latin typeface="+mj-lt"/>
                <a:ea typeface="+mj-ea"/>
                <a:cs typeface="+mj-cs"/>
              </a:rPr>
              <a:t>HARM</a:t>
            </a:r>
          </a:p>
        </p:txBody>
      </p:sp>
      <p:pic>
        <p:nvPicPr>
          <p:cNvPr id="48131" name="Picture 2">
            <a:extLst>
              <a:ext uri="{FF2B5EF4-FFF2-40B4-BE49-F238E27FC236}">
                <a16:creationId xmlns:a16="http://schemas.microsoft.com/office/drawing/2014/main" id="{F33DEEF5-4C6C-4D8D-9C95-2AB0F631FE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0"/>
            <a:ext cx="4392613" cy="352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 name="Rectangle 5">
            <a:extLst>
              <a:ext uri="{FF2B5EF4-FFF2-40B4-BE49-F238E27FC236}">
                <a16:creationId xmlns:a16="http://schemas.microsoft.com/office/drawing/2014/main" id="{B9348194-FEF3-4E16-AA9D-F9E8CA332910}"/>
              </a:ext>
            </a:extLst>
          </p:cNvPr>
          <p:cNvSpPr txBox="1">
            <a:spLocks noChangeArrowheads="1"/>
          </p:cNvSpPr>
          <p:nvPr/>
        </p:nvSpPr>
        <p:spPr bwMode="auto">
          <a:xfrm>
            <a:off x="5795963" y="1700213"/>
            <a:ext cx="1584325" cy="287337"/>
          </a:xfrm>
          <a:prstGeom prst="rect">
            <a:avLst/>
          </a:prstGeom>
          <a:noFill/>
          <a:ln w="9525">
            <a:noFill/>
            <a:miter lim="800000"/>
            <a:headEnd/>
            <a:tailEnd/>
          </a:ln>
          <a:effectLst/>
        </p:spPr>
        <p:txBody>
          <a:bodyPr anchor="ctr"/>
          <a:lstStyle/>
          <a:p>
            <a:pPr algn="ctr" eaLnBrk="0" hangingPunct="0">
              <a:buFont typeface="Wingdings" pitchFamily="2" charset="2"/>
              <a:buNone/>
              <a:defRPr/>
            </a:pPr>
            <a:r>
              <a:rPr lang="cs-CZ" b="1" kern="0" dirty="0">
                <a:solidFill>
                  <a:schemeClr val="bg1"/>
                </a:solidFill>
                <a:effectLst>
                  <a:outerShdw blurRad="38100" dist="38100" dir="2700000" algn="tl">
                    <a:srgbClr val="000000"/>
                  </a:outerShdw>
                </a:effectLst>
                <a:latin typeface="+mj-lt"/>
                <a:ea typeface="+mj-ea"/>
                <a:cs typeface="+mj-cs"/>
              </a:rPr>
              <a:t>bez HARM</a:t>
            </a:r>
          </a:p>
        </p:txBody>
      </p:sp>
      <p:pic>
        <p:nvPicPr>
          <p:cNvPr id="48133" name="Picture 3">
            <a:extLst>
              <a:ext uri="{FF2B5EF4-FFF2-40B4-BE49-F238E27FC236}">
                <a16:creationId xmlns:a16="http://schemas.microsoft.com/office/drawing/2014/main" id="{E586581C-09CE-45B8-8274-E15B8FD02A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3617913"/>
            <a:ext cx="4392613"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 name="Obdélník 1">
            <a:extLst>
              <a:ext uri="{FF2B5EF4-FFF2-40B4-BE49-F238E27FC236}">
                <a16:creationId xmlns:a16="http://schemas.microsoft.com/office/drawing/2014/main" id="{CB82A3E6-BAAA-47C2-B284-97490E46EF0B}"/>
              </a:ext>
            </a:extLst>
          </p:cNvPr>
          <p:cNvSpPr/>
          <p:nvPr/>
        </p:nvSpPr>
        <p:spPr>
          <a:xfrm>
            <a:off x="5865440" y="5877272"/>
            <a:ext cx="2771799" cy="830997"/>
          </a:xfrm>
          <a:prstGeom prst="rect">
            <a:avLst/>
          </a:prstGeom>
        </p:spPr>
        <p:txBody>
          <a:bodyPr wrap="square">
            <a:spAutoFit/>
          </a:bodyPr>
          <a:lstStyle/>
          <a:p>
            <a:pPr>
              <a:defRPr/>
            </a:pPr>
            <a:r>
              <a:rPr lang="cs-CZ" sz="2400" kern="0" dirty="0">
                <a:latin typeface="+mn-lt"/>
              </a:rPr>
              <a:t>Lepší odlišení cyst (zde ledvina)</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B599FC51-02D8-4E08-8663-69F135917D58}"/>
              </a:ext>
            </a:extLst>
          </p:cNvPr>
          <p:cNvSpPr txBox="1"/>
          <p:nvPr/>
        </p:nvSpPr>
        <p:spPr>
          <a:xfrm>
            <a:off x="3776354" y="1202467"/>
            <a:ext cx="5367646" cy="600164"/>
          </a:xfrm>
          <a:prstGeom prst="rect">
            <a:avLst/>
          </a:prstGeom>
          <a:noFill/>
        </p:spPr>
        <p:txBody>
          <a:bodyPr wrap="square" rtlCol="0">
            <a:spAutoFit/>
          </a:bodyPr>
          <a:lstStyle/>
          <a:p>
            <a:r>
              <a:rPr lang="en-US" sz="1100" dirty="0">
                <a:solidFill>
                  <a:schemeClr val="accent4">
                    <a:lumMod val="75000"/>
                  </a:schemeClr>
                </a:solidFill>
              </a:rPr>
              <a:t>Yen CL, </a:t>
            </a:r>
            <a:r>
              <a:rPr lang="en-US" sz="1100" dirty="0" err="1">
                <a:solidFill>
                  <a:schemeClr val="accent4">
                    <a:lumMod val="75000"/>
                  </a:schemeClr>
                </a:solidFill>
              </a:rPr>
              <a:t>Jeng</a:t>
            </a:r>
            <a:r>
              <a:rPr lang="en-US" sz="1100" dirty="0">
                <a:solidFill>
                  <a:schemeClr val="accent4">
                    <a:lumMod val="75000"/>
                  </a:schemeClr>
                </a:solidFill>
              </a:rPr>
              <a:t> CM, Yang SS. The benefits of comparing conventional </a:t>
            </a:r>
            <a:r>
              <a:rPr lang="en-US" sz="1100" dirty="0" err="1">
                <a:solidFill>
                  <a:schemeClr val="accent4">
                    <a:lumMod val="75000"/>
                  </a:schemeClr>
                </a:solidFill>
              </a:rPr>
              <a:t>sonography</a:t>
            </a:r>
            <a:r>
              <a:rPr lang="en-US" sz="1100" dirty="0">
                <a:solidFill>
                  <a:schemeClr val="accent4">
                    <a:lumMod val="75000"/>
                  </a:schemeClr>
                </a:solidFill>
              </a:rPr>
              <a:t>, real-time spatial compound </a:t>
            </a:r>
            <a:r>
              <a:rPr lang="en-US" sz="1100" dirty="0" err="1">
                <a:solidFill>
                  <a:schemeClr val="accent4">
                    <a:lumMod val="75000"/>
                  </a:schemeClr>
                </a:solidFill>
              </a:rPr>
              <a:t>sonography</a:t>
            </a:r>
            <a:r>
              <a:rPr lang="en-US" sz="1100" dirty="0">
                <a:solidFill>
                  <a:schemeClr val="accent4">
                    <a:lumMod val="75000"/>
                  </a:schemeClr>
                </a:solidFill>
              </a:rPr>
              <a:t>, tissue harmonic </a:t>
            </a:r>
            <a:r>
              <a:rPr lang="en-US" sz="1100" dirty="0" err="1">
                <a:solidFill>
                  <a:schemeClr val="accent4">
                    <a:lumMod val="75000"/>
                  </a:schemeClr>
                </a:solidFill>
              </a:rPr>
              <a:t>sonography</a:t>
            </a:r>
            <a:r>
              <a:rPr lang="en-US" sz="1100" dirty="0">
                <a:solidFill>
                  <a:schemeClr val="accent4">
                    <a:lumMod val="75000"/>
                  </a:schemeClr>
                </a:solidFill>
              </a:rPr>
              <a:t>, and tissue harmonic compound </a:t>
            </a:r>
            <a:r>
              <a:rPr lang="en-US" sz="1100" dirty="0" err="1">
                <a:solidFill>
                  <a:schemeClr val="accent4">
                    <a:lumMod val="75000"/>
                  </a:schemeClr>
                </a:solidFill>
              </a:rPr>
              <a:t>sonography</a:t>
            </a:r>
            <a:r>
              <a:rPr lang="en-US" sz="1100" dirty="0">
                <a:solidFill>
                  <a:schemeClr val="accent4">
                    <a:lumMod val="75000"/>
                  </a:schemeClr>
                </a:solidFill>
              </a:rPr>
              <a:t> of hepatic lesions. </a:t>
            </a:r>
            <a:r>
              <a:rPr lang="en-US" sz="1100" dirty="0" err="1">
                <a:solidFill>
                  <a:schemeClr val="accent4">
                    <a:lumMod val="75000"/>
                  </a:schemeClr>
                </a:solidFill>
              </a:rPr>
              <a:t>Clin</a:t>
            </a:r>
            <a:r>
              <a:rPr lang="en-US" sz="1100" dirty="0">
                <a:solidFill>
                  <a:schemeClr val="accent4">
                    <a:lumMod val="75000"/>
                  </a:schemeClr>
                </a:solidFill>
              </a:rPr>
              <a:t> Imaging. 2008 Jan-Feb;32(1):11-5.</a:t>
            </a:r>
            <a:endParaRPr lang="cs-CZ" sz="1100" dirty="0">
              <a:solidFill>
                <a:schemeClr val="accent4">
                  <a:lumMod val="75000"/>
                </a:schemeClr>
              </a:solidFill>
            </a:endParaRPr>
          </a:p>
        </p:txBody>
      </p:sp>
      <p:sp>
        <p:nvSpPr>
          <p:cNvPr id="8" name="Zástupný symbol pro obsah 2"/>
          <p:cNvSpPr>
            <a:spLocks noGrp="1"/>
          </p:cNvSpPr>
          <p:nvPr>
            <p:ph idx="1"/>
          </p:nvPr>
        </p:nvSpPr>
        <p:spPr>
          <a:xfrm>
            <a:off x="308096" y="361216"/>
            <a:ext cx="7466874" cy="864780"/>
          </a:xfrm>
        </p:spPr>
        <p:txBody>
          <a:bodyPr>
            <a:normAutofit fontScale="92500" lnSpcReduction="10000"/>
          </a:bodyPr>
          <a:lstStyle/>
          <a:p>
            <a:pPr>
              <a:lnSpc>
                <a:spcPct val="100000"/>
              </a:lnSpc>
            </a:pPr>
            <a:r>
              <a:rPr lang="cs-CZ" b="1" dirty="0" err="1"/>
              <a:t>Spatial</a:t>
            </a:r>
            <a:r>
              <a:rPr lang="cs-CZ" b="1" dirty="0"/>
              <a:t> </a:t>
            </a:r>
            <a:r>
              <a:rPr lang="cs-CZ" b="1" dirty="0" err="1"/>
              <a:t>Compound</a:t>
            </a:r>
            <a:r>
              <a:rPr lang="cs-CZ" b="1" dirty="0"/>
              <a:t> </a:t>
            </a:r>
            <a:r>
              <a:rPr lang="cs-CZ" b="1" dirty="0" err="1"/>
              <a:t>Imaging</a:t>
            </a:r>
            <a:r>
              <a:rPr lang="cs-CZ" b="1" dirty="0"/>
              <a:t> + </a:t>
            </a:r>
            <a:r>
              <a:rPr lang="cs-CZ" b="1" dirty="0" err="1"/>
              <a:t>Tissue</a:t>
            </a:r>
            <a:r>
              <a:rPr lang="cs-CZ" b="1" dirty="0"/>
              <a:t> </a:t>
            </a:r>
            <a:r>
              <a:rPr lang="cs-CZ" b="1" dirty="0" err="1"/>
              <a:t>Harmonic</a:t>
            </a:r>
            <a:r>
              <a:rPr lang="cs-CZ" b="1" dirty="0"/>
              <a:t> </a:t>
            </a:r>
            <a:r>
              <a:rPr lang="cs-CZ" b="1" dirty="0" err="1"/>
              <a:t>Imaging</a:t>
            </a:r>
            <a:r>
              <a:rPr lang="cs-CZ" dirty="0"/>
              <a:t> – zlepší kvalitu obrazu a hodnocení ložisek</a:t>
            </a:r>
          </a:p>
          <a:p>
            <a:pPr>
              <a:lnSpc>
                <a:spcPct val="100000"/>
              </a:lnSpc>
            </a:pPr>
            <a:endParaRPr lang="cs-CZ" dirty="0"/>
          </a:p>
          <a:p>
            <a:pPr>
              <a:lnSpc>
                <a:spcPct val="100000"/>
              </a:lnSpc>
            </a:pPr>
            <a:endParaRPr lang="cs-CZ" dirty="0"/>
          </a:p>
        </p:txBody>
      </p:sp>
      <p:pic>
        <p:nvPicPr>
          <p:cNvPr id="1026" name="Picture 2" descr="F:\UZ obrazky videa\JATRA HARMONIC\Jatra 3 HARM SonoCT.jpg"/>
          <p:cNvPicPr>
            <a:picLocks noChangeAspect="1" noChangeArrowheads="1"/>
          </p:cNvPicPr>
          <p:nvPr/>
        </p:nvPicPr>
        <p:blipFill rotWithShape="1">
          <a:blip r:embed="rId3">
            <a:extLst>
              <a:ext uri="{28A0092B-C50C-407E-A947-70E740481C1C}">
                <a14:useLocalDpi xmlns:a14="http://schemas.microsoft.com/office/drawing/2010/main" val="0"/>
              </a:ext>
            </a:extLst>
          </a:blip>
          <a:srcRect l="7799" t="9354" r="13346" b="5111"/>
          <a:stretch/>
        </p:blipFill>
        <p:spPr bwMode="auto">
          <a:xfrm>
            <a:off x="4583098" y="2706890"/>
            <a:ext cx="4470644" cy="363701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F:\UZ obrazky videa\JATRA HARMONIC\Jatra 5 bez HARM bez SonoCT.jpg"/>
          <p:cNvPicPr>
            <a:picLocks noChangeAspect="1" noChangeArrowheads="1"/>
          </p:cNvPicPr>
          <p:nvPr/>
        </p:nvPicPr>
        <p:blipFill rotWithShape="1">
          <a:blip r:embed="rId4">
            <a:extLst>
              <a:ext uri="{28A0092B-C50C-407E-A947-70E740481C1C}">
                <a14:useLocalDpi xmlns:a14="http://schemas.microsoft.com/office/drawing/2010/main" val="0"/>
              </a:ext>
            </a:extLst>
          </a:blip>
          <a:srcRect l="8105" t="9354" r="11964" b="4844"/>
          <a:stretch/>
        </p:blipFill>
        <p:spPr bwMode="auto">
          <a:xfrm>
            <a:off x="28398" y="2706890"/>
            <a:ext cx="4531576" cy="3648372"/>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16">
            <a:extLst>
              <a:ext uri="{FF2B5EF4-FFF2-40B4-BE49-F238E27FC236}">
                <a16:creationId xmlns:a16="http://schemas.microsoft.com/office/drawing/2014/main" id="{271DC311-6FDF-47AD-80CE-08454D3148F4}"/>
              </a:ext>
            </a:extLst>
          </p:cNvPr>
          <p:cNvSpPr txBox="1">
            <a:spLocks noChangeArrowheads="1"/>
          </p:cNvSpPr>
          <p:nvPr/>
        </p:nvSpPr>
        <p:spPr bwMode="auto">
          <a:xfrm>
            <a:off x="7767871" y="2707701"/>
            <a:ext cx="1285871" cy="646331"/>
          </a:xfrm>
          <a:prstGeom prst="rect">
            <a:avLst/>
          </a:prstGeom>
          <a:solidFill>
            <a:srgbClr val="000000"/>
          </a:solidFill>
          <a:ln>
            <a:noFill/>
          </a:ln>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dirty="0" err="1">
                <a:solidFill>
                  <a:srgbClr val="FFFF00"/>
                </a:solidFill>
              </a:rPr>
              <a:t>Harmonic</a:t>
            </a:r>
            <a:r>
              <a:rPr lang="cs-CZ" altLang="cs-CZ" dirty="0">
                <a:solidFill>
                  <a:srgbClr val="FFFF00"/>
                </a:solidFill>
              </a:rPr>
              <a:t> + </a:t>
            </a:r>
            <a:r>
              <a:rPr lang="cs-CZ" altLang="cs-CZ" dirty="0" err="1">
                <a:solidFill>
                  <a:srgbClr val="FFFF00"/>
                </a:solidFill>
              </a:rPr>
              <a:t>SonoCT</a:t>
            </a:r>
            <a:endParaRPr lang="cs-CZ" altLang="cs-CZ" dirty="0">
              <a:solidFill>
                <a:srgbClr val="FFFF00"/>
              </a:solidFill>
            </a:endParaRPr>
          </a:p>
        </p:txBody>
      </p:sp>
    </p:spTree>
    <p:extLst>
      <p:ext uri="{BB962C8B-B14F-4D97-AF65-F5344CB8AC3E}">
        <p14:creationId xmlns:p14="http://schemas.microsoft.com/office/powerpoint/2010/main" val="63073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9234" name="Rectangle 2050">
            <a:extLst>
              <a:ext uri="{FF2B5EF4-FFF2-40B4-BE49-F238E27FC236}">
                <a16:creationId xmlns:a16="http://schemas.microsoft.com/office/drawing/2014/main" id="{C7C44C95-D76B-42B6-AFB2-659CCA36B43B}"/>
              </a:ext>
            </a:extLst>
          </p:cNvPr>
          <p:cNvSpPr>
            <a:spLocks noGrp="1" noChangeArrowheads="1"/>
          </p:cNvSpPr>
          <p:nvPr>
            <p:ph type="title"/>
          </p:nvPr>
        </p:nvSpPr>
        <p:spPr>
          <a:xfrm>
            <a:off x="395288" y="0"/>
            <a:ext cx="8424862" cy="1143000"/>
          </a:xfrm>
        </p:spPr>
        <p:txBody>
          <a:bodyPr/>
          <a:lstStyle/>
          <a:p>
            <a:pPr algn="ctr">
              <a:defRPr/>
            </a:pPr>
            <a:r>
              <a:rPr lang="cs-CZ" dirty="0" err="1"/>
              <a:t>Speckle</a:t>
            </a:r>
            <a:r>
              <a:rPr lang="cs-CZ" dirty="0"/>
              <a:t> </a:t>
            </a:r>
            <a:r>
              <a:rPr lang="cs-CZ" dirty="0" err="1"/>
              <a:t>reduction</a:t>
            </a:r>
            <a:br>
              <a:rPr lang="cs-CZ" dirty="0"/>
            </a:br>
            <a:r>
              <a:rPr lang="cs-CZ" sz="1800" dirty="0">
                <a:solidFill>
                  <a:schemeClr val="tx1"/>
                </a:solidFill>
              </a:rPr>
              <a:t>X-res, SRI, </a:t>
            </a:r>
            <a:r>
              <a:rPr lang="cs-CZ" sz="1800" dirty="0" err="1">
                <a:solidFill>
                  <a:schemeClr val="tx1"/>
                </a:solidFill>
              </a:rPr>
              <a:t>iClear</a:t>
            </a:r>
            <a:r>
              <a:rPr lang="cs-CZ" sz="1800" dirty="0">
                <a:solidFill>
                  <a:schemeClr val="tx1"/>
                </a:solidFill>
              </a:rPr>
              <a:t>, </a:t>
            </a:r>
            <a:r>
              <a:rPr lang="cs-CZ" sz="1800" dirty="0" err="1">
                <a:solidFill>
                  <a:schemeClr val="tx1"/>
                </a:solidFill>
              </a:rPr>
              <a:t>Adaptive</a:t>
            </a:r>
            <a:r>
              <a:rPr lang="cs-CZ" sz="1800" dirty="0">
                <a:solidFill>
                  <a:schemeClr val="tx1"/>
                </a:solidFill>
              </a:rPr>
              <a:t> </a:t>
            </a:r>
            <a:r>
              <a:rPr lang="cs-CZ" sz="1800" dirty="0" err="1">
                <a:solidFill>
                  <a:schemeClr val="tx1"/>
                </a:solidFill>
              </a:rPr>
              <a:t>Speckle</a:t>
            </a:r>
            <a:r>
              <a:rPr lang="cs-CZ" sz="1800" dirty="0">
                <a:solidFill>
                  <a:schemeClr val="tx1"/>
                </a:solidFill>
              </a:rPr>
              <a:t> </a:t>
            </a:r>
            <a:r>
              <a:rPr lang="cs-CZ" sz="1800" dirty="0" err="1">
                <a:solidFill>
                  <a:schemeClr val="tx1"/>
                </a:solidFill>
              </a:rPr>
              <a:t>Reduction</a:t>
            </a:r>
            <a:r>
              <a:rPr lang="cs-CZ" sz="1800" dirty="0">
                <a:solidFill>
                  <a:schemeClr val="tx1"/>
                </a:solidFill>
              </a:rPr>
              <a:t>, </a:t>
            </a:r>
            <a:r>
              <a:rPr lang="cs-CZ" sz="1800" dirty="0" err="1">
                <a:solidFill>
                  <a:schemeClr val="tx1"/>
                </a:solidFill>
              </a:rPr>
              <a:t>SonoHD</a:t>
            </a:r>
            <a:r>
              <a:rPr lang="cs-CZ" sz="1800" dirty="0">
                <a:solidFill>
                  <a:schemeClr val="tx1"/>
                </a:solidFill>
              </a:rPr>
              <a:t>, </a:t>
            </a:r>
            <a:r>
              <a:rPr lang="cs-CZ" sz="1800" dirty="0" err="1">
                <a:solidFill>
                  <a:schemeClr val="tx1"/>
                </a:solidFill>
              </a:rPr>
              <a:t>ApliPure</a:t>
            </a:r>
            <a:r>
              <a:rPr lang="cs-CZ" sz="1800" dirty="0">
                <a:solidFill>
                  <a:schemeClr val="tx1"/>
                </a:solidFill>
              </a:rPr>
              <a:t>+</a:t>
            </a:r>
            <a:endParaRPr lang="cs-CZ" sz="2000" baseline="30000" dirty="0">
              <a:solidFill>
                <a:schemeClr val="tx1"/>
              </a:solidFill>
            </a:endParaRPr>
          </a:p>
        </p:txBody>
      </p:sp>
      <p:sp>
        <p:nvSpPr>
          <p:cNvPr id="9" name="Zástupný symbol pro obsah 2">
            <a:extLst>
              <a:ext uri="{FF2B5EF4-FFF2-40B4-BE49-F238E27FC236}">
                <a16:creationId xmlns:a16="http://schemas.microsoft.com/office/drawing/2014/main" id="{2E45C0A9-D4C3-4D84-9D88-D9924C3925AC}"/>
              </a:ext>
            </a:extLst>
          </p:cNvPr>
          <p:cNvSpPr>
            <a:spLocks noGrp="1"/>
          </p:cNvSpPr>
          <p:nvPr>
            <p:ph idx="1"/>
          </p:nvPr>
        </p:nvSpPr>
        <p:spPr>
          <a:xfrm>
            <a:off x="468313" y="1168400"/>
            <a:ext cx="8064500" cy="4781550"/>
          </a:xfrm>
        </p:spPr>
        <p:txBody>
          <a:bodyPr/>
          <a:lstStyle/>
          <a:p>
            <a:pPr>
              <a:defRPr/>
            </a:pPr>
            <a:r>
              <a:rPr lang="cs-CZ" sz="2400" dirty="0" err="1">
                <a:solidFill>
                  <a:srgbClr val="FFFFFF"/>
                </a:solidFill>
                <a:cs typeface="Arial" pitchFamily="34" charset="0"/>
              </a:rPr>
              <a:t>Speckle</a:t>
            </a:r>
            <a:r>
              <a:rPr lang="cs-CZ" sz="2400" dirty="0">
                <a:solidFill>
                  <a:srgbClr val="FFFFFF"/>
                </a:solidFill>
                <a:cs typeface="Arial" pitchFamily="34" charset="0"/>
              </a:rPr>
              <a:t> v UZ obraze představují specifický šum, jsou výsledkem interference vln vznikajících při </a:t>
            </a:r>
            <a:r>
              <a:rPr lang="cs-CZ" sz="2400" dirty="0" err="1">
                <a:solidFill>
                  <a:srgbClr val="FFFFFF"/>
                </a:solidFill>
                <a:cs typeface="Arial" pitchFamily="34" charset="0"/>
              </a:rPr>
              <a:t>Rayleighově</a:t>
            </a:r>
            <a:r>
              <a:rPr lang="cs-CZ" sz="2400" dirty="0">
                <a:solidFill>
                  <a:srgbClr val="FFFFFF"/>
                </a:solidFill>
                <a:cs typeface="Arial" pitchFamily="34" charset="0"/>
              </a:rPr>
              <a:t> rozptylu</a:t>
            </a:r>
          </a:p>
          <a:p>
            <a:pPr lvl="1">
              <a:defRPr/>
            </a:pPr>
            <a:r>
              <a:rPr lang="cs-CZ" sz="2000" dirty="0">
                <a:solidFill>
                  <a:srgbClr val="FFFFFF"/>
                </a:solidFill>
                <a:cs typeface="Arial" pitchFamily="34" charset="0"/>
              </a:rPr>
              <a:t>Jde o obrazový artefakt, ale nese informaci o prostředí</a:t>
            </a:r>
          </a:p>
          <a:p>
            <a:pPr>
              <a:defRPr/>
            </a:pPr>
            <a:r>
              <a:rPr lang="cs-CZ" sz="2400" dirty="0" err="1">
                <a:solidFill>
                  <a:srgbClr val="FFFFFF"/>
                </a:solidFill>
                <a:cs typeface="Arial" pitchFamily="34" charset="0"/>
              </a:rPr>
              <a:t>Postprocessing</a:t>
            </a:r>
            <a:endParaRPr lang="cs-CZ" sz="2400" dirty="0">
              <a:solidFill>
                <a:srgbClr val="FFFFFF"/>
              </a:solidFill>
              <a:cs typeface="Arial" pitchFamily="34" charset="0"/>
            </a:endParaRPr>
          </a:p>
          <a:p>
            <a:pPr>
              <a:defRPr/>
            </a:pPr>
            <a:r>
              <a:rPr lang="cs-CZ" sz="2400" dirty="0">
                <a:solidFill>
                  <a:srgbClr val="FFFFFF"/>
                </a:solidFill>
                <a:cs typeface="Arial" pitchFamily="34" charset="0"/>
              </a:rPr>
              <a:t>Čistší obraz, bez artefaktů</a:t>
            </a:r>
          </a:p>
        </p:txBody>
      </p:sp>
      <p:pic>
        <p:nvPicPr>
          <p:cNvPr id="45059" name="Picture 2051">
            <a:extLst>
              <a:ext uri="{FF2B5EF4-FFF2-40B4-BE49-F238E27FC236}">
                <a16:creationId xmlns:a16="http://schemas.microsoft.com/office/drawing/2014/main" id="{1CFE2CED-E4EF-4F8C-A2F5-6E9CBBA942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537" r="9810"/>
          <a:stretch>
            <a:fillRect/>
          </a:stretch>
        </p:blipFill>
        <p:spPr bwMode="auto">
          <a:xfrm>
            <a:off x="3995936" y="2829569"/>
            <a:ext cx="5049838"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nvGrpSpPr>
          <p:cNvPr id="45060" name="Group 2052">
            <a:extLst>
              <a:ext uri="{FF2B5EF4-FFF2-40B4-BE49-F238E27FC236}">
                <a16:creationId xmlns:a16="http://schemas.microsoft.com/office/drawing/2014/main" id="{62B15271-A13A-4387-AC5A-2DAFBAB5DC97}"/>
              </a:ext>
            </a:extLst>
          </p:cNvPr>
          <p:cNvGrpSpPr>
            <a:grpSpLocks/>
          </p:cNvGrpSpPr>
          <p:nvPr/>
        </p:nvGrpSpPr>
        <p:grpSpPr bwMode="auto">
          <a:xfrm>
            <a:off x="76200" y="4267200"/>
            <a:ext cx="2143125" cy="2305050"/>
            <a:chOff x="48" y="2820"/>
            <a:chExt cx="1350" cy="1452"/>
          </a:xfrm>
        </p:grpSpPr>
        <p:pic>
          <p:nvPicPr>
            <p:cNvPr id="45062" name="Picture 2053">
              <a:extLst>
                <a:ext uri="{FF2B5EF4-FFF2-40B4-BE49-F238E27FC236}">
                  <a16:creationId xmlns:a16="http://schemas.microsoft.com/office/drawing/2014/main" id="{695AD992-74D3-49DE-A02A-BBE8CA261FB6}"/>
                </a:ext>
              </a:extLst>
            </p:cNvPr>
            <p:cNvPicPr>
              <a:picLocks noChangeAspect="1" noChangeArrowheads="1"/>
            </p:cNvPicPr>
            <p:nvPr/>
          </p:nvPicPr>
          <p:blipFill>
            <a:blip r:embed="rId4">
              <a:lum bright="-12000" contrast="12000"/>
              <a:extLst>
                <a:ext uri="{28A0092B-C50C-407E-A947-70E740481C1C}">
                  <a14:useLocalDpi xmlns:a14="http://schemas.microsoft.com/office/drawing/2010/main" val="0"/>
                </a:ext>
              </a:extLst>
            </a:blip>
            <a:srcRect/>
            <a:stretch>
              <a:fillRect/>
            </a:stretch>
          </p:blipFill>
          <p:spPr bwMode="auto">
            <a:xfrm>
              <a:off x="48" y="2820"/>
              <a:ext cx="1350" cy="1452"/>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45063" name="Line 2054">
              <a:extLst>
                <a:ext uri="{FF2B5EF4-FFF2-40B4-BE49-F238E27FC236}">
                  <a16:creationId xmlns:a16="http://schemas.microsoft.com/office/drawing/2014/main" id="{793348A4-0A3C-44B4-9B39-8BAFBE2B2A43}"/>
                </a:ext>
              </a:extLst>
            </p:cNvPr>
            <p:cNvSpPr>
              <a:spLocks noChangeShapeType="1"/>
            </p:cNvSpPr>
            <p:nvPr/>
          </p:nvSpPr>
          <p:spPr bwMode="auto">
            <a:xfrm flipH="1">
              <a:off x="816" y="3792"/>
              <a:ext cx="384" cy="192"/>
            </a:xfrm>
            <a:prstGeom prst="line">
              <a:avLst/>
            </a:prstGeom>
            <a:noFill/>
            <a:ln w="44450">
              <a:no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sp>
        <p:nvSpPr>
          <p:cNvPr id="8" name="Line 2054">
            <a:extLst>
              <a:ext uri="{FF2B5EF4-FFF2-40B4-BE49-F238E27FC236}">
                <a16:creationId xmlns:a16="http://schemas.microsoft.com/office/drawing/2014/main" id="{77B2A3F8-D10C-444B-8B90-405E9F9C3F24}"/>
              </a:ext>
            </a:extLst>
          </p:cNvPr>
          <p:cNvSpPr>
            <a:spLocks noChangeShapeType="1"/>
          </p:cNvSpPr>
          <p:nvPr/>
        </p:nvSpPr>
        <p:spPr bwMode="auto">
          <a:xfrm flipH="1">
            <a:off x="1462088" y="5727700"/>
            <a:ext cx="609600" cy="30480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p:transition advTm="2696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2">
            <a:extLst>
              <a:ext uri="{FF2B5EF4-FFF2-40B4-BE49-F238E27FC236}">
                <a16:creationId xmlns:a16="http://schemas.microsoft.com/office/drawing/2014/main" id="{F867F544-C98F-46FD-8F01-1CB6E0213D38}"/>
              </a:ext>
            </a:extLst>
          </p:cNvPr>
          <p:cNvSpPr>
            <a:spLocks noGrp="1" noChangeArrowheads="1"/>
          </p:cNvSpPr>
          <p:nvPr>
            <p:ph type="title"/>
          </p:nvPr>
        </p:nvSpPr>
        <p:spPr/>
        <p:txBody>
          <a:bodyPr>
            <a:normAutofit/>
          </a:bodyPr>
          <a:lstStyle/>
          <a:p>
            <a:pPr eaLnBrk="1" hangingPunct="1">
              <a:defRPr/>
            </a:pPr>
            <a:r>
              <a:rPr lang="cs-CZ" sz="6600" dirty="0"/>
              <a:t>Artefakty B modu a způsob jejich eliminace</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a:extLst>
              <a:ext uri="{FF2B5EF4-FFF2-40B4-BE49-F238E27FC236}">
                <a16:creationId xmlns:a16="http://schemas.microsoft.com/office/drawing/2014/main" id="{60FFE0CD-CD38-4B32-A81A-B281FACBAC7E}"/>
              </a:ext>
            </a:extLst>
          </p:cNvPr>
          <p:cNvPicPr>
            <a:picLocks noChangeAspect="1" noChangeArrowheads="1"/>
          </p:cNvPicPr>
          <p:nvPr/>
        </p:nvPicPr>
        <p:blipFill>
          <a:blip r:embed="rId3">
            <a:lum bright="-26000"/>
            <a:extLst>
              <a:ext uri="{28A0092B-C50C-407E-A947-70E740481C1C}">
                <a14:useLocalDpi xmlns:a14="http://schemas.microsoft.com/office/drawing/2010/main" val="0"/>
              </a:ext>
            </a:extLst>
          </a:blip>
          <a:srcRect/>
          <a:stretch>
            <a:fillRect/>
          </a:stretch>
        </p:blipFill>
        <p:spPr bwMode="auto">
          <a:xfrm>
            <a:off x="4067944" y="2636912"/>
            <a:ext cx="4868863"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2515" name="Rectangle 3">
            <a:extLst>
              <a:ext uri="{FF2B5EF4-FFF2-40B4-BE49-F238E27FC236}">
                <a16:creationId xmlns:a16="http://schemas.microsoft.com/office/drawing/2014/main" id="{8F048A86-647E-478D-A102-DF7AC0A49CF9}"/>
              </a:ext>
            </a:extLst>
          </p:cNvPr>
          <p:cNvSpPr>
            <a:spLocks noGrp="1" noChangeArrowheads="1"/>
          </p:cNvSpPr>
          <p:nvPr>
            <p:ph type="title"/>
          </p:nvPr>
        </p:nvSpPr>
        <p:spPr/>
        <p:txBody>
          <a:bodyPr/>
          <a:lstStyle/>
          <a:p>
            <a:pPr eaLnBrk="1" hangingPunct="1">
              <a:defRPr/>
            </a:pPr>
            <a:r>
              <a:rPr lang="cs-CZ"/>
              <a:t>dorzální akustické zesílení</a:t>
            </a:r>
          </a:p>
        </p:txBody>
      </p:sp>
      <p:sp>
        <p:nvSpPr>
          <p:cNvPr id="41988" name="Rectangle 4">
            <a:extLst>
              <a:ext uri="{FF2B5EF4-FFF2-40B4-BE49-F238E27FC236}">
                <a16:creationId xmlns:a16="http://schemas.microsoft.com/office/drawing/2014/main" id="{0717E5B9-C7CA-4CB1-98E9-77CA29255427}"/>
              </a:ext>
            </a:extLst>
          </p:cNvPr>
          <p:cNvSpPr>
            <a:spLocks noGrp="1" noChangeArrowheads="1"/>
          </p:cNvSpPr>
          <p:nvPr>
            <p:ph type="body" sz="half" idx="2"/>
          </p:nvPr>
        </p:nvSpPr>
        <p:spPr>
          <a:xfrm>
            <a:off x="214312" y="1268413"/>
            <a:ext cx="6949976" cy="2133600"/>
          </a:xfrm>
        </p:spPr>
        <p:txBody>
          <a:bodyPr/>
          <a:lstStyle/>
          <a:p>
            <a:pPr eaLnBrk="1" hangingPunct="1">
              <a:defRPr/>
            </a:pPr>
            <a:r>
              <a:rPr lang="cs-CZ" sz="2400" dirty="0"/>
              <a:t>za strukturami s malým útlumem (např. cysty)</a:t>
            </a:r>
          </a:p>
          <a:p>
            <a:pPr eaLnBrk="1" hangingPunct="1">
              <a:defRPr/>
            </a:pPr>
            <a:r>
              <a:rPr lang="cs-CZ" sz="2400" dirty="0"/>
              <a:t>větší energie prošlého signálu</a:t>
            </a:r>
          </a:p>
          <a:p>
            <a:pPr eaLnBrk="1" hangingPunct="1">
              <a:defRPr/>
            </a:pPr>
            <a:r>
              <a:rPr lang="cs-CZ" sz="2400" dirty="0"/>
              <a:t>odrazy za cystou jsou silnější</a:t>
            </a:r>
          </a:p>
        </p:txBody>
      </p:sp>
      <p:pic>
        <p:nvPicPr>
          <p:cNvPr id="53253" name="Picture 5">
            <a:extLst>
              <a:ext uri="{FF2B5EF4-FFF2-40B4-BE49-F238E27FC236}">
                <a16:creationId xmlns:a16="http://schemas.microsoft.com/office/drawing/2014/main" id="{040A80B8-435D-4BDB-8D50-344B1DEFA1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0313" y="3870325"/>
            <a:ext cx="428625"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a:tailEnd/>
              </a14:hiddenLine>
            </a:ext>
          </a:extLst>
        </p:spPr>
      </p:pic>
      <p:pic>
        <p:nvPicPr>
          <p:cNvPr id="53254" name="Picture 6">
            <a:extLst>
              <a:ext uri="{FF2B5EF4-FFF2-40B4-BE49-F238E27FC236}">
                <a16:creationId xmlns:a16="http://schemas.microsoft.com/office/drawing/2014/main" id="{666526A7-39EC-45FA-89AF-530601B6F3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713" y="3860800"/>
            <a:ext cx="1076325"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a:tailEnd/>
              </a14:hiddenLine>
            </a:ext>
          </a:extLst>
        </p:spPr>
      </p:pic>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2" name="Rectangle 2">
            <a:extLst>
              <a:ext uri="{FF2B5EF4-FFF2-40B4-BE49-F238E27FC236}">
                <a16:creationId xmlns:a16="http://schemas.microsoft.com/office/drawing/2014/main" id="{42797790-24CC-4007-8411-AE4C8A5AD3BD}"/>
              </a:ext>
            </a:extLst>
          </p:cNvPr>
          <p:cNvSpPr>
            <a:spLocks noGrp="1" noChangeArrowheads="1"/>
          </p:cNvSpPr>
          <p:nvPr>
            <p:ph type="title"/>
          </p:nvPr>
        </p:nvSpPr>
        <p:spPr>
          <a:xfrm>
            <a:off x="467544" y="0"/>
            <a:ext cx="7886700" cy="1325563"/>
          </a:xfrm>
        </p:spPr>
        <p:txBody>
          <a:bodyPr/>
          <a:lstStyle/>
          <a:p>
            <a:pPr eaLnBrk="1" hangingPunct="1">
              <a:defRPr/>
            </a:pPr>
            <a:r>
              <a:rPr lang="cs-CZ" dirty="0"/>
              <a:t>akustický stín</a:t>
            </a:r>
          </a:p>
        </p:txBody>
      </p:sp>
      <p:sp>
        <p:nvSpPr>
          <p:cNvPr id="43014" name="Rectangle 3">
            <a:extLst>
              <a:ext uri="{FF2B5EF4-FFF2-40B4-BE49-F238E27FC236}">
                <a16:creationId xmlns:a16="http://schemas.microsoft.com/office/drawing/2014/main" id="{4A426C73-C1DD-4AA0-8C7E-2FA0D51EEEEE}"/>
              </a:ext>
            </a:extLst>
          </p:cNvPr>
          <p:cNvSpPr>
            <a:spLocks noGrp="1" noChangeArrowheads="1"/>
          </p:cNvSpPr>
          <p:nvPr>
            <p:ph idx="1"/>
          </p:nvPr>
        </p:nvSpPr>
        <p:spPr>
          <a:xfrm>
            <a:off x="467544" y="1297571"/>
            <a:ext cx="7886700" cy="4351338"/>
          </a:xfrm>
        </p:spPr>
        <p:txBody>
          <a:bodyPr/>
          <a:lstStyle/>
          <a:p>
            <a:pPr eaLnBrk="1" hangingPunct="1">
              <a:defRPr/>
            </a:pPr>
            <a:r>
              <a:rPr lang="cs-CZ" sz="2800" dirty="0">
                <a:solidFill>
                  <a:srgbClr val="FFFF00"/>
                </a:solidFill>
              </a:rPr>
              <a:t>odraz</a:t>
            </a:r>
            <a:r>
              <a:rPr lang="cs-CZ" sz="2800" dirty="0"/>
              <a:t> signálu zpět nebo </a:t>
            </a:r>
            <a:r>
              <a:rPr lang="cs-CZ" sz="2800" dirty="0">
                <a:solidFill>
                  <a:srgbClr val="FFFF00"/>
                </a:solidFill>
              </a:rPr>
              <a:t>absorpce</a:t>
            </a:r>
          </a:p>
          <a:p>
            <a:pPr eaLnBrk="1" hangingPunct="1">
              <a:defRPr/>
            </a:pPr>
            <a:r>
              <a:rPr lang="cs-CZ" sz="2800" dirty="0"/>
              <a:t>oblast v akustickém stínu nelze posoudit</a:t>
            </a:r>
          </a:p>
          <a:p>
            <a:pPr eaLnBrk="1" hangingPunct="1">
              <a:defRPr/>
            </a:pPr>
            <a:r>
              <a:rPr lang="cs-CZ" sz="2800" dirty="0">
                <a:solidFill>
                  <a:srgbClr val="FFFF00"/>
                </a:solidFill>
              </a:rPr>
              <a:t>konkrement/kalcifikace/kost, plyn</a:t>
            </a:r>
          </a:p>
          <a:p>
            <a:pPr eaLnBrk="1" hangingPunct="1">
              <a:defRPr/>
            </a:pPr>
            <a:r>
              <a:rPr lang="cs-CZ" sz="2800" dirty="0">
                <a:solidFill>
                  <a:srgbClr val="FF0000"/>
                </a:solidFill>
              </a:rPr>
              <a:t>fokusace</a:t>
            </a:r>
          </a:p>
          <a:p>
            <a:pPr eaLnBrk="1" hangingPunct="1">
              <a:defRPr/>
            </a:pPr>
            <a:endParaRPr lang="cs-CZ" sz="2800" dirty="0"/>
          </a:p>
          <a:p>
            <a:pPr eaLnBrk="1" hangingPunct="1">
              <a:defRPr/>
            </a:pPr>
            <a:endParaRPr lang="cs-CZ" sz="2800" dirty="0"/>
          </a:p>
          <a:p>
            <a:pPr eaLnBrk="1" hangingPunct="1">
              <a:defRPr/>
            </a:pPr>
            <a:endParaRPr lang="cs-CZ" sz="2800" dirty="0"/>
          </a:p>
        </p:txBody>
      </p:sp>
      <p:pic>
        <p:nvPicPr>
          <p:cNvPr id="54275" name="Picture 4">
            <a:extLst>
              <a:ext uri="{FF2B5EF4-FFF2-40B4-BE49-F238E27FC236}">
                <a16:creationId xmlns:a16="http://schemas.microsoft.com/office/drawing/2014/main" id="{C7A54249-EA46-4E3F-9DBB-A3184BCB9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0"/>
            <a:ext cx="2438400"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a:tailEnd/>
              </a14:hiddenLine>
            </a:ext>
          </a:extLst>
        </p:spPr>
      </p:pic>
      <p:pic>
        <p:nvPicPr>
          <p:cNvPr id="54276" name="Picture 5">
            <a:extLst>
              <a:ext uri="{FF2B5EF4-FFF2-40B4-BE49-F238E27FC236}">
                <a16:creationId xmlns:a16="http://schemas.microsoft.com/office/drawing/2014/main" id="{9B28BE55-B5F7-4445-AA1F-24C7FE7CD9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4975" y="3886200"/>
            <a:ext cx="2374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a:tailEnd/>
              </a14:hiddenLine>
            </a:ext>
          </a:extLst>
        </p:spPr>
      </p:pic>
      <p:pic>
        <p:nvPicPr>
          <p:cNvPr id="7" name="Picture 4">
            <a:extLst>
              <a:ext uri="{FF2B5EF4-FFF2-40B4-BE49-F238E27FC236}">
                <a16:creationId xmlns:a16="http://schemas.microsoft.com/office/drawing/2014/main" id="{8D888A02-09D7-4F18-A3B1-7022773DF0E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 r="-1194"/>
          <a:stretch/>
        </p:blipFill>
        <p:spPr bwMode="auto">
          <a:xfrm>
            <a:off x="1619672" y="3284984"/>
            <a:ext cx="4359672"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Lst>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5298" name="Picture 2">
            <a:extLst>
              <a:ext uri="{FF2B5EF4-FFF2-40B4-BE49-F238E27FC236}">
                <a16:creationId xmlns:a16="http://schemas.microsoft.com/office/drawing/2014/main" id="{36100389-0363-4735-B43C-89478F500B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895600"/>
            <a:ext cx="34956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8659" name="Rectangle 3">
            <a:extLst>
              <a:ext uri="{FF2B5EF4-FFF2-40B4-BE49-F238E27FC236}">
                <a16:creationId xmlns:a16="http://schemas.microsoft.com/office/drawing/2014/main" id="{192CEF9C-4603-4551-9BD9-187256F58C57}"/>
              </a:ext>
            </a:extLst>
          </p:cNvPr>
          <p:cNvSpPr>
            <a:spLocks noGrp="1" noChangeArrowheads="1"/>
          </p:cNvSpPr>
          <p:nvPr>
            <p:ph type="title"/>
          </p:nvPr>
        </p:nvSpPr>
        <p:spPr>
          <a:xfrm>
            <a:off x="539750" y="0"/>
            <a:ext cx="8229600" cy="1143000"/>
          </a:xfrm>
        </p:spPr>
        <p:txBody>
          <a:bodyPr/>
          <a:lstStyle/>
          <a:p>
            <a:pPr eaLnBrk="1" hangingPunct="1">
              <a:defRPr/>
            </a:pPr>
            <a:r>
              <a:rPr lang="cs-CZ" dirty="0"/>
              <a:t>fenomén okrajového stínu</a:t>
            </a:r>
          </a:p>
        </p:txBody>
      </p:sp>
      <p:sp>
        <p:nvSpPr>
          <p:cNvPr id="44036" name="Rectangle 4">
            <a:extLst>
              <a:ext uri="{FF2B5EF4-FFF2-40B4-BE49-F238E27FC236}">
                <a16:creationId xmlns:a16="http://schemas.microsoft.com/office/drawing/2014/main" id="{44BCD087-A0F0-45BE-98EF-B041EDF9B135}"/>
              </a:ext>
            </a:extLst>
          </p:cNvPr>
          <p:cNvSpPr>
            <a:spLocks noGrp="1" noChangeArrowheads="1"/>
          </p:cNvSpPr>
          <p:nvPr>
            <p:ph idx="1"/>
          </p:nvPr>
        </p:nvSpPr>
        <p:spPr>
          <a:xfrm>
            <a:off x="457200" y="1125538"/>
            <a:ext cx="8229600" cy="5000625"/>
          </a:xfrm>
        </p:spPr>
        <p:txBody>
          <a:bodyPr/>
          <a:lstStyle/>
          <a:p>
            <a:pPr eaLnBrk="1" hangingPunct="1">
              <a:defRPr/>
            </a:pPr>
            <a:r>
              <a:rPr lang="cs-CZ" sz="2800" dirty="0"/>
              <a:t>za oválnými dutinami, např. žlučníkem</a:t>
            </a:r>
          </a:p>
          <a:p>
            <a:pPr eaLnBrk="1" hangingPunct="1">
              <a:defRPr/>
            </a:pPr>
            <a:r>
              <a:rPr lang="cs-CZ" sz="2800" dirty="0"/>
              <a:t>tangenciální dopad vlnění</a:t>
            </a:r>
          </a:p>
          <a:p>
            <a:pPr eaLnBrk="1" hangingPunct="1">
              <a:defRPr/>
            </a:pPr>
            <a:r>
              <a:rPr lang="cs-CZ" sz="2800" dirty="0">
                <a:solidFill>
                  <a:srgbClr val="FFFF00"/>
                </a:solidFill>
              </a:rPr>
              <a:t>rozptyl</a:t>
            </a:r>
            <a:r>
              <a:rPr lang="cs-CZ" sz="2800" dirty="0"/>
              <a:t> a </a:t>
            </a:r>
            <a:r>
              <a:rPr lang="cs-CZ" sz="2800" dirty="0">
                <a:solidFill>
                  <a:srgbClr val="FFFF00"/>
                </a:solidFill>
              </a:rPr>
              <a:t>lom</a:t>
            </a:r>
            <a:r>
              <a:rPr lang="cs-CZ" sz="2800" dirty="0"/>
              <a:t> vlnění</a:t>
            </a:r>
          </a:p>
          <a:p>
            <a:pPr eaLnBrk="1" hangingPunct="1">
              <a:defRPr/>
            </a:pPr>
            <a:endParaRPr lang="cs-CZ" sz="2800" dirty="0"/>
          </a:p>
          <a:p>
            <a:pPr eaLnBrk="1" hangingPunct="1">
              <a:defRPr/>
            </a:pPr>
            <a:endParaRPr lang="cs-CZ" sz="2800" dirty="0"/>
          </a:p>
        </p:txBody>
      </p:sp>
      <p:pic>
        <p:nvPicPr>
          <p:cNvPr id="55301" name="Picture 6">
            <a:extLst>
              <a:ext uri="{FF2B5EF4-FFF2-40B4-BE49-F238E27FC236}">
                <a16:creationId xmlns:a16="http://schemas.microsoft.com/office/drawing/2014/main" id="{E13C1AB9-248B-4758-8A78-600AA325C3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2438400"/>
            <a:ext cx="2657475"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a:tailEnd/>
              </a14:hiddenLine>
            </a:ext>
          </a:extLst>
        </p:spPr>
      </p:pic>
      <p:sp>
        <p:nvSpPr>
          <p:cNvPr id="55302" name="Text Box 7">
            <a:extLst>
              <a:ext uri="{FF2B5EF4-FFF2-40B4-BE49-F238E27FC236}">
                <a16:creationId xmlns:a16="http://schemas.microsoft.com/office/drawing/2014/main" id="{3251F6C0-8D94-4C03-BE77-526E84F14E02}"/>
              </a:ext>
            </a:extLst>
          </p:cNvPr>
          <p:cNvSpPr txBox="1">
            <a:spLocks noChangeArrowheads="1"/>
          </p:cNvSpPr>
          <p:nvPr/>
        </p:nvSpPr>
        <p:spPr bwMode="auto">
          <a:xfrm>
            <a:off x="6553200" y="3352800"/>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cs-CZ" altLang="cs-CZ" sz="1400">
                <a:solidFill>
                  <a:schemeClr val="bg1"/>
                </a:solidFill>
              </a:rPr>
              <a:t>žlučník</a:t>
            </a:r>
          </a:p>
        </p:txBody>
      </p:sp>
      <p:sp>
        <p:nvSpPr>
          <p:cNvPr id="8" name="Text Box 5">
            <a:extLst>
              <a:ext uri="{FF2B5EF4-FFF2-40B4-BE49-F238E27FC236}">
                <a16:creationId xmlns:a16="http://schemas.microsoft.com/office/drawing/2014/main" id="{C45D78D7-1195-4DFA-82DA-DAC49E43A80F}"/>
              </a:ext>
            </a:extLst>
          </p:cNvPr>
          <p:cNvSpPr txBox="1">
            <a:spLocks noChangeArrowheads="1"/>
          </p:cNvSpPr>
          <p:nvPr/>
        </p:nvSpPr>
        <p:spPr bwMode="auto">
          <a:xfrm>
            <a:off x="4284663" y="6381750"/>
            <a:ext cx="4643437" cy="307777"/>
          </a:xfrm>
          <a:prstGeom prst="rect">
            <a:avLst/>
          </a:prstGeom>
          <a:noFill/>
          <a:ln w="9525">
            <a:noFill/>
            <a:miter lim="800000"/>
            <a:headEnd/>
            <a:tailEnd/>
          </a:ln>
          <a:effectLst/>
        </p:spPr>
        <p:txBody>
          <a:bodyPr>
            <a:spAutoFit/>
          </a:bodyPr>
          <a:lstStyle/>
          <a:p>
            <a:pPr>
              <a:spcBef>
                <a:spcPct val="20000"/>
              </a:spcBef>
              <a:defRPr/>
            </a:pPr>
            <a:r>
              <a:rPr lang="cs-CZ" sz="1400" i="1" dirty="0" err="1">
                <a:solidFill>
                  <a:schemeClr val="accent4"/>
                </a:solidFill>
                <a:latin typeface="+mj-lt"/>
              </a:rPr>
              <a:t>Matthias</a:t>
            </a:r>
            <a:r>
              <a:rPr lang="cs-CZ" sz="1400" i="1" dirty="0">
                <a:solidFill>
                  <a:schemeClr val="accent4"/>
                </a:solidFill>
                <a:latin typeface="+mj-lt"/>
              </a:rPr>
              <a:t> </a:t>
            </a:r>
            <a:r>
              <a:rPr lang="cs-CZ" sz="1400" i="1" dirty="0" err="1">
                <a:solidFill>
                  <a:schemeClr val="accent4"/>
                </a:solidFill>
                <a:latin typeface="+mj-lt"/>
              </a:rPr>
              <a:t>Hofer</a:t>
            </a:r>
            <a:r>
              <a:rPr lang="cs-CZ" sz="1400" i="1" dirty="0">
                <a:solidFill>
                  <a:schemeClr val="accent4"/>
                </a:solidFill>
                <a:latin typeface="+mj-lt"/>
              </a:rPr>
              <a:t>: Kurz sonografie, 2005, ISBN 80-247-0956-2</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2">
            <a:extLst>
              <a:ext uri="{FF2B5EF4-FFF2-40B4-BE49-F238E27FC236}">
                <a16:creationId xmlns:a16="http://schemas.microsoft.com/office/drawing/2014/main" id="{CAD29A68-95BC-4947-9AC6-E440B15BC7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409" t="16592"/>
          <a:stretch>
            <a:fillRect/>
          </a:stretch>
        </p:blipFill>
        <p:spPr bwMode="auto">
          <a:xfrm>
            <a:off x="0" y="1930400"/>
            <a:ext cx="5743575"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6387" name="Picture 13">
            <a:extLst>
              <a:ext uri="{FF2B5EF4-FFF2-40B4-BE49-F238E27FC236}">
                <a16:creationId xmlns:a16="http://schemas.microsoft.com/office/drawing/2014/main" id="{70EE97D0-0D2D-4AF1-8469-35C1A9FD6E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4982" t="16640" r="5565"/>
          <a:stretch>
            <a:fillRect/>
          </a:stretch>
        </p:blipFill>
        <p:spPr bwMode="auto">
          <a:xfrm>
            <a:off x="5294313" y="1957388"/>
            <a:ext cx="3852862" cy="393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60485" name="Rectangle 5">
            <a:extLst>
              <a:ext uri="{FF2B5EF4-FFF2-40B4-BE49-F238E27FC236}">
                <a16:creationId xmlns:a16="http://schemas.microsoft.com/office/drawing/2014/main" id="{41F0ECD3-1C28-49F4-8670-9ADAEC887424}"/>
              </a:ext>
            </a:extLst>
          </p:cNvPr>
          <p:cNvSpPr>
            <a:spLocks noChangeArrowheads="1"/>
          </p:cNvSpPr>
          <p:nvPr/>
        </p:nvSpPr>
        <p:spPr bwMode="auto">
          <a:xfrm>
            <a:off x="4175125" y="1052513"/>
            <a:ext cx="4968875" cy="1152525"/>
          </a:xfrm>
          <a:prstGeom prst="rect">
            <a:avLst/>
          </a:prstGeom>
          <a:noFill/>
          <a:ln w="9525">
            <a:noFill/>
            <a:miter lim="800000"/>
            <a:headEnd/>
            <a:tailEnd/>
          </a:ln>
          <a:effectLst/>
        </p:spPr>
        <p:txBody>
          <a:bodyPr/>
          <a:lstStyle/>
          <a:p>
            <a:pPr marL="342900" indent="-342900">
              <a:lnSpc>
                <a:spcPct val="90000"/>
              </a:lnSpc>
              <a:spcBef>
                <a:spcPct val="20000"/>
              </a:spcBef>
              <a:buClr>
                <a:srgbClr val="19477A"/>
              </a:buClr>
              <a:buFontTx/>
              <a:buChar char="•"/>
              <a:defRPr/>
            </a:pPr>
            <a:r>
              <a:rPr lang="cs-CZ" sz="3600" dirty="0">
                <a:effectLst>
                  <a:outerShdw blurRad="38100" dist="38100" dir="2700000" algn="tl">
                    <a:srgbClr val="808080"/>
                  </a:outerShdw>
                </a:effectLst>
                <a:latin typeface="+mn-lt"/>
                <a:cs typeface="Arial" pitchFamily="34" charset="0"/>
              </a:rPr>
              <a:t>vyšší frekvence</a:t>
            </a:r>
            <a:r>
              <a:rPr lang="cs-CZ" dirty="0">
                <a:effectLst>
                  <a:outerShdw blurRad="38100" dist="38100" dir="2700000" algn="tl">
                    <a:srgbClr val="808080"/>
                  </a:outerShdw>
                </a:effectLst>
                <a:latin typeface="+mn-lt"/>
                <a:cs typeface="Arial" pitchFamily="34" charset="0"/>
              </a:rPr>
              <a:t> = vyšší rozlišení, horší penetrace</a:t>
            </a:r>
          </a:p>
          <a:p>
            <a:pPr marL="342900" indent="-342900">
              <a:lnSpc>
                <a:spcPct val="90000"/>
              </a:lnSpc>
              <a:spcBef>
                <a:spcPct val="20000"/>
              </a:spcBef>
              <a:buClr>
                <a:srgbClr val="19477A"/>
              </a:buClr>
              <a:buFontTx/>
              <a:buChar char="•"/>
              <a:defRPr/>
            </a:pPr>
            <a:endParaRPr lang="cs-CZ" sz="2000" dirty="0">
              <a:effectLst>
                <a:outerShdw blurRad="38100" dist="38100" dir="2700000" algn="tl">
                  <a:srgbClr val="808080"/>
                </a:outerShdw>
              </a:effectLst>
              <a:latin typeface="+mn-lt"/>
              <a:cs typeface="Arial" pitchFamily="34" charset="0"/>
            </a:endParaRPr>
          </a:p>
          <a:p>
            <a:pPr marL="342900" indent="-342900">
              <a:lnSpc>
                <a:spcPct val="90000"/>
              </a:lnSpc>
              <a:spcBef>
                <a:spcPct val="20000"/>
              </a:spcBef>
              <a:buClr>
                <a:srgbClr val="19477A"/>
              </a:buClr>
              <a:buFontTx/>
              <a:buChar char="•"/>
              <a:defRPr/>
            </a:pPr>
            <a:endParaRPr lang="cs-CZ" sz="2000" dirty="0">
              <a:effectLst>
                <a:outerShdw blurRad="38100" dist="38100" dir="2700000" algn="tl">
                  <a:srgbClr val="808080"/>
                </a:outerShdw>
              </a:effectLst>
              <a:latin typeface="+mn-lt"/>
              <a:cs typeface="Arial" pitchFamily="34" charset="0"/>
            </a:endParaRPr>
          </a:p>
          <a:p>
            <a:pPr marL="342900" indent="-342900">
              <a:lnSpc>
                <a:spcPct val="90000"/>
              </a:lnSpc>
              <a:spcBef>
                <a:spcPct val="20000"/>
              </a:spcBef>
              <a:buClr>
                <a:srgbClr val="19477A"/>
              </a:buClr>
              <a:buFontTx/>
              <a:buChar char="•"/>
              <a:defRPr/>
            </a:pPr>
            <a:endParaRPr lang="cs-CZ" sz="2000" dirty="0">
              <a:effectLst>
                <a:outerShdw blurRad="38100" dist="38100" dir="2700000" algn="tl">
                  <a:srgbClr val="808080"/>
                </a:outerShdw>
              </a:effectLst>
              <a:latin typeface="+mn-lt"/>
              <a:cs typeface="Arial" pitchFamily="34" charset="0"/>
            </a:endParaRPr>
          </a:p>
          <a:p>
            <a:pPr marL="342900" indent="-342900">
              <a:lnSpc>
                <a:spcPct val="90000"/>
              </a:lnSpc>
              <a:spcBef>
                <a:spcPct val="20000"/>
              </a:spcBef>
              <a:buClr>
                <a:srgbClr val="19477A"/>
              </a:buClr>
              <a:buFontTx/>
              <a:buChar char="•"/>
              <a:defRPr/>
            </a:pPr>
            <a:endParaRPr lang="cs-CZ" sz="2000" dirty="0">
              <a:effectLst>
                <a:outerShdw blurRad="38100" dist="38100" dir="2700000" algn="tl">
                  <a:srgbClr val="808080"/>
                </a:outerShdw>
              </a:effectLst>
              <a:latin typeface="+mn-lt"/>
              <a:cs typeface="Arial" pitchFamily="34" charset="0"/>
            </a:endParaRPr>
          </a:p>
          <a:p>
            <a:pPr marL="342900" indent="-342900">
              <a:lnSpc>
                <a:spcPct val="90000"/>
              </a:lnSpc>
              <a:spcBef>
                <a:spcPct val="20000"/>
              </a:spcBef>
              <a:buClr>
                <a:srgbClr val="19477A"/>
              </a:buClr>
              <a:buFontTx/>
              <a:buChar char="•"/>
              <a:defRPr/>
            </a:pPr>
            <a:endParaRPr lang="cs-CZ" sz="2000" dirty="0">
              <a:effectLst>
                <a:outerShdw blurRad="38100" dist="38100" dir="2700000" algn="tl">
                  <a:srgbClr val="808080"/>
                </a:outerShdw>
              </a:effectLst>
              <a:latin typeface="+mn-lt"/>
              <a:cs typeface="Arial" pitchFamily="34" charset="0"/>
            </a:endParaRPr>
          </a:p>
          <a:p>
            <a:pPr marL="342900" indent="-342900">
              <a:lnSpc>
                <a:spcPct val="90000"/>
              </a:lnSpc>
              <a:spcBef>
                <a:spcPct val="20000"/>
              </a:spcBef>
              <a:buClr>
                <a:srgbClr val="19477A"/>
              </a:buClr>
              <a:buFontTx/>
              <a:buChar char="•"/>
              <a:defRPr/>
            </a:pPr>
            <a:endParaRPr lang="cs-CZ" sz="2000" dirty="0">
              <a:effectLst>
                <a:outerShdw blurRad="38100" dist="38100" dir="2700000" algn="tl">
                  <a:srgbClr val="808080"/>
                </a:outerShdw>
              </a:effectLst>
              <a:latin typeface="+mn-lt"/>
              <a:cs typeface="Arial" pitchFamily="34" charset="0"/>
            </a:endParaRPr>
          </a:p>
          <a:p>
            <a:pPr marL="342900" indent="-342900">
              <a:lnSpc>
                <a:spcPct val="90000"/>
              </a:lnSpc>
              <a:spcBef>
                <a:spcPct val="20000"/>
              </a:spcBef>
              <a:buClr>
                <a:srgbClr val="19477A"/>
              </a:buClr>
              <a:buFontTx/>
              <a:buChar char="•"/>
              <a:defRPr/>
            </a:pPr>
            <a:endParaRPr lang="en-US" sz="2000" i="1" dirty="0">
              <a:effectLst>
                <a:outerShdw blurRad="38100" dist="38100" dir="2700000" algn="tl">
                  <a:srgbClr val="808080"/>
                </a:outerShdw>
              </a:effectLst>
              <a:latin typeface="+mn-lt"/>
              <a:cs typeface="Arial" pitchFamily="34" charset="0"/>
            </a:endParaRPr>
          </a:p>
        </p:txBody>
      </p:sp>
      <p:sp>
        <p:nvSpPr>
          <p:cNvPr id="16" name="TextovéPole 15">
            <a:extLst>
              <a:ext uri="{FF2B5EF4-FFF2-40B4-BE49-F238E27FC236}">
                <a16:creationId xmlns:a16="http://schemas.microsoft.com/office/drawing/2014/main" id="{E520D17D-C224-4BC0-8B58-E9FF9A605DAA}"/>
              </a:ext>
            </a:extLst>
          </p:cNvPr>
          <p:cNvSpPr txBox="1"/>
          <p:nvPr/>
        </p:nvSpPr>
        <p:spPr>
          <a:xfrm>
            <a:off x="0" y="3141663"/>
            <a:ext cx="5219700" cy="812530"/>
          </a:xfrm>
          <a:prstGeom prst="rect">
            <a:avLst/>
          </a:prstGeom>
          <a:noFill/>
        </p:spPr>
        <p:txBody>
          <a:bodyPr>
            <a:spAutoFit/>
          </a:bodyPr>
          <a:lstStyle/>
          <a:p>
            <a:pPr marL="342900" indent="-342900">
              <a:lnSpc>
                <a:spcPct val="90000"/>
              </a:lnSpc>
              <a:spcBef>
                <a:spcPct val="20000"/>
              </a:spcBef>
              <a:buClr>
                <a:srgbClr val="19477A"/>
              </a:buClr>
              <a:buFontTx/>
              <a:buChar char="•"/>
              <a:defRPr/>
            </a:pPr>
            <a:r>
              <a:rPr lang="cs-CZ" sz="3600" dirty="0">
                <a:effectLst>
                  <a:outerShdw blurRad="38100" dist="38100" dir="2700000" algn="tl">
                    <a:srgbClr val="808080"/>
                  </a:outerShdw>
                </a:effectLst>
                <a:latin typeface="+mn-lt"/>
                <a:cs typeface="Arial" pitchFamily="34" charset="0"/>
              </a:rPr>
              <a:t>nižší frekvence</a:t>
            </a:r>
            <a:r>
              <a:rPr lang="cs-CZ" sz="1600" dirty="0">
                <a:effectLst>
                  <a:outerShdw blurRad="38100" dist="38100" dir="2700000" algn="tl">
                    <a:srgbClr val="808080"/>
                  </a:outerShdw>
                </a:effectLst>
                <a:latin typeface="+mn-lt"/>
                <a:cs typeface="Arial" pitchFamily="34" charset="0"/>
              </a:rPr>
              <a:t> = nižší rozlišení, vyšší penetrace</a:t>
            </a:r>
            <a:endParaRPr lang="en-US" sz="1600" i="1" dirty="0">
              <a:effectLst>
                <a:outerShdw blurRad="38100" dist="38100" dir="2700000" algn="tl">
                  <a:srgbClr val="808080"/>
                </a:outerShdw>
              </a:effectLst>
              <a:latin typeface="+mn-lt"/>
              <a:cs typeface="Arial" pitchFamily="34" charset="0"/>
            </a:endParaRPr>
          </a:p>
        </p:txBody>
      </p:sp>
      <p:sp>
        <p:nvSpPr>
          <p:cNvPr id="2" name="Nadpis 1">
            <a:extLst>
              <a:ext uri="{FF2B5EF4-FFF2-40B4-BE49-F238E27FC236}">
                <a16:creationId xmlns:a16="http://schemas.microsoft.com/office/drawing/2014/main" id="{6FE8B192-5DFD-4B28-8802-F3C573336A4A}"/>
              </a:ext>
            </a:extLst>
          </p:cNvPr>
          <p:cNvSpPr>
            <a:spLocks noGrp="1"/>
          </p:cNvSpPr>
          <p:nvPr>
            <p:ph type="title"/>
          </p:nvPr>
        </p:nvSpPr>
        <p:spPr>
          <a:xfrm>
            <a:off x="628650" y="-31238"/>
            <a:ext cx="7886700" cy="1325563"/>
          </a:xfrm>
        </p:spPr>
        <p:txBody>
          <a:bodyPr/>
          <a:lstStyle/>
          <a:p>
            <a:r>
              <a:rPr lang="cs-CZ" dirty="0"/>
              <a:t>Frekvence</a:t>
            </a:r>
          </a:p>
        </p:txBody>
      </p:sp>
      <p:sp>
        <p:nvSpPr>
          <p:cNvPr id="9" name="Rectangle 5">
            <a:extLst>
              <a:ext uri="{FF2B5EF4-FFF2-40B4-BE49-F238E27FC236}">
                <a16:creationId xmlns:a16="http://schemas.microsoft.com/office/drawing/2014/main" id="{D2182352-9F14-4BA0-BDA5-B4B485B29F5B}"/>
              </a:ext>
            </a:extLst>
          </p:cNvPr>
          <p:cNvSpPr txBox="1">
            <a:spLocks noChangeArrowheads="1"/>
          </p:cNvSpPr>
          <p:nvPr/>
        </p:nvSpPr>
        <p:spPr bwMode="auto">
          <a:xfrm>
            <a:off x="1547813" y="1916113"/>
            <a:ext cx="1584325" cy="287337"/>
          </a:xfrm>
          <a:prstGeom prst="rect">
            <a:avLst/>
          </a:prstGeom>
          <a:solidFill>
            <a:srgbClr val="000514"/>
          </a:solidFill>
          <a:ln w="9525">
            <a:noFill/>
            <a:miter lim="800000"/>
            <a:headEnd/>
            <a:tailEnd/>
          </a:ln>
          <a:effectLst/>
        </p:spPr>
        <p:txBody>
          <a:bodyPr anchor="ctr"/>
          <a:lstStyle/>
          <a:p>
            <a:pPr marL="0" marR="0" lvl="0" indent="0" algn="ctr" defTabSz="914400" eaLnBrk="0" fontAlgn="auto" latinLnBrk="0" hangingPunct="0">
              <a:lnSpc>
                <a:spcPct val="100000"/>
              </a:lnSpc>
              <a:spcBef>
                <a:spcPts val="0"/>
              </a:spcBef>
              <a:spcAft>
                <a:spcPts val="0"/>
              </a:spcAft>
              <a:buClrTx/>
              <a:buSzTx/>
              <a:buFont typeface="Wingdings" pitchFamily="2" charset="2"/>
              <a:buNone/>
              <a:tabLst/>
              <a:defRPr/>
            </a:pPr>
            <a:r>
              <a:rPr kumimoji="0" lang="cs-CZ" sz="18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a:rPr>
              <a:t>5 MHz</a:t>
            </a:r>
          </a:p>
        </p:txBody>
      </p:sp>
      <p:sp>
        <p:nvSpPr>
          <p:cNvPr id="10" name="Rectangle 5">
            <a:extLst>
              <a:ext uri="{FF2B5EF4-FFF2-40B4-BE49-F238E27FC236}">
                <a16:creationId xmlns:a16="http://schemas.microsoft.com/office/drawing/2014/main" id="{6A20CE13-9277-48C3-9F3B-BD670D74E300}"/>
              </a:ext>
            </a:extLst>
          </p:cNvPr>
          <p:cNvSpPr txBox="1">
            <a:spLocks noChangeArrowheads="1"/>
          </p:cNvSpPr>
          <p:nvPr/>
        </p:nvSpPr>
        <p:spPr bwMode="auto">
          <a:xfrm>
            <a:off x="7812088" y="1989138"/>
            <a:ext cx="1331912" cy="287337"/>
          </a:xfrm>
          <a:prstGeom prst="rect">
            <a:avLst/>
          </a:prstGeom>
          <a:solidFill>
            <a:srgbClr val="000514"/>
          </a:solidFill>
          <a:ln w="9525">
            <a:noFill/>
            <a:miter lim="800000"/>
            <a:headEnd/>
            <a:tailEnd/>
          </a:ln>
          <a:effectLst/>
        </p:spPr>
        <p:txBody>
          <a:bodyPr anchor="ctr"/>
          <a:lstStyle/>
          <a:p>
            <a:pPr marL="0" marR="0" lvl="0" indent="0" algn="ctr" defTabSz="914400" eaLnBrk="0" fontAlgn="auto" latinLnBrk="0" hangingPunct="0">
              <a:lnSpc>
                <a:spcPct val="100000"/>
              </a:lnSpc>
              <a:spcBef>
                <a:spcPts val="0"/>
              </a:spcBef>
              <a:spcAft>
                <a:spcPts val="0"/>
              </a:spcAft>
              <a:buClrTx/>
              <a:buSzTx/>
              <a:buFont typeface="Wingdings" pitchFamily="2" charset="2"/>
              <a:buNone/>
              <a:tabLst/>
              <a:defRPr/>
            </a:pPr>
            <a:r>
              <a:rPr kumimoji="0" lang="cs-CZ" sz="18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a:rPr>
              <a:t>12 MHz</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60485"/>
                                        </p:tgtEl>
                                        <p:attrNameLst>
                                          <p:attrName>style.visibility</p:attrName>
                                        </p:attrNameLst>
                                      </p:cBhvr>
                                      <p:to>
                                        <p:strVal val="visible"/>
                                      </p:to>
                                    </p:set>
                                    <p:anim calcmode="lin" valueType="num">
                                      <p:cBhvr additive="base">
                                        <p:cTn id="7" dur="500" fill="hold"/>
                                        <p:tgtEl>
                                          <p:spTgt spid="660485"/>
                                        </p:tgtEl>
                                        <p:attrNameLst>
                                          <p:attrName>ppt_x</p:attrName>
                                        </p:attrNameLst>
                                      </p:cBhvr>
                                      <p:tavLst>
                                        <p:tav tm="0">
                                          <p:val>
                                            <p:strVal val="#ppt_x"/>
                                          </p:val>
                                        </p:tav>
                                        <p:tav tm="100000">
                                          <p:val>
                                            <p:strVal val="#ppt_x"/>
                                          </p:val>
                                        </p:tav>
                                      </p:tavLst>
                                    </p:anim>
                                    <p:anim calcmode="lin" valueType="num">
                                      <p:cBhvr additive="base">
                                        <p:cTn id="8" dur="500" fill="hold"/>
                                        <p:tgtEl>
                                          <p:spTgt spid="6604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0485"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a:extLst>
              <a:ext uri="{FF2B5EF4-FFF2-40B4-BE49-F238E27FC236}">
                <a16:creationId xmlns:a16="http://schemas.microsoft.com/office/drawing/2014/main" id="{2E151967-49B8-491D-AC18-25B55B2AF0B5}"/>
              </a:ext>
            </a:extLst>
          </p:cNvPr>
          <p:cNvPicPr>
            <a:picLocks noChangeAspect="1" noChangeArrowheads="1"/>
          </p:cNvPicPr>
          <p:nvPr/>
        </p:nvPicPr>
        <p:blipFill>
          <a:blip r:embed="rId3">
            <a:lum bright="-6000" contrast="-6000"/>
            <a:grayscl/>
            <a:extLst>
              <a:ext uri="{28A0092B-C50C-407E-A947-70E740481C1C}">
                <a14:useLocalDpi xmlns:a14="http://schemas.microsoft.com/office/drawing/2010/main" val="0"/>
              </a:ext>
            </a:extLst>
          </a:blip>
          <a:srcRect l="11742" t="10583" r="3368" b="3625"/>
          <a:stretch>
            <a:fillRect/>
          </a:stretch>
        </p:blipFill>
        <p:spPr bwMode="auto">
          <a:xfrm>
            <a:off x="4191000" y="3213100"/>
            <a:ext cx="49530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7395" name="Rectangle 3">
            <a:extLst>
              <a:ext uri="{FF2B5EF4-FFF2-40B4-BE49-F238E27FC236}">
                <a16:creationId xmlns:a16="http://schemas.microsoft.com/office/drawing/2014/main" id="{62E26F4A-EF32-4674-A7BA-E04E20FDBBA5}"/>
              </a:ext>
            </a:extLst>
          </p:cNvPr>
          <p:cNvSpPr>
            <a:spLocks noGrp="1" noChangeArrowheads="1"/>
          </p:cNvSpPr>
          <p:nvPr>
            <p:ph type="title"/>
          </p:nvPr>
        </p:nvSpPr>
        <p:spPr>
          <a:xfrm>
            <a:off x="599086" y="0"/>
            <a:ext cx="7886700" cy="1325563"/>
          </a:xfrm>
        </p:spPr>
        <p:txBody>
          <a:bodyPr/>
          <a:lstStyle/>
          <a:p>
            <a:pPr eaLnBrk="1" hangingPunct="1">
              <a:defRPr/>
            </a:pPr>
            <a:r>
              <a:rPr lang="cs-CZ" dirty="0" err="1"/>
              <a:t>reverberace</a:t>
            </a:r>
            <a:r>
              <a:rPr lang="cs-CZ" dirty="0"/>
              <a:t> (opakovaní)</a:t>
            </a:r>
          </a:p>
        </p:txBody>
      </p:sp>
      <p:sp>
        <p:nvSpPr>
          <p:cNvPr id="39940" name="Rectangle 4">
            <a:extLst>
              <a:ext uri="{FF2B5EF4-FFF2-40B4-BE49-F238E27FC236}">
                <a16:creationId xmlns:a16="http://schemas.microsoft.com/office/drawing/2014/main" id="{58227BD8-17D4-48CE-91A4-EC1D55517C8C}"/>
              </a:ext>
            </a:extLst>
          </p:cNvPr>
          <p:cNvSpPr>
            <a:spLocks noGrp="1" noChangeArrowheads="1"/>
          </p:cNvSpPr>
          <p:nvPr>
            <p:ph idx="1"/>
          </p:nvPr>
        </p:nvSpPr>
        <p:spPr>
          <a:xfrm>
            <a:off x="687388" y="1573213"/>
            <a:ext cx="8075612" cy="4125912"/>
          </a:xfrm>
        </p:spPr>
        <p:txBody>
          <a:bodyPr/>
          <a:lstStyle/>
          <a:p>
            <a:pPr eaLnBrk="1" hangingPunct="1">
              <a:defRPr/>
            </a:pPr>
            <a:r>
              <a:rPr lang="cs-CZ" sz="2400" u="sng" dirty="0"/>
              <a:t>opakované odrazy</a:t>
            </a:r>
            <a:r>
              <a:rPr lang="cs-CZ" sz="2400" dirty="0"/>
              <a:t> na paralelních odrazových plochách</a:t>
            </a:r>
          </a:p>
          <a:p>
            <a:pPr eaLnBrk="1" hangingPunct="1">
              <a:defRPr/>
            </a:pPr>
            <a:r>
              <a:rPr lang="cs-CZ" sz="2400" dirty="0"/>
              <a:t>komplex stejně vzdálených ech</a:t>
            </a:r>
          </a:p>
          <a:p>
            <a:pPr eaLnBrk="1" hangingPunct="1">
              <a:defRPr/>
            </a:pPr>
            <a:r>
              <a:rPr lang="cs-CZ" sz="2400" dirty="0"/>
              <a:t>intenzita s hloubkou klesá</a:t>
            </a:r>
          </a:p>
          <a:p>
            <a:pPr eaLnBrk="1" hangingPunct="1">
              <a:defRPr/>
            </a:pPr>
            <a:r>
              <a:rPr lang="cs-CZ" sz="2400" dirty="0"/>
              <a:t>dojem vnitřní struktury </a:t>
            </a:r>
          </a:p>
          <a:p>
            <a:pPr eaLnBrk="1" hangingPunct="1">
              <a:buFontTx/>
              <a:buNone/>
              <a:defRPr/>
            </a:pPr>
            <a:r>
              <a:rPr lang="cs-CZ" sz="2400" dirty="0"/>
              <a:t>	(u cystických útvarů)</a:t>
            </a:r>
          </a:p>
          <a:p>
            <a:pPr eaLnBrk="1" hangingPunct="1">
              <a:defRPr/>
            </a:pPr>
            <a:r>
              <a:rPr lang="cs-CZ" sz="2400" dirty="0"/>
              <a:t>např.: „ohony komet“</a:t>
            </a:r>
          </a:p>
        </p:txBody>
      </p:sp>
      <p:pic>
        <p:nvPicPr>
          <p:cNvPr id="51205" name="Picture 6">
            <a:extLst>
              <a:ext uri="{FF2B5EF4-FFF2-40B4-BE49-F238E27FC236}">
                <a16:creationId xmlns:a16="http://schemas.microsoft.com/office/drawing/2014/main" id="{3C3C4CC7-056B-40B9-8675-29298DB9FB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64088"/>
            <a:ext cx="4876800"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a:tailEnd/>
              </a14:hiddenLine>
            </a:ext>
          </a:extLst>
        </p:spPr>
      </p:pic>
      <p:sp>
        <p:nvSpPr>
          <p:cNvPr id="827397" name="Text Box 5">
            <a:extLst>
              <a:ext uri="{FF2B5EF4-FFF2-40B4-BE49-F238E27FC236}">
                <a16:creationId xmlns:a16="http://schemas.microsoft.com/office/drawing/2014/main" id="{76DC8724-BC91-493E-B0E4-0E9497958705}"/>
              </a:ext>
            </a:extLst>
          </p:cNvPr>
          <p:cNvSpPr txBox="1">
            <a:spLocks noChangeArrowheads="1"/>
          </p:cNvSpPr>
          <p:nvPr/>
        </p:nvSpPr>
        <p:spPr bwMode="auto">
          <a:xfrm>
            <a:off x="1504" y="6519446"/>
            <a:ext cx="4875296" cy="338554"/>
          </a:xfrm>
          <a:prstGeom prst="rect">
            <a:avLst/>
          </a:prstGeom>
          <a:solidFill>
            <a:schemeClr val="bg2">
              <a:lumMod val="50000"/>
            </a:schemeClr>
          </a:solidFill>
          <a:ln w="9525">
            <a:noFill/>
            <a:miter lim="800000"/>
            <a:headEnd/>
            <a:tailEnd/>
          </a:ln>
          <a:effectLst/>
        </p:spPr>
        <p:txBody>
          <a:bodyPr wrap="square">
            <a:spAutoFit/>
          </a:bodyPr>
          <a:lstStyle/>
          <a:p>
            <a:pPr>
              <a:spcBef>
                <a:spcPct val="50000"/>
              </a:spcBef>
              <a:defRPr/>
            </a:pPr>
            <a:r>
              <a:rPr lang="cs-CZ" sz="1600" i="1" dirty="0" err="1">
                <a:solidFill>
                  <a:schemeClr val="accent4"/>
                </a:solidFill>
                <a:latin typeface="+mn-lt"/>
              </a:rPr>
              <a:t>Hrazdira</a:t>
            </a:r>
            <a:r>
              <a:rPr lang="cs-CZ" sz="1600" i="1" dirty="0">
                <a:solidFill>
                  <a:schemeClr val="accent4"/>
                </a:solidFill>
                <a:latin typeface="+mn-lt"/>
              </a:rPr>
              <a:t> Ivo: Stručné repetitorium ultrasonografie. 2003.</a:t>
            </a:r>
            <a:r>
              <a:rPr lang="cs-CZ" sz="1600" dirty="0">
                <a:solidFill>
                  <a:schemeClr val="accent4"/>
                </a:solidFill>
                <a:latin typeface="+mn-lt"/>
              </a:rPr>
              <a:t> </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5" name="Rectangle 3">
            <a:extLst>
              <a:ext uri="{FF2B5EF4-FFF2-40B4-BE49-F238E27FC236}">
                <a16:creationId xmlns:a16="http://schemas.microsoft.com/office/drawing/2014/main" id="{62E26F4A-EF32-4674-A7BA-E04E20FDBBA5}"/>
              </a:ext>
            </a:extLst>
          </p:cNvPr>
          <p:cNvSpPr>
            <a:spLocks noGrp="1" noChangeArrowheads="1"/>
          </p:cNvSpPr>
          <p:nvPr>
            <p:ph type="title"/>
          </p:nvPr>
        </p:nvSpPr>
        <p:spPr>
          <a:xfrm>
            <a:off x="599086" y="0"/>
            <a:ext cx="7886700" cy="1325563"/>
          </a:xfrm>
        </p:spPr>
        <p:txBody>
          <a:bodyPr/>
          <a:lstStyle/>
          <a:p>
            <a:pPr eaLnBrk="1" hangingPunct="1">
              <a:defRPr/>
            </a:pPr>
            <a:r>
              <a:rPr lang="cs-CZ" dirty="0"/>
              <a:t>ohon komety</a:t>
            </a:r>
          </a:p>
        </p:txBody>
      </p:sp>
      <p:sp>
        <p:nvSpPr>
          <p:cNvPr id="39940" name="Rectangle 4">
            <a:extLst>
              <a:ext uri="{FF2B5EF4-FFF2-40B4-BE49-F238E27FC236}">
                <a16:creationId xmlns:a16="http://schemas.microsoft.com/office/drawing/2014/main" id="{58227BD8-17D4-48CE-91A4-EC1D55517C8C}"/>
              </a:ext>
            </a:extLst>
          </p:cNvPr>
          <p:cNvSpPr>
            <a:spLocks noGrp="1" noChangeArrowheads="1"/>
          </p:cNvSpPr>
          <p:nvPr>
            <p:ph idx="1"/>
          </p:nvPr>
        </p:nvSpPr>
        <p:spPr>
          <a:xfrm>
            <a:off x="687388" y="1573213"/>
            <a:ext cx="8075612" cy="4125912"/>
          </a:xfrm>
        </p:spPr>
        <p:txBody>
          <a:bodyPr/>
          <a:lstStyle/>
          <a:p>
            <a:r>
              <a:rPr lang="cs-CZ" dirty="0"/>
              <a:t>jedná se o zvýrazněnou </a:t>
            </a:r>
            <a:r>
              <a:rPr lang="cs-CZ" dirty="0" err="1"/>
              <a:t>reverbaci</a:t>
            </a:r>
            <a:r>
              <a:rPr lang="cs-CZ" dirty="0"/>
              <a:t> dvou přilehlých rozhraní</a:t>
            </a:r>
          </a:p>
          <a:p>
            <a:r>
              <a:rPr lang="cs-CZ" dirty="0"/>
              <a:t>drobné kameny, svorky</a:t>
            </a:r>
          </a:p>
          <a:p>
            <a:r>
              <a:rPr lang="cs-CZ" dirty="0"/>
              <a:t>výsledkem je slábnoucí </a:t>
            </a:r>
            <a:r>
              <a:rPr lang="cs-CZ" dirty="0" err="1"/>
              <a:t>hyperecho</a:t>
            </a:r>
            <a:r>
              <a:rPr lang="cs-CZ" dirty="0"/>
              <a:t> distálně</a:t>
            </a:r>
            <a:endParaRPr lang="cs-CZ" sz="2400" dirty="0"/>
          </a:p>
        </p:txBody>
      </p:sp>
      <p:pic>
        <p:nvPicPr>
          <p:cNvPr id="4" name="Obrázek 3">
            <a:extLst>
              <a:ext uri="{FF2B5EF4-FFF2-40B4-BE49-F238E27FC236}">
                <a16:creationId xmlns:a16="http://schemas.microsoft.com/office/drawing/2014/main" id="{C007D14A-9300-4EA3-965E-981B32F454A0}"/>
              </a:ext>
            </a:extLst>
          </p:cNvPr>
          <p:cNvPicPr>
            <a:picLocks noChangeAspect="1"/>
          </p:cNvPicPr>
          <p:nvPr/>
        </p:nvPicPr>
        <p:blipFill>
          <a:blip r:embed="rId3"/>
          <a:stretch>
            <a:fillRect/>
          </a:stretch>
        </p:blipFill>
        <p:spPr>
          <a:xfrm>
            <a:off x="1259632" y="3652913"/>
            <a:ext cx="2520280" cy="3066366"/>
          </a:xfrm>
          <a:prstGeom prst="rect">
            <a:avLst/>
          </a:prstGeom>
        </p:spPr>
      </p:pic>
      <p:pic>
        <p:nvPicPr>
          <p:cNvPr id="104450" name="Picture 2">
            <a:extLst>
              <a:ext uri="{FF2B5EF4-FFF2-40B4-BE49-F238E27FC236}">
                <a16:creationId xmlns:a16="http://schemas.microsoft.com/office/drawing/2014/main" id="{A1A4179C-3B0C-4280-9CCC-C1BE21D687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3993" y="3620137"/>
            <a:ext cx="3000375" cy="3000375"/>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4">
            <a:extLst>
              <a:ext uri="{FF2B5EF4-FFF2-40B4-BE49-F238E27FC236}">
                <a16:creationId xmlns:a16="http://schemas.microsoft.com/office/drawing/2014/main" id="{DA06D86D-9604-477E-93C7-4E5F264C176E}"/>
              </a:ext>
            </a:extLst>
          </p:cNvPr>
          <p:cNvSpPr txBox="1">
            <a:spLocks noChangeArrowheads="1"/>
          </p:cNvSpPr>
          <p:nvPr/>
        </p:nvSpPr>
        <p:spPr bwMode="auto">
          <a:xfrm>
            <a:off x="4883992" y="6389679"/>
            <a:ext cx="3000375" cy="461665"/>
          </a:xfrm>
          <a:prstGeom prst="rect">
            <a:avLst/>
          </a:prstGeom>
          <a:solidFill>
            <a:srgbClr val="000000"/>
          </a:solidFill>
          <a:ln>
            <a:noFill/>
          </a:ln>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en-US" altLang="cs-CZ" sz="1200" b="1" i="1" dirty="0">
                <a:solidFill>
                  <a:schemeClr val="accent4"/>
                </a:solidFill>
                <a:latin typeface="+mj-lt"/>
              </a:rPr>
              <a:t>Case courtesy of Assoc Prof Frank Gaillard,</a:t>
            </a:r>
            <a:r>
              <a:rPr lang="cs-CZ" altLang="cs-CZ" sz="1200" b="1" i="1" dirty="0">
                <a:solidFill>
                  <a:schemeClr val="accent4"/>
                </a:solidFill>
                <a:latin typeface="+mj-lt"/>
              </a:rPr>
              <a:t> </a:t>
            </a:r>
            <a:r>
              <a:rPr lang="en-US" altLang="cs-CZ" sz="1200" b="1" i="1" dirty="0">
                <a:solidFill>
                  <a:schemeClr val="accent4"/>
                </a:solidFill>
                <a:latin typeface="+mj-lt"/>
              </a:rPr>
              <a:t>https://radiopaedia.org/cases/7922</a:t>
            </a:r>
            <a:endParaRPr lang="en-US" altLang="cs-CZ" sz="1200" i="1" dirty="0">
              <a:solidFill>
                <a:schemeClr val="accent4"/>
              </a:solidFill>
              <a:latin typeface="+mj-lt"/>
            </a:endParaRPr>
          </a:p>
        </p:txBody>
      </p:sp>
    </p:spTree>
    <p:extLst>
      <p:ext uri="{BB962C8B-B14F-4D97-AF65-F5344CB8AC3E}">
        <p14:creationId xmlns:p14="http://schemas.microsoft.com/office/powerpoint/2010/main" val="2372560012"/>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5" name="Rectangle 3">
            <a:extLst>
              <a:ext uri="{FF2B5EF4-FFF2-40B4-BE49-F238E27FC236}">
                <a16:creationId xmlns:a16="http://schemas.microsoft.com/office/drawing/2014/main" id="{62E26F4A-EF32-4674-A7BA-E04E20FDBBA5}"/>
              </a:ext>
            </a:extLst>
          </p:cNvPr>
          <p:cNvSpPr>
            <a:spLocks noGrp="1" noChangeArrowheads="1"/>
          </p:cNvSpPr>
          <p:nvPr>
            <p:ph type="title"/>
          </p:nvPr>
        </p:nvSpPr>
        <p:spPr>
          <a:xfrm>
            <a:off x="599086" y="0"/>
            <a:ext cx="7886700" cy="1325563"/>
          </a:xfrm>
        </p:spPr>
        <p:txBody>
          <a:bodyPr/>
          <a:lstStyle/>
          <a:p>
            <a:pPr eaLnBrk="1" hangingPunct="1">
              <a:defRPr/>
            </a:pPr>
            <a:r>
              <a:rPr lang="cs-CZ" dirty="0"/>
              <a:t>ring-</a:t>
            </a:r>
            <a:r>
              <a:rPr lang="cs-CZ" dirty="0" err="1"/>
              <a:t>down</a:t>
            </a:r>
            <a:r>
              <a:rPr lang="cs-CZ" dirty="0"/>
              <a:t> artefakt</a:t>
            </a:r>
          </a:p>
        </p:txBody>
      </p:sp>
      <p:sp>
        <p:nvSpPr>
          <p:cNvPr id="39940" name="Rectangle 4">
            <a:extLst>
              <a:ext uri="{FF2B5EF4-FFF2-40B4-BE49-F238E27FC236}">
                <a16:creationId xmlns:a16="http://schemas.microsoft.com/office/drawing/2014/main" id="{58227BD8-17D4-48CE-91A4-EC1D55517C8C}"/>
              </a:ext>
            </a:extLst>
          </p:cNvPr>
          <p:cNvSpPr>
            <a:spLocks noGrp="1" noChangeArrowheads="1"/>
          </p:cNvSpPr>
          <p:nvPr>
            <p:ph idx="1"/>
          </p:nvPr>
        </p:nvSpPr>
        <p:spPr>
          <a:xfrm>
            <a:off x="687388" y="1196753"/>
            <a:ext cx="8075612" cy="2423384"/>
          </a:xfrm>
        </p:spPr>
        <p:txBody>
          <a:bodyPr>
            <a:normAutofit fontScale="70000" lnSpcReduction="20000"/>
          </a:bodyPr>
          <a:lstStyle/>
          <a:p>
            <a:r>
              <a:rPr lang="cs-CZ" dirty="0"/>
              <a:t>podobný ohonu komety, ale mechanismus je jiný</a:t>
            </a:r>
          </a:p>
          <a:p>
            <a:r>
              <a:rPr lang="cs-CZ" dirty="0"/>
              <a:t>speciální typ rezonančního artefaktu</a:t>
            </a:r>
          </a:p>
          <a:p>
            <a:r>
              <a:rPr lang="cs-CZ" dirty="0"/>
              <a:t>spojen pouze s plynovými bublinami</a:t>
            </a:r>
          </a:p>
          <a:p>
            <a:r>
              <a:rPr lang="cs-CZ" dirty="0"/>
              <a:t>UZ puls se potká s tekutinou obklopenou plynovými bublinami uspořádanými do tvaru obráceného čtyřstěnu. Tekutina rezonuje a vysílá signál zpět k UZ sondě ve formě jedné nebo více rezonančních frekvencí, </a:t>
            </a:r>
          </a:p>
          <a:p>
            <a:r>
              <a:rPr lang="cs-CZ" dirty="0"/>
              <a:t>nejsou zde žádné </a:t>
            </a:r>
            <a:r>
              <a:rPr lang="cs-CZ" dirty="0" err="1"/>
              <a:t>reverberace</a:t>
            </a:r>
            <a:r>
              <a:rPr lang="cs-CZ" dirty="0"/>
              <a:t> (zpětné odrazy)</a:t>
            </a:r>
            <a:endParaRPr lang="cs-CZ" sz="2400" dirty="0"/>
          </a:p>
        </p:txBody>
      </p:sp>
      <p:pic>
        <p:nvPicPr>
          <p:cNvPr id="105477" name="Picture 5">
            <a:extLst>
              <a:ext uri="{FF2B5EF4-FFF2-40B4-BE49-F238E27FC236}">
                <a16:creationId xmlns:a16="http://schemas.microsoft.com/office/drawing/2014/main" id="{86936007-0EEA-421D-9779-DD9A39BE94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0863" y="3306262"/>
            <a:ext cx="5040559" cy="3464385"/>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4">
            <a:extLst>
              <a:ext uri="{FF2B5EF4-FFF2-40B4-BE49-F238E27FC236}">
                <a16:creationId xmlns:a16="http://schemas.microsoft.com/office/drawing/2014/main" id="{DA06D86D-9604-477E-93C7-4E5F264C176E}"/>
              </a:ext>
            </a:extLst>
          </p:cNvPr>
          <p:cNvSpPr txBox="1">
            <a:spLocks noChangeArrowheads="1"/>
          </p:cNvSpPr>
          <p:nvPr/>
        </p:nvSpPr>
        <p:spPr bwMode="auto">
          <a:xfrm>
            <a:off x="2204914" y="6489800"/>
            <a:ext cx="5040559" cy="276999"/>
          </a:xfrm>
          <a:prstGeom prst="rect">
            <a:avLst/>
          </a:prstGeom>
          <a:solidFill>
            <a:srgbClr val="000000"/>
          </a:solidFill>
          <a:ln>
            <a:noFill/>
          </a:ln>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en-US" altLang="cs-CZ" sz="1200" b="1" i="1" dirty="0">
                <a:solidFill>
                  <a:schemeClr val="accent4"/>
                </a:solidFill>
                <a:latin typeface="+mj-lt"/>
              </a:rPr>
              <a:t>Case courtesy of Dr Balint </a:t>
            </a:r>
            <a:r>
              <a:rPr lang="en-US" altLang="cs-CZ" sz="1200" b="1" i="1" dirty="0" err="1">
                <a:solidFill>
                  <a:schemeClr val="accent4"/>
                </a:solidFill>
                <a:latin typeface="+mj-lt"/>
              </a:rPr>
              <a:t>Botz</a:t>
            </a:r>
            <a:r>
              <a:rPr lang="en-US" altLang="cs-CZ" sz="1200" b="1" i="1" dirty="0">
                <a:solidFill>
                  <a:schemeClr val="accent4"/>
                </a:solidFill>
                <a:latin typeface="+mj-lt"/>
              </a:rPr>
              <a:t> , </a:t>
            </a:r>
            <a:r>
              <a:rPr lang="en-US" altLang="cs-CZ" sz="1200" b="1" i="1" dirty="0">
                <a:solidFill>
                  <a:schemeClr val="accent4"/>
                </a:solidFill>
                <a:latin typeface="+mj-lt"/>
                <a:hlinkClick r:id="rId4">
                  <a:extLst>
                    <a:ext uri="{A12FA001-AC4F-418D-AE19-62706E023703}">
                      <ahyp:hlinkClr xmlns:ahyp="http://schemas.microsoft.com/office/drawing/2018/hyperlinkcolor" val="tx"/>
                    </a:ext>
                  </a:extLst>
                </a:hlinkClick>
              </a:rPr>
              <a:t>https://radiopaedia.org/cases/65567</a:t>
            </a:r>
            <a:endParaRPr lang="cs-CZ" altLang="cs-CZ" sz="1200" b="1" i="1" dirty="0">
              <a:solidFill>
                <a:schemeClr val="accent4"/>
              </a:solidFill>
              <a:latin typeface="+mj-lt"/>
            </a:endParaRPr>
          </a:p>
        </p:txBody>
      </p:sp>
    </p:spTree>
    <p:extLst>
      <p:ext uri="{BB962C8B-B14F-4D97-AF65-F5344CB8AC3E}">
        <p14:creationId xmlns:p14="http://schemas.microsoft.com/office/powerpoint/2010/main" val="2230663616"/>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0466" name="Rectangle 2">
            <a:extLst>
              <a:ext uri="{FF2B5EF4-FFF2-40B4-BE49-F238E27FC236}">
                <a16:creationId xmlns:a16="http://schemas.microsoft.com/office/drawing/2014/main" id="{27FC46B5-6373-4523-A4C4-5DB4903D4679}"/>
              </a:ext>
            </a:extLst>
          </p:cNvPr>
          <p:cNvSpPr>
            <a:spLocks noGrp="1" noChangeArrowheads="1"/>
          </p:cNvSpPr>
          <p:nvPr>
            <p:ph type="title"/>
          </p:nvPr>
        </p:nvSpPr>
        <p:spPr/>
        <p:txBody>
          <a:bodyPr/>
          <a:lstStyle/>
          <a:p>
            <a:pPr eaLnBrk="1" hangingPunct="1">
              <a:defRPr/>
            </a:pPr>
            <a:r>
              <a:rPr lang="cs-CZ" dirty="0"/>
              <a:t>artefakt zadní stěny</a:t>
            </a:r>
          </a:p>
        </p:txBody>
      </p:sp>
      <p:sp>
        <p:nvSpPr>
          <p:cNvPr id="40966" name="Rectangle 6">
            <a:extLst>
              <a:ext uri="{FF2B5EF4-FFF2-40B4-BE49-F238E27FC236}">
                <a16:creationId xmlns:a16="http://schemas.microsoft.com/office/drawing/2014/main" id="{4822A9CD-75E2-4E0D-AD0D-0DC81B993F16}"/>
              </a:ext>
            </a:extLst>
          </p:cNvPr>
          <p:cNvSpPr>
            <a:spLocks noGrp="1" noChangeArrowheads="1"/>
          </p:cNvSpPr>
          <p:nvPr>
            <p:ph type="body" sz="half" idx="1"/>
          </p:nvPr>
        </p:nvSpPr>
        <p:spPr>
          <a:xfrm>
            <a:off x="251520" y="1079500"/>
            <a:ext cx="5946080" cy="4830763"/>
          </a:xfrm>
        </p:spPr>
        <p:txBody>
          <a:bodyPr/>
          <a:lstStyle/>
          <a:p>
            <a:pPr eaLnBrk="1" hangingPunct="1">
              <a:defRPr/>
            </a:pPr>
            <a:r>
              <a:rPr lang="cs-CZ" sz="2400" dirty="0"/>
              <a:t>šikmý průchod UZ vlnění stěnou, např. žlučníku, cysty</a:t>
            </a:r>
          </a:p>
          <a:p>
            <a:pPr eaLnBrk="1" hangingPunct="1">
              <a:defRPr/>
            </a:pPr>
            <a:r>
              <a:rPr lang="cs-CZ" sz="2400" dirty="0"/>
              <a:t>neostré zobrazení</a:t>
            </a:r>
          </a:p>
          <a:p>
            <a:pPr eaLnBrk="1" hangingPunct="1">
              <a:defRPr/>
            </a:pPr>
            <a:r>
              <a:rPr lang="cs-CZ" sz="2400" dirty="0"/>
              <a:t>rozlišení např. od sedimentujícího materiálu (drobných konkrementů, drtě, krevního koagula)</a:t>
            </a:r>
          </a:p>
          <a:p>
            <a:pPr eaLnBrk="1" hangingPunct="1">
              <a:defRPr/>
            </a:pPr>
            <a:r>
              <a:rPr lang="cs-CZ" sz="2400" dirty="0"/>
              <a:t>vyšetřit ve 2 rovinách, změna polohy pacienta</a:t>
            </a:r>
          </a:p>
          <a:p>
            <a:pPr eaLnBrk="1" hangingPunct="1">
              <a:defRPr/>
            </a:pPr>
            <a:endParaRPr lang="cs-CZ" sz="2400" dirty="0"/>
          </a:p>
        </p:txBody>
      </p:sp>
      <p:pic>
        <p:nvPicPr>
          <p:cNvPr id="52227" name="Picture 3">
            <a:extLst>
              <a:ext uri="{FF2B5EF4-FFF2-40B4-BE49-F238E27FC236}">
                <a16:creationId xmlns:a16="http://schemas.microsoft.com/office/drawing/2014/main" id="{5C4EFA8C-590E-48DA-82E8-3530C026E0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64253"/>
            <a:ext cx="4355976" cy="2693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4">
            <a:extLst>
              <a:ext uri="{FF2B5EF4-FFF2-40B4-BE49-F238E27FC236}">
                <a16:creationId xmlns:a16="http://schemas.microsoft.com/office/drawing/2014/main" id="{0D2929E8-EB99-4057-9128-C1DBA4ACFC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7600" y="981075"/>
            <a:ext cx="2946400" cy="5029200"/>
          </a:xfrm>
          <a:prstGeom prst="rect">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830469" name="Text Box 5">
            <a:extLst>
              <a:ext uri="{FF2B5EF4-FFF2-40B4-BE49-F238E27FC236}">
                <a16:creationId xmlns:a16="http://schemas.microsoft.com/office/drawing/2014/main" id="{4DAD65C8-283F-4872-88AD-D37439C528BE}"/>
              </a:ext>
            </a:extLst>
          </p:cNvPr>
          <p:cNvSpPr txBox="1">
            <a:spLocks noChangeArrowheads="1"/>
          </p:cNvSpPr>
          <p:nvPr/>
        </p:nvSpPr>
        <p:spPr bwMode="auto">
          <a:xfrm>
            <a:off x="4500563" y="6324600"/>
            <a:ext cx="4643437" cy="307777"/>
          </a:xfrm>
          <a:prstGeom prst="rect">
            <a:avLst/>
          </a:prstGeom>
          <a:noFill/>
          <a:ln w="9525">
            <a:noFill/>
            <a:miter lim="800000"/>
            <a:headEnd/>
            <a:tailEnd/>
          </a:ln>
          <a:effectLst/>
        </p:spPr>
        <p:txBody>
          <a:bodyPr>
            <a:spAutoFit/>
          </a:bodyPr>
          <a:lstStyle/>
          <a:p>
            <a:pPr>
              <a:spcBef>
                <a:spcPct val="20000"/>
              </a:spcBef>
              <a:defRPr/>
            </a:pPr>
            <a:r>
              <a:rPr lang="cs-CZ" sz="1400" i="1" dirty="0" err="1">
                <a:solidFill>
                  <a:schemeClr val="accent4"/>
                </a:solidFill>
                <a:effectLst>
                  <a:outerShdw blurRad="38100" dist="38100" dir="2700000" algn="tl">
                    <a:srgbClr val="000000">
                      <a:alpha val="43137"/>
                    </a:srgbClr>
                  </a:outerShdw>
                </a:effectLst>
                <a:latin typeface="+mj-lt"/>
              </a:rPr>
              <a:t>Matthias</a:t>
            </a:r>
            <a:r>
              <a:rPr lang="cs-CZ" sz="1400" i="1" dirty="0">
                <a:solidFill>
                  <a:schemeClr val="accent4"/>
                </a:solidFill>
                <a:effectLst>
                  <a:outerShdw blurRad="38100" dist="38100" dir="2700000" algn="tl">
                    <a:srgbClr val="000000">
                      <a:alpha val="43137"/>
                    </a:srgbClr>
                  </a:outerShdw>
                </a:effectLst>
                <a:latin typeface="+mj-lt"/>
              </a:rPr>
              <a:t> </a:t>
            </a:r>
            <a:r>
              <a:rPr lang="cs-CZ" sz="1400" i="1" dirty="0" err="1">
                <a:solidFill>
                  <a:schemeClr val="accent4"/>
                </a:solidFill>
                <a:effectLst>
                  <a:outerShdw blurRad="38100" dist="38100" dir="2700000" algn="tl">
                    <a:srgbClr val="000000">
                      <a:alpha val="43137"/>
                    </a:srgbClr>
                  </a:outerShdw>
                </a:effectLst>
                <a:latin typeface="+mj-lt"/>
              </a:rPr>
              <a:t>Hofer</a:t>
            </a:r>
            <a:r>
              <a:rPr lang="cs-CZ" sz="1400" i="1" dirty="0">
                <a:solidFill>
                  <a:schemeClr val="accent4"/>
                </a:solidFill>
                <a:effectLst>
                  <a:outerShdw blurRad="38100" dist="38100" dir="2700000" algn="tl">
                    <a:srgbClr val="000000">
                      <a:alpha val="43137"/>
                    </a:srgbClr>
                  </a:outerShdw>
                </a:effectLst>
                <a:latin typeface="+mj-lt"/>
              </a:rPr>
              <a:t>: Kurz sonografie, 2005, ISBN 80-247-0956-2</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2754" name="Rectangle 2">
            <a:extLst>
              <a:ext uri="{FF2B5EF4-FFF2-40B4-BE49-F238E27FC236}">
                <a16:creationId xmlns:a16="http://schemas.microsoft.com/office/drawing/2014/main" id="{4F8B52E8-5874-4963-8DBE-CDF9C6E12C65}"/>
              </a:ext>
            </a:extLst>
          </p:cNvPr>
          <p:cNvSpPr>
            <a:spLocks noGrp="1" noChangeArrowheads="1"/>
          </p:cNvSpPr>
          <p:nvPr>
            <p:ph type="title"/>
          </p:nvPr>
        </p:nvSpPr>
        <p:spPr/>
        <p:txBody>
          <a:bodyPr/>
          <a:lstStyle/>
          <a:p>
            <a:pPr eaLnBrk="1" hangingPunct="1">
              <a:defRPr/>
            </a:pPr>
            <a:r>
              <a:rPr lang="cs-CZ" dirty="0"/>
              <a:t>skvrnové artefakty - </a:t>
            </a:r>
            <a:r>
              <a:rPr lang="cs-CZ" dirty="0" err="1"/>
              <a:t>speckle</a:t>
            </a:r>
            <a:endParaRPr lang="cs-CZ" dirty="0"/>
          </a:p>
        </p:txBody>
      </p:sp>
      <p:sp>
        <p:nvSpPr>
          <p:cNvPr id="45059" name="Rectangle 3">
            <a:extLst>
              <a:ext uri="{FF2B5EF4-FFF2-40B4-BE49-F238E27FC236}">
                <a16:creationId xmlns:a16="http://schemas.microsoft.com/office/drawing/2014/main" id="{7EA81DBD-1280-4A92-A0A8-EE78D119937A}"/>
              </a:ext>
            </a:extLst>
          </p:cNvPr>
          <p:cNvSpPr>
            <a:spLocks noGrp="1" noChangeArrowheads="1"/>
          </p:cNvSpPr>
          <p:nvPr>
            <p:ph idx="1"/>
          </p:nvPr>
        </p:nvSpPr>
        <p:spPr/>
        <p:txBody>
          <a:bodyPr/>
          <a:lstStyle/>
          <a:p>
            <a:pPr eaLnBrk="1" hangingPunct="1">
              <a:defRPr/>
            </a:pPr>
            <a:r>
              <a:rPr lang="cs-CZ" dirty="0">
                <a:latin typeface="Arial Narrow" pitchFamily="34" charset="0"/>
              </a:rPr>
              <a:t>interference UZ vln</a:t>
            </a:r>
          </a:p>
          <a:p>
            <a:pPr lvl="1" eaLnBrk="1" hangingPunct="1">
              <a:defRPr/>
            </a:pPr>
            <a:r>
              <a:rPr lang="cs-CZ" dirty="0">
                <a:latin typeface="Arial Narrow" pitchFamily="34" charset="0"/>
              </a:rPr>
              <a:t>rozptyl</a:t>
            </a:r>
          </a:p>
          <a:p>
            <a:pPr eaLnBrk="1" hangingPunct="1">
              <a:defRPr/>
            </a:pPr>
            <a:r>
              <a:rPr lang="cs-CZ" u="sng" dirty="0">
                <a:latin typeface="Arial Narrow" pitchFamily="34" charset="0"/>
              </a:rPr>
              <a:t>struktury s menší velikostí než vlnová délka ultrazvuku</a:t>
            </a:r>
          </a:p>
          <a:p>
            <a:pPr eaLnBrk="1" hangingPunct="1">
              <a:defRPr/>
            </a:pPr>
            <a:r>
              <a:rPr lang="cs-CZ" dirty="0">
                <a:latin typeface="Arial Narrow" pitchFamily="34" charset="0"/>
              </a:rPr>
              <a:t>sumace odrazů buněk</a:t>
            </a:r>
          </a:p>
          <a:p>
            <a:pPr eaLnBrk="1" hangingPunct="1">
              <a:defRPr/>
            </a:pPr>
            <a:r>
              <a:rPr lang="cs-CZ" dirty="0">
                <a:latin typeface="Arial Narrow" pitchFamily="34" charset="0"/>
              </a:rPr>
              <a:t>obraz větších celků – </a:t>
            </a:r>
            <a:r>
              <a:rPr lang="cs-CZ" u="sng" dirty="0">
                <a:latin typeface="Arial Narrow" pitchFamily="34" charset="0"/>
              </a:rPr>
              <a:t>skvrny</a:t>
            </a:r>
          </a:p>
          <a:p>
            <a:pPr eaLnBrk="1" hangingPunct="1">
              <a:defRPr/>
            </a:pPr>
            <a:r>
              <a:rPr lang="cs-CZ" dirty="0">
                <a:latin typeface="Arial Narrow" pitchFamily="34" charset="0"/>
              </a:rPr>
              <a:t>parenchymové orgány, např. játra</a:t>
            </a:r>
          </a:p>
          <a:p>
            <a:pPr eaLnBrk="1" hangingPunct="1">
              <a:defRPr/>
            </a:pPr>
            <a:endParaRPr lang="cs-CZ" dirty="0">
              <a:latin typeface="Arial Narrow" pitchFamily="34" charset="0"/>
            </a:endParaRPr>
          </a:p>
        </p:txBody>
      </p:sp>
      <p:sp>
        <p:nvSpPr>
          <p:cNvPr id="56324" name="Text Box 4">
            <a:extLst>
              <a:ext uri="{FF2B5EF4-FFF2-40B4-BE49-F238E27FC236}">
                <a16:creationId xmlns:a16="http://schemas.microsoft.com/office/drawing/2014/main" id="{A9F7493B-EBA0-4164-AEBD-BEA5BCAD5A24}"/>
              </a:ext>
            </a:extLst>
          </p:cNvPr>
          <p:cNvSpPr txBox="1">
            <a:spLocks noChangeArrowheads="1"/>
          </p:cNvSpPr>
          <p:nvPr/>
        </p:nvSpPr>
        <p:spPr bwMode="auto">
          <a:xfrm>
            <a:off x="76200" y="63246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cs-CZ" altLang="cs-CZ" i="1"/>
              <a:t>Hrazdira Ivo: Stručné repetitorium ultrasonografie. 2003.</a:t>
            </a:r>
            <a:r>
              <a:rPr lang="cs-CZ" altLang="cs-CZ"/>
              <a:t> </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Rectangle 2">
            <a:extLst>
              <a:ext uri="{FF2B5EF4-FFF2-40B4-BE49-F238E27FC236}">
                <a16:creationId xmlns:a16="http://schemas.microsoft.com/office/drawing/2014/main" id="{D1B540AB-47CC-444C-9764-6996E462472F}"/>
              </a:ext>
            </a:extLst>
          </p:cNvPr>
          <p:cNvSpPr>
            <a:spLocks noGrp="1" noChangeArrowheads="1"/>
          </p:cNvSpPr>
          <p:nvPr>
            <p:ph type="title"/>
          </p:nvPr>
        </p:nvSpPr>
        <p:spPr>
          <a:xfrm>
            <a:off x="468313" y="0"/>
            <a:ext cx="8229600" cy="1143000"/>
          </a:xfrm>
        </p:spPr>
        <p:txBody>
          <a:bodyPr/>
          <a:lstStyle/>
          <a:p>
            <a:pPr algn="ctr">
              <a:defRPr/>
            </a:pPr>
            <a:r>
              <a:rPr lang="cs-CZ" dirty="0"/>
              <a:t>Artefakt zrcadlení</a:t>
            </a:r>
          </a:p>
        </p:txBody>
      </p:sp>
      <p:sp>
        <p:nvSpPr>
          <p:cNvPr id="734211" name="Rectangle 3">
            <a:extLst>
              <a:ext uri="{FF2B5EF4-FFF2-40B4-BE49-F238E27FC236}">
                <a16:creationId xmlns:a16="http://schemas.microsoft.com/office/drawing/2014/main" id="{0FC16B58-13F4-413E-9F1A-AC947DDE211C}"/>
              </a:ext>
            </a:extLst>
          </p:cNvPr>
          <p:cNvSpPr>
            <a:spLocks noGrp="1" noChangeArrowheads="1"/>
          </p:cNvSpPr>
          <p:nvPr>
            <p:ph idx="1"/>
          </p:nvPr>
        </p:nvSpPr>
        <p:spPr>
          <a:xfrm>
            <a:off x="457200" y="1052513"/>
            <a:ext cx="8229600" cy="5073650"/>
          </a:xfrm>
        </p:spPr>
        <p:txBody>
          <a:bodyPr/>
          <a:lstStyle/>
          <a:p>
            <a:pPr>
              <a:defRPr/>
            </a:pPr>
            <a:r>
              <a:rPr lang="cs-CZ" dirty="0"/>
              <a:t>zrcadlové artefakty</a:t>
            </a:r>
          </a:p>
          <a:p>
            <a:pPr>
              <a:defRPr/>
            </a:pPr>
            <a:r>
              <a:rPr lang="cs-CZ" dirty="0"/>
              <a:t>zdvojení obrazů</a:t>
            </a:r>
          </a:p>
        </p:txBody>
      </p:sp>
      <p:sp>
        <p:nvSpPr>
          <p:cNvPr id="97284" name="Text Box 4">
            <a:extLst>
              <a:ext uri="{FF2B5EF4-FFF2-40B4-BE49-F238E27FC236}">
                <a16:creationId xmlns:a16="http://schemas.microsoft.com/office/drawing/2014/main" id="{5112344B-A600-493B-9B28-39AA789D142E}"/>
              </a:ext>
            </a:extLst>
          </p:cNvPr>
          <p:cNvSpPr txBox="1">
            <a:spLocks noChangeArrowheads="1"/>
          </p:cNvSpPr>
          <p:nvPr/>
        </p:nvSpPr>
        <p:spPr bwMode="auto">
          <a:xfrm>
            <a:off x="457200" y="6477000"/>
            <a:ext cx="487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20000"/>
              </a:spcBef>
            </a:pPr>
            <a:r>
              <a:rPr lang="cs-CZ" altLang="cs-CZ" sz="1400" i="1" dirty="0" err="1">
                <a:solidFill>
                  <a:schemeClr val="accent4"/>
                </a:solidFill>
                <a:latin typeface="+mj-lt"/>
              </a:rPr>
              <a:t>Hrazdira</a:t>
            </a:r>
            <a:r>
              <a:rPr lang="cs-CZ" altLang="cs-CZ" sz="1400" i="1" dirty="0">
                <a:solidFill>
                  <a:schemeClr val="accent4"/>
                </a:solidFill>
                <a:latin typeface="+mj-lt"/>
              </a:rPr>
              <a:t> Ivo: Stručné repetitorium ultrasonografie. 2003. </a:t>
            </a:r>
          </a:p>
        </p:txBody>
      </p:sp>
      <p:pic>
        <p:nvPicPr>
          <p:cNvPr id="97285" name="Picture 5">
            <a:extLst>
              <a:ext uri="{FF2B5EF4-FFF2-40B4-BE49-F238E27FC236}">
                <a16:creationId xmlns:a16="http://schemas.microsoft.com/office/drawing/2014/main" id="{C13821D8-F670-4B21-AFDA-8E832F669D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500313"/>
            <a:ext cx="4625975" cy="3398837"/>
          </a:xfrm>
          <a:prstGeom prst="rect">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nvGrpSpPr>
          <p:cNvPr id="97286" name="Group 6">
            <a:extLst>
              <a:ext uri="{FF2B5EF4-FFF2-40B4-BE49-F238E27FC236}">
                <a16:creationId xmlns:a16="http://schemas.microsoft.com/office/drawing/2014/main" id="{E9DAF435-C145-4D4C-8A18-5430D65BCDA9}"/>
              </a:ext>
            </a:extLst>
          </p:cNvPr>
          <p:cNvGrpSpPr>
            <a:grpSpLocks/>
          </p:cNvGrpSpPr>
          <p:nvPr/>
        </p:nvGrpSpPr>
        <p:grpSpPr bwMode="auto">
          <a:xfrm>
            <a:off x="533400" y="2514600"/>
            <a:ext cx="2895600" cy="3371850"/>
            <a:chOff x="336" y="1776"/>
            <a:chExt cx="1728" cy="1932"/>
          </a:xfrm>
        </p:grpSpPr>
        <p:pic>
          <p:nvPicPr>
            <p:cNvPr id="97287" name="Picture 7">
              <a:extLst>
                <a:ext uri="{FF2B5EF4-FFF2-40B4-BE49-F238E27FC236}">
                  <a16:creationId xmlns:a16="http://schemas.microsoft.com/office/drawing/2014/main" id="{1BA62E7E-59CE-4871-A32C-0099EE7889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 y="1776"/>
              <a:ext cx="1680" cy="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a:tailEnd/>
                </a14:hiddenLine>
              </a:ext>
            </a:extLst>
          </p:spPr>
        </p:pic>
        <p:sp>
          <p:nvSpPr>
            <p:cNvPr id="97288" name="Text Box 8">
              <a:extLst>
                <a:ext uri="{FF2B5EF4-FFF2-40B4-BE49-F238E27FC236}">
                  <a16:creationId xmlns:a16="http://schemas.microsoft.com/office/drawing/2014/main" id="{802FDCE0-D64A-4BC9-A432-6ED5AE83CA55}"/>
                </a:ext>
              </a:extLst>
            </p:cNvPr>
            <p:cNvSpPr txBox="1">
              <a:spLocks noChangeArrowheads="1"/>
            </p:cNvSpPr>
            <p:nvPr/>
          </p:nvSpPr>
          <p:spPr bwMode="auto">
            <a:xfrm>
              <a:off x="336" y="3024"/>
              <a:ext cx="624"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cs-CZ" altLang="cs-CZ" sz="1400"/>
                <a:t>zrcadlový obraz</a:t>
              </a:r>
            </a:p>
          </p:txBody>
        </p:sp>
        <p:grpSp>
          <p:nvGrpSpPr>
            <p:cNvPr id="97289" name="Group 9">
              <a:extLst>
                <a:ext uri="{FF2B5EF4-FFF2-40B4-BE49-F238E27FC236}">
                  <a16:creationId xmlns:a16="http://schemas.microsoft.com/office/drawing/2014/main" id="{2F8733FF-0E95-4C36-86E0-64BFBD2670BA}"/>
                </a:ext>
              </a:extLst>
            </p:cNvPr>
            <p:cNvGrpSpPr>
              <a:grpSpLocks/>
            </p:cNvGrpSpPr>
            <p:nvPr/>
          </p:nvGrpSpPr>
          <p:grpSpPr bwMode="auto">
            <a:xfrm>
              <a:off x="480" y="1872"/>
              <a:ext cx="672" cy="252"/>
              <a:chOff x="816" y="3552"/>
              <a:chExt cx="672" cy="252"/>
            </a:xfrm>
          </p:grpSpPr>
          <p:sp>
            <p:nvSpPr>
              <p:cNvPr id="97293" name="Rectangle 10">
                <a:extLst>
                  <a:ext uri="{FF2B5EF4-FFF2-40B4-BE49-F238E27FC236}">
                    <a16:creationId xmlns:a16="http://schemas.microsoft.com/office/drawing/2014/main" id="{3D184185-CE53-490E-BB25-0C193E2E8861}"/>
                  </a:ext>
                </a:extLst>
              </p:cNvPr>
              <p:cNvSpPr>
                <a:spLocks noChangeArrowheads="1"/>
              </p:cNvSpPr>
              <p:nvPr/>
            </p:nvSpPr>
            <p:spPr bwMode="auto">
              <a:xfrm>
                <a:off x="816" y="3552"/>
                <a:ext cx="672" cy="252"/>
              </a:xfrm>
              <a:prstGeom prst="rect">
                <a:avLst/>
              </a:prstGeom>
              <a:solidFill>
                <a:srgbClr val="FFFFFF"/>
              </a:solidFill>
              <a:ln w="11113">
                <a:solidFill>
                  <a:srgbClr val="0000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97294" name="Rectangle 11">
                <a:extLst>
                  <a:ext uri="{FF2B5EF4-FFF2-40B4-BE49-F238E27FC236}">
                    <a16:creationId xmlns:a16="http://schemas.microsoft.com/office/drawing/2014/main" id="{99DCB57D-24AF-4989-A4E1-0D04E73D8CC8}"/>
                  </a:ext>
                </a:extLst>
              </p:cNvPr>
              <p:cNvSpPr>
                <a:spLocks noChangeArrowheads="1"/>
              </p:cNvSpPr>
              <p:nvPr/>
            </p:nvSpPr>
            <p:spPr bwMode="auto">
              <a:xfrm>
                <a:off x="938" y="3620"/>
                <a:ext cx="387"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kumimoji="1" lang="cs-CZ" altLang="zh-TW" sz="1200"/>
                  <a:t>prostředí 1</a:t>
                </a:r>
                <a:endParaRPr kumimoji="1" lang="en-US" altLang="zh-TW" sz="2400"/>
              </a:p>
            </p:txBody>
          </p:sp>
        </p:grpSp>
        <p:grpSp>
          <p:nvGrpSpPr>
            <p:cNvPr id="97290" name="Group 12">
              <a:extLst>
                <a:ext uri="{FF2B5EF4-FFF2-40B4-BE49-F238E27FC236}">
                  <a16:creationId xmlns:a16="http://schemas.microsoft.com/office/drawing/2014/main" id="{5430E5C2-D174-4D90-BDC0-CCEF82C6AFEB}"/>
                </a:ext>
              </a:extLst>
            </p:cNvPr>
            <p:cNvGrpSpPr>
              <a:grpSpLocks/>
            </p:cNvGrpSpPr>
            <p:nvPr/>
          </p:nvGrpSpPr>
          <p:grpSpPr bwMode="auto">
            <a:xfrm>
              <a:off x="1008" y="3456"/>
              <a:ext cx="624" cy="252"/>
              <a:chOff x="1536" y="3024"/>
              <a:chExt cx="624" cy="252"/>
            </a:xfrm>
          </p:grpSpPr>
          <p:sp>
            <p:nvSpPr>
              <p:cNvPr id="97291" name="Rectangle 13">
                <a:extLst>
                  <a:ext uri="{FF2B5EF4-FFF2-40B4-BE49-F238E27FC236}">
                    <a16:creationId xmlns:a16="http://schemas.microsoft.com/office/drawing/2014/main" id="{26FCD6C5-80FF-4927-9DC2-9A32845CDDA8}"/>
                  </a:ext>
                </a:extLst>
              </p:cNvPr>
              <p:cNvSpPr>
                <a:spLocks noChangeArrowheads="1"/>
              </p:cNvSpPr>
              <p:nvPr/>
            </p:nvSpPr>
            <p:spPr bwMode="auto">
              <a:xfrm>
                <a:off x="1536" y="3024"/>
                <a:ext cx="624" cy="252"/>
              </a:xfrm>
              <a:prstGeom prst="rect">
                <a:avLst/>
              </a:prstGeom>
              <a:solidFill>
                <a:srgbClr val="FFFFFF"/>
              </a:solidFill>
              <a:ln w="11113">
                <a:solidFill>
                  <a:srgbClr val="0000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97292" name="Rectangle 14">
                <a:extLst>
                  <a:ext uri="{FF2B5EF4-FFF2-40B4-BE49-F238E27FC236}">
                    <a16:creationId xmlns:a16="http://schemas.microsoft.com/office/drawing/2014/main" id="{EE854E2C-DCAD-42D5-8D43-F1471EC1875C}"/>
                  </a:ext>
                </a:extLst>
              </p:cNvPr>
              <p:cNvSpPr>
                <a:spLocks noChangeArrowheads="1"/>
              </p:cNvSpPr>
              <p:nvPr/>
            </p:nvSpPr>
            <p:spPr bwMode="auto">
              <a:xfrm>
                <a:off x="1599" y="3090"/>
                <a:ext cx="387" cy="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kumimoji="1" lang="cs-CZ" altLang="zh-TW" sz="1200"/>
                  <a:t>prostředí 2</a:t>
                </a:r>
                <a:endParaRPr kumimoji="1" lang="en-US" altLang="zh-TW" sz="2400"/>
              </a:p>
            </p:txBody>
          </p:sp>
        </p:grpSp>
      </p:grpSp>
    </p:spTree>
    <p:extLst>
      <p:ext uri="{BB962C8B-B14F-4D97-AF65-F5344CB8AC3E}">
        <p14:creationId xmlns:p14="http://schemas.microsoft.com/office/powerpoint/2010/main" val="170375480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4">
            <a:extLst>
              <a:ext uri="{FF2B5EF4-FFF2-40B4-BE49-F238E27FC236}">
                <a16:creationId xmlns:a16="http://schemas.microsoft.com/office/drawing/2014/main" id="{F0E30BE3-E88B-4CDC-84D4-217AB9A04D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438" y="3424238"/>
            <a:ext cx="13811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5">
            <a:extLst>
              <a:ext uri="{FF2B5EF4-FFF2-40B4-BE49-F238E27FC236}">
                <a16:creationId xmlns:a16="http://schemas.microsoft.com/office/drawing/2014/main" id="{124550A9-7873-4F33-B9CC-42C6874394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438" y="3424238"/>
            <a:ext cx="13811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6">
            <a:extLst>
              <a:ext uri="{FF2B5EF4-FFF2-40B4-BE49-F238E27FC236}">
                <a16:creationId xmlns:a16="http://schemas.microsoft.com/office/drawing/2014/main" id="{00854798-072A-4B02-B4E0-F4ABF811BA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95600"/>
            <a:ext cx="345122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Nadpis 2">
            <a:extLst>
              <a:ext uri="{FF2B5EF4-FFF2-40B4-BE49-F238E27FC236}">
                <a16:creationId xmlns:a16="http://schemas.microsoft.com/office/drawing/2014/main" id="{DC4692D9-A0EF-41AC-BDC2-2662549AB898}"/>
              </a:ext>
            </a:extLst>
          </p:cNvPr>
          <p:cNvSpPr>
            <a:spLocks noGrp="1"/>
          </p:cNvSpPr>
          <p:nvPr>
            <p:ph type="title"/>
          </p:nvPr>
        </p:nvSpPr>
        <p:spPr>
          <a:xfrm>
            <a:off x="395536" y="116632"/>
            <a:ext cx="8208912" cy="1440160"/>
          </a:xfrm>
        </p:spPr>
        <p:txBody>
          <a:bodyPr>
            <a:normAutofit/>
          </a:bodyPr>
          <a:lstStyle/>
          <a:p>
            <a:r>
              <a:rPr lang="cs-CZ" dirty="0"/>
              <a:t>Artefakt postranních paprsků</a:t>
            </a:r>
            <a:br>
              <a:rPr lang="cs-CZ" dirty="0"/>
            </a:br>
            <a:r>
              <a:rPr lang="cs-CZ" sz="3600" dirty="0" err="1"/>
              <a:t>Side</a:t>
            </a:r>
            <a:r>
              <a:rPr lang="cs-CZ" sz="3600" dirty="0"/>
              <a:t> lobe </a:t>
            </a:r>
            <a:r>
              <a:rPr lang="cs-CZ" sz="3600" dirty="0" err="1"/>
              <a:t>artifact</a:t>
            </a:r>
            <a:endParaRPr lang="cs-CZ" dirty="0"/>
          </a:p>
        </p:txBody>
      </p:sp>
      <p:sp>
        <p:nvSpPr>
          <p:cNvPr id="47110" name="Rectangle 7">
            <a:extLst>
              <a:ext uri="{FF2B5EF4-FFF2-40B4-BE49-F238E27FC236}">
                <a16:creationId xmlns:a16="http://schemas.microsoft.com/office/drawing/2014/main" id="{EB32BCAC-F468-4291-B168-CA569EDEC4E5}"/>
              </a:ext>
            </a:extLst>
          </p:cNvPr>
          <p:cNvSpPr>
            <a:spLocks noGrp="1" noChangeArrowheads="1"/>
          </p:cNvSpPr>
          <p:nvPr>
            <p:ph idx="1"/>
          </p:nvPr>
        </p:nvSpPr>
        <p:spPr>
          <a:xfrm>
            <a:off x="628650" y="1556793"/>
            <a:ext cx="7886700" cy="1224136"/>
          </a:xfrm>
        </p:spPr>
        <p:txBody>
          <a:bodyPr/>
          <a:lstStyle/>
          <a:p>
            <a:pPr>
              <a:spcBef>
                <a:spcPct val="0"/>
              </a:spcBef>
              <a:defRPr/>
            </a:pPr>
            <a:r>
              <a:rPr lang="cs-CZ" sz="2400" dirty="0"/>
              <a:t>způsobené postranními UZ paprsky, které jsou sice slabší, ale mohou se od výrazně odrazivého rozhraní vrátit zpět a zobrazit jej přímo v ose obrazu</a:t>
            </a:r>
          </a:p>
        </p:txBody>
      </p:sp>
      <p:pic>
        <p:nvPicPr>
          <p:cNvPr id="58375" name="Picture 8">
            <a:extLst>
              <a:ext uri="{FF2B5EF4-FFF2-40B4-BE49-F238E27FC236}">
                <a16:creationId xmlns:a16="http://schemas.microsoft.com/office/drawing/2014/main" id="{A735626C-DF53-4C1A-A8BB-E2881E114C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39375"/>
          <a:stretch>
            <a:fillRect/>
          </a:stretch>
        </p:blipFill>
        <p:spPr bwMode="auto">
          <a:xfrm>
            <a:off x="3711575" y="2882900"/>
            <a:ext cx="5170488"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2" name="Rectangle 2">
            <a:extLst>
              <a:ext uri="{FF2B5EF4-FFF2-40B4-BE49-F238E27FC236}">
                <a16:creationId xmlns:a16="http://schemas.microsoft.com/office/drawing/2014/main" id="{7294CDBF-842D-45C5-BD92-031232FC3F27}"/>
              </a:ext>
            </a:extLst>
          </p:cNvPr>
          <p:cNvSpPr>
            <a:spLocks noGrp="1" noChangeArrowheads="1"/>
          </p:cNvSpPr>
          <p:nvPr>
            <p:ph type="title"/>
          </p:nvPr>
        </p:nvSpPr>
        <p:spPr/>
        <p:txBody>
          <a:bodyPr/>
          <a:lstStyle/>
          <a:p>
            <a:pPr eaLnBrk="1" hangingPunct="1">
              <a:defRPr/>
            </a:pPr>
            <a:r>
              <a:rPr lang="cs-CZ" sz="4000" dirty="0"/>
              <a:t>Elektronický šum</a:t>
            </a:r>
          </a:p>
        </p:txBody>
      </p:sp>
      <p:sp>
        <p:nvSpPr>
          <p:cNvPr id="46084" name="Rectangle 4">
            <a:extLst>
              <a:ext uri="{FF2B5EF4-FFF2-40B4-BE49-F238E27FC236}">
                <a16:creationId xmlns:a16="http://schemas.microsoft.com/office/drawing/2014/main" id="{AD83DAA7-9F0C-470C-9BF5-71A243B24550}"/>
              </a:ext>
            </a:extLst>
          </p:cNvPr>
          <p:cNvSpPr>
            <a:spLocks noGrp="1" noChangeArrowheads="1"/>
          </p:cNvSpPr>
          <p:nvPr>
            <p:ph idx="1"/>
          </p:nvPr>
        </p:nvSpPr>
        <p:spPr>
          <a:xfrm>
            <a:off x="457200" y="1412875"/>
            <a:ext cx="8229600" cy="4713288"/>
          </a:xfrm>
        </p:spPr>
        <p:txBody>
          <a:bodyPr/>
          <a:lstStyle/>
          <a:p>
            <a:pPr>
              <a:spcBef>
                <a:spcPct val="0"/>
              </a:spcBef>
              <a:defRPr/>
            </a:pPr>
            <a:r>
              <a:rPr lang="cs-CZ" dirty="0"/>
              <a:t>interferencí jiných částí přístroje, (mobilní telefon)</a:t>
            </a:r>
          </a:p>
          <a:p>
            <a:pPr>
              <a:spcBef>
                <a:spcPct val="0"/>
              </a:spcBef>
              <a:defRPr/>
            </a:pPr>
            <a:r>
              <a:rPr lang="cs-CZ" dirty="0"/>
              <a:t>také špatným nastavením přístroje</a:t>
            </a:r>
          </a:p>
          <a:p>
            <a:pPr>
              <a:spcBef>
                <a:spcPct val="0"/>
              </a:spcBef>
              <a:defRPr/>
            </a:pPr>
            <a:r>
              <a:rPr lang="cs-CZ" dirty="0"/>
              <a:t>akustický výkon</a:t>
            </a:r>
          </a:p>
          <a:p>
            <a:pPr eaLnBrk="1" hangingPunct="1">
              <a:defRPr/>
            </a:pPr>
            <a:endParaRPr lang="cs-CZ" dirty="0"/>
          </a:p>
        </p:txBody>
      </p:sp>
      <p:pic>
        <p:nvPicPr>
          <p:cNvPr id="57347" name="Picture 3">
            <a:extLst>
              <a:ext uri="{FF2B5EF4-FFF2-40B4-BE49-F238E27FC236}">
                <a16:creationId xmlns:a16="http://schemas.microsoft.com/office/drawing/2014/main" id="{8CABEE7D-42D1-4036-B6EC-80CEB59F66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3802" y="3217864"/>
            <a:ext cx="4082397" cy="3397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ázek 2">
            <a:extLst>
              <a:ext uri="{FF2B5EF4-FFF2-40B4-BE49-F238E27FC236}">
                <a16:creationId xmlns:a16="http://schemas.microsoft.com/office/drawing/2014/main" id="{65360C3E-92DC-430A-971E-64E331344721}"/>
              </a:ext>
            </a:extLst>
          </p:cNvPr>
          <p:cNvPicPr>
            <a:picLocks noChangeAspect="1"/>
          </p:cNvPicPr>
          <p:nvPr/>
        </p:nvPicPr>
        <p:blipFill rotWithShape="1">
          <a:blip r:embed="rId4">
            <a:extLst>
              <a:ext uri="{28A0092B-C50C-407E-A947-70E740481C1C}">
                <a14:useLocalDpi xmlns:a14="http://schemas.microsoft.com/office/drawing/2010/main" val="0"/>
              </a:ext>
            </a:extLst>
          </a:blip>
          <a:srcRect l="8562" t="17451" r="17713" b="10671"/>
          <a:stretch/>
        </p:blipFill>
        <p:spPr>
          <a:xfrm>
            <a:off x="0" y="3217864"/>
            <a:ext cx="4646061" cy="3397249"/>
          </a:xfrm>
          <a:prstGeom prst="rect">
            <a:avLst/>
          </a:prstGeom>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715F52-2C21-4068-91C0-CBD652FCF7E8}"/>
              </a:ext>
            </a:extLst>
          </p:cNvPr>
          <p:cNvSpPr>
            <a:spLocks noGrp="1"/>
          </p:cNvSpPr>
          <p:nvPr>
            <p:ph type="title"/>
          </p:nvPr>
        </p:nvSpPr>
        <p:spPr>
          <a:xfrm>
            <a:off x="623888" y="1709739"/>
            <a:ext cx="7404496" cy="2852737"/>
          </a:xfrm>
        </p:spPr>
        <p:txBody>
          <a:bodyPr/>
          <a:lstStyle/>
          <a:p>
            <a:pPr>
              <a:defRPr/>
            </a:pPr>
            <a:r>
              <a:rPr lang="cs-CZ" dirty="0"/>
              <a:t>Dopplerovské modality</a:t>
            </a:r>
          </a:p>
        </p:txBody>
      </p:sp>
      <p:sp>
        <p:nvSpPr>
          <p:cNvPr id="3" name="Zástupný symbol pro text 2">
            <a:extLst>
              <a:ext uri="{FF2B5EF4-FFF2-40B4-BE49-F238E27FC236}">
                <a16:creationId xmlns:a16="http://schemas.microsoft.com/office/drawing/2014/main" id="{79E8F319-EBB6-44A5-A46F-F1498E59FB76}"/>
              </a:ext>
            </a:extLst>
          </p:cNvPr>
          <p:cNvSpPr>
            <a:spLocks noGrp="1"/>
          </p:cNvSpPr>
          <p:nvPr>
            <p:ph type="body" idx="1"/>
          </p:nvPr>
        </p:nvSpPr>
        <p:spPr/>
        <p:txBody>
          <a:bodyPr/>
          <a:lstStyle/>
          <a:p>
            <a:pPr>
              <a:defRPr/>
            </a:pPr>
            <a:endParaRPr lang="cs-CZ"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5">
            <a:extLst>
              <a:ext uri="{FF2B5EF4-FFF2-40B4-BE49-F238E27FC236}">
                <a16:creationId xmlns:a16="http://schemas.microsoft.com/office/drawing/2014/main" id="{D73F0A53-CD6F-4BD0-A2E9-74AA840FBB24}"/>
              </a:ext>
            </a:extLst>
          </p:cNvPr>
          <p:cNvSpPr>
            <a:spLocks noChangeArrowheads="1"/>
          </p:cNvSpPr>
          <p:nvPr/>
        </p:nvSpPr>
        <p:spPr bwMode="auto">
          <a:xfrm>
            <a:off x="250825" y="1052513"/>
            <a:ext cx="6553200" cy="509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hlink"/>
              </a:buClr>
              <a:buSzPct val="70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imes New Roman" panose="02020603050405020304" pitchFamily="18" charset="0"/>
              </a:defRPr>
            </a:lvl9pPr>
          </a:lstStyle>
          <a:p>
            <a:pPr>
              <a:buClrTx/>
              <a:buSzTx/>
              <a:buFontTx/>
              <a:buChar char="•"/>
              <a:defRPr/>
            </a:pPr>
            <a:r>
              <a:rPr lang="cs-CZ" altLang="cs-CZ" sz="2400" dirty="0">
                <a:latin typeface="+mn-lt"/>
              </a:rPr>
              <a:t>Johann Christian Doppler (1803-1853)</a:t>
            </a:r>
          </a:p>
          <a:p>
            <a:pPr>
              <a:buClrTx/>
              <a:buSzTx/>
              <a:buFontTx/>
              <a:buChar char="•"/>
              <a:defRPr/>
            </a:pPr>
            <a:endParaRPr lang="cs-CZ" altLang="cs-CZ" sz="2400" dirty="0">
              <a:latin typeface="+mn-lt"/>
            </a:endParaRPr>
          </a:p>
          <a:p>
            <a:pPr>
              <a:buClrTx/>
              <a:buSzTx/>
              <a:buFontTx/>
              <a:buChar char="•"/>
              <a:defRPr/>
            </a:pPr>
            <a:endParaRPr lang="cs-CZ" altLang="cs-CZ" sz="2400" dirty="0">
              <a:latin typeface="+mn-lt"/>
            </a:endParaRPr>
          </a:p>
          <a:p>
            <a:pPr>
              <a:buClrTx/>
              <a:buSzTx/>
              <a:buFontTx/>
              <a:buChar char="•"/>
              <a:defRPr/>
            </a:pPr>
            <a:endParaRPr lang="cs-CZ" altLang="cs-CZ" sz="2400" dirty="0">
              <a:latin typeface="+mn-lt"/>
            </a:endParaRPr>
          </a:p>
          <a:p>
            <a:pPr>
              <a:buClrTx/>
              <a:buSzTx/>
              <a:buFontTx/>
              <a:buChar char="•"/>
              <a:defRPr/>
            </a:pPr>
            <a:endParaRPr lang="cs-CZ" altLang="cs-CZ" sz="2400" dirty="0">
              <a:latin typeface="+mn-lt"/>
            </a:endParaRPr>
          </a:p>
          <a:p>
            <a:pPr>
              <a:buClrTx/>
              <a:buSzTx/>
              <a:buFontTx/>
              <a:buChar char="•"/>
              <a:defRPr/>
            </a:pPr>
            <a:endParaRPr lang="cs-CZ" altLang="cs-CZ" sz="2400" dirty="0">
              <a:latin typeface="+mn-lt"/>
            </a:endParaRPr>
          </a:p>
          <a:p>
            <a:pPr>
              <a:buClrTx/>
              <a:buSzTx/>
              <a:buFontTx/>
              <a:buChar char="•"/>
              <a:defRPr/>
            </a:pPr>
            <a:endParaRPr lang="cs-CZ" altLang="cs-CZ" sz="2400" dirty="0">
              <a:latin typeface="+mn-lt"/>
            </a:endParaRPr>
          </a:p>
          <a:p>
            <a:pPr>
              <a:buClrTx/>
              <a:buSzTx/>
              <a:buFontTx/>
              <a:buChar char="•"/>
              <a:defRPr/>
            </a:pPr>
            <a:endParaRPr lang="cs-CZ" altLang="cs-CZ" sz="2400" dirty="0">
              <a:latin typeface="+mn-lt"/>
            </a:endParaRPr>
          </a:p>
          <a:p>
            <a:pPr>
              <a:buClrTx/>
              <a:buSzTx/>
              <a:buFontTx/>
              <a:buChar char="•"/>
              <a:defRPr/>
            </a:pPr>
            <a:r>
              <a:rPr lang="cs-CZ" altLang="cs-CZ" sz="2400" dirty="0">
                <a:latin typeface="+mn-lt"/>
              </a:rPr>
              <a:t>fyzik a matematik</a:t>
            </a:r>
          </a:p>
          <a:p>
            <a:pPr>
              <a:buClrTx/>
              <a:buSzTx/>
              <a:buFontTx/>
              <a:buChar char="•"/>
              <a:defRPr/>
            </a:pPr>
            <a:r>
              <a:rPr lang="cs-CZ" altLang="cs-CZ" sz="2400" dirty="0">
                <a:latin typeface="+mn-lt"/>
              </a:rPr>
              <a:t>princip formulován v roce 1842, Praha</a:t>
            </a:r>
          </a:p>
          <a:p>
            <a:pPr>
              <a:buClrTx/>
              <a:buSzTx/>
              <a:buFontTx/>
              <a:buChar char="•"/>
              <a:defRPr/>
            </a:pPr>
            <a:r>
              <a:rPr lang="cs-CZ" altLang="cs-CZ" sz="2400" dirty="0">
                <a:latin typeface="+mn-lt"/>
              </a:rPr>
              <a:t>platí pro všechny druhy vlnění</a:t>
            </a:r>
          </a:p>
          <a:p>
            <a:pPr>
              <a:buClrTx/>
              <a:buSzTx/>
              <a:buFontTx/>
              <a:buChar char="•"/>
              <a:defRPr/>
            </a:pPr>
            <a:endParaRPr lang="cs-CZ" altLang="cs-CZ" sz="2400" dirty="0">
              <a:latin typeface="+mn-lt"/>
            </a:endParaRPr>
          </a:p>
          <a:p>
            <a:pPr>
              <a:buClrTx/>
              <a:buSzTx/>
              <a:buFontTx/>
              <a:buChar char="•"/>
              <a:defRPr/>
            </a:pPr>
            <a:endParaRPr lang="cs-CZ" altLang="cs-CZ" sz="2400" dirty="0">
              <a:latin typeface="+mn-lt"/>
            </a:endParaRPr>
          </a:p>
        </p:txBody>
      </p:sp>
      <p:pic>
        <p:nvPicPr>
          <p:cNvPr id="60420" name="Picture 6">
            <a:extLst>
              <a:ext uri="{FF2B5EF4-FFF2-40B4-BE49-F238E27FC236}">
                <a16:creationId xmlns:a16="http://schemas.microsoft.com/office/drawing/2014/main" id="{B1F0DF7C-CFAE-421C-98D2-75A45319B3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628775"/>
            <a:ext cx="4319588"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0421" name="Picture 7">
            <a:extLst>
              <a:ext uri="{FF2B5EF4-FFF2-40B4-BE49-F238E27FC236}">
                <a16:creationId xmlns:a16="http://schemas.microsoft.com/office/drawing/2014/main" id="{396C7ECB-7CC2-4F4B-A51D-64E3F639D5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1781175"/>
            <a:ext cx="1954212"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Nadpis 13">
            <a:extLst>
              <a:ext uri="{FF2B5EF4-FFF2-40B4-BE49-F238E27FC236}">
                <a16:creationId xmlns:a16="http://schemas.microsoft.com/office/drawing/2014/main" id="{B790C2AB-C75C-4FB0-9C25-CAE0EA631224}"/>
              </a:ext>
            </a:extLst>
          </p:cNvPr>
          <p:cNvSpPr>
            <a:spLocks noGrp="1"/>
          </p:cNvSpPr>
          <p:nvPr>
            <p:ph type="title"/>
          </p:nvPr>
        </p:nvSpPr>
        <p:spPr>
          <a:xfrm>
            <a:off x="606338" y="15081"/>
            <a:ext cx="7886700" cy="821631"/>
          </a:xfrm>
        </p:spPr>
        <p:txBody>
          <a:bodyPr/>
          <a:lstStyle/>
          <a:p>
            <a:pPr algn="ctr"/>
            <a:r>
              <a:rPr lang="cs-CZ" dirty="0"/>
              <a:t>Dopplerův princip</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Rectangle 2">
            <a:extLst>
              <a:ext uri="{FF2B5EF4-FFF2-40B4-BE49-F238E27FC236}">
                <a16:creationId xmlns:a16="http://schemas.microsoft.com/office/drawing/2014/main" id="{D63FFE91-4B59-4D78-9894-BD4E4C7182B8}"/>
              </a:ext>
            </a:extLst>
          </p:cNvPr>
          <p:cNvSpPr>
            <a:spLocks noGrp="1" noChangeArrowheads="1"/>
          </p:cNvSpPr>
          <p:nvPr>
            <p:ph type="title"/>
          </p:nvPr>
        </p:nvSpPr>
        <p:spPr/>
        <p:txBody>
          <a:bodyPr/>
          <a:lstStyle/>
          <a:p>
            <a:pPr>
              <a:defRPr/>
            </a:pPr>
            <a:r>
              <a:rPr lang="cs-CZ" dirty="0"/>
              <a:t>Amplituda</a:t>
            </a:r>
            <a:endParaRPr lang="en-US" dirty="0"/>
          </a:p>
        </p:txBody>
      </p:sp>
      <p:grpSp>
        <p:nvGrpSpPr>
          <p:cNvPr id="17411" name="Group 3">
            <a:extLst>
              <a:ext uri="{FF2B5EF4-FFF2-40B4-BE49-F238E27FC236}">
                <a16:creationId xmlns:a16="http://schemas.microsoft.com/office/drawing/2014/main" id="{BD0D73C9-C5A3-4160-A09A-06AC073AADF3}"/>
              </a:ext>
            </a:extLst>
          </p:cNvPr>
          <p:cNvGrpSpPr>
            <a:grpSpLocks/>
          </p:cNvGrpSpPr>
          <p:nvPr/>
        </p:nvGrpSpPr>
        <p:grpSpPr bwMode="auto">
          <a:xfrm>
            <a:off x="381000" y="990600"/>
            <a:ext cx="4495800" cy="3276600"/>
            <a:chOff x="240" y="624"/>
            <a:chExt cx="2832" cy="2064"/>
          </a:xfrm>
        </p:grpSpPr>
        <p:pic>
          <p:nvPicPr>
            <p:cNvPr id="17417" name="Picture 4">
              <a:extLst>
                <a:ext uri="{FF2B5EF4-FFF2-40B4-BE49-F238E27FC236}">
                  <a16:creationId xmlns:a16="http://schemas.microsoft.com/office/drawing/2014/main" id="{14F70F2A-5461-4316-A7C0-C83151C6C3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 y="624"/>
              <a:ext cx="2832" cy="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8" name="Rectangle 5">
              <a:extLst>
                <a:ext uri="{FF2B5EF4-FFF2-40B4-BE49-F238E27FC236}">
                  <a16:creationId xmlns:a16="http://schemas.microsoft.com/office/drawing/2014/main" id="{E078F2E3-5962-4852-A88D-9447A0F2ABAD}"/>
                </a:ext>
              </a:extLst>
            </p:cNvPr>
            <p:cNvSpPr>
              <a:spLocks noChangeArrowheads="1"/>
            </p:cNvSpPr>
            <p:nvPr/>
          </p:nvSpPr>
          <p:spPr bwMode="auto">
            <a:xfrm>
              <a:off x="2304" y="1344"/>
              <a:ext cx="70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cs-CZ">
                  <a:solidFill>
                    <a:srgbClr val="DDDDDD"/>
                  </a:solidFill>
                </a:rPr>
                <a:t>2 MHz</a:t>
              </a:r>
            </a:p>
          </p:txBody>
        </p:sp>
      </p:grpSp>
      <p:grpSp>
        <p:nvGrpSpPr>
          <p:cNvPr id="17412" name="Group 6">
            <a:extLst>
              <a:ext uri="{FF2B5EF4-FFF2-40B4-BE49-F238E27FC236}">
                <a16:creationId xmlns:a16="http://schemas.microsoft.com/office/drawing/2014/main" id="{911870A5-ECF5-4F6F-AC8E-BCB409FC0F54}"/>
              </a:ext>
            </a:extLst>
          </p:cNvPr>
          <p:cNvGrpSpPr>
            <a:grpSpLocks/>
          </p:cNvGrpSpPr>
          <p:nvPr/>
        </p:nvGrpSpPr>
        <p:grpSpPr bwMode="auto">
          <a:xfrm>
            <a:off x="4953000" y="990600"/>
            <a:ext cx="3810000" cy="3276600"/>
            <a:chOff x="3120" y="624"/>
            <a:chExt cx="2400" cy="2064"/>
          </a:xfrm>
        </p:grpSpPr>
        <p:pic>
          <p:nvPicPr>
            <p:cNvPr id="17415" name="Picture 7">
              <a:extLst>
                <a:ext uri="{FF2B5EF4-FFF2-40B4-BE49-F238E27FC236}">
                  <a16:creationId xmlns:a16="http://schemas.microsoft.com/office/drawing/2014/main" id="{21F55B3B-2D28-4677-AC5B-64BCAC90046A}"/>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0" y="624"/>
              <a:ext cx="2400" cy="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Rectangle 8">
              <a:extLst>
                <a:ext uri="{FF2B5EF4-FFF2-40B4-BE49-F238E27FC236}">
                  <a16:creationId xmlns:a16="http://schemas.microsoft.com/office/drawing/2014/main" id="{2EC38004-F311-4CEE-878A-CF7847A69733}"/>
                </a:ext>
              </a:extLst>
            </p:cNvPr>
            <p:cNvSpPr>
              <a:spLocks noChangeArrowheads="1"/>
            </p:cNvSpPr>
            <p:nvPr/>
          </p:nvSpPr>
          <p:spPr bwMode="auto">
            <a:xfrm>
              <a:off x="4800" y="1488"/>
              <a:ext cx="61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cs-CZ" sz="1600">
                  <a:solidFill>
                    <a:srgbClr val="DDDDDD"/>
                  </a:solidFill>
                </a:rPr>
                <a:t>2 MHz</a:t>
              </a:r>
            </a:p>
          </p:txBody>
        </p:sp>
      </p:grpSp>
      <p:sp>
        <p:nvSpPr>
          <p:cNvPr id="676873" name="Rectangle 9">
            <a:extLst>
              <a:ext uri="{FF2B5EF4-FFF2-40B4-BE49-F238E27FC236}">
                <a16:creationId xmlns:a16="http://schemas.microsoft.com/office/drawing/2014/main" id="{6395FA9A-B6B2-4EF5-AFB2-D2F1C668ABA8}"/>
              </a:ext>
            </a:extLst>
          </p:cNvPr>
          <p:cNvSpPr>
            <a:spLocks noChangeArrowheads="1"/>
          </p:cNvSpPr>
          <p:nvPr/>
        </p:nvSpPr>
        <p:spPr bwMode="auto">
          <a:xfrm>
            <a:off x="304800" y="4191000"/>
            <a:ext cx="8153400" cy="1981200"/>
          </a:xfrm>
          <a:prstGeom prst="rect">
            <a:avLst/>
          </a:prstGeom>
          <a:noFill/>
          <a:ln w="9525">
            <a:noFill/>
            <a:miter lim="800000"/>
            <a:headEnd/>
            <a:tailEnd/>
          </a:ln>
          <a:effectLst/>
        </p:spPr>
        <p:txBody>
          <a:bodyPr/>
          <a:lstStyle/>
          <a:p>
            <a:pPr marL="342900" indent="-342900">
              <a:spcBef>
                <a:spcPct val="20000"/>
              </a:spcBef>
              <a:buFontTx/>
              <a:buChar char="•"/>
              <a:defRPr/>
            </a:pPr>
            <a:r>
              <a:rPr lang="cs-CZ" sz="2400" dirty="0">
                <a:latin typeface="+mn-lt"/>
                <a:cs typeface="Arial" pitchFamily="34" charset="0"/>
              </a:rPr>
              <a:t>počáteční velikost amplitudy signálu je určena zdrojem</a:t>
            </a:r>
            <a:endParaRPr lang="en-US" sz="2400" dirty="0">
              <a:latin typeface="+mn-lt"/>
              <a:cs typeface="Arial" pitchFamily="34" charset="0"/>
            </a:endParaRPr>
          </a:p>
          <a:p>
            <a:pPr marL="342900" indent="-342900">
              <a:spcBef>
                <a:spcPct val="20000"/>
              </a:spcBef>
              <a:buFontTx/>
              <a:buChar char="•"/>
              <a:defRPr/>
            </a:pPr>
            <a:r>
              <a:rPr lang="cs-CZ" sz="2400" dirty="0">
                <a:latin typeface="+mn-lt"/>
                <a:cs typeface="Arial" pitchFamily="34" charset="0"/>
              </a:rPr>
              <a:t>je snižována průchodem prostředím (tlumení)</a:t>
            </a:r>
          </a:p>
          <a:p>
            <a:pPr marL="342900" indent="-342900">
              <a:spcBef>
                <a:spcPct val="20000"/>
              </a:spcBef>
              <a:buFontTx/>
              <a:buChar char="•"/>
              <a:defRPr/>
            </a:pPr>
            <a:r>
              <a:rPr lang="cs-CZ" sz="2400" dirty="0">
                <a:latin typeface="+mn-lt"/>
                <a:cs typeface="Arial" pitchFamily="34" charset="0"/>
              </a:rPr>
              <a:t>amplituda na příjmu je ovlivněna vlastností prostředí signál odrazit, propustit či absorbovat. </a:t>
            </a:r>
            <a:endParaRPr lang="en-US" sz="2400" dirty="0">
              <a:effectLst>
                <a:outerShdw blurRad="38100" dist="38100" dir="2700000" algn="tl">
                  <a:srgbClr val="FFFFFF"/>
                </a:outerShdw>
              </a:effectLst>
              <a:latin typeface="+mn-lt"/>
              <a:cs typeface="Arial" pitchFamily="34" charset="0"/>
            </a:endParaRPr>
          </a:p>
        </p:txBody>
      </p:sp>
      <p:sp>
        <p:nvSpPr>
          <p:cNvPr id="676875" name="Rectangle 11">
            <a:extLst>
              <a:ext uri="{FF2B5EF4-FFF2-40B4-BE49-F238E27FC236}">
                <a16:creationId xmlns:a16="http://schemas.microsoft.com/office/drawing/2014/main" id="{82138FF8-3DF8-4577-A479-6851F204F226}"/>
              </a:ext>
            </a:extLst>
          </p:cNvPr>
          <p:cNvSpPr>
            <a:spLocks noChangeArrowheads="1"/>
          </p:cNvSpPr>
          <p:nvPr/>
        </p:nvSpPr>
        <p:spPr bwMode="auto">
          <a:xfrm>
            <a:off x="228600" y="6034088"/>
            <a:ext cx="8520113" cy="519112"/>
          </a:xfrm>
          <a:prstGeom prst="rect">
            <a:avLst/>
          </a:prstGeom>
          <a:noFill/>
          <a:ln w="9525">
            <a:noFill/>
            <a:miter lim="800000"/>
            <a:headEnd/>
            <a:tailEnd/>
          </a:ln>
          <a:effectLst/>
        </p:spPr>
        <p:txBody>
          <a:bodyPr>
            <a:spAutoFit/>
          </a:bodyPr>
          <a:lstStyle/>
          <a:p>
            <a:pPr>
              <a:defRPr/>
            </a:pPr>
            <a:r>
              <a:rPr lang="cs-CZ" sz="2800" i="1" dirty="0">
                <a:solidFill>
                  <a:srgbClr val="FFFF00"/>
                </a:solidFill>
                <a:effectLst>
                  <a:outerShdw blurRad="38100" dist="38100" dir="2700000" algn="tl">
                    <a:srgbClr val="000000">
                      <a:alpha val="43137"/>
                    </a:srgbClr>
                  </a:outerShdw>
                </a:effectLst>
                <a:latin typeface="+mn-lt"/>
                <a:cs typeface="Arial" pitchFamily="34" charset="0"/>
              </a:rPr>
              <a:t>frekvenci a amplitudu můžeme ovlivnit jako uživatelé</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6875"/>
                                        </p:tgtEl>
                                        <p:attrNameLst>
                                          <p:attrName>style.visibility</p:attrName>
                                        </p:attrNameLst>
                                      </p:cBhvr>
                                      <p:to>
                                        <p:strVal val="visible"/>
                                      </p:to>
                                    </p:set>
                                    <p:anim calcmode="lin" valueType="num">
                                      <p:cBhvr additive="base">
                                        <p:cTn id="7" dur="500" fill="hold"/>
                                        <p:tgtEl>
                                          <p:spTgt spid="676875"/>
                                        </p:tgtEl>
                                        <p:attrNameLst>
                                          <p:attrName>ppt_x</p:attrName>
                                        </p:attrNameLst>
                                      </p:cBhvr>
                                      <p:tavLst>
                                        <p:tav tm="0">
                                          <p:val>
                                            <p:strVal val="#ppt_x"/>
                                          </p:val>
                                        </p:tav>
                                        <p:tav tm="100000">
                                          <p:val>
                                            <p:strVal val="#ppt_x"/>
                                          </p:val>
                                        </p:tav>
                                      </p:tavLst>
                                    </p:anim>
                                    <p:anim calcmode="lin" valueType="num">
                                      <p:cBhvr additive="base">
                                        <p:cTn id="8" dur="500" fill="hold"/>
                                        <p:tgtEl>
                                          <p:spTgt spid="6768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875"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6">
            <a:extLst>
              <a:ext uri="{FF2B5EF4-FFF2-40B4-BE49-F238E27FC236}">
                <a16:creationId xmlns:a16="http://schemas.microsoft.com/office/drawing/2014/main" id="{80424301-9E30-4D31-B557-F61F43D0F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514600"/>
            <a:ext cx="5657850"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443" name="Object 2">
            <a:extLst>
              <a:ext uri="{FF2B5EF4-FFF2-40B4-BE49-F238E27FC236}">
                <a16:creationId xmlns:a16="http://schemas.microsoft.com/office/drawing/2014/main" id="{EFE5DBD9-1E04-4EF4-94DF-29F1C2B6B68C}"/>
              </a:ext>
            </a:extLst>
          </p:cNvPr>
          <p:cNvGraphicFramePr>
            <a:graphicFrameLocks noChangeAspect="1"/>
          </p:cNvGraphicFramePr>
          <p:nvPr/>
        </p:nvGraphicFramePr>
        <p:xfrm>
          <a:off x="6096000" y="5029200"/>
          <a:ext cx="2330450" cy="1077913"/>
        </p:xfrm>
        <a:graphic>
          <a:graphicData uri="http://schemas.openxmlformats.org/presentationml/2006/ole">
            <mc:AlternateContent xmlns:mc="http://schemas.openxmlformats.org/markup-compatibility/2006">
              <mc:Choice xmlns:v="urn:schemas-microsoft-com:vml" Requires="v">
                <p:oleObj spid="_x0000_s61490" name="Rovnice" r:id="rId4" imgW="850531" imgH="393529" progId="Equation.3">
                  <p:embed/>
                </p:oleObj>
              </mc:Choice>
              <mc:Fallback>
                <p:oleObj name="Rovnice" r:id="rId4" imgW="850531" imgH="393529"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5029200"/>
                        <a:ext cx="2330450" cy="1077913"/>
                      </a:xfrm>
                      <a:prstGeom prst="rect">
                        <a:avLst/>
                      </a:prstGeom>
                      <a:solidFill>
                        <a:srgbClr val="EAEAEA"/>
                      </a:solidFill>
                      <a:ln>
                        <a:noFill/>
                      </a:ln>
                      <a:effectLst/>
                      <a:extLs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80315" name="Rectangle 27">
            <a:extLst>
              <a:ext uri="{FF2B5EF4-FFF2-40B4-BE49-F238E27FC236}">
                <a16:creationId xmlns:a16="http://schemas.microsoft.com/office/drawing/2014/main" id="{797A3845-9E29-4046-9E84-80B2A9A565C9}"/>
              </a:ext>
            </a:extLst>
          </p:cNvPr>
          <p:cNvSpPr>
            <a:spLocks noGrp="1" noChangeArrowheads="1"/>
          </p:cNvSpPr>
          <p:nvPr>
            <p:ph idx="1"/>
          </p:nvPr>
        </p:nvSpPr>
        <p:spPr>
          <a:xfrm>
            <a:off x="228600" y="4876800"/>
            <a:ext cx="8305800" cy="1600200"/>
          </a:xfrm>
        </p:spPr>
        <p:txBody>
          <a:bodyPr/>
          <a:lstStyle/>
          <a:p>
            <a:pPr>
              <a:buFontTx/>
              <a:buNone/>
              <a:defRPr/>
            </a:pPr>
            <a:r>
              <a:rPr lang="cs-CZ" sz="2000" i="1" dirty="0">
                <a:latin typeface="Arial" panose="020B0604020202020204" pitchFamily="34" charset="0"/>
                <a:cs typeface="Arial" panose="020B0604020202020204" pitchFamily="34" charset="0"/>
              </a:rPr>
              <a:t>f</a:t>
            </a:r>
            <a:r>
              <a:rPr lang="cs-CZ" sz="2000" i="1" baseline="-25000" dirty="0">
                <a:latin typeface="Arial" panose="020B0604020202020204" pitchFamily="34" charset="0"/>
                <a:cs typeface="Arial" panose="020B0604020202020204" pitchFamily="34" charset="0"/>
              </a:rPr>
              <a:t>p</a:t>
            </a:r>
            <a:r>
              <a:rPr lang="cs-CZ" sz="2000" dirty="0">
                <a:latin typeface="Arial" panose="020B0604020202020204" pitchFamily="34" charset="0"/>
                <a:cs typeface="Arial" panose="020B0604020202020204" pitchFamily="34" charset="0"/>
              </a:rPr>
              <a:t>  - pozorovatelem přijímaná frekvence vlnění</a:t>
            </a:r>
          </a:p>
          <a:p>
            <a:pPr>
              <a:buFontTx/>
              <a:buNone/>
              <a:defRPr/>
            </a:pPr>
            <a:r>
              <a:rPr lang="cs-CZ" sz="2000" i="1" dirty="0">
                <a:latin typeface="Arial" panose="020B0604020202020204" pitchFamily="34" charset="0"/>
                <a:cs typeface="Arial" panose="020B0604020202020204" pitchFamily="34" charset="0"/>
              </a:rPr>
              <a:t>c</a:t>
            </a:r>
            <a:r>
              <a:rPr lang="cs-CZ" sz="2000" dirty="0">
                <a:latin typeface="Arial" panose="020B0604020202020204" pitchFamily="34" charset="0"/>
                <a:cs typeface="Arial" panose="020B0604020202020204" pitchFamily="34" charset="0"/>
              </a:rPr>
              <a:t>  - rychlost šíření vlnění v daném prostředí</a:t>
            </a:r>
          </a:p>
          <a:p>
            <a:pPr>
              <a:buFontTx/>
              <a:buNone/>
              <a:defRPr/>
            </a:pPr>
            <a:r>
              <a:rPr lang="cs-CZ" sz="2000" i="1" dirty="0">
                <a:latin typeface="Arial" panose="020B0604020202020204" pitchFamily="34" charset="0"/>
                <a:cs typeface="Arial" panose="020B0604020202020204" pitchFamily="34" charset="0"/>
              </a:rPr>
              <a:t>v</a:t>
            </a:r>
            <a:r>
              <a:rPr lang="cs-CZ" sz="2000" dirty="0">
                <a:latin typeface="Arial" panose="020B0604020202020204" pitchFamily="34" charset="0"/>
                <a:cs typeface="Arial" panose="020B0604020202020204" pitchFamily="34" charset="0"/>
              </a:rPr>
              <a:t>  - rychlost pohybu zdroje směrem k pozorovateli</a:t>
            </a:r>
          </a:p>
          <a:p>
            <a:pPr>
              <a:buFontTx/>
              <a:buNone/>
              <a:defRPr/>
            </a:pPr>
            <a:r>
              <a:rPr lang="cs-CZ" sz="2000" i="1" dirty="0" err="1">
                <a:latin typeface="Arial" panose="020B0604020202020204" pitchFamily="34" charset="0"/>
                <a:cs typeface="Arial" panose="020B0604020202020204" pitchFamily="34" charset="0"/>
              </a:rPr>
              <a:t>f</a:t>
            </a:r>
            <a:r>
              <a:rPr lang="cs-CZ" sz="2000" i="1" baseline="-25000" dirty="0" err="1">
                <a:latin typeface="Arial" panose="020B0604020202020204" pitchFamily="34" charset="0"/>
                <a:cs typeface="Arial" panose="020B0604020202020204" pitchFamily="34" charset="0"/>
              </a:rPr>
              <a:t>v</a:t>
            </a:r>
            <a:r>
              <a:rPr lang="cs-CZ" sz="2000" dirty="0">
                <a:latin typeface="Arial" panose="020B0604020202020204" pitchFamily="34" charset="0"/>
                <a:cs typeface="Arial" panose="020B0604020202020204" pitchFamily="34" charset="0"/>
              </a:rPr>
              <a:t>  - zdrojem vyslaná frekvence vlnění</a:t>
            </a:r>
          </a:p>
        </p:txBody>
      </p:sp>
      <p:sp>
        <p:nvSpPr>
          <p:cNvPr id="61445" name="Rectangle 28">
            <a:extLst>
              <a:ext uri="{FF2B5EF4-FFF2-40B4-BE49-F238E27FC236}">
                <a16:creationId xmlns:a16="http://schemas.microsoft.com/office/drawing/2014/main" id="{036C3841-7C80-4391-A634-BE1126A14B86}"/>
              </a:ext>
            </a:extLst>
          </p:cNvPr>
          <p:cNvSpPr>
            <a:spLocks noChangeArrowheads="1"/>
          </p:cNvSpPr>
          <p:nvPr/>
        </p:nvSpPr>
        <p:spPr bwMode="auto">
          <a:xfrm>
            <a:off x="381000" y="1143000"/>
            <a:ext cx="80073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20000"/>
              </a:spcBef>
            </a:pPr>
            <a:r>
              <a:rPr lang="cs-CZ" altLang="cs-CZ" sz="2400" u="sng" dirty="0">
                <a:solidFill>
                  <a:srgbClr val="DDDDDD"/>
                </a:solidFill>
                <a:latin typeface="+mn-lt"/>
                <a:cs typeface="Arial" panose="020B0604020202020204" pitchFamily="34" charset="0"/>
              </a:rPr>
              <a:t>přibližuje-li</a:t>
            </a:r>
            <a:r>
              <a:rPr lang="cs-CZ" altLang="cs-CZ" sz="2400" dirty="0">
                <a:solidFill>
                  <a:srgbClr val="DDDDDD"/>
                </a:solidFill>
                <a:latin typeface="+mn-lt"/>
                <a:cs typeface="Arial" panose="020B0604020202020204" pitchFamily="34" charset="0"/>
              </a:rPr>
              <a:t> se zdroj zvuku o konstantní výšce (frekvenci) tónu směrem k pozorovateli, vnímá pozorovatel výšku tónu </a:t>
            </a:r>
            <a:r>
              <a:rPr lang="cs-CZ" altLang="cs-CZ" sz="2400" u="sng" dirty="0">
                <a:solidFill>
                  <a:srgbClr val="DDDDDD"/>
                </a:solidFill>
                <a:latin typeface="+mn-lt"/>
                <a:cs typeface="Arial" panose="020B0604020202020204" pitchFamily="34" charset="0"/>
              </a:rPr>
              <a:t>vyšší</a:t>
            </a:r>
            <a:r>
              <a:rPr lang="cs-CZ" altLang="cs-CZ" sz="2400" dirty="0">
                <a:solidFill>
                  <a:srgbClr val="DDDDDD"/>
                </a:solidFill>
                <a:latin typeface="+mn-lt"/>
                <a:cs typeface="Arial" panose="020B0604020202020204" pitchFamily="34" charset="0"/>
              </a:rPr>
              <a:t>, rozdíl mezi frekvencemi záleží na rychlosti pohybu</a:t>
            </a:r>
          </a:p>
        </p:txBody>
      </p:sp>
      <p:sp>
        <p:nvSpPr>
          <p:cNvPr id="8" name="Nadpis 13">
            <a:extLst>
              <a:ext uri="{FF2B5EF4-FFF2-40B4-BE49-F238E27FC236}">
                <a16:creationId xmlns:a16="http://schemas.microsoft.com/office/drawing/2014/main" id="{2F29B40C-1CC4-4A6B-9C59-6224E2C92421}"/>
              </a:ext>
            </a:extLst>
          </p:cNvPr>
          <p:cNvSpPr>
            <a:spLocks noGrp="1"/>
          </p:cNvSpPr>
          <p:nvPr>
            <p:ph type="title"/>
          </p:nvPr>
        </p:nvSpPr>
        <p:spPr>
          <a:xfrm>
            <a:off x="606338" y="15081"/>
            <a:ext cx="7886700" cy="821631"/>
          </a:xfrm>
        </p:spPr>
        <p:txBody>
          <a:bodyPr/>
          <a:lstStyle/>
          <a:p>
            <a:pPr algn="ctr"/>
            <a:r>
              <a:rPr lang="cs-CZ" dirty="0"/>
              <a:t>Dopplerův princip</a:t>
            </a: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8" name="Rectangle 2">
            <a:extLst>
              <a:ext uri="{FF2B5EF4-FFF2-40B4-BE49-F238E27FC236}">
                <a16:creationId xmlns:a16="http://schemas.microsoft.com/office/drawing/2014/main" id="{F2599263-1CFE-401D-91F1-32A71ACA1ADB}"/>
              </a:ext>
            </a:extLst>
          </p:cNvPr>
          <p:cNvSpPr>
            <a:spLocks noGrp="1" noChangeArrowheads="1"/>
          </p:cNvSpPr>
          <p:nvPr>
            <p:ph type="title"/>
          </p:nvPr>
        </p:nvSpPr>
        <p:spPr>
          <a:xfrm>
            <a:off x="0" y="0"/>
            <a:ext cx="9144000" cy="1143000"/>
          </a:xfrm>
        </p:spPr>
        <p:txBody>
          <a:bodyPr/>
          <a:lstStyle/>
          <a:p>
            <a:pPr algn="ctr">
              <a:defRPr/>
            </a:pPr>
            <a:r>
              <a:rPr lang="cs-CZ" sz="4000" dirty="0"/>
              <a:t>Dopplerův efekt - frekvenční posun</a:t>
            </a:r>
          </a:p>
        </p:txBody>
      </p:sp>
      <p:sp>
        <p:nvSpPr>
          <p:cNvPr id="782339" name="Rectangle 3">
            <a:extLst>
              <a:ext uri="{FF2B5EF4-FFF2-40B4-BE49-F238E27FC236}">
                <a16:creationId xmlns:a16="http://schemas.microsoft.com/office/drawing/2014/main" id="{19F2C62D-3F9D-4162-A176-86B26F2087BB}"/>
              </a:ext>
            </a:extLst>
          </p:cNvPr>
          <p:cNvSpPr>
            <a:spLocks noGrp="1" noChangeArrowheads="1"/>
          </p:cNvSpPr>
          <p:nvPr>
            <p:ph idx="1"/>
          </p:nvPr>
        </p:nvSpPr>
        <p:spPr>
          <a:xfrm>
            <a:off x="457200" y="1066800"/>
            <a:ext cx="8305800" cy="1981200"/>
          </a:xfrm>
        </p:spPr>
        <p:txBody>
          <a:bodyPr/>
          <a:lstStyle/>
          <a:p>
            <a:pPr>
              <a:defRPr/>
            </a:pPr>
            <a:r>
              <a:rPr lang="cs-CZ" sz="2000" dirty="0"/>
              <a:t>rozdíl frekvence vyslané a přijaté (</a:t>
            </a:r>
            <a:r>
              <a:rPr lang="cs-CZ" sz="2000" i="1" dirty="0">
                <a:sym typeface="Symbol" pitchFamily="18" charset="2"/>
              </a:rPr>
              <a:t></a:t>
            </a:r>
            <a:r>
              <a:rPr lang="cs-CZ" sz="2000" i="1" dirty="0"/>
              <a:t>f = f</a:t>
            </a:r>
            <a:r>
              <a:rPr lang="cs-CZ" sz="2000" i="1" baseline="-25000" dirty="0"/>
              <a:t>0</a:t>
            </a:r>
            <a:r>
              <a:rPr lang="cs-CZ" sz="2000" i="1" dirty="0"/>
              <a:t> – f</a:t>
            </a:r>
            <a:r>
              <a:rPr lang="cs-CZ" sz="2000" i="1" baseline="-25000" dirty="0"/>
              <a:t>1</a:t>
            </a:r>
            <a:r>
              <a:rPr lang="cs-CZ" sz="2000" dirty="0"/>
              <a:t>)</a:t>
            </a:r>
          </a:p>
          <a:p>
            <a:pPr>
              <a:defRPr/>
            </a:pPr>
            <a:r>
              <a:rPr lang="cs-CZ" sz="2000" dirty="0"/>
              <a:t>velikost frekvenčního posuvu je přímo úměrná </a:t>
            </a:r>
            <a:r>
              <a:rPr lang="cs-CZ" sz="2000" dirty="0">
                <a:solidFill>
                  <a:srgbClr val="FFFF00"/>
                </a:solidFill>
              </a:rPr>
              <a:t>frekvenci</a:t>
            </a:r>
            <a:r>
              <a:rPr lang="cs-CZ" sz="2000" dirty="0"/>
              <a:t>, </a:t>
            </a:r>
            <a:r>
              <a:rPr lang="cs-CZ" sz="2000" dirty="0">
                <a:solidFill>
                  <a:srgbClr val="FFFF00"/>
                </a:solidFill>
              </a:rPr>
              <a:t>rychlosti krevního toku</a:t>
            </a:r>
            <a:r>
              <a:rPr lang="cs-CZ" sz="2000" dirty="0"/>
              <a:t> a </a:t>
            </a:r>
            <a:r>
              <a:rPr lang="cs-CZ" sz="2000" dirty="0">
                <a:solidFill>
                  <a:srgbClr val="FFFF00"/>
                </a:solidFill>
              </a:rPr>
              <a:t>kosinu úhlu</a:t>
            </a:r>
            <a:r>
              <a:rPr lang="cs-CZ" sz="2000" dirty="0"/>
              <a:t>, který svírá směr UZ vln a tok krve </a:t>
            </a:r>
          </a:p>
          <a:p>
            <a:pPr lvl="1">
              <a:defRPr/>
            </a:pPr>
            <a:r>
              <a:rPr lang="cs-CZ" sz="3000" dirty="0"/>
              <a:t>kritická mez nad 60°</a:t>
            </a:r>
          </a:p>
          <a:p>
            <a:pPr>
              <a:defRPr/>
            </a:pPr>
            <a:r>
              <a:rPr lang="cs-CZ" sz="2000" dirty="0"/>
              <a:t>výpočet rychlosti pohybujících se elementů</a:t>
            </a:r>
          </a:p>
          <a:p>
            <a:pPr>
              <a:defRPr/>
            </a:pPr>
            <a:endParaRPr lang="cs-CZ" sz="2000" dirty="0"/>
          </a:p>
        </p:txBody>
      </p:sp>
      <p:graphicFrame>
        <p:nvGraphicFramePr>
          <p:cNvPr id="62468" name="Object 2">
            <a:extLst>
              <a:ext uri="{FF2B5EF4-FFF2-40B4-BE49-F238E27FC236}">
                <a16:creationId xmlns:a16="http://schemas.microsoft.com/office/drawing/2014/main" id="{5120E84A-EE79-4E3F-921A-258DF6EEB5A7}"/>
              </a:ext>
            </a:extLst>
          </p:cNvPr>
          <p:cNvGraphicFramePr>
            <a:graphicFrameLocks noChangeAspect="1"/>
          </p:cNvGraphicFramePr>
          <p:nvPr/>
        </p:nvGraphicFramePr>
        <p:xfrm>
          <a:off x="5791200" y="3048000"/>
          <a:ext cx="2895600" cy="1219200"/>
        </p:xfrm>
        <a:graphic>
          <a:graphicData uri="http://schemas.openxmlformats.org/presentationml/2006/ole">
            <mc:AlternateContent xmlns:mc="http://schemas.openxmlformats.org/markup-compatibility/2006">
              <mc:Choice xmlns:v="urn:schemas-microsoft-com:vml" Requires="v">
                <p:oleObj spid="_x0000_s62514" name="Rovnice" r:id="rId3" imgW="1040948" imgH="393529" progId="Equation.3">
                  <p:embed/>
                </p:oleObj>
              </mc:Choice>
              <mc:Fallback>
                <p:oleObj name="Rovnice" r:id="rId3" imgW="1040948" imgH="393529"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3048000"/>
                        <a:ext cx="2895600" cy="1219200"/>
                      </a:xfrm>
                      <a:prstGeom prst="rect">
                        <a:avLst/>
                      </a:prstGeom>
                      <a:solidFill>
                        <a:srgbClr val="DDDDDD"/>
                      </a:solidFill>
                      <a:ln>
                        <a:noFill/>
                      </a:ln>
                      <a:effectLst/>
                      <a:extLst>
                        <a:ext uri="{91240B29-F687-4F45-9708-019B960494DF}">
                          <a14:hiddenLine xmlns:a14="http://schemas.microsoft.com/office/drawing/2010/main" w="9525">
                            <a:solidFill>
                              <a:srgbClr val="FFFF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2469" name="Text Box 6">
            <a:extLst>
              <a:ext uri="{FF2B5EF4-FFF2-40B4-BE49-F238E27FC236}">
                <a16:creationId xmlns:a16="http://schemas.microsoft.com/office/drawing/2014/main" id="{B15C77DE-120A-43AD-9F74-751F28F1B554}"/>
              </a:ext>
            </a:extLst>
          </p:cNvPr>
          <p:cNvSpPr txBox="1">
            <a:spLocks noChangeArrowheads="1"/>
          </p:cNvSpPr>
          <p:nvPr/>
        </p:nvSpPr>
        <p:spPr bwMode="auto">
          <a:xfrm>
            <a:off x="5795963" y="4403725"/>
            <a:ext cx="3271837"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cs-CZ" altLang="cs-CZ" i="1" dirty="0">
                <a:latin typeface="Arial" panose="020B0604020202020204" pitchFamily="34" charset="0"/>
                <a:cs typeface="Arial" panose="020B0604020202020204" pitchFamily="34" charset="0"/>
                <a:sym typeface="Symbol" panose="05050102010706020507" pitchFamily="18" charset="2"/>
              </a:rPr>
              <a:t></a:t>
            </a:r>
            <a:r>
              <a:rPr lang="cs-CZ" altLang="cs-CZ" i="1" dirty="0">
                <a:latin typeface="Arial" panose="020B0604020202020204" pitchFamily="34" charset="0"/>
                <a:cs typeface="Arial" panose="020B0604020202020204" pitchFamily="34" charset="0"/>
              </a:rPr>
              <a:t>f – frekvenční posuv</a:t>
            </a:r>
          </a:p>
          <a:p>
            <a:pPr eaLnBrk="1" hangingPunct="1">
              <a:spcBef>
                <a:spcPct val="50000"/>
              </a:spcBef>
            </a:pPr>
            <a:r>
              <a:rPr lang="cs-CZ" altLang="cs-CZ" i="1" dirty="0">
                <a:latin typeface="Arial" panose="020B0604020202020204" pitchFamily="34" charset="0"/>
                <a:cs typeface="Arial" panose="020B0604020202020204" pitchFamily="34" charset="0"/>
              </a:rPr>
              <a:t>c – rychlost šíření </a:t>
            </a:r>
            <a:r>
              <a:rPr lang="cs-CZ" altLang="cs-CZ" i="1" dirty="0" err="1">
                <a:latin typeface="Arial" panose="020B0604020202020204" pitchFamily="34" charset="0"/>
                <a:cs typeface="Arial" panose="020B0604020202020204" pitchFamily="34" charset="0"/>
              </a:rPr>
              <a:t>uz</a:t>
            </a:r>
            <a:r>
              <a:rPr lang="cs-CZ" altLang="cs-CZ" i="1" dirty="0">
                <a:latin typeface="Arial" panose="020B0604020202020204" pitchFamily="34" charset="0"/>
                <a:cs typeface="Arial" panose="020B0604020202020204" pitchFamily="34" charset="0"/>
              </a:rPr>
              <a:t> vlnění</a:t>
            </a:r>
          </a:p>
          <a:p>
            <a:pPr eaLnBrk="1" hangingPunct="1">
              <a:spcBef>
                <a:spcPct val="50000"/>
              </a:spcBef>
            </a:pPr>
            <a:r>
              <a:rPr lang="cs-CZ" altLang="cs-CZ" i="1" dirty="0">
                <a:latin typeface="Arial" panose="020B0604020202020204" pitchFamily="34" charset="0"/>
                <a:cs typeface="Arial" panose="020B0604020202020204" pitchFamily="34" charset="0"/>
              </a:rPr>
              <a:t>f</a:t>
            </a:r>
            <a:r>
              <a:rPr lang="cs-CZ" altLang="cs-CZ" i="1" baseline="-25000" dirty="0">
                <a:latin typeface="Arial" panose="020B0604020202020204" pitchFamily="34" charset="0"/>
                <a:cs typeface="Arial" panose="020B0604020202020204" pitchFamily="34" charset="0"/>
              </a:rPr>
              <a:t>0</a:t>
            </a:r>
            <a:r>
              <a:rPr lang="cs-CZ" altLang="cs-CZ" i="1" dirty="0">
                <a:latin typeface="Arial" panose="020B0604020202020204" pitchFamily="34" charset="0"/>
                <a:cs typeface="Arial" panose="020B0604020202020204" pitchFamily="34" charset="0"/>
              </a:rPr>
              <a:t> – frekvence sondy</a:t>
            </a:r>
          </a:p>
          <a:p>
            <a:pPr eaLnBrk="1" hangingPunct="1">
              <a:spcBef>
                <a:spcPct val="50000"/>
              </a:spcBef>
            </a:pPr>
            <a:r>
              <a:rPr lang="cs-CZ" altLang="cs-CZ" i="1" dirty="0">
                <a:latin typeface="Arial" panose="020B0604020202020204" pitchFamily="34" charset="0"/>
                <a:cs typeface="Arial" panose="020B0604020202020204" pitchFamily="34" charset="0"/>
                <a:sym typeface="Symbol" panose="05050102010706020507" pitchFamily="18" charset="2"/>
              </a:rPr>
              <a:t></a:t>
            </a:r>
            <a:r>
              <a:rPr lang="cs-CZ" altLang="cs-CZ" i="1" dirty="0">
                <a:latin typeface="Arial" panose="020B0604020202020204" pitchFamily="34" charset="0"/>
                <a:cs typeface="Arial" panose="020B0604020202020204" pitchFamily="34" charset="0"/>
              </a:rPr>
              <a:t> – úhel </a:t>
            </a:r>
            <a:r>
              <a:rPr lang="cs-CZ" altLang="cs-CZ" i="1" dirty="0" err="1">
                <a:latin typeface="Arial" panose="020B0604020202020204" pitchFamily="34" charset="0"/>
                <a:cs typeface="Arial" panose="020B0604020202020204" pitchFamily="34" charset="0"/>
              </a:rPr>
              <a:t>insonace</a:t>
            </a:r>
            <a:endParaRPr lang="cs-CZ" altLang="cs-CZ" i="1" dirty="0">
              <a:latin typeface="Arial" panose="020B0604020202020204" pitchFamily="34" charset="0"/>
              <a:cs typeface="Arial" panose="020B0604020202020204" pitchFamily="34" charset="0"/>
            </a:endParaRPr>
          </a:p>
          <a:p>
            <a:pPr eaLnBrk="1" hangingPunct="1">
              <a:spcBef>
                <a:spcPct val="50000"/>
              </a:spcBef>
            </a:pPr>
            <a:r>
              <a:rPr lang="cs-CZ" altLang="cs-CZ" i="1" dirty="0">
                <a:latin typeface="Arial" panose="020B0604020202020204" pitchFamily="34" charset="0"/>
                <a:cs typeface="Arial" panose="020B0604020202020204" pitchFamily="34" charset="0"/>
              </a:rPr>
              <a:t>v – rychlost toku</a:t>
            </a:r>
          </a:p>
        </p:txBody>
      </p:sp>
      <p:pic>
        <p:nvPicPr>
          <p:cNvPr id="62470" name="Picture 10">
            <a:extLst>
              <a:ext uri="{FF2B5EF4-FFF2-40B4-BE49-F238E27FC236}">
                <a16:creationId xmlns:a16="http://schemas.microsoft.com/office/drawing/2014/main" id="{5569D3C2-C803-4448-B4BD-74679EE760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3252788"/>
            <a:ext cx="3505200"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2" name="Rectangle 2">
            <a:extLst>
              <a:ext uri="{FF2B5EF4-FFF2-40B4-BE49-F238E27FC236}">
                <a16:creationId xmlns:a16="http://schemas.microsoft.com/office/drawing/2014/main" id="{19AC7445-DF77-4CCC-8F79-E9876ED223A3}"/>
              </a:ext>
            </a:extLst>
          </p:cNvPr>
          <p:cNvSpPr>
            <a:spLocks noGrp="1" noChangeArrowheads="1"/>
          </p:cNvSpPr>
          <p:nvPr>
            <p:ph type="title"/>
          </p:nvPr>
        </p:nvSpPr>
        <p:spPr>
          <a:xfrm>
            <a:off x="323850" y="0"/>
            <a:ext cx="8229600" cy="1143000"/>
          </a:xfrm>
        </p:spPr>
        <p:txBody>
          <a:bodyPr/>
          <a:lstStyle/>
          <a:p>
            <a:pPr algn="ctr">
              <a:defRPr/>
            </a:pPr>
            <a:r>
              <a:rPr lang="cs-CZ" dirty="0"/>
              <a:t>Dopplerovské zobrazení</a:t>
            </a:r>
          </a:p>
        </p:txBody>
      </p:sp>
      <p:sp>
        <p:nvSpPr>
          <p:cNvPr id="783363" name="Rectangle 3">
            <a:extLst>
              <a:ext uri="{FF2B5EF4-FFF2-40B4-BE49-F238E27FC236}">
                <a16:creationId xmlns:a16="http://schemas.microsoft.com/office/drawing/2014/main" id="{077C3507-212E-4E3B-9953-C8B61D8F0335}"/>
              </a:ext>
            </a:extLst>
          </p:cNvPr>
          <p:cNvSpPr>
            <a:spLocks noGrp="1" noChangeArrowheads="1"/>
          </p:cNvSpPr>
          <p:nvPr>
            <p:ph idx="1"/>
          </p:nvPr>
        </p:nvSpPr>
        <p:spPr>
          <a:xfrm>
            <a:off x="0" y="981075"/>
            <a:ext cx="9251950" cy="4200525"/>
          </a:xfrm>
        </p:spPr>
        <p:txBody>
          <a:bodyPr>
            <a:normAutofit/>
          </a:bodyPr>
          <a:lstStyle/>
          <a:p>
            <a:pPr>
              <a:buClr>
                <a:srgbClr val="FFC000"/>
              </a:buClr>
              <a:defRPr/>
            </a:pPr>
            <a:endParaRPr lang="en-US" sz="800" dirty="0">
              <a:solidFill>
                <a:srgbClr val="DDDDDD"/>
              </a:solidFill>
              <a:cs typeface="Arial" pitchFamily="34" charset="0"/>
            </a:endParaRPr>
          </a:p>
          <a:p>
            <a:pPr>
              <a:buClr>
                <a:srgbClr val="FFC000"/>
              </a:buClr>
              <a:defRPr/>
            </a:pPr>
            <a:endParaRPr lang="cs-CZ" dirty="0">
              <a:solidFill>
                <a:srgbClr val="FF3300"/>
              </a:solidFill>
              <a:effectLst/>
              <a:cs typeface="Arial" pitchFamily="34" charset="0"/>
            </a:endParaRPr>
          </a:p>
          <a:p>
            <a:pPr>
              <a:buClr>
                <a:srgbClr val="FFC000"/>
              </a:buClr>
              <a:defRPr/>
            </a:pPr>
            <a:endParaRPr lang="cs-CZ" dirty="0">
              <a:solidFill>
                <a:srgbClr val="FF3300"/>
              </a:solidFill>
              <a:effectLst/>
              <a:cs typeface="Arial" pitchFamily="34" charset="0"/>
            </a:endParaRPr>
          </a:p>
          <a:p>
            <a:pPr>
              <a:buClr>
                <a:srgbClr val="FFC000"/>
              </a:buClr>
              <a:defRPr/>
            </a:pPr>
            <a:r>
              <a:rPr lang="cs-CZ" dirty="0">
                <a:effectLst/>
                <a:cs typeface="Arial" pitchFamily="34" charset="0"/>
              </a:rPr>
              <a:t>změna </a:t>
            </a:r>
            <a:r>
              <a:rPr lang="cs-CZ" dirty="0">
                <a:solidFill>
                  <a:srgbClr val="FF0000"/>
                </a:solidFill>
                <a:effectLst/>
                <a:cs typeface="Arial" pitchFamily="34" charset="0"/>
              </a:rPr>
              <a:t>frekvence</a:t>
            </a:r>
            <a:r>
              <a:rPr lang="cs-CZ" dirty="0">
                <a:effectLst/>
                <a:cs typeface="Arial" pitchFamily="34" charset="0"/>
              </a:rPr>
              <a:t> je determinována </a:t>
            </a:r>
            <a:r>
              <a:rPr lang="cs-CZ" u="sng" dirty="0">
                <a:solidFill>
                  <a:srgbClr val="FF0000"/>
                </a:solidFill>
                <a:effectLst/>
                <a:cs typeface="Arial" pitchFamily="34" charset="0"/>
              </a:rPr>
              <a:t>rychlostí </a:t>
            </a:r>
            <a:r>
              <a:rPr lang="cs-CZ" dirty="0">
                <a:effectLst/>
                <a:cs typeface="Arial" pitchFamily="34" charset="0"/>
              </a:rPr>
              <a:t>(budeme tedy měřit rychlost)</a:t>
            </a:r>
          </a:p>
          <a:p>
            <a:pPr>
              <a:buClr>
                <a:srgbClr val="FFC000"/>
              </a:buClr>
              <a:defRPr/>
            </a:pPr>
            <a:endParaRPr lang="cs-CZ" dirty="0">
              <a:solidFill>
                <a:srgbClr val="FF0000"/>
              </a:solidFill>
              <a:effectLst/>
              <a:cs typeface="Arial" pitchFamily="34" charset="0"/>
            </a:endParaRPr>
          </a:p>
          <a:p>
            <a:pPr>
              <a:buClr>
                <a:srgbClr val="FFC000"/>
              </a:buClr>
              <a:defRPr/>
            </a:pPr>
            <a:r>
              <a:rPr lang="cs-CZ" dirty="0">
                <a:solidFill>
                  <a:srgbClr val="FF0000"/>
                </a:solidFill>
                <a:effectLst/>
                <a:cs typeface="Arial" pitchFamily="34" charset="0"/>
              </a:rPr>
              <a:t>intenzita</a:t>
            </a:r>
            <a:r>
              <a:rPr lang="cs-CZ" dirty="0">
                <a:effectLst/>
                <a:cs typeface="Arial" pitchFamily="34" charset="0"/>
              </a:rPr>
              <a:t> přijatého signálu je determinována množstvím pohybujících se </a:t>
            </a:r>
            <a:r>
              <a:rPr lang="cs-CZ" u="sng" dirty="0">
                <a:solidFill>
                  <a:srgbClr val="FF0000"/>
                </a:solidFill>
                <a:effectLst/>
                <a:cs typeface="Arial" pitchFamily="34" charset="0"/>
              </a:rPr>
              <a:t>elementů</a:t>
            </a:r>
            <a:r>
              <a:rPr lang="cs-CZ" dirty="0">
                <a:effectLst/>
                <a:cs typeface="Arial" pitchFamily="34" charset="0"/>
              </a:rPr>
              <a:t>  (např. krvinek)</a:t>
            </a:r>
          </a:p>
          <a:p>
            <a:pPr>
              <a:buClr>
                <a:srgbClr val="FFC000"/>
              </a:buClr>
              <a:defRPr/>
            </a:pPr>
            <a:endParaRPr lang="en-US" i="1" dirty="0">
              <a:solidFill>
                <a:srgbClr val="FF3300"/>
              </a:solidFill>
              <a:effectLst/>
              <a:cs typeface="Arial" pitchFamily="34" charset="0"/>
            </a:endParaRP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7698" name="Rectangle 2">
            <a:extLst>
              <a:ext uri="{FF2B5EF4-FFF2-40B4-BE49-F238E27FC236}">
                <a16:creationId xmlns:a16="http://schemas.microsoft.com/office/drawing/2014/main" id="{010AD239-1D86-4C7B-861E-54A229CAE9AF}"/>
              </a:ext>
            </a:extLst>
          </p:cNvPr>
          <p:cNvSpPr>
            <a:spLocks noGrp="1" noChangeArrowheads="1"/>
          </p:cNvSpPr>
          <p:nvPr>
            <p:ph type="title"/>
          </p:nvPr>
        </p:nvSpPr>
        <p:spPr>
          <a:xfrm>
            <a:off x="0" y="0"/>
            <a:ext cx="9144000" cy="1143000"/>
          </a:xfrm>
        </p:spPr>
        <p:txBody>
          <a:bodyPr/>
          <a:lstStyle/>
          <a:p>
            <a:pPr algn="ctr">
              <a:defRPr/>
            </a:pPr>
            <a:r>
              <a:rPr lang="cs-CZ" sz="4000" dirty="0"/>
              <a:t>Dopplerův efekt - frekvenční posuv</a:t>
            </a:r>
          </a:p>
        </p:txBody>
      </p:sp>
      <p:sp>
        <p:nvSpPr>
          <p:cNvPr id="797699" name="Rectangle 3">
            <a:extLst>
              <a:ext uri="{FF2B5EF4-FFF2-40B4-BE49-F238E27FC236}">
                <a16:creationId xmlns:a16="http://schemas.microsoft.com/office/drawing/2014/main" id="{345D1180-72FC-4276-B564-D9600E1665D0}"/>
              </a:ext>
            </a:extLst>
          </p:cNvPr>
          <p:cNvSpPr>
            <a:spLocks noGrp="1" noChangeArrowheads="1"/>
          </p:cNvSpPr>
          <p:nvPr>
            <p:ph idx="1"/>
          </p:nvPr>
        </p:nvSpPr>
        <p:spPr>
          <a:xfrm>
            <a:off x="1533525" y="5029200"/>
            <a:ext cx="5029200" cy="914400"/>
          </a:xfrm>
        </p:spPr>
        <p:txBody>
          <a:bodyPr>
            <a:normAutofit lnSpcReduction="10000"/>
          </a:bodyPr>
          <a:lstStyle/>
          <a:p>
            <a:pPr>
              <a:buFontTx/>
              <a:buNone/>
              <a:defRPr/>
            </a:pPr>
            <a:r>
              <a:rPr lang="cs-CZ" sz="2800" u="sng" dirty="0">
                <a:solidFill>
                  <a:srgbClr val="DDDDDD"/>
                </a:solidFill>
                <a:latin typeface="Arial" panose="020B0604020202020204" pitchFamily="34" charset="0"/>
                <a:cs typeface="Arial" panose="020B0604020202020204" pitchFamily="34" charset="0"/>
              </a:rPr>
              <a:t>2 • 5000000 s</a:t>
            </a:r>
            <a:r>
              <a:rPr lang="cs-CZ" sz="2800" u="sng" baseline="30000" dirty="0">
                <a:solidFill>
                  <a:srgbClr val="DDDDDD"/>
                </a:solidFill>
                <a:latin typeface="Arial" panose="020B0604020202020204" pitchFamily="34" charset="0"/>
                <a:cs typeface="Arial" panose="020B0604020202020204" pitchFamily="34" charset="0"/>
              </a:rPr>
              <a:t>-1</a:t>
            </a:r>
            <a:r>
              <a:rPr lang="cs-CZ" sz="2800" u="sng" dirty="0">
                <a:solidFill>
                  <a:srgbClr val="DDDDDD"/>
                </a:solidFill>
                <a:latin typeface="Arial" panose="020B0604020202020204" pitchFamily="34" charset="0"/>
                <a:cs typeface="Arial" panose="020B0604020202020204" pitchFamily="34" charset="0"/>
              </a:rPr>
              <a:t> • 0,3 </a:t>
            </a:r>
            <a:r>
              <a:rPr lang="cs-CZ" sz="2800" u="sng" dirty="0" err="1">
                <a:solidFill>
                  <a:srgbClr val="DDDDDD"/>
                </a:solidFill>
                <a:latin typeface="Arial" panose="020B0604020202020204" pitchFamily="34" charset="0"/>
                <a:cs typeface="Arial" panose="020B0604020202020204" pitchFamily="34" charset="0"/>
              </a:rPr>
              <a:t>ms</a:t>
            </a:r>
            <a:r>
              <a:rPr lang="cs-CZ" sz="2800" u="sng" baseline="30000" dirty="0">
                <a:solidFill>
                  <a:srgbClr val="DDDDDD"/>
                </a:solidFill>
                <a:latin typeface="Arial" panose="020B0604020202020204" pitchFamily="34" charset="0"/>
                <a:cs typeface="Arial" panose="020B0604020202020204" pitchFamily="34" charset="0"/>
              </a:rPr>
              <a:t>-1</a:t>
            </a:r>
            <a:r>
              <a:rPr lang="cs-CZ" sz="2800" u="sng" dirty="0">
                <a:solidFill>
                  <a:srgbClr val="DDDDDD"/>
                </a:solidFill>
                <a:latin typeface="Arial" panose="020B0604020202020204" pitchFamily="34" charset="0"/>
                <a:cs typeface="Arial" panose="020B0604020202020204" pitchFamily="34" charset="0"/>
              </a:rPr>
              <a:t> • 0,5    </a:t>
            </a:r>
            <a:r>
              <a:rPr lang="cs-CZ" sz="2800" dirty="0">
                <a:solidFill>
                  <a:srgbClr val="DDDDDD"/>
                </a:solidFill>
                <a:latin typeface="Arial" panose="020B0604020202020204" pitchFamily="34" charset="0"/>
                <a:cs typeface="Arial" panose="020B0604020202020204" pitchFamily="34" charset="0"/>
              </a:rPr>
              <a:t> </a:t>
            </a:r>
          </a:p>
          <a:p>
            <a:pPr>
              <a:buFontTx/>
              <a:buNone/>
              <a:defRPr/>
            </a:pPr>
            <a:r>
              <a:rPr lang="cs-CZ" sz="2800" dirty="0">
                <a:solidFill>
                  <a:srgbClr val="DDDDDD"/>
                </a:solidFill>
                <a:latin typeface="Arial" panose="020B0604020202020204" pitchFamily="34" charset="0"/>
                <a:cs typeface="Arial" panose="020B0604020202020204" pitchFamily="34" charset="0"/>
              </a:rPr>
              <a:t>                  1580 </a:t>
            </a:r>
            <a:r>
              <a:rPr lang="cs-CZ" sz="2800" dirty="0" err="1">
                <a:solidFill>
                  <a:srgbClr val="DDDDDD"/>
                </a:solidFill>
                <a:latin typeface="Arial" panose="020B0604020202020204" pitchFamily="34" charset="0"/>
                <a:cs typeface="Arial" panose="020B0604020202020204" pitchFamily="34" charset="0"/>
              </a:rPr>
              <a:t>ms</a:t>
            </a:r>
            <a:r>
              <a:rPr lang="cs-CZ" sz="2800" baseline="30000" dirty="0">
                <a:solidFill>
                  <a:srgbClr val="DDDDDD"/>
                </a:solidFill>
                <a:latin typeface="Arial" panose="020B0604020202020204" pitchFamily="34" charset="0"/>
                <a:cs typeface="Arial" panose="020B0604020202020204" pitchFamily="34" charset="0"/>
              </a:rPr>
              <a:t>-1</a:t>
            </a:r>
            <a:r>
              <a:rPr lang="cs-CZ" sz="2800" dirty="0">
                <a:solidFill>
                  <a:srgbClr val="DDDDDD"/>
                </a:solidFill>
                <a:latin typeface="Arial" panose="020B0604020202020204" pitchFamily="34" charset="0"/>
                <a:cs typeface="Arial" panose="020B0604020202020204" pitchFamily="34" charset="0"/>
              </a:rPr>
              <a:t> </a:t>
            </a:r>
          </a:p>
        </p:txBody>
      </p:sp>
      <p:graphicFrame>
        <p:nvGraphicFramePr>
          <p:cNvPr id="63492" name="Object 2">
            <a:extLst>
              <a:ext uri="{FF2B5EF4-FFF2-40B4-BE49-F238E27FC236}">
                <a16:creationId xmlns:a16="http://schemas.microsoft.com/office/drawing/2014/main" id="{AD1E6ACC-54E1-45E5-81FE-A5F01DEA6FFC}"/>
              </a:ext>
            </a:extLst>
          </p:cNvPr>
          <p:cNvGraphicFramePr>
            <a:graphicFrameLocks noChangeAspect="1"/>
          </p:cNvGraphicFramePr>
          <p:nvPr/>
        </p:nvGraphicFramePr>
        <p:xfrm>
          <a:off x="457200" y="1143000"/>
          <a:ext cx="2895600" cy="1219200"/>
        </p:xfrm>
        <a:graphic>
          <a:graphicData uri="http://schemas.openxmlformats.org/presentationml/2006/ole">
            <mc:AlternateContent xmlns:mc="http://schemas.openxmlformats.org/markup-compatibility/2006">
              <mc:Choice xmlns:v="urn:schemas-microsoft-com:vml" Requires="v">
                <p:oleObj spid="_x0000_s63570" name="Rovnice" r:id="rId3" imgW="1040948" imgH="393529" progId="Equation.3">
                  <p:embed/>
                </p:oleObj>
              </mc:Choice>
              <mc:Fallback>
                <p:oleObj name="Rovnice" r:id="rId3" imgW="1040948" imgH="393529"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143000"/>
                        <a:ext cx="2895600" cy="1219200"/>
                      </a:xfrm>
                      <a:prstGeom prst="rect">
                        <a:avLst/>
                      </a:prstGeom>
                      <a:solidFill>
                        <a:srgbClr val="DDDDDD"/>
                      </a:solidFill>
                      <a:ln>
                        <a:noFill/>
                      </a:ln>
                      <a:effectLst/>
                      <a:extLst>
                        <a:ext uri="{91240B29-F687-4F45-9708-019B960494DF}">
                          <a14:hiddenLine xmlns:a14="http://schemas.microsoft.com/office/drawing/2010/main" w="9525">
                            <a:solidFill>
                              <a:srgbClr val="FFFF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97704" name="Rectangle 8">
            <a:extLst>
              <a:ext uri="{FF2B5EF4-FFF2-40B4-BE49-F238E27FC236}">
                <a16:creationId xmlns:a16="http://schemas.microsoft.com/office/drawing/2014/main" id="{D6388BDF-B49C-4930-BFF9-3B1AA8EC53F4}"/>
              </a:ext>
            </a:extLst>
          </p:cNvPr>
          <p:cNvSpPr>
            <a:spLocks noChangeArrowheads="1"/>
          </p:cNvSpPr>
          <p:nvPr/>
        </p:nvSpPr>
        <p:spPr bwMode="auto">
          <a:xfrm>
            <a:off x="6727317" y="5162550"/>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20000"/>
              </a:spcBef>
            </a:pPr>
            <a:r>
              <a:rPr lang="cs-CZ" altLang="cs-CZ" sz="2400" dirty="0">
                <a:solidFill>
                  <a:srgbClr val="DDDDDD"/>
                </a:solidFill>
                <a:latin typeface="Arial" panose="020B0604020202020204" pitchFamily="34" charset="0"/>
              </a:rPr>
              <a:t>949 s</a:t>
            </a:r>
            <a:r>
              <a:rPr lang="cs-CZ" altLang="cs-CZ" sz="2400" baseline="30000" dirty="0">
                <a:solidFill>
                  <a:srgbClr val="DDDDDD"/>
                </a:solidFill>
                <a:latin typeface="Arial" panose="020B0604020202020204" pitchFamily="34" charset="0"/>
              </a:rPr>
              <a:t>-1 </a:t>
            </a:r>
            <a:r>
              <a:rPr lang="cs-CZ" altLang="cs-CZ" sz="2400" dirty="0">
                <a:solidFill>
                  <a:srgbClr val="DDDDDD"/>
                </a:solidFill>
                <a:latin typeface="Arial" panose="020B0604020202020204" pitchFamily="34" charset="0"/>
              </a:rPr>
              <a:t>(Hz)</a:t>
            </a:r>
          </a:p>
        </p:txBody>
      </p:sp>
      <p:sp>
        <p:nvSpPr>
          <p:cNvPr id="63494" name="Rectangle 9">
            <a:extLst>
              <a:ext uri="{FF2B5EF4-FFF2-40B4-BE49-F238E27FC236}">
                <a16:creationId xmlns:a16="http://schemas.microsoft.com/office/drawing/2014/main" id="{3FD0ADFE-3A98-48C8-8F1F-2ACE152DF4F6}"/>
              </a:ext>
            </a:extLst>
          </p:cNvPr>
          <p:cNvSpPr>
            <a:spLocks noChangeArrowheads="1"/>
          </p:cNvSpPr>
          <p:nvPr/>
        </p:nvSpPr>
        <p:spPr bwMode="auto">
          <a:xfrm>
            <a:off x="695325" y="5181600"/>
            <a:ext cx="73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sz="2400" dirty="0" err="1">
                <a:solidFill>
                  <a:srgbClr val="DDDDDD"/>
                </a:solidFill>
                <a:latin typeface="Arial" panose="020B0604020202020204" pitchFamily="34" charset="0"/>
                <a:cs typeface="Arial" panose="020B0604020202020204" pitchFamily="34" charset="0"/>
              </a:rPr>
              <a:t>Δ</a:t>
            </a:r>
            <a:r>
              <a:rPr lang="cs-CZ" altLang="cs-CZ" sz="2400" dirty="0" err="1">
                <a:solidFill>
                  <a:srgbClr val="DDDDDD"/>
                </a:solidFill>
                <a:latin typeface="Arial" panose="020B0604020202020204" pitchFamily="34" charset="0"/>
              </a:rPr>
              <a:t>f</a:t>
            </a:r>
            <a:r>
              <a:rPr lang="cs-CZ" altLang="cs-CZ" sz="2400" dirty="0">
                <a:solidFill>
                  <a:srgbClr val="DDDDDD"/>
                </a:solidFill>
                <a:latin typeface="Arial" panose="020B0604020202020204" pitchFamily="34" charset="0"/>
              </a:rPr>
              <a:t> =</a:t>
            </a:r>
          </a:p>
        </p:txBody>
      </p:sp>
      <p:grpSp>
        <p:nvGrpSpPr>
          <p:cNvPr id="2" name="Group 59">
            <a:extLst>
              <a:ext uri="{FF2B5EF4-FFF2-40B4-BE49-F238E27FC236}">
                <a16:creationId xmlns:a16="http://schemas.microsoft.com/office/drawing/2014/main" id="{A5D077F4-7F5A-49E5-8198-464FD2228F4A}"/>
              </a:ext>
            </a:extLst>
          </p:cNvPr>
          <p:cNvGrpSpPr>
            <a:grpSpLocks/>
          </p:cNvGrpSpPr>
          <p:nvPr/>
        </p:nvGrpSpPr>
        <p:grpSpPr bwMode="auto">
          <a:xfrm>
            <a:off x="179388" y="3635375"/>
            <a:ext cx="2133600" cy="1371600"/>
            <a:chOff x="48" y="2400"/>
            <a:chExt cx="1344" cy="864"/>
          </a:xfrm>
        </p:grpSpPr>
        <p:sp>
          <p:nvSpPr>
            <p:cNvPr id="63524" name="Rectangle 5">
              <a:extLst>
                <a:ext uri="{FF2B5EF4-FFF2-40B4-BE49-F238E27FC236}">
                  <a16:creationId xmlns:a16="http://schemas.microsoft.com/office/drawing/2014/main" id="{294F79C3-3C74-4BCA-8A92-558409F91693}"/>
                </a:ext>
              </a:extLst>
            </p:cNvPr>
            <p:cNvSpPr>
              <a:spLocks noChangeArrowheads="1"/>
            </p:cNvSpPr>
            <p:nvPr/>
          </p:nvSpPr>
          <p:spPr bwMode="auto">
            <a:xfrm>
              <a:off x="48" y="2400"/>
              <a:ext cx="106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20000"/>
                </a:spcBef>
              </a:pPr>
              <a:r>
                <a:rPr lang="cs-CZ" altLang="cs-CZ" sz="2000" i="1" dirty="0">
                  <a:solidFill>
                    <a:srgbClr val="DDDDDD"/>
                  </a:solidFill>
                  <a:latin typeface="Arial" panose="020B0604020202020204" pitchFamily="34" charset="0"/>
                </a:rPr>
                <a:t>sonda 5 MHz</a:t>
              </a:r>
            </a:p>
          </p:txBody>
        </p:sp>
        <p:sp>
          <p:nvSpPr>
            <p:cNvPr id="63525" name="Line 13">
              <a:extLst>
                <a:ext uri="{FF2B5EF4-FFF2-40B4-BE49-F238E27FC236}">
                  <a16:creationId xmlns:a16="http://schemas.microsoft.com/office/drawing/2014/main" id="{AFF96F93-FC6F-4B6E-816E-1677A123CD0F}"/>
                </a:ext>
              </a:extLst>
            </p:cNvPr>
            <p:cNvSpPr>
              <a:spLocks noChangeShapeType="1"/>
            </p:cNvSpPr>
            <p:nvPr/>
          </p:nvSpPr>
          <p:spPr bwMode="auto">
            <a:xfrm>
              <a:off x="1008" y="2688"/>
              <a:ext cx="384" cy="576"/>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grpSp>
        <p:nvGrpSpPr>
          <p:cNvPr id="3" name="Group 61">
            <a:extLst>
              <a:ext uri="{FF2B5EF4-FFF2-40B4-BE49-F238E27FC236}">
                <a16:creationId xmlns:a16="http://schemas.microsoft.com/office/drawing/2014/main" id="{710F34A3-639E-4CBC-AABA-CFE0A17982B6}"/>
              </a:ext>
            </a:extLst>
          </p:cNvPr>
          <p:cNvGrpSpPr>
            <a:grpSpLocks/>
          </p:cNvGrpSpPr>
          <p:nvPr/>
        </p:nvGrpSpPr>
        <p:grpSpPr bwMode="auto">
          <a:xfrm>
            <a:off x="6219825" y="4231386"/>
            <a:ext cx="2525713" cy="762000"/>
            <a:chOff x="3696" y="2784"/>
            <a:chExt cx="1591" cy="480"/>
          </a:xfrm>
        </p:grpSpPr>
        <p:sp>
          <p:nvSpPr>
            <p:cNvPr id="63522" name="Rectangle 11">
              <a:extLst>
                <a:ext uri="{FF2B5EF4-FFF2-40B4-BE49-F238E27FC236}">
                  <a16:creationId xmlns:a16="http://schemas.microsoft.com/office/drawing/2014/main" id="{5F9D78F9-5750-4931-97CA-D1AC656DDACE}"/>
                </a:ext>
              </a:extLst>
            </p:cNvPr>
            <p:cNvSpPr>
              <a:spLocks noChangeArrowheads="1"/>
            </p:cNvSpPr>
            <p:nvPr/>
          </p:nvSpPr>
          <p:spPr bwMode="auto">
            <a:xfrm>
              <a:off x="4224" y="2784"/>
              <a:ext cx="1063"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sz="2000" i="1">
                  <a:solidFill>
                    <a:srgbClr val="DDDDDD"/>
                  </a:solidFill>
                  <a:latin typeface="Arial" panose="020B0604020202020204" pitchFamily="34" charset="0"/>
                </a:rPr>
                <a:t>cos 60° = 0,5</a:t>
              </a:r>
            </a:p>
          </p:txBody>
        </p:sp>
        <p:sp>
          <p:nvSpPr>
            <p:cNvPr id="63523" name="Line 15">
              <a:extLst>
                <a:ext uri="{FF2B5EF4-FFF2-40B4-BE49-F238E27FC236}">
                  <a16:creationId xmlns:a16="http://schemas.microsoft.com/office/drawing/2014/main" id="{DDDE9BAB-CEE9-4C29-878A-AD63BD213571}"/>
                </a:ext>
              </a:extLst>
            </p:cNvPr>
            <p:cNvSpPr>
              <a:spLocks noChangeShapeType="1"/>
            </p:cNvSpPr>
            <p:nvPr/>
          </p:nvSpPr>
          <p:spPr bwMode="auto">
            <a:xfrm flipH="1">
              <a:off x="3696" y="3024"/>
              <a:ext cx="528" cy="24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grpSp>
        <p:nvGrpSpPr>
          <p:cNvPr id="4" name="Group 62">
            <a:extLst>
              <a:ext uri="{FF2B5EF4-FFF2-40B4-BE49-F238E27FC236}">
                <a16:creationId xmlns:a16="http://schemas.microsoft.com/office/drawing/2014/main" id="{BC080FFD-88C9-4B2C-8086-3794A5DEE110}"/>
              </a:ext>
            </a:extLst>
          </p:cNvPr>
          <p:cNvGrpSpPr>
            <a:grpSpLocks/>
          </p:cNvGrpSpPr>
          <p:nvPr/>
        </p:nvGrpSpPr>
        <p:grpSpPr bwMode="auto">
          <a:xfrm>
            <a:off x="3276600" y="5949950"/>
            <a:ext cx="4695825" cy="552450"/>
            <a:chOff x="2016" y="3792"/>
            <a:chExt cx="2958" cy="348"/>
          </a:xfrm>
        </p:grpSpPr>
        <p:sp>
          <p:nvSpPr>
            <p:cNvPr id="63520" name="Rectangle 12">
              <a:extLst>
                <a:ext uri="{FF2B5EF4-FFF2-40B4-BE49-F238E27FC236}">
                  <a16:creationId xmlns:a16="http://schemas.microsoft.com/office/drawing/2014/main" id="{B6068BEF-3DE7-45DB-B224-062BA0B65B8E}"/>
                </a:ext>
              </a:extLst>
            </p:cNvPr>
            <p:cNvSpPr>
              <a:spLocks noChangeArrowheads="1"/>
            </p:cNvSpPr>
            <p:nvPr/>
          </p:nvSpPr>
          <p:spPr bwMode="auto">
            <a:xfrm>
              <a:off x="2016" y="3888"/>
              <a:ext cx="295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sz="2000" i="1" dirty="0">
                  <a:solidFill>
                    <a:srgbClr val="DDDDDD"/>
                  </a:solidFill>
                  <a:latin typeface="Arial" panose="020B0604020202020204" pitchFamily="34" charset="0"/>
                </a:rPr>
                <a:t>rychlost šíření zvuku v měkkých tkáních</a:t>
              </a:r>
            </a:p>
          </p:txBody>
        </p:sp>
        <p:sp>
          <p:nvSpPr>
            <p:cNvPr id="63521" name="Line 16">
              <a:extLst>
                <a:ext uri="{FF2B5EF4-FFF2-40B4-BE49-F238E27FC236}">
                  <a16:creationId xmlns:a16="http://schemas.microsoft.com/office/drawing/2014/main" id="{F6171E88-59F7-43CC-A105-A9D4581A9B39}"/>
                </a:ext>
              </a:extLst>
            </p:cNvPr>
            <p:cNvSpPr>
              <a:spLocks noChangeShapeType="1"/>
            </p:cNvSpPr>
            <p:nvPr/>
          </p:nvSpPr>
          <p:spPr bwMode="auto">
            <a:xfrm flipH="1" flipV="1">
              <a:off x="2832" y="3792"/>
              <a:ext cx="288" cy="144"/>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sp>
        <p:nvSpPr>
          <p:cNvPr id="63498" name="Rectangle 35">
            <a:extLst>
              <a:ext uri="{FF2B5EF4-FFF2-40B4-BE49-F238E27FC236}">
                <a16:creationId xmlns:a16="http://schemas.microsoft.com/office/drawing/2014/main" id="{868CD701-7BE7-48F4-8E1B-7A6581851B33}"/>
              </a:ext>
            </a:extLst>
          </p:cNvPr>
          <p:cNvSpPr>
            <a:spLocks noChangeArrowheads="1"/>
          </p:cNvSpPr>
          <p:nvPr/>
        </p:nvSpPr>
        <p:spPr bwMode="auto">
          <a:xfrm>
            <a:off x="0" y="6477000"/>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20000"/>
              </a:spcBef>
            </a:pPr>
            <a:r>
              <a:rPr lang="cs-CZ" altLang="cs-CZ" sz="1000" i="1" dirty="0" err="1">
                <a:solidFill>
                  <a:schemeClr val="accent4"/>
                </a:solidFill>
                <a:latin typeface="Arial" panose="020B0604020202020204" pitchFamily="34" charset="0"/>
              </a:rPr>
              <a:t>Silbernagl</a:t>
            </a:r>
            <a:r>
              <a:rPr lang="cs-CZ" altLang="cs-CZ" sz="1000" i="1" dirty="0">
                <a:solidFill>
                  <a:schemeClr val="accent4"/>
                </a:solidFill>
                <a:latin typeface="Arial" panose="020B0604020202020204" pitchFamily="34" charset="0"/>
              </a:rPr>
              <a:t> S., </a:t>
            </a:r>
            <a:r>
              <a:rPr lang="cs-CZ" altLang="cs-CZ" sz="1000" i="1" dirty="0" err="1">
                <a:solidFill>
                  <a:schemeClr val="accent4"/>
                </a:solidFill>
                <a:latin typeface="Arial" panose="020B0604020202020204" pitchFamily="34" charset="0"/>
              </a:rPr>
              <a:t>Despopoulos</a:t>
            </a:r>
            <a:r>
              <a:rPr lang="cs-CZ" altLang="cs-CZ" sz="1000" i="1" dirty="0">
                <a:solidFill>
                  <a:schemeClr val="accent4"/>
                </a:solidFill>
                <a:latin typeface="Arial" panose="020B0604020202020204" pitchFamily="34" charset="0"/>
              </a:rPr>
              <a:t> A.: Atlas fyziologie člověka, Praha, Avicenum, 1984, 735 21 – 08/5,s. 140–142.</a:t>
            </a:r>
          </a:p>
          <a:p>
            <a:pPr eaLnBrk="1" hangingPunct="1">
              <a:spcBef>
                <a:spcPct val="20000"/>
              </a:spcBef>
            </a:pPr>
            <a:r>
              <a:rPr lang="cs-CZ" altLang="cs-CZ" sz="1000" i="1" dirty="0" err="1">
                <a:solidFill>
                  <a:schemeClr val="accent4"/>
                </a:solidFill>
                <a:latin typeface="Arial" panose="020B0604020202020204" pitchFamily="34" charset="0"/>
                <a:cs typeface="Times New Roman" panose="02020603050405020304" pitchFamily="18" charset="0"/>
              </a:rPr>
              <a:t>Hrazdira</a:t>
            </a:r>
            <a:r>
              <a:rPr lang="cs-CZ" altLang="cs-CZ" sz="1000" i="1" dirty="0">
                <a:solidFill>
                  <a:schemeClr val="accent4"/>
                </a:solidFill>
                <a:latin typeface="Arial" panose="020B0604020202020204" pitchFamily="34" charset="0"/>
                <a:cs typeface="Times New Roman" panose="02020603050405020304" pitchFamily="18" charset="0"/>
              </a:rPr>
              <a:t>, I., </a:t>
            </a:r>
            <a:r>
              <a:rPr lang="cs-CZ" altLang="cs-CZ" sz="1000" i="1" dirty="0" err="1">
                <a:solidFill>
                  <a:schemeClr val="accent4"/>
                </a:solidFill>
                <a:latin typeface="Arial" panose="020B0604020202020204" pitchFamily="34" charset="0"/>
                <a:cs typeface="Times New Roman" panose="02020603050405020304" pitchFamily="18" charset="0"/>
              </a:rPr>
              <a:t>Mornstein</a:t>
            </a:r>
            <a:r>
              <a:rPr lang="cs-CZ" altLang="cs-CZ" sz="1000" i="1" dirty="0">
                <a:solidFill>
                  <a:schemeClr val="accent4"/>
                </a:solidFill>
                <a:latin typeface="Arial" panose="020B0604020202020204" pitchFamily="34" charset="0"/>
                <a:cs typeface="Times New Roman" panose="02020603050405020304" pitchFamily="18" charset="0"/>
              </a:rPr>
              <a:t>, V.: Úvod do obecné a lékařské biofyziky, 199</a:t>
            </a:r>
            <a:r>
              <a:rPr lang="cs-CZ" altLang="cs-CZ" sz="1000" i="1" dirty="0">
                <a:solidFill>
                  <a:schemeClr val="accent4"/>
                </a:solidFill>
                <a:latin typeface="Arial" panose="020B0604020202020204" pitchFamily="34" charset="0"/>
              </a:rPr>
              <a:t>8, ISBN 80–210–1822–4.</a:t>
            </a:r>
          </a:p>
        </p:txBody>
      </p:sp>
      <p:grpSp>
        <p:nvGrpSpPr>
          <p:cNvPr id="5" name="Group 66">
            <a:extLst>
              <a:ext uri="{FF2B5EF4-FFF2-40B4-BE49-F238E27FC236}">
                <a16:creationId xmlns:a16="http://schemas.microsoft.com/office/drawing/2014/main" id="{F73EDA81-0CE4-4360-B8FA-A75DFD1D0ECA}"/>
              </a:ext>
            </a:extLst>
          </p:cNvPr>
          <p:cNvGrpSpPr>
            <a:grpSpLocks/>
          </p:cNvGrpSpPr>
          <p:nvPr/>
        </p:nvGrpSpPr>
        <p:grpSpPr bwMode="auto">
          <a:xfrm>
            <a:off x="4000500" y="-52516"/>
            <a:ext cx="4867275" cy="5027741"/>
            <a:chOff x="2214" y="1459"/>
            <a:chExt cx="3066" cy="5027741"/>
          </a:xfrm>
        </p:grpSpPr>
        <p:sp>
          <p:nvSpPr>
            <p:cNvPr id="63502" name="Rectangle 10">
              <a:extLst>
                <a:ext uri="{FF2B5EF4-FFF2-40B4-BE49-F238E27FC236}">
                  <a16:creationId xmlns:a16="http://schemas.microsoft.com/office/drawing/2014/main" id="{9F67A3A3-A2E1-4095-A515-5D4D056BDB4A}"/>
                </a:ext>
              </a:extLst>
            </p:cNvPr>
            <p:cNvSpPr>
              <a:spLocks noChangeArrowheads="1"/>
            </p:cNvSpPr>
            <p:nvPr/>
          </p:nvSpPr>
          <p:spPr bwMode="auto">
            <a:xfrm>
              <a:off x="2214" y="3657600"/>
              <a:ext cx="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sz="2400" i="1" dirty="0">
                  <a:solidFill>
                    <a:srgbClr val="DDDDDD"/>
                  </a:solidFill>
                  <a:latin typeface="Arial" panose="020B0604020202020204" pitchFamily="34" charset="0"/>
                </a:rPr>
                <a:t>rychlost toku krve </a:t>
              </a:r>
              <a:r>
                <a:rPr lang="cs-CZ" altLang="cs-CZ" sz="2000" i="1" dirty="0">
                  <a:solidFill>
                    <a:srgbClr val="DDDDDD"/>
                  </a:solidFill>
                  <a:latin typeface="Arial" panose="020B0604020202020204" pitchFamily="34" charset="0"/>
                </a:rPr>
                <a:t>30cm/s</a:t>
              </a:r>
              <a:endParaRPr lang="cs-CZ" altLang="cs-CZ" sz="2400" i="1" dirty="0">
                <a:solidFill>
                  <a:srgbClr val="DDDDDD"/>
                </a:solidFill>
                <a:latin typeface="Arial" panose="020B0604020202020204" pitchFamily="34" charset="0"/>
              </a:endParaRPr>
            </a:p>
          </p:txBody>
        </p:sp>
        <p:sp>
          <p:nvSpPr>
            <p:cNvPr id="63503" name="Line 14">
              <a:extLst>
                <a:ext uri="{FF2B5EF4-FFF2-40B4-BE49-F238E27FC236}">
                  <a16:creationId xmlns:a16="http://schemas.microsoft.com/office/drawing/2014/main" id="{456E83AB-26F1-46B9-92FD-33EAF468A53A}"/>
                </a:ext>
              </a:extLst>
            </p:cNvPr>
            <p:cNvSpPr>
              <a:spLocks noChangeShapeType="1"/>
            </p:cNvSpPr>
            <p:nvPr/>
          </p:nvSpPr>
          <p:spPr bwMode="auto">
            <a:xfrm flipH="1">
              <a:off x="2598" y="4114800"/>
              <a:ext cx="384" cy="9144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3504" name="Rectangle 37">
              <a:extLst>
                <a:ext uri="{FF2B5EF4-FFF2-40B4-BE49-F238E27FC236}">
                  <a16:creationId xmlns:a16="http://schemas.microsoft.com/office/drawing/2014/main" id="{120D448E-418A-4B42-BFB4-F35D075B94ED}"/>
                </a:ext>
              </a:extLst>
            </p:cNvPr>
            <p:cNvSpPr>
              <a:spLocks noChangeArrowheads="1"/>
            </p:cNvSpPr>
            <p:nvPr/>
          </p:nvSpPr>
          <p:spPr bwMode="auto">
            <a:xfrm>
              <a:off x="4224" y="1981200"/>
              <a:ext cx="1056"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spcBef>
                  <a:spcPct val="20000"/>
                </a:spcBef>
              </a:pPr>
              <a:r>
                <a:rPr lang="cs-CZ" altLang="cs-CZ" sz="1600" dirty="0">
                  <a:solidFill>
                    <a:srgbClr val="DDDDDD"/>
                  </a:solidFill>
                  <a:latin typeface="Arial" panose="020B0604020202020204" pitchFamily="34" charset="0"/>
                </a:rPr>
                <a:t>100</a:t>
              </a:r>
            </a:p>
          </p:txBody>
        </p:sp>
        <p:sp>
          <p:nvSpPr>
            <p:cNvPr id="63505" name="Rectangle 38">
              <a:extLst>
                <a:ext uri="{FF2B5EF4-FFF2-40B4-BE49-F238E27FC236}">
                  <a16:creationId xmlns:a16="http://schemas.microsoft.com/office/drawing/2014/main" id="{85421BBE-B9C0-43E6-8461-8B0DB0C04938}"/>
                </a:ext>
              </a:extLst>
            </p:cNvPr>
            <p:cNvSpPr>
              <a:spLocks noChangeArrowheads="1"/>
            </p:cNvSpPr>
            <p:nvPr/>
          </p:nvSpPr>
          <p:spPr bwMode="auto">
            <a:xfrm>
              <a:off x="3168" y="1981200"/>
              <a:ext cx="1056"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20000"/>
                </a:spcBef>
              </a:pPr>
              <a:r>
                <a:rPr lang="cs-CZ" altLang="cs-CZ" sz="1600">
                  <a:solidFill>
                    <a:srgbClr val="DDDDDD"/>
                  </a:solidFill>
                  <a:latin typeface="Arial" panose="020B0604020202020204" pitchFamily="34" charset="0"/>
                </a:rPr>
                <a:t>Velké žíly</a:t>
              </a:r>
            </a:p>
          </p:txBody>
        </p:sp>
        <p:sp>
          <p:nvSpPr>
            <p:cNvPr id="63506" name="Rectangle 39">
              <a:extLst>
                <a:ext uri="{FF2B5EF4-FFF2-40B4-BE49-F238E27FC236}">
                  <a16:creationId xmlns:a16="http://schemas.microsoft.com/office/drawing/2014/main" id="{8DE63D42-3C91-491F-B8D1-97B88F345B17}"/>
                </a:ext>
              </a:extLst>
            </p:cNvPr>
            <p:cNvSpPr>
              <a:spLocks noChangeArrowheads="1"/>
            </p:cNvSpPr>
            <p:nvPr/>
          </p:nvSpPr>
          <p:spPr bwMode="auto">
            <a:xfrm>
              <a:off x="4224" y="1646238"/>
              <a:ext cx="1056"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spcBef>
                  <a:spcPct val="20000"/>
                </a:spcBef>
              </a:pPr>
              <a:r>
                <a:rPr lang="cs-CZ" altLang="cs-CZ" sz="1600">
                  <a:solidFill>
                    <a:srgbClr val="DDDDDD"/>
                  </a:solidFill>
                  <a:latin typeface="Arial" panose="020B0604020202020204" pitchFamily="34" charset="0"/>
                </a:rPr>
                <a:t>0,4–1</a:t>
              </a:r>
            </a:p>
          </p:txBody>
        </p:sp>
        <p:sp>
          <p:nvSpPr>
            <p:cNvPr id="63507" name="Rectangle 40">
              <a:extLst>
                <a:ext uri="{FF2B5EF4-FFF2-40B4-BE49-F238E27FC236}">
                  <a16:creationId xmlns:a16="http://schemas.microsoft.com/office/drawing/2014/main" id="{87BAE4C8-278A-43A5-BE10-6EF53E296786}"/>
                </a:ext>
              </a:extLst>
            </p:cNvPr>
            <p:cNvSpPr>
              <a:spLocks noChangeArrowheads="1"/>
            </p:cNvSpPr>
            <p:nvPr/>
          </p:nvSpPr>
          <p:spPr bwMode="auto">
            <a:xfrm>
              <a:off x="3168" y="1646238"/>
              <a:ext cx="1056"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20000"/>
                </a:spcBef>
              </a:pPr>
              <a:r>
                <a:rPr lang="cs-CZ" altLang="cs-CZ" sz="1600">
                  <a:solidFill>
                    <a:srgbClr val="DDDDDD"/>
                  </a:solidFill>
                  <a:latin typeface="Arial" panose="020B0604020202020204" pitchFamily="34" charset="0"/>
                </a:rPr>
                <a:t>Vlásečnice</a:t>
              </a:r>
            </a:p>
          </p:txBody>
        </p:sp>
        <p:sp>
          <p:nvSpPr>
            <p:cNvPr id="63508" name="Rectangle 41">
              <a:extLst>
                <a:ext uri="{FF2B5EF4-FFF2-40B4-BE49-F238E27FC236}">
                  <a16:creationId xmlns:a16="http://schemas.microsoft.com/office/drawing/2014/main" id="{91AC2719-FB40-4333-965F-C4BBF199BD6B}"/>
                </a:ext>
              </a:extLst>
            </p:cNvPr>
            <p:cNvSpPr>
              <a:spLocks noChangeArrowheads="1"/>
            </p:cNvSpPr>
            <p:nvPr/>
          </p:nvSpPr>
          <p:spPr bwMode="auto">
            <a:xfrm>
              <a:off x="4224" y="2316163"/>
              <a:ext cx="1056"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spcBef>
                  <a:spcPct val="20000"/>
                </a:spcBef>
              </a:pPr>
              <a:r>
                <a:rPr lang="cs-CZ" altLang="cs-CZ" sz="1600">
                  <a:solidFill>
                    <a:srgbClr val="DDDDDD"/>
                  </a:solidFill>
                  <a:latin typeface="Arial" panose="020B0604020202020204" pitchFamily="34" charset="0"/>
                </a:rPr>
                <a:t>300</a:t>
              </a:r>
            </a:p>
          </p:txBody>
        </p:sp>
        <p:sp>
          <p:nvSpPr>
            <p:cNvPr id="63509" name="Rectangle 42">
              <a:extLst>
                <a:ext uri="{FF2B5EF4-FFF2-40B4-BE49-F238E27FC236}">
                  <a16:creationId xmlns:a16="http://schemas.microsoft.com/office/drawing/2014/main" id="{C2FD9479-45F6-434A-AA51-789AEF288931}"/>
                </a:ext>
              </a:extLst>
            </p:cNvPr>
            <p:cNvSpPr>
              <a:spLocks noChangeArrowheads="1"/>
            </p:cNvSpPr>
            <p:nvPr/>
          </p:nvSpPr>
          <p:spPr bwMode="auto">
            <a:xfrm>
              <a:off x="3168" y="2316163"/>
              <a:ext cx="1056"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20000"/>
                </a:spcBef>
              </a:pPr>
              <a:r>
                <a:rPr lang="cs-CZ" altLang="cs-CZ" sz="1600">
                  <a:solidFill>
                    <a:srgbClr val="DDDDDD"/>
                  </a:solidFill>
                  <a:latin typeface="Arial" panose="020B0604020202020204" pitchFamily="34" charset="0"/>
                </a:rPr>
                <a:t>Aorta</a:t>
              </a:r>
            </a:p>
          </p:txBody>
        </p:sp>
        <p:sp>
          <p:nvSpPr>
            <p:cNvPr id="63510" name="Rectangle 43">
              <a:extLst>
                <a:ext uri="{FF2B5EF4-FFF2-40B4-BE49-F238E27FC236}">
                  <a16:creationId xmlns:a16="http://schemas.microsoft.com/office/drawing/2014/main" id="{53147298-B21F-4873-B672-C55CA23476C1}"/>
                </a:ext>
              </a:extLst>
            </p:cNvPr>
            <p:cNvSpPr>
              <a:spLocks noChangeArrowheads="1"/>
            </p:cNvSpPr>
            <p:nvPr/>
          </p:nvSpPr>
          <p:spPr bwMode="auto">
            <a:xfrm>
              <a:off x="4224" y="1066800"/>
              <a:ext cx="1056"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20000"/>
                </a:spcBef>
              </a:pPr>
              <a:r>
                <a:rPr lang="cs-CZ" altLang="cs-CZ" sz="1600">
                  <a:solidFill>
                    <a:srgbClr val="DDDDDD"/>
                  </a:solidFill>
                  <a:latin typeface="Arial" panose="020B0604020202020204" pitchFamily="34" charset="0"/>
                </a:rPr>
                <a:t>Střední rychlost proudu (mm/s)</a:t>
              </a:r>
            </a:p>
          </p:txBody>
        </p:sp>
        <p:sp>
          <p:nvSpPr>
            <p:cNvPr id="63511" name="Rectangle 44">
              <a:extLst>
                <a:ext uri="{FF2B5EF4-FFF2-40B4-BE49-F238E27FC236}">
                  <a16:creationId xmlns:a16="http://schemas.microsoft.com/office/drawing/2014/main" id="{CAE14C54-DA7D-404B-9D29-0ED99DA6CD17}"/>
                </a:ext>
              </a:extLst>
            </p:cNvPr>
            <p:cNvSpPr>
              <a:spLocks noChangeArrowheads="1"/>
            </p:cNvSpPr>
            <p:nvPr/>
          </p:nvSpPr>
          <p:spPr bwMode="auto">
            <a:xfrm>
              <a:off x="3168" y="1066800"/>
              <a:ext cx="1056"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20000"/>
                </a:spcBef>
              </a:pPr>
              <a:r>
                <a:rPr lang="cs-CZ" altLang="cs-CZ" sz="1600">
                  <a:solidFill>
                    <a:srgbClr val="DDDDDD"/>
                  </a:solidFill>
                  <a:latin typeface="Arial" panose="020B0604020202020204" pitchFamily="34" charset="0"/>
                </a:rPr>
                <a:t>Oblast průtoku</a:t>
              </a:r>
            </a:p>
          </p:txBody>
        </p:sp>
        <p:sp>
          <p:nvSpPr>
            <p:cNvPr id="63512" name="Line 45">
              <a:extLst>
                <a:ext uri="{FF2B5EF4-FFF2-40B4-BE49-F238E27FC236}">
                  <a16:creationId xmlns:a16="http://schemas.microsoft.com/office/drawing/2014/main" id="{16DF7854-A84F-4C06-92E9-BA7088B4204B}"/>
                </a:ext>
              </a:extLst>
            </p:cNvPr>
            <p:cNvSpPr>
              <a:spLocks noChangeShapeType="1"/>
            </p:cNvSpPr>
            <p:nvPr/>
          </p:nvSpPr>
          <p:spPr bwMode="auto">
            <a:xfrm>
              <a:off x="3168" y="1066800"/>
              <a:ext cx="211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3513" name="Line 46">
              <a:extLst>
                <a:ext uri="{FF2B5EF4-FFF2-40B4-BE49-F238E27FC236}">
                  <a16:creationId xmlns:a16="http://schemas.microsoft.com/office/drawing/2014/main" id="{1E7526B4-E445-4340-811D-69779FD3EC76}"/>
                </a:ext>
              </a:extLst>
            </p:cNvPr>
            <p:cNvSpPr>
              <a:spLocks noChangeShapeType="1"/>
            </p:cNvSpPr>
            <p:nvPr/>
          </p:nvSpPr>
          <p:spPr bwMode="auto">
            <a:xfrm>
              <a:off x="3168" y="1646238"/>
              <a:ext cx="211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3514" name="Line 47">
              <a:extLst>
                <a:ext uri="{FF2B5EF4-FFF2-40B4-BE49-F238E27FC236}">
                  <a16:creationId xmlns:a16="http://schemas.microsoft.com/office/drawing/2014/main" id="{F7AFAD8E-28C4-4698-A0F9-9E83E37D1F35}"/>
                </a:ext>
              </a:extLst>
            </p:cNvPr>
            <p:cNvSpPr>
              <a:spLocks noChangeShapeType="1"/>
            </p:cNvSpPr>
            <p:nvPr/>
          </p:nvSpPr>
          <p:spPr bwMode="auto">
            <a:xfrm>
              <a:off x="3168" y="2651125"/>
              <a:ext cx="211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3515" name="Line 48">
              <a:extLst>
                <a:ext uri="{FF2B5EF4-FFF2-40B4-BE49-F238E27FC236}">
                  <a16:creationId xmlns:a16="http://schemas.microsoft.com/office/drawing/2014/main" id="{159D41E4-C767-41D5-A228-6BFD0B9B54F0}"/>
                </a:ext>
              </a:extLst>
            </p:cNvPr>
            <p:cNvSpPr>
              <a:spLocks noChangeShapeType="1"/>
            </p:cNvSpPr>
            <p:nvPr/>
          </p:nvSpPr>
          <p:spPr bwMode="auto">
            <a:xfrm>
              <a:off x="3168" y="1066800"/>
              <a:ext cx="0" cy="1584325"/>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3516" name="Line 49">
              <a:extLst>
                <a:ext uri="{FF2B5EF4-FFF2-40B4-BE49-F238E27FC236}">
                  <a16:creationId xmlns:a16="http://schemas.microsoft.com/office/drawing/2014/main" id="{386FECB5-0D51-4836-A4B1-86A5DD49EDC7}"/>
                </a:ext>
              </a:extLst>
            </p:cNvPr>
            <p:cNvSpPr>
              <a:spLocks noChangeShapeType="1"/>
            </p:cNvSpPr>
            <p:nvPr/>
          </p:nvSpPr>
          <p:spPr bwMode="auto">
            <a:xfrm>
              <a:off x="4224" y="1066800"/>
              <a:ext cx="0" cy="15843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3517" name="Line 50">
              <a:extLst>
                <a:ext uri="{FF2B5EF4-FFF2-40B4-BE49-F238E27FC236}">
                  <a16:creationId xmlns:a16="http://schemas.microsoft.com/office/drawing/2014/main" id="{62F090BA-46E0-4FDA-B25F-1500D7D92D97}"/>
                </a:ext>
              </a:extLst>
            </p:cNvPr>
            <p:cNvSpPr>
              <a:spLocks noChangeShapeType="1"/>
            </p:cNvSpPr>
            <p:nvPr/>
          </p:nvSpPr>
          <p:spPr bwMode="auto">
            <a:xfrm>
              <a:off x="5280" y="1066800"/>
              <a:ext cx="0" cy="1584325"/>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3518" name="Line 51">
              <a:extLst>
                <a:ext uri="{FF2B5EF4-FFF2-40B4-BE49-F238E27FC236}">
                  <a16:creationId xmlns:a16="http://schemas.microsoft.com/office/drawing/2014/main" id="{C6FC561A-5C83-4EFC-94F5-4BF289D4CE6A}"/>
                </a:ext>
              </a:extLst>
            </p:cNvPr>
            <p:cNvSpPr>
              <a:spLocks noChangeShapeType="1"/>
            </p:cNvSpPr>
            <p:nvPr/>
          </p:nvSpPr>
          <p:spPr bwMode="auto">
            <a:xfrm>
              <a:off x="3168" y="1981200"/>
              <a:ext cx="211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3519" name="Line 52">
              <a:extLst>
                <a:ext uri="{FF2B5EF4-FFF2-40B4-BE49-F238E27FC236}">
                  <a16:creationId xmlns:a16="http://schemas.microsoft.com/office/drawing/2014/main" id="{C8567359-054D-4064-AD24-46B5C7A70B18}"/>
                </a:ext>
              </a:extLst>
            </p:cNvPr>
            <p:cNvSpPr>
              <a:spLocks noChangeShapeType="1"/>
            </p:cNvSpPr>
            <p:nvPr/>
          </p:nvSpPr>
          <p:spPr bwMode="auto">
            <a:xfrm>
              <a:off x="3168" y="1459"/>
              <a:ext cx="211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63500" name="Rectangle 63">
            <a:extLst>
              <a:ext uri="{FF2B5EF4-FFF2-40B4-BE49-F238E27FC236}">
                <a16:creationId xmlns:a16="http://schemas.microsoft.com/office/drawing/2014/main" id="{15A7D194-BBEB-4A35-B4AD-004153B49F42}"/>
              </a:ext>
            </a:extLst>
          </p:cNvPr>
          <p:cNvSpPr>
            <a:spLocks noChangeArrowheads="1"/>
          </p:cNvSpPr>
          <p:nvPr/>
        </p:nvSpPr>
        <p:spPr bwMode="auto">
          <a:xfrm>
            <a:off x="5576059" y="5181600"/>
            <a:ext cx="12875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sz="2400" dirty="0">
                <a:solidFill>
                  <a:srgbClr val="DDDDDD"/>
                </a:solidFill>
                <a:latin typeface="Arial" panose="020B0604020202020204" pitchFamily="34" charset="0"/>
              </a:rPr>
              <a:t>	=</a:t>
            </a:r>
          </a:p>
        </p:txBody>
      </p:sp>
      <p:sp>
        <p:nvSpPr>
          <p:cNvPr id="797761" name="Rectangle 65">
            <a:extLst>
              <a:ext uri="{FF2B5EF4-FFF2-40B4-BE49-F238E27FC236}">
                <a16:creationId xmlns:a16="http://schemas.microsoft.com/office/drawing/2014/main" id="{07032AAF-9602-4FD4-9578-8E0D241E9B80}"/>
              </a:ext>
            </a:extLst>
          </p:cNvPr>
          <p:cNvSpPr>
            <a:spLocks noChangeArrowheads="1"/>
          </p:cNvSpPr>
          <p:nvPr/>
        </p:nvSpPr>
        <p:spPr bwMode="auto">
          <a:xfrm>
            <a:off x="179388" y="2743200"/>
            <a:ext cx="8659812" cy="838200"/>
          </a:xfrm>
          <a:prstGeom prst="rect">
            <a:avLst/>
          </a:prstGeom>
          <a:noFill/>
          <a:ln w="9525">
            <a:noFill/>
            <a:miter lim="800000"/>
            <a:headEnd/>
            <a:tailEnd/>
          </a:ln>
          <a:effectLst/>
        </p:spPr>
        <p:txBody>
          <a:bodyPr/>
          <a:lstStyle/>
          <a:p>
            <a:pPr marL="342900" indent="-342900">
              <a:spcBef>
                <a:spcPct val="20000"/>
              </a:spcBef>
              <a:buFontTx/>
              <a:buChar char="•"/>
              <a:defRPr/>
            </a:pPr>
            <a:r>
              <a:rPr lang="cs-CZ" sz="2400" dirty="0">
                <a:solidFill>
                  <a:srgbClr val="FF3300"/>
                </a:solidFill>
                <a:effectLst>
                  <a:outerShdw blurRad="38100" dist="38100" dir="2700000" algn="tl">
                    <a:srgbClr val="000000">
                      <a:alpha val="43137"/>
                    </a:srgbClr>
                  </a:outerShdw>
                </a:effectLst>
                <a:latin typeface="+mn-lt"/>
                <a:cs typeface="Arial" pitchFamily="34" charset="0"/>
              </a:rPr>
              <a:t>spektrum</a:t>
            </a:r>
            <a:r>
              <a:rPr lang="cs-CZ" sz="2400" dirty="0">
                <a:solidFill>
                  <a:srgbClr val="FF3300"/>
                </a:solidFill>
                <a:effectLst>
                  <a:outerShdw blurRad="38100" dist="38100" dir="2700000" algn="tl">
                    <a:srgbClr val="000000">
                      <a:alpha val="43137"/>
                    </a:srgbClr>
                  </a:outerShdw>
                </a:effectLst>
                <a:latin typeface="+mn-lt"/>
              </a:rPr>
              <a:t> posuvů při rychlostech snímaných při UZ vyšetření a použité frekvenci sondy je v rozmezí stovek až tisíců Hz</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97704"/>
                                        </p:tgtEl>
                                        <p:attrNameLst>
                                          <p:attrName>style.visibility</p:attrName>
                                        </p:attrNameLst>
                                      </p:cBhvr>
                                      <p:to>
                                        <p:strVal val="visible"/>
                                      </p:to>
                                    </p:set>
                                    <p:anim calcmode="lin" valueType="num">
                                      <p:cBhvr additive="base">
                                        <p:cTn id="31" dur="500" fill="hold"/>
                                        <p:tgtEl>
                                          <p:spTgt spid="797704"/>
                                        </p:tgtEl>
                                        <p:attrNameLst>
                                          <p:attrName>ppt_x</p:attrName>
                                        </p:attrNameLst>
                                      </p:cBhvr>
                                      <p:tavLst>
                                        <p:tav tm="0">
                                          <p:val>
                                            <p:strVal val="#ppt_x"/>
                                          </p:val>
                                        </p:tav>
                                        <p:tav tm="100000">
                                          <p:val>
                                            <p:strVal val="#ppt_x"/>
                                          </p:val>
                                        </p:tav>
                                      </p:tavLst>
                                    </p:anim>
                                    <p:anim calcmode="lin" valueType="num">
                                      <p:cBhvr additive="base">
                                        <p:cTn id="32" dur="500" fill="hold"/>
                                        <p:tgtEl>
                                          <p:spTgt spid="797704"/>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97761"/>
                                        </p:tgtEl>
                                        <p:attrNameLst>
                                          <p:attrName>style.visibility</p:attrName>
                                        </p:attrNameLst>
                                      </p:cBhvr>
                                      <p:to>
                                        <p:strVal val="visible"/>
                                      </p:to>
                                    </p:set>
                                    <p:anim calcmode="lin" valueType="num">
                                      <p:cBhvr additive="base">
                                        <p:cTn id="37" dur="500" fill="hold"/>
                                        <p:tgtEl>
                                          <p:spTgt spid="797761"/>
                                        </p:tgtEl>
                                        <p:attrNameLst>
                                          <p:attrName>ppt_x</p:attrName>
                                        </p:attrNameLst>
                                      </p:cBhvr>
                                      <p:tavLst>
                                        <p:tav tm="0">
                                          <p:val>
                                            <p:strVal val="#ppt_x"/>
                                          </p:val>
                                        </p:tav>
                                        <p:tav tm="100000">
                                          <p:val>
                                            <p:strVal val="#ppt_x"/>
                                          </p:val>
                                        </p:tav>
                                      </p:tavLst>
                                    </p:anim>
                                    <p:anim calcmode="lin" valueType="num">
                                      <p:cBhvr additive="base">
                                        <p:cTn id="38" dur="500" fill="hold"/>
                                        <p:tgtEl>
                                          <p:spTgt spid="7977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7704" grpId="0" autoUpdateAnimBg="0"/>
      <p:bldP spid="797761"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754" name="Rectangle 2">
            <a:extLst>
              <a:ext uri="{FF2B5EF4-FFF2-40B4-BE49-F238E27FC236}">
                <a16:creationId xmlns:a16="http://schemas.microsoft.com/office/drawing/2014/main" id="{8B97FB83-29FB-4420-901B-CB73F9FA64F1}"/>
              </a:ext>
            </a:extLst>
          </p:cNvPr>
          <p:cNvSpPr>
            <a:spLocks noGrp="1" noChangeArrowheads="1"/>
          </p:cNvSpPr>
          <p:nvPr>
            <p:ph type="title"/>
          </p:nvPr>
        </p:nvSpPr>
        <p:spPr>
          <a:xfrm>
            <a:off x="395288" y="0"/>
            <a:ext cx="8229600" cy="1143000"/>
          </a:xfrm>
        </p:spPr>
        <p:txBody>
          <a:bodyPr/>
          <a:lstStyle/>
          <a:p>
            <a:pPr>
              <a:defRPr/>
            </a:pPr>
            <a:r>
              <a:rPr lang="cs-CZ" dirty="0" err="1"/>
              <a:t>Rayleighův</a:t>
            </a:r>
            <a:r>
              <a:rPr lang="cs-CZ" dirty="0"/>
              <a:t>-</a:t>
            </a:r>
            <a:r>
              <a:rPr lang="cs-CZ" dirty="0" err="1"/>
              <a:t>Tyndallův</a:t>
            </a:r>
            <a:r>
              <a:rPr lang="cs-CZ" dirty="0"/>
              <a:t> rozptyl</a:t>
            </a:r>
          </a:p>
        </p:txBody>
      </p:sp>
      <p:sp>
        <p:nvSpPr>
          <p:cNvPr id="842755" name="Rectangle 3">
            <a:extLst>
              <a:ext uri="{FF2B5EF4-FFF2-40B4-BE49-F238E27FC236}">
                <a16:creationId xmlns:a16="http://schemas.microsoft.com/office/drawing/2014/main" id="{FBBA4811-B067-44C9-879F-048B07135B88}"/>
              </a:ext>
            </a:extLst>
          </p:cNvPr>
          <p:cNvSpPr>
            <a:spLocks noGrp="1" noChangeArrowheads="1"/>
          </p:cNvSpPr>
          <p:nvPr>
            <p:ph idx="1"/>
          </p:nvPr>
        </p:nvSpPr>
        <p:spPr>
          <a:xfrm>
            <a:off x="457200" y="1524000"/>
            <a:ext cx="8305800" cy="1905000"/>
          </a:xfrm>
        </p:spPr>
        <p:txBody>
          <a:bodyPr>
            <a:normAutofit fontScale="92500" lnSpcReduction="20000"/>
          </a:bodyPr>
          <a:lstStyle/>
          <a:p>
            <a:pPr>
              <a:defRPr/>
            </a:pPr>
            <a:r>
              <a:rPr lang="cs-CZ" sz="2400" dirty="0"/>
              <a:t>od čeho se UZ vlny v cévách odráží?</a:t>
            </a:r>
          </a:p>
          <a:p>
            <a:pPr>
              <a:defRPr/>
            </a:pPr>
            <a:r>
              <a:rPr lang="cs-CZ" sz="2400" dirty="0"/>
              <a:t>velikost erytrocytů (</a:t>
            </a:r>
            <a:r>
              <a:rPr lang="cs-CZ" sz="2400" b="1" dirty="0"/>
              <a:t>7</a:t>
            </a:r>
            <a:r>
              <a:rPr lang="cs-CZ" sz="2400" dirty="0"/>
              <a:t>x</a:t>
            </a:r>
            <a:r>
              <a:rPr lang="cs-CZ" sz="2400" b="1" dirty="0"/>
              <a:t>2</a:t>
            </a:r>
            <a:r>
              <a:rPr lang="cs-CZ" sz="2400" b="1" dirty="0">
                <a:sym typeface="Symbol" pitchFamily="18" charset="2"/>
              </a:rPr>
              <a:t></a:t>
            </a:r>
            <a:r>
              <a:rPr lang="cs-CZ" sz="2400" b="1" dirty="0"/>
              <a:t>m</a:t>
            </a:r>
            <a:r>
              <a:rPr lang="cs-CZ" sz="2400" dirty="0"/>
              <a:t>)</a:t>
            </a:r>
          </a:p>
          <a:p>
            <a:pPr>
              <a:defRPr/>
            </a:pPr>
            <a:r>
              <a:rPr lang="cs-CZ" sz="2400" dirty="0"/>
              <a:t>vlnová délka UZ 5 MHz  = </a:t>
            </a:r>
            <a:r>
              <a:rPr lang="cs-CZ" sz="2400" b="1" dirty="0"/>
              <a:t>300 </a:t>
            </a:r>
            <a:r>
              <a:rPr lang="cs-CZ" sz="2400" b="1" dirty="0">
                <a:sym typeface="Symbol" pitchFamily="18" charset="2"/>
              </a:rPr>
              <a:t></a:t>
            </a:r>
            <a:r>
              <a:rPr lang="cs-CZ" sz="2400" b="1" dirty="0"/>
              <a:t>m</a:t>
            </a:r>
          </a:p>
          <a:p>
            <a:pPr>
              <a:defRPr/>
            </a:pPr>
            <a:endParaRPr lang="cs-CZ" sz="2400" b="1" dirty="0"/>
          </a:p>
          <a:p>
            <a:pPr>
              <a:defRPr/>
            </a:pPr>
            <a:r>
              <a:rPr lang="cs-CZ" sz="2400" dirty="0"/>
              <a:t>krev je </a:t>
            </a:r>
            <a:r>
              <a:rPr lang="cs-CZ" sz="2400" dirty="0" err="1"/>
              <a:t>anechogenní</a:t>
            </a:r>
            <a:r>
              <a:rPr lang="cs-CZ" sz="2400" dirty="0"/>
              <a:t> – nevznikají odrazy</a:t>
            </a:r>
          </a:p>
        </p:txBody>
      </p:sp>
      <p:sp>
        <p:nvSpPr>
          <p:cNvPr id="64516" name="Rectangle 4">
            <a:extLst>
              <a:ext uri="{FF2B5EF4-FFF2-40B4-BE49-F238E27FC236}">
                <a16:creationId xmlns:a16="http://schemas.microsoft.com/office/drawing/2014/main" id="{9F8741EB-1954-4D68-9CA8-7EC02A3B3F2A}"/>
              </a:ext>
            </a:extLst>
          </p:cNvPr>
          <p:cNvSpPr>
            <a:spLocks noChangeArrowheads="1"/>
          </p:cNvSpPr>
          <p:nvPr/>
        </p:nvSpPr>
        <p:spPr bwMode="auto">
          <a:xfrm>
            <a:off x="3048000" y="6572250"/>
            <a:ext cx="5943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20000"/>
              </a:spcBef>
            </a:pPr>
            <a:r>
              <a:rPr lang="cs-CZ" altLang="cs-CZ" sz="1000" i="1" dirty="0" err="1">
                <a:solidFill>
                  <a:schemeClr val="accent4"/>
                </a:solidFill>
                <a:latin typeface="Arial" panose="020B0604020202020204" pitchFamily="34" charset="0"/>
              </a:rPr>
              <a:t>Silbernagl</a:t>
            </a:r>
            <a:r>
              <a:rPr lang="cs-CZ" altLang="cs-CZ" sz="1000" i="1" dirty="0">
                <a:solidFill>
                  <a:schemeClr val="accent4"/>
                </a:solidFill>
                <a:latin typeface="Arial" panose="020B0604020202020204" pitchFamily="34" charset="0"/>
              </a:rPr>
              <a:t> S., </a:t>
            </a:r>
            <a:r>
              <a:rPr lang="cs-CZ" altLang="cs-CZ" sz="1000" i="1" dirty="0" err="1">
                <a:solidFill>
                  <a:schemeClr val="accent4"/>
                </a:solidFill>
                <a:latin typeface="Arial" panose="020B0604020202020204" pitchFamily="34" charset="0"/>
              </a:rPr>
              <a:t>Despopoulos</a:t>
            </a:r>
            <a:r>
              <a:rPr lang="cs-CZ" altLang="cs-CZ" sz="1000" i="1" dirty="0">
                <a:solidFill>
                  <a:schemeClr val="accent4"/>
                </a:solidFill>
                <a:latin typeface="Arial" panose="020B0604020202020204" pitchFamily="34" charset="0"/>
              </a:rPr>
              <a:t> A.: Atlas fyziologie člověka, Praha, Avicenum, 1984, 735 21 – 08/5,s. 58</a:t>
            </a:r>
          </a:p>
        </p:txBody>
      </p:sp>
      <p:sp>
        <p:nvSpPr>
          <p:cNvPr id="64517" name="Rectangle 9">
            <a:extLst>
              <a:ext uri="{FF2B5EF4-FFF2-40B4-BE49-F238E27FC236}">
                <a16:creationId xmlns:a16="http://schemas.microsoft.com/office/drawing/2014/main" id="{2E5F88C5-5B67-414D-801A-215558D9900D}"/>
              </a:ext>
            </a:extLst>
          </p:cNvPr>
          <p:cNvSpPr>
            <a:spLocks noChangeArrowheads="1"/>
          </p:cNvSpPr>
          <p:nvPr/>
        </p:nvSpPr>
        <p:spPr bwMode="auto">
          <a:xfrm>
            <a:off x="802481" y="6049963"/>
            <a:ext cx="44910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20000"/>
              </a:spcBef>
            </a:pPr>
            <a:r>
              <a:rPr lang="cs-CZ" altLang="cs-CZ" sz="1000" i="1" dirty="0">
                <a:solidFill>
                  <a:schemeClr val="accent4"/>
                </a:solidFill>
                <a:latin typeface="Arial" panose="020B0604020202020204" pitchFamily="34" charset="0"/>
              </a:rPr>
              <a:t>http://www.mhhe.com/biosci/esp/2001_saladin/folder_structure/tr/m1/s4/</a:t>
            </a:r>
          </a:p>
        </p:txBody>
      </p:sp>
      <p:sp>
        <p:nvSpPr>
          <p:cNvPr id="64518" name="Rectangle 10">
            <a:extLst>
              <a:ext uri="{FF2B5EF4-FFF2-40B4-BE49-F238E27FC236}">
                <a16:creationId xmlns:a16="http://schemas.microsoft.com/office/drawing/2014/main" id="{A7019AD8-E03D-47AE-9632-D1468EF2F449}"/>
              </a:ext>
            </a:extLst>
          </p:cNvPr>
          <p:cNvSpPr>
            <a:spLocks noChangeArrowheads="1"/>
          </p:cNvSpPr>
          <p:nvPr/>
        </p:nvSpPr>
        <p:spPr bwMode="auto">
          <a:xfrm>
            <a:off x="2763838" y="1582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64519" name="Rectangle 13">
            <a:extLst>
              <a:ext uri="{FF2B5EF4-FFF2-40B4-BE49-F238E27FC236}">
                <a16:creationId xmlns:a16="http://schemas.microsoft.com/office/drawing/2014/main" id="{860447C5-61CB-44C5-9E2E-CC942C57BE23}"/>
              </a:ext>
            </a:extLst>
          </p:cNvPr>
          <p:cNvSpPr>
            <a:spLocks noChangeArrowheads="1"/>
          </p:cNvSpPr>
          <p:nvPr/>
        </p:nvSpPr>
        <p:spPr bwMode="auto">
          <a:xfrm>
            <a:off x="4572000" y="5257800"/>
            <a:ext cx="960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a:solidFill>
                  <a:srgbClr val="DDDDDD"/>
                </a:solidFill>
                <a:latin typeface="Arial" panose="020B0604020202020204" pitchFamily="34" charset="0"/>
              </a:rPr>
              <a:t>40-50x</a:t>
            </a:r>
          </a:p>
        </p:txBody>
      </p:sp>
      <p:pic>
        <p:nvPicPr>
          <p:cNvPr id="64520" name="Picture 19" descr="http://rds.yahoo.com/_ylt=A0WTb_1eJW5JjRgB0kCjzbkF/SIG=128c735oc/EXP=1232041694/**http%3A//wiki.wcp.muohio.edu/upload/7/70/Sine_wave.png">
            <a:extLst>
              <a:ext uri="{FF2B5EF4-FFF2-40B4-BE49-F238E27FC236}">
                <a16:creationId xmlns:a16="http://schemas.microsoft.com/office/drawing/2014/main" id="{D96A9807-F567-451E-AC47-B45B5A88CD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191000"/>
            <a:ext cx="5486400"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1" name="Picture 12" descr="http://www.mhhe.com/biosci/esp/2001_saladin/folder_structure/tr/m1/s4/assets/images/trm1s4_1.jpg">
            <a:extLst>
              <a:ext uri="{FF2B5EF4-FFF2-40B4-BE49-F238E27FC236}">
                <a16:creationId xmlns:a16="http://schemas.microsoft.com/office/drawing/2014/main" id="{CAF59F04-6248-421E-8F5D-1BCB308C27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1763" y="1219200"/>
            <a:ext cx="22701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5" name="Rectangle 3">
            <a:extLst>
              <a:ext uri="{FF2B5EF4-FFF2-40B4-BE49-F238E27FC236}">
                <a16:creationId xmlns:a16="http://schemas.microsoft.com/office/drawing/2014/main" id="{62E26F4A-EF32-4674-A7BA-E04E20FDBBA5}"/>
              </a:ext>
            </a:extLst>
          </p:cNvPr>
          <p:cNvSpPr>
            <a:spLocks noGrp="1" noChangeArrowheads="1"/>
          </p:cNvSpPr>
          <p:nvPr>
            <p:ph type="title"/>
          </p:nvPr>
        </p:nvSpPr>
        <p:spPr>
          <a:xfrm>
            <a:off x="599086" y="0"/>
            <a:ext cx="7886700" cy="1325563"/>
          </a:xfrm>
        </p:spPr>
        <p:txBody>
          <a:bodyPr/>
          <a:lstStyle/>
          <a:p>
            <a:pPr eaLnBrk="1" hangingPunct="1">
              <a:defRPr/>
            </a:pPr>
            <a:r>
              <a:rPr lang="cs-CZ" dirty="0"/>
              <a:t>Dopplerovské systémy</a:t>
            </a:r>
          </a:p>
        </p:txBody>
      </p:sp>
      <p:sp>
        <p:nvSpPr>
          <p:cNvPr id="39940" name="Rectangle 4">
            <a:extLst>
              <a:ext uri="{FF2B5EF4-FFF2-40B4-BE49-F238E27FC236}">
                <a16:creationId xmlns:a16="http://schemas.microsoft.com/office/drawing/2014/main" id="{58227BD8-17D4-48CE-91A4-EC1D55517C8C}"/>
              </a:ext>
            </a:extLst>
          </p:cNvPr>
          <p:cNvSpPr>
            <a:spLocks noGrp="1" noChangeArrowheads="1"/>
          </p:cNvSpPr>
          <p:nvPr>
            <p:ph idx="1"/>
          </p:nvPr>
        </p:nvSpPr>
        <p:spPr>
          <a:xfrm>
            <a:off x="687388" y="1196753"/>
            <a:ext cx="8075612" cy="2423384"/>
          </a:xfrm>
        </p:spPr>
        <p:txBody>
          <a:bodyPr>
            <a:normAutofit fontScale="85000" lnSpcReduction="20000"/>
          </a:bodyPr>
          <a:lstStyle/>
          <a:p>
            <a:r>
              <a:rPr lang="cs-CZ" dirty="0"/>
              <a:t>Přijímaný signál je stejný jako u B modu, obsahuje několik komponent</a:t>
            </a:r>
          </a:p>
          <a:p>
            <a:pPr lvl="1"/>
            <a:r>
              <a:rPr lang="cs-CZ" dirty="0"/>
              <a:t>Stacionární tkáně</a:t>
            </a:r>
          </a:p>
          <a:p>
            <a:pPr lvl="1"/>
            <a:r>
              <a:rPr lang="cs-CZ" dirty="0"/>
              <a:t>Pohybující se tkáně</a:t>
            </a:r>
          </a:p>
          <a:p>
            <a:pPr lvl="1"/>
            <a:r>
              <a:rPr lang="cs-CZ" dirty="0"/>
              <a:t>Pohybující se krev</a:t>
            </a:r>
          </a:p>
          <a:p>
            <a:pPr lvl="1"/>
            <a:r>
              <a:rPr lang="cs-CZ" dirty="0"/>
              <a:t>Stacionární krev</a:t>
            </a:r>
          </a:p>
          <a:p>
            <a:r>
              <a:rPr lang="cs-CZ" dirty="0"/>
              <a:t>Cílem je zobrazit dopplerovské signály z krve a potlačit signál stacionárních a pohybujících se tkání</a:t>
            </a:r>
          </a:p>
          <a:p>
            <a:endParaRPr lang="cs-CZ" sz="2400" dirty="0"/>
          </a:p>
        </p:txBody>
      </p:sp>
      <p:graphicFrame>
        <p:nvGraphicFramePr>
          <p:cNvPr id="6" name="Tabulka 2">
            <a:extLst>
              <a:ext uri="{FF2B5EF4-FFF2-40B4-BE49-F238E27FC236}">
                <a16:creationId xmlns:a16="http://schemas.microsoft.com/office/drawing/2014/main" id="{7E2C5E45-29AA-42E6-86D9-E343DB4EE910}"/>
              </a:ext>
            </a:extLst>
          </p:cNvPr>
          <p:cNvGraphicFramePr>
            <a:graphicFrameLocks noGrp="1"/>
          </p:cNvGraphicFramePr>
          <p:nvPr>
            <p:extLst>
              <p:ext uri="{D42A27DB-BD31-4B8C-83A1-F6EECF244321}">
                <p14:modId xmlns:p14="http://schemas.microsoft.com/office/powerpoint/2010/main" val="1077624879"/>
              </p:ext>
            </p:extLst>
          </p:nvPr>
        </p:nvGraphicFramePr>
        <p:xfrm>
          <a:off x="1187624" y="3717032"/>
          <a:ext cx="6264696" cy="1373049"/>
        </p:xfrm>
        <a:graphic>
          <a:graphicData uri="http://schemas.openxmlformats.org/drawingml/2006/table">
            <a:tbl>
              <a:tblPr firstRow="1">
                <a:tableStyleId>{35758FB7-9AC5-4552-8A53-C91805E547FA}</a:tableStyleId>
              </a:tblPr>
              <a:tblGrid>
                <a:gridCol w="1368152">
                  <a:extLst>
                    <a:ext uri="{9D8B030D-6E8A-4147-A177-3AD203B41FA5}">
                      <a16:colId xmlns:a16="http://schemas.microsoft.com/office/drawing/2014/main" val="2710261902"/>
                    </a:ext>
                  </a:extLst>
                </a:gridCol>
                <a:gridCol w="2448272">
                  <a:extLst>
                    <a:ext uri="{9D8B030D-6E8A-4147-A177-3AD203B41FA5}">
                      <a16:colId xmlns:a16="http://schemas.microsoft.com/office/drawing/2014/main" val="3980519248"/>
                    </a:ext>
                  </a:extLst>
                </a:gridCol>
                <a:gridCol w="2448272">
                  <a:extLst>
                    <a:ext uri="{9D8B030D-6E8A-4147-A177-3AD203B41FA5}">
                      <a16:colId xmlns:a16="http://schemas.microsoft.com/office/drawing/2014/main" val="3317839910"/>
                    </a:ext>
                  </a:extLst>
                </a:gridCol>
              </a:tblGrid>
              <a:tr h="457683">
                <a:tc>
                  <a:txBody>
                    <a:bodyPr/>
                    <a:lstStyle/>
                    <a:p>
                      <a:pPr algn="ctr"/>
                      <a:endParaRPr lang="cs-CZ"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2000" dirty="0">
                          <a:solidFill>
                            <a:schemeClr val="tx1"/>
                          </a:solidFill>
                        </a:rPr>
                        <a:t>Rychlost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2000" dirty="0">
                          <a:solidFill>
                            <a:schemeClr val="tx1"/>
                          </a:solidFill>
                        </a:rPr>
                        <a:t>Intenzita signálu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5364655"/>
                  </a:ext>
                </a:extLst>
              </a:tr>
              <a:tr h="457683">
                <a:tc>
                  <a:txBody>
                    <a:bodyPr/>
                    <a:lstStyle/>
                    <a:p>
                      <a:pPr algn="ctr"/>
                      <a:r>
                        <a:rPr lang="cs-CZ" sz="2000" dirty="0">
                          <a:solidFill>
                            <a:schemeClr val="tx1"/>
                          </a:solidFill>
                        </a:rPr>
                        <a:t>krev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cs-CZ" sz="2000" dirty="0">
                          <a:solidFill>
                            <a:schemeClr val="tx1"/>
                          </a:solidFill>
                        </a:rPr>
                        <a:t>0-600 </a:t>
                      </a:r>
                      <a:r>
                        <a:rPr lang="cs-CZ" sz="2000" dirty="0" err="1">
                          <a:solidFill>
                            <a:schemeClr val="tx1"/>
                          </a:solidFill>
                        </a:rPr>
                        <a:t>cm.s</a:t>
                      </a:r>
                      <a:r>
                        <a:rPr lang="cs-CZ" sz="2000" baseline="30000" dirty="0">
                          <a:solidFill>
                            <a:schemeClr val="tx1"/>
                          </a:solidFill>
                        </a:rPr>
                        <a:t>–1</a:t>
                      </a:r>
                      <a:endParaRPr lang="cs-CZ"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cs-CZ" sz="2000" dirty="0">
                          <a:solidFill>
                            <a:schemeClr val="tx1"/>
                          </a:solidFill>
                        </a:rPr>
                        <a:t>nízká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415934561"/>
                  </a:ext>
                </a:extLst>
              </a:tr>
              <a:tr h="457683">
                <a:tc>
                  <a:txBody>
                    <a:bodyPr/>
                    <a:lstStyle/>
                    <a:p>
                      <a:pPr algn="ctr"/>
                      <a:r>
                        <a:rPr lang="cs-CZ" sz="2000" dirty="0">
                          <a:solidFill>
                            <a:schemeClr val="tx1"/>
                          </a:solidFill>
                        </a:rPr>
                        <a:t>tkáně</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cs-CZ" sz="2000" dirty="0">
                          <a:solidFill>
                            <a:schemeClr val="tx1"/>
                          </a:solidFill>
                        </a:rPr>
                        <a:t>0-10 </a:t>
                      </a:r>
                      <a:r>
                        <a:rPr lang="cs-CZ" sz="2000" dirty="0" err="1">
                          <a:solidFill>
                            <a:schemeClr val="tx1"/>
                          </a:solidFill>
                        </a:rPr>
                        <a:t>cm.s</a:t>
                      </a:r>
                      <a:r>
                        <a:rPr lang="cs-CZ" sz="2000" baseline="30000" dirty="0">
                          <a:solidFill>
                            <a:schemeClr val="tx1"/>
                          </a:solidFill>
                        </a:rPr>
                        <a:t>–1</a:t>
                      </a:r>
                      <a:endParaRPr lang="cs-CZ"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cs-CZ" sz="2000" dirty="0">
                          <a:solidFill>
                            <a:schemeClr val="tx1"/>
                          </a:solidFill>
                        </a:rPr>
                        <a:t>vysoká (o 40dB vyšší)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2489226600"/>
                  </a:ext>
                </a:extLst>
              </a:tr>
            </a:tbl>
          </a:graphicData>
        </a:graphic>
      </p:graphicFrame>
    </p:spTree>
    <p:extLst>
      <p:ext uri="{BB962C8B-B14F-4D97-AF65-F5344CB8AC3E}">
        <p14:creationId xmlns:p14="http://schemas.microsoft.com/office/powerpoint/2010/main" val="181736311"/>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Rectangle 2">
            <a:extLst>
              <a:ext uri="{FF2B5EF4-FFF2-40B4-BE49-F238E27FC236}">
                <a16:creationId xmlns:a16="http://schemas.microsoft.com/office/drawing/2014/main" id="{C129B24E-1345-4043-94D5-98D7B405FE94}"/>
              </a:ext>
            </a:extLst>
          </p:cNvPr>
          <p:cNvSpPr>
            <a:spLocks noGrp="1" noChangeArrowheads="1"/>
          </p:cNvSpPr>
          <p:nvPr>
            <p:ph type="title"/>
          </p:nvPr>
        </p:nvSpPr>
        <p:spPr>
          <a:xfrm>
            <a:off x="323528" y="152400"/>
            <a:ext cx="8371210" cy="762000"/>
          </a:xfrm>
        </p:spPr>
        <p:txBody>
          <a:bodyPr/>
          <a:lstStyle/>
          <a:p>
            <a:pPr algn="ctr">
              <a:defRPr/>
            </a:pPr>
            <a:r>
              <a:rPr lang="cs-CZ" dirty="0"/>
              <a:t>Kontinuální Doppler</a:t>
            </a:r>
          </a:p>
        </p:txBody>
      </p:sp>
      <p:sp>
        <p:nvSpPr>
          <p:cNvPr id="784387" name="Rectangle 3">
            <a:extLst>
              <a:ext uri="{FF2B5EF4-FFF2-40B4-BE49-F238E27FC236}">
                <a16:creationId xmlns:a16="http://schemas.microsoft.com/office/drawing/2014/main" id="{AFE93E72-CD8F-460E-96B9-A5193C6CFB26}"/>
              </a:ext>
            </a:extLst>
          </p:cNvPr>
          <p:cNvSpPr>
            <a:spLocks noGrp="1" noChangeArrowheads="1"/>
          </p:cNvSpPr>
          <p:nvPr>
            <p:ph idx="1"/>
          </p:nvPr>
        </p:nvSpPr>
        <p:spPr>
          <a:xfrm>
            <a:off x="457200" y="1295400"/>
            <a:ext cx="7315200" cy="4870450"/>
          </a:xfrm>
        </p:spPr>
        <p:txBody>
          <a:bodyPr>
            <a:normAutofit fontScale="92500"/>
          </a:bodyPr>
          <a:lstStyle/>
          <a:p>
            <a:pPr>
              <a:lnSpc>
                <a:spcPct val="90000"/>
              </a:lnSpc>
              <a:defRPr/>
            </a:pPr>
            <a:r>
              <a:rPr lang="cs-CZ" sz="2000" i="1" dirty="0">
                <a:effectLst>
                  <a:outerShdw blurRad="38100" dist="38100" dir="2700000" algn="tl">
                    <a:srgbClr val="000000">
                      <a:alpha val="43137"/>
                    </a:srgbClr>
                  </a:outerShdw>
                </a:effectLst>
              </a:rPr>
              <a:t>d</a:t>
            </a:r>
            <a:r>
              <a:rPr lang="cs-CZ" sz="2000" i="1" dirty="0">
                <a:effectLst>
                  <a:outerShdw blurRad="38100" dist="38100" dir="2700000" algn="tl">
                    <a:srgbClr val="000000">
                      <a:alpha val="43137"/>
                    </a:srgbClr>
                  </a:outerShdw>
                </a:effectLst>
                <a:cs typeface="Times New Roman" pitchFamily="18" charset="0"/>
              </a:rPr>
              <a:t>opplerovské systémy s kontinuální nosnou vlnou (CW</a:t>
            </a:r>
            <a:r>
              <a:rPr lang="cs-CZ" sz="2000" dirty="0">
                <a:effectLst>
                  <a:outerShdw blurRad="38100" dist="38100" dir="2700000" algn="tl">
                    <a:srgbClr val="000000">
                      <a:alpha val="43137"/>
                    </a:srgbClr>
                  </a:outerShdw>
                </a:effectLst>
                <a:cs typeface="Times New Roman" pitchFamily="18" charset="0"/>
              </a:rPr>
              <a:t>)</a:t>
            </a:r>
            <a:endParaRPr lang="cs-CZ" sz="2000" dirty="0">
              <a:effectLst>
                <a:outerShdw blurRad="38100" dist="38100" dir="2700000" algn="tl">
                  <a:srgbClr val="000000">
                    <a:alpha val="43137"/>
                  </a:srgbClr>
                </a:outerShdw>
              </a:effectLst>
            </a:endParaRPr>
          </a:p>
          <a:p>
            <a:pPr>
              <a:lnSpc>
                <a:spcPct val="90000"/>
              </a:lnSpc>
              <a:defRPr/>
            </a:pPr>
            <a:r>
              <a:rPr lang="cs-CZ" sz="2000" dirty="0">
                <a:effectLst>
                  <a:outerShdw blurRad="38100" dist="38100" dir="2700000" algn="tl">
                    <a:srgbClr val="000000">
                      <a:alpha val="43137"/>
                    </a:srgbClr>
                  </a:outerShdw>
                </a:effectLst>
              </a:rPr>
              <a:t>n</a:t>
            </a:r>
            <a:r>
              <a:rPr lang="cs-CZ" sz="2000" dirty="0">
                <a:effectLst>
                  <a:outerShdw blurRad="38100" dist="38100" dir="2700000" algn="tl">
                    <a:srgbClr val="000000">
                      <a:alpha val="43137"/>
                    </a:srgbClr>
                  </a:outerShdw>
                </a:effectLst>
                <a:cs typeface="Times New Roman" pitchFamily="18" charset="0"/>
              </a:rPr>
              <a:t>ejjednodušší za</a:t>
            </a:r>
            <a:r>
              <a:rPr lang="cs-CZ" sz="2000" dirty="0">
                <a:effectLst>
                  <a:outerShdw blurRad="38100" dist="38100" dir="2700000" algn="tl">
                    <a:srgbClr val="000000">
                      <a:alpha val="43137"/>
                    </a:srgbClr>
                  </a:outerShdw>
                </a:effectLst>
              </a:rPr>
              <a:t>ř</a:t>
            </a:r>
            <a:r>
              <a:rPr lang="cs-CZ" sz="2000" dirty="0">
                <a:effectLst>
                  <a:outerShdw blurRad="38100" dist="38100" dir="2700000" algn="tl">
                    <a:srgbClr val="000000">
                      <a:alpha val="43137"/>
                    </a:srgbClr>
                  </a:outerShdw>
                </a:effectLst>
                <a:cs typeface="Times New Roman" pitchFamily="18" charset="0"/>
              </a:rPr>
              <a:t>ízení </a:t>
            </a:r>
            <a:endParaRPr lang="cs-CZ" sz="2000" dirty="0">
              <a:effectLst>
                <a:outerShdw blurRad="38100" dist="38100" dir="2700000" algn="tl">
                  <a:srgbClr val="000000">
                    <a:alpha val="43137"/>
                  </a:srgbClr>
                </a:outerShdw>
              </a:effectLst>
            </a:endParaRPr>
          </a:p>
          <a:p>
            <a:pPr>
              <a:lnSpc>
                <a:spcPct val="90000"/>
              </a:lnSpc>
              <a:defRPr/>
            </a:pPr>
            <a:r>
              <a:rPr lang="cs-CZ" sz="2000" dirty="0">
                <a:effectLst>
                  <a:outerShdw blurRad="38100" dist="38100" dir="2700000" algn="tl">
                    <a:srgbClr val="000000">
                      <a:alpha val="43137"/>
                    </a:srgbClr>
                  </a:outerShdw>
                </a:effectLst>
              </a:rPr>
              <a:t>chybí axiální rozlišení, tj. nelze určit hloubka, ze které signál </a:t>
            </a:r>
            <a:r>
              <a:rPr lang="cs-CZ" sz="2000" dirty="0" err="1">
                <a:effectLst>
                  <a:outerShdw blurRad="38100" dist="38100" dir="2700000" algn="tl">
                    <a:srgbClr val="000000">
                      <a:alpha val="43137"/>
                    </a:srgbClr>
                  </a:outerShdw>
                </a:effectLst>
              </a:rPr>
              <a:t>přicház</a:t>
            </a:r>
            <a:endParaRPr lang="cs-CZ" sz="2000" dirty="0">
              <a:effectLst>
                <a:outerShdw blurRad="38100" dist="38100" dir="2700000" algn="tl">
                  <a:srgbClr val="000000">
                    <a:alpha val="43137"/>
                  </a:srgbClr>
                </a:outerShdw>
              </a:effectLst>
            </a:endParaRPr>
          </a:p>
          <a:p>
            <a:pPr>
              <a:lnSpc>
                <a:spcPct val="90000"/>
              </a:lnSpc>
              <a:defRPr/>
            </a:pPr>
            <a:endParaRPr lang="cs-CZ" sz="2000" dirty="0">
              <a:effectLst>
                <a:outerShdw blurRad="38100" dist="38100" dir="2700000" algn="tl">
                  <a:srgbClr val="000000">
                    <a:alpha val="43137"/>
                  </a:srgbClr>
                </a:outerShdw>
              </a:effectLst>
            </a:endParaRPr>
          </a:p>
          <a:p>
            <a:pPr>
              <a:lnSpc>
                <a:spcPct val="90000"/>
              </a:lnSpc>
              <a:defRPr/>
            </a:pPr>
            <a:r>
              <a:rPr lang="cs-CZ" sz="2000" dirty="0">
                <a:effectLst>
                  <a:outerShdw blurRad="38100" dist="38100" dir="2700000" algn="tl">
                    <a:srgbClr val="000000">
                      <a:alpha val="43137"/>
                    </a:srgbClr>
                  </a:outerShdw>
                </a:effectLst>
              </a:rPr>
              <a:t>dva </a:t>
            </a:r>
            <a:r>
              <a:rPr lang="cs-CZ" sz="2000" dirty="0">
                <a:effectLst>
                  <a:outerShdw blurRad="38100" dist="38100" dir="2700000" algn="tl">
                    <a:srgbClr val="000000">
                      <a:alpha val="43137"/>
                    </a:srgbClr>
                  </a:outerShdw>
                </a:effectLst>
                <a:cs typeface="Times New Roman" pitchFamily="18" charset="0"/>
              </a:rPr>
              <a:t>elektroakustick</a:t>
            </a:r>
            <a:r>
              <a:rPr lang="cs-CZ" sz="2000" dirty="0">
                <a:effectLst>
                  <a:outerShdw blurRad="38100" dist="38100" dir="2700000" algn="tl">
                    <a:srgbClr val="000000">
                      <a:alpha val="43137"/>
                    </a:srgbClr>
                  </a:outerShdw>
                </a:effectLst>
              </a:rPr>
              <a:t>é měniče (krystaly)</a:t>
            </a:r>
          </a:p>
          <a:p>
            <a:pPr lvl="1">
              <a:lnSpc>
                <a:spcPct val="90000"/>
              </a:lnSpc>
              <a:defRPr/>
            </a:pPr>
            <a:r>
              <a:rPr lang="cs-CZ" u="sng" dirty="0">
                <a:solidFill>
                  <a:srgbClr val="FFFF00"/>
                </a:solidFill>
                <a:effectLst>
                  <a:outerShdw blurRad="38100" dist="38100" dir="2700000" algn="tl">
                    <a:srgbClr val="000000">
                      <a:alpha val="43137"/>
                    </a:srgbClr>
                  </a:outerShdw>
                </a:effectLst>
                <a:cs typeface="Times New Roman" pitchFamily="18" charset="0"/>
              </a:rPr>
              <a:t>vysíla</a:t>
            </a:r>
            <a:r>
              <a:rPr lang="cs-CZ" u="sng" dirty="0">
                <a:solidFill>
                  <a:srgbClr val="FFFF00"/>
                </a:solidFill>
                <a:effectLst>
                  <a:outerShdw blurRad="38100" dist="38100" dir="2700000" algn="tl">
                    <a:srgbClr val="000000">
                      <a:alpha val="43137"/>
                    </a:srgbClr>
                  </a:outerShdw>
                </a:effectLst>
              </a:rPr>
              <a:t>č</a:t>
            </a:r>
          </a:p>
          <a:p>
            <a:pPr lvl="1">
              <a:lnSpc>
                <a:spcPct val="90000"/>
              </a:lnSpc>
              <a:defRPr/>
            </a:pPr>
            <a:r>
              <a:rPr lang="cs-CZ" u="sng" dirty="0">
                <a:solidFill>
                  <a:srgbClr val="FFFF00"/>
                </a:solidFill>
                <a:effectLst>
                  <a:outerShdw blurRad="38100" dist="38100" dir="2700000" algn="tl">
                    <a:srgbClr val="000000">
                      <a:alpha val="43137"/>
                    </a:srgbClr>
                  </a:outerShdw>
                </a:effectLst>
                <a:cs typeface="Times New Roman" pitchFamily="18" charset="0"/>
              </a:rPr>
              <a:t>p</a:t>
            </a:r>
            <a:r>
              <a:rPr lang="cs-CZ" u="sng" dirty="0">
                <a:solidFill>
                  <a:srgbClr val="FFFF00"/>
                </a:solidFill>
                <a:effectLst>
                  <a:outerShdw blurRad="38100" dist="38100" dir="2700000" algn="tl">
                    <a:srgbClr val="000000">
                      <a:alpha val="43137"/>
                    </a:srgbClr>
                  </a:outerShdw>
                </a:effectLst>
              </a:rPr>
              <a:t>ř</a:t>
            </a:r>
            <a:r>
              <a:rPr lang="cs-CZ" u="sng" dirty="0">
                <a:solidFill>
                  <a:srgbClr val="FFFF00"/>
                </a:solidFill>
                <a:effectLst>
                  <a:outerShdw blurRad="38100" dist="38100" dir="2700000" algn="tl">
                    <a:srgbClr val="000000">
                      <a:alpha val="43137"/>
                    </a:srgbClr>
                  </a:outerShdw>
                </a:effectLst>
                <a:cs typeface="Times New Roman" pitchFamily="18" charset="0"/>
              </a:rPr>
              <a:t>ijíma</a:t>
            </a:r>
            <a:r>
              <a:rPr lang="cs-CZ" u="sng" dirty="0">
                <a:solidFill>
                  <a:srgbClr val="FFFF00"/>
                </a:solidFill>
                <a:effectLst>
                  <a:outerShdw blurRad="38100" dist="38100" dir="2700000" algn="tl">
                    <a:srgbClr val="000000">
                      <a:alpha val="43137"/>
                    </a:srgbClr>
                  </a:outerShdw>
                </a:effectLst>
              </a:rPr>
              <a:t>č</a:t>
            </a:r>
            <a:endParaRPr lang="cs-CZ" dirty="0">
              <a:solidFill>
                <a:srgbClr val="FFFF00"/>
              </a:solidFill>
              <a:effectLst>
                <a:outerShdw blurRad="38100" dist="38100" dir="2700000" algn="tl">
                  <a:srgbClr val="000000">
                    <a:alpha val="43137"/>
                  </a:srgbClr>
                </a:outerShdw>
              </a:effectLst>
            </a:endParaRPr>
          </a:p>
          <a:p>
            <a:pPr>
              <a:lnSpc>
                <a:spcPct val="90000"/>
              </a:lnSpc>
              <a:defRPr/>
            </a:pPr>
            <a:r>
              <a:rPr lang="cs-CZ" sz="2000" dirty="0">
                <a:effectLst>
                  <a:outerShdw blurRad="38100" dist="38100" dir="2700000" algn="tl">
                    <a:srgbClr val="000000">
                      <a:alpha val="43137"/>
                    </a:srgbClr>
                  </a:outerShdw>
                </a:effectLst>
              </a:rPr>
              <a:t>o</a:t>
            </a:r>
            <a:r>
              <a:rPr lang="cs-CZ" sz="2000" dirty="0">
                <a:effectLst>
                  <a:outerShdw blurRad="38100" dist="38100" dir="2700000" algn="tl">
                    <a:srgbClr val="000000">
                      <a:alpha val="43137"/>
                    </a:srgbClr>
                  </a:outerShdw>
                </a:effectLst>
                <a:cs typeface="Times New Roman" pitchFamily="18" charset="0"/>
              </a:rPr>
              <a:t>ba m</a:t>
            </a:r>
            <a:r>
              <a:rPr lang="cs-CZ" sz="2000" dirty="0">
                <a:effectLst>
                  <a:outerShdw blurRad="38100" dist="38100" dir="2700000" algn="tl">
                    <a:srgbClr val="000000">
                      <a:alpha val="43137"/>
                    </a:srgbClr>
                  </a:outerShdw>
                </a:effectLst>
              </a:rPr>
              <a:t>ě</a:t>
            </a:r>
            <a:r>
              <a:rPr lang="cs-CZ" sz="2000" dirty="0">
                <a:effectLst>
                  <a:outerShdw blurRad="38100" dist="38100" dir="2700000" algn="tl">
                    <a:srgbClr val="000000">
                      <a:alpha val="43137"/>
                    </a:srgbClr>
                  </a:outerShdw>
                </a:effectLst>
                <a:cs typeface="Times New Roman" pitchFamily="18" charset="0"/>
              </a:rPr>
              <a:t>ni</a:t>
            </a:r>
            <a:r>
              <a:rPr lang="cs-CZ" sz="2000" dirty="0">
                <a:effectLst>
                  <a:outerShdw blurRad="38100" dist="38100" dir="2700000" algn="tl">
                    <a:srgbClr val="000000">
                      <a:alpha val="43137"/>
                    </a:srgbClr>
                  </a:outerShdw>
                </a:effectLst>
              </a:rPr>
              <a:t>č</a:t>
            </a:r>
            <a:r>
              <a:rPr lang="cs-CZ" sz="2000" dirty="0">
                <a:effectLst>
                  <a:outerShdw blurRad="38100" dist="38100" dir="2700000" algn="tl">
                    <a:srgbClr val="000000">
                      <a:alpha val="43137"/>
                    </a:srgbClr>
                  </a:outerShdw>
                </a:effectLst>
                <a:cs typeface="Times New Roman" pitchFamily="18" charset="0"/>
              </a:rPr>
              <a:t>e </a:t>
            </a:r>
            <a:r>
              <a:rPr lang="cs-CZ" sz="2000" dirty="0">
                <a:effectLst>
                  <a:outerShdw blurRad="38100" dist="38100" dir="2700000" algn="tl">
                    <a:srgbClr val="000000">
                      <a:alpha val="43137"/>
                    </a:srgbClr>
                  </a:outerShdw>
                </a:effectLst>
              </a:rPr>
              <a:t>jsou </a:t>
            </a:r>
            <a:r>
              <a:rPr lang="cs-CZ" sz="2000" dirty="0">
                <a:effectLst>
                  <a:outerShdw blurRad="38100" dist="38100" dir="2700000" algn="tl">
                    <a:srgbClr val="000000">
                      <a:alpha val="43137"/>
                    </a:srgbClr>
                  </a:outerShdw>
                </a:effectLst>
                <a:cs typeface="Times New Roman" pitchFamily="18" charset="0"/>
              </a:rPr>
              <a:t>v</a:t>
            </a:r>
            <a:r>
              <a:rPr lang="cs-CZ" sz="2000" dirty="0">
                <a:effectLst>
                  <a:outerShdw blurRad="38100" dist="38100" dir="2700000" algn="tl">
                    <a:srgbClr val="000000">
                      <a:alpha val="43137"/>
                    </a:srgbClr>
                  </a:outerShdw>
                </a:effectLst>
              </a:rPr>
              <a:t>ůč</a:t>
            </a:r>
            <a:r>
              <a:rPr lang="cs-CZ" sz="2000" dirty="0">
                <a:effectLst>
                  <a:outerShdw blurRad="38100" dist="38100" dir="2700000" algn="tl">
                    <a:srgbClr val="000000">
                      <a:alpha val="43137"/>
                    </a:srgbClr>
                  </a:outerShdw>
                </a:effectLst>
                <a:cs typeface="Times New Roman" pitchFamily="18" charset="0"/>
              </a:rPr>
              <a:t>i sob</a:t>
            </a:r>
            <a:r>
              <a:rPr lang="cs-CZ" sz="2000" dirty="0">
                <a:effectLst>
                  <a:outerShdw blurRad="38100" dist="38100" dir="2700000" algn="tl">
                    <a:srgbClr val="000000">
                      <a:alpha val="43137"/>
                    </a:srgbClr>
                  </a:outerShdw>
                </a:effectLst>
              </a:rPr>
              <a:t>ě</a:t>
            </a:r>
            <a:r>
              <a:rPr lang="cs-CZ" sz="2000" dirty="0">
                <a:effectLst>
                  <a:outerShdw blurRad="38100" dist="38100" dir="2700000" algn="tl">
                    <a:srgbClr val="000000">
                      <a:alpha val="43137"/>
                    </a:srgbClr>
                  </a:outerShdw>
                </a:effectLst>
                <a:cs typeface="Times New Roman" pitchFamily="18" charset="0"/>
              </a:rPr>
              <a:t> sklon</a:t>
            </a:r>
            <a:r>
              <a:rPr lang="cs-CZ" sz="2000" dirty="0">
                <a:effectLst>
                  <a:outerShdw blurRad="38100" dist="38100" dir="2700000" algn="tl">
                    <a:srgbClr val="000000">
                      <a:alpha val="43137"/>
                    </a:srgbClr>
                  </a:outerShdw>
                </a:effectLst>
              </a:rPr>
              <a:t>ě</a:t>
            </a:r>
            <a:r>
              <a:rPr lang="cs-CZ" sz="2000" dirty="0">
                <a:effectLst>
                  <a:outerShdw blurRad="38100" dist="38100" dir="2700000" algn="tl">
                    <a:srgbClr val="000000">
                      <a:alpha val="43137"/>
                    </a:srgbClr>
                  </a:outerShdw>
                </a:effectLst>
                <a:cs typeface="Times New Roman" pitchFamily="18" charset="0"/>
              </a:rPr>
              <a:t>ny ve velmi </a:t>
            </a:r>
            <a:r>
              <a:rPr lang="cs-CZ" sz="2000" u="sng" dirty="0">
                <a:effectLst>
                  <a:outerShdw blurRad="38100" dist="38100" dir="2700000" algn="tl">
                    <a:srgbClr val="000000">
                      <a:alpha val="43137"/>
                    </a:srgbClr>
                  </a:outerShdw>
                </a:effectLst>
                <a:cs typeface="Times New Roman" pitchFamily="18" charset="0"/>
              </a:rPr>
              <a:t>tupém úhlu</a:t>
            </a:r>
            <a:endParaRPr lang="cs-CZ" sz="2000" u="sng" dirty="0">
              <a:effectLst>
                <a:outerShdw blurRad="38100" dist="38100" dir="2700000" algn="tl">
                  <a:srgbClr val="000000">
                    <a:alpha val="43137"/>
                  </a:srgbClr>
                </a:outerShdw>
              </a:effectLst>
            </a:endParaRPr>
          </a:p>
          <a:p>
            <a:pPr>
              <a:lnSpc>
                <a:spcPct val="90000"/>
              </a:lnSpc>
              <a:defRPr/>
            </a:pPr>
            <a:r>
              <a:rPr lang="cs-CZ" sz="2000" dirty="0">
                <a:effectLst>
                  <a:outerShdw blurRad="38100" dist="38100" dir="2700000" algn="tl">
                    <a:srgbClr val="000000">
                      <a:alpha val="43137"/>
                    </a:srgbClr>
                  </a:outerShdw>
                </a:effectLst>
                <a:cs typeface="Times New Roman" pitchFamily="18" charset="0"/>
              </a:rPr>
              <a:t>v oblasti</a:t>
            </a:r>
            <a:r>
              <a:rPr lang="cs-CZ" sz="2000" dirty="0">
                <a:effectLst>
                  <a:outerShdw blurRad="38100" dist="38100" dir="2700000" algn="tl">
                    <a:srgbClr val="000000">
                      <a:alpha val="43137"/>
                    </a:srgbClr>
                  </a:outerShdw>
                </a:effectLst>
              </a:rPr>
              <a:t> zájmu se překrývají</a:t>
            </a:r>
          </a:p>
          <a:p>
            <a:pPr>
              <a:lnSpc>
                <a:spcPct val="90000"/>
              </a:lnSpc>
              <a:defRPr/>
            </a:pPr>
            <a:r>
              <a:rPr lang="cs-CZ" sz="2000" dirty="0">
                <a:effectLst>
                  <a:outerShdw blurRad="38100" dist="38100" dir="2700000" algn="tl">
                    <a:srgbClr val="000000">
                      <a:alpha val="43137"/>
                    </a:srgbClr>
                  </a:outerShdw>
                </a:effectLst>
              </a:rPr>
              <a:t>je</a:t>
            </a:r>
            <a:r>
              <a:rPr lang="cs-CZ" sz="2000" dirty="0">
                <a:effectLst>
                  <a:outerShdw blurRad="38100" dist="38100" dir="2700000" algn="tl">
                    <a:srgbClr val="000000">
                      <a:alpha val="43137"/>
                    </a:srgbClr>
                  </a:outerShdw>
                </a:effectLst>
                <a:cs typeface="Times New Roman" pitchFamily="18" charset="0"/>
              </a:rPr>
              <a:t>-li </a:t>
            </a:r>
            <a:r>
              <a:rPr lang="cs-CZ" sz="2000" dirty="0">
                <a:effectLst>
                  <a:outerShdw blurRad="38100" dist="38100" dir="2700000" algn="tl">
                    <a:srgbClr val="000000">
                      <a:alpha val="43137"/>
                    </a:srgbClr>
                  </a:outerShdw>
                </a:effectLst>
              </a:rPr>
              <a:t>v </a:t>
            </a:r>
            <a:r>
              <a:rPr lang="cs-CZ" sz="2000" dirty="0">
                <a:effectLst>
                  <a:outerShdw blurRad="38100" dist="38100" dir="2700000" algn="tl">
                    <a:srgbClr val="000000">
                      <a:alpha val="43137"/>
                    </a:srgbClr>
                  </a:outerShdw>
                </a:effectLst>
                <a:cs typeface="Times New Roman" pitchFamily="18" charset="0"/>
              </a:rPr>
              <a:t>oblasti </a:t>
            </a:r>
            <a:r>
              <a:rPr lang="cs-CZ" sz="2000" dirty="0">
                <a:effectLst>
                  <a:outerShdw blurRad="38100" dist="38100" dir="2700000" algn="tl">
                    <a:srgbClr val="000000">
                      <a:alpha val="43137"/>
                    </a:srgbClr>
                  </a:outerShdw>
                </a:effectLst>
              </a:rPr>
              <a:t>zájmu </a:t>
            </a:r>
            <a:r>
              <a:rPr lang="cs-CZ" sz="2000" dirty="0">
                <a:effectLst>
                  <a:outerShdw blurRad="38100" dist="38100" dir="2700000" algn="tl">
                    <a:srgbClr val="000000">
                      <a:alpha val="43137"/>
                    </a:srgbClr>
                  </a:outerShdw>
                </a:effectLst>
                <a:cs typeface="Times New Roman" pitchFamily="18" charset="0"/>
              </a:rPr>
              <a:t>více cév</a:t>
            </a:r>
            <a:r>
              <a:rPr lang="cs-CZ" sz="2000" dirty="0">
                <a:effectLst>
                  <a:outerShdw blurRad="38100" dist="38100" dir="2700000" algn="tl">
                    <a:srgbClr val="000000">
                      <a:alpha val="43137"/>
                    </a:srgbClr>
                  </a:outerShdw>
                </a:effectLst>
              </a:rPr>
              <a:t> </a:t>
            </a:r>
            <a:r>
              <a:rPr lang="cs-CZ" sz="2000" dirty="0">
                <a:effectLst>
                  <a:outerShdw blurRad="38100" dist="38100" dir="2700000" algn="tl">
                    <a:srgbClr val="000000">
                      <a:alpha val="43137"/>
                    </a:srgbClr>
                  </a:outerShdw>
                </a:effectLst>
                <a:cs typeface="Times New Roman" pitchFamily="18" charset="0"/>
                <a:sym typeface="Symbol" pitchFamily="18" charset="2"/>
              </a:rPr>
              <a:t></a:t>
            </a:r>
            <a:r>
              <a:rPr lang="cs-CZ" sz="2000" dirty="0">
                <a:effectLst>
                  <a:outerShdw blurRad="38100" dist="38100" dir="2700000" algn="tl">
                    <a:srgbClr val="000000">
                      <a:alpha val="43137"/>
                    </a:srgbClr>
                  </a:outerShdw>
                </a:effectLst>
              </a:rPr>
              <a:t> </a:t>
            </a:r>
            <a:r>
              <a:rPr lang="cs-CZ" sz="2000" dirty="0">
                <a:effectLst>
                  <a:outerShdw blurRad="38100" dist="38100" dir="2700000" algn="tl">
                    <a:srgbClr val="000000">
                      <a:alpha val="43137"/>
                    </a:srgbClr>
                  </a:outerShdw>
                </a:effectLst>
                <a:cs typeface="Times New Roman" pitchFamily="18" charset="0"/>
              </a:rPr>
              <a:t>záchyt </a:t>
            </a:r>
            <a:r>
              <a:rPr lang="cs-CZ" sz="2000" dirty="0">
                <a:solidFill>
                  <a:srgbClr val="FFFF00"/>
                </a:solidFill>
                <a:effectLst>
                  <a:outerShdw blurRad="38100" dist="38100" dir="2700000" algn="tl">
                    <a:srgbClr val="000000">
                      <a:alpha val="43137"/>
                    </a:srgbClr>
                  </a:outerShdw>
                </a:effectLst>
                <a:cs typeface="Times New Roman" pitchFamily="18" charset="0"/>
              </a:rPr>
              <a:t>signálu ze všech cév</a:t>
            </a:r>
            <a:r>
              <a:rPr lang="cs-CZ" sz="2000" dirty="0">
                <a:effectLst>
                  <a:outerShdw blurRad="38100" dist="38100" dir="2700000" algn="tl">
                    <a:srgbClr val="000000">
                      <a:alpha val="43137"/>
                    </a:srgbClr>
                  </a:outerShdw>
                </a:effectLst>
                <a:cs typeface="Times New Roman" pitchFamily="18" charset="0"/>
              </a:rPr>
              <a:t> oblasti </a:t>
            </a:r>
            <a:r>
              <a:rPr lang="cs-CZ" sz="2000" dirty="0">
                <a:effectLst>
                  <a:outerShdw blurRad="38100" dist="38100" dir="2700000" algn="tl">
                    <a:srgbClr val="000000">
                      <a:alpha val="43137"/>
                    </a:srgbClr>
                  </a:outerShdw>
                </a:effectLst>
                <a:cs typeface="Times New Roman" pitchFamily="18" charset="0"/>
                <a:sym typeface="Symbol" pitchFamily="18" charset="2"/>
              </a:rPr>
              <a:t></a:t>
            </a:r>
            <a:r>
              <a:rPr lang="cs-CZ" sz="2000" dirty="0">
                <a:effectLst>
                  <a:outerShdw blurRad="38100" dist="38100" dir="2700000" algn="tl">
                    <a:srgbClr val="000000">
                      <a:alpha val="43137"/>
                    </a:srgbClr>
                  </a:outerShdw>
                </a:effectLst>
                <a:cs typeface="Times New Roman" pitchFamily="18" charset="0"/>
              </a:rPr>
              <a:t> </a:t>
            </a:r>
            <a:r>
              <a:rPr lang="cs-CZ" sz="2000" dirty="0">
                <a:effectLst>
                  <a:outerShdw blurRad="38100" dist="38100" dir="2700000" algn="tl">
                    <a:srgbClr val="000000">
                      <a:alpha val="43137"/>
                    </a:srgbClr>
                  </a:outerShdw>
                </a:effectLst>
              </a:rPr>
              <a:t>součet signálu </a:t>
            </a:r>
            <a:r>
              <a:rPr lang="cs-CZ" sz="2000" dirty="0">
                <a:effectLst>
                  <a:outerShdw blurRad="38100" dist="38100" dir="2700000" algn="tl">
                    <a:srgbClr val="000000">
                      <a:alpha val="43137"/>
                    </a:srgbClr>
                  </a:outerShdw>
                </a:effectLst>
                <a:cs typeface="Times New Roman" pitchFamily="18" charset="0"/>
                <a:sym typeface="Symbol" pitchFamily="18" charset="2"/>
              </a:rPr>
              <a:t></a:t>
            </a:r>
            <a:r>
              <a:rPr lang="cs-CZ" sz="2000" dirty="0">
                <a:effectLst>
                  <a:outerShdw blurRad="38100" dist="38100" dir="2700000" algn="tl">
                    <a:srgbClr val="000000">
                      <a:alpha val="43137"/>
                    </a:srgbClr>
                  </a:outerShdw>
                </a:effectLst>
              </a:rPr>
              <a:t> </a:t>
            </a:r>
            <a:r>
              <a:rPr lang="cs-CZ" sz="2000" dirty="0">
                <a:effectLst>
                  <a:outerShdw blurRad="38100" dist="38100" dir="2700000" algn="tl">
                    <a:srgbClr val="000000">
                      <a:alpha val="43137"/>
                    </a:srgbClr>
                  </a:outerShdw>
                </a:effectLst>
                <a:cs typeface="Times New Roman" pitchFamily="18" charset="0"/>
              </a:rPr>
              <a:t>nelze odlišit rychlost toku v jednotlivých cévách</a:t>
            </a:r>
            <a:r>
              <a:rPr lang="cs-CZ" sz="2000" dirty="0">
                <a:effectLst>
                  <a:outerShdw blurRad="38100" dist="38100" dir="2700000" algn="tl">
                    <a:srgbClr val="000000">
                      <a:alpha val="43137"/>
                    </a:srgbClr>
                  </a:outerShdw>
                </a:effectLst>
              </a:rPr>
              <a:t> </a:t>
            </a:r>
          </a:p>
          <a:p>
            <a:pPr>
              <a:lnSpc>
                <a:spcPct val="90000"/>
              </a:lnSpc>
              <a:defRPr/>
            </a:pPr>
            <a:r>
              <a:rPr lang="cs-CZ" sz="2000" dirty="0">
                <a:effectLst>
                  <a:outerShdw blurRad="38100" dist="38100" dir="2700000" algn="tl">
                    <a:srgbClr val="000000">
                      <a:alpha val="43137"/>
                    </a:srgbClr>
                  </a:outerShdw>
                </a:effectLst>
              </a:rPr>
              <a:t>využití: tužkové Dopplery, cévní chirurgie</a:t>
            </a:r>
          </a:p>
          <a:p>
            <a:pPr>
              <a:lnSpc>
                <a:spcPct val="90000"/>
              </a:lnSpc>
              <a:defRPr/>
            </a:pPr>
            <a:r>
              <a:rPr lang="cs-CZ" sz="2000" dirty="0">
                <a:effectLst>
                  <a:outerShdw blurRad="38100" dist="38100" dir="2700000" algn="tl">
                    <a:srgbClr val="000000">
                      <a:alpha val="43137"/>
                    </a:srgbClr>
                  </a:outerShdw>
                </a:effectLst>
              </a:rPr>
              <a:t>měří </a:t>
            </a:r>
            <a:r>
              <a:rPr lang="cs-CZ" sz="2000" b="1" dirty="0">
                <a:solidFill>
                  <a:srgbClr val="FFFF00"/>
                </a:solidFill>
                <a:effectLst>
                  <a:outerShdw blurRad="38100" dist="38100" dir="2700000" algn="tl">
                    <a:srgbClr val="000000">
                      <a:alpha val="43137"/>
                    </a:srgbClr>
                  </a:outerShdw>
                </a:effectLst>
              </a:rPr>
              <a:t>libovolně velké rychlosti</a:t>
            </a:r>
            <a:endParaRPr lang="cs-CZ" sz="1800" b="1" dirty="0">
              <a:solidFill>
                <a:srgbClr val="FFFF00"/>
              </a:solidFill>
              <a:effectLst>
                <a:outerShdw blurRad="38100" dist="38100" dir="2700000" algn="tl">
                  <a:srgbClr val="000000">
                    <a:alpha val="43137"/>
                  </a:srgbClr>
                </a:outerShdw>
              </a:effectLst>
            </a:endParaRPr>
          </a:p>
        </p:txBody>
      </p:sp>
      <p:pic>
        <p:nvPicPr>
          <p:cNvPr id="66564" name="Picture 15">
            <a:extLst>
              <a:ext uri="{FF2B5EF4-FFF2-40B4-BE49-F238E27FC236}">
                <a16:creationId xmlns:a16="http://schemas.microsoft.com/office/drawing/2014/main" id="{7DF8972D-FD58-45F2-81F1-FC35238EDE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0563" y="31750"/>
            <a:ext cx="2057400" cy="1905000"/>
          </a:xfrm>
          <a:prstGeom prst="rect">
            <a:avLst/>
          </a:prstGeom>
          <a:solidFill>
            <a:srgbClr val="FF3300"/>
          </a:solidFill>
          <a:ln w="12700">
            <a:noFill/>
            <a:miter lim="800000"/>
            <a:headEnd/>
            <a:tailEnd/>
          </a:ln>
        </p:spPr>
      </p:pic>
      <p:sp>
        <p:nvSpPr>
          <p:cNvPr id="37" name="Line 8">
            <a:extLst>
              <a:ext uri="{FF2B5EF4-FFF2-40B4-BE49-F238E27FC236}">
                <a16:creationId xmlns:a16="http://schemas.microsoft.com/office/drawing/2014/main" id="{3D70BF3A-20B8-4FEF-886A-B3D20630D9D3}"/>
              </a:ext>
            </a:extLst>
          </p:cNvPr>
          <p:cNvSpPr>
            <a:spLocks noChangeShapeType="1"/>
          </p:cNvSpPr>
          <p:nvPr/>
        </p:nvSpPr>
        <p:spPr bwMode="auto">
          <a:xfrm>
            <a:off x="7633024" y="31749"/>
            <a:ext cx="437826" cy="372915"/>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9" name="AutoShape 18">
            <a:extLst>
              <a:ext uri="{FF2B5EF4-FFF2-40B4-BE49-F238E27FC236}">
                <a16:creationId xmlns:a16="http://schemas.microsoft.com/office/drawing/2014/main" id="{39BB7398-2266-4540-87C3-7D418FA85AC5}"/>
              </a:ext>
            </a:extLst>
          </p:cNvPr>
          <p:cNvSpPr>
            <a:spLocks noChangeArrowheads="1"/>
          </p:cNvSpPr>
          <p:nvPr/>
        </p:nvSpPr>
        <p:spPr bwMode="auto">
          <a:xfrm>
            <a:off x="5943600" y="6019800"/>
            <a:ext cx="3054350" cy="336550"/>
          </a:xfrm>
          <a:prstGeom prst="doubleWave">
            <a:avLst>
              <a:gd name="adj1" fmla="val 10319"/>
              <a:gd name="adj2" fmla="val -227"/>
            </a:avLst>
          </a:prstGeom>
          <a:solidFill>
            <a:srgbClr val="FF3300">
              <a:alpha val="50195"/>
            </a:srgbClr>
          </a:solidFill>
          <a:ln w="9525">
            <a:solidFill>
              <a:srgbClr val="FFFFFF"/>
            </a:solidFill>
            <a:miter lim="800000"/>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s-CZ" altLang="cs-CZ" sz="1800" b="0" i="0" u="none" strike="noStrike" kern="0" cap="none" spc="0" normalizeH="0" baseline="0" noProof="0" dirty="0">
                <a:ln>
                  <a:noFill/>
                </a:ln>
                <a:solidFill>
                  <a:srgbClr val="FFFFFF"/>
                </a:solidFill>
                <a:effectLst/>
                <a:uLnTx/>
                <a:uFillTx/>
                <a:latin typeface="Tahoma" panose="020B0604030504040204" pitchFamily="34" charset="0"/>
              </a:rPr>
              <a:t>                      </a:t>
            </a:r>
          </a:p>
        </p:txBody>
      </p:sp>
      <p:grpSp>
        <p:nvGrpSpPr>
          <p:cNvPr id="70" name="Group 49">
            <a:extLst>
              <a:ext uri="{FF2B5EF4-FFF2-40B4-BE49-F238E27FC236}">
                <a16:creationId xmlns:a16="http://schemas.microsoft.com/office/drawing/2014/main" id="{E6E4DB95-688B-4283-A969-0B096DBD4361}"/>
              </a:ext>
            </a:extLst>
          </p:cNvPr>
          <p:cNvGrpSpPr>
            <a:grpSpLocks/>
          </p:cNvGrpSpPr>
          <p:nvPr/>
        </p:nvGrpSpPr>
        <p:grpSpPr bwMode="auto">
          <a:xfrm>
            <a:off x="5943600" y="2201863"/>
            <a:ext cx="3054350" cy="4503737"/>
            <a:chOff x="3744" y="1387"/>
            <a:chExt cx="1924" cy="2837"/>
          </a:xfrm>
        </p:grpSpPr>
        <p:sp>
          <p:nvSpPr>
            <p:cNvPr id="71" name="AutoShape 19">
              <a:extLst>
                <a:ext uri="{FF2B5EF4-FFF2-40B4-BE49-F238E27FC236}">
                  <a16:creationId xmlns:a16="http://schemas.microsoft.com/office/drawing/2014/main" id="{98F646F6-2573-4CA3-9C16-BD39669731CF}"/>
                </a:ext>
              </a:extLst>
            </p:cNvPr>
            <p:cNvSpPr>
              <a:spLocks noChangeArrowheads="1"/>
            </p:cNvSpPr>
            <p:nvPr/>
          </p:nvSpPr>
          <p:spPr bwMode="auto">
            <a:xfrm>
              <a:off x="3744" y="3648"/>
              <a:ext cx="1924" cy="164"/>
            </a:xfrm>
            <a:prstGeom prst="doubleWave">
              <a:avLst>
                <a:gd name="adj1" fmla="val 6500"/>
                <a:gd name="adj2" fmla="val 0"/>
              </a:avLst>
            </a:prstGeom>
            <a:solidFill>
              <a:srgbClr val="A886E0"/>
            </a:solidFill>
            <a:ln w="9525">
              <a:solidFill>
                <a:srgbClr val="FFFFFF"/>
              </a:solidFill>
              <a:miter lim="800000"/>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72" name="Freeform 20">
              <a:extLst>
                <a:ext uri="{FF2B5EF4-FFF2-40B4-BE49-F238E27FC236}">
                  <a16:creationId xmlns:a16="http://schemas.microsoft.com/office/drawing/2014/main" id="{EE70CC26-EFFF-4617-BC24-096DD1E389C2}"/>
                </a:ext>
              </a:extLst>
            </p:cNvPr>
            <p:cNvSpPr>
              <a:spLocks/>
            </p:cNvSpPr>
            <p:nvPr/>
          </p:nvSpPr>
          <p:spPr bwMode="auto">
            <a:xfrm flipV="1">
              <a:off x="4760" y="2151"/>
              <a:ext cx="718" cy="167"/>
            </a:xfrm>
            <a:custGeom>
              <a:avLst/>
              <a:gdLst>
                <a:gd name="T0" fmla="*/ 1 w 1325"/>
                <a:gd name="T1" fmla="*/ 0 h 376"/>
                <a:gd name="T2" fmla="*/ 1 w 1325"/>
                <a:gd name="T3" fmla="*/ 0 h 376"/>
                <a:gd name="T4" fmla="*/ 1 w 1325"/>
                <a:gd name="T5" fmla="*/ 0 h 376"/>
                <a:gd name="T6" fmla="*/ 0 w 1325"/>
                <a:gd name="T7" fmla="*/ 0 h 376"/>
                <a:gd name="T8" fmla="*/ 1 w 1325"/>
                <a:gd name="T9" fmla="*/ 0 h 376"/>
                <a:gd name="T10" fmla="*/ 0 60000 65536"/>
                <a:gd name="T11" fmla="*/ 0 60000 65536"/>
                <a:gd name="T12" fmla="*/ 0 60000 65536"/>
                <a:gd name="T13" fmla="*/ 0 60000 65536"/>
                <a:gd name="T14" fmla="*/ 0 60000 65536"/>
                <a:gd name="T15" fmla="*/ 0 w 1325"/>
                <a:gd name="T16" fmla="*/ 0 h 376"/>
                <a:gd name="T17" fmla="*/ 1325 w 1325"/>
                <a:gd name="T18" fmla="*/ 376 h 376"/>
              </a:gdLst>
              <a:ahLst/>
              <a:cxnLst>
                <a:cxn ang="T10">
                  <a:pos x="T0" y="T1"/>
                </a:cxn>
                <a:cxn ang="T11">
                  <a:pos x="T2" y="T3"/>
                </a:cxn>
                <a:cxn ang="T12">
                  <a:pos x="T4" y="T5"/>
                </a:cxn>
                <a:cxn ang="T13">
                  <a:pos x="T6" y="T7"/>
                </a:cxn>
                <a:cxn ang="T14">
                  <a:pos x="T8" y="T9"/>
                </a:cxn>
              </a:cxnLst>
              <a:rect l="T15" t="T16" r="T17" b="T18"/>
              <a:pathLst>
                <a:path w="1325" h="376">
                  <a:moveTo>
                    <a:pt x="188" y="0"/>
                  </a:moveTo>
                  <a:lnTo>
                    <a:pt x="1136" y="0"/>
                  </a:lnTo>
                  <a:lnTo>
                    <a:pt x="1325" y="376"/>
                  </a:lnTo>
                  <a:lnTo>
                    <a:pt x="0" y="376"/>
                  </a:lnTo>
                  <a:lnTo>
                    <a:pt x="188" y="0"/>
                  </a:lnTo>
                </a:path>
              </a:pathLst>
            </a:custGeom>
            <a:noFill/>
            <a:ln w="635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73" name="Freeform 21">
              <a:extLst>
                <a:ext uri="{FF2B5EF4-FFF2-40B4-BE49-F238E27FC236}">
                  <a16:creationId xmlns:a16="http://schemas.microsoft.com/office/drawing/2014/main" id="{84F5CC18-EE8A-4899-B620-B6B5557B2719}"/>
                </a:ext>
              </a:extLst>
            </p:cNvPr>
            <p:cNvSpPr>
              <a:spLocks/>
            </p:cNvSpPr>
            <p:nvPr/>
          </p:nvSpPr>
          <p:spPr bwMode="auto">
            <a:xfrm flipV="1">
              <a:off x="4758" y="1387"/>
              <a:ext cx="102" cy="765"/>
            </a:xfrm>
            <a:custGeom>
              <a:avLst/>
              <a:gdLst>
                <a:gd name="T0" fmla="*/ 1 w 188"/>
                <a:gd name="T1" fmla="*/ 0 h 1712"/>
                <a:gd name="T2" fmla="*/ 1 w 188"/>
                <a:gd name="T3" fmla="*/ 0 h 1712"/>
                <a:gd name="T4" fmla="*/ 0 w 188"/>
                <a:gd name="T5" fmla="*/ 0 h 1712"/>
                <a:gd name="T6" fmla="*/ 0 60000 65536"/>
                <a:gd name="T7" fmla="*/ 0 60000 65536"/>
                <a:gd name="T8" fmla="*/ 0 60000 65536"/>
                <a:gd name="T9" fmla="*/ 0 w 188"/>
                <a:gd name="T10" fmla="*/ 0 h 1712"/>
                <a:gd name="T11" fmla="*/ 188 w 188"/>
                <a:gd name="T12" fmla="*/ 1712 h 1712"/>
              </a:gdLst>
              <a:ahLst/>
              <a:cxnLst>
                <a:cxn ang="T6">
                  <a:pos x="T0" y="T1"/>
                </a:cxn>
                <a:cxn ang="T7">
                  <a:pos x="T2" y="T3"/>
                </a:cxn>
                <a:cxn ang="T8">
                  <a:pos x="T4" y="T5"/>
                </a:cxn>
              </a:cxnLst>
              <a:rect l="T9" t="T10" r="T11" b="T12"/>
              <a:pathLst>
                <a:path w="188" h="1712">
                  <a:moveTo>
                    <a:pt x="188" y="1712"/>
                  </a:moveTo>
                  <a:lnTo>
                    <a:pt x="139" y="852"/>
                  </a:lnTo>
                  <a:lnTo>
                    <a:pt x="0" y="0"/>
                  </a:lnTo>
                </a:path>
              </a:pathLst>
            </a:custGeom>
            <a:noFill/>
            <a:ln w="635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74" name="Freeform 22">
              <a:extLst>
                <a:ext uri="{FF2B5EF4-FFF2-40B4-BE49-F238E27FC236}">
                  <a16:creationId xmlns:a16="http://schemas.microsoft.com/office/drawing/2014/main" id="{F6B3E125-5EBD-4786-9FF5-07B576D3E238}"/>
                </a:ext>
              </a:extLst>
            </p:cNvPr>
            <p:cNvSpPr>
              <a:spLocks/>
            </p:cNvSpPr>
            <p:nvPr/>
          </p:nvSpPr>
          <p:spPr bwMode="auto">
            <a:xfrm flipV="1">
              <a:off x="5376" y="1392"/>
              <a:ext cx="101" cy="766"/>
            </a:xfrm>
            <a:custGeom>
              <a:avLst/>
              <a:gdLst>
                <a:gd name="T0" fmla="*/ 0 w 188"/>
                <a:gd name="T1" fmla="*/ 0 h 1713"/>
                <a:gd name="T2" fmla="*/ 1 w 188"/>
                <a:gd name="T3" fmla="*/ 0 h 1713"/>
                <a:gd name="T4" fmla="*/ 1 w 188"/>
                <a:gd name="T5" fmla="*/ 0 h 1713"/>
                <a:gd name="T6" fmla="*/ 0 60000 65536"/>
                <a:gd name="T7" fmla="*/ 0 60000 65536"/>
                <a:gd name="T8" fmla="*/ 0 60000 65536"/>
                <a:gd name="T9" fmla="*/ 0 w 188"/>
                <a:gd name="T10" fmla="*/ 0 h 1713"/>
                <a:gd name="T11" fmla="*/ 188 w 188"/>
                <a:gd name="T12" fmla="*/ 1713 h 1713"/>
              </a:gdLst>
              <a:ahLst/>
              <a:cxnLst>
                <a:cxn ang="T6">
                  <a:pos x="T0" y="T1"/>
                </a:cxn>
                <a:cxn ang="T7">
                  <a:pos x="T2" y="T3"/>
                </a:cxn>
                <a:cxn ang="T8">
                  <a:pos x="T4" y="T5"/>
                </a:cxn>
              </a:cxnLst>
              <a:rect l="T9" t="T10" r="T11" b="T12"/>
              <a:pathLst>
                <a:path w="188" h="1713">
                  <a:moveTo>
                    <a:pt x="0" y="1713"/>
                  </a:moveTo>
                  <a:lnTo>
                    <a:pt x="50" y="852"/>
                  </a:lnTo>
                  <a:lnTo>
                    <a:pt x="188" y="0"/>
                  </a:lnTo>
                </a:path>
              </a:pathLst>
            </a:custGeom>
            <a:noFill/>
            <a:ln w="635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75" name="Freeform 23">
              <a:extLst>
                <a:ext uri="{FF2B5EF4-FFF2-40B4-BE49-F238E27FC236}">
                  <a16:creationId xmlns:a16="http://schemas.microsoft.com/office/drawing/2014/main" id="{94391219-9E1A-4C01-B406-E3AD74F43548}"/>
                </a:ext>
              </a:extLst>
            </p:cNvPr>
            <p:cNvSpPr>
              <a:spLocks/>
            </p:cNvSpPr>
            <p:nvPr/>
          </p:nvSpPr>
          <p:spPr bwMode="auto">
            <a:xfrm flipV="1">
              <a:off x="4860" y="2322"/>
              <a:ext cx="512" cy="25"/>
            </a:xfrm>
            <a:custGeom>
              <a:avLst/>
              <a:gdLst>
                <a:gd name="T0" fmla="*/ 1 w 941"/>
                <a:gd name="T1" fmla="*/ 0 h 59"/>
                <a:gd name="T2" fmla="*/ 1 w 941"/>
                <a:gd name="T3" fmla="*/ 0 h 59"/>
                <a:gd name="T4" fmla="*/ 1 w 941"/>
                <a:gd name="T5" fmla="*/ 0 h 59"/>
                <a:gd name="T6" fmla="*/ 1 w 941"/>
                <a:gd name="T7" fmla="*/ 0 h 59"/>
                <a:gd name="T8" fmla="*/ 1 w 941"/>
                <a:gd name="T9" fmla="*/ 0 h 59"/>
                <a:gd name="T10" fmla="*/ 1 w 941"/>
                <a:gd name="T11" fmla="*/ 0 h 59"/>
                <a:gd name="T12" fmla="*/ 0 w 941"/>
                <a:gd name="T13" fmla="*/ 0 h 59"/>
                <a:gd name="T14" fmla="*/ 0 60000 65536"/>
                <a:gd name="T15" fmla="*/ 0 60000 65536"/>
                <a:gd name="T16" fmla="*/ 0 60000 65536"/>
                <a:gd name="T17" fmla="*/ 0 60000 65536"/>
                <a:gd name="T18" fmla="*/ 0 60000 65536"/>
                <a:gd name="T19" fmla="*/ 0 60000 65536"/>
                <a:gd name="T20" fmla="*/ 0 60000 65536"/>
                <a:gd name="T21" fmla="*/ 0 w 941"/>
                <a:gd name="T22" fmla="*/ 0 h 59"/>
                <a:gd name="T23" fmla="*/ 941 w 941"/>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1" h="59">
                  <a:moveTo>
                    <a:pt x="941" y="59"/>
                  </a:moveTo>
                  <a:lnTo>
                    <a:pt x="709" y="16"/>
                  </a:lnTo>
                  <a:lnTo>
                    <a:pt x="472" y="0"/>
                  </a:lnTo>
                  <a:lnTo>
                    <a:pt x="413" y="0"/>
                  </a:lnTo>
                  <a:lnTo>
                    <a:pt x="354" y="3"/>
                  </a:lnTo>
                  <a:lnTo>
                    <a:pt x="234" y="14"/>
                  </a:lnTo>
                  <a:lnTo>
                    <a:pt x="0" y="59"/>
                  </a:lnTo>
                </a:path>
              </a:pathLst>
            </a:custGeom>
            <a:noFill/>
            <a:ln w="635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76" name="Rectangle 24">
              <a:extLst>
                <a:ext uri="{FF2B5EF4-FFF2-40B4-BE49-F238E27FC236}">
                  <a16:creationId xmlns:a16="http://schemas.microsoft.com/office/drawing/2014/main" id="{80ACBA06-264A-487C-B439-07B1CA6AF8BE}"/>
                </a:ext>
              </a:extLst>
            </p:cNvPr>
            <p:cNvSpPr>
              <a:spLocks noChangeArrowheads="1"/>
            </p:cNvSpPr>
            <p:nvPr/>
          </p:nvSpPr>
          <p:spPr bwMode="auto">
            <a:xfrm flipV="1">
              <a:off x="4841" y="2142"/>
              <a:ext cx="568" cy="85"/>
            </a:xfrm>
            <a:prstGeom prst="rect">
              <a:avLst/>
            </a:prstGeom>
            <a:solidFill>
              <a:srgbClr val="E1E1E1"/>
            </a:solidFill>
            <a:ln w="635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77" name="Rectangle 25">
              <a:extLst>
                <a:ext uri="{FF2B5EF4-FFF2-40B4-BE49-F238E27FC236}">
                  <a16:creationId xmlns:a16="http://schemas.microsoft.com/office/drawing/2014/main" id="{51C05CF3-B8E9-41AF-8844-C3166B976C6D}"/>
                </a:ext>
              </a:extLst>
            </p:cNvPr>
            <p:cNvSpPr>
              <a:spLocks noChangeArrowheads="1"/>
            </p:cNvSpPr>
            <p:nvPr/>
          </p:nvSpPr>
          <p:spPr bwMode="auto">
            <a:xfrm flipV="1">
              <a:off x="4860" y="2249"/>
              <a:ext cx="26" cy="60"/>
            </a:xfrm>
            <a:prstGeom prst="rect">
              <a:avLst/>
            </a:prstGeom>
            <a:solidFill>
              <a:srgbClr val="FFFFFF"/>
            </a:solidFill>
            <a:ln w="0">
              <a:solidFill>
                <a:srgbClr val="0000CC"/>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78" name="Rectangle 26">
              <a:extLst>
                <a:ext uri="{FF2B5EF4-FFF2-40B4-BE49-F238E27FC236}">
                  <a16:creationId xmlns:a16="http://schemas.microsoft.com/office/drawing/2014/main" id="{EF77CA83-3302-4F17-97B0-DFA7E0AEE7FB}"/>
                </a:ext>
              </a:extLst>
            </p:cNvPr>
            <p:cNvSpPr>
              <a:spLocks noChangeArrowheads="1"/>
            </p:cNvSpPr>
            <p:nvPr/>
          </p:nvSpPr>
          <p:spPr bwMode="auto">
            <a:xfrm flipV="1">
              <a:off x="4894" y="2249"/>
              <a:ext cx="23" cy="60"/>
            </a:xfrm>
            <a:prstGeom prst="rect">
              <a:avLst/>
            </a:prstGeom>
            <a:solidFill>
              <a:srgbClr val="FFFFFF"/>
            </a:solidFill>
            <a:ln w="0">
              <a:solidFill>
                <a:srgbClr val="0000CC"/>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79" name="Rectangle 27">
              <a:extLst>
                <a:ext uri="{FF2B5EF4-FFF2-40B4-BE49-F238E27FC236}">
                  <a16:creationId xmlns:a16="http://schemas.microsoft.com/office/drawing/2014/main" id="{3080D30A-2609-46E6-8907-E6CF53B20F96}"/>
                </a:ext>
              </a:extLst>
            </p:cNvPr>
            <p:cNvSpPr>
              <a:spLocks noChangeArrowheads="1"/>
            </p:cNvSpPr>
            <p:nvPr/>
          </p:nvSpPr>
          <p:spPr bwMode="auto">
            <a:xfrm flipV="1">
              <a:off x="4917" y="2249"/>
              <a:ext cx="26" cy="60"/>
            </a:xfrm>
            <a:prstGeom prst="rect">
              <a:avLst/>
            </a:prstGeom>
            <a:solidFill>
              <a:srgbClr val="FFFFFF"/>
            </a:solidFill>
            <a:ln w="0">
              <a:solidFill>
                <a:srgbClr val="0000CC"/>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80" name="Rectangle 28">
              <a:extLst>
                <a:ext uri="{FF2B5EF4-FFF2-40B4-BE49-F238E27FC236}">
                  <a16:creationId xmlns:a16="http://schemas.microsoft.com/office/drawing/2014/main" id="{67A58192-0F3A-404F-A6B3-42609FB8CBA9}"/>
                </a:ext>
              </a:extLst>
            </p:cNvPr>
            <p:cNvSpPr>
              <a:spLocks noChangeArrowheads="1"/>
            </p:cNvSpPr>
            <p:nvPr/>
          </p:nvSpPr>
          <p:spPr bwMode="auto">
            <a:xfrm flipV="1">
              <a:off x="4947" y="2249"/>
              <a:ext cx="23" cy="60"/>
            </a:xfrm>
            <a:prstGeom prst="rect">
              <a:avLst/>
            </a:prstGeom>
            <a:solidFill>
              <a:srgbClr val="FFFFFF"/>
            </a:solidFill>
            <a:ln w="0">
              <a:solidFill>
                <a:srgbClr val="0000CC"/>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81" name="Rectangle 29">
              <a:extLst>
                <a:ext uri="{FF2B5EF4-FFF2-40B4-BE49-F238E27FC236}">
                  <a16:creationId xmlns:a16="http://schemas.microsoft.com/office/drawing/2014/main" id="{448D3DCE-88B8-4FDD-8B7C-2D66E6971BDE}"/>
                </a:ext>
              </a:extLst>
            </p:cNvPr>
            <p:cNvSpPr>
              <a:spLocks noChangeArrowheads="1"/>
            </p:cNvSpPr>
            <p:nvPr/>
          </p:nvSpPr>
          <p:spPr bwMode="auto">
            <a:xfrm flipV="1">
              <a:off x="4972" y="2249"/>
              <a:ext cx="26" cy="60"/>
            </a:xfrm>
            <a:prstGeom prst="rect">
              <a:avLst/>
            </a:prstGeom>
            <a:solidFill>
              <a:srgbClr val="FFFFFF"/>
            </a:solidFill>
            <a:ln w="0">
              <a:solidFill>
                <a:srgbClr val="0000CC"/>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82" name="Rectangle 30">
              <a:extLst>
                <a:ext uri="{FF2B5EF4-FFF2-40B4-BE49-F238E27FC236}">
                  <a16:creationId xmlns:a16="http://schemas.microsoft.com/office/drawing/2014/main" id="{20B89C2B-6EA6-4BC7-93FB-DBAB8C0EFFEC}"/>
                </a:ext>
              </a:extLst>
            </p:cNvPr>
            <p:cNvSpPr>
              <a:spLocks noChangeArrowheads="1"/>
            </p:cNvSpPr>
            <p:nvPr/>
          </p:nvSpPr>
          <p:spPr bwMode="auto">
            <a:xfrm flipV="1">
              <a:off x="5003" y="2249"/>
              <a:ext cx="24" cy="60"/>
            </a:xfrm>
            <a:prstGeom prst="rect">
              <a:avLst/>
            </a:prstGeom>
            <a:solidFill>
              <a:srgbClr val="FFFFFF"/>
            </a:solidFill>
            <a:ln w="0">
              <a:solidFill>
                <a:srgbClr val="0000CC"/>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83" name="Rectangle 31">
              <a:extLst>
                <a:ext uri="{FF2B5EF4-FFF2-40B4-BE49-F238E27FC236}">
                  <a16:creationId xmlns:a16="http://schemas.microsoft.com/office/drawing/2014/main" id="{900D39B4-9C00-4A58-B004-EE2D449A438A}"/>
                </a:ext>
              </a:extLst>
            </p:cNvPr>
            <p:cNvSpPr>
              <a:spLocks noChangeArrowheads="1"/>
            </p:cNvSpPr>
            <p:nvPr/>
          </p:nvSpPr>
          <p:spPr bwMode="auto">
            <a:xfrm flipV="1">
              <a:off x="5031" y="2249"/>
              <a:ext cx="26" cy="60"/>
            </a:xfrm>
            <a:prstGeom prst="rect">
              <a:avLst/>
            </a:prstGeom>
            <a:solidFill>
              <a:srgbClr val="FFFFFF"/>
            </a:solidFill>
            <a:ln w="0">
              <a:solidFill>
                <a:srgbClr val="0000CC"/>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84" name="Rectangle 32">
              <a:extLst>
                <a:ext uri="{FF2B5EF4-FFF2-40B4-BE49-F238E27FC236}">
                  <a16:creationId xmlns:a16="http://schemas.microsoft.com/office/drawing/2014/main" id="{60420843-4F30-40B2-BD31-8C70F13DCF60}"/>
                </a:ext>
              </a:extLst>
            </p:cNvPr>
            <p:cNvSpPr>
              <a:spLocks noChangeArrowheads="1"/>
            </p:cNvSpPr>
            <p:nvPr/>
          </p:nvSpPr>
          <p:spPr bwMode="auto">
            <a:xfrm flipV="1">
              <a:off x="5060" y="2249"/>
              <a:ext cx="24" cy="60"/>
            </a:xfrm>
            <a:prstGeom prst="rect">
              <a:avLst/>
            </a:prstGeom>
            <a:solidFill>
              <a:srgbClr val="FFFFFF"/>
            </a:solidFill>
            <a:ln w="0">
              <a:solidFill>
                <a:srgbClr val="0000CC"/>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85" name="Rectangle 33">
              <a:extLst>
                <a:ext uri="{FF2B5EF4-FFF2-40B4-BE49-F238E27FC236}">
                  <a16:creationId xmlns:a16="http://schemas.microsoft.com/office/drawing/2014/main" id="{08BC19F6-5A3C-453A-BDDD-9131E59E8B6C}"/>
                </a:ext>
              </a:extLst>
            </p:cNvPr>
            <p:cNvSpPr>
              <a:spLocks noChangeArrowheads="1"/>
            </p:cNvSpPr>
            <p:nvPr/>
          </p:nvSpPr>
          <p:spPr bwMode="auto">
            <a:xfrm flipV="1">
              <a:off x="5118" y="2249"/>
              <a:ext cx="24" cy="60"/>
            </a:xfrm>
            <a:prstGeom prst="rect">
              <a:avLst/>
            </a:prstGeom>
            <a:solidFill>
              <a:srgbClr val="FFFFFF"/>
            </a:solidFill>
            <a:ln w="0">
              <a:solidFill>
                <a:srgbClr val="FF33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86" name="Rectangle 34">
              <a:extLst>
                <a:ext uri="{FF2B5EF4-FFF2-40B4-BE49-F238E27FC236}">
                  <a16:creationId xmlns:a16="http://schemas.microsoft.com/office/drawing/2014/main" id="{4F18D39E-4078-4F3D-B9B9-3F54F3523E5F}"/>
                </a:ext>
              </a:extLst>
            </p:cNvPr>
            <p:cNvSpPr>
              <a:spLocks noChangeArrowheads="1"/>
            </p:cNvSpPr>
            <p:nvPr/>
          </p:nvSpPr>
          <p:spPr bwMode="auto">
            <a:xfrm flipV="1">
              <a:off x="5145" y="2249"/>
              <a:ext cx="26" cy="60"/>
            </a:xfrm>
            <a:prstGeom prst="rect">
              <a:avLst/>
            </a:prstGeom>
            <a:solidFill>
              <a:srgbClr val="FFFFFF"/>
            </a:solidFill>
            <a:ln w="0">
              <a:solidFill>
                <a:srgbClr val="FF33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87" name="Rectangle 35">
              <a:extLst>
                <a:ext uri="{FF2B5EF4-FFF2-40B4-BE49-F238E27FC236}">
                  <a16:creationId xmlns:a16="http://schemas.microsoft.com/office/drawing/2014/main" id="{7BA9FDB2-42BB-4735-9D56-A6235220E3CB}"/>
                </a:ext>
              </a:extLst>
            </p:cNvPr>
            <p:cNvSpPr>
              <a:spLocks noChangeArrowheads="1"/>
            </p:cNvSpPr>
            <p:nvPr/>
          </p:nvSpPr>
          <p:spPr bwMode="auto">
            <a:xfrm flipV="1">
              <a:off x="5175" y="2249"/>
              <a:ext cx="24" cy="60"/>
            </a:xfrm>
            <a:prstGeom prst="rect">
              <a:avLst/>
            </a:prstGeom>
            <a:solidFill>
              <a:srgbClr val="FFFFFF"/>
            </a:solidFill>
            <a:ln w="0">
              <a:solidFill>
                <a:srgbClr val="FF33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88" name="Rectangle 36">
              <a:extLst>
                <a:ext uri="{FF2B5EF4-FFF2-40B4-BE49-F238E27FC236}">
                  <a16:creationId xmlns:a16="http://schemas.microsoft.com/office/drawing/2014/main" id="{09E97465-9E14-476B-9520-777A32CA2C31}"/>
                </a:ext>
              </a:extLst>
            </p:cNvPr>
            <p:cNvSpPr>
              <a:spLocks noChangeArrowheads="1"/>
            </p:cNvSpPr>
            <p:nvPr/>
          </p:nvSpPr>
          <p:spPr bwMode="auto">
            <a:xfrm flipV="1">
              <a:off x="5205" y="2249"/>
              <a:ext cx="23" cy="60"/>
            </a:xfrm>
            <a:prstGeom prst="rect">
              <a:avLst/>
            </a:prstGeom>
            <a:solidFill>
              <a:srgbClr val="FFFFFF"/>
            </a:solidFill>
            <a:ln w="0">
              <a:solidFill>
                <a:srgbClr val="FF33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89" name="Rectangle 37">
              <a:extLst>
                <a:ext uri="{FF2B5EF4-FFF2-40B4-BE49-F238E27FC236}">
                  <a16:creationId xmlns:a16="http://schemas.microsoft.com/office/drawing/2014/main" id="{2D58FA9E-DD8C-45E3-946F-516557209C1C}"/>
                </a:ext>
              </a:extLst>
            </p:cNvPr>
            <p:cNvSpPr>
              <a:spLocks noChangeArrowheads="1"/>
            </p:cNvSpPr>
            <p:nvPr/>
          </p:nvSpPr>
          <p:spPr bwMode="auto">
            <a:xfrm flipV="1">
              <a:off x="5232" y="2249"/>
              <a:ext cx="23" cy="60"/>
            </a:xfrm>
            <a:prstGeom prst="rect">
              <a:avLst/>
            </a:prstGeom>
            <a:solidFill>
              <a:srgbClr val="FFFFFF"/>
            </a:solidFill>
            <a:ln w="0">
              <a:solidFill>
                <a:srgbClr val="FF33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90" name="Rectangle 38">
              <a:extLst>
                <a:ext uri="{FF2B5EF4-FFF2-40B4-BE49-F238E27FC236}">
                  <a16:creationId xmlns:a16="http://schemas.microsoft.com/office/drawing/2014/main" id="{E19527EC-5ABA-4D57-A701-65DA7AE5EB6F}"/>
                </a:ext>
              </a:extLst>
            </p:cNvPr>
            <p:cNvSpPr>
              <a:spLocks noChangeArrowheads="1"/>
            </p:cNvSpPr>
            <p:nvPr/>
          </p:nvSpPr>
          <p:spPr bwMode="auto">
            <a:xfrm flipV="1">
              <a:off x="5259" y="2249"/>
              <a:ext cx="26" cy="60"/>
            </a:xfrm>
            <a:prstGeom prst="rect">
              <a:avLst/>
            </a:prstGeom>
            <a:solidFill>
              <a:srgbClr val="FFFFFF"/>
            </a:solidFill>
            <a:ln w="0">
              <a:solidFill>
                <a:srgbClr val="FF33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91" name="Rectangle 39">
              <a:extLst>
                <a:ext uri="{FF2B5EF4-FFF2-40B4-BE49-F238E27FC236}">
                  <a16:creationId xmlns:a16="http://schemas.microsoft.com/office/drawing/2014/main" id="{61E7DCE3-BD3F-4D96-85BF-0738E959BA82}"/>
                </a:ext>
              </a:extLst>
            </p:cNvPr>
            <p:cNvSpPr>
              <a:spLocks noChangeArrowheads="1"/>
            </p:cNvSpPr>
            <p:nvPr/>
          </p:nvSpPr>
          <p:spPr bwMode="auto">
            <a:xfrm flipV="1">
              <a:off x="5289" y="2249"/>
              <a:ext cx="24" cy="60"/>
            </a:xfrm>
            <a:prstGeom prst="rect">
              <a:avLst/>
            </a:prstGeom>
            <a:solidFill>
              <a:srgbClr val="FFFFFF"/>
            </a:solidFill>
            <a:ln w="0">
              <a:solidFill>
                <a:srgbClr val="FF33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92" name="Rectangle 40">
              <a:extLst>
                <a:ext uri="{FF2B5EF4-FFF2-40B4-BE49-F238E27FC236}">
                  <a16:creationId xmlns:a16="http://schemas.microsoft.com/office/drawing/2014/main" id="{76EEF700-36A9-4F3E-AFF4-A1016DA21DE6}"/>
                </a:ext>
              </a:extLst>
            </p:cNvPr>
            <p:cNvSpPr>
              <a:spLocks noChangeArrowheads="1"/>
            </p:cNvSpPr>
            <p:nvPr/>
          </p:nvSpPr>
          <p:spPr bwMode="auto">
            <a:xfrm flipV="1">
              <a:off x="5316" y="2249"/>
              <a:ext cx="26" cy="60"/>
            </a:xfrm>
            <a:prstGeom prst="rect">
              <a:avLst/>
            </a:prstGeom>
            <a:solidFill>
              <a:srgbClr val="FFFFFF"/>
            </a:solidFill>
            <a:ln w="0">
              <a:solidFill>
                <a:srgbClr val="FF33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93" name="Rectangle 41">
              <a:extLst>
                <a:ext uri="{FF2B5EF4-FFF2-40B4-BE49-F238E27FC236}">
                  <a16:creationId xmlns:a16="http://schemas.microsoft.com/office/drawing/2014/main" id="{D45F346E-675A-4110-9AB0-DC319F555460}"/>
                </a:ext>
              </a:extLst>
            </p:cNvPr>
            <p:cNvSpPr>
              <a:spLocks noChangeArrowheads="1"/>
            </p:cNvSpPr>
            <p:nvPr/>
          </p:nvSpPr>
          <p:spPr bwMode="auto">
            <a:xfrm flipV="1">
              <a:off x="5346" y="2249"/>
              <a:ext cx="24" cy="60"/>
            </a:xfrm>
            <a:prstGeom prst="rect">
              <a:avLst/>
            </a:prstGeom>
            <a:solidFill>
              <a:srgbClr val="FFFFFF"/>
            </a:solidFill>
            <a:ln w="0">
              <a:solidFill>
                <a:srgbClr val="FF33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94" name="Rectangle 42">
              <a:extLst>
                <a:ext uri="{FF2B5EF4-FFF2-40B4-BE49-F238E27FC236}">
                  <a16:creationId xmlns:a16="http://schemas.microsoft.com/office/drawing/2014/main" id="{67C526BD-F1EF-46F7-87B1-0C848F9D55A9}"/>
                </a:ext>
              </a:extLst>
            </p:cNvPr>
            <p:cNvSpPr>
              <a:spLocks noChangeArrowheads="1"/>
            </p:cNvSpPr>
            <p:nvPr/>
          </p:nvSpPr>
          <p:spPr bwMode="auto">
            <a:xfrm flipV="1">
              <a:off x="4859" y="2232"/>
              <a:ext cx="511" cy="17"/>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95" name="Line 43">
              <a:extLst>
                <a:ext uri="{FF2B5EF4-FFF2-40B4-BE49-F238E27FC236}">
                  <a16:creationId xmlns:a16="http://schemas.microsoft.com/office/drawing/2014/main" id="{7B4073CA-111B-4A8F-B51E-40DBCB763685}"/>
                </a:ext>
              </a:extLst>
            </p:cNvPr>
            <p:cNvSpPr>
              <a:spLocks noChangeShapeType="1"/>
            </p:cNvSpPr>
            <p:nvPr/>
          </p:nvSpPr>
          <p:spPr bwMode="auto">
            <a:xfrm flipV="1">
              <a:off x="4868" y="2314"/>
              <a:ext cx="510" cy="0"/>
            </a:xfrm>
            <a:prstGeom prst="line">
              <a:avLst/>
            </a:prstGeom>
            <a:noFill/>
            <a:ln w="635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96" name="AutoShape 44">
              <a:extLst>
                <a:ext uri="{FF2B5EF4-FFF2-40B4-BE49-F238E27FC236}">
                  <a16:creationId xmlns:a16="http://schemas.microsoft.com/office/drawing/2014/main" id="{A8F0A74F-2F90-4785-B8E8-3BC71036BFA6}"/>
                </a:ext>
              </a:extLst>
            </p:cNvPr>
            <p:cNvSpPr>
              <a:spLocks noChangeArrowheads="1"/>
            </p:cNvSpPr>
            <p:nvPr/>
          </p:nvSpPr>
          <p:spPr bwMode="auto">
            <a:xfrm>
              <a:off x="4992" y="2352"/>
              <a:ext cx="336" cy="1872"/>
            </a:xfrm>
            <a:prstGeom prst="parallelogram">
              <a:avLst>
                <a:gd name="adj" fmla="val 38171"/>
              </a:avLst>
            </a:prstGeom>
            <a:solidFill>
              <a:srgbClr val="000514"/>
            </a:solidFill>
            <a:ln w="9525">
              <a:solidFill>
                <a:srgbClr val="FFFFFF"/>
              </a:solidFill>
              <a:miter lim="800000"/>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97" name="AutoShape 45">
              <a:extLst>
                <a:ext uri="{FF2B5EF4-FFF2-40B4-BE49-F238E27FC236}">
                  <a16:creationId xmlns:a16="http://schemas.microsoft.com/office/drawing/2014/main" id="{8582D15A-31EA-431E-82EB-362D3E775926}"/>
                </a:ext>
              </a:extLst>
            </p:cNvPr>
            <p:cNvSpPr>
              <a:spLocks noChangeArrowheads="1"/>
            </p:cNvSpPr>
            <p:nvPr/>
          </p:nvSpPr>
          <p:spPr bwMode="auto">
            <a:xfrm flipH="1">
              <a:off x="4896" y="2352"/>
              <a:ext cx="336" cy="1872"/>
            </a:xfrm>
            <a:prstGeom prst="parallelogram">
              <a:avLst>
                <a:gd name="adj" fmla="val 38171"/>
              </a:avLst>
            </a:prstGeom>
            <a:solidFill>
              <a:srgbClr val="000514"/>
            </a:solidFill>
            <a:ln w="9525">
              <a:solidFill>
                <a:srgbClr val="FFFFFF"/>
              </a:solidFill>
              <a:miter lim="800000"/>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98" name="Line 46">
              <a:extLst>
                <a:ext uri="{FF2B5EF4-FFF2-40B4-BE49-F238E27FC236}">
                  <a16:creationId xmlns:a16="http://schemas.microsoft.com/office/drawing/2014/main" id="{DA44F39A-9DCF-4810-B7FC-455D052E8830}"/>
                </a:ext>
              </a:extLst>
            </p:cNvPr>
            <p:cNvSpPr>
              <a:spLocks noChangeShapeType="1"/>
            </p:cNvSpPr>
            <p:nvPr/>
          </p:nvSpPr>
          <p:spPr bwMode="auto">
            <a:xfrm flipH="1" flipV="1">
              <a:off x="4992" y="2640"/>
              <a:ext cx="96" cy="1392"/>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99" name="Line 47">
              <a:extLst>
                <a:ext uri="{FF2B5EF4-FFF2-40B4-BE49-F238E27FC236}">
                  <a16:creationId xmlns:a16="http://schemas.microsoft.com/office/drawing/2014/main" id="{6D0D43CB-DDBC-4D84-8904-675FD92EF752}"/>
                </a:ext>
              </a:extLst>
            </p:cNvPr>
            <p:cNvSpPr>
              <a:spLocks noChangeShapeType="1"/>
            </p:cNvSpPr>
            <p:nvPr/>
          </p:nvSpPr>
          <p:spPr bwMode="auto">
            <a:xfrm flipH="1">
              <a:off x="5184" y="2400"/>
              <a:ext cx="48" cy="336"/>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additive="base">
                                        <p:cTn id="7" dur="500" fill="hold"/>
                                        <p:tgtEl>
                                          <p:spTgt spid="69"/>
                                        </p:tgtEl>
                                        <p:attrNameLst>
                                          <p:attrName>ppt_x</p:attrName>
                                        </p:attrNameLst>
                                      </p:cBhvr>
                                      <p:tavLst>
                                        <p:tav tm="0">
                                          <p:val>
                                            <p:strVal val="#ppt_x"/>
                                          </p:val>
                                        </p:tav>
                                        <p:tav tm="100000">
                                          <p:val>
                                            <p:strVal val="#ppt_x"/>
                                          </p:val>
                                        </p:tav>
                                      </p:tavLst>
                                    </p:anim>
                                    <p:anim calcmode="lin" valueType="num">
                                      <p:cBhvr additive="base">
                                        <p:cTn id="8"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Rectangle 2">
            <a:extLst>
              <a:ext uri="{FF2B5EF4-FFF2-40B4-BE49-F238E27FC236}">
                <a16:creationId xmlns:a16="http://schemas.microsoft.com/office/drawing/2014/main" id="{C129B24E-1345-4043-94D5-98D7B405FE94}"/>
              </a:ext>
            </a:extLst>
          </p:cNvPr>
          <p:cNvSpPr>
            <a:spLocks noGrp="1" noChangeArrowheads="1"/>
          </p:cNvSpPr>
          <p:nvPr>
            <p:ph type="title"/>
          </p:nvPr>
        </p:nvSpPr>
        <p:spPr>
          <a:xfrm>
            <a:off x="323528" y="152400"/>
            <a:ext cx="8371210" cy="762000"/>
          </a:xfrm>
        </p:spPr>
        <p:txBody>
          <a:bodyPr/>
          <a:lstStyle/>
          <a:p>
            <a:pPr algn="ctr">
              <a:defRPr/>
            </a:pPr>
            <a:r>
              <a:rPr lang="cs-CZ" dirty="0"/>
              <a:t>Kontinuální Doppler</a:t>
            </a:r>
          </a:p>
        </p:txBody>
      </p:sp>
      <p:pic>
        <p:nvPicPr>
          <p:cNvPr id="7" name="Obrázek 6">
            <a:extLst>
              <a:ext uri="{FF2B5EF4-FFF2-40B4-BE49-F238E27FC236}">
                <a16:creationId xmlns:a16="http://schemas.microsoft.com/office/drawing/2014/main" id="{2B711582-4268-4F62-9E0D-88D51CECD98C}"/>
              </a:ext>
            </a:extLst>
          </p:cNvPr>
          <p:cNvPicPr>
            <a:picLocks noChangeAspect="1"/>
          </p:cNvPicPr>
          <p:nvPr/>
        </p:nvPicPr>
        <p:blipFill rotWithShape="1">
          <a:blip r:embed="rId2"/>
          <a:srcRect b="11370"/>
          <a:stretch/>
        </p:blipFill>
        <p:spPr>
          <a:xfrm>
            <a:off x="5724128" y="1916832"/>
            <a:ext cx="3121326" cy="4248472"/>
          </a:xfrm>
          <a:prstGeom prst="rect">
            <a:avLst/>
          </a:prstGeom>
        </p:spPr>
      </p:pic>
      <p:pic>
        <p:nvPicPr>
          <p:cNvPr id="9" name="Obrázek 8">
            <a:extLst>
              <a:ext uri="{FF2B5EF4-FFF2-40B4-BE49-F238E27FC236}">
                <a16:creationId xmlns:a16="http://schemas.microsoft.com/office/drawing/2014/main" id="{C270598F-C444-4976-90B0-BB0983A776D3}"/>
              </a:ext>
            </a:extLst>
          </p:cNvPr>
          <p:cNvPicPr>
            <a:picLocks noChangeAspect="1"/>
          </p:cNvPicPr>
          <p:nvPr/>
        </p:nvPicPr>
        <p:blipFill>
          <a:blip r:embed="rId3"/>
          <a:stretch>
            <a:fillRect/>
          </a:stretch>
        </p:blipFill>
        <p:spPr>
          <a:xfrm>
            <a:off x="179512" y="2420888"/>
            <a:ext cx="5240943" cy="3096344"/>
          </a:xfrm>
          <a:prstGeom prst="rect">
            <a:avLst/>
          </a:prstGeom>
        </p:spPr>
      </p:pic>
    </p:spTree>
    <p:extLst>
      <p:ext uri="{BB962C8B-B14F-4D97-AF65-F5344CB8AC3E}">
        <p14:creationId xmlns:p14="http://schemas.microsoft.com/office/powerpoint/2010/main" val="1759338439"/>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Rectangle 2">
            <a:extLst>
              <a:ext uri="{FF2B5EF4-FFF2-40B4-BE49-F238E27FC236}">
                <a16:creationId xmlns:a16="http://schemas.microsoft.com/office/drawing/2014/main" id="{C129B24E-1345-4043-94D5-98D7B405FE94}"/>
              </a:ext>
            </a:extLst>
          </p:cNvPr>
          <p:cNvSpPr>
            <a:spLocks noGrp="1" noChangeArrowheads="1"/>
          </p:cNvSpPr>
          <p:nvPr>
            <p:ph type="title"/>
          </p:nvPr>
        </p:nvSpPr>
        <p:spPr>
          <a:xfrm>
            <a:off x="179512" y="18255"/>
            <a:ext cx="8335838" cy="1325563"/>
          </a:xfrm>
        </p:spPr>
        <p:txBody>
          <a:bodyPr/>
          <a:lstStyle/>
          <a:p>
            <a:pPr algn="ctr">
              <a:defRPr/>
            </a:pPr>
            <a:r>
              <a:rPr lang="cs-CZ" dirty="0"/>
              <a:t>Kontinuální Doppler - demodulace</a:t>
            </a:r>
          </a:p>
        </p:txBody>
      </p:sp>
      <p:sp>
        <p:nvSpPr>
          <p:cNvPr id="2" name="Zástupný obsah 1">
            <a:extLst>
              <a:ext uri="{FF2B5EF4-FFF2-40B4-BE49-F238E27FC236}">
                <a16:creationId xmlns:a16="http://schemas.microsoft.com/office/drawing/2014/main" id="{3C66E3CF-ABE5-48BD-BB97-C2CC4C684A3A}"/>
              </a:ext>
            </a:extLst>
          </p:cNvPr>
          <p:cNvSpPr>
            <a:spLocks noGrp="1"/>
          </p:cNvSpPr>
          <p:nvPr>
            <p:ph idx="1"/>
          </p:nvPr>
        </p:nvSpPr>
        <p:spPr>
          <a:xfrm>
            <a:off x="4211960" y="1343818"/>
            <a:ext cx="4536504" cy="4833145"/>
          </a:xfrm>
        </p:spPr>
        <p:txBody>
          <a:bodyPr>
            <a:normAutofit/>
          </a:bodyPr>
          <a:lstStyle/>
          <a:p>
            <a:pPr marL="0" indent="0">
              <a:buNone/>
            </a:pPr>
            <a:endParaRPr lang="cs-CZ" sz="2400" dirty="0"/>
          </a:p>
          <a:p>
            <a:pPr marL="0" indent="0">
              <a:buNone/>
            </a:pPr>
            <a:r>
              <a:rPr lang="cs-CZ" sz="2400" dirty="0"/>
              <a:t>Referenční signál</a:t>
            </a:r>
          </a:p>
          <a:p>
            <a:pPr marL="0" indent="0">
              <a:buNone/>
            </a:pPr>
            <a:endParaRPr lang="cs-CZ" sz="2400" dirty="0"/>
          </a:p>
          <a:p>
            <a:pPr marL="0" indent="0">
              <a:buNone/>
            </a:pPr>
            <a:r>
              <a:rPr lang="cs-CZ" sz="2400" dirty="0"/>
              <a:t>Detekovaný signál s </a:t>
            </a:r>
            <a:r>
              <a:rPr lang="cs-CZ" sz="2400" dirty="0" err="1"/>
              <a:t>frekv</a:t>
            </a:r>
            <a:r>
              <a:rPr lang="cs-CZ" sz="2400" dirty="0"/>
              <a:t>. posunem</a:t>
            </a:r>
          </a:p>
          <a:p>
            <a:pPr marL="0" indent="0">
              <a:buNone/>
            </a:pPr>
            <a:endParaRPr lang="cs-CZ" sz="1400" dirty="0"/>
          </a:p>
          <a:p>
            <a:pPr marL="0" indent="0">
              <a:buNone/>
            </a:pPr>
            <a:r>
              <a:rPr lang="cs-CZ" sz="2400" dirty="0"/>
              <a:t>Součin obou signálů</a:t>
            </a:r>
          </a:p>
          <a:p>
            <a:pPr marL="0" indent="0">
              <a:buNone/>
            </a:pPr>
            <a:endParaRPr lang="cs-CZ" sz="2400" dirty="0"/>
          </a:p>
          <a:p>
            <a:pPr marL="0" indent="0">
              <a:buNone/>
            </a:pPr>
            <a:r>
              <a:rPr lang="cs-CZ" sz="2400" dirty="0"/>
              <a:t>Výsledný signál, vysokofrekvenční složka odstraněna </a:t>
            </a:r>
            <a:r>
              <a:rPr lang="cs-CZ" sz="2400" dirty="0" err="1"/>
              <a:t>low-pass</a:t>
            </a:r>
            <a:r>
              <a:rPr lang="cs-CZ" sz="2400" dirty="0"/>
              <a:t> filtrem</a:t>
            </a:r>
          </a:p>
        </p:txBody>
      </p:sp>
      <p:pic>
        <p:nvPicPr>
          <p:cNvPr id="5" name="Obrázek 4">
            <a:extLst>
              <a:ext uri="{FF2B5EF4-FFF2-40B4-BE49-F238E27FC236}">
                <a16:creationId xmlns:a16="http://schemas.microsoft.com/office/drawing/2014/main" id="{BD47357D-7D76-45E5-8936-B1BAD8C85660}"/>
              </a:ext>
            </a:extLst>
          </p:cNvPr>
          <p:cNvPicPr>
            <a:picLocks noChangeAspect="1"/>
          </p:cNvPicPr>
          <p:nvPr/>
        </p:nvPicPr>
        <p:blipFill rotWithShape="1">
          <a:blip r:embed="rId3"/>
          <a:srcRect l="6773" b="30229"/>
          <a:stretch/>
        </p:blipFill>
        <p:spPr>
          <a:xfrm>
            <a:off x="24686" y="1331242"/>
            <a:ext cx="3967785" cy="4481967"/>
          </a:xfrm>
          <a:prstGeom prst="rect">
            <a:avLst/>
          </a:prstGeom>
        </p:spPr>
      </p:pic>
    </p:spTree>
    <p:extLst>
      <p:ext uri="{BB962C8B-B14F-4D97-AF65-F5344CB8AC3E}">
        <p14:creationId xmlns:p14="http://schemas.microsoft.com/office/powerpoint/2010/main" val="654252296"/>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Rectangle 2">
            <a:extLst>
              <a:ext uri="{FF2B5EF4-FFF2-40B4-BE49-F238E27FC236}">
                <a16:creationId xmlns:a16="http://schemas.microsoft.com/office/drawing/2014/main" id="{C129B24E-1345-4043-94D5-98D7B405FE94}"/>
              </a:ext>
            </a:extLst>
          </p:cNvPr>
          <p:cNvSpPr>
            <a:spLocks noGrp="1" noChangeArrowheads="1"/>
          </p:cNvSpPr>
          <p:nvPr>
            <p:ph type="title"/>
          </p:nvPr>
        </p:nvSpPr>
        <p:spPr>
          <a:xfrm>
            <a:off x="323528" y="152400"/>
            <a:ext cx="8371210" cy="1044352"/>
          </a:xfrm>
        </p:spPr>
        <p:txBody>
          <a:bodyPr>
            <a:normAutofit fontScale="90000"/>
          </a:bodyPr>
          <a:lstStyle/>
          <a:p>
            <a:pPr algn="ctr">
              <a:defRPr/>
            </a:pPr>
            <a:r>
              <a:rPr lang="cs-CZ" dirty="0"/>
              <a:t>Kontinuální Doppler – demodulace a </a:t>
            </a:r>
            <a:r>
              <a:rPr lang="cs-CZ" dirty="0" err="1"/>
              <a:t>high-pass</a:t>
            </a:r>
            <a:r>
              <a:rPr lang="cs-CZ" dirty="0"/>
              <a:t> filtr</a:t>
            </a:r>
          </a:p>
        </p:txBody>
      </p:sp>
      <p:pic>
        <p:nvPicPr>
          <p:cNvPr id="3" name="Obrázek 2">
            <a:extLst>
              <a:ext uri="{FF2B5EF4-FFF2-40B4-BE49-F238E27FC236}">
                <a16:creationId xmlns:a16="http://schemas.microsoft.com/office/drawing/2014/main" id="{3C8CFAE5-84EA-494C-BF82-854DD36A8EDC}"/>
              </a:ext>
            </a:extLst>
          </p:cNvPr>
          <p:cNvPicPr>
            <a:picLocks noChangeAspect="1"/>
          </p:cNvPicPr>
          <p:nvPr/>
        </p:nvPicPr>
        <p:blipFill>
          <a:blip r:embed="rId2"/>
          <a:stretch>
            <a:fillRect/>
          </a:stretch>
        </p:blipFill>
        <p:spPr>
          <a:xfrm>
            <a:off x="539552" y="1318455"/>
            <a:ext cx="2952328" cy="5239533"/>
          </a:xfrm>
          <a:prstGeom prst="rect">
            <a:avLst/>
          </a:prstGeom>
        </p:spPr>
      </p:pic>
      <p:sp>
        <p:nvSpPr>
          <p:cNvPr id="4" name="Zástupný obsah 3">
            <a:extLst>
              <a:ext uri="{FF2B5EF4-FFF2-40B4-BE49-F238E27FC236}">
                <a16:creationId xmlns:a16="http://schemas.microsoft.com/office/drawing/2014/main" id="{E74D2521-EF21-4A41-967D-6DA206E949E7}"/>
              </a:ext>
            </a:extLst>
          </p:cNvPr>
          <p:cNvSpPr>
            <a:spLocks noGrp="1"/>
          </p:cNvSpPr>
          <p:nvPr>
            <p:ph idx="1"/>
          </p:nvPr>
        </p:nvSpPr>
        <p:spPr>
          <a:xfrm>
            <a:off x="3563888" y="1318455"/>
            <a:ext cx="4951462" cy="4858508"/>
          </a:xfrm>
        </p:spPr>
        <p:txBody>
          <a:bodyPr>
            <a:normAutofit lnSpcReduction="10000"/>
          </a:bodyPr>
          <a:lstStyle/>
          <a:p>
            <a:r>
              <a:rPr lang="cs-CZ" dirty="0"/>
              <a:t>Změřený signál</a:t>
            </a:r>
          </a:p>
          <a:p>
            <a:pPr lvl="1"/>
            <a:r>
              <a:rPr lang="cs-CZ" dirty="0" err="1"/>
              <a:t>vysokoamplitudová</a:t>
            </a:r>
            <a:r>
              <a:rPr lang="cs-CZ" dirty="0"/>
              <a:t> složka ze stacionárních tkání a nejpomalejších rychlostí</a:t>
            </a:r>
          </a:p>
          <a:p>
            <a:pPr lvl="1"/>
            <a:r>
              <a:rPr lang="cs-CZ" dirty="0" err="1"/>
              <a:t>Nízkoamplitudová</a:t>
            </a:r>
            <a:r>
              <a:rPr lang="cs-CZ" dirty="0"/>
              <a:t> složka s dopl. Posunem</a:t>
            </a:r>
          </a:p>
          <a:p>
            <a:r>
              <a:rPr lang="cs-CZ" dirty="0"/>
              <a:t>Signál bez vysokofrekvenční složky</a:t>
            </a:r>
          </a:p>
          <a:p>
            <a:endParaRPr lang="cs-CZ" dirty="0"/>
          </a:p>
          <a:p>
            <a:r>
              <a:rPr lang="cs-CZ" dirty="0"/>
              <a:t>Odstraněny nejnižší frekvence – stacionární tkáně, ale i nejnižší rychlosti</a:t>
            </a:r>
          </a:p>
        </p:txBody>
      </p:sp>
    </p:spTree>
    <p:extLst>
      <p:ext uri="{BB962C8B-B14F-4D97-AF65-F5344CB8AC3E}">
        <p14:creationId xmlns:p14="http://schemas.microsoft.com/office/powerpoint/2010/main" val="94351594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573" name="Rectangle 5">
            <a:extLst>
              <a:ext uri="{FF2B5EF4-FFF2-40B4-BE49-F238E27FC236}">
                <a16:creationId xmlns:a16="http://schemas.microsoft.com/office/drawing/2014/main" id="{1ECCBA16-700E-428B-969A-F0A204A92E15}"/>
              </a:ext>
            </a:extLst>
          </p:cNvPr>
          <p:cNvSpPr>
            <a:spLocks noChangeArrowheads="1"/>
          </p:cNvSpPr>
          <p:nvPr/>
        </p:nvSpPr>
        <p:spPr bwMode="auto">
          <a:xfrm>
            <a:off x="304800" y="1347672"/>
            <a:ext cx="8299450" cy="4673716"/>
          </a:xfrm>
          <a:prstGeom prst="rect">
            <a:avLst/>
          </a:prstGeom>
          <a:noFill/>
          <a:ln w="9525">
            <a:noFill/>
            <a:miter lim="800000"/>
            <a:headEnd/>
            <a:tailEnd/>
          </a:ln>
          <a:effectLst/>
        </p:spPr>
        <p:txBody>
          <a:bodyPr/>
          <a:lstStyle/>
          <a:p>
            <a:pPr marL="342900" indent="-342900">
              <a:lnSpc>
                <a:spcPct val="90000"/>
              </a:lnSpc>
              <a:spcBef>
                <a:spcPct val="20000"/>
              </a:spcBef>
              <a:buFontTx/>
              <a:buChar char="•"/>
              <a:defRPr/>
            </a:pPr>
            <a:r>
              <a:rPr lang="cs-CZ" sz="2800" dirty="0">
                <a:effectLst>
                  <a:outerShdw blurRad="38100" dist="38100" dir="2700000" algn="tl">
                    <a:srgbClr val="000000">
                      <a:alpha val="43137"/>
                    </a:srgbClr>
                  </a:outerShdw>
                </a:effectLst>
                <a:latin typeface="+mn-lt"/>
                <a:cs typeface="Arial" pitchFamily="34" charset="0"/>
              </a:rPr>
              <a:t>rychlost šíření je určena charakteristikou prostředí</a:t>
            </a:r>
          </a:p>
          <a:p>
            <a:pPr marL="742950" lvl="1" indent="-285750">
              <a:lnSpc>
                <a:spcPct val="90000"/>
              </a:lnSpc>
              <a:spcBef>
                <a:spcPct val="20000"/>
              </a:spcBef>
              <a:buFontTx/>
              <a:buChar char="–"/>
              <a:defRPr/>
            </a:pPr>
            <a:r>
              <a:rPr lang="cs-CZ" sz="2800" b="1" dirty="0">
                <a:solidFill>
                  <a:schemeClr val="bg1"/>
                </a:solidFill>
                <a:effectLst>
                  <a:outerShdw blurRad="38100" dist="38100" dir="2700000" algn="tl">
                    <a:srgbClr val="000000">
                      <a:alpha val="43137"/>
                    </a:srgbClr>
                  </a:outerShdw>
                </a:effectLst>
                <a:latin typeface="+mn-lt"/>
                <a:cs typeface="Arial" pitchFamily="34" charset="0"/>
              </a:rPr>
              <a:t>hustotou</a:t>
            </a:r>
          </a:p>
          <a:p>
            <a:pPr marL="742950" lvl="1" indent="-285750">
              <a:lnSpc>
                <a:spcPct val="90000"/>
              </a:lnSpc>
              <a:spcBef>
                <a:spcPct val="20000"/>
              </a:spcBef>
              <a:buFontTx/>
              <a:buChar char="–"/>
              <a:defRPr/>
            </a:pPr>
            <a:r>
              <a:rPr lang="cs-CZ" sz="2800" b="1" dirty="0">
                <a:solidFill>
                  <a:schemeClr val="bg1"/>
                </a:solidFill>
                <a:effectLst>
                  <a:outerShdw blurRad="38100" dist="38100" dir="2700000" algn="tl">
                    <a:srgbClr val="000000">
                      <a:alpha val="43137"/>
                    </a:srgbClr>
                  </a:outerShdw>
                </a:effectLst>
                <a:latin typeface="+mn-lt"/>
                <a:cs typeface="Arial" pitchFamily="34" charset="0"/>
              </a:rPr>
              <a:t>tuhostí</a:t>
            </a:r>
          </a:p>
          <a:p>
            <a:pPr lvl="1">
              <a:lnSpc>
                <a:spcPct val="90000"/>
              </a:lnSpc>
              <a:spcBef>
                <a:spcPct val="20000"/>
              </a:spcBef>
              <a:defRPr/>
            </a:pPr>
            <a:r>
              <a:rPr lang="cs-CZ" sz="2800" dirty="0">
                <a:effectLst>
                  <a:outerShdw blurRad="38100" dist="38100" dir="2700000" algn="tl">
                    <a:srgbClr val="000000">
                      <a:alpha val="43137"/>
                    </a:srgbClr>
                  </a:outerShdw>
                </a:effectLst>
                <a:latin typeface="+mn-lt"/>
                <a:cs typeface="Arial" pitchFamily="34" charset="0"/>
              </a:rPr>
              <a:t>= jak daleko jsou od sebe jednotlivé částice a jak rychle jsou schopné si předat svůj kmitavý pohyb</a:t>
            </a:r>
          </a:p>
          <a:p>
            <a:pPr marL="342900" indent="-342900">
              <a:lnSpc>
                <a:spcPct val="90000"/>
              </a:lnSpc>
              <a:spcBef>
                <a:spcPct val="20000"/>
              </a:spcBef>
              <a:buFontTx/>
              <a:buChar char="•"/>
              <a:defRPr/>
            </a:pPr>
            <a:endParaRPr lang="en-US" sz="2800" dirty="0">
              <a:effectLst>
                <a:outerShdw blurRad="38100" dist="38100" dir="2700000" algn="tl">
                  <a:srgbClr val="000000">
                    <a:alpha val="43137"/>
                  </a:srgbClr>
                </a:outerShdw>
              </a:effectLst>
              <a:latin typeface="+mn-lt"/>
              <a:cs typeface="Arial" pitchFamily="34" charset="0"/>
            </a:endParaRPr>
          </a:p>
        </p:txBody>
      </p:sp>
      <p:grpSp>
        <p:nvGrpSpPr>
          <p:cNvPr id="2" name="Group 6">
            <a:extLst>
              <a:ext uri="{FF2B5EF4-FFF2-40B4-BE49-F238E27FC236}">
                <a16:creationId xmlns:a16="http://schemas.microsoft.com/office/drawing/2014/main" id="{E7FFB3FE-2D67-46EC-9F58-C2E56DFFA4EE}"/>
              </a:ext>
            </a:extLst>
          </p:cNvPr>
          <p:cNvGrpSpPr>
            <a:grpSpLocks/>
          </p:cNvGrpSpPr>
          <p:nvPr/>
        </p:nvGrpSpPr>
        <p:grpSpPr bwMode="auto">
          <a:xfrm>
            <a:off x="1565221" y="5085899"/>
            <a:ext cx="6858000" cy="609600"/>
            <a:chOff x="480" y="1824"/>
            <a:chExt cx="4320" cy="384"/>
          </a:xfrm>
        </p:grpSpPr>
        <p:sp>
          <p:nvSpPr>
            <p:cNvPr id="1005575" name="Text Box 7">
              <a:extLst>
                <a:ext uri="{FF2B5EF4-FFF2-40B4-BE49-F238E27FC236}">
                  <a16:creationId xmlns:a16="http://schemas.microsoft.com/office/drawing/2014/main" id="{F7D976B8-7B96-4B93-AA32-9B5BF1FC12F5}"/>
                </a:ext>
              </a:extLst>
            </p:cNvPr>
            <p:cNvSpPr txBox="1">
              <a:spLocks noChangeArrowheads="1"/>
            </p:cNvSpPr>
            <p:nvPr/>
          </p:nvSpPr>
          <p:spPr bwMode="auto">
            <a:xfrm>
              <a:off x="816" y="1872"/>
              <a:ext cx="3984" cy="327"/>
            </a:xfrm>
            <a:prstGeom prst="rect">
              <a:avLst/>
            </a:prstGeom>
            <a:noFill/>
            <a:ln w="9525">
              <a:noFill/>
              <a:miter lim="800000"/>
              <a:headEnd/>
              <a:tailEnd/>
            </a:ln>
            <a:effectLst/>
          </p:spPr>
          <p:txBody>
            <a:bodyPr>
              <a:spAutoFit/>
            </a:bodyPr>
            <a:lstStyle/>
            <a:p>
              <a:pPr eaLnBrk="0" hangingPunct="0">
                <a:defRPr/>
              </a:pPr>
              <a:r>
                <a:rPr lang="cs-CZ" sz="2800" dirty="0">
                  <a:solidFill>
                    <a:srgbClr val="EAEAEA"/>
                  </a:solidFill>
                  <a:effectLst>
                    <a:outerShdw blurRad="38100" dist="38100" dir="2700000" algn="tl">
                      <a:srgbClr val="000000">
                        <a:alpha val="43137"/>
                      </a:srgbClr>
                    </a:outerShdw>
                  </a:effectLst>
                  <a:latin typeface="+mn-lt"/>
                  <a:cs typeface="Arial" pitchFamily="34" charset="0"/>
                </a:rPr>
                <a:t>tuhost 	=             rychlost     </a:t>
              </a:r>
              <a:endParaRPr lang="en-US" sz="2400" dirty="0">
                <a:solidFill>
                  <a:srgbClr val="EAEAEA"/>
                </a:solidFill>
                <a:effectLst>
                  <a:outerShdw blurRad="38100" dist="38100" dir="2700000" algn="tl">
                    <a:srgbClr val="000000">
                      <a:alpha val="43137"/>
                    </a:srgbClr>
                  </a:outerShdw>
                </a:effectLst>
                <a:latin typeface="+mn-lt"/>
                <a:cs typeface="Arial" pitchFamily="34" charset="0"/>
              </a:endParaRPr>
            </a:p>
          </p:txBody>
        </p:sp>
        <p:sp>
          <p:nvSpPr>
            <p:cNvPr id="18438" name="AutoShape 8">
              <a:extLst>
                <a:ext uri="{FF2B5EF4-FFF2-40B4-BE49-F238E27FC236}">
                  <a16:creationId xmlns:a16="http://schemas.microsoft.com/office/drawing/2014/main" id="{897856FA-15A9-4B30-B435-B94C583F0FD3}"/>
                </a:ext>
              </a:extLst>
            </p:cNvPr>
            <p:cNvSpPr>
              <a:spLocks noChangeArrowheads="1"/>
            </p:cNvSpPr>
            <p:nvPr/>
          </p:nvSpPr>
          <p:spPr bwMode="auto">
            <a:xfrm>
              <a:off x="480" y="1824"/>
              <a:ext cx="306" cy="384"/>
            </a:xfrm>
            <a:prstGeom prst="upArrow">
              <a:avLst>
                <a:gd name="adj1" fmla="val 50000"/>
                <a:gd name="adj2" fmla="val 31373"/>
              </a:avLst>
            </a:prstGeom>
            <a:solidFill>
              <a:srgbClr val="00B050"/>
            </a:solidFill>
            <a:ln w="9525">
              <a:solidFill>
                <a:schemeClr val="tx1"/>
              </a:solidFill>
              <a:miter lim="800000"/>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18439" name="AutoShape 9">
              <a:extLst>
                <a:ext uri="{FF2B5EF4-FFF2-40B4-BE49-F238E27FC236}">
                  <a16:creationId xmlns:a16="http://schemas.microsoft.com/office/drawing/2014/main" id="{81DA8676-07F5-42A7-B810-589260F7D35C}"/>
                </a:ext>
              </a:extLst>
            </p:cNvPr>
            <p:cNvSpPr>
              <a:spLocks noChangeArrowheads="1"/>
            </p:cNvSpPr>
            <p:nvPr/>
          </p:nvSpPr>
          <p:spPr bwMode="auto">
            <a:xfrm>
              <a:off x="2400" y="1824"/>
              <a:ext cx="306" cy="384"/>
            </a:xfrm>
            <a:prstGeom prst="upArrow">
              <a:avLst>
                <a:gd name="adj1" fmla="val 50000"/>
                <a:gd name="adj2" fmla="val 31373"/>
              </a:avLst>
            </a:prstGeom>
            <a:solidFill>
              <a:srgbClr val="00B050"/>
            </a:solidFill>
            <a:ln w="9525">
              <a:solidFill>
                <a:schemeClr val="tx1"/>
              </a:solidFill>
              <a:miter lim="800000"/>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grpSp>
      <p:sp>
        <p:nvSpPr>
          <p:cNvPr id="3" name="Nadpis 2">
            <a:extLst>
              <a:ext uri="{FF2B5EF4-FFF2-40B4-BE49-F238E27FC236}">
                <a16:creationId xmlns:a16="http://schemas.microsoft.com/office/drawing/2014/main" id="{CEBF3735-91A6-474E-92A0-5BF8E30A7157}"/>
              </a:ext>
            </a:extLst>
          </p:cNvPr>
          <p:cNvSpPr>
            <a:spLocks noGrp="1"/>
          </p:cNvSpPr>
          <p:nvPr>
            <p:ph type="title"/>
          </p:nvPr>
        </p:nvSpPr>
        <p:spPr>
          <a:xfrm>
            <a:off x="571500" y="22109"/>
            <a:ext cx="7886700" cy="1325563"/>
          </a:xfrm>
        </p:spPr>
        <p:txBody>
          <a:bodyPr/>
          <a:lstStyle/>
          <a:p>
            <a:r>
              <a:rPr lang="cs-CZ" dirty="0"/>
              <a:t>Zvuk - rychlost šíření</a:t>
            </a:r>
          </a:p>
        </p:txBody>
      </p:sp>
      <p:grpSp>
        <p:nvGrpSpPr>
          <p:cNvPr id="8" name="Group 6">
            <a:extLst>
              <a:ext uri="{FF2B5EF4-FFF2-40B4-BE49-F238E27FC236}">
                <a16:creationId xmlns:a16="http://schemas.microsoft.com/office/drawing/2014/main" id="{C54D5EDB-A093-4B40-9021-2B8D2D739DDE}"/>
              </a:ext>
            </a:extLst>
          </p:cNvPr>
          <p:cNvGrpSpPr>
            <a:grpSpLocks/>
          </p:cNvGrpSpPr>
          <p:nvPr/>
        </p:nvGrpSpPr>
        <p:grpSpPr bwMode="auto">
          <a:xfrm>
            <a:off x="1565221" y="6038399"/>
            <a:ext cx="6858000" cy="609600"/>
            <a:chOff x="480" y="1824"/>
            <a:chExt cx="4320" cy="384"/>
          </a:xfrm>
        </p:grpSpPr>
        <p:sp>
          <p:nvSpPr>
            <p:cNvPr id="9" name="Text Box 7">
              <a:extLst>
                <a:ext uri="{FF2B5EF4-FFF2-40B4-BE49-F238E27FC236}">
                  <a16:creationId xmlns:a16="http://schemas.microsoft.com/office/drawing/2014/main" id="{70274610-F41E-4BF4-8658-123136955A17}"/>
                </a:ext>
              </a:extLst>
            </p:cNvPr>
            <p:cNvSpPr txBox="1">
              <a:spLocks noChangeArrowheads="1"/>
            </p:cNvSpPr>
            <p:nvPr/>
          </p:nvSpPr>
          <p:spPr bwMode="auto">
            <a:xfrm>
              <a:off x="816" y="1872"/>
              <a:ext cx="3984" cy="327"/>
            </a:xfrm>
            <a:prstGeom prst="rect">
              <a:avLst/>
            </a:prstGeom>
            <a:noFill/>
            <a:ln w="9525">
              <a:noFill/>
              <a:miter lim="800000"/>
              <a:headEnd/>
              <a:tailEnd/>
            </a:ln>
            <a:effectLst/>
          </p:spPr>
          <p:txBody>
            <a:bodyPr>
              <a:spAutoFit/>
            </a:bodyPr>
            <a:lstStyle/>
            <a:p>
              <a:pPr eaLnBrk="0" hangingPunct="0">
                <a:defRPr/>
              </a:pPr>
              <a:r>
                <a:rPr lang="cs-CZ" sz="2800" dirty="0">
                  <a:solidFill>
                    <a:srgbClr val="EAEAEA"/>
                  </a:solidFill>
                  <a:effectLst>
                    <a:outerShdw blurRad="38100" dist="38100" dir="2700000" algn="tl">
                      <a:srgbClr val="000000">
                        <a:alpha val="43137"/>
                      </a:srgbClr>
                    </a:outerShdw>
                  </a:effectLst>
                  <a:latin typeface="+mn-lt"/>
                  <a:cs typeface="Arial" pitchFamily="34" charset="0"/>
                </a:rPr>
                <a:t>hustota 	=             rychlost     </a:t>
              </a:r>
              <a:endParaRPr lang="en-US" sz="2400" dirty="0">
                <a:solidFill>
                  <a:srgbClr val="EAEAEA"/>
                </a:solidFill>
                <a:effectLst>
                  <a:outerShdw blurRad="38100" dist="38100" dir="2700000" algn="tl">
                    <a:srgbClr val="000000">
                      <a:alpha val="43137"/>
                    </a:srgbClr>
                  </a:outerShdw>
                </a:effectLst>
                <a:latin typeface="+mn-lt"/>
                <a:cs typeface="Arial" pitchFamily="34" charset="0"/>
              </a:endParaRPr>
            </a:p>
          </p:txBody>
        </p:sp>
        <p:sp>
          <p:nvSpPr>
            <p:cNvPr id="10" name="AutoShape 8">
              <a:extLst>
                <a:ext uri="{FF2B5EF4-FFF2-40B4-BE49-F238E27FC236}">
                  <a16:creationId xmlns:a16="http://schemas.microsoft.com/office/drawing/2014/main" id="{E2A04096-5E8A-4521-8567-353837E04142}"/>
                </a:ext>
              </a:extLst>
            </p:cNvPr>
            <p:cNvSpPr>
              <a:spLocks noChangeArrowheads="1"/>
            </p:cNvSpPr>
            <p:nvPr/>
          </p:nvSpPr>
          <p:spPr bwMode="auto">
            <a:xfrm>
              <a:off x="480" y="1824"/>
              <a:ext cx="306" cy="384"/>
            </a:xfrm>
            <a:prstGeom prst="upArrow">
              <a:avLst>
                <a:gd name="adj1" fmla="val 50000"/>
                <a:gd name="adj2" fmla="val 31373"/>
              </a:avLst>
            </a:prstGeom>
            <a:solidFill>
              <a:srgbClr val="00B050"/>
            </a:solidFill>
            <a:ln w="9525">
              <a:solidFill>
                <a:schemeClr val="tx1"/>
              </a:solidFill>
              <a:miter lim="800000"/>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11" name="AutoShape 9">
              <a:extLst>
                <a:ext uri="{FF2B5EF4-FFF2-40B4-BE49-F238E27FC236}">
                  <a16:creationId xmlns:a16="http://schemas.microsoft.com/office/drawing/2014/main" id="{5EF586AD-DF1C-46FF-B8CF-14C70EB2D34B}"/>
                </a:ext>
              </a:extLst>
            </p:cNvPr>
            <p:cNvSpPr>
              <a:spLocks noChangeArrowheads="1"/>
            </p:cNvSpPr>
            <p:nvPr/>
          </p:nvSpPr>
          <p:spPr bwMode="auto">
            <a:xfrm rot="10800000">
              <a:off x="2400" y="1824"/>
              <a:ext cx="306" cy="384"/>
            </a:xfrm>
            <a:prstGeom prst="upArrow">
              <a:avLst>
                <a:gd name="adj1" fmla="val 50000"/>
                <a:gd name="adj2" fmla="val 31373"/>
              </a:avLst>
            </a:prstGeom>
            <a:solidFill>
              <a:srgbClr val="00B050"/>
            </a:solidFill>
            <a:ln w="9525">
              <a:solidFill>
                <a:schemeClr val="tx1"/>
              </a:solidFill>
              <a:miter lim="800000"/>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grpSp>
      <mc:AlternateContent xmlns:mc="http://schemas.openxmlformats.org/markup-compatibility/2006" xmlns:a14="http://schemas.microsoft.com/office/drawing/2010/main">
        <mc:Choice Requires="a14">
          <p:sp>
            <p:nvSpPr>
              <p:cNvPr id="5" name="TextovéPole 4">
                <a:extLst>
                  <a:ext uri="{FF2B5EF4-FFF2-40B4-BE49-F238E27FC236}">
                    <a16:creationId xmlns:a16="http://schemas.microsoft.com/office/drawing/2014/main" id="{2C5F1789-3D0F-437E-BDE8-42AE845D3063}"/>
                  </a:ext>
                </a:extLst>
              </p:cNvPr>
              <p:cNvSpPr txBox="1"/>
              <p:nvPr/>
            </p:nvSpPr>
            <p:spPr>
              <a:xfrm>
                <a:off x="827584" y="3819228"/>
                <a:ext cx="1734617" cy="751552"/>
              </a:xfrm>
              <a:prstGeom prst="rect">
                <a:avLst/>
              </a:prstGeom>
              <a:solidFill>
                <a:srgbClr val="00B0F0"/>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cs-CZ" sz="2400" b="0" i="1" smtClean="0">
                          <a:latin typeface="Cambria Math" panose="02040503050406030204" pitchFamily="18" charset="0"/>
                        </a:rPr>
                        <m:t>𝑐</m:t>
                      </m:r>
                      <m:r>
                        <a:rPr lang="cs-CZ" sz="2400" b="0" i="1" smtClean="0">
                          <a:latin typeface="Cambria Math" panose="02040503050406030204" pitchFamily="18" charset="0"/>
                        </a:rPr>
                        <m:t>= </m:t>
                      </m:r>
                      <m:rad>
                        <m:radPr>
                          <m:degHide m:val="on"/>
                          <m:ctrlPr>
                            <a:rPr lang="cs-CZ" sz="2400" b="0" i="1" smtClean="0">
                              <a:latin typeface="Cambria Math" panose="02040503050406030204" pitchFamily="18" charset="0"/>
                            </a:rPr>
                          </m:ctrlPr>
                        </m:radPr>
                        <m:deg/>
                        <m:e>
                          <m:box>
                            <m:boxPr>
                              <m:ctrlPr>
                                <a:rPr lang="cs-CZ" sz="2400" b="0" i="1" smtClean="0">
                                  <a:latin typeface="Cambria Math" panose="02040503050406030204" pitchFamily="18" charset="0"/>
                                </a:rPr>
                              </m:ctrlPr>
                            </m:boxPr>
                            <m:e>
                              <m:argPr>
                                <m:argSz m:val="-1"/>
                              </m:argPr>
                              <m:f>
                                <m:fPr>
                                  <m:ctrlPr>
                                    <a:rPr lang="cs-CZ" sz="2400" b="0" i="1" smtClean="0">
                                      <a:latin typeface="Cambria Math" panose="02040503050406030204" pitchFamily="18" charset="0"/>
                                    </a:rPr>
                                  </m:ctrlPr>
                                </m:fPr>
                                <m:num>
                                  <m:r>
                                    <a:rPr lang="cs-CZ" sz="2400" b="0" i="1" smtClean="0">
                                      <a:latin typeface="Cambria Math" panose="02040503050406030204" pitchFamily="18" charset="0"/>
                                    </a:rPr>
                                    <m:t> </m:t>
                                  </m:r>
                                  <m:r>
                                    <a:rPr lang="cs-CZ" sz="2400" b="0" i="1" smtClean="0">
                                      <a:latin typeface="Cambria Math" panose="02040503050406030204" pitchFamily="18" charset="0"/>
                                    </a:rPr>
                                    <m:t>𝐾</m:t>
                                  </m:r>
                                  <m:r>
                                    <a:rPr lang="cs-CZ" sz="2400" b="0" i="1" smtClean="0">
                                      <a:latin typeface="Cambria Math" panose="02040503050406030204" pitchFamily="18" charset="0"/>
                                    </a:rPr>
                                    <m:t> </m:t>
                                  </m:r>
                                </m:num>
                                <m:den>
                                  <m:r>
                                    <a:rPr lang="cs-CZ" sz="2400" b="0" i="1" smtClean="0">
                                      <a:latin typeface="Cambria Math" panose="02040503050406030204" pitchFamily="18" charset="0"/>
                                    </a:rPr>
                                    <m:t> </m:t>
                                  </m:r>
                                  <m:r>
                                    <a:rPr lang="cs-CZ" sz="2400" b="0" i="1" smtClean="0">
                                      <a:latin typeface="Cambria Math" panose="02040503050406030204" pitchFamily="18" charset="0"/>
                                      <a:ea typeface="Cambria Math" panose="02040503050406030204" pitchFamily="18" charset="0"/>
                                    </a:rPr>
                                    <m:t>𝜌</m:t>
                                  </m:r>
                                  <m:r>
                                    <a:rPr lang="cs-CZ" sz="2400" b="0" i="1" smtClean="0">
                                      <a:latin typeface="Cambria Math" panose="02040503050406030204" pitchFamily="18" charset="0"/>
                                      <a:ea typeface="Cambria Math" panose="02040503050406030204" pitchFamily="18" charset="0"/>
                                    </a:rPr>
                                    <m:t> </m:t>
                                  </m:r>
                                </m:den>
                              </m:f>
                            </m:e>
                          </m:box>
                        </m:e>
                      </m:rad>
                    </m:oMath>
                  </m:oMathPara>
                </a14:m>
                <a:endParaRPr lang="cs-CZ" sz="2400" dirty="0"/>
              </a:p>
            </p:txBody>
          </p:sp>
        </mc:Choice>
        <mc:Fallback xmlns="">
          <p:sp>
            <p:nvSpPr>
              <p:cNvPr id="5" name="TextovéPole 4">
                <a:extLst>
                  <a:ext uri="{FF2B5EF4-FFF2-40B4-BE49-F238E27FC236}">
                    <a16:creationId xmlns:a16="http://schemas.microsoft.com/office/drawing/2014/main" id="{2C5F1789-3D0F-437E-BDE8-42AE845D3063}"/>
                  </a:ext>
                </a:extLst>
              </p:cNvPr>
              <p:cNvSpPr txBox="1">
                <a:spLocks noRot="1" noChangeAspect="1" noMove="1" noResize="1" noEditPoints="1" noAdjustHandles="1" noChangeArrowheads="1" noChangeShapeType="1" noTextEdit="1"/>
              </p:cNvSpPr>
              <p:nvPr/>
            </p:nvSpPr>
            <p:spPr>
              <a:xfrm>
                <a:off x="827584" y="3819228"/>
                <a:ext cx="1734617" cy="751552"/>
              </a:xfrm>
              <a:prstGeom prst="rect">
                <a:avLst/>
              </a:prstGeom>
              <a:blipFill>
                <a:blip r:embed="rId3"/>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4" name="Rectangle 6">
                <a:extLst>
                  <a:ext uri="{FF2B5EF4-FFF2-40B4-BE49-F238E27FC236}">
                    <a16:creationId xmlns:a16="http://schemas.microsoft.com/office/drawing/2014/main" id="{6A5298F2-0487-4B5D-8189-192CEF9BD971}"/>
                  </a:ext>
                </a:extLst>
              </p:cNvPr>
              <p:cNvSpPr>
                <a:spLocks noChangeArrowheads="1"/>
              </p:cNvSpPr>
              <p:nvPr/>
            </p:nvSpPr>
            <p:spPr bwMode="auto">
              <a:xfrm>
                <a:off x="2988153" y="3662804"/>
                <a:ext cx="6156176" cy="92333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14:m>
                  <m:oMath xmlns:m="http://schemas.openxmlformats.org/officeDocument/2006/math">
                    <m:r>
                      <a:rPr lang="cs-CZ" b="0" i="1" smtClean="0">
                        <a:latin typeface="Cambria Math" panose="02040503050406030204" pitchFamily="18" charset="0"/>
                      </a:rPr>
                      <m:t>𝑐</m:t>
                    </m:r>
                  </m:oMath>
                </a14:m>
                <a:r>
                  <a:rPr lang="cs-CZ" altLang="cs-CZ" i="1" dirty="0">
                    <a:latin typeface="Arial" panose="020B0604020202020204" pitchFamily="34" charset="0"/>
                    <a:cs typeface="Arial" panose="020B0604020202020204" pitchFamily="34" charset="0"/>
                  </a:rPr>
                  <a:t> ... </a:t>
                </a:r>
                <a:r>
                  <a:rPr lang="cs-CZ" altLang="cs-CZ" dirty="0">
                    <a:latin typeface="Arial" panose="020B0604020202020204" pitchFamily="34" charset="0"/>
                    <a:cs typeface="Arial" panose="020B0604020202020204" pitchFamily="34" charset="0"/>
                    <a:sym typeface="Symbol" panose="05050102010706020507" pitchFamily="18" charset="2"/>
                  </a:rPr>
                  <a:t>rychlost šíření ultrazvuku prostředím</a:t>
                </a:r>
                <a:r>
                  <a:rPr lang="en-US" altLang="cs-CZ" dirty="0">
                    <a:latin typeface="Arial" panose="020B0604020202020204" pitchFamily="34" charset="0"/>
                    <a:cs typeface="Arial" panose="020B0604020202020204" pitchFamily="34" charset="0"/>
                    <a:sym typeface="Symbol" panose="05050102010706020507" pitchFamily="18" charset="2"/>
                  </a:rPr>
                  <a:t> </a:t>
                </a:r>
                <a:r>
                  <a:rPr lang="cs-CZ" altLang="cs-CZ" dirty="0">
                    <a:latin typeface="Arial" panose="020B0604020202020204" pitchFamily="34" charset="0"/>
                    <a:cs typeface="Arial" panose="020B0604020202020204" pitchFamily="34" charset="0"/>
                    <a:sym typeface="Symbol" panose="05050102010706020507" pitchFamily="18" charset="2"/>
                  </a:rPr>
                  <a:t></a:t>
                </a:r>
                <a:r>
                  <a:rPr lang="cs-CZ" altLang="cs-CZ" dirty="0" err="1">
                    <a:latin typeface="Arial" panose="020B0604020202020204" pitchFamily="34" charset="0"/>
                    <a:cs typeface="Arial" panose="020B0604020202020204" pitchFamily="34" charset="0"/>
                  </a:rPr>
                  <a:t>m.s</a:t>
                </a:r>
                <a:r>
                  <a:rPr lang="cs-CZ" altLang="cs-CZ" baseline="30000" dirty="0">
                    <a:latin typeface="Arial" panose="020B0604020202020204" pitchFamily="34" charset="0"/>
                    <a:cs typeface="Arial" panose="020B0604020202020204" pitchFamily="34" charset="0"/>
                    <a:sym typeface="Symbol" panose="05050102010706020507" pitchFamily="18" charset="2"/>
                  </a:rPr>
                  <a:t>–1</a:t>
                </a:r>
                <a:r>
                  <a:rPr lang="cs-CZ" altLang="cs-CZ" dirty="0">
                    <a:latin typeface="Arial" panose="020B0604020202020204" pitchFamily="34" charset="0"/>
                    <a:cs typeface="Arial" panose="020B0604020202020204" pitchFamily="34" charset="0"/>
                    <a:sym typeface="Symbol" panose="05050102010706020507" pitchFamily="18" charset="2"/>
                  </a:rPr>
                  <a:t></a:t>
                </a:r>
                <a:r>
                  <a:rPr lang="cs-CZ" altLang="cs-CZ" dirty="0">
                    <a:latin typeface="Arial" panose="020B0604020202020204" pitchFamily="34" charset="0"/>
                    <a:cs typeface="Arial" panose="020B0604020202020204" pitchFamily="34" charset="0"/>
                  </a:rPr>
                  <a:t> </a:t>
                </a:r>
              </a:p>
              <a:p>
                <a:pPr algn="just"/>
                <a14:m>
                  <m:oMath xmlns:m="http://schemas.openxmlformats.org/officeDocument/2006/math">
                    <m:r>
                      <a:rPr lang="cs-CZ" b="0" i="1" smtClean="0">
                        <a:latin typeface="Cambria Math" panose="02040503050406030204" pitchFamily="18" charset="0"/>
                      </a:rPr>
                      <m:t>𝐾</m:t>
                    </m:r>
                  </m:oMath>
                </a14:m>
                <a:r>
                  <a:rPr lang="cs-CZ" altLang="cs-CZ" dirty="0">
                    <a:latin typeface="Arial" panose="020B0604020202020204" pitchFamily="34" charset="0"/>
                    <a:cs typeface="Arial" panose="020B0604020202020204" pitchFamily="34" charset="0"/>
                    <a:sym typeface="Symbol" panose="05050102010706020507" pitchFamily="18" charset="2"/>
                  </a:rPr>
                  <a:t>... modul objemové pružnosti </a:t>
                </a:r>
                <a:r>
                  <a:rPr lang="cs-CZ" altLang="cs-CZ" dirty="0">
                    <a:latin typeface="Arial" panose="020B0604020202020204" pitchFamily="34" charset="0"/>
                    <a:cs typeface="Arial" panose="020B0604020202020204" pitchFamily="34" charset="0"/>
                  </a:rPr>
                  <a:t>Pa</a:t>
                </a:r>
                <a:r>
                  <a:rPr lang="cs-CZ" altLang="cs-CZ" dirty="0">
                    <a:latin typeface="Arial" panose="020B0604020202020204" pitchFamily="34" charset="0"/>
                    <a:cs typeface="Arial" panose="020B0604020202020204" pitchFamily="34" charset="0"/>
                    <a:sym typeface="Symbol" panose="05050102010706020507" pitchFamily="18" charset="2"/>
                  </a:rPr>
                  <a:t></a:t>
                </a:r>
                <a:endParaRPr lang="cs-CZ" altLang="cs-CZ" dirty="0">
                  <a:latin typeface="Arial" panose="020B0604020202020204" pitchFamily="34" charset="0"/>
                  <a:cs typeface="Arial" panose="020B0604020202020204" pitchFamily="34" charset="0"/>
                </a:endParaRPr>
              </a:p>
              <a:p>
                <a14:m>
                  <m:oMath xmlns:m="http://schemas.openxmlformats.org/officeDocument/2006/math">
                    <m:r>
                      <a:rPr lang="cs-CZ" i="1">
                        <a:latin typeface="Cambria Math" panose="02040503050406030204" pitchFamily="18" charset="0"/>
                        <a:ea typeface="Cambria Math" panose="02040503050406030204" pitchFamily="18" charset="0"/>
                      </a:rPr>
                      <m:t>𝜌</m:t>
                    </m:r>
                  </m:oMath>
                </a14:m>
                <a:r>
                  <a:rPr lang="cs-CZ" altLang="cs-CZ" dirty="0">
                    <a:latin typeface="Arial" panose="020B0604020202020204" pitchFamily="34" charset="0"/>
                    <a:cs typeface="Arial" panose="020B0604020202020204" pitchFamily="34" charset="0"/>
                    <a:sym typeface="Symbol" panose="05050102010706020507" pitchFamily="18" charset="2"/>
                  </a:rPr>
                  <a:t> ... hustota prostředí </a:t>
                </a:r>
                <a:r>
                  <a:rPr lang="cs-CZ" altLang="cs-CZ" dirty="0" err="1">
                    <a:latin typeface="Arial" panose="020B0604020202020204" pitchFamily="34" charset="0"/>
                    <a:cs typeface="Arial" panose="020B0604020202020204" pitchFamily="34" charset="0"/>
                  </a:rPr>
                  <a:t>kg.m</a:t>
                </a:r>
                <a:r>
                  <a:rPr lang="cs-CZ" altLang="cs-CZ" baseline="30000" dirty="0">
                    <a:latin typeface="Arial" panose="020B0604020202020204" pitchFamily="34" charset="0"/>
                    <a:cs typeface="Arial" panose="020B0604020202020204" pitchFamily="34" charset="0"/>
                    <a:sym typeface="Symbol" panose="05050102010706020507" pitchFamily="18" charset="2"/>
                  </a:rPr>
                  <a:t>–3</a:t>
                </a:r>
                <a:r>
                  <a:rPr lang="cs-CZ" altLang="cs-CZ" dirty="0">
                    <a:latin typeface="Arial" panose="020B0604020202020204" pitchFamily="34" charset="0"/>
                    <a:cs typeface="Arial" panose="020B0604020202020204" pitchFamily="34" charset="0"/>
                    <a:sym typeface="Symbol" panose="05050102010706020507" pitchFamily="18" charset="2"/>
                  </a:rPr>
                  <a:t> </a:t>
                </a:r>
                <a:r>
                  <a:rPr lang="cs-CZ" altLang="cs-CZ" dirty="0">
                    <a:latin typeface="Arial" panose="020B0604020202020204" pitchFamily="34" charset="0"/>
                    <a:cs typeface="Arial" panose="020B0604020202020204" pitchFamily="34" charset="0"/>
                  </a:rPr>
                  <a:t> </a:t>
                </a:r>
                <a:endParaRPr lang="cs-CZ" altLang="cs-CZ" dirty="0">
                  <a:latin typeface="Arial" panose="020B0604020202020204" pitchFamily="34" charset="0"/>
                  <a:cs typeface="Arial" panose="020B0604020202020204" pitchFamily="34" charset="0"/>
                  <a:sym typeface="Symbol" panose="05050102010706020507" pitchFamily="18" charset="2"/>
                </a:endParaRPr>
              </a:p>
            </p:txBody>
          </p:sp>
        </mc:Choice>
        <mc:Fallback xmlns="">
          <p:sp>
            <p:nvSpPr>
              <p:cNvPr id="14" name="Rectangle 6">
                <a:extLst>
                  <a:ext uri="{FF2B5EF4-FFF2-40B4-BE49-F238E27FC236}">
                    <a16:creationId xmlns:a16="http://schemas.microsoft.com/office/drawing/2014/main" id="{6A5298F2-0487-4B5D-8189-192CEF9BD971}"/>
                  </a:ext>
                </a:extLst>
              </p:cNvPr>
              <p:cNvSpPr>
                <a:spLocks noRot="1" noChangeAspect="1" noMove="1" noResize="1" noEditPoints="1" noAdjustHandles="1" noChangeArrowheads="1" noChangeShapeType="1" noTextEdit="1"/>
              </p:cNvSpPr>
              <p:nvPr/>
            </p:nvSpPr>
            <p:spPr bwMode="auto">
              <a:xfrm>
                <a:off x="2988153" y="3662804"/>
                <a:ext cx="6156176" cy="923330"/>
              </a:xfrm>
              <a:prstGeom prst="rect">
                <a:avLst/>
              </a:prstGeom>
              <a:blipFill>
                <a:blip r:embed="rId4"/>
                <a:stretch>
                  <a:fillRect t="-3974" b="-1059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10" name="Rectangle 2">
            <a:extLst>
              <a:ext uri="{FF2B5EF4-FFF2-40B4-BE49-F238E27FC236}">
                <a16:creationId xmlns:a16="http://schemas.microsoft.com/office/drawing/2014/main" id="{90F245F4-B429-43F6-A939-CA666BF64E69}"/>
              </a:ext>
            </a:extLst>
          </p:cNvPr>
          <p:cNvSpPr>
            <a:spLocks noGrp="1" noChangeArrowheads="1"/>
          </p:cNvSpPr>
          <p:nvPr>
            <p:ph type="title"/>
          </p:nvPr>
        </p:nvSpPr>
        <p:spPr>
          <a:xfrm>
            <a:off x="457200" y="152400"/>
            <a:ext cx="8458200" cy="762000"/>
          </a:xfrm>
        </p:spPr>
        <p:txBody>
          <a:bodyPr/>
          <a:lstStyle/>
          <a:p>
            <a:pPr algn="ctr">
              <a:defRPr/>
            </a:pPr>
            <a:r>
              <a:rPr lang="cs-CZ" dirty="0"/>
              <a:t>Pulzní Doppler </a:t>
            </a:r>
          </a:p>
        </p:txBody>
      </p:sp>
      <p:sp>
        <p:nvSpPr>
          <p:cNvPr id="785411" name="Rectangle 3">
            <a:extLst>
              <a:ext uri="{FF2B5EF4-FFF2-40B4-BE49-F238E27FC236}">
                <a16:creationId xmlns:a16="http://schemas.microsoft.com/office/drawing/2014/main" id="{1D4B1429-BF08-48BB-9E80-A505D617E300}"/>
              </a:ext>
            </a:extLst>
          </p:cNvPr>
          <p:cNvSpPr>
            <a:spLocks noGrp="1" noChangeArrowheads="1"/>
          </p:cNvSpPr>
          <p:nvPr>
            <p:ph idx="1"/>
          </p:nvPr>
        </p:nvSpPr>
        <p:spPr>
          <a:xfrm>
            <a:off x="457200" y="1165730"/>
            <a:ext cx="6324600" cy="5235070"/>
          </a:xfrm>
        </p:spPr>
        <p:txBody>
          <a:bodyPr>
            <a:normAutofit/>
          </a:bodyPr>
          <a:lstStyle/>
          <a:p>
            <a:pPr>
              <a:defRPr/>
            </a:pPr>
            <a:r>
              <a:rPr lang="cs-CZ" sz="2200" i="1" dirty="0">
                <a:solidFill>
                  <a:srgbClr val="EAEAEA"/>
                </a:solidFill>
                <a:effectLst>
                  <a:outerShdw blurRad="38100" dist="38100" dir="2700000" algn="tl">
                    <a:srgbClr val="000000">
                      <a:alpha val="43137"/>
                    </a:srgbClr>
                  </a:outerShdw>
                </a:effectLst>
              </a:rPr>
              <a:t>p</a:t>
            </a:r>
            <a:r>
              <a:rPr lang="cs-CZ" sz="2200" i="1" dirty="0">
                <a:solidFill>
                  <a:srgbClr val="EAEAEA"/>
                </a:solidFill>
                <a:effectLst>
                  <a:outerShdw blurRad="38100" dist="38100" dir="2700000" algn="tl">
                    <a:srgbClr val="000000">
                      <a:alpha val="43137"/>
                    </a:srgbClr>
                  </a:outerShdw>
                </a:effectLst>
                <a:cs typeface="Times New Roman" pitchFamily="18" charset="0"/>
              </a:rPr>
              <a:t>ulzní dopplerovské systémy (PW)</a:t>
            </a:r>
            <a:endParaRPr lang="cs-CZ" sz="2200" i="1" dirty="0">
              <a:solidFill>
                <a:srgbClr val="EAEAEA"/>
              </a:solidFill>
              <a:effectLst>
                <a:outerShdw blurRad="38100" dist="38100" dir="2700000" algn="tl">
                  <a:srgbClr val="000000">
                    <a:alpha val="43137"/>
                  </a:srgbClr>
                </a:outerShdw>
              </a:effectLst>
            </a:endParaRPr>
          </a:p>
          <a:p>
            <a:pPr>
              <a:defRPr/>
            </a:pPr>
            <a:r>
              <a:rPr lang="cs-CZ" sz="2200" dirty="0">
                <a:solidFill>
                  <a:srgbClr val="EAEAEA"/>
                </a:solidFill>
                <a:effectLst>
                  <a:outerShdw blurRad="38100" dist="38100" dir="2700000" algn="tl">
                    <a:srgbClr val="000000">
                      <a:alpha val="43137"/>
                    </a:srgbClr>
                  </a:outerShdw>
                </a:effectLst>
              </a:rPr>
              <a:t>jeden </a:t>
            </a:r>
            <a:r>
              <a:rPr lang="cs-CZ" sz="2200" dirty="0">
                <a:solidFill>
                  <a:srgbClr val="EAEAEA"/>
                </a:solidFill>
                <a:effectLst>
                  <a:outerShdw blurRad="38100" dist="38100" dir="2700000" algn="tl">
                    <a:srgbClr val="000000">
                      <a:alpha val="43137"/>
                    </a:srgbClr>
                  </a:outerShdw>
                </a:effectLst>
                <a:cs typeface="Times New Roman" pitchFamily="18" charset="0"/>
              </a:rPr>
              <a:t>elektroakustický m</a:t>
            </a:r>
            <a:r>
              <a:rPr lang="cs-CZ" sz="2200" dirty="0">
                <a:solidFill>
                  <a:srgbClr val="EAEAEA"/>
                </a:solidFill>
                <a:effectLst>
                  <a:outerShdw blurRad="38100" dist="38100" dir="2700000" algn="tl">
                    <a:srgbClr val="000000">
                      <a:alpha val="43137"/>
                    </a:srgbClr>
                  </a:outerShdw>
                </a:effectLst>
              </a:rPr>
              <a:t>ě</a:t>
            </a:r>
            <a:r>
              <a:rPr lang="cs-CZ" sz="2200" dirty="0">
                <a:solidFill>
                  <a:srgbClr val="EAEAEA"/>
                </a:solidFill>
                <a:effectLst>
                  <a:outerShdw blurRad="38100" dist="38100" dir="2700000" algn="tl">
                    <a:srgbClr val="000000">
                      <a:alpha val="43137"/>
                    </a:srgbClr>
                  </a:outerShdw>
                </a:effectLst>
                <a:cs typeface="Times New Roman" pitchFamily="18" charset="0"/>
              </a:rPr>
              <a:t>ni</a:t>
            </a:r>
            <a:r>
              <a:rPr lang="cs-CZ" sz="2200" dirty="0">
                <a:solidFill>
                  <a:srgbClr val="EAEAEA"/>
                </a:solidFill>
                <a:effectLst>
                  <a:outerShdw blurRad="38100" dist="38100" dir="2700000" algn="tl">
                    <a:srgbClr val="000000">
                      <a:alpha val="43137"/>
                    </a:srgbClr>
                  </a:outerShdw>
                </a:effectLst>
              </a:rPr>
              <a:t>č</a:t>
            </a:r>
            <a:r>
              <a:rPr lang="cs-CZ" sz="2200" dirty="0">
                <a:solidFill>
                  <a:srgbClr val="EAEAEA"/>
                </a:solidFill>
                <a:effectLst>
                  <a:outerShdw blurRad="38100" dist="38100" dir="2700000" algn="tl">
                    <a:srgbClr val="000000">
                      <a:alpha val="43137"/>
                    </a:srgbClr>
                  </a:outerShdw>
                </a:effectLst>
                <a:cs typeface="Times New Roman" pitchFamily="18" charset="0"/>
              </a:rPr>
              <a:t>, který </a:t>
            </a:r>
            <a:r>
              <a:rPr lang="cs-CZ" sz="2200" u="sng" dirty="0">
                <a:solidFill>
                  <a:srgbClr val="EAEAEA"/>
                </a:solidFill>
                <a:effectLst>
                  <a:outerShdw blurRad="38100" dist="38100" dir="2700000" algn="tl">
                    <a:srgbClr val="000000">
                      <a:alpha val="43137"/>
                    </a:srgbClr>
                  </a:outerShdw>
                </a:effectLst>
                <a:cs typeface="Times New Roman" pitchFamily="18" charset="0"/>
              </a:rPr>
              <a:t>st</a:t>
            </a:r>
            <a:r>
              <a:rPr lang="cs-CZ" sz="2200" u="sng" dirty="0">
                <a:solidFill>
                  <a:srgbClr val="EAEAEA"/>
                </a:solidFill>
                <a:effectLst>
                  <a:outerShdw blurRad="38100" dist="38100" dir="2700000" algn="tl">
                    <a:srgbClr val="000000">
                      <a:alpha val="43137"/>
                    </a:srgbClr>
                  </a:outerShdw>
                </a:effectLst>
              </a:rPr>
              <a:t>ř</a:t>
            </a:r>
            <a:r>
              <a:rPr lang="cs-CZ" sz="2200" u="sng" dirty="0">
                <a:solidFill>
                  <a:srgbClr val="EAEAEA"/>
                </a:solidFill>
                <a:effectLst>
                  <a:outerShdw blurRad="38100" dist="38100" dir="2700000" algn="tl">
                    <a:srgbClr val="000000">
                      <a:alpha val="43137"/>
                    </a:srgbClr>
                  </a:outerShdw>
                </a:effectLst>
                <a:cs typeface="Times New Roman" pitchFamily="18" charset="0"/>
              </a:rPr>
              <a:t>ídav</a:t>
            </a:r>
            <a:r>
              <a:rPr lang="cs-CZ" sz="2200" u="sng" dirty="0">
                <a:solidFill>
                  <a:srgbClr val="EAEAEA"/>
                </a:solidFill>
                <a:effectLst>
                  <a:outerShdw blurRad="38100" dist="38100" dir="2700000" algn="tl">
                    <a:srgbClr val="000000">
                      <a:alpha val="43137"/>
                    </a:srgbClr>
                  </a:outerShdw>
                </a:effectLst>
              </a:rPr>
              <a:t>ě</a:t>
            </a:r>
            <a:r>
              <a:rPr lang="cs-CZ" sz="2200" dirty="0">
                <a:solidFill>
                  <a:srgbClr val="EAEAEA"/>
                </a:solidFill>
                <a:effectLst>
                  <a:outerShdw blurRad="38100" dist="38100" dir="2700000" algn="tl">
                    <a:srgbClr val="000000">
                      <a:alpha val="43137"/>
                    </a:srgbClr>
                  </a:outerShdw>
                </a:effectLst>
                <a:cs typeface="Times New Roman" pitchFamily="18" charset="0"/>
              </a:rPr>
              <a:t> ultrazvukové vln</a:t>
            </a:r>
            <a:r>
              <a:rPr lang="cs-CZ" sz="2200" dirty="0">
                <a:solidFill>
                  <a:srgbClr val="EAEAEA"/>
                </a:solidFill>
                <a:effectLst>
                  <a:outerShdw blurRad="38100" dist="38100" dir="2700000" algn="tl">
                    <a:srgbClr val="000000">
                      <a:alpha val="43137"/>
                    </a:srgbClr>
                  </a:outerShdw>
                </a:effectLst>
              </a:rPr>
              <a:t>ě</a:t>
            </a:r>
            <a:r>
              <a:rPr lang="cs-CZ" sz="2200" dirty="0">
                <a:solidFill>
                  <a:srgbClr val="EAEAEA"/>
                </a:solidFill>
                <a:effectLst>
                  <a:outerShdw blurRad="38100" dist="38100" dir="2700000" algn="tl">
                    <a:srgbClr val="000000">
                      <a:alpha val="43137"/>
                    </a:srgbClr>
                  </a:outerShdw>
                </a:effectLst>
                <a:cs typeface="Times New Roman" pitchFamily="18" charset="0"/>
              </a:rPr>
              <a:t>ní vysílá a p</a:t>
            </a:r>
            <a:r>
              <a:rPr lang="cs-CZ" sz="2200" dirty="0">
                <a:solidFill>
                  <a:srgbClr val="EAEAEA"/>
                </a:solidFill>
                <a:effectLst>
                  <a:outerShdw blurRad="38100" dist="38100" dir="2700000" algn="tl">
                    <a:srgbClr val="000000">
                      <a:alpha val="43137"/>
                    </a:srgbClr>
                  </a:outerShdw>
                </a:effectLst>
              </a:rPr>
              <a:t>ř</a:t>
            </a:r>
            <a:r>
              <a:rPr lang="cs-CZ" sz="2200" dirty="0">
                <a:solidFill>
                  <a:srgbClr val="EAEAEA"/>
                </a:solidFill>
                <a:effectLst>
                  <a:outerShdw blurRad="38100" dist="38100" dir="2700000" algn="tl">
                    <a:srgbClr val="000000">
                      <a:alpha val="43137"/>
                    </a:srgbClr>
                  </a:outerShdw>
                </a:effectLst>
                <a:cs typeface="Times New Roman" pitchFamily="18" charset="0"/>
              </a:rPr>
              <a:t>ijímá</a:t>
            </a:r>
            <a:endParaRPr lang="cs-CZ" sz="2200" dirty="0">
              <a:solidFill>
                <a:srgbClr val="EAEAEA"/>
              </a:solidFill>
              <a:effectLst>
                <a:outerShdw blurRad="38100" dist="38100" dir="2700000" algn="tl">
                  <a:srgbClr val="000000">
                    <a:alpha val="43137"/>
                  </a:srgbClr>
                </a:outerShdw>
              </a:effectLst>
            </a:endParaRPr>
          </a:p>
          <a:p>
            <a:pPr>
              <a:defRPr/>
            </a:pPr>
            <a:r>
              <a:rPr lang="cs-CZ" sz="2200" dirty="0">
                <a:solidFill>
                  <a:srgbClr val="EAEAEA"/>
                </a:solidFill>
                <a:effectLst>
                  <a:outerShdw blurRad="38100" dist="38100" dir="2700000" algn="tl">
                    <a:srgbClr val="000000">
                      <a:alpha val="43137"/>
                    </a:srgbClr>
                  </a:outerShdw>
                </a:effectLst>
                <a:cs typeface="Times New Roman" pitchFamily="18" charset="0"/>
              </a:rPr>
              <a:t>sonda pracuje ve st</a:t>
            </a:r>
            <a:r>
              <a:rPr lang="cs-CZ" sz="2200" dirty="0">
                <a:solidFill>
                  <a:srgbClr val="EAEAEA"/>
                </a:solidFill>
                <a:effectLst>
                  <a:outerShdw blurRad="38100" dist="38100" dir="2700000" algn="tl">
                    <a:srgbClr val="000000">
                      <a:alpha val="43137"/>
                    </a:srgbClr>
                  </a:outerShdw>
                </a:effectLst>
              </a:rPr>
              <a:t>ř</a:t>
            </a:r>
            <a:r>
              <a:rPr lang="cs-CZ" sz="2200" dirty="0">
                <a:solidFill>
                  <a:srgbClr val="EAEAEA"/>
                </a:solidFill>
                <a:effectLst>
                  <a:outerShdw blurRad="38100" dist="38100" dir="2700000" algn="tl">
                    <a:srgbClr val="000000">
                      <a:alpha val="43137"/>
                    </a:srgbClr>
                  </a:outerShdw>
                </a:effectLst>
                <a:cs typeface="Times New Roman" pitchFamily="18" charset="0"/>
              </a:rPr>
              <a:t>ídavém</a:t>
            </a:r>
            <a:r>
              <a:rPr lang="cs-CZ" sz="2200" dirty="0">
                <a:solidFill>
                  <a:srgbClr val="EAEAEA"/>
                </a:solidFill>
                <a:effectLst>
                  <a:outerShdw blurRad="38100" dist="38100" dir="2700000" algn="tl">
                    <a:srgbClr val="000000">
                      <a:alpha val="43137"/>
                    </a:srgbClr>
                  </a:outerShdw>
                </a:effectLst>
              </a:rPr>
              <a:t>, tj. </a:t>
            </a:r>
            <a:r>
              <a:rPr lang="cs-CZ" sz="2200" u="sng" dirty="0">
                <a:solidFill>
                  <a:srgbClr val="EAEAEA"/>
                </a:solidFill>
                <a:effectLst>
                  <a:outerShdw blurRad="38100" dist="38100" dir="2700000" algn="tl">
                    <a:srgbClr val="000000">
                      <a:alpha val="43137"/>
                    </a:srgbClr>
                  </a:outerShdw>
                </a:effectLst>
                <a:cs typeface="Times New Roman" pitchFamily="18" charset="0"/>
              </a:rPr>
              <a:t>pulzním re</a:t>
            </a:r>
            <a:r>
              <a:rPr lang="cs-CZ" sz="2200" u="sng" dirty="0">
                <a:solidFill>
                  <a:srgbClr val="EAEAEA"/>
                </a:solidFill>
                <a:effectLst>
                  <a:outerShdw blurRad="38100" dist="38100" dir="2700000" algn="tl">
                    <a:srgbClr val="000000">
                      <a:alpha val="43137"/>
                    </a:srgbClr>
                  </a:outerShdw>
                </a:effectLst>
              </a:rPr>
              <a:t>ž</a:t>
            </a:r>
            <a:r>
              <a:rPr lang="cs-CZ" sz="2200" u="sng" dirty="0">
                <a:solidFill>
                  <a:srgbClr val="EAEAEA"/>
                </a:solidFill>
                <a:effectLst>
                  <a:outerShdw blurRad="38100" dist="38100" dir="2700000" algn="tl">
                    <a:srgbClr val="000000">
                      <a:alpha val="43137"/>
                    </a:srgbClr>
                  </a:outerShdw>
                </a:effectLst>
                <a:cs typeface="Times New Roman" pitchFamily="18" charset="0"/>
              </a:rPr>
              <a:t>imu</a:t>
            </a:r>
            <a:endParaRPr lang="cs-CZ" sz="2200" dirty="0">
              <a:solidFill>
                <a:srgbClr val="EAEAEA"/>
              </a:solidFill>
              <a:effectLst>
                <a:outerShdw blurRad="38100" dist="38100" dir="2700000" algn="tl">
                  <a:srgbClr val="000000">
                    <a:alpha val="43137"/>
                  </a:srgbClr>
                </a:outerShdw>
              </a:effectLst>
            </a:endParaRPr>
          </a:p>
          <a:p>
            <a:pPr>
              <a:defRPr/>
            </a:pPr>
            <a:r>
              <a:rPr lang="cs-CZ" sz="2200" dirty="0">
                <a:solidFill>
                  <a:srgbClr val="EAEAEA"/>
                </a:solidFill>
                <a:effectLst>
                  <a:outerShdw blurRad="38100" dist="38100" dir="2700000" algn="tl">
                    <a:srgbClr val="000000">
                      <a:alpha val="43137"/>
                    </a:srgbClr>
                  </a:outerShdw>
                </a:effectLst>
              </a:rPr>
              <a:t>r</a:t>
            </a:r>
            <a:r>
              <a:rPr lang="cs-CZ" sz="2200" dirty="0">
                <a:solidFill>
                  <a:srgbClr val="EAEAEA"/>
                </a:solidFill>
                <a:effectLst>
                  <a:outerShdw blurRad="38100" dist="38100" dir="2700000" algn="tl">
                    <a:srgbClr val="000000">
                      <a:alpha val="43137"/>
                    </a:srgbClr>
                  </a:outerShdw>
                </a:effectLst>
                <a:cs typeface="Times New Roman" pitchFamily="18" charset="0"/>
              </a:rPr>
              <a:t>ytmus vysílání se ozna</a:t>
            </a:r>
            <a:r>
              <a:rPr lang="cs-CZ" sz="2200" dirty="0">
                <a:solidFill>
                  <a:srgbClr val="EAEAEA"/>
                </a:solidFill>
                <a:effectLst>
                  <a:outerShdw blurRad="38100" dist="38100" dir="2700000" algn="tl">
                    <a:srgbClr val="000000">
                      <a:alpha val="43137"/>
                    </a:srgbClr>
                  </a:outerShdw>
                </a:effectLst>
              </a:rPr>
              <a:t>č</a:t>
            </a:r>
            <a:r>
              <a:rPr lang="cs-CZ" sz="2200" dirty="0">
                <a:solidFill>
                  <a:srgbClr val="EAEAEA"/>
                </a:solidFill>
                <a:effectLst>
                  <a:outerShdw blurRad="38100" dist="38100" dir="2700000" algn="tl">
                    <a:srgbClr val="000000">
                      <a:alpha val="43137"/>
                    </a:srgbClr>
                  </a:outerShdw>
                </a:effectLst>
                <a:cs typeface="Times New Roman" pitchFamily="18" charset="0"/>
              </a:rPr>
              <a:t>uje jako </a:t>
            </a:r>
            <a:r>
              <a:rPr lang="cs-CZ" sz="2200" i="1" u="sng" dirty="0">
                <a:solidFill>
                  <a:srgbClr val="EAEAEA"/>
                </a:solidFill>
                <a:effectLst>
                  <a:outerShdw blurRad="38100" dist="38100" dir="2700000" algn="tl">
                    <a:srgbClr val="000000">
                      <a:alpha val="43137"/>
                    </a:srgbClr>
                  </a:outerShdw>
                </a:effectLst>
                <a:cs typeface="Times New Roman" pitchFamily="18" charset="0"/>
              </a:rPr>
              <a:t>opakovací frekvence </a:t>
            </a:r>
            <a:r>
              <a:rPr lang="cs-CZ" sz="2200" dirty="0">
                <a:solidFill>
                  <a:srgbClr val="EAEAEA"/>
                </a:solidFill>
                <a:effectLst>
                  <a:outerShdw blurRad="38100" dist="38100" dir="2700000" algn="tl">
                    <a:srgbClr val="000000">
                      <a:alpha val="43137"/>
                    </a:srgbClr>
                  </a:outerShdw>
                </a:effectLst>
                <a:cs typeface="Times New Roman" pitchFamily="18" charset="0"/>
              </a:rPr>
              <a:t>a je v horní oblasti frekvencí omezen dobou pot</a:t>
            </a:r>
            <a:r>
              <a:rPr lang="cs-CZ" sz="2200" dirty="0">
                <a:solidFill>
                  <a:srgbClr val="EAEAEA"/>
                </a:solidFill>
                <a:effectLst>
                  <a:outerShdw blurRad="38100" dist="38100" dir="2700000" algn="tl">
                    <a:srgbClr val="000000">
                      <a:alpha val="43137"/>
                    </a:srgbClr>
                  </a:outerShdw>
                </a:effectLst>
              </a:rPr>
              <a:t>ř</a:t>
            </a:r>
            <a:r>
              <a:rPr lang="cs-CZ" sz="2200" dirty="0">
                <a:solidFill>
                  <a:srgbClr val="EAEAEA"/>
                </a:solidFill>
                <a:effectLst>
                  <a:outerShdw blurRad="38100" dist="38100" dir="2700000" algn="tl">
                    <a:srgbClr val="000000">
                      <a:alpha val="43137"/>
                    </a:srgbClr>
                  </a:outerShdw>
                </a:effectLst>
                <a:cs typeface="Times New Roman" pitchFamily="18" charset="0"/>
              </a:rPr>
              <a:t>ebnou ke zp</a:t>
            </a:r>
            <a:r>
              <a:rPr lang="cs-CZ" sz="2200" dirty="0">
                <a:solidFill>
                  <a:srgbClr val="EAEAEA"/>
                </a:solidFill>
                <a:effectLst>
                  <a:outerShdw blurRad="38100" dist="38100" dir="2700000" algn="tl">
                    <a:srgbClr val="000000">
                      <a:alpha val="43137"/>
                    </a:srgbClr>
                  </a:outerShdw>
                </a:effectLst>
              </a:rPr>
              <a:t>ě</a:t>
            </a:r>
            <a:r>
              <a:rPr lang="cs-CZ" sz="2200" dirty="0">
                <a:solidFill>
                  <a:srgbClr val="EAEAEA"/>
                </a:solidFill>
                <a:effectLst>
                  <a:outerShdw blurRad="38100" dist="38100" dir="2700000" algn="tl">
                    <a:srgbClr val="000000">
                      <a:alpha val="43137"/>
                    </a:srgbClr>
                  </a:outerShdw>
                </a:effectLst>
                <a:cs typeface="Times New Roman" pitchFamily="18" charset="0"/>
              </a:rPr>
              <a:t>tnému návratu odra</a:t>
            </a:r>
            <a:r>
              <a:rPr lang="cs-CZ" sz="2200" dirty="0">
                <a:solidFill>
                  <a:srgbClr val="EAEAEA"/>
                </a:solidFill>
                <a:effectLst>
                  <a:outerShdw blurRad="38100" dist="38100" dir="2700000" algn="tl">
                    <a:srgbClr val="000000">
                      <a:alpha val="43137"/>
                    </a:srgbClr>
                  </a:outerShdw>
                </a:effectLst>
              </a:rPr>
              <a:t>ž</a:t>
            </a:r>
            <a:r>
              <a:rPr lang="cs-CZ" sz="2200" dirty="0">
                <a:solidFill>
                  <a:srgbClr val="EAEAEA"/>
                </a:solidFill>
                <a:effectLst>
                  <a:outerShdw blurRad="38100" dist="38100" dir="2700000" algn="tl">
                    <a:srgbClr val="000000">
                      <a:alpha val="43137"/>
                    </a:srgbClr>
                  </a:outerShdw>
                </a:effectLst>
                <a:cs typeface="Times New Roman" pitchFamily="18" charset="0"/>
              </a:rPr>
              <a:t>eného signálu</a:t>
            </a:r>
            <a:r>
              <a:rPr lang="cs-CZ" sz="2200" dirty="0">
                <a:solidFill>
                  <a:srgbClr val="EAEAEA"/>
                </a:solidFill>
                <a:effectLst>
                  <a:outerShdw blurRad="38100" dist="38100" dir="2700000" algn="tl">
                    <a:srgbClr val="000000">
                      <a:alpha val="43137"/>
                    </a:srgbClr>
                  </a:outerShdw>
                </a:effectLst>
              </a:rPr>
              <a:t> </a:t>
            </a:r>
          </a:p>
          <a:p>
            <a:pPr>
              <a:defRPr/>
            </a:pPr>
            <a:r>
              <a:rPr lang="cs-CZ" sz="2200" u="sng" dirty="0">
                <a:solidFill>
                  <a:srgbClr val="EAEAEA"/>
                </a:solidFill>
                <a:effectLst>
                  <a:outerShdw blurRad="38100" dist="38100" dir="2700000" algn="tl">
                    <a:srgbClr val="000000">
                      <a:alpha val="43137"/>
                    </a:srgbClr>
                  </a:outerShdw>
                </a:effectLst>
              </a:rPr>
              <a:t>d</a:t>
            </a:r>
            <a:r>
              <a:rPr lang="cs-CZ" sz="2200" u="sng" dirty="0">
                <a:solidFill>
                  <a:srgbClr val="EAEAEA"/>
                </a:solidFill>
                <a:effectLst>
                  <a:outerShdw blurRad="38100" dist="38100" dir="2700000" algn="tl">
                    <a:srgbClr val="000000">
                      <a:alpha val="43137"/>
                    </a:srgbClr>
                  </a:outerShdw>
                </a:effectLst>
                <a:cs typeface="Times New Roman" pitchFamily="18" charset="0"/>
              </a:rPr>
              <a:t>oba</a:t>
            </a:r>
            <a:r>
              <a:rPr lang="cs-CZ" sz="2200" dirty="0">
                <a:solidFill>
                  <a:srgbClr val="EAEAEA"/>
                </a:solidFill>
                <a:effectLst>
                  <a:outerShdw blurRad="38100" dist="38100" dir="2700000" algn="tl">
                    <a:srgbClr val="000000">
                      <a:alpha val="43137"/>
                    </a:srgbClr>
                  </a:outerShdw>
                </a:effectLst>
                <a:cs typeface="Times New Roman" pitchFamily="18" charset="0"/>
              </a:rPr>
              <a:t> mezi vysláním a p</a:t>
            </a:r>
            <a:r>
              <a:rPr lang="cs-CZ" sz="2200" dirty="0">
                <a:solidFill>
                  <a:srgbClr val="EAEAEA"/>
                </a:solidFill>
                <a:effectLst>
                  <a:outerShdw blurRad="38100" dist="38100" dir="2700000" algn="tl">
                    <a:srgbClr val="000000">
                      <a:alpha val="43137"/>
                    </a:srgbClr>
                  </a:outerShdw>
                </a:effectLst>
              </a:rPr>
              <a:t>ř</a:t>
            </a:r>
            <a:r>
              <a:rPr lang="cs-CZ" sz="2200" dirty="0">
                <a:solidFill>
                  <a:srgbClr val="EAEAEA"/>
                </a:solidFill>
                <a:effectLst>
                  <a:outerShdw blurRad="38100" dist="38100" dir="2700000" algn="tl">
                    <a:srgbClr val="000000">
                      <a:alpha val="43137"/>
                    </a:srgbClr>
                  </a:outerShdw>
                </a:effectLst>
                <a:cs typeface="Times New Roman" pitchFamily="18" charset="0"/>
              </a:rPr>
              <a:t>íjmem ultrazvukového impulzu </a:t>
            </a:r>
            <a:r>
              <a:rPr lang="cs-CZ" sz="2200" dirty="0">
                <a:solidFill>
                  <a:srgbClr val="EAEAEA"/>
                </a:solidFill>
                <a:effectLst>
                  <a:outerShdw blurRad="38100" dist="38100" dir="2700000" algn="tl">
                    <a:srgbClr val="000000">
                      <a:alpha val="43137"/>
                    </a:srgbClr>
                  </a:outerShdw>
                </a:effectLst>
              </a:rPr>
              <a:t>je </a:t>
            </a:r>
            <a:r>
              <a:rPr lang="cs-CZ" sz="2200" u="sng" dirty="0">
                <a:solidFill>
                  <a:srgbClr val="EAEAEA"/>
                </a:solidFill>
                <a:effectLst>
                  <a:outerShdw blurRad="38100" dist="38100" dir="2700000" algn="tl">
                    <a:srgbClr val="000000">
                      <a:alpha val="43137"/>
                    </a:srgbClr>
                  </a:outerShdw>
                </a:effectLst>
                <a:cs typeface="Times New Roman" pitchFamily="18" charset="0"/>
              </a:rPr>
              <a:t>úm</a:t>
            </a:r>
            <a:r>
              <a:rPr lang="cs-CZ" sz="2200" u="sng" dirty="0">
                <a:solidFill>
                  <a:srgbClr val="EAEAEA"/>
                </a:solidFill>
                <a:effectLst>
                  <a:outerShdw blurRad="38100" dist="38100" dir="2700000" algn="tl">
                    <a:srgbClr val="000000">
                      <a:alpha val="43137"/>
                    </a:srgbClr>
                  </a:outerShdw>
                </a:effectLst>
              </a:rPr>
              <a:t>ě</a:t>
            </a:r>
            <a:r>
              <a:rPr lang="cs-CZ" sz="2200" u="sng" dirty="0">
                <a:solidFill>
                  <a:srgbClr val="EAEAEA"/>
                </a:solidFill>
                <a:effectLst>
                  <a:outerShdw blurRad="38100" dist="38100" dir="2700000" algn="tl">
                    <a:srgbClr val="000000">
                      <a:alpha val="43137"/>
                    </a:srgbClr>
                  </a:outerShdw>
                </a:effectLst>
                <a:cs typeface="Times New Roman" pitchFamily="18" charset="0"/>
              </a:rPr>
              <a:t>rná vzdálenosti </a:t>
            </a:r>
            <a:r>
              <a:rPr lang="cs-CZ" sz="2200" dirty="0">
                <a:solidFill>
                  <a:srgbClr val="EAEAEA"/>
                </a:solidFill>
                <a:effectLst>
                  <a:outerShdw blurRad="38100" dist="38100" dir="2700000" algn="tl">
                    <a:srgbClr val="000000">
                      <a:alpha val="43137"/>
                    </a:srgbClr>
                  </a:outerShdw>
                </a:effectLst>
                <a:cs typeface="Times New Roman" pitchFamily="18" charset="0"/>
              </a:rPr>
              <a:t>cévy od ultrazvukové sondy</a:t>
            </a:r>
            <a:endParaRPr lang="cs-CZ" sz="2200" dirty="0">
              <a:solidFill>
                <a:srgbClr val="EAEAEA"/>
              </a:solidFill>
              <a:effectLst>
                <a:outerShdw blurRad="38100" dist="38100" dir="2700000" algn="tl">
                  <a:srgbClr val="000000">
                    <a:alpha val="43137"/>
                  </a:srgbClr>
                </a:outerShdw>
              </a:effectLst>
            </a:endParaRPr>
          </a:p>
          <a:p>
            <a:pPr>
              <a:defRPr/>
            </a:pPr>
            <a:r>
              <a:rPr lang="cs-CZ" sz="2200" dirty="0">
                <a:solidFill>
                  <a:srgbClr val="EAEAEA"/>
                </a:solidFill>
                <a:effectLst>
                  <a:outerShdw blurRad="38100" dist="38100" dir="2700000" algn="tl">
                    <a:srgbClr val="000000">
                      <a:alpha val="43137"/>
                    </a:srgbClr>
                  </a:outerShdw>
                </a:effectLst>
              </a:rPr>
              <a:t>umožňuje </a:t>
            </a:r>
            <a:r>
              <a:rPr lang="cs-CZ" sz="2200" dirty="0">
                <a:solidFill>
                  <a:srgbClr val="EAEAEA"/>
                </a:solidFill>
                <a:effectLst>
                  <a:outerShdw blurRad="38100" dist="38100" dir="2700000" algn="tl">
                    <a:srgbClr val="000000">
                      <a:alpha val="43137"/>
                    </a:srgbClr>
                  </a:outerShdw>
                </a:effectLst>
                <a:cs typeface="Times New Roman" pitchFamily="18" charset="0"/>
              </a:rPr>
              <a:t>záznam rychlostního spektra toku krve v cév</a:t>
            </a:r>
            <a:r>
              <a:rPr lang="cs-CZ" sz="2200" dirty="0">
                <a:solidFill>
                  <a:srgbClr val="EAEAEA"/>
                </a:solidFill>
                <a:effectLst>
                  <a:outerShdw blurRad="38100" dist="38100" dir="2700000" algn="tl">
                    <a:srgbClr val="000000">
                      <a:alpha val="43137"/>
                    </a:srgbClr>
                  </a:outerShdw>
                </a:effectLst>
              </a:rPr>
              <a:t>ě</a:t>
            </a:r>
          </a:p>
          <a:p>
            <a:pPr>
              <a:defRPr/>
            </a:pPr>
            <a:r>
              <a:rPr lang="cs-CZ" sz="2200" dirty="0">
                <a:solidFill>
                  <a:srgbClr val="EAEAEA"/>
                </a:solidFill>
                <a:effectLst>
                  <a:outerShdw blurRad="38100" dist="38100" dir="2700000" algn="tl">
                    <a:srgbClr val="000000">
                      <a:alpha val="43137"/>
                    </a:srgbClr>
                  </a:outerShdw>
                </a:effectLst>
              </a:rPr>
              <a:t>vyšší mechanická energie</a:t>
            </a:r>
          </a:p>
        </p:txBody>
      </p:sp>
      <p:sp>
        <p:nvSpPr>
          <p:cNvPr id="785413" name="Rectangle 5">
            <a:extLst>
              <a:ext uri="{FF2B5EF4-FFF2-40B4-BE49-F238E27FC236}">
                <a16:creationId xmlns:a16="http://schemas.microsoft.com/office/drawing/2014/main" id="{CAD3522B-A252-439D-847A-A4668EFAB1EA}"/>
              </a:ext>
            </a:extLst>
          </p:cNvPr>
          <p:cNvSpPr>
            <a:spLocks noChangeArrowheads="1"/>
          </p:cNvSpPr>
          <p:nvPr/>
        </p:nvSpPr>
        <p:spPr bwMode="auto">
          <a:xfrm>
            <a:off x="969168" y="6344752"/>
            <a:ext cx="44071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20000"/>
              </a:spcBef>
            </a:pPr>
            <a:r>
              <a:rPr lang="cs-CZ" altLang="cs-CZ" sz="2400" i="1" dirty="0">
                <a:solidFill>
                  <a:srgbClr val="FF3300"/>
                </a:solidFill>
                <a:latin typeface="+mn-lt"/>
              </a:rPr>
              <a:t>1/1000 vysílač, 999/1000 přijímač</a:t>
            </a:r>
          </a:p>
        </p:txBody>
      </p:sp>
      <p:grpSp>
        <p:nvGrpSpPr>
          <p:cNvPr id="2" name="Skupina 1">
            <a:extLst>
              <a:ext uri="{FF2B5EF4-FFF2-40B4-BE49-F238E27FC236}">
                <a16:creationId xmlns:a16="http://schemas.microsoft.com/office/drawing/2014/main" id="{D79AF456-D037-49A7-8C50-683BF20D66ED}"/>
              </a:ext>
            </a:extLst>
          </p:cNvPr>
          <p:cNvGrpSpPr/>
          <p:nvPr/>
        </p:nvGrpSpPr>
        <p:grpSpPr>
          <a:xfrm>
            <a:off x="6934200" y="76200"/>
            <a:ext cx="2133600" cy="1828800"/>
            <a:chOff x="6934200" y="76200"/>
            <a:chExt cx="2133600" cy="1828800"/>
          </a:xfrm>
        </p:grpSpPr>
        <p:pic>
          <p:nvPicPr>
            <p:cNvPr id="67634" name="Picture 6">
              <a:extLst>
                <a:ext uri="{FF2B5EF4-FFF2-40B4-BE49-F238E27FC236}">
                  <a16:creationId xmlns:a16="http://schemas.microsoft.com/office/drawing/2014/main" id="{B3AD4F14-78EF-43D8-AE29-52800804DE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76200"/>
              <a:ext cx="2133600" cy="1828800"/>
            </a:xfrm>
            <a:prstGeom prst="rect">
              <a:avLst/>
            </a:prstGeom>
            <a:solidFill>
              <a:srgbClr val="FF3300"/>
            </a:solidFill>
            <a:ln w="12700">
              <a:noFill/>
              <a:miter lim="800000"/>
              <a:headEnd/>
              <a:tailEnd/>
            </a:ln>
          </p:spPr>
        </p:pic>
        <p:sp>
          <p:nvSpPr>
            <p:cNvPr id="67635" name="Line 7">
              <a:extLst>
                <a:ext uri="{FF2B5EF4-FFF2-40B4-BE49-F238E27FC236}">
                  <a16:creationId xmlns:a16="http://schemas.microsoft.com/office/drawing/2014/main" id="{6B1DDB4E-6592-4A1F-AF75-81BA4AFA7F79}"/>
                </a:ext>
              </a:extLst>
            </p:cNvPr>
            <p:cNvSpPr>
              <a:spLocks noChangeShapeType="1"/>
            </p:cNvSpPr>
            <p:nvPr/>
          </p:nvSpPr>
          <p:spPr bwMode="auto">
            <a:xfrm flipV="1">
              <a:off x="7156622" y="842554"/>
              <a:ext cx="131805" cy="544286"/>
            </a:xfrm>
            <a:prstGeom prst="line">
              <a:avLst/>
            </a:prstGeom>
            <a:noFill/>
            <a:ln w="127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grpSp>
        <p:nvGrpSpPr>
          <p:cNvPr id="97" name="Group 54">
            <a:extLst>
              <a:ext uri="{FF2B5EF4-FFF2-40B4-BE49-F238E27FC236}">
                <a16:creationId xmlns:a16="http://schemas.microsoft.com/office/drawing/2014/main" id="{F263DB6F-4319-4807-B8DA-6148D1109D30}"/>
              </a:ext>
            </a:extLst>
          </p:cNvPr>
          <p:cNvGrpSpPr>
            <a:grpSpLocks/>
          </p:cNvGrpSpPr>
          <p:nvPr/>
        </p:nvGrpSpPr>
        <p:grpSpPr bwMode="auto">
          <a:xfrm>
            <a:off x="6096000" y="2057400"/>
            <a:ext cx="2825750" cy="4572000"/>
            <a:chOff x="2592" y="192"/>
            <a:chExt cx="1780" cy="2880"/>
          </a:xfrm>
        </p:grpSpPr>
        <p:sp>
          <p:nvSpPr>
            <p:cNvPr id="98" name="AutoShape 55">
              <a:extLst>
                <a:ext uri="{FF2B5EF4-FFF2-40B4-BE49-F238E27FC236}">
                  <a16:creationId xmlns:a16="http://schemas.microsoft.com/office/drawing/2014/main" id="{08170240-A257-4E09-B263-C6BC37537794}"/>
                </a:ext>
              </a:extLst>
            </p:cNvPr>
            <p:cNvSpPr>
              <a:spLocks noChangeArrowheads="1"/>
            </p:cNvSpPr>
            <p:nvPr/>
          </p:nvSpPr>
          <p:spPr bwMode="auto">
            <a:xfrm flipV="1">
              <a:off x="3024" y="1008"/>
              <a:ext cx="105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807 w 21600"/>
                <a:gd name="T13" fmla="*/ 4814 h 21600"/>
                <a:gd name="T14" fmla="*/ 16793 w 21600"/>
                <a:gd name="T15" fmla="*/ 16786 h 21600"/>
              </a:gdLst>
              <a:ahLst/>
              <a:cxnLst>
                <a:cxn ang="T8">
                  <a:pos x="T0" y="T1"/>
                </a:cxn>
                <a:cxn ang="T9">
                  <a:pos x="T2" y="T3"/>
                </a:cxn>
                <a:cxn ang="T10">
                  <a:pos x="T4" y="T5"/>
                </a:cxn>
                <a:cxn ang="T11">
                  <a:pos x="T6" y="T7"/>
                </a:cxn>
              </a:cxnLst>
              <a:rect l="T12" t="T13" r="T14" b="T15"/>
              <a:pathLst>
                <a:path w="21600" h="21600">
                  <a:moveTo>
                    <a:pt x="0" y="0"/>
                  </a:moveTo>
                  <a:lnTo>
                    <a:pt x="6034" y="21600"/>
                  </a:lnTo>
                  <a:lnTo>
                    <a:pt x="15566" y="21600"/>
                  </a:lnTo>
                  <a:lnTo>
                    <a:pt x="21600" y="0"/>
                  </a:lnTo>
                  <a:lnTo>
                    <a:pt x="0" y="0"/>
                  </a:lnTo>
                  <a:close/>
                </a:path>
              </a:pathLst>
            </a:custGeom>
            <a:solidFill>
              <a:srgbClr val="000514"/>
            </a:solidFill>
            <a:ln w="9525">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grpSp>
          <p:nvGrpSpPr>
            <p:cNvPr id="99" name="Group 56">
              <a:extLst>
                <a:ext uri="{FF2B5EF4-FFF2-40B4-BE49-F238E27FC236}">
                  <a16:creationId xmlns:a16="http://schemas.microsoft.com/office/drawing/2014/main" id="{1E31F04C-3AE8-4304-ADCF-A81F14588FD3}"/>
                </a:ext>
              </a:extLst>
            </p:cNvPr>
            <p:cNvGrpSpPr>
              <a:grpSpLocks/>
            </p:cNvGrpSpPr>
            <p:nvPr/>
          </p:nvGrpSpPr>
          <p:grpSpPr bwMode="auto">
            <a:xfrm>
              <a:off x="3216" y="192"/>
              <a:ext cx="650" cy="819"/>
              <a:chOff x="2352" y="2928"/>
              <a:chExt cx="480" cy="528"/>
            </a:xfrm>
          </p:grpSpPr>
          <p:sp>
            <p:nvSpPr>
              <p:cNvPr id="116" name="Freeform 57">
                <a:extLst>
                  <a:ext uri="{FF2B5EF4-FFF2-40B4-BE49-F238E27FC236}">
                    <a16:creationId xmlns:a16="http://schemas.microsoft.com/office/drawing/2014/main" id="{E07D99D7-5649-44F4-A515-73D88C8278FE}"/>
                  </a:ext>
                </a:extLst>
              </p:cNvPr>
              <p:cNvSpPr>
                <a:spLocks/>
              </p:cNvSpPr>
              <p:nvPr/>
            </p:nvSpPr>
            <p:spPr bwMode="auto">
              <a:xfrm flipV="1">
                <a:off x="2353" y="3348"/>
                <a:ext cx="479" cy="92"/>
              </a:xfrm>
              <a:custGeom>
                <a:avLst/>
                <a:gdLst>
                  <a:gd name="T0" fmla="*/ 0 w 1325"/>
                  <a:gd name="T1" fmla="*/ 0 h 376"/>
                  <a:gd name="T2" fmla="*/ 0 w 1325"/>
                  <a:gd name="T3" fmla="*/ 0 h 376"/>
                  <a:gd name="T4" fmla="*/ 0 w 1325"/>
                  <a:gd name="T5" fmla="*/ 0 h 376"/>
                  <a:gd name="T6" fmla="*/ 0 w 1325"/>
                  <a:gd name="T7" fmla="*/ 0 h 376"/>
                  <a:gd name="T8" fmla="*/ 0 w 1325"/>
                  <a:gd name="T9" fmla="*/ 0 h 376"/>
                  <a:gd name="T10" fmla="*/ 0 60000 65536"/>
                  <a:gd name="T11" fmla="*/ 0 60000 65536"/>
                  <a:gd name="T12" fmla="*/ 0 60000 65536"/>
                  <a:gd name="T13" fmla="*/ 0 60000 65536"/>
                  <a:gd name="T14" fmla="*/ 0 60000 65536"/>
                  <a:gd name="T15" fmla="*/ 0 w 1325"/>
                  <a:gd name="T16" fmla="*/ 0 h 376"/>
                  <a:gd name="T17" fmla="*/ 1325 w 1325"/>
                  <a:gd name="T18" fmla="*/ 376 h 376"/>
                </a:gdLst>
                <a:ahLst/>
                <a:cxnLst>
                  <a:cxn ang="T10">
                    <a:pos x="T0" y="T1"/>
                  </a:cxn>
                  <a:cxn ang="T11">
                    <a:pos x="T2" y="T3"/>
                  </a:cxn>
                  <a:cxn ang="T12">
                    <a:pos x="T4" y="T5"/>
                  </a:cxn>
                  <a:cxn ang="T13">
                    <a:pos x="T6" y="T7"/>
                  </a:cxn>
                  <a:cxn ang="T14">
                    <a:pos x="T8" y="T9"/>
                  </a:cxn>
                </a:cxnLst>
                <a:rect l="T15" t="T16" r="T17" b="T18"/>
                <a:pathLst>
                  <a:path w="1325" h="376">
                    <a:moveTo>
                      <a:pt x="188" y="0"/>
                    </a:moveTo>
                    <a:lnTo>
                      <a:pt x="1136" y="0"/>
                    </a:lnTo>
                    <a:lnTo>
                      <a:pt x="1325" y="376"/>
                    </a:lnTo>
                    <a:lnTo>
                      <a:pt x="0" y="376"/>
                    </a:lnTo>
                    <a:lnTo>
                      <a:pt x="188" y="0"/>
                    </a:lnTo>
                  </a:path>
                </a:pathLst>
              </a:custGeom>
              <a:noFill/>
              <a:ln w="635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117" name="Freeform 58">
                <a:extLst>
                  <a:ext uri="{FF2B5EF4-FFF2-40B4-BE49-F238E27FC236}">
                    <a16:creationId xmlns:a16="http://schemas.microsoft.com/office/drawing/2014/main" id="{A34A6EDC-DD4F-4F32-8556-808FD3C14E6C}"/>
                  </a:ext>
                </a:extLst>
              </p:cNvPr>
              <p:cNvSpPr>
                <a:spLocks/>
              </p:cNvSpPr>
              <p:nvPr/>
            </p:nvSpPr>
            <p:spPr bwMode="auto">
              <a:xfrm flipV="1">
                <a:off x="2352" y="2928"/>
                <a:ext cx="68" cy="421"/>
              </a:xfrm>
              <a:custGeom>
                <a:avLst/>
                <a:gdLst>
                  <a:gd name="T0" fmla="*/ 0 w 188"/>
                  <a:gd name="T1" fmla="*/ 0 h 1712"/>
                  <a:gd name="T2" fmla="*/ 0 w 188"/>
                  <a:gd name="T3" fmla="*/ 0 h 1712"/>
                  <a:gd name="T4" fmla="*/ 0 w 188"/>
                  <a:gd name="T5" fmla="*/ 0 h 1712"/>
                  <a:gd name="T6" fmla="*/ 0 60000 65536"/>
                  <a:gd name="T7" fmla="*/ 0 60000 65536"/>
                  <a:gd name="T8" fmla="*/ 0 60000 65536"/>
                  <a:gd name="T9" fmla="*/ 0 w 188"/>
                  <a:gd name="T10" fmla="*/ 0 h 1712"/>
                  <a:gd name="T11" fmla="*/ 188 w 188"/>
                  <a:gd name="T12" fmla="*/ 1712 h 1712"/>
                </a:gdLst>
                <a:ahLst/>
                <a:cxnLst>
                  <a:cxn ang="T6">
                    <a:pos x="T0" y="T1"/>
                  </a:cxn>
                  <a:cxn ang="T7">
                    <a:pos x="T2" y="T3"/>
                  </a:cxn>
                  <a:cxn ang="T8">
                    <a:pos x="T4" y="T5"/>
                  </a:cxn>
                </a:cxnLst>
                <a:rect l="T9" t="T10" r="T11" b="T12"/>
                <a:pathLst>
                  <a:path w="188" h="1712">
                    <a:moveTo>
                      <a:pt x="188" y="1712"/>
                    </a:moveTo>
                    <a:lnTo>
                      <a:pt x="139" y="852"/>
                    </a:lnTo>
                    <a:lnTo>
                      <a:pt x="0" y="0"/>
                    </a:lnTo>
                  </a:path>
                </a:pathLst>
              </a:custGeom>
              <a:noFill/>
              <a:ln w="635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118" name="Freeform 59">
                <a:extLst>
                  <a:ext uri="{FF2B5EF4-FFF2-40B4-BE49-F238E27FC236}">
                    <a16:creationId xmlns:a16="http://schemas.microsoft.com/office/drawing/2014/main" id="{18E9F291-8601-493B-8D89-CC02AD815C2A}"/>
                  </a:ext>
                </a:extLst>
              </p:cNvPr>
              <p:cNvSpPr>
                <a:spLocks/>
              </p:cNvSpPr>
              <p:nvPr/>
            </p:nvSpPr>
            <p:spPr bwMode="auto">
              <a:xfrm flipV="1">
                <a:off x="2764" y="2931"/>
                <a:ext cx="67" cy="421"/>
              </a:xfrm>
              <a:custGeom>
                <a:avLst/>
                <a:gdLst>
                  <a:gd name="T0" fmla="*/ 0 w 188"/>
                  <a:gd name="T1" fmla="*/ 0 h 1713"/>
                  <a:gd name="T2" fmla="*/ 0 w 188"/>
                  <a:gd name="T3" fmla="*/ 0 h 1713"/>
                  <a:gd name="T4" fmla="*/ 0 w 188"/>
                  <a:gd name="T5" fmla="*/ 0 h 1713"/>
                  <a:gd name="T6" fmla="*/ 0 60000 65536"/>
                  <a:gd name="T7" fmla="*/ 0 60000 65536"/>
                  <a:gd name="T8" fmla="*/ 0 60000 65536"/>
                  <a:gd name="T9" fmla="*/ 0 w 188"/>
                  <a:gd name="T10" fmla="*/ 0 h 1713"/>
                  <a:gd name="T11" fmla="*/ 188 w 188"/>
                  <a:gd name="T12" fmla="*/ 1713 h 1713"/>
                </a:gdLst>
                <a:ahLst/>
                <a:cxnLst>
                  <a:cxn ang="T6">
                    <a:pos x="T0" y="T1"/>
                  </a:cxn>
                  <a:cxn ang="T7">
                    <a:pos x="T2" y="T3"/>
                  </a:cxn>
                  <a:cxn ang="T8">
                    <a:pos x="T4" y="T5"/>
                  </a:cxn>
                </a:cxnLst>
                <a:rect l="T9" t="T10" r="T11" b="T12"/>
                <a:pathLst>
                  <a:path w="188" h="1713">
                    <a:moveTo>
                      <a:pt x="0" y="1713"/>
                    </a:moveTo>
                    <a:lnTo>
                      <a:pt x="50" y="852"/>
                    </a:lnTo>
                    <a:lnTo>
                      <a:pt x="188" y="0"/>
                    </a:lnTo>
                  </a:path>
                </a:pathLst>
              </a:custGeom>
              <a:noFill/>
              <a:ln w="635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119" name="Freeform 60">
                <a:extLst>
                  <a:ext uri="{FF2B5EF4-FFF2-40B4-BE49-F238E27FC236}">
                    <a16:creationId xmlns:a16="http://schemas.microsoft.com/office/drawing/2014/main" id="{873CBCEF-A55A-41D1-9F13-48CE88BCF639}"/>
                  </a:ext>
                </a:extLst>
              </p:cNvPr>
              <p:cNvSpPr>
                <a:spLocks/>
              </p:cNvSpPr>
              <p:nvPr/>
            </p:nvSpPr>
            <p:spPr bwMode="auto">
              <a:xfrm flipV="1">
                <a:off x="2420" y="3442"/>
                <a:ext cx="341" cy="14"/>
              </a:xfrm>
              <a:custGeom>
                <a:avLst/>
                <a:gdLst>
                  <a:gd name="T0" fmla="*/ 0 w 941"/>
                  <a:gd name="T1" fmla="*/ 0 h 59"/>
                  <a:gd name="T2" fmla="*/ 0 w 941"/>
                  <a:gd name="T3" fmla="*/ 0 h 59"/>
                  <a:gd name="T4" fmla="*/ 0 w 941"/>
                  <a:gd name="T5" fmla="*/ 0 h 59"/>
                  <a:gd name="T6" fmla="*/ 0 w 941"/>
                  <a:gd name="T7" fmla="*/ 0 h 59"/>
                  <a:gd name="T8" fmla="*/ 0 w 941"/>
                  <a:gd name="T9" fmla="*/ 0 h 59"/>
                  <a:gd name="T10" fmla="*/ 0 w 941"/>
                  <a:gd name="T11" fmla="*/ 0 h 59"/>
                  <a:gd name="T12" fmla="*/ 0 w 941"/>
                  <a:gd name="T13" fmla="*/ 0 h 59"/>
                  <a:gd name="T14" fmla="*/ 0 60000 65536"/>
                  <a:gd name="T15" fmla="*/ 0 60000 65536"/>
                  <a:gd name="T16" fmla="*/ 0 60000 65536"/>
                  <a:gd name="T17" fmla="*/ 0 60000 65536"/>
                  <a:gd name="T18" fmla="*/ 0 60000 65536"/>
                  <a:gd name="T19" fmla="*/ 0 60000 65536"/>
                  <a:gd name="T20" fmla="*/ 0 60000 65536"/>
                  <a:gd name="T21" fmla="*/ 0 w 941"/>
                  <a:gd name="T22" fmla="*/ 0 h 59"/>
                  <a:gd name="T23" fmla="*/ 941 w 941"/>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1" h="59">
                    <a:moveTo>
                      <a:pt x="941" y="59"/>
                    </a:moveTo>
                    <a:lnTo>
                      <a:pt x="709" y="16"/>
                    </a:lnTo>
                    <a:lnTo>
                      <a:pt x="472" y="0"/>
                    </a:lnTo>
                    <a:lnTo>
                      <a:pt x="413" y="0"/>
                    </a:lnTo>
                    <a:lnTo>
                      <a:pt x="354" y="3"/>
                    </a:lnTo>
                    <a:lnTo>
                      <a:pt x="234" y="14"/>
                    </a:lnTo>
                    <a:lnTo>
                      <a:pt x="0" y="59"/>
                    </a:lnTo>
                  </a:path>
                </a:pathLst>
              </a:custGeom>
              <a:noFill/>
              <a:ln w="635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120" name="Rectangle 61">
                <a:extLst>
                  <a:ext uri="{FF2B5EF4-FFF2-40B4-BE49-F238E27FC236}">
                    <a16:creationId xmlns:a16="http://schemas.microsoft.com/office/drawing/2014/main" id="{7BC0DA9F-3BF1-4572-9591-00FF3826D575}"/>
                  </a:ext>
                </a:extLst>
              </p:cNvPr>
              <p:cNvSpPr>
                <a:spLocks noChangeArrowheads="1"/>
              </p:cNvSpPr>
              <p:nvPr/>
            </p:nvSpPr>
            <p:spPr bwMode="auto">
              <a:xfrm flipV="1">
                <a:off x="2407" y="3343"/>
                <a:ext cx="379" cy="47"/>
              </a:xfrm>
              <a:prstGeom prst="rect">
                <a:avLst/>
              </a:prstGeom>
              <a:solidFill>
                <a:srgbClr val="E1E1E1"/>
              </a:solidFill>
              <a:ln w="635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21" name="Rectangle 62">
                <a:extLst>
                  <a:ext uri="{FF2B5EF4-FFF2-40B4-BE49-F238E27FC236}">
                    <a16:creationId xmlns:a16="http://schemas.microsoft.com/office/drawing/2014/main" id="{A79ACEC4-C8B2-4934-BAD1-963430497D37}"/>
                  </a:ext>
                </a:extLst>
              </p:cNvPr>
              <p:cNvSpPr>
                <a:spLocks noChangeArrowheads="1"/>
              </p:cNvSpPr>
              <p:nvPr/>
            </p:nvSpPr>
            <p:spPr bwMode="auto">
              <a:xfrm flipV="1">
                <a:off x="2420"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22" name="Rectangle 63">
                <a:extLst>
                  <a:ext uri="{FF2B5EF4-FFF2-40B4-BE49-F238E27FC236}">
                    <a16:creationId xmlns:a16="http://schemas.microsoft.com/office/drawing/2014/main" id="{32BAAC4D-CFC9-493B-BD94-633048E0BFDC}"/>
                  </a:ext>
                </a:extLst>
              </p:cNvPr>
              <p:cNvSpPr>
                <a:spLocks noChangeArrowheads="1"/>
              </p:cNvSpPr>
              <p:nvPr/>
            </p:nvSpPr>
            <p:spPr bwMode="auto">
              <a:xfrm flipV="1">
                <a:off x="2440" y="3402"/>
                <a:ext cx="15"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23" name="Rectangle 64">
                <a:extLst>
                  <a:ext uri="{FF2B5EF4-FFF2-40B4-BE49-F238E27FC236}">
                    <a16:creationId xmlns:a16="http://schemas.microsoft.com/office/drawing/2014/main" id="{58AF5EBD-F308-4D68-9005-37A8A395B89D}"/>
                  </a:ext>
                </a:extLst>
              </p:cNvPr>
              <p:cNvSpPr>
                <a:spLocks noChangeArrowheads="1"/>
              </p:cNvSpPr>
              <p:nvPr/>
            </p:nvSpPr>
            <p:spPr bwMode="auto">
              <a:xfrm flipV="1">
                <a:off x="2458"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24" name="Rectangle 65">
                <a:extLst>
                  <a:ext uri="{FF2B5EF4-FFF2-40B4-BE49-F238E27FC236}">
                    <a16:creationId xmlns:a16="http://schemas.microsoft.com/office/drawing/2014/main" id="{AE0C689A-362E-419E-BF46-0B69E43AD773}"/>
                  </a:ext>
                </a:extLst>
              </p:cNvPr>
              <p:cNvSpPr>
                <a:spLocks noChangeArrowheads="1"/>
              </p:cNvSpPr>
              <p:nvPr/>
            </p:nvSpPr>
            <p:spPr bwMode="auto">
              <a:xfrm flipV="1">
                <a:off x="2478" y="3402"/>
                <a:ext cx="15"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25" name="Rectangle 66">
                <a:extLst>
                  <a:ext uri="{FF2B5EF4-FFF2-40B4-BE49-F238E27FC236}">
                    <a16:creationId xmlns:a16="http://schemas.microsoft.com/office/drawing/2014/main" id="{2661E1B6-1678-4439-985E-04DFF154AE6D}"/>
                  </a:ext>
                </a:extLst>
              </p:cNvPr>
              <p:cNvSpPr>
                <a:spLocks noChangeArrowheads="1"/>
              </p:cNvSpPr>
              <p:nvPr/>
            </p:nvSpPr>
            <p:spPr bwMode="auto">
              <a:xfrm flipV="1">
                <a:off x="2496"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26" name="Rectangle 67">
                <a:extLst>
                  <a:ext uri="{FF2B5EF4-FFF2-40B4-BE49-F238E27FC236}">
                    <a16:creationId xmlns:a16="http://schemas.microsoft.com/office/drawing/2014/main" id="{DFAE6529-A27A-4264-A656-B84A2313932B}"/>
                  </a:ext>
                </a:extLst>
              </p:cNvPr>
              <p:cNvSpPr>
                <a:spLocks noChangeArrowheads="1"/>
              </p:cNvSpPr>
              <p:nvPr/>
            </p:nvSpPr>
            <p:spPr bwMode="auto">
              <a:xfrm flipV="1">
                <a:off x="2515"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27" name="Rectangle 68">
                <a:extLst>
                  <a:ext uri="{FF2B5EF4-FFF2-40B4-BE49-F238E27FC236}">
                    <a16:creationId xmlns:a16="http://schemas.microsoft.com/office/drawing/2014/main" id="{3B9D8392-10A4-4568-85F6-B158529B7BAB}"/>
                  </a:ext>
                </a:extLst>
              </p:cNvPr>
              <p:cNvSpPr>
                <a:spLocks noChangeArrowheads="1"/>
              </p:cNvSpPr>
              <p:nvPr/>
            </p:nvSpPr>
            <p:spPr bwMode="auto">
              <a:xfrm flipV="1">
                <a:off x="2534"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28" name="Rectangle 69">
                <a:extLst>
                  <a:ext uri="{FF2B5EF4-FFF2-40B4-BE49-F238E27FC236}">
                    <a16:creationId xmlns:a16="http://schemas.microsoft.com/office/drawing/2014/main" id="{FC236D73-CA66-4E29-81FF-F486C94324DF}"/>
                  </a:ext>
                </a:extLst>
              </p:cNvPr>
              <p:cNvSpPr>
                <a:spLocks noChangeArrowheads="1"/>
              </p:cNvSpPr>
              <p:nvPr/>
            </p:nvSpPr>
            <p:spPr bwMode="auto">
              <a:xfrm flipV="1">
                <a:off x="2553"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29" name="Rectangle 70">
                <a:extLst>
                  <a:ext uri="{FF2B5EF4-FFF2-40B4-BE49-F238E27FC236}">
                    <a16:creationId xmlns:a16="http://schemas.microsoft.com/office/drawing/2014/main" id="{B0B761F4-6AB7-4590-84BB-5A4259ACDDAA}"/>
                  </a:ext>
                </a:extLst>
              </p:cNvPr>
              <p:cNvSpPr>
                <a:spLocks noChangeArrowheads="1"/>
              </p:cNvSpPr>
              <p:nvPr/>
            </p:nvSpPr>
            <p:spPr bwMode="auto">
              <a:xfrm flipV="1">
                <a:off x="2572"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30" name="Rectangle 71">
                <a:extLst>
                  <a:ext uri="{FF2B5EF4-FFF2-40B4-BE49-F238E27FC236}">
                    <a16:creationId xmlns:a16="http://schemas.microsoft.com/office/drawing/2014/main" id="{ACE6D915-A5DE-4551-ABDF-A2917187D3DE}"/>
                  </a:ext>
                </a:extLst>
              </p:cNvPr>
              <p:cNvSpPr>
                <a:spLocks noChangeArrowheads="1"/>
              </p:cNvSpPr>
              <p:nvPr/>
            </p:nvSpPr>
            <p:spPr bwMode="auto">
              <a:xfrm flipV="1">
                <a:off x="2592"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31" name="Rectangle 72">
                <a:extLst>
                  <a:ext uri="{FF2B5EF4-FFF2-40B4-BE49-F238E27FC236}">
                    <a16:creationId xmlns:a16="http://schemas.microsoft.com/office/drawing/2014/main" id="{5A82C132-F6C5-4DA4-B829-1E3299994F73}"/>
                  </a:ext>
                </a:extLst>
              </p:cNvPr>
              <p:cNvSpPr>
                <a:spLocks noChangeArrowheads="1"/>
              </p:cNvSpPr>
              <p:nvPr/>
            </p:nvSpPr>
            <p:spPr bwMode="auto">
              <a:xfrm flipV="1">
                <a:off x="2610"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32" name="Rectangle 73">
                <a:extLst>
                  <a:ext uri="{FF2B5EF4-FFF2-40B4-BE49-F238E27FC236}">
                    <a16:creationId xmlns:a16="http://schemas.microsoft.com/office/drawing/2014/main" id="{A228AB71-465B-461F-8B83-A9ACF9679572}"/>
                  </a:ext>
                </a:extLst>
              </p:cNvPr>
              <p:cNvSpPr>
                <a:spLocks noChangeArrowheads="1"/>
              </p:cNvSpPr>
              <p:nvPr/>
            </p:nvSpPr>
            <p:spPr bwMode="auto">
              <a:xfrm flipV="1">
                <a:off x="2630"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33" name="Rectangle 74">
                <a:extLst>
                  <a:ext uri="{FF2B5EF4-FFF2-40B4-BE49-F238E27FC236}">
                    <a16:creationId xmlns:a16="http://schemas.microsoft.com/office/drawing/2014/main" id="{9E703934-8616-4D9A-B217-F902AB1EA48D}"/>
                  </a:ext>
                </a:extLst>
              </p:cNvPr>
              <p:cNvSpPr>
                <a:spLocks noChangeArrowheads="1"/>
              </p:cNvSpPr>
              <p:nvPr/>
            </p:nvSpPr>
            <p:spPr bwMode="auto">
              <a:xfrm flipV="1">
                <a:off x="2650" y="3402"/>
                <a:ext cx="15"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34" name="Rectangle 75">
                <a:extLst>
                  <a:ext uri="{FF2B5EF4-FFF2-40B4-BE49-F238E27FC236}">
                    <a16:creationId xmlns:a16="http://schemas.microsoft.com/office/drawing/2014/main" id="{7C7A0470-4047-4AA2-B607-391A818041EE}"/>
                  </a:ext>
                </a:extLst>
              </p:cNvPr>
              <p:cNvSpPr>
                <a:spLocks noChangeArrowheads="1"/>
              </p:cNvSpPr>
              <p:nvPr/>
            </p:nvSpPr>
            <p:spPr bwMode="auto">
              <a:xfrm flipV="1">
                <a:off x="2668" y="3402"/>
                <a:ext cx="15"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35" name="Rectangle 76">
                <a:extLst>
                  <a:ext uri="{FF2B5EF4-FFF2-40B4-BE49-F238E27FC236}">
                    <a16:creationId xmlns:a16="http://schemas.microsoft.com/office/drawing/2014/main" id="{4BDC5775-ECF9-44FC-A228-15ED848BB1E6}"/>
                  </a:ext>
                </a:extLst>
              </p:cNvPr>
              <p:cNvSpPr>
                <a:spLocks noChangeArrowheads="1"/>
              </p:cNvSpPr>
              <p:nvPr/>
            </p:nvSpPr>
            <p:spPr bwMode="auto">
              <a:xfrm flipV="1">
                <a:off x="2686"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36" name="Rectangle 77">
                <a:extLst>
                  <a:ext uri="{FF2B5EF4-FFF2-40B4-BE49-F238E27FC236}">
                    <a16:creationId xmlns:a16="http://schemas.microsoft.com/office/drawing/2014/main" id="{76898885-E881-4ED7-ACF7-1AE5EAD411BD}"/>
                  </a:ext>
                </a:extLst>
              </p:cNvPr>
              <p:cNvSpPr>
                <a:spLocks noChangeArrowheads="1"/>
              </p:cNvSpPr>
              <p:nvPr/>
            </p:nvSpPr>
            <p:spPr bwMode="auto">
              <a:xfrm flipV="1">
                <a:off x="2706"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37" name="Rectangle 78">
                <a:extLst>
                  <a:ext uri="{FF2B5EF4-FFF2-40B4-BE49-F238E27FC236}">
                    <a16:creationId xmlns:a16="http://schemas.microsoft.com/office/drawing/2014/main" id="{01F8F3FA-0B85-4950-ADB2-CEC260908DA8}"/>
                  </a:ext>
                </a:extLst>
              </p:cNvPr>
              <p:cNvSpPr>
                <a:spLocks noChangeArrowheads="1"/>
              </p:cNvSpPr>
              <p:nvPr/>
            </p:nvSpPr>
            <p:spPr bwMode="auto">
              <a:xfrm flipV="1">
                <a:off x="2724"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38" name="Rectangle 79">
                <a:extLst>
                  <a:ext uri="{FF2B5EF4-FFF2-40B4-BE49-F238E27FC236}">
                    <a16:creationId xmlns:a16="http://schemas.microsoft.com/office/drawing/2014/main" id="{51D88BA2-09D4-4F07-8463-C4A26E6D8BDD}"/>
                  </a:ext>
                </a:extLst>
              </p:cNvPr>
              <p:cNvSpPr>
                <a:spLocks noChangeArrowheads="1"/>
              </p:cNvSpPr>
              <p:nvPr/>
            </p:nvSpPr>
            <p:spPr bwMode="auto">
              <a:xfrm flipV="1">
                <a:off x="2744"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39" name="Rectangle 80">
                <a:extLst>
                  <a:ext uri="{FF2B5EF4-FFF2-40B4-BE49-F238E27FC236}">
                    <a16:creationId xmlns:a16="http://schemas.microsoft.com/office/drawing/2014/main" id="{8ED5734B-3A6F-48E3-8FE3-955FA81553A0}"/>
                  </a:ext>
                </a:extLst>
              </p:cNvPr>
              <p:cNvSpPr>
                <a:spLocks noChangeArrowheads="1"/>
              </p:cNvSpPr>
              <p:nvPr/>
            </p:nvSpPr>
            <p:spPr bwMode="auto">
              <a:xfrm flipV="1">
                <a:off x="2419" y="3393"/>
                <a:ext cx="341" cy="9"/>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40" name="Line 81">
                <a:extLst>
                  <a:ext uri="{FF2B5EF4-FFF2-40B4-BE49-F238E27FC236}">
                    <a16:creationId xmlns:a16="http://schemas.microsoft.com/office/drawing/2014/main" id="{0D4B9EEA-B92C-4733-B167-00B46B6B68FE}"/>
                  </a:ext>
                </a:extLst>
              </p:cNvPr>
              <p:cNvSpPr>
                <a:spLocks noChangeShapeType="1"/>
              </p:cNvSpPr>
              <p:nvPr/>
            </p:nvSpPr>
            <p:spPr bwMode="auto">
              <a:xfrm flipV="1">
                <a:off x="2425" y="3438"/>
                <a:ext cx="340" cy="0"/>
              </a:xfrm>
              <a:prstGeom prst="line">
                <a:avLst/>
              </a:prstGeom>
              <a:noFill/>
              <a:ln w="635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grpSp>
        <p:sp>
          <p:nvSpPr>
            <p:cNvPr id="100" name="Freeform 82">
              <a:extLst>
                <a:ext uri="{FF2B5EF4-FFF2-40B4-BE49-F238E27FC236}">
                  <a16:creationId xmlns:a16="http://schemas.microsoft.com/office/drawing/2014/main" id="{A8EA0040-D620-4425-8A17-D495B53CE822}"/>
                </a:ext>
              </a:extLst>
            </p:cNvPr>
            <p:cNvSpPr>
              <a:spLocks/>
            </p:cNvSpPr>
            <p:nvPr/>
          </p:nvSpPr>
          <p:spPr bwMode="auto">
            <a:xfrm>
              <a:off x="3312" y="1076"/>
              <a:ext cx="480" cy="153"/>
            </a:xfrm>
            <a:custGeom>
              <a:avLst/>
              <a:gdLst>
                <a:gd name="T0" fmla="*/ 0 w 624"/>
                <a:gd name="T1" fmla="*/ 0 h 96"/>
                <a:gd name="T2" fmla="*/ 2 w 624"/>
                <a:gd name="T3" fmla="*/ 6931075 h 96"/>
                <a:gd name="T4" fmla="*/ 2 w 624"/>
                <a:gd name="T5" fmla="*/ 0 h 96"/>
                <a:gd name="T6" fmla="*/ 0 60000 65536"/>
                <a:gd name="T7" fmla="*/ 0 60000 65536"/>
                <a:gd name="T8" fmla="*/ 0 60000 65536"/>
                <a:gd name="T9" fmla="*/ 0 w 624"/>
                <a:gd name="T10" fmla="*/ 0 h 96"/>
                <a:gd name="T11" fmla="*/ 624 w 624"/>
                <a:gd name="T12" fmla="*/ 96 h 96"/>
              </a:gdLst>
              <a:ahLst/>
              <a:cxnLst>
                <a:cxn ang="T6">
                  <a:pos x="T0" y="T1"/>
                </a:cxn>
                <a:cxn ang="T7">
                  <a:pos x="T2" y="T3"/>
                </a:cxn>
                <a:cxn ang="T8">
                  <a:pos x="T4" y="T5"/>
                </a:cxn>
              </a:cxnLst>
              <a:rect l="T9" t="T10" r="T11" b="T12"/>
              <a:pathLst>
                <a:path w="624" h="96">
                  <a:moveTo>
                    <a:pt x="0" y="0"/>
                  </a:moveTo>
                  <a:cubicBezTo>
                    <a:pt x="116" y="48"/>
                    <a:pt x="232" y="96"/>
                    <a:pt x="336" y="96"/>
                  </a:cubicBezTo>
                  <a:cubicBezTo>
                    <a:pt x="440" y="96"/>
                    <a:pt x="532" y="48"/>
                    <a:pt x="624" y="0"/>
                  </a:cubicBezTo>
                </a:path>
              </a:pathLst>
            </a:custGeom>
            <a:noFill/>
            <a:ln w="1905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101" name="Freeform 83">
              <a:extLst>
                <a:ext uri="{FF2B5EF4-FFF2-40B4-BE49-F238E27FC236}">
                  <a16:creationId xmlns:a16="http://schemas.microsoft.com/office/drawing/2014/main" id="{5C7AA446-22C1-410B-9044-9C51B4554CBB}"/>
                </a:ext>
              </a:extLst>
            </p:cNvPr>
            <p:cNvSpPr>
              <a:spLocks/>
            </p:cNvSpPr>
            <p:nvPr/>
          </p:nvSpPr>
          <p:spPr bwMode="auto">
            <a:xfrm>
              <a:off x="3312" y="1162"/>
              <a:ext cx="480" cy="153"/>
            </a:xfrm>
            <a:custGeom>
              <a:avLst/>
              <a:gdLst>
                <a:gd name="T0" fmla="*/ 0 w 624"/>
                <a:gd name="T1" fmla="*/ 0 h 96"/>
                <a:gd name="T2" fmla="*/ 2 w 624"/>
                <a:gd name="T3" fmla="*/ 6931075 h 96"/>
                <a:gd name="T4" fmla="*/ 2 w 624"/>
                <a:gd name="T5" fmla="*/ 0 h 96"/>
                <a:gd name="T6" fmla="*/ 0 60000 65536"/>
                <a:gd name="T7" fmla="*/ 0 60000 65536"/>
                <a:gd name="T8" fmla="*/ 0 60000 65536"/>
                <a:gd name="T9" fmla="*/ 0 w 624"/>
                <a:gd name="T10" fmla="*/ 0 h 96"/>
                <a:gd name="T11" fmla="*/ 624 w 624"/>
                <a:gd name="T12" fmla="*/ 96 h 96"/>
              </a:gdLst>
              <a:ahLst/>
              <a:cxnLst>
                <a:cxn ang="T6">
                  <a:pos x="T0" y="T1"/>
                </a:cxn>
                <a:cxn ang="T7">
                  <a:pos x="T2" y="T3"/>
                </a:cxn>
                <a:cxn ang="T8">
                  <a:pos x="T4" y="T5"/>
                </a:cxn>
              </a:cxnLst>
              <a:rect l="T9" t="T10" r="T11" b="T12"/>
              <a:pathLst>
                <a:path w="624" h="96">
                  <a:moveTo>
                    <a:pt x="0" y="0"/>
                  </a:moveTo>
                  <a:cubicBezTo>
                    <a:pt x="116" y="48"/>
                    <a:pt x="232" y="96"/>
                    <a:pt x="336" y="96"/>
                  </a:cubicBezTo>
                  <a:cubicBezTo>
                    <a:pt x="440" y="96"/>
                    <a:pt x="532" y="48"/>
                    <a:pt x="624" y="0"/>
                  </a:cubicBezTo>
                </a:path>
              </a:pathLst>
            </a:custGeom>
            <a:noFill/>
            <a:ln w="1905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102" name="Freeform 84">
              <a:extLst>
                <a:ext uri="{FF2B5EF4-FFF2-40B4-BE49-F238E27FC236}">
                  <a16:creationId xmlns:a16="http://schemas.microsoft.com/office/drawing/2014/main" id="{DB4E0A37-7A96-49F6-A2D9-6B7C18BB0470}"/>
                </a:ext>
              </a:extLst>
            </p:cNvPr>
            <p:cNvSpPr>
              <a:spLocks/>
            </p:cNvSpPr>
            <p:nvPr/>
          </p:nvSpPr>
          <p:spPr bwMode="auto">
            <a:xfrm>
              <a:off x="3312" y="1248"/>
              <a:ext cx="480" cy="153"/>
            </a:xfrm>
            <a:custGeom>
              <a:avLst/>
              <a:gdLst>
                <a:gd name="T0" fmla="*/ 0 w 624"/>
                <a:gd name="T1" fmla="*/ 0 h 96"/>
                <a:gd name="T2" fmla="*/ 2 w 624"/>
                <a:gd name="T3" fmla="*/ 6931075 h 96"/>
                <a:gd name="T4" fmla="*/ 2 w 624"/>
                <a:gd name="T5" fmla="*/ 0 h 96"/>
                <a:gd name="T6" fmla="*/ 0 60000 65536"/>
                <a:gd name="T7" fmla="*/ 0 60000 65536"/>
                <a:gd name="T8" fmla="*/ 0 60000 65536"/>
                <a:gd name="T9" fmla="*/ 0 w 624"/>
                <a:gd name="T10" fmla="*/ 0 h 96"/>
                <a:gd name="T11" fmla="*/ 624 w 624"/>
                <a:gd name="T12" fmla="*/ 96 h 96"/>
              </a:gdLst>
              <a:ahLst/>
              <a:cxnLst>
                <a:cxn ang="T6">
                  <a:pos x="T0" y="T1"/>
                </a:cxn>
                <a:cxn ang="T7">
                  <a:pos x="T2" y="T3"/>
                </a:cxn>
                <a:cxn ang="T8">
                  <a:pos x="T4" y="T5"/>
                </a:cxn>
              </a:cxnLst>
              <a:rect l="T9" t="T10" r="T11" b="T12"/>
              <a:pathLst>
                <a:path w="624" h="96">
                  <a:moveTo>
                    <a:pt x="0" y="0"/>
                  </a:moveTo>
                  <a:cubicBezTo>
                    <a:pt x="116" y="48"/>
                    <a:pt x="232" y="96"/>
                    <a:pt x="336" y="96"/>
                  </a:cubicBezTo>
                  <a:cubicBezTo>
                    <a:pt x="440" y="96"/>
                    <a:pt x="532" y="48"/>
                    <a:pt x="624" y="0"/>
                  </a:cubicBezTo>
                </a:path>
              </a:pathLst>
            </a:custGeom>
            <a:noFill/>
            <a:ln w="1905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103" name="Freeform 85">
              <a:extLst>
                <a:ext uri="{FF2B5EF4-FFF2-40B4-BE49-F238E27FC236}">
                  <a16:creationId xmlns:a16="http://schemas.microsoft.com/office/drawing/2014/main" id="{3EA90413-62AC-4140-9EF3-B65A554CA4A7}"/>
                </a:ext>
              </a:extLst>
            </p:cNvPr>
            <p:cNvSpPr>
              <a:spLocks/>
            </p:cNvSpPr>
            <p:nvPr/>
          </p:nvSpPr>
          <p:spPr bwMode="auto">
            <a:xfrm>
              <a:off x="3312" y="1334"/>
              <a:ext cx="480" cy="154"/>
            </a:xfrm>
            <a:custGeom>
              <a:avLst/>
              <a:gdLst>
                <a:gd name="T0" fmla="*/ 0 w 624"/>
                <a:gd name="T1" fmla="*/ 0 h 96"/>
                <a:gd name="T2" fmla="*/ 2 w 624"/>
                <a:gd name="T3" fmla="*/ 8091778 h 96"/>
                <a:gd name="T4" fmla="*/ 2 w 624"/>
                <a:gd name="T5" fmla="*/ 0 h 96"/>
                <a:gd name="T6" fmla="*/ 0 60000 65536"/>
                <a:gd name="T7" fmla="*/ 0 60000 65536"/>
                <a:gd name="T8" fmla="*/ 0 60000 65536"/>
                <a:gd name="T9" fmla="*/ 0 w 624"/>
                <a:gd name="T10" fmla="*/ 0 h 96"/>
                <a:gd name="T11" fmla="*/ 624 w 624"/>
                <a:gd name="T12" fmla="*/ 96 h 96"/>
              </a:gdLst>
              <a:ahLst/>
              <a:cxnLst>
                <a:cxn ang="T6">
                  <a:pos x="T0" y="T1"/>
                </a:cxn>
                <a:cxn ang="T7">
                  <a:pos x="T2" y="T3"/>
                </a:cxn>
                <a:cxn ang="T8">
                  <a:pos x="T4" y="T5"/>
                </a:cxn>
              </a:cxnLst>
              <a:rect l="T9" t="T10" r="T11" b="T12"/>
              <a:pathLst>
                <a:path w="624" h="96">
                  <a:moveTo>
                    <a:pt x="0" y="0"/>
                  </a:moveTo>
                  <a:cubicBezTo>
                    <a:pt x="116" y="48"/>
                    <a:pt x="232" y="96"/>
                    <a:pt x="336" y="96"/>
                  </a:cubicBezTo>
                  <a:cubicBezTo>
                    <a:pt x="440" y="96"/>
                    <a:pt x="532" y="48"/>
                    <a:pt x="624" y="0"/>
                  </a:cubicBezTo>
                </a:path>
              </a:pathLst>
            </a:custGeom>
            <a:noFill/>
            <a:ln w="1905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104" name="AutoShape 86">
              <a:extLst>
                <a:ext uri="{FF2B5EF4-FFF2-40B4-BE49-F238E27FC236}">
                  <a16:creationId xmlns:a16="http://schemas.microsoft.com/office/drawing/2014/main" id="{87A73BD9-2A2F-4E8E-8ACD-4A0155F192E9}"/>
                </a:ext>
              </a:extLst>
            </p:cNvPr>
            <p:cNvSpPr>
              <a:spLocks noChangeArrowheads="1"/>
            </p:cNvSpPr>
            <p:nvPr/>
          </p:nvSpPr>
          <p:spPr bwMode="auto">
            <a:xfrm>
              <a:off x="2635" y="2813"/>
              <a:ext cx="1737" cy="190"/>
            </a:xfrm>
            <a:prstGeom prst="doubleWave">
              <a:avLst>
                <a:gd name="adj1" fmla="val 10319"/>
                <a:gd name="adj2" fmla="val -227"/>
              </a:avLst>
            </a:prstGeom>
            <a:solidFill>
              <a:srgbClr val="FF3300">
                <a:alpha val="50195"/>
              </a:srgbClr>
            </a:solidFill>
            <a:ln w="9525">
              <a:solidFill>
                <a:srgbClr val="FFFFFF"/>
              </a:solidFill>
              <a:miter lim="800000"/>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s-CZ" altLang="cs-CZ" sz="1800" b="0" i="0" u="none" strike="noStrike" kern="0" cap="none" spc="0" normalizeH="0" baseline="0" noProof="0">
                  <a:ln>
                    <a:noFill/>
                  </a:ln>
                  <a:solidFill>
                    <a:srgbClr val="FFFFFF"/>
                  </a:solidFill>
                  <a:effectLst/>
                  <a:uLnTx/>
                  <a:uFillTx/>
                  <a:latin typeface="Tahoma" panose="020B0604030504040204" pitchFamily="34" charset="0"/>
                </a:rPr>
                <a:t>                      </a:t>
              </a:r>
            </a:p>
          </p:txBody>
        </p:sp>
        <p:sp>
          <p:nvSpPr>
            <p:cNvPr id="105" name="AutoShape 87">
              <a:extLst>
                <a:ext uri="{FF2B5EF4-FFF2-40B4-BE49-F238E27FC236}">
                  <a16:creationId xmlns:a16="http://schemas.microsoft.com/office/drawing/2014/main" id="{01CA261D-3BD1-4737-93DB-933C7AFEB174}"/>
                </a:ext>
              </a:extLst>
            </p:cNvPr>
            <p:cNvSpPr>
              <a:spLocks noChangeArrowheads="1"/>
            </p:cNvSpPr>
            <p:nvPr/>
          </p:nvSpPr>
          <p:spPr bwMode="auto">
            <a:xfrm>
              <a:off x="2592" y="2640"/>
              <a:ext cx="1737" cy="148"/>
            </a:xfrm>
            <a:prstGeom prst="doubleWave">
              <a:avLst>
                <a:gd name="adj1" fmla="val 6500"/>
                <a:gd name="adj2" fmla="val 0"/>
              </a:avLst>
            </a:prstGeom>
            <a:solidFill>
              <a:srgbClr val="A886E0"/>
            </a:solidFill>
            <a:ln w="9525">
              <a:solidFill>
                <a:srgbClr val="FFFFFF"/>
              </a:solidFill>
              <a:miter lim="800000"/>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06" name="Freeform 88">
              <a:extLst>
                <a:ext uri="{FF2B5EF4-FFF2-40B4-BE49-F238E27FC236}">
                  <a16:creationId xmlns:a16="http://schemas.microsoft.com/office/drawing/2014/main" id="{81E9B309-E941-40B3-B1B1-10F4C18D3D1D}"/>
                </a:ext>
              </a:extLst>
            </p:cNvPr>
            <p:cNvSpPr>
              <a:spLocks/>
            </p:cNvSpPr>
            <p:nvPr/>
          </p:nvSpPr>
          <p:spPr bwMode="auto">
            <a:xfrm>
              <a:off x="3216" y="1776"/>
              <a:ext cx="720" cy="212"/>
            </a:xfrm>
            <a:custGeom>
              <a:avLst/>
              <a:gdLst>
                <a:gd name="T0" fmla="*/ 0 w 624"/>
                <a:gd name="T1" fmla="*/ 0 h 96"/>
                <a:gd name="T2" fmla="*/ 10447 w 624"/>
                <a:gd name="T3" fmla="*/ 2147483647 h 96"/>
                <a:gd name="T4" fmla="*/ 19365 w 624"/>
                <a:gd name="T5" fmla="*/ 0 h 96"/>
                <a:gd name="T6" fmla="*/ 0 60000 65536"/>
                <a:gd name="T7" fmla="*/ 0 60000 65536"/>
                <a:gd name="T8" fmla="*/ 0 60000 65536"/>
                <a:gd name="T9" fmla="*/ 0 w 624"/>
                <a:gd name="T10" fmla="*/ 0 h 96"/>
                <a:gd name="T11" fmla="*/ 624 w 624"/>
                <a:gd name="T12" fmla="*/ 96 h 96"/>
              </a:gdLst>
              <a:ahLst/>
              <a:cxnLst>
                <a:cxn ang="T6">
                  <a:pos x="T0" y="T1"/>
                </a:cxn>
                <a:cxn ang="T7">
                  <a:pos x="T2" y="T3"/>
                </a:cxn>
                <a:cxn ang="T8">
                  <a:pos x="T4" y="T5"/>
                </a:cxn>
              </a:cxnLst>
              <a:rect l="T9" t="T10" r="T11" b="T12"/>
              <a:pathLst>
                <a:path w="624" h="96">
                  <a:moveTo>
                    <a:pt x="0" y="0"/>
                  </a:moveTo>
                  <a:cubicBezTo>
                    <a:pt x="116" y="48"/>
                    <a:pt x="232" y="96"/>
                    <a:pt x="336" y="96"/>
                  </a:cubicBezTo>
                  <a:cubicBezTo>
                    <a:pt x="440" y="96"/>
                    <a:pt x="532" y="48"/>
                    <a:pt x="624" y="0"/>
                  </a:cubicBezTo>
                </a:path>
              </a:pathLst>
            </a:custGeom>
            <a:noFill/>
            <a:ln w="1905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107" name="Freeform 89">
              <a:extLst>
                <a:ext uri="{FF2B5EF4-FFF2-40B4-BE49-F238E27FC236}">
                  <a16:creationId xmlns:a16="http://schemas.microsoft.com/office/drawing/2014/main" id="{92ABA0C2-1DA9-4296-8E24-6E97748E3306}"/>
                </a:ext>
              </a:extLst>
            </p:cNvPr>
            <p:cNvSpPr>
              <a:spLocks/>
            </p:cNvSpPr>
            <p:nvPr/>
          </p:nvSpPr>
          <p:spPr bwMode="auto">
            <a:xfrm>
              <a:off x="3216" y="1862"/>
              <a:ext cx="720" cy="212"/>
            </a:xfrm>
            <a:custGeom>
              <a:avLst/>
              <a:gdLst>
                <a:gd name="T0" fmla="*/ 0 w 624"/>
                <a:gd name="T1" fmla="*/ 0 h 96"/>
                <a:gd name="T2" fmla="*/ 10447 w 624"/>
                <a:gd name="T3" fmla="*/ 2147483647 h 96"/>
                <a:gd name="T4" fmla="*/ 19365 w 624"/>
                <a:gd name="T5" fmla="*/ 0 h 96"/>
                <a:gd name="T6" fmla="*/ 0 60000 65536"/>
                <a:gd name="T7" fmla="*/ 0 60000 65536"/>
                <a:gd name="T8" fmla="*/ 0 60000 65536"/>
                <a:gd name="T9" fmla="*/ 0 w 624"/>
                <a:gd name="T10" fmla="*/ 0 h 96"/>
                <a:gd name="T11" fmla="*/ 624 w 624"/>
                <a:gd name="T12" fmla="*/ 96 h 96"/>
              </a:gdLst>
              <a:ahLst/>
              <a:cxnLst>
                <a:cxn ang="T6">
                  <a:pos x="T0" y="T1"/>
                </a:cxn>
                <a:cxn ang="T7">
                  <a:pos x="T2" y="T3"/>
                </a:cxn>
                <a:cxn ang="T8">
                  <a:pos x="T4" y="T5"/>
                </a:cxn>
              </a:cxnLst>
              <a:rect l="T9" t="T10" r="T11" b="T12"/>
              <a:pathLst>
                <a:path w="624" h="96">
                  <a:moveTo>
                    <a:pt x="0" y="0"/>
                  </a:moveTo>
                  <a:cubicBezTo>
                    <a:pt x="116" y="48"/>
                    <a:pt x="232" y="96"/>
                    <a:pt x="336" y="96"/>
                  </a:cubicBezTo>
                  <a:cubicBezTo>
                    <a:pt x="440" y="96"/>
                    <a:pt x="532" y="48"/>
                    <a:pt x="624" y="0"/>
                  </a:cubicBezTo>
                </a:path>
              </a:pathLst>
            </a:custGeom>
            <a:noFill/>
            <a:ln w="1905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108" name="Freeform 90">
              <a:extLst>
                <a:ext uri="{FF2B5EF4-FFF2-40B4-BE49-F238E27FC236}">
                  <a16:creationId xmlns:a16="http://schemas.microsoft.com/office/drawing/2014/main" id="{E382177F-D5DF-4A56-95E0-A2C5B0A2C515}"/>
                </a:ext>
              </a:extLst>
            </p:cNvPr>
            <p:cNvSpPr>
              <a:spLocks/>
            </p:cNvSpPr>
            <p:nvPr/>
          </p:nvSpPr>
          <p:spPr bwMode="auto">
            <a:xfrm>
              <a:off x="3216" y="1948"/>
              <a:ext cx="720" cy="212"/>
            </a:xfrm>
            <a:custGeom>
              <a:avLst/>
              <a:gdLst>
                <a:gd name="T0" fmla="*/ 0 w 624"/>
                <a:gd name="T1" fmla="*/ 0 h 96"/>
                <a:gd name="T2" fmla="*/ 10447 w 624"/>
                <a:gd name="T3" fmla="*/ 2147483647 h 96"/>
                <a:gd name="T4" fmla="*/ 19365 w 624"/>
                <a:gd name="T5" fmla="*/ 0 h 96"/>
                <a:gd name="T6" fmla="*/ 0 60000 65536"/>
                <a:gd name="T7" fmla="*/ 0 60000 65536"/>
                <a:gd name="T8" fmla="*/ 0 60000 65536"/>
                <a:gd name="T9" fmla="*/ 0 w 624"/>
                <a:gd name="T10" fmla="*/ 0 h 96"/>
                <a:gd name="T11" fmla="*/ 624 w 624"/>
                <a:gd name="T12" fmla="*/ 96 h 96"/>
              </a:gdLst>
              <a:ahLst/>
              <a:cxnLst>
                <a:cxn ang="T6">
                  <a:pos x="T0" y="T1"/>
                </a:cxn>
                <a:cxn ang="T7">
                  <a:pos x="T2" y="T3"/>
                </a:cxn>
                <a:cxn ang="T8">
                  <a:pos x="T4" y="T5"/>
                </a:cxn>
              </a:cxnLst>
              <a:rect l="T9" t="T10" r="T11" b="T12"/>
              <a:pathLst>
                <a:path w="624" h="96">
                  <a:moveTo>
                    <a:pt x="0" y="0"/>
                  </a:moveTo>
                  <a:cubicBezTo>
                    <a:pt x="116" y="48"/>
                    <a:pt x="232" y="96"/>
                    <a:pt x="336" y="96"/>
                  </a:cubicBezTo>
                  <a:cubicBezTo>
                    <a:pt x="440" y="96"/>
                    <a:pt x="532" y="48"/>
                    <a:pt x="624" y="0"/>
                  </a:cubicBezTo>
                </a:path>
              </a:pathLst>
            </a:custGeom>
            <a:noFill/>
            <a:ln w="1905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109" name="Freeform 91">
              <a:extLst>
                <a:ext uri="{FF2B5EF4-FFF2-40B4-BE49-F238E27FC236}">
                  <a16:creationId xmlns:a16="http://schemas.microsoft.com/office/drawing/2014/main" id="{B11764E7-699D-471D-BDC9-A8EA881EB8B2}"/>
                </a:ext>
              </a:extLst>
            </p:cNvPr>
            <p:cNvSpPr>
              <a:spLocks/>
            </p:cNvSpPr>
            <p:nvPr/>
          </p:nvSpPr>
          <p:spPr bwMode="auto">
            <a:xfrm>
              <a:off x="3216" y="2035"/>
              <a:ext cx="720" cy="211"/>
            </a:xfrm>
            <a:custGeom>
              <a:avLst/>
              <a:gdLst>
                <a:gd name="T0" fmla="*/ 0 w 624"/>
                <a:gd name="T1" fmla="*/ 0 h 96"/>
                <a:gd name="T2" fmla="*/ 10447 w 624"/>
                <a:gd name="T3" fmla="*/ 2147483647 h 96"/>
                <a:gd name="T4" fmla="*/ 19365 w 624"/>
                <a:gd name="T5" fmla="*/ 0 h 96"/>
                <a:gd name="T6" fmla="*/ 0 60000 65536"/>
                <a:gd name="T7" fmla="*/ 0 60000 65536"/>
                <a:gd name="T8" fmla="*/ 0 60000 65536"/>
                <a:gd name="T9" fmla="*/ 0 w 624"/>
                <a:gd name="T10" fmla="*/ 0 h 96"/>
                <a:gd name="T11" fmla="*/ 624 w 624"/>
                <a:gd name="T12" fmla="*/ 96 h 96"/>
              </a:gdLst>
              <a:ahLst/>
              <a:cxnLst>
                <a:cxn ang="T6">
                  <a:pos x="T0" y="T1"/>
                </a:cxn>
                <a:cxn ang="T7">
                  <a:pos x="T2" y="T3"/>
                </a:cxn>
                <a:cxn ang="T8">
                  <a:pos x="T4" y="T5"/>
                </a:cxn>
              </a:cxnLst>
              <a:rect l="T9" t="T10" r="T11" b="T12"/>
              <a:pathLst>
                <a:path w="624" h="96">
                  <a:moveTo>
                    <a:pt x="0" y="0"/>
                  </a:moveTo>
                  <a:cubicBezTo>
                    <a:pt x="116" y="48"/>
                    <a:pt x="232" y="96"/>
                    <a:pt x="336" y="96"/>
                  </a:cubicBezTo>
                  <a:cubicBezTo>
                    <a:pt x="440" y="96"/>
                    <a:pt x="532" y="48"/>
                    <a:pt x="624" y="0"/>
                  </a:cubicBezTo>
                </a:path>
              </a:pathLst>
            </a:custGeom>
            <a:noFill/>
            <a:ln w="1905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110" name="Freeform 92">
              <a:extLst>
                <a:ext uri="{FF2B5EF4-FFF2-40B4-BE49-F238E27FC236}">
                  <a16:creationId xmlns:a16="http://schemas.microsoft.com/office/drawing/2014/main" id="{D20176CA-5426-4AA9-90D1-10789416CC1E}"/>
                </a:ext>
              </a:extLst>
            </p:cNvPr>
            <p:cNvSpPr>
              <a:spLocks/>
            </p:cNvSpPr>
            <p:nvPr/>
          </p:nvSpPr>
          <p:spPr bwMode="auto">
            <a:xfrm>
              <a:off x="3120" y="2496"/>
              <a:ext cx="864" cy="296"/>
            </a:xfrm>
            <a:custGeom>
              <a:avLst/>
              <a:gdLst>
                <a:gd name="T0" fmla="*/ 0 w 624"/>
                <a:gd name="T1" fmla="*/ 0 h 96"/>
                <a:gd name="T2" fmla="*/ 828579 w 624"/>
                <a:gd name="T3" fmla="*/ 2147483647 h 96"/>
                <a:gd name="T4" fmla="*/ 1538166 w 624"/>
                <a:gd name="T5" fmla="*/ 0 h 96"/>
                <a:gd name="T6" fmla="*/ 0 60000 65536"/>
                <a:gd name="T7" fmla="*/ 0 60000 65536"/>
                <a:gd name="T8" fmla="*/ 0 60000 65536"/>
                <a:gd name="T9" fmla="*/ 0 w 624"/>
                <a:gd name="T10" fmla="*/ 0 h 96"/>
                <a:gd name="T11" fmla="*/ 624 w 624"/>
                <a:gd name="T12" fmla="*/ 96 h 96"/>
              </a:gdLst>
              <a:ahLst/>
              <a:cxnLst>
                <a:cxn ang="T6">
                  <a:pos x="T0" y="T1"/>
                </a:cxn>
                <a:cxn ang="T7">
                  <a:pos x="T2" y="T3"/>
                </a:cxn>
                <a:cxn ang="T8">
                  <a:pos x="T4" y="T5"/>
                </a:cxn>
              </a:cxnLst>
              <a:rect l="T9" t="T10" r="T11" b="T12"/>
              <a:pathLst>
                <a:path w="624" h="96">
                  <a:moveTo>
                    <a:pt x="0" y="0"/>
                  </a:moveTo>
                  <a:cubicBezTo>
                    <a:pt x="116" y="48"/>
                    <a:pt x="232" y="96"/>
                    <a:pt x="336" y="96"/>
                  </a:cubicBezTo>
                  <a:cubicBezTo>
                    <a:pt x="440" y="96"/>
                    <a:pt x="532" y="48"/>
                    <a:pt x="624" y="0"/>
                  </a:cubicBezTo>
                </a:path>
              </a:pathLst>
            </a:custGeom>
            <a:noFill/>
            <a:ln w="1905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111" name="Freeform 93">
              <a:extLst>
                <a:ext uri="{FF2B5EF4-FFF2-40B4-BE49-F238E27FC236}">
                  <a16:creationId xmlns:a16="http://schemas.microsoft.com/office/drawing/2014/main" id="{5497ECC4-2B4E-4370-9B9D-8B286E0DBA55}"/>
                </a:ext>
              </a:extLst>
            </p:cNvPr>
            <p:cNvSpPr>
              <a:spLocks/>
            </p:cNvSpPr>
            <p:nvPr/>
          </p:nvSpPr>
          <p:spPr bwMode="auto">
            <a:xfrm>
              <a:off x="3120" y="2582"/>
              <a:ext cx="864" cy="296"/>
            </a:xfrm>
            <a:custGeom>
              <a:avLst/>
              <a:gdLst>
                <a:gd name="T0" fmla="*/ 0 w 624"/>
                <a:gd name="T1" fmla="*/ 0 h 96"/>
                <a:gd name="T2" fmla="*/ 828579 w 624"/>
                <a:gd name="T3" fmla="*/ 2147483647 h 96"/>
                <a:gd name="T4" fmla="*/ 1538166 w 624"/>
                <a:gd name="T5" fmla="*/ 0 h 96"/>
                <a:gd name="T6" fmla="*/ 0 60000 65536"/>
                <a:gd name="T7" fmla="*/ 0 60000 65536"/>
                <a:gd name="T8" fmla="*/ 0 60000 65536"/>
                <a:gd name="T9" fmla="*/ 0 w 624"/>
                <a:gd name="T10" fmla="*/ 0 h 96"/>
                <a:gd name="T11" fmla="*/ 624 w 624"/>
                <a:gd name="T12" fmla="*/ 96 h 96"/>
              </a:gdLst>
              <a:ahLst/>
              <a:cxnLst>
                <a:cxn ang="T6">
                  <a:pos x="T0" y="T1"/>
                </a:cxn>
                <a:cxn ang="T7">
                  <a:pos x="T2" y="T3"/>
                </a:cxn>
                <a:cxn ang="T8">
                  <a:pos x="T4" y="T5"/>
                </a:cxn>
              </a:cxnLst>
              <a:rect l="T9" t="T10" r="T11" b="T12"/>
              <a:pathLst>
                <a:path w="624" h="96">
                  <a:moveTo>
                    <a:pt x="0" y="0"/>
                  </a:moveTo>
                  <a:cubicBezTo>
                    <a:pt x="116" y="48"/>
                    <a:pt x="232" y="96"/>
                    <a:pt x="336" y="96"/>
                  </a:cubicBezTo>
                  <a:cubicBezTo>
                    <a:pt x="440" y="96"/>
                    <a:pt x="532" y="48"/>
                    <a:pt x="624" y="0"/>
                  </a:cubicBezTo>
                </a:path>
              </a:pathLst>
            </a:custGeom>
            <a:noFill/>
            <a:ln w="1905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112" name="Freeform 94">
              <a:extLst>
                <a:ext uri="{FF2B5EF4-FFF2-40B4-BE49-F238E27FC236}">
                  <a16:creationId xmlns:a16="http://schemas.microsoft.com/office/drawing/2014/main" id="{F6C83D64-2C13-4B30-9AC0-765D98FCFA2B}"/>
                </a:ext>
              </a:extLst>
            </p:cNvPr>
            <p:cNvSpPr>
              <a:spLocks/>
            </p:cNvSpPr>
            <p:nvPr/>
          </p:nvSpPr>
          <p:spPr bwMode="auto">
            <a:xfrm>
              <a:off x="3120" y="2668"/>
              <a:ext cx="864" cy="296"/>
            </a:xfrm>
            <a:custGeom>
              <a:avLst/>
              <a:gdLst>
                <a:gd name="T0" fmla="*/ 0 w 624"/>
                <a:gd name="T1" fmla="*/ 0 h 96"/>
                <a:gd name="T2" fmla="*/ 828579 w 624"/>
                <a:gd name="T3" fmla="*/ 2147483647 h 96"/>
                <a:gd name="T4" fmla="*/ 1538166 w 624"/>
                <a:gd name="T5" fmla="*/ 0 h 96"/>
                <a:gd name="T6" fmla="*/ 0 60000 65536"/>
                <a:gd name="T7" fmla="*/ 0 60000 65536"/>
                <a:gd name="T8" fmla="*/ 0 60000 65536"/>
                <a:gd name="T9" fmla="*/ 0 w 624"/>
                <a:gd name="T10" fmla="*/ 0 h 96"/>
                <a:gd name="T11" fmla="*/ 624 w 624"/>
                <a:gd name="T12" fmla="*/ 96 h 96"/>
              </a:gdLst>
              <a:ahLst/>
              <a:cxnLst>
                <a:cxn ang="T6">
                  <a:pos x="T0" y="T1"/>
                </a:cxn>
                <a:cxn ang="T7">
                  <a:pos x="T2" y="T3"/>
                </a:cxn>
                <a:cxn ang="T8">
                  <a:pos x="T4" y="T5"/>
                </a:cxn>
              </a:cxnLst>
              <a:rect l="T9" t="T10" r="T11" b="T12"/>
              <a:pathLst>
                <a:path w="624" h="96">
                  <a:moveTo>
                    <a:pt x="0" y="0"/>
                  </a:moveTo>
                  <a:cubicBezTo>
                    <a:pt x="116" y="48"/>
                    <a:pt x="232" y="96"/>
                    <a:pt x="336" y="96"/>
                  </a:cubicBezTo>
                  <a:cubicBezTo>
                    <a:pt x="440" y="96"/>
                    <a:pt x="532" y="48"/>
                    <a:pt x="624" y="0"/>
                  </a:cubicBezTo>
                </a:path>
              </a:pathLst>
            </a:custGeom>
            <a:noFill/>
            <a:ln w="1905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113" name="Freeform 95">
              <a:extLst>
                <a:ext uri="{FF2B5EF4-FFF2-40B4-BE49-F238E27FC236}">
                  <a16:creationId xmlns:a16="http://schemas.microsoft.com/office/drawing/2014/main" id="{EC1E979C-062D-4869-B5FE-6A8D33C3A467}"/>
                </a:ext>
              </a:extLst>
            </p:cNvPr>
            <p:cNvSpPr>
              <a:spLocks/>
            </p:cNvSpPr>
            <p:nvPr/>
          </p:nvSpPr>
          <p:spPr bwMode="auto">
            <a:xfrm>
              <a:off x="3120" y="2757"/>
              <a:ext cx="864" cy="295"/>
            </a:xfrm>
            <a:custGeom>
              <a:avLst/>
              <a:gdLst>
                <a:gd name="T0" fmla="*/ 0 w 624"/>
                <a:gd name="T1" fmla="*/ 0 h 96"/>
                <a:gd name="T2" fmla="*/ 828579 w 624"/>
                <a:gd name="T3" fmla="*/ 2147483647 h 96"/>
                <a:gd name="T4" fmla="*/ 1538166 w 624"/>
                <a:gd name="T5" fmla="*/ 0 h 96"/>
                <a:gd name="T6" fmla="*/ 0 60000 65536"/>
                <a:gd name="T7" fmla="*/ 0 60000 65536"/>
                <a:gd name="T8" fmla="*/ 0 60000 65536"/>
                <a:gd name="T9" fmla="*/ 0 w 624"/>
                <a:gd name="T10" fmla="*/ 0 h 96"/>
                <a:gd name="T11" fmla="*/ 624 w 624"/>
                <a:gd name="T12" fmla="*/ 96 h 96"/>
              </a:gdLst>
              <a:ahLst/>
              <a:cxnLst>
                <a:cxn ang="T6">
                  <a:pos x="T0" y="T1"/>
                </a:cxn>
                <a:cxn ang="T7">
                  <a:pos x="T2" y="T3"/>
                </a:cxn>
                <a:cxn ang="T8">
                  <a:pos x="T4" y="T5"/>
                </a:cxn>
              </a:cxnLst>
              <a:rect l="T9" t="T10" r="T11" b="T12"/>
              <a:pathLst>
                <a:path w="624" h="96">
                  <a:moveTo>
                    <a:pt x="0" y="0"/>
                  </a:moveTo>
                  <a:cubicBezTo>
                    <a:pt x="116" y="48"/>
                    <a:pt x="232" y="96"/>
                    <a:pt x="336" y="96"/>
                  </a:cubicBezTo>
                  <a:cubicBezTo>
                    <a:pt x="440" y="96"/>
                    <a:pt x="532" y="48"/>
                    <a:pt x="624" y="0"/>
                  </a:cubicBezTo>
                </a:path>
              </a:pathLst>
            </a:custGeom>
            <a:noFill/>
            <a:ln w="1905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114" name="Line 96">
              <a:extLst>
                <a:ext uri="{FF2B5EF4-FFF2-40B4-BE49-F238E27FC236}">
                  <a16:creationId xmlns:a16="http://schemas.microsoft.com/office/drawing/2014/main" id="{AF55C66A-AE73-4310-BD42-CCA88F1D0D6D}"/>
                </a:ext>
              </a:extLst>
            </p:cNvPr>
            <p:cNvSpPr>
              <a:spLocks noChangeShapeType="1"/>
            </p:cNvSpPr>
            <p:nvPr/>
          </p:nvSpPr>
          <p:spPr bwMode="auto">
            <a:xfrm>
              <a:off x="3408" y="1008"/>
              <a:ext cx="0" cy="818"/>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115" name="Line 97">
              <a:extLst>
                <a:ext uri="{FF2B5EF4-FFF2-40B4-BE49-F238E27FC236}">
                  <a16:creationId xmlns:a16="http://schemas.microsoft.com/office/drawing/2014/main" id="{4DBFF2E7-8FB9-4059-B1E5-0045D1D38C22}"/>
                </a:ext>
              </a:extLst>
            </p:cNvPr>
            <p:cNvSpPr>
              <a:spLocks noChangeShapeType="1"/>
            </p:cNvSpPr>
            <p:nvPr/>
          </p:nvSpPr>
          <p:spPr bwMode="auto">
            <a:xfrm flipV="1">
              <a:off x="3624" y="2300"/>
              <a:ext cx="0" cy="474"/>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85413"/>
                                        </p:tgtEl>
                                        <p:attrNameLst>
                                          <p:attrName>style.visibility</p:attrName>
                                        </p:attrNameLst>
                                      </p:cBhvr>
                                      <p:to>
                                        <p:strVal val="visible"/>
                                      </p:to>
                                    </p:set>
                                    <p:anim calcmode="lin" valueType="num">
                                      <p:cBhvr additive="base">
                                        <p:cTn id="7" dur="500" fill="hold"/>
                                        <p:tgtEl>
                                          <p:spTgt spid="785413"/>
                                        </p:tgtEl>
                                        <p:attrNameLst>
                                          <p:attrName>ppt_x</p:attrName>
                                        </p:attrNameLst>
                                      </p:cBhvr>
                                      <p:tavLst>
                                        <p:tav tm="0">
                                          <p:val>
                                            <p:strVal val="#ppt_x"/>
                                          </p:val>
                                        </p:tav>
                                        <p:tav tm="100000">
                                          <p:val>
                                            <p:strVal val="#ppt_x"/>
                                          </p:val>
                                        </p:tav>
                                      </p:tavLst>
                                    </p:anim>
                                    <p:anim calcmode="lin" valueType="num">
                                      <p:cBhvr additive="base">
                                        <p:cTn id="8" dur="500" fill="hold"/>
                                        <p:tgtEl>
                                          <p:spTgt spid="7854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5413"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Rectangle 2">
            <a:extLst>
              <a:ext uri="{FF2B5EF4-FFF2-40B4-BE49-F238E27FC236}">
                <a16:creationId xmlns:a16="http://schemas.microsoft.com/office/drawing/2014/main" id="{C129B24E-1345-4043-94D5-98D7B405FE94}"/>
              </a:ext>
            </a:extLst>
          </p:cNvPr>
          <p:cNvSpPr>
            <a:spLocks noGrp="1" noChangeArrowheads="1"/>
          </p:cNvSpPr>
          <p:nvPr>
            <p:ph type="title"/>
          </p:nvPr>
        </p:nvSpPr>
        <p:spPr>
          <a:xfrm>
            <a:off x="323528" y="152400"/>
            <a:ext cx="8371210" cy="762000"/>
          </a:xfrm>
        </p:spPr>
        <p:txBody>
          <a:bodyPr/>
          <a:lstStyle/>
          <a:p>
            <a:pPr algn="ctr">
              <a:defRPr/>
            </a:pPr>
            <a:r>
              <a:rPr lang="cs-CZ" dirty="0"/>
              <a:t>Pulzní Doppler </a:t>
            </a:r>
          </a:p>
        </p:txBody>
      </p:sp>
      <p:pic>
        <p:nvPicPr>
          <p:cNvPr id="8" name="Obrázek 7">
            <a:extLst>
              <a:ext uri="{FF2B5EF4-FFF2-40B4-BE49-F238E27FC236}">
                <a16:creationId xmlns:a16="http://schemas.microsoft.com/office/drawing/2014/main" id="{1C81D8AE-33AF-4403-A493-5EB57FB7E753}"/>
              </a:ext>
            </a:extLst>
          </p:cNvPr>
          <p:cNvPicPr>
            <a:picLocks noChangeAspect="1"/>
          </p:cNvPicPr>
          <p:nvPr/>
        </p:nvPicPr>
        <p:blipFill rotWithShape="1">
          <a:blip r:embed="rId3"/>
          <a:srcRect b="11370"/>
          <a:stretch/>
        </p:blipFill>
        <p:spPr>
          <a:xfrm>
            <a:off x="5508104" y="1484784"/>
            <a:ext cx="3121326" cy="4248472"/>
          </a:xfrm>
          <a:prstGeom prst="rect">
            <a:avLst/>
          </a:prstGeom>
        </p:spPr>
      </p:pic>
      <p:pic>
        <p:nvPicPr>
          <p:cNvPr id="9" name="Obrázek 8">
            <a:extLst>
              <a:ext uri="{FF2B5EF4-FFF2-40B4-BE49-F238E27FC236}">
                <a16:creationId xmlns:a16="http://schemas.microsoft.com/office/drawing/2014/main" id="{45FE65E2-7420-4CC2-B024-20FA7DA71414}"/>
              </a:ext>
            </a:extLst>
          </p:cNvPr>
          <p:cNvPicPr>
            <a:picLocks noChangeAspect="1"/>
          </p:cNvPicPr>
          <p:nvPr/>
        </p:nvPicPr>
        <p:blipFill>
          <a:blip r:embed="rId4"/>
          <a:stretch>
            <a:fillRect/>
          </a:stretch>
        </p:blipFill>
        <p:spPr>
          <a:xfrm>
            <a:off x="514570" y="2060848"/>
            <a:ext cx="4495800" cy="2895600"/>
          </a:xfrm>
          <a:prstGeom prst="rect">
            <a:avLst/>
          </a:prstGeom>
        </p:spPr>
      </p:pic>
    </p:spTree>
    <p:extLst>
      <p:ext uri="{BB962C8B-B14F-4D97-AF65-F5344CB8AC3E}">
        <p14:creationId xmlns:p14="http://schemas.microsoft.com/office/powerpoint/2010/main" val="1212439381"/>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Rectangle 2">
            <a:extLst>
              <a:ext uri="{FF2B5EF4-FFF2-40B4-BE49-F238E27FC236}">
                <a16:creationId xmlns:a16="http://schemas.microsoft.com/office/drawing/2014/main" id="{C129B24E-1345-4043-94D5-98D7B405FE94}"/>
              </a:ext>
            </a:extLst>
          </p:cNvPr>
          <p:cNvSpPr>
            <a:spLocks noGrp="1" noChangeArrowheads="1"/>
          </p:cNvSpPr>
          <p:nvPr>
            <p:ph type="title"/>
          </p:nvPr>
        </p:nvSpPr>
        <p:spPr>
          <a:xfrm>
            <a:off x="179512" y="18255"/>
            <a:ext cx="8335838" cy="1325563"/>
          </a:xfrm>
        </p:spPr>
        <p:txBody>
          <a:bodyPr/>
          <a:lstStyle/>
          <a:p>
            <a:pPr algn="ctr">
              <a:defRPr/>
            </a:pPr>
            <a:r>
              <a:rPr lang="cs-CZ" dirty="0"/>
              <a:t>Pulzní Doppler - demodulace</a:t>
            </a:r>
          </a:p>
        </p:txBody>
      </p:sp>
      <p:sp>
        <p:nvSpPr>
          <p:cNvPr id="2" name="Zástupný obsah 1">
            <a:extLst>
              <a:ext uri="{FF2B5EF4-FFF2-40B4-BE49-F238E27FC236}">
                <a16:creationId xmlns:a16="http://schemas.microsoft.com/office/drawing/2014/main" id="{3C66E3CF-ABE5-48BD-BB97-C2CC4C684A3A}"/>
              </a:ext>
            </a:extLst>
          </p:cNvPr>
          <p:cNvSpPr>
            <a:spLocks noGrp="1"/>
          </p:cNvSpPr>
          <p:nvPr>
            <p:ph idx="1"/>
          </p:nvPr>
        </p:nvSpPr>
        <p:spPr>
          <a:xfrm>
            <a:off x="4427984" y="1343818"/>
            <a:ext cx="4536504" cy="5037510"/>
          </a:xfrm>
        </p:spPr>
        <p:txBody>
          <a:bodyPr>
            <a:normAutofit/>
          </a:bodyPr>
          <a:lstStyle/>
          <a:p>
            <a:pPr marL="0" indent="0">
              <a:buNone/>
            </a:pPr>
            <a:endParaRPr lang="cs-CZ" sz="2400" dirty="0"/>
          </a:p>
          <a:p>
            <a:pPr marL="0" indent="0">
              <a:buNone/>
            </a:pPr>
            <a:r>
              <a:rPr lang="cs-CZ" sz="2400" dirty="0"/>
              <a:t>Referenční signál</a:t>
            </a:r>
          </a:p>
          <a:p>
            <a:pPr marL="0" indent="0">
              <a:buNone/>
            </a:pPr>
            <a:endParaRPr lang="cs-CZ" sz="2400" dirty="0"/>
          </a:p>
          <a:p>
            <a:pPr marL="0" indent="0">
              <a:buNone/>
            </a:pPr>
            <a:r>
              <a:rPr lang="cs-CZ" sz="2400" dirty="0"/>
              <a:t>Detekovaný signál s </a:t>
            </a:r>
            <a:r>
              <a:rPr lang="cs-CZ" sz="2400" dirty="0" err="1"/>
              <a:t>frekv</a:t>
            </a:r>
            <a:r>
              <a:rPr lang="cs-CZ" sz="2400" dirty="0"/>
              <a:t>. posunem</a:t>
            </a:r>
          </a:p>
          <a:p>
            <a:pPr marL="0" indent="0">
              <a:buNone/>
            </a:pPr>
            <a:endParaRPr lang="cs-CZ" dirty="0"/>
          </a:p>
          <a:p>
            <a:pPr marL="0" indent="0">
              <a:buNone/>
            </a:pPr>
            <a:r>
              <a:rPr lang="cs-CZ" sz="2400" dirty="0"/>
              <a:t>Součin obou signálů</a:t>
            </a:r>
          </a:p>
          <a:p>
            <a:pPr marL="0" indent="0">
              <a:buNone/>
            </a:pPr>
            <a:endParaRPr lang="cs-CZ" sz="2400" dirty="0"/>
          </a:p>
          <a:p>
            <a:pPr marL="0" indent="0">
              <a:buNone/>
            </a:pPr>
            <a:r>
              <a:rPr lang="cs-CZ" sz="2400" dirty="0"/>
              <a:t>Vysokofrekvenční složka odstraněna </a:t>
            </a:r>
            <a:r>
              <a:rPr lang="cs-CZ" sz="2400" dirty="0" err="1"/>
              <a:t>low-pass</a:t>
            </a:r>
            <a:r>
              <a:rPr lang="cs-CZ" sz="2400" dirty="0"/>
              <a:t> filtrem, Výsledný signál zobrazuje dopplerovské posuny </a:t>
            </a:r>
          </a:p>
        </p:txBody>
      </p:sp>
      <p:pic>
        <p:nvPicPr>
          <p:cNvPr id="6" name="Obrázek 5">
            <a:extLst>
              <a:ext uri="{FF2B5EF4-FFF2-40B4-BE49-F238E27FC236}">
                <a16:creationId xmlns:a16="http://schemas.microsoft.com/office/drawing/2014/main" id="{5DE1EB90-ED69-4825-9807-B96E93E7983D}"/>
              </a:ext>
            </a:extLst>
          </p:cNvPr>
          <p:cNvPicPr>
            <a:picLocks noChangeAspect="1"/>
          </p:cNvPicPr>
          <p:nvPr/>
        </p:nvPicPr>
        <p:blipFill rotWithShape="1">
          <a:blip r:embed="rId3"/>
          <a:srcRect l="5222" b="29057"/>
          <a:stretch/>
        </p:blipFill>
        <p:spPr>
          <a:xfrm>
            <a:off x="74303" y="1523011"/>
            <a:ext cx="4175273" cy="4680520"/>
          </a:xfrm>
          <a:prstGeom prst="rect">
            <a:avLst/>
          </a:prstGeom>
        </p:spPr>
      </p:pic>
    </p:spTree>
    <p:extLst>
      <p:ext uri="{BB962C8B-B14F-4D97-AF65-F5344CB8AC3E}">
        <p14:creationId xmlns:p14="http://schemas.microsoft.com/office/powerpoint/2010/main" val="2016162731"/>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4386" name="Rectangle 2">
            <a:extLst>
              <a:ext uri="{FF2B5EF4-FFF2-40B4-BE49-F238E27FC236}">
                <a16:creationId xmlns:a16="http://schemas.microsoft.com/office/drawing/2014/main" id="{C129B24E-1345-4043-94D5-98D7B405FE94}"/>
              </a:ext>
            </a:extLst>
          </p:cNvPr>
          <p:cNvSpPr>
            <a:spLocks noGrp="1" noChangeArrowheads="1"/>
          </p:cNvSpPr>
          <p:nvPr>
            <p:ph type="title"/>
          </p:nvPr>
        </p:nvSpPr>
        <p:spPr>
          <a:xfrm>
            <a:off x="683568" y="0"/>
            <a:ext cx="7886700" cy="977629"/>
          </a:xfrm>
        </p:spPr>
        <p:txBody>
          <a:bodyPr/>
          <a:lstStyle/>
          <a:p>
            <a:pPr algn="ctr">
              <a:defRPr/>
            </a:pPr>
            <a:r>
              <a:rPr lang="cs-CZ" dirty="0"/>
              <a:t>Pulzní Doppler </a:t>
            </a:r>
          </a:p>
        </p:txBody>
      </p:sp>
      <p:sp>
        <p:nvSpPr>
          <p:cNvPr id="3" name="Zástupný obsah 2">
            <a:extLst>
              <a:ext uri="{FF2B5EF4-FFF2-40B4-BE49-F238E27FC236}">
                <a16:creationId xmlns:a16="http://schemas.microsoft.com/office/drawing/2014/main" id="{057CA034-2681-435E-AD4C-4B84015E6283}"/>
              </a:ext>
            </a:extLst>
          </p:cNvPr>
          <p:cNvSpPr>
            <a:spLocks noGrp="1"/>
          </p:cNvSpPr>
          <p:nvPr>
            <p:ph idx="1"/>
          </p:nvPr>
        </p:nvSpPr>
        <p:spPr>
          <a:xfrm>
            <a:off x="3563888" y="1825625"/>
            <a:ext cx="4951462" cy="4351338"/>
          </a:xfrm>
        </p:spPr>
        <p:txBody>
          <a:bodyPr/>
          <a:lstStyle/>
          <a:p>
            <a:r>
              <a:rPr lang="cs-CZ" dirty="0"/>
              <a:t>5 následných pulzů</a:t>
            </a:r>
          </a:p>
          <a:p>
            <a:r>
              <a:rPr lang="cs-CZ" dirty="0"/>
              <a:t>V přijatých signálech je zvětšující se posun fáze</a:t>
            </a:r>
          </a:p>
          <a:p>
            <a:endParaRPr lang="cs-CZ" dirty="0"/>
          </a:p>
        </p:txBody>
      </p:sp>
      <p:pic>
        <p:nvPicPr>
          <p:cNvPr id="7" name="Obrázek 6">
            <a:extLst>
              <a:ext uri="{FF2B5EF4-FFF2-40B4-BE49-F238E27FC236}">
                <a16:creationId xmlns:a16="http://schemas.microsoft.com/office/drawing/2014/main" id="{FC0AC2E0-3B1C-4576-8884-A4B99C671EB7}"/>
              </a:ext>
            </a:extLst>
          </p:cNvPr>
          <p:cNvPicPr>
            <a:picLocks noChangeAspect="1"/>
          </p:cNvPicPr>
          <p:nvPr/>
        </p:nvPicPr>
        <p:blipFill>
          <a:blip r:embed="rId3"/>
          <a:stretch>
            <a:fillRect/>
          </a:stretch>
        </p:blipFill>
        <p:spPr>
          <a:xfrm>
            <a:off x="335971" y="977630"/>
            <a:ext cx="3024336" cy="5616624"/>
          </a:xfrm>
          <a:prstGeom prst="rect">
            <a:avLst/>
          </a:prstGeom>
        </p:spPr>
      </p:pic>
    </p:spTree>
    <p:extLst>
      <p:ext uri="{BB962C8B-B14F-4D97-AF65-F5344CB8AC3E}">
        <p14:creationId xmlns:p14="http://schemas.microsoft.com/office/powerpoint/2010/main" val="3995982758"/>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4386" name="Rectangle 2">
            <a:extLst>
              <a:ext uri="{FF2B5EF4-FFF2-40B4-BE49-F238E27FC236}">
                <a16:creationId xmlns:a16="http://schemas.microsoft.com/office/drawing/2014/main" id="{C129B24E-1345-4043-94D5-98D7B405FE94}"/>
              </a:ext>
            </a:extLst>
          </p:cNvPr>
          <p:cNvSpPr>
            <a:spLocks noGrp="1" noChangeArrowheads="1"/>
          </p:cNvSpPr>
          <p:nvPr>
            <p:ph type="title"/>
          </p:nvPr>
        </p:nvSpPr>
        <p:spPr>
          <a:xfrm>
            <a:off x="323528" y="152400"/>
            <a:ext cx="8371210" cy="762000"/>
          </a:xfrm>
        </p:spPr>
        <p:txBody>
          <a:bodyPr/>
          <a:lstStyle/>
          <a:p>
            <a:pPr algn="ctr">
              <a:defRPr/>
            </a:pPr>
            <a:r>
              <a:rPr lang="cs-CZ" dirty="0" err="1"/>
              <a:t>Aliasing</a:t>
            </a:r>
            <a:endParaRPr lang="cs-CZ" dirty="0"/>
          </a:p>
        </p:txBody>
      </p:sp>
      <p:pic>
        <p:nvPicPr>
          <p:cNvPr id="3" name="Obrázek 2">
            <a:extLst>
              <a:ext uri="{FF2B5EF4-FFF2-40B4-BE49-F238E27FC236}">
                <a16:creationId xmlns:a16="http://schemas.microsoft.com/office/drawing/2014/main" id="{E4192477-6F29-4899-BC99-3EB5537C9994}"/>
              </a:ext>
            </a:extLst>
          </p:cNvPr>
          <p:cNvPicPr>
            <a:picLocks noChangeAspect="1"/>
          </p:cNvPicPr>
          <p:nvPr/>
        </p:nvPicPr>
        <p:blipFill>
          <a:blip r:embed="rId3"/>
          <a:stretch>
            <a:fillRect/>
          </a:stretch>
        </p:blipFill>
        <p:spPr>
          <a:xfrm>
            <a:off x="2123728" y="914400"/>
            <a:ext cx="3456384" cy="5744858"/>
          </a:xfrm>
          <a:prstGeom prst="rect">
            <a:avLst/>
          </a:prstGeom>
        </p:spPr>
      </p:pic>
    </p:spTree>
    <p:extLst>
      <p:ext uri="{BB962C8B-B14F-4D97-AF65-F5344CB8AC3E}">
        <p14:creationId xmlns:p14="http://schemas.microsoft.com/office/powerpoint/2010/main" val="3844440028"/>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a:extLst>
              <a:ext uri="{FF2B5EF4-FFF2-40B4-BE49-F238E27FC236}">
                <a16:creationId xmlns:a16="http://schemas.microsoft.com/office/drawing/2014/main" id="{8A2A72AD-C26B-4E17-81FC-EBE450BC9AC6}"/>
              </a:ext>
            </a:extLst>
          </p:cNvPr>
          <p:cNvSpPr>
            <a:spLocks noGrp="1" noChangeArrowheads="1"/>
          </p:cNvSpPr>
          <p:nvPr>
            <p:ph type="title"/>
          </p:nvPr>
        </p:nvSpPr>
        <p:spPr>
          <a:xfrm>
            <a:off x="251520" y="0"/>
            <a:ext cx="7978080" cy="692150"/>
          </a:xfrm>
        </p:spPr>
        <p:txBody>
          <a:bodyPr>
            <a:normAutofit fontScale="90000"/>
          </a:bodyPr>
          <a:lstStyle/>
          <a:p>
            <a:pPr algn="ctr">
              <a:defRPr/>
            </a:pPr>
            <a:r>
              <a:rPr lang="cs-CZ" dirty="0"/>
              <a:t>Barevný Doppler</a:t>
            </a:r>
          </a:p>
        </p:txBody>
      </p:sp>
      <p:sp>
        <p:nvSpPr>
          <p:cNvPr id="791555" name="Rectangle 3">
            <a:extLst>
              <a:ext uri="{FF2B5EF4-FFF2-40B4-BE49-F238E27FC236}">
                <a16:creationId xmlns:a16="http://schemas.microsoft.com/office/drawing/2014/main" id="{1128267A-6D57-42D9-B530-62FAE01D18BE}"/>
              </a:ext>
            </a:extLst>
          </p:cNvPr>
          <p:cNvSpPr>
            <a:spLocks noGrp="1" noChangeArrowheads="1"/>
          </p:cNvSpPr>
          <p:nvPr>
            <p:ph idx="1"/>
          </p:nvPr>
        </p:nvSpPr>
        <p:spPr>
          <a:xfrm>
            <a:off x="179388" y="620713"/>
            <a:ext cx="6602412" cy="5932487"/>
          </a:xfrm>
        </p:spPr>
        <p:txBody>
          <a:bodyPr>
            <a:normAutofit/>
          </a:bodyPr>
          <a:lstStyle/>
          <a:p>
            <a:pPr>
              <a:lnSpc>
                <a:spcPct val="90000"/>
              </a:lnSpc>
              <a:spcBef>
                <a:spcPct val="0"/>
              </a:spcBef>
              <a:defRPr/>
            </a:pPr>
            <a:r>
              <a:rPr lang="cs-CZ" sz="2000" i="1" dirty="0">
                <a:solidFill>
                  <a:schemeClr val="tx1">
                    <a:lumMod val="85000"/>
                  </a:schemeClr>
                </a:solidFill>
                <a:effectLst>
                  <a:outerShdw blurRad="38100" dist="38100" dir="2700000" algn="tl">
                    <a:srgbClr val="000000">
                      <a:alpha val="43137"/>
                    </a:srgbClr>
                  </a:outerShdw>
                </a:effectLst>
              </a:rPr>
              <a:t>barevné dopplerovské mapování průtoku, </a:t>
            </a:r>
            <a:r>
              <a:rPr lang="cs-CZ" sz="2000" i="1" dirty="0" err="1">
                <a:solidFill>
                  <a:schemeClr val="tx1">
                    <a:lumMod val="85000"/>
                  </a:schemeClr>
                </a:solidFill>
                <a:effectLst>
                  <a:outerShdw blurRad="38100" dist="38100" dir="2700000" algn="tl">
                    <a:srgbClr val="000000">
                      <a:alpha val="43137"/>
                    </a:srgbClr>
                  </a:outerShdw>
                </a:effectLst>
              </a:rPr>
              <a:t>Color</a:t>
            </a:r>
            <a:r>
              <a:rPr lang="cs-CZ" sz="2000" i="1" dirty="0">
                <a:solidFill>
                  <a:schemeClr val="tx1">
                    <a:lumMod val="85000"/>
                  </a:schemeClr>
                </a:solidFill>
                <a:effectLst>
                  <a:outerShdw blurRad="38100" dist="38100" dir="2700000" algn="tl">
                    <a:srgbClr val="000000">
                      <a:alpha val="43137"/>
                    </a:srgbClr>
                  </a:outerShdw>
                </a:effectLst>
              </a:rPr>
              <a:t> Doppler </a:t>
            </a:r>
            <a:r>
              <a:rPr lang="cs-CZ" sz="2000" i="1" dirty="0" err="1">
                <a:solidFill>
                  <a:schemeClr val="tx1">
                    <a:lumMod val="85000"/>
                  </a:schemeClr>
                </a:solidFill>
                <a:effectLst>
                  <a:outerShdw blurRad="38100" dist="38100" dir="2700000" algn="tl">
                    <a:srgbClr val="000000">
                      <a:alpha val="43137"/>
                    </a:srgbClr>
                  </a:outerShdw>
                </a:effectLst>
              </a:rPr>
              <a:t>Imaging</a:t>
            </a:r>
            <a:r>
              <a:rPr lang="cs-CZ" sz="2000" i="1" dirty="0">
                <a:solidFill>
                  <a:schemeClr val="tx1">
                    <a:lumMod val="85000"/>
                  </a:schemeClr>
                </a:solidFill>
                <a:effectLst>
                  <a:outerShdw blurRad="38100" dist="38100" dir="2700000" algn="tl">
                    <a:srgbClr val="000000">
                      <a:alpha val="43137"/>
                    </a:srgbClr>
                  </a:outerShdw>
                </a:effectLst>
              </a:rPr>
              <a:t> (CDI), </a:t>
            </a:r>
            <a:r>
              <a:rPr lang="cs-CZ" sz="2000" i="1" dirty="0" err="1">
                <a:solidFill>
                  <a:schemeClr val="tx1">
                    <a:lumMod val="85000"/>
                  </a:schemeClr>
                </a:solidFill>
                <a:effectLst>
                  <a:outerShdw blurRad="38100" dist="38100" dir="2700000" algn="tl">
                    <a:srgbClr val="000000">
                      <a:alpha val="43137"/>
                    </a:srgbClr>
                  </a:outerShdw>
                </a:effectLst>
              </a:rPr>
              <a:t>Color</a:t>
            </a:r>
            <a:r>
              <a:rPr lang="cs-CZ" sz="2000" i="1" dirty="0">
                <a:solidFill>
                  <a:schemeClr val="tx1">
                    <a:lumMod val="85000"/>
                  </a:schemeClr>
                </a:solidFill>
                <a:effectLst>
                  <a:outerShdw blurRad="38100" dist="38100" dir="2700000" algn="tl">
                    <a:srgbClr val="000000">
                      <a:alpha val="43137"/>
                    </a:srgbClr>
                  </a:outerShdw>
                </a:effectLst>
              </a:rPr>
              <a:t> </a:t>
            </a:r>
            <a:r>
              <a:rPr lang="cs-CZ" sz="2000" i="1" dirty="0" err="1">
                <a:solidFill>
                  <a:schemeClr val="tx1">
                    <a:lumMod val="85000"/>
                  </a:schemeClr>
                </a:solidFill>
                <a:effectLst>
                  <a:outerShdw blurRad="38100" dist="38100" dir="2700000" algn="tl">
                    <a:srgbClr val="000000">
                      <a:alpha val="43137"/>
                    </a:srgbClr>
                  </a:outerShdw>
                </a:effectLst>
              </a:rPr>
              <a:t>Flow</a:t>
            </a:r>
            <a:r>
              <a:rPr lang="cs-CZ" sz="2000" i="1" dirty="0">
                <a:solidFill>
                  <a:schemeClr val="tx1">
                    <a:lumMod val="85000"/>
                  </a:schemeClr>
                </a:solidFill>
                <a:effectLst>
                  <a:outerShdw blurRad="38100" dist="38100" dir="2700000" algn="tl">
                    <a:srgbClr val="000000">
                      <a:alpha val="43137"/>
                    </a:srgbClr>
                  </a:outerShdw>
                </a:effectLst>
              </a:rPr>
              <a:t> </a:t>
            </a:r>
            <a:r>
              <a:rPr lang="cs-CZ" sz="2000" i="1" dirty="0" err="1">
                <a:solidFill>
                  <a:schemeClr val="tx1">
                    <a:lumMod val="85000"/>
                  </a:schemeClr>
                </a:solidFill>
                <a:effectLst>
                  <a:outerShdw blurRad="38100" dist="38100" dir="2700000" algn="tl">
                    <a:srgbClr val="000000">
                      <a:alpha val="43137"/>
                    </a:srgbClr>
                  </a:outerShdw>
                </a:effectLst>
              </a:rPr>
              <a:t>Mapping</a:t>
            </a:r>
            <a:r>
              <a:rPr lang="cs-CZ" sz="2000" i="1" dirty="0">
                <a:solidFill>
                  <a:schemeClr val="tx1">
                    <a:lumMod val="85000"/>
                  </a:schemeClr>
                </a:solidFill>
                <a:effectLst>
                  <a:outerShdw blurRad="38100" dist="38100" dir="2700000" algn="tl">
                    <a:srgbClr val="000000">
                      <a:alpha val="43137"/>
                    </a:srgbClr>
                  </a:outerShdw>
                </a:effectLst>
              </a:rPr>
              <a:t> (CFM)</a:t>
            </a:r>
            <a:endParaRPr lang="cs-CZ" sz="2000" dirty="0">
              <a:solidFill>
                <a:schemeClr val="tx1">
                  <a:lumMod val="85000"/>
                </a:schemeClr>
              </a:solidFill>
              <a:effectLst>
                <a:outerShdw blurRad="38100" dist="38100" dir="2700000" algn="tl">
                  <a:srgbClr val="000000">
                    <a:alpha val="43137"/>
                  </a:srgbClr>
                </a:outerShdw>
              </a:effectLst>
            </a:endParaRPr>
          </a:p>
          <a:p>
            <a:pPr>
              <a:lnSpc>
                <a:spcPct val="90000"/>
              </a:lnSpc>
              <a:spcBef>
                <a:spcPct val="0"/>
              </a:spcBef>
              <a:defRPr/>
            </a:pPr>
            <a:endParaRPr lang="cs-CZ" sz="2000" dirty="0">
              <a:effectLst>
                <a:outerShdw blurRad="38100" dist="38100" dir="2700000" algn="tl">
                  <a:srgbClr val="000000">
                    <a:alpha val="43137"/>
                  </a:srgbClr>
                </a:outerShdw>
              </a:effectLst>
            </a:endParaRPr>
          </a:p>
          <a:p>
            <a:pPr>
              <a:lnSpc>
                <a:spcPct val="90000"/>
              </a:lnSpc>
              <a:spcBef>
                <a:spcPct val="0"/>
              </a:spcBef>
              <a:defRPr/>
            </a:pPr>
            <a:r>
              <a:rPr lang="cs-CZ" sz="2000" dirty="0">
                <a:effectLst>
                  <a:outerShdw blurRad="38100" dist="38100" dir="2700000" algn="tl">
                    <a:srgbClr val="000000">
                      <a:alpha val="43137"/>
                    </a:srgbClr>
                  </a:outerShdw>
                </a:effectLst>
              </a:rPr>
              <a:t>v </a:t>
            </a:r>
            <a:r>
              <a:rPr lang="cs-CZ" sz="2000" dirty="0">
                <a:effectLst>
                  <a:outerShdw blurRad="38100" dist="38100" dir="2700000" algn="tl">
                    <a:srgbClr val="000000">
                      <a:alpha val="43137"/>
                    </a:srgbClr>
                  </a:outerShdw>
                </a:effectLst>
                <a:cs typeface="Times New Roman" pitchFamily="18" charset="0"/>
              </a:rPr>
              <a:t>B-obrazu</a:t>
            </a:r>
            <a:r>
              <a:rPr lang="cs-CZ" sz="2000" dirty="0">
                <a:effectLst>
                  <a:outerShdw blurRad="38100" dist="38100" dir="2700000" algn="tl">
                    <a:srgbClr val="000000">
                      <a:alpha val="43137"/>
                    </a:srgbClr>
                  </a:outerShdw>
                </a:effectLst>
              </a:rPr>
              <a:t> je</a:t>
            </a:r>
            <a:r>
              <a:rPr lang="cs-CZ" sz="2000" dirty="0">
                <a:effectLst>
                  <a:outerShdw blurRad="38100" dist="38100" dir="2700000" algn="tl">
                    <a:srgbClr val="000000">
                      <a:alpha val="43137"/>
                    </a:srgbClr>
                  </a:outerShdw>
                </a:effectLst>
                <a:cs typeface="Times New Roman" pitchFamily="18" charset="0"/>
              </a:rPr>
              <a:t> </a:t>
            </a:r>
            <a:r>
              <a:rPr lang="cs-CZ" sz="2000" dirty="0">
                <a:effectLst>
                  <a:outerShdw blurRad="38100" dist="38100" dir="2700000" algn="tl">
                    <a:srgbClr val="000000">
                      <a:alpha val="43137"/>
                    </a:srgbClr>
                  </a:outerShdw>
                </a:effectLst>
              </a:rPr>
              <a:t>definovaná </a:t>
            </a:r>
            <a:r>
              <a:rPr lang="cs-CZ" sz="2000" dirty="0">
                <a:solidFill>
                  <a:srgbClr val="FFFF00"/>
                </a:solidFill>
                <a:effectLst>
                  <a:outerShdw blurRad="38100" dist="38100" dir="2700000" algn="tl">
                    <a:srgbClr val="000000">
                      <a:alpha val="43137"/>
                    </a:srgbClr>
                  </a:outerShdw>
                </a:effectLst>
              </a:rPr>
              <a:t>výseč</a:t>
            </a:r>
            <a:r>
              <a:rPr lang="cs-CZ" sz="2000" dirty="0">
                <a:effectLst>
                  <a:outerShdw blurRad="38100" dist="38100" dir="2700000" algn="tl">
                    <a:srgbClr val="000000">
                      <a:alpha val="43137"/>
                    </a:srgbClr>
                  </a:outerShdw>
                </a:effectLst>
                <a:cs typeface="Times New Roman" pitchFamily="18" charset="0"/>
              </a:rPr>
              <a:t>, z</a:t>
            </a:r>
            <a:r>
              <a:rPr lang="cs-CZ" sz="2000" dirty="0">
                <a:effectLst>
                  <a:outerShdw blurRad="38100" dist="38100" dir="2700000" algn="tl">
                    <a:srgbClr val="000000">
                      <a:alpha val="43137"/>
                    </a:srgbClr>
                  </a:outerShdw>
                </a:effectLst>
              </a:rPr>
              <a:t>e které </a:t>
            </a:r>
            <a:r>
              <a:rPr lang="cs-CZ" sz="2000" dirty="0">
                <a:effectLst>
                  <a:outerShdw blurRad="38100" dist="38100" dir="2700000" algn="tl">
                    <a:srgbClr val="000000">
                      <a:alpha val="43137"/>
                    </a:srgbClr>
                  </a:outerShdw>
                </a:effectLst>
                <a:cs typeface="Times New Roman" pitchFamily="18" charset="0"/>
              </a:rPr>
              <a:t>je dopplerovská informace o </a:t>
            </a:r>
            <a:r>
              <a:rPr lang="cs-CZ" sz="2000" dirty="0">
                <a:solidFill>
                  <a:schemeClr val="bg1"/>
                </a:solidFill>
                <a:effectLst>
                  <a:outerShdw blurRad="38100" dist="38100" dir="2700000" algn="tl">
                    <a:srgbClr val="000000">
                      <a:alpha val="43137"/>
                    </a:srgbClr>
                  </a:outerShdw>
                </a:effectLst>
                <a:cs typeface="Times New Roman" pitchFamily="18" charset="0"/>
              </a:rPr>
              <a:t>rychlosti</a:t>
            </a:r>
            <a:r>
              <a:rPr lang="cs-CZ" sz="2000" dirty="0">
                <a:effectLst>
                  <a:outerShdw blurRad="38100" dist="38100" dir="2700000" algn="tl">
                    <a:srgbClr val="000000">
                      <a:alpha val="43137"/>
                    </a:srgbClr>
                  </a:outerShdw>
                </a:effectLst>
                <a:cs typeface="Times New Roman" pitchFamily="18" charset="0"/>
              </a:rPr>
              <a:t> a </a:t>
            </a:r>
            <a:r>
              <a:rPr lang="cs-CZ" sz="2000" dirty="0">
                <a:solidFill>
                  <a:schemeClr val="bg1"/>
                </a:solidFill>
                <a:effectLst>
                  <a:outerShdw blurRad="38100" dist="38100" dir="2700000" algn="tl">
                    <a:srgbClr val="000000">
                      <a:alpha val="43137"/>
                    </a:srgbClr>
                  </a:outerShdw>
                </a:effectLst>
                <a:cs typeface="Times New Roman" pitchFamily="18" charset="0"/>
              </a:rPr>
              <a:t>směru</a:t>
            </a:r>
            <a:r>
              <a:rPr lang="cs-CZ" sz="2000" dirty="0">
                <a:effectLst>
                  <a:outerShdw blurRad="38100" dist="38100" dir="2700000" algn="tl">
                    <a:srgbClr val="000000">
                      <a:alpha val="43137"/>
                    </a:srgbClr>
                  </a:outerShdw>
                </a:effectLst>
                <a:cs typeface="Times New Roman" pitchFamily="18" charset="0"/>
              </a:rPr>
              <a:t> toku analyzována a zobrazena</a:t>
            </a:r>
            <a:r>
              <a:rPr lang="cs-CZ" sz="2000" dirty="0">
                <a:effectLst>
                  <a:outerShdw blurRad="38100" dist="38100" dir="2700000" algn="tl">
                    <a:srgbClr val="000000">
                      <a:alpha val="43137"/>
                    </a:srgbClr>
                  </a:outerShdw>
                </a:effectLst>
              </a:rPr>
              <a:t> v podobě </a:t>
            </a:r>
            <a:r>
              <a:rPr lang="cs-CZ" sz="2000" dirty="0">
                <a:solidFill>
                  <a:srgbClr val="FFFF00"/>
                </a:solidFill>
                <a:effectLst>
                  <a:outerShdw blurRad="38100" dist="38100" dir="2700000" algn="tl">
                    <a:srgbClr val="000000">
                      <a:alpha val="43137"/>
                    </a:srgbClr>
                  </a:outerShdw>
                </a:effectLst>
              </a:rPr>
              <a:t>barevných pixelů</a:t>
            </a:r>
            <a:endParaRPr lang="cs-CZ" sz="2000" dirty="0">
              <a:effectLst>
                <a:outerShdw blurRad="38100" dist="38100" dir="2700000" algn="tl">
                  <a:srgbClr val="000000">
                    <a:alpha val="43137"/>
                  </a:srgbClr>
                </a:outerShdw>
              </a:effectLst>
            </a:endParaRPr>
          </a:p>
          <a:p>
            <a:pPr>
              <a:lnSpc>
                <a:spcPct val="90000"/>
              </a:lnSpc>
              <a:spcBef>
                <a:spcPct val="0"/>
              </a:spcBef>
              <a:defRPr/>
            </a:pPr>
            <a:r>
              <a:rPr lang="cs-CZ" sz="2000" dirty="0">
                <a:effectLst>
                  <a:outerShdw blurRad="38100" dist="38100" dir="2700000" algn="tl">
                    <a:srgbClr val="000000">
                      <a:alpha val="43137"/>
                    </a:srgbClr>
                  </a:outerShdw>
                </a:effectLst>
              </a:rPr>
              <a:t>sběr dat podél jedné linie </a:t>
            </a:r>
            <a:r>
              <a:rPr lang="cs-CZ" sz="2000" dirty="0">
                <a:solidFill>
                  <a:srgbClr val="FFFF00"/>
                </a:solidFill>
                <a:effectLst>
                  <a:outerShdw blurRad="38100" dist="38100" dir="2700000" algn="tl">
                    <a:srgbClr val="000000">
                      <a:alpha val="43137"/>
                    </a:srgbClr>
                  </a:outerShdw>
                </a:effectLst>
              </a:rPr>
              <a:t>minimálně 3x </a:t>
            </a:r>
            <a:r>
              <a:rPr lang="cs-CZ" sz="2000" dirty="0">
                <a:effectLst>
                  <a:outerShdw blurRad="38100" dist="38100" dir="2700000" algn="tl">
                    <a:srgbClr val="000000">
                      <a:alpha val="43137"/>
                    </a:srgbClr>
                  </a:outerShdw>
                </a:effectLst>
              </a:rPr>
              <a:t>– snížení FR</a:t>
            </a:r>
          </a:p>
          <a:p>
            <a:pPr lvl="1">
              <a:lnSpc>
                <a:spcPct val="90000"/>
              </a:lnSpc>
              <a:defRPr/>
            </a:pPr>
            <a:r>
              <a:rPr lang="cs-CZ" sz="1600" dirty="0">
                <a:effectLst>
                  <a:outerShdw blurRad="38100" dist="38100" dir="2700000" algn="tl">
                    <a:srgbClr val="000000">
                      <a:alpha val="43137"/>
                    </a:srgbClr>
                  </a:outerShdw>
                </a:effectLst>
              </a:rPr>
              <a:t>průměrný </a:t>
            </a:r>
            <a:r>
              <a:rPr lang="cs-CZ" sz="1600" dirty="0" err="1">
                <a:effectLst>
                  <a:outerShdw blurRad="38100" dist="38100" dir="2700000" algn="tl">
                    <a:srgbClr val="000000">
                      <a:alpha val="43137"/>
                    </a:srgbClr>
                  </a:outerShdw>
                </a:effectLst>
              </a:rPr>
              <a:t>frekv</a:t>
            </a:r>
            <a:r>
              <a:rPr lang="cs-CZ" sz="1600" dirty="0">
                <a:effectLst>
                  <a:outerShdw blurRad="38100" dist="38100" dir="2700000" algn="tl">
                    <a:srgbClr val="000000">
                      <a:alpha val="43137"/>
                    </a:srgbClr>
                  </a:outerShdw>
                </a:effectLst>
              </a:rPr>
              <a:t>. posun</a:t>
            </a:r>
          </a:p>
          <a:p>
            <a:pPr>
              <a:defRPr/>
            </a:pPr>
            <a:endParaRPr lang="cs-CZ" sz="1100" dirty="0">
              <a:effectLst>
                <a:outerShdw blurRad="38100" dist="38100" dir="2700000" algn="tl">
                  <a:srgbClr val="000000">
                    <a:alpha val="43137"/>
                  </a:srgbClr>
                </a:outerShdw>
              </a:effectLst>
            </a:endParaRPr>
          </a:p>
          <a:p>
            <a:pPr>
              <a:defRPr/>
            </a:pPr>
            <a:r>
              <a:rPr lang="cs-CZ" sz="2000" dirty="0">
                <a:effectLst>
                  <a:outerShdw blurRad="38100" dist="38100" dir="2700000" algn="tl">
                    <a:srgbClr val="000000">
                      <a:alpha val="43137"/>
                    </a:srgbClr>
                  </a:outerShdw>
                </a:effectLst>
              </a:rPr>
              <a:t>VÝHODY:</a:t>
            </a:r>
          </a:p>
          <a:p>
            <a:pPr lvl="1">
              <a:defRPr/>
            </a:pPr>
            <a:r>
              <a:rPr lang="cs-CZ" sz="1800" dirty="0">
                <a:effectLst>
                  <a:outerShdw blurRad="38100" dist="38100" dir="2700000" algn="tl">
                    <a:srgbClr val="000000">
                      <a:alpha val="43137"/>
                    </a:srgbClr>
                  </a:outerShdw>
                </a:effectLst>
              </a:rPr>
              <a:t>snadná identifikace cévy, zobrazí tok i v malých cévách</a:t>
            </a:r>
          </a:p>
          <a:p>
            <a:pPr lvl="1">
              <a:defRPr/>
            </a:pPr>
            <a:r>
              <a:rPr lang="cs-CZ" sz="1800" dirty="0">
                <a:effectLst>
                  <a:outerShdw blurRad="38100" dist="38100" dir="2700000" algn="tl">
                    <a:srgbClr val="000000">
                      <a:alpha val="43137"/>
                    </a:srgbClr>
                  </a:outerShdw>
                </a:effectLst>
              </a:rPr>
              <a:t>určení </a:t>
            </a:r>
            <a:r>
              <a:rPr lang="cs-CZ" sz="1800" dirty="0">
                <a:solidFill>
                  <a:srgbClr val="FFFF00"/>
                </a:solidFill>
                <a:effectLst>
                  <a:outerShdw blurRad="38100" dist="38100" dir="2700000" algn="tl">
                    <a:srgbClr val="000000">
                      <a:alpha val="43137"/>
                    </a:srgbClr>
                  </a:outerShdw>
                </a:effectLst>
              </a:rPr>
              <a:t>směru toku</a:t>
            </a:r>
            <a:r>
              <a:rPr lang="cs-CZ" sz="1800" dirty="0">
                <a:effectLst>
                  <a:outerShdw blurRad="38100" dist="38100" dir="2700000" algn="tl">
                    <a:srgbClr val="000000">
                      <a:alpha val="43137"/>
                    </a:srgbClr>
                  </a:outerShdw>
                </a:effectLst>
              </a:rPr>
              <a:t> krve - </a:t>
            </a:r>
            <a:r>
              <a:rPr lang="cs-CZ" sz="1800" b="1" dirty="0">
                <a:solidFill>
                  <a:srgbClr val="FFFF00"/>
                </a:solidFill>
                <a:effectLst>
                  <a:outerShdw blurRad="38100" dist="38100" dir="2700000" algn="tl">
                    <a:srgbClr val="000000">
                      <a:alpha val="43137"/>
                    </a:srgbClr>
                  </a:outerShdw>
                </a:effectLst>
              </a:rPr>
              <a:t>barva</a:t>
            </a:r>
          </a:p>
          <a:p>
            <a:pPr lvl="1">
              <a:defRPr/>
            </a:pPr>
            <a:r>
              <a:rPr lang="cs-CZ" sz="1800" b="1" dirty="0" err="1">
                <a:effectLst>
                  <a:outerShdw blurRad="38100" dist="38100" dir="2700000" algn="tl">
                    <a:srgbClr val="000000">
                      <a:alpha val="43137"/>
                    </a:srgbClr>
                  </a:outerShdw>
                </a:effectLst>
              </a:rPr>
              <a:t>semikvantitativní</a:t>
            </a:r>
            <a:r>
              <a:rPr lang="cs-CZ" sz="1800" dirty="0">
                <a:effectLst>
                  <a:outerShdw blurRad="38100" dist="38100" dir="2700000" algn="tl">
                    <a:srgbClr val="000000">
                      <a:alpha val="43137"/>
                    </a:srgbClr>
                  </a:outerShdw>
                </a:effectLst>
              </a:rPr>
              <a:t>, přibližně stanoví </a:t>
            </a:r>
            <a:r>
              <a:rPr lang="cs-CZ" sz="1800" dirty="0">
                <a:solidFill>
                  <a:srgbClr val="FFFF00"/>
                </a:solidFill>
                <a:effectLst>
                  <a:outerShdw blurRad="38100" dist="38100" dir="2700000" algn="tl">
                    <a:srgbClr val="000000">
                      <a:alpha val="43137"/>
                    </a:srgbClr>
                  </a:outerShdw>
                </a:effectLst>
              </a:rPr>
              <a:t>rychlost</a:t>
            </a:r>
          </a:p>
          <a:p>
            <a:pPr lvl="2">
              <a:defRPr/>
            </a:pPr>
            <a:r>
              <a:rPr lang="cs-CZ" sz="1600" b="1" dirty="0">
                <a:solidFill>
                  <a:srgbClr val="FFFF00"/>
                </a:solidFill>
                <a:effectLst>
                  <a:outerShdw blurRad="38100" dist="38100" dir="2700000" algn="tl">
                    <a:srgbClr val="000000">
                      <a:alpha val="43137"/>
                    </a:srgbClr>
                  </a:outerShdw>
                </a:effectLst>
              </a:rPr>
              <a:t>odstín</a:t>
            </a:r>
          </a:p>
          <a:p>
            <a:pPr>
              <a:defRPr/>
            </a:pPr>
            <a:r>
              <a:rPr lang="cs-CZ" sz="2000" dirty="0">
                <a:effectLst>
                  <a:outerShdw blurRad="38100" dist="38100" dir="2700000" algn="tl">
                    <a:srgbClr val="000000">
                      <a:alpha val="43137"/>
                    </a:srgbClr>
                  </a:outerShdw>
                </a:effectLst>
              </a:rPr>
              <a:t>NEVÝHODY:</a:t>
            </a:r>
          </a:p>
          <a:p>
            <a:pPr lvl="1">
              <a:defRPr/>
            </a:pPr>
            <a:r>
              <a:rPr lang="cs-CZ" sz="1800" dirty="0">
                <a:effectLst>
                  <a:outerShdw blurRad="38100" dist="38100" dir="2700000" algn="tl">
                    <a:srgbClr val="000000">
                      <a:alpha val="43137"/>
                    </a:srgbClr>
                  </a:outerShdw>
                </a:effectLst>
              </a:rPr>
              <a:t>zobrazení </a:t>
            </a:r>
            <a:r>
              <a:rPr lang="cs-CZ" sz="1800" b="1" dirty="0">
                <a:solidFill>
                  <a:srgbClr val="FFFF00"/>
                </a:solidFill>
                <a:effectLst>
                  <a:outerShdw blurRad="38100" dist="38100" dir="2700000" algn="tl">
                    <a:srgbClr val="000000">
                      <a:alpha val="43137"/>
                    </a:srgbClr>
                  </a:outerShdw>
                </a:effectLst>
              </a:rPr>
              <a:t>střední rychlosti</a:t>
            </a:r>
            <a:r>
              <a:rPr lang="cs-CZ" sz="1800" dirty="0">
                <a:effectLst>
                  <a:outerShdw blurRad="38100" dist="38100" dir="2700000" algn="tl">
                    <a:srgbClr val="000000">
                      <a:alpha val="43137"/>
                    </a:srgbClr>
                  </a:outerShdw>
                </a:effectLst>
              </a:rPr>
              <a:t> toku</a:t>
            </a:r>
          </a:p>
          <a:p>
            <a:pPr lvl="1">
              <a:defRPr/>
            </a:pPr>
            <a:r>
              <a:rPr lang="cs-CZ" sz="1800" b="1" dirty="0">
                <a:effectLst>
                  <a:outerShdw blurRad="38100" dist="38100" dir="2700000" algn="tl">
                    <a:srgbClr val="000000">
                      <a:alpha val="43137"/>
                    </a:srgbClr>
                  </a:outerShdw>
                </a:effectLst>
                <a:cs typeface="Times New Roman" pitchFamily="18" charset="0"/>
                <a:sym typeface="Symbol" pitchFamily="18" charset="2"/>
              </a:rPr>
              <a:t></a:t>
            </a:r>
            <a:r>
              <a:rPr lang="cs-CZ" sz="1800" dirty="0">
                <a:effectLst>
                  <a:outerShdw blurRad="38100" dist="38100" dir="2700000" algn="tl">
                    <a:srgbClr val="000000">
                      <a:alpha val="43137"/>
                    </a:srgbClr>
                  </a:outerShdw>
                </a:effectLst>
              </a:rPr>
              <a:t> citlivost pro </a:t>
            </a:r>
            <a:r>
              <a:rPr lang="cs-CZ" sz="1800" dirty="0">
                <a:solidFill>
                  <a:srgbClr val="FFFF00"/>
                </a:solidFill>
                <a:effectLst>
                  <a:outerShdw blurRad="38100" dist="38100" dir="2700000" algn="tl">
                    <a:srgbClr val="000000">
                      <a:alpha val="43137"/>
                    </a:srgbClr>
                  </a:outerShdw>
                </a:effectLst>
              </a:rPr>
              <a:t>pomalé toky</a:t>
            </a:r>
          </a:p>
          <a:p>
            <a:pPr lvl="1">
              <a:defRPr/>
            </a:pPr>
            <a:r>
              <a:rPr lang="cs-CZ" sz="1800" dirty="0">
                <a:effectLst>
                  <a:outerShdw blurRad="38100" dist="38100" dir="2700000" algn="tl">
                    <a:srgbClr val="000000">
                      <a:alpha val="43137"/>
                    </a:srgbClr>
                  </a:outerShdw>
                </a:effectLst>
              </a:rPr>
              <a:t>sklon k barevným </a:t>
            </a:r>
            <a:r>
              <a:rPr lang="cs-CZ" sz="1800" dirty="0">
                <a:solidFill>
                  <a:srgbClr val="FFFF00"/>
                </a:solidFill>
                <a:effectLst>
                  <a:outerShdw blurRad="38100" dist="38100" dir="2700000" algn="tl">
                    <a:srgbClr val="000000">
                      <a:alpha val="43137"/>
                    </a:srgbClr>
                  </a:outerShdw>
                </a:effectLst>
              </a:rPr>
              <a:t>artefaktům</a:t>
            </a:r>
            <a:r>
              <a:rPr lang="cs-CZ" sz="1800" dirty="0">
                <a:effectLst>
                  <a:outerShdw blurRad="38100" dist="38100" dir="2700000" algn="tl">
                    <a:srgbClr val="000000">
                      <a:alpha val="43137"/>
                    </a:srgbClr>
                  </a:outerShdw>
                </a:effectLst>
              </a:rPr>
              <a:t> při pohybu</a:t>
            </a:r>
          </a:p>
          <a:p>
            <a:pPr lvl="1">
              <a:defRPr/>
            </a:pPr>
            <a:r>
              <a:rPr lang="cs-CZ" sz="1800" b="1" dirty="0">
                <a:effectLst>
                  <a:outerShdw blurRad="38100" dist="38100" dir="2700000" algn="tl">
                    <a:srgbClr val="000000">
                      <a:alpha val="43137"/>
                    </a:srgbClr>
                  </a:outerShdw>
                </a:effectLst>
                <a:cs typeface="Times New Roman" pitchFamily="18" charset="0"/>
                <a:sym typeface="Symbol" pitchFamily="18" charset="2"/>
              </a:rPr>
              <a:t></a:t>
            </a:r>
            <a:r>
              <a:rPr lang="cs-CZ" sz="1800" dirty="0">
                <a:effectLst>
                  <a:outerShdw blurRad="38100" dist="38100" dir="2700000" algn="tl">
                    <a:srgbClr val="000000">
                      <a:alpha val="43137"/>
                    </a:srgbClr>
                  </a:outerShdw>
                </a:effectLst>
              </a:rPr>
              <a:t> </a:t>
            </a:r>
            <a:r>
              <a:rPr lang="cs-CZ" sz="1800" dirty="0" err="1">
                <a:solidFill>
                  <a:srgbClr val="FFFF00"/>
                </a:solidFill>
                <a:effectLst>
                  <a:outerShdw blurRad="38100" dist="38100" dir="2700000" algn="tl">
                    <a:srgbClr val="000000">
                      <a:alpha val="43137"/>
                    </a:srgbClr>
                  </a:outerShdw>
                </a:effectLst>
              </a:rPr>
              <a:t>frame</a:t>
            </a:r>
            <a:r>
              <a:rPr lang="cs-CZ" sz="1800" dirty="0">
                <a:solidFill>
                  <a:srgbClr val="FFFF00"/>
                </a:solidFill>
                <a:effectLst>
                  <a:outerShdw blurRad="38100" dist="38100" dir="2700000" algn="tl">
                    <a:srgbClr val="000000">
                      <a:alpha val="43137"/>
                    </a:srgbClr>
                  </a:outerShdw>
                </a:effectLst>
              </a:rPr>
              <a:t> </a:t>
            </a:r>
            <a:r>
              <a:rPr lang="cs-CZ" sz="1800" dirty="0" err="1">
                <a:solidFill>
                  <a:srgbClr val="FFFF00"/>
                </a:solidFill>
                <a:effectLst>
                  <a:outerShdw blurRad="38100" dist="38100" dir="2700000" algn="tl">
                    <a:srgbClr val="000000">
                      <a:alpha val="43137"/>
                    </a:srgbClr>
                  </a:outerShdw>
                </a:effectLst>
              </a:rPr>
              <a:t>rate</a:t>
            </a:r>
            <a:r>
              <a:rPr lang="cs-CZ" sz="1800" dirty="0">
                <a:solidFill>
                  <a:srgbClr val="FFFF00"/>
                </a:solidFill>
                <a:effectLst>
                  <a:outerShdw blurRad="38100" dist="38100" dir="2700000" algn="tl">
                    <a:srgbClr val="000000">
                      <a:alpha val="43137"/>
                    </a:srgbClr>
                  </a:outerShdw>
                </a:effectLst>
              </a:rPr>
              <a:t> </a:t>
            </a:r>
            <a:r>
              <a:rPr lang="cs-CZ" sz="1800" dirty="0">
                <a:effectLst>
                  <a:outerShdw blurRad="38100" dist="38100" dir="2700000" algn="tl">
                    <a:srgbClr val="000000">
                      <a:alpha val="43137"/>
                    </a:srgbClr>
                  </a:outerShdw>
                </a:effectLst>
              </a:rPr>
              <a:t>(50-150ms)</a:t>
            </a:r>
          </a:p>
          <a:p>
            <a:pPr>
              <a:lnSpc>
                <a:spcPct val="90000"/>
              </a:lnSpc>
              <a:defRPr/>
            </a:pPr>
            <a:endParaRPr lang="cs-CZ" sz="2000" dirty="0">
              <a:solidFill>
                <a:srgbClr val="DDDDDD"/>
              </a:solidFill>
              <a:effectLst>
                <a:outerShdw blurRad="38100" dist="38100" dir="2700000" algn="tl">
                  <a:srgbClr val="000000">
                    <a:alpha val="43137"/>
                  </a:srgbClr>
                </a:outerShdw>
              </a:effectLst>
            </a:endParaRPr>
          </a:p>
          <a:p>
            <a:pPr>
              <a:lnSpc>
                <a:spcPct val="90000"/>
              </a:lnSpc>
              <a:defRPr/>
            </a:pPr>
            <a:endParaRPr lang="cs-CZ" sz="2000" dirty="0">
              <a:solidFill>
                <a:srgbClr val="DDDDDD"/>
              </a:solidFill>
              <a:effectLst>
                <a:outerShdw blurRad="38100" dist="38100" dir="2700000" algn="tl">
                  <a:srgbClr val="000000">
                    <a:alpha val="43137"/>
                  </a:srgbClr>
                </a:outerShdw>
              </a:effectLst>
            </a:endParaRPr>
          </a:p>
          <a:p>
            <a:pPr>
              <a:lnSpc>
                <a:spcPct val="90000"/>
              </a:lnSpc>
              <a:defRPr/>
            </a:pPr>
            <a:endParaRPr lang="cs-CZ" sz="2000" dirty="0">
              <a:solidFill>
                <a:srgbClr val="DDDDDD"/>
              </a:solidFill>
              <a:effectLst>
                <a:outerShdw blurRad="38100" dist="38100" dir="2700000" algn="tl">
                  <a:srgbClr val="000000">
                    <a:alpha val="43137"/>
                  </a:srgbClr>
                </a:outerShdw>
              </a:effectLst>
            </a:endParaRPr>
          </a:p>
        </p:txBody>
      </p:sp>
      <p:pic>
        <p:nvPicPr>
          <p:cNvPr id="68616" name="Picture 7">
            <a:extLst>
              <a:ext uri="{FF2B5EF4-FFF2-40B4-BE49-F238E27FC236}">
                <a16:creationId xmlns:a16="http://schemas.microsoft.com/office/drawing/2014/main" id="{EE79D5DE-A020-439C-B3D1-1C51D809C8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76200"/>
            <a:ext cx="2286000" cy="1828800"/>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sp>
        <p:nvSpPr>
          <p:cNvPr id="68617" name="Line 8">
            <a:extLst>
              <a:ext uri="{FF2B5EF4-FFF2-40B4-BE49-F238E27FC236}">
                <a16:creationId xmlns:a16="http://schemas.microsoft.com/office/drawing/2014/main" id="{781B0746-AB6D-4F73-85A9-C5A68A80A839}"/>
              </a:ext>
            </a:extLst>
          </p:cNvPr>
          <p:cNvSpPr>
            <a:spLocks noChangeShapeType="1"/>
          </p:cNvSpPr>
          <p:nvPr/>
        </p:nvSpPr>
        <p:spPr bwMode="auto">
          <a:xfrm flipV="1">
            <a:off x="8220480" y="842554"/>
            <a:ext cx="322158" cy="557349"/>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pic>
        <p:nvPicPr>
          <p:cNvPr id="68613" name="Picture 13">
            <a:extLst>
              <a:ext uri="{FF2B5EF4-FFF2-40B4-BE49-F238E27FC236}">
                <a16:creationId xmlns:a16="http://schemas.microsoft.com/office/drawing/2014/main" id="{51A97DA6-F3D0-4E88-9530-06C5BDFDEB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224"/>
          <a:stretch>
            <a:fillRect/>
          </a:stretch>
        </p:blipFill>
        <p:spPr bwMode="auto">
          <a:xfrm>
            <a:off x="5562600" y="4038600"/>
            <a:ext cx="3570288"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8614" name="AutoShape 14">
            <a:extLst>
              <a:ext uri="{FF2B5EF4-FFF2-40B4-BE49-F238E27FC236}">
                <a16:creationId xmlns:a16="http://schemas.microsoft.com/office/drawing/2014/main" id="{7E1312B8-7557-4830-AF55-E16CBA18CB0D}"/>
              </a:ext>
            </a:extLst>
          </p:cNvPr>
          <p:cNvSpPr>
            <a:spLocks noChangeArrowheads="1"/>
          </p:cNvSpPr>
          <p:nvPr/>
        </p:nvSpPr>
        <p:spPr bwMode="auto">
          <a:xfrm>
            <a:off x="8605838" y="4175125"/>
            <a:ext cx="234950" cy="2360613"/>
          </a:xfrm>
          <a:prstGeom prst="upDownArrow">
            <a:avLst>
              <a:gd name="adj1" fmla="val 33333"/>
              <a:gd name="adj2" fmla="val 205458"/>
            </a:avLst>
          </a:prstGeom>
          <a:solidFill>
            <a:schemeClr val="accent4">
              <a:lumMod val="50000"/>
            </a:schemeClr>
          </a:solidFill>
          <a:ln w="9525">
            <a:solidFill>
              <a:schemeClr val="tx1"/>
            </a:solidFill>
            <a:miter lim="800000"/>
            <a:headEnd/>
            <a:tailEnd/>
          </a:ln>
        </p:spPr>
        <p:txBody>
          <a:bodyPr vert="eaVert"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791567" name="AutoShape 15">
            <a:extLst>
              <a:ext uri="{FF2B5EF4-FFF2-40B4-BE49-F238E27FC236}">
                <a16:creationId xmlns:a16="http://schemas.microsoft.com/office/drawing/2014/main" id="{B0D9261E-4C2B-411E-A064-F2F6A84CFA1C}"/>
              </a:ext>
            </a:extLst>
          </p:cNvPr>
          <p:cNvSpPr>
            <a:spLocks noChangeArrowheads="1"/>
          </p:cNvSpPr>
          <p:nvPr/>
        </p:nvSpPr>
        <p:spPr bwMode="auto">
          <a:xfrm>
            <a:off x="5854700" y="6350000"/>
            <a:ext cx="2751138" cy="496888"/>
          </a:xfrm>
          <a:prstGeom prst="leftRightArrow">
            <a:avLst>
              <a:gd name="adj1" fmla="val 50000"/>
              <a:gd name="adj2" fmla="val 110735"/>
            </a:avLst>
          </a:prstGeom>
          <a:solidFill>
            <a:schemeClr val="accent4">
              <a:lumMod val="50000"/>
            </a:schemeClr>
          </a:solidFill>
          <a:ln w="9525">
            <a:solidFill>
              <a:schemeClr val="tx1"/>
            </a:solidFill>
            <a:miter lim="800000"/>
            <a:headEnd/>
            <a:tailEnd/>
          </a:ln>
          <a:effectLst/>
        </p:spPr>
        <p:txBody>
          <a:bodyPr wrap="none" anchor="ctr"/>
          <a:lstStyle/>
          <a:p>
            <a:pPr algn="ctr">
              <a:defRPr/>
            </a:pPr>
            <a:r>
              <a:rPr lang="cs-CZ">
                <a:solidFill>
                  <a:schemeClr val="bg1"/>
                </a:solidFill>
                <a:effectLst>
                  <a:outerShdw blurRad="38100" dist="38100" dir="2700000" algn="tl">
                    <a:srgbClr val="000000"/>
                  </a:outerShdw>
                </a:effectLst>
              </a:rPr>
              <a:t>pozor na šířku okna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91567"/>
                                        </p:tgtEl>
                                        <p:attrNameLst>
                                          <p:attrName>style.visibility</p:attrName>
                                        </p:attrNameLst>
                                      </p:cBhvr>
                                      <p:to>
                                        <p:strVal val="visible"/>
                                      </p:to>
                                    </p:set>
                                    <p:anim calcmode="lin" valueType="num">
                                      <p:cBhvr additive="base">
                                        <p:cTn id="7" dur="500" fill="hold"/>
                                        <p:tgtEl>
                                          <p:spTgt spid="791567"/>
                                        </p:tgtEl>
                                        <p:attrNameLst>
                                          <p:attrName>ppt_x</p:attrName>
                                        </p:attrNameLst>
                                      </p:cBhvr>
                                      <p:tavLst>
                                        <p:tav tm="0">
                                          <p:val>
                                            <p:strVal val="#ppt_x"/>
                                          </p:val>
                                        </p:tav>
                                        <p:tav tm="100000">
                                          <p:val>
                                            <p:strVal val="#ppt_x"/>
                                          </p:val>
                                        </p:tav>
                                      </p:tavLst>
                                    </p:anim>
                                    <p:anim calcmode="lin" valueType="num">
                                      <p:cBhvr additive="base">
                                        <p:cTn id="8" dur="500" fill="hold"/>
                                        <p:tgtEl>
                                          <p:spTgt spid="7915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1567" grpId="0" animBg="1"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6">
            <a:extLst>
              <a:ext uri="{FF2B5EF4-FFF2-40B4-BE49-F238E27FC236}">
                <a16:creationId xmlns:a16="http://schemas.microsoft.com/office/drawing/2014/main" id="{DF0DE680-0F5F-41A1-BD05-752090A204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904"/>
          <a:stretch>
            <a:fillRect/>
          </a:stretch>
        </p:blipFill>
        <p:spPr bwMode="auto">
          <a:xfrm>
            <a:off x="609600" y="3860800"/>
            <a:ext cx="77724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482" name="Rectangle 2">
            <a:extLst>
              <a:ext uri="{FF2B5EF4-FFF2-40B4-BE49-F238E27FC236}">
                <a16:creationId xmlns:a16="http://schemas.microsoft.com/office/drawing/2014/main" id="{AA0D1BF9-1129-48AE-AFD1-6F115B6DB3C8}"/>
              </a:ext>
            </a:extLst>
          </p:cNvPr>
          <p:cNvSpPr>
            <a:spLocks noGrp="1" noChangeArrowheads="1"/>
          </p:cNvSpPr>
          <p:nvPr>
            <p:ph type="title"/>
          </p:nvPr>
        </p:nvSpPr>
        <p:spPr>
          <a:xfrm>
            <a:off x="395288" y="0"/>
            <a:ext cx="8229600" cy="1143000"/>
          </a:xfrm>
        </p:spPr>
        <p:txBody>
          <a:bodyPr/>
          <a:lstStyle/>
          <a:p>
            <a:pPr algn="ctr">
              <a:defRPr/>
            </a:pPr>
            <a:r>
              <a:rPr lang="cs-CZ" dirty="0"/>
              <a:t>Spektrální záznam</a:t>
            </a:r>
          </a:p>
        </p:txBody>
      </p:sp>
      <p:sp>
        <p:nvSpPr>
          <p:cNvPr id="788483" name="Rectangle 3">
            <a:extLst>
              <a:ext uri="{FF2B5EF4-FFF2-40B4-BE49-F238E27FC236}">
                <a16:creationId xmlns:a16="http://schemas.microsoft.com/office/drawing/2014/main" id="{CF12E79F-3278-4C5B-91A6-6311FB8AAD14}"/>
              </a:ext>
            </a:extLst>
          </p:cNvPr>
          <p:cNvSpPr>
            <a:spLocks noGrp="1" noChangeArrowheads="1"/>
          </p:cNvSpPr>
          <p:nvPr>
            <p:ph idx="1"/>
          </p:nvPr>
        </p:nvSpPr>
        <p:spPr>
          <a:xfrm>
            <a:off x="457200" y="1196975"/>
            <a:ext cx="8229600" cy="4929188"/>
          </a:xfrm>
        </p:spPr>
        <p:txBody>
          <a:bodyPr/>
          <a:lstStyle/>
          <a:p>
            <a:pPr>
              <a:defRPr/>
            </a:pPr>
            <a:r>
              <a:rPr lang="cs-CZ" sz="2800" dirty="0">
                <a:solidFill>
                  <a:srgbClr val="FF3300"/>
                </a:solidFill>
                <a:effectLst>
                  <a:outerShdw blurRad="38100" dist="38100" dir="2700000" algn="tl">
                    <a:srgbClr val="000000">
                      <a:alpha val="43137"/>
                    </a:srgbClr>
                  </a:outerShdw>
                </a:effectLst>
              </a:rPr>
              <a:t>časový průběh rychlosti</a:t>
            </a:r>
          </a:p>
          <a:p>
            <a:pPr>
              <a:defRPr/>
            </a:pPr>
            <a:r>
              <a:rPr lang="cs-CZ" sz="2800" dirty="0">
                <a:solidFill>
                  <a:srgbClr val="EAEAEA"/>
                </a:solidFill>
              </a:rPr>
              <a:t>podél jediné vertikální obrazové linie jsou vysílány opakované impulzy</a:t>
            </a:r>
          </a:p>
          <a:p>
            <a:pPr>
              <a:defRPr/>
            </a:pPr>
            <a:r>
              <a:rPr lang="cs-CZ" sz="2800" dirty="0">
                <a:solidFill>
                  <a:srgbClr val="EAEAEA"/>
                </a:solidFill>
              </a:rPr>
              <a:t>dopplerovská informace o rychlosti toku </a:t>
            </a:r>
          </a:p>
          <a:p>
            <a:pPr>
              <a:defRPr/>
            </a:pPr>
            <a:r>
              <a:rPr lang="cs-CZ" sz="2800" dirty="0">
                <a:solidFill>
                  <a:srgbClr val="EAEAEA"/>
                </a:solidFill>
              </a:rPr>
              <a:t>analyzována a zobrazena jako </a:t>
            </a:r>
            <a:r>
              <a:rPr lang="cs-CZ" sz="2800" dirty="0">
                <a:solidFill>
                  <a:srgbClr val="FF3300"/>
                </a:solidFill>
              </a:rPr>
              <a:t>dopplerovské spektrum</a:t>
            </a:r>
          </a:p>
          <a:p>
            <a:pPr>
              <a:defRPr/>
            </a:pPr>
            <a:endParaRPr lang="cs-CZ" sz="2800" dirty="0">
              <a:solidFill>
                <a:srgbClr val="EAEAEA"/>
              </a:solidFill>
            </a:endParaRPr>
          </a:p>
          <a:p>
            <a:pPr>
              <a:defRPr/>
            </a:pPr>
            <a:endParaRPr lang="cs-CZ" sz="2800" dirty="0"/>
          </a:p>
        </p:txBody>
      </p:sp>
      <p:grpSp>
        <p:nvGrpSpPr>
          <p:cNvPr id="2" name="Group 11">
            <a:extLst>
              <a:ext uri="{FF2B5EF4-FFF2-40B4-BE49-F238E27FC236}">
                <a16:creationId xmlns:a16="http://schemas.microsoft.com/office/drawing/2014/main" id="{F254C062-D8BF-41C2-8187-BD31634E8ACA}"/>
              </a:ext>
            </a:extLst>
          </p:cNvPr>
          <p:cNvGrpSpPr>
            <a:grpSpLocks/>
          </p:cNvGrpSpPr>
          <p:nvPr/>
        </p:nvGrpSpPr>
        <p:grpSpPr bwMode="auto">
          <a:xfrm>
            <a:off x="1979613" y="3689350"/>
            <a:ext cx="6859587" cy="3028950"/>
            <a:chOff x="1151" y="2304"/>
            <a:chExt cx="4321" cy="1908"/>
          </a:xfrm>
        </p:grpSpPr>
        <p:sp>
          <p:nvSpPr>
            <p:cNvPr id="788489" name="AutoShape 9">
              <a:extLst>
                <a:ext uri="{FF2B5EF4-FFF2-40B4-BE49-F238E27FC236}">
                  <a16:creationId xmlns:a16="http://schemas.microsoft.com/office/drawing/2014/main" id="{D3981C1F-AB31-4023-8EF0-5EE52F7146FD}"/>
                </a:ext>
              </a:extLst>
            </p:cNvPr>
            <p:cNvSpPr>
              <a:spLocks noChangeArrowheads="1"/>
            </p:cNvSpPr>
            <p:nvPr/>
          </p:nvSpPr>
          <p:spPr bwMode="auto">
            <a:xfrm>
              <a:off x="1151" y="4068"/>
              <a:ext cx="2976" cy="144"/>
            </a:xfrm>
            <a:prstGeom prst="rightArrow">
              <a:avLst>
                <a:gd name="adj1" fmla="val 50000"/>
                <a:gd name="adj2" fmla="val 516667"/>
              </a:avLst>
            </a:prstGeom>
            <a:solidFill>
              <a:srgbClr val="FF3300"/>
            </a:solidFill>
            <a:ln w="9525">
              <a:solidFill>
                <a:srgbClr val="FF3300"/>
              </a:solidFill>
              <a:miter lim="800000"/>
              <a:headEnd/>
              <a:tailEnd/>
            </a:ln>
            <a:effectLst/>
          </p:spPr>
          <p:txBody>
            <a:bodyPr wrap="none" anchor="ctr"/>
            <a:lstStyle/>
            <a:p>
              <a:pPr algn="ctr">
                <a:defRPr/>
              </a:pPr>
              <a:r>
                <a:rPr lang="cs-CZ" dirty="0">
                  <a:solidFill>
                    <a:srgbClr val="DDDDDD"/>
                  </a:solidFill>
                  <a:effectLst>
                    <a:outerShdw blurRad="38100" dist="38100" dir="2700000" algn="tl">
                      <a:srgbClr val="000000"/>
                    </a:outerShdw>
                  </a:effectLst>
                </a:rPr>
                <a:t>čas</a:t>
              </a:r>
            </a:p>
          </p:txBody>
        </p:sp>
        <p:sp>
          <p:nvSpPr>
            <p:cNvPr id="788490" name="AutoShape 10">
              <a:extLst>
                <a:ext uri="{FF2B5EF4-FFF2-40B4-BE49-F238E27FC236}">
                  <a16:creationId xmlns:a16="http://schemas.microsoft.com/office/drawing/2014/main" id="{39443400-E759-4990-8B5A-BCA67F3BED2F}"/>
                </a:ext>
              </a:extLst>
            </p:cNvPr>
            <p:cNvSpPr>
              <a:spLocks noChangeArrowheads="1"/>
            </p:cNvSpPr>
            <p:nvPr/>
          </p:nvSpPr>
          <p:spPr bwMode="auto">
            <a:xfrm>
              <a:off x="5280" y="2304"/>
              <a:ext cx="192" cy="1872"/>
            </a:xfrm>
            <a:prstGeom prst="upArrow">
              <a:avLst>
                <a:gd name="adj1" fmla="val 50000"/>
                <a:gd name="adj2" fmla="val 243750"/>
              </a:avLst>
            </a:prstGeom>
            <a:solidFill>
              <a:srgbClr val="FF3300"/>
            </a:solidFill>
            <a:ln w="9525">
              <a:solidFill>
                <a:schemeClr val="tx1"/>
              </a:solidFill>
              <a:miter lim="800000"/>
              <a:headEnd/>
              <a:tailEnd/>
            </a:ln>
            <a:effectLst/>
          </p:spPr>
          <p:txBody>
            <a:bodyPr vert="eaVert" wrap="none" anchor="ctr"/>
            <a:lstStyle/>
            <a:p>
              <a:pPr algn="ctr">
                <a:defRPr/>
              </a:pPr>
              <a:r>
                <a:rPr lang="cs-CZ">
                  <a:solidFill>
                    <a:srgbClr val="DDDDDD"/>
                  </a:solidFill>
                  <a:effectLst>
                    <a:outerShdw blurRad="38100" dist="38100" dir="2700000" algn="tl">
                      <a:srgbClr val="000000"/>
                    </a:outerShdw>
                  </a:effectLst>
                </a:rPr>
                <a:t>rychlost</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026">
            <a:extLst>
              <a:ext uri="{FF2B5EF4-FFF2-40B4-BE49-F238E27FC236}">
                <a16:creationId xmlns:a16="http://schemas.microsoft.com/office/drawing/2014/main" id="{BFB800C7-881E-4915-B261-7DDAA12960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451225"/>
            <a:ext cx="4572000"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7571" name="Rectangle 1027">
            <a:extLst>
              <a:ext uri="{FF2B5EF4-FFF2-40B4-BE49-F238E27FC236}">
                <a16:creationId xmlns:a16="http://schemas.microsoft.com/office/drawing/2014/main" id="{A6D42948-9280-4B57-B6F8-B94245C47540}"/>
              </a:ext>
            </a:extLst>
          </p:cNvPr>
          <p:cNvSpPr>
            <a:spLocks noGrp="1" noChangeArrowheads="1"/>
          </p:cNvSpPr>
          <p:nvPr>
            <p:ph type="title"/>
          </p:nvPr>
        </p:nvSpPr>
        <p:spPr>
          <a:xfrm>
            <a:off x="468313" y="0"/>
            <a:ext cx="8229600" cy="1143000"/>
          </a:xfrm>
        </p:spPr>
        <p:txBody>
          <a:bodyPr/>
          <a:lstStyle/>
          <a:p>
            <a:pPr algn="ctr">
              <a:defRPr/>
            </a:pPr>
            <a:r>
              <a:rPr lang="cs-CZ" dirty="0"/>
              <a:t>Duplexní a triplexní zobrazení</a:t>
            </a:r>
          </a:p>
        </p:txBody>
      </p:sp>
      <p:sp>
        <p:nvSpPr>
          <p:cNvPr id="877572" name="Rectangle 1028">
            <a:extLst>
              <a:ext uri="{FF2B5EF4-FFF2-40B4-BE49-F238E27FC236}">
                <a16:creationId xmlns:a16="http://schemas.microsoft.com/office/drawing/2014/main" id="{373CFFE7-36F1-4944-89B1-677F22A96811}"/>
              </a:ext>
            </a:extLst>
          </p:cNvPr>
          <p:cNvSpPr>
            <a:spLocks noGrp="1" noChangeArrowheads="1"/>
          </p:cNvSpPr>
          <p:nvPr>
            <p:ph idx="1"/>
          </p:nvPr>
        </p:nvSpPr>
        <p:spPr>
          <a:xfrm>
            <a:off x="457200" y="908050"/>
            <a:ext cx="8305800" cy="2825750"/>
          </a:xfrm>
        </p:spPr>
        <p:txBody>
          <a:bodyPr/>
          <a:lstStyle/>
          <a:p>
            <a:pPr>
              <a:defRPr/>
            </a:pPr>
            <a:r>
              <a:rPr lang="cs-CZ" sz="3600" dirty="0">
                <a:effectLst>
                  <a:outerShdw blurRad="38100" dist="38100" dir="2700000" algn="tl">
                    <a:srgbClr val="808080"/>
                  </a:outerShdw>
                </a:effectLst>
              </a:rPr>
              <a:t>duplexní</a:t>
            </a:r>
          </a:p>
          <a:p>
            <a:pPr lvl="1">
              <a:defRPr/>
            </a:pPr>
            <a:r>
              <a:rPr lang="cs-CZ" sz="2400" dirty="0"/>
              <a:t>kombinace dvojrozměrného dynamického zobrazení (</a:t>
            </a:r>
            <a:r>
              <a:rPr lang="cs-CZ" sz="2400" dirty="0">
                <a:solidFill>
                  <a:srgbClr val="FFFF00"/>
                </a:solidFill>
              </a:rPr>
              <a:t>B-mode</a:t>
            </a:r>
            <a:r>
              <a:rPr lang="cs-CZ" sz="2400" dirty="0"/>
              <a:t>) a </a:t>
            </a:r>
            <a:r>
              <a:rPr lang="cs-CZ" sz="2400" dirty="0" err="1">
                <a:solidFill>
                  <a:srgbClr val="FFFF00"/>
                </a:solidFill>
              </a:rPr>
              <a:t>pulsního</a:t>
            </a:r>
            <a:r>
              <a:rPr lang="cs-CZ" sz="2400" dirty="0"/>
              <a:t> dopplerovského měření</a:t>
            </a:r>
          </a:p>
          <a:p>
            <a:pPr>
              <a:defRPr/>
            </a:pPr>
            <a:r>
              <a:rPr lang="cs-CZ" sz="3600" dirty="0">
                <a:effectLst>
                  <a:outerShdw blurRad="38100" dist="38100" dir="2700000" algn="tl">
                    <a:srgbClr val="808080"/>
                  </a:outerShdw>
                </a:effectLst>
              </a:rPr>
              <a:t>triplexní</a:t>
            </a:r>
          </a:p>
          <a:p>
            <a:pPr lvl="1">
              <a:defRPr/>
            </a:pPr>
            <a:r>
              <a:rPr lang="cs-CZ" sz="2400" dirty="0"/>
              <a:t>kombinace </a:t>
            </a:r>
            <a:r>
              <a:rPr lang="cs-CZ" sz="2400" dirty="0">
                <a:solidFill>
                  <a:srgbClr val="FFFF00"/>
                </a:solidFill>
              </a:rPr>
              <a:t>B zobrazení</a:t>
            </a:r>
            <a:r>
              <a:rPr lang="cs-CZ" sz="2400" dirty="0"/>
              <a:t> se </a:t>
            </a:r>
            <a:r>
              <a:rPr lang="cs-CZ" sz="2400" dirty="0">
                <a:solidFill>
                  <a:srgbClr val="FFFF00"/>
                </a:solidFill>
              </a:rPr>
              <a:t>spektrální</a:t>
            </a:r>
            <a:r>
              <a:rPr lang="cs-CZ" sz="2400" dirty="0"/>
              <a:t> křivkou a </a:t>
            </a:r>
            <a:r>
              <a:rPr lang="cs-CZ" sz="2400" dirty="0">
                <a:solidFill>
                  <a:srgbClr val="FFFF00"/>
                </a:solidFill>
              </a:rPr>
              <a:t>barevným</a:t>
            </a:r>
            <a:r>
              <a:rPr lang="cs-CZ" sz="2400" dirty="0"/>
              <a:t> </a:t>
            </a:r>
            <a:r>
              <a:rPr lang="cs-CZ" sz="2400" dirty="0" err="1"/>
              <a:t>dopplerem</a:t>
            </a:r>
            <a:endParaRPr lang="cs-CZ" sz="2400" dirty="0"/>
          </a:p>
        </p:txBody>
      </p:sp>
      <p:pic>
        <p:nvPicPr>
          <p:cNvPr id="70661" name="Picture 1029">
            <a:extLst>
              <a:ext uri="{FF2B5EF4-FFF2-40B4-BE49-F238E27FC236}">
                <a16:creationId xmlns:a16="http://schemas.microsoft.com/office/drawing/2014/main" id="{E94C754C-6685-43E3-897E-5EDEBC7EAE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10000"/>
            <a:ext cx="3471863" cy="285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38">
            <a:extLst>
              <a:ext uri="{FF2B5EF4-FFF2-40B4-BE49-F238E27FC236}">
                <a16:creationId xmlns:a16="http://schemas.microsoft.com/office/drawing/2014/main" id="{DA7441EE-7338-4CDF-8069-A04E01110873}"/>
              </a:ext>
            </a:extLst>
          </p:cNvPr>
          <p:cNvGrpSpPr>
            <a:grpSpLocks/>
          </p:cNvGrpSpPr>
          <p:nvPr/>
        </p:nvGrpSpPr>
        <p:grpSpPr bwMode="auto">
          <a:xfrm>
            <a:off x="8001000" y="3451225"/>
            <a:ext cx="1143000" cy="3254375"/>
            <a:chOff x="5040" y="2064"/>
            <a:chExt cx="720" cy="2160"/>
          </a:xfrm>
        </p:grpSpPr>
        <p:sp>
          <p:nvSpPr>
            <p:cNvPr id="70663" name="AutoShape 1031">
              <a:extLst>
                <a:ext uri="{FF2B5EF4-FFF2-40B4-BE49-F238E27FC236}">
                  <a16:creationId xmlns:a16="http://schemas.microsoft.com/office/drawing/2014/main" id="{29E6B603-0490-4A27-A77C-715E913ECD24}"/>
                </a:ext>
              </a:extLst>
            </p:cNvPr>
            <p:cNvSpPr>
              <a:spLocks/>
            </p:cNvSpPr>
            <p:nvPr/>
          </p:nvSpPr>
          <p:spPr bwMode="auto">
            <a:xfrm flipH="1">
              <a:off x="5040" y="2064"/>
              <a:ext cx="336" cy="2160"/>
            </a:xfrm>
            <a:prstGeom prst="leftBrace">
              <a:avLst>
                <a:gd name="adj1" fmla="val 53571"/>
                <a:gd name="adj2" fmla="val 50000"/>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endParaRPr lang="cs-CZ" altLang="cs-CZ">
                <a:solidFill>
                  <a:srgbClr val="FF3300"/>
                </a:solidFill>
              </a:endParaRPr>
            </a:p>
          </p:txBody>
        </p:sp>
        <p:sp>
          <p:nvSpPr>
            <p:cNvPr id="70664" name="Rectangle 1033">
              <a:extLst>
                <a:ext uri="{FF2B5EF4-FFF2-40B4-BE49-F238E27FC236}">
                  <a16:creationId xmlns:a16="http://schemas.microsoft.com/office/drawing/2014/main" id="{C2E7BD04-07FE-4E7D-9567-99B867C0D1E0}"/>
                </a:ext>
              </a:extLst>
            </p:cNvPr>
            <p:cNvSpPr>
              <a:spLocks noChangeArrowheads="1"/>
            </p:cNvSpPr>
            <p:nvPr/>
          </p:nvSpPr>
          <p:spPr bwMode="auto">
            <a:xfrm flipH="1">
              <a:off x="5260" y="3168"/>
              <a:ext cx="500"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spcBef>
                  <a:spcPct val="20000"/>
                </a:spcBef>
              </a:pPr>
              <a:r>
                <a:rPr lang="cs-CZ" altLang="cs-CZ" sz="2200">
                  <a:solidFill>
                    <a:srgbClr val="FF3300"/>
                  </a:solidFill>
                  <a:cs typeface="Times New Roman" panose="02020603050405020304" pitchFamily="18" charset="0"/>
                </a:rPr>
                <a:t>triplex</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4" name="Rectangle 2050">
            <a:extLst>
              <a:ext uri="{FF2B5EF4-FFF2-40B4-BE49-F238E27FC236}">
                <a16:creationId xmlns:a16="http://schemas.microsoft.com/office/drawing/2014/main" id="{A7ED0797-E088-47E5-BAC2-9A9ECF9B3EE9}"/>
              </a:ext>
            </a:extLst>
          </p:cNvPr>
          <p:cNvSpPr>
            <a:spLocks noGrp="1" noChangeArrowheads="1"/>
          </p:cNvSpPr>
          <p:nvPr>
            <p:ph type="title"/>
          </p:nvPr>
        </p:nvSpPr>
        <p:spPr>
          <a:xfrm>
            <a:off x="250825" y="0"/>
            <a:ext cx="8229600" cy="1143000"/>
          </a:xfrm>
        </p:spPr>
        <p:txBody>
          <a:bodyPr/>
          <a:lstStyle/>
          <a:p>
            <a:pPr algn="ctr">
              <a:defRPr/>
            </a:pPr>
            <a:r>
              <a:rPr lang="cs-CZ" dirty="0"/>
              <a:t>Energetický Doppler</a:t>
            </a:r>
          </a:p>
        </p:txBody>
      </p:sp>
      <p:sp>
        <p:nvSpPr>
          <p:cNvPr id="878595" name="Rectangle 2051">
            <a:extLst>
              <a:ext uri="{FF2B5EF4-FFF2-40B4-BE49-F238E27FC236}">
                <a16:creationId xmlns:a16="http://schemas.microsoft.com/office/drawing/2014/main" id="{8F74DEA9-E166-48AE-BB1F-0037E7A8A1CD}"/>
              </a:ext>
            </a:extLst>
          </p:cNvPr>
          <p:cNvSpPr>
            <a:spLocks noGrp="1" noChangeArrowheads="1"/>
          </p:cNvSpPr>
          <p:nvPr>
            <p:ph idx="1"/>
          </p:nvPr>
        </p:nvSpPr>
        <p:spPr>
          <a:xfrm>
            <a:off x="250825" y="1143000"/>
            <a:ext cx="8713664" cy="3810000"/>
          </a:xfrm>
        </p:spPr>
        <p:txBody>
          <a:bodyPr>
            <a:normAutofit fontScale="92500"/>
          </a:bodyPr>
          <a:lstStyle/>
          <a:p>
            <a:pPr>
              <a:defRPr/>
            </a:pPr>
            <a:r>
              <a:rPr lang="cs-CZ" sz="2000" i="1" dirty="0" err="1">
                <a:solidFill>
                  <a:srgbClr val="DDDDDD"/>
                </a:solidFill>
              </a:rPr>
              <a:t>Color</a:t>
            </a:r>
            <a:r>
              <a:rPr lang="cs-CZ" sz="2000" i="1" dirty="0">
                <a:solidFill>
                  <a:srgbClr val="DDDDDD"/>
                </a:solidFill>
              </a:rPr>
              <a:t> Doppler </a:t>
            </a:r>
            <a:r>
              <a:rPr lang="cs-CZ" sz="2000" i="1" dirty="0" err="1">
                <a:solidFill>
                  <a:srgbClr val="DDDDDD"/>
                </a:solidFill>
              </a:rPr>
              <a:t>Energy</a:t>
            </a:r>
            <a:r>
              <a:rPr lang="cs-CZ" sz="2000" i="1" dirty="0">
                <a:solidFill>
                  <a:srgbClr val="DDDDDD"/>
                </a:solidFill>
              </a:rPr>
              <a:t> (CDE), </a:t>
            </a:r>
            <a:r>
              <a:rPr lang="cs-CZ" sz="2000" i="1" dirty="0" err="1">
                <a:solidFill>
                  <a:srgbClr val="DDDDDD"/>
                </a:solidFill>
              </a:rPr>
              <a:t>Color</a:t>
            </a:r>
            <a:r>
              <a:rPr lang="cs-CZ" sz="2000" i="1" dirty="0">
                <a:solidFill>
                  <a:srgbClr val="DDDDDD"/>
                </a:solidFill>
              </a:rPr>
              <a:t> </a:t>
            </a:r>
            <a:r>
              <a:rPr lang="cs-CZ" sz="2000" i="1" dirty="0" err="1">
                <a:solidFill>
                  <a:srgbClr val="DDDDDD"/>
                </a:solidFill>
              </a:rPr>
              <a:t>Power</a:t>
            </a:r>
            <a:r>
              <a:rPr lang="cs-CZ" sz="2000" i="1" dirty="0">
                <a:solidFill>
                  <a:srgbClr val="DDDDDD"/>
                </a:solidFill>
              </a:rPr>
              <a:t> </a:t>
            </a:r>
            <a:r>
              <a:rPr lang="cs-CZ" sz="2000" i="1" dirty="0" err="1">
                <a:solidFill>
                  <a:srgbClr val="DDDDDD"/>
                </a:solidFill>
              </a:rPr>
              <a:t>Angio</a:t>
            </a:r>
            <a:r>
              <a:rPr lang="cs-CZ" sz="2000" i="1" dirty="0">
                <a:solidFill>
                  <a:srgbClr val="DDDDDD"/>
                </a:solidFill>
              </a:rPr>
              <a:t> (CPA), </a:t>
            </a:r>
            <a:r>
              <a:rPr lang="cs-CZ" sz="2000" i="1" dirty="0" err="1">
                <a:solidFill>
                  <a:srgbClr val="DDDDDD"/>
                </a:solidFill>
              </a:rPr>
              <a:t>Color</a:t>
            </a:r>
            <a:r>
              <a:rPr lang="cs-CZ" sz="2000" i="1" dirty="0">
                <a:solidFill>
                  <a:srgbClr val="DDDDDD"/>
                </a:solidFill>
              </a:rPr>
              <a:t> </a:t>
            </a:r>
            <a:r>
              <a:rPr lang="cs-CZ" sz="2000" i="1" dirty="0" err="1">
                <a:solidFill>
                  <a:srgbClr val="DDDDDD"/>
                </a:solidFill>
              </a:rPr>
              <a:t>Amplitude</a:t>
            </a:r>
            <a:r>
              <a:rPr lang="cs-CZ" sz="2000" i="1" dirty="0">
                <a:solidFill>
                  <a:srgbClr val="DDDDDD"/>
                </a:solidFill>
              </a:rPr>
              <a:t> </a:t>
            </a:r>
            <a:r>
              <a:rPr lang="cs-CZ" sz="2000" i="1" dirty="0" err="1">
                <a:solidFill>
                  <a:srgbClr val="DDDDDD"/>
                </a:solidFill>
              </a:rPr>
              <a:t>Imaging</a:t>
            </a:r>
            <a:r>
              <a:rPr lang="cs-CZ" sz="2000" i="1" dirty="0">
                <a:solidFill>
                  <a:srgbClr val="DDDDDD"/>
                </a:solidFill>
              </a:rPr>
              <a:t> (CAI), </a:t>
            </a:r>
            <a:r>
              <a:rPr lang="cs-CZ" sz="2000" i="1" dirty="0" err="1">
                <a:solidFill>
                  <a:srgbClr val="DDDDDD"/>
                </a:solidFill>
              </a:rPr>
              <a:t>Color</a:t>
            </a:r>
            <a:r>
              <a:rPr lang="cs-CZ" sz="2000" i="1" dirty="0">
                <a:solidFill>
                  <a:srgbClr val="DDDDDD"/>
                </a:solidFill>
              </a:rPr>
              <a:t> </a:t>
            </a:r>
            <a:r>
              <a:rPr lang="cs-CZ" sz="2000" i="1" dirty="0" err="1">
                <a:solidFill>
                  <a:srgbClr val="DDDDDD"/>
                </a:solidFill>
              </a:rPr>
              <a:t>Angiography</a:t>
            </a:r>
            <a:r>
              <a:rPr lang="cs-CZ" sz="2000" i="1" dirty="0">
                <a:solidFill>
                  <a:srgbClr val="DDDDDD"/>
                </a:solidFill>
              </a:rPr>
              <a:t>, Doppler </a:t>
            </a:r>
            <a:r>
              <a:rPr lang="cs-CZ" sz="2000" i="1" dirty="0" err="1">
                <a:solidFill>
                  <a:srgbClr val="DDDDDD"/>
                </a:solidFill>
              </a:rPr>
              <a:t>Power</a:t>
            </a:r>
            <a:r>
              <a:rPr lang="cs-CZ" sz="2000" i="1" dirty="0">
                <a:solidFill>
                  <a:srgbClr val="DDDDDD"/>
                </a:solidFill>
              </a:rPr>
              <a:t> Mode, </a:t>
            </a:r>
            <a:r>
              <a:rPr lang="cs-CZ" sz="2000" i="1" dirty="0" err="1">
                <a:solidFill>
                  <a:srgbClr val="DDDDDD"/>
                </a:solidFill>
              </a:rPr>
              <a:t>Power</a:t>
            </a:r>
            <a:r>
              <a:rPr lang="cs-CZ" sz="2000" i="1" dirty="0">
                <a:solidFill>
                  <a:srgbClr val="DDDDDD"/>
                </a:solidFill>
              </a:rPr>
              <a:t> </a:t>
            </a:r>
            <a:r>
              <a:rPr lang="cs-CZ" sz="2000" i="1" dirty="0" err="1">
                <a:solidFill>
                  <a:srgbClr val="DDDDDD"/>
                </a:solidFill>
              </a:rPr>
              <a:t>Mapping</a:t>
            </a:r>
            <a:r>
              <a:rPr lang="cs-CZ" sz="2000" i="1" dirty="0">
                <a:solidFill>
                  <a:srgbClr val="DDDDDD"/>
                </a:solidFill>
              </a:rPr>
              <a:t>, </a:t>
            </a:r>
            <a:r>
              <a:rPr lang="cs-CZ" sz="2000" i="1" dirty="0" err="1">
                <a:solidFill>
                  <a:srgbClr val="DDDDDD"/>
                </a:solidFill>
              </a:rPr>
              <a:t>Amplitude</a:t>
            </a:r>
            <a:r>
              <a:rPr lang="cs-CZ" sz="2000" i="1" dirty="0">
                <a:solidFill>
                  <a:srgbClr val="DDDDDD"/>
                </a:solidFill>
              </a:rPr>
              <a:t> </a:t>
            </a:r>
            <a:r>
              <a:rPr lang="cs-CZ" sz="2000" i="1" dirty="0" err="1">
                <a:solidFill>
                  <a:srgbClr val="DDDDDD"/>
                </a:solidFill>
              </a:rPr>
              <a:t>Mapping</a:t>
            </a:r>
            <a:r>
              <a:rPr lang="cs-CZ" sz="2000" i="1" dirty="0">
                <a:solidFill>
                  <a:srgbClr val="DDDDDD"/>
                </a:solidFill>
              </a:rPr>
              <a:t>.</a:t>
            </a:r>
          </a:p>
          <a:p>
            <a:pPr>
              <a:defRPr/>
            </a:pPr>
            <a:endParaRPr lang="cs-CZ" sz="2400" dirty="0">
              <a:solidFill>
                <a:srgbClr val="DDDDDD"/>
              </a:solidFill>
            </a:endParaRPr>
          </a:p>
          <a:p>
            <a:pPr>
              <a:defRPr/>
            </a:pPr>
            <a:r>
              <a:rPr lang="cs-CZ" sz="2400" dirty="0"/>
              <a:t>zobrazuje </a:t>
            </a:r>
            <a:r>
              <a:rPr lang="cs-CZ" sz="2400" u="sng" dirty="0"/>
              <a:t>celou energii</a:t>
            </a:r>
            <a:r>
              <a:rPr lang="cs-CZ" sz="2400" dirty="0"/>
              <a:t> dopplerovského signálu</a:t>
            </a:r>
          </a:p>
          <a:p>
            <a:pPr lvl="1">
              <a:defRPr/>
            </a:pPr>
            <a:r>
              <a:rPr lang="cs-CZ" sz="1800" u="sng" dirty="0"/>
              <a:t>úměrná ploše </a:t>
            </a:r>
            <a:r>
              <a:rPr lang="cs-CZ" sz="1800" dirty="0"/>
              <a:t>vymezené spektrální křivkou</a:t>
            </a:r>
          </a:p>
          <a:p>
            <a:pPr>
              <a:defRPr/>
            </a:pPr>
            <a:r>
              <a:rPr lang="cs-CZ" sz="2400" dirty="0">
                <a:solidFill>
                  <a:schemeClr val="bg1"/>
                </a:solidFill>
                <a:effectLst>
                  <a:outerShdw blurRad="38100" dist="38100" dir="2700000" algn="tl">
                    <a:srgbClr val="000000">
                      <a:alpha val="43137"/>
                    </a:srgbClr>
                  </a:outerShdw>
                </a:effectLst>
              </a:rPr>
              <a:t>nezávislost</a:t>
            </a:r>
            <a:r>
              <a:rPr lang="cs-CZ" sz="2400" dirty="0">
                <a:effectLst>
                  <a:outerShdw blurRad="38100" dist="38100" dir="2700000" algn="tl">
                    <a:srgbClr val="000000">
                      <a:alpha val="43137"/>
                    </a:srgbClr>
                  </a:outerShdw>
                </a:effectLst>
              </a:rPr>
              <a:t> na </a:t>
            </a:r>
          </a:p>
          <a:p>
            <a:pPr lvl="1">
              <a:defRPr/>
            </a:pPr>
            <a:r>
              <a:rPr lang="cs-CZ" sz="2000" dirty="0">
                <a:solidFill>
                  <a:schemeClr val="bg1"/>
                </a:solidFill>
                <a:effectLst>
                  <a:outerShdw blurRad="38100" dist="38100" dir="2700000" algn="tl">
                    <a:srgbClr val="000000">
                      <a:alpha val="43137"/>
                    </a:srgbClr>
                  </a:outerShdw>
                </a:effectLst>
              </a:rPr>
              <a:t>dopplerovském úhlu </a:t>
            </a:r>
            <a:r>
              <a:rPr lang="cs-CZ" sz="2000" dirty="0">
                <a:effectLst>
                  <a:outerShdw blurRad="38100" dist="38100" dir="2700000" algn="tl">
                    <a:srgbClr val="000000">
                      <a:alpha val="43137"/>
                    </a:srgbClr>
                  </a:outerShdw>
                </a:effectLst>
              </a:rPr>
              <a:t>(kromě 90°)</a:t>
            </a:r>
          </a:p>
          <a:p>
            <a:pPr lvl="1">
              <a:defRPr/>
            </a:pPr>
            <a:r>
              <a:rPr lang="cs-CZ" sz="2000" dirty="0">
                <a:solidFill>
                  <a:schemeClr val="bg1"/>
                </a:solidFill>
                <a:effectLst>
                  <a:outerShdw blurRad="38100" dist="38100" dir="2700000" algn="tl">
                    <a:srgbClr val="000000">
                      <a:alpha val="43137"/>
                    </a:srgbClr>
                  </a:outerShdw>
                </a:effectLst>
              </a:rPr>
              <a:t>rychlosti</a:t>
            </a:r>
          </a:p>
          <a:p>
            <a:pPr lvl="1">
              <a:defRPr/>
            </a:pPr>
            <a:endParaRPr lang="cs-CZ" sz="2000" dirty="0">
              <a:solidFill>
                <a:srgbClr val="FF3300"/>
              </a:solidFill>
              <a:effectLst>
                <a:outerShdw blurRad="38100" dist="38100" dir="2700000" algn="tl">
                  <a:srgbClr val="000000">
                    <a:alpha val="43137"/>
                  </a:srgbClr>
                </a:outerShdw>
              </a:effectLst>
            </a:endParaRPr>
          </a:p>
          <a:p>
            <a:pPr>
              <a:spcBef>
                <a:spcPct val="0"/>
              </a:spcBef>
              <a:defRPr/>
            </a:pPr>
            <a:r>
              <a:rPr lang="cs-CZ" sz="2400" dirty="0"/>
              <a:t>umožní zobrazit větší dynamický rozsah energie = i </a:t>
            </a:r>
            <a:r>
              <a:rPr lang="cs-CZ" sz="2400" dirty="0">
                <a:solidFill>
                  <a:schemeClr val="bg1"/>
                </a:solidFill>
                <a:effectLst>
                  <a:outerShdw blurRad="38100" dist="38100" dir="2700000" algn="tl">
                    <a:srgbClr val="000000">
                      <a:alpha val="43137"/>
                    </a:srgbClr>
                  </a:outerShdw>
                </a:effectLst>
              </a:rPr>
              <a:t>velmi pomalé tok</a:t>
            </a:r>
            <a:r>
              <a:rPr lang="cs-CZ" sz="2400" dirty="0">
                <a:solidFill>
                  <a:srgbClr val="FF3300"/>
                </a:solidFill>
                <a:effectLst>
                  <a:outerShdw blurRad="38100" dist="38100" dir="2700000" algn="tl">
                    <a:srgbClr val="000000">
                      <a:alpha val="43137"/>
                    </a:srgbClr>
                  </a:outerShdw>
                </a:effectLst>
              </a:rPr>
              <a:t>y</a:t>
            </a:r>
          </a:p>
          <a:p>
            <a:pPr>
              <a:defRPr/>
            </a:pPr>
            <a:endParaRPr lang="cs-CZ" sz="2400" dirty="0">
              <a:solidFill>
                <a:srgbClr val="FF3300"/>
              </a:solidFill>
              <a:effectLst>
                <a:outerShdw blurRad="38100" dist="38100" dir="2700000" algn="tl">
                  <a:srgbClr val="FFFFFF"/>
                </a:outerShdw>
              </a:effectLst>
            </a:endParaRPr>
          </a:p>
        </p:txBody>
      </p:sp>
      <p:pic>
        <p:nvPicPr>
          <p:cNvPr id="71684" name="Picture 2052" descr="Hrazdira_uz_brozurka_krivka">
            <a:extLst>
              <a:ext uri="{FF2B5EF4-FFF2-40B4-BE49-F238E27FC236}">
                <a16:creationId xmlns:a16="http://schemas.microsoft.com/office/drawing/2014/main" id="{13C73FED-AC64-46C2-BB5E-F390AD661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876800"/>
            <a:ext cx="3505200" cy="1898650"/>
          </a:xfrm>
          <a:prstGeom prst="rect">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34746"/>
          <a:stretch/>
        </p:blipFill>
        <p:spPr bwMode="auto">
          <a:xfrm>
            <a:off x="4553464" y="4876800"/>
            <a:ext cx="4562402" cy="1862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4" descr="F:\UZ obrazky videa\UZ Doppler CPA\De-ID20170120191607162.jpg">
            <a:extLst>
              <a:ext uri="{FF2B5EF4-FFF2-40B4-BE49-F238E27FC236}">
                <a16:creationId xmlns:a16="http://schemas.microsoft.com/office/drawing/2014/main" id="{42630220-718A-4CD9-98CA-16A24D70B0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175" b="17358"/>
          <a:stretch>
            <a:fillRect/>
          </a:stretch>
        </p:blipFill>
        <p:spPr bwMode="auto">
          <a:xfrm>
            <a:off x="5521325" y="3359150"/>
            <a:ext cx="3541713"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9618" name="Rectangle 2">
            <a:extLst>
              <a:ext uri="{FF2B5EF4-FFF2-40B4-BE49-F238E27FC236}">
                <a16:creationId xmlns:a16="http://schemas.microsoft.com/office/drawing/2014/main" id="{5D36706F-2E98-4CA8-BFD4-C0E0166EBCFD}"/>
              </a:ext>
            </a:extLst>
          </p:cNvPr>
          <p:cNvSpPr>
            <a:spLocks noGrp="1" noChangeArrowheads="1"/>
          </p:cNvSpPr>
          <p:nvPr>
            <p:ph type="title"/>
          </p:nvPr>
        </p:nvSpPr>
        <p:spPr>
          <a:xfrm>
            <a:off x="395288" y="0"/>
            <a:ext cx="8229600" cy="1143000"/>
          </a:xfrm>
        </p:spPr>
        <p:txBody>
          <a:bodyPr/>
          <a:lstStyle/>
          <a:p>
            <a:pPr algn="ctr">
              <a:defRPr/>
            </a:pPr>
            <a:r>
              <a:rPr lang="cs-CZ" dirty="0"/>
              <a:t>Energetický Doppler</a:t>
            </a:r>
          </a:p>
        </p:txBody>
      </p:sp>
      <p:sp>
        <p:nvSpPr>
          <p:cNvPr id="879619" name="Rectangle 3">
            <a:extLst>
              <a:ext uri="{FF2B5EF4-FFF2-40B4-BE49-F238E27FC236}">
                <a16:creationId xmlns:a16="http://schemas.microsoft.com/office/drawing/2014/main" id="{E853160D-9405-4BAD-BF35-B0F80F7C6CFD}"/>
              </a:ext>
            </a:extLst>
          </p:cNvPr>
          <p:cNvSpPr>
            <a:spLocks noGrp="1" noChangeArrowheads="1"/>
          </p:cNvSpPr>
          <p:nvPr>
            <p:ph idx="1"/>
          </p:nvPr>
        </p:nvSpPr>
        <p:spPr>
          <a:xfrm>
            <a:off x="395288" y="1125538"/>
            <a:ext cx="8229600" cy="5072062"/>
          </a:xfrm>
        </p:spPr>
        <p:txBody>
          <a:bodyPr/>
          <a:lstStyle/>
          <a:p>
            <a:pPr>
              <a:defRPr/>
            </a:pPr>
            <a:r>
              <a:rPr lang="cs-CZ" sz="2800" dirty="0"/>
              <a:t>pouze jedna barva</a:t>
            </a:r>
          </a:p>
          <a:p>
            <a:pPr>
              <a:defRPr/>
            </a:pPr>
            <a:r>
              <a:rPr lang="cs-CZ" sz="2800" dirty="0"/>
              <a:t>barevný </a:t>
            </a:r>
            <a:r>
              <a:rPr lang="cs-CZ" sz="2800" dirty="0">
                <a:solidFill>
                  <a:schemeClr val="bg1"/>
                </a:solidFill>
              </a:rPr>
              <a:t>odstín</a:t>
            </a:r>
            <a:r>
              <a:rPr lang="cs-CZ" sz="2800" dirty="0"/>
              <a:t> </a:t>
            </a:r>
            <a:r>
              <a:rPr lang="cs-CZ" sz="2800" dirty="0" err="1"/>
              <a:t>pixelu</a:t>
            </a:r>
            <a:r>
              <a:rPr lang="cs-CZ" sz="2800" dirty="0"/>
              <a:t> </a:t>
            </a:r>
          </a:p>
          <a:p>
            <a:pPr lvl="1">
              <a:defRPr/>
            </a:pPr>
            <a:r>
              <a:rPr lang="cs-CZ" sz="2000" dirty="0"/>
              <a:t>přímo odpovídá </a:t>
            </a:r>
            <a:r>
              <a:rPr lang="cs-CZ" sz="2000" dirty="0">
                <a:solidFill>
                  <a:schemeClr val="bg1"/>
                </a:solidFill>
              </a:rPr>
              <a:t>amplitudě</a:t>
            </a:r>
            <a:r>
              <a:rPr lang="cs-CZ" sz="2000" dirty="0"/>
              <a:t> (energii) dopplerovského signálu</a:t>
            </a:r>
          </a:p>
          <a:p>
            <a:pPr lvl="1">
              <a:defRPr/>
            </a:pPr>
            <a:r>
              <a:rPr lang="cs-CZ" sz="2000" dirty="0"/>
              <a:t>vyjadřuje množství pohybujících se elementů</a:t>
            </a:r>
          </a:p>
          <a:p>
            <a:pPr>
              <a:defRPr/>
            </a:pPr>
            <a:r>
              <a:rPr lang="cs-CZ" sz="2800" dirty="0"/>
              <a:t>neovlivněn </a:t>
            </a:r>
            <a:r>
              <a:rPr lang="cs-CZ" sz="2800" dirty="0" err="1"/>
              <a:t>Nyquistovým</a:t>
            </a:r>
            <a:r>
              <a:rPr lang="cs-CZ" sz="2800" dirty="0"/>
              <a:t> limitem </a:t>
            </a:r>
            <a:r>
              <a:rPr lang="cs-CZ" sz="2800" dirty="0">
                <a:cs typeface="Times New Roman" pitchFamily="18" charset="0"/>
                <a:sym typeface="Symbol" pitchFamily="18" charset="2"/>
              </a:rPr>
              <a:t></a:t>
            </a:r>
            <a:r>
              <a:rPr lang="cs-CZ" sz="2800" dirty="0"/>
              <a:t> nedochází k </a:t>
            </a:r>
            <a:r>
              <a:rPr lang="cs-CZ" sz="2800" dirty="0" err="1"/>
              <a:t>aliasingu</a:t>
            </a:r>
            <a:endParaRPr lang="cs-CZ" sz="2800" dirty="0"/>
          </a:p>
          <a:p>
            <a:pPr>
              <a:defRPr/>
            </a:pPr>
            <a:endParaRPr lang="cs-CZ" sz="2400" dirty="0"/>
          </a:p>
          <a:p>
            <a:pPr>
              <a:defRPr/>
            </a:pPr>
            <a:r>
              <a:rPr lang="cs-CZ" sz="2800" dirty="0"/>
              <a:t>vysoká citlivost k artefaktům</a:t>
            </a:r>
          </a:p>
          <a:p>
            <a:pPr>
              <a:spcBef>
                <a:spcPct val="0"/>
              </a:spcBef>
              <a:defRPr/>
            </a:pPr>
            <a:r>
              <a:rPr lang="cs-CZ" sz="2800" dirty="0"/>
              <a:t>neurčí směr toku ani rychlost</a:t>
            </a:r>
          </a:p>
          <a:p>
            <a:pPr>
              <a:defRPr/>
            </a:pPr>
            <a:endParaRPr lang="cs-CZ" sz="2800" dirty="0"/>
          </a:p>
        </p:txBody>
      </p:sp>
      <p:grpSp>
        <p:nvGrpSpPr>
          <p:cNvPr id="2" name="Skupina 1">
            <a:extLst>
              <a:ext uri="{FF2B5EF4-FFF2-40B4-BE49-F238E27FC236}">
                <a16:creationId xmlns:a16="http://schemas.microsoft.com/office/drawing/2014/main" id="{A55B14EA-63A8-4352-A6D8-14530D391738}"/>
              </a:ext>
            </a:extLst>
          </p:cNvPr>
          <p:cNvGrpSpPr/>
          <p:nvPr/>
        </p:nvGrpSpPr>
        <p:grpSpPr>
          <a:xfrm>
            <a:off x="304800" y="4267200"/>
            <a:ext cx="8758238" cy="2590800"/>
            <a:chOff x="304800" y="4267200"/>
            <a:chExt cx="8758238" cy="2590800"/>
          </a:xfrm>
        </p:grpSpPr>
        <p:pic>
          <p:nvPicPr>
            <p:cNvPr id="72710" name="Picture 5" descr="F:\UZ obrazky videa\UZ Doppler CPA\De-ID20170120191607236.jpg">
              <a:extLst>
                <a:ext uri="{FF2B5EF4-FFF2-40B4-BE49-F238E27FC236}">
                  <a16:creationId xmlns:a16="http://schemas.microsoft.com/office/drawing/2014/main" id="{B7F6CCEE-B8A9-4B7A-8869-F86B0944B1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5340" b="19308"/>
            <a:stretch>
              <a:fillRect/>
            </a:stretch>
          </p:blipFill>
          <p:spPr bwMode="auto">
            <a:xfrm>
              <a:off x="5521784" y="5121996"/>
              <a:ext cx="3541254" cy="1736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2711" name="Group 14">
              <a:extLst>
                <a:ext uri="{FF2B5EF4-FFF2-40B4-BE49-F238E27FC236}">
                  <a16:creationId xmlns:a16="http://schemas.microsoft.com/office/drawing/2014/main" id="{EA172C19-5347-46C1-AEA6-A4D51F720E4F}"/>
                </a:ext>
              </a:extLst>
            </p:cNvPr>
            <p:cNvGrpSpPr>
              <a:grpSpLocks/>
            </p:cNvGrpSpPr>
            <p:nvPr/>
          </p:nvGrpSpPr>
          <p:grpSpPr bwMode="auto">
            <a:xfrm>
              <a:off x="304800" y="4267200"/>
              <a:ext cx="8589054" cy="1800679"/>
              <a:chOff x="192" y="2688"/>
              <a:chExt cx="5410" cy="1134"/>
            </a:xfrm>
          </p:grpSpPr>
          <p:sp>
            <p:nvSpPr>
              <p:cNvPr id="72712" name="Line 5">
                <a:extLst>
                  <a:ext uri="{FF2B5EF4-FFF2-40B4-BE49-F238E27FC236}">
                    <a16:creationId xmlns:a16="http://schemas.microsoft.com/office/drawing/2014/main" id="{74A6E799-8B65-4709-91BE-46AB91E994B7}"/>
                  </a:ext>
                </a:extLst>
              </p:cNvPr>
              <p:cNvSpPr>
                <a:spLocks noChangeShapeType="1"/>
              </p:cNvSpPr>
              <p:nvPr/>
            </p:nvSpPr>
            <p:spPr bwMode="auto">
              <a:xfrm>
                <a:off x="1066" y="3022"/>
                <a:ext cx="127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79622" name="Rectangle 6">
                <a:extLst>
                  <a:ext uri="{FF2B5EF4-FFF2-40B4-BE49-F238E27FC236}">
                    <a16:creationId xmlns:a16="http://schemas.microsoft.com/office/drawing/2014/main" id="{CB8CB2D3-8B09-47B6-AD6F-98B45F65DD26}"/>
                  </a:ext>
                </a:extLst>
              </p:cNvPr>
              <p:cNvSpPr>
                <a:spLocks noChangeArrowheads="1"/>
              </p:cNvSpPr>
              <p:nvPr/>
            </p:nvSpPr>
            <p:spPr bwMode="auto">
              <a:xfrm>
                <a:off x="192" y="2688"/>
                <a:ext cx="3278" cy="1134"/>
              </a:xfrm>
              <a:prstGeom prst="rect">
                <a:avLst/>
              </a:prstGeom>
              <a:noFill/>
              <a:ln w="9525">
                <a:noFill/>
                <a:miter lim="800000"/>
                <a:headEnd/>
                <a:tailEnd/>
              </a:ln>
              <a:effectLst/>
            </p:spPr>
            <p:txBody>
              <a:bodyPr>
                <a:spAutoFit/>
              </a:bodyPr>
              <a:lstStyle/>
              <a:p>
                <a:pPr>
                  <a:defRPr/>
                </a:pPr>
                <a:endParaRPr lang="cs-CZ" sz="2800" dirty="0">
                  <a:solidFill>
                    <a:srgbClr val="FF3300"/>
                  </a:solidFill>
                  <a:effectLst>
                    <a:outerShdw blurRad="38100" dist="38100" dir="2700000" algn="tl">
                      <a:srgbClr val="FFFFFF"/>
                    </a:outerShdw>
                  </a:effectLst>
                </a:endParaRPr>
              </a:p>
              <a:p>
                <a:pPr>
                  <a:defRPr/>
                </a:pPr>
                <a:endParaRPr lang="cs-CZ" sz="2800" dirty="0">
                  <a:solidFill>
                    <a:srgbClr val="FF3300"/>
                  </a:solidFill>
                  <a:effectLst>
                    <a:outerShdw blurRad="38100" dist="38100" dir="2700000" algn="tl">
                      <a:srgbClr val="FFFFFF"/>
                    </a:outerShdw>
                  </a:effectLst>
                </a:endParaRPr>
              </a:p>
              <a:p>
                <a:pPr>
                  <a:defRPr/>
                </a:pPr>
                <a:endParaRPr lang="cs-CZ" sz="2800" dirty="0">
                  <a:solidFill>
                    <a:srgbClr val="FF3300"/>
                  </a:solidFill>
                  <a:effectLst>
                    <a:outerShdw blurRad="38100" dist="38100" dir="2700000" algn="tl">
                      <a:srgbClr val="FFFFFF"/>
                    </a:outerShdw>
                  </a:effectLst>
                </a:endParaRPr>
              </a:p>
              <a:p>
                <a:pPr>
                  <a:defRPr/>
                </a:pPr>
                <a:r>
                  <a:rPr lang="cs-CZ" sz="2800" dirty="0">
                    <a:solidFill>
                      <a:srgbClr val="FF3300"/>
                    </a:solidFill>
                    <a:effectLst>
                      <a:outerShdw blurRad="38100" dist="38100" dir="2700000" algn="tl">
                        <a:srgbClr val="FFFFFF"/>
                      </a:outerShdw>
                    </a:effectLst>
                  </a:rPr>
                  <a:t>směrový energetický Doppler</a:t>
                </a:r>
              </a:p>
            </p:txBody>
          </p:sp>
          <p:sp>
            <p:nvSpPr>
              <p:cNvPr id="72714" name="Line 11">
                <a:extLst>
                  <a:ext uri="{FF2B5EF4-FFF2-40B4-BE49-F238E27FC236}">
                    <a16:creationId xmlns:a16="http://schemas.microsoft.com/office/drawing/2014/main" id="{DA58D9E9-92DE-4881-8924-3448473B666C}"/>
                  </a:ext>
                </a:extLst>
              </p:cNvPr>
              <p:cNvSpPr>
                <a:spLocks noChangeShapeType="1"/>
              </p:cNvSpPr>
              <p:nvPr/>
            </p:nvSpPr>
            <p:spPr bwMode="auto">
              <a:xfrm>
                <a:off x="4992" y="3255"/>
                <a:ext cx="610" cy="175"/>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DFE67CE6-1D23-4EF4-8950-ABA470B256F2}"/>
              </a:ext>
            </a:extLst>
          </p:cNvPr>
          <p:cNvSpPr>
            <a:spLocks noGrp="1" noChangeArrowheads="1"/>
          </p:cNvSpPr>
          <p:nvPr>
            <p:ph type="title"/>
          </p:nvPr>
        </p:nvSpPr>
        <p:spPr>
          <a:xfrm>
            <a:off x="395288" y="0"/>
            <a:ext cx="8229600" cy="1143000"/>
          </a:xfrm>
        </p:spPr>
        <p:txBody>
          <a:bodyPr/>
          <a:lstStyle/>
          <a:p>
            <a:pPr>
              <a:defRPr/>
            </a:pPr>
            <a:r>
              <a:rPr lang="cs-CZ" dirty="0"/>
              <a:t>zvuk - rychlost šíření</a:t>
            </a:r>
          </a:p>
        </p:txBody>
      </p:sp>
      <p:graphicFrame>
        <p:nvGraphicFramePr>
          <p:cNvPr id="2" name="Tabulka 2">
            <a:extLst>
              <a:ext uri="{FF2B5EF4-FFF2-40B4-BE49-F238E27FC236}">
                <a16:creationId xmlns:a16="http://schemas.microsoft.com/office/drawing/2014/main" id="{509577F8-41D8-42D4-A0EB-69C285288BBF}"/>
              </a:ext>
            </a:extLst>
          </p:cNvPr>
          <p:cNvGraphicFramePr>
            <a:graphicFrameLocks noGrp="1"/>
          </p:cNvGraphicFramePr>
          <p:nvPr>
            <p:extLst>
              <p:ext uri="{D42A27DB-BD31-4B8C-83A1-F6EECF244321}">
                <p14:modId xmlns:p14="http://schemas.microsoft.com/office/powerpoint/2010/main" val="4127143523"/>
              </p:ext>
            </p:extLst>
          </p:nvPr>
        </p:nvGraphicFramePr>
        <p:xfrm>
          <a:off x="971600" y="1484784"/>
          <a:ext cx="6624736" cy="4411770"/>
        </p:xfrm>
        <a:graphic>
          <a:graphicData uri="http://schemas.openxmlformats.org/drawingml/2006/table">
            <a:tbl>
              <a:tblPr firstRow="1">
                <a:tableStyleId>{3C2FFA5D-87B4-456A-9821-1D502468CF0F}</a:tableStyleId>
              </a:tblPr>
              <a:tblGrid>
                <a:gridCol w="3312368">
                  <a:extLst>
                    <a:ext uri="{9D8B030D-6E8A-4147-A177-3AD203B41FA5}">
                      <a16:colId xmlns:a16="http://schemas.microsoft.com/office/drawing/2014/main" val="2710261902"/>
                    </a:ext>
                  </a:extLst>
                </a:gridCol>
                <a:gridCol w="3312368">
                  <a:extLst>
                    <a:ext uri="{9D8B030D-6E8A-4147-A177-3AD203B41FA5}">
                      <a16:colId xmlns:a16="http://schemas.microsoft.com/office/drawing/2014/main" val="3980519248"/>
                    </a:ext>
                  </a:extLst>
                </a:gridCol>
              </a:tblGrid>
              <a:tr h="517399">
                <a:tc>
                  <a:txBody>
                    <a:bodyPr/>
                    <a:lstStyle/>
                    <a:p>
                      <a:pPr algn="ctr"/>
                      <a:r>
                        <a:rPr lang="cs-CZ" sz="2400" dirty="0">
                          <a:solidFill>
                            <a:schemeClr val="tx1"/>
                          </a:solidFill>
                        </a:rPr>
                        <a:t>Prostředí</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s-CZ" sz="2400" dirty="0">
                          <a:solidFill>
                            <a:schemeClr val="tx1"/>
                          </a:solidFill>
                        </a:rPr>
                        <a:t>Rychlost </a:t>
                      </a:r>
                      <a:r>
                        <a:rPr lang="en-US" sz="2400" dirty="0">
                          <a:solidFill>
                            <a:schemeClr val="tx1"/>
                          </a:solidFill>
                        </a:rPr>
                        <a:t>[</a:t>
                      </a:r>
                      <a:r>
                        <a:rPr lang="cs-CZ" sz="2400" dirty="0" err="1">
                          <a:solidFill>
                            <a:schemeClr val="tx1"/>
                          </a:solidFill>
                        </a:rPr>
                        <a:t>m.s</a:t>
                      </a:r>
                      <a:r>
                        <a:rPr lang="cs-CZ" sz="2400" baseline="30000" dirty="0">
                          <a:solidFill>
                            <a:schemeClr val="tx1"/>
                          </a:solidFill>
                        </a:rPr>
                        <a:t>–1</a:t>
                      </a:r>
                      <a:r>
                        <a:rPr lang="en-US" sz="2400" dirty="0">
                          <a:solidFill>
                            <a:schemeClr val="tx1"/>
                          </a:solidFill>
                        </a:rPr>
                        <a:t>]</a:t>
                      </a:r>
                      <a:endParaRPr lang="cs-CZ" sz="2400" dirty="0">
                        <a:solidFill>
                          <a:schemeClr val="tx1"/>
                        </a:solidFill>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5364655"/>
                  </a:ext>
                </a:extLst>
              </a:tr>
              <a:tr h="517399">
                <a:tc>
                  <a:txBody>
                    <a:bodyPr/>
                    <a:lstStyle/>
                    <a:p>
                      <a:r>
                        <a:rPr lang="cs-CZ" sz="2400" dirty="0">
                          <a:solidFill>
                            <a:srgbClr val="00B050"/>
                          </a:solidFill>
                        </a:rPr>
                        <a:t>Vzduch</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82"/>
                    </a:solidFill>
                  </a:tcPr>
                </a:tc>
                <a:tc>
                  <a:txBody>
                    <a:bodyPr/>
                    <a:lstStyle/>
                    <a:p>
                      <a:pPr algn="ctr"/>
                      <a:r>
                        <a:rPr lang="cs-CZ" sz="2400" dirty="0">
                          <a:solidFill>
                            <a:srgbClr val="00B050"/>
                          </a:solidFill>
                        </a:rPr>
                        <a:t>330</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82"/>
                    </a:solidFill>
                  </a:tcPr>
                </a:tc>
                <a:extLst>
                  <a:ext uri="{0D108BD9-81ED-4DB2-BD59-A6C34878D82A}">
                    <a16:rowId xmlns:a16="http://schemas.microsoft.com/office/drawing/2014/main" val="1415934561"/>
                  </a:ext>
                </a:extLst>
              </a:tr>
              <a:tr h="517399">
                <a:tc>
                  <a:txBody>
                    <a:bodyPr/>
                    <a:lstStyle/>
                    <a:p>
                      <a:r>
                        <a:rPr lang="cs-CZ" sz="2400" dirty="0"/>
                        <a:t>Tuk</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82"/>
                    </a:solidFill>
                  </a:tcPr>
                </a:tc>
                <a:tc>
                  <a:txBody>
                    <a:bodyPr/>
                    <a:lstStyle/>
                    <a:p>
                      <a:pPr algn="ctr"/>
                      <a:r>
                        <a:rPr lang="cs-CZ" sz="2400" dirty="0"/>
                        <a:t>1450</a:t>
                      </a:r>
                      <a:endParaRPr lang="cs-CZ" sz="2400" dirty="0">
                        <a:solidFill>
                          <a:schemeClr val="bg1"/>
                        </a:solidFill>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82"/>
                    </a:solidFill>
                  </a:tcPr>
                </a:tc>
                <a:extLst>
                  <a:ext uri="{0D108BD9-81ED-4DB2-BD59-A6C34878D82A}">
                    <a16:rowId xmlns:a16="http://schemas.microsoft.com/office/drawing/2014/main" val="2489226600"/>
                  </a:ext>
                </a:extLst>
              </a:tr>
              <a:tr h="517399">
                <a:tc>
                  <a:txBody>
                    <a:bodyPr/>
                    <a:lstStyle/>
                    <a:p>
                      <a:r>
                        <a:rPr lang="cs-CZ" sz="2400" dirty="0">
                          <a:solidFill>
                            <a:schemeClr val="tx1"/>
                          </a:solidFill>
                        </a:rPr>
                        <a:t>Voda</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82"/>
                    </a:solidFill>
                  </a:tcPr>
                </a:tc>
                <a:tc>
                  <a:txBody>
                    <a:bodyPr/>
                    <a:lstStyle/>
                    <a:p>
                      <a:pPr algn="ctr"/>
                      <a:r>
                        <a:rPr lang="cs-CZ" sz="2400" dirty="0">
                          <a:solidFill>
                            <a:schemeClr val="tx1"/>
                          </a:solidFill>
                        </a:rPr>
                        <a:t>1480</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82"/>
                    </a:solidFill>
                  </a:tcPr>
                </a:tc>
                <a:extLst>
                  <a:ext uri="{0D108BD9-81ED-4DB2-BD59-A6C34878D82A}">
                    <a16:rowId xmlns:a16="http://schemas.microsoft.com/office/drawing/2014/main" val="3677151562"/>
                  </a:ext>
                </a:extLst>
              </a:tr>
              <a:tr h="128344">
                <a:tc>
                  <a:txBody>
                    <a:bodyPr/>
                    <a:lstStyle/>
                    <a:p>
                      <a:r>
                        <a:rPr lang="cs-CZ" sz="2400" dirty="0">
                          <a:solidFill>
                            <a:srgbClr val="FFFF00"/>
                          </a:solidFill>
                        </a:rPr>
                        <a:t>Měkké tkáně</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82"/>
                    </a:solidFill>
                  </a:tcPr>
                </a:tc>
                <a:tc>
                  <a:txBody>
                    <a:bodyPr/>
                    <a:lstStyle/>
                    <a:p>
                      <a:pPr algn="ctr"/>
                      <a:r>
                        <a:rPr lang="cs-CZ" sz="2400" dirty="0">
                          <a:solidFill>
                            <a:schemeClr val="bg1"/>
                          </a:solidFill>
                        </a:rPr>
                        <a:t>1540</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82"/>
                    </a:solidFill>
                  </a:tcPr>
                </a:tc>
                <a:extLst>
                  <a:ext uri="{0D108BD9-81ED-4DB2-BD59-A6C34878D82A}">
                    <a16:rowId xmlns:a16="http://schemas.microsoft.com/office/drawing/2014/main" val="2163211020"/>
                  </a:ext>
                </a:extLst>
              </a:tr>
              <a:tr h="328857">
                <a:tc>
                  <a:txBody>
                    <a:bodyPr/>
                    <a:lstStyle/>
                    <a:p>
                      <a:r>
                        <a:rPr lang="cs-CZ" sz="2400" dirty="0">
                          <a:solidFill>
                            <a:schemeClr val="tx1"/>
                          </a:solidFill>
                        </a:rPr>
                        <a:t>Játra</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82"/>
                    </a:solidFill>
                  </a:tcPr>
                </a:tc>
                <a:tc>
                  <a:txBody>
                    <a:bodyPr/>
                    <a:lstStyle/>
                    <a:p>
                      <a:pPr algn="ctr"/>
                      <a:r>
                        <a:rPr lang="cs-CZ" sz="2400" dirty="0">
                          <a:solidFill>
                            <a:schemeClr val="tx1"/>
                          </a:solidFill>
                        </a:rPr>
                        <a:t>1550</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82"/>
                    </a:solidFill>
                  </a:tcPr>
                </a:tc>
                <a:extLst>
                  <a:ext uri="{0D108BD9-81ED-4DB2-BD59-A6C34878D82A}">
                    <a16:rowId xmlns:a16="http://schemas.microsoft.com/office/drawing/2014/main" val="3676249796"/>
                  </a:ext>
                </a:extLst>
              </a:tr>
              <a:tr h="200513">
                <a:tc>
                  <a:txBody>
                    <a:bodyPr/>
                    <a:lstStyle/>
                    <a:p>
                      <a:r>
                        <a:rPr lang="cs-CZ" sz="2400" dirty="0">
                          <a:solidFill>
                            <a:schemeClr val="tx1"/>
                          </a:solidFill>
                        </a:rPr>
                        <a:t>Ledvina</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82"/>
                    </a:solidFill>
                  </a:tcPr>
                </a:tc>
                <a:tc>
                  <a:txBody>
                    <a:bodyPr/>
                    <a:lstStyle/>
                    <a:p>
                      <a:pPr algn="ctr"/>
                      <a:r>
                        <a:rPr lang="cs-CZ" sz="2400" dirty="0">
                          <a:solidFill>
                            <a:schemeClr val="tx1"/>
                          </a:solidFill>
                        </a:rPr>
                        <a:t>1560</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82"/>
                    </a:solidFill>
                  </a:tcPr>
                </a:tc>
                <a:extLst>
                  <a:ext uri="{0D108BD9-81ED-4DB2-BD59-A6C34878D82A}">
                    <a16:rowId xmlns:a16="http://schemas.microsoft.com/office/drawing/2014/main" val="1584621162"/>
                  </a:ext>
                </a:extLst>
              </a:tr>
              <a:tr h="128344">
                <a:tc>
                  <a:txBody>
                    <a:bodyPr/>
                    <a:lstStyle/>
                    <a:p>
                      <a:r>
                        <a:rPr lang="cs-CZ" sz="2400" dirty="0">
                          <a:solidFill>
                            <a:schemeClr val="tx1"/>
                          </a:solidFill>
                        </a:rPr>
                        <a:t>Sval</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82"/>
                    </a:solidFill>
                  </a:tcPr>
                </a:tc>
                <a:tc>
                  <a:txBody>
                    <a:bodyPr/>
                    <a:lstStyle/>
                    <a:p>
                      <a:pPr algn="ctr"/>
                      <a:r>
                        <a:rPr lang="cs-CZ" sz="2400" dirty="0">
                          <a:solidFill>
                            <a:schemeClr val="tx1"/>
                          </a:solidFill>
                        </a:rPr>
                        <a:t>1580</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82"/>
                    </a:solidFill>
                  </a:tcPr>
                </a:tc>
                <a:extLst>
                  <a:ext uri="{0D108BD9-81ED-4DB2-BD59-A6C34878D82A}">
                    <a16:rowId xmlns:a16="http://schemas.microsoft.com/office/drawing/2014/main" val="1410514192"/>
                  </a:ext>
                </a:extLst>
              </a:tr>
              <a:tr h="513374">
                <a:tc>
                  <a:txBody>
                    <a:bodyPr/>
                    <a:lstStyle/>
                    <a:p>
                      <a:r>
                        <a:rPr lang="cs-CZ" sz="2400" dirty="0">
                          <a:solidFill>
                            <a:srgbClr val="FF0000"/>
                          </a:solidFill>
                        </a:rPr>
                        <a:t>Kost</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2B82"/>
                    </a:solidFill>
                  </a:tcPr>
                </a:tc>
                <a:tc>
                  <a:txBody>
                    <a:bodyPr/>
                    <a:lstStyle/>
                    <a:p>
                      <a:pPr algn="ctr"/>
                      <a:r>
                        <a:rPr lang="cs-CZ" sz="2400" dirty="0">
                          <a:solidFill>
                            <a:srgbClr val="FF0000"/>
                          </a:solidFill>
                        </a:rPr>
                        <a:t>3500</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2B82"/>
                    </a:solidFill>
                  </a:tcPr>
                </a:tc>
                <a:extLst>
                  <a:ext uri="{0D108BD9-81ED-4DB2-BD59-A6C34878D82A}">
                    <a16:rowId xmlns:a16="http://schemas.microsoft.com/office/drawing/2014/main" val="3460764730"/>
                  </a:ext>
                </a:extLst>
              </a:tr>
            </a:tbl>
          </a:graphicData>
        </a:graphic>
      </p:graphicFrame>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80642" name="Rectangle 2">
            <a:extLst>
              <a:ext uri="{FF2B5EF4-FFF2-40B4-BE49-F238E27FC236}">
                <a16:creationId xmlns:a16="http://schemas.microsoft.com/office/drawing/2014/main" id="{F5E7CCDB-238E-47D4-BCAF-518B213060F7}"/>
              </a:ext>
            </a:extLst>
          </p:cNvPr>
          <p:cNvSpPr>
            <a:spLocks noGrp="1" noChangeArrowheads="1"/>
          </p:cNvSpPr>
          <p:nvPr>
            <p:ph type="title"/>
          </p:nvPr>
        </p:nvSpPr>
        <p:spPr>
          <a:xfrm>
            <a:off x="538162" y="-2262"/>
            <a:ext cx="7886700" cy="1325563"/>
          </a:xfrm>
        </p:spPr>
        <p:txBody>
          <a:bodyPr/>
          <a:lstStyle/>
          <a:p>
            <a:pPr algn="ctr">
              <a:defRPr/>
            </a:pPr>
            <a:r>
              <a:rPr lang="cs-CZ" dirty="0"/>
              <a:t>Směrový energetický Doppler</a:t>
            </a:r>
          </a:p>
        </p:txBody>
      </p:sp>
      <p:sp>
        <p:nvSpPr>
          <p:cNvPr id="880643" name="Rectangle 3">
            <a:extLst>
              <a:ext uri="{FF2B5EF4-FFF2-40B4-BE49-F238E27FC236}">
                <a16:creationId xmlns:a16="http://schemas.microsoft.com/office/drawing/2014/main" id="{A138BAAE-FB30-4B08-85C2-2E9E844419EC}"/>
              </a:ext>
            </a:extLst>
          </p:cNvPr>
          <p:cNvSpPr>
            <a:spLocks noGrp="1" noChangeArrowheads="1"/>
          </p:cNvSpPr>
          <p:nvPr>
            <p:ph idx="1"/>
          </p:nvPr>
        </p:nvSpPr>
        <p:spPr>
          <a:xfrm>
            <a:off x="457200" y="1143000"/>
            <a:ext cx="8305800" cy="990600"/>
          </a:xfrm>
        </p:spPr>
        <p:txBody>
          <a:bodyPr/>
          <a:lstStyle/>
          <a:p>
            <a:pPr>
              <a:defRPr/>
            </a:pPr>
            <a:r>
              <a:rPr lang="cs-CZ">
                <a:solidFill>
                  <a:srgbClr val="DDDDDD"/>
                </a:solidFill>
                <a:latin typeface="Arial Narrow" pitchFamily="34" charset="0"/>
              </a:rPr>
              <a:t>synonyma: Directional Power Doppler</a:t>
            </a:r>
          </a:p>
          <a:p>
            <a:pPr>
              <a:defRPr/>
            </a:pPr>
            <a:r>
              <a:rPr lang="cs-CZ">
                <a:solidFill>
                  <a:srgbClr val="DDDDDD"/>
                </a:solidFill>
                <a:latin typeface="Arial Narrow" pitchFamily="34" charset="0"/>
              </a:rPr>
              <a:t>umožňuje určení směru toků i rychlostí </a:t>
            </a:r>
          </a:p>
        </p:txBody>
      </p:sp>
      <p:grpSp>
        <p:nvGrpSpPr>
          <p:cNvPr id="73732" name="Group 4">
            <a:extLst>
              <a:ext uri="{FF2B5EF4-FFF2-40B4-BE49-F238E27FC236}">
                <a16:creationId xmlns:a16="http://schemas.microsoft.com/office/drawing/2014/main" id="{37C5B392-906C-4505-999F-7825DC8E6AC4}"/>
              </a:ext>
            </a:extLst>
          </p:cNvPr>
          <p:cNvGrpSpPr>
            <a:grpSpLocks/>
          </p:cNvGrpSpPr>
          <p:nvPr/>
        </p:nvGrpSpPr>
        <p:grpSpPr bwMode="auto">
          <a:xfrm>
            <a:off x="762000" y="2351088"/>
            <a:ext cx="7385050" cy="3740150"/>
            <a:chOff x="480" y="1481"/>
            <a:chExt cx="4652" cy="2356"/>
          </a:xfrm>
        </p:grpSpPr>
        <p:sp>
          <p:nvSpPr>
            <p:cNvPr id="73733" name="Text Box 5">
              <a:extLst>
                <a:ext uri="{FF2B5EF4-FFF2-40B4-BE49-F238E27FC236}">
                  <a16:creationId xmlns:a16="http://schemas.microsoft.com/office/drawing/2014/main" id="{FBA978A1-96BF-475B-9181-1078DDE7E25B}"/>
                </a:ext>
              </a:extLst>
            </p:cNvPr>
            <p:cNvSpPr txBox="1">
              <a:spLocks noChangeArrowheads="1"/>
            </p:cNvSpPr>
            <p:nvPr/>
          </p:nvSpPr>
          <p:spPr bwMode="auto">
            <a:xfrm>
              <a:off x="2666" y="3461"/>
              <a:ext cx="864"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12725" indent="-212725" defTabSz="468313" eaLnBrk="0" hangingPunct="0">
                <a:defRPr>
                  <a:solidFill>
                    <a:schemeClr val="tx1"/>
                  </a:solidFill>
                  <a:latin typeface="Tahoma" panose="020B0604030504040204" pitchFamily="34" charset="0"/>
                </a:defRPr>
              </a:lvl1pPr>
              <a:lvl2pPr marL="742950" indent="-285750" defTabSz="468313" eaLnBrk="0" hangingPunct="0">
                <a:defRPr>
                  <a:solidFill>
                    <a:schemeClr val="tx1"/>
                  </a:solidFill>
                  <a:latin typeface="Tahoma" panose="020B0604030504040204" pitchFamily="34" charset="0"/>
                </a:defRPr>
              </a:lvl2pPr>
              <a:lvl3pPr marL="1143000" indent="-228600" defTabSz="468313" eaLnBrk="0" hangingPunct="0">
                <a:defRPr>
                  <a:solidFill>
                    <a:schemeClr val="tx1"/>
                  </a:solidFill>
                  <a:latin typeface="Tahoma" panose="020B0604030504040204" pitchFamily="34" charset="0"/>
                </a:defRPr>
              </a:lvl3pPr>
              <a:lvl4pPr marL="1600200" indent="-228600" defTabSz="468313" eaLnBrk="0" hangingPunct="0">
                <a:defRPr>
                  <a:solidFill>
                    <a:schemeClr val="tx1"/>
                  </a:solidFill>
                  <a:latin typeface="Tahoma" panose="020B0604030504040204" pitchFamily="34" charset="0"/>
                </a:defRPr>
              </a:lvl4pPr>
              <a:lvl5pPr marL="2057400" indent="-228600" defTabSz="468313" eaLnBrk="0" hangingPunct="0">
                <a:defRPr>
                  <a:solidFill>
                    <a:schemeClr val="tx1"/>
                  </a:solidFill>
                  <a:latin typeface="Tahoma" panose="020B0604030504040204" pitchFamily="34" charset="0"/>
                </a:defRPr>
              </a:lvl5pPr>
              <a:lvl6pPr marL="2514600" indent="-228600" defTabSz="468313" eaLnBrk="0" fontAlgn="base" hangingPunct="0">
                <a:spcBef>
                  <a:spcPct val="0"/>
                </a:spcBef>
                <a:spcAft>
                  <a:spcPct val="0"/>
                </a:spcAft>
                <a:defRPr>
                  <a:solidFill>
                    <a:schemeClr val="tx1"/>
                  </a:solidFill>
                  <a:latin typeface="Tahoma" panose="020B0604030504040204" pitchFamily="34" charset="0"/>
                </a:defRPr>
              </a:lvl6pPr>
              <a:lvl7pPr marL="2971800" indent="-228600" defTabSz="468313" eaLnBrk="0" fontAlgn="base" hangingPunct="0">
                <a:spcBef>
                  <a:spcPct val="0"/>
                </a:spcBef>
                <a:spcAft>
                  <a:spcPct val="0"/>
                </a:spcAft>
                <a:defRPr>
                  <a:solidFill>
                    <a:schemeClr val="tx1"/>
                  </a:solidFill>
                  <a:latin typeface="Tahoma" panose="020B0604030504040204" pitchFamily="34" charset="0"/>
                </a:defRPr>
              </a:lvl7pPr>
              <a:lvl8pPr marL="3429000" indent="-228600" defTabSz="468313" eaLnBrk="0" fontAlgn="base" hangingPunct="0">
                <a:spcBef>
                  <a:spcPct val="0"/>
                </a:spcBef>
                <a:spcAft>
                  <a:spcPct val="0"/>
                </a:spcAft>
                <a:defRPr>
                  <a:solidFill>
                    <a:schemeClr val="tx1"/>
                  </a:solidFill>
                  <a:latin typeface="Tahoma" panose="020B0604030504040204" pitchFamily="34" charset="0"/>
                </a:defRPr>
              </a:lvl8pPr>
              <a:lvl9pPr marL="3886200" indent="-228600" defTabSz="468313" eaLnBrk="0" fontAlgn="base" hangingPunct="0">
                <a:spcBef>
                  <a:spcPct val="0"/>
                </a:spcBef>
                <a:spcAft>
                  <a:spcPct val="0"/>
                </a:spcAft>
                <a:defRPr>
                  <a:solidFill>
                    <a:schemeClr val="tx1"/>
                  </a:solidFill>
                  <a:latin typeface="Tahoma" panose="020B0604030504040204" pitchFamily="34" charset="0"/>
                </a:defRPr>
              </a:lvl9pPr>
            </a:lstStyle>
            <a:p>
              <a:pPr eaLnBrk="1" hangingPunct="1">
                <a:buClr>
                  <a:srgbClr val="FFFFFF"/>
                </a:buClr>
                <a:buSzPct val="90000"/>
                <a:buFont typeface="Monotype Sorts"/>
                <a:buNone/>
              </a:pPr>
              <a:r>
                <a:rPr lang="cs-CZ" altLang="cs-CZ" sz="3000">
                  <a:solidFill>
                    <a:srgbClr val="FFE0F5"/>
                  </a:solidFill>
                  <a:latin typeface="Univers (WN)"/>
                </a:rPr>
                <a:t>Rychlost</a:t>
              </a:r>
              <a:endParaRPr lang="en-US" altLang="cs-CZ" sz="2400">
                <a:latin typeface="Times New Roman" panose="02020603050405020304" pitchFamily="18" charset="0"/>
              </a:endParaRPr>
            </a:p>
          </p:txBody>
        </p:sp>
        <p:sp>
          <p:nvSpPr>
            <p:cNvPr id="73734" name="AutoShape 6">
              <a:extLst>
                <a:ext uri="{FF2B5EF4-FFF2-40B4-BE49-F238E27FC236}">
                  <a16:creationId xmlns:a16="http://schemas.microsoft.com/office/drawing/2014/main" id="{0785F31B-0B20-4F0B-B1C0-23BB99F4C9A9}"/>
                </a:ext>
              </a:extLst>
            </p:cNvPr>
            <p:cNvSpPr>
              <a:spLocks noChangeArrowheads="1"/>
            </p:cNvSpPr>
            <p:nvPr/>
          </p:nvSpPr>
          <p:spPr bwMode="auto">
            <a:xfrm flipV="1">
              <a:off x="717" y="1481"/>
              <a:ext cx="166" cy="1726"/>
            </a:xfrm>
            <a:prstGeom prst="roundRect">
              <a:avLst>
                <a:gd name="adj" fmla="val 0"/>
              </a:avLst>
            </a:prstGeom>
            <a:noFill/>
            <a:ln w="18851">
              <a:solidFill>
                <a:srgbClr val="FFE11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73735" name="AutoShape 7">
              <a:extLst>
                <a:ext uri="{FF2B5EF4-FFF2-40B4-BE49-F238E27FC236}">
                  <a16:creationId xmlns:a16="http://schemas.microsoft.com/office/drawing/2014/main" id="{A1B1A04E-969A-486C-BDE0-8B9CE25D442D}"/>
                </a:ext>
              </a:extLst>
            </p:cNvPr>
            <p:cNvSpPr>
              <a:spLocks noChangeArrowheads="1"/>
            </p:cNvSpPr>
            <p:nvPr/>
          </p:nvSpPr>
          <p:spPr bwMode="auto">
            <a:xfrm flipV="1">
              <a:off x="1274" y="3291"/>
              <a:ext cx="3319" cy="151"/>
            </a:xfrm>
            <a:prstGeom prst="roundRect">
              <a:avLst>
                <a:gd name="adj" fmla="val 0"/>
              </a:avLst>
            </a:prstGeom>
            <a:noFill/>
            <a:ln w="18851">
              <a:solidFill>
                <a:srgbClr val="FFE11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73736" name="Freeform 8">
              <a:extLst>
                <a:ext uri="{FF2B5EF4-FFF2-40B4-BE49-F238E27FC236}">
                  <a16:creationId xmlns:a16="http://schemas.microsoft.com/office/drawing/2014/main" id="{2FA312D6-86C1-4841-A894-1C7D939BDF42}"/>
                </a:ext>
              </a:extLst>
            </p:cNvPr>
            <p:cNvSpPr>
              <a:spLocks/>
            </p:cNvSpPr>
            <p:nvPr/>
          </p:nvSpPr>
          <p:spPr bwMode="auto">
            <a:xfrm>
              <a:off x="1042" y="1481"/>
              <a:ext cx="3562" cy="1723"/>
            </a:xfrm>
            <a:custGeom>
              <a:avLst/>
              <a:gdLst>
                <a:gd name="T0" fmla="*/ 0 w 4261"/>
                <a:gd name="T1" fmla="*/ 0 h 1848"/>
                <a:gd name="T2" fmla="*/ 0 w 4261"/>
                <a:gd name="T3" fmla="*/ 343 h 1848"/>
                <a:gd name="T4" fmla="*/ 58 w 4261"/>
                <a:gd name="T5" fmla="*/ 343 h 1848"/>
                <a:gd name="T6" fmla="*/ 0 60000 65536"/>
                <a:gd name="T7" fmla="*/ 0 60000 65536"/>
                <a:gd name="T8" fmla="*/ 0 60000 65536"/>
                <a:gd name="T9" fmla="*/ 0 w 4261"/>
                <a:gd name="T10" fmla="*/ 0 h 1848"/>
                <a:gd name="T11" fmla="*/ 4261 w 4261"/>
                <a:gd name="T12" fmla="*/ 1848 h 1848"/>
              </a:gdLst>
              <a:ahLst/>
              <a:cxnLst>
                <a:cxn ang="T6">
                  <a:pos x="T0" y="T1"/>
                </a:cxn>
                <a:cxn ang="T7">
                  <a:pos x="T2" y="T3"/>
                </a:cxn>
                <a:cxn ang="T8">
                  <a:pos x="T4" y="T5"/>
                </a:cxn>
              </a:cxnLst>
              <a:rect l="T9" t="T10" r="T11" b="T12"/>
              <a:pathLst>
                <a:path w="4261" h="1848">
                  <a:moveTo>
                    <a:pt x="0" y="0"/>
                  </a:moveTo>
                  <a:lnTo>
                    <a:pt x="0" y="1847"/>
                  </a:lnTo>
                  <a:lnTo>
                    <a:pt x="4260" y="1847"/>
                  </a:lnTo>
                </a:path>
              </a:pathLst>
            </a:custGeom>
            <a:noFill/>
            <a:ln w="31154" cap="flat" cmpd="sng">
              <a:solidFill>
                <a:srgbClr val="FFE118"/>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3737" name="Line 9">
              <a:extLst>
                <a:ext uri="{FF2B5EF4-FFF2-40B4-BE49-F238E27FC236}">
                  <a16:creationId xmlns:a16="http://schemas.microsoft.com/office/drawing/2014/main" id="{3B1265C0-F522-4F51-A491-5EECFD915DA6}"/>
                </a:ext>
              </a:extLst>
            </p:cNvPr>
            <p:cNvSpPr>
              <a:spLocks noChangeShapeType="1"/>
            </p:cNvSpPr>
            <p:nvPr/>
          </p:nvSpPr>
          <p:spPr bwMode="auto">
            <a:xfrm flipV="1">
              <a:off x="2916" y="1602"/>
              <a:ext cx="0" cy="1590"/>
            </a:xfrm>
            <a:prstGeom prst="line">
              <a:avLst/>
            </a:prstGeom>
            <a:noFill/>
            <a:ln w="31154">
              <a:solidFill>
                <a:srgbClr val="FFE118"/>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73738" name="Text Box 10">
              <a:extLst>
                <a:ext uri="{FF2B5EF4-FFF2-40B4-BE49-F238E27FC236}">
                  <a16:creationId xmlns:a16="http://schemas.microsoft.com/office/drawing/2014/main" id="{0999548D-B14C-455C-8DB1-45D6E26FE3DA}"/>
                </a:ext>
              </a:extLst>
            </p:cNvPr>
            <p:cNvSpPr txBox="1">
              <a:spLocks noChangeArrowheads="1"/>
            </p:cNvSpPr>
            <p:nvPr/>
          </p:nvSpPr>
          <p:spPr bwMode="auto">
            <a:xfrm rot="-5400000">
              <a:off x="-66" y="2252"/>
              <a:ext cx="1324"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12725" indent="-212725" defTabSz="468313" eaLnBrk="0" hangingPunct="0">
                <a:defRPr>
                  <a:solidFill>
                    <a:schemeClr val="tx1"/>
                  </a:solidFill>
                  <a:latin typeface="Tahoma" panose="020B0604030504040204" pitchFamily="34" charset="0"/>
                </a:defRPr>
              </a:lvl1pPr>
              <a:lvl2pPr marL="742950" indent="-285750" defTabSz="468313" eaLnBrk="0" hangingPunct="0">
                <a:defRPr>
                  <a:solidFill>
                    <a:schemeClr val="tx1"/>
                  </a:solidFill>
                  <a:latin typeface="Tahoma" panose="020B0604030504040204" pitchFamily="34" charset="0"/>
                </a:defRPr>
              </a:lvl2pPr>
              <a:lvl3pPr marL="1143000" indent="-228600" defTabSz="468313" eaLnBrk="0" hangingPunct="0">
                <a:defRPr>
                  <a:solidFill>
                    <a:schemeClr val="tx1"/>
                  </a:solidFill>
                  <a:latin typeface="Tahoma" panose="020B0604030504040204" pitchFamily="34" charset="0"/>
                </a:defRPr>
              </a:lvl3pPr>
              <a:lvl4pPr marL="1600200" indent="-228600" defTabSz="468313" eaLnBrk="0" hangingPunct="0">
                <a:defRPr>
                  <a:solidFill>
                    <a:schemeClr val="tx1"/>
                  </a:solidFill>
                  <a:latin typeface="Tahoma" panose="020B0604030504040204" pitchFamily="34" charset="0"/>
                </a:defRPr>
              </a:lvl4pPr>
              <a:lvl5pPr marL="2057400" indent="-228600" defTabSz="468313" eaLnBrk="0" hangingPunct="0">
                <a:defRPr>
                  <a:solidFill>
                    <a:schemeClr val="tx1"/>
                  </a:solidFill>
                  <a:latin typeface="Tahoma" panose="020B0604030504040204" pitchFamily="34" charset="0"/>
                </a:defRPr>
              </a:lvl5pPr>
              <a:lvl6pPr marL="2514600" indent="-228600" defTabSz="468313" eaLnBrk="0" fontAlgn="base" hangingPunct="0">
                <a:spcBef>
                  <a:spcPct val="0"/>
                </a:spcBef>
                <a:spcAft>
                  <a:spcPct val="0"/>
                </a:spcAft>
                <a:defRPr>
                  <a:solidFill>
                    <a:schemeClr val="tx1"/>
                  </a:solidFill>
                  <a:latin typeface="Tahoma" panose="020B0604030504040204" pitchFamily="34" charset="0"/>
                </a:defRPr>
              </a:lvl6pPr>
              <a:lvl7pPr marL="2971800" indent="-228600" defTabSz="468313" eaLnBrk="0" fontAlgn="base" hangingPunct="0">
                <a:spcBef>
                  <a:spcPct val="0"/>
                </a:spcBef>
                <a:spcAft>
                  <a:spcPct val="0"/>
                </a:spcAft>
                <a:defRPr>
                  <a:solidFill>
                    <a:schemeClr val="tx1"/>
                  </a:solidFill>
                  <a:latin typeface="Tahoma" panose="020B0604030504040204" pitchFamily="34" charset="0"/>
                </a:defRPr>
              </a:lvl7pPr>
              <a:lvl8pPr marL="3429000" indent="-228600" defTabSz="468313" eaLnBrk="0" fontAlgn="base" hangingPunct="0">
                <a:spcBef>
                  <a:spcPct val="0"/>
                </a:spcBef>
                <a:spcAft>
                  <a:spcPct val="0"/>
                </a:spcAft>
                <a:defRPr>
                  <a:solidFill>
                    <a:schemeClr val="tx1"/>
                  </a:solidFill>
                  <a:latin typeface="Tahoma" panose="020B0604030504040204" pitchFamily="34" charset="0"/>
                </a:defRPr>
              </a:lvl8pPr>
              <a:lvl9pPr marL="3886200" indent="-228600" defTabSz="468313" eaLnBrk="0" fontAlgn="base" hangingPunct="0">
                <a:spcBef>
                  <a:spcPct val="0"/>
                </a:spcBef>
                <a:spcAft>
                  <a:spcPct val="0"/>
                </a:spcAft>
                <a:defRPr>
                  <a:solidFill>
                    <a:schemeClr val="tx1"/>
                  </a:solidFill>
                  <a:latin typeface="Tahoma" panose="020B0604030504040204" pitchFamily="34" charset="0"/>
                </a:defRPr>
              </a:lvl9pPr>
            </a:lstStyle>
            <a:p>
              <a:pPr eaLnBrk="1" hangingPunct="1">
                <a:buClr>
                  <a:srgbClr val="FFFFFF"/>
                </a:buClr>
                <a:buSzPct val="90000"/>
                <a:buFont typeface="Monotype Sorts"/>
                <a:buNone/>
              </a:pPr>
              <a:r>
                <a:rPr lang="en-US" altLang="cs-CZ" sz="3000">
                  <a:solidFill>
                    <a:srgbClr val="FFE0F5"/>
                  </a:solidFill>
                  <a:latin typeface="Univers (WN)"/>
                </a:rPr>
                <a:t>Amplitud</a:t>
              </a:r>
              <a:r>
                <a:rPr lang="cs-CZ" altLang="cs-CZ" sz="3000">
                  <a:solidFill>
                    <a:srgbClr val="FFE0F5"/>
                  </a:solidFill>
                  <a:latin typeface="Univers (WN)"/>
                </a:rPr>
                <a:t>a</a:t>
              </a:r>
              <a:endParaRPr lang="en-US" altLang="cs-CZ" sz="2400">
                <a:latin typeface="Times New Roman" panose="02020603050405020304" pitchFamily="18" charset="0"/>
              </a:endParaRPr>
            </a:p>
          </p:txBody>
        </p:sp>
        <p:sp>
          <p:nvSpPr>
            <p:cNvPr id="73739" name="Text Box 11">
              <a:extLst>
                <a:ext uri="{FF2B5EF4-FFF2-40B4-BE49-F238E27FC236}">
                  <a16:creationId xmlns:a16="http://schemas.microsoft.com/office/drawing/2014/main" id="{3E8837B8-AB9C-4F3D-B8FC-671E236DD3DD}"/>
                </a:ext>
              </a:extLst>
            </p:cNvPr>
            <p:cNvSpPr txBox="1">
              <a:spLocks noChangeArrowheads="1"/>
            </p:cNvSpPr>
            <p:nvPr/>
          </p:nvSpPr>
          <p:spPr bwMode="auto">
            <a:xfrm>
              <a:off x="4405" y="3463"/>
              <a:ext cx="727"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12725" indent="-212725" defTabSz="468313" eaLnBrk="0" hangingPunct="0">
                <a:defRPr>
                  <a:solidFill>
                    <a:schemeClr val="tx1"/>
                  </a:solidFill>
                  <a:latin typeface="Tahoma" panose="020B0604030504040204" pitchFamily="34" charset="0"/>
                </a:defRPr>
              </a:lvl1pPr>
              <a:lvl2pPr marL="742950" indent="-285750" defTabSz="468313" eaLnBrk="0" hangingPunct="0">
                <a:defRPr>
                  <a:solidFill>
                    <a:schemeClr val="tx1"/>
                  </a:solidFill>
                  <a:latin typeface="Tahoma" panose="020B0604030504040204" pitchFamily="34" charset="0"/>
                </a:defRPr>
              </a:lvl2pPr>
              <a:lvl3pPr marL="1143000" indent="-228600" defTabSz="468313" eaLnBrk="0" hangingPunct="0">
                <a:defRPr>
                  <a:solidFill>
                    <a:schemeClr val="tx1"/>
                  </a:solidFill>
                  <a:latin typeface="Tahoma" panose="020B0604030504040204" pitchFamily="34" charset="0"/>
                </a:defRPr>
              </a:lvl3pPr>
              <a:lvl4pPr marL="1600200" indent="-228600" defTabSz="468313" eaLnBrk="0" hangingPunct="0">
                <a:defRPr>
                  <a:solidFill>
                    <a:schemeClr val="tx1"/>
                  </a:solidFill>
                  <a:latin typeface="Tahoma" panose="020B0604030504040204" pitchFamily="34" charset="0"/>
                </a:defRPr>
              </a:lvl4pPr>
              <a:lvl5pPr marL="2057400" indent="-228600" defTabSz="468313" eaLnBrk="0" hangingPunct="0">
                <a:defRPr>
                  <a:solidFill>
                    <a:schemeClr val="tx1"/>
                  </a:solidFill>
                  <a:latin typeface="Tahoma" panose="020B0604030504040204" pitchFamily="34" charset="0"/>
                </a:defRPr>
              </a:lvl5pPr>
              <a:lvl6pPr marL="2514600" indent="-228600" defTabSz="468313" eaLnBrk="0" fontAlgn="base" hangingPunct="0">
                <a:spcBef>
                  <a:spcPct val="0"/>
                </a:spcBef>
                <a:spcAft>
                  <a:spcPct val="0"/>
                </a:spcAft>
                <a:defRPr>
                  <a:solidFill>
                    <a:schemeClr val="tx1"/>
                  </a:solidFill>
                  <a:latin typeface="Tahoma" panose="020B0604030504040204" pitchFamily="34" charset="0"/>
                </a:defRPr>
              </a:lvl6pPr>
              <a:lvl7pPr marL="2971800" indent="-228600" defTabSz="468313" eaLnBrk="0" fontAlgn="base" hangingPunct="0">
                <a:spcBef>
                  <a:spcPct val="0"/>
                </a:spcBef>
                <a:spcAft>
                  <a:spcPct val="0"/>
                </a:spcAft>
                <a:defRPr>
                  <a:solidFill>
                    <a:schemeClr val="tx1"/>
                  </a:solidFill>
                  <a:latin typeface="Tahoma" panose="020B0604030504040204" pitchFamily="34" charset="0"/>
                </a:defRPr>
              </a:lvl7pPr>
              <a:lvl8pPr marL="3429000" indent="-228600" defTabSz="468313" eaLnBrk="0" fontAlgn="base" hangingPunct="0">
                <a:spcBef>
                  <a:spcPct val="0"/>
                </a:spcBef>
                <a:spcAft>
                  <a:spcPct val="0"/>
                </a:spcAft>
                <a:defRPr>
                  <a:solidFill>
                    <a:schemeClr val="tx1"/>
                  </a:solidFill>
                  <a:latin typeface="Tahoma" panose="020B0604030504040204" pitchFamily="34" charset="0"/>
                </a:defRPr>
              </a:lvl8pPr>
              <a:lvl9pPr marL="3886200" indent="-228600" defTabSz="468313" eaLnBrk="0" fontAlgn="base" hangingPunct="0">
                <a:spcBef>
                  <a:spcPct val="0"/>
                </a:spcBef>
                <a:spcAft>
                  <a:spcPct val="0"/>
                </a:spcAft>
                <a:defRPr>
                  <a:solidFill>
                    <a:schemeClr val="tx1"/>
                  </a:solidFill>
                  <a:latin typeface="Tahoma" panose="020B0604030504040204" pitchFamily="34" charset="0"/>
                </a:defRPr>
              </a:lvl9pPr>
            </a:lstStyle>
            <a:p>
              <a:pPr eaLnBrk="1" hangingPunct="1">
                <a:buClr>
                  <a:srgbClr val="FFFFFF"/>
                </a:buClr>
                <a:buSzPct val="90000"/>
                <a:buFont typeface="Monotype Sorts"/>
                <a:buNone/>
              </a:pPr>
              <a:r>
                <a:rPr lang="en-US" altLang="cs-CZ">
                  <a:solidFill>
                    <a:srgbClr val="FFE0F5"/>
                  </a:solidFill>
                  <a:latin typeface="Univers (WN)"/>
                </a:rPr>
                <a:t>+100 cm</a:t>
              </a:r>
              <a:r>
                <a:rPr lang="cs-CZ" altLang="cs-CZ">
                  <a:solidFill>
                    <a:srgbClr val="FFE0F5"/>
                  </a:solidFill>
                  <a:latin typeface="Univers (WN)"/>
                </a:rPr>
                <a:t>.s</a:t>
              </a:r>
              <a:r>
                <a:rPr lang="cs-CZ" altLang="cs-CZ" baseline="30000">
                  <a:solidFill>
                    <a:srgbClr val="FFE0F5"/>
                  </a:solidFill>
                  <a:latin typeface="Univers (WN)"/>
                </a:rPr>
                <a:t>-1</a:t>
              </a:r>
              <a:endParaRPr lang="en-US" altLang="cs-CZ" baseline="30000">
                <a:solidFill>
                  <a:srgbClr val="FFE0F5"/>
                </a:solidFill>
                <a:latin typeface="Univers (WN)"/>
              </a:endParaRPr>
            </a:p>
          </p:txBody>
        </p:sp>
        <p:sp>
          <p:nvSpPr>
            <p:cNvPr id="73740" name="Text Box 12">
              <a:extLst>
                <a:ext uri="{FF2B5EF4-FFF2-40B4-BE49-F238E27FC236}">
                  <a16:creationId xmlns:a16="http://schemas.microsoft.com/office/drawing/2014/main" id="{A5B5199D-ABE2-4EB6-BB43-9AC05F97FBB5}"/>
                </a:ext>
              </a:extLst>
            </p:cNvPr>
            <p:cNvSpPr txBox="1">
              <a:spLocks noChangeArrowheads="1"/>
            </p:cNvSpPr>
            <p:nvPr/>
          </p:nvSpPr>
          <p:spPr bwMode="auto">
            <a:xfrm>
              <a:off x="867" y="3473"/>
              <a:ext cx="726"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12725" indent="-212725" defTabSz="468313" eaLnBrk="0" hangingPunct="0">
                <a:defRPr>
                  <a:solidFill>
                    <a:schemeClr val="tx1"/>
                  </a:solidFill>
                  <a:latin typeface="Tahoma" panose="020B0604030504040204" pitchFamily="34" charset="0"/>
                </a:defRPr>
              </a:lvl1pPr>
              <a:lvl2pPr marL="742950" indent="-285750" defTabSz="468313" eaLnBrk="0" hangingPunct="0">
                <a:defRPr>
                  <a:solidFill>
                    <a:schemeClr val="tx1"/>
                  </a:solidFill>
                  <a:latin typeface="Tahoma" panose="020B0604030504040204" pitchFamily="34" charset="0"/>
                </a:defRPr>
              </a:lvl2pPr>
              <a:lvl3pPr marL="1143000" indent="-228600" defTabSz="468313" eaLnBrk="0" hangingPunct="0">
                <a:defRPr>
                  <a:solidFill>
                    <a:schemeClr val="tx1"/>
                  </a:solidFill>
                  <a:latin typeface="Tahoma" panose="020B0604030504040204" pitchFamily="34" charset="0"/>
                </a:defRPr>
              </a:lvl3pPr>
              <a:lvl4pPr marL="1600200" indent="-228600" defTabSz="468313" eaLnBrk="0" hangingPunct="0">
                <a:defRPr>
                  <a:solidFill>
                    <a:schemeClr val="tx1"/>
                  </a:solidFill>
                  <a:latin typeface="Tahoma" panose="020B0604030504040204" pitchFamily="34" charset="0"/>
                </a:defRPr>
              </a:lvl4pPr>
              <a:lvl5pPr marL="2057400" indent="-228600" defTabSz="468313" eaLnBrk="0" hangingPunct="0">
                <a:defRPr>
                  <a:solidFill>
                    <a:schemeClr val="tx1"/>
                  </a:solidFill>
                  <a:latin typeface="Tahoma" panose="020B0604030504040204" pitchFamily="34" charset="0"/>
                </a:defRPr>
              </a:lvl5pPr>
              <a:lvl6pPr marL="2514600" indent="-228600" defTabSz="468313" eaLnBrk="0" fontAlgn="base" hangingPunct="0">
                <a:spcBef>
                  <a:spcPct val="0"/>
                </a:spcBef>
                <a:spcAft>
                  <a:spcPct val="0"/>
                </a:spcAft>
                <a:defRPr>
                  <a:solidFill>
                    <a:schemeClr val="tx1"/>
                  </a:solidFill>
                  <a:latin typeface="Tahoma" panose="020B0604030504040204" pitchFamily="34" charset="0"/>
                </a:defRPr>
              </a:lvl6pPr>
              <a:lvl7pPr marL="2971800" indent="-228600" defTabSz="468313" eaLnBrk="0" fontAlgn="base" hangingPunct="0">
                <a:spcBef>
                  <a:spcPct val="0"/>
                </a:spcBef>
                <a:spcAft>
                  <a:spcPct val="0"/>
                </a:spcAft>
                <a:defRPr>
                  <a:solidFill>
                    <a:schemeClr val="tx1"/>
                  </a:solidFill>
                  <a:latin typeface="Tahoma" panose="020B0604030504040204" pitchFamily="34" charset="0"/>
                </a:defRPr>
              </a:lvl7pPr>
              <a:lvl8pPr marL="3429000" indent="-228600" defTabSz="468313" eaLnBrk="0" fontAlgn="base" hangingPunct="0">
                <a:spcBef>
                  <a:spcPct val="0"/>
                </a:spcBef>
                <a:spcAft>
                  <a:spcPct val="0"/>
                </a:spcAft>
                <a:defRPr>
                  <a:solidFill>
                    <a:schemeClr val="tx1"/>
                  </a:solidFill>
                  <a:latin typeface="Tahoma" panose="020B0604030504040204" pitchFamily="34" charset="0"/>
                </a:defRPr>
              </a:lvl8pPr>
              <a:lvl9pPr marL="3886200" indent="-228600" defTabSz="468313" eaLnBrk="0" fontAlgn="base" hangingPunct="0">
                <a:spcBef>
                  <a:spcPct val="0"/>
                </a:spcBef>
                <a:spcAft>
                  <a:spcPct val="0"/>
                </a:spcAft>
                <a:defRPr>
                  <a:solidFill>
                    <a:schemeClr val="tx1"/>
                  </a:solidFill>
                  <a:latin typeface="Tahoma" panose="020B0604030504040204" pitchFamily="34" charset="0"/>
                </a:defRPr>
              </a:lvl9pPr>
            </a:lstStyle>
            <a:p>
              <a:pPr eaLnBrk="1" hangingPunct="1">
                <a:buClr>
                  <a:srgbClr val="FFFFFF"/>
                </a:buClr>
                <a:buSzPct val="90000"/>
                <a:buFont typeface="Monotype Sorts"/>
                <a:buNone/>
              </a:pPr>
              <a:r>
                <a:rPr lang="en-US" altLang="cs-CZ">
                  <a:solidFill>
                    <a:srgbClr val="FFE0F5"/>
                  </a:solidFill>
                  <a:latin typeface="Univers (WN)"/>
                </a:rPr>
                <a:t>-100 cm</a:t>
              </a:r>
              <a:r>
                <a:rPr lang="cs-CZ" altLang="cs-CZ">
                  <a:solidFill>
                    <a:srgbClr val="FFE0F5"/>
                  </a:solidFill>
                  <a:latin typeface="Univers (WN)"/>
                </a:rPr>
                <a:t>.s</a:t>
              </a:r>
              <a:r>
                <a:rPr lang="cs-CZ" altLang="cs-CZ" baseline="30000">
                  <a:solidFill>
                    <a:srgbClr val="FFE0F5"/>
                  </a:solidFill>
                  <a:latin typeface="Univers (WN)"/>
                </a:rPr>
                <a:t>-1</a:t>
              </a:r>
              <a:endParaRPr lang="en-US" altLang="cs-CZ" sz="2400" baseline="30000">
                <a:latin typeface="Times New Roman" panose="02020603050405020304" pitchFamily="18" charset="0"/>
              </a:endParaRPr>
            </a:p>
          </p:txBody>
        </p:sp>
        <p:sp>
          <p:nvSpPr>
            <p:cNvPr id="73741" name="AutoShape 13">
              <a:extLst>
                <a:ext uri="{FF2B5EF4-FFF2-40B4-BE49-F238E27FC236}">
                  <a16:creationId xmlns:a16="http://schemas.microsoft.com/office/drawing/2014/main" id="{9E3F508E-54C1-4D02-AB46-5D6B013BB9ED}"/>
                </a:ext>
              </a:extLst>
            </p:cNvPr>
            <p:cNvSpPr>
              <a:spLocks noChangeArrowheads="1"/>
            </p:cNvSpPr>
            <p:nvPr/>
          </p:nvSpPr>
          <p:spPr bwMode="auto">
            <a:xfrm flipV="1">
              <a:off x="4218" y="3291"/>
              <a:ext cx="421" cy="151"/>
            </a:xfrm>
            <a:prstGeom prst="roundRect">
              <a:avLst>
                <a:gd name="adj" fmla="val 0"/>
              </a:avLst>
            </a:prstGeom>
            <a:solidFill>
              <a:srgbClr val="FFFF35"/>
            </a:solidFill>
            <a:ln w="18851">
              <a:solidFill>
                <a:srgbClr val="FFFF35"/>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73742" name="AutoShape 14">
              <a:extLst>
                <a:ext uri="{FF2B5EF4-FFF2-40B4-BE49-F238E27FC236}">
                  <a16:creationId xmlns:a16="http://schemas.microsoft.com/office/drawing/2014/main" id="{B93FCB77-EEBC-41B6-91E7-DBB3D61721A7}"/>
                </a:ext>
              </a:extLst>
            </p:cNvPr>
            <p:cNvSpPr>
              <a:spLocks noChangeArrowheads="1"/>
            </p:cNvSpPr>
            <p:nvPr/>
          </p:nvSpPr>
          <p:spPr bwMode="auto">
            <a:xfrm flipV="1">
              <a:off x="3762" y="3291"/>
              <a:ext cx="455" cy="151"/>
            </a:xfrm>
            <a:prstGeom prst="roundRect">
              <a:avLst>
                <a:gd name="adj" fmla="val 0"/>
              </a:avLst>
            </a:prstGeom>
            <a:solidFill>
              <a:srgbClr val="FF8100"/>
            </a:solidFill>
            <a:ln w="18851">
              <a:solidFill>
                <a:srgbClr val="FF8100"/>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73743" name="AutoShape 15">
              <a:extLst>
                <a:ext uri="{FF2B5EF4-FFF2-40B4-BE49-F238E27FC236}">
                  <a16:creationId xmlns:a16="http://schemas.microsoft.com/office/drawing/2014/main" id="{861B1BAE-8C63-4B5D-A807-24BC1788F305}"/>
                </a:ext>
              </a:extLst>
            </p:cNvPr>
            <p:cNvSpPr>
              <a:spLocks noChangeArrowheads="1"/>
            </p:cNvSpPr>
            <p:nvPr/>
          </p:nvSpPr>
          <p:spPr bwMode="auto">
            <a:xfrm flipV="1">
              <a:off x="3355" y="3291"/>
              <a:ext cx="443" cy="150"/>
            </a:xfrm>
            <a:prstGeom prst="roundRect">
              <a:avLst>
                <a:gd name="adj" fmla="val 0"/>
              </a:avLst>
            </a:prstGeom>
            <a:solidFill>
              <a:srgbClr val="FF1F10"/>
            </a:solidFill>
            <a:ln w="18851">
              <a:solidFill>
                <a:srgbClr val="FF1F10"/>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73744" name="AutoShape 16">
              <a:extLst>
                <a:ext uri="{FF2B5EF4-FFF2-40B4-BE49-F238E27FC236}">
                  <a16:creationId xmlns:a16="http://schemas.microsoft.com/office/drawing/2014/main" id="{76A4D845-FB60-411F-9FF8-0015ACB2AE57}"/>
                </a:ext>
              </a:extLst>
            </p:cNvPr>
            <p:cNvSpPr>
              <a:spLocks noChangeArrowheads="1"/>
            </p:cNvSpPr>
            <p:nvPr/>
          </p:nvSpPr>
          <p:spPr bwMode="auto">
            <a:xfrm flipV="1">
              <a:off x="1044" y="3288"/>
              <a:ext cx="466" cy="151"/>
            </a:xfrm>
            <a:prstGeom prst="roundRect">
              <a:avLst>
                <a:gd name="adj" fmla="val 0"/>
              </a:avLst>
            </a:prstGeom>
            <a:solidFill>
              <a:srgbClr val="82E0FF"/>
            </a:solidFill>
            <a:ln w="18851">
              <a:solidFill>
                <a:srgbClr val="82E0FF"/>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73745" name="AutoShape 17">
              <a:extLst>
                <a:ext uri="{FF2B5EF4-FFF2-40B4-BE49-F238E27FC236}">
                  <a16:creationId xmlns:a16="http://schemas.microsoft.com/office/drawing/2014/main" id="{A2C71B67-AA65-4A1C-B275-DB63B3A105AF}"/>
                </a:ext>
              </a:extLst>
            </p:cNvPr>
            <p:cNvSpPr>
              <a:spLocks noChangeArrowheads="1"/>
            </p:cNvSpPr>
            <p:nvPr/>
          </p:nvSpPr>
          <p:spPr bwMode="auto">
            <a:xfrm flipV="1">
              <a:off x="2965" y="3293"/>
              <a:ext cx="400" cy="152"/>
            </a:xfrm>
            <a:prstGeom prst="roundRect">
              <a:avLst>
                <a:gd name="adj" fmla="val 0"/>
              </a:avLst>
            </a:prstGeom>
            <a:solidFill>
              <a:srgbClr val="C21212"/>
            </a:solidFill>
            <a:ln w="18851">
              <a:solidFill>
                <a:srgbClr val="C21212"/>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73746" name="AutoShape 18">
              <a:extLst>
                <a:ext uri="{FF2B5EF4-FFF2-40B4-BE49-F238E27FC236}">
                  <a16:creationId xmlns:a16="http://schemas.microsoft.com/office/drawing/2014/main" id="{A9B0E671-E88A-4BD3-AFCC-900E91A45C8D}"/>
                </a:ext>
              </a:extLst>
            </p:cNvPr>
            <p:cNvSpPr>
              <a:spLocks noChangeArrowheads="1"/>
            </p:cNvSpPr>
            <p:nvPr/>
          </p:nvSpPr>
          <p:spPr bwMode="auto">
            <a:xfrm flipV="1">
              <a:off x="2550" y="3288"/>
              <a:ext cx="324" cy="151"/>
            </a:xfrm>
            <a:prstGeom prst="roundRect">
              <a:avLst>
                <a:gd name="adj" fmla="val 0"/>
              </a:avLst>
            </a:prstGeom>
            <a:solidFill>
              <a:srgbClr val="0000E0"/>
            </a:solidFill>
            <a:ln w="18851">
              <a:solidFill>
                <a:srgbClr val="0000E0"/>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73747" name="AutoShape 19">
              <a:extLst>
                <a:ext uri="{FF2B5EF4-FFF2-40B4-BE49-F238E27FC236}">
                  <a16:creationId xmlns:a16="http://schemas.microsoft.com/office/drawing/2014/main" id="{9408221B-2F22-4660-873A-84480275D33A}"/>
                </a:ext>
              </a:extLst>
            </p:cNvPr>
            <p:cNvSpPr>
              <a:spLocks noChangeArrowheads="1"/>
            </p:cNvSpPr>
            <p:nvPr/>
          </p:nvSpPr>
          <p:spPr bwMode="auto">
            <a:xfrm flipV="1">
              <a:off x="1502" y="3289"/>
              <a:ext cx="432" cy="150"/>
            </a:xfrm>
            <a:prstGeom prst="roundRect">
              <a:avLst>
                <a:gd name="adj" fmla="val 0"/>
              </a:avLst>
            </a:prstGeom>
            <a:solidFill>
              <a:srgbClr val="00BFFF"/>
            </a:solidFill>
            <a:ln w="18851">
              <a:solidFill>
                <a:srgbClr val="00BFFF"/>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73748" name="AutoShape 20">
              <a:extLst>
                <a:ext uri="{FF2B5EF4-FFF2-40B4-BE49-F238E27FC236}">
                  <a16:creationId xmlns:a16="http://schemas.microsoft.com/office/drawing/2014/main" id="{7AE2D379-4108-4384-8BA0-C06800BA3C3F}"/>
                </a:ext>
              </a:extLst>
            </p:cNvPr>
            <p:cNvSpPr>
              <a:spLocks noChangeArrowheads="1"/>
            </p:cNvSpPr>
            <p:nvPr/>
          </p:nvSpPr>
          <p:spPr bwMode="auto">
            <a:xfrm flipV="1">
              <a:off x="1907" y="3292"/>
              <a:ext cx="391" cy="152"/>
            </a:xfrm>
            <a:prstGeom prst="roundRect">
              <a:avLst>
                <a:gd name="adj" fmla="val 0"/>
              </a:avLst>
            </a:prstGeom>
            <a:solidFill>
              <a:srgbClr val="0080FF"/>
            </a:solidFill>
            <a:ln w="18851">
              <a:solidFill>
                <a:srgbClr val="0080FF"/>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73749" name="AutoShape 21">
              <a:extLst>
                <a:ext uri="{FF2B5EF4-FFF2-40B4-BE49-F238E27FC236}">
                  <a16:creationId xmlns:a16="http://schemas.microsoft.com/office/drawing/2014/main" id="{D7E6AF38-1A21-4774-8DEA-86B9FD744505}"/>
                </a:ext>
              </a:extLst>
            </p:cNvPr>
            <p:cNvSpPr>
              <a:spLocks noChangeArrowheads="1"/>
            </p:cNvSpPr>
            <p:nvPr/>
          </p:nvSpPr>
          <p:spPr bwMode="auto">
            <a:xfrm flipV="1">
              <a:off x="2262" y="3291"/>
              <a:ext cx="290" cy="149"/>
            </a:xfrm>
            <a:prstGeom prst="roundRect">
              <a:avLst>
                <a:gd name="adj" fmla="val 0"/>
              </a:avLst>
            </a:prstGeom>
            <a:solidFill>
              <a:srgbClr val="0000E0"/>
            </a:solidFill>
            <a:ln w="18851">
              <a:solidFill>
                <a:srgbClr val="0000E0"/>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73750" name="Freeform 22">
              <a:extLst>
                <a:ext uri="{FF2B5EF4-FFF2-40B4-BE49-F238E27FC236}">
                  <a16:creationId xmlns:a16="http://schemas.microsoft.com/office/drawing/2014/main" id="{21D101C5-063F-41BD-9533-72C167993718}"/>
                </a:ext>
              </a:extLst>
            </p:cNvPr>
            <p:cNvSpPr>
              <a:spLocks/>
            </p:cNvSpPr>
            <p:nvPr/>
          </p:nvSpPr>
          <p:spPr bwMode="auto">
            <a:xfrm>
              <a:off x="722" y="2860"/>
              <a:ext cx="160" cy="344"/>
            </a:xfrm>
            <a:custGeom>
              <a:avLst/>
              <a:gdLst>
                <a:gd name="T0" fmla="*/ 0 w 192"/>
                <a:gd name="T1" fmla="*/ 0 h 369"/>
                <a:gd name="T2" fmla="*/ 0 w 192"/>
                <a:gd name="T3" fmla="*/ 68 h 369"/>
                <a:gd name="T4" fmla="*/ 3 w 192"/>
                <a:gd name="T5" fmla="*/ 68 h 369"/>
                <a:gd name="T6" fmla="*/ 3 w 192"/>
                <a:gd name="T7" fmla="*/ 0 h 369"/>
                <a:gd name="T8" fmla="*/ 0 w 192"/>
                <a:gd name="T9" fmla="*/ 0 h 369"/>
                <a:gd name="T10" fmla="*/ 0 60000 65536"/>
                <a:gd name="T11" fmla="*/ 0 60000 65536"/>
                <a:gd name="T12" fmla="*/ 0 60000 65536"/>
                <a:gd name="T13" fmla="*/ 0 60000 65536"/>
                <a:gd name="T14" fmla="*/ 0 60000 65536"/>
                <a:gd name="T15" fmla="*/ 0 w 192"/>
                <a:gd name="T16" fmla="*/ 0 h 369"/>
                <a:gd name="T17" fmla="*/ 192 w 192"/>
                <a:gd name="T18" fmla="*/ 369 h 369"/>
              </a:gdLst>
              <a:ahLst/>
              <a:cxnLst>
                <a:cxn ang="T10">
                  <a:pos x="T0" y="T1"/>
                </a:cxn>
                <a:cxn ang="T11">
                  <a:pos x="T2" y="T3"/>
                </a:cxn>
                <a:cxn ang="T12">
                  <a:pos x="T4" y="T5"/>
                </a:cxn>
                <a:cxn ang="T13">
                  <a:pos x="T6" y="T7"/>
                </a:cxn>
                <a:cxn ang="T14">
                  <a:pos x="T8" y="T9"/>
                </a:cxn>
              </a:cxnLst>
              <a:rect l="T15" t="T16" r="T17" b="T18"/>
              <a:pathLst>
                <a:path w="192" h="369">
                  <a:moveTo>
                    <a:pt x="0" y="0"/>
                  </a:moveTo>
                  <a:lnTo>
                    <a:pt x="0" y="368"/>
                  </a:lnTo>
                  <a:lnTo>
                    <a:pt x="191" y="368"/>
                  </a:lnTo>
                  <a:lnTo>
                    <a:pt x="191" y="0"/>
                  </a:lnTo>
                  <a:lnTo>
                    <a:pt x="0" y="0"/>
                  </a:lnTo>
                </a:path>
              </a:pathLst>
            </a:custGeom>
            <a:solidFill>
              <a:srgbClr val="0000E0"/>
            </a:solidFill>
            <a:ln w="18851" cap="flat" cmpd="sng">
              <a:solidFill>
                <a:srgbClr val="0000E0"/>
              </a:solidFill>
              <a:prstDash val="solid"/>
              <a:round/>
              <a:headEnd type="none" w="med" len="med"/>
              <a:tailEnd type="none" w="med" len="med"/>
            </a:ln>
          </p:spPr>
          <p:txBody>
            <a:bodyPr/>
            <a:lstStyle/>
            <a:p>
              <a:endParaRPr lang="cs-CZ"/>
            </a:p>
          </p:txBody>
        </p:sp>
        <p:sp>
          <p:nvSpPr>
            <p:cNvPr id="73751" name="Freeform 23">
              <a:extLst>
                <a:ext uri="{FF2B5EF4-FFF2-40B4-BE49-F238E27FC236}">
                  <a16:creationId xmlns:a16="http://schemas.microsoft.com/office/drawing/2014/main" id="{B4E7D63B-4CCA-435C-9904-491F09B7B8CC}"/>
                </a:ext>
              </a:extLst>
            </p:cNvPr>
            <p:cNvSpPr>
              <a:spLocks/>
            </p:cNvSpPr>
            <p:nvPr/>
          </p:nvSpPr>
          <p:spPr bwMode="auto">
            <a:xfrm>
              <a:off x="724" y="2512"/>
              <a:ext cx="161" cy="344"/>
            </a:xfrm>
            <a:custGeom>
              <a:avLst/>
              <a:gdLst>
                <a:gd name="T0" fmla="*/ 0 w 192"/>
                <a:gd name="T1" fmla="*/ 0 h 369"/>
                <a:gd name="T2" fmla="*/ 0 w 192"/>
                <a:gd name="T3" fmla="*/ 68 h 369"/>
                <a:gd name="T4" fmla="*/ 3 w 192"/>
                <a:gd name="T5" fmla="*/ 68 h 369"/>
                <a:gd name="T6" fmla="*/ 3 w 192"/>
                <a:gd name="T7" fmla="*/ 0 h 369"/>
                <a:gd name="T8" fmla="*/ 0 w 192"/>
                <a:gd name="T9" fmla="*/ 0 h 369"/>
                <a:gd name="T10" fmla="*/ 0 60000 65536"/>
                <a:gd name="T11" fmla="*/ 0 60000 65536"/>
                <a:gd name="T12" fmla="*/ 0 60000 65536"/>
                <a:gd name="T13" fmla="*/ 0 60000 65536"/>
                <a:gd name="T14" fmla="*/ 0 60000 65536"/>
                <a:gd name="T15" fmla="*/ 0 w 192"/>
                <a:gd name="T16" fmla="*/ 0 h 369"/>
                <a:gd name="T17" fmla="*/ 192 w 192"/>
                <a:gd name="T18" fmla="*/ 369 h 369"/>
              </a:gdLst>
              <a:ahLst/>
              <a:cxnLst>
                <a:cxn ang="T10">
                  <a:pos x="T0" y="T1"/>
                </a:cxn>
                <a:cxn ang="T11">
                  <a:pos x="T2" y="T3"/>
                </a:cxn>
                <a:cxn ang="T12">
                  <a:pos x="T4" y="T5"/>
                </a:cxn>
                <a:cxn ang="T13">
                  <a:pos x="T6" y="T7"/>
                </a:cxn>
                <a:cxn ang="T14">
                  <a:pos x="T8" y="T9"/>
                </a:cxn>
              </a:cxnLst>
              <a:rect l="T15" t="T16" r="T17" b="T18"/>
              <a:pathLst>
                <a:path w="192" h="369">
                  <a:moveTo>
                    <a:pt x="0" y="0"/>
                  </a:moveTo>
                  <a:lnTo>
                    <a:pt x="0" y="368"/>
                  </a:lnTo>
                  <a:lnTo>
                    <a:pt x="191" y="368"/>
                  </a:lnTo>
                  <a:lnTo>
                    <a:pt x="191" y="0"/>
                  </a:lnTo>
                  <a:lnTo>
                    <a:pt x="0" y="0"/>
                  </a:lnTo>
                </a:path>
              </a:pathLst>
            </a:custGeom>
            <a:solidFill>
              <a:srgbClr val="C21212"/>
            </a:solidFill>
            <a:ln w="18851" cap="flat" cmpd="sng">
              <a:solidFill>
                <a:srgbClr val="C21212"/>
              </a:solidFill>
              <a:prstDash val="solid"/>
              <a:round/>
              <a:headEnd type="none" w="med" len="med"/>
              <a:tailEnd type="none" w="med" len="med"/>
            </a:ln>
          </p:spPr>
          <p:txBody>
            <a:bodyPr/>
            <a:lstStyle/>
            <a:p>
              <a:endParaRPr lang="cs-CZ"/>
            </a:p>
          </p:txBody>
        </p:sp>
        <p:sp>
          <p:nvSpPr>
            <p:cNvPr id="73752" name="Freeform 24">
              <a:extLst>
                <a:ext uri="{FF2B5EF4-FFF2-40B4-BE49-F238E27FC236}">
                  <a16:creationId xmlns:a16="http://schemas.microsoft.com/office/drawing/2014/main" id="{C09E5E1C-B9E9-49EA-9C60-A6CC6DCD5C0B}"/>
                </a:ext>
              </a:extLst>
            </p:cNvPr>
            <p:cNvSpPr>
              <a:spLocks/>
            </p:cNvSpPr>
            <p:nvPr/>
          </p:nvSpPr>
          <p:spPr bwMode="auto">
            <a:xfrm>
              <a:off x="722" y="1486"/>
              <a:ext cx="166" cy="543"/>
            </a:xfrm>
            <a:custGeom>
              <a:avLst/>
              <a:gdLst>
                <a:gd name="T0" fmla="*/ 0 w 198"/>
                <a:gd name="T1" fmla="*/ 0 h 583"/>
                <a:gd name="T2" fmla="*/ 0 w 198"/>
                <a:gd name="T3" fmla="*/ 105 h 583"/>
                <a:gd name="T4" fmla="*/ 3 w 198"/>
                <a:gd name="T5" fmla="*/ 105 h 583"/>
                <a:gd name="T6" fmla="*/ 3 w 198"/>
                <a:gd name="T7" fmla="*/ 0 h 583"/>
                <a:gd name="T8" fmla="*/ 0 w 198"/>
                <a:gd name="T9" fmla="*/ 0 h 583"/>
                <a:gd name="T10" fmla="*/ 0 60000 65536"/>
                <a:gd name="T11" fmla="*/ 0 60000 65536"/>
                <a:gd name="T12" fmla="*/ 0 60000 65536"/>
                <a:gd name="T13" fmla="*/ 0 60000 65536"/>
                <a:gd name="T14" fmla="*/ 0 60000 65536"/>
                <a:gd name="T15" fmla="*/ 0 w 198"/>
                <a:gd name="T16" fmla="*/ 0 h 583"/>
                <a:gd name="T17" fmla="*/ 198 w 198"/>
                <a:gd name="T18" fmla="*/ 583 h 583"/>
              </a:gdLst>
              <a:ahLst/>
              <a:cxnLst>
                <a:cxn ang="T10">
                  <a:pos x="T0" y="T1"/>
                </a:cxn>
                <a:cxn ang="T11">
                  <a:pos x="T2" y="T3"/>
                </a:cxn>
                <a:cxn ang="T12">
                  <a:pos x="T4" y="T5"/>
                </a:cxn>
                <a:cxn ang="T13">
                  <a:pos x="T6" y="T7"/>
                </a:cxn>
                <a:cxn ang="T14">
                  <a:pos x="T8" y="T9"/>
                </a:cxn>
              </a:cxnLst>
              <a:rect l="T15" t="T16" r="T17" b="T18"/>
              <a:pathLst>
                <a:path w="198" h="583">
                  <a:moveTo>
                    <a:pt x="0" y="0"/>
                  </a:moveTo>
                  <a:lnTo>
                    <a:pt x="0" y="582"/>
                  </a:lnTo>
                  <a:lnTo>
                    <a:pt x="197" y="582"/>
                  </a:lnTo>
                  <a:lnTo>
                    <a:pt x="197" y="0"/>
                  </a:lnTo>
                  <a:lnTo>
                    <a:pt x="0" y="0"/>
                  </a:lnTo>
                </a:path>
              </a:pathLst>
            </a:custGeom>
            <a:solidFill>
              <a:srgbClr val="FFFF80"/>
            </a:solidFill>
            <a:ln w="18851" cap="flat" cmpd="sng">
              <a:solidFill>
                <a:srgbClr val="FFFF80"/>
              </a:solidFill>
              <a:prstDash val="solid"/>
              <a:round/>
              <a:headEnd type="none" w="med" len="med"/>
              <a:tailEnd type="none" w="med" len="med"/>
            </a:ln>
          </p:spPr>
          <p:txBody>
            <a:bodyPr/>
            <a:lstStyle/>
            <a:p>
              <a:endParaRPr lang="cs-CZ"/>
            </a:p>
          </p:txBody>
        </p:sp>
        <p:sp>
          <p:nvSpPr>
            <p:cNvPr id="73753" name="Freeform 25">
              <a:extLst>
                <a:ext uri="{FF2B5EF4-FFF2-40B4-BE49-F238E27FC236}">
                  <a16:creationId xmlns:a16="http://schemas.microsoft.com/office/drawing/2014/main" id="{FDB60879-EC5B-4524-8DE3-3465A3DD19EF}"/>
                </a:ext>
              </a:extLst>
            </p:cNvPr>
            <p:cNvSpPr>
              <a:spLocks/>
            </p:cNvSpPr>
            <p:nvPr/>
          </p:nvSpPr>
          <p:spPr bwMode="auto">
            <a:xfrm>
              <a:off x="724" y="1997"/>
              <a:ext cx="164" cy="1088"/>
            </a:xfrm>
            <a:custGeom>
              <a:avLst/>
              <a:gdLst>
                <a:gd name="T0" fmla="*/ 0 w 196"/>
                <a:gd name="T1" fmla="*/ 0 h 1167"/>
                <a:gd name="T2" fmla="*/ 0 w 196"/>
                <a:gd name="T3" fmla="*/ 216 h 1167"/>
                <a:gd name="T4" fmla="*/ 3 w 196"/>
                <a:gd name="T5" fmla="*/ 216 h 1167"/>
                <a:gd name="T6" fmla="*/ 3 w 196"/>
                <a:gd name="T7" fmla="*/ 0 h 1167"/>
                <a:gd name="T8" fmla="*/ 0 w 196"/>
                <a:gd name="T9" fmla="*/ 0 h 1167"/>
                <a:gd name="T10" fmla="*/ 0 60000 65536"/>
                <a:gd name="T11" fmla="*/ 0 60000 65536"/>
                <a:gd name="T12" fmla="*/ 0 60000 65536"/>
                <a:gd name="T13" fmla="*/ 0 60000 65536"/>
                <a:gd name="T14" fmla="*/ 0 60000 65536"/>
                <a:gd name="T15" fmla="*/ 0 w 196"/>
                <a:gd name="T16" fmla="*/ 0 h 1167"/>
                <a:gd name="T17" fmla="*/ 196 w 196"/>
                <a:gd name="T18" fmla="*/ 1167 h 1167"/>
              </a:gdLst>
              <a:ahLst/>
              <a:cxnLst>
                <a:cxn ang="T10">
                  <a:pos x="T0" y="T1"/>
                </a:cxn>
                <a:cxn ang="T11">
                  <a:pos x="T2" y="T3"/>
                </a:cxn>
                <a:cxn ang="T12">
                  <a:pos x="T4" y="T5"/>
                </a:cxn>
                <a:cxn ang="T13">
                  <a:pos x="T6" y="T7"/>
                </a:cxn>
                <a:cxn ang="T14">
                  <a:pos x="T8" y="T9"/>
                </a:cxn>
              </a:cxnLst>
              <a:rect l="T15" t="T16" r="T17" b="T18"/>
              <a:pathLst>
                <a:path w="196" h="1167">
                  <a:moveTo>
                    <a:pt x="0" y="0"/>
                  </a:moveTo>
                  <a:lnTo>
                    <a:pt x="0" y="1166"/>
                  </a:lnTo>
                  <a:lnTo>
                    <a:pt x="195" y="1166"/>
                  </a:lnTo>
                  <a:lnTo>
                    <a:pt x="195" y="0"/>
                  </a:lnTo>
                  <a:lnTo>
                    <a:pt x="0" y="0"/>
                  </a:lnTo>
                </a:path>
              </a:pathLst>
            </a:custGeom>
            <a:solidFill>
              <a:srgbClr val="FFFF00"/>
            </a:solidFill>
            <a:ln w="18851" cap="flat" cmpd="sng">
              <a:solidFill>
                <a:srgbClr val="FFFF00"/>
              </a:solidFill>
              <a:prstDash val="solid"/>
              <a:round/>
              <a:headEnd type="none" w="med" len="med"/>
              <a:tailEnd type="none" w="med" len="med"/>
            </a:ln>
          </p:spPr>
          <p:txBody>
            <a:bodyPr/>
            <a:lstStyle/>
            <a:p>
              <a:endParaRPr lang="cs-CZ"/>
            </a:p>
          </p:txBody>
        </p:sp>
        <p:sp>
          <p:nvSpPr>
            <p:cNvPr id="73754" name="Freeform 26">
              <a:extLst>
                <a:ext uri="{FF2B5EF4-FFF2-40B4-BE49-F238E27FC236}">
                  <a16:creationId xmlns:a16="http://schemas.microsoft.com/office/drawing/2014/main" id="{D2997DF8-8695-40BB-9ACB-2516039B97DD}"/>
                </a:ext>
              </a:extLst>
            </p:cNvPr>
            <p:cNvSpPr>
              <a:spLocks/>
            </p:cNvSpPr>
            <p:nvPr/>
          </p:nvSpPr>
          <p:spPr bwMode="auto">
            <a:xfrm>
              <a:off x="722" y="3060"/>
              <a:ext cx="166" cy="186"/>
            </a:xfrm>
            <a:custGeom>
              <a:avLst/>
              <a:gdLst>
                <a:gd name="T0" fmla="*/ 0 w 199"/>
                <a:gd name="T1" fmla="*/ 0 h 199"/>
                <a:gd name="T2" fmla="*/ 0 w 199"/>
                <a:gd name="T3" fmla="*/ 38 h 199"/>
                <a:gd name="T4" fmla="*/ 3 w 199"/>
                <a:gd name="T5" fmla="*/ 38 h 199"/>
                <a:gd name="T6" fmla="*/ 3 w 199"/>
                <a:gd name="T7" fmla="*/ 0 h 199"/>
                <a:gd name="T8" fmla="*/ 0 w 199"/>
                <a:gd name="T9" fmla="*/ 0 h 199"/>
                <a:gd name="T10" fmla="*/ 0 60000 65536"/>
                <a:gd name="T11" fmla="*/ 0 60000 65536"/>
                <a:gd name="T12" fmla="*/ 0 60000 65536"/>
                <a:gd name="T13" fmla="*/ 0 60000 65536"/>
                <a:gd name="T14" fmla="*/ 0 60000 65536"/>
                <a:gd name="T15" fmla="*/ 0 w 199"/>
                <a:gd name="T16" fmla="*/ 0 h 199"/>
                <a:gd name="T17" fmla="*/ 199 w 199"/>
                <a:gd name="T18" fmla="*/ 199 h 199"/>
              </a:gdLst>
              <a:ahLst/>
              <a:cxnLst>
                <a:cxn ang="T10">
                  <a:pos x="T0" y="T1"/>
                </a:cxn>
                <a:cxn ang="T11">
                  <a:pos x="T2" y="T3"/>
                </a:cxn>
                <a:cxn ang="T12">
                  <a:pos x="T4" y="T5"/>
                </a:cxn>
                <a:cxn ang="T13">
                  <a:pos x="T6" y="T7"/>
                </a:cxn>
                <a:cxn ang="T14">
                  <a:pos x="T8" y="T9"/>
                </a:cxn>
              </a:cxnLst>
              <a:rect l="T15" t="T16" r="T17" b="T18"/>
              <a:pathLst>
                <a:path w="199" h="199">
                  <a:moveTo>
                    <a:pt x="0" y="0"/>
                  </a:moveTo>
                  <a:lnTo>
                    <a:pt x="0" y="198"/>
                  </a:lnTo>
                  <a:lnTo>
                    <a:pt x="198" y="198"/>
                  </a:lnTo>
                  <a:lnTo>
                    <a:pt x="198" y="0"/>
                  </a:lnTo>
                  <a:lnTo>
                    <a:pt x="0" y="0"/>
                  </a:lnTo>
                </a:path>
              </a:pathLst>
            </a:custGeom>
            <a:solidFill>
              <a:srgbClr val="FF4070"/>
            </a:solidFill>
            <a:ln w="18851" cap="flat" cmpd="sng">
              <a:solidFill>
                <a:srgbClr val="FF4070"/>
              </a:solidFill>
              <a:prstDash val="solid"/>
              <a:round/>
              <a:headEnd type="none" w="med" len="med"/>
              <a:tailEnd type="none" w="med" len="med"/>
            </a:ln>
          </p:spPr>
          <p:txBody>
            <a:bodyPr/>
            <a:lstStyle/>
            <a:p>
              <a:endParaRPr lang="cs-CZ"/>
            </a:p>
          </p:txBody>
        </p:sp>
        <p:grpSp>
          <p:nvGrpSpPr>
            <p:cNvPr id="73755" name="Group 27">
              <a:extLst>
                <a:ext uri="{FF2B5EF4-FFF2-40B4-BE49-F238E27FC236}">
                  <a16:creationId xmlns:a16="http://schemas.microsoft.com/office/drawing/2014/main" id="{6E554E38-5B51-4417-BD7D-27F57F5057AD}"/>
                </a:ext>
              </a:extLst>
            </p:cNvPr>
            <p:cNvGrpSpPr>
              <a:grpSpLocks/>
            </p:cNvGrpSpPr>
            <p:nvPr/>
          </p:nvGrpSpPr>
          <p:grpSpPr bwMode="auto">
            <a:xfrm>
              <a:off x="3264" y="1824"/>
              <a:ext cx="859" cy="1382"/>
              <a:chOff x="4054" y="2457"/>
              <a:chExt cx="1028" cy="1482"/>
            </a:xfrm>
          </p:grpSpPr>
          <p:sp>
            <p:nvSpPr>
              <p:cNvPr id="73771" name="Freeform 28">
                <a:extLst>
                  <a:ext uri="{FF2B5EF4-FFF2-40B4-BE49-F238E27FC236}">
                    <a16:creationId xmlns:a16="http://schemas.microsoft.com/office/drawing/2014/main" id="{26C2D39A-4D0F-4603-8C12-2DAE405F8EF7}"/>
                  </a:ext>
                </a:extLst>
              </p:cNvPr>
              <p:cNvSpPr>
                <a:spLocks/>
              </p:cNvSpPr>
              <p:nvPr/>
            </p:nvSpPr>
            <p:spPr bwMode="auto">
              <a:xfrm>
                <a:off x="4054" y="2459"/>
                <a:ext cx="521" cy="1480"/>
              </a:xfrm>
              <a:custGeom>
                <a:avLst/>
                <a:gdLst>
                  <a:gd name="T0" fmla="*/ 3 w 521"/>
                  <a:gd name="T1" fmla="*/ 1474 h 1480"/>
                  <a:gd name="T2" fmla="*/ 15 w 521"/>
                  <a:gd name="T3" fmla="*/ 1449 h 1480"/>
                  <a:gd name="T4" fmla="*/ 37 w 521"/>
                  <a:gd name="T5" fmla="*/ 1408 h 1480"/>
                  <a:gd name="T6" fmla="*/ 57 w 521"/>
                  <a:gd name="T7" fmla="*/ 1366 h 1480"/>
                  <a:gd name="T8" fmla="*/ 77 w 521"/>
                  <a:gd name="T9" fmla="*/ 1324 h 1480"/>
                  <a:gd name="T10" fmla="*/ 90 w 521"/>
                  <a:gd name="T11" fmla="*/ 1291 h 1480"/>
                  <a:gd name="T12" fmla="*/ 104 w 521"/>
                  <a:gd name="T13" fmla="*/ 1246 h 1480"/>
                  <a:gd name="T14" fmla="*/ 115 w 521"/>
                  <a:gd name="T15" fmla="*/ 1194 h 1480"/>
                  <a:gd name="T16" fmla="*/ 127 w 521"/>
                  <a:gd name="T17" fmla="*/ 1139 h 1480"/>
                  <a:gd name="T18" fmla="*/ 137 w 521"/>
                  <a:gd name="T19" fmla="*/ 1088 h 1480"/>
                  <a:gd name="T20" fmla="*/ 147 w 521"/>
                  <a:gd name="T21" fmla="*/ 1044 h 1480"/>
                  <a:gd name="T22" fmla="*/ 162 w 521"/>
                  <a:gd name="T23" fmla="*/ 977 h 1480"/>
                  <a:gd name="T24" fmla="*/ 179 w 521"/>
                  <a:gd name="T25" fmla="*/ 895 h 1480"/>
                  <a:gd name="T26" fmla="*/ 198 w 521"/>
                  <a:gd name="T27" fmla="*/ 808 h 1480"/>
                  <a:gd name="T28" fmla="*/ 215 w 521"/>
                  <a:gd name="T29" fmla="*/ 723 h 1480"/>
                  <a:gd name="T30" fmla="*/ 228 w 521"/>
                  <a:gd name="T31" fmla="*/ 648 h 1480"/>
                  <a:gd name="T32" fmla="*/ 237 w 521"/>
                  <a:gd name="T33" fmla="*/ 594 h 1480"/>
                  <a:gd name="T34" fmla="*/ 243 w 521"/>
                  <a:gd name="T35" fmla="*/ 534 h 1480"/>
                  <a:gd name="T36" fmla="*/ 250 w 521"/>
                  <a:gd name="T37" fmla="*/ 466 h 1480"/>
                  <a:gd name="T38" fmla="*/ 255 w 521"/>
                  <a:gd name="T39" fmla="*/ 401 h 1480"/>
                  <a:gd name="T40" fmla="*/ 264 w 521"/>
                  <a:gd name="T41" fmla="*/ 340 h 1480"/>
                  <a:gd name="T42" fmla="*/ 272 w 521"/>
                  <a:gd name="T43" fmla="*/ 299 h 1480"/>
                  <a:gd name="T44" fmla="*/ 280 w 521"/>
                  <a:gd name="T45" fmla="*/ 273 h 1480"/>
                  <a:gd name="T46" fmla="*/ 289 w 521"/>
                  <a:gd name="T47" fmla="*/ 243 h 1480"/>
                  <a:gd name="T48" fmla="*/ 298 w 521"/>
                  <a:gd name="T49" fmla="*/ 212 h 1480"/>
                  <a:gd name="T50" fmla="*/ 308 w 521"/>
                  <a:gd name="T51" fmla="*/ 186 h 1480"/>
                  <a:gd name="T52" fmla="*/ 319 w 521"/>
                  <a:gd name="T53" fmla="*/ 162 h 1480"/>
                  <a:gd name="T54" fmla="*/ 330 w 521"/>
                  <a:gd name="T55" fmla="*/ 142 h 1480"/>
                  <a:gd name="T56" fmla="*/ 345 w 521"/>
                  <a:gd name="T57" fmla="*/ 117 h 1480"/>
                  <a:gd name="T58" fmla="*/ 362 w 521"/>
                  <a:gd name="T59" fmla="*/ 92 h 1480"/>
                  <a:gd name="T60" fmla="*/ 379 w 521"/>
                  <a:gd name="T61" fmla="*/ 68 h 1480"/>
                  <a:gd name="T62" fmla="*/ 396 w 521"/>
                  <a:gd name="T63" fmla="*/ 49 h 1480"/>
                  <a:gd name="T64" fmla="*/ 407 w 521"/>
                  <a:gd name="T65" fmla="*/ 38 h 1480"/>
                  <a:gd name="T66" fmla="*/ 419 w 521"/>
                  <a:gd name="T67" fmla="*/ 30 h 1480"/>
                  <a:gd name="T68" fmla="*/ 434 w 521"/>
                  <a:gd name="T69" fmla="*/ 19 h 1480"/>
                  <a:gd name="T70" fmla="*/ 448 w 521"/>
                  <a:gd name="T71" fmla="*/ 12 h 1480"/>
                  <a:gd name="T72" fmla="*/ 463 w 521"/>
                  <a:gd name="T73" fmla="*/ 4 h 1480"/>
                  <a:gd name="T74" fmla="*/ 473 w 521"/>
                  <a:gd name="T75" fmla="*/ 1 h 1480"/>
                  <a:gd name="T76" fmla="*/ 482 w 521"/>
                  <a:gd name="T77" fmla="*/ 0 h 1480"/>
                  <a:gd name="T78" fmla="*/ 494 w 521"/>
                  <a:gd name="T79" fmla="*/ 0 h 1480"/>
                  <a:gd name="T80" fmla="*/ 506 w 521"/>
                  <a:gd name="T81" fmla="*/ 1 h 1480"/>
                  <a:gd name="T82" fmla="*/ 515 w 521"/>
                  <a:gd name="T83" fmla="*/ 1 h 1480"/>
                  <a:gd name="T84" fmla="*/ 520 w 521"/>
                  <a:gd name="T85" fmla="*/ 1 h 14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21"/>
                  <a:gd name="T130" fmla="*/ 0 h 1480"/>
                  <a:gd name="T131" fmla="*/ 521 w 521"/>
                  <a:gd name="T132" fmla="*/ 1480 h 148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21" h="1480">
                    <a:moveTo>
                      <a:pt x="0" y="1479"/>
                    </a:moveTo>
                    <a:lnTo>
                      <a:pt x="0" y="1479"/>
                    </a:lnTo>
                    <a:lnTo>
                      <a:pt x="3" y="1474"/>
                    </a:lnTo>
                    <a:lnTo>
                      <a:pt x="6" y="1468"/>
                    </a:lnTo>
                    <a:lnTo>
                      <a:pt x="10" y="1459"/>
                    </a:lnTo>
                    <a:lnTo>
                      <a:pt x="15" y="1449"/>
                    </a:lnTo>
                    <a:lnTo>
                      <a:pt x="22" y="1436"/>
                    </a:lnTo>
                    <a:lnTo>
                      <a:pt x="29" y="1423"/>
                    </a:lnTo>
                    <a:lnTo>
                      <a:pt x="37" y="1408"/>
                    </a:lnTo>
                    <a:lnTo>
                      <a:pt x="43" y="1395"/>
                    </a:lnTo>
                    <a:lnTo>
                      <a:pt x="50" y="1380"/>
                    </a:lnTo>
                    <a:lnTo>
                      <a:pt x="57" y="1366"/>
                    </a:lnTo>
                    <a:lnTo>
                      <a:pt x="65" y="1350"/>
                    </a:lnTo>
                    <a:lnTo>
                      <a:pt x="71" y="1337"/>
                    </a:lnTo>
                    <a:lnTo>
                      <a:pt x="77" y="1324"/>
                    </a:lnTo>
                    <a:lnTo>
                      <a:pt x="81" y="1312"/>
                    </a:lnTo>
                    <a:lnTo>
                      <a:pt x="86" y="1303"/>
                    </a:lnTo>
                    <a:lnTo>
                      <a:pt x="90" y="1291"/>
                    </a:lnTo>
                    <a:lnTo>
                      <a:pt x="94" y="1277"/>
                    </a:lnTo>
                    <a:lnTo>
                      <a:pt x="98" y="1262"/>
                    </a:lnTo>
                    <a:lnTo>
                      <a:pt x="104" y="1246"/>
                    </a:lnTo>
                    <a:lnTo>
                      <a:pt x="107" y="1229"/>
                    </a:lnTo>
                    <a:lnTo>
                      <a:pt x="111" y="1211"/>
                    </a:lnTo>
                    <a:lnTo>
                      <a:pt x="115" y="1194"/>
                    </a:lnTo>
                    <a:lnTo>
                      <a:pt x="120" y="1175"/>
                    </a:lnTo>
                    <a:lnTo>
                      <a:pt x="123" y="1157"/>
                    </a:lnTo>
                    <a:lnTo>
                      <a:pt x="127" y="1139"/>
                    </a:lnTo>
                    <a:lnTo>
                      <a:pt x="131" y="1122"/>
                    </a:lnTo>
                    <a:lnTo>
                      <a:pt x="135" y="1104"/>
                    </a:lnTo>
                    <a:lnTo>
                      <a:pt x="137" y="1088"/>
                    </a:lnTo>
                    <a:lnTo>
                      <a:pt x="140" y="1072"/>
                    </a:lnTo>
                    <a:lnTo>
                      <a:pt x="144" y="1058"/>
                    </a:lnTo>
                    <a:lnTo>
                      <a:pt x="147" y="1044"/>
                    </a:lnTo>
                    <a:lnTo>
                      <a:pt x="151" y="1024"/>
                    </a:lnTo>
                    <a:lnTo>
                      <a:pt x="156" y="1001"/>
                    </a:lnTo>
                    <a:lnTo>
                      <a:pt x="162" y="977"/>
                    </a:lnTo>
                    <a:lnTo>
                      <a:pt x="167" y="950"/>
                    </a:lnTo>
                    <a:lnTo>
                      <a:pt x="173" y="923"/>
                    </a:lnTo>
                    <a:lnTo>
                      <a:pt x="179" y="895"/>
                    </a:lnTo>
                    <a:lnTo>
                      <a:pt x="185" y="867"/>
                    </a:lnTo>
                    <a:lnTo>
                      <a:pt x="192" y="837"/>
                    </a:lnTo>
                    <a:lnTo>
                      <a:pt x="198" y="808"/>
                    </a:lnTo>
                    <a:lnTo>
                      <a:pt x="203" y="779"/>
                    </a:lnTo>
                    <a:lnTo>
                      <a:pt x="210" y="751"/>
                    </a:lnTo>
                    <a:lnTo>
                      <a:pt x="215" y="723"/>
                    </a:lnTo>
                    <a:lnTo>
                      <a:pt x="219" y="698"/>
                    </a:lnTo>
                    <a:lnTo>
                      <a:pt x="225" y="672"/>
                    </a:lnTo>
                    <a:lnTo>
                      <a:pt x="228" y="648"/>
                    </a:lnTo>
                    <a:lnTo>
                      <a:pt x="233" y="626"/>
                    </a:lnTo>
                    <a:lnTo>
                      <a:pt x="235" y="612"/>
                    </a:lnTo>
                    <a:lnTo>
                      <a:pt x="237" y="594"/>
                    </a:lnTo>
                    <a:lnTo>
                      <a:pt x="239" y="576"/>
                    </a:lnTo>
                    <a:lnTo>
                      <a:pt x="241" y="554"/>
                    </a:lnTo>
                    <a:lnTo>
                      <a:pt x="243" y="534"/>
                    </a:lnTo>
                    <a:lnTo>
                      <a:pt x="244" y="512"/>
                    </a:lnTo>
                    <a:lnTo>
                      <a:pt x="246" y="489"/>
                    </a:lnTo>
                    <a:lnTo>
                      <a:pt x="250" y="466"/>
                    </a:lnTo>
                    <a:lnTo>
                      <a:pt x="251" y="445"/>
                    </a:lnTo>
                    <a:lnTo>
                      <a:pt x="253" y="422"/>
                    </a:lnTo>
                    <a:lnTo>
                      <a:pt x="255" y="401"/>
                    </a:lnTo>
                    <a:lnTo>
                      <a:pt x="259" y="379"/>
                    </a:lnTo>
                    <a:lnTo>
                      <a:pt x="260" y="359"/>
                    </a:lnTo>
                    <a:lnTo>
                      <a:pt x="264" y="340"/>
                    </a:lnTo>
                    <a:lnTo>
                      <a:pt x="267" y="323"/>
                    </a:lnTo>
                    <a:lnTo>
                      <a:pt x="271" y="306"/>
                    </a:lnTo>
                    <a:lnTo>
                      <a:pt x="272" y="299"/>
                    </a:lnTo>
                    <a:lnTo>
                      <a:pt x="274" y="291"/>
                    </a:lnTo>
                    <a:lnTo>
                      <a:pt x="276" y="282"/>
                    </a:lnTo>
                    <a:lnTo>
                      <a:pt x="280" y="273"/>
                    </a:lnTo>
                    <a:lnTo>
                      <a:pt x="282" y="263"/>
                    </a:lnTo>
                    <a:lnTo>
                      <a:pt x="285" y="252"/>
                    </a:lnTo>
                    <a:lnTo>
                      <a:pt x="289" y="243"/>
                    </a:lnTo>
                    <a:lnTo>
                      <a:pt x="292" y="232"/>
                    </a:lnTo>
                    <a:lnTo>
                      <a:pt x="294" y="222"/>
                    </a:lnTo>
                    <a:lnTo>
                      <a:pt x="298" y="212"/>
                    </a:lnTo>
                    <a:lnTo>
                      <a:pt x="302" y="203"/>
                    </a:lnTo>
                    <a:lnTo>
                      <a:pt x="306" y="193"/>
                    </a:lnTo>
                    <a:lnTo>
                      <a:pt x="308" y="186"/>
                    </a:lnTo>
                    <a:lnTo>
                      <a:pt x="312" y="177"/>
                    </a:lnTo>
                    <a:lnTo>
                      <a:pt x="315" y="170"/>
                    </a:lnTo>
                    <a:lnTo>
                      <a:pt x="319" y="162"/>
                    </a:lnTo>
                    <a:lnTo>
                      <a:pt x="322" y="156"/>
                    </a:lnTo>
                    <a:lnTo>
                      <a:pt x="326" y="150"/>
                    </a:lnTo>
                    <a:lnTo>
                      <a:pt x="330" y="142"/>
                    </a:lnTo>
                    <a:lnTo>
                      <a:pt x="335" y="134"/>
                    </a:lnTo>
                    <a:lnTo>
                      <a:pt x="339" y="126"/>
                    </a:lnTo>
                    <a:lnTo>
                      <a:pt x="345" y="117"/>
                    </a:lnTo>
                    <a:lnTo>
                      <a:pt x="350" y="109"/>
                    </a:lnTo>
                    <a:lnTo>
                      <a:pt x="356" y="99"/>
                    </a:lnTo>
                    <a:lnTo>
                      <a:pt x="362" y="92"/>
                    </a:lnTo>
                    <a:lnTo>
                      <a:pt x="367" y="84"/>
                    </a:lnTo>
                    <a:lnTo>
                      <a:pt x="373" y="76"/>
                    </a:lnTo>
                    <a:lnTo>
                      <a:pt x="379" y="68"/>
                    </a:lnTo>
                    <a:lnTo>
                      <a:pt x="384" y="61"/>
                    </a:lnTo>
                    <a:lnTo>
                      <a:pt x="390" y="54"/>
                    </a:lnTo>
                    <a:lnTo>
                      <a:pt x="396" y="49"/>
                    </a:lnTo>
                    <a:lnTo>
                      <a:pt x="401" y="43"/>
                    </a:lnTo>
                    <a:lnTo>
                      <a:pt x="403" y="41"/>
                    </a:lnTo>
                    <a:lnTo>
                      <a:pt x="407" y="38"/>
                    </a:lnTo>
                    <a:lnTo>
                      <a:pt x="410" y="36"/>
                    </a:lnTo>
                    <a:lnTo>
                      <a:pt x="415" y="32"/>
                    </a:lnTo>
                    <a:lnTo>
                      <a:pt x="419" y="30"/>
                    </a:lnTo>
                    <a:lnTo>
                      <a:pt x="424" y="26"/>
                    </a:lnTo>
                    <a:lnTo>
                      <a:pt x="428" y="23"/>
                    </a:lnTo>
                    <a:lnTo>
                      <a:pt x="434" y="19"/>
                    </a:lnTo>
                    <a:lnTo>
                      <a:pt x="438" y="17"/>
                    </a:lnTo>
                    <a:lnTo>
                      <a:pt x="444" y="14"/>
                    </a:lnTo>
                    <a:lnTo>
                      <a:pt x="448" y="12"/>
                    </a:lnTo>
                    <a:lnTo>
                      <a:pt x="454" y="8"/>
                    </a:lnTo>
                    <a:lnTo>
                      <a:pt x="457" y="6"/>
                    </a:lnTo>
                    <a:lnTo>
                      <a:pt x="463" y="4"/>
                    </a:lnTo>
                    <a:lnTo>
                      <a:pt x="466" y="3"/>
                    </a:lnTo>
                    <a:lnTo>
                      <a:pt x="472" y="1"/>
                    </a:lnTo>
                    <a:lnTo>
                      <a:pt x="473" y="1"/>
                    </a:lnTo>
                    <a:lnTo>
                      <a:pt x="476" y="1"/>
                    </a:lnTo>
                    <a:lnTo>
                      <a:pt x="479" y="1"/>
                    </a:lnTo>
                    <a:lnTo>
                      <a:pt x="482" y="0"/>
                    </a:lnTo>
                    <a:lnTo>
                      <a:pt x="487" y="0"/>
                    </a:lnTo>
                    <a:lnTo>
                      <a:pt x="490" y="0"/>
                    </a:lnTo>
                    <a:lnTo>
                      <a:pt x="494" y="0"/>
                    </a:lnTo>
                    <a:lnTo>
                      <a:pt x="499" y="0"/>
                    </a:lnTo>
                    <a:lnTo>
                      <a:pt x="502" y="1"/>
                    </a:lnTo>
                    <a:lnTo>
                      <a:pt x="506" y="1"/>
                    </a:lnTo>
                    <a:lnTo>
                      <a:pt x="509" y="1"/>
                    </a:lnTo>
                    <a:lnTo>
                      <a:pt x="513" y="1"/>
                    </a:lnTo>
                    <a:lnTo>
                      <a:pt x="515" y="1"/>
                    </a:lnTo>
                    <a:lnTo>
                      <a:pt x="518" y="1"/>
                    </a:lnTo>
                    <a:lnTo>
                      <a:pt x="520" y="1"/>
                    </a:lnTo>
                  </a:path>
                </a:pathLst>
              </a:custGeom>
              <a:noFill/>
              <a:ln w="31154" cap="flat" cmpd="sng">
                <a:solidFill>
                  <a:srgbClr val="F7F7F7"/>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3772" name="Freeform 29">
                <a:extLst>
                  <a:ext uri="{FF2B5EF4-FFF2-40B4-BE49-F238E27FC236}">
                    <a16:creationId xmlns:a16="http://schemas.microsoft.com/office/drawing/2014/main" id="{8B1AEC20-71CC-4701-B73A-D89276D59226}"/>
                  </a:ext>
                </a:extLst>
              </p:cNvPr>
              <p:cNvSpPr>
                <a:spLocks/>
              </p:cNvSpPr>
              <p:nvPr/>
            </p:nvSpPr>
            <p:spPr bwMode="auto">
              <a:xfrm>
                <a:off x="4563" y="2457"/>
                <a:ext cx="519" cy="1482"/>
              </a:xfrm>
              <a:custGeom>
                <a:avLst/>
                <a:gdLst>
                  <a:gd name="T0" fmla="*/ 515 w 519"/>
                  <a:gd name="T1" fmla="*/ 1476 h 1482"/>
                  <a:gd name="T2" fmla="*/ 500 w 519"/>
                  <a:gd name="T3" fmla="*/ 1451 h 1482"/>
                  <a:gd name="T4" fmla="*/ 481 w 519"/>
                  <a:gd name="T5" fmla="*/ 1410 h 1482"/>
                  <a:gd name="T6" fmla="*/ 458 w 519"/>
                  <a:gd name="T7" fmla="*/ 1366 h 1482"/>
                  <a:gd name="T8" fmla="*/ 439 w 519"/>
                  <a:gd name="T9" fmla="*/ 1325 h 1482"/>
                  <a:gd name="T10" fmla="*/ 426 w 519"/>
                  <a:gd name="T11" fmla="*/ 1292 h 1482"/>
                  <a:gd name="T12" fmla="*/ 414 w 519"/>
                  <a:gd name="T13" fmla="*/ 1247 h 1482"/>
                  <a:gd name="T14" fmla="*/ 403 w 519"/>
                  <a:gd name="T15" fmla="*/ 1195 h 1482"/>
                  <a:gd name="T16" fmla="*/ 391 w 519"/>
                  <a:gd name="T17" fmla="*/ 1141 h 1482"/>
                  <a:gd name="T18" fmla="*/ 380 w 519"/>
                  <a:gd name="T19" fmla="*/ 1089 h 1482"/>
                  <a:gd name="T20" fmla="*/ 372 w 519"/>
                  <a:gd name="T21" fmla="*/ 1046 h 1482"/>
                  <a:gd name="T22" fmla="*/ 356 w 519"/>
                  <a:gd name="T23" fmla="*/ 978 h 1482"/>
                  <a:gd name="T24" fmla="*/ 339 w 519"/>
                  <a:gd name="T25" fmla="*/ 896 h 1482"/>
                  <a:gd name="T26" fmla="*/ 320 w 519"/>
                  <a:gd name="T27" fmla="*/ 808 h 1482"/>
                  <a:gd name="T28" fmla="*/ 304 w 519"/>
                  <a:gd name="T29" fmla="*/ 724 h 1482"/>
                  <a:gd name="T30" fmla="*/ 289 w 519"/>
                  <a:gd name="T31" fmla="*/ 649 h 1482"/>
                  <a:gd name="T32" fmla="*/ 281 w 519"/>
                  <a:gd name="T33" fmla="*/ 595 h 1482"/>
                  <a:gd name="T34" fmla="*/ 275 w 519"/>
                  <a:gd name="T35" fmla="*/ 536 h 1482"/>
                  <a:gd name="T36" fmla="*/ 269 w 519"/>
                  <a:gd name="T37" fmla="*/ 467 h 1482"/>
                  <a:gd name="T38" fmla="*/ 261 w 519"/>
                  <a:gd name="T39" fmla="*/ 401 h 1482"/>
                  <a:gd name="T40" fmla="*/ 253 w 519"/>
                  <a:gd name="T41" fmla="*/ 339 h 1482"/>
                  <a:gd name="T42" fmla="*/ 245 w 519"/>
                  <a:gd name="T43" fmla="*/ 299 h 1482"/>
                  <a:gd name="T44" fmla="*/ 239 w 519"/>
                  <a:gd name="T45" fmla="*/ 273 h 1482"/>
                  <a:gd name="T46" fmla="*/ 229 w 519"/>
                  <a:gd name="T47" fmla="*/ 244 h 1482"/>
                  <a:gd name="T48" fmla="*/ 219 w 519"/>
                  <a:gd name="T49" fmla="*/ 214 h 1482"/>
                  <a:gd name="T50" fmla="*/ 209 w 519"/>
                  <a:gd name="T51" fmla="*/ 187 h 1482"/>
                  <a:gd name="T52" fmla="*/ 201 w 519"/>
                  <a:gd name="T53" fmla="*/ 163 h 1482"/>
                  <a:gd name="T54" fmla="*/ 187 w 519"/>
                  <a:gd name="T55" fmla="*/ 143 h 1482"/>
                  <a:gd name="T56" fmla="*/ 173 w 519"/>
                  <a:gd name="T57" fmla="*/ 118 h 1482"/>
                  <a:gd name="T58" fmla="*/ 157 w 519"/>
                  <a:gd name="T59" fmla="*/ 92 h 1482"/>
                  <a:gd name="T60" fmla="*/ 140 w 519"/>
                  <a:gd name="T61" fmla="*/ 68 h 1482"/>
                  <a:gd name="T62" fmla="*/ 123 w 519"/>
                  <a:gd name="T63" fmla="*/ 50 h 1482"/>
                  <a:gd name="T64" fmla="*/ 111 w 519"/>
                  <a:gd name="T65" fmla="*/ 38 h 1482"/>
                  <a:gd name="T66" fmla="*/ 97 w 519"/>
                  <a:gd name="T67" fmla="*/ 30 h 1482"/>
                  <a:gd name="T68" fmla="*/ 84 w 519"/>
                  <a:gd name="T69" fmla="*/ 18 h 1482"/>
                  <a:gd name="T70" fmla="*/ 69 w 519"/>
                  <a:gd name="T71" fmla="*/ 11 h 1482"/>
                  <a:gd name="T72" fmla="*/ 57 w 519"/>
                  <a:gd name="T73" fmla="*/ 4 h 1482"/>
                  <a:gd name="T74" fmla="*/ 47 w 519"/>
                  <a:gd name="T75" fmla="*/ 0 h 1482"/>
                  <a:gd name="T76" fmla="*/ 36 w 519"/>
                  <a:gd name="T77" fmla="*/ 0 h 1482"/>
                  <a:gd name="T78" fmla="*/ 24 w 519"/>
                  <a:gd name="T79" fmla="*/ 0 h 1482"/>
                  <a:gd name="T80" fmla="*/ 12 w 519"/>
                  <a:gd name="T81" fmla="*/ 0 h 1482"/>
                  <a:gd name="T82" fmla="*/ 3 w 519"/>
                  <a:gd name="T83" fmla="*/ 0 h 1482"/>
                  <a:gd name="T84" fmla="*/ 0 w 519"/>
                  <a:gd name="T85" fmla="*/ 0 h 14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9"/>
                  <a:gd name="T130" fmla="*/ 0 h 1482"/>
                  <a:gd name="T131" fmla="*/ 519 w 519"/>
                  <a:gd name="T132" fmla="*/ 1482 h 148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9" h="1482">
                    <a:moveTo>
                      <a:pt x="518" y="1481"/>
                    </a:moveTo>
                    <a:lnTo>
                      <a:pt x="517" y="1481"/>
                    </a:lnTo>
                    <a:lnTo>
                      <a:pt x="515" y="1476"/>
                    </a:lnTo>
                    <a:lnTo>
                      <a:pt x="511" y="1470"/>
                    </a:lnTo>
                    <a:lnTo>
                      <a:pt x="507" y="1461"/>
                    </a:lnTo>
                    <a:lnTo>
                      <a:pt x="500" y="1451"/>
                    </a:lnTo>
                    <a:lnTo>
                      <a:pt x="494" y="1438"/>
                    </a:lnTo>
                    <a:lnTo>
                      <a:pt x="486" y="1425"/>
                    </a:lnTo>
                    <a:lnTo>
                      <a:pt x="481" y="1410"/>
                    </a:lnTo>
                    <a:lnTo>
                      <a:pt x="473" y="1396"/>
                    </a:lnTo>
                    <a:lnTo>
                      <a:pt x="466" y="1381"/>
                    </a:lnTo>
                    <a:lnTo>
                      <a:pt x="458" y="1366"/>
                    </a:lnTo>
                    <a:lnTo>
                      <a:pt x="452" y="1351"/>
                    </a:lnTo>
                    <a:lnTo>
                      <a:pt x="444" y="1338"/>
                    </a:lnTo>
                    <a:lnTo>
                      <a:pt x="439" y="1325"/>
                    </a:lnTo>
                    <a:lnTo>
                      <a:pt x="434" y="1313"/>
                    </a:lnTo>
                    <a:lnTo>
                      <a:pt x="431" y="1303"/>
                    </a:lnTo>
                    <a:lnTo>
                      <a:pt x="426" y="1292"/>
                    </a:lnTo>
                    <a:lnTo>
                      <a:pt x="422" y="1278"/>
                    </a:lnTo>
                    <a:lnTo>
                      <a:pt x="419" y="1263"/>
                    </a:lnTo>
                    <a:lnTo>
                      <a:pt x="414" y="1247"/>
                    </a:lnTo>
                    <a:lnTo>
                      <a:pt x="410" y="1231"/>
                    </a:lnTo>
                    <a:lnTo>
                      <a:pt x="406" y="1213"/>
                    </a:lnTo>
                    <a:lnTo>
                      <a:pt x="403" y="1195"/>
                    </a:lnTo>
                    <a:lnTo>
                      <a:pt x="398" y="1176"/>
                    </a:lnTo>
                    <a:lnTo>
                      <a:pt x="395" y="1159"/>
                    </a:lnTo>
                    <a:lnTo>
                      <a:pt x="391" y="1141"/>
                    </a:lnTo>
                    <a:lnTo>
                      <a:pt x="387" y="1123"/>
                    </a:lnTo>
                    <a:lnTo>
                      <a:pt x="384" y="1105"/>
                    </a:lnTo>
                    <a:lnTo>
                      <a:pt x="380" y="1089"/>
                    </a:lnTo>
                    <a:lnTo>
                      <a:pt x="378" y="1073"/>
                    </a:lnTo>
                    <a:lnTo>
                      <a:pt x="374" y="1059"/>
                    </a:lnTo>
                    <a:lnTo>
                      <a:pt x="372" y="1046"/>
                    </a:lnTo>
                    <a:lnTo>
                      <a:pt x="367" y="1026"/>
                    </a:lnTo>
                    <a:lnTo>
                      <a:pt x="362" y="1003"/>
                    </a:lnTo>
                    <a:lnTo>
                      <a:pt x="356" y="978"/>
                    </a:lnTo>
                    <a:lnTo>
                      <a:pt x="351" y="952"/>
                    </a:lnTo>
                    <a:lnTo>
                      <a:pt x="344" y="925"/>
                    </a:lnTo>
                    <a:lnTo>
                      <a:pt x="339" y="896"/>
                    </a:lnTo>
                    <a:lnTo>
                      <a:pt x="333" y="867"/>
                    </a:lnTo>
                    <a:lnTo>
                      <a:pt x="327" y="837"/>
                    </a:lnTo>
                    <a:lnTo>
                      <a:pt x="320" y="808"/>
                    </a:lnTo>
                    <a:lnTo>
                      <a:pt x="314" y="780"/>
                    </a:lnTo>
                    <a:lnTo>
                      <a:pt x="308" y="752"/>
                    </a:lnTo>
                    <a:lnTo>
                      <a:pt x="304" y="724"/>
                    </a:lnTo>
                    <a:lnTo>
                      <a:pt x="298" y="698"/>
                    </a:lnTo>
                    <a:lnTo>
                      <a:pt x="293" y="673"/>
                    </a:lnTo>
                    <a:lnTo>
                      <a:pt x="289" y="649"/>
                    </a:lnTo>
                    <a:lnTo>
                      <a:pt x="287" y="627"/>
                    </a:lnTo>
                    <a:lnTo>
                      <a:pt x="283" y="612"/>
                    </a:lnTo>
                    <a:lnTo>
                      <a:pt x="281" y="595"/>
                    </a:lnTo>
                    <a:lnTo>
                      <a:pt x="279" y="577"/>
                    </a:lnTo>
                    <a:lnTo>
                      <a:pt x="277" y="556"/>
                    </a:lnTo>
                    <a:lnTo>
                      <a:pt x="275" y="536"/>
                    </a:lnTo>
                    <a:lnTo>
                      <a:pt x="273" y="513"/>
                    </a:lnTo>
                    <a:lnTo>
                      <a:pt x="271" y="490"/>
                    </a:lnTo>
                    <a:lnTo>
                      <a:pt x="269" y="467"/>
                    </a:lnTo>
                    <a:lnTo>
                      <a:pt x="265" y="445"/>
                    </a:lnTo>
                    <a:lnTo>
                      <a:pt x="263" y="422"/>
                    </a:lnTo>
                    <a:lnTo>
                      <a:pt x="261" y="401"/>
                    </a:lnTo>
                    <a:lnTo>
                      <a:pt x="259" y="378"/>
                    </a:lnTo>
                    <a:lnTo>
                      <a:pt x="255" y="359"/>
                    </a:lnTo>
                    <a:lnTo>
                      <a:pt x="253" y="339"/>
                    </a:lnTo>
                    <a:lnTo>
                      <a:pt x="249" y="321"/>
                    </a:lnTo>
                    <a:lnTo>
                      <a:pt x="247" y="304"/>
                    </a:lnTo>
                    <a:lnTo>
                      <a:pt x="245" y="299"/>
                    </a:lnTo>
                    <a:lnTo>
                      <a:pt x="243" y="291"/>
                    </a:lnTo>
                    <a:lnTo>
                      <a:pt x="240" y="283"/>
                    </a:lnTo>
                    <a:lnTo>
                      <a:pt x="239" y="273"/>
                    </a:lnTo>
                    <a:lnTo>
                      <a:pt x="234" y="263"/>
                    </a:lnTo>
                    <a:lnTo>
                      <a:pt x="233" y="254"/>
                    </a:lnTo>
                    <a:lnTo>
                      <a:pt x="229" y="244"/>
                    </a:lnTo>
                    <a:lnTo>
                      <a:pt x="227" y="233"/>
                    </a:lnTo>
                    <a:lnTo>
                      <a:pt x="223" y="223"/>
                    </a:lnTo>
                    <a:lnTo>
                      <a:pt x="219" y="214"/>
                    </a:lnTo>
                    <a:lnTo>
                      <a:pt x="215" y="204"/>
                    </a:lnTo>
                    <a:lnTo>
                      <a:pt x="213" y="195"/>
                    </a:lnTo>
                    <a:lnTo>
                      <a:pt x="209" y="187"/>
                    </a:lnTo>
                    <a:lnTo>
                      <a:pt x="207" y="178"/>
                    </a:lnTo>
                    <a:lnTo>
                      <a:pt x="203" y="171"/>
                    </a:lnTo>
                    <a:lnTo>
                      <a:pt x="201" y="163"/>
                    </a:lnTo>
                    <a:lnTo>
                      <a:pt x="196" y="158"/>
                    </a:lnTo>
                    <a:lnTo>
                      <a:pt x="192" y="151"/>
                    </a:lnTo>
                    <a:lnTo>
                      <a:pt x="187" y="143"/>
                    </a:lnTo>
                    <a:lnTo>
                      <a:pt x="183" y="135"/>
                    </a:lnTo>
                    <a:lnTo>
                      <a:pt x="178" y="127"/>
                    </a:lnTo>
                    <a:lnTo>
                      <a:pt x="173" y="118"/>
                    </a:lnTo>
                    <a:lnTo>
                      <a:pt x="167" y="110"/>
                    </a:lnTo>
                    <a:lnTo>
                      <a:pt x="162" y="100"/>
                    </a:lnTo>
                    <a:lnTo>
                      <a:pt x="157" y="92"/>
                    </a:lnTo>
                    <a:lnTo>
                      <a:pt x="151" y="84"/>
                    </a:lnTo>
                    <a:lnTo>
                      <a:pt x="145" y="77"/>
                    </a:lnTo>
                    <a:lnTo>
                      <a:pt x="140" y="68"/>
                    </a:lnTo>
                    <a:lnTo>
                      <a:pt x="134" y="62"/>
                    </a:lnTo>
                    <a:lnTo>
                      <a:pt x="128" y="55"/>
                    </a:lnTo>
                    <a:lnTo>
                      <a:pt x="123" y="50"/>
                    </a:lnTo>
                    <a:lnTo>
                      <a:pt x="119" y="44"/>
                    </a:lnTo>
                    <a:lnTo>
                      <a:pt x="115" y="42"/>
                    </a:lnTo>
                    <a:lnTo>
                      <a:pt x="111" y="38"/>
                    </a:lnTo>
                    <a:lnTo>
                      <a:pt x="106" y="36"/>
                    </a:lnTo>
                    <a:lnTo>
                      <a:pt x="102" y="32"/>
                    </a:lnTo>
                    <a:lnTo>
                      <a:pt x="97" y="30"/>
                    </a:lnTo>
                    <a:lnTo>
                      <a:pt x="93" y="26"/>
                    </a:lnTo>
                    <a:lnTo>
                      <a:pt x="88" y="22"/>
                    </a:lnTo>
                    <a:lnTo>
                      <a:pt x="84" y="18"/>
                    </a:lnTo>
                    <a:lnTo>
                      <a:pt x="78" y="16"/>
                    </a:lnTo>
                    <a:lnTo>
                      <a:pt x="74" y="14"/>
                    </a:lnTo>
                    <a:lnTo>
                      <a:pt x="69" y="11"/>
                    </a:lnTo>
                    <a:lnTo>
                      <a:pt x="65" y="8"/>
                    </a:lnTo>
                    <a:lnTo>
                      <a:pt x="61" y="6"/>
                    </a:lnTo>
                    <a:lnTo>
                      <a:pt x="57" y="4"/>
                    </a:lnTo>
                    <a:lnTo>
                      <a:pt x="53" y="2"/>
                    </a:lnTo>
                    <a:lnTo>
                      <a:pt x="51" y="0"/>
                    </a:lnTo>
                    <a:lnTo>
                      <a:pt x="47" y="0"/>
                    </a:lnTo>
                    <a:lnTo>
                      <a:pt x="44" y="0"/>
                    </a:lnTo>
                    <a:lnTo>
                      <a:pt x="40" y="0"/>
                    </a:lnTo>
                    <a:lnTo>
                      <a:pt x="36" y="0"/>
                    </a:lnTo>
                    <a:lnTo>
                      <a:pt x="32" y="0"/>
                    </a:lnTo>
                    <a:lnTo>
                      <a:pt x="28" y="0"/>
                    </a:lnTo>
                    <a:lnTo>
                      <a:pt x="24" y="0"/>
                    </a:lnTo>
                    <a:lnTo>
                      <a:pt x="20" y="0"/>
                    </a:lnTo>
                    <a:lnTo>
                      <a:pt x="16" y="0"/>
                    </a:lnTo>
                    <a:lnTo>
                      <a:pt x="12" y="0"/>
                    </a:lnTo>
                    <a:lnTo>
                      <a:pt x="8" y="0"/>
                    </a:lnTo>
                    <a:lnTo>
                      <a:pt x="5" y="0"/>
                    </a:lnTo>
                    <a:lnTo>
                      <a:pt x="3" y="0"/>
                    </a:lnTo>
                    <a:lnTo>
                      <a:pt x="1" y="0"/>
                    </a:lnTo>
                    <a:lnTo>
                      <a:pt x="0" y="0"/>
                    </a:lnTo>
                  </a:path>
                </a:pathLst>
              </a:custGeom>
              <a:noFill/>
              <a:ln w="31154" cap="flat" cmpd="sng">
                <a:solidFill>
                  <a:srgbClr val="F7F7F7"/>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73756" name="Text Box 30">
              <a:extLst>
                <a:ext uri="{FF2B5EF4-FFF2-40B4-BE49-F238E27FC236}">
                  <a16:creationId xmlns:a16="http://schemas.microsoft.com/office/drawing/2014/main" id="{03146539-EEAC-4787-9852-D6E0FBA077C1}"/>
                </a:ext>
              </a:extLst>
            </p:cNvPr>
            <p:cNvSpPr txBox="1">
              <a:spLocks noChangeArrowheads="1"/>
            </p:cNvSpPr>
            <p:nvPr/>
          </p:nvSpPr>
          <p:spPr bwMode="auto">
            <a:xfrm>
              <a:off x="1707" y="3592"/>
              <a:ext cx="69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68313" eaLnBrk="0" hangingPunct="0">
                <a:defRPr>
                  <a:solidFill>
                    <a:schemeClr val="tx1"/>
                  </a:solidFill>
                  <a:latin typeface="Tahoma" panose="020B0604030504040204" pitchFamily="34" charset="0"/>
                </a:defRPr>
              </a:lvl1pPr>
              <a:lvl2pPr marL="742950" indent="-285750" defTabSz="468313" eaLnBrk="0" hangingPunct="0">
                <a:defRPr>
                  <a:solidFill>
                    <a:schemeClr val="tx1"/>
                  </a:solidFill>
                  <a:latin typeface="Tahoma" panose="020B0604030504040204" pitchFamily="34" charset="0"/>
                </a:defRPr>
              </a:lvl2pPr>
              <a:lvl3pPr marL="1143000" indent="-228600" defTabSz="468313" eaLnBrk="0" hangingPunct="0">
                <a:defRPr>
                  <a:solidFill>
                    <a:schemeClr val="tx1"/>
                  </a:solidFill>
                  <a:latin typeface="Tahoma" panose="020B0604030504040204" pitchFamily="34" charset="0"/>
                </a:defRPr>
              </a:lvl3pPr>
              <a:lvl4pPr marL="1600200" indent="-228600" defTabSz="468313" eaLnBrk="0" hangingPunct="0">
                <a:defRPr>
                  <a:solidFill>
                    <a:schemeClr val="tx1"/>
                  </a:solidFill>
                  <a:latin typeface="Tahoma" panose="020B0604030504040204" pitchFamily="34" charset="0"/>
                </a:defRPr>
              </a:lvl4pPr>
              <a:lvl5pPr marL="2057400" indent="-228600" defTabSz="468313" eaLnBrk="0" hangingPunct="0">
                <a:defRPr>
                  <a:solidFill>
                    <a:schemeClr val="tx1"/>
                  </a:solidFill>
                  <a:latin typeface="Tahoma" panose="020B0604030504040204" pitchFamily="34" charset="0"/>
                </a:defRPr>
              </a:lvl5pPr>
              <a:lvl6pPr marL="2514600" indent="-228600" defTabSz="468313" eaLnBrk="0" fontAlgn="base" hangingPunct="0">
                <a:spcBef>
                  <a:spcPct val="0"/>
                </a:spcBef>
                <a:spcAft>
                  <a:spcPct val="0"/>
                </a:spcAft>
                <a:defRPr>
                  <a:solidFill>
                    <a:schemeClr val="tx1"/>
                  </a:solidFill>
                  <a:latin typeface="Tahoma" panose="020B0604030504040204" pitchFamily="34" charset="0"/>
                </a:defRPr>
              </a:lvl6pPr>
              <a:lvl7pPr marL="2971800" indent="-228600" defTabSz="468313" eaLnBrk="0" fontAlgn="base" hangingPunct="0">
                <a:spcBef>
                  <a:spcPct val="0"/>
                </a:spcBef>
                <a:spcAft>
                  <a:spcPct val="0"/>
                </a:spcAft>
                <a:defRPr>
                  <a:solidFill>
                    <a:schemeClr val="tx1"/>
                  </a:solidFill>
                  <a:latin typeface="Tahoma" panose="020B0604030504040204" pitchFamily="34" charset="0"/>
                </a:defRPr>
              </a:lvl7pPr>
              <a:lvl8pPr marL="3429000" indent="-228600" defTabSz="468313" eaLnBrk="0" fontAlgn="base" hangingPunct="0">
                <a:spcBef>
                  <a:spcPct val="0"/>
                </a:spcBef>
                <a:spcAft>
                  <a:spcPct val="0"/>
                </a:spcAft>
                <a:defRPr>
                  <a:solidFill>
                    <a:schemeClr val="tx1"/>
                  </a:solidFill>
                  <a:latin typeface="Tahoma" panose="020B0604030504040204" pitchFamily="34" charset="0"/>
                </a:defRPr>
              </a:lvl8pPr>
              <a:lvl9pPr marL="3886200" indent="-228600" defTabSz="468313" eaLnBrk="0" fontAlgn="base" hangingPunct="0">
                <a:spcBef>
                  <a:spcPct val="0"/>
                </a:spcBef>
                <a:spcAft>
                  <a:spcPct val="0"/>
                </a:spcAft>
                <a:defRPr>
                  <a:solidFill>
                    <a:schemeClr val="tx1"/>
                  </a:solidFill>
                  <a:latin typeface="Tahoma" panose="020B0604030504040204" pitchFamily="34" charset="0"/>
                </a:defRPr>
              </a:lvl9pPr>
            </a:lstStyle>
            <a:p>
              <a:pPr eaLnBrk="1" hangingPunct="1">
                <a:buClr>
                  <a:srgbClr val="FFE118"/>
                </a:buClr>
                <a:buSzPct val="90000"/>
                <a:buFont typeface="Monotype Sorts"/>
                <a:buNone/>
              </a:pPr>
              <a:r>
                <a:rPr lang="cs-CZ" altLang="cs-CZ" sz="1400">
                  <a:solidFill>
                    <a:srgbClr val="FFE0F5"/>
                  </a:solidFill>
                  <a:latin typeface="ITCCenturyBookT"/>
                </a:rPr>
                <a:t>Záporný tok od sondy</a:t>
              </a:r>
              <a:endParaRPr lang="en-US" altLang="cs-CZ" sz="2400">
                <a:latin typeface="Times New Roman" panose="02020603050405020304" pitchFamily="18" charset="0"/>
              </a:endParaRPr>
            </a:p>
          </p:txBody>
        </p:sp>
        <p:sp>
          <p:nvSpPr>
            <p:cNvPr id="73757" name="Text Box 31">
              <a:extLst>
                <a:ext uri="{FF2B5EF4-FFF2-40B4-BE49-F238E27FC236}">
                  <a16:creationId xmlns:a16="http://schemas.microsoft.com/office/drawing/2014/main" id="{26EDF12E-54EC-434B-AB4F-88F7B6F13D90}"/>
                </a:ext>
              </a:extLst>
            </p:cNvPr>
            <p:cNvSpPr txBox="1">
              <a:spLocks noChangeArrowheads="1"/>
            </p:cNvSpPr>
            <p:nvPr/>
          </p:nvSpPr>
          <p:spPr bwMode="auto">
            <a:xfrm>
              <a:off x="3747" y="3583"/>
              <a:ext cx="621"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68313" eaLnBrk="0" hangingPunct="0">
                <a:defRPr>
                  <a:solidFill>
                    <a:schemeClr val="tx1"/>
                  </a:solidFill>
                  <a:latin typeface="Tahoma" panose="020B0604030504040204" pitchFamily="34" charset="0"/>
                </a:defRPr>
              </a:lvl1pPr>
              <a:lvl2pPr marL="742950" indent="-285750" defTabSz="468313" eaLnBrk="0" hangingPunct="0">
                <a:defRPr>
                  <a:solidFill>
                    <a:schemeClr val="tx1"/>
                  </a:solidFill>
                  <a:latin typeface="Tahoma" panose="020B0604030504040204" pitchFamily="34" charset="0"/>
                </a:defRPr>
              </a:lvl2pPr>
              <a:lvl3pPr marL="1143000" indent="-228600" defTabSz="468313" eaLnBrk="0" hangingPunct="0">
                <a:defRPr>
                  <a:solidFill>
                    <a:schemeClr val="tx1"/>
                  </a:solidFill>
                  <a:latin typeface="Tahoma" panose="020B0604030504040204" pitchFamily="34" charset="0"/>
                </a:defRPr>
              </a:lvl3pPr>
              <a:lvl4pPr marL="1600200" indent="-228600" defTabSz="468313" eaLnBrk="0" hangingPunct="0">
                <a:defRPr>
                  <a:solidFill>
                    <a:schemeClr val="tx1"/>
                  </a:solidFill>
                  <a:latin typeface="Tahoma" panose="020B0604030504040204" pitchFamily="34" charset="0"/>
                </a:defRPr>
              </a:lvl4pPr>
              <a:lvl5pPr marL="2057400" indent="-228600" defTabSz="468313" eaLnBrk="0" hangingPunct="0">
                <a:defRPr>
                  <a:solidFill>
                    <a:schemeClr val="tx1"/>
                  </a:solidFill>
                  <a:latin typeface="Tahoma" panose="020B0604030504040204" pitchFamily="34" charset="0"/>
                </a:defRPr>
              </a:lvl5pPr>
              <a:lvl6pPr marL="2514600" indent="-228600" defTabSz="468313" eaLnBrk="0" fontAlgn="base" hangingPunct="0">
                <a:spcBef>
                  <a:spcPct val="0"/>
                </a:spcBef>
                <a:spcAft>
                  <a:spcPct val="0"/>
                </a:spcAft>
                <a:defRPr>
                  <a:solidFill>
                    <a:schemeClr val="tx1"/>
                  </a:solidFill>
                  <a:latin typeface="Tahoma" panose="020B0604030504040204" pitchFamily="34" charset="0"/>
                </a:defRPr>
              </a:lvl6pPr>
              <a:lvl7pPr marL="2971800" indent="-228600" defTabSz="468313" eaLnBrk="0" fontAlgn="base" hangingPunct="0">
                <a:spcBef>
                  <a:spcPct val="0"/>
                </a:spcBef>
                <a:spcAft>
                  <a:spcPct val="0"/>
                </a:spcAft>
                <a:defRPr>
                  <a:solidFill>
                    <a:schemeClr val="tx1"/>
                  </a:solidFill>
                  <a:latin typeface="Tahoma" panose="020B0604030504040204" pitchFamily="34" charset="0"/>
                </a:defRPr>
              </a:lvl7pPr>
              <a:lvl8pPr marL="3429000" indent="-228600" defTabSz="468313" eaLnBrk="0" fontAlgn="base" hangingPunct="0">
                <a:spcBef>
                  <a:spcPct val="0"/>
                </a:spcBef>
                <a:spcAft>
                  <a:spcPct val="0"/>
                </a:spcAft>
                <a:defRPr>
                  <a:solidFill>
                    <a:schemeClr val="tx1"/>
                  </a:solidFill>
                  <a:latin typeface="Tahoma" panose="020B0604030504040204" pitchFamily="34" charset="0"/>
                </a:defRPr>
              </a:lvl8pPr>
              <a:lvl9pPr marL="3886200" indent="-228600" defTabSz="468313" eaLnBrk="0" fontAlgn="base" hangingPunct="0">
                <a:spcBef>
                  <a:spcPct val="0"/>
                </a:spcBef>
                <a:spcAft>
                  <a:spcPct val="0"/>
                </a:spcAft>
                <a:defRPr>
                  <a:solidFill>
                    <a:schemeClr val="tx1"/>
                  </a:solidFill>
                  <a:latin typeface="Tahoma" panose="020B0604030504040204" pitchFamily="34" charset="0"/>
                </a:defRPr>
              </a:lvl9pPr>
            </a:lstStyle>
            <a:p>
              <a:pPr eaLnBrk="1" hangingPunct="1">
                <a:buClr>
                  <a:srgbClr val="FFE118"/>
                </a:buClr>
                <a:buSzPct val="90000"/>
                <a:buFont typeface="Monotype Sorts"/>
                <a:buNone/>
              </a:pPr>
              <a:r>
                <a:rPr lang="cs-CZ" altLang="cs-CZ" sz="1400">
                  <a:solidFill>
                    <a:srgbClr val="FFE0F5"/>
                  </a:solidFill>
                  <a:latin typeface="ITCCenturyBookT"/>
                </a:rPr>
                <a:t>Kladný tok k sondě</a:t>
              </a:r>
              <a:endParaRPr lang="en-US" altLang="cs-CZ" sz="2400">
                <a:latin typeface="Times New Roman" panose="02020603050405020304" pitchFamily="18" charset="0"/>
              </a:endParaRPr>
            </a:p>
          </p:txBody>
        </p:sp>
        <p:sp>
          <p:nvSpPr>
            <p:cNvPr id="73758" name="Text Box 32">
              <a:extLst>
                <a:ext uri="{FF2B5EF4-FFF2-40B4-BE49-F238E27FC236}">
                  <a16:creationId xmlns:a16="http://schemas.microsoft.com/office/drawing/2014/main" id="{7DA42786-265E-4178-B273-AAC3148BF4A7}"/>
                </a:ext>
              </a:extLst>
            </p:cNvPr>
            <p:cNvSpPr txBox="1">
              <a:spLocks noChangeArrowheads="1"/>
            </p:cNvSpPr>
            <p:nvPr/>
          </p:nvSpPr>
          <p:spPr bwMode="auto">
            <a:xfrm rot="-5400000">
              <a:off x="553" y="2068"/>
              <a:ext cx="1138"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12725" indent="-212725" defTabSz="468313" eaLnBrk="0" hangingPunct="0">
                <a:defRPr>
                  <a:solidFill>
                    <a:schemeClr val="tx1"/>
                  </a:solidFill>
                  <a:latin typeface="Tahoma" panose="020B0604030504040204" pitchFamily="34" charset="0"/>
                </a:defRPr>
              </a:lvl1pPr>
              <a:lvl2pPr marL="742950" indent="-285750" defTabSz="468313" eaLnBrk="0" hangingPunct="0">
                <a:defRPr>
                  <a:solidFill>
                    <a:schemeClr val="tx1"/>
                  </a:solidFill>
                  <a:latin typeface="Tahoma" panose="020B0604030504040204" pitchFamily="34" charset="0"/>
                </a:defRPr>
              </a:lvl2pPr>
              <a:lvl3pPr marL="1143000" indent="-228600" defTabSz="468313" eaLnBrk="0" hangingPunct="0">
                <a:defRPr>
                  <a:solidFill>
                    <a:schemeClr val="tx1"/>
                  </a:solidFill>
                  <a:latin typeface="Tahoma" panose="020B0604030504040204" pitchFamily="34" charset="0"/>
                </a:defRPr>
              </a:lvl3pPr>
              <a:lvl4pPr marL="1600200" indent="-228600" defTabSz="468313" eaLnBrk="0" hangingPunct="0">
                <a:defRPr>
                  <a:solidFill>
                    <a:schemeClr val="tx1"/>
                  </a:solidFill>
                  <a:latin typeface="Tahoma" panose="020B0604030504040204" pitchFamily="34" charset="0"/>
                </a:defRPr>
              </a:lvl4pPr>
              <a:lvl5pPr marL="2057400" indent="-228600" defTabSz="468313" eaLnBrk="0" hangingPunct="0">
                <a:defRPr>
                  <a:solidFill>
                    <a:schemeClr val="tx1"/>
                  </a:solidFill>
                  <a:latin typeface="Tahoma" panose="020B0604030504040204" pitchFamily="34" charset="0"/>
                </a:defRPr>
              </a:lvl5pPr>
              <a:lvl6pPr marL="2514600" indent="-228600" defTabSz="468313" eaLnBrk="0" fontAlgn="base" hangingPunct="0">
                <a:spcBef>
                  <a:spcPct val="0"/>
                </a:spcBef>
                <a:spcAft>
                  <a:spcPct val="0"/>
                </a:spcAft>
                <a:defRPr>
                  <a:solidFill>
                    <a:schemeClr val="tx1"/>
                  </a:solidFill>
                  <a:latin typeface="Tahoma" panose="020B0604030504040204" pitchFamily="34" charset="0"/>
                </a:defRPr>
              </a:lvl6pPr>
              <a:lvl7pPr marL="2971800" indent="-228600" defTabSz="468313" eaLnBrk="0" fontAlgn="base" hangingPunct="0">
                <a:spcBef>
                  <a:spcPct val="0"/>
                </a:spcBef>
                <a:spcAft>
                  <a:spcPct val="0"/>
                </a:spcAft>
                <a:defRPr>
                  <a:solidFill>
                    <a:schemeClr val="tx1"/>
                  </a:solidFill>
                  <a:latin typeface="Tahoma" panose="020B0604030504040204" pitchFamily="34" charset="0"/>
                </a:defRPr>
              </a:lvl7pPr>
              <a:lvl8pPr marL="3429000" indent="-228600" defTabSz="468313" eaLnBrk="0" fontAlgn="base" hangingPunct="0">
                <a:spcBef>
                  <a:spcPct val="0"/>
                </a:spcBef>
                <a:spcAft>
                  <a:spcPct val="0"/>
                </a:spcAft>
                <a:defRPr>
                  <a:solidFill>
                    <a:schemeClr val="tx1"/>
                  </a:solidFill>
                  <a:latin typeface="Tahoma" panose="020B0604030504040204" pitchFamily="34" charset="0"/>
                </a:defRPr>
              </a:lvl8pPr>
              <a:lvl9pPr marL="3886200" indent="-228600" defTabSz="468313" eaLnBrk="0" fontAlgn="base" hangingPunct="0">
                <a:spcBef>
                  <a:spcPct val="0"/>
                </a:spcBef>
                <a:spcAft>
                  <a:spcPct val="0"/>
                </a:spcAft>
                <a:defRPr>
                  <a:solidFill>
                    <a:schemeClr val="tx1"/>
                  </a:solidFill>
                  <a:latin typeface="Tahoma" panose="020B0604030504040204" pitchFamily="34" charset="0"/>
                </a:defRPr>
              </a:lvl9pPr>
            </a:lstStyle>
            <a:p>
              <a:pPr eaLnBrk="1" hangingPunct="1">
                <a:buClr>
                  <a:srgbClr val="FFFFFF"/>
                </a:buClr>
                <a:buSzPct val="90000"/>
                <a:buFont typeface="Monotype Sorts"/>
                <a:buNone/>
              </a:pPr>
              <a:r>
                <a:rPr lang="en-US" altLang="cs-CZ" sz="2300" u="sng">
                  <a:solidFill>
                    <a:srgbClr val="FFE0F5"/>
                  </a:solidFill>
                  <a:latin typeface="Univers (WN)"/>
                </a:rPr>
                <a:t> </a:t>
              </a:r>
              <a:endParaRPr lang="en-US" altLang="cs-CZ" sz="2400">
                <a:latin typeface="Times New Roman" panose="02020603050405020304" pitchFamily="18" charset="0"/>
              </a:endParaRPr>
            </a:p>
          </p:txBody>
        </p:sp>
        <p:grpSp>
          <p:nvGrpSpPr>
            <p:cNvPr id="73759" name="Group 33">
              <a:extLst>
                <a:ext uri="{FF2B5EF4-FFF2-40B4-BE49-F238E27FC236}">
                  <a16:creationId xmlns:a16="http://schemas.microsoft.com/office/drawing/2014/main" id="{F30623D8-4A8E-4556-B02F-CFEE8031F235}"/>
                </a:ext>
              </a:extLst>
            </p:cNvPr>
            <p:cNvGrpSpPr>
              <a:grpSpLocks/>
            </p:cNvGrpSpPr>
            <p:nvPr/>
          </p:nvGrpSpPr>
          <p:grpSpPr bwMode="auto">
            <a:xfrm>
              <a:off x="2544" y="1824"/>
              <a:ext cx="843" cy="1352"/>
              <a:chOff x="3029" y="2126"/>
              <a:chExt cx="1126" cy="1674"/>
            </a:xfrm>
          </p:grpSpPr>
          <p:sp>
            <p:nvSpPr>
              <p:cNvPr id="73769" name="Freeform 34">
                <a:extLst>
                  <a:ext uri="{FF2B5EF4-FFF2-40B4-BE49-F238E27FC236}">
                    <a16:creationId xmlns:a16="http://schemas.microsoft.com/office/drawing/2014/main" id="{3D8F2D13-8CD2-4289-A2E6-E6DC3ED3FB7A}"/>
                  </a:ext>
                </a:extLst>
              </p:cNvPr>
              <p:cNvSpPr>
                <a:spLocks/>
              </p:cNvSpPr>
              <p:nvPr/>
            </p:nvSpPr>
            <p:spPr bwMode="auto">
              <a:xfrm>
                <a:off x="3029" y="2128"/>
                <a:ext cx="570" cy="1672"/>
              </a:xfrm>
              <a:custGeom>
                <a:avLst/>
                <a:gdLst>
                  <a:gd name="T0" fmla="*/ 3 w 570"/>
                  <a:gd name="T1" fmla="*/ 1666 h 1672"/>
                  <a:gd name="T2" fmla="*/ 18 w 570"/>
                  <a:gd name="T3" fmla="*/ 1636 h 1672"/>
                  <a:gd name="T4" fmla="*/ 40 w 570"/>
                  <a:gd name="T5" fmla="*/ 1591 h 1672"/>
                  <a:gd name="T6" fmla="*/ 63 w 570"/>
                  <a:gd name="T7" fmla="*/ 1542 h 1672"/>
                  <a:gd name="T8" fmla="*/ 85 w 570"/>
                  <a:gd name="T9" fmla="*/ 1494 h 1672"/>
                  <a:gd name="T10" fmla="*/ 99 w 570"/>
                  <a:gd name="T11" fmla="*/ 1457 h 1672"/>
                  <a:gd name="T12" fmla="*/ 112 w 570"/>
                  <a:gd name="T13" fmla="*/ 1406 h 1672"/>
                  <a:gd name="T14" fmla="*/ 125 w 570"/>
                  <a:gd name="T15" fmla="*/ 1348 h 1672"/>
                  <a:gd name="T16" fmla="*/ 139 w 570"/>
                  <a:gd name="T17" fmla="*/ 1286 h 1672"/>
                  <a:gd name="T18" fmla="*/ 149 w 570"/>
                  <a:gd name="T19" fmla="*/ 1228 h 1672"/>
                  <a:gd name="T20" fmla="*/ 159 w 570"/>
                  <a:gd name="T21" fmla="*/ 1180 h 1672"/>
                  <a:gd name="T22" fmla="*/ 175 w 570"/>
                  <a:gd name="T23" fmla="*/ 1104 h 1672"/>
                  <a:gd name="T24" fmla="*/ 195 w 570"/>
                  <a:gd name="T25" fmla="*/ 1011 h 1672"/>
                  <a:gd name="T26" fmla="*/ 215 w 570"/>
                  <a:gd name="T27" fmla="*/ 912 h 1672"/>
                  <a:gd name="T28" fmla="*/ 234 w 570"/>
                  <a:gd name="T29" fmla="*/ 815 h 1672"/>
                  <a:gd name="T30" fmla="*/ 249 w 570"/>
                  <a:gd name="T31" fmla="*/ 732 h 1672"/>
                  <a:gd name="T32" fmla="*/ 258 w 570"/>
                  <a:gd name="T33" fmla="*/ 671 h 1672"/>
                  <a:gd name="T34" fmla="*/ 265 w 570"/>
                  <a:gd name="T35" fmla="*/ 603 h 1672"/>
                  <a:gd name="T36" fmla="*/ 273 w 570"/>
                  <a:gd name="T37" fmla="*/ 526 h 1672"/>
                  <a:gd name="T38" fmla="*/ 279 w 570"/>
                  <a:gd name="T39" fmla="*/ 451 h 1672"/>
                  <a:gd name="T40" fmla="*/ 289 w 570"/>
                  <a:gd name="T41" fmla="*/ 383 h 1672"/>
                  <a:gd name="T42" fmla="*/ 297 w 570"/>
                  <a:gd name="T43" fmla="*/ 337 h 1672"/>
                  <a:gd name="T44" fmla="*/ 305 w 570"/>
                  <a:gd name="T45" fmla="*/ 308 h 1672"/>
                  <a:gd name="T46" fmla="*/ 315 w 570"/>
                  <a:gd name="T47" fmla="*/ 274 h 1672"/>
                  <a:gd name="T48" fmla="*/ 327 w 570"/>
                  <a:gd name="T49" fmla="*/ 240 h 1672"/>
                  <a:gd name="T50" fmla="*/ 338 w 570"/>
                  <a:gd name="T51" fmla="*/ 209 h 1672"/>
                  <a:gd name="T52" fmla="*/ 349 w 570"/>
                  <a:gd name="T53" fmla="*/ 183 h 1672"/>
                  <a:gd name="T54" fmla="*/ 361 w 570"/>
                  <a:gd name="T55" fmla="*/ 160 h 1672"/>
                  <a:gd name="T56" fmla="*/ 377 w 570"/>
                  <a:gd name="T57" fmla="*/ 132 h 1672"/>
                  <a:gd name="T58" fmla="*/ 396 w 570"/>
                  <a:gd name="T59" fmla="*/ 103 h 1672"/>
                  <a:gd name="T60" fmla="*/ 415 w 570"/>
                  <a:gd name="T61" fmla="*/ 76 h 1672"/>
                  <a:gd name="T62" fmla="*/ 432 w 570"/>
                  <a:gd name="T63" fmla="*/ 55 h 1672"/>
                  <a:gd name="T64" fmla="*/ 445 w 570"/>
                  <a:gd name="T65" fmla="*/ 42 h 1672"/>
                  <a:gd name="T66" fmla="*/ 458 w 570"/>
                  <a:gd name="T67" fmla="*/ 32 h 1672"/>
                  <a:gd name="T68" fmla="*/ 475 w 570"/>
                  <a:gd name="T69" fmla="*/ 21 h 1672"/>
                  <a:gd name="T70" fmla="*/ 491 w 570"/>
                  <a:gd name="T71" fmla="*/ 12 h 1672"/>
                  <a:gd name="T72" fmla="*/ 506 w 570"/>
                  <a:gd name="T73" fmla="*/ 4 h 1672"/>
                  <a:gd name="T74" fmla="*/ 517 w 570"/>
                  <a:gd name="T75" fmla="*/ 0 h 1672"/>
                  <a:gd name="T76" fmla="*/ 528 w 570"/>
                  <a:gd name="T77" fmla="*/ 0 h 1672"/>
                  <a:gd name="T78" fmla="*/ 541 w 570"/>
                  <a:gd name="T79" fmla="*/ 0 h 1672"/>
                  <a:gd name="T80" fmla="*/ 554 w 570"/>
                  <a:gd name="T81" fmla="*/ 0 h 1672"/>
                  <a:gd name="T82" fmla="*/ 564 w 570"/>
                  <a:gd name="T83" fmla="*/ 0 h 1672"/>
                  <a:gd name="T84" fmla="*/ 569 w 570"/>
                  <a:gd name="T85" fmla="*/ 0 h 16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70"/>
                  <a:gd name="T130" fmla="*/ 0 h 1672"/>
                  <a:gd name="T131" fmla="*/ 570 w 570"/>
                  <a:gd name="T132" fmla="*/ 1672 h 167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70" h="1672">
                    <a:moveTo>
                      <a:pt x="0" y="1671"/>
                    </a:moveTo>
                    <a:lnTo>
                      <a:pt x="0" y="1670"/>
                    </a:lnTo>
                    <a:lnTo>
                      <a:pt x="3" y="1666"/>
                    </a:lnTo>
                    <a:lnTo>
                      <a:pt x="6" y="1658"/>
                    </a:lnTo>
                    <a:lnTo>
                      <a:pt x="12" y="1648"/>
                    </a:lnTo>
                    <a:lnTo>
                      <a:pt x="18" y="1636"/>
                    </a:lnTo>
                    <a:lnTo>
                      <a:pt x="24" y="1622"/>
                    </a:lnTo>
                    <a:lnTo>
                      <a:pt x="32" y="1607"/>
                    </a:lnTo>
                    <a:lnTo>
                      <a:pt x="40" y="1591"/>
                    </a:lnTo>
                    <a:lnTo>
                      <a:pt x="48" y="1576"/>
                    </a:lnTo>
                    <a:lnTo>
                      <a:pt x="56" y="1558"/>
                    </a:lnTo>
                    <a:lnTo>
                      <a:pt x="63" y="1542"/>
                    </a:lnTo>
                    <a:lnTo>
                      <a:pt x="72" y="1524"/>
                    </a:lnTo>
                    <a:lnTo>
                      <a:pt x="78" y="1509"/>
                    </a:lnTo>
                    <a:lnTo>
                      <a:pt x="85" y="1494"/>
                    </a:lnTo>
                    <a:lnTo>
                      <a:pt x="90" y="1482"/>
                    </a:lnTo>
                    <a:lnTo>
                      <a:pt x="94" y="1470"/>
                    </a:lnTo>
                    <a:lnTo>
                      <a:pt x="99" y="1457"/>
                    </a:lnTo>
                    <a:lnTo>
                      <a:pt x="103" y="1441"/>
                    </a:lnTo>
                    <a:lnTo>
                      <a:pt x="107" y="1425"/>
                    </a:lnTo>
                    <a:lnTo>
                      <a:pt x="112" y="1406"/>
                    </a:lnTo>
                    <a:lnTo>
                      <a:pt x="116" y="1388"/>
                    </a:lnTo>
                    <a:lnTo>
                      <a:pt x="121" y="1368"/>
                    </a:lnTo>
                    <a:lnTo>
                      <a:pt x="125" y="1348"/>
                    </a:lnTo>
                    <a:lnTo>
                      <a:pt x="131" y="1326"/>
                    </a:lnTo>
                    <a:lnTo>
                      <a:pt x="135" y="1307"/>
                    </a:lnTo>
                    <a:lnTo>
                      <a:pt x="139" y="1286"/>
                    </a:lnTo>
                    <a:lnTo>
                      <a:pt x="142" y="1267"/>
                    </a:lnTo>
                    <a:lnTo>
                      <a:pt x="146" y="1246"/>
                    </a:lnTo>
                    <a:lnTo>
                      <a:pt x="149" y="1228"/>
                    </a:lnTo>
                    <a:lnTo>
                      <a:pt x="153" y="1210"/>
                    </a:lnTo>
                    <a:lnTo>
                      <a:pt x="156" y="1194"/>
                    </a:lnTo>
                    <a:lnTo>
                      <a:pt x="159" y="1180"/>
                    </a:lnTo>
                    <a:lnTo>
                      <a:pt x="164" y="1158"/>
                    </a:lnTo>
                    <a:lnTo>
                      <a:pt x="170" y="1132"/>
                    </a:lnTo>
                    <a:lnTo>
                      <a:pt x="175" y="1104"/>
                    </a:lnTo>
                    <a:lnTo>
                      <a:pt x="182" y="1074"/>
                    </a:lnTo>
                    <a:lnTo>
                      <a:pt x="188" y="1044"/>
                    </a:lnTo>
                    <a:lnTo>
                      <a:pt x="195" y="1011"/>
                    </a:lnTo>
                    <a:lnTo>
                      <a:pt x="201" y="979"/>
                    </a:lnTo>
                    <a:lnTo>
                      <a:pt x="209" y="944"/>
                    </a:lnTo>
                    <a:lnTo>
                      <a:pt x="215" y="912"/>
                    </a:lnTo>
                    <a:lnTo>
                      <a:pt x="222" y="879"/>
                    </a:lnTo>
                    <a:lnTo>
                      <a:pt x="227" y="847"/>
                    </a:lnTo>
                    <a:lnTo>
                      <a:pt x="234" y="815"/>
                    </a:lnTo>
                    <a:lnTo>
                      <a:pt x="239" y="786"/>
                    </a:lnTo>
                    <a:lnTo>
                      <a:pt x="245" y="758"/>
                    </a:lnTo>
                    <a:lnTo>
                      <a:pt x="249" y="732"/>
                    </a:lnTo>
                    <a:lnTo>
                      <a:pt x="254" y="708"/>
                    </a:lnTo>
                    <a:lnTo>
                      <a:pt x="256" y="691"/>
                    </a:lnTo>
                    <a:lnTo>
                      <a:pt x="258" y="671"/>
                    </a:lnTo>
                    <a:lnTo>
                      <a:pt x="260" y="650"/>
                    </a:lnTo>
                    <a:lnTo>
                      <a:pt x="264" y="626"/>
                    </a:lnTo>
                    <a:lnTo>
                      <a:pt x="265" y="603"/>
                    </a:lnTo>
                    <a:lnTo>
                      <a:pt x="267" y="578"/>
                    </a:lnTo>
                    <a:lnTo>
                      <a:pt x="270" y="553"/>
                    </a:lnTo>
                    <a:lnTo>
                      <a:pt x="273" y="526"/>
                    </a:lnTo>
                    <a:lnTo>
                      <a:pt x="275" y="501"/>
                    </a:lnTo>
                    <a:lnTo>
                      <a:pt x="277" y="476"/>
                    </a:lnTo>
                    <a:lnTo>
                      <a:pt x="279" y="451"/>
                    </a:lnTo>
                    <a:lnTo>
                      <a:pt x="283" y="427"/>
                    </a:lnTo>
                    <a:lnTo>
                      <a:pt x="285" y="405"/>
                    </a:lnTo>
                    <a:lnTo>
                      <a:pt x="289" y="383"/>
                    </a:lnTo>
                    <a:lnTo>
                      <a:pt x="292" y="363"/>
                    </a:lnTo>
                    <a:lnTo>
                      <a:pt x="296" y="345"/>
                    </a:lnTo>
                    <a:lnTo>
                      <a:pt x="297" y="337"/>
                    </a:lnTo>
                    <a:lnTo>
                      <a:pt x="299" y="328"/>
                    </a:lnTo>
                    <a:lnTo>
                      <a:pt x="301" y="319"/>
                    </a:lnTo>
                    <a:lnTo>
                      <a:pt x="305" y="308"/>
                    </a:lnTo>
                    <a:lnTo>
                      <a:pt x="308" y="297"/>
                    </a:lnTo>
                    <a:lnTo>
                      <a:pt x="312" y="286"/>
                    </a:lnTo>
                    <a:lnTo>
                      <a:pt x="315" y="274"/>
                    </a:lnTo>
                    <a:lnTo>
                      <a:pt x="319" y="262"/>
                    </a:lnTo>
                    <a:lnTo>
                      <a:pt x="323" y="252"/>
                    </a:lnTo>
                    <a:lnTo>
                      <a:pt x="327" y="240"/>
                    </a:lnTo>
                    <a:lnTo>
                      <a:pt x="331" y="230"/>
                    </a:lnTo>
                    <a:lnTo>
                      <a:pt x="335" y="219"/>
                    </a:lnTo>
                    <a:lnTo>
                      <a:pt x="338" y="209"/>
                    </a:lnTo>
                    <a:lnTo>
                      <a:pt x="342" y="199"/>
                    </a:lnTo>
                    <a:lnTo>
                      <a:pt x="345" y="192"/>
                    </a:lnTo>
                    <a:lnTo>
                      <a:pt x="349" y="183"/>
                    </a:lnTo>
                    <a:lnTo>
                      <a:pt x="353" y="176"/>
                    </a:lnTo>
                    <a:lnTo>
                      <a:pt x="356" y="168"/>
                    </a:lnTo>
                    <a:lnTo>
                      <a:pt x="361" y="160"/>
                    </a:lnTo>
                    <a:lnTo>
                      <a:pt x="366" y="150"/>
                    </a:lnTo>
                    <a:lnTo>
                      <a:pt x="371" y="141"/>
                    </a:lnTo>
                    <a:lnTo>
                      <a:pt x="377" y="132"/>
                    </a:lnTo>
                    <a:lnTo>
                      <a:pt x="383" y="122"/>
                    </a:lnTo>
                    <a:lnTo>
                      <a:pt x="390" y="112"/>
                    </a:lnTo>
                    <a:lnTo>
                      <a:pt x="396" y="103"/>
                    </a:lnTo>
                    <a:lnTo>
                      <a:pt x="402" y="93"/>
                    </a:lnTo>
                    <a:lnTo>
                      <a:pt x="407" y="85"/>
                    </a:lnTo>
                    <a:lnTo>
                      <a:pt x="415" y="76"/>
                    </a:lnTo>
                    <a:lnTo>
                      <a:pt x="421" y="68"/>
                    </a:lnTo>
                    <a:lnTo>
                      <a:pt x="427" y="60"/>
                    </a:lnTo>
                    <a:lnTo>
                      <a:pt x="432" y="55"/>
                    </a:lnTo>
                    <a:lnTo>
                      <a:pt x="438" y="48"/>
                    </a:lnTo>
                    <a:lnTo>
                      <a:pt x="441" y="46"/>
                    </a:lnTo>
                    <a:lnTo>
                      <a:pt x="445" y="42"/>
                    </a:lnTo>
                    <a:lnTo>
                      <a:pt x="449" y="39"/>
                    </a:lnTo>
                    <a:lnTo>
                      <a:pt x="454" y="35"/>
                    </a:lnTo>
                    <a:lnTo>
                      <a:pt x="458" y="32"/>
                    </a:lnTo>
                    <a:lnTo>
                      <a:pt x="463" y="28"/>
                    </a:lnTo>
                    <a:lnTo>
                      <a:pt x="469" y="25"/>
                    </a:lnTo>
                    <a:lnTo>
                      <a:pt x="475" y="21"/>
                    </a:lnTo>
                    <a:lnTo>
                      <a:pt x="479" y="19"/>
                    </a:lnTo>
                    <a:lnTo>
                      <a:pt x="485" y="15"/>
                    </a:lnTo>
                    <a:lnTo>
                      <a:pt x="491" y="12"/>
                    </a:lnTo>
                    <a:lnTo>
                      <a:pt x="497" y="9"/>
                    </a:lnTo>
                    <a:lnTo>
                      <a:pt x="501" y="7"/>
                    </a:lnTo>
                    <a:lnTo>
                      <a:pt x="506" y="4"/>
                    </a:lnTo>
                    <a:lnTo>
                      <a:pt x="510" y="2"/>
                    </a:lnTo>
                    <a:lnTo>
                      <a:pt x="515" y="0"/>
                    </a:lnTo>
                    <a:lnTo>
                      <a:pt x="517" y="0"/>
                    </a:lnTo>
                    <a:lnTo>
                      <a:pt x="520" y="0"/>
                    </a:lnTo>
                    <a:lnTo>
                      <a:pt x="524" y="0"/>
                    </a:lnTo>
                    <a:lnTo>
                      <a:pt x="528" y="0"/>
                    </a:lnTo>
                    <a:lnTo>
                      <a:pt x="533" y="0"/>
                    </a:lnTo>
                    <a:lnTo>
                      <a:pt x="537" y="0"/>
                    </a:lnTo>
                    <a:lnTo>
                      <a:pt x="541" y="0"/>
                    </a:lnTo>
                    <a:lnTo>
                      <a:pt x="546" y="0"/>
                    </a:lnTo>
                    <a:lnTo>
                      <a:pt x="550" y="0"/>
                    </a:lnTo>
                    <a:lnTo>
                      <a:pt x="554" y="0"/>
                    </a:lnTo>
                    <a:lnTo>
                      <a:pt x="558" y="0"/>
                    </a:lnTo>
                    <a:lnTo>
                      <a:pt x="562" y="0"/>
                    </a:lnTo>
                    <a:lnTo>
                      <a:pt x="564" y="0"/>
                    </a:lnTo>
                    <a:lnTo>
                      <a:pt x="567" y="0"/>
                    </a:lnTo>
                    <a:lnTo>
                      <a:pt x="569" y="0"/>
                    </a:lnTo>
                  </a:path>
                </a:pathLst>
              </a:custGeom>
              <a:noFill/>
              <a:ln w="31154" cap="flat" cmpd="sng">
                <a:solidFill>
                  <a:srgbClr val="F7F7F7"/>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3770" name="Freeform 35">
                <a:extLst>
                  <a:ext uri="{FF2B5EF4-FFF2-40B4-BE49-F238E27FC236}">
                    <a16:creationId xmlns:a16="http://schemas.microsoft.com/office/drawing/2014/main" id="{11C4B6DA-217E-4286-9ECC-D24198150F3D}"/>
                  </a:ext>
                </a:extLst>
              </p:cNvPr>
              <p:cNvSpPr>
                <a:spLocks/>
              </p:cNvSpPr>
              <p:nvPr/>
            </p:nvSpPr>
            <p:spPr bwMode="auto">
              <a:xfrm>
                <a:off x="3586" y="2126"/>
                <a:ext cx="569" cy="1674"/>
              </a:xfrm>
              <a:custGeom>
                <a:avLst/>
                <a:gdLst>
                  <a:gd name="T0" fmla="*/ 564 w 569"/>
                  <a:gd name="T1" fmla="*/ 1668 h 1674"/>
                  <a:gd name="T2" fmla="*/ 548 w 569"/>
                  <a:gd name="T3" fmla="*/ 1638 h 1674"/>
                  <a:gd name="T4" fmla="*/ 526 w 569"/>
                  <a:gd name="T5" fmla="*/ 1593 h 1674"/>
                  <a:gd name="T6" fmla="*/ 501 w 569"/>
                  <a:gd name="T7" fmla="*/ 1544 h 1674"/>
                  <a:gd name="T8" fmla="*/ 481 w 569"/>
                  <a:gd name="T9" fmla="*/ 1496 h 1674"/>
                  <a:gd name="T10" fmla="*/ 467 w 569"/>
                  <a:gd name="T11" fmla="*/ 1458 h 1674"/>
                  <a:gd name="T12" fmla="*/ 454 w 569"/>
                  <a:gd name="T13" fmla="*/ 1407 h 1674"/>
                  <a:gd name="T14" fmla="*/ 440 w 569"/>
                  <a:gd name="T15" fmla="*/ 1348 h 1674"/>
                  <a:gd name="T16" fmla="*/ 427 w 569"/>
                  <a:gd name="T17" fmla="*/ 1287 h 1674"/>
                  <a:gd name="T18" fmla="*/ 416 w 569"/>
                  <a:gd name="T19" fmla="*/ 1229 h 1674"/>
                  <a:gd name="T20" fmla="*/ 408 w 569"/>
                  <a:gd name="T21" fmla="*/ 1181 h 1674"/>
                  <a:gd name="T22" fmla="*/ 390 w 569"/>
                  <a:gd name="T23" fmla="*/ 1106 h 1674"/>
                  <a:gd name="T24" fmla="*/ 370 w 569"/>
                  <a:gd name="T25" fmla="*/ 1013 h 1674"/>
                  <a:gd name="T26" fmla="*/ 349 w 569"/>
                  <a:gd name="T27" fmla="*/ 914 h 1674"/>
                  <a:gd name="T28" fmla="*/ 331 w 569"/>
                  <a:gd name="T29" fmla="*/ 817 h 1674"/>
                  <a:gd name="T30" fmla="*/ 316 w 569"/>
                  <a:gd name="T31" fmla="*/ 734 h 1674"/>
                  <a:gd name="T32" fmla="*/ 307 w 569"/>
                  <a:gd name="T33" fmla="*/ 672 h 1674"/>
                  <a:gd name="T34" fmla="*/ 299 w 569"/>
                  <a:gd name="T35" fmla="*/ 603 h 1674"/>
                  <a:gd name="T36" fmla="*/ 293 w 569"/>
                  <a:gd name="T37" fmla="*/ 527 h 1674"/>
                  <a:gd name="T38" fmla="*/ 285 w 569"/>
                  <a:gd name="T39" fmla="*/ 452 h 1674"/>
                  <a:gd name="T40" fmla="*/ 277 w 569"/>
                  <a:gd name="T41" fmla="*/ 383 h 1674"/>
                  <a:gd name="T42" fmla="*/ 268 w 569"/>
                  <a:gd name="T43" fmla="*/ 337 h 1674"/>
                  <a:gd name="T44" fmla="*/ 261 w 569"/>
                  <a:gd name="T45" fmla="*/ 307 h 1674"/>
                  <a:gd name="T46" fmla="*/ 250 w 569"/>
                  <a:gd name="T47" fmla="*/ 274 h 1674"/>
                  <a:gd name="T48" fmla="*/ 239 w 569"/>
                  <a:gd name="T49" fmla="*/ 241 h 1674"/>
                  <a:gd name="T50" fmla="*/ 228 w 569"/>
                  <a:gd name="T51" fmla="*/ 210 h 1674"/>
                  <a:gd name="T52" fmla="*/ 218 w 569"/>
                  <a:gd name="T53" fmla="*/ 184 h 1674"/>
                  <a:gd name="T54" fmla="*/ 204 w 569"/>
                  <a:gd name="T55" fmla="*/ 160 h 1674"/>
                  <a:gd name="T56" fmla="*/ 189 w 569"/>
                  <a:gd name="T57" fmla="*/ 132 h 1674"/>
                  <a:gd name="T58" fmla="*/ 169 w 569"/>
                  <a:gd name="T59" fmla="*/ 103 h 1674"/>
                  <a:gd name="T60" fmla="*/ 151 w 569"/>
                  <a:gd name="T61" fmla="*/ 76 h 1674"/>
                  <a:gd name="T62" fmla="*/ 134 w 569"/>
                  <a:gd name="T63" fmla="*/ 55 h 1674"/>
                  <a:gd name="T64" fmla="*/ 121 w 569"/>
                  <a:gd name="T65" fmla="*/ 43 h 1674"/>
                  <a:gd name="T66" fmla="*/ 106 w 569"/>
                  <a:gd name="T67" fmla="*/ 33 h 1674"/>
                  <a:gd name="T68" fmla="*/ 91 w 569"/>
                  <a:gd name="T69" fmla="*/ 21 h 1674"/>
                  <a:gd name="T70" fmla="*/ 74 w 569"/>
                  <a:gd name="T71" fmla="*/ 13 h 1674"/>
                  <a:gd name="T72" fmla="*/ 59 w 569"/>
                  <a:gd name="T73" fmla="*/ 5 h 1674"/>
                  <a:gd name="T74" fmla="*/ 49 w 569"/>
                  <a:gd name="T75" fmla="*/ 1 h 1674"/>
                  <a:gd name="T76" fmla="*/ 38 w 569"/>
                  <a:gd name="T77" fmla="*/ 0 h 1674"/>
                  <a:gd name="T78" fmla="*/ 25 w 569"/>
                  <a:gd name="T79" fmla="*/ 0 h 1674"/>
                  <a:gd name="T80" fmla="*/ 12 w 569"/>
                  <a:gd name="T81" fmla="*/ 1 h 1674"/>
                  <a:gd name="T82" fmla="*/ 3 w 569"/>
                  <a:gd name="T83" fmla="*/ 1 h 1674"/>
                  <a:gd name="T84" fmla="*/ 0 w 569"/>
                  <a:gd name="T85" fmla="*/ 1 h 167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69"/>
                  <a:gd name="T130" fmla="*/ 0 h 1674"/>
                  <a:gd name="T131" fmla="*/ 569 w 569"/>
                  <a:gd name="T132" fmla="*/ 1674 h 167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69" h="1674">
                    <a:moveTo>
                      <a:pt x="568" y="1673"/>
                    </a:moveTo>
                    <a:lnTo>
                      <a:pt x="566" y="1672"/>
                    </a:lnTo>
                    <a:lnTo>
                      <a:pt x="564" y="1668"/>
                    </a:lnTo>
                    <a:lnTo>
                      <a:pt x="559" y="1660"/>
                    </a:lnTo>
                    <a:lnTo>
                      <a:pt x="555" y="1650"/>
                    </a:lnTo>
                    <a:lnTo>
                      <a:pt x="548" y="1638"/>
                    </a:lnTo>
                    <a:lnTo>
                      <a:pt x="541" y="1624"/>
                    </a:lnTo>
                    <a:lnTo>
                      <a:pt x="534" y="1609"/>
                    </a:lnTo>
                    <a:lnTo>
                      <a:pt x="526" y="1593"/>
                    </a:lnTo>
                    <a:lnTo>
                      <a:pt x="516" y="1578"/>
                    </a:lnTo>
                    <a:lnTo>
                      <a:pt x="509" y="1560"/>
                    </a:lnTo>
                    <a:lnTo>
                      <a:pt x="501" y="1544"/>
                    </a:lnTo>
                    <a:lnTo>
                      <a:pt x="494" y="1526"/>
                    </a:lnTo>
                    <a:lnTo>
                      <a:pt x="487" y="1511"/>
                    </a:lnTo>
                    <a:lnTo>
                      <a:pt x="481" y="1496"/>
                    </a:lnTo>
                    <a:lnTo>
                      <a:pt x="476" y="1483"/>
                    </a:lnTo>
                    <a:lnTo>
                      <a:pt x="473" y="1472"/>
                    </a:lnTo>
                    <a:lnTo>
                      <a:pt x="467" y="1458"/>
                    </a:lnTo>
                    <a:lnTo>
                      <a:pt x="464" y="1443"/>
                    </a:lnTo>
                    <a:lnTo>
                      <a:pt x="458" y="1426"/>
                    </a:lnTo>
                    <a:lnTo>
                      <a:pt x="454" y="1407"/>
                    </a:lnTo>
                    <a:lnTo>
                      <a:pt x="448" y="1389"/>
                    </a:lnTo>
                    <a:lnTo>
                      <a:pt x="444" y="1368"/>
                    </a:lnTo>
                    <a:lnTo>
                      <a:pt x="440" y="1348"/>
                    </a:lnTo>
                    <a:lnTo>
                      <a:pt x="436" y="1327"/>
                    </a:lnTo>
                    <a:lnTo>
                      <a:pt x="431" y="1308"/>
                    </a:lnTo>
                    <a:lnTo>
                      <a:pt x="427" y="1287"/>
                    </a:lnTo>
                    <a:lnTo>
                      <a:pt x="424" y="1268"/>
                    </a:lnTo>
                    <a:lnTo>
                      <a:pt x="419" y="1247"/>
                    </a:lnTo>
                    <a:lnTo>
                      <a:pt x="416" y="1229"/>
                    </a:lnTo>
                    <a:lnTo>
                      <a:pt x="413" y="1212"/>
                    </a:lnTo>
                    <a:lnTo>
                      <a:pt x="410" y="1196"/>
                    </a:lnTo>
                    <a:lnTo>
                      <a:pt x="408" y="1181"/>
                    </a:lnTo>
                    <a:lnTo>
                      <a:pt x="402" y="1159"/>
                    </a:lnTo>
                    <a:lnTo>
                      <a:pt x="397" y="1133"/>
                    </a:lnTo>
                    <a:lnTo>
                      <a:pt x="390" y="1106"/>
                    </a:lnTo>
                    <a:lnTo>
                      <a:pt x="384" y="1076"/>
                    </a:lnTo>
                    <a:lnTo>
                      <a:pt x="377" y="1045"/>
                    </a:lnTo>
                    <a:lnTo>
                      <a:pt x="370" y="1013"/>
                    </a:lnTo>
                    <a:lnTo>
                      <a:pt x="363" y="980"/>
                    </a:lnTo>
                    <a:lnTo>
                      <a:pt x="357" y="946"/>
                    </a:lnTo>
                    <a:lnTo>
                      <a:pt x="349" y="914"/>
                    </a:lnTo>
                    <a:lnTo>
                      <a:pt x="343" y="881"/>
                    </a:lnTo>
                    <a:lnTo>
                      <a:pt x="336" y="849"/>
                    </a:lnTo>
                    <a:lnTo>
                      <a:pt x="331" y="817"/>
                    </a:lnTo>
                    <a:lnTo>
                      <a:pt x="325" y="788"/>
                    </a:lnTo>
                    <a:lnTo>
                      <a:pt x="320" y="760"/>
                    </a:lnTo>
                    <a:lnTo>
                      <a:pt x="316" y="734"/>
                    </a:lnTo>
                    <a:lnTo>
                      <a:pt x="313" y="709"/>
                    </a:lnTo>
                    <a:lnTo>
                      <a:pt x="309" y="692"/>
                    </a:lnTo>
                    <a:lnTo>
                      <a:pt x="307" y="672"/>
                    </a:lnTo>
                    <a:lnTo>
                      <a:pt x="304" y="651"/>
                    </a:lnTo>
                    <a:lnTo>
                      <a:pt x="302" y="627"/>
                    </a:lnTo>
                    <a:lnTo>
                      <a:pt x="299" y="603"/>
                    </a:lnTo>
                    <a:lnTo>
                      <a:pt x="297" y="579"/>
                    </a:lnTo>
                    <a:lnTo>
                      <a:pt x="295" y="554"/>
                    </a:lnTo>
                    <a:lnTo>
                      <a:pt x="293" y="527"/>
                    </a:lnTo>
                    <a:lnTo>
                      <a:pt x="289" y="502"/>
                    </a:lnTo>
                    <a:lnTo>
                      <a:pt x="287" y="476"/>
                    </a:lnTo>
                    <a:lnTo>
                      <a:pt x="285" y="452"/>
                    </a:lnTo>
                    <a:lnTo>
                      <a:pt x="283" y="427"/>
                    </a:lnTo>
                    <a:lnTo>
                      <a:pt x="279" y="405"/>
                    </a:lnTo>
                    <a:lnTo>
                      <a:pt x="277" y="383"/>
                    </a:lnTo>
                    <a:lnTo>
                      <a:pt x="273" y="363"/>
                    </a:lnTo>
                    <a:lnTo>
                      <a:pt x="271" y="345"/>
                    </a:lnTo>
                    <a:lnTo>
                      <a:pt x="268" y="337"/>
                    </a:lnTo>
                    <a:lnTo>
                      <a:pt x="266" y="328"/>
                    </a:lnTo>
                    <a:lnTo>
                      <a:pt x="263" y="318"/>
                    </a:lnTo>
                    <a:lnTo>
                      <a:pt x="261" y="307"/>
                    </a:lnTo>
                    <a:lnTo>
                      <a:pt x="257" y="297"/>
                    </a:lnTo>
                    <a:lnTo>
                      <a:pt x="254" y="286"/>
                    </a:lnTo>
                    <a:lnTo>
                      <a:pt x="250" y="274"/>
                    </a:lnTo>
                    <a:lnTo>
                      <a:pt x="247" y="263"/>
                    </a:lnTo>
                    <a:lnTo>
                      <a:pt x="244" y="252"/>
                    </a:lnTo>
                    <a:lnTo>
                      <a:pt x="239" y="241"/>
                    </a:lnTo>
                    <a:lnTo>
                      <a:pt x="236" y="231"/>
                    </a:lnTo>
                    <a:lnTo>
                      <a:pt x="232" y="219"/>
                    </a:lnTo>
                    <a:lnTo>
                      <a:pt x="228" y="210"/>
                    </a:lnTo>
                    <a:lnTo>
                      <a:pt x="224" y="200"/>
                    </a:lnTo>
                    <a:lnTo>
                      <a:pt x="221" y="192"/>
                    </a:lnTo>
                    <a:lnTo>
                      <a:pt x="218" y="184"/>
                    </a:lnTo>
                    <a:lnTo>
                      <a:pt x="213" y="176"/>
                    </a:lnTo>
                    <a:lnTo>
                      <a:pt x="210" y="169"/>
                    </a:lnTo>
                    <a:lnTo>
                      <a:pt x="204" y="160"/>
                    </a:lnTo>
                    <a:lnTo>
                      <a:pt x="200" y="151"/>
                    </a:lnTo>
                    <a:lnTo>
                      <a:pt x="194" y="142"/>
                    </a:lnTo>
                    <a:lnTo>
                      <a:pt x="189" y="132"/>
                    </a:lnTo>
                    <a:lnTo>
                      <a:pt x="183" y="122"/>
                    </a:lnTo>
                    <a:lnTo>
                      <a:pt x="177" y="112"/>
                    </a:lnTo>
                    <a:lnTo>
                      <a:pt x="169" y="103"/>
                    </a:lnTo>
                    <a:lnTo>
                      <a:pt x="164" y="94"/>
                    </a:lnTo>
                    <a:lnTo>
                      <a:pt x="157" y="85"/>
                    </a:lnTo>
                    <a:lnTo>
                      <a:pt x="151" y="76"/>
                    </a:lnTo>
                    <a:lnTo>
                      <a:pt x="146" y="69"/>
                    </a:lnTo>
                    <a:lnTo>
                      <a:pt x="140" y="61"/>
                    </a:lnTo>
                    <a:lnTo>
                      <a:pt x="134" y="55"/>
                    </a:lnTo>
                    <a:lnTo>
                      <a:pt x="129" y="48"/>
                    </a:lnTo>
                    <a:lnTo>
                      <a:pt x="125" y="46"/>
                    </a:lnTo>
                    <a:lnTo>
                      <a:pt x="121" y="43"/>
                    </a:lnTo>
                    <a:lnTo>
                      <a:pt x="116" y="39"/>
                    </a:lnTo>
                    <a:lnTo>
                      <a:pt x="112" y="36"/>
                    </a:lnTo>
                    <a:lnTo>
                      <a:pt x="106" y="33"/>
                    </a:lnTo>
                    <a:lnTo>
                      <a:pt x="101" y="29"/>
                    </a:lnTo>
                    <a:lnTo>
                      <a:pt x="95" y="25"/>
                    </a:lnTo>
                    <a:lnTo>
                      <a:pt x="91" y="21"/>
                    </a:lnTo>
                    <a:lnTo>
                      <a:pt x="86" y="20"/>
                    </a:lnTo>
                    <a:lnTo>
                      <a:pt x="80" y="16"/>
                    </a:lnTo>
                    <a:lnTo>
                      <a:pt x="74" y="13"/>
                    </a:lnTo>
                    <a:lnTo>
                      <a:pt x="69" y="9"/>
                    </a:lnTo>
                    <a:lnTo>
                      <a:pt x="64" y="7"/>
                    </a:lnTo>
                    <a:lnTo>
                      <a:pt x="59" y="5"/>
                    </a:lnTo>
                    <a:lnTo>
                      <a:pt x="56" y="3"/>
                    </a:lnTo>
                    <a:lnTo>
                      <a:pt x="52" y="1"/>
                    </a:lnTo>
                    <a:lnTo>
                      <a:pt x="49" y="1"/>
                    </a:lnTo>
                    <a:lnTo>
                      <a:pt x="46" y="1"/>
                    </a:lnTo>
                    <a:lnTo>
                      <a:pt x="42" y="1"/>
                    </a:lnTo>
                    <a:lnTo>
                      <a:pt x="38" y="0"/>
                    </a:lnTo>
                    <a:lnTo>
                      <a:pt x="32" y="0"/>
                    </a:lnTo>
                    <a:lnTo>
                      <a:pt x="28" y="0"/>
                    </a:lnTo>
                    <a:lnTo>
                      <a:pt x="25" y="0"/>
                    </a:lnTo>
                    <a:lnTo>
                      <a:pt x="21" y="0"/>
                    </a:lnTo>
                    <a:lnTo>
                      <a:pt x="16" y="1"/>
                    </a:lnTo>
                    <a:lnTo>
                      <a:pt x="12" y="1"/>
                    </a:lnTo>
                    <a:lnTo>
                      <a:pt x="9" y="1"/>
                    </a:lnTo>
                    <a:lnTo>
                      <a:pt x="6" y="1"/>
                    </a:lnTo>
                    <a:lnTo>
                      <a:pt x="3" y="1"/>
                    </a:lnTo>
                    <a:lnTo>
                      <a:pt x="1" y="1"/>
                    </a:lnTo>
                    <a:lnTo>
                      <a:pt x="0" y="1"/>
                    </a:lnTo>
                  </a:path>
                </a:pathLst>
              </a:custGeom>
              <a:noFill/>
              <a:ln w="31154" cap="flat" cmpd="sng">
                <a:solidFill>
                  <a:srgbClr val="F7F7F7"/>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73760" name="Group 36">
              <a:extLst>
                <a:ext uri="{FF2B5EF4-FFF2-40B4-BE49-F238E27FC236}">
                  <a16:creationId xmlns:a16="http://schemas.microsoft.com/office/drawing/2014/main" id="{158835A1-BEAF-4ADA-9803-F0AF00A7EC4D}"/>
                </a:ext>
              </a:extLst>
            </p:cNvPr>
            <p:cNvGrpSpPr>
              <a:grpSpLocks/>
            </p:cNvGrpSpPr>
            <p:nvPr/>
          </p:nvGrpSpPr>
          <p:grpSpPr bwMode="auto">
            <a:xfrm>
              <a:off x="1536" y="1824"/>
              <a:ext cx="843" cy="1352"/>
              <a:chOff x="3029" y="2126"/>
              <a:chExt cx="1126" cy="1674"/>
            </a:xfrm>
          </p:grpSpPr>
          <p:sp>
            <p:nvSpPr>
              <p:cNvPr id="73767" name="Freeform 37">
                <a:extLst>
                  <a:ext uri="{FF2B5EF4-FFF2-40B4-BE49-F238E27FC236}">
                    <a16:creationId xmlns:a16="http://schemas.microsoft.com/office/drawing/2014/main" id="{2FEB64DD-B9D0-476D-8FF1-67DEB0DAD725}"/>
                  </a:ext>
                </a:extLst>
              </p:cNvPr>
              <p:cNvSpPr>
                <a:spLocks/>
              </p:cNvSpPr>
              <p:nvPr/>
            </p:nvSpPr>
            <p:spPr bwMode="auto">
              <a:xfrm>
                <a:off x="3029" y="2128"/>
                <a:ext cx="570" cy="1672"/>
              </a:xfrm>
              <a:custGeom>
                <a:avLst/>
                <a:gdLst>
                  <a:gd name="T0" fmla="*/ 3 w 570"/>
                  <a:gd name="T1" fmla="*/ 1666 h 1672"/>
                  <a:gd name="T2" fmla="*/ 18 w 570"/>
                  <a:gd name="T3" fmla="*/ 1636 h 1672"/>
                  <a:gd name="T4" fmla="*/ 40 w 570"/>
                  <a:gd name="T5" fmla="*/ 1591 h 1672"/>
                  <a:gd name="T6" fmla="*/ 63 w 570"/>
                  <a:gd name="T7" fmla="*/ 1542 h 1672"/>
                  <a:gd name="T8" fmla="*/ 85 w 570"/>
                  <a:gd name="T9" fmla="*/ 1494 h 1672"/>
                  <a:gd name="T10" fmla="*/ 99 w 570"/>
                  <a:gd name="T11" fmla="*/ 1457 h 1672"/>
                  <a:gd name="T12" fmla="*/ 112 w 570"/>
                  <a:gd name="T13" fmla="*/ 1406 h 1672"/>
                  <a:gd name="T14" fmla="*/ 125 w 570"/>
                  <a:gd name="T15" fmla="*/ 1348 h 1672"/>
                  <a:gd name="T16" fmla="*/ 139 w 570"/>
                  <a:gd name="T17" fmla="*/ 1286 h 1672"/>
                  <a:gd name="T18" fmla="*/ 149 w 570"/>
                  <a:gd name="T19" fmla="*/ 1228 h 1672"/>
                  <a:gd name="T20" fmla="*/ 159 w 570"/>
                  <a:gd name="T21" fmla="*/ 1180 h 1672"/>
                  <a:gd name="T22" fmla="*/ 175 w 570"/>
                  <a:gd name="T23" fmla="*/ 1104 h 1672"/>
                  <a:gd name="T24" fmla="*/ 195 w 570"/>
                  <a:gd name="T25" fmla="*/ 1011 h 1672"/>
                  <a:gd name="T26" fmla="*/ 215 w 570"/>
                  <a:gd name="T27" fmla="*/ 912 h 1672"/>
                  <a:gd name="T28" fmla="*/ 234 w 570"/>
                  <a:gd name="T29" fmla="*/ 815 h 1672"/>
                  <a:gd name="T30" fmla="*/ 249 w 570"/>
                  <a:gd name="T31" fmla="*/ 732 h 1672"/>
                  <a:gd name="T32" fmla="*/ 258 w 570"/>
                  <a:gd name="T33" fmla="*/ 671 h 1672"/>
                  <a:gd name="T34" fmla="*/ 265 w 570"/>
                  <a:gd name="T35" fmla="*/ 603 h 1672"/>
                  <a:gd name="T36" fmla="*/ 273 w 570"/>
                  <a:gd name="T37" fmla="*/ 526 h 1672"/>
                  <a:gd name="T38" fmla="*/ 279 w 570"/>
                  <a:gd name="T39" fmla="*/ 451 h 1672"/>
                  <a:gd name="T40" fmla="*/ 289 w 570"/>
                  <a:gd name="T41" fmla="*/ 383 h 1672"/>
                  <a:gd name="T42" fmla="*/ 297 w 570"/>
                  <a:gd name="T43" fmla="*/ 337 h 1672"/>
                  <a:gd name="T44" fmla="*/ 305 w 570"/>
                  <a:gd name="T45" fmla="*/ 308 h 1672"/>
                  <a:gd name="T46" fmla="*/ 315 w 570"/>
                  <a:gd name="T47" fmla="*/ 274 h 1672"/>
                  <a:gd name="T48" fmla="*/ 327 w 570"/>
                  <a:gd name="T49" fmla="*/ 240 h 1672"/>
                  <a:gd name="T50" fmla="*/ 338 w 570"/>
                  <a:gd name="T51" fmla="*/ 209 h 1672"/>
                  <a:gd name="T52" fmla="*/ 349 w 570"/>
                  <a:gd name="T53" fmla="*/ 183 h 1672"/>
                  <a:gd name="T54" fmla="*/ 361 w 570"/>
                  <a:gd name="T55" fmla="*/ 160 h 1672"/>
                  <a:gd name="T56" fmla="*/ 377 w 570"/>
                  <a:gd name="T57" fmla="*/ 132 h 1672"/>
                  <a:gd name="T58" fmla="*/ 396 w 570"/>
                  <a:gd name="T59" fmla="*/ 103 h 1672"/>
                  <a:gd name="T60" fmla="*/ 415 w 570"/>
                  <a:gd name="T61" fmla="*/ 76 h 1672"/>
                  <a:gd name="T62" fmla="*/ 432 w 570"/>
                  <a:gd name="T63" fmla="*/ 55 h 1672"/>
                  <a:gd name="T64" fmla="*/ 445 w 570"/>
                  <a:gd name="T65" fmla="*/ 42 h 1672"/>
                  <a:gd name="T66" fmla="*/ 458 w 570"/>
                  <a:gd name="T67" fmla="*/ 32 h 1672"/>
                  <a:gd name="T68" fmla="*/ 475 w 570"/>
                  <a:gd name="T69" fmla="*/ 21 h 1672"/>
                  <a:gd name="T70" fmla="*/ 491 w 570"/>
                  <a:gd name="T71" fmla="*/ 12 h 1672"/>
                  <a:gd name="T72" fmla="*/ 506 w 570"/>
                  <a:gd name="T73" fmla="*/ 4 h 1672"/>
                  <a:gd name="T74" fmla="*/ 517 w 570"/>
                  <a:gd name="T75" fmla="*/ 0 h 1672"/>
                  <a:gd name="T76" fmla="*/ 528 w 570"/>
                  <a:gd name="T77" fmla="*/ 0 h 1672"/>
                  <a:gd name="T78" fmla="*/ 541 w 570"/>
                  <a:gd name="T79" fmla="*/ 0 h 1672"/>
                  <a:gd name="T80" fmla="*/ 554 w 570"/>
                  <a:gd name="T81" fmla="*/ 0 h 1672"/>
                  <a:gd name="T82" fmla="*/ 564 w 570"/>
                  <a:gd name="T83" fmla="*/ 0 h 1672"/>
                  <a:gd name="T84" fmla="*/ 569 w 570"/>
                  <a:gd name="T85" fmla="*/ 0 h 16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70"/>
                  <a:gd name="T130" fmla="*/ 0 h 1672"/>
                  <a:gd name="T131" fmla="*/ 570 w 570"/>
                  <a:gd name="T132" fmla="*/ 1672 h 167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70" h="1672">
                    <a:moveTo>
                      <a:pt x="0" y="1671"/>
                    </a:moveTo>
                    <a:lnTo>
                      <a:pt x="0" y="1670"/>
                    </a:lnTo>
                    <a:lnTo>
                      <a:pt x="3" y="1666"/>
                    </a:lnTo>
                    <a:lnTo>
                      <a:pt x="6" y="1658"/>
                    </a:lnTo>
                    <a:lnTo>
                      <a:pt x="12" y="1648"/>
                    </a:lnTo>
                    <a:lnTo>
                      <a:pt x="18" y="1636"/>
                    </a:lnTo>
                    <a:lnTo>
                      <a:pt x="24" y="1622"/>
                    </a:lnTo>
                    <a:lnTo>
                      <a:pt x="32" y="1607"/>
                    </a:lnTo>
                    <a:lnTo>
                      <a:pt x="40" y="1591"/>
                    </a:lnTo>
                    <a:lnTo>
                      <a:pt x="48" y="1576"/>
                    </a:lnTo>
                    <a:lnTo>
                      <a:pt x="56" y="1558"/>
                    </a:lnTo>
                    <a:lnTo>
                      <a:pt x="63" y="1542"/>
                    </a:lnTo>
                    <a:lnTo>
                      <a:pt x="72" y="1524"/>
                    </a:lnTo>
                    <a:lnTo>
                      <a:pt x="78" y="1509"/>
                    </a:lnTo>
                    <a:lnTo>
                      <a:pt x="85" y="1494"/>
                    </a:lnTo>
                    <a:lnTo>
                      <a:pt x="90" y="1482"/>
                    </a:lnTo>
                    <a:lnTo>
                      <a:pt x="94" y="1470"/>
                    </a:lnTo>
                    <a:lnTo>
                      <a:pt x="99" y="1457"/>
                    </a:lnTo>
                    <a:lnTo>
                      <a:pt x="103" y="1441"/>
                    </a:lnTo>
                    <a:lnTo>
                      <a:pt x="107" y="1425"/>
                    </a:lnTo>
                    <a:lnTo>
                      <a:pt x="112" y="1406"/>
                    </a:lnTo>
                    <a:lnTo>
                      <a:pt x="116" y="1388"/>
                    </a:lnTo>
                    <a:lnTo>
                      <a:pt x="121" y="1368"/>
                    </a:lnTo>
                    <a:lnTo>
                      <a:pt x="125" y="1348"/>
                    </a:lnTo>
                    <a:lnTo>
                      <a:pt x="131" y="1326"/>
                    </a:lnTo>
                    <a:lnTo>
                      <a:pt x="135" y="1307"/>
                    </a:lnTo>
                    <a:lnTo>
                      <a:pt x="139" y="1286"/>
                    </a:lnTo>
                    <a:lnTo>
                      <a:pt x="142" y="1267"/>
                    </a:lnTo>
                    <a:lnTo>
                      <a:pt x="146" y="1246"/>
                    </a:lnTo>
                    <a:lnTo>
                      <a:pt x="149" y="1228"/>
                    </a:lnTo>
                    <a:lnTo>
                      <a:pt x="153" y="1210"/>
                    </a:lnTo>
                    <a:lnTo>
                      <a:pt x="156" y="1194"/>
                    </a:lnTo>
                    <a:lnTo>
                      <a:pt x="159" y="1180"/>
                    </a:lnTo>
                    <a:lnTo>
                      <a:pt x="164" y="1158"/>
                    </a:lnTo>
                    <a:lnTo>
                      <a:pt x="170" y="1132"/>
                    </a:lnTo>
                    <a:lnTo>
                      <a:pt x="175" y="1104"/>
                    </a:lnTo>
                    <a:lnTo>
                      <a:pt x="182" y="1074"/>
                    </a:lnTo>
                    <a:lnTo>
                      <a:pt x="188" y="1044"/>
                    </a:lnTo>
                    <a:lnTo>
                      <a:pt x="195" y="1011"/>
                    </a:lnTo>
                    <a:lnTo>
                      <a:pt x="201" y="979"/>
                    </a:lnTo>
                    <a:lnTo>
                      <a:pt x="209" y="944"/>
                    </a:lnTo>
                    <a:lnTo>
                      <a:pt x="215" y="912"/>
                    </a:lnTo>
                    <a:lnTo>
                      <a:pt x="222" y="879"/>
                    </a:lnTo>
                    <a:lnTo>
                      <a:pt x="227" y="847"/>
                    </a:lnTo>
                    <a:lnTo>
                      <a:pt x="234" y="815"/>
                    </a:lnTo>
                    <a:lnTo>
                      <a:pt x="239" y="786"/>
                    </a:lnTo>
                    <a:lnTo>
                      <a:pt x="245" y="758"/>
                    </a:lnTo>
                    <a:lnTo>
                      <a:pt x="249" y="732"/>
                    </a:lnTo>
                    <a:lnTo>
                      <a:pt x="254" y="708"/>
                    </a:lnTo>
                    <a:lnTo>
                      <a:pt x="256" y="691"/>
                    </a:lnTo>
                    <a:lnTo>
                      <a:pt x="258" y="671"/>
                    </a:lnTo>
                    <a:lnTo>
                      <a:pt x="260" y="650"/>
                    </a:lnTo>
                    <a:lnTo>
                      <a:pt x="264" y="626"/>
                    </a:lnTo>
                    <a:lnTo>
                      <a:pt x="265" y="603"/>
                    </a:lnTo>
                    <a:lnTo>
                      <a:pt x="267" y="578"/>
                    </a:lnTo>
                    <a:lnTo>
                      <a:pt x="270" y="553"/>
                    </a:lnTo>
                    <a:lnTo>
                      <a:pt x="273" y="526"/>
                    </a:lnTo>
                    <a:lnTo>
                      <a:pt x="275" y="501"/>
                    </a:lnTo>
                    <a:lnTo>
                      <a:pt x="277" y="476"/>
                    </a:lnTo>
                    <a:lnTo>
                      <a:pt x="279" y="451"/>
                    </a:lnTo>
                    <a:lnTo>
                      <a:pt x="283" y="427"/>
                    </a:lnTo>
                    <a:lnTo>
                      <a:pt x="285" y="405"/>
                    </a:lnTo>
                    <a:lnTo>
                      <a:pt x="289" y="383"/>
                    </a:lnTo>
                    <a:lnTo>
                      <a:pt x="292" y="363"/>
                    </a:lnTo>
                    <a:lnTo>
                      <a:pt x="296" y="345"/>
                    </a:lnTo>
                    <a:lnTo>
                      <a:pt x="297" y="337"/>
                    </a:lnTo>
                    <a:lnTo>
                      <a:pt x="299" y="328"/>
                    </a:lnTo>
                    <a:lnTo>
                      <a:pt x="301" y="319"/>
                    </a:lnTo>
                    <a:lnTo>
                      <a:pt x="305" y="308"/>
                    </a:lnTo>
                    <a:lnTo>
                      <a:pt x="308" y="297"/>
                    </a:lnTo>
                    <a:lnTo>
                      <a:pt x="312" y="286"/>
                    </a:lnTo>
                    <a:lnTo>
                      <a:pt x="315" y="274"/>
                    </a:lnTo>
                    <a:lnTo>
                      <a:pt x="319" y="262"/>
                    </a:lnTo>
                    <a:lnTo>
                      <a:pt x="323" y="252"/>
                    </a:lnTo>
                    <a:lnTo>
                      <a:pt x="327" y="240"/>
                    </a:lnTo>
                    <a:lnTo>
                      <a:pt x="331" y="230"/>
                    </a:lnTo>
                    <a:lnTo>
                      <a:pt x="335" y="219"/>
                    </a:lnTo>
                    <a:lnTo>
                      <a:pt x="338" y="209"/>
                    </a:lnTo>
                    <a:lnTo>
                      <a:pt x="342" y="199"/>
                    </a:lnTo>
                    <a:lnTo>
                      <a:pt x="345" y="192"/>
                    </a:lnTo>
                    <a:lnTo>
                      <a:pt x="349" y="183"/>
                    </a:lnTo>
                    <a:lnTo>
                      <a:pt x="353" y="176"/>
                    </a:lnTo>
                    <a:lnTo>
                      <a:pt x="356" y="168"/>
                    </a:lnTo>
                    <a:lnTo>
                      <a:pt x="361" y="160"/>
                    </a:lnTo>
                    <a:lnTo>
                      <a:pt x="366" y="150"/>
                    </a:lnTo>
                    <a:lnTo>
                      <a:pt x="371" y="141"/>
                    </a:lnTo>
                    <a:lnTo>
                      <a:pt x="377" y="132"/>
                    </a:lnTo>
                    <a:lnTo>
                      <a:pt x="383" y="122"/>
                    </a:lnTo>
                    <a:lnTo>
                      <a:pt x="390" y="112"/>
                    </a:lnTo>
                    <a:lnTo>
                      <a:pt x="396" y="103"/>
                    </a:lnTo>
                    <a:lnTo>
                      <a:pt x="402" y="93"/>
                    </a:lnTo>
                    <a:lnTo>
                      <a:pt x="407" y="85"/>
                    </a:lnTo>
                    <a:lnTo>
                      <a:pt x="415" y="76"/>
                    </a:lnTo>
                    <a:lnTo>
                      <a:pt x="421" y="68"/>
                    </a:lnTo>
                    <a:lnTo>
                      <a:pt x="427" y="60"/>
                    </a:lnTo>
                    <a:lnTo>
                      <a:pt x="432" y="55"/>
                    </a:lnTo>
                    <a:lnTo>
                      <a:pt x="438" y="48"/>
                    </a:lnTo>
                    <a:lnTo>
                      <a:pt x="441" y="46"/>
                    </a:lnTo>
                    <a:lnTo>
                      <a:pt x="445" y="42"/>
                    </a:lnTo>
                    <a:lnTo>
                      <a:pt x="449" y="39"/>
                    </a:lnTo>
                    <a:lnTo>
                      <a:pt x="454" y="35"/>
                    </a:lnTo>
                    <a:lnTo>
                      <a:pt x="458" y="32"/>
                    </a:lnTo>
                    <a:lnTo>
                      <a:pt x="463" y="28"/>
                    </a:lnTo>
                    <a:lnTo>
                      <a:pt x="469" y="25"/>
                    </a:lnTo>
                    <a:lnTo>
                      <a:pt x="475" y="21"/>
                    </a:lnTo>
                    <a:lnTo>
                      <a:pt x="479" y="19"/>
                    </a:lnTo>
                    <a:lnTo>
                      <a:pt x="485" y="15"/>
                    </a:lnTo>
                    <a:lnTo>
                      <a:pt x="491" y="12"/>
                    </a:lnTo>
                    <a:lnTo>
                      <a:pt x="497" y="9"/>
                    </a:lnTo>
                    <a:lnTo>
                      <a:pt x="501" y="7"/>
                    </a:lnTo>
                    <a:lnTo>
                      <a:pt x="506" y="4"/>
                    </a:lnTo>
                    <a:lnTo>
                      <a:pt x="510" y="2"/>
                    </a:lnTo>
                    <a:lnTo>
                      <a:pt x="515" y="0"/>
                    </a:lnTo>
                    <a:lnTo>
                      <a:pt x="517" y="0"/>
                    </a:lnTo>
                    <a:lnTo>
                      <a:pt x="520" y="0"/>
                    </a:lnTo>
                    <a:lnTo>
                      <a:pt x="524" y="0"/>
                    </a:lnTo>
                    <a:lnTo>
                      <a:pt x="528" y="0"/>
                    </a:lnTo>
                    <a:lnTo>
                      <a:pt x="533" y="0"/>
                    </a:lnTo>
                    <a:lnTo>
                      <a:pt x="537" y="0"/>
                    </a:lnTo>
                    <a:lnTo>
                      <a:pt x="541" y="0"/>
                    </a:lnTo>
                    <a:lnTo>
                      <a:pt x="546" y="0"/>
                    </a:lnTo>
                    <a:lnTo>
                      <a:pt x="550" y="0"/>
                    </a:lnTo>
                    <a:lnTo>
                      <a:pt x="554" y="0"/>
                    </a:lnTo>
                    <a:lnTo>
                      <a:pt x="558" y="0"/>
                    </a:lnTo>
                    <a:lnTo>
                      <a:pt x="562" y="0"/>
                    </a:lnTo>
                    <a:lnTo>
                      <a:pt x="564" y="0"/>
                    </a:lnTo>
                    <a:lnTo>
                      <a:pt x="567" y="0"/>
                    </a:lnTo>
                    <a:lnTo>
                      <a:pt x="569" y="0"/>
                    </a:lnTo>
                  </a:path>
                </a:pathLst>
              </a:custGeom>
              <a:noFill/>
              <a:ln w="31154" cap="flat" cmpd="sng">
                <a:solidFill>
                  <a:srgbClr val="F7F7F7"/>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3768" name="Freeform 38">
                <a:extLst>
                  <a:ext uri="{FF2B5EF4-FFF2-40B4-BE49-F238E27FC236}">
                    <a16:creationId xmlns:a16="http://schemas.microsoft.com/office/drawing/2014/main" id="{56D34D6F-FD0C-44A9-9FB1-CE2466C4386F}"/>
                  </a:ext>
                </a:extLst>
              </p:cNvPr>
              <p:cNvSpPr>
                <a:spLocks/>
              </p:cNvSpPr>
              <p:nvPr/>
            </p:nvSpPr>
            <p:spPr bwMode="auto">
              <a:xfrm>
                <a:off x="3586" y="2126"/>
                <a:ext cx="569" cy="1674"/>
              </a:xfrm>
              <a:custGeom>
                <a:avLst/>
                <a:gdLst>
                  <a:gd name="T0" fmla="*/ 564 w 569"/>
                  <a:gd name="T1" fmla="*/ 1668 h 1674"/>
                  <a:gd name="T2" fmla="*/ 548 w 569"/>
                  <a:gd name="T3" fmla="*/ 1638 h 1674"/>
                  <a:gd name="T4" fmla="*/ 526 w 569"/>
                  <a:gd name="T5" fmla="*/ 1593 h 1674"/>
                  <a:gd name="T6" fmla="*/ 501 w 569"/>
                  <a:gd name="T7" fmla="*/ 1544 h 1674"/>
                  <a:gd name="T8" fmla="*/ 481 w 569"/>
                  <a:gd name="T9" fmla="*/ 1496 h 1674"/>
                  <a:gd name="T10" fmla="*/ 467 w 569"/>
                  <a:gd name="T11" fmla="*/ 1458 h 1674"/>
                  <a:gd name="T12" fmla="*/ 454 w 569"/>
                  <a:gd name="T13" fmla="*/ 1407 h 1674"/>
                  <a:gd name="T14" fmla="*/ 440 w 569"/>
                  <a:gd name="T15" fmla="*/ 1348 h 1674"/>
                  <a:gd name="T16" fmla="*/ 427 w 569"/>
                  <a:gd name="T17" fmla="*/ 1287 h 1674"/>
                  <a:gd name="T18" fmla="*/ 416 w 569"/>
                  <a:gd name="T19" fmla="*/ 1229 h 1674"/>
                  <a:gd name="T20" fmla="*/ 408 w 569"/>
                  <a:gd name="T21" fmla="*/ 1181 h 1674"/>
                  <a:gd name="T22" fmla="*/ 390 w 569"/>
                  <a:gd name="T23" fmla="*/ 1106 h 1674"/>
                  <a:gd name="T24" fmla="*/ 370 w 569"/>
                  <a:gd name="T25" fmla="*/ 1013 h 1674"/>
                  <a:gd name="T26" fmla="*/ 349 w 569"/>
                  <a:gd name="T27" fmla="*/ 914 h 1674"/>
                  <a:gd name="T28" fmla="*/ 331 w 569"/>
                  <a:gd name="T29" fmla="*/ 817 h 1674"/>
                  <a:gd name="T30" fmla="*/ 316 w 569"/>
                  <a:gd name="T31" fmla="*/ 734 h 1674"/>
                  <a:gd name="T32" fmla="*/ 307 w 569"/>
                  <a:gd name="T33" fmla="*/ 672 h 1674"/>
                  <a:gd name="T34" fmla="*/ 299 w 569"/>
                  <a:gd name="T35" fmla="*/ 603 h 1674"/>
                  <a:gd name="T36" fmla="*/ 293 w 569"/>
                  <a:gd name="T37" fmla="*/ 527 h 1674"/>
                  <a:gd name="T38" fmla="*/ 285 w 569"/>
                  <a:gd name="T39" fmla="*/ 452 h 1674"/>
                  <a:gd name="T40" fmla="*/ 277 w 569"/>
                  <a:gd name="T41" fmla="*/ 383 h 1674"/>
                  <a:gd name="T42" fmla="*/ 268 w 569"/>
                  <a:gd name="T43" fmla="*/ 337 h 1674"/>
                  <a:gd name="T44" fmla="*/ 261 w 569"/>
                  <a:gd name="T45" fmla="*/ 307 h 1674"/>
                  <a:gd name="T46" fmla="*/ 250 w 569"/>
                  <a:gd name="T47" fmla="*/ 274 h 1674"/>
                  <a:gd name="T48" fmla="*/ 239 w 569"/>
                  <a:gd name="T49" fmla="*/ 241 h 1674"/>
                  <a:gd name="T50" fmla="*/ 228 w 569"/>
                  <a:gd name="T51" fmla="*/ 210 h 1674"/>
                  <a:gd name="T52" fmla="*/ 218 w 569"/>
                  <a:gd name="T53" fmla="*/ 184 h 1674"/>
                  <a:gd name="T54" fmla="*/ 204 w 569"/>
                  <a:gd name="T55" fmla="*/ 160 h 1674"/>
                  <a:gd name="T56" fmla="*/ 189 w 569"/>
                  <a:gd name="T57" fmla="*/ 132 h 1674"/>
                  <a:gd name="T58" fmla="*/ 169 w 569"/>
                  <a:gd name="T59" fmla="*/ 103 h 1674"/>
                  <a:gd name="T60" fmla="*/ 151 w 569"/>
                  <a:gd name="T61" fmla="*/ 76 h 1674"/>
                  <a:gd name="T62" fmla="*/ 134 w 569"/>
                  <a:gd name="T63" fmla="*/ 55 h 1674"/>
                  <a:gd name="T64" fmla="*/ 121 w 569"/>
                  <a:gd name="T65" fmla="*/ 43 h 1674"/>
                  <a:gd name="T66" fmla="*/ 106 w 569"/>
                  <a:gd name="T67" fmla="*/ 33 h 1674"/>
                  <a:gd name="T68" fmla="*/ 91 w 569"/>
                  <a:gd name="T69" fmla="*/ 21 h 1674"/>
                  <a:gd name="T70" fmla="*/ 74 w 569"/>
                  <a:gd name="T71" fmla="*/ 13 h 1674"/>
                  <a:gd name="T72" fmla="*/ 59 w 569"/>
                  <a:gd name="T73" fmla="*/ 5 h 1674"/>
                  <a:gd name="T74" fmla="*/ 49 w 569"/>
                  <a:gd name="T75" fmla="*/ 1 h 1674"/>
                  <a:gd name="T76" fmla="*/ 38 w 569"/>
                  <a:gd name="T77" fmla="*/ 0 h 1674"/>
                  <a:gd name="T78" fmla="*/ 25 w 569"/>
                  <a:gd name="T79" fmla="*/ 0 h 1674"/>
                  <a:gd name="T80" fmla="*/ 12 w 569"/>
                  <a:gd name="T81" fmla="*/ 1 h 1674"/>
                  <a:gd name="T82" fmla="*/ 3 w 569"/>
                  <a:gd name="T83" fmla="*/ 1 h 1674"/>
                  <a:gd name="T84" fmla="*/ 0 w 569"/>
                  <a:gd name="T85" fmla="*/ 1 h 167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69"/>
                  <a:gd name="T130" fmla="*/ 0 h 1674"/>
                  <a:gd name="T131" fmla="*/ 569 w 569"/>
                  <a:gd name="T132" fmla="*/ 1674 h 167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69" h="1674">
                    <a:moveTo>
                      <a:pt x="568" y="1673"/>
                    </a:moveTo>
                    <a:lnTo>
                      <a:pt x="566" y="1672"/>
                    </a:lnTo>
                    <a:lnTo>
                      <a:pt x="564" y="1668"/>
                    </a:lnTo>
                    <a:lnTo>
                      <a:pt x="559" y="1660"/>
                    </a:lnTo>
                    <a:lnTo>
                      <a:pt x="555" y="1650"/>
                    </a:lnTo>
                    <a:lnTo>
                      <a:pt x="548" y="1638"/>
                    </a:lnTo>
                    <a:lnTo>
                      <a:pt x="541" y="1624"/>
                    </a:lnTo>
                    <a:lnTo>
                      <a:pt x="534" y="1609"/>
                    </a:lnTo>
                    <a:lnTo>
                      <a:pt x="526" y="1593"/>
                    </a:lnTo>
                    <a:lnTo>
                      <a:pt x="516" y="1578"/>
                    </a:lnTo>
                    <a:lnTo>
                      <a:pt x="509" y="1560"/>
                    </a:lnTo>
                    <a:lnTo>
                      <a:pt x="501" y="1544"/>
                    </a:lnTo>
                    <a:lnTo>
                      <a:pt x="494" y="1526"/>
                    </a:lnTo>
                    <a:lnTo>
                      <a:pt x="487" y="1511"/>
                    </a:lnTo>
                    <a:lnTo>
                      <a:pt x="481" y="1496"/>
                    </a:lnTo>
                    <a:lnTo>
                      <a:pt x="476" y="1483"/>
                    </a:lnTo>
                    <a:lnTo>
                      <a:pt x="473" y="1472"/>
                    </a:lnTo>
                    <a:lnTo>
                      <a:pt x="467" y="1458"/>
                    </a:lnTo>
                    <a:lnTo>
                      <a:pt x="464" y="1443"/>
                    </a:lnTo>
                    <a:lnTo>
                      <a:pt x="458" y="1426"/>
                    </a:lnTo>
                    <a:lnTo>
                      <a:pt x="454" y="1407"/>
                    </a:lnTo>
                    <a:lnTo>
                      <a:pt x="448" y="1389"/>
                    </a:lnTo>
                    <a:lnTo>
                      <a:pt x="444" y="1368"/>
                    </a:lnTo>
                    <a:lnTo>
                      <a:pt x="440" y="1348"/>
                    </a:lnTo>
                    <a:lnTo>
                      <a:pt x="436" y="1327"/>
                    </a:lnTo>
                    <a:lnTo>
                      <a:pt x="431" y="1308"/>
                    </a:lnTo>
                    <a:lnTo>
                      <a:pt x="427" y="1287"/>
                    </a:lnTo>
                    <a:lnTo>
                      <a:pt x="424" y="1268"/>
                    </a:lnTo>
                    <a:lnTo>
                      <a:pt x="419" y="1247"/>
                    </a:lnTo>
                    <a:lnTo>
                      <a:pt x="416" y="1229"/>
                    </a:lnTo>
                    <a:lnTo>
                      <a:pt x="413" y="1212"/>
                    </a:lnTo>
                    <a:lnTo>
                      <a:pt x="410" y="1196"/>
                    </a:lnTo>
                    <a:lnTo>
                      <a:pt x="408" y="1181"/>
                    </a:lnTo>
                    <a:lnTo>
                      <a:pt x="402" y="1159"/>
                    </a:lnTo>
                    <a:lnTo>
                      <a:pt x="397" y="1133"/>
                    </a:lnTo>
                    <a:lnTo>
                      <a:pt x="390" y="1106"/>
                    </a:lnTo>
                    <a:lnTo>
                      <a:pt x="384" y="1076"/>
                    </a:lnTo>
                    <a:lnTo>
                      <a:pt x="377" y="1045"/>
                    </a:lnTo>
                    <a:lnTo>
                      <a:pt x="370" y="1013"/>
                    </a:lnTo>
                    <a:lnTo>
                      <a:pt x="363" y="980"/>
                    </a:lnTo>
                    <a:lnTo>
                      <a:pt x="357" y="946"/>
                    </a:lnTo>
                    <a:lnTo>
                      <a:pt x="349" y="914"/>
                    </a:lnTo>
                    <a:lnTo>
                      <a:pt x="343" y="881"/>
                    </a:lnTo>
                    <a:lnTo>
                      <a:pt x="336" y="849"/>
                    </a:lnTo>
                    <a:lnTo>
                      <a:pt x="331" y="817"/>
                    </a:lnTo>
                    <a:lnTo>
                      <a:pt x="325" y="788"/>
                    </a:lnTo>
                    <a:lnTo>
                      <a:pt x="320" y="760"/>
                    </a:lnTo>
                    <a:lnTo>
                      <a:pt x="316" y="734"/>
                    </a:lnTo>
                    <a:lnTo>
                      <a:pt x="313" y="709"/>
                    </a:lnTo>
                    <a:lnTo>
                      <a:pt x="309" y="692"/>
                    </a:lnTo>
                    <a:lnTo>
                      <a:pt x="307" y="672"/>
                    </a:lnTo>
                    <a:lnTo>
                      <a:pt x="304" y="651"/>
                    </a:lnTo>
                    <a:lnTo>
                      <a:pt x="302" y="627"/>
                    </a:lnTo>
                    <a:lnTo>
                      <a:pt x="299" y="603"/>
                    </a:lnTo>
                    <a:lnTo>
                      <a:pt x="297" y="579"/>
                    </a:lnTo>
                    <a:lnTo>
                      <a:pt x="295" y="554"/>
                    </a:lnTo>
                    <a:lnTo>
                      <a:pt x="293" y="527"/>
                    </a:lnTo>
                    <a:lnTo>
                      <a:pt x="289" y="502"/>
                    </a:lnTo>
                    <a:lnTo>
                      <a:pt x="287" y="476"/>
                    </a:lnTo>
                    <a:lnTo>
                      <a:pt x="285" y="452"/>
                    </a:lnTo>
                    <a:lnTo>
                      <a:pt x="283" y="427"/>
                    </a:lnTo>
                    <a:lnTo>
                      <a:pt x="279" y="405"/>
                    </a:lnTo>
                    <a:lnTo>
                      <a:pt x="277" y="383"/>
                    </a:lnTo>
                    <a:lnTo>
                      <a:pt x="273" y="363"/>
                    </a:lnTo>
                    <a:lnTo>
                      <a:pt x="271" y="345"/>
                    </a:lnTo>
                    <a:lnTo>
                      <a:pt x="268" y="337"/>
                    </a:lnTo>
                    <a:lnTo>
                      <a:pt x="266" y="328"/>
                    </a:lnTo>
                    <a:lnTo>
                      <a:pt x="263" y="318"/>
                    </a:lnTo>
                    <a:lnTo>
                      <a:pt x="261" y="307"/>
                    </a:lnTo>
                    <a:lnTo>
                      <a:pt x="257" y="297"/>
                    </a:lnTo>
                    <a:lnTo>
                      <a:pt x="254" y="286"/>
                    </a:lnTo>
                    <a:lnTo>
                      <a:pt x="250" y="274"/>
                    </a:lnTo>
                    <a:lnTo>
                      <a:pt x="247" y="263"/>
                    </a:lnTo>
                    <a:lnTo>
                      <a:pt x="244" y="252"/>
                    </a:lnTo>
                    <a:lnTo>
                      <a:pt x="239" y="241"/>
                    </a:lnTo>
                    <a:lnTo>
                      <a:pt x="236" y="231"/>
                    </a:lnTo>
                    <a:lnTo>
                      <a:pt x="232" y="219"/>
                    </a:lnTo>
                    <a:lnTo>
                      <a:pt x="228" y="210"/>
                    </a:lnTo>
                    <a:lnTo>
                      <a:pt x="224" y="200"/>
                    </a:lnTo>
                    <a:lnTo>
                      <a:pt x="221" y="192"/>
                    </a:lnTo>
                    <a:lnTo>
                      <a:pt x="218" y="184"/>
                    </a:lnTo>
                    <a:lnTo>
                      <a:pt x="213" y="176"/>
                    </a:lnTo>
                    <a:lnTo>
                      <a:pt x="210" y="169"/>
                    </a:lnTo>
                    <a:lnTo>
                      <a:pt x="204" y="160"/>
                    </a:lnTo>
                    <a:lnTo>
                      <a:pt x="200" y="151"/>
                    </a:lnTo>
                    <a:lnTo>
                      <a:pt x="194" y="142"/>
                    </a:lnTo>
                    <a:lnTo>
                      <a:pt x="189" y="132"/>
                    </a:lnTo>
                    <a:lnTo>
                      <a:pt x="183" y="122"/>
                    </a:lnTo>
                    <a:lnTo>
                      <a:pt x="177" y="112"/>
                    </a:lnTo>
                    <a:lnTo>
                      <a:pt x="169" y="103"/>
                    </a:lnTo>
                    <a:lnTo>
                      <a:pt x="164" y="94"/>
                    </a:lnTo>
                    <a:lnTo>
                      <a:pt x="157" y="85"/>
                    </a:lnTo>
                    <a:lnTo>
                      <a:pt x="151" y="76"/>
                    </a:lnTo>
                    <a:lnTo>
                      <a:pt x="146" y="69"/>
                    </a:lnTo>
                    <a:lnTo>
                      <a:pt x="140" y="61"/>
                    </a:lnTo>
                    <a:lnTo>
                      <a:pt x="134" y="55"/>
                    </a:lnTo>
                    <a:lnTo>
                      <a:pt x="129" y="48"/>
                    </a:lnTo>
                    <a:lnTo>
                      <a:pt x="125" y="46"/>
                    </a:lnTo>
                    <a:lnTo>
                      <a:pt x="121" y="43"/>
                    </a:lnTo>
                    <a:lnTo>
                      <a:pt x="116" y="39"/>
                    </a:lnTo>
                    <a:lnTo>
                      <a:pt x="112" y="36"/>
                    </a:lnTo>
                    <a:lnTo>
                      <a:pt x="106" y="33"/>
                    </a:lnTo>
                    <a:lnTo>
                      <a:pt x="101" y="29"/>
                    </a:lnTo>
                    <a:lnTo>
                      <a:pt x="95" y="25"/>
                    </a:lnTo>
                    <a:lnTo>
                      <a:pt x="91" y="21"/>
                    </a:lnTo>
                    <a:lnTo>
                      <a:pt x="86" y="20"/>
                    </a:lnTo>
                    <a:lnTo>
                      <a:pt x="80" y="16"/>
                    </a:lnTo>
                    <a:lnTo>
                      <a:pt x="74" y="13"/>
                    </a:lnTo>
                    <a:lnTo>
                      <a:pt x="69" y="9"/>
                    </a:lnTo>
                    <a:lnTo>
                      <a:pt x="64" y="7"/>
                    </a:lnTo>
                    <a:lnTo>
                      <a:pt x="59" y="5"/>
                    </a:lnTo>
                    <a:lnTo>
                      <a:pt x="56" y="3"/>
                    </a:lnTo>
                    <a:lnTo>
                      <a:pt x="52" y="1"/>
                    </a:lnTo>
                    <a:lnTo>
                      <a:pt x="49" y="1"/>
                    </a:lnTo>
                    <a:lnTo>
                      <a:pt x="46" y="1"/>
                    </a:lnTo>
                    <a:lnTo>
                      <a:pt x="42" y="1"/>
                    </a:lnTo>
                    <a:lnTo>
                      <a:pt x="38" y="0"/>
                    </a:lnTo>
                    <a:lnTo>
                      <a:pt x="32" y="0"/>
                    </a:lnTo>
                    <a:lnTo>
                      <a:pt x="28" y="0"/>
                    </a:lnTo>
                    <a:lnTo>
                      <a:pt x="25" y="0"/>
                    </a:lnTo>
                    <a:lnTo>
                      <a:pt x="21" y="0"/>
                    </a:lnTo>
                    <a:lnTo>
                      <a:pt x="16" y="1"/>
                    </a:lnTo>
                    <a:lnTo>
                      <a:pt x="12" y="1"/>
                    </a:lnTo>
                    <a:lnTo>
                      <a:pt x="9" y="1"/>
                    </a:lnTo>
                    <a:lnTo>
                      <a:pt x="6" y="1"/>
                    </a:lnTo>
                    <a:lnTo>
                      <a:pt x="3" y="1"/>
                    </a:lnTo>
                    <a:lnTo>
                      <a:pt x="1" y="1"/>
                    </a:lnTo>
                    <a:lnTo>
                      <a:pt x="0" y="1"/>
                    </a:lnTo>
                  </a:path>
                </a:pathLst>
              </a:custGeom>
              <a:noFill/>
              <a:ln w="31154" cap="flat" cmpd="sng">
                <a:solidFill>
                  <a:srgbClr val="F7F7F7"/>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73761" name="Text Box 39">
              <a:extLst>
                <a:ext uri="{FF2B5EF4-FFF2-40B4-BE49-F238E27FC236}">
                  <a16:creationId xmlns:a16="http://schemas.microsoft.com/office/drawing/2014/main" id="{5E5AEED0-791D-4E3B-88D3-9B7314A1B33B}"/>
                </a:ext>
              </a:extLst>
            </p:cNvPr>
            <p:cNvSpPr txBox="1">
              <a:spLocks noChangeArrowheads="1"/>
            </p:cNvSpPr>
            <p:nvPr/>
          </p:nvSpPr>
          <p:spPr bwMode="auto">
            <a:xfrm>
              <a:off x="3003" y="1728"/>
              <a:ext cx="69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68313" eaLnBrk="0" hangingPunct="0">
                <a:defRPr>
                  <a:solidFill>
                    <a:schemeClr val="tx1"/>
                  </a:solidFill>
                  <a:latin typeface="Tahoma" panose="020B0604030504040204" pitchFamily="34" charset="0"/>
                </a:defRPr>
              </a:lvl1pPr>
              <a:lvl2pPr marL="742950" indent="-285750" defTabSz="468313" eaLnBrk="0" hangingPunct="0">
                <a:defRPr>
                  <a:solidFill>
                    <a:schemeClr val="tx1"/>
                  </a:solidFill>
                  <a:latin typeface="Tahoma" panose="020B0604030504040204" pitchFamily="34" charset="0"/>
                </a:defRPr>
              </a:lvl2pPr>
              <a:lvl3pPr marL="1143000" indent="-228600" defTabSz="468313" eaLnBrk="0" hangingPunct="0">
                <a:defRPr>
                  <a:solidFill>
                    <a:schemeClr val="tx1"/>
                  </a:solidFill>
                  <a:latin typeface="Tahoma" panose="020B0604030504040204" pitchFamily="34" charset="0"/>
                </a:defRPr>
              </a:lvl3pPr>
              <a:lvl4pPr marL="1600200" indent="-228600" defTabSz="468313" eaLnBrk="0" hangingPunct="0">
                <a:defRPr>
                  <a:solidFill>
                    <a:schemeClr val="tx1"/>
                  </a:solidFill>
                  <a:latin typeface="Tahoma" panose="020B0604030504040204" pitchFamily="34" charset="0"/>
                </a:defRPr>
              </a:lvl4pPr>
              <a:lvl5pPr marL="2057400" indent="-228600" defTabSz="468313" eaLnBrk="0" hangingPunct="0">
                <a:defRPr>
                  <a:solidFill>
                    <a:schemeClr val="tx1"/>
                  </a:solidFill>
                  <a:latin typeface="Tahoma" panose="020B0604030504040204" pitchFamily="34" charset="0"/>
                </a:defRPr>
              </a:lvl5pPr>
              <a:lvl6pPr marL="2514600" indent="-228600" defTabSz="468313" eaLnBrk="0" fontAlgn="base" hangingPunct="0">
                <a:spcBef>
                  <a:spcPct val="0"/>
                </a:spcBef>
                <a:spcAft>
                  <a:spcPct val="0"/>
                </a:spcAft>
                <a:defRPr>
                  <a:solidFill>
                    <a:schemeClr val="tx1"/>
                  </a:solidFill>
                  <a:latin typeface="Tahoma" panose="020B0604030504040204" pitchFamily="34" charset="0"/>
                </a:defRPr>
              </a:lvl6pPr>
              <a:lvl7pPr marL="2971800" indent="-228600" defTabSz="468313" eaLnBrk="0" fontAlgn="base" hangingPunct="0">
                <a:spcBef>
                  <a:spcPct val="0"/>
                </a:spcBef>
                <a:spcAft>
                  <a:spcPct val="0"/>
                </a:spcAft>
                <a:defRPr>
                  <a:solidFill>
                    <a:schemeClr val="tx1"/>
                  </a:solidFill>
                  <a:latin typeface="Tahoma" panose="020B0604030504040204" pitchFamily="34" charset="0"/>
                </a:defRPr>
              </a:lvl7pPr>
              <a:lvl8pPr marL="3429000" indent="-228600" defTabSz="468313" eaLnBrk="0" fontAlgn="base" hangingPunct="0">
                <a:spcBef>
                  <a:spcPct val="0"/>
                </a:spcBef>
                <a:spcAft>
                  <a:spcPct val="0"/>
                </a:spcAft>
                <a:defRPr>
                  <a:solidFill>
                    <a:schemeClr val="tx1"/>
                  </a:solidFill>
                  <a:latin typeface="Tahoma" panose="020B0604030504040204" pitchFamily="34" charset="0"/>
                </a:defRPr>
              </a:lvl8pPr>
              <a:lvl9pPr marL="3886200" indent="-228600" defTabSz="468313" eaLnBrk="0" fontAlgn="base" hangingPunct="0">
                <a:spcBef>
                  <a:spcPct val="0"/>
                </a:spcBef>
                <a:spcAft>
                  <a:spcPct val="0"/>
                </a:spcAft>
                <a:defRPr>
                  <a:solidFill>
                    <a:schemeClr val="tx1"/>
                  </a:solidFill>
                  <a:latin typeface="Tahoma" panose="020B0604030504040204" pitchFamily="34" charset="0"/>
                </a:defRPr>
              </a:lvl9pPr>
            </a:lstStyle>
            <a:p>
              <a:pPr eaLnBrk="1" hangingPunct="1">
                <a:buClr>
                  <a:srgbClr val="FFE118"/>
                </a:buClr>
                <a:buSzPct val="90000"/>
                <a:buFont typeface="Monotype Sorts"/>
                <a:buNone/>
              </a:pPr>
              <a:r>
                <a:rPr lang="cs-CZ" altLang="cs-CZ" sz="1400">
                  <a:solidFill>
                    <a:srgbClr val="FFE0F5"/>
                  </a:solidFill>
                  <a:latin typeface="ITCCenturyBookT"/>
                </a:rPr>
                <a:t>Kolmý tok</a:t>
              </a:r>
              <a:endParaRPr lang="en-US" altLang="cs-CZ" sz="2400">
                <a:latin typeface="Times New Roman" panose="02020603050405020304" pitchFamily="18" charset="0"/>
              </a:endParaRPr>
            </a:p>
          </p:txBody>
        </p:sp>
        <p:sp>
          <p:nvSpPr>
            <p:cNvPr id="73762" name="Freeform 40">
              <a:extLst>
                <a:ext uri="{FF2B5EF4-FFF2-40B4-BE49-F238E27FC236}">
                  <a16:creationId xmlns:a16="http://schemas.microsoft.com/office/drawing/2014/main" id="{E55EBB99-1E86-4D35-860D-367B0C926B17}"/>
                </a:ext>
              </a:extLst>
            </p:cNvPr>
            <p:cNvSpPr>
              <a:spLocks/>
            </p:cNvSpPr>
            <p:nvPr/>
          </p:nvSpPr>
          <p:spPr bwMode="auto">
            <a:xfrm>
              <a:off x="1066" y="2880"/>
              <a:ext cx="3542" cy="288"/>
            </a:xfrm>
            <a:custGeom>
              <a:avLst/>
              <a:gdLst>
                <a:gd name="T0" fmla="*/ 2 w 4310"/>
                <a:gd name="T1" fmla="*/ 2 h 379"/>
                <a:gd name="T2" fmla="*/ 2 w 4310"/>
                <a:gd name="T3" fmla="*/ 2 h 379"/>
                <a:gd name="T4" fmla="*/ 2 w 4310"/>
                <a:gd name="T5" fmla="*/ 2 h 379"/>
                <a:gd name="T6" fmla="*/ 4 w 4310"/>
                <a:gd name="T7" fmla="*/ 2 h 379"/>
                <a:gd name="T8" fmla="*/ 4 w 4310"/>
                <a:gd name="T9" fmla="*/ 2 h 379"/>
                <a:gd name="T10" fmla="*/ 4 w 4310"/>
                <a:gd name="T11" fmla="*/ 2 h 379"/>
                <a:gd name="T12" fmla="*/ 6 w 4310"/>
                <a:gd name="T13" fmla="*/ 2 h 379"/>
                <a:gd name="T14" fmla="*/ 6 w 4310"/>
                <a:gd name="T15" fmla="*/ 2 h 379"/>
                <a:gd name="T16" fmla="*/ 7 w 4310"/>
                <a:gd name="T17" fmla="*/ 2 h 379"/>
                <a:gd name="T18" fmla="*/ 7 w 4310"/>
                <a:gd name="T19" fmla="*/ 2 h 379"/>
                <a:gd name="T20" fmla="*/ 8 w 4310"/>
                <a:gd name="T21" fmla="*/ 2 h 379"/>
                <a:gd name="T22" fmla="*/ 8 w 4310"/>
                <a:gd name="T23" fmla="*/ 2 h 379"/>
                <a:gd name="T24" fmla="*/ 10 w 4310"/>
                <a:gd name="T25" fmla="*/ 2 h 379"/>
                <a:gd name="T26" fmla="*/ 10 w 4310"/>
                <a:gd name="T27" fmla="*/ 2 h 379"/>
                <a:gd name="T28" fmla="*/ 11 w 4310"/>
                <a:gd name="T29" fmla="*/ 2 h 379"/>
                <a:gd name="T30" fmla="*/ 12 w 4310"/>
                <a:gd name="T31" fmla="*/ 2 h 379"/>
                <a:gd name="T32" fmla="*/ 12 w 4310"/>
                <a:gd name="T33" fmla="*/ 2 h 379"/>
                <a:gd name="T34" fmla="*/ 13 w 4310"/>
                <a:gd name="T35" fmla="*/ 2 h 379"/>
                <a:gd name="T36" fmla="*/ 14 w 4310"/>
                <a:gd name="T37" fmla="*/ 2 h 379"/>
                <a:gd name="T38" fmla="*/ 14 w 4310"/>
                <a:gd name="T39" fmla="*/ 2 h 379"/>
                <a:gd name="T40" fmla="*/ 14 w 4310"/>
                <a:gd name="T41" fmla="*/ 2 h 379"/>
                <a:gd name="T42" fmla="*/ 14 w 4310"/>
                <a:gd name="T43" fmla="*/ 2 h 379"/>
                <a:gd name="T44" fmla="*/ 16 w 4310"/>
                <a:gd name="T45" fmla="*/ 2 h 379"/>
                <a:gd name="T46" fmla="*/ 17 w 4310"/>
                <a:gd name="T47" fmla="*/ 2 h 379"/>
                <a:gd name="T48" fmla="*/ 17 w 4310"/>
                <a:gd name="T49" fmla="*/ 2 h 379"/>
                <a:gd name="T50" fmla="*/ 18 w 4310"/>
                <a:gd name="T51" fmla="*/ 2 h 379"/>
                <a:gd name="T52" fmla="*/ 20 w 4310"/>
                <a:gd name="T53" fmla="*/ 2 h 379"/>
                <a:gd name="T54" fmla="*/ 20 w 4310"/>
                <a:gd name="T55" fmla="*/ 2 h 379"/>
                <a:gd name="T56" fmla="*/ 21 w 4310"/>
                <a:gd name="T57" fmla="*/ 2 h 379"/>
                <a:gd name="T58" fmla="*/ 21 w 4310"/>
                <a:gd name="T59" fmla="*/ 2 h 379"/>
                <a:gd name="T60" fmla="*/ 21 w 4310"/>
                <a:gd name="T61" fmla="*/ 2 h 379"/>
                <a:gd name="T62" fmla="*/ 24 w 4310"/>
                <a:gd name="T63" fmla="*/ 2 h 379"/>
                <a:gd name="T64" fmla="*/ 25 w 4310"/>
                <a:gd name="T65" fmla="*/ 2 h 379"/>
                <a:gd name="T66" fmla="*/ 25 w 4310"/>
                <a:gd name="T67" fmla="*/ 2 h 379"/>
                <a:gd name="T68" fmla="*/ 25 w 4310"/>
                <a:gd name="T69" fmla="*/ 2 h 379"/>
                <a:gd name="T70" fmla="*/ 26 w 4310"/>
                <a:gd name="T71" fmla="*/ 2 h 379"/>
                <a:gd name="T72" fmla="*/ 28 w 4310"/>
                <a:gd name="T73" fmla="*/ 2 h 379"/>
                <a:gd name="T74" fmla="*/ 29 w 4310"/>
                <a:gd name="T75" fmla="*/ 2 h 379"/>
                <a:gd name="T76" fmla="*/ 30 w 4310"/>
                <a:gd name="T77" fmla="*/ 2 h 379"/>
                <a:gd name="T78" fmla="*/ 30 w 4310"/>
                <a:gd name="T79" fmla="*/ 2 h 379"/>
                <a:gd name="T80" fmla="*/ 30 w 4310"/>
                <a:gd name="T81" fmla="*/ 2 h 379"/>
                <a:gd name="T82" fmla="*/ 30 w 4310"/>
                <a:gd name="T83" fmla="*/ 2 h 379"/>
                <a:gd name="T84" fmla="*/ 32 w 4310"/>
                <a:gd name="T85" fmla="*/ 2 h 379"/>
                <a:gd name="T86" fmla="*/ 33 w 4310"/>
                <a:gd name="T87" fmla="*/ 2 h 379"/>
                <a:gd name="T88" fmla="*/ 33 w 4310"/>
                <a:gd name="T89" fmla="*/ 2 h 379"/>
                <a:gd name="T90" fmla="*/ 34 w 4310"/>
                <a:gd name="T91" fmla="*/ 2 h 379"/>
                <a:gd name="T92" fmla="*/ 35 w 4310"/>
                <a:gd name="T93" fmla="*/ 2 h 379"/>
                <a:gd name="T94" fmla="*/ 36 w 4310"/>
                <a:gd name="T95" fmla="*/ 2 h 379"/>
                <a:gd name="T96" fmla="*/ 36 w 4310"/>
                <a:gd name="T97" fmla="*/ 2 h 379"/>
                <a:gd name="T98" fmla="*/ 37 w 4310"/>
                <a:gd name="T99" fmla="*/ 2 h 379"/>
                <a:gd name="T100" fmla="*/ 37 w 4310"/>
                <a:gd name="T101" fmla="*/ 2 h 379"/>
                <a:gd name="T102" fmla="*/ 37 w 4310"/>
                <a:gd name="T103" fmla="*/ 2 h 379"/>
                <a:gd name="T104" fmla="*/ 39 w 4310"/>
                <a:gd name="T105" fmla="*/ 2 h 3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310"/>
                <a:gd name="T160" fmla="*/ 0 h 379"/>
                <a:gd name="T161" fmla="*/ 4310 w 4310"/>
                <a:gd name="T162" fmla="*/ 379 h 37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310" h="379">
                  <a:moveTo>
                    <a:pt x="0" y="268"/>
                  </a:moveTo>
                  <a:lnTo>
                    <a:pt x="36" y="268"/>
                  </a:lnTo>
                  <a:lnTo>
                    <a:pt x="36" y="249"/>
                  </a:lnTo>
                  <a:lnTo>
                    <a:pt x="79" y="249"/>
                  </a:lnTo>
                  <a:lnTo>
                    <a:pt x="79" y="278"/>
                  </a:lnTo>
                  <a:lnTo>
                    <a:pt x="85" y="289"/>
                  </a:lnTo>
                  <a:lnTo>
                    <a:pt x="158" y="289"/>
                  </a:lnTo>
                  <a:lnTo>
                    <a:pt x="158" y="249"/>
                  </a:lnTo>
                  <a:lnTo>
                    <a:pt x="221" y="249"/>
                  </a:lnTo>
                  <a:lnTo>
                    <a:pt x="221" y="278"/>
                  </a:lnTo>
                  <a:lnTo>
                    <a:pt x="228" y="278"/>
                  </a:lnTo>
                  <a:lnTo>
                    <a:pt x="228" y="289"/>
                  </a:lnTo>
                  <a:lnTo>
                    <a:pt x="251" y="289"/>
                  </a:lnTo>
                  <a:lnTo>
                    <a:pt x="257" y="313"/>
                  </a:lnTo>
                  <a:lnTo>
                    <a:pt x="272" y="313"/>
                  </a:lnTo>
                  <a:lnTo>
                    <a:pt x="278" y="301"/>
                  </a:lnTo>
                  <a:lnTo>
                    <a:pt x="364" y="301"/>
                  </a:lnTo>
                  <a:lnTo>
                    <a:pt x="371" y="289"/>
                  </a:lnTo>
                  <a:lnTo>
                    <a:pt x="386" y="289"/>
                  </a:lnTo>
                  <a:lnTo>
                    <a:pt x="386" y="268"/>
                  </a:lnTo>
                  <a:lnTo>
                    <a:pt x="393" y="268"/>
                  </a:lnTo>
                  <a:lnTo>
                    <a:pt x="393" y="216"/>
                  </a:lnTo>
                  <a:lnTo>
                    <a:pt x="399" y="216"/>
                  </a:lnTo>
                  <a:lnTo>
                    <a:pt x="399" y="164"/>
                  </a:lnTo>
                  <a:lnTo>
                    <a:pt x="414" y="164"/>
                  </a:lnTo>
                  <a:lnTo>
                    <a:pt x="414" y="140"/>
                  </a:lnTo>
                  <a:lnTo>
                    <a:pt x="421" y="128"/>
                  </a:lnTo>
                  <a:lnTo>
                    <a:pt x="421" y="100"/>
                  </a:lnTo>
                  <a:lnTo>
                    <a:pt x="406" y="100"/>
                  </a:lnTo>
                  <a:lnTo>
                    <a:pt x="406" y="128"/>
                  </a:lnTo>
                  <a:lnTo>
                    <a:pt x="414" y="152"/>
                  </a:lnTo>
                  <a:lnTo>
                    <a:pt x="421" y="152"/>
                  </a:lnTo>
                  <a:lnTo>
                    <a:pt x="421" y="289"/>
                  </a:lnTo>
                  <a:lnTo>
                    <a:pt x="542" y="289"/>
                  </a:lnTo>
                  <a:lnTo>
                    <a:pt x="556" y="313"/>
                  </a:lnTo>
                  <a:lnTo>
                    <a:pt x="627" y="313"/>
                  </a:lnTo>
                  <a:lnTo>
                    <a:pt x="649" y="301"/>
                  </a:lnTo>
                  <a:lnTo>
                    <a:pt x="649" y="289"/>
                  </a:lnTo>
                  <a:lnTo>
                    <a:pt x="670" y="289"/>
                  </a:lnTo>
                  <a:lnTo>
                    <a:pt x="670" y="268"/>
                  </a:lnTo>
                  <a:lnTo>
                    <a:pt x="677" y="249"/>
                  </a:lnTo>
                  <a:lnTo>
                    <a:pt x="727" y="249"/>
                  </a:lnTo>
                  <a:lnTo>
                    <a:pt x="727" y="278"/>
                  </a:lnTo>
                  <a:lnTo>
                    <a:pt x="742" y="278"/>
                  </a:lnTo>
                  <a:lnTo>
                    <a:pt x="742" y="289"/>
                  </a:lnTo>
                  <a:lnTo>
                    <a:pt x="749" y="313"/>
                  </a:lnTo>
                  <a:lnTo>
                    <a:pt x="749" y="342"/>
                  </a:lnTo>
                  <a:lnTo>
                    <a:pt x="755" y="365"/>
                  </a:lnTo>
                  <a:lnTo>
                    <a:pt x="755" y="378"/>
                  </a:lnTo>
                  <a:lnTo>
                    <a:pt x="778" y="378"/>
                  </a:lnTo>
                  <a:lnTo>
                    <a:pt x="791" y="354"/>
                  </a:lnTo>
                  <a:lnTo>
                    <a:pt x="798" y="313"/>
                  </a:lnTo>
                  <a:lnTo>
                    <a:pt x="813" y="313"/>
                  </a:lnTo>
                  <a:lnTo>
                    <a:pt x="813" y="100"/>
                  </a:lnTo>
                  <a:lnTo>
                    <a:pt x="819" y="88"/>
                  </a:lnTo>
                  <a:lnTo>
                    <a:pt x="827" y="88"/>
                  </a:lnTo>
                  <a:lnTo>
                    <a:pt x="827" y="289"/>
                  </a:lnTo>
                  <a:lnTo>
                    <a:pt x="848" y="289"/>
                  </a:lnTo>
                  <a:lnTo>
                    <a:pt x="863" y="313"/>
                  </a:lnTo>
                  <a:lnTo>
                    <a:pt x="891" y="313"/>
                  </a:lnTo>
                  <a:lnTo>
                    <a:pt x="954" y="289"/>
                  </a:lnTo>
                  <a:lnTo>
                    <a:pt x="983" y="289"/>
                  </a:lnTo>
                  <a:lnTo>
                    <a:pt x="990" y="268"/>
                  </a:lnTo>
                  <a:lnTo>
                    <a:pt x="1005" y="278"/>
                  </a:lnTo>
                  <a:lnTo>
                    <a:pt x="1012" y="278"/>
                  </a:lnTo>
                  <a:lnTo>
                    <a:pt x="1012" y="289"/>
                  </a:lnTo>
                  <a:lnTo>
                    <a:pt x="1033" y="289"/>
                  </a:lnTo>
                  <a:lnTo>
                    <a:pt x="1055" y="313"/>
                  </a:lnTo>
                  <a:lnTo>
                    <a:pt x="1084" y="313"/>
                  </a:lnTo>
                  <a:lnTo>
                    <a:pt x="1111" y="268"/>
                  </a:lnTo>
                  <a:lnTo>
                    <a:pt x="1111" y="249"/>
                  </a:lnTo>
                  <a:lnTo>
                    <a:pt x="1148" y="249"/>
                  </a:lnTo>
                  <a:lnTo>
                    <a:pt x="1154" y="278"/>
                  </a:lnTo>
                  <a:lnTo>
                    <a:pt x="1176" y="289"/>
                  </a:lnTo>
                  <a:lnTo>
                    <a:pt x="1176" y="313"/>
                  </a:lnTo>
                  <a:lnTo>
                    <a:pt x="1183" y="313"/>
                  </a:lnTo>
                  <a:lnTo>
                    <a:pt x="1183" y="332"/>
                  </a:lnTo>
                  <a:lnTo>
                    <a:pt x="1218" y="332"/>
                  </a:lnTo>
                  <a:lnTo>
                    <a:pt x="1225" y="313"/>
                  </a:lnTo>
                  <a:lnTo>
                    <a:pt x="1318" y="313"/>
                  </a:lnTo>
                  <a:lnTo>
                    <a:pt x="1325" y="301"/>
                  </a:lnTo>
                  <a:lnTo>
                    <a:pt x="1339" y="301"/>
                  </a:lnTo>
                  <a:lnTo>
                    <a:pt x="1339" y="313"/>
                  </a:lnTo>
                  <a:lnTo>
                    <a:pt x="1381" y="313"/>
                  </a:lnTo>
                  <a:lnTo>
                    <a:pt x="1390" y="332"/>
                  </a:lnTo>
                  <a:lnTo>
                    <a:pt x="1419" y="332"/>
                  </a:lnTo>
                  <a:lnTo>
                    <a:pt x="1419" y="313"/>
                  </a:lnTo>
                  <a:lnTo>
                    <a:pt x="1432" y="313"/>
                  </a:lnTo>
                  <a:lnTo>
                    <a:pt x="1439" y="301"/>
                  </a:lnTo>
                  <a:lnTo>
                    <a:pt x="1454" y="301"/>
                  </a:lnTo>
                  <a:lnTo>
                    <a:pt x="1454" y="289"/>
                  </a:lnTo>
                  <a:lnTo>
                    <a:pt x="1482" y="289"/>
                  </a:lnTo>
                  <a:lnTo>
                    <a:pt x="1482" y="332"/>
                  </a:lnTo>
                  <a:lnTo>
                    <a:pt x="1504" y="365"/>
                  </a:lnTo>
                  <a:lnTo>
                    <a:pt x="1504" y="378"/>
                  </a:lnTo>
                  <a:lnTo>
                    <a:pt x="1525" y="378"/>
                  </a:lnTo>
                  <a:lnTo>
                    <a:pt x="1525" y="226"/>
                  </a:lnTo>
                  <a:lnTo>
                    <a:pt x="1532" y="216"/>
                  </a:lnTo>
                  <a:lnTo>
                    <a:pt x="1532" y="164"/>
                  </a:lnTo>
                  <a:lnTo>
                    <a:pt x="1539" y="164"/>
                  </a:lnTo>
                  <a:lnTo>
                    <a:pt x="1539" y="128"/>
                  </a:lnTo>
                  <a:lnTo>
                    <a:pt x="1539" y="164"/>
                  </a:lnTo>
                  <a:lnTo>
                    <a:pt x="1553" y="192"/>
                  </a:lnTo>
                  <a:lnTo>
                    <a:pt x="1553" y="278"/>
                  </a:lnTo>
                  <a:lnTo>
                    <a:pt x="1561" y="278"/>
                  </a:lnTo>
                  <a:lnTo>
                    <a:pt x="1561" y="313"/>
                  </a:lnTo>
                  <a:lnTo>
                    <a:pt x="1574" y="342"/>
                  </a:lnTo>
                  <a:lnTo>
                    <a:pt x="1624" y="342"/>
                  </a:lnTo>
                  <a:lnTo>
                    <a:pt x="1631" y="313"/>
                  </a:lnTo>
                  <a:lnTo>
                    <a:pt x="1667" y="313"/>
                  </a:lnTo>
                  <a:lnTo>
                    <a:pt x="1681" y="301"/>
                  </a:lnTo>
                  <a:lnTo>
                    <a:pt x="1745" y="301"/>
                  </a:lnTo>
                  <a:lnTo>
                    <a:pt x="1752" y="313"/>
                  </a:lnTo>
                  <a:lnTo>
                    <a:pt x="1773" y="313"/>
                  </a:lnTo>
                  <a:lnTo>
                    <a:pt x="1773" y="332"/>
                  </a:lnTo>
                  <a:lnTo>
                    <a:pt x="1787" y="332"/>
                  </a:lnTo>
                  <a:lnTo>
                    <a:pt x="1787" y="342"/>
                  </a:lnTo>
                  <a:lnTo>
                    <a:pt x="1844" y="342"/>
                  </a:lnTo>
                  <a:lnTo>
                    <a:pt x="1844" y="313"/>
                  </a:lnTo>
                  <a:lnTo>
                    <a:pt x="1881" y="313"/>
                  </a:lnTo>
                  <a:lnTo>
                    <a:pt x="1881" y="289"/>
                  </a:lnTo>
                  <a:lnTo>
                    <a:pt x="1887" y="289"/>
                  </a:lnTo>
                  <a:lnTo>
                    <a:pt x="1887" y="216"/>
                  </a:lnTo>
                  <a:lnTo>
                    <a:pt x="1909" y="216"/>
                  </a:lnTo>
                  <a:lnTo>
                    <a:pt x="1909" y="313"/>
                  </a:lnTo>
                  <a:lnTo>
                    <a:pt x="1916" y="342"/>
                  </a:lnTo>
                  <a:lnTo>
                    <a:pt x="1980" y="342"/>
                  </a:lnTo>
                  <a:lnTo>
                    <a:pt x="2002" y="313"/>
                  </a:lnTo>
                  <a:lnTo>
                    <a:pt x="2031" y="313"/>
                  </a:lnTo>
                  <a:lnTo>
                    <a:pt x="2037" y="301"/>
                  </a:lnTo>
                  <a:lnTo>
                    <a:pt x="2050" y="289"/>
                  </a:lnTo>
                  <a:lnTo>
                    <a:pt x="2058" y="268"/>
                  </a:lnTo>
                  <a:lnTo>
                    <a:pt x="2073" y="268"/>
                  </a:lnTo>
                  <a:lnTo>
                    <a:pt x="2073" y="249"/>
                  </a:lnTo>
                  <a:lnTo>
                    <a:pt x="2100" y="249"/>
                  </a:lnTo>
                  <a:lnTo>
                    <a:pt x="2109" y="278"/>
                  </a:lnTo>
                  <a:lnTo>
                    <a:pt x="2123" y="289"/>
                  </a:lnTo>
                  <a:lnTo>
                    <a:pt x="2123" y="313"/>
                  </a:lnTo>
                  <a:lnTo>
                    <a:pt x="2151" y="313"/>
                  </a:lnTo>
                  <a:lnTo>
                    <a:pt x="2166" y="301"/>
                  </a:lnTo>
                  <a:lnTo>
                    <a:pt x="2215" y="301"/>
                  </a:lnTo>
                  <a:lnTo>
                    <a:pt x="2215" y="289"/>
                  </a:lnTo>
                  <a:lnTo>
                    <a:pt x="2223" y="289"/>
                  </a:lnTo>
                  <a:lnTo>
                    <a:pt x="2237" y="268"/>
                  </a:lnTo>
                  <a:lnTo>
                    <a:pt x="2237" y="249"/>
                  </a:lnTo>
                  <a:lnTo>
                    <a:pt x="2251" y="249"/>
                  </a:lnTo>
                  <a:lnTo>
                    <a:pt x="2267" y="226"/>
                  </a:lnTo>
                  <a:lnTo>
                    <a:pt x="2272" y="226"/>
                  </a:lnTo>
                  <a:lnTo>
                    <a:pt x="2286" y="238"/>
                  </a:lnTo>
                  <a:lnTo>
                    <a:pt x="2293" y="238"/>
                  </a:lnTo>
                  <a:lnTo>
                    <a:pt x="2322" y="289"/>
                  </a:lnTo>
                  <a:lnTo>
                    <a:pt x="2364" y="289"/>
                  </a:lnTo>
                  <a:lnTo>
                    <a:pt x="2393" y="313"/>
                  </a:lnTo>
                  <a:lnTo>
                    <a:pt x="2415" y="313"/>
                  </a:lnTo>
                  <a:lnTo>
                    <a:pt x="2436" y="301"/>
                  </a:lnTo>
                  <a:lnTo>
                    <a:pt x="2449" y="313"/>
                  </a:lnTo>
                  <a:lnTo>
                    <a:pt x="2521" y="313"/>
                  </a:lnTo>
                  <a:lnTo>
                    <a:pt x="2521" y="301"/>
                  </a:lnTo>
                  <a:lnTo>
                    <a:pt x="2622" y="301"/>
                  </a:lnTo>
                  <a:lnTo>
                    <a:pt x="2628" y="313"/>
                  </a:lnTo>
                  <a:lnTo>
                    <a:pt x="2628" y="332"/>
                  </a:lnTo>
                  <a:lnTo>
                    <a:pt x="2643" y="332"/>
                  </a:lnTo>
                  <a:lnTo>
                    <a:pt x="2643" y="313"/>
                  </a:lnTo>
                  <a:lnTo>
                    <a:pt x="2664" y="289"/>
                  </a:lnTo>
                  <a:lnTo>
                    <a:pt x="2671" y="268"/>
                  </a:lnTo>
                  <a:lnTo>
                    <a:pt x="2679" y="268"/>
                  </a:lnTo>
                  <a:lnTo>
                    <a:pt x="2679" y="278"/>
                  </a:lnTo>
                  <a:lnTo>
                    <a:pt x="2692" y="278"/>
                  </a:lnTo>
                  <a:lnTo>
                    <a:pt x="2692" y="164"/>
                  </a:lnTo>
                  <a:lnTo>
                    <a:pt x="2699" y="140"/>
                  </a:lnTo>
                  <a:lnTo>
                    <a:pt x="2699" y="100"/>
                  </a:lnTo>
                  <a:lnTo>
                    <a:pt x="2713" y="100"/>
                  </a:lnTo>
                  <a:lnTo>
                    <a:pt x="2713" y="238"/>
                  </a:lnTo>
                  <a:lnTo>
                    <a:pt x="2735" y="278"/>
                  </a:lnTo>
                  <a:lnTo>
                    <a:pt x="2785" y="278"/>
                  </a:lnTo>
                  <a:lnTo>
                    <a:pt x="2806" y="268"/>
                  </a:lnTo>
                  <a:lnTo>
                    <a:pt x="2813" y="249"/>
                  </a:lnTo>
                  <a:lnTo>
                    <a:pt x="2913" y="249"/>
                  </a:lnTo>
                  <a:lnTo>
                    <a:pt x="2927" y="278"/>
                  </a:lnTo>
                  <a:lnTo>
                    <a:pt x="2985" y="278"/>
                  </a:lnTo>
                  <a:lnTo>
                    <a:pt x="2999" y="268"/>
                  </a:lnTo>
                  <a:lnTo>
                    <a:pt x="3026" y="249"/>
                  </a:lnTo>
                  <a:lnTo>
                    <a:pt x="3034" y="226"/>
                  </a:lnTo>
                  <a:lnTo>
                    <a:pt x="3049" y="226"/>
                  </a:lnTo>
                  <a:lnTo>
                    <a:pt x="3076" y="216"/>
                  </a:lnTo>
                  <a:lnTo>
                    <a:pt x="3118" y="216"/>
                  </a:lnTo>
                  <a:lnTo>
                    <a:pt x="3118" y="238"/>
                  </a:lnTo>
                  <a:lnTo>
                    <a:pt x="3127" y="238"/>
                  </a:lnTo>
                  <a:lnTo>
                    <a:pt x="3141" y="249"/>
                  </a:lnTo>
                  <a:lnTo>
                    <a:pt x="3149" y="278"/>
                  </a:lnTo>
                  <a:lnTo>
                    <a:pt x="3168" y="278"/>
                  </a:lnTo>
                  <a:lnTo>
                    <a:pt x="3177" y="289"/>
                  </a:lnTo>
                  <a:lnTo>
                    <a:pt x="3240" y="289"/>
                  </a:lnTo>
                  <a:lnTo>
                    <a:pt x="3240" y="226"/>
                  </a:lnTo>
                  <a:lnTo>
                    <a:pt x="3248" y="216"/>
                  </a:lnTo>
                  <a:lnTo>
                    <a:pt x="3248" y="88"/>
                  </a:lnTo>
                  <a:lnTo>
                    <a:pt x="3269" y="48"/>
                  </a:lnTo>
                  <a:lnTo>
                    <a:pt x="3269" y="36"/>
                  </a:lnTo>
                  <a:lnTo>
                    <a:pt x="3269" y="112"/>
                  </a:lnTo>
                  <a:lnTo>
                    <a:pt x="3255" y="128"/>
                  </a:lnTo>
                  <a:lnTo>
                    <a:pt x="3255" y="204"/>
                  </a:lnTo>
                  <a:lnTo>
                    <a:pt x="3261" y="216"/>
                  </a:lnTo>
                  <a:lnTo>
                    <a:pt x="3269" y="249"/>
                  </a:lnTo>
                  <a:lnTo>
                    <a:pt x="3269" y="278"/>
                  </a:lnTo>
                  <a:lnTo>
                    <a:pt x="3305" y="278"/>
                  </a:lnTo>
                  <a:lnTo>
                    <a:pt x="3362" y="249"/>
                  </a:lnTo>
                  <a:lnTo>
                    <a:pt x="3382" y="249"/>
                  </a:lnTo>
                  <a:lnTo>
                    <a:pt x="3389" y="226"/>
                  </a:lnTo>
                  <a:lnTo>
                    <a:pt x="3411" y="216"/>
                  </a:lnTo>
                  <a:lnTo>
                    <a:pt x="3426" y="192"/>
                  </a:lnTo>
                  <a:lnTo>
                    <a:pt x="3433" y="192"/>
                  </a:lnTo>
                  <a:lnTo>
                    <a:pt x="3455" y="204"/>
                  </a:lnTo>
                  <a:lnTo>
                    <a:pt x="3497" y="216"/>
                  </a:lnTo>
                  <a:lnTo>
                    <a:pt x="3517" y="238"/>
                  </a:lnTo>
                  <a:lnTo>
                    <a:pt x="3554" y="238"/>
                  </a:lnTo>
                  <a:lnTo>
                    <a:pt x="3554" y="226"/>
                  </a:lnTo>
                  <a:lnTo>
                    <a:pt x="3575" y="226"/>
                  </a:lnTo>
                  <a:lnTo>
                    <a:pt x="3597" y="216"/>
                  </a:lnTo>
                  <a:lnTo>
                    <a:pt x="3675" y="216"/>
                  </a:lnTo>
                  <a:lnTo>
                    <a:pt x="3689" y="192"/>
                  </a:lnTo>
                  <a:lnTo>
                    <a:pt x="3732" y="192"/>
                  </a:lnTo>
                  <a:lnTo>
                    <a:pt x="3738" y="204"/>
                  </a:lnTo>
                  <a:lnTo>
                    <a:pt x="3746" y="204"/>
                  </a:lnTo>
                  <a:lnTo>
                    <a:pt x="3746" y="36"/>
                  </a:lnTo>
                  <a:lnTo>
                    <a:pt x="3732" y="12"/>
                  </a:lnTo>
                  <a:lnTo>
                    <a:pt x="3732" y="0"/>
                  </a:lnTo>
                  <a:lnTo>
                    <a:pt x="3738" y="0"/>
                  </a:lnTo>
                  <a:lnTo>
                    <a:pt x="3738" y="36"/>
                  </a:lnTo>
                  <a:lnTo>
                    <a:pt x="3746" y="64"/>
                  </a:lnTo>
                  <a:lnTo>
                    <a:pt x="3760" y="77"/>
                  </a:lnTo>
                  <a:lnTo>
                    <a:pt x="3767" y="128"/>
                  </a:lnTo>
                  <a:lnTo>
                    <a:pt x="3782" y="152"/>
                  </a:lnTo>
                  <a:lnTo>
                    <a:pt x="3782" y="278"/>
                  </a:lnTo>
                  <a:lnTo>
                    <a:pt x="3810" y="278"/>
                  </a:lnTo>
                  <a:lnTo>
                    <a:pt x="3817" y="268"/>
                  </a:lnTo>
                  <a:lnTo>
                    <a:pt x="3831" y="249"/>
                  </a:lnTo>
                  <a:lnTo>
                    <a:pt x="3852" y="249"/>
                  </a:lnTo>
                  <a:lnTo>
                    <a:pt x="3874" y="226"/>
                  </a:lnTo>
                  <a:lnTo>
                    <a:pt x="3902" y="226"/>
                  </a:lnTo>
                  <a:lnTo>
                    <a:pt x="3946" y="249"/>
                  </a:lnTo>
                  <a:lnTo>
                    <a:pt x="3974" y="278"/>
                  </a:lnTo>
                  <a:lnTo>
                    <a:pt x="4002" y="268"/>
                  </a:lnTo>
                  <a:lnTo>
                    <a:pt x="4017" y="226"/>
                  </a:lnTo>
                  <a:lnTo>
                    <a:pt x="4023" y="226"/>
                  </a:lnTo>
                  <a:lnTo>
                    <a:pt x="4031" y="216"/>
                  </a:lnTo>
                  <a:lnTo>
                    <a:pt x="4066" y="216"/>
                  </a:lnTo>
                  <a:lnTo>
                    <a:pt x="4066" y="238"/>
                  </a:lnTo>
                  <a:lnTo>
                    <a:pt x="4144" y="238"/>
                  </a:lnTo>
                  <a:lnTo>
                    <a:pt x="4158" y="226"/>
                  </a:lnTo>
                  <a:lnTo>
                    <a:pt x="4158" y="164"/>
                  </a:lnTo>
                  <a:lnTo>
                    <a:pt x="4152" y="140"/>
                  </a:lnTo>
                  <a:lnTo>
                    <a:pt x="4152" y="12"/>
                  </a:lnTo>
                  <a:lnTo>
                    <a:pt x="4152" y="112"/>
                  </a:lnTo>
                  <a:lnTo>
                    <a:pt x="4158" y="128"/>
                  </a:lnTo>
                  <a:lnTo>
                    <a:pt x="4158" y="152"/>
                  </a:lnTo>
                  <a:lnTo>
                    <a:pt x="4167" y="164"/>
                  </a:lnTo>
                  <a:lnTo>
                    <a:pt x="4167" y="216"/>
                  </a:lnTo>
                  <a:lnTo>
                    <a:pt x="4173" y="216"/>
                  </a:lnTo>
                  <a:lnTo>
                    <a:pt x="4187" y="238"/>
                  </a:lnTo>
                  <a:lnTo>
                    <a:pt x="4187" y="278"/>
                  </a:lnTo>
                  <a:lnTo>
                    <a:pt x="4209" y="278"/>
                  </a:lnTo>
                  <a:lnTo>
                    <a:pt x="4217" y="268"/>
                  </a:lnTo>
                  <a:lnTo>
                    <a:pt x="4309" y="268"/>
                  </a:lnTo>
                  <a:lnTo>
                    <a:pt x="4302" y="249"/>
                  </a:lnTo>
                  <a:lnTo>
                    <a:pt x="4286" y="249"/>
                  </a:lnTo>
                </a:path>
              </a:pathLst>
            </a:custGeom>
            <a:noFill/>
            <a:ln w="31154" cap="flat" cmpd="sng">
              <a:solidFill>
                <a:srgbClr val="FFFF8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grpSp>
          <p:nvGrpSpPr>
            <p:cNvPr id="73763" name="Group 41">
              <a:extLst>
                <a:ext uri="{FF2B5EF4-FFF2-40B4-BE49-F238E27FC236}">
                  <a16:creationId xmlns:a16="http://schemas.microsoft.com/office/drawing/2014/main" id="{E976E87A-DBF4-4E74-B1C2-C457FE2B45C1}"/>
                </a:ext>
              </a:extLst>
            </p:cNvPr>
            <p:cNvGrpSpPr>
              <a:grpSpLocks/>
            </p:cNvGrpSpPr>
            <p:nvPr/>
          </p:nvGrpSpPr>
          <p:grpSpPr bwMode="auto">
            <a:xfrm>
              <a:off x="4080" y="2784"/>
              <a:ext cx="384" cy="411"/>
              <a:chOff x="4174" y="3288"/>
              <a:chExt cx="566" cy="555"/>
            </a:xfrm>
          </p:grpSpPr>
          <p:sp>
            <p:nvSpPr>
              <p:cNvPr id="73765" name="Freeform 42">
                <a:extLst>
                  <a:ext uri="{FF2B5EF4-FFF2-40B4-BE49-F238E27FC236}">
                    <a16:creationId xmlns:a16="http://schemas.microsoft.com/office/drawing/2014/main" id="{ABAB2902-8C6E-413A-87C4-108D54533FDE}"/>
                  </a:ext>
                </a:extLst>
              </p:cNvPr>
              <p:cNvSpPr>
                <a:spLocks/>
              </p:cNvSpPr>
              <p:nvPr/>
            </p:nvSpPr>
            <p:spPr bwMode="auto">
              <a:xfrm>
                <a:off x="4174" y="3290"/>
                <a:ext cx="294" cy="553"/>
              </a:xfrm>
              <a:custGeom>
                <a:avLst/>
                <a:gdLst>
                  <a:gd name="T0" fmla="*/ 0 w 294"/>
                  <a:gd name="T1" fmla="*/ 552 h 553"/>
                  <a:gd name="T2" fmla="*/ 5 w 294"/>
                  <a:gd name="T3" fmla="*/ 546 h 553"/>
                  <a:gd name="T4" fmla="*/ 15 w 294"/>
                  <a:gd name="T5" fmla="*/ 535 h 553"/>
                  <a:gd name="T6" fmla="*/ 26 w 294"/>
                  <a:gd name="T7" fmla="*/ 520 h 553"/>
                  <a:gd name="T8" fmla="*/ 40 w 294"/>
                  <a:gd name="T9" fmla="*/ 504 h 553"/>
                  <a:gd name="T10" fmla="*/ 52 w 294"/>
                  <a:gd name="T11" fmla="*/ 488 h 553"/>
                  <a:gd name="T12" fmla="*/ 65 w 294"/>
                  <a:gd name="T13" fmla="*/ 472 h 553"/>
                  <a:gd name="T14" fmla="*/ 75 w 294"/>
                  <a:gd name="T15" fmla="*/ 457 h 553"/>
                  <a:gd name="T16" fmla="*/ 82 w 294"/>
                  <a:gd name="T17" fmla="*/ 443 h 553"/>
                  <a:gd name="T18" fmla="*/ 90 w 294"/>
                  <a:gd name="T19" fmla="*/ 427 h 553"/>
                  <a:gd name="T20" fmla="*/ 98 w 294"/>
                  <a:gd name="T21" fmla="*/ 407 h 553"/>
                  <a:gd name="T22" fmla="*/ 106 w 294"/>
                  <a:gd name="T23" fmla="*/ 384 h 553"/>
                  <a:gd name="T24" fmla="*/ 113 w 294"/>
                  <a:gd name="T25" fmla="*/ 363 h 553"/>
                  <a:gd name="T26" fmla="*/ 121 w 294"/>
                  <a:gd name="T27" fmla="*/ 341 h 553"/>
                  <a:gd name="T28" fmla="*/ 126 w 294"/>
                  <a:gd name="T29" fmla="*/ 319 h 553"/>
                  <a:gd name="T30" fmla="*/ 133 w 294"/>
                  <a:gd name="T31" fmla="*/ 300 h 553"/>
                  <a:gd name="T32" fmla="*/ 137 w 294"/>
                  <a:gd name="T33" fmla="*/ 286 h 553"/>
                  <a:gd name="T34" fmla="*/ 141 w 294"/>
                  <a:gd name="T35" fmla="*/ 272 h 553"/>
                  <a:gd name="T36" fmla="*/ 145 w 294"/>
                  <a:gd name="T37" fmla="*/ 257 h 553"/>
                  <a:gd name="T38" fmla="*/ 149 w 294"/>
                  <a:gd name="T39" fmla="*/ 239 h 553"/>
                  <a:gd name="T40" fmla="*/ 152 w 294"/>
                  <a:gd name="T41" fmla="*/ 222 h 553"/>
                  <a:gd name="T42" fmla="*/ 156 w 294"/>
                  <a:gd name="T43" fmla="*/ 204 h 553"/>
                  <a:gd name="T44" fmla="*/ 158 w 294"/>
                  <a:gd name="T45" fmla="*/ 187 h 553"/>
                  <a:gd name="T46" fmla="*/ 162 w 294"/>
                  <a:gd name="T47" fmla="*/ 173 h 553"/>
                  <a:gd name="T48" fmla="*/ 164 w 294"/>
                  <a:gd name="T49" fmla="*/ 162 h 553"/>
                  <a:gd name="T50" fmla="*/ 165 w 294"/>
                  <a:gd name="T51" fmla="*/ 150 h 553"/>
                  <a:gd name="T52" fmla="*/ 166 w 294"/>
                  <a:gd name="T53" fmla="*/ 137 h 553"/>
                  <a:gd name="T54" fmla="*/ 167 w 294"/>
                  <a:gd name="T55" fmla="*/ 121 h 553"/>
                  <a:gd name="T56" fmla="*/ 169 w 294"/>
                  <a:gd name="T57" fmla="*/ 108 h 553"/>
                  <a:gd name="T58" fmla="*/ 171 w 294"/>
                  <a:gd name="T59" fmla="*/ 94 h 553"/>
                  <a:gd name="T60" fmla="*/ 173 w 294"/>
                  <a:gd name="T61" fmla="*/ 80 h 553"/>
                  <a:gd name="T62" fmla="*/ 177 w 294"/>
                  <a:gd name="T63" fmla="*/ 69 h 553"/>
                  <a:gd name="T64" fmla="*/ 181 w 294"/>
                  <a:gd name="T65" fmla="*/ 60 h 553"/>
                  <a:gd name="T66" fmla="*/ 188 w 294"/>
                  <a:gd name="T67" fmla="*/ 52 h 553"/>
                  <a:gd name="T68" fmla="*/ 195 w 294"/>
                  <a:gd name="T69" fmla="*/ 43 h 553"/>
                  <a:gd name="T70" fmla="*/ 205 w 294"/>
                  <a:gd name="T71" fmla="*/ 33 h 553"/>
                  <a:gd name="T72" fmla="*/ 214 w 294"/>
                  <a:gd name="T73" fmla="*/ 24 h 553"/>
                  <a:gd name="T74" fmla="*/ 226 w 294"/>
                  <a:gd name="T75" fmla="*/ 16 h 553"/>
                  <a:gd name="T76" fmla="*/ 236 w 294"/>
                  <a:gd name="T77" fmla="*/ 9 h 553"/>
                  <a:gd name="T78" fmla="*/ 245 w 294"/>
                  <a:gd name="T79" fmla="*/ 4 h 553"/>
                  <a:gd name="T80" fmla="*/ 252 w 294"/>
                  <a:gd name="T81" fmla="*/ 1 h 553"/>
                  <a:gd name="T82" fmla="*/ 256 w 294"/>
                  <a:gd name="T83" fmla="*/ 1 h 553"/>
                  <a:gd name="T84" fmla="*/ 263 w 294"/>
                  <a:gd name="T85" fmla="*/ 0 h 553"/>
                  <a:gd name="T86" fmla="*/ 271 w 294"/>
                  <a:gd name="T87" fmla="*/ 0 h 553"/>
                  <a:gd name="T88" fmla="*/ 277 w 294"/>
                  <a:gd name="T89" fmla="*/ 1 h 553"/>
                  <a:gd name="T90" fmla="*/ 283 w 294"/>
                  <a:gd name="T91" fmla="*/ 1 h 553"/>
                  <a:gd name="T92" fmla="*/ 289 w 294"/>
                  <a:gd name="T93" fmla="*/ 1 h 553"/>
                  <a:gd name="T94" fmla="*/ 292 w 294"/>
                  <a:gd name="T95" fmla="*/ 1 h 55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94"/>
                  <a:gd name="T145" fmla="*/ 0 h 553"/>
                  <a:gd name="T146" fmla="*/ 294 w 294"/>
                  <a:gd name="T147" fmla="*/ 553 h 55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94" h="553">
                    <a:moveTo>
                      <a:pt x="0" y="552"/>
                    </a:moveTo>
                    <a:lnTo>
                      <a:pt x="0" y="552"/>
                    </a:lnTo>
                    <a:lnTo>
                      <a:pt x="2" y="549"/>
                    </a:lnTo>
                    <a:lnTo>
                      <a:pt x="5" y="546"/>
                    </a:lnTo>
                    <a:lnTo>
                      <a:pt x="10" y="540"/>
                    </a:lnTo>
                    <a:lnTo>
                      <a:pt x="15" y="535"/>
                    </a:lnTo>
                    <a:lnTo>
                      <a:pt x="20" y="528"/>
                    </a:lnTo>
                    <a:lnTo>
                      <a:pt x="26" y="520"/>
                    </a:lnTo>
                    <a:lnTo>
                      <a:pt x="34" y="512"/>
                    </a:lnTo>
                    <a:lnTo>
                      <a:pt x="40" y="504"/>
                    </a:lnTo>
                    <a:lnTo>
                      <a:pt x="47" y="496"/>
                    </a:lnTo>
                    <a:lnTo>
                      <a:pt x="52" y="488"/>
                    </a:lnTo>
                    <a:lnTo>
                      <a:pt x="60" y="479"/>
                    </a:lnTo>
                    <a:lnTo>
                      <a:pt x="65" y="472"/>
                    </a:lnTo>
                    <a:lnTo>
                      <a:pt x="71" y="464"/>
                    </a:lnTo>
                    <a:lnTo>
                      <a:pt x="75" y="457"/>
                    </a:lnTo>
                    <a:lnTo>
                      <a:pt x="79" y="450"/>
                    </a:lnTo>
                    <a:lnTo>
                      <a:pt x="82" y="443"/>
                    </a:lnTo>
                    <a:lnTo>
                      <a:pt x="86" y="436"/>
                    </a:lnTo>
                    <a:lnTo>
                      <a:pt x="90" y="427"/>
                    </a:lnTo>
                    <a:lnTo>
                      <a:pt x="94" y="416"/>
                    </a:lnTo>
                    <a:lnTo>
                      <a:pt x="98" y="407"/>
                    </a:lnTo>
                    <a:lnTo>
                      <a:pt x="101" y="396"/>
                    </a:lnTo>
                    <a:lnTo>
                      <a:pt x="106" y="384"/>
                    </a:lnTo>
                    <a:lnTo>
                      <a:pt x="110" y="373"/>
                    </a:lnTo>
                    <a:lnTo>
                      <a:pt x="113" y="363"/>
                    </a:lnTo>
                    <a:lnTo>
                      <a:pt x="117" y="351"/>
                    </a:lnTo>
                    <a:lnTo>
                      <a:pt x="121" y="341"/>
                    </a:lnTo>
                    <a:lnTo>
                      <a:pt x="124" y="329"/>
                    </a:lnTo>
                    <a:lnTo>
                      <a:pt x="126" y="319"/>
                    </a:lnTo>
                    <a:lnTo>
                      <a:pt x="130" y="309"/>
                    </a:lnTo>
                    <a:lnTo>
                      <a:pt x="133" y="300"/>
                    </a:lnTo>
                    <a:lnTo>
                      <a:pt x="137" y="292"/>
                    </a:lnTo>
                    <a:lnTo>
                      <a:pt x="137" y="286"/>
                    </a:lnTo>
                    <a:lnTo>
                      <a:pt x="139" y="280"/>
                    </a:lnTo>
                    <a:lnTo>
                      <a:pt x="141" y="272"/>
                    </a:lnTo>
                    <a:lnTo>
                      <a:pt x="143" y="265"/>
                    </a:lnTo>
                    <a:lnTo>
                      <a:pt x="145" y="257"/>
                    </a:lnTo>
                    <a:lnTo>
                      <a:pt x="147" y="248"/>
                    </a:lnTo>
                    <a:lnTo>
                      <a:pt x="149" y="239"/>
                    </a:lnTo>
                    <a:lnTo>
                      <a:pt x="151" y="229"/>
                    </a:lnTo>
                    <a:lnTo>
                      <a:pt x="152" y="222"/>
                    </a:lnTo>
                    <a:lnTo>
                      <a:pt x="154" y="212"/>
                    </a:lnTo>
                    <a:lnTo>
                      <a:pt x="156" y="204"/>
                    </a:lnTo>
                    <a:lnTo>
                      <a:pt x="157" y="194"/>
                    </a:lnTo>
                    <a:lnTo>
                      <a:pt x="158" y="187"/>
                    </a:lnTo>
                    <a:lnTo>
                      <a:pt x="160" y="179"/>
                    </a:lnTo>
                    <a:lnTo>
                      <a:pt x="162" y="173"/>
                    </a:lnTo>
                    <a:lnTo>
                      <a:pt x="164" y="166"/>
                    </a:lnTo>
                    <a:lnTo>
                      <a:pt x="164" y="162"/>
                    </a:lnTo>
                    <a:lnTo>
                      <a:pt x="165" y="156"/>
                    </a:lnTo>
                    <a:lnTo>
                      <a:pt x="165" y="150"/>
                    </a:lnTo>
                    <a:lnTo>
                      <a:pt x="166" y="143"/>
                    </a:lnTo>
                    <a:lnTo>
                      <a:pt x="166" y="137"/>
                    </a:lnTo>
                    <a:lnTo>
                      <a:pt x="167" y="129"/>
                    </a:lnTo>
                    <a:lnTo>
                      <a:pt x="167" y="121"/>
                    </a:lnTo>
                    <a:lnTo>
                      <a:pt x="169" y="113"/>
                    </a:lnTo>
                    <a:lnTo>
                      <a:pt x="169" y="108"/>
                    </a:lnTo>
                    <a:lnTo>
                      <a:pt x="171" y="100"/>
                    </a:lnTo>
                    <a:lnTo>
                      <a:pt x="171" y="94"/>
                    </a:lnTo>
                    <a:lnTo>
                      <a:pt x="172" y="86"/>
                    </a:lnTo>
                    <a:lnTo>
                      <a:pt x="173" y="80"/>
                    </a:lnTo>
                    <a:lnTo>
                      <a:pt x="175" y="74"/>
                    </a:lnTo>
                    <a:lnTo>
                      <a:pt x="177" y="69"/>
                    </a:lnTo>
                    <a:lnTo>
                      <a:pt x="179" y="64"/>
                    </a:lnTo>
                    <a:lnTo>
                      <a:pt x="181" y="60"/>
                    </a:lnTo>
                    <a:lnTo>
                      <a:pt x="184" y="56"/>
                    </a:lnTo>
                    <a:lnTo>
                      <a:pt x="188" y="52"/>
                    </a:lnTo>
                    <a:lnTo>
                      <a:pt x="191" y="47"/>
                    </a:lnTo>
                    <a:lnTo>
                      <a:pt x="195" y="43"/>
                    </a:lnTo>
                    <a:lnTo>
                      <a:pt x="200" y="38"/>
                    </a:lnTo>
                    <a:lnTo>
                      <a:pt x="205" y="33"/>
                    </a:lnTo>
                    <a:lnTo>
                      <a:pt x="211" y="28"/>
                    </a:lnTo>
                    <a:lnTo>
                      <a:pt x="214" y="24"/>
                    </a:lnTo>
                    <a:lnTo>
                      <a:pt x="220" y="20"/>
                    </a:lnTo>
                    <a:lnTo>
                      <a:pt x="226" y="16"/>
                    </a:lnTo>
                    <a:lnTo>
                      <a:pt x="232" y="12"/>
                    </a:lnTo>
                    <a:lnTo>
                      <a:pt x="236" y="9"/>
                    </a:lnTo>
                    <a:lnTo>
                      <a:pt x="241" y="6"/>
                    </a:lnTo>
                    <a:lnTo>
                      <a:pt x="245" y="4"/>
                    </a:lnTo>
                    <a:lnTo>
                      <a:pt x="250" y="1"/>
                    </a:lnTo>
                    <a:lnTo>
                      <a:pt x="252" y="1"/>
                    </a:lnTo>
                    <a:lnTo>
                      <a:pt x="254" y="1"/>
                    </a:lnTo>
                    <a:lnTo>
                      <a:pt x="256" y="1"/>
                    </a:lnTo>
                    <a:lnTo>
                      <a:pt x="261" y="0"/>
                    </a:lnTo>
                    <a:lnTo>
                      <a:pt x="263" y="0"/>
                    </a:lnTo>
                    <a:lnTo>
                      <a:pt x="268" y="0"/>
                    </a:lnTo>
                    <a:lnTo>
                      <a:pt x="271" y="0"/>
                    </a:lnTo>
                    <a:lnTo>
                      <a:pt x="275" y="0"/>
                    </a:lnTo>
                    <a:lnTo>
                      <a:pt x="277" y="1"/>
                    </a:lnTo>
                    <a:lnTo>
                      <a:pt x="281" y="1"/>
                    </a:lnTo>
                    <a:lnTo>
                      <a:pt x="283" y="1"/>
                    </a:lnTo>
                    <a:lnTo>
                      <a:pt x="287" y="1"/>
                    </a:lnTo>
                    <a:lnTo>
                      <a:pt x="289" y="1"/>
                    </a:lnTo>
                    <a:lnTo>
                      <a:pt x="291" y="1"/>
                    </a:lnTo>
                    <a:lnTo>
                      <a:pt x="292" y="1"/>
                    </a:lnTo>
                    <a:lnTo>
                      <a:pt x="293" y="1"/>
                    </a:lnTo>
                  </a:path>
                </a:pathLst>
              </a:custGeom>
              <a:noFill/>
              <a:ln w="31154" cap="flat" cmpd="sng">
                <a:solidFill>
                  <a:srgbClr val="F7F7F7"/>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3766" name="Freeform 43">
                <a:extLst>
                  <a:ext uri="{FF2B5EF4-FFF2-40B4-BE49-F238E27FC236}">
                    <a16:creationId xmlns:a16="http://schemas.microsoft.com/office/drawing/2014/main" id="{44E5F49F-F94B-46A0-9744-9919E5D3BD63}"/>
                  </a:ext>
                </a:extLst>
              </p:cNvPr>
              <p:cNvSpPr>
                <a:spLocks/>
              </p:cNvSpPr>
              <p:nvPr/>
            </p:nvSpPr>
            <p:spPr bwMode="auto">
              <a:xfrm>
                <a:off x="4446" y="3288"/>
                <a:ext cx="294" cy="554"/>
              </a:xfrm>
              <a:custGeom>
                <a:avLst/>
                <a:gdLst>
                  <a:gd name="T0" fmla="*/ 292 w 294"/>
                  <a:gd name="T1" fmla="*/ 553 h 554"/>
                  <a:gd name="T2" fmla="*/ 286 w 294"/>
                  <a:gd name="T3" fmla="*/ 547 h 554"/>
                  <a:gd name="T4" fmla="*/ 276 w 294"/>
                  <a:gd name="T5" fmla="*/ 536 h 554"/>
                  <a:gd name="T6" fmla="*/ 265 w 294"/>
                  <a:gd name="T7" fmla="*/ 521 h 554"/>
                  <a:gd name="T8" fmla="*/ 251 w 294"/>
                  <a:gd name="T9" fmla="*/ 506 h 554"/>
                  <a:gd name="T10" fmla="*/ 238 w 294"/>
                  <a:gd name="T11" fmla="*/ 489 h 554"/>
                  <a:gd name="T12" fmla="*/ 226 w 294"/>
                  <a:gd name="T13" fmla="*/ 472 h 554"/>
                  <a:gd name="T14" fmla="*/ 218 w 294"/>
                  <a:gd name="T15" fmla="*/ 458 h 554"/>
                  <a:gd name="T16" fmla="*/ 210 w 294"/>
                  <a:gd name="T17" fmla="*/ 444 h 554"/>
                  <a:gd name="T18" fmla="*/ 202 w 294"/>
                  <a:gd name="T19" fmla="*/ 427 h 554"/>
                  <a:gd name="T20" fmla="*/ 194 w 294"/>
                  <a:gd name="T21" fmla="*/ 408 h 554"/>
                  <a:gd name="T22" fmla="*/ 187 w 294"/>
                  <a:gd name="T23" fmla="*/ 385 h 554"/>
                  <a:gd name="T24" fmla="*/ 179 w 294"/>
                  <a:gd name="T25" fmla="*/ 363 h 554"/>
                  <a:gd name="T26" fmla="*/ 171 w 294"/>
                  <a:gd name="T27" fmla="*/ 341 h 554"/>
                  <a:gd name="T28" fmla="*/ 164 w 294"/>
                  <a:gd name="T29" fmla="*/ 320 h 554"/>
                  <a:gd name="T30" fmla="*/ 160 w 294"/>
                  <a:gd name="T31" fmla="*/ 302 h 554"/>
                  <a:gd name="T32" fmla="*/ 155 w 294"/>
                  <a:gd name="T33" fmla="*/ 288 h 554"/>
                  <a:gd name="T34" fmla="*/ 152 w 294"/>
                  <a:gd name="T35" fmla="*/ 274 h 554"/>
                  <a:gd name="T36" fmla="*/ 148 w 294"/>
                  <a:gd name="T37" fmla="*/ 258 h 554"/>
                  <a:gd name="T38" fmla="*/ 144 w 294"/>
                  <a:gd name="T39" fmla="*/ 240 h 554"/>
                  <a:gd name="T40" fmla="*/ 140 w 294"/>
                  <a:gd name="T41" fmla="*/ 222 h 554"/>
                  <a:gd name="T42" fmla="*/ 137 w 294"/>
                  <a:gd name="T43" fmla="*/ 205 h 554"/>
                  <a:gd name="T44" fmla="*/ 133 w 294"/>
                  <a:gd name="T45" fmla="*/ 188 h 554"/>
                  <a:gd name="T46" fmla="*/ 130 w 294"/>
                  <a:gd name="T47" fmla="*/ 173 h 554"/>
                  <a:gd name="T48" fmla="*/ 128 w 294"/>
                  <a:gd name="T49" fmla="*/ 163 h 554"/>
                  <a:gd name="T50" fmla="*/ 126 w 294"/>
                  <a:gd name="T51" fmla="*/ 151 h 554"/>
                  <a:gd name="T52" fmla="*/ 124 w 294"/>
                  <a:gd name="T53" fmla="*/ 137 h 554"/>
                  <a:gd name="T54" fmla="*/ 124 w 294"/>
                  <a:gd name="T55" fmla="*/ 122 h 554"/>
                  <a:gd name="T56" fmla="*/ 122 w 294"/>
                  <a:gd name="T57" fmla="*/ 108 h 554"/>
                  <a:gd name="T58" fmla="*/ 121 w 294"/>
                  <a:gd name="T59" fmla="*/ 94 h 554"/>
                  <a:gd name="T60" fmla="*/ 119 w 294"/>
                  <a:gd name="T61" fmla="*/ 81 h 554"/>
                  <a:gd name="T62" fmla="*/ 115 w 294"/>
                  <a:gd name="T63" fmla="*/ 70 h 554"/>
                  <a:gd name="T64" fmla="*/ 111 w 294"/>
                  <a:gd name="T65" fmla="*/ 60 h 554"/>
                  <a:gd name="T66" fmla="*/ 105 w 294"/>
                  <a:gd name="T67" fmla="*/ 53 h 554"/>
                  <a:gd name="T68" fmla="*/ 96 w 294"/>
                  <a:gd name="T69" fmla="*/ 43 h 554"/>
                  <a:gd name="T70" fmla="*/ 86 w 294"/>
                  <a:gd name="T71" fmla="*/ 34 h 554"/>
                  <a:gd name="T72" fmla="*/ 77 w 294"/>
                  <a:gd name="T73" fmla="*/ 24 h 554"/>
                  <a:gd name="T74" fmla="*/ 65 w 294"/>
                  <a:gd name="T75" fmla="*/ 17 h 554"/>
                  <a:gd name="T76" fmla="*/ 55 w 294"/>
                  <a:gd name="T77" fmla="*/ 9 h 554"/>
                  <a:gd name="T78" fmla="*/ 48 w 294"/>
                  <a:gd name="T79" fmla="*/ 4 h 554"/>
                  <a:gd name="T80" fmla="*/ 41 w 294"/>
                  <a:gd name="T81" fmla="*/ 1 h 554"/>
                  <a:gd name="T82" fmla="*/ 34 w 294"/>
                  <a:gd name="T83" fmla="*/ 1 h 554"/>
                  <a:gd name="T84" fmla="*/ 29 w 294"/>
                  <a:gd name="T85" fmla="*/ 0 h 554"/>
                  <a:gd name="T86" fmla="*/ 21 w 294"/>
                  <a:gd name="T87" fmla="*/ 0 h 554"/>
                  <a:gd name="T88" fmla="*/ 15 w 294"/>
                  <a:gd name="T89" fmla="*/ 1 h 554"/>
                  <a:gd name="T90" fmla="*/ 7 w 294"/>
                  <a:gd name="T91" fmla="*/ 1 h 554"/>
                  <a:gd name="T92" fmla="*/ 3 w 294"/>
                  <a:gd name="T93" fmla="*/ 1 h 554"/>
                  <a:gd name="T94" fmla="*/ 0 w 294"/>
                  <a:gd name="T95" fmla="*/ 1 h 55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94"/>
                  <a:gd name="T145" fmla="*/ 0 h 554"/>
                  <a:gd name="T146" fmla="*/ 294 w 294"/>
                  <a:gd name="T147" fmla="*/ 554 h 55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94" h="554">
                    <a:moveTo>
                      <a:pt x="293" y="553"/>
                    </a:moveTo>
                    <a:lnTo>
                      <a:pt x="292" y="553"/>
                    </a:lnTo>
                    <a:lnTo>
                      <a:pt x="290" y="551"/>
                    </a:lnTo>
                    <a:lnTo>
                      <a:pt x="286" y="547"/>
                    </a:lnTo>
                    <a:lnTo>
                      <a:pt x="282" y="542"/>
                    </a:lnTo>
                    <a:lnTo>
                      <a:pt x="276" y="536"/>
                    </a:lnTo>
                    <a:lnTo>
                      <a:pt x="271" y="529"/>
                    </a:lnTo>
                    <a:lnTo>
                      <a:pt x="265" y="521"/>
                    </a:lnTo>
                    <a:lnTo>
                      <a:pt x="259" y="513"/>
                    </a:lnTo>
                    <a:lnTo>
                      <a:pt x="251" y="506"/>
                    </a:lnTo>
                    <a:lnTo>
                      <a:pt x="245" y="497"/>
                    </a:lnTo>
                    <a:lnTo>
                      <a:pt x="238" y="489"/>
                    </a:lnTo>
                    <a:lnTo>
                      <a:pt x="232" y="479"/>
                    </a:lnTo>
                    <a:lnTo>
                      <a:pt x="226" y="472"/>
                    </a:lnTo>
                    <a:lnTo>
                      <a:pt x="221" y="465"/>
                    </a:lnTo>
                    <a:lnTo>
                      <a:pt x="218" y="458"/>
                    </a:lnTo>
                    <a:lnTo>
                      <a:pt x="214" y="451"/>
                    </a:lnTo>
                    <a:lnTo>
                      <a:pt x="210" y="444"/>
                    </a:lnTo>
                    <a:lnTo>
                      <a:pt x="206" y="436"/>
                    </a:lnTo>
                    <a:lnTo>
                      <a:pt x="202" y="427"/>
                    </a:lnTo>
                    <a:lnTo>
                      <a:pt x="198" y="417"/>
                    </a:lnTo>
                    <a:lnTo>
                      <a:pt x="194" y="408"/>
                    </a:lnTo>
                    <a:lnTo>
                      <a:pt x="191" y="397"/>
                    </a:lnTo>
                    <a:lnTo>
                      <a:pt x="187" y="385"/>
                    </a:lnTo>
                    <a:lnTo>
                      <a:pt x="183" y="374"/>
                    </a:lnTo>
                    <a:lnTo>
                      <a:pt x="179" y="363"/>
                    </a:lnTo>
                    <a:lnTo>
                      <a:pt x="176" y="352"/>
                    </a:lnTo>
                    <a:lnTo>
                      <a:pt x="171" y="341"/>
                    </a:lnTo>
                    <a:lnTo>
                      <a:pt x="169" y="330"/>
                    </a:lnTo>
                    <a:lnTo>
                      <a:pt x="164" y="320"/>
                    </a:lnTo>
                    <a:lnTo>
                      <a:pt x="162" y="310"/>
                    </a:lnTo>
                    <a:lnTo>
                      <a:pt x="160" y="302"/>
                    </a:lnTo>
                    <a:lnTo>
                      <a:pt x="158" y="293"/>
                    </a:lnTo>
                    <a:lnTo>
                      <a:pt x="155" y="288"/>
                    </a:lnTo>
                    <a:lnTo>
                      <a:pt x="154" y="281"/>
                    </a:lnTo>
                    <a:lnTo>
                      <a:pt x="152" y="274"/>
                    </a:lnTo>
                    <a:lnTo>
                      <a:pt x="150" y="265"/>
                    </a:lnTo>
                    <a:lnTo>
                      <a:pt x="148" y="258"/>
                    </a:lnTo>
                    <a:lnTo>
                      <a:pt x="146" y="249"/>
                    </a:lnTo>
                    <a:lnTo>
                      <a:pt x="144" y="240"/>
                    </a:lnTo>
                    <a:lnTo>
                      <a:pt x="142" y="230"/>
                    </a:lnTo>
                    <a:lnTo>
                      <a:pt x="140" y="222"/>
                    </a:lnTo>
                    <a:lnTo>
                      <a:pt x="138" y="213"/>
                    </a:lnTo>
                    <a:lnTo>
                      <a:pt x="137" y="205"/>
                    </a:lnTo>
                    <a:lnTo>
                      <a:pt x="135" y="195"/>
                    </a:lnTo>
                    <a:lnTo>
                      <a:pt x="133" y="188"/>
                    </a:lnTo>
                    <a:lnTo>
                      <a:pt x="132" y="180"/>
                    </a:lnTo>
                    <a:lnTo>
                      <a:pt x="130" y="173"/>
                    </a:lnTo>
                    <a:lnTo>
                      <a:pt x="130" y="166"/>
                    </a:lnTo>
                    <a:lnTo>
                      <a:pt x="128" y="163"/>
                    </a:lnTo>
                    <a:lnTo>
                      <a:pt x="128" y="157"/>
                    </a:lnTo>
                    <a:lnTo>
                      <a:pt x="126" y="151"/>
                    </a:lnTo>
                    <a:lnTo>
                      <a:pt x="126" y="143"/>
                    </a:lnTo>
                    <a:lnTo>
                      <a:pt x="124" y="137"/>
                    </a:lnTo>
                    <a:lnTo>
                      <a:pt x="124" y="130"/>
                    </a:lnTo>
                    <a:lnTo>
                      <a:pt x="124" y="122"/>
                    </a:lnTo>
                    <a:lnTo>
                      <a:pt x="124" y="114"/>
                    </a:lnTo>
                    <a:lnTo>
                      <a:pt x="122" y="108"/>
                    </a:lnTo>
                    <a:lnTo>
                      <a:pt x="122" y="101"/>
                    </a:lnTo>
                    <a:lnTo>
                      <a:pt x="121" y="94"/>
                    </a:lnTo>
                    <a:lnTo>
                      <a:pt x="121" y="87"/>
                    </a:lnTo>
                    <a:lnTo>
                      <a:pt x="119" y="81"/>
                    </a:lnTo>
                    <a:lnTo>
                      <a:pt x="117" y="75"/>
                    </a:lnTo>
                    <a:lnTo>
                      <a:pt x="115" y="70"/>
                    </a:lnTo>
                    <a:lnTo>
                      <a:pt x="115" y="65"/>
                    </a:lnTo>
                    <a:lnTo>
                      <a:pt x="111" y="60"/>
                    </a:lnTo>
                    <a:lnTo>
                      <a:pt x="108" y="57"/>
                    </a:lnTo>
                    <a:lnTo>
                      <a:pt x="105" y="53"/>
                    </a:lnTo>
                    <a:lnTo>
                      <a:pt x="101" y="47"/>
                    </a:lnTo>
                    <a:lnTo>
                      <a:pt x="96" y="43"/>
                    </a:lnTo>
                    <a:lnTo>
                      <a:pt x="92" y="38"/>
                    </a:lnTo>
                    <a:lnTo>
                      <a:pt x="86" y="34"/>
                    </a:lnTo>
                    <a:lnTo>
                      <a:pt x="82" y="28"/>
                    </a:lnTo>
                    <a:lnTo>
                      <a:pt x="77" y="24"/>
                    </a:lnTo>
                    <a:lnTo>
                      <a:pt x="71" y="20"/>
                    </a:lnTo>
                    <a:lnTo>
                      <a:pt x="65" y="17"/>
                    </a:lnTo>
                    <a:lnTo>
                      <a:pt x="61" y="12"/>
                    </a:lnTo>
                    <a:lnTo>
                      <a:pt x="55" y="9"/>
                    </a:lnTo>
                    <a:lnTo>
                      <a:pt x="52" y="6"/>
                    </a:lnTo>
                    <a:lnTo>
                      <a:pt x="48" y="4"/>
                    </a:lnTo>
                    <a:lnTo>
                      <a:pt x="44" y="1"/>
                    </a:lnTo>
                    <a:lnTo>
                      <a:pt x="41" y="1"/>
                    </a:lnTo>
                    <a:lnTo>
                      <a:pt x="38" y="1"/>
                    </a:lnTo>
                    <a:lnTo>
                      <a:pt x="34" y="1"/>
                    </a:lnTo>
                    <a:lnTo>
                      <a:pt x="32" y="0"/>
                    </a:lnTo>
                    <a:lnTo>
                      <a:pt x="29" y="0"/>
                    </a:lnTo>
                    <a:lnTo>
                      <a:pt x="25" y="0"/>
                    </a:lnTo>
                    <a:lnTo>
                      <a:pt x="21" y="0"/>
                    </a:lnTo>
                    <a:lnTo>
                      <a:pt x="18" y="0"/>
                    </a:lnTo>
                    <a:lnTo>
                      <a:pt x="15" y="1"/>
                    </a:lnTo>
                    <a:lnTo>
                      <a:pt x="11" y="1"/>
                    </a:lnTo>
                    <a:lnTo>
                      <a:pt x="7" y="1"/>
                    </a:lnTo>
                    <a:lnTo>
                      <a:pt x="6" y="1"/>
                    </a:lnTo>
                    <a:lnTo>
                      <a:pt x="3" y="1"/>
                    </a:lnTo>
                    <a:lnTo>
                      <a:pt x="1" y="1"/>
                    </a:lnTo>
                    <a:lnTo>
                      <a:pt x="0" y="1"/>
                    </a:lnTo>
                  </a:path>
                </a:pathLst>
              </a:custGeom>
              <a:noFill/>
              <a:ln w="31154" cap="flat" cmpd="sng">
                <a:solidFill>
                  <a:srgbClr val="F7F7F7"/>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73764" name="Text Box 44">
              <a:extLst>
                <a:ext uri="{FF2B5EF4-FFF2-40B4-BE49-F238E27FC236}">
                  <a16:creationId xmlns:a16="http://schemas.microsoft.com/office/drawing/2014/main" id="{D0A1F25F-2186-4880-870E-94AFA96CE075}"/>
                </a:ext>
              </a:extLst>
            </p:cNvPr>
            <p:cNvSpPr txBox="1">
              <a:spLocks noChangeArrowheads="1"/>
            </p:cNvSpPr>
            <p:nvPr/>
          </p:nvSpPr>
          <p:spPr bwMode="auto">
            <a:xfrm>
              <a:off x="4416" y="2736"/>
              <a:ext cx="69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68313" eaLnBrk="0" hangingPunct="0">
                <a:defRPr>
                  <a:solidFill>
                    <a:schemeClr val="tx1"/>
                  </a:solidFill>
                  <a:latin typeface="Tahoma" panose="020B0604030504040204" pitchFamily="34" charset="0"/>
                </a:defRPr>
              </a:lvl1pPr>
              <a:lvl2pPr marL="742950" indent="-285750" defTabSz="468313" eaLnBrk="0" hangingPunct="0">
                <a:defRPr>
                  <a:solidFill>
                    <a:schemeClr val="tx1"/>
                  </a:solidFill>
                  <a:latin typeface="Tahoma" panose="020B0604030504040204" pitchFamily="34" charset="0"/>
                </a:defRPr>
              </a:lvl2pPr>
              <a:lvl3pPr marL="1143000" indent="-228600" defTabSz="468313" eaLnBrk="0" hangingPunct="0">
                <a:defRPr>
                  <a:solidFill>
                    <a:schemeClr val="tx1"/>
                  </a:solidFill>
                  <a:latin typeface="Tahoma" panose="020B0604030504040204" pitchFamily="34" charset="0"/>
                </a:defRPr>
              </a:lvl3pPr>
              <a:lvl4pPr marL="1600200" indent="-228600" defTabSz="468313" eaLnBrk="0" hangingPunct="0">
                <a:defRPr>
                  <a:solidFill>
                    <a:schemeClr val="tx1"/>
                  </a:solidFill>
                  <a:latin typeface="Tahoma" panose="020B0604030504040204" pitchFamily="34" charset="0"/>
                </a:defRPr>
              </a:lvl4pPr>
              <a:lvl5pPr marL="2057400" indent="-228600" defTabSz="468313" eaLnBrk="0" hangingPunct="0">
                <a:defRPr>
                  <a:solidFill>
                    <a:schemeClr val="tx1"/>
                  </a:solidFill>
                  <a:latin typeface="Tahoma" panose="020B0604030504040204" pitchFamily="34" charset="0"/>
                </a:defRPr>
              </a:lvl5pPr>
              <a:lvl6pPr marL="2514600" indent="-228600" defTabSz="468313" eaLnBrk="0" fontAlgn="base" hangingPunct="0">
                <a:spcBef>
                  <a:spcPct val="0"/>
                </a:spcBef>
                <a:spcAft>
                  <a:spcPct val="0"/>
                </a:spcAft>
                <a:defRPr>
                  <a:solidFill>
                    <a:schemeClr val="tx1"/>
                  </a:solidFill>
                  <a:latin typeface="Tahoma" panose="020B0604030504040204" pitchFamily="34" charset="0"/>
                </a:defRPr>
              </a:lvl6pPr>
              <a:lvl7pPr marL="2971800" indent="-228600" defTabSz="468313" eaLnBrk="0" fontAlgn="base" hangingPunct="0">
                <a:spcBef>
                  <a:spcPct val="0"/>
                </a:spcBef>
                <a:spcAft>
                  <a:spcPct val="0"/>
                </a:spcAft>
                <a:defRPr>
                  <a:solidFill>
                    <a:schemeClr val="tx1"/>
                  </a:solidFill>
                  <a:latin typeface="Tahoma" panose="020B0604030504040204" pitchFamily="34" charset="0"/>
                </a:defRPr>
              </a:lvl7pPr>
              <a:lvl8pPr marL="3429000" indent="-228600" defTabSz="468313" eaLnBrk="0" fontAlgn="base" hangingPunct="0">
                <a:spcBef>
                  <a:spcPct val="0"/>
                </a:spcBef>
                <a:spcAft>
                  <a:spcPct val="0"/>
                </a:spcAft>
                <a:defRPr>
                  <a:solidFill>
                    <a:schemeClr val="tx1"/>
                  </a:solidFill>
                  <a:latin typeface="Tahoma" panose="020B0604030504040204" pitchFamily="34" charset="0"/>
                </a:defRPr>
              </a:lvl8pPr>
              <a:lvl9pPr marL="3886200" indent="-228600" defTabSz="468313" eaLnBrk="0" fontAlgn="base" hangingPunct="0">
                <a:spcBef>
                  <a:spcPct val="0"/>
                </a:spcBef>
                <a:spcAft>
                  <a:spcPct val="0"/>
                </a:spcAft>
                <a:defRPr>
                  <a:solidFill>
                    <a:schemeClr val="tx1"/>
                  </a:solidFill>
                  <a:latin typeface="Tahoma" panose="020B0604030504040204" pitchFamily="34" charset="0"/>
                </a:defRPr>
              </a:lvl9pPr>
            </a:lstStyle>
            <a:p>
              <a:pPr eaLnBrk="1" hangingPunct="1">
                <a:buClr>
                  <a:srgbClr val="FFE118"/>
                </a:buClr>
                <a:buSzPct val="90000"/>
                <a:buFont typeface="Monotype Sorts"/>
                <a:buNone/>
              </a:pPr>
              <a:r>
                <a:rPr lang="cs-CZ" altLang="cs-CZ" sz="1400">
                  <a:solidFill>
                    <a:srgbClr val="FFE0F5"/>
                  </a:solidFill>
                  <a:latin typeface="ITCCenturyBookT"/>
                </a:rPr>
                <a:t>Slabý signál</a:t>
              </a:r>
              <a:endParaRPr lang="en-US" altLang="cs-CZ" sz="2400">
                <a:latin typeface="Times New Roman" panose="02020603050405020304" pitchFamily="18" charset="0"/>
              </a:endParaRPr>
            </a:p>
          </p:txBody>
        </p:sp>
      </p:gr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18" name="Rectangle 2">
            <a:extLst>
              <a:ext uri="{FF2B5EF4-FFF2-40B4-BE49-F238E27FC236}">
                <a16:creationId xmlns:a16="http://schemas.microsoft.com/office/drawing/2014/main" id="{5D36706F-2E98-4CA8-BFD4-C0E0166EBCFD}"/>
              </a:ext>
            </a:extLst>
          </p:cNvPr>
          <p:cNvSpPr>
            <a:spLocks noGrp="1" noChangeArrowheads="1"/>
          </p:cNvSpPr>
          <p:nvPr>
            <p:ph type="title"/>
          </p:nvPr>
        </p:nvSpPr>
        <p:spPr>
          <a:xfrm>
            <a:off x="628650" y="365126"/>
            <a:ext cx="7886700" cy="1325563"/>
          </a:xfrm>
        </p:spPr>
        <p:txBody>
          <a:bodyPr anchor="ctr">
            <a:normAutofit/>
          </a:bodyPr>
          <a:lstStyle/>
          <a:p>
            <a:pPr>
              <a:defRPr/>
            </a:pPr>
            <a:r>
              <a:rPr lang="cs-CZ" dirty="0"/>
              <a:t>Další způsoby zobrazení </a:t>
            </a:r>
            <a:r>
              <a:rPr lang="cs-CZ" dirty="0" err="1"/>
              <a:t>pohubu</a:t>
            </a:r>
            <a:r>
              <a:rPr lang="cs-CZ" dirty="0"/>
              <a:t> struktur</a:t>
            </a:r>
            <a:endParaRPr lang="cs-CZ"/>
          </a:p>
        </p:txBody>
      </p:sp>
      <p:sp>
        <p:nvSpPr>
          <p:cNvPr id="879619" name="Rectangle 3">
            <a:extLst>
              <a:ext uri="{FF2B5EF4-FFF2-40B4-BE49-F238E27FC236}">
                <a16:creationId xmlns:a16="http://schemas.microsoft.com/office/drawing/2014/main" id="{E853160D-9405-4BAD-BF35-B0F80F7C6CFD}"/>
              </a:ext>
            </a:extLst>
          </p:cNvPr>
          <p:cNvSpPr>
            <a:spLocks noGrp="1" noChangeArrowheads="1"/>
          </p:cNvSpPr>
          <p:nvPr>
            <p:ph sz="half" idx="1"/>
          </p:nvPr>
        </p:nvSpPr>
        <p:spPr>
          <a:xfrm>
            <a:off x="395536" y="1825625"/>
            <a:ext cx="4896544" cy="4351338"/>
          </a:xfrm>
        </p:spPr>
        <p:txBody>
          <a:bodyPr>
            <a:normAutofit/>
          </a:bodyPr>
          <a:lstStyle/>
          <a:p>
            <a:pPr>
              <a:defRPr/>
            </a:pPr>
            <a:r>
              <a:rPr lang="cs-CZ" sz="2600" dirty="0">
                <a:solidFill>
                  <a:schemeClr val="bg1"/>
                </a:solidFill>
              </a:rPr>
              <a:t>DTI</a:t>
            </a:r>
            <a:r>
              <a:rPr lang="cs-CZ" sz="2600" dirty="0"/>
              <a:t> – Doppler </a:t>
            </a:r>
            <a:r>
              <a:rPr lang="cs-CZ" sz="2600" dirty="0" err="1"/>
              <a:t>Tissue</a:t>
            </a:r>
            <a:r>
              <a:rPr lang="cs-CZ" sz="2600" dirty="0"/>
              <a:t> </a:t>
            </a:r>
            <a:r>
              <a:rPr lang="cs-CZ" sz="2600" dirty="0" err="1"/>
              <a:t>imaging</a:t>
            </a:r>
            <a:endParaRPr lang="cs-CZ" sz="2600" dirty="0"/>
          </a:p>
          <a:p>
            <a:pPr lvl="1">
              <a:defRPr/>
            </a:pPr>
            <a:r>
              <a:rPr lang="cs-CZ" dirty="0"/>
              <a:t>Modifikace barevného Dopplera se snížením senzitivity a rychlostní škály</a:t>
            </a:r>
          </a:p>
          <a:p>
            <a:pPr>
              <a:defRPr/>
            </a:pPr>
            <a:r>
              <a:rPr lang="cs-CZ" sz="2600" dirty="0">
                <a:solidFill>
                  <a:schemeClr val="bg1"/>
                </a:solidFill>
              </a:rPr>
              <a:t>B </a:t>
            </a:r>
            <a:r>
              <a:rPr lang="cs-CZ" sz="2600" dirty="0" err="1">
                <a:solidFill>
                  <a:schemeClr val="bg1"/>
                </a:solidFill>
              </a:rPr>
              <a:t>flow</a:t>
            </a:r>
            <a:endParaRPr lang="cs-CZ" sz="2600" dirty="0">
              <a:solidFill>
                <a:schemeClr val="bg1"/>
              </a:solidFill>
            </a:endParaRPr>
          </a:p>
          <a:p>
            <a:pPr lvl="1" algn="just">
              <a:defRPr/>
            </a:pPr>
            <a:r>
              <a:rPr lang="cs-CZ" dirty="0"/>
              <a:t>Jdou vyslány 2 komplementární pulzy, při součtu odražených pulzů jsou stacionární tkáně potlačeny</a:t>
            </a:r>
          </a:p>
          <a:p>
            <a:pPr>
              <a:defRPr/>
            </a:pPr>
            <a:endParaRPr lang="cs-CZ" sz="2600" dirty="0"/>
          </a:p>
        </p:txBody>
      </p:sp>
      <p:pic>
        <p:nvPicPr>
          <p:cNvPr id="4" name="Obrázek 3">
            <a:extLst>
              <a:ext uri="{FF2B5EF4-FFF2-40B4-BE49-F238E27FC236}">
                <a16:creationId xmlns:a16="http://schemas.microsoft.com/office/drawing/2014/main" id="{19BF38EC-4B66-4058-8A92-A2A3BC5C1B06}"/>
              </a:ext>
            </a:extLst>
          </p:cNvPr>
          <p:cNvPicPr>
            <a:picLocks noChangeAspect="1"/>
          </p:cNvPicPr>
          <p:nvPr/>
        </p:nvPicPr>
        <p:blipFill>
          <a:blip r:embed="rId2"/>
          <a:stretch>
            <a:fillRect/>
          </a:stretch>
        </p:blipFill>
        <p:spPr>
          <a:xfrm>
            <a:off x="5436096" y="1197269"/>
            <a:ext cx="3611792" cy="2498615"/>
          </a:xfrm>
          <a:prstGeom prst="rect">
            <a:avLst/>
          </a:prstGeom>
          <a:noFill/>
        </p:spPr>
      </p:pic>
      <p:pic>
        <p:nvPicPr>
          <p:cNvPr id="6" name="Obrázek 5">
            <a:extLst>
              <a:ext uri="{FF2B5EF4-FFF2-40B4-BE49-F238E27FC236}">
                <a16:creationId xmlns:a16="http://schemas.microsoft.com/office/drawing/2014/main" id="{6FFEB01B-7355-4903-95EC-E81B3F81C976}"/>
              </a:ext>
            </a:extLst>
          </p:cNvPr>
          <p:cNvPicPr>
            <a:picLocks noChangeAspect="1"/>
          </p:cNvPicPr>
          <p:nvPr/>
        </p:nvPicPr>
        <p:blipFill>
          <a:blip r:embed="rId3"/>
          <a:stretch>
            <a:fillRect/>
          </a:stretch>
        </p:blipFill>
        <p:spPr>
          <a:xfrm>
            <a:off x="5460589" y="4002710"/>
            <a:ext cx="3605281" cy="2450626"/>
          </a:xfrm>
          <a:prstGeom prst="rect">
            <a:avLst/>
          </a:prstGeom>
        </p:spPr>
      </p:pic>
      <p:sp>
        <p:nvSpPr>
          <p:cNvPr id="15" name="Text Box 4">
            <a:extLst>
              <a:ext uri="{FF2B5EF4-FFF2-40B4-BE49-F238E27FC236}">
                <a16:creationId xmlns:a16="http://schemas.microsoft.com/office/drawing/2014/main" id="{EBB10BB6-A756-4FBF-9E79-7CC5ED5D2B1D}"/>
              </a:ext>
            </a:extLst>
          </p:cNvPr>
          <p:cNvSpPr txBox="1">
            <a:spLocks noChangeArrowheads="1"/>
          </p:cNvSpPr>
          <p:nvPr/>
        </p:nvSpPr>
        <p:spPr bwMode="auto">
          <a:xfrm>
            <a:off x="5523646" y="6432667"/>
            <a:ext cx="3611792"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763" indent="-4763"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lnSpc>
                <a:spcPct val="90000"/>
              </a:lnSpc>
              <a:spcBef>
                <a:spcPct val="50000"/>
              </a:spcBef>
              <a:buClr>
                <a:schemeClr val="tx1"/>
              </a:buClr>
              <a:buSzPct val="110000"/>
            </a:pPr>
            <a:r>
              <a:rPr lang="en-US" altLang="cs-CZ" sz="1200" i="1" dirty="0">
                <a:solidFill>
                  <a:schemeClr val="accent4"/>
                </a:solidFill>
                <a:latin typeface="+mj-lt"/>
                <a:cs typeface="Arial" panose="020B0604020202020204" pitchFamily="34" charset="0"/>
              </a:rPr>
              <a:t>Hoskins, P. R., </a:t>
            </a:r>
            <a:r>
              <a:rPr lang="cs-CZ" altLang="cs-CZ" sz="1200" i="1" dirty="0">
                <a:solidFill>
                  <a:schemeClr val="accent4"/>
                </a:solidFill>
                <a:latin typeface="+mj-lt"/>
                <a:cs typeface="Arial" panose="020B0604020202020204" pitchFamily="34" charset="0"/>
              </a:rPr>
              <a:t>et al.</a:t>
            </a:r>
            <a:r>
              <a:rPr lang="en-US" altLang="cs-CZ" sz="1200" i="1" dirty="0">
                <a:solidFill>
                  <a:schemeClr val="accent4"/>
                </a:solidFill>
                <a:latin typeface="+mj-lt"/>
                <a:cs typeface="Arial" panose="020B0604020202020204" pitchFamily="34" charset="0"/>
              </a:rPr>
              <a:t> (201</a:t>
            </a:r>
            <a:r>
              <a:rPr lang="cs-CZ" altLang="cs-CZ" sz="1200" i="1" dirty="0">
                <a:solidFill>
                  <a:schemeClr val="accent4"/>
                </a:solidFill>
                <a:latin typeface="+mj-lt"/>
                <a:cs typeface="Arial" panose="020B0604020202020204" pitchFamily="34" charset="0"/>
              </a:rPr>
              <a:t>0</a:t>
            </a:r>
            <a:r>
              <a:rPr lang="en-US" altLang="cs-CZ" sz="1200" i="1" dirty="0">
                <a:solidFill>
                  <a:schemeClr val="accent4"/>
                </a:solidFill>
                <a:latin typeface="+mj-lt"/>
                <a:cs typeface="Arial" panose="020B0604020202020204" pitchFamily="34" charset="0"/>
              </a:rPr>
              <a:t>). Diagnostic ultrasound: physics and equipment. </a:t>
            </a:r>
            <a:r>
              <a:rPr lang="cs-CZ" altLang="cs-CZ" sz="1200" i="1" dirty="0">
                <a:solidFill>
                  <a:schemeClr val="accent4"/>
                </a:solidFill>
                <a:latin typeface="+mj-lt"/>
                <a:cs typeface="Arial" panose="020B0604020202020204" pitchFamily="34" charset="0"/>
              </a:rPr>
              <a:t>. </a:t>
            </a:r>
          </a:p>
        </p:txBody>
      </p:sp>
    </p:spTree>
    <p:extLst>
      <p:ext uri="{BB962C8B-B14F-4D97-AF65-F5344CB8AC3E}">
        <p14:creationId xmlns:p14="http://schemas.microsoft.com/office/powerpoint/2010/main" val="249753296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5">
            <a:extLst>
              <a:ext uri="{FF2B5EF4-FFF2-40B4-BE49-F238E27FC236}">
                <a16:creationId xmlns:a16="http://schemas.microsoft.com/office/drawing/2014/main" id="{31CF0184-613A-4DD1-AFAA-D8C458996BDC}"/>
              </a:ext>
            </a:extLst>
          </p:cNvPr>
          <p:cNvSpPr>
            <a:spLocks noGrp="1" noChangeArrowheads="1"/>
          </p:cNvSpPr>
          <p:nvPr>
            <p:ph type="title" idx="4294967295"/>
          </p:nvPr>
        </p:nvSpPr>
        <p:spPr>
          <a:xfrm>
            <a:off x="1115616" y="2708274"/>
            <a:ext cx="7056784" cy="1368797"/>
          </a:xfrm>
        </p:spPr>
        <p:txBody>
          <a:bodyPr>
            <a:normAutofit/>
          </a:bodyPr>
          <a:lstStyle/>
          <a:p>
            <a:pPr>
              <a:defRPr/>
            </a:pPr>
            <a:r>
              <a:rPr lang="cs-CZ" dirty="0"/>
              <a:t>Dopplerovská USG - nastavení parametrů</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Obrázek 3">
            <a:extLst>
              <a:ext uri="{FF2B5EF4-FFF2-40B4-BE49-F238E27FC236}">
                <a16:creationId xmlns:a16="http://schemas.microsoft.com/office/drawing/2014/main" id="{6517ED3E-2E1B-4F51-96FB-3FA60D90385E}"/>
              </a:ext>
            </a:extLst>
          </p:cNvPr>
          <p:cNvPicPr>
            <a:picLocks noChangeAspect="1"/>
          </p:cNvPicPr>
          <p:nvPr/>
        </p:nvPicPr>
        <p:blipFill>
          <a:blip r:embed="rId2">
            <a:extLst>
              <a:ext uri="{28A0092B-C50C-407E-A947-70E740481C1C}">
                <a14:useLocalDpi xmlns:a14="http://schemas.microsoft.com/office/drawing/2010/main" val="0"/>
              </a:ext>
            </a:extLst>
          </a:blip>
          <a:srcRect t="9343"/>
          <a:stretch>
            <a:fillRect/>
          </a:stretch>
        </p:blipFill>
        <p:spPr bwMode="auto">
          <a:xfrm>
            <a:off x="0" y="571500"/>
            <a:ext cx="8220075"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Line 1038">
            <a:extLst>
              <a:ext uri="{FF2B5EF4-FFF2-40B4-BE49-F238E27FC236}">
                <a16:creationId xmlns:a16="http://schemas.microsoft.com/office/drawing/2014/main" id="{1168E3A2-3438-4A0C-87CE-42E0098A8246}"/>
              </a:ext>
            </a:extLst>
          </p:cNvPr>
          <p:cNvSpPr>
            <a:spLocks noChangeShapeType="1"/>
          </p:cNvSpPr>
          <p:nvPr/>
        </p:nvSpPr>
        <p:spPr bwMode="auto">
          <a:xfrm flipH="1">
            <a:off x="7943850" y="3146425"/>
            <a:ext cx="398463" cy="40005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5780" name="Line 1038">
            <a:extLst>
              <a:ext uri="{FF2B5EF4-FFF2-40B4-BE49-F238E27FC236}">
                <a16:creationId xmlns:a16="http://schemas.microsoft.com/office/drawing/2014/main" id="{C7AF2561-4AA7-403F-8E9F-9DF1962364FB}"/>
              </a:ext>
            </a:extLst>
          </p:cNvPr>
          <p:cNvSpPr>
            <a:spLocks noChangeShapeType="1"/>
          </p:cNvSpPr>
          <p:nvPr/>
        </p:nvSpPr>
        <p:spPr bwMode="auto">
          <a:xfrm>
            <a:off x="6235700" y="492125"/>
            <a:ext cx="415925" cy="822325"/>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5781" name="Line 1038">
            <a:extLst>
              <a:ext uri="{FF2B5EF4-FFF2-40B4-BE49-F238E27FC236}">
                <a16:creationId xmlns:a16="http://schemas.microsoft.com/office/drawing/2014/main" id="{35D556E2-F12D-4DB5-92EF-D96188ACAEC8}"/>
              </a:ext>
            </a:extLst>
          </p:cNvPr>
          <p:cNvSpPr>
            <a:spLocks noChangeShapeType="1"/>
          </p:cNvSpPr>
          <p:nvPr/>
        </p:nvSpPr>
        <p:spPr bwMode="auto">
          <a:xfrm>
            <a:off x="7092950" y="476250"/>
            <a:ext cx="623888" cy="852488"/>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5782" name="Line 1038">
            <a:extLst>
              <a:ext uri="{FF2B5EF4-FFF2-40B4-BE49-F238E27FC236}">
                <a16:creationId xmlns:a16="http://schemas.microsoft.com/office/drawing/2014/main" id="{CEF36E28-AFD2-4B5E-85A5-0849C8DFF7CD}"/>
              </a:ext>
            </a:extLst>
          </p:cNvPr>
          <p:cNvSpPr>
            <a:spLocks noChangeShapeType="1"/>
          </p:cNvSpPr>
          <p:nvPr/>
        </p:nvSpPr>
        <p:spPr bwMode="auto">
          <a:xfrm>
            <a:off x="2420938" y="552450"/>
            <a:ext cx="1054100" cy="1508125"/>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5783" name="Line 1038">
            <a:extLst>
              <a:ext uri="{FF2B5EF4-FFF2-40B4-BE49-F238E27FC236}">
                <a16:creationId xmlns:a16="http://schemas.microsoft.com/office/drawing/2014/main" id="{B4801F7B-D234-430F-9ECB-496754282478}"/>
              </a:ext>
            </a:extLst>
          </p:cNvPr>
          <p:cNvSpPr>
            <a:spLocks noChangeShapeType="1"/>
          </p:cNvSpPr>
          <p:nvPr/>
        </p:nvSpPr>
        <p:spPr bwMode="auto">
          <a:xfrm flipH="1">
            <a:off x="1357313" y="552450"/>
            <a:ext cx="1001712" cy="1524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5784" name="Line 1038">
            <a:extLst>
              <a:ext uri="{FF2B5EF4-FFF2-40B4-BE49-F238E27FC236}">
                <a16:creationId xmlns:a16="http://schemas.microsoft.com/office/drawing/2014/main" id="{8B65A900-8E53-40D7-BB49-6CB666C1750C}"/>
              </a:ext>
            </a:extLst>
          </p:cNvPr>
          <p:cNvSpPr>
            <a:spLocks noChangeShapeType="1"/>
          </p:cNvSpPr>
          <p:nvPr/>
        </p:nvSpPr>
        <p:spPr bwMode="auto">
          <a:xfrm flipH="1">
            <a:off x="3714750" y="623888"/>
            <a:ext cx="301625" cy="1436687"/>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5785" name="Line 1038">
            <a:extLst>
              <a:ext uri="{FF2B5EF4-FFF2-40B4-BE49-F238E27FC236}">
                <a16:creationId xmlns:a16="http://schemas.microsoft.com/office/drawing/2014/main" id="{71B64144-B806-4964-9CC3-A5A4E0060650}"/>
              </a:ext>
            </a:extLst>
          </p:cNvPr>
          <p:cNvSpPr>
            <a:spLocks noChangeShapeType="1"/>
          </p:cNvSpPr>
          <p:nvPr/>
        </p:nvSpPr>
        <p:spPr bwMode="auto">
          <a:xfrm flipH="1" flipV="1">
            <a:off x="827088" y="2720975"/>
            <a:ext cx="241300" cy="6223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5786" name="Line 1038">
            <a:extLst>
              <a:ext uri="{FF2B5EF4-FFF2-40B4-BE49-F238E27FC236}">
                <a16:creationId xmlns:a16="http://schemas.microsoft.com/office/drawing/2014/main" id="{A90A8129-1339-4538-A6D1-B10F0326A231}"/>
              </a:ext>
            </a:extLst>
          </p:cNvPr>
          <p:cNvSpPr>
            <a:spLocks noChangeShapeType="1"/>
          </p:cNvSpPr>
          <p:nvPr/>
        </p:nvSpPr>
        <p:spPr bwMode="auto">
          <a:xfrm flipH="1" flipV="1">
            <a:off x="8170863" y="1360488"/>
            <a:ext cx="192087" cy="334962"/>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5787" name="Line 1038">
            <a:extLst>
              <a:ext uri="{FF2B5EF4-FFF2-40B4-BE49-F238E27FC236}">
                <a16:creationId xmlns:a16="http://schemas.microsoft.com/office/drawing/2014/main" id="{2F533140-89B6-43B6-9771-5C07A9465612}"/>
              </a:ext>
            </a:extLst>
          </p:cNvPr>
          <p:cNvSpPr>
            <a:spLocks noChangeShapeType="1"/>
          </p:cNvSpPr>
          <p:nvPr/>
        </p:nvSpPr>
        <p:spPr bwMode="auto">
          <a:xfrm flipH="1">
            <a:off x="8166100" y="1695450"/>
            <a:ext cx="196850" cy="282575"/>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5788" name="Line 1038">
            <a:extLst>
              <a:ext uri="{FF2B5EF4-FFF2-40B4-BE49-F238E27FC236}">
                <a16:creationId xmlns:a16="http://schemas.microsoft.com/office/drawing/2014/main" id="{3B948993-B1CC-491C-A942-B0AB70C9D94A}"/>
              </a:ext>
            </a:extLst>
          </p:cNvPr>
          <p:cNvSpPr>
            <a:spLocks noChangeShapeType="1"/>
          </p:cNvSpPr>
          <p:nvPr/>
        </p:nvSpPr>
        <p:spPr bwMode="auto">
          <a:xfrm flipH="1">
            <a:off x="522288" y="571500"/>
            <a:ext cx="385762" cy="167005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5789" name="TextovéPole 26">
            <a:extLst>
              <a:ext uri="{FF2B5EF4-FFF2-40B4-BE49-F238E27FC236}">
                <a16:creationId xmlns:a16="http://schemas.microsoft.com/office/drawing/2014/main" id="{190EB8F8-679C-4542-A23E-CA102A1CD27E}"/>
              </a:ext>
            </a:extLst>
          </p:cNvPr>
          <p:cNvSpPr txBox="1">
            <a:spLocks noChangeArrowheads="1"/>
          </p:cNvSpPr>
          <p:nvPr/>
        </p:nvSpPr>
        <p:spPr bwMode="auto">
          <a:xfrm>
            <a:off x="720725" y="211138"/>
            <a:ext cx="827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a:solidFill>
                  <a:srgbClr val="FFFF00"/>
                </a:solidFill>
                <a:latin typeface="Arial" panose="020B0604020202020204" pitchFamily="34" charset="0"/>
                <a:cs typeface="Arial" panose="020B0604020202020204" pitchFamily="34" charset="0"/>
              </a:rPr>
              <a:t>???</a:t>
            </a:r>
          </a:p>
        </p:txBody>
      </p:sp>
      <p:sp>
        <p:nvSpPr>
          <p:cNvPr id="75790" name="Line 1038">
            <a:extLst>
              <a:ext uri="{FF2B5EF4-FFF2-40B4-BE49-F238E27FC236}">
                <a16:creationId xmlns:a16="http://schemas.microsoft.com/office/drawing/2014/main" id="{D2F7B437-A8AD-4069-A763-78016F8C6C74}"/>
              </a:ext>
            </a:extLst>
          </p:cNvPr>
          <p:cNvSpPr>
            <a:spLocks noChangeShapeType="1"/>
          </p:cNvSpPr>
          <p:nvPr/>
        </p:nvSpPr>
        <p:spPr bwMode="auto">
          <a:xfrm flipH="1" flipV="1">
            <a:off x="8220075" y="2549525"/>
            <a:ext cx="168275" cy="29845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5791" name="Line 1038">
            <a:extLst>
              <a:ext uri="{FF2B5EF4-FFF2-40B4-BE49-F238E27FC236}">
                <a16:creationId xmlns:a16="http://schemas.microsoft.com/office/drawing/2014/main" id="{391EE761-53F9-47D2-9A02-B32FB0D7102E}"/>
              </a:ext>
            </a:extLst>
          </p:cNvPr>
          <p:cNvSpPr>
            <a:spLocks noChangeShapeType="1"/>
          </p:cNvSpPr>
          <p:nvPr/>
        </p:nvSpPr>
        <p:spPr bwMode="auto">
          <a:xfrm flipH="1">
            <a:off x="720725" y="2298700"/>
            <a:ext cx="444500" cy="2032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5792" name="TextovéPole 30">
            <a:extLst>
              <a:ext uri="{FF2B5EF4-FFF2-40B4-BE49-F238E27FC236}">
                <a16:creationId xmlns:a16="http://schemas.microsoft.com/office/drawing/2014/main" id="{734716CF-E8A4-48FE-A5D6-507AC5546554}"/>
              </a:ext>
            </a:extLst>
          </p:cNvPr>
          <p:cNvSpPr txBox="1">
            <a:spLocks noChangeArrowheads="1"/>
          </p:cNvSpPr>
          <p:nvPr/>
        </p:nvSpPr>
        <p:spPr bwMode="auto">
          <a:xfrm>
            <a:off x="2090738" y="142875"/>
            <a:ext cx="828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a:solidFill>
                  <a:srgbClr val="FFFF00"/>
                </a:solidFill>
                <a:latin typeface="Arial" panose="020B0604020202020204" pitchFamily="34" charset="0"/>
                <a:cs typeface="Arial" panose="020B0604020202020204" pitchFamily="34" charset="0"/>
              </a:rPr>
              <a:t>???</a:t>
            </a:r>
          </a:p>
        </p:txBody>
      </p:sp>
      <p:sp>
        <p:nvSpPr>
          <p:cNvPr id="75793" name="TextovéPole 31">
            <a:extLst>
              <a:ext uri="{FF2B5EF4-FFF2-40B4-BE49-F238E27FC236}">
                <a16:creationId xmlns:a16="http://schemas.microsoft.com/office/drawing/2014/main" id="{3BDBA88B-91D1-4FE6-8723-BE7EE9DEB819}"/>
              </a:ext>
            </a:extLst>
          </p:cNvPr>
          <p:cNvSpPr txBox="1">
            <a:spLocks noChangeArrowheads="1"/>
          </p:cNvSpPr>
          <p:nvPr/>
        </p:nvSpPr>
        <p:spPr bwMode="auto">
          <a:xfrm>
            <a:off x="3773488" y="200025"/>
            <a:ext cx="8270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a:solidFill>
                  <a:srgbClr val="FFFF00"/>
                </a:solidFill>
                <a:latin typeface="Arial" panose="020B0604020202020204" pitchFamily="34" charset="0"/>
                <a:cs typeface="Arial" panose="020B0604020202020204" pitchFamily="34" charset="0"/>
              </a:rPr>
              <a:t>???</a:t>
            </a:r>
          </a:p>
        </p:txBody>
      </p:sp>
      <p:sp>
        <p:nvSpPr>
          <p:cNvPr id="75794" name="TextovéPole 32">
            <a:extLst>
              <a:ext uri="{FF2B5EF4-FFF2-40B4-BE49-F238E27FC236}">
                <a16:creationId xmlns:a16="http://schemas.microsoft.com/office/drawing/2014/main" id="{C4536046-FD66-4087-9B1B-6ADCFCA27E02}"/>
              </a:ext>
            </a:extLst>
          </p:cNvPr>
          <p:cNvSpPr txBox="1">
            <a:spLocks noChangeArrowheads="1"/>
          </p:cNvSpPr>
          <p:nvPr/>
        </p:nvSpPr>
        <p:spPr bwMode="auto">
          <a:xfrm>
            <a:off x="5970588" y="173038"/>
            <a:ext cx="827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dirty="0">
                <a:solidFill>
                  <a:srgbClr val="FFFF00"/>
                </a:solidFill>
                <a:latin typeface="Arial" panose="020B0604020202020204" pitchFamily="34" charset="0"/>
                <a:cs typeface="Arial" panose="020B0604020202020204" pitchFamily="34" charset="0"/>
              </a:rPr>
              <a:t>???</a:t>
            </a:r>
          </a:p>
        </p:txBody>
      </p:sp>
      <p:sp>
        <p:nvSpPr>
          <p:cNvPr id="75795" name="TextovéPole 33">
            <a:extLst>
              <a:ext uri="{FF2B5EF4-FFF2-40B4-BE49-F238E27FC236}">
                <a16:creationId xmlns:a16="http://schemas.microsoft.com/office/drawing/2014/main" id="{953C4927-B2B0-42F2-AEBC-1774688C47C0}"/>
              </a:ext>
            </a:extLst>
          </p:cNvPr>
          <p:cNvSpPr txBox="1">
            <a:spLocks noChangeArrowheads="1"/>
          </p:cNvSpPr>
          <p:nvPr/>
        </p:nvSpPr>
        <p:spPr bwMode="auto">
          <a:xfrm>
            <a:off x="6796088" y="142875"/>
            <a:ext cx="827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a:solidFill>
                  <a:srgbClr val="FFFF00"/>
                </a:solidFill>
                <a:latin typeface="Arial" panose="020B0604020202020204" pitchFamily="34" charset="0"/>
                <a:cs typeface="Arial" panose="020B0604020202020204" pitchFamily="34" charset="0"/>
              </a:rPr>
              <a:t>???</a:t>
            </a:r>
          </a:p>
        </p:txBody>
      </p:sp>
      <p:sp>
        <p:nvSpPr>
          <p:cNvPr id="75796" name="TextovéPole 34">
            <a:extLst>
              <a:ext uri="{FF2B5EF4-FFF2-40B4-BE49-F238E27FC236}">
                <a16:creationId xmlns:a16="http://schemas.microsoft.com/office/drawing/2014/main" id="{D0F39C73-C5E3-4908-83BD-47A70E854F63}"/>
              </a:ext>
            </a:extLst>
          </p:cNvPr>
          <p:cNvSpPr txBox="1">
            <a:spLocks noChangeArrowheads="1"/>
          </p:cNvSpPr>
          <p:nvPr/>
        </p:nvSpPr>
        <p:spPr bwMode="auto">
          <a:xfrm>
            <a:off x="8389938" y="1568450"/>
            <a:ext cx="827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a:solidFill>
                  <a:srgbClr val="FFFF00"/>
                </a:solidFill>
                <a:latin typeface="Arial" panose="020B0604020202020204" pitchFamily="34" charset="0"/>
                <a:cs typeface="Arial" panose="020B0604020202020204" pitchFamily="34" charset="0"/>
              </a:rPr>
              <a:t>???</a:t>
            </a:r>
          </a:p>
        </p:txBody>
      </p:sp>
      <p:sp>
        <p:nvSpPr>
          <p:cNvPr id="75797" name="TextovéPole 35">
            <a:extLst>
              <a:ext uri="{FF2B5EF4-FFF2-40B4-BE49-F238E27FC236}">
                <a16:creationId xmlns:a16="http://schemas.microsoft.com/office/drawing/2014/main" id="{ECB8EC10-F1D1-4466-93D4-DB59DD94B771}"/>
              </a:ext>
            </a:extLst>
          </p:cNvPr>
          <p:cNvSpPr txBox="1">
            <a:spLocks noChangeArrowheads="1"/>
          </p:cNvSpPr>
          <p:nvPr/>
        </p:nvSpPr>
        <p:spPr bwMode="auto">
          <a:xfrm>
            <a:off x="8304213" y="2876550"/>
            <a:ext cx="8270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a:solidFill>
                  <a:srgbClr val="FFFF00"/>
                </a:solidFill>
                <a:latin typeface="Arial" panose="020B0604020202020204" pitchFamily="34" charset="0"/>
                <a:cs typeface="Arial" panose="020B0604020202020204" pitchFamily="34" charset="0"/>
              </a:rPr>
              <a:t>???</a:t>
            </a:r>
          </a:p>
        </p:txBody>
      </p:sp>
      <p:sp>
        <p:nvSpPr>
          <p:cNvPr id="75798" name="TextovéPole 36">
            <a:extLst>
              <a:ext uri="{FF2B5EF4-FFF2-40B4-BE49-F238E27FC236}">
                <a16:creationId xmlns:a16="http://schemas.microsoft.com/office/drawing/2014/main" id="{0157B330-BC58-4159-886A-03A344ED983A}"/>
              </a:ext>
            </a:extLst>
          </p:cNvPr>
          <p:cNvSpPr txBox="1">
            <a:spLocks noChangeArrowheads="1"/>
          </p:cNvSpPr>
          <p:nvPr/>
        </p:nvSpPr>
        <p:spPr bwMode="auto">
          <a:xfrm>
            <a:off x="827088" y="3378200"/>
            <a:ext cx="828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a:solidFill>
                  <a:srgbClr val="FFFF00"/>
                </a:solidFill>
                <a:latin typeface="Arial" panose="020B0604020202020204" pitchFamily="34" charset="0"/>
                <a:cs typeface="Arial" panose="020B0604020202020204" pitchFamily="34" charset="0"/>
              </a:rPr>
              <a:t>???</a:t>
            </a:r>
          </a:p>
        </p:txBody>
      </p:sp>
      <p:sp>
        <p:nvSpPr>
          <p:cNvPr id="75799" name="TextovéPole 37">
            <a:extLst>
              <a:ext uri="{FF2B5EF4-FFF2-40B4-BE49-F238E27FC236}">
                <a16:creationId xmlns:a16="http://schemas.microsoft.com/office/drawing/2014/main" id="{6B4758FC-ACB7-43B4-99F3-37EC12CB8A84}"/>
              </a:ext>
            </a:extLst>
          </p:cNvPr>
          <p:cNvSpPr txBox="1">
            <a:spLocks noChangeArrowheads="1"/>
          </p:cNvSpPr>
          <p:nvPr/>
        </p:nvSpPr>
        <p:spPr bwMode="auto">
          <a:xfrm>
            <a:off x="1241425" y="2030413"/>
            <a:ext cx="827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a:solidFill>
                  <a:srgbClr val="FFFF00"/>
                </a:solidFill>
                <a:latin typeface="Arial" panose="020B0604020202020204" pitchFamily="34" charset="0"/>
                <a:cs typeface="Arial" panose="020B0604020202020204" pitchFamily="34" charset="0"/>
              </a:rPr>
              <a:t>???</a:t>
            </a:r>
          </a:p>
        </p:txBody>
      </p:sp>
      <p:sp>
        <p:nvSpPr>
          <p:cNvPr id="75800" name="Line 1038">
            <a:extLst>
              <a:ext uri="{FF2B5EF4-FFF2-40B4-BE49-F238E27FC236}">
                <a16:creationId xmlns:a16="http://schemas.microsoft.com/office/drawing/2014/main" id="{1DC338B6-4C1E-4E61-ABA2-479D1B263AC8}"/>
              </a:ext>
            </a:extLst>
          </p:cNvPr>
          <p:cNvSpPr>
            <a:spLocks noChangeShapeType="1"/>
          </p:cNvSpPr>
          <p:nvPr/>
        </p:nvSpPr>
        <p:spPr bwMode="auto">
          <a:xfrm>
            <a:off x="4016375" y="623888"/>
            <a:ext cx="2635250" cy="1050925"/>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2" name="Rectangle 2">
            <a:extLst>
              <a:ext uri="{FF2B5EF4-FFF2-40B4-BE49-F238E27FC236}">
                <a16:creationId xmlns:a16="http://schemas.microsoft.com/office/drawing/2014/main" id="{8D6882F3-7449-4087-ACB3-927E46656EF1}"/>
              </a:ext>
            </a:extLst>
          </p:cNvPr>
          <p:cNvSpPr>
            <a:spLocks noGrp="1" noChangeArrowheads="1"/>
          </p:cNvSpPr>
          <p:nvPr>
            <p:ph type="title"/>
          </p:nvPr>
        </p:nvSpPr>
        <p:spPr>
          <a:xfrm>
            <a:off x="323850" y="0"/>
            <a:ext cx="8229600" cy="1143000"/>
          </a:xfrm>
        </p:spPr>
        <p:txBody>
          <a:bodyPr/>
          <a:lstStyle/>
          <a:p>
            <a:pPr algn="ctr">
              <a:defRPr/>
            </a:pPr>
            <a:r>
              <a:rPr lang="cs-CZ" dirty="0"/>
              <a:t>Konvence značení</a:t>
            </a:r>
          </a:p>
        </p:txBody>
      </p:sp>
      <p:sp>
        <p:nvSpPr>
          <p:cNvPr id="783363" name="Rectangle 3">
            <a:extLst>
              <a:ext uri="{FF2B5EF4-FFF2-40B4-BE49-F238E27FC236}">
                <a16:creationId xmlns:a16="http://schemas.microsoft.com/office/drawing/2014/main" id="{67594474-66CF-48EE-A5E5-1BD8878EA4C5}"/>
              </a:ext>
            </a:extLst>
          </p:cNvPr>
          <p:cNvSpPr>
            <a:spLocks noGrp="1" noChangeArrowheads="1"/>
          </p:cNvSpPr>
          <p:nvPr>
            <p:ph idx="1"/>
          </p:nvPr>
        </p:nvSpPr>
        <p:spPr>
          <a:xfrm>
            <a:off x="0" y="981075"/>
            <a:ext cx="9251950" cy="4200525"/>
          </a:xfrm>
        </p:spPr>
        <p:txBody>
          <a:bodyPr/>
          <a:lstStyle/>
          <a:p>
            <a:pPr>
              <a:buClr>
                <a:srgbClr val="FFC000"/>
              </a:buClr>
              <a:defRPr/>
            </a:pPr>
            <a:endParaRPr lang="en-US" sz="700" dirty="0">
              <a:solidFill>
                <a:srgbClr val="DDDDDD"/>
              </a:solidFill>
              <a:cs typeface="Arial" pitchFamily="34" charset="0"/>
            </a:endParaRPr>
          </a:p>
          <a:p>
            <a:pPr>
              <a:buClr>
                <a:srgbClr val="FFC000"/>
              </a:buClr>
              <a:defRPr/>
            </a:pPr>
            <a:endParaRPr lang="en-US" sz="2400" i="1" dirty="0">
              <a:solidFill>
                <a:srgbClr val="FF3300"/>
              </a:solidFill>
              <a:effectLst/>
              <a:cs typeface="Arial" pitchFamily="34" charset="0"/>
            </a:endParaRPr>
          </a:p>
          <a:p>
            <a:pPr>
              <a:buClr>
                <a:srgbClr val="FFC000"/>
              </a:buClr>
              <a:defRPr/>
            </a:pPr>
            <a:r>
              <a:rPr lang="cs-CZ" sz="2400" dirty="0">
                <a:cs typeface="Arial" pitchFamily="34" charset="0"/>
              </a:rPr>
              <a:t>směr průtoku při pohybu k sondě (od sondy) - </a:t>
            </a:r>
            <a:r>
              <a:rPr lang="cs-CZ" sz="2400" b="1" dirty="0">
                <a:solidFill>
                  <a:srgbClr val="00B0F0"/>
                </a:solidFill>
                <a:effectLst>
                  <a:outerShdw blurRad="38100" dist="38100" dir="2700000" algn="tl">
                    <a:srgbClr val="FFFFFF"/>
                  </a:outerShdw>
                </a:effectLst>
                <a:cs typeface="Arial" pitchFamily="34" charset="0"/>
              </a:rPr>
              <a:t>BA</a:t>
            </a:r>
            <a:r>
              <a:rPr lang="cs-CZ" sz="2400" b="1" dirty="0">
                <a:solidFill>
                  <a:srgbClr val="FF0000"/>
                </a:solidFill>
                <a:effectLst>
                  <a:outerShdw blurRad="38100" dist="38100" dir="2700000" algn="tl">
                    <a:srgbClr val="FFFFFF"/>
                  </a:outerShdw>
                </a:effectLst>
                <a:cs typeface="Arial" pitchFamily="34" charset="0"/>
              </a:rPr>
              <a:t>RT</a:t>
            </a:r>
            <a:endParaRPr lang="en-US" sz="2400" b="1" dirty="0">
              <a:solidFill>
                <a:srgbClr val="FF0000"/>
              </a:solidFill>
              <a:cs typeface="Arial" pitchFamily="34" charset="0"/>
            </a:endParaRPr>
          </a:p>
          <a:p>
            <a:pPr>
              <a:buClr>
                <a:srgbClr val="FFC000"/>
              </a:buClr>
              <a:defRPr/>
            </a:pPr>
            <a:r>
              <a:rPr lang="cs-CZ" sz="2400" dirty="0">
                <a:cs typeface="Arial" pitchFamily="34" charset="0"/>
              </a:rPr>
              <a:t>průtok směrem </a:t>
            </a:r>
            <a:r>
              <a:rPr lang="cs-CZ" sz="2400" dirty="0">
                <a:solidFill>
                  <a:srgbClr val="FF0000"/>
                </a:solidFill>
                <a:effectLst>
                  <a:outerShdw blurRad="38100" dist="38100" dir="2700000" algn="tl">
                    <a:srgbClr val="FFFFFF"/>
                  </a:outerShdw>
                </a:effectLst>
                <a:cs typeface="Arial" pitchFamily="34" charset="0"/>
              </a:rPr>
              <a:t>k sondě </a:t>
            </a:r>
            <a:r>
              <a:rPr lang="cs-CZ" sz="2400" dirty="0">
                <a:cs typeface="Arial" pitchFamily="34" charset="0"/>
              </a:rPr>
              <a:t>je zobrazen ve spektru </a:t>
            </a:r>
            <a:r>
              <a:rPr lang="cs-CZ" sz="2400" dirty="0">
                <a:solidFill>
                  <a:srgbClr val="FF0000"/>
                </a:solidFill>
                <a:effectLst>
                  <a:outerShdw blurRad="38100" dist="38100" dir="2700000" algn="tl">
                    <a:srgbClr val="FFFFFF"/>
                  </a:outerShdw>
                </a:effectLst>
                <a:cs typeface="Arial" pitchFamily="34" charset="0"/>
              </a:rPr>
              <a:t>nad nulovou linií</a:t>
            </a:r>
            <a:r>
              <a:rPr lang="cs-CZ" sz="2400" dirty="0">
                <a:solidFill>
                  <a:srgbClr val="FF0000"/>
                </a:solidFill>
                <a:cs typeface="Arial" pitchFamily="34" charset="0"/>
              </a:rPr>
              <a:t> </a:t>
            </a:r>
          </a:p>
          <a:p>
            <a:pPr>
              <a:buClr>
                <a:srgbClr val="FFC000"/>
              </a:buClr>
              <a:defRPr/>
            </a:pPr>
            <a:r>
              <a:rPr lang="cs-CZ" sz="2400" dirty="0">
                <a:cs typeface="Arial" pitchFamily="34" charset="0"/>
              </a:rPr>
              <a:t>průtok směrem </a:t>
            </a:r>
            <a:r>
              <a:rPr lang="cs-CZ" sz="2400" dirty="0">
                <a:solidFill>
                  <a:srgbClr val="00B0F0"/>
                </a:solidFill>
                <a:effectLst>
                  <a:outerShdw blurRad="38100" dist="38100" dir="2700000" algn="tl">
                    <a:srgbClr val="FFFFFF"/>
                  </a:outerShdw>
                </a:effectLst>
                <a:cs typeface="Arial" pitchFamily="34" charset="0"/>
              </a:rPr>
              <a:t>od sondy</a:t>
            </a:r>
            <a:r>
              <a:rPr lang="cs-CZ" sz="2400" dirty="0">
                <a:solidFill>
                  <a:srgbClr val="003399"/>
                </a:solidFill>
                <a:cs typeface="Arial" pitchFamily="34" charset="0"/>
              </a:rPr>
              <a:t> </a:t>
            </a:r>
            <a:r>
              <a:rPr lang="cs-CZ" sz="2400" dirty="0">
                <a:cs typeface="Arial" pitchFamily="34" charset="0"/>
              </a:rPr>
              <a:t>je zobrazen ve spektru </a:t>
            </a:r>
            <a:r>
              <a:rPr lang="cs-CZ" sz="2400" dirty="0">
                <a:solidFill>
                  <a:srgbClr val="00B0F0"/>
                </a:solidFill>
                <a:effectLst>
                  <a:outerShdw blurRad="38100" dist="38100" dir="2700000" algn="tl">
                    <a:srgbClr val="FFFFFF"/>
                  </a:outerShdw>
                </a:effectLst>
                <a:cs typeface="Arial" pitchFamily="34" charset="0"/>
              </a:rPr>
              <a:t>pod nulovou linií</a:t>
            </a:r>
            <a:endParaRPr lang="cs-CZ" sz="2400" dirty="0">
              <a:solidFill>
                <a:srgbClr val="00B0F0"/>
              </a:solidFill>
              <a:cs typeface="Arial" pitchFamily="34" charset="0"/>
            </a:endParaRPr>
          </a:p>
        </p:txBody>
      </p:sp>
      <p:pic>
        <p:nvPicPr>
          <p:cNvPr id="76804" name="Picture 10">
            <a:extLst>
              <a:ext uri="{FF2B5EF4-FFF2-40B4-BE49-F238E27FC236}">
                <a16:creationId xmlns:a16="http://schemas.microsoft.com/office/drawing/2014/main" id="{8CC06AE6-7B26-4AA9-9964-4638C28127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3243263"/>
            <a:ext cx="4222750" cy="332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6805" name="Picture 11">
            <a:extLst>
              <a:ext uri="{FF2B5EF4-FFF2-40B4-BE49-F238E27FC236}">
                <a16:creationId xmlns:a16="http://schemas.microsoft.com/office/drawing/2014/main" id="{1312058D-BEFF-45F7-8410-C1D839A41B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716338"/>
            <a:ext cx="3487737" cy="284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6806" name="Line 1038">
            <a:extLst>
              <a:ext uri="{FF2B5EF4-FFF2-40B4-BE49-F238E27FC236}">
                <a16:creationId xmlns:a16="http://schemas.microsoft.com/office/drawing/2014/main" id="{AD3B2D27-9921-44D1-86B0-B457497B59B3}"/>
              </a:ext>
            </a:extLst>
          </p:cNvPr>
          <p:cNvSpPr>
            <a:spLocks noChangeShapeType="1"/>
          </p:cNvSpPr>
          <p:nvPr/>
        </p:nvSpPr>
        <p:spPr bwMode="auto">
          <a:xfrm flipH="1" flipV="1">
            <a:off x="3995738" y="3789363"/>
            <a:ext cx="0" cy="503237"/>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6807" name="Line 1038">
            <a:extLst>
              <a:ext uri="{FF2B5EF4-FFF2-40B4-BE49-F238E27FC236}">
                <a16:creationId xmlns:a16="http://schemas.microsoft.com/office/drawing/2014/main" id="{69C66533-0EF6-4903-9699-31A33E9E7600}"/>
              </a:ext>
            </a:extLst>
          </p:cNvPr>
          <p:cNvSpPr>
            <a:spLocks noChangeShapeType="1"/>
          </p:cNvSpPr>
          <p:nvPr/>
        </p:nvSpPr>
        <p:spPr bwMode="auto">
          <a:xfrm flipH="1">
            <a:off x="2843213" y="4984750"/>
            <a:ext cx="382587" cy="360363"/>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0" name="Ovál 9">
            <a:extLst>
              <a:ext uri="{FF2B5EF4-FFF2-40B4-BE49-F238E27FC236}">
                <a16:creationId xmlns:a16="http://schemas.microsoft.com/office/drawing/2014/main" id="{8D6BC03A-34D5-42A3-BA0E-E140C95A6C36}"/>
              </a:ext>
            </a:extLst>
          </p:cNvPr>
          <p:cNvSpPr/>
          <p:nvPr/>
        </p:nvSpPr>
        <p:spPr>
          <a:xfrm>
            <a:off x="8383588" y="4292600"/>
            <a:ext cx="211137" cy="215900"/>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1" name="Ovál 10">
            <a:extLst>
              <a:ext uri="{FF2B5EF4-FFF2-40B4-BE49-F238E27FC236}">
                <a16:creationId xmlns:a16="http://schemas.microsoft.com/office/drawing/2014/main" id="{01219957-CF31-49D2-AD51-778D1F1D50FF}"/>
              </a:ext>
            </a:extLst>
          </p:cNvPr>
          <p:cNvSpPr/>
          <p:nvPr/>
        </p:nvSpPr>
        <p:spPr>
          <a:xfrm>
            <a:off x="8277225" y="6378575"/>
            <a:ext cx="212725" cy="215900"/>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8">
            <a:extLst>
              <a:ext uri="{FF2B5EF4-FFF2-40B4-BE49-F238E27FC236}">
                <a16:creationId xmlns:a16="http://schemas.microsoft.com/office/drawing/2014/main" id="{A3A8D6B4-E635-44DF-A40E-39248C799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641475"/>
            <a:ext cx="4900613"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946" name="Rectangle 2">
            <a:extLst>
              <a:ext uri="{FF2B5EF4-FFF2-40B4-BE49-F238E27FC236}">
                <a16:creationId xmlns:a16="http://schemas.microsoft.com/office/drawing/2014/main" id="{55ED972B-71BE-4311-996F-1359623BE4BC}"/>
              </a:ext>
            </a:extLst>
          </p:cNvPr>
          <p:cNvSpPr>
            <a:spLocks noGrp="1" noChangeArrowheads="1"/>
          </p:cNvSpPr>
          <p:nvPr>
            <p:ph type="title"/>
          </p:nvPr>
        </p:nvSpPr>
        <p:spPr>
          <a:xfrm>
            <a:off x="0" y="0"/>
            <a:ext cx="8229600" cy="1143000"/>
          </a:xfrm>
        </p:spPr>
        <p:txBody>
          <a:bodyPr/>
          <a:lstStyle/>
          <a:p>
            <a:pPr algn="ctr">
              <a:defRPr/>
            </a:pPr>
            <a:r>
              <a:rPr lang="cs-CZ" dirty="0" err="1"/>
              <a:t>Color</a:t>
            </a:r>
            <a:r>
              <a:rPr lang="cs-CZ" dirty="0"/>
              <a:t> </a:t>
            </a:r>
            <a:r>
              <a:rPr lang="cs-CZ" dirty="0" err="1"/>
              <a:t>gain</a:t>
            </a:r>
            <a:endParaRPr lang="cs-CZ" dirty="0"/>
          </a:p>
        </p:txBody>
      </p:sp>
      <p:sp>
        <p:nvSpPr>
          <p:cNvPr id="850947" name="Rectangle 3">
            <a:extLst>
              <a:ext uri="{FF2B5EF4-FFF2-40B4-BE49-F238E27FC236}">
                <a16:creationId xmlns:a16="http://schemas.microsoft.com/office/drawing/2014/main" id="{547ADC82-6663-4248-9826-2A681F229862}"/>
              </a:ext>
            </a:extLst>
          </p:cNvPr>
          <p:cNvSpPr>
            <a:spLocks noGrp="1" noChangeArrowheads="1"/>
          </p:cNvSpPr>
          <p:nvPr>
            <p:ph idx="1"/>
          </p:nvPr>
        </p:nvSpPr>
        <p:spPr>
          <a:xfrm>
            <a:off x="250825" y="1052513"/>
            <a:ext cx="8229600" cy="4525962"/>
          </a:xfrm>
        </p:spPr>
        <p:txBody>
          <a:bodyPr/>
          <a:lstStyle/>
          <a:p>
            <a:pPr>
              <a:defRPr/>
            </a:pPr>
            <a:r>
              <a:rPr lang="cs-CZ" dirty="0"/>
              <a:t>nezávisle od 2D </a:t>
            </a:r>
            <a:r>
              <a:rPr lang="cs-CZ" dirty="0" err="1"/>
              <a:t>Gain</a:t>
            </a:r>
            <a:endParaRPr lang="cs-CZ" dirty="0"/>
          </a:p>
          <a:p>
            <a:pPr>
              <a:defRPr/>
            </a:pPr>
            <a:endParaRPr lang="cs-CZ" dirty="0"/>
          </a:p>
        </p:txBody>
      </p:sp>
      <p:pic>
        <p:nvPicPr>
          <p:cNvPr id="77829" name="Picture 9">
            <a:extLst>
              <a:ext uri="{FF2B5EF4-FFF2-40B4-BE49-F238E27FC236}">
                <a16:creationId xmlns:a16="http://schemas.microsoft.com/office/drawing/2014/main" id="{F99C7571-CB03-40CB-A42F-C0E62E9CD7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200400"/>
            <a:ext cx="4695825"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0" name="Line 1038">
            <a:extLst>
              <a:ext uri="{FF2B5EF4-FFF2-40B4-BE49-F238E27FC236}">
                <a16:creationId xmlns:a16="http://schemas.microsoft.com/office/drawing/2014/main" id="{690D1DBB-3D56-47CE-B010-2C33546CEA6D}"/>
              </a:ext>
            </a:extLst>
          </p:cNvPr>
          <p:cNvSpPr>
            <a:spLocks noChangeShapeType="1"/>
          </p:cNvSpPr>
          <p:nvPr/>
        </p:nvSpPr>
        <p:spPr bwMode="auto">
          <a:xfrm flipH="1">
            <a:off x="468313" y="3644900"/>
            <a:ext cx="863600" cy="504825"/>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7831" name="Line 1038">
            <a:extLst>
              <a:ext uri="{FF2B5EF4-FFF2-40B4-BE49-F238E27FC236}">
                <a16:creationId xmlns:a16="http://schemas.microsoft.com/office/drawing/2014/main" id="{DB7D4EAE-05D9-438A-8198-698E8E2D3A99}"/>
              </a:ext>
            </a:extLst>
          </p:cNvPr>
          <p:cNvSpPr>
            <a:spLocks noChangeShapeType="1"/>
          </p:cNvSpPr>
          <p:nvPr/>
        </p:nvSpPr>
        <p:spPr bwMode="auto">
          <a:xfrm flipH="1">
            <a:off x="4211638" y="2147888"/>
            <a:ext cx="865187" cy="504825"/>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946" name="Rectangle 2">
            <a:extLst>
              <a:ext uri="{FF2B5EF4-FFF2-40B4-BE49-F238E27FC236}">
                <a16:creationId xmlns:a16="http://schemas.microsoft.com/office/drawing/2014/main" id="{23FF75C4-3581-4899-8AE8-5F990EE08F00}"/>
              </a:ext>
            </a:extLst>
          </p:cNvPr>
          <p:cNvSpPr>
            <a:spLocks noGrp="1" noChangeArrowheads="1"/>
          </p:cNvSpPr>
          <p:nvPr>
            <p:ph type="title"/>
          </p:nvPr>
        </p:nvSpPr>
        <p:spPr>
          <a:xfrm>
            <a:off x="0" y="0"/>
            <a:ext cx="8229600" cy="1143000"/>
          </a:xfrm>
        </p:spPr>
        <p:txBody>
          <a:bodyPr/>
          <a:lstStyle/>
          <a:p>
            <a:pPr algn="ctr">
              <a:defRPr/>
            </a:pPr>
            <a:r>
              <a:rPr lang="cs-CZ" dirty="0"/>
              <a:t>PW </a:t>
            </a:r>
            <a:r>
              <a:rPr lang="cs-CZ" dirty="0" err="1"/>
              <a:t>gain</a:t>
            </a:r>
            <a:endParaRPr lang="cs-CZ" dirty="0"/>
          </a:p>
        </p:txBody>
      </p:sp>
      <p:sp>
        <p:nvSpPr>
          <p:cNvPr id="850947" name="Rectangle 3">
            <a:extLst>
              <a:ext uri="{FF2B5EF4-FFF2-40B4-BE49-F238E27FC236}">
                <a16:creationId xmlns:a16="http://schemas.microsoft.com/office/drawing/2014/main" id="{6BE260FF-B109-4476-82B0-FE946EC90F20}"/>
              </a:ext>
            </a:extLst>
          </p:cNvPr>
          <p:cNvSpPr>
            <a:spLocks noGrp="1" noChangeArrowheads="1"/>
          </p:cNvSpPr>
          <p:nvPr>
            <p:ph idx="1"/>
          </p:nvPr>
        </p:nvSpPr>
        <p:spPr>
          <a:xfrm>
            <a:off x="250825" y="1052513"/>
            <a:ext cx="8229600" cy="4525962"/>
          </a:xfrm>
        </p:spPr>
        <p:txBody>
          <a:bodyPr/>
          <a:lstStyle/>
          <a:p>
            <a:pPr>
              <a:defRPr/>
            </a:pPr>
            <a:r>
              <a:rPr lang="cs-CZ" dirty="0">
                <a:latin typeface="Arial Narrow" pitchFamily="34" charset="0"/>
              </a:rPr>
              <a:t>nezávisle od 2D </a:t>
            </a:r>
            <a:r>
              <a:rPr lang="cs-CZ" dirty="0" err="1">
                <a:latin typeface="Arial Narrow" pitchFamily="34" charset="0"/>
              </a:rPr>
              <a:t>Gain</a:t>
            </a:r>
            <a:r>
              <a:rPr lang="cs-CZ" dirty="0">
                <a:latin typeface="Arial Narrow" pitchFamily="34" charset="0"/>
              </a:rPr>
              <a:t>, </a:t>
            </a:r>
            <a:r>
              <a:rPr lang="cs-CZ" dirty="0" err="1">
                <a:latin typeface="Arial Narrow" pitchFamily="34" charset="0"/>
              </a:rPr>
              <a:t>Color</a:t>
            </a:r>
            <a:r>
              <a:rPr lang="cs-CZ" dirty="0">
                <a:latin typeface="Arial Narrow" pitchFamily="34" charset="0"/>
              </a:rPr>
              <a:t> </a:t>
            </a:r>
            <a:r>
              <a:rPr lang="cs-CZ" dirty="0" err="1">
                <a:latin typeface="Arial Narrow" pitchFamily="34" charset="0"/>
              </a:rPr>
              <a:t>Gain</a:t>
            </a:r>
            <a:endParaRPr lang="cs-CZ" dirty="0">
              <a:latin typeface="Arial Narrow" pitchFamily="34" charset="0"/>
            </a:endParaRPr>
          </a:p>
          <a:p>
            <a:pPr>
              <a:defRPr/>
            </a:pPr>
            <a:endParaRPr lang="cs-CZ" dirty="0">
              <a:latin typeface="Arial Narrow" pitchFamily="34" charset="0"/>
            </a:endParaRPr>
          </a:p>
        </p:txBody>
      </p:sp>
      <p:pic>
        <p:nvPicPr>
          <p:cNvPr id="78852" name="Obrázek 7">
            <a:extLst>
              <a:ext uri="{FF2B5EF4-FFF2-40B4-BE49-F238E27FC236}">
                <a16:creationId xmlns:a16="http://schemas.microsoft.com/office/drawing/2014/main" id="{9F12E62A-1FAA-4C20-BDA7-02FF7EE98B8C}"/>
              </a:ext>
            </a:extLst>
          </p:cNvPr>
          <p:cNvPicPr>
            <a:picLocks noChangeAspect="1"/>
          </p:cNvPicPr>
          <p:nvPr/>
        </p:nvPicPr>
        <p:blipFill>
          <a:blip r:embed="rId3">
            <a:extLst>
              <a:ext uri="{28A0092B-C50C-407E-A947-70E740481C1C}">
                <a14:useLocalDpi xmlns:a14="http://schemas.microsoft.com/office/drawing/2010/main" val="0"/>
              </a:ext>
            </a:extLst>
          </a:blip>
          <a:srcRect t="9343"/>
          <a:stretch>
            <a:fillRect/>
          </a:stretch>
        </p:blipFill>
        <p:spPr bwMode="auto">
          <a:xfrm>
            <a:off x="971550" y="1916832"/>
            <a:ext cx="6417136" cy="4363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Line 1038">
            <a:extLst>
              <a:ext uri="{FF2B5EF4-FFF2-40B4-BE49-F238E27FC236}">
                <a16:creationId xmlns:a16="http://schemas.microsoft.com/office/drawing/2014/main" id="{5577F180-2C0C-4DAF-B43A-CB8927B09CEB}"/>
              </a:ext>
            </a:extLst>
          </p:cNvPr>
          <p:cNvSpPr>
            <a:spLocks noChangeShapeType="1"/>
          </p:cNvSpPr>
          <p:nvPr/>
        </p:nvSpPr>
        <p:spPr bwMode="auto">
          <a:xfrm flipH="1">
            <a:off x="6516216" y="1628800"/>
            <a:ext cx="568325" cy="865187"/>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Obrázek 1">
            <a:extLst>
              <a:ext uri="{FF2B5EF4-FFF2-40B4-BE49-F238E27FC236}">
                <a16:creationId xmlns:a16="http://schemas.microsoft.com/office/drawing/2014/main" id="{A0FBD31E-A008-4015-A485-CDA3367BA8B9}"/>
              </a:ext>
            </a:extLst>
          </p:cNvPr>
          <p:cNvPicPr>
            <a:picLocks noChangeAspect="1"/>
          </p:cNvPicPr>
          <p:nvPr/>
        </p:nvPicPr>
        <p:blipFill>
          <a:blip r:embed="rId3">
            <a:extLst>
              <a:ext uri="{28A0092B-C50C-407E-A947-70E740481C1C}">
                <a14:useLocalDpi xmlns:a14="http://schemas.microsoft.com/office/drawing/2010/main" val="0"/>
              </a:ext>
            </a:extLst>
          </a:blip>
          <a:srcRect t="9633" b="15906"/>
          <a:stretch>
            <a:fillRect/>
          </a:stretch>
        </p:blipFill>
        <p:spPr bwMode="auto">
          <a:xfrm>
            <a:off x="322263" y="4437063"/>
            <a:ext cx="3995737"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Obrázek 2">
            <a:extLst>
              <a:ext uri="{FF2B5EF4-FFF2-40B4-BE49-F238E27FC236}">
                <a16:creationId xmlns:a16="http://schemas.microsoft.com/office/drawing/2014/main" id="{5DA36682-CD66-46D3-9A3E-B00F51C80DF7}"/>
              </a:ext>
            </a:extLst>
          </p:cNvPr>
          <p:cNvPicPr>
            <a:picLocks noChangeAspect="1"/>
          </p:cNvPicPr>
          <p:nvPr/>
        </p:nvPicPr>
        <p:blipFill>
          <a:blip r:embed="rId4">
            <a:extLst>
              <a:ext uri="{28A0092B-C50C-407E-A947-70E740481C1C}">
                <a14:useLocalDpi xmlns:a14="http://schemas.microsoft.com/office/drawing/2010/main" val="0"/>
              </a:ext>
            </a:extLst>
          </a:blip>
          <a:srcRect t="9509" b="16042"/>
          <a:stretch>
            <a:fillRect/>
          </a:stretch>
        </p:blipFill>
        <p:spPr bwMode="auto">
          <a:xfrm>
            <a:off x="4579938" y="4422775"/>
            <a:ext cx="3995737"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7874" name="Rectangle 1026">
            <a:extLst>
              <a:ext uri="{FF2B5EF4-FFF2-40B4-BE49-F238E27FC236}">
                <a16:creationId xmlns:a16="http://schemas.microsoft.com/office/drawing/2014/main" id="{6AB1AFE8-548C-4928-8347-200B9C0FBA2C}"/>
              </a:ext>
            </a:extLst>
          </p:cNvPr>
          <p:cNvSpPr>
            <a:spLocks noGrp="1" noChangeArrowheads="1"/>
          </p:cNvSpPr>
          <p:nvPr>
            <p:ph type="title"/>
          </p:nvPr>
        </p:nvSpPr>
        <p:spPr>
          <a:xfrm>
            <a:off x="322263" y="0"/>
            <a:ext cx="8570912" cy="1143000"/>
          </a:xfrm>
        </p:spPr>
        <p:txBody>
          <a:bodyPr/>
          <a:lstStyle/>
          <a:p>
            <a:pPr algn="ctr">
              <a:defRPr/>
            </a:pPr>
            <a:r>
              <a:rPr lang="cs-CZ" dirty="0"/>
              <a:t>Priorita barevného záznamu</a:t>
            </a:r>
          </a:p>
        </p:txBody>
      </p:sp>
      <p:sp>
        <p:nvSpPr>
          <p:cNvPr id="847875" name="Rectangle 1027">
            <a:extLst>
              <a:ext uri="{FF2B5EF4-FFF2-40B4-BE49-F238E27FC236}">
                <a16:creationId xmlns:a16="http://schemas.microsoft.com/office/drawing/2014/main" id="{74B741AB-4BED-42ED-BB5A-7B487DFCF5FA}"/>
              </a:ext>
            </a:extLst>
          </p:cNvPr>
          <p:cNvSpPr>
            <a:spLocks noGrp="1" noChangeArrowheads="1"/>
          </p:cNvSpPr>
          <p:nvPr>
            <p:ph idx="1"/>
          </p:nvPr>
        </p:nvSpPr>
        <p:spPr>
          <a:xfrm>
            <a:off x="323850" y="981075"/>
            <a:ext cx="8496300" cy="3168650"/>
          </a:xfrm>
        </p:spPr>
        <p:txBody>
          <a:bodyPr>
            <a:normAutofit lnSpcReduction="10000"/>
          </a:bodyPr>
          <a:lstStyle/>
          <a:p>
            <a:pPr>
              <a:defRPr/>
            </a:pPr>
            <a:r>
              <a:rPr lang="cs-CZ" sz="2000" i="1" dirty="0" err="1">
                <a:solidFill>
                  <a:schemeClr val="bg2">
                    <a:lumMod val="90000"/>
                  </a:schemeClr>
                </a:solidFill>
                <a:effectLst>
                  <a:outerShdw blurRad="38100" dist="38100" dir="2700000" algn="tl">
                    <a:srgbClr val="000000">
                      <a:alpha val="43137"/>
                    </a:srgbClr>
                  </a:outerShdw>
                </a:effectLst>
              </a:rPr>
              <a:t>Color</a:t>
            </a:r>
            <a:r>
              <a:rPr lang="cs-CZ" sz="2000" i="1" dirty="0">
                <a:solidFill>
                  <a:schemeClr val="bg2">
                    <a:lumMod val="90000"/>
                  </a:schemeClr>
                </a:solidFill>
                <a:effectLst>
                  <a:outerShdw blurRad="38100" dist="38100" dir="2700000" algn="tl">
                    <a:srgbClr val="000000">
                      <a:alpha val="43137"/>
                    </a:srgbClr>
                  </a:outerShdw>
                </a:effectLst>
              </a:rPr>
              <a:t> versus </a:t>
            </a:r>
            <a:r>
              <a:rPr lang="cs-CZ" sz="2000" i="1" dirty="0" err="1">
                <a:solidFill>
                  <a:schemeClr val="bg2">
                    <a:lumMod val="90000"/>
                  </a:schemeClr>
                </a:solidFill>
                <a:effectLst>
                  <a:outerShdw blurRad="38100" dist="38100" dir="2700000" algn="tl">
                    <a:srgbClr val="000000">
                      <a:alpha val="43137"/>
                    </a:srgbClr>
                  </a:outerShdw>
                </a:effectLst>
              </a:rPr>
              <a:t>Gray</a:t>
            </a:r>
            <a:r>
              <a:rPr lang="cs-CZ" sz="2000" i="1" dirty="0">
                <a:solidFill>
                  <a:schemeClr val="bg2">
                    <a:lumMod val="90000"/>
                  </a:schemeClr>
                </a:solidFill>
                <a:effectLst>
                  <a:outerShdw blurRad="38100" dist="38100" dir="2700000" algn="tl">
                    <a:srgbClr val="000000">
                      <a:alpha val="43137"/>
                    </a:srgbClr>
                  </a:outerShdw>
                </a:effectLst>
              </a:rPr>
              <a:t> </a:t>
            </a:r>
            <a:r>
              <a:rPr lang="cs-CZ" sz="2000" i="1" dirty="0" err="1">
                <a:solidFill>
                  <a:schemeClr val="bg2">
                    <a:lumMod val="90000"/>
                  </a:schemeClr>
                </a:solidFill>
                <a:effectLst>
                  <a:outerShdw blurRad="38100" dist="38100" dir="2700000" algn="tl">
                    <a:srgbClr val="000000">
                      <a:alpha val="43137"/>
                    </a:srgbClr>
                  </a:outerShdw>
                </a:effectLst>
              </a:rPr>
              <a:t>Scale</a:t>
            </a:r>
            <a:r>
              <a:rPr lang="cs-CZ" sz="2000" i="1" dirty="0">
                <a:solidFill>
                  <a:schemeClr val="bg2">
                    <a:lumMod val="90000"/>
                  </a:schemeClr>
                </a:solidFill>
                <a:effectLst>
                  <a:outerShdw blurRad="38100" dist="38100" dir="2700000" algn="tl">
                    <a:srgbClr val="000000">
                      <a:alpha val="43137"/>
                    </a:srgbClr>
                  </a:outerShdw>
                </a:effectLst>
              </a:rPr>
              <a:t>, </a:t>
            </a:r>
            <a:r>
              <a:rPr lang="cs-CZ" sz="2000" i="1" dirty="0" err="1">
                <a:solidFill>
                  <a:schemeClr val="bg2">
                    <a:lumMod val="90000"/>
                  </a:schemeClr>
                </a:solidFill>
                <a:effectLst>
                  <a:outerShdw blurRad="38100" dist="38100" dir="2700000" algn="tl">
                    <a:srgbClr val="000000">
                      <a:alpha val="43137"/>
                    </a:srgbClr>
                  </a:outerShdw>
                </a:effectLst>
              </a:rPr>
              <a:t>Gray</a:t>
            </a:r>
            <a:r>
              <a:rPr lang="cs-CZ" sz="2000" i="1" dirty="0">
                <a:solidFill>
                  <a:schemeClr val="bg2">
                    <a:lumMod val="90000"/>
                  </a:schemeClr>
                </a:solidFill>
                <a:effectLst>
                  <a:outerShdw blurRad="38100" dist="38100" dir="2700000" algn="tl">
                    <a:srgbClr val="000000">
                      <a:alpha val="43137"/>
                    </a:srgbClr>
                  </a:outerShdw>
                </a:effectLst>
              </a:rPr>
              <a:t> </a:t>
            </a:r>
            <a:r>
              <a:rPr lang="cs-CZ" sz="2000" i="1" dirty="0" err="1">
                <a:solidFill>
                  <a:schemeClr val="bg2">
                    <a:lumMod val="90000"/>
                  </a:schemeClr>
                </a:solidFill>
                <a:effectLst>
                  <a:outerShdw blurRad="38100" dist="38100" dir="2700000" algn="tl">
                    <a:srgbClr val="000000">
                      <a:alpha val="43137"/>
                    </a:srgbClr>
                  </a:outerShdw>
                </a:effectLst>
              </a:rPr>
              <a:t>Scale</a:t>
            </a:r>
            <a:r>
              <a:rPr lang="cs-CZ" sz="2000" i="1" dirty="0">
                <a:solidFill>
                  <a:schemeClr val="bg2">
                    <a:lumMod val="90000"/>
                  </a:schemeClr>
                </a:solidFill>
                <a:effectLst>
                  <a:outerShdw blurRad="38100" dist="38100" dir="2700000" algn="tl">
                    <a:srgbClr val="000000">
                      <a:alpha val="43137"/>
                    </a:srgbClr>
                  </a:outerShdw>
                </a:effectLst>
              </a:rPr>
              <a:t> - </a:t>
            </a:r>
            <a:r>
              <a:rPr lang="cs-CZ" sz="2000" i="1" dirty="0" err="1">
                <a:solidFill>
                  <a:schemeClr val="bg2">
                    <a:lumMod val="90000"/>
                  </a:schemeClr>
                </a:solidFill>
                <a:effectLst>
                  <a:outerShdw blurRad="38100" dist="38100" dir="2700000" algn="tl">
                    <a:srgbClr val="000000">
                      <a:alpha val="43137"/>
                    </a:srgbClr>
                  </a:outerShdw>
                </a:effectLst>
              </a:rPr>
              <a:t>Color</a:t>
            </a:r>
            <a:r>
              <a:rPr lang="cs-CZ" sz="2000" i="1" dirty="0">
                <a:solidFill>
                  <a:schemeClr val="bg2">
                    <a:lumMod val="90000"/>
                  </a:schemeClr>
                </a:solidFill>
                <a:effectLst>
                  <a:outerShdw blurRad="38100" dist="38100" dir="2700000" algn="tl">
                    <a:srgbClr val="000000">
                      <a:alpha val="43137"/>
                    </a:srgbClr>
                  </a:outerShdw>
                </a:effectLst>
              </a:rPr>
              <a:t> </a:t>
            </a:r>
            <a:r>
              <a:rPr lang="cs-CZ" sz="2000" i="1" dirty="0" err="1">
                <a:solidFill>
                  <a:schemeClr val="bg2">
                    <a:lumMod val="90000"/>
                  </a:schemeClr>
                </a:solidFill>
                <a:effectLst>
                  <a:outerShdw blurRad="38100" dist="38100" dir="2700000" algn="tl">
                    <a:srgbClr val="000000">
                      <a:alpha val="43137"/>
                    </a:srgbClr>
                  </a:outerShdw>
                </a:effectLst>
              </a:rPr>
              <a:t>Supression</a:t>
            </a:r>
            <a:r>
              <a:rPr lang="cs-CZ" sz="2000" i="1" dirty="0">
                <a:solidFill>
                  <a:schemeClr val="bg2">
                    <a:lumMod val="90000"/>
                  </a:schemeClr>
                </a:solidFill>
                <a:effectLst>
                  <a:outerShdw blurRad="38100" dist="38100" dir="2700000" algn="tl">
                    <a:srgbClr val="000000">
                      <a:alpha val="43137"/>
                    </a:srgbClr>
                  </a:outerShdw>
                </a:effectLst>
              </a:rPr>
              <a:t>, </a:t>
            </a:r>
            <a:r>
              <a:rPr lang="cs-CZ" sz="2000" i="1" dirty="0" err="1">
                <a:solidFill>
                  <a:schemeClr val="bg2">
                    <a:lumMod val="90000"/>
                  </a:schemeClr>
                </a:solidFill>
                <a:effectLst>
                  <a:outerShdw blurRad="38100" dist="38100" dir="2700000" algn="tl">
                    <a:srgbClr val="000000">
                      <a:alpha val="43137"/>
                    </a:srgbClr>
                  </a:outerShdw>
                </a:effectLst>
              </a:rPr>
              <a:t>Color</a:t>
            </a:r>
            <a:r>
              <a:rPr lang="cs-CZ" sz="2000" i="1" dirty="0">
                <a:solidFill>
                  <a:schemeClr val="bg2">
                    <a:lumMod val="90000"/>
                  </a:schemeClr>
                </a:solidFill>
                <a:effectLst>
                  <a:outerShdw blurRad="38100" dist="38100" dir="2700000" algn="tl">
                    <a:srgbClr val="000000">
                      <a:alpha val="43137"/>
                    </a:srgbClr>
                  </a:outerShdw>
                </a:effectLst>
              </a:rPr>
              <a:t> versus Echo Priority, </a:t>
            </a:r>
            <a:r>
              <a:rPr lang="cs-CZ" sz="2000" i="1" dirty="0" err="1">
                <a:solidFill>
                  <a:schemeClr val="bg2">
                    <a:lumMod val="90000"/>
                  </a:schemeClr>
                </a:solidFill>
                <a:effectLst>
                  <a:outerShdw blurRad="38100" dist="38100" dir="2700000" algn="tl">
                    <a:srgbClr val="000000">
                      <a:alpha val="43137"/>
                    </a:srgbClr>
                  </a:outerShdw>
                </a:effectLst>
              </a:rPr>
              <a:t>Write</a:t>
            </a:r>
            <a:r>
              <a:rPr lang="cs-CZ" sz="2000" i="1" dirty="0">
                <a:solidFill>
                  <a:schemeClr val="bg2">
                    <a:lumMod val="90000"/>
                  </a:schemeClr>
                </a:solidFill>
                <a:effectLst>
                  <a:outerShdw blurRad="38100" dist="38100" dir="2700000" algn="tl">
                    <a:srgbClr val="000000">
                      <a:alpha val="43137"/>
                    </a:srgbClr>
                  </a:outerShdw>
                </a:effectLst>
              </a:rPr>
              <a:t> Priority</a:t>
            </a:r>
          </a:p>
          <a:p>
            <a:pPr>
              <a:defRPr/>
            </a:pPr>
            <a:endParaRPr lang="cs-CZ" sz="2400" dirty="0">
              <a:effectLst>
                <a:outerShdw blurRad="38100" dist="38100" dir="2700000" algn="tl">
                  <a:srgbClr val="000000">
                    <a:alpha val="43137"/>
                  </a:srgbClr>
                </a:outerShdw>
              </a:effectLst>
            </a:endParaRPr>
          </a:p>
          <a:p>
            <a:pPr>
              <a:defRPr/>
            </a:pPr>
            <a:r>
              <a:rPr lang="cs-CZ" sz="2400" dirty="0">
                <a:effectLst>
                  <a:outerShdw blurRad="38100" dist="38100" dir="2700000" algn="tl">
                    <a:srgbClr val="000000">
                      <a:alpha val="43137"/>
                    </a:srgbClr>
                  </a:outerShdw>
                </a:effectLst>
              </a:rPr>
              <a:t>prahová hodnota intenzity v B módu</a:t>
            </a:r>
          </a:p>
          <a:p>
            <a:pPr>
              <a:defRPr/>
            </a:pPr>
            <a:r>
              <a:rPr lang="cs-CZ" sz="2400" dirty="0">
                <a:effectLst>
                  <a:outerShdw blurRad="38100" dist="38100" dir="2700000" algn="tl">
                    <a:srgbClr val="000000">
                      <a:alpha val="43137"/>
                    </a:srgbClr>
                  </a:outerShdw>
                </a:effectLst>
              </a:rPr>
              <a:t>dopplerovské signály v místech vyšší intenzity ignorovány</a:t>
            </a:r>
          </a:p>
          <a:p>
            <a:pPr>
              <a:defRPr/>
            </a:pPr>
            <a:endParaRPr lang="cs-CZ" sz="2400" dirty="0">
              <a:effectLst>
                <a:outerShdw blurRad="38100" dist="38100" dir="2700000" algn="tl">
                  <a:srgbClr val="000000">
                    <a:alpha val="43137"/>
                  </a:srgbClr>
                </a:outerShdw>
              </a:effectLst>
            </a:endParaRPr>
          </a:p>
          <a:p>
            <a:pPr marL="342900" lvl="1" indent="-342900">
              <a:buClr>
                <a:schemeClr val="hlink"/>
              </a:buClr>
              <a:defRPr/>
            </a:pPr>
            <a:r>
              <a:rPr lang="cs-CZ" sz="2400" dirty="0">
                <a:effectLst>
                  <a:outerShdw blurRad="38100" dist="38100" dir="2700000" algn="tl">
                    <a:srgbClr val="000000">
                      <a:alpha val="43137"/>
                    </a:srgbClr>
                  </a:outerShdw>
                </a:effectLst>
                <a:sym typeface="Symbol" pitchFamily="18" charset="2"/>
              </a:rPr>
              <a:t> priorita – potlačí barvu v okolí cévy</a:t>
            </a:r>
          </a:p>
          <a:p>
            <a:pPr marL="342900" lvl="1" indent="-342900">
              <a:buClr>
                <a:schemeClr val="hlink"/>
              </a:buClr>
              <a:defRPr/>
            </a:pPr>
            <a:r>
              <a:rPr lang="cs-CZ" sz="2400" dirty="0">
                <a:effectLst>
                  <a:outerShdw blurRad="38100" dist="38100" dir="2700000" algn="tl">
                    <a:srgbClr val="000000">
                      <a:alpha val="43137"/>
                    </a:srgbClr>
                  </a:outerShdw>
                </a:effectLst>
                <a:sym typeface="Symbol" pitchFamily="18" charset="2"/>
              </a:rPr>
              <a:t> priorita – zobrazí barvu z </a:t>
            </a:r>
            <a:r>
              <a:rPr lang="cs-CZ" sz="2400" dirty="0" err="1">
                <a:effectLst>
                  <a:outerShdw blurRad="38100" dist="38100" dir="2700000" algn="tl">
                    <a:srgbClr val="000000">
                      <a:alpha val="43137"/>
                    </a:srgbClr>
                  </a:outerShdw>
                </a:effectLst>
                <a:sym typeface="Symbol" pitchFamily="18" charset="2"/>
              </a:rPr>
              <a:t>echogenní</a:t>
            </a:r>
            <a:r>
              <a:rPr lang="cs-CZ" sz="2400" dirty="0">
                <a:effectLst>
                  <a:outerShdw blurRad="38100" dist="38100" dir="2700000" algn="tl">
                    <a:srgbClr val="000000">
                      <a:alpha val="43137"/>
                    </a:srgbClr>
                  </a:outerShdw>
                </a:effectLst>
                <a:sym typeface="Symbol" pitchFamily="18" charset="2"/>
              </a:rPr>
              <a:t> / drobné cévy</a:t>
            </a:r>
          </a:p>
          <a:p>
            <a:pPr marL="342900" lvl="1" indent="-342900">
              <a:buClr>
                <a:schemeClr val="hlink"/>
              </a:buClr>
              <a:defRPr/>
            </a:pPr>
            <a:endParaRPr lang="cs-CZ" sz="2400" dirty="0">
              <a:effectLst>
                <a:outerShdw blurRad="38100" dist="38100" dir="2700000" algn="tl">
                  <a:srgbClr val="000000">
                    <a:alpha val="43137"/>
                  </a:srgbClr>
                </a:outerShdw>
              </a:effectLst>
              <a:sym typeface="Symbol" pitchFamily="18" charset="2"/>
            </a:endParaRPr>
          </a:p>
          <a:p>
            <a:pPr>
              <a:defRPr/>
            </a:pPr>
            <a:endParaRPr lang="cs-CZ" sz="2400" dirty="0"/>
          </a:p>
        </p:txBody>
      </p:sp>
      <p:sp>
        <p:nvSpPr>
          <p:cNvPr id="79878" name="Line 1038">
            <a:extLst>
              <a:ext uri="{FF2B5EF4-FFF2-40B4-BE49-F238E27FC236}">
                <a16:creationId xmlns:a16="http://schemas.microsoft.com/office/drawing/2014/main" id="{0414FC9F-C673-4064-930F-718ADAB171C7}"/>
              </a:ext>
            </a:extLst>
          </p:cNvPr>
          <p:cNvSpPr>
            <a:spLocks noChangeShapeType="1"/>
          </p:cNvSpPr>
          <p:nvPr/>
        </p:nvSpPr>
        <p:spPr bwMode="auto">
          <a:xfrm>
            <a:off x="7885113" y="4508500"/>
            <a:ext cx="477837" cy="417513"/>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9879" name="Line 1038">
            <a:extLst>
              <a:ext uri="{FF2B5EF4-FFF2-40B4-BE49-F238E27FC236}">
                <a16:creationId xmlns:a16="http://schemas.microsoft.com/office/drawing/2014/main" id="{57EBA4A1-07FB-4476-9266-3E5A1BDB2AB4}"/>
              </a:ext>
            </a:extLst>
          </p:cNvPr>
          <p:cNvSpPr>
            <a:spLocks noChangeShapeType="1"/>
          </p:cNvSpPr>
          <p:nvPr/>
        </p:nvSpPr>
        <p:spPr bwMode="auto">
          <a:xfrm>
            <a:off x="3492500" y="4868863"/>
            <a:ext cx="584200" cy="4318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pic>
        <p:nvPicPr>
          <p:cNvPr id="104450"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719541" y="1340768"/>
            <a:ext cx="1443156" cy="1128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8" name="Rectangle 2">
            <a:extLst>
              <a:ext uri="{FF2B5EF4-FFF2-40B4-BE49-F238E27FC236}">
                <a16:creationId xmlns:a16="http://schemas.microsoft.com/office/drawing/2014/main" id="{7EC4761D-2D09-4A6D-9F5F-CC687E3898D4}"/>
              </a:ext>
            </a:extLst>
          </p:cNvPr>
          <p:cNvSpPr>
            <a:spLocks noGrp="1" noChangeArrowheads="1"/>
          </p:cNvSpPr>
          <p:nvPr>
            <p:ph type="title"/>
          </p:nvPr>
        </p:nvSpPr>
        <p:spPr>
          <a:xfrm>
            <a:off x="395288" y="0"/>
            <a:ext cx="8229600" cy="1143000"/>
          </a:xfrm>
        </p:spPr>
        <p:txBody>
          <a:bodyPr/>
          <a:lstStyle/>
          <a:p>
            <a:pPr algn="ctr">
              <a:defRPr/>
            </a:pPr>
            <a:r>
              <a:rPr lang="cs-CZ" dirty="0"/>
              <a:t>Citlivost barevného záznamu </a:t>
            </a:r>
          </a:p>
        </p:txBody>
      </p:sp>
      <p:sp>
        <p:nvSpPr>
          <p:cNvPr id="848899" name="Rectangle 3">
            <a:extLst>
              <a:ext uri="{FF2B5EF4-FFF2-40B4-BE49-F238E27FC236}">
                <a16:creationId xmlns:a16="http://schemas.microsoft.com/office/drawing/2014/main" id="{4242938C-7F7C-4BD1-BE42-B21E1A4DFCF1}"/>
              </a:ext>
            </a:extLst>
          </p:cNvPr>
          <p:cNvSpPr>
            <a:spLocks noGrp="1" noChangeArrowheads="1"/>
          </p:cNvSpPr>
          <p:nvPr>
            <p:ph idx="1"/>
          </p:nvPr>
        </p:nvSpPr>
        <p:spPr>
          <a:xfrm>
            <a:off x="107950" y="1125538"/>
            <a:ext cx="8928100" cy="5000625"/>
          </a:xfrm>
        </p:spPr>
        <p:txBody>
          <a:bodyPr/>
          <a:lstStyle/>
          <a:p>
            <a:pPr>
              <a:defRPr/>
            </a:pPr>
            <a:r>
              <a:rPr lang="cs-CZ" i="1" dirty="0" err="1"/>
              <a:t>color</a:t>
            </a:r>
            <a:r>
              <a:rPr lang="cs-CZ" i="1" dirty="0"/>
              <a:t> sensitivity, pulse </a:t>
            </a:r>
            <a:r>
              <a:rPr lang="cs-CZ" i="1" dirty="0" err="1"/>
              <a:t>number</a:t>
            </a:r>
            <a:r>
              <a:rPr lang="cs-CZ" i="1" dirty="0"/>
              <a:t>, line </a:t>
            </a:r>
            <a:r>
              <a:rPr lang="cs-CZ" i="1" dirty="0" err="1"/>
              <a:t>density</a:t>
            </a:r>
            <a:endParaRPr lang="cs-CZ" i="1" dirty="0"/>
          </a:p>
          <a:p>
            <a:pPr>
              <a:defRPr/>
            </a:pPr>
            <a:endParaRPr lang="cs-CZ" i="1" dirty="0"/>
          </a:p>
          <a:p>
            <a:pPr>
              <a:defRPr/>
            </a:pPr>
            <a:r>
              <a:rPr lang="cs-CZ" dirty="0">
                <a:solidFill>
                  <a:schemeClr val="bg1"/>
                </a:solidFill>
                <a:effectLst>
                  <a:outerShdw blurRad="38100" dist="38100" dir="2700000" algn="tl">
                    <a:srgbClr val="000000">
                      <a:alpha val="43137"/>
                    </a:srgbClr>
                  </a:outerShdw>
                </a:effectLst>
              </a:rPr>
              <a:t>počet UZ impulzů</a:t>
            </a:r>
            <a:r>
              <a:rPr lang="cs-CZ" dirty="0">
                <a:effectLst>
                  <a:outerShdw blurRad="38100" dist="38100" dir="2700000" algn="tl">
                    <a:srgbClr val="000000">
                      <a:alpha val="43137"/>
                    </a:srgbClr>
                  </a:outerShdw>
                </a:effectLst>
              </a:rPr>
              <a:t> podél vertikální </a:t>
            </a:r>
            <a:r>
              <a:rPr lang="cs-CZ" dirty="0">
                <a:solidFill>
                  <a:schemeClr val="bg1"/>
                </a:solidFill>
                <a:effectLst>
                  <a:outerShdw blurRad="38100" dist="38100" dir="2700000" algn="tl">
                    <a:srgbClr val="000000">
                      <a:alpha val="43137"/>
                    </a:srgbClr>
                  </a:outerShdw>
                </a:effectLst>
              </a:rPr>
              <a:t>obrazové linie </a:t>
            </a:r>
            <a:r>
              <a:rPr lang="cs-CZ" dirty="0">
                <a:effectLst>
                  <a:outerShdw blurRad="38100" dist="38100" dir="2700000" algn="tl">
                    <a:srgbClr val="000000">
                      <a:alpha val="43137"/>
                    </a:srgbClr>
                  </a:outerShdw>
                </a:effectLst>
              </a:rPr>
              <a:t>(min. 3)</a:t>
            </a:r>
          </a:p>
          <a:p>
            <a:pPr>
              <a:defRPr/>
            </a:pPr>
            <a:r>
              <a:rPr lang="cs-CZ" dirty="0"/>
              <a:t>více impulzů (</a:t>
            </a:r>
            <a:r>
              <a:rPr lang="cs-CZ" dirty="0">
                <a:sym typeface="Symbol" pitchFamily="18" charset="2"/>
              </a:rPr>
              <a:t>např. 14 impulsů/linii</a:t>
            </a:r>
            <a:r>
              <a:rPr lang="cs-CZ" dirty="0"/>
              <a:t>)</a:t>
            </a:r>
          </a:p>
          <a:p>
            <a:pPr lvl="1">
              <a:defRPr/>
            </a:pPr>
            <a:r>
              <a:rPr lang="cs-CZ" dirty="0"/>
              <a:t>vyšší barevná citlivost (pomalé toky – skrotum, lýtkové žíly)</a:t>
            </a:r>
          </a:p>
          <a:p>
            <a:pPr lvl="1">
              <a:defRPr/>
            </a:pPr>
            <a:r>
              <a:rPr lang="cs-CZ" dirty="0">
                <a:sym typeface="Symbol" pitchFamily="18" charset="2"/>
              </a:rPr>
              <a:t> </a:t>
            </a:r>
            <a:r>
              <a:rPr lang="cs-CZ" dirty="0" err="1">
                <a:sym typeface="Symbol" pitchFamily="18" charset="2"/>
              </a:rPr>
              <a:t>frame</a:t>
            </a:r>
            <a:r>
              <a:rPr lang="cs-CZ" dirty="0">
                <a:sym typeface="Symbol" pitchFamily="18" charset="2"/>
              </a:rPr>
              <a:t> </a:t>
            </a:r>
            <a:r>
              <a:rPr lang="cs-CZ" dirty="0" err="1">
                <a:sym typeface="Symbol" pitchFamily="18" charset="2"/>
              </a:rPr>
              <a:t>rate</a:t>
            </a:r>
            <a:endParaRPr lang="cs-CZ" dirty="0">
              <a:sym typeface="Symbol" pitchFamily="18" charset="2"/>
            </a:endParaRPr>
          </a:p>
          <a:p>
            <a:pPr>
              <a:defRPr/>
            </a:pPr>
            <a:r>
              <a:rPr lang="cs-CZ" dirty="0">
                <a:sym typeface="Symbol" pitchFamily="18" charset="2"/>
              </a:rPr>
              <a:t>méně impulzů (7-9)</a:t>
            </a:r>
          </a:p>
          <a:p>
            <a:pPr lvl="1">
              <a:defRPr/>
            </a:pPr>
            <a:r>
              <a:rPr lang="cs-CZ" dirty="0">
                <a:sym typeface="Symbol" pitchFamily="18" charset="2"/>
              </a:rPr>
              <a:t> citlivost - jen</a:t>
            </a:r>
            <a:r>
              <a:rPr lang="cs-CZ" dirty="0"/>
              <a:t> rychlé toky</a:t>
            </a:r>
          </a:p>
          <a:p>
            <a:pPr lvl="1">
              <a:defRPr/>
            </a:pPr>
            <a:r>
              <a:rPr lang="cs-CZ" dirty="0">
                <a:sym typeface="Symbol" pitchFamily="18" charset="2"/>
              </a:rPr>
              <a:t> </a:t>
            </a:r>
            <a:r>
              <a:rPr lang="cs-CZ" dirty="0" err="1">
                <a:sym typeface="Symbol" pitchFamily="18" charset="2"/>
              </a:rPr>
              <a:t>frame</a:t>
            </a:r>
            <a:r>
              <a:rPr lang="cs-CZ" dirty="0">
                <a:sym typeface="Symbol" pitchFamily="18" charset="2"/>
              </a:rPr>
              <a:t> </a:t>
            </a:r>
            <a:r>
              <a:rPr lang="cs-CZ" dirty="0" err="1">
                <a:sym typeface="Symbol" pitchFamily="18" charset="2"/>
              </a:rPr>
              <a:t>rate</a:t>
            </a:r>
            <a:r>
              <a:rPr lang="cs-CZ" dirty="0"/>
              <a:t> (echokardiografie)</a:t>
            </a:r>
          </a:p>
        </p:txBody>
      </p:sp>
      <p:pic>
        <p:nvPicPr>
          <p:cNvPr id="80900" name="Obrázek 2">
            <a:extLst>
              <a:ext uri="{FF2B5EF4-FFF2-40B4-BE49-F238E27FC236}">
                <a16:creationId xmlns:a16="http://schemas.microsoft.com/office/drawing/2014/main" id="{FE47A9CA-85C2-49F0-8398-E3CB6D32566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958138" y="981075"/>
            <a:ext cx="1185862"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22" name="Rectangle 2">
            <a:extLst>
              <a:ext uri="{FF2B5EF4-FFF2-40B4-BE49-F238E27FC236}">
                <a16:creationId xmlns:a16="http://schemas.microsoft.com/office/drawing/2014/main" id="{1D23E3C1-9629-4B36-B1C5-85092581708C}"/>
              </a:ext>
            </a:extLst>
          </p:cNvPr>
          <p:cNvSpPr>
            <a:spLocks noGrp="1" noChangeArrowheads="1"/>
          </p:cNvSpPr>
          <p:nvPr>
            <p:ph type="title"/>
          </p:nvPr>
        </p:nvSpPr>
        <p:spPr>
          <a:xfrm>
            <a:off x="179388" y="0"/>
            <a:ext cx="8964612" cy="1143000"/>
          </a:xfrm>
        </p:spPr>
        <p:txBody>
          <a:bodyPr/>
          <a:lstStyle/>
          <a:p>
            <a:pPr algn="ctr">
              <a:defRPr/>
            </a:pPr>
            <a:r>
              <a:rPr lang="cs-CZ" dirty="0"/>
              <a:t>Perzistence barevného záznamu</a:t>
            </a:r>
          </a:p>
        </p:txBody>
      </p:sp>
      <p:sp>
        <p:nvSpPr>
          <p:cNvPr id="849923" name="Rectangle 3">
            <a:extLst>
              <a:ext uri="{FF2B5EF4-FFF2-40B4-BE49-F238E27FC236}">
                <a16:creationId xmlns:a16="http://schemas.microsoft.com/office/drawing/2014/main" id="{B287560A-B47F-4352-A471-70ED7661BEE9}"/>
              </a:ext>
            </a:extLst>
          </p:cNvPr>
          <p:cNvSpPr>
            <a:spLocks noGrp="1" noChangeArrowheads="1"/>
          </p:cNvSpPr>
          <p:nvPr>
            <p:ph idx="1"/>
          </p:nvPr>
        </p:nvSpPr>
        <p:spPr>
          <a:xfrm>
            <a:off x="251520" y="1196975"/>
            <a:ext cx="8435280" cy="5184775"/>
          </a:xfrm>
        </p:spPr>
        <p:txBody>
          <a:bodyPr/>
          <a:lstStyle/>
          <a:p>
            <a:pPr>
              <a:defRPr/>
            </a:pPr>
            <a:r>
              <a:rPr lang="cs-CZ" i="1" dirty="0" err="1"/>
              <a:t>color</a:t>
            </a:r>
            <a:r>
              <a:rPr lang="cs-CZ" i="1" dirty="0"/>
              <a:t> persistence, </a:t>
            </a:r>
            <a:r>
              <a:rPr lang="cs-CZ" i="1" dirty="0" err="1"/>
              <a:t>frame</a:t>
            </a:r>
            <a:r>
              <a:rPr lang="cs-CZ" i="1" dirty="0"/>
              <a:t> </a:t>
            </a:r>
            <a:r>
              <a:rPr lang="cs-CZ" i="1" dirty="0" err="1"/>
              <a:t>averaging</a:t>
            </a:r>
            <a:endParaRPr lang="cs-CZ" i="1" dirty="0"/>
          </a:p>
          <a:p>
            <a:pPr>
              <a:defRPr/>
            </a:pPr>
            <a:endParaRPr lang="cs-CZ" dirty="0"/>
          </a:p>
          <a:p>
            <a:pPr>
              <a:defRPr/>
            </a:pPr>
            <a:r>
              <a:rPr lang="cs-CZ" dirty="0">
                <a:sym typeface="Symbol" pitchFamily="18" charset="2"/>
              </a:rPr>
              <a:t> persistence</a:t>
            </a:r>
          </a:p>
          <a:p>
            <a:pPr lvl="1">
              <a:defRPr/>
            </a:pPr>
            <a:r>
              <a:rPr lang="cs-CZ" sz="2400" dirty="0">
                <a:sym typeface="Symbol" pitchFamily="18" charset="2"/>
              </a:rPr>
              <a:t>lepší </a:t>
            </a:r>
            <a:r>
              <a:rPr lang="cs-CZ" sz="2400" dirty="0">
                <a:solidFill>
                  <a:schemeClr val="bg1"/>
                </a:solidFill>
                <a:sym typeface="Symbol" pitchFamily="18" charset="2"/>
              </a:rPr>
              <a:t>poměr S/Š</a:t>
            </a:r>
          </a:p>
          <a:p>
            <a:pPr lvl="1">
              <a:defRPr/>
            </a:pPr>
            <a:r>
              <a:rPr lang="cs-CZ" sz="2400" dirty="0" err="1">
                <a:sym typeface="Symbol" pitchFamily="18" charset="2"/>
              </a:rPr>
              <a:t>snažší</a:t>
            </a:r>
            <a:r>
              <a:rPr lang="cs-CZ" sz="2400" dirty="0">
                <a:sym typeface="Symbol" pitchFamily="18" charset="2"/>
              </a:rPr>
              <a:t> detekce krátce trvajících </a:t>
            </a:r>
            <a:r>
              <a:rPr lang="cs-CZ" sz="2400" dirty="0" err="1">
                <a:sym typeface="Symbol" pitchFamily="18" charset="2"/>
              </a:rPr>
              <a:t>hemodynamických</a:t>
            </a:r>
            <a:r>
              <a:rPr lang="cs-CZ" sz="2400" dirty="0">
                <a:sym typeface="Symbol" pitchFamily="18" charset="2"/>
              </a:rPr>
              <a:t> dějů</a:t>
            </a:r>
          </a:p>
          <a:p>
            <a:pPr lvl="1">
              <a:defRPr/>
            </a:pPr>
            <a:r>
              <a:rPr lang="cs-CZ" sz="2400" dirty="0">
                <a:sym typeface="Symbol" pitchFamily="18" charset="2"/>
              </a:rPr>
              <a:t>lepší </a:t>
            </a:r>
            <a:r>
              <a:rPr lang="cs-CZ" sz="2400" dirty="0">
                <a:solidFill>
                  <a:schemeClr val="bg1"/>
                </a:solidFill>
                <a:sym typeface="Symbol" pitchFamily="18" charset="2"/>
              </a:rPr>
              <a:t>vykreslení cévních kontur </a:t>
            </a:r>
          </a:p>
          <a:p>
            <a:pPr>
              <a:defRPr/>
            </a:pPr>
            <a:r>
              <a:rPr lang="cs-CZ" dirty="0">
                <a:sym typeface="Symbol" pitchFamily="18" charset="2"/>
              </a:rPr>
              <a:t>nevýhody:</a:t>
            </a:r>
          </a:p>
          <a:p>
            <a:pPr lvl="1">
              <a:defRPr/>
            </a:pPr>
            <a:r>
              <a:rPr lang="cs-CZ" sz="2400" dirty="0">
                <a:solidFill>
                  <a:srgbClr val="FF0000"/>
                </a:solidFill>
                <a:sym typeface="Symbol" pitchFamily="18" charset="2"/>
              </a:rPr>
              <a:t>stírání</a:t>
            </a:r>
            <a:r>
              <a:rPr lang="cs-CZ" sz="2400" dirty="0">
                <a:effectLst>
                  <a:outerShdw blurRad="38100" dist="38100" dir="2700000" algn="tl">
                    <a:srgbClr val="FFFFFF"/>
                  </a:outerShdw>
                </a:effectLst>
                <a:sym typeface="Symbol" pitchFamily="18" charset="2"/>
              </a:rPr>
              <a:t> </a:t>
            </a:r>
            <a:r>
              <a:rPr lang="cs-CZ" sz="2400" dirty="0">
                <a:solidFill>
                  <a:srgbClr val="FF0000"/>
                </a:solidFill>
                <a:sym typeface="Symbol" pitchFamily="18" charset="2"/>
              </a:rPr>
              <a:t>variací</a:t>
            </a:r>
            <a:r>
              <a:rPr lang="cs-CZ" sz="2400" dirty="0">
                <a:sym typeface="Symbol" pitchFamily="18" charset="2"/>
              </a:rPr>
              <a:t> barevného obrazu v </a:t>
            </a:r>
            <a:r>
              <a:rPr lang="cs-CZ" sz="2400" dirty="0">
                <a:solidFill>
                  <a:srgbClr val="FF0000"/>
                </a:solidFill>
                <a:sym typeface="Symbol" pitchFamily="18" charset="2"/>
              </a:rPr>
              <a:t>čase</a:t>
            </a:r>
          </a:p>
          <a:p>
            <a:pPr lvl="1">
              <a:defRPr/>
            </a:pPr>
            <a:r>
              <a:rPr lang="cs-CZ" sz="2400" dirty="0" err="1">
                <a:sym typeface="Symbol" pitchFamily="18" charset="2"/>
              </a:rPr>
              <a:t>pulzatilní</a:t>
            </a:r>
            <a:r>
              <a:rPr lang="cs-CZ" sz="2400" dirty="0">
                <a:sym typeface="Symbol" pitchFamily="18" charset="2"/>
              </a:rPr>
              <a:t> x žilní tok</a:t>
            </a:r>
            <a:endParaRPr lang="cs-CZ" dirty="0">
              <a:sym typeface="Symbol" pitchFamily="18" charset="2"/>
            </a:endParaRPr>
          </a:p>
        </p:txBody>
      </p:sp>
      <p:pic>
        <p:nvPicPr>
          <p:cNvPr id="2" name="perzistence max">
            <a:hlinkClick r:id="" action="ppaction://media"/>
            <a:extLst>
              <a:ext uri="{FF2B5EF4-FFF2-40B4-BE49-F238E27FC236}">
                <a16:creationId xmlns:a16="http://schemas.microsoft.com/office/drawing/2014/main" id="{783C9401-40D5-431A-805D-305D30A92CC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632014" y="863600"/>
            <a:ext cx="3511986" cy="2133352"/>
          </a:xfrm>
          <a:prstGeom prst="rect">
            <a:avLst/>
          </a:prstGeom>
        </p:spPr>
      </p:pic>
      <p:pic>
        <p:nvPicPr>
          <p:cNvPr id="3" name="perzistence off">
            <a:hlinkClick r:id="" action="ppaction://media"/>
            <a:extLst>
              <a:ext uri="{FF2B5EF4-FFF2-40B4-BE49-F238E27FC236}">
                <a16:creationId xmlns:a16="http://schemas.microsoft.com/office/drawing/2014/main" id="{FE1152F2-82EF-492A-977E-985F36A5C2B8}"/>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626667" y="4724648"/>
            <a:ext cx="3511986" cy="21333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5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3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Kuba">
  <a:themeElements>
    <a:clrScheme name="Kuba">
      <a:dk1>
        <a:srgbClr val="FFFFFF"/>
      </a:dk1>
      <a:lt1>
        <a:srgbClr val="FDF103"/>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iv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uba" id="{97F3C37F-DD95-4218-98E5-0CBF68FDC71D}" vid="{B75FAE08-27C3-4D8D-83E4-3042D2683F8A}"/>
    </a:ext>
  </a:ext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3833</TotalTime>
  <Words>8276</Words>
  <Application>Microsoft Office PowerPoint</Application>
  <PresentationFormat>Předvádění na obrazovce (4:3)</PresentationFormat>
  <Paragraphs>1244</Paragraphs>
  <Slides>130</Slides>
  <Notes>74</Notes>
  <HiddenSlides>12</HiddenSlides>
  <MMClips>4</MMClips>
  <ScaleCrop>false</ScaleCrop>
  <HeadingPairs>
    <vt:vector size="8" baseType="variant">
      <vt:variant>
        <vt:lpstr>Použitá písma</vt:lpstr>
      </vt:variant>
      <vt:variant>
        <vt:i4>14</vt:i4>
      </vt:variant>
      <vt:variant>
        <vt:lpstr>Motiv</vt:lpstr>
      </vt:variant>
      <vt:variant>
        <vt:i4>1</vt:i4>
      </vt:variant>
      <vt:variant>
        <vt:lpstr>Vložené servery OLE</vt:lpstr>
      </vt:variant>
      <vt:variant>
        <vt:i4>2</vt:i4>
      </vt:variant>
      <vt:variant>
        <vt:lpstr>Nadpisy snímků</vt:lpstr>
      </vt:variant>
      <vt:variant>
        <vt:i4>130</vt:i4>
      </vt:variant>
    </vt:vector>
  </HeadingPairs>
  <TitlesOfParts>
    <vt:vector size="147" baseType="lpstr">
      <vt:lpstr>Arial</vt:lpstr>
      <vt:lpstr>Arial Narrow</vt:lpstr>
      <vt:lpstr>Calibri</vt:lpstr>
      <vt:lpstr>Calibri Light</vt:lpstr>
      <vt:lpstr>Cambria Math</vt:lpstr>
      <vt:lpstr>ITCCenturyBookT</vt:lpstr>
      <vt:lpstr>MinionPro-It</vt:lpstr>
      <vt:lpstr>MinionPro-Medium</vt:lpstr>
      <vt:lpstr>Monotype Sorts</vt:lpstr>
      <vt:lpstr>MyriadPro-Light</vt:lpstr>
      <vt:lpstr>Tahoma</vt:lpstr>
      <vt:lpstr>Times New Roman</vt:lpstr>
      <vt:lpstr>Univers (WN)</vt:lpstr>
      <vt:lpstr>Wingdings</vt:lpstr>
      <vt:lpstr>Kuba</vt:lpstr>
      <vt:lpstr>Rovnice</vt:lpstr>
      <vt:lpstr>Microsoft Equation 3.0</vt:lpstr>
      <vt:lpstr>Ultrazvuk  Základní principy, módy, technika vyšetření, indikace, kontraindikace, rizika, (ukázky na přístroji)</vt:lpstr>
      <vt:lpstr>Historie</vt:lpstr>
      <vt:lpstr>Fyzik. vlastnosti</vt:lpstr>
      <vt:lpstr>Fyzik. vlastnosti</vt:lpstr>
      <vt:lpstr>Vznik/příjem UZ vlnění</vt:lpstr>
      <vt:lpstr>Frekvence</vt:lpstr>
      <vt:lpstr>Amplituda</vt:lpstr>
      <vt:lpstr>Zvuk - rychlost šíření</vt:lpstr>
      <vt:lpstr>zvuk - rychlost šíření</vt:lpstr>
      <vt:lpstr>průchod UZ vlnění tkáněmi</vt:lpstr>
      <vt:lpstr>akustická impedance</vt:lpstr>
      <vt:lpstr>Koeficient intenzity odrazu UZ energie</vt:lpstr>
      <vt:lpstr>Bubliny (CEUS)</vt:lpstr>
      <vt:lpstr>Intenzita ultrazvuku</vt:lpstr>
      <vt:lpstr>Útlum (atenuace)</vt:lpstr>
      <vt:lpstr>Útlum absorpcí</vt:lpstr>
      <vt:lpstr>Útlum rozptylem</vt:lpstr>
      <vt:lpstr>Útlum v běžných tkáních</vt:lpstr>
      <vt:lpstr>Útlum-&gt;penetrace</vt:lpstr>
      <vt:lpstr>Nedopplerovské modality</vt:lpstr>
      <vt:lpstr>Módy</vt:lpstr>
      <vt:lpstr>A zobrazení (A-mode)</vt:lpstr>
      <vt:lpstr>M zobrazení (M-mode)</vt:lpstr>
      <vt:lpstr>B zobrazení (B-mode)</vt:lpstr>
      <vt:lpstr>vznik 2D obrazu</vt:lpstr>
      <vt:lpstr>vznik 2D obrazu (B mód)</vt:lpstr>
      <vt:lpstr>vznik 2D obrazu</vt:lpstr>
      <vt:lpstr>vznik 2D obrazu</vt:lpstr>
      <vt:lpstr>Rozlišení 2D obrazu</vt:lpstr>
      <vt:lpstr>Rozlišení 2D obrazu</vt:lpstr>
      <vt:lpstr>Tloušťka řezu</vt:lpstr>
      <vt:lpstr>Prezentace aplikace PowerPoint</vt:lpstr>
      <vt:lpstr>Typy ultrazvukových sond</vt:lpstr>
      <vt:lpstr>Další typy ultrazvukových sond</vt:lpstr>
      <vt:lpstr>Nastavení přístroje parametry</vt:lpstr>
      <vt:lpstr>2D Gain a TGC tahové ovladače</vt:lpstr>
      <vt:lpstr>Zoom</vt:lpstr>
      <vt:lpstr>HD - zoom</vt:lpstr>
      <vt:lpstr>Depth – hloubka zobrazení</vt:lpstr>
      <vt:lpstr>Fokus</vt:lpstr>
      <vt:lpstr>Zóny</vt:lpstr>
      <vt:lpstr>Komprese</vt:lpstr>
      <vt:lpstr>Komprese , dyn. rozsah</vt:lpstr>
      <vt:lpstr>Gray maps</vt:lpstr>
      <vt:lpstr>Chroma maps </vt:lpstr>
      <vt:lpstr>Duální zobrazení </vt:lpstr>
      <vt:lpstr>Spatial Compound Imaging SonoCT, CrossXBeam, CRI, SieClear, ApliPure, …</vt:lpstr>
      <vt:lpstr>Prezentace aplikace PowerPoint</vt:lpstr>
      <vt:lpstr>Prezentace aplikace PowerPoint</vt:lpstr>
      <vt:lpstr>Prezentace aplikace PowerPoint</vt:lpstr>
      <vt:lpstr>Harmonické zobrazení - přirozené</vt:lpstr>
      <vt:lpstr>Prezentace aplikace PowerPoint</vt:lpstr>
      <vt:lpstr>Prezentace aplikace PowerPoint</vt:lpstr>
      <vt:lpstr>Prezentace aplikace PowerPoint</vt:lpstr>
      <vt:lpstr>Speckle reduction X-res, SRI, iClear, Adaptive Speckle Reduction, SonoHD, ApliPure+</vt:lpstr>
      <vt:lpstr>Artefakty B modu a způsob jejich eliminace</vt:lpstr>
      <vt:lpstr>dorzální akustické zesílení</vt:lpstr>
      <vt:lpstr>akustický stín</vt:lpstr>
      <vt:lpstr>fenomén okrajového stínu</vt:lpstr>
      <vt:lpstr>reverberace (opakovaní)</vt:lpstr>
      <vt:lpstr>ohon komety</vt:lpstr>
      <vt:lpstr>ring-down artefakt</vt:lpstr>
      <vt:lpstr>artefakt zadní stěny</vt:lpstr>
      <vt:lpstr>skvrnové artefakty - speckle</vt:lpstr>
      <vt:lpstr>Artefakt zrcadlení</vt:lpstr>
      <vt:lpstr>Artefakt postranních paprsků Side lobe artifact</vt:lpstr>
      <vt:lpstr>Elektronický šum</vt:lpstr>
      <vt:lpstr>Dopplerovské modality</vt:lpstr>
      <vt:lpstr>Dopplerův princip</vt:lpstr>
      <vt:lpstr>Dopplerův princip</vt:lpstr>
      <vt:lpstr>Dopplerův efekt - frekvenční posun</vt:lpstr>
      <vt:lpstr>Dopplerovské zobrazení</vt:lpstr>
      <vt:lpstr>Dopplerův efekt - frekvenční posuv</vt:lpstr>
      <vt:lpstr>Rayleighův-Tyndallův rozptyl</vt:lpstr>
      <vt:lpstr>Dopplerovské systémy</vt:lpstr>
      <vt:lpstr>Kontinuální Doppler</vt:lpstr>
      <vt:lpstr>Kontinuální Doppler</vt:lpstr>
      <vt:lpstr>Kontinuální Doppler - demodulace</vt:lpstr>
      <vt:lpstr>Kontinuální Doppler – demodulace a high-pass filtr</vt:lpstr>
      <vt:lpstr>Pulzní Doppler </vt:lpstr>
      <vt:lpstr>Pulzní Doppler </vt:lpstr>
      <vt:lpstr>Pulzní Doppler - demodulace</vt:lpstr>
      <vt:lpstr>Pulzní Doppler </vt:lpstr>
      <vt:lpstr>Aliasing</vt:lpstr>
      <vt:lpstr>Barevný Doppler</vt:lpstr>
      <vt:lpstr>Spektrální záznam</vt:lpstr>
      <vt:lpstr>Duplexní a triplexní zobrazení</vt:lpstr>
      <vt:lpstr>Energetický Doppler</vt:lpstr>
      <vt:lpstr>Energetický Doppler</vt:lpstr>
      <vt:lpstr>Směrový energetický Doppler</vt:lpstr>
      <vt:lpstr>Další způsoby zobrazení pohubu struktur</vt:lpstr>
      <vt:lpstr>Dopplerovská USG - nastavení parametrů</vt:lpstr>
      <vt:lpstr>Prezentace aplikace PowerPoint</vt:lpstr>
      <vt:lpstr>Konvence značení</vt:lpstr>
      <vt:lpstr>Color gain</vt:lpstr>
      <vt:lpstr>PW gain</vt:lpstr>
      <vt:lpstr>Priorita barevného záznamu</vt:lpstr>
      <vt:lpstr>Citlivost barevného záznamu </vt:lpstr>
      <vt:lpstr>Perzistence barevného záznamu</vt:lpstr>
      <vt:lpstr>Výseč vs. frame rate</vt:lpstr>
      <vt:lpstr>Steering</vt:lpstr>
      <vt:lpstr>Steering</vt:lpstr>
      <vt:lpstr>Dopplerovský úhel</vt:lpstr>
      <vt:lpstr>Dopplerovský úhel + chyba 4°</vt:lpstr>
      <vt:lpstr>Vzorkovací objem</vt:lpstr>
      <vt:lpstr>Frekvence vzorkování signálu</vt:lpstr>
      <vt:lpstr>Aliasing</vt:lpstr>
      <vt:lpstr>Aliasing efekt</vt:lpstr>
      <vt:lpstr>Baseline</vt:lpstr>
      <vt:lpstr>Filtr</vt:lpstr>
      <vt:lpstr>Měření průtoku</vt:lpstr>
      <vt:lpstr>Prezentace aplikace PowerPoint</vt:lpstr>
      <vt:lpstr>Artefakty při dopplerovském zobrazení</vt:lpstr>
      <vt:lpstr>Odstranění aliasingu</vt:lpstr>
      <vt:lpstr>Artefakt vysoké PRF</vt:lpstr>
      <vt:lpstr>„Artefakt“ relativního směru toku</vt:lpstr>
      <vt:lpstr>Artefakty pohybové </vt:lpstr>
      <vt:lpstr>Indikace UZ</vt:lpstr>
      <vt:lpstr>Biofyzikální účinky ultrazvuku  Output Display Standard</vt:lpstr>
      <vt:lpstr>biofyzikální účinky ultrazvuku</vt:lpstr>
      <vt:lpstr>tepelné účinky</vt:lpstr>
      <vt:lpstr>netepelné účinky</vt:lpstr>
      <vt:lpstr>ODS – Output Display Standard</vt:lpstr>
      <vt:lpstr>mechanický index - MI</vt:lpstr>
      <vt:lpstr>tepelný index - TI</vt:lpstr>
      <vt:lpstr>organizace a bezpečnost ultrazvukové diagnostiky</vt:lpstr>
      <vt:lpstr> maximální doporučené intenzity dle FDA a intenzity UZ modalit</vt:lpstr>
      <vt:lpstr>ALARA</vt:lpstr>
      <vt:lpstr>Bezpečnost UZ diagnostiky</vt:lpstr>
      <vt:lpstr>Děkuji za pozornost</vt:lpstr>
    </vt:vector>
  </TitlesOfParts>
  <Company>FN Brno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mr</dc:creator>
  <cp:lastModifiedBy>Jakub Foukal</cp:lastModifiedBy>
  <cp:revision>372</cp:revision>
  <dcterms:created xsi:type="dcterms:W3CDTF">2006-01-09T12:27:42Z</dcterms:created>
  <dcterms:modified xsi:type="dcterms:W3CDTF">2022-03-06T18:54:41Z</dcterms:modified>
</cp:coreProperties>
</file>