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498" r:id="rId3"/>
    <p:sldId id="499" r:id="rId4"/>
    <p:sldId id="500" r:id="rId5"/>
    <p:sldId id="502" r:id="rId6"/>
    <p:sldId id="501" r:id="rId7"/>
    <p:sldId id="573" r:id="rId8"/>
    <p:sldId id="576" r:id="rId9"/>
    <p:sldId id="575" r:id="rId10"/>
    <p:sldId id="503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04" r:id="rId19"/>
    <p:sldId id="580" r:id="rId20"/>
    <p:sldId id="579" r:id="rId21"/>
    <p:sldId id="578" r:id="rId22"/>
    <p:sldId id="505" r:id="rId23"/>
    <p:sldId id="581" r:id="rId24"/>
    <p:sldId id="582" r:id="rId25"/>
    <p:sldId id="506" r:id="rId26"/>
    <p:sldId id="574" r:id="rId27"/>
    <p:sldId id="583" r:id="rId28"/>
    <p:sldId id="507" r:id="rId29"/>
    <p:sldId id="508" r:id="rId30"/>
    <p:sldId id="57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89167" autoAdjust="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864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E10A-27E5-4A50-AF22-3E32AD337CCA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ABF6-FD02-4C18-AEEF-AF075B81355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A893-3B8A-4D61-94F8-18D301FC072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A893-3B8A-4D61-94F8-18D301FC072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A893-3B8A-4D61-94F8-18D301FC072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A893-3B8A-4D61-94F8-18D301FC072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FA893-3B8A-4D61-94F8-18D301FC072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C89F-6D96-44C8-8670-3C2FB6EF930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C89F-6D96-44C8-8670-3C2FB6EF9309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9575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2197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747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5ABF6-FD02-4C18-AEEF-AF075B81355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2BFB-BB80-4BD6-A8DA-1B1A436B6ED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D2BFB-BB80-4BD6-A8DA-1B1A436B6ED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1620690-306B-4CEB-B174-ED1EB23922A7}" type="datetimeFigureOut">
              <a:rPr lang="cs-CZ" smtClean="0"/>
              <a:pPr/>
              <a:t>28.04.2024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9FC3415-EDF8-43E6-A93E-A1D52A6B535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podpa%C5%BEn%C3%AD+op%C4%9Brka&amp;source=images&amp;cd=&amp;cad=rja&amp;docid=Di9GmzWsfnUCbM&amp;tbnid=8a2Ahwch7mCZaM:&amp;ved=0CAUQjRw&amp;url=http://www.prvnikrok.cz/detail-vozickari-rehabilitacni-cviceni.php?cvik=116&amp;ei=gYpxUYbUJcmSswa6xoGgDw&amp;bvm=bv.45373924,d.bGE&amp;psig=AFQjCNFH4fI4lSjLIw3RERCH74iDFmGC7w&amp;ust=1366481786718054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sed&amp;source=images&amp;cd=&amp;cad=rja&amp;docid=YyR9opFfTO7CNM&amp;tbnid=ploSHbKww03EuM:&amp;ved=0CAUQjRw&amp;url=http://www.cvicime.cz/cviceni-praha/anatomie/rovne/sed.html&amp;ei=VjlwUfHjCYrSsgb7-4DoAw&amp;bvm=bv.45373924,d.bGE&amp;psig=AFQjCNGtCJZrymTWJBEdyRt0aKFEdTkYdw&amp;ust=136639558588456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moving+from+a+lying+to+a+sitting+position&amp;source=images&amp;cd=&amp;cad=rja&amp;docid=ZiZE38-sfmeSMM&amp;tbnid=vGF7VpEsjCLbOM:&amp;ved=0CAUQjRw&amp;url=http://orthoinfo.aaos.org/topic.cfm?topic=A00096&amp;ei=PYlxUevhDYKCtAacz4DQBw&amp;bvm=bv.45373924,d.bGE&amp;psig=AFQjCNFo9ysrKWLETCgsKmw1YD0EtTvalQ&amp;ust=136648151506930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33706AE6-7A69-3B9D-93CE-1290DE5F7FAB}"/>
              </a:ext>
            </a:extLst>
          </p:cNvPr>
          <p:cNvSpPr txBox="1"/>
          <p:nvPr/>
        </p:nvSpPr>
        <p:spPr>
          <a:xfrm>
            <a:off x="2514600" y="539496"/>
            <a:ext cx="4572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Základy léčebné rehabilitace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1.ročník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29.4.2024</a:t>
            </a:r>
          </a:p>
        </p:txBody>
      </p:sp>
      <p:sp>
        <p:nvSpPr>
          <p:cNvPr id="8" name="Obdélník 3">
            <a:extLst>
              <a:ext uri="{FF2B5EF4-FFF2-40B4-BE49-F238E27FC236}">
                <a16:creationId xmlns:a16="http://schemas.microsoft.com/office/drawing/2014/main" id="{9AE1DB83-BA8E-B86B-20AE-49DBA7743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5613" y="5589588"/>
            <a:ext cx="6149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700"/>
              </a:spcBef>
              <a:buClr>
                <a:schemeClr val="tx2"/>
              </a:buClr>
              <a:buSzPct val="95000"/>
              <a:buFont typeface="Wingdings" panose="05000000000000000000" pitchFamily="2" charset="2"/>
              <a:buChar char=""/>
              <a:defRPr sz="30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"/>
              <a:defRPr sz="26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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EB80A"/>
              </a:buClr>
              <a:buFont typeface="Wingdings 3" panose="05040102010807070707" pitchFamily="18" charset="2"/>
              <a:buChar char="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/>
              <a:t>Mgr. Veronika Mrkvicová, Ph.D.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Katedra fyzioterapie a rehabilitace – LFMU v Brně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Klinika tělovýchovného lékařství a rehabilitace – FNUSA v Brně</a:t>
            </a:r>
          </a:p>
        </p:txBody>
      </p:sp>
      <p:sp>
        <p:nvSpPr>
          <p:cNvPr id="11" name="Nadpis 10">
            <a:extLst>
              <a:ext uri="{FF2B5EF4-FFF2-40B4-BE49-F238E27FC236}">
                <a16:creationId xmlns:a16="http://schemas.microsoft.com/office/drawing/2014/main" id="{110FC142-CD97-7F8D-3AB7-9A97257F4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780928"/>
            <a:ext cx="7772400" cy="1975104"/>
          </a:xfrm>
        </p:spPr>
        <p:txBody>
          <a:bodyPr/>
          <a:lstStyle/>
          <a:p>
            <a:pPr algn="ctr"/>
            <a:r>
              <a:rPr lang="cs-CZ" sz="32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Nácvik posturálních funkcí (leh-sed, sed-stoj) 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sz="3600" b="1" dirty="0"/>
              <a:t>Specifické polohy sedu</a:t>
            </a:r>
            <a:br>
              <a:rPr lang="cs-CZ" sz="2800" dirty="0"/>
            </a:br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609" y="1937460"/>
            <a:ext cx="5473575" cy="489654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cs-CZ" sz="3300" b="1" dirty="0" err="1">
                <a:solidFill>
                  <a:srgbClr val="FFFF00"/>
                </a:solidFill>
              </a:rPr>
              <a:t>ortopnoická</a:t>
            </a:r>
            <a:r>
              <a:rPr lang="cs-CZ" sz="3300" b="1" dirty="0">
                <a:solidFill>
                  <a:srgbClr val="FFFF00"/>
                </a:solidFill>
              </a:rPr>
              <a:t> poloha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sed se svěšenými bérci, fixovanými HKK (typicky u pacientů s dušností – využití pomocného dýchacího svalstva)</a:t>
            </a:r>
          </a:p>
          <a:p>
            <a:pPr lvl="0"/>
            <a:r>
              <a:rPr lang="cs-CZ" sz="3300" b="1" dirty="0">
                <a:solidFill>
                  <a:srgbClr val="FFFF00"/>
                </a:solidFill>
              </a:rPr>
              <a:t>„sed vozky“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sed s rukama v klíně, skloněnou hlavou – uvolněný relaxační sed</a:t>
            </a:r>
          </a:p>
          <a:p>
            <a:pPr lvl="0"/>
            <a:r>
              <a:rPr lang="cs-CZ" sz="3300" b="1" dirty="0" err="1">
                <a:solidFill>
                  <a:srgbClr val="FFFF00"/>
                </a:solidFill>
              </a:rPr>
              <a:t>Brűggerův</a:t>
            </a:r>
            <a:r>
              <a:rPr lang="cs-CZ" sz="3300" b="1" dirty="0">
                <a:solidFill>
                  <a:srgbClr val="FFFF00"/>
                </a:solidFill>
              </a:rPr>
              <a:t> sed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</a:t>
            </a:r>
            <a:r>
              <a:rPr lang="cs-CZ" sz="3300" dirty="0" err="1"/>
              <a:t>sed</a:t>
            </a:r>
            <a:r>
              <a:rPr lang="cs-CZ" sz="3300" dirty="0"/>
              <a:t> na kraji židle, s </a:t>
            </a:r>
            <a:r>
              <a:rPr lang="cs-CZ" sz="3300" dirty="0" err="1"/>
              <a:t>anteverzí</a:t>
            </a:r>
            <a:r>
              <a:rPr lang="cs-CZ" sz="3300" dirty="0"/>
              <a:t> pánve, zachovalou L lordózou, pravými úhly v kyčlích a kolenou, úlevová poloha při dlouhodobém kyfotickém sedu</a:t>
            </a:r>
          </a:p>
          <a:p>
            <a:pPr lvl="0"/>
            <a:r>
              <a:rPr lang="cs-CZ" sz="3300" b="1" dirty="0">
                <a:solidFill>
                  <a:srgbClr val="FFFF00"/>
                </a:solidFill>
              </a:rPr>
              <a:t>„turecký sed“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</a:t>
            </a:r>
            <a:r>
              <a:rPr lang="cs-CZ" sz="3300" dirty="0" err="1"/>
              <a:t>sed</a:t>
            </a:r>
            <a:r>
              <a:rPr lang="cs-CZ" sz="3300" dirty="0"/>
              <a:t> s </a:t>
            </a:r>
            <a:r>
              <a:rPr lang="cs-CZ" sz="3300" dirty="0" err="1"/>
              <a:t>abdukovanými</a:t>
            </a:r>
            <a:r>
              <a:rPr lang="cs-CZ" sz="3300" dirty="0"/>
              <a:t>, flektovanými a překříženými DKK</a:t>
            </a:r>
          </a:p>
          <a:p>
            <a:pPr lvl="0"/>
            <a:r>
              <a:rPr lang="cs-CZ" sz="3300" b="1" dirty="0">
                <a:solidFill>
                  <a:srgbClr val="FFFF00"/>
                </a:solidFill>
              </a:rPr>
              <a:t>jógové sedy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pozice (</a:t>
            </a:r>
            <a:r>
              <a:rPr lang="cs-CZ" sz="3300" dirty="0" err="1"/>
              <a:t>asány</a:t>
            </a:r>
            <a:r>
              <a:rPr lang="cs-CZ" sz="3300" dirty="0"/>
              <a:t>) – varianty sedu se zkříženými DKK nebo na patách – využití při relaxaci, koncentraci na dech, meditaci</a:t>
            </a:r>
          </a:p>
          <a:p>
            <a:pPr lvl="0"/>
            <a:r>
              <a:rPr lang="cs-CZ" sz="3300" b="1" dirty="0">
                <a:solidFill>
                  <a:srgbClr val="FFFF00"/>
                </a:solidFill>
              </a:rPr>
              <a:t>modifikované polohy sedu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na klekačce, velkém míči, s využitím pomůcek (sedací klíny)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5" descr="úlevová poloha1"/>
          <p:cNvPicPr>
            <a:picLocks noChangeAspect="1" noChangeArrowheads="1"/>
          </p:cNvPicPr>
          <p:nvPr/>
        </p:nvPicPr>
        <p:blipFill>
          <a:blip r:embed="rId3" cstate="print"/>
          <a:srcRect r="6123" b="4989"/>
          <a:stretch>
            <a:fillRect/>
          </a:stretch>
        </p:blipFill>
        <p:spPr bwMode="auto">
          <a:xfrm>
            <a:off x="6228184" y="2348880"/>
            <a:ext cx="1911825" cy="1912053"/>
          </a:xfrm>
          <a:prstGeom prst="rect">
            <a:avLst/>
          </a:prstGeom>
          <a:noFill/>
        </p:spPr>
      </p:pic>
      <p:pic>
        <p:nvPicPr>
          <p:cNvPr id="6" name="Picture 4" descr="úlevová poloha2"/>
          <p:cNvPicPr>
            <a:picLocks noChangeAspect="1" noChangeArrowheads="1"/>
          </p:cNvPicPr>
          <p:nvPr/>
        </p:nvPicPr>
        <p:blipFill>
          <a:blip r:embed="rId4" cstate="print"/>
          <a:srcRect l="3398" r="8063" b="3241"/>
          <a:stretch>
            <a:fillRect/>
          </a:stretch>
        </p:blipFill>
        <p:spPr bwMode="auto">
          <a:xfrm>
            <a:off x="7077890" y="176539"/>
            <a:ext cx="1824873" cy="2070630"/>
          </a:xfrm>
          <a:prstGeom prst="rect">
            <a:avLst/>
          </a:prstGeom>
          <a:noFill/>
        </p:spPr>
      </p:pic>
      <p:pic>
        <p:nvPicPr>
          <p:cNvPr id="7" name="Picture 5" descr="turecký sed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564759"/>
            <a:ext cx="2242531" cy="217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SPRÁVNÉ DRŽENÍ TĚLA V SEDU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500034" y="6199181"/>
            <a:ext cx="4191000" cy="65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1600" b="1" u="sng" dirty="0">
                <a:solidFill>
                  <a:srgbClr val="FFFF00"/>
                </a:solidFill>
              </a:rPr>
              <a:t>Br</a:t>
            </a:r>
            <a:r>
              <a:rPr lang="en-US" sz="1600" b="1" u="sng" dirty="0">
                <a:solidFill>
                  <a:srgbClr val="FFFF00"/>
                </a:solidFill>
                <a:cs typeface="Arial" charset="0"/>
              </a:rPr>
              <a:t>ü</a:t>
            </a:r>
            <a:r>
              <a:rPr lang="cs-CZ" sz="1600" b="1" u="sng" dirty="0" err="1">
                <a:solidFill>
                  <a:srgbClr val="FFFF00"/>
                </a:solidFill>
              </a:rPr>
              <a:t>gger</a:t>
            </a:r>
            <a:r>
              <a:rPr lang="cs-CZ" sz="1600" b="1" u="sng" dirty="0">
                <a:solidFill>
                  <a:srgbClr val="FFFF00"/>
                </a:solidFill>
              </a:rPr>
              <a:t> koncept</a:t>
            </a:r>
            <a:r>
              <a:rPr lang="cs-CZ" sz="1600" dirty="0">
                <a:solidFill>
                  <a:srgbClr val="FFFF00"/>
                </a:solidFill>
              </a:rPr>
              <a:t>  </a:t>
            </a:r>
            <a:r>
              <a:rPr lang="cs-CZ" sz="1600" dirty="0"/>
              <a:t>(při napřímené páteři doporučuje zvednutí hrudního koše)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786314" y="6143644"/>
            <a:ext cx="4114800" cy="50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1600" b="1" u="sng" dirty="0">
                <a:solidFill>
                  <a:srgbClr val="FFFF00"/>
                </a:solidFill>
              </a:rPr>
              <a:t>Kolář</a:t>
            </a:r>
            <a:r>
              <a:rPr lang="cs-CZ" sz="1600" dirty="0">
                <a:solidFill>
                  <a:srgbClr val="FFFF00"/>
                </a:solidFill>
              </a:rPr>
              <a:t>  </a:t>
            </a:r>
            <a:r>
              <a:rPr lang="cs-CZ" sz="1600" dirty="0"/>
              <a:t>(napřímení </a:t>
            </a:r>
            <a:r>
              <a:rPr lang="cs-CZ" sz="1600" dirty="0" err="1"/>
              <a:t>Th</a:t>
            </a:r>
            <a:r>
              <a:rPr lang="cs-CZ" sz="1600" dirty="0"/>
              <a:t> páteře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cs-CZ" sz="1600" dirty="0"/>
              <a:t>      v max. kaudálním postavení hrudníku)</a:t>
            </a:r>
          </a:p>
        </p:txBody>
      </p:sp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3" cstate="print"/>
          <a:srcRect t="1724" b="8621"/>
          <a:stretch>
            <a:fillRect/>
          </a:stretch>
        </p:blipFill>
        <p:spPr bwMode="auto">
          <a:xfrm>
            <a:off x="642910" y="2071678"/>
            <a:ext cx="7848600" cy="3962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1142984"/>
            <a:ext cx="8229600" cy="92867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SED – správné typy</a:t>
            </a:r>
          </a:p>
        </p:txBody>
      </p:sp>
      <p:pic>
        <p:nvPicPr>
          <p:cNvPr id="7" name="Picture 5" descr="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214554"/>
            <a:ext cx="1660729" cy="2880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8" name="Picture 4" descr="nakloněný s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214554"/>
            <a:ext cx="2100709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9" name="Picture 6" descr="sed na ze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204864"/>
            <a:ext cx="1706222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285852" y="5429264"/>
            <a:ext cx="1563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vzpřímený sed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786182" y="5429264"/>
            <a:ext cx="15969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/>
              <a:t>nakloněný sed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429388" y="5429264"/>
            <a:ext cx="13580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/>
              <a:t>sed na zemi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SED – chybné typy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83568" y="5373216"/>
            <a:ext cx="1507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nahrbený sed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43808" y="5373216"/>
            <a:ext cx="16193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/>
              <a:t>sesunutí v židli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940152" y="5373216"/>
            <a:ext cx="1713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/>
              <a:t>noha přes nohu</a:t>
            </a:r>
          </a:p>
        </p:txBody>
      </p:sp>
      <p:pic>
        <p:nvPicPr>
          <p:cNvPr id="136194" name="Picture 2" descr="nahrbený 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276872"/>
            <a:ext cx="1695137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6196" name="Picture 4" descr="sesunutí v židl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276872"/>
            <a:ext cx="2214573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6198" name="Picture 6" descr="noha přes nohu - chybně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2276872"/>
            <a:ext cx="1645704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6200" name="Picture 8" descr="noha přes nohu - O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276872"/>
            <a:ext cx="2177573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928670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SED – alternativní typy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857356" y="5572140"/>
            <a:ext cx="10515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klekačka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572132" y="5500702"/>
            <a:ext cx="1571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dirty="0"/>
              <a:t>sezení na míči</a:t>
            </a:r>
          </a:p>
        </p:txBody>
      </p:sp>
      <p:pic>
        <p:nvPicPr>
          <p:cNvPr id="138242" name="Picture 2" descr="klekač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214554"/>
            <a:ext cx="1296000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38244" name="Picture 4" descr="sezení na míč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143116"/>
            <a:ext cx="2880000" cy="288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764704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SED u počítače</a:t>
            </a:r>
          </a:p>
        </p:txBody>
      </p:sp>
      <p:pic>
        <p:nvPicPr>
          <p:cNvPr id="140290" name="Picture 2" descr="http://www.cvicime.cz/cviceni-praha/obrazky/pater/u_p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9090" y="2564904"/>
            <a:ext cx="2913026" cy="324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40292" name="Picture 4" descr="celkový pracovní úh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67" y="3835870"/>
            <a:ext cx="3429000" cy="22574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40294" name="Picture 6" descr="výška klávesnice - CHYBNĚ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000459"/>
            <a:ext cx="1809750" cy="16192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40296" name="Picture 8" descr="optimální pracovní úhe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6708" y="2303696"/>
            <a:ext cx="1905000" cy="1095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1" name="TextovéPole 10"/>
          <p:cNvSpPr txBox="1"/>
          <p:nvPr/>
        </p:nvSpPr>
        <p:spPr>
          <a:xfrm>
            <a:off x="4062516" y="1794484"/>
            <a:ext cx="2473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optimální pracovní úhel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084213" y="6124790"/>
            <a:ext cx="2227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celkový pracovní úhel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365363" y="2119030"/>
            <a:ext cx="194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umístění monitoru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000892" y="1571612"/>
            <a:ext cx="160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opěrka zápěstí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764704"/>
            <a:ext cx="8686800" cy="107360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DYNAMICKÝ SED</a:t>
            </a:r>
          </a:p>
        </p:txBody>
      </p:sp>
      <p:pic>
        <p:nvPicPr>
          <p:cNvPr id="2050" name="Picture 2" descr="C:\Users\Admin\Desktop\škola zad\1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928802"/>
            <a:ext cx="1847121" cy="25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Users\Admin\Desktop\škola zad\zdrave-sezeni-u-pocitace-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1591406" cy="25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9" name="Picture 11" descr="http://www.m1.cz/obr/pw-therapia-obecny-popis-f06-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4025" y="4643446"/>
            <a:ext cx="5695950" cy="200025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836712"/>
            <a:ext cx="8686800" cy="100159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SED – POMŮCKY</a:t>
            </a:r>
          </a:p>
        </p:txBody>
      </p:sp>
      <p:pic>
        <p:nvPicPr>
          <p:cNvPr id="2055" name="Picture 7" descr="http://dataplan.info/img_upload/c6e3eef692b618867bd4ece4fa16cf48/3_overbally_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881361"/>
            <a:ext cx="2690391" cy="360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2057" name="Picture 9" descr="http://www.bilarealita-sport.cz/img/shop_2874.jpg"/>
          <p:cNvPicPr>
            <a:picLocks noChangeAspect="1" noChangeArrowheads="1"/>
          </p:cNvPicPr>
          <p:nvPr/>
        </p:nvPicPr>
        <p:blipFill rotWithShape="1">
          <a:blip r:embed="rId4" cstate="print"/>
          <a:srcRect l="3434"/>
          <a:stretch/>
        </p:blipFill>
        <p:spPr bwMode="auto">
          <a:xfrm>
            <a:off x="611559" y="1885042"/>
            <a:ext cx="2690392" cy="360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TextovéPole 9"/>
          <p:cNvSpPr txBox="1"/>
          <p:nvPr/>
        </p:nvSpPr>
        <p:spPr>
          <a:xfrm>
            <a:off x="1299267" y="5643578"/>
            <a:ext cx="1314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sedací klíny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218922" y="5643578"/>
            <a:ext cx="948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overball</a:t>
            </a:r>
            <a:endParaRPr lang="cs-CZ" dirty="0"/>
          </a:p>
        </p:txBody>
      </p:sp>
      <p:pic>
        <p:nvPicPr>
          <p:cNvPr id="101378" name="Picture 2" descr="http://www.docsimon.cz/article_images.php?action=sendtype&amp;type=9&amp;id=24768"/>
          <p:cNvPicPr>
            <a:picLocks noChangeAspect="1" noChangeArrowheads="1"/>
          </p:cNvPicPr>
          <p:nvPr/>
        </p:nvPicPr>
        <p:blipFill rotWithShape="1">
          <a:blip r:embed="rId5" cstate="print"/>
          <a:srcRect l="9729"/>
          <a:stretch/>
        </p:blipFill>
        <p:spPr bwMode="auto">
          <a:xfrm>
            <a:off x="6228184" y="1881361"/>
            <a:ext cx="2772940" cy="360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3" name="TextovéPole 12"/>
          <p:cNvSpPr txBox="1"/>
          <p:nvPr/>
        </p:nvSpPr>
        <p:spPr>
          <a:xfrm>
            <a:off x="6797539" y="5651956"/>
            <a:ext cx="1634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bederní opěrky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dirty="0"/>
              <a:t>Charakteristika stoje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13298"/>
            <a:ext cx="7772400" cy="4932040"/>
          </a:xfrm>
        </p:spPr>
        <p:txBody>
          <a:bodyPr>
            <a:normAutofit/>
          </a:bodyPr>
          <a:lstStyle/>
          <a:p>
            <a:pPr lvl="1"/>
            <a:r>
              <a:rPr lang="cs-CZ" sz="2400" dirty="0"/>
              <a:t>Vzpřímená, vertikální, relativně labilní poloha těla s oporou </a:t>
            </a:r>
            <a:r>
              <a:rPr lang="cs-CZ" sz="2400" dirty="0" err="1"/>
              <a:t>plosek</a:t>
            </a:r>
            <a:r>
              <a:rPr lang="cs-CZ" sz="2400" dirty="0"/>
              <a:t> DKK, s poměrně vysoko uloženým těžištěm</a:t>
            </a:r>
          </a:p>
          <a:p>
            <a:pPr lvl="1"/>
            <a:r>
              <a:rPr lang="cs-CZ" sz="2400" dirty="0"/>
              <a:t>Předpokladem stabilního stoje je přítomnost fyziologických automatických rovnovážných reakcí</a:t>
            </a:r>
          </a:p>
          <a:p>
            <a:pPr lvl="1"/>
            <a:r>
              <a:rPr lang="cs-CZ" sz="2400" dirty="0"/>
              <a:t>Zvětšení stability stoje: stoj o širší </a:t>
            </a:r>
            <a:r>
              <a:rPr lang="cs-CZ" sz="2400" dirty="0" err="1"/>
              <a:t>bazi</a:t>
            </a:r>
            <a:r>
              <a:rPr lang="cs-CZ" sz="2400" dirty="0"/>
              <a:t> (rozkročný), využití opory HKK (hůl, berle), snížení těžiště těla (podřep)</a:t>
            </a:r>
          </a:p>
          <a:p>
            <a:pPr lvl="1"/>
            <a:r>
              <a:rPr lang="cs-CZ" sz="2400" dirty="0"/>
              <a:t>Snížení stability stoje: stoj o úzké </a:t>
            </a:r>
            <a:r>
              <a:rPr lang="cs-CZ" sz="2400" dirty="0" err="1"/>
              <a:t>bazi</a:t>
            </a:r>
            <a:r>
              <a:rPr lang="cs-CZ" sz="2400" dirty="0"/>
              <a:t> (spojný), stoj na 1 DK, zvýšení stability těla (stoj na špičkách)</a:t>
            </a:r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FB4F0-4610-95E9-2A7B-928E112D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 Nácvik stoje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92B86D-D276-D427-8FDA-2CEFAA080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Pro vzpřímený stoj je nutná </a:t>
            </a:r>
            <a:r>
              <a:rPr lang="cs-CZ" b="1" dirty="0">
                <a:solidFill>
                  <a:srgbClr val="FFFF00"/>
                </a:solidFill>
              </a:rPr>
              <a:t>balanční funkce</a:t>
            </a:r>
          </a:p>
          <a:p>
            <a:r>
              <a:rPr lang="cs-CZ" dirty="0">
                <a:solidFill>
                  <a:srgbClr val="FFFF00"/>
                </a:solidFill>
              </a:rPr>
              <a:t>Aferentní zdroje </a:t>
            </a:r>
            <a:r>
              <a:rPr lang="cs-CZ" dirty="0"/>
              <a:t>rovnováhy:</a:t>
            </a:r>
          </a:p>
          <a:p>
            <a:pPr lvl="1"/>
            <a:r>
              <a:rPr lang="cs-CZ" dirty="0"/>
              <a:t>Vestibulární aparát</a:t>
            </a:r>
          </a:p>
          <a:p>
            <a:pPr lvl="1"/>
            <a:r>
              <a:rPr lang="cs-CZ" dirty="0"/>
              <a:t>Zrak</a:t>
            </a:r>
          </a:p>
          <a:p>
            <a:pPr lvl="1"/>
            <a:r>
              <a:rPr lang="cs-CZ" dirty="0" err="1"/>
              <a:t>Mechanocepce</a:t>
            </a:r>
            <a:r>
              <a:rPr lang="cs-CZ" dirty="0"/>
              <a:t> (</a:t>
            </a:r>
            <a:r>
              <a:rPr lang="cs-CZ" dirty="0" err="1"/>
              <a:t>propriceptory</a:t>
            </a:r>
            <a:r>
              <a:rPr lang="cs-CZ" dirty="0"/>
              <a:t> svalů, šlach, kloubů, </a:t>
            </a:r>
            <a:r>
              <a:rPr lang="cs-CZ" dirty="0" err="1"/>
              <a:t>exteroceptory</a:t>
            </a:r>
            <a:r>
              <a:rPr lang="cs-CZ" dirty="0"/>
              <a:t> kůže – </a:t>
            </a:r>
            <a:r>
              <a:rPr lang="cs-CZ" dirty="0" err="1"/>
              <a:t>zj</a:t>
            </a:r>
            <a:r>
              <a:rPr lang="cs-CZ" dirty="0"/>
              <a:t>. chodidlo)</a:t>
            </a:r>
          </a:p>
          <a:p>
            <a:r>
              <a:rPr lang="cs-CZ" dirty="0">
                <a:solidFill>
                  <a:srgbClr val="FFFF00"/>
                </a:solidFill>
              </a:rPr>
              <a:t>Efektor stability </a:t>
            </a:r>
            <a:r>
              <a:rPr lang="cs-CZ" dirty="0"/>
              <a:t>je svalový systém (posturální)</a:t>
            </a:r>
          </a:p>
          <a:p>
            <a:r>
              <a:rPr lang="cs-CZ" dirty="0"/>
              <a:t>Stoj (a chůze) je ontogenetickým vývojem automatizovaný pohybový program, běžně bez nutnosti kontrolovat vůlí</a:t>
            </a:r>
          </a:p>
        </p:txBody>
      </p:sp>
    </p:spTree>
    <p:extLst>
      <p:ext uri="{BB962C8B-B14F-4D97-AF65-F5344CB8AC3E}">
        <p14:creationId xmlns:p14="http://schemas.microsoft.com/office/powerpoint/2010/main" val="160397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cs-CZ" sz="2400" dirty="0"/>
              <a:t>Nácvik a výcvik posturálních a lokomočních funkcí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Nácvik sedu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Specifické druhy sedu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Nácvik stoje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Nácvik a procvičování posturálních funkcí</a:t>
            </a:r>
          </a:p>
          <a:p>
            <a:pPr marL="582930" indent="-514350">
              <a:buFont typeface="+mj-lt"/>
              <a:buAutoNum type="arabicPeriod"/>
            </a:pPr>
            <a:r>
              <a:rPr lang="cs-CZ" sz="2400" dirty="0"/>
              <a:t>Specifické druhy stoje</a:t>
            </a:r>
          </a:p>
          <a:p>
            <a:pPr marL="582930" indent="-514350">
              <a:buFont typeface="+mj-lt"/>
              <a:buAutoNum type="arabicPeriod"/>
            </a:pPr>
            <a:endParaRPr lang="cs-CZ" sz="24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F8E8F9-1E27-9094-B27B-B2AEAF6D1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 Nácvik stoje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23C784-E61C-677F-4388-1861E76FA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8050088" cy="45720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cs-CZ" b="1" dirty="0">
                <a:solidFill>
                  <a:srgbClr val="FFFF00"/>
                </a:solidFill>
              </a:rPr>
              <a:t>Základní předpoklady zvládnutí stoje (a chůze):</a:t>
            </a:r>
          </a:p>
          <a:p>
            <a:r>
              <a:rPr lang="cs-CZ" dirty="0"/>
              <a:t>Dostatečná </a:t>
            </a:r>
            <a:r>
              <a:rPr lang="cs-CZ" dirty="0">
                <a:solidFill>
                  <a:srgbClr val="FFFF00"/>
                </a:solidFill>
              </a:rPr>
              <a:t>opěrná funkce skeletu DKK</a:t>
            </a:r>
          </a:p>
          <a:p>
            <a:pPr lvl="1"/>
            <a:r>
              <a:rPr lang="cs-CZ" dirty="0"/>
              <a:t>Pevnost kostí na ohyb a na tlak</a:t>
            </a:r>
          </a:p>
          <a:p>
            <a:pPr lvl="1"/>
            <a:r>
              <a:rPr lang="cs-CZ" dirty="0"/>
              <a:t>Dostatečná statika a dynamika nosných kloubů</a:t>
            </a:r>
          </a:p>
          <a:p>
            <a:r>
              <a:rPr lang="cs-CZ" dirty="0"/>
              <a:t>Neporušená </a:t>
            </a:r>
            <a:r>
              <a:rPr lang="cs-CZ" dirty="0">
                <a:solidFill>
                  <a:srgbClr val="FFFF00"/>
                </a:solidFill>
              </a:rPr>
              <a:t>funkce nervosvalového aparátu </a:t>
            </a:r>
            <a:r>
              <a:rPr lang="cs-CZ" dirty="0"/>
              <a:t>DKK a pánve</a:t>
            </a:r>
          </a:p>
          <a:p>
            <a:r>
              <a:rPr lang="cs-CZ" dirty="0"/>
              <a:t>Dobrý stav </a:t>
            </a:r>
            <a:r>
              <a:rPr lang="cs-CZ" dirty="0">
                <a:solidFill>
                  <a:srgbClr val="FFFF00"/>
                </a:solidFill>
              </a:rPr>
              <a:t>psychických funkcí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85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7B6560-5607-1CDF-80BC-60A538F09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B. Nácvik stoje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BDD013-E373-5BC6-244D-3998E1E1B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3560"/>
            <a:ext cx="7906072" cy="4572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Příprava na posturální výcvik</a:t>
            </a:r>
          </a:p>
          <a:p>
            <a:r>
              <a:rPr lang="cs-CZ" dirty="0"/>
              <a:t>příprava HKK – používají se následně k odlehčení na berlích</a:t>
            </a:r>
          </a:p>
          <a:p>
            <a:r>
              <a:rPr lang="cs-CZ" dirty="0">
                <a:solidFill>
                  <a:srgbClr val="FFFF00"/>
                </a:solidFill>
              </a:rPr>
              <a:t>výcvik úchopu, síly a opěrné funkce HKK </a:t>
            </a:r>
            <a:r>
              <a:rPr lang="cs-CZ" dirty="0"/>
              <a:t>(cvičení s činkami, </a:t>
            </a:r>
            <a:r>
              <a:rPr lang="cs-CZ" dirty="0" err="1"/>
              <a:t>terabandy</a:t>
            </a:r>
            <a:r>
              <a:rPr lang="cs-CZ" dirty="0"/>
              <a:t>, </a:t>
            </a:r>
            <a:r>
              <a:rPr lang="cs-CZ" dirty="0" err="1"/>
              <a:t>overbally</a:t>
            </a:r>
            <a:r>
              <a:rPr lang="cs-CZ" dirty="0"/>
              <a:t>, gumovými kroužky) – zaměřit se na sílu úchopu, extenzory lokte, adduktory paží, zádové, </a:t>
            </a:r>
            <a:r>
              <a:rPr lang="cs-CZ" dirty="0" err="1"/>
              <a:t>mezilopatkové</a:t>
            </a:r>
            <a:r>
              <a:rPr lang="cs-CZ" dirty="0"/>
              <a:t> svaly</a:t>
            </a:r>
          </a:p>
          <a:p>
            <a:r>
              <a:rPr lang="cs-CZ" dirty="0">
                <a:solidFill>
                  <a:srgbClr val="FFFF00"/>
                </a:solidFill>
              </a:rPr>
              <a:t>cvičení s berlemi </a:t>
            </a:r>
            <a:r>
              <a:rPr lang="cs-CZ" dirty="0"/>
              <a:t>– upažení, předpažení s berlemi, úchop předmětů mezi berle, </a:t>
            </a:r>
            <a:r>
              <a:rPr lang="cs-CZ" dirty="0" err="1"/>
              <a:t>propriocepce</a:t>
            </a:r>
            <a:r>
              <a:rPr lang="cs-CZ" dirty="0"/>
              <a:t> podložky berlemi, ovládání berlí, cílená a koordinační cvičení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2148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460432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2800" b="1" dirty="0"/>
              <a:t>Nácvik a procvičování posturálních funkcí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 fontScale="92500" lnSpcReduction="20000"/>
          </a:bodyPr>
          <a:lstStyle/>
          <a:p>
            <a:pPr marL="68580" lvl="0" indent="0">
              <a:buClr>
                <a:schemeClr val="accent2"/>
              </a:buClr>
              <a:buNone/>
            </a:pPr>
            <a:r>
              <a:rPr lang="cs-CZ" b="1" dirty="0">
                <a:solidFill>
                  <a:srgbClr val="FFFF00"/>
                </a:solidFill>
              </a:rPr>
              <a:t>Nacvičování posturálních reakcí, </a:t>
            </a:r>
            <a:r>
              <a:rPr lang="cs-CZ" dirty="0"/>
              <a:t>využitím: 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FFFF00"/>
                </a:solidFill>
              </a:rPr>
              <a:t>tlaku do kloubu (aproximace) </a:t>
            </a:r>
            <a:r>
              <a:rPr lang="cs-CZ" dirty="0"/>
              <a:t>v dlouhé ose DK (proprioceptivní stimulace kloubních </a:t>
            </a:r>
            <a:r>
              <a:rPr lang="cs-CZ" dirty="0" err="1"/>
              <a:t>mechano</a:t>
            </a:r>
            <a:r>
              <a:rPr lang="cs-CZ" dirty="0"/>
              <a:t>-receptorů zvýší aktivitu extenzorů DK = zlepší možnost opory)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dirty="0"/>
              <a:t>facilitace extenzorů DK </a:t>
            </a:r>
            <a:r>
              <a:rPr lang="cs-CZ" dirty="0">
                <a:solidFill>
                  <a:srgbClr val="FFFF00"/>
                </a:solidFill>
              </a:rPr>
              <a:t>exteroceptivní stimulací </a:t>
            </a:r>
            <a:r>
              <a:rPr lang="cs-CZ" dirty="0"/>
              <a:t>(tření, kartáčování – posílení opěrné </a:t>
            </a:r>
            <a:r>
              <a:rPr lang="cs-CZ" dirty="0" err="1"/>
              <a:t>funce</a:t>
            </a:r>
            <a:r>
              <a:rPr lang="cs-CZ" dirty="0"/>
              <a:t>)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dirty="0">
                <a:solidFill>
                  <a:srgbClr val="FFFF00"/>
                </a:solidFill>
              </a:rPr>
              <a:t>pozitivní podpůrná reakce DKK </a:t>
            </a:r>
            <a:r>
              <a:rPr lang="cs-CZ" dirty="0"/>
              <a:t>– exteroceptivní a proprioceptivní podněty (dotyk, tlak) na plosky nohou vyvolají současný stah flexorů i extenzorů DKK – obě svalové skupiny fixují klouby DKK ve prospěch opory o DKK</a:t>
            </a:r>
          </a:p>
          <a:p>
            <a:pPr lvl="0">
              <a:buClr>
                <a:schemeClr val="accent2"/>
              </a:buClr>
              <a:buFont typeface="Wingdings" pitchFamily="2" charset="2"/>
              <a:buChar char="§"/>
            </a:pPr>
            <a:endParaRPr lang="cs-CZ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460432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2800" b="1" dirty="0"/>
              <a:t>Nácvik a procvičování posturálních funkcí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marL="68580" lvl="0" indent="0">
              <a:buClr>
                <a:schemeClr val="accent2"/>
              </a:buClr>
              <a:buNone/>
            </a:pPr>
            <a:r>
              <a:rPr lang="cs-CZ" dirty="0"/>
              <a:t>Ovlivnění </a:t>
            </a:r>
            <a:r>
              <a:rPr lang="cs-CZ" b="1" dirty="0">
                <a:solidFill>
                  <a:srgbClr val="FFFF00"/>
                </a:solidFill>
              </a:rPr>
              <a:t>neurovegetativních reakcí:</a:t>
            </a:r>
            <a:endParaRPr lang="cs-CZ" dirty="0">
              <a:solidFill>
                <a:srgbClr val="FFFF00"/>
              </a:solidFill>
            </a:endParaRPr>
          </a:p>
          <a:p>
            <a:pPr lvl="0">
              <a:buClr>
                <a:schemeClr val="accent2"/>
              </a:buClr>
              <a:buFont typeface="Wingdings" pitchFamily="2" charset="2"/>
              <a:buChar char="§"/>
            </a:pPr>
            <a:r>
              <a:rPr lang="cs-CZ" dirty="0"/>
              <a:t>cílem je předejít </a:t>
            </a:r>
            <a:r>
              <a:rPr lang="cs-CZ" dirty="0">
                <a:solidFill>
                  <a:srgbClr val="FFFF00"/>
                </a:solidFill>
              </a:rPr>
              <a:t>ortostatickým kolapsům </a:t>
            </a:r>
            <a:r>
              <a:rPr lang="cs-CZ" dirty="0"/>
              <a:t>při náhlé vertikalizaci (synkopa, mdloba – způsobená hromaděním krve v dilatovaných cévách DKK, a nedokrvení CNS) – metodou volby je tzv. </a:t>
            </a:r>
            <a:r>
              <a:rPr lang="cs-CZ" dirty="0">
                <a:solidFill>
                  <a:srgbClr val="FFFF00"/>
                </a:solidFill>
              </a:rPr>
              <a:t>postupná vertikalizace: 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stavění na sklopném stole	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zařazení cévní gymnastiky</a:t>
            </a:r>
          </a:p>
          <a:p>
            <a:pPr lvl="1">
              <a:buFont typeface="Wingdings" pitchFamily="2" charset="2"/>
              <a:buChar char="§"/>
            </a:pPr>
            <a:r>
              <a:rPr lang="cs-CZ" dirty="0"/>
              <a:t>statické silové práce (izometrické kontrakce svalů)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859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460432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2800" b="1" dirty="0"/>
              <a:t>Nácvik a procvičování posturálních funkcí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 fontScale="92500"/>
          </a:bodyPr>
          <a:lstStyle/>
          <a:p>
            <a:pPr marL="68580" indent="0">
              <a:buClr>
                <a:schemeClr val="accent2"/>
              </a:buClr>
              <a:buNone/>
            </a:pPr>
            <a:r>
              <a:rPr lang="cs-CZ" b="1" dirty="0">
                <a:solidFill>
                  <a:srgbClr val="FFFF00"/>
                </a:solidFill>
              </a:rPr>
              <a:t>Ortostatická hypotenze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  <a:p>
            <a:pPr>
              <a:buClr>
                <a:schemeClr val="accent2"/>
              </a:buClr>
            </a:pPr>
            <a:r>
              <a:rPr lang="cs-CZ" dirty="0"/>
              <a:t>objektivní známky: bledost kůže a sliznic, nejistota ve stoji, vrávorání, zhoršení reakcí na povely, pocení, zrychlení TF</a:t>
            </a:r>
          </a:p>
          <a:p>
            <a:pPr>
              <a:buClr>
                <a:schemeClr val="accent2"/>
              </a:buClr>
            </a:pPr>
            <a:r>
              <a:rPr lang="cs-CZ" dirty="0"/>
              <a:t>první pomoc: horizontální poloha těla, elevace DKK, uvolnění límce, kontrola TF a TK</a:t>
            </a:r>
          </a:p>
          <a:p>
            <a:pPr>
              <a:buClr>
                <a:schemeClr val="accent2"/>
              </a:buClr>
            </a:pPr>
            <a:endParaRPr lang="cs-CZ" dirty="0"/>
          </a:p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Synkopa </a:t>
            </a:r>
          </a:p>
          <a:p>
            <a:r>
              <a:rPr lang="cs-CZ" dirty="0"/>
              <a:t>krátkodobá ztráta vědomí v důsledku mozkové hypoxie (podmíněná přechodnou hypotenzí)</a:t>
            </a:r>
          </a:p>
        </p:txBody>
      </p:sp>
    </p:spTree>
    <p:extLst>
      <p:ext uri="{BB962C8B-B14F-4D97-AF65-F5344CB8AC3E}">
        <p14:creationId xmlns:p14="http://schemas.microsoft.com/office/powerpoint/2010/main" val="3837098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2800" b="1" dirty="0"/>
              <a:t>Metodický postup při nácviku stoje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848872" cy="493204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cs-CZ" sz="3300" b="1" dirty="0">
                <a:solidFill>
                  <a:srgbClr val="FFFF00"/>
                </a:solidFill>
              </a:rPr>
              <a:t>spontánní postavení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prosté/jednoduché postavení – u zdatných pacientů, není-li výrazně narušena statika DKK, fyzioterapeut pouze sleduje, popř. opravuje </a:t>
            </a:r>
            <a:r>
              <a:rPr lang="cs-CZ" sz="3300" dirty="0" err="1"/>
              <a:t>event</a:t>
            </a:r>
            <a:r>
              <a:rPr lang="cs-CZ" sz="3300" dirty="0"/>
              <a:t>. nedostatky</a:t>
            </a:r>
          </a:p>
          <a:p>
            <a:pPr lvl="0"/>
            <a:r>
              <a:rPr lang="cs-CZ" sz="3300" b="1" dirty="0">
                <a:solidFill>
                  <a:srgbClr val="FFFF00"/>
                </a:solidFill>
              </a:rPr>
              <a:t>postavování pacienta na berle/do chodítka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– zajistit správnou výšku pomůcky</a:t>
            </a:r>
          </a:p>
          <a:p>
            <a:pPr lvl="0"/>
            <a:r>
              <a:rPr lang="cs-CZ" sz="3300" b="1" dirty="0">
                <a:solidFill>
                  <a:srgbClr val="FFFF00"/>
                </a:solidFill>
              </a:rPr>
              <a:t>postavování pacienta za pomoci fyzioterapeuta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(2 fyzioterapeutů) – u těžších postižení, fyzioterapeut zajišťuje pacientovi oporu, fixuje HK uchopením za ruku a loket, snižuje námahu</a:t>
            </a:r>
          </a:p>
          <a:p>
            <a:pPr lvl="0"/>
            <a:r>
              <a:rPr lang="cs-CZ" sz="3300" b="1" dirty="0">
                <a:solidFill>
                  <a:srgbClr val="FFFF00"/>
                </a:solidFill>
              </a:rPr>
              <a:t>postavování na sklopném stole</a:t>
            </a:r>
          </a:p>
          <a:p>
            <a:pPr lvl="0">
              <a:buNone/>
            </a:pPr>
            <a:endParaRPr lang="cs-CZ" sz="3300" b="1" dirty="0">
              <a:solidFill>
                <a:srgbClr val="FFFF00"/>
              </a:solidFill>
            </a:endParaRPr>
          </a:p>
          <a:p>
            <a:pPr lvl="0">
              <a:buNone/>
            </a:pPr>
            <a:endParaRPr lang="cs-CZ" sz="3300" dirty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920880" cy="115212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sz="3300" b="1" dirty="0">
                <a:solidFill>
                  <a:srgbClr val="FFFF00"/>
                </a:solidFill>
              </a:rPr>
              <a:t>postavování na sklopném stole</a:t>
            </a:r>
            <a:r>
              <a:rPr lang="cs-CZ" sz="3300" dirty="0">
                <a:solidFill>
                  <a:srgbClr val="FFFF00"/>
                </a:solidFill>
              </a:rPr>
              <a:t> </a:t>
            </a:r>
            <a:r>
              <a:rPr lang="cs-CZ" sz="3300" dirty="0"/>
              <a:t>s fixací popruhy – u velmi těžkých postižení (para/</a:t>
            </a:r>
            <a:r>
              <a:rPr lang="cs-CZ" sz="3300" dirty="0" err="1"/>
              <a:t>quadruparézy</a:t>
            </a:r>
            <a:r>
              <a:rPr lang="cs-CZ" sz="3300" dirty="0"/>
              <a:t>) – postupně se zvyšuje náklon stolu až do vertikály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38242" name="Picture 2" descr="http://www.prvnikrok.cz/cviceni/velke/059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924944"/>
            <a:ext cx="4991100" cy="3743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816547A5-D9D5-1D5E-4092-25D24BA38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dirty="0"/>
              <a:t>Nácvik stoje</a:t>
            </a:r>
            <a:br>
              <a:rPr lang="cs-CZ" sz="2800" dirty="0"/>
            </a:br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sz="2800" b="1" dirty="0"/>
              <a:t>Metodický postup při nácviku stoje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8352928" cy="4680520"/>
          </a:xfrm>
        </p:spPr>
        <p:txBody>
          <a:bodyPr>
            <a:normAutofit fontScale="92500"/>
          </a:bodyPr>
          <a:lstStyle/>
          <a:p>
            <a:pPr marL="68580" lvl="0" indent="0">
              <a:buNone/>
            </a:pPr>
            <a:r>
              <a:rPr lang="cs-CZ" sz="3300" dirty="0"/>
              <a:t>Při zvládnutí stabilního stoje lze dále nacvičovat: </a:t>
            </a:r>
          </a:p>
          <a:p>
            <a:pPr lvl="0"/>
            <a:r>
              <a:rPr lang="cs-CZ" sz="3300" dirty="0"/>
              <a:t>přenášení váhy (PDK/LDK)</a:t>
            </a:r>
          </a:p>
          <a:p>
            <a:pPr lvl="0"/>
            <a:r>
              <a:rPr lang="cs-CZ" sz="3300" dirty="0"/>
              <a:t>podřep</a:t>
            </a:r>
          </a:p>
          <a:p>
            <a:pPr lvl="0"/>
            <a:r>
              <a:rPr lang="cs-CZ" sz="3300" dirty="0"/>
              <a:t>úkroky vpřed, vzad, stranou</a:t>
            </a:r>
          </a:p>
          <a:p>
            <a:pPr lvl="0"/>
            <a:r>
              <a:rPr lang="cs-CZ" sz="3300" dirty="0"/>
              <a:t>kročný mechanismus</a:t>
            </a:r>
          </a:p>
          <a:p>
            <a:pPr lvl="0"/>
            <a:r>
              <a:rPr lang="cs-CZ" sz="3300" dirty="0"/>
              <a:t>balanční cviky</a:t>
            </a:r>
          </a:p>
          <a:p>
            <a:pPr lvl="0"/>
            <a:r>
              <a:rPr lang="cs-CZ" sz="3300" dirty="0"/>
              <a:t>cviky HKK</a:t>
            </a:r>
          </a:p>
          <a:p>
            <a:pPr lvl="0"/>
            <a:r>
              <a:rPr lang="cs-CZ" sz="3300" dirty="0"/>
              <a:t>cviky se zavřením očí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3" descr="C:\Users\Admin\Fyziotherapie\Jednotlive diagnozy\TEP kolene\TKA fotodokumentace\PB040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006" y="2492896"/>
            <a:ext cx="2699999" cy="360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104296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pPr marL="742950" indent="-742950">
              <a:buFont typeface="+mj-lt"/>
              <a:buAutoNum type="alphaUcPeriod" startAt="2"/>
            </a:pPr>
            <a:r>
              <a:rPr lang="cs-CZ" dirty="0"/>
              <a:t>Nácvik stoje</a:t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rgbClr val="FFFF00"/>
                </a:solidFill>
              </a:rPr>
              <a:t>Při stoji sledovat:</a:t>
            </a:r>
          </a:p>
          <a:p>
            <a:pPr lvl="1"/>
            <a:r>
              <a:rPr lang="cs-CZ" dirty="0"/>
              <a:t>celkový stav pacienta (únava, hypotenze)</a:t>
            </a:r>
          </a:p>
          <a:p>
            <a:pPr lvl="1"/>
            <a:r>
              <a:rPr lang="cs-CZ" dirty="0"/>
              <a:t>osová stabilita trupu</a:t>
            </a:r>
          </a:p>
          <a:p>
            <a:pPr lvl="1"/>
            <a:r>
              <a:rPr lang="cs-CZ" dirty="0"/>
              <a:t>osová a rotační stabilita DKK</a:t>
            </a:r>
          </a:p>
          <a:p>
            <a:pPr lvl="1"/>
            <a:r>
              <a:rPr lang="cs-CZ" dirty="0"/>
              <a:t>balanční schopnost, rovnovážné reakce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8064896" cy="914400"/>
          </a:xfrm>
        </p:spPr>
        <p:txBody>
          <a:bodyPr/>
          <a:lstStyle/>
          <a:p>
            <a:r>
              <a:rPr lang="cs-CZ" sz="3600" b="1" dirty="0"/>
              <a:t>Specifické druhy stoje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772400" cy="493204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pohov (</a:t>
            </a:r>
            <a:r>
              <a:rPr lang="cs-CZ" dirty="0" err="1"/>
              <a:t>kontrapost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stoj o zúžené/rozšířené bázi</a:t>
            </a:r>
          </a:p>
          <a:p>
            <a:pPr lvl="1"/>
            <a:r>
              <a:rPr lang="cs-CZ" dirty="0"/>
              <a:t>stoj na špičkách/na patách</a:t>
            </a:r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Opěrná báze x plocha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B4B15A-A65C-BB12-1F8E-17923EABFA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13" t="31800" r="43700" b="20600"/>
          <a:stretch/>
        </p:blipFill>
        <p:spPr>
          <a:xfrm>
            <a:off x="2284802" y="3855427"/>
            <a:ext cx="1224136" cy="244827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7DFC95-4A90-CAA0-2534-512BC3468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00" t="33201" r="43700" b="19201"/>
          <a:stretch/>
        </p:blipFill>
        <p:spPr>
          <a:xfrm>
            <a:off x="3961144" y="3852484"/>
            <a:ext cx="1152128" cy="244827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82CE43A-0C6B-B489-EF49-96B25C9861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700" t="33201" r="45275" b="19201"/>
          <a:stretch/>
        </p:blipFill>
        <p:spPr>
          <a:xfrm>
            <a:off x="5565478" y="3843343"/>
            <a:ext cx="1008112" cy="244827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E57441-F7EF-6369-4986-D42DBEE9FE2D}"/>
              </a:ext>
            </a:extLst>
          </p:cNvPr>
          <p:cNvSpPr txBox="1"/>
          <p:nvPr/>
        </p:nvSpPr>
        <p:spPr>
          <a:xfrm>
            <a:off x="1403648" y="6532712"/>
            <a:ext cx="7163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/>
              <a:t>https://is.muni.cz/do/rect/el/estud/pedf/ps16/pruprava_tv/web/pages/03-01.html#prettyPhoto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dirty="0"/>
              <a:t>Charakteristika sedu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925960"/>
            <a:ext cx="5544616" cy="4932040"/>
          </a:xfrm>
        </p:spPr>
        <p:txBody>
          <a:bodyPr>
            <a:normAutofit/>
          </a:bodyPr>
          <a:lstStyle/>
          <a:p>
            <a:pPr lvl="1"/>
            <a:r>
              <a:rPr lang="cs-CZ" dirty="0"/>
              <a:t>zaujetí vertikální polohy horní poloviny těla s 90° flexí v kyčelních (kolenních) kloubech</a:t>
            </a:r>
          </a:p>
          <a:p>
            <a:pPr lvl="1"/>
            <a:r>
              <a:rPr lang="cs-CZ" dirty="0"/>
              <a:t>hmotnost spočívá na sedacích hrbolech a zadní ploše stehen</a:t>
            </a:r>
          </a:p>
          <a:p>
            <a:pPr lvl="1"/>
            <a:r>
              <a:rPr lang="cs-CZ" dirty="0"/>
              <a:t>z hlediska stability je sed méně stabilní než leh, ale stabilnější než stoj (níž umístěné těžiště a širší báze těla, možnost opory HKK)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14690" name="Picture 2" descr="http://www.cvicime.cz/cviceni-praha/obrazky/pater/sed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925960"/>
            <a:ext cx="2304256" cy="40050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3C4A59-9EEA-6EB7-03D4-D02CE5C4A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316" y="764704"/>
            <a:ext cx="7772400" cy="914400"/>
          </a:xfrm>
        </p:spPr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B22943-466F-34B1-FD97-63D1259B8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3 images showing a sequence of 3 moves starting with sitting on a chair, slowly rising up from the chair using your legs only and ending in a standing position.">
            <a:extLst>
              <a:ext uri="{FF2B5EF4-FFF2-40B4-BE49-F238E27FC236}">
                <a16:creationId xmlns:a16="http://schemas.microsoft.com/office/drawing/2014/main" id="{4B58A852-DAC2-32B8-FA80-88DB1AC9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12466"/>
            <a:ext cx="6813655" cy="374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438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dirty="0"/>
              <a:t>Nácvik sedu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596" y="1700808"/>
            <a:ext cx="8244408" cy="273630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sz="2800" b="1" dirty="0">
                <a:solidFill>
                  <a:srgbClr val="FFFF00"/>
                </a:solidFill>
              </a:rPr>
              <a:t>Výchozí poloha </a:t>
            </a:r>
            <a:r>
              <a:rPr lang="cs-CZ" sz="2400" dirty="0"/>
              <a:t>(k nácviku přechodu z lehu do plného sedu)</a:t>
            </a:r>
          </a:p>
          <a:p>
            <a:pPr lvl="1"/>
            <a:r>
              <a:rPr lang="cs-CZ" dirty="0"/>
              <a:t>z lehu přes podpor sedmo/ležmo s oporou o HKK (lokty/dlaně) za tělem, postupně až plný sed s nataženými DKK, až nakonec sed se svěšenými bérci z lůžka</a:t>
            </a:r>
          </a:p>
          <a:p>
            <a:pPr lvl="1"/>
            <a:r>
              <a:rPr lang="cs-CZ" dirty="0"/>
              <a:t>platí, že při postupné </a:t>
            </a:r>
            <a:r>
              <a:rPr lang="cs-CZ" dirty="0" err="1"/>
              <a:t>vertikalizaci</a:t>
            </a:r>
            <a:r>
              <a:rPr lang="cs-CZ" dirty="0"/>
              <a:t> musí být pacient stabilní v každé z daných poloh 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5" descr="rehab5">
            <a:extLst>
              <a:ext uri="{FF2B5EF4-FFF2-40B4-BE49-F238E27FC236}">
                <a16:creationId xmlns:a16="http://schemas.microsoft.com/office/drawing/2014/main" id="{91CD2FCB-D5E3-B2E1-A37F-63C39DEDA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93096"/>
            <a:ext cx="3600400" cy="23817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992888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sz="3200" b="1" dirty="0"/>
              <a:t>Metodické zásady při nácviku sedu</a:t>
            </a:r>
            <a:br>
              <a:rPr lang="cs-CZ" dirty="0"/>
            </a:br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00808"/>
            <a:ext cx="5328592" cy="5256584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cs-CZ" sz="3100" dirty="0"/>
              <a:t>nemocný se posazuje sám, nebo s pomocí hrazdičky, žebříčku či s dopomocí fyzioterapeuta</a:t>
            </a:r>
          </a:p>
          <a:p>
            <a:pPr lvl="1"/>
            <a:r>
              <a:rPr lang="cs-CZ" sz="3100" dirty="0"/>
              <a:t>poloha lze zabezpečit zvýšením zádové opěrky či vypodložením polohovacími pomůckami</a:t>
            </a:r>
          </a:p>
          <a:p>
            <a:pPr lvl="1"/>
            <a:r>
              <a:rPr lang="cs-CZ" sz="3100" dirty="0"/>
              <a:t>lze provádět cvičení HKK a DKK</a:t>
            </a:r>
          </a:p>
          <a:p>
            <a:pPr lvl="1"/>
            <a:r>
              <a:rPr lang="cs-CZ" sz="3100" dirty="0"/>
              <a:t>sed s nataženými DKK zaujímají malé děti, pro dospělého většinou nevýhodný, vzhledem k často zkráceným svalům v oblasti kolene 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110594" name="Picture 2" descr="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728" y="2204864"/>
            <a:ext cx="2448272" cy="295424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sz="2800" b="1" dirty="0"/>
              <a:t>Metodické zásady při nácviku sedu</a:t>
            </a:r>
            <a:br>
              <a:rPr lang="cs-CZ" dirty="0"/>
            </a:br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7844408" cy="187220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Posazení na lůžku se spuštěnými bérci</a:t>
            </a:r>
          </a:p>
          <a:p>
            <a:pPr lvl="1"/>
            <a:r>
              <a:rPr lang="cs-CZ" dirty="0"/>
              <a:t>před posazením často nutné: bandážování DKK, měření TK, TF, </a:t>
            </a:r>
          </a:p>
          <a:p>
            <a:pPr lvl="1"/>
            <a:r>
              <a:rPr lang="cs-CZ" dirty="0"/>
              <a:t>provádí se s dopomocí fyzioterapeuta (nebo i dvou)</a:t>
            </a:r>
          </a:p>
        </p:txBody>
      </p:sp>
      <p:pic>
        <p:nvPicPr>
          <p:cNvPr id="108546" name="Picture 2" descr="http://orthoinfo.aaos.org/figures/A00096F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3056"/>
            <a:ext cx="4351070" cy="2520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9144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cs-CZ" sz="2800" b="1" dirty="0"/>
              <a:t>Metodické zásady při nácviku sedu</a:t>
            </a:r>
            <a:br>
              <a:rPr lang="cs-CZ" dirty="0"/>
            </a:br>
            <a:r>
              <a:rPr lang="cs-CZ" dirty="0"/>
              <a:t>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628800"/>
            <a:ext cx="5544616" cy="49320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>
                <a:solidFill>
                  <a:srgbClr val="FFFF00"/>
                </a:solidFill>
              </a:rPr>
              <a:t>Posazení na lůžku se spuštěnými bérci</a:t>
            </a:r>
          </a:p>
          <a:p>
            <a:pPr lvl="1"/>
            <a:r>
              <a:rPr lang="cs-CZ" dirty="0"/>
              <a:t>plosky nohou na pevné podložce (na zemi, na schůdku), ne tlak v podkolení, pro zlepšení rovnováhy dovolit nemocnému držet se jednou rukou pevného čela lůžka</a:t>
            </a:r>
          </a:p>
          <a:p>
            <a:pPr lvl="1"/>
            <a:r>
              <a:rPr lang="cs-CZ" dirty="0"/>
              <a:t>dobu sezení prodlužovat postupně (od několika sekund až po desítky minut)</a:t>
            </a:r>
          </a:p>
          <a:p>
            <a:pPr lvl="1"/>
            <a:r>
              <a:rPr lang="cs-CZ" dirty="0"/>
              <a:t>v sedu můžeme dále cvičit HKK, DKK, hlavou i trupem, nácvik rovnováhy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Picture 3" descr="C:\Users\Admin\Fyziotherapie\Jednotlive diagnozy\Amputace\fotodokumentace\PA061921.JPG"/>
          <p:cNvPicPr>
            <a:picLocks noChangeAspect="1" noChangeArrowheads="1"/>
          </p:cNvPicPr>
          <p:nvPr/>
        </p:nvPicPr>
        <p:blipFill>
          <a:blip r:embed="rId3" cstate="print"/>
          <a:srcRect r="24901"/>
          <a:stretch>
            <a:fillRect/>
          </a:stretch>
        </p:blipFill>
        <p:spPr bwMode="auto">
          <a:xfrm>
            <a:off x="6459308" y="1876264"/>
            <a:ext cx="2499155" cy="4437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32" y="620688"/>
            <a:ext cx="86950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 b="1" dirty="0">
                <a:solidFill>
                  <a:schemeClr val="tx2"/>
                </a:solidFill>
              </a:rPr>
              <a:t>Manipulační možnosti při změně polohy do sedu</a:t>
            </a:r>
          </a:p>
        </p:txBody>
      </p:sp>
      <p:pic>
        <p:nvPicPr>
          <p:cNvPr id="29701" name="Picture 5" descr="otáčení na bok přes 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200" y="2218951"/>
            <a:ext cx="4065759" cy="2492376"/>
          </a:xfrm>
          <a:prstGeom prst="rect">
            <a:avLst/>
          </a:prstGeom>
          <a:noFill/>
        </p:spPr>
      </p:pic>
      <p:pic>
        <p:nvPicPr>
          <p:cNvPr id="29703" name="Picture 7" descr="vertikalizace do sedu s pomoc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8336" y="3978272"/>
            <a:ext cx="4392613" cy="2492375"/>
          </a:xfrm>
          <a:prstGeom prst="rect">
            <a:avLst/>
          </a:prstGeom>
          <a:noFill/>
        </p:spPr>
      </p:pic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83123" y="1663230"/>
            <a:ext cx="38719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Mostění</a:t>
            </a:r>
            <a:r>
              <a:rPr 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a přesun pánve na stranu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5364088" y="3270386"/>
            <a:ext cx="3276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Úchop postiženého ramene </a:t>
            </a:r>
          </a:p>
          <a:p>
            <a:pPr algn="ctr"/>
            <a:r>
              <a:rPr lang="cs-CZ" sz="20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 hemiparéz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transfer s pomocí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1377215"/>
            <a:ext cx="4608512" cy="2594934"/>
          </a:xfrm>
          <a:prstGeom prst="rect">
            <a:avLst/>
          </a:prstGeom>
          <a:noFill/>
        </p:spPr>
      </p:pic>
      <p:pic>
        <p:nvPicPr>
          <p:cNvPr id="28683" name="Picture 11" descr="postavování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1625" y="4096551"/>
            <a:ext cx="4495967" cy="2549848"/>
          </a:xfrm>
          <a:prstGeom prst="rect">
            <a:avLst/>
          </a:prstGeom>
          <a:noFill/>
        </p:spPr>
      </p:pic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67544" y="548680"/>
            <a:ext cx="8208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chemeClr val="tx2"/>
                </a:solidFill>
              </a:rPr>
              <a:t>Manipulace při přesunu na židli nebo vozík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3718</TotalTime>
  <Words>1313</Words>
  <Application>Microsoft Office PowerPoint</Application>
  <PresentationFormat>Předvádění na obrazovce (4:3)</PresentationFormat>
  <Paragraphs>175</Paragraphs>
  <Slides>30</Slides>
  <Notes>26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8" baseType="lpstr">
      <vt:lpstr>Arial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Nácvik posturálních funkcí (leh-sed, sed-stoj) </vt:lpstr>
      <vt:lpstr>Obsah</vt:lpstr>
      <vt:lpstr>Charakteristika sedu</vt:lpstr>
      <vt:lpstr>Nácvik sedu</vt:lpstr>
      <vt:lpstr>Metodické zásady při nácviku sedu   </vt:lpstr>
      <vt:lpstr>Metodické zásady při nácviku sedu   </vt:lpstr>
      <vt:lpstr>Metodické zásady při nácviku sedu   </vt:lpstr>
      <vt:lpstr>Prezentace aplikace PowerPoint</vt:lpstr>
      <vt:lpstr>Prezentace aplikace PowerPoint</vt:lpstr>
      <vt:lpstr>Specifické polohy sedu   </vt:lpstr>
      <vt:lpstr>SPRÁVNÉ DRŽENÍ TĚLA V SEDU</vt:lpstr>
      <vt:lpstr>SED – správné typy</vt:lpstr>
      <vt:lpstr>SED – chybné typy</vt:lpstr>
      <vt:lpstr>SED – alternativní typy</vt:lpstr>
      <vt:lpstr>SED u počítače</vt:lpstr>
      <vt:lpstr>DYNAMICKÝ SED</vt:lpstr>
      <vt:lpstr>SED – POMŮCKY</vt:lpstr>
      <vt:lpstr>Charakteristika stoje</vt:lpstr>
      <vt:lpstr>B. Nácvik stoje</vt:lpstr>
      <vt:lpstr>B. Nácvik stoje</vt:lpstr>
      <vt:lpstr>B. Nácvik stoje</vt:lpstr>
      <vt:lpstr>Nácvik a procvičování posturálních funkcí </vt:lpstr>
      <vt:lpstr>Nácvik a procvičování posturálních funkcí </vt:lpstr>
      <vt:lpstr>Nácvik a procvičování posturálních funkcí </vt:lpstr>
      <vt:lpstr>Metodický postup při nácviku stoje </vt:lpstr>
      <vt:lpstr>Nácvik stoje </vt:lpstr>
      <vt:lpstr>Metodický postup při nácviku stoje </vt:lpstr>
      <vt:lpstr>Nácvik stoje </vt:lpstr>
      <vt:lpstr>Specifické druhy stoje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léčebné rehabilitace</dc:title>
  <dc:creator>Windows User</dc:creator>
  <cp:lastModifiedBy>Veronika Mrkvicová</cp:lastModifiedBy>
  <cp:revision>447</cp:revision>
  <dcterms:created xsi:type="dcterms:W3CDTF">2013-02-15T17:50:36Z</dcterms:created>
  <dcterms:modified xsi:type="dcterms:W3CDTF">2024-04-28T17:17:01Z</dcterms:modified>
</cp:coreProperties>
</file>