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577" r:id="rId2"/>
    <p:sldId id="498" r:id="rId3"/>
    <p:sldId id="509" r:id="rId4"/>
    <p:sldId id="584" r:id="rId5"/>
    <p:sldId id="583" r:id="rId6"/>
    <p:sldId id="510" r:id="rId7"/>
    <p:sldId id="580" r:id="rId8"/>
    <p:sldId id="581" r:id="rId9"/>
    <p:sldId id="582" r:id="rId10"/>
    <p:sldId id="511" r:id="rId11"/>
    <p:sldId id="585" r:id="rId12"/>
    <p:sldId id="512" r:id="rId13"/>
    <p:sldId id="513" r:id="rId14"/>
    <p:sldId id="517" r:id="rId15"/>
    <p:sldId id="514" r:id="rId16"/>
    <p:sldId id="515" r:id="rId17"/>
    <p:sldId id="578" r:id="rId18"/>
    <p:sldId id="586" r:id="rId19"/>
    <p:sldId id="516" r:id="rId20"/>
    <p:sldId id="518" r:id="rId21"/>
    <p:sldId id="519" r:id="rId22"/>
    <p:sldId id="520" r:id="rId23"/>
    <p:sldId id="521" r:id="rId24"/>
    <p:sldId id="567" r:id="rId25"/>
    <p:sldId id="568" r:id="rId26"/>
    <p:sldId id="522" r:id="rId27"/>
    <p:sldId id="523" r:id="rId28"/>
    <p:sldId id="569" r:id="rId29"/>
    <p:sldId id="579" r:id="rId30"/>
    <p:sldId id="571" r:id="rId31"/>
    <p:sldId id="527" r:id="rId32"/>
    <p:sldId id="525" r:id="rId33"/>
    <p:sldId id="570" r:id="rId34"/>
    <p:sldId id="529" r:id="rId35"/>
    <p:sldId id="530" r:id="rId36"/>
    <p:sldId id="532" r:id="rId37"/>
    <p:sldId id="588" r:id="rId38"/>
    <p:sldId id="531" r:id="rId39"/>
    <p:sldId id="562" r:id="rId40"/>
    <p:sldId id="587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167" autoAdjust="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superto.sk</a:t>
            </a:r>
            <a:r>
              <a:rPr lang="cs-CZ" dirty="0"/>
              <a:t>/268503-</a:t>
            </a:r>
            <a:r>
              <a:rPr lang="cs-CZ" dirty="0" err="1"/>
              <a:t>bradlovy</a:t>
            </a:r>
            <a:r>
              <a:rPr lang="cs-CZ" dirty="0"/>
              <a:t>-</a:t>
            </a:r>
            <a:r>
              <a:rPr lang="cs-CZ" dirty="0" err="1"/>
              <a:t>chodnik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40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5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346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744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2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1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33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8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05.05.2024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z/url?sa=i&amp;rct=j&amp;q=mechanick%C3%BD+voz%C3%ADk&amp;source=images&amp;cd=&amp;cad=rja&amp;docid=2MfSrOxs0f02-M&amp;tbnid=GIkfl0raUGIcpM:&amp;ved=0CAUQjRw&amp;url=http://www.trendvozickaru.cz/pujcovna-kompenzacnich-pomucek/mechanicke-voziky&amp;ei=xjlwUaWCDsfJsgbN5oDoDQ&amp;bvm=bv.45373924,d.bGE&amp;psig=AFQjCNFbBp3QzNHQK9XNIFtnnP6DpBFmXA&amp;ust=1366395713453548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to.sk/268503-bradlovy-chodni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zstore.2024clearancesales.com/content?c=spravna+chuze+o+berlich&amp;id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kanadsk%C3%A9+berle&amp;source=images&amp;cd=&amp;cad=rja&amp;docid=h2Gt3aZgKCyl8M&amp;tbnid=McZGI6mAzEkTLM:&amp;ved=0CAUQjRw&amp;url=http://www.ua.all.biz/cs/operne-berle-podpazni-g1305610&amp;ei=wItxUd2tJsLStQbohoGACQ&amp;bvm=bv.45373924,d.bGE&amp;psig=AFQjCNFzuftU-SnJmAKLKd1ZTrVD51Et1A&amp;ust=136648220937274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Petra\Desktop\Peta\Zaklady%20LTV\moje%20prezentace\8.st&#225;&#382;\P1010121.AVI" TargetMode="External"/><Relationship Id="rId6" Type="http://schemas.openxmlformats.org/officeDocument/2006/relationships/hyperlink" Target="http://www.gaudium-fm.cz/pece.php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Petra\Desktop\Peta\Zaklady%20LTV\moje%20prezentace\8.st&#225;&#382;\P1010120.AVI" TargetMode="External"/><Relationship Id="rId6" Type="http://schemas.openxmlformats.org/officeDocument/2006/relationships/hyperlink" Target="http://www.gaudium-fm.cz/pece.php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gaudium-fm.cz/pece.ph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tra\Desktop\Peta\Zaklady%20LTV\moje%20prezentace\8.st&#225;&#382;\P3010373.AVI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kanadsk%C3%A9+berle&amp;source=images&amp;cd=&amp;cad=rja&amp;docid=RGvKeftztvPCkM&amp;tbnid=LOtxGYck0yAI9M:&amp;ved=0CAUQjRw&amp;url=http://www.hojeni-ran.cz/novinky-pro-odborniky/canadian-bandaging-trial-porovnani-dvou-typu-kompresivni-bandaze-u-bercovych-vredu-339&amp;ei=2ZJxUfH0AcPBtQay74CgCQ&amp;bvm=bv.45373924,d.bGE&amp;psig=AFQjCNGcZ6rkiUqgKe1L4r_DD4Llsu6d1g&amp;ust=136648404947979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tra\Desktop\Peta\Zaklady%20LTV\moje%20prezentace\8.st&#225;&#382;\P3010370.AVI" TargetMode="Externa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C:\Users\Petra\Desktop\Peta\Zaklady%20LTV\moje%20prezentace\8.st&#225;&#382;\P1010125.AVI" TargetMode="External"/><Relationship Id="rId1" Type="http://schemas.openxmlformats.org/officeDocument/2006/relationships/video" Target="file:///C:\Users\Petra\Desktop\Peta\Zaklady%20LTV\moje%20prezentace\8.st&#225;&#382;\P4090030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EqG1jB2pD8&amp;list=PLB82C0C52FE3FFBA4" TargetMode="External"/><Relationship Id="rId3" Type="http://schemas.openxmlformats.org/officeDocument/2006/relationships/hyperlink" Target="http://www.youtube.com/watch?v=y160w4sAQNw&amp;list=PLB82C0C52FE3FFBA4&amp;index=1" TargetMode="External"/><Relationship Id="rId7" Type="http://schemas.openxmlformats.org/officeDocument/2006/relationships/hyperlink" Target="http://www.youtube.com/watch?v=QORlwMeWOeU&amp;list=PLB82C0C52FE3FFBA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86omOwx0Hk&amp;list=PLB82C0C52FE3FFBA4" TargetMode="External"/><Relationship Id="rId11" Type="http://schemas.openxmlformats.org/officeDocument/2006/relationships/hyperlink" Target="http://www.youtube.com/watch?v=F_F7DdAD7yU&amp;list=PLB82C0C52FE3FFBA4" TargetMode="External"/><Relationship Id="rId5" Type="http://schemas.openxmlformats.org/officeDocument/2006/relationships/hyperlink" Target="http://www.youtube.com/watch?v=FpiEprzObIU&amp;list=PLB82C0C52FE3FFBA4" TargetMode="External"/><Relationship Id="rId10" Type="http://schemas.openxmlformats.org/officeDocument/2006/relationships/hyperlink" Target="http://www.youtube.com/watch?v=b5rIEx9SsCo&amp;list=PLB82C0C52FE3FFBA4" TargetMode="External"/><Relationship Id="rId4" Type="http://schemas.openxmlformats.org/officeDocument/2006/relationships/hyperlink" Target="http://www.youtube.com/watch?v=eLuxTFHoZAA&amp;list=PLB82C0C52FE3FFBA4" TargetMode="External"/><Relationship Id="rId9" Type="http://schemas.openxmlformats.org/officeDocument/2006/relationships/hyperlink" Target="http://www.youtube.com/watch?v=lIOP2RT_9uQ&amp;list=PLB82C0C52FE3FFBA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3706AE6-7A69-3B9D-93CE-1290DE5F7FAB}"/>
              </a:ext>
            </a:extLst>
          </p:cNvPr>
          <p:cNvSpPr txBox="1"/>
          <p:nvPr/>
        </p:nvSpPr>
        <p:spPr>
          <a:xfrm>
            <a:off x="2514600" y="539496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6.5.2024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9AE1DB83-BA8E-B86B-20AE-49DBA774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10FC142-CD97-7F8D-3AB7-9A97257F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772400" cy="1975104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Nácvik lokomočních funkcí </a:t>
            </a:r>
            <a:b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(chůze) 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Reedukace chůze</a:t>
            </a:r>
            <a:br>
              <a:rPr lang="cs-CZ" dirty="0"/>
            </a:b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08" y="1772816"/>
            <a:ext cx="8856984" cy="4932040"/>
          </a:xfrm>
        </p:spPr>
        <p:txBody>
          <a:bodyPr>
            <a:normAutofit/>
          </a:bodyPr>
          <a:lstStyle/>
          <a:p>
            <a:pPr lvl="1"/>
            <a:r>
              <a:rPr lang="cs-CZ" sz="2800" dirty="0"/>
              <a:t>začíná se ve stoji u lůžka </a:t>
            </a:r>
            <a:r>
              <a:rPr lang="cs-CZ" sz="2800" b="1" dirty="0">
                <a:solidFill>
                  <a:srgbClr val="FFFF00"/>
                </a:solidFill>
              </a:rPr>
              <a:t>nácvikem kročných mechanismů </a:t>
            </a:r>
            <a:r>
              <a:rPr lang="cs-CZ" sz="2800" dirty="0"/>
              <a:t>na místě, poté v prostoru, nácvik přenášení váhy, úkrok do stran, dopředu a dozadu</a:t>
            </a:r>
          </a:p>
          <a:p>
            <a:pPr lvl="1"/>
            <a:endParaRPr lang="cs-CZ" sz="2800" dirty="0"/>
          </a:p>
          <a:p>
            <a:pPr lvl="1"/>
            <a:r>
              <a:rPr lang="cs-CZ" sz="2800" b="1" dirty="0">
                <a:solidFill>
                  <a:srgbClr val="FFFF00"/>
                </a:solidFill>
              </a:rPr>
              <a:t>chůze s dopomocí fyzioterapeuta </a:t>
            </a:r>
            <a:r>
              <a:rPr lang="cs-CZ" sz="2800" dirty="0"/>
              <a:t>(2 fyzioterapeutů) – vedení pacienta, zajištění opory (úchop pacienta z boku za ruku a loket), pocit bezpečí, kontrola prováděných pohybů při chůzi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Reedukace chůze</a:t>
            </a:r>
            <a:br>
              <a:rPr lang="cs-CZ" dirty="0"/>
            </a:b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Po zvládnutí základního krokového mechanismu následuje nácvik:</a:t>
            </a:r>
          </a:p>
          <a:p>
            <a:pPr lvl="1"/>
            <a:r>
              <a:rPr lang="cs-CZ" b="1" dirty="0">
                <a:solidFill>
                  <a:srgbClr val="FFFF00"/>
                </a:solidFill>
              </a:rPr>
              <a:t>chůze po rovině</a:t>
            </a:r>
          </a:p>
          <a:p>
            <a:pPr lvl="1"/>
            <a:r>
              <a:rPr lang="cs-CZ" b="1" dirty="0">
                <a:solidFill>
                  <a:srgbClr val="FFFF00"/>
                </a:solidFill>
              </a:rPr>
              <a:t>chůze po nerovném povrchu, v terénu</a:t>
            </a:r>
          </a:p>
          <a:p>
            <a:pPr lvl="1"/>
            <a:r>
              <a:rPr lang="cs-CZ" b="1" dirty="0">
                <a:solidFill>
                  <a:srgbClr val="FFFF00"/>
                </a:solidFill>
              </a:rPr>
              <a:t>chůze po schodech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4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064896" cy="914400"/>
          </a:xfrm>
        </p:spPr>
        <p:txBody>
          <a:bodyPr/>
          <a:lstStyle/>
          <a:p>
            <a:r>
              <a:rPr lang="cs-CZ" sz="3200" b="1" dirty="0"/>
              <a:t>Nácvik chůze s lokomočními pomůckami</a:t>
            </a:r>
          </a:p>
        </p:txBody>
      </p:sp>
      <p:pic>
        <p:nvPicPr>
          <p:cNvPr id="5" name="Picture 7" descr="clutc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05437" cy="43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200" b="1" dirty="0"/>
              <a:t>Pomůcky substituční a kompenzační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r>
              <a:rPr lang="cs-CZ" sz="2800" dirty="0"/>
              <a:t>nahrazují ztracenou opěrnou a lokomoční funkci DKK, či kompenzují jejich funkční deficit</a:t>
            </a:r>
          </a:p>
          <a:p>
            <a:pPr lvl="1"/>
            <a:r>
              <a:rPr lang="cs-CZ" dirty="0"/>
              <a:t>ortézy, protézy, dlahy, bandáže</a:t>
            </a:r>
          </a:p>
          <a:p>
            <a:pPr lvl="1"/>
            <a:r>
              <a:rPr lang="cs-CZ" dirty="0"/>
              <a:t>vozíky (mechanické, elektrické)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 descr="http://www.sanomed.cz/wh/500-500/img/catalog/img/014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028" y="4278386"/>
            <a:ext cx="2356591" cy="1692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Picture 5" descr="knee-support-types"/>
          <p:cNvPicPr>
            <a:picLocks noChangeAspect="1" noChangeArrowheads="1"/>
          </p:cNvPicPr>
          <p:nvPr/>
        </p:nvPicPr>
        <p:blipFill>
          <a:blip r:embed="rId4" cstate="print"/>
          <a:srcRect l="70026" t="15948" r="4462" b="51399"/>
          <a:stretch>
            <a:fillRect/>
          </a:stretch>
        </p:blipFill>
        <p:spPr bwMode="auto">
          <a:xfrm>
            <a:off x="6273823" y="3847595"/>
            <a:ext cx="2467945" cy="24735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1444" name="Picture 4" descr="http://www.trendvozickaru.cz/uploads/breez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861048"/>
            <a:ext cx="2520280" cy="25267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600" b="1" dirty="0"/>
              <a:t>Opěrné pomůcky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675" y="1653902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umožňují při chůzi odlehčit DK a zlepšují stabilitu (nutná je zachovalá opěrná funkce alespoň 1DK </a:t>
            </a:r>
            <a:br>
              <a:rPr lang="cs-CZ" dirty="0"/>
            </a:br>
            <a:r>
              <a:rPr lang="cs-CZ" dirty="0"/>
              <a:t>a nosná funkce HKK)</a:t>
            </a:r>
          </a:p>
          <a:p>
            <a:pPr lvl="2"/>
            <a:r>
              <a:rPr lang="cs-CZ" b="1" dirty="0">
                <a:solidFill>
                  <a:srgbClr val="FFFF00"/>
                </a:solidFill>
              </a:rPr>
              <a:t>pevné</a:t>
            </a:r>
            <a:r>
              <a:rPr lang="cs-CZ" dirty="0"/>
              <a:t> – madla, zábradlí, </a:t>
            </a:r>
            <a:br>
              <a:rPr lang="cs-CZ" dirty="0"/>
            </a:br>
            <a:r>
              <a:rPr lang="cs-CZ" dirty="0"/>
              <a:t>bradlový chodník, ohrádka</a:t>
            </a:r>
          </a:p>
          <a:p>
            <a:pPr lvl="2"/>
            <a:r>
              <a:rPr lang="cs-CZ" b="1" dirty="0">
                <a:solidFill>
                  <a:srgbClr val="FFFF00"/>
                </a:solidFill>
              </a:rPr>
              <a:t>přenosné</a:t>
            </a:r>
            <a:r>
              <a:rPr lang="cs-CZ" dirty="0"/>
              <a:t> – hole, berle </a:t>
            </a:r>
            <a:br>
              <a:rPr lang="cs-CZ" dirty="0"/>
            </a:br>
            <a:r>
              <a:rPr lang="cs-CZ" dirty="0"/>
              <a:t>(francouzské = FB, podpažní</a:t>
            </a:r>
            <a:br>
              <a:rPr lang="cs-CZ" dirty="0"/>
            </a:br>
            <a:r>
              <a:rPr lang="cs-CZ" dirty="0"/>
              <a:t> = PB), kozičky, opěrky, </a:t>
            </a:r>
            <a:br>
              <a:rPr lang="cs-CZ" dirty="0"/>
            </a:br>
            <a:r>
              <a:rPr lang="cs-CZ" dirty="0"/>
              <a:t>chodítka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3492" name="Picture 4" descr="http://www.superto.sk/fotografia/342823/280/x/pictur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667000" cy="35528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300192" y="2852936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bradlový chodník</a:t>
            </a:r>
          </a:p>
        </p:txBody>
      </p:sp>
      <p:pic>
        <p:nvPicPr>
          <p:cNvPr id="63496" name="Picture 8" descr="http://files.zdravotni-pmucky.webnode.cz/200000023-9f545a04e8/w-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157192"/>
            <a:ext cx="1333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600" b="1" dirty="0"/>
              <a:t>Berle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4968552" cy="4932040"/>
          </a:xfrm>
        </p:spPr>
        <p:txBody>
          <a:bodyPr>
            <a:normAutofit/>
          </a:bodyPr>
          <a:lstStyle/>
          <a:p>
            <a:pPr marL="454914" lvl="1" indent="0">
              <a:buNone/>
            </a:pPr>
            <a:r>
              <a:rPr lang="cs-CZ" b="1" dirty="0">
                <a:solidFill>
                  <a:schemeClr val="tx2"/>
                </a:solidFill>
              </a:rPr>
              <a:t>Stavba berle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nosný skelet </a:t>
            </a:r>
            <a:r>
              <a:rPr lang="cs-CZ" dirty="0"/>
              <a:t>(různého tvaru – rovný/zalomený) – zakončený gumovým násadcem (popř. protiskluzovým zařízením)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opěrka ruky, předloketní/podpažní opěrka </a:t>
            </a:r>
            <a:r>
              <a:rPr lang="cs-CZ" dirty="0"/>
              <a:t>(různých tvarů a povrchů)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9394" name="Picture 2" descr="BERLE PODPAŽNÍ 131"/>
          <p:cNvPicPr>
            <a:picLocks noChangeAspect="1" noChangeArrowheads="1"/>
          </p:cNvPicPr>
          <p:nvPr/>
        </p:nvPicPr>
        <p:blipFill>
          <a:blip r:embed="rId3" cstate="print"/>
          <a:srcRect l="29295" r="28524"/>
          <a:stretch>
            <a:fillRect/>
          </a:stretch>
        </p:blipFill>
        <p:spPr bwMode="auto">
          <a:xfrm>
            <a:off x="6300192" y="1268760"/>
            <a:ext cx="2232248" cy="5291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200" b="1" dirty="0"/>
              <a:t>Nastavení výšky berlí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možnosti: teleskopicky, pomocí šroubů, uříznutím, vyvrtáním nových děr</a:t>
            </a:r>
          </a:p>
          <a:p>
            <a:pPr lvl="1"/>
            <a:r>
              <a:rPr lang="cs-CZ" dirty="0"/>
              <a:t>zásady: nastavit shodně obě berle, také vzhledem k výšce obuvi, dotáhnout šrouby, zkontrolovat gumový násadec, celkovou funkčnost a nosnost pomůcky</a:t>
            </a:r>
          </a:p>
          <a:p>
            <a:pPr lvl="1"/>
            <a:r>
              <a:rPr lang="cs-CZ" dirty="0"/>
              <a:t>berle nastavit ve vzpřímeném stoji a znovu zkontrolovat funkčnost </a:t>
            </a:r>
            <a:r>
              <a:rPr lang="cs-CZ" dirty="0" err="1"/>
              <a:t>zj</a:t>
            </a:r>
            <a:r>
              <a:rPr lang="cs-CZ" dirty="0"/>
              <a:t>. při chůzi pacienta (sledováním držení těla)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200" b="1" dirty="0"/>
              <a:t>Nastavení výšky berlí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u="sng" dirty="0">
                <a:solidFill>
                  <a:srgbClr val="FFFF00"/>
                </a:solidFill>
              </a:rPr>
              <a:t>nesprávná výška berlí</a:t>
            </a:r>
            <a:r>
              <a:rPr lang="cs-CZ" dirty="0"/>
              <a:t>: činí chůzi namáhavější, vede k přetěžování/nesprávnému zatěžování různých částí těla, může vyvolat dlouhodobé až trvalé potíže</a:t>
            </a:r>
          </a:p>
          <a:p>
            <a:pPr lvl="1"/>
            <a:endParaRPr lang="cs-CZ" dirty="0"/>
          </a:p>
          <a:p>
            <a:pPr lvl="2"/>
            <a:r>
              <a:rPr lang="cs-CZ" dirty="0">
                <a:solidFill>
                  <a:srgbClr val="FFFF00"/>
                </a:solidFill>
              </a:rPr>
              <a:t>příliš krátké berle</a:t>
            </a:r>
            <a:r>
              <a:rPr lang="cs-CZ" dirty="0"/>
              <a:t>: pacient ohnutý v předklonu, popř. chodí s pokrčenými koleny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rgbClr val="FFFF00"/>
                </a:solidFill>
              </a:rPr>
              <a:t>příliš vysoké berle</a:t>
            </a:r>
            <a:r>
              <a:rPr lang="cs-CZ" dirty="0"/>
              <a:t>: nutí zvedat ramena, viset na berlích v podpaží, došlapovat na špičky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87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200" b="1" dirty="0"/>
              <a:t>Nastavení výšky berlí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C31699-439F-1201-85F9-9C373AAE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17" t="15003" r="15699" b="-650"/>
          <a:stretch/>
        </p:blipFill>
        <p:spPr>
          <a:xfrm>
            <a:off x="1365412" y="1607096"/>
            <a:ext cx="6984776" cy="484277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15A4CE0-807C-0963-7C5D-593ECE163F90}"/>
              </a:ext>
            </a:extLst>
          </p:cNvPr>
          <p:cNvSpPr txBox="1"/>
          <p:nvPr/>
        </p:nvSpPr>
        <p:spPr>
          <a:xfrm>
            <a:off x="2195736" y="6449874"/>
            <a:ext cx="5598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https://czstore.2024clearancesales.com/content?c=spravna+chuze+o+berlich&amp;id=1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82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Podpažní berle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5112568" cy="4932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200" dirty="0"/>
              <a:t>podpažní opěrka asi 5cm pod axilu (jinak útlak nervů a cév) – pacient nesmí na berlích viset, nesmí se mu zvedat ramena</a:t>
            </a:r>
          </a:p>
          <a:p>
            <a:pPr lvl="0"/>
            <a:r>
              <a:rPr lang="cs-CZ" sz="2200" dirty="0"/>
              <a:t>opěru v podpaží dovolit jen při některých činnostech (umývání rukou) jinak slouží pouze k fixaci mezi trupem a HK pacienta (nemá význam změkčování podpažní opěrky ovázáním)</a:t>
            </a:r>
          </a:p>
          <a:p>
            <a:pPr lvl="0"/>
            <a:r>
              <a:rPr lang="cs-CZ" sz="2200" dirty="0"/>
              <a:t>výška opěry ruky: při natažené HK – 3 cm nad štěrbinou ruky sevřené v pěst – to umožní relativní zkrácení berlí a to dorzální flexí v zápěstí nebo flexí v loktech ve </a:t>
            </a:r>
            <a:r>
              <a:rPr lang="cs-CZ" sz="2200" dirty="0" err="1"/>
              <a:t>stř</a:t>
            </a:r>
            <a:r>
              <a:rPr lang="cs-CZ" sz="2200" dirty="0"/>
              <a:t>. fázi opory a relativní prodloužení délky holí při přednožení a zanožení</a:t>
            </a:r>
          </a:p>
          <a:p>
            <a:pPr lvl="0"/>
            <a:r>
              <a:rPr lang="cs-CZ" sz="2200" dirty="0"/>
              <a:t>výhody: lepší možnost odlehčení postižené DK, větší stabilita</a:t>
            </a:r>
          </a:p>
          <a:p>
            <a:pPr lvl="0"/>
            <a:r>
              <a:rPr lang="cs-CZ" sz="2200" dirty="0"/>
              <a:t>nevýhody: menší bezpečnost při chůzi po schodech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 descr="C:\Users\Admin\Fotky\KTLR\KI u THA\IMG_0205.JPG"/>
          <p:cNvPicPr>
            <a:picLocks noChangeAspect="1" noChangeArrowheads="1"/>
          </p:cNvPicPr>
          <p:nvPr/>
        </p:nvPicPr>
        <p:blipFill>
          <a:blip r:embed="rId3" cstate="print"/>
          <a:srcRect l="17407" t="16495" r="22914" b="5246"/>
          <a:stretch>
            <a:fillRect/>
          </a:stretch>
        </p:blipFill>
        <p:spPr bwMode="auto">
          <a:xfrm>
            <a:off x="6228184" y="1340768"/>
            <a:ext cx="2676687" cy="46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sz="2400" dirty="0"/>
              <a:t>Charakteristika a vyšetření chůze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chůze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chůze s lokomočními pomůckami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Poruchy chůze z neurologického pohledu</a:t>
            </a:r>
          </a:p>
          <a:p>
            <a:pPr marL="68580" indent="0">
              <a:buNone/>
            </a:pPr>
            <a:endParaRPr lang="cs-CZ" sz="2400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5" descr="GaitCycle_000.jpg">
            <a:extLst>
              <a:ext uri="{FF2B5EF4-FFF2-40B4-BE49-F238E27FC236}">
                <a16:creationId xmlns:a16="http://schemas.microsoft.com/office/drawing/2014/main" id="{BEEF874E-63AA-9FF9-1571-44BCE5C2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89040"/>
            <a:ext cx="4725435" cy="28969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Francouzské berle (předloketní, kanadské)</a:t>
            </a:r>
            <a:br>
              <a:rPr lang="cs-CZ" sz="28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umožní až 100 % odlehčení DK</a:t>
            </a:r>
          </a:p>
          <a:p>
            <a:pPr lvl="0"/>
            <a:r>
              <a:rPr lang="cs-CZ" sz="2000" dirty="0"/>
              <a:t>výška opěry rukou stejně jako u podpažních, předloketní opěra se nenastavuje</a:t>
            </a:r>
          </a:p>
          <a:p>
            <a:pPr lvl="0"/>
            <a:r>
              <a:rPr lang="cs-CZ" sz="2000" dirty="0"/>
              <a:t>správná chůze s mírnou dorzální flexí zápěstí, mírně pokrčenými lokty a nezvedat ramena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2" descr="Popis: 222 KL-A Příklad barevného provede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2880000" cy="28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3250" name="Picture 2" descr="http://www.audy.eu/Data/img/163740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2880000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5" descr="berl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89040"/>
            <a:ext cx="731005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Obdélník 10"/>
          <p:cNvSpPr/>
          <p:nvPr/>
        </p:nvSpPr>
        <p:spPr>
          <a:xfrm>
            <a:off x="4211960" y="5805264"/>
            <a:ext cx="221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Kanadské berle – kruhová opěrka pod loktem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99592" y="587727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Francouzské berle – neúplná opěrka pod loktem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Zásady při používání lokomočních pomůcek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08620"/>
            <a:ext cx="4752528" cy="4104456"/>
          </a:xfrm>
        </p:spPr>
        <p:txBody>
          <a:bodyPr>
            <a:normAutofit fontScale="92500" lnSpcReduction="20000"/>
          </a:bodyPr>
          <a:lstStyle/>
          <a:p>
            <a:pPr marL="454914" lvl="1" indent="0">
              <a:buNone/>
            </a:pPr>
            <a:r>
              <a:rPr lang="cs-CZ" b="1" dirty="0">
                <a:solidFill>
                  <a:srgbClr val="FFFF00"/>
                </a:solidFill>
              </a:rPr>
              <a:t>Dle míry odlehčení DK: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100 % </a:t>
            </a:r>
            <a:r>
              <a:rPr lang="cs-CZ" dirty="0"/>
              <a:t>odlehčení lze dosáhnout použitím PB, chodí se zásadně a jedině se 2PB!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asi 50 % </a:t>
            </a:r>
            <a:r>
              <a:rPr lang="cs-CZ" dirty="0"/>
              <a:t>odlehčení s použitím FB, lze chodit se </a:t>
            </a:r>
            <a:br>
              <a:rPr lang="cs-CZ" dirty="0"/>
            </a:br>
            <a:r>
              <a:rPr lang="cs-CZ" dirty="0"/>
              <a:t>2 i s 1 FB</a:t>
            </a:r>
            <a:r>
              <a:rPr lang="en-US" dirty="0"/>
              <a:t>  x ale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cs-CZ" dirty="0"/>
              <a:t>100 % (př. amputace)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max. 20 % </a:t>
            </a:r>
            <a:r>
              <a:rPr lang="cs-CZ" dirty="0"/>
              <a:t>odlehčení při použití vycházkové hole –  vždy na straně protilehlé od postižené DK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02" name="Picture 2" descr="http://ua.all.biz/img/ua/catalog/130561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945472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Typy chůze dle možnosti zatížení DK: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348880"/>
            <a:ext cx="4392488" cy="421196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chůze s plným odlehčením</a:t>
            </a:r>
          </a:p>
          <a:p>
            <a:pPr lvl="1"/>
            <a:r>
              <a:rPr lang="cs-CZ" dirty="0"/>
              <a:t>chůze s částečným zatížením </a:t>
            </a:r>
          </a:p>
          <a:p>
            <a:pPr lvl="1"/>
            <a:r>
              <a:rPr lang="cs-CZ" dirty="0"/>
              <a:t>chůze s plným </a:t>
            </a:r>
            <a:br>
              <a:rPr lang="cs-CZ" dirty="0"/>
            </a:br>
            <a:r>
              <a:rPr lang="cs-CZ" dirty="0"/>
              <a:t>zatížením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6" descr="P409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744416" cy="49925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Obdélník 5"/>
          <p:cNvSpPr/>
          <p:nvPr/>
        </p:nvSpPr>
        <p:spPr>
          <a:xfrm>
            <a:off x="4581212" y="6488668"/>
            <a:ext cx="4562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Edukace k velikosti zátěže pomocí stojné váhy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62050"/>
          </a:xfrm>
        </p:spPr>
        <p:txBody>
          <a:bodyPr/>
          <a:lstStyle/>
          <a:p>
            <a:r>
              <a:rPr lang="cs-CZ" sz="2800" b="1" dirty="0"/>
              <a:t>Typy chůze dle počtu dob: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685800" y="2636912"/>
            <a:ext cx="2514600" cy="720080"/>
          </a:xfrm>
        </p:spPr>
        <p:txBody>
          <a:bodyPr/>
          <a:lstStyle/>
          <a:p>
            <a:pPr lvl="0"/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čtyřdobá</a:t>
            </a:r>
          </a:p>
          <a:p>
            <a:endParaRPr lang="cs-CZ" dirty="0"/>
          </a:p>
        </p:txBody>
      </p:sp>
      <p:pic>
        <p:nvPicPr>
          <p:cNvPr id="6" name="P1010121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484449"/>
            <a:ext cx="3073235" cy="23049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EB53AA2-425A-2481-1C87-106D215AEB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60" t="43936" r="23225" b="27394"/>
          <a:stretch/>
        </p:blipFill>
        <p:spPr>
          <a:xfrm>
            <a:off x="899592" y="4223976"/>
            <a:ext cx="7834767" cy="230492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86E053B-D500-C794-49EC-B2D5866932D1}"/>
              </a:ext>
            </a:extLst>
          </p:cNvPr>
          <p:cNvSpPr txBox="1"/>
          <p:nvPr/>
        </p:nvSpPr>
        <p:spPr>
          <a:xfrm>
            <a:off x="3131840" y="65599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6"/>
              </a:rPr>
              <a:t>http://www.gaudium-fm.cz/pece.php</a:t>
            </a:r>
            <a:r>
              <a:rPr lang="cs-CZ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886420"/>
          </a:xfrm>
        </p:spPr>
        <p:txBody>
          <a:bodyPr/>
          <a:lstStyle/>
          <a:p>
            <a:r>
              <a:rPr lang="cs-CZ" sz="2800" b="1" dirty="0"/>
              <a:t>Typy chůze dle počtu dob: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685800" y="2708920"/>
            <a:ext cx="2514600" cy="3298180"/>
          </a:xfrm>
        </p:spPr>
        <p:txBody>
          <a:bodyPr/>
          <a:lstStyle/>
          <a:p>
            <a:pPr lvl="0"/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třídobá</a:t>
            </a:r>
          </a:p>
          <a:p>
            <a:endParaRPr lang="cs-CZ" dirty="0"/>
          </a:p>
        </p:txBody>
      </p:sp>
      <p:pic>
        <p:nvPicPr>
          <p:cNvPr id="6" name="P1010120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048000" cy="228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67726DD-A321-FF13-C5A2-66EF42125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38" t="38800" r="26375" b="30400"/>
          <a:stretch/>
        </p:blipFill>
        <p:spPr>
          <a:xfrm>
            <a:off x="1187116" y="4005064"/>
            <a:ext cx="7504413" cy="253995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3C13AA9-FD9A-4404-F64A-D39BB9B4140D}"/>
              </a:ext>
            </a:extLst>
          </p:cNvPr>
          <p:cNvSpPr txBox="1"/>
          <p:nvPr/>
        </p:nvSpPr>
        <p:spPr>
          <a:xfrm>
            <a:off x="3563888" y="65502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6"/>
              </a:rPr>
              <a:t>http://www.gaudium-fm.cz/pece.php</a:t>
            </a:r>
            <a:r>
              <a:rPr lang="cs-CZ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648072"/>
          </a:xfrm>
        </p:spPr>
        <p:txBody>
          <a:bodyPr/>
          <a:lstStyle/>
          <a:p>
            <a:r>
              <a:rPr lang="cs-CZ" sz="2800" b="1" dirty="0"/>
              <a:t>Typy chůze dle počtu dob: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794420" y="1772816"/>
            <a:ext cx="2514600" cy="3586212"/>
          </a:xfrm>
        </p:spPr>
        <p:txBody>
          <a:bodyPr/>
          <a:lstStyle/>
          <a:p>
            <a:pPr lvl="0"/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dvoudobá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9C206F-63D4-76AC-CFD8-B00120237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23181" r="25588" b="16401"/>
          <a:stretch/>
        </p:blipFill>
        <p:spPr>
          <a:xfrm>
            <a:off x="1979712" y="2564904"/>
            <a:ext cx="6009828" cy="392968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94F39F-B2AF-D24D-1290-A5003B1998D9}"/>
              </a:ext>
            </a:extLst>
          </p:cNvPr>
          <p:cNvSpPr txBox="1"/>
          <p:nvPr/>
        </p:nvSpPr>
        <p:spPr>
          <a:xfrm>
            <a:off x="3563888" y="65502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http://www.gaudium-fm.cz/pece.php</a:t>
            </a:r>
            <a:r>
              <a:rPr lang="cs-CZ" sz="14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600" b="1" dirty="0"/>
              <a:t>Metodické zásady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7096"/>
            <a:ext cx="7772400" cy="4932040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/>
              <a:t>zajistit bezpečí nemocného – zprvu nemocného přidržovat, prevence pádů</a:t>
            </a:r>
          </a:p>
          <a:p>
            <a:pPr lvl="1"/>
            <a:r>
              <a:rPr lang="cs-CZ" dirty="0"/>
              <a:t>kontrola rytmu chůze, vychylování trupu (např. držením za pánev, chůze před zrcadlem apod.)</a:t>
            </a:r>
          </a:p>
          <a:p>
            <a:pPr lvl="1"/>
            <a:r>
              <a:rPr lang="cs-CZ" dirty="0"/>
              <a:t>začíná se nácvikem pomalé chůze s kratšími kroky</a:t>
            </a:r>
          </a:p>
          <a:p>
            <a:pPr lvl="1"/>
            <a:r>
              <a:rPr lang="cs-CZ" dirty="0"/>
              <a:t>správně nastavená výška berlí (nezavěšovat se v podpaží, neviset na berlích)</a:t>
            </a:r>
          </a:p>
          <a:p>
            <a:pPr lvl="1"/>
            <a:r>
              <a:rPr lang="cs-CZ" dirty="0"/>
              <a:t>kontrolovat způsob a míru odlehčení DK (např. pomocí osobní váhy, palpační kontrola aktivace obou m. triceps </a:t>
            </a:r>
            <a:r>
              <a:rPr lang="cs-CZ" dirty="0" err="1"/>
              <a:t>brachii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správný motorický stereotyp kladení a odvíjení chodidla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200" b="1" dirty="0"/>
              <a:t>Vlastní nácvik chůze o berlích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správně vysvětlit nemocnému účel použití berlí při chůzi (odlehčení – úplné/částečné, zlepšení balančních schopností, jistoty při chůzi apod.)</a:t>
            </a:r>
          </a:p>
          <a:p>
            <a:pPr lvl="1"/>
            <a:r>
              <a:rPr lang="cs-CZ" dirty="0"/>
              <a:t>začít nácvikem správného stoje o berlích, nácvik posunování berlí vpřed a vzad, do strany a zpět, nácvik přesouvání těžiště k berlím a zpět do rovnovážného stoje</a:t>
            </a:r>
          </a:p>
          <a:p>
            <a:pPr lvl="1"/>
            <a:r>
              <a:rPr lang="cs-CZ" dirty="0"/>
              <a:t>vlastní nácvik některého typu chůze dle konkrétního postižení pacienta (porucha statiky DK, snížení svalové síly, </a:t>
            </a:r>
            <a:r>
              <a:rPr lang="cs-CZ" dirty="0" err="1"/>
              <a:t>perif</a:t>
            </a:r>
            <a:r>
              <a:rPr lang="cs-CZ" dirty="0"/>
              <a:t>./centr. parézy nervů, </a:t>
            </a:r>
            <a:r>
              <a:rPr lang="cs-CZ" dirty="0" err="1"/>
              <a:t>deg</a:t>
            </a:r>
            <a:r>
              <a:rPr lang="cs-CZ" dirty="0"/>
              <a:t>. onemocnění kloubů DK apod.)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552128" y="620688"/>
            <a:ext cx="8496944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Konkrétní příklady různých typů chůzí:</a:t>
            </a:r>
            <a:br>
              <a:rPr kumimoji="0" lang="cs-CZ" sz="28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D081944-4299-1A15-E5F6-88F3E366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</a:rPr>
              <a:t>Chůze v PCH</a:t>
            </a:r>
          </a:p>
          <a:p>
            <a:r>
              <a:rPr lang="cs-CZ" sz="3200" b="1" dirty="0">
                <a:solidFill>
                  <a:srgbClr val="FFFF00"/>
                </a:solidFill>
              </a:rPr>
              <a:t>Chůze s plným či částečným zatížením</a:t>
            </a:r>
          </a:p>
          <a:p>
            <a:r>
              <a:rPr kumimoji="0" lang="cs-CZ" sz="32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s částečným odlehčením obou DKK</a:t>
            </a:r>
          </a:p>
          <a:p>
            <a:r>
              <a:rPr kumimoji="0" lang="cs-CZ" sz="32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nesením DK („</a:t>
            </a:r>
            <a:r>
              <a:rPr kumimoji="0" lang="cs-CZ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prohupem</a:t>
            </a:r>
            <a:r>
              <a:rPr kumimoji="0" lang="cs-CZ" sz="32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“)</a:t>
            </a:r>
          </a:p>
          <a:p>
            <a:r>
              <a:rPr lang="cs-CZ" sz="3200" b="1" dirty="0">
                <a:solidFill>
                  <a:srgbClr val="FFFF00"/>
                </a:solidFill>
              </a:rPr>
              <a:t>Chůze švihem o 2PB</a:t>
            </a:r>
          </a:p>
          <a:p>
            <a:r>
              <a:rPr kumimoji="0" lang="cs-CZ" sz="32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přísunem</a:t>
            </a:r>
          </a:p>
          <a:p>
            <a:endParaRPr lang="cs-CZ" sz="3200" b="1" dirty="0">
              <a:solidFill>
                <a:srgbClr val="FFFF00"/>
              </a:solidFill>
            </a:endParaRPr>
          </a:p>
          <a:p>
            <a:endParaRPr lang="cs-CZ" sz="3200" b="1" dirty="0">
              <a:solidFill>
                <a:srgbClr val="FFFF00"/>
              </a:solidFill>
            </a:endParaRPr>
          </a:p>
          <a:p>
            <a:endParaRPr kumimoji="0" lang="cs-CZ" sz="3200" b="1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cs-CZ" sz="3200" b="1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2664296" cy="648072"/>
          </a:xfrm>
        </p:spPr>
        <p:txBody>
          <a:bodyPr/>
          <a:lstStyle/>
          <a:p>
            <a:pPr marL="514350" indent="-514350"/>
            <a:r>
              <a:rPr lang="cs-CZ" sz="2800" b="1" dirty="0">
                <a:solidFill>
                  <a:srgbClr val="FFFF00"/>
                </a:solidFill>
              </a:rPr>
              <a:t>Chůze v PCH</a:t>
            </a:r>
          </a:p>
        </p:txBody>
      </p:sp>
      <p:pic>
        <p:nvPicPr>
          <p:cNvPr id="5" name="P301037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1412776"/>
            <a:ext cx="3048000" cy="228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Obdélník 5"/>
          <p:cNvSpPr/>
          <p:nvPr/>
        </p:nvSpPr>
        <p:spPr>
          <a:xfrm>
            <a:off x="842701" y="4077072"/>
            <a:ext cx="8030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/>
              <a:t>používají pacienti se zhoršenou stabilitou, při špatné opěrné funkci HKK, pacienti celkové kondičně oslabení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/>
              <a:t>nutné je nastavení správné výšky, zajištění pacienta proti pádu vzad tím, že stojíme za ním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/>
              <a:t>postup: popojet chodítkem dopředu – krok postiženou DK – přísun/krok zdravou DK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600" y="69269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Konkrétní příklady různých typů chůzí:</a:t>
            </a:r>
            <a:br>
              <a:rPr kumimoji="0" lang="cs-CZ" sz="28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1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Charakteristika chůze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548" y="1633783"/>
            <a:ext cx="8136904" cy="4932040"/>
          </a:xfrm>
        </p:spPr>
        <p:txBody>
          <a:bodyPr>
            <a:normAutofit/>
          </a:bodyPr>
          <a:lstStyle/>
          <a:p>
            <a:pPr lvl="1"/>
            <a:r>
              <a:rPr lang="cs-CZ" sz="2800" dirty="0"/>
              <a:t>základní lokomoční stereotyp, charakteristický pro každého jedince (vybudovaný v ontogenezi na fylogeneticky fixovaných principech)</a:t>
            </a:r>
          </a:p>
          <a:p>
            <a:pPr lvl="1"/>
            <a:r>
              <a:rPr lang="cs-CZ" sz="2800" dirty="0"/>
              <a:t>cyklický střídavý pohyb DKK se souhyby celého těla s účelem přesunu z místa na místo</a:t>
            </a:r>
          </a:p>
          <a:p>
            <a:pPr lvl="1"/>
            <a:r>
              <a:rPr lang="cs-CZ" sz="2800" dirty="0"/>
              <a:t>Komplexní pohybová funkce, ve které se mohou projevit poruchy pohybového aparátu nebo nervové soustavy</a:t>
            </a:r>
          </a:p>
          <a:p>
            <a:pPr lvl="1"/>
            <a:r>
              <a:rPr lang="cs-CZ" sz="2800" dirty="0"/>
              <a:t>střídání fáze oporné a fáze švihové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47664"/>
            <a:ext cx="7330008" cy="914400"/>
          </a:xfrm>
        </p:spPr>
        <p:txBody>
          <a:bodyPr/>
          <a:lstStyle/>
          <a:p>
            <a:pPr marL="514350" indent="-514350"/>
            <a:r>
              <a:rPr lang="cs-CZ" sz="2800" b="1" dirty="0">
                <a:solidFill>
                  <a:srgbClr val="FFFF00"/>
                </a:solidFill>
              </a:rPr>
              <a:t>Chůze s plným či částečným zatížením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71600" y="69269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Konkrétní příklady různých typů chůzí:</a:t>
            </a:r>
            <a:br>
              <a:rPr kumimoji="0" lang="cs-CZ" sz="28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80506" y="2492896"/>
            <a:ext cx="766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400" dirty="0"/>
              <a:t>pacient nesmí vůbec a nebo pouze částečně zatížit DK (dle ordinace lékaře, kontrola na osobní váze) – váhu těla </a:t>
            </a:r>
            <a:br>
              <a:rPr lang="cs-CZ" sz="2400" dirty="0"/>
            </a:br>
            <a:r>
              <a:rPr lang="cs-CZ" sz="2400" dirty="0"/>
              <a:t>a postižené DK odlehčuje berlemi, chodidlo však klade na podložku!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čtyřdobá: </a:t>
            </a:r>
            <a:r>
              <a:rPr lang="cs-CZ" sz="2400" dirty="0"/>
              <a:t>levá berle – pravá berle – postižená DK mezi berle – zdravá DK přísun/před berle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třídobá: </a:t>
            </a:r>
            <a:r>
              <a:rPr lang="cs-CZ" sz="2400" dirty="0"/>
              <a:t>obě berle současně – postižená DK mezi berle – zdravá DK přísun/před berle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dvoudobá: </a:t>
            </a:r>
            <a:r>
              <a:rPr lang="cs-CZ" sz="2400" dirty="0"/>
              <a:t>obě berle a postižená DK současně – zdravá DK před berle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Konkrétní příklady různých typů chůzí: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20888"/>
            <a:ext cx="7772400" cy="413995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používají pacienti s postižením obou DKK (RA, artróza, úrazy, operace)</a:t>
            </a:r>
          </a:p>
          <a:p>
            <a:pPr lvl="0"/>
            <a:r>
              <a:rPr lang="cs-CZ" dirty="0"/>
              <a:t>čtyřdobá: levá berle – pravá DK – pravá berle – levá DK</a:t>
            </a:r>
          </a:p>
          <a:p>
            <a:pPr lvl="0"/>
            <a:r>
              <a:rPr lang="cs-CZ" dirty="0"/>
              <a:t>dvoudobá: levá berle a pravá DK – pravá berle a levá DK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99592" y="155679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s částečným odlehčením obou DKK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Konkrétní příklady různých typů chůzí:</a:t>
            </a:r>
            <a:br>
              <a:rPr lang="cs-CZ" sz="2800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772400" cy="23042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pacient nesmí vůbec přikládat DK – stavy po úrazech </a:t>
            </a:r>
            <a:r>
              <a:rPr lang="cs-CZ" dirty="0" err="1"/>
              <a:t>akrálních</a:t>
            </a:r>
            <a:r>
              <a:rPr lang="cs-CZ" dirty="0"/>
              <a:t> částí DK s nemožností přikládat DK (ta je pokrčená a nesena vzduchem)</a:t>
            </a:r>
          </a:p>
          <a:p>
            <a:pPr lvl="0"/>
            <a:r>
              <a:rPr lang="cs-CZ" dirty="0"/>
              <a:t>postup: obě berle – </a:t>
            </a:r>
            <a:r>
              <a:rPr lang="cs-CZ" dirty="0" err="1"/>
              <a:t>prohup</a:t>
            </a:r>
            <a:r>
              <a:rPr lang="cs-CZ" dirty="0"/>
              <a:t> těla mezi/těsně před berle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99592" y="155679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nesením DK („</a:t>
            </a:r>
            <a:r>
              <a:rPr kumimoji="0" lang="cs-CZ" sz="2800" b="1" i="0" u="none" strike="noStrike" kern="1200" cap="none" spc="-1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prohupem</a:t>
            </a: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“)</a:t>
            </a:r>
          </a:p>
        </p:txBody>
      </p:sp>
      <p:pic>
        <p:nvPicPr>
          <p:cNvPr id="30724" name="Picture 4" descr="http://www.hojeni-ran.cz/dbpic/berle-f405_1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5060119" cy="21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3816424" cy="914400"/>
          </a:xfrm>
        </p:spPr>
        <p:txBody>
          <a:bodyPr/>
          <a:lstStyle/>
          <a:p>
            <a:pPr marL="514350" indent="-514350"/>
            <a:r>
              <a:rPr lang="cs-CZ" sz="2800" b="1" dirty="0">
                <a:solidFill>
                  <a:srgbClr val="FFFF00"/>
                </a:solidFill>
              </a:rPr>
              <a:t>Chůze švihem o 2PB</a:t>
            </a:r>
          </a:p>
        </p:txBody>
      </p:sp>
      <p:pic>
        <p:nvPicPr>
          <p:cNvPr id="7" name="P301037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132856"/>
            <a:ext cx="3048000" cy="228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Obdélník 7"/>
          <p:cNvSpPr/>
          <p:nvPr/>
        </p:nvSpPr>
        <p:spPr>
          <a:xfrm>
            <a:off x="755576" y="2924944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800" dirty="0"/>
              <a:t>používají pacienti po amputaci (bez protézy)</a:t>
            </a:r>
          </a:p>
          <a:p>
            <a:pPr lvl="0">
              <a:buFont typeface="Wingdings" pitchFamily="2" charset="2"/>
              <a:buChar char="ü"/>
            </a:pPr>
            <a:r>
              <a:rPr lang="cs-CZ" sz="2800" dirty="0"/>
              <a:t>sled: obě berle dopředu – </a:t>
            </a:r>
            <a:r>
              <a:rPr lang="cs-CZ" sz="2800" dirty="0" err="1"/>
              <a:t>prokmih</a:t>
            </a:r>
            <a:r>
              <a:rPr lang="cs-CZ" sz="2800" dirty="0"/>
              <a:t> celého těla před berle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971600" y="69269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Konkrétní příklady různých typů chůzí:</a:t>
            </a:r>
            <a:br>
              <a:rPr kumimoji="0" lang="cs-CZ" sz="28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Konkrétní příklady různých typů chůzí:</a:t>
            </a:r>
            <a:br>
              <a:rPr lang="cs-CZ" sz="2800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772400" cy="428396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používají pacienti s paraparézou DKK, těžcí </a:t>
            </a:r>
            <a:r>
              <a:rPr lang="cs-CZ" dirty="0" err="1"/>
              <a:t>spastici</a:t>
            </a:r>
            <a:endParaRPr lang="cs-CZ" dirty="0"/>
          </a:p>
          <a:p>
            <a:pPr lvl="0"/>
            <a:r>
              <a:rPr lang="cs-CZ" dirty="0"/>
              <a:t>sled: obě berle dopředu – přísun DKK k berlím (zachovat trojúhelník: berle – DKK)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99592" y="155679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Chůze přísunem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Chyby při chůzi</a:t>
            </a:r>
            <a:br>
              <a:rPr lang="cs-CZ" sz="2800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556" y="1607096"/>
            <a:ext cx="7992888" cy="493204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vytáčení chodidla do ZR/VR – nutné korigovat</a:t>
            </a:r>
          </a:p>
          <a:p>
            <a:pPr lvl="1"/>
            <a:r>
              <a:rPr lang="cs-CZ" dirty="0"/>
              <a:t>špatné kladení a odvíjení chodidla</a:t>
            </a:r>
          </a:p>
          <a:p>
            <a:pPr lvl="1"/>
            <a:r>
              <a:rPr lang="cs-CZ" dirty="0"/>
              <a:t>nedostatečné/nadměrné zatěžování nemocné DK</a:t>
            </a:r>
          </a:p>
          <a:p>
            <a:pPr lvl="1"/>
            <a:r>
              <a:rPr lang="cs-CZ" dirty="0"/>
              <a:t>nestejná délka kroku – pacient má tendenci dělat dlouhý krok nemocnou a krátký zdravou DK</a:t>
            </a:r>
          </a:p>
          <a:p>
            <a:pPr lvl="1"/>
            <a:r>
              <a:rPr lang="cs-CZ" dirty="0"/>
              <a:t>chůze se skloněnou hlavou – je nutné se napřímit </a:t>
            </a:r>
            <a:br>
              <a:rPr lang="cs-CZ" dirty="0"/>
            </a:br>
            <a:r>
              <a:rPr lang="cs-CZ" dirty="0"/>
              <a:t>a dívat se před sebe</a:t>
            </a:r>
          </a:p>
          <a:p>
            <a:pPr lvl="1"/>
            <a:r>
              <a:rPr lang="cs-CZ" dirty="0"/>
              <a:t>zavěšení se do berlí v podpaží (nebezpečí poškození axilárního plexu)</a:t>
            </a:r>
          </a:p>
          <a:p>
            <a:pPr lvl="1"/>
            <a:r>
              <a:rPr lang="cs-CZ" dirty="0"/>
              <a:t>ramena vytažená nahoru k uším při nesprávné výšce berlí (riziko vzniku VAS)</a:t>
            </a:r>
          </a:p>
          <a:p>
            <a:pPr lvl="1"/>
            <a:r>
              <a:rPr lang="cs-CZ" dirty="0"/>
              <a:t>chůze s cirkumdukcí a elevací pánve (při neschopnosti pokrčit koleno nemocné DK)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Nácvik chůze po schodech</a:t>
            </a:r>
            <a:br>
              <a:rPr lang="cs-CZ" sz="2800" dirty="0"/>
            </a:br>
            <a:br>
              <a:rPr lang="cs-CZ" sz="2800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677474"/>
            <a:ext cx="468052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Zásady</a:t>
            </a:r>
          </a:p>
          <a:p>
            <a:pPr lvl="0"/>
            <a:endParaRPr lang="cs-CZ" dirty="0"/>
          </a:p>
        </p:txBody>
      </p:sp>
      <p:pic>
        <p:nvPicPr>
          <p:cNvPr id="5" name="Picture 2" descr="C:\Users\Admin\Fotky\KTLR\stáže čtvrtáci\stáž 1\IMG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455904" cy="2591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960B65-04EE-5125-E9D4-265AA95C698A}"/>
              </a:ext>
            </a:extLst>
          </p:cNvPr>
          <p:cNvSpPr txBox="1"/>
          <p:nvPr/>
        </p:nvSpPr>
        <p:spPr>
          <a:xfrm>
            <a:off x="1060714" y="4225654"/>
            <a:ext cx="7683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dirty="0"/>
              <a:t>vždy je nutné dbát na bezpečnost pacienta – na schody jdeme až po dokonalém zvládnutí chůze po rovině, v indikovaných případech je někdy nutné nacvičovat správný sled berle – DKK na chodbě na 1 nízkém cvičném schůdku (starší osoby, špatná koordinace a stabilita)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2800" b="1" dirty="0"/>
              <a:t>Nácvik chůze po schodech</a:t>
            </a:r>
            <a:br>
              <a:rPr lang="cs-CZ" sz="2800" dirty="0"/>
            </a:br>
            <a:br>
              <a:rPr lang="cs-CZ" sz="2800" dirty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4"/>
            <a:ext cx="7772400" cy="4932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Zásady</a:t>
            </a:r>
          </a:p>
          <a:p>
            <a:pPr lvl="0"/>
            <a:r>
              <a:rPr lang="cs-CZ" dirty="0"/>
              <a:t>při chůzi ze schodů stojíme před pacientem </a:t>
            </a:r>
            <a:br>
              <a:rPr lang="cs-CZ" dirty="0"/>
            </a:br>
            <a:r>
              <a:rPr lang="cs-CZ" dirty="0"/>
              <a:t>a fixujeme jeho pánev, popř. ramena zepředu, současně tím i zmenšujeme hloubku schodiště a strach pacienta</a:t>
            </a:r>
          </a:p>
          <a:p>
            <a:pPr lvl="0"/>
            <a:r>
              <a:rPr lang="cs-CZ" dirty="0"/>
              <a:t>při chůzi do schodů jdeme za pacientem </a:t>
            </a:r>
            <a:br>
              <a:rPr lang="cs-CZ" dirty="0"/>
            </a:br>
            <a:r>
              <a:rPr lang="cs-CZ" dirty="0"/>
              <a:t>a mírně zboku, fixujeme za pánev</a:t>
            </a:r>
          </a:p>
          <a:p>
            <a:pPr lvl="0"/>
            <a:r>
              <a:rPr lang="cs-CZ" dirty="0"/>
              <a:t>je možný nácvik chůze s 1 berlí a vzepřením se </a:t>
            </a:r>
            <a:br>
              <a:rPr lang="cs-CZ" dirty="0"/>
            </a:br>
            <a:r>
              <a:rPr lang="cs-CZ" dirty="0"/>
              <a:t>o zábradlí (ostatní je stejné)</a:t>
            </a:r>
          </a:p>
          <a:p>
            <a:pPr lvl="0"/>
            <a:r>
              <a:rPr lang="cs-CZ" dirty="0"/>
              <a:t>pacient klade berle přibližně na střed schodu, soustředí se na chůzi, neohlíží se a s nikým se nebaví, musí mít pevnou obuv, cvičné schody by měly být pokud možno všechny stejně vysoké, dobře osvětlené, opatřené zábradlím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22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670396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cs-CZ" sz="2800" b="1" dirty="0"/>
              <a:t>Nácvik chůze po schodech</a:t>
            </a:r>
            <a:br>
              <a:rPr lang="cs-CZ" sz="2800" dirty="0"/>
            </a:br>
            <a:endParaRPr lang="cs-CZ" sz="28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827584" y="1988840"/>
            <a:ext cx="7056784" cy="1872208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Chůze ze schodů</a:t>
            </a:r>
            <a:br>
              <a:rPr lang="cs-CZ" sz="3200" b="1" dirty="0"/>
            </a:br>
            <a:r>
              <a:rPr lang="cs-CZ" sz="3200" b="1" dirty="0"/>
              <a:t> = obě berle – operovaná – zdravá</a:t>
            </a:r>
          </a:p>
          <a:p>
            <a:endParaRPr lang="cs-CZ" sz="3200" b="1" dirty="0"/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Chůze do schodů</a:t>
            </a:r>
            <a:br>
              <a:rPr lang="cs-CZ" sz="3200" b="1" dirty="0"/>
            </a:br>
            <a:r>
              <a:rPr lang="cs-CZ" sz="3200" b="1" dirty="0"/>
              <a:t> = zdravá – operovaná – obě berle </a:t>
            </a:r>
          </a:p>
          <a:p>
            <a:endParaRPr lang="cs-CZ" sz="3200" b="1" dirty="0"/>
          </a:p>
          <a:p>
            <a:endParaRPr lang="cs-CZ" dirty="0"/>
          </a:p>
        </p:txBody>
      </p:sp>
      <p:pic>
        <p:nvPicPr>
          <p:cNvPr id="8" name="P4090030.AVI">
            <a:hlinkClick r:id="" action="ppaction://media"/>
            <a:extLst>
              <a:ext uri="{FF2B5EF4-FFF2-40B4-BE49-F238E27FC236}">
                <a16:creationId xmlns:a16="http://schemas.microsoft.com/office/drawing/2014/main" id="{EEB1659B-B38E-54F0-F904-2509BA647D5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36368" y="4149080"/>
            <a:ext cx="3048000" cy="228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1010125.AVI">
            <a:hlinkClick r:id="" action="ppaction://media"/>
            <a:extLst>
              <a:ext uri="{FF2B5EF4-FFF2-40B4-BE49-F238E27FC236}">
                <a16:creationId xmlns:a16="http://schemas.microsoft.com/office/drawing/2014/main" id="{EA6E6A01-C3FC-923F-6FA5-70A32CF23E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259632" y="4121869"/>
            <a:ext cx="3048000" cy="228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610600" cy="72008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PORUCHY CHŮZE Z NEUROLOGICKÉHO POHLEDU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spastická chůze (paraparéza, </a:t>
            </a:r>
            <a:r>
              <a:rPr lang="cs-CZ" sz="2800" dirty="0" err="1"/>
              <a:t>hemiparéza</a:t>
            </a:r>
            <a:r>
              <a:rPr lang="cs-CZ" sz="2800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3"/>
              </a:rPr>
              <a:t>http://www.</a:t>
            </a:r>
            <a:r>
              <a:rPr lang="cs-CZ" sz="2800" dirty="0" err="1">
                <a:hlinkClick r:id="rId3"/>
              </a:rPr>
              <a:t>youtube.com</a:t>
            </a:r>
            <a:r>
              <a:rPr lang="cs-CZ" sz="2800" dirty="0">
                <a:hlinkClick r:id="rId3"/>
              </a:rPr>
              <a:t>/</a:t>
            </a:r>
            <a:r>
              <a:rPr lang="cs-CZ" sz="2800" dirty="0" err="1">
                <a:hlinkClick r:id="rId3"/>
              </a:rPr>
              <a:t>watch</a:t>
            </a:r>
            <a:r>
              <a:rPr lang="cs-CZ" sz="2800" dirty="0">
                <a:hlinkClick r:id="rId3"/>
              </a:rPr>
              <a:t>?v=y160w4sAQNw&amp;list=PLB82C0C52FE3FFBA4&amp;index=1</a:t>
            </a:r>
            <a:endParaRPr lang="cs-CZ" sz="2800" dirty="0"/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4"/>
              </a:rPr>
              <a:t>http://www.</a:t>
            </a:r>
            <a:r>
              <a:rPr lang="cs-CZ" sz="2800" dirty="0" err="1">
                <a:hlinkClick r:id="rId4"/>
              </a:rPr>
              <a:t>youtube.com</a:t>
            </a:r>
            <a:r>
              <a:rPr lang="cs-CZ" sz="2800" dirty="0">
                <a:hlinkClick r:id="rId4"/>
              </a:rPr>
              <a:t>/</a:t>
            </a:r>
            <a:r>
              <a:rPr lang="cs-CZ" sz="2800" dirty="0" err="1">
                <a:hlinkClick r:id="rId4"/>
              </a:rPr>
              <a:t>watch</a:t>
            </a:r>
            <a:r>
              <a:rPr lang="cs-CZ" sz="2800" dirty="0">
                <a:hlinkClick r:id="rId4"/>
              </a:rPr>
              <a:t>?v=</a:t>
            </a:r>
            <a:r>
              <a:rPr lang="cs-CZ" sz="2800" dirty="0" err="1">
                <a:hlinkClick r:id="rId4"/>
              </a:rPr>
              <a:t>eLuxTFHoZAA</a:t>
            </a:r>
            <a:r>
              <a:rPr lang="cs-CZ" sz="2800" dirty="0">
                <a:hlinkClick r:id="rId4"/>
              </a:rPr>
              <a:t>&amp;list=PLB82C0C52FE3FFBA4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ataktická chůze (tabická, cerebelární)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5"/>
              </a:rPr>
              <a:t>http://www.</a:t>
            </a:r>
            <a:r>
              <a:rPr lang="cs-CZ" sz="2800" dirty="0" err="1">
                <a:hlinkClick r:id="rId5"/>
              </a:rPr>
              <a:t>youtube.com</a:t>
            </a:r>
            <a:r>
              <a:rPr lang="cs-CZ" sz="2800" dirty="0">
                <a:hlinkClick r:id="rId5"/>
              </a:rPr>
              <a:t>/</a:t>
            </a:r>
            <a:r>
              <a:rPr lang="cs-CZ" sz="2800" dirty="0" err="1">
                <a:hlinkClick r:id="rId5"/>
              </a:rPr>
              <a:t>watch</a:t>
            </a:r>
            <a:r>
              <a:rPr lang="cs-CZ" sz="2800" dirty="0">
                <a:hlinkClick r:id="rId5"/>
              </a:rPr>
              <a:t>?v=</a:t>
            </a:r>
            <a:r>
              <a:rPr lang="cs-CZ" sz="2800" dirty="0" err="1">
                <a:hlinkClick r:id="rId5"/>
              </a:rPr>
              <a:t>FpiEprzObIU</a:t>
            </a:r>
            <a:r>
              <a:rPr lang="cs-CZ" sz="2800" dirty="0">
                <a:hlinkClick r:id="rId5"/>
              </a:rPr>
              <a:t>&amp;list=PLB82C0C52FE3FFBA4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parkinsonská chůze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6"/>
              </a:rPr>
              <a:t>http://www.</a:t>
            </a:r>
            <a:r>
              <a:rPr lang="cs-CZ" sz="2800" dirty="0" err="1">
                <a:hlinkClick r:id="rId6"/>
              </a:rPr>
              <a:t>youtube.com</a:t>
            </a:r>
            <a:r>
              <a:rPr lang="cs-CZ" sz="2800" dirty="0">
                <a:hlinkClick r:id="rId6"/>
              </a:rPr>
              <a:t>/</a:t>
            </a:r>
            <a:r>
              <a:rPr lang="cs-CZ" sz="2800" dirty="0" err="1">
                <a:hlinkClick r:id="rId6"/>
              </a:rPr>
              <a:t>watch</a:t>
            </a:r>
            <a:r>
              <a:rPr lang="cs-CZ" sz="2800" dirty="0">
                <a:hlinkClick r:id="rId6"/>
              </a:rPr>
              <a:t>?v=j86omOwx0Hk&amp;list=PLB82C0C52FE3FFBA4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hyperkinetická chůze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7"/>
              </a:rPr>
              <a:t>http://www.</a:t>
            </a:r>
            <a:r>
              <a:rPr lang="cs-CZ" sz="2800" dirty="0" err="1">
                <a:hlinkClick r:id="rId7"/>
              </a:rPr>
              <a:t>youtube.com</a:t>
            </a:r>
            <a:r>
              <a:rPr lang="cs-CZ" sz="2800" dirty="0">
                <a:hlinkClick r:id="rId7"/>
              </a:rPr>
              <a:t>/</a:t>
            </a:r>
            <a:r>
              <a:rPr lang="cs-CZ" sz="2800" dirty="0" err="1">
                <a:hlinkClick r:id="rId7"/>
              </a:rPr>
              <a:t>watch</a:t>
            </a:r>
            <a:r>
              <a:rPr lang="cs-CZ" sz="2800" dirty="0">
                <a:hlinkClick r:id="rId7"/>
              </a:rPr>
              <a:t>?v=</a:t>
            </a:r>
            <a:r>
              <a:rPr lang="cs-CZ" sz="2800" dirty="0" err="1">
                <a:hlinkClick r:id="rId7"/>
              </a:rPr>
              <a:t>QORlwMeWOeU</a:t>
            </a:r>
            <a:r>
              <a:rPr lang="cs-CZ" sz="2800" dirty="0">
                <a:hlinkClick r:id="rId7"/>
              </a:rPr>
              <a:t>&amp;list=PLB82C0C52FE3FFBA4</a:t>
            </a:r>
            <a:endParaRPr lang="cs-CZ" sz="2800" dirty="0"/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8"/>
              </a:rPr>
              <a:t>http://www.</a:t>
            </a:r>
            <a:r>
              <a:rPr lang="cs-CZ" sz="2800" dirty="0" err="1">
                <a:hlinkClick r:id="rId8"/>
              </a:rPr>
              <a:t>youtube.com</a:t>
            </a:r>
            <a:r>
              <a:rPr lang="cs-CZ" sz="2800" dirty="0">
                <a:hlinkClick r:id="rId8"/>
              </a:rPr>
              <a:t>/</a:t>
            </a:r>
            <a:r>
              <a:rPr lang="cs-CZ" sz="2800" dirty="0" err="1">
                <a:hlinkClick r:id="rId8"/>
              </a:rPr>
              <a:t>watch</a:t>
            </a:r>
            <a:r>
              <a:rPr lang="cs-CZ" sz="2800" dirty="0">
                <a:hlinkClick r:id="rId8"/>
              </a:rPr>
              <a:t>?v=GEqG1jB2pD8&amp;list=PLB82C0C52FE3FFBA4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vestibulární chůze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kolébavá (kachní) chůze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9"/>
              </a:rPr>
              <a:t>http://www.</a:t>
            </a:r>
            <a:r>
              <a:rPr lang="cs-CZ" sz="2800" dirty="0" err="1">
                <a:hlinkClick r:id="rId9"/>
              </a:rPr>
              <a:t>youtube.com</a:t>
            </a:r>
            <a:r>
              <a:rPr lang="cs-CZ" sz="2800" dirty="0">
                <a:hlinkClick r:id="rId9"/>
              </a:rPr>
              <a:t>/</a:t>
            </a:r>
            <a:r>
              <a:rPr lang="cs-CZ" sz="2800" dirty="0" err="1">
                <a:hlinkClick r:id="rId9"/>
              </a:rPr>
              <a:t>watch</a:t>
            </a:r>
            <a:r>
              <a:rPr lang="cs-CZ" sz="2800" dirty="0">
                <a:hlinkClick r:id="rId9"/>
              </a:rPr>
              <a:t>?v=lIOP2RT_9uQ&amp;list=PLB82C0C52FE3FFBA4</a:t>
            </a:r>
            <a:endParaRPr lang="cs-CZ" sz="2800" dirty="0"/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10"/>
              </a:rPr>
              <a:t>http://www.</a:t>
            </a:r>
            <a:r>
              <a:rPr lang="cs-CZ" sz="2800" dirty="0" err="1">
                <a:hlinkClick r:id="rId10"/>
              </a:rPr>
              <a:t>youtube.com</a:t>
            </a:r>
            <a:r>
              <a:rPr lang="cs-CZ" sz="2800" dirty="0">
                <a:hlinkClick r:id="rId10"/>
              </a:rPr>
              <a:t>/</a:t>
            </a:r>
            <a:r>
              <a:rPr lang="cs-CZ" sz="2800" dirty="0" err="1">
                <a:hlinkClick r:id="rId10"/>
              </a:rPr>
              <a:t>watch</a:t>
            </a:r>
            <a:r>
              <a:rPr lang="cs-CZ" sz="2800" dirty="0">
                <a:hlinkClick r:id="rId10"/>
              </a:rPr>
              <a:t>?v=b5rIEx9SsCo&amp;list=PLB82C0C52FE3FFBA4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peroneální</a:t>
            </a:r>
            <a:r>
              <a:rPr lang="cs-CZ" sz="2800" dirty="0"/>
              <a:t> chůze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>
                <a:hlinkClick r:id="rId11"/>
              </a:rPr>
              <a:t>http://www.</a:t>
            </a:r>
            <a:r>
              <a:rPr lang="cs-CZ" sz="2800" dirty="0" err="1">
                <a:hlinkClick r:id="rId11"/>
              </a:rPr>
              <a:t>youtube.com</a:t>
            </a:r>
            <a:r>
              <a:rPr lang="cs-CZ" sz="2800" dirty="0">
                <a:hlinkClick r:id="rId11"/>
              </a:rPr>
              <a:t>/</a:t>
            </a:r>
            <a:r>
              <a:rPr lang="cs-CZ" sz="2800" dirty="0" err="1">
                <a:hlinkClick r:id="rId11"/>
              </a:rPr>
              <a:t>watch</a:t>
            </a:r>
            <a:r>
              <a:rPr lang="cs-CZ" sz="2800" dirty="0">
                <a:hlinkClick r:id="rId11"/>
              </a:rPr>
              <a:t>?v=F_F7DdAD7yU&amp;list=PLB82C0C52FE3FFBA4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hysterická chůze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antalgická</a:t>
            </a:r>
            <a:r>
              <a:rPr lang="cs-CZ" sz="2800" dirty="0"/>
              <a:t> chůze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452A-B1C7-9B1E-671C-C847EBD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chůze </a:t>
            </a:r>
            <a:r>
              <a:rPr lang="cs-CZ" sz="2400" dirty="0"/>
              <a:t>(dle V. Jandy)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6F416-31B9-2077-7FE0-FBE49287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Proximální</a:t>
            </a:r>
            <a:r>
              <a:rPr lang="cs-CZ" dirty="0"/>
              <a:t> (kyčelní) – hlavní pohyb vykonáván </a:t>
            </a:r>
            <a:br>
              <a:rPr lang="cs-CZ" dirty="0"/>
            </a:br>
            <a:r>
              <a:rPr lang="cs-CZ" dirty="0"/>
              <a:t>v kyčelních kloubech (hlavní svaly: flexory kyčle, malé odvinování chodidla)</a:t>
            </a:r>
          </a:p>
          <a:p>
            <a:endParaRPr lang="cs-CZ" dirty="0"/>
          </a:p>
          <a:p>
            <a:r>
              <a:rPr lang="cs-CZ" b="1" dirty="0">
                <a:solidFill>
                  <a:srgbClr val="FFFF00"/>
                </a:solidFill>
              </a:rPr>
              <a:t>Akrální </a:t>
            </a:r>
            <a:r>
              <a:rPr lang="cs-CZ" dirty="0"/>
              <a:t>– výrazné odvinování chodidla, velká plantární flexe nohy (hlavní svaly: plantární flexory nohy, nápadný posun těžiště těla ve vertikálním směru)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FFFF00"/>
                </a:solidFill>
              </a:rPr>
              <a:t>Peroneální</a:t>
            </a:r>
            <a:r>
              <a:rPr lang="cs-CZ" dirty="0"/>
              <a:t> – výrazná flexe v kolenních kloubech, VR v kyčelních kloubech, everze nohy</a:t>
            </a:r>
          </a:p>
        </p:txBody>
      </p:sp>
    </p:spTree>
    <p:extLst>
      <p:ext uri="{BB962C8B-B14F-4D97-AF65-F5344CB8AC3E}">
        <p14:creationId xmlns:p14="http://schemas.microsoft.com/office/powerpoint/2010/main" val="366110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C81F6-C4D2-789A-860E-EBD6CB36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A3AC6-EDB7-7933-0DD2-24318F077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/>
          <a:stretch/>
        </p:blipFill>
        <p:spPr bwMode="auto">
          <a:xfrm>
            <a:off x="2100300" y="1429108"/>
            <a:ext cx="5400600" cy="49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3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60885-4E1C-CD2B-0375-D5363825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chůze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F1BA1-FDFE-D1E7-86AC-7F093CDC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26" y="1628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sz="3500" b="1" dirty="0">
                <a:solidFill>
                  <a:srgbClr val="FFFF00"/>
                </a:solidFill>
              </a:rPr>
              <a:t>Aspekce chůze</a:t>
            </a:r>
          </a:p>
          <a:p>
            <a:r>
              <a:rPr lang="cs-CZ" dirty="0"/>
              <a:t>jednoduchá kvalitativní analýza chůze</a:t>
            </a:r>
          </a:p>
          <a:p>
            <a:r>
              <a:rPr lang="cs-CZ" dirty="0"/>
              <a:t>předpokladem je znalost krokových fází a kineziologie pohybů </a:t>
            </a:r>
            <a:r>
              <a:rPr lang="cs-CZ" dirty="0" err="1"/>
              <a:t>sedgmentů</a:t>
            </a:r>
            <a:r>
              <a:rPr lang="cs-CZ" dirty="0"/>
              <a:t> těla </a:t>
            </a:r>
            <a:br>
              <a:rPr lang="cs-CZ" dirty="0"/>
            </a:br>
            <a:r>
              <a:rPr lang="cs-CZ" dirty="0"/>
              <a:t>v jednotlivých fázích (</a:t>
            </a:r>
            <a:r>
              <a:rPr lang="cs-CZ" sz="3200" dirty="0"/>
              <a:t>oporné a švihové</a:t>
            </a:r>
            <a:r>
              <a:rPr lang="cs-CZ" dirty="0"/>
              <a:t>)</a:t>
            </a:r>
          </a:p>
          <a:p>
            <a:r>
              <a:rPr lang="cs-CZ" dirty="0"/>
              <a:t>vyšetřovaný je bosý, ve spodním prádle</a:t>
            </a:r>
          </a:p>
          <a:p>
            <a:r>
              <a:rPr lang="cs-CZ" dirty="0"/>
              <a:t>pohled zepředu, zboku, zezadu</a:t>
            </a:r>
          </a:p>
          <a:p>
            <a:r>
              <a:rPr lang="cs-CZ" dirty="0"/>
              <a:t>vyšetření modifikací chůze</a:t>
            </a:r>
          </a:p>
          <a:p>
            <a:endParaRPr lang="cs-CZ" dirty="0"/>
          </a:p>
          <a:p>
            <a:pPr marL="68580" indent="0">
              <a:buNone/>
            </a:pPr>
            <a:r>
              <a:rPr lang="cs-CZ" sz="3500" b="1" dirty="0">
                <a:solidFill>
                  <a:srgbClr val="FFFF00"/>
                </a:solidFill>
              </a:rPr>
              <a:t>Kinematická a kinetická analýza chůze</a:t>
            </a:r>
          </a:p>
        </p:txBody>
      </p:sp>
    </p:spTree>
    <p:extLst>
      <p:ext uri="{BB962C8B-B14F-4D97-AF65-F5344CB8AC3E}">
        <p14:creationId xmlns:p14="http://schemas.microsoft.com/office/powerpoint/2010/main" val="398087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Při chůzi sledujeme: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80" y="1772816"/>
            <a:ext cx="7772400" cy="493204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délka kroku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šíře</a:t>
            </a: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kroku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úhel vychýlení špičky nohy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kročný mechanismus 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pohyb pánve a páteře</a:t>
            </a:r>
            <a:endParaRPr lang="cs-CZ" dirty="0">
              <a:solidFill>
                <a:srgbClr val="FFFF00"/>
              </a:solidFill>
            </a:endParaRP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synkinéza HKK</a:t>
            </a:r>
            <a:endParaRPr lang="cs-CZ" dirty="0">
              <a:solidFill>
                <a:srgbClr val="FFFF00"/>
              </a:solidFill>
            </a:endParaRP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rychlost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</a:rPr>
              <a:t>chůze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dýchání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Při chůzi sledujeme: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délka kroku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– asi 60cm u dospělého, při asymetrii = kulhání </a:t>
            </a:r>
          </a:p>
          <a:p>
            <a:pPr lvl="0"/>
            <a:endParaRPr lang="cs-CZ" dirty="0"/>
          </a:p>
          <a:p>
            <a:r>
              <a:rPr lang="cs-CZ" b="1" dirty="0">
                <a:solidFill>
                  <a:srgbClr val="FFFF00"/>
                </a:solidFill>
              </a:rPr>
              <a:t>šíře</a:t>
            </a:r>
            <a:r>
              <a:rPr lang="cs-CZ" dirty="0"/>
              <a:t> – vzdálenost chodidel od střední čáry</a:t>
            </a:r>
          </a:p>
          <a:p>
            <a:pPr lvl="1"/>
            <a:r>
              <a:rPr lang="cs-CZ" dirty="0"/>
              <a:t>zvětšení = chůze o široké bázi</a:t>
            </a:r>
          </a:p>
          <a:p>
            <a:pPr lvl="1"/>
            <a:r>
              <a:rPr lang="cs-CZ" dirty="0"/>
              <a:t>zúžení = chůze o úzké bázi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úhel vychýlení špičky nohy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– od střední osy chůze, asymetrie = dysbalance rotátorů kyčelních kloubů</a:t>
            </a:r>
          </a:p>
        </p:txBody>
      </p:sp>
    </p:spTree>
    <p:extLst>
      <p:ext uri="{BB962C8B-B14F-4D97-AF65-F5344CB8AC3E}">
        <p14:creationId xmlns:p14="http://schemas.microsoft.com/office/powerpoint/2010/main" val="298280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Při chůzi sledujeme: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kročný mechanismus </a:t>
            </a:r>
            <a:endParaRPr lang="cs-CZ" dirty="0">
              <a:solidFill>
                <a:srgbClr val="FFFF00"/>
              </a:solidFill>
            </a:endParaRPr>
          </a:p>
          <a:p>
            <a:pPr lvl="1"/>
            <a:r>
              <a:rPr lang="cs-CZ" dirty="0"/>
              <a:t>stereotyp zapínání svalů pánevního pletence: </a:t>
            </a:r>
          </a:p>
          <a:p>
            <a:pPr lvl="2"/>
            <a:r>
              <a:rPr lang="cs-CZ" dirty="0"/>
              <a:t>norma = </a:t>
            </a:r>
            <a:r>
              <a:rPr lang="cs-CZ" dirty="0" err="1"/>
              <a:t>trojflexe</a:t>
            </a:r>
            <a:r>
              <a:rPr lang="cs-CZ" dirty="0"/>
              <a:t> DK: v kyčli, koleni, </a:t>
            </a:r>
            <a:r>
              <a:rPr lang="cs-CZ" dirty="0" err="1"/>
              <a:t>dorziflexi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 hleznu = zkracovací funkce DK</a:t>
            </a:r>
          </a:p>
          <a:p>
            <a:pPr lvl="2"/>
            <a:r>
              <a:rPr lang="cs-CZ" dirty="0"/>
              <a:t>patologie = elevace a rotace pánve</a:t>
            </a:r>
          </a:p>
          <a:p>
            <a:pPr lvl="1"/>
            <a:r>
              <a:rPr lang="cs-CZ" dirty="0" err="1"/>
              <a:t>trojflexe</a:t>
            </a:r>
            <a:r>
              <a:rPr lang="cs-CZ" dirty="0"/>
              <a:t> – pohyby v kloubech DK (omezení/zvětšení rozsahu)</a:t>
            </a:r>
          </a:p>
          <a:p>
            <a:pPr lvl="1"/>
            <a:r>
              <a:rPr lang="cs-CZ" dirty="0"/>
              <a:t>odvíjení nohy od podložky (narušeno při afekcích nohy, porušené klenbě nožní)</a:t>
            </a:r>
          </a:p>
        </p:txBody>
      </p:sp>
    </p:spTree>
    <p:extLst>
      <p:ext uri="{BB962C8B-B14F-4D97-AF65-F5344CB8AC3E}">
        <p14:creationId xmlns:p14="http://schemas.microsoft.com/office/powerpoint/2010/main" val="171149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2800" b="1" dirty="0"/>
              <a:t>Při chůzi sledujeme: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pohyb pánve </a:t>
            </a:r>
            <a:r>
              <a:rPr lang="cs-CZ" dirty="0"/>
              <a:t>(laterální posun, zešikmení a rotace) </a:t>
            </a:r>
            <a:r>
              <a:rPr lang="cs-CZ" b="1" dirty="0">
                <a:solidFill>
                  <a:srgbClr val="FFFF00"/>
                </a:solidFill>
              </a:rPr>
              <a:t>a páteře </a:t>
            </a:r>
            <a:r>
              <a:rPr lang="cs-CZ" dirty="0"/>
              <a:t>(rotace, a zapojení svalů trupu)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synkinéza HKK </a:t>
            </a:r>
            <a:r>
              <a:rPr lang="cs-CZ" dirty="0"/>
              <a:t>(</a:t>
            </a:r>
            <a:r>
              <a:rPr lang="cs-CZ" dirty="0" err="1"/>
              <a:t>kontrarotace</a:t>
            </a:r>
            <a:r>
              <a:rPr lang="cs-CZ" dirty="0"/>
              <a:t> RK a hrudníku proti rotaci pánve)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rychlost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– nejprve nácvik pomalé chůze, norma 100 kroků/min</a:t>
            </a:r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dýchání </a:t>
            </a:r>
            <a:r>
              <a:rPr lang="cs-CZ" dirty="0"/>
              <a:t>– plynulé</a:t>
            </a:r>
          </a:p>
        </p:txBody>
      </p:sp>
    </p:spTree>
    <p:extLst>
      <p:ext uri="{BB962C8B-B14F-4D97-AF65-F5344CB8AC3E}">
        <p14:creationId xmlns:p14="http://schemas.microsoft.com/office/powerpoint/2010/main" val="918244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3673</TotalTime>
  <Words>2189</Words>
  <Application>Microsoft Office PowerPoint</Application>
  <PresentationFormat>Předvádění na obrazovce (4:3)</PresentationFormat>
  <Paragraphs>257</Paragraphs>
  <Slides>40</Slides>
  <Notes>37</Notes>
  <HiddenSlides>0</HiddenSlides>
  <MMClips>6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Nácvik lokomočních funkcí  (chůze) </vt:lpstr>
      <vt:lpstr>Obsah</vt:lpstr>
      <vt:lpstr>Charakteristika chůze </vt:lpstr>
      <vt:lpstr>Typy chůze (dle V. Jandy)</vt:lpstr>
      <vt:lpstr>Vyšetření chůze</vt:lpstr>
      <vt:lpstr>Při chůzi sledujeme: </vt:lpstr>
      <vt:lpstr>Při chůzi sledujeme: </vt:lpstr>
      <vt:lpstr>Při chůzi sledujeme: </vt:lpstr>
      <vt:lpstr>Při chůzi sledujeme: </vt:lpstr>
      <vt:lpstr>Reedukace chůze  </vt:lpstr>
      <vt:lpstr>Reedukace chůze  </vt:lpstr>
      <vt:lpstr>Nácvik chůze s lokomočními pomůckami</vt:lpstr>
      <vt:lpstr>Pomůcky substituční a kompenzační </vt:lpstr>
      <vt:lpstr>Opěrné pomůcky </vt:lpstr>
      <vt:lpstr>Berle </vt:lpstr>
      <vt:lpstr>Nastavení výšky berlí </vt:lpstr>
      <vt:lpstr>Nastavení výšky berlí </vt:lpstr>
      <vt:lpstr>Nastavení výšky berlí </vt:lpstr>
      <vt:lpstr>Podpažní berle </vt:lpstr>
      <vt:lpstr>Francouzské berle (předloketní, kanadské)  </vt:lpstr>
      <vt:lpstr>Zásady při používání lokomočních pomůcek </vt:lpstr>
      <vt:lpstr>Typy chůze dle možnosti zatížení DK: </vt:lpstr>
      <vt:lpstr>Typy chůze dle počtu dob: </vt:lpstr>
      <vt:lpstr>Typy chůze dle počtu dob: </vt:lpstr>
      <vt:lpstr>Typy chůze dle počtu dob: </vt:lpstr>
      <vt:lpstr>Metodické zásady  </vt:lpstr>
      <vt:lpstr>Vlastní nácvik chůze o berlích </vt:lpstr>
      <vt:lpstr>Prezentace aplikace PowerPoint</vt:lpstr>
      <vt:lpstr>Chůze v PCH</vt:lpstr>
      <vt:lpstr>Chůze s plným či částečným zatížením</vt:lpstr>
      <vt:lpstr>Konkrétní příklady různých typů chůzí: </vt:lpstr>
      <vt:lpstr>Konkrétní příklady různých typů chůzí: </vt:lpstr>
      <vt:lpstr>Chůze švihem o 2PB</vt:lpstr>
      <vt:lpstr>Konkrétní příklady různých typů chůzí: </vt:lpstr>
      <vt:lpstr>Chyby při chůzi </vt:lpstr>
      <vt:lpstr>Nácvik chůze po schodech  </vt:lpstr>
      <vt:lpstr>Nácvik chůze po schodech  </vt:lpstr>
      <vt:lpstr>Nácvik chůze po schodech </vt:lpstr>
      <vt:lpstr>PORUCHY CHŮZE Z NEUROLOGICKÉHO POHLEDU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444</cp:revision>
  <dcterms:created xsi:type="dcterms:W3CDTF">2013-02-15T17:50:36Z</dcterms:created>
  <dcterms:modified xsi:type="dcterms:W3CDTF">2024-05-05T08:47:07Z</dcterms:modified>
</cp:coreProperties>
</file>