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577" r:id="rId2"/>
    <p:sldId id="498" r:id="rId3"/>
    <p:sldId id="585" r:id="rId4"/>
    <p:sldId id="509" r:id="rId5"/>
    <p:sldId id="602" r:id="rId6"/>
    <p:sldId id="603" r:id="rId7"/>
    <p:sldId id="584" r:id="rId8"/>
    <p:sldId id="587" r:id="rId9"/>
    <p:sldId id="588" r:id="rId10"/>
    <p:sldId id="586" r:id="rId11"/>
    <p:sldId id="592" r:id="rId12"/>
    <p:sldId id="591" r:id="rId13"/>
    <p:sldId id="590" r:id="rId14"/>
    <p:sldId id="589" r:id="rId15"/>
    <p:sldId id="604" r:id="rId16"/>
    <p:sldId id="605" r:id="rId17"/>
    <p:sldId id="606" r:id="rId18"/>
    <p:sldId id="607" r:id="rId19"/>
    <p:sldId id="608" r:id="rId20"/>
    <p:sldId id="594" r:id="rId21"/>
    <p:sldId id="593" r:id="rId22"/>
    <p:sldId id="597" r:id="rId23"/>
    <p:sldId id="598" r:id="rId24"/>
    <p:sldId id="596" r:id="rId25"/>
    <p:sldId id="599" r:id="rId26"/>
    <p:sldId id="601" r:id="rId27"/>
    <p:sldId id="600" r:id="rId28"/>
    <p:sldId id="5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167" autoAdjust="0"/>
  </p:normalViewPr>
  <p:slideViewPr>
    <p:cSldViewPr>
      <p:cViewPr varScale="1">
        <p:scale>
          <a:sx n="93" d="100"/>
          <a:sy n="93" d="100"/>
        </p:scale>
        <p:origin x="116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1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12.05.2024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3706AE6-7A69-3B9D-93CE-1290DE5F7FAB}"/>
              </a:ext>
            </a:extLst>
          </p:cNvPr>
          <p:cNvSpPr txBox="1"/>
          <p:nvPr/>
        </p:nvSpPr>
        <p:spPr>
          <a:xfrm>
            <a:off x="2514600" y="539496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13.5.2024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9AE1DB83-BA8E-B86B-20AE-49DBA774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10FC142-CD97-7F8D-3AB7-9A97257F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772400" cy="1975104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Základy reflexních metodik a postupů 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452A-B1C7-9B1E-671C-C847EBD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3. Patologické synkinézy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6F416-31B9-2077-7FE0-FBE49287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jde o specifické souhyby, které se objevují u centrálních lézí 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lze je využít k vyvolání vůlí nespustitelných pohybů končetin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7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DC03-4A0C-690E-0196-31C12CC4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9" y="473594"/>
            <a:ext cx="7772400" cy="914400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4. Vývojově staré reflexní mechanismy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6D5D8-9A26-BD7F-F0BD-E10B2CC5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jde o pohybové prefabrikáty zakódované v průběhu fylogenetického vývoje – uplatňují se jako nezbytné pro život, jako posturální a lokomoční báze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využívají se pro facilitaci pohybu skrze proprioceptivní vstupy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33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F16C5-4786-FFFB-0A77-FE726D41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5. Maximální odpor kladený </a:t>
            </a:r>
            <a:r>
              <a:rPr lang="cs-CZ" sz="3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facilitovanému</a:t>
            </a:r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 pohybu</a:t>
            </a:r>
            <a:b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E53F7-D381-4389-928A-74E0DF49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7772400" cy="4572000"/>
          </a:xfrm>
        </p:spPr>
        <p:txBody>
          <a:bodyPr/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 maximálním odporu dochází k náboru max. počtu motorických jednotek svalu, rychlým sledem akčních potenciálů se aktivují i utlumené motoneurony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patří k nejsilnějším facilitačním prvkům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51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E2CF5-2533-CF39-8AB3-E68FFA3D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6. Rytmická stabilizace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06CD3-0AAC-907D-56A1-897ED6C9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kontrakce agonistů a antagonistů proti tendenci střídavě vychýlit kloub z volním úsilím fixované polohy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48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48901-C057-96E2-B381-67942455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80" y="490070"/>
            <a:ext cx="7772400" cy="914400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7. Facilitace z povrchových receptorů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D1496-4847-3FF7-D070-78B887A9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drážděním kůže nad stimulovaným svalem různými podněty (teplo, bolest, dotyk, hlazení, kartáčování, ledování, chladící sprej,…)</a:t>
            </a:r>
          </a:p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</a:rPr>
              <a:t>podobně funguje i dráždění úchopem, vedením pohybu, nebo kontakt s předměty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2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5EA27-C891-7571-6383-FC250DC6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doprovod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8F4E1-FA94-9CC2-3886-E45193DA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povel určí pacientovi co činit a jak: </a:t>
            </a:r>
          </a:p>
          <a:p>
            <a:r>
              <a:rPr lang="cs-CZ" dirty="0"/>
              <a:t>pokyny musí být jasné a </a:t>
            </a:r>
            <a:r>
              <a:rPr lang="cs-CZ" dirty="0" err="1"/>
              <a:t>výstiţné</a:t>
            </a:r>
            <a:r>
              <a:rPr lang="cs-CZ" dirty="0"/>
              <a:t>, mají být kombinovány s pasivním pohybem </a:t>
            </a:r>
          </a:p>
          <a:p>
            <a:r>
              <a:rPr lang="cs-CZ" dirty="0"/>
              <a:t>terapeut dává pokyny pacientovi, ne léčené části těla </a:t>
            </a:r>
          </a:p>
          <a:p>
            <a:r>
              <a:rPr lang="cs-CZ" dirty="0"/>
              <a:t>časování pohybu je </a:t>
            </a:r>
            <a:r>
              <a:rPr lang="cs-CZ" dirty="0" err="1"/>
              <a:t>důleţité</a:t>
            </a:r>
            <a:r>
              <a:rPr lang="cs-CZ" dirty="0"/>
              <a:t> při použití napínacího reflexu </a:t>
            </a:r>
          </a:p>
          <a:p>
            <a:r>
              <a:rPr lang="cs-CZ" dirty="0"/>
              <a:t>povely k pohybu jsou opakovány ke zvětšení pobídky </a:t>
            </a:r>
          </a:p>
          <a:p>
            <a:r>
              <a:rPr lang="cs-CZ" dirty="0"/>
              <a:t>hlasitost </a:t>
            </a:r>
            <a:r>
              <a:rPr lang="cs-CZ" dirty="0" err="1"/>
              <a:t>můţe</a:t>
            </a:r>
            <a:r>
              <a:rPr lang="cs-CZ" dirty="0"/>
              <a:t> ovlivnit sílu odpovědi svalu </a:t>
            </a:r>
          </a:p>
          <a:p>
            <a:r>
              <a:rPr lang="cs-CZ" dirty="0"/>
              <a:t>povely se dělí do 3 částí: 1. příprava - co, 2. akce – kdy začít, 3. korekce – jak opravit a modifikovat akci</a:t>
            </a:r>
          </a:p>
        </p:txBody>
      </p:sp>
    </p:spTree>
    <p:extLst>
      <p:ext uri="{BB962C8B-B14F-4D97-AF65-F5344CB8AC3E}">
        <p14:creationId xmlns:p14="http://schemas.microsoft.com/office/powerpoint/2010/main" val="365060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2211-E502-E07E-C68B-032E6471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Zrakový kontakt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0105F-08F6-ADDB-34E5-992A408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zraku pacient kontroluje a koriguje pozici a pohyb  </a:t>
            </a:r>
          </a:p>
          <a:p>
            <a:r>
              <a:rPr lang="cs-CZ" dirty="0"/>
              <a:t>zpětná vazba zrakem může zesílit svalovou kontrakci </a:t>
            </a:r>
          </a:p>
          <a:p>
            <a:r>
              <a:rPr lang="cs-CZ" dirty="0"/>
              <a:t>kontakt očima mezi pacientem a terapeutem pomáhá komunikaci a spolupráci</a:t>
            </a:r>
          </a:p>
        </p:txBody>
      </p:sp>
    </p:spTree>
    <p:extLst>
      <p:ext uri="{BB962C8B-B14F-4D97-AF65-F5344CB8AC3E}">
        <p14:creationId xmlns:p14="http://schemas.microsoft.com/office/powerpoint/2010/main" val="232382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342EE-1727-EB64-8F61-B8A10FDE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0610"/>
            <a:ext cx="8229600" cy="914400"/>
          </a:xfrm>
        </p:spPr>
        <p:txBody>
          <a:bodyPr/>
          <a:lstStyle/>
          <a:p>
            <a:r>
              <a:rPr lang="cs-CZ" sz="3200" dirty="0"/>
              <a:t>Představa pohybu – cvičení v představě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09B87-EB4E-7D38-42B6-9BC1CD4B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33" y="1700808"/>
            <a:ext cx="8194104" cy="45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aktivuje podobné oblasti mozku jako pohyb samotný </a:t>
            </a:r>
          </a:p>
          <a:p>
            <a:r>
              <a:rPr lang="cs-CZ" dirty="0"/>
              <a:t>vychází z teorie, že mozek nerozezná skutečnost od představy a příslušné svaly zapojuje i během představy pohybu, a tak například u těžších stavů nedochází k zapomínání určitých pohybů </a:t>
            </a:r>
          </a:p>
          <a:p>
            <a:r>
              <a:rPr lang="cs-CZ" dirty="0"/>
              <a:t>je nutné opakování a dostatek času pro nácvik, příprava ve smyslu zklidnění a koncentrovanosti pacienta</a:t>
            </a:r>
          </a:p>
          <a:p>
            <a:r>
              <a:rPr lang="cs-CZ" dirty="0"/>
              <a:t>správná volba povelů a čas pro samotnou představu pohybu </a:t>
            </a:r>
          </a:p>
          <a:p>
            <a:r>
              <a:rPr lang="cs-CZ" dirty="0"/>
              <a:t>snaha oddělit představu od vlastní izometrie </a:t>
            </a:r>
          </a:p>
          <a:p>
            <a:r>
              <a:rPr lang="cs-CZ" dirty="0"/>
              <a:t>využití tzv. mentálního tréninku ve sportu</a:t>
            </a:r>
          </a:p>
        </p:txBody>
      </p:sp>
    </p:spTree>
    <p:extLst>
      <p:ext uri="{BB962C8B-B14F-4D97-AF65-F5344CB8AC3E}">
        <p14:creationId xmlns:p14="http://schemas.microsoft.com/office/powerpoint/2010/main" val="294636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014A7-9496-3E51-955B-B296979D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Trakce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BDB7E-AB4A-FFFA-2C6B-7AD0FFE3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3356992"/>
            <a:ext cx="8122096" cy="4572000"/>
          </a:xfrm>
        </p:spPr>
        <p:txBody>
          <a:bodyPr>
            <a:normAutofit/>
          </a:bodyPr>
          <a:lstStyle/>
          <a:p>
            <a:r>
              <a:rPr lang="cs-CZ" sz="2800" b="0" dirty="0">
                <a:effectLst/>
                <a:latin typeface="Open Sans" panose="020B0606030504020204" pitchFamily="34" charset="0"/>
              </a:rPr>
              <a:t>stimulace receptorů kloubního pouzdra přiměřeným tahem v centrované poloze (otevření kloubní štěrbiny)</a:t>
            </a:r>
            <a:endParaRPr lang="cs-CZ" sz="2800" dirty="0"/>
          </a:p>
          <a:p>
            <a:r>
              <a:rPr lang="cs-CZ" dirty="0"/>
              <a:t>je natahovacím stimulem při protahování svalů </a:t>
            </a:r>
          </a:p>
          <a:p>
            <a:r>
              <a:rPr lang="cs-CZ" dirty="0"/>
              <a:t>měla by se udržovat během celého pohybu a kombinovat se s vhodným odporem </a:t>
            </a:r>
          </a:p>
        </p:txBody>
      </p:sp>
      <p:pic>
        <p:nvPicPr>
          <p:cNvPr id="3074" name="Picture 2" descr="BIOLÁZNĚ Most">
            <a:extLst>
              <a:ext uri="{FF2B5EF4-FFF2-40B4-BE49-F238E27FC236}">
                <a16:creationId xmlns:a16="http://schemas.microsoft.com/office/drawing/2014/main" id="{1EA8ED77-A3E5-6328-33FE-0413090F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45" y="260648"/>
            <a:ext cx="3958135" cy="26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014A7-9496-3E51-955B-B296979D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Aproximace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BDB7E-AB4A-FFFA-2C6B-7AD0FFE3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627288"/>
            <a:ext cx="8422705" cy="3718648"/>
          </a:xfrm>
        </p:spPr>
        <p:txBody>
          <a:bodyPr>
            <a:normAutofit fontScale="92500"/>
          </a:bodyPr>
          <a:lstStyle/>
          <a:p>
            <a:r>
              <a:rPr lang="cs-CZ" sz="2600" b="0" dirty="0">
                <a:effectLst/>
                <a:latin typeface="Open Sans" panose="020B0606030504020204" pitchFamily="34" charset="0"/>
              </a:rPr>
              <a:t>stimulace kloubního pouzdra sérií jemných přítlaků (kompresí) v centrované poloze (trupu nebo končetiny)</a:t>
            </a:r>
            <a:endParaRPr lang="cs-CZ" sz="2600" dirty="0"/>
          </a:p>
          <a:p>
            <a:r>
              <a:rPr lang="cs-CZ" dirty="0"/>
              <a:t>efekt je následkem stimulace kloubních receptorů a reakce na porušení pozice nebo </a:t>
            </a:r>
            <a:r>
              <a:rPr lang="cs-CZ" dirty="0" err="1"/>
              <a:t>postury</a:t>
            </a:r>
            <a:r>
              <a:rPr lang="cs-CZ" dirty="0"/>
              <a:t> </a:t>
            </a:r>
          </a:p>
          <a:p>
            <a:r>
              <a:rPr lang="cs-CZ" dirty="0"/>
              <a:t>Používá se k: </a:t>
            </a:r>
          </a:p>
          <a:p>
            <a:pPr lvl="1"/>
            <a:r>
              <a:rPr lang="cs-CZ" dirty="0"/>
              <a:t>1. navození stabilizace </a:t>
            </a:r>
          </a:p>
          <a:p>
            <a:pPr lvl="1"/>
            <a:r>
              <a:rPr lang="cs-CZ" dirty="0"/>
              <a:t>2. facilitace opěrného systému antigravitačních svalů </a:t>
            </a:r>
          </a:p>
          <a:p>
            <a:pPr lvl="1"/>
            <a:r>
              <a:rPr lang="cs-CZ" dirty="0"/>
              <a:t>3. odpor některým součástem pohybu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D5C3F4-D949-E02F-BEB5-F5251CA09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53150"/>
          <a:stretch/>
        </p:blipFill>
        <p:spPr bwMode="auto">
          <a:xfrm>
            <a:off x="6300192" y="116632"/>
            <a:ext cx="2644245" cy="23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9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Základy reflexních metodik a postupů </a:t>
            </a:r>
          </a:p>
          <a:p>
            <a:pPr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acilitace</a:t>
            </a:r>
          </a:p>
          <a:p>
            <a:pPr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C06CF-5621-89E8-BF24-041F3FA6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3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b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12CA1-66AC-1E7D-417D-69BF84DC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tabLst>
                <a:tab pos="457200" algn="l"/>
              </a:tabLs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jde o analytický způsob cvičení s prvky </a:t>
            </a:r>
            <a:r>
              <a:rPr lang="cs-CZ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facilitace, stimulace a reedukace,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používá se: </a:t>
            </a:r>
          </a:p>
          <a:p>
            <a:pPr marL="614934" lvl="1">
              <a:tabLst>
                <a:tab pos="457200" algn="l"/>
              </a:tabLs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prosté protažení svalu</a:t>
            </a:r>
            <a:endParaRPr lang="cs-CZ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14934" lvl="1">
              <a:tabLst>
                <a:tab pos="457200" algn="l"/>
              </a:tabLs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dráždění kožních receptorů</a:t>
            </a:r>
            <a:endParaRPr lang="cs-CZ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14934" lvl="1">
              <a:tabLst>
                <a:tab pos="457200" algn="l"/>
              </a:tabLs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současný pohyb zdravou končetinou</a:t>
            </a:r>
          </a:p>
          <a:p>
            <a:pPr marL="614934" lvl="1">
              <a:tabLst>
                <a:tab pos="457200" algn="l"/>
              </a:tabLs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slovní povely</a:t>
            </a:r>
          </a:p>
          <a:p>
            <a:pPr marL="285750" indent="-285750">
              <a:tabLst>
                <a:tab pos="457200" algn="l"/>
              </a:tabLst>
            </a:pP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tabLst>
                <a:tab pos="457200" algn="l"/>
              </a:tabLs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využití: periferní parézy - u svalů sv. síly 0-2 dle svalového testu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1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DCDE-7FF2-3230-11C3-6F44746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E2CC-48BC-4927-2072-BAE6EEC7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572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Stimulace</a:t>
            </a:r>
            <a:endParaRPr lang="cs-CZ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drobný chvějivý pohyb prováděný pasivně v dráze fyziologického pohybu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vzruchy z nervových zakončení v kloubech, šlachách a svalech přicházejí po aferentní dráze do míchy, odtud po eferentní dráze k výkonným orgánům = svalům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cíl: zvýšit svalový tonus, podmínkou účinku je nepřerušený míšní oblouk, intaktní motorické buňky míchy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1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DCDE-7FF2-3230-11C3-6F44746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E2CC-48BC-4927-2072-BAE6EEC7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Stimulace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sz="26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raktické provádění: </a:t>
            </a:r>
          </a:p>
          <a:p>
            <a:pPr marL="457200" indent="-457200">
              <a:tabLst>
                <a:tab pos="457200" algn="l"/>
              </a:tabLst>
            </a:pPr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jde o </a:t>
            </a:r>
            <a:r>
              <a:rPr lang="cs-CZ" sz="2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pasivní pohyb </a:t>
            </a:r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provádí ho terapeut, pacient musí mít danou končetinu zcela relaxovanou a musí se na pohyb plně soustředit, pohyb vychází z protažení svalu (= z krajní polohy) a je prováděn v plném možném rozsahu, úchop končetiny nesmí stlačovat stimulovaný sval ani jeho šlachu</a:t>
            </a:r>
            <a:endParaRPr lang="cs-CZ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provádí se 6-10x za sebou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35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DCDE-7FF2-3230-11C3-6F44746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E2CC-48BC-4927-2072-BAE6EEC7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Indikace </a:t>
            </a:r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(= uvědomění pohybu)</a:t>
            </a:r>
            <a:endParaRPr lang="cs-CZ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nejprve vysvětlit pacientovi, který sval daný pohyb provádí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poklepat špičkami prstů na kůži nad bříškem svalu – dráždíme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proprioceptory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 kůži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47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DCDE-7FF2-3230-11C3-6F44746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E2CC-48BC-4927-2072-BAE6EEC7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Reedukace </a:t>
            </a:r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(nácvik pohybu)</a:t>
            </a:r>
            <a:endParaRPr lang="cs-CZ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vyzveme pacienta, aby se daný pohyb pokusil provést sám, my mu dopomáháme, vycházíme z max. protažení svalu (facilitační účinek)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zprvu je sval slabý – pohyb provedeme jen 2-3x (bráníme tak vzniku únavy, inkoordinaci, substituci), lépe je cvičit několikrát denně, sval nepřetížit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později je možné pohyb provádět až 10x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mezi cviky je nutné uvolnění = relaxace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93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DCDE-7FF2-3230-11C3-6F44746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  <a:t>Metoda sestry </a:t>
            </a:r>
            <a:r>
              <a:rPr lang="cs-CZ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Kenny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E2CC-48BC-4927-2072-BAE6EEC7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Další zásady</a:t>
            </a:r>
            <a:endParaRPr lang="cs-CZ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současně s oslabenou končetinou provádí pohyb i druhostranná zdravá končetina (má facilitační účinek, jde důkaz správně pochopeného pohybu)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 postupným zvětšováním síly svalu dopomáháme pohybu méně, ale stále trváme na provedení plného rozsahu pohybu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 svalové síle st. 2 dle svalového testu přecházíme na cvičení ve dvojkových polohách, dále proti váze segmentu až pohyb proti odporu (cvičení dle svalového testu)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765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AED1-75FE-F9C4-8F46-A6AA3CAA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Další metody využívající facilitaci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47D96-40CF-747A-7EB9-91F6765D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772400" cy="495780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speciální koncepty pojmenované podle jejich autorů </a:t>
            </a:r>
          </a:p>
          <a:p>
            <a:r>
              <a:rPr lang="cs-CZ" sz="2000" dirty="0"/>
              <a:t> jejich společným rysem je reflexní působení, které vede k facilitaci volní hybnosti a současně k inhibici spasticity </a:t>
            </a:r>
          </a:p>
          <a:p>
            <a:endParaRPr lang="cs-CZ" sz="2000" dirty="0"/>
          </a:p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Metody &amp; koncepty: </a:t>
            </a: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 </a:t>
            </a: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Proprioceptivní nervosvalová facilitace (= PNF)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Vojtova metoda reflexní lokomoce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Metoda R. </a:t>
            </a: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Brunkowové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Senzomotorická stimulace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 err="1"/>
              <a:t>Bobath</a:t>
            </a:r>
            <a:r>
              <a:rPr lang="cs-CZ" sz="2000" dirty="0"/>
              <a:t> koncept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/>
              <a:t>A další (Metoda dle </a:t>
            </a:r>
            <a:r>
              <a:rPr lang="cs-CZ" sz="2000" dirty="0" err="1"/>
              <a:t>Faye</a:t>
            </a:r>
            <a:r>
              <a:rPr lang="cs-CZ" sz="2000" dirty="0"/>
              <a:t>, dle </a:t>
            </a:r>
            <a:r>
              <a:rPr lang="cs-CZ" sz="2000" dirty="0" err="1"/>
              <a:t>Miřatského</a:t>
            </a:r>
            <a:r>
              <a:rPr lang="cs-CZ" sz="2000" dirty="0"/>
              <a:t>, dle </a:t>
            </a:r>
            <a:r>
              <a:rPr lang="cs-CZ" sz="2000" dirty="0" err="1"/>
              <a:t>Perfettiho</a:t>
            </a:r>
            <a:r>
              <a:rPr lang="cs-CZ" sz="2000" dirty="0"/>
              <a:t>,  dle </a:t>
            </a:r>
            <a:r>
              <a:rPr lang="cs-CZ" sz="2000" dirty="0" err="1"/>
              <a:t>Roodové</a:t>
            </a:r>
            <a:r>
              <a:rPr lang="cs-CZ" sz="2000" dirty="0"/>
              <a:t>, dle </a:t>
            </a:r>
            <a:r>
              <a:rPr lang="cs-CZ" sz="2000" dirty="0" err="1"/>
              <a:t>Brunnströmové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76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96AC-F021-5EE8-CC7E-5F7CAEC6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93D02-5CA9-1A45-8CB3-7921C90A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Manuální terapie | Centrum Resslova">
            <a:extLst>
              <a:ext uri="{FF2B5EF4-FFF2-40B4-BE49-F238E27FC236}">
                <a16:creationId xmlns:a16="http://schemas.microsoft.com/office/drawing/2014/main" id="{386F2100-80CD-A26B-BB44-783BD042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6" y="878896"/>
            <a:ext cx="63813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0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60885-4E1C-CD2B-0375-D5363825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F1BA1-FDFE-D1E7-86AC-7F093CDC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26" y="16288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1960E-C593-26B7-E31F-19B04E10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Základy reflexních metodik a postupů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EE314-1532-76AC-DD4D-EC5A67F3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Léčebná RHB se zabývá stavy, kdy </a:t>
            </a:r>
            <a:r>
              <a:rPr lang="cs-CZ" dirty="0">
                <a:solidFill>
                  <a:srgbClr val="FFFF00"/>
                </a:solidFill>
              </a:rPr>
              <a:t>porucha funkce </a:t>
            </a:r>
            <a:r>
              <a:rPr lang="cs-CZ" dirty="0"/>
              <a:t>(=porucha pohybu) může být na kterékoliv úrovni řízení pohybu:</a:t>
            </a:r>
          </a:p>
          <a:p>
            <a:pPr lvl="1"/>
            <a:r>
              <a:rPr lang="cs-CZ" dirty="0"/>
              <a:t>Receptor</a:t>
            </a:r>
          </a:p>
          <a:p>
            <a:pPr lvl="1"/>
            <a:r>
              <a:rPr lang="cs-CZ" dirty="0"/>
              <a:t>Aferentní dráhy</a:t>
            </a:r>
          </a:p>
          <a:p>
            <a:pPr lvl="1"/>
            <a:r>
              <a:rPr lang="cs-CZ" dirty="0"/>
              <a:t>Centrální NS</a:t>
            </a:r>
          </a:p>
          <a:p>
            <a:pPr lvl="1"/>
            <a:r>
              <a:rPr lang="cs-CZ" dirty="0"/>
              <a:t>Eferentní dráhy</a:t>
            </a:r>
          </a:p>
          <a:p>
            <a:pPr lvl="1"/>
            <a:r>
              <a:rPr lang="cs-CZ" dirty="0"/>
              <a:t>Efektor </a:t>
            </a:r>
          </a:p>
          <a:p>
            <a:r>
              <a:rPr lang="cs-CZ" dirty="0"/>
              <a:t>Cestou, jak poruchu funkce ovlivnit, může být zásah na receptoru = </a:t>
            </a:r>
            <a:r>
              <a:rPr lang="cs-CZ" dirty="0">
                <a:solidFill>
                  <a:srgbClr val="FFFF00"/>
                </a:solidFill>
              </a:rPr>
              <a:t>reflexní terapie</a:t>
            </a:r>
          </a:p>
          <a:p>
            <a:endParaRPr lang="cs-CZ" dirty="0"/>
          </a:p>
          <a:p>
            <a:pPr marL="454914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5324A6-378C-B712-A2D5-56ADEBD73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6" t="41599" r="43700" b="17801"/>
          <a:stretch/>
        </p:blipFill>
        <p:spPr>
          <a:xfrm>
            <a:off x="6444208" y="2780928"/>
            <a:ext cx="2520280" cy="24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Facilitace</a:t>
            </a:r>
            <a:b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916416" cy="5126360"/>
          </a:xfrm>
        </p:spPr>
        <p:txBody>
          <a:bodyPr>
            <a:normAutofit/>
          </a:bodyPr>
          <a:lstStyle/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využívání podnětů aferentní povahy, které </a:t>
            </a:r>
          </a:p>
          <a:p>
            <a:pPr marL="68580" indent="0">
              <a:buNone/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 svém součtu působí usnadnění pohybu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využívá se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konvergence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časové a </a:t>
            </a:r>
          </a:p>
          <a:p>
            <a:pPr marL="68580" indent="0">
              <a:buNone/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prostorové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sumace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nervových vzruchů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Zdroje facilitace: </a:t>
            </a:r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propriocepce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(svalová vřeténka, Golgiho šlachová tělíska)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exterocepce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(dotek, tlak, teplo)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olest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vestibulární aparát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optické a akustické vjemy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druhosignální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podněty (povel, příklad, </a:t>
            </a:r>
          </a:p>
          <a:p>
            <a:pPr marL="68580" indent="0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motivace, využití citových vazeb)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propriocepce">
            <a:extLst>
              <a:ext uri="{FF2B5EF4-FFF2-40B4-BE49-F238E27FC236}">
                <a16:creationId xmlns:a16="http://schemas.microsoft.com/office/drawing/2014/main" id="{6FA6A8D4-0354-AC5E-EC77-FC9D461F1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6755"/>
          <a:stretch/>
        </p:blipFill>
        <p:spPr bwMode="auto">
          <a:xfrm>
            <a:off x="6198469" y="188640"/>
            <a:ext cx="2761555" cy="30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0B93E-C9EE-8D2F-7E20-D6F0D88A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C55D0-6D1A-82B4-9500-F6A4902A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89" y="1800594"/>
            <a:ext cx="5222026" cy="273630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cs-CZ" sz="3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sz="3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ropriocepce</a:t>
            </a: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2600" dirty="0">
                <a:latin typeface="Arial" panose="020B0604020202020204" pitchFamily="34" charset="0"/>
                <a:ea typeface="Times New Roman" panose="02020603050405020304" pitchFamily="18" charset="0"/>
              </a:rPr>
              <a:t>Schopnost nervového systému zaznamenat změny vznikajících ve svalech (svalová vřeténka, Golgiho šlachová tělíska)</a:t>
            </a:r>
          </a:p>
          <a:p>
            <a:r>
              <a:rPr lang="cs-CZ" sz="2600" dirty="0">
                <a:latin typeface="Arial" panose="020B0604020202020204" pitchFamily="34" charset="0"/>
                <a:ea typeface="Times New Roman" panose="02020603050405020304" pitchFamily="18" charset="0"/>
              </a:rPr>
              <a:t>Důležitá pro: </a:t>
            </a:r>
            <a:r>
              <a:rPr lang="cs-CZ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správnou koordinaci pohybu, registraci změny polohy těla, svalový tonus</a:t>
            </a:r>
          </a:p>
          <a:p>
            <a:endParaRPr lang="cs-CZ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88AE15-B693-6220-6E60-EA86B7C804FB}"/>
              </a:ext>
            </a:extLst>
          </p:cNvPr>
          <p:cNvSpPr txBox="1"/>
          <p:nvPr/>
        </p:nvSpPr>
        <p:spPr>
          <a:xfrm>
            <a:off x="775556" y="4331712"/>
            <a:ext cx="80500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Z proprioreceptorů jsou podněty vedeny a přepojovány v míše, dále vedou zadními provazci míšními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Projekce do: mozečku, thalamu, subkortikálních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Největší zdroj facilitace 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(oblasti proprioceptivně významné): intervertebrální klouby, hluboké </a:t>
            </a: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hluboké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 šíjové svaly horní </a:t>
            </a: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Cp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v chodidlo, LS páteř</a:t>
            </a:r>
          </a:p>
        </p:txBody>
      </p:sp>
      <p:pic>
        <p:nvPicPr>
          <p:cNvPr id="4" name="Picture 2" descr="Ustojíš to? | ADAPT">
            <a:extLst>
              <a:ext uri="{FF2B5EF4-FFF2-40B4-BE49-F238E27FC236}">
                <a16:creationId xmlns:a16="http://schemas.microsoft.com/office/drawing/2014/main" id="{48CA262E-15F6-7A82-008E-207DD3EB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89048" cy="26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48EC5-49E6-3F45-1D94-ADC5A485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E1B22-0449-DF82-D23D-4F346241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sz="3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cs-CZ" sz="3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xterocepce</a:t>
            </a:r>
            <a:r>
              <a:rPr lang="cs-CZ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vnímání 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</a:rPr>
              <a:t>podnětů z povrchových receptorů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(dotek, tlak, teplo)</a:t>
            </a:r>
          </a:p>
          <a:p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receptory podléhající adaptaci – při jejich trvalé stimulace klesá tok signalizace z nich</a:t>
            </a:r>
          </a:p>
          <a:p>
            <a:r>
              <a:rPr lang="cs-CZ" sz="2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mechanocepce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</a:rPr>
              <a:t> = vnímání podnětů mechanických projevů (tlak a tah)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3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452A-B1C7-9B1E-671C-C847EBD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prvky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6F416-31B9-2077-7FE0-FBE49287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4929096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Prosté protažení svalu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Zvrat antagonistů</a:t>
            </a: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Patologické synkinézy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Vývojově staré reflexní mechanismy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Maximální odpor kladený </a:t>
            </a:r>
            <a:r>
              <a:rPr lang="cs-CZ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facilitovanému</a:t>
            </a: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pohybu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Rytmická stabilizace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Facilitace z povrchových receptorů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1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452A-B1C7-9B1E-671C-C847EBD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1. Prosté protažení svalu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6F416-31B9-2077-7FE0-FBE49287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48880"/>
            <a:ext cx="8072318" cy="400668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vede ke zvýšení dostředivého toku impulzů generovaných svalovými vřeténky a vzniká tak:</a:t>
            </a:r>
          </a:p>
          <a:p>
            <a:pPr marL="457200" indent="-457200">
              <a:tabLst>
                <a:tab pos="457200" algn="l"/>
              </a:tabLst>
            </a:pPr>
            <a:r>
              <a:rPr lang="cs-CZ" sz="3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fázický</a:t>
            </a:r>
            <a:r>
              <a:rPr lang="cs-CZ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napínací reflex </a:t>
            </a: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(při rychlém protažení) – vyvoláme rychlou reflexní kontrakci protaženého svalu (kterou pacient s poruchou centrálního motoneuronu není schopen volním způsobem provést)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cs-CZ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tonický napínací reflex </a:t>
            </a: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(při pomalém napínání) – </a:t>
            </a:r>
            <a:r>
              <a:rPr lang="cs-CZ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facilitujeme</a:t>
            </a: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sílu, kterou se sval následně kontrahuje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074" name="Picture 2" descr="TOP 5 cviků pro kompenzaci ve fotbalu | Fyzioterapie online">
            <a:extLst>
              <a:ext uri="{FF2B5EF4-FFF2-40B4-BE49-F238E27FC236}">
                <a16:creationId xmlns:a16="http://schemas.microsoft.com/office/drawing/2014/main" id="{287F3E99-43AC-BC25-EC2F-8EB681D5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42510" cy="19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452A-B1C7-9B1E-671C-C847EBD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2. Zvrat antagonistů</a:t>
            </a:r>
            <a:br>
              <a:rPr lang="cs-CZ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6F416-31B9-2077-7FE0-FBE49287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cs-CZ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využívá recipročně-inervační vztahy a následnou indukci: na vrcholu kontrakce svalu dochází k protažení a tím facilitaci antagonisty a inhibici agonisty, který se tímto způsobem může uplatnit v následném opačném pohybu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651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3819</TotalTime>
  <Words>1283</Words>
  <Application>Microsoft Office PowerPoint</Application>
  <PresentationFormat>Předvádění na obrazovce (4:3)</PresentationFormat>
  <Paragraphs>162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Corbel</vt:lpstr>
      <vt:lpstr>Open Sans</vt:lpstr>
      <vt:lpstr>Times New Roman</vt:lpstr>
      <vt:lpstr>Wingdings</vt:lpstr>
      <vt:lpstr>Wingdings 2</vt:lpstr>
      <vt:lpstr>Wingdings 3</vt:lpstr>
      <vt:lpstr>Metro</vt:lpstr>
      <vt:lpstr>Základy reflexních metodik a postupů </vt:lpstr>
      <vt:lpstr>Obsah</vt:lpstr>
      <vt:lpstr>Základy reflexních metodik a postupů</vt:lpstr>
      <vt:lpstr>Facilitace  </vt:lpstr>
      <vt:lpstr>Zdroje facilitace</vt:lpstr>
      <vt:lpstr>Zdroje facilitace</vt:lpstr>
      <vt:lpstr>Jednotlivé prvky facilitace</vt:lpstr>
      <vt:lpstr>1. Prosté protažení svalu</vt:lpstr>
      <vt:lpstr>2. Zvrat antagonistů </vt:lpstr>
      <vt:lpstr>3. Patologické synkinézy </vt:lpstr>
      <vt:lpstr>4. Vývojově staré reflexní mechanismy </vt:lpstr>
      <vt:lpstr>5. Maximální odpor kladený facilitovanému pohybu </vt:lpstr>
      <vt:lpstr>6. Rytmická stabilizace </vt:lpstr>
      <vt:lpstr>7. Facilitace z povrchových receptorů </vt:lpstr>
      <vt:lpstr>Slovní doprovod </vt:lpstr>
      <vt:lpstr>Zrakový kontakt</vt:lpstr>
      <vt:lpstr>Představa pohybu – cvičení v představě</vt:lpstr>
      <vt:lpstr>Trakce kloubu</vt:lpstr>
      <vt:lpstr>Aproximace kloubu</vt:lpstr>
      <vt:lpstr>Metoda sestry Kenny </vt:lpstr>
      <vt:lpstr>Metoda sestry Kenny</vt:lpstr>
      <vt:lpstr>Metoda sestry Kenny</vt:lpstr>
      <vt:lpstr>Metoda sestry Kenny</vt:lpstr>
      <vt:lpstr>Metoda sestry Kenny</vt:lpstr>
      <vt:lpstr>Metoda sestry Kenny</vt:lpstr>
      <vt:lpstr>Další metody využívající facilitaci </vt:lpstr>
      <vt:lpstr>Děkuji za pozornost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454</cp:revision>
  <dcterms:created xsi:type="dcterms:W3CDTF">2013-02-15T17:50:36Z</dcterms:created>
  <dcterms:modified xsi:type="dcterms:W3CDTF">2024-05-12T18:23:51Z</dcterms:modified>
</cp:coreProperties>
</file>