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577" r:id="rId2"/>
    <p:sldId id="498" r:id="rId3"/>
    <p:sldId id="604" r:id="rId4"/>
    <p:sldId id="605" r:id="rId5"/>
    <p:sldId id="603" r:id="rId6"/>
    <p:sldId id="606" r:id="rId7"/>
    <p:sldId id="607" r:id="rId8"/>
    <p:sldId id="610" r:id="rId9"/>
    <p:sldId id="612" r:id="rId10"/>
    <p:sldId id="611" r:id="rId11"/>
    <p:sldId id="614" r:id="rId12"/>
    <p:sldId id="613" r:id="rId13"/>
    <p:sldId id="616" r:id="rId14"/>
    <p:sldId id="615" r:id="rId15"/>
    <p:sldId id="617" r:id="rId16"/>
    <p:sldId id="608" r:id="rId17"/>
    <p:sldId id="619" r:id="rId18"/>
    <p:sldId id="618" r:id="rId19"/>
    <p:sldId id="628" r:id="rId20"/>
    <p:sldId id="629" r:id="rId21"/>
    <p:sldId id="631" r:id="rId22"/>
    <p:sldId id="630" r:id="rId23"/>
    <p:sldId id="627" r:id="rId24"/>
    <p:sldId id="633" r:id="rId25"/>
    <p:sldId id="632" r:id="rId26"/>
    <p:sldId id="620" r:id="rId27"/>
    <p:sldId id="621" r:id="rId28"/>
    <p:sldId id="623" r:id="rId29"/>
    <p:sldId id="622" r:id="rId30"/>
    <p:sldId id="626" r:id="rId31"/>
    <p:sldId id="625" r:id="rId32"/>
    <p:sldId id="624" r:id="rId33"/>
    <p:sldId id="600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9167" autoAdjust="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5E10A-27E5-4A50-AF22-3E32AD337CCA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ABF6-FD02-4C18-AEEF-AF075B8135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1620690-306B-4CEB-B174-ED1EB23922A7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620690-306B-4CEB-B174-ED1EB23922A7}" type="datetimeFigureOut">
              <a:rPr lang="cs-CZ" smtClean="0"/>
              <a:pPr/>
              <a:t>18.05.2024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3706AE6-7A69-3B9D-93CE-1290DE5F7FAB}"/>
              </a:ext>
            </a:extLst>
          </p:cNvPr>
          <p:cNvSpPr txBox="1"/>
          <p:nvPr/>
        </p:nvSpPr>
        <p:spPr>
          <a:xfrm>
            <a:off x="2514600" y="539496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Základy léčebné rehabilitace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1.ročník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20.5.2024</a:t>
            </a:r>
          </a:p>
        </p:txBody>
      </p:sp>
      <p:sp>
        <p:nvSpPr>
          <p:cNvPr id="8" name="Obdélník 3">
            <a:extLst>
              <a:ext uri="{FF2B5EF4-FFF2-40B4-BE49-F238E27FC236}">
                <a16:creationId xmlns:a16="http://schemas.microsoft.com/office/drawing/2014/main" id="{9AE1DB83-BA8E-B86B-20AE-49DBA7743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5589588"/>
            <a:ext cx="614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Mgr. Veronika Mrkvicová, Ph.D.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Katedra fyzioterapie a rehabilitace – LFMU v Brně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Klinika tělovýchovného lékařství a rehabilitace – FNUSA v Brně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110FC142-CD97-7F8D-3AB7-9A97257F4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772400" cy="1975104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Základy reflexních metodik a postupů (2) </a:t>
            </a:r>
            <a:endParaRPr lang="cs-CZ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E18D1-E419-450E-B03C-347D4E5D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Patellární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reflex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FF1B2A-BCBA-33C1-0F25-8986C848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2856"/>
            <a:ext cx="7772400" cy="457200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poloha pacienta: v lehu na zádech se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semiflektovaným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kolenem, v sedu se svěšenými bérci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uchopíme DK na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dist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části bérce, druhou rukou vybavujeme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patellární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reflex na lig.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patellae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nebo lépe přímo na sval nad čéškou při rozšířené zóně vybavitelnosti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postup: vysvětlit pacientovi, že se bude snažit </a:t>
            </a: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propnout nohu v koleni,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těsně před poklepem lze provést max. flexi kolene (= max. protažení m.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quadriceps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fem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.), pak velet: „natáhnout“ a vyklepnout reflex, pohybu dopomáhat a opakovaně poklepávat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důležité postupně dosáhnout plné extenze (= poslední fáze pohybu)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026" name="Picture 2" descr="Neurofyziologie a pohybový systém 3.seminář">
            <a:extLst>
              <a:ext uri="{FF2B5EF4-FFF2-40B4-BE49-F238E27FC236}">
                <a16:creationId xmlns:a16="http://schemas.microsoft.com/office/drawing/2014/main" id="{60B6F9A9-7512-14E3-B8A2-E2F534819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24"/>
          <a:stretch/>
        </p:blipFill>
        <p:spPr bwMode="auto">
          <a:xfrm>
            <a:off x="5868144" y="332656"/>
            <a:ext cx="2884753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5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D4771-2B9E-4706-3CE1-161EB9FF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Reflex Achillovy šlachy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1D1CB7-C8CA-E066-BC3C-67DA29BF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060848"/>
            <a:ext cx="7772400" cy="457200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poloha pacienta: leh na břiše s podloženým bércem a volným hleznem, popř. sed se svěšenými bérci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uchopit nohu pacienta a druhou rukou vybavit poklepem na Achillovu šlachu reflex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postup: vysvětlit pacientovi, že se bude snažit </a:t>
            </a: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propnout špičku,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před samotným poklepem lze sval protáhnout provedením max. dorzální flexe v hlezenním kloubu, poté velet: „propněte“ a v rychlém sledu vybavit reflex, dopomáhat pohybu do plantární flexe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 praxi se moc často u centrálních lézí nevyužívá (m. triceps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surae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bývá spastický)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23C49F-4366-049D-30FA-6E758CB44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99" t="52800" r="10627" b="23400"/>
          <a:stretch/>
        </p:blipFill>
        <p:spPr>
          <a:xfrm>
            <a:off x="6588224" y="258848"/>
            <a:ext cx="2015557" cy="16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3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D5DA0-E6C7-D0D1-0142-8563DE39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Obranná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trojflexe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48A8A-CE03-660A-54B6-2F7840E2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54699"/>
            <a:ext cx="7772400" cy="457200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vyvolává se </a:t>
            </a: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flexe v kyčelním a kolenním kloubu, dorzální flexe v hlezenním kloubu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(event. i dorzální flexe palce a prstů)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prostředky k vybavení: pasivně provedená maximální (až bolestivá) flexe palce nebo podráždění planty tupým předmětem od paty k prstům po zevním okraji planty (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Chaddock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poloha pacienta: leh na zádech, DKK natažené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postup: vysvětlit pacientovi, že se bude snažit pokrčit nohu v kyčli a koleni, provést podráždění jedním z uvedených prostředků, druhou rukou vést DK do flexí a současně kontrolovat správně provedený pohyb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2050" name="Picture 2" descr="Elektronická tělocvična">
            <a:extLst>
              <a:ext uri="{FF2B5EF4-FFF2-40B4-BE49-F238E27FC236}">
                <a16:creationId xmlns:a16="http://schemas.microsoft.com/office/drawing/2014/main" id="{BAD2703D-EB4F-ECA3-73BA-5D6BD691D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85184"/>
            <a:ext cx="2826486" cy="15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Dr. Dana Maňasková">
            <a:extLst>
              <a:ext uri="{FF2B5EF4-FFF2-40B4-BE49-F238E27FC236}">
                <a16:creationId xmlns:a16="http://schemas.microsoft.com/office/drawing/2014/main" id="{D2D094B8-4DD4-246A-6481-1CB24C545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r="5693" b="23705"/>
          <a:stretch/>
        </p:blipFill>
        <p:spPr bwMode="auto">
          <a:xfrm>
            <a:off x="6121855" y="4581128"/>
            <a:ext cx="2026568" cy="22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5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96954-C5D0-8A92-FE86-66991350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Zkřížená obranná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trojflexe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2486C-A9F4-45AE-FC83-188384CF6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jde o současnou </a:t>
            </a: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flexi jedné DK a extenzi druhé DK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prováděnou střídavě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poloha pacienta: leží na zádech, 1DK natažená, 2DK pokrčená v kyč</a:t>
            </a: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elním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kolenním kloubu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postup: na extendované DK bolestivě podráždit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plosku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nebo ohnout palec (jako u obranné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trojflexe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tím dojde k tomu, že se extendovaná DK pokrčí a naopak flektovaná DK natáhne, současně pomáháme udržet DK ve střední ose pohybu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35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6B14F-C9E8-057D-38D5-3DBB6AEA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Flexe kolenního kloubu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EE7F4-1C63-4D5E-74C0-6F68F8E0F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poloha pacienta: leh na břiše, popř. stoj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postup: vysvětlit pacientovi, že se bude snažit </a:t>
            </a: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ohnout koleno,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vybavit reflex poklepáváním na úponové šlachy flexorů kolene (přes prst nebo špachtli), druhou rukou umístěnou na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dist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části bérce zespoda dopomáhat do flexe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3074" name="Picture 2" descr="Lumbar Spine Nerve Roots">
            <a:extLst>
              <a:ext uri="{FF2B5EF4-FFF2-40B4-BE49-F238E27FC236}">
                <a16:creationId xmlns:a16="http://schemas.microsoft.com/office/drawing/2014/main" id="{3530E577-FFA5-D423-CA7D-91427BFB3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1066" r="16926" b="10801"/>
          <a:stretch/>
        </p:blipFill>
        <p:spPr bwMode="auto">
          <a:xfrm>
            <a:off x="4836561" y="3861048"/>
            <a:ext cx="346815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69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0C75A-ACEE-CA13-F2BA-DC6C15A0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Reimistova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synkinéza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92AB8C-D04F-7850-5B78-8EB866A3A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podmiňujeme jí </a:t>
            </a: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abdukci kyčelního kloubu</a:t>
            </a:r>
            <a:endParaRPr lang="cs-CZ" sz="2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poloha pacienta: leh na zádech, DKK natažené, terapeut stojí v nohách lehátka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úchop: obě DKK uchopíme za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dist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část bérců zespodu nad kotníky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postup: vysvětlit pacientovi, že se bude snažit obě DKK současně unožit, poté obě DKK mírně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nadzvihneme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nad podložku a prudce překřížíme (provedeme max. addukci) a současně s tím velíme: „roznožte“, zdravé DK dáváme odpor, nemocné DK dopomáháme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16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F20C3-0D07-B4D9-7B54-1B0158E1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Izolovaná dorzální flexe nohy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3D88CC-5B27-0414-D827-759118BB3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prostředky k vybavení: podráždění zevní strany planty (ostrým předmětem, popř. tupým tlakem), využití jevů: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Chaddock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Oppenheim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(dle aktuální výbavnosti reflexu, citlivosti pacienta)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postup: vysvětlit pacientovi, že bude </a:t>
            </a: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přitahovat špičku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pak podmínit reflex, velet: „teď“ a dopomáhat pohybu do dorzální flexe hlezna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 je nutné opakovat v různým polohách, přepadá-li v nich noha do plantární flexe (v sedu, stoji, při chůzi)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098" name="Picture 2" descr="PDF] The Babinski reflex. | Semantic Scholar">
            <a:extLst>
              <a:ext uri="{FF2B5EF4-FFF2-40B4-BE49-F238E27FC236}">
                <a16:creationId xmlns:a16="http://schemas.microsoft.com/office/drawing/2014/main" id="{5859A9C9-980E-07D5-01E7-2D048B418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765087"/>
            <a:ext cx="2736304" cy="194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38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539BF-3A2A-03ED-0AC0-7DCC93A6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</a:rPr>
              <a:t>Metody kožní stimulace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46D8BF-4B0F-3857-2A50-21F05520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728" y="1628800"/>
            <a:ext cx="7906072" cy="4813792"/>
          </a:xfrm>
        </p:spPr>
        <p:txBody>
          <a:bodyPr>
            <a:normAutofit fontScale="92500"/>
          </a:bodyPr>
          <a:lstStyle/>
          <a:p>
            <a:r>
              <a:rPr lang="cs-CZ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podráždění kůže 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 okrsku příslušném k určitému svalu působí excitačně (= vzrušivě) na tyto svaly (zvyšuje se sv. tonus) a inhibičně (= tlumivě) na jejich antagonisty (snižuje se sv. tonus)</a:t>
            </a:r>
          </a:p>
          <a:p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využití: 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usnadnění, navození pohybu agonistů a současně uvolnění spastických antagonistů</a:t>
            </a:r>
          </a:p>
          <a:p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místa aplikace 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stimulace (např. u </a:t>
            </a:r>
            <a:r>
              <a:rPr lang="cs-CZ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hemiparetika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): svaly pletence pažního zezadu (</a:t>
            </a:r>
            <a:r>
              <a:rPr lang="cs-CZ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facilitují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fixátory lopatek), dorzální str. paže nad m. triceps </a:t>
            </a:r>
            <a:r>
              <a:rPr lang="cs-CZ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brachii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extenzory ruky a prstů, svaly pletence pánevního, flexory kolenního kloubu, zevní strana chodidla a oblast nad </a:t>
            </a:r>
            <a:r>
              <a:rPr lang="cs-CZ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peroneálními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svaly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937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29E2A-D3F6-9E47-79DC-CFD6C014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</a:rPr>
              <a:t>Metody kožní stimulace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45B2B-2C60-E663-5CAD-3A222A7D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42666"/>
            <a:ext cx="8229600" cy="4572000"/>
          </a:xfrm>
        </p:spPr>
        <p:txBody>
          <a:bodyPr/>
          <a:lstStyle/>
          <a:p>
            <a:r>
              <a:rPr lang="cs-CZ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</a:t>
            </a:r>
            <a:r>
              <a:rPr lang="cs-CZ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ásada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vždy je nutné vybrat vhodnou metodu, která nezvyšuje spasticitu svalů, jinak nutno dráždění přerušit</a:t>
            </a:r>
            <a:endParaRPr lang="cs-CZ" sz="2400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cs-CZ" sz="2400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Příklady kožní stimulace:</a:t>
            </a:r>
          </a:p>
          <a:p>
            <a:r>
              <a:rPr lang="cs-CZ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Kartáčování 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dlouhými, rychlými tahy malým kartáčkem nad příslušnými svaly/sv. skupinami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Poklep a tření 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poklep bříšky prstů, tření dlaní nebo pěstí 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Ledování 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kouskem ledu po dobu 3-5s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4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9A60C-6BA3-9E89-DCC9-4F6DBE8C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Míčková facilitace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33E3D6-110A-FDC6-F2B4-F49080093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200" dirty="0"/>
              <a:t>Jedná se o pomocnou fyzioterapeutickou metodu, jejíž autorkou je česká fyzioterapeutka </a:t>
            </a:r>
            <a:r>
              <a:rPr lang="cs-CZ" sz="3200" dirty="0">
                <a:solidFill>
                  <a:srgbClr val="FFFF00"/>
                </a:solidFill>
              </a:rPr>
              <a:t>Zdena Jebavá</a:t>
            </a:r>
            <a:r>
              <a:rPr lang="cs-CZ" sz="3200" dirty="0"/>
              <a:t> </a:t>
            </a:r>
          </a:p>
          <a:p>
            <a:endParaRPr lang="cs-CZ" sz="3200" dirty="0"/>
          </a:p>
          <a:p>
            <a:r>
              <a:rPr lang="cs-CZ" sz="3200" dirty="0"/>
              <a:t>Využívala ji jako doplňkovou metodu při onemocnění dýchacích cest </a:t>
            </a:r>
          </a:p>
          <a:p>
            <a:endParaRPr lang="cs-CZ" sz="3200" dirty="0"/>
          </a:p>
          <a:p>
            <a:r>
              <a:rPr lang="cs-CZ" sz="3200" dirty="0">
                <a:ea typeface="Times New Roman" pitchFamily="18" charset="0"/>
                <a:cs typeface="Arial" pitchFamily="34" charset="0"/>
              </a:rPr>
              <a:t>Metoda využívá komprese akupresurních bodů (využívá teorii: komprese tkání je vystřídána jejich relaxací)</a:t>
            </a:r>
          </a:p>
          <a:p>
            <a:endParaRPr lang="cs-CZ" sz="3200" dirty="0">
              <a:ea typeface="Times New Roman" pitchFamily="18" charset="0"/>
              <a:cs typeface="Arial" pitchFamily="34" charset="0"/>
            </a:endParaRPr>
          </a:p>
          <a:p>
            <a:r>
              <a:rPr lang="cs-CZ" sz="3200" dirty="0"/>
              <a:t>Metoda je levná, příjemná a hlavně nenáročná (zvládne ji i laik, po instruktáži fyzioterapeutem)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dirty="0"/>
          </a:p>
        </p:txBody>
      </p:sp>
      <p:pic>
        <p:nvPicPr>
          <p:cNvPr id="6146" name="Picture 2" descr="Míč na míčkování, žlutý, průměr 5 - | ArgoMed.cz">
            <a:extLst>
              <a:ext uri="{FF2B5EF4-FFF2-40B4-BE49-F238E27FC236}">
                <a16:creationId xmlns:a16="http://schemas.microsoft.com/office/drawing/2014/main" id="{95B56680-383C-D770-C0D8-6E01848D1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734"/>
            <a:ext cx="2374590" cy="158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3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Metoda podmiňování nepodmíněných reflexů</a:t>
            </a:r>
          </a:p>
          <a:p>
            <a:pPr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Míčková facilitace</a:t>
            </a:r>
          </a:p>
          <a:p>
            <a:pPr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</a:rPr>
              <a:t>Senzomotorická stimulace</a:t>
            </a:r>
          </a:p>
          <a:p>
            <a:pPr>
              <a:buAutoNum type="arabicPeriod"/>
            </a:pPr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9A60C-6BA3-9E89-DCC9-4F6DBE8C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Míčková facilitace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33E3D6-110A-FDC6-F2B4-F49080093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cs-CZ" sz="3200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Možné typy účinku:</a:t>
            </a:r>
            <a:endParaRPr kumimoji="0" lang="cs-CZ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Ovlivnění dechových funkcí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Svalová relaxace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sz="2800" dirty="0">
                <a:ea typeface="Times New Roman" pitchFamily="18" charset="0"/>
                <a:cs typeface="Arial" pitchFamily="34" charset="0"/>
              </a:rPr>
              <a:t>Ovlivnění otoku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sz="2800" dirty="0">
                <a:ea typeface="Times New Roman" pitchFamily="18" charset="0"/>
                <a:cs typeface="Arial" pitchFamily="34" charset="0"/>
              </a:rPr>
              <a:t>Zlepšení prokrvení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5122" name="Picture 2" descr="Fyzioterapie | Rehabilitace Mezian">
            <a:extLst>
              <a:ext uri="{FF2B5EF4-FFF2-40B4-BE49-F238E27FC236}">
                <a16:creationId xmlns:a16="http://schemas.microsoft.com/office/drawing/2014/main" id="{8F125FF2-B0C1-4808-3D64-B1FDE6E9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229687" cy="21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19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9A60C-6BA3-9E89-DCC9-4F6DBE8C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Míčková facilitace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33E3D6-110A-FDC6-F2B4-F49080093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56792"/>
            <a:ext cx="5704303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800" b="1" dirty="0">
                <a:solidFill>
                  <a:srgbClr val="FFFF00"/>
                </a:solidFill>
              </a:rPr>
              <a:t>Technika </a:t>
            </a:r>
            <a:r>
              <a:rPr lang="cs-CZ" sz="2800" b="1" dirty="0" err="1">
                <a:solidFill>
                  <a:srgbClr val="FFFF00"/>
                </a:solidFill>
              </a:rPr>
              <a:t>míčkování</a:t>
            </a:r>
            <a:r>
              <a:rPr lang="cs-CZ" sz="2800" b="1" dirty="0">
                <a:solidFill>
                  <a:srgbClr val="FFFF00"/>
                </a:solidFill>
              </a:rPr>
              <a:t>:</a:t>
            </a:r>
          </a:p>
          <a:p>
            <a:r>
              <a:rPr lang="cs-CZ" sz="2400" dirty="0"/>
              <a:t>Využívají se molitanové míčky různých průměrů (zdravotnické potřeby)</a:t>
            </a:r>
          </a:p>
          <a:p>
            <a:endParaRPr lang="cs-CZ" sz="2400" dirty="0"/>
          </a:p>
          <a:p>
            <a:pPr marL="457200" indent="-457200">
              <a:buFont typeface="+mj-lt"/>
              <a:buAutoNum type="alphaUcPeriod"/>
            </a:pPr>
            <a:r>
              <a:rPr lang="cs-CZ" sz="2400" b="1" dirty="0">
                <a:solidFill>
                  <a:srgbClr val="FFFF00"/>
                </a:solidFill>
              </a:rPr>
              <a:t>Vytírání </a:t>
            </a:r>
            <a:r>
              <a:rPr lang="cs-CZ" sz="2400" b="1" dirty="0"/>
              <a:t>– </a:t>
            </a:r>
            <a:r>
              <a:rPr lang="cs-CZ" sz="2400" dirty="0"/>
              <a:t>sunutí míčku, který držíme pevně v prstech, tak aby se neotáčel</a:t>
            </a:r>
          </a:p>
          <a:p>
            <a:pPr marL="457200" indent="-457200">
              <a:buFont typeface="+mj-lt"/>
              <a:buAutoNum type="alphaUcPeriod"/>
            </a:pPr>
            <a:endParaRPr lang="cs-CZ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 startAt="2"/>
            </a:pPr>
            <a:r>
              <a:rPr lang="cs-CZ" sz="2400" dirty="0">
                <a:solidFill>
                  <a:srgbClr val="FF0000"/>
                </a:solidFill>
              </a:rPr>
              <a:t> </a:t>
            </a:r>
            <a:r>
              <a:rPr lang="cs-CZ" sz="2400" b="1" dirty="0">
                <a:solidFill>
                  <a:srgbClr val="FFFF00"/>
                </a:solidFill>
              </a:rPr>
              <a:t>Koulení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/>
              <a:t>– </a:t>
            </a:r>
            <a:r>
              <a:rPr lang="cs-CZ" sz="2400" dirty="0"/>
              <a:t>míček odvalujeme dlaní, prsty, zápěstím s přehmatáváním (vytvoří se kožní řasa) </a:t>
            </a:r>
          </a:p>
          <a:p>
            <a:pPr marL="457200" indent="-457200">
              <a:buFont typeface="+mj-lt"/>
              <a:buAutoNum type="alphaUcPeriod" startAt="2"/>
            </a:pPr>
            <a:endParaRPr lang="cs-CZ" sz="3200" dirty="0"/>
          </a:p>
          <a:p>
            <a:endParaRPr lang="cs-CZ" dirty="0"/>
          </a:p>
        </p:txBody>
      </p:sp>
      <p:pic>
        <p:nvPicPr>
          <p:cNvPr id="7170" name="Picture 2" descr="Míčkování léčí nemoci dýchacích cest | Míčková facilitace">
            <a:extLst>
              <a:ext uri="{FF2B5EF4-FFF2-40B4-BE49-F238E27FC236}">
                <a16:creationId xmlns:a16="http://schemas.microsoft.com/office/drawing/2014/main" id="{2C7C59AA-849D-89BC-1015-8D199F045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8851"/>
          <a:stretch/>
        </p:blipFill>
        <p:spPr bwMode="auto">
          <a:xfrm>
            <a:off x="6203493" y="2996952"/>
            <a:ext cx="2868488" cy="15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YZIOklinika - Míčkování dle Zdeny Jebavé - vytírání mezižeberních prostor">
            <a:extLst>
              <a:ext uri="{FF2B5EF4-FFF2-40B4-BE49-F238E27FC236}">
                <a16:creationId xmlns:a16="http://schemas.microsoft.com/office/drawing/2014/main" id="{0C6CF536-D5AA-7DB7-3A8D-A521EF04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839067" cy="18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7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9A60C-6BA3-9E89-DCC9-4F6DBE8C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Míčková </a:t>
            </a:r>
            <a:br>
              <a:rPr lang="cs-CZ" dirty="0"/>
            </a:br>
            <a:r>
              <a:rPr lang="cs-CZ" dirty="0"/>
              <a:t>facilitace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33E3D6-110A-FDC6-F2B4-F49080093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408" y="3789040"/>
            <a:ext cx="3441577" cy="2869576"/>
          </a:xfrm>
        </p:spPr>
        <p:txBody>
          <a:bodyPr/>
          <a:lstStyle/>
          <a:p>
            <a:r>
              <a:rPr lang="cs-CZ" sz="3200" dirty="0" err="1">
                <a:solidFill>
                  <a:srgbClr val="FFFF00"/>
                </a:solidFill>
              </a:rPr>
              <a:t>Míčkování</a:t>
            </a:r>
            <a:r>
              <a:rPr lang="cs-CZ" sz="3200" dirty="0">
                <a:solidFill>
                  <a:srgbClr val="FFFF00"/>
                </a:solidFill>
              </a:rPr>
              <a:t> trupu jako součást respirační fyzioterapie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Admin\Desktop\skenovat0004.jpg">
            <a:extLst>
              <a:ext uri="{FF2B5EF4-FFF2-40B4-BE49-F238E27FC236}">
                <a16:creationId xmlns:a16="http://schemas.microsoft.com/office/drawing/2014/main" id="{1E1BCBE7-FCF3-2058-9475-E0995BBC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235" t="5901" r="16787" b="5901"/>
          <a:stretch>
            <a:fillRect/>
          </a:stretch>
        </p:blipFill>
        <p:spPr bwMode="auto">
          <a:xfrm>
            <a:off x="4716016" y="141353"/>
            <a:ext cx="4226974" cy="6575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119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861F76-4981-BDA5-3E15-0DDF376F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Míčková facilitace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E3E2CB-A8CF-FD49-FF9C-614701F5D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4797152"/>
            <a:ext cx="3081536" cy="1933472"/>
          </a:xfrm>
        </p:spPr>
        <p:txBody>
          <a:bodyPr/>
          <a:lstStyle/>
          <a:p>
            <a:r>
              <a:rPr lang="cs-CZ" sz="2800" dirty="0" err="1">
                <a:solidFill>
                  <a:srgbClr val="FFFF00"/>
                </a:solidFill>
              </a:rPr>
              <a:t>Míčkování</a:t>
            </a:r>
            <a:r>
              <a:rPr lang="cs-CZ" sz="2800" dirty="0">
                <a:solidFill>
                  <a:srgbClr val="FFFF00"/>
                </a:solidFill>
              </a:rPr>
              <a:t> obličeje při paréze n. </a:t>
            </a:r>
            <a:r>
              <a:rPr lang="cs-CZ" sz="2800" dirty="0" err="1">
                <a:solidFill>
                  <a:srgbClr val="FFFF00"/>
                </a:solidFill>
              </a:rPr>
              <a:t>facialis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Admin\Desktop\skenovat0001.jpg">
            <a:extLst>
              <a:ext uri="{FF2B5EF4-FFF2-40B4-BE49-F238E27FC236}">
                <a16:creationId xmlns:a16="http://schemas.microsoft.com/office/drawing/2014/main" id="{DE1179A4-DB9F-24C6-EEEE-0539B95F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76580"/>
            <a:ext cx="4915752" cy="5554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04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861F76-4981-BDA5-3E15-0DDF376F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Míčková facilitace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E3E2CB-A8CF-FD49-FF9C-614701F5D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582" y="5963360"/>
            <a:ext cx="7632848" cy="1021593"/>
          </a:xfrm>
        </p:spPr>
        <p:txBody>
          <a:bodyPr>
            <a:normAutofit/>
          </a:bodyPr>
          <a:lstStyle/>
          <a:p>
            <a:r>
              <a:rPr lang="cs-CZ" sz="2800" dirty="0" err="1">
                <a:solidFill>
                  <a:srgbClr val="FFFF00"/>
                </a:solidFill>
              </a:rPr>
              <a:t>Míčkování</a:t>
            </a:r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err="1">
                <a:solidFill>
                  <a:srgbClr val="FFFF00"/>
                </a:solidFill>
              </a:rPr>
              <a:t>orofaciální</a:t>
            </a:r>
            <a:r>
              <a:rPr lang="cs-CZ" sz="2800" dirty="0">
                <a:solidFill>
                  <a:srgbClr val="FFFF00"/>
                </a:solidFill>
              </a:rPr>
              <a:t> oblasti </a:t>
            </a:r>
            <a:r>
              <a:rPr lang="cs-CZ" sz="2800" dirty="0"/>
              <a:t>(např. u sinusitidy)</a:t>
            </a:r>
            <a:endParaRPr lang="cs-CZ" dirty="0"/>
          </a:p>
        </p:txBody>
      </p:sp>
      <p:pic>
        <p:nvPicPr>
          <p:cNvPr id="4" name="Picture 2" descr="C:\Users\Admin\Desktop\skenovat0005 - Kopie - Kopie.jpg">
            <a:extLst>
              <a:ext uri="{FF2B5EF4-FFF2-40B4-BE49-F238E27FC236}">
                <a16:creationId xmlns:a16="http://schemas.microsoft.com/office/drawing/2014/main" id="{CA236AF5-0C5D-C7C7-2700-2A5D31185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0904" t="14300"/>
          <a:stretch/>
        </p:blipFill>
        <p:spPr bwMode="auto">
          <a:xfrm>
            <a:off x="4750104" y="1400714"/>
            <a:ext cx="2832593" cy="4507616"/>
          </a:xfrm>
          <a:prstGeom prst="rect">
            <a:avLst/>
          </a:prstGeom>
          <a:noFill/>
        </p:spPr>
      </p:pic>
      <p:pic>
        <p:nvPicPr>
          <p:cNvPr id="5" name="Picture 2" descr="C:\Users\Admin\Desktop\skenovat0005.jpg">
            <a:extLst>
              <a:ext uri="{FF2B5EF4-FFF2-40B4-BE49-F238E27FC236}">
                <a16:creationId xmlns:a16="http://schemas.microsoft.com/office/drawing/2014/main" id="{54EA3A3F-B4F4-A61D-042C-6821E6B90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674"/>
          <a:stretch/>
        </p:blipFill>
        <p:spPr bwMode="auto">
          <a:xfrm>
            <a:off x="1747231" y="1405783"/>
            <a:ext cx="2620697" cy="4481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006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861F76-4981-BDA5-3E15-0DDF376F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Míčková facilitace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E3E2CB-A8CF-FD49-FF9C-614701F5D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12" y="5597230"/>
            <a:ext cx="8050088" cy="1141384"/>
          </a:xfrm>
        </p:spPr>
        <p:txBody>
          <a:bodyPr/>
          <a:lstStyle/>
          <a:p>
            <a:r>
              <a:rPr lang="cs-CZ" sz="2800" dirty="0" err="1">
                <a:solidFill>
                  <a:srgbClr val="FFFF00"/>
                </a:solidFill>
              </a:rPr>
              <a:t>Míčkování</a:t>
            </a:r>
            <a:r>
              <a:rPr lang="cs-CZ" sz="2800" dirty="0">
                <a:solidFill>
                  <a:srgbClr val="FFFF00"/>
                </a:solidFill>
              </a:rPr>
              <a:t> DKK – </a:t>
            </a:r>
            <a:r>
              <a:rPr lang="cs-CZ" sz="2800" dirty="0" err="1">
                <a:solidFill>
                  <a:srgbClr val="FFFF00"/>
                </a:solidFill>
              </a:rPr>
              <a:t>antiedematozní</a:t>
            </a:r>
            <a:r>
              <a:rPr lang="cs-CZ" sz="2800" dirty="0">
                <a:solidFill>
                  <a:srgbClr val="FFFF00"/>
                </a:solidFill>
              </a:rPr>
              <a:t>, uvolňující efekt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Admin\Fyziotherapie\Jednotlive diagnozy\Kox, gonartrozy\TEP kyčle\P4100041.JPG">
            <a:extLst>
              <a:ext uri="{FF2B5EF4-FFF2-40B4-BE49-F238E27FC236}">
                <a16:creationId xmlns:a16="http://schemas.microsoft.com/office/drawing/2014/main" id="{E6788FDE-59B5-2F76-93F7-F2ABEDA3C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077" y="1836461"/>
            <a:ext cx="4467697" cy="3350772"/>
          </a:xfrm>
          <a:prstGeom prst="rect">
            <a:avLst/>
          </a:prstGeom>
          <a:noFill/>
        </p:spPr>
      </p:pic>
      <p:pic>
        <p:nvPicPr>
          <p:cNvPr id="5" name="Picture 4" descr="C:\Users\Admin\Fyziotherapie\Jednotlive diagnozy\Amputace\fotodokumentace pí Pelešková\P1010099.JPG">
            <a:extLst>
              <a:ext uri="{FF2B5EF4-FFF2-40B4-BE49-F238E27FC236}">
                <a16:creationId xmlns:a16="http://schemas.microsoft.com/office/drawing/2014/main" id="{5E048B53-284B-B03D-55A5-C7250ECC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424"/>
          <a:stretch>
            <a:fillRect/>
          </a:stretch>
        </p:blipFill>
        <p:spPr bwMode="auto">
          <a:xfrm>
            <a:off x="5292080" y="1836461"/>
            <a:ext cx="3669900" cy="3350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67895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F59C8-7380-EB67-599F-651E230F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Senzomotorická stimulace (SMS)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485369-FFA9-F592-8029-C48B3467E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err="1"/>
              <a:t>Senzomotorika</a:t>
            </a:r>
            <a:r>
              <a:rPr lang="cs-CZ" dirty="0"/>
              <a:t> = příjem informací</a:t>
            </a:r>
            <a:r>
              <a:rPr lang="cs-CZ" u="sng" dirty="0"/>
              <a:t> </a:t>
            </a:r>
            <a:r>
              <a:rPr lang="cs-CZ" dirty="0"/>
              <a:t>významných pro hybnost, jejich zpracování a integrace v CNS až po výstup projevující se svalovou činností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SMS = kinezioterapeutická technika, která se zabývá </a:t>
            </a:r>
            <a:r>
              <a:rPr lang="cs-CZ" dirty="0">
                <a:solidFill>
                  <a:srgbClr val="FFFF00"/>
                </a:solidFill>
              </a:rPr>
              <a:t>funkčními poruchami hybnosti </a:t>
            </a:r>
            <a:r>
              <a:rPr lang="cs-CZ" dirty="0"/>
              <a:t>vzniklými na podkladě inhibice. Řadí se mezi </a:t>
            </a:r>
            <a:r>
              <a:rPr lang="cs-CZ" dirty="0">
                <a:solidFill>
                  <a:srgbClr val="FFFF00"/>
                </a:solidFill>
              </a:rPr>
              <a:t>komplexní techniky</a:t>
            </a:r>
            <a:r>
              <a:rPr lang="cs-CZ" dirty="0"/>
              <a:t>, které využívají složité pohyby ke zlepšení nebo obnovení určité pohybové funkce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314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F59C8-7380-EB67-599F-651E230F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Senzomotorická stimulace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485369-FFA9-F592-8029-C48B3467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237728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vychází z poznání, že </a:t>
            </a:r>
            <a:r>
              <a:rPr lang="cs-CZ" sz="3200" dirty="0">
                <a:solidFill>
                  <a:srgbClr val="FFFF00"/>
                </a:solidFill>
              </a:rPr>
              <a:t>hybný systém </a:t>
            </a:r>
            <a:r>
              <a:rPr lang="cs-CZ" sz="3200" dirty="0"/>
              <a:t>je nutné chápat jako</a:t>
            </a:r>
            <a:r>
              <a:rPr lang="cs-CZ" sz="3200" dirty="0">
                <a:solidFill>
                  <a:srgbClr val="FFFF00"/>
                </a:solidFill>
              </a:rPr>
              <a:t> celek</a:t>
            </a:r>
            <a:r>
              <a:rPr lang="cs-CZ" sz="3200" dirty="0"/>
              <a:t>, tj. kostně-kloubní, svalový systém, nervové dráhy a centra jsou považovány za klinickou jednotku</a:t>
            </a:r>
          </a:p>
          <a:p>
            <a:endParaRPr lang="cs-CZ" sz="3200" dirty="0">
              <a:solidFill>
                <a:srgbClr val="FFFF00"/>
              </a:solidFill>
            </a:endParaRPr>
          </a:p>
          <a:p>
            <a:r>
              <a:rPr lang="cs-CZ" sz="3200" dirty="0"/>
              <a:t>jde o </a:t>
            </a:r>
            <a:r>
              <a:rPr lang="cs-CZ" sz="3200" dirty="0">
                <a:solidFill>
                  <a:srgbClr val="FFFF00"/>
                </a:solidFill>
              </a:rPr>
              <a:t>facilitační techniku - </a:t>
            </a:r>
            <a:r>
              <a:rPr lang="cs-CZ" sz="3200" dirty="0"/>
              <a:t>využívá stimulaci aferentních systémů k aktivaci (facilitaci) motorických eferentních center a drah (tj. zdůrazňuje jednotu senzorických </a:t>
            </a:r>
            <a:br>
              <a:rPr lang="cs-CZ" sz="3200" dirty="0"/>
            </a:br>
            <a:r>
              <a:rPr lang="cs-CZ" sz="3200" dirty="0"/>
              <a:t>a motorických struktur)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606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F59C8-7380-EB67-599F-651E230F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Senzomotorická stimulace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485369-FFA9-F592-8029-C48B3467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28800"/>
            <a:ext cx="7772400" cy="4896544"/>
          </a:xfrm>
        </p:spPr>
        <p:txBody>
          <a:bodyPr>
            <a:normAutofit fontScale="70000" lnSpcReduction="20000"/>
          </a:bodyPr>
          <a:lstStyle/>
          <a:p>
            <a:pPr marL="582930" indent="-514350">
              <a:buNone/>
            </a:pPr>
            <a:r>
              <a:rPr lang="cs-CZ" sz="3200" dirty="0"/>
              <a:t>Senzomotorická stimulace vychází z</a:t>
            </a:r>
            <a:r>
              <a:rPr lang="cs-CZ" sz="3200" dirty="0">
                <a:solidFill>
                  <a:srgbClr val="FFFF00"/>
                </a:solidFill>
              </a:rPr>
              <a:t> koncepce o dvou stupních motorického učení</a:t>
            </a:r>
            <a:r>
              <a:rPr lang="cs-CZ" sz="3200" dirty="0"/>
              <a:t>. 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3200" dirty="0">
                <a:solidFill>
                  <a:srgbClr val="FFFF00"/>
                </a:solidFill>
              </a:rPr>
              <a:t>I. stupeň </a:t>
            </a:r>
            <a:r>
              <a:rPr lang="cs-CZ" sz="3200" dirty="0"/>
              <a:t>– snaha zvládnout nový pohyb a vytvořit základní funkční spojení. Na tomto procesu se výrazně podílí </a:t>
            </a:r>
            <a:r>
              <a:rPr lang="cs-CZ" sz="3200" dirty="0">
                <a:solidFill>
                  <a:srgbClr val="FFFF00"/>
                </a:solidFill>
              </a:rPr>
              <a:t>mozková kůra </a:t>
            </a:r>
            <a:r>
              <a:rPr lang="cs-CZ" sz="3200" dirty="0"/>
              <a:t>(parietální a frontální lalok) - řízení pohybu na této úrovni je </a:t>
            </a:r>
            <a:r>
              <a:rPr lang="cs-CZ" sz="3200" u="sng" dirty="0"/>
              <a:t>pomalé a únavné</a:t>
            </a:r>
          </a:p>
          <a:p>
            <a:pPr marL="582930" indent="-514350">
              <a:buFont typeface="+mj-lt"/>
              <a:buAutoNum type="arabicPeriod"/>
            </a:pPr>
            <a:endParaRPr lang="cs-CZ" sz="3200" u="sng" dirty="0"/>
          </a:p>
          <a:p>
            <a:pPr marL="582930" indent="-514350">
              <a:buFont typeface="+mj-lt"/>
              <a:buAutoNum type="arabicPeriod"/>
            </a:pPr>
            <a:r>
              <a:rPr lang="cs-CZ" sz="3200" dirty="0">
                <a:solidFill>
                  <a:srgbClr val="FFFF00"/>
                </a:solidFill>
              </a:rPr>
              <a:t>II. stupeň </a:t>
            </a:r>
            <a:r>
              <a:rPr lang="cs-CZ" sz="3200" dirty="0"/>
              <a:t>- CNS se snaží přesunout řízení pohybu na nižší, </a:t>
            </a:r>
            <a:r>
              <a:rPr lang="cs-CZ" sz="3200" dirty="0">
                <a:solidFill>
                  <a:srgbClr val="FFFF00"/>
                </a:solidFill>
              </a:rPr>
              <a:t>podkorová centra - </a:t>
            </a:r>
            <a:r>
              <a:rPr lang="cs-CZ" sz="3200" u="sng" dirty="0"/>
              <a:t>rychlejší a méně únavné</a:t>
            </a:r>
            <a:r>
              <a:rPr lang="cs-CZ" sz="3200" dirty="0"/>
              <a:t>. Pomocí SMS se tento II. stupeň motorického učení urychluje</a:t>
            </a:r>
          </a:p>
          <a:p>
            <a:pPr marL="68580" indent="0">
              <a:buNone/>
            </a:pPr>
            <a:endParaRPr lang="cs-CZ" sz="3200" u="sng" dirty="0"/>
          </a:p>
          <a:p>
            <a:pPr marL="68580" indent="0">
              <a:buNone/>
            </a:pPr>
            <a:r>
              <a:rPr lang="cs-CZ" sz="3200" dirty="0">
                <a:solidFill>
                  <a:srgbClr val="FFFF00"/>
                </a:solidFill>
              </a:rPr>
              <a:t>Cílem SMS </a:t>
            </a:r>
            <a:r>
              <a:rPr lang="cs-CZ" sz="3200" dirty="0"/>
              <a:t>je dosažení reflexní, automatické aktivace žádaných svalů a to v takovém stupni, aby pohyby nevyžadovaly výraznější kortikální, tj. volní kontrolu.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79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F59C8-7380-EB67-599F-651E230F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Senzomotorická stimulace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485369-FFA9-F592-8029-C48B3467E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 V metodě jde tedy v zásadě o ovlivnění pohybu a vyvolání reflexního svalového stahu v rámci určitého pohybového stereotypu:</a:t>
            </a:r>
          </a:p>
          <a:p>
            <a:pPr lvl="1"/>
            <a:r>
              <a:rPr lang="cs-CZ" sz="2400" dirty="0">
                <a:solidFill>
                  <a:srgbClr val="FFFF00"/>
                </a:solidFill>
              </a:rPr>
              <a:t>facilitací </a:t>
            </a:r>
            <a:r>
              <a:rPr lang="cs-CZ" sz="2400" dirty="0" err="1">
                <a:solidFill>
                  <a:srgbClr val="FFFF00"/>
                </a:solidFill>
              </a:rPr>
              <a:t>proprioceptorů</a:t>
            </a:r>
            <a:r>
              <a:rPr lang="cs-CZ" sz="2400" dirty="0"/>
              <a:t>, které se výrazně podílejí na řízení stoje a vertikálního držení	</a:t>
            </a:r>
          </a:p>
          <a:p>
            <a:pPr lvl="1"/>
            <a:r>
              <a:rPr lang="cs-CZ" sz="2400" dirty="0">
                <a:solidFill>
                  <a:srgbClr val="FFFF00"/>
                </a:solidFill>
              </a:rPr>
              <a:t>aktivací spino-</a:t>
            </a:r>
            <a:r>
              <a:rPr lang="cs-CZ" sz="2400" dirty="0" err="1">
                <a:solidFill>
                  <a:srgbClr val="FFFF00"/>
                </a:solidFill>
              </a:rPr>
              <a:t>cerebello</a:t>
            </a:r>
            <a:r>
              <a:rPr lang="cs-CZ" sz="2400" dirty="0">
                <a:solidFill>
                  <a:srgbClr val="FFFF00"/>
                </a:solidFill>
              </a:rPr>
              <a:t>-vestibulárních drah a center</a:t>
            </a:r>
            <a:r>
              <a:rPr lang="cs-CZ" sz="2400" dirty="0"/>
              <a:t>, které se podílejí na regulaci stoje a provedení přesně adjustovaného a koordinovaného pohybu</a:t>
            </a:r>
          </a:p>
        </p:txBody>
      </p:sp>
    </p:spTree>
    <p:extLst>
      <p:ext uri="{BB962C8B-B14F-4D97-AF65-F5344CB8AC3E}">
        <p14:creationId xmlns:p14="http://schemas.microsoft.com/office/powerpoint/2010/main" val="415145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F4E6B3-3323-9966-5DC2-C3F83CC6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064"/>
            <a:ext cx="8122096" cy="914400"/>
          </a:xfrm>
        </p:spPr>
        <p:txBody>
          <a:bodyPr/>
          <a:lstStyle/>
          <a:p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</a:rPr>
              <a:t>Metoda podmiňování nepodmíněných reflexů</a:t>
            </a:r>
            <a:br>
              <a:rPr lang="cs-CZ" sz="40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F5132-2D93-2E40-BCB3-9FFA32E5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43831"/>
            <a:ext cx="7978080" cy="4572000"/>
          </a:xfrm>
        </p:spPr>
        <p:txBody>
          <a:bodyPr/>
          <a:lstStyle/>
          <a:p>
            <a:r>
              <a:rPr lang="cs-CZ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cs-CZ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rincip: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vyvolání reflexu poklepem na šlachu nebo podráždění (škrábnutí) tupým předmětem (klíčem, tužkou)</a:t>
            </a:r>
          </a:p>
          <a:p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cs-CZ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íl: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vyvolat vůlí ovládaný svalový stah (tam, kde je úplná plegie)</a:t>
            </a:r>
          </a:p>
          <a:p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cs-CZ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yužití: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 pacientů s centrální poruchou hybnosti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" indent="0">
              <a:buNone/>
            </a:pP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usí být splněny </a:t>
            </a:r>
            <a:r>
              <a:rPr lang="cs-CZ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podmínky: </a:t>
            </a:r>
          </a:p>
          <a:p>
            <a:pPr lvl="1"/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zachované čití (povrchové, hluboké)</a:t>
            </a:r>
          </a:p>
          <a:p>
            <a:pPr lvl="1"/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pacient bez poruchy vnímání tělesného schématu </a:t>
            </a:r>
          </a:p>
          <a:p>
            <a:pPr lvl="1"/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alespoň částečná schopnost spolupráce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894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AE773-2E53-EB65-7589-10B4D284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Senzomotorická stimulace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732629-785D-97B8-DD75-6BFAB43F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628800"/>
            <a:ext cx="5313784" cy="457200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cs-CZ" sz="3200" dirty="0">
                <a:solidFill>
                  <a:srgbClr val="FFFF00"/>
                </a:solidFill>
              </a:rPr>
              <a:t>Hlavní cíle SMS:</a:t>
            </a:r>
          </a:p>
          <a:p>
            <a:r>
              <a:rPr lang="cs-CZ" dirty="0"/>
              <a:t>zlepšení držení těla a stabilizace trupu ve stoji i při pohybu</a:t>
            </a:r>
          </a:p>
          <a:p>
            <a:r>
              <a:rPr lang="cs-CZ" dirty="0"/>
              <a:t>zlepšení svalové koordinace</a:t>
            </a:r>
          </a:p>
          <a:p>
            <a:r>
              <a:rPr lang="cs-CZ" dirty="0"/>
              <a:t>ovlivnění poruch rovnováhy </a:t>
            </a:r>
          </a:p>
          <a:p>
            <a:r>
              <a:rPr lang="cs-CZ" dirty="0"/>
              <a:t>zautomatizování nových pohybových programů a jejich přirozené zapojení do běžných denních aktivit</a:t>
            </a:r>
          </a:p>
          <a:p>
            <a:endParaRPr lang="cs-CZ" dirty="0"/>
          </a:p>
        </p:txBody>
      </p:sp>
      <p:pic>
        <p:nvPicPr>
          <p:cNvPr id="4" name="Picture 10" descr="C:\Users\Admin\Desktop\škola zad\posturomed.jpg">
            <a:extLst>
              <a:ext uri="{FF2B5EF4-FFF2-40B4-BE49-F238E27FC236}">
                <a16:creationId xmlns:a16="http://schemas.microsoft.com/office/drawing/2014/main" id="{350E7611-9303-F14E-ADA3-DAC96BB27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00808"/>
            <a:ext cx="2507616" cy="38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87053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F59C8-7380-EB67-599F-651E230F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Senzomotorická stimulace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485369-FFA9-F592-8029-C48B3467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3936"/>
            <a:ext cx="5904656" cy="4967432"/>
          </a:xfrm>
        </p:spPr>
        <p:txBody>
          <a:bodyPr>
            <a:normAutofit fontScale="85000" lnSpcReduction="20000"/>
          </a:bodyPr>
          <a:lstStyle/>
          <a:p>
            <a:r>
              <a:rPr lang="cs-CZ" sz="3200" dirty="0"/>
              <a:t>Technika SMS obsahuje </a:t>
            </a:r>
            <a:r>
              <a:rPr lang="cs-CZ" sz="3200" dirty="0">
                <a:solidFill>
                  <a:srgbClr val="FFFF00"/>
                </a:solidFill>
              </a:rPr>
              <a:t>soustavu balančních cviků </a:t>
            </a:r>
            <a:r>
              <a:rPr lang="cs-CZ" sz="3200" dirty="0"/>
              <a:t>prováděných v různých posturálních polohách</a:t>
            </a:r>
          </a:p>
          <a:p>
            <a:endParaRPr lang="cs-CZ" sz="3200" dirty="0"/>
          </a:p>
          <a:p>
            <a:r>
              <a:rPr lang="cs-CZ" sz="3200" dirty="0"/>
              <a:t>Cviky spočívají ve vychylování podložky či pacienta z rovnovážného postavení - účinně aktivují </a:t>
            </a:r>
            <a:r>
              <a:rPr lang="cs-CZ" sz="3200" dirty="0" err="1"/>
              <a:t>proprioceptory</a:t>
            </a:r>
            <a:r>
              <a:rPr lang="cs-CZ" sz="3200" dirty="0"/>
              <a:t> a výrazně aktivují příslušné nervové dráhy a centra </a:t>
            </a:r>
          </a:p>
          <a:p>
            <a:endParaRPr lang="cs-CZ" sz="3200" dirty="0"/>
          </a:p>
          <a:p>
            <a:r>
              <a:rPr lang="cs-CZ" sz="3200" dirty="0"/>
              <a:t>Jako facilitační manévry se tedy využívají </a:t>
            </a:r>
            <a:r>
              <a:rPr lang="cs-CZ" sz="3200" dirty="0">
                <a:solidFill>
                  <a:srgbClr val="FFFF00"/>
                </a:solidFill>
              </a:rPr>
              <a:t>vzpřimovací rovnovážné a obranné reflexy</a:t>
            </a:r>
            <a:endParaRPr lang="cs-CZ" dirty="0"/>
          </a:p>
        </p:txBody>
      </p:sp>
      <p:pic>
        <p:nvPicPr>
          <p:cNvPr id="9218" name="Picture 2" descr="Rehabilitace u klientů s roztroušenou sklerózou | Unie ROSKA, česká MS  společnost, z. s.">
            <a:extLst>
              <a:ext uri="{FF2B5EF4-FFF2-40B4-BE49-F238E27FC236}">
                <a16:creationId xmlns:a16="http://schemas.microsoft.com/office/drawing/2014/main" id="{3103EE36-584F-B7C7-CD47-C2256A825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5"/>
          <a:stretch/>
        </p:blipFill>
        <p:spPr bwMode="auto">
          <a:xfrm>
            <a:off x="6361193" y="2204864"/>
            <a:ext cx="2243255" cy="35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53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F59C8-7380-EB67-599F-651E230F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Senzomotorická stimulace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485369-FFA9-F592-8029-C48B3467E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b="1" dirty="0">
                <a:solidFill>
                  <a:srgbClr val="FFFF00"/>
                </a:solidFill>
              </a:rPr>
              <a:t>Metodika SMS:</a:t>
            </a:r>
          </a:p>
          <a:p>
            <a:r>
              <a:rPr lang="cs-CZ" sz="2400" dirty="0">
                <a:solidFill>
                  <a:srgbClr val="FFFF00"/>
                </a:solidFill>
              </a:rPr>
              <a:t>Úprava periferních struktur </a:t>
            </a:r>
            <a:r>
              <a:rPr lang="cs-CZ" sz="2400" dirty="0"/>
              <a:t>(mobilizace kloubů nohy, ošetření jizev a otoků, facilitace </a:t>
            </a:r>
            <a:r>
              <a:rPr lang="cs-CZ" sz="2400" dirty="0" err="1"/>
              <a:t>proprioceptorů</a:t>
            </a:r>
            <a:r>
              <a:rPr lang="cs-CZ" sz="2400" dirty="0"/>
              <a:t> </a:t>
            </a:r>
            <a:r>
              <a:rPr lang="cs-CZ" sz="2400" dirty="0" err="1"/>
              <a:t>plosky</a:t>
            </a:r>
            <a:r>
              <a:rPr lang="cs-CZ" sz="2400" dirty="0"/>
              <a:t> nohy, úprava svalové dysbalance)</a:t>
            </a:r>
          </a:p>
          <a:p>
            <a:r>
              <a:rPr lang="cs-CZ" sz="2400" dirty="0">
                <a:solidFill>
                  <a:srgbClr val="FFFF00"/>
                </a:solidFill>
              </a:rPr>
              <a:t>Nácvik malé nohy </a:t>
            </a:r>
            <a:r>
              <a:rPr lang="cs-CZ" sz="2400" dirty="0"/>
              <a:t>(zkrácení a zúžení chodidla v podélné i příčné ose při natažených prstech)</a:t>
            </a:r>
          </a:p>
          <a:p>
            <a:r>
              <a:rPr lang="cs-CZ" sz="2400" dirty="0">
                <a:solidFill>
                  <a:srgbClr val="FFFF00"/>
                </a:solidFill>
              </a:rPr>
              <a:t>Vlastní cvičení </a:t>
            </a:r>
            <a:r>
              <a:rPr lang="cs-CZ" sz="2400" dirty="0"/>
              <a:t>(nejprve na zemi, poté na labilní podložce) - stoj na obou DKK, stoj na jedné DK, postrky, přídatné pohyby HKK, nácvik předního a zadního půlkroku, podřepy, výpady, házení míčkem 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DA5AF3-D112-9BDD-BDE4-CB0362AC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421" y="260648"/>
            <a:ext cx="1250357" cy="180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54897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96AC-F021-5EE8-CC7E-5F7CAEC6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93D02-5CA9-1A45-8CB3-7921C90A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Jak usnadnit seniorům pohyb | Unizdrav.cz">
            <a:extLst>
              <a:ext uri="{FF2B5EF4-FFF2-40B4-BE49-F238E27FC236}">
                <a16:creationId xmlns:a16="http://schemas.microsoft.com/office/drawing/2014/main" id="{9C74D49E-669C-633D-F010-15307BF6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82" y="1783560"/>
            <a:ext cx="6464835" cy="48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0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C10F5-3874-817A-89EC-BD8C1345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064"/>
            <a:ext cx="8050088" cy="914400"/>
          </a:xfrm>
        </p:spPr>
        <p:txBody>
          <a:bodyPr/>
          <a:lstStyle/>
          <a:p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</a:rPr>
              <a:t>Metoda podmiňování nepodmíněných reflexů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BCC375-9B2C-C355-7550-D842048C8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828092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Slovní povel</a:t>
            </a:r>
            <a:endParaRPr lang="cs-CZ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krátký a důrazný povel předchází každému podmiňování </a:t>
            </a: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(„teď“, „ohnout“, „ještě“ apod.), musí být pronesen asi 1s před začátkem vyvolání reflexu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" indent="0">
              <a:buNone/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pacient s námi musí spolupracovat, proto je nutné mu nejprve důkladně vysvětlit, co budeme provádět</a:t>
            </a:r>
            <a:endParaRPr lang="cs-CZ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cs-CZ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Poklep </a:t>
            </a:r>
            <a:endParaRPr lang="cs-CZ"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provádíme na šlachu/svalové bříško příslušného svalu neuro-logickým kladívkem a to buď přímo, nebo přes náš prst či špachtli</a:t>
            </a: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vždy v příslušné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reflexogenní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zóně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82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E0DF0-073F-3E00-854E-0E71A941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064"/>
            <a:ext cx="7906072" cy="914400"/>
          </a:xfrm>
        </p:spPr>
        <p:txBody>
          <a:bodyPr/>
          <a:lstStyle/>
          <a:p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</a:rPr>
              <a:t>Metoda podmiňování nepodmíněných reflexů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B05D66-F09B-FACF-ADD8-4447069DD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7906072" cy="4572000"/>
          </a:xfrm>
        </p:spPr>
        <p:txBody>
          <a:bodyPr/>
          <a:lstStyle/>
          <a:p>
            <a:pPr marL="68580" indent="0">
              <a:buNone/>
            </a:pPr>
            <a:r>
              <a:rPr lang="cs-CZ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Počet opakování</a:t>
            </a:r>
            <a:endParaRPr lang="cs-CZ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zprvu musíme poklepnout několikrát rychle za sebou a neustále pacienta slovně vést</a:t>
            </a: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později, když už je pacient schopen částečně provést pohyb, stačí 1x poklepnout a dát slovní pokyn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celý postup opakujeme 1-3krát denně na každém svalu dle: </a:t>
            </a:r>
          </a:p>
          <a:p>
            <a:pPr lvl="1"/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vyčerpatelnosti reflexu</a:t>
            </a:r>
          </a:p>
          <a:p>
            <a:pPr lvl="1"/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výkonnosti nemocného a jeho aktivní spolupráci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37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E8379-195E-43D1-C4F6-1C9FF72C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064"/>
            <a:ext cx="7978080" cy="914400"/>
          </a:xfrm>
        </p:spPr>
        <p:txBody>
          <a:bodyPr/>
          <a:lstStyle/>
          <a:p>
            <a: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</a:rPr>
              <a:t>Metoda podmiňování nepodmíněných reflexů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21AC67-9548-61E3-24F7-0C3019049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7618040" cy="481379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cs-CZ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Možnosti zvýšení účinku poklepu</a:t>
            </a:r>
            <a:endParaRPr lang="cs-CZ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předchází-li prudké pasivní protažení svalu bezprostředně před poklepem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současnou usilovnou izometrickou kontrakcí stejného svalu na zdravé části těla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využitím hlubokých šíjových reflexů </a:t>
            </a: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(Extenze šíje = extenze HKK, flexe DKK. Flexe šíje = flexe HKK, extenze DKK)</a:t>
            </a:r>
          </a:p>
          <a:p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cs-CZ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Zásady</a:t>
            </a:r>
            <a:endParaRPr lang="cs-CZ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brát ohled na pacientovu bolest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vyhledat oblast, ze které se nejlépe vybaví daný reflex (a tuto dodržovat)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poklep na šlachu/svalové bříško musí vyvolat pohyb, ne pouze záškub svalu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8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0E14A-7772-50AF-55B9-7C89BA6A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Bicipitový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reflex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C1E476-3158-2FD9-7949-7D097B31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6616"/>
            <a:ext cx="7772400" cy="4572000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poloha pacienta: leží na zádech, HK podél těla, loket v mírné </a:t>
            </a: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semiflexi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předloktí v supinaci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držíme pacienta jednou rukou za zápěstí, druhou rukou provádíme poklep kladívkem na úponovou šlachu m. biceps </a:t>
            </a: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brachii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nebo jeho svalové bříško, </a:t>
            </a:r>
            <a:r>
              <a:rPr lang="cs-CZ" sz="2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podmiňujeme flexi lokte</a:t>
            </a:r>
            <a:endParaRPr lang="cs-CZ" sz="2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postup: vysvětlíme pacientovi, že se bude snažit dotknout prsty ramene, začneme rychlým protažením svalu (= max. extenze lokte), v rychlém sledu dáme povel k flexi lokte např.: „teď“ nebo „pokrčte“ a poklepneme na šlachu/sval, při každém dalším povelu současně vyklepáváme reflex a pacient se musí snažit s naší dopomocí flektovat loket (zpočátku spíš pasivní pohyb, později pohyb vedený, pohyb s dopomocí, postupně až aktivní pohyb – kdy již stačí pouze 1 poklep)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FC25FE-27CA-5EC1-39A5-64E811BDD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99" t="50000" r="8263" b="19200"/>
          <a:stretch/>
        </p:blipFill>
        <p:spPr>
          <a:xfrm>
            <a:off x="6372200" y="116632"/>
            <a:ext cx="2448272" cy="18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9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B8FF0-B75C-2EDC-B3D8-E71FDAC8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Tricipitový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reflex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E0522-5017-8C07-CEE3-6464C5FF6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874" y="2286000"/>
            <a:ext cx="7772400" cy="457200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poloha pacienta: leží na zádech, HK v ramenním kloubu v 90° flexi, flexe v lokti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držíme pacienta za distální část předloktí, druhou rukou provádíme poklep na úponovou šlachu/svalové bříško m. triceps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brachii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nad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olekranonem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podmiňujeme extenzi lokte</a:t>
            </a:r>
            <a:endParaRPr lang="cs-CZ" sz="2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postup: vysvětlit pacientovi, že se bude snažit natáhnout paži v lokti vzhůru směrem ke stropu, začneme rychlým protažením svalu (= max. flexe lokte), vydáme rychlý povel: „natáhnout“ a při každé výzvě klepeme reflex a pacient se spolu s naší dopomocí snaží natáhnout loket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CE5076E-660D-F46F-73C5-966F8120A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50" t="40200" r="12988" b="31800"/>
          <a:stretch/>
        </p:blipFill>
        <p:spPr>
          <a:xfrm>
            <a:off x="6372200" y="164851"/>
            <a:ext cx="1944216" cy="204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9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56EC9-DD81-EBE0-CF9A-3DB5C3BB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Justerův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reflex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6C9F5-389B-95AB-2ABA-E41E1C8E3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normálně při vybavování tohoto reflexu dochází k flexi prstů, 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 některých pacientů ale vybavíme tzv. </a:t>
            </a: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paradoxní odpověď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to </a:t>
            </a:r>
            <a:r>
              <a:rPr lang="cs-CZ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extenzi prstů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toho využijeme k podmiňování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poloha pacienta: leh na zádech, HK volně podél těla, předloktí v supinaci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uchopíme prsty pacienta z dorzální strany, druhou rukou přejedeme tupým předmětem od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antitenaru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přes hlavičky metakarpů směrem k druhému metakarpu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postup: vysvětlíme pacientovi, že se bude snažit natáhnout prsty, začneme protažení prstů do flexe, poté velíme: „natáhnout“ a podráždíme dlaň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253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3958</TotalTime>
  <Words>2045</Words>
  <Application>Microsoft Office PowerPoint</Application>
  <PresentationFormat>Předvádění na obrazovce (4:3)</PresentationFormat>
  <Paragraphs>175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Základy reflexních metodik a postupů (2) </vt:lpstr>
      <vt:lpstr>Obsah</vt:lpstr>
      <vt:lpstr>Metoda podmiňování nepodmíněných reflexů </vt:lpstr>
      <vt:lpstr>Metoda podmiňování nepodmíněných reflexů</vt:lpstr>
      <vt:lpstr>Metoda podmiňování nepodmíněných reflexů</vt:lpstr>
      <vt:lpstr>Metoda podmiňování nepodmíněných reflexů</vt:lpstr>
      <vt:lpstr>Bicipitový reflex </vt:lpstr>
      <vt:lpstr>Tricipitový reflex </vt:lpstr>
      <vt:lpstr>Justerův reflex </vt:lpstr>
      <vt:lpstr>Patellární reflex </vt:lpstr>
      <vt:lpstr>Reflex Achillovy šlachy </vt:lpstr>
      <vt:lpstr>Obranná trojflexe </vt:lpstr>
      <vt:lpstr>Zkřížená obranná trojflexe </vt:lpstr>
      <vt:lpstr>Flexe kolenního kloubu </vt:lpstr>
      <vt:lpstr>Reimistova synkinéza </vt:lpstr>
      <vt:lpstr>Izolovaná dorzální flexe nohy </vt:lpstr>
      <vt:lpstr>Metody kožní stimulace </vt:lpstr>
      <vt:lpstr>Metody kožní stimulace</vt:lpstr>
      <vt:lpstr>Míčková facilitace</vt:lpstr>
      <vt:lpstr>Míčková facilitace</vt:lpstr>
      <vt:lpstr>Míčková facilitace</vt:lpstr>
      <vt:lpstr>Míčková  facilitace</vt:lpstr>
      <vt:lpstr>Míčková facilitace</vt:lpstr>
      <vt:lpstr>Míčková facilitace</vt:lpstr>
      <vt:lpstr>Míčková facilitace</vt:lpstr>
      <vt:lpstr>Senzomotorická stimulace (SMS)</vt:lpstr>
      <vt:lpstr>Senzomotorická stimulace</vt:lpstr>
      <vt:lpstr>Senzomotorická stimulace</vt:lpstr>
      <vt:lpstr>Senzomotorická stimulace</vt:lpstr>
      <vt:lpstr>Senzomotorická stimulace</vt:lpstr>
      <vt:lpstr>Senzomotorická stimulace</vt:lpstr>
      <vt:lpstr>Senzomotorická stimulace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léčebné rehabilitace</dc:title>
  <dc:creator>Windows User</dc:creator>
  <cp:lastModifiedBy>Veronika Mrkvicová</cp:lastModifiedBy>
  <cp:revision>465</cp:revision>
  <dcterms:created xsi:type="dcterms:W3CDTF">2013-02-15T17:50:36Z</dcterms:created>
  <dcterms:modified xsi:type="dcterms:W3CDTF">2024-05-18T18:08:26Z</dcterms:modified>
</cp:coreProperties>
</file>