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498" r:id="rId3"/>
    <p:sldId id="505" r:id="rId4"/>
    <p:sldId id="589" r:id="rId5"/>
    <p:sldId id="588" r:id="rId6"/>
    <p:sldId id="587" r:id="rId7"/>
    <p:sldId id="586" r:id="rId8"/>
    <p:sldId id="585" r:id="rId9"/>
    <p:sldId id="590" r:id="rId10"/>
    <p:sldId id="591" r:id="rId11"/>
    <p:sldId id="501" r:id="rId12"/>
    <p:sldId id="506" r:id="rId13"/>
    <p:sldId id="503" r:id="rId14"/>
    <p:sldId id="504" r:id="rId15"/>
    <p:sldId id="507" r:id="rId16"/>
    <p:sldId id="563" r:id="rId17"/>
    <p:sldId id="564" r:id="rId18"/>
    <p:sldId id="583" r:id="rId19"/>
    <p:sldId id="574" r:id="rId20"/>
    <p:sldId id="561" r:id="rId21"/>
    <p:sldId id="562" r:id="rId22"/>
    <p:sldId id="509" r:id="rId23"/>
    <p:sldId id="508" r:id="rId24"/>
    <p:sldId id="560" r:id="rId25"/>
    <p:sldId id="510" r:id="rId26"/>
    <p:sldId id="511" r:id="rId27"/>
    <p:sldId id="512" r:id="rId28"/>
    <p:sldId id="513" r:id="rId29"/>
    <p:sldId id="514" r:id="rId30"/>
    <p:sldId id="515" r:id="rId31"/>
    <p:sldId id="516" r:id="rId32"/>
    <p:sldId id="584" r:id="rId33"/>
    <p:sldId id="566" r:id="rId34"/>
    <p:sldId id="518" r:id="rId35"/>
    <p:sldId id="519" r:id="rId36"/>
    <p:sldId id="557" r:id="rId37"/>
    <p:sldId id="565" r:id="rId38"/>
    <p:sldId id="520" r:id="rId39"/>
    <p:sldId id="551" r:id="rId40"/>
    <p:sldId id="522" r:id="rId41"/>
    <p:sldId id="523" r:id="rId42"/>
    <p:sldId id="524" r:id="rId43"/>
    <p:sldId id="525" r:id="rId44"/>
    <p:sldId id="526" r:id="rId45"/>
    <p:sldId id="527" r:id="rId46"/>
    <p:sldId id="528" r:id="rId47"/>
    <p:sldId id="529" r:id="rId48"/>
    <p:sldId id="521" r:id="rId49"/>
    <p:sldId id="530" r:id="rId50"/>
    <p:sldId id="595" r:id="rId51"/>
    <p:sldId id="593" r:id="rId52"/>
    <p:sldId id="531" r:id="rId53"/>
    <p:sldId id="567" r:id="rId54"/>
    <p:sldId id="532" r:id="rId55"/>
    <p:sldId id="568" r:id="rId56"/>
    <p:sldId id="569" r:id="rId57"/>
    <p:sldId id="533" r:id="rId58"/>
    <p:sldId id="592" r:id="rId59"/>
    <p:sldId id="572" r:id="rId60"/>
    <p:sldId id="570" r:id="rId61"/>
    <p:sldId id="573" r:id="rId62"/>
    <p:sldId id="571" r:id="rId63"/>
    <p:sldId id="594" r:id="rId64"/>
    <p:sldId id="534" r:id="rId65"/>
    <p:sldId id="535" r:id="rId66"/>
    <p:sldId id="536" r:id="rId67"/>
    <p:sldId id="550" r:id="rId6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7F14363-6310-4059-9DDF-CD054537F3B8}">
          <p14:sldIdLst>
            <p14:sldId id="256"/>
            <p14:sldId id="498"/>
            <p14:sldId id="505"/>
            <p14:sldId id="589"/>
            <p14:sldId id="588"/>
            <p14:sldId id="587"/>
            <p14:sldId id="586"/>
            <p14:sldId id="585"/>
          </p14:sldIdLst>
        </p14:section>
        <p14:section name="Oddíl bez názvu" id="{655F59A2-9870-4CD2-AB23-B0E7568A838F}">
          <p14:sldIdLst>
            <p14:sldId id="590"/>
            <p14:sldId id="591"/>
            <p14:sldId id="501"/>
            <p14:sldId id="506"/>
            <p14:sldId id="503"/>
            <p14:sldId id="504"/>
            <p14:sldId id="507"/>
            <p14:sldId id="563"/>
            <p14:sldId id="564"/>
            <p14:sldId id="583"/>
            <p14:sldId id="574"/>
            <p14:sldId id="561"/>
            <p14:sldId id="562"/>
            <p14:sldId id="509"/>
            <p14:sldId id="508"/>
            <p14:sldId id="560"/>
            <p14:sldId id="510"/>
            <p14:sldId id="511"/>
            <p14:sldId id="512"/>
            <p14:sldId id="513"/>
            <p14:sldId id="514"/>
            <p14:sldId id="515"/>
            <p14:sldId id="516"/>
            <p14:sldId id="584"/>
            <p14:sldId id="566"/>
            <p14:sldId id="518"/>
            <p14:sldId id="519"/>
            <p14:sldId id="557"/>
            <p14:sldId id="565"/>
            <p14:sldId id="520"/>
            <p14:sldId id="55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21"/>
            <p14:sldId id="530"/>
            <p14:sldId id="595"/>
            <p14:sldId id="593"/>
            <p14:sldId id="531"/>
            <p14:sldId id="567"/>
            <p14:sldId id="532"/>
            <p14:sldId id="568"/>
            <p14:sldId id="569"/>
            <p14:sldId id="533"/>
            <p14:sldId id="592"/>
            <p14:sldId id="572"/>
          </p14:sldIdLst>
        </p14:section>
        <p14:section name="Oddíl bez názvu" id="{36AC19F6-CE58-46D4-B39C-1A02E62783F1}">
          <p14:sldIdLst>
            <p14:sldId id="570"/>
            <p14:sldId id="573"/>
            <p14:sldId id="571"/>
            <p14:sldId id="594"/>
            <p14:sldId id="534"/>
            <p14:sldId id="535"/>
            <p14:sldId id="536"/>
            <p14:sldId id="5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4500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216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5E10A-27E5-4A50-AF22-3E32AD337CCA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5ABF6-FD02-4C18-AEEF-AF075B81355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70CD2-5AF3-4CB6-A809-D76E45AA18A4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70CD2-5AF3-4CB6-A809-D76E45AA18A4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70CD2-5AF3-4CB6-A809-D76E45AA18A4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49D79D-ECE9-4AB3-BBE0-FFEC41A1F4D4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49D79D-ECE9-4AB3-BBE0-FFEC41A1F4D4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387AAD-2645-4562-A103-8AFBB6180C76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49D79D-ECE9-4AB3-BBE0-FFEC41A1F4D4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49D79D-ECE9-4AB3-BBE0-FFEC41A1F4D4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906FA7-5070-40C6-951A-3E13EC07E9A7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A74D1B-4D7E-4579-AB37-EEC60EE22733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B59761-6C50-415B-BAF6-780E02FBF22D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B9A1B1-F3B8-4D42-87B6-A4F9D78E0146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1C1CCB-875B-49DC-A1FF-11E525AF8AA5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691D15-AE93-42D4-ADBA-DD3A2AB8140A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430F58-90EE-4A7A-960C-67D39F95BA1C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430F58-90EE-4A7A-960C-67D39F95BA1C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626B3A-9732-4387-A43A-1849C6008E4B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FC2F0-BB07-451C-A629-20F331B9BCB6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626B3A-9732-4387-A43A-1849C6008E4B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626B3A-9732-4387-A43A-1849C6008E4B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1107F-74DF-4A6A-B94A-D8EEE8A73E2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0A3CCE-3493-48B6-84FA-F33543ADF52B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0A3CCE-3493-48B6-84FA-F33543ADF52B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193BAA-888B-4FAB-8A99-AB4B89E527A1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9CE9CC-EBCD-4F86-B048-4DD7AF004710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85E899-BA1B-4D78-A491-B253A4AA41FF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74E598-63CF-49F4-B84E-DA2E0A9B2A3E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F6474D-BE55-4435-AEF2-1E164AD0B83F}" type="slidenum">
              <a:rPr lang="cs-CZ" smtClean="0"/>
              <a:pPr/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24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EAD6C2-3B1C-40ED-BCC2-3D243DCEA9AD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A03771-AB68-440F-B368-0C11F5D57826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44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9B9E99-F974-4B99-9301-1149D9482ED3}" type="slidenum">
              <a:rPr lang="cs-CZ" smtClean="0"/>
              <a:pPr/>
              <a:t>47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b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470945-A316-4CAF-B55C-A85BA48FA0EB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962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B6EB4F-D5FF-49F8-9936-39000BF11A85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54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8840E9-C0C7-4C04-AA1A-04BC4141376A}" type="slidenum">
              <a:rPr lang="cs-CZ" smtClean="0"/>
              <a:pPr/>
              <a:t>49</a:t>
            </a:fld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65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2DFF54-E502-4F54-9387-CBDDD91F5888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65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2DFF54-E502-4F54-9387-CBDDD91F5888}" type="slidenum">
              <a:rPr lang="cs-CZ" smtClean="0"/>
              <a:pPr/>
              <a:t>53</a:t>
            </a:fld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75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7D6532-FD20-4CD3-870D-EF3FC89359F4}" type="slidenum">
              <a:rPr lang="cs-CZ" smtClean="0"/>
              <a:pPr/>
              <a:t>54</a:t>
            </a:fld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65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2DFF54-E502-4F54-9387-CBDDD91F5888}" type="slidenum">
              <a:rPr lang="cs-CZ" smtClean="0"/>
              <a:pPr/>
              <a:t>55</a:t>
            </a:fld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EC9DAC-4A29-43F2-9AF6-E5A6A22804E3}" type="slidenum">
              <a:rPr lang="cs-CZ" smtClean="0"/>
              <a:pPr/>
              <a:t>56</a:t>
            </a:fld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EC9DAC-4A29-43F2-9AF6-E5A6A22804E3}" type="slidenum">
              <a:rPr lang="cs-CZ" smtClean="0"/>
              <a:pPr/>
              <a:t>57</a:t>
            </a:fld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8660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EC9DAC-4A29-43F2-9AF6-E5A6A22804E3}" type="slidenum">
              <a:rPr lang="cs-CZ" smtClean="0"/>
              <a:pPr/>
              <a:t>59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684DB9-8BDB-4EC6-84B9-7A695A860008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EC9DAC-4A29-43F2-9AF6-E5A6A22804E3}" type="slidenum">
              <a:rPr lang="cs-CZ" smtClean="0"/>
              <a:pPr/>
              <a:t>60</a:t>
            </a:fld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626B3A-9732-4387-A43A-1849C6008E4B}" type="slidenum">
              <a:rPr lang="cs-CZ" smtClean="0"/>
              <a:pPr/>
              <a:t>61</a:t>
            </a:fld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EC9DAC-4A29-43F2-9AF6-E5A6A22804E3}" type="slidenum">
              <a:rPr lang="cs-CZ" smtClean="0"/>
              <a:pPr/>
              <a:t>62</a:t>
            </a:fld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95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904870-4DFE-4AEC-99CD-EA9F0760CCAC}" type="slidenum">
              <a:rPr lang="cs-CZ" smtClean="0"/>
              <a:pPr/>
              <a:t>64</a:t>
            </a:fld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105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C60AE6-BA0D-46F2-BD75-BECBF1C8A772}" type="slidenum">
              <a:rPr lang="cs-CZ" smtClean="0"/>
              <a:pPr/>
              <a:t>65</a:t>
            </a:fld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116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A10B39-4C2A-42BA-BE34-3230C6143AA7}" type="slidenum">
              <a:rPr lang="cs-CZ" smtClean="0"/>
              <a:pPr/>
              <a:t>66</a:t>
            </a:fld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259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5CB42B-C71F-4DE3-BA27-EC384E305602}" type="slidenum">
              <a:rPr lang="cs-CZ" smtClean="0"/>
              <a:pPr/>
              <a:t>67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1107F-74DF-4A6A-B94A-D8EEE8A73E21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1107F-74DF-4A6A-B94A-D8EEE8A73E21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FC28B3-7A8C-480C-802F-224BCF90AFBA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70CD2-5AF3-4CB6-A809-D76E45AA18A4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E1620690-306B-4CEB-B174-ED1EB23922A7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620690-306B-4CEB-B174-ED1EB23922A7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1WMt_1jw47Q" TargetMode="External"/><Relationship Id="rId5" Type="http://schemas.openxmlformats.org/officeDocument/2006/relationships/hyperlink" Target="http://www.youtube.com/watch?v=hp-gCvW8PRY" TargetMode="Externa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krajn%C3%AD+n%C3%A1dechov%C3%A1+poloha&amp;source=images&amp;cd=&amp;cad=rja&amp;docid=bS6Gd_4Au2SvPM&amp;tbnid=T_104m7AYrk2ZM:&amp;ved=0CAUQjRw&amp;url=http://is.muni.cz/do/fsps/e-learning/ztv/pages/05-vyrovnavaci-cviceni-text.html&amp;ei=i5F7UarONcfGtAa9ooGIAQ&amp;bvm=bv.45645796,d.bGE&amp;psig=AFQjCNH7g2-9KrpicnobM6dHsH7JZ0Rvqg&amp;ust=136713903902897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z/url?sa=i&amp;rct=j&amp;q=influence+of+the+position+of+the+upper+extremities+to+breathe&amp;source=images&amp;cd=&amp;cad=rja&amp;docid=uJzzGYBaPbP3bM&amp;tbnid=lKpr7AC3uydF1M:&amp;ved=0CAUQjRw&amp;url=http://posturalrestoration.com/blog/2008/10/&amp;ei=JZJ7UcGZMonctAattYCYBQ&amp;bvm=bv.45645796,d.bGE&amp;psig=AFQjCNE_yGPHyC88j3gIKTtyvNQJOoZ42Q&amp;ust=1367139207928101" TargetMode="Externa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z/url?sa=i&amp;rct=j&amp;q=morbus+bechterew&amp;source=images&amp;cd=&amp;cad=rja&amp;docid=Oa16JtlBNdOuGM&amp;tbnid=5fuY3nNkS-JEoM:&amp;ved=0CAUQjRw&amp;url=http://drugline.info/ail/pathography/morbus-bechterew/&amp;ei=z617Ucm0AsebtAbzoYGoBQ&amp;bvm=bv.45645796,d.bGE&amp;psig=AFQjCNHVzMSBzirLh0yzzW4-XD4tLVMkMA&amp;ust=1367146258458960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z/url?sa=i&amp;rct=j&amp;q=clapping+respiratory&amp;source=images&amp;cd=&amp;cad=rja&amp;docid=Nf8Zlq5i6UZqTM&amp;tbnid=3OGSRZzPK3j4EM:&amp;ved=0CAUQjRw&amp;url=http://www.umm.edu/ency/carepoints/Percussion.htm&amp;ei=_7F7UdfAM5HXsga8moFA&amp;bvm=bv.45645796,d.bGE&amp;psig=AFQjCNF5_ZsC6n-lMQ6rPqiQBZzOS9r31A&amp;ust=1367147340613285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orthowellpt.com/wp-content/uploads/2013/03/Diapgrahgmatic-breath-2.jp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spr%C3%A1vn%C3%A9+br%C3%A1ni%C4%8Dn%C3%AD+d%C3%BDch%C3%A1n%C3%AD&amp;source=images&amp;cd=&amp;docid=FpUVUKGOhTgmcM&amp;tbnid=ibnUcWxmPmIOzM:&amp;ved=0CAUQjRw&amp;url=http://www.sarpa.cz/cz/clanky/Joga3.htm&amp;ei=stl7Uc6EGo7csgaW84D4Bw&amp;bvm=bv.45645796,d.bGE&amp;psig=AFQjCNGlx8486acJgh9i_46ji-XPjFJcxQ&amp;ust=1367157505929979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smrk%C3%A1n%C3%AD&amp;source=images&amp;cd=&amp;cad=rja&amp;docid=hxlxorkIfrkwCM&amp;tbnid=enu8kwzs1s4dyM:&amp;ved=0CAUQjRw&amp;url=http://www.mimiforum.cz/tipy-jak-naucit-deti-smrkat/&amp;ei=aNV7UYi5LsbIsgaGgoEw&amp;bvm=bv.45645796,d.bGE&amp;psig=AFQjCNF_2AbfA1NxnpywngNaYJVY1Et0aA&amp;ust=1367156438483783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7772400" cy="1975104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Dechová gymnastika (základní, speciální, polohy těla a jejich vliv)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6" name="Obdélník 3">
            <a:extLst>
              <a:ext uri="{FF2B5EF4-FFF2-40B4-BE49-F238E27FC236}">
                <a16:creationId xmlns:a16="http://schemas.microsoft.com/office/drawing/2014/main" id="{22E419C0-B424-A0F1-BF0D-E6AC0FC0A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80" y="620713"/>
            <a:ext cx="29065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Základy léčebné rehabilitace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1.Ročník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11.3.2024</a:t>
            </a:r>
          </a:p>
        </p:txBody>
      </p:sp>
      <p:sp>
        <p:nvSpPr>
          <p:cNvPr id="9" name="Obdélník 3">
            <a:extLst>
              <a:ext uri="{FF2B5EF4-FFF2-40B4-BE49-F238E27FC236}">
                <a16:creationId xmlns:a16="http://schemas.microsoft.com/office/drawing/2014/main" id="{88D63E50-CD4B-0356-AF5E-AE97D7B03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13" y="5589588"/>
            <a:ext cx="614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Mgr. Veronika Mrkvicová, Ph.D.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Katedra fyzioterapie a rehabilitace – LFMU v Brně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Klinika tělovýchovného lékařství a rehabilitace – FNUSA v Brně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6BD49-D842-559E-4D3A-E7AB0A08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respiračního systému: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BEE747-EDE3-E010-9027-5E0D31F66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sz="2800" b="1" kern="1200" dirty="0" err="1">
                <a:solidFill>
                  <a:srgbClr val="FFFF00"/>
                </a:solidFill>
                <a:latin typeface="+mn-lt"/>
                <a:ea typeface="+mn-ea"/>
                <a:cs typeface="+mn-cs"/>
              </a:rPr>
              <a:t>Műllerův</a:t>
            </a:r>
            <a:r>
              <a:rPr lang="cs-CZ" sz="28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pokus:</a:t>
            </a:r>
            <a:r>
              <a:rPr lang="cs-CZ" sz="28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výdech a maximální ale marný vdech proti zavřené </a:t>
            </a:r>
            <a:r>
              <a:rPr lang="cs-CZ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glotis</a:t>
            </a:r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(= marné vdechové úsilí)</a:t>
            </a:r>
          </a:p>
          <a:p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klesá </a:t>
            </a:r>
            <a:r>
              <a:rPr lang="cs-CZ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nitroplicní</a:t>
            </a:r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tlak, max. aktivita bránice (využití v různých posturálních situacích)</a:t>
            </a:r>
          </a:p>
          <a:p>
            <a:endParaRPr lang="cs-CZ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66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4704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/>
              <a:t>Mechanika dýchání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b="1" dirty="0"/>
              <a:t>Dýchání se účastní</a:t>
            </a:r>
            <a:r>
              <a:rPr lang="cs-CZ" sz="2000" dirty="0"/>
              <a:t> celá řada faktorů a ovlivňují tak individuální charakter dýchání: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b="1" dirty="0">
                <a:solidFill>
                  <a:srgbClr val="FFFF00"/>
                </a:solidFill>
              </a:rPr>
              <a:t>Pasivně: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tvar  a elasticita hrudního koše (</a:t>
            </a:r>
            <a:r>
              <a:rPr lang="cs-CZ" sz="2000" dirty="0" err="1"/>
              <a:t>Th</a:t>
            </a:r>
            <a:r>
              <a:rPr lang="cs-CZ" sz="2000" dirty="0"/>
              <a:t> obratle, žebra, sternum) a břicha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odpor horních a dolních dýchacích cest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náplň dutých orgánů dutiny břišní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plicní parenchym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b="1" dirty="0">
                <a:solidFill>
                  <a:srgbClr val="FFFF00"/>
                </a:solidFill>
              </a:rPr>
              <a:t>Aktivně: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bránice a další inspirační a expirační svaly (hlavní, vedlejší</a:t>
            </a:r>
            <a:br>
              <a:rPr lang="cs-CZ" sz="2000" dirty="0"/>
            </a:br>
            <a:r>
              <a:rPr lang="cs-CZ" sz="2000" dirty="0"/>
              <a:t>a auxiliární – </a:t>
            </a:r>
            <a:r>
              <a:rPr lang="cs-CZ" sz="2000" dirty="0" err="1"/>
              <a:t>koaktivita</a:t>
            </a:r>
            <a:r>
              <a:rPr lang="cs-CZ" sz="2000" dirty="0"/>
              <a:t>, </a:t>
            </a:r>
            <a:r>
              <a:rPr lang="cs-CZ" sz="2000" dirty="0" err="1"/>
              <a:t>timing</a:t>
            </a:r>
            <a:r>
              <a:rPr lang="cs-CZ" sz="2000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sz="2000" dirty="0"/>
              <a:t>Řízeno z CNS, PNS a ANS, lze částečně ovlivnit vůlí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dirty="0"/>
              <a:t>Dýchání a pohybová soustava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12776"/>
            <a:ext cx="8050088" cy="494278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b="1" dirty="0">
                <a:solidFill>
                  <a:srgbClr val="FFFF00"/>
                </a:solidFill>
              </a:rPr>
              <a:t>Bránice</a:t>
            </a:r>
            <a:r>
              <a:rPr lang="cs-CZ" sz="2000" b="1" dirty="0"/>
              <a:t> </a:t>
            </a:r>
            <a:r>
              <a:rPr lang="cs-CZ" sz="2000" dirty="0"/>
              <a:t>=</a:t>
            </a:r>
            <a:r>
              <a:rPr lang="cs-CZ" sz="2000" b="1" dirty="0"/>
              <a:t> </a:t>
            </a:r>
            <a:r>
              <a:rPr lang="cs-CZ" sz="2000" dirty="0"/>
              <a:t>hlavní dýchací sval (60 % VC):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3 části, vztah k HSS, horizontální uložení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kontrakce při vdechu (posunuje se kaudálně) </a:t>
            </a:r>
            <a:r>
              <a:rPr lang="cs-CZ" sz="1800" dirty="0"/>
              <a:t>- </a:t>
            </a:r>
            <a:r>
              <a:rPr lang="cs-CZ" sz="1800" dirty="0">
                <a:cs typeface="Times New Roman"/>
              </a:rPr>
              <a:t>↑ intraabdominálního tlaku</a:t>
            </a:r>
            <a:endParaRPr 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relaxace při výdechu (pohybuje se kraniálně)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pracuje v </a:t>
            </a:r>
            <a:r>
              <a:rPr lang="cs-CZ" sz="2000" dirty="0" err="1"/>
              <a:t>kokontrakci</a:t>
            </a:r>
            <a:r>
              <a:rPr lang="cs-CZ" sz="2000" dirty="0"/>
              <a:t> s břišní svalovinou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bránice rozšiřuje hrudník ve směru vertikálním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dirty="0"/>
          </a:p>
        </p:txBody>
      </p:sp>
      <p:pic>
        <p:nvPicPr>
          <p:cNvPr id="10244" name="Picture 4" descr="C:\Users\Admin\Pictures\19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016"/>
            <a:ext cx="3915000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Users\Admin\Pictures\diaphrag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573016"/>
            <a:ext cx="2515091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27584" y="285728"/>
            <a:ext cx="7859216" cy="714380"/>
          </a:xfrm>
        </p:spPr>
        <p:txBody>
          <a:bodyPr>
            <a:normAutofit/>
          </a:bodyPr>
          <a:lstStyle/>
          <a:p>
            <a:r>
              <a:rPr lang="cs-CZ" b="1" dirty="0"/>
              <a:t>Mechanika dýchání</a:t>
            </a:r>
          </a:p>
        </p:txBody>
      </p:sp>
      <p:pic>
        <p:nvPicPr>
          <p:cNvPr id="2055" name="Picture 7" descr="C:\Users\Admin\Desktop\Anim-breathing-(8SpCB=GEN)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071546"/>
            <a:ext cx="3714750" cy="5419725"/>
          </a:xfrm>
          <a:prstGeom prst="rect">
            <a:avLst/>
          </a:prstGeom>
          <a:noFill/>
        </p:spPr>
      </p:pic>
      <p:pic>
        <p:nvPicPr>
          <p:cNvPr id="2057" name="Picture 9" descr="C:\Users\Admin\Desktop\Anim-Breathing(2SpCB=GEN)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052736"/>
            <a:ext cx="3714750" cy="5419725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539552" y="3284984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http://www.</a:t>
            </a:r>
            <a:r>
              <a:rPr lang="cs-CZ" dirty="0" err="1">
                <a:hlinkClick r:id="rId5"/>
              </a:rPr>
              <a:t>youtube.com</a:t>
            </a:r>
            <a:r>
              <a:rPr lang="cs-CZ" dirty="0">
                <a:hlinkClick r:id="rId5"/>
              </a:rPr>
              <a:t>/</a:t>
            </a:r>
            <a:r>
              <a:rPr lang="cs-CZ" dirty="0" err="1">
                <a:hlinkClick r:id="rId5"/>
              </a:rPr>
              <a:t>watch</a:t>
            </a:r>
            <a:r>
              <a:rPr lang="cs-CZ" dirty="0">
                <a:hlinkClick r:id="rId5"/>
              </a:rPr>
              <a:t>?v=</a:t>
            </a:r>
            <a:r>
              <a:rPr lang="cs-CZ" dirty="0" err="1">
                <a:hlinkClick r:id="rId5"/>
              </a:rPr>
              <a:t>hp</a:t>
            </a:r>
            <a:r>
              <a:rPr lang="cs-CZ" dirty="0">
                <a:hlinkClick r:id="rId5"/>
              </a:rPr>
              <a:t>-gCvW8PRY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660232" y="3212976"/>
            <a:ext cx="2213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6"/>
              </a:rPr>
              <a:t>http://www.</a:t>
            </a:r>
            <a:r>
              <a:rPr lang="cs-CZ" dirty="0" err="1">
                <a:hlinkClick r:id="rId6"/>
              </a:rPr>
              <a:t>youtube.com</a:t>
            </a:r>
            <a:r>
              <a:rPr lang="cs-CZ" dirty="0">
                <a:hlinkClick r:id="rId6"/>
              </a:rPr>
              <a:t>/</a:t>
            </a:r>
            <a:r>
              <a:rPr lang="cs-CZ" dirty="0" err="1">
                <a:hlinkClick r:id="rId6"/>
              </a:rPr>
              <a:t>watch</a:t>
            </a:r>
            <a:r>
              <a:rPr lang="cs-CZ" dirty="0">
                <a:hlinkClick r:id="rId6"/>
              </a:rPr>
              <a:t>?v=1WMt_1jw47Q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Pictures\terrorist-breathin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796" y="476672"/>
            <a:ext cx="8244408" cy="5010059"/>
          </a:xfrm>
          <a:noFill/>
        </p:spPr>
      </p:pic>
      <p:sp>
        <p:nvSpPr>
          <p:cNvPr id="5" name="TextovéPole 5"/>
          <p:cNvSpPr txBox="1">
            <a:spLocks noChangeArrowheads="1"/>
          </p:cNvSpPr>
          <p:nvPr/>
        </p:nvSpPr>
        <p:spPr bwMode="auto">
          <a:xfrm>
            <a:off x="0" y="5657671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FFFF00"/>
                </a:solidFill>
              </a:rPr>
              <a:t>Vdech</a:t>
            </a:r>
            <a:r>
              <a:rPr lang="cs-CZ" dirty="0"/>
              <a:t> – vždy </a:t>
            </a:r>
            <a:r>
              <a:rPr lang="cs-CZ" dirty="0">
                <a:solidFill>
                  <a:srgbClr val="FFFF00"/>
                </a:solidFill>
              </a:rPr>
              <a:t>aktivní děj </a:t>
            </a:r>
            <a:r>
              <a:rPr lang="cs-CZ" dirty="0"/>
              <a:t>(aktivita vdechových svalů – bránice, mm. </a:t>
            </a:r>
            <a:r>
              <a:rPr lang="cs-CZ" dirty="0" err="1"/>
              <a:t>intercostales</a:t>
            </a:r>
            <a:r>
              <a:rPr lang="cs-CZ" dirty="0"/>
              <a:t> </a:t>
            </a:r>
            <a:r>
              <a:rPr lang="cs-CZ" dirty="0" err="1"/>
              <a:t>ext</a:t>
            </a:r>
            <a:r>
              <a:rPr lang="cs-CZ" dirty="0"/>
              <a:t>.)</a:t>
            </a:r>
          </a:p>
          <a:p>
            <a:endParaRPr lang="cs-CZ" dirty="0"/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5000628" y="5657671"/>
            <a:ext cx="41433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FFFF00"/>
                </a:solidFill>
              </a:rPr>
              <a:t>Výdech </a:t>
            </a:r>
            <a:r>
              <a:rPr lang="cs-CZ" dirty="0"/>
              <a:t>– převážně za klid. </a:t>
            </a:r>
            <a:r>
              <a:rPr lang="cs-CZ" dirty="0" err="1"/>
              <a:t>podm</a:t>
            </a:r>
            <a:r>
              <a:rPr lang="cs-CZ" dirty="0"/>
              <a:t>.</a:t>
            </a:r>
          </a:p>
          <a:p>
            <a:pPr algn="ctr"/>
            <a:r>
              <a:rPr lang="cs-CZ" dirty="0">
                <a:solidFill>
                  <a:srgbClr val="FFFF00"/>
                </a:solidFill>
              </a:rPr>
              <a:t>pasivní děj</a:t>
            </a:r>
            <a:r>
              <a:rPr lang="cs-CZ" dirty="0"/>
              <a:t> (dán elasticitou měkkých tkání hrudníku a plic)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8388424" cy="73273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/>
              <a:t>Posturální a dechový stabilizační stereotyp</a:t>
            </a:r>
          </a:p>
        </p:txBody>
      </p:sp>
      <p:pic>
        <p:nvPicPr>
          <p:cNvPr id="12291" name="Picture 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b="20415"/>
          <a:stretch>
            <a:fillRect/>
          </a:stretch>
        </p:blipFill>
        <p:spPr>
          <a:xfrm>
            <a:off x="755576" y="1412776"/>
            <a:ext cx="3675465" cy="4140000"/>
          </a:xfrm>
          <a:noFill/>
        </p:spPr>
      </p:pic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4" cstate="print"/>
          <a:srcRect b="11610"/>
          <a:stretch>
            <a:fillRect/>
          </a:stretch>
        </p:blipFill>
        <p:spPr bwMode="auto">
          <a:xfrm>
            <a:off x="5508104" y="1412776"/>
            <a:ext cx="3172251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1043608" y="5661248"/>
            <a:ext cx="28392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Arial" charset="0"/>
              </a:rPr>
              <a:t>Fyziologická situace: </a:t>
            </a:r>
          </a:p>
          <a:p>
            <a:r>
              <a:rPr lang="cs-CZ" b="1" dirty="0">
                <a:latin typeface="Arial" charset="0"/>
              </a:rPr>
              <a:t>rovnováha respirační </a:t>
            </a:r>
            <a:br>
              <a:rPr lang="cs-CZ" b="1" dirty="0">
                <a:latin typeface="Arial" charset="0"/>
              </a:rPr>
            </a:br>
            <a:r>
              <a:rPr lang="cs-CZ" b="1" dirty="0">
                <a:latin typeface="Arial" charset="0"/>
              </a:rPr>
              <a:t>a posturální funkce HSS</a:t>
            </a:r>
          </a:p>
        </p:txBody>
      </p:sp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5652120" y="5661248"/>
            <a:ext cx="2895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Arial" charset="0"/>
              </a:rPr>
              <a:t>Nefyziologická situace: </a:t>
            </a:r>
          </a:p>
          <a:p>
            <a:r>
              <a:rPr lang="cs-CZ" b="1" dirty="0">
                <a:latin typeface="Arial" charset="0"/>
              </a:rPr>
              <a:t>nedostatečné rozšíření </a:t>
            </a:r>
          </a:p>
          <a:p>
            <a:r>
              <a:rPr lang="cs-CZ" b="1" dirty="0">
                <a:latin typeface="Arial" charset="0"/>
              </a:rPr>
              <a:t>dolní hrudní apertury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404664"/>
            <a:ext cx="8229600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cs-CZ" sz="3600" b="1" dirty="0">
                <a:solidFill>
                  <a:schemeClr val="tx2"/>
                </a:solidFill>
              </a:rPr>
              <a:t>a) Fyziologické brániční dýchání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57200" y="1285860"/>
            <a:ext cx="8686800" cy="225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cs-CZ" sz="2000" dirty="0"/>
              <a:t>při nádechu se aktivuje bránice, oploští se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cs-CZ" sz="2000" dirty="0"/>
              <a:t>vnitřní orgány se stlačí kaudálně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cs-CZ" sz="2000" dirty="0"/>
              <a:t>nerozšíří se jen břišní dutina, ale i dolní apertura hrudníku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cs-CZ" sz="2000" dirty="0"/>
              <a:t>sternum se pohybuje ventrálně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cs-CZ" sz="2000" dirty="0"/>
              <a:t>při palpaci se mezižeberní prostory rozšiřují, dolní část hrudníku se rozšiřuje laterálně a ventrodorzálně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cs-CZ" sz="2000" dirty="0"/>
              <a:t>auxiliární svaly by měly být relaxovány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b="52602"/>
          <a:stretch>
            <a:fillRect/>
          </a:stretch>
        </p:blipFill>
        <p:spPr bwMode="auto">
          <a:xfrm>
            <a:off x="2483768" y="3861048"/>
            <a:ext cx="3949576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cs-CZ" sz="3600" b="1" dirty="0">
                <a:solidFill>
                  <a:schemeClr val="tx2"/>
                </a:solidFill>
              </a:rPr>
              <a:t>b) Kostální dýchání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57200" y="1600200"/>
            <a:ext cx="8686800" cy="21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dirty="0"/>
              <a:t>sternum se pohybuje </a:t>
            </a:r>
            <a:r>
              <a:rPr lang="cs-CZ" sz="2000" dirty="0" err="1"/>
              <a:t>kraniokaudálně</a:t>
            </a:r>
            <a:r>
              <a:rPr lang="cs-CZ" sz="2000" dirty="0"/>
              <a:t> a hrudník se rozšiřuje jen minimálně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000" dirty="0"/>
              <a:t>mezižeberní prostory se nerozšiřují a do nádechu se zapojují i auxiliární svaly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000" dirty="0"/>
              <a:t>pokud pacient není schopen bráničního způsobu dýchání, ukazuje to na porušenou souhru mezi bránicí a břišními svaly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000" dirty="0"/>
              <a:t>častým důvodem je, že nedokáže relaxovat břišní stěnu, a to hlavně její horní část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cs-CZ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51706" b="2606"/>
          <a:stretch>
            <a:fillRect/>
          </a:stretch>
        </p:blipFill>
        <p:spPr bwMode="auto">
          <a:xfrm>
            <a:off x="785786" y="3714752"/>
            <a:ext cx="4097294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143504" y="4429132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Kraniální pohyb hrudníku </a:t>
            </a:r>
            <a:r>
              <a:rPr lang="cs-CZ" b="1" u="sng" dirty="0"/>
              <a:t>při insuficientní stabilizační funkci bránice</a:t>
            </a:r>
            <a:r>
              <a:rPr lang="cs-CZ" u="sng" dirty="0"/>
              <a:t>,</a:t>
            </a:r>
            <a:r>
              <a:rPr lang="cs-CZ" dirty="0"/>
              <a:t> nedochází k laterálnímu rozšíření dolní hrudní apertury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cs-CZ" sz="2400" dirty="0"/>
              <a:t>umožňuje posoudit </a:t>
            </a:r>
            <a:r>
              <a:rPr lang="cs-CZ" sz="2400" b="1" dirty="0">
                <a:solidFill>
                  <a:srgbClr val="FFFF00"/>
                </a:solidFill>
              </a:rPr>
              <a:t>aktivaci bránice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/>
              <a:t>a její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b="1" dirty="0">
                <a:solidFill>
                  <a:srgbClr val="FFFF00"/>
                </a:solidFill>
              </a:rPr>
              <a:t>spolupráci </a:t>
            </a:r>
            <a:br>
              <a:rPr lang="cs-CZ" sz="2400" b="1" dirty="0">
                <a:solidFill>
                  <a:srgbClr val="FFFF00"/>
                </a:solidFill>
              </a:rPr>
            </a:br>
            <a:r>
              <a:rPr lang="cs-CZ" sz="2400" b="1" dirty="0">
                <a:solidFill>
                  <a:srgbClr val="FFFF00"/>
                </a:solidFill>
              </a:rPr>
              <a:t>s břišními svaly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cs-CZ" sz="2400" b="1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cs-CZ" sz="2400" dirty="0"/>
              <a:t>z kineziologického hlediska se dýchání rozděluje na </a:t>
            </a:r>
            <a:r>
              <a:rPr lang="cs-CZ" sz="2400" b="1" dirty="0">
                <a:solidFill>
                  <a:srgbClr val="FFFF00"/>
                </a:solidFill>
              </a:rPr>
              <a:t>brániční a kostální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cs-CZ" sz="2400" b="1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cs-CZ" sz="2400" dirty="0"/>
              <a:t>vyšetření lze provádět </a:t>
            </a:r>
            <a:r>
              <a:rPr lang="cs-CZ" sz="2400" b="1" dirty="0">
                <a:solidFill>
                  <a:srgbClr val="FFFF00"/>
                </a:solidFill>
              </a:rPr>
              <a:t>v různých polohách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/>
              <a:t>(vleže na zádech, vsedě a v </a:t>
            </a:r>
            <a:r>
              <a:rPr lang="cs-CZ" sz="2400" dirty="0" err="1"/>
              <a:t>bipedálním</a:t>
            </a:r>
            <a:r>
              <a:rPr lang="cs-CZ" sz="2400" dirty="0"/>
              <a:t> postoji)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cs-CZ" sz="24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cs-CZ" sz="2400" dirty="0"/>
              <a:t>palpuje se dolní hrudník a některé z auxiliárních svalů, sleduje se pohyb žeber, resp. hrudníku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400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97DB3D8-6D0B-CCEC-F029-82884DEF9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4664"/>
            <a:ext cx="8229600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cs-CZ" sz="3600" b="1" dirty="0">
                <a:solidFill>
                  <a:schemeClr val="tx2"/>
                </a:solidFill>
              </a:rPr>
              <a:t>Vyšetření dechového stereotypu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81000" y="304800"/>
            <a:ext cx="8458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cs-CZ" sz="3200" b="1" dirty="0">
                <a:solidFill>
                  <a:schemeClr val="tx2"/>
                </a:solidFill>
              </a:rPr>
              <a:t>Kontura hrudníku při insuficienci bránice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14348" y="5214950"/>
            <a:ext cx="40386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dirty="0"/>
              <a:t>konkávní zúžení pod dolními nepravými žebry doprovázené zvýšeným napětím </a:t>
            </a:r>
            <a:r>
              <a:rPr lang="cs-CZ" dirty="0" err="1"/>
              <a:t>paravertebrálních</a:t>
            </a:r>
            <a:r>
              <a:rPr lang="cs-CZ" dirty="0"/>
              <a:t> svalů s maximem </a:t>
            </a:r>
            <a:br>
              <a:rPr lang="cs-CZ" dirty="0"/>
            </a:br>
            <a:r>
              <a:rPr lang="cs-CZ" dirty="0"/>
              <a:t>v </a:t>
            </a:r>
            <a:r>
              <a:rPr lang="cs-CZ" dirty="0" err="1"/>
              <a:t>ThL</a:t>
            </a:r>
            <a:r>
              <a:rPr lang="cs-CZ" dirty="0"/>
              <a:t> přechodu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724400" y="5286388"/>
            <a:ext cx="4038600" cy="12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cs-CZ" dirty="0"/>
              <a:t>oploštění mezižeberních prostor mezi </a:t>
            </a:r>
            <a:br>
              <a:rPr lang="cs-CZ" dirty="0"/>
            </a:br>
            <a:r>
              <a:rPr lang="cs-CZ" dirty="0"/>
              <a:t>5.- 10. žebrem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 r="50714" b="9056"/>
          <a:stretch>
            <a:fillRect/>
          </a:stretch>
        </p:blipFill>
        <p:spPr bwMode="auto">
          <a:xfrm>
            <a:off x="990600" y="1447800"/>
            <a:ext cx="3400425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 l="50290" b="8861"/>
          <a:stretch>
            <a:fillRect/>
          </a:stretch>
        </p:blipFill>
        <p:spPr bwMode="auto">
          <a:xfrm>
            <a:off x="5181600" y="1447800"/>
            <a:ext cx="3098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cs-CZ" sz="2400" dirty="0"/>
              <a:t>Funkce respiračního systému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Mechanika dýchání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Dýchání a polohy těla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Respirační fyzioterapie (indikace, cíle, zásady)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Rozdělení technik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Dechová gymnastika</a:t>
            </a:r>
          </a:p>
          <a:p>
            <a:pPr marL="582930" indent="-514350">
              <a:buFont typeface="+mj-lt"/>
              <a:buAutoNum type="arabicPeriod"/>
            </a:pPr>
            <a:endParaRPr lang="cs-CZ" sz="2400" dirty="0"/>
          </a:p>
          <a:p>
            <a:pPr marL="582930" indent="-514350">
              <a:buFont typeface="+mj-lt"/>
              <a:buAutoNum type="arabicPeriod"/>
            </a:pPr>
            <a:endParaRPr lang="cs-CZ" sz="2400" dirty="0"/>
          </a:p>
          <a:p>
            <a:pPr marL="582930" indent="-514350">
              <a:buFont typeface="+mj-lt"/>
              <a:buAutoNum type="arabicPeriod"/>
            </a:pPr>
            <a:endParaRPr lang="cs-CZ" sz="2400" dirty="0"/>
          </a:p>
          <a:p>
            <a:pPr marL="582930" indent="-514350">
              <a:buFont typeface="+mj-lt"/>
              <a:buAutoNum type="arabicPeriod"/>
            </a:pPr>
            <a:endParaRPr lang="cs-CZ" sz="2400" dirty="0"/>
          </a:p>
          <a:p>
            <a:pPr marL="582930" indent="-514350">
              <a:buFont typeface="+mj-lt"/>
              <a:buAutoNum type="arabicPeriod"/>
            </a:pPr>
            <a:endParaRPr lang="cs-CZ" sz="2400" dirty="0"/>
          </a:p>
          <a:p>
            <a:pPr marL="582930" indent="-514350">
              <a:buFont typeface="+mj-lt"/>
              <a:buAutoNum type="arabicPeriod"/>
            </a:pPr>
            <a:endParaRPr lang="cs-CZ" sz="2400" dirty="0"/>
          </a:p>
          <a:p>
            <a:pPr marL="582930" indent="-514350">
              <a:buFont typeface="+mj-lt"/>
              <a:buAutoNum type="arabicPeriod"/>
            </a:pPr>
            <a:endParaRPr lang="cs-CZ" sz="2400" dirty="0"/>
          </a:p>
          <a:p>
            <a:pPr marL="582930" indent="-514350">
              <a:buFont typeface="+mj-lt"/>
              <a:buAutoNum type="arabicPeriod"/>
            </a:pPr>
            <a:endParaRPr lang="cs-CZ" sz="2400" dirty="0"/>
          </a:p>
          <a:p>
            <a:pPr marL="582930" indent="-514350">
              <a:buFont typeface="+mj-lt"/>
              <a:buAutoNum type="arabicPeriod"/>
            </a:pPr>
            <a:endParaRPr lang="cs-CZ" sz="2400" dirty="0"/>
          </a:p>
          <a:p>
            <a:pPr marL="582930" indent="-514350">
              <a:buFont typeface="+mj-lt"/>
              <a:buAutoNum type="arabicPeriod"/>
            </a:pPr>
            <a:endParaRPr lang="cs-CZ" sz="2400" dirty="0"/>
          </a:p>
          <a:p>
            <a:pPr marL="582930" indent="-514350">
              <a:buNone/>
            </a:pPr>
            <a:endParaRPr lang="cs-CZ" sz="2400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8244408" cy="788988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/>
              <a:t>Dýchací pohyby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069939"/>
            <a:ext cx="7704856" cy="4455404"/>
          </a:xfrm>
        </p:spPr>
        <p:txBody>
          <a:bodyPr>
            <a:normAutofit fontScale="92500" lnSpcReduction="10000"/>
          </a:bodyPr>
          <a:lstStyle/>
          <a:p>
            <a:pPr marL="582930" indent="-514350" eaLnBrk="1" hangingPunct="1">
              <a:buFont typeface="+mj-lt"/>
              <a:buAutoNum type="arabicPeriod"/>
              <a:defRPr/>
            </a:pPr>
            <a:r>
              <a:rPr lang="cs-CZ" sz="2800" dirty="0">
                <a:solidFill>
                  <a:srgbClr val="FFFF00"/>
                </a:solidFill>
              </a:rPr>
              <a:t>Dolní </a:t>
            </a:r>
            <a:r>
              <a:rPr lang="cs-CZ" sz="2800" dirty="0"/>
              <a:t>(brániční, břišní) – od bránice až pánevní dno</a:t>
            </a:r>
          </a:p>
          <a:p>
            <a:pPr marL="582930" indent="-514350" eaLnBrk="1" hangingPunct="1">
              <a:buFont typeface="+mj-lt"/>
              <a:buAutoNum type="arabicPeriod"/>
              <a:defRPr/>
            </a:pPr>
            <a:r>
              <a:rPr lang="cs-CZ" sz="2800" dirty="0">
                <a:solidFill>
                  <a:srgbClr val="FFFF00"/>
                </a:solidFill>
              </a:rPr>
              <a:t>Střední </a:t>
            </a:r>
            <a:r>
              <a:rPr lang="cs-CZ" sz="2800" dirty="0"/>
              <a:t>(dolní hrudní) – mezi bránicí a TH5</a:t>
            </a:r>
          </a:p>
          <a:p>
            <a:pPr marL="582930" indent="-514350" eaLnBrk="1" hangingPunct="1">
              <a:buFont typeface="+mj-lt"/>
              <a:buAutoNum type="arabicPeriod"/>
              <a:defRPr/>
            </a:pPr>
            <a:r>
              <a:rPr lang="cs-CZ" sz="2800" dirty="0">
                <a:solidFill>
                  <a:srgbClr val="FFFF00"/>
                </a:solidFill>
              </a:rPr>
              <a:t>Horní</a:t>
            </a:r>
            <a:r>
              <a:rPr lang="cs-CZ" sz="2800" dirty="0"/>
              <a:t> (horní hrudní) – Th5 až dolní </a:t>
            </a:r>
            <a:r>
              <a:rPr lang="cs-CZ" sz="2800" dirty="0" err="1"/>
              <a:t>Cp</a:t>
            </a:r>
            <a:endParaRPr lang="cs-CZ" sz="2800" dirty="0"/>
          </a:p>
          <a:p>
            <a:pPr marL="582930" indent="-514350" eaLnBrk="1" hangingPunct="1">
              <a:buFont typeface="+mj-lt"/>
              <a:buAutoNum type="arabicPeriod"/>
              <a:defRPr/>
            </a:pPr>
            <a:endParaRPr lang="cs-CZ" sz="2800" dirty="0"/>
          </a:p>
          <a:p>
            <a:pPr marL="582930" indent="-514350" eaLnBrk="1" hangingPunct="1">
              <a:buFont typeface="Wingdings" pitchFamily="2" charset="2"/>
              <a:buChar char="Ø"/>
              <a:defRPr/>
            </a:pPr>
            <a:r>
              <a:rPr lang="cs-CZ" sz="2800" dirty="0"/>
              <a:t>Kaudální žebra se pohybují zejména do stran</a:t>
            </a:r>
          </a:p>
          <a:p>
            <a:pPr marL="582930" indent="-514350" eaLnBrk="1" hangingPunct="1">
              <a:buFont typeface="Wingdings" pitchFamily="2" charset="2"/>
              <a:buChar char="Ø"/>
              <a:defRPr/>
            </a:pPr>
            <a:r>
              <a:rPr lang="cs-CZ" sz="2800" dirty="0"/>
              <a:t>Kraniální žebra horizontálně</a:t>
            </a:r>
          </a:p>
          <a:p>
            <a:pPr marL="582930" indent="-514350" eaLnBrk="1" hangingPunct="1">
              <a:buNone/>
              <a:defRPr/>
            </a:pPr>
            <a:endParaRPr lang="cs-CZ" sz="2800" dirty="0">
              <a:solidFill>
                <a:srgbClr val="FF0000"/>
              </a:solidFill>
            </a:endParaRPr>
          </a:p>
          <a:p>
            <a:pPr marL="582930" indent="-514350">
              <a:defRPr/>
            </a:pPr>
            <a:r>
              <a:rPr lang="cs-CZ" sz="2800" dirty="0"/>
              <a:t>Při </a:t>
            </a:r>
            <a:r>
              <a:rPr lang="cs-CZ" sz="2800" dirty="0" err="1"/>
              <a:t>inspiriu</a:t>
            </a:r>
            <a:r>
              <a:rPr lang="cs-CZ" sz="2800" dirty="0"/>
              <a:t> se hrudník rozšiřuje:</a:t>
            </a:r>
          </a:p>
          <a:p>
            <a:pPr marL="653796" lvl="2" indent="0">
              <a:buNone/>
              <a:defRPr/>
            </a:pPr>
            <a:r>
              <a:rPr lang="cs-CZ" sz="2200" dirty="0">
                <a:solidFill>
                  <a:srgbClr val="FFFF00"/>
                </a:solidFill>
              </a:rPr>
              <a:t>- příčně</a:t>
            </a:r>
            <a:r>
              <a:rPr lang="cs-CZ" sz="2200" dirty="0"/>
              <a:t> (horní žebra až po 7. a sternum)</a:t>
            </a:r>
          </a:p>
          <a:p>
            <a:pPr marL="653796" lvl="2" indent="0">
              <a:buNone/>
              <a:defRPr/>
            </a:pPr>
            <a:r>
              <a:rPr lang="cs-CZ" sz="2200" dirty="0">
                <a:solidFill>
                  <a:srgbClr val="FFFF00"/>
                </a:solidFill>
              </a:rPr>
              <a:t>- předozadně i podélně</a:t>
            </a:r>
            <a:r>
              <a:rPr lang="cs-CZ" sz="2200" dirty="0"/>
              <a:t> (dolní žebra a bránice)</a:t>
            </a:r>
          </a:p>
        </p:txBody>
      </p:sp>
      <p:sp>
        <p:nvSpPr>
          <p:cNvPr id="130050" name="AutoShape 2" descr="data:image/jpeg;base64,/9j/4AAQSkZJRgABAQAAAQABAAD/2wCEAAkGBhQSEBQUEBQUFBQVFBQUFRQUFBQVFBQUFBQVFBQUFBQXHCYeFxkkGRQUHy8gJCcpLCwsFR4xNTAqNSYrLCkBCQoKDgwOFw8PGiwcHBwpKSwsKSksLCksKSkpLCksKSwvLCkpKSwpLCkpKSkpKSkpLCksLCksLCksLCksKSkpKf/AABEIAR8AsAMBIgACEQEDEQH/xAAbAAACAwEBAQAAAAAAAAAAAAADBAIFBgEAB//EAEIQAAIBAgMEBwUFBgQHAQAAAAECAAMRBBIhBTFBUQYiYXGBkaETUrHB8BQjYpLRMkJyorLhB1OCwjNDY5PS8fIX/8QAGgEAAwEBAQEAAAAAAAAAAAAAAAECAwQFBv/EACoRAQACAgAGAgAGAwEAAAAAAAABAgMRBBITISIxQVEjMjNSYaEUcZEF/9oADAMBAAIRAxEAPwBOjSjlKnOUqcappOVq8lOGRJJUhVSIIhJ0rChJ5lgZcpIhIzkg8kQcprJ5J2musNkgAMkDUSOZIKqkADTWSKzqDWEKwABWRKw5WRKwBYpBssaKwTLEZUrBssZZYNlgRRlgXpxt1gisRn6VONJTnKVOMKktKKpDKk6qwqrA0Ms8Vhgk8UgAQkg1PWNBJF6cQLqkPknAkOywAAWDqppDXABJ0AFyezjMvtLa9VnK00dm1KogLEAbrgeFz2xLrXmW/wBoXNlzC4F7btBpqdwksNjA97jKwNirWuDMphcTXDEPhaouS2ap1lFuaqpYjs1jr0MVVIYUzoLXLOgI3gZah18hG16dftpCsgyyv2PimsA99SVsRYq4BNvQ6c5alYtsbV1JdlgisZdYJlgRcrBMIwwg2WALOsHljDLIFYgtaSQ4WeppChZZIqsKqTyrDKkAiEnSsMEnSkQACzzpDhZ3JEZXJCFdJMJJqmkArNpL90wG82X8xA+F4psoWq1bb7J5dbSP49daY5v/AEqf1laNoU6FSo1ZsoZVtoSSQWuAB3xT621rHjKyZJymkze0Omit1aF1HF3OU25LobHtIncL01pLkXJU32ZmcP4g729Its9SZrgipX5pUDjyVvnLgjiN28dx3SpXEpVq1mQ3VlQagjUIAdD3S12b1qNM/hA/L1flK+Nrt6hBlgmWONTgXSJBRlgmWNMsEywIsUg2WMlYNlgFxTWECySLJhZZOKsMiyKrDKIg6Fkss6BJ2gYWWSCyeWdAiAPs5JVtCATuWAVG19HpW51D/KJmNr7KbFVUpqQp6zXa+4DkO8TT7ZqAVaIPKqfRR85U4KqDjQB7jH+m8Ndm9e1FS3+G9T/Pp/keC/8Azqt/m0vJ/hafQ2EG0THcsVgsGaFd6RIawU3AsDmUHd4zQ7BN6AHuvUXyqN+srdqgpi8w/fpqfFSUPoFjPRmpcVV5VCfzAfMGP4a270iVo6xd1jjCAdZLIm4gisZdYNljBZlgmEZZYJlgF0ohAs6qQipKSiEhFWTWnCCnAIASYEkKcmKcAHknimkOEnfZwMsokssmKc9kiCg6RJerQHIVT/QJWexy4mg40uzoe5qbH4oJb7dT76j/AA1PikrMXQLvTC77uR3ijUtHHp0R+mR2p0jNZr02K0QzIoFQUzVscrPzYaGyDhqdTpU0QuHq2wpFAkBtGsKptfK1E9V9DxsdbAgyPRGs32UCwDKmXrDc1yL9vPSWAwxpKyggggEZVVQCABqFNt1u3TjD00rjjlMVdoiuaVQWGamQQNyulQh1B7yLdhEa2E1sQ6+8gbxU5T6MJmOj5a7kiw+0Pl00Iammo8aXrNLhOriKLcyU/OpA9QITDPXhMNCwg2EOwgWkMAGWCZYyRBssDKssEyxllgmWMl6FhFWTVIQJKSiokgJMJJqkAgqwoWSVIQJEaApwiUoRKcYp04gTfD6zn2eWBpTvsogxvSdMtSgx3feL/SZW06ZavRyDMfaG4/BkYOT2WPwl105oEpSsCbOdwJOoAGg7SI90f2N7FLt/xGGv4Rvyj5zXFSbS154rR8awmKxL162VFyoRTfL1Sti2Woyk7rC2nIc5b7W2dUp070SKjFTpooG67HXUDUy82nsBMJj6jqxKYkEuhH7DMxswPLf3Zu6Qx56lrHM2g49Ui/6RWjUzDox7msSyvRJa1WmXa7ItSkC2gC2R1UZRuBzb+drzT1lsUPu1KZ8nE2fR/ovTwmH9ki6H/iXuc7FQrnXgcu6UPSbZXshmpglCQeZQgg2J5ab/ADmtsc1jbnpkidxK0cQDLGAbgHmLwbLOVmXIkGEOywZWBgMsEyxkiCcRkvlhUEEkPTlpEVJNUkkEMqRGgqQq05IJCqsQQWnDok8qwgEEzLjCQYybmAZoSIU/SVrJTb3a1MctHbIf6gfCP4U84vtnCe1ost7WKuO9GDgekJQrCdHDT7gr/Ct6RdH2ruroRcLlIY23EkEadsRwPRF84NUrlFtxLMQOA0sOU1OeRzzecVZna4z3ivLAtV7iZLpcxGGqW7B4MwB+M0lStMr0vrfclRvZlUed/lDJOqyzp7NYEfdJ/AvwEkyw2Fw5WmineFUHvAAnHWee2LMsEyxllg2WIFmEGRGGWDZYwt0EZpJB0UjlNZSU6aRhVkEhQZIdAk1WcWFAjTMvAThM6ZyNLjRUmMVDpF2krgKodD3GU+DzHcRLgxDAWyjx9Dab8P8AmmCv6NJSbiZx6RjanScM7mSuq0mHGZfpC33lFfxhvUD5zaVl0mT2jSDY2ivK1/zE/wC2c+ftRrT20VRYq6ywqJFKizhaFWWDKw7CDIjBdlgmWNEQLLAlzTEOrRcNJCpGRtXhFaIirCrXiB9IYGIpWhw8EzAzGQzwDtBkwGjD1RaCMHmkgYGi8p6CsjuP3cxIOp3kncB+vhLiq1gSdwBJ7gLzI0+kz3JNOm3EdZkNuAvlbh2Ca4piLblXJa0dmswzXG8+Onx1jDUZlcP0xNrnC1Tz9nVpP5AlSfKTw/8AiPRYaYfF2119kLG2hsc2s7OpX7Z9K/0vcRcA2mXwq58cD7ovx4KeY5tLAdL6D/8ALxC/xUrDzJi2xMQtXFu6AgZQOta97jXQnl6TDPaJiNNK1tXe4aRxFKqx51i1RZyGQcQTRqqsWcRhCDZYScMAaepYQftJJxeAlJHVoxTaJqYxTMCPUmjIMTpGMqZIecwd5J5CAevOhpEmJYjaQG7fzmuPFbJOqwi14r7c23jsqhQQMwN/kp5A/KZWph9Orp+E7gflLp3zb9x9ZW4nDVFJKWce6RYjuI61vzdwnr4+FrFOW0bcf+ReLbrOlfSr5D1gR27x5jd4xijWWxsRvOl+e+TS5G7s3g28Rr5gQsytwUfEuuv/AKFojvXaGW4jvRJLYl9DY09/AkNw8DFiY90cqj29rgkqQd3YdfKY5eFilJne1Rxk5J5da21REC6xgiDYTzmhKqkSqrLR1idanAETI3hKqwQgZm8g1O+6dk1lICAh6Zkst5zJaAM0mjKmJU2jKtJCbSNY5Rckfr3SFeuFFz4dsqa1csdfrunXw/Dzlnc9oY5csU/2licWW7oDLPEgSLVfr6vParStI1Dz5tNp3LpTkSO79DpF6xYb7MOa6Ef6T8j4TlXH27e76+UoOkG0X9ixQ5TzG8C/A8JnlzVx+10xTf0tvbZj29osYUCfONh7TalWAuSrmzAknU7m143n0OhWzCLDmjJB5MfIm9JWBDAEHeCAQe8GMbAoqtdcoVRfcoA4W3CBYxvYVO9Ydn95lxk/hyvh48mtIg2EK0G08R6ALCBqJGSINlgatrU4pVWWrpEq9KM0BJKZC8kI0DKYVYFYVIGl7K0IpkkMm1LiJIUFbH52PK5A7gZ5jYXOg58PPdKLE4Gph6rh83s2clHsStmN8ptuOtrHwnvsNMm4V+d1Wou/tdwg8jPoMF6zSOV5mSk807W7YhfeH5hfyMzW2OlYU5aXXPvEWXwP7/h5zSYSqi6WseGZ0YjsFico7o1icNTqrlqqrjkwv5cvCXki1q+E6lNJis+UbYjD9JEYAOCh48V7774xTofa81KiQxI38FHvHsh9pdAATfDvlHFalzb+Fhqe4+c1vR/YdLDUstLUn9t+LHt5Dsni5aXpPn/16FL1tHix+1P8NwlMPQqM1RLMVYLZ8pBOW27d2x3AmbFxMfQWxI5XHlOngp7yxz+oNsZb9GqfXv3/AF6ykLTT9HqViexbecvjbeMQXDx7lctIESZnCJ5bsgO0GwhrSDCALusWqrHHEWcQNWyazlp0RpEWGWBWFSBmEjCGKpGacQUHTHE/dGkhys4IJHBeP6eMxeAxq02CYmmoPCpbQ/xfrNH0ge9c34AD4n5yrr4VXXKwuPUd00x5LY53UrUi0alcJhwRemFt2AfLfJKtRd1jM3hMZUwZ1vUo38U+uU12Cx1OqoZCCDPaw5q5Y7e/p52XHak9/QVOq53ephkzg3JHcu8+MlVog8T4Rc0jzJ7b/ObzH2y2LUxjIhZm/ZUseOqqSbX7pSmhkcAm5KKx7G3N4XvHcewyqvvuqm51sLu38qGV4qlqlQt7wAvyAB+JJ8Zy21GWIrGvmXVSPwrWt3+IM0NXE1+xE6hPM/CZTZ9O7HmLDxbcPL4zbYallQLyHrPO4u28mvp0Yo1UWRJnTI3nK1dkSJ688TABOIuwjDQTiAVYE9aeWTtGTiwqQYEKogYyRinAJDJEGf6QbLYvnUXBGvhKXIRvFu+b4RbGbMSoNRY8xEbF5QdDqOPbB4bBrSuaXUJ1NibeR0llj9ltSOuq84m50l1tNZ3AmImNSbw20s2h38ufdGhXvumdd7a7rayqxfTg+xK0wRVN1zaWQe+vNrbuR1nq4eMrMefaYcWThp34h9LOlirjqKKbrTZkZuHtHXrflAA7y0vWrWKstjnFwo1LN9ceFpi+j+wVxC1XcZvZFSgN/wBuxa55jdpxuZrNgMCBYEEKRpY2BYm1xxsAPCRSbWyVv+7f9N5msYbU/br+2o6M4M5+tqb5m5Zsq6DzHrNWTKjo6uj6W1Ufyj+3lLczhz/qWVj/ACw9eQMkRBmYtHiZxmniZEwJBng2eecQDmMyiGGWLoYZDAhMskBOKZNREBEhVg1EKoiAgkgJECEEAg6AixFxKDa/R7Qml5TRQGIaBvle3XalTYMCCer575jak+ybe2bTrjLUF+3iDPn21ehdVG+6+8UnuI/igrZ7oHTtRc+859AFl5s2na+nH6MS2ThBQUUx+7oTzY6k+ctcMtm04/Oe/gj8Oryss+cy1HR8dRv4vlLQxHY6WQ9/yjtp4mS27zMfb0KxqIh0iQZZMickKAYQbGHaCcQARaBqTtQ2i9WtpAyaGGVpgUqmwOduzqkfKFpV3uDmPkf/ABmXV/hp0/5b9DDIZiUxJ41CP9F/9oh0xJ/zW/7Y+cU5R022SEEx+HxNr3qHssqk+ItpDDF8PaP4IkOqOk1wMlmmV+2231Kg70QQdTaRt1GYnX3PC5Bh1YHTa4sInjKoAlFgtotkXOxLZRfJly342uw0vzE9iNs8M1TwamP98uJ2XJoaobm8A8GcebXJrd/tUFv5oGuQd/tbnniFPprKhPKqvaak8yT5mP4Pf4fEgfOIMtxoBc21O7XsG+OUKqUlvVf9qrRQMbDrM6hV05mfQzGo1DyonvtstnY+lkBDqQdbi9rcDeNLjqZ3MD3A/pKOlWpgpTJAYi6oXszBbZiFtqBcXMfycgPWfOcz15pCwOKTn6H9JXVuleFSr7FqlqhtZMlQnXduWG9mez1/SdDhbkgdtrknwAuY4sXJCdTHL+L8pi1Ta1O/735YyjK63sACARmBU666g2I7jAnC073L0fH/AOpWp+C7fJHE7RXgG8h+spcdt9Fv1X7+rbzvLrafswNK1BfED4vMptbEUrdbE0e7Mh+cU8yoiGYpbt8LTYX4cr3kKVL8PpHKVH8HpFyQ02lTF/oRinpx+EiKZ92SAPuyenH0fMZpViP/AHDDEnn6mKrf3BD0ludQB5RxSBzD/bG+iYGrXY7xfy+MOKS/QE81IR8kFzE7tltmYa31N/K8ECwN87eYj4o9gkGp93pKipbRGPa2rHzA+AilfE/ib85+RjLKOz68IvVPdKBPZ2KqWLCmCoJWzOwLWJBK9XKBy+Mpuk22FxWXChKtMrUWpWzAWyqpyBCDqSzb+zjNNgcTmpasgVVNr/tF81jpv4DzMUxKhqlxYgaA21IBOp851de8xys54ekeWljTxRNvvKh04s2vrD+17XP+pv1gaVUWhfbTk002gXvvN/OQyDiAfAwhI5GQYjlFoczoZQLZL98EWU/uqO9ROM/YYJj2GGhtHE5fw+A/tKzFKLb/AE/tH6hPuxStU5qIaGw6LvzEeol+Y+vCUVCt2+kfo1CeJ8paVqM3OcKX1OsSDnn6QqOecQOKnYYWmCN2kUVu0w6V4GZUtzk+t73pFhiO7yk/tHd6wB2nVsNRc+E8aw90ekS+024+hgKuMtu184DRvEY4D9y/l+kSfaH/AE/r8sXq45uyAOLfs8oHo59s/wCn9flkqeJN/wBgAfXZFKdSoRoB6Qyir2ek2hM6WSuLThA5mLItTkPSTAfsmckkWnDU52nMj8xC201HfFobCNXugzV7vKEK8hBnGW3rfygNhtU+rCL1QDv+UsExF9y+o/SSD/h9Y9G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0052" name="AutoShape 4" descr="data:image/jpeg;base64,/9j/4AAQSkZJRgABAQAAAQABAAD/2wCEAAkGBhQSEBQUEBQUFBQVFBQUFRQUFBQVFBQUFBQVFBQUFBQXHCYeFxkkGRQUHy8gJCcpLCwsFR4xNTAqNSYrLCkBCQoKDgwOFw8PGiwcHBwpKSwsKSksLCksKSkpLCksKSwvLCkpKSwpLCkpKSkpKSkpLCksLCksLCksLCksKSkpKf/AABEIAR8AsAMBIgACEQEDEQH/xAAbAAACAwEBAQAAAAAAAAAAAAADBAIFBgEAB//EAEIQAAIBAgMEBwUFBgQHAQAAAAECAAMRBBIhBTFBUQYiYXGBkaETUrHB8BQjYpLRMkJyorLhB1OCwjNDY5PS8fIX/8QAGgEAAwEBAQEAAAAAAAAAAAAAAAECAwQFBv/EACoRAQACAgAGAgAGAwEAAAAAAAABAgMRBBITISIxQVEjMjNSYaEUcZEF/9oADAMBAAIRAxEAPwBOjSjlKnOUqcappOVq8lOGRJJUhVSIIhJ0rChJ5lgZcpIhIzkg8kQcprJ5J2musNkgAMkDUSOZIKqkADTWSKzqDWEKwABWRKw5WRKwBYpBssaKwTLEZUrBssZZYNlgRRlgXpxt1gisRn6VONJTnKVOMKktKKpDKk6qwqrA0Ms8Vhgk8UgAQkg1PWNBJF6cQLqkPknAkOywAAWDqppDXABJ0AFyezjMvtLa9VnK00dm1KogLEAbrgeFz2xLrXmW/wBoXNlzC4F7btBpqdwksNjA97jKwNirWuDMphcTXDEPhaouS2ap1lFuaqpYjs1jr0MVVIYUzoLXLOgI3gZah18hG16dftpCsgyyv2PimsA99SVsRYq4BNvQ6c5alYtsbV1JdlgisZdYJlgRcrBMIwwg2WALOsHljDLIFYgtaSQ4WeppChZZIqsKqTyrDKkAiEnSsMEnSkQACzzpDhZ3JEZXJCFdJMJJqmkArNpL90wG82X8xA+F4psoWq1bb7J5dbSP49daY5v/AEqf1laNoU6FSo1ZsoZVtoSSQWuAB3xT621rHjKyZJymkze0Omit1aF1HF3OU25LobHtIncL01pLkXJU32ZmcP4g729Its9SZrgipX5pUDjyVvnLgjiN28dx3SpXEpVq1mQ3VlQagjUIAdD3S12b1qNM/hA/L1flK+Nrt6hBlgmWONTgXSJBRlgmWNMsEywIsUg2WMlYNlgFxTWECySLJhZZOKsMiyKrDKIg6Fkss6BJ2gYWWSCyeWdAiAPs5JVtCATuWAVG19HpW51D/KJmNr7KbFVUpqQp6zXa+4DkO8TT7ZqAVaIPKqfRR85U4KqDjQB7jH+m8Ndm9e1FS3+G9T/Pp/keC/8Azqt/m0vJ/hafQ2EG0THcsVgsGaFd6RIawU3AsDmUHd4zQ7BN6AHuvUXyqN+srdqgpi8w/fpqfFSUPoFjPRmpcVV5VCfzAfMGP4a270iVo6xd1jjCAdZLIm4gisZdYNljBZlgmEZZYJlgF0ohAs6qQipKSiEhFWTWnCCnAIASYEkKcmKcAHknimkOEnfZwMsokssmKc9kiCg6RJerQHIVT/QJWexy4mg40uzoe5qbH4oJb7dT76j/AA1PikrMXQLvTC77uR3ijUtHHp0R+mR2p0jNZr02K0QzIoFQUzVscrPzYaGyDhqdTpU0QuHq2wpFAkBtGsKptfK1E9V9DxsdbAgyPRGs32UCwDKmXrDc1yL9vPSWAwxpKyggggEZVVQCABqFNt1u3TjD00rjjlMVdoiuaVQWGamQQNyulQh1B7yLdhEa2E1sQ6+8gbxU5T6MJmOj5a7kiw+0Pl00Iammo8aXrNLhOriKLcyU/OpA9QITDPXhMNCwg2EOwgWkMAGWCZYyRBssDKssEyxllgmWMl6FhFWTVIQJKSiokgJMJJqkAgqwoWSVIQJEaApwiUoRKcYp04gTfD6zn2eWBpTvsogxvSdMtSgx3feL/SZW06ZavRyDMfaG4/BkYOT2WPwl105oEpSsCbOdwJOoAGg7SI90f2N7FLt/xGGv4Rvyj5zXFSbS154rR8awmKxL162VFyoRTfL1Sti2Woyk7rC2nIc5b7W2dUp070SKjFTpooG67HXUDUy82nsBMJj6jqxKYkEuhH7DMxswPLf3Zu6Qx56lrHM2g49Ui/6RWjUzDox7msSyvRJa1WmXa7ItSkC2gC2R1UZRuBzb+drzT1lsUPu1KZ8nE2fR/ovTwmH9ki6H/iXuc7FQrnXgcu6UPSbZXshmpglCQeZQgg2J5ab/ADmtsc1jbnpkidxK0cQDLGAbgHmLwbLOVmXIkGEOywZWBgMsEyxkiCcRkvlhUEEkPTlpEVJNUkkEMqRGgqQq05IJCqsQQWnDok8qwgEEzLjCQYybmAZoSIU/SVrJTb3a1MctHbIf6gfCP4U84vtnCe1ost7WKuO9GDgekJQrCdHDT7gr/Ct6RdH2ruroRcLlIY23EkEadsRwPRF84NUrlFtxLMQOA0sOU1OeRzzecVZna4z3ivLAtV7iZLpcxGGqW7B4MwB+M0lStMr0vrfclRvZlUed/lDJOqyzp7NYEfdJ/AvwEkyw2Fw5WmineFUHvAAnHWee2LMsEyxllg2WIFmEGRGGWDZYwt0EZpJB0UjlNZSU6aRhVkEhQZIdAk1WcWFAjTMvAThM6ZyNLjRUmMVDpF2krgKodD3GU+DzHcRLgxDAWyjx9Dab8P8AmmCv6NJSbiZx6RjanScM7mSuq0mHGZfpC33lFfxhvUD5zaVl0mT2jSDY2ivK1/zE/wC2c+ftRrT20VRYq6ywqJFKizhaFWWDKw7CDIjBdlgmWNEQLLAlzTEOrRcNJCpGRtXhFaIirCrXiB9IYGIpWhw8EzAzGQzwDtBkwGjD1RaCMHmkgYGi8p6CsjuP3cxIOp3kncB+vhLiq1gSdwBJ7gLzI0+kz3JNOm3EdZkNuAvlbh2Ca4piLblXJa0dmswzXG8+Onx1jDUZlcP0xNrnC1Tz9nVpP5AlSfKTw/8AiPRYaYfF2119kLG2hsc2s7OpX7Z9K/0vcRcA2mXwq58cD7ovx4KeY5tLAdL6D/8ALxC/xUrDzJi2xMQtXFu6AgZQOta97jXQnl6TDPaJiNNK1tXe4aRxFKqx51i1RZyGQcQTRqqsWcRhCDZYScMAaepYQftJJxeAlJHVoxTaJqYxTMCPUmjIMTpGMqZIecwd5J5CAevOhpEmJYjaQG7fzmuPFbJOqwi14r7c23jsqhQQMwN/kp5A/KZWph9Orp+E7gflLp3zb9x9ZW4nDVFJKWce6RYjuI61vzdwnr4+FrFOW0bcf+ReLbrOlfSr5D1gR27x5jd4xijWWxsRvOl+e+TS5G7s3g28Rr5gQsytwUfEuuv/AKFojvXaGW4jvRJLYl9DY09/AkNw8DFiY90cqj29rgkqQd3YdfKY5eFilJne1Rxk5J5da21REC6xgiDYTzmhKqkSqrLR1idanAETI3hKqwQgZm8g1O+6dk1lICAh6Zkst5zJaAM0mjKmJU2jKtJCbSNY5Rckfr3SFeuFFz4dsqa1csdfrunXw/Dzlnc9oY5csU/2licWW7oDLPEgSLVfr6vParStI1Dz5tNp3LpTkSO79DpF6xYb7MOa6Ef6T8j4TlXH27e76+UoOkG0X9ixQ5TzG8C/A8JnlzVx+10xTf0tvbZj29osYUCfONh7TalWAuSrmzAknU7m143n0OhWzCLDmjJB5MfIm9JWBDAEHeCAQe8GMbAoqtdcoVRfcoA4W3CBYxvYVO9Ydn95lxk/hyvh48mtIg2EK0G08R6ALCBqJGSINlgatrU4pVWWrpEq9KM0BJKZC8kI0DKYVYFYVIGl7K0IpkkMm1LiJIUFbH52PK5A7gZ5jYXOg58PPdKLE4Gph6rh83s2clHsStmN8ptuOtrHwnvsNMm4V+d1Wou/tdwg8jPoMF6zSOV5mSk807W7YhfeH5hfyMzW2OlYU5aXXPvEWXwP7/h5zSYSqi6WseGZ0YjsFico7o1icNTqrlqqrjkwv5cvCXki1q+E6lNJis+UbYjD9JEYAOCh48V7774xTofa81KiQxI38FHvHsh9pdAATfDvlHFalzb+Fhqe4+c1vR/YdLDUstLUn9t+LHt5Dsni5aXpPn/16FL1tHix+1P8NwlMPQqM1RLMVYLZ8pBOW27d2x3AmbFxMfQWxI5XHlOngp7yxz+oNsZb9GqfXv3/AF6ykLTT9HqViexbecvjbeMQXDx7lctIESZnCJ5bsgO0GwhrSDCALusWqrHHEWcQNWyazlp0RpEWGWBWFSBmEjCGKpGacQUHTHE/dGkhys4IJHBeP6eMxeAxq02CYmmoPCpbQ/xfrNH0ge9c34AD4n5yrr4VXXKwuPUd00x5LY53UrUi0alcJhwRemFt2AfLfJKtRd1jM3hMZUwZ1vUo38U+uU12Cx1OqoZCCDPaw5q5Y7e/p52XHak9/QVOq53ephkzg3JHcu8+MlVog8T4Rc0jzJ7b/ObzH2y2LUxjIhZm/ZUseOqqSbX7pSmhkcAm5KKx7G3N4XvHcewyqvvuqm51sLu38qGV4qlqlQt7wAvyAB+JJ8Zy21GWIrGvmXVSPwrWt3+IM0NXE1+xE6hPM/CZTZ9O7HmLDxbcPL4zbYallQLyHrPO4u28mvp0Yo1UWRJnTI3nK1dkSJ688TABOIuwjDQTiAVYE9aeWTtGTiwqQYEKogYyRinAJDJEGf6QbLYvnUXBGvhKXIRvFu+b4RbGbMSoNRY8xEbF5QdDqOPbB4bBrSuaXUJ1NibeR0llj9ltSOuq84m50l1tNZ3AmImNSbw20s2h38ufdGhXvumdd7a7rayqxfTg+xK0wRVN1zaWQe+vNrbuR1nq4eMrMefaYcWThp34h9LOlirjqKKbrTZkZuHtHXrflAA7y0vWrWKstjnFwo1LN9ceFpi+j+wVxC1XcZvZFSgN/wBuxa55jdpxuZrNgMCBYEEKRpY2BYm1xxsAPCRSbWyVv+7f9N5msYbU/br+2o6M4M5+tqb5m5Zsq6DzHrNWTKjo6uj6W1Ufyj+3lLczhz/qWVj/ACw9eQMkRBmYtHiZxmniZEwJBng2eecQDmMyiGGWLoYZDAhMskBOKZNREBEhVg1EKoiAgkgJECEEAg6AixFxKDa/R7Qml5TRQGIaBvle3XalTYMCCer575jak+ybe2bTrjLUF+3iDPn21ehdVG+6+8UnuI/igrZ7oHTtRc+859AFl5s2na+nH6MS2ThBQUUx+7oTzY6k+ctcMtm04/Oe/gj8Oryss+cy1HR8dRv4vlLQxHY6WQ9/yjtp4mS27zMfb0KxqIh0iQZZMickKAYQbGHaCcQARaBqTtQ2i9WtpAyaGGVpgUqmwOduzqkfKFpV3uDmPkf/ABmXV/hp0/5b9DDIZiUxJ41CP9F/9oh0xJ/zW/7Y+cU5R022SEEx+HxNr3qHssqk+ItpDDF8PaP4IkOqOk1wMlmmV+2231Kg70QQdTaRt1GYnX3PC5Bh1YHTa4sInjKoAlFgtotkXOxLZRfJly342uw0vzE9iNs8M1TwamP98uJ2XJoaobm8A8GcebXJrd/tUFv5oGuQd/tbnniFPprKhPKqvaak8yT5mP4Pf4fEgfOIMtxoBc21O7XsG+OUKqUlvVf9qrRQMbDrM6hV05mfQzGo1DyonvtstnY+lkBDqQdbi9rcDeNLjqZ3MD3A/pKOlWpgpTJAYi6oXszBbZiFtqBcXMfycgPWfOcz15pCwOKTn6H9JXVuleFSr7FqlqhtZMlQnXduWG9mez1/SdDhbkgdtrknwAuY4sXJCdTHL+L8pi1Ta1O/735YyjK63sACARmBU666g2I7jAnC073L0fH/AOpWp+C7fJHE7RXgG8h+spcdt9Fv1X7+rbzvLrafswNK1BfED4vMptbEUrdbE0e7Mh+cU8yoiGYpbt8LTYX4cr3kKVL8PpHKVH8HpFyQ02lTF/oRinpx+EiKZ92SAPuyenH0fMZpViP/AHDDEnn6mKrf3BD0ludQB5RxSBzD/bG+iYGrXY7xfy+MOKS/QE81IR8kFzE7tltmYa31N/K8ECwN87eYj4o9gkGp93pKipbRGPa2rHzA+AilfE/ib85+RjLKOz68IvVPdKBPZ2KqWLCmCoJWzOwLWJBK9XKBy+Mpuk22FxWXChKtMrUWpWzAWyqpyBCDqSzb+zjNNgcTmpasgVVNr/tF81jpv4DzMUxKhqlxYgaA21IBOp851de8xys54ekeWljTxRNvvKh04s2vrD+17XP+pv1gaVUWhfbTk002gXvvN/OQyDiAfAwhI5GQYjlFoczoZQLZL98EWU/uqO9ROM/YYJj2GGhtHE5fw+A/tKzFKLb/AE/tH6hPuxStU5qIaGw6LvzEeol+Y+vCUVCt2+kfo1CeJ8paVqM3OcKX1OsSDnn6QqOecQOKnYYWmCN2kUVu0w6V4GZUtzk+t73pFhiO7yk/tHd6wB2nVsNRc+E8aw90ekS+024+hgKuMtu184DRvEY4D9y/l+kSfaH/AE/r8sXq45uyAOLfs8oHo59s/wCn9flkqeJN/wBgAfXZFKdSoRoB6Qyir2ek2hM6WSuLThA5mLItTkPSTAfsmckkWnDU52nMj8xC201HfFobCNXugzV7vKEK8hBnGW3rfygNhtU+rCL1QDv+UsExF9y+o/SSD/h9Y9G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2102" name="Picture 6" descr="http://origin-ars.els-cdn.com/content/image/1-s2.0-S1360859203000858-gr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4031"/>
            <a:ext cx="3075681" cy="1922301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7164288" y="2708920"/>
            <a:ext cx="47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3.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8244408" cy="788988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/>
              <a:t>Polohy těla a jejich vliv na dýchání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6"/>
            <a:ext cx="8064896" cy="51125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sz="2800" dirty="0"/>
              <a:t>Pro </a:t>
            </a:r>
            <a:r>
              <a:rPr lang="cs-CZ" sz="2800" dirty="0">
                <a:solidFill>
                  <a:srgbClr val="FFFF00"/>
                </a:solidFill>
              </a:rPr>
              <a:t>hrudník a páteř jako celek </a:t>
            </a:r>
            <a:r>
              <a:rPr lang="cs-CZ" sz="2800" dirty="0"/>
              <a:t>platí:</a:t>
            </a:r>
          </a:p>
          <a:p>
            <a:pPr lvl="1">
              <a:defRPr/>
            </a:pPr>
            <a:r>
              <a:rPr lang="cs-CZ" sz="2800" dirty="0"/>
              <a:t>inspirační poloha – extenze trupu a HKK od těla </a:t>
            </a:r>
            <a:br>
              <a:rPr lang="cs-CZ" sz="2800" dirty="0"/>
            </a:br>
            <a:r>
              <a:rPr lang="cs-CZ" sz="2800" dirty="0"/>
              <a:t>s nádechem</a:t>
            </a:r>
          </a:p>
          <a:p>
            <a:pPr lvl="1">
              <a:defRPr/>
            </a:pPr>
            <a:r>
              <a:rPr lang="cs-CZ" sz="2800" dirty="0"/>
              <a:t>expirační poloha – flexe trupu s výdechem</a:t>
            </a:r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buNone/>
              <a:defRPr/>
            </a:pPr>
            <a:endParaRPr lang="cs-CZ" sz="2800" dirty="0"/>
          </a:p>
          <a:p>
            <a:pPr eaLnBrk="1" hangingPunct="1">
              <a:buNone/>
              <a:defRPr/>
            </a:pPr>
            <a:endParaRPr lang="cs-CZ" sz="2800" dirty="0"/>
          </a:p>
          <a:p>
            <a:pPr eaLnBrk="1" hangingPunct="1">
              <a:buNone/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Pro </a:t>
            </a:r>
            <a:r>
              <a:rPr lang="cs-CZ" sz="2800" dirty="0">
                <a:solidFill>
                  <a:srgbClr val="FFFF00"/>
                </a:solidFill>
              </a:rPr>
              <a:t>hrudní páteř samotnou</a:t>
            </a:r>
            <a:r>
              <a:rPr lang="cs-CZ" sz="2800" dirty="0"/>
              <a:t> platí opak:</a:t>
            </a:r>
          </a:p>
          <a:p>
            <a:pPr lvl="1">
              <a:defRPr/>
            </a:pPr>
            <a:r>
              <a:rPr lang="cs-CZ" sz="2800" dirty="0"/>
              <a:t>s nádechem se </a:t>
            </a:r>
            <a:r>
              <a:rPr lang="cs-CZ" sz="2800" dirty="0" err="1"/>
              <a:t>Thp</a:t>
            </a:r>
            <a:r>
              <a:rPr lang="cs-CZ" sz="2800" dirty="0"/>
              <a:t> zakřivuje</a:t>
            </a:r>
          </a:p>
          <a:p>
            <a:pPr lvl="1">
              <a:defRPr/>
            </a:pPr>
            <a:r>
              <a:rPr lang="cs-CZ" sz="2800" dirty="0"/>
              <a:t>s výdechem oplošťuje</a:t>
            </a:r>
          </a:p>
          <a:p>
            <a:pPr lvl="1">
              <a:defRPr/>
            </a:pPr>
            <a:endParaRPr lang="cs-CZ" sz="2800" dirty="0"/>
          </a:p>
        </p:txBody>
      </p:sp>
      <p:sp>
        <p:nvSpPr>
          <p:cNvPr id="130050" name="AutoShape 2" descr="data:image/jpeg;base64,/9j/4AAQSkZJRgABAQAAAQABAAD/2wCEAAkGBhQSEBQUEBQUFBQVFBQUFRQUFBQVFBQUFBQVFBQUFBQXHCYeFxkkGRQUHy8gJCcpLCwsFR4xNTAqNSYrLCkBCQoKDgwOFw8PGiwcHBwpKSwsKSksLCksKSkpLCksKSwvLCkpKSwpLCkpKSkpKSkpLCksLCksLCksLCksKSkpKf/AABEIAR8AsAMBIgACEQEDEQH/xAAbAAACAwEBAQAAAAAAAAAAAAADBAIFBgEAB//EAEIQAAIBAgMEBwUFBgQHAQAAAAECAAMRBBIhBTFBUQYiYXGBkaETUrHB8BQjYpLRMkJyorLhB1OCwjNDY5PS8fIX/8QAGgEAAwEBAQEAAAAAAAAAAAAAAAECAwQFBv/EACoRAQACAgAGAgAGAwEAAAAAAAABAgMRBBITISIxQVEjMjNSYaEUcZEF/9oADAMBAAIRAxEAPwBOjSjlKnOUqcappOVq8lOGRJJUhVSIIhJ0rChJ5lgZcpIhIzkg8kQcprJ5J2musNkgAMkDUSOZIKqkADTWSKzqDWEKwABWRKw5WRKwBYpBssaKwTLEZUrBssZZYNlgRRlgXpxt1gisRn6VONJTnKVOMKktKKpDKk6qwqrA0Ms8Vhgk8UgAQkg1PWNBJF6cQLqkPknAkOywAAWDqppDXABJ0AFyezjMvtLa9VnK00dm1KogLEAbrgeFz2xLrXmW/wBoXNlzC4F7btBpqdwksNjA97jKwNirWuDMphcTXDEPhaouS2ap1lFuaqpYjs1jr0MVVIYUzoLXLOgI3gZah18hG16dftpCsgyyv2PimsA99SVsRYq4BNvQ6c5alYtsbV1JdlgisZdYJlgRcrBMIwwg2WALOsHljDLIFYgtaSQ4WeppChZZIqsKqTyrDKkAiEnSsMEnSkQACzzpDhZ3JEZXJCFdJMJJqmkArNpL90wG82X8xA+F4psoWq1bb7J5dbSP49daY5v/AEqf1laNoU6FSo1ZsoZVtoSSQWuAB3xT621rHjKyZJymkze0Omit1aF1HF3OU25LobHtIncL01pLkXJU32ZmcP4g729Its9SZrgipX5pUDjyVvnLgjiN28dx3SpXEpVq1mQ3VlQagjUIAdD3S12b1qNM/hA/L1flK+Nrt6hBlgmWONTgXSJBRlgmWNMsEywIsUg2WMlYNlgFxTWECySLJhZZOKsMiyKrDKIg6Fkss6BJ2gYWWSCyeWdAiAPs5JVtCATuWAVG19HpW51D/KJmNr7KbFVUpqQp6zXa+4DkO8TT7ZqAVaIPKqfRR85U4KqDjQB7jH+m8Ndm9e1FS3+G9T/Pp/keC/8Azqt/m0vJ/hafQ2EG0THcsVgsGaFd6RIawU3AsDmUHd4zQ7BN6AHuvUXyqN+srdqgpi8w/fpqfFSUPoFjPRmpcVV5VCfzAfMGP4a270iVo6xd1jjCAdZLIm4gisZdYNljBZlgmEZZYJlgF0ohAs6qQipKSiEhFWTWnCCnAIASYEkKcmKcAHknimkOEnfZwMsokssmKc9kiCg6RJerQHIVT/QJWexy4mg40uzoe5qbH4oJb7dT76j/AA1PikrMXQLvTC77uR3ijUtHHp0R+mR2p0jNZr02K0QzIoFQUzVscrPzYaGyDhqdTpU0QuHq2wpFAkBtGsKptfK1E9V9DxsdbAgyPRGs32UCwDKmXrDc1yL9vPSWAwxpKyggggEZVVQCABqFNt1u3TjD00rjjlMVdoiuaVQWGamQQNyulQh1B7yLdhEa2E1sQ6+8gbxU5T6MJmOj5a7kiw+0Pl00Iammo8aXrNLhOriKLcyU/OpA9QITDPXhMNCwg2EOwgWkMAGWCZYyRBssDKssEyxllgmWMl6FhFWTVIQJKSiokgJMJJqkAgqwoWSVIQJEaApwiUoRKcYp04gTfD6zn2eWBpTvsogxvSdMtSgx3feL/SZW06ZavRyDMfaG4/BkYOT2WPwl105oEpSsCbOdwJOoAGg7SI90f2N7FLt/xGGv4Rvyj5zXFSbS154rR8awmKxL162VFyoRTfL1Sti2Woyk7rC2nIc5b7W2dUp070SKjFTpooG67HXUDUy82nsBMJj6jqxKYkEuhH7DMxswPLf3Zu6Qx56lrHM2g49Ui/6RWjUzDox7msSyvRJa1WmXa7ItSkC2gC2R1UZRuBzb+drzT1lsUPu1KZ8nE2fR/ovTwmH9ki6H/iXuc7FQrnXgcu6UPSbZXshmpglCQeZQgg2J5ab/ADmtsc1jbnpkidxK0cQDLGAbgHmLwbLOVmXIkGEOywZWBgMsEyxkiCcRkvlhUEEkPTlpEVJNUkkEMqRGgqQq05IJCqsQQWnDok8qwgEEzLjCQYybmAZoSIU/SVrJTb3a1MctHbIf6gfCP4U84vtnCe1ost7WKuO9GDgekJQrCdHDT7gr/Ct6RdH2ruroRcLlIY23EkEadsRwPRF84NUrlFtxLMQOA0sOU1OeRzzecVZna4z3ivLAtV7iZLpcxGGqW7B4MwB+M0lStMr0vrfclRvZlUed/lDJOqyzp7NYEfdJ/AvwEkyw2Fw5WmineFUHvAAnHWee2LMsEyxllg2WIFmEGRGGWDZYwt0EZpJB0UjlNZSU6aRhVkEhQZIdAk1WcWFAjTMvAThM6ZyNLjRUmMVDpF2krgKodD3GU+DzHcRLgxDAWyjx9Dab8P8AmmCv6NJSbiZx6RjanScM7mSuq0mHGZfpC33lFfxhvUD5zaVl0mT2jSDY2ivK1/zE/wC2c+ftRrT20VRYq6ywqJFKizhaFWWDKw7CDIjBdlgmWNEQLLAlzTEOrRcNJCpGRtXhFaIirCrXiB9IYGIpWhw8EzAzGQzwDtBkwGjD1RaCMHmkgYGi8p6CsjuP3cxIOp3kncB+vhLiq1gSdwBJ7gLzI0+kz3JNOm3EdZkNuAvlbh2Ca4piLblXJa0dmswzXG8+Onx1jDUZlcP0xNrnC1Tz9nVpP5AlSfKTw/8AiPRYaYfF2119kLG2hsc2s7OpX7Z9K/0vcRcA2mXwq58cD7ovx4KeY5tLAdL6D/8ALxC/xUrDzJi2xMQtXFu6AgZQOta97jXQnl6TDPaJiNNK1tXe4aRxFKqx51i1RZyGQcQTRqqsWcRhCDZYScMAaepYQftJJxeAlJHVoxTaJqYxTMCPUmjIMTpGMqZIecwd5J5CAevOhpEmJYjaQG7fzmuPFbJOqwi14r7c23jsqhQQMwN/kp5A/KZWph9Orp+E7gflLp3zb9x9ZW4nDVFJKWce6RYjuI61vzdwnr4+FrFOW0bcf+ReLbrOlfSr5D1gR27x5jd4xijWWxsRvOl+e+TS5G7s3g28Rr5gQsytwUfEuuv/AKFojvXaGW4jvRJLYl9DY09/AkNw8DFiY90cqj29rgkqQd3YdfKY5eFilJne1Rxk5J5da21REC6xgiDYTzmhKqkSqrLR1idanAETI3hKqwQgZm8g1O+6dk1lICAh6Zkst5zJaAM0mjKmJU2jKtJCbSNY5Rckfr3SFeuFFz4dsqa1csdfrunXw/Dzlnc9oY5csU/2licWW7oDLPEgSLVfr6vParStI1Dz5tNp3LpTkSO79DpF6xYb7MOa6Ef6T8j4TlXH27e76+UoOkG0X9ixQ5TzG8C/A8JnlzVx+10xTf0tvbZj29osYUCfONh7TalWAuSrmzAknU7m143n0OhWzCLDmjJB5MfIm9JWBDAEHeCAQe8GMbAoqtdcoVRfcoA4W3CBYxvYVO9Ydn95lxk/hyvh48mtIg2EK0G08R6ALCBqJGSINlgatrU4pVWWrpEq9KM0BJKZC8kI0DKYVYFYVIGl7K0IpkkMm1LiJIUFbH52PK5A7gZ5jYXOg58PPdKLE4Gph6rh83s2clHsStmN8ptuOtrHwnvsNMm4V+d1Wou/tdwg8jPoMF6zSOV5mSk807W7YhfeH5hfyMzW2OlYU5aXXPvEWXwP7/h5zSYSqi6WseGZ0YjsFico7o1icNTqrlqqrjkwv5cvCXki1q+E6lNJis+UbYjD9JEYAOCh48V7774xTofa81KiQxI38FHvHsh9pdAATfDvlHFalzb+Fhqe4+c1vR/YdLDUstLUn9t+LHt5Dsni5aXpPn/16FL1tHix+1P8NwlMPQqM1RLMVYLZ8pBOW27d2x3AmbFxMfQWxI5XHlOngp7yxz+oNsZb9GqfXv3/AF6ykLTT9HqViexbecvjbeMQXDx7lctIESZnCJ5bsgO0GwhrSDCALusWqrHHEWcQNWyazlp0RpEWGWBWFSBmEjCGKpGacQUHTHE/dGkhys4IJHBeP6eMxeAxq02CYmmoPCpbQ/xfrNH0ge9c34AD4n5yrr4VXXKwuPUd00x5LY53UrUi0alcJhwRemFt2AfLfJKtRd1jM3hMZUwZ1vUo38U+uU12Cx1OqoZCCDPaw5q5Y7e/p52XHak9/QVOq53ephkzg3JHcu8+MlVog8T4Rc0jzJ7b/ObzH2y2LUxjIhZm/ZUseOqqSbX7pSmhkcAm5KKx7G3N4XvHcewyqvvuqm51sLu38qGV4qlqlQt7wAvyAB+JJ8Zy21GWIrGvmXVSPwrWt3+IM0NXE1+xE6hPM/CZTZ9O7HmLDxbcPL4zbYallQLyHrPO4u28mvp0Yo1UWRJnTI3nK1dkSJ688TABOIuwjDQTiAVYE9aeWTtGTiwqQYEKogYyRinAJDJEGf6QbLYvnUXBGvhKXIRvFu+b4RbGbMSoNRY8xEbF5QdDqOPbB4bBrSuaXUJ1NibeR0llj9ltSOuq84m50l1tNZ3AmImNSbw20s2h38ufdGhXvumdd7a7rayqxfTg+xK0wRVN1zaWQe+vNrbuR1nq4eMrMefaYcWThp34h9LOlirjqKKbrTZkZuHtHXrflAA7y0vWrWKstjnFwo1LN9ceFpi+j+wVxC1XcZvZFSgN/wBuxa55jdpxuZrNgMCBYEEKRpY2BYm1xxsAPCRSbWyVv+7f9N5msYbU/br+2o6M4M5+tqb5m5Zsq6DzHrNWTKjo6uj6W1Ufyj+3lLczhz/qWVj/ACw9eQMkRBmYtHiZxmniZEwJBng2eecQDmMyiGGWLoYZDAhMskBOKZNREBEhVg1EKoiAgkgJECEEAg6AixFxKDa/R7Qml5TRQGIaBvle3XalTYMCCer575jak+ybe2bTrjLUF+3iDPn21ehdVG+6+8UnuI/igrZ7oHTtRc+859AFl5s2na+nH6MS2ThBQUUx+7oTzY6k+ctcMtm04/Oe/gj8Oryss+cy1HR8dRv4vlLQxHY6WQ9/yjtp4mS27zMfb0KxqIh0iQZZMickKAYQbGHaCcQARaBqTtQ2i9WtpAyaGGVpgUqmwOduzqkfKFpV3uDmPkf/ABmXV/hp0/5b9DDIZiUxJ41CP9F/9oh0xJ/zW/7Y+cU5R022SEEx+HxNr3qHssqk+ItpDDF8PaP4IkOqOk1wMlmmV+2231Kg70QQdTaRt1GYnX3PC5Bh1YHTa4sInjKoAlFgtotkXOxLZRfJly342uw0vzE9iNs8M1TwamP98uJ2XJoaobm8A8GcebXJrd/tUFv5oGuQd/tbnniFPprKhPKqvaak8yT5mP4Pf4fEgfOIMtxoBc21O7XsG+OUKqUlvVf9qrRQMbDrM6hV05mfQzGo1DyonvtstnY+lkBDqQdbi9rcDeNLjqZ3MD3A/pKOlWpgpTJAYi6oXszBbZiFtqBcXMfycgPWfOcz15pCwOKTn6H9JXVuleFSr7FqlqhtZMlQnXduWG9mez1/SdDhbkgdtrknwAuY4sXJCdTHL+L8pi1Ta1O/735YyjK63sACARmBU666g2I7jAnC073L0fH/AOpWp+C7fJHE7RXgG8h+spcdt9Fv1X7+rbzvLrafswNK1BfED4vMptbEUrdbE0e7Mh+cU8yoiGYpbt8LTYX4cr3kKVL8PpHKVH8HpFyQ02lTF/oRinpx+EiKZ92SAPuyenH0fMZpViP/AHDDEnn6mKrf3BD0ludQB5RxSBzD/bG+iYGrXY7xfy+MOKS/QE81IR8kFzE7tltmYa31N/K8ECwN87eYj4o9gkGp93pKipbRGPa2rHzA+AilfE/ib85+RjLKOz68IvVPdKBPZ2KqWLCmCoJWzOwLWJBK9XKBy+Mpuk22FxWXChKtMrUWpWzAWyqpyBCDqSzb+zjNNgcTmpasgVVNr/tF81jpv4DzMUxKhqlxYgaA21IBOp851de8xys54ekeWljTxRNvvKh04s2vrD+17XP+pv1gaVUWhfbTk002gXvvN/OQyDiAfAwhI5GQYjlFoczoZQLZL98EWU/uqO9ROM/YYJj2GGhtHE5fw+A/tKzFKLb/AE/tH6hPuxStU5qIaGw6LvzEeol+Y+vCUVCt2+kfo1CeJ8paVqM3OcKX1OsSDnn6QqOecQOKnYYWmCN2kUVu0w6V4GZUtzk+t73pFhiO7yk/tHd6wB2nVsNRc+E8aw90ekS+024+hgKuMtu184DRvEY4D9y/l+kSfaH/AE/r8sXq45uyAOLfs8oHo59s/wCn9flkqeJN/wBgAfXZFKdSoRoB6Qyir2ek2hM6WSuLThA5mLItTkPSTAfsmckkWnDU52nMj8xC201HfFobCNXugzV7vKEK8hBnGW3rfygNhtU+rCL1QDv+UsExF9y+o/SSD/h9Y9G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0052" name="AutoShape 4" descr="data:image/jpeg;base64,/9j/4AAQSkZJRgABAQAAAQABAAD/2wCEAAkGBhQSEBQUEBQUFBQVFBQUFRQUFBQVFBQUFBQVFBQUFBQXHCYeFxkkGRQUHy8gJCcpLCwsFR4xNTAqNSYrLCkBCQoKDgwOFw8PGiwcHBwpKSwsKSksLCksKSkpLCksKSwvLCkpKSwpLCkpKSkpKSkpLCksLCksLCksLCksKSkpKf/AABEIAR8AsAMBIgACEQEDEQH/xAAbAAACAwEBAQAAAAAAAAAAAAADBAIFBgEAB//EAEIQAAIBAgMEBwUFBgQHAQAAAAECAAMRBBIhBTFBUQYiYXGBkaETUrHB8BQjYpLRMkJyorLhB1OCwjNDY5PS8fIX/8QAGgEAAwEBAQEAAAAAAAAAAAAAAAECAwQFBv/EACoRAQACAgAGAgAGAwEAAAAAAAABAgMRBBITISIxQVEjMjNSYaEUcZEF/9oADAMBAAIRAxEAPwBOjSjlKnOUqcappOVq8lOGRJJUhVSIIhJ0rChJ5lgZcpIhIzkg8kQcprJ5J2musNkgAMkDUSOZIKqkADTWSKzqDWEKwABWRKw5WRKwBYpBssaKwTLEZUrBssZZYNlgRRlgXpxt1gisRn6VONJTnKVOMKktKKpDKk6qwqrA0Ms8Vhgk8UgAQkg1PWNBJF6cQLqkPknAkOywAAWDqppDXABJ0AFyezjMvtLa9VnK00dm1KogLEAbrgeFz2xLrXmW/wBoXNlzC4F7btBpqdwksNjA97jKwNirWuDMphcTXDEPhaouS2ap1lFuaqpYjs1jr0MVVIYUzoLXLOgI3gZah18hG16dftpCsgyyv2PimsA99SVsRYq4BNvQ6c5alYtsbV1JdlgisZdYJlgRcrBMIwwg2WALOsHljDLIFYgtaSQ4WeppChZZIqsKqTyrDKkAiEnSsMEnSkQACzzpDhZ3JEZXJCFdJMJJqmkArNpL90wG82X8xA+F4psoWq1bb7J5dbSP49daY5v/AEqf1laNoU6FSo1ZsoZVtoSSQWuAB3xT621rHjKyZJymkze0Omit1aF1HF3OU25LobHtIncL01pLkXJU32ZmcP4g729Its9SZrgipX5pUDjyVvnLgjiN28dx3SpXEpVq1mQ3VlQagjUIAdD3S12b1qNM/hA/L1flK+Nrt6hBlgmWONTgXSJBRlgmWNMsEywIsUg2WMlYNlgFxTWECySLJhZZOKsMiyKrDKIg6Fkss6BJ2gYWWSCyeWdAiAPs5JVtCATuWAVG19HpW51D/KJmNr7KbFVUpqQp6zXa+4DkO8TT7ZqAVaIPKqfRR85U4KqDjQB7jH+m8Ndm9e1FS3+G9T/Pp/keC/8Azqt/m0vJ/hafQ2EG0THcsVgsGaFd6RIawU3AsDmUHd4zQ7BN6AHuvUXyqN+srdqgpi8w/fpqfFSUPoFjPRmpcVV5VCfzAfMGP4a270iVo6xd1jjCAdZLIm4gisZdYNljBZlgmEZZYJlgF0ohAs6qQipKSiEhFWTWnCCnAIASYEkKcmKcAHknimkOEnfZwMsokssmKc9kiCg6RJerQHIVT/QJWexy4mg40uzoe5qbH4oJb7dT76j/AA1PikrMXQLvTC77uR3ijUtHHp0R+mR2p0jNZr02K0QzIoFQUzVscrPzYaGyDhqdTpU0QuHq2wpFAkBtGsKptfK1E9V9DxsdbAgyPRGs32UCwDKmXrDc1yL9vPSWAwxpKyggggEZVVQCABqFNt1u3TjD00rjjlMVdoiuaVQWGamQQNyulQh1B7yLdhEa2E1sQ6+8gbxU5T6MJmOj5a7kiw+0Pl00Iammo8aXrNLhOriKLcyU/OpA9QITDPXhMNCwg2EOwgWkMAGWCZYyRBssDKssEyxllgmWMl6FhFWTVIQJKSiokgJMJJqkAgqwoWSVIQJEaApwiUoRKcYp04gTfD6zn2eWBpTvsogxvSdMtSgx3feL/SZW06ZavRyDMfaG4/BkYOT2WPwl105oEpSsCbOdwJOoAGg7SI90f2N7FLt/xGGv4Rvyj5zXFSbS154rR8awmKxL162VFyoRTfL1Sti2Woyk7rC2nIc5b7W2dUp070SKjFTpooG67HXUDUy82nsBMJj6jqxKYkEuhH7DMxswPLf3Zu6Qx56lrHM2g49Ui/6RWjUzDox7msSyvRJa1WmXa7ItSkC2gC2R1UZRuBzb+drzT1lsUPu1KZ8nE2fR/ovTwmH9ki6H/iXuc7FQrnXgcu6UPSbZXshmpglCQeZQgg2J5ab/ADmtsc1jbnpkidxK0cQDLGAbgHmLwbLOVmXIkGEOywZWBgMsEyxkiCcRkvlhUEEkPTlpEVJNUkkEMqRGgqQq05IJCqsQQWnDok8qwgEEzLjCQYybmAZoSIU/SVrJTb3a1MctHbIf6gfCP4U84vtnCe1ost7WKuO9GDgekJQrCdHDT7gr/Ct6RdH2ruroRcLlIY23EkEadsRwPRF84NUrlFtxLMQOA0sOU1OeRzzecVZna4z3ivLAtV7iZLpcxGGqW7B4MwB+M0lStMr0vrfclRvZlUed/lDJOqyzp7NYEfdJ/AvwEkyw2Fw5WmineFUHvAAnHWee2LMsEyxllg2WIFmEGRGGWDZYwt0EZpJB0UjlNZSU6aRhVkEhQZIdAk1WcWFAjTMvAThM6ZyNLjRUmMVDpF2krgKodD3GU+DzHcRLgxDAWyjx9Dab8P8AmmCv6NJSbiZx6RjanScM7mSuq0mHGZfpC33lFfxhvUD5zaVl0mT2jSDY2ivK1/zE/wC2c+ftRrT20VRYq6ywqJFKizhaFWWDKw7CDIjBdlgmWNEQLLAlzTEOrRcNJCpGRtXhFaIirCrXiB9IYGIpWhw8EzAzGQzwDtBkwGjD1RaCMHmkgYGi8p6CsjuP3cxIOp3kncB+vhLiq1gSdwBJ7gLzI0+kz3JNOm3EdZkNuAvlbh2Ca4piLblXJa0dmswzXG8+Onx1jDUZlcP0xNrnC1Tz9nVpP5AlSfKTw/8AiPRYaYfF2119kLG2hsc2s7OpX7Z9K/0vcRcA2mXwq58cD7ovx4KeY5tLAdL6D/8ALxC/xUrDzJi2xMQtXFu6AgZQOta97jXQnl6TDPaJiNNK1tXe4aRxFKqx51i1RZyGQcQTRqqsWcRhCDZYScMAaepYQftJJxeAlJHVoxTaJqYxTMCPUmjIMTpGMqZIecwd5J5CAevOhpEmJYjaQG7fzmuPFbJOqwi14r7c23jsqhQQMwN/kp5A/KZWph9Orp+E7gflLp3zb9x9ZW4nDVFJKWce6RYjuI61vzdwnr4+FrFOW0bcf+ReLbrOlfSr5D1gR27x5jd4xijWWxsRvOl+e+TS5G7s3g28Rr5gQsytwUfEuuv/AKFojvXaGW4jvRJLYl9DY09/AkNw8DFiY90cqj29rgkqQd3YdfKY5eFilJne1Rxk5J5da21REC6xgiDYTzmhKqkSqrLR1idanAETI3hKqwQgZm8g1O+6dk1lICAh6Zkst5zJaAM0mjKmJU2jKtJCbSNY5Rckfr3SFeuFFz4dsqa1csdfrunXw/Dzlnc9oY5csU/2licWW7oDLPEgSLVfr6vParStI1Dz5tNp3LpTkSO79DpF6xYb7MOa6Ef6T8j4TlXH27e76+UoOkG0X9ixQ5TzG8C/A8JnlzVx+10xTf0tvbZj29osYUCfONh7TalWAuSrmzAknU7m143n0OhWzCLDmjJB5MfIm9JWBDAEHeCAQe8GMbAoqtdcoVRfcoA4W3CBYxvYVO9Ydn95lxk/hyvh48mtIg2EK0G08R6ALCBqJGSINlgatrU4pVWWrpEq9KM0BJKZC8kI0DKYVYFYVIGl7K0IpkkMm1LiJIUFbH52PK5A7gZ5jYXOg58PPdKLE4Gph6rh83s2clHsStmN8ptuOtrHwnvsNMm4V+d1Wou/tdwg8jPoMF6zSOV5mSk807W7YhfeH5hfyMzW2OlYU5aXXPvEWXwP7/h5zSYSqi6WseGZ0YjsFico7o1icNTqrlqqrjkwv5cvCXki1q+E6lNJis+UbYjD9JEYAOCh48V7774xTofa81KiQxI38FHvHsh9pdAATfDvlHFalzb+Fhqe4+c1vR/YdLDUstLUn9t+LHt5Dsni5aXpPn/16FL1tHix+1P8NwlMPQqM1RLMVYLZ8pBOW27d2x3AmbFxMfQWxI5XHlOngp7yxz+oNsZb9GqfXv3/AF6ykLTT9HqViexbecvjbeMQXDx7lctIESZnCJ5bsgO0GwhrSDCALusWqrHHEWcQNWyazlp0RpEWGWBWFSBmEjCGKpGacQUHTHE/dGkhys4IJHBeP6eMxeAxq02CYmmoPCpbQ/xfrNH0ge9c34AD4n5yrr4VXXKwuPUd00x5LY53UrUi0alcJhwRemFt2AfLfJKtRd1jM3hMZUwZ1vUo38U+uU12Cx1OqoZCCDPaw5q5Y7e/p52XHak9/QVOq53ephkzg3JHcu8+MlVog8T4Rc0jzJ7b/ObzH2y2LUxjIhZm/ZUseOqqSbX7pSmhkcAm5KKx7G3N4XvHcewyqvvuqm51sLu38qGV4qlqlQt7wAvyAB+JJ8Zy21GWIrGvmXVSPwrWt3+IM0NXE1+xE6hPM/CZTZ9O7HmLDxbcPL4zbYallQLyHrPO4u28mvp0Yo1UWRJnTI3nK1dkSJ688TABOIuwjDQTiAVYE9aeWTtGTiwqQYEKogYyRinAJDJEGf6QbLYvnUXBGvhKXIRvFu+b4RbGbMSoNRY8xEbF5QdDqOPbB4bBrSuaXUJ1NibeR0llj9ltSOuq84m50l1tNZ3AmImNSbw20s2h38ufdGhXvumdd7a7rayqxfTg+xK0wRVN1zaWQe+vNrbuR1nq4eMrMefaYcWThp34h9LOlirjqKKbrTZkZuHtHXrflAA7y0vWrWKstjnFwo1LN9ceFpi+j+wVxC1XcZvZFSgN/wBuxa55jdpxuZrNgMCBYEEKRpY2BYm1xxsAPCRSbWyVv+7f9N5msYbU/br+2o6M4M5+tqb5m5Zsq6DzHrNWTKjo6uj6W1Ufyj+3lLczhz/qWVj/ACw9eQMkRBmYtHiZxmniZEwJBng2eecQDmMyiGGWLoYZDAhMskBOKZNREBEhVg1EKoiAgkgJECEEAg6AixFxKDa/R7Qml5TRQGIaBvle3XalTYMCCer575jak+ybe2bTrjLUF+3iDPn21ehdVG+6+8UnuI/igrZ7oHTtRc+859AFl5s2na+nH6MS2ThBQUUx+7oTzY6k+ctcMtm04/Oe/gj8Oryss+cy1HR8dRv4vlLQxHY6WQ9/yjtp4mS27zMfb0KxqIh0iQZZMickKAYQbGHaCcQARaBqTtQ2i9WtpAyaGGVpgUqmwOduzqkfKFpV3uDmPkf/ABmXV/hp0/5b9DDIZiUxJ41CP9F/9oh0xJ/zW/7Y+cU5R022SEEx+HxNr3qHssqk+ItpDDF8PaP4IkOqOk1wMlmmV+2231Kg70QQdTaRt1GYnX3PC5Bh1YHTa4sInjKoAlFgtotkXOxLZRfJly342uw0vzE9iNs8M1TwamP98uJ2XJoaobm8A8GcebXJrd/tUFv5oGuQd/tbnniFPprKhPKqvaak8yT5mP4Pf4fEgfOIMtxoBc21O7XsG+OUKqUlvVf9qrRQMbDrM6hV05mfQzGo1DyonvtstnY+lkBDqQdbi9rcDeNLjqZ3MD3A/pKOlWpgpTJAYi6oXszBbZiFtqBcXMfycgPWfOcz15pCwOKTn6H9JXVuleFSr7FqlqhtZMlQnXduWG9mez1/SdDhbkgdtrknwAuY4sXJCdTHL+L8pi1Ta1O/735YyjK63sACARmBU666g2I7jAnC073L0fH/AOpWp+C7fJHE7RXgG8h+spcdt9Fv1X7+rbzvLrafswNK1BfED4vMptbEUrdbE0e7Mh+cU8yoiGYpbt8LTYX4cr3kKVL8PpHKVH8HpFyQ02lTF/oRinpx+EiKZ92SAPuyenH0fMZpViP/AHDDEnn6mKrf3BD0ludQB5RxSBzD/bG+iYGrXY7xfy+MOKS/QE81IR8kFzE7tltmYa31N/K8ECwN87eYj4o9gkGp93pKipbRGPa2rHzA+AilfE/ib85+RjLKOz68IvVPdKBPZ2KqWLCmCoJWzOwLWJBK9XKBy+Mpuk22FxWXChKtMrUWpWzAWyqpyBCDqSzb+zjNNgcTmpasgVVNr/tF81jpv4DzMUxKhqlxYgaA21IBOp851de8xys54ekeWljTxRNvvKh04s2vrD+17XP+pv1gaVUWhfbTk002gXvvN/OQyDiAfAwhI5GQYjlFoczoZQLZL98EWU/uqO9ROM/YYJj2GGhtHE5fw+A/tKzFKLb/AE/tH6hPuxStU5qIaGw6LvzEeol+Y+vCUVCt2+kfo1CeJ8paVqM3OcKX1OsSDnn6QqOecQOKnYYWmCN2kUVu0w6V4GZUtzk+t73pFhiO7yk/tHd6wB2nVsNRc+E8aw90ekS+024+hgKuMtu184DRvEY4D9y/l+kSfaH/AE/r8sXq45uyAOLfs8oHo59s/wCn9flkqeJN/wBgAfXZFKdSoRoB6Qyir2ek2hM6WSuLThA5mLItTkPSTAfsmckkWnDU52nMj8xC201HfFobCNXugzV7vKEK8hBnGW3rfygNhtU+rCL1QDv+UsExF9y+o/SSD/h9Y9G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0054" name="Picture 6" descr="http://is.muni.cz/do/fsps/e-learning/ztv/pics/kap04-tem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276872"/>
            <a:ext cx="1436779" cy="2343547"/>
          </a:xfrm>
          <a:prstGeom prst="rect">
            <a:avLst/>
          </a:prstGeom>
          <a:noFill/>
        </p:spPr>
      </p:pic>
      <p:pic>
        <p:nvPicPr>
          <p:cNvPr id="130056" name="Picture 8" descr="http://posturalrestoration.com/media/site_images/Squat_Test_Level_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140968"/>
            <a:ext cx="1857375" cy="150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04056"/>
            <a:ext cx="7199309" cy="90872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/>
              <a:t>Vliv poloh těla na dýchání</a:t>
            </a:r>
            <a:r>
              <a:rPr lang="cs-CZ" sz="2000" b="1" dirty="0"/>
              <a:t>(jóga)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79657" y="1412776"/>
            <a:ext cx="5247977" cy="5183936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8244408" cy="788988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/>
              <a:t>Polohy těla a jejich vliv na dýchání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235" y="1553709"/>
            <a:ext cx="6912768" cy="511256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>
                <a:solidFill>
                  <a:srgbClr val="FFFF00"/>
                </a:solidFill>
              </a:rPr>
              <a:t>Stoj</a:t>
            </a:r>
            <a:r>
              <a:rPr lang="cs-CZ" sz="1800" dirty="0"/>
              <a:t> – </a:t>
            </a:r>
            <a:r>
              <a:rPr lang="cs-CZ" sz="1800" u="sng" dirty="0"/>
              <a:t>nejvýhodnější</a:t>
            </a:r>
            <a:r>
              <a:rPr lang="cs-CZ" sz="1800" dirty="0"/>
              <a:t> poloha, hrudník a páteř volná všemi směry</a:t>
            </a:r>
          </a:p>
          <a:p>
            <a:pPr eaLnBrk="1" hangingPunct="1">
              <a:defRPr/>
            </a:pPr>
            <a:r>
              <a:rPr lang="cs-CZ" sz="1800" b="1" dirty="0">
                <a:solidFill>
                  <a:srgbClr val="FFFF00"/>
                </a:solidFill>
              </a:rPr>
              <a:t>Sed</a:t>
            </a:r>
            <a:r>
              <a:rPr lang="cs-CZ" sz="1800" b="1" dirty="0"/>
              <a:t> </a:t>
            </a:r>
            <a:r>
              <a:rPr lang="cs-CZ" sz="1800" dirty="0"/>
              <a:t>– omezeno brániční dýchání (tlakem břišních orgánů) – </a:t>
            </a:r>
            <a:r>
              <a:rPr lang="cs-CZ" sz="1800" u="sng" dirty="0"/>
              <a:t>převládá horní hrudní dýchání</a:t>
            </a:r>
          </a:p>
          <a:p>
            <a:pPr eaLnBrk="1" hangingPunct="1">
              <a:defRPr/>
            </a:pPr>
            <a:r>
              <a:rPr lang="cs-CZ" sz="1800" b="1" dirty="0">
                <a:solidFill>
                  <a:srgbClr val="FFFF00"/>
                </a:solidFill>
              </a:rPr>
              <a:t>Leh na zádech</a:t>
            </a:r>
            <a:r>
              <a:rPr lang="cs-CZ" sz="1800" dirty="0">
                <a:solidFill>
                  <a:srgbClr val="FFFF00"/>
                </a:solidFill>
              </a:rPr>
              <a:t> </a:t>
            </a:r>
            <a:r>
              <a:rPr lang="cs-CZ" sz="1800" dirty="0"/>
              <a:t>– omezeno dýchání do zadní strany hrudníku,částečně i do stran, hrudník v inspiračním postavení,bránice tlačena břišními orgány kraniálním směrem – </a:t>
            </a:r>
            <a:r>
              <a:rPr lang="cs-CZ" sz="1800" u="sng" dirty="0"/>
              <a:t>ztížen výdech</a:t>
            </a:r>
          </a:p>
          <a:p>
            <a:pPr eaLnBrk="1" hangingPunct="1">
              <a:defRPr/>
            </a:pPr>
            <a:r>
              <a:rPr lang="cs-CZ" sz="1800" b="1" dirty="0">
                <a:solidFill>
                  <a:srgbClr val="FFFF00"/>
                </a:solidFill>
              </a:rPr>
              <a:t>Leh na břiše</a:t>
            </a:r>
            <a:r>
              <a:rPr lang="cs-CZ" sz="1800" dirty="0">
                <a:solidFill>
                  <a:srgbClr val="FFFF00"/>
                </a:solidFill>
              </a:rPr>
              <a:t> </a:t>
            </a:r>
            <a:r>
              <a:rPr lang="cs-CZ" sz="1800" dirty="0"/>
              <a:t>– je omezeno dýchání přední hrudní a částečně i do stran, bránice uložena výše, </a:t>
            </a:r>
            <a:r>
              <a:rPr lang="cs-CZ" sz="1800" u="sng" dirty="0"/>
              <a:t>ztížen a omezen nádech</a:t>
            </a:r>
          </a:p>
          <a:p>
            <a:pPr eaLnBrk="1" hangingPunct="1">
              <a:defRPr/>
            </a:pPr>
            <a:r>
              <a:rPr lang="cs-CZ" sz="1800" b="1" dirty="0">
                <a:solidFill>
                  <a:srgbClr val="FFFF00"/>
                </a:solidFill>
              </a:rPr>
              <a:t>Leh na boku </a:t>
            </a:r>
            <a:r>
              <a:rPr lang="cs-CZ" sz="1800" dirty="0"/>
              <a:t>– bránice na straně opory je pohyblivější</a:t>
            </a:r>
          </a:p>
          <a:p>
            <a:pPr eaLnBrk="1" hangingPunct="1">
              <a:defRPr/>
            </a:pPr>
            <a:r>
              <a:rPr lang="cs-CZ" sz="1800" b="1" dirty="0">
                <a:solidFill>
                  <a:srgbClr val="FFFF00"/>
                </a:solidFill>
              </a:rPr>
              <a:t>Šikmé polohy</a:t>
            </a:r>
            <a:r>
              <a:rPr lang="cs-CZ" sz="1800" dirty="0">
                <a:solidFill>
                  <a:srgbClr val="FFFF00"/>
                </a:solidFill>
              </a:rPr>
              <a:t> </a:t>
            </a:r>
            <a:r>
              <a:rPr lang="cs-CZ" sz="1800" dirty="0"/>
              <a:t>– v lehu na zádech, břiše, bocích, slouží k polohování a drenáži plicních laloků</a:t>
            </a:r>
          </a:p>
          <a:p>
            <a:pPr eaLnBrk="1" hangingPunct="1">
              <a:defRPr/>
            </a:pPr>
            <a:r>
              <a:rPr lang="cs-CZ" sz="1800" b="1" dirty="0">
                <a:solidFill>
                  <a:srgbClr val="FFFF00"/>
                </a:solidFill>
              </a:rPr>
              <a:t>Ruce v bok </a:t>
            </a:r>
            <a:r>
              <a:rPr lang="cs-CZ" sz="1800" dirty="0"/>
              <a:t>– zvýší se pohyblivost horní části hrudníku</a:t>
            </a:r>
          </a:p>
          <a:p>
            <a:pPr eaLnBrk="1" hangingPunct="1">
              <a:defRPr/>
            </a:pPr>
            <a:r>
              <a:rPr lang="cs-CZ" sz="1800" b="1" dirty="0">
                <a:solidFill>
                  <a:srgbClr val="FFFF00"/>
                </a:solidFill>
              </a:rPr>
              <a:t>Ruce v týl </a:t>
            </a:r>
            <a:r>
              <a:rPr lang="cs-CZ" sz="1800" dirty="0"/>
              <a:t>– zvýší se pohyblivost dolní části hrudníku</a:t>
            </a:r>
          </a:p>
          <a:p>
            <a:pPr eaLnBrk="1" hangingPunct="1">
              <a:defRPr/>
            </a:pPr>
            <a:r>
              <a:rPr lang="cs-CZ" sz="1800" b="1" dirty="0">
                <a:solidFill>
                  <a:srgbClr val="FFFF00"/>
                </a:solidFill>
              </a:rPr>
              <a:t>Dětský sed </a:t>
            </a:r>
            <a:r>
              <a:rPr lang="cs-CZ" sz="1800" dirty="0"/>
              <a:t>– aktivace dolního hrudního dýchání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3406" y="1457890"/>
            <a:ext cx="923089" cy="164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8814" y="1445289"/>
            <a:ext cx="849007" cy="175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2136" y="4107058"/>
            <a:ext cx="2091864" cy="68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5804" y="5752112"/>
            <a:ext cx="2145849" cy="6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8244408" cy="788988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/>
              <a:t>Vliv dýchání na </a:t>
            </a:r>
            <a:r>
              <a:rPr lang="cs-CZ" sz="3200" b="1" dirty="0" err="1"/>
              <a:t>posturu</a:t>
            </a:r>
            <a:endParaRPr lang="cs-CZ" sz="32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916832"/>
            <a:ext cx="3312368" cy="51125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Pohybovou osu dýchání tvoří:</a:t>
            </a:r>
            <a:br>
              <a:rPr lang="cs-CZ" sz="2400" dirty="0"/>
            </a:br>
            <a:r>
              <a:rPr lang="cs-CZ" sz="2400" dirty="0">
                <a:solidFill>
                  <a:srgbClr val="FFFF00"/>
                </a:solidFill>
              </a:rPr>
              <a:t>pánev – páteř – hlava </a:t>
            </a:r>
            <a:br>
              <a:rPr lang="cs-CZ" sz="2400" dirty="0">
                <a:solidFill>
                  <a:srgbClr val="FFFF00"/>
                </a:solidFill>
              </a:rPr>
            </a:br>
            <a:r>
              <a:rPr lang="cs-CZ" sz="2400" dirty="0"/>
              <a:t>= dýchací pohyby slouží k ventilaci </a:t>
            </a:r>
            <a:br>
              <a:rPr lang="cs-CZ" sz="2400" dirty="0"/>
            </a:br>
            <a:r>
              <a:rPr lang="cs-CZ" sz="2400" dirty="0"/>
              <a:t>a současně mají vliv na posturální </a:t>
            </a:r>
            <a:r>
              <a:rPr lang="cs-CZ" sz="2400" dirty="0" err="1"/>
              <a:t>fci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a držení těla (to platí i opačně)</a:t>
            </a:r>
          </a:p>
        </p:txBody>
      </p:sp>
      <p:sp>
        <p:nvSpPr>
          <p:cNvPr id="130050" name="AutoShape 2" descr="data:image/jpeg;base64,/9j/4AAQSkZJRgABAQAAAQABAAD/2wCEAAkGBhQSEBQUEBQUFBQVFBQUFRQUFBQVFBQUFBQVFBQUFBQXHCYeFxkkGRQUHy8gJCcpLCwsFR4xNTAqNSYrLCkBCQoKDgwOFw8PGiwcHBwpKSwsKSksLCksKSkpLCksKSwvLCkpKSwpLCkpKSkpKSkpLCksLCksLCksLCksKSkpKf/AABEIAR8AsAMBIgACEQEDEQH/xAAbAAACAwEBAQAAAAAAAAAAAAADBAIFBgEAB//EAEIQAAIBAgMEBwUFBgQHAQAAAAECAAMRBBIhBTFBUQYiYXGBkaETUrHB8BQjYpLRMkJyorLhB1OCwjNDY5PS8fIX/8QAGgEAAwEBAQEAAAAAAAAAAAAAAAECAwQFBv/EACoRAQACAgAGAgAGAwEAAAAAAAABAgMRBBITISIxQVEjMjNSYaEUcZEF/9oADAMBAAIRAxEAPwBOjSjlKnOUqcappOVq8lOGRJJUhVSIIhJ0rChJ5lgZcpIhIzkg8kQcprJ5J2musNkgAMkDUSOZIKqkADTWSKzqDWEKwABWRKw5WRKwBYpBssaKwTLEZUrBssZZYNlgRRlgXpxt1gisRn6VONJTnKVOMKktKKpDKk6qwqrA0Ms8Vhgk8UgAQkg1PWNBJF6cQLqkPknAkOywAAWDqppDXABJ0AFyezjMvtLa9VnK00dm1KogLEAbrgeFz2xLrXmW/wBoXNlzC4F7btBpqdwksNjA97jKwNirWuDMphcTXDEPhaouS2ap1lFuaqpYjs1jr0MVVIYUzoLXLOgI3gZah18hG16dftpCsgyyv2PimsA99SVsRYq4BNvQ6c5alYtsbV1JdlgisZdYJlgRcrBMIwwg2WALOsHljDLIFYgtaSQ4WeppChZZIqsKqTyrDKkAiEnSsMEnSkQACzzpDhZ3JEZXJCFdJMJJqmkArNpL90wG82X8xA+F4psoWq1bb7J5dbSP49daY5v/AEqf1laNoU6FSo1ZsoZVtoSSQWuAB3xT621rHjKyZJymkze0Omit1aF1HF3OU25LobHtIncL01pLkXJU32ZmcP4g729Its9SZrgipX5pUDjyVvnLgjiN28dx3SpXEpVq1mQ3VlQagjUIAdD3S12b1qNM/hA/L1flK+Nrt6hBlgmWONTgXSJBRlgmWNMsEywIsUg2WMlYNlgFxTWECySLJhZZOKsMiyKrDKIg6Fkss6BJ2gYWWSCyeWdAiAPs5JVtCATuWAVG19HpW51D/KJmNr7KbFVUpqQp6zXa+4DkO8TT7ZqAVaIPKqfRR85U4KqDjQB7jH+m8Ndm9e1FS3+G9T/Pp/keC/8Azqt/m0vJ/hafQ2EG0THcsVgsGaFd6RIawU3AsDmUHd4zQ7BN6AHuvUXyqN+srdqgpi8w/fpqfFSUPoFjPRmpcVV5VCfzAfMGP4a270iVo6xd1jjCAdZLIm4gisZdYNljBZlgmEZZYJlgF0ohAs6qQipKSiEhFWTWnCCnAIASYEkKcmKcAHknimkOEnfZwMsokssmKc9kiCg6RJerQHIVT/QJWexy4mg40uzoe5qbH4oJb7dT76j/AA1PikrMXQLvTC77uR3ijUtHHp0R+mR2p0jNZr02K0QzIoFQUzVscrPzYaGyDhqdTpU0QuHq2wpFAkBtGsKptfK1E9V9DxsdbAgyPRGs32UCwDKmXrDc1yL9vPSWAwxpKyggggEZVVQCABqFNt1u3TjD00rjjlMVdoiuaVQWGamQQNyulQh1B7yLdhEa2E1sQ6+8gbxU5T6MJmOj5a7kiw+0Pl00Iammo8aXrNLhOriKLcyU/OpA9QITDPXhMNCwg2EOwgWkMAGWCZYyRBssDKssEyxllgmWMl6FhFWTVIQJKSiokgJMJJqkAgqwoWSVIQJEaApwiUoRKcYp04gTfD6zn2eWBpTvsogxvSdMtSgx3feL/SZW06ZavRyDMfaG4/BkYOT2WPwl105oEpSsCbOdwJOoAGg7SI90f2N7FLt/xGGv4Rvyj5zXFSbS154rR8awmKxL162VFyoRTfL1Sti2Woyk7rC2nIc5b7W2dUp070SKjFTpooG67HXUDUy82nsBMJj6jqxKYkEuhH7DMxswPLf3Zu6Qx56lrHM2g49Ui/6RWjUzDox7msSyvRJa1WmXa7ItSkC2gC2R1UZRuBzb+drzT1lsUPu1KZ8nE2fR/ovTwmH9ki6H/iXuc7FQrnXgcu6UPSbZXshmpglCQeZQgg2J5ab/ADmtsc1jbnpkidxK0cQDLGAbgHmLwbLOVmXIkGEOywZWBgMsEyxkiCcRkvlhUEEkPTlpEVJNUkkEMqRGgqQq05IJCqsQQWnDok8qwgEEzLjCQYybmAZoSIU/SVrJTb3a1MctHbIf6gfCP4U84vtnCe1ost7WKuO9GDgekJQrCdHDT7gr/Ct6RdH2ruroRcLlIY23EkEadsRwPRF84NUrlFtxLMQOA0sOU1OeRzzecVZna4z3ivLAtV7iZLpcxGGqW7B4MwB+M0lStMr0vrfclRvZlUed/lDJOqyzp7NYEfdJ/AvwEkyw2Fw5WmineFUHvAAnHWee2LMsEyxllg2WIFmEGRGGWDZYwt0EZpJB0UjlNZSU6aRhVkEhQZIdAk1WcWFAjTMvAThM6ZyNLjRUmMVDpF2krgKodD3GU+DzHcRLgxDAWyjx9Dab8P8AmmCv6NJSbiZx6RjanScM7mSuq0mHGZfpC33lFfxhvUD5zaVl0mT2jSDY2ivK1/zE/wC2c+ftRrT20VRYq6ywqJFKizhaFWWDKw7CDIjBdlgmWNEQLLAlzTEOrRcNJCpGRtXhFaIirCrXiB9IYGIpWhw8EzAzGQzwDtBkwGjD1RaCMHmkgYGi8p6CsjuP3cxIOp3kncB+vhLiq1gSdwBJ7gLzI0+kz3JNOm3EdZkNuAvlbh2Ca4piLblXJa0dmswzXG8+Onx1jDUZlcP0xNrnC1Tz9nVpP5AlSfKTw/8AiPRYaYfF2119kLG2hsc2s7OpX7Z9K/0vcRcA2mXwq58cD7ovx4KeY5tLAdL6D/8ALxC/xUrDzJi2xMQtXFu6AgZQOta97jXQnl6TDPaJiNNK1tXe4aRxFKqx51i1RZyGQcQTRqqsWcRhCDZYScMAaepYQftJJxeAlJHVoxTaJqYxTMCPUmjIMTpGMqZIecwd5J5CAevOhpEmJYjaQG7fzmuPFbJOqwi14r7c23jsqhQQMwN/kp5A/KZWph9Orp+E7gflLp3zb9x9ZW4nDVFJKWce6RYjuI61vzdwnr4+FrFOW0bcf+ReLbrOlfSr5D1gR27x5jd4xijWWxsRvOl+e+TS5G7s3g28Rr5gQsytwUfEuuv/AKFojvXaGW4jvRJLYl9DY09/AkNw8DFiY90cqj29rgkqQd3YdfKY5eFilJne1Rxk5J5da21REC6xgiDYTzmhKqkSqrLR1idanAETI3hKqwQgZm8g1O+6dk1lICAh6Zkst5zJaAM0mjKmJU2jKtJCbSNY5Rckfr3SFeuFFz4dsqa1csdfrunXw/Dzlnc9oY5csU/2licWW7oDLPEgSLVfr6vParStI1Dz5tNp3LpTkSO79DpF6xYb7MOa6Ef6T8j4TlXH27e76+UoOkG0X9ixQ5TzG8C/A8JnlzVx+10xTf0tvbZj29osYUCfONh7TalWAuSrmzAknU7m143n0OhWzCLDmjJB5MfIm9JWBDAEHeCAQe8GMbAoqtdcoVRfcoA4W3CBYxvYVO9Ydn95lxk/hyvh48mtIg2EK0G08R6ALCBqJGSINlgatrU4pVWWrpEq9KM0BJKZC8kI0DKYVYFYVIGl7K0IpkkMm1LiJIUFbH52PK5A7gZ5jYXOg58PPdKLE4Gph6rh83s2clHsStmN8ptuOtrHwnvsNMm4V+d1Wou/tdwg8jPoMF6zSOV5mSk807W7YhfeH5hfyMzW2OlYU5aXXPvEWXwP7/h5zSYSqi6WseGZ0YjsFico7o1icNTqrlqqrjkwv5cvCXki1q+E6lNJis+UbYjD9JEYAOCh48V7774xTofa81KiQxI38FHvHsh9pdAATfDvlHFalzb+Fhqe4+c1vR/YdLDUstLUn9t+LHt5Dsni5aXpPn/16FL1tHix+1P8NwlMPQqM1RLMVYLZ8pBOW27d2x3AmbFxMfQWxI5XHlOngp7yxz+oNsZb9GqfXv3/AF6ykLTT9HqViexbecvjbeMQXDx7lctIESZnCJ5bsgO0GwhrSDCALusWqrHHEWcQNWyazlp0RpEWGWBWFSBmEjCGKpGacQUHTHE/dGkhys4IJHBeP6eMxeAxq02CYmmoPCpbQ/xfrNH0ge9c34AD4n5yrr4VXXKwuPUd00x5LY53UrUi0alcJhwRemFt2AfLfJKtRd1jM3hMZUwZ1vUo38U+uU12Cx1OqoZCCDPaw5q5Y7e/p52XHak9/QVOq53ephkzg3JHcu8+MlVog8T4Rc0jzJ7b/ObzH2y2LUxjIhZm/ZUseOqqSbX7pSmhkcAm5KKx7G3N4XvHcewyqvvuqm51sLu38qGV4qlqlQt7wAvyAB+JJ8Zy21GWIrGvmXVSPwrWt3+IM0NXE1+xE6hPM/CZTZ9O7HmLDxbcPL4zbYallQLyHrPO4u28mvp0Yo1UWRJnTI3nK1dkSJ688TABOIuwjDQTiAVYE9aeWTtGTiwqQYEKogYyRinAJDJEGf6QbLYvnUXBGvhKXIRvFu+b4RbGbMSoNRY8xEbF5QdDqOPbB4bBrSuaXUJ1NibeR0llj9ltSOuq84m50l1tNZ3AmImNSbw20s2h38ufdGhXvumdd7a7rayqxfTg+xK0wRVN1zaWQe+vNrbuR1nq4eMrMefaYcWThp34h9LOlirjqKKbrTZkZuHtHXrflAA7y0vWrWKstjnFwo1LN9ceFpi+j+wVxC1XcZvZFSgN/wBuxa55jdpxuZrNgMCBYEEKRpY2BYm1xxsAPCRSbWyVv+7f9N5msYbU/br+2o6M4M5+tqb5m5Zsq6DzHrNWTKjo6uj6W1Ufyj+3lLczhz/qWVj/ACw9eQMkRBmYtHiZxmniZEwJBng2eecQDmMyiGGWLoYZDAhMskBOKZNREBEhVg1EKoiAgkgJECEEAg6AixFxKDa/R7Qml5TRQGIaBvle3XalTYMCCer575jak+ybe2bTrjLUF+3iDPn21ehdVG+6+8UnuI/igrZ7oHTtRc+859AFl5s2na+nH6MS2ThBQUUx+7oTzY6k+ctcMtm04/Oe/gj8Oryss+cy1HR8dRv4vlLQxHY6WQ9/yjtp4mS27zMfb0KxqIh0iQZZMickKAYQbGHaCcQARaBqTtQ2i9WtpAyaGGVpgUqmwOduzqkfKFpV3uDmPkf/ABmXV/hp0/5b9DDIZiUxJ41CP9F/9oh0xJ/zW/7Y+cU5R022SEEx+HxNr3qHssqk+ItpDDF8PaP4IkOqOk1wMlmmV+2231Kg70QQdTaRt1GYnX3PC5Bh1YHTa4sInjKoAlFgtotkXOxLZRfJly342uw0vzE9iNs8M1TwamP98uJ2XJoaobm8A8GcebXJrd/tUFv5oGuQd/tbnniFPprKhPKqvaak8yT5mP4Pf4fEgfOIMtxoBc21O7XsG+OUKqUlvVf9qrRQMbDrM6hV05mfQzGo1DyonvtstnY+lkBDqQdbi9rcDeNLjqZ3MD3A/pKOlWpgpTJAYi6oXszBbZiFtqBcXMfycgPWfOcz15pCwOKTn6H9JXVuleFSr7FqlqhtZMlQnXduWG9mez1/SdDhbkgdtrknwAuY4sXJCdTHL+L8pi1Ta1O/735YyjK63sACARmBU666g2I7jAnC073L0fH/AOpWp+C7fJHE7RXgG8h+spcdt9Fv1X7+rbzvLrafswNK1BfED4vMptbEUrdbE0e7Mh+cU8yoiGYpbt8LTYX4cr3kKVL8PpHKVH8HpFyQ02lTF/oRinpx+EiKZ92SAPuyenH0fMZpViP/AHDDEnn6mKrf3BD0ludQB5RxSBzD/bG+iYGrXY7xfy+MOKS/QE81IR8kFzE7tltmYa31N/K8ECwN87eYj4o9gkGp93pKipbRGPa2rHzA+AilfE/ib85+RjLKOz68IvVPdKBPZ2KqWLCmCoJWzOwLWJBK9XKBy+Mpuk22FxWXChKtMrUWpWzAWyqpyBCDqSzb+zjNNgcTmpasgVVNr/tF81jpv4DzMUxKhqlxYgaA21IBOp851de8xys54ekeWljTxRNvvKh04s2vrD+17XP+pv1gaVUWhfbTk002gXvvN/OQyDiAfAwhI5GQYjlFoczoZQLZL98EWU/uqO9ROM/YYJj2GGhtHE5fw+A/tKzFKLb/AE/tH6hPuxStU5qIaGw6LvzEeol+Y+vCUVCt2+kfo1CeJ8paVqM3OcKX1OsSDnn6QqOecQOKnYYWmCN2kUVu0w6V4GZUtzk+t73pFhiO7yk/tHd6wB2nVsNRc+E8aw90ekS+024+hgKuMtu184DRvEY4D9y/l+kSfaH/AE/r8sXq45uyAOLfs8oHo59s/wCn9flkqeJN/wBgAfXZFKdSoRoB6Qyir2ek2hM6WSuLThA5mLItTkPSTAfsmckkWnDU52nMj8xC201HfFobCNXugzV7vKEK8hBnGW3rfygNhtU+rCL1QDv+UsExF9y+o/SSD/h9Y9G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0052" name="AutoShape 4" descr="data:image/jpeg;base64,/9j/4AAQSkZJRgABAQAAAQABAAD/2wCEAAkGBhQSEBQUEBQUFBQVFBQUFRQUFBQVFBQUFBQVFBQUFBQXHCYeFxkkGRQUHy8gJCcpLCwsFR4xNTAqNSYrLCkBCQoKDgwOFw8PGiwcHBwpKSwsKSksLCksKSkpLCksKSwvLCkpKSwpLCkpKSkpKSkpLCksLCksLCksLCksKSkpKf/AABEIAR8AsAMBIgACEQEDEQH/xAAbAAACAwEBAQAAAAAAAAAAAAADBAIFBgEAB//EAEIQAAIBAgMEBwUFBgQHAQAAAAECAAMRBBIhBTFBUQYiYXGBkaETUrHB8BQjYpLRMkJyorLhB1OCwjNDY5PS8fIX/8QAGgEAAwEBAQEAAAAAAAAAAAAAAAECAwQFBv/EACoRAQACAgAGAgAGAwEAAAAAAAABAgMRBBITISIxQVEjMjNSYaEUcZEF/9oADAMBAAIRAxEAPwBOjSjlKnOUqcappOVq8lOGRJJUhVSIIhJ0rChJ5lgZcpIhIzkg8kQcprJ5J2musNkgAMkDUSOZIKqkADTWSKzqDWEKwABWRKw5WRKwBYpBssaKwTLEZUrBssZZYNlgRRlgXpxt1gisRn6VONJTnKVOMKktKKpDKk6qwqrA0Ms8Vhgk8UgAQkg1PWNBJF6cQLqkPknAkOywAAWDqppDXABJ0AFyezjMvtLa9VnK00dm1KogLEAbrgeFz2xLrXmW/wBoXNlzC4F7btBpqdwksNjA97jKwNirWuDMphcTXDEPhaouS2ap1lFuaqpYjs1jr0MVVIYUzoLXLOgI3gZah18hG16dftpCsgyyv2PimsA99SVsRYq4BNvQ6c5alYtsbV1JdlgisZdYJlgRcrBMIwwg2WALOsHljDLIFYgtaSQ4WeppChZZIqsKqTyrDKkAiEnSsMEnSkQACzzpDhZ3JEZXJCFdJMJJqmkArNpL90wG82X8xA+F4psoWq1bb7J5dbSP49daY5v/AEqf1laNoU6FSo1ZsoZVtoSSQWuAB3xT621rHjKyZJymkze0Omit1aF1HF3OU25LobHtIncL01pLkXJU32ZmcP4g729Its9SZrgipX5pUDjyVvnLgjiN28dx3SpXEpVq1mQ3VlQagjUIAdD3S12b1qNM/hA/L1flK+Nrt6hBlgmWONTgXSJBRlgmWNMsEywIsUg2WMlYNlgFxTWECySLJhZZOKsMiyKrDKIg6Fkss6BJ2gYWWSCyeWdAiAPs5JVtCATuWAVG19HpW51D/KJmNr7KbFVUpqQp6zXa+4DkO8TT7ZqAVaIPKqfRR85U4KqDjQB7jH+m8Ndm9e1FS3+G9T/Pp/keC/8Azqt/m0vJ/hafQ2EG0THcsVgsGaFd6RIawU3AsDmUHd4zQ7BN6AHuvUXyqN+srdqgpi8w/fpqfFSUPoFjPRmpcVV5VCfzAfMGP4a270iVo6xd1jjCAdZLIm4gisZdYNljBZlgmEZZYJlgF0ohAs6qQipKSiEhFWTWnCCnAIASYEkKcmKcAHknimkOEnfZwMsokssmKc9kiCg6RJerQHIVT/QJWexy4mg40uzoe5qbH4oJb7dT76j/AA1PikrMXQLvTC77uR3ijUtHHp0R+mR2p0jNZr02K0QzIoFQUzVscrPzYaGyDhqdTpU0QuHq2wpFAkBtGsKptfK1E9V9DxsdbAgyPRGs32UCwDKmXrDc1yL9vPSWAwxpKyggggEZVVQCABqFNt1u3TjD00rjjlMVdoiuaVQWGamQQNyulQh1B7yLdhEa2E1sQ6+8gbxU5T6MJmOj5a7kiw+0Pl00Iammo8aXrNLhOriKLcyU/OpA9QITDPXhMNCwg2EOwgWkMAGWCZYyRBssDKssEyxllgmWMl6FhFWTVIQJKSiokgJMJJqkAgqwoWSVIQJEaApwiUoRKcYp04gTfD6zn2eWBpTvsogxvSdMtSgx3feL/SZW06ZavRyDMfaG4/BkYOT2WPwl105oEpSsCbOdwJOoAGg7SI90f2N7FLt/xGGv4Rvyj5zXFSbS154rR8awmKxL162VFyoRTfL1Sti2Woyk7rC2nIc5b7W2dUp070SKjFTpooG67HXUDUy82nsBMJj6jqxKYkEuhH7DMxswPLf3Zu6Qx56lrHM2g49Ui/6RWjUzDox7msSyvRJa1WmXa7ItSkC2gC2R1UZRuBzb+drzT1lsUPu1KZ8nE2fR/ovTwmH9ki6H/iXuc7FQrnXgcu6UPSbZXshmpglCQeZQgg2J5ab/ADmtsc1jbnpkidxK0cQDLGAbgHmLwbLOVmXIkGEOywZWBgMsEyxkiCcRkvlhUEEkPTlpEVJNUkkEMqRGgqQq05IJCqsQQWnDok8qwgEEzLjCQYybmAZoSIU/SVrJTb3a1MctHbIf6gfCP4U84vtnCe1ost7WKuO9GDgekJQrCdHDT7gr/Ct6RdH2ruroRcLlIY23EkEadsRwPRF84NUrlFtxLMQOA0sOU1OeRzzecVZna4z3ivLAtV7iZLpcxGGqW7B4MwB+M0lStMr0vrfclRvZlUed/lDJOqyzp7NYEfdJ/AvwEkyw2Fw5WmineFUHvAAnHWee2LMsEyxllg2WIFmEGRGGWDZYwt0EZpJB0UjlNZSU6aRhVkEhQZIdAk1WcWFAjTMvAThM6ZyNLjRUmMVDpF2krgKodD3GU+DzHcRLgxDAWyjx9Dab8P8AmmCv6NJSbiZx6RjanScM7mSuq0mHGZfpC33lFfxhvUD5zaVl0mT2jSDY2ivK1/zE/wC2c+ftRrT20VRYq6ywqJFKizhaFWWDKw7CDIjBdlgmWNEQLLAlzTEOrRcNJCpGRtXhFaIirCrXiB9IYGIpWhw8EzAzGQzwDtBkwGjD1RaCMHmkgYGi8p6CsjuP3cxIOp3kncB+vhLiq1gSdwBJ7gLzI0+kz3JNOm3EdZkNuAvlbh2Ca4piLblXJa0dmswzXG8+Onx1jDUZlcP0xNrnC1Tz9nVpP5AlSfKTw/8AiPRYaYfF2119kLG2hsc2s7OpX7Z9K/0vcRcA2mXwq58cD7ovx4KeY5tLAdL6D/8ALxC/xUrDzJi2xMQtXFu6AgZQOta97jXQnl6TDPaJiNNK1tXe4aRxFKqx51i1RZyGQcQTRqqsWcRhCDZYScMAaepYQftJJxeAlJHVoxTaJqYxTMCPUmjIMTpGMqZIecwd5J5CAevOhpEmJYjaQG7fzmuPFbJOqwi14r7c23jsqhQQMwN/kp5A/KZWph9Orp+E7gflLp3zb9x9ZW4nDVFJKWce6RYjuI61vzdwnr4+FrFOW0bcf+ReLbrOlfSr5D1gR27x5jd4xijWWxsRvOl+e+TS5G7s3g28Rr5gQsytwUfEuuv/AKFojvXaGW4jvRJLYl9DY09/AkNw8DFiY90cqj29rgkqQd3YdfKY5eFilJne1Rxk5J5da21REC6xgiDYTzmhKqkSqrLR1idanAETI3hKqwQgZm8g1O+6dk1lICAh6Zkst5zJaAM0mjKmJU2jKtJCbSNY5Rckfr3SFeuFFz4dsqa1csdfrunXw/Dzlnc9oY5csU/2licWW7oDLPEgSLVfr6vParStI1Dz5tNp3LpTkSO79DpF6xYb7MOa6Ef6T8j4TlXH27e76+UoOkG0X9ixQ5TzG8C/A8JnlzVx+10xTf0tvbZj29osYUCfONh7TalWAuSrmzAknU7m143n0OhWzCLDmjJB5MfIm9JWBDAEHeCAQe8GMbAoqtdcoVRfcoA4W3CBYxvYVO9Ydn95lxk/hyvh48mtIg2EK0G08R6ALCBqJGSINlgatrU4pVWWrpEq9KM0BJKZC8kI0DKYVYFYVIGl7K0IpkkMm1LiJIUFbH52PK5A7gZ5jYXOg58PPdKLE4Gph6rh83s2clHsStmN8ptuOtrHwnvsNMm4V+d1Wou/tdwg8jPoMF6zSOV5mSk807W7YhfeH5hfyMzW2OlYU5aXXPvEWXwP7/h5zSYSqi6WseGZ0YjsFico7o1icNTqrlqqrjkwv5cvCXki1q+E6lNJis+UbYjD9JEYAOCh48V7774xTofa81KiQxI38FHvHsh9pdAATfDvlHFalzb+Fhqe4+c1vR/YdLDUstLUn9t+LHt5Dsni5aXpPn/16FL1tHix+1P8NwlMPQqM1RLMVYLZ8pBOW27d2x3AmbFxMfQWxI5XHlOngp7yxz+oNsZb9GqfXv3/AF6ykLTT9HqViexbecvjbeMQXDx7lctIESZnCJ5bsgO0GwhrSDCALusWqrHHEWcQNWyazlp0RpEWGWBWFSBmEjCGKpGacQUHTHE/dGkhys4IJHBeP6eMxeAxq02CYmmoPCpbQ/xfrNH0ge9c34AD4n5yrr4VXXKwuPUd00x5LY53UrUi0alcJhwRemFt2AfLfJKtRd1jM3hMZUwZ1vUo38U+uU12Cx1OqoZCCDPaw5q5Y7e/p52XHak9/QVOq53ephkzg3JHcu8+MlVog8T4Rc0jzJ7b/ObzH2y2LUxjIhZm/ZUseOqqSbX7pSmhkcAm5KKx7G3N4XvHcewyqvvuqm51sLu38qGV4qlqlQt7wAvyAB+JJ8Zy21GWIrGvmXVSPwrWt3+IM0NXE1+xE6hPM/CZTZ9O7HmLDxbcPL4zbYallQLyHrPO4u28mvp0Yo1UWRJnTI3nK1dkSJ688TABOIuwjDQTiAVYE9aeWTtGTiwqQYEKogYyRinAJDJEGf6QbLYvnUXBGvhKXIRvFu+b4RbGbMSoNRY8xEbF5QdDqOPbB4bBrSuaXUJ1NibeR0llj9ltSOuq84m50l1tNZ3AmImNSbw20s2h38ufdGhXvumdd7a7rayqxfTg+xK0wRVN1zaWQe+vNrbuR1nq4eMrMefaYcWThp34h9LOlirjqKKbrTZkZuHtHXrflAA7y0vWrWKstjnFwo1LN9ceFpi+j+wVxC1XcZvZFSgN/wBuxa55jdpxuZrNgMCBYEEKRpY2BYm1xxsAPCRSbWyVv+7f9N5msYbU/br+2o6M4M5+tqb5m5Zsq6DzHrNWTKjo6uj6W1Ufyj+3lLczhz/qWVj/ACw9eQMkRBmYtHiZxmniZEwJBng2eecQDmMyiGGWLoYZDAhMskBOKZNREBEhVg1EKoiAgkgJECEEAg6AixFxKDa/R7Qml5TRQGIaBvle3XalTYMCCer575jak+ybe2bTrjLUF+3iDPn21ehdVG+6+8UnuI/igrZ7oHTtRc+859AFl5s2na+nH6MS2ThBQUUx+7oTzY6k+ctcMtm04/Oe/gj8Oryss+cy1HR8dRv4vlLQxHY6WQ9/yjtp4mS27zMfb0KxqIh0iQZZMickKAYQbGHaCcQARaBqTtQ2i9WtpAyaGGVpgUqmwOduzqkfKFpV3uDmPkf/ABmXV/hp0/5b9DDIZiUxJ41CP9F/9oh0xJ/zW/7Y+cU5R022SEEx+HxNr3qHssqk+ItpDDF8PaP4IkOqOk1wMlmmV+2231Kg70QQdTaRt1GYnX3PC5Bh1YHTa4sInjKoAlFgtotkXOxLZRfJly342uw0vzE9iNs8M1TwamP98uJ2XJoaobm8A8GcebXJrd/tUFv5oGuQd/tbnniFPprKhPKqvaak8yT5mP4Pf4fEgfOIMtxoBc21O7XsG+OUKqUlvVf9qrRQMbDrM6hV05mfQzGo1DyonvtstnY+lkBDqQdbi9rcDeNLjqZ3MD3A/pKOlWpgpTJAYi6oXszBbZiFtqBcXMfycgPWfOcz15pCwOKTn6H9JXVuleFSr7FqlqhtZMlQnXduWG9mez1/SdDhbkgdtrknwAuY4sXJCdTHL+L8pi1Ta1O/735YyjK63sACARmBU666g2I7jAnC073L0fH/AOpWp+C7fJHE7RXgG8h+spcdt9Fv1X7+rbzvLrafswNK1BfED4vMptbEUrdbE0e7Mh+cU8yoiGYpbt8LTYX4cr3kKVL8PpHKVH8HpFyQ02lTF/oRinpx+EiKZ92SAPuyenH0fMZpViP/AHDDEnn6mKrf3BD0ludQB5RxSBzD/bG+iYGrXY7xfy+MOKS/QE81IR8kFzE7tltmYa31N/K8ECwN87eYj4o9gkGp93pKipbRGPa2rHzA+AilfE/ib85+RjLKOz68IvVPdKBPZ2KqWLCmCoJWzOwLWJBK9XKBy+Mpuk22FxWXChKtMrUWpWzAWyqpyBCDqSzb+zjNNgcTmpasgVVNr/tF81jpv4DzMUxKhqlxYgaA21IBOp851de8xys54ekeWljTxRNvvKh04s2vrD+17XP+pv1gaVUWhfbTk002gXvvN/OQyDiAfAwhI5GQYjlFoczoZQLZL98EWU/uqO9ROM/YYJj2GGhtHE5fw+A/tKzFKLb/AE/tH6hPuxStU5qIaGw6LvzEeol+Y+vCUVCt2+kfo1CeJ8paVqM3OcKX1OsSDnn6QqOecQOKnYYWmCN2kUVu0w6V4GZUtzk+t73pFhiO7yk/tHd6wB2nVsNRc+E8aw90ekS+024+hgKuMtu184DRvEY4D9y/l+kSfaH/AE/r8sXq45uyAOLfs8oHo59s/wCn9flkqeJN/wBgAfXZFKdSoRoB6Qyir2ek2hM6WSuLThA5mLItTkPSTAfsmckkWnDU52nMj8xC201HfFobCNXugzV7vKEK8hBnGW3rfygNhtU+rCL1QDv+UsExF9y+o/SSD/h9Y9G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0059" name="Picture 11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56835"/>
            <a:ext cx="4032448" cy="3984061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4592406" y="6239287"/>
            <a:ext cx="1368152" cy="396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inspirace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308046" y="6216520"/>
            <a:ext cx="133200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chemeClr val="bg1"/>
                </a:solidFill>
              </a:rPr>
              <a:t>expirace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/>
              <a:t>Respirační fyzioterapie (RFT)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cs-CZ" sz="2400" b="1" u="sng" dirty="0">
                <a:solidFill>
                  <a:srgbClr val="FFFF00"/>
                </a:solidFill>
              </a:rPr>
              <a:t>Plicní rehabilitace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def</a:t>
            </a:r>
            <a:r>
              <a:rPr lang="cs-CZ" sz="2400" dirty="0"/>
              <a:t>. Morgan </a:t>
            </a:r>
            <a:r>
              <a:rPr lang="cs-CZ" sz="2400" dirty="0" err="1"/>
              <a:t>et</a:t>
            </a:r>
            <a:r>
              <a:rPr lang="cs-CZ" sz="2400" dirty="0"/>
              <a:t> </a:t>
            </a:r>
            <a:r>
              <a:rPr lang="cs-CZ" sz="2400" dirty="0" err="1"/>
              <a:t>al</a:t>
            </a:r>
            <a:r>
              <a:rPr lang="cs-CZ" sz="2400" dirty="0"/>
              <a:t>. 2001): 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400" dirty="0"/>
              <a:t>individuálně stanovený a navržený </a:t>
            </a:r>
            <a:r>
              <a:rPr lang="cs-CZ" sz="2400" dirty="0" err="1"/>
              <a:t>multidisciplinární</a:t>
            </a:r>
            <a:r>
              <a:rPr lang="cs-CZ" sz="2400" dirty="0"/>
              <a:t> program péče </a:t>
            </a:r>
            <a:br>
              <a:rPr lang="cs-CZ" sz="2400" dirty="0"/>
            </a:br>
            <a:r>
              <a:rPr lang="cs-CZ" sz="2400" dirty="0"/>
              <a:t>o pacienty s respirační poruchou k optimalizaci jejich fyzické </a:t>
            </a:r>
            <a:br>
              <a:rPr lang="cs-CZ" sz="2400" dirty="0"/>
            </a:br>
            <a:r>
              <a:rPr lang="cs-CZ" sz="2400" dirty="0"/>
              <a:t>a společenské výkonnosti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cs-CZ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cs-CZ" sz="2400" b="1" u="sng" dirty="0">
                <a:solidFill>
                  <a:srgbClr val="FFFF00"/>
                </a:solidFill>
              </a:rPr>
              <a:t>Respirační fyzioterapie: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400" dirty="0"/>
              <a:t>je užší pojem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400" dirty="0"/>
              <a:t>je soubor a kombinace technik dechové rehabilitace,  kdy ovlivnění dýchání má svým specifickým provedením léčebný význam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400" dirty="0"/>
              <a:t>vychází z přesných neurofyziologických a fylogenetických zákonitostí vývoje člověka a jeho dýchání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400" dirty="0"/>
              <a:t>dohromady s kinezioterapií je základem léčebné rehabilitace </a:t>
            </a:r>
            <a:br>
              <a:rPr lang="cs-CZ" sz="2400" dirty="0"/>
            </a:br>
            <a:r>
              <a:rPr lang="cs-CZ" sz="2400" dirty="0">
                <a:solidFill>
                  <a:srgbClr val="FFFF00"/>
                </a:solidFill>
              </a:rPr>
              <a:t>u respiračních a kardiovaskulárních onemocnění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/>
              <a:t>Indikace RFT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83560"/>
            <a:ext cx="7906072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sz="2400" dirty="0"/>
              <a:t>onemocnění </a:t>
            </a:r>
            <a:r>
              <a:rPr lang="cs-CZ" sz="2400" b="1" dirty="0">
                <a:solidFill>
                  <a:srgbClr val="FFFF00"/>
                </a:solidFill>
              </a:rPr>
              <a:t>respiračního systému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/>
              <a:t>(bronchiálního stromu – obstrukce, plicního parenchymu – restrikce)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eaLnBrk="1" hangingPunct="1">
              <a:defRPr/>
            </a:pPr>
            <a:r>
              <a:rPr lang="cs-CZ" sz="2400" dirty="0"/>
              <a:t>onemocnění, při kterých dochází ke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FFFF00"/>
                </a:solidFill>
              </a:rPr>
              <a:t>snížené plicní ventilaci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/>
              <a:t>(pooperační stavy – </a:t>
            </a:r>
            <a:r>
              <a:rPr lang="cs-CZ" sz="2400" dirty="0" err="1"/>
              <a:t>chir</a:t>
            </a:r>
            <a:r>
              <a:rPr lang="cs-CZ" sz="2400" dirty="0"/>
              <a:t>., </a:t>
            </a:r>
            <a:r>
              <a:rPr lang="cs-CZ" sz="2400" dirty="0" err="1"/>
              <a:t>ortop</a:t>
            </a:r>
            <a:r>
              <a:rPr lang="cs-CZ" sz="2400" dirty="0"/>
              <a:t>., ARO, imobilizace)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eaLnBrk="1" hangingPunct="1">
              <a:defRPr/>
            </a:pPr>
            <a:r>
              <a:rPr lang="cs-CZ" sz="2400" dirty="0"/>
              <a:t>využíváme ji i všude tam, kde potřebujeme navodit </a:t>
            </a:r>
            <a:r>
              <a:rPr lang="cs-CZ" sz="2400" b="1" dirty="0"/>
              <a:t>správné dýchání, </a:t>
            </a:r>
            <a:r>
              <a:rPr lang="cs-CZ" sz="2400" b="1" dirty="0">
                <a:solidFill>
                  <a:srgbClr val="FFFF00"/>
                </a:solidFill>
              </a:rPr>
              <a:t>při relaxaci, zklidnění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/>
              <a:t>   - široké využití jak </a:t>
            </a:r>
            <a:r>
              <a:rPr lang="cs-CZ" sz="2400" dirty="0">
                <a:solidFill>
                  <a:srgbClr val="FFFF00"/>
                </a:solidFill>
              </a:rPr>
              <a:t>u aktivně spolupracujících</a:t>
            </a:r>
            <a:r>
              <a:rPr lang="cs-CZ" sz="2400" dirty="0"/>
              <a:t>, tak </a:t>
            </a:r>
            <a:br>
              <a:rPr lang="cs-CZ" sz="2400" dirty="0"/>
            </a:br>
            <a:r>
              <a:rPr lang="cs-CZ" sz="2400" dirty="0"/>
              <a:t>i u </a:t>
            </a:r>
            <a:r>
              <a:rPr lang="cs-CZ" sz="2400" dirty="0">
                <a:solidFill>
                  <a:srgbClr val="FFFF00"/>
                </a:solidFill>
              </a:rPr>
              <a:t>„nespolupracujících“ </a:t>
            </a:r>
            <a:r>
              <a:rPr lang="cs-CZ" sz="2400" dirty="0"/>
              <a:t>v oborech: chirurgie, interna, traumatologie (JIP, ARO), gynekologie, pediatrie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676456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/>
              <a:t>Indikace RFT dle charakteru onemocnění: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628800"/>
            <a:ext cx="7992888" cy="4772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cs-CZ" sz="2000" b="1" u="sng" dirty="0">
                <a:solidFill>
                  <a:srgbClr val="FFFF00"/>
                </a:solidFill>
              </a:rPr>
              <a:t>A. STRUKTURÁLNÍ PORUCHY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cs-CZ" sz="2000" b="1" u="sng" dirty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cs-CZ" sz="2000" dirty="0">
                <a:solidFill>
                  <a:srgbClr val="FFFF00"/>
                </a:solidFill>
              </a:rPr>
              <a:t>CHRONICKÉ STAVY: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000" b="1" dirty="0"/>
              <a:t>Respirační dg</a:t>
            </a:r>
            <a:r>
              <a:rPr lang="cs-CZ" sz="2000" dirty="0"/>
              <a:t>.: CHOPN, astma, cystická </a:t>
            </a:r>
            <a:r>
              <a:rPr lang="cs-CZ" sz="2000" dirty="0" err="1"/>
              <a:t>fybróza</a:t>
            </a:r>
            <a:endParaRPr lang="cs-CZ" sz="2000" dirty="0"/>
          </a:p>
          <a:p>
            <a:pPr eaLnBrk="1" hangingPunct="1">
              <a:lnSpc>
                <a:spcPct val="110000"/>
              </a:lnSpc>
              <a:defRPr/>
            </a:pPr>
            <a:r>
              <a:rPr lang="cs-CZ" sz="2000" b="1" dirty="0"/>
              <a:t>Neurologické dg.: </a:t>
            </a:r>
            <a:r>
              <a:rPr lang="cs-CZ" sz="2000" dirty="0"/>
              <a:t>CMP, transversální míšní léze, RS, </a:t>
            </a:r>
            <a:br>
              <a:rPr lang="cs-CZ" sz="2000" dirty="0"/>
            </a:br>
            <a:r>
              <a:rPr lang="cs-CZ" sz="2000" dirty="0"/>
              <a:t>m. Parkinson, nervosvalová onemocnění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000" b="1" dirty="0"/>
              <a:t>Ortopedické dg</a:t>
            </a:r>
            <a:r>
              <a:rPr lang="cs-CZ" sz="2000" dirty="0"/>
              <a:t>.: m. </a:t>
            </a:r>
            <a:r>
              <a:rPr lang="cs-CZ" sz="2000" dirty="0" err="1"/>
              <a:t>Bechtěrev</a:t>
            </a:r>
            <a:r>
              <a:rPr lang="cs-CZ" sz="2000" dirty="0"/>
              <a:t>, u těžkých skolióz a kyfoskolióz </a:t>
            </a:r>
          </a:p>
          <a:p>
            <a:pPr eaLnBrk="1" hangingPunct="1">
              <a:lnSpc>
                <a:spcPct val="110000"/>
              </a:lnSpc>
              <a:defRPr/>
            </a:pPr>
            <a:endParaRPr lang="cs-CZ" sz="2000" dirty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cs-CZ" sz="2000" dirty="0">
                <a:solidFill>
                  <a:srgbClr val="FFFF00"/>
                </a:solidFill>
              </a:rPr>
              <a:t>AKUTNÍ STAVY: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000" b="1" dirty="0"/>
              <a:t>Respirační dg</a:t>
            </a:r>
            <a:r>
              <a:rPr lang="cs-CZ" sz="2000" dirty="0"/>
              <a:t>.: pneumonie, záněty horních a dolních DC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000" b="1" dirty="0"/>
              <a:t>Chirurgické dg.:</a:t>
            </a:r>
            <a:r>
              <a:rPr lang="cs-CZ" sz="2000" dirty="0"/>
              <a:t> v oblasti hrudního koše a břišní dutiny i po ostatních operacích spojených s narkózou</a:t>
            </a:r>
          </a:p>
          <a:p>
            <a:pPr eaLnBrk="1" hangingPunct="1">
              <a:lnSpc>
                <a:spcPct val="110000"/>
              </a:lnSpc>
              <a:defRPr/>
            </a:pPr>
            <a:endParaRPr lang="cs-CZ" sz="2000" dirty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cs-CZ" sz="2000" b="1" u="sng" dirty="0">
                <a:solidFill>
                  <a:srgbClr val="FFFF00"/>
                </a:solidFill>
              </a:rPr>
              <a:t>B. FUNKČNÍ PORUCHY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000" dirty="0"/>
              <a:t>reflexní změny ve svalech, lepení fascií, funkční kloubní blokády v oblasti páteře a žeber </a:t>
            </a:r>
          </a:p>
        </p:txBody>
      </p:sp>
      <p:pic>
        <p:nvPicPr>
          <p:cNvPr id="6" name="Picture 1" descr="C:\Users\Admin\Fyziotherapie\Anatomie obrázky\ilu_17.jpg"/>
          <p:cNvPicPr>
            <a:picLocks noChangeAspect="1" noChangeArrowheads="1"/>
          </p:cNvPicPr>
          <p:nvPr/>
        </p:nvPicPr>
        <p:blipFill>
          <a:blip r:embed="rId3" cstate="print"/>
          <a:srcRect l="42335"/>
          <a:stretch>
            <a:fillRect/>
          </a:stretch>
        </p:blipFill>
        <p:spPr bwMode="auto">
          <a:xfrm>
            <a:off x="7452320" y="2132856"/>
            <a:ext cx="1391813" cy="2124000"/>
          </a:xfrm>
          <a:prstGeom prst="rect">
            <a:avLst/>
          </a:prstGeom>
          <a:noFill/>
        </p:spPr>
      </p:pic>
      <p:pic>
        <p:nvPicPr>
          <p:cNvPr id="88068" name="Picture 4" descr="http://drugline.info/img/ail/morbus-bechterew-413_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71272"/>
          <a:stretch>
            <a:fillRect/>
          </a:stretch>
        </p:blipFill>
        <p:spPr bwMode="auto">
          <a:xfrm>
            <a:off x="6228184" y="1268760"/>
            <a:ext cx="1008112" cy="21240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7452320" y="2132856"/>
            <a:ext cx="99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skolióza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228184" y="3140968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chemeClr val="bg1"/>
                </a:solidFill>
              </a:rPr>
              <a:t>m. </a:t>
            </a:r>
            <a:r>
              <a:rPr lang="cs-CZ" sz="1100" b="1" dirty="0" err="1">
                <a:solidFill>
                  <a:schemeClr val="bg1"/>
                </a:solidFill>
              </a:rPr>
              <a:t>Bechtěrev</a:t>
            </a:r>
            <a:endParaRPr lang="cs-CZ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08720"/>
            <a:ext cx="8748464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/>
              <a:t>Poruchy dýchání ovlivnitelné pomocí RFT: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defRPr/>
            </a:pPr>
            <a:r>
              <a:rPr lang="cs-CZ" sz="2800" dirty="0"/>
              <a:t>oslabení dýchacích svalů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800" dirty="0"/>
              <a:t>neefektivní kašel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800" dirty="0"/>
              <a:t>zvýšená produkce hlenu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800" dirty="0"/>
              <a:t>zvýšená zánětlivá odpověď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800" dirty="0" err="1"/>
              <a:t>bronchospazmus</a:t>
            </a:r>
            <a:endParaRPr lang="cs-CZ" sz="2800" dirty="0"/>
          </a:p>
          <a:p>
            <a:pPr lvl="1">
              <a:lnSpc>
                <a:spcPct val="90000"/>
              </a:lnSpc>
              <a:defRPr/>
            </a:pPr>
            <a:r>
              <a:rPr lang="cs-CZ" sz="2800" dirty="0"/>
              <a:t>pneumonie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800" dirty="0"/>
              <a:t>atelektáza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800" dirty="0"/>
              <a:t>pokles maximálních inspiračních a expiračních tlaků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800" dirty="0"/>
              <a:t>pokles vitální kapacity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/>
              <a:t>Cíle RFT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8356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90000"/>
              </a:lnSpc>
              <a:defRPr/>
            </a:pPr>
            <a:r>
              <a:rPr lang="cs-CZ" sz="2800" dirty="0"/>
              <a:t>zlepšení průchodnosti dýchacích cest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800" dirty="0"/>
          </a:p>
          <a:p>
            <a:pPr lvl="1">
              <a:lnSpc>
                <a:spcPct val="90000"/>
              </a:lnSpc>
              <a:defRPr/>
            </a:pPr>
            <a:r>
              <a:rPr lang="cs-CZ" sz="2800" dirty="0"/>
              <a:t>snížení bronchiální obstrukce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800" dirty="0"/>
          </a:p>
          <a:p>
            <a:pPr lvl="1">
              <a:lnSpc>
                <a:spcPct val="90000"/>
              </a:lnSpc>
              <a:defRPr/>
            </a:pPr>
            <a:r>
              <a:rPr lang="cs-CZ" sz="2800" dirty="0"/>
              <a:t>maximálně šetrná a minimálně vyčerpávající expektorace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800" dirty="0"/>
          </a:p>
          <a:p>
            <a:pPr lvl="1">
              <a:lnSpc>
                <a:spcPct val="90000"/>
              </a:lnSpc>
              <a:defRPr/>
            </a:pPr>
            <a:r>
              <a:rPr lang="cs-CZ" sz="2800" dirty="0"/>
              <a:t>zlepšení ventilačních parametrů</a:t>
            </a:r>
          </a:p>
          <a:p>
            <a:pPr lvl="1">
              <a:lnSpc>
                <a:spcPct val="90000"/>
              </a:lnSpc>
              <a:defRPr/>
            </a:pPr>
            <a:endParaRPr lang="cs-CZ" sz="2800" dirty="0"/>
          </a:p>
          <a:p>
            <a:pPr lvl="1">
              <a:lnSpc>
                <a:spcPct val="90000"/>
              </a:lnSpc>
              <a:defRPr/>
            </a:pPr>
            <a:r>
              <a:rPr lang="cs-CZ" sz="2800" dirty="0"/>
              <a:t>prevence zhoršování funkce plic</a:t>
            </a:r>
          </a:p>
          <a:p>
            <a:pPr lvl="1">
              <a:lnSpc>
                <a:spcPct val="90000"/>
              </a:lnSpc>
              <a:defRPr/>
            </a:pPr>
            <a:endParaRPr lang="cs-CZ" sz="2800" dirty="0"/>
          </a:p>
          <a:p>
            <a:pPr lvl="1">
              <a:lnSpc>
                <a:spcPct val="90000"/>
              </a:lnSpc>
              <a:defRPr/>
            </a:pPr>
            <a:r>
              <a:rPr lang="cs-CZ" sz="2800" dirty="0"/>
              <a:t>zvýšení tělesné zdatnosti</a:t>
            </a:r>
          </a:p>
          <a:p>
            <a:pPr lvl="1">
              <a:lnSpc>
                <a:spcPct val="90000"/>
              </a:lnSpc>
              <a:defRPr/>
            </a:pPr>
            <a:endParaRPr lang="cs-CZ" sz="2800" dirty="0"/>
          </a:p>
          <a:p>
            <a:pPr lvl="1">
              <a:lnSpc>
                <a:spcPct val="90000"/>
              </a:lnSpc>
              <a:defRPr/>
            </a:pPr>
            <a:r>
              <a:rPr lang="cs-CZ" sz="2800" dirty="0"/>
              <a:t>udržení pocitu zdraví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72400" cy="914400"/>
          </a:xfrm>
        </p:spPr>
        <p:txBody>
          <a:bodyPr/>
          <a:lstStyle/>
          <a:p>
            <a:pPr algn="ctr"/>
            <a:r>
              <a:rPr lang="cs-CZ" dirty="0"/>
              <a:t>Funkce respiračního systému: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b="1" dirty="0">
                <a:solidFill>
                  <a:srgbClr val="FFFF00"/>
                </a:solidFill>
              </a:rPr>
              <a:t>Respirační funkce </a:t>
            </a:r>
            <a:endParaRPr lang="cs-CZ" sz="2200" b="1" dirty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cs-CZ" sz="2300" b="1" dirty="0">
                <a:solidFill>
                  <a:srgbClr val="FFFF00"/>
                </a:solidFill>
              </a:rPr>
              <a:t>ventilace</a:t>
            </a:r>
            <a:r>
              <a:rPr lang="cs-CZ" sz="2300" dirty="0"/>
              <a:t> (výměna plynu mezi vnějším prostředím a alveolem)</a:t>
            </a:r>
          </a:p>
          <a:p>
            <a:pPr lvl="1">
              <a:defRPr/>
            </a:pPr>
            <a:r>
              <a:rPr lang="cs-CZ" sz="2300" b="1" dirty="0">
                <a:solidFill>
                  <a:srgbClr val="FFFF00"/>
                </a:solidFill>
              </a:rPr>
              <a:t>difúze</a:t>
            </a:r>
            <a:r>
              <a:rPr lang="cs-CZ" sz="2300" dirty="0"/>
              <a:t> (přechod plynu přes </a:t>
            </a:r>
            <a:r>
              <a:rPr lang="cs-CZ" sz="2300" dirty="0" err="1"/>
              <a:t>alveolokapilární</a:t>
            </a:r>
            <a:r>
              <a:rPr lang="cs-CZ" sz="2300" dirty="0"/>
              <a:t> membránu)</a:t>
            </a:r>
          </a:p>
          <a:p>
            <a:pPr lvl="1">
              <a:defRPr/>
            </a:pPr>
            <a:r>
              <a:rPr lang="cs-CZ" sz="2300" b="1" dirty="0" err="1">
                <a:solidFill>
                  <a:srgbClr val="FFFF00"/>
                </a:solidFill>
              </a:rPr>
              <a:t>perfúze</a:t>
            </a:r>
            <a:r>
              <a:rPr lang="cs-CZ" sz="2300" dirty="0"/>
              <a:t> (vlastní omývání alveolu krvi, průtok krve plícemi)</a:t>
            </a:r>
          </a:p>
          <a:p>
            <a:pPr lvl="1">
              <a:defRPr/>
            </a:pPr>
            <a:endParaRPr lang="cs-CZ" sz="2300" dirty="0"/>
          </a:p>
          <a:p>
            <a:pPr>
              <a:defRPr/>
            </a:pPr>
            <a:r>
              <a:rPr lang="cs-CZ" b="1" dirty="0">
                <a:solidFill>
                  <a:srgbClr val="FFFF00"/>
                </a:solidFill>
              </a:rPr>
              <a:t>Nerespirační funkce</a:t>
            </a:r>
          </a:p>
          <a:p>
            <a:pPr lvl="1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cs-CZ" sz="2200" b="1" dirty="0">
                <a:solidFill>
                  <a:srgbClr val="FFFF00"/>
                </a:solidFill>
              </a:rPr>
              <a:t>posturální a dynamické </a:t>
            </a:r>
            <a:r>
              <a:rPr lang="cs-CZ" sz="2200" dirty="0" err="1"/>
              <a:t>fce</a:t>
            </a:r>
            <a:r>
              <a:rPr lang="cs-CZ" sz="2200" dirty="0"/>
              <a:t> – pohyb hrudníku a celého pohybového systému</a:t>
            </a:r>
          </a:p>
          <a:p>
            <a:pPr lvl="1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cs-CZ" sz="2200" b="1" dirty="0">
                <a:solidFill>
                  <a:srgbClr val="FFFF00"/>
                </a:solidFill>
              </a:rPr>
              <a:t>tonus svalstva </a:t>
            </a:r>
            <a:r>
              <a:rPr lang="cs-CZ" sz="2200" dirty="0"/>
              <a:t>(inspirium - facilitace, expirium - relaxace)</a:t>
            </a:r>
          </a:p>
          <a:p>
            <a:pPr lvl="1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cs-CZ" sz="2200" b="1" dirty="0">
                <a:solidFill>
                  <a:srgbClr val="FFFF00"/>
                </a:solidFill>
              </a:rPr>
              <a:t>jiné autonomní </a:t>
            </a:r>
            <a:r>
              <a:rPr lang="cs-CZ" sz="2200" dirty="0" err="1"/>
              <a:t>fce</a:t>
            </a:r>
            <a:r>
              <a:rPr lang="cs-CZ" sz="2200" dirty="0"/>
              <a:t> (respirační arytmie, peristaltika, defekace, mikce,…)</a:t>
            </a:r>
          </a:p>
          <a:p>
            <a:pPr lvl="1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cs-CZ" sz="2200" b="1" dirty="0">
                <a:solidFill>
                  <a:srgbClr val="FFFF00"/>
                </a:solidFill>
              </a:rPr>
              <a:t>psychické </a:t>
            </a:r>
            <a:r>
              <a:rPr lang="cs-CZ" sz="2200" dirty="0" err="1"/>
              <a:t>fce</a:t>
            </a:r>
            <a:r>
              <a:rPr lang="cs-CZ" sz="2200" dirty="0"/>
              <a:t> (emoce)</a:t>
            </a:r>
          </a:p>
          <a:p>
            <a:pPr lvl="1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cs-CZ" sz="2200" b="1" dirty="0">
                <a:solidFill>
                  <a:srgbClr val="FFFF00"/>
                </a:solidFill>
              </a:rPr>
              <a:t>obranné </a:t>
            </a:r>
            <a:r>
              <a:rPr lang="cs-CZ" sz="2200" dirty="0" err="1"/>
              <a:t>fce</a:t>
            </a:r>
            <a:r>
              <a:rPr lang="cs-CZ" sz="2200" dirty="0"/>
              <a:t> (kýchnutí, kašlání, tvorba hlenu, </a:t>
            </a:r>
            <a:r>
              <a:rPr lang="cs-CZ" sz="2200" dirty="0" err="1"/>
              <a:t>fce</a:t>
            </a:r>
            <a:r>
              <a:rPr lang="cs-CZ" sz="2200" dirty="0"/>
              <a:t> řasinek, ohřev, zvlhčení vzduchu)</a:t>
            </a:r>
          </a:p>
          <a:p>
            <a:pPr lvl="1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cs-CZ" sz="2200" b="1" dirty="0">
                <a:solidFill>
                  <a:srgbClr val="FFFF00"/>
                </a:solidFill>
              </a:rPr>
              <a:t>chuť, čich, zývání, škytání, řeč, zvukové projevy</a:t>
            </a:r>
          </a:p>
          <a:p>
            <a:pPr lvl="1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cs-CZ" sz="2200" b="1" dirty="0">
                <a:solidFill>
                  <a:srgbClr val="FFFF00"/>
                </a:solidFill>
              </a:rPr>
              <a:t>imunita</a:t>
            </a:r>
          </a:p>
          <a:p>
            <a:pPr lvl="1">
              <a:defRPr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8680"/>
            <a:ext cx="8763000" cy="64807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/>
              <a:t>Vyšetření pacienta fyzioterapeutem v rámci RFT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8388424" cy="514461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b="1" u="sng" dirty="0">
                <a:solidFill>
                  <a:srgbClr val="FFFF00"/>
                </a:solidFill>
              </a:rPr>
              <a:t>Vyšetření dýchání: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typ, způsob a rytmus dýchání, frekvence, hloubka, délka inspiria </a:t>
            </a:r>
            <a:br>
              <a:rPr lang="cs-CZ" sz="2000" dirty="0"/>
            </a:br>
            <a:r>
              <a:rPr lang="cs-CZ" sz="2000" dirty="0"/>
              <a:t>a expiria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dechový stereotyp (vyšetření dechové vlny - </a:t>
            </a:r>
            <a:r>
              <a:rPr lang="cs-CZ" sz="2000" dirty="0" err="1"/>
              <a:t>distoproximální</a:t>
            </a:r>
            <a:r>
              <a:rPr lang="cs-CZ" sz="2000" dirty="0"/>
              <a:t>, rozvíjení hrudníku), aktivace HSSP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b="1" u="sng" dirty="0">
                <a:solidFill>
                  <a:srgbClr val="FFFF00"/>
                </a:solidFill>
              </a:rPr>
              <a:t>Vyšetření pohybové soustavy: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kineziologické vyšetření (</a:t>
            </a:r>
            <a:r>
              <a:rPr lang="cs-CZ" sz="2000" dirty="0" err="1"/>
              <a:t>postura</a:t>
            </a:r>
            <a:r>
              <a:rPr lang="cs-CZ" sz="2000" dirty="0"/>
              <a:t>, svalové </a:t>
            </a:r>
            <a:r>
              <a:rPr lang="cs-CZ" sz="2000" dirty="0" err="1"/>
              <a:t>dysbalance</a:t>
            </a:r>
            <a:r>
              <a:rPr lang="cs-CZ" sz="2000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manuální techniky (měkké tkáně, svaly, klouby)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b="1" u="sng" dirty="0">
                <a:solidFill>
                  <a:srgbClr val="FFFF00"/>
                </a:solidFill>
              </a:rPr>
              <a:t>Přístrojové techniky: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vyšetření ventilace – </a:t>
            </a:r>
            <a:r>
              <a:rPr lang="cs-CZ" sz="2000" b="1" dirty="0"/>
              <a:t>pneumografie</a:t>
            </a:r>
            <a:r>
              <a:rPr lang="cs-CZ" sz="2000" dirty="0"/>
              <a:t> (dýchací pohyby), </a:t>
            </a:r>
            <a:r>
              <a:rPr lang="cs-CZ" sz="2000" b="1" dirty="0"/>
              <a:t>spirometrie </a:t>
            </a:r>
            <a:r>
              <a:rPr lang="cs-CZ" sz="2000" dirty="0"/>
              <a:t>(dechové objemy statické </a:t>
            </a:r>
            <a:r>
              <a:rPr lang="en-US" sz="2000" dirty="0"/>
              <a:t>+</a:t>
            </a:r>
            <a:r>
              <a:rPr lang="cs-CZ" sz="2000" dirty="0"/>
              <a:t> dynamické) – vitální kapacita, minutová ventilace, výdechová rychlost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zátěžové vyšetření – </a:t>
            </a:r>
            <a:r>
              <a:rPr lang="cs-CZ" sz="2000" b="1" dirty="0" err="1"/>
              <a:t>spiroergometrie</a:t>
            </a:r>
            <a:endParaRPr lang="cs-CZ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dirty="0"/>
              <a:t>Zásady při provádění RFT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20228"/>
            <a:ext cx="4680520" cy="474573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dirty="0"/>
              <a:t>Základem je </a:t>
            </a:r>
            <a:r>
              <a:rPr lang="cs-CZ" sz="2000" b="1" dirty="0">
                <a:solidFill>
                  <a:srgbClr val="FFFF00"/>
                </a:solidFill>
              </a:rPr>
              <a:t>správné postavení a držení těla: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pohybovou osu těla tvoří pánev, páteř s hrudníkem a hlava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poloha těla má zásadní vliv na dýchání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korekce držení těla začíná změnou </a:t>
            </a:r>
            <a:br>
              <a:rPr lang="cs-CZ" sz="2000" dirty="0"/>
            </a:br>
            <a:r>
              <a:rPr lang="cs-CZ" sz="2000" dirty="0"/>
              <a:t>v postavení pánve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nesprávné držení těla negativně ovlivňuje dýchání a naopak chronický dýchací problém má za následek vadné držení těla (př. astma)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1800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F8E47E44-3661-0F5F-DEF5-C7E799F0E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9827" t="3355" r="1191" b="11924"/>
          <a:stretch/>
        </p:blipFill>
        <p:spPr bwMode="auto">
          <a:xfrm>
            <a:off x="5724128" y="1484784"/>
            <a:ext cx="31323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35F1642-DEEE-8D65-A008-494C358510CE}"/>
              </a:ext>
            </a:extLst>
          </p:cNvPr>
          <p:cNvSpPr txBox="1"/>
          <p:nvPr/>
        </p:nvSpPr>
        <p:spPr>
          <a:xfrm>
            <a:off x="6012160" y="4555172"/>
            <a:ext cx="3276872" cy="737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napřímení páteře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v max. kaudálním postavení hrudníku (Kolář)</a:t>
            </a:r>
            <a:endParaRPr lang="cs-CZ" sz="1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A6499D2-DF52-6D4E-4880-71D3E5D58910}"/>
              </a:ext>
            </a:extLst>
          </p:cNvPr>
          <p:cNvSpPr txBox="1"/>
          <p:nvPr/>
        </p:nvSpPr>
        <p:spPr>
          <a:xfrm>
            <a:off x="914400" y="5755005"/>
            <a:ext cx="794207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dirty="0"/>
              <a:t>Na začátku RFT je nutná </a:t>
            </a:r>
            <a:r>
              <a:rPr lang="cs-CZ" sz="2000" b="1" dirty="0">
                <a:solidFill>
                  <a:srgbClr val="FFFF00"/>
                </a:solidFill>
              </a:rPr>
              <a:t>hygiena dýchacích cest </a:t>
            </a:r>
            <a:r>
              <a:rPr lang="cs-CZ" sz="2000" dirty="0"/>
              <a:t>odstranění hlenů zajišťují drenážní (expektorační) techniky v kombinaci s inhalací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59D92-2541-3A2F-FF25-E7986CFE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Zásady při provádění RFT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40951-E781-AD62-8FCA-616BED5D8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30973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cs-CZ" sz="3200" b="1" dirty="0">
                <a:solidFill>
                  <a:srgbClr val="FFFF00"/>
                </a:solidFill>
              </a:rPr>
              <a:t>Nácvik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b="1" dirty="0">
                <a:solidFill>
                  <a:srgbClr val="FFFF00"/>
                </a:solidFill>
              </a:rPr>
              <a:t>základního dechového vzoru </a:t>
            </a:r>
            <a:r>
              <a:rPr lang="cs-CZ" sz="3200" dirty="0"/>
              <a:t>(ve vertikální poloze vsedě)</a:t>
            </a:r>
            <a:r>
              <a:rPr lang="cs-CZ" sz="3200" b="1" dirty="0"/>
              <a:t>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3200" dirty="0"/>
              <a:t>začínáme nádechem nosem, ústa jsou zavřena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3200" dirty="0"/>
              <a:t>volný výdech pootevřenými ústy. Výdech je nejdříve pasivní, postupně přidáváme do výdechu svalovou aktivitu a plynule výdech prodlužujeme až do výdechové pauzy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3200" dirty="0"/>
              <a:t>korekční práci těla prokládáme odpočinkovými pauzami  v úlevových polohách těla a dýcháme formou ústní brzdy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200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/>
              <a:t>Zásady při provádění RFT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00200"/>
            <a:ext cx="8208912" cy="5257800"/>
          </a:xfrm>
        </p:spPr>
        <p:txBody>
          <a:bodyPr>
            <a:normAutofit/>
          </a:bodyPr>
          <a:lstStyle/>
          <a:p>
            <a:pPr lvl="0"/>
            <a:r>
              <a:rPr lang="cs-CZ" sz="1800" dirty="0"/>
              <a:t>základním předpokladem účinnosti dechových cvičení je </a:t>
            </a:r>
            <a:r>
              <a:rPr lang="cs-CZ" sz="1800" dirty="0">
                <a:solidFill>
                  <a:srgbClr val="FFFF00"/>
                </a:solidFill>
              </a:rPr>
              <a:t>schopnost správně nadechovat a vydechovat a pracovat s apnoickou pauzou </a:t>
            </a:r>
            <a:r>
              <a:rPr lang="cs-CZ" sz="1800" dirty="0"/>
              <a:t>(zadržení a přerušení dýchání)</a:t>
            </a:r>
          </a:p>
          <a:p>
            <a:pPr lvl="0"/>
            <a:r>
              <a:rPr lang="cs-CZ" sz="1800" dirty="0"/>
              <a:t>v průběhu cvičení je nutné okamžitě </a:t>
            </a:r>
            <a:r>
              <a:rPr lang="cs-CZ" sz="1800" dirty="0">
                <a:solidFill>
                  <a:srgbClr val="FFFF00"/>
                </a:solidFill>
              </a:rPr>
              <a:t>opravovat případné nesprávné dechové </a:t>
            </a:r>
            <a:br>
              <a:rPr lang="cs-CZ" sz="1800" dirty="0">
                <a:solidFill>
                  <a:srgbClr val="FFFF00"/>
                </a:solidFill>
              </a:rPr>
            </a:br>
            <a:r>
              <a:rPr lang="cs-CZ" sz="1800" dirty="0">
                <a:solidFill>
                  <a:srgbClr val="FFFF00"/>
                </a:solidFill>
              </a:rPr>
              <a:t>a pohybové stereotypy</a:t>
            </a:r>
          </a:p>
          <a:p>
            <a:pPr lvl="0"/>
            <a:r>
              <a:rPr lang="cs-CZ" sz="1800" dirty="0"/>
              <a:t>cvičíme </a:t>
            </a:r>
            <a:r>
              <a:rPr lang="cs-CZ" sz="1800" dirty="0">
                <a:solidFill>
                  <a:srgbClr val="FFFF00"/>
                </a:solidFill>
              </a:rPr>
              <a:t>nádech i výdech nosem</a:t>
            </a:r>
            <a:r>
              <a:rPr lang="cs-CZ" sz="1800" dirty="0"/>
              <a:t> (očista, zahřátí vzduchu) pouze v indikovaných </a:t>
            </a:r>
            <a:br>
              <a:rPr lang="cs-CZ" sz="1800" dirty="0"/>
            </a:br>
            <a:r>
              <a:rPr lang="cs-CZ" sz="1800" dirty="0"/>
              <a:t>a </a:t>
            </a:r>
            <a:r>
              <a:rPr lang="cs-CZ" sz="1800" dirty="0" err="1"/>
              <a:t>spec</a:t>
            </a:r>
            <a:r>
              <a:rPr lang="cs-CZ" sz="1800" dirty="0"/>
              <a:t>. případech dýcháme ústy</a:t>
            </a:r>
          </a:p>
          <a:p>
            <a:pPr lvl="0"/>
            <a:r>
              <a:rPr lang="cs-CZ" sz="1800" dirty="0"/>
              <a:t>při cvičení </a:t>
            </a:r>
            <a:r>
              <a:rPr lang="cs-CZ" sz="1800" dirty="0">
                <a:solidFill>
                  <a:srgbClr val="FFFF00"/>
                </a:solidFill>
              </a:rPr>
              <a:t>nezadržujeme dech</a:t>
            </a:r>
            <a:r>
              <a:rPr lang="cs-CZ" sz="1800" dirty="0"/>
              <a:t>, </a:t>
            </a:r>
            <a:r>
              <a:rPr lang="cs-CZ" sz="1800" dirty="0">
                <a:solidFill>
                  <a:srgbClr val="FFFF00"/>
                </a:solidFill>
              </a:rPr>
              <a:t>nevelíme striktně nádech-výdech</a:t>
            </a:r>
            <a:r>
              <a:rPr lang="cs-CZ" sz="1800" dirty="0"/>
              <a:t>, pacienta se </a:t>
            </a:r>
            <a:r>
              <a:rPr lang="cs-CZ" sz="1800" dirty="0">
                <a:solidFill>
                  <a:srgbClr val="FFFF00"/>
                </a:solidFill>
              </a:rPr>
              <a:t>nedotýkáme</a:t>
            </a:r>
            <a:r>
              <a:rPr lang="cs-CZ" sz="1800" dirty="0"/>
              <a:t>, není-li to přímo cílem cvičení</a:t>
            </a:r>
          </a:p>
          <a:p>
            <a:pPr lvl="0"/>
            <a:r>
              <a:rPr lang="cs-CZ" sz="1800" dirty="0"/>
              <a:t>dechové techniky jsou náročné na koncentraci jak fyzioterapeuta, tak především samotného pacienta, proto je nutné vkládat a důsledně </a:t>
            </a:r>
            <a:r>
              <a:rPr lang="cs-CZ" sz="1800" dirty="0">
                <a:solidFill>
                  <a:srgbClr val="FFFF00"/>
                </a:solidFill>
              </a:rPr>
              <a:t>dodržovat pauzy mezi jednotlivými cviky</a:t>
            </a:r>
          </a:p>
          <a:p>
            <a:pPr lvl="0"/>
            <a:r>
              <a:rPr lang="cs-CZ" sz="1800" dirty="0"/>
              <a:t>pozn. již se </a:t>
            </a:r>
            <a:r>
              <a:rPr lang="cs-CZ" sz="1800" dirty="0">
                <a:solidFill>
                  <a:srgbClr val="FFFF00"/>
                </a:solidFill>
              </a:rPr>
              <a:t>nepoužívají poklepové hmaty </a:t>
            </a:r>
            <a:r>
              <a:rPr lang="cs-CZ" sz="1800" dirty="0"/>
              <a:t>(vedou k přehnané bronchiální reaktivitě)…lépe </a:t>
            </a:r>
            <a:r>
              <a:rPr lang="cs-CZ" sz="1800" dirty="0" err="1"/>
              <a:t>clapping</a:t>
            </a:r>
            <a:endParaRPr 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dirty="0"/>
              <a:t>Rozdělení technik RFT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554" y="1574686"/>
            <a:ext cx="5035574" cy="5022665"/>
          </a:xfrm>
        </p:spPr>
        <p:txBody>
          <a:bodyPr>
            <a:normAutofit fontScale="62500" lnSpcReduction="20000"/>
          </a:bodyPr>
          <a:lstStyle/>
          <a:p>
            <a:pPr marL="609600" indent="-609600" eaLnBrk="1" hangingPunct="1">
              <a:lnSpc>
                <a:spcPct val="120000"/>
              </a:lnSpc>
              <a:buClr>
                <a:srgbClr val="FFFF00"/>
              </a:buClr>
              <a:buFontTx/>
              <a:buAutoNum type="alphaUcPeriod"/>
              <a:defRPr/>
            </a:pPr>
            <a:r>
              <a:rPr lang="cs-CZ" sz="3600" b="1" u="sng" dirty="0">
                <a:solidFill>
                  <a:srgbClr val="FFFF00"/>
                </a:solidFill>
              </a:rPr>
              <a:t>MANUÁLNÍ TECHNIKY RFT </a:t>
            </a:r>
            <a:r>
              <a:rPr lang="cs-CZ" sz="3600" b="1" dirty="0"/>
              <a:t> </a:t>
            </a:r>
            <a:br>
              <a:rPr lang="cs-CZ" sz="3600" b="1" dirty="0"/>
            </a:br>
            <a:r>
              <a:rPr lang="cs-CZ" sz="2900" b="1" dirty="0"/>
              <a:t>(</a:t>
            </a:r>
            <a:r>
              <a:rPr lang="cs-CZ" sz="2900" b="1" dirty="0" err="1"/>
              <a:t>Manual</a:t>
            </a:r>
            <a:r>
              <a:rPr lang="cs-CZ" sz="2900" b="1" dirty="0"/>
              <a:t> </a:t>
            </a:r>
            <a:r>
              <a:rPr lang="cs-CZ" sz="2900" b="1" dirty="0" err="1"/>
              <a:t>therapy</a:t>
            </a:r>
            <a:r>
              <a:rPr lang="cs-CZ" sz="2900" b="1" dirty="0"/>
              <a:t>)</a:t>
            </a:r>
          </a:p>
          <a:p>
            <a:pPr marL="609600" indent="-609600" eaLnBrk="1" hangingPunct="1">
              <a:lnSpc>
                <a:spcPct val="120000"/>
              </a:lnSpc>
              <a:buNone/>
              <a:defRPr/>
            </a:pPr>
            <a:endParaRPr lang="cs-CZ" sz="2900" b="1" dirty="0"/>
          </a:p>
          <a:p>
            <a:pPr marL="938784" lvl="1" indent="-609600">
              <a:lnSpc>
                <a:spcPct val="120000"/>
              </a:lnSpc>
              <a:defRPr/>
            </a:pPr>
            <a:r>
              <a:rPr lang="cs-CZ" sz="3300" dirty="0"/>
              <a:t>měkké techniky hrudníku (MT), PIR</a:t>
            </a:r>
          </a:p>
          <a:p>
            <a:pPr marL="938784" lvl="1" indent="-609600">
              <a:lnSpc>
                <a:spcPct val="120000"/>
              </a:lnSpc>
              <a:defRPr/>
            </a:pPr>
            <a:r>
              <a:rPr lang="cs-CZ" sz="3300" dirty="0"/>
              <a:t>mobilizace</a:t>
            </a:r>
          </a:p>
          <a:p>
            <a:pPr marL="938784" lvl="1" indent="-609600">
              <a:lnSpc>
                <a:spcPct val="120000"/>
              </a:lnSpc>
              <a:defRPr/>
            </a:pPr>
            <a:r>
              <a:rPr lang="cs-CZ" sz="3300" dirty="0"/>
              <a:t>masáž hrudníku, vytírání mezižebří</a:t>
            </a:r>
          </a:p>
          <a:p>
            <a:pPr marL="938784" lvl="1" indent="-609600">
              <a:lnSpc>
                <a:spcPct val="120000"/>
              </a:lnSpc>
              <a:defRPr/>
            </a:pPr>
            <a:r>
              <a:rPr lang="cs-CZ" sz="3300" dirty="0" err="1"/>
              <a:t>míčková</a:t>
            </a:r>
            <a:r>
              <a:rPr lang="cs-CZ" sz="3300" dirty="0"/>
              <a:t> facilitace („</a:t>
            </a:r>
            <a:r>
              <a:rPr lang="cs-CZ" sz="3300" dirty="0" err="1"/>
              <a:t>míčkování</a:t>
            </a:r>
            <a:r>
              <a:rPr lang="cs-CZ" sz="3300" dirty="0"/>
              <a:t>“)</a:t>
            </a:r>
          </a:p>
          <a:p>
            <a:pPr marL="938784" lvl="1" indent="-609600">
              <a:lnSpc>
                <a:spcPct val="120000"/>
              </a:lnSpc>
              <a:defRPr/>
            </a:pPr>
            <a:r>
              <a:rPr lang="cs-CZ" sz="3300" dirty="0"/>
              <a:t>kontaktní dýchání</a:t>
            </a:r>
          </a:p>
          <a:p>
            <a:pPr marL="938784" lvl="1" indent="-609600">
              <a:lnSpc>
                <a:spcPct val="120000"/>
              </a:lnSpc>
              <a:defRPr/>
            </a:pPr>
            <a:r>
              <a:rPr lang="cs-CZ" sz="3300" dirty="0"/>
              <a:t>MVP = masáž-vibrace-pružení </a:t>
            </a:r>
          </a:p>
          <a:p>
            <a:pPr marL="938784" lvl="1" indent="-60960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cs-CZ" sz="3300" dirty="0"/>
              <a:t>          (</a:t>
            </a:r>
            <a:r>
              <a:rPr lang="cs-CZ" sz="3300" dirty="0" err="1"/>
              <a:t>massage</a:t>
            </a:r>
            <a:r>
              <a:rPr lang="cs-CZ" sz="3300" dirty="0"/>
              <a:t> – </a:t>
            </a:r>
            <a:r>
              <a:rPr lang="cs-CZ" sz="3300" dirty="0" err="1"/>
              <a:t>vibration</a:t>
            </a:r>
            <a:r>
              <a:rPr lang="cs-CZ" sz="3300" dirty="0"/>
              <a:t> – </a:t>
            </a:r>
            <a:r>
              <a:rPr lang="cs-CZ" sz="3300" dirty="0" err="1"/>
              <a:t>shaking</a:t>
            </a:r>
            <a:r>
              <a:rPr lang="cs-CZ" sz="3300" dirty="0"/>
              <a:t> – percussion – </a:t>
            </a:r>
            <a:r>
              <a:rPr lang="cs-CZ" sz="3300" dirty="0" err="1"/>
              <a:t>clapping</a:t>
            </a:r>
            <a:r>
              <a:rPr lang="cs-CZ" sz="3300" dirty="0"/>
              <a:t>)</a:t>
            </a:r>
          </a:p>
          <a:p>
            <a:pPr marL="938784" lvl="1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900" dirty="0"/>
          </a:p>
          <a:p>
            <a:pPr marL="938784" lvl="1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900" dirty="0"/>
          </a:p>
        </p:txBody>
      </p:sp>
      <p:pic>
        <p:nvPicPr>
          <p:cNvPr id="30724" name="Picture 4" descr="F:\svaly_trupu_files\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0583" y="1052736"/>
            <a:ext cx="292417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http://www.umm.edu/graphics/images/en/2287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2216" y="3853040"/>
            <a:ext cx="2738148" cy="249289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917368" y="6460487"/>
            <a:ext cx="102784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clapping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62969" y="3330349"/>
            <a:ext cx="249940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PIR m. </a:t>
            </a:r>
            <a:r>
              <a:rPr lang="cs-CZ" b="1" dirty="0" err="1">
                <a:solidFill>
                  <a:schemeClr val="bg1"/>
                </a:solidFill>
              </a:rPr>
              <a:t>pectoralis</a:t>
            </a:r>
            <a:r>
              <a:rPr lang="cs-CZ" b="1" dirty="0">
                <a:solidFill>
                  <a:schemeClr val="bg1"/>
                </a:solidFill>
              </a:rPr>
              <a:t> major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3" cstate="print"/>
          <a:srcRect r="53046" b="52614"/>
          <a:stretch>
            <a:fillRect/>
          </a:stretch>
        </p:blipFill>
        <p:spPr bwMode="auto">
          <a:xfrm>
            <a:off x="838200" y="762000"/>
            <a:ext cx="3524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3" cstate="print"/>
          <a:srcRect t="52614" r="53046"/>
          <a:stretch>
            <a:fillRect/>
          </a:stretch>
        </p:blipFill>
        <p:spPr bwMode="auto">
          <a:xfrm>
            <a:off x="838200" y="3886200"/>
            <a:ext cx="3524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 cstate="print"/>
          <a:srcRect l="51015" b="52614"/>
          <a:stretch>
            <a:fillRect/>
          </a:stretch>
        </p:blipFill>
        <p:spPr bwMode="auto">
          <a:xfrm>
            <a:off x="4724400" y="762000"/>
            <a:ext cx="36766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 cstate="print"/>
          <a:srcRect l="51015" t="52614"/>
          <a:stretch>
            <a:fillRect/>
          </a:stretch>
        </p:blipFill>
        <p:spPr bwMode="auto">
          <a:xfrm>
            <a:off x="4724400" y="3886200"/>
            <a:ext cx="36766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ovéPole 5"/>
          <p:cNvSpPr txBox="1">
            <a:spLocks noChangeArrowheads="1"/>
          </p:cNvSpPr>
          <p:nvPr/>
        </p:nvSpPr>
        <p:spPr bwMode="auto">
          <a:xfrm>
            <a:off x="3351928" y="228600"/>
            <a:ext cx="22813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+mj-lt"/>
              <a:buAutoNum type="alphaUcPeriod"/>
            </a:pPr>
            <a:r>
              <a:rPr lang="cs-CZ" dirty="0">
                <a:solidFill>
                  <a:srgbClr val="FFFF00"/>
                </a:solidFill>
              </a:rPr>
              <a:t>Manuální techniky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dirty="0"/>
              <a:t>Rozdělení technik RFT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24744"/>
            <a:ext cx="7772400" cy="5472608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cs-CZ" sz="1800" u="sng" dirty="0">
              <a:solidFill>
                <a:srgbClr val="FFFF00"/>
              </a:solidFill>
            </a:endParaRPr>
          </a:p>
          <a:p>
            <a:pPr marL="609600" indent="-609600" eaLnBrk="1" hangingPunct="1">
              <a:buClr>
                <a:srgbClr val="FFFF00"/>
              </a:buClr>
              <a:buFont typeface="+mj-lt"/>
              <a:buAutoNum type="alphaUcPeriod" startAt="2"/>
              <a:defRPr/>
            </a:pPr>
            <a:r>
              <a:rPr lang="cs-CZ" sz="2400" b="1" u="sng" dirty="0">
                <a:solidFill>
                  <a:srgbClr val="FFFF00"/>
                </a:solidFill>
              </a:rPr>
              <a:t>AKTIVNÍ TECHNIKY RFT </a:t>
            </a:r>
            <a:r>
              <a:rPr lang="cs-CZ" sz="2400" b="1" dirty="0"/>
              <a:t> </a:t>
            </a:r>
          </a:p>
          <a:p>
            <a:pPr marL="609600" indent="-609600" eaLnBrk="1" hangingPunct="1">
              <a:buClr>
                <a:srgbClr val="FFFF00"/>
              </a:buClr>
              <a:buFont typeface="+mj-lt"/>
              <a:buAutoNum type="alphaUcPeriod" startAt="2"/>
              <a:defRPr/>
            </a:pPr>
            <a:endParaRPr lang="cs-CZ" sz="1800" dirty="0"/>
          </a:p>
          <a:p>
            <a:pPr marL="938784" lvl="1" indent="-609600">
              <a:buFont typeface="+mj-lt"/>
              <a:buAutoNum type="arabicPeriod"/>
              <a:defRPr/>
            </a:pPr>
            <a:r>
              <a:rPr lang="cs-CZ" sz="3000" dirty="0">
                <a:solidFill>
                  <a:srgbClr val="FFFF00"/>
                </a:solidFill>
              </a:rPr>
              <a:t>aktivní cyklus dechových technik </a:t>
            </a:r>
            <a:br>
              <a:rPr lang="cs-CZ" sz="3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/>
              <a:t>(</a:t>
            </a:r>
            <a:r>
              <a:rPr lang="cs-CZ" sz="1800" dirty="0" err="1"/>
              <a:t>Active</a:t>
            </a:r>
            <a:r>
              <a:rPr lang="cs-CZ" sz="1800" dirty="0"/>
              <a:t> </a:t>
            </a:r>
            <a:r>
              <a:rPr lang="cs-CZ" sz="1800" dirty="0" err="1"/>
              <a:t>Cycle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Breathing</a:t>
            </a:r>
            <a:r>
              <a:rPr lang="cs-CZ" sz="1800" dirty="0"/>
              <a:t> </a:t>
            </a:r>
            <a:r>
              <a:rPr lang="cs-CZ" sz="1800" dirty="0" err="1"/>
              <a:t>Techniques</a:t>
            </a:r>
            <a:r>
              <a:rPr lang="cs-CZ" sz="1800" dirty="0"/>
              <a:t> = ACBT)</a:t>
            </a:r>
          </a:p>
          <a:p>
            <a:pPr marL="938784" lvl="1" indent="-609600">
              <a:buFont typeface="+mj-lt"/>
              <a:buAutoNum type="arabicPeriod"/>
              <a:defRPr/>
            </a:pPr>
            <a:endParaRPr lang="cs-CZ" sz="1800" dirty="0"/>
          </a:p>
          <a:p>
            <a:pPr marL="938784" lvl="1" indent="-609600">
              <a:buFont typeface="+mj-lt"/>
              <a:buAutoNum type="arabicPeriod"/>
              <a:defRPr/>
            </a:pPr>
            <a:r>
              <a:rPr lang="cs-CZ" sz="3000" dirty="0">
                <a:solidFill>
                  <a:srgbClr val="FFFF00"/>
                </a:solidFill>
              </a:rPr>
              <a:t>drenážní techniky </a:t>
            </a:r>
            <a:br>
              <a:rPr lang="cs-CZ" sz="3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/>
              <a:t>(autogenní drenáž AD, modifikace AD – ústní brzda, otevřený výdech, </a:t>
            </a:r>
            <a:r>
              <a:rPr lang="cs-CZ" sz="1800" dirty="0" err="1"/>
              <a:t>huffing</a:t>
            </a:r>
            <a:r>
              <a:rPr lang="cs-CZ" sz="1800" dirty="0"/>
              <a:t>, polohová drenáž)</a:t>
            </a:r>
          </a:p>
          <a:p>
            <a:pPr marL="938784" lvl="1" indent="-609600">
              <a:buFont typeface="+mj-lt"/>
              <a:buAutoNum type="arabicPeriod"/>
              <a:defRPr/>
            </a:pPr>
            <a:endParaRPr lang="cs-CZ" sz="1800" dirty="0"/>
          </a:p>
          <a:p>
            <a:pPr marL="938784" lvl="1" indent="-609600">
              <a:buFont typeface="+mj-lt"/>
              <a:buAutoNum type="arabicPeriod"/>
              <a:defRPr/>
            </a:pPr>
            <a:r>
              <a:rPr lang="cs-CZ" sz="3000" dirty="0">
                <a:solidFill>
                  <a:srgbClr val="FFFF00"/>
                </a:solidFill>
              </a:rPr>
              <a:t>PEP systém dýchání </a:t>
            </a:r>
            <a:br>
              <a:rPr lang="cs-CZ" sz="3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/>
              <a:t>(pozitivní výdechový přetlak, </a:t>
            </a:r>
            <a:r>
              <a:rPr lang="cs-CZ" sz="1800" dirty="0" err="1"/>
              <a:t>kt</a:t>
            </a:r>
            <a:r>
              <a:rPr lang="cs-CZ" sz="1800" dirty="0"/>
              <a:t>. při dýchání proti dávkovanému odporu cíleně zvyšuje </a:t>
            </a:r>
            <a:r>
              <a:rPr lang="cs-CZ" sz="1800" dirty="0" err="1"/>
              <a:t>intrabronchiální</a:t>
            </a:r>
            <a:r>
              <a:rPr lang="cs-CZ" sz="1800" dirty="0"/>
              <a:t> tlak) – dechové pomůcky </a:t>
            </a:r>
            <a:r>
              <a:rPr lang="cs-CZ" sz="1800" dirty="0" err="1"/>
              <a:t>flutter</a:t>
            </a:r>
            <a:r>
              <a:rPr lang="cs-CZ" sz="1800" dirty="0"/>
              <a:t>, A-</a:t>
            </a:r>
            <a:r>
              <a:rPr lang="cs-CZ" sz="1800" dirty="0" err="1"/>
              <a:t>capella</a:t>
            </a:r>
            <a:r>
              <a:rPr lang="cs-CZ" sz="1800" dirty="0"/>
              <a:t>, PEP maska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800" dirty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4704"/>
            <a:ext cx="7772400" cy="914400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cs-CZ" sz="3600" b="1" dirty="0"/>
              <a:t>Aktivní cyklus dechových technik (ACBT)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8840"/>
            <a:ext cx="7772400" cy="4608512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cs-CZ" sz="2000" u="sng" dirty="0">
              <a:solidFill>
                <a:srgbClr val="FFFF00"/>
              </a:solidFill>
            </a:endParaRPr>
          </a:p>
          <a:p>
            <a:pPr marL="1194816" lvl="2" indent="-609600">
              <a:buFont typeface="+mj-lt"/>
              <a:buAutoNum type="arabicPeriod"/>
              <a:defRPr/>
            </a:pPr>
            <a:r>
              <a:rPr lang="cs-CZ" sz="2000" dirty="0">
                <a:solidFill>
                  <a:srgbClr val="FFFF00"/>
                </a:solidFill>
              </a:rPr>
              <a:t>kontrolované dýchání (BC) </a:t>
            </a:r>
            <a:r>
              <a:rPr lang="cs-CZ" sz="2000" dirty="0"/>
              <a:t>– odpočinkové, centrované do břišní oblasti, bez aktivace břišních svalů</a:t>
            </a:r>
          </a:p>
          <a:p>
            <a:pPr marL="1194816" lvl="2" indent="-609600">
              <a:buFont typeface="+mj-lt"/>
              <a:buAutoNum type="arabicPeriod"/>
              <a:defRPr/>
            </a:pPr>
            <a:r>
              <a:rPr lang="cs-CZ" sz="2000" dirty="0">
                <a:solidFill>
                  <a:srgbClr val="FFFF00"/>
                </a:solidFill>
              </a:rPr>
              <a:t>cvičení na zvýšení pružnosti hrudníku (TEE) </a:t>
            </a:r>
            <a:r>
              <a:rPr lang="cs-CZ" sz="2000" dirty="0"/>
              <a:t>– max. množství pomalu nadechovaného vzduchu a pasivní výdech ústy</a:t>
            </a:r>
          </a:p>
          <a:p>
            <a:pPr marL="1194816" lvl="2" indent="-609600">
              <a:buFont typeface="+mj-lt"/>
              <a:buAutoNum type="arabicPeriod"/>
              <a:defRPr/>
            </a:pPr>
            <a:r>
              <a:rPr lang="cs-CZ" sz="2000" dirty="0">
                <a:solidFill>
                  <a:srgbClr val="FFFF00"/>
                </a:solidFill>
              </a:rPr>
              <a:t>technika silového výdechu a </a:t>
            </a:r>
            <a:r>
              <a:rPr lang="cs-CZ" sz="2000" dirty="0" err="1">
                <a:solidFill>
                  <a:srgbClr val="FFFF00"/>
                </a:solidFill>
              </a:rPr>
              <a:t>huffing</a:t>
            </a:r>
            <a:r>
              <a:rPr lang="cs-CZ" sz="2000" dirty="0">
                <a:solidFill>
                  <a:srgbClr val="FFFF00"/>
                </a:solidFill>
              </a:rPr>
              <a:t> (FET) </a:t>
            </a:r>
            <a:r>
              <a:rPr lang="cs-CZ" sz="2000" dirty="0"/>
              <a:t>– aktivní svalově podpořený výdech ukončen expektoračním </a:t>
            </a:r>
            <a:r>
              <a:rPr lang="cs-CZ" sz="2000" dirty="0" err="1"/>
              <a:t>huffingem</a:t>
            </a:r>
            <a:r>
              <a:rPr lang="cs-CZ" sz="2000" dirty="0"/>
              <a:t>, který nahrazuje kašel = prudký výdech otevřenými ústy</a:t>
            </a:r>
          </a:p>
          <a:p>
            <a:pPr marL="1194816" lvl="2" indent="-609600">
              <a:buFont typeface="+mj-lt"/>
              <a:buAutoNum type="arabicPeriod"/>
              <a:defRPr/>
            </a:pPr>
            <a:endParaRPr lang="cs-CZ" sz="1600" dirty="0"/>
          </a:p>
          <a:p>
            <a:pPr marL="1194816" lvl="2" indent="-609600">
              <a:buNone/>
              <a:defRPr/>
            </a:pPr>
            <a:endParaRPr lang="cs-CZ" sz="1800" dirty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800" dirty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762056" cy="1044728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 startAt="2"/>
              <a:defRPr/>
            </a:pPr>
            <a:r>
              <a:rPr lang="cs-CZ" sz="3600" b="1" dirty="0"/>
              <a:t>Drenážní techniky</a:t>
            </a:r>
            <a:br>
              <a:rPr lang="cs-CZ" sz="3600" b="1" dirty="0"/>
            </a:br>
            <a:r>
              <a:rPr lang="cs-CZ" sz="2000" dirty="0"/>
              <a:t>(</a:t>
            </a:r>
            <a:r>
              <a:rPr lang="cs-CZ" sz="2000" dirty="0" err="1"/>
              <a:t>Airway</a:t>
            </a:r>
            <a:r>
              <a:rPr lang="cs-CZ" sz="2000" dirty="0"/>
              <a:t> </a:t>
            </a:r>
            <a:r>
              <a:rPr lang="cs-CZ" sz="2000" dirty="0" err="1"/>
              <a:t>Clearance</a:t>
            </a:r>
            <a:r>
              <a:rPr lang="cs-CZ" sz="2000" dirty="0"/>
              <a:t> </a:t>
            </a:r>
            <a:r>
              <a:rPr lang="cs-CZ" sz="2000" dirty="0" err="1"/>
              <a:t>Technique</a:t>
            </a:r>
            <a:r>
              <a:rPr lang="cs-CZ" sz="2000" dirty="0"/>
              <a:t> = ACT)</a:t>
            </a:r>
            <a:endParaRPr lang="cs-CZ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68760"/>
            <a:ext cx="8050088" cy="558924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8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100" b="1" dirty="0">
                <a:solidFill>
                  <a:srgbClr val="FFFF00"/>
                </a:solidFill>
              </a:rPr>
              <a:t>Autogenní drenáž</a:t>
            </a:r>
            <a:r>
              <a:rPr lang="cs-CZ" sz="2100" b="1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Autogenic</a:t>
            </a:r>
            <a:r>
              <a:rPr lang="cs-CZ" sz="1800" dirty="0"/>
              <a:t> </a:t>
            </a:r>
            <a:r>
              <a:rPr lang="cs-CZ" sz="1800" dirty="0" err="1"/>
              <a:t>Drainage</a:t>
            </a:r>
            <a:r>
              <a:rPr lang="cs-CZ" sz="1800" dirty="0"/>
              <a:t> = AD):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000" dirty="0"/>
              <a:t>Technika vědomě řízeného dýchání, kdy se snažíme </a:t>
            </a:r>
            <a:br>
              <a:rPr lang="cs-CZ" sz="2000" dirty="0"/>
            </a:br>
            <a:r>
              <a:rPr lang="cs-CZ" sz="2000" dirty="0"/>
              <a:t>zabránit neproduktivnímu a unavujícímu pokašlávání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000" dirty="0"/>
              <a:t>Přemístění vzduchu pod hlen – výsledkem je rychlé </a:t>
            </a:r>
            <a:br>
              <a:rPr lang="cs-CZ" sz="2000" dirty="0"/>
            </a:br>
            <a:r>
              <a:rPr lang="cs-CZ" sz="2000" dirty="0"/>
              <a:t>a snadné odstranění bronchiální sekrece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000" dirty="0"/>
              <a:t>Má preventivní </a:t>
            </a:r>
            <a:r>
              <a:rPr lang="cs-CZ" sz="2000" dirty="0" err="1"/>
              <a:t>antikolapsový</a:t>
            </a:r>
            <a:r>
              <a:rPr lang="cs-CZ" sz="2000" dirty="0"/>
              <a:t> efekt pro stěny bronchů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000" dirty="0"/>
              <a:t>Podstatou je posilování aktivní složky výdechu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cs-CZ" sz="2100" dirty="0"/>
          </a:p>
          <a:p>
            <a:pPr>
              <a:lnSpc>
                <a:spcPct val="120000"/>
              </a:lnSpc>
              <a:buNone/>
            </a:pPr>
            <a:r>
              <a:rPr lang="cs-CZ" sz="2300" dirty="0">
                <a:solidFill>
                  <a:srgbClr val="FFFF00"/>
                </a:solidFill>
              </a:rPr>
              <a:t>1) pomalý a plynulý vdech nosem</a:t>
            </a:r>
          </a:p>
          <a:p>
            <a:pPr>
              <a:lnSpc>
                <a:spcPct val="120000"/>
              </a:lnSpc>
              <a:buNone/>
            </a:pPr>
            <a:r>
              <a:rPr lang="cs-CZ" sz="2300" dirty="0">
                <a:solidFill>
                  <a:srgbClr val="FFFF00"/>
                </a:solidFill>
              </a:rPr>
              <a:t>2) na konci vdechu pauza 1 – 3 s</a:t>
            </a:r>
            <a:r>
              <a:rPr lang="cs-CZ" sz="2300" dirty="0"/>
              <a:t> </a:t>
            </a:r>
            <a:r>
              <a:rPr lang="cs-CZ" sz="1600" dirty="0"/>
              <a:t>(vzduch za obstrukci)</a:t>
            </a:r>
          </a:p>
          <a:p>
            <a:pPr>
              <a:lnSpc>
                <a:spcPct val="120000"/>
              </a:lnSpc>
              <a:buNone/>
            </a:pPr>
            <a:r>
              <a:rPr lang="cs-CZ" sz="2300" dirty="0">
                <a:solidFill>
                  <a:srgbClr val="FFFF00"/>
                </a:solidFill>
              </a:rPr>
              <a:t>3) vědomě řízený, svalově podpořený, plynulý a pomalý </a:t>
            </a:r>
            <a:br>
              <a:rPr lang="cs-CZ" sz="2300" dirty="0">
                <a:solidFill>
                  <a:srgbClr val="FFFF00"/>
                </a:solidFill>
              </a:rPr>
            </a:br>
            <a:r>
              <a:rPr lang="cs-CZ" sz="2300" dirty="0">
                <a:solidFill>
                  <a:srgbClr val="FFFF00"/>
                </a:solidFill>
              </a:rPr>
              <a:t>výdech pootevřenými ústy – horní cesty dýchací jsou otevřeny</a:t>
            </a:r>
          </a:p>
          <a:p>
            <a:pPr>
              <a:lnSpc>
                <a:spcPct val="120000"/>
              </a:lnSpc>
              <a:buNone/>
            </a:pPr>
            <a:r>
              <a:rPr lang="cs-CZ" sz="2300" dirty="0">
                <a:solidFill>
                  <a:srgbClr val="FFFF00"/>
                </a:solidFill>
              </a:rPr>
              <a:t>4) na konci výdechu pauza 2 – 4 sekundy </a:t>
            </a:r>
            <a:endParaRPr lang="cs-CZ" sz="1800" dirty="0"/>
          </a:p>
          <a:p>
            <a:pPr>
              <a:lnSpc>
                <a:spcPct val="120000"/>
              </a:lnSpc>
              <a:buNone/>
            </a:pPr>
            <a:r>
              <a:rPr lang="cs-CZ" sz="1800" dirty="0"/>
              <a:t>Poloha pacienta je </a:t>
            </a:r>
            <a:r>
              <a:rPr lang="cs-CZ" sz="1800" dirty="0">
                <a:solidFill>
                  <a:srgbClr val="FFFF00"/>
                </a:solidFill>
              </a:rPr>
              <a:t>vsedě nebo vleže</a:t>
            </a:r>
            <a:r>
              <a:rPr lang="cs-CZ" sz="1800" dirty="0"/>
              <a:t>, </a:t>
            </a:r>
            <a:r>
              <a:rPr lang="cs-CZ" sz="1800" dirty="0">
                <a:solidFill>
                  <a:srgbClr val="FFFF00"/>
                </a:solidFill>
              </a:rPr>
              <a:t>manuální kontakt </a:t>
            </a:r>
            <a:r>
              <a:rPr lang="cs-CZ" sz="1800" dirty="0"/>
              <a:t>na hrudníku usnadní mobilizaci sekretu.</a:t>
            </a:r>
          </a:p>
          <a:p>
            <a:pPr>
              <a:lnSpc>
                <a:spcPct val="120000"/>
              </a:lnSpc>
              <a:buNone/>
            </a:pPr>
            <a:r>
              <a:rPr lang="cs-CZ" sz="1800" dirty="0"/>
              <a:t>Autogenní drenáž může být zakončena tzv. </a:t>
            </a:r>
            <a:r>
              <a:rPr lang="cs-CZ" sz="1800" dirty="0">
                <a:solidFill>
                  <a:srgbClr val="FFFF00"/>
                </a:solidFill>
              </a:rPr>
              <a:t>„</a:t>
            </a:r>
            <a:r>
              <a:rPr lang="cs-CZ" sz="1800" dirty="0" err="1">
                <a:solidFill>
                  <a:srgbClr val="FFFF00"/>
                </a:solidFill>
              </a:rPr>
              <a:t>huffingem</a:t>
            </a:r>
            <a:r>
              <a:rPr lang="cs-CZ" sz="1800" dirty="0">
                <a:solidFill>
                  <a:srgbClr val="FFFF00"/>
                </a:solidFill>
              </a:rPr>
              <a:t>“</a:t>
            </a:r>
            <a:endParaRPr lang="cs-CZ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836712"/>
            <a:ext cx="261255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80928"/>
            <a:ext cx="261255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3456384" cy="110304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2"/>
              <a:defRPr/>
            </a:pPr>
            <a:r>
              <a:rPr lang="cs-CZ" sz="2400" b="1" dirty="0"/>
              <a:t>Drenážní techniky</a:t>
            </a:r>
            <a:br>
              <a:rPr lang="cs-CZ" sz="2400" b="1" dirty="0"/>
            </a:br>
            <a:r>
              <a:rPr lang="cs-CZ" sz="2400" dirty="0"/>
              <a:t>(</a:t>
            </a:r>
            <a:r>
              <a:rPr lang="cs-CZ" sz="2400" dirty="0" err="1"/>
              <a:t>Airway</a:t>
            </a:r>
            <a:r>
              <a:rPr lang="cs-CZ" sz="2400" dirty="0"/>
              <a:t> </a:t>
            </a:r>
            <a:r>
              <a:rPr lang="cs-CZ" sz="2400" dirty="0" err="1"/>
              <a:t>Clearance</a:t>
            </a:r>
            <a:r>
              <a:rPr lang="cs-CZ" sz="2400" dirty="0"/>
              <a:t> </a:t>
            </a:r>
            <a:r>
              <a:rPr lang="cs-CZ" sz="2400" dirty="0" err="1"/>
              <a:t>Technique</a:t>
            </a:r>
            <a:r>
              <a:rPr lang="cs-CZ" sz="2400" dirty="0"/>
              <a:t> = ACT)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8840"/>
            <a:ext cx="3024336" cy="436672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FFFF00"/>
                </a:solidFill>
              </a:rPr>
              <a:t>Polohová drenáž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/>
              <a:t>– zaujetím </a:t>
            </a:r>
            <a:r>
              <a:rPr lang="cs-CZ" sz="2400" dirty="0" err="1"/>
              <a:t>spec</a:t>
            </a:r>
            <a:r>
              <a:rPr lang="cs-CZ" sz="2400" dirty="0"/>
              <a:t>. poloh těla umožníme odtok sekretu z bronchů do průdušnice (</a:t>
            </a:r>
            <a:r>
              <a:rPr lang="en-US" sz="2400" dirty="0"/>
              <a:t>+ clapping</a:t>
            </a:r>
            <a:r>
              <a:rPr lang="cs-CZ" sz="2400" dirty="0"/>
              <a:t>, vibrace, </a:t>
            </a:r>
            <a:r>
              <a:rPr lang="cs-CZ" sz="2400" dirty="0" err="1"/>
              <a:t>huffing</a:t>
            </a:r>
            <a:r>
              <a:rPr lang="cs-CZ" sz="2400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600" dirty="0"/>
          </a:p>
        </p:txBody>
      </p:sp>
      <p:pic>
        <p:nvPicPr>
          <p:cNvPr id="7" name="Picture 6" descr="http://downloads.lww.com/wolterskluwer_vitalstream_com/sample-content/9780781788786_Craven/samples/mod09/img/10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732115"/>
            <a:ext cx="4392488" cy="5692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75D53-BF11-B984-C79E-6C23E95B8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52FDE-3C66-D7F6-BAEC-6AFFB1CAB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respiračního systému: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8AEAA9-0EBD-F208-A6E5-93D3767C6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cs-CZ" sz="32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Vztah respirace a svalového napětí</a:t>
            </a:r>
            <a:endParaRPr lang="cs-CZ" sz="3200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r>
              <a:rPr lang="cs-CZ" sz="26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Nádech</a:t>
            </a:r>
            <a:r>
              <a:rPr lang="cs-CZ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má pro většinu svalů facilitační charakter, toho využíváme při nácviku svalové síly</a:t>
            </a:r>
          </a:p>
          <a:p>
            <a:endParaRPr lang="cs-CZ" sz="2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26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Výdech</a:t>
            </a:r>
            <a:r>
              <a:rPr lang="cs-CZ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má na většinu svalů inhibiční vliv, využíváme při relaxaci svalů, PIR, mobilizaci</a:t>
            </a:r>
          </a:p>
          <a:p>
            <a:endParaRPr lang="cs-CZ" sz="2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Výjimky: krční a horní hrudní segmenty páteře, </a:t>
            </a:r>
            <a:r>
              <a:rPr 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erectory</a:t>
            </a:r>
            <a:r>
              <a:rPr 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bederní části páteře, žvýkací svaly</a:t>
            </a:r>
          </a:p>
          <a:p>
            <a:r>
              <a:rPr lang="cs-CZ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015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hangingPunct="1">
              <a:buFont typeface="+mj-lt"/>
              <a:buAutoNum type="arabicPeriod" startAt="3"/>
              <a:defRPr/>
            </a:pPr>
            <a:r>
              <a:rPr lang="cs-CZ" sz="3200" b="1" dirty="0"/>
              <a:t>PEP systém dýchání a ostatní instrumentální techniky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8840"/>
            <a:ext cx="7772400" cy="436672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cs-CZ" sz="3200" dirty="0"/>
              <a:t>PEP systém – pozitivní výdechový přetlak = dýchání proti odporu, kdy následně dochází ke zvýšení </a:t>
            </a:r>
            <a:r>
              <a:rPr lang="cs-CZ" sz="3200" dirty="0" err="1"/>
              <a:t>intrabronchiálního</a:t>
            </a:r>
            <a:r>
              <a:rPr lang="cs-CZ" sz="3200" dirty="0"/>
              <a:t> tlaku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sz="3200" dirty="0"/>
              <a:t>KI – </a:t>
            </a:r>
            <a:r>
              <a:rPr lang="cs-CZ" sz="3200" dirty="0" err="1"/>
              <a:t>pneumothorax</a:t>
            </a:r>
            <a:r>
              <a:rPr lang="cs-CZ" sz="3200" dirty="0"/>
              <a:t>, ne po jídle a před spaním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9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/>
              <a:t>FLUTTER® VRP 1 </a:t>
            </a:r>
            <a:r>
              <a:rPr lang="cs-CZ" sz="2000" dirty="0" err="1"/>
              <a:t>Mucous</a:t>
            </a:r>
            <a:r>
              <a:rPr lang="cs-CZ" sz="2000" dirty="0"/>
              <a:t> </a:t>
            </a:r>
            <a:r>
              <a:rPr lang="cs-CZ" sz="2000" dirty="0" err="1"/>
              <a:t>Clearance</a:t>
            </a:r>
            <a:r>
              <a:rPr lang="cs-CZ" sz="2000" dirty="0"/>
              <a:t> Device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 err="1"/>
              <a:t>Acapella</a:t>
            </a:r>
            <a:r>
              <a:rPr lang="cs-CZ" sz="2000" b="1" dirty="0"/>
              <a:t>™ </a:t>
            </a:r>
            <a:r>
              <a:rPr lang="cs-CZ" sz="2000" dirty="0"/>
              <a:t>Device</a:t>
            </a:r>
            <a:r>
              <a:rPr lang="cs-CZ" sz="2000" b="1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/>
              <a:t>PEP maska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/>
              <a:t>RC </a:t>
            </a:r>
            <a:r>
              <a:rPr lang="cs-CZ" sz="2000" b="1" dirty="0" err="1"/>
              <a:t>Cornet</a:t>
            </a:r>
            <a:endParaRPr lang="cs-CZ" sz="20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/>
              <a:t>Tri-</a:t>
            </a:r>
            <a:r>
              <a:rPr lang="cs-CZ" sz="2000" b="1" dirty="0" err="1"/>
              <a:t>flow</a:t>
            </a:r>
            <a:endParaRPr lang="cs-CZ" sz="20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/>
              <a:t>DHD </a:t>
            </a:r>
            <a:r>
              <a:rPr lang="cs-CZ" sz="2000" b="1" dirty="0" err="1"/>
              <a:t>CliniFLO</a:t>
            </a:r>
            <a:r>
              <a:rPr lang="cs-CZ" sz="2000" b="1" dirty="0"/>
              <a:t>® </a:t>
            </a:r>
            <a:r>
              <a:rPr lang="cs-CZ" sz="2000" dirty="0" err="1"/>
              <a:t>Low</a:t>
            </a:r>
            <a:r>
              <a:rPr lang="cs-CZ" sz="2000" dirty="0"/>
              <a:t>-</a:t>
            </a:r>
            <a:r>
              <a:rPr lang="cs-CZ" sz="2000" dirty="0" err="1"/>
              <a:t>Flow</a:t>
            </a:r>
            <a:r>
              <a:rPr lang="cs-CZ" sz="2000" dirty="0"/>
              <a:t> </a:t>
            </a:r>
            <a:r>
              <a:rPr lang="cs-CZ" sz="2000" dirty="0" err="1"/>
              <a:t>Breathing</a:t>
            </a:r>
            <a:r>
              <a:rPr lang="cs-CZ" sz="2000" dirty="0"/>
              <a:t> </a:t>
            </a:r>
            <a:r>
              <a:rPr lang="cs-CZ" sz="2000" dirty="0" err="1"/>
              <a:t>Exerciser</a:t>
            </a:r>
            <a:endParaRPr lang="cs-CZ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 err="1"/>
              <a:t>Treshold</a:t>
            </a:r>
            <a:r>
              <a:rPr lang="cs-CZ" sz="2000" b="1" dirty="0"/>
              <a:t> IMT</a:t>
            </a:r>
            <a:r>
              <a:rPr lang="cs-CZ" sz="2000" dirty="0"/>
              <a:t> (</a:t>
            </a:r>
            <a:r>
              <a:rPr lang="cs-CZ" sz="2000" dirty="0" err="1"/>
              <a:t>inspiratory</a:t>
            </a:r>
            <a:r>
              <a:rPr lang="cs-CZ" sz="2000" dirty="0"/>
              <a:t> </a:t>
            </a:r>
            <a:r>
              <a:rPr lang="cs-CZ" sz="2000" dirty="0" err="1"/>
              <a:t>muscle</a:t>
            </a:r>
            <a:r>
              <a:rPr lang="cs-CZ" sz="2000" dirty="0"/>
              <a:t> </a:t>
            </a:r>
            <a:r>
              <a:rPr lang="cs-CZ" sz="2000" dirty="0" err="1"/>
              <a:t>training</a:t>
            </a:r>
            <a:r>
              <a:rPr lang="cs-CZ" sz="20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 err="1"/>
              <a:t>Treshold</a:t>
            </a:r>
            <a:r>
              <a:rPr lang="cs-CZ" sz="2000" b="1" dirty="0"/>
              <a:t> PEP</a:t>
            </a:r>
            <a:r>
              <a:rPr lang="cs-CZ" sz="2000" dirty="0"/>
              <a:t> (positive </a:t>
            </a:r>
            <a:r>
              <a:rPr lang="cs-CZ" sz="2000" dirty="0" err="1"/>
              <a:t>expiratory</a:t>
            </a:r>
            <a:r>
              <a:rPr lang="cs-CZ" sz="2000" dirty="0"/>
              <a:t> </a:t>
            </a:r>
            <a:r>
              <a:rPr lang="cs-CZ" sz="2000" dirty="0" err="1"/>
              <a:t>pressure</a:t>
            </a:r>
            <a:r>
              <a:rPr lang="cs-CZ" sz="20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 err="1"/>
              <a:t>The</a:t>
            </a:r>
            <a:r>
              <a:rPr lang="cs-CZ" sz="2000" b="1" dirty="0"/>
              <a:t> Vest </a:t>
            </a:r>
            <a:r>
              <a:rPr lang="cs-CZ" sz="2000" b="1" dirty="0" err="1"/>
              <a:t>Airway</a:t>
            </a:r>
            <a:r>
              <a:rPr lang="cs-CZ" sz="2000" b="1" dirty="0"/>
              <a:t> </a:t>
            </a:r>
            <a:r>
              <a:rPr lang="cs-CZ" sz="2000" b="1" dirty="0" err="1"/>
              <a:t>Clearence</a:t>
            </a:r>
            <a:r>
              <a:rPr lang="cs-CZ" sz="2000" b="1" dirty="0"/>
              <a:t> Systém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 err="1"/>
              <a:t>Frolovův</a:t>
            </a:r>
            <a:r>
              <a:rPr lang="cs-CZ" sz="2000" b="1" dirty="0"/>
              <a:t> dýchací trenažér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/>
              <a:t>IPV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/>
              <a:t>Mechanické </a:t>
            </a:r>
            <a:r>
              <a:rPr lang="cs-CZ" sz="2000" b="1" dirty="0" err="1"/>
              <a:t>insuflátory</a:t>
            </a:r>
            <a:r>
              <a:rPr lang="cs-CZ" sz="2000" b="1" dirty="0"/>
              <a:t>-</a:t>
            </a:r>
            <a:r>
              <a:rPr lang="cs-CZ" sz="2000" b="1" dirty="0" err="1"/>
              <a:t>Exsuflátory</a:t>
            </a:r>
            <a:r>
              <a:rPr lang="cs-CZ" sz="2000" b="1" dirty="0"/>
              <a:t> </a:t>
            </a:r>
            <a:r>
              <a:rPr lang="cs-CZ" sz="2000" dirty="0"/>
              <a:t>(</a:t>
            </a:r>
            <a:r>
              <a:rPr lang="cs-CZ" sz="2000" dirty="0" err="1"/>
              <a:t>CoughAssist</a:t>
            </a:r>
            <a:r>
              <a:rPr lang="cs-CZ" sz="20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/>
              <a:t>Mechanické </a:t>
            </a:r>
            <a:r>
              <a:rPr lang="cs-CZ" sz="2000" b="1" dirty="0" err="1"/>
              <a:t>perkussory</a:t>
            </a:r>
            <a:endParaRPr lang="cs-CZ" sz="20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/>
              <a:t>Flutter VRP 1</a:t>
            </a:r>
          </a:p>
        </p:txBody>
      </p:sp>
      <p:pic>
        <p:nvPicPr>
          <p:cNvPr id="35843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 l="7872" r="3937"/>
          <a:stretch>
            <a:fillRect/>
          </a:stretch>
        </p:blipFill>
        <p:spPr>
          <a:xfrm>
            <a:off x="539552" y="1628800"/>
            <a:ext cx="2160240" cy="1781175"/>
          </a:xfrm>
          <a:noFill/>
        </p:spPr>
      </p:pic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2160000" cy="183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9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987824" y="1412776"/>
            <a:ext cx="1962150" cy="2133600"/>
          </a:xfrm>
          <a:noFill/>
        </p:spPr>
      </p:pic>
      <p:pic>
        <p:nvPicPr>
          <p:cNvPr id="3584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861048"/>
            <a:ext cx="1962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484784"/>
            <a:ext cx="3435846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005E6AE-4891-72BD-D213-2A7A6519A7E7}"/>
              </a:ext>
            </a:extLst>
          </p:cNvPr>
          <p:cNvSpPr txBox="1"/>
          <p:nvPr/>
        </p:nvSpPr>
        <p:spPr>
          <a:xfrm>
            <a:off x="2051720" y="6345936"/>
            <a:ext cx="5544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https://plicepodkontrolou.cz/pacient/cviky-pro-plice/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/>
              <a:t>Flutter VRP 1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371600"/>
            <a:ext cx="7787208" cy="5081736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3800" dirty="0"/>
              <a:t>Cíl: </a:t>
            </a:r>
          </a:p>
          <a:p>
            <a:pPr eaLnBrk="1" hangingPunct="1">
              <a:defRPr/>
            </a:pPr>
            <a:r>
              <a:rPr lang="cs-CZ" sz="3800" dirty="0"/>
              <a:t>umožňuje snadnější odstranění hlenů a podporuje vykašlávání</a:t>
            </a:r>
          </a:p>
          <a:p>
            <a:pPr eaLnBrk="1" hangingPunct="1">
              <a:defRPr/>
            </a:pPr>
            <a:r>
              <a:rPr lang="cs-CZ" sz="3800" dirty="0"/>
              <a:t>obrácená poloha působí relaxačně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3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3800" dirty="0"/>
              <a:t>Nácvik použití: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sz="3800" dirty="0"/>
              <a:t>Vsedě u stolu, lokty opřené na podložce stolu, záda napřímená.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sz="3800" dirty="0"/>
              <a:t>V jedné ruce držíme </a:t>
            </a:r>
            <a:r>
              <a:rPr lang="cs-CZ" sz="3800" dirty="0" err="1"/>
              <a:t>Flutter</a:t>
            </a:r>
            <a:r>
              <a:rPr lang="cs-CZ" sz="3800" dirty="0"/>
              <a:t> a volně jej vložíme do úst tak, aby byl ve vodorovné poloze. Náustek leží na jazyku mezi zuby, ústa po celou dobu dýchání volně obemykají korpus </a:t>
            </a:r>
            <a:r>
              <a:rPr lang="cs-CZ" sz="3800" dirty="0" err="1"/>
              <a:t>Flutteru</a:t>
            </a:r>
            <a:r>
              <a:rPr lang="cs-CZ" sz="3800" dirty="0"/>
              <a:t>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sz="3800" dirty="0"/>
              <a:t>Druhou rukou podepřeme bradu a jemně pomáháme držet tváře, aby se nenadouvaly.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sz="3800" dirty="0"/>
              <a:t>Vdechujeme nosem, 2 sekundy pauza a vydechujeme ústy (nenafukovat tváře), tím se rozkmitá kulička v </a:t>
            </a:r>
            <a:r>
              <a:rPr lang="cs-CZ" sz="3800" dirty="0" err="1"/>
              <a:t>konu</a:t>
            </a:r>
            <a:r>
              <a:rPr lang="cs-CZ" sz="3800" dirty="0"/>
              <a:t> </a:t>
            </a:r>
            <a:r>
              <a:rPr lang="cs-CZ" sz="3800" dirty="0" err="1"/>
              <a:t>flutteru</a:t>
            </a:r>
            <a:r>
              <a:rPr lang="cs-CZ" sz="3800" dirty="0"/>
              <a:t> a dochází k vibraci stěny průdušek a následné mobilizace hlenu do HCD</a:t>
            </a:r>
          </a:p>
          <a:p>
            <a:pPr eaLnBrk="1" hangingPunct="1">
              <a:defRPr/>
            </a:pPr>
            <a:r>
              <a:rPr lang="cs-CZ" sz="3800" dirty="0"/>
              <a:t>3 – 5x denně, 3 – 20 min</a:t>
            </a:r>
            <a:endParaRPr lang="cs-CZ" sz="25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err="1"/>
              <a:t>Acapella</a:t>
            </a:r>
            <a:endParaRPr lang="cs-CZ" sz="3600" b="1" dirty="0"/>
          </a:p>
        </p:txBody>
      </p:sp>
      <p:pic>
        <p:nvPicPr>
          <p:cNvPr id="37891" name="Picture 10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04900" y="2492374"/>
            <a:ext cx="2770398" cy="2772000"/>
          </a:xfrm>
          <a:noFill/>
        </p:spPr>
      </p:pic>
      <p:pic>
        <p:nvPicPr>
          <p:cNvPr id="37892" name="Picture 11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4048" y="2492896"/>
            <a:ext cx="3150772" cy="2772000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4644008" y="908720"/>
            <a:ext cx="4024064" cy="1483891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800" b="1" dirty="0">
                <a:latin typeface="+mn-lt"/>
              </a:rPr>
              <a:t>DHD </a:t>
            </a:r>
            <a:r>
              <a:rPr lang="cs-CZ" sz="2800" b="1" dirty="0" err="1">
                <a:latin typeface="+mn-lt"/>
              </a:rPr>
              <a:t>CliniFLO</a:t>
            </a:r>
            <a:r>
              <a:rPr lang="cs-CZ" sz="2800" b="1" dirty="0">
                <a:latin typeface="+mn-lt"/>
              </a:rPr>
              <a:t>® </a:t>
            </a:r>
            <a:r>
              <a:rPr lang="cs-CZ" sz="2800" b="1" dirty="0" err="1">
                <a:latin typeface="+mn-lt"/>
              </a:rPr>
              <a:t>Low</a:t>
            </a:r>
            <a:r>
              <a:rPr lang="cs-CZ" sz="2800" b="1" dirty="0">
                <a:latin typeface="+mn-lt"/>
              </a:rPr>
              <a:t>-</a:t>
            </a:r>
            <a:r>
              <a:rPr lang="cs-CZ" sz="2800" b="1" dirty="0" err="1">
                <a:latin typeface="+mn-lt"/>
              </a:rPr>
              <a:t>Flow</a:t>
            </a:r>
            <a:r>
              <a:rPr lang="cs-CZ" sz="2800" b="1" dirty="0">
                <a:latin typeface="+mn-lt"/>
              </a:rPr>
              <a:t> </a:t>
            </a:r>
            <a:r>
              <a:rPr lang="cs-CZ" sz="2800" b="1" dirty="0" err="1">
                <a:latin typeface="+mn-lt"/>
              </a:rPr>
              <a:t>Breathing</a:t>
            </a:r>
            <a:r>
              <a:rPr lang="cs-CZ" sz="2800" b="1" dirty="0">
                <a:latin typeface="+mn-lt"/>
              </a:rPr>
              <a:t> </a:t>
            </a:r>
            <a:r>
              <a:rPr lang="cs-CZ" sz="2800" b="1" dirty="0" err="1">
                <a:latin typeface="+mn-lt"/>
              </a:rPr>
              <a:t>Exerciser</a:t>
            </a:r>
            <a:endParaRPr lang="cs-CZ" sz="2800" dirty="0">
              <a:latin typeface="+mn-lt"/>
            </a:endParaRP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 l="3637" t="958" r="1788" b="52112"/>
          <a:stretch>
            <a:fillRect/>
          </a:stretch>
        </p:blipFill>
        <p:spPr>
          <a:xfrm>
            <a:off x="323528" y="2564904"/>
            <a:ext cx="4202448" cy="3960000"/>
          </a:xfrm>
          <a:noFill/>
        </p:spPr>
      </p:pic>
      <p:pic>
        <p:nvPicPr>
          <p:cNvPr id="38916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040" y="2564904"/>
            <a:ext cx="3762075" cy="3960000"/>
          </a:xfrm>
        </p:spPr>
      </p:pic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755576" y="980728"/>
            <a:ext cx="34563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Tri – </a:t>
            </a:r>
            <a:r>
              <a:rPr lang="cs-CZ" sz="2800" b="1" dirty="0" err="1">
                <a:solidFill>
                  <a:schemeClr val="tx2"/>
                </a:solidFill>
              </a:rPr>
              <a:t>flow</a:t>
            </a:r>
            <a:endParaRPr lang="cs-CZ" sz="2800" b="1" dirty="0">
              <a:solidFill>
                <a:schemeClr val="tx2"/>
              </a:solidFill>
            </a:endParaRPr>
          </a:p>
          <a:p>
            <a:r>
              <a:rPr lang="cs-CZ" sz="1400" b="1" dirty="0" err="1">
                <a:solidFill>
                  <a:schemeClr val="tx2"/>
                </a:solidFill>
              </a:rPr>
              <a:t>norm</a:t>
            </a:r>
            <a:r>
              <a:rPr lang="cs-CZ" sz="1400" b="1" dirty="0">
                <a:solidFill>
                  <a:schemeClr val="tx2"/>
                </a:solidFill>
              </a:rPr>
              <a:t>. poloha – výdech, kuličky nahoru</a:t>
            </a:r>
          </a:p>
          <a:p>
            <a:r>
              <a:rPr lang="cs-CZ" sz="1400" b="1" dirty="0">
                <a:solidFill>
                  <a:schemeClr val="tx2"/>
                </a:solidFill>
              </a:rPr>
              <a:t>obrácená – nádech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7787208" cy="748308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/>
              <a:t>PEP maska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700808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/>
              <a:t>P</a:t>
            </a:r>
            <a:r>
              <a:rPr lang="cs-CZ" sz="2400" dirty="0"/>
              <a:t>ositive </a:t>
            </a:r>
            <a:r>
              <a:rPr lang="cs-CZ" sz="2400" b="1" dirty="0" err="1"/>
              <a:t>E</a:t>
            </a:r>
            <a:r>
              <a:rPr lang="cs-CZ" sz="2400" dirty="0" err="1"/>
              <a:t>xspiratory</a:t>
            </a:r>
            <a:r>
              <a:rPr lang="cs-CZ" sz="2400" dirty="0"/>
              <a:t> </a:t>
            </a:r>
            <a:r>
              <a:rPr lang="cs-CZ" sz="2400" b="1" dirty="0" err="1"/>
              <a:t>P</a:t>
            </a:r>
            <a:r>
              <a:rPr lang="cs-CZ" sz="2400" dirty="0" err="1"/>
              <a:t>ressure</a:t>
            </a:r>
            <a:r>
              <a:rPr lang="cs-CZ" sz="2400" dirty="0"/>
              <a:t> </a:t>
            </a:r>
            <a:r>
              <a:rPr lang="cs-CZ" sz="2400" dirty="0" err="1"/>
              <a:t>mask</a:t>
            </a: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Zúžením výdechového prostoru se zintenzivní technika prodlouženého výdechu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Provádí se vsedě, DKK pokrčené, HKK opřeny </a:t>
            </a:r>
            <a:br>
              <a:rPr lang="cs-CZ" sz="2400" dirty="0"/>
            </a:br>
            <a:r>
              <a:rPr lang="cs-CZ" sz="2400" dirty="0"/>
              <a:t>o stůl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</p:txBody>
      </p:sp>
      <p:pic>
        <p:nvPicPr>
          <p:cNvPr id="39940" name="Picture 7" descr="Bez názv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645024"/>
            <a:ext cx="285432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9" descr="thumbimage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6136" y="1340768"/>
            <a:ext cx="1701800" cy="2074863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err="1"/>
              <a:t>Frolovův</a:t>
            </a:r>
            <a:r>
              <a:rPr lang="cs-CZ" sz="2800" b="1" dirty="0"/>
              <a:t> dýchací trenažér    RC </a:t>
            </a:r>
            <a:r>
              <a:rPr lang="cs-CZ" sz="2800" b="1" dirty="0" err="1"/>
              <a:t>Cornet</a:t>
            </a:r>
            <a:endParaRPr lang="cs-CZ" sz="2800" b="1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27584" y="5661248"/>
            <a:ext cx="3505200" cy="838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1800" b="1" dirty="0">
                <a:latin typeface="Arial" charset="0"/>
              </a:rPr>
              <a:t>Aktivace inspiračních </a:t>
            </a:r>
            <a:br>
              <a:rPr lang="cs-CZ" sz="1800" b="1" dirty="0">
                <a:latin typeface="Arial" charset="0"/>
              </a:rPr>
            </a:br>
            <a:r>
              <a:rPr lang="cs-CZ" sz="1800" b="1" dirty="0">
                <a:latin typeface="Arial" charset="0"/>
              </a:rPr>
              <a:t>a exspiračních svalů pomocí odporu proti dýchání</a:t>
            </a:r>
          </a:p>
        </p:txBody>
      </p:sp>
      <p:pic>
        <p:nvPicPr>
          <p:cNvPr id="40964" name="Picture 7" descr="device-model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 b="2344"/>
          <a:stretch>
            <a:fillRect/>
          </a:stretch>
        </p:blipFill>
        <p:spPr>
          <a:xfrm>
            <a:off x="1691680" y="1556792"/>
            <a:ext cx="1619250" cy="3954463"/>
          </a:xfrm>
          <a:noFill/>
        </p:spPr>
      </p:pic>
      <p:pic>
        <p:nvPicPr>
          <p:cNvPr id="40965" name="Picture 8" descr="cornet%20n%2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76872"/>
            <a:ext cx="35306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4788024" y="5661248"/>
            <a:ext cx="4355976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cs-CZ" b="1" dirty="0">
                <a:latin typeface="Arial" charset="0"/>
              </a:rPr>
              <a:t>  Při nádechu se zvyšuje tlak a tvoří   vibrace které usnadňují odstranění nadměrného sekretu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/>
              <a:t>Vest </a:t>
            </a:r>
            <a:r>
              <a:rPr lang="cs-CZ" sz="3600" b="1" dirty="0" err="1"/>
              <a:t>Airway</a:t>
            </a:r>
            <a:r>
              <a:rPr lang="cs-CZ" sz="3600" b="1" dirty="0"/>
              <a:t> </a:t>
            </a:r>
            <a:r>
              <a:rPr lang="cs-CZ" sz="3600" b="1" dirty="0" err="1"/>
              <a:t>Clearence</a:t>
            </a:r>
            <a:r>
              <a:rPr lang="cs-CZ" sz="3600" b="1" dirty="0"/>
              <a:t> </a:t>
            </a:r>
            <a:r>
              <a:rPr lang="cs-CZ" sz="3600" b="1" dirty="0" err="1"/>
              <a:t>system</a:t>
            </a:r>
            <a:endParaRPr lang="cs-CZ" sz="3600" b="1" dirty="0"/>
          </a:p>
        </p:txBody>
      </p:sp>
      <p:pic>
        <p:nvPicPr>
          <p:cNvPr id="41987" name="Picture 8" descr="HFCWO-image_apr0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696" y="1916832"/>
            <a:ext cx="5800725" cy="2900363"/>
          </a:xfrm>
          <a:noFill/>
        </p:spPr>
      </p:pic>
      <p:sp>
        <p:nvSpPr>
          <p:cNvPr id="1537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5229200"/>
            <a:ext cx="7620000" cy="1277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000" dirty="0"/>
              <a:t>Vesta opakovaně stlačuje stěnu hrudníku a tvoří tak vibrace, které usnadňují odstraňování nadměrného sekretu z dýchacích cest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dirty="0"/>
              <a:t>Inhalační techniky</a:t>
            </a:r>
            <a:br>
              <a:rPr lang="cs-CZ" sz="3600" b="1" dirty="0"/>
            </a:br>
            <a:r>
              <a:rPr lang="cs-CZ" sz="2000" dirty="0"/>
              <a:t>(</a:t>
            </a:r>
            <a:r>
              <a:rPr lang="cs-CZ" sz="2000" dirty="0" err="1"/>
              <a:t>Inhalation</a:t>
            </a:r>
            <a:r>
              <a:rPr lang="cs-CZ" sz="2000" dirty="0"/>
              <a:t> </a:t>
            </a:r>
            <a:r>
              <a:rPr lang="cs-CZ" sz="2000" dirty="0" err="1"/>
              <a:t>therapy</a:t>
            </a:r>
            <a:r>
              <a:rPr lang="cs-CZ" sz="2000" dirty="0"/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b="1" dirty="0">
                <a:solidFill>
                  <a:srgbClr val="FFFF00"/>
                </a:solidFill>
                <a:effectLst/>
              </a:rPr>
              <a:t>Aplikace léku do dýchacího traktu</a:t>
            </a:r>
            <a:r>
              <a:rPr lang="cs-CZ" sz="2000" b="1" dirty="0">
                <a:effectLst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err="1">
                <a:effectLst/>
              </a:rPr>
              <a:t>mukolytika</a:t>
            </a:r>
            <a:endParaRPr lang="cs-CZ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err="1">
                <a:effectLst/>
              </a:rPr>
              <a:t>bronchodilatancia</a:t>
            </a:r>
            <a:endParaRPr lang="cs-CZ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effectLst/>
              </a:rPr>
              <a:t>kortikoidy, 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b="1" dirty="0">
                <a:solidFill>
                  <a:srgbClr val="FFFF00"/>
                </a:solidFill>
              </a:rPr>
              <a:t>Při inhalaci je důležitá</a:t>
            </a:r>
            <a:r>
              <a:rPr lang="cs-CZ" sz="2000" dirty="0">
                <a:solidFill>
                  <a:srgbClr val="FFFF00"/>
                </a:solidFill>
              </a:rPr>
              <a:t> </a:t>
            </a:r>
            <a:r>
              <a:rPr lang="cs-CZ" sz="2000" b="1" dirty="0">
                <a:solidFill>
                  <a:srgbClr val="FFFF00"/>
                </a:solidFill>
              </a:rPr>
              <a:t>poloha těla: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000" dirty="0"/>
              <a:t>vzájemné postavení hlavy a hrudníku ve vzpřímení zajišťuje volný průchod inhalované látky horními cestami dýchacími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2000" dirty="0"/>
              <a:t>dýchání, které se při inhalaci používá, pomáhá „dopravit“ inhalovanou látku do dýchacích cest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b="1" dirty="0">
                <a:solidFill>
                  <a:srgbClr val="FFFF00"/>
                </a:solidFill>
              </a:rPr>
              <a:t>Dýchání při běžné inhalaci:</a:t>
            </a:r>
            <a:r>
              <a:rPr lang="cs-CZ" sz="2000" dirty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hluboký nádech ústy se zadržením dechu až na konci nádechu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pasivně – aktivní výdech nosem nebo ústy mimo inhalátor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</p:txBody>
      </p:sp>
      <p:pic>
        <p:nvPicPr>
          <p:cNvPr id="33796" name="Picture 4" descr="C:\Users\Admin\Pictures\21199374-b-13-inha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cs-CZ" b="1" dirty="0"/>
              <a:t>Dechová gymnastika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3810000" cy="1828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cs-CZ" dirty="0"/>
              <a:t> Základní dechová gymnastika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3124200"/>
            <a:ext cx="4038600" cy="23622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cs-CZ" dirty="0"/>
              <a:t>   Speciální dechová gymnastika</a:t>
            </a:r>
          </a:p>
        </p:txBody>
      </p:sp>
      <p:sp>
        <p:nvSpPr>
          <p:cNvPr id="43013" name="TextovéPole 4"/>
          <p:cNvSpPr txBox="1">
            <a:spLocks noChangeArrowheads="1"/>
          </p:cNvSpPr>
          <p:nvPr/>
        </p:nvSpPr>
        <p:spPr bwMode="auto">
          <a:xfrm>
            <a:off x="4191000" y="3581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014" name="TextovéPole 5"/>
          <p:cNvSpPr txBox="1">
            <a:spLocks noChangeArrowheads="1"/>
          </p:cNvSpPr>
          <p:nvPr/>
        </p:nvSpPr>
        <p:spPr bwMode="auto">
          <a:xfrm>
            <a:off x="1371600" y="5105400"/>
            <a:ext cx="1811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dirty="0"/>
              <a:t>Statická</a:t>
            </a:r>
          </a:p>
          <a:p>
            <a:pPr marL="342900" indent="-342900">
              <a:buFontTx/>
              <a:buAutoNum type="arabicPeriod"/>
            </a:pPr>
            <a:r>
              <a:rPr lang="cs-CZ" dirty="0"/>
              <a:t>Dynamická</a:t>
            </a:r>
          </a:p>
          <a:p>
            <a:pPr marL="342900" indent="-342900">
              <a:buFontTx/>
              <a:buAutoNum type="arabicPeriod"/>
            </a:pPr>
            <a:r>
              <a:rPr lang="cs-CZ" dirty="0"/>
              <a:t>Mobilizační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32A91-C344-A5A3-1B19-0129B89DF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A982C-9E84-5B36-FA1C-0DA0053F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respiračního systému: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A7F409-01BD-347F-A8E7-306015CAD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cs-CZ" sz="32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Ovlivnění dalších vegetativních funkcí</a:t>
            </a:r>
            <a:endParaRPr lang="cs-CZ" sz="3200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r>
              <a:rPr lang="cs-CZ" sz="32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Tepová frekvence </a:t>
            </a:r>
            <a:r>
              <a:rPr lang="cs-CZ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periodicky s dechovým cyklem kolísá TF (tzv. respirační arytmie)</a:t>
            </a:r>
          </a:p>
          <a:p>
            <a:endParaRPr lang="cs-CZ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32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Mechanické ovlivnění nitrobřišních orgánů </a:t>
            </a:r>
            <a:r>
              <a:rPr lang="cs-CZ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význam pro správnou peristaltickou funkci </a:t>
            </a:r>
            <a:r>
              <a:rPr lang="cs-CZ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GITu</a:t>
            </a:r>
            <a:endParaRPr lang="cs-CZ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32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Podpora žilního návratu </a:t>
            </a:r>
            <a:r>
              <a:rPr lang="cs-CZ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v závislosti na nasávací funkci podtlaku hrudníku</a:t>
            </a: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6793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01541-0F20-7B6A-CABF-6945C61D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Dechová gymnastika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3416BD-AD76-163A-0790-4897BDB7E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8222456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tvoří základ dechové rehabilitace</a:t>
            </a:r>
          </a:p>
          <a:p>
            <a:r>
              <a:rPr lang="cs-CZ" dirty="0"/>
              <a:t>vychází z principů kineziologie a fyziologie a z nich odvozených léčebných postupů </a:t>
            </a:r>
          </a:p>
          <a:p>
            <a:r>
              <a:rPr lang="cs-CZ" dirty="0"/>
              <a:t>cílem je dosáhnout optimální dechové ekonomiky </a:t>
            </a:r>
          </a:p>
          <a:p>
            <a:r>
              <a:rPr lang="cs-CZ" dirty="0"/>
              <a:t>náplní jsou dechová cvičení</a:t>
            </a:r>
          </a:p>
          <a:p>
            <a:r>
              <a:rPr lang="cs-CZ" dirty="0"/>
              <a:t>dechový proces je doprovázen pohyby trupu, hlavy a končetin, důraz je kladen na </a:t>
            </a:r>
            <a:r>
              <a:rPr lang="cs-CZ" dirty="0" err="1"/>
              <a:t>synchronitu</a:t>
            </a:r>
            <a:r>
              <a:rPr lang="cs-CZ" dirty="0"/>
              <a:t> pohybu a dýchání (časové rozvržení vdechu a výdechu) </a:t>
            </a:r>
          </a:p>
          <a:p>
            <a:r>
              <a:rPr lang="cs-CZ" dirty="0"/>
              <a:t>techniky dechové gymnastiky přispívají k zvyšování fyzické kondice a prevenci sekundárních změn pohybového aparátu respiračně chronicky nemocných</a:t>
            </a:r>
          </a:p>
        </p:txBody>
      </p:sp>
    </p:spTree>
    <p:extLst>
      <p:ext uri="{BB962C8B-B14F-4D97-AF65-F5344CB8AC3E}">
        <p14:creationId xmlns:p14="http://schemas.microsoft.com/office/powerpoint/2010/main" val="3560408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CA9E6-D590-306C-9639-FD8BCC18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Dechová gymnastika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91278A-37B1-DFEF-D236-5308FCD67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b="1" dirty="0">
                <a:solidFill>
                  <a:srgbClr val="FFFF00"/>
                </a:solidFill>
              </a:rPr>
              <a:t>Sledování pacienta v průběhu cvičení:</a:t>
            </a:r>
          </a:p>
          <a:p>
            <a:r>
              <a:rPr lang="cs-CZ" sz="2800" dirty="0"/>
              <a:t>Vizuální sledování pacienta (barva kůže/sliznic)</a:t>
            </a:r>
          </a:p>
          <a:p>
            <a:r>
              <a:rPr lang="cs-CZ" sz="2800" dirty="0"/>
              <a:t>Subjektivní příznaky dechové nedostatečnosti (dušnost)</a:t>
            </a:r>
          </a:p>
          <a:p>
            <a:r>
              <a:rPr lang="cs-CZ" sz="2800" dirty="0"/>
              <a:t>Hyperventilace (zvýšená neuromuskulární dráždivost až křeče)</a:t>
            </a:r>
          </a:p>
          <a:p>
            <a:r>
              <a:rPr lang="cs-CZ" sz="2800" dirty="0"/>
              <a:t>U monitorovaných pacientů biochemické a ventilační parametry</a:t>
            </a:r>
          </a:p>
        </p:txBody>
      </p:sp>
    </p:spTree>
    <p:extLst>
      <p:ext uri="{BB962C8B-B14F-4D97-AF65-F5344CB8AC3E}">
        <p14:creationId xmlns:p14="http://schemas.microsoft.com/office/powerpoint/2010/main" val="22451101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dirty="0"/>
              <a:t>Základní dechová gymnastika</a:t>
            </a:r>
            <a:endParaRPr lang="cs-CZ" sz="3600" u="sng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4784"/>
            <a:ext cx="7772400" cy="487077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b="1" u="sng" dirty="0">
                <a:solidFill>
                  <a:srgbClr val="FFFF00"/>
                </a:solidFill>
              </a:rPr>
              <a:t>A. Statické dýchání</a:t>
            </a:r>
          </a:p>
          <a:p>
            <a:pPr eaLnBrk="1" hangingPunct="1">
              <a:defRPr/>
            </a:pPr>
            <a:r>
              <a:rPr lang="cs-CZ" sz="2000" dirty="0"/>
              <a:t>zaměření na: přirozený způsob a rytmus dýchání, frekvence, hloubka, délka inspiria a expiria, nádech nosem, výdech ústy</a:t>
            </a:r>
          </a:p>
          <a:p>
            <a:pPr eaLnBrk="1" hangingPunct="1">
              <a:defRPr/>
            </a:pPr>
            <a:r>
              <a:rPr lang="cs-CZ" sz="2000" dirty="0"/>
              <a:t>nácvik </a:t>
            </a:r>
            <a:r>
              <a:rPr lang="cs-CZ" sz="2000" b="1" dirty="0"/>
              <a:t>správného stereotypu dýchání</a:t>
            </a:r>
            <a:r>
              <a:rPr lang="cs-CZ" sz="2000" dirty="0"/>
              <a:t> = </a:t>
            </a:r>
            <a:r>
              <a:rPr lang="cs-CZ" sz="2000" b="1" dirty="0">
                <a:solidFill>
                  <a:srgbClr val="FFFF00"/>
                </a:solidFill>
              </a:rPr>
              <a:t>průběh dechové vlny</a:t>
            </a:r>
            <a:r>
              <a:rPr lang="cs-CZ" sz="2000" dirty="0"/>
              <a:t>: při </a:t>
            </a:r>
            <a:r>
              <a:rPr lang="cs-CZ" sz="2000" dirty="0" err="1"/>
              <a:t>inspiriu</a:t>
            </a:r>
            <a:r>
              <a:rPr lang="cs-CZ" sz="2000" dirty="0"/>
              <a:t> i </a:t>
            </a:r>
            <a:r>
              <a:rPr lang="cs-CZ" sz="2000" dirty="0" err="1"/>
              <a:t>expiriu</a:t>
            </a:r>
            <a:r>
              <a:rPr lang="cs-CZ" sz="2000" dirty="0"/>
              <a:t> vždy postupuje kraniálně (od břicha k hrudníku) – </a:t>
            </a:r>
            <a:r>
              <a:rPr lang="cs-CZ" sz="2000" dirty="0" err="1">
                <a:solidFill>
                  <a:srgbClr val="FFFF00"/>
                </a:solidFill>
              </a:rPr>
              <a:t>distoproximální</a:t>
            </a:r>
            <a:r>
              <a:rPr lang="cs-CZ" sz="2000" dirty="0">
                <a:solidFill>
                  <a:srgbClr val="FFFF00"/>
                </a:solidFill>
              </a:rPr>
              <a:t> dechová vlna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dirty="0"/>
          </a:p>
        </p:txBody>
      </p:sp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724400"/>
            <a:ext cx="30495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871" y="3961388"/>
            <a:ext cx="2700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810000"/>
            <a:ext cx="172243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ovéPole 13"/>
          <p:cNvSpPr txBox="1">
            <a:spLocks noChangeArrowheads="1"/>
          </p:cNvSpPr>
          <p:nvPr/>
        </p:nvSpPr>
        <p:spPr bwMode="auto">
          <a:xfrm>
            <a:off x="1043608" y="5819933"/>
            <a:ext cx="17556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Brániční dýchání</a:t>
            </a:r>
          </a:p>
        </p:txBody>
      </p:sp>
      <p:sp>
        <p:nvSpPr>
          <p:cNvPr id="44040" name="TextovéPole 14"/>
          <p:cNvSpPr txBox="1">
            <a:spLocks noChangeArrowheads="1"/>
          </p:cNvSpPr>
          <p:nvPr/>
        </p:nvSpPr>
        <p:spPr bwMode="auto">
          <a:xfrm>
            <a:off x="3407026" y="4308240"/>
            <a:ext cx="3328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Horizontální sed, klidové dýchání</a:t>
            </a:r>
          </a:p>
        </p:txBody>
      </p:sp>
      <p:sp>
        <p:nvSpPr>
          <p:cNvPr id="44041" name="TextovéPole 15"/>
          <p:cNvSpPr txBox="1">
            <a:spLocks noChangeArrowheads="1"/>
          </p:cNvSpPr>
          <p:nvPr/>
        </p:nvSpPr>
        <p:spPr bwMode="auto">
          <a:xfrm>
            <a:off x="7164288" y="3429000"/>
            <a:ext cx="175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Vertikální sed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dirty="0"/>
              <a:t>Základní dechová gymnastika</a:t>
            </a:r>
            <a:endParaRPr lang="cs-CZ" sz="3600" u="sng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4784"/>
            <a:ext cx="8050088" cy="48611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3200" b="1" u="sng" dirty="0">
                <a:solidFill>
                  <a:srgbClr val="FFFF00"/>
                </a:solidFill>
              </a:rPr>
              <a:t>Příklady cviků statického dýchání</a:t>
            </a:r>
            <a:r>
              <a:rPr lang="cs-CZ" sz="3200" u="sng" dirty="0">
                <a:solidFill>
                  <a:srgbClr val="FFFF00"/>
                </a:solidFill>
              </a:rPr>
              <a:t>:</a:t>
            </a:r>
            <a:endParaRPr lang="cs-CZ" sz="4400" u="sng" dirty="0">
              <a:solidFill>
                <a:srgbClr val="FF0000"/>
              </a:solidFill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cs-CZ" sz="3200" dirty="0"/>
              <a:t>prohloubený nádech (na 3, 4 a postupně i více dob)</a:t>
            </a:r>
            <a:endParaRPr lang="cs-CZ" sz="4400" dirty="0"/>
          </a:p>
          <a:p>
            <a:pPr marL="969264" lvl="1" indent="-514350">
              <a:buFont typeface="+mj-lt"/>
              <a:buAutoNum type="alphaLcParenR"/>
            </a:pPr>
            <a:r>
              <a:rPr lang="cs-CZ" sz="2800" dirty="0"/>
              <a:t>pomalý, prohloubený výdech na 3 – 4 doby</a:t>
            </a:r>
            <a:endParaRPr lang="cs-CZ" sz="4000" dirty="0"/>
          </a:p>
          <a:p>
            <a:pPr marL="969264" lvl="1" indent="-514350">
              <a:buFont typeface="+mj-lt"/>
              <a:buAutoNum type="alphaLcParenR"/>
            </a:pPr>
            <a:r>
              <a:rPr lang="cs-CZ" sz="2800" dirty="0"/>
              <a:t>rychlý, krátký výdech</a:t>
            </a:r>
            <a:endParaRPr lang="cs-CZ" sz="4000" dirty="0"/>
          </a:p>
          <a:p>
            <a:pPr marL="969264" lvl="1" indent="-514350">
              <a:buFont typeface="+mj-lt"/>
              <a:buAutoNum type="alphaLcParenR"/>
            </a:pPr>
            <a:r>
              <a:rPr lang="cs-CZ" sz="2800" dirty="0"/>
              <a:t>v </a:t>
            </a:r>
            <a:r>
              <a:rPr lang="cs-CZ" sz="2800" dirty="0" err="1"/>
              <a:t>pol</a:t>
            </a:r>
            <a:r>
              <a:rPr lang="cs-CZ" sz="2800" dirty="0"/>
              <a:t>. výdechu zadržení dechu a dál pokračovat</a:t>
            </a:r>
            <a:endParaRPr lang="cs-CZ" sz="4000" dirty="0"/>
          </a:p>
          <a:p>
            <a:pPr marL="582930" lvl="0" indent="-514350">
              <a:buFont typeface="+mj-lt"/>
              <a:buAutoNum type="arabicPeriod"/>
            </a:pPr>
            <a:r>
              <a:rPr lang="cs-CZ" sz="2900" dirty="0"/>
              <a:t>rychlý, krátký nádech a pomalý, prodloužený výdech</a:t>
            </a:r>
          </a:p>
          <a:p>
            <a:pPr marL="582930" lvl="0" indent="-514350">
              <a:buFont typeface="+mj-lt"/>
              <a:buAutoNum type="arabicPeriod"/>
            </a:pPr>
            <a:r>
              <a:rPr lang="cs-CZ" sz="2900" dirty="0"/>
              <a:t>pomalý a plynulý nádech i výdech se zadržením dechu v různých fázích dech. cyklu (uprostřed nádechu/výdechu, mezi nádechem a výdechem –  a to v různých kombinacích)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900" dirty="0"/>
              <a:t>nádech š až 4x nárazovitě vdechnout, výdech pomalý a plynulý</a:t>
            </a:r>
          </a:p>
          <a:p>
            <a:pPr marL="582930" lvl="0" indent="-514350">
              <a:buFont typeface="+mj-lt"/>
              <a:buAutoNum type="arabicPeriod"/>
            </a:pPr>
            <a:r>
              <a:rPr lang="cs-CZ" sz="2900" dirty="0"/>
              <a:t>pomalý, plynulý nádech a výdech nárazovitě na hlásku „s“,  „š“,  „f“ </a:t>
            </a:r>
            <a:r>
              <a:rPr lang="cs-CZ" sz="3200" dirty="0"/>
              <a:t>apod.</a:t>
            </a:r>
            <a:endParaRPr lang="cs-CZ" sz="4400" dirty="0"/>
          </a:p>
          <a:p>
            <a:pPr>
              <a:buNone/>
            </a:pPr>
            <a:endParaRPr lang="cs-CZ" sz="4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/>
              <a:t>Základní dechová gymnastika</a:t>
            </a:r>
            <a:endParaRPr lang="cs-CZ" sz="3600" u="sng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4784"/>
            <a:ext cx="7772400" cy="487077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b="1" u="sng" dirty="0">
                <a:solidFill>
                  <a:srgbClr val="FFFF00"/>
                </a:solidFill>
              </a:rPr>
              <a:t>B. Dynamické dýchání</a:t>
            </a:r>
            <a:endParaRPr lang="cs-CZ" sz="2400" b="1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cs-CZ" sz="2000" dirty="0"/>
              <a:t>zaměření na: správnou koordinaci dýchání a pohybu těla, zlepšení pohyblivosti hrudníku</a:t>
            </a:r>
          </a:p>
          <a:p>
            <a:pPr eaLnBrk="1" hangingPunct="1">
              <a:defRPr/>
            </a:pPr>
            <a:r>
              <a:rPr lang="cs-CZ" sz="2000" dirty="0"/>
              <a:t>dýchání spojeno s pohyby končetin a trupu</a:t>
            </a:r>
          </a:p>
          <a:p>
            <a:pPr eaLnBrk="1" hangingPunct="1">
              <a:defRPr/>
            </a:pPr>
            <a:r>
              <a:rPr lang="cs-CZ" sz="2000" dirty="0"/>
              <a:t>platí, že při pohybu HKK směrem od těla = nádech, zpět = výdech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 cstate="print"/>
          <a:srcRect t="20100" r="-1334"/>
          <a:stretch>
            <a:fillRect/>
          </a:stretch>
        </p:blipFill>
        <p:spPr bwMode="auto">
          <a:xfrm>
            <a:off x="1763688" y="3629025"/>
            <a:ext cx="2895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4" cstate="print"/>
          <a:srcRect t="20409" r="356"/>
          <a:stretch>
            <a:fillRect/>
          </a:stretch>
        </p:blipFill>
        <p:spPr bwMode="auto">
          <a:xfrm>
            <a:off x="914400" y="5301208"/>
            <a:ext cx="2667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5" cstate="print"/>
          <a:srcRect r="33826"/>
          <a:stretch>
            <a:fillRect/>
          </a:stretch>
        </p:blipFill>
        <p:spPr bwMode="auto">
          <a:xfrm>
            <a:off x="4806185" y="38862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0617" y="3502374"/>
            <a:ext cx="1832851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dirty="0"/>
              <a:t>Základní dechová gymnastika</a:t>
            </a:r>
            <a:endParaRPr lang="cs-CZ" sz="3600" u="sng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4784"/>
            <a:ext cx="7772400" cy="53732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sz="3200" b="1" u="sng" dirty="0">
                <a:solidFill>
                  <a:srgbClr val="FFFF00"/>
                </a:solidFill>
              </a:rPr>
              <a:t>Příklady cviků dynamického dýchání</a:t>
            </a:r>
            <a:r>
              <a:rPr lang="cs-CZ" sz="3200" u="sng" dirty="0">
                <a:solidFill>
                  <a:srgbClr val="FFFF00"/>
                </a:solidFill>
              </a:rPr>
              <a:t> </a:t>
            </a:r>
            <a:r>
              <a:rPr lang="cs-CZ" sz="3200" dirty="0"/>
              <a:t>(vsedě):</a:t>
            </a:r>
          </a:p>
          <a:p>
            <a:pPr>
              <a:buNone/>
            </a:pPr>
            <a:endParaRPr lang="cs-CZ" sz="3200" dirty="0">
              <a:solidFill>
                <a:srgbClr val="FF0000"/>
              </a:solidFill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cs-CZ" sz="3200" dirty="0"/>
              <a:t>zapažení obou HKK současně</a:t>
            </a:r>
          </a:p>
          <a:p>
            <a:pPr marL="582930" lvl="0" indent="-514350">
              <a:buFont typeface="+mj-lt"/>
              <a:buAutoNum type="arabicPeriod"/>
            </a:pPr>
            <a:r>
              <a:rPr lang="cs-CZ" sz="3200" dirty="0"/>
              <a:t>upažení s rotací hlavy a pohledem do strany, střídat LHK a PHK</a:t>
            </a:r>
          </a:p>
          <a:p>
            <a:pPr marL="582930" lvl="0" indent="-514350">
              <a:buFont typeface="+mj-lt"/>
              <a:buAutoNum type="arabicPeriod"/>
            </a:pPr>
            <a:r>
              <a:rPr lang="cs-CZ" sz="3200" dirty="0"/>
              <a:t>zvednout ramena, povolit ramena dolů</a:t>
            </a:r>
          </a:p>
          <a:p>
            <a:pPr marL="582930" lvl="0" indent="-514350">
              <a:buFont typeface="+mj-lt"/>
              <a:buAutoNum type="arabicPeriod"/>
            </a:pPr>
            <a:r>
              <a:rPr lang="cs-CZ" sz="3200" dirty="0"/>
              <a:t>obě ruce pokrčit v loktech, prsty na ramena a zpět</a:t>
            </a:r>
          </a:p>
          <a:p>
            <a:pPr marL="582930" lvl="0" indent="-514350">
              <a:buFont typeface="+mj-lt"/>
              <a:buAutoNum type="arabicPeriod"/>
            </a:pPr>
            <a:r>
              <a:rPr lang="cs-CZ" sz="3200" dirty="0"/>
              <a:t>obě ruce na ramena, zvedat lokty od těla (obměna: lokty dopředu </a:t>
            </a:r>
            <a:br>
              <a:rPr lang="cs-CZ" sz="3200" dirty="0"/>
            </a:br>
            <a:r>
              <a:rPr lang="cs-CZ" sz="3200" dirty="0"/>
              <a:t>a dozadu, popř. kroužky)</a:t>
            </a:r>
          </a:p>
          <a:p>
            <a:pPr marL="582930" lvl="0" indent="-514350">
              <a:buFont typeface="+mj-lt"/>
              <a:buAutoNum type="arabicPeriod"/>
            </a:pPr>
            <a:r>
              <a:rPr lang="cs-CZ" sz="3200" dirty="0"/>
              <a:t>obě HKK natažené upažit současně s mírným hrudním záklonem </a:t>
            </a:r>
            <a:br>
              <a:rPr lang="cs-CZ" sz="3200" dirty="0"/>
            </a:br>
            <a:r>
              <a:rPr lang="cs-CZ" sz="3200" dirty="0"/>
              <a:t>a zpět připažit</a:t>
            </a:r>
          </a:p>
          <a:p>
            <a:pPr marL="582930" lvl="0" indent="-514350">
              <a:buFont typeface="+mj-lt"/>
              <a:buAutoNum type="arabicPeriod"/>
            </a:pPr>
            <a:r>
              <a:rPr lang="cs-CZ" sz="3200" dirty="0"/>
              <a:t>upažením obě ruce za hlavu a zpět</a:t>
            </a:r>
          </a:p>
          <a:p>
            <a:pPr marL="582930" lvl="0" indent="-514350">
              <a:buFont typeface="+mj-lt"/>
              <a:buAutoNum type="arabicPeriod"/>
            </a:pPr>
            <a:r>
              <a:rPr lang="cs-CZ" sz="3200" dirty="0"/>
              <a:t>obě ruce pokrčené a složené v týl, pohyb loktů dozadu se současným záklonem v </a:t>
            </a:r>
            <a:r>
              <a:rPr lang="cs-CZ" sz="3200" dirty="0" err="1"/>
              <a:t>Th</a:t>
            </a:r>
            <a:r>
              <a:rPr lang="cs-CZ" sz="3200" dirty="0"/>
              <a:t> páteři a zpět lokty dopředu se současným předklonem</a:t>
            </a:r>
          </a:p>
          <a:p>
            <a:pPr marL="582930" lvl="0" indent="-514350">
              <a:buFont typeface="+mj-lt"/>
              <a:buAutoNum type="arabicPeriod"/>
            </a:pPr>
            <a:r>
              <a:rPr lang="cs-CZ" sz="3200" dirty="0"/>
              <a:t>obě ruce v týl, rotace trupu doprava a doleva</a:t>
            </a:r>
          </a:p>
          <a:p>
            <a:pPr marL="582930" lvl="0" indent="-514350">
              <a:buFont typeface="+mj-lt"/>
              <a:buAutoNum type="arabicPeriod"/>
            </a:pPr>
            <a:r>
              <a:rPr lang="cs-CZ" sz="3200" dirty="0"/>
              <a:t>ruce v týl, úklony doprava a doleva</a:t>
            </a:r>
          </a:p>
          <a:p>
            <a:pPr marL="582930" lvl="0" indent="-514350">
              <a:buFont typeface="+mj-lt"/>
              <a:buAutoNum type="arabicPeriod"/>
            </a:pPr>
            <a:r>
              <a:rPr lang="cs-CZ" sz="3200" dirty="0"/>
              <a:t>upažit skrčmo (svícen), mírný záklon trupu, připažit, mírný předklon</a:t>
            </a:r>
          </a:p>
          <a:p>
            <a:pPr marL="582930" lvl="0" indent="-514350">
              <a:buFont typeface="+mj-lt"/>
              <a:buAutoNum type="arabicPeriod"/>
            </a:pPr>
            <a:endParaRPr lang="cs-CZ" sz="3200" dirty="0"/>
          </a:p>
          <a:p>
            <a:pPr>
              <a:buNone/>
            </a:pPr>
            <a:r>
              <a:rPr lang="cs-CZ" sz="3200" dirty="0"/>
              <a:t> </a:t>
            </a:r>
          </a:p>
          <a:p>
            <a:pPr>
              <a:buNone/>
            </a:pPr>
            <a:endParaRPr lang="cs-CZ" sz="3200" u="sng" dirty="0">
              <a:solidFill>
                <a:srgbClr val="FF0000"/>
              </a:solidFill>
            </a:endParaRPr>
          </a:p>
          <a:p>
            <a:pPr>
              <a:buNone/>
            </a:pPr>
            <a:endParaRPr lang="cs-CZ" sz="4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269" y="37914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/>
              <a:t>Speciální dechová </a:t>
            </a:r>
            <a:br>
              <a:rPr lang="cs-CZ" sz="3200" b="1" dirty="0"/>
            </a:br>
            <a:r>
              <a:rPr lang="cs-CZ" sz="3200" b="1" dirty="0"/>
              <a:t>gymnastika</a:t>
            </a:r>
            <a:endParaRPr lang="cs-CZ" sz="32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060848"/>
            <a:ext cx="7525045" cy="4536504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dirty="0"/>
              <a:t>Procvičuje </a:t>
            </a:r>
            <a:r>
              <a:rPr lang="cs-CZ" sz="2400" b="1" dirty="0"/>
              <a:t>jednotlivé typy dýchání, hloubku dechu, </a:t>
            </a:r>
            <a:r>
              <a:rPr lang="cs-CZ" sz="2400" dirty="0"/>
              <a:t>využívá různé</a:t>
            </a:r>
            <a:r>
              <a:rPr lang="cs-CZ" sz="2400" b="1" dirty="0"/>
              <a:t> dechové polohy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cs-CZ" sz="1800" b="1" dirty="0"/>
          </a:p>
          <a:p>
            <a:pPr marL="0" indent="0" eaLnBrk="1" hangingPunct="1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cs-CZ" sz="2400" b="1" dirty="0">
                <a:solidFill>
                  <a:srgbClr val="FFFF00"/>
                </a:solidFill>
              </a:rPr>
              <a:t>A. lokalizované dýchání </a:t>
            </a:r>
            <a:endParaRPr lang="cs-CZ" sz="2400" dirty="0"/>
          </a:p>
          <a:p>
            <a:pPr marL="0" indent="0" eaLnBrk="1" hangingPunct="1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cs-CZ" sz="2400" b="1" dirty="0">
                <a:solidFill>
                  <a:srgbClr val="FFFF00"/>
                </a:solidFill>
              </a:rPr>
              <a:t>B. izolované dýchání </a:t>
            </a:r>
          </a:p>
          <a:p>
            <a:pPr marL="0" indent="0" eaLnBrk="1" hangingPunct="1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cs-CZ" sz="2400" b="1" dirty="0">
                <a:solidFill>
                  <a:srgbClr val="FFFF00"/>
                </a:solidFill>
              </a:rPr>
              <a:t>C. kombinované dýchání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cs-CZ" sz="2400" b="1" dirty="0">
                <a:solidFill>
                  <a:srgbClr val="FFFF00"/>
                </a:solidFill>
              </a:rPr>
              <a:t>D. péče o hygienu dýchacích cest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cs-CZ" sz="2400" b="1" dirty="0">
                <a:solidFill>
                  <a:srgbClr val="FFFF00"/>
                </a:solidFill>
              </a:rPr>
              <a:t>E. asistovaný výdech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/>
              <a:t> </a:t>
            </a:r>
          </a:p>
          <a:p>
            <a:pPr marL="0" indent="0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cs-CZ" sz="2400" b="1" dirty="0">
                <a:solidFill>
                  <a:srgbClr val="FFFF00"/>
                </a:solidFill>
              </a:rPr>
              <a:t>F. </a:t>
            </a:r>
            <a:r>
              <a:rPr lang="cs-CZ" sz="2400" b="1" dirty="0" err="1">
                <a:solidFill>
                  <a:srgbClr val="FFFF00"/>
                </a:solidFill>
              </a:rPr>
              <a:t>rezistovaný</a:t>
            </a:r>
            <a:r>
              <a:rPr lang="cs-CZ" sz="2400" b="1" dirty="0">
                <a:solidFill>
                  <a:srgbClr val="FFFF00"/>
                </a:solidFill>
              </a:rPr>
              <a:t> výdech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endParaRPr lang="cs-CZ" sz="2000" dirty="0"/>
          </a:p>
          <a:p>
            <a:pPr marL="0" indent="0" eaLnBrk="1" hangingPunct="1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cs-CZ" sz="2400" b="1" dirty="0">
                <a:solidFill>
                  <a:srgbClr val="FFFF00"/>
                </a:solidFill>
              </a:rPr>
              <a:t>G</a:t>
            </a:r>
            <a:r>
              <a:rPr lang="cs-CZ" sz="2400" dirty="0">
                <a:solidFill>
                  <a:srgbClr val="FFFF00"/>
                </a:solidFill>
              </a:rPr>
              <a:t>. </a:t>
            </a:r>
            <a:r>
              <a:rPr lang="cs-CZ" sz="2400" b="1" dirty="0">
                <a:solidFill>
                  <a:srgbClr val="FFFF00"/>
                </a:solidFill>
              </a:rPr>
              <a:t>polohová drenáž </a:t>
            </a:r>
          </a:p>
        </p:txBody>
      </p:sp>
      <p:pic>
        <p:nvPicPr>
          <p:cNvPr id="40962" name="Picture 2" descr="http://orthowellpt.com/wp-content/uploads/2013/03/Diapgrahgmatic-breath-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88640"/>
            <a:ext cx="2133600" cy="129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/>
              <a:t>Speciální dechová gymnastika</a:t>
            </a:r>
            <a:endParaRPr lang="cs-CZ" sz="36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00200"/>
            <a:ext cx="8208912" cy="4997152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120000"/>
              </a:lnSpc>
              <a:buAutoNum type="alphaUcPeriod"/>
              <a:defRPr/>
            </a:pPr>
            <a:r>
              <a:rPr lang="cs-CZ" sz="2600" b="1" dirty="0">
                <a:solidFill>
                  <a:srgbClr val="FFFF00"/>
                </a:solidFill>
              </a:rPr>
              <a:t>Lokalizované dýchání </a:t>
            </a:r>
          </a:p>
          <a:p>
            <a:pPr marL="342900">
              <a:lnSpc>
                <a:spcPct val="120000"/>
              </a:lnSpc>
              <a:defRPr/>
            </a:pPr>
            <a:r>
              <a:rPr lang="cs-CZ" sz="2100" dirty="0"/>
              <a:t>dýchání proti tlaku ruky fyzioterapeuta („odtlačte ruce fyzioterapeuta“, „nadechněte do volné části plic“)  popř. lokalizování dané polohou pacienta </a:t>
            </a:r>
          </a:p>
          <a:p>
            <a:pPr marL="342900">
              <a:lnSpc>
                <a:spcPct val="120000"/>
              </a:lnSpc>
              <a:defRPr/>
            </a:pPr>
            <a:r>
              <a:rPr lang="cs-CZ" sz="2100" dirty="0"/>
              <a:t>snažíme se o:</a:t>
            </a:r>
          </a:p>
          <a:p>
            <a:pPr marL="672084" lvl="1">
              <a:lnSpc>
                <a:spcPct val="120000"/>
              </a:lnSpc>
              <a:defRPr/>
            </a:pPr>
            <a:r>
              <a:rPr lang="cs-CZ" sz="1700" dirty="0"/>
              <a:t>Zvýšit pohyblivost jednotlivých částí hrudníku</a:t>
            </a:r>
          </a:p>
          <a:p>
            <a:pPr marL="672084" lvl="1">
              <a:lnSpc>
                <a:spcPct val="120000"/>
              </a:lnSpc>
              <a:defRPr/>
            </a:pPr>
            <a:r>
              <a:rPr lang="cs-CZ" sz="1700" dirty="0"/>
              <a:t>Rozvinutí určité části plic (rozrušit v nich srůsty)</a:t>
            </a:r>
          </a:p>
          <a:p>
            <a:pPr marL="672084" lvl="1">
              <a:lnSpc>
                <a:spcPct val="120000"/>
              </a:lnSpc>
              <a:defRPr/>
            </a:pPr>
            <a:r>
              <a:rPr lang="cs-CZ" sz="1700" dirty="0"/>
              <a:t>Posílit dýchací svalstvo</a:t>
            </a:r>
          </a:p>
          <a:p>
            <a:pPr marL="672084" lvl="1">
              <a:lnSpc>
                <a:spcPct val="120000"/>
              </a:lnSpc>
              <a:defRPr/>
            </a:pPr>
            <a:r>
              <a:rPr lang="cs-CZ" sz="1700" dirty="0"/>
              <a:t>Korekční charakter (u vrozených vad hrudníku, získaných deformit </a:t>
            </a:r>
            <a:r>
              <a:rPr lang="cs-CZ" sz="1700" dirty="0" err="1"/>
              <a:t>Th</a:t>
            </a:r>
            <a:r>
              <a:rPr lang="cs-CZ" sz="1700" dirty="0"/>
              <a:t> páteře, hrudníku)</a:t>
            </a:r>
          </a:p>
          <a:p>
            <a:pPr marL="672084" lvl="1">
              <a:lnSpc>
                <a:spcPct val="120000"/>
              </a:lnSpc>
              <a:defRPr/>
            </a:pPr>
            <a:endParaRPr lang="cs-CZ" sz="1700" dirty="0"/>
          </a:p>
          <a:p>
            <a:pPr marL="609600" indent="-609600" eaLnBrk="1" hangingPunct="1">
              <a:lnSpc>
                <a:spcPct val="120000"/>
              </a:lnSpc>
              <a:buNone/>
              <a:defRPr/>
            </a:pPr>
            <a:r>
              <a:rPr lang="cs-CZ" sz="2100" dirty="0"/>
              <a:t>Tlak se v průběhu nádechu a výdechu mění:</a:t>
            </a:r>
          </a:p>
          <a:p>
            <a:pPr marL="938784" lvl="1" indent="-609600">
              <a:lnSpc>
                <a:spcPct val="120000"/>
              </a:lnSpc>
              <a:defRPr/>
            </a:pPr>
            <a:r>
              <a:rPr lang="cs-CZ" sz="1700" dirty="0"/>
              <a:t>na začátku </a:t>
            </a:r>
            <a:r>
              <a:rPr lang="cs-CZ" sz="1700" u="sng" dirty="0"/>
              <a:t>nádechu</a:t>
            </a:r>
            <a:r>
              <a:rPr lang="cs-CZ" sz="1700" dirty="0"/>
              <a:t> je odpor velký, ke konci minimální</a:t>
            </a:r>
          </a:p>
          <a:p>
            <a:pPr marL="938784" lvl="1" indent="-609600">
              <a:lnSpc>
                <a:spcPct val="120000"/>
              </a:lnSpc>
              <a:defRPr/>
            </a:pPr>
            <a:r>
              <a:rPr lang="cs-CZ" sz="1700" dirty="0"/>
              <a:t>na začátku </a:t>
            </a:r>
            <a:r>
              <a:rPr lang="cs-CZ" sz="1700" u="sng" dirty="0"/>
              <a:t>výdechu</a:t>
            </a:r>
            <a:r>
              <a:rPr lang="cs-CZ" sz="1700" dirty="0"/>
              <a:t> minimální, ke konci velký, můžeme přidat vibraci</a:t>
            </a:r>
          </a:p>
          <a:p>
            <a:pPr marL="938784" lvl="1" indent="-609600">
              <a:lnSpc>
                <a:spcPct val="120000"/>
              </a:lnSpc>
              <a:buNone/>
              <a:defRPr/>
            </a:pPr>
            <a:endParaRPr lang="cs-CZ" sz="1700" dirty="0"/>
          </a:p>
          <a:p>
            <a:pPr marL="609600" indent="-609600">
              <a:lnSpc>
                <a:spcPct val="120000"/>
              </a:lnSpc>
              <a:buNone/>
              <a:defRPr/>
            </a:pPr>
            <a:r>
              <a:rPr lang="cs-CZ" sz="2100" dirty="0"/>
              <a:t>Pacient by měl mít odvrácenou tvář (nedýchat FT do obličeje), FT se doporučuje rouška</a:t>
            </a:r>
          </a:p>
          <a:p>
            <a:pPr marL="938784" lvl="1" indent="-609600">
              <a:lnSpc>
                <a:spcPct val="120000"/>
              </a:lnSpc>
              <a:defRPr/>
            </a:pPr>
            <a:endParaRPr lang="cs-CZ" sz="2200" dirty="0"/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E31E79-7316-EA86-06D3-0D35E384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Speciální dechová gymnastika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3642DA-4667-01FF-47B5-4078C1EBA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28800"/>
            <a:ext cx="7772400" cy="4572000"/>
          </a:xfrm>
        </p:spPr>
        <p:txBody>
          <a:bodyPr/>
          <a:lstStyle/>
          <a:p>
            <a:r>
              <a:rPr lang="cs-CZ" sz="3200" b="1" dirty="0">
                <a:solidFill>
                  <a:srgbClr val="FFFF00"/>
                </a:solidFill>
              </a:rPr>
              <a:t>A. Lokalizované dýchání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ED01C9-DCCA-88A4-ECD0-376D9E8FF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41" t="49010" r="42089" b="8001"/>
          <a:stretch/>
        </p:blipFill>
        <p:spPr>
          <a:xfrm>
            <a:off x="2195736" y="2276872"/>
            <a:ext cx="5616624" cy="405790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8C694A1-A34F-5AD2-B310-BF903A26FACB}"/>
              </a:ext>
            </a:extLst>
          </p:cNvPr>
          <p:cNvSpPr txBox="1"/>
          <p:nvPr/>
        </p:nvSpPr>
        <p:spPr>
          <a:xfrm>
            <a:off x="2514600" y="633478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https://nemocniceostravavitkovice.agel.cz/pracoviste/oddeleni/rhb/ke-stazeni/rehabilitace-pacientu-po-covid-19.pdf</a:t>
            </a:r>
          </a:p>
        </p:txBody>
      </p:sp>
    </p:spTree>
    <p:extLst>
      <p:ext uri="{BB962C8B-B14F-4D97-AF65-F5344CB8AC3E}">
        <p14:creationId xmlns:p14="http://schemas.microsoft.com/office/powerpoint/2010/main" val="28961861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/>
              <a:t>Speciální dechová gymnastika</a:t>
            </a:r>
            <a:endParaRPr lang="cs-CZ" sz="36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00200"/>
            <a:ext cx="7931224" cy="4997152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120000"/>
              </a:lnSpc>
              <a:buNone/>
              <a:defRPr/>
            </a:pPr>
            <a:r>
              <a:rPr lang="cs-CZ" sz="2600" b="1" dirty="0">
                <a:solidFill>
                  <a:srgbClr val="FFFF00"/>
                </a:solidFill>
              </a:rPr>
              <a:t>A. Lokalizované dýchání </a:t>
            </a:r>
          </a:p>
          <a:p>
            <a:pPr marL="410400" indent="-342000" eaLnBrk="1" hangingPunct="1">
              <a:buClr>
                <a:srgbClr val="FFFF00"/>
              </a:buClr>
              <a:buFont typeface="+mj-lt"/>
              <a:buAutoNum type="alphaLcParenR"/>
              <a:defRPr/>
            </a:pPr>
            <a:r>
              <a:rPr lang="cs-CZ" sz="1800" i="1" dirty="0">
                <a:solidFill>
                  <a:srgbClr val="FFFF00"/>
                </a:solidFill>
              </a:rPr>
              <a:t>lokalizované horní hrudní dýchání</a:t>
            </a:r>
            <a:r>
              <a:rPr lang="cs-CZ" sz="1800" dirty="0">
                <a:solidFill>
                  <a:srgbClr val="FFFF00"/>
                </a:solidFill>
              </a:rPr>
              <a:t> </a:t>
            </a:r>
            <a:r>
              <a:rPr lang="cs-CZ" sz="1800" dirty="0"/>
              <a:t>– pacient v lehu na zádech/v sedu s HKK volně podél těla nebo „ruce v bok“ – fyzioterapeut klade odpor pod klíčními kostmi nebo na sternum</a:t>
            </a:r>
          </a:p>
          <a:p>
            <a:pPr lvl="0">
              <a:buClr>
                <a:srgbClr val="FFFF00"/>
              </a:buClr>
              <a:buFont typeface="+mj-lt"/>
              <a:buAutoNum type="alphaLcParenR"/>
            </a:pPr>
            <a:r>
              <a:rPr lang="cs-CZ" sz="1800" i="1" dirty="0">
                <a:solidFill>
                  <a:srgbClr val="FFFF00"/>
                </a:solidFill>
              </a:rPr>
              <a:t>lokalizované dolní hrudní postranní dýchání</a:t>
            </a:r>
            <a:r>
              <a:rPr lang="cs-CZ" sz="1800" dirty="0">
                <a:solidFill>
                  <a:srgbClr val="FFFF00"/>
                </a:solidFill>
              </a:rPr>
              <a:t> </a:t>
            </a:r>
            <a:r>
              <a:rPr lang="cs-CZ" sz="1800" dirty="0"/>
              <a:t>– pacient v lehu na zádech/v sedu s HKK ve výši hlavy (ruce sepnuté v týl, popř. ve svícnu), odpor klademe na poslední 3 – 4 žebra z obou stran</a:t>
            </a:r>
          </a:p>
          <a:p>
            <a:pPr lvl="0">
              <a:buClr>
                <a:srgbClr val="FFFF00"/>
              </a:buClr>
              <a:buFont typeface="+mj-lt"/>
              <a:buAutoNum type="alphaLcParenR"/>
            </a:pPr>
            <a:r>
              <a:rPr lang="cs-CZ" sz="1800" i="1" dirty="0">
                <a:solidFill>
                  <a:srgbClr val="FFFF00"/>
                </a:solidFill>
              </a:rPr>
              <a:t>lokalizované zadní hrudní dýchání </a:t>
            </a:r>
            <a:r>
              <a:rPr lang="cs-CZ" sz="1800" dirty="0"/>
              <a:t>– pacient v lehu na břiše/v sedu s mírným předklonem a oporou o HKK, odpor klademe vzadu na střední/dolní část hrudníku</a:t>
            </a:r>
          </a:p>
          <a:p>
            <a:pPr lvl="0">
              <a:buClr>
                <a:srgbClr val="FFFF00"/>
              </a:buClr>
              <a:buFont typeface="+mj-lt"/>
              <a:buAutoNum type="alphaLcParenR"/>
            </a:pPr>
            <a:r>
              <a:rPr lang="cs-CZ" sz="1800" i="1" dirty="0">
                <a:solidFill>
                  <a:srgbClr val="FFFF00"/>
                </a:solidFill>
              </a:rPr>
              <a:t>lokalizované jednostranné dýchání </a:t>
            </a:r>
            <a:r>
              <a:rPr lang="cs-CZ" sz="1800" dirty="0"/>
              <a:t>– obdobně jako předchozí, pouze odpor klademe pouze na jedné straně hrudníku, cílem je zvýšení dechových exkurzí na postižené straně hrudníku, polohy pacienta při cvičení jsou možné: v lehu na zádech, na břiše, na boku zdravé strany,  v sedu – často se přidává mírný úklon trupu směrem od postižené strany popř. různé polohy HK na postižené straně hrudníku (upažení, vzpažení apod.)</a:t>
            </a:r>
          </a:p>
          <a:p>
            <a:pPr lvl="0">
              <a:buClr>
                <a:srgbClr val="FFFF00"/>
              </a:buClr>
              <a:buFont typeface="+mj-lt"/>
              <a:buAutoNum type="alphaLcParenR"/>
            </a:pPr>
            <a:r>
              <a:rPr lang="cs-CZ" sz="1800" i="1" dirty="0">
                <a:solidFill>
                  <a:srgbClr val="FFFF00"/>
                </a:solidFill>
              </a:rPr>
              <a:t>lokalizované břišní dýchání </a:t>
            </a:r>
            <a:r>
              <a:rPr lang="cs-CZ" sz="1800" dirty="0"/>
              <a:t>– pacient v lehu na zádech, DKK v </a:t>
            </a:r>
            <a:r>
              <a:rPr lang="cs-CZ" sz="1800" dirty="0" err="1"/>
              <a:t>semiflexi</a:t>
            </a:r>
            <a:r>
              <a:rPr lang="cs-CZ" sz="1800" dirty="0"/>
              <a:t> v kolenou (pro uvolnění břišní stěny), odpor klademe v oblasti epigastria 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04FEB-9E5B-46FA-BB87-55C570DD2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42B05-FD6A-10CD-16A9-98A44C7D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respiračního systému: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C1FA11-651D-A091-8C18-36B2B6DC0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28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Ovlivnění psychických funkcí</a:t>
            </a:r>
            <a:endParaRPr lang="cs-CZ" sz="2800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Dýchání souvisí se stavem vědomí: spánek, zívání, pohotovost k učení</a:t>
            </a:r>
          </a:p>
          <a:p>
            <a:endParaRPr lang="cs-CZ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Dýchání využíváme k: nácvik relaxace, protistresová opatření, jógová cvičení</a:t>
            </a:r>
          </a:p>
          <a:p>
            <a:endParaRPr lang="cs-CZ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6480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/>
              <a:t>Speciální dechová gymnastika</a:t>
            </a:r>
            <a:endParaRPr lang="cs-CZ" sz="36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00200"/>
            <a:ext cx="7931224" cy="499715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sz="2400" b="1" dirty="0">
                <a:solidFill>
                  <a:srgbClr val="FFFF00"/>
                </a:solidFill>
              </a:rPr>
              <a:t>B. Izolované dýchání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1800" dirty="0"/>
              <a:t>– hrudní/břišní dýchání </a:t>
            </a:r>
          </a:p>
          <a:p>
            <a:pPr lvl="0">
              <a:buNone/>
            </a:pPr>
            <a:endParaRPr lang="cs-CZ" sz="1800" dirty="0"/>
          </a:p>
          <a:p>
            <a:pPr lvl="0">
              <a:buClr>
                <a:srgbClr val="FFFF00"/>
              </a:buClr>
              <a:buFont typeface="+mj-lt"/>
              <a:buAutoNum type="alphaLcParenR"/>
            </a:pPr>
            <a:r>
              <a:rPr lang="cs-CZ" sz="1800" i="1" dirty="0">
                <a:solidFill>
                  <a:srgbClr val="FFFF00"/>
                </a:solidFill>
              </a:rPr>
              <a:t>hrudní dýchání</a:t>
            </a:r>
            <a:r>
              <a:rPr lang="cs-CZ" sz="1800" dirty="0">
                <a:solidFill>
                  <a:srgbClr val="FFFF00"/>
                </a:solidFill>
              </a:rPr>
              <a:t> </a:t>
            </a:r>
            <a:r>
              <a:rPr lang="cs-CZ" sz="1800" dirty="0"/>
              <a:t>– objem hrudníku se zvětšuje převážně pohyby hrudní stěny</a:t>
            </a:r>
          </a:p>
          <a:p>
            <a:pPr lvl="0">
              <a:buClr>
                <a:srgbClr val="FFFF00"/>
              </a:buClr>
              <a:buFont typeface="+mj-lt"/>
              <a:buAutoNum type="alphaLcParenR"/>
            </a:pPr>
            <a:r>
              <a:rPr lang="cs-CZ" sz="1800" i="1" dirty="0">
                <a:solidFill>
                  <a:srgbClr val="FFFF00"/>
                </a:solidFill>
              </a:rPr>
              <a:t>brániční (břišní) dýchání</a:t>
            </a:r>
            <a:r>
              <a:rPr lang="cs-CZ" sz="1800" dirty="0">
                <a:solidFill>
                  <a:srgbClr val="FFFF00"/>
                </a:solidFill>
              </a:rPr>
              <a:t> </a:t>
            </a:r>
            <a:r>
              <a:rPr lang="cs-CZ" sz="1800" dirty="0"/>
              <a:t>– objem hrudníku se příliš nemění, vyklenuje se a klesá břišní stěna</a:t>
            </a:r>
          </a:p>
          <a:p>
            <a:pPr lvl="0">
              <a:buClr>
                <a:srgbClr val="FFFF00"/>
              </a:buClr>
              <a:buFont typeface="+mj-lt"/>
              <a:buAutoNum type="alphaLcParenR"/>
            </a:pPr>
            <a:r>
              <a:rPr lang="cs-CZ" sz="1800" i="1" dirty="0">
                <a:solidFill>
                  <a:srgbClr val="FFFF00"/>
                </a:solidFill>
              </a:rPr>
              <a:t>cvičení přední části bránice</a:t>
            </a:r>
            <a:r>
              <a:rPr lang="cs-CZ" sz="1800" dirty="0">
                <a:solidFill>
                  <a:srgbClr val="FFFF00"/>
                </a:solidFill>
              </a:rPr>
              <a:t> </a:t>
            </a:r>
            <a:r>
              <a:rPr lang="cs-CZ" sz="1800" dirty="0"/>
              <a:t>– pacient v poloze v lehu na břiše (v podporu klečmo), nádech spojen s uvolněním břišní stěny, výdech s kontrakcí břišní stěny</a:t>
            </a:r>
          </a:p>
          <a:p>
            <a:pPr lvl="0">
              <a:buClr>
                <a:srgbClr val="FFFF00"/>
              </a:buClr>
              <a:buFont typeface="+mj-lt"/>
              <a:buAutoNum type="alphaLcParenR"/>
            </a:pPr>
            <a:r>
              <a:rPr lang="cs-CZ" sz="1800" i="1" dirty="0">
                <a:solidFill>
                  <a:srgbClr val="FFFF00"/>
                </a:solidFill>
              </a:rPr>
              <a:t>cvičení zadní části bránice</a:t>
            </a:r>
            <a:r>
              <a:rPr lang="cs-CZ" sz="1800" dirty="0">
                <a:solidFill>
                  <a:srgbClr val="FFFF00"/>
                </a:solidFill>
              </a:rPr>
              <a:t> </a:t>
            </a:r>
            <a:r>
              <a:rPr lang="cs-CZ" sz="1800" dirty="0"/>
              <a:t>– pacient v poloze na zádech – střídání kontrakce </a:t>
            </a:r>
            <a:br>
              <a:rPr lang="cs-CZ" sz="1800" dirty="0"/>
            </a:br>
            <a:r>
              <a:rPr lang="cs-CZ" sz="1800" dirty="0"/>
              <a:t>a relaxace břišních svalů jako v předchozím případě</a:t>
            </a:r>
          </a:p>
          <a:p>
            <a:pPr lvl="0">
              <a:buClr>
                <a:srgbClr val="FFFF00"/>
              </a:buClr>
              <a:buFont typeface="+mj-lt"/>
              <a:buAutoNum type="alphaLcParenR"/>
            </a:pPr>
            <a:r>
              <a:rPr lang="cs-CZ" sz="1800" i="1" dirty="0">
                <a:solidFill>
                  <a:srgbClr val="FFFF00"/>
                </a:solidFill>
              </a:rPr>
              <a:t>cvičení postranní části bránice</a:t>
            </a:r>
            <a:r>
              <a:rPr lang="cs-CZ" sz="1800" dirty="0">
                <a:solidFill>
                  <a:srgbClr val="FFFF00"/>
                </a:solidFill>
              </a:rPr>
              <a:t> </a:t>
            </a:r>
            <a:r>
              <a:rPr lang="cs-CZ" sz="1800" dirty="0"/>
              <a:t>– pacient v lehu na boku (více se zapojí strana, na které leží)</a:t>
            </a:r>
          </a:p>
          <a:p>
            <a:pPr marL="609600" indent="-609600" eaLnBrk="1" hangingPunct="1">
              <a:lnSpc>
                <a:spcPct val="120000"/>
              </a:lnSpc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1" y="764703"/>
            <a:ext cx="7848871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200" b="1" dirty="0">
                <a:solidFill>
                  <a:schemeClr val="tx2"/>
                </a:solidFill>
              </a:rPr>
              <a:t>Speciální dechová gymnastika</a:t>
            </a:r>
            <a:endParaRPr lang="cs-CZ" sz="2400" b="1" dirty="0">
              <a:solidFill>
                <a:schemeClr val="tx2"/>
              </a:solidFill>
            </a:endParaRPr>
          </a:p>
          <a:p>
            <a:pPr marL="68580" indent="0">
              <a:buNone/>
            </a:pPr>
            <a:endParaRPr lang="cs-CZ" sz="2000" b="1" dirty="0">
              <a:solidFill>
                <a:srgbClr val="FFFF00"/>
              </a:solidFill>
            </a:endParaRPr>
          </a:p>
          <a:p>
            <a:pPr marL="68580" indent="0">
              <a:buNone/>
            </a:pPr>
            <a:r>
              <a:rPr lang="cs-CZ" sz="2400" b="1" dirty="0">
                <a:solidFill>
                  <a:srgbClr val="FFFF00"/>
                </a:solidFill>
              </a:rPr>
              <a:t>B. Izolované dýchání</a:t>
            </a:r>
          </a:p>
          <a:p>
            <a:pPr marL="68580" indent="0">
              <a:buNone/>
            </a:pPr>
            <a:r>
              <a:rPr lang="cs-CZ" sz="2000" b="1" dirty="0">
                <a:solidFill>
                  <a:srgbClr val="FFFF00"/>
                </a:solidFill>
              </a:rPr>
              <a:t>Brániční dýchání</a:t>
            </a:r>
            <a:endParaRPr lang="cs-CZ" sz="2000" dirty="0">
              <a:solidFill>
                <a:srgbClr val="FFFF00"/>
              </a:solidFill>
            </a:endParaRPr>
          </a:p>
          <a:p>
            <a:r>
              <a:rPr lang="pt-BR" sz="2000" dirty="0"/>
              <a:t>Posaďte se pohodlně do křesla</a:t>
            </a:r>
            <a:r>
              <a:rPr lang="cs-CZ" sz="2000" dirty="0"/>
              <a:t> (popř. v lehu).</a:t>
            </a:r>
            <a:endParaRPr lang="pt-BR" sz="2000" dirty="0"/>
          </a:p>
          <a:p>
            <a:r>
              <a:rPr lang="cs-CZ" sz="2000" dirty="0"/>
              <a:t>Uvolněte ramena a hrudník.</a:t>
            </a:r>
          </a:p>
          <a:p>
            <a:r>
              <a:rPr lang="pl-PL" sz="2000" dirty="0"/>
              <a:t>Položte si jednu ruku na břicho.</a:t>
            </a:r>
          </a:p>
          <a:p>
            <a:r>
              <a:rPr lang="cs-CZ" sz="2000" dirty="0"/>
              <a:t>Snažte si uvědomit, jak se vám při nádechu nosem vyklenuje břišní stěna – bránice nasává vzduch do plic.</a:t>
            </a:r>
          </a:p>
          <a:p>
            <a:r>
              <a:rPr lang="cs-CZ" sz="2000" dirty="0"/>
              <a:t>Při výdechu mírně pootevřenými ústy se břišní stěna uvolňuje.</a:t>
            </a:r>
          </a:p>
          <a:p>
            <a:r>
              <a:rPr lang="cs-CZ" sz="2000" dirty="0"/>
              <a:t>Výdech alespoň o 1s prodlužte, tím aktivně zapojíte výdechové svaly.</a:t>
            </a:r>
          </a:p>
          <a:p>
            <a:r>
              <a:rPr lang="cs-CZ" sz="2000" dirty="0"/>
              <a:t>Toto provádějte 3x, pak 2 minuty odpočívejte, </a:t>
            </a:r>
            <a:r>
              <a:rPr lang="pl-PL" sz="2000" dirty="0"/>
              <a:t>opakujte několikrát za den.</a:t>
            </a:r>
            <a:endParaRPr lang="cs-CZ" sz="2000" dirty="0"/>
          </a:p>
          <a:p>
            <a:pPr marL="1194816" lvl="2" indent="-609600">
              <a:buNone/>
              <a:defRPr/>
            </a:pPr>
            <a:endParaRPr lang="cs-CZ" sz="1800" dirty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800" dirty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cs-CZ" sz="1800" dirty="0"/>
          </a:p>
        </p:txBody>
      </p:sp>
      <p:pic>
        <p:nvPicPr>
          <p:cNvPr id="158722" name="Picture 2" descr="http://www.sarpa.cz/cz/clanky/foto/joga3/dec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0648" y="188641"/>
            <a:ext cx="2317815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57686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/>
              <a:t>Speciální dechová </a:t>
            </a:r>
            <a:br>
              <a:rPr lang="cs-CZ" sz="3200" b="1" dirty="0"/>
            </a:br>
            <a:r>
              <a:rPr lang="cs-CZ" sz="3200" b="1" dirty="0"/>
              <a:t>gymnastika</a:t>
            </a:r>
            <a:endParaRPr lang="cs-CZ" sz="32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322584"/>
            <a:ext cx="7992888" cy="5112568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20000"/>
              </a:lnSpc>
              <a:buNone/>
            </a:pPr>
            <a:r>
              <a:rPr lang="cs-CZ" sz="5100" b="1" dirty="0">
                <a:solidFill>
                  <a:srgbClr val="FFFF00"/>
                </a:solidFill>
              </a:rPr>
              <a:t>C. Péče o hygienu dýchacích cest:</a:t>
            </a:r>
          </a:p>
          <a:p>
            <a:pPr>
              <a:lnSpc>
                <a:spcPct val="120000"/>
              </a:lnSpc>
            </a:pPr>
            <a:r>
              <a:rPr lang="cs-CZ" sz="4200" dirty="0"/>
              <a:t>uvolnění dýchacích cest</a:t>
            </a:r>
            <a:r>
              <a:rPr lang="cs-CZ" sz="4200" b="1" dirty="0"/>
              <a:t>, nácvikem smrkání či kašlání</a:t>
            </a:r>
          </a:p>
          <a:p>
            <a:pPr marL="68580" indent="0">
              <a:lnSpc>
                <a:spcPct val="120000"/>
              </a:lnSpc>
              <a:buNone/>
            </a:pPr>
            <a:r>
              <a:rPr lang="cs-CZ" sz="4200" b="1" dirty="0">
                <a:solidFill>
                  <a:srgbClr val="FFFF00"/>
                </a:solidFill>
              </a:rPr>
              <a:t>Smrkání</a:t>
            </a:r>
          </a:p>
          <a:p>
            <a:pPr>
              <a:lnSpc>
                <a:spcPct val="120000"/>
              </a:lnSpc>
            </a:pPr>
            <a:r>
              <a:rPr lang="cs-CZ" sz="4200" dirty="0"/>
              <a:t>je řízené, regulované vypuzení vzduchu  a s ním všeho, co do nosu nepatří (učíme již dítě jako jednu z prvních činností - střídavě z jedné nosní dírky, přičemž druhá je stisknutá prstem)</a:t>
            </a:r>
          </a:p>
          <a:p>
            <a:pPr marL="68580" indent="0">
              <a:lnSpc>
                <a:spcPct val="120000"/>
              </a:lnSpc>
              <a:buNone/>
            </a:pPr>
            <a:r>
              <a:rPr lang="cs-CZ" sz="4200" dirty="0">
                <a:solidFill>
                  <a:srgbClr val="FFFF00"/>
                </a:solidFill>
              </a:rPr>
              <a:t>Odkašlávání</a:t>
            </a:r>
          </a:p>
          <a:p>
            <a:pPr>
              <a:lnSpc>
                <a:spcPct val="120000"/>
              </a:lnSpc>
            </a:pPr>
            <a:r>
              <a:rPr lang="cs-CZ" sz="4200" dirty="0"/>
              <a:t>Uvolnění sekretu lze pomoci vibracemi (dlaní¨, pomocí </a:t>
            </a:r>
            <a:r>
              <a:rPr lang="cs-CZ" sz="4200" dirty="0" err="1"/>
              <a:t>flutteru</a:t>
            </a:r>
            <a:r>
              <a:rPr lang="cs-CZ" sz="4200" dirty="0"/>
              <a:t>) nebo poklepem (prsty)</a:t>
            </a:r>
          </a:p>
          <a:p>
            <a:pPr>
              <a:lnSpc>
                <a:spcPct val="120000"/>
              </a:lnSpc>
            </a:pPr>
            <a:r>
              <a:rPr lang="cs-CZ" sz="4200" dirty="0"/>
              <a:t>U chirurgických pacientů s fixací rány (dlaní, popruhem, ručníkem)</a:t>
            </a:r>
          </a:p>
          <a:p>
            <a:pPr>
              <a:lnSpc>
                <a:spcPct val="120000"/>
              </a:lnSpc>
            </a:pPr>
            <a:endParaRPr lang="cs-CZ" sz="4400" dirty="0"/>
          </a:p>
          <a:p>
            <a:pPr lvl="0">
              <a:lnSpc>
                <a:spcPct val="120000"/>
              </a:lnSpc>
              <a:buNone/>
            </a:pPr>
            <a:br>
              <a:rPr lang="cs-CZ" sz="4300" dirty="0"/>
            </a:br>
            <a:endParaRPr lang="cs-CZ" sz="4300" dirty="0"/>
          </a:p>
          <a:p>
            <a:pPr lvl="0">
              <a:lnSpc>
                <a:spcPct val="120000"/>
              </a:lnSpc>
              <a:buNone/>
            </a:pPr>
            <a:endParaRPr lang="cs-CZ" sz="4300" dirty="0"/>
          </a:p>
        </p:txBody>
      </p:sp>
      <p:pic>
        <p:nvPicPr>
          <p:cNvPr id="146434" name="Picture 2" descr="http://www.mimiforum.cz/obrazky/deti-a-rodina-duben/deti-a-rodina-tipy-jak-naucit-smrkat-ii-s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6486" y="404664"/>
            <a:ext cx="2208306" cy="1763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CBB1F-F133-7D41-EAAD-59F07C54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Speciální dechová gymnastika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65FF5B-5E90-05D5-9FED-395053229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cs-CZ" b="1" dirty="0">
                <a:solidFill>
                  <a:srgbClr val="FFFF00"/>
                </a:solidFill>
              </a:rPr>
              <a:t>D. Polohová drenáž</a:t>
            </a:r>
          </a:p>
          <a:p>
            <a:r>
              <a:rPr lang="cs-CZ" sz="2600" dirty="0"/>
              <a:t>Je součástí hygieny dýchacích cest – umožňuje odtok sekretu z bronchů do průdušnice díky poloze pacienta (je nutná znalost anatomického průběhu dýchacích cest)</a:t>
            </a:r>
          </a:p>
          <a:p>
            <a:endParaRPr lang="cs-CZ" dirty="0"/>
          </a:p>
          <a:p>
            <a:pPr marL="0" indent="0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cs-CZ" sz="3300" b="1" dirty="0">
                <a:solidFill>
                  <a:srgbClr val="FFFF00"/>
                </a:solidFill>
              </a:rPr>
              <a:t>E. Asistovaný výdech</a:t>
            </a:r>
            <a:r>
              <a:rPr lang="cs-CZ" sz="3300" dirty="0">
                <a:solidFill>
                  <a:srgbClr val="FFFF00"/>
                </a:solidFill>
              </a:rPr>
              <a:t> </a:t>
            </a:r>
            <a:r>
              <a:rPr lang="cs-CZ" sz="3300" dirty="0"/>
              <a:t> </a:t>
            </a:r>
          </a:p>
          <a:p>
            <a:pPr marL="457200" indent="-457200">
              <a:lnSpc>
                <a:spcPct val="80000"/>
              </a:lnSpc>
              <a:buClr>
                <a:srgbClr val="FFFF00"/>
              </a:buClr>
              <a:defRPr/>
            </a:pPr>
            <a:r>
              <a:rPr lang="cs-CZ" sz="2800" dirty="0"/>
              <a:t>stlačení hrudníku při současném výdechu pacienta</a:t>
            </a:r>
          </a:p>
          <a:p>
            <a:pPr marL="0" indent="0">
              <a:lnSpc>
                <a:spcPct val="80000"/>
              </a:lnSpc>
              <a:buClr>
                <a:srgbClr val="FFFF00"/>
              </a:buClr>
              <a:buNone/>
              <a:defRPr/>
            </a:pPr>
            <a:endParaRPr lang="cs-CZ" sz="3200" dirty="0"/>
          </a:p>
          <a:p>
            <a:pPr marL="0" indent="0" eaLnBrk="1" hangingPunct="1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cs-CZ" sz="3300" b="1" dirty="0">
                <a:solidFill>
                  <a:srgbClr val="FFFF00"/>
                </a:solidFill>
              </a:rPr>
              <a:t>F. </a:t>
            </a:r>
            <a:r>
              <a:rPr lang="cs-CZ" sz="3300" b="1" dirty="0" err="1">
                <a:solidFill>
                  <a:srgbClr val="FFFF00"/>
                </a:solidFill>
              </a:rPr>
              <a:t>Rezistovaný</a:t>
            </a:r>
            <a:r>
              <a:rPr lang="cs-CZ" sz="3300" b="1" dirty="0">
                <a:solidFill>
                  <a:srgbClr val="FFFF00"/>
                </a:solidFill>
              </a:rPr>
              <a:t> výdech</a:t>
            </a:r>
            <a:r>
              <a:rPr lang="cs-CZ" sz="3300" dirty="0">
                <a:solidFill>
                  <a:srgbClr val="FFFF00"/>
                </a:solidFill>
              </a:rPr>
              <a:t> </a:t>
            </a:r>
          </a:p>
          <a:p>
            <a:pPr marL="457200" indent="-457200">
              <a:lnSpc>
                <a:spcPct val="80000"/>
              </a:lnSpc>
              <a:buClr>
                <a:srgbClr val="FFFF00"/>
              </a:buClr>
              <a:defRPr/>
            </a:pPr>
            <a:r>
              <a:rPr lang="cs-CZ" sz="2800" dirty="0"/>
              <a:t>výdech proti odporu (sešpulenými rty, do balónku, do vody)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94313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4704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/>
              <a:t>Relaxační techniky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dechové relaxační techniky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/>
              <a:t>Schultzův</a:t>
            </a:r>
            <a:r>
              <a:rPr lang="cs-CZ" sz="2400" dirty="0"/>
              <a:t> autogenní trénink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Progresivní </a:t>
            </a:r>
            <a:r>
              <a:rPr lang="cs-CZ" sz="2400" dirty="0" err="1"/>
              <a:t>Jacobsonova</a:t>
            </a:r>
            <a:r>
              <a:rPr lang="cs-CZ" sz="2400" dirty="0"/>
              <a:t> relaxace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jóga (</a:t>
            </a:r>
            <a:r>
              <a:rPr lang="cs-CZ" sz="2400" dirty="0" err="1"/>
              <a:t>closing</a:t>
            </a:r>
            <a:r>
              <a:rPr lang="cs-CZ" sz="2400" dirty="0"/>
              <a:t> </a:t>
            </a:r>
            <a:r>
              <a:rPr lang="cs-CZ" sz="2400" dirty="0" err="1"/>
              <a:t>series</a:t>
            </a:r>
            <a:r>
              <a:rPr lang="cs-CZ" sz="24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HRV biofeedback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EEG biofeedback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7869560" cy="10191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/>
              <a:t>Relaxační, úlevové polohy</a:t>
            </a:r>
          </a:p>
        </p:txBody>
      </p:sp>
      <p:sp>
        <p:nvSpPr>
          <p:cNvPr id="11267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b="1" dirty="0"/>
              <a:t>Relaxace </a:t>
            </a:r>
            <a:r>
              <a:rPr lang="cs-CZ" sz="2000" dirty="0"/>
              <a:t>působí: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/>
              <a:t>svalové a kloubní uvolnění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/>
              <a:t>ovlivní psychickou pohodu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/>
              <a:t>Důležitou součástí RFT jsou </a:t>
            </a:r>
            <a:r>
              <a:rPr lang="cs-CZ" sz="2000" b="1" dirty="0">
                <a:solidFill>
                  <a:srgbClr val="FFFF00"/>
                </a:solidFill>
              </a:rPr>
              <a:t>úlevové polohy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/>
              <a:t>navodí zklidnění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/>
              <a:t>prohloubení dýchání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b="1" dirty="0"/>
          </a:p>
          <a:p>
            <a:pPr eaLnBrk="1" hangingPunct="1">
              <a:lnSpc>
                <a:spcPct val="90000"/>
              </a:lnSpc>
              <a:defRPr/>
            </a:pPr>
            <a:endParaRPr lang="cs-CZ" sz="2000" dirty="0"/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013176"/>
            <a:ext cx="4819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717032"/>
            <a:ext cx="151130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484784"/>
            <a:ext cx="313531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dirty="0"/>
              <a:t>Balneoterapie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47800"/>
            <a:ext cx="8064896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/>
              <a:t>Kombinuje využití řady fyzioterapeutických technik: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>
                <a:solidFill>
                  <a:srgbClr val="FFFF00"/>
                </a:solidFill>
              </a:rPr>
              <a:t>Kinezioterapie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>
                <a:solidFill>
                  <a:srgbClr val="FFFF00"/>
                </a:solidFill>
              </a:rPr>
              <a:t>Fyzikální terapie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>
              <a:solidFill>
                <a:srgbClr val="FFFF00"/>
              </a:solidFill>
            </a:endParaRPr>
          </a:p>
          <a:p>
            <a:pPr marL="68580" indent="0" eaLnBrk="1" hangingPunct="1">
              <a:lnSpc>
                <a:spcPct val="80000"/>
              </a:lnSpc>
              <a:buClr>
                <a:srgbClr val="FF0000"/>
              </a:buClr>
              <a:buNone/>
              <a:defRPr/>
            </a:pPr>
            <a:r>
              <a:rPr lang="cs-CZ" sz="2000" b="1" dirty="0">
                <a:solidFill>
                  <a:srgbClr val="FFFF00"/>
                </a:solidFill>
              </a:rPr>
              <a:t>A. Klimatoterapie</a:t>
            </a:r>
            <a:r>
              <a:rPr lang="cs-CZ" sz="2000" b="1" dirty="0"/>
              <a:t> – </a:t>
            </a:r>
            <a:r>
              <a:rPr lang="cs-CZ" sz="2000" dirty="0"/>
              <a:t>nadmořská výška 620m n.m. odpovídá 	podhorskému tonizujícímu klimatu, intenzivnější UV záření, nižší barometrický tlak a vyšší saturace hemoglobinu kyslíkem, vyšší obsah ozonu a záporných iontů, eliminace prachu a alergenů</a:t>
            </a: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Teplice nad Bečvou, Karlova Studánka, Lázně Jeseník, Luhačovice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b="1" dirty="0">
                <a:solidFill>
                  <a:srgbClr val="FFFF00"/>
                </a:solidFill>
              </a:rPr>
              <a:t>B. </a:t>
            </a:r>
            <a:r>
              <a:rPr lang="cs-CZ" sz="2000" b="1" dirty="0" err="1">
                <a:solidFill>
                  <a:srgbClr val="FFFF00"/>
                </a:solidFill>
              </a:rPr>
              <a:t>Speleoterapie</a:t>
            </a:r>
            <a:endParaRPr lang="cs-CZ" sz="20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Ostrov u Macochy, </a:t>
            </a:r>
            <a:r>
              <a:rPr lang="cs-CZ" sz="2000" dirty="0" err="1"/>
              <a:t>Javořické</a:t>
            </a:r>
            <a:r>
              <a:rPr lang="cs-CZ" sz="2000" dirty="0"/>
              <a:t> jeskyně, Zlaté Hory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b="1" dirty="0">
                <a:solidFill>
                  <a:srgbClr val="FFFF00"/>
                </a:solidFill>
              </a:rPr>
              <a:t>C. Přímořské pobyty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Středozemní moře („Mořský koník“ VZP)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/>
              <a:t>Děkuji za pozornost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31197A6-787D-6A6F-E580-3DC76A7E38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3" t="19201" r="31887" b="8001"/>
          <a:stretch/>
        </p:blipFill>
        <p:spPr>
          <a:xfrm>
            <a:off x="2568352" y="1509399"/>
            <a:ext cx="4464496" cy="483653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E5AD1EB-028E-F27C-E2F6-E2DBA7C7E4F9}"/>
              </a:ext>
            </a:extLst>
          </p:cNvPr>
          <p:cNvSpPr txBox="1"/>
          <p:nvPr/>
        </p:nvSpPr>
        <p:spPr>
          <a:xfrm>
            <a:off x="2195736" y="6496779"/>
            <a:ext cx="5382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https://nemocnicenovyjicin.agel.cz/o-nemocnici/novinky/210513-postcovid.html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E912E-212C-0B7E-A7BB-D2AFAEF6A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C8507-20A6-3000-DED1-7C7C0F9A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respiračního systému: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02B126-C5B7-1804-E597-6026D4AC2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3200" b="1" kern="1200" dirty="0" err="1">
                <a:solidFill>
                  <a:srgbClr val="FFFF00"/>
                </a:solidFill>
                <a:latin typeface="+mn-lt"/>
                <a:ea typeface="+mn-ea"/>
                <a:cs typeface="+mn-cs"/>
              </a:rPr>
              <a:t>Pickwickovský</a:t>
            </a:r>
            <a:r>
              <a:rPr lang="cs-CZ" sz="32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syndrom</a:t>
            </a:r>
            <a:r>
              <a:rPr lang="cs-CZ" sz="32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hypoventilace u osob s nadměrnou obezitou </a:t>
            </a:r>
          </a:p>
          <a:p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mechanické omezení dýchání spojené se zvýšením hladiny CO</a:t>
            </a:r>
            <a:r>
              <a:rPr lang="cs-CZ" sz="28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která je příčinou nadměrné únavy, může dosáhnout narkotické hladiny</a:t>
            </a:r>
          </a:p>
          <a:p>
            <a:r>
              <a:rPr lang="cs-CZ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16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61DD5-43EF-50F3-9347-442A81E69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respiračního systému: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723DD-6BA8-4C1D-80CB-9EDA51B9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sz="28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Paradoxní dýchání: </a:t>
            </a:r>
          </a:p>
          <a:p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nastává v situaci, kdy se hrudník v době nádechu nevyklenuje a naopak se propadá (je to patologické, např. </a:t>
            </a:r>
            <a:r>
              <a:rPr lang="cs-CZ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víceetážové</a:t>
            </a:r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zlomeniny žeber)</a:t>
            </a:r>
          </a:p>
          <a:p>
            <a:endParaRPr lang="cs-CZ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" indent="0">
              <a:buNone/>
            </a:pPr>
            <a:r>
              <a:rPr lang="cs-CZ" sz="28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Holotropní dýchání: </a:t>
            </a:r>
          </a:p>
          <a:p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cílená hyperventilace s řízeným metabolickým rozvratem, vyvolávající poruchu vědomí, používá se v psychiatrii k ovlivnění psychiky</a:t>
            </a: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8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F4006-C64C-FA92-E815-57ECDF18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respiračního systému: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3249DB-0EF0-AB99-643E-FE435D92E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cs-CZ" sz="3500" b="1" kern="1200" dirty="0" err="1">
                <a:solidFill>
                  <a:srgbClr val="FFFF00"/>
                </a:solidFill>
                <a:latin typeface="+mn-lt"/>
                <a:ea typeface="+mn-ea"/>
                <a:cs typeface="+mn-cs"/>
              </a:rPr>
              <a:t>Valsalvův</a:t>
            </a:r>
            <a:r>
              <a:rPr lang="cs-CZ" sz="35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pokus:</a:t>
            </a:r>
            <a:r>
              <a:rPr lang="cs-CZ" sz="35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vdech a zadržený usilovný výdech proti uzavřené </a:t>
            </a:r>
            <a:r>
              <a:rPr lang="cs-CZ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glotis</a:t>
            </a:r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(= marné výdechové úsilí) </a:t>
            </a:r>
          </a:p>
          <a:p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dochází k zvýšení </a:t>
            </a:r>
            <a:r>
              <a:rPr lang="cs-CZ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nitroplicního</a:t>
            </a:r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nitrobřišního tlaku (= břišní lis) </a:t>
            </a:r>
          </a:p>
          <a:p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projeví se tak posturální činnost dýchacího svalstva: bránice zpevní hrudník a celý trup </a:t>
            </a:r>
            <a:r>
              <a:rPr 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(např. při defekaci, zvedání těžkého břemene, silových sportovních výkonech apod.)</a:t>
            </a:r>
          </a:p>
          <a:p>
            <a:r>
              <a:rPr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pozor u kardiaků: nutno minimalizovat činnosti spojené s prováděním tohoto manévru (dochází současně ke zvyšování krevního TK a nebezpečí vzniku náhlých cévních příhod)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335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4291</TotalTime>
  <Words>4185</Words>
  <Application>Microsoft Office PowerPoint</Application>
  <PresentationFormat>Předvádění na obrazovce (4:3)</PresentationFormat>
  <Paragraphs>599</Paragraphs>
  <Slides>67</Slides>
  <Notes>56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6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Metro</vt:lpstr>
      <vt:lpstr>Dechová gymnastika (základní, speciální, polohy těla a jejich vliv)</vt:lpstr>
      <vt:lpstr>Obsah</vt:lpstr>
      <vt:lpstr>Funkce respiračního systému:</vt:lpstr>
      <vt:lpstr>Funkce respiračního systému:</vt:lpstr>
      <vt:lpstr>Funkce respiračního systému:</vt:lpstr>
      <vt:lpstr>Funkce respiračního systému:</vt:lpstr>
      <vt:lpstr>Funkce respiračního systému:</vt:lpstr>
      <vt:lpstr>Funkce respiračního systému:</vt:lpstr>
      <vt:lpstr>Funkce respiračního systému:</vt:lpstr>
      <vt:lpstr>Funkce respiračního systému:</vt:lpstr>
      <vt:lpstr>Mechanika dýchání</vt:lpstr>
      <vt:lpstr>Dýchání a pohybová soustava</vt:lpstr>
      <vt:lpstr>Mechanika dýchání</vt:lpstr>
      <vt:lpstr>Prezentace aplikace PowerPoint</vt:lpstr>
      <vt:lpstr>Posturální a dechový stabilizační stereotyp</vt:lpstr>
      <vt:lpstr>Prezentace aplikace PowerPoint</vt:lpstr>
      <vt:lpstr>Prezentace aplikace PowerPoint</vt:lpstr>
      <vt:lpstr>Prezentace aplikace PowerPoint</vt:lpstr>
      <vt:lpstr>Prezentace aplikace PowerPoint</vt:lpstr>
      <vt:lpstr>Dýchací pohyby</vt:lpstr>
      <vt:lpstr>Polohy těla a jejich vliv na dýchání</vt:lpstr>
      <vt:lpstr>Vliv poloh těla na dýchání(jóga)</vt:lpstr>
      <vt:lpstr>Polohy těla a jejich vliv na dýchání</vt:lpstr>
      <vt:lpstr>Vliv dýchání na posturu</vt:lpstr>
      <vt:lpstr>Respirační fyzioterapie (RFT)</vt:lpstr>
      <vt:lpstr>Indikace RFT</vt:lpstr>
      <vt:lpstr>Indikace RFT dle charakteru onemocnění:</vt:lpstr>
      <vt:lpstr>Poruchy dýchání ovlivnitelné pomocí RFT:</vt:lpstr>
      <vt:lpstr>Cíle RFT</vt:lpstr>
      <vt:lpstr>Vyšetření pacienta fyzioterapeutem v rámci RFT</vt:lpstr>
      <vt:lpstr>Zásady při provádění RFT</vt:lpstr>
      <vt:lpstr>Zásady při provádění RFT</vt:lpstr>
      <vt:lpstr>Zásady při provádění RFT</vt:lpstr>
      <vt:lpstr>Rozdělení technik RFT</vt:lpstr>
      <vt:lpstr>Prezentace aplikace PowerPoint</vt:lpstr>
      <vt:lpstr>Rozdělení technik RFT</vt:lpstr>
      <vt:lpstr>Aktivní cyklus dechových technik (ACBT)</vt:lpstr>
      <vt:lpstr>Drenážní techniky (Airway Clearance Technique = ACT)</vt:lpstr>
      <vt:lpstr>Drenážní techniky (Airway Clearance Technique = ACT)</vt:lpstr>
      <vt:lpstr>PEP systém dýchání a ostatní instrumentální techniky</vt:lpstr>
      <vt:lpstr>Flutter VRP 1</vt:lpstr>
      <vt:lpstr>Flutter VRP 1</vt:lpstr>
      <vt:lpstr>Acapella</vt:lpstr>
      <vt:lpstr>DHD CliniFLO® Low-Flow Breathing Exerciser</vt:lpstr>
      <vt:lpstr>PEP maska</vt:lpstr>
      <vt:lpstr>Frolovův dýchací trenažér    RC Cornet</vt:lpstr>
      <vt:lpstr>Vest Airway Clearence system</vt:lpstr>
      <vt:lpstr>Inhalační techniky (Inhalation therapy)</vt:lpstr>
      <vt:lpstr>Dechová gymnastika</vt:lpstr>
      <vt:lpstr>Dechová gymnastika</vt:lpstr>
      <vt:lpstr>Dechová gymnastika</vt:lpstr>
      <vt:lpstr>Základní dechová gymnastika</vt:lpstr>
      <vt:lpstr>Základní dechová gymnastika</vt:lpstr>
      <vt:lpstr>Základní dechová gymnastika</vt:lpstr>
      <vt:lpstr>Základní dechová gymnastika</vt:lpstr>
      <vt:lpstr>Speciální dechová  gymnastika</vt:lpstr>
      <vt:lpstr>Speciální dechová gymnastika</vt:lpstr>
      <vt:lpstr>Speciální dechová gymnastika</vt:lpstr>
      <vt:lpstr>Speciální dechová gymnastika</vt:lpstr>
      <vt:lpstr>Speciální dechová gymnastika</vt:lpstr>
      <vt:lpstr>Prezentace aplikace PowerPoint</vt:lpstr>
      <vt:lpstr>Speciální dechová  gymnastika</vt:lpstr>
      <vt:lpstr>Speciální dechová gymnastika</vt:lpstr>
      <vt:lpstr>Relaxační techniky</vt:lpstr>
      <vt:lpstr>Relaxační, úlevové polohy</vt:lpstr>
      <vt:lpstr>Balneoterapie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léčebné rehabilitace</dc:title>
  <dc:creator>Windows User</dc:creator>
  <cp:lastModifiedBy>Veronika Mrkvicová</cp:lastModifiedBy>
  <cp:revision>521</cp:revision>
  <dcterms:created xsi:type="dcterms:W3CDTF">2013-02-15T17:50:36Z</dcterms:created>
  <dcterms:modified xsi:type="dcterms:W3CDTF">2024-03-10T19:06:33Z</dcterms:modified>
</cp:coreProperties>
</file>