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1" r:id="rId3"/>
    <p:sldId id="394" r:id="rId4"/>
    <p:sldId id="482" r:id="rId5"/>
    <p:sldId id="483" r:id="rId6"/>
    <p:sldId id="393" r:id="rId7"/>
    <p:sldId id="480" r:id="rId8"/>
    <p:sldId id="436" r:id="rId9"/>
    <p:sldId id="476" r:id="rId10"/>
    <p:sldId id="439" r:id="rId11"/>
    <p:sldId id="473" r:id="rId12"/>
    <p:sldId id="470" r:id="rId13"/>
    <p:sldId id="471" r:id="rId14"/>
    <p:sldId id="472" r:id="rId15"/>
    <p:sldId id="440" r:id="rId16"/>
    <p:sldId id="441" r:id="rId17"/>
    <p:sldId id="442" r:id="rId18"/>
    <p:sldId id="395" r:id="rId19"/>
    <p:sldId id="443" r:id="rId20"/>
    <p:sldId id="481" r:id="rId21"/>
    <p:sldId id="477" r:id="rId22"/>
    <p:sldId id="444" r:id="rId23"/>
    <p:sldId id="474" r:id="rId24"/>
    <p:sldId id="445" r:id="rId25"/>
    <p:sldId id="446" r:id="rId26"/>
    <p:sldId id="475" r:id="rId27"/>
    <p:sldId id="447" r:id="rId28"/>
    <p:sldId id="478" r:id="rId29"/>
    <p:sldId id="448" r:id="rId30"/>
    <p:sldId id="479" r:id="rId31"/>
    <p:sldId id="449" r:id="rId32"/>
    <p:sldId id="450" r:id="rId33"/>
    <p:sldId id="396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28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6062" autoAdjust="0"/>
  </p:normalViewPr>
  <p:slideViewPr>
    <p:cSldViewPr>
      <p:cViewPr varScale="1">
        <p:scale>
          <a:sx n="100" d="100"/>
          <a:sy n="100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cvicime.cz</a:t>
            </a:r>
            <a:r>
              <a:rPr lang="cs-CZ" dirty="0"/>
              <a:t>/</a:t>
            </a:r>
            <a:r>
              <a:rPr lang="cs-CZ" dirty="0" err="1"/>
              <a:t>cviceni</a:t>
            </a:r>
            <a:r>
              <a:rPr lang="cs-CZ" dirty="0"/>
              <a:t>-</a:t>
            </a:r>
            <a:r>
              <a:rPr lang="cs-CZ" dirty="0" err="1"/>
              <a:t>praha</a:t>
            </a:r>
            <a:r>
              <a:rPr lang="cs-CZ" dirty="0"/>
              <a:t>/anatomie/funkce.</a:t>
            </a:r>
            <a:r>
              <a:rPr lang="cs-CZ" dirty="0" err="1"/>
              <a:t>html</a:t>
            </a:r>
            <a:endParaRPr lang="en-US" dirty="0"/>
          </a:p>
          <a:p>
            <a:r>
              <a:rPr lang="cs-CZ" dirty="0"/>
              <a:t>http://restoremyposture.com/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http://is.muni.cz/do/1451/e-learning/kineziologie/elportal/pages/funkce_svalu.html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674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http://smoventures.blogspot.cz/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http://smoventures.blogspot.cz/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38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35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149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32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http://healthyliving.azcentral.com/passive-hamstring-stretches-12433.html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31AF6-A9CD-4037-8327-7C02741BBF1E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http://liveep.com.au/wp-content/uploads/2012/07/eg.png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http://is.muni.cz/do/rect/el/estud/fsps/js12/ztv/web/pages/03-funkcni-poruchy-text.html</a:t>
            </a:r>
            <a:endParaRPr lang="en-US" dirty="0"/>
          </a:p>
          <a:p>
            <a:r>
              <a:rPr lang="cs-CZ" dirty="0"/>
              <a:t>http://www.</a:t>
            </a:r>
            <a:r>
              <a:rPr lang="cs-CZ" dirty="0" err="1"/>
              <a:t>florbalovytrener.cz</a:t>
            </a:r>
            <a:r>
              <a:rPr lang="cs-CZ" dirty="0"/>
              <a:t>/</a:t>
            </a:r>
            <a:r>
              <a:rPr lang="cs-CZ" dirty="0" err="1"/>
              <a:t>kompenzacni</a:t>
            </a:r>
            <a:r>
              <a:rPr lang="cs-CZ" dirty="0"/>
              <a:t>-</a:t>
            </a:r>
            <a:r>
              <a:rPr lang="cs-CZ" dirty="0" err="1"/>
              <a:t>cviceni</a:t>
            </a:r>
            <a:r>
              <a:rPr lang="cs-CZ" dirty="0"/>
              <a:t>-ve-florbalu-</a:t>
            </a:r>
            <a:r>
              <a:rPr lang="cs-CZ" dirty="0" err="1"/>
              <a:t>iii</a:t>
            </a:r>
            <a:r>
              <a:rPr lang="cs-CZ" dirty="0"/>
              <a:t>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http://is.muni.cz/do/rect/el/estud/fsps/js12/ztv/web/pages/03-funkcni-poruchy-text.html</a:t>
            </a:r>
            <a:endParaRPr lang="en-US" dirty="0"/>
          </a:p>
          <a:p>
            <a:r>
              <a:rPr lang="cs-CZ" dirty="0"/>
              <a:t>http://www.</a:t>
            </a:r>
            <a:r>
              <a:rPr lang="cs-CZ" dirty="0" err="1"/>
              <a:t>florbalovytrener.cz</a:t>
            </a:r>
            <a:r>
              <a:rPr lang="cs-CZ" dirty="0"/>
              <a:t>/</a:t>
            </a:r>
            <a:r>
              <a:rPr lang="cs-CZ" dirty="0" err="1"/>
              <a:t>cviceni</a:t>
            </a:r>
            <a:r>
              <a:rPr lang="cs-CZ" dirty="0"/>
              <a:t>-</a:t>
            </a:r>
            <a:r>
              <a:rPr lang="cs-CZ" dirty="0" err="1"/>
              <a:t>brisnich</a:t>
            </a:r>
            <a:r>
              <a:rPr lang="cs-CZ" dirty="0"/>
              <a:t>-svalu/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z/url?sa=i&amp;rct=j&amp;q=&amp;esrc=s&amp;frm=1&amp;source=images&amp;cd=&amp;cad=rja&amp;docid=JvW4J46R5g33TM&amp;tbnid=d8um1ubCKVQfiM:&amp;ved=0CAUQjRw&amp;url=http://www.cvicime.cz/cviceni-praha/anatomie/funkce.html&amp;ei=IVJEUc3DGYXOswaiuYHoBg&amp;bvm=bv.43828540,d.Yms&amp;psig=AFQjCNGO3o-qAsc5L7hKkZMkI4y7zljPCQ&amp;ust=13635183387814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0DB29F6-9206-374E-290D-64A2C58F0BB1}"/>
              </a:ext>
            </a:extLst>
          </p:cNvPr>
          <p:cNvSpPr txBox="1"/>
          <p:nvPr/>
        </p:nvSpPr>
        <p:spPr>
          <a:xfrm>
            <a:off x="1619672" y="2644170"/>
            <a:ext cx="6549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Možnosti terapeutického ovlivnění rozsahu pohybu, zásady protahování zkrácených struktur 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2" name="Obdélník 3">
            <a:extLst>
              <a:ext uri="{FF2B5EF4-FFF2-40B4-BE49-F238E27FC236}">
                <a16:creationId xmlns:a16="http://schemas.microsoft.com/office/drawing/2014/main" id="{E0BB4BD8-788D-C995-0AF6-40708382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  <p:sp>
        <p:nvSpPr>
          <p:cNvPr id="13" name="Obdélník 3">
            <a:extLst>
              <a:ext uri="{FF2B5EF4-FFF2-40B4-BE49-F238E27FC236}">
                <a16:creationId xmlns:a16="http://schemas.microsoft.com/office/drawing/2014/main" id="{4651164C-352C-E3AC-9177-518AA2F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80" y="620713"/>
            <a:ext cx="29065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25.3.2024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216" y="692696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Posturální svaly 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848872" cy="4572000"/>
          </a:xfrm>
        </p:spPr>
        <p:txBody>
          <a:bodyPr>
            <a:normAutofit fontScale="92500"/>
          </a:bodyPr>
          <a:lstStyle/>
          <a:p>
            <a:pPr lvl="1"/>
            <a:r>
              <a:rPr lang="cs-CZ" dirty="0"/>
              <a:t>svaly s převahou </a:t>
            </a:r>
            <a:r>
              <a:rPr lang="cs-CZ" dirty="0">
                <a:solidFill>
                  <a:srgbClr val="FFFF00"/>
                </a:solidFill>
              </a:rPr>
              <a:t>tonické funkce </a:t>
            </a:r>
            <a:r>
              <a:rPr lang="cs-CZ" dirty="0"/>
              <a:t>(= svaly </a:t>
            </a:r>
            <a:r>
              <a:rPr lang="cs-CZ" dirty="0">
                <a:solidFill>
                  <a:srgbClr val="FFFF00"/>
                </a:solidFill>
              </a:rPr>
              <a:t>s tendencí ke zkrácení a hypertrofii</a:t>
            </a:r>
            <a:r>
              <a:rPr lang="cs-CZ" dirty="0"/>
              <a:t>) – zajišťují vzpřímené držení těla (proto mají stálé pracovní klidové napětí)</a:t>
            </a:r>
          </a:p>
          <a:p>
            <a:pPr lvl="1"/>
            <a:r>
              <a:rPr lang="cs-CZ" dirty="0"/>
              <a:t>obsahují převážně červená svalová vlákna, bohatá na myoglobin</a:t>
            </a:r>
          </a:p>
          <a:p>
            <a:pPr lvl="1"/>
            <a:r>
              <a:rPr lang="cs-CZ" dirty="0"/>
              <a:t>jsou vývojově starší, mají nízký práh dráždivosti, vyznačují se pomalejším průběhem stahu, delší latencí a větší odolností proti zátěži (pomaleji se unaví)</a:t>
            </a:r>
          </a:p>
          <a:p>
            <a:pPr lvl="1"/>
            <a:r>
              <a:rPr lang="cs-CZ" dirty="0"/>
              <a:t>pozn. svojí funkcí často nahrazují činnost oslabeného svalstva </a:t>
            </a:r>
            <a:r>
              <a:rPr lang="cs-CZ" dirty="0" err="1"/>
              <a:t>fázického</a:t>
            </a:r>
            <a:r>
              <a:rPr lang="cs-CZ" dirty="0"/>
              <a:t> (tzn. vyřazují je ze svalové souhry 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>
                <a:solidFill>
                  <a:srgbClr val="FFFF00"/>
                </a:solidFill>
              </a:rPr>
              <a:t>dochází ke vzniku svalových </a:t>
            </a:r>
            <a:r>
              <a:rPr lang="cs-CZ" dirty="0" err="1">
                <a:solidFill>
                  <a:srgbClr val="FFFF00"/>
                </a:solidFill>
              </a:rPr>
              <a:t>dysbalancí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Posturální svaly 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pic>
        <p:nvPicPr>
          <p:cNvPr id="201730" name="Picture 2" descr="http://liveep.com.au/wp-content/uploads/2012/07/eg.png"/>
          <p:cNvPicPr>
            <a:picLocks noChangeAspect="1" noChangeArrowheads="1"/>
          </p:cNvPicPr>
          <p:nvPr/>
        </p:nvPicPr>
        <p:blipFill>
          <a:blip r:embed="rId3" cstate="print"/>
          <a:srcRect l="1963" t="5677" r="2751" b="10833"/>
          <a:stretch>
            <a:fillRect/>
          </a:stretch>
        </p:blipFill>
        <p:spPr bwMode="auto">
          <a:xfrm>
            <a:off x="539552" y="342963"/>
            <a:ext cx="8229431" cy="617207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299819" y="4344950"/>
            <a:ext cx="23762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Svaly s tendencí ke zkrácení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99819" y="5520990"/>
            <a:ext cx="224292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</a:schemeClr>
                </a:solidFill>
              </a:rPr>
              <a:t>Svaly s tendencí k oslabení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299819" y="4932970"/>
            <a:ext cx="165618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C000"/>
                </a:solidFill>
              </a:rPr>
              <a:t>Přetížené svaly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546224"/>
            <a:ext cx="298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Fázické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 a posturální svaly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Horní zkřížený syndrom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95586" name="Picture 2" descr="Svalová dysbalance v rámci horního zkříženého syndro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63688"/>
            <a:ext cx="5213032" cy="4797152"/>
          </a:xfrm>
          <a:prstGeom prst="rect">
            <a:avLst/>
          </a:prstGeom>
          <a:noFill/>
        </p:spPr>
      </p:pic>
      <p:pic>
        <p:nvPicPr>
          <p:cNvPr id="195590" name="Picture 6" descr="http://www.florbalovytrener.cz/wp-content/uploads/2012/02/hornizkrizenysynd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490" y="2204864"/>
            <a:ext cx="3275856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Dolní zkřížený syndrom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97634" name="Picture 2" descr="Svalová dysbalance v rámci dolního zkříženého syndro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24" y="1487421"/>
            <a:ext cx="5237306" cy="5085184"/>
          </a:xfrm>
          <a:prstGeom prst="rect">
            <a:avLst/>
          </a:prstGeom>
          <a:noFill/>
        </p:spPr>
      </p:pic>
      <p:pic>
        <p:nvPicPr>
          <p:cNvPr id="197636" name="Picture 4" descr="http://www.florbalovytrener.cz/wp-content/uploads/2012/03/dolnizkrizenysynd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55" y="2636912"/>
            <a:ext cx="354530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Svalové </a:t>
            </a:r>
            <a:r>
              <a:rPr lang="cs-CZ" b="1" dirty="0" err="1">
                <a:solidFill>
                  <a:srgbClr val="FFFF00"/>
                </a:solidFill>
              </a:rPr>
              <a:t>dysbalance</a:t>
            </a:r>
            <a:r>
              <a:rPr lang="cs-CZ" b="1" dirty="0">
                <a:solidFill>
                  <a:srgbClr val="FFFF00"/>
                </a:solidFill>
              </a:rPr>
              <a:t> =</a:t>
            </a:r>
            <a:r>
              <a:rPr lang="en-US" b="1" dirty="0">
                <a:solidFill>
                  <a:srgbClr val="FFFF00"/>
                </a:solidFill>
              </a:rPr>
              <a:t>&gt; VDT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99682" name="Picture 2" descr="Držení tě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6023305" cy="4320000"/>
          </a:xfrm>
          <a:prstGeom prst="rect">
            <a:avLst/>
          </a:prstGeom>
          <a:noFill/>
        </p:spPr>
      </p:pic>
      <p:pic>
        <p:nvPicPr>
          <p:cNvPr id="199684" name="Picture 4" descr="http://www.cvicime.cz/cviceni-praha/anatomie/pater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1264117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Posturální svaly – DKK  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88840"/>
            <a:ext cx="8060432" cy="457200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m. triceps </a:t>
            </a:r>
            <a:r>
              <a:rPr lang="cs-CZ" dirty="0" err="1"/>
              <a:t>surae</a:t>
            </a:r>
            <a:r>
              <a:rPr lang="cs-CZ" dirty="0"/>
              <a:t> (m. </a:t>
            </a:r>
            <a:r>
              <a:rPr lang="cs-CZ" dirty="0" err="1"/>
              <a:t>soleus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rectus</a:t>
            </a:r>
            <a:r>
              <a:rPr lang="cs-CZ" dirty="0"/>
              <a:t> </a:t>
            </a:r>
            <a:r>
              <a:rPr lang="cs-CZ" dirty="0" err="1"/>
              <a:t>femoris</a:t>
            </a:r>
            <a:endParaRPr lang="cs-CZ" dirty="0"/>
          </a:p>
          <a:p>
            <a:pPr lvl="1"/>
            <a:r>
              <a:rPr lang="cs-CZ" dirty="0"/>
              <a:t>m.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 lvl="1"/>
            <a:r>
              <a:rPr lang="cs-CZ" dirty="0"/>
              <a:t>m. tensor </a:t>
            </a:r>
            <a:r>
              <a:rPr lang="cs-CZ" dirty="0" err="1"/>
              <a:t>fasciae</a:t>
            </a:r>
            <a:r>
              <a:rPr lang="cs-CZ" dirty="0"/>
              <a:t> </a:t>
            </a:r>
            <a:r>
              <a:rPr lang="cs-CZ" dirty="0" err="1"/>
              <a:t>latae</a:t>
            </a:r>
            <a:endParaRPr lang="cs-CZ" dirty="0"/>
          </a:p>
          <a:p>
            <a:pPr lvl="1"/>
            <a:r>
              <a:rPr lang="cs-CZ" dirty="0"/>
              <a:t>m. </a:t>
            </a:r>
            <a:r>
              <a:rPr lang="cs-CZ" dirty="0" err="1"/>
              <a:t>iliopsoas</a:t>
            </a:r>
            <a:endParaRPr lang="cs-CZ" dirty="0"/>
          </a:p>
          <a:p>
            <a:pPr lvl="1"/>
            <a:r>
              <a:rPr lang="cs-CZ" dirty="0"/>
              <a:t>adduktory stehna</a:t>
            </a:r>
          </a:p>
          <a:p>
            <a:pPr lvl="1"/>
            <a:r>
              <a:rPr lang="cs-CZ" dirty="0" err="1"/>
              <a:t>ischiokrurální</a:t>
            </a:r>
            <a:r>
              <a:rPr lang="cs-CZ" dirty="0"/>
              <a:t> svaly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piriformis</a:t>
            </a:r>
            <a:endParaRPr lang="cs-CZ" dirty="0"/>
          </a:p>
          <a:p>
            <a:pPr marL="912114" lvl="1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Picture 2" descr="http://liveep.com.au/wp-content/uploads/2012/07/eg.png"/>
          <p:cNvPicPr>
            <a:picLocks noChangeAspect="1" noChangeArrowheads="1"/>
          </p:cNvPicPr>
          <p:nvPr/>
        </p:nvPicPr>
        <p:blipFill>
          <a:blip r:embed="rId3" cstate="print"/>
          <a:srcRect l="27845" t="43039" r="7623" b="13130"/>
          <a:stretch>
            <a:fillRect/>
          </a:stretch>
        </p:blipFill>
        <p:spPr bwMode="auto">
          <a:xfrm>
            <a:off x="4644008" y="2852936"/>
            <a:ext cx="4320480" cy="251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Posturální svaly – HKK  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788024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m. </a:t>
            </a:r>
            <a:r>
              <a:rPr lang="cs-CZ" sz="2400" dirty="0" err="1"/>
              <a:t>pectoralis</a:t>
            </a:r>
            <a:r>
              <a:rPr lang="cs-CZ" sz="2400" dirty="0"/>
              <a:t> major </a:t>
            </a:r>
            <a:r>
              <a:rPr lang="cs-CZ" sz="2400" dirty="0" err="1"/>
              <a:t>et</a:t>
            </a:r>
            <a:r>
              <a:rPr lang="cs-CZ" sz="2400" dirty="0"/>
              <a:t> </a:t>
            </a:r>
            <a:r>
              <a:rPr lang="cs-CZ" sz="2400" dirty="0" err="1"/>
              <a:t>minor</a:t>
            </a:r>
            <a:endParaRPr lang="cs-CZ" sz="2400" dirty="0"/>
          </a:p>
          <a:p>
            <a:pPr lvl="1"/>
            <a:r>
              <a:rPr lang="cs-CZ" sz="2400" dirty="0"/>
              <a:t>horní č. m. </a:t>
            </a:r>
            <a:r>
              <a:rPr lang="cs-CZ" sz="2400" dirty="0" err="1"/>
              <a:t>trapezius</a:t>
            </a:r>
            <a:endParaRPr lang="cs-CZ" sz="2400" dirty="0"/>
          </a:p>
          <a:p>
            <a:pPr lvl="1"/>
            <a:r>
              <a:rPr lang="cs-CZ" sz="2400" dirty="0"/>
              <a:t>m. </a:t>
            </a:r>
            <a:r>
              <a:rPr lang="cs-CZ" sz="2400" dirty="0" err="1"/>
              <a:t>sternocleidomastoideus</a:t>
            </a:r>
            <a:endParaRPr lang="cs-CZ" sz="2400" dirty="0"/>
          </a:p>
          <a:p>
            <a:pPr lvl="1"/>
            <a:r>
              <a:rPr lang="cs-CZ" sz="2400" dirty="0"/>
              <a:t>m. </a:t>
            </a:r>
            <a:r>
              <a:rPr lang="cs-CZ" sz="2400" dirty="0" err="1"/>
              <a:t>levator</a:t>
            </a:r>
            <a:r>
              <a:rPr lang="cs-CZ" sz="2400" dirty="0"/>
              <a:t> </a:t>
            </a:r>
            <a:r>
              <a:rPr lang="cs-CZ" sz="2400" dirty="0" err="1"/>
              <a:t>scapulae</a:t>
            </a:r>
            <a:endParaRPr lang="cs-CZ" sz="2400" dirty="0"/>
          </a:p>
          <a:p>
            <a:pPr lvl="1"/>
            <a:r>
              <a:rPr lang="cs-CZ" sz="2400" dirty="0"/>
              <a:t>obecně flexory (m. biceps </a:t>
            </a:r>
            <a:r>
              <a:rPr lang="cs-CZ" sz="2400" dirty="0" err="1"/>
              <a:t>brachii</a:t>
            </a:r>
            <a:r>
              <a:rPr lang="cs-CZ" sz="2400" dirty="0"/>
              <a:t>, flexory zápěstí </a:t>
            </a:r>
            <a:br>
              <a:rPr lang="cs-CZ" sz="2400" dirty="0"/>
            </a:br>
            <a:r>
              <a:rPr lang="cs-CZ" sz="2400" dirty="0"/>
              <a:t>a prstů)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Picture 2" descr="http://liveep.com.au/wp-content/uploads/2012/07/eg.png"/>
          <p:cNvPicPr>
            <a:picLocks noChangeAspect="1" noChangeArrowheads="1"/>
          </p:cNvPicPr>
          <p:nvPr/>
        </p:nvPicPr>
        <p:blipFill>
          <a:blip r:embed="rId3" cstate="print"/>
          <a:srcRect l="27845" t="11480" r="7623" b="45565"/>
          <a:stretch>
            <a:fillRect/>
          </a:stretch>
        </p:blipFill>
        <p:spPr bwMode="auto">
          <a:xfrm>
            <a:off x="3024562" y="4149080"/>
            <a:ext cx="4427757" cy="252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Posturální svaly – trup, hlava, krk  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92896"/>
            <a:ext cx="7772400" cy="4067944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m. </a:t>
            </a:r>
            <a:r>
              <a:rPr lang="cs-CZ" dirty="0" err="1"/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endParaRPr lang="cs-CZ" dirty="0"/>
          </a:p>
          <a:p>
            <a:pPr lvl="1"/>
            <a:r>
              <a:rPr lang="cs-CZ" dirty="0" err="1"/>
              <a:t>paravertebrální</a:t>
            </a:r>
            <a:r>
              <a:rPr lang="cs-CZ" dirty="0"/>
              <a:t> svaly zádové</a:t>
            </a:r>
          </a:p>
          <a:p>
            <a:pPr lvl="1"/>
            <a:r>
              <a:rPr lang="cs-CZ" dirty="0"/>
              <a:t>žvýkací svaly (m. </a:t>
            </a:r>
            <a:r>
              <a:rPr lang="cs-CZ" dirty="0" err="1"/>
              <a:t>masseter</a:t>
            </a:r>
            <a:r>
              <a:rPr lang="cs-CZ" dirty="0"/>
              <a:t>, m. </a:t>
            </a:r>
            <a:r>
              <a:rPr lang="cs-CZ" dirty="0" err="1"/>
              <a:t>temporalis</a:t>
            </a:r>
            <a:r>
              <a:rPr lang="cs-CZ" dirty="0"/>
              <a:t>)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992888" cy="1058416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Možnosti ovlivnění rozsahu pohybu v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 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3100" b="1" dirty="0" err="1"/>
              <a:t>Stretching</a:t>
            </a:r>
            <a:endParaRPr lang="cs-CZ" sz="3100" dirty="0"/>
          </a:p>
          <a:p>
            <a:pPr marL="582930" indent="-514350">
              <a:buFont typeface="+mj-lt"/>
              <a:buAutoNum type="arabicPeriod"/>
            </a:pPr>
            <a:r>
              <a:rPr lang="cs-CZ" sz="3100" b="1" dirty="0"/>
              <a:t>Protažení zkráceného svalu s využitím inhibice (PFI)</a:t>
            </a:r>
            <a:endParaRPr lang="cs-CZ" sz="3100" dirty="0"/>
          </a:p>
          <a:p>
            <a:pPr marL="582930" indent="-514350">
              <a:buFont typeface="+mj-lt"/>
              <a:buAutoNum type="arabicPeriod"/>
            </a:pPr>
            <a:r>
              <a:rPr lang="cs-CZ" sz="3100" b="1" dirty="0" err="1"/>
              <a:t>Postizometrická</a:t>
            </a:r>
            <a:r>
              <a:rPr lang="cs-CZ" sz="3100" b="1" dirty="0"/>
              <a:t> relaxace (PIR)</a:t>
            </a:r>
            <a:endParaRPr lang="cs-CZ" sz="3100" dirty="0"/>
          </a:p>
          <a:p>
            <a:pPr marL="582930" indent="-514350">
              <a:buFont typeface="+mj-lt"/>
              <a:buAutoNum type="arabicPeriod"/>
            </a:pPr>
            <a:r>
              <a:rPr lang="cs-CZ" sz="3100" b="1" dirty="0"/>
              <a:t>Antigravitační relaxace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3100" b="1" dirty="0" err="1"/>
              <a:t>Agisticko</a:t>
            </a:r>
            <a:r>
              <a:rPr lang="cs-CZ" sz="3100" b="1" dirty="0"/>
              <a:t>-excentrické kontrakční postupy, metoda </a:t>
            </a:r>
            <a:r>
              <a:rPr lang="cs-CZ" sz="3100" b="1" dirty="0" err="1"/>
              <a:t>spray</a:t>
            </a:r>
            <a:r>
              <a:rPr lang="cs-CZ" sz="3100" b="1" dirty="0"/>
              <a:t> and </a:t>
            </a:r>
            <a:r>
              <a:rPr lang="cs-CZ" sz="3100" b="1" dirty="0" err="1"/>
              <a:t>stretch</a:t>
            </a:r>
            <a:r>
              <a:rPr lang="cs-CZ" sz="3100" b="1" dirty="0"/>
              <a:t>, MET, PNF……………</a:t>
            </a:r>
            <a:endParaRPr lang="en-US" sz="3100" b="1" dirty="0"/>
          </a:p>
          <a:p>
            <a:pPr marL="582930" indent="-514350">
              <a:buNone/>
            </a:pPr>
            <a:endParaRPr lang="cs-CZ" sz="3300" dirty="0"/>
          </a:p>
          <a:p>
            <a:pPr marL="253746" indent="-514350">
              <a:buNone/>
            </a:pPr>
            <a:r>
              <a:rPr lang="cs-CZ" sz="2600" dirty="0"/>
              <a:t>pozn. při léčbě svalových dysbalancí (se zkrácenými </a:t>
            </a:r>
            <a:br>
              <a:rPr lang="cs-CZ" sz="2600" dirty="0"/>
            </a:br>
            <a:r>
              <a:rPr lang="cs-CZ" sz="2600" dirty="0"/>
              <a:t>a oslabenými svalovými skupinami) – začínáme vždy s protahováním zkrácených svalů a teprve poté posilujeme oslabené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err="1"/>
              <a:t>Stretching</a:t>
            </a:r>
            <a:r>
              <a:rPr lang="cs-CZ" sz="28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23120"/>
            <a:ext cx="7772400" cy="194421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600" dirty="0"/>
              <a:t>metoda prostého protahování zkrácených svalů pohybem do krajní polohy v kloubu příslušného segmentu</a:t>
            </a:r>
          </a:p>
          <a:p>
            <a:pPr lvl="0">
              <a:buFont typeface="Wingdings" pitchFamily="2" charset="2"/>
              <a:buChar char="ü"/>
            </a:pPr>
            <a:r>
              <a:rPr lang="cs-CZ" sz="2600" dirty="0"/>
              <a:t>rozvíjí pohybovou vlastnost: </a:t>
            </a:r>
            <a:r>
              <a:rPr lang="cs-CZ" sz="2600" dirty="0">
                <a:solidFill>
                  <a:srgbClr val="FFFF00"/>
                </a:solidFill>
              </a:rPr>
              <a:t>pohyblivost (flexibilitu)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Dynamic Stretches animated chart">
            <a:extLst>
              <a:ext uri="{FF2B5EF4-FFF2-40B4-BE49-F238E27FC236}">
                <a16:creationId xmlns:a16="http://schemas.microsoft.com/office/drawing/2014/main" id="{28D2C0A7-4266-758C-162F-C6109E99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6746"/>
            <a:ext cx="5616624" cy="28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CD61E5-51DF-2290-EF52-CCFBBBC1E2B8}"/>
              </a:ext>
            </a:extLst>
          </p:cNvPr>
          <p:cNvSpPr txBox="1"/>
          <p:nvPr/>
        </p:nvSpPr>
        <p:spPr>
          <a:xfrm>
            <a:off x="2640967" y="6453336"/>
            <a:ext cx="5158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https://www.risephysicaltherapy.com/blog/static-vs-dynamic-stretching/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cs-CZ" sz="2400" dirty="0"/>
              <a:t>Pasivní pohyby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Zkrácený sval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Posturální svaly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Horní, dolní zkřížený syndrom, VDT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Strečink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PFI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PIR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AGR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1EF4F-D517-B9FC-D748-6D4A34B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1. </a:t>
            </a:r>
            <a:r>
              <a:rPr lang="cs-CZ" sz="4000" dirty="0" err="1"/>
              <a:t>Stretching</a:t>
            </a:r>
            <a:r>
              <a:rPr lang="cs-CZ" sz="3200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14C35-284C-EB12-E9F6-23E127026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sz="3600" dirty="0">
                <a:solidFill>
                  <a:srgbClr val="FFFF00"/>
                </a:solidFill>
              </a:rPr>
              <a:t>Napínací reflex</a:t>
            </a:r>
          </a:p>
          <a:p>
            <a:r>
              <a:rPr lang="cs-CZ" sz="2600" dirty="0"/>
              <a:t>obranný stah protahovaného svalu, který se tak zvýšením napětím brání možnému poškození (až přetržení) </a:t>
            </a:r>
            <a:r>
              <a:rPr lang="cs-CZ" sz="2600" dirty="0" err="1"/>
              <a:t>zj</a:t>
            </a:r>
            <a:r>
              <a:rPr lang="cs-CZ" sz="2600" dirty="0"/>
              <a:t>. při rychlých a švihových pohybech</a:t>
            </a:r>
          </a:p>
          <a:p>
            <a:endParaRPr lang="cs-CZ" sz="2600" dirty="0"/>
          </a:p>
          <a:p>
            <a:r>
              <a:rPr lang="cs-CZ" sz="2600" dirty="0"/>
              <a:t>hlavní předpoklad pro kvalitní protažení svalu je tak svalová relaxace (sval v co nejmenším napětí)</a:t>
            </a:r>
          </a:p>
          <a:p>
            <a:endParaRPr lang="cs-CZ" sz="2600" dirty="0"/>
          </a:p>
          <a:p>
            <a:r>
              <a:rPr lang="cs-CZ" sz="2600" dirty="0"/>
              <a:t>snaha o co nejmenší posturální zatížení protahovaného svalu – vhodné jsou nízké a nenáročné polohy</a:t>
            </a:r>
          </a:p>
        </p:txBody>
      </p:sp>
      <p:pic>
        <p:nvPicPr>
          <p:cNvPr id="2050" name="Picture 2" descr="Napínací reflex">
            <a:extLst>
              <a:ext uri="{FF2B5EF4-FFF2-40B4-BE49-F238E27FC236}">
                <a16:creationId xmlns:a16="http://schemas.microsoft.com/office/drawing/2014/main" id="{8D2849C0-BD7A-7615-5D12-123B3C29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23893" r="1615" b="8284"/>
          <a:stretch/>
        </p:blipFill>
        <p:spPr bwMode="auto">
          <a:xfrm>
            <a:off x="5004048" y="260648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4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err="1"/>
              <a:t>Stretching</a:t>
            </a:r>
            <a:r>
              <a:rPr lang="cs-CZ" sz="28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23120"/>
            <a:ext cx="8064896" cy="4680520"/>
          </a:xfrm>
        </p:spPr>
        <p:txBody>
          <a:bodyPr>
            <a:normAutofit fontScale="92500" lnSpcReduction="10000"/>
          </a:bodyPr>
          <a:lstStyle/>
          <a:p>
            <a:pPr marL="454914" lvl="1" indent="0">
              <a:buNone/>
            </a:pPr>
            <a:r>
              <a:rPr lang="cs-CZ" sz="3000" b="1" dirty="0">
                <a:solidFill>
                  <a:srgbClr val="FFFF00"/>
                </a:solidFill>
              </a:rPr>
              <a:t>Využití:</a:t>
            </a:r>
          </a:p>
          <a:p>
            <a:pPr lvl="1"/>
            <a:r>
              <a:rPr lang="cs-CZ" dirty="0"/>
              <a:t>snížení klidového svalového napětí (uvolnění svalu)</a:t>
            </a:r>
          </a:p>
          <a:p>
            <a:pPr lvl="1"/>
            <a:r>
              <a:rPr lang="cs-CZ" dirty="0"/>
              <a:t>zlepšení kloubní pohyblivosti</a:t>
            </a:r>
          </a:p>
          <a:p>
            <a:pPr lvl="1"/>
            <a:r>
              <a:rPr lang="cs-CZ" dirty="0"/>
              <a:t>prevence a terapie svalových </a:t>
            </a:r>
            <a:r>
              <a:rPr lang="cs-CZ" dirty="0" err="1"/>
              <a:t>dysbalancí</a:t>
            </a:r>
            <a:r>
              <a:rPr lang="cs-CZ" dirty="0"/>
              <a:t> (podporuje správné držení těla)</a:t>
            </a:r>
          </a:p>
          <a:p>
            <a:pPr lvl="1"/>
            <a:r>
              <a:rPr lang="cs-CZ" dirty="0"/>
              <a:t>kompenzační cvičení v regeneraci (kompenzuje jednostranné přetěžování)</a:t>
            </a:r>
          </a:p>
          <a:p>
            <a:pPr lvl="1"/>
            <a:r>
              <a:rPr lang="cs-CZ" dirty="0"/>
              <a:t>zlepšení stavu nervosvalového aparátu</a:t>
            </a:r>
          </a:p>
          <a:p>
            <a:pPr lvl="1"/>
            <a:r>
              <a:rPr lang="cs-CZ" dirty="0"/>
              <a:t>psychosomatické účinky (pomáhá k celkovému uvolnění)</a:t>
            </a:r>
          </a:p>
          <a:p>
            <a:pPr lvl="1"/>
            <a:r>
              <a:rPr lang="cs-CZ" dirty="0"/>
              <a:t>a dále přispívá ke zlepšení: svalové koordinace, obratnosti a tím celkové tělesné zdatnosti a výkonnosti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7172" name="Picture 4" descr="http://4.bp.blogspot.com/-aYpqUzDKmTA/UJALIAr2OUI/AAAAAAAABt0/Dt3yESXavbg/s1600/passive+str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707" y="104106"/>
            <a:ext cx="1519386" cy="189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33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0444" y="679663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err="1"/>
              <a:t>Stretching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94062"/>
            <a:ext cx="5328592" cy="5075297"/>
          </a:xfrm>
        </p:spPr>
        <p:txBody>
          <a:bodyPr>
            <a:normAutofit lnSpcReduction="10000"/>
          </a:bodyPr>
          <a:lstStyle/>
          <a:p>
            <a:pPr marL="68580" lvl="0" indent="0">
              <a:buNone/>
            </a:pPr>
            <a:r>
              <a:rPr lang="cs-CZ" dirty="0">
                <a:solidFill>
                  <a:srgbClr val="FFFF00"/>
                </a:solidFill>
              </a:rPr>
              <a:t>Typy:</a:t>
            </a:r>
          </a:p>
          <a:p>
            <a:pPr marL="582930" lvl="0" indent="-514350">
              <a:buFont typeface="+mj-lt"/>
              <a:buAutoNum type="alphaUcPeriod"/>
            </a:pPr>
            <a:r>
              <a:rPr lang="cs-CZ" b="1" dirty="0">
                <a:solidFill>
                  <a:srgbClr val="FFFF00"/>
                </a:solidFill>
              </a:rPr>
              <a:t>dynamický</a:t>
            </a:r>
            <a:r>
              <a:rPr lang="cs-CZ" b="1" dirty="0"/>
              <a:t> </a:t>
            </a:r>
            <a:r>
              <a:rPr lang="cs-CZ" dirty="0"/>
              <a:t>– spojený se silovým, rytmickým pohybem (nebezpečí vzniku </a:t>
            </a:r>
            <a:r>
              <a:rPr lang="cs-CZ" dirty="0" err="1"/>
              <a:t>mikrotraumat</a:t>
            </a:r>
            <a:r>
              <a:rPr lang="cs-CZ" dirty="0"/>
              <a:t>, v rehabilitaci se používá méně často)</a:t>
            </a:r>
          </a:p>
          <a:p>
            <a:pPr marL="582930" lvl="0" indent="-514350">
              <a:buFont typeface="+mj-lt"/>
              <a:buAutoNum type="alphaUcPeriod"/>
            </a:pPr>
            <a:endParaRPr lang="cs-CZ" dirty="0"/>
          </a:p>
          <a:p>
            <a:pPr marL="582930" lvl="0" indent="-514350">
              <a:buFont typeface="+mj-lt"/>
              <a:buAutoNum type="alphaUcPeriod"/>
            </a:pPr>
            <a:r>
              <a:rPr lang="cs-CZ" b="1" dirty="0">
                <a:solidFill>
                  <a:srgbClr val="FFFF00"/>
                </a:solidFill>
              </a:rPr>
              <a:t>statický</a:t>
            </a:r>
            <a:r>
              <a:rPr lang="cs-CZ" dirty="0"/>
              <a:t> – spojený s výdrží v pozici, která se může opakovat (je bezpečnější a v rehabilitaci preferovaný) 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2050" name="Picture 2" descr="Dynamic Stretching Exercises | svauto.dk">
            <a:extLst>
              <a:ext uri="{FF2B5EF4-FFF2-40B4-BE49-F238E27FC236}">
                <a16:creationId xmlns:a16="http://schemas.microsoft.com/office/drawing/2014/main" id="{16304B05-FB42-4178-DAAC-D5B0CC53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94061"/>
            <a:ext cx="2667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tic-stretch">
            <a:extLst>
              <a:ext uri="{FF2B5EF4-FFF2-40B4-BE49-F238E27FC236}">
                <a16:creationId xmlns:a16="http://schemas.microsoft.com/office/drawing/2014/main" id="{DF1CF8C6-1A2F-BFB8-27BD-0815554E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10" y="4293096"/>
            <a:ext cx="285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-aYpqUzDKmTA/UJALIAr2OUI/AAAAAAAABt0/Dt3yESXavbg/s1600/passive+str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908" y="188766"/>
            <a:ext cx="1519386" cy="189619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0444" y="679663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err="1"/>
              <a:t>Stretching</a:t>
            </a:r>
            <a:r>
              <a:rPr lang="cs-CZ" sz="28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Typy </a:t>
            </a:r>
            <a:r>
              <a:rPr lang="cs-CZ" b="1" dirty="0" err="1"/>
              <a:t>stretchingu</a:t>
            </a:r>
            <a:r>
              <a:rPr lang="cs-CZ" b="1" dirty="0"/>
              <a:t> hlediska působící síly:</a:t>
            </a:r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pasivní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/>
              <a:t>stretching</a:t>
            </a:r>
            <a:r>
              <a:rPr lang="cs-CZ" dirty="0"/>
              <a:t> – sval je protažen zevní silou (rukou fyzioterapeuta) – je nejúčinnější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pasivně-aktivní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/>
              <a:t>stretching</a:t>
            </a:r>
            <a:r>
              <a:rPr lang="cs-CZ" dirty="0"/>
              <a:t> – sval je protažen zevní silou a v dosažené poloze je daný segment držen aktivně pacientem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aktivní asistovaný </a:t>
            </a:r>
            <a:r>
              <a:rPr lang="cs-CZ" dirty="0" err="1"/>
              <a:t>stretching</a:t>
            </a:r>
            <a:r>
              <a:rPr lang="cs-CZ" dirty="0"/>
              <a:t> – pacient provede aktivní protažení svalu a poloha je dále dotažena zevní silou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aktivní </a:t>
            </a:r>
            <a:r>
              <a:rPr lang="cs-CZ" dirty="0" err="1"/>
              <a:t>stretching</a:t>
            </a:r>
            <a:r>
              <a:rPr lang="cs-CZ" dirty="0"/>
              <a:t> – poloha segmentu je dosažena vlastní silou pacienta 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75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err="1"/>
              <a:t>Stretching</a:t>
            </a:r>
            <a:r>
              <a:rPr lang="cs-CZ" sz="28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Zásady</a:t>
            </a:r>
            <a:endParaRPr lang="cs-CZ" dirty="0">
              <a:solidFill>
                <a:srgbClr val="FFFF00"/>
              </a:solidFill>
            </a:endParaRPr>
          </a:p>
          <a:p>
            <a:pPr lvl="1"/>
            <a:r>
              <a:rPr lang="cs-CZ" dirty="0"/>
              <a:t>protahujeme </a:t>
            </a:r>
            <a:r>
              <a:rPr lang="cs-CZ" b="1" dirty="0">
                <a:solidFill>
                  <a:srgbClr val="FFFF00"/>
                </a:solidFill>
              </a:rPr>
              <a:t>do pocitu napětí ve svalu</a:t>
            </a:r>
            <a:r>
              <a:rPr lang="cs-CZ" dirty="0"/>
              <a:t>, při </a:t>
            </a:r>
            <a:r>
              <a:rPr lang="cs-CZ" dirty="0" err="1"/>
              <a:t>stretchingu</a:t>
            </a:r>
            <a:r>
              <a:rPr lang="cs-CZ" dirty="0"/>
              <a:t> nesmíme překročit práh bolesti </a:t>
            </a:r>
          </a:p>
          <a:p>
            <a:pPr lvl="1"/>
            <a:r>
              <a:rPr lang="cs-CZ" dirty="0"/>
              <a:t>při setrvání v dané poloze (10 – 30 s) by mělo napětí postupně odeznít</a:t>
            </a:r>
          </a:p>
          <a:p>
            <a:pPr lvl="1"/>
            <a:r>
              <a:rPr lang="cs-CZ" dirty="0"/>
              <a:t>v průběhu </a:t>
            </a:r>
            <a:r>
              <a:rPr lang="cs-CZ" dirty="0" err="1"/>
              <a:t>stretchingu</a:t>
            </a:r>
            <a:r>
              <a:rPr lang="cs-CZ" dirty="0"/>
              <a:t> pomalu dýchat,</a:t>
            </a:r>
            <a:r>
              <a:rPr lang="cs-CZ" b="1" dirty="0">
                <a:solidFill>
                  <a:srgbClr val="FFFF00"/>
                </a:solidFill>
              </a:rPr>
              <a:t> nezadržovat dech</a:t>
            </a:r>
            <a:r>
              <a:rPr lang="cs-CZ" dirty="0"/>
              <a:t>, je nutné cvičit </a:t>
            </a:r>
            <a:r>
              <a:rPr lang="cs-CZ" b="1" dirty="0">
                <a:solidFill>
                  <a:srgbClr val="FFFF00"/>
                </a:solidFill>
              </a:rPr>
              <a:t>pomalu</a:t>
            </a:r>
            <a:r>
              <a:rPr lang="cs-CZ" dirty="0"/>
              <a:t> a nespěchat</a:t>
            </a:r>
          </a:p>
          <a:p>
            <a:pPr lvl="1"/>
            <a:r>
              <a:rPr lang="cs-CZ" b="1" dirty="0">
                <a:solidFill>
                  <a:srgbClr val="FFFF00"/>
                </a:solidFill>
              </a:rPr>
              <a:t>nikdy</a:t>
            </a:r>
            <a:r>
              <a:rPr lang="cs-CZ" dirty="0"/>
              <a:t> by se neměly protahovat </a:t>
            </a:r>
            <a:r>
              <a:rPr lang="cs-CZ" b="1" dirty="0">
                <a:solidFill>
                  <a:srgbClr val="FFFF00"/>
                </a:solidFill>
              </a:rPr>
              <a:t>nezahřáté svaly</a:t>
            </a:r>
            <a:r>
              <a:rPr lang="cs-CZ" dirty="0"/>
              <a:t>, popř. svaly poraněné (</a:t>
            </a:r>
            <a:r>
              <a:rPr lang="cs-CZ" dirty="0" err="1"/>
              <a:t>mikrotraumata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stretchingové</a:t>
            </a:r>
            <a:r>
              <a:rPr lang="cs-CZ" dirty="0"/>
              <a:t> cviky by měly být </a:t>
            </a:r>
            <a:r>
              <a:rPr lang="cs-CZ" b="1" dirty="0">
                <a:solidFill>
                  <a:srgbClr val="FFFF00"/>
                </a:solidFill>
              </a:rPr>
              <a:t>jednoduché a snadno proveditelné</a:t>
            </a:r>
            <a:r>
              <a:rPr lang="cs-CZ" dirty="0"/>
              <a:t>, musí být účelné a zacílené tak, aby byla protažena zvolená svalová skupina, která je zkrácená</a:t>
            </a:r>
          </a:p>
          <a:p>
            <a:pPr lvl="1"/>
            <a:r>
              <a:rPr lang="cs-CZ" dirty="0"/>
              <a:t>v krajních polohách </a:t>
            </a:r>
            <a:r>
              <a:rPr lang="cs-CZ" b="1" dirty="0">
                <a:solidFill>
                  <a:srgbClr val="FFFF00"/>
                </a:solidFill>
              </a:rPr>
              <a:t>nehmitáme</a:t>
            </a:r>
            <a:r>
              <a:rPr lang="cs-CZ" dirty="0"/>
              <a:t> (vyvolali bychom obranný napínací reflex a tím zvýšili napětí svalu)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8172400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cs-CZ" sz="3600" dirty="0"/>
              <a:t>Metoda PFI (</a:t>
            </a:r>
            <a:r>
              <a:rPr lang="cs-CZ" sz="3600" dirty="0" err="1"/>
              <a:t>postfacilitační</a:t>
            </a:r>
            <a:r>
              <a:rPr lang="cs-CZ" sz="3600" dirty="0"/>
              <a:t> inhibice) </a:t>
            </a:r>
            <a:br>
              <a:rPr lang="cs-CZ" sz="2800" dirty="0">
                <a:solidFill>
                  <a:srgbClr val="FFFF00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20888"/>
            <a:ext cx="8064896" cy="4139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/>
              <a:t>protažení zkráceného svalu s využitím inhibice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využívá reflexních mechanismu na úrovni segmentu – po ukončení max. volní aktivace svalu dojde k jeho útlumu, tuto fázi využijeme k pasivnímu protažení svalu</a:t>
            </a:r>
          </a:p>
          <a:p>
            <a:pPr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8172400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cs-CZ" sz="3600" dirty="0"/>
              <a:t>Metoda PFI (</a:t>
            </a:r>
            <a:r>
              <a:rPr lang="cs-CZ" sz="3600" dirty="0" err="1"/>
              <a:t>postfacilitační</a:t>
            </a:r>
            <a:r>
              <a:rPr lang="cs-CZ" sz="3600" dirty="0"/>
              <a:t> inhibice) </a:t>
            </a:r>
            <a:br>
              <a:rPr lang="cs-CZ" sz="2800" dirty="0">
                <a:solidFill>
                  <a:srgbClr val="FFFF00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20888"/>
            <a:ext cx="7772400" cy="4139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Metodika</a:t>
            </a:r>
          </a:p>
          <a:p>
            <a:pPr lvl="1"/>
            <a:r>
              <a:rPr lang="cs-CZ" dirty="0"/>
              <a:t>pacient ze středního postavení kloubu provede max. kontrakci v opačném směru než je omezení pohybu (= max. stah zkráceného svalu) proti manuálnímu odporu terapeuta po dobu 5 – 10 s</a:t>
            </a:r>
          </a:p>
          <a:p>
            <a:pPr lvl="1"/>
            <a:r>
              <a:rPr lang="cs-CZ" dirty="0"/>
              <a:t>poté pacient sval uvolní a terapeut jej protahuje v opačném směru, než je jeho kontrakce po dobu asi 10 s</a:t>
            </a:r>
          </a:p>
          <a:p>
            <a:pPr lvl="1"/>
            <a:r>
              <a:rPr lang="cs-CZ" dirty="0"/>
              <a:t>opakujeme 3 – 5x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4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cs-CZ" sz="3600" dirty="0" err="1"/>
              <a:t>Postizometrická</a:t>
            </a:r>
            <a:r>
              <a:rPr lang="cs-CZ" sz="3600" dirty="0"/>
              <a:t> relaxace PIR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71601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dirty="0"/>
              <a:t>metoda, která pracuje se svalovou facilitací a </a:t>
            </a:r>
            <a:r>
              <a:rPr lang="cs-CZ" dirty="0" err="1"/>
              <a:t>postfacilitační</a:t>
            </a:r>
            <a:r>
              <a:rPr lang="cs-CZ" dirty="0"/>
              <a:t> inhibicí</a:t>
            </a:r>
          </a:p>
          <a:p>
            <a:pPr lvl="0">
              <a:buFont typeface="Wingdings" pitchFamily="2" charset="2"/>
              <a:buChar char="ü"/>
            </a:pPr>
            <a:r>
              <a:rPr lang="cs-CZ" dirty="0"/>
              <a:t>cíl </a:t>
            </a:r>
            <a:r>
              <a:rPr lang="cs-CZ" i="1" dirty="0"/>
              <a:t>= uvolnění spasmu, reflexních změn ve svalu</a:t>
            </a:r>
            <a:endParaRPr lang="cs-CZ" dirty="0"/>
          </a:p>
          <a:p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cs-CZ" sz="3600" dirty="0" err="1"/>
              <a:t>Postizometrická</a:t>
            </a:r>
            <a:r>
              <a:rPr lang="cs-CZ" sz="3600" dirty="0"/>
              <a:t> relaxace PIR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716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Metodika</a:t>
            </a:r>
          </a:p>
          <a:p>
            <a:pPr lvl="1"/>
            <a:r>
              <a:rPr lang="cs-CZ" dirty="0"/>
              <a:t>pacient uvede daný segment těla do polohy, kdy je uvolňovaný sval ve své max. délce, provede </a:t>
            </a:r>
            <a:r>
              <a:rPr lang="cs-CZ" dirty="0">
                <a:solidFill>
                  <a:srgbClr val="FFFF00"/>
                </a:solidFill>
              </a:rPr>
              <a:t>lehkou izometrickou kontrakci </a:t>
            </a:r>
            <a:r>
              <a:rPr lang="cs-CZ" dirty="0"/>
              <a:t>protahovaného svalu proti odporu ruky fyzioterapeuta a současně kontroluje správný směr a sílu kontrakce svalu</a:t>
            </a:r>
          </a:p>
          <a:p>
            <a:pPr lvl="1"/>
            <a:r>
              <a:rPr lang="cs-CZ" dirty="0"/>
              <a:t>trvání </a:t>
            </a:r>
            <a:r>
              <a:rPr lang="cs-CZ" dirty="0">
                <a:solidFill>
                  <a:srgbClr val="FFFF00"/>
                </a:solidFill>
              </a:rPr>
              <a:t>kontrakce</a:t>
            </a:r>
            <a:r>
              <a:rPr lang="cs-CZ" dirty="0"/>
              <a:t> je minimálně </a:t>
            </a:r>
            <a:r>
              <a:rPr lang="cs-CZ" dirty="0">
                <a:solidFill>
                  <a:srgbClr val="FFFF00"/>
                </a:solidFill>
              </a:rPr>
              <a:t>10 s</a:t>
            </a:r>
            <a:r>
              <a:rPr lang="cs-CZ" dirty="0"/>
              <a:t>, poté pacient sval relaxuje, terapeut relaxaci kontroluje a sleduje, jak se uvolněný sval prodlužuje a umožňuje pohyb do dříve omezeného rozsahu</a:t>
            </a:r>
          </a:p>
          <a:p>
            <a:pPr lvl="1"/>
            <a:r>
              <a:rPr lang="cs-CZ" dirty="0"/>
              <a:t>doba </a:t>
            </a:r>
            <a:r>
              <a:rPr lang="cs-CZ" dirty="0">
                <a:solidFill>
                  <a:srgbClr val="FFFF00"/>
                </a:solidFill>
              </a:rPr>
              <a:t>relaxace je delší </a:t>
            </a:r>
            <a:r>
              <a:rPr lang="cs-CZ" dirty="0"/>
              <a:t>než doba kontrakce a trvá tak dlouho, dokud cítíme, že se rozsah pohybu zvětšuje, sval se prodlužuje</a:t>
            </a:r>
          </a:p>
          <a:p>
            <a:pPr lvl="1"/>
            <a:r>
              <a:rPr lang="cs-CZ" dirty="0"/>
              <a:t>provedení 3 – 5x podle toho, zda je další relaxace a pasivní protažení dále možné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61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cs-CZ" sz="3600" dirty="0" err="1"/>
              <a:t>Postizometrická</a:t>
            </a:r>
            <a:r>
              <a:rPr lang="cs-CZ" sz="3600" dirty="0"/>
              <a:t> relaxace PIR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920880" cy="2520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Využití facilitace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dirty="0">
                <a:solidFill>
                  <a:srgbClr val="FFFF00"/>
                </a:solidFill>
              </a:rPr>
              <a:t>dechem</a:t>
            </a:r>
            <a:r>
              <a:rPr lang="cs-CZ" dirty="0"/>
              <a:t> – při vdechu se většina svalů kontrahuje a při výdechu relaxuje (existují výjimky)</a:t>
            </a:r>
          </a:p>
          <a:p>
            <a:pPr marL="582930" lvl="0" indent="-514350">
              <a:buFont typeface="+mj-lt"/>
              <a:buAutoNum type="arabicPeriod"/>
            </a:pPr>
            <a:r>
              <a:rPr lang="cs-CZ" dirty="0">
                <a:solidFill>
                  <a:srgbClr val="FFFF00"/>
                </a:solidFill>
              </a:rPr>
              <a:t>pohledem</a:t>
            </a:r>
            <a:r>
              <a:rPr lang="cs-CZ" dirty="0"/>
              <a:t> – pohled nahoru nebo ve směru kontrakce svalu </a:t>
            </a:r>
            <a:r>
              <a:rPr lang="cs-CZ" dirty="0" err="1"/>
              <a:t>facilituje</a:t>
            </a:r>
            <a:r>
              <a:rPr lang="cs-CZ" dirty="0"/>
              <a:t>, pohled opačným směrem inhibuje napětí ve svalu</a:t>
            </a:r>
          </a:p>
          <a:p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00C1A3-8AC1-EA4E-E5A8-EE48D6C1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53604"/>
            <a:ext cx="3467859" cy="21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163D1D6-11CE-3356-6BF2-34723A4A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59130"/>
            <a:ext cx="2952328" cy="2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5EB6992-B4FD-1A46-857B-D41FAD31404A}"/>
              </a:ext>
            </a:extLst>
          </p:cNvPr>
          <p:cNvSpPr txBox="1"/>
          <p:nvPr/>
        </p:nvSpPr>
        <p:spPr>
          <a:xfrm>
            <a:off x="3176637" y="642261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https://masazestehlik.cz/lepsi-postura/jak-uvolnit-ztuhly-krk/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Význam pasivního pohybu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644008"/>
          </a:xfrm>
        </p:spPr>
        <p:txBody>
          <a:bodyPr>
            <a:normAutofit/>
          </a:bodyPr>
          <a:lstStyle/>
          <a:p>
            <a:pPr lvl="1"/>
            <a:r>
              <a:rPr lang="cs-CZ" dirty="0">
                <a:solidFill>
                  <a:srgbClr val="FFFF00"/>
                </a:solidFill>
              </a:rPr>
              <a:t>udržení nebo zvětšení kloubní pohyblivosti</a:t>
            </a:r>
          </a:p>
          <a:p>
            <a:pPr lvl="1"/>
            <a:r>
              <a:rPr lang="cs-CZ" dirty="0"/>
              <a:t>zlepšení trofiky kloubu 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udržování normální délky vláken měkkých tkání </a:t>
            </a:r>
            <a:r>
              <a:rPr lang="cs-CZ" dirty="0"/>
              <a:t>(svalů, vaziva), které mají tendenci ke zkracování</a:t>
            </a:r>
          </a:p>
          <a:p>
            <a:pPr lvl="1"/>
            <a:r>
              <a:rPr lang="cs-CZ" dirty="0"/>
              <a:t>stimulace </a:t>
            </a:r>
            <a:r>
              <a:rPr lang="cs-CZ" dirty="0" err="1"/>
              <a:t>propriocepce</a:t>
            </a:r>
            <a:r>
              <a:rPr lang="cs-CZ" dirty="0"/>
              <a:t> (svalové, šlachové, kloubní receptory)</a:t>
            </a:r>
          </a:p>
          <a:p>
            <a:pPr lvl="1"/>
            <a:r>
              <a:rPr lang="cs-CZ" dirty="0"/>
              <a:t>stimulace pohybového systému</a:t>
            </a:r>
          </a:p>
          <a:p>
            <a:endParaRPr lang="cs-CZ" dirty="0"/>
          </a:p>
          <a:p>
            <a:pPr marL="582930" lvl="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cs-CZ" sz="3600" dirty="0" err="1"/>
              <a:t>Postizometrická</a:t>
            </a:r>
            <a:r>
              <a:rPr lang="cs-CZ" sz="3600" dirty="0"/>
              <a:t> relaxace PIR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716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Praktické provedení PIR:</a:t>
            </a:r>
          </a:p>
          <a:p>
            <a:pPr lvl="1"/>
            <a:r>
              <a:rPr lang="cs-CZ" dirty="0"/>
              <a:t>pasivním pohybem dosáhneme </a:t>
            </a:r>
            <a:r>
              <a:rPr lang="cs-CZ" dirty="0">
                <a:solidFill>
                  <a:srgbClr val="FFFF00"/>
                </a:solidFill>
              </a:rPr>
              <a:t>krajní polohy v kloubu (= tzv. předpětí), </a:t>
            </a:r>
            <a:r>
              <a:rPr lang="cs-CZ" dirty="0"/>
              <a:t>uvolňovaný (ne protahovaný) sval je ve své maximální délce</a:t>
            </a:r>
          </a:p>
          <a:p>
            <a:pPr lvl="1"/>
            <a:r>
              <a:rPr lang="cs-CZ" dirty="0"/>
              <a:t>v tomto postavení vyzveme pacienta, aby se podíval do směru, kterým budeme klást odpor, vyvinul </a:t>
            </a:r>
            <a:r>
              <a:rPr lang="cs-CZ" dirty="0">
                <a:solidFill>
                  <a:srgbClr val="FFFF00"/>
                </a:solidFill>
              </a:rPr>
              <a:t>min. sílu </a:t>
            </a:r>
            <a:r>
              <a:rPr lang="cs-CZ" dirty="0"/>
              <a:t>ve směru kontrakce svalu, který ovlivňujeme (tedy v opačném směru než ve kterém pohyb vázne), tento odpor </a:t>
            </a:r>
            <a:r>
              <a:rPr lang="cs-CZ" dirty="0">
                <a:solidFill>
                  <a:srgbClr val="FFFF00"/>
                </a:solidFill>
              </a:rPr>
              <a:t>držíme 10 s</a:t>
            </a:r>
            <a:r>
              <a:rPr lang="cs-CZ" dirty="0"/>
              <a:t>, poté pacient pomalu nadechuje a zadrží dech </a:t>
            </a:r>
          </a:p>
          <a:p>
            <a:pPr lvl="1"/>
            <a:r>
              <a:rPr lang="cs-CZ" dirty="0"/>
              <a:t>poté pacienta vyzveme, aby uvolnil zadržený dech, povolil a podíval se do směru opačného, vyčkáme až se pacient plně uvolní a umožní se další pohyb a to zcela spontánně (dekontrakcí svalu, ne jeho protažením), tento pohyb my sledujeme a dosahujeme nového předpětí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85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cs-CZ" sz="3600" dirty="0" err="1"/>
              <a:t>Postizometrická</a:t>
            </a:r>
            <a:r>
              <a:rPr lang="cs-CZ" sz="3600" dirty="0"/>
              <a:t> relaxace PIR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632848" cy="4716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Zásady a doporučení</a:t>
            </a:r>
          </a:p>
          <a:p>
            <a:pPr lvl="1"/>
            <a:r>
              <a:rPr lang="cs-CZ" dirty="0"/>
              <a:t>dosažený rozsah pohybu, který jsme získali, nesmíme při opakování ztrácet (neopouštíme získaný terén)</a:t>
            </a:r>
          </a:p>
          <a:p>
            <a:pPr lvl="1"/>
            <a:r>
              <a:rPr lang="cs-CZ" dirty="0"/>
              <a:t>cyklus se opakuje tolikrát, dokud se dosažitelná bariéra posunuje</a:t>
            </a:r>
          </a:p>
          <a:p>
            <a:pPr lvl="1"/>
            <a:r>
              <a:rPr lang="cs-CZ" dirty="0"/>
              <a:t>svalový tonus klesá postupně, terapeut uvolnění násilně nezvyšuje</a:t>
            </a:r>
          </a:p>
          <a:p>
            <a:pPr lvl="1"/>
            <a:r>
              <a:rPr lang="cs-CZ" dirty="0"/>
              <a:t>v případě terapeutického neúspěchu prodlužujeme dobu izometrické fáze (prohloubí se relaxace)</a:t>
            </a:r>
          </a:p>
          <a:p>
            <a:pPr lvl="1"/>
            <a:endParaRPr lang="cs-CZ" dirty="0"/>
          </a:p>
          <a:p>
            <a:pPr lvl="1"/>
            <a:r>
              <a:rPr lang="cs-CZ" sz="2200" dirty="0"/>
              <a:t>pozn. podobně jako u svalů lze </a:t>
            </a:r>
            <a:r>
              <a:rPr lang="cs-CZ" sz="2200" dirty="0">
                <a:solidFill>
                  <a:srgbClr val="FFFF00"/>
                </a:solidFill>
              </a:rPr>
              <a:t>fenoménu tání </a:t>
            </a:r>
            <a:r>
              <a:rPr lang="cs-CZ" sz="2200" dirty="0"/>
              <a:t>využít i u dalších měkkých tkání se zvýšeným napětím (kůže, podkoží, fascie, úpony svalů, bolestivé </a:t>
            </a:r>
            <a:r>
              <a:rPr lang="cs-CZ" sz="2200" dirty="0" err="1"/>
              <a:t>periostové</a:t>
            </a:r>
            <a:r>
              <a:rPr lang="cs-CZ" sz="2200" dirty="0"/>
              <a:t> body, jizvy) – podklad </a:t>
            </a:r>
            <a:r>
              <a:rPr lang="cs-CZ" sz="2200" dirty="0">
                <a:solidFill>
                  <a:srgbClr val="FFFF00"/>
                </a:solidFill>
              </a:rPr>
              <a:t>technik měkkých tkání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cs-CZ" sz="3600" dirty="0"/>
              <a:t>Antigravitační relaxace AGR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48676"/>
            <a:ext cx="7704856" cy="4716016"/>
          </a:xfrm>
        </p:spPr>
        <p:txBody>
          <a:bodyPr>
            <a:normAutofit/>
          </a:bodyPr>
          <a:lstStyle/>
          <a:p>
            <a:pPr lvl="1"/>
            <a:r>
              <a:rPr lang="cs-CZ" sz="2000" dirty="0"/>
              <a:t>je modifikací PIR – odpor terapeutovy ruky je nahrazen </a:t>
            </a:r>
            <a:r>
              <a:rPr lang="cs-CZ" sz="2000" dirty="0">
                <a:solidFill>
                  <a:srgbClr val="FFFF00"/>
                </a:solidFill>
              </a:rPr>
              <a:t>gravitací</a:t>
            </a:r>
            <a:r>
              <a:rPr lang="cs-CZ" sz="2000" dirty="0"/>
              <a:t> (= hmotností zvednutého segmentu), metoda je vhodná jako </a:t>
            </a:r>
            <a:r>
              <a:rPr lang="cs-CZ" sz="2000" dirty="0" err="1">
                <a:solidFill>
                  <a:srgbClr val="FFFF00"/>
                </a:solidFill>
              </a:rPr>
              <a:t>autoterapie</a:t>
            </a:r>
            <a:endParaRPr lang="cs-CZ" sz="2000" dirty="0">
              <a:solidFill>
                <a:srgbClr val="FFFF00"/>
              </a:solidFill>
            </a:endParaRP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fáze kontrakce </a:t>
            </a:r>
            <a:r>
              <a:rPr lang="cs-CZ" sz="2000" dirty="0"/>
              <a:t>– izometricky aktivovat uvolňovaný sval proti gravitaci (nastavením segmentu těla do vhodné polohy) a to po dobu alespoň 20 s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fáze relaxace </a:t>
            </a:r>
            <a:r>
              <a:rPr lang="cs-CZ" sz="2000" dirty="0"/>
              <a:t>– uvolnění (opět alespoň 20 s)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68961" name="Picture 1" descr="F:\Svalypanve_soubory\image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83509"/>
            <a:ext cx="3096344" cy="2342901"/>
          </a:xfrm>
          <a:prstGeom prst="rect">
            <a:avLst/>
          </a:prstGeom>
          <a:noFill/>
        </p:spPr>
      </p:pic>
      <p:pic>
        <p:nvPicPr>
          <p:cNvPr id="1026" name="Picture 2" descr="C:\Users\Admin\Desktop\LTV\IMG_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680" y="4149080"/>
            <a:ext cx="3215957" cy="241196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380907" y="6488668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m. </a:t>
            </a:r>
            <a:r>
              <a:rPr lang="cs-CZ" b="1" dirty="0" err="1">
                <a:solidFill>
                  <a:schemeClr val="bg1"/>
                </a:solidFill>
              </a:rPr>
              <a:t>iliopsoas</a:t>
            </a:r>
            <a:r>
              <a:rPr lang="cs-CZ" b="1" dirty="0">
                <a:solidFill>
                  <a:schemeClr val="bg1"/>
                </a:solidFill>
              </a:rPr>
              <a:t>, m, </a:t>
            </a:r>
            <a:r>
              <a:rPr lang="cs-CZ" b="1" dirty="0" err="1">
                <a:solidFill>
                  <a:schemeClr val="bg1"/>
                </a:solidFill>
              </a:rPr>
              <a:t>rectus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fem</a:t>
            </a:r>
            <a:r>
              <a:rPr lang="cs-CZ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36096" y="647875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abduktory KYK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992888" cy="2736304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FFFF00"/>
                </a:solidFill>
              </a:rPr>
              <a:t>PROTAHOVÁNÍ VYBRANÝCH SVALŮ S TENDENCÍ KE ZKRÁCENÍ – PRAXE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triceps </a:t>
            </a:r>
            <a:r>
              <a:rPr lang="cs-CZ" b="1" dirty="0" err="1"/>
              <a:t>surae</a:t>
            </a:r>
            <a:r>
              <a:rPr lang="cs-CZ" b="1" dirty="0"/>
              <a:t> 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644008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pacient leží na břiše, 90st. flexe v koleni, fixace 1 rukou nad kotníkem, 2. ruka drží nohu za patu – vyvíjí tah za patu do dorzální flexe, chyba: tlak na přední část nohy, vyvracení nohy do varozity/valgozity</a:t>
            </a:r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2050" name="Picture 2" descr="C:\Users\Admin\Desktop\LTV\IMG_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320000" cy="3240000"/>
          </a:xfrm>
          <a:prstGeom prst="rect">
            <a:avLst/>
          </a:prstGeom>
          <a:noFill/>
        </p:spPr>
      </p:pic>
      <p:pic>
        <p:nvPicPr>
          <p:cNvPr id="2051" name="Picture 3" descr="C:\Users\Admin\Desktop\LTV\IMG_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000" y="3356992"/>
            <a:ext cx="4320000" cy="324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939836" y="6549792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m. </a:t>
            </a:r>
            <a:r>
              <a:rPr lang="cs-CZ" b="1" dirty="0" err="1">
                <a:solidFill>
                  <a:schemeClr val="bg1"/>
                </a:solidFill>
              </a:rPr>
              <a:t>soleus</a:t>
            </a:r>
            <a:r>
              <a:rPr lang="cs-CZ" b="1" dirty="0">
                <a:solidFill>
                  <a:schemeClr val="bg1"/>
                </a:solidFill>
              </a:rPr>
              <a:t> – 1kloubový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67249" y="6549792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m. </a:t>
            </a:r>
            <a:r>
              <a:rPr lang="cs-CZ" b="1" dirty="0" err="1">
                <a:solidFill>
                  <a:schemeClr val="bg1"/>
                </a:solidFill>
              </a:rPr>
              <a:t>gastrocnemius</a:t>
            </a:r>
            <a:r>
              <a:rPr lang="cs-CZ" b="1" dirty="0">
                <a:solidFill>
                  <a:schemeClr val="bg1"/>
                </a:solidFill>
              </a:rPr>
              <a:t> – 2kloubový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1835696" y="4437112"/>
            <a:ext cx="504056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</a:t>
            </a:r>
            <a:r>
              <a:rPr lang="cs-CZ" b="1" dirty="0" err="1"/>
              <a:t>rectus</a:t>
            </a:r>
            <a:r>
              <a:rPr lang="cs-CZ" b="1" dirty="0"/>
              <a:t> </a:t>
            </a:r>
            <a:r>
              <a:rPr lang="cs-CZ" b="1" dirty="0" err="1"/>
              <a:t>femoris</a:t>
            </a:r>
            <a:r>
              <a:rPr lang="cs-CZ" b="1" dirty="0"/>
              <a:t> 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716016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pacient leží na břiše, 90st. flexe v koleni, fixace pánve na léčené straně shora 1 rukou, 2. rukou podhmatem uchopit koleno zespoda (</a:t>
            </a:r>
            <a:r>
              <a:rPr lang="cs-CZ" sz="2000" dirty="0" err="1"/>
              <a:t>patella</a:t>
            </a:r>
            <a:r>
              <a:rPr lang="cs-CZ" sz="2000" dirty="0"/>
              <a:t> v naší dlani) – zvedat pokrčenou DK do extenze v kyčelním kloubu, chyba: nefixuje-li se pánev, nedostatečná flexe v koleni</a:t>
            </a:r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3074" name="Picture 2" descr="C:\Users\Admin\Desktop\LTV\IMG_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4320000" cy="3240000"/>
          </a:xfrm>
          <a:prstGeom prst="rect">
            <a:avLst/>
          </a:prstGeom>
          <a:noFill/>
        </p:spPr>
      </p:pic>
      <p:pic>
        <p:nvPicPr>
          <p:cNvPr id="3075" name="Picture 3" descr="C:\Users\Admin\Desktop\LTV\IMG_0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2430000" cy="3240000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2771800" y="4581128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6948264" y="4293096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tensor </a:t>
            </a:r>
            <a:r>
              <a:rPr lang="cs-CZ" b="1" dirty="0" err="1"/>
              <a:t>fasciae</a:t>
            </a:r>
            <a:r>
              <a:rPr lang="cs-CZ" b="1" dirty="0"/>
              <a:t> </a:t>
            </a:r>
            <a:r>
              <a:rPr lang="cs-CZ" b="1" dirty="0" err="1"/>
              <a:t>latae</a:t>
            </a:r>
            <a:r>
              <a:rPr lang="cs-CZ" dirty="0"/>
              <a:t> </a:t>
            </a:r>
            <a:br>
              <a:rPr lang="cs-CZ" dirty="0"/>
            </a:br>
            <a:r>
              <a:rPr lang="cs-CZ" sz="3200" dirty="0"/>
              <a:t>(a abduktory kyčelního kloubu)</a:t>
            </a: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132856"/>
            <a:ext cx="7772400" cy="4427984"/>
          </a:xfrm>
        </p:spPr>
        <p:txBody>
          <a:bodyPr>
            <a:noAutofit/>
          </a:bodyPr>
          <a:lstStyle/>
          <a:p>
            <a:pPr lvl="0"/>
            <a:r>
              <a:rPr lang="cs-CZ" sz="1900" dirty="0"/>
              <a:t>pacient leží na zádech, léčená DK je natažená, neléčená DK pokrčená v kolenním a kyčelním kloubu, překřížená přes druhou DK a opřená </a:t>
            </a:r>
            <a:br>
              <a:rPr lang="cs-CZ" sz="1900" dirty="0"/>
            </a:br>
            <a:r>
              <a:rPr lang="cs-CZ" sz="1900" dirty="0"/>
              <a:t>o chodidlo, terapeut stojí na straně neléčené DK a 1 rukou uvede léčenou DK do max. addukce, současně 2. rukou fixuje pánev na léčené straně shora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4098" name="Picture 2" descr="C:\Users\Admin\Desktop\LTV\IMG_0368.JPG"/>
          <p:cNvPicPr>
            <a:picLocks noChangeAspect="1" noChangeArrowheads="1"/>
          </p:cNvPicPr>
          <p:nvPr/>
        </p:nvPicPr>
        <p:blipFill>
          <a:blip r:embed="rId3" cstate="print"/>
          <a:srcRect t="9724"/>
          <a:stretch>
            <a:fillRect/>
          </a:stretch>
        </p:blipFill>
        <p:spPr bwMode="auto">
          <a:xfrm>
            <a:off x="4824000" y="3717032"/>
            <a:ext cx="4320000" cy="2924944"/>
          </a:xfrm>
          <a:prstGeom prst="rect">
            <a:avLst/>
          </a:prstGeom>
          <a:noFill/>
        </p:spPr>
      </p:pic>
      <p:pic>
        <p:nvPicPr>
          <p:cNvPr id="4099" name="Picture 3" descr="C:\Users\Admin\Desktop\LTV\IMG_0367.JPG"/>
          <p:cNvPicPr>
            <a:picLocks noChangeAspect="1" noChangeArrowheads="1"/>
          </p:cNvPicPr>
          <p:nvPr/>
        </p:nvPicPr>
        <p:blipFill>
          <a:blip r:embed="rId4" cstate="print"/>
          <a:srcRect b="10267"/>
          <a:stretch>
            <a:fillRect/>
          </a:stretch>
        </p:blipFill>
        <p:spPr bwMode="auto">
          <a:xfrm>
            <a:off x="395536" y="3717032"/>
            <a:ext cx="4320000" cy="2907344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3275856" y="5157192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6084168" y="5157192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788024"/>
          </a:xfrm>
        </p:spPr>
        <p:txBody>
          <a:bodyPr>
            <a:noAutofit/>
          </a:bodyPr>
          <a:lstStyle/>
          <a:p>
            <a:r>
              <a:rPr lang="cs-CZ" sz="2000" dirty="0"/>
              <a:t>pacient leží na břiše, 1 rukou fixujeme pánev na léčené straně shora, 2. rukou uchopíme podhmatem koleno zespoda (přitom je jedno, zda je pokrčené/natažené) – zvedáme DK do extenze v kyčelním kloubu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None/>
            </a:pPr>
            <a:endParaRPr lang="cs-CZ" sz="2000" dirty="0"/>
          </a:p>
          <a:p>
            <a:pPr marL="582930" indent="-514350">
              <a:buNone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5123" name="Picture 3" descr="C:\Users\Admin\Desktop\LTV\IMG_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2430000" cy="3240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</a:t>
            </a:r>
            <a:r>
              <a:rPr lang="cs-CZ" b="1" dirty="0" err="1"/>
              <a:t>iliopsoas</a:t>
            </a:r>
            <a:r>
              <a:rPr lang="cs-CZ" b="1" dirty="0"/>
              <a:t> </a:t>
            </a: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pic>
        <p:nvPicPr>
          <p:cNvPr id="5122" name="Picture 2" descr="C:\Users\Admin\Desktop\LTV\IMG_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320000" cy="3240000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2195736" y="4077072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690248" y="6452976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strečink, PIR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6442682"/>
            <a:ext cx="63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AGR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adduktory stehna</a:t>
            </a: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Autofit/>
          </a:bodyPr>
          <a:lstStyle/>
          <a:p>
            <a:r>
              <a:rPr lang="cs-CZ" sz="2000" dirty="0"/>
              <a:t>pacient leží na zádech, DKK natažené, neléčená v abdukci v kyčelním kloubu, terapeut stojí na straně léčené DK, 1 rukou fixuje pánev léčené strany shora, 2. rukou uvede </a:t>
            </a:r>
            <a:r>
              <a:rPr lang="cs-CZ" sz="2000" dirty="0" err="1"/>
              <a:t>extendovanou</a:t>
            </a:r>
            <a:r>
              <a:rPr lang="cs-CZ" sz="2000" dirty="0"/>
              <a:t> (</a:t>
            </a:r>
            <a:r>
              <a:rPr lang="cs-CZ" sz="2000" dirty="0" err="1"/>
              <a:t>flexovanou</a:t>
            </a:r>
            <a:r>
              <a:rPr lang="cs-CZ" sz="2000" dirty="0"/>
              <a:t>) DK do max. abdukce 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6146" name="Picture 2" descr="C:\Users\Admin\Desktop\LTV\IMG_0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320000" cy="3240000"/>
          </a:xfrm>
          <a:prstGeom prst="rect">
            <a:avLst/>
          </a:prstGeom>
          <a:noFill/>
        </p:spPr>
      </p:pic>
      <p:pic>
        <p:nvPicPr>
          <p:cNvPr id="6147" name="Picture 3" descr="C:\Users\Admin\Desktop\LTV\IMG_0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000" y="3212976"/>
            <a:ext cx="4320000" cy="3240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187624" y="6430106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dvoukloubové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8064" y="6435072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jednokloubové</a:t>
            </a:r>
            <a:endParaRPr lang="cs-CZ" b="1" dirty="0"/>
          </a:p>
        </p:txBody>
      </p:sp>
      <p:sp>
        <p:nvSpPr>
          <p:cNvPr id="11" name="Šipka dolů 10"/>
          <p:cNvSpPr/>
          <p:nvPr/>
        </p:nvSpPr>
        <p:spPr>
          <a:xfrm>
            <a:off x="2987824" y="4293096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7020272" y="4149080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 err="1"/>
              <a:t>ischiokrurální</a:t>
            </a:r>
            <a:r>
              <a:rPr lang="cs-CZ" b="1" dirty="0"/>
              <a:t> svaly</a:t>
            </a:r>
            <a:r>
              <a:rPr lang="cs-CZ" dirty="0"/>
              <a:t> </a:t>
            </a:r>
            <a:r>
              <a:rPr lang="cs-CZ" sz="2400" dirty="0"/>
              <a:t>(m. biceps </a:t>
            </a:r>
            <a:r>
              <a:rPr lang="cs-CZ" sz="2400" dirty="0" err="1"/>
              <a:t>femoris</a:t>
            </a:r>
            <a:r>
              <a:rPr lang="cs-CZ" sz="2400" dirty="0"/>
              <a:t>, m. </a:t>
            </a:r>
            <a:r>
              <a:rPr lang="cs-CZ" sz="2400" dirty="0" err="1"/>
              <a:t>semitendinosus</a:t>
            </a:r>
            <a:r>
              <a:rPr lang="cs-CZ" sz="2400" dirty="0"/>
              <a:t>, m. </a:t>
            </a:r>
            <a:r>
              <a:rPr lang="cs-CZ" sz="2400" dirty="0" err="1"/>
              <a:t>semimembranosus</a:t>
            </a:r>
            <a:r>
              <a:rPr lang="cs-CZ" sz="2400" dirty="0"/>
              <a:t>)</a:t>
            </a:r>
            <a:br>
              <a:rPr lang="cs-CZ" sz="2400" dirty="0"/>
            </a:b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132856"/>
            <a:ext cx="7772400" cy="4427984"/>
          </a:xfrm>
        </p:spPr>
        <p:txBody>
          <a:bodyPr>
            <a:noAutofit/>
          </a:bodyPr>
          <a:lstStyle/>
          <a:p>
            <a:r>
              <a:rPr lang="cs-CZ" sz="2000" dirty="0"/>
              <a:t>pacient leží na zádech, 1 rukou uchopíme léčenou nataženou DK nad kotníky, 2. rukou shora nad kolenem – provedeme max. flexi </a:t>
            </a:r>
            <a:r>
              <a:rPr lang="cs-CZ" sz="2000" dirty="0" err="1"/>
              <a:t>extendované</a:t>
            </a:r>
            <a:r>
              <a:rPr lang="cs-CZ" sz="2000" dirty="0"/>
              <a:t> DK v kyčelním kloubu, chyba: dovolíme pokrčit koleno nebo souhyb pánve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None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7170" name="Picture 2" descr="C:\Users\Admin\Desktop\LTV\IMG_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3590584"/>
            <a:ext cx="4032448" cy="3024336"/>
          </a:xfrm>
          <a:prstGeom prst="rect">
            <a:avLst/>
          </a:prstGeom>
          <a:noFill/>
        </p:spPr>
      </p:pic>
      <p:pic>
        <p:nvPicPr>
          <p:cNvPr id="7171" name="Picture 3" descr="C:\Users\Admin\Desktop\LTV\IMG_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911" y="3590584"/>
            <a:ext cx="4071573" cy="3053680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2555776" y="4149080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7380312" y="3212976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7668344" y="4437112"/>
            <a:ext cx="432048" cy="21602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E9A38-7B9F-78D1-EB3D-515A5BF1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FFFF00"/>
                </a:solidFill>
              </a:rPr>
              <a:t>Možné příčiny snížené kloubní pohyblivosti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13E4A-BEDC-5286-6A85-5E77BC08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Inkongruence kloubních ploch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Nedostatečnost kloubního pouzdra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Porucha nitrokloubních elementů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Porucha svalů a fascií </a:t>
            </a:r>
          </a:p>
          <a:p>
            <a:pPr lvl="1"/>
            <a:r>
              <a:rPr lang="cs-CZ" sz="1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zkrácená délka svalu – bez/s klidovou aktivitou na EMG </a:t>
            </a:r>
          </a:p>
          <a:p>
            <a:pPr lvl="1"/>
            <a:r>
              <a:rPr lang="cs-C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porucha </a:t>
            </a:r>
            <a:r>
              <a:rPr lang="cs-CZ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posunlivosti</a:t>
            </a:r>
            <a:r>
              <a:rPr lang="cs-C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/protažitelnosti jednotlivých vrstev měkkých tkání </a:t>
            </a:r>
            <a:endParaRPr lang="cs-CZ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cs-C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náhrada svalových vláken vazivem s tendencí k </a:t>
            </a:r>
            <a:r>
              <a:rPr lang="cs-CZ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retrakci</a:t>
            </a:r>
            <a:r>
              <a:rPr lang="cs-C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(kontraktura)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Porucha v pohyblivosti kůže a podkoží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417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</a:t>
            </a:r>
            <a:r>
              <a:rPr lang="cs-CZ" b="1" dirty="0" err="1"/>
              <a:t>pectoralis</a:t>
            </a:r>
            <a:r>
              <a:rPr lang="cs-CZ" b="1" dirty="0"/>
              <a:t> major </a:t>
            </a: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>
            <a:noAutofit/>
          </a:bodyPr>
          <a:lstStyle/>
          <a:p>
            <a:r>
              <a:rPr lang="cs-CZ" sz="2000" dirty="0"/>
              <a:t>pacient leží na zádech, provedeme 90st. abdukci natažené HK v ramenním kloubu, naše 2. ruka fixuje hrudník pacienta v oblasti sterna (aby se nepřetáčel za upaženou rukou)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None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8194" name="Picture 2" descr="C:\Users\Admin\Desktop\LTV\IMG_0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4320000" cy="3240000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5076056" y="4005064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horní část m. </a:t>
            </a:r>
            <a:r>
              <a:rPr lang="cs-CZ" b="1" dirty="0" err="1"/>
              <a:t>trapezius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644008"/>
          </a:xfrm>
        </p:spPr>
        <p:txBody>
          <a:bodyPr>
            <a:noAutofit/>
          </a:bodyPr>
          <a:lstStyle/>
          <a:p>
            <a:r>
              <a:rPr lang="cs-CZ" sz="2000" dirty="0"/>
              <a:t>pacient sedí, 1 rukou fixujeme rameno na léčené straně shora (aby se nezvedalo), 2. ruka vede hlavu do max. úklonu, chyba: neprovede se čistý úklon, povolí se zvednout rameno, terapeut provádí úklon násilně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9218" name="Picture 2" descr="C:\Users\Admin\Desktop\LTV\IMG_0386.JPG"/>
          <p:cNvPicPr>
            <a:picLocks noChangeAspect="1" noChangeArrowheads="1"/>
          </p:cNvPicPr>
          <p:nvPr/>
        </p:nvPicPr>
        <p:blipFill>
          <a:blip r:embed="rId3" cstate="print"/>
          <a:srcRect l="8890" t="7501" r="14065"/>
          <a:stretch>
            <a:fillRect/>
          </a:stretch>
        </p:blipFill>
        <p:spPr bwMode="auto">
          <a:xfrm>
            <a:off x="1979712" y="3356992"/>
            <a:ext cx="2024041" cy="3240000"/>
          </a:xfrm>
          <a:prstGeom prst="rect">
            <a:avLst/>
          </a:prstGeom>
          <a:noFill/>
        </p:spPr>
      </p:pic>
      <p:pic>
        <p:nvPicPr>
          <p:cNvPr id="9219" name="Picture 3" descr="C:\Users\Admin\Desktop\LTV\IMG_0387.JPG"/>
          <p:cNvPicPr>
            <a:picLocks noChangeAspect="1" noChangeArrowheads="1"/>
          </p:cNvPicPr>
          <p:nvPr/>
        </p:nvPicPr>
        <p:blipFill>
          <a:blip r:embed="rId4" cstate="print"/>
          <a:srcRect l="15001" t="12201" r="13600"/>
          <a:stretch>
            <a:fillRect/>
          </a:stretch>
        </p:blipFill>
        <p:spPr bwMode="auto">
          <a:xfrm>
            <a:off x="5364088" y="3356992"/>
            <a:ext cx="1976089" cy="3240000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3203848" y="4005064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796136" y="4581128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648866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autoterapie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</a:t>
            </a:r>
            <a:r>
              <a:rPr lang="cs-CZ" b="1" dirty="0" err="1"/>
              <a:t>levator</a:t>
            </a:r>
            <a:r>
              <a:rPr lang="cs-CZ" b="1" dirty="0"/>
              <a:t> </a:t>
            </a:r>
            <a:r>
              <a:rPr lang="cs-CZ" b="1" dirty="0" err="1"/>
              <a:t>scapulae</a:t>
            </a:r>
            <a:r>
              <a:rPr lang="cs-CZ" b="1" dirty="0"/>
              <a:t>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92896"/>
            <a:ext cx="7772400" cy="4067944"/>
          </a:xfrm>
        </p:spPr>
        <p:txBody>
          <a:bodyPr>
            <a:noAutofit/>
          </a:bodyPr>
          <a:lstStyle/>
          <a:p>
            <a:r>
              <a:rPr lang="cs-CZ" sz="2000" dirty="0"/>
              <a:t>pacient sedí, provedeme současně předklon a rotaci hlavy k neléčené straně</a:t>
            </a:r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50529" name="Picture 1" descr="F:\svaly_trupu_files\image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829446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m. biceps </a:t>
            </a:r>
            <a:r>
              <a:rPr lang="cs-CZ" b="1" dirty="0" err="1"/>
              <a:t>brachii</a:t>
            </a:r>
            <a:r>
              <a:rPr lang="cs-CZ" b="1" dirty="0"/>
              <a:t>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644008"/>
          </a:xfrm>
        </p:spPr>
        <p:txBody>
          <a:bodyPr>
            <a:noAutofit/>
          </a:bodyPr>
          <a:lstStyle/>
          <a:p>
            <a:r>
              <a:rPr lang="cs-CZ" sz="2000" dirty="0"/>
              <a:t>pacient leží na zádech, léčená HK je </a:t>
            </a:r>
            <a:r>
              <a:rPr lang="cs-CZ" sz="2000" dirty="0" err="1"/>
              <a:t>extendovaná</a:t>
            </a:r>
            <a:r>
              <a:rPr lang="cs-CZ" sz="2000" dirty="0"/>
              <a:t>, loket zespodu podložený, předloktí v supinaci, naše 1 ruka fixuje dorzální stranu distální části paže, druhá tlakem nad zápěstím uvede předloktí do max. natažení</a:t>
            </a:r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None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0242" name="Picture 2" descr="C:\Users\Admin\Desktop\LTV\IMG_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4320000" cy="3240000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4427984" y="4941168"/>
            <a:ext cx="216024" cy="4023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92888" cy="986408"/>
          </a:xfrm>
        </p:spPr>
        <p:txBody>
          <a:bodyPr/>
          <a:lstStyle/>
          <a:p>
            <a:r>
              <a:rPr lang="cs-CZ" b="1" dirty="0"/>
              <a:t>flexory zápěstí a prstů 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92896"/>
            <a:ext cx="7772400" cy="4067944"/>
          </a:xfrm>
        </p:spPr>
        <p:txBody>
          <a:bodyPr>
            <a:noAutofit/>
          </a:bodyPr>
          <a:lstStyle/>
          <a:p>
            <a:r>
              <a:rPr lang="cs-CZ" sz="2000" dirty="0"/>
              <a:t>pacient sedí, loket v 90st. flexi, předloktí v pronaci, zápěstí v dorzální flexi, terapeut zvětšuje dorzální flexi mírným tlakem na prsty </a:t>
            </a:r>
          </a:p>
          <a:p>
            <a:pPr>
              <a:buNone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1266" name="Picture 2" descr="C:\Users\Admin\Desktop\LTV\IMG_0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Děkuji za pozornost </a:t>
            </a:r>
          </a:p>
        </p:txBody>
      </p:sp>
      <p:pic>
        <p:nvPicPr>
          <p:cNvPr id="1026" name="Picture 2" descr="Amazon.com: Stupell Industries Yoga Chicks Stretching Farm Animals Funny  Exercise Painting, Design by Lucia Heffernan Wall Plaque, 12 x 12, Yellow :  Home &amp; Kitchen">
            <a:extLst>
              <a:ext uri="{FF2B5EF4-FFF2-40B4-BE49-F238E27FC236}">
                <a16:creationId xmlns:a16="http://schemas.microsoft.com/office/drawing/2014/main" id="{7141ED0B-4712-C753-1343-5841382CD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6951" r="6970" b="6951"/>
          <a:stretch/>
        </p:blipFill>
        <p:spPr bwMode="auto">
          <a:xfrm>
            <a:off x="2267744" y="1426464"/>
            <a:ext cx="483683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FC7A6-68FF-BDF9-71A3-CF6F12E4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Zkrácený sval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75D3B-BA83-5BC4-2143-A2551EDE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>
                <a:solidFill>
                  <a:srgbClr val="FFFF00"/>
                </a:solidFill>
              </a:rPr>
              <a:t>A. bez klidové elektrické aktivity na EMG</a:t>
            </a:r>
          </a:p>
          <a:p>
            <a:r>
              <a:rPr lang="cs-CZ" dirty="0"/>
              <a:t>Svalové zkrácení v pravém slova smyslu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FFFF00"/>
                </a:solidFill>
              </a:rPr>
              <a:t>B. s klidovou elektrickou aktivitou na EMG</a:t>
            </a:r>
          </a:p>
          <a:p>
            <a:r>
              <a:rPr lang="cs-CZ" dirty="0"/>
              <a:t>Stav zvětšeného napětí svalu s omezenou možností uvolnění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14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A. Zkrácený sval</a:t>
            </a:r>
            <a:br>
              <a:rPr lang="cs-CZ" b="1" dirty="0">
                <a:solidFill>
                  <a:srgbClr val="FFFF00"/>
                </a:solidFill>
              </a:rPr>
            </a:br>
            <a:r>
              <a:rPr lang="cs-CZ" b="1" dirty="0">
                <a:solidFill>
                  <a:srgbClr val="FFFF00"/>
                </a:solidFill>
              </a:rPr>
              <a:t>   </a:t>
            </a:r>
            <a:r>
              <a:rPr lang="cs-CZ" sz="2400" b="1" dirty="0">
                <a:solidFill>
                  <a:srgbClr val="FFFF00"/>
                </a:solidFill>
              </a:rPr>
              <a:t>(</a:t>
            </a:r>
            <a:r>
              <a:rPr lang="cs-CZ" sz="2400" dirty="0">
                <a:solidFill>
                  <a:srgbClr val="FFFF00"/>
                </a:solidFill>
              </a:rPr>
              <a:t>bez klidové elektrické aktivity na EMG)</a:t>
            </a:r>
            <a:br>
              <a:rPr lang="cs-CZ" b="1" dirty="0">
                <a:solidFill>
                  <a:srgbClr val="FFFF00"/>
                </a:solidFill>
              </a:rPr>
            </a:b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4572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cs-CZ" sz="2000" dirty="0"/>
              <a:t>sval v klidu nedosahuje své normální délky (</a:t>
            </a:r>
            <a:r>
              <a:rPr lang="cs-CZ" sz="2000" dirty="0" err="1"/>
              <a:t>origo-insertio</a:t>
            </a:r>
            <a:r>
              <a:rPr lang="cs-CZ" sz="2000" dirty="0"/>
              <a:t>)</a:t>
            </a:r>
          </a:p>
          <a:p>
            <a:pPr lvl="1">
              <a:buFont typeface="Wingdings" pitchFamily="2" charset="2"/>
              <a:buChar char="ü"/>
            </a:pPr>
            <a:endParaRPr lang="cs-CZ" sz="2000" dirty="0"/>
          </a:p>
          <a:p>
            <a:pPr lvl="1">
              <a:buFont typeface="Wingdings" pitchFamily="2" charset="2"/>
              <a:buChar char="ü"/>
            </a:pPr>
            <a:r>
              <a:rPr lang="cs-CZ" sz="2000" dirty="0"/>
              <a:t>při pasivním protahování nedovoluje dosáhnout plný fyziologický rozsah pohybu v kloubu (</a:t>
            </a:r>
            <a:r>
              <a:rPr lang="cs-CZ" sz="2000" dirty="0" err="1"/>
              <a:t>sníženě</a:t>
            </a:r>
            <a:r>
              <a:rPr lang="cs-CZ" sz="2000" dirty="0"/>
              <a:t> </a:t>
            </a:r>
            <a:r>
              <a:rPr lang="cs-CZ" sz="2000" dirty="0" err="1"/>
              <a:t>protažitelný</a:t>
            </a:r>
            <a:r>
              <a:rPr lang="cs-CZ" sz="2000" dirty="0"/>
              <a:t>)</a:t>
            </a:r>
          </a:p>
          <a:p>
            <a:pPr lvl="1">
              <a:buFont typeface="Wingdings" pitchFamily="2" charset="2"/>
              <a:buChar char="ü"/>
            </a:pPr>
            <a:endParaRPr lang="cs-CZ" sz="2000" dirty="0"/>
          </a:p>
          <a:p>
            <a:pPr lvl="1">
              <a:buFont typeface="Wingdings" pitchFamily="2" charset="2"/>
              <a:buChar char="ü"/>
            </a:pPr>
            <a:r>
              <a:rPr lang="cs-CZ" sz="2000" dirty="0"/>
              <a:t>má zvýšený svalový tonus, stav není doprovázený známkami zvýšení elektrické aktivity</a:t>
            </a:r>
          </a:p>
          <a:p>
            <a:pPr lvl="1">
              <a:buFont typeface="Wingdings" pitchFamily="2" charset="2"/>
              <a:buChar char="ü"/>
            </a:pPr>
            <a:endParaRPr lang="cs-CZ" sz="2000" dirty="0"/>
          </a:p>
          <a:p>
            <a:pPr lvl="1">
              <a:buFont typeface="Wingdings" pitchFamily="2" charset="2"/>
              <a:buChar char="ü"/>
            </a:pPr>
            <a:r>
              <a:rPr lang="cs-CZ" sz="2000" dirty="0"/>
              <a:t>jde o funkční poruchu hybného systému – je tedy reverzibilní</a:t>
            </a:r>
          </a:p>
          <a:p>
            <a:pPr marL="454914" lvl="1" indent="0">
              <a:buNone/>
            </a:pPr>
            <a:r>
              <a:rPr lang="cs-CZ" sz="1800" dirty="0"/>
              <a:t>(pozn. při déletrvajícím stavu svalového zkrácení dochází k hypertrofii vmezeřeného pojiva s degenerací svalových vláken a stav se stává </a:t>
            </a:r>
            <a:r>
              <a:rPr lang="cs-CZ" sz="1800" dirty="0" err="1"/>
              <a:t>irreverzibilním</a:t>
            </a:r>
            <a:r>
              <a:rPr lang="cs-CZ" sz="1800" dirty="0"/>
              <a:t>)</a:t>
            </a:r>
          </a:p>
          <a:p>
            <a:pPr lvl="1">
              <a:buFont typeface="Wingdings" pitchFamily="2" charset="2"/>
              <a:buChar char="ü"/>
            </a:pPr>
            <a:endParaRPr lang="cs-CZ" sz="2000" dirty="0"/>
          </a:p>
          <a:p>
            <a:pPr marL="582930" lvl="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6A8C4-3535-7F8A-19EB-E5D43967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B. Svalové zkrácení </a:t>
            </a:r>
            <a:br>
              <a:rPr lang="cs-CZ" sz="3200" dirty="0">
                <a:solidFill>
                  <a:srgbClr val="FFFF00"/>
                </a:solidFill>
              </a:rPr>
            </a:br>
            <a:r>
              <a:rPr lang="cs-CZ" sz="2800" dirty="0">
                <a:solidFill>
                  <a:srgbClr val="FFFF00"/>
                </a:solidFill>
              </a:rPr>
              <a:t>(s elektrickou aktivitou na EMG)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FE39A-BA4F-5394-61D9-DB9B4AD96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68" y="1916832"/>
            <a:ext cx="8050088" cy="4572000"/>
          </a:xfrm>
        </p:spPr>
        <p:txBody>
          <a:bodyPr>
            <a:normAutofit/>
          </a:bodyPr>
          <a:lstStyle/>
          <a:p>
            <a:r>
              <a:rPr lang="cs-CZ" sz="2400" dirty="0"/>
              <a:t>Projevuje se zvýšeným svalovým napětím a omezením možnosti uvolnění</a:t>
            </a:r>
          </a:p>
          <a:p>
            <a:endParaRPr lang="cs-CZ" sz="2400" dirty="0"/>
          </a:p>
          <a:p>
            <a:r>
              <a:rPr lang="cs-CZ" sz="2400" dirty="0"/>
              <a:t>Může se jednat o lokální spasmy vláken uvnitř svalu (</a:t>
            </a:r>
            <a:r>
              <a:rPr lang="cs-CZ" sz="2400" dirty="0" err="1"/>
              <a:t>TPs</a:t>
            </a:r>
            <a:r>
              <a:rPr lang="cs-CZ" sz="2400" dirty="0"/>
              <a:t>), zvýšené napětí svalu jako reakce na stres nebo v důsledku chronického přetěžování, reflexní spasmus svalu jako projev </a:t>
            </a:r>
            <a:r>
              <a:rPr lang="cs-CZ" sz="2400" dirty="0" err="1"/>
              <a:t>nocicepce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Terapií těchto změn není protahování, ale metody založené na uvolnění svalového napětí (inhibice) a relaxaci (lokální či celková)</a:t>
            </a:r>
          </a:p>
        </p:txBody>
      </p:sp>
    </p:spTree>
    <p:extLst>
      <p:ext uri="{BB962C8B-B14F-4D97-AF65-F5344CB8AC3E}">
        <p14:creationId xmlns:p14="http://schemas.microsoft.com/office/powerpoint/2010/main" val="7610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216" y="620688"/>
            <a:ext cx="7992888" cy="91440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Význam zkráceného svalu: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81336"/>
            <a:ext cx="7772400" cy="4355976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ü"/>
            </a:pPr>
            <a:r>
              <a:rPr lang="cs-CZ" dirty="0"/>
              <a:t>aktivace svalu je větší než je ekonomické, což vede k přetížení (snížení prahu dráždivosti svalu – reaguje i na min. podněty)</a:t>
            </a:r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r>
              <a:rPr lang="cs-CZ" dirty="0"/>
              <a:t>omezení rozsahu pohybu v kloubu</a:t>
            </a:r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r>
              <a:rPr lang="cs-CZ" dirty="0"/>
              <a:t>decentrovaný kloub</a:t>
            </a:r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r>
              <a:rPr lang="cs-CZ" dirty="0"/>
              <a:t>oslabení ve zkrácení </a:t>
            </a:r>
            <a:r>
              <a:rPr lang="cs-CZ" i="1" dirty="0"/>
              <a:t>(</a:t>
            </a:r>
            <a:r>
              <a:rPr lang="cs-CZ" i="1" dirty="0" err="1"/>
              <a:t>thighness</a:t>
            </a:r>
            <a:r>
              <a:rPr lang="cs-CZ" i="1" dirty="0"/>
              <a:t> </a:t>
            </a:r>
            <a:r>
              <a:rPr lang="cs-CZ" i="1" dirty="0" err="1"/>
              <a:t>weakness</a:t>
            </a:r>
            <a:r>
              <a:rPr lang="cs-CZ" i="1" dirty="0"/>
              <a:t>)</a:t>
            </a:r>
          </a:p>
          <a:p>
            <a:pPr lvl="1">
              <a:buFont typeface="Wingdings" pitchFamily="2" charset="2"/>
              <a:buChar char="ü"/>
            </a:pPr>
            <a:endParaRPr lang="cs-CZ" i="1" dirty="0"/>
          </a:p>
          <a:p>
            <a:pPr lvl="1">
              <a:buFont typeface="Wingdings" pitchFamily="2" charset="2"/>
              <a:buChar char="ü"/>
            </a:pPr>
            <a:r>
              <a:rPr lang="cs-CZ" dirty="0"/>
              <a:t>svalové </a:t>
            </a:r>
            <a:r>
              <a:rPr lang="cs-CZ" dirty="0" err="1"/>
              <a:t>dysbalance</a:t>
            </a:r>
            <a:endParaRPr lang="cs-CZ" dirty="0"/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r>
              <a:rPr lang="cs-CZ" dirty="0"/>
              <a:t>ovlivnění statiky těla</a:t>
            </a:r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r>
              <a:rPr lang="cs-CZ" dirty="0"/>
              <a:t>ovlivnění hybných programů</a:t>
            </a:r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marL="582930" lvl="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5A613-6EF3-4A95-19B0-D046D904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Vyšetření svalového zkrácení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70ED8-C3F0-BB68-6A0D-F1938F36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858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Provádíme měřením </a:t>
            </a:r>
            <a:r>
              <a:rPr lang="cs-CZ" b="1" dirty="0">
                <a:solidFill>
                  <a:srgbClr val="FFFF00"/>
                </a:solidFill>
              </a:rPr>
              <a:t>pasivního rozsahu pohybu v kloubu </a:t>
            </a:r>
          </a:p>
          <a:p>
            <a:r>
              <a:rPr lang="cs-CZ" dirty="0"/>
              <a:t>Snaha o postihnutí přesně vymezené, izolované svalové skupiny pomocí pohybu v určitém směru a pozici</a:t>
            </a:r>
          </a:p>
          <a:p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FFFF00"/>
                </a:solidFill>
              </a:rPr>
              <a:t>Pravidla: </a:t>
            </a:r>
          </a:p>
          <a:p>
            <a:r>
              <a:rPr lang="cs-CZ" dirty="0"/>
              <a:t>přesná výchozí poloha, fixace i směr pohybu</a:t>
            </a:r>
          </a:p>
          <a:p>
            <a:r>
              <a:rPr lang="cs-CZ" dirty="0"/>
              <a:t>testovaný sval nesmí být stlačen</a:t>
            </a:r>
          </a:p>
          <a:p>
            <a:r>
              <a:rPr lang="cs-CZ" dirty="0"/>
              <a:t>pohyb musí být prováděn pomalu a konstantní rychlostí</a:t>
            </a:r>
          </a:p>
          <a:p>
            <a:r>
              <a:rPr lang="cs-CZ" dirty="0"/>
              <a:t>tlak terapeuta je vyvíjen vždy ve směru vyšetřovaného pohybu a nesmí jít přes dva klouby </a:t>
            </a:r>
          </a:p>
          <a:p>
            <a:endParaRPr lang="cs-CZ" dirty="0"/>
          </a:p>
          <a:p>
            <a:r>
              <a:rPr lang="cs-CZ" dirty="0"/>
              <a:t>pozn. zkrácení svalu lze dobře vyšetřit jen za podmínky, že rozsah pohybu kloubu není omezený z jiné příčiny </a:t>
            </a:r>
          </a:p>
        </p:txBody>
      </p:sp>
    </p:spTree>
    <p:extLst>
      <p:ext uri="{BB962C8B-B14F-4D97-AF65-F5344CB8AC3E}">
        <p14:creationId xmlns:p14="http://schemas.microsoft.com/office/powerpoint/2010/main" val="2588147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2237</TotalTime>
  <Words>2518</Words>
  <Application>Microsoft Office PowerPoint</Application>
  <PresentationFormat>Předvádění na obrazovce (4:3)</PresentationFormat>
  <Paragraphs>359</Paragraphs>
  <Slides>45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Prezentace aplikace PowerPoint</vt:lpstr>
      <vt:lpstr>Obsah</vt:lpstr>
      <vt:lpstr>Význam pasivního pohybu </vt:lpstr>
      <vt:lpstr>Možné příčiny snížené kloubní pohyblivosti</vt:lpstr>
      <vt:lpstr>Zkrácený sval</vt:lpstr>
      <vt:lpstr>A. Zkrácený sval    (bez klidové elektrické aktivity na EMG)     </vt:lpstr>
      <vt:lpstr>B. Svalové zkrácení  (s elektrickou aktivitou na EMG)</vt:lpstr>
      <vt:lpstr>Význam zkráceného svalu:    </vt:lpstr>
      <vt:lpstr>Vyšetření svalového zkrácení</vt:lpstr>
      <vt:lpstr>Posturální svaly     </vt:lpstr>
      <vt:lpstr>Posturální svaly     </vt:lpstr>
      <vt:lpstr>Horní zkřížený syndrom    </vt:lpstr>
      <vt:lpstr>Dolní zkřížený syndrom    </vt:lpstr>
      <vt:lpstr>Svalové dysbalance =&gt; VDT    </vt:lpstr>
      <vt:lpstr>Posturální svaly – DKK      </vt:lpstr>
      <vt:lpstr>Posturální svaly – HKK      </vt:lpstr>
      <vt:lpstr>Posturální svaly – trup, hlava, krk      </vt:lpstr>
      <vt:lpstr>Možnosti ovlivnění rozsahu pohybu v kloubu</vt:lpstr>
      <vt:lpstr>Stretching </vt:lpstr>
      <vt:lpstr>1. Stretching </vt:lpstr>
      <vt:lpstr>Stretching </vt:lpstr>
      <vt:lpstr>Stretching</vt:lpstr>
      <vt:lpstr>Stretching </vt:lpstr>
      <vt:lpstr>Stretching </vt:lpstr>
      <vt:lpstr>Metoda PFI (postfacilitační inhibice)  </vt:lpstr>
      <vt:lpstr>Metoda PFI (postfacilitační inhibice)  </vt:lpstr>
      <vt:lpstr>Postizometrická relaxace PIR</vt:lpstr>
      <vt:lpstr>Postizometrická relaxace PIR</vt:lpstr>
      <vt:lpstr>Postizometrická relaxace PIR</vt:lpstr>
      <vt:lpstr>Postizometrická relaxace PIR</vt:lpstr>
      <vt:lpstr>Postizometrická relaxace PIR</vt:lpstr>
      <vt:lpstr>Antigravitační relaxace AGR</vt:lpstr>
      <vt:lpstr>PROTAHOVÁNÍ VYBRANÝCH SVALŮ S TENDENCÍ KE ZKRÁCENÍ – PRAXE  </vt:lpstr>
      <vt:lpstr>m. triceps surae  </vt:lpstr>
      <vt:lpstr>m. rectus femoris  </vt:lpstr>
      <vt:lpstr>m. tensor fasciae latae  (a abduktory kyčelního kloubu)  </vt:lpstr>
      <vt:lpstr>m. iliopsoas   </vt:lpstr>
      <vt:lpstr>adduktory stehna   </vt:lpstr>
      <vt:lpstr>ischiokrurální svaly (m. biceps femoris, m. semitendinosus, m. semimembranosus)    </vt:lpstr>
      <vt:lpstr>m. pectoralis major    </vt:lpstr>
      <vt:lpstr>horní část m. trapezius    </vt:lpstr>
      <vt:lpstr>m. levator scapulae     </vt:lpstr>
      <vt:lpstr>m. biceps brachii     </vt:lpstr>
      <vt:lpstr>flexory zápěstí a prstů     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300</cp:revision>
  <dcterms:created xsi:type="dcterms:W3CDTF">2013-02-15T17:50:36Z</dcterms:created>
  <dcterms:modified xsi:type="dcterms:W3CDTF">2024-03-24T19:06:40Z</dcterms:modified>
</cp:coreProperties>
</file>