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525" r:id="rId2"/>
    <p:sldId id="261" r:id="rId3"/>
    <p:sldId id="435" r:id="rId4"/>
    <p:sldId id="394" r:id="rId5"/>
    <p:sldId id="477" r:id="rId6"/>
    <p:sldId id="504" r:id="rId7"/>
    <p:sldId id="503" r:id="rId8"/>
    <p:sldId id="478" r:id="rId9"/>
    <p:sldId id="479" r:id="rId10"/>
    <p:sldId id="480" r:id="rId11"/>
    <p:sldId id="510" r:id="rId12"/>
    <p:sldId id="511" r:id="rId13"/>
    <p:sldId id="512" r:id="rId14"/>
    <p:sldId id="481" r:id="rId15"/>
    <p:sldId id="518" r:id="rId16"/>
    <p:sldId id="482" r:id="rId17"/>
    <p:sldId id="513" r:id="rId18"/>
    <p:sldId id="514" r:id="rId19"/>
    <p:sldId id="515" r:id="rId20"/>
    <p:sldId id="516" r:id="rId21"/>
    <p:sldId id="484" r:id="rId22"/>
    <p:sldId id="485" r:id="rId23"/>
    <p:sldId id="520" r:id="rId24"/>
    <p:sldId id="483" r:id="rId25"/>
    <p:sldId id="505" r:id="rId26"/>
    <p:sldId id="490" r:id="rId27"/>
    <p:sldId id="491" r:id="rId28"/>
    <p:sldId id="517" r:id="rId29"/>
    <p:sldId id="486" r:id="rId30"/>
    <p:sldId id="487" r:id="rId31"/>
    <p:sldId id="519" r:id="rId32"/>
    <p:sldId id="488" r:id="rId33"/>
    <p:sldId id="489" r:id="rId34"/>
    <p:sldId id="492" r:id="rId35"/>
    <p:sldId id="493" r:id="rId36"/>
    <p:sldId id="494" r:id="rId37"/>
    <p:sldId id="495" r:id="rId38"/>
    <p:sldId id="526" r:id="rId39"/>
    <p:sldId id="496" r:id="rId40"/>
    <p:sldId id="497" r:id="rId41"/>
    <p:sldId id="498" r:id="rId42"/>
    <p:sldId id="499" r:id="rId43"/>
    <p:sldId id="523" r:id="rId44"/>
    <p:sldId id="524" r:id="rId45"/>
    <p:sldId id="521" r:id="rId46"/>
    <p:sldId id="500" r:id="rId47"/>
    <p:sldId id="501" r:id="rId48"/>
    <p:sldId id="502" r:id="rId49"/>
    <p:sldId id="507" r:id="rId50"/>
    <p:sldId id="506" r:id="rId51"/>
    <p:sldId id="508" r:id="rId52"/>
    <p:sldId id="509" r:id="rId53"/>
    <p:sldId id="286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333" autoAdjust="0"/>
  </p:normalViewPr>
  <p:slideViewPr>
    <p:cSldViewPr>
      <p:cViewPr varScale="1">
        <p:scale>
          <a:sx n="98" d="100"/>
          <a:sy n="98" d="100"/>
        </p:scale>
        <p:origin x="10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E10A-27E5-4A50-AF22-3E32AD337CCA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ABF6-FD02-4C18-AEEF-AF075B813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http://ose.</a:t>
            </a:r>
            <a:r>
              <a:rPr lang="cs-CZ" dirty="0" err="1"/>
              <a:t>zshk.cz</a:t>
            </a:r>
            <a:r>
              <a:rPr lang="cs-CZ" dirty="0"/>
              <a:t>/media.</a:t>
            </a:r>
            <a:r>
              <a:rPr lang="cs-CZ" dirty="0" err="1"/>
              <a:t>aspx</a:t>
            </a:r>
            <a:r>
              <a:rPr lang="cs-CZ" dirty="0"/>
              <a:t>?id=F8729</a:t>
            </a:r>
          </a:p>
          <a:p>
            <a:r>
              <a:rPr lang="cs-CZ" dirty="0"/>
              <a:t>http://ose.</a:t>
            </a:r>
            <a:r>
              <a:rPr lang="cs-CZ" dirty="0" err="1"/>
              <a:t>zshk.cz</a:t>
            </a:r>
            <a:r>
              <a:rPr lang="cs-CZ" dirty="0"/>
              <a:t>/media.</a:t>
            </a:r>
            <a:r>
              <a:rPr lang="cs-CZ" dirty="0" err="1"/>
              <a:t>aspx</a:t>
            </a:r>
            <a:r>
              <a:rPr lang="cs-CZ" dirty="0"/>
              <a:t>?id=F8755</a:t>
            </a:r>
          </a:p>
          <a:p>
            <a:r>
              <a:rPr lang="cs-CZ" dirty="0"/>
              <a:t>http://zdravi.e15.cz/</a:t>
            </a:r>
            <a:r>
              <a:rPr lang="cs-CZ" dirty="0" err="1"/>
              <a:t>clanek</a:t>
            </a:r>
            <a:r>
              <a:rPr lang="cs-CZ" dirty="0"/>
              <a:t>/</a:t>
            </a:r>
            <a:r>
              <a:rPr lang="cs-CZ" dirty="0" err="1"/>
              <a:t>priloha</a:t>
            </a:r>
            <a:r>
              <a:rPr lang="cs-CZ" dirty="0"/>
              <a:t>-</a:t>
            </a:r>
            <a:r>
              <a:rPr lang="cs-CZ" dirty="0" err="1"/>
              <a:t>lekarske</a:t>
            </a:r>
            <a:r>
              <a:rPr lang="cs-CZ" dirty="0"/>
              <a:t>-listy/dekubitus-</a:t>
            </a:r>
            <a:r>
              <a:rPr lang="cs-CZ" dirty="0" err="1"/>
              <a:t>preventivni</a:t>
            </a:r>
            <a:r>
              <a:rPr lang="cs-CZ" dirty="0"/>
              <a:t>-</a:t>
            </a:r>
            <a:r>
              <a:rPr lang="cs-CZ" dirty="0" err="1"/>
              <a:t>opatreni</a:t>
            </a:r>
            <a:r>
              <a:rPr lang="cs-CZ" dirty="0"/>
              <a:t>-a-</a:t>
            </a:r>
            <a:r>
              <a:rPr lang="cs-CZ" dirty="0" err="1"/>
              <a:t>lecba</a:t>
            </a:r>
            <a:r>
              <a:rPr lang="cs-CZ" dirty="0"/>
              <a:t>-124701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http://ose.</a:t>
            </a:r>
            <a:r>
              <a:rPr lang="cs-CZ" dirty="0" err="1"/>
              <a:t>zshk.cz</a:t>
            </a:r>
            <a:r>
              <a:rPr lang="cs-CZ" dirty="0"/>
              <a:t>/media.</a:t>
            </a:r>
            <a:r>
              <a:rPr lang="cs-CZ" dirty="0" err="1"/>
              <a:t>aspx</a:t>
            </a:r>
            <a:r>
              <a:rPr lang="cs-CZ" dirty="0"/>
              <a:t>?id=S2500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http://ose.</a:t>
            </a:r>
            <a:r>
              <a:rPr lang="cs-CZ" dirty="0" err="1"/>
              <a:t>zshk.cz</a:t>
            </a:r>
            <a:r>
              <a:rPr lang="cs-CZ" dirty="0"/>
              <a:t>/media.</a:t>
            </a:r>
            <a:r>
              <a:rPr lang="cs-CZ" dirty="0" err="1"/>
              <a:t>aspx</a:t>
            </a:r>
            <a:r>
              <a:rPr lang="cs-CZ" dirty="0"/>
              <a:t>?id=S2501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http://ose.</a:t>
            </a:r>
            <a:r>
              <a:rPr lang="cs-CZ" dirty="0" err="1"/>
              <a:t>zshk.cz</a:t>
            </a:r>
            <a:r>
              <a:rPr lang="cs-CZ" dirty="0"/>
              <a:t>/media.</a:t>
            </a:r>
            <a:r>
              <a:rPr lang="cs-CZ" dirty="0" err="1"/>
              <a:t>aspx</a:t>
            </a:r>
            <a:r>
              <a:rPr lang="cs-CZ" dirty="0"/>
              <a:t>?id=S2502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http://ose.</a:t>
            </a:r>
            <a:r>
              <a:rPr lang="cs-CZ" dirty="0" err="1"/>
              <a:t>zshk.cz</a:t>
            </a:r>
            <a:r>
              <a:rPr lang="cs-CZ" dirty="0"/>
              <a:t>/media.</a:t>
            </a:r>
            <a:r>
              <a:rPr lang="cs-CZ" dirty="0" err="1"/>
              <a:t>aspx</a:t>
            </a:r>
            <a:r>
              <a:rPr lang="cs-CZ" dirty="0"/>
              <a:t>?id=S2503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vashishtaorthopaedics.com</a:t>
            </a:r>
            <a:r>
              <a:rPr lang="cs-CZ" dirty="0"/>
              <a:t>/</a:t>
            </a:r>
            <a:r>
              <a:rPr lang="cs-CZ" dirty="0" err="1"/>
              <a:t>JointContractures.html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http://zdravi.e15.cz/</a:t>
            </a:r>
            <a:r>
              <a:rPr lang="cs-CZ" dirty="0" err="1"/>
              <a:t>clanek</a:t>
            </a:r>
            <a:r>
              <a:rPr lang="cs-CZ" dirty="0"/>
              <a:t>/</a:t>
            </a:r>
            <a:r>
              <a:rPr lang="cs-CZ" dirty="0" err="1"/>
              <a:t>postgradualni</a:t>
            </a:r>
            <a:r>
              <a:rPr lang="cs-CZ" dirty="0"/>
              <a:t>-</a:t>
            </a:r>
            <a:r>
              <a:rPr lang="cs-CZ" dirty="0" err="1"/>
              <a:t>medicina</a:t>
            </a:r>
            <a:r>
              <a:rPr lang="cs-CZ" dirty="0"/>
              <a:t>/rehabilitace-</a:t>
            </a:r>
            <a:r>
              <a:rPr lang="cs-CZ" dirty="0" err="1"/>
              <a:t>fyzicka</a:t>
            </a:r>
            <a:r>
              <a:rPr lang="cs-CZ" dirty="0"/>
              <a:t>-a-</a:t>
            </a:r>
            <a:r>
              <a:rPr lang="cs-CZ" dirty="0" err="1"/>
              <a:t>psychicka</a:t>
            </a:r>
            <a:r>
              <a:rPr lang="cs-CZ" dirty="0"/>
              <a:t>-u-</a:t>
            </a:r>
            <a:r>
              <a:rPr lang="cs-CZ" dirty="0" err="1"/>
              <a:t>popaleninoveho</a:t>
            </a:r>
            <a:r>
              <a:rPr lang="cs-CZ"/>
              <a:t>-traumatu-271470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waybuilder.net</a:t>
            </a:r>
            <a:r>
              <a:rPr lang="cs-CZ" dirty="0"/>
              <a:t>/free-</a:t>
            </a:r>
            <a:r>
              <a:rPr lang="cs-CZ" dirty="0" err="1"/>
              <a:t>ed</a:t>
            </a:r>
            <a:r>
              <a:rPr lang="cs-CZ" dirty="0"/>
              <a:t>/</a:t>
            </a:r>
            <a:r>
              <a:rPr lang="cs-CZ" dirty="0" err="1"/>
              <a:t>Courses</a:t>
            </a:r>
            <a:r>
              <a:rPr lang="cs-CZ" dirty="0"/>
              <a:t>/</a:t>
            </a:r>
            <a:r>
              <a:rPr lang="cs-CZ" dirty="0" err="1"/>
              <a:t>MedHealth</a:t>
            </a:r>
            <a:r>
              <a:rPr lang="cs-CZ" dirty="0"/>
              <a:t>/</a:t>
            </a:r>
            <a:r>
              <a:rPr lang="cs-CZ" dirty="0" err="1"/>
              <a:t>Nursing</a:t>
            </a:r>
            <a:r>
              <a:rPr lang="cs-CZ" dirty="0"/>
              <a:t>/</a:t>
            </a:r>
            <a:r>
              <a:rPr lang="cs-CZ" dirty="0" err="1"/>
              <a:t>NurseFund</a:t>
            </a:r>
            <a:r>
              <a:rPr lang="cs-CZ" dirty="0"/>
              <a:t>/default.</a:t>
            </a:r>
            <a:r>
              <a:rPr lang="cs-CZ" dirty="0" err="1"/>
              <a:t>asp</a:t>
            </a:r>
            <a:r>
              <a:rPr lang="cs-CZ" dirty="0"/>
              <a:t>?</a:t>
            </a:r>
            <a:r>
              <a:rPr lang="cs-CZ" dirty="0" err="1"/>
              <a:t>iNum</a:t>
            </a:r>
            <a:r>
              <a:rPr lang="cs-CZ" dirty="0"/>
              <a:t>=2&amp;</a:t>
            </a:r>
            <a:r>
              <a:rPr lang="cs-CZ" dirty="0" err="1"/>
              <a:t>fraNum</a:t>
            </a:r>
            <a:r>
              <a:rPr lang="cs-CZ" dirty="0"/>
              <a:t>=040202</a:t>
            </a:r>
          </a:p>
          <a:p>
            <a:r>
              <a:rPr lang="cs-CZ" dirty="0"/>
              <a:t>http://nursing411.org/</a:t>
            </a:r>
            <a:r>
              <a:rPr lang="cs-CZ" dirty="0" err="1"/>
              <a:t>Courses</a:t>
            </a:r>
            <a:r>
              <a:rPr lang="cs-CZ" dirty="0"/>
              <a:t>/MD0556_Basic_</a:t>
            </a:r>
            <a:r>
              <a:rPr lang="cs-CZ" dirty="0" err="1"/>
              <a:t>Patient</a:t>
            </a:r>
            <a:r>
              <a:rPr lang="cs-CZ" dirty="0"/>
              <a:t>_Care_</a:t>
            </a:r>
            <a:r>
              <a:rPr lang="cs-CZ" dirty="0" err="1"/>
              <a:t>Procedures</a:t>
            </a:r>
            <a:r>
              <a:rPr lang="cs-CZ" dirty="0"/>
              <a:t>/2-03_Basic_Pat_Care_</a:t>
            </a:r>
            <a:r>
              <a:rPr lang="cs-CZ" dirty="0" err="1"/>
              <a:t>Proc.html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http://what-when-how.com/wp-content/uploads/2012/08/tmp61b654.png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http://medical-dictionary.thefreedictionary.com/Prone+position</a:t>
            </a:r>
          </a:p>
          <a:p>
            <a:r>
              <a:rPr lang="cs-CZ" dirty="0"/>
              <a:t>http://what-when-how.com/wp-content/uploads/2012/08/tmp61b655.png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http://zdravi.e15.cz/</a:t>
            </a:r>
            <a:r>
              <a:rPr lang="cs-CZ" dirty="0" err="1"/>
              <a:t>clanek</a:t>
            </a:r>
            <a:r>
              <a:rPr lang="cs-CZ" dirty="0"/>
              <a:t>/</a:t>
            </a:r>
            <a:r>
              <a:rPr lang="cs-CZ" dirty="0" err="1"/>
              <a:t>postgradualni</a:t>
            </a:r>
            <a:r>
              <a:rPr lang="cs-CZ" dirty="0"/>
              <a:t>-</a:t>
            </a:r>
            <a:r>
              <a:rPr lang="cs-CZ" dirty="0" err="1"/>
              <a:t>medicina</a:t>
            </a:r>
            <a:r>
              <a:rPr lang="cs-CZ" dirty="0"/>
              <a:t>/rehabilitace-</a:t>
            </a:r>
            <a:r>
              <a:rPr lang="cs-CZ" dirty="0" err="1"/>
              <a:t>fyzicka</a:t>
            </a:r>
            <a:r>
              <a:rPr lang="cs-CZ" dirty="0"/>
              <a:t>-a-</a:t>
            </a:r>
            <a:r>
              <a:rPr lang="cs-CZ" dirty="0" err="1"/>
              <a:t>psychicka</a:t>
            </a:r>
            <a:r>
              <a:rPr lang="cs-CZ" dirty="0"/>
              <a:t>-u-</a:t>
            </a:r>
            <a:r>
              <a:rPr lang="cs-CZ" dirty="0" err="1"/>
              <a:t>popaleninoveho</a:t>
            </a:r>
            <a:r>
              <a:rPr lang="cs-CZ" dirty="0"/>
              <a:t>-traumatu-271470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http://commons.wikimedia.org/wiki/File:Scoliosis_patient_in_cheneau_brace_correcting_from_56_to_27_deg.png</a:t>
            </a:r>
          </a:p>
          <a:p>
            <a:r>
              <a:rPr lang="cs-CZ" dirty="0"/>
              <a:t>http://thenerdynurse.com/2011/06/when-a-headache-wont-quit.html</a:t>
            </a:r>
          </a:p>
          <a:p>
            <a:r>
              <a:rPr lang="cs-CZ" dirty="0"/>
              <a:t>http://www.</a:t>
            </a:r>
            <a:r>
              <a:rPr lang="cs-CZ" dirty="0" err="1"/>
              <a:t>vashishtaorthopaedics.com</a:t>
            </a:r>
            <a:r>
              <a:rPr lang="cs-CZ" dirty="0"/>
              <a:t>/</a:t>
            </a:r>
            <a:r>
              <a:rPr lang="cs-CZ" dirty="0" err="1"/>
              <a:t>JointContractures.html</a:t>
            </a:r>
            <a:endParaRPr lang="cs-CZ" dirty="0"/>
          </a:p>
          <a:p>
            <a:r>
              <a:rPr lang="cs-CZ" dirty="0"/>
              <a:t>http://veruncinweb.webnode.cz/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http://www.protetika-</a:t>
            </a:r>
            <a:r>
              <a:rPr lang="cs-CZ" dirty="0" err="1"/>
              <a:t>ergona.cz</a:t>
            </a:r>
            <a:r>
              <a:rPr lang="cs-CZ" dirty="0"/>
              <a:t>/</a:t>
            </a:r>
            <a:r>
              <a:rPr lang="cs-CZ" dirty="0" err="1"/>
              <a:t>cs</a:t>
            </a:r>
            <a:r>
              <a:rPr lang="cs-CZ" dirty="0"/>
              <a:t>/produkty/seznam/id/5-</a:t>
            </a:r>
            <a:r>
              <a:rPr lang="cs-CZ" dirty="0" err="1"/>
              <a:t>ortezy</a:t>
            </a:r>
            <a:r>
              <a:rPr lang="cs-CZ" dirty="0"/>
              <a:t>-</a:t>
            </a:r>
            <a:r>
              <a:rPr lang="cs-CZ" dirty="0" err="1"/>
              <a:t>dolnich</a:t>
            </a:r>
            <a:r>
              <a:rPr lang="cs-CZ" dirty="0"/>
              <a:t>-a-</a:t>
            </a:r>
            <a:r>
              <a:rPr lang="cs-CZ" dirty="0" err="1"/>
              <a:t>hornich</a:t>
            </a:r>
            <a:r>
              <a:rPr lang="cs-CZ" dirty="0"/>
              <a:t>-</a:t>
            </a:r>
            <a:r>
              <a:rPr lang="cs-CZ" dirty="0" err="1"/>
              <a:t>koncetin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huff</a:t>
            </a:r>
            <a:r>
              <a:rPr lang="cs-CZ" dirty="0"/>
              <a:t>-n-</a:t>
            </a:r>
            <a:r>
              <a:rPr lang="cs-CZ" dirty="0" err="1"/>
              <a:t>puff.net</a:t>
            </a:r>
            <a:r>
              <a:rPr lang="cs-CZ" dirty="0"/>
              <a:t>/</a:t>
            </a:r>
            <a:r>
              <a:rPr lang="cs-CZ" dirty="0" err="1"/>
              <a:t>posturaldrainage.htm</a:t>
            </a:r>
            <a:endParaRPr lang="cs-CZ" dirty="0"/>
          </a:p>
          <a:p>
            <a:r>
              <a:rPr lang="cs-CZ" dirty="0"/>
              <a:t>http://felclihastabakimi.blogspot.cz/2012/05/felcli-hasta-solunum-egzersizi.html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ichrc.org</a:t>
            </a:r>
            <a:r>
              <a:rPr lang="cs-CZ" dirty="0"/>
              <a:t>/651-meningitis-</a:t>
            </a:r>
            <a:r>
              <a:rPr lang="cs-CZ" dirty="0" err="1"/>
              <a:t>diagnosis</a:t>
            </a:r>
            <a:r>
              <a:rPr lang="cs-CZ" dirty="0"/>
              <a:t>-</a:t>
            </a:r>
            <a:r>
              <a:rPr lang="cs-CZ" dirty="0" err="1"/>
              <a:t>dan</a:t>
            </a:r>
            <a:r>
              <a:rPr lang="cs-CZ" dirty="0"/>
              <a:t>-</a:t>
            </a:r>
            <a:r>
              <a:rPr lang="cs-CZ" dirty="0" err="1"/>
              <a:t>penyebab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scripps.org</a:t>
            </a:r>
            <a:r>
              <a:rPr lang="cs-CZ" dirty="0"/>
              <a:t>/</a:t>
            </a:r>
            <a:r>
              <a:rPr lang="cs-CZ" dirty="0" err="1"/>
              <a:t>articles</a:t>
            </a:r>
            <a:r>
              <a:rPr lang="cs-CZ" dirty="0"/>
              <a:t>/599-</a:t>
            </a:r>
            <a:r>
              <a:rPr lang="cs-CZ" dirty="0" err="1"/>
              <a:t>cerebral</a:t>
            </a:r>
            <a:r>
              <a:rPr lang="cs-CZ" dirty="0"/>
              <a:t>-spinal-fluid-</a:t>
            </a:r>
            <a:r>
              <a:rPr lang="cs-CZ" dirty="0" err="1"/>
              <a:t>csf</a:t>
            </a:r>
            <a:r>
              <a:rPr lang="cs-CZ" dirty="0"/>
              <a:t>-</a:t>
            </a:r>
            <a:r>
              <a:rPr lang="cs-CZ" dirty="0" err="1"/>
              <a:t>collection</a:t>
            </a:r>
            <a:endParaRPr lang="cs-CZ" dirty="0"/>
          </a:p>
          <a:p>
            <a:r>
              <a:rPr lang="cs-CZ" dirty="0"/>
              <a:t>http://intranet.</a:t>
            </a:r>
            <a:r>
              <a:rPr lang="cs-CZ" dirty="0" err="1"/>
              <a:t>tdmu.edu.ua</a:t>
            </a:r>
            <a:r>
              <a:rPr lang="cs-CZ" dirty="0"/>
              <a:t>/404.htm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http://what-when-how.com/wp-content/uploads/2012/08/tmp61b664_thumb.png</a:t>
            </a:r>
          </a:p>
          <a:p>
            <a:r>
              <a:rPr lang="cs-CZ" dirty="0"/>
              <a:t>http://www.zdrav-pro.</a:t>
            </a:r>
            <a:r>
              <a:rPr lang="cs-CZ" dirty="0" err="1"/>
              <a:t>cz</a:t>
            </a:r>
            <a:r>
              <a:rPr lang="cs-CZ" dirty="0"/>
              <a:t>/krk.</a:t>
            </a:r>
            <a:r>
              <a:rPr lang="cs-CZ" dirty="0" err="1"/>
              <a:t>html</a:t>
            </a:r>
            <a:endParaRPr lang="cs-CZ" dirty="0"/>
          </a:p>
          <a:p>
            <a:r>
              <a:rPr lang="cs-CZ" dirty="0"/>
              <a:t>http://www.</a:t>
            </a:r>
            <a:r>
              <a:rPr lang="cs-CZ" dirty="0" err="1"/>
              <a:t>ortika.cz</a:t>
            </a:r>
            <a:r>
              <a:rPr lang="cs-CZ" dirty="0"/>
              <a:t>/</a:t>
            </a:r>
            <a:r>
              <a:rPr lang="cs-CZ" dirty="0" err="1"/>
              <a:t>ortezy</a:t>
            </a:r>
            <a:r>
              <a:rPr lang="cs-CZ" dirty="0"/>
              <a:t>/krk-14/</a:t>
            </a:r>
            <a:r>
              <a:rPr lang="cs-CZ" dirty="0" err="1"/>
              <a:t>or</a:t>
            </a:r>
            <a:r>
              <a:rPr lang="cs-CZ" dirty="0"/>
              <a:t>-20f-6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mdvu.org</a:t>
            </a:r>
            <a:r>
              <a:rPr lang="cs-CZ" dirty="0"/>
              <a:t>/</a:t>
            </a:r>
            <a:r>
              <a:rPr lang="cs-CZ" dirty="0" err="1"/>
              <a:t>library</a:t>
            </a:r>
            <a:r>
              <a:rPr lang="cs-CZ" dirty="0"/>
              <a:t>/</a:t>
            </a:r>
            <a:r>
              <a:rPr lang="cs-CZ" dirty="0" err="1"/>
              <a:t>disease</a:t>
            </a:r>
            <a:r>
              <a:rPr lang="cs-CZ" dirty="0"/>
              <a:t>/</a:t>
            </a:r>
            <a:r>
              <a:rPr lang="cs-CZ" dirty="0" err="1"/>
              <a:t>spasticity</a:t>
            </a:r>
            <a:r>
              <a:rPr lang="cs-CZ" dirty="0"/>
              <a:t>/</a:t>
            </a:r>
            <a:r>
              <a:rPr lang="cs-CZ" dirty="0" err="1"/>
              <a:t>spa</a:t>
            </a:r>
            <a:r>
              <a:rPr lang="cs-CZ" dirty="0"/>
              <a:t>_</a:t>
            </a:r>
            <a:r>
              <a:rPr lang="cs-CZ" dirty="0" err="1"/>
              <a:t>mpath.asp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http://physicaltherapydatabase.blogspot.cz/2011/04/cerebral-palsy-part-ii.html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http://pinterest.com/pin/257690409900901177/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http://eamos.pf.jcu.cz/amos/kos/modules/low/kurz_text.php?id_kap=6&amp;kod_kurzu=kos_392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mkuh.cz</a:t>
            </a:r>
            <a:r>
              <a:rPr lang="cs-CZ" dirty="0"/>
              <a:t>/</a:t>
            </a:r>
            <a:r>
              <a:rPr lang="cs-CZ" dirty="0" err="1"/>
              <a:t>fotos</a:t>
            </a:r>
            <a:r>
              <a:rPr lang="cs-CZ" dirty="0"/>
              <a:t>/b572dcbbfa336b35148b3f8b64a3af96.jpg</a:t>
            </a:r>
          </a:p>
          <a:p>
            <a:r>
              <a:rPr lang="cs-CZ" dirty="0"/>
              <a:t>http://www.</a:t>
            </a:r>
            <a:r>
              <a:rPr lang="cs-CZ" dirty="0" err="1"/>
              <a:t>kpos.or.kr</a:t>
            </a:r>
            <a:r>
              <a:rPr lang="cs-CZ" dirty="0"/>
              <a:t>/</a:t>
            </a:r>
            <a:r>
              <a:rPr lang="cs-CZ" dirty="0" err="1"/>
              <a:t>notice</a:t>
            </a:r>
            <a:r>
              <a:rPr lang="cs-CZ" dirty="0"/>
              <a:t>/</a:t>
            </a:r>
            <a:r>
              <a:rPr lang="cs-CZ" dirty="0" err="1"/>
              <a:t>viewbody.php</a:t>
            </a:r>
            <a:r>
              <a:rPr lang="cs-CZ" dirty="0"/>
              <a:t>?</a:t>
            </a:r>
            <a:r>
              <a:rPr lang="cs-CZ" dirty="0" err="1"/>
              <a:t>code</a:t>
            </a:r>
            <a:r>
              <a:rPr lang="cs-CZ" dirty="0"/>
              <a:t>=</a:t>
            </a:r>
            <a:r>
              <a:rPr lang="cs-CZ" dirty="0" err="1"/>
              <a:t>faq</a:t>
            </a:r>
            <a:r>
              <a:rPr lang="cs-CZ" dirty="0"/>
              <a:t>&amp;</a:t>
            </a:r>
            <a:r>
              <a:rPr lang="cs-CZ" dirty="0" err="1"/>
              <a:t>page</a:t>
            </a:r>
            <a:r>
              <a:rPr lang="cs-CZ" dirty="0"/>
              <a:t>=1&amp;</a:t>
            </a:r>
            <a:r>
              <a:rPr lang="cs-CZ" dirty="0" err="1"/>
              <a:t>number</a:t>
            </a:r>
            <a:r>
              <a:rPr lang="cs-CZ" dirty="0"/>
              <a:t>=34&amp;</a:t>
            </a:r>
            <a:r>
              <a:rPr lang="cs-CZ" dirty="0" err="1"/>
              <a:t>keyfield</a:t>
            </a:r>
            <a:r>
              <a:rPr lang="cs-CZ" dirty="0"/>
              <a:t>=&amp;</a:t>
            </a:r>
            <a:r>
              <a:rPr lang="cs-CZ" dirty="0" err="1"/>
              <a:t>key</a:t>
            </a:r>
            <a:r>
              <a:rPr lang="cs-CZ" dirty="0"/>
              <a:t>=</a:t>
            </a:r>
          </a:p>
          <a:p>
            <a:r>
              <a:rPr lang="cs-CZ" dirty="0"/>
              <a:t>http://apolastan.uw.hu/modull/szakapolas/belgy/mozgas/fejlodesi/fejl-rend.htm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ezdravotnicke</a:t>
            </a:r>
            <a:r>
              <a:rPr lang="cs-CZ" dirty="0"/>
              <a:t>-</a:t>
            </a:r>
            <a:r>
              <a:rPr lang="cs-CZ" dirty="0" err="1"/>
              <a:t>potreby.cz</a:t>
            </a:r>
            <a:r>
              <a:rPr lang="cs-CZ" dirty="0"/>
              <a:t>/</a:t>
            </a:r>
            <a:r>
              <a:rPr lang="cs-CZ" dirty="0" err="1"/>
              <a:t>polohovaci</a:t>
            </a:r>
            <a:r>
              <a:rPr lang="cs-CZ" dirty="0"/>
              <a:t>-</a:t>
            </a:r>
            <a:r>
              <a:rPr lang="cs-CZ" dirty="0" err="1"/>
              <a:t>valec</a:t>
            </a:r>
            <a:r>
              <a:rPr lang="cs-CZ" dirty="0"/>
              <a:t>-</a:t>
            </a:r>
            <a:r>
              <a:rPr lang="cs-CZ" dirty="0" err="1"/>
              <a:t>perha</a:t>
            </a:r>
            <a:endParaRPr lang="cs-CZ" dirty="0"/>
          </a:p>
          <a:p>
            <a:r>
              <a:rPr lang="cs-CZ" dirty="0"/>
              <a:t>http://www.</a:t>
            </a:r>
            <a:r>
              <a:rPr lang="cs-CZ" dirty="0" err="1"/>
              <a:t>ezdravotnicke</a:t>
            </a:r>
            <a:r>
              <a:rPr lang="cs-CZ" dirty="0"/>
              <a:t>-</a:t>
            </a:r>
            <a:r>
              <a:rPr lang="cs-CZ" dirty="0" err="1"/>
              <a:t>potreby.cz</a:t>
            </a:r>
            <a:r>
              <a:rPr lang="cs-CZ" dirty="0"/>
              <a:t>/</a:t>
            </a:r>
            <a:r>
              <a:rPr lang="cs-CZ" dirty="0" err="1"/>
              <a:t>ortezy</a:t>
            </a:r>
            <a:r>
              <a:rPr lang="cs-CZ" dirty="0"/>
              <a:t>-a-</a:t>
            </a:r>
            <a:r>
              <a:rPr lang="cs-CZ" dirty="0" err="1"/>
              <a:t>bandaze</a:t>
            </a:r>
            <a:endParaRPr lang="cs-CZ" dirty="0"/>
          </a:p>
          <a:p>
            <a:r>
              <a:rPr lang="cs-CZ" dirty="0"/>
              <a:t>http://www.protetika.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pages</a:t>
            </a:r>
            <a:r>
              <a:rPr lang="cs-CZ" dirty="0"/>
              <a:t>/</a:t>
            </a:r>
            <a:r>
              <a:rPr lang="cs-CZ" dirty="0" err="1"/>
              <a:t>individual.php</a:t>
            </a:r>
            <a:endParaRPr lang="cs-CZ" dirty="0"/>
          </a:p>
          <a:p>
            <a:r>
              <a:rPr lang="cs-CZ" dirty="0"/>
              <a:t>http://www.</a:t>
            </a:r>
            <a:r>
              <a:rPr lang="cs-CZ" dirty="0" err="1"/>
              <a:t>wed.cz</a:t>
            </a:r>
            <a:r>
              <a:rPr lang="cs-CZ" dirty="0"/>
              <a:t>/index.</a:t>
            </a:r>
            <a:r>
              <a:rPr lang="cs-CZ" dirty="0" err="1"/>
              <a:t>php</a:t>
            </a:r>
            <a:r>
              <a:rPr lang="cs-CZ" dirty="0"/>
              <a:t>?id=produkty&amp;i=2&amp;v=6&amp;p=35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gbc</a:t>
            </a:r>
            <a:r>
              <a:rPr lang="cs-CZ" dirty="0"/>
              <a:t>-</a:t>
            </a:r>
            <a:r>
              <a:rPr lang="cs-CZ" dirty="0" err="1"/>
              <a:t>prague.cz</a:t>
            </a:r>
            <a:r>
              <a:rPr lang="cs-CZ" dirty="0"/>
              <a:t>/</a:t>
            </a:r>
            <a:r>
              <a:rPr lang="cs-CZ" dirty="0" err="1"/>
              <a:t>cs</a:t>
            </a:r>
            <a:r>
              <a:rPr lang="cs-CZ" dirty="0"/>
              <a:t>/detail/46-MAESTRA™-</a:t>
            </a:r>
            <a:r>
              <a:rPr lang="cs-CZ" dirty="0" err="1"/>
              <a:t>CPM.html</a:t>
            </a:r>
            <a:endParaRPr lang="cs-CZ" dirty="0"/>
          </a:p>
          <a:p>
            <a:r>
              <a:rPr lang="cs-CZ" dirty="0"/>
              <a:t>http://www.</a:t>
            </a:r>
            <a:r>
              <a:rPr lang="cs-CZ" dirty="0" err="1"/>
              <a:t>gbc</a:t>
            </a:r>
            <a:r>
              <a:rPr lang="cs-CZ" dirty="0"/>
              <a:t>-</a:t>
            </a:r>
            <a:r>
              <a:rPr lang="cs-CZ" dirty="0" err="1"/>
              <a:t>prague.cz</a:t>
            </a:r>
            <a:r>
              <a:rPr lang="cs-CZ" dirty="0"/>
              <a:t>/</a:t>
            </a:r>
            <a:r>
              <a:rPr lang="cs-CZ" dirty="0" err="1"/>
              <a:t>cs</a:t>
            </a:r>
            <a:r>
              <a:rPr lang="cs-CZ" dirty="0"/>
              <a:t>/detail/45-6080™-CPM-</a:t>
            </a:r>
            <a:r>
              <a:rPr lang="cs-CZ" dirty="0" err="1"/>
              <a:t>Machine.html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motomed.com</a:t>
            </a:r>
            <a:r>
              <a:rPr lang="cs-CZ" dirty="0"/>
              <a:t>/</a:t>
            </a:r>
            <a:r>
              <a:rPr lang="cs-CZ" dirty="0" err="1"/>
              <a:t>en</a:t>
            </a:r>
            <a:r>
              <a:rPr lang="cs-CZ" dirty="0"/>
              <a:t>/</a:t>
            </a:r>
            <a:r>
              <a:rPr lang="cs-CZ" dirty="0" err="1"/>
              <a:t>models.html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http://medicina.ronnie.cz/c-3839-senzomotorika-uvod-zaklady.html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motomed.com</a:t>
            </a:r>
            <a:r>
              <a:rPr lang="cs-CZ" dirty="0"/>
              <a:t>/</a:t>
            </a:r>
            <a:r>
              <a:rPr lang="cs-CZ" dirty="0" err="1"/>
              <a:t>en</a:t>
            </a:r>
            <a:r>
              <a:rPr lang="cs-CZ" dirty="0"/>
              <a:t>/</a:t>
            </a:r>
            <a:r>
              <a:rPr lang="cs-CZ"/>
              <a:t>models.html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http://www.</a:t>
            </a:r>
            <a:r>
              <a:rPr lang="cs-CZ" dirty="0" err="1"/>
              <a:t>motomed.com</a:t>
            </a:r>
            <a:r>
              <a:rPr lang="cs-CZ" dirty="0"/>
              <a:t>/</a:t>
            </a:r>
            <a:r>
              <a:rPr lang="cs-CZ" dirty="0" err="1"/>
              <a:t>en</a:t>
            </a:r>
            <a:r>
              <a:rPr lang="cs-CZ" dirty="0"/>
              <a:t>/</a:t>
            </a:r>
            <a:r>
              <a:rPr lang="cs-CZ"/>
              <a:t>models.html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31AF6-A9CD-4037-8327-7C02741BBF1E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620690-306B-4CEB-B174-ED1EB23922A7}" type="datetimeFigureOut">
              <a:rPr lang="cs-CZ" smtClean="0"/>
              <a:pPr/>
              <a:t>07.04.2024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frm=1&amp;source=images&amp;cd=&amp;cad=rja&amp;docid=5oAze4aWuiboSM&amp;tbnid=2wNFZ6bQVTpsjM:&amp;ved=0CAUQjRw&amp;url=http://sciatica.nu/treatmentsciatica.html&amp;ei=DnVUUc2TMsjXtQaUhYDYDQ&amp;bvm=bv.44442042,d.Yms&amp;psig=AFQjCNEZpML9juLpNmN34wkiM7XXRx-QVA&amp;ust=1364575468974105" TargetMode="External"/><Relationship Id="rId3" Type="http://schemas.openxmlformats.org/officeDocument/2006/relationships/hyperlink" Target="http://www.google.cz/url?sa=i&amp;rct=j&amp;q=&amp;esrc=s&amp;frm=1&amp;source=images&amp;cd=&amp;cad=rja&amp;docid=l-mnDh2aASAtXM&amp;tbnid=IGJOTGrGu4O-aM:&amp;ved=0CAUQjRw&amp;url=http://iphysioperth.com.au/news/physiotherapy-for-low-back-pain-2/&amp;ei=83NUUfzvJMXctAbj6oC4Cw&amp;bvm=bv.44442042,d.Yms&amp;psig=AFQjCNEZpML9juLpNmN34wkiM7XXRx-QVA&amp;ust=1364575468974105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frm=1&amp;source=images&amp;cd=&amp;cad=rja&amp;docid=qHzbLm6K95vrQM&amp;tbnid=x9utlhsq_2yPCM:&amp;ved=0CAUQjRw&amp;url=http://www.familypracticenews.com/news/across-specialties/single-article/acute-lumbago/1c990a3616.html&amp;ei=w3RUUfPEG4vJsgaGpIDQCA&amp;bvm=bv.44442042,d.Yms&amp;psig=AFQjCNEZpML9juLpNmN34wkiM7XXRx-QVA&amp;ust=1364575468974105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frm=1&amp;source=images&amp;cd=&amp;cad=rja&amp;docid=isVhs6PYjinHhM&amp;tbnid=CUpTGpSEgA9P2M:&amp;ved=0CAUQjRw&amp;url=http://www.vashishtaorthopaedics.com/JointContractures.html&amp;ei=_4NUUcnGJMbwsgbRhYDYDg&amp;bvm=bv.44442042,d.Yms&amp;psig=AFQjCNFDFogO12tY4MqVna6Ykbq4uIpVjQ&amp;ust=1364579694235676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z/url?sa=i&amp;rct=j&amp;q=&amp;esrc=s&amp;frm=1&amp;source=images&amp;cd=&amp;cad=rja&amp;docid=W3vigeYiZkk4kM&amp;tbnid=Cc3M0LiMdWIJ8M:&amp;ved=0CAUQjRw&amp;url=http://koleco.kiev.ua/kontraktura-sugloba/&amp;ei=ZIJUUdCuGIjBswa374DQAg&amp;bvm=bv.44442042,d.Yms&amp;psig=AFQjCNGgYO44S6GalJHegThjz-SuJTwDLA&amp;ust=136457918857264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docid=1_M1Jht9VkSu7M&amp;tbnid=Aqovu9SHzAA0lM:&amp;ved=0CAUQjRw&amp;url=http://www.waybuilder.net/free-ed/Courses/MedHealth/Nursing/NurseFund/default.asp?iNum=2&amp;fraNum=040202&amp;ei=eHNPUYGOFIfntQaBlIDYBw&amp;psig=AFQjCNEdKmVFvTnsumgOLTE0b9J5Av6yyw&amp;ust=136424756022112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fxg1ee_NwvdmWM&amp;tbnid=bGQNJg4O8BeeWM:&amp;ved=0CAUQjRw&amp;url=http://medical-dictionary.thefreedictionary.com/Prone+position&amp;ei=zXRPUYSsBobOtAbPioDIDA&amp;bvm=bv.44158598,d.bGE&amp;psig=AFQjCNEnU7FpPpn9pLC7xcXKidC2fFGjsg&amp;ust=136424808619448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se.zshk.cz/media.aspx?id=V2511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frm=1&amp;source=images&amp;cd=&amp;cad=rja&amp;docid=THFetZd6oZQlKM&amp;tbnid=RG9uKp_ltykDiM:&amp;ved=0CAUQjRw&amp;url=http://veruncinweb.webnode.cz/&amp;ei=0IxUUf2YCcKbtQabuoGwCw&amp;bvm=bv.44442042,d.Yms&amp;psig=AFQjCNFOmNKFuQjOQqOkMgl-AKRxkNTQKw&amp;ust=1364581924875824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frm=1&amp;source=images&amp;cd=&amp;cad=rja&amp;docid=NaAZUsd5TvOkeM&amp;tbnid=z5rLueAJzqorgM:&amp;ved=0CAUQjRw&amp;url=http://thenerdynurse.com/2011/06/when-a-headache-wont-quit.html&amp;ei=3ohUUf2aIdDHswbA8YCoAg&amp;bvm=bv.44442042,d.Yms&amp;psig=AFQjCNF-cL-vm5xFHJikmc-7Fzq8eoxzsA&amp;ust=1364580905847885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7.jpeg"/><Relationship Id="rId4" Type="http://schemas.openxmlformats.org/officeDocument/2006/relationships/hyperlink" Target="http://www.google.cz/url?sa=i&amp;rct=j&amp;q=&amp;esrc=s&amp;frm=1&amp;source=images&amp;cd=&amp;docid=HWqY4PGSThs7AM&amp;tbnid=wH6g6DSwKVF8dM:&amp;ved=0CAUQjRw&amp;url=http://commons.wikimedia.org/wiki/File:Scoliosis_patient_in_cheneau_brace_correcting_from_56_to_27_deg.png&amp;ei=iHxPUdDKEsfZsgaz-ICgBA&amp;bvm=bv.44158598,d.bGE&amp;psig=AFQjCNFB56O5iZquzMY16ODvT7Ze86HYYg&amp;ust=1364249933968503" TargetMode="External"/><Relationship Id="rId9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docid=jlI1O6yLPlgouM&amp;tbnid=GUUqlfExnPVfFM:&amp;ved=0CAUQjRw&amp;url=http://www.scripps.org/articles/599-cerebral-spinal-fluid-csf-collection&amp;ei=hW1PUYCkHsWXtAb2yoD4DA&amp;bvm=bv.44158598,d.bGE&amp;psig=AFQjCNEHs5nckPGpqy7S2HIKsuWo-A_UtA&amp;ust=136424620935748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www.google.cz/url?sa=i&amp;rct=j&amp;q=&amp;esrc=s&amp;frm=1&amp;source=images&amp;cd=&amp;cad=rja&amp;docid=Vz-8Fz_nJZ3wUM&amp;tbnid=ZwY8jyobHiJusM:&amp;ved=0CAUQjRw&amp;url=http://intranet.tdmu.edu.ua/data/kafedra/internal/nervous_desease/classes_stud/%D0%BD%D0%B5%D0%B2%D1%80%D0%BE%D0%BB%D0%BE%D0%B3%D1%96%D1%8F/%D1%81%D1%82%D0%BE%D0%BC%D0%B0%D1%82%D0%BE%D0%BB%D0%BE%D0%B3%D1%96%D1%87%D0%BD%D0%B8%D0%B9%20%D1%84%D0%B0%D0%BA%D1%83%D0%BB%D1%8C%D1%82%D0%B5%D1%82/English/Lesson%202%20Epilepsy.%20Infections.Demielinationg%20diseases.htm&amp;ei=iHBPUarbII_otQbklIGoDg&amp;bvm=bv.44158598,d.bGE&amp;psig=AFQjCNF4SBX6_QgGfU57SVJXDsizowpo_g&amp;ust=1364246659353830" TargetMode="Externa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source=images&amp;cd=&amp;cad=rja&amp;docid=UBd3A9RH8BgCSM&amp;tbnid=anBIMpEHk3UhMM:&amp;ved=0CAUQjRw&amp;url=http://www.zdrav-pro.cz/krk.html&amp;ei=DplUUYCeOYOotAbQ-YGgAg&amp;psig=AFQjCNFZ8haFzk35xWP06fwyUZqXL_S-sA&amp;ust=1364585020902792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www.google.cz/url?sa=i&amp;source=images&amp;cd=&amp;docid=UBd3A9RH8BgCSM&amp;tbnid=anBIMpEHk3UhMM:&amp;ved=0CAgQjRwwAA&amp;url=http://www.ortika.cz/ortezy/krk-14/or-20f-6&amp;ei=vJhUUbaeNIiotAak6YCQCQ&amp;psig=AFQjCNFZ8haFzk35xWP06fwyUZqXL_S-sA&amp;ust=1364585020902792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physicaltherapydatabase.blogspot.cz/2011/04/cerebral-palsy-part-ii.html" TargetMode="External"/><Relationship Id="rId3" Type="http://schemas.openxmlformats.org/officeDocument/2006/relationships/hyperlink" Target="http://www.google.cz/url?sa=i&amp;rct=j&amp;q=&amp;esrc=s&amp;frm=1&amp;source=images&amp;cd=&amp;cad=rja&amp;docid=yUFcjjP-KiSNFM&amp;tbnid=L-n7IZ4ILa5mbM:&amp;ved=0CAUQjRw&amp;url=http://physicaltherapydatabase.blogspot.com/2011/04/cerebral-palsy-part-ii.html&amp;ei=TJ9UUdaTGYaytAa6y4HADQ&amp;bvm=bv.44442042,d.Yms&amp;psig=AFQjCNG_whdDTZBJ13QzEzaP_HOBacC7xg&amp;ust=1364586469812853" TargetMode="External"/><Relationship Id="rId7" Type="http://schemas.openxmlformats.org/officeDocument/2006/relationships/hyperlink" Target="http://www.youtube.com/watch?v=V2_3lXMKT7Q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160w4sAQNw" TargetMode="External"/><Relationship Id="rId5" Type="http://schemas.openxmlformats.org/officeDocument/2006/relationships/image" Target="../media/image54.jpeg"/><Relationship Id="rId4" Type="http://schemas.openxmlformats.org/officeDocument/2006/relationships/image" Target="../media/image5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pos.or.kr/notice/viewbody.php?code=faq&amp;page=1&amp;number=34&amp;keyfield=&amp;key=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www.google.cz/url?sa=i&amp;rct=j&amp;q=&amp;esrc=s&amp;frm=1&amp;source=images&amp;cd=&amp;cad=rja&amp;docid=7FUHrojeFnp0XM&amp;tbnid=7HqtgsZXnYsbJM:&amp;ved=0CAUQjRw&amp;url=http://www.kmle.co.kr/search.php?Search=%BB%E7%B0%E6&amp;Page=4&amp;ei=-VtPUcrMBsqRswaMyICYBw&amp;bvm=bv.44158598,d.bGE&amp;psig=AFQjCNHzb-lb-sx5BWEB8KNigXUpFxCLtA&amp;ust=1364241643189154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hyperlink" Target="http://www.google.cz/url?sa=i&amp;rct=j&amp;q=&amp;esrc=s&amp;frm=1&amp;source=images&amp;cd=&amp;cad=rja&amp;docid=-lJdvWZBufh5VM&amp;tbnid=u0Lk3LF9fWmSiM:&amp;ved=0CAUQjRw&amp;url=http://www.selt.cz/rservice.php?akce=tisk&amp;article=2008020013&amp;ei=Fmo_UezhGMectQbs0oHQAw&amp;bvm=bv.43287494,d.bGE&amp;psig=AFQjCNHKphxy_p7SQQS6N8qe4p7lIx6NGw&amp;ust=1363196637909985" TargetMode="External"/><Relationship Id="rId7" Type="http://schemas.openxmlformats.org/officeDocument/2006/relationships/hyperlink" Target="http://www.google.cz/url?sa=i&amp;rct=j&amp;q=&amp;esrc=s&amp;frm=1&amp;source=images&amp;cd=&amp;cad=rja&amp;docid=4ugWlzqEfqixUM&amp;tbnid=-lKS44xBmqR_VM:&amp;ved=0CAUQjRw&amp;url=http://madisson.cz/cz/ramenni-motodlaha-artromot-s3.phtml&amp;ei=e2o_Uaz3OsnQsgbEw4FY&amp;bvm=bv.43287494,d.bGE&amp;psig=AFQjCNHFAswAnFV1rLHns28xs3IrhInZhA&amp;ust=1363196921077534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hyperlink" Target="http://www.google.cz/url?sa=i&amp;rct=j&amp;q=&amp;esrc=s&amp;frm=1&amp;source=images&amp;cd=&amp;cad=rja&amp;docid=Id8EFYwv28xzKM&amp;tbnid=tmVjg879K9sxwM:&amp;ved=0CAUQjRw&amp;url=http://www.fysiomed.cz/zdravotnicka-technika/iktova-centra/motodlaha-fisiotek/&amp;ei=lWk_UcioJoyHswb8ioDgCw&amp;bvm=bv.43287494,d.bGE&amp;psig=AFQjCNHKphxy_p7SQQS6N8qe4p7lIx6NGw&amp;ust=1363196637909985" TargetMode="External"/><Relationship Id="rId10" Type="http://schemas.openxmlformats.org/officeDocument/2006/relationships/image" Target="../media/image74.jpeg"/><Relationship Id="rId4" Type="http://schemas.openxmlformats.org/officeDocument/2006/relationships/image" Target="../media/image70.jpeg"/><Relationship Id="rId9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FoyQp3xUlLNvzM&amp;tbnid=jTqiuTUNFeoOZM:&amp;ved=0CAUQjRw&amp;url=http://www.ronnie.cz/c-3839-senzomotorika-uvod-zaklady.html&amp;ei=au5OUcHyHcfZtQaVlYGoBQ&amp;bvm=bv.44158598,d.Yms&amp;psig=AFQjCNGcbrwsq0UibZc2UcBk9Lgf5H2KMg&amp;ust=13642137295225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_MDAvoD5U_DudM&amp;tbnid=Yg1xcPJcTvOu0M:&amp;ved=0CAUQjRw&amp;url=http://www.elimparcial.es/-54820.html&amp;ei=VZRUUYbjAsjLtQbG1oGgDg&amp;bvm=bv.44442042,d.Yms&amp;psig=AFQjCNFxQC1uG35hSnixz0CjMdai00vqjw&amp;ust=136458383579958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0DB29F6-9206-374E-290D-64A2C58F0BB1}"/>
              </a:ext>
            </a:extLst>
          </p:cNvPr>
          <p:cNvSpPr txBox="1"/>
          <p:nvPr/>
        </p:nvSpPr>
        <p:spPr>
          <a:xfrm>
            <a:off x="1619672" y="2644170"/>
            <a:ext cx="6549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Polohování </a:t>
            </a:r>
          </a:p>
          <a:p>
            <a:pPr algn="ctr"/>
            <a:r>
              <a:rPr lang="cs-CZ" sz="36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(zásady, druhy polohování, speciální polohy, pomůcky)</a:t>
            </a:r>
            <a:endParaRPr lang="cs-CZ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12" name="Obdélník 3">
            <a:extLst>
              <a:ext uri="{FF2B5EF4-FFF2-40B4-BE49-F238E27FC236}">
                <a16:creationId xmlns:a16="http://schemas.microsoft.com/office/drawing/2014/main" id="{E0BB4BD8-788D-C995-0AF6-407083824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589588"/>
            <a:ext cx="614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Mgr. Veronika Mrkvicová,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Katedra fyzioterapie a rehabilitace – LFMU v Brně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Klinika tělovýchovného lékařství a rehabilitace – FNUSA v Brně</a:t>
            </a:r>
          </a:p>
        </p:txBody>
      </p:sp>
      <p:sp>
        <p:nvSpPr>
          <p:cNvPr id="13" name="Obdélník 3">
            <a:extLst>
              <a:ext uri="{FF2B5EF4-FFF2-40B4-BE49-F238E27FC236}">
                <a16:creationId xmlns:a16="http://schemas.microsoft.com/office/drawing/2014/main" id="{4651164C-352C-E3AC-9177-518AA2FDE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80" y="620713"/>
            <a:ext cx="29065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Základy léčebné rehabilitace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1.Ročník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8.4.2024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b="1" dirty="0" err="1"/>
              <a:t>Antalgické</a:t>
            </a:r>
            <a:r>
              <a:rPr lang="cs-CZ" b="1" dirty="0"/>
              <a:t>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551" y="1747267"/>
            <a:ext cx="8363937" cy="471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/>
              <a:t>Typické </a:t>
            </a:r>
            <a:r>
              <a:rPr lang="cs-CZ" sz="2400" dirty="0" err="1"/>
              <a:t>antalgické</a:t>
            </a:r>
            <a:r>
              <a:rPr lang="cs-CZ" sz="2400" dirty="0"/>
              <a:t> polohy (jsou různé pro různé bolestivé stavy):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>
                <a:solidFill>
                  <a:srgbClr val="FFFF00"/>
                </a:solidFill>
              </a:rPr>
              <a:t>akutní lumbago </a:t>
            </a:r>
            <a:r>
              <a:rPr lang="cs-CZ" sz="2400" dirty="0"/>
              <a:t>– poloha na zádech/na boku s pokrčenými DKK a </a:t>
            </a:r>
            <a:r>
              <a:rPr lang="cs-CZ" sz="2400" dirty="0" err="1"/>
              <a:t>kyfotizovanou</a:t>
            </a:r>
            <a:r>
              <a:rPr lang="cs-CZ" sz="2400" dirty="0"/>
              <a:t> páteří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9396" name="Picture 4" descr="http://iphysioperth.com.au/wp-content/uploads/2013/02/physiotherapy-perth-australia-low-back-pai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309" y="3352717"/>
            <a:ext cx="1200827" cy="1151037"/>
          </a:xfrm>
          <a:prstGeom prst="rect">
            <a:avLst/>
          </a:prstGeom>
          <a:noFill/>
        </p:spPr>
      </p:pic>
      <p:pic>
        <p:nvPicPr>
          <p:cNvPr id="59400" name="Picture 8" descr="https://encrypted-tbn1.gstatic.com/images?q=tbn:ANd9GcR8pQ0qiWQBPYXcMY_yzN5z9ek3HspRfrf2IV1UoBunwpe_-xD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775296"/>
            <a:ext cx="2592288" cy="1941715"/>
          </a:xfrm>
          <a:prstGeom prst="rect">
            <a:avLst/>
          </a:prstGeom>
          <a:noFill/>
        </p:spPr>
      </p:pic>
      <p:pic>
        <p:nvPicPr>
          <p:cNvPr id="59402" name="Picture 10" descr="http://www.familypracticenews.com/fileadmin/content_images/fpn/archive_image/vol35iss11/70791_fx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2611" y="3076139"/>
            <a:ext cx="2371725" cy="1445429"/>
          </a:xfrm>
          <a:prstGeom prst="rect">
            <a:avLst/>
          </a:prstGeom>
          <a:noFill/>
        </p:spPr>
      </p:pic>
      <p:pic>
        <p:nvPicPr>
          <p:cNvPr id="59404" name="Picture 12" descr="https://encrypted-tbn1.gstatic.com/images?q=tbn:ANd9GcQuRFyhyc5u7USAAeE9DrMb93b5Zs-aVYrBJ0wAq0yNmWAMXWk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4293096"/>
            <a:ext cx="2605594" cy="240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b="1" dirty="0" err="1"/>
              <a:t>Antalgické</a:t>
            </a:r>
            <a:r>
              <a:rPr lang="cs-CZ" b="1" dirty="0"/>
              <a:t>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Typické </a:t>
            </a:r>
            <a:r>
              <a:rPr lang="cs-CZ" sz="2000" dirty="0" err="1"/>
              <a:t>antalgické</a:t>
            </a:r>
            <a:r>
              <a:rPr lang="cs-CZ" sz="2000" dirty="0"/>
              <a:t> polohy (jsou různé pro různé bolestivé stavy):</a:t>
            </a:r>
            <a:endParaRPr lang="cs-CZ" sz="2400" dirty="0"/>
          </a:p>
          <a:p>
            <a:pPr lvl="1">
              <a:buFont typeface="Wingdings" pitchFamily="2" charset="2"/>
              <a:buChar char="Ø"/>
            </a:pPr>
            <a:r>
              <a:rPr lang="cs-CZ" sz="2400" dirty="0">
                <a:solidFill>
                  <a:srgbClr val="FFFF00"/>
                </a:solidFill>
              </a:rPr>
              <a:t>útlak </a:t>
            </a:r>
            <a:r>
              <a:rPr lang="cs-CZ" sz="2400" dirty="0" err="1">
                <a:solidFill>
                  <a:srgbClr val="FFFF00"/>
                </a:solidFill>
              </a:rPr>
              <a:t>subakromiálního</a:t>
            </a:r>
            <a:r>
              <a:rPr lang="cs-CZ" sz="2400" dirty="0">
                <a:solidFill>
                  <a:srgbClr val="FFFF00"/>
                </a:solidFill>
              </a:rPr>
              <a:t> prostoru  </a:t>
            </a:r>
            <a:r>
              <a:rPr lang="cs-CZ" sz="2400" dirty="0"/>
              <a:t>– HK na šále, kyvadlové pohyby 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7" name="Obrázek 6" descr="dlah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429000"/>
            <a:ext cx="2152446" cy="3240000"/>
          </a:xfrm>
          <a:prstGeom prst="rect">
            <a:avLst/>
          </a:prstGeom>
        </p:spPr>
      </p:pic>
      <p:pic>
        <p:nvPicPr>
          <p:cNvPr id="99329" name="Picture 1" descr="C:\Users\Admin\Fyziotherapie\Jednotlive diagnozy\Rameno\Fotodokumentace Dubová\PA152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2430000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b="1" dirty="0" err="1"/>
              <a:t>Antalgické</a:t>
            </a:r>
            <a:r>
              <a:rPr lang="cs-CZ" b="1" dirty="0"/>
              <a:t>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Typické </a:t>
            </a:r>
            <a:r>
              <a:rPr lang="cs-CZ" sz="2000" dirty="0" err="1"/>
              <a:t>antalgické</a:t>
            </a:r>
            <a:r>
              <a:rPr lang="cs-CZ" sz="2000" dirty="0"/>
              <a:t> polohy (jsou různé pro různé bolestivé stavy):</a:t>
            </a:r>
            <a:endParaRPr lang="cs-CZ" sz="2400" dirty="0"/>
          </a:p>
          <a:p>
            <a:pPr lvl="1">
              <a:buFont typeface="Wingdings" pitchFamily="2" charset="2"/>
              <a:buChar char="Ø"/>
            </a:pPr>
            <a:r>
              <a:rPr lang="cs-CZ" sz="2400" dirty="0">
                <a:solidFill>
                  <a:srgbClr val="FFFF00"/>
                </a:solidFill>
              </a:rPr>
              <a:t>amputační pahýl </a:t>
            </a:r>
            <a:r>
              <a:rPr lang="cs-CZ" sz="2400" dirty="0"/>
              <a:t>– ulevuje podložení pahýlu do flexe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0354" name="Picture 2" descr="C:\Users\Admin\Fyziotherapie\Jednotlive diagnozy\Amputace\fotodokumentace pí Pelešková\P101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56992"/>
            <a:ext cx="4427984" cy="332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b="1" dirty="0" err="1"/>
              <a:t>Antalgické</a:t>
            </a:r>
            <a:r>
              <a:rPr lang="cs-CZ" b="1" dirty="0"/>
              <a:t>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23120"/>
            <a:ext cx="8132440" cy="4737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Typické </a:t>
            </a:r>
            <a:r>
              <a:rPr lang="cs-CZ" sz="2000" dirty="0" err="1"/>
              <a:t>antalgické</a:t>
            </a:r>
            <a:r>
              <a:rPr lang="cs-CZ" sz="2000" dirty="0"/>
              <a:t> polohy (jsou různé pro různé bolestivé stavy):</a:t>
            </a:r>
            <a:endParaRPr lang="cs-CZ" sz="2400" dirty="0"/>
          </a:p>
          <a:p>
            <a:pPr lvl="1">
              <a:buFont typeface="Wingdings" pitchFamily="2" charset="2"/>
              <a:buChar char="Ø"/>
            </a:pPr>
            <a:r>
              <a:rPr lang="cs-CZ" sz="2400" dirty="0">
                <a:solidFill>
                  <a:srgbClr val="FFFF00"/>
                </a:solidFill>
              </a:rPr>
              <a:t>trauma kloubu, postoperační stavy </a:t>
            </a:r>
            <a:r>
              <a:rPr lang="cs-CZ" sz="2400" dirty="0"/>
              <a:t>–  ulevuje </a:t>
            </a:r>
            <a:br>
              <a:rPr lang="cs-CZ" sz="2400" dirty="0"/>
            </a:br>
            <a:r>
              <a:rPr lang="cs-CZ" sz="2400" dirty="0"/>
              <a:t>střední postavení kloubu </a:t>
            </a:r>
            <a:br>
              <a:rPr lang="cs-CZ" sz="2400" dirty="0"/>
            </a:br>
            <a:r>
              <a:rPr lang="cs-CZ" sz="2400" dirty="0"/>
              <a:t>(např. koleno v </a:t>
            </a:r>
            <a:r>
              <a:rPr lang="cs-CZ" sz="2400" dirty="0" err="1"/>
              <a:t>semiflexi</a:t>
            </a:r>
            <a:r>
              <a:rPr lang="cs-CZ" sz="2400" dirty="0"/>
              <a:t>, loket </a:t>
            </a:r>
            <a:br>
              <a:rPr lang="cs-CZ" sz="2400" dirty="0"/>
            </a:br>
            <a:r>
              <a:rPr lang="cs-CZ" sz="2400" dirty="0"/>
              <a:t>v </a:t>
            </a:r>
            <a:r>
              <a:rPr lang="cs-CZ" sz="2400" dirty="0" err="1"/>
              <a:t>semiflexi</a:t>
            </a:r>
            <a:r>
              <a:rPr lang="cs-CZ" sz="2400" dirty="0"/>
              <a:t> a </a:t>
            </a:r>
            <a:r>
              <a:rPr lang="cs-CZ" sz="2400" dirty="0" err="1"/>
              <a:t>semipronaci</a:t>
            </a:r>
            <a:r>
              <a:rPr lang="cs-CZ" sz="2400" dirty="0"/>
              <a:t>)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Picture 2" descr="C:\Users\Admin\Fyziotherapie\Jednotlive diagnozy\TEP kolene\TKA fotodokumentace\P4090001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5594607" cy="2160048"/>
          </a:xfrm>
          <a:prstGeom prst="rect">
            <a:avLst/>
          </a:prstGeom>
          <a:noFill/>
        </p:spPr>
      </p:pic>
      <p:pic>
        <p:nvPicPr>
          <p:cNvPr id="7" name="Zástupný symbol pro obsah 4" descr="PA1319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4121" y="2708920"/>
            <a:ext cx="2717965" cy="362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b="1" dirty="0"/>
              <a:t>Preventivní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>
                <a:solidFill>
                  <a:srgbClr val="FFFF00"/>
                </a:solidFill>
              </a:rPr>
              <a:t>brání svalovému zkrácení až kontraktur, vzniku špatného postavení v kloubech (deformit), vzniku dekubitů,omezení ROM</a:t>
            </a:r>
          </a:p>
          <a:p>
            <a:pPr lvl="1"/>
            <a:r>
              <a:rPr lang="cs-CZ" dirty="0"/>
              <a:t>jedná se o funkční polohování, kdy kloub je </a:t>
            </a:r>
            <a:r>
              <a:rPr lang="cs-CZ" dirty="0">
                <a:solidFill>
                  <a:srgbClr val="FFFF00"/>
                </a:solidFill>
              </a:rPr>
              <a:t>většinou ve středním postavení </a:t>
            </a:r>
            <a:r>
              <a:rPr lang="cs-CZ" dirty="0"/>
              <a:t>a </a:t>
            </a:r>
            <a:r>
              <a:rPr lang="cs-CZ" dirty="0">
                <a:solidFill>
                  <a:srgbClr val="FFFF00"/>
                </a:solidFill>
              </a:rPr>
              <a:t>kloubní pouzdro je stejnoměrně napjato</a:t>
            </a:r>
            <a:r>
              <a:rPr lang="cs-CZ" dirty="0"/>
              <a:t>, čímž vzniká nejméně škod na měkkých tkáních (např. vleže na zádech dbát na správné postavení hlavy a dolních končetin </a:t>
            </a:r>
            <a:br>
              <a:rPr lang="cs-CZ" dirty="0"/>
            </a:br>
            <a:r>
              <a:rPr lang="cs-CZ" dirty="0"/>
              <a:t>u dlouhodobě ležících pacientů)</a:t>
            </a:r>
          </a:p>
          <a:p>
            <a:pPr marL="912114" lvl="1" indent="-514350"/>
            <a:r>
              <a:rPr lang="cs-CZ" sz="2200" dirty="0"/>
              <a:t>poté provádět šetrné pasivní pohyby</a:t>
            </a:r>
          </a:p>
          <a:p>
            <a:pPr marL="912114" lvl="1" indent="-514350"/>
            <a:r>
              <a:rPr lang="cs-CZ" sz="2200" dirty="0"/>
              <a:t>nakonec pacient procvičuje svaly aktivně tak, aby se zlepšilo jejich prokrvení a zásobení kyslíkem a živinami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/>
            </a:pPr>
            <a:r>
              <a:rPr lang="cs-CZ" sz="2900" dirty="0">
                <a:solidFill>
                  <a:srgbClr val="FFFF00"/>
                </a:solidFill>
              </a:rPr>
              <a:t>prevence dekubitů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13666" name="Picture 2" descr="http://ose.zshk.cz/media/F8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360000" cy="2520000"/>
          </a:xfrm>
          <a:prstGeom prst="rect">
            <a:avLst/>
          </a:prstGeom>
          <a:noFill/>
        </p:spPr>
      </p:pic>
      <p:pic>
        <p:nvPicPr>
          <p:cNvPr id="113668" name="Picture 4" descr="http://ose.zshk.cz/media/F8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48880"/>
            <a:ext cx="3360000" cy="2520000"/>
          </a:xfrm>
          <a:prstGeom prst="rect">
            <a:avLst/>
          </a:prstGeom>
          <a:noFill/>
        </p:spPr>
      </p:pic>
      <p:pic>
        <p:nvPicPr>
          <p:cNvPr id="113670" name="Picture 6" descr="http://img.mf.cz/394/722/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085184"/>
            <a:ext cx="2295525" cy="154305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899592" y="4509120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pata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932040" y="4509120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sakrální dekubitus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630932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dekubitus v </a:t>
            </a:r>
            <a:r>
              <a:rPr lang="cs-CZ" b="1" dirty="0" err="1">
                <a:solidFill>
                  <a:schemeClr val="bg1"/>
                </a:solidFill>
              </a:rPr>
              <a:t>obl</a:t>
            </a:r>
            <a:r>
              <a:rPr lang="cs-CZ" b="1" dirty="0">
                <a:solidFill>
                  <a:schemeClr val="bg1"/>
                </a:solidFill>
              </a:rPr>
              <a:t>. KYK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992888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/>
            </a:pPr>
            <a:r>
              <a:rPr lang="cs-CZ" sz="2900" dirty="0">
                <a:solidFill>
                  <a:srgbClr val="FFFF00"/>
                </a:solidFill>
              </a:rPr>
              <a:t>prevence dekubitů</a:t>
            </a:r>
          </a:p>
          <a:p>
            <a:pPr lvl="1"/>
            <a:r>
              <a:rPr lang="cs-CZ" sz="2900" dirty="0"/>
              <a:t>projevy: zarudnutí, olupující se kůže, později nekróza tkáně různého rozsahu a hloubky</a:t>
            </a:r>
          </a:p>
          <a:p>
            <a:pPr lvl="1"/>
            <a:r>
              <a:rPr lang="cs-CZ" sz="2900" dirty="0"/>
              <a:t>příčiny vzniku: dlouhotrvající tlak na predisponovaná místa (kostní výstupky pod kůží)</a:t>
            </a:r>
          </a:p>
          <a:p>
            <a:pPr lvl="1">
              <a:buFont typeface="Wingdings" pitchFamily="2" charset="2"/>
              <a:buChar char="Ø"/>
            </a:pPr>
            <a:r>
              <a:rPr lang="cs-CZ" sz="2900" dirty="0"/>
              <a:t>predilekční místa vzniku dekubitů: paty, kotníky, </a:t>
            </a:r>
            <a:r>
              <a:rPr lang="cs-CZ" sz="2900" dirty="0" err="1"/>
              <a:t>sacrum</a:t>
            </a:r>
            <a:r>
              <a:rPr lang="cs-CZ" sz="2900" dirty="0"/>
              <a:t>, trnové výběžky obratlů, oblast trochanterů, sedacích hrbolů, lopatky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/>
            </a:pPr>
            <a:r>
              <a:rPr lang="cs-CZ" sz="2900" dirty="0">
                <a:solidFill>
                  <a:srgbClr val="FFFF00"/>
                </a:solidFill>
              </a:rPr>
              <a:t>prevence dekubitů – predilekční místa 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402" name="Picture 2" descr="http://ose.zshk.cz/media/S2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92896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/>
            </a:pPr>
            <a:r>
              <a:rPr lang="cs-CZ" sz="2900" dirty="0">
                <a:solidFill>
                  <a:srgbClr val="FFFF00"/>
                </a:solidFill>
              </a:rPr>
              <a:t>prevence dekubitů – predilekční místa 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7522" name="Picture 2" descr="http://ose.zshk.cz/media/S2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/>
            </a:pPr>
            <a:r>
              <a:rPr lang="cs-CZ" sz="2900" dirty="0">
                <a:solidFill>
                  <a:srgbClr val="FFFF00"/>
                </a:solidFill>
              </a:rPr>
              <a:t>prevence dekubitů – predilekční místa 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9570" name="Picture 2" descr="http://ose.zshk.cz/media/S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cs-CZ" sz="2400" dirty="0"/>
              <a:t>Pasivní pohyby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Polohování – definice, zásady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Druhy polohování 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Speciální polohy a polohování 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Pomůcky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CPM – </a:t>
            </a:r>
            <a:r>
              <a:rPr lang="cs-CZ" sz="2400" dirty="0" err="1"/>
              <a:t>motodlahy</a:t>
            </a:r>
            <a:r>
              <a:rPr lang="cs-CZ" sz="2400" dirty="0"/>
              <a:t>, </a:t>
            </a:r>
            <a:r>
              <a:rPr lang="cs-CZ" sz="2400" dirty="0" err="1"/>
              <a:t>MOTOmedy</a:t>
            </a:r>
            <a:endParaRPr lang="cs-CZ" sz="24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/>
            </a:pPr>
            <a:r>
              <a:rPr lang="cs-CZ" sz="2900" dirty="0">
                <a:solidFill>
                  <a:srgbClr val="FFFF00"/>
                </a:solidFill>
              </a:rPr>
              <a:t>prevence dekubitů – predilekční místa 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11618" name="Picture 2" descr="http://ose.zshk.cz/media/S2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5280000" cy="39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 fontScale="92500"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 startAt="2"/>
            </a:pPr>
            <a:r>
              <a:rPr lang="cs-CZ" sz="2900" dirty="0">
                <a:solidFill>
                  <a:srgbClr val="FFFF00"/>
                </a:solidFill>
              </a:rPr>
              <a:t>prevence kontraktur, omezení ROM</a:t>
            </a:r>
          </a:p>
          <a:p>
            <a:pPr lvl="1"/>
            <a:r>
              <a:rPr lang="cs-CZ" sz="2900" dirty="0"/>
              <a:t>kontraktura = trvalé postavení kloubu v určité poloze s omezením jeho hybnosti</a:t>
            </a:r>
          </a:p>
          <a:p>
            <a:pPr lvl="1"/>
            <a:r>
              <a:rPr lang="cs-CZ" sz="2900" dirty="0"/>
              <a:t>vznik kontraktury – elastická vlákna měkkých tkání ztrácí schopnost protažení do plné délky (nejčastější příčinou je déletrvající znehybnění)</a:t>
            </a:r>
          </a:p>
          <a:p>
            <a:pPr lvl="1"/>
            <a:r>
              <a:rPr lang="cs-CZ" sz="2900" dirty="0"/>
              <a:t>prevencí vzniku kontraktur je polohování do střední polohy (viz. dále)</a:t>
            </a:r>
          </a:p>
          <a:p>
            <a:pPr lvl="1"/>
            <a:r>
              <a:rPr lang="cs-CZ" sz="2900" dirty="0"/>
              <a:t>prostředky k polohování: polštáře, pytlíky s pískem, závěsy, dlahy, bedničky, desky apod.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>
                <a:solidFill>
                  <a:srgbClr val="FFFF00"/>
                </a:solidFill>
              </a:rPr>
              <a:t>Nejčastější kontraktury </a:t>
            </a:r>
            <a:r>
              <a:rPr lang="cs-CZ" sz="2000" dirty="0"/>
              <a:t>–</a:t>
            </a:r>
            <a:r>
              <a:rPr lang="cs-CZ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000" dirty="0"/>
              <a:t>tendenci ke vzniku kontraktur mají převážně </a:t>
            </a:r>
            <a:r>
              <a:rPr lang="cs-CZ" sz="2000" dirty="0">
                <a:solidFill>
                  <a:srgbClr val="FFFF00"/>
                </a:solidFill>
              </a:rPr>
              <a:t>tonické svaly </a:t>
            </a:r>
            <a:r>
              <a:rPr lang="cs-CZ" sz="2000" dirty="0"/>
              <a:t>(s tendencí ke zvýšenému napětí), nikoliv svaly </a:t>
            </a:r>
            <a:r>
              <a:rPr lang="cs-CZ" sz="2000" dirty="0" err="1"/>
              <a:t>fázické</a:t>
            </a:r>
            <a:r>
              <a:rPr lang="cs-CZ" sz="2000" dirty="0"/>
              <a:t> (s tendencí k oslabení)</a:t>
            </a: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DKK: m. triceps </a:t>
            </a:r>
            <a:r>
              <a:rPr lang="cs-CZ" sz="2000" dirty="0" err="1"/>
              <a:t>surae</a:t>
            </a:r>
            <a:r>
              <a:rPr lang="cs-CZ" sz="2000" dirty="0"/>
              <a:t>, flexory kolene, </a:t>
            </a:r>
            <a:r>
              <a:rPr lang="cs-CZ" sz="2000" dirty="0" err="1"/>
              <a:t>iliopsoas</a:t>
            </a:r>
            <a:r>
              <a:rPr lang="cs-CZ" sz="2000" dirty="0"/>
              <a:t>, m. </a:t>
            </a:r>
            <a:r>
              <a:rPr lang="cs-CZ" sz="2000" dirty="0" err="1"/>
              <a:t>rectus</a:t>
            </a:r>
            <a:r>
              <a:rPr lang="cs-CZ" sz="2000" dirty="0"/>
              <a:t> </a:t>
            </a:r>
            <a:r>
              <a:rPr lang="cs-CZ" sz="2000" dirty="0" err="1"/>
              <a:t>femoris</a:t>
            </a:r>
            <a:endParaRPr lang="cs-CZ" sz="2000" dirty="0"/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HKK: m. </a:t>
            </a:r>
            <a:r>
              <a:rPr lang="cs-CZ" sz="2000" dirty="0" err="1"/>
              <a:t>pectoralis</a:t>
            </a:r>
            <a:r>
              <a:rPr lang="cs-CZ" sz="2000" dirty="0"/>
              <a:t>, flexory loketního kloubu </a:t>
            </a:r>
            <a:br>
              <a:rPr lang="cs-CZ" sz="2000" dirty="0"/>
            </a:br>
            <a:r>
              <a:rPr lang="cs-CZ" sz="2000" dirty="0"/>
              <a:t>a prstů, </a:t>
            </a:r>
            <a:r>
              <a:rPr lang="cs-CZ" sz="2000" dirty="0" err="1"/>
              <a:t>adductory</a:t>
            </a:r>
            <a:r>
              <a:rPr lang="cs-CZ" sz="2000" dirty="0"/>
              <a:t> a vnitřní rotátory HK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trup: dlouhé vzpřimovače, m. </a:t>
            </a:r>
            <a:r>
              <a:rPr lang="cs-CZ" sz="2000" dirty="0" err="1"/>
              <a:t>quadratus</a:t>
            </a:r>
            <a:r>
              <a:rPr lang="cs-CZ" sz="2000" dirty="0"/>
              <a:t> </a:t>
            </a:r>
            <a:r>
              <a:rPr lang="cs-CZ" sz="2000" dirty="0" err="1"/>
              <a:t>lumborum</a:t>
            </a:r>
            <a:endParaRPr lang="cs-CZ" sz="2000" dirty="0"/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1206" name="Picture 6" descr="ACHOT 6/2012"/>
          <p:cNvPicPr>
            <a:picLocks noChangeAspect="1" noChangeArrowheads="1"/>
          </p:cNvPicPr>
          <p:nvPr/>
        </p:nvPicPr>
        <p:blipFill>
          <a:blip r:embed="rId3" cstate="print"/>
          <a:srcRect l="7249" t="1533" r="2614" b="69028"/>
          <a:stretch>
            <a:fillRect/>
          </a:stretch>
        </p:blipFill>
        <p:spPr bwMode="auto">
          <a:xfrm>
            <a:off x="3563888" y="4581128"/>
            <a:ext cx="2304256" cy="18002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</a:t>
            </a:r>
          </a:p>
        </p:txBody>
      </p:sp>
      <p:pic>
        <p:nvPicPr>
          <p:cNvPr id="51202" name="Picture 2" descr="http://koleco.kiev.ua/images/kontraktura-sustava-lechenie-prognoz-1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439" t="3295" r="2439" b="4431"/>
          <a:stretch>
            <a:fillRect/>
          </a:stretch>
        </p:blipFill>
        <p:spPr bwMode="auto">
          <a:xfrm>
            <a:off x="5884713" y="4293096"/>
            <a:ext cx="3259287" cy="2340000"/>
          </a:xfrm>
          <a:prstGeom prst="rect">
            <a:avLst/>
          </a:prstGeom>
          <a:noFill/>
        </p:spPr>
      </p:pic>
      <p:pic>
        <p:nvPicPr>
          <p:cNvPr id="51204" name="Picture 4" descr="http://www.vashishtaorthopaedics.com/JointContractures_clip_image0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93096"/>
            <a:ext cx="3119999" cy="23400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96136" y="6237312"/>
            <a:ext cx="285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Dupuytrenova</a:t>
            </a:r>
            <a:r>
              <a:rPr lang="cs-CZ" b="1" dirty="0">
                <a:solidFill>
                  <a:schemeClr val="bg1"/>
                </a:solidFill>
              </a:rPr>
              <a:t> kontraktura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 startAt="2"/>
            </a:pPr>
            <a:r>
              <a:rPr lang="cs-CZ" sz="2900" dirty="0">
                <a:solidFill>
                  <a:srgbClr val="FFFF00"/>
                </a:solidFill>
              </a:rPr>
              <a:t>prevence kontraktur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17762" name="Picture 2" descr="http://img.mf.cz/677/673/pacienta.jpg"/>
          <p:cNvPicPr>
            <a:picLocks noChangeAspect="1" noChangeArrowheads="1"/>
          </p:cNvPicPr>
          <p:nvPr/>
        </p:nvPicPr>
        <p:blipFill>
          <a:blip r:embed="rId3" cstate="print"/>
          <a:srcRect l="52232" t="41910" b="22628"/>
          <a:stretch>
            <a:fillRect/>
          </a:stretch>
        </p:blipFill>
        <p:spPr bwMode="auto">
          <a:xfrm>
            <a:off x="827584" y="3140968"/>
            <a:ext cx="3639508" cy="2304000"/>
          </a:xfrm>
          <a:prstGeom prst="rect">
            <a:avLst/>
          </a:prstGeom>
          <a:noFill/>
        </p:spPr>
      </p:pic>
      <p:pic>
        <p:nvPicPr>
          <p:cNvPr id="7" name="Picture 2" descr="C:\Users\Admin\Desktop\obraze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3308645" cy="4302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9" name="TextovéPole 8"/>
          <p:cNvSpPr txBox="1"/>
          <p:nvPr/>
        </p:nvSpPr>
        <p:spPr>
          <a:xfrm>
            <a:off x="827584" y="314096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Achillova šlacha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234888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amputace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význam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Clr>
                <a:srgbClr val="FFFF00"/>
              </a:buClr>
              <a:buFont typeface="+mj-lt"/>
              <a:buAutoNum type="arabicPeriod" startAt="3"/>
            </a:pPr>
            <a:r>
              <a:rPr lang="cs-CZ" dirty="0">
                <a:solidFill>
                  <a:srgbClr val="FFFF00"/>
                </a:solidFill>
              </a:rPr>
              <a:t>prevence otoků a žilních komplikací (TEN)</a:t>
            </a:r>
          </a:p>
          <a:p>
            <a:pPr lvl="1"/>
            <a:r>
              <a:rPr lang="cs-CZ" dirty="0"/>
              <a:t>uložení končetin do zvýšené polohy (elevace) – podpora odtoku tekutin z dané oblasti – zmenšení otoku končetin, omezení stagnace krve v žilním systému</a:t>
            </a:r>
          </a:p>
          <a:p>
            <a:pPr lvl="1"/>
            <a:r>
              <a:rPr lang="cs-CZ" dirty="0"/>
              <a:t>doplnit o: bandáž končetin (omezuje dilataci žil, zrychluje cirkulaci), cévní gymnastiku (využití kontrakce svalu jako žilní pumpy), důkladná ošetřovatelská péče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b="1" dirty="0"/>
              <a:t>Preventivní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88" y="1823120"/>
            <a:ext cx="7772400" cy="471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>
                <a:solidFill>
                  <a:srgbClr val="FFFF00"/>
                </a:solidFill>
              </a:rPr>
              <a:t>Vleže na zádech (supinační poloha</a:t>
            </a:r>
            <a:r>
              <a:rPr lang="cs-CZ" b="1" dirty="0">
                <a:solidFill>
                  <a:srgbClr val="FFFF00"/>
                </a:solidFill>
              </a:rPr>
              <a:t>)</a:t>
            </a:r>
          </a:p>
          <a:p>
            <a:pPr lvl="0"/>
            <a:r>
              <a:rPr lang="cs-CZ" sz="1800" dirty="0"/>
              <a:t>hlava: podložit malým polštářkem hlavu a krční páteř, ne ramena, hlava nesmí být zvrácena nazad, ani přitisknuta na hrudník, páteř má být napřímená</a:t>
            </a:r>
          </a:p>
          <a:p>
            <a:pPr lvl="0"/>
            <a:r>
              <a:rPr lang="cs-CZ" sz="1800" dirty="0"/>
              <a:t>HKK: v ramenním kloubu střídat ZR a VR, loket v </a:t>
            </a:r>
            <a:r>
              <a:rPr lang="cs-CZ" sz="1800" dirty="0" err="1"/>
              <a:t>semiflexi</a:t>
            </a:r>
            <a:r>
              <a:rPr lang="cs-CZ" sz="1800" dirty="0"/>
              <a:t>, zápěstí v mírné </a:t>
            </a:r>
            <a:r>
              <a:rPr lang="cs-CZ" sz="1800" dirty="0" err="1"/>
              <a:t>dorziflexi</a:t>
            </a:r>
            <a:r>
              <a:rPr lang="cs-CZ" sz="1800" dirty="0"/>
              <a:t>, prsty v úchopovém postavení, palec v opozici</a:t>
            </a:r>
          </a:p>
          <a:p>
            <a:pPr lvl="0"/>
            <a:r>
              <a:rPr lang="cs-CZ" sz="1800" dirty="0"/>
              <a:t>DKK: nataženy v kyčelních kloubech, zabránit rotacím, mírná abdukce,  kolenní kloub podloženy malým polštářkem, hlezenní klouby v pravém úhlu zajištěny bedýnkou, </a:t>
            </a:r>
            <a:r>
              <a:rPr lang="cs-CZ" sz="1800" dirty="0" err="1"/>
              <a:t>derotační</a:t>
            </a:r>
            <a:r>
              <a:rPr lang="cs-CZ" sz="1800" dirty="0"/>
              <a:t> podložky, botičky</a:t>
            </a:r>
          </a:p>
          <a:p>
            <a:pPr lvl="0"/>
            <a:r>
              <a:rPr lang="cs-CZ" sz="1800" dirty="0"/>
              <a:t>Rizika: pneumonie, dekubity p</a:t>
            </a:r>
            <a:r>
              <a:rPr lang="cs-CZ" sz="2000" dirty="0"/>
              <a:t>at a </a:t>
            </a:r>
            <a:r>
              <a:rPr lang="cs-CZ" sz="2000" dirty="0" err="1"/>
              <a:t>sacra</a:t>
            </a:r>
            <a:r>
              <a:rPr lang="cs-CZ" sz="2000" dirty="0"/>
              <a:t>, </a:t>
            </a:r>
            <a:r>
              <a:rPr lang="cs-CZ" sz="2000" dirty="0" err="1"/>
              <a:t>hyperextenze</a:t>
            </a:r>
            <a:r>
              <a:rPr lang="cs-CZ" sz="2000" dirty="0"/>
              <a:t> </a:t>
            </a:r>
            <a:r>
              <a:rPr lang="cs-CZ" sz="2000" dirty="0" err="1"/>
              <a:t>Cp</a:t>
            </a:r>
            <a:r>
              <a:rPr lang="cs-CZ" sz="2000" dirty="0"/>
              <a:t> =</a:t>
            </a:r>
            <a:r>
              <a:rPr lang="en-US" sz="2000" dirty="0"/>
              <a:t>&gt;</a:t>
            </a:r>
            <a:r>
              <a:rPr lang="cs-CZ" sz="2000" dirty="0"/>
              <a:t> </a:t>
            </a:r>
            <a:r>
              <a:rPr lang="cs-CZ" sz="2000" dirty="0" err="1"/>
              <a:t>cefalea</a:t>
            </a:r>
            <a:endParaRPr lang="cs-CZ" sz="2000" dirty="0"/>
          </a:p>
          <a:p>
            <a:pPr marL="582930" lvl="0" indent="-514350">
              <a:buNone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0356" name="Picture 4" descr="http://www.sweethaven02.com/MedTech/NurseFund01/md0905_04_img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9822" y="5301208"/>
            <a:ext cx="4764356" cy="1484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b="1" dirty="0"/>
              <a:t>Preventivní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8064896" cy="44999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400" b="1" dirty="0">
                <a:solidFill>
                  <a:srgbClr val="FFFF00"/>
                </a:solidFill>
              </a:rPr>
              <a:t>Vleže na boku</a:t>
            </a:r>
          </a:p>
          <a:p>
            <a:pPr lvl="0"/>
            <a:r>
              <a:rPr lang="cs-CZ" dirty="0"/>
              <a:t>hlava: podložit přiměřeně velkým polštářem, krční páteř napřímená</a:t>
            </a:r>
          </a:p>
          <a:p>
            <a:pPr lvl="0"/>
            <a:r>
              <a:rPr lang="cs-CZ" dirty="0"/>
              <a:t>trup: záda zapřít molitanovým polštářem (klínem, obdélníkem), nepolohovat na stranu zlomeniny</a:t>
            </a:r>
          </a:p>
          <a:p>
            <a:pPr lvl="0"/>
            <a:r>
              <a:rPr lang="cs-CZ" dirty="0"/>
              <a:t>HKK: spodní HK vedle hlavy, svrchní HK na polštáři před tělem, nebo natažená podél trupu (vložit polštář), ostatní jako na zádech</a:t>
            </a:r>
          </a:p>
          <a:p>
            <a:pPr lvl="0"/>
            <a:r>
              <a:rPr lang="cs-CZ" dirty="0"/>
              <a:t>DKK: svrchní DK je v </a:t>
            </a:r>
            <a:r>
              <a:rPr lang="cs-CZ" dirty="0" err="1"/>
              <a:t>semiflexi</a:t>
            </a:r>
            <a:r>
              <a:rPr lang="cs-CZ" dirty="0"/>
              <a:t> před trupem nemocného podložena 2 polštáři, spodní DK je natažená v prodloužení trupu,</a:t>
            </a:r>
            <a:br>
              <a:rPr lang="cs-CZ" dirty="0"/>
            </a:br>
            <a:r>
              <a:rPr lang="cs-CZ" dirty="0"/>
              <a:t>hlezenní klouby zajistit v pravém úhlu</a:t>
            </a:r>
          </a:p>
          <a:p>
            <a:pPr lvl="0"/>
            <a:r>
              <a:rPr lang="cs-CZ" dirty="0"/>
              <a:t>antispastická poloha</a:t>
            </a:r>
          </a:p>
          <a:p>
            <a:pPr lvl="0"/>
            <a:r>
              <a:rPr lang="cs-CZ" dirty="0"/>
              <a:t>nikdy ne na str. úrazu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98308" name="Picture 4" descr="http://what-when-how.com/wp-content/uploads/2012/08/tmp61b654.png"/>
          <p:cNvPicPr>
            <a:picLocks noChangeAspect="1" noChangeArrowheads="1"/>
          </p:cNvPicPr>
          <p:nvPr/>
        </p:nvPicPr>
        <p:blipFill>
          <a:blip r:embed="rId3" cstate="print"/>
          <a:srcRect r="13847"/>
          <a:stretch>
            <a:fillRect/>
          </a:stretch>
        </p:blipFill>
        <p:spPr bwMode="auto">
          <a:xfrm>
            <a:off x="4211960" y="4941168"/>
            <a:ext cx="4644008" cy="175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300" b="1" dirty="0"/>
              <a:t>Preventivní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7880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Vleže na břiše (pronační poloha) </a:t>
            </a:r>
          </a:p>
          <a:p>
            <a:r>
              <a:rPr lang="cs-CZ" sz="1800" dirty="0"/>
              <a:t>jen u pacientů bez umělé plicní ventilace</a:t>
            </a:r>
          </a:p>
          <a:p>
            <a:pPr lvl="0"/>
            <a:r>
              <a:rPr lang="cs-CZ" sz="1800" dirty="0"/>
              <a:t>hlava: pootočená ke straně, které v pravidelných </a:t>
            </a:r>
            <a:br>
              <a:rPr lang="cs-CZ" sz="1800" dirty="0"/>
            </a:br>
            <a:r>
              <a:rPr lang="cs-CZ" sz="1800" dirty="0"/>
              <a:t>intervalech střídáme, vždy bez polštáře</a:t>
            </a:r>
          </a:p>
          <a:p>
            <a:pPr lvl="0"/>
            <a:r>
              <a:rPr lang="cs-CZ" sz="1800" dirty="0"/>
              <a:t>trup: lze podložit ze strany, kam je </a:t>
            </a:r>
            <a:br>
              <a:rPr lang="cs-CZ" sz="1800" dirty="0"/>
            </a:br>
            <a:r>
              <a:rPr lang="cs-CZ" sz="1800" dirty="0"/>
              <a:t>otočená hlava a zmírnit tak bederní </a:t>
            </a:r>
            <a:br>
              <a:rPr lang="cs-CZ" sz="1800" dirty="0"/>
            </a:br>
            <a:r>
              <a:rPr lang="cs-CZ" sz="1800" dirty="0" err="1"/>
              <a:t>hyperlordózu</a:t>
            </a:r>
            <a:endParaRPr lang="cs-CZ" sz="1800" dirty="0"/>
          </a:p>
          <a:p>
            <a:pPr lvl="0"/>
            <a:r>
              <a:rPr lang="cs-CZ" sz="1800" dirty="0"/>
              <a:t>HKK: podložit ramenní pletence </a:t>
            </a:r>
            <a:br>
              <a:rPr lang="cs-CZ" sz="1800" dirty="0"/>
            </a:br>
            <a:r>
              <a:rPr lang="cs-CZ" sz="1800" dirty="0"/>
              <a:t>malými polštářky proti vtáčení dovnitř,</a:t>
            </a:r>
            <a:br>
              <a:rPr lang="cs-CZ" sz="1800" dirty="0"/>
            </a:br>
            <a:r>
              <a:rPr lang="cs-CZ" sz="1800" dirty="0"/>
              <a:t>střídat v ramenou 3 polohy: ZR </a:t>
            </a:r>
            <a:br>
              <a:rPr lang="cs-CZ" sz="1800" dirty="0"/>
            </a:br>
            <a:r>
              <a:rPr lang="cs-CZ" sz="1800" dirty="0"/>
              <a:t>s pokrčenými lokty („svícen“), ZR </a:t>
            </a:r>
            <a:br>
              <a:rPr lang="cs-CZ" sz="1800" dirty="0"/>
            </a:br>
            <a:r>
              <a:rPr lang="cs-CZ" sz="1800" dirty="0"/>
              <a:t>s nataženými lokty podél těla, jedna </a:t>
            </a:r>
            <a:br>
              <a:rPr lang="cs-CZ" sz="1800" dirty="0"/>
            </a:br>
            <a:r>
              <a:rPr lang="cs-CZ" sz="1800" dirty="0"/>
              <a:t>HK v ZR s pokrčeným loktem a druhá HK </a:t>
            </a:r>
            <a:br>
              <a:rPr lang="cs-CZ" sz="1800" dirty="0"/>
            </a:br>
            <a:r>
              <a:rPr lang="cs-CZ" sz="1800" dirty="0"/>
              <a:t>v ZR s nataženým loktem, ostatní jako </a:t>
            </a:r>
            <a:br>
              <a:rPr lang="cs-CZ" sz="1800" dirty="0"/>
            </a:br>
            <a:r>
              <a:rPr lang="cs-CZ" sz="1800" dirty="0"/>
              <a:t>na zádech</a:t>
            </a:r>
          </a:p>
          <a:p>
            <a:pPr lvl="0"/>
            <a:r>
              <a:rPr lang="cs-CZ" sz="1800" dirty="0"/>
              <a:t>DKK: natažené a plosky opřené </a:t>
            </a:r>
            <a:br>
              <a:rPr lang="cs-CZ" sz="1800" dirty="0"/>
            </a:br>
            <a:r>
              <a:rPr lang="cs-CZ" sz="1800" dirty="0"/>
              <a:t>o bedýnku nebo desku, pod hlezenní </a:t>
            </a:r>
            <a:br>
              <a:rPr lang="cs-CZ" sz="1800" dirty="0"/>
            </a:br>
            <a:r>
              <a:rPr lang="cs-CZ" sz="1800" dirty="0"/>
              <a:t>klouby váleček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96258" name="Picture 2" descr="http://img.tfd.com/mk/P/X2604-P-38.ep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84984"/>
            <a:ext cx="3810000" cy="3400426"/>
          </a:xfrm>
          <a:prstGeom prst="rect">
            <a:avLst/>
          </a:prstGeom>
          <a:noFill/>
        </p:spPr>
      </p:pic>
      <p:pic>
        <p:nvPicPr>
          <p:cNvPr id="96262" name="Picture 6" descr="http://what-when-how.com/wp-content/uploads/2012/08/tmp61b655.png"/>
          <p:cNvPicPr>
            <a:picLocks noChangeAspect="1" noChangeArrowheads="1"/>
          </p:cNvPicPr>
          <p:nvPr/>
        </p:nvPicPr>
        <p:blipFill>
          <a:blip r:embed="rId5" cstate="print"/>
          <a:srcRect l="4996" t="23313" r="11302" b="12801"/>
          <a:stretch>
            <a:fillRect/>
          </a:stretch>
        </p:blipFill>
        <p:spPr bwMode="auto">
          <a:xfrm>
            <a:off x="6084168" y="1484784"/>
            <a:ext cx="2820313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3200" b="1" dirty="0"/>
              <a:t>Preventivní polohování – video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indent="-514350">
              <a:buNone/>
            </a:pPr>
            <a:r>
              <a:rPr lang="cs-CZ" dirty="0">
                <a:hlinkClick r:id="rId3"/>
              </a:rPr>
              <a:t>http://ose.</a:t>
            </a:r>
            <a:r>
              <a:rPr lang="cs-CZ" dirty="0" err="1">
                <a:hlinkClick r:id="rId3"/>
              </a:rPr>
              <a:t>zshk.cz</a:t>
            </a:r>
            <a:r>
              <a:rPr lang="cs-CZ" dirty="0">
                <a:hlinkClick r:id="rId3"/>
              </a:rPr>
              <a:t>/media.</a:t>
            </a:r>
            <a:r>
              <a:rPr lang="cs-CZ" dirty="0" err="1">
                <a:hlinkClick r:id="rId3"/>
              </a:rPr>
              <a:t>aspx</a:t>
            </a:r>
            <a:r>
              <a:rPr lang="cs-CZ" dirty="0">
                <a:hlinkClick r:id="rId3"/>
              </a:rPr>
              <a:t>?id=V2511</a:t>
            </a:r>
            <a:endParaRPr lang="cs-CZ" dirty="0"/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3"/>
            </a:pPr>
            <a:r>
              <a:rPr lang="cs-CZ" sz="3600" b="1" dirty="0"/>
              <a:t>Polohování ve střední poloze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7880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zaujetí takové polohy, ve které je </a:t>
            </a:r>
            <a:r>
              <a:rPr lang="cs-CZ" dirty="0">
                <a:solidFill>
                  <a:srgbClr val="FFFF00"/>
                </a:solidFill>
              </a:rPr>
              <a:t>napětí </a:t>
            </a:r>
            <a:r>
              <a:rPr lang="cs-CZ" dirty="0" err="1">
                <a:solidFill>
                  <a:srgbClr val="FFFF00"/>
                </a:solidFill>
              </a:rPr>
              <a:t>periartikulárních</a:t>
            </a:r>
            <a:r>
              <a:rPr lang="cs-CZ" dirty="0">
                <a:solidFill>
                  <a:srgbClr val="FFFF00"/>
                </a:solidFill>
              </a:rPr>
              <a:t> tkání co nejmenší</a:t>
            </a:r>
          </a:p>
          <a:p>
            <a:pPr lvl="0">
              <a:buNone/>
            </a:pPr>
            <a:endParaRPr lang="cs-CZ" dirty="0"/>
          </a:p>
          <a:p>
            <a:pPr lvl="0">
              <a:buNone/>
            </a:pPr>
            <a:r>
              <a:rPr lang="cs-CZ" dirty="0"/>
              <a:t>Střední poloha vybraných velkých kloubů: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hlezenní kloub: v pravém úhlu (zajištěno bedničkou, deskou, dlahou, botičkou)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kolenní kloub: lehká </a:t>
            </a:r>
            <a:r>
              <a:rPr lang="cs-CZ" dirty="0" err="1"/>
              <a:t>semiflexe</a:t>
            </a:r>
            <a:r>
              <a:rPr lang="cs-CZ" dirty="0"/>
              <a:t> (podložení polštářem)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kyčelní kloub: lehká flexe a abdukce (zabránit rotacím)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ramenní kloub: mírná flexe, abdukce (střídat VR a ZR)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loketní kloub: </a:t>
            </a:r>
            <a:r>
              <a:rPr lang="cs-CZ" dirty="0" err="1"/>
              <a:t>semiflexe</a:t>
            </a:r>
            <a:r>
              <a:rPr lang="cs-CZ" dirty="0"/>
              <a:t>, </a:t>
            </a:r>
            <a:r>
              <a:rPr lang="cs-CZ" dirty="0" err="1"/>
              <a:t>semipronace</a:t>
            </a: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zápěstní kloub: mírná dorzální flexe a ulnární </a:t>
            </a:r>
            <a:r>
              <a:rPr lang="cs-CZ" dirty="0" err="1"/>
              <a:t>dukce</a:t>
            </a: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prsty ruky: </a:t>
            </a:r>
            <a:r>
              <a:rPr lang="cs-CZ" dirty="0" err="1"/>
              <a:t>semiflexe</a:t>
            </a:r>
            <a:r>
              <a:rPr lang="cs-CZ" dirty="0"/>
              <a:t> MC, PIP, DIP (úchopové postavení)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sz="2800" dirty="0"/>
              <a:t>Dělení pohybu dle síly pohyb vykonávající: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 lnSpcReduction="10000"/>
          </a:bodyPr>
          <a:lstStyle/>
          <a:p>
            <a:pPr marL="582930" indent="-514350">
              <a:buFont typeface="+mj-lt"/>
              <a:buAutoNum type="arabicPeriod"/>
            </a:pPr>
            <a:r>
              <a:rPr lang="cs-CZ" dirty="0"/>
              <a:t>Pasivní</a:t>
            </a:r>
          </a:p>
          <a:p>
            <a:pPr marL="912114" lvl="1" indent="-514350">
              <a:buFont typeface="+mj-lt"/>
              <a:buAutoNum type="alphaLcParenR"/>
            </a:pPr>
            <a:r>
              <a:rPr lang="cs-CZ" sz="2400" dirty="0"/>
              <a:t>Uvědomění pohybu (při vědomé relaxaci či neschopnosti vlastního pohybu)</a:t>
            </a:r>
          </a:p>
          <a:p>
            <a:pPr marL="912114" lvl="1" indent="-514350">
              <a:buFont typeface="+mj-lt"/>
              <a:buAutoNum type="alphaLcParenR"/>
            </a:pPr>
            <a:r>
              <a:rPr lang="cs-CZ" sz="2400" dirty="0"/>
              <a:t>Intermitentní (terapeut, CPM)</a:t>
            </a:r>
          </a:p>
          <a:p>
            <a:pPr marL="912114" lvl="1" indent="-514350">
              <a:buFont typeface="+mj-lt"/>
              <a:buAutoNum type="alphaLcParenR"/>
            </a:pPr>
            <a:r>
              <a:rPr lang="cs-CZ" sz="2400" b="1" dirty="0">
                <a:solidFill>
                  <a:srgbClr val="FFFF00"/>
                </a:solidFill>
              </a:rPr>
              <a:t>Polohování</a:t>
            </a:r>
          </a:p>
          <a:p>
            <a:pPr marL="912114" lvl="1" indent="-514350">
              <a:buNone/>
            </a:pPr>
            <a:endParaRPr lang="cs-CZ" sz="2400" dirty="0"/>
          </a:p>
          <a:p>
            <a:pPr marL="582930" indent="-514350">
              <a:buFont typeface="+mj-lt"/>
              <a:buAutoNum type="arabicPeriod"/>
            </a:pPr>
            <a:r>
              <a:rPr lang="cs-CZ" dirty="0"/>
              <a:t>Aktivní</a:t>
            </a:r>
          </a:p>
          <a:p>
            <a:pPr marL="912114" lvl="1" indent="-514350">
              <a:buFont typeface="+mj-lt"/>
              <a:buAutoNum type="alphaLcParenR"/>
            </a:pPr>
            <a:r>
              <a:rPr lang="cs-CZ" sz="2400" dirty="0"/>
              <a:t>V představě</a:t>
            </a:r>
          </a:p>
          <a:p>
            <a:pPr marL="912114" lvl="1" indent="-514350">
              <a:buFont typeface="+mj-lt"/>
              <a:buAutoNum type="alphaLcParenR"/>
            </a:pPr>
            <a:r>
              <a:rPr lang="cs-CZ" sz="2400" dirty="0"/>
              <a:t>S dopomocí či odlehčením</a:t>
            </a:r>
          </a:p>
          <a:p>
            <a:pPr marL="912114" lvl="1" indent="-514350">
              <a:buFont typeface="+mj-lt"/>
              <a:buAutoNum type="alphaLcParenR"/>
            </a:pPr>
            <a:r>
              <a:rPr lang="cs-CZ" sz="2400" dirty="0"/>
              <a:t>Samostatný</a:t>
            </a:r>
          </a:p>
          <a:p>
            <a:pPr marL="912114" lvl="1" indent="-514350">
              <a:buFont typeface="+mj-lt"/>
              <a:buAutoNum type="alphaLcParenR"/>
            </a:pPr>
            <a:r>
              <a:rPr lang="cs-CZ" sz="2400" dirty="0" err="1"/>
              <a:t>Rezistovaný</a:t>
            </a:r>
            <a:r>
              <a:rPr lang="cs-CZ" sz="2400" dirty="0"/>
              <a:t> (odporovaný)</a:t>
            </a:r>
          </a:p>
          <a:p>
            <a:pPr marL="582930" lvl="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4"/>
            </a:pPr>
            <a:r>
              <a:rPr lang="cs-CZ" b="1" dirty="0"/>
              <a:t>Korekční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má za úkol </a:t>
            </a:r>
            <a:r>
              <a:rPr lang="cs-CZ" dirty="0">
                <a:solidFill>
                  <a:srgbClr val="FFFF00"/>
                </a:solidFill>
              </a:rPr>
              <a:t>upravit nefyziologické postavení </a:t>
            </a:r>
            <a:r>
              <a:rPr lang="cs-CZ" dirty="0"/>
              <a:t>tam, kde </a:t>
            </a:r>
            <a:r>
              <a:rPr lang="cs-CZ" dirty="0">
                <a:solidFill>
                  <a:srgbClr val="FFFF00"/>
                </a:solidFill>
              </a:rPr>
              <a:t>nežádoucí změny již vznikly </a:t>
            </a:r>
            <a:r>
              <a:rPr lang="cs-CZ" dirty="0"/>
              <a:t>(omezený pohyb, zkrácení svalů, deformita), uložení kloubu nebo páteře do takové polohy, aby se </a:t>
            </a:r>
            <a:r>
              <a:rPr lang="cs-CZ" dirty="0">
                <a:solidFill>
                  <a:srgbClr val="FFFF00"/>
                </a:solidFill>
              </a:rPr>
              <a:t>co nejvíce přibližovala normálnímu stavu</a:t>
            </a:r>
            <a:r>
              <a:rPr lang="cs-CZ" dirty="0"/>
              <a:t>, někdy až </a:t>
            </a:r>
            <a:r>
              <a:rPr lang="cs-CZ" dirty="0" err="1">
                <a:solidFill>
                  <a:srgbClr val="FFFF00"/>
                </a:solidFill>
              </a:rPr>
              <a:t>hyperkorekční</a:t>
            </a:r>
            <a:r>
              <a:rPr lang="cs-CZ" dirty="0">
                <a:solidFill>
                  <a:srgbClr val="FFFF00"/>
                </a:solidFill>
              </a:rPr>
              <a:t> polohy</a:t>
            </a:r>
          </a:p>
          <a:p>
            <a:pPr lvl="1"/>
            <a:r>
              <a:rPr lang="cs-CZ" dirty="0"/>
              <a:t>poloha se pak fixuje vypodkládáním polohovacími pomůckami, polštáři, popruhy, pružnými tahy, dlahami nebo speciálními prostředky (korzet, sádra)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4"/>
            </a:pPr>
            <a:r>
              <a:rPr lang="cs-CZ" b="1" dirty="0"/>
              <a:t>Korekční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860032"/>
          </a:xfrm>
        </p:spPr>
        <p:txBody>
          <a:bodyPr>
            <a:normAutofit/>
          </a:bodyPr>
          <a:lstStyle/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" name="Obrázek 4" descr="PA152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62" y="2492896"/>
            <a:ext cx="2861040" cy="37259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47788" y="2438940"/>
            <a:ext cx="250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totální endoprotéza RK</a:t>
            </a:r>
          </a:p>
        </p:txBody>
      </p:sp>
      <p:pic>
        <p:nvPicPr>
          <p:cNvPr id="13" name="Picture 3" descr="C:\Users\Admin\Fyziotherapie\Jednotlive diagnozy\TEP kyčle\P410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905" y="2283768"/>
            <a:ext cx="2862317" cy="3816424"/>
          </a:xfrm>
          <a:prstGeom prst="rect">
            <a:avLst/>
          </a:prstGeom>
          <a:noFill/>
        </p:spPr>
      </p:pic>
      <p:pic>
        <p:nvPicPr>
          <p:cNvPr id="12" name="Picture 3" descr="C:\Users\Admin\Fyziotherapie\Jednotlive diagnozy\TEP kolene\TKA fotodokumentace\P409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5791" y="4470747"/>
            <a:ext cx="2880001" cy="2160000"/>
          </a:xfrm>
          <a:prstGeom prst="rect">
            <a:avLst/>
          </a:prstGeom>
          <a:noFill/>
        </p:spPr>
      </p:pic>
      <p:pic>
        <p:nvPicPr>
          <p:cNvPr id="11" name="Picture 2" descr="C:\Users\Admin\Fyziotherapie\Jednotlive diagnozy\TEP kolene\TKA fotodokumentace\P409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4303" y="2240840"/>
            <a:ext cx="2879519" cy="216000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3449304" y="22837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totální endoprotéza KOK – flexe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289968" y="234888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totální endoprotéza KYK – </a:t>
            </a:r>
            <a:r>
              <a:rPr lang="cs-CZ" b="1" dirty="0" err="1">
                <a:solidFill>
                  <a:schemeClr val="bg1"/>
                </a:solidFill>
              </a:rPr>
              <a:t>derotace</a:t>
            </a:r>
            <a:r>
              <a:rPr lang="cs-CZ" b="1" dirty="0">
                <a:solidFill>
                  <a:schemeClr val="bg1"/>
                </a:solidFill>
              </a:rPr>
              <a:t> (proti ZR v KYK)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32601" y="44437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totální endoprotéza KOK – extenze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vashishtaorthopaedics.com/JointContractures_clip_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458" y="2564904"/>
            <a:ext cx="2499542" cy="2016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3528392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4"/>
            </a:pPr>
            <a:r>
              <a:rPr lang="cs-CZ" sz="3200" b="1" dirty="0"/>
              <a:t>Korekční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3960440" cy="4608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skoliotické zakřivení páteře – využití korekčních korzetů </a:t>
            </a:r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zlomeniny hrudních obratlů – sádrový korzet</a:t>
            </a:r>
          </a:p>
          <a:p>
            <a:pPr lvl="1">
              <a:buNone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některé zlomeniny krčních obratlů – halo trakce</a:t>
            </a:r>
          </a:p>
          <a:p>
            <a:pPr lvl="1">
              <a:buNone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vybrané zlomeniny dlouhých kostí končetin – zevní fixátor</a:t>
            </a:r>
          </a:p>
          <a:p>
            <a:pPr lvl="1">
              <a:buFont typeface="Wingdings" pitchFamily="2" charset="2"/>
              <a:buChar char="Ø"/>
            </a:pPr>
            <a:endParaRPr lang="cs-CZ" dirty="0"/>
          </a:p>
          <a:p>
            <a:pPr lvl="1">
              <a:buFont typeface="Wingdings" pitchFamily="2" charset="2"/>
              <a:buChar char="Ø"/>
            </a:pPr>
            <a:r>
              <a:rPr lang="cs-CZ" dirty="0"/>
              <a:t>korekční polohování kloubu se závažím (koleno, loket)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4452" name="Picture 4" descr="http://upload.wikimedia.org/wikipedia/commons/6/67/Scoliosis_patient_in_cheneau_brace_correcting_from_56_to_27_de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620688"/>
            <a:ext cx="4464496" cy="2341295"/>
          </a:xfrm>
          <a:prstGeom prst="rect">
            <a:avLst/>
          </a:prstGeom>
          <a:noFill/>
        </p:spPr>
      </p:pic>
      <p:pic>
        <p:nvPicPr>
          <p:cNvPr id="43010" name="Picture 2" descr="http://www.thenerdynurse.com/wp-content/uploads/2011/06/ReSolve-Halo-System-300x3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924944"/>
            <a:ext cx="2016000" cy="2016000"/>
          </a:xfrm>
          <a:prstGeom prst="rect">
            <a:avLst/>
          </a:prstGeom>
          <a:noFill/>
        </p:spPr>
      </p:pic>
      <p:pic>
        <p:nvPicPr>
          <p:cNvPr id="43016" name="Picture 8" descr="http://files.veruncinweb.webnode.cz/200000029-e778fe7f0b/0002-Verunka_00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t="25710"/>
          <a:stretch>
            <a:fillRect/>
          </a:stretch>
        </p:blipFill>
        <p:spPr bwMode="auto">
          <a:xfrm>
            <a:off x="6588224" y="4509120"/>
            <a:ext cx="2555776" cy="2348880"/>
          </a:xfrm>
          <a:prstGeom prst="rect">
            <a:avLst/>
          </a:prstGeom>
          <a:noFill/>
        </p:spPr>
      </p:pic>
      <p:pic>
        <p:nvPicPr>
          <p:cNvPr id="43020" name="Picture 12" descr="http://wehelpwhathurts.homestead.com/cervical_tracti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3968" y="4941168"/>
            <a:ext cx="2405456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5"/>
            </a:pPr>
            <a:r>
              <a:rPr lang="cs-CZ" b="1" dirty="0"/>
              <a:t>Redresní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 marL="912114" lvl="1" indent="-514350"/>
            <a:r>
              <a:rPr lang="cs-CZ" dirty="0"/>
              <a:t>polohování tahem</a:t>
            </a:r>
          </a:p>
          <a:p>
            <a:pPr marL="912114" lvl="1" indent="-514350"/>
            <a:r>
              <a:rPr lang="cs-CZ" dirty="0"/>
              <a:t>běžně ne více než 20 min, aby nedošlo </a:t>
            </a:r>
            <a:br>
              <a:rPr lang="cs-CZ" dirty="0"/>
            </a:br>
            <a:r>
              <a:rPr lang="cs-CZ" dirty="0"/>
              <a:t>k útlaku tkáně </a:t>
            </a:r>
            <a:r>
              <a:rPr lang="cs-CZ" dirty="0" err="1"/>
              <a:t>redresem</a:t>
            </a:r>
            <a:endParaRPr lang="cs-CZ" dirty="0"/>
          </a:p>
          <a:p>
            <a:pPr marL="912114" lvl="1" indent="-514350"/>
            <a:r>
              <a:rPr lang="cs-CZ" dirty="0"/>
              <a:t>např. uvolnění srůstů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402" name="Picture 2" descr="http://www.protetika-ergona.cz/images/c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85585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b="1" dirty="0"/>
              <a:t>Speciální polohy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► </a:t>
            </a:r>
            <a:r>
              <a:rPr lang="cs-CZ" dirty="0" err="1">
                <a:solidFill>
                  <a:srgbClr val="FFFF00"/>
                </a:solidFill>
              </a:rPr>
              <a:t>Fowlerova</a:t>
            </a:r>
            <a:r>
              <a:rPr lang="cs-CZ" dirty="0">
                <a:solidFill>
                  <a:srgbClr val="FFFF00"/>
                </a:solidFill>
              </a:rPr>
              <a:t> poloha</a:t>
            </a:r>
          </a:p>
          <a:p>
            <a:pPr lvl="0"/>
            <a:r>
              <a:rPr lang="cs-CZ" sz="2400" dirty="0"/>
              <a:t>poloha těla na lůžku </a:t>
            </a:r>
            <a:br>
              <a:rPr lang="cs-CZ" sz="2400" dirty="0"/>
            </a:br>
            <a:r>
              <a:rPr lang="cs-CZ" sz="2400" dirty="0"/>
              <a:t>v </a:t>
            </a:r>
            <a:r>
              <a:rPr lang="cs-CZ" sz="2400" dirty="0" err="1"/>
              <a:t>polosedu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s vypodloženými zády, </a:t>
            </a:r>
            <a:br>
              <a:rPr lang="cs-CZ" sz="2400" dirty="0"/>
            </a:br>
            <a:r>
              <a:rPr lang="cs-CZ" sz="2400" dirty="0"/>
              <a:t>DKK – hlezenní klouby zajištěny bedničkou, kolena v </a:t>
            </a:r>
            <a:r>
              <a:rPr lang="cs-CZ" sz="2400" dirty="0" err="1"/>
              <a:t>semiflexi</a:t>
            </a:r>
            <a:r>
              <a:rPr lang="cs-CZ" sz="2400" dirty="0"/>
              <a:t> podložena polštářem, kyčelní klouby mohou být vypodloženy odlehčovacím kolečkem</a:t>
            </a:r>
          </a:p>
          <a:p>
            <a:pPr lvl="0"/>
            <a:r>
              <a:rPr lang="cs-CZ" sz="2400" dirty="0"/>
              <a:t>zajišťuje vhodnou ventilaci plic, používá se po operacích na hrudníku, onemocnění srdce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94210" name="Picture 2" descr="Fowlerova polo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358978" cy="17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b="1" dirty="0"/>
              <a:t>Speciální polohy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515671"/>
            <a:ext cx="5544616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► </a:t>
            </a:r>
            <a:r>
              <a:rPr lang="cs-CZ" dirty="0" err="1">
                <a:solidFill>
                  <a:srgbClr val="FFFF00"/>
                </a:solidFill>
              </a:rPr>
              <a:t>Orthopnoická</a:t>
            </a:r>
            <a:r>
              <a:rPr lang="cs-CZ" dirty="0">
                <a:solidFill>
                  <a:srgbClr val="FFFF00"/>
                </a:solidFill>
              </a:rPr>
              <a:t> poloha</a:t>
            </a:r>
          </a:p>
          <a:p>
            <a:pPr lvl="0"/>
            <a:r>
              <a:rPr lang="cs-CZ" sz="2200" dirty="0"/>
              <a:t>poloha v sedu na lůžku, DKK spuštěny dolů, pacient v mírném předklonu, HKK natažené, opírá se o okraj postele</a:t>
            </a:r>
          </a:p>
          <a:p>
            <a:pPr lvl="0"/>
            <a:r>
              <a:rPr lang="cs-CZ" sz="2200" dirty="0"/>
              <a:t>využívá se u nemocných s dušností (respiračního či kardiálního původu) – dýchání je takto usnadněno zapojením auxiliárních (= pomocných) svalů dýchacích 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92162" name="Picture 2" descr="Ortopnoická polo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847975" cy="2590800"/>
          </a:xfrm>
          <a:prstGeom prst="rect">
            <a:avLst/>
          </a:prstGeom>
          <a:noFill/>
        </p:spPr>
      </p:pic>
      <p:pic>
        <p:nvPicPr>
          <p:cNvPr id="1026" name="Picture 2" descr="PRVNÍ POMOC II: ALERGICKÉ REAKCE - Zivot-OnLine.cz">
            <a:extLst>
              <a:ext uri="{FF2B5EF4-FFF2-40B4-BE49-F238E27FC236}">
                <a16:creationId xmlns:a16="http://schemas.microsoft.com/office/drawing/2014/main" id="{18F81360-84C8-4535-CBD8-243BEF87A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1944216" cy="30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b="1" dirty="0"/>
              <a:t>Speciální polohy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992888" cy="4788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► </a:t>
            </a:r>
            <a:r>
              <a:rPr lang="cs-CZ" dirty="0" err="1">
                <a:solidFill>
                  <a:srgbClr val="FFFF00"/>
                </a:solidFill>
              </a:rPr>
              <a:t>Trendelenburgova</a:t>
            </a:r>
            <a:r>
              <a:rPr lang="cs-CZ" dirty="0">
                <a:solidFill>
                  <a:srgbClr val="FFFF00"/>
                </a:solidFill>
              </a:rPr>
              <a:t> poloha</a:t>
            </a:r>
          </a:p>
          <a:p>
            <a:pPr lvl="0"/>
            <a:r>
              <a:rPr lang="cs-CZ" sz="2000" dirty="0"/>
              <a:t>poloha pacienta na lůžku, hlava a hrudník jsou níž než DKK – tyto jsou vypodloženy, nebo jsou zvednuty nohy postele</a:t>
            </a:r>
          </a:p>
          <a:p>
            <a:pPr lvl="0"/>
            <a:r>
              <a:rPr lang="cs-CZ" sz="2000" dirty="0"/>
              <a:t>poloha vede k lepšímu prokrvení mozku, odlehčuje oběh v dolní části těla </a:t>
            </a:r>
          </a:p>
          <a:p>
            <a:pPr lvl="0"/>
            <a:r>
              <a:rPr lang="cs-CZ" sz="2000" dirty="0"/>
              <a:t>používá se po větších ztrátách krve, při mdlobách (nedokrvení mozku)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90114" name="Picture 2" descr="proti šoková polo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07694"/>
            <a:ext cx="3887999" cy="2160000"/>
          </a:xfrm>
          <a:prstGeom prst="rect">
            <a:avLst/>
          </a:prstGeom>
          <a:noFill/>
        </p:spPr>
      </p:pic>
      <p:pic>
        <p:nvPicPr>
          <p:cNvPr id="90116" name="Picture 4" descr="http://www.eximmed.de/bilder/med/ka/om7s/61a736c6e57839217b5a6cd79dd4b9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00840"/>
            <a:ext cx="2876876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893" y="955576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/>
              <a:t>Speciální polohy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708920"/>
            <a:ext cx="7992888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FFFF00"/>
                </a:solidFill>
              </a:rPr>
              <a:t>► Poloha při drenáži bronchů</a:t>
            </a:r>
          </a:p>
          <a:p>
            <a:pPr lvl="0"/>
            <a:r>
              <a:rPr lang="cs-CZ" sz="2000" dirty="0"/>
              <a:t>využívají se šikmé polohy v lehu na zádech, na břiše, na boku k usnadnění drenáže jednotlivých segmentů a laloků plic (viz. dále dechová gymnastika) 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88068" name="Picture 4" descr="http://www.huff-n-puff.net/Drain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6" y="374551"/>
            <a:ext cx="289560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3B263-187B-D661-D22F-9ACAE6DE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Speciální </a:t>
            </a:r>
            <a:br>
              <a:rPr lang="cs-CZ" sz="4000" b="1" dirty="0"/>
            </a:br>
            <a:r>
              <a:rPr lang="cs-CZ" sz="4000" b="1" dirty="0"/>
              <a:t>polohy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02AA5-2606-1C0B-5F00-0BD84AB2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2896"/>
            <a:ext cx="2649488" cy="1285400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Poloha při drenáži bronchů</a:t>
            </a:r>
          </a:p>
          <a:p>
            <a:endParaRPr lang="cs-CZ" dirty="0"/>
          </a:p>
        </p:txBody>
      </p:sp>
      <p:pic>
        <p:nvPicPr>
          <p:cNvPr id="4" name="Picture 6" descr="http://downloads.lww.com/wolterskluwer_vitalstream_com/sample-content/9780781788786_Craven/samples/mod09/img/10a_1.jpg">
            <a:extLst>
              <a:ext uri="{FF2B5EF4-FFF2-40B4-BE49-F238E27FC236}">
                <a16:creationId xmlns:a16="http://schemas.microsoft.com/office/drawing/2014/main" id="{284D96B4-6023-D5DC-7917-61B55E1D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5292080" cy="6244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4020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b="1" dirty="0"/>
              <a:t>Speciální polohy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► </a:t>
            </a:r>
            <a:r>
              <a:rPr lang="cs-CZ" dirty="0" err="1">
                <a:solidFill>
                  <a:srgbClr val="FFFF00"/>
                </a:solidFill>
              </a:rPr>
              <a:t>Opistotonus</a:t>
            </a:r>
            <a:endParaRPr lang="cs-CZ" dirty="0">
              <a:solidFill>
                <a:srgbClr val="FFFF00"/>
              </a:solidFill>
            </a:endParaRPr>
          </a:p>
          <a:p>
            <a:pPr lvl="0"/>
            <a:r>
              <a:rPr lang="cs-CZ" dirty="0"/>
              <a:t>vynucená poloha daná spasmem zádového </a:t>
            </a:r>
            <a:br>
              <a:rPr lang="cs-CZ" dirty="0"/>
            </a:br>
            <a:r>
              <a:rPr lang="cs-CZ" dirty="0"/>
              <a:t>a šíjového svalstva</a:t>
            </a:r>
          </a:p>
          <a:p>
            <a:pPr lvl="0"/>
            <a:r>
              <a:rPr lang="cs-CZ" dirty="0"/>
              <a:t>vyskytuje se </a:t>
            </a:r>
            <a:br>
              <a:rPr lang="cs-CZ" dirty="0"/>
            </a:br>
            <a:r>
              <a:rPr lang="cs-CZ" dirty="0"/>
              <a:t>u tetanického </a:t>
            </a:r>
            <a:br>
              <a:rPr lang="cs-CZ" dirty="0"/>
            </a:br>
            <a:r>
              <a:rPr lang="cs-CZ" dirty="0"/>
              <a:t>záchvatu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86018" name="Picture 2" descr="http://www.ichrc.org/sites/www.ichrc.org/files/6-5%20opistotonus.PNG"/>
          <p:cNvPicPr>
            <a:picLocks noChangeAspect="1" noChangeArrowheads="1"/>
          </p:cNvPicPr>
          <p:nvPr/>
        </p:nvPicPr>
        <p:blipFill>
          <a:blip r:embed="rId3" cstate="print"/>
          <a:srcRect r="21740"/>
          <a:stretch>
            <a:fillRect/>
          </a:stretch>
        </p:blipFill>
        <p:spPr bwMode="auto">
          <a:xfrm>
            <a:off x="4283968" y="3645024"/>
            <a:ext cx="3600400" cy="29051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6948264" y="5589240"/>
            <a:ext cx="93610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Význam pasivního pohybu</a:t>
            </a:r>
            <a:br>
              <a:rPr lang="cs-CZ" dirty="0">
                <a:solidFill>
                  <a:srgbClr val="FFFF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772400" cy="4644008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udržení nebo zvětšení kloubní pohyblivosti</a:t>
            </a:r>
          </a:p>
          <a:p>
            <a:pPr lvl="1"/>
            <a:r>
              <a:rPr lang="cs-CZ" dirty="0"/>
              <a:t>zlepšení trofiky kloubu </a:t>
            </a:r>
          </a:p>
          <a:p>
            <a:pPr lvl="1"/>
            <a:r>
              <a:rPr lang="cs-CZ" dirty="0"/>
              <a:t>udržování normální délky vláken měkkých tkání (svalů, vaziva), které mají tendenci ke zkracování</a:t>
            </a:r>
          </a:p>
          <a:p>
            <a:pPr lvl="1"/>
            <a:r>
              <a:rPr lang="cs-CZ" dirty="0"/>
              <a:t>stimulace </a:t>
            </a:r>
            <a:r>
              <a:rPr lang="cs-CZ" dirty="0" err="1"/>
              <a:t>propriocepce</a:t>
            </a:r>
            <a:r>
              <a:rPr lang="cs-CZ" dirty="0"/>
              <a:t> (svalové, šlachové, kloubní receptory)</a:t>
            </a:r>
          </a:p>
          <a:p>
            <a:pPr lvl="1"/>
            <a:r>
              <a:rPr lang="cs-CZ" dirty="0"/>
              <a:t>stimulace pohybového systému</a:t>
            </a:r>
          </a:p>
          <a:p>
            <a:endParaRPr lang="cs-CZ" dirty="0"/>
          </a:p>
          <a:p>
            <a:pPr marL="582930" lvl="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b="1" dirty="0"/>
              <a:t>Speciální polohy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788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► Poloha pacienta při meningeálním dráždění</a:t>
            </a:r>
          </a:p>
          <a:p>
            <a:pPr lvl="0"/>
            <a:r>
              <a:rPr lang="cs-CZ" sz="2000" dirty="0"/>
              <a:t>je charakteristická zvrácením hlavy nazad, pokrčenými končetinami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83970" name="Picture 2" descr="http://assets0.scripps.org/encyclopedia/graphics/images/en/1906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56992"/>
            <a:ext cx="3810000" cy="3048001"/>
          </a:xfrm>
          <a:prstGeom prst="rect">
            <a:avLst/>
          </a:prstGeom>
          <a:noFill/>
        </p:spPr>
      </p:pic>
      <p:pic>
        <p:nvPicPr>
          <p:cNvPr id="83972" name="Picture 4" descr="https://encrypted-tbn0.gstatic.com/images?q=tbn:ANd9GcQvivAsMTUXHJLBTm2LUQ41LVh0R45qtY5nUl7MX8KPpqHbNtcBP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140968"/>
            <a:ext cx="4487738" cy="336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/>
              <a:t>Speciální polohy u různých diagnóz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00B0F0"/>
                </a:solidFill>
              </a:rPr>
              <a:t>Interna</a:t>
            </a:r>
          </a:p>
          <a:p>
            <a:r>
              <a:rPr lang="cs-CZ" dirty="0"/>
              <a:t>Kardiaci – </a:t>
            </a:r>
            <a:r>
              <a:rPr lang="cs-CZ" dirty="0" err="1"/>
              <a:t>Fowlerova</a:t>
            </a:r>
            <a:r>
              <a:rPr lang="cs-CZ" dirty="0"/>
              <a:t> poloha</a:t>
            </a:r>
          </a:p>
          <a:p>
            <a:r>
              <a:rPr lang="cs-CZ" dirty="0"/>
              <a:t>Astmatici – často podvědomě využívají </a:t>
            </a:r>
            <a:r>
              <a:rPr lang="cs-CZ" dirty="0" err="1"/>
              <a:t>ortopnoickou</a:t>
            </a:r>
            <a:r>
              <a:rPr lang="cs-CZ" dirty="0"/>
              <a:t> polohu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/>
              <a:t>Speciální polohy u různých diagnóz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00B0F0"/>
                </a:solidFill>
              </a:rPr>
              <a:t>Neurologie</a:t>
            </a:r>
          </a:p>
          <a:p>
            <a:r>
              <a:rPr lang="cs-CZ" sz="2400" dirty="0"/>
              <a:t>Periferní parézy – polohujeme </a:t>
            </a:r>
            <a:br>
              <a:rPr lang="cs-CZ" sz="2400" dirty="0"/>
            </a:br>
            <a:r>
              <a:rPr lang="cs-CZ" sz="2400" dirty="0"/>
              <a:t>do funkčních poloh </a:t>
            </a:r>
            <a:br>
              <a:rPr lang="cs-CZ" sz="2400" dirty="0"/>
            </a:br>
            <a:r>
              <a:rPr lang="cs-CZ" sz="2400" dirty="0"/>
              <a:t>(ruka – úchopové postavení)</a:t>
            </a:r>
          </a:p>
          <a:p>
            <a:r>
              <a:rPr lang="cs-CZ" sz="2400" dirty="0"/>
              <a:t>Cervikální VAS – vypodložit hlavu měkkým polštářem do úlevové flexe, trakce na </a:t>
            </a:r>
            <a:r>
              <a:rPr lang="cs-CZ" sz="2400" dirty="0" err="1"/>
              <a:t>Glissonově</a:t>
            </a:r>
            <a:r>
              <a:rPr lang="cs-CZ" sz="2400" dirty="0"/>
              <a:t> kličce, podpůrný měkký krční límec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79874" name="Picture 2" descr="http://what-when-how.com/wp-content/uploads/2012/08/tmp61b664_thumb.png"/>
          <p:cNvPicPr>
            <a:picLocks noChangeAspect="1" noChangeArrowheads="1"/>
          </p:cNvPicPr>
          <p:nvPr/>
        </p:nvPicPr>
        <p:blipFill>
          <a:blip r:embed="rId3" cstate="print"/>
          <a:srcRect l="4266" t="11169" r="9504" b="6546"/>
          <a:stretch>
            <a:fillRect/>
          </a:stretch>
        </p:blipFill>
        <p:spPr bwMode="auto">
          <a:xfrm>
            <a:off x="5580112" y="1628800"/>
            <a:ext cx="3285365" cy="2160240"/>
          </a:xfrm>
          <a:prstGeom prst="rect">
            <a:avLst/>
          </a:prstGeom>
          <a:noFill/>
        </p:spPr>
      </p:pic>
      <p:pic>
        <p:nvPicPr>
          <p:cNvPr id="18434" name="Picture 2" descr="http://www.ortika.cz/upload/prod/full/imgp3527-cop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698000"/>
            <a:ext cx="2159999" cy="2160000"/>
          </a:xfrm>
          <a:prstGeom prst="rect">
            <a:avLst/>
          </a:prstGeom>
          <a:noFill/>
        </p:spPr>
      </p:pic>
      <p:pic>
        <p:nvPicPr>
          <p:cNvPr id="18436" name="Picture 4" descr="http://www.zdrav-pro.cz/images/10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665" y="4686527"/>
            <a:ext cx="3008357" cy="216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851920" y="648866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Philadelphia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Spasticity Mus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968552" cy="6316262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971600" y="2551837"/>
            <a:ext cx="1763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Neurologie</a:t>
            </a:r>
          </a:p>
          <a:p>
            <a:pPr algn="ctr"/>
            <a:r>
              <a:rPr lang="cs-CZ" b="1" dirty="0"/>
              <a:t>Spastická paréza – </a:t>
            </a:r>
            <a:r>
              <a:rPr lang="cs-CZ" b="1" dirty="0" err="1"/>
              <a:t>Wernicke</a:t>
            </a:r>
            <a:r>
              <a:rPr lang="cs-CZ" b="1" dirty="0"/>
              <a:t> </a:t>
            </a:r>
            <a:r>
              <a:rPr lang="cs-CZ" b="1" dirty="0" err="1"/>
              <a:t>mannovo</a:t>
            </a:r>
            <a:r>
              <a:rPr lang="cs-CZ" b="1" dirty="0"/>
              <a:t> držení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762EA6-C383-AB0A-3580-DC26CAECC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3744416" cy="720080"/>
          </a:xfrm>
        </p:spPr>
        <p:txBody>
          <a:bodyPr/>
          <a:lstStyle/>
          <a:p>
            <a:pPr marL="742950" indent="-742950"/>
            <a:r>
              <a:rPr lang="cs-CZ" sz="3200" b="1" dirty="0"/>
              <a:t>Speciální polohy u různých diagnóz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3.bp.blogspot.com/-FP0CL6hG28k/TbXKdRVOz6I/AAAAAAAAAC8/HmxOyJfXr84/s1600/cerebral_palsy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64704"/>
            <a:ext cx="6629400" cy="2971801"/>
          </a:xfrm>
          <a:prstGeom prst="rect">
            <a:avLst/>
          </a:prstGeom>
          <a:noFill/>
        </p:spPr>
      </p:pic>
      <p:pic>
        <p:nvPicPr>
          <p:cNvPr id="6" name="Picture 2" descr="Pinn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8796" y="3356992"/>
            <a:ext cx="2595203" cy="350100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83568" y="3861048"/>
            <a:ext cx="359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Spastická paréza – </a:t>
            </a:r>
            <a:r>
              <a:rPr lang="cs-CZ" b="1" dirty="0" err="1"/>
              <a:t>Wernicke</a:t>
            </a:r>
            <a:r>
              <a:rPr lang="cs-CZ" b="1" dirty="0"/>
              <a:t> </a:t>
            </a:r>
            <a:r>
              <a:rPr lang="cs-CZ" b="1" dirty="0" err="1"/>
              <a:t>mann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971600" y="4365104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http://www.</a:t>
            </a:r>
            <a:r>
              <a:rPr lang="cs-CZ" dirty="0" err="1">
                <a:hlinkClick r:id="rId6"/>
              </a:rPr>
              <a:t>youtube.com</a:t>
            </a:r>
            <a:r>
              <a:rPr lang="cs-CZ" dirty="0">
                <a:hlinkClick r:id="rId6"/>
              </a:rPr>
              <a:t>/</a:t>
            </a:r>
            <a:r>
              <a:rPr lang="cs-CZ" dirty="0" err="1">
                <a:hlinkClick r:id="rId6"/>
              </a:rPr>
              <a:t>watch</a:t>
            </a:r>
            <a:r>
              <a:rPr lang="cs-CZ" dirty="0">
                <a:hlinkClick r:id="rId6"/>
              </a:rPr>
              <a:t>?v=y160w4sAQNw</a:t>
            </a:r>
            <a:endParaRPr lang="cs-CZ" dirty="0"/>
          </a:p>
          <a:p>
            <a:r>
              <a:rPr lang="cs-CZ" dirty="0">
                <a:hlinkClick r:id="rId7"/>
              </a:rPr>
              <a:t>http://www.</a:t>
            </a:r>
            <a:r>
              <a:rPr lang="cs-CZ" dirty="0" err="1">
                <a:hlinkClick r:id="rId7"/>
              </a:rPr>
              <a:t>youtube.com</a:t>
            </a:r>
            <a:r>
              <a:rPr lang="cs-CZ" dirty="0">
                <a:hlinkClick r:id="rId7"/>
              </a:rPr>
              <a:t>/</a:t>
            </a:r>
            <a:r>
              <a:rPr lang="cs-CZ" dirty="0" err="1">
                <a:hlinkClick r:id="rId7"/>
              </a:rPr>
              <a:t>watch</a:t>
            </a:r>
            <a:r>
              <a:rPr lang="cs-CZ" dirty="0">
                <a:hlinkClick r:id="rId7"/>
              </a:rPr>
              <a:t>?v=V2_3lXMKT7Q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971600" y="494116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8"/>
              </a:rPr>
              <a:t>http://physicaltherapydatabase.blogspot.cz/2011/04/cerebral-palsy-part-ii.html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/>
              <a:t>Speciální polohy u různých diagnóz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7988424" cy="4860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00B0F0"/>
                </a:solidFill>
              </a:rPr>
              <a:t>Neurologie</a:t>
            </a:r>
          </a:p>
          <a:p>
            <a:r>
              <a:rPr lang="cs-CZ" sz="2000" dirty="0">
                <a:solidFill>
                  <a:srgbClr val="FF0000"/>
                </a:solidFill>
              </a:rPr>
              <a:t>Spastické parézy </a:t>
            </a:r>
            <a:r>
              <a:rPr lang="cs-CZ" sz="2000" dirty="0"/>
              <a:t>– snaha zabránit vzniku </a:t>
            </a:r>
            <a:br>
              <a:rPr lang="cs-CZ" sz="2000" dirty="0"/>
            </a:br>
            <a:r>
              <a:rPr lang="cs-CZ" sz="2000" dirty="0"/>
              <a:t>flekčních kontraktur (antispastické polohování)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21858" name="Picture 2" descr="Uspořádání pokoje"/>
          <p:cNvPicPr>
            <a:picLocks noChangeAspect="1" noChangeArrowheads="1"/>
          </p:cNvPicPr>
          <p:nvPr/>
        </p:nvPicPr>
        <p:blipFill>
          <a:blip r:embed="rId3" cstate="print"/>
          <a:srcRect l="22743"/>
          <a:stretch>
            <a:fillRect/>
          </a:stretch>
        </p:blipFill>
        <p:spPr bwMode="auto">
          <a:xfrm>
            <a:off x="6516216" y="1628800"/>
            <a:ext cx="2375112" cy="1980000"/>
          </a:xfrm>
          <a:prstGeom prst="rect">
            <a:avLst/>
          </a:prstGeom>
          <a:noFill/>
        </p:spPr>
      </p:pic>
      <p:pic>
        <p:nvPicPr>
          <p:cNvPr id="121860" name="Picture 4" descr="Poloha na paretickém bok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85184"/>
            <a:ext cx="2847975" cy="1638300"/>
          </a:xfrm>
          <a:prstGeom prst="rect">
            <a:avLst/>
          </a:prstGeom>
          <a:noFill/>
        </p:spPr>
      </p:pic>
      <p:pic>
        <p:nvPicPr>
          <p:cNvPr id="121862" name="Picture 6" descr="Poloha na záde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645024"/>
            <a:ext cx="2430289" cy="3060000"/>
          </a:xfrm>
          <a:prstGeom prst="rect">
            <a:avLst/>
          </a:prstGeom>
          <a:noFill/>
        </p:spPr>
      </p:pic>
      <p:pic>
        <p:nvPicPr>
          <p:cNvPr id="121864" name="Picture 8" descr="Poloha na zdravém bok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24944"/>
            <a:ext cx="2855217" cy="2088000"/>
          </a:xfrm>
          <a:prstGeom prst="rect">
            <a:avLst/>
          </a:prstGeom>
          <a:noFill/>
        </p:spPr>
      </p:pic>
      <p:pic>
        <p:nvPicPr>
          <p:cNvPr id="121866" name="Picture 10" descr="S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05064"/>
            <a:ext cx="2355105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/>
              <a:t>Speciální polohy u různých diagnóz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00B0F0"/>
                </a:solidFill>
              </a:rPr>
              <a:t>Ortopedie</a:t>
            </a:r>
          </a:p>
          <a:p>
            <a:r>
              <a:rPr lang="cs-CZ" sz="2800" dirty="0"/>
              <a:t>TEP kolene – střídat polohu v extenzi (DK podložena válečkem pod patou) a flexi (DK umístěna na kostce)</a:t>
            </a:r>
          </a:p>
          <a:p>
            <a:pPr>
              <a:buNone/>
            </a:pPr>
            <a:endParaRPr lang="cs-CZ" sz="2800" dirty="0"/>
          </a:p>
          <a:p>
            <a:r>
              <a:rPr lang="cs-CZ" sz="2800" dirty="0"/>
              <a:t>TEP kyčle – v lehu na zádech mezi DKK umístit polštář/polohovací klín, na nohu </a:t>
            </a:r>
            <a:r>
              <a:rPr lang="cs-CZ" sz="2800" dirty="0" err="1"/>
              <a:t>antirotační</a:t>
            </a:r>
            <a:r>
              <a:rPr lang="cs-CZ" sz="2800" dirty="0"/>
              <a:t> botičku, popř. pod patu odlehčovací kroužek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/>
              <a:t>Speciální polohy u různých diagnóz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B0F0"/>
                </a:solidFill>
              </a:rPr>
              <a:t>Pediatrie</a:t>
            </a:r>
          </a:p>
          <a:p>
            <a:r>
              <a:rPr lang="cs-CZ" sz="2000" dirty="0" err="1"/>
              <a:t>Torticollis</a:t>
            </a:r>
            <a:r>
              <a:rPr lang="cs-CZ" sz="2000" dirty="0"/>
              <a:t> </a:t>
            </a:r>
            <a:r>
              <a:rPr lang="cs-CZ" sz="2000" dirty="0" err="1"/>
              <a:t>muscularis</a:t>
            </a:r>
            <a:r>
              <a:rPr lang="cs-CZ" sz="2000" dirty="0"/>
              <a:t> – hlavu dítěte ukládáme do korekční polohy – v opačném směru tahu SCM = mírná rotace, </a:t>
            </a:r>
            <a:r>
              <a:rPr lang="cs-CZ" sz="2000" dirty="0" err="1"/>
              <a:t>lateroflexe</a:t>
            </a:r>
            <a:r>
              <a:rPr lang="cs-CZ" sz="2000" dirty="0"/>
              <a:t> a retroflexe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75778" name="Picture 2" descr="http://www.mkuh.cz/fotos/b572dcbbfa336b35148b3f8b64a3af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3239999" cy="2160000"/>
          </a:xfrm>
          <a:prstGeom prst="rect">
            <a:avLst/>
          </a:prstGeom>
          <a:noFill/>
        </p:spPr>
      </p:pic>
      <p:pic>
        <p:nvPicPr>
          <p:cNvPr id="75780" name="Picture 4" descr="http://www.biliaryatresia.org/image/torticollis-2%20cop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356992"/>
            <a:ext cx="1905000" cy="2771776"/>
          </a:xfrm>
          <a:prstGeom prst="rect">
            <a:avLst/>
          </a:prstGeom>
          <a:noFill/>
        </p:spPr>
      </p:pic>
      <p:pic>
        <p:nvPicPr>
          <p:cNvPr id="75784" name="Picture 8" descr="http://t3.gstatic.com/images?q=tbn:ANd9GcRmGZCKFNPCe8rYGw3r24ev4qRKlcMk9vrg3EXDBCCa4nUcJv2EA10GW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996952"/>
            <a:ext cx="2075632" cy="1080000"/>
          </a:xfrm>
          <a:prstGeom prst="rect">
            <a:avLst/>
          </a:prstGeom>
          <a:noFill/>
        </p:spPr>
      </p:pic>
      <p:pic>
        <p:nvPicPr>
          <p:cNvPr id="75786" name="Picture 10" descr="http://apolastan.uw.hu/modull/szakapolas/belgy/mozgas/fejlodesi/torticolli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293096"/>
            <a:ext cx="2828925" cy="231457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6804248" y="5517232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Canisterapie</a:t>
            </a:r>
            <a:r>
              <a:rPr lang="cs-CZ" b="1" dirty="0">
                <a:solidFill>
                  <a:schemeClr val="bg1"/>
                </a:solidFill>
              </a:rPr>
              <a:t> u DMO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859" y="708798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/>
              <a:t>Pomůcky k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4958" y="1484784"/>
            <a:ext cx="7772400" cy="4860032"/>
          </a:xfrm>
        </p:spPr>
        <p:txBody>
          <a:bodyPr>
            <a:normAutofit/>
          </a:bodyPr>
          <a:lstStyle/>
          <a:p>
            <a:r>
              <a:rPr lang="cs-CZ" sz="1600" dirty="0"/>
              <a:t>Polštáře – různých tvarů a výšek, materiálů</a:t>
            </a:r>
          </a:p>
          <a:p>
            <a:r>
              <a:rPr lang="cs-CZ" sz="1600" dirty="0"/>
              <a:t>Sáčky s pískem</a:t>
            </a:r>
          </a:p>
          <a:p>
            <a:r>
              <a:rPr lang="cs-CZ" sz="1600" dirty="0"/>
              <a:t>Dlahy, ortézy </a:t>
            </a:r>
          </a:p>
          <a:p>
            <a:r>
              <a:rPr lang="cs-CZ" sz="1600" dirty="0"/>
              <a:t>Bedničky</a:t>
            </a:r>
          </a:p>
          <a:p>
            <a:r>
              <a:rPr lang="cs-CZ" sz="1600" dirty="0"/>
              <a:t>Opěrné desky, podpěry</a:t>
            </a:r>
          </a:p>
          <a:p>
            <a:r>
              <a:rPr lang="cs-CZ" sz="1600" dirty="0" err="1"/>
              <a:t>Antidekubitní</a:t>
            </a:r>
            <a:r>
              <a:rPr lang="cs-CZ" sz="1600" dirty="0"/>
              <a:t> pomůcky</a:t>
            </a:r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73730" name="Picture 2" descr="http://www.hura-nabytek.cz/files/images-goods-cache/40965_prew_800_color_f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418" y="4163662"/>
            <a:ext cx="4053426" cy="2748222"/>
          </a:xfrm>
          <a:prstGeom prst="rect">
            <a:avLst/>
          </a:prstGeom>
          <a:noFill/>
        </p:spPr>
      </p:pic>
      <p:pic>
        <p:nvPicPr>
          <p:cNvPr id="73732" name="Picture 4" descr="Polohovací válec Perha"/>
          <p:cNvPicPr>
            <a:picLocks noChangeAspect="1" noChangeArrowheads="1"/>
          </p:cNvPicPr>
          <p:nvPr/>
        </p:nvPicPr>
        <p:blipFill>
          <a:blip r:embed="rId4" cstate="print"/>
          <a:srcRect t="23888" b="29446"/>
          <a:stretch>
            <a:fillRect/>
          </a:stretch>
        </p:blipFill>
        <p:spPr bwMode="auto">
          <a:xfrm>
            <a:off x="1044444" y="5301208"/>
            <a:ext cx="3418400" cy="1556792"/>
          </a:xfrm>
          <a:prstGeom prst="rect">
            <a:avLst/>
          </a:prstGeom>
          <a:noFill/>
        </p:spPr>
      </p:pic>
      <p:pic>
        <p:nvPicPr>
          <p:cNvPr id="73734" name="Picture 6" descr="Límec krční kuličkový - 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558" y="221117"/>
            <a:ext cx="2166317" cy="1574920"/>
          </a:xfrm>
          <a:prstGeom prst="rect">
            <a:avLst/>
          </a:prstGeom>
          <a:noFill/>
        </p:spPr>
      </p:pic>
      <p:pic>
        <p:nvPicPr>
          <p:cNvPr id="73736" name="Picture 8" descr="Peroneální páska 7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9128" y="1877899"/>
            <a:ext cx="2195736" cy="2203900"/>
          </a:xfrm>
          <a:prstGeom prst="rect">
            <a:avLst/>
          </a:prstGeom>
          <a:noFill/>
        </p:spPr>
      </p:pic>
      <p:pic>
        <p:nvPicPr>
          <p:cNvPr id="73738" name="Picture 10" descr="http://www.protetika.cz/pictures/prd/big/big-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7956" y="3573016"/>
            <a:ext cx="3491880" cy="1670283"/>
          </a:xfrm>
          <a:prstGeom prst="rect">
            <a:avLst/>
          </a:prstGeom>
          <a:noFill/>
        </p:spPr>
      </p:pic>
      <p:pic>
        <p:nvPicPr>
          <p:cNvPr id="73740" name="Picture 12" descr="http://www.fobex.cz/zdravotni-potreby/components/com_virtuemart/shop_image/product/Podlo__ka_antide_4b6db8b4e34fa.jpg"/>
          <p:cNvPicPr>
            <a:picLocks noChangeAspect="1" noChangeArrowheads="1"/>
          </p:cNvPicPr>
          <p:nvPr/>
        </p:nvPicPr>
        <p:blipFill>
          <a:blip r:embed="rId8" cstate="print"/>
          <a:srcRect l="18410" t="15770" b="18711"/>
          <a:stretch>
            <a:fillRect/>
          </a:stretch>
        </p:blipFill>
        <p:spPr bwMode="auto">
          <a:xfrm>
            <a:off x="4654362" y="2180072"/>
            <a:ext cx="2160240" cy="1734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http://www.selt.cz/image/ambulance/motodlahy/Artromot_sp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925" y="0"/>
            <a:ext cx="2505075" cy="374332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31343"/>
            <a:ext cx="7992888" cy="914400"/>
          </a:xfrm>
        </p:spPr>
        <p:txBody>
          <a:bodyPr/>
          <a:lstStyle/>
          <a:p>
            <a:r>
              <a:rPr lang="cs-CZ" sz="2800" b="1" dirty="0" err="1"/>
              <a:t>Continuous</a:t>
            </a:r>
            <a:r>
              <a:rPr lang="cs-CZ" sz="2800" b="1" dirty="0"/>
              <a:t> </a:t>
            </a:r>
            <a:r>
              <a:rPr lang="cs-CZ" sz="2800" b="1" dirty="0" err="1"/>
              <a:t>passive</a:t>
            </a:r>
            <a:r>
              <a:rPr lang="cs-CZ" sz="2800" b="1" dirty="0"/>
              <a:t> </a:t>
            </a:r>
            <a:r>
              <a:rPr lang="cs-CZ" sz="2800" b="1" dirty="0" err="1"/>
              <a:t>motion</a:t>
            </a:r>
            <a:r>
              <a:rPr lang="cs-CZ" sz="2800" b="1" dirty="0"/>
              <a:t> CPM     </a:t>
            </a:r>
            <a:br>
              <a:rPr lang="cs-CZ" sz="2800" b="1" dirty="0"/>
            </a:br>
            <a:r>
              <a:rPr lang="cs-CZ" sz="2800" b="1" dirty="0">
                <a:solidFill>
                  <a:srgbClr val="FFFF00"/>
                </a:solidFill>
              </a:rPr>
              <a:t>              motorová dlaha</a:t>
            </a:r>
            <a:br>
              <a:rPr lang="cs-CZ" sz="3200" dirty="0"/>
            </a:br>
            <a:br>
              <a:rPr lang="cs-CZ" sz="3200" dirty="0"/>
            </a:br>
            <a:br>
              <a:rPr lang="cs-CZ" sz="3200" dirty="0">
                <a:solidFill>
                  <a:srgbClr val="0070C0"/>
                </a:solidFill>
              </a:rPr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>
                <a:solidFill>
                  <a:srgbClr val="FFFF00"/>
                </a:solidFill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788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 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endParaRPr lang="cs-CZ" sz="2000" dirty="0"/>
          </a:p>
          <a:p>
            <a:pPr marL="582930" indent="-514350">
              <a:buNone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sz="2000" dirty="0"/>
          </a:p>
        </p:txBody>
      </p:sp>
      <p:pic>
        <p:nvPicPr>
          <p:cNvPr id="158722" name="Picture 2" descr="http://www.fysiomed.cz/wp-content/uploads/fisiotek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556792"/>
            <a:ext cx="3195842" cy="1737768"/>
          </a:xfrm>
          <a:prstGeom prst="rect">
            <a:avLst/>
          </a:prstGeom>
          <a:noFill/>
        </p:spPr>
      </p:pic>
      <p:pic>
        <p:nvPicPr>
          <p:cNvPr id="158726" name="Picture 6" descr="http://madisson.cz/cz/content/images/cc74faf6cdb48d7a0d574670746d5de7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060848"/>
            <a:ext cx="2762250" cy="3743325"/>
          </a:xfrm>
          <a:prstGeom prst="rect">
            <a:avLst/>
          </a:prstGeom>
          <a:noFill/>
        </p:spPr>
      </p:pic>
      <p:pic>
        <p:nvPicPr>
          <p:cNvPr id="158728" name="Picture 8" descr="http://www.gbc-prague.cz.smworks.stable.cz/admin/fckeditor/userfiles/image/obsahy/kinetec/kinetecMa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3789040"/>
            <a:ext cx="3095625" cy="2724151"/>
          </a:xfrm>
          <a:prstGeom prst="rect">
            <a:avLst/>
          </a:prstGeom>
          <a:noFill/>
        </p:spPr>
      </p:pic>
      <p:pic>
        <p:nvPicPr>
          <p:cNvPr id="158730" name="Picture 10" descr="http://www.gbc-prague.cz.smworks.stable.cz/admin/fckeditor/userfiles/image/obsahy/kinetec/kinetec6080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809999"/>
            <a:ext cx="2028825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914400"/>
          </a:xfrm>
        </p:spPr>
        <p:txBody>
          <a:bodyPr/>
          <a:lstStyle/>
          <a:p>
            <a:r>
              <a:rPr lang="cs-CZ" b="1" dirty="0"/>
              <a:t>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5004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>
                <a:solidFill>
                  <a:srgbClr val="FFFF00"/>
                </a:solidFill>
              </a:rPr>
              <a:t>Definice</a:t>
            </a:r>
            <a:endParaRPr lang="cs-CZ" sz="2400" dirty="0">
              <a:solidFill>
                <a:srgbClr val="FFFF00"/>
              </a:solidFill>
            </a:endParaRPr>
          </a:p>
          <a:p>
            <a:pPr lvl="0"/>
            <a:r>
              <a:rPr lang="cs-CZ" sz="2000" dirty="0"/>
              <a:t>druh pasivního pohybu, působíme </a:t>
            </a:r>
            <a:r>
              <a:rPr lang="cs-CZ" sz="2000" dirty="0">
                <a:solidFill>
                  <a:srgbClr val="FFFF00"/>
                </a:solidFill>
              </a:rPr>
              <a:t>zevní silou malé intenzity po dlouhou dobu </a:t>
            </a:r>
          </a:p>
          <a:p>
            <a:pPr lvl="0"/>
            <a:r>
              <a:rPr lang="cs-CZ" sz="2000" dirty="0"/>
              <a:t>pouhá změna polohy umožňuje vznik různých druhů stimulů, které ovlivňují senzorické funkce a tím i motorické</a:t>
            </a:r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55298" name="Picture 2" descr="http://medicina.ronnie.cz/img/data/clanky/normal/3839_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01008"/>
            <a:ext cx="7542898" cy="313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 err="1"/>
              <a:t>Continuous</a:t>
            </a:r>
            <a:r>
              <a:rPr lang="cs-CZ" sz="3200" b="1" dirty="0"/>
              <a:t> </a:t>
            </a:r>
            <a:r>
              <a:rPr lang="cs-CZ" sz="3200" b="1" dirty="0" err="1"/>
              <a:t>passive</a:t>
            </a:r>
            <a:r>
              <a:rPr lang="cs-CZ" sz="3200" b="1" dirty="0"/>
              <a:t> </a:t>
            </a:r>
            <a:r>
              <a:rPr lang="cs-CZ" sz="3200" b="1" dirty="0" err="1"/>
              <a:t>motion</a:t>
            </a:r>
            <a:r>
              <a:rPr lang="cs-CZ" sz="3200" b="1" dirty="0"/>
              <a:t> CPM – </a:t>
            </a:r>
            <a:r>
              <a:rPr lang="cs-CZ" sz="3200" b="1" dirty="0" err="1">
                <a:solidFill>
                  <a:srgbClr val="FF0000"/>
                </a:solidFill>
              </a:rPr>
              <a:t>MOTOmed</a:t>
            </a:r>
            <a:r>
              <a:rPr lang="cs-CZ" sz="3200" b="1" dirty="0">
                <a:solidFill>
                  <a:srgbClr val="FF0000"/>
                </a:solidFill>
              </a:rPr>
              <a:t> (viva2) </a:t>
            </a:r>
            <a:r>
              <a:rPr lang="cs-CZ" sz="3200" b="1" dirty="0"/>
              <a:t>– vsedě HKK, DKK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62818" name="Picture 2" descr="Hier sehen Sie ein Kind im Rollstuhl das am Kindergerät MOTOmed gracile12 trainiert. Here you can see a child in a wheelchair, using the MOTOmed gracile12 for childre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381250" cy="3333751"/>
          </a:xfrm>
          <a:prstGeom prst="rect">
            <a:avLst/>
          </a:prstGeom>
          <a:noFill/>
        </p:spPr>
      </p:pic>
      <p:pic>
        <p:nvPicPr>
          <p:cNvPr id="162826" name="Picture 10" descr="On the left side of the picture you are seeing a woman who is doing leg training with the MOTOmed viva2. On the right side of the picture you are seeing a man using the arm/upper body trainer of the MOTOmed viva2."/>
          <p:cNvPicPr>
            <a:picLocks noChangeAspect="1" noChangeArrowheads="1"/>
          </p:cNvPicPr>
          <p:nvPr/>
        </p:nvPicPr>
        <p:blipFill>
          <a:blip r:embed="rId4" cstate="print"/>
          <a:srcRect r="20369"/>
          <a:stretch>
            <a:fillRect/>
          </a:stretch>
        </p:blipFill>
        <p:spPr bwMode="auto">
          <a:xfrm>
            <a:off x="3275856" y="2492896"/>
            <a:ext cx="5688632" cy="333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 err="1"/>
              <a:t>Continuous</a:t>
            </a:r>
            <a:r>
              <a:rPr lang="cs-CZ" sz="3200" b="1" dirty="0"/>
              <a:t> </a:t>
            </a:r>
            <a:r>
              <a:rPr lang="cs-CZ" sz="3200" b="1" dirty="0" err="1"/>
              <a:t>passive</a:t>
            </a:r>
            <a:r>
              <a:rPr lang="cs-CZ" sz="3200" b="1" dirty="0"/>
              <a:t> </a:t>
            </a:r>
            <a:r>
              <a:rPr lang="cs-CZ" sz="3200" b="1" dirty="0" err="1"/>
              <a:t>motion</a:t>
            </a:r>
            <a:r>
              <a:rPr lang="cs-CZ" sz="3200" b="1" dirty="0"/>
              <a:t> CPM – </a:t>
            </a:r>
            <a:r>
              <a:rPr lang="cs-CZ" sz="3200" b="1" dirty="0" err="1">
                <a:solidFill>
                  <a:srgbClr val="FF0000"/>
                </a:solidFill>
              </a:rPr>
              <a:t>MOTOmed</a:t>
            </a:r>
            <a:r>
              <a:rPr lang="cs-CZ" sz="3200" b="1" dirty="0">
                <a:solidFill>
                  <a:srgbClr val="FF0000"/>
                </a:solidFill>
              </a:rPr>
              <a:t> (</a:t>
            </a:r>
            <a:r>
              <a:rPr lang="cs-CZ" sz="3200" b="1" dirty="0" err="1">
                <a:solidFill>
                  <a:srgbClr val="FF0000"/>
                </a:solidFill>
              </a:rPr>
              <a:t>letto</a:t>
            </a:r>
            <a:r>
              <a:rPr lang="cs-CZ" sz="3200" b="1" dirty="0">
                <a:solidFill>
                  <a:srgbClr val="FF0000"/>
                </a:solidFill>
              </a:rPr>
              <a:t> 2) </a:t>
            </a:r>
            <a:r>
              <a:rPr lang="cs-CZ" sz="3200" b="1" dirty="0"/>
              <a:t>– </a:t>
            </a:r>
            <a:r>
              <a:rPr lang="cs-CZ" sz="2800" b="1" dirty="0"/>
              <a:t>vleže HKK, DKK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64866" name="Picture 2" descr="In the left corner you are seeing the MOTOmed letto2_leg7arm model for movement therapy in supine position. In the right corner of the illustration you are seeing a bedridden man who is engaging in arm training with the MOTOmed letto2_leg/arm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01" y="2483768"/>
            <a:ext cx="8396387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/>
            <a:r>
              <a:rPr lang="cs-CZ" sz="3200" b="1" dirty="0" err="1"/>
              <a:t>Continuous</a:t>
            </a:r>
            <a:r>
              <a:rPr lang="cs-CZ" sz="3200" b="1" dirty="0"/>
              <a:t> </a:t>
            </a:r>
            <a:r>
              <a:rPr lang="cs-CZ" sz="3200" b="1" dirty="0" err="1"/>
              <a:t>passive</a:t>
            </a:r>
            <a:r>
              <a:rPr lang="cs-CZ" sz="3200" b="1" dirty="0"/>
              <a:t> </a:t>
            </a:r>
            <a:r>
              <a:rPr lang="cs-CZ" sz="3200" b="1" dirty="0" err="1"/>
              <a:t>motion</a:t>
            </a:r>
            <a:r>
              <a:rPr lang="cs-CZ" sz="3200" b="1" dirty="0"/>
              <a:t> CPM – </a:t>
            </a:r>
            <a:r>
              <a:rPr lang="cs-CZ" sz="3200" b="1" dirty="0" err="1">
                <a:solidFill>
                  <a:srgbClr val="FF0000"/>
                </a:solidFill>
              </a:rPr>
              <a:t>MOTOmed</a:t>
            </a:r>
            <a:r>
              <a:rPr lang="cs-CZ" sz="3200" b="1" dirty="0">
                <a:solidFill>
                  <a:srgbClr val="FF0000"/>
                </a:solidFill>
              </a:rPr>
              <a:t> (</a:t>
            </a:r>
            <a:r>
              <a:rPr lang="cs-CZ" sz="3200" b="1" dirty="0" err="1">
                <a:solidFill>
                  <a:srgbClr val="FF0000"/>
                </a:solidFill>
              </a:rPr>
              <a:t>viva</a:t>
            </a:r>
            <a:r>
              <a:rPr lang="cs-CZ" sz="3200" b="1" dirty="0">
                <a:solidFill>
                  <a:srgbClr val="FF0000"/>
                </a:solidFill>
              </a:rPr>
              <a:t> 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 marL="58293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62824" name="Picture 8" descr="You are seeing a young woman engaging in leg training with the MOTOmed viva2 and functional electrical stimulation (FES). There are electrodes placed on her thighs."/>
          <p:cNvPicPr>
            <a:picLocks noChangeAspect="1" noChangeArrowheads="1"/>
          </p:cNvPicPr>
          <p:nvPr/>
        </p:nvPicPr>
        <p:blipFill>
          <a:blip r:embed="rId3" cstate="print"/>
          <a:srcRect l="25200" r="32465"/>
          <a:stretch>
            <a:fillRect/>
          </a:stretch>
        </p:blipFill>
        <p:spPr bwMode="auto">
          <a:xfrm>
            <a:off x="5364088" y="2708920"/>
            <a:ext cx="3024336" cy="333375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364088" y="5661248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</a:t>
            </a:r>
            <a:r>
              <a:rPr lang="cs-CZ" b="1" dirty="0">
                <a:solidFill>
                  <a:schemeClr val="bg1"/>
                </a:solidFill>
              </a:rPr>
              <a:t> FES</a:t>
            </a:r>
          </a:p>
        </p:txBody>
      </p:sp>
      <p:pic>
        <p:nvPicPr>
          <p:cNvPr id="166914" name="Picture 2" descr="http://www.motomed.com/uploads/pics/4_7m_duplex_01.jpg"/>
          <p:cNvPicPr>
            <a:picLocks noChangeAspect="1" noChangeArrowheads="1"/>
          </p:cNvPicPr>
          <p:nvPr/>
        </p:nvPicPr>
        <p:blipFill>
          <a:blip r:embed="rId4" cstate="print"/>
          <a:srcRect l="28224" r="24401"/>
          <a:stretch>
            <a:fillRect/>
          </a:stretch>
        </p:blipFill>
        <p:spPr bwMode="auto">
          <a:xfrm>
            <a:off x="1043608" y="2708920"/>
            <a:ext cx="3384376" cy="3333751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043608" y="566124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HKK </a:t>
            </a:r>
            <a:r>
              <a:rPr lang="en-US" b="1" dirty="0">
                <a:solidFill>
                  <a:schemeClr val="bg1"/>
                </a:solidFill>
              </a:rPr>
              <a:t>+</a:t>
            </a:r>
            <a:r>
              <a:rPr lang="cs-CZ" b="1" dirty="0">
                <a:solidFill>
                  <a:schemeClr val="bg1"/>
                </a:solidFill>
              </a:rPr>
              <a:t> DKK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1165816"/>
          </a:xfrm>
        </p:spPr>
        <p:txBody>
          <a:bodyPr/>
          <a:lstStyle/>
          <a:p>
            <a:pPr algn="ctr"/>
            <a:r>
              <a:rPr lang="cs-CZ" sz="3200" dirty="0"/>
              <a:t>Děkuji za pozornost</a:t>
            </a:r>
          </a:p>
        </p:txBody>
      </p:sp>
      <p:pic>
        <p:nvPicPr>
          <p:cNvPr id="2050" name="Picture 2" descr="Psi, kteří léčí. Canisterapie pomáhá nejen dětem s epilepsií | Rádio Junior">
            <a:extLst>
              <a:ext uri="{FF2B5EF4-FFF2-40B4-BE49-F238E27FC236}">
                <a16:creationId xmlns:a16="http://schemas.microsoft.com/office/drawing/2014/main" id="{09B3119A-A35E-2FC7-2E58-D7B72B01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41057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914400"/>
          </a:xfrm>
        </p:spPr>
        <p:txBody>
          <a:bodyPr/>
          <a:lstStyle/>
          <a:p>
            <a:r>
              <a:rPr lang="cs-CZ" b="1" dirty="0"/>
              <a:t>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50040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600" b="1" dirty="0">
                <a:solidFill>
                  <a:srgbClr val="FFFF00"/>
                </a:solidFill>
              </a:rPr>
              <a:t>Význam 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odlehčení kůže, zlepšení prokrvení a tím prevence dekubitů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brání vzniku svalových atrofií, kontraktur a kloubních deformit především </a:t>
            </a:r>
            <a:br>
              <a:rPr lang="cs-CZ" sz="2000" dirty="0"/>
            </a:br>
            <a:r>
              <a:rPr lang="cs-CZ" sz="2000" dirty="0"/>
              <a:t>u </a:t>
            </a:r>
            <a:r>
              <a:rPr lang="cs-CZ" sz="2000" dirty="0">
                <a:solidFill>
                  <a:srgbClr val="FFFF00"/>
                </a:solidFill>
              </a:rPr>
              <a:t>spasticity</a:t>
            </a:r>
            <a:r>
              <a:rPr lang="cs-CZ" sz="2000" dirty="0"/>
              <a:t>… =</a:t>
            </a:r>
            <a:r>
              <a:rPr lang="en-US" sz="2000" dirty="0"/>
              <a:t>&gt;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FFFF00"/>
                </a:solidFill>
              </a:rPr>
              <a:t>antispastické vzorce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regulace sval. tonu (pozor na bolest, chlad, hluk v místnosti =</a:t>
            </a:r>
            <a:r>
              <a:rPr lang="en-US" sz="2000" dirty="0"/>
              <a:t>&gt;</a:t>
            </a:r>
            <a:r>
              <a:rPr lang="cs-CZ" sz="2000" dirty="0"/>
              <a:t> </a:t>
            </a:r>
            <a:r>
              <a:rPr lang="cs-CZ" sz="2000" dirty="0">
                <a:cs typeface="Times New Roman"/>
              </a:rPr>
              <a:t>↑ sv. tonus)</a:t>
            </a:r>
            <a:endParaRPr lang="cs-CZ" sz="2000" dirty="0"/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eliminuje bolest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/>
              <a:t>pozitivní psychologický vliv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 err="1">
                <a:cs typeface="Times New Roman"/>
              </a:rPr>
              <a:t>pr</a:t>
            </a:r>
            <a:r>
              <a:rPr lang="en-US" sz="2000" dirty="0" err="1">
                <a:cs typeface="Times New Roman"/>
              </a:rPr>
              <a:t>evence</a:t>
            </a:r>
            <a:r>
              <a:rPr lang="en-US" sz="2000" dirty="0">
                <a:cs typeface="Times New Roman"/>
              </a:rPr>
              <a:t> </a:t>
            </a:r>
            <a:r>
              <a:rPr lang="en-US" sz="2000" dirty="0" err="1">
                <a:cs typeface="Times New Roman"/>
              </a:rPr>
              <a:t>pneumonie</a:t>
            </a:r>
            <a:r>
              <a:rPr lang="cs-CZ" sz="2000" dirty="0">
                <a:cs typeface="Times New Roman"/>
              </a:rPr>
              <a:t> (stagnace hlenu =</a:t>
            </a:r>
            <a:r>
              <a:rPr lang="en-US" sz="2000" dirty="0">
                <a:cs typeface="Times New Roman"/>
              </a:rPr>
              <a:t>&gt;</a:t>
            </a:r>
            <a:r>
              <a:rPr lang="cs-CZ" sz="2000" dirty="0">
                <a:cs typeface="Times New Roman"/>
              </a:rPr>
              <a:t> zánět)</a:t>
            </a:r>
            <a:endParaRPr lang="en-US" sz="2000" dirty="0">
              <a:cs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cs typeface="Times New Roman"/>
              </a:rPr>
              <a:t>zlepšení oběhových </a:t>
            </a:r>
            <a:r>
              <a:rPr lang="cs-CZ" sz="2000" dirty="0" err="1">
                <a:cs typeface="Times New Roman"/>
              </a:rPr>
              <a:t>fcí</a:t>
            </a:r>
            <a:r>
              <a:rPr lang="cs-CZ" sz="2000" dirty="0">
                <a:cs typeface="Times New Roman"/>
              </a:rPr>
              <a:t> (ortostatický kolaps, prokrvení, edém, TEN)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cs typeface="Times New Roman"/>
              </a:rPr>
              <a:t>snížení nebezpečí komprese </a:t>
            </a:r>
            <a:r>
              <a:rPr lang="cs-CZ" sz="2000" dirty="0" err="1">
                <a:cs typeface="Times New Roman"/>
              </a:rPr>
              <a:t>perif</a:t>
            </a:r>
            <a:r>
              <a:rPr lang="cs-CZ" sz="2000" dirty="0">
                <a:cs typeface="Times New Roman"/>
              </a:rPr>
              <a:t>. </a:t>
            </a:r>
            <a:r>
              <a:rPr lang="cs-CZ" sz="2000" dirty="0" err="1">
                <a:cs typeface="Times New Roman"/>
              </a:rPr>
              <a:t>nn</a:t>
            </a:r>
            <a:r>
              <a:rPr lang="cs-CZ" sz="2000" dirty="0">
                <a:cs typeface="Times New Roman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cs typeface="Times New Roman"/>
              </a:rPr>
              <a:t>zlepšení vigility, pozornosti (↓ intrakraniálního tlaku – hlava v ose těla, ne pod jeho úrovní, u CMP prevence </a:t>
            </a:r>
            <a:r>
              <a:rPr lang="cs-CZ" sz="2000" dirty="0" err="1">
                <a:cs typeface="Times New Roman"/>
              </a:rPr>
              <a:t>neglect</a:t>
            </a:r>
            <a:r>
              <a:rPr lang="cs-CZ" sz="2000" dirty="0">
                <a:cs typeface="Times New Roman"/>
              </a:rPr>
              <a:t> </a:t>
            </a:r>
            <a:r>
              <a:rPr lang="cs-CZ" sz="2000" dirty="0" err="1">
                <a:cs typeface="Times New Roman"/>
              </a:rPr>
              <a:t>sy</a:t>
            </a:r>
            <a:r>
              <a:rPr lang="cs-CZ" sz="2000" dirty="0">
                <a:cs typeface="Times New Roman"/>
              </a:rPr>
              <a:t> – přístup z paretické strany)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cs typeface="Times New Roman"/>
              </a:rPr>
              <a:t>zlepšení peristaltiky, tvorby moči</a:t>
            </a:r>
          </a:p>
          <a:p>
            <a:pPr>
              <a:buFont typeface="Wingdings" pitchFamily="2" charset="2"/>
              <a:buChar char="ü"/>
            </a:pPr>
            <a:endParaRPr lang="cs-CZ" sz="2000" dirty="0">
              <a:cs typeface="Times New Roman"/>
            </a:endParaRPr>
          </a:p>
          <a:p>
            <a:pPr>
              <a:buFont typeface="Wingdings" pitchFamily="2" charset="2"/>
              <a:buChar char="ü"/>
            </a:pPr>
            <a:endParaRPr lang="cs-CZ" sz="2000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914400"/>
          </a:xfrm>
        </p:spPr>
        <p:txBody>
          <a:bodyPr/>
          <a:lstStyle/>
          <a:p>
            <a:r>
              <a:rPr lang="cs-CZ" b="1" dirty="0"/>
              <a:t>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8064896" cy="48600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Zásady polohování</a:t>
            </a:r>
            <a:endParaRPr lang="cs-CZ" dirty="0">
              <a:solidFill>
                <a:srgbClr val="FFFF00"/>
              </a:solidFill>
            </a:endParaRPr>
          </a:p>
          <a:p>
            <a:pPr lvl="1"/>
            <a:r>
              <a:rPr lang="cs-CZ" dirty="0"/>
              <a:t>zabezpečit správné uložení končetiny (její části), aby působení zevní síly bylo </a:t>
            </a:r>
            <a:r>
              <a:rPr lang="cs-CZ" dirty="0">
                <a:solidFill>
                  <a:srgbClr val="FFFF00"/>
                </a:solidFill>
              </a:rPr>
              <a:t>přesně zacílené</a:t>
            </a:r>
          </a:p>
          <a:p>
            <a:pPr lvl="1"/>
            <a:r>
              <a:rPr lang="cs-CZ" dirty="0"/>
              <a:t>polohovat celých 24 hodin, polohy na lůžku </a:t>
            </a:r>
            <a:r>
              <a:rPr lang="cs-CZ" dirty="0">
                <a:solidFill>
                  <a:srgbClr val="FFFF00"/>
                </a:solidFill>
              </a:rPr>
              <a:t>měnit po </a:t>
            </a:r>
            <a:br>
              <a:rPr lang="cs-CZ" dirty="0">
                <a:solidFill>
                  <a:srgbClr val="FFFF00"/>
                </a:solidFill>
              </a:rPr>
            </a:br>
            <a:r>
              <a:rPr lang="cs-CZ" dirty="0">
                <a:solidFill>
                  <a:srgbClr val="FFFF00"/>
                </a:solidFill>
              </a:rPr>
              <a:t>2 hodinách </a:t>
            </a:r>
            <a:r>
              <a:rPr lang="cs-CZ" dirty="0"/>
              <a:t>(individuálně dle typu onemocnění, jeho vývoje, dle potřeb nemocného)</a:t>
            </a:r>
          </a:p>
          <a:p>
            <a:pPr lvl="1"/>
            <a:r>
              <a:rPr lang="cs-CZ" dirty="0"/>
              <a:t>každá poloha musí být pro nemocného </a:t>
            </a:r>
            <a:r>
              <a:rPr lang="cs-CZ" dirty="0">
                <a:solidFill>
                  <a:srgbClr val="FFFF00"/>
                </a:solidFill>
              </a:rPr>
              <a:t>bezpečná</a:t>
            </a:r>
            <a:r>
              <a:rPr lang="cs-CZ" dirty="0"/>
              <a:t> (zajistit polohu na lůžku pomocí postranic, použití popruh, dlah apod.)</a:t>
            </a:r>
          </a:p>
          <a:p>
            <a:pPr lvl="1"/>
            <a:r>
              <a:rPr lang="cs-CZ" dirty="0"/>
              <a:t>při každé změně polohy </a:t>
            </a:r>
            <a:r>
              <a:rPr lang="cs-CZ" dirty="0">
                <a:solidFill>
                  <a:srgbClr val="FFFF00"/>
                </a:solidFill>
              </a:rPr>
              <a:t>kontrolovat</a:t>
            </a:r>
            <a:r>
              <a:rPr lang="cs-CZ" dirty="0"/>
              <a:t> kůži – zčervenání může značit nebezpečí vzniku dekubitu (proto hygiena kůže, cvičení, FT) – pacient musí ležet v suchu (kontrola funkce katetrů)</a:t>
            </a:r>
          </a:p>
          <a:p>
            <a:pPr lvl="1"/>
            <a:r>
              <a:rPr lang="cs-CZ" dirty="0"/>
              <a:t>vycházíme ze zásady, že postavení a pohyby </a:t>
            </a:r>
            <a:r>
              <a:rPr lang="cs-CZ" dirty="0">
                <a:solidFill>
                  <a:srgbClr val="FFFF00"/>
                </a:solidFill>
              </a:rPr>
              <a:t>DKK slouží k lokomoci a HKK k </a:t>
            </a:r>
            <a:r>
              <a:rPr lang="cs-CZ" dirty="0" err="1">
                <a:solidFill>
                  <a:srgbClr val="FFFF00"/>
                </a:solidFill>
              </a:rPr>
              <a:t>sebeobsluze</a:t>
            </a:r>
            <a:endParaRPr lang="cs-CZ" dirty="0">
              <a:solidFill>
                <a:srgbClr val="FFFF00"/>
              </a:solidFill>
            </a:endParaRP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r>
              <a:rPr lang="cs-CZ" b="1" dirty="0"/>
              <a:t>Polohování dle účelu: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499992"/>
          </a:xfrm>
        </p:spPr>
        <p:txBody>
          <a:bodyPr>
            <a:normAutofit/>
          </a:bodyPr>
          <a:lstStyle/>
          <a:p>
            <a:pPr marL="912114" lvl="1" indent="-514350">
              <a:buFont typeface="+mj-lt"/>
              <a:buAutoNum type="alphaUcPeriod"/>
            </a:pPr>
            <a:r>
              <a:rPr lang="cs-CZ" sz="3600" dirty="0" err="1"/>
              <a:t>Antalgické</a:t>
            </a:r>
            <a:r>
              <a:rPr lang="cs-CZ" sz="3600" dirty="0"/>
              <a:t> polohování</a:t>
            </a:r>
          </a:p>
          <a:p>
            <a:pPr marL="912114" lvl="1" indent="-514350">
              <a:buFont typeface="+mj-lt"/>
              <a:buAutoNum type="alphaUcPeriod"/>
            </a:pPr>
            <a:r>
              <a:rPr lang="cs-CZ" sz="3600" dirty="0"/>
              <a:t>Preventivní polohování</a:t>
            </a:r>
          </a:p>
          <a:p>
            <a:pPr marL="912114" lvl="1" indent="-514350">
              <a:buFont typeface="+mj-lt"/>
              <a:buAutoNum type="alphaUcPeriod"/>
            </a:pPr>
            <a:r>
              <a:rPr lang="cs-CZ" sz="3600" dirty="0"/>
              <a:t>Polohování ve střední poloze</a:t>
            </a:r>
          </a:p>
          <a:p>
            <a:pPr marL="912114" lvl="1" indent="-514350">
              <a:buFont typeface="+mj-lt"/>
              <a:buAutoNum type="alphaUcPeriod"/>
            </a:pPr>
            <a:r>
              <a:rPr lang="cs-CZ" sz="3600" dirty="0"/>
              <a:t>Korekční polohování</a:t>
            </a:r>
          </a:p>
          <a:p>
            <a:pPr marL="912114" lvl="1" indent="-514350">
              <a:buFont typeface="+mj-lt"/>
              <a:buAutoNum type="alphaUcPeriod"/>
            </a:pPr>
            <a:r>
              <a:rPr lang="cs-CZ" sz="3600" dirty="0"/>
              <a:t>Redresní polohování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b="1" dirty="0" err="1"/>
              <a:t>Antalgické</a:t>
            </a:r>
            <a:r>
              <a:rPr lang="cs-CZ" b="1" dirty="0"/>
              <a:t> polohování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93994"/>
            <a:ext cx="5904656" cy="494737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s-CZ" dirty="0"/>
              <a:t>používá se </a:t>
            </a:r>
            <a:r>
              <a:rPr lang="cs-CZ" dirty="0">
                <a:solidFill>
                  <a:srgbClr val="FFFF00"/>
                </a:solidFill>
              </a:rPr>
              <a:t>u pacientů s bolestí</a:t>
            </a:r>
            <a:r>
              <a:rPr lang="cs-CZ" dirty="0"/>
              <a:t>, kdy najdeme takovou polohu, ve které je bolest mírnější</a:t>
            </a:r>
          </a:p>
          <a:p>
            <a:pPr lvl="1"/>
            <a:r>
              <a:rPr lang="cs-CZ" dirty="0" err="1"/>
              <a:t>antalgickou</a:t>
            </a:r>
            <a:r>
              <a:rPr lang="cs-CZ" dirty="0"/>
              <a:t> polohu nemocný v akutním stadiu </a:t>
            </a:r>
            <a:r>
              <a:rPr lang="cs-CZ" dirty="0">
                <a:solidFill>
                  <a:srgbClr val="FFFF00"/>
                </a:solidFill>
              </a:rPr>
              <a:t>většinou zaujímá sám </a:t>
            </a:r>
          </a:p>
          <a:p>
            <a:pPr lvl="1"/>
            <a:r>
              <a:rPr lang="cs-CZ" dirty="0"/>
              <a:t>tato poloha často není fyziologická – přetrvávání v této poloze po delší dobu často znamená </a:t>
            </a:r>
            <a:r>
              <a:rPr lang="cs-CZ" dirty="0">
                <a:solidFill>
                  <a:srgbClr val="FFFF00"/>
                </a:solidFill>
              </a:rPr>
              <a:t>vývoj sekundárních změn na pohybovém aparátu (kontraktury)</a:t>
            </a:r>
          </a:p>
          <a:p>
            <a:pPr lvl="1"/>
            <a:r>
              <a:rPr lang="cs-CZ" dirty="0"/>
              <a:t>v </a:t>
            </a:r>
            <a:r>
              <a:rPr lang="cs-CZ" dirty="0" err="1"/>
              <a:t>antalgických</a:t>
            </a:r>
            <a:r>
              <a:rPr lang="cs-CZ" dirty="0"/>
              <a:t> polohách setrvávat jen nezbytně nutnou dobu, postupně usilovat o </a:t>
            </a:r>
            <a:r>
              <a:rPr lang="cs-CZ" dirty="0">
                <a:solidFill>
                  <a:srgbClr val="FFFF00"/>
                </a:solidFill>
              </a:rPr>
              <a:t>převedení do </a:t>
            </a:r>
            <a:r>
              <a:rPr lang="cs-CZ" dirty="0" err="1">
                <a:solidFill>
                  <a:srgbClr val="FFFF00"/>
                </a:solidFill>
              </a:rPr>
              <a:t>fyziologičtější</a:t>
            </a:r>
            <a:r>
              <a:rPr lang="cs-CZ" dirty="0">
                <a:solidFill>
                  <a:srgbClr val="FFFF00"/>
                </a:solidFill>
              </a:rPr>
              <a:t> střední polohy</a:t>
            </a:r>
          </a:p>
          <a:p>
            <a:pPr lvl="1"/>
            <a:r>
              <a:rPr lang="cs-CZ" dirty="0"/>
              <a:t>pozn. znalost </a:t>
            </a:r>
            <a:r>
              <a:rPr lang="cs-CZ" dirty="0" err="1"/>
              <a:t>antalgických</a:t>
            </a:r>
            <a:r>
              <a:rPr lang="cs-CZ" dirty="0"/>
              <a:t> poloh využívá fyzioterapeut tak, aby nezhoršoval bolest nešetrně zvolenou polohou při LTV</a:t>
            </a:r>
          </a:p>
          <a:p>
            <a:pPr marL="582930" lvl="0" indent="-514350">
              <a:buNone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  <a:p>
            <a:pPr marL="58293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61442" name="Picture 2" descr="http://www.elimparcial.es/files/fotos/lumbago24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132856"/>
            <a:ext cx="22860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2697</TotalTime>
  <Words>2946</Words>
  <Application>Microsoft Office PowerPoint</Application>
  <PresentationFormat>Předvádění na obrazovce (4:3)</PresentationFormat>
  <Paragraphs>436</Paragraphs>
  <Slides>53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Metro</vt:lpstr>
      <vt:lpstr>Prezentace aplikace PowerPoint</vt:lpstr>
      <vt:lpstr>Obsah</vt:lpstr>
      <vt:lpstr>Dělení pohybu dle síly pohyb vykonávající:</vt:lpstr>
      <vt:lpstr>Význam pasivního pohybu </vt:lpstr>
      <vt:lpstr>Polohování</vt:lpstr>
      <vt:lpstr>Polohování</vt:lpstr>
      <vt:lpstr>Polohování</vt:lpstr>
      <vt:lpstr>Polohování dle účelu:</vt:lpstr>
      <vt:lpstr>Antalgické polohování</vt:lpstr>
      <vt:lpstr>Antalgické polohování</vt:lpstr>
      <vt:lpstr>Antalgické polohování</vt:lpstr>
      <vt:lpstr>Antalgické polohování</vt:lpstr>
      <vt:lpstr>Antalgické polohování</vt:lpstr>
      <vt:lpstr>Preventivní polohování</vt:lpstr>
      <vt:lpstr>Preventivní polohování – význam</vt:lpstr>
      <vt:lpstr>Preventivní polohování – význam</vt:lpstr>
      <vt:lpstr>Preventivní polohování – význam</vt:lpstr>
      <vt:lpstr>Preventivní polohování – význam</vt:lpstr>
      <vt:lpstr>Preventivní polohování – význam</vt:lpstr>
      <vt:lpstr>Preventivní polohování – význam</vt:lpstr>
      <vt:lpstr>Preventivní polohování – význam </vt:lpstr>
      <vt:lpstr>Preventivní polohování – význam</vt:lpstr>
      <vt:lpstr>Preventivní polohování – význam </vt:lpstr>
      <vt:lpstr>Preventivní polohování – význam </vt:lpstr>
      <vt:lpstr>Preventivní polohování</vt:lpstr>
      <vt:lpstr>Preventivní polohování</vt:lpstr>
      <vt:lpstr>Preventivní polohování</vt:lpstr>
      <vt:lpstr>Preventivní polohování – video</vt:lpstr>
      <vt:lpstr>Polohování ve střední poloze</vt:lpstr>
      <vt:lpstr>Korekční polohování</vt:lpstr>
      <vt:lpstr>Korekční polohování</vt:lpstr>
      <vt:lpstr>Korekční polohování</vt:lpstr>
      <vt:lpstr>Redresní polohování</vt:lpstr>
      <vt:lpstr>Speciální polohy</vt:lpstr>
      <vt:lpstr>Speciální polohy</vt:lpstr>
      <vt:lpstr>Speciální polohy</vt:lpstr>
      <vt:lpstr>Speciální polohy</vt:lpstr>
      <vt:lpstr>Speciální  polohy</vt:lpstr>
      <vt:lpstr>Speciální polohy</vt:lpstr>
      <vt:lpstr>Speciální polohy</vt:lpstr>
      <vt:lpstr>Speciální polohy u různých diagnóz</vt:lpstr>
      <vt:lpstr>Speciální polohy u různých diagnóz</vt:lpstr>
      <vt:lpstr>Speciální polohy u různých diagnóz</vt:lpstr>
      <vt:lpstr>Prezentace aplikace PowerPoint</vt:lpstr>
      <vt:lpstr>Speciální polohy u různých diagnóz</vt:lpstr>
      <vt:lpstr>Speciální polohy u různých diagnóz</vt:lpstr>
      <vt:lpstr>Speciální polohy u různých diagnóz</vt:lpstr>
      <vt:lpstr>Pomůcky k polohování</vt:lpstr>
      <vt:lpstr>Continuous passive motion CPM                    motorová dlaha      </vt:lpstr>
      <vt:lpstr>Continuous passive motion CPM – MOTOmed (viva2) – vsedě HKK, DKK</vt:lpstr>
      <vt:lpstr>Continuous passive motion CPM – MOTOmed (letto 2) – vleže HKK, DKK</vt:lpstr>
      <vt:lpstr>Continuous passive motion CPM – MOTOmed (viva 2)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léčebné rehabilitace</dc:title>
  <dc:creator>Windows User</dc:creator>
  <cp:lastModifiedBy>Veronika Mrkvicová</cp:lastModifiedBy>
  <cp:revision>358</cp:revision>
  <dcterms:created xsi:type="dcterms:W3CDTF">2013-02-15T17:50:36Z</dcterms:created>
  <dcterms:modified xsi:type="dcterms:W3CDTF">2024-04-07T12:56:47Z</dcterms:modified>
</cp:coreProperties>
</file>