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notesMasterIdLst>
    <p:notesMasterId r:id="rId57"/>
  </p:notesMasterIdLst>
  <p:sldIdLst>
    <p:sldId id="256" r:id="rId2"/>
    <p:sldId id="399" r:id="rId3"/>
    <p:sldId id="400" r:id="rId4"/>
    <p:sldId id="451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79" r:id="rId14"/>
    <p:sldId id="370" r:id="rId15"/>
    <p:sldId id="371" r:id="rId16"/>
    <p:sldId id="452" r:id="rId17"/>
    <p:sldId id="453" r:id="rId18"/>
    <p:sldId id="372" r:id="rId19"/>
    <p:sldId id="373" r:id="rId20"/>
    <p:sldId id="375" r:id="rId21"/>
    <p:sldId id="455" r:id="rId22"/>
    <p:sldId id="376" r:id="rId23"/>
    <p:sldId id="377" r:id="rId24"/>
    <p:sldId id="378" r:id="rId25"/>
    <p:sldId id="380" r:id="rId26"/>
    <p:sldId id="454" r:id="rId27"/>
    <p:sldId id="456" r:id="rId28"/>
    <p:sldId id="457" r:id="rId29"/>
    <p:sldId id="381" r:id="rId30"/>
    <p:sldId id="382" r:id="rId31"/>
    <p:sldId id="391" r:id="rId32"/>
    <p:sldId id="450" r:id="rId33"/>
    <p:sldId id="392" r:id="rId34"/>
    <p:sldId id="393" r:id="rId35"/>
    <p:sldId id="394" r:id="rId36"/>
    <p:sldId id="384" r:id="rId37"/>
    <p:sldId id="458" r:id="rId38"/>
    <p:sldId id="383" r:id="rId39"/>
    <p:sldId id="385" r:id="rId40"/>
    <p:sldId id="386" r:id="rId41"/>
    <p:sldId id="387" r:id="rId42"/>
    <p:sldId id="388" r:id="rId43"/>
    <p:sldId id="460" r:id="rId44"/>
    <p:sldId id="461" r:id="rId45"/>
    <p:sldId id="395" r:id="rId46"/>
    <p:sldId id="462" r:id="rId47"/>
    <p:sldId id="463" r:id="rId48"/>
    <p:sldId id="464" r:id="rId49"/>
    <p:sldId id="465" r:id="rId50"/>
    <p:sldId id="396" r:id="rId51"/>
    <p:sldId id="397" r:id="rId52"/>
    <p:sldId id="398" r:id="rId53"/>
    <p:sldId id="374" r:id="rId54"/>
    <p:sldId id="332" r:id="rId55"/>
    <p:sldId id="335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5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D3FAD-E227-4FA2-99CB-A0C1353492A9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0D12F-39F8-4C59-B32C-0B6B35604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07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445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26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8328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6379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5274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6111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5088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5129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3503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5452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248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2080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3011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1479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3854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1717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1899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9981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13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4153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1034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02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1710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2174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3065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5509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8466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5076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6495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647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76188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3607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585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44512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33295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97525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02985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08358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89885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50414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84216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09659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36510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420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57558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32990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6965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688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48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823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880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57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80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0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3133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16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1577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325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821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82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01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68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8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9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89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89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22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84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5EBAA-C00B-40DC-B104-70E3CB09F9F5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61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  <p:sldLayoutId id="2147483951" r:id="rId14"/>
    <p:sldLayoutId id="2147483952" r:id="rId15"/>
    <p:sldLayoutId id="21474839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4CA0A-D5C4-46B8-8F16-507AC38B97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6493" y="1284305"/>
            <a:ext cx="10188449" cy="2961873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Kinezioterapie po poranění pletence ramenního a kloubu loketního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6E8F6B-654E-4224-8517-B5711827C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0225" y="5048434"/>
            <a:ext cx="8131550" cy="2937114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Mgr. Veronika Málková </a:t>
            </a:r>
          </a:p>
          <a:p>
            <a:endParaRPr lang="cs-CZ" sz="2400" b="1" baseline="30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sz="2400" b="1" baseline="300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8ECC4B1-F53A-4221-8ABD-DB0E268B51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37" y="121960"/>
            <a:ext cx="1228754" cy="710175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9DCBCC69-D58C-4AF9-9A2A-8E80A89F7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898" y="-622996"/>
            <a:ext cx="2235414" cy="220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7214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689847" cy="494792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Dle mechanismu vzniku:</a:t>
            </a: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Kompresní zlomeniny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násilí působí v ose kosti, porušena je hlavně spongióza,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typicky – proximální část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tibie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patní kost,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Impresivní zlomeniny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násilí působí na malý okrsek kosti, který vtlačuje dovnitř,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lebeční kosti,</a:t>
            </a:r>
            <a:endParaRPr lang="cs-CZ" sz="21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Tahové zlomeniny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tah svalů a šlach,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obvykle v úponových místech: čéška,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olecranon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tuberculum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majus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spina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iliaca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ant. et sup</a:t>
            </a:r>
            <a:r>
              <a:rPr lang="cs-CZ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Ohybové zlomeniny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působením střižných a posuvných sil; krček stehenní kosti.</a:t>
            </a:r>
          </a:p>
        </p:txBody>
      </p:sp>
    </p:spTree>
    <p:extLst>
      <p:ext uri="{BB962C8B-B14F-4D97-AF65-F5344CB8AC3E}">
        <p14:creationId xmlns:p14="http://schemas.microsoft.com/office/powerpoint/2010/main" val="45612644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689847" cy="494792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Dělení dle průběhu lomné linie: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příčné,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šikmé,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spirální,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vertikální,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tangenciální,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avulzní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Dělení dle počtu úlomků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dvou, tří, čtyř úlomkové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tříštivé,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dvouetážová zlomenina.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57066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689847" cy="4947920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Dle postavení úlomků: dislokované x nedislokované 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Dle charakteru lomu: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úplné x neúplné 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Dle lokalizace: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diafyzární x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epifyzární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x metafyzární 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Kostní hojení: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primární: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přímé prorůstání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osteonů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mezi fragmenty kostí, musí být zajištěny vhodné 		podmínky (přímý těsný kontakt fragmentů a komprese fragmentů) → u zlomenin 			ošetřených osteosyntézou s absolutní stabilitou (šrouby, dlahy) – hojení 3. měsíce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-	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sekundární: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 konzervativně řešených zlomenin a při relativní stabilitě v rámci 			       operačního řešení (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intramedulární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fixace hřebem, fixace K drátem, zevní fixátor)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3 fáze hojení: I.	zánět v místě zlomeniny,</a:t>
            </a:r>
            <a:b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	  II.	reparační (granulační tkáň v místě zlomeniny, tj. primární svalek),</a:t>
            </a:r>
            <a:b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	  III.	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remodelace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remineralizace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kosti v místě primárního svalku, 							přestavba tkáně ve směru tahových a tlakových sil.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Hojení: 6 týdnů  	 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5394911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689847" cy="494792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Komplikace zlomenin:</a:t>
            </a:r>
          </a:p>
          <a:p>
            <a:pPr>
              <a:buFontTx/>
              <a:buChar char="-"/>
            </a:pP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  <a:r>
              <a:rPr lang="pt-BR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edislokace </a:t>
            </a:r>
            <a:endParaRPr lang="cs-CZ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 nestabilních zlomenin,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nutno zvážit,</a:t>
            </a: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kdy dislokaci tolerujeme a kdy provedeme anatomickou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reponaci úlomků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pt-BR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ervově cévní léze</a:t>
            </a:r>
            <a:endParaRPr lang="cs-CZ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při úrazu, iatrogenně, útlakem sádrového obvazu nebo špatným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polohováním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t</a:t>
            </a: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epenná poranění méně častá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pt-BR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Compartment syndrom</a:t>
            </a:r>
            <a:endParaRPr lang="cs-CZ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soubor příznaků vznikající při zvýšení tlaku v uzavřeném anatomickém prostoru (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kompartmentu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kompartment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považujeme prostor vymezený skeletem a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fasciálními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obaly svalů nebo mezisvalovými septy,</a:t>
            </a:r>
          </a:p>
          <a:p>
            <a:pPr lvl="1">
              <a:buFontTx/>
              <a:buChar char="-"/>
            </a:pP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zvýšení intrafasciálního tlaku nad 30-40 mmHg vede ke vzniku CS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lvl="1">
              <a:buFontTx/>
              <a:buChar char="-"/>
            </a:pP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dochází k ischemizaci svalů s následnou destrukcí kon­traktilních vláken, fibrotizací až nekrózou; ohrožena a devitalizov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á</a:t>
            </a: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jsou také nervová vlákna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73999268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689847" cy="4947920"/>
          </a:xfrm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KO: bolest (způsobená ischemií nervů, zhoršovaná elevací končetiny a zvýšením svalové napětí, nereaguje na analgetika), poruchy senzitivity, edém, poruchy motorických funkcí, necitlivost a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afunkce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dané oblasti až nekróza.</a:t>
            </a:r>
          </a:p>
          <a:p>
            <a:pPr lvl="1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Terapie: </a:t>
            </a: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okamžitě sejmout tísnící obvazy; nedojde-li k ústupu obtíží a k poklesu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intrafasciálního tlaku pod 30 torrů, je nutné provést dermofasciotomii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lvl="1">
              <a:buFontTx/>
              <a:buChar char="-"/>
            </a:pP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prevencí rozvoje Compartment syndromu je pečlivé sledování traumatem postižené končetiny, správné přiložení sádrového obvazu a šetrné operování zlomenin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infekce,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pakloub (nedokonalé zhojení zlomeniny vazivem, bez přeměny v kost),</a:t>
            </a:r>
          </a:p>
          <a:p>
            <a:pPr>
              <a:buFontTx/>
              <a:buChar char="-"/>
            </a:pP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flebotrombóza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tromboflebitida,</a:t>
            </a:r>
          </a:p>
          <a:p>
            <a:pPr>
              <a:buFontTx/>
              <a:buChar char="-"/>
            </a:pP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refraktura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KRBS (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Sudeckův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syndrom).</a:t>
            </a:r>
          </a:p>
          <a:p>
            <a:pPr>
              <a:buFontTx/>
              <a:buChar char="-"/>
            </a:pP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97293962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3781" y="167766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448656"/>
            <a:ext cx="10689847" cy="5137079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Zlomenina klíční kosti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pád na rameno nebo nataženou HK, příp. při autonehodách bezpečnostním pásem, nejčastější zlomeniny ve střední části.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KO: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bolest a omezení pohybu v RAK, palpačně krepitace, dislokace úlomků (typicky mediální fragment směrem nahoru tahem SCM a laterálního směrem dolů tahem HK), pokleslé rameno (CAVE: poranění plexus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brachialis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nebo a. či v.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subclavia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Terapie: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operační řešení málokdy – otevřené zlomeniny, poranění plexus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brachialis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konzervativní - nasazení osmičkového obvazu nebo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Debeltovy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kruhy (rameno taženo dorsálně a kaudálně) či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Desaultova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bandáž (u nedislokovaných zlomenin), fixace 4 týdny (děti 2-3 týdny)</a:t>
            </a:r>
          </a:p>
        </p:txBody>
      </p:sp>
    </p:spTree>
    <p:extLst>
      <p:ext uri="{BB962C8B-B14F-4D97-AF65-F5344CB8AC3E}">
        <p14:creationId xmlns:p14="http://schemas.microsoft.com/office/powerpoint/2010/main" val="372013379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B15A1F6-7C6C-4688-A6FC-5617C28C3383}"/>
              </a:ext>
            </a:extLst>
          </p:cNvPr>
          <p:cNvSpPr txBox="1"/>
          <p:nvPr/>
        </p:nvSpPr>
        <p:spPr>
          <a:xfrm>
            <a:off x="2185828" y="4824187"/>
            <a:ext cx="60977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i="1" dirty="0"/>
              <a:t>https://www.ezdravotnicke-potreby.cz/klavikularni-bandaz-452</a:t>
            </a:r>
          </a:p>
        </p:txBody>
      </p:sp>
      <p:pic>
        <p:nvPicPr>
          <p:cNvPr id="5" name="Obrázek 4" descr="Obsah obrázku osoba, žena, oblečení&#10;&#10;Popis byl vytvořen automaticky">
            <a:extLst>
              <a:ext uri="{FF2B5EF4-FFF2-40B4-BE49-F238E27FC236}">
                <a16:creationId xmlns:a16="http://schemas.microsoft.com/office/drawing/2014/main" id="{F398FFF6-460B-4B6C-BAA0-D81B718EAF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928" y="482884"/>
            <a:ext cx="4196993" cy="4196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395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3781" y="167766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448656"/>
            <a:ext cx="10689847" cy="5137079"/>
          </a:xfrm>
        </p:spPr>
        <p:txBody>
          <a:bodyPr>
            <a:normAutofit/>
          </a:bodyPr>
          <a:lstStyle/>
          <a:p>
            <a:pPr lvl="1"/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Zlomenina klíční kosti</a:t>
            </a:r>
          </a:p>
          <a:p>
            <a:pPr marL="457200" lvl="1" indent="0">
              <a:buNone/>
            </a:pPr>
            <a:r>
              <a:rPr lang="cs-CZ" sz="18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(dle indikace lékaře)</a:t>
            </a:r>
            <a:r>
              <a:rPr lang="cs-CZ" sz="18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457200" lvl="1" indent="0">
              <a:buNone/>
            </a:pPr>
            <a:r>
              <a:rPr lang="cs-CZ" sz="1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Fáze imobilizace: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RFT,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aktivní pohyb nefixovaných částí (prsty, zápěstí, loket i druhostranná HK), izometrické kontrakce znehybněných svalů, statická zátěž HK o podložku, cvičení v představě, udržení celkové kondice cvičením nepostižených částí,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ošetření měkkých tkání v okolí,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 další fázi, pokud to fixace dovolí, opatrné pohyby v RAK s dopomocí (hlavně ABDK – dochází k dobrému postavení reponovaných úlomků).</a:t>
            </a:r>
          </a:p>
        </p:txBody>
      </p:sp>
    </p:spTree>
    <p:extLst>
      <p:ext uri="{BB962C8B-B14F-4D97-AF65-F5344CB8AC3E}">
        <p14:creationId xmlns:p14="http://schemas.microsoft.com/office/powerpoint/2010/main" val="381907869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548675" cy="4947920"/>
          </a:xfrm>
        </p:spPr>
        <p:txBody>
          <a:bodyPr>
            <a:normAutofit lnSpcReduction="10000"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Zlomenina klíční kosti</a:t>
            </a:r>
          </a:p>
          <a:p>
            <a:pPr marL="0" indent="0">
              <a:buNone/>
            </a:pPr>
            <a:r>
              <a:rPr lang="cs-CZ" sz="18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(dle indikace lékaře):</a:t>
            </a:r>
          </a:p>
          <a:p>
            <a:pPr marL="457200" lvl="1" indent="0">
              <a:buNone/>
            </a:pPr>
            <a:r>
              <a:rPr lang="cs-CZ" sz="1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Fáze po imobilizaci: 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vyšetření pacienta: RAK,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Cp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Thp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horní žebra, SC, AC, pohybové stereotypy, zkrácené a oslabené svaly,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MT v oblasti RAK (jizva, kůže, podkoží, fascie), 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PIR na uvolnění hypertonických a přetížených svalů (m.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trapezius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m. levator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scapulae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m.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pectoralis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major et minor, SCM,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scaleni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neopomenout ošetřit dle nutnosti i svaly RM),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šetrná mobilizace kloubů (lopatka!!!, AC, SC, GH, žebra,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Cp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včetně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CTh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přechodu, loketní kloub,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Thp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zápěstí, prsty),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postupné zvyšování rozsahu pohybu v kloubu pasivně, aktivně s dopomocí a aktivně v odlehčení (závěs, voda), 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kyvadlové pohyby dle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Codmana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457200" lvl="1" indent="0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06564408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548675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Zlomenina klíční kosti</a:t>
            </a:r>
          </a:p>
          <a:p>
            <a:pPr marL="0" indent="0">
              <a:buNone/>
            </a:pPr>
            <a:r>
              <a:rPr lang="cs-CZ" sz="18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(dle indikace lékaře):</a:t>
            </a:r>
            <a:endParaRPr lang="cs-CZ" b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sz="1800" b="1" i="1" dirty="0">
                <a:solidFill>
                  <a:schemeClr val="tx1"/>
                </a:solidFill>
              </a:rPr>
              <a:t>Fáze po imobilizaci: 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/>
                </a:solidFill>
              </a:rPr>
              <a:t>oslabené svaly posilujeme izometrickou kontrakcí, v UKŘ a OKŘ (cvičení proti odporu</a:t>
            </a:r>
            <a:br>
              <a:rPr lang="cs-CZ" sz="1800" b="1" dirty="0">
                <a:solidFill>
                  <a:schemeClr val="tx1"/>
                </a:solidFill>
              </a:rPr>
            </a:br>
            <a:r>
              <a:rPr lang="cs-CZ" sz="1800" b="1" dirty="0">
                <a:solidFill>
                  <a:schemeClr val="tx1"/>
                </a:solidFill>
              </a:rPr>
              <a:t>pro zvýšení svalové síly zařazujeme až po získání dostatečného rozsahu pohybu se správným zapojením aktivovaných svalů </a:t>
            </a:r>
            <a:r>
              <a:rPr lang="cs-CZ" sz="1800" b="1" dirty="0" err="1">
                <a:solidFill>
                  <a:schemeClr val="tx1"/>
                </a:solidFill>
              </a:rPr>
              <a:t>timingem</a:t>
            </a:r>
            <a:r>
              <a:rPr lang="cs-CZ" sz="1800" b="1" dirty="0">
                <a:solidFill>
                  <a:schemeClr val="tx1"/>
                </a:solidFill>
              </a:rPr>
              <a:t> (včetně stabilizátorů) – ALE!,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/>
                </a:solidFill>
              </a:rPr>
              <a:t>pomůcky: </a:t>
            </a:r>
            <a:r>
              <a:rPr lang="cs-CZ" sz="1800" b="1" dirty="0" err="1">
                <a:solidFill>
                  <a:schemeClr val="tx1"/>
                </a:solidFill>
              </a:rPr>
              <a:t>overball</a:t>
            </a:r>
            <a:r>
              <a:rPr lang="cs-CZ" sz="1800" b="1" dirty="0">
                <a:solidFill>
                  <a:schemeClr val="tx1"/>
                </a:solidFill>
              </a:rPr>
              <a:t>, </a:t>
            </a:r>
            <a:r>
              <a:rPr lang="cs-CZ" sz="1800" b="1" dirty="0" err="1">
                <a:solidFill>
                  <a:schemeClr val="tx1"/>
                </a:solidFill>
              </a:rPr>
              <a:t>theraband</a:t>
            </a:r>
            <a:r>
              <a:rPr lang="cs-CZ" sz="1800" b="1" dirty="0">
                <a:solidFill>
                  <a:schemeClr val="tx1"/>
                </a:solidFill>
              </a:rPr>
              <a:t>, </a:t>
            </a:r>
            <a:r>
              <a:rPr lang="cs-CZ" sz="1800" b="1" dirty="0" err="1">
                <a:solidFill>
                  <a:schemeClr val="tx1"/>
                </a:solidFill>
              </a:rPr>
              <a:t>gymball</a:t>
            </a:r>
            <a:r>
              <a:rPr lang="cs-CZ" sz="1800" b="1" dirty="0">
                <a:solidFill>
                  <a:schemeClr val="tx1"/>
                </a:solidFill>
              </a:rPr>
              <a:t>, tyčka (vleže →vsedě), </a:t>
            </a:r>
            <a:endParaRPr lang="cs-CZ" sz="1800" b="1" i="1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/>
                </a:solidFill>
              </a:rPr>
              <a:t>metody: PNF, VRL, DNS, ACT, BPP (centrace),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/>
                </a:solidFill>
              </a:rPr>
              <a:t>převaha hrudního dýchání není dobrá – přetěžování v oblasti horní hrudní apertury, svalů </a:t>
            </a:r>
            <a:r>
              <a:rPr lang="cs-CZ" sz="1800" b="1" dirty="0" err="1">
                <a:solidFill>
                  <a:schemeClr val="tx1"/>
                </a:solidFill>
              </a:rPr>
              <a:t>Cp</a:t>
            </a:r>
            <a:r>
              <a:rPr lang="cs-CZ" sz="1800" b="1" dirty="0">
                <a:solidFill>
                  <a:schemeClr val="tx1"/>
                </a:solidFill>
              </a:rPr>
              <a:t>, 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/>
                </a:solidFill>
              </a:rPr>
              <a:t>všechny pohyby pletence ramenního jsou vázány na funkci lopatky spojenou se správnou </a:t>
            </a:r>
            <a:r>
              <a:rPr lang="cs-CZ" sz="1800" b="1" dirty="0" err="1">
                <a:solidFill>
                  <a:schemeClr val="tx1"/>
                </a:solidFill>
              </a:rPr>
              <a:t>koaktivací</a:t>
            </a:r>
            <a:r>
              <a:rPr lang="cs-CZ" sz="1800" b="1" dirty="0">
                <a:solidFill>
                  <a:schemeClr val="tx1"/>
                </a:solidFill>
              </a:rPr>
              <a:t> svalstva. </a:t>
            </a:r>
          </a:p>
        </p:txBody>
      </p:sp>
    </p:spTree>
    <p:extLst>
      <p:ext uri="{BB962C8B-B14F-4D97-AF65-F5344CB8AC3E}">
        <p14:creationId xmlns:p14="http://schemas.microsoft.com/office/powerpoint/2010/main" val="2959571722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Kineziologie a biomechanika loketního kloubu a ramenního kloubu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456167" cy="495808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Otevřený kinematický řetězec (OKŘ):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/>
                </a:solidFill>
              </a:rPr>
              <a:t>charakterizován možností změny postavení v jednom kloubu bez změny postavení v kloubech ostatních,</a:t>
            </a:r>
          </a:p>
          <a:p>
            <a:pPr>
              <a:buFontTx/>
              <a:buChar char="-"/>
            </a:pPr>
            <a:r>
              <a:rPr lang="cs-CZ" sz="2000" b="1" dirty="0" err="1">
                <a:solidFill>
                  <a:schemeClr val="tx1"/>
                </a:solidFill>
              </a:rPr>
              <a:t>punctum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fixum</a:t>
            </a:r>
            <a:r>
              <a:rPr lang="cs-CZ" sz="2000" b="1" dirty="0">
                <a:solidFill>
                  <a:schemeClr val="tx1"/>
                </a:solidFill>
              </a:rPr>
              <a:t>: proximální konec (např. u horní končetiny je to trup), </a:t>
            </a:r>
            <a:r>
              <a:rPr lang="cs-CZ" sz="2000" b="1" dirty="0" err="1">
                <a:solidFill>
                  <a:schemeClr val="tx1"/>
                </a:solidFill>
              </a:rPr>
              <a:t>punctum</a:t>
            </a:r>
            <a:r>
              <a:rPr lang="cs-CZ" sz="2000" b="1" dirty="0">
                <a:solidFill>
                  <a:schemeClr val="tx1"/>
                </a:solidFill>
              </a:rPr>
              <a:t> mobile: distální konec (např. u HKK </a:t>
            </a:r>
            <a:r>
              <a:rPr lang="cs-CZ" sz="2000" b="1" dirty="0" err="1">
                <a:solidFill>
                  <a:schemeClr val="tx1"/>
                </a:solidFill>
              </a:rPr>
              <a:t>akrum</a:t>
            </a:r>
            <a:r>
              <a:rPr lang="cs-CZ" sz="2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000" b="1" dirty="0">
                <a:solidFill>
                  <a:schemeClr val="tx1"/>
                </a:solidFill>
              </a:rPr>
              <a:t>Uzavřený kinematický řetězec (UKŘ):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/>
                </a:solidFill>
              </a:rPr>
              <a:t>změna postavení vjednom kloubu možná pouze za současné změny postavení v dalších kloubech (např. přesun těžiště z HKK na DKK při </a:t>
            </a:r>
            <a:r>
              <a:rPr lang="cs-CZ" sz="2000" b="1" dirty="0" err="1">
                <a:solidFill>
                  <a:schemeClr val="tx1"/>
                </a:solidFill>
              </a:rPr>
              <a:t>kvadrupedální</a:t>
            </a:r>
            <a:r>
              <a:rPr lang="cs-CZ" sz="2000" b="1" dirty="0">
                <a:solidFill>
                  <a:schemeClr val="tx1"/>
                </a:solidFill>
              </a:rPr>
              <a:t> lokomoci)</a:t>
            </a:r>
          </a:p>
          <a:p>
            <a:pPr>
              <a:buFontTx/>
              <a:buChar char="-"/>
            </a:pPr>
            <a:r>
              <a:rPr lang="cs-CZ" sz="2000" b="1" dirty="0" err="1">
                <a:solidFill>
                  <a:schemeClr val="tx1"/>
                </a:solidFill>
              </a:rPr>
              <a:t>punctum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fixum</a:t>
            </a:r>
            <a:r>
              <a:rPr lang="cs-CZ" sz="2000" b="1" dirty="0">
                <a:solidFill>
                  <a:schemeClr val="tx1"/>
                </a:solidFill>
              </a:rPr>
              <a:t>: distální konec, </a:t>
            </a:r>
            <a:r>
              <a:rPr lang="cs-CZ" sz="2000" b="1" dirty="0" err="1">
                <a:solidFill>
                  <a:schemeClr val="tx1"/>
                </a:solidFill>
              </a:rPr>
              <a:t>punctum</a:t>
            </a:r>
            <a:r>
              <a:rPr lang="cs-CZ" sz="2000" b="1" dirty="0">
                <a:solidFill>
                  <a:schemeClr val="tx1"/>
                </a:solidFill>
              </a:rPr>
              <a:t> mobile: proximální konec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br>
              <a:rPr lang="cs-CZ" sz="2000" dirty="0"/>
            </a:br>
            <a:endParaRPr lang="cs-CZ" sz="2000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F64B154-BEA6-4584-9F9B-F8E99624A5DE}"/>
              </a:ext>
            </a:extLst>
          </p:cNvPr>
          <p:cNvSpPr txBox="1"/>
          <p:nvPr/>
        </p:nvSpPr>
        <p:spPr>
          <a:xfrm>
            <a:off x="7559040" y="6170084"/>
            <a:ext cx="4399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3283161534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689847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 AC skloubení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pád na rameno (náraz veden shora na acromion), náraz do ramenního kloubu ze zevní strany, při pádu na lokty,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při traumatu dochází k přetržení vazů a pouzdra AC kloubu, 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chronická instabilita dána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laxicitou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vazů. 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otok, deformace AC skloubení, palpační bolestivost, aktivní pohyb v ramenním kl. nad horizontálu je omezen, příznak klávesy, CAVE plexus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brachialis</a:t>
            </a: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Léčba: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operativní – luxace s kompletní rupturou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acromioklaviukulárních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korakoacromiálních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vazů,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konzervativní –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Desaultův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závěs na 2-3 týdny. </a:t>
            </a: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404666160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689847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 AC skloubení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Testy: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Shear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test: propleteme prsty obou rukou tak, že jedna dlaň spočívá zezadu na spina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scapulae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druhá je zepředu na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clavicule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Zatlačíme oběma dlaněmi proti sobě → komprese AC kloubu (pozitivita při bolestivosti, patologický pohyb při instabilitě)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Šálový příznak (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cross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flexion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test)</a:t>
            </a:r>
          </a:p>
        </p:txBody>
      </p:sp>
    </p:spTree>
    <p:extLst>
      <p:ext uri="{BB962C8B-B14F-4D97-AF65-F5344CB8AC3E}">
        <p14:creationId xmlns:p14="http://schemas.microsoft.com/office/powerpoint/2010/main" val="2697984220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689847" cy="4947920"/>
          </a:xfrm>
        </p:spPr>
        <p:txBody>
          <a:bodyPr>
            <a:normAutofit lnSpcReduction="10000"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 AC skloubení</a:t>
            </a:r>
          </a:p>
          <a:p>
            <a:pPr marL="0" indent="0">
              <a:buNone/>
            </a:pPr>
            <a:r>
              <a:rPr lang="cs-CZ" sz="18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(dle indikace lékaře):</a:t>
            </a:r>
          </a:p>
          <a:p>
            <a:pPr marL="457200" lvl="1" indent="0">
              <a:buNone/>
            </a:pPr>
            <a:r>
              <a:rPr lang="cs-CZ" sz="1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Fáze imobilizace: 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aktivní pohyb nefixovaných částí (prsty, zápěstí, loket i druhostranná HK), izometrické kontrakce znehybněných svalů, cvičení v představě, udržení celkové kondice cvičením nepostižených částí,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ošetření měkkých tkání v okolí kloubu, šíjového svalstva, šetrná mobilizace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Cp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RFT, VRL.</a:t>
            </a:r>
          </a:p>
          <a:p>
            <a:pPr marL="457200" lvl="1" indent="0">
              <a:buNone/>
            </a:pPr>
            <a:r>
              <a:rPr lang="cs-CZ" sz="1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Fáze po imobilizaci: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MT v oblasti RAK (jizva, kůže, podkoží, fascie) 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PIR na uvolnění hypertonických a přetížených svalů (m.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trapezius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m. levator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scapulae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m.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pectoralis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major et minor, SCM,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scaleni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neopomenout ošetřit dle nutnosti i svaly RM),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šetrná mobilizace kloubů (lopatka!!!, AC!!!, SC!!!, GH, žebra,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Cp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včetně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CTh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přechodu, loketní kloub,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Thp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zápěstí, prsty),</a:t>
            </a:r>
          </a:p>
          <a:p>
            <a:pPr marL="457200" lvl="1" indent="0">
              <a:buNone/>
            </a:pPr>
            <a:endParaRPr lang="cs-CZ" sz="1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68456598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 fontScale="92500" lnSpcReduction="10000"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 AC skloubení</a:t>
            </a:r>
          </a:p>
          <a:p>
            <a:pPr marL="0" indent="0">
              <a:buNone/>
            </a:pPr>
            <a:r>
              <a:rPr lang="cs-CZ" sz="18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(dle indikace lékaře):</a:t>
            </a:r>
            <a:endParaRPr lang="cs-CZ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postupné zvyšování rozsahu pohybu v kloubu pasivně, aktivně s dopomocí a aktivně v odlehčení (závěs, voda),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kyvadlové pohyby dle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Codmana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oslabené svaly aktivně v UKŘ (napřed na loktech, později na dlaních) a OKŘ (cvičení proti odporu pro zvýšení svalové síly zařazujeme až po získání dostatečného rozsahu pohybu se správným zapojením aktivovaných svalů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timingem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(včetně stabilizátorů) – ALE!,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pomůcky: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overball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theraband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gymball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tyčka (vleže →vsedě), </a:t>
            </a:r>
            <a:endParaRPr lang="cs-CZ" sz="1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metody: PNF, VRL, DNS, ACT, BPP (centrace),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převaha hrudního dýchání není dobrá – přetěžování v oblasti horní hrudní apertury, svalů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Cp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všechny pohyby pletence ramenního jsou vázány na funkci lopatky spojenou se správnou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koaktivací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svalstva.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/>
                </a:solidFill>
              </a:rPr>
              <a:t>FT: IVP, </a:t>
            </a:r>
            <a:r>
              <a:rPr lang="cs-CZ" sz="1800" b="1" dirty="0" err="1">
                <a:solidFill>
                  <a:schemeClr val="tx1"/>
                </a:solidFill>
              </a:rPr>
              <a:t>elektrogymnastika</a:t>
            </a:r>
            <a:r>
              <a:rPr lang="cs-CZ" sz="1800" b="1" dirty="0">
                <a:solidFill>
                  <a:schemeClr val="tx1"/>
                </a:solidFill>
              </a:rPr>
              <a:t> oslabeného svalstva, UZ+TENS.</a:t>
            </a:r>
            <a:endParaRPr lang="cs-CZ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879832879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 SC skloubení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vznik při pádu na rameno; na přední stranu ramene → přední luxace mediálního okraje klíčku; pád na zadní stranu ramene → zadní luxace mediálního okraje klíčku (vzácná)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KO: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hmatné zduření kloubu,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antalgické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držení (rameno v protrakci), pohyby v horizontální flexi bolestivé + krepitace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Léčba: 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zavřená repozice častější než krvavá s rekonstrukcí pouzdra, imobilizace závěsem 2-3 týdny 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Rehabilitace (dle indikace lékaře):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začínáme izometrickým cvičením, později cvičení aktivní, při předních luxacích vynecháváme pohyby do extenze a vnitřní rotace, MT hlavně m.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pectoralis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+ hrudní fascie </a:t>
            </a:r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lvl="1">
              <a:buFontTx/>
              <a:buChar char="-"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66002218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46" y="1828800"/>
            <a:ext cx="11371365" cy="4947920"/>
          </a:xfrm>
        </p:spPr>
        <p:txBody>
          <a:bodyPr>
            <a:normAutofit lnSpcReduction="10000"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 GH kloubu</a:t>
            </a:r>
          </a:p>
          <a:p>
            <a:pPr lvl="1">
              <a:lnSpc>
                <a:spcPct val="110000"/>
              </a:lnSpc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ztráta kontaktu kl. ploch hlavice a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glenoidální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jamky, poškození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kl.pouzdra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dolního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glenoidohumerálního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vazu a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glenoidálního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labra 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Vznik: </a:t>
            </a:r>
            <a:endParaRPr lang="cs-CZ" sz="24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přední luxace - pád na HK v abdukci a zevní rotaci v GH skloubení, nárazem dochází k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hyperextenzi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90%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zadní luxace - vzácnější, pád na HK ve flexi, addukci a vnitřní rotaci v GH skloubení (epileptické záchvaty, úrazy proudem) 10%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KO: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deformace v oblasti ramene (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antalgické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držení, vystouplý akromion, prázdná kloubní jamka, dislokovaná hlavice, neschopnost abdukce)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Komplikace: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>
              <a:buFontTx/>
              <a:buChar char="-"/>
            </a:pP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Bankartova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léze (odtržení předního okraje labrum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glenoidale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 pouzdrem a lig.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glenohumerale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Hill-Sachsův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defekt (imprese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dorsolaterální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části hlavice humeru) 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lvl="1">
              <a:buFontTx/>
              <a:buChar char="-"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05658808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577" y="1828800"/>
            <a:ext cx="11474106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 GH kloubu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Testy: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Apprehension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test (přední instabilita): 90º flexe v lokti a 90º abdukce →  provádíme ZR do 90º, pozitivita = přeskočení, lupnutí nebo obava pacienta.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Rocwood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test (přední instabilita): postupně zvyšujeme stupeň abdukce od 45° přes 90° do 120° a v každém stupni ABDK zjišťujeme instabilitu tím, že provedeme ZR v RAK.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Jerk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test (zadní instabilita): pacienta uvedeme do 90º abdukce a VR v RAK, provedeme tlak v ose humeru do kloubu a následně provádíme horizontální addukci, přeskočení nebo bolest = pozitivita testu.</a:t>
            </a:r>
            <a:endParaRPr lang="cs-CZ" sz="1800" b="1" dirty="0"/>
          </a:p>
          <a:p>
            <a:pPr lvl="1">
              <a:lnSpc>
                <a:spcPct val="150000"/>
              </a:lnSpc>
              <a:buFontTx/>
              <a:buChar char="-"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94172113"/>
      </p:ext>
    </p:extLst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577" y="1828800"/>
            <a:ext cx="11474106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 GH kloubu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Možné komplikace: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zlomenina (hlavně odtržení velkého hrbolku nebo zlomenina krčku humeru – luxační zlomenina) – RTG,</a:t>
            </a:r>
          </a:p>
          <a:p>
            <a:pPr lvl="1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ruptura šlachy m.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supraspinatus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</a:p>
          <a:p>
            <a:pPr lvl="1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poranění nervů (n.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axillaris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– anestesie nad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tuberositas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deltoidea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</a:t>
            </a:r>
          </a:p>
          <a:p>
            <a:pPr lvl="1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poranění cév (a. + v.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axillaris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– periferní pulsace, venostáza,</a:t>
            </a:r>
          </a:p>
          <a:p>
            <a:pPr lvl="1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recidivující luxace – podkladem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Bankartova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lese nebo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Hill-Sachsův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defekt, SLAP léze, aj.</a:t>
            </a:r>
          </a:p>
          <a:p>
            <a:pPr lvl="1">
              <a:lnSpc>
                <a:spcPct val="150000"/>
              </a:lnSpc>
              <a:buFontTx/>
              <a:buChar char="-"/>
            </a:pPr>
            <a:endParaRPr lang="cs-CZ" sz="2000" b="1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FontTx/>
              <a:buChar char="-"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111661803"/>
      </p:ext>
    </p:extLst>
  </p:cSld>
  <p:clrMapOvr>
    <a:masterClrMapping/>
  </p:clrMapOvr>
  <p:transition spd="slow">
    <p:cov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 GH kloubu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Léčba: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k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onservativní: repozice – repoziční manévry dle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Cunninghama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Kochera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nebo Hippokrata + fixace (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Desault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Gilchrist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ve VR + ADDK), u prvních luxací až 6 týdnů (většinou 4 týdny)</a:t>
            </a:r>
          </a:p>
          <a:p>
            <a:pPr lvl="1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operační léčba: u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nereponovatelných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luxací (zastaralé luxace) nebo luxačních zlomenin, u recidivujících luxací s roztržením labrum 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glenoidale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(</a:t>
            </a:r>
            <a:r>
              <a:rPr lang="cs-CZ" sz="2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Bankartova</a:t>
            </a:r>
            <a:r>
              <a:rPr lang="cs-CZ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léze, SLAP, aj.), HSD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b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Tx/>
              <a:buChar char="-"/>
            </a:pPr>
            <a:endParaRPr lang="cs-CZ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98224098"/>
      </p:ext>
    </p:extLst>
  </p:cSld>
  <p:clrMapOvr>
    <a:masterClrMapping/>
  </p:clrMapOvr>
  <p:transition spd="slow"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 GH kloubu</a:t>
            </a:r>
          </a:p>
          <a:p>
            <a:pPr marL="0" lvl="0" indent="0">
              <a:buNone/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 </a:t>
            </a:r>
            <a:r>
              <a:rPr lang="cs-CZ" b="1" dirty="0">
                <a:solidFill>
                  <a:schemeClr val="tx1"/>
                </a:solidFill>
              </a:rPr>
              <a:t>(dle indikace lékaře):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/>
                </a:solidFill>
              </a:rPr>
              <a:t>v době fixace – zaměření na volné segmenty – (C, </a:t>
            </a:r>
            <a:r>
              <a:rPr lang="cs-CZ" b="1" dirty="0" err="1">
                <a:solidFill>
                  <a:schemeClr val="tx1"/>
                </a:solidFill>
              </a:rPr>
              <a:t>Th</a:t>
            </a:r>
            <a:r>
              <a:rPr lang="cs-CZ" b="1" dirty="0">
                <a:solidFill>
                  <a:schemeClr val="tx1"/>
                </a:solidFill>
              </a:rPr>
              <a:t>, zápěstí, ruka) + izometrie,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/>
                </a:solidFill>
              </a:rPr>
              <a:t>po odstranění fixace – RHB zaměřená přímo na </a:t>
            </a:r>
            <a:r>
              <a:rPr lang="cs-CZ" b="1" dirty="0" err="1">
                <a:solidFill>
                  <a:schemeClr val="tx1"/>
                </a:solidFill>
              </a:rPr>
              <a:t>glenohumerální</a:t>
            </a:r>
            <a:r>
              <a:rPr lang="cs-CZ" b="1" dirty="0">
                <a:solidFill>
                  <a:schemeClr val="tx1"/>
                </a:solidFill>
              </a:rPr>
              <a:t> kloub a okolí,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/>
                </a:solidFill>
              </a:rPr>
              <a:t>ošetření měkkých tkání v okolí kloubů (i míčkování), šetrná mobilizace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/>
                </a:solidFill>
              </a:rPr>
              <a:t>kyvadlové pohyby dle </a:t>
            </a:r>
            <a:r>
              <a:rPr lang="cs-CZ" b="1" dirty="0" err="1">
                <a:solidFill>
                  <a:schemeClr val="tx1"/>
                </a:solidFill>
              </a:rPr>
              <a:t>Codmana</a:t>
            </a:r>
            <a:r>
              <a:rPr lang="cs-CZ" b="1" dirty="0">
                <a:solidFill>
                  <a:schemeClr val="tx1"/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/>
                </a:solidFill>
              </a:rPr>
              <a:t>postupné zvyšování rozsahu pohybu v kloubu pasivně, následně aktivně s dopomocí a aktivně v odlehčení (závěs, voda) – do 6 týdne zakázán pohyb do ZR, abdukce jen do 45º, od 6 týdne ABDK 90º a postupná ZR, do 3M po zranění jsou KI pohyby do maximální ABDK a ZR,</a:t>
            </a:r>
          </a:p>
          <a:p>
            <a:pPr>
              <a:buFontTx/>
              <a:buChar char="-"/>
            </a:pPr>
            <a:r>
              <a:rPr lang="cs-CZ" sz="1800" b="1" dirty="0">
                <a:solidFill>
                  <a:schemeClr val="tx1"/>
                </a:solidFill>
              </a:rPr>
              <a:t>oslabené svaly posilujeme izometrickou kontrakcí, v UKŘ a OKŘ (cvičení proti odporu</a:t>
            </a:r>
            <a:br>
              <a:rPr lang="cs-CZ" sz="1800" b="1" dirty="0">
                <a:solidFill>
                  <a:schemeClr val="tx1"/>
                </a:solidFill>
              </a:rPr>
            </a:br>
            <a:r>
              <a:rPr lang="cs-CZ" sz="1800" b="1" dirty="0">
                <a:solidFill>
                  <a:schemeClr val="tx1"/>
                </a:solidFill>
              </a:rPr>
              <a:t>pro zvýšení svalové síly zařazujeme až po získání dostatečného rozsahu pohybu se správným zapojením aktivovaných svalů </a:t>
            </a:r>
            <a:r>
              <a:rPr lang="cs-CZ" sz="1800" b="1" dirty="0" err="1">
                <a:solidFill>
                  <a:schemeClr val="tx1"/>
                </a:solidFill>
              </a:rPr>
              <a:t>timingem</a:t>
            </a:r>
            <a:r>
              <a:rPr lang="cs-CZ" sz="1800" b="1" dirty="0">
                <a:solidFill>
                  <a:schemeClr val="tx1"/>
                </a:solidFill>
              </a:rPr>
              <a:t> (včetně stabilizátorů) – ALE!</a:t>
            </a:r>
          </a:p>
          <a:p>
            <a:pPr>
              <a:buFontTx/>
              <a:buChar char="-"/>
            </a:pP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792133528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a biomechanika loketního kloubu a ramenního kloubu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456167" cy="495808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b="1" dirty="0"/>
          </a:p>
          <a:p>
            <a:pPr>
              <a:buFontTx/>
              <a:buChar char="-"/>
            </a:pPr>
            <a:endParaRPr lang="cs-CZ" sz="2000" b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br>
              <a:rPr lang="cs-CZ" sz="2000" dirty="0"/>
            </a:br>
            <a:endParaRPr lang="cs-CZ" sz="2000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F64B154-BEA6-4584-9F9B-F8E99624A5DE}"/>
              </a:ext>
            </a:extLst>
          </p:cNvPr>
          <p:cNvSpPr txBox="1"/>
          <p:nvPr/>
        </p:nvSpPr>
        <p:spPr>
          <a:xfrm>
            <a:off x="7559040" y="6170084"/>
            <a:ext cx="4399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err="1"/>
              <a:t>Michalíček</a:t>
            </a:r>
            <a:r>
              <a:rPr lang="cs-CZ" sz="1400" i="1" dirty="0"/>
              <a:t>, Vacek, 2014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59C13-8FF6-445C-A86D-A13D5C897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886" y="1828800"/>
            <a:ext cx="5600150" cy="474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27925"/>
      </p:ext>
    </p:extLst>
  </p:cSld>
  <p:clrMapOvr>
    <a:masterClrMapping/>
  </p:clrMapOvr>
  <p:transition spd="slow">
    <p:cov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 GH kloubu</a:t>
            </a:r>
          </a:p>
          <a:p>
            <a:pPr marL="0" indent="0">
              <a:buNone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(dle indikace lékaře):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pomůcky: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overball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theraband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gymball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tyčka (vleže →vsedě) </a:t>
            </a:r>
            <a:endParaRPr lang="cs-CZ" sz="20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metody: PNF, VRL, DNS, ACT, BPP (centrace)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všechny pohyby pletence ramenního jsou vázány na funkci lopatky spojenou se správnou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koaktivací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svalstva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FT: IVP,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elektrogymnastika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UZ+TENS</a:t>
            </a:r>
          </a:p>
          <a:p>
            <a:pPr mar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>
              <a:buNone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72256159"/>
      </p:ext>
    </p:extLst>
  </p:cSld>
  <p:clrMapOvr>
    <a:masterClrMapping/>
  </p:clrMapOvr>
  <p:transition spd="slow">
    <p:cov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Ruptura RM 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souvisí se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subakromiálním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impingement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syndromem, vznik u chronických degenerativních změn šlach RM (ty jsou následkem chronického přetěžování a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mikrotraumatizace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akutní ruptura zdravé RM je možná, ale vzácná (mladší sportující pacienti nebo masivní trauma),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bolest (dlouholetá, typicky noční), omezení aktivního pohybu v RAK, pasivní pohyb v RAK je volný, hypotrofie svalstva pletence ramenního (hlavně m.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supraspinatus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pseudoparalýza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 masivních ruptur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Terapie: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nejčastěji operační řešení (sutura šlach +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subakromiální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dekomprese), po výkonu 6 týdnů fixace v abdukční dlaze v 60°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 období fixace zákaz aktivního pohybu sešitých svalů (striktní zákaz aktivní abdukce a flexe), pohyby pasivní vedené fyzioterapeutem příp.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motodlahou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10 – 15 minut, 2 – 3x denně, po 6 týdnech aktivní asistované cvičení (pozor na synkinézu lopatky).</a:t>
            </a:r>
          </a:p>
          <a:p>
            <a:pPr marL="457200" lvl="1" indent="0">
              <a:buNone/>
            </a:pPr>
            <a:endParaRPr lang="cs-CZ" sz="1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endParaRPr lang="cs-CZ" sz="1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116552132"/>
      </p:ext>
    </p:extLst>
  </p:cSld>
  <p:clrMapOvr>
    <a:masterClrMapping/>
  </p:clrMapOvr>
  <p:transition spd="slow"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767" y="1724025"/>
            <a:ext cx="10577552" cy="494792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Ruptura RM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1" u="sng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Gschwendtova</a:t>
            </a:r>
            <a:r>
              <a:rPr lang="cs-CZ" sz="19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klasifikace</a:t>
            </a: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Ruptura postihuje m.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supraspinatus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nebo m.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subscapularis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do velikosti 1 cm</a:t>
            </a:r>
            <a:b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Ruptura téže lokalizace, ale velikost do 2 cm</a:t>
            </a:r>
            <a:b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 Ruptura zasahuje m.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supraspinatus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 a další šlachy podle jejichž postižení se dělí na podskupiny </a:t>
            </a:r>
            <a:b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A: Je postižen i m.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subscapularis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nebo m.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infraspinatus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velikost do 4 cm</a:t>
            </a:r>
            <a:b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B: Je postižena větší část šlachy m.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subscapularis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 a m.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infraspinatus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velikost ruptury do 5 cm</a:t>
            </a:r>
            <a:b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C: Jde o masivní rupturu větší než 5 cm zasahující celý m.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supraspinatus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m.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infraspiantus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event. m.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teres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minor a m.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subscapularis</a:t>
            </a:r>
            <a:b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 Masivní ruptura celé rotátorové manžety, kdy dochází ke  kompletnímu svlečení hlavice humeru.</a:t>
            </a:r>
          </a:p>
          <a:p>
            <a:pPr marL="0" indent="0">
              <a:lnSpc>
                <a:spcPct val="150000"/>
              </a:lnSpc>
              <a:buNone/>
            </a:pP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>
              <a:buNone/>
            </a:pPr>
            <a:endParaRPr lang="cs-CZ" sz="1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endParaRPr lang="cs-CZ" sz="1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500819230"/>
      </p:ext>
    </p:extLst>
  </p:cSld>
  <p:clrMapOvr>
    <a:masterClrMapping/>
  </p:clrMapOvr>
  <p:transition spd="slow">
    <p:cove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 lnSpcReduction="10000"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Ruptura RM</a:t>
            </a:r>
          </a:p>
          <a:p>
            <a:pPr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(Kolář, 2009), dle indikace lékaře: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a 2. stupeň podle </a:t>
            </a:r>
            <a:r>
              <a:rPr lang="cs-CZ" sz="20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Gschwenda</a:t>
            </a:r>
            <a:endParaRPr lang="cs-CZ" sz="20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I. fáze (0. – 2. týden po výkonu) – ortéza, kryoterapie, pasivní pohyb limitován do 	90° abdukce, 20° extenze, 70° VR (ne za zády) – ne plný rozsah, aby 	nedocházelo k natahování operovaných struktur, pasivní ZR zakázána při 	rekonstrukci m.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subscapularis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kyvadlové pohyby, aktivní pohyby v 	nefixovaných částech (loket, zápěstí, prsty,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Cp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TMT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II. fáze (2. – 6. týden po výkonu) – používání ortézy během dne omezujeme, 	stabilizační cvičení GH a lopatky, TMT, mobilizace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III. fáze (6. – 12. týden po výkonu) – ortézu pacient používá jen v noci, rozsah 	není limitován, začátek s asistovaným aktivním a aktivním pohybem v celém 	rozsahu (UKŘ, OKŘ,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Flow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-in,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Redcord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therabandy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PNF, DNS, VRL, aj.), 	zařazujeme jemné posilovací cviky </a:t>
            </a:r>
          </a:p>
          <a:p>
            <a:pPr marL="0" indent="0">
              <a:buNone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020340886"/>
      </p:ext>
    </p:extLst>
  </p:cSld>
  <p:clrMapOvr>
    <a:masterClrMapping/>
  </p:clrMapOvr>
  <p:transition spd="slow">
    <p:cover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Ruptura RM</a:t>
            </a:r>
          </a:p>
          <a:p>
            <a:pPr>
              <a:buFontTx/>
              <a:buChar char="-"/>
            </a:pPr>
            <a:r>
              <a:rPr lang="cs-CZ" sz="24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(Kolář, 2009), dle indikace lékaře: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IV. Fáze (12. – 18. týden od výkonu) – odporová cvičení, posturální uvědomění, 	PNF, DNS, pružné tahy, </a:t>
            </a:r>
            <a:r>
              <a:rPr lang="cs-CZ" sz="2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plyometrická</a:t>
            </a: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cvičení, dynamická cvičení, aj.</a:t>
            </a:r>
          </a:p>
          <a:p>
            <a:pPr marL="0" indent="0">
              <a:buNone/>
            </a:pP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 a 4. stupeň dle </a:t>
            </a:r>
            <a:r>
              <a:rPr lang="cs-CZ" sz="22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Gschwenda</a:t>
            </a:r>
            <a:endParaRPr lang="cs-CZ" sz="22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cs-CZ" sz="2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I. fáze (0. – 2. týden po výkonu) – podobně jako u 1. – 2. stupně</a:t>
            </a:r>
          </a:p>
          <a:p>
            <a:pPr marL="0" indent="0">
              <a:buNone/>
            </a:pP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II. fáze (2. – 6. týden po výkonu) – postup stejný jako u 1. – 2. stupně, ale ortézu 	doporučeno nosit stále</a:t>
            </a:r>
          </a:p>
          <a:p>
            <a:pPr marL="0" indent="0">
              <a:buNone/>
            </a:pP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III. fáze (6. – 12. týden) ortézu doporučujeme odkládat, rozsah pohybu není 	limitován, pouze omezujeme zvedání paže nad hlavu</a:t>
            </a:r>
          </a:p>
          <a:p>
            <a:pPr marL="0" indent="0">
              <a:buNone/>
            </a:pP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IV. Fáze (12. – 18. týden) odporová cvičení, pokud je průběh hojení bez komplikací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Sport bez omezení – po 6 měsících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	</a:t>
            </a:r>
          </a:p>
          <a:p>
            <a:pPr marL="0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849092020"/>
      </p:ext>
    </p:extLst>
  </p:cSld>
  <p:clrMapOvr>
    <a:masterClrMapping/>
  </p:clrMapOvr>
  <p:transition spd="slow">
    <p:cove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4" y="1921267"/>
            <a:ext cx="10631050" cy="518844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Ruptura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caput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longum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m.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bicipitis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brachii</a:t>
            </a:r>
            <a:endParaRPr lang="cs-CZ" sz="21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Tx/>
              <a:buChar char="-"/>
            </a:pP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opakované zvedání a v menší míře dosahování paží nad hlavu, vede k zánětu,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mikrorupturám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degenerativním změnám šlachy, které mohou vyústit až k ruptuře</a:t>
            </a:r>
          </a:p>
          <a:p>
            <a:pPr algn="just">
              <a:buFontTx/>
              <a:buChar char="-"/>
            </a:pP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typicky u pacientů nad 40 let a mohou být spojeny s rupturou RM, u mladých pacientů jsou výjimečné, nejčastěji na degenerativním podkladě </a:t>
            </a:r>
          </a:p>
          <a:p>
            <a:pPr algn="just">
              <a:buFontTx/>
              <a:buChar char="-"/>
            </a:pPr>
            <a:r>
              <a:rPr lang="cs-CZ" sz="21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KO: 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tendinitida + ,,boule“ přímo nad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antekubitální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fossou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svědčí pro akutní rupturu šlachy, nutná další vyšetření: UZ, MRI, artroskopie</a:t>
            </a:r>
          </a:p>
          <a:p>
            <a:pPr algn="just">
              <a:buFontTx/>
              <a:buChar char="-"/>
            </a:pPr>
            <a:r>
              <a:rPr lang="cs-CZ" sz="21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Typy: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poranění proximální části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caput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longum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poranění svalové části, poranění distálního úponu, SLAP léze (poranění šlach v místě úponu na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tuberculum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supraglenoidale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algn="just">
              <a:buFontTx/>
              <a:buChar char="-"/>
            </a:pPr>
            <a:r>
              <a:rPr lang="cs-CZ" sz="21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Terapie: 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dle věku a rozsahu poškození (u starších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konzervartivní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postup, u mladších pacientů operační řešení)</a:t>
            </a:r>
          </a:p>
          <a:p>
            <a:pPr algn="just">
              <a:buFontTx/>
              <a:buChar char="-"/>
            </a:pPr>
            <a:r>
              <a:rPr lang="cs-CZ" sz="21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RHB: 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aktivní cvičení dle operatéra (cca po 4 – 6 týdnech), do vyjmutí stehů dovolen šetrný pohyb v loketním kloubu v nebolestivém rozsahu, později možná pasivní cvičení všech pohybů v rameni i v lokti, poté izometrická cvičení, cvičení v UKŘ, později postupně OKŘ a dynamická cvičení proti odporu, techniky MT, mobilizace (šetrně)</a:t>
            </a:r>
          </a:p>
          <a:p>
            <a:pPr algn="just"/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341207835"/>
      </p:ext>
    </p:extLst>
  </p:cSld>
  <p:clrMapOvr>
    <a:masterClrMapping/>
  </p:clrMapOvr>
  <p:transition spd="slow">
    <p:cove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690" y="1356189"/>
            <a:ext cx="10510463" cy="4777484"/>
          </a:xfrm>
        </p:spPr>
        <p:txBody>
          <a:bodyPr>
            <a:normAutofit fontScale="25000" lnSpcReduction="20000"/>
          </a:bodyPr>
          <a:lstStyle/>
          <a:p>
            <a:r>
              <a:rPr lang="cs-CZ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Zlomenina pažní kosti</a:t>
            </a:r>
          </a:p>
          <a:p>
            <a:pPr marL="457200" indent="-457200">
              <a:buAutoNum type="arabicPeriod"/>
            </a:pPr>
            <a:r>
              <a:rPr lang="cs-CZ" sz="72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Fraktura proximálního humeru</a:t>
            </a:r>
          </a:p>
          <a:p>
            <a:pPr lvl="1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časté u starších nemocných (u mladých se spíše luxuje ramenní kloub)</a:t>
            </a:r>
          </a:p>
          <a:p>
            <a:pPr lvl="1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podle AO klasifikace se dělí na: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	A –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extraartikulární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dvouúlomkové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	B –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extraartikulární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tříúlomkové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	C –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intraartikulární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</a:t>
            </a:r>
          </a:p>
          <a:p>
            <a:pPr lvl="1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podle Zemana typů 6 (zlomeniny anatomického krčku, chirurgického krčku, odlomení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tuberculum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majus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tuberculum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minus, luxační zlomeniny přední a zadní)</a:t>
            </a:r>
          </a:p>
          <a:p>
            <a:pPr lvl="1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možné dislokace:</a:t>
            </a:r>
          </a:p>
          <a:p>
            <a:pPr lvl="2" algn="just">
              <a:lnSpc>
                <a:spcPct val="120000"/>
              </a:lnSpc>
              <a:buFontTx/>
              <a:buChar char="-"/>
            </a:pP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odlomení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tuberculum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majus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– tah šlachy m.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supraspinatus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</a:p>
          <a:p>
            <a:pPr lvl="2" algn="just">
              <a:lnSpc>
                <a:spcPct val="120000"/>
              </a:lnSpc>
              <a:buFontTx/>
              <a:buChar char="-"/>
            </a:pP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odlomení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tuberculum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minus – tah šlachy m.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subscapularis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mediálně,</a:t>
            </a:r>
          </a:p>
          <a:p>
            <a:pPr lvl="2" algn="just">
              <a:lnSpc>
                <a:spcPct val="120000"/>
              </a:lnSpc>
              <a:buFontTx/>
              <a:buChar char="-"/>
            </a:pP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zlomenina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collum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chirurgicum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– tah distálního fragmentu mediálně (úpon m.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pectoralis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major).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endParaRPr lang="cs-CZ" sz="72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72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lvl="1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br>
              <a:rPr lang="cs-CZ" sz="1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sz="1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sz="17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cs-CZ" sz="2000" b="1" dirty="0"/>
          </a:p>
          <a:p>
            <a:pPr lvl="1">
              <a:buFontTx/>
              <a:buChar char="-"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815532377"/>
      </p:ext>
    </p:extLst>
  </p:cSld>
  <p:clrMapOvr>
    <a:masterClrMapping/>
  </p:clrMapOvr>
  <p:transition spd="slow">
    <p:cov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229411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67" y="1664414"/>
            <a:ext cx="11054994" cy="4777484"/>
          </a:xfrm>
        </p:spPr>
        <p:txBody>
          <a:bodyPr>
            <a:normAutofit fontScale="25000" lnSpcReduction="20000"/>
          </a:bodyPr>
          <a:lstStyle/>
          <a:p>
            <a:r>
              <a:rPr lang="cs-CZ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Zlomenina pažní kosti</a:t>
            </a:r>
          </a:p>
          <a:p>
            <a:pPr marL="457200" indent="-457200">
              <a:buAutoNum type="arabicPeriod"/>
            </a:pPr>
            <a:r>
              <a:rPr lang="cs-CZ" sz="72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Fraktura proximálního humeru</a:t>
            </a:r>
          </a:p>
          <a:p>
            <a:pPr marL="342900" lvl="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7200" b="1" u="sng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KO: </a:t>
            </a:r>
          </a:p>
          <a:p>
            <a:pPr lvl="1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7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změny konfigurace ramene, otok, </a:t>
            </a:r>
            <a:r>
              <a:rPr lang="cs-CZ" sz="7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antalgické</a:t>
            </a:r>
            <a:r>
              <a:rPr lang="cs-CZ" sz="7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držení, omezený pohyb, krepitace úlomků, u luxačních zlomenin prázdná jamka ramenního kloubu,</a:t>
            </a:r>
          </a:p>
          <a:p>
            <a:pPr lvl="1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7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nutno vyšetřit inervaci (poranění n. </a:t>
            </a:r>
            <a:r>
              <a:rPr lang="cs-CZ" sz="70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axillaris</a:t>
            </a:r>
            <a:r>
              <a:rPr lang="cs-CZ" sz="7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při zlomeninách krčku).</a:t>
            </a:r>
          </a:p>
          <a:p>
            <a:pPr marL="342900" lvl="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7200" b="1" u="sng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Terapie: </a:t>
            </a:r>
          </a:p>
          <a:p>
            <a:pPr lvl="1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Konzervativní: u nedislokovaných zlomenin nebo dislokovaných stabilních po repozici, postavení musí být v abdukci (addukce by vedla ke srůstům v axilárním recesu) –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Desault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s vypodložením axily, abdukční dlaha (30</a:t>
            </a:r>
            <a:r>
              <a:rPr lang="cs-CZ" sz="7200" b="1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 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předpažení, 60</a:t>
            </a:r>
            <a:r>
              <a:rPr lang="cs-CZ" sz="7200" b="1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o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abdukce), </a:t>
            </a:r>
          </a:p>
          <a:p>
            <a:pPr lvl="1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7200" b="1" dirty="0">
                <a:solidFill>
                  <a:schemeClr val="tx1"/>
                </a:solidFill>
                <a:ea typeface="Times New Roman" panose="02020603050405020304" pitchFamily="18" charset="0"/>
              </a:rPr>
              <a:t>O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perační: u zavřených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ireponibilních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nebo reponibilních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neretinovatelných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u otevřených zlomenin, komplikovaných poraněním cév a nervů a u rizika </a:t>
            </a:r>
            <a:r>
              <a:rPr lang="cs-CZ" sz="72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nekrozy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hlavice (příp</a:t>
            </a:r>
            <a:r>
              <a:rPr lang="cs-CZ" sz="7200" b="1" dirty="0">
                <a:solidFill>
                  <a:schemeClr val="tx1"/>
                </a:solidFill>
                <a:ea typeface="Times New Roman" panose="02020603050405020304" pitchFamily="18" charset="0"/>
              </a:rPr>
              <a:t>. i </a:t>
            </a: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CKP).</a:t>
            </a:r>
          </a:p>
          <a:p>
            <a:pPr marL="400050" lvl="1" indent="0" algn="just">
              <a:lnSpc>
                <a:spcPct val="120000"/>
              </a:lnSpc>
              <a:buNone/>
              <a:tabLst>
                <a:tab pos="226695" algn="l"/>
              </a:tabLst>
            </a:pPr>
            <a:r>
              <a:rPr lang="cs-CZ" sz="72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endParaRPr lang="cs-CZ" sz="6400" b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endParaRPr lang="cs-CZ" sz="6400" b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4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lvl="1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br>
              <a:rPr lang="cs-CZ" sz="1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cs-CZ" sz="1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sz="17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cs-CZ" sz="2000" b="1" dirty="0"/>
          </a:p>
          <a:p>
            <a:pPr lvl="1">
              <a:buFontTx/>
              <a:buChar char="-"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71865598"/>
      </p:ext>
    </p:extLst>
  </p:cSld>
  <p:clrMapOvr>
    <a:masterClrMapping/>
  </p:clrMapOvr>
  <p:transition spd="slow">
    <p:cove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Zlomenina pažní kosti</a:t>
            </a:r>
          </a:p>
          <a:p>
            <a:pPr marL="457200" indent="-457200">
              <a:buAutoNum type="arabicPeriod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Fraktura proximálního humeru</a:t>
            </a:r>
          </a:p>
          <a:p>
            <a:pPr marL="457200" lvl="1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Rehabilitace u fraktur proximálního humeru (dle Bastlové et al.)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subakutní fáze RHB  (imobilizace končetiny)</a:t>
            </a:r>
          </a:p>
          <a:p>
            <a:pPr lvl="1"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prevence reflexních a dystrofických změn,</a:t>
            </a:r>
          </a:p>
          <a:p>
            <a:pPr lvl="1"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 jednoduchých zlomenin začíná již několik dnů po úrazu x u komplikovaných zpravidla ve druhém týdnu, </a:t>
            </a:r>
          </a:p>
          <a:p>
            <a:pPr lvl="1"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zlepšení segmentové pohyblivosti krční a hrudní páteře, její napřímení a optimální nastavení pozice lopatky. </a:t>
            </a:r>
          </a:p>
          <a:p>
            <a:pPr marL="0" lv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08234893"/>
      </p:ext>
    </p:extLst>
  </p:cSld>
  <p:clrMapOvr>
    <a:masterClrMapping/>
  </p:clrMapOvr>
  <p:transition spd="slow">
    <p:cove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Zlomenina pažní kosti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Rehabilitace u fraktur proximálního humeru (dle Bastlové et al.)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b="1" u="sng" dirty="0">
                <a:solidFill>
                  <a:schemeClr val="tx1"/>
                </a:solidFill>
              </a:rPr>
              <a:t>obnova pohyblivosti ve </a:t>
            </a:r>
            <a:r>
              <a:rPr lang="cs-CZ" b="1" u="sng" dirty="0" err="1">
                <a:solidFill>
                  <a:schemeClr val="tx1"/>
                </a:solidFill>
              </a:rPr>
              <a:t>skapulothorakálním</a:t>
            </a:r>
            <a:r>
              <a:rPr lang="cs-CZ" b="1" u="sng" dirty="0">
                <a:solidFill>
                  <a:schemeClr val="tx1"/>
                </a:solidFill>
              </a:rPr>
              <a:t> spojení </a:t>
            </a:r>
            <a:endParaRPr lang="cs-CZ" b="1" dirty="0">
              <a:solidFill>
                <a:schemeClr val="tx1"/>
              </a:solidFill>
            </a:endParaRP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/>
                </a:solidFill>
              </a:rPr>
              <a:t>manuální terapie – obnova správné </a:t>
            </a:r>
            <a:r>
              <a:rPr lang="cs-CZ" b="1" dirty="0" err="1">
                <a:solidFill>
                  <a:schemeClr val="tx1"/>
                </a:solidFill>
              </a:rPr>
              <a:t>fce</a:t>
            </a:r>
            <a:r>
              <a:rPr lang="cs-CZ" b="1" dirty="0">
                <a:solidFill>
                  <a:schemeClr val="tx1"/>
                </a:solidFill>
              </a:rPr>
              <a:t> lopatky a svalů v jejím okolí, 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/>
                </a:solidFill>
              </a:rPr>
              <a:t>lze využít i Vojtovu metodu či PNF,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/>
                </a:solidFill>
              </a:rPr>
              <a:t>podle okolností začínáme od druhého až třetího týdne po úrazu nebo operace s aktivním cvičením paže, PAC učíme kyvadlové pohyby,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/>
                </a:solidFill>
              </a:rPr>
              <a:t>provádíme uvolnění zkrácených MT (důsledek imobilizace), 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/>
                </a:solidFill>
              </a:rPr>
              <a:t>oslabení m. triceps </a:t>
            </a:r>
            <a:r>
              <a:rPr lang="cs-CZ" b="1" dirty="0" err="1">
                <a:solidFill>
                  <a:schemeClr val="tx1"/>
                </a:solidFill>
              </a:rPr>
              <a:t>brachii</a:t>
            </a:r>
            <a:r>
              <a:rPr lang="cs-CZ" b="1" dirty="0">
                <a:solidFill>
                  <a:schemeClr val="tx1"/>
                </a:solidFill>
              </a:rPr>
              <a:t> i svalstva RM (hlavně zevní rotátory) → pozornost věnujeme aktivní zevní rotaci paže jak při </a:t>
            </a:r>
            <a:r>
              <a:rPr lang="cs-CZ" b="1" dirty="0" err="1">
                <a:solidFill>
                  <a:schemeClr val="tx1"/>
                </a:solidFill>
              </a:rPr>
              <a:t>fázickém</a:t>
            </a:r>
            <a:r>
              <a:rPr lang="cs-CZ" b="1" dirty="0">
                <a:solidFill>
                  <a:schemeClr val="tx1"/>
                </a:solidFill>
              </a:rPr>
              <a:t> pohybu, tak při cvičení opěrné </a:t>
            </a:r>
            <a:r>
              <a:rPr lang="cs-CZ" b="1" dirty="0" err="1">
                <a:solidFill>
                  <a:schemeClr val="tx1"/>
                </a:solidFill>
              </a:rPr>
              <a:t>fce</a:t>
            </a:r>
            <a:r>
              <a:rPr lang="cs-CZ" b="1" dirty="0">
                <a:solidFill>
                  <a:schemeClr val="tx1"/>
                </a:solidFill>
              </a:rPr>
              <a:t>, 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/>
                </a:solidFill>
              </a:rPr>
              <a:t>funkční </a:t>
            </a:r>
            <a:r>
              <a:rPr lang="cs-CZ" b="1" dirty="0" err="1">
                <a:solidFill>
                  <a:schemeClr val="tx1"/>
                </a:solidFill>
              </a:rPr>
              <a:t>taping</a:t>
            </a:r>
            <a:r>
              <a:rPr lang="cs-CZ" b="1" dirty="0">
                <a:solidFill>
                  <a:schemeClr val="tx1"/>
                </a:solidFill>
              </a:rPr>
              <a:t> pro zlepšení stabilizace pletence.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sz="2000" b="1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323940342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076" y="1790700"/>
            <a:ext cx="11300511" cy="4947920"/>
          </a:xfrm>
        </p:spPr>
        <p:txBody>
          <a:bodyPr>
            <a:normAutofit fontScale="25000" lnSpcReduction="20000"/>
          </a:bodyPr>
          <a:lstStyle/>
          <a:p>
            <a:r>
              <a:rPr lang="cs-CZ" sz="7200" b="1" dirty="0">
                <a:solidFill>
                  <a:schemeClr val="tx1"/>
                </a:solidFill>
              </a:rPr>
              <a:t>Kontuze: prosté zhmoždění, naražení nebo </a:t>
            </a:r>
            <a:r>
              <a:rPr lang="cs-CZ" sz="7200" b="1" dirty="0" err="1">
                <a:solidFill>
                  <a:schemeClr val="tx1"/>
                </a:solidFill>
              </a:rPr>
              <a:t>décollement</a:t>
            </a:r>
            <a:endParaRPr lang="cs-CZ" sz="72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7200" b="1" dirty="0" err="1">
                <a:solidFill>
                  <a:schemeClr val="tx1"/>
                </a:solidFill>
              </a:rPr>
              <a:t>Décollement</a:t>
            </a:r>
            <a:r>
              <a:rPr lang="cs-CZ" sz="7200" b="1" dirty="0">
                <a:solidFill>
                  <a:schemeClr val="tx1"/>
                </a:solidFill>
              </a:rPr>
              <a:t>: při působení tangenciální síly, posun tkání proti sobě → vytvoření dutiny a naplnění krví mezi vrstvami tkání; punkce dutiny a aplikace kompresního obvazu pro zabránění recidivy náplně, při neúspěchu incize a drenáž.</a:t>
            </a:r>
          </a:p>
          <a:p>
            <a:pPr>
              <a:lnSpc>
                <a:spcPct val="120000"/>
              </a:lnSpc>
            </a:pPr>
            <a:r>
              <a:rPr lang="cs-CZ" sz="7200" b="1" dirty="0">
                <a:solidFill>
                  <a:schemeClr val="tx1"/>
                </a:solidFill>
              </a:rPr>
              <a:t>Poranění šlach: otevřené x uzavřené; kompletní x parciální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7200" b="1" dirty="0">
                <a:solidFill>
                  <a:schemeClr val="tx1"/>
                </a:solidFill>
              </a:rPr>
              <a:t>Kompletní poranění: sutura šlachy, fixace 2 – 6 týdnů (záleží na pevnosti sutury a lokalizaci poranění, rozhoduje operatér)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7200" b="1" dirty="0">
                <a:solidFill>
                  <a:schemeClr val="tx1"/>
                </a:solidFill>
              </a:rPr>
              <a:t>Parciální léze: fixace 3 – 6 týdnů</a:t>
            </a:r>
          </a:p>
          <a:p>
            <a:pPr>
              <a:lnSpc>
                <a:spcPct val="120000"/>
              </a:lnSpc>
            </a:pPr>
            <a:r>
              <a:rPr lang="cs-CZ" sz="7200" b="1" dirty="0">
                <a:solidFill>
                  <a:schemeClr val="tx1"/>
                </a:solidFill>
              </a:rPr>
              <a:t>Poranění svalů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sz="7200" b="1" dirty="0">
                <a:solidFill>
                  <a:schemeClr val="tx1"/>
                </a:solidFill>
              </a:rPr>
              <a:t>Natažení svalu – kontinuita svalu zachována</a:t>
            </a:r>
            <a:br>
              <a:rPr lang="cs-CZ" sz="7200" b="1" dirty="0">
                <a:solidFill>
                  <a:schemeClr val="tx1"/>
                </a:solidFill>
              </a:rPr>
            </a:br>
            <a:r>
              <a:rPr lang="cs-CZ" sz="7200" b="1" dirty="0">
                <a:solidFill>
                  <a:schemeClr val="tx1"/>
                </a:solidFill>
              </a:rPr>
              <a:t>- KO: křečovitá bolest, zvýšení tonu s pocitem napětí (hlavně při protažení svalu)</a:t>
            </a:r>
            <a:br>
              <a:rPr lang="cs-CZ" sz="7200" b="1" dirty="0">
                <a:solidFill>
                  <a:schemeClr val="tx1"/>
                </a:solidFill>
              </a:rPr>
            </a:br>
            <a:r>
              <a:rPr lang="cs-CZ" sz="7200" b="1" dirty="0">
                <a:solidFill>
                  <a:schemeClr val="tx1"/>
                </a:solidFill>
              </a:rPr>
              <a:t>- Terapie: relativní klidový režim, chlazení postiženého místa v akutní fázi (24h), elevace končetiny, lehká masáž v lokalitě natažení, uvolnění v místě reflexně vzniklých spasmů v daném svalu i ve svalech reagujících ve svalových smyčkách, sportovní zátěž za 2 – 4 týdny.</a:t>
            </a:r>
          </a:p>
          <a:p>
            <a:pPr marL="0" indent="0">
              <a:lnSpc>
                <a:spcPct val="120000"/>
              </a:lnSpc>
              <a:buNone/>
            </a:pPr>
            <a:endParaRPr lang="cs-CZ" sz="64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cs-CZ" sz="32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cs-CZ" sz="3200" b="1" dirty="0"/>
          </a:p>
          <a:p>
            <a:pPr marL="0" indent="0">
              <a:buNone/>
            </a:pPr>
            <a:endParaRPr lang="cs-CZ" sz="2900" b="1" dirty="0"/>
          </a:p>
          <a:p>
            <a:pPr marL="0" indent="0">
              <a:buNone/>
            </a:pPr>
            <a:endParaRPr lang="cs-CZ" sz="2900" b="1" dirty="0"/>
          </a:p>
          <a:p>
            <a:pPr marL="0" indent="0">
              <a:buNone/>
            </a:pPr>
            <a:br>
              <a:rPr lang="cs-CZ" sz="1900" dirty="0"/>
            </a:br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935664308"/>
      </p:ext>
    </p:extLst>
  </p:cSld>
  <p:clrMapOvr>
    <a:masterClrMapping/>
  </p:clrMapOvr>
  <p:transition spd="slow">
    <p:cover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Zlomenina pažní kosti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Rehabilitace u fraktur proximálního humeru (dle Bastlové et al.)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nervosvalová stabilizace </a:t>
            </a:r>
            <a:r>
              <a:rPr lang="cs-CZ" b="1" u="sng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glenohumerálního</a:t>
            </a: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kloubu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aktivní nervosvalová kompenzace resp. substituce úrazem poškozených okolních struktur, které zajišťují pasivní stabilizaci ramenního kloubu, 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pokračování v otevřených kinematických řetězcích v podobě kyvadlových pohybů paže a rovněž ve cvičení v uzavřených kinematických řetězcích (zvětšení axiálního zatížení humeru, opora o předloktí a dlaň ruky),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ke cvičení lze využít i tlak končetiny do labilních ploch (molitan, míče).</a:t>
            </a:r>
          </a:p>
          <a:p>
            <a:pPr marL="0" lv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647142971"/>
      </p:ext>
    </p:extLst>
  </p:cSld>
  <p:clrMapOvr>
    <a:masterClrMapping/>
  </p:clrMapOvr>
  <p:transition spd="slow">
    <p:cover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Zlomenina pažní kosti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Rehabilitace u fraktur proximálního humeru (dle Bastlové et al.)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rehabilitace specifické motoriky pletence ramenního 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 nekomplikovaných a časně rehabilitovaných nemocných již od 4. týdne po úrazu, výjimečně během druhého měsíce,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předpokladem zahájení je aktivní elevace a abdukce alespoň 135° s adekvátním rozsahem pohybu lopatky, 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cílené cvičení pletencového svalstva – nácvik stabilizační funkce v opoře a rychlé střídání koncentrické x excentrické aktivity (můžeme využít míčů,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therabandů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nácvik specifických pohybů nutných pro vykonávání povolání nebo sportu,</a:t>
            </a:r>
          </a:p>
          <a:p>
            <a:pPr lvl="0"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celková doba pro uspokojivý návrat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fce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ramenního pletence – 3-4 měsíce (do konce 6 měsíce nutné domácí cvičení).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73723115"/>
      </p:ext>
    </p:extLst>
  </p:cSld>
  <p:clrMapOvr>
    <a:masterClrMapping/>
  </p:clrMapOvr>
  <p:transition spd="slow">
    <p:cover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 lnSpcReduction="10000"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Zlomenina pažní kosti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Zlomeniny diafýzy humeru</a:t>
            </a:r>
          </a:p>
          <a:p>
            <a:pPr lvl="0">
              <a:buFontTx/>
              <a:buChar char="-"/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Vznik: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přímým nárazem na paži při pádu, úderem těžkého předmětu nebo pádem na loket, vzácně prudkým pohybem svalů (sportovci – „při páce u svalovců“),</a:t>
            </a:r>
          </a:p>
          <a:p>
            <a:pPr>
              <a:buFontTx/>
              <a:buChar char="-"/>
            </a:pP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klasické příznaky zlomeniny (bolest, deformita, 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pathologická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pohyblivost, 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edem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 hematom, krepitace), </a:t>
            </a:r>
            <a:r>
              <a:rPr lang="cs-CZ" b="1" dirty="0">
                <a:solidFill>
                  <a:schemeClr val="tx1"/>
                </a:solidFill>
              </a:rPr>
              <a:t>dle výše zlomeniny vzniká typická dislokace - snadno bývá poraněn n. </a:t>
            </a:r>
            <a:r>
              <a:rPr lang="cs-CZ" b="1" dirty="0" err="1">
                <a:solidFill>
                  <a:schemeClr val="tx1"/>
                </a:solidFill>
              </a:rPr>
              <a:t>radialis</a:t>
            </a:r>
            <a:r>
              <a:rPr lang="cs-CZ" b="1" dirty="0">
                <a:solidFill>
                  <a:schemeClr val="tx1"/>
                </a:solidFill>
              </a:rPr>
              <a:t> či a. </a:t>
            </a:r>
            <a:r>
              <a:rPr lang="cs-CZ" b="1" dirty="0" err="1">
                <a:solidFill>
                  <a:schemeClr val="tx1"/>
                </a:solidFill>
              </a:rPr>
              <a:t>brachialis</a:t>
            </a:r>
            <a:r>
              <a:rPr lang="cs-CZ" b="1" dirty="0">
                <a:solidFill>
                  <a:schemeClr val="tx1"/>
                </a:solidFill>
              </a:rPr>
              <a:t>,</a:t>
            </a:r>
          </a:p>
          <a:p>
            <a:pPr lvl="0">
              <a:buFontTx/>
              <a:buChar char="-"/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Léčba:  </a:t>
            </a:r>
            <a:endParaRPr lang="cs-CZ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just">
              <a:buNone/>
              <a:tabLst>
                <a:tab pos="226695" algn="l"/>
              </a:tabLst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onzervativní – repozice v celkové nebo blokové anestezii, fixace v 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Desaultově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obvazu, 	abdukční 	dlaze, visací sádře, lze léčit funkčně dle 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Sarmienta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(po 3 týdnech náhrada rigidní 	fixace 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bracem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který umožňuje 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mobilisaci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ramene i lokte).</a:t>
            </a:r>
          </a:p>
          <a:p>
            <a:pPr marL="0" lvl="0" indent="0">
              <a:buNone/>
              <a:tabLst>
                <a:tab pos="226695" algn="l"/>
              </a:tabLst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Operativní – nedosáhneme-li správného postavení konzervativně nebo je-li současně 	poraněn nerv či tepna.</a:t>
            </a:r>
            <a:br>
              <a:rPr lang="cs-CZ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177771054"/>
      </p:ext>
    </p:extLst>
  </p:cSld>
  <p:clrMapOvr>
    <a:masterClrMapping/>
  </p:clrMapOvr>
  <p:transition spd="slow">
    <p:cover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Zlomenina pažní kosti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Zlomeniny diafýzy humeru</a:t>
            </a:r>
          </a:p>
          <a:p>
            <a:pPr marL="0" indent="0">
              <a:buNone/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RHB: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 době hojení: útlum bolesti, redukce otoku, udržení rozsahu pohybu v jiných segmentech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Imobilizovaná končetina: </a:t>
            </a:r>
          </a:p>
          <a:p>
            <a:pPr lvl="2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izometrie fixovaného segmentu, </a:t>
            </a:r>
          </a:p>
          <a:p>
            <a:pPr lvl="2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MT v okolí segmentu i ve svalech v rámci smyček, </a:t>
            </a:r>
          </a:p>
          <a:p>
            <a:pPr lvl="2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udržení rozsahu v nefixovaných segmentech (PNF).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Zlomenina bez imobilizace:</a:t>
            </a:r>
          </a:p>
          <a:p>
            <a:pPr lvl="2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při ošetření stabilní osteosyntézou nevyžadující další imobilizaci</a:t>
            </a:r>
          </a:p>
          <a:p>
            <a:pPr lvl="2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jizva, šetrné uvolnění rozsahu pohybu v postižených segmentech reflexně (VRL, PNF) a analyticky, cvičení v bazénu po odstranění stehů a zahojení rány.</a:t>
            </a:r>
          </a:p>
          <a:p>
            <a:pPr lvl="2">
              <a:buFontTx/>
              <a:buChar char="-"/>
            </a:pP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14400" lvl="2" indent="0">
              <a:buNone/>
            </a:pPr>
            <a:endParaRPr lang="cs-CZ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endParaRPr lang="cs-CZ" sz="1800" b="1" dirty="0"/>
          </a:p>
          <a:p>
            <a:pPr marL="457200" lvl="1" indent="0">
              <a:buNone/>
            </a:pPr>
            <a:endParaRPr lang="cs-CZ" sz="1800" b="1" i="1" dirty="0"/>
          </a:p>
          <a:p>
            <a:pPr lvl="1">
              <a:buFontTx/>
              <a:buChar char="-"/>
            </a:pPr>
            <a:endParaRPr lang="cs-CZ" sz="1800" b="1" i="1" dirty="0"/>
          </a:p>
          <a:p>
            <a:pPr>
              <a:buFontTx/>
              <a:buChar char="-"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288118593"/>
      </p:ext>
    </p:extLst>
  </p:cSld>
  <p:clrMapOvr>
    <a:masterClrMapping/>
  </p:clrMapOvr>
  <p:transition spd="slow">
    <p:cove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Zlomenina pažní kosti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Zlomeniny diafýzy humeru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RHB: 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 zhojené zlomeniny: 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postupná plná zátěž končetiny, 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TMT, mobilizace, ovlivnění rozsahu pohybu (důraz hlavně u imobilizovaných zlomenin), UKŘ, OKŘ, proti odporu, metody na NFP.</a:t>
            </a:r>
            <a:endParaRPr lang="cs-CZ" sz="18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329085409"/>
      </p:ext>
    </p:extLst>
  </p:cSld>
  <p:clrMapOvr>
    <a:masterClrMapping/>
  </p:clrMapOvr>
  <p:transition spd="slow">
    <p:cover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768" y="191008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Traumatické léze v oblasti loketního kloubu</a:t>
            </a:r>
          </a:p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 loketního kloubu</a:t>
            </a:r>
          </a:p>
          <a:p>
            <a:pPr lvl="0"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Vznik: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pádem na loket </a:t>
            </a:r>
          </a:p>
          <a:p>
            <a:pPr lvl="0"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většinou se jedná o vymknutí směrem vzad, někdy současně s vymknutím zevně nebo dovnitř x vymknutí vpřed je vzácné (možné jen s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fracutrou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olecrani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</a:p>
          <a:p>
            <a:pPr lvl="0"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Komplikace: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odlomení kostních úlomků, poranění nervově-cévního svazku</a:t>
            </a:r>
          </a:p>
          <a:p>
            <a:pPr lvl="0">
              <a:buFontTx/>
              <a:buChar char="-"/>
            </a:pP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Léčba: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repozice + fixace dlahou nebo ortézou, délka dle operatéra</a:t>
            </a:r>
          </a:p>
          <a:p>
            <a:pPr marL="457200" lvl="1" indent="0">
              <a:buNone/>
            </a:pPr>
            <a:endParaRPr lang="cs-CZ" sz="1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581622804"/>
      </p:ext>
    </p:extLst>
  </p:cSld>
  <p:clrMapOvr>
    <a:masterClrMapping/>
  </p:clrMapOvr>
  <p:transition spd="slow">
    <p:cover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 lnSpcReduction="10000"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Traumatické léze v oblasti loketního kloubu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S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uprakondylické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zlomeniny: vznikají především u dětí při pádech, kdy síly působí nepřímo nebo přímo na loket ve smyslu 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hypeflexe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nebo 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hyperextense</a:t>
            </a:r>
            <a:r>
              <a:rPr lang="cs-CZ" b="1" dirty="0">
                <a:solidFill>
                  <a:schemeClr val="tx1"/>
                </a:solidFill>
                <a:ea typeface="Times New Roman" panose="02020603050405020304" pitchFamily="18" charset="0"/>
              </a:rPr>
              <a:t>,</a:t>
            </a:r>
            <a:endParaRPr lang="cs-CZ" b="1" dirty="0">
              <a:solidFill>
                <a:schemeClr val="tx1"/>
              </a:solidFill>
            </a:endParaRPr>
          </a:p>
          <a:p>
            <a:pPr lvl="0">
              <a:buFontTx/>
              <a:buChar char="-"/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2 typy </a:t>
            </a:r>
            <a:r>
              <a:rPr lang="cs-CZ" b="1" u="sng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suprakondylických</a:t>
            </a: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 zlomenin: 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 extenční – nejčastější, distální fragment humeru dislokován dorzálně, časté komplikace, hůře se reponuje </a:t>
            </a:r>
          </a:p>
          <a:p>
            <a:pPr lvl="1">
              <a:buFontTx/>
              <a:buChar char="-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 flekční – méně častý, distální fragment humeru dislokován volárně, repozice snadnější, komplikace méně časté - riziko poranění n.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radialis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brachialis</a:t>
            </a:r>
            <a:endParaRPr lang="cs-CZ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KO: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hematom a otok v oblasti lokte, značná pohyblivost  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Léčba</a:t>
            </a:r>
          </a:p>
          <a:p>
            <a:pPr lvl="1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konservativní při nepoškozené inervaci a prokrvení, poté nutno kontrolovat prokrvení a inervaci</a:t>
            </a:r>
          </a:p>
          <a:p>
            <a:pPr lvl="1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 operačních technik se používá fixace dvěma zkříženými Kirschnerovými dráty zavedenými perkutánně.</a:t>
            </a:r>
          </a:p>
          <a:p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1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Tx/>
              <a:buChar char="-"/>
            </a:pPr>
            <a:endParaRPr lang="cs-CZ" sz="1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474833033"/>
      </p:ext>
    </p:extLst>
  </p:cSld>
  <p:clrMapOvr>
    <a:masterClrMapping/>
  </p:clrMapOvr>
  <p:transition spd="slow">
    <p:cover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Traumatické léze v oblasti loketního kloubu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Interkondylické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zlomeniny: 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vznikají při pádu na flektovaný loket, lomná linie mívá tvar T nebo Y, dislokované zlomeniny se léčí operačně (otevřená reposice a dlahová OS), konservativně pouze nedislokované.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Zlomeniny zevního kondylu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Zlomeniny vnitřního epikondylu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Zlomenina hlavičky humeru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Zlomenina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olecranon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ulnae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Zlomenina hlavičky radia: 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nejčastěji pádem na ruku při nataženém předloktí v pronačním postavení, hlavička radia přitom naráží na humerus a láme se, operační x konzervativní řešení.</a:t>
            </a:r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1800" b="1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cs-CZ" sz="1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57061133"/>
      </p:ext>
    </p:extLst>
  </p:cSld>
  <p:clrMapOvr>
    <a:masterClrMapping/>
  </p:clrMapOvr>
  <p:transition spd="slow">
    <p:cover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Traumatické léze v oblasti loketního kloubu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Zlomeniny ulny a radia:</a:t>
            </a:r>
          </a:p>
          <a:p>
            <a:pPr marL="0" indent="0">
              <a:buNone/>
            </a:pPr>
            <a:r>
              <a:rPr lang="cs-CZ" sz="1800" b="1" dirty="0">
                <a:solidFill>
                  <a:schemeClr val="tx1"/>
                </a:solidFill>
              </a:rPr>
              <a:t>	Přímý mechanismus: může být poraněna pouze jedna kost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	</a:t>
            </a:r>
            <a:r>
              <a:rPr lang="cs-CZ" sz="1800" b="1" dirty="0">
                <a:solidFill>
                  <a:schemeClr val="tx1"/>
                </a:solidFill>
              </a:rPr>
              <a:t>Nepřímý mechanismus: 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vždy poraněny obě kosti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chemeClr val="tx1"/>
                </a:solidFill>
                <a:ea typeface="Times New Roman" panose="02020603050405020304" pitchFamily="18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Monteggiova</a:t>
            </a:r>
            <a:r>
              <a:rPr lang="cs-CZ" sz="1800" b="1" dirty="0">
                <a:solidFill>
                  <a:schemeClr val="tx1"/>
                </a:solidFill>
                <a:ea typeface="Times New Roman" panose="02020603050405020304" pitchFamily="18" charset="0"/>
              </a:rPr>
              <a:t> zlomenina: 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zlomenina ulny s luxací hlavičky radia při přetržení lig. 			</a:t>
            </a:r>
            <a:r>
              <a:rPr lang="cs-CZ" sz="1800" b="1" dirty="0" err="1">
                <a:solidFill>
                  <a:schemeClr val="tx1"/>
                </a:solidFill>
                <a:ea typeface="Times New Roman" panose="02020603050405020304" pitchFamily="18" charset="0"/>
              </a:rPr>
              <a:t>a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nulare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radii, 2 základní typy:</a:t>
            </a:r>
          </a:p>
          <a:p>
            <a:pPr lvl="2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flekční (10 %) – ulna dislokována k ose s konvexitou ulnárně, hlavička radia dislokována dorsálně.</a:t>
            </a:r>
          </a:p>
          <a:p>
            <a:pPr lvl="2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extenční (90 %) – dislokace ulny tak, že konvexita směruje radiálně, hlavička radia je luxována ventrálně.</a:t>
            </a:r>
          </a:p>
          <a:p>
            <a:pPr lvl="2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r>
              <a:rPr lang="cs-CZ" sz="1800" b="1" dirty="0">
                <a:solidFill>
                  <a:schemeClr val="tx1"/>
                </a:solidFill>
                <a:ea typeface="Times New Roman" panose="02020603050405020304" pitchFamily="18" charset="0"/>
              </a:rPr>
              <a:t>Terapie: vždy operační</a:t>
            </a:r>
            <a:endParaRPr lang="cs-CZ" sz="1800" b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2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2" indent="0" algn="just">
              <a:buNone/>
              <a:tabLst>
                <a:tab pos="226695" algn="l"/>
              </a:tabLst>
            </a:pP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Tx/>
              <a:buChar char="-"/>
            </a:pPr>
            <a:endParaRPr lang="cs-CZ" sz="1800" b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Tx/>
              <a:buChar char="-"/>
            </a:pPr>
            <a:endParaRPr lang="cs-CZ" sz="1800" b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1800" b="1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cs-CZ" sz="1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193522212"/>
      </p:ext>
    </p:extLst>
  </p:cSld>
  <p:clrMapOvr>
    <a:masterClrMapping/>
  </p:clrMapOvr>
  <p:transition spd="slow">
    <p:cover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Traumatické léze v oblasti loketního kloubu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</a:rPr>
              <a:t>Zlomeniny ulny a radia: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>
                <a:solidFill>
                  <a:schemeClr val="tx1"/>
                </a:solidFill>
              </a:rPr>
              <a:t>     </a:t>
            </a:r>
            <a:r>
              <a:rPr lang="cs-CZ" b="1" dirty="0" err="1">
                <a:solidFill>
                  <a:schemeClr val="tx1"/>
                </a:solidFill>
              </a:rPr>
              <a:t>Galeazziho</a:t>
            </a:r>
            <a:r>
              <a:rPr lang="cs-CZ" b="1" dirty="0">
                <a:solidFill>
                  <a:schemeClr val="tx1"/>
                </a:solidFill>
              </a:rPr>
              <a:t> zlomenina: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- 	zlomenina radia (distální 1/3) s luxací hlavičky ulny a zpřetrháním vazů distálního 			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radioulnárního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spojení.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b="1" dirty="0">
                <a:solidFill>
                  <a:schemeClr val="tx1"/>
                </a:solidFill>
                <a:ea typeface="Times New Roman" panose="02020603050405020304" pitchFamily="18" charset="0"/>
              </a:rPr>
              <a:t>	- 	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léčba operační (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synthesa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radia), luxace ulny se upraví většinou spontánně (pokud 		ne, </a:t>
            </a:r>
            <a:r>
              <a:rPr lang="cs-CZ" sz="1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transfixace</a:t>
            </a:r>
            <a:r>
              <a:rPr lang="cs-CZ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drátem nebo šroubkem).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2" indent="0" algn="just">
              <a:lnSpc>
                <a:spcPct val="150000"/>
              </a:lnSpc>
              <a:buNone/>
              <a:tabLst>
                <a:tab pos="226695" algn="l"/>
              </a:tabLst>
            </a:pP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 indent="-342900" algn="just">
              <a:buFont typeface="Times New Roman" panose="02020603050405020304" pitchFamily="18" charset="0"/>
              <a:buChar char="-"/>
              <a:tabLst>
                <a:tab pos="226695" algn="l"/>
              </a:tabLs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Tx/>
              <a:buChar char="-"/>
            </a:pPr>
            <a:endParaRPr lang="cs-CZ" sz="1800" b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Tx/>
              <a:buChar char="-"/>
            </a:pPr>
            <a:endParaRPr lang="cs-CZ" sz="1800" b="1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1800" b="1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cs-CZ" sz="1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231804735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689847" cy="574243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FontTx/>
              <a:buChar char="-"/>
            </a:pPr>
            <a:r>
              <a:rPr lang="cs-CZ" sz="7200" b="1" dirty="0">
                <a:solidFill>
                  <a:schemeClr val="tx1"/>
                </a:solidFill>
              </a:rPr>
              <a:t>Natržení svalu: nejčastěji nepřímým mechanismem, porucha kontinuity svalových vláken </a:t>
            </a:r>
            <a:br>
              <a:rPr lang="cs-CZ" sz="7200" b="1" dirty="0">
                <a:solidFill>
                  <a:schemeClr val="tx1"/>
                </a:solidFill>
              </a:rPr>
            </a:br>
            <a:r>
              <a:rPr lang="cs-CZ" sz="7200" b="1" dirty="0">
                <a:solidFill>
                  <a:schemeClr val="tx1"/>
                </a:solidFill>
              </a:rPr>
              <a:t>a vznik krevního hematomu</a:t>
            </a:r>
            <a:br>
              <a:rPr lang="cs-CZ" sz="7200" b="1" dirty="0">
                <a:solidFill>
                  <a:schemeClr val="tx1"/>
                </a:solidFill>
              </a:rPr>
            </a:br>
            <a:r>
              <a:rPr lang="cs-CZ" sz="7200" b="1" dirty="0">
                <a:solidFill>
                  <a:schemeClr val="tx1"/>
                </a:solidFill>
              </a:rPr>
              <a:t>	Klasifikace: </a:t>
            </a:r>
            <a:br>
              <a:rPr lang="cs-CZ" sz="7200" b="1" dirty="0">
                <a:solidFill>
                  <a:schemeClr val="tx1"/>
                </a:solidFill>
              </a:rPr>
            </a:br>
            <a:r>
              <a:rPr lang="cs-CZ" sz="7200" b="1" dirty="0">
                <a:solidFill>
                  <a:schemeClr val="tx1"/>
                </a:solidFill>
              </a:rPr>
              <a:t>	1. stupeň – poškození jednotlivých svalových vláken, fascie intaktní, hojení 2 – 3 týdny</a:t>
            </a:r>
            <a:br>
              <a:rPr lang="cs-CZ" sz="7200" b="1" dirty="0">
                <a:solidFill>
                  <a:schemeClr val="tx1"/>
                </a:solidFill>
              </a:rPr>
            </a:br>
            <a:r>
              <a:rPr lang="cs-CZ" sz="7200" b="1" dirty="0">
                <a:solidFill>
                  <a:schemeClr val="tx1"/>
                </a:solidFill>
              </a:rPr>
              <a:t>	2. stupeň – poškození více svalových vláken s lokalizovaným hematomem, fascie intaktní, 	celistvost svalu neporušena, hojení 2,5 – 4 týdny</a:t>
            </a:r>
            <a:br>
              <a:rPr lang="cs-CZ" sz="7200" b="1" dirty="0">
                <a:solidFill>
                  <a:schemeClr val="tx1"/>
                </a:solidFill>
              </a:rPr>
            </a:br>
            <a:r>
              <a:rPr lang="cs-CZ" sz="7200" b="1" dirty="0">
                <a:solidFill>
                  <a:schemeClr val="tx1"/>
                </a:solidFill>
              </a:rPr>
              <a:t>	3. stupeň – přetržení četných svalových vláken, částečná ruptura fascie s difúzním 	</a:t>
            </a:r>
            <a:r>
              <a:rPr lang="cs-CZ" sz="7200" b="1" dirty="0" err="1">
                <a:solidFill>
                  <a:schemeClr val="tx1"/>
                </a:solidFill>
              </a:rPr>
              <a:t>prokrvácením</a:t>
            </a:r>
            <a:r>
              <a:rPr lang="cs-CZ" sz="7200" b="1" dirty="0">
                <a:solidFill>
                  <a:schemeClr val="tx1"/>
                </a:solidFill>
              </a:rPr>
              <a:t>, hojení 3 – 5 týdnů</a:t>
            </a:r>
            <a:br>
              <a:rPr lang="cs-CZ" sz="7200" b="1" dirty="0">
                <a:solidFill>
                  <a:schemeClr val="tx1"/>
                </a:solidFill>
              </a:rPr>
            </a:br>
            <a:r>
              <a:rPr lang="cs-CZ" sz="7200" b="1" dirty="0">
                <a:solidFill>
                  <a:schemeClr val="tx1"/>
                </a:solidFill>
              </a:rPr>
              <a:t>	4. stupeň: kompletní ruptura svalu a fascie, nutná operace, imobilizace 4 – 5 týdnů</a:t>
            </a:r>
            <a:br>
              <a:rPr lang="cs-CZ" sz="7200" b="1" dirty="0">
                <a:solidFill>
                  <a:schemeClr val="tx1"/>
                </a:solidFill>
              </a:rPr>
            </a:br>
            <a:r>
              <a:rPr lang="cs-CZ" sz="7200" b="1" dirty="0">
                <a:solidFill>
                  <a:schemeClr val="tx1"/>
                </a:solidFill>
              </a:rPr>
              <a:t>	KO: ostrá bodavá bolest, omezení pohybu, v první fázi prohlubeň, později se zaplní 	hematomem</a:t>
            </a:r>
            <a:br>
              <a:rPr lang="cs-CZ" sz="7200" b="1" dirty="0">
                <a:solidFill>
                  <a:schemeClr val="tx1"/>
                </a:solidFill>
              </a:rPr>
            </a:br>
            <a:r>
              <a:rPr lang="cs-CZ" sz="7200" b="1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endParaRPr lang="cs-CZ" sz="7200" b="1" dirty="0"/>
          </a:p>
          <a:p>
            <a:pPr marL="0" indent="0">
              <a:buNone/>
            </a:pPr>
            <a:endParaRPr lang="cs-CZ" sz="7200" b="1" dirty="0"/>
          </a:p>
          <a:p>
            <a:pPr marL="0" indent="0">
              <a:buNone/>
            </a:pPr>
            <a:br>
              <a:rPr lang="cs-CZ" sz="1900" dirty="0"/>
            </a:br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1187496139"/>
      </p:ext>
    </p:extLst>
  </p:cSld>
  <p:clrMapOvr>
    <a:masterClrMapping/>
  </p:clrMapOvr>
  <p:transition spd="slow">
    <p:cover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Traumatické léze v oblasti loketního kloubu</a:t>
            </a:r>
          </a:p>
          <a:p>
            <a:pPr marL="0" indent="0">
              <a:buNone/>
            </a:pPr>
            <a:r>
              <a:rPr lang="cs-CZ" sz="18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RHB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zahájení RHB – vždy indikace lékaře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cíl: odstranění otoku, uvolnění rozsahu pohybu, úprava svalové dysbalance a celkové zapojení končetiny do pohybového schématu</a:t>
            </a:r>
          </a:p>
          <a:p>
            <a:pPr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TMT, šetrná mobilizace, na svaly v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hypertonu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PIR, PNF, DNS, VRL, cvičení v UKŘ a OKŘ, ošetření i okolních segmentů (zápěstí, rameno, lopatka,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Cp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Thp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Komplikace: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Flekční kontraktura loketního kloubu 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omezení extenze po fixaci, flekční držení dáno přestavbou vaziva kloubního pouzdra,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fibrotizace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zkrat a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hypertonus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okolních svalů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RHB: šetrná aktivní terapie do bolesti,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hypertermní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procedury na uvolnění tkání, MT, PIR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822410095"/>
      </p:ext>
    </p:extLst>
  </p:cSld>
  <p:clrMapOvr>
    <a:masterClrMapping/>
  </p:clrMapOvr>
  <p:transition spd="slow">
    <p:cover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4" y="1828800"/>
            <a:ext cx="10577552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Traumatické léze v oblasti loketního kloubu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Komplikace:</a:t>
            </a:r>
          </a:p>
          <a:p>
            <a:pPr marL="0" indent="0">
              <a:buNone/>
            </a:pP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Volkmannova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kontraktura – následek poškození nervově – cévního svazku při úrazu, repozici zlomeniny nebo kompresi otokem + těsnou sádrovou fixací → ischemická nekróza svalstva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KO: drápovitá kontraktura, předloktí v pronaci, ruka a zápěstí ve flexi, MCP klouby v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hyperextenzi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ostatní klouby ve flexi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Rehabilitace: MT, mobilizace postižených i okolních kloubů, suché teplo před 	uvolněním zkrácených struktur, aktivní a pasivní pohyby v kloubech, PNF, DNS, 	aj., terapie vždy do minimální bolesti (velká bolest aktivuje sympatikus → 	zhoršení cévního zásobení svalstva), FT (DD, střídavá koupel,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lymfodrenáž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	redresní polohování, dlahy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069687127"/>
      </p:ext>
    </p:extLst>
  </p:cSld>
  <p:clrMapOvr>
    <a:masterClrMapping/>
  </p:clrMapOvr>
  <p:transition spd="slow">
    <p:cover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7062CB8-E40D-4A99-88D7-B72983698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17144"/>
            <a:ext cx="5715000" cy="2905125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50195A6-7741-4634-9849-B88C4A914239}"/>
              </a:ext>
            </a:extLst>
          </p:cNvPr>
          <p:cNvSpPr txBox="1"/>
          <p:nvPr/>
        </p:nvSpPr>
        <p:spPr>
          <a:xfrm flipH="1">
            <a:off x="6269255" y="3429000"/>
            <a:ext cx="7038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/>
              <a:t>https://zdravlje.eu/tag/volkmannova-kontraktura/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771CE75-3849-433A-AC5A-3879EC4CF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88" y="2550694"/>
            <a:ext cx="4429692" cy="3322269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5D1F8F21-5623-4202-B55C-E943772E3CCD}"/>
              </a:ext>
            </a:extLst>
          </p:cNvPr>
          <p:cNvSpPr txBox="1"/>
          <p:nvPr/>
        </p:nvSpPr>
        <p:spPr>
          <a:xfrm flipH="1">
            <a:off x="1266691" y="5959590"/>
            <a:ext cx="3765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/>
              <a:t>Rehabilitace a fyzioterapie ruky</a:t>
            </a:r>
          </a:p>
        </p:txBody>
      </p:sp>
    </p:spTree>
    <p:extLst>
      <p:ext uri="{BB962C8B-B14F-4D97-AF65-F5344CB8AC3E}">
        <p14:creationId xmlns:p14="http://schemas.microsoft.com/office/powerpoint/2010/main" val="21195156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055" y="249959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782" y="1530849"/>
            <a:ext cx="10548675" cy="4947920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FT u RAK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UZ (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antiedematózní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myorelaxační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účinek) i kombinovaná terapie,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magnetoterapie (vasodilatační,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analgetick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myorelaxační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myotonizační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antiedematózní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trofotropní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účinek)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klidová galvanizace (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hydrogalvan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–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eutonizace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krevního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řečistě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(akutní stav),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DD (analgetický,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antiedematózní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myorelaxační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trofotropní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účinek), nejčastěji kombinace DF (3) + CP(3) x LP (6),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středofrekvenční terapie (DVP, IVP) (analgetický,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myorelaxační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myostimulační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účinek),</a:t>
            </a:r>
          </a:p>
          <a:p>
            <a:pPr>
              <a:buFontTx/>
              <a:buChar char="-"/>
            </a:pP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elektrostimulace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 denervovaných svalů,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laser (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biostimulační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trofotropní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analgetický,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antiedematózní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antiflogistický účinek),</a:t>
            </a:r>
          </a:p>
          <a:p>
            <a:pPr>
              <a:buFontTx/>
              <a:buChar char="-"/>
            </a:pP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biolampa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distanční elektroterapie (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Bassetovy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proudy),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termoterapie (pozitivní x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negaitvní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hydroterapie.</a:t>
            </a:r>
          </a:p>
          <a:p>
            <a:pPr>
              <a:buFontTx/>
              <a:buChar char="-"/>
            </a:pP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		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27877416"/>
      </p:ext>
    </p:extLst>
  </p:cSld>
  <p:clrMapOvr>
    <a:masterClrMapping/>
  </p:clrMapOvr>
  <p:transition spd="slow">
    <p:cover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58AED-1CFB-45ED-9CAF-1C6DAF37D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485" y="674910"/>
            <a:ext cx="8911687" cy="747490"/>
          </a:xfrm>
        </p:spPr>
        <p:txBody>
          <a:bodyPr/>
          <a:lstStyle/>
          <a:p>
            <a:r>
              <a:rPr lang="cs-CZ" b="1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212330-0C14-4F33-B73C-A21799ADB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492" y="1454558"/>
            <a:ext cx="10374948" cy="5403442"/>
          </a:xfrm>
        </p:spPr>
        <p:txBody>
          <a:bodyPr numCol="1">
            <a:no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ALTER, M.J. 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Science </a:t>
            </a:r>
            <a:r>
              <a:rPr lang="cs-CZ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of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flexibility.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Human Kinetics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(ADVANTAGE) (Consignment); 3rd Revised edition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edition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2014. ISBN: 978-0736048989.</a:t>
            </a:r>
            <a:endParaRPr lang="cs-CZ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ČIHÁK, R. 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Anatomie 1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Praha: Grada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Publishing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2011. ISBN 978-80-247-3817-8. 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ČIHÁK, Radomír. 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Anatomie 3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Praha: Grada, 1997. ISBN 80-7169-140-2.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DYLEVSKÝ, I. 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Funkční anatomie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Praha: Grada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Publishing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2009a.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DYLEVSKÝ, I. 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Speciální kineziologie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Praha: Grada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Publishing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2009b.</a:t>
            </a: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INMAN, V. T., et al. Observations on the function of the shoulder joint.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journal of</a:t>
            </a:r>
            <a:b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bone and joint surgery.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1944, r. 26, č. 1, s. 1-30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KAPANDJI, A.I. 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Physiology Of The Joints, 6Ed. Vol. 1: The Upper Limb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6ed.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Elsevier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Exclusive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ISBN: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9788131221006.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KOLÁŘ, P. 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Rehabilitace v klinické praxi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1. vyd. Praha: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Galén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2009, 713 s. ISBN 978-80-7262-657-1 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KROBOT, A. Klinické aplikace pohybových řetězců. Rehabilitacia.1997 č. 1, s. 4-8. ISSN:2222-3333.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b="1" dirty="0"/>
          </a:p>
          <a:p>
            <a:pPr marL="0" indent="0">
              <a:buNone/>
            </a:pPr>
            <a:br>
              <a:rPr lang="cs-CZ" sz="2000" b="1" dirty="0"/>
            </a:b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 	</a:t>
            </a:r>
            <a:br>
              <a:rPr lang="cs-CZ" sz="2000" b="1" dirty="0"/>
            </a:b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150740727"/>
      </p:ext>
    </p:extLst>
  </p:cSld>
  <p:clrMapOvr>
    <a:masterClrMapping/>
  </p:clrMapOvr>
  <p:transition spd="slow">
    <p:cover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58AED-1CFB-45ED-9CAF-1C6DAF37D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485" y="674910"/>
            <a:ext cx="8911687" cy="747490"/>
          </a:xfrm>
        </p:spPr>
        <p:txBody>
          <a:bodyPr/>
          <a:lstStyle/>
          <a:p>
            <a:r>
              <a:rPr lang="cs-CZ" b="1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212330-0C14-4F33-B73C-A21799ADB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492" y="1454558"/>
            <a:ext cx="10202228" cy="5403442"/>
          </a:xfrm>
        </p:spPr>
        <p:txBody>
          <a:bodyPr numCol="1">
            <a:no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MICHALÍČEK, P., VACEK J. Rameno v kostce I., II., III. část. Rehabilitace a fyzikální lékařství, 21, 2014, č. 3, 4 a 5, 2014.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NEUMANN, D.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A.,et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al.Kinesiology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of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the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musculoskeletal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system.2. vyd. St. Louis: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Mosby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Elsevier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, 2010,725s. ISBN 978-0-323-03989-5.</a:t>
            </a: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SAGAR, N. Shoulder complex [online]. c2009 [cit. 2018-03-09].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Dostupné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z:</a:t>
            </a:r>
            <a:b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&lt;http://www.scribd.com/doc/6130718/Biomechanics-of-Shoulder-Complex&gt; 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TROJAN, Stanislav. 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Fyziologie a léčebná rehabilitace motoriky člověka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3.,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přeprac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a dopl. vyd. Praha: Grada, 2005. ISBN 8024712962.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VAŘEKA, I. Posturální stabilita 1. část: Terminologie a biomechanické principy. Rehabilitace a fyzikální lékařství. 2002, č. 4, s. 115-121. ISSN:1803-6597.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VAŘEKA, I. Posturální stabilita II. část: Řízení, zajištění, vývoj, vyšetření. Rehabilitace a fyzikální lékařství. 2002, č. 4, s. 122-129. ISSN:1803-6597.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VÉLE, F. 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Kineziologie.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Praha: Triton, 2006, ISBN 978-80-7254-837-8. </a:t>
            </a:r>
          </a:p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VÉLE, František. 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Kineziologie: přehled klinické kineziologie a </a:t>
            </a:r>
            <a:r>
              <a:rPr lang="cs-CZ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patokineziologie</a:t>
            </a: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 diagnostiku a terapii poruch pohybové soustavy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Vyd. 2. Praha: Triton, 2006, 375 s. ISBN 80-725-4837-9</a:t>
            </a:r>
          </a:p>
          <a:p>
            <a:pPr marL="0" indent="0">
              <a:buNone/>
            </a:pPr>
            <a:b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 	</a:t>
            </a:r>
            <a:br>
              <a:rPr lang="cs-CZ" sz="2000" b="1" dirty="0"/>
            </a:b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57073250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180" y="1828800"/>
            <a:ext cx="10596120" cy="574243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Terapie:</a:t>
            </a:r>
            <a:b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1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Akutní stádium 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ledování, elevace končetiny, klidová galvanizace???, kompresní obvaz, medikamentózní aplikace (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antiedematózní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léčba, nesteroidní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antliflogistika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analgetika, fibrinolytické enzymy, aj.), klidový režim ve fázi akutního zánětu (2 – 5 dní), pak aktivní léčba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1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týden 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FT (galvanoterapie???, UZ+ET, laser, 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lymfodrenáž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povrchová masáž (hloubková masáž – ne v 1. týdnu po parciálních rupturách, u rozsáhlejších ruptur až 3 týdny), izometrické cviky v případě nebolestivosti 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1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týden 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FT (distanční elektroléčba, UZ, laser, IVP, vodoléčba – vířivka, cvičení v bazénu), lehký strečink/</a:t>
            </a:r>
            <a:r>
              <a:rPr lang="cs-CZ" sz="21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excentrie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??? postiženého svalu (pouze do bolesti), uvolnění jiných segmentů pohybového aparátu (žebra, páteř, aj.)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cs-CZ" sz="21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 týden </a:t>
            </a: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pokračuje se ve FT dle potřeby, postupné zvyšování zátěže dle nálezu (rotoped, plavání, 	lehký běh v měkkém terénu), úprava svalových dysbalancí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cs-CZ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Sportovní zátěž: parciální ruptura 1. a 2. stupně za 4 – 6 týdnů, u těžších ruptur až 12 týdnů</a:t>
            </a:r>
          </a:p>
          <a:p>
            <a:pPr marL="0" indent="0">
              <a:buNone/>
            </a:pPr>
            <a:endParaRPr lang="cs-CZ" sz="2100" b="1" dirty="0"/>
          </a:p>
          <a:p>
            <a:pPr marL="0" indent="0">
              <a:buNone/>
            </a:pPr>
            <a:br>
              <a:rPr lang="cs-CZ" sz="1900" dirty="0"/>
            </a:br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1962335897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689847" cy="4947920"/>
          </a:xfrm>
        </p:spPr>
        <p:txBody>
          <a:bodyPr>
            <a:normAutofit/>
          </a:bodyPr>
          <a:lstStyle/>
          <a:p>
            <a:r>
              <a:rPr lang="cs-CZ" sz="2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kloubů</a:t>
            </a:r>
          </a:p>
          <a:p>
            <a:pPr>
              <a:buFontTx/>
              <a:buChar char="-"/>
            </a:pPr>
            <a:r>
              <a:rPr lang="cs-CZ" sz="2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Distorze</a:t>
            </a:r>
            <a:r>
              <a:rPr lang="cs-CZ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překročení fyziologického rozsahu pohybu v kloubu, kloub zůstává stabilní, </a:t>
            </a:r>
            <a:b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- parciální ruptura kloubního pouzdra nebo distenze, popř. částečná ruptura, 		 	  stabilizujících vazů, hematom, různě velký </a:t>
            </a:r>
            <a:r>
              <a:rPr lang="cs-CZ" sz="19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hemarthros</a:t>
            </a: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b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- KO: bolest, otok, omezená hybnost,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- Terapie: NSA, analgetika, při větším výpotku punkce kloubu, evakuace obsahu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   a výplach kloubní dutiny, fixace dle postiženého segmentu (délka dle místa).</a:t>
            </a:r>
            <a:br>
              <a:rPr lang="cs-CZ" sz="1900" dirty="0"/>
            </a:br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3240810168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689847" cy="4947920"/>
          </a:xfrm>
        </p:spPr>
        <p:txBody>
          <a:bodyPr>
            <a:normAutofit fontScale="92500" lnSpcReduction="10000"/>
          </a:bodyPr>
          <a:lstStyle/>
          <a:p>
            <a:r>
              <a:rPr lang="cs-CZ" sz="2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kloubů</a:t>
            </a:r>
          </a:p>
          <a:p>
            <a:pPr>
              <a:buFontTx/>
              <a:buChar char="-"/>
            </a:pP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subluxace: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větší poranění kloubního pouzdra a vazů, větší decentrace kloubu, </a:t>
            </a:r>
            <a:b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- většinou spontánní repozice kloubu,</a:t>
            </a:r>
            <a:b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- KO: lehká instabilita, závažnější poranění měkkých tkání, bolest,</a:t>
            </a:r>
            <a:b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- Terapie: imobilizace 3 – 4 týdny, ledování, NSA, analgetika.</a:t>
            </a:r>
            <a:endParaRPr lang="cs-CZ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luxace: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kompletní ztráta kontaktu kloubních ploch,</a:t>
            </a:r>
            <a:b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- KO: deformity, bolestivost, otok, hematom,</a:t>
            </a:r>
            <a:b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- Terapie: repozice v celkové nebo lokální anestezii (u malých kloubů i bez anestezie), 	imobilizace 3 – 6 týdnů, ledování, NSA, analgetika. </a:t>
            </a:r>
            <a:b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598594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Poranění pletence ramenního a kloubu loketního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153" y="1828800"/>
            <a:ext cx="10689847" cy="4947920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Zlomeniny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porušení kontinuity kostí způsobené úrazem či onemocněním</a:t>
            </a:r>
          </a:p>
          <a:p>
            <a:pPr>
              <a:lnSpc>
                <a:spcPct val="150000"/>
              </a:lnSpc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Rozlišujeme zlomeniny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úrazové,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únavové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(stresové),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patologické.</a:t>
            </a:r>
            <a:endParaRPr lang="cs-CZ" sz="23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Mechanismus vzniku může být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přímý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(působení sil přímo v místě zlomeniny; obvykle těžké poškození měkkých tkání),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nepřímý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(síla působí v oblasti vzdálené od místa lomu; kožní kryt bývá neporušené),</a:t>
            </a:r>
          </a:p>
          <a:p>
            <a:pPr marL="0" indent="0">
              <a:buNone/>
            </a:pPr>
            <a:endParaRPr lang="cs-CZ" sz="2300" b="1" dirty="0"/>
          </a:p>
        </p:txBody>
      </p:sp>
    </p:spTree>
    <p:extLst>
      <p:ext uri="{BB962C8B-B14F-4D97-AF65-F5344CB8AC3E}">
        <p14:creationId xmlns:p14="http://schemas.microsoft.com/office/powerpoint/2010/main" val="472915833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49628</TotalTime>
  <Words>6300</Words>
  <Application>Microsoft Office PowerPoint</Application>
  <PresentationFormat>Širokoúhlá obrazovka</PresentationFormat>
  <Paragraphs>664</Paragraphs>
  <Slides>55</Slides>
  <Notes>52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62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Kinezioterapie po poranění pletence ramenního a kloubu loketního</vt:lpstr>
      <vt:lpstr>Kineziologie a biomechanika loketního kloubu a ramenního kloubu</vt:lpstr>
      <vt:lpstr>Kineziologie a biomechanika loketního kloubu a ramenního kloubu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Prezentace aplikace PowerPoint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Poranění pletence ramenního a kloubu loketního</vt:lpstr>
      <vt:lpstr>Prezentace aplikace PowerPoint</vt:lpstr>
      <vt:lpstr>Poranění pletence ramenního a kloubu loketního</vt:lpstr>
      <vt:lpstr>Seznam literatury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Málková</dc:creator>
  <cp:lastModifiedBy>Veronika Málková</cp:lastModifiedBy>
  <cp:revision>1413</cp:revision>
  <dcterms:created xsi:type="dcterms:W3CDTF">2019-02-16T16:33:42Z</dcterms:created>
  <dcterms:modified xsi:type="dcterms:W3CDTF">2023-03-14T23:18:16Z</dcterms:modified>
</cp:coreProperties>
</file>