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63"/>
  </p:notesMasterIdLst>
  <p:sldIdLst>
    <p:sldId id="344" r:id="rId2"/>
    <p:sldId id="345" r:id="rId3"/>
    <p:sldId id="489" r:id="rId4"/>
    <p:sldId id="490" r:id="rId5"/>
    <p:sldId id="491" r:id="rId6"/>
    <p:sldId id="492" r:id="rId7"/>
    <p:sldId id="493" r:id="rId8"/>
    <p:sldId id="494" r:id="rId9"/>
    <p:sldId id="495" r:id="rId10"/>
    <p:sldId id="496" r:id="rId11"/>
    <p:sldId id="497" r:id="rId12"/>
    <p:sldId id="498" r:id="rId13"/>
    <p:sldId id="281" r:id="rId14"/>
    <p:sldId id="282" r:id="rId15"/>
    <p:sldId id="283" r:id="rId16"/>
    <p:sldId id="284" r:id="rId17"/>
    <p:sldId id="285" r:id="rId18"/>
    <p:sldId id="286" r:id="rId19"/>
    <p:sldId id="287" r:id="rId20"/>
    <p:sldId id="288" r:id="rId21"/>
    <p:sldId id="289" r:id="rId22"/>
    <p:sldId id="291" r:id="rId23"/>
    <p:sldId id="302" r:id="rId24"/>
    <p:sldId id="303" r:id="rId25"/>
    <p:sldId id="331" r:id="rId26"/>
    <p:sldId id="305" r:id="rId27"/>
    <p:sldId id="307" r:id="rId28"/>
    <p:sldId id="308" r:id="rId29"/>
    <p:sldId id="310" r:id="rId30"/>
    <p:sldId id="311" r:id="rId31"/>
    <p:sldId id="312" r:id="rId32"/>
    <p:sldId id="306" r:id="rId33"/>
    <p:sldId id="313" r:id="rId34"/>
    <p:sldId id="499" r:id="rId35"/>
    <p:sldId id="348" r:id="rId36"/>
    <p:sldId id="349" r:id="rId37"/>
    <p:sldId id="315" r:id="rId38"/>
    <p:sldId id="318" r:id="rId39"/>
    <p:sldId id="351" r:id="rId40"/>
    <p:sldId id="352" r:id="rId41"/>
    <p:sldId id="353" r:id="rId42"/>
    <p:sldId id="316" r:id="rId43"/>
    <p:sldId id="500" r:id="rId44"/>
    <p:sldId id="319" r:id="rId45"/>
    <p:sldId id="320" r:id="rId46"/>
    <p:sldId id="321" r:id="rId47"/>
    <p:sldId id="322" r:id="rId48"/>
    <p:sldId id="323" r:id="rId49"/>
    <p:sldId id="324" r:id="rId50"/>
    <p:sldId id="325" r:id="rId51"/>
    <p:sldId id="326" r:id="rId52"/>
    <p:sldId id="328" r:id="rId53"/>
    <p:sldId id="329" r:id="rId54"/>
    <p:sldId id="330" r:id="rId55"/>
    <p:sldId id="336" r:id="rId56"/>
    <p:sldId id="337" r:id="rId57"/>
    <p:sldId id="338" r:id="rId58"/>
    <p:sldId id="332" r:id="rId59"/>
    <p:sldId id="333" r:id="rId60"/>
    <p:sldId id="334" r:id="rId61"/>
    <p:sldId id="33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4" autoAdjust="0"/>
    <p:restoredTop sz="94682"/>
  </p:normalViewPr>
  <p:slideViewPr>
    <p:cSldViewPr snapToGrid="0">
      <p:cViewPr varScale="1">
        <p:scale>
          <a:sx n="111" d="100"/>
          <a:sy n="111"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D3FAD-E227-4FA2-99CB-A0C1353492A9}" type="datetimeFigureOut">
              <a:rPr lang="cs-CZ" smtClean="0"/>
              <a:t>19.03.2024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D12F-39F8-4C59-B32C-0B6B356043C5}" type="slidenum">
              <a:rPr lang="cs-CZ" smtClean="0"/>
              <a:t>‹#›</a:t>
            </a:fld>
            <a:endParaRPr lang="cs-CZ"/>
          </a:p>
        </p:txBody>
      </p:sp>
    </p:spTree>
    <p:extLst>
      <p:ext uri="{BB962C8B-B14F-4D97-AF65-F5344CB8AC3E}">
        <p14:creationId xmlns:p14="http://schemas.microsoft.com/office/powerpoint/2010/main" val="317707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a:t>
            </a:fld>
            <a:endParaRPr lang="cs-CZ"/>
          </a:p>
        </p:txBody>
      </p:sp>
    </p:spTree>
    <p:extLst>
      <p:ext uri="{BB962C8B-B14F-4D97-AF65-F5344CB8AC3E}">
        <p14:creationId xmlns:p14="http://schemas.microsoft.com/office/powerpoint/2010/main" val="200122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17</a:t>
            </a:fld>
            <a:endParaRPr lang="cs-CZ"/>
          </a:p>
        </p:txBody>
      </p:sp>
    </p:spTree>
    <p:extLst>
      <p:ext uri="{BB962C8B-B14F-4D97-AF65-F5344CB8AC3E}">
        <p14:creationId xmlns:p14="http://schemas.microsoft.com/office/powerpoint/2010/main" val="32542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18</a:t>
            </a:fld>
            <a:endParaRPr lang="cs-CZ"/>
          </a:p>
        </p:txBody>
      </p:sp>
    </p:spTree>
    <p:extLst>
      <p:ext uri="{BB962C8B-B14F-4D97-AF65-F5344CB8AC3E}">
        <p14:creationId xmlns:p14="http://schemas.microsoft.com/office/powerpoint/2010/main" val="280440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19</a:t>
            </a:fld>
            <a:endParaRPr lang="cs-CZ"/>
          </a:p>
        </p:txBody>
      </p:sp>
    </p:spTree>
    <p:extLst>
      <p:ext uri="{BB962C8B-B14F-4D97-AF65-F5344CB8AC3E}">
        <p14:creationId xmlns:p14="http://schemas.microsoft.com/office/powerpoint/2010/main" val="229317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20</a:t>
            </a:fld>
            <a:endParaRPr lang="cs-CZ"/>
          </a:p>
        </p:txBody>
      </p:sp>
    </p:spTree>
    <p:extLst>
      <p:ext uri="{BB962C8B-B14F-4D97-AF65-F5344CB8AC3E}">
        <p14:creationId xmlns:p14="http://schemas.microsoft.com/office/powerpoint/2010/main" val="55621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21</a:t>
            </a:fld>
            <a:endParaRPr lang="cs-CZ"/>
          </a:p>
        </p:txBody>
      </p:sp>
    </p:spTree>
    <p:extLst>
      <p:ext uri="{BB962C8B-B14F-4D97-AF65-F5344CB8AC3E}">
        <p14:creationId xmlns:p14="http://schemas.microsoft.com/office/powerpoint/2010/main" val="66150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23</a:t>
            </a:fld>
            <a:endParaRPr lang="cs-CZ"/>
          </a:p>
        </p:txBody>
      </p:sp>
    </p:spTree>
    <p:extLst>
      <p:ext uri="{BB962C8B-B14F-4D97-AF65-F5344CB8AC3E}">
        <p14:creationId xmlns:p14="http://schemas.microsoft.com/office/powerpoint/2010/main" val="2579403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24</a:t>
            </a:fld>
            <a:endParaRPr lang="cs-CZ"/>
          </a:p>
        </p:txBody>
      </p:sp>
    </p:spTree>
    <p:extLst>
      <p:ext uri="{BB962C8B-B14F-4D97-AF65-F5344CB8AC3E}">
        <p14:creationId xmlns:p14="http://schemas.microsoft.com/office/powerpoint/2010/main" val="3471195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25</a:t>
            </a:fld>
            <a:endParaRPr lang="cs-CZ"/>
          </a:p>
        </p:txBody>
      </p:sp>
    </p:spTree>
    <p:extLst>
      <p:ext uri="{BB962C8B-B14F-4D97-AF65-F5344CB8AC3E}">
        <p14:creationId xmlns:p14="http://schemas.microsoft.com/office/powerpoint/2010/main" val="2798731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26</a:t>
            </a:fld>
            <a:endParaRPr lang="cs-CZ"/>
          </a:p>
        </p:txBody>
      </p:sp>
    </p:spTree>
    <p:extLst>
      <p:ext uri="{BB962C8B-B14F-4D97-AF65-F5344CB8AC3E}">
        <p14:creationId xmlns:p14="http://schemas.microsoft.com/office/powerpoint/2010/main" val="3745427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27</a:t>
            </a:fld>
            <a:endParaRPr lang="cs-CZ"/>
          </a:p>
        </p:txBody>
      </p:sp>
    </p:spTree>
    <p:extLst>
      <p:ext uri="{BB962C8B-B14F-4D97-AF65-F5344CB8AC3E}">
        <p14:creationId xmlns:p14="http://schemas.microsoft.com/office/powerpoint/2010/main" val="283602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a:t>
            </a:fld>
            <a:endParaRPr lang="cs-CZ"/>
          </a:p>
        </p:txBody>
      </p:sp>
    </p:spTree>
    <p:extLst>
      <p:ext uri="{BB962C8B-B14F-4D97-AF65-F5344CB8AC3E}">
        <p14:creationId xmlns:p14="http://schemas.microsoft.com/office/powerpoint/2010/main" val="4083681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28</a:t>
            </a:fld>
            <a:endParaRPr lang="cs-CZ"/>
          </a:p>
        </p:txBody>
      </p:sp>
    </p:spTree>
    <p:extLst>
      <p:ext uri="{BB962C8B-B14F-4D97-AF65-F5344CB8AC3E}">
        <p14:creationId xmlns:p14="http://schemas.microsoft.com/office/powerpoint/2010/main" val="401697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29</a:t>
            </a:fld>
            <a:endParaRPr lang="cs-CZ"/>
          </a:p>
        </p:txBody>
      </p:sp>
    </p:spTree>
    <p:extLst>
      <p:ext uri="{BB962C8B-B14F-4D97-AF65-F5344CB8AC3E}">
        <p14:creationId xmlns:p14="http://schemas.microsoft.com/office/powerpoint/2010/main" val="381230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30</a:t>
            </a:fld>
            <a:endParaRPr lang="cs-CZ"/>
          </a:p>
        </p:txBody>
      </p:sp>
    </p:spTree>
    <p:extLst>
      <p:ext uri="{BB962C8B-B14F-4D97-AF65-F5344CB8AC3E}">
        <p14:creationId xmlns:p14="http://schemas.microsoft.com/office/powerpoint/2010/main" val="612019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31</a:t>
            </a:fld>
            <a:endParaRPr lang="cs-CZ"/>
          </a:p>
        </p:txBody>
      </p:sp>
    </p:spTree>
    <p:extLst>
      <p:ext uri="{BB962C8B-B14F-4D97-AF65-F5344CB8AC3E}">
        <p14:creationId xmlns:p14="http://schemas.microsoft.com/office/powerpoint/2010/main" val="2008112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42</a:t>
            </a:fld>
            <a:endParaRPr lang="cs-CZ"/>
          </a:p>
        </p:txBody>
      </p:sp>
    </p:spTree>
    <p:extLst>
      <p:ext uri="{BB962C8B-B14F-4D97-AF65-F5344CB8AC3E}">
        <p14:creationId xmlns:p14="http://schemas.microsoft.com/office/powerpoint/2010/main" val="3749434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43</a:t>
            </a:fld>
            <a:endParaRPr lang="cs-CZ"/>
          </a:p>
        </p:txBody>
      </p:sp>
    </p:spTree>
    <p:extLst>
      <p:ext uri="{BB962C8B-B14F-4D97-AF65-F5344CB8AC3E}">
        <p14:creationId xmlns:p14="http://schemas.microsoft.com/office/powerpoint/2010/main" val="2168943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44</a:t>
            </a:fld>
            <a:endParaRPr lang="cs-CZ"/>
          </a:p>
        </p:txBody>
      </p:sp>
    </p:spTree>
    <p:extLst>
      <p:ext uri="{BB962C8B-B14F-4D97-AF65-F5344CB8AC3E}">
        <p14:creationId xmlns:p14="http://schemas.microsoft.com/office/powerpoint/2010/main" val="99212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45</a:t>
            </a:fld>
            <a:endParaRPr lang="cs-CZ"/>
          </a:p>
        </p:txBody>
      </p:sp>
    </p:spTree>
    <p:extLst>
      <p:ext uri="{BB962C8B-B14F-4D97-AF65-F5344CB8AC3E}">
        <p14:creationId xmlns:p14="http://schemas.microsoft.com/office/powerpoint/2010/main" val="1105231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46</a:t>
            </a:fld>
            <a:endParaRPr lang="cs-CZ"/>
          </a:p>
        </p:txBody>
      </p:sp>
    </p:spTree>
    <p:extLst>
      <p:ext uri="{BB962C8B-B14F-4D97-AF65-F5344CB8AC3E}">
        <p14:creationId xmlns:p14="http://schemas.microsoft.com/office/powerpoint/2010/main" val="61574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47</a:t>
            </a:fld>
            <a:endParaRPr lang="cs-CZ"/>
          </a:p>
        </p:txBody>
      </p:sp>
    </p:spTree>
    <p:extLst>
      <p:ext uri="{BB962C8B-B14F-4D97-AF65-F5344CB8AC3E}">
        <p14:creationId xmlns:p14="http://schemas.microsoft.com/office/powerpoint/2010/main" val="150083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a:t>
            </a:fld>
            <a:endParaRPr lang="cs-CZ"/>
          </a:p>
        </p:txBody>
      </p:sp>
    </p:spTree>
    <p:extLst>
      <p:ext uri="{BB962C8B-B14F-4D97-AF65-F5344CB8AC3E}">
        <p14:creationId xmlns:p14="http://schemas.microsoft.com/office/powerpoint/2010/main" val="2741192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48</a:t>
            </a:fld>
            <a:endParaRPr lang="cs-CZ"/>
          </a:p>
        </p:txBody>
      </p:sp>
    </p:spTree>
    <p:extLst>
      <p:ext uri="{BB962C8B-B14F-4D97-AF65-F5344CB8AC3E}">
        <p14:creationId xmlns:p14="http://schemas.microsoft.com/office/powerpoint/2010/main" val="1813207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49</a:t>
            </a:fld>
            <a:endParaRPr lang="cs-CZ"/>
          </a:p>
        </p:txBody>
      </p:sp>
    </p:spTree>
    <p:extLst>
      <p:ext uri="{BB962C8B-B14F-4D97-AF65-F5344CB8AC3E}">
        <p14:creationId xmlns:p14="http://schemas.microsoft.com/office/powerpoint/2010/main" val="2221949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52</a:t>
            </a:fld>
            <a:endParaRPr lang="cs-CZ"/>
          </a:p>
        </p:txBody>
      </p:sp>
    </p:spTree>
    <p:extLst>
      <p:ext uri="{BB962C8B-B14F-4D97-AF65-F5344CB8AC3E}">
        <p14:creationId xmlns:p14="http://schemas.microsoft.com/office/powerpoint/2010/main" val="3323667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53</a:t>
            </a:fld>
            <a:endParaRPr lang="cs-CZ"/>
          </a:p>
        </p:txBody>
      </p:sp>
    </p:spTree>
    <p:extLst>
      <p:ext uri="{BB962C8B-B14F-4D97-AF65-F5344CB8AC3E}">
        <p14:creationId xmlns:p14="http://schemas.microsoft.com/office/powerpoint/2010/main" val="3458675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54</a:t>
            </a:fld>
            <a:endParaRPr lang="cs-CZ"/>
          </a:p>
        </p:txBody>
      </p:sp>
    </p:spTree>
    <p:extLst>
      <p:ext uri="{BB962C8B-B14F-4D97-AF65-F5344CB8AC3E}">
        <p14:creationId xmlns:p14="http://schemas.microsoft.com/office/powerpoint/2010/main" val="669091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58</a:t>
            </a:fld>
            <a:endParaRPr lang="cs-CZ"/>
          </a:p>
        </p:txBody>
      </p:sp>
    </p:spTree>
    <p:extLst>
      <p:ext uri="{BB962C8B-B14F-4D97-AF65-F5344CB8AC3E}">
        <p14:creationId xmlns:p14="http://schemas.microsoft.com/office/powerpoint/2010/main" val="360469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59</a:t>
            </a:fld>
            <a:endParaRPr lang="cs-CZ"/>
          </a:p>
        </p:txBody>
      </p:sp>
    </p:spTree>
    <p:extLst>
      <p:ext uri="{BB962C8B-B14F-4D97-AF65-F5344CB8AC3E}">
        <p14:creationId xmlns:p14="http://schemas.microsoft.com/office/powerpoint/2010/main" val="2177578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60</a:t>
            </a:fld>
            <a:endParaRPr lang="cs-CZ"/>
          </a:p>
        </p:txBody>
      </p:sp>
    </p:spTree>
    <p:extLst>
      <p:ext uri="{BB962C8B-B14F-4D97-AF65-F5344CB8AC3E}">
        <p14:creationId xmlns:p14="http://schemas.microsoft.com/office/powerpoint/2010/main" val="838883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61</a:t>
            </a:fld>
            <a:endParaRPr lang="cs-CZ"/>
          </a:p>
        </p:txBody>
      </p:sp>
    </p:spTree>
    <p:extLst>
      <p:ext uri="{BB962C8B-B14F-4D97-AF65-F5344CB8AC3E}">
        <p14:creationId xmlns:p14="http://schemas.microsoft.com/office/powerpoint/2010/main" val="120068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8</a:t>
            </a:fld>
            <a:endParaRPr lang="cs-CZ"/>
          </a:p>
        </p:txBody>
      </p:sp>
    </p:spTree>
    <p:extLst>
      <p:ext uri="{BB962C8B-B14F-4D97-AF65-F5344CB8AC3E}">
        <p14:creationId xmlns:p14="http://schemas.microsoft.com/office/powerpoint/2010/main" val="275513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9</a:t>
            </a:fld>
            <a:endParaRPr lang="cs-CZ"/>
          </a:p>
        </p:txBody>
      </p:sp>
    </p:spTree>
    <p:extLst>
      <p:ext uri="{BB962C8B-B14F-4D97-AF65-F5344CB8AC3E}">
        <p14:creationId xmlns:p14="http://schemas.microsoft.com/office/powerpoint/2010/main" val="99911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12</a:t>
            </a:fld>
            <a:endParaRPr lang="cs-CZ"/>
          </a:p>
        </p:txBody>
      </p:sp>
    </p:spTree>
    <p:extLst>
      <p:ext uri="{BB962C8B-B14F-4D97-AF65-F5344CB8AC3E}">
        <p14:creationId xmlns:p14="http://schemas.microsoft.com/office/powerpoint/2010/main" val="203620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13</a:t>
            </a:fld>
            <a:endParaRPr lang="cs-CZ"/>
          </a:p>
        </p:txBody>
      </p:sp>
    </p:spTree>
    <p:extLst>
      <p:ext uri="{BB962C8B-B14F-4D97-AF65-F5344CB8AC3E}">
        <p14:creationId xmlns:p14="http://schemas.microsoft.com/office/powerpoint/2010/main" val="74741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14</a:t>
            </a:fld>
            <a:endParaRPr lang="cs-CZ"/>
          </a:p>
        </p:txBody>
      </p:sp>
    </p:spTree>
    <p:extLst>
      <p:ext uri="{BB962C8B-B14F-4D97-AF65-F5344CB8AC3E}">
        <p14:creationId xmlns:p14="http://schemas.microsoft.com/office/powerpoint/2010/main" val="150206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15</a:t>
            </a:fld>
            <a:endParaRPr lang="cs-CZ"/>
          </a:p>
        </p:txBody>
      </p:sp>
    </p:spTree>
    <p:extLst>
      <p:ext uri="{BB962C8B-B14F-4D97-AF65-F5344CB8AC3E}">
        <p14:creationId xmlns:p14="http://schemas.microsoft.com/office/powerpoint/2010/main" val="217445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368580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92520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10DF43-EFA9-4671-AD66-D168E683731C}"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3133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19.03.2024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34116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19.03.2024</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1577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19.03.2024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407032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2504821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305082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50401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895EBAA-C00B-40DC-B104-70E3CB09F9F5}" type="datetimeFigureOut">
              <a:rPr lang="cs-CZ" smtClean="0"/>
              <a:t>19.03.2024</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293868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895EBAA-C00B-40DC-B104-70E3CB09F9F5}" type="datetimeFigureOut">
              <a:rPr lang="cs-CZ" smtClean="0"/>
              <a:t>19.03.2024</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31788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895EBAA-C00B-40DC-B104-70E3CB09F9F5}" type="datetimeFigureOut">
              <a:rPr lang="cs-CZ" smtClean="0"/>
              <a:t>19.03.2024</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408299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895EBAA-C00B-40DC-B104-70E3CB09F9F5}" type="datetimeFigureOut">
              <a:rPr lang="cs-CZ" smtClean="0"/>
              <a:t>19.03.2024</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41289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5EBAA-C00B-40DC-B104-70E3CB09F9F5}" type="datetimeFigureOut">
              <a:rPr lang="cs-CZ" smtClean="0"/>
              <a:t>19.03.2024</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80789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19.03.2024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208222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19.03.2024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02384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95EBAA-C00B-40DC-B104-70E3CB09F9F5}" type="datetimeFigureOut">
              <a:rPr lang="cs-CZ" smtClean="0"/>
              <a:t>19.03.2024</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10DF43-EFA9-4671-AD66-D168E683731C}" type="slidenum">
              <a:rPr lang="cs-CZ" smtClean="0"/>
              <a:t>‹#›</a:t>
            </a:fld>
            <a:endParaRPr lang="cs-CZ"/>
          </a:p>
        </p:txBody>
      </p:sp>
    </p:spTree>
    <p:extLst>
      <p:ext uri="{BB962C8B-B14F-4D97-AF65-F5344CB8AC3E}">
        <p14:creationId xmlns:p14="http://schemas.microsoft.com/office/powerpoint/2010/main" val="212061000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74CA0A-D5C4-46B8-8F16-507AC38B9763}"/>
              </a:ext>
            </a:extLst>
          </p:cNvPr>
          <p:cNvSpPr>
            <a:spLocks noGrp="1"/>
          </p:cNvSpPr>
          <p:nvPr>
            <p:ph type="ctrTitle"/>
          </p:nvPr>
        </p:nvSpPr>
        <p:spPr>
          <a:xfrm>
            <a:off x="735681" y="1600001"/>
            <a:ext cx="10576166" cy="2262781"/>
          </a:xfrm>
        </p:spPr>
        <p:txBody>
          <a:bodyPr>
            <a:normAutofit/>
          </a:bodyPr>
          <a:lstStyle/>
          <a:p>
            <a:pPr algn="ctr"/>
            <a:r>
              <a:rPr lang="cs-CZ" b="1" dirty="0">
                <a:solidFill>
                  <a:schemeClr val="tx1"/>
                </a:solidFill>
              </a:rPr>
              <a:t>Kinezioterapie po úrazech páteře a pánve</a:t>
            </a:r>
          </a:p>
        </p:txBody>
      </p:sp>
      <p:sp>
        <p:nvSpPr>
          <p:cNvPr id="3" name="Podnadpis 2">
            <a:extLst>
              <a:ext uri="{FF2B5EF4-FFF2-40B4-BE49-F238E27FC236}">
                <a16:creationId xmlns:a16="http://schemas.microsoft.com/office/drawing/2014/main" id="{0E6E8F6B-654E-4224-8517-B5711827CE86}"/>
              </a:ext>
            </a:extLst>
          </p:cNvPr>
          <p:cNvSpPr>
            <a:spLocks noGrp="1"/>
          </p:cNvSpPr>
          <p:nvPr>
            <p:ph type="subTitle" idx="1"/>
          </p:nvPr>
        </p:nvSpPr>
        <p:spPr>
          <a:xfrm>
            <a:off x="1957989" y="4559243"/>
            <a:ext cx="8131550" cy="2937114"/>
          </a:xfrm>
        </p:spPr>
        <p:txBody>
          <a:bodyPr>
            <a:noAutofit/>
          </a:bodyPr>
          <a:lstStyle/>
          <a:p>
            <a:r>
              <a:rPr lang="cs-CZ" sz="2400" b="1" dirty="0">
                <a:solidFill>
                  <a:schemeClr val="tx1"/>
                </a:solidFill>
              </a:rPr>
              <a:t>Mgr. Veronika Málková </a:t>
            </a:r>
          </a:p>
          <a:p>
            <a:endParaRPr lang="cs-CZ" sz="2400" b="1" baseline="30000" dirty="0"/>
          </a:p>
          <a:p>
            <a:endParaRPr lang="cs-CZ" sz="2400" b="1" baseline="30000" dirty="0"/>
          </a:p>
        </p:txBody>
      </p:sp>
      <p:pic>
        <p:nvPicPr>
          <p:cNvPr id="10" name="Obrázek 9">
            <a:extLst>
              <a:ext uri="{FF2B5EF4-FFF2-40B4-BE49-F238E27FC236}">
                <a16:creationId xmlns:a16="http://schemas.microsoft.com/office/drawing/2014/main" id="{88ECC4B1-F53A-4221-8ABD-DB0E268B5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611" y="127314"/>
            <a:ext cx="1228754" cy="710175"/>
          </a:xfrm>
          <a:prstGeom prst="rect">
            <a:avLst/>
          </a:prstGeom>
        </p:spPr>
      </p:pic>
      <p:pic>
        <p:nvPicPr>
          <p:cNvPr id="14" name="Obrázek 13">
            <a:extLst>
              <a:ext uri="{FF2B5EF4-FFF2-40B4-BE49-F238E27FC236}">
                <a16:creationId xmlns:a16="http://schemas.microsoft.com/office/drawing/2014/main" id="{9DCBCC69-D58C-4AF9-9A2A-8E80A89F7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201" y="-617642"/>
            <a:ext cx="2235414" cy="2200086"/>
          </a:xfrm>
          <a:prstGeom prst="rect">
            <a:avLst/>
          </a:prstGeom>
        </p:spPr>
      </p:pic>
    </p:spTree>
    <p:extLst>
      <p:ext uri="{BB962C8B-B14F-4D97-AF65-F5344CB8AC3E}">
        <p14:creationId xmlns:p14="http://schemas.microsoft.com/office/powerpoint/2010/main" val="174487517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Zlomeniny v oblasti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432560"/>
            <a:ext cx="9745028" cy="5039360"/>
          </a:xfrm>
        </p:spPr>
        <p:txBody>
          <a:bodyPr>
            <a:normAutofit/>
          </a:bodyPr>
          <a:lstStyle/>
          <a:p>
            <a:r>
              <a:rPr lang="cs-CZ" sz="2000" b="1" dirty="0">
                <a:solidFill>
                  <a:schemeClr val="tx1"/>
                </a:solidFill>
              </a:rPr>
              <a:t>Zlomeniny acetabula:</a:t>
            </a:r>
          </a:p>
          <a:p>
            <a:pPr>
              <a:buFont typeface="Arial" panose="020B0604020202020204" pitchFamily="34" charset="0"/>
              <a:buChar char="•"/>
            </a:pPr>
            <a:r>
              <a:rPr lang="cs-CZ" sz="2000" b="1" dirty="0">
                <a:solidFill>
                  <a:schemeClr val="tx1"/>
                </a:solidFill>
              </a:rPr>
              <a:t>Typ A – postižení jednoho pilíře (částečně </a:t>
            </a:r>
            <a:r>
              <a:rPr lang="cs-CZ" sz="2000" b="1" dirty="0" err="1">
                <a:solidFill>
                  <a:schemeClr val="tx1"/>
                </a:solidFill>
              </a:rPr>
              <a:t>intraartikulární</a:t>
            </a:r>
            <a:r>
              <a:rPr lang="cs-CZ" sz="2000" b="1" dirty="0">
                <a:solidFill>
                  <a:schemeClr val="tx1"/>
                </a:solidFill>
              </a:rPr>
              <a:t> zlomenina):</a:t>
            </a:r>
          </a:p>
          <a:p>
            <a:pPr marL="0" indent="0">
              <a:buNone/>
            </a:pPr>
            <a:r>
              <a:rPr lang="cs-CZ" sz="2000" b="1" dirty="0">
                <a:solidFill>
                  <a:schemeClr val="tx1"/>
                </a:solidFill>
              </a:rPr>
              <a:t>	A1 – zlomeniny zadní hrany acetabula,</a:t>
            </a:r>
          </a:p>
          <a:p>
            <a:pPr marL="0" indent="0">
              <a:buNone/>
            </a:pPr>
            <a:r>
              <a:rPr lang="cs-CZ" sz="2000" b="1" dirty="0">
                <a:solidFill>
                  <a:schemeClr val="tx1"/>
                </a:solidFill>
              </a:rPr>
              <a:t>	A2 – zlomenina zadního pilíře,</a:t>
            </a:r>
          </a:p>
          <a:p>
            <a:pPr marL="0" indent="0">
              <a:buNone/>
            </a:pPr>
            <a:r>
              <a:rPr lang="cs-CZ" sz="2000" b="1" dirty="0">
                <a:solidFill>
                  <a:schemeClr val="tx1"/>
                </a:solidFill>
              </a:rPr>
              <a:t>	A3 – zlomenina předního pilíře.</a:t>
            </a:r>
          </a:p>
          <a:p>
            <a:pPr>
              <a:buFont typeface="Arial" panose="020B0604020202020204" pitchFamily="34" charset="0"/>
              <a:buChar char="•"/>
            </a:pPr>
            <a:r>
              <a:rPr lang="cs-CZ" sz="2000" b="1" dirty="0">
                <a:solidFill>
                  <a:schemeClr val="tx1"/>
                </a:solidFill>
              </a:rPr>
              <a:t>Typ B – příčně orientovaná zlomenina (částečně </a:t>
            </a:r>
            <a:r>
              <a:rPr lang="cs-CZ" sz="2000" b="1" dirty="0" err="1">
                <a:solidFill>
                  <a:schemeClr val="tx1"/>
                </a:solidFill>
              </a:rPr>
              <a:t>intraartikulární</a:t>
            </a:r>
            <a:r>
              <a:rPr lang="cs-CZ" sz="2000" b="1" dirty="0">
                <a:solidFill>
                  <a:schemeClr val="tx1"/>
                </a:solidFill>
              </a:rPr>
              <a:t> zlomenina):</a:t>
            </a:r>
          </a:p>
          <a:p>
            <a:pPr marL="0" indent="0">
              <a:buNone/>
            </a:pPr>
            <a:r>
              <a:rPr lang="cs-CZ" sz="2000" b="1" dirty="0">
                <a:solidFill>
                  <a:schemeClr val="tx1"/>
                </a:solidFill>
              </a:rPr>
              <a:t>	B1 – transverzální lom,</a:t>
            </a:r>
          </a:p>
          <a:p>
            <a:pPr marL="0" indent="0">
              <a:buNone/>
            </a:pPr>
            <a:r>
              <a:rPr lang="cs-CZ" sz="2000" b="1" dirty="0">
                <a:solidFill>
                  <a:schemeClr val="tx1"/>
                </a:solidFill>
              </a:rPr>
              <a:t>	B2 – T-lom,</a:t>
            </a:r>
          </a:p>
          <a:p>
            <a:pPr marL="0" indent="0">
              <a:buNone/>
            </a:pPr>
            <a:r>
              <a:rPr lang="cs-CZ" sz="2000" b="1" dirty="0">
                <a:solidFill>
                  <a:schemeClr val="tx1"/>
                </a:solidFill>
              </a:rPr>
              <a:t>	B3 – přední/zadní pilíř horizontálně orientován.</a:t>
            </a:r>
          </a:p>
          <a:p>
            <a:pPr marL="0" indent="0">
              <a:buNone/>
            </a:pPr>
            <a:endParaRPr lang="cs-CZ" b="1"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03099443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Zlomeniny v oblasti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432560"/>
            <a:ext cx="9745028" cy="5039360"/>
          </a:xfrm>
        </p:spPr>
        <p:txBody>
          <a:bodyPr>
            <a:normAutofit/>
          </a:bodyPr>
          <a:lstStyle/>
          <a:p>
            <a:r>
              <a:rPr lang="cs-CZ" sz="2000" b="1" dirty="0">
                <a:solidFill>
                  <a:schemeClr val="tx1"/>
                </a:solidFill>
              </a:rPr>
              <a:t>Zlomeniny acetabula:</a:t>
            </a:r>
          </a:p>
          <a:p>
            <a:pPr>
              <a:buFont typeface="Arial" panose="020B0604020202020204" pitchFamily="34" charset="0"/>
              <a:buChar char="•"/>
            </a:pPr>
            <a:r>
              <a:rPr lang="cs-CZ" b="1" dirty="0">
                <a:solidFill>
                  <a:schemeClr val="tx1"/>
                </a:solidFill>
              </a:rPr>
              <a:t>Typ C – kompletně </a:t>
            </a:r>
            <a:r>
              <a:rPr lang="cs-CZ" b="1" dirty="0" err="1">
                <a:solidFill>
                  <a:schemeClr val="tx1"/>
                </a:solidFill>
              </a:rPr>
              <a:t>intraartikulární</a:t>
            </a:r>
            <a:r>
              <a:rPr lang="cs-CZ" b="1" dirty="0">
                <a:solidFill>
                  <a:schemeClr val="tx1"/>
                </a:solidFill>
              </a:rPr>
              <a:t> zlomenina, oba pilíře odděleny od os ilium:</a:t>
            </a:r>
          </a:p>
          <a:p>
            <a:pPr marL="0" indent="0">
              <a:buNone/>
            </a:pPr>
            <a:r>
              <a:rPr lang="cs-CZ" b="1" dirty="0">
                <a:solidFill>
                  <a:schemeClr val="tx1"/>
                </a:solidFill>
              </a:rPr>
              <a:t>	C1 – vertikální lom os ilium se separací obou pilířů,</a:t>
            </a:r>
          </a:p>
          <a:p>
            <a:pPr marL="0" indent="0">
              <a:buNone/>
            </a:pPr>
            <a:r>
              <a:rPr lang="cs-CZ" b="1" dirty="0">
                <a:solidFill>
                  <a:schemeClr val="tx1"/>
                </a:solidFill>
              </a:rPr>
              <a:t>	C2 – separace horizontální,</a:t>
            </a:r>
          </a:p>
          <a:p>
            <a:pPr marL="0" indent="0">
              <a:buNone/>
            </a:pPr>
            <a:r>
              <a:rPr lang="cs-CZ" b="1" dirty="0">
                <a:solidFill>
                  <a:schemeClr val="tx1"/>
                </a:solidFill>
              </a:rPr>
              <a:t>	C3 – smíšená forma s postižením SI skloubení.</a:t>
            </a:r>
            <a:endParaRPr lang="cs-CZ" dirty="0">
              <a:solidFill>
                <a:schemeClr val="tx1"/>
              </a:solidFill>
            </a:endParaRPr>
          </a:p>
          <a:p>
            <a:r>
              <a:rPr lang="cs-CZ" sz="2000" b="1" dirty="0">
                <a:solidFill>
                  <a:schemeClr val="tx1"/>
                </a:solidFill>
              </a:rPr>
              <a:t>Terapie</a:t>
            </a:r>
          </a:p>
          <a:p>
            <a:pPr>
              <a:buFont typeface="Arial" panose="020B0604020202020204" pitchFamily="34" charset="0"/>
              <a:buChar char="•"/>
            </a:pPr>
            <a:r>
              <a:rPr lang="cs-CZ" b="1" dirty="0">
                <a:solidFill>
                  <a:schemeClr val="tx1"/>
                </a:solidFill>
              </a:rPr>
              <a:t>Konzervativní: 3-4 týdenní skeletální trakce (dnes zřídka), u jednoduchých nedislokovaných zlomenin nebo tam, kde je operační řešení KI. </a:t>
            </a:r>
          </a:p>
          <a:p>
            <a:pPr>
              <a:buFont typeface="Arial" panose="020B0604020202020204" pitchFamily="34" charset="0"/>
              <a:buChar char="•"/>
            </a:pPr>
            <a:r>
              <a:rPr lang="cs-CZ" b="1" dirty="0">
                <a:solidFill>
                  <a:schemeClr val="tx1"/>
                </a:solidFill>
              </a:rPr>
              <a:t>Operační: dnes nejčastější kvůli dokonalé repozici úlomků, obnovení kongruence kloubní plochy a stabilitě kloubu; kortikální šrouby, spongiózní šrouby, neutralizační, rekonstrukční a pánevní dlahy. </a:t>
            </a:r>
          </a:p>
          <a:p>
            <a:pPr marL="0" indent="0">
              <a:buNone/>
            </a:pPr>
            <a:r>
              <a:rPr lang="cs-CZ" b="1" dirty="0">
                <a:solidFill>
                  <a:schemeClr val="tx1"/>
                </a:solidFill>
              </a:rPr>
              <a:t>      Přístupy: </a:t>
            </a:r>
            <a:r>
              <a:rPr lang="cs-CZ" b="1" dirty="0" err="1">
                <a:solidFill>
                  <a:schemeClr val="tx1"/>
                </a:solidFill>
              </a:rPr>
              <a:t>dorsolaterální</a:t>
            </a:r>
            <a:r>
              <a:rPr lang="cs-CZ" b="1" dirty="0">
                <a:solidFill>
                  <a:schemeClr val="tx1"/>
                </a:solidFill>
              </a:rPr>
              <a:t>, </a:t>
            </a:r>
            <a:r>
              <a:rPr lang="cs-CZ" b="1" dirty="0" err="1">
                <a:solidFill>
                  <a:schemeClr val="tx1"/>
                </a:solidFill>
              </a:rPr>
              <a:t>ilioinquinální</a:t>
            </a:r>
            <a:r>
              <a:rPr lang="cs-CZ" b="1" dirty="0">
                <a:solidFill>
                  <a:schemeClr val="tx1"/>
                </a:solidFill>
              </a:rPr>
              <a:t> a </a:t>
            </a:r>
            <a:r>
              <a:rPr lang="cs-CZ" b="1" dirty="0" err="1">
                <a:solidFill>
                  <a:schemeClr val="tx1"/>
                </a:solidFill>
              </a:rPr>
              <a:t>iliofemorální</a:t>
            </a:r>
            <a:endParaRPr lang="cs-CZ" b="1" dirty="0">
              <a:solidFill>
                <a:schemeClr val="tx1"/>
              </a:solidFill>
            </a:endParaRPr>
          </a:p>
          <a:p>
            <a:pPr marL="0" indent="0">
              <a:buNone/>
            </a:pPr>
            <a:endParaRPr lang="cs-CZ" dirty="0"/>
          </a:p>
        </p:txBody>
      </p:sp>
    </p:spTree>
    <p:extLst>
      <p:ext uri="{BB962C8B-B14F-4D97-AF65-F5344CB8AC3E}">
        <p14:creationId xmlns:p14="http://schemas.microsoft.com/office/powerpoint/2010/main" val="275382845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Komplikace poranění pánve </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432560"/>
            <a:ext cx="9745028" cy="5039360"/>
          </a:xfrm>
        </p:spPr>
        <p:txBody>
          <a:bodyPr>
            <a:normAutofit fontScale="92500"/>
          </a:bodyPr>
          <a:lstStyle/>
          <a:p>
            <a:r>
              <a:rPr lang="cs-CZ" b="1" i="1" dirty="0">
                <a:solidFill>
                  <a:schemeClr val="tx1"/>
                </a:solidFill>
              </a:rPr>
              <a:t>Asymetrie pánevního kruhu po zhojení: </a:t>
            </a:r>
          </a:p>
          <a:p>
            <a:pPr>
              <a:lnSpc>
                <a:spcPct val="150000"/>
              </a:lnSpc>
              <a:buFont typeface="Arial" panose="020B0604020202020204" pitchFamily="34" charset="0"/>
              <a:buChar char="•"/>
            </a:pPr>
            <a:r>
              <a:rPr lang="cs-CZ" b="1" dirty="0">
                <a:solidFill>
                  <a:schemeClr val="tx1"/>
                </a:solidFill>
              </a:rPr>
              <a:t>bolest LS přechodu a SI skloubení, nestejná délka DKK → insuficience </a:t>
            </a:r>
            <a:r>
              <a:rPr lang="cs-CZ" b="1" dirty="0" err="1">
                <a:solidFill>
                  <a:schemeClr val="tx1"/>
                </a:solidFill>
              </a:rPr>
              <a:t>pelvifemorálního</a:t>
            </a:r>
            <a:r>
              <a:rPr lang="cs-CZ" b="1" dirty="0">
                <a:solidFill>
                  <a:schemeClr val="tx1"/>
                </a:solidFill>
              </a:rPr>
              <a:t> svalstva příslušné strany (RHB, </a:t>
            </a:r>
            <a:r>
              <a:rPr lang="cs-CZ" b="1" dirty="0" err="1">
                <a:solidFill>
                  <a:schemeClr val="tx1"/>
                </a:solidFill>
              </a:rPr>
              <a:t>ortotické</a:t>
            </a:r>
            <a:r>
              <a:rPr lang="cs-CZ" b="1" dirty="0">
                <a:solidFill>
                  <a:schemeClr val="tx1"/>
                </a:solidFill>
              </a:rPr>
              <a:t> až operačně ortopedické řešení).</a:t>
            </a:r>
          </a:p>
          <a:p>
            <a:pPr>
              <a:lnSpc>
                <a:spcPct val="150000"/>
              </a:lnSpc>
            </a:pPr>
            <a:r>
              <a:rPr lang="cs-CZ" b="1" i="1" dirty="0">
                <a:solidFill>
                  <a:schemeClr val="tx1"/>
                </a:solidFill>
              </a:rPr>
              <a:t>Neurogenní poruchy</a:t>
            </a:r>
            <a:r>
              <a:rPr lang="cs-CZ" b="1" dirty="0">
                <a:solidFill>
                  <a:schemeClr val="tx1"/>
                </a:solidFill>
              </a:rPr>
              <a:t> – kořeny lumbosakrálního plexu, n. </a:t>
            </a:r>
            <a:r>
              <a:rPr lang="cs-CZ" b="1" dirty="0" err="1">
                <a:solidFill>
                  <a:schemeClr val="tx1"/>
                </a:solidFill>
              </a:rPr>
              <a:t>ischiadicus</a:t>
            </a:r>
            <a:r>
              <a:rPr lang="cs-CZ" b="1" dirty="0">
                <a:solidFill>
                  <a:schemeClr val="tx1"/>
                </a:solidFill>
              </a:rPr>
              <a:t>, n. </a:t>
            </a:r>
            <a:r>
              <a:rPr lang="cs-CZ" b="1" dirty="0" err="1">
                <a:solidFill>
                  <a:schemeClr val="tx1"/>
                </a:solidFill>
              </a:rPr>
              <a:t>pudendus</a:t>
            </a:r>
            <a:r>
              <a:rPr lang="cs-CZ" b="1" dirty="0">
                <a:solidFill>
                  <a:schemeClr val="tx1"/>
                </a:solidFill>
              </a:rPr>
              <a:t>, n. </a:t>
            </a:r>
            <a:r>
              <a:rPr lang="cs-CZ" b="1" dirty="0" err="1">
                <a:solidFill>
                  <a:schemeClr val="tx1"/>
                </a:solidFill>
              </a:rPr>
              <a:t>obturatorius</a:t>
            </a:r>
            <a:r>
              <a:rPr lang="cs-CZ" b="1" dirty="0">
                <a:solidFill>
                  <a:schemeClr val="tx1"/>
                </a:solidFill>
              </a:rPr>
              <a:t>, n. </a:t>
            </a:r>
            <a:r>
              <a:rPr lang="cs-CZ" b="1" dirty="0" err="1">
                <a:solidFill>
                  <a:schemeClr val="tx1"/>
                </a:solidFill>
              </a:rPr>
              <a:t>femoralis</a:t>
            </a:r>
            <a:r>
              <a:rPr lang="cs-CZ" b="1" dirty="0">
                <a:solidFill>
                  <a:schemeClr val="tx1"/>
                </a:solidFill>
              </a:rPr>
              <a:t>, n. </a:t>
            </a:r>
            <a:r>
              <a:rPr lang="cs-CZ" b="1" dirty="0" err="1">
                <a:solidFill>
                  <a:schemeClr val="tx1"/>
                </a:solidFill>
              </a:rPr>
              <a:t>cutaneus</a:t>
            </a:r>
            <a:r>
              <a:rPr lang="cs-CZ" b="1" dirty="0">
                <a:solidFill>
                  <a:schemeClr val="tx1"/>
                </a:solidFill>
              </a:rPr>
              <a:t> </a:t>
            </a:r>
            <a:r>
              <a:rPr lang="cs-CZ" b="1" dirty="0" err="1">
                <a:solidFill>
                  <a:schemeClr val="tx1"/>
                </a:solidFill>
              </a:rPr>
              <a:t>femoris</a:t>
            </a:r>
            <a:r>
              <a:rPr lang="cs-CZ" b="1" dirty="0">
                <a:solidFill>
                  <a:schemeClr val="tx1"/>
                </a:solidFill>
              </a:rPr>
              <a:t> </a:t>
            </a:r>
            <a:r>
              <a:rPr lang="cs-CZ" b="1" dirty="0" err="1">
                <a:solidFill>
                  <a:schemeClr val="tx1"/>
                </a:solidFill>
              </a:rPr>
              <a:t>lateralis</a:t>
            </a:r>
            <a:r>
              <a:rPr lang="cs-CZ" b="1" dirty="0">
                <a:solidFill>
                  <a:schemeClr val="tx1"/>
                </a:solidFill>
              </a:rPr>
              <a:t>, n. </a:t>
            </a:r>
            <a:r>
              <a:rPr lang="cs-CZ" b="1" dirty="0" err="1">
                <a:solidFill>
                  <a:schemeClr val="tx1"/>
                </a:solidFill>
              </a:rPr>
              <a:t>genitofemoralis</a:t>
            </a:r>
            <a:r>
              <a:rPr lang="cs-CZ" b="1" dirty="0">
                <a:solidFill>
                  <a:schemeClr val="tx1"/>
                </a:solidFill>
              </a:rPr>
              <a:t> + vegetativní struktury (plexus </a:t>
            </a:r>
            <a:r>
              <a:rPr lang="cs-CZ" b="1" dirty="0" err="1">
                <a:solidFill>
                  <a:schemeClr val="tx1"/>
                </a:solidFill>
              </a:rPr>
              <a:t>hypogastricus</a:t>
            </a:r>
            <a:r>
              <a:rPr lang="cs-CZ" b="1" dirty="0">
                <a:solidFill>
                  <a:schemeClr val="tx1"/>
                </a:solidFill>
              </a:rPr>
              <a:t> sup. + </a:t>
            </a:r>
            <a:r>
              <a:rPr lang="cs-CZ" b="1" dirty="0" err="1">
                <a:solidFill>
                  <a:schemeClr val="tx1"/>
                </a:solidFill>
              </a:rPr>
              <a:t>inf</a:t>
            </a:r>
            <a:r>
              <a:rPr lang="cs-CZ" b="1" dirty="0">
                <a:solidFill>
                  <a:schemeClr val="tx1"/>
                </a:solidFill>
              </a:rPr>
              <a:t>., plexus </a:t>
            </a:r>
            <a:r>
              <a:rPr lang="cs-CZ" b="1" dirty="0" err="1">
                <a:solidFill>
                  <a:schemeClr val="tx1"/>
                </a:solidFill>
              </a:rPr>
              <a:t>vesicalis</a:t>
            </a:r>
            <a:r>
              <a:rPr lang="cs-CZ" b="1" dirty="0">
                <a:solidFill>
                  <a:schemeClr val="tx1"/>
                </a:solidFill>
              </a:rPr>
              <a:t>, plexus </a:t>
            </a:r>
            <a:r>
              <a:rPr lang="cs-CZ" b="1" dirty="0" err="1">
                <a:solidFill>
                  <a:schemeClr val="tx1"/>
                </a:solidFill>
              </a:rPr>
              <a:t>rectalis</a:t>
            </a:r>
            <a:r>
              <a:rPr lang="cs-CZ" b="1" dirty="0">
                <a:solidFill>
                  <a:schemeClr val="tx1"/>
                </a:solidFill>
              </a:rPr>
              <a:t>, plexus </a:t>
            </a:r>
            <a:r>
              <a:rPr lang="cs-CZ" b="1" dirty="0" err="1">
                <a:solidFill>
                  <a:schemeClr val="tx1"/>
                </a:solidFill>
              </a:rPr>
              <a:t>uterovaginalis</a:t>
            </a:r>
            <a:r>
              <a:rPr lang="cs-CZ" b="1" dirty="0">
                <a:solidFill>
                  <a:schemeClr val="tx1"/>
                </a:solidFill>
              </a:rPr>
              <a:t> u ženy a plexus </a:t>
            </a:r>
            <a:r>
              <a:rPr lang="cs-CZ" b="1" dirty="0" err="1">
                <a:solidFill>
                  <a:schemeClr val="tx1"/>
                </a:solidFill>
              </a:rPr>
              <a:t>prostaticus</a:t>
            </a:r>
            <a:r>
              <a:rPr lang="cs-CZ" b="1" dirty="0">
                <a:solidFill>
                  <a:schemeClr val="tx1"/>
                </a:solidFill>
              </a:rPr>
              <a:t> u muže). </a:t>
            </a:r>
          </a:p>
          <a:p>
            <a:pPr>
              <a:lnSpc>
                <a:spcPct val="150000"/>
              </a:lnSpc>
            </a:pPr>
            <a:r>
              <a:rPr lang="cs-CZ" b="1" i="1" dirty="0">
                <a:solidFill>
                  <a:schemeClr val="tx1"/>
                </a:solidFill>
              </a:rPr>
              <a:t>Močová inkontinence, dysurické problémy, sexuální poruchy (</a:t>
            </a:r>
            <a:r>
              <a:rPr lang="cs-CZ" b="1" i="1" dirty="0" err="1">
                <a:solidFill>
                  <a:schemeClr val="tx1"/>
                </a:solidFill>
              </a:rPr>
              <a:t>dyspaneurie</a:t>
            </a:r>
            <a:r>
              <a:rPr lang="cs-CZ" b="1" i="1" dirty="0">
                <a:solidFill>
                  <a:schemeClr val="tx1"/>
                </a:solidFill>
              </a:rPr>
              <a:t>, bolesti při erekci, poruchy erekce či ejakulace), inkontinence stolice </a:t>
            </a:r>
            <a:r>
              <a:rPr lang="cs-CZ" b="1" dirty="0">
                <a:solidFill>
                  <a:schemeClr val="tx1"/>
                </a:solidFill>
              </a:rPr>
              <a:t>– buď přímým poraněním urogenitálního ústrojí či terminální části GIT nebo poraněním příslušné cévní či nervové struktury; důsledek poranění </a:t>
            </a:r>
            <a:r>
              <a:rPr lang="cs-CZ" b="1" dirty="0" err="1">
                <a:solidFill>
                  <a:schemeClr val="tx1"/>
                </a:solidFill>
              </a:rPr>
              <a:t>pelvické</a:t>
            </a:r>
            <a:r>
              <a:rPr lang="cs-CZ" b="1" dirty="0">
                <a:solidFill>
                  <a:schemeClr val="tx1"/>
                </a:solidFill>
              </a:rPr>
              <a:t> fascie a m. levator ani (hlavně u žen).</a:t>
            </a:r>
          </a:p>
          <a:p>
            <a:endParaRPr lang="cs-CZ" b="1" dirty="0"/>
          </a:p>
        </p:txBody>
      </p:sp>
    </p:spTree>
    <p:extLst>
      <p:ext uri="{BB962C8B-B14F-4D97-AF65-F5344CB8AC3E}">
        <p14:creationId xmlns:p14="http://schemas.microsoft.com/office/powerpoint/2010/main" val="317901507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715452" y="407896"/>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715452" y="1688786"/>
            <a:ext cx="10305312" cy="4912360"/>
          </a:xfrm>
        </p:spPr>
        <p:txBody>
          <a:bodyPr>
            <a:noAutofit/>
          </a:bodyPr>
          <a:lstStyle/>
          <a:p>
            <a:pPr marL="0" indent="0">
              <a:buNone/>
            </a:pPr>
            <a:r>
              <a:rPr lang="cs-CZ" b="1" dirty="0">
                <a:solidFill>
                  <a:schemeClr val="tx1"/>
                </a:solidFill>
              </a:rPr>
              <a:t>Fáze imobilizace: </a:t>
            </a:r>
          </a:p>
          <a:p>
            <a:r>
              <a:rPr lang="cs-CZ" b="1" dirty="0">
                <a:solidFill>
                  <a:schemeClr val="tx1"/>
                </a:solidFill>
              </a:rPr>
              <a:t>Polohování – prevence dekubitů, TEN, kontraktur,</a:t>
            </a:r>
          </a:p>
          <a:p>
            <a:r>
              <a:rPr lang="cs-CZ" b="1" dirty="0">
                <a:solidFill>
                  <a:schemeClr val="tx1"/>
                </a:solidFill>
              </a:rPr>
              <a:t>Bandážování DKK – prevence TEN.</a:t>
            </a:r>
          </a:p>
          <a:p>
            <a:r>
              <a:rPr lang="cs-CZ" b="1" dirty="0">
                <a:solidFill>
                  <a:schemeClr val="tx1"/>
                </a:solidFill>
              </a:rPr>
              <a:t>RFT :</a:t>
            </a:r>
          </a:p>
          <a:p>
            <a:pPr>
              <a:lnSpc>
                <a:spcPct val="150000"/>
              </a:lnSpc>
              <a:buFont typeface="Arial" panose="020B0604020202020204" pitchFamily="34" charset="0"/>
              <a:buChar char="•"/>
            </a:pPr>
            <a:r>
              <a:rPr lang="cs-CZ" b="1" dirty="0">
                <a:solidFill>
                  <a:schemeClr val="tx1"/>
                </a:solidFill>
              </a:rPr>
              <a:t>,,příprava terénu“: posturální korekce (nastavení osy ramen, pánve, </a:t>
            </a:r>
            <a:r>
              <a:rPr lang="cs-CZ" b="1" dirty="0" err="1">
                <a:solidFill>
                  <a:schemeClr val="tx1"/>
                </a:solidFill>
              </a:rPr>
              <a:t>kaudalizace</a:t>
            </a:r>
            <a:r>
              <a:rPr lang="cs-CZ" b="1" dirty="0">
                <a:solidFill>
                  <a:schemeClr val="tx1"/>
                </a:solidFill>
              </a:rPr>
              <a:t> žeber a ramen), uvolnění měkkých tkání v oblasti hrudníku, centrace ramen dle BPP, manuální uvolnění bránice,</a:t>
            </a:r>
          </a:p>
          <a:p>
            <a:pPr>
              <a:lnSpc>
                <a:spcPct val="150000"/>
              </a:lnSpc>
              <a:buFont typeface="Arial" panose="020B0604020202020204" pitchFamily="34" charset="0"/>
              <a:buChar char="•"/>
            </a:pPr>
            <a:r>
              <a:rPr lang="cs-CZ" b="1" dirty="0">
                <a:solidFill>
                  <a:schemeClr val="tx1"/>
                </a:solidFill>
              </a:rPr>
              <a:t>polohová drenáž,</a:t>
            </a:r>
          </a:p>
          <a:p>
            <a:pPr>
              <a:lnSpc>
                <a:spcPct val="150000"/>
              </a:lnSpc>
              <a:buFont typeface="Arial" panose="020B0604020202020204" pitchFamily="34" charset="0"/>
              <a:buChar char="•"/>
            </a:pPr>
            <a:r>
              <a:rPr lang="cs-CZ" b="1" dirty="0">
                <a:solidFill>
                  <a:schemeClr val="tx1"/>
                </a:solidFill>
              </a:rPr>
              <a:t>dechová gymnastika: </a:t>
            </a:r>
          </a:p>
          <a:p>
            <a:pPr lvl="1">
              <a:lnSpc>
                <a:spcPct val="150000"/>
              </a:lnSpc>
              <a:buFont typeface="Arial" panose="020B0604020202020204" pitchFamily="34" charset="0"/>
              <a:buChar char="•"/>
            </a:pPr>
            <a:r>
              <a:rPr lang="cs-CZ" sz="1800" b="1" dirty="0">
                <a:solidFill>
                  <a:schemeClr val="tx1"/>
                </a:solidFill>
              </a:rPr>
              <a:t>statická: kontaktní dýchání, různé nastavení končetin vůči trupu,</a:t>
            </a:r>
          </a:p>
          <a:p>
            <a:pPr lvl="1">
              <a:lnSpc>
                <a:spcPct val="150000"/>
              </a:lnSpc>
              <a:buFont typeface="Arial" panose="020B0604020202020204" pitchFamily="34" charset="0"/>
              <a:buChar char="•"/>
            </a:pPr>
            <a:r>
              <a:rPr lang="cs-CZ" sz="1800" b="1" dirty="0">
                <a:solidFill>
                  <a:schemeClr val="tx1"/>
                </a:solidFill>
              </a:rPr>
              <a:t>dynamická: dechové pohyby hrudníku a břišní stěny provázené pohyby končetin.</a:t>
            </a:r>
          </a:p>
          <a:p>
            <a:pPr marL="0" indent="0">
              <a:buNone/>
            </a:pPr>
            <a:endParaRPr lang="cs-CZ" sz="1600" b="1" dirty="0">
              <a:solidFill>
                <a:schemeClr val="tx1"/>
              </a:solidFill>
            </a:endParaRPr>
          </a:p>
          <a:p>
            <a:pPr marL="0" indent="0">
              <a:buNone/>
            </a:pPr>
            <a:r>
              <a:rPr lang="cs-CZ" sz="1600" b="1" dirty="0">
                <a:solidFill>
                  <a:schemeClr val="tx1"/>
                </a:solidFill>
              </a:rPr>
              <a:t>	</a:t>
            </a:r>
          </a:p>
        </p:txBody>
      </p:sp>
    </p:spTree>
    <p:extLst>
      <p:ext uri="{BB962C8B-B14F-4D97-AF65-F5344CB8AC3E}">
        <p14:creationId xmlns:p14="http://schemas.microsoft.com/office/powerpoint/2010/main" val="54742752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0" y="1945640"/>
            <a:ext cx="11795759" cy="5496560"/>
          </a:xfrm>
        </p:spPr>
        <p:txBody>
          <a:bodyPr>
            <a:normAutofit fontScale="92500" lnSpcReduction="10000"/>
          </a:bodyPr>
          <a:lstStyle/>
          <a:p>
            <a:pPr marL="0" indent="0">
              <a:buNone/>
            </a:pPr>
            <a:r>
              <a:rPr lang="cs-CZ" sz="1900" b="1" dirty="0">
                <a:solidFill>
                  <a:schemeClr val="tx1"/>
                </a:solidFill>
              </a:rPr>
              <a:t>Fáze imobilizace: </a:t>
            </a:r>
          </a:p>
          <a:p>
            <a:pPr>
              <a:buFont typeface="Arial" panose="020B0604020202020204" pitchFamily="34" charset="0"/>
              <a:buChar char="•"/>
            </a:pPr>
            <a:r>
              <a:rPr lang="cs-CZ" sz="1900" b="1" dirty="0">
                <a:solidFill>
                  <a:schemeClr val="tx1"/>
                </a:solidFill>
              </a:rPr>
              <a:t>Metody hygieny dýchacích cest</a:t>
            </a:r>
          </a:p>
          <a:p>
            <a:pPr marL="0" indent="0">
              <a:lnSpc>
                <a:spcPct val="160000"/>
              </a:lnSpc>
              <a:buNone/>
            </a:pPr>
            <a:r>
              <a:rPr lang="cs-CZ" sz="1900" b="1" dirty="0">
                <a:solidFill>
                  <a:schemeClr val="tx1"/>
                </a:solidFill>
              </a:rPr>
              <a:t>	Aktivní cyklus dechových technik – 3 samostatné techniky</a:t>
            </a:r>
          </a:p>
          <a:p>
            <a:pPr marL="0" indent="0">
              <a:lnSpc>
                <a:spcPct val="160000"/>
              </a:lnSpc>
              <a:buNone/>
            </a:pPr>
            <a:r>
              <a:rPr lang="cs-CZ" sz="1900" b="1" dirty="0">
                <a:solidFill>
                  <a:schemeClr val="tx1"/>
                </a:solidFill>
              </a:rPr>
              <a:t>	- </a:t>
            </a:r>
            <a:r>
              <a:rPr lang="cs-CZ" sz="1900" b="1" i="1" dirty="0">
                <a:solidFill>
                  <a:schemeClr val="tx1"/>
                </a:solidFill>
              </a:rPr>
              <a:t>Cvičení na zvýšení pružnosti hrudníku: </a:t>
            </a:r>
            <a:r>
              <a:rPr lang="cs-CZ" sz="1900" b="1" dirty="0">
                <a:solidFill>
                  <a:schemeClr val="tx1"/>
                </a:solidFill>
              </a:rPr>
              <a:t>pomalý maximální nádech nosem či ústy následovaný 	pomalým výdechem ústy; cílem aktivace kolaterální alveolární ventilace.</a:t>
            </a:r>
          </a:p>
          <a:p>
            <a:pPr marL="0" indent="0">
              <a:lnSpc>
                <a:spcPct val="160000"/>
              </a:lnSpc>
              <a:buNone/>
            </a:pPr>
            <a:r>
              <a:rPr lang="cs-CZ" sz="1900" b="1" dirty="0">
                <a:solidFill>
                  <a:schemeClr val="tx1"/>
                </a:solidFill>
              </a:rPr>
              <a:t>	- </a:t>
            </a:r>
            <a:r>
              <a:rPr lang="cs-CZ" sz="1900" b="1" i="1" dirty="0">
                <a:solidFill>
                  <a:schemeClr val="tx1"/>
                </a:solidFill>
              </a:rPr>
              <a:t>Technika silového výdechu a </a:t>
            </a:r>
            <a:r>
              <a:rPr lang="cs-CZ" sz="1900" b="1" i="1" dirty="0" err="1">
                <a:solidFill>
                  <a:schemeClr val="tx1"/>
                </a:solidFill>
              </a:rPr>
              <a:t>huffing</a:t>
            </a:r>
            <a:r>
              <a:rPr lang="cs-CZ" sz="1900" b="1" i="1" dirty="0">
                <a:solidFill>
                  <a:schemeClr val="tx1"/>
                </a:solidFill>
              </a:rPr>
              <a:t>: </a:t>
            </a:r>
            <a:endParaRPr lang="cs-CZ" sz="1900" b="1" i="1" dirty="0">
              <a:solidFill>
                <a:schemeClr val="tx1"/>
              </a:solidFill>
              <a:latin typeface="Arial" panose="020B0604020202020204" pitchFamily="34" charset="0"/>
            </a:endParaRPr>
          </a:p>
          <a:p>
            <a:pPr marL="0" indent="0">
              <a:lnSpc>
                <a:spcPct val="160000"/>
              </a:lnSpc>
              <a:buNone/>
            </a:pPr>
            <a:r>
              <a:rPr lang="cs-CZ" altLang="cs-CZ" sz="1900" b="1" i="1" dirty="0">
                <a:solidFill>
                  <a:schemeClr val="tx1"/>
                </a:solidFill>
                <a:latin typeface="Arial" panose="020B0604020202020204" pitchFamily="34" charset="0"/>
              </a:rPr>
              <a:t>		</a:t>
            </a:r>
            <a:r>
              <a:rPr lang="cs-CZ" altLang="cs-CZ" sz="1900" b="1" dirty="0">
                <a:solidFill>
                  <a:schemeClr val="tx1"/>
                </a:solidFill>
              </a:rPr>
              <a:t>technika silového výdechu → zrychlený, silový, aktivní výdech přes pootevřená ústa</a:t>
            </a:r>
          </a:p>
          <a:p>
            <a:pPr marL="0" indent="0">
              <a:lnSpc>
                <a:spcPct val="160000"/>
              </a:lnSpc>
              <a:buNone/>
            </a:pPr>
            <a:r>
              <a:rPr lang="cs-CZ" altLang="cs-CZ" sz="1900" b="1" dirty="0">
                <a:solidFill>
                  <a:schemeClr val="tx1"/>
                </a:solidFill>
              </a:rPr>
              <a:t>		ukončeno expektoračním </a:t>
            </a:r>
            <a:r>
              <a:rPr lang="cs-CZ" altLang="cs-CZ" sz="1900" b="1" dirty="0" err="1">
                <a:solidFill>
                  <a:schemeClr val="tx1"/>
                </a:solidFill>
              </a:rPr>
              <a:t>huffingem</a:t>
            </a:r>
            <a:r>
              <a:rPr lang="cs-CZ" altLang="cs-CZ" sz="1900" b="1" dirty="0">
                <a:solidFill>
                  <a:schemeClr val="tx1"/>
                </a:solidFill>
              </a:rPr>
              <a:t> → slouží k odstranění hlenu.</a:t>
            </a:r>
          </a:p>
          <a:p>
            <a:pPr marL="0" indent="0">
              <a:lnSpc>
                <a:spcPct val="160000"/>
              </a:lnSpc>
              <a:buNone/>
            </a:pPr>
            <a:r>
              <a:rPr lang="cs-CZ" sz="1900" b="1" dirty="0">
                <a:solidFill>
                  <a:schemeClr val="tx1"/>
                </a:solidFill>
              </a:rPr>
              <a:t>	- </a:t>
            </a:r>
            <a:r>
              <a:rPr lang="cs-CZ" sz="1900" b="1" i="1" dirty="0">
                <a:solidFill>
                  <a:schemeClr val="tx1"/>
                </a:solidFill>
              </a:rPr>
              <a:t>Kontrolované dýchání</a:t>
            </a:r>
            <a:r>
              <a:rPr lang="cs-CZ" sz="1900" b="1" dirty="0">
                <a:solidFill>
                  <a:schemeClr val="tx1"/>
                </a:solidFill>
              </a:rPr>
              <a:t>: uvolněné a klidné dýchání směřující do břišní oblasti bez cílené 	výdechové 	aktivace břišních svalů.</a:t>
            </a:r>
          </a:p>
          <a:p>
            <a:pPr marL="0" indent="0">
              <a:buNone/>
            </a:pPr>
            <a:endParaRPr lang="cs-CZ" b="1" dirty="0"/>
          </a:p>
          <a:p>
            <a:pPr marL="0" indent="0">
              <a:buNone/>
            </a:pPr>
            <a:r>
              <a:rPr lang="cs-CZ" b="1" dirty="0"/>
              <a:t>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950880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0" y="1945640"/>
            <a:ext cx="11795759" cy="5496560"/>
          </a:xfrm>
        </p:spPr>
        <p:txBody>
          <a:bodyPr>
            <a:normAutofit lnSpcReduction="10000"/>
          </a:bodyPr>
          <a:lstStyle/>
          <a:p>
            <a:pPr marL="0" indent="0">
              <a:buNone/>
            </a:pPr>
            <a:r>
              <a:rPr lang="cs-CZ" sz="1900" b="1" dirty="0">
                <a:solidFill>
                  <a:schemeClr val="tx1"/>
                </a:solidFill>
              </a:rPr>
              <a:t>Fáze imobilizace: </a:t>
            </a:r>
          </a:p>
          <a:p>
            <a:pPr>
              <a:buFont typeface="Arial" panose="020B0604020202020204" pitchFamily="34" charset="0"/>
              <a:buChar char="•"/>
            </a:pPr>
            <a:r>
              <a:rPr lang="cs-CZ" sz="1900" b="1" dirty="0">
                <a:solidFill>
                  <a:schemeClr val="tx1"/>
                </a:solidFill>
              </a:rPr>
              <a:t>Metody hygieny dýchacích cest</a:t>
            </a:r>
          </a:p>
          <a:p>
            <a:pPr marL="0" indent="0">
              <a:lnSpc>
                <a:spcPct val="150000"/>
              </a:lnSpc>
              <a:buNone/>
            </a:pPr>
            <a:r>
              <a:rPr lang="cs-CZ" sz="1900" b="1" dirty="0">
                <a:solidFill>
                  <a:schemeClr val="tx1"/>
                </a:solidFill>
              </a:rPr>
              <a:t>	</a:t>
            </a:r>
            <a:r>
              <a:rPr lang="cs-CZ" sz="1900" b="1" i="1" dirty="0">
                <a:solidFill>
                  <a:schemeClr val="tx1"/>
                </a:solidFill>
              </a:rPr>
              <a:t>Autogenní drenáž </a:t>
            </a:r>
            <a:r>
              <a:rPr lang="cs-CZ" sz="1900" b="1" dirty="0">
                <a:solidFill>
                  <a:schemeClr val="tx1"/>
                </a:solidFill>
              </a:rPr>
              <a:t>– pomalé plynulé inspirium nosem s inspirační pauzou na konci vdechu, 	následuje pomalé, dlouhé a svalově podpořené aktivní </a:t>
            </a:r>
            <a:r>
              <a:rPr lang="cs-CZ" sz="1900" b="1" dirty="0" err="1">
                <a:solidFill>
                  <a:schemeClr val="tx1"/>
                </a:solidFill>
              </a:rPr>
              <a:t>exspirium</a:t>
            </a:r>
            <a:r>
              <a:rPr lang="cs-CZ" sz="1900" b="1" dirty="0">
                <a:solidFill>
                  <a:schemeClr val="tx1"/>
                </a:solidFill>
              </a:rPr>
              <a:t> pootevřenými ústy; cílem 	uvolnění hlenu,</a:t>
            </a:r>
          </a:p>
          <a:p>
            <a:pPr marL="0" indent="0">
              <a:lnSpc>
                <a:spcPct val="150000"/>
              </a:lnSpc>
              <a:buNone/>
            </a:pPr>
            <a:r>
              <a:rPr lang="cs-CZ" sz="1900" b="1" dirty="0">
                <a:solidFill>
                  <a:schemeClr val="tx1"/>
                </a:solidFill>
              </a:rPr>
              <a:t>	- může být doprovázena manuálním pružením a jemným exspiračním tlakem na hrudník.</a:t>
            </a:r>
          </a:p>
          <a:p>
            <a:pPr marL="0" indent="0">
              <a:lnSpc>
                <a:spcPct val="150000"/>
              </a:lnSpc>
              <a:buNone/>
            </a:pPr>
            <a:r>
              <a:rPr lang="cs-CZ" sz="1900" b="1" dirty="0">
                <a:solidFill>
                  <a:schemeClr val="tx1"/>
                </a:solidFill>
              </a:rPr>
              <a:t>	</a:t>
            </a:r>
            <a:r>
              <a:rPr lang="cs-CZ" sz="1900" b="1" i="1" dirty="0">
                <a:solidFill>
                  <a:schemeClr val="tx1"/>
                </a:solidFill>
              </a:rPr>
              <a:t>PEP systém dýchání </a:t>
            </a:r>
            <a:r>
              <a:rPr lang="cs-CZ" sz="1900" b="1" dirty="0">
                <a:solidFill>
                  <a:schemeClr val="tx1"/>
                </a:solidFill>
              </a:rPr>
              <a:t>– pozitivní výdechový přetlak při dýchání proti dávkovanému odporu s 	cílem zvýšit </a:t>
            </a:r>
            <a:r>
              <a:rPr lang="cs-CZ" sz="1900" b="1" dirty="0" err="1">
                <a:solidFill>
                  <a:schemeClr val="tx1"/>
                </a:solidFill>
              </a:rPr>
              <a:t>intrabronchiální</a:t>
            </a:r>
            <a:r>
              <a:rPr lang="cs-CZ" sz="1900" b="1" dirty="0">
                <a:solidFill>
                  <a:schemeClr val="tx1"/>
                </a:solidFill>
              </a:rPr>
              <a:t> tlak:</a:t>
            </a:r>
          </a:p>
          <a:p>
            <a:pPr marL="0" indent="0">
              <a:lnSpc>
                <a:spcPct val="150000"/>
              </a:lnSpc>
              <a:buNone/>
            </a:pPr>
            <a:r>
              <a:rPr lang="cs-CZ" sz="1900" b="1" dirty="0">
                <a:solidFill>
                  <a:schemeClr val="tx1"/>
                </a:solidFill>
              </a:rPr>
              <a:t>		PEP masky, </a:t>
            </a:r>
          </a:p>
          <a:p>
            <a:pPr marL="0" indent="0">
              <a:lnSpc>
                <a:spcPct val="110000"/>
              </a:lnSpc>
              <a:buNone/>
            </a:pPr>
            <a:r>
              <a:rPr lang="cs-CZ" sz="1900" b="1" dirty="0">
                <a:solidFill>
                  <a:schemeClr val="tx1"/>
                </a:solidFill>
              </a:rPr>
              <a:t>		Oscilující PEP systém – kombinace PEP s vibračním efektem (</a:t>
            </a:r>
            <a:r>
              <a:rPr lang="cs-CZ" sz="1900" b="1" dirty="0" err="1">
                <a:solidFill>
                  <a:schemeClr val="tx1"/>
                </a:solidFill>
              </a:rPr>
              <a:t>Flutter</a:t>
            </a:r>
            <a:r>
              <a:rPr lang="cs-CZ" sz="1900" b="1" dirty="0">
                <a:solidFill>
                  <a:schemeClr val="tx1"/>
                </a:solidFill>
              </a:rPr>
              <a:t>, RC – </a:t>
            </a:r>
            <a:r>
              <a:rPr lang="cs-CZ" sz="1900" b="1" dirty="0" err="1">
                <a:solidFill>
                  <a:schemeClr val="tx1"/>
                </a:solidFill>
              </a:rPr>
              <a:t>Cornet</a:t>
            </a:r>
            <a:r>
              <a:rPr lang="cs-CZ" sz="1900" b="1" dirty="0">
                <a:solidFill>
                  <a:schemeClr val="tx1"/>
                </a:solidFill>
              </a:rPr>
              <a:t>, </a:t>
            </a:r>
            <a:br>
              <a:rPr lang="cs-CZ" sz="1900" b="1" dirty="0">
                <a:solidFill>
                  <a:schemeClr val="tx1"/>
                </a:solidFill>
              </a:rPr>
            </a:br>
            <a:r>
              <a:rPr lang="cs-CZ" sz="1900" b="1" dirty="0">
                <a:solidFill>
                  <a:schemeClr val="tx1"/>
                </a:solidFill>
              </a:rPr>
              <a:t>		</a:t>
            </a:r>
            <a:r>
              <a:rPr lang="cs-CZ" sz="1900" b="1" dirty="0" err="1">
                <a:solidFill>
                  <a:schemeClr val="tx1"/>
                </a:solidFill>
              </a:rPr>
              <a:t>Acapella</a:t>
            </a:r>
            <a:r>
              <a:rPr lang="cs-CZ" sz="1900" b="1" dirty="0">
                <a:solidFill>
                  <a:schemeClr val="tx1"/>
                </a:solidFill>
              </a:rPr>
              <a:t>). </a:t>
            </a:r>
            <a:endParaRPr lang="cs-CZ" b="1" dirty="0">
              <a:solidFill>
                <a:schemeClr val="tx1"/>
              </a:solidFill>
            </a:endParaRPr>
          </a:p>
          <a:p>
            <a:pPr marL="0" indent="0">
              <a:buNone/>
            </a:pPr>
            <a:r>
              <a:rPr lang="cs-CZ" b="1" dirty="0">
                <a:solidFill>
                  <a:schemeClr val="tx1"/>
                </a:solidFill>
              </a:rPr>
              <a:t>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223502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AF04F39-CFEA-4640-B977-2723A8853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669" y="89534"/>
            <a:ext cx="3138171" cy="3138171"/>
          </a:xfrm>
          <a:prstGeom prst="rect">
            <a:avLst/>
          </a:prstGeom>
        </p:spPr>
      </p:pic>
      <p:pic>
        <p:nvPicPr>
          <p:cNvPr id="5" name="Obrázek 4">
            <a:extLst>
              <a:ext uri="{FF2B5EF4-FFF2-40B4-BE49-F238E27FC236}">
                <a16:creationId xmlns:a16="http://schemas.microsoft.com/office/drawing/2014/main" id="{DF0957B8-997C-4DBC-BAEC-EB6019230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046" y="2493927"/>
            <a:ext cx="3464560" cy="3464560"/>
          </a:xfrm>
          <a:prstGeom prst="rect">
            <a:avLst/>
          </a:prstGeom>
        </p:spPr>
      </p:pic>
      <p:pic>
        <p:nvPicPr>
          <p:cNvPr id="7" name="Obrázek 6">
            <a:extLst>
              <a:ext uri="{FF2B5EF4-FFF2-40B4-BE49-F238E27FC236}">
                <a16:creationId xmlns:a16="http://schemas.microsoft.com/office/drawing/2014/main" id="{D7721D20-FBB4-49FF-B0D9-7F803531B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210" y="157480"/>
            <a:ext cx="4003040" cy="3002280"/>
          </a:xfrm>
          <a:prstGeom prst="rect">
            <a:avLst/>
          </a:prstGeom>
        </p:spPr>
      </p:pic>
      <p:sp>
        <p:nvSpPr>
          <p:cNvPr id="8" name="TextovéPole 7">
            <a:extLst>
              <a:ext uri="{FF2B5EF4-FFF2-40B4-BE49-F238E27FC236}">
                <a16:creationId xmlns:a16="http://schemas.microsoft.com/office/drawing/2014/main" id="{E74CE8CB-1FE6-4456-8CEC-D686D71EF2EA}"/>
              </a:ext>
            </a:extLst>
          </p:cNvPr>
          <p:cNvSpPr txBox="1"/>
          <p:nvPr/>
        </p:nvSpPr>
        <p:spPr>
          <a:xfrm>
            <a:off x="2098406" y="326190"/>
            <a:ext cx="1391920" cy="369332"/>
          </a:xfrm>
          <a:prstGeom prst="rect">
            <a:avLst/>
          </a:prstGeom>
          <a:noFill/>
        </p:spPr>
        <p:txBody>
          <a:bodyPr wrap="square" rtlCol="0">
            <a:spAutoFit/>
          </a:bodyPr>
          <a:lstStyle/>
          <a:p>
            <a:r>
              <a:rPr lang="cs-CZ" b="1" dirty="0" err="1"/>
              <a:t>Flutter</a:t>
            </a:r>
            <a:endParaRPr lang="cs-CZ" b="1" dirty="0"/>
          </a:p>
        </p:txBody>
      </p:sp>
      <p:sp>
        <p:nvSpPr>
          <p:cNvPr id="9" name="TextovéPole 8">
            <a:extLst>
              <a:ext uri="{FF2B5EF4-FFF2-40B4-BE49-F238E27FC236}">
                <a16:creationId xmlns:a16="http://schemas.microsoft.com/office/drawing/2014/main" id="{9D6527B0-698E-4029-901A-EB4BCE56CFF7}"/>
              </a:ext>
            </a:extLst>
          </p:cNvPr>
          <p:cNvSpPr txBox="1"/>
          <p:nvPr/>
        </p:nvSpPr>
        <p:spPr>
          <a:xfrm flipH="1">
            <a:off x="8578115" y="326190"/>
            <a:ext cx="1375412" cy="369332"/>
          </a:xfrm>
          <a:prstGeom prst="rect">
            <a:avLst/>
          </a:prstGeom>
          <a:noFill/>
        </p:spPr>
        <p:txBody>
          <a:bodyPr wrap="square" rtlCol="0">
            <a:spAutoFit/>
          </a:bodyPr>
          <a:lstStyle/>
          <a:p>
            <a:r>
              <a:rPr lang="cs-CZ" b="1" dirty="0" err="1"/>
              <a:t>Acapella</a:t>
            </a:r>
            <a:endParaRPr lang="cs-CZ" b="1" dirty="0"/>
          </a:p>
        </p:txBody>
      </p:sp>
      <p:sp>
        <p:nvSpPr>
          <p:cNvPr id="10" name="TextovéPole 9">
            <a:extLst>
              <a:ext uri="{FF2B5EF4-FFF2-40B4-BE49-F238E27FC236}">
                <a16:creationId xmlns:a16="http://schemas.microsoft.com/office/drawing/2014/main" id="{1EEA83A1-F055-463A-9811-9FA2E3F71942}"/>
              </a:ext>
            </a:extLst>
          </p:cNvPr>
          <p:cNvSpPr txBox="1"/>
          <p:nvPr/>
        </p:nvSpPr>
        <p:spPr>
          <a:xfrm>
            <a:off x="2625291" y="2858373"/>
            <a:ext cx="1524000" cy="369332"/>
          </a:xfrm>
          <a:prstGeom prst="rect">
            <a:avLst/>
          </a:prstGeom>
          <a:noFill/>
        </p:spPr>
        <p:txBody>
          <a:bodyPr wrap="square" rtlCol="0">
            <a:spAutoFit/>
          </a:bodyPr>
          <a:lstStyle/>
          <a:p>
            <a:r>
              <a:rPr lang="cs-CZ" b="1" dirty="0"/>
              <a:t>RC - </a:t>
            </a:r>
            <a:r>
              <a:rPr lang="cs-CZ" b="1" dirty="0" err="1"/>
              <a:t>Cornet</a:t>
            </a:r>
            <a:endParaRPr lang="cs-CZ" b="1" dirty="0"/>
          </a:p>
        </p:txBody>
      </p:sp>
      <p:pic>
        <p:nvPicPr>
          <p:cNvPr id="4" name="Obrázek 3">
            <a:extLst>
              <a:ext uri="{FF2B5EF4-FFF2-40B4-BE49-F238E27FC236}">
                <a16:creationId xmlns:a16="http://schemas.microsoft.com/office/drawing/2014/main" id="{94238434-D2A9-49AE-8699-DDF6B3CA4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4429" y="3413726"/>
            <a:ext cx="3118084" cy="3118084"/>
          </a:xfrm>
          <a:prstGeom prst="rect">
            <a:avLst/>
          </a:prstGeom>
        </p:spPr>
      </p:pic>
      <p:sp>
        <p:nvSpPr>
          <p:cNvPr id="6" name="TextovéPole 5">
            <a:extLst>
              <a:ext uri="{FF2B5EF4-FFF2-40B4-BE49-F238E27FC236}">
                <a16:creationId xmlns:a16="http://schemas.microsoft.com/office/drawing/2014/main" id="{0B43E12A-74AB-41B8-AB2C-2E1178723A68}"/>
              </a:ext>
            </a:extLst>
          </p:cNvPr>
          <p:cNvSpPr txBox="1"/>
          <p:nvPr/>
        </p:nvSpPr>
        <p:spPr>
          <a:xfrm>
            <a:off x="7632834" y="3619099"/>
            <a:ext cx="1088760" cy="369332"/>
          </a:xfrm>
          <a:prstGeom prst="rect">
            <a:avLst/>
          </a:prstGeom>
          <a:noFill/>
        </p:spPr>
        <p:txBody>
          <a:bodyPr wrap="none" rtlCol="0">
            <a:spAutoFit/>
          </a:bodyPr>
          <a:lstStyle/>
          <a:p>
            <a:r>
              <a:rPr lang="cs-CZ" b="1" dirty="0" err="1"/>
              <a:t>Treshold</a:t>
            </a:r>
            <a:endParaRPr lang="cs-CZ" b="1" dirty="0"/>
          </a:p>
        </p:txBody>
      </p:sp>
      <p:sp>
        <p:nvSpPr>
          <p:cNvPr id="11" name="TextovéPole 10">
            <a:extLst>
              <a:ext uri="{FF2B5EF4-FFF2-40B4-BE49-F238E27FC236}">
                <a16:creationId xmlns:a16="http://schemas.microsoft.com/office/drawing/2014/main" id="{27C2FD8E-DAB4-4609-84A4-32A43C1A8806}"/>
              </a:ext>
            </a:extLst>
          </p:cNvPr>
          <p:cNvSpPr txBox="1"/>
          <p:nvPr/>
        </p:nvSpPr>
        <p:spPr>
          <a:xfrm>
            <a:off x="7486309" y="5958936"/>
            <a:ext cx="2183611" cy="307777"/>
          </a:xfrm>
          <a:prstGeom prst="rect">
            <a:avLst/>
          </a:prstGeom>
          <a:noFill/>
        </p:spPr>
        <p:txBody>
          <a:bodyPr wrap="none" rtlCol="0">
            <a:spAutoFit/>
          </a:bodyPr>
          <a:lstStyle/>
          <a:p>
            <a:r>
              <a:rPr lang="cs-CZ" sz="1400" i="1" dirty="0"/>
              <a:t>www.physiosupplies.eu</a:t>
            </a:r>
          </a:p>
        </p:txBody>
      </p:sp>
    </p:spTree>
    <p:extLst>
      <p:ext uri="{BB962C8B-B14F-4D97-AF65-F5344CB8AC3E}">
        <p14:creationId xmlns:p14="http://schemas.microsoft.com/office/powerpoint/2010/main" val="320589692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0" y="1945640"/>
            <a:ext cx="11795759" cy="5496560"/>
          </a:xfrm>
        </p:spPr>
        <p:txBody>
          <a:bodyPr>
            <a:normAutofit lnSpcReduction="10000"/>
          </a:bodyPr>
          <a:lstStyle/>
          <a:p>
            <a:pPr marL="0" indent="0">
              <a:buNone/>
            </a:pPr>
            <a:r>
              <a:rPr lang="cs-CZ" sz="2000" b="1" dirty="0">
                <a:solidFill>
                  <a:schemeClr val="tx1"/>
                </a:solidFill>
              </a:rPr>
              <a:t>Fáze imobilizace:</a:t>
            </a:r>
            <a:r>
              <a:rPr lang="cs-CZ" sz="1900" b="1" dirty="0">
                <a:solidFill>
                  <a:schemeClr val="tx1"/>
                </a:solidFill>
              </a:rPr>
              <a:t> </a:t>
            </a:r>
          </a:p>
          <a:p>
            <a:pPr>
              <a:buFont typeface="Arial" panose="020B0604020202020204" pitchFamily="34" charset="0"/>
              <a:buChar char="•"/>
            </a:pPr>
            <a:r>
              <a:rPr lang="cs-CZ" sz="1900" b="1" dirty="0">
                <a:solidFill>
                  <a:schemeClr val="tx1"/>
                </a:solidFill>
              </a:rPr>
              <a:t>RFT pomocí dechových trenažerů – inspirační a exspirační (</a:t>
            </a:r>
            <a:r>
              <a:rPr lang="cs-CZ" sz="1900" b="1" dirty="0" err="1">
                <a:solidFill>
                  <a:schemeClr val="tx1"/>
                </a:solidFill>
              </a:rPr>
              <a:t>Treshold</a:t>
            </a:r>
            <a:r>
              <a:rPr lang="cs-CZ" sz="1900" b="1" dirty="0">
                <a:solidFill>
                  <a:schemeClr val="tx1"/>
                </a:solidFill>
              </a:rPr>
              <a:t>),</a:t>
            </a:r>
          </a:p>
          <a:p>
            <a:pPr>
              <a:buFont typeface="Arial" panose="020B0604020202020204" pitchFamily="34" charset="0"/>
              <a:buChar char="•"/>
            </a:pPr>
            <a:r>
              <a:rPr lang="cs-CZ" sz="1900" b="1" dirty="0">
                <a:solidFill>
                  <a:schemeClr val="tx1"/>
                </a:solidFill>
              </a:rPr>
              <a:t>prvky VRL,</a:t>
            </a:r>
          </a:p>
          <a:p>
            <a:r>
              <a:rPr lang="cs-CZ" sz="1900" b="1" dirty="0">
                <a:solidFill>
                  <a:schemeClr val="tx1"/>
                </a:solidFill>
              </a:rPr>
              <a:t>Cévní gymnastika – prevence TEN,</a:t>
            </a:r>
          </a:p>
          <a:p>
            <a:r>
              <a:rPr lang="cs-CZ" sz="1900" b="1" dirty="0">
                <a:solidFill>
                  <a:schemeClr val="tx1"/>
                </a:solidFill>
              </a:rPr>
              <a:t>Kondiční cvičení nepostižených částí těla – prevence svalové atrofie, omezení kloubní </a:t>
            </a:r>
            <a:br>
              <a:rPr lang="cs-CZ" sz="1900" b="1" dirty="0">
                <a:solidFill>
                  <a:schemeClr val="tx1"/>
                </a:solidFill>
              </a:rPr>
            </a:br>
            <a:r>
              <a:rPr lang="cs-CZ" sz="1900" b="1" dirty="0">
                <a:solidFill>
                  <a:schemeClr val="tx1"/>
                </a:solidFill>
              </a:rPr>
              <a:t>hybnosti, k udržení látkové přeměny a prokrvení,</a:t>
            </a:r>
          </a:p>
          <a:p>
            <a:r>
              <a:rPr lang="cs-CZ" sz="1900" b="1" dirty="0">
                <a:solidFill>
                  <a:schemeClr val="tx1"/>
                </a:solidFill>
              </a:rPr>
              <a:t>Aktivace trupu skrze HKK, </a:t>
            </a:r>
          </a:p>
          <a:p>
            <a:r>
              <a:rPr lang="cs-CZ" sz="1900" b="1" dirty="0">
                <a:solidFill>
                  <a:schemeClr val="tx1"/>
                </a:solidFill>
              </a:rPr>
              <a:t>Izometrická cvičení – m. </a:t>
            </a:r>
            <a:r>
              <a:rPr lang="cs-CZ" sz="1900" b="1" dirty="0" err="1">
                <a:solidFill>
                  <a:schemeClr val="tx1"/>
                </a:solidFill>
              </a:rPr>
              <a:t>glutaeus</a:t>
            </a:r>
            <a:r>
              <a:rPr lang="cs-CZ" sz="1900" b="1" dirty="0">
                <a:solidFill>
                  <a:schemeClr val="tx1"/>
                </a:solidFill>
              </a:rPr>
              <a:t> </a:t>
            </a:r>
            <a:r>
              <a:rPr lang="cs-CZ" sz="1900" b="1" dirty="0" err="1">
                <a:solidFill>
                  <a:schemeClr val="tx1"/>
                </a:solidFill>
              </a:rPr>
              <a:t>maximus</a:t>
            </a:r>
            <a:r>
              <a:rPr lang="cs-CZ" sz="1900" b="1" dirty="0">
                <a:solidFill>
                  <a:schemeClr val="tx1"/>
                </a:solidFill>
              </a:rPr>
              <a:t> a m. </a:t>
            </a:r>
            <a:r>
              <a:rPr lang="cs-CZ" sz="1900" b="1" dirty="0" err="1">
                <a:solidFill>
                  <a:schemeClr val="tx1"/>
                </a:solidFill>
              </a:rPr>
              <a:t>quadriceps</a:t>
            </a:r>
            <a:r>
              <a:rPr lang="cs-CZ" sz="1900" b="1" dirty="0">
                <a:solidFill>
                  <a:schemeClr val="tx1"/>
                </a:solidFill>
              </a:rPr>
              <a:t> </a:t>
            </a:r>
            <a:r>
              <a:rPr lang="cs-CZ" sz="1900" b="1" dirty="0" err="1">
                <a:solidFill>
                  <a:schemeClr val="tx1"/>
                </a:solidFill>
              </a:rPr>
              <a:t>femoris</a:t>
            </a:r>
            <a:r>
              <a:rPr lang="cs-CZ" sz="1900" b="1" dirty="0">
                <a:solidFill>
                  <a:schemeClr val="tx1"/>
                </a:solidFill>
              </a:rPr>
              <a:t> (</a:t>
            </a:r>
            <a:r>
              <a:rPr lang="cs-CZ" sz="1900" b="1" dirty="0" err="1">
                <a:solidFill>
                  <a:schemeClr val="tx1"/>
                </a:solidFill>
              </a:rPr>
              <a:t>vastus</a:t>
            </a:r>
            <a:r>
              <a:rPr lang="cs-CZ" sz="1900" b="1" dirty="0">
                <a:solidFill>
                  <a:schemeClr val="tx1"/>
                </a:solidFill>
              </a:rPr>
              <a:t> </a:t>
            </a:r>
            <a:r>
              <a:rPr lang="cs-CZ" sz="1900" b="1" dirty="0" err="1">
                <a:solidFill>
                  <a:schemeClr val="tx1"/>
                </a:solidFill>
              </a:rPr>
              <a:t>medialis</a:t>
            </a:r>
            <a:r>
              <a:rPr lang="cs-CZ" sz="1900" b="1" dirty="0">
                <a:solidFill>
                  <a:schemeClr val="tx1"/>
                </a:solidFill>
              </a:rPr>
              <a:t>), abduktory, adduktory,</a:t>
            </a:r>
          </a:p>
          <a:p>
            <a:r>
              <a:rPr lang="cs-CZ" sz="1900" b="1" dirty="0">
                <a:solidFill>
                  <a:schemeClr val="tx1"/>
                </a:solidFill>
              </a:rPr>
              <a:t>Pohyby v kyčelních kloubech – šetrné, pasivní či s dopomocí,</a:t>
            </a:r>
          </a:p>
          <a:p>
            <a:r>
              <a:rPr lang="cs-CZ" sz="1900" b="1" dirty="0">
                <a:solidFill>
                  <a:schemeClr val="tx1"/>
                </a:solidFill>
              </a:rPr>
              <a:t>Speciální techniky (PNF, ACT, DNS),</a:t>
            </a:r>
          </a:p>
          <a:p>
            <a:r>
              <a:rPr lang="cs-CZ" sz="1900" b="1" dirty="0">
                <a:solidFill>
                  <a:schemeClr val="tx1"/>
                </a:solidFill>
              </a:rPr>
              <a:t>Cvičení v představě.</a:t>
            </a:r>
          </a:p>
          <a:p>
            <a:pPr marL="0" indent="0">
              <a:buNone/>
            </a:pPr>
            <a:endParaRPr lang="cs-CZ" sz="1900" b="1" dirty="0">
              <a:solidFill>
                <a:schemeClr val="tx1"/>
              </a:solidFill>
            </a:endParaRPr>
          </a:p>
          <a:p>
            <a:pPr marL="0" indent="0">
              <a:buNone/>
            </a:pPr>
            <a:r>
              <a:rPr lang="cs-CZ" b="1" dirty="0">
                <a:solidFill>
                  <a:schemeClr val="tx1"/>
                </a:solidFill>
              </a:rPr>
              <a:t>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582137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1" y="1945640"/>
            <a:ext cx="11074400" cy="5496560"/>
          </a:xfrm>
        </p:spPr>
        <p:txBody>
          <a:bodyPr>
            <a:normAutofit/>
          </a:bodyPr>
          <a:lstStyle/>
          <a:p>
            <a:pPr marL="0" indent="0">
              <a:buNone/>
            </a:pPr>
            <a:r>
              <a:rPr lang="cs-CZ" sz="2000" b="1" dirty="0">
                <a:solidFill>
                  <a:schemeClr val="tx1"/>
                </a:solidFill>
              </a:rPr>
              <a:t>Fáze imobilizace: </a:t>
            </a:r>
          </a:p>
          <a:p>
            <a:r>
              <a:rPr lang="cs-CZ" b="1" dirty="0">
                <a:solidFill>
                  <a:schemeClr val="tx1"/>
                </a:solidFill>
              </a:rPr>
              <a:t>Masáž na podporu peristaltiky (ve směru hodinových ručiček), viscerální manipulace.</a:t>
            </a:r>
          </a:p>
          <a:p>
            <a:r>
              <a:rPr lang="cs-CZ" b="1" dirty="0">
                <a:solidFill>
                  <a:schemeClr val="tx1"/>
                </a:solidFill>
              </a:rPr>
              <a:t>Měkké techniky a mobilizace k ovlivnění volných kloubů DKK,</a:t>
            </a:r>
          </a:p>
          <a:p>
            <a:pPr>
              <a:lnSpc>
                <a:spcPct val="150000"/>
              </a:lnSpc>
            </a:pPr>
            <a:r>
              <a:rPr lang="cs-CZ" b="1" dirty="0">
                <a:solidFill>
                  <a:schemeClr val="tx1"/>
                </a:solidFill>
              </a:rPr>
              <a:t>Ošetření jizvy,</a:t>
            </a:r>
          </a:p>
          <a:p>
            <a:pPr>
              <a:lnSpc>
                <a:spcPct val="150000"/>
              </a:lnSpc>
            </a:pPr>
            <a:r>
              <a:rPr lang="cs-CZ" b="1" dirty="0">
                <a:solidFill>
                  <a:schemeClr val="tx1"/>
                </a:solidFill>
              </a:rPr>
              <a:t>Nácvik mobility na lůžku a sebeobsluhy.</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634632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1" y="1945640"/>
            <a:ext cx="11074400" cy="5496560"/>
          </a:xfrm>
        </p:spPr>
        <p:txBody>
          <a:bodyPr>
            <a:normAutofit/>
          </a:bodyPr>
          <a:lstStyle/>
          <a:p>
            <a:r>
              <a:rPr lang="cs-CZ" b="1" dirty="0">
                <a:solidFill>
                  <a:schemeClr val="tx1"/>
                </a:solidFill>
              </a:rPr>
              <a:t>Vertikalizace dle indikace lékaře a závažnosti poranění!!!!</a:t>
            </a:r>
          </a:p>
          <a:p>
            <a:pPr>
              <a:lnSpc>
                <a:spcPct val="150000"/>
              </a:lnSpc>
            </a:pPr>
            <a:r>
              <a:rPr lang="cs-CZ" b="1" dirty="0">
                <a:solidFill>
                  <a:schemeClr val="tx1"/>
                </a:solidFill>
              </a:rPr>
              <a:t>Časná vertikalizace (cca po 1. týdnu): u poranění bez porušení pánevního kruhu, zlomeniny typu open </a:t>
            </a:r>
            <a:r>
              <a:rPr lang="cs-CZ" b="1" dirty="0" err="1">
                <a:solidFill>
                  <a:schemeClr val="tx1"/>
                </a:solidFill>
              </a:rPr>
              <a:t>book</a:t>
            </a:r>
            <a:r>
              <a:rPr lang="cs-CZ" b="1" dirty="0">
                <a:solidFill>
                  <a:schemeClr val="tx1"/>
                </a:solidFill>
              </a:rPr>
              <a:t> s minimálním postižením SI kloubů po stabilní osteosyntéze předního segmentu, při zachované stabilitě jedné poloviny zadního segmentu po provedení stabilní osteosyntézy předního segmentu a nestabilní poloviny zadního segmentu.</a:t>
            </a:r>
          </a:p>
          <a:p>
            <a:pPr>
              <a:lnSpc>
                <a:spcPct val="150000"/>
              </a:lnSpc>
            </a:pPr>
            <a:r>
              <a:rPr lang="cs-CZ" b="1" dirty="0">
                <a:solidFill>
                  <a:schemeClr val="tx1"/>
                </a:solidFill>
              </a:rPr>
              <a:t>Jiné typy: vertikalizace 5 – 6 týdnů po operaci (individuální, vždy je nutná indikace lékaře).</a:t>
            </a:r>
          </a:p>
          <a:p>
            <a:pPr>
              <a:lnSpc>
                <a:spcPct val="150000"/>
              </a:lnSpc>
            </a:pPr>
            <a:r>
              <a:rPr lang="cs-CZ" b="1" dirty="0">
                <a:solidFill>
                  <a:schemeClr val="tx1"/>
                </a:solidFill>
              </a:rPr>
              <a:t>Zátěž postižené strany:  parciální zátěž po provedené osteosyntéze povolována v období po 6. týdnu od operace. U pacientů po poranění acetabula až po 12. týdnu (kvůli protekci hlavice femuru); plná zátěž je potom podle typu poranění povolována 6. měsíc až 12. měsíc po operaci.</a:t>
            </a:r>
            <a:br>
              <a:rPr lang="cs-CZ" dirty="0">
                <a:solidFill>
                  <a:schemeClr val="tx1"/>
                </a:solidFill>
              </a:rPr>
            </a:br>
            <a:br>
              <a:rPr lang="cs-CZ" dirty="0"/>
            </a:br>
            <a:endParaRPr lang="cs-CZ" b="1" dirty="0"/>
          </a:p>
          <a:p>
            <a:pPr marL="0" indent="0">
              <a:buNone/>
            </a:pPr>
            <a:endParaRPr lang="cs-CZ" b="1" dirty="0"/>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53576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42DED9-F9F6-4A75-BBBF-D3E1C30DBE3A}"/>
              </a:ext>
            </a:extLst>
          </p:cNvPr>
          <p:cNvSpPr>
            <a:spLocks noGrp="1"/>
          </p:cNvSpPr>
          <p:nvPr>
            <p:ph type="title"/>
          </p:nvPr>
        </p:nvSpPr>
        <p:spPr>
          <a:xfrm>
            <a:off x="2562444" y="2788555"/>
            <a:ext cx="8911687" cy="1280890"/>
          </a:xfrm>
        </p:spPr>
        <p:txBody>
          <a:bodyPr>
            <a:normAutofit/>
          </a:bodyPr>
          <a:lstStyle/>
          <a:p>
            <a:pPr algn="ctr"/>
            <a:r>
              <a:rPr lang="cs-CZ" sz="4000" b="1" dirty="0">
                <a:solidFill>
                  <a:schemeClr val="tx1"/>
                </a:solidFill>
              </a:rPr>
              <a:t>Kinezioterapie po poranění pánv</a:t>
            </a:r>
            <a:r>
              <a:rPr lang="cs-CZ" sz="4000" b="1" dirty="0"/>
              <a:t>e</a:t>
            </a:r>
          </a:p>
        </p:txBody>
      </p:sp>
    </p:spTree>
    <p:extLst>
      <p:ext uri="{BB962C8B-B14F-4D97-AF65-F5344CB8AC3E}">
        <p14:creationId xmlns:p14="http://schemas.microsoft.com/office/powerpoint/2010/main" val="166360521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945640"/>
            <a:ext cx="11074400" cy="5496560"/>
          </a:xfrm>
        </p:spPr>
        <p:txBody>
          <a:bodyPr>
            <a:normAutofit/>
          </a:bodyPr>
          <a:lstStyle/>
          <a:p>
            <a:pPr marL="0" indent="0">
              <a:buNone/>
            </a:pPr>
            <a:r>
              <a:rPr lang="cs-CZ" sz="1900" b="1" dirty="0">
                <a:solidFill>
                  <a:schemeClr val="tx1"/>
                </a:solidFill>
              </a:rPr>
              <a:t>Fáze mobilizace:</a:t>
            </a:r>
          </a:p>
          <a:p>
            <a:r>
              <a:rPr lang="cs-CZ" sz="1900" b="1" dirty="0">
                <a:solidFill>
                  <a:schemeClr val="tx1"/>
                </a:solidFill>
              </a:rPr>
              <a:t>Polohování, CG, bandážování,</a:t>
            </a:r>
          </a:p>
          <a:p>
            <a:r>
              <a:rPr lang="cs-CZ" sz="1900" b="1" dirty="0">
                <a:solidFill>
                  <a:schemeClr val="tx1"/>
                </a:solidFill>
              </a:rPr>
              <a:t>Nácvik správného sedu a stoje,</a:t>
            </a:r>
          </a:p>
          <a:p>
            <a:r>
              <a:rPr lang="cs-CZ" sz="1900" b="1" dirty="0">
                <a:solidFill>
                  <a:schemeClr val="tx1"/>
                </a:solidFill>
              </a:rPr>
              <a:t>Nácvik </a:t>
            </a:r>
            <a:r>
              <a:rPr lang="cs-CZ" sz="1900" b="1" dirty="0" err="1">
                <a:solidFill>
                  <a:schemeClr val="tx1"/>
                </a:solidFill>
              </a:rPr>
              <a:t>chůzového</a:t>
            </a:r>
            <a:r>
              <a:rPr lang="cs-CZ" sz="1900" b="1" dirty="0">
                <a:solidFill>
                  <a:schemeClr val="tx1"/>
                </a:solidFill>
              </a:rPr>
              <a:t> mechanismu: bradla, chodítko, 2 PB, 2FH,</a:t>
            </a:r>
          </a:p>
          <a:p>
            <a:r>
              <a:rPr lang="cs-CZ" sz="1900" b="1" dirty="0">
                <a:solidFill>
                  <a:schemeClr val="tx1"/>
                </a:solidFill>
              </a:rPr>
              <a:t>Měkké a mobilizační techniky (včetně péče o jizvu),</a:t>
            </a:r>
          </a:p>
          <a:p>
            <a:r>
              <a:rPr lang="cs-CZ" sz="1900" b="1" dirty="0">
                <a:solidFill>
                  <a:schemeClr val="tx1"/>
                </a:solidFill>
              </a:rPr>
              <a:t>Izometrické cvičení,</a:t>
            </a:r>
          </a:p>
          <a:p>
            <a:r>
              <a:rPr lang="cs-CZ" sz="1900" b="1" dirty="0">
                <a:solidFill>
                  <a:schemeClr val="tx1"/>
                </a:solidFill>
              </a:rPr>
              <a:t>Posílení zádového svalstva, svalstva HKK, posílení trupového svalstva (rytmická stabilizace, labilní plochy), </a:t>
            </a:r>
          </a:p>
          <a:p>
            <a:r>
              <a:rPr lang="cs-CZ" sz="1900" b="1" dirty="0">
                <a:solidFill>
                  <a:schemeClr val="tx1"/>
                </a:solidFill>
              </a:rPr>
              <a:t>Uvolnění omezených rozsahů v kloubech,</a:t>
            </a:r>
          </a:p>
          <a:p>
            <a:r>
              <a:rPr lang="cs-CZ" sz="1900" b="1" dirty="0">
                <a:solidFill>
                  <a:schemeClr val="tx1"/>
                </a:solidFill>
              </a:rPr>
              <a:t>Centrace KYK a nácvik stability v KYK (zapojení stabilizátorů KYK),</a:t>
            </a:r>
          </a:p>
          <a:p>
            <a:r>
              <a:rPr lang="cs-CZ" sz="1900" b="1" dirty="0">
                <a:solidFill>
                  <a:schemeClr val="tx1"/>
                </a:solidFill>
              </a:rPr>
              <a:t>Aktivní posilování svalstva DKK s postupným využitím odporu, </a:t>
            </a:r>
          </a:p>
          <a:p>
            <a:r>
              <a:rPr lang="cs-CZ" sz="1900" b="1" dirty="0">
                <a:solidFill>
                  <a:schemeClr val="tx1"/>
                </a:solidFill>
              </a:rPr>
              <a:t>Senzomotorická cvičení s postupným využitím labilních ploch.</a:t>
            </a:r>
          </a:p>
          <a:p>
            <a:endParaRPr lang="cs-CZ" sz="1900" b="1" dirty="0"/>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936918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solidFill>
                  <a:schemeClr val="tx1"/>
                </a:solidFill>
              </a:rPr>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940560"/>
            <a:ext cx="11074400" cy="5496560"/>
          </a:xfrm>
        </p:spPr>
        <p:txBody>
          <a:bodyPr>
            <a:normAutofit/>
          </a:bodyPr>
          <a:lstStyle/>
          <a:p>
            <a:pPr marL="0" indent="0">
              <a:buNone/>
            </a:pPr>
            <a:r>
              <a:rPr lang="cs-CZ" sz="1900" b="1" dirty="0">
                <a:solidFill>
                  <a:schemeClr val="tx1"/>
                </a:solidFill>
              </a:rPr>
              <a:t>Fáze mobilizace:</a:t>
            </a:r>
          </a:p>
          <a:p>
            <a:r>
              <a:rPr lang="cs-CZ" sz="1900" b="1" dirty="0">
                <a:solidFill>
                  <a:schemeClr val="tx1"/>
                </a:solidFill>
              </a:rPr>
              <a:t>Speciální techniky (ACT, PNF, DNS, </a:t>
            </a:r>
            <a:r>
              <a:rPr lang="cs-CZ" sz="1900" b="1" dirty="0" err="1">
                <a:solidFill>
                  <a:schemeClr val="tx1"/>
                </a:solidFill>
              </a:rPr>
              <a:t>Redcord</a:t>
            </a:r>
            <a:r>
              <a:rPr lang="cs-CZ" sz="1900" b="1" dirty="0">
                <a:solidFill>
                  <a:schemeClr val="tx1"/>
                </a:solidFill>
              </a:rPr>
              <a:t>), </a:t>
            </a:r>
          </a:p>
          <a:p>
            <a:r>
              <a:rPr lang="cs-CZ" sz="1900" b="1" dirty="0">
                <a:solidFill>
                  <a:schemeClr val="tx1"/>
                </a:solidFill>
              </a:rPr>
              <a:t>Posílení HSSP a svalů dna pánevního,</a:t>
            </a:r>
          </a:p>
          <a:p>
            <a:r>
              <a:rPr lang="cs-CZ" sz="1900" b="1" dirty="0">
                <a:solidFill>
                  <a:schemeClr val="tx1"/>
                </a:solidFill>
              </a:rPr>
              <a:t>Cvičení s velkými míči, pružnými tahy či </a:t>
            </a:r>
            <a:r>
              <a:rPr lang="cs-CZ" sz="1900" b="1" dirty="0" err="1">
                <a:solidFill>
                  <a:schemeClr val="tx1"/>
                </a:solidFill>
              </a:rPr>
              <a:t>therabandem</a:t>
            </a:r>
            <a:r>
              <a:rPr lang="cs-CZ" sz="1900" b="1" dirty="0">
                <a:solidFill>
                  <a:schemeClr val="tx1"/>
                </a:solidFill>
              </a:rPr>
              <a:t>,</a:t>
            </a:r>
          </a:p>
          <a:p>
            <a:r>
              <a:rPr lang="cs-CZ" sz="1900" b="1" dirty="0">
                <a:solidFill>
                  <a:schemeClr val="tx1"/>
                </a:solidFill>
              </a:rPr>
              <a:t>Využití přístrojů v rámci aerobního tréninku dle indikace lékaře,</a:t>
            </a:r>
          </a:p>
          <a:p>
            <a:r>
              <a:rPr lang="cs-CZ" sz="1900" b="1" dirty="0">
                <a:solidFill>
                  <a:schemeClr val="tx1"/>
                </a:solidFill>
              </a:rPr>
              <a:t>Cvičení v bazénu.</a:t>
            </a:r>
          </a:p>
          <a:p>
            <a:endParaRPr lang="cs-CZ" sz="1900" b="1" dirty="0">
              <a:solidFill>
                <a:schemeClr val="tx1"/>
              </a:solidFill>
            </a:endParaRPr>
          </a:p>
          <a:p>
            <a:pPr marL="0" indent="0">
              <a:buNone/>
            </a:pPr>
            <a:r>
              <a:rPr lang="cs-CZ" sz="1900" b="1" dirty="0">
                <a:solidFill>
                  <a:schemeClr val="tx1"/>
                </a:solidFill>
              </a:rPr>
              <a:t>Fyzikální terapie po poranění pánve:</a:t>
            </a:r>
          </a:p>
          <a:p>
            <a:r>
              <a:rPr lang="cs-CZ" sz="1900" b="1" dirty="0">
                <a:solidFill>
                  <a:schemeClr val="tx1"/>
                </a:solidFill>
              </a:rPr>
              <a:t>Negativní termoterapie v rámci </a:t>
            </a:r>
            <a:r>
              <a:rPr lang="cs-CZ" sz="1900" b="1" dirty="0" err="1">
                <a:solidFill>
                  <a:schemeClr val="tx1"/>
                </a:solidFill>
              </a:rPr>
              <a:t>antiedematózní</a:t>
            </a:r>
            <a:r>
              <a:rPr lang="cs-CZ" sz="1900" b="1" dirty="0">
                <a:solidFill>
                  <a:schemeClr val="tx1"/>
                </a:solidFill>
              </a:rPr>
              <a:t> a protizánětlivé terapie,</a:t>
            </a:r>
          </a:p>
          <a:p>
            <a:r>
              <a:rPr lang="cs-CZ" sz="1900" b="1" dirty="0">
                <a:solidFill>
                  <a:schemeClr val="tx1"/>
                </a:solidFill>
              </a:rPr>
              <a:t>UZ, magnetoterapie, IVP při bolestech </a:t>
            </a:r>
            <a:r>
              <a:rPr lang="cs-CZ" sz="1900" b="1" dirty="0" err="1">
                <a:solidFill>
                  <a:schemeClr val="tx1"/>
                </a:solidFill>
              </a:rPr>
              <a:t>Lp</a:t>
            </a:r>
            <a:r>
              <a:rPr lang="cs-CZ" sz="1900" b="1" dirty="0">
                <a:solidFill>
                  <a:schemeClr val="tx1"/>
                </a:solidFill>
              </a:rPr>
              <a:t>, </a:t>
            </a:r>
            <a:r>
              <a:rPr lang="cs-CZ" sz="1900" b="1" dirty="0" err="1">
                <a:solidFill>
                  <a:schemeClr val="tx1"/>
                </a:solidFill>
              </a:rPr>
              <a:t>elektrostimulace</a:t>
            </a:r>
            <a:r>
              <a:rPr lang="cs-CZ" sz="1900" b="1" dirty="0">
                <a:solidFill>
                  <a:schemeClr val="tx1"/>
                </a:solidFill>
              </a:rPr>
              <a:t> oslabeného svalstva.</a:t>
            </a:r>
          </a:p>
          <a:p>
            <a:endParaRPr lang="cs-CZ" sz="1900" b="1" dirty="0"/>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020641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6CB382-B445-4EA9-BC8E-E974124FC53F}"/>
              </a:ext>
            </a:extLst>
          </p:cNvPr>
          <p:cNvSpPr>
            <a:spLocks noGrp="1"/>
          </p:cNvSpPr>
          <p:nvPr>
            <p:ph type="title"/>
          </p:nvPr>
        </p:nvSpPr>
        <p:spPr>
          <a:xfrm>
            <a:off x="812800" y="2618557"/>
            <a:ext cx="10911840" cy="1620885"/>
          </a:xfrm>
        </p:spPr>
        <p:txBody>
          <a:bodyPr>
            <a:noAutofit/>
          </a:bodyPr>
          <a:lstStyle/>
          <a:p>
            <a:pPr algn="just"/>
            <a:r>
              <a:rPr lang="cs-CZ" sz="4000" b="1" dirty="0">
                <a:solidFill>
                  <a:schemeClr val="tx1"/>
                </a:solidFill>
              </a:rPr>
              <a:t>Kinezioterapie po poranění páteře a míchy</a:t>
            </a:r>
          </a:p>
        </p:txBody>
      </p:sp>
    </p:spTree>
    <p:extLst>
      <p:ext uri="{BB962C8B-B14F-4D97-AF65-F5344CB8AC3E}">
        <p14:creationId xmlns:p14="http://schemas.microsoft.com/office/powerpoint/2010/main" val="34115783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solidFill>
                  <a:schemeClr val="tx1"/>
                </a:solidFill>
              </a:rPr>
              <a:t>Dle působících sil:</a:t>
            </a:r>
          </a:p>
          <a:p>
            <a:pPr>
              <a:buFont typeface="Arial" panose="020B0604020202020204" pitchFamily="34" charset="0"/>
              <a:buChar char="•"/>
            </a:pPr>
            <a:r>
              <a:rPr lang="cs-CZ" b="1" dirty="0">
                <a:solidFill>
                  <a:schemeClr val="tx1"/>
                </a:solidFill>
              </a:rPr>
              <a:t>vertikálně – kompresní,</a:t>
            </a:r>
          </a:p>
          <a:p>
            <a:pPr>
              <a:buFont typeface="Arial" panose="020B0604020202020204" pitchFamily="34" charset="0"/>
              <a:buChar char="•"/>
            </a:pPr>
            <a:r>
              <a:rPr lang="cs-CZ" b="1" dirty="0">
                <a:solidFill>
                  <a:schemeClr val="tx1"/>
                </a:solidFill>
              </a:rPr>
              <a:t>flekčně-extenční, </a:t>
            </a:r>
          </a:p>
          <a:p>
            <a:pPr>
              <a:buFont typeface="Arial" panose="020B0604020202020204" pitchFamily="34" charset="0"/>
              <a:buChar char="•"/>
            </a:pPr>
            <a:r>
              <a:rPr lang="cs-CZ" b="1" dirty="0">
                <a:solidFill>
                  <a:schemeClr val="tx1"/>
                </a:solidFill>
              </a:rPr>
              <a:t>rotační.</a:t>
            </a:r>
          </a:p>
          <a:p>
            <a:r>
              <a:rPr lang="cs-CZ" b="1" dirty="0">
                <a:solidFill>
                  <a:schemeClr val="tx1"/>
                </a:solidFill>
              </a:rPr>
              <a:t>Dle </a:t>
            </a:r>
            <a:r>
              <a:rPr lang="cs-CZ" b="1" dirty="0" err="1">
                <a:solidFill>
                  <a:schemeClr val="tx1"/>
                </a:solidFill>
              </a:rPr>
              <a:t>patologicko</a:t>
            </a:r>
            <a:r>
              <a:rPr lang="cs-CZ" b="1" dirty="0">
                <a:solidFill>
                  <a:schemeClr val="tx1"/>
                </a:solidFill>
              </a:rPr>
              <a:t> – anatomického obrazu:</a:t>
            </a:r>
          </a:p>
          <a:p>
            <a:pPr>
              <a:buFont typeface="Arial" panose="020B0604020202020204" pitchFamily="34" charset="0"/>
              <a:buChar char="•"/>
            </a:pPr>
            <a:r>
              <a:rPr lang="cs-CZ" b="1" dirty="0" err="1">
                <a:solidFill>
                  <a:schemeClr val="tx1"/>
                </a:solidFill>
              </a:rPr>
              <a:t>ligamentózní</a:t>
            </a:r>
            <a:r>
              <a:rPr lang="cs-CZ" b="1" dirty="0">
                <a:solidFill>
                  <a:schemeClr val="tx1"/>
                </a:solidFill>
              </a:rPr>
              <a:t> (vazivové hojení, hrozí nestabilita),</a:t>
            </a:r>
          </a:p>
          <a:p>
            <a:pPr>
              <a:buFont typeface="Arial" panose="020B0604020202020204" pitchFamily="34" charset="0"/>
              <a:buChar char="•"/>
            </a:pPr>
            <a:r>
              <a:rPr lang="cs-CZ" b="1" dirty="0">
                <a:solidFill>
                  <a:schemeClr val="tx1"/>
                </a:solidFill>
              </a:rPr>
              <a:t>kostní,</a:t>
            </a:r>
          </a:p>
          <a:p>
            <a:pPr>
              <a:buFont typeface="Arial" panose="020B0604020202020204" pitchFamily="34" charset="0"/>
              <a:buChar char="•"/>
            </a:pPr>
            <a:r>
              <a:rPr lang="cs-CZ" b="1" dirty="0">
                <a:solidFill>
                  <a:schemeClr val="tx1"/>
                </a:solidFill>
              </a:rPr>
              <a:t>kombinované.</a:t>
            </a:r>
          </a:p>
          <a:p>
            <a:pPr>
              <a:lnSpc>
                <a:spcPct val="150000"/>
              </a:lnSpc>
            </a:pPr>
            <a:r>
              <a:rPr lang="cs-CZ" b="1" dirty="0">
                <a:solidFill>
                  <a:schemeClr val="tx1"/>
                </a:solidFill>
              </a:rPr>
              <a:t>Typy zlomenin: traumatické, stresové (opakovaná </a:t>
            </a:r>
            <a:r>
              <a:rPr lang="cs-CZ" b="1" dirty="0" err="1">
                <a:solidFill>
                  <a:schemeClr val="tx1"/>
                </a:solidFill>
              </a:rPr>
              <a:t>mikrotraumatizace</a:t>
            </a:r>
            <a:r>
              <a:rPr lang="cs-CZ" b="1" dirty="0">
                <a:solidFill>
                  <a:schemeClr val="tx1"/>
                </a:solidFill>
              </a:rPr>
              <a:t>), patologické (působením malé síly na kost, která je oslabena osteoporózou nebo nádorem).</a:t>
            </a:r>
          </a:p>
          <a:p>
            <a:endParaRPr lang="cs-CZ" b="1" dirty="0">
              <a:solidFill>
                <a:schemeClr val="tx1"/>
              </a:solidFill>
            </a:endParaRPr>
          </a:p>
          <a:p>
            <a:pPr>
              <a:lnSpc>
                <a:spcPct val="150000"/>
              </a:lnSpc>
              <a:buFont typeface="Arial" panose="020B0604020202020204" pitchFamily="34" charset="0"/>
              <a:buChar char="•"/>
            </a:pPr>
            <a:endParaRPr lang="cs-CZ" b="1" dirty="0">
              <a:solidFill>
                <a:schemeClr val="tx1"/>
              </a:solidFill>
            </a:endParaRPr>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390771998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solidFill>
                  <a:schemeClr val="tx1"/>
                </a:solidFill>
              </a:rPr>
              <a:t>Stabilita páteře – schopnost zachovat vzájemné vztahy mezi obratli tak, aby při fyziologickém zatížení nebyly ohroženy nervové struktury</a:t>
            </a:r>
          </a:p>
          <a:p>
            <a:pPr>
              <a:lnSpc>
                <a:spcPct val="150000"/>
              </a:lnSpc>
              <a:buFont typeface="Arial" panose="020B0604020202020204" pitchFamily="34" charset="0"/>
              <a:buChar char="•"/>
            </a:pPr>
            <a:r>
              <a:rPr lang="cs-CZ" b="1" dirty="0">
                <a:solidFill>
                  <a:schemeClr val="tx1"/>
                </a:solidFill>
              </a:rPr>
              <a:t>Teorie sloupců dle Denise (1983) – </a:t>
            </a:r>
            <a:r>
              <a:rPr lang="cs-CZ" b="1" dirty="0" err="1">
                <a:solidFill>
                  <a:schemeClr val="tx1"/>
                </a:solidFill>
              </a:rPr>
              <a:t>thorakolumbální</a:t>
            </a:r>
            <a:r>
              <a:rPr lang="cs-CZ" b="1" dirty="0">
                <a:solidFill>
                  <a:schemeClr val="tx1"/>
                </a:solidFill>
              </a:rPr>
              <a:t> páteř</a:t>
            </a:r>
          </a:p>
          <a:p>
            <a:pPr marL="0" indent="0">
              <a:lnSpc>
                <a:spcPct val="150000"/>
              </a:lnSpc>
              <a:buNone/>
            </a:pPr>
            <a:r>
              <a:rPr lang="cs-CZ" b="1" dirty="0">
                <a:solidFill>
                  <a:schemeClr val="tx1"/>
                </a:solidFill>
              </a:rPr>
              <a:t>	- přední sloupec: přední ¾ obratlového těla a meziobratlové ploténky a LLA</a:t>
            </a:r>
          </a:p>
          <a:p>
            <a:pPr marL="0" indent="0">
              <a:lnSpc>
                <a:spcPct val="150000"/>
              </a:lnSpc>
              <a:buNone/>
            </a:pPr>
            <a:r>
              <a:rPr lang="cs-CZ" b="1" dirty="0">
                <a:solidFill>
                  <a:schemeClr val="tx1"/>
                </a:solidFill>
              </a:rPr>
              <a:t>	- střední sloupec: zbylá zadní ¼ těla a ploténky, báze </a:t>
            </a:r>
            <a:r>
              <a:rPr lang="cs-CZ" b="1" dirty="0" err="1">
                <a:solidFill>
                  <a:schemeClr val="tx1"/>
                </a:solidFill>
              </a:rPr>
              <a:t>pediklů</a:t>
            </a:r>
            <a:r>
              <a:rPr lang="cs-CZ" b="1" dirty="0">
                <a:solidFill>
                  <a:schemeClr val="tx1"/>
                </a:solidFill>
              </a:rPr>
              <a:t> a LLP</a:t>
            </a:r>
          </a:p>
          <a:p>
            <a:pPr marL="0" indent="0">
              <a:lnSpc>
                <a:spcPct val="150000"/>
              </a:lnSpc>
              <a:buNone/>
            </a:pPr>
            <a:r>
              <a:rPr lang="cs-CZ" b="1" dirty="0">
                <a:solidFill>
                  <a:schemeClr val="tx1"/>
                </a:solidFill>
              </a:rPr>
              <a:t>	- zadní sloupec: obratlový oblouk, meziobratlové klouby, trnový výběžek, příslušné 	vazy</a:t>
            </a:r>
          </a:p>
          <a:p>
            <a:pPr>
              <a:lnSpc>
                <a:spcPct val="150000"/>
              </a:lnSpc>
              <a:buFont typeface="Arial" panose="020B0604020202020204" pitchFamily="34" charset="0"/>
              <a:buChar char="•"/>
            </a:pPr>
            <a:r>
              <a:rPr lang="cs-CZ" b="1" dirty="0">
                <a:solidFill>
                  <a:schemeClr val="tx1"/>
                </a:solidFill>
              </a:rPr>
              <a:t>Teorie sloupců dle </a:t>
            </a:r>
            <a:r>
              <a:rPr lang="cs-CZ" b="1" dirty="0" err="1">
                <a:solidFill>
                  <a:schemeClr val="tx1"/>
                </a:solidFill>
              </a:rPr>
              <a:t>Holdswortha</a:t>
            </a:r>
            <a:r>
              <a:rPr lang="cs-CZ" b="1" dirty="0">
                <a:solidFill>
                  <a:schemeClr val="tx1"/>
                </a:solidFill>
              </a:rPr>
              <a:t> </a:t>
            </a:r>
            <a:br>
              <a:rPr lang="cs-CZ" b="1" dirty="0">
                <a:solidFill>
                  <a:schemeClr val="tx1"/>
                </a:solidFill>
              </a:rPr>
            </a:br>
            <a:r>
              <a:rPr lang="cs-CZ" b="1" dirty="0">
                <a:solidFill>
                  <a:schemeClr val="tx1"/>
                </a:solidFill>
              </a:rPr>
              <a:t>- přední sloupec: tělo a ploténka</a:t>
            </a:r>
            <a:br>
              <a:rPr lang="cs-CZ" b="1" dirty="0">
                <a:solidFill>
                  <a:schemeClr val="tx1"/>
                </a:solidFill>
              </a:rPr>
            </a:br>
            <a:r>
              <a:rPr lang="cs-CZ" b="1" dirty="0">
                <a:solidFill>
                  <a:schemeClr val="tx1"/>
                </a:solidFill>
              </a:rPr>
              <a:t>- zadní sloupec: oblouky, trny a jejich vazy a meziobratlové klouby</a:t>
            </a:r>
            <a:br>
              <a:rPr lang="cs-CZ" dirty="0">
                <a:solidFill>
                  <a:schemeClr val="tx1"/>
                </a:solidFill>
              </a:rPr>
            </a:br>
            <a:br>
              <a:rPr lang="cs-CZ" dirty="0">
                <a:solidFill>
                  <a:schemeClr val="tx1"/>
                </a:solidFill>
              </a:rPr>
            </a:br>
            <a:endParaRPr lang="cs-CZ" b="1" dirty="0">
              <a:solidFill>
                <a:schemeClr val="tx1"/>
              </a:solidFill>
            </a:endParaRPr>
          </a:p>
          <a:p>
            <a:pPr>
              <a:lnSpc>
                <a:spcPct val="150000"/>
              </a:lnSpc>
              <a:buFont typeface="Arial" panose="020B0604020202020204" pitchFamily="34" charset="0"/>
              <a:buChar char="•"/>
            </a:pPr>
            <a:endParaRPr lang="cs-CZ" b="1" dirty="0"/>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191884671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buFont typeface="Arial" panose="020B0604020202020204" pitchFamily="34" charset="0"/>
              <a:buChar char="•"/>
            </a:pPr>
            <a:r>
              <a:rPr lang="cs-CZ" b="1" dirty="0">
                <a:solidFill>
                  <a:schemeClr val="tx1"/>
                </a:solidFill>
              </a:rPr>
              <a:t>Rozhodující pro stabilitu jsou změny ve středním sloupci páteře = nejpravděpodobnější komprese nervových struktur, </a:t>
            </a:r>
          </a:p>
          <a:p>
            <a:pPr>
              <a:lnSpc>
                <a:spcPct val="150000"/>
              </a:lnSpc>
              <a:buFont typeface="Arial" panose="020B0604020202020204" pitchFamily="34" charset="0"/>
              <a:buChar char="•"/>
            </a:pPr>
            <a:r>
              <a:rPr lang="cs-CZ" b="1" dirty="0">
                <a:solidFill>
                  <a:schemeClr val="tx1"/>
                </a:solidFill>
              </a:rPr>
              <a:t>Poškození zároveň dvou sloupců – poranění vždy považováno za nestabilní.</a:t>
            </a:r>
            <a:br>
              <a:rPr lang="cs-CZ" dirty="0">
                <a:solidFill>
                  <a:schemeClr val="tx1"/>
                </a:solidFill>
              </a:rPr>
            </a:br>
            <a:br>
              <a:rPr lang="cs-CZ" dirty="0">
                <a:solidFill>
                  <a:schemeClr val="tx1"/>
                </a:solidFill>
              </a:rPr>
            </a:br>
            <a:endParaRPr lang="cs-CZ" b="1" dirty="0">
              <a:solidFill>
                <a:schemeClr val="tx1"/>
              </a:solidFill>
            </a:endParaRPr>
          </a:p>
          <a:p>
            <a:pPr>
              <a:lnSpc>
                <a:spcPct val="150000"/>
              </a:lnSpc>
              <a:buFont typeface="Arial" panose="020B0604020202020204" pitchFamily="34" charset="0"/>
              <a:buChar char="•"/>
            </a:pPr>
            <a:endParaRPr lang="cs-CZ" b="1" dirty="0">
              <a:solidFill>
                <a:schemeClr val="tx1"/>
              </a:solidFill>
            </a:endParaRPr>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349741633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solidFill>
                  <a:schemeClr val="tx1"/>
                </a:solidFill>
              </a:rPr>
              <a:t>Poranění krční páteře </a:t>
            </a:r>
          </a:p>
          <a:p>
            <a:pPr>
              <a:lnSpc>
                <a:spcPct val="150000"/>
              </a:lnSpc>
              <a:buFont typeface="Arial" panose="020B0604020202020204" pitchFamily="34" charset="0"/>
              <a:buChar char="•"/>
            </a:pPr>
            <a:r>
              <a:rPr lang="cs-CZ" b="1" dirty="0">
                <a:solidFill>
                  <a:schemeClr val="tx1"/>
                </a:solidFill>
              </a:rPr>
              <a:t>diagnostika: klinické vyšetření, RTG, CT, neurologie, MRI, anamnéza,</a:t>
            </a:r>
          </a:p>
          <a:p>
            <a:pPr>
              <a:lnSpc>
                <a:spcPct val="150000"/>
              </a:lnSpc>
              <a:buFont typeface="Arial" panose="020B0604020202020204" pitchFamily="34" charset="0"/>
              <a:buChar char="•"/>
            </a:pPr>
            <a:r>
              <a:rPr lang="cs-CZ" b="1" dirty="0">
                <a:solidFill>
                  <a:schemeClr val="tx1"/>
                </a:solidFill>
              </a:rPr>
              <a:t>často považováno za nestabilní, nutná operační intervence → stabilizace ze zadního či předního přístupu, příp. kombinace,</a:t>
            </a:r>
          </a:p>
          <a:p>
            <a:pPr>
              <a:lnSpc>
                <a:spcPct val="150000"/>
              </a:lnSpc>
              <a:buFont typeface="Arial" panose="020B0604020202020204" pitchFamily="34" charset="0"/>
              <a:buChar char="•"/>
            </a:pPr>
            <a:r>
              <a:rPr lang="cs-CZ" b="1" dirty="0">
                <a:solidFill>
                  <a:schemeClr val="tx1"/>
                </a:solidFill>
              </a:rPr>
              <a:t>stabilizace = spojení dvou a více obratlů na úkor vyřazení pohybových segmentů,</a:t>
            </a:r>
          </a:p>
          <a:p>
            <a:pPr>
              <a:lnSpc>
                <a:spcPct val="150000"/>
              </a:lnSpc>
              <a:buFont typeface="Arial" panose="020B0604020202020204" pitchFamily="34" charset="0"/>
              <a:buChar char="•"/>
            </a:pPr>
            <a:r>
              <a:rPr lang="cs-CZ" b="1" dirty="0">
                <a:solidFill>
                  <a:schemeClr val="tx1"/>
                </a:solidFill>
              </a:rPr>
              <a:t>po operaci Philadelphia límec, poté límec měkčí - dle indikace lékaře, </a:t>
            </a:r>
          </a:p>
          <a:p>
            <a:pPr>
              <a:lnSpc>
                <a:spcPct val="150000"/>
              </a:lnSpc>
              <a:buFont typeface="Arial" panose="020B0604020202020204" pitchFamily="34" charset="0"/>
              <a:buChar char="•"/>
            </a:pPr>
            <a:r>
              <a:rPr lang="cs-CZ" b="1" dirty="0">
                <a:solidFill>
                  <a:schemeClr val="tx1"/>
                </a:solidFill>
              </a:rPr>
              <a:t>konzervativní řešení – stabilní zlomeniny s nevelkou dislokací, bez neurologické symptomatologie a pokud je nějaká KI, kvůli které nemůže operace proběhnout (Philadelphia, Halo aparát) – dle indikace lékaře (většinou 3 měsíce).</a:t>
            </a:r>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408256471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solidFill>
                  <a:schemeClr val="tx1"/>
                </a:solidFill>
              </a:rPr>
              <a:t>Poranění krční páteře </a:t>
            </a:r>
          </a:p>
          <a:p>
            <a:pPr>
              <a:lnSpc>
                <a:spcPct val="150000"/>
              </a:lnSpc>
              <a:buFont typeface="Arial" panose="020B0604020202020204" pitchFamily="34" charset="0"/>
              <a:buChar char="•"/>
            </a:pPr>
            <a:r>
              <a:rPr lang="cs-CZ" b="1" dirty="0">
                <a:solidFill>
                  <a:schemeClr val="tx1"/>
                </a:solidFill>
              </a:rPr>
              <a:t>Zlomeniny atlasu (C1) </a:t>
            </a:r>
            <a:br>
              <a:rPr lang="cs-CZ" b="1" dirty="0">
                <a:solidFill>
                  <a:schemeClr val="tx1"/>
                </a:solidFill>
              </a:rPr>
            </a:br>
            <a:r>
              <a:rPr lang="cs-CZ" b="1" dirty="0">
                <a:solidFill>
                  <a:schemeClr val="tx1"/>
                </a:solidFill>
              </a:rPr>
              <a:t>- jednoduché faktury konzervativně,</a:t>
            </a:r>
            <a:br>
              <a:rPr lang="cs-CZ" b="1" dirty="0">
                <a:solidFill>
                  <a:schemeClr val="tx1"/>
                </a:solidFill>
              </a:rPr>
            </a:br>
            <a:r>
              <a:rPr lang="cs-CZ" b="1" dirty="0">
                <a:solidFill>
                  <a:schemeClr val="tx1"/>
                </a:solidFill>
              </a:rPr>
              <a:t>- tříštivá zlomenina (</a:t>
            </a:r>
            <a:r>
              <a:rPr lang="cs-CZ" b="1" dirty="0" err="1">
                <a:solidFill>
                  <a:schemeClr val="tx1"/>
                </a:solidFill>
              </a:rPr>
              <a:t>Jeffersonova</a:t>
            </a:r>
            <a:r>
              <a:rPr lang="cs-CZ" b="1" dirty="0">
                <a:solidFill>
                  <a:schemeClr val="tx1"/>
                </a:solidFill>
              </a:rPr>
              <a:t> fraktura) – zlomen přední a zadní oblouk + poškození lig. </a:t>
            </a:r>
            <a:r>
              <a:rPr lang="cs-CZ" b="1" dirty="0" err="1">
                <a:solidFill>
                  <a:schemeClr val="tx1"/>
                </a:solidFill>
              </a:rPr>
              <a:t>tansversum</a:t>
            </a:r>
            <a:r>
              <a:rPr lang="cs-CZ" b="1" dirty="0">
                <a:solidFill>
                  <a:schemeClr val="tx1"/>
                </a:solidFill>
              </a:rPr>
              <a:t> </a:t>
            </a:r>
            <a:r>
              <a:rPr lang="cs-CZ" b="1" dirty="0" err="1">
                <a:solidFill>
                  <a:schemeClr val="tx1"/>
                </a:solidFill>
              </a:rPr>
              <a:t>atlantis</a:t>
            </a:r>
            <a:r>
              <a:rPr lang="cs-CZ" b="1" dirty="0">
                <a:solidFill>
                  <a:schemeClr val="tx1"/>
                </a:solidFill>
              </a:rPr>
              <a:t> – operačně.</a:t>
            </a:r>
          </a:p>
          <a:p>
            <a:pPr>
              <a:lnSpc>
                <a:spcPct val="150000"/>
              </a:lnSpc>
              <a:buFont typeface="Arial" panose="020B0604020202020204" pitchFamily="34" charset="0"/>
              <a:buChar char="•"/>
            </a:pPr>
            <a:r>
              <a:rPr lang="cs-CZ" b="1" dirty="0">
                <a:solidFill>
                  <a:schemeClr val="tx1"/>
                </a:solidFill>
              </a:rPr>
              <a:t>Zlomenina axisu (C2)</a:t>
            </a:r>
            <a:br>
              <a:rPr lang="cs-CZ" b="1" dirty="0">
                <a:solidFill>
                  <a:schemeClr val="tx1"/>
                </a:solidFill>
              </a:rPr>
            </a:br>
            <a:r>
              <a:rPr lang="cs-CZ" b="1" dirty="0">
                <a:solidFill>
                  <a:schemeClr val="tx1"/>
                </a:solidFill>
              </a:rPr>
              <a:t>- zlomenina </a:t>
            </a:r>
            <a:r>
              <a:rPr lang="cs-CZ" b="1" dirty="0" err="1">
                <a:solidFill>
                  <a:schemeClr val="tx1"/>
                </a:solidFill>
              </a:rPr>
              <a:t>dens</a:t>
            </a:r>
            <a:r>
              <a:rPr lang="cs-CZ" b="1" dirty="0">
                <a:solidFill>
                  <a:schemeClr val="tx1"/>
                </a:solidFill>
              </a:rPr>
              <a:t> axis (10 %),</a:t>
            </a:r>
            <a:br>
              <a:rPr lang="cs-CZ" b="1" dirty="0">
                <a:solidFill>
                  <a:schemeClr val="tx1"/>
                </a:solidFill>
              </a:rPr>
            </a:br>
            <a:r>
              <a:rPr lang="cs-CZ" b="1" dirty="0">
                <a:solidFill>
                  <a:schemeClr val="tx1"/>
                </a:solidFill>
              </a:rPr>
              <a:t>- Katovská zlomenina  - při prudké </a:t>
            </a:r>
            <a:r>
              <a:rPr lang="cs-CZ" b="1" dirty="0" err="1">
                <a:solidFill>
                  <a:schemeClr val="tx1"/>
                </a:solidFill>
              </a:rPr>
              <a:t>hyperextenzi</a:t>
            </a:r>
            <a:r>
              <a:rPr lang="cs-CZ" b="1" dirty="0">
                <a:solidFill>
                  <a:schemeClr val="tx1"/>
                </a:solidFill>
              </a:rPr>
              <a:t> horní </a:t>
            </a:r>
            <a:r>
              <a:rPr lang="cs-CZ" b="1" dirty="0" err="1">
                <a:solidFill>
                  <a:schemeClr val="tx1"/>
                </a:solidFill>
              </a:rPr>
              <a:t>Cp</a:t>
            </a:r>
            <a:r>
              <a:rPr lang="cs-CZ" b="1" dirty="0">
                <a:solidFill>
                  <a:schemeClr val="tx1"/>
                </a:solidFill>
              </a:rPr>
              <a:t> + komprese → oddálení těla od oblouku obratle (dopravní nehody, skoky do mělké vody, oběšení) – operačně.</a:t>
            </a:r>
          </a:p>
          <a:p>
            <a:pPr>
              <a:lnSpc>
                <a:spcPct val="150000"/>
              </a:lnSpc>
              <a:buFont typeface="Arial" panose="020B0604020202020204" pitchFamily="34" charset="0"/>
              <a:buChar char="•"/>
            </a:pPr>
            <a:r>
              <a:rPr lang="cs-CZ" b="1" dirty="0">
                <a:solidFill>
                  <a:schemeClr val="tx1"/>
                </a:solidFill>
              </a:rPr>
              <a:t>Zlomeniny </a:t>
            </a:r>
            <a:r>
              <a:rPr lang="cs-CZ" b="1" dirty="0" err="1">
                <a:solidFill>
                  <a:schemeClr val="tx1"/>
                </a:solidFill>
              </a:rPr>
              <a:t>subaxiální</a:t>
            </a:r>
            <a:r>
              <a:rPr lang="cs-CZ" b="1" dirty="0">
                <a:solidFill>
                  <a:schemeClr val="tx1"/>
                </a:solidFill>
              </a:rPr>
              <a:t> krční páteře (C3 – C7)</a:t>
            </a:r>
            <a:br>
              <a:rPr lang="cs-CZ" b="1" dirty="0">
                <a:solidFill>
                  <a:schemeClr val="tx1"/>
                </a:solidFill>
              </a:rPr>
            </a:br>
            <a:r>
              <a:rPr lang="cs-CZ" b="1" dirty="0">
                <a:solidFill>
                  <a:schemeClr val="tx1"/>
                </a:solidFill>
              </a:rPr>
              <a:t>- nejfrekventovanější, nejčastěji postižen obratel C5 nebo disk mezi C5/6,</a:t>
            </a:r>
            <a:br>
              <a:rPr lang="cs-CZ" b="1" dirty="0">
                <a:solidFill>
                  <a:schemeClr val="tx1"/>
                </a:solidFill>
              </a:rPr>
            </a:br>
            <a:r>
              <a:rPr lang="cs-CZ" b="1" dirty="0">
                <a:solidFill>
                  <a:schemeClr val="tx1"/>
                </a:solidFill>
              </a:rPr>
              <a:t>- nestabilní, operační řešení.</a:t>
            </a:r>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20228171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solidFill>
                  <a:schemeClr val="tx1"/>
                </a:solidFill>
              </a:rPr>
              <a:t>Rehabilitační postupy</a:t>
            </a:r>
          </a:p>
          <a:p>
            <a:pPr>
              <a:lnSpc>
                <a:spcPct val="150000"/>
              </a:lnSpc>
              <a:buFont typeface="Arial" panose="020B0604020202020204" pitchFamily="34" charset="0"/>
              <a:buChar char="•"/>
            </a:pPr>
            <a:r>
              <a:rPr lang="cs-CZ" b="1" dirty="0">
                <a:solidFill>
                  <a:schemeClr val="tx1"/>
                </a:solidFill>
              </a:rPr>
              <a:t>Fáze imobilizace: udržování svalstva končetin a korzetu (izometricky i krční svalstvo), intenzivní cvičení dolní poloviny těla, vertikalizace s límcem (z polohy na boku s podložením hlavy, aby byla zachována střední poloha hlavy), úprava držení těla s límcem, cvičení a sed na míči, šetrné měkké techniky (PIR na zkrácené svaly a TP – trapéz, mobilizace žeber, uvolnění hrudní fascie), RFT.</a:t>
            </a:r>
          </a:p>
          <a:p>
            <a:pPr>
              <a:lnSpc>
                <a:spcPct val="150000"/>
              </a:lnSpc>
              <a:buFont typeface="Arial" panose="020B0604020202020204" pitchFamily="34" charset="0"/>
              <a:buChar char="•"/>
            </a:pPr>
            <a:r>
              <a:rPr lang="cs-CZ" b="1" dirty="0">
                <a:solidFill>
                  <a:schemeClr val="tx1"/>
                </a:solidFill>
              </a:rPr>
              <a:t>Fáze mobilizace: cviky na uvolnění krční páteře a zesílení šíjového svalstva (postupné zvyšování odporu), rozcvičení rozsahu pohybu krční páteře (u operačního řešení nejít do max. rozsahů), nejdřív nácvik flexe, inklinace, rotace, extenze až nakonec. Nácvik vhodného držení těla, celková rekondice pacienta, škola zad, MT, RFT.</a:t>
            </a:r>
            <a:br>
              <a:rPr lang="cs-CZ" dirty="0">
                <a:solidFill>
                  <a:schemeClr val="tx1"/>
                </a:solidFill>
              </a:rPr>
            </a:br>
            <a:br>
              <a:rPr lang="cs-CZ" b="1" dirty="0">
                <a:solidFill>
                  <a:srgbClr val="FF0000"/>
                </a:solidFill>
              </a:rPr>
            </a:br>
            <a:r>
              <a:rPr lang="cs-CZ" b="1" dirty="0">
                <a:solidFill>
                  <a:srgbClr val="FF0000"/>
                </a:solidFill>
              </a:rPr>
              <a:t>NE MOBILIZACE VE STABILIZOVANÉM ÚSEKU PÁTEŘE!!!!!!!</a:t>
            </a:r>
            <a:br>
              <a:rPr lang="cs-CZ" b="1" dirty="0"/>
            </a:br>
            <a:br>
              <a:rPr lang="cs-CZ" b="1" dirty="0"/>
            </a:br>
            <a:br>
              <a:rPr lang="cs-CZ" b="1" dirty="0"/>
            </a:br>
            <a:br>
              <a:rPr lang="cs-CZ" b="1" dirty="0"/>
            </a:br>
            <a:br>
              <a:rPr lang="cs-CZ" b="1" dirty="0"/>
            </a:b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394493520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sz="1600" b="1" dirty="0" err="1">
                <a:solidFill>
                  <a:schemeClr val="tx1"/>
                </a:solidFill>
              </a:rPr>
              <a:t>Whiplash</a:t>
            </a:r>
            <a:r>
              <a:rPr lang="cs-CZ" sz="1600" b="1" dirty="0">
                <a:solidFill>
                  <a:schemeClr val="tx1"/>
                </a:solidFill>
              </a:rPr>
              <a:t> </a:t>
            </a:r>
            <a:r>
              <a:rPr lang="cs-CZ" sz="1600" b="1" dirty="0" err="1">
                <a:solidFill>
                  <a:schemeClr val="tx1"/>
                </a:solidFill>
              </a:rPr>
              <a:t>injury</a:t>
            </a:r>
            <a:endParaRPr lang="cs-CZ" sz="1600" b="1" dirty="0">
              <a:solidFill>
                <a:schemeClr val="tx1"/>
              </a:solidFill>
            </a:endParaRPr>
          </a:p>
          <a:p>
            <a:pPr>
              <a:lnSpc>
                <a:spcPct val="150000"/>
              </a:lnSpc>
              <a:buFont typeface="Arial" panose="020B0604020202020204" pitchFamily="34" charset="0"/>
              <a:buChar char="•"/>
            </a:pPr>
            <a:r>
              <a:rPr lang="cs-CZ" sz="1600" b="1" dirty="0" err="1">
                <a:solidFill>
                  <a:schemeClr val="tx1"/>
                </a:solidFill>
              </a:rPr>
              <a:t>hyperflexe</a:t>
            </a:r>
            <a:r>
              <a:rPr lang="cs-CZ" sz="1600" b="1" dirty="0">
                <a:solidFill>
                  <a:schemeClr val="tx1"/>
                </a:solidFill>
              </a:rPr>
              <a:t> s návaznou </a:t>
            </a:r>
            <a:r>
              <a:rPr lang="cs-CZ" sz="1600" b="1" dirty="0" err="1">
                <a:solidFill>
                  <a:schemeClr val="tx1"/>
                </a:solidFill>
              </a:rPr>
              <a:t>hyperextenzí</a:t>
            </a:r>
            <a:r>
              <a:rPr lang="cs-CZ" sz="1600" b="1" dirty="0">
                <a:solidFill>
                  <a:schemeClr val="tx1"/>
                </a:solidFill>
              </a:rPr>
              <a:t> </a:t>
            </a:r>
            <a:r>
              <a:rPr lang="cs-CZ" sz="1600" b="1" dirty="0" err="1">
                <a:solidFill>
                  <a:schemeClr val="tx1"/>
                </a:solidFill>
              </a:rPr>
              <a:t>Cp</a:t>
            </a:r>
            <a:r>
              <a:rPr lang="cs-CZ" sz="1600" b="1" dirty="0">
                <a:solidFill>
                  <a:schemeClr val="tx1"/>
                </a:solidFill>
              </a:rPr>
              <a:t>,</a:t>
            </a:r>
          </a:p>
          <a:p>
            <a:pPr>
              <a:lnSpc>
                <a:spcPct val="150000"/>
              </a:lnSpc>
              <a:buFont typeface="Arial" panose="020B0604020202020204" pitchFamily="34" charset="0"/>
              <a:buChar char="•"/>
            </a:pPr>
            <a:r>
              <a:rPr lang="cs-CZ" sz="1600" b="1" dirty="0">
                <a:solidFill>
                  <a:schemeClr val="tx1"/>
                </a:solidFill>
              </a:rPr>
              <a:t>většinou </a:t>
            </a:r>
            <a:r>
              <a:rPr lang="cs-CZ" sz="1600" b="1" dirty="0" err="1">
                <a:solidFill>
                  <a:schemeClr val="tx1"/>
                </a:solidFill>
              </a:rPr>
              <a:t>diskoligamentózní</a:t>
            </a:r>
            <a:r>
              <a:rPr lang="cs-CZ" sz="1600" b="1" dirty="0">
                <a:solidFill>
                  <a:schemeClr val="tx1"/>
                </a:solidFill>
              </a:rPr>
              <a:t> poranění, zlomeniny vzácné.</a:t>
            </a:r>
          </a:p>
          <a:p>
            <a:pPr>
              <a:lnSpc>
                <a:spcPct val="150000"/>
              </a:lnSpc>
            </a:pPr>
            <a:r>
              <a:rPr lang="cs-CZ" sz="1600" b="1" dirty="0">
                <a:solidFill>
                  <a:schemeClr val="tx1"/>
                </a:solidFill>
              </a:rPr>
              <a:t>Terapie:</a:t>
            </a:r>
          </a:p>
          <a:p>
            <a:pPr>
              <a:lnSpc>
                <a:spcPct val="150000"/>
              </a:lnSpc>
              <a:buFont typeface="Arial" panose="020B0604020202020204" pitchFamily="34" charset="0"/>
              <a:buChar char="•"/>
            </a:pPr>
            <a:r>
              <a:rPr lang="cs-CZ" sz="1600" b="1" dirty="0">
                <a:solidFill>
                  <a:schemeClr val="tx1"/>
                </a:solidFill>
              </a:rPr>
              <a:t>Pasivní přístup: farmakoterapie (analgetika, sedativa, NSA, </a:t>
            </a:r>
            <a:r>
              <a:rPr lang="cs-CZ" sz="1600" b="1" dirty="0" err="1">
                <a:solidFill>
                  <a:schemeClr val="tx1"/>
                </a:solidFill>
              </a:rPr>
              <a:t>myorelaxancia</a:t>
            </a:r>
            <a:r>
              <a:rPr lang="cs-CZ" sz="1600" b="1" dirty="0">
                <a:solidFill>
                  <a:schemeClr val="tx1"/>
                </a:solidFill>
              </a:rPr>
              <a:t>, aj.), imobilizace měkkým krčním límcem v obloukovité flexi 30° 4 – 6 týdnů, teplo nebo chlad na postižená místa, kontinuální UZ, TENS + interference, masáže.</a:t>
            </a:r>
          </a:p>
          <a:p>
            <a:pPr>
              <a:lnSpc>
                <a:spcPct val="150000"/>
              </a:lnSpc>
              <a:buFont typeface="Arial" panose="020B0604020202020204" pitchFamily="34" charset="0"/>
              <a:buChar char="•"/>
            </a:pPr>
            <a:r>
              <a:rPr lang="cs-CZ" sz="1600" b="1" dirty="0">
                <a:solidFill>
                  <a:schemeClr val="tx1"/>
                </a:solidFill>
              </a:rPr>
              <a:t>Aktivní přístup: krátká imobilizace (cca 4 dny) v obloukovité flexi 30° jako prevence zvýšení tuhosti vaziva, farmakoterapie, pasivní mobilizace </a:t>
            </a:r>
            <a:r>
              <a:rPr lang="cs-CZ" sz="1600" b="1" dirty="0" err="1">
                <a:solidFill>
                  <a:schemeClr val="tx1"/>
                </a:solidFill>
              </a:rPr>
              <a:t>Cp</a:t>
            </a:r>
            <a:r>
              <a:rPr lang="cs-CZ" sz="1600" b="1" dirty="0">
                <a:solidFill>
                  <a:schemeClr val="tx1"/>
                </a:solidFill>
              </a:rPr>
              <a:t>, korekce </a:t>
            </a:r>
            <a:r>
              <a:rPr lang="cs-CZ" sz="1600" b="1" dirty="0" err="1">
                <a:solidFill>
                  <a:schemeClr val="tx1"/>
                </a:solidFill>
              </a:rPr>
              <a:t>postury</a:t>
            </a:r>
            <a:r>
              <a:rPr lang="cs-CZ" sz="1600" b="1" dirty="0">
                <a:solidFill>
                  <a:schemeClr val="tx1"/>
                </a:solidFill>
              </a:rPr>
              <a:t>, ruční trakce v obloukovité flexi 30° cílená na dolní krční páteř, mobilizace </a:t>
            </a:r>
            <a:r>
              <a:rPr lang="cs-CZ" sz="1600" b="1" dirty="0" err="1">
                <a:solidFill>
                  <a:schemeClr val="tx1"/>
                </a:solidFill>
              </a:rPr>
              <a:t>claviculy</a:t>
            </a:r>
            <a:r>
              <a:rPr lang="cs-CZ" sz="1600" b="1" dirty="0">
                <a:solidFill>
                  <a:schemeClr val="tx1"/>
                </a:solidFill>
              </a:rPr>
              <a:t>, horních žeber, !!! zřetězení (periferie DK – fibula – SI skloubení – </a:t>
            </a:r>
            <a:r>
              <a:rPr lang="cs-CZ" sz="1600" b="1" dirty="0" err="1">
                <a:solidFill>
                  <a:schemeClr val="tx1"/>
                </a:solidFill>
              </a:rPr>
              <a:t>CTh</a:t>
            </a:r>
            <a:r>
              <a:rPr lang="cs-CZ" sz="1600" b="1" dirty="0">
                <a:solidFill>
                  <a:schemeClr val="tx1"/>
                </a:solidFill>
              </a:rPr>
              <a:t> přechod – horní krční páteř), ne manipulace, v akutním stádiu ne mobilizace v oblasti horní </a:t>
            </a:r>
            <a:r>
              <a:rPr lang="cs-CZ" sz="1600" b="1" dirty="0" err="1">
                <a:solidFill>
                  <a:schemeClr val="tx1"/>
                </a:solidFill>
              </a:rPr>
              <a:t>Cp</a:t>
            </a:r>
            <a:r>
              <a:rPr lang="cs-CZ" sz="1600" b="1" dirty="0">
                <a:solidFill>
                  <a:schemeClr val="tx1"/>
                </a:solidFill>
              </a:rPr>
              <a:t>, měkké techniky (ne PIR </a:t>
            </a:r>
            <a:r>
              <a:rPr lang="cs-CZ" sz="1600" b="1" dirty="0" err="1">
                <a:solidFill>
                  <a:schemeClr val="tx1"/>
                </a:solidFill>
              </a:rPr>
              <a:t>subokcipitálních</a:t>
            </a:r>
            <a:r>
              <a:rPr lang="cs-CZ" sz="1600" b="1" dirty="0">
                <a:solidFill>
                  <a:schemeClr val="tx1"/>
                </a:solidFill>
              </a:rPr>
              <a:t> svalů v akutní fázi), centrace RAKK.</a:t>
            </a:r>
          </a:p>
          <a:p>
            <a:pPr marL="0" indent="0">
              <a:lnSpc>
                <a:spcPct val="150000"/>
              </a:lnSpc>
              <a:buNone/>
            </a:pPr>
            <a:r>
              <a:rPr lang="cs-CZ" b="1" dirty="0">
                <a:solidFill>
                  <a:schemeClr val="tx1"/>
                </a:solidFill>
              </a:rPr>
              <a:t> </a:t>
            </a:r>
          </a:p>
          <a:p>
            <a:pPr>
              <a:lnSpc>
                <a:spcPct val="150000"/>
              </a:lnSpc>
              <a:buFont typeface="Arial" panose="020B0604020202020204" pitchFamily="34" charset="0"/>
              <a:buChar char="•"/>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40741030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D314B-99A6-4C03-A1D0-3C8AE440C949}"/>
              </a:ext>
            </a:extLst>
          </p:cNvPr>
          <p:cNvSpPr>
            <a:spLocks noGrp="1"/>
          </p:cNvSpPr>
          <p:nvPr>
            <p:ph type="title"/>
          </p:nvPr>
        </p:nvSpPr>
        <p:spPr>
          <a:xfrm>
            <a:off x="1954972" y="666640"/>
            <a:ext cx="8911687" cy="1280890"/>
          </a:xfrm>
        </p:spPr>
        <p:txBody>
          <a:bodyPr/>
          <a:lstStyle/>
          <a:p>
            <a:r>
              <a:rPr lang="cs-CZ" b="1" dirty="0">
                <a:solidFill>
                  <a:schemeClr val="tx1"/>
                </a:solidFill>
              </a:rPr>
              <a:t>Zlomeniny v oblasti pánve</a:t>
            </a:r>
          </a:p>
        </p:txBody>
      </p:sp>
      <p:sp>
        <p:nvSpPr>
          <p:cNvPr id="3" name="Zástupný obsah 2">
            <a:extLst>
              <a:ext uri="{FF2B5EF4-FFF2-40B4-BE49-F238E27FC236}">
                <a16:creationId xmlns:a16="http://schemas.microsoft.com/office/drawing/2014/main" id="{CD126A3D-19F5-49F1-A002-8461F45096C4}"/>
              </a:ext>
            </a:extLst>
          </p:cNvPr>
          <p:cNvSpPr>
            <a:spLocks noGrp="1"/>
          </p:cNvSpPr>
          <p:nvPr>
            <p:ph idx="1"/>
          </p:nvPr>
        </p:nvSpPr>
        <p:spPr>
          <a:xfrm>
            <a:off x="1954972" y="1655134"/>
            <a:ext cx="9698312" cy="4947685"/>
          </a:xfrm>
        </p:spPr>
        <p:txBody>
          <a:bodyPr>
            <a:noAutofit/>
          </a:bodyPr>
          <a:lstStyle/>
          <a:p>
            <a:r>
              <a:rPr lang="cs-CZ" sz="2200" b="1" dirty="0">
                <a:solidFill>
                  <a:schemeClr val="tx1"/>
                </a:solidFill>
              </a:rPr>
              <a:t>Mechanismus úrazu: </a:t>
            </a:r>
          </a:p>
          <a:p>
            <a:pPr>
              <a:lnSpc>
                <a:spcPct val="150000"/>
              </a:lnSpc>
              <a:buFont typeface="Arial" panose="020B0604020202020204" pitchFamily="34" charset="0"/>
              <a:buChar char="•"/>
            </a:pPr>
            <a:r>
              <a:rPr lang="cs-CZ" sz="2200" b="1" dirty="0">
                <a:solidFill>
                  <a:schemeClr val="tx1"/>
                </a:solidFill>
              </a:rPr>
              <a:t>vysokoenergetické trauma 90 % (auto a </a:t>
            </a:r>
            <a:r>
              <a:rPr lang="cs-CZ" sz="2200" b="1" dirty="0" err="1">
                <a:solidFill>
                  <a:schemeClr val="tx1"/>
                </a:solidFill>
              </a:rPr>
              <a:t>motonehody</a:t>
            </a:r>
            <a:r>
              <a:rPr lang="cs-CZ" sz="2200" b="1" dirty="0">
                <a:solidFill>
                  <a:schemeClr val="tx1"/>
                </a:solidFill>
              </a:rPr>
              <a:t>, pády z výšky, aj.),</a:t>
            </a:r>
          </a:p>
          <a:p>
            <a:pPr>
              <a:buFont typeface="Arial" panose="020B0604020202020204" pitchFamily="34" charset="0"/>
              <a:buChar char="•"/>
            </a:pPr>
            <a:r>
              <a:rPr lang="cs-CZ" sz="2200" b="1" dirty="0">
                <a:solidFill>
                  <a:schemeClr val="tx1"/>
                </a:solidFill>
              </a:rPr>
              <a:t>traumata vzniklá působením střední energie – sportovní úrazy,  </a:t>
            </a:r>
          </a:p>
          <a:p>
            <a:pPr>
              <a:lnSpc>
                <a:spcPct val="150000"/>
              </a:lnSpc>
              <a:buFont typeface="Arial" panose="020B0604020202020204" pitchFamily="34" charset="0"/>
              <a:buChar char="•"/>
            </a:pPr>
            <a:r>
              <a:rPr lang="cs-CZ" sz="2200" b="1" dirty="0">
                <a:solidFill>
                  <a:schemeClr val="tx1"/>
                </a:solidFill>
              </a:rPr>
              <a:t>traumata vzniklá působením minimální energie – prostý pád, (senioři)</a:t>
            </a:r>
          </a:p>
          <a:p>
            <a:r>
              <a:rPr lang="cs-CZ" sz="2200" b="1" dirty="0">
                <a:solidFill>
                  <a:schemeClr val="tx1"/>
                </a:solidFill>
              </a:rPr>
              <a:t>často součástí polytraumat,</a:t>
            </a:r>
          </a:p>
          <a:p>
            <a:pPr>
              <a:lnSpc>
                <a:spcPct val="150000"/>
              </a:lnSpc>
            </a:pPr>
            <a:r>
              <a:rPr lang="cs-CZ" sz="2200" b="1" dirty="0">
                <a:solidFill>
                  <a:schemeClr val="tx1"/>
                </a:solidFill>
              </a:rPr>
              <a:t>diagnostika: RTG, UZ, CT, retrográdní </a:t>
            </a:r>
            <a:r>
              <a:rPr lang="cs-CZ" sz="2200" b="1" dirty="0" err="1">
                <a:solidFill>
                  <a:schemeClr val="tx1"/>
                </a:solidFill>
              </a:rPr>
              <a:t>uretrocystografie</a:t>
            </a:r>
            <a:r>
              <a:rPr lang="cs-CZ" sz="2200" b="1" dirty="0">
                <a:solidFill>
                  <a:schemeClr val="tx1"/>
                </a:solidFill>
              </a:rPr>
              <a:t>, angiografie, MRI.</a:t>
            </a:r>
          </a:p>
          <a:p>
            <a:pPr marL="0" indent="0">
              <a:buNone/>
            </a:pPr>
            <a:r>
              <a:rPr lang="cs-CZ" sz="2200" b="1" dirty="0">
                <a:solidFill>
                  <a:schemeClr val="tx1"/>
                </a:solidFill>
              </a:rPr>
              <a:t> </a:t>
            </a:r>
          </a:p>
        </p:txBody>
      </p:sp>
    </p:spTree>
    <p:extLst>
      <p:ext uri="{BB962C8B-B14F-4D97-AF65-F5344CB8AC3E}">
        <p14:creationId xmlns:p14="http://schemas.microsoft.com/office/powerpoint/2010/main" val="57651029"/>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marL="0" indent="0">
              <a:lnSpc>
                <a:spcPct val="150000"/>
              </a:lnSpc>
              <a:buNone/>
            </a:pPr>
            <a:r>
              <a:rPr lang="cs-CZ" b="1" dirty="0">
                <a:solidFill>
                  <a:schemeClr val="tx1"/>
                </a:solidFill>
              </a:rPr>
              <a:t>Komplexní přístup – úprava svalové dysbalance, pohybových stereotypů a aktivace HSSP; senzomotorická stimulace, ergonomie.</a:t>
            </a:r>
          </a:p>
          <a:p>
            <a:pPr>
              <a:lnSpc>
                <a:spcPct val="150000"/>
              </a:lnSpc>
            </a:pPr>
            <a:r>
              <a:rPr lang="cs-CZ" b="1" dirty="0">
                <a:solidFill>
                  <a:schemeClr val="tx1"/>
                </a:solidFill>
              </a:rPr>
              <a:t>Poranění hrudní a bederní páteře:  40 – 60 % pády z výšky, 25 – 40 % dopravní nehody</a:t>
            </a:r>
          </a:p>
          <a:p>
            <a:pPr>
              <a:lnSpc>
                <a:spcPct val="150000"/>
              </a:lnSpc>
              <a:buFont typeface="Arial" panose="020B0604020202020204" pitchFamily="34" charset="0"/>
              <a:buChar char="•"/>
            </a:pPr>
            <a:r>
              <a:rPr lang="cs-CZ" b="1" dirty="0">
                <a:solidFill>
                  <a:schemeClr val="tx1"/>
                </a:solidFill>
              </a:rPr>
              <a:t>nejvíce zlomenin (65 %) v </a:t>
            </a:r>
            <a:r>
              <a:rPr lang="cs-CZ" b="1" dirty="0" err="1">
                <a:solidFill>
                  <a:schemeClr val="tx1"/>
                </a:solidFill>
              </a:rPr>
              <a:t>ThL</a:t>
            </a:r>
            <a:r>
              <a:rPr lang="cs-CZ" b="1" dirty="0">
                <a:solidFill>
                  <a:schemeClr val="tx1"/>
                </a:solidFill>
              </a:rPr>
              <a:t> přechodu (rozhraní mezi rigidní </a:t>
            </a:r>
            <a:r>
              <a:rPr lang="cs-CZ" b="1" dirty="0" err="1">
                <a:solidFill>
                  <a:schemeClr val="tx1"/>
                </a:solidFill>
              </a:rPr>
              <a:t>Thp</a:t>
            </a:r>
            <a:r>
              <a:rPr lang="cs-CZ" b="1" dirty="0">
                <a:solidFill>
                  <a:schemeClr val="tx1"/>
                </a:solidFill>
              </a:rPr>
              <a:t> a pohyblivé </a:t>
            </a:r>
            <a:r>
              <a:rPr lang="cs-CZ" b="1" dirty="0" err="1">
                <a:solidFill>
                  <a:schemeClr val="tx1"/>
                </a:solidFill>
              </a:rPr>
              <a:t>Lp</a:t>
            </a:r>
            <a:r>
              <a:rPr lang="cs-CZ" b="1" dirty="0">
                <a:solidFill>
                  <a:schemeClr val="tx1"/>
                </a:solidFill>
              </a:rPr>
              <a:t>),</a:t>
            </a:r>
          </a:p>
          <a:p>
            <a:pPr>
              <a:lnSpc>
                <a:spcPct val="150000"/>
              </a:lnSpc>
              <a:buFont typeface="Arial" panose="020B0604020202020204" pitchFamily="34" charset="0"/>
              <a:buChar char="•"/>
            </a:pPr>
            <a:r>
              <a:rPr lang="cs-CZ" b="1" dirty="0">
                <a:solidFill>
                  <a:schemeClr val="tx1"/>
                </a:solidFill>
              </a:rPr>
              <a:t>většinou nestabilní fraktury – operační řešení (zadní přístup – nejefektivnější pro dekompresi míchy; stabilizace zabezpečená pomocí vnitřního fixátoru; pro zajištění trvalé stability často nutnost operace předního sloupce – boční přístup),</a:t>
            </a:r>
          </a:p>
          <a:p>
            <a:pPr>
              <a:lnSpc>
                <a:spcPct val="150000"/>
              </a:lnSpc>
              <a:buFont typeface="Arial" panose="020B0604020202020204" pitchFamily="34" charset="0"/>
              <a:buChar char="•"/>
            </a:pPr>
            <a:r>
              <a:rPr lang="cs-CZ" b="1" dirty="0">
                <a:solidFill>
                  <a:schemeClr val="tx1"/>
                </a:solidFill>
              </a:rPr>
              <a:t>po operaci </a:t>
            </a:r>
            <a:r>
              <a:rPr lang="cs-CZ" b="1" dirty="0" err="1">
                <a:solidFill>
                  <a:schemeClr val="tx1"/>
                </a:solidFill>
              </a:rPr>
              <a:t>Jewettova</a:t>
            </a:r>
            <a:r>
              <a:rPr lang="cs-CZ" b="1" dirty="0">
                <a:solidFill>
                  <a:schemeClr val="tx1"/>
                </a:solidFill>
              </a:rPr>
              <a:t> ortéza, </a:t>
            </a:r>
            <a:r>
              <a:rPr lang="cs-CZ" b="1" dirty="0" err="1">
                <a:solidFill>
                  <a:schemeClr val="tx1"/>
                </a:solidFill>
              </a:rPr>
              <a:t>Jewettova</a:t>
            </a:r>
            <a:r>
              <a:rPr lang="cs-CZ" b="1" dirty="0">
                <a:solidFill>
                  <a:schemeClr val="tx1"/>
                </a:solidFill>
              </a:rPr>
              <a:t> ortéza + Philadelphia (horní </a:t>
            </a:r>
            <a:r>
              <a:rPr lang="cs-CZ" b="1" dirty="0" err="1">
                <a:solidFill>
                  <a:schemeClr val="tx1"/>
                </a:solidFill>
              </a:rPr>
              <a:t>Thp</a:t>
            </a:r>
            <a:r>
              <a:rPr lang="cs-CZ" b="1" dirty="0">
                <a:solidFill>
                  <a:schemeClr val="tx1"/>
                </a:solidFill>
              </a:rPr>
              <a:t>), bederní pás (dle indikace lékaře).</a:t>
            </a:r>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744390530"/>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solidFill>
                  <a:schemeClr val="tx1"/>
                </a:solidFill>
              </a:rPr>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buFont typeface="Arial" panose="020B0604020202020204" pitchFamily="34" charset="0"/>
              <a:buChar char="•"/>
            </a:pPr>
            <a:r>
              <a:rPr lang="cs-CZ" b="1" dirty="0">
                <a:solidFill>
                  <a:schemeClr val="tx1"/>
                </a:solidFill>
              </a:rPr>
              <a:t>Konzervativně: </a:t>
            </a:r>
            <a:r>
              <a:rPr lang="cs-CZ" b="1" dirty="0" err="1">
                <a:solidFill>
                  <a:schemeClr val="tx1"/>
                </a:solidFill>
              </a:rPr>
              <a:t>Jewettova</a:t>
            </a:r>
            <a:r>
              <a:rPr lang="cs-CZ" b="1" dirty="0">
                <a:solidFill>
                  <a:schemeClr val="tx1"/>
                </a:solidFill>
              </a:rPr>
              <a:t> ortéza (</a:t>
            </a:r>
            <a:r>
              <a:rPr lang="cs-CZ" b="1" dirty="0" err="1">
                <a:solidFill>
                  <a:schemeClr val="tx1"/>
                </a:solidFill>
              </a:rPr>
              <a:t>Thp</a:t>
            </a:r>
            <a:r>
              <a:rPr lang="cs-CZ" b="1" dirty="0">
                <a:solidFill>
                  <a:schemeClr val="tx1"/>
                </a:solidFill>
              </a:rPr>
              <a:t>), </a:t>
            </a:r>
            <a:r>
              <a:rPr lang="cs-CZ" b="1" dirty="0" err="1">
                <a:solidFill>
                  <a:schemeClr val="tx1"/>
                </a:solidFill>
              </a:rPr>
              <a:t>Jewett</a:t>
            </a:r>
            <a:r>
              <a:rPr lang="cs-CZ" b="1" dirty="0">
                <a:solidFill>
                  <a:schemeClr val="tx1"/>
                </a:solidFill>
              </a:rPr>
              <a:t> + Philadelphia při poranění horní </a:t>
            </a:r>
            <a:r>
              <a:rPr lang="cs-CZ" b="1" dirty="0" err="1">
                <a:solidFill>
                  <a:schemeClr val="tx1"/>
                </a:solidFill>
              </a:rPr>
              <a:t>Thp</a:t>
            </a:r>
            <a:r>
              <a:rPr lang="cs-CZ" b="1" dirty="0">
                <a:solidFill>
                  <a:schemeClr val="tx1"/>
                </a:solidFill>
              </a:rPr>
              <a:t>, bederní pás (LS) – dle indikace lékaře (většinou 3 měsíce).</a:t>
            </a:r>
          </a:p>
          <a:p>
            <a:pPr>
              <a:lnSpc>
                <a:spcPct val="150000"/>
              </a:lnSpc>
            </a:pPr>
            <a:r>
              <a:rPr lang="cs-CZ" b="1" dirty="0">
                <a:solidFill>
                  <a:schemeClr val="tx1"/>
                </a:solidFill>
              </a:rPr>
              <a:t>Rehabilitační postupy:</a:t>
            </a:r>
          </a:p>
          <a:p>
            <a:pPr marL="0" indent="0">
              <a:lnSpc>
                <a:spcPct val="150000"/>
              </a:lnSpc>
              <a:buNone/>
            </a:pPr>
            <a:r>
              <a:rPr lang="cs-CZ" b="1" dirty="0">
                <a:solidFill>
                  <a:schemeClr val="tx1"/>
                </a:solidFill>
              </a:rPr>
              <a:t>- 	vertikalizace vždy s ortézou a přes bok, na cvičení se odkládá; pacient nesmí 	provádět rotace ani maximální předklony, aktivace HSSP dle speciálních technik 	(DNS, ACT, aj.), aktivace trupového svalstva skrze horní a dolní končetiny i s rytmickou 	stabilizací, posilování horních a dolních končetin, měkké techniky (včetně jizvy), 	</a:t>
            </a:r>
            <a:r>
              <a:rPr lang="cs-CZ" b="1" dirty="0">
                <a:solidFill>
                  <a:srgbClr val="FF0000"/>
                </a:solidFill>
              </a:rPr>
              <a:t>MOBILIZACE NE V MÍSTĚ STABILIZACE!!!, </a:t>
            </a:r>
            <a:r>
              <a:rPr lang="cs-CZ" b="1" dirty="0">
                <a:solidFill>
                  <a:schemeClr val="tx1"/>
                </a:solidFill>
              </a:rPr>
              <a:t>RFT, škola zad.</a:t>
            </a:r>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1139332938"/>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85FE645-2C5E-47A9-926E-0DE4155EB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823" y="991937"/>
            <a:ext cx="4328160" cy="4328160"/>
          </a:xfrm>
          <a:prstGeom prst="rect">
            <a:avLst/>
          </a:prstGeom>
        </p:spPr>
      </p:pic>
      <p:pic>
        <p:nvPicPr>
          <p:cNvPr id="5" name="Obrázek 4">
            <a:extLst>
              <a:ext uri="{FF2B5EF4-FFF2-40B4-BE49-F238E27FC236}">
                <a16:creationId xmlns:a16="http://schemas.microsoft.com/office/drawing/2014/main" id="{DD859E58-D276-43AA-B21F-22C68EBD2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34" y="456946"/>
            <a:ext cx="3216989" cy="3294197"/>
          </a:xfrm>
          <a:prstGeom prst="rect">
            <a:avLst/>
          </a:prstGeom>
        </p:spPr>
      </p:pic>
      <p:sp>
        <p:nvSpPr>
          <p:cNvPr id="6" name="TextovéPole 5">
            <a:extLst>
              <a:ext uri="{FF2B5EF4-FFF2-40B4-BE49-F238E27FC236}">
                <a16:creationId xmlns:a16="http://schemas.microsoft.com/office/drawing/2014/main" id="{E7D327E2-E345-408B-9436-CADB29BE5B4C}"/>
              </a:ext>
            </a:extLst>
          </p:cNvPr>
          <p:cNvSpPr txBox="1"/>
          <p:nvPr/>
        </p:nvSpPr>
        <p:spPr>
          <a:xfrm>
            <a:off x="1827702" y="355110"/>
            <a:ext cx="2484121" cy="369332"/>
          </a:xfrm>
          <a:prstGeom prst="rect">
            <a:avLst/>
          </a:prstGeom>
          <a:noFill/>
        </p:spPr>
        <p:txBody>
          <a:bodyPr wrap="square" rtlCol="0">
            <a:spAutoFit/>
          </a:bodyPr>
          <a:lstStyle/>
          <a:p>
            <a:r>
              <a:rPr lang="cs-CZ" b="1" dirty="0"/>
              <a:t>Philadelphia límec</a:t>
            </a:r>
          </a:p>
        </p:txBody>
      </p:sp>
      <p:sp>
        <p:nvSpPr>
          <p:cNvPr id="7" name="TextovéPole 6">
            <a:extLst>
              <a:ext uri="{FF2B5EF4-FFF2-40B4-BE49-F238E27FC236}">
                <a16:creationId xmlns:a16="http://schemas.microsoft.com/office/drawing/2014/main" id="{6F1EA93D-9147-49CA-9A5F-0AAD564943D4}"/>
              </a:ext>
            </a:extLst>
          </p:cNvPr>
          <p:cNvSpPr txBox="1"/>
          <p:nvPr/>
        </p:nvSpPr>
        <p:spPr>
          <a:xfrm flipH="1">
            <a:off x="5614203" y="616017"/>
            <a:ext cx="1549401" cy="375920"/>
          </a:xfrm>
          <a:prstGeom prst="rect">
            <a:avLst/>
          </a:prstGeom>
          <a:noFill/>
        </p:spPr>
        <p:txBody>
          <a:bodyPr wrap="square" rtlCol="0">
            <a:spAutoFit/>
          </a:bodyPr>
          <a:lstStyle/>
          <a:p>
            <a:r>
              <a:rPr lang="cs-CZ" b="1" dirty="0"/>
              <a:t>Halo aparát</a:t>
            </a:r>
          </a:p>
        </p:txBody>
      </p:sp>
      <p:pic>
        <p:nvPicPr>
          <p:cNvPr id="8" name="Obrázek 7">
            <a:extLst>
              <a:ext uri="{FF2B5EF4-FFF2-40B4-BE49-F238E27FC236}">
                <a16:creationId xmlns:a16="http://schemas.microsoft.com/office/drawing/2014/main" id="{E4C80103-7F82-485C-BE5E-0D9AB323F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427" y="1994229"/>
            <a:ext cx="3513828" cy="3513828"/>
          </a:xfrm>
          <a:prstGeom prst="rect">
            <a:avLst/>
          </a:prstGeom>
        </p:spPr>
      </p:pic>
      <p:sp>
        <p:nvSpPr>
          <p:cNvPr id="10" name="TextovéPole 9">
            <a:extLst>
              <a:ext uri="{FF2B5EF4-FFF2-40B4-BE49-F238E27FC236}">
                <a16:creationId xmlns:a16="http://schemas.microsoft.com/office/drawing/2014/main" id="{75DA7291-1055-4CD0-A3C1-E49D47A6EE93}"/>
              </a:ext>
            </a:extLst>
          </p:cNvPr>
          <p:cNvSpPr txBox="1"/>
          <p:nvPr/>
        </p:nvSpPr>
        <p:spPr>
          <a:xfrm flipH="1">
            <a:off x="8911760" y="1464413"/>
            <a:ext cx="2169161" cy="369332"/>
          </a:xfrm>
          <a:prstGeom prst="rect">
            <a:avLst/>
          </a:prstGeom>
          <a:noFill/>
        </p:spPr>
        <p:txBody>
          <a:bodyPr wrap="square" rtlCol="0">
            <a:spAutoFit/>
          </a:bodyPr>
          <a:lstStyle/>
          <a:p>
            <a:r>
              <a:rPr lang="cs-CZ" b="1" dirty="0" err="1"/>
              <a:t>Jewettova</a:t>
            </a:r>
            <a:r>
              <a:rPr lang="cs-CZ" b="1" dirty="0"/>
              <a:t> ortéza</a:t>
            </a:r>
          </a:p>
        </p:txBody>
      </p:sp>
      <p:sp>
        <p:nvSpPr>
          <p:cNvPr id="2" name="TextovéPole 1">
            <a:extLst>
              <a:ext uri="{FF2B5EF4-FFF2-40B4-BE49-F238E27FC236}">
                <a16:creationId xmlns:a16="http://schemas.microsoft.com/office/drawing/2014/main" id="{6D2BC23B-A301-4CC2-B76B-557582745F1C}"/>
              </a:ext>
            </a:extLst>
          </p:cNvPr>
          <p:cNvSpPr txBox="1"/>
          <p:nvPr/>
        </p:nvSpPr>
        <p:spPr>
          <a:xfrm>
            <a:off x="912614" y="3429000"/>
            <a:ext cx="3581430" cy="307777"/>
          </a:xfrm>
          <a:prstGeom prst="rect">
            <a:avLst/>
          </a:prstGeom>
          <a:noFill/>
        </p:spPr>
        <p:txBody>
          <a:bodyPr wrap="none" rtlCol="0">
            <a:spAutoFit/>
          </a:bodyPr>
          <a:lstStyle/>
          <a:p>
            <a:r>
              <a:rPr lang="cs-CZ" sz="1400" i="1" dirty="0"/>
              <a:t>https://zdravotnicke-potreby-welnes.cz</a:t>
            </a:r>
          </a:p>
        </p:txBody>
      </p:sp>
      <p:sp>
        <p:nvSpPr>
          <p:cNvPr id="4" name="TextovéPole 3">
            <a:extLst>
              <a:ext uri="{FF2B5EF4-FFF2-40B4-BE49-F238E27FC236}">
                <a16:creationId xmlns:a16="http://schemas.microsoft.com/office/drawing/2014/main" id="{7EF47B43-36C2-429E-911B-23E8D53F3D6E}"/>
              </a:ext>
            </a:extLst>
          </p:cNvPr>
          <p:cNvSpPr txBox="1"/>
          <p:nvPr/>
        </p:nvSpPr>
        <p:spPr>
          <a:xfrm>
            <a:off x="5239389" y="5220192"/>
            <a:ext cx="2299027" cy="307777"/>
          </a:xfrm>
          <a:prstGeom prst="rect">
            <a:avLst/>
          </a:prstGeom>
          <a:noFill/>
        </p:spPr>
        <p:txBody>
          <a:bodyPr wrap="none" rtlCol="0">
            <a:spAutoFit/>
          </a:bodyPr>
          <a:lstStyle/>
          <a:p>
            <a:r>
              <a:rPr lang="cs-CZ" sz="1400" i="1" dirty="0"/>
              <a:t>http://www.impomed.pl</a:t>
            </a:r>
          </a:p>
        </p:txBody>
      </p:sp>
      <p:sp>
        <p:nvSpPr>
          <p:cNvPr id="9" name="TextovéPole 8">
            <a:extLst>
              <a:ext uri="{FF2B5EF4-FFF2-40B4-BE49-F238E27FC236}">
                <a16:creationId xmlns:a16="http://schemas.microsoft.com/office/drawing/2014/main" id="{91FBC310-96D8-4058-A71B-039358DC75F1}"/>
              </a:ext>
            </a:extLst>
          </p:cNvPr>
          <p:cNvSpPr txBox="1"/>
          <p:nvPr/>
        </p:nvSpPr>
        <p:spPr>
          <a:xfrm>
            <a:off x="8757483" y="5668541"/>
            <a:ext cx="3049440" cy="307777"/>
          </a:xfrm>
          <a:prstGeom prst="rect">
            <a:avLst/>
          </a:prstGeom>
          <a:noFill/>
        </p:spPr>
        <p:txBody>
          <a:bodyPr wrap="square" rtlCol="0">
            <a:spAutoFit/>
          </a:bodyPr>
          <a:lstStyle/>
          <a:p>
            <a:r>
              <a:rPr lang="cs-CZ" sz="1400" i="1" dirty="0"/>
              <a:t>https://www.sanomed.cz</a:t>
            </a:r>
          </a:p>
        </p:txBody>
      </p:sp>
    </p:spTree>
    <p:extLst>
      <p:ext uri="{BB962C8B-B14F-4D97-AF65-F5344CB8AC3E}">
        <p14:creationId xmlns:p14="http://schemas.microsoft.com/office/powerpoint/2010/main" val="406322252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795828" cy="4728532"/>
          </a:xfrm>
        </p:spPr>
        <p:txBody>
          <a:bodyPr>
            <a:noAutofit/>
          </a:bodyPr>
          <a:lstStyle/>
          <a:p>
            <a:r>
              <a:rPr lang="cs-CZ" sz="2000" b="1" dirty="0">
                <a:solidFill>
                  <a:schemeClr val="tx1"/>
                </a:solidFill>
              </a:rPr>
              <a:t>Druhy poranění</a:t>
            </a:r>
          </a:p>
          <a:p>
            <a:pPr>
              <a:lnSpc>
                <a:spcPct val="150000"/>
              </a:lnSpc>
              <a:buFont typeface="Arial" panose="020B0604020202020204" pitchFamily="34" charset="0"/>
              <a:buChar char="•"/>
            </a:pPr>
            <a:r>
              <a:rPr lang="cs-CZ" sz="2000" b="1" i="1" dirty="0">
                <a:solidFill>
                  <a:schemeClr val="tx1"/>
                </a:solidFill>
              </a:rPr>
              <a:t>Míšní komoce</a:t>
            </a:r>
            <a:r>
              <a:rPr lang="cs-CZ" sz="2000" b="1" dirty="0">
                <a:solidFill>
                  <a:schemeClr val="tx1"/>
                </a:solidFill>
              </a:rPr>
              <a:t>: krátkodobý reverzibilní stav, příčinou edém nebo ischemie krátkého trvání, přechodná funkční porucha, úprava do 24 hodin.</a:t>
            </a:r>
          </a:p>
          <a:p>
            <a:pPr>
              <a:lnSpc>
                <a:spcPct val="150000"/>
              </a:lnSpc>
              <a:buFont typeface="Arial" panose="020B0604020202020204" pitchFamily="34" charset="0"/>
              <a:buChar char="•"/>
            </a:pPr>
            <a:r>
              <a:rPr lang="cs-CZ" sz="2000" b="1" i="1" dirty="0">
                <a:solidFill>
                  <a:schemeClr val="tx1"/>
                </a:solidFill>
              </a:rPr>
              <a:t>Míšní kontuze</a:t>
            </a:r>
            <a:r>
              <a:rPr lang="cs-CZ" sz="2000" b="1" dirty="0">
                <a:solidFill>
                  <a:schemeClr val="tx1"/>
                </a:solidFill>
              </a:rPr>
              <a:t>: při luxaci nebo zlomenině obratle, dochází k různému stupni destrukce tkáně, někdy s funkčními následky, prognosticky důležité první hodiny po úrazu.</a:t>
            </a:r>
          </a:p>
          <a:p>
            <a:pPr>
              <a:lnSpc>
                <a:spcPct val="150000"/>
              </a:lnSpc>
              <a:buFont typeface="Arial" panose="020B0604020202020204" pitchFamily="34" charset="0"/>
              <a:buChar char="•"/>
            </a:pPr>
            <a:r>
              <a:rPr lang="cs-CZ" sz="2000" b="1" i="1" dirty="0">
                <a:solidFill>
                  <a:schemeClr val="tx1"/>
                </a:solidFill>
              </a:rPr>
              <a:t>Míšní komprese</a:t>
            </a:r>
            <a:r>
              <a:rPr lang="cs-CZ" sz="2000" b="1" dirty="0">
                <a:solidFill>
                  <a:schemeClr val="tx1"/>
                </a:solidFill>
              </a:rPr>
              <a:t>: při zlomeninách, kdy je mícha v páteřním kanálu utlačena dislokovaným úlomkem či ploténkou (také při epidurálním hematomu).</a:t>
            </a:r>
            <a:r>
              <a:rPr lang="cs-CZ" b="1" dirty="0">
                <a:solidFill>
                  <a:schemeClr val="tx1"/>
                </a:solidFill>
              </a:rPr>
              <a:t> </a:t>
            </a:r>
            <a:br>
              <a:rPr lang="cs-CZ" dirty="0">
                <a:solidFill>
                  <a:schemeClr val="tx1"/>
                </a:solidFill>
              </a:rPr>
            </a:br>
            <a:endParaRPr lang="cs-CZ" dirty="0">
              <a:solidFill>
                <a:schemeClr val="tx1"/>
              </a:solidFill>
            </a:endParaRPr>
          </a:p>
        </p:txBody>
      </p:sp>
    </p:spTree>
    <p:extLst>
      <p:ext uri="{BB962C8B-B14F-4D97-AF65-F5344CB8AC3E}">
        <p14:creationId xmlns:p14="http://schemas.microsoft.com/office/powerpoint/2010/main" val="3134970098"/>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999172" y="1540189"/>
            <a:ext cx="10354628" cy="4728532"/>
          </a:xfrm>
        </p:spPr>
        <p:txBody>
          <a:bodyPr>
            <a:noAutofit/>
          </a:bodyPr>
          <a:lstStyle/>
          <a:p>
            <a:pPr>
              <a:lnSpc>
                <a:spcPct val="150000"/>
              </a:lnSpc>
            </a:pPr>
            <a:r>
              <a:rPr lang="cs-CZ" b="1" dirty="0">
                <a:solidFill>
                  <a:schemeClr val="tx1"/>
                </a:solidFill>
              </a:rPr>
              <a:t>Míšní šok: po částečném i úplném přerušení míchy</a:t>
            </a:r>
          </a:p>
          <a:p>
            <a:pPr>
              <a:lnSpc>
                <a:spcPct val="150000"/>
              </a:lnSpc>
              <a:buFont typeface="Arial" panose="020B0604020202020204" pitchFamily="34" charset="0"/>
              <a:buChar char="•"/>
            </a:pPr>
            <a:r>
              <a:rPr lang="cs-CZ" b="1" dirty="0">
                <a:solidFill>
                  <a:schemeClr val="tx1"/>
                </a:solidFill>
              </a:rPr>
              <a:t>Dny až týdny</a:t>
            </a:r>
          </a:p>
          <a:p>
            <a:pPr>
              <a:lnSpc>
                <a:spcPct val="150000"/>
              </a:lnSpc>
              <a:buFont typeface="Arial" panose="020B0604020202020204" pitchFamily="34" charset="0"/>
              <a:buChar char="•"/>
            </a:pPr>
            <a:r>
              <a:rPr lang="cs-CZ" b="1" dirty="0">
                <a:solidFill>
                  <a:schemeClr val="tx1"/>
                </a:solidFill>
              </a:rPr>
              <a:t>1. Fáze areflexie/</a:t>
            </a:r>
            <a:r>
              <a:rPr lang="cs-CZ" b="1" dirty="0" err="1">
                <a:solidFill>
                  <a:schemeClr val="tx1"/>
                </a:solidFill>
              </a:rPr>
              <a:t>hyporeflexie</a:t>
            </a:r>
            <a:endParaRPr lang="cs-CZ" b="1" dirty="0">
              <a:solidFill>
                <a:schemeClr val="tx1"/>
              </a:solidFill>
            </a:endParaRPr>
          </a:p>
          <a:p>
            <a:pPr lvl="1">
              <a:lnSpc>
                <a:spcPct val="150000"/>
              </a:lnSpc>
              <a:buFont typeface="Arial" panose="020B0604020202020204" pitchFamily="34" charset="0"/>
              <a:buChar char="•"/>
            </a:pPr>
            <a:r>
              <a:rPr lang="cs-CZ" b="1" dirty="0">
                <a:solidFill>
                  <a:schemeClr val="tx1"/>
                </a:solidFill>
              </a:rPr>
              <a:t>Výpadek descendentní facilitace neuronů kaudálně od místa léze → </a:t>
            </a:r>
            <a:r>
              <a:rPr lang="cs-CZ" b="1" dirty="0" err="1">
                <a:solidFill>
                  <a:schemeClr val="tx1"/>
                </a:solidFill>
              </a:rPr>
              <a:t>hyperpolarizace</a:t>
            </a:r>
            <a:r>
              <a:rPr lang="cs-CZ" b="1" dirty="0">
                <a:solidFill>
                  <a:schemeClr val="tx1"/>
                </a:solidFill>
              </a:rPr>
              <a:t> neuronů a snížení jejich excitability → areflexie/</a:t>
            </a:r>
            <a:r>
              <a:rPr lang="cs-CZ" b="1" dirty="0" err="1">
                <a:solidFill>
                  <a:schemeClr val="tx1"/>
                </a:solidFill>
              </a:rPr>
              <a:t>hyporeflexie</a:t>
            </a:r>
            <a:r>
              <a:rPr lang="cs-CZ" b="1" dirty="0">
                <a:solidFill>
                  <a:schemeClr val="tx1"/>
                </a:solidFill>
              </a:rPr>
              <a:t>.</a:t>
            </a:r>
          </a:p>
          <a:p>
            <a:pPr lvl="1">
              <a:lnSpc>
                <a:spcPct val="150000"/>
              </a:lnSpc>
              <a:buFont typeface="Arial" panose="020B0604020202020204" pitchFamily="34" charset="0"/>
              <a:buChar char="•"/>
            </a:pPr>
            <a:r>
              <a:rPr lang="cs-CZ" b="1" dirty="0">
                <a:solidFill>
                  <a:schemeClr val="tx1"/>
                </a:solidFill>
              </a:rPr>
              <a:t>Ztráta facilitace γ – motoneuronů a </a:t>
            </a:r>
            <a:r>
              <a:rPr lang="cs-CZ" b="1" dirty="0" err="1">
                <a:solidFill>
                  <a:schemeClr val="tx1"/>
                </a:solidFill>
              </a:rPr>
              <a:t>dezinhibice</a:t>
            </a:r>
            <a:r>
              <a:rPr lang="cs-CZ" b="1" dirty="0">
                <a:solidFill>
                  <a:schemeClr val="tx1"/>
                </a:solidFill>
              </a:rPr>
              <a:t> míšních inhibičních interneuronů při lézi </a:t>
            </a:r>
            <a:r>
              <a:rPr lang="cs-CZ" b="1" dirty="0" err="1">
                <a:solidFill>
                  <a:schemeClr val="tx1"/>
                </a:solidFill>
              </a:rPr>
              <a:t>tractus</a:t>
            </a:r>
            <a:r>
              <a:rPr lang="cs-CZ" b="1" dirty="0">
                <a:solidFill>
                  <a:schemeClr val="tx1"/>
                </a:solidFill>
              </a:rPr>
              <a:t> </a:t>
            </a:r>
            <a:r>
              <a:rPr lang="cs-CZ" b="1" dirty="0" err="1">
                <a:solidFill>
                  <a:schemeClr val="tx1"/>
                </a:solidFill>
              </a:rPr>
              <a:t>reticulospinalis</a:t>
            </a:r>
            <a:r>
              <a:rPr lang="cs-CZ" b="1" dirty="0">
                <a:solidFill>
                  <a:schemeClr val="tx1"/>
                </a:solidFill>
              </a:rPr>
              <a:t> dorsalis.</a:t>
            </a:r>
          </a:p>
          <a:p>
            <a:pPr lvl="1">
              <a:lnSpc>
                <a:spcPct val="150000"/>
              </a:lnSpc>
              <a:buFont typeface="Arial" panose="020B0604020202020204" pitchFamily="34" charset="0"/>
              <a:buChar char="•"/>
            </a:pPr>
            <a:r>
              <a:rPr lang="cs-CZ" b="1" dirty="0">
                <a:solidFill>
                  <a:schemeClr val="tx1"/>
                </a:solidFill>
              </a:rPr>
              <a:t>Areflexie/</a:t>
            </a:r>
            <a:r>
              <a:rPr lang="cs-CZ" b="1" dirty="0" err="1">
                <a:solidFill>
                  <a:schemeClr val="tx1"/>
                </a:solidFill>
              </a:rPr>
              <a:t>hyporeflexie</a:t>
            </a:r>
            <a:r>
              <a:rPr lang="cs-CZ" b="1" dirty="0">
                <a:solidFill>
                  <a:schemeClr val="tx1"/>
                </a:solidFill>
              </a:rPr>
              <a:t>, </a:t>
            </a:r>
            <a:r>
              <a:rPr lang="cs-CZ" b="1" dirty="0" err="1">
                <a:solidFill>
                  <a:schemeClr val="tx1"/>
                </a:solidFill>
              </a:rPr>
              <a:t>pseudochabá</a:t>
            </a:r>
            <a:r>
              <a:rPr lang="cs-CZ" b="1" dirty="0">
                <a:solidFill>
                  <a:schemeClr val="tx1"/>
                </a:solidFill>
              </a:rPr>
              <a:t> paréza či plegie, porucha senzitivních a autonomních funkcí = cca 1. den po úraze.</a:t>
            </a:r>
          </a:p>
          <a:p>
            <a:pPr lvl="1">
              <a:lnSpc>
                <a:spcPct val="150000"/>
              </a:lnSpc>
              <a:buFont typeface="Arial" panose="020B0604020202020204" pitchFamily="34" charset="0"/>
              <a:buChar char="•"/>
            </a:pPr>
            <a:endParaRPr lang="cs-CZ" b="1" dirty="0">
              <a:solidFill>
                <a:schemeClr val="tx1"/>
              </a:solidFill>
            </a:endParaRPr>
          </a:p>
          <a:p>
            <a:pPr lvl="1">
              <a:lnSpc>
                <a:spcPct val="150000"/>
              </a:lnSpc>
              <a:buFont typeface="Arial" panose="020B0604020202020204" pitchFamily="34" charset="0"/>
              <a:buChar char="•"/>
            </a:pPr>
            <a:endParaRPr lang="cs-CZ" b="1" dirty="0">
              <a:solidFill>
                <a:schemeClr val="tx1"/>
              </a:solidFill>
            </a:endParaRPr>
          </a:p>
          <a:p>
            <a:pPr>
              <a:lnSpc>
                <a:spcPct val="150000"/>
              </a:lnSpc>
              <a:buFont typeface="Arial" panose="020B0604020202020204" pitchFamily="34" charset="0"/>
              <a:buChar char="•"/>
            </a:pPr>
            <a:endParaRPr lang="cs-CZ" b="1" dirty="0">
              <a:solidFill>
                <a:schemeClr val="tx1"/>
              </a:solidFill>
            </a:endParaRPr>
          </a:p>
          <a:p>
            <a:pPr marL="0" indent="0">
              <a:lnSpc>
                <a:spcPct val="150000"/>
              </a:lnSpc>
              <a:buNone/>
            </a:pPr>
            <a:endParaRPr lang="cs-CZ" b="1" dirty="0">
              <a:solidFill>
                <a:schemeClr val="tx1"/>
              </a:solidFill>
            </a:endParaRPr>
          </a:p>
        </p:txBody>
      </p:sp>
    </p:spTree>
    <p:extLst>
      <p:ext uri="{BB962C8B-B14F-4D97-AF65-F5344CB8AC3E}">
        <p14:creationId xmlns:p14="http://schemas.microsoft.com/office/powerpoint/2010/main" val="323765720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982239" y="871323"/>
            <a:ext cx="9795828" cy="4728532"/>
          </a:xfrm>
        </p:spPr>
        <p:txBody>
          <a:bodyPr>
            <a:noAutofit/>
          </a:bodyPr>
          <a:lstStyle/>
          <a:p>
            <a:pPr marL="0" indent="0">
              <a:buNone/>
            </a:pPr>
            <a:endParaRPr lang="cs-CZ" b="1" dirty="0">
              <a:solidFill>
                <a:schemeClr val="tx1"/>
              </a:solidFill>
            </a:endParaRPr>
          </a:p>
          <a:p>
            <a:pPr>
              <a:lnSpc>
                <a:spcPct val="150000"/>
              </a:lnSpc>
            </a:pPr>
            <a:r>
              <a:rPr lang="cs-CZ" b="1" dirty="0">
                <a:solidFill>
                  <a:schemeClr val="tx1"/>
                </a:solidFill>
              </a:rPr>
              <a:t>Míšní šok: po částečném i úplném přerušení míchy</a:t>
            </a:r>
          </a:p>
          <a:p>
            <a:pPr>
              <a:lnSpc>
                <a:spcPct val="150000"/>
              </a:lnSpc>
              <a:buFont typeface="Arial" panose="020B0604020202020204" pitchFamily="34" charset="0"/>
              <a:buChar char="•"/>
            </a:pPr>
            <a:r>
              <a:rPr lang="cs-CZ" b="1" dirty="0">
                <a:solidFill>
                  <a:schemeClr val="tx1"/>
                </a:solidFill>
              </a:rPr>
              <a:t>2. Fáze návratu reflexů – několik dní</a:t>
            </a:r>
          </a:p>
          <a:p>
            <a:pPr lvl="1">
              <a:lnSpc>
                <a:spcPct val="150000"/>
              </a:lnSpc>
              <a:buFont typeface="Arial" panose="020B0604020202020204" pitchFamily="34" charset="0"/>
              <a:buChar char="•"/>
            </a:pPr>
            <a:r>
              <a:rPr lang="cs-CZ" b="1" dirty="0">
                <a:solidFill>
                  <a:schemeClr val="tx1"/>
                </a:solidFill>
              </a:rPr>
              <a:t>Postsynaptické změny vedou ke zvýšení senzitivity k neurotransmiterům = denervační hypersenzitivita.</a:t>
            </a:r>
          </a:p>
          <a:p>
            <a:pPr lvl="1">
              <a:lnSpc>
                <a:spcPct val="150000"/>
              </a:lnSpc>
              <a:buFont typeface="Arial" panose="020B0604020202020204" pitchFamily="34" charset="0"/>
              <a:buChar char="•"/>
            </a:pPr>
            <a:r>
              <a:rPr lang="cs-CZ" b="1" dirty="0">
                <a:solidFill>
                  <a:schemeClr val="tx1"/>
                </a:solidFill>
              </a:rPr>
              <a:t>Up-regulace = zvýšená syntéza a inzerce receptorů na postsynaptické membráně a zpomalení odstraňování receptorů.</a:t>
            </a:r>
          </a:p>
          <a:p>
            <a:pPr lvl="1">
              <a:lnSpc>
                <a:spcPct val="150000"/>
              </a:lnSpc>
              <a:buFont typeface="Arial" panose="020B0604020202020204" pitchFamily="34" charset="0"/>
              <a:buChar char="•"/>
            </a:pPr>
            <a:r>
              <a:rPr lang="cs-CZ" b="1" dirty="0">
                <a:solidFill>
                  <a:schemeClr val="tx1"/>
                </a:solidFill>
              </a:rPr>
              <a:t>Vzestup syntézy excitačních glutamátových receptorů v motoneuronech.</a:t>
            </a:r>
          </a:p>
          <a:p>
            <a:pPr lvl="1">
              <a:lnSpc>
                <a:spcPct val="150000"/>
              </a:lnSpc>
              <a:buFont typeface="Arial" panose="020B0604020202020204" pitchFamily="34" charset="0"/>
              <a:buChar char="•"/>
            </a:pPr>
            <a:r>
              <a:rPr lang="cs-CZ" b="1" dirty="0">
                <a:solidFill>
                  <a:schemeClr val="tx1"/>
                </a:solidFill>
              </a:rPr>
              <a:t>Patologický DPR (opožděný plantární reflex) – odeznění do 48 hodin.</a:t>
            </a:r>
          </a:p>
          <a:p>
            <a:pPr lvl="1">
              <a:lnSpc>
                <a:spcPct val="150000"/>
              </a:lnSpc>
              <a:buFont typeface="Arial" panose="020B0604020202020204" pitchFamily="34" charset="0"/>
              <a:buChar char="•"/>
            </a:pPr>
            <a:r>
              <a:rPr lang="cs-CZ" b="1" dirty="0">
                <a:solidFill>
                  <a:schemeClr val="tx1"/>
                </a:solidFill>
              </a:rPr>
              <a:t>Fyziologické –  některé kožní </a:t>
            </a:r>
            <a:r>
              <a:rPr lang="cs-CZ" b="1" dirty="0" err="1">
                <a:solidFill>
                  <a:schemeClr val="tx1"/>
                </a:solidFill>
              </a:rPr>
              <a:t>polysynaptické</a:t>
            </a:r>
            <a:r>
              <a:rPr lang="cs-CZ" b="1" dirty="0">
                <a:solidFill>
                  <a:schemeClr val="tx1"/>
                </a:solidFill>
              </a:rPr>
              <a:t> reflexy bez přítomnosti </a:t>
            </a:r>
            <a:r>
              <a:rPr lang="cs-CZ" b="1" dirty="0" err="1">
                <a:solidFill>
                  <a:schemeClr val="tx1"/>
                </a:solidFill>
              </a:rPr>
              <a:t>šlachookosticových</a:t>
            </a:r>
            <a:r>
              <a:rPr lang="cs-CZ" b="1" dirty="0">
                <a:solidFill>
                  <a:schemeClr val="tx1"/>
                </a:solidFill>
              </a:rPr>
              <a:t> reflexů.</a:t>
            </a:r>
          </a:p>
          <a:p>
            <a:pPr lvl="1">
              <a:lnSpc>
                <a:spcPct val="150000"/>
              </a:lnSpc>
              <a:buFont typeface="Arial" panose="020B0604020202020204" pitchFamily="34" charset="0"/>
              <a:buChar char="•"/>
            </a:pPr>
            <a:r>
              <a:rPr lang="cs-CZ" b="1" dirty="0">
                <a:solidFill>
                  <a:schemeClr val="tx1"/>
                </a:solidFill>
              </a:rPr>
              <a:t>Kompletní léze – návrat reflexní aktivity bez obnovení motorických funkcí. </a:t>
            </a:r>
          </a:p>
          <a:p>
            <a:pPr lvl="1">
              <a:lnSpc>
                <a:spcPct val="150000"/>
              </a:lnSpc>
              <a:buFont typeface="Arial" panose="020B0604020202020204" pitchFamily="34" charset="0"/>
              <a:buChar char="•"/>
            </a:pPr>
            <a:endParaRPr lang="cs-CZ" b="1" dirty="0">
              <a:solidFill>
                <a:schemeClr val="tx1"/>
              </a:solidFill>
            </a:endParaRPr>
          </a:p>
          <a:p>
            <a:pPr lvl="1">
              <a:lnSpc>
                <a:spcPct val="150000"/>
              </a:lnSpc>
              <a:buFont typeface="Arial" panose="020B0604020202020204" pitchFamily="34" charset="0"/>
              <a:buChar char="•"/>
            </a:pPr>
            <a:endParaRPr lang="cs-CZ" b="1" dirty="0">
              <a:solidFill>
                <a:schemeClr val="tx1"/>
              </a:solidFill>
            </a:endParaRPr>
          </a:p>
          <a:p>
            <a:pPr lvl="1">
              <a:lnSpc>
                <a:spcPct val="150000"/>
              </a:lnSpc>
              <a:buFont typeface="Arial" panose="020B0604020202020204" pitchFamily="34" charset="0"/>
              <a:buChar char="•"/>
            </a:pPr>
            <a:endParaRPr lang="cs-CZ" b="1" dirty="0">
              <a:solidFill>
                <a:schemeClr val="tx1"/>
              </a:solidFill>
            </a:endParaRPr>
          </a:p>
          <a:p>
            <a:pPr>
              <a:lnSpc>
                <a:spcPct val="150000"/>
              </a:lnSpc>
              <a:buFont typeface="Arial" panose="020B0604020202020204" pitchFamily="34" charset="0"/>
              <a:buChar char="•"/>
            </a:pPr>
            <a:endParaRPr lang="cs-CZ" b="1" dirty="0">
              <a:solidFill>
                <a:schemeClr val="tx1"/>
              </a:solidFill>
            </a:endParaRPr>
          </a:p>
          <a:p>
            <a:pPr marL="0" indent="0">
              <a:lnSpc>
                <a:spcPct val="150000"/>
              </a:lnSpc>
              <a:buNone/>
            </a:pPr>
            <a:endParaRPr lang="cs-CZ" b="1" dirty="0">
              <a:solidFill>
                <a:schemeClr val="tx1"/>
              </a:solidFill>
            </a:endParaRPr>
          </a:p>
        </p:txBody>
      </p:sp>
    </p:spTree>
    <p:extLst>
      <p:ext uri="{BB962C8B-B14F-4D97-AF65-F5344CB8AC3E}">
        <p14:creationId xmlns:p14="http://schemas.microsoft.com/office/powerpoint/2010/main" val="36674191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982239" y="871323"/>
            <a:ext cx="9795828" cy="5690344"/>
          </a:xfrm>
        </p:spPr>
        <p:txBody>
          <a:bodyPr>
            <a:noAutofit/>
          </a:bodyPr>
          <a:lstStyle/>
          <a:p>
            <a:pPr marL="0" indent="0">
              <a:buNone/>
            </a:pPr>
            <a:endParaRPr lang="cs-CZ" b="1" dirty="0">
              <a:solidFill>
                <a:schemeClr val="tx1"/>
              </a:solidFill>
            </a:endParaRPr>
          </a:p>
          <a:p>
            <a:pPr>
              <a:lnSpc>
                <a:spcPct val="150000"/>
              </a:lnSpc>
            </a:pPr>
            <a:r>
              <a:rPr lang="cs-CZ" b="1" dirty="0">
                <a:solidFill>
                  <a:schemeClr val="tx1"/>
                </a:solidFill>
              </a:rPr>
              <a:t>Míšní šok: po částečném i úplném přerušení míchy</a:t>
            </a:r>
          </a:p>
          <a:p>
            <a:pPr>
              <a:lnSpc>
                <a:spcPct val="150000"/>
              </a:lnSpc>
              <a:buFont typeface="Arial" panose="020B0604020202020204" pitchFamily="34" charset="0"/>
              <a:buChar char="•"/>
            </a:pPr>
            <a:r>
              <a:rPr lang="cs-CZ" b="1" dirty="0">
                <a:solidFill>
                  <a:schemeClr val="tx1"/>
                </a:solidFill>
              </a:rPr>
              <a:t>3. Fáze </a:t>
            </a:r>
            <a:r>
              <a:rPr lang="cs-CZ" b="1" dirty="0" err="1">
                <a:solidFill>
                  <a:schemeClr val="tx1"/>
                </a:solidFill>
              </a:rPr>
              <a:t>hyperreflexie</a:t>
            </a:r>
            <a:endParaRPr lang="cs-CZ" b="1" dirty="0">
              <a:solidFill>
                <a:schemeClr val="tx1"/>
              </a:solidFill>
            </a:endParaRPr>
          </a:p>
          <a:p>
            <a:pPr lvl="1">
              <a:lnSpc>
                <a:spcPct val="150000"/>
              </a:lnSpc>
              <a:buFont typeface="Arial" panose="020B0604020202020204" pitchFamily="34" charset="0"/>
              <a:buChar char="•"/>
            </a:pPr>
            <a:r>
              <a:rPr lang="cs-CZ" b="1" dirty="0">
                <a:solidFill>
                  <a:schemeClr val="tx1"/>
                </a:solidFill>
              </a:rPr>
              <a:t>Různé tempo změny výbavnosti ŠOR a návratu motorických funkcí kvůli pomalu se rozvíjejícímu presynaptickému mechanismu = axony zachovaných descendentních motorických drah, axony reflexních oblouků a interneurony vytváří nové synapse. </a:t>
            </a:r>
          </a:p>
          <a:p>
            <a:pPr lvl="1">
              <a:lnSpc>
                <a:spcPct val="150000"/>
              </a:lnSpc>
              <a:buFont typeface="Arial" panose="020B0604020202020204" pitchFamily="34" charset="0"/>
              <a:buChar char="•"/>
            </a:pPr>
            <a:r>
              <a:rPr lang="cs-CZ" b="1" dirty="0">
                <a:solidFill>
                  <a:schemeClr val="tx1"/>
                </a:solidFill>
              </a:rPr>
              <a:t>Růst synapsí pučením nepoškozených axonů s tvorbou synapsí na novém cílovém neobsazeném motoneuronu. </a:t>
            </a:r>
          </a:p>
          <a:p>
            <a:pPr lvl="1">
              <a:lnSpc>
                <a:spcPct val="150000"/>
              </a:lnSpc>
              <a:buFont typeface="Arial" panose="020B0604020202020204" pitchFamily="34" charset="0"/>
              <a:buChar char="•"/>
            </a:pPr>
            <a:r>
              <a:rPr lang="cs-CZ" b="1" dirty="0">
                <a:solidFill>
                  <a:schemeClr val="tx1"/>
                </a:solidFill>
              </a:rPr>
              <a:t>Rychlost synaptického růstu závislá od délky axonu.</a:t>
            </a:r>
          </a:p>
          <a:p>
            <a:pPr lvl="1">
              <a:lnSpc>
                <a:spcPct val="150000"/>
              </a:lnSpc>
              <a:buFont typeface="Arial" panose="020B0604020202020204" pitchFamily="34" charset="0"/>
              <a:buChar char="•"/>
            </a:pPr>
            <a:r>
              <a:rPr lang="cs-CZ" b="1" dirty="0">
                <a:solidFill>
                  <a:schemeClr val="tx1"/>
                </a:solidFill>
              </a:rPr>
              <a:t>Princip kompetice mezi zachovanými motorickými descendentními drahami a reflexními drahami (motoneurony jsou buď pod volní nebo reflexní kontrolou).</a:t>
            </a:r>
          </a:p>
          <a:p>
            <a:pPr lvl="1">
              <a:lnSpc>
                <a:spcPct val="150000"/>
              </a:lnSpc>
              <a:buFont typeface="Arial" panose="020B0604020202020204" pitchFamily="34" charset="0"/>
              <a:buChar char="•"/>
            </a:pPr>
            <a:r>
              <a:rPr lang="cs-CZ" b="1" dirty="0">
                <a:solidFill>
                  <a:schemeClr val="tx1"/>
                </a:solidFill>
              </a:rPr>
              <a:t>Vývoj autonomních funkcí (zmírnění vagové bradykardie a hypotenze), u lézí nad Th6 syndrom autonomní </a:t>
            </a:r>
            <a:r>
              <a:rPr lang="cs-CZ" b="1" dirty="0" err="1">
                <a:solidFill>
                  <a:schemeClr val="tx1"/>
                </a:solidFill>
              </a:rPr>
              <a:t>dysreflexie</a:t>
            </a:r>
            <a:r>
              <a:rPr lang="cs-CZ" b="1" dirty="0">
                <a:solidFill>
                  <a:schemeClr val="tx1"/>
                </a:solidFill>
              </a:rPr>
              <a:t>.</a:t>
            </a:r>
          </a:p>
          <a:p>
            <a:pPr>
              <a:lnSpc>
                <a:spcPct val="150000"/>
              </a:lnSpc>
              <a:buFont typeface="Arial" panose="020B0604020202020204" pitchFamily="34" charset="0"/>
              <a:buChar char="•"/>
            </a:pPr>
            <a:endParaRPr lang="cs-CZ" b="1" dirty="0">
              <a:solidFill>
                <a:schemeClr val="tx1"/>
              </a:solidFill>
            </a:endParaRPr>
          </a:p>
          <a:p>
            <a:pPr marL="0" indent="0">
              <a:lnSpc>
                <a:spcPct val="150000"/>
              </a:lnSpc>
              <a:buNone/>
            </a:pPr>
            <a:endParaRPr lang="cs-CZ" b="1" dirty="0">
              <a:solidFill>
                <a:schemeClr val="tx1"/>
              </a:solidFill>
            </a:endParaRPr>
          </a:p>
        </p:txBody>
      </p:sp>
    </p:spTree>
    <p:extLst>
      <p:ext uri="{BB962C8B-B14F-4D97-AF65-F5344CB8AC3E}">
        <p14:creationId xmlns:p14="http://schemas.microsoft.com/office/powerpoint/2010/main" val="1594197304"/>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927908" cy="4728532"/>
          </a:xfrm>
        </p:spPr>
        <p:txBody>
          <a:bodyPr>
            <a:noAutofit/>
          </a:bodyPr>
          <a:lstStyle/>
          <a:p>
            <a:pPr>
              <a:lnSpc>
                <a:spcPct val="150000"/>
              </a:lnSpc>
            </a:pPr>
            <a:r>
              <a:rPr lang="cs-CZ" sz="2100" b="1" dirty="0">
                <a:solidFill>
                  <a:schemeClr val="tx1"/>
                </a:solidFill>
              </a:rPr>
              <a:t>Základní terminologie vzhledem k výšce míšní léze:</a:t>
            </a:r>
            <a:br>
              <a:rPr lang="cs-CZ" sz="2000" b="1" dirty="0">
                <a:solidFill>
                  <a:schemeClr val="tx1"/>
                </a:solidFill>
              </a:rPr>
            </a:br>
            <a:r>
              <a:rPr lang="cs-CZ" sz="2000" dirty="0">
                <a:solidFill>
                  <a:schemeClr val="tx1"/>
                </a:solidFill>
              </a:rPr>
              <a:t>• </a:t>
            </a:r>
            <a:r>
              <a:rPr lang="cs-CZ" sz="2000" b="1" i="1" dirty="0" err="1">
                <a:solidFill>
                  <a:schemeClr val="tx1"/>
                </a:solidFill>
              </a:rPr>
              <a:t>Pentaplegie</a:t>
            </a:r>
            <a:r>
              <a:rPr lang="cs-CZ" sz="2000" b="1" i="1" dirty="0">
                <a:solidFill>
                  <a:schemeClr val="tx1"/>
                </a:solidFill>
              </a:rPr>
              <a:t>:</a:t>
            </a:r>
            <a:r>
              <a:rPr lang="cs-CZ" sz="2000" b="1" dirty="0">
                <a:solidFill>
                  <a:schemeClr val="tx1"/>
                </a:solidFill>
              </a:rPr>
              <a:t> léze nad míšním segmentem C4, projevuje se poruchou hybnosti všech končetin a trupu a poruchou funkce bránice.</a:t>
            </a:r>
            <a:br>
              <a:rPr lang="cs-CZ" sz="2000" b="1" dirty="0">
                <a:solidFill>
                  <a:schemeClr val="tx1"/>
                </a:solidFill>
              </a:rPr>
            </a:br>
            <a:r>
              <a:rPr lang="cs-CZ" sz="2000" b="1" dirty="0">
                <a:solidFill>
                  <a:schemeClr val="tx1"/>
                </a:solidFill>
              </a:rPr>
              <a:t>• </a:t>
            </a:r>
            <a:r>
              <a:rPr lang="cs-CZ" sz="2000" b="1" i="1" dirty="0">
                <a:solidFill>
                  <a:schemeClr val="tx1"/>
                </a:solidFill>
              </a:rPr>
              <a:t>Tetraplegie: </a:t>
            </a:r>
            <a:r>
              <a:rPr lang="cs-CZ" sz="2000" b="1" dirty="0">
                <a:solidFill>
                  <a:schemeClr val="tx1"/>
                </a:solidFill>
              </a:rPr>
              <a:t>léze v krčních segmentech C5 – C8, různě závažná porucha hybnosti na horních končetinách a úplná ztráta hybnosti na trupu a dolních končetinách.</a:t>
            </a:r>
            <a:br>
              <a:rPr lang="cs-CZ" sz="2000" b="1" dirty="0">
                <a:solidFill>
                  <a:schemeClr val="tx1"/>
                </a:solidFill>
              </a:rPr>
            </a:br>
            <a:r>
              <a:rPr lang="cs-CZ" sz="2000" b="1" dirty="0">
                <a:solidFill>
                  <a:schemeClr val="tx1"/>
                </a:solidFill>
              </a:rPr>
              <a:t>• </a:t>
            </a:r>
            <a:r>
              <a:rPr lang="cs-CZ" sz="2000" b="1" i="1" dirty="0">
                <a:solidFill>
                  <a:schemeClr val="tx1"/>
                </a:solidFill>
              </a:rPr>
              <a:t>Paraplegie:</a:t>
            </a:r>
            <a:r>
              <a:rPr lang="cs-CZ" sz="2000" b="1" dirty="0">
                <a:solidFill>
                  <a:schemeClr val="tx1"/>
                </a:solidFill>
              </a:rPr>
              <a:t> porucha hybnosti na trupu a úplná porucha hybnosti dolních končetin v závislosti na neurologické úrovni léze, která se nachází v </a:t>
            </a:r>
            <a:r>
              <a:rPr lang="cs-CZ" sz="2000" b="1" dirty="0" err="1">
                <a:solidFill>
                  <a:schemeClr val="tx1"/>
                </a:solidFill>
              </a:rPr>
              <a:t>Th</a:t>
            </a:r>
            <a:r>
              <a:rPr lang="cs-CZ" sz="2000" b="1" dirty="0">
                <a:solidFill>
                  <a:schemeClr val="tx1"/>
                </a:solidFill>
              </a:rPr>
              <a:t> nebo L segmentech.</a:t>
            </a:r>
            <a:br>
              <a:rPr lang="cs-CZ" sz="2000" b="1" dirty="0">
                <a:solidFill>
                  <a:schemeClr val="tx1"/>
                </a:solidFill>
              </a:rPr>
            </a:br>
            <a:r>
              <a:rPr lang="cs-CZ" sz="2000" b="1" dirty="0">
                <a:solidFill>
                  <a:schemeClr val="tx1"/>
                </a:solidFill>
              </a:rPr>
              <a:t>• </a:t>
            </a:r>
            <a:r>
              <a:rPr lang="cs-CZ" sz="2000" b="1" i="1" dirty="0" err="1">
                <a:solidFill>
                  <a:schemeClr val="tx1"/>
                </a:solidFill>
              </a:rPr>
              <a:t>Tetraparéza</a:t>
            </a:r>
            <a:r>
              <a:rPr lang="cs-CZ" sz="2000" b="1" i="1" dirty="0">
                <a:solidFill>
                  <a:schemeClr val="tx1"/>
                </a:solidFill>
              </a:rPr>
              <a:t>/paraparéza: </a:t>
            </a:r>
            <a:r>
              <a:rPr lang="cs-CZ" sz="2000" b="1" dirty="0">
                <a:solidFill>
                  <a:schemeClr val="tx1"/>
                </a:solidFill>
              </a:rPr>
              <a:t>nekompletní léze ve smyslu poruchy hybnosti. </a:t>
            </a:r>
            <a:br>
              <a:rPr lang="cs-CZ" sz="2000" dirty="0">
                <a:solidFill>
                  <a:schemeClr val="tx1"/>
                </a:solidFill>
              </a:rPr>
            </a:br>
            <a:endParaRPr lang="cs-CZ" sz="2000" b="1" dirty="0">
              <a:solidFill>
                <a:schemeClr val="tx1"/>
              </a:solidFill>
            </a:endParaRPr>
          </a:p>
        </p:txBody>
      </p:sp>
    </p:spTree>
    <p:extLst>
      <p:ext uri="{BB962C8B-B14F-4D97-AF65-F5344CB8AC3E}">
        <p14:creationId xmlns:p14="http://schemas.microsoft.com/office/powerpoint/2010/main" val="3272050380"/>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E3554C5-0BE4-4EB5-BC0D-0C4449DED1E5}"/>
              </a:ext>
            </a:extLst>
          </p:cNvPr>
          <p:cNvPicPr>
            <a:picLocks noChangeAspect="1"/>
          </p:cNvPicPr>
          <p:nvPr/>
        </p:nvPicPr>
        <p:blipFill>
          <a:blip r:embed="rId2"/>
          <a:stretch>
            <a:fillRect/>
          </a:stretch>
        </p:blipFill>
        <p:spPr>
          <a:xfrm>
            <a:off x="2397760" y="548322"/>
            <a:ext cx="7163435" cy="5378190"/>
          </a:xfrm>
          <a:prstGeom prst="rect">
            <a:avLst/>
          </a:prstGeom>
        </p:spPr>
      </p:pic>
      <p:sp>
        <p:nvSpPr>
          <p:cNvPr id="3" name="Obdélník 2">
            <a:extLst>
              <a:ext uri="{FF2B5EF4-FFF2-40B4-BE49-F238E27FC236}">
                <a16:creationId xmlns:a16="http://schemas.microsoft.com/office/drawing/2014/main" id="{0FF7DD67-89B7-4828-82D1-A93FBB0BD25B}"/>
              </a:ext>
            </a:extLst>
          </p:cNvPr>
          <p:cNvSpPr/>
          <p:nvPr/>
        </p:nvSpPr>
        <p:spPr>
          <a:xfrm>
            <a:off x="7092315" y="5758615"/>
            <a:ext cx="2193925" cy="584775"/>
          </a:xfrm>
          <a:prstGeom prst="rect">
            <a:avLst/>
          </a:prstGeom>
        </p:spPr>
        <p:txBody>
          <a:bodyPr wrap="square">
            <a:spAutoFit/>
          </a:bodyPr>
          <a:lstStyle/>
          <a:p>
            <a:r>
              <a:rPr lang="pl-PL" sz="1400" i="1" dirty="0">
                <a:solidFill>
                  <a:srgbClr val="000000"/>
                </a:solidFill>
              </a:rPr>
              <a:t>www.zbynekmlcoch.cz</a:t>
            </a:r>
            <a:r>
              <a:rPr lang="pl-PL" sz="1400" i="1" dirty="0"/>
              <a:t> </a:t>
            </a:r>
            <a:br>
              <a:rPr lang="pl-PL" dirty="0"/>
            </a:br>
            <a:endParaRPr lang="cs-CZ" dirty="0"/>
          </a:p>
        </p:txBody>
      </p:sp>
    </p:spTree>
    <p:extLst>
      <p:ext uri="{BB962C8B-B14F-4D97-AF65-F5344CB8AC3E}">
        <p14:creationId xmlns:p14="http://schemas.microsoft.com/office/powerpoint/2010/main" val="3349862367"/>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231374" y="1336987"/>
            <a:ext cx="10570766" cy="5309345"/>
          </a:xfrm>
        </p:spPr>
        <p:txBody>
          <a:bodyPr>
            <a:noAutofit/>
          </a:bodyPr>
          <a:lstStyle/>
          <a:p>
            <a:pPr>
              <a:lnSpc>
                <a:spcPct val="150000"/>
              </a:lnSpc>
            </a:pPr>
            <a:r>
              <a:rPr lang="cs-CZ" sz="2000" b="1" dirty="0">
                <a:solidFill>
                  <a:schemeClr val="tx1"/>
                </a:solidFill>
              </a:rPr>
              <a:t>Základní terminologie vzhledem k rozsahu míšní léze</a:t>
            </a:r>
          </a:p>
          <a:p>
            <a:pPr>
              <a:lnSpc>
                <a:spcPct val="150000"/>
              </a:lnSpc>
              <a:buFont typeface="Arial" panose="020B0604020202020204" pitchFamily="34" charset="0"/>
              <a:buChar char="•"/>
            </a:pPr>
            <a:r>
              <a:rPr lang="cs-CZ" sz="2100" b="1" dirty="0">
                <a:solidFill>
                  <a:schemeClr val="tx1"/>
                </a:solidFill>
              </a:rPr>
              <a:t>Kompletní míšní (transverzální) míšní léze:</a:t>
            </a:r>
          </a:p>
          <a:p>
            <a:pPr lvl="1">
              <a:lnSpc>
                <a:spcPct val="150000"/>
              </a:lnSpc>
              <a:buFont typeface="Arial" panose="020B0604020202020204" pitchFamily="34" charset="0"/>
              <a:buChar char="•"/>
            </a:pPr>
            <a:r>
              <a:rPr lang="cs-CZ" sz="1900" b="1" dirty="0">
                <a:solidFill>
                  <a:schemeClr val="tx1"/>
                </a:solidFill>
              </a:rPr>
              <a:t>Úplná ztráta volní hybnosti a všech kvalit čití pod úrovní poranění včetně sakrálních segmentů a porucha autonomních funkcí podle neurologické úrovně.</a:t>
            </a:r>
          </a:p>
          <a:p>
            <a:pPr>
              <a:lnSpc>
                <a:spcPct val="150000"/>
              </a:lnSpc>
              <a:buFont typeface="Arial" panose="020B0604020202020204" pitchFamily="34" charset="0"/>
              <a:buChar char="•"/>
            </a:pPr>
            <a:r>
              <a:rPr lang="cs-CZ" sz="2100" b="1" dirty="0">
                <a:solidFill>
                  <a:schemeClr val="tx1"/>
                </a:solidFill>
              </a:rPr>
              <a:t>Nekompletní míšní léze:</a:t>
            </a:r>
          </a:p>
          <a:p>
            <a:pPr lvl="1">
              <a:lnSpc>
                <a:spcPct val="150000"/>
              </a:lnSpc>
              <a:buFont typeface="Arial" panose="020B0604020202020204" pitchFamily="34" charset="0"/>
              <a:buChar char="•"/>
            </a:pPr>
            <a:r>
              <a:rPr lang="cs-CZ" sz="1900" b="1" dirty="0">
                <a:solidFill>
                  <a:schemeClr val="tx1"/>
                </a:solidFill>
              </a:rPr>
              <a:t>Zachování jakékoliv senzitivní nebo motorické funkce pod úrovní léze včetně sakrálních segmentů.</a:t>
            </a:r>
          </a:p>
          <a:p>
            <a:pPr lvl="1">
              <a:lnSpc>
                <a:spcPct val="150000"/>
              </a:lnSpc>
              <a:buFont typeface="Arial" panose="020B0604020202020204" pitchFamily="34" charset="0"/>
              <a:buChar char="•"/>
            </a:pPr>
            <a:r>
              <a:rPr lang="cs-CZ" sz="1900" b="1" dirty="0">
                <a:solidFill>
                  <a:schemeClr val="tx1"/>
                </a:solidFill>
              </a:rPr>
              <a:t>Syndrom centrální míšní šedi – následkem poranění </a:t>
            </a:r>
            <a:r>
              <a:rPr lang="cs-CZ" sz="1900" b="1" dirty="0" err="1">
                <a:solidFill>
                  <a:schemeClr val="tx1"/>
                </a:solidFill>
              </a:rPr>
              <a:t>Cp</a:t>
            </a:r>
            <a:r>
              <a:rPr lang="cs-CZ" sz="1900" b="1" dirty="0">
                <a:solidFill>
                  <a:schemeClr val="tx1"/>
                </a:solidFill>
              </a:rPr>
              <a:t> v terénu degenerativních změn se zúžením páteřního kanálu (</a:t>
            </a:r>
            <a:r>
              <a:rPr lang="cs-CZ" sz="1900" b="1" dirty="0" err="1">
                <a:solidFill>
                  <a:schemeClr val="tx1"/>
                </a:solidFill>
              </a:rPr>
              <a:t>hyperextenzní</a:t>
            </a:r>
            <a:r>
              <a:rPr lang="cs-CZ" sz="1900" b="1" dirty="0">
                <a:solidFill>
                  <a:schemeClr val="tx1"/>
                </a:solidFill>
              </a:rPr>
              <a:t> poranění s poškozením pouze měkkých tkání), postiženy více HKK než DKK.</a:t>
            </a:r>
            <a:endParaRPr lang="cs-CZ" b="1" dirty="0">
              <a:solidFill>
                <a:schemeClr val="tx1"/>
              </a:solidFill>
            </a:endParaRPr>
          </a:p>
        </p:txBody>
      </p:sp>
    </p:spTree>
    <p:extLst>
      <p:ext uri="{BB962C8B-B14F-4D97-AF65-F5344CB8AC3E}">
        <p14:creationId xmlns:p14="http://schemas.microsoft.com/office/powerpoint/2010/main" val="239631380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D314B-99A6-4C03-A1D0-3C8AE440C949}"/>
              </a:ext>
            </a:extLst>
          </p:cNvPr>
          <p:cNvSpPr>
            <a:spLocks noGrp="1"/>
          </p:cNvSpPr>
          <p:nvPr>
            <p:ph type="title"/>
          </p:nvPr>
        </p:nvSpPr>
        <p:spPr>
          <a:xfrm>
            <a:off x="1954972" y="666640"/>
            <a:ext cx="8911687" cy="1280890"/>
          </a:xfrm>
        </p:spPr>
        <p:txBody>
          <a:bodyPr/>
          <a:lstStyle/>
          <a:p>
            <a:r>
              <a:rPr lang="cs-CZ" b="1" dirty="0">
                <a:solidFill>
                  <a:schemeClr val="tx1"/>
                </a:solidFill>
              </a:rPr>
              <a:t>Zlomeniny v oblasti pánve</a:t>
            </a:r>
          </a:p>
        </p:txBody>
      </p:sp>
      <p:sp>
        <p:nvSpPr>
          <p:cNvPr id="3" name="Zástupný obsah 2">
            <a:extLst>
              <a:ext uri="{FF2B5EF4-FFF2-40B4-BE49-F238E27FC236}">
                <a16:creationId xmlns:a16="http://schemas.microsoft.com/office/drawing/2014/main" id="{CD126A3D-19F5-49F1-A002-8461F45096C4}"/>
              </a:ext>
            </a:extLst>
          </p:cNvPr>
          <p:cNvSpPr>
            <a:spLocks noGrp="1"/>
          </p:cNvSpPr>
          <p:nvPr>
            <p:ph idx="1"/>
          </p:nvPr>
        </p:nvSpPr>
        <p:spPr>
          <a:xfrm>
            <a:off x="2029400" y="1655134"/>
            <a:ext cx="9698312" cy="4947685"/>
          </a:xfrm>
        </p:spPr>
        <p:txBody>
          <a:bodyPr>
            <a:normAutofit/>
          </a:bodyPr>
          <a:lstStyle/>
          <a:p>
            <a:r>
              <a:rPr lang="cs-CZ" sz="2000" b="1" dirty="0">
                <a:solidFill>
                  <a:schemeClr val="tx1"/>
                </a:solidFill>
              </a:rPr>
              <a:t>Klasifikace dle AO (z </a:t>
            </a:r>
            <a:r>
              <a:rPr lang="cs-CZ" sz="2000" b="1" dirty="0" err="1">
                <a:solidFill>
                  <a:schemeClr val="tx1"/>
                </a:solidFill>
              </a:rPr>
              <a:t>Tileho</a:t>
            </a:r>
            <a:r>
              <a:rPr lang="cs-CZ" sz="2000" b="1" dirty="0">
                <a:solidFill>
                  <a:schemeClr val="tx1"/>
                </a:solidFill>
              </a:rPr>
              <a:t> modifikace </a:t>
            </a:r>
            <a:r>
              <a:rPr lang="cs-CZ" sz="2000" b="1" dirty="0" err="1">
                <a:solidFill>
                  <a:schemeClr val="tx1"/>
                </a:solidFill>
              </a:rPr>
              <a:t>Pennalovy</a:t>
            </a:r>
            <a:r>
              <a:rPr lang="cs-CZ" sz="2000" b="1" dirty="0">
                <a:solidFill>
                  <a:schemeClr val="tx1"/>
                </a:solidFill>
              </a:rPr>
              <a:t> klasifikace):</a:t>
            </a:r>
          </a:p>
          <a:p>
            <a:pPr>
              <a:buFont typeface="Arial" panose="020B0604020202020204" pitchFamily="34" charset="0"/>
              <a:buChar char="•"/>
            </a:pPr>
            <a:r>
              <a:rPr lang="cs-CZ" sz="2000" b="1" dirty="0">
                <a:solidFill>
                  <a:schemeClr val="tx1"/>
                </a:solidFill>
              </a:rPr>
              <a:t>Zlomeniny typu A – stabilní, zlomeniny jednotlivých pánevních kostí:</a:t>
            </a:r>
          </a:p>
          <a:p>
            <a:pPr marL="0" indent="0">
              <a:buNone/>
            </a:pPr>
            <a:r>
              <a:rPr lang="cs-CZ" sz="2000" b="1" dirty="0">
                <a:solidFill>
                  <a:schemeClr val="tx1"/>
                </a:solidFill>
              </a:rPr>
              <a:t>	A1 – </a:t>
            </a:r>
            <a:r>
              <a:rPr lang="cs-CZ" sz="2000" b="1" dirty="0" err="1">
                <a:solidFill>
                  <a:schemeClr val="tx1"/>
                </a:solidFill>
              </a:rPr>
              <a:t>avulzní</a:t>
            </a:r>
            <a:r>
              <a:rPr lang="cs-CZ" sz="2000" b="1" dirty="0">
                <a:solidFill>
                  <a:schemeClr val="tx1"/>
                </a:solidFill>
              </a:rPr>
              <a:t> zlomeniny nezasahující pánevní kruh,</a:t>
            </a:r>
          </a:p>
          <a:p>
            <a:pPr marL="0" indent="0">
              <a:buNone/>
            </a:pPr>
            <a:r>
              <a:rPr lang="cs-CZ" sz="2000" b="1" dirty="0">
                <a:solidFill>
                  <a:schemeClr val="tx1"/>
                </a:solidFill>
              </a:rPr>
              <a:t>	A2 – stabilní zlomenina lopaty kosti kyčelní bez nebo s poraněním 	pánevního kruhu bez nebo s minimální dislokací,</a:t>
            </a:r>
          </a:p>
          <a:p>
            <a:pPr marL="0" indent="0">
              <a:buNone/>
            </a:pPr>
            <a:r>
              <a:rPr lang="cs-CZ" sz="2000" b="1" dirty="0">
                <a:solidFill>
                  <a:schemeClr val="tx1"/>
                </a:solidFill>
              </a:rPr>
              <a:t>	A3 – transverzální zlomenina sakra nebo kostrče.</a:t>
            </a:r>
          </a:p>
          <a:p>
            <a:pPr>
              <a:buFont typeface="Arial" panose="020B0604020202020204" pitchFamily="34" charset="0"/>
              <a:buChar char="•"/>
            </a:pPr>
            <a:r>
              <a:rPr lang="cs-CZ" sz="2000" b="1" dirty="0">
                <a:solidFill>
                  <a:schemeClr val="tx1"/>
                </a:solidFill>
              </a:rPr>
              <a:t>Zlomeniny typu B – rotačně nestabilní poranění pánevního kruhu s nekompletním poraněním zadního segmentu, dislokace pouze v horizontální rovině (vertikálně OK): </a:t>
            </a:r>
          </a:p>
          <a:p>
            <a:pPr marL="0" indent="0">
              <a:buNone/>
            </a:pPr>
            <a:r>
              <a:rPr lang="cs-CZ" sz="2000" b="1" dirty="0">
                <a:solidFill>
                  <a:schemeClr val="tx1"/>
                </a:solidFill>
              </a:rPr>
              <a:t>	B1 – poranění typu ,,open </a:t>
            </a:r>
            <a:r>
              <a:rPr lang="cs-CZ" sz="2000" b="1" dirty="0" err="1">
                <a:solidFill>
                  <a:schemeClr val="tx1"/>
                </a:solidFill>
              </a:rPr>
              <a:t>book</a:t>
            </a:r>
            <a:r>
              <a:rPr lang="cs-CZ" sz="2000" b="1" dirty="0">
                <a:solidFill>
                  <a:schemeClr val="tx1"/>
                </a:solidFill>
              </a:rPr>
              <a:t>“,</a:t>
            </a:r>
          </a:p>
          <a:p>
            <a:pPr marL="0" indent="0">
              <a:buNone/>
            </a:pPr>
            <a:r>
              <a:rPr lang="cs-CZ" sz="2000" b="1" dirty="0">
                <a:solidFill>
                  <a:schemeClr val="tx1"/>
                </a:solidFill>
              </a:rPr>
              <a:t>	B2 – laterálně-kompresní poranění,</a:t>
            </a:r>
          </a:p>
          <a:p>
            <a:pPr marL="0" indent="0">
              <a:buNone/>
            </a:pPr>
            <a:r>
              <a:rPr lang="cs-CZ" sz="2000" b="1" dirty="0">
                <a:solidFill>
                  <a:schemeClr val="tx1"/>
                </a:solidFill>
              </a:rPr>
              <a:t>	B3 – bilaterální poranění zadního komplexu.</a:t>
            </a:r>
          </a:p>
          <a:p>
            <a:pPr marL="0" indent="0">
              <a:buNone/>
            </a:pPr>
            <a:endParaRPr lang="cs-CZ" b="1" dirty="0"/>
          </a:p>
        </p:txBody>
      </p:sp>
    </p:spTree>
    <p:extLst>
      <p:ext uri="{BB962C8B-B14F-4D97-AF65-F5344CB8AC3E}">
        <p14:creationId xmlns:p14="http://schemas.microsoft.com/office/powerpoint/2010/main" val="186861758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231374" y="1336987"/>
            <a:ext cx="10570766" cy="5309345"/>
          </a:xfrm>
        </p:spPr>
        <p:txBody>
          <a:bodyPr>
            <a:noAutofit/>
          </a:bodyPr>
          <a:lstStyle/>
          <a:p>
            <a:pPr>
              <a:lnSpc>
                <a:spcPct val="150000"/>
              </a:lnSpc>
            </a:pPr>
            <a:r>
              <a:rPr lang="cs-CZ" sz="2000" b="1" dirty="0">
                <a:solidFill>
                  <a:schemeClr val="tx1"/>
                </a:solidFill>
              </a:rPr>
              <a:t>Základní terminologie vzhledem k rozsahu míšní léze</a:t>
            </a:r>
          </a:p>
          <a:p>
            <a:pPr>
              <a:lnSpc>
                <a:spcPct val="150000"/>
              </a:lnSpc>
              <a:buFont typeface="Arial" panose="020B0604020202020204" pitchFamily="34" charset="0"/>
              <a:buChar char="•"/>
            </a:pPr>
            <a:r>
              <a:rPr lang="cs-CZ" sz="2100" b="1" dirty="0">
                <a:solidFill>
                  <a:schemeClr val="tx1"/>
                </a:solidFill>
              </a:rPr>
              <a:t>Nekompletní míšní léze:</a:t>
            </a:r>
          </a:p>
          <a:p>
            <a:pPr lvl="1">
              <a:lnSpc>
                <a:spcPct val="150000"/>
              </a:lnSpc>
              <a:buFont typeface="Arial" panose="020B0604020202020204" pitchFamily="34" charset="0"/>
              <a:buChar char="•"/>
            </a:pPr>
            <a:r>
              <a:rPr lang="cs-CZ" sz="1900" b="1" dirty="0">
                <a:solidFill>
                  <a:schemeClr val="tx1"/>
                </a:solidFill>
              </a:rPr>
              <a:t>Brown – </a:t>
            </a:r>
            <a:r>
              <a:rPr lang="cs-CZ" sz="1900" b="1" dirty="0" err="1">
                <a:solidFill>
                  <a:schemeClr val="tx1"/>
                </a:solidFill>
              </a:rPr>
              <a:t>Séquardův</a:t>
            </a:r>
            <a:r>
              <a:rPr lang="cs-CZ" sz="1900" b="1" dirty="0">
                <a:solidFill>
                  <a:schemeClr val="tx1"/>
                </a:solidFill>
              </a:rPr>
              <a:t> syndrom – poměrně vzácný, důsledek přímého poranění míchy, v úrovni léze anestezie, kaudálně </a:t>
            </a:r>
            <a:r>
              <a:rPr lang="cs-CZ" sz="1900" b="1" dirty="0" err="1">
                <a:solidFill>
                  <a:schemeClr val="tx1"/>
                </a:solidFill>
              </a:rPr>
              <a:t>ipsilaterálně</a:t>
            </a:r>
            <a:r>
              <a:rPr lang="cs-CZ" sz="1900" b="1" dirty="0">
                <a:solidFill>
                  <a:schemeClr val="tx1"/>
                </a:solidFill>
              </a:rPr>
              <a:t> od místa léze porucha </a:t>
            </a:r>
            <a:r>
              <a:rPr lang="cs-CZ" sz="1900" b="1" dirty="0" err="1">
                <a:solidFill>
                  <a:schemeClr val="tx1"/>
                </a:solidFill>
              </a:rPr>
              <a:t>propriocepce</a:t>
            </a:r>
            <a:r>
              <a:rPr lang="cs-CZ" sz="1900" b="1" dirty="0">
                <a:solidFill>
                  <a:schemeClr val="tx1"/>
                </a:solidFill>
              </a:rPr>
              <a:t> a centrální paréza, kontralaterálně disociovaná porucha algického a termického čití.</a:t>
            </a:r>
          </a:p>
          <a:p>
            <a:pPr lvl="1">
              <a:lnSpc>
                <a:spcPct val="150000"/>
              </a:lnSpc>
              <a:buFont typeface="Arial" panose="020B0604020202020204" pitchFamily="34" charset="0"/>
              <a:buChar char="•"/>
            </a:pPr>
            <a:r>
              <a:rPr lang="cs-CZ" sz="1900" b="1" dirty="0">
                <a:solidFill>
                  <a:schemeClr val="tx1"/>
                </a:solidFill>
              </a:rPr>
              <a:t>Syndrom přední míšní arterie – následkem zlomeniny obratle, výhřezu nebo aneurysmatu aorty, poškození předních 2/3 míchy s motorickým deficitem a disociovanou poruchou čití pro teplo a bolest (</a:t>
            </a:r>
            <a:r>
              <a:rPr lang="cs-CZ" sz="1900" b="1" dirty="0" err="1">
                <a:solidFill>
                  <a:schemeClr val="tx1"/>
                </a:solidFill>
              </a:rPr>
              <a:t>propriocepce</a:t>
            </a:r>
            <a:r>
              <a:rPr lang="cs-CZ" sz="1900" b="1" dirty="0">
                <a:solidFill>
                  <a:schemeClr val="tx1"/>
                </a:solidFill>
              </a:rPr>
              <a:t> a diskriminační čití je zachováno). </a:t>
            </a:r>
          </a:p>
        </p:txBody>
      </p:sp>
    </p:spTree>
    <p:extLst>
      <p:ext uri="{BB962C8B-B14F-4D97-AF65-F5344CB8AC3E}">
        <p14:creationId xmlns:p14="http://schemas.microsoft.com/office/powerpoint/2010/main" val="2777664342"/>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231374" y="1336987"/>
            <a:ext cx="10570766" cy="5309345"/>
          </a:xfrm>
        </p:spPr>
        <p:txBody>
          <a:bodyPr>
            <a:noAutofit/>
          </a:bodyPr>
          <a:lstStyle/>
          <a:p>
            <a:pPr>
              <a:lnSpc>
                <a:spcPct val="150000"/>
              </a:lnSpc>
            </a:pPr>
            <a:r>
              <a:rPr lang="cs-CZ" sz="2000" b="1" dirty="0">
                <a:solidFill>
                  <a:schemeClr val="tx1"/>
                </a:solidFill>
              </a:rPr>
              <a:t>Základní terminologie vzhledem k rozsahu míšní léze</a:t>
            </a:r>
          </a:p>
          <a:p>
            <a:pPr>
              <a:lnSpc>
                <a:spcPct val="150000"/>
              </a:lnSpc>
              <a:buFont typeface="Arial" panose="020B0604020202020204" pitchFamily="34" charset="0"/>
              <a:buChar char="•"/>
            </a:pPr>
            <a:r>
              <a:rPr lang="cs-CZ" sz="2100" b="1" dirty="0">
                <a:solidFill>
                  <a:schemeClr val="tx1"/>
                </a:solidFill>
              </a:rPr>
              <a:t>Nekompletní míšní léze:</a:t>
            </a:r>
          </a:p>
          <a:p>
            <a:pPr lvl="1">
              <a:lnSpc>
                <a:spcPct val="150000"/>
              </a:lnSpc>
              <a:buFont typeface="Arial" panose="020B0604020202020204" pitchFamily="34" charset="0"/>
              <a:buChar char="•"/>
            </a:pPr>
            <a:r>
              <a:rPr lang="cs-CZ" sz="1900" b="1" dirty="0">
                <a:solidFill>
                  <a:schemeClr val="tx1"/>
                </a:solidFill>
              </a:rPr>
              <a:t>Syndrom zadních míšních provazců – porucha </a:t>
            </a:r>
            <a:r>
              <a:rPr lang="cs-CZ" sz="1900" b="1" dirty="0" err="1">
                <a:solidFill>
                  <a:schemeClr val="tx1"/>
                </a:solidFill>
              </a:rPr>
              <a:t>propriocepce</a:t>
            </a:r>
            <a:r>
              <a:rPr lang="cs-CZ" sz="1900" b="1" dirty="0">
                <a:solidFill>
                  <a:schemeClr val="tx1"/>
                </a:solidFill>
              </a:rPr>
              <a:t>, vibračního a diskriminačního čití pod místem léze, povrchové čití intaktní, porucha ve smyslu </a:t>
            </a:r>
            <a:r>
              <a:rPr lang="cs-CZ" sz="1900" b="1" dirty="0" err="1">
                <a:solidFill>
                  <a:schemeClr val="tx1"/>
                </a:solidFill>
              </a:rPr>
              <a:t>hypotonu</a:t>
            </a:r>
            <a:r>
              <a:rPr lang="cs-CZ" sz="1900" b="1" dirty="0">
                <a:solidFill>
                  <a:schemeClr val="tx1"/>
                </a:solidFill>
              </a:rPr>
              <a:t>.</a:t>
            </a:r>
          </a:p>
        </p:txBody>
      </p:sp>
    </p:spTree>
    <p:extLst>
      <p:ext uri="{BB962C8B-B14F-4D97-AF65-F5344CB8AC3E}">
        <p14:creationId xmlns:p14="http://schemas.microsoft.com/office/powerpoint/2010/main" val="22594090"/>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927908" cy="4728532"/>
          </a:xfrm>
        </p:spPr>
        <p:txBody>
          <a:bodyPr>
            <a:noAutofit/>
          </a:bodyPr>
          <a:lstStyle/>
          <a:p>
            <a:r>
              <a:rPr lang="cs-CZ" sz="2000" b="1" dirty="0">
                <a:solidFill>
                  <a:schemeClr val="tx1"/>
                </a:solidFill>
              </a:rPr>
              <a:t>Rozsah míšní léze:</a:t>
            </a:r>
          </a:p>
          <a:p>
            <a:pPr>
              <a:buFont typeface="Arial" panose="020B0604020202020204" pitchFamily="34" charset="0"/>
              <a:buChar char="•"/>
            </a:pPr>
            <a:r>
              <a:rPr lang="cs-CZ" sz="2000" b="1" dirty="0">
                <a:solidFill>
                  <a:schemeClr val="tx1"/>
                </a:solidFill>
              </a:rPr>
              <a:t>AIS A = kompletní míšní léze – není zachovaná motorická ani senzitivní funkce v sakrálních segmentech S4-S5.</a:t>
            </a:r>
          </a:p>
          <a:p>
            <a:pPr>
              <a:buFont typeface="Arial" panose="020B0604020202020204" pitchFamily="34" charset="0"/>
              <a:buChar char="•"/>
            </a:pPr>
            <a:r>
              <a:rPr lang="cs-CZ" sz="2000" b="1" dirty="0">
                <a:solidFill>
                  <a:schemeClr val="tx1"/>
                </a:solidFill>
              </a:rPr>
              <a:t>AIS B = senzitivně nekompletní léze – zachována pouze senzitivní funkce v sakrálních segmentech S4-S5, současně není zachována motorická funkce více než 3 segmenty pod motorickou úrovní léze ani na jedné straně. </a:t>
            </a:r>
          </a:p>
          <a:p>
            <a:pPr>
              <a:buFont typeface="Arial" panose="020B0604020202020204" pitchFamily="34" charset="0"/>
              <a:buChar char="•"/>
            </a:pPr>
            <a:r>
              <a:rPr lang="cs-CZ" sz="2000" b="1" dirty="0">
                <a:solidFill>
                  <a:schemeClr val="tx1"/>
                </a:solidFill>
              </a:rPr>
              <a:t>AIS C = motoricky nekompletní léze – motorická funkce je zachována v </a:t>
            </a:r>
            <a:r>
              <a:rPr lang="cs-CZ" sz="2000" b="1" dirty="0" err="1">
                <a:solidFill>
                  <a:schemeClr val="tx1"/>
                </a:solidFill>
              </a:rPr>
              <a:t>nejkaudálnějších</a:t>
            </a:r>
            <a:r>
              <a:rPr lang="cs-CZ" sz="2000" b="1" dirty="0">
                <a:solidFill>
                  <a:schemeClr val="tx1"/>
                </a:solidFill>
              </a:rPr>
              <a:t> sakrálních segmentech pro volní anální kontrakci nebo je pacient podle kritérií senzitivně nekompletní a má nějaké zachování motorické funkce více než tři úrovně pod </a:t>
            </a:r>
            <a:r>
              <a:rPr lang="cs-CZ" sz="2000" b="1" dirty="0" err="1">
                <a:solidFill>
                  <a:schemeClr val="tx1"/>
                </a:solidFill>
              </a:rPr>
              <a:t>ipsilaterální</a:t>
            </a:r>
            <a:r>
              <a:rPr lang="cs-CZ" sz="2000" b="1" dirty="0">
                <a:solidFill>
                  <a:schemeClr val="tx1"/>
                </a:solidFill>
              </a:rPr>
              <a:t> motorickou úrovní. </a:t>
            </a:r>
          </a:p>
          <a:p>
            <a:pPr>
              <a:buFont typeface="Arial" panose="020B0604020202020204" pitchFamily="34" charset="0"/>
              <a:buChar char="•"/>
            </a:pPr>
            <a:r>
              <a:rPr lang="cs-CZ" sz="2000" b="1" dirty="0">
                <a:solidFill>
                  <a:schemeClr val="tx1"/>
                </a:solidFill>
              </a:rPr>
              <a:t>AIS D = motoricky nekompletní léze (více než polovina klíčových svalů pod neurologickou úrovní léze je na stupni 3 a více).</a:t>
            </a:r>
          </a:p>
          <a:p>
            <a:pPr>
              <a:buFont typeface="Arial" panose="020B0604020202020204" pitchFamily="34" charset="0"/>
              <a:buChar char="•"/>
            </a:pPr>
            <a:r>
              <a:rPr lang="cs-CZ" sz="2000" b="1" dirty="0">
                <a:solidFill>
                  <a:schemeClr val="tx1"/>
                </a:solidFill>
              </a:rPr>
              <a:t>AIS E = normální – jestliže je citlivost a motorická funkce označena jako normální ve všech segmentech a pacient měl původně deficit. </a:t>
            </a:r>
          </a:p>
        </p:txBody>
      </p:sp>
    </p:spTree>
    <p:extLst>
      <p:ext uri="{BB962C8B-B14F-4D97-AF65-F5344CB8AC3E}">
        <p14:creationId xmlns:p14="http://schemas.microsoft.com/office/powerpoint/2010/main" val="2600161687"/>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5772" y="589279"/>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1" y="1540189"/>
            <a:ext cx="10214181" cy="4728532"/>
          </a:xfrm>
        </p:spPr>
        <p:txBody>
          <a:bodyPr>
            <a:noAutofit/>
          </a:bodyPr>
          <a:lstStyle/>
          <a:p>
            <a:r>
              <a:rPr lang="cs-CZ" sz="2000" b="1" dirty="0">
                <a:solidFill>
                  <a:schemeClr val="tx1"/>
                </a:solidFill>
              </a:rPr>
              <a:t>Vyšetření:</a:t>
            </a:r>
          </a:p>
          <a:p>
            <a:pPr>
              <a:buFont typeface="Arial" panose="020B0604020202020204" pitchFamily="34" charset="0"/>
              <a:buChar char="•"/>
            </a:pPr>
            <a:r>
              <a:rPr lang="cs-CZ" sz="2000" b="1" dirty="0">
                <a:solidFill>
                  <a:schemeClr val="tx1"/>
                </a:solidFill>
              </a:rPr>
              <a:t>Anamnéza,</a:t>
            </a:r>
          </a:p>
          <a:p>
            <a:pPr>
              <a:buFont typeface="Arial" panose="020B0604020202020204" pitchFamily="34" charset="0"/>
              <a:buChar char="•"/>
            </a:pPr>
            <a:r>
              <a:rPr lang="cs-CZ" sz="2000" b="1" dirty="0">
                <a:solidFill>
                  <a:schemeClr val="tx1"/>
                </a:solidFill>
              </a:rPr>
              <a:t>Interní vyšetření,</a:t>
            </a:r>
          </a:p>
          <a:p>
            <a:pPr>
              <a:buFont typeface="Arial" panose="020B0604020202020204" pitchFamily="34" charset="0"/>
              <a:buChar char="•"/>
            </a:pPr>
            <a:r>
              <a:rPr lang="cs-CZ" sz="2000" b="1" dirty="0">
                <a:solidFill>
                  <a:schemeClr val="tx1"/>
                </a:solidFill>
              </a:rPr>
              <a:t>Neurologické vyšetření – neurologické vyšetření doplněné o standardizované testy:</a:t>
            </a:r>
          </a:p>
          <a:p>
            <a:pPr lvl="1">
              <a:buFont typeface="Arial" panose="020B0604020202020204" pitchFamily="34" charset="0"/>
              <a:buChar char="•"/>
            </a:pPr>
            <a:r>
              <a:rPr lang="cs-CZ" b="1" dirty="0">
                <a:solidFill>
                  <a:schemeClr val="tx1"/>
                </a:solidFill>
              </a:rPr>
              <a:t>Reflexy, pyramidové jevy, </a:t>
            </a:r>
            <a:r>
              <a:rPr lang="cs-CZ" b="1" dirty="0" err="1">
                <a:solidFill>
                  <a:schemeClr val="tx1"/>
                </a:solidFill>
              </a:rPr>
              <a:t>propriocepce</a:t>
            </a:r>
            <a:r>
              <a:rPr lang="cs-CZ" b="1" dirty="0">
                <a:solidFill>
                  <a:schemeClr val="tx1"/>
                </a:solidFill>
              </a:rPr>
              <a:t>, aj.,</a:t>
            </a:r>
          </a:p>
          <a:p>
            <a:pPr lvl="1">
              <a:buFont typeface="Arial" panose="020B0604020202020204" pitchFamily="34" charset="0"/>
              <a:buChar char="•"/>
            </a:pPr>
            <a:r>
              <a:rPr lang="cs-CZ" b="1" dirty="0">
                <a:solidFill>
                  <a:schemeClr val="tx1"/>
                </a:solidFill>
              </a:rPr>
              <a:t>ISNCSCI protokol pro stanovení NLI, MAS, MES,</a:t>
            </a:r>
          </a:p>
          <a:p>
            <a:pPr lvl="1">
              <a:buFont typeface="Arial" panose="020B0604020202020204" pitchFamily="34" charset="0"/>
              <a:buChar char="•"/>
            </a:pPr>
            <a:r>
              <a:rPr lang="cs-CZ" b="1" dirty="0">
                <a:solidFill>
                  <a:schemeClr val="tx1"/>
                </a:solidFill>
              </a:rPr>
              <a:t>WISCI,</a:t>
            </a:r>
          </a:p>
          <a:p>
            <a:pPr lvl="1">
              <a:buFont typeface="Arial" panose="020B0604020202020204" pitchFamily="34" charset="0"/>
              <a:buChar char="•"/>
            </a:pPr>
            <a:r>
              <a:rPr lang="cs-CZ" b="1" dirty="0">
                <a:solidFill>
                  <a:schemeClr val="tx1"/>
                </a:solidFill>
              </a:rPr>
              <a:t>SCIM.</a:t>
            </a:r>
          </a:p>
          <a:p>
            <a:pPr>
              <a:buFont typeface="Arial" panose="020B0604020202020204" pitchFamily="34" charset="0"/>
              <a:buChar char="•"/>
            </a:pPr>
            <a:r>
              <a:rPr lang="cs-CZ" b="1" dirty="0">
                <a:solidFill>
                  <a:schemeClr val="tx1"/>
                </a:solidFill>
              </a:rPr>
              <a:t>Zobrazovací metody (RTG, MRI, CT),</a:t>
            </a:r>
          </a:p>
          <a:p>
            <a:pPr>
              <a:buFont typeface="Arial" panose="020B0604020202020204" pitchFamily="34" charset="0"/>
              <a:buChar char="•"/>
            </a:pPr>
            <a:r>
              <a:rPr lang="cs-CZ" sz="1800" b="1" dirty="0">
                <a:solidFill>
                  <a:schemeClr val="tx1"/>
                </a:solidFill>
              </a:rPr>
              <a:t>Elektrofyziologické vyšetření (EMG, SEP, MEP),</a:t>
            </a:r>
          </a:p>
          <a:p>
            <a:pPr>
              <a:buFont typeface="Arial" panose="020B0604020202020204" pitchFamily="34" charset="0"/>
              <a:buChar char="•"/>
            </a:pPr>
            <a:r>
              <a:rPr lang="cs-CZ" sz="1800" b="1" dirty="0">
                <a:solidFill>
                  <a:schemeClr val="tx1"/>
                </a:solidFill>
              </a:rPr>
              <a:t>KR v rámci RHB.</a:t>
            </a:r>
          </a:p>
        </p:txBody>
      </p:sp>
    </p:spTree>
    <p:extLst>
      <p:ext uri="{BB962C8B-B14F-4D97-AF65-F5344CB8AC3E}">
        <p14:creationId xmlns:p14="http://schemas.microsoft.com/office/powerpoint/2010/main" val="3554799429"/>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9485" y="1334706"/>
            <a:ext cx="9927908" cy="4728532"/>
          </a:xfrm>
        </p:spPr>
        <p:txBody>
          <a:bodyPr>
            <a:noAutofit/>
          </a:bodyPr>
          <a:lstStyle/>
          <a:p>
            <a:r>
              <a:rPr lang="cs-CZ" sz="2100" b="1" dirty="0">
                <a:solidFill>
                  <a:schemeClr val="tx1"/>
                </a:solidFill>
              </a:rPr>
              <a:t>Komplikace:</a:t>
            </a:r>
          </a:p>
          <a:p>
            <a:pPr>
              <a:buFont typeface="Arial" panose="020B0604020202020204" pitchFamily="34" charset="0"/>
              <a:buChar char="•"/>
            </a:pPr>
            <a:r>
              <a:rPr lang="cs-CZ" sz="2000" b="1" dirty="0">
                <a:solidFill>
                  <a:schemeClr val="tx1"/>
                </a:solidFill>
              </a:rPr>
              <a:t>porucha respiračních funkcí (tetraplegici náchylnější),</a:t>
            </a:r>
          </a:p>
          <a:p>
            <a:pPr>
              <a:buFont typeface="Arial" panose="020B0604020202020204" pitchFamily="34" charset="0"/>
              <a:buChar char="•"/>
            </a:pPr>
            <a:r>
              <a:rPr lang="cs-CZ" sz="2000" b="1" dirty="0">
                <a:solidFill>
                  <a:schemeClr val="tx1"/>
                </a:solidFill>
              </a:rPr>
              <a:t>kardiovaskulární systém – autonomní </a:t>
            </a:r>
            <a:r>
              <a:rPr lang="cs-CZ" sz="2000" b="1" dirty="0" err="1">
                <a:solidFill>
                  <a:schemeClr val="tx1"/>
                </a:solidFill>
              </a:rPr>
              <a:t>dysreflexie</a:t>
            </a:r>
            <a:r>
              <a:rPr lang="cs-CZ" sz="2000" b="1" dirty="0">
                <a:solidFill>
                  <a:schemeClr val="tx1"/>
                </a:solidFill>
              </a:rPr>
              <a:t>, ortostatická hypotenze, TEN,</a:t>
            </a:r>
          </a:p>
          <a:p>
            <a:pPr>
              <a:buFont typeface="Arial" panose="020B0604020202020204" pitchFamily="34" charset="0"/>
              <a:buChar char="•"/>
            </a:pPr>
            <a:r>
              <a:rPr lang="cs-CZ" sz="2000" b="1" dirty="0">
                <a:solidFill>
                  <a:schemeClr val="tx1"/>
                </a:solidFill>
              </a:rPr>
              <a:t>GIT – vředová choroba žaludku, </a:t>
            </a:r>
            <a:r>
              <a:rPr lang="cs-CZ" sz="2000" b="1" dirty="0" err="1">
                <a:solidFill>
                  <a:schemeClr val="tx1"/>
                </a:solidFill>
              </a:rPr>
              <a:t>gastroezofageální</a:t>
            </a:r>
            <a:r>
              <a:rPr lang="cs-CZ" sz="2000" b="1" dirty="0">
                <a:solidFill>
                  <a:schemeClr val="tx1"/>
                </a:solidFill>
              </a:rPr>
              <a:t> reflux, neurogenní střevo, přibývání na váze,</a:t>
            </a:r>
          </a:p>
          <a:p>
            <a:pPr>
              <a:buFont typeface="Arial" panose="020B0604020202020204" pitchFamily="34" charset="0"/>
              <a:buChar char="•"/>
            </a:pPr>
            <a:r>
              <a:rPr lang="cs-CZ" sz="2000" b="1" dirty="0">
                <a:solidFill>
                  <a:schemeClr val="tx1"/>
                </a:solidFill>
              </a:rPr>
              <a:t>urogenitální systém – neurogenní dysfunkce dolních močových cest, </a:t>
            </a:r>
            <a:r>
              <a:rPr lang="cs-CZ" sz="2000" b="1" dirty="0" err="1">
                <a:solidFill>
                  <a:schemeClr val="tx1"/>
                </a:solidFill>
              </a:rPr>
              <a:t>uroinfekce</a:t>
            </a:r>
            <a:r>
              <a:rPr lang="cs-CZ" sz="2000" b="1" dirty="0">
                <a:solidFill>
                  <a:schemeClr val="tx1"/>
                </a:solidFill>
              </a:rPr>
              <a:t>, močové kameny, chronická renální insuficience ,</a:t>
            </a:r>
          </a:p>
          <a:p>
            <a:pPr>
              <a:buFont typeface="Arial" panose="020B0604020202020204" pitchFamily="34" charset="0"/>
              <a:buChar char="•"/>
            </a:pPr>
            <a:r>
              <a:rPr lang="cs-CZ" sz="2000" b="1" dirty="0">
                <a:solidFill>
                  <a:schemeClr val="tx1"/>
                </a:solidFill>
              </a:rPr>
              <a:t>muskuloskeletální systém – osteoporóza, decentrace kloubů, </a:t>
            </a:r>
            <a:r>
              <a:rPr lang="cs-CZ" sz="2000" b="1" dirty="0" err="1">
                <a:solidFill>
                  <a:schemeClr val="tx1"/>
                </a:solidFill>
              </a:rPr>
              <a:t>paraartikulární</a:t>
            </a:r>
            <a:r>
              <a:rPr lang="cs-CZ" sz="2000" b="1" dirty="0">
                <a:solidFill>
                  <a:schemeClr val="tx1"/>
                </a:solidFill>
              </a:rPr>
              <a:t> osifikace,</a:t>
            </a:r>
          </a:p>
          <a:p>
            <a:pPr>
              <a:buFont typeface="Arial" panose="020B0604020202020204" pitchFamily="34" charset="0"/>
              <a:buChar char="•"/>
            </a:pPr>
            <a:r>
              <a:rPr lang="cs-CZ" sz="2000" b="1" dirty="0">
                <a:solidFill>
                  <a:schemeClr val="tx1"/>
                </a:solidFill>
              </a:rPr>
              <a:t>kožní systém – dekubity, popáleniny, omrzliny,</a:t>
            </a:r>
          </a:p>
          <a:p>
            <a:pPr>
              <a:buFont typeface="Arial" panose="020B0604020202020204" pitchFamily="34" charset="0"/>
              <a:buChar char="•"/>
            </a:pPr>
            <a:r>
              <a:rPr lang="cs-CZ" sz="2000" b="1" dirty="0">
                <a:solidFill>
                  <a:schemeClr val="tx1"/>
                </a:solidFill>
              </a:rPr>
              <a:t>nervový systém – spasticita, neuropatické bolesti, úžinové syndromy, poruchy termoregulace (nad Th6).</a:t>
            </a:r>
          </a:p>
        </p:txBody>
      </p:sp>
    </p:spTree>
    <p:extLst>
      <p:ext uri="{BB962C8B-B14F-4D97-AF65-F5344CB8AC3E}">
        <p14:creationId xmlns:p14="http://schemas.microsoft.com/office/powerpoint/2010/main" val="1263820075"/>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10141268" cy="4728532"/>
          </a:xfrm>
        </p:spPr>
        <p:txBody>
          <a:bodyPr>
            <a:noAutofit/>
          </a:bodyPr>
          <a:lstStyle/>
          <a:p>
            <a:r>
              <a:rPr lang="cs-CZ" sz="2100" b="1" dirty="0">
                <a:solidFill>
                  <a:schemeClr val="tx1"/>
                </a:solidFill>
              </a:rPr>
              <a:t>Spinální program</a:t>
            </a:r>
          </a:p>
          <a:p>
            <a:pPr>
              <a:lnSpc>
                <a:spcPct val="150000"/>
              </a:lnSpc>
              <a:buFont typeface="Arial" panose="020B0604020202020204" pitchFamily="34" charset="0"/>
              <a:buChar char="•"/>
            </a:pPr>
            <a:r>
              <a:rPr lang="cs-CZ" sz="2000" b="1" i="1" dirty="0">
                <a:solidFill>
                  <a:schemeClr val="tx1"/>
                </a:solidFill>
              </a:rPr>
              <a:t>Stadium 1a (1. – 2. týden po poranění)</a:t>
            </a:r>
            <a:r>
              <a:rPr lang="cs-CZ" sz="2000" b="1" dirty="0">
                <a:solidFill>
                  <a:schemeClr val="tx1"/>
                </a:solidFill>
              </a:rPr>
              <a:t> – akutní fáze, provedení</a:t>
            </a:r>
            <a:br>
              <a:rPr lang="cs-CZ" sz="2000" b="1" dirty="0">
                <a:solidFill>
                  <a:schemeClr val="tx1"/>
                </a:solidFill>
              </a:rPr>
            </a:br>
            <a:r>
              <a:rPr lang="cs-CZ" sz="2000" b="1" dirty="0">
                <a:solidFill>
                  <a:schemeClr val="tx1"/>
                </a:solidFill>
              </a:rPr>
              <a:t>urgentního zákroku k dekompresi míchy a stabilizaci páteře; pacient </a:t>
            </a:r>
            <a:br>
              <a:rPr lang="cs-CZ" sz="2000" b="1" dirty="0">
                <a:solidFill>
                  <a:schemeClr val="tx1"/>
                </a:solidFill>
              </a:rPr>
            </a:br>
            <a:r>
              <a:rPr lang="cs-CZ" sz="2000" b="1" dirty="0">
                <a:solidFill>
                  <a:schemeClr val="tx1"/>
                </a:solidFill>
              </a:rPr>
              <a:t>hospitalizován na ARO či JIP specializovaného </a:t>
            </a:r>
            <a:r>
              <a:rPr lang="cs-CZ" sz="2000" b="1" dirty="0" err="1">
                <a:solidFill>
                  <a:schemeClr val="tx1"/>
                </a:solidFill>
              </a:rPr>
              <a:t>spondylochirurgického</a:t>
            </a:r>
            <a:br>
              <a:rPr lang="cs-CZ" sz="2000" b="1" dirty="0">
                <a:solidFill>
                  <a:schemeClr val="tx1"/>
                </a:solidFill>
              </a:rPr>
            </a:br>
            <a:r>
              <a:rPr lang="cs-CZ" sz="2000" b="1" dirty="0">
                <a:solidFill>
                  <a:schemeClr val="tx1"/>
                </a:solidFill>
              </a:rPr>
              <a:t>pracoviště. Oběhově stabilní → přeložení na spinální jednotku.</a:t>
            </a:r>
          </a:p>
          <a:p>
            <a:pPr>
              <a:lnSpc>
                <a:spcPct val="150000"/>
              </a:lnSpc>
              <a:buFont typeface="Arial" panose="020B0604020202020204" pitchFamily="34" charset="0"/>
              <a:buChar char="•"/>
            </a:pPr>
            <a:r>
              <a:rPr lang="cs-CZ" sz="2000" b="1" i="1" dirty="0">
                <a:solidFill>
                  <a:schemeClr val="tx1"/>
                </a:solidFill>
              </a:rPr>
              <a:t>Stadium 1b (cca. 3. – 12. týden po poranění)</a:t>
            </a:r>
            <a:r>
              <a:rPr lang="cs-CZ" sz="2000" b="1" dirty="0">
                <a:solidFill>
                  <a:schemeClr val="tx1"/>
                </a:solidFill>
              </a:rPr>
              <a:t> – subakutní fáze, hospitalizace na SJ (Brno, Ostrava, Liberec, Praha); zde komplexní lékařská, psychologická, ošetřovatelská a rehabilitační péče. Na SJ okolo 2 až 3 měsíců → </a:t>
            </a:r>
            <a:r>
              <a:rPr lang="cs-CZ" sz="2000" b="1" dirty="0"/>
              <a:t>RÚ.</a:t>
            </a:r>
            <a:endParaRPr lang="cs-CZ" sz="2400" b="1" dirty="0"/>
          </a:p>
        </p:txBody>
      </p:sp>
    </p:spTree>
    <p:extLst>
      <p:ext uri="{BB962C8B-B14F-4D97-AF65-F5344CB8AC3E}">
        <p14:creationId xmlns:p14="http://schemas.microsoft.com/office/powerpoint/2010/main" val="1539913327"/>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542732" y="1550349"/>
            <a:ext cx="10374948" cy="4728532"/>
          </a:xfrm>
        </p:spPr>
        <p:txBody>
          <a:bodyPr>
            <a:noAutofit/>
          </a:bodyPr>
          <a:lstStyle/>
          <a:p>
            <a:r>
              <a:rPr lang="cs-CZ" sz="2000" b="1" dirty="0">
                <a:solidFill>
                  <a:schemeClr val="tx1"/>
                </a:solidFill>
              </a:rPr>
              <a:t>Spinální program</a:t>
            </a:r>
          </a:p>
          <a:p>
            <a:pPr>
              <a:lnSpc>
                <a:spcPct val="150000"/>
              </a:lnSpc>
              <a:buFont typeface="Arial" panose="020B0604020202020204" pitchFamily="34" charset="0"/>
              <a:buChar char="•"/>
            </a:pPr>
            <a:r>
              <a:rPr lang="cs-CZ" b="1" i="1" dirty="0">
                <a:solidFill>
                  <a:schemeClr val="tx1"/>
                </a:solidFill>
              </a:rPr>
              <a:t>Stadium 2 (cca. 6. – 26. týden po poranění) </a:t>
            </a:r>
            <a:r>
              <a:rPr lang="cs-CZ" b="1" dirty="0">
                <a:solidFill>
                  <a:schemeClr val="tx1"/>
                </a:solidFill>
              </a:rPr>
              <a:t>– chronické stádium, pacient hospitalizován na spinální rehabilitační jednotce (SRJ) rehabilitačního ústavu (Luže-</a:t>
            </a:r>
            <a:r>
              <a:rPr lang="cs-CZ" b="1" dirty="0" err="1">
                <a:solidFill>
                  <a:schemeClr val="tx1"/>
                </a:solidFill>
              </a:rPr>
              <a:t>Košumberk</a:t>
            </a:r>
            <a:r>
              <a:rPr lang="cs-CZ" b="1" dirty="0">
                <a:solidFill>
                  <a:schemeClr val="tx1"/>
                </a:solidFill>
              </a:rPr>
              <a:t>, Hrabyně, Kladruby). Pokračování v intenzivní rehabilitaci + vybavení kompenzačními pomůckami. Po 4-5 měsících je propuštěn do domácího prostředí.</a:t>
            </a:r>
          </a:p>
          <a:p>
            <a:pPr>
              <a:lnSpc>
                <a:spcPct val="150000"/>
              </a:lnSpc>
              <a:buFont typeface="Arial" panose="020B0604020202020204" pitchFamily="34" charset="0"/>
              <a:buChar char="•"/>
            </a:pPr>
            <a:r>
              <a:rPr lang="cs-CZ" b="1" i="1" dirty="0">
                <a:solidFill>
                  <a:schemeClr val="tx1"/>
                </a:solidFill>
              </a:rPr>
              <a:t>Stadium 3 (tzv. terciální stádium) – </a:t>
            </a:r>
            <a:r>
              <a:rPr lang="cs-CZ" b="1" dirty="0">
                <a:solidFill>
                  <a:schemeClr val="tx1"/>
                </a:solidFill>
              </a:rPr>
              <a:t>důležité zajistit pacientovi po poškození míchy co nejlepší kvalitu života; pacient sledován u svého praktického lékaře, neurologa, v rámci SJ u RHB lékaře, urologa, v případě zhoršení zdravotního stavu hospitalizace ve spádové SJ; důležitý individuální rehabilitační plán (udržení fyzické kondice, prevence sekundárních komplikací); důležitá sociální rehabilitace a pracovní rehabilitace (Centrum Paraple v Praze, </a:t>
            </a:r>
            <a:r>
              <a:rPr lang="cs-CZ" b="1" dirty="0" err="1">
                <a:solidFill>
                  <a:schemeClr val="tx1"/>
                </a:solidFill>
              </a:rPr>
              <a:t>ParaCENTRUM</a:t>
            </a:r>
            <a:r>
              <a:rPr lang="cs-CZ" b="1" dirty="0">
                <a:solidFill>
                  <a:schemeClr val="tx1"/>
                </a:solidFill>
              </a:rPr>
              <a:t> </a:t>
            </a:r>
            <a:r>
              <a:rPr lang="cs-CZ" b="1" dirty="0" err="1">
                <a:solidFill>
                  <a:schemeClr val="tx1"/>
                </a:solidFill>
              </a:rPr>
              <a:t>Fenix</a:t>
            </a:r>
            <a:r>
              <a:rPr lang="cs-CZ" b="1" dirty="0">
                <a:solidFill>
                  <a:schemeClr val="tx1"/>
                </a:solidFill>
              </a:rPr>
              <a:t> v Brně, Liga vozíčkářů, CZEPA)</a:t>
            </a:r>
            <a:br>
              <a:rPr lang="cs-CZ" b="1" dirty="0">
                <a:solidFill>
                  <a:schemeClr val="tx1"/>
                </a:solidFill>
              </a:rPr>
            </a:br>
            <a:r>
              <a:rPr lang="cs-CZ" b="1" dirty="0"/>
              <a:t> </a:t>
            </a:r>
            <a:br>
              <a:rPr lang="cs-CZ" b="1" dirty="0"/>
            </a:br>
            <a:endParaRPr lang="cs-CZ" sz="2000" b="1" dirty="0"/>
          </a:p>
        </p:txBody>
      </p:sp>
    </p:spTree>
    <p:extLst>
      <p:ext uri="{BB962C8B-B14F-4D97-AF65-F5344CB8AC3E}">
        <p14:creationId xmlns:p14="http://schemas.microsoft.com/office/powerpoint/2010/main" val="3406045078"/>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542732" y="1550349"/>
            <a:ext cx="10374948" cy="4728532"/>
          </a:xfrm>
        </p:spPr>
        <p:txBody>
          <a:bodyPr>
            <a:noAutofit/>
          </a:bodyPr>
          <a:lstStyle/>
          <a:p>
            <a:r>
              <a:rPr lang="cs-CZ" sz="2000" b="1" dirty="0">
                <a:solidFill>
                  <a:schemeClr val="tx1"/>
                </a:solidFill>
              </a:rPr>
              <a:t>Rehabilitační postupy</a:t>
            </a:r>
          </a:p>
          <a:p>
            <a:pPr>
              <a:lnSpc>
                <a:spcPct val="150000"/>
              </a:lnSpc>
              <a:buFont typeface="Arial" panose="020B0604020202020204" pitchFamily="34" charset="0"/>
              <a:buChar char="•"/>
            </a:pPr>
            <a:r>
              <a:rPr lang="cs-CZ" b="1" dirty="0">
                <a:solidFill>
                  <a:schemeClr val="tx1"/>
                </a:solidFill>
              </a:rPr>
              <a:t>Akutní fáze: </a:t>
            </a:r>
            <a:br>
              <a:rPr lang="cs-CZ" b="1" dirty="0">
                <a:solidFill>
                  <a:schemeClr val="tx1"/>
                </a:solidFill>
              </a:rPr>
            </a:br>
            <a:r>
              <a:rPr lang="cs-CZ" b="1" dirty="0">
                <a:solidFill>
                  <a:schemeClr val="tx1"/>
                </a:solidFill>
              </a:rPr>
              <a:t>- polohování, bandážování,</a:t>
            </a:r>
            <a:br>
              <a:rPr lang="cs-CZ" b="1" dirty="0">
                <a:solidFill>
                  <a:schemeClr val="tx1"/>
                </a:solidFill>
              </a:rPr>
            </a:br>
            <a:r>
              <a:rPr lang="cs-CZ" b="1" dirty="0">
                <a:solidFill>
                  <a:schemeClr val="tx1"/>
                </a:solidFill>
              </a:rPr>
              <a:t>- RFT, VRL, centrace,</a:t>
            </a:r>
            <a:br>
              <a:rPr lang="cs-CZ" b="1" dirty="0">
                <a:solidFill>
                  <a:schemeClr val="tx1"/>
                </a:solidFill>
              </a:rPr>
            </a:br>
            <a:r>
              <a:rPr lang="cs-CZ" b="1" dirty="0">
                <a:solidFill>
                  <a:schemeClr val="tx1"/>
                </a:solidFill>
              </a:rPr>
              <a:t>- pasivní pohyby: prevence kontraktur v kloubech a po nástupu spasticity i její zmírnění; 	nepřesahujeme 2/3 fyziologického rozsahu pohybu; součástí také centrace RAK a KYK.</a:t>
            </a:r>
          </a:p>
          <a:p>
            <a:pPr>
              <a:lnSpc>
                <a:spcPct val="150000"/>
              </a:lnSpc>
              <a:buFont typeface="Arial" panose="020B0604020202020204" pitchFamily="34" charset="0"/>
              <a:buChar char="•"/>
            </a:pPr>
            <a:r>
              <a:rPr lang="cs-CZ" b="1" dirty="0">
                <a:solidFill>
                  <a:schemeClr val="tx1"/>
                </a:solidFill>
              </a:rPr>
              <a:t>Subakutní fáze:</a:t>
            </a:r>
            <a:br>
              <a:rPr lang="cs-CZ" b="1" dirty="0">
                <a:solidFill>
                  <a:schemeClr val="tx1"/>
                </a:solidFill>
              </a:rPr>
            </a:br>
            <a:r>
              <a:rPr lang="cs-CZ" b="1" dirty="0">
                <a:solidFill>
                  <a:schemeClr val="tx1"/>
                </a:solidFill>
              </a:rPr>
              <a:t>- polohování (i ruka u tetraplegiků – funkční úchop), bandážování,</a:t>
            </a:r>
            <a:br>
              <a:rPr lang="cs-CZ" b="1" dirty="0">
                <a:solidFill>
                  <a:schemeClr val="tx1"/>
                </a:solidFill>
              </a:rPr>
            </a:br>
            <a:r>
              <a:rPr lang="cs-CZ" b="1" dirty="0">
                <a:solidFill>
                  <a:schemeClr val="tx1"/>
                </a:solidFill>
              </a:rPr>
              <a:t>- postupná vertikalizace – sed, stoj, chůze dle možností pacienta (pozor na ortostatickou 	hypotenzi) – bradlový chodník→ chodítko → 2 FH; ortézy,</a:t>
            </a:r>
            <a:br>
              <a:rPr lang="cs-CZ" b="1" dirty="0">
                <a:solidFill>
                  <a:schemeClr val="tx1"/>
                </a:solidFill>
              </a:rPr>
            </a:br>
            <a:r>
              <a:rPr lang="cs-CZ" b="1" dirty="0">
                <a:solidFill>
                  <a:schemeClr val="tx1"/>
                </a:solidFill>
              </a:rPr>
              <a:t>- RFT.</a:t>
            </a:r>
            <a:br>
              <a:rPr lang="cs-CZ" b="1" dirty="0">
                <a:solidFill>
                  <a:schemeClr val="tx1"/>
                </a:solidFill>
              </a:rPr>
            </a:br>
            <a:endParaRPr lang="cs-CZ" sz="2000" b="1" dirty="0">
              <a:solidFill>
                <a:schemeClr val="tx1"/>
              </a:solidFill>
            </a:endParaRPr>
          </a:p>
        </p:txBody>
      </p:sp>
    </p:spTree>
    <p:extLst>
      <p:ext uri="{BB962C8B-B14F-4D97-AF65-F5344CB8AC3E}">
        <p14:creationId xmlns:p14="http://schemas.microsoft.com/office/powerpoint/2010/main" val="3046134479"/>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551199" y="1550349"/>
            <a:ext cx="10374948" cy="4728532"/>
          </a:xfrm>
        </p:spPr>
        <p:txBody>
          <a:bodyPr>
            <a:noAutofit/>
          </a:bodyPr>
          <a:lstStyle/>
          <a:p>
            <a:r>
              <a:rPr lang="cs-CZ" sz="2000" b="1" dirty="0">
                <a:solidFill>
                  <a:schemeClr val="tx1"/>
                </a:solidFill>
              </a:rPr>
              <a:t>Rehabilitační postupy</a:t>
            </a:r>
          </a:p>
          <a:p>
            <a:pPr marL="0" indent="0">
              <a:lnSpc>
                <a:spcPct val="150000"/>
              </a:lnSpc>
              <a:buNone/>
            </a:pPr>
            <a:r>
              <a:rPr lang="cs-CZ" sz="2000" b="1" dirty="0">
                <a:solidFill>
                  <a:schemeClr val="tx1"/>
                </a:solidFill>
              </a:rPr>
              <a:t>-	</a:t>
            </a:r>
            <a:r>
              <a:rPr lang="cs-CZ" b="1" dirty="0">
                <a:solidFill>
                  <a:schemeClr val="tx1"/>
                </a:solidFill>
              </a:rPr>
              <a:t>pasivní pohyby v rámci prevence kontraktur a zmírnění spasticity, postupně aktivní 	pohyby s dopomocí až aktivní pohyby proti gravitaci a odporu, aktivní zapojení částí 	těla se zachovanou motorickou funkcí,</a:t>
            </a:r>
            <a:br>
              <a:rPr lang="cs-CZ" b="1" dirty="0">
                <a:solidFill>
                  <a:schemeClr val="tx1"/>
                </a:solidFill>
              </a:rPr>
            </a:br>
            <a:r>
              <a:rPr lang="cs-CZ" b="1" dirty="0">
                <a:solidFill>
                  <a:schemeClr val="tx1"/>
                </a:solidFill>
              </a:rPr>
              <a:t>-	trénink stability trupu – přenášení váhy vsedě, postupně využití labilních ploch 	(válec), 	rytmická stabilizace, </a:t>
            </a:r>
            <a:br>
              <a:rPr lang="cs-CZ" b="1" dirty="0">
                <a:solidFill>
                  <a:schemeClr val="tx1"/>
                </a:solidFill>
              </a:rPr>
            </a:br>
            <a:r>
              <a:rPr lang="cs-CZ" b="1" dirty="0">
                <a:solidFill>
                  <a:schemeClr val="tx1"/>
                </a:solidFill>
              </a:rPr>
              <a:t>-	nácvik pohybových stereotypů,</a:t>
            </a:r>
            <a:br>
              <a:rPr lang="cs-CZ" b="1" dirty="0">
                <a:solidFill>
                  <a:schemeClr val="tx1"/>
                </a:solidFill>
              </a:rPr>
            </a:br>
            <a:r>
              <a:rPr lang="cs-CZ" b="1" dirty="0">
                <a:solidFill>
                  <a:schemeClr val="tx1"/>
                </a:solidFill>
              </a:rPr>
              <a:t>- 	centrace RAK + KYK,</a:t>
            </a:r>
            <a:br>
              <a:rPr lang="cs-CZ" b="1" dirty="0">
                <a:solidFill>
                  <a:schemeClr val="tx1"/>
                </a:solidFill>
              </a:rPr>
            </a:br>
            <a:r>
              <a:rPr lang="cs-CZ" b="1" dirty="0">
                <a:solidFill>
                  <a:schemeClr val="tx1"/>
                </a:solidFill>
              </a:rPr>
              <a:t>-	speciální techniky – Vojtova reflexní lokomoce, PNF, DNS, BPP dle Čápové, ACT, 	</a:t>
            </a:r>
            <a:r>
              <a:rPr lang="cs-CZ" b="1" dirty="0" err="1">
                <a:solidFill>
                  <a:schemeClr val="tx1"/>
                </a:solidFill>
              </a:rPr>
              <a:t>Therapy</a:t>
            </a:r>
            <a:r>
              <a:rPr lang="cs-CZ" b="1" dirty="0">
                <a:solidFill>
                  <a:schemeClr val="tx1"/>
                </a:solidFill>
              </a:rPr>
              <a:t> Master,</a:t>
            </a:r>
            <a:br>
              <a:rPr lang="cs-CZ" b="1" dirty="0">
                <a:solidFill>
                  <a:schemeClr val="tx1"/>
                </a:solidFill>
              </a:rPr>
            </a:br>
            <a:r>
              <a:rPr lang="cs-CZ" b="1" dirty="0">
                <a:solidFill>
                  <a:schemeClr val="tx1"/>
                </a:solidFill>
              </a:rPr>
              <a:t>-	měkké a mobilizační techniky – hrudník, šíje, RAK, mobilizace </a:t>
            </a:r>
            <a:r>
              <a:rPr lang="cs-CZ" b="1" dirty="0" err="1">
                <a:solidFill>
                  <a:schemeClr val="tx1"/>
                </a:solidFill>
              </a:rPr>
              <a:t>aker</a:t>
            </a:r>
            <a:r>
              <a:rPr lang="cs-CZ" b="1" dirty="0">
                <a:solidFill>
                  <a:schemeClr val="tx1"/>
                </a:solidFill>
              </a:rPr>
              <a:t> HKK i DKK, jizva, </a:t>
            </a:r>
            <a:br>
              <a:rPr lang="cs-CZ" b="1" dirty="0">
                <a:solidFill>
                  <a:schemeClr val="tx1"/>
                </a:solidFill>
              </a:rPr>
            </a:br>
            <a:r>
              <a:rPr lang="cs-CZ" b="1" dirty="0">
                <a:solidFill>
                  <a:schemeClr val="tx1"/>
                </a:solidFill>
              </a:rPr>
              <a:t>-	cvičení v představě.</a:t>
            </a:r>
            <a:br>
              <a:rPr lang="cs-CZ" b="1" dirty="0">
                <a:solidFill>
                  <a:schemeClr val="tx1"/>
                </a:solidFill>
              </a:rPr>
            </a:br>
            <a:endParaRPr lang="cs-CZ" sz="2000" b="1" dirty="0">
              <a:solidFill>
                <a:schemeClr val="tx1"/>
              </a:solidFill>
            </a:endParaRPr>
          </a:p>
          <a:p>
            <a:pPr marL="0" indent="0">
              <a:buNone/>
            </a:pPr>
            <a:endParaRPr lang="cs-CZ" sz="2000" b="1" dirty="0"/>
          </a:p>
        </p:txBody>
      </p:sp>
    </p:spTree>
    <p:extLst>
      <p:ext uri="{BB962C8B-B14F-4D97-AF65-F5344CB8AC3E}">
        <p14:creationId xmlns:p14="http://schemas.microsoft.com/office/powerpoint/2010/main" val="2280774415"/>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2">
            <a:noAutofit/>
          </a:bodyPr>
          <a:lstStyle/>
          <a:p>
            <a:r>
              <a:rPr lang="cs-CZ" sz="2000" b="1" dirty="0">
                <a:solidFill>
                  <a:schemeClr val="tx1"/>
                </a:solidFill>
              </a:rPr>
              <a:t>Rehabilitační postupy</a:t>
            </a:r>
          </a:p>
          <a:p>
            <a:pPr marL="0" indent="0">
              <a:buNone/>
            </a:pPr>
            <a:r>
              <a:rPr lang="cs-CZ" sz="2000" b="1" dirty="0">
                <a:solidFill>
                  <a:schemeClr val="tx1"/>
                </a:solidFill>
              </a:rPr>
              <a:t>-	</a:t>
            </a:r>
            <a:r>
              <a:rPr lang="cs-CZ" b="1" dirty="0">
                <a:solidFill>
                  <a:schemeClr val="tx1"/>
                </a:solidFill>
              </a:rPr>
              <a:t>přístroje: </a:t>
            </a:r>
            <a:r>
              <a:rPr lang="cs-CZ" b="1" dirty="0" err="1">
                <a:solidFill>
                  <a:schemeClr val="tx1"/>
                </a:solidFill>
              </a:rPr>
              <a:t>Erigo</a:t>
            </a:r>
            <a:r>
              <a:rPr lang="cs-CZ" b="1" dirty="0">
                <a:solidFill>
                  <a:schemeClr val="tx1"/>
                </a:solidFill>
              </a:rPr>
              <a:t>, </a:t>
            </a:r>
            <a:r>
              <a:rPr lang="cs-CZ" b="1" dirty="0" err="1">
                <a:solidFill>
                  <a:schemeClr val="tx1"/>
                </a:solidFill>
              </a:rPr>
              <a:t>vertikalizační</a:t>
            </a:r>
            <a:r>
              <a:rPr lang="cs-CZ" b="1" dirty="0">
                <a:solidFill>
                  <a:schemeClr val="tx1"/>
                </a:solidFill>
              </a:rPr>
              <a:t> stůl, 	</a:t>
            </a:r>
            <a:r>
              <a:rPr lang="cs-CZ" b="1" dirty="0" err="1">
                <a:solidFill>
                  <a:schemeClr val="tx1"/>
                </a:solidFill>
              </a:rPr>
              <a:t>motomed</a:t>
            </a:r>
            <a:endParaRPr lang="cs-CZ" b="1" dirty="0">
              <a:solidFill>
                <a:schemeClr val="tx1"/>
              </a:solidFill>
            </a:endParaRPr>
          </a:p>
          <a:p>
            <a:pPr marL="0" indent="0">
              <a:buNone/>
            </a:pPr>
            <a:r>
              <a:rPr lang="cs-CZ" b="1" dirty="0">
                <a:solidFill>
                  <a:schemeClr val="tx1"/>
                </a:solidFill>
              </a:rPr>
              <a:t>-	ergoterapie: nácvik mobility na lůžku, 	přesunů, mobility na vozíku, ADL, 	úchopových funkcí = funkční úchop 	(trénink HKK)</a:t>
            </a:r>
          </a:p>
          <a:p>
            <a:pPr>
              <a:buFont typeface="Arial" panose="020B0604020202020204" pitchFamily="34" charset="0"/>
              <a:buChar char="•"/>
            </a:pPr>
            <a:r>
              <a:rPr lang="cs-CZ" b="1" dirty="0">
                <a:solidFill>
                  <a:schemeClr val="tx1"/>
                </a:solidFill>
              </a:rPr>
              <a:t>Chronické stádium</a:t>
            </a:r>
          </a:p>
          <a:p>
            <a:pPr marL="0" indent="0">
              <a:buNone/>
            </a:pPr>
            <a:r>
              <a:rPr lang="cs-CZ" b="1" dirty="0">
                <a:solidFill>
                  <a:schemeClr val="tx1"/>
                </a:solidFill>
              </a:rPr>
              <a:t>-	polohování (dle potřeby)</a:t>
            </a:r>
            <a:br>
              <a:rPr lang="cs-CZ" b="1" dirty="0">
                <a:solidFill>
                  <a:schemeClr val="tx1"/>
                </a:solidFill>
              </a:rPr>
            </a:br>
            <a:r>
              <a:rPr lang="cs-CZ" b="1" dirty="0">
                <a:solidFill>
                  <a:schemeClr val="tx1"/>
                </a:solidFill>
              </a:rPr>
              <a:t>-	vertikalizace – nácvik sedu, stoje a 	chůze (bradla, chodítko, 2 FH, </a:t>
            </a:r>
            <a:r>
              <a:rPr lang="cs-CZ" b="1" dirty="0" err="1">
                <a:solidFill>
                  <a:schemeClr val="tx1"/>
                </a:solidFill>
              </a:rPr>
              <a:t>Zebris</a:t>
            </a:r>
            <a:r>
              <a:rPr lang="cs-CZ" b="1" dirty="0">
                <a:solidFill>
                  <a:schemeClr val="tx1"/>
                </a:solidFill>
              </a:rPr>
              <a:t>, 	</a:t>
            </a:r>
            <a:r>
              <a:rPr lang="cs-CZ" b="1" dirty="0" err="1">
                <a:solidFill>
                  <a:schemeClr val="tx1"/>
                </a:solidFill>
              </a:rPr>
              <a:t>Lokomat</a:t>
            </a:r>
            <a:r>
              <a:rPr lang="cs-CZ" b="1" dirty="0">
                <a:solidFill>
                  <a:schemeClr val="tx1"/>
                </a:solidFill>
              </a:rPr>
              <a:t>, ortézy)</a:t>
            </a:r>
            <a:br>
              <a:rPr lang="cs-CZ" b="1" dirty="0">
                <a:solidFill>
                  <a:schemeClr val="tx1"/>
                </a:solidFill>
              </a:rPr>
            </a:br>
            <a:r>
              <a:rPr lang="cs-CZ" b="1" dirty="0">
                <a:solidFill>
                  <a:schemeClr val="tx1"/>
                </a:solidFill>
              </a:rPr>
              <a:t>-	pasivní pohyby v rámci prevence 	kontraktur a zmírnění spasticity + 	aktivní zvyšování svalové síly v místech 	se zachovanou motorickou funkcí (i 	posilovna</a:t>
            </a:r>
            <a:r>
              <a:rPr lang="cs-CZ" b="1" dirty="0"/>
              <a:t>)</a:t>
            </a:r>
          </a:p>
          <a:p>
            <a:pPr marL="0" indent="0">
              <a:buNone/>
            </a:pPr>
            <a:endParaRPr lang="cs-CZ" b="1" dirty="0"/>
          </a:p>
          <a:p>
            <a:pPr marL="0" indent="0">
              <a:buNone/>
            </a:pPr>
            <a:endParaRPr lang="cs-CZ" sz="2000" b="1" dirty="0"/>
          </a:p>
        </p:txBody>
      </p:sp>
      <p:pic>
        <p:nvPicPr>
          <p:cNvPr id="4" name="Obrázek 3">
            <a:extLst>
              <a:ext uri="{FF2B5EF4-FFF2-40B4-BE49-F238E27FC236}">
                <a16:creationId xmlns:a16="http://schemas.microsoft.com/office/drawing/2014/main" id="{40B7E78E-5DB8-4D23-B7ED-F5BFE1961831}"/>
              </a:ext>
            </a:extLst>
          </p:cNvPr>
          <p:cNvPicPr>
            <a:picLocks noChangeAspect="1"/>
          </p:cNvPicPr>
          <p:nvPr/>
        </p:nvPicPr>
        <p:blipFill>
          <a:blip r:embed="rId3"/>
          <a:stretch>
            <a:fillRect/>
          </a:stretch>
        </p:blipFill>
        <p:spPr>
          <a:xfrm>
            <a:off x="8533980" y="674910"/>
            <a:ext cx="2763940" cy="3647496"/>
          </a:xfrm>
          <a:prstGeom prst="rect">
            <a:avLst/>
          </a:prstGeom>
        </p:spPr>
      </p:pic>
      <p:sp>
        <p:nvSpPr>
          <p:cNvPr id="5" name="TextovéPole 4">
            <a:extLst>
              <a:ext uri="{FF2B5EF4-FFF2-40B4-BE49-F238E27FC236}">
                <a16:creationId xmlns:a16="http://schemas.microsoft.com/office/drawing/2014/main" id="{0F08C3F9-DDAD-4F54-BF8C-75D1006572A4}"/>
              </a:ext>
            </a:extLst>
          </p:cNvPr>
          <p:cNvSpPr txBox="1"/>
          <p:nvPr/>
        </p:nvSpPr>
        <p:spPr>
          <a:xfrm>
            <a:off x="9752672" y="4332694"/>
            <a:ext cx="1622560" cy="307777"/>
          </a:xfrm>
          <a:prstGeom prst="rect">
            <a:avLst/>
          </a:prstGeom>
          <a:noFill/>
        </p:spPr>
        <p:txBody>
          <a:bodyPr wrap="none" rtlCol="0">
            <a:spAutoFit/>
          </a:bodyPr>
          <a:lstStyle/>
          <a:p>
            <a:r>
              <a:rPr lang="cs-CZ" sz="1400" i="1" dirty="0"/>
              <a:t>Faltýnková, 2012</a:t>
            </a:r>
          </a:p>
        </p:txBody>
      </p:sp>
    </p:spTree>
    <p:extLst>
      <p:ext uri="{BB962C8B-B14F-4D97-AF65-F5344CB8AC3E}">
        <p14:creationId xmlns:p14="http://schemas.microsoft.com/office/powerpoint/2010/main" val="209142301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D314B-99A6-4C03-A1D0-3C8AE440C949}"/>
              </a:ext>
            </a:extLst>
          </p:cNvPr>
          <p:cNvSpPr>
            <a:spLocks noGrp="1"/>
          </p:cNvSpPr>
          <p:nvPr>
            <p:ph type="title"/>
          </p:nvPr>
        </p:nvSpPr>
        <p:spPr>
          <a:xfrm>
            <a:off x="1954972" y="666640"/>
            <a:ext cx="8911687" cy="1280890"/>
          </a:xfrm>
        </p:spPr>
        <p:txBody>
          <a:bodyPr/>
          <a:lstStyle/>
          <a:p>
            <a:r>
              <a:rPr lang="cs-CZ" b="1" dirty="0">
                <a:solidFill>
                  <a:schemeClr val="tx1"/>
                </a:solidFill>
              </a:rPr>
              <a:t>Zlomeniny v oblasti pánve</a:t>
            </a:r>
          </a:p>
        </p:txBody>
      </p:sp>
      <p:sp>
        <p:nvSpPr>
          <p:cNvPr id="3" name="Zástupný obsah 2">
            <a:extLst>
              <a:ext uri="{FF2B5EF4-FFF2-40B4-BE49-F238E27FC236}">
                <a16:creationId xmlns:a16="http://schemas.microsoft.com/office/drawing/2014/main" id="{CD126A3D-19F5-49F1-A002-8461F45096C4}"/>
              </a:ext>
            </a:extLst>
          </p:cNvPr>
          <p:cNvSpPr>
            <a:spLocks noGrp="1"/>
          </p:cNvSpPr>
          <p:nvPr>
            <p:ph idx="1"/>
          </p:nvPr>
        </p:nvSpPr>
        <p:spPr>
          <a:xfrm>
            <a:off x="2029400" y="1655134"/>
            <a:ext cx="9698312" cy="4947685"/>
          </a:xfrm>
        </p:spPr>
        <p:txBody>
          <a:bodyPr>
            <a:normAutofit/>
          </a:bodyPr>
          <a:lstStyle/>
          <a:p>
            <a:pPr>
              <a:buFont typeface="Arial" panose="020B0604020202020204" pitchFamily="34" charset="0"/>
              <a:buChar char="•"/>
            </a:pPr>
            <a:r>
              <a:rPr lang="cs-CZ" sz="2000" b="1" dirty="0">
                <a:solidFill>
                  <a:schemeClr val="tx1"/>
                </a:solidFill>
              </a:rPr>
              <a:t>Zlomeniny typu C – rotačně i vertikálně nestabilní poranění pánevního kruhu, kompletní poranění zadního segmentu s dislokací v horizontální i vertikální rovině:</a:t>
            </a:r>
          </a:p>
          <a:p>
            <a:pPr marL="0" indent="0">
              <a:buNone/>
            </a:pPr>
            <a:r>
              <a:rPr lang="cs-CZ" sz="2000" b="1" dirty="0">
                <a:solidFill>
                  <a:schemeClr val="tx1"/>
                </a:solidFill>
              </a:rPr>
              <a:t>	C1 – unilaterální poranění,</a:t>
            </a:r>
          </a:p>
          <a:p>
            <a:pPr marL="0" indent="0">
              <a:buNone/>
            </a:pPr>
            <a:r>
              <a:rPr lang="cs-CZ" sz="2000" b="1" dirty="0">
                <a:solidFill>
                  <a:schemeClr val="tx1"/>
                </a:solidFill>
              </a:rPr>
              <a:t>	C2 – bilaterální poranění, na jedné straně poranění typu B a na druhé 	typu C,</a:t>
            </a:r>
          </a:p>
          <a:p>
            <a:pPr marL="0" indent="0">
              <a:buNone/>
            </a:pPr>
            <a:r>
              <a:rPr lang="cs-CZ" sz="2000" b="1" dirty="0">
                <a:solidFill>
                  <a:schemeClr val="tx1"/>
                </a:solidFill>
              </a:rPr>
              <a:t>	C3 – bilaterální poranění s oboustranným poraněním typu C.</a:t>
            </a:r>
            <a:endParaRPr lang="cs-CZ" b="1" dirty="0">
              <a:solidFill>
                <a:schemeClr val="tx1"/>
              </a:solidFill>
            </a:endParaRPr>
          </a:p>
          <a:p>
            <a:pPr marL="0" indent="0">
              <a:buNone/>
            </a:pPr>
            <a:r>
              <a:rPr lang="cs-CZ" sz="2000" b="1" dirty="0">
                <a:solidFill>
                  <a:schemeClr val="tx1"/>
                </a:solidFill>
              </a:rPr>
              <a:t>	</a:t>
            </a:r>
          </a:p>
        </p:txBody>
      </p:sp>
    </p:spTree>
    <p:extLst>
      <p:ext uri="{BB962C8B-B14F-4D97-AF65-F5344CB8AC3E}">
        <p14:creationId xmlns:p14="http://schemas.microsoft.com/office/powerpoint/2010/main" val="2680608557"/>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D9AF609-3331-4F88-B958-3ED78F6BF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817" y="369370"/>
            <a:ext cx="3810000" cy="5715000"/>
          </a:xfrm>
          <a:prstGeom prst="rect">
            <a:avLst/>
          </a:prstGeom>
        </p:spPr>
      </p:pic>
      <p:sp>
        <p:nvSpPr>
          <p:cNvPr id="4" name="Obdélník 3">
            <a:extLst>
              <a:ext uri="{FF2B5EF4-FFF2-40B4-BE49-F238E27FC236}">
                <a16:creationId xmlns:a16="http://schemas.microsoft.com/office/drawing/2014/main" id="{2D76A1A9-FF10-44DE-BDEB-CD8F27F1971F}"/>
              </a:ext>
            </a:extLst>
          </p:cNvPr>
          <p:cNvSpPr/>
          <p:nvPr/>
        </p:nvSpPr>
        <p:spPr>
          <a:xfrm>
            <a:off x="3489957" y="6084370"/>
            <a:ext cx="3270186" cy="307777"/>
          </a:xfrm>
          <a:prstGeom prst="rect">
            <a:avLst/>
          </a:prstGeom>
        </p:spPr>
        <p:txBody>
          <a:bodyPr wrap="square">
            <a:spAutoFit/>
          </a:bodyPr>
          <a:lstStyle/>
          <a:p>
            <a:r>
              <a:rPr lang="cs-CZ" sz="1400" i="1" dirty="0"/>
              <a:t>https://www.stargen-eu.cz</a:t>
            </a:r>
          </a:p>
        </p:txBody>
      </p:sp>
      <p:sp>
        <p:nvSpPr>
          <p:cNvPr id="5" name="TextovéPole 4">
            <a:extLst>
              <a:ext uri="{FF2B5EF4-FFF2-40B4-BE49-F238E27FC236}">
                <a16:creationId xmlns:a16="http://schemas.microsoft.com/office/drawing/2014/main" id="{3CF322A9-8E23-46C6-97D5-7B547C419845}"/>
              </a:ext>
            </a:extLst>
          </p:cNvPr>
          <p:cNvSpPr txBox="1"/>
          <p:nvPr/>
        </p:nvSpPr>
        <p:spPr>
          <a:xfrm>
            <a:off x="5977288" y="281187"/>
            <a:ext cx="856649" cy="369332"/>
          </a:xfrm>
          <a:prstGeom prst="rect">
            <a:avLst/>
          </a:prstGeom>
          <a:noFill/>
        </p:spPr>
        <p:txBody>
          <a:bodyPr wrap="square" rtlCol="0">
            <a:spAutoFit/>
          </a:bodyPr>
          <a:lstStyle/>
          <a:p>
            <a:r>
              <a:rPr lang="cs-CZ" b="1" dirty="0" err="1"/>
              <a:t>Erigo</a:t>
            </a:r>
            <a:endParaRPr lang="cs-CZ" b="1" dirty="0"/>
          </a:p>
        </p:txBody>
      </p:sp>
      <p:pic>
        <p:nvPicPr>
          <p:cNvPr id="7" name="Obrázek 6">
            <a:extLst>
              <a:ext uri="{FF2B5EF4-FFF2-40B4-BE49-F238E27FC236}">
                <a16:creationId xmlns:a16="http://schemas.microsoft.com/office/drawing/2014/main" id="{65DD7639-4EA6-446B-B52F-3F1968204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143" y="933649"/>
            <a:ext cx="4985887" cy="3739415"/>
          </a:xfrm>
          <a:prstGeom prst="rect">
            <a:avLst/>
          </a:prstGeom>
        </p:spPr>
      </p:pic>
      <p:sp>
        <p:nvSpPr>
          <p:cNvPr id="8" name="TextovéPole 7">
            <a:extLst>
              <a:ext uri="{FF2B5EF4-FFF2-40B4-BE49-F238E27FC236}">
                <a16:creationId xmlns:a16="http://schemas.microsoft.com/office/drawing/2014/main" id="{D201122A-2D53-4F86-B27E-3D94C74F0D37}"/>
              </a:ext>
            </a:extLst>
          </p:cNvPr>
          <p:cNvSpPr txBox="1"/>
          <p:nvPr/>
        </p:nvSpPr>
        <p:spPr>
          <a:xfrm>
            <a:off x="8768615" y="4648417"/>
            <a:ext cx="1765227" cy="307777"/>
          </a:xfrm>
          <a:prstGeom prst="rect">
            <a:avLst/>
          </a:prstGeom>
          <a:noFill/>
        </p:spPr>
        <p:txBody>
          <a:bodyPr wrap="none" rtlCol="0">
            <a:spAutoFit/>
          </a:bodyPr>
          <a:lstStyle/>
          <a:p>
            <a:r>
              <a:rPr lang="cs-CZ" sz="1400" i="1" dirty="0"/>
              <a:t>www.aktivpisek.cz</a:t>
            </a:r>
          </a:p>
        </p:txBody>
      </p:sp>
      <p:sp>
        <p:nvSpPr>
          <p:cNvPr id="9" name="TextovéPole 8">
            <a:extLst>
              <a:ext uri="{FF2B5EF4-FFF2-40B4-BE49-F238E27FC236}">
                <a16:creationId xmlns:a16="http://schemas.microsoft.com/office/drawing/2014/main" id="{EFE42508-4D14-434E-BF43-CE4D79DA7C62}"/>
              </a:ext>
            </a:extLst>
          </p:cNvPr>
          <p:cNvSpPr txBox="1"/>
          <p:nvPr/>
        </p:nvSpPr>
        <p:spPr>
          <a:xfrm>
            <a:off x="8037096" y="465853"/>
            <a:ext cx="1301959" cy="369332"/>
          </a:xfrm>
          <a:prstGeom prst="rect">
            <a:avLst/>
          </a:prstGeom>
          <a:noFill/>
        </p:spPr>
        <p:txBody>
          <a:bodyPr wrap="none" rtlCol="0">
            <a:spAutoFit/>
          </a:bodyPr>
          <a:lstStyle/>
          <a:p>
            <a:r>
              <a:rPr lang="cs-CZ" b="1" dirty="0" err="1"/>
              <a:t>Motomed</a:t>
            </a:r>
            <a:endParaRPr lang="cs-CZ" b="1" dirty="0"/>
          </a:p>
        </p:txBody>
      </p:sp>
    </p:spTree>
    <p:extLst>
      <p:ext uri="{BB962C8B-B14F-4D97-AF65-F5344CB8AC3E}">
        <p14:creationId xmlns:p14="http://schemas.microsoft.com/office/powerpoint/2010/main" val="4162481700"/>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4136431-8BF2-41C3-87FB-0E7FC322D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065" y="1380022"/>
            <a:ext cx="3364421" cy="5059279"/>
          </a:xfrm>
          <a:prstGeom prst="rect">
            <a:avLst/>
          </a:prstGeom>
        </p:spPr>
      </p:pic>
      <p:sp>
        <p:nvSpPr>
          <p:cNvPr id="4" name="TextovéPole 3">
            <a:extLst>
              <a:ext uri="{FF2B5EF4-FFF2-40B4-BE49-F238E27FC236}">
                <a16:creationId xmlns:a16="http://schemas.microsoft.com/office/drawing/2014/main" id="{16791AE0-7F8B-4955-87AA-FD065150F7D3}"/>
              </a:ext>
            </a:extLst>
          </p:cNvPr>
          <p:cNvSpPr txBox="1"/>
          <p:nvPr/>
        </p:nvSpPr>
        <p:spPr>
          <a:xfrm>
            <a:off x="2560320" y="6439301"/>
            <a:ext cx="2695073" cy="584775"/>
          </a:xfrm>
          <a:prstGeom prst="rect">
            <a:avLst/>
          </a:prstGeom>
          <a:noFill/>
        </p:spPr>
        <p:txBody>
          <a:bodyPr wrap="square" rtlCol="0">
            <a:spAutoFit/>
          </a:bodyPr>
          <a:lstStyle/>
          <a:p>
            <a:r>
              <a:rPr lang="cs-CZ" sz="1400" i="1" dirty="0"/>
              <a:t>https://www.stargen-eu.cz</a:t>
            </a:r>
          </a:p>
          <a:p>
            <a:endParaRPr lang="cs-CZ" dirty="0"/>
          </a:p>
        </p:txBody>
      </p:sp>
      <p:sp>
        <p:nvSpPr>
          <p:cNvPr id="5" name="TextovéPole 4">
            <a:extLst>
              <a:ext uri="{FF2B5EF4-FFF2-40B4-BE49-F238E27FC236}">
                <a16:creationId xmlns:a16="http://schemas.microsoft.com/office/drawing/2014/main" id="{8218B543-9330-4C54-A9E3-CF0D817F8FC3}"/>
              </a:ext>
            </a:extLst>
          </p:cNvPr>
          <p:cNvSpPr txBox="1"/>
          <p:nvPr/>
        </p:nvSpPr>
        <p:spPr>
          <a:xfrm>
            <a:off x="1635442" y="924026"/>
            <a:ext cx="1160895" cy="369332"/>
          </a:xfrm>
          <a:prstGeom prst="rect">
            <a:avLst/>
          </a:prstGeom>
          <a:noFill/>
        </p:spPr>
        <p:txBody>
          <a:bodyPr wrap="none" rtlCol="0">
            <a:spAutoFit/>
          </a:bodyPr>
          <a:lstStyle/>
          <a:p>
            <a:r>
              <a:rPr lang="cs-CZ" b="1" dirty="0" err="1"/>
              <a:t>Lokomat</a:t>
            </a:r>
            <a:endParaRPr lang="cs-CZ" b="1" dirty="0"/>
          </a:p>
        </p:txBody>
      </p:sp>
      <p:pic>
        <p:nvPicPr>
          <p:cNvPr id="7" name="Obrázek 6">
            <a:extLst>
              <a:ext uri="{FF2B5EF4-FFF2-40B4-BE49-F238E27FC236}">
                <a16:creationId xmlns:a16="http://schemas.microsoft.com/office/drawing/2014/main" id="{82669950-A7E8-4287-9D4D-D45F471B9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749" y="1380021"/>
            <a:ext cx="5365484" cy="3576989"/>
          </a:xfrm>
          <a:prstGeom prst="rect">
            <a:avLst/>
          </a:prstGeom>
        </p:spPr>
      </p:pic>
      <p:sp>
        <p:nvSpPr>
          <p:cNvPr id="8" name="TextovéPole 7">
            <a:extLst>
              <a:ext uri="{FF2B5EF4-FFF2-40B4-BE49-F238E27FC236}">
                <a16:creationId xmlns:a16="http://schemas.microsoft.com/office/drawing/2014/main" id="{56EA4546-5763-4EE3-91EB-2360861E43A5}"/>
              </a:ext>
            </a:extLst>
          </p:cNvPr>
          <p:cNvSpPr txBox="1"/>
          <p:nvPr/>
        </p:nvSpPr>
        <p:spPr>
          <a:xfrm>
            <a:off x="5771749" y="924026"/>
            <a:ext cx="830677" cy="369332"/>
          </a:xfrm>
          <a:prstGeom prst="rect">
            <a:avLst/>
          </a:prstGeom>
          <a:noFill/>
        </p:spPr>
        <p:txBody>
          <a:bodyPr wrap="none" rtlCol="0">
            <a:spAutoFit/>
          </a:bodyPr>
          <a:lstStyle/>
          <a:p>
            <a:r>
              <a:rPr lang="cs-CZ" b="1" dirty="0" err="1"/>
              <a:t>Zebris</a:t>
            </a:r>
            <a:endParaRPr lang="cs-CZ" b="1" dirty="0"/>
          </a:p>
        </p:txBody>
      </p:sp>
      <p:sp>
        <p:nvSpPr>
          <p:cNvPr id="10" name="TextovéPole 9">
            <a:extLst>
              <a:ext uri="{FF2B5EF4-FFF2-40B4-BE49-F238E27FC236}">
                <a16:creationId xmlns:a16="http://schemas.microsoft.com/office/drawing/2014/main" id="{9FBAAFE4-F7A9-44A7-ABD3-53456166BEC3}"/>
              </a:ext>
            </a:extLst>
          </p:cNvPr>
          <p:cNvSpPr txBox="1"/>
          <p:nvPr/>
        </p:nvSpPr>
        <p:spPr>
          <a:xfrm>
            <a:off x="8742947" y="5043673"/>
            <a:ext cx="2491388" cy="584775"/>
          </a:xfrm>
          <a:prstGeom prst="rect">
            <a:avLst/>
          </a:prstGeom>
          <a:noFill/>
        </p:spPr>
        <p:txBody>
          <a:bodyPr wrap="none" rtlCol="0">
            <a:spAutoFit/>
          </a:bodyPr>
          <a:lstStyle/>
          <a:p>
            <a:r>
              <a:rPr lang="cs-CZ" sz="1400" i="1" dirty="0"/>
              <a:t>https://www.stargen-eu.cz</a:t>
            </a:r>
          </a:p>
          <a:p>
            <a:endParaRPr lang="cs-CZ" dirty="0"/>
          </a:p>
        </p:txBody>
      </p:sp>
    </p:spTree>
    <p:extLst>
      <p:ext uri="{BB962C8B-B14F-4D97-AF65-F5344CB8AC3E}">
        <p14:creationId xmlns:p14="http://schemas.microsoft.com/office/powerpoint/2010/main" val="299181817"/>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85380"/>
            <a:ext cx="10374948" cy="5403442"/>
          </a:xfrm>
        </p:spPr>
        <p:txBody>
          <a:bodyPr numCol="1">
            <a:noAutofit/>
          </a:bodyPr>
          <a:lstStyle/>
          <a:p>
            <a:r>
              <a:rPr lang="cs-CZ" sz="2000" b="1" dirty="0">
                <a:solidFill>
                  <a:schemeClr val="tx1"/>
                </a:solidFill>
              </a:rPr>
              <a:t>Rehabilitační postupy	</a:t>
            </a:r>
          </a:p>
          <a:p>
            <a:pPr marL="0" indent="0">
              <a:lnSpc>
                <a:spcPct val="150000"/>
              </a:lnSpc>
              <a:buNone/>
            </a:pPr>
            <a:r>
              <a:rPr lang="cs-CZ" sz="2000" b="1" dirty="0">
                <a:solidFill>
                  <a:schemeClr val="tx1"/>
                </a:solidFill>
              </a:rPr>
              <a:t>-	</a:t>
            </a:r>
            <a:r>
              <a:rPr lang="cs-CZ" b="1" dirty="0">
                <a:solidFill>
                  <a:schemeClr val="tx1"/>
                </a:solidFill>
              </a:rPr>
              <a:t>trénink stability trupu na labilních plochách (válec, čočka) + rytmická stabilizace</a:t>
            </a:r>
            <a:br>
              <a:rPr lang="cs-CZ" b="1" dirty="0">
                <a:solidFill>
                  <a:schemeClr val="tx1"/>
                </a:solidFill>
              </a:rPr>
            </a:br>
            <a:r>
              <a:rPr lang="cs-CZ" b="1" dirty="0">
                <a:solidFill>
                  <a:schemeClr val="tx1"/>
                </a:solidFill>
              </a:rPr>
              <a:t>-	nácvik pohybových stereotypů</a:t>
            </a:r>
            <a:br>
              <a:rPr lang="cs-CZ" b="1" dirty="0">
                <a:solidFill>
                  <a:schemeClr val="tx1"/>
                </a:solidFill>
              </a:rPr>
            </a:br>
            <a:r>
              <a:rPr lang="cs-CZ" b="1" dirty="0">
                <a:solidFill>
                  <a:schemeClr val="tx1"/>
                </a:solidFill>
              </a:rPr>
              <a:t>-	centrace RAK + KYK</a:t>
            </a:r>
            <a:br>
              <a:rPr lang="cs-CZ" b="1" dirty="0">
                <a:solidFill>
                  <a:schemeClr val="tx1"/>
                </a:solidFill>
              </a:rPr>
            </a:br>
            <a:r>
              <a:rPr lang="cs-CZ" b="1" dirty="0">
                <a:solidFill>
                  <a:schemeClr val="tx1"/>
                </a:solidFill>
              </a:rPr>
              <a:t>-	speciální techniky – Vojtova reflexní lokomoce, PNF, DNS, BPP dle Čápové, ACT, 	</a:t>
            </a:r>
            <a:r>
              <a:rPr lang="cs-CZ" b="1" dirty="0" err="1">
                <a:solidFill>
                  <a:schemeClr val="tx1"/>
                </a:solidFill>
              </a:rPr>
              <a:t>Therapy</a:t>
            </a:r>
            <a:r>
              <a:rPr lang="cs-CZ" b="1" dirty="0">
                <a:solidFill>
                  <a:schemeClr val="tx1"/>
                </a:solidFill>
              </a:rPr>
              <a:t> Master </a:t>
            </a:r>
            <a:br>
              <a:rPr lang="cs-CZ" b="1" dirty="0">
                <a:solidFill>
                  <a:schemeClr val="tx1"/>
                </a:solidFill>
              </a:rPr>
            </a:br>
            <a:r>
              <a:rPr lang="cs-CZ" b="1" dirty="0">
                <a:solidFill>
                  <a:schemeClr val="tx1"/>
                </a:solidFill>
              </a:rPr>
              <a:t>-	měkké a mobilizační techniky – hrudník, šíje, RAK, mobilizace </a:t>
            </a:r>
            <a:r>
              <a:rPr lang="cs-CZ" b="1" dirty="0" err="1">
                <a:solidFill>
                  <a:schemeClr val="tx1"/>
                </a:solidFill>
              </a:rPr>
              <a:t>aker</a:t>
            </a:r>
            <a:r>
              <a:rPr lang="cs-CZ" b="1" dirty="0">
                <a:solidFill>
                  <a:schemeClr val="tx1"/>
                </a:solidFill>
              </a:rPr>
              <a:t> HKK i DKK, jizva </a:t>
            </a:r>
            <a:br>
              <a:rPr lang="cs-CZ" b="1" dirty="0">
                <a:solidFill>
                  <a:schemeClr val="tx1"/>
                </a:solidFill>
              </a:rPr>
            </a:br>
            <a:r>
              <a:rPr lang="cs-CZ" b="1" dirty="0">
                <a:solidFill>
                  <a:schemeClr val="tx1"/>
                </a:solidFill>
              </a:rPr>
              <a:t>-	RFT </a:t>
            </a:r>
            <a:br>
              <a:rPr lang="cs-CZ" b="1" dirty="0">
                <a:solidFill>
                  <a:schemeClr val="tx1"/>
                </a:solidFill>
              </a:rPr>
            </a:br>
            <a:r>
              <a:rPr lang="cs-CZ" b="1" dirty="0">
                <a:solidFill>
                  <a:schemeClr val="tx1"/>
                </a:solidFill>
              </a:rPr>
              <a:t>-	aerobní trénink (</a:t>
            </a:r>
            <a:r>
              <a:rPr lang="cs-CZ" b="1" dirty="0" err="1">
                <a:solidFill>
                  <a:schemeClr val="tx1"/>
                </a:solidFill>
              </a:rPr>
              <a:t>handbike</a:t>
            </a:r>
            <a:r>
              <a:rPr lang="cs-CZ" b="1" dirty="0">
                <a:solidFill>
                  <a:schemeClr val="tx1"/>
                </a:solidFill>
              </a:rPr>
              <a:t> trenažer, </a:t>
            </a:r>
            <a:r>
              <a:rPr lang="cs-CZ" b="1" dirty="0" err="1">
                <a:solidFill>
                  <a:schemeClr val="tx1"/>
                </a:solidFill>
              </a:rPr>
              <a:t>krankcycle</a:t>
            </a:r>
            <a:r>
              <a:rPr lang="cs-CZ" b="1" dirty="0">
                <a:solidFill>
                  <a:schemeClr val="tx1"/>
                </a:solidFill>
              </a:rPr>
              <a:t>, běžkařský trenažer)</a:t>
            </a:r>
            <a:br>
              <a:rPr lang="cs-CZ" b="1" dirty="0">
                <a:solidFill>
                  <a:schemeClr val="tx1"/>
                </a:solidFill>
              </a:rPr>
            </a:br>
            <a:r>
              <a:rPr lang="cs-CZ" b="1" dirty="0">
                <a:solidFill>
                  <a:schemeClr val="tx1"/>
                </a:solidFill>
              </a:rPr>
              <a:t>- 	</a:t>
            </a:r>
            <a:r>
              <a:rPr lang="cs-CZ" b="1" dirty="0" err="1">
                <a:solidFill>
                  <a:schemeClr val="tx1"/>
                </a:solidFill>
              </a:rPr>
              <a:t>kvadrupedální</a:t>
            </a:r>
            <a:r>
              <a:rPr lang="cs-CZ" b="1" dirty="0">
                <a:solidFill>
                  <a:schemeClr val="tx1"/>
                </a:solidFill>
              </a:rPr>
              <a:t> lokomoce</a:t>
            </a:r>
            <a:br>
              <a:rPr lang="cs-CZ" b="1" dirty="0">
                <a:solidFill>
                  <a:schemeClr val="tx1"/>
                </a:solidFill>
              </a:rPr>
            </a:br>
            <a:r>
              <a:rPr lang="cs-CZ" b="1" dirty="0">
                <a:solidFill>
                  <a:schemeClr val="tx1"/>
                </a:solidFill>
              </a:rPr>
              <a:t>-	ergoterapie: vyšetření sedu, výběr vhodných kompenzačních pomůcek, nácvik 	přesunů a mobility na vozíku, nácvik ADL, trénink HKK včetně funkčního úchopu</a:t>
            </a:r>
            <a:br>
              <a:rPr lang="cs-CZ" sz="2000" b="1" dirty="0">
                <a:solidFill>
                  <a:schemeClr val="tx1"/>
                </a:solidFill>
              </a:rPr>
            </a:br>
            <a:endParaRPr lang="cs-CZ" sz="2000" b="1" dirty="0">
              <a:solidFill>
                <a:schemeClr val="tx1"/>
              </a:solidFill>
            </a:endParaRPr>
          </a:p>
          <a:p>
            <a:pPr marL="0" indent="0">
              <a:buNone/>
            </a:pPr>
            <a:endParaRPr lang="cs-CZ" sz="2000" b="1" dirty="0">
              <a:solidFill>
                <a:schemeClr val="tx1"/>
              </a:solidFill>
            </a:endParaRPr>
          </a:p>
          <a:p>
            <a:pPr marL="0" indent="0">
              <a:buNone/>
            </a:pPr>
            <a:endParaRPr lang="cs-CZ" sz="2000" b="1" dirty="0">
              <a:solidFill>
                <a:schemeClr val="tx1"/>
              </a:solidFill>
            </a:endParaRPr>
          </a:p>
          <a:p>
            <a:pPr marL="0" indent="0">
              <a:buNone/>
            </a:pPr>
            <a:endParaRPr lang="cs-CZ" sz="2000" b="1" dirty="0">
              <a:solidFill>
                <a:schemeClr val="tx1"/>
              </a:solidFill>
            </a:endParaRPr>
          </a:p>
          <a:p>
            <a:pPr marL="0" indent="0">
              <a:buNone/>
            </a:pPr>
            <a:r>
              <a:rPr lang="cs-CZ" sz="2000" b="1" dirty="0">
                <a:solidFill>
                  <a:schemeClr val="tx1"/>
                </a:solidFill>
              </a:rPr>
              <a:t> 	</a:t>
            </a:r>
            <a:br>
              <a:rPr lang="cs-CZ" sz="2000" b="1" dirty="0">
                <a:solidFill>
                  <a:schemeClr val="tx1"/>
                </a:solidFill>
              </a:rPr>
            </a:br>
            <a:endParaRPr lang="cs-CZ" sz="2000" b="1" dirty="0">
              <a:solidFill>
                <a:schemeClr val="tx1"/>
              </a:solidFill>
            </a:endParaRPr>
          </a:p>
          <a:p>
            <a:pPr marL="0" indent="0">
              <a:buNone/>
            </a:pPr>
            <a:endParaRPr lang="cs-CZ" sz="2000" b="1" dirty="0">
              <a:solidFill>
                <a:schemeClr val="tx1"/>
              </a:solidFill>
            </a:endParaRPr>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1770966334"/>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sz="2000" b="1" dirty="0">
                <a:solidFill>
                  <a:schemeClr val="tx1"/>
                </a:solidFill>
              </a:rPr>
              <a:t>Rehabilitační postupy	</a:t>
            </a:r>
          </a:p>
          <a:p>
            <a:pPr>
              <a:buFont typeface="Arial" panose="020B0604020202020204" pitchFamily="34" charset="0"/>
              <a:buChar char="•"/>
            </a:pPr>
            <a:r>
              <a:rPr lang="cs-CZ" sz="2000" b="1" dirty="0">
                <a:solidFill>
                  <a:schemeClr val="tx1"/>
                </a:solidFill>
              </a:rPr>
              <a:t>	Terciální stádium</a:t>
            </a:r>
          </a:p>
          <a:p>
            <a:pPr marL="0" indent="0">
              <a:lnSpc>
                <a:spcPct val="150000"/>
              </a:lnSpc>
              <a:buNone/>
            </a:pPr>
            <a:r>
              <a:rPr lang="cs-CZ" sz="2000" b="1" dirty="0"/>
              <a:t>-	</a:t>
            </a:r>
            <a:r>
              <a:rPr lang="cs-CZ" b="1" dirty="0">
                <a:solidFill>
                  <a:schemeClr val="tx1"/>
                </a:solidFill>
              </a:rPr>
              <a:t>pasivní pohyby v rámce prevence kontraktur a zmírnění spasticity + aktivní 	zvyšování svalové síly v částech se zachovanou motorickou funkcí</a:t>
            </a:r>
            <a:br>
              <a:rPr lang="cs-CZ" b="1" dirty="0">
                <a:solidFill>
                  <a:schemeClr val="tx1"/>
                </a:solidFill>
              </a:rPr>
            </a:br>
            <a:r>
              <a:rPr lang="cs-CZ" b="1" dirty="0">
                <a:solidFill>
                  <a:schemeClr val="tx1"/>
                </a:solidFill>
              </a:rPr>
              <a:t>- 	trénink stability trupu (válec, čočka, rytmická stabilizace) </a:t>
            </a:r>
            <a:br>
              <a:rPr lang="cs-CZ" b="1" dirty="0">
                <a:solidFill>
                  <a:schemeClr val="tx1"/>
                </a:solidFill>
              </a:rPr>
            </a:br>
            <a:r>
              <a:rPr lang="cs-CZ" b="1" dirty="0">
                <a:solidFill>
                  <a:schemeClr val="tx1"/>
                </a:solidFill>
              </a:rPr>
              <a:t>- 	</a:t>
            </a:r>
            <a:r>
              <a:rPr lang="cs-CZ" b="1" dirty="0" err="1">
                <a:solidFill>
                  <a:schemeClr val="tx1"/>
                </a:solidFill>
              </a:rPr>
              <a:t>kvadrupedální</a:t>
            </a:r>
            <a:r>
              <a:rPr lang="cs-CZ" b="1" dirty="0">
                <a:solidFill>
                  <a:schemeClr val="tx1"/>
                </a:solidFill>
              </a:rPr>
              <a:t> lokomoce</a:t>
            </a:r>
            <a:br>
              <a:rPr lang="cs-CZ" b="1" dirty="0">
                <a:solidFill>
                  <a:schemeClr val="tx1"/>
                </a:solidFill>
              </a:rPr>
            </a:br>
            <a:r>
              <a:rPr lang="cs-CZ" b="1" dirty="0">
                <a:solidFill>
                  <a:schemeClr val="tx1"/>
                </a:solidFill>
              </a:rPr>
              <a:t>-	nácvik stoje a chůze</a:t>
            </a:r>
            <a:br>
              <a:rPr lang="cs-CZ" b="1" dirty="0">
                <a:solidFill>
                  <a:schemeClr val="tx1"/>
                </a:solidFill>
              </a:rPr>
            </a:br>
            <a:r>
              <a:rPr lang="cs-CZ" b="1" dirty="0">
                <a:solidFill>
                  <a:schemeClr val="tx1"/>
                </a:solidFill>
              </a:rPr>
              <a:t>-	speciální techniky – VRL, DNS, BPP dle Čápové, ACT, PNF, </a:t>
            </a:r>
            <a:r>
              <a:rPr lang="cs-CZ" b="1" dirty="0" err="1">
                <a:solidFill>
                  <a:schemeClr val="tx1"/>
                </a:solidFill>
              </a:rPr>
              <a:t>Therapy</a:t>
            </a:r>
            <a:r>
              <a:rPr lang="cs-CZ" b="1" dirty="0">
                <a:solidFill>
                  <a:schemeClr val="tx1"/>
                </a:solidFill>
              </a:rPr>
              <a:t> Master</a:t>
            </a:r>
            <a:br>
              <a:rPr lang="cs-CZ" b="1" dirty="0">
                <a:solidFill>
                  <a:schemeClr val="tx1"/>
                </a:solidFill>
              </a:rPr>
            </a:br>
            <a:r>
              <a:rPr lang="cs-CZ" b="1" dirty="0">
                <a:solidFill>
                  <a:schemeClr val="tx1"/>
                </a:solidFill>
              </a:rPr>
              <a:t>- 	aerobní trénink (</a:t>
            </a:r>
            <a:r>
              <a:rPr lang="cs-CZ" b="1" dirty="0" err="1">
                <a:solidFill>
                  <a:schemeClr val="tx1"/>
                </a:solidFill>
              </a:rPr>
              <a:t>handbike</a:t>
            </a:r>
            <a:r>
              <a:rPr lang="cs-CZ" b="1" dirty="0">
                <a:solidFill>
                  <a:schemeClr val="tx1"/>
                </a:solidFill>
              </a:rPr>
              <a:t> trenažer, </a:t>
            </a:r>
            <a:r>
              <a:rPr lang="cs-CZ" b="1" dirty="0" err="1">
                <a:solidFill>
                  <a:schemeClr val="tx1"/>
                </a:solidFill>
              </a:rPr>
              <a:t>krankcycle</a:t>
            </a:r>
            <a:r>
              <a:rPr lang="cs-CZ" b="1" dirty="0">
                <a:solidFill>
                  <a:schemeClr val="tx1"/>
                </a:solidFill>
              </a:rPr>
              <a:t>, běžkařský trenažer, aj.)</a:t>
            </a:r>
            <a:br>
              <a:rPr lang="cs-CZ" b="1" dirty="0">
                <a:solidFill>
                  <a:schemeClr val="tx1"/>
                </a:solidFill>
              </a:rPr>
            </a:br>
            <a:r>
              <a:rPr lang="cs-CZ" b="1" dirty="0">
                <a:solidFill>
                  <a:schemeClr val="tx1"/>
                </a:solidFill>
              </a:rPr>
              <a:t>-	ergoterapie: vyšetření sedu, výběr a úprava kompenzačních pomůcek, nácvik 	přesunů, ADL, úprava domácího prostředí, trénink HKK </a:t>
            </a:r>
            <a:br>
              <a:rPr lang="cs-CZ" b="1" dirty="0">
                <a:solidFill>
                  <a:schemeClr val="tx1"/>
                </a:solidFill>
              </a:rPr>
            </a:br>
            <a:r>
              <a:rPr lang="cs-CZ" b="1" dirty="0">
                <a:solidFill>
                  <a:schemeClr val="tx1"/>
                </a:solidFill>
              </a:rPr>
              <a:t>- 	měkké a mobilizační techniky – hrudník, šíje, RAK, mobilizace </a:t>
            </a:r>
            <a:r>
              <a:rPr lang="cs-CZ" b="1" dirty="0" err="1">
                <a:solidFill>
                  <a:schemeClr val="tx1"/>
                </a:solidFill>
              </a:rPr>
              <a:t>aker</a:t>
            </a:r>
            <a:r>
              <a:rPr lang="cs-CZ" b="1" dirty="0">
                <a:solidFill>
                  <a:schemeClr val="tx1"/>
                </a:solidFill>
              </a:rPr>
              <a:t> HKK i DKK, jizva  </a:t>
            </a:r>
          </a:p>
          <a:p>
            <a:pPr marL="0" indent="0">
              <a:lnSpc>
                <a:spcPct val="150000"/>
              </a:lnSpc>
              <a:buNone/>
            </a:pPr>
            <a:r>
              <a:rPr lang="cs-CZ" sz="2000" b="1" dirty="0">
                <a:solidFill>
                  <a:schemeClr val="tx1"/>
                </a:solidFill>
              </a:rPr>
              <a:t>  </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488518431"/>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solidFill>
                  <a:schemeClr val="tx1"/>
                </a:solidFill>
              </a:rPr>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sz="2000" b="1" dirty="0">
                <a:solidFill>
                  <a:schemeClr val="tx1"/>
                </a:solidFill>
              </a:rPr>
              <a:t>Rehabilitační postupy	</a:t>
            </a:r>
          </a:p>
          <a:p>
            <a:pPr>
              <a:buFont typeface="Arial" panose="020B0604020202020204" pitchFamily="34" charset="0"/>
              <a:buChar char="•"/>
            </a:pPr>
            <a:r>
              <a:rPr lang="cs-CZ" sz="2000" b="1" dirty="0">
                <a:solidFill>
                  <a:schemeClr val="tx1"/>
                </a:solidFill>
              </a:rPr>
              <a:t>	Fyzikální terapie:</a:t>
            </a:r>
          </a:p>
          <a:p>
            <a:pPr>
              <a:buFontTx/>
              <a:buChar char="-"/>
            </a:pPr>
            <a:r>
              <a:rPr lang="cs-CZ" b="1" dirty="0">
                <a:solidFill>
                  <a:schemeClr val="tx1"/>
                </a:solidFill>
              </a:rPr>
              <a:t>UZ – </a:t>
            </a:r>
            <a:r>
              <a:rPr lang="cs-CZ" b="1" dirty="0" err="1">
                <a:solidFill>
                  <a:schemeClr val="tx1"/>
                </a:solidFill>
              </a:rPr>
              <a:t>myorelaxační</a:t>
            </a:r>
            <a:r>
              <a:rPr lang="cs-CZ" b="1" dirty="0">
                <a:solidFill>
                  <a:schemeClr val="tx1"/>
                </a:solidFill>
              </a:rPr>
              <a:t> účinek, kombinovaná terapie (UZ + TENS, UZ + </a:t>
            </a:r>
            <a:r>
              <a:rPr lang="cs-CZ" b="1" dirty="0" err="1">
                <a:solidFill>
                  <a:schemeClr val="tx1"/>
                </a:solidFill>
              </a:rPr>
              <a:t>sf</a:t>
            </a:r>
            <a:r>
              <a:rPr lang="cs-CZ" b="1" dirty="0">
                <a:solidFill>
                  <a:schemeClr val="tx1"/>
                </a:solidFill>
              </a:rPr>
              <a:t>),</a:t>
            </a:r>
          </a:p>
          <a:p>
            <a:pPr>
              <a:buFontTx/>
              <a:buChar char="-"/>
            </a:pPr>
            <a:r>
              <a:rPr lang="cs-CZ" b="1" dirty="0">
                <a:solidFill>
                  <a:schemeClr val="tx1"/>
                </a:solidFill>
              </a:rPr>
              <a:t>termoterapie,</a:t>
            </a:r>
          </a:p>
          <a:p>
            <a:pPr>
              <a:buFontTx/>
              <a:buChar char="-"/>
            </a:pPr>
            <a:r>
              <a:rPr lang="cs-CZ" b="1" dirty="0">
                <a:solidFill>
                  <a:schemeClr val="tx1"/>
                </a:solidFill>
              </a:rPr>
              <a:t>fototerapie – laser,</a:t>
            </a:r>
          </a:p>
          <a:p>
            <a:pPr>
              <a:buFontTx/>
              <a:buChar char="-"/>
            </a:pPr>
            <a:r>
              <a:rPr lang="cs-CZ" b="1" dirty="0">
                <a:solidFill>
                  <a:schemeClr val="tx1"/>
                </a:solidFill>
              </a:rPr>
              <a:t>lokální kryoterapie,</a:t>
            </a:r>
          </a:p>
          <a:p>
            <a:pPr>
              <a:buFontTx/>
              <a:buChar char="-"/>
            </a:pPr>
            <a:r>
              <a:rPr lang="cs-CZ" b="1" dirty="0">
                <a:solidFill>
                  <a:schemeClr val="tx1"/>
                </a:solidFill>
              </a:rPr>
              <a:t>RV,</a:t>
            </a:r>
          </a:p>
          <a:p>
            <a:pPr>
              <a:buFontTx/>
              <a:buChar char="-"/>
            </a:pPr>
            <a:r>
              <a:rPr lang="cs-CZ" b="1" dirty="0">
                <a:solidFill>
                  <a:schemeClr val="tx1"/>
                </a:solidFill>
              </a:rPr>
              <a:t>magnetoterapie,</a:t>
            </a:r>
          </a:p>
          <a:p>
            <a:pPr>
              <a:buFontTx/>
              <a:buChar char="-"/>
            </a:pPr>
            <a:r>
              <a:rPr lang="cs-CZ" b="1" dirty="0" err="1">
                <a:solidFill>
                  <a:schemeClr val="tx1"/>
                </a:solidFill>
              </a:rPr>
              <a:t>středněfrekvenční</a:t>
            </a:r>
            <a:r>
              <a:rPr lang="cs-CZ" b="1" dirty="0">
                <a:solidFill>
                  <a:schemeClr val="tx1"/>
                </a:solidFill>
              </a:rPr>
              <a:t> proudy – IVP, dipól – analgetický, </a:t>
            </a:r>
            <a:r>
              <a:rPr lang="cs-CZ" b="1" dirty="0" err="1">
                <a:solidFill>
                  <a:schemeClr val="tx1"/>
                </a:solidFill>
              </a:rPr>
              <a:t>myorelaxační</a:t>
            </a:r>
            <a:r>
              <a:rPr lang="cs-CZ" b="1" dirty="0">
                <a:solidFill>
                  <a:schemeClr val="tx1"/>
                </a:solidFill>
              </a:rPr>
              <a:t> účinek,</a:t>
            </a:r>
          </a:p>
          <a:p>
            <a:pPr>
              <a:buFontTx/>
              <a:buChar char="-"/>
            </a:pPr>
            <a:r>
              <a:rPr lang="cs-CZ" b="1" dirty="0" err="1">
                <a:solidFill>
                  <a:schemeClr val="tx1"/>
                </a:solidFill>
              </a:rPr>
              <a:t>elektrostimulace</a:t>
            </a:r>
            <a:r>
              <a:rPr lang="cs-CZ" b="1" dirty="0">
                <a:solidFill>
                  <a:schemeClr val="tx1"/>
                </a:solidFill>
              </a:rPr>
              <a:t> (i v rámci uvolnění spasticity).</a:t>
            </a:r>
          </a:p>
          <a:p>
            <a:pPr marL="0" indent="0">
              <a:buNone/>
            </a:pPr>
            <a:endParaRPr lang="cs-CZ" b="1" dirty="0">
              <a:solidFill>
                <a:schemeClr val="tx1"/>
              </a:solidFill>
            </a:endParaRPr>
          </a:p>
          <a:p>
            <a:pPr marL="0" indent="0">
              <a:lnSpc>
                <a:spcPct val="150000"/>
              </a:lnSpc>
              <a:buNone/>
            </a:pPr>
            <a:r>
              <a:rPr lang="cs-CZ" sz="2000" b="1" dirty="0">
                <a:solidFill>
                  <a:srgbClr val="FF0000"/>
                </a:solidFill>
              </a:rPr>
              <a:t>Vždy dodržovat obecné KI!!!!! </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1889193757"/>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A92D0F3-70C5-494D-88D6-8961CD07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97608"/>
          </a:xfrm>
          <a:prstGeom prst="rect">
            <a:avLst/>
          </a:prstGeom>
        </p:spPr>
      </p:pic>
    </p:spTree>
    <p:extLst>
      <p:ext uri="{BB962C8B-B14F-4D97-AF65-F5344CB8AC3E}">
        <p14:creationId xmlns:p14="http://schemas.microsoft.com/office/powerpoint/2010/main" val="4097291478"/>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B8EFB9-3D98-46F1-9055-D9DB6AD27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2215034"/>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B34181A-5A79-465A-8333-59E28CB01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22"/>
            <a:ext cx="12192000" cy="6876922"/>
          </a:xfrm>
          <a:prstGeom prst="rect">
            <a:avLst/>
          </a:prstGeom>
        </p:spPr>
      </p:pic>
    </p:spTree>
    <p:extLst>
      <p:ext uri="{BB962C8B-B14F-4D97-AF65-F5344CB8AC3E}">
        <p14:creationId xmlns:p14="http://schemas.microsoft.com/office/powerpoint/2010/main" val="1176497005"/>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b="1" dirty="0">
                <a:solidFill>
                  <a:schemeClr val="tx1"/>
                </a:solidFill>
              </a:rPr>
              <a:t>ČIHÁK, R. </a:t>
            </a:r>
            <a:r>
              <a:rPr lang="cs-CZ" b="1" i="1" dirty="0">
                <a:solidFill>
                  <a:schemeClr val="tx1"/>
                </a:solidFill>
              </a:rPr>
              <a:t>Anatomie 1</a:t>
            </a:r>
            <a:r>
              <a:rPr lang="cs-CZ" b="1" dirty="0">
                <a:solidFill>
                  <a:schemeClr val="tx1"/>
                </a:solidFill>
              </a:rPr>
              <a:t>. Praha: Grada </a:t>
            </a:r>
            <a:r>
              <a:rPr lang="cs-CZ" b="1" dirty="0" err="1">
                <a:solidFill>
                  <a:schemeClr val="tx1"/>
                </a:solidFill>
              </a:rPr>
              <a:t>Publishing</a:t>
            </a:r>
            <a:r>
              <a:rPr lang="cs-CZ" b="1" dirty="0">
                <a:solidFill>
                  <a:schemeClr val="tx1"/>
                </a:solidFill>
              </a:rPr>
              <a:t>.</a:t>
            </a:r>
          </a:p>
          <a:p>
            <a:r>
              <a:rPr lang="cs-CZ" b="1" dirty="0">
                <a:solidFill>
                  <a:schemeClr val="tx1"/>
                </a:solidFill>
              </a:rPr>
              <a:t>ČIHÁK, Radomír. </a:t>
            </a:r>
            <a:r>
              <a:rPr lang="cs-CZ" b="1" i="1" dirty="0">
                <a:solidFill>
                  <a:schemeClr val="tx1"/>
                </a:solidFill>
              </a:rPr>
              <a:t>Anatomie 3</a:t>
            </a:r>
            <a:r>
              <a:rPr lang="cs-CZ" b="1" dirty="0">
                <a:solidFill>
                  <a:schemeClr val="tx1"/>
                </a:solidFill>
              </a:rPr>
              <a:t>. Praha: Grada, 1997. ISBN 80-7169-140-2</a:t>
            </a:r>
          </a:p>
          <a:p>
            <a:r>
              <a:rPr lang="cs-CZ" b="1" dirty="0">
                <a:solidFill>
                  <a:schemeClr val="tx1"/>
                </a:solidFill>
              </a:rPr>
              <a:t>DYLEVSKÝ, I. (2009a). Funkční anatomie. Praha: Grada </a:t>
            </a:r>
            <a:r>
              <a:rPr lang="cs-CZ" b="1" dirty="0" err="1">
                <a:solidFill>
                  <a:schemeClr val="tx1"/>
                </a:solidFill>
              </a:rPr>
              <a:t>Publishing</a:t>
            </a:r>
            <a:r>
              <a:rPr lang="cs-CZ" b="1" dirty="0">
                <a:solidFill>
                  <a:schemeClr val="tx1"/>
                </a:solidFill>
              </a:rPr>
              <a:t>.</a:t>
            </a:r>
          </a:p>
          <a:p>
            <a:r>
              <a:rPr lang="cs-CZ" b="1" dirty="0">
                <a:solidFill>
                  <a:schemeClr val="tx1"/>
                </a:solidFill>
              </a:rPr>
              <a:t>DYLEVSKÝ, I. (2009b). Speciální kineziologie. Praha: Grada </a:t>
            </a:r>
            <a:r>
              <a:rPr lang="cs-CZ" b="1" dirty="0" err="1">
                <a:solidFill>
                  <a:schemeClr val="tx1"/>
                </a:solidFill>
              </a:rPr>
              <a:t>Publishing</a:t>
            </a:r>
            <a:r>
              <a:rPr lang="cs-CZ" b="1" dirty="0">
                <a:solidFill>
                  <a:schemeClr val="tx1"/>
                </a:solidFill>
              </a:rPr>
              <a:t>.</a:t>
            </a:r>
          </a:p>
          <a:p>
            <a:r>
              <a:rPr lang="cs-CZ" b="1" dirty="0">
                <a:solidFill>
                  <a:schemeClr val="tx1"/>
                </a:solidFill>
              </a:rPr>
              <a:t>HUDÁK, R.; KACHLÍK, D. </a:t>
            </a:r>
            <a:r>
              <a:rPr lang="cs-CZ" b="1" i="1" dirty="0" err="1">
                <a:solidFill>
                  <a:schemeClr val="tx1"/>
                </a:solidFill>
              </a:rPr>
              <a:t>Memorix</a:t>
            </a:r>
            <a:r>
              <a:rPr lang="cs-CZ" b="1" i="1" dirty="0">
                <a:solidFill>
                  <a:schemeClr val="tx1"/>
                </a:solidFill>
              </a:rPr>
              <a:t> anatomie</a:t>
            </a:r>
            <a:r>
              <a:rPr lang="cs-CZ" b="1" dirty="0">
                <a:solidFill>
                  <a:schemeClr val="tx1"/>
                </a:solidFill>
              </a:rPr>
              <a:t>. 2. vyd. Praha: Triton, 2013, 605 s. ISBN 978-80-7387-712-5.</a:t>
            </a:r>
          </a:p>
          <a:p>
            <a:r>
              <a:rPr lang="cs-CZ" b="1" dirty="0">
                <a:solidFill>
                  <a:schemeClr val="tx1"/>
                </a:solidFill>
              </a:rPr>
              <a:t>KAPANDJI, I. A. (1987). </a:t>
            </a:r>
            <a:r>
              <a:rPr lang="cs-CZ" b="1" dirty="0" err="1">
                <a:solidFill>
                  <a:schemeClr val="tx1"/>
                </a:solidFill>
              </a:rPr>
              <a:t>The</a:t>
            </a:r>
            <a:r>
              <a:rPr lang="cs-CZ" b="1" dirty="0">
                <a:solidFill>
                  <a:schemeClr val="tx1"/>
                </a:solidFill>
              </a:rPr>
              <a:t> </a:t>
            </a:r>
            <a:r>
              <a:rPr lang="cs-CZ" b="1" dirty="0" err="1">
                <a:solidFill>
                  <a:schemeClr val="tx1"/>
                </a:solidFill>
              </a:rPr>
              <a:t>physiology</a:t>
            </a:r>
            <a:r>
              <a:rPr lang="cs-CZ" b="1" dirty="0">
                <a:solidFill>
                  <a:schemeClr val="tx1"/>
                </a:solidFill>
              </a:rPr>
              <a:t> </a:t>
            </a:r>
            <a:r>
              <a:rPr lang="cs-CZ" b="1" dirty="0" err="1">
                <a:solidFill>
                  <a:schemeClr val="tx1"/>
                </a:solidFill>
              </a:rPr>
              <a:t>of</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joints</a:t>
            </a:r>
            <a:r>
              <a:rPr lang="cs-CZ" b="1" dirty="0">
                <a:solidFill>
                  <a:schemeClr val="tx1"/>
                </a:solidFill>
              </a:rPr>
              <a:t>, </a:t>
            </a:r>
            <a:r>
              <a:rPr lang="cs-CZ" b="1" dirty="0" err="1">
                <a:solidFill>
                  <a:schemeClr val="tx1"/>
                </a:solidFill>
              </a:rPr>
              <a:t>Volume</a:t>
            </a:r>
            <a:r>
              <a:rPr lang="cs-CZ" b="1" dirty="0">
                <a:solidFill>
                  <a:schemeClr val="tx1"/>
                </a:solidFill>
              </a:rPr>
              <a:t> </a:t>
            </a:r>
            <a:r>
              <a:rPr lang="cs-CZ" b="1" dirty="0" err="1">
                <a:solidFill>
                  <a:schemeClr val="tx1"/>
                </a:solidFill>
              </a:rPr>
              <a:t>Three</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Trunk</a:t>
            </a:r>
            <a:r>
              <a:rPr lang="cs-CZ" b="1" dirty="0">
                <a:solidFill>
                  <a:schemeClr val="tx1"/>
                </a:solidFill>
              </a:rPr>
              <a:t> and </a:t>
            </a:r>
            <a:r>
              <a:rPr lang="cs-CZ" b="1" dirty="0" err="1">
                <a:solidFill>
                  <a:schemeClr val="tx1"/>
                </a:solidFill>
              </a:rPr>
              <a:t>the</a:t>
            </a:r>
            <a:r>
              <a:rPr lang="cs-CZ" b="1" dirty="0">
                <a:solidFill>
                  <a:schemeClr val="tx1"/>
                </a:solidFill>
              </a:rPr>
              <a:t> </a:t>
            </a:r>
            <a:r>
              <a:rPr lang="cs-CZ" b="1" dirty="0" err="1">
                <a:solidFill>
                  <a:schemeClr val="tx1"/>
                </a:solidFill>
              </a:rPr>
              <a:t>Vertebral</a:t>
            </a:r>
            <a:r>
              <a:rPr lang="cs-CZ" b="1" dirty="0">
                <a:solidFill>
                  <a:schemeClr val="tx1"/>
                </a:solidFill>
              </a:rPr>
              <a:t> </a:t>
            </a:r>
            <a:r>
              <a:rPr lang="cs-CZ" b="1" dirty="0" err="1">
                <a:solidFill>
                  <a:schemeClr val="tx1"/>
                </a:solidFill>
              </a:rPr>
              <a:t>Column</a:t>
            </a:r>
            <a:r>
              <a:rPr lang="cs-CZ" b="1" dirty="0">
                <a:solidFill>
                  <a:schemeClr val="tx1"/>
                </a:solidFill>
              </a:rPr>
              <a:t>. New York: Churchill </a:t>
            </a:r>
            <a:r>
              <a:rPr lang="cs-CZ" b="1" dirty="0" err="1">
                <a:solidFill>
                  <a:schemeClr val="tx1"/>
                </a:solidFill>
              </a:rPr>
              <a:t>Livingstone</a:t>
            </a:r>
            <a:r>
              <a:rPr lang="cs-CZ" b="1" dirty="0">
                <a:solidFill>
                  <a:schemeClr val="tx1"/>
                </a:solidFill>
              </a:rPr>
              <a:t>.</a:t>
            </a:r>
          </a:p>
          <a:p>
            <a:r>
              <a:rPr lang="cs-CZ" b="1" dirty="0">
                <a:solidFill>
                  <a:schemeClr val="tx1"/>
                </a:solidFill>
              </a:rPr>
              <a:t>KAPANDJI, I. A. (2008). </a:t>
            </a:r>
            <a:r>
              <a:rPr lang="cs-CZ" b="1" dirty="0" err="1">
                <a:solidFill>
                  <a:schemeClr val="tx1"/>
                </a:solidFill>
              </a:rPr>
              <a:t>The</a:t>
            </a:r>
            <a:r>
              <a:rPr lang="cs-CZ" b="1" dirty="0">
                <a:solidFill>
                  <a:schemeClr val="tx1"/>
                </a:solidFill>
              </a:rPr>
              <a:t> </a:t>
            </a:r>
            <a:r>
              <a:rPr lang="cs-CZ" b="1" dirty="0" err="1">
                <a:solidFill>
                  <a:schemeClr val="tx1"/>
                </a:solidFill>
              </a:rPr>
              <a:t>Physiology</a:t>
            </a:r>
            <a:r>
              <a:rPr lang="cs-CZ" b="1" dirty="0">
                <a:solidFill>
                  <a:schemeClr val="tx1"/>
                </a:solidFill>
              </a:rPr>
              <a:t> </a:t>
            </a:r>
            <a:r>
              <a:rPr lang="cs-CZ" b="1" dirty="0" err="1">
                <a:solidFill>
                  <a:schemeClr val="tx1"/>
                </a:solidFill>
              </a:rPr>
              <a:t>of</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Joints</a:t>
            </a:r>
            <a:r>
              <a:rPr lang="cs-CZ" b="1" dirty="0">
                <a:solidFill>
                  <a:schemeClr val="tx1"/>
                </a:solidFill>
              </a:rPr>
              <a:t>, </a:t>
            </a:r>
            <a:r>
              <a:rPr lang="cs-CZ" b="1" dirty="0" err="1">
                <a:solidFill>
                  <a:schemeClr val="tx1"/>
                </a:solidFill>
              </a:rPr>
              <a:t>Volume</a:t>
            </a:r>
            <a:r>
              <a:rPr lang="cs-CZ" b="1" dirty="0">
                <a:solidFill>
                  <a:schemeClr val="tx1"/>
                </a:solidFill>
              </a:rPr>
              <a:t> </a:t>
            </a:r>
            <a:r>
              <a:rPr lang="cs-CZ" b="1" dirty="0" err="1">
                <a:solidFill>
                  <a:schemeClr val="tx1"/>
                </a:solidFill>
              </a:rPr>
              <a:t>Three</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Spinal</a:t>
            </a:r>
            <a:r>
              <a:rPr lang="cs-CZ" b="1" dirty="0">
                <a:solidFill>
                  <a:schemeClr val="tx1"/>
                </a:solidFill>
              </a:rPr>
              <a:t> </a:t>
            </a:r>
            <a:r>
              <a:rPr lang="cs-CZ" b="1" dirty="0" err="1">
                <a:solidFill>
                  <a:schemeClr val="tx1"/>
                </a:solidFill>
              </a:rPr>
              <a:t>Column</a:t>
            </a:r>
            <a:r>
              <a:rPr lang="cs-CZ" b="1" dirty="0">
                <a:solidFill>
                  <a:schemeClr val="tx1"/>
                </a:solidFill>
              </a:rPr>
              <a:t>, </a:t>
            </a:r>
            <a:r>
              <a:rPr lang="cs-CZ" b="1" dirty="0" err="1">
                <a:solidFill>
                  <a:schemeClr val="tx1"/>
                </a:solidFill>
              </a:rPr>
              <a:t>Pelvic</a:t>
            </a:r>
            <a:r>
              <a:rPr lang="cs-CZ" b="1" dirty="0">
                <a:solidFill>
                  <a:schemeClr val="tx1"/>
                </a:solidFill>
              </a:rPr>
              <a:t> </a:t>
            </a:r>
            <a:r>
              <a:rPr lang="cs-CZ" b="1" dirty="0" err="1">
                <a:solidFill>
                  <a:schemeClr val="tx1"/>
                </a:solidFill>
              </a:rPr>
              <a:t>Girdle</a:t>
            </a:r>
            <a:r>
              <a:rPr lang="cs-CZ" b="1" dirty="0">
                <a:solidFill>
                  <a:schemeClr val="tx1"/>
                </a:solidFill>
              </a:rPr>
              <a:t> and </a:t>
            </a:r>
            <a:r>
              <a:rPr lang="cs-CZ" b="1" dirty="0" err="1">
                <a:solidFill>
                  <a:schemeClr val="tx1"/>
                </a:solidFill>
              </a:rPr>
              <a:t>Head</a:t>
            </a:r>
            <a:r>
              <a:rPr lang="cs-CZ" b="1" dirty="0">
                <a:solidFill>
                  <a:schemeClr val="tx1"/>
                </a:solidFill>
              </a:rPr>
              <a:t>. </a:t>
            </a:r>
            <a:r>
              <a:rPr lang="cs-CZ" b="1" dirty="0" err="1">
                <a:solidFill>
                  <a:schemeClr val="tx1"/>
                </a:solidFill>
              </a:rPr>
              <a:t>England</a:t>
            </a:r>
            <a:r>
              <a:rPr lang="cs-CZ" b="1" dirty="0">
                <a:solidFill>
                  <a:schemeClr val="tx1"/>
                </a:solidFill>
              </a:rPr>
              <a:t>: </a:t>
            </a:r>
            <a:r>
              <a:rPr lang="cs-CZ" b="1" dirty="0" err="1">
                <a:solidFill>
                  <a:schemeClr val="tx1"/>
                </a:solidFill>
              </a:rPr>
              <a:t>Elsevier</a:t>
            </a:r>
            <a:r>
              <a:rPr lang="cs-CZ" b="1" dirty="0">
                <a:solidFill>
                  <a:schemeClr val="tx1"/>
                </a:solidFill>
              </a:rPr>
              <a:t>.</a:t>
            </a:r>
          </a:p>
          <a:p>
            <a:r>
              <a:rPr lang="cs-CZ" b="1" dirty="0">
                <a:solidFill>
                  <a:schemeClr val="tx1"/>
                </a:solidFill>
              </a:rPr>
              <a:t>KENDALL, F., &amp; </a:t>
            </a:r>
            <a:r>
              <a:rPr lang="cs-CZ" b="1" dirty="0" err="1">
                <a:solidFill>
                  <a:schemeClr val="tx1"/>
                </a:solidFill>
              </a:rPr>
              <a:t>McCREARY</a:t>
            </a:r>
            <a:r>
              <a:rPr lang="cs-CZ" b="1" dirty="0">
                <a:solidFill>
                  <a:schemeClr val="tx1"/>
                </a:solidFill>
              </a:rPr>
              <a:t>, E. (1993). </a:t>
            </a:r>
            <a:r>
              <a:rPr lang="cs-CZ" b="1" dirty="0" err="1">
                <a:solidFill>
                  <a:schemeClr val="tx1"/>
                </a:solidFill>
              </a:rPr>
              <a:t>Muscles</a:t>
            </a:r>
            <a:r>
              <a:rPr lang="cs-CZ" b="1" dirty="0">
                <a:solidFill>
                  <a:schemeClr val="tx1"/>
                </a:solidFill>
              </a:rPr>
              <a:t> testing and </a:t>
            </a:r>
            <a:r>
              <a:rPr lang="cs-CZ" b="1" dirty="0" err="1">
                <a:solidFill>
                  <a:schemeClr val="tx1"/>
                </a:solidFill>
              </a:rPr>
              <a:t>function</a:t>
            </a:r>
            <a:r>
              <a:rPr lang="cs-CZ" b="1" dirty="0">
                <a:solidFill>
                  <a:schemeClr val="tx1"/>
                </a:solidFill>
              </a:rPr>
              <a:t>. Philadelphia: </a:t>
            </a:r>
            <a:r>
              <a:rPr lang="cs-CZ" b="1" dirty="0" err="1">
                <a:solidFill>
                  <a:schemeClr val="tx1"/>
                </a:solidFill>
              </a:rPr>
              <a:t>Lippincott</a:t>
            </a:r>
            <a:r>
              <a:rPr lang="cs-CZ" b="1" dirty="0">
                <a:solidFill>
                  <a:schemeClr val="tx1"/>
                </a:solidFill>
              </a:rPr>
              <a:t> </a:t>
            </a:r>
            <a:r>
              <a:rPr lang="cs-CZ" b="1" dirty="0" err="1">
                <a:solidFill>
                  <a:schemeClr val="tx1"/>
                </a:solidFill>
              </a:rPr>
              <a:t>Williams</a:t>
            </a:r>
            <a:r>
              <a:rPr lang="cs-CZ" b="1" dirty="0">
                <a:solidFill>
                  <a:schemeClr val="tx1"/>
                </a:solidFill>
              </a:rPr>
              <a:t> &amp; Wilkins.</a:t>
            </a:r>
          </a:p>
          <a:p>
            <a:r>
              <a:rPr lang="cs-CZ" b="1" dirty="0">
                <a:solidFill>
                  <a:schemeClr val="tx1"/>
                </a:solidFill>
              </a:rPr>
              <a:t>KOLÁŘ, P. </a:t>
            </a:r>
            <a:r>
              <a:rPr lang="cs-CZ" b="1" i="1" dirty="0">
                <a:solidFill>
                  <a:schemeClr val="tx1"/>
                </a:solidFill>
              </a:rPr>
              <a:t>Rehabilitace v klinické praxi</a:t>
            </a:r>
            <a:r>
              <a:rPr lang="cs-CZ" b="1" dirty="0">
                <a:solidFill>
                  <a:schemeClr val="tx1"/>
                </a:solidFill>
              </a:rPr>
              <a:t>. 1. vyd. Praha: </a:t>
            </a:r>
            <a:r>
              <a:rPr lang="cs-CZ" b="1" dirty="0" err="1">
                <a:solidFill>
                  <a:schemeClr val="tx1"/>
                </a:solidFill>
              </a:rPr>
              <a:t>Galén</a:t>
            </a:r>
            <a:r>
              <a:rPr lang="cs-CZ" b="1" dirty="0">
                <a:solidFill>
                  <a:schemeClr val="tx1"/>
                </a:solidFill>
              </a:rPr>
              <a:t>, 2009, 713 s. ISBN 978-80-7262-657-1 </a:t>
            </a:r>
          </a:p>
          <a:p>
            <a:pPr marL="0" indent="0">
              <a:buNone/>
            </a:pPr>
            <a:r>
              <a:rPr lang="cs-CZ" dirty="0"/>
              <a:t> </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4150740727"/>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b="1" dirty="0">
                <a:solidFill>
                  <a:schemeClr val="tx1"/>
                </a:solidFill>
              </a:rPr>
              <a:t>KŘÍŽ, J. </a:t>
            </a:r>
            <a:r>
              <a:rPr lang="cs-CZ" b="1" i="1" dirty="0">
                <a:solidFill>
                  <a:schemeClr val="tx1"/>
                </a:solidFill>
              </a:rPr>
              <a:t>Spinální program v České republice – historie, současnost, perspektivy</a:t>
            </a:r>
            <a:r>
              <a:rPr lang="cs-CZ" b="1" dirty="0">
                <a:solidFill>
                  <a:schemeClr val="tx1"/>
                </a:solidFill>
              </a:rPr>
              <a:t>.</a:t>
            </a:r>
            <a:br>
              <a:rPr lang="cs-CZ" b="1" dirty="0">
                <a:solidFill>
                  <a:schemeClr val="tx1"/>
                </a:solidFill>
              </a:rPr>
            </a:br>
            <a:r>
              <a:rPr lang="cs-CZ" b="1" dirty="0">
                <a:solidFill>
                  <a:schemeClr val="tx1"/>
                </a:solidFill>
              </a:rPr>
              <a:t>Neurologie pro praxi, 2013, c 3, s 140-143.</a:t>
            </a:r>
          </a:p>
          <a:p>
            <a:r>
              <a:rPr lang="cs-CZ" dirty="0"/>
              <a:t> </a:t>
            </a:r>
            <a:r>
              <a:rPr lang="cs-CZ" b="1" dirty="0"/>
              <a:t>KŘÍŽ, J.; FALTÝNKOVÁ, Z. </a:t>
            </a:r>
            <a:r>
              <a:rPr lang="cs-CZ" b="1" i="1" dirty="0"/>
              <a:t>Léčba a rehabilitace pacientů s míšní lézí</a:t>
            </a:r>
            <a:r>
              <a:rPr lang="cs-CZ" b="1" dirty="0"/>
              <a:t>. Praha: Česká asociace paraplegiků – CZEPA, 2012, 15 s.</a:t>
            </a:r>
          </a:p>
          <a:p>
            <a:r>
              <a:rPr lang="cs-CZ" b="1" dirty="0"/>
              <a:t> KŘÍŽ, J.; HYŠPERSKÁ, V. </a:t>
            </a:r>
            <a:r>
              <a:rPr lang="cs-CZ" b="1" i="1" dirty="0"/>
              <a:t>Rizikové stavy u pacientů v chronické fázi po poškození</a:t>
            </a:r>
            <a:br>
              <a:rPr lang="cs-CZ" b="1" i="1" dirty="0"/>
            </a:br>
            <a:r>
              <a:rPr lang="cs-CZ" b="1" i="1" dirty="0"/>
              <a:t>míchy</a:t>
            </a:r>
            <a:r>
              <a:rPr lang="cs-CZ" b="1" dirty="0"/>
              <a:t>. Neurologie pro praxi, 2009, c. 3, s. 137-142.</a:t>
            </a:r>
          </a:p>
          <a:p>
            <a:r>
              <a:rPr lang="cs-CZ" b="1" dirty="0"/>
              <a:t>KŘÍŽ, J., R. HÁKOVÁ, V. HYŠPERSKÁ, Z. HLINKOVÁ, R. LUKÁŠ a R. ANDEL.</a:t>
            </a:r>
            <a:br>
              <a:rPr lang="cs-CZ" b="1" dirty="0"/>
            </a:br>
            <a:r>
              <a:rPr lang="cs-CZ" b="1" i="1" dirty="0"/>
              <a:t>Mezinárodní standardy pro neurologickou klasifikaci míšního poranění –  revize 2013</a:t>
            </a:r>
            <a:r>
              <a:rPr lang="cs-CZ" b="1" dirty="0"/>
              <a:t>. Česká a slovenská neurologie a neurochirurgie. 2014, 77(1). s 77-81</a:t>
            </a:r>
          </a:p>
          <a:p>
            <a:r>
              <a:rPr lang="cs-CZ" b="1" dirty="0"/>
              <a:t>KŘÍŽ, J.; CHVOSTOVÁ, Š. </a:t>
            </a:r>
            <a:r>
              <a:rPr lang="cs-CZ" b="1" i="1" dirty="0"/>
              <a:t>Vyšetřovací a rehabilitační postupy u pacientů po míšní lézi</a:t>
            </a:r>
            <a:r>
              <a:rPr lang="cs-CZ" b="1" dirty="0"/>
              <a:t>. Neurologie pro praxi, 2009, c. 3, s. 143-147.</a:t>
            </a:r>
          </a:p>
          <a:p>
            <a:r>
              <a:rPr lang="cs-CZ" b="1" dirty="0"/>
              <a:t>KŘÍŽ, J. a M. REJCHRT. </a:t>
            </a:r>
            <a:r>
              <a:rPr lang="cs-CZ" b="1" i="1" dirty="0"/>
              <a:t>Autonomní </a:t>
            </a:r>
            <a:r>
              <a:rPr lang="cs-CZ" b="1" i="1" dirty="0" err="1"/>
              <a:t>dysreflexie</a:t>
            </a:r>
            <a:r>
              <a:rPr lang="cs-CZ" b="1" i="1" dirty="0"/>
              <a:t> – závažná komplikace u pacientů po poranění míchy</a:t>
            </a:r>
            <a:r>
              <a:rPr lang="cs-CZ" b="1" dirty="0"/>
              <a:t>. Česká a Slovenská Neurologie a Neurochirurgie. 2014, 77(2), 168 - 173. ISSN 18024041</a:t>
            </a:r>
            <a:r>
              <a:rPr lang="cs-CZ" sz="2000" b="1" dirty="0"/>
              <a:t>.</a:t>
            </a:r>
            <a:br>
              <a:rPr lang="cs-CZ" sz="2000" b="1" dirty="0"/>
            </a:b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405267833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D4C9544-0832-40AC-84CE-25C3B1868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142875"/>
            <a:ext cx="6191250" cy="6572250"/>
          </a:xfrm>
          <a:prstGeom prst="rect">
            <a:avLst/>
          </a:prstGeom>
        </p:spPr>
      </p:pic>
      <p:sp>
        <p:nvSpPr>
          <p:cNvPr id="4" name="TextovéPole 3">
            <a:extLst>
              <a:ext uri="{FF2B5EF4-FFF2-40B4-BE49-F238E27FC236}">
                <a16:creationId xmlns:a16="http://schemas.microsoft.com/office/drawing/2014/main" id="{82D5229F-4CA8-46EF-A69D-F38F9A050966}"/>
              </a:ext>
            </a:extLst>
          </p:cNvPr>
          <p:cNvSpPr txBox="1"/>
          <p:nvPr/>
        </p:nvSpPr>
        <p:spPr>
          <a:xfrm flipH="1">
            <a:off x="9191625" y="6241312"/>
            <a:ext cx="1935836" cy="307777"/>
          </a:xfrm>
          <a:prstGeom prst="rect">
            <a:avLst/>
          </a:prstGeom>
          <a:noFill/>
        </p:spPr>
        <p:txBody>
          <a:bodyPr wrap="square" rtlCol="0">
            <a:spAutoFit/>
          </a:bodyPr>
          <a:lstStyle/>
          <a:p>
            <a:r>
              <a:rPr lang="cs-CZ" sz="1400" i="1" dirty="0"/>
              <a:t>Tile, 1996</a:t>
            </a:r>
          </a:p>
        </p:txBody>
      </p:sp>
    </p:spTree>
    <p:extLst>
      <p:ext uri="{BB962C8B-B14F-4D97-AF65-F5344CB8AC3E}">
        <p14:creationId xmlns:p14="http://schemas.microsoft.com/office/powerpoint/2010/main" val="2026786213"/>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862628" cy="5403442"/>
          </a:xfrm>
        </p:spPr>
        <p:txBody>
          <a:bodyPr numCol="1">
            <a:noAutofit/>
          </a:bodyPr>
          <a:lstStyle/>
          <a:p>
            <a:r>
              <a:rPr lang="cs-CZ" b="1" dirty="0"/>
              <a:t>KŘÍŽ, J. </a:t>
            </a:r>
            <a:r>
              <a:rPr lang="cs-CZ" b="1" i="1" dirty="0"/>
              <a:t>Spasticita po poranění míchy</a:t>
            </a:r>
            <a:r>
              <a:rPr lang="cs-CZ" b="1" dirty="0"/>
              <a:t>. Rehabilitace a fyzikální lékařství. 2015, 22(5), s 128–135. ISSN 12112658.</a:t>
            </a:r>
          </a:p>
          <a:p>
            <a:r>
              <a:rPr lang="cs-CZ" b="1" dirty="0"/>
              <a:t>KŘÍŽ, J. a Z. HLINKOVÁ. </a:t>
            </a:r>
            <a:r>
              <a:rPr lang="cs-CZ" b="1" i="1" dirty="0" err="1"/>
              <a:t>Neurorehabilitace</a:t>
            </a:r>
            <a:r>
              <a:rPr lang="cs-CZ" b="1" i="1" dirty="0"/>
              <a:t> senzomotorických funkcí po poranění</a:t>
            </a:r>
            <a:br>
              <a:rPr lang="cs-CZ" b="1" i="1" dirty="0"/>
            </a:br>
            <a:r>
              <a:rPr lang="cs-CZ" b="1" i="1" dirty="0"/>
              <a:t>míchy</a:t>
            </a:r>
            <a:r>
              <a:rPr lang="cs-CZ" b="1" dirty="0"/>
              <a:t>. Česká a Slovenská Neurologie a Neurochirurgie. 2016, 79(4), s 378-394.</a:t>
            </a:r>
            <a:br>
              <a:rPr lang="cs-CZ" b="1" dirty="0"/>
            </a:br>
            <a:r>
              <a:rPr lang="cs-CZ" b="1" dirty="0"/>
              <a:t>ISSN 12107859.</a:t>
            </a:r>
          </a:p>
          <a:p>
            <a:r>
              <a:rPr lang="cs-CZ" b="1" dirty="0"/>
              <a:t>KŘÍŽ J., HYŠPERSKÁ V., HÁKOVÁ R., HLINKOVÁ Z., LIĎÁKOVÁ V. – </a:t>
            </a:r>
            <a:r>
              <a:rPr lang="cs-CZ" b="1" i="1" dirty="0"/>
              <a:t>Studijní</a:t>
            </a:r>
            <a:br>
              <a:rPr lang="cs-CZ" b="1" i="1" dirty="0"/>
            </a:br>
            <a:r>
              <a:rPr lang="cs-CZ" b="1" i="1" dirty="0"/>
              <a:t>materiály z kurzu – Kurz vyšetření spinálního pacienta</a:t>
            </a:r>
            <a:r>
              <a:rPr lang="cs-CZ" b="1" dirty="0"/>
              <a:t>, Spinální jednotka při Klinice RHB a TVL UK 2. LF a FN v Motole, Praha, září 2017</a:t>
            </a:r>
          </a:p>
          <a:p>
            <a:r>
              <a:rPr lang="cs-CZ" b="1" dirty="0"/>
              <a:t>MYSLIVEČEK, Jaromír. </a:t>
            </a:r>
            <a:r>
              <a:rPr lang="cs-CZ" b="1" i="1" dirty="0"/>
              <a:t>Základy neurověd</a:t>
            </a:r>
            <a:r>
              <a:rPr lang="cs-CZ" b="1" dirty="0"/>
              <a:t>. Praha: Triton, 2003. ISBN 8072542346</a:t>
            </a:r>
          </a:p>
          <a:p>
            <a:r>
              <a:rPr lang="cs-CZ" b="1" dirty="0"/>
              <a:t>Pavelka T. et al. (2006) Poranění pánevního kruhu. Acta </a:t>
            </a:r>
            <a:r>
              <a:rPr lang="cs-CZ" b="1" dirty="0" err="1"/>
              <a:t>Chirurgiae</a:t>
            </a:r>
            <a:r>
              <a:rPr lang="cs-CZ" b="1" dirty="0"/>
              <a:t> </a:t>
            </a:r>
            <a:r>
              <a:rPr lang="cs-CZ" b="1" dirty="0" err="1"/>
              <a:t>Orthopaedicae</a:t>
            </a:r>
            <a:r>
              <a:rPr lang="cs-CZ" b="1" dirty="0"/>
              <a:t> et </a:t>
            </a:r>
            <a:r>
              <a:rPr lang="cs-CZ" b="1" dirty="0" err="1"/>
              <a:t>Traumatologiae</a:t>
            </a:r>
            <a:r>
              <a:rPr lang="cs-CZ" b="1" dirty="0"/>
              <a:t> </a:t>
            </a:r>
            <a:r>
              <a:rPr lang="cs-CZ" b="1" dirty="0" err="1"/>
              <a:t>Čechoslov</a:t>
            </a:r>
            <a:r>
              <a:rPr lang="cs-CZ" b="1" dirty="0"/>
              <a:t>..</a:t>
            </a:r>
          </a:p>
          <a:p>
            <a:r>
              <a:rPr lang="cs-CZ" b="1" dirty="0"/>
              <a:t>POLÁK, A., PÁNEK D. a PAVLŮ D. </a:t>
            </a:r>
            <a:r>
              <a:rPr lang="cs-CZ" b="1" i="1" dirty="0"/>
              <a:t>První zkušenosti s virtuální realitou v terapii</a:t>
            </a:r>
            <a:br>
              <a:rPr lang="cs-CZ" b="1" i="1" dirty="0"/>
            </a:br>
            <a:r>
              <a:rPr lang="cs-CZ" b="1" i="1" dirty="0"/>
              <a:t>míšních lézí</a:t>
            </a:r>
            <a:r>
              <a:rPr lang="cs-CZ" b="1" dirty="0"/>
              <a:t>. Rehabilitace a fyzikální lékařství. 2017, 24(2), s 116-122. ISSN 12112658.</a:t>
            </a:r>
          </a:p>
          <a:p>
            <a:r>
              <a:rPr lang="cs-CZ" b="1" dirty="0"/>
              <a:t>POKORNÝ, Vladimír, et al. </a:t>
            </a:r>
            <a:r>
              <a:rPr lang="cs-CZ" b="1" i="1" dirty="0"/>
              <a:t>Traumatologie</a:t>
            </a:r>
            <a:r>
              <a:rPr lang="cs-CZ" b="1" dirty="0"/>
              <a:t>. Praha: Triton, 2002. 307 s. ISBN 80-7254-277-X</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3871598334"/>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202228" cy="5403442"/>
          </a:xfrm>
        </p:spPr>
        <p:txBody>
          <a:bodyPr numCol="1">
            <a:noAutofit/>
          </a:bodyPr>
          <a:lstStyle/>
          <a:p>
            <a:r>
              <a:rPr lang="cs-CZ" b="1" dirty="0"/>
              <a:t>SILBERNAGL, Stefan a </a:t>
            </a:r>
            <a:r>
              <a:rPr lang="cs-CZ" b="1" dirty="0" err="1"/>
              <a:t>Agamemnon</a:t>
            </a:r>
            <a:r>
              <a:rPr lang="cs-CZ" b="1" dirty="0"/>
              <a:t> DESPOPOULOS. </a:t>
            </a:r>
            <a:r>
              <a:rPr lang="cs-CZ" b="1" i="1" dirty="0"/>
              <a:t>Atlas fyziologie člověka</a:t>
            </a:r>
            <a:r>
              <a:rPr lang="cs-CZ" b="1" dirty="0"/>
              <a:t>. 6. vyd.,</a:t>
            </a:r>
            <a:br>
              <a:rPr lang="cs-CZ" b="1" dirty="0"/>
            </a:br>
            <a:r>
              <a:rPr lang="cs-CZ" b="1" dirty="0"/>
              <a:t>zcela </a:t>
            </a:r>
            <a:r>
              <a:rPr lang="cs-CZ" b="1" dirty="0" err="1"/>
              <a:t>přeprac</a:t>
            </a:r>
            <a:r>
              <a:rPr lang="cs-CZ" b="1" dirty="0"/>
              <a:t>. a </a:t>
            </a:r>
            <a:r>
              <a:rPr lang="cs-CZ" b="1" dirty="0" err="1"/>
              <a:t>rozš</a:t>
            </a:r>
            <a:r>
              <a:rPr lang="cs-CZ" b="1" dirty="0"/>
              <a:t>., Vyd. 3. české. Praha: Grada, 2004. ISBN 80-247-0630-x.</a:t>
            </a:r>
          </a:p>
          <a:p>
            <a:r>
              <a:rPr lang="cs-CZ" b="1" dirty="0"/>
              <a:t>Tichý, M. (2006). Dysfunkce kloubu II. Pánev. Praha: Nakladatelství Miroslav Tichý.</a:t>
            </a:r>
          </a:p>
          <a:p>
            <a:r>
              <a:rPr lang="cs-CZ" b="1" dirty="0"/>
              <a:t>Tile, Marvin. "</a:t>
            </a:r>
            <a:r>
              <a:rPr lang="cs-CZ" b="1" dirty="0" err="1"/>
              <a:t>Acute</a:t>
            </a:r>
            <a:r>
              <a:rPr lang="cs-CZ" b="1" dirty="0"/>
              <a:t> </a:t>
            </a:r>
            <a:r>
              <a:rPr lang="cs-CZ" b="1" dirty="0" err="1"/>
              <a:t>pelvic</a:t>
            </a:r>
            <a:r>
              <a:rPr lang="cs-CZ" b="1" dirty="0"/>
              <a:t> </a:t>
            </a:r>
            <a:r>
              <a:rPr lang="cs-CZ" b="1" dirty="0" err="1"/>
              <a:t>fractures</a:t>
            </a:r>
            <a:r>
              <a:rPr lang="cs-CZ" b="1" dirty="0"/>
              <a:t>: I. </a:t>
            </a:r>
            <a:r>
              <a:rPr lang="cs-CZ" b="1" dirty="0" err="1"/>
              <a:t>Causation</a:t>
            </a:r>
            <a:r>
              <a:rPr lang="cs-CZ" b="1" dirty="0"/>
              <a:t> and </a:t>
            </a:r>
            <a:r>
              <a:rPr lang="cs-CZ" b="1" dirty="0" err="1"/>
              <a:t>classification</a:t>
            </a:r>
            <a:r>
              <a:rPr lang="cs-CZ" b="1" dirty="0"/>
              <a:t>." </a:t>
            </a:r>
            <a:r>
              <a:rPr lang="cs-CZ" b="1" dirty="0" err="1"/>
              <a:t>Journal</a:t>
            </a:r>
            <a:r>
              <a:rPr lang="cs-CZ" b="1" dirty="0"/>
              <a:t> </a:t>
            </a:r>
            <a:r>
              <a:rPr lang="cs-CZ" b="1" dirty="0" err="1"/>
              <a:t>of</a:t>
            </a:r>
            <a:r>
              <a:rPr lang="cs-CZ" b="1" dirty="0"/>
              <a:t> </a:t>
            </a:r>
            <a:r>
              <a:rPr lang="cs-CZ" b="1" dirty="0" err="1"/>
              <a:t>the</a:t>
            </a:r>
            <a:r>
              <a:rPr lang="cs-CZ" b="1" dirty="0"/>
              <a:t> </a:t>
            </a:r>
            <a:r>
              <a:rPr lang="cs-CZ" b="1" dirty="0" err="1"/>
              <a:t>American</a:t>
            </a:r>
            <a:r>
              <a:rPr lang="cs-CZ" b="1" dirty="0"/>
              <a:t> </a:t>
            </a:r>
            <a:r>
              <a:rPr lang="cs-CZ" b="1" dirty="0" err="1"/>
              <a:t>Academy</a:t>
            </a:r>
            <a:r>
              <a:rPr lang="cs-CZ" b="1" dirty="0"/>
              <a:t> </a:t>
            </a:r>
            <a:r>
              <a:rPr lang="cs-CZ" b="1" dirty="0" err="1"/>
              <a:t>of</a:t>
            </a:r>
            <a:r>
              <a:rPr lang="cs-CZ" b="1" dirty="0"/>
              <a:t> </a:t>
            </a:r>
            <a:r>
              <a:rPr lang="cs-CZ" b="1" dirty="0" err="1"/>
              <a:t>Orthopaedic</a:t>
            </a:r>
            <a:r>
              <a:rPr lang="cs-CZ" b="1" dirty="0"/>
              <a:t> </a:t>
            </a:r>
            <a:r>
              <a:rPr lang="cs-CZ" b="1" dirty="0" err="1"/>
              <a:t>Surgeons</a:t>
            </a:r>
            <a:r>
              <a:rPr lang="cs-CZ" b="1" dirty="0"/>
              <a:t> 4.3 (1996): 143-151.</a:t>
            </a:r>
          </a:p>
          <a:p>
            <a:r>
              <a:rPr lang="cs-CZ" b="1" dirty="0"/>
              <a:t>TROJAN, Stanislav. </a:t>
            </a:r>
            <a:r>
              <a:rPr lang="cs-CZ" b="1" i="1" dirty="0"/>
              <a:t>Fyziologie a léčebná rehabilitace motoriky člověka</a:t>
            </a:r>
            <a:r>
              <a:rPr lang="cs-CZ" b="1" dirty="0"/>
              <a:t>. 3., </a:t>
            </a:r>
            <a:r>
              <a:rPr lang="cs-CZ" b="1" dirty="0" err="1"/>
              <a:t>přeprac</a:t>
            </a:r>
            <a:r>
              <a:rPr lang="cs-CZ" b="1" dirty="0"/>
              <a:t>. a dopl. vyd. Praha: Grada, 2005. ISBN 8024712962.</a:t>
            </a:r>
          </a:p>
          <a:p>
            <a:r>
              <a:rPr lang="cs-CZ" b="1" dirty="0"/>
              <a:t>VÉLE, František. </a:t>
            </a:r>
            <a:r>
              <a:rPr lang="cs-CZ" b="1" i="1" dirty="0"/>
              <a:t>Kineziologie: přehled klinické kineziologie a </a:t>
            </a:r>
            <a:r>
              <a:rPr lang="cs-CZ" b="1" i="1" dirty="0" err="1"/>
              <a:t>patokineziologie</a:t>
            </a:r>
            <a:r>
              <a:rPr lang="cs-CZ" b="1" i="1" dirty="0"/>
              <a:t> pro diagnostiku a terapii poruch pohybové soustavy</a:t>
            </a:r>
            <a:r>
              <a:rPr lang="cs-CZ" b="1" dirty="0"/>
              <a:t>. Vyd. 2. Praha: Triton, 2006, 375 s. ISBN 80-725-4837-9</a:t>
            </a:r>
          </a:p>
          <a:p>
            <a:r>
              <a:rPr lang="cs-CZ" b="1" dirty="0"/>
              <a:t>WENDSCHE, P.; KŘÍŽ, J. </a:t>
            </a:r>
            <a:r>
              <a:rPr lang="cs-CZ" b="1" i="1" dirty="0"/>
              <a:t>Doporučené postupy péče v akutní fázi po poškození míchy</a:t>
            </a:r>
            <a:r>
              <a:rPr lang="cs-CZ" b="1" dirty="0"/>
              <a:t>.</a:t>
            </a:r>
            <a:br>
              <a:rPr lang="cs-CZ" b="1" dirty="0"/>
            </a:br>
            <a:r>
              <a:rPr lang="cs-CZ" b="1" dirty="0"/>
              <a:t>Praha: Svaz paraplegiků, 2005, 26 s. Dostupné na: http://www.spinalcord.cz/_userfiles/dokumenty/doporucene-postupy/akutni_pece.pdf</a:t>
            </a:r>
          </a:p>
          <a:p>
            <a:r>
              <a:rPr lang="cs-CZ" b="1" dirty="0"/>
              <a:t>WENDSCHE, Peter. </a:t>
            </a:r>
            <a:r>
              <a:rPr lang="cs-CZ" b="1" i="1" dirty="0"/>
              <a:t>Poranění míchy: ucelená ošetřovatelsko-rehabilitační péče</a:t>
            </a:r>
            <a:r>
              <a:rPr lang="cs-CZ" b="1" dirty="0"/>
              <a:t>. Vyd. 2.,</a:t>
            </a:r>
            <a:br>
              <a:rPr lang="cs-CZ" b="1" dirty="0"/>
            </a:br>
            <a:r>
              <a:rPr lang="cs-CZ" b="1" dirty="0" err="1"/>
              <a:t>přeprac</a:t>
            </a:r>
            <a:r>
              <a:rPr lang="cs-CZ" b="1" dirty="0"/>
              <a:t>. a </a:t>
            </a:r>
            <a:r>
              <a:rPr lang="cs-CZ" b="1" dirty="0" err="1"/>
              <a:t>rozš</a:t>
            </a:r>
            <a:r>
              <a:rPr lang="cs-CZ" b="1" dirty="0"/>
              <a:t>. Brno: Národní centrum ošetřovatelství a nelékařských zdravotnických</a:t>
            </a:r>
            <a:br>
              <a:rPr lang="cs-CZ" b="1" dirty="0"/>
            </a:br>
            <a:r>
              <a:rPr lang="cs-CZ" b="1" dirty="0"/>
              <a:t>oborů v Brně, 2009. ISBN 9788070135044</a:t>
            </a:r>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257073250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05DBB-82C1-4E7C-9B13-F7FBFA79D931}"/>
              </a:ext>
            </a:extLst>
          </p:cNvPr>
          <p:cNvSpPr>
            <a:spLocks noGrp="1"/>
          </p:cNvSpPr>
          <p:nvPr>
            <p:ph type="title"/>
          </p:nvPr>
        </p:nvSpPr>
        <p:spPr>
          <a:xfrm>
            <a:off x="2018767" y="645376"/>
            <a:ext cx="8911687" cy="1280890"/>
          </a:xfrm>
        </p:spPr>
        <p:txBody>
          <a:bodyPr/>
          <a:lstStyle/>
          <a:p>
            <a:r>
              <a:rPr lang="cs-CZ" b="1" dirty="0">
                <a:solidFill>
                  <a:schemeClr val="tx1"/>
                </a:solidFill>
              </a:rPr>
              <a:t>Zlomeniny v oblasti pánve</a:t>
            </a:r>
            <a:endParaRPr lang="cs-CZ" dirty="0">
              <a:solidFill>
                <a:schemeClr val="tx1"/>
              </a:solidFill>
            </a:endParaRPr>
          </a:p>
        </p:txBody>
      </p:sp>
      <p:sp>
        <p:nvSpPr>
          <p:cNvPr id="3" name="Zástupný obsah 2">
            <a:extLst>
              <a:ext uri="{FF2B5EF4-FFF2-40B4-BE49-F238E27FC236}">
                <a16:creationId xmlns:a16="http://schemas.microsoft.com/office/drawing/2014/main" id="{6B915FC0-978A-419E-91FC-13DE2ACB27B9}"/>
              </a:ext>
            </a:extLst>
          </p:cNvPr>
          <p:cNvSpPr>
            <a:spLocks noGrp="1"/>
          </p:cNvSpPr>
          <p:nvPr>
            <p:ph idx="1"/>
          </p:nvPr>
        </p:nvSpPr>
        <p:spPr>
          <a:xfrm>
            <a:off x="2018767" y="1540188"/>
            <a:ext cx="10084190" cy="5317811"/>
          </a:xfrm>
        </p:spPr>
        <p:txBody>
          <a:bodyPr>
            <a:normAutofit lnSpcReduction="10000"/>
          </a:bodyPr>
          <a:lstStyle/>
          <a:p>
            <a:r>
              <a:rPr lang="cs-CZ" sz="2000" b="1" dirty="0">
                <a:solidFill>
                  <a:schemeClr val="tx1"/>
                </a:solidFill>
              </a:rPr>
              <a:t>Přidružená poranění – zejména u poranění typu B, C</a:t>
            </a:r>
          </a:p>
          <a:p>
            <a:pPr>
              <a:buFont typeface="Arial" panose="020B0604020202020204" pitchFamily="34" charset="0"/>
              <a:buChar char="•"/>
            </a:pPr>
            <a:r>
              <a:rPr lang="cs-CZ" b="1" dirty="0">
                <a:solidFill>
                  <a:schemeClr val="tx1"/>
                </a:solidFill>
              </a:rPr>
              <a:t>Neurogenní struktury (n. </a:t>
            </a:r>
            <a:r>
              <a:rPr lang="cs-CZ" b="1" dirty="0" err="1">
                <a:solidFill>
                  <a:schemeClr val="tx1"/>
                </a:solidFill>
              </a:rPr>
              <a:t>ischiadicus</a:t>
            </a:r>
            <a:r>
              <a:rPr lang="cs-CZ" b="1" dirty="0">
                <a:solidFill>
                  <a:schemeClr val="tx1"/>
                </a:solidFill>
              </a:rPr>
              <a:t>, plexus </a:t>
            </a:r>
            <a:r>
              <a:rPr lang="cs-CZ" b="1" dirty="0" err="1">
                <a:solidFill>
                  <a:schemeClr val="tx1"/>
                </a:solidFill>
              </a:rPr>
              <a:t>lumbosacralis</a:t>
            </a:r>
            <a:r>
              <a:rPr lang="cs-CZ" b="1" dirty="0">
                <a:solidFill>
                  <a:schemeClr val="tx1"/>
                </a:solidFill>
              </a:rPr>
              <a:t>, n. </a:t>
            </a:r>
            <a:r>
              <a:rPr lang="cs-CZ" b="1" dirty="0" err="1">
                <a:solidFill>
                  <a:schemeClr val="tx1"/>
                </a:solidFill>
              </a:rPr>
              <a:t>femoralis</a:t>
            </a:r>
            <a:r>
              <a:rPr lang="cs-CZ" b="1" dirty="0">
                <a:solidFill>
                  <a:schemeClr val="tx1"/>
                </a:solidFill>
              </a:rPr>
              <a:t>, n. </a:t>
            </a:r>
            <a:r>
              <a:rPr lang="cs-CZ" b="1" dirty="0" err="1">
                <a:solidFill>
                  <a:schemeClr val="tx1"/>
                </a:solidFill>
              </a:rPr>
              <a:t>obturatorius</a:t>
            </a:r>
            <a:r>
              <a:rPr lang="cs-CZ" b="1" dirty="0">
                <a:solidFill>
                  <a:schemeClr val="tx1"/>
                </a:solidFill>
              </a:rPr>
              <a:t>),</a:t>
            </a:r>
          </a:p>
          <a:p>
            <a:pPr>
              <a:buFont typeface="Arial" panose="020B0604020202020204" pitchFamily="34" charset="0"/>
              <a:buChar char="•"/>
            </a:pPr>
            <a:r>
              <a:rPr lang="cs-CZ" b="1" dirty="0">
                <a:solidFill>
                  <a:schemeClr val="tx1"/>
                </a:solidFill>
              </a:rPr>
              <a:t>Urogenitální trakt (</a:t>
            </a:r>
            <a:r>
              <a:rPr lang="cs-CZ" b="1" dirty="0" err="1">
                <a:solidFill>
                  <a:schemeClr val="tx1"/>
                </a:solidFill>
              </a:rPr>
              <a:t>uretra</a:t>
            </a:r>
            <a:r>
              <a:rPr lang="cs-CZ" b="1" dirty="0">
                <a:solidFill>
                  <a:schemeClr val="tx1"/>
                </a:solidFill>
              </a:rPr>
              <a:t>, močový měchýř, vagina, penis, skrotum),</a:t>
            </a:r>
          </a:p>
          <a:p>
            <a:pPr>
              <a:buFont typeface="Arial" panose="020B0604020202020204" pitchFamily="34" charset="0"/>
              <a:buChar char="•"/>
            </a:pPr>
            <a:r>
              <a:rPr lang="cs-CZ" b="1" dirty="0">
                <a:solidFill>
                  <a:schemeClr val="tx1"/>
                </a:solidFill>
              </a:rPr>
              <a:t>Gastrointestinální trakt (anus, </a:t>
            </a:r>
            <a:r>
              <a:rPr lang="cs-CZ" b="1" dirty="0" err="1">
                <a:solidFill>
                  <a:schemeClr val="tx1"/>
                </a:solidFill>
              </a:rPr>
              <a:t>rectum</a:t>
            </a:r>
            <a:r>
              <a:rPr lang="cs-CZ" b="1" dirty="0">
                <a:solidFill>
                  <a:schemeClr val="tx1"/>
                </a:solidFill>
              </a:rPr>
              <a:t>, </a:t>
            </a:r>
            <a:r>
              <a:rPr lang="cs-CZ" b="1" dirty="0" err="1">
                <a:solidFill>
                  <a:schemeClr val="tx1"/>
                </a:solidFill>
              </a:rPr>
              <a:t>colon</a:t>
            </a:r>
            <a:r>
              <a:rPr lang="cs-CZ" b="1" dirty="0">
                <a:solidFill>
                  <a:schemeClr val="tx1"/>
                </a:solidFill>
              </a:rPr>
              <a:t>, ileum),</a:t>
            </a:r>
          </a:p>
          <a:p>
            <a:pPr>
              <a:buFont typeface="Arial" panose="020B0604020202020204" pitchFamily="34" charset="0"/>
              <a:buChar char="•"/>
            </a:pPr>
            <a:r>
              <a:rPr lang="cs-CZ" b="1" dirty="0">
                <a:solidFill>
                  <a:schemeClr val="tx1"/>
                </a:solidFill>
              </a:rPr>
              <a:t>Gynekologické orgány,</a:t>
            </a:r>
          </a:p>
          <a:p>
            <a:pPr>
              <a:buFont typeface="Arial" panose="020B0604020202020204" pitchFamily="34" charset="0"/>
              <a:buChar char="•"/>
            </a:pPr>
            <a:r>
              <a:rPr lang="cs-CZ" b="1" dirty="0">
                <a:solidFill>
                  <a:schemeClr val="tx1"/>
                </a:solidFill>
              </a:rPr>
              <a:t>Poranění cév.</a:t>
            </a:r>
          </a:p>
          <a:p>
            <a:pPr>
              <a:lnSpc>
                <a:spcPct val="150000"/>
              </a:lnSpc>
              <a:buFont typeface="Arial" panose="020B0604020202020204" pitchFamily="34" charset="0"/>
              <a:buChar char="•"/>
            </a:pPr>
            <a:r>
              <a:rPr lang="cs-CZ" b="1" dirty="0" err="1">
                <a:solidFill>
                  <a:schemeClr val="tx1"/>
                </a:solidFill>
              </a:rPr>
              <a:t>Morelova-Lavalleeova</a:t>
            </a:r>
            <a:r>
              <a:rPr lang="cs-CZ" b="1" dirty="0">
                <a:solidFill>
                  <a:schemeClr val="tx1"/>
                </a:solidFill>
              </a:rPr>
              <a:t> léze – odtržení podkoží od hlubších tkání při zachování celistvosti pokožky (</a:t>
            </a:r>
            <a:r>
              <a:rPr lang="cs-CZ" b="1" dirty="0" err="1">
                <a:solidFill>
                  <a:schemeClr val="tx1"/>
                </a:solidFill>
              </a:rPr>
              <a:t>decollement</a:t>
            </a:r>
            <a:r>
              <a:rPr lang="cs-CZ" b="1" dirty="0">
                <a:solidFill>
                  <a:schemeClr val="tx1"/>
                </a:solidFill>
              </a:rPr>
              <a:t>) v oblasti trochanter major a přilehlé části m. </a:t>
            </a:r>
            <a:r>
              <a:rPr lang="cs-CZ" b="1" dirty="0" err="1">
                <a:solidFill>
                  <a:schemeClr val="tx1"/>
                </a:solidFill>
              </a:rPr>
              <a:t>gluteus</a:t>
            </a:r>
            <a:r>
              <a:rPr lang="cs-CZ" b="1" dirty="0">
                <a:solidFill>
                  <a:schemeClr val="tx1"/>
                </a:solidFill>
              </a:rPr>
              <a:t> a laterálního stehna.</a:t>
            </a:r>
          </a:p>
          <a:p>
            <a:pPr>
              <a:lnSpc>
                <a:spcPct val="150000"/>
              </a:lnSpc>
              <a:buFont typeface="Arial" panose="020B0604020202020204" pitchFamily="34" charset="0"/>
              <a:buChar char="•"/>
            </a:pPr>
            <a:r>
              <a:rPr lang="cs-CZ" b="1" dirty="0">
                <a:solidFill>
                  <a:schemeClr val="tx1"/>
                </a:solidFill>
              </a:rPr>
              <a:t>Poranění sympatických a parasympatických pletení při hojení a jizvení oblastí po rozsáhlých kontuzích a hematomech (možné vysvětlení poúrazové impotence i močové inkontinence???).</a:t>
            </a:r>
          </a:p>
          <a:p>
            <a:pPr marL="0" indent="0">
              <a:buNone/>
            </a:pPr>
            <a:endParaRPr lang="cs-CZ" dirty="0"/>
          </a:p>
        </p:txBody>
      </p:sp>
    </p:spTree>
    <p:extLst>
      <p:ext uri="{BB962C8B-B14F-4D97-AF65-F5344CB8AC3E}">
        <p14:creationId xmlns:p14="http://schemas.microsoft.com/office/powerpoint/2010/main" val="384153035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05DBB-82C1-4E7C-9B13-F7FBFA79D931}"/>
              </a:ext>
            </a:extLst>
          </p:cNvPr>
          <p:cNvSpPr>
            <a:spLocks noGrp="1"/>
          </p:cNvSpPr>
          <p:nvPr>
            <p:ph type="title"/>
          </p:nvPr>
        </p:nvSpPr>
        <p:spPr>
          <a:xfrm>
            <a:off x="1747543" y="656009"/>
            <a:ext cx="8911687" cy="1280890"/>
          </a:xfrm>
        </p:spPr>
        <p:txBody>
          <a:bodyPr/>
          <a:lstStyle/>
          <a:p>
            <a:r>
              <a:rPr lang="cs-CZ" b="1" dirty="0">
                <a:solidFill>
                  <a:schemeClr val="tx1"/>
                </a:solidFill>
              </a:rPr>
              <a:t>Zlomeniny v oblasti pánve</a:t>
            </a:r>
            <a:endParaRPr lang="cs-CZ" dirty="0">
              <a:solidFill>
                <a:schemeClr val="tx1"/>
              </a:solidFill>
            </a:endParaRPr>
          </a:p>
        </p:txBody>
      </p:sp>
      <p:sp>
        <p:nvSpPr>
          <p:cNvPr id="3" name="Zástupný obsah 2">
            <a:extLst>
              <a:ext uri="{FF2B5EF4-FFF2-40B4-BE49-F238E27FC236}">
                <a16:creationId xmlns:a16="http://schemas.microsoft.com/office/drawing/2014/main" id="{6B915FC0-978A-419E-91FC-13DE2ACB27B9}"/>
              </a:ext>
            </a:extLst>
          </p:cNvPr>
          <p:cNvSpPr>
            <a:spLocks noGrp="1"/>
          </p:cNvSpPr>
          <p:nvPr>
            <p:ph idx="1"/>
          </p:nvPr>
        </p:nvSpPr>
        <p:spPr>
          <a:xfrm>
            <a:off x="997157" y="1540190"/>
            <a:ext cx="10951688" cy="5317810"/>
          </a:xfrm>
        </p:spPr>
        <p:txBody>
          <a:bodyPr>
            <a:noAutofit/>
          </a:bodyPr>
          <a:lstStyle/>
          <a:p>
            <a:r>
              <a:rPr lang="cs-CZ" sz="2000" b="1" dirty="0">
                <a:solidFill>
                  <a:schemeClr val="tx1"/>
                </a:solidFill>
              </a:rPr>
              <a:t>Terapie:</a:t>
            </a:r>
          </a:p>
          <a:p>
            <a:pPr algn="just">
              <a:lnSpc>
                <a:spcPct val="150000"/>
              </a:lnSpc>
              <a:buFont typeface="Arial" panose="020B0604020202020204" pitchFamily="34" charset="0"/>
              <a:buChar char="•"/>
            </a:pPr>
            <a:r>
              <a:rPr lang="cs-CZ" b="1" dirty="0">
                <a:solidFill>
                  <a:schemeClr val="tx1"/>
                </a:solidFill>
              </a:rPr>
              <a:t>Konzervativní: hlavně zlomeniny typu A, zlomeniny typu B3 řešeny </a:t>
            </a:r>
            <a:r>
              <a:rPr lang="cs-CZ" b="1" dirty="0" err="1">
                <a:solidFill>
                  <a:schemeClr val="tx1"/>
                </a:solidFill>
              </a:rPr>
              <a:t>Böhlerovým</a:t>
            </a:r>
            <a:r>
              <a:rPr lang="cs-CZ" b="1" dirty="0">
                <a:solidFill>
                  <a:schemeClr val="tx1"/>
                </a:solidFill>
              </a:rPr>
              <a:t> pánevním závěsem s 6-8 týdenním klidem na lůžku, zlomeniny typu C řešeny  </a:t>
            </a:r>
            <a:r>
              <a:rPr lang="cs-CZ" b="1" dirty="0" err="1">
                <a:solidFill>
                  <a:schemeClr val="tx1"/>
                </a:solidFill>
              </a:rPr>
              <a:t>Böhlerovým</a:t>
            </a:r>
            <a:r>
              <a:rPr lang="cs-CZ" b="1" dirty="0">
                <a:solidFill>
                  <a:schemeClr val="tx1"/>
                </a:solidFill>
              </a:rPr>
              <a:t> pánevním závěsem se skeletální trakcí s 8-12 týdenním klidem na lůžku (v 95% ale typ B a C operační řešení). </a:t>
            </a:r>
          </a:p>
          <a:p>
            <a:pPr>
              <a:lnSpc>
                <a:spcPct val="170000"/>
              </a:lnSpc>
              <a:buFont typeface="Arial" panose="020B0604020202020204" pitchFamily="34" charset="0"/>
              <a:buChar char="•"/>
            </a:pPr>
            <a:r>
              <a:rPr lang="cs-CZ" b="1" dirty="0">
                <a:solidFill>
                  <a:schemeClr val="tx1"/>
                </a:solidFill>
              </a:rPr>
              <a:t>Operační: nejčastěji 3. – 5. den po úraze. Proč? Pacient je stabilizovaný, cévy </a:t>
            </a:r>
            <a:r>
              <a:rPr lang="cs-CZ" b="1" dirty="0" err="1">
                <a:solidFill>
                  <a:schemeClr val="tx1"/>
                </a:solidFill>
              </a:rPr>
              <a:t>trombotizované</a:t>
            </a:r>
            <a:r>
              <a:rPr lang="cs-CZ" b="1" dirty="0">
                <a:solidFill>
                  <a:schemeClr val="tx1"/>
                </a:solidFill>
              </a:rPr>
              <a:t> (operace není spojena s velkým krvácením).</a:t>
            </a:r>
          </a:p>
          <a:p>
            <a:pPr marL="0" indent="0">
              <a:lnSpc>
                <a:spcPct val="150000"/>
              </a:lnSpc>
              <a:buNone/>
            </a:pPr>
            <a:r>
              <a:rPr lang="cs-CZ" b="1" dirty="0">
                <a:solidFill>
                  <a:schemeClr val="tx1"/>
                </a:solidFill>
              </a:rPr>
              <a:t>	Nestabilní zlomeniny typu A</a:t>
            </a:r>
          </a:p>
          <a:p>
            <a:pPr marL="0" indent="0">
              <a:lnSpc>
                <a:spcPct val="150000"/>
              </a:lnSpc>
              <a:buNone/>
            </a:pPr>
            <a:r>
              <a:rPr lang="cs-CZ" b="1" dirty="0">
                <a:solidFill>
                  <a:schemeClr val="tx1"/>
                </a:solidFill>
              </a:rPr>
              <a:t>	Přední komplex pánevního kruhu: </a:t>
            </a:r>
          </a:p>
          <a:p>
            <a:pPr marL="0" indent="0">
              <a:buNone/>
            </a:pPr>
            <a:r>
              <a:rPr lang="cs-CZ" b="1" dirty="0">
                <a:solidFill>
                  <a:schemeClr val="tx1"/>
                </a:solidFill>
              </a:rPr>
              <a:t>	 - </a:t>
            </a:r>
            <a:r>
              <a:rPr lang="cs-CZ" b="1" i="1" dirty="0" err="1">
                <a:solidFill>
                  <a:schemeClr val="tx1"/>
                </a:solidFill>
              </a:rPr>
              <a:t>transsymfyzální</a:t>
            </a:r>
            <a:r>
              <a:rPr lang="cs-CZ" b="1" i="1" dirty="0">
                <a:solidFill>
                  <a:schemeClr val="tx1"/>
                </a:solidFill>
              </a:rPr>
              <a:t> nestabilita </a:t>
            </a:r>
            <a:r>
              <a:rPr lang="cs-CZ" b="1" dirty="0">
                <a:solidFill>
                  <a:schemeClr val="tx1"/>
                </a:solidFill>
              </a:rPr>
              <a:t>– stabilizace dlahou, kortikální šrouby,</a:t>
            </a:r>
          </a:p>
          <a:p>
            <a:pPr marL="0" indent="0">
              <a:lnSpc>
                <a:spcPct val="150000"/>
              </a:lnSpc>
              <a:buNone/>
            </a:pPr>
            <a:r>
              <a:rPr lang="cs-CZ" b="1" dirty="0">
                <a:solidFill>
                  <a:schemeClr val="tx1"/>
                </a:solidFill>
              </a:rPr>
              <a:t>	 - </a:t>
            </a:r>
            <a:r>
              <a:rPr lang="cs-CZ" b="1" i="1" dirty="0" err="1">
                <a:solidFill>
                  <a:schemeClr val="tx1"/>
                </a:solidFill>
              </a:rPr>
              <a:t>transpubická</a:t>
            </a:r>
            <a:r>
              <a:rPr lang="cs-CZ" b="1" i="1" dirty="0">
                <a:solidFill>
                  <a:schemeClr val="tx1"/>
                </a:solidFill>
              </a:rPr>
              <a:t> nestabilita </a:t>
            </a:r>
            <a:r>
              <a:rPr lang="cs-CZ" b="1" dirty="0">
                <a:solidFill>
                  <a:schemeClr val="tx1"/>
                </a:solidFill>
              </a:rPr>
              <a:t>– rekonstrukční dlaha, kortikální šrouby či zevní 	fixátor, </a:t>
            </a:r>
          </a:p>
          <a:p>
            <a:pPr marL="0" indent="0">
              <a:lnSpc>
                <a:spcPct val="170000"/>
              </a:lnSpc>
              <a:buNone/>
            </a:pPr>
            <a:r>
              <a:rPr lang="cs-CZ" b="1" dirty="0"/>
              <a:t>	</a:t>
            </a:r>
          </a:p>
          <a:p>
            <a:pPr marL="0" indent="0">
              <a:buNone/>
            </a:pPr>
            <a:r>
              <a:rPr lang="cs-CZ" b="1" dirty="0"/>
              <a:t>	</a:t>
            </a:r>
          </a:p>
          <a:p>
            <a:pPr marL="0" indent="0" algn="just">
              <a:lnSpc>
                <a:spcPct val="150000"/>
              </a:lnSpc>
              <a:buNone/>
            </a:pPr>
            <a:r>
              <a:rPr lang="cs-CZ" b="1" dirty="0"/>
              <a:t>	</a:t>
            </a:r>
          </a:p>
        </p:txBody>
      </p:sp>
    </p:spTree>
    <p:extLst>
      <p:ext uri="{BB962C8B-B14F-4D97-AF65-F5344CB8AC3E}">
        <p14:creationId xmlns:p14="http://schemas.microsoft.com/office/powerpoint/2010/main" val="132650662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05DBB-82C1-4E7C-9B13-F7FBFA79D931}"/>
              </a:ext>
            </a:extLst>
          </p:cNvPr>
          <p:cNvSpPr>
            <a:spLocks noGrp="1"/>
          </p:cNvSpPr>
          <p:nvPr>
            <p:ph type="title"/>
          </p:nvPr>
        </p:nvSpPr>
        <p:spPr>
          <a:xfrm>
            <a:off x="1747543" y="656009"/>
            <a:ext cx="8911687" cy="1280890"/>
          </a:xfrm>
        </p:spPr>
        <p:txBody>
          <a:bodyPr/>
          <a:lstStyle/>
          <a:p>
            <a:r>
              <a:rPr lang="cs-CZ" b="1" dirty="0">
                <a:solidFill>
                  <a:schemeClr val="tx1"/>
                </a:solidFill>
              </a:rPr>
              <a:t>Zlomeniny v oblasti pánve</a:t>
            </a:r>
            <a:endParaRPr lang="cs-CZ" dirty="0">
              <a:solidFill>
                <a:schemeClr val="tx1"/>
              </a:solidFill>
            </a:endParaRPr>
          </a:p>
        </p:txBody>
      </p:sp>
      <p:sp>
        <p:nvSpPr>
          <p:cNvPr id="3" name="Zástupný obsah 2">
            <a:extLst>
              <a:ext uri="{FF2B5EF4-FFF2-40B4-BE49-F238E27FC236}">
                <a16:creationId xmlns:a16="http://schemas.microsoft.com/office/drawing/2014/main" id="{6B915FC0-978A-419E-91FC-13DE2ACB27B9}"/>
              </a:ext>
            </a:extLst>
          </p:cNvPr>
          <p:cNvSpPr>
            <a:spLocks noGrp="1"/>
          </p:cNvSpPr>
          <p:nvPr>
            <p:ph idx="1"/>
          </p:nvPr>
        </p:nvSpPr>
        <p:spPr>
          <a:xfrm>
            <a:off x="1699790" y="1580829"/>
            <a:ext cx="9151090" cy="5317811"/>
          </a:xfrm>
        </p:spPr>
        <p:txBody>
          <a:bodyPr>
            <a:normAutofit fontScale="77500" lnSpcReduction="20000"/>
          </a:bodyPr>
          <a:lstStyle/>
          <a:p>
            <a:r>
              <a:rPr lang="cs-CZ" sz="2600" b="1" dirty="0">
                <a:solidFill>
                  <a:schemeClr val="tx1"/>
                </a:solidFill>
              </a:rPr>
              <a:t>Terapie:</a:t>
            </a:r>
          </a:p>
          <a:p>
            <a:pPr>
              <a:buFont typeface="Arial" panose="020B0604020202020204" pitchFamily="34" charset="0"/>
              <a:buChar char="•"/>
            </a:pPr>
            <a:r>
              <a:rPr lang="cs-CZ" sz="2300" b="1" dirty="0">
                <a:solidFill>
                  <a:schemeClr val="tx1"/>
                </a:solidFill>
              </a:rPr>
              <a:t>Operační:</a:t>
            </a:r>
          </a:p>
          <a:p>
            <a:pPr marL="0" indent="0">
              <a:lnSpc>
                <a:spcPct val="150000"/>
              </a:lnSpc>
              <a:buNone/>
            </a:pPr>
            <a:r>
              <a:rPr lang="cs-CZ" sz="2300" b="1" dirty="0">
                <a:solidFill>
                  <a:schemeClr val="tx1"/>
                </a:solidFill>
              </a:rPr>
              <a:t>	Zadní komplex pánevního kruhu  </a:t>
            </a:r>
          </a:p>
          <a:p>
            <a:pPr marL="0" indent="0">
              <a:lnSpc>
                <a:spcPct val="150000"/>
              </a:lnSpc>
              <a:buNone/>
            </a:pPr>
            <a:r>
              <a:rPr lang="cs-CZ" sz="2300" b="1" dirty="0">
                <a:solidFill>
                  <a:schemeClr val="tx1"/>
                </a:solidFill>
              </a:rPr>
              <a:t>	- </a:t>
            </a:r>
            <a:r>
              <a:rPr lang="cs-CZ" sz="2300" b="1" i="1" dirty="0" err="1">
                <a:solidFill>
                  <a:schemeClr val="tx1"/>
                </a:solidFill>
              </a:rPr>
              <a:t>transsakrální</a:t>
            </a:r>
            <a:r>
              <a:rPr lang="cs-CZ" sz="2300" b="1" i="1" dirty="0">
                <a:solidFill>
                  <a:schemeClr val="tx1"/>
                </a:solidFill>
              </a:rPr>
              <a:t> – </a:t>
            </a:r>
            <a:r>
              <a:rPr lang="cs-CZ" sz="2300" b="1" i="1" dirty="0" err="1">
                <a:solidFill>
                  <a:schemeClr val="tx1"/>
                </a:solidFill>
              </a:rPr>
              <a:t>transforaminální</a:t>
            </a:r>
            <a:r>
              <a:rPr lang="cs-CZ" sz="2300" b="1" i="1" dirty="0">
                <a:solidFill>
                  <a:schemeClr val="tx1"/>
                </a:solidFill>
              </a:rPr>
              <a:t> instabilita </a:t>
            </a:r>
            <a:r>
              <a:rPr lang="cs-CZ" sz="2300" b="1" dirty="0">
                <a:solidFill>
                  <a:schemeClr val="tx1"/>
                </a:solidFill>
              </a:rPr>
              <a:t>– jednostranné poranění: 	stabilizace dlahou, oboustranné poranění: svorkový systém; poranění LS 	skloubení se řeší páteřním fixatérem zakotveným na L5 a na ala </a:t>
            </a:r>
            <a:r>
              <a:rPr lang="cs-CZ" sz="2300" b="1" dirty="0" err="1">
                <a:solidFill>
                  <a:schemeClr val="tx1"/>
                </a:solidFill>
              </a:rPr>
              <a:t>ossis</a:t>
            </a:r>
            <a:r>
              <a:rPr lang="cs-CZ" sz="2300" b="1" dirty="0">
                <a:solidFill>
                  <a:schemeClr val="tx1"/>
                </a:solidFill>
              </a:rPr>
              <a:t> </a:t>
            </a:r>
            <a:r>
              <a:rPr lang="cs-CZ" sz="2300" b="1" dirty="0" err="1">
                <a:solidFill>
                  <a:schemeClr val="tx1"/>
                </a:solidFill>
              </a:rPr>
              <a:t>sacri</a:t>
            </a:r>
            <a:r>
              <a:rPr lang="cs-CZ" sz="2300" b="1" dirty="0">
                <a:solidFill>
                  <a:schemeClr val="tx1"/>
                </a:solidFill>
              </a:rPr>
              <a:t>,</a:t>
            </a:r>
          </a:p>
          <a:p>
            <a:pPr marL="0" indent="0">
              <a:lnSpc>
                <a:spcPct val="150000"/>
              </a:lnSpc>
              <a:buNone/>
            </a:pPr>
            <a:r>
              <a:rPr lang="cs-CZ" sz="2300" b="1" dirty="0">
                <a:solidFill>
                  <a:schemeClr val="tx1"/>
                </a:solidFill>
              </a:rPr>
              <a:t>	- </a:t>
            </a:r>
            <a:r>
              <a:rPr lang="cs-CZ" sz="2300" b="1" i="1" dirty="0" err="1">
                <a:solidFill>
                  <a:schemeClr val="tx1"/>
                </a:solidFill>
              </a:rPr>
              <a:t>transiliosakrální</a:t>
            </a:r>
            <a:r>
              <a:rPr lang="cs-CZ" sz="2300" b="1" i="1" dirty="0">
                <a:solidFill>
                  <a:schemeClr val="tx1"/>
                </a:solidFill>
              </a:rPr>
              <a:t> instabilita</a:t>
            </a:r>
            <a:r>
              <a:rPr lang="cs-CZ" sz="2300" b="1" dirty="0">
                <a:solidFill>
                  <a:schemeClr val="tx1"/>
                </a:solidFill>
              </a:rPr>
              <a:t> – stabilizace pomocí sakrálních dlažek nebo 	</a:t>
            </a:r>
            <a:r>
              <a:rPr lang="cs-CZ" sz="2300" b="1" dirty="0" err="1">
                <a:solidFill>
                  <a:schemeClr val="tx1"/>
                </a:solidFill>
              </a:rPr>
              <a:t>tříděrových</a:t>
            </a:r>
            <a:r>
              <a:rPr lang="cs-CZ" sz="2300" b="1" dirty="0">
                <a:solidFill>
                  <a:schemeClr val="tx1"/>
                </a:solidFill>
              </a:rPr>
              <a:t> dlažek zavedených do masivu </a:t>
            </a:r>
            <a:r>
              <a:rPr lang="cs-CZ" sz="2300" b="1" dirty="0" err="1">
                <a:solidFill>
                  <a:schemeClr val="tx1"/>
                </a:solidFill>
              </a:rPr>
              <a:t>ilické</a:t>
            </a:r>
            <a:r>
              <a:rPr lang="cs-CZ" sz="2300" b="1" dirty="0">
                <a:solidFill>
                  <a:schemeClr val="tx1"/>
                </a:solidFill>
              </a:rPr>
              <a:t> kosti a dorsálních hřebenů 	lopaty kyčelní </a:t>
            </a:r>
            <a:r>
              <a:rPr lang="cs-CZ" sz="2300" b="1" dirty="0" err="1">
                <a:solidFill>
                  <a:schemeClr val="tx1"/>
                </a:solidFill>
              </a:rPr>
              <a:t>anterolaterálním</a:t>
            </a:r>
            <a:r>
              <a:rPr lang="cs-CZ" sz="2300" b="1" dirty="0">
                <a:solidFill>
                  <a:schemeClr val="tx1"/>
                </a:solidFill>
              </a:rPr>
              <a:t> přístupem,</a:t>
            </a:r>
          </a:p>
          <a:p>
            <a:pPr marL="0" indent="0">
              <a:lnSpc>
                <a:spcPct val="150000"/>
              </a:lnSpc>
              <a:buNone/>
            </a:pPr>
            <a:r>
              <a:rPr lang="cs-CZ" sz="2300" b="1" dirty="0">
                <a:solidFill>
                  <a:schemeClr val="tx1"/>
                </a:solidFill>
              </a:rPr>
              <a:t>	- </a:t>
            </a:r>
            <a:r>
              <a:rPr lang="cs-CZ" sz="2300" b="1" i="1" dirty="0" err="1">
                <a:solidFill>
                  <a:schemeClr val="tx1"/>
                </a:solidFill>
              </a:rPr>
              <a:t>transiliakální</a:t>
            </a:r>
            <a:r>
              <a:rPr lang="cs-CZ" sz="2300" b="1" i="1" dirty="0">
                <a:solidFill>
                  <a:schemeClr val="tx1"/>
                </a:solidFill>
              </a:rPr>
              <a:t> instabilita </a:t>
            </a:r>
            <a:r>
              <a:rPr lang="cs-CZ" sz="2300" b="1" dirty="0">
                <a:solidFill>
                  <a:schemeClr val="tx1"/>
                </a:solidFill>
              </a:rPr>
              <a:t>– kortikální šrouby, úzké dlažky nebo rekonstrukční  	dlahy.</a:t>
            </a:r>
          </a:p>
          <a:p>
            <a:pPr marL="0" indent="0">
              <a:lnSpc>
                <a:spcPct val="150000"/>
              </a:lnSpc>
              <a:buNone/>
            </a:pPr>
            <a:r>
              <a:rPr lang="cs-CZ" sz="2300" b="1" dirty="0">
                <a:solidFill>
                  <a:schemeClr val="tx1"/>
                </a:solidFill>
              </a:rPr>
              <a:t>	</a:t>
            </a:r>
          </a:p>
          <a:p>
            <a:pPr marL="0" indent="0">
              <a:buNone/>
            </a:pPr>
            <a:r>
              <a:rPr lang="cs-CZ" sz="2000" b="1" dirty="0"/>
              <a:t>		</a:t>
            </a:r>
          </a:p>
        </p:txBody>
      </p:sp>
    </p:spTree>
    <p:extLst>
      <p:ext uri="{BB962C8B-B14F-4D97-AF65-F5344CB8AC3E}">
        <p14:creationId xmlns:p14="http://schemas.microsoft.com/office/powerpoint/2010/main" val="584208066"/>
      </p:ext>
    </p:extLst>
  </p:cSld>
  <p:clrMapOvr>
    <a:masterClrMapping/>
  </p:clrMapOvr>
  <p:transition spd="slow">
    <p:cover/>
  </p:transition>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15289</TotalTime>
  <Words>5527</Words>
  <Application>Microsoft Macintosh PowerPoint</Application>
  <PresentationFormat>Širokoúhlá obrazovka</PresentationFormat>
  <Paragraphs>496</Paragraphs>
  <Slides>61</Slides>
  <Notes>38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61</vt:i4>
      </vt:variant>
    </vt:vector>
  </HeadingPairs>
  <TitlesOfParts>
    <vt:vector size="66" baseType="lpstr">
      <vt:lpstr>Arial</vt:lpstr>
      <vt:lpstr>Calibri</vt:lpstr>
      <vt:lpstr>Century Gothic</vt:lpstr>
      <vt:lpstr>Wingdings 3</vt:lpstr>
      <vt:lpstr>Stébla</vt:lpstr>
      <vt:lpstr>Kinezioterapie po úrazech páteře a pánve</vt:lpstr>
      <vt:lpstr>Kinezioterapie po poranění pánve</vt:lpstr>
      <vt:lpstr>Zlomeniny v oblasti pánve</vt:lpstr>
      <vt:lpstr>Zlomeniny v oblasti pánve</vt:lpstr>
      <vt:lpstr>Zlomeniny v oblasti pánve</vt:lpstr>
      <vt:lpstr>Prezentace aplikace PowerPoint</vt:lpstr>
      <vt:lpstr>Zlomeniny v oblasti pánve</vt:lpstr>
      <vt:lpstr>Zlomeniny v oblasti pánve</vt:lpstr>
      <vt:lpstr>Zlomeniny v oblasti pánve</vt:lpstr>
      <vt:lpstr>Zlomeniny v oblasti pánve</vt:lpstr>
      <vt:lpstr>Zlomeniny v oblasti pánve</vt:lpstr>
      <vt:lpstr>Komplikace poranění pánve </vt:lpstr>
      <vt:lpstr>Rehabilitační postupy po poranění pánve</vt:lpstr>
      <vt:lpstr>Rehabilitační postupy po poranění pánve</vt:lpstr>
      <vt:lpstr>Rehabilitační postupy po poranění pánve</vt:lpstr>
      <vt:lpstr>Prezentace aplikace PowerPoint</vt:lpstr>
      <vt:lpstr>Rehabilitační postupy po poranění pánve</vt:lpstr>
      <vt:lpstr>Rehabilitační postupy po poranění pánve</vt:lpstr>
      <vt:lpstr>Rehabilitační postupy po poranění pánve</vt:lpstr>
      <vt:lpstr>Rehabilitační postupy po poranění pánve</vt:lpstr>
      <vt:lpstr>Rehabilitační postupy po poranění pánve</vt:lpstr>
      <vt:lpstr>Kinezioterapie po poranění páteře a míchy</vt:lpstr>
      <vt:lpstr>Poranění páteře </vt:lpstr>
      <vt:lpstr>Poranění páteře </vt:lpstr>
      <vt:lpstr>Poranění páteře </vt:lpstr>
      <vt:lpstr>Poranění páteře </vt:lpstr>
      <vt:lpstr>Poranění páteře </vt:lpstr>
      <vt:lpstr>Poranění páteře </vt:lpstr>
      <vt:lpstr>Poranění páteře </vt:lpstr>
      <vt:lpstr>Poranění páteře </vt:lpstr>
      <vt:lpstr>Poranění páteře </vt:lpstr>
      <vt:lpstr>Prezentace aplikace PowerPoint</vt:lpstr>
      <vt:lpstr>Poranění míchy</vt:lpstr>
      <vt:lpstr>Poranění míchy</vt:lpstr>
      <vt:lpstr>Poranění míchy</vt:lpstr>
      <vt:lpstr>Poranění míchy</vt:lpstr>
      <vt:lpstr>Poranění míchy</vt:lpstr>
      <vt:lpstr>Prezentace aplikace PowerPoint</vt:lpstr>
      <vt:lpstr>Poranění míchy</vt:lpstr>
      <vt:lpstr>Poranění míchy</vt:lpstr>
      <vt:lpstr>Poranění míchy</vt:lpstr>
      <vt:lpstr>Poranění míchy</vt:lpstr>
      <vt:lpstr>Poranění míchy</vt:lpstr>
      <vt:lpstr>Poranění míchy</vt:lpstr>
      <vt:lpstr>Poranění míchy</vt:lpstr>
      <vt:lpstr>Poranění míchy</vt:lpstr>
      <vt:lpstr>Poranění míchy</vt:lpstr>
      <vt:lpstr>Poranění míchy</vt:lpstr>
      <vt:lpstr>Poranění míchy</vt:lpstr>
      <vt:lpstr>Prezentace aplikace PowerPoint</vt:lpstr>
      <vt:lpstr>Prezentace aplikace PowerPoint</vt:lpstr>
      <vt:lpstr>Poranění míchy</vt:lpstr>
      <vt:lpstr>Poranění míchy</vt:lpstr>
      <vt:lpstr>Poranění míchy</vt:lpstr>
      <vt:lpstr>Prezentace aplikace PowerPoint</vt:lpstr>
      <vt:lpstr>Prezentace aplikace PowerPoint</vt:lpstr>
      <vt:lpstr>Prezentace aplikace PowerPoint</vt:lpstr>
      <vt:lpstr>Seznam literatury</vt:lpstr>
      <vt:lpstr>Seznam literatury</vt:lpstr>
      <vt:lpstr>Seznam literatury</vt:lpstr>
      <vt:lpstr>Seznam literatury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Veronika Málková</dc:creator>
  <cp:lastModifiedBy>Veronika Málková</cp:lastModifiedBy>
  <cp:revision>700</cp:revision>
  <dcterms:created xsi:type="dcterms:W3CDTF">2019-02-16T16:33:42Z</dcterms:created>
  <dcterms:modified xsi:type="dcterms:W3CDTF">2024-03-20T05:11:30Z</dcterms:modified>
</cp:coreProperties>
</file>