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sldIdLst>
    <p:sldId id="315" r:id="rId3"/>
    <p:sldId id="316" r:id="rId4"/>
    <p:sldId id="317" r:id="rId5"/>
    <p:sldId id="318" r:id="rId6"/>
    <p:sldId id="319" r:id="rId7"/>
    <p:sldId id="320" r:id="rId8"/>
    <p:sldId id="340" r:id="rId9"/>
    <p:sldId id="321" r:id="rId10"/>
    <p:sldId id="322" r:id="rId11"/>
    <p:sldId id="323" r:id="rId12"/>
    <p:sldId id="324" r:id="rId13"/>
    <p:sldId id="325" r:id="rId14"/>
    <p:sldId id="326" r:id="rId15"/>
    <p:sldId id="327" r:id="rId16"/>
    <p:sldId id="328" r:id="rId17"/>
    <p:sldId id="329" r:id="rId18"/>
    <p:sldId id="330" r:id="rId19"/>
    <p:sldId id="331" r:id="rId20"/>
    <p:sldId id="263" r:id="rId21"/>
    <p:sldId id="264" r:id="rId22"/>
    <p:sldId id="265" r:id="rId23"/>
    <p:sldId id="266" r:id="rId24"/>
    <p:sldId id="267" r:id="rId25"/>
    <p:sldId id="268" r:id="rId26"/>
    <p:sldId id="300" r:id="rId27"/>
    <p:sldId id="301" r:id="rId28"/>
    <p:sldId id="302" r:id="rId29"/>
    <p:sldId id="303" r:id="rId30"/>
    <p:sldId id="304" r:id="rId31"/>
    <p:sldId id="305" r:id="rId32"/>
    <p:sldId id="306" r:id="rId33"/>
    <p:sldId id="313" r:id="rId34"/>
    <p:sldId id="332" r:id="rId35"/>
    <p:sldId id="333" r:id="rId36"/>
    <p:sldId id="334" r:id="rId37"/>
    <p:sldId id="335" r:id="rId38"/>
    <p:sldId id="336" r:id="rId39"/>
    <p:sldId id="337" r:id="rId40"/>
    <p:sldId id="338" r:id="rId41"/>
    <p:sldId id="339" r:id="rId42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DC"/>
    <a:srgbClr val="0000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204" autoAdjust="0"/>
    <p:restoredTop sz="95332" autoAdjust="0"/>
  </p:normalViewPr>
  <p:slideViewPr>
    <p:cSldViewPr>
      <p:cViewPr varScale="1">
        <p:scale>
          <a:sx n="114" d="100"/>
          <a:sy n="114" d="100"/>
        </p:scale>
        <p:origin x="462" y="10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slide" Target="slides/slide3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CCE86-20FD-4646-A3E7-2AA4A5F2579B}" type="datetimeFigureOut">
              <a:rPr lang="cs-CZ" smtClean="0"/>
              <a:t>15.04.2023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3C14A-CBFD-4D70-9388-956C97C86FAB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CCE86-20FD-4646-A3E7-2AA4A5F2579B}" type="datetimeFigureOut">
              <a:rPr lang="cs-CZ" smtClean="0"/>
              <a:t>15.04.2023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3C14A-CBFD-4D70-9388-956C97C86FAB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CCE86-20FD-4646-A3E7-2AA4A5F2579B}" type="datetimeFigureOut">
              <a:rPr lang="cs-CZ" smtClean="0"/>
              <a:t>15.04.2023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3C14A-CBFD-4D70-9388-956C97C86FAB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229AA-D5F2-4918-858B-FCA7AEC6223B}" type="datetimeFigureOut">
              <a:rPr lang="cs-CZ" smtClean="0"/>
              <a:t>15.04.2023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2822D-408D-424A-AC54-68D2074AE6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647731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229AA-D5F2-4918-858B-FCA7AEC6223B}" type="datetimeFigureOut">
              <a:rPr lang="cs-CZ" smtClean="0"/>
              <a:t>15.04.2023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2822D-408D-424A-AC54-68D2074AE6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065433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dirty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229AA-D5F2-4918-858B-FCA7AEC6223B}" type="datetimeFigureOut">
              <a:rPr lang="cs-CZ" smtClean="0"/>
              <a:t>15.04.2023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2822D-408D-424A-AC54-68D2074AE6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513924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 b="1">
                <a:solidFill>
                  <a:srgbClr val="0000D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dirty="0"/>
              <a:t>Upravte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229AA-D5F2-4918-858B-FCA7AEC6223B}" type="datetimeFigureOut">
              <a:rPr lang="cs-CZ" smtClean="0"/>
              <a:t>15.04.2023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2822D-408D-424A-AC54-68D2074AE6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114410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229AA-D5F2-4918-858B-FCA7AEC6223B}" type="datetimeFigureOut">
              <a:rPr lang="cs-CZ" smtClean="0"/>
              <a:t>15.04.2023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2822D-408D-424A-AC54-68D2074AE6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546782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229AA-D5F2-4918-858B-FCA7AEC6223B}" type="datetimeFigureOut">
              <a:rPr lang="cs-CZ" smtClean="0"/>
              <a:t>15.04.2023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2822D-408D-424A-AC54-68D2074AE6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479807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229AA-D5F2-4918-858B-FCA7AEC6223B}" type="datetimeFigureOut">
              <a:rPr lang="cs-CZ" smtClean="0"/>
              <a:t>15.04.2023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2822D-408D-424A-AC54-68D2074AE6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220743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dirty="0"/>
              <a:t>Upravte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dirty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229AA-D5F2-4918-858B-FCA7AEC6223B}" type="datetimeFigureOut">
              <a:rPr lang="cs-CZ" smtClean="0"/>
              <a:t>15.04.2023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2822D-408D-424A-AC54-68D2074AE6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476779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cs-CZ" dirty="0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CCE86-20FD-4646-A3E7-2AA4A5F2579B}" type="datetimeFigureOut">
              <a:rPr lang="cs-CZ" smtClean="0"/>
              <a:t>15.04.2023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3C14A-CBFD-4D70-9388-956C97C86FAB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dirty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229AA-D5F2-4918-858B-FCA7AEC6223B}" type="datetimeFigureOut">
              <a:rPr lang="cs-CZ" smtClean="0"/>
              <a:t>15.04.2023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2822D-408D-424A-AC54-68D2074AE6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372353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229AA-D5F2-4918-858B-FCA7AEC6223B}" type="datetimeFigureOut">
              <a:rPr lang="cs-CZ" smtClean="0"/>
              <a:t>15.04.2023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2822D-408D-424A-AC54-68D2074AE6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648149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229AA-D5F2-4918-858B-FCA7AEC6223B}" type="datetimeFigureOut">
              <a:rPr lang="cs-CZ" smtClean="0"/>
              <a:t>15.04.2023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2822D-408D-424A-AC54-68D2074AE6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444562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812800" y="1600200"/>
            <a:ext cx="4978400" cy="4114800"/>
          </a:xfrm>
        </p:spPr>
        <p:txBody>
          <a:bodyPr/>
          <a:lstStyle>
            <a:lvl5pPr>
              <a:defRPr/>
            </a:lvl5pPr>
            <a:lvl6pPr>
              <a:buClr>
                <a:schemeClr val="tx2"/>
              </a:buClr>
              <a:buFont typeface="Arial" pitchFamily="34" charset="0"/>
              <a:buChar char="•"/>
              <a:defRPr/>
            </a:lvl6pPr>
            <a:lvl7pPr>
              <a:buClr>
                <a:schemeClr val="tx2"/>
              </a:buClr>
              <a:buFont typeface="Arial" pitchFamily="34" charset="0"/>
              <a:buChar char="•"/>
              <a:defRPr/>
            </a:lvl7pPr>
            <a:lvl8pPr>
              <a:buClr>
                <a:schemeClr val="tx2"/>
              </a:buClr>
              <a:buFont typeface="Arial" pitchFamily="34" charset="0"/>
              <a:buChar char="•"/>
              <a:defRPr/>
            </a:lvl8pPr>
            <a:lvl9pPr>
              <a:buClr>
                <a:schemeClr val="tx2"/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6400800" y="1600200"/>
            <a:ext cx="4978400" cy="41148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274638"/>
            <a:ext cx="10566400" cy="114300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35DD4-7311-420B-94F7-04E11846D8F2}" type="datetimeFigureOut">
              <a:rPr lang="cs-CZ" smtClean="0"/>
              <a:t>15.04.2023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E5088-F12A-49D2-8B1B-29C2FF1080D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16597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>
            <a:normAutofit/>
          </a:bodyPr>
          <a:lstStyle>
            <a:lvl1pPr algn="l">
              <a:defRPr sz="3600" b="1" cap="all"/>
            </a:lvl1pPr>
          </a:lstStyle>
          <a:p>
            <a:r>
              <a:rPr lang="cs-CZ" dirty="0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CCE86-20FD-4646-A3E7-2AA4A5F2579B}" type="datetimeFigureOut">
              <a:rPr lang="cs-CZ" smtClean="0"/>
              <a:t>15.04.2023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3C14A-CBFD-4D70-9388-956C97C86FAB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cs-CZ" dirty="0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CCE86-20FD-4646-A3E7-2AA4A5F2579B}" type="datetimeFigureOut">
              <a:rPr lang="cs-CZ" smtClean="0"/>
              <a:t>15.04.2023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3C14A-CBFD-4D70-9388-956C97C86FAB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cs-CZ" dirty="0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CCE86-20FD-4646-A3E7-2AA4A5F2579B}" type="datetimeFigureOut">
              <a:rPr lang="cs-CZ" smtClean="0"/>
              <a:t>15.04.2023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3C14A-CBFD-4D70-9388-956C97C86FAB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CCE86-20FD-4646-A3E7-2AA4A5F2579B}" type="datetimeFigureOut">
              <a:rPr lang="cs-CZ" smtClean="0"/>
              <a:t>15.04.2023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3C14A-CBFD-4D70-9388-956C97C86FAB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CCE86-20FD-4646-A3E7-2AA4A5F2579B}" type="datetimeFigureOut">
              <a:rPr lang="cs-CZ" smtClean="0"/>
              <a:t>15.04.2023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3C14A-CBFD-4D70-9388-956C97C86FAB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CCE86-20FD-4646-A3E7-2AA4A5F2579B}" type="datetimeFigureOut">
              <a:rPr lang="cs-CZ" smtClean="0"/>
              <a:t>15.04.2023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3C14A-CBFD-4D70-9388-956C97C86FAB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CCE86-20FD-4646-A3E7-2AA4A5F2579B}" type="datetimeFigureOut">
              <a:rPr lang="cs-CZ" smtClean="0"/>
              <a:t>15.04.2023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3C14A-CBFD-4D70-9388-956C97C86FAB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/>
              <a:t>Klepnutím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857CCE86-20FD-4646-A3E7-2AA4A5F2579B}" type="datetimeFigureOut">
              <a:rPr lang="cs-CZ" smtClean="0"/>
              <a:pPr/>
              <a:t>15.04.2023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2BB3C14A-CBFD-4D70-9388-956C97C86FAB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600" b="1" kern="1200">
          <a:solidFill>
            <a:srgbClr val="0000DC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/>
              <a:t>Upravte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6229AA-D5F2-4918-858B-FCA7AEC6223B}" type="datetimeFigureOut">
              <a:rPr lang="cs-CZ" smtClean="0"/>
              <a:t>15.04.2023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A2822D-408D-424A-AC54-68D2074AE6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75789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0000DB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png"/><Relationship Id="rId7" Type="http://schemas.openxmlformats.org/officeDocument/2006/relationships/image" Target="../media/image42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1.png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8.pn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78.pn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12" Type="http://schemas.openxmlformats.org/officeDocument/2006/relationships/image" Target="../media/image77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1.png"/><Relationship Id="rId11" Type="http://schemas.openxmlformats.org/officeDocument/2006/relationships/image" Target="../media/image76.png"/><Relationship Id="rId5" Type="http://schemas.openxmlformats.org/officeDocument/2006/relationships/image" Target="../media/image70.png"/><Relationship Id="rId10" Type="http://schemas.openxmlformats.org/officeDocument/2006/relationships/image" Target="../media/image75.png"/><Relationship Id="rId4" Type="http://schemas.openxmlformats.org/officeDocument/2006/relationships/image" Target="../media/image69.png"/><Relationship Id="rId9" Type="http://schemas.openxmlformats.org/officeDocument/2006/relationships/image" Target="../media/image7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7" Type="http://schemas.openxmlformats.org/officeDocument/2006/relationships/image" Target="../media/image84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86.jpeg"/><Relationship Id="rId7" Type="http://schemas.openxmlformats.org/officeDocument/2006/relationships/image" Target="../media/image90.pn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10" Type="http://schemas.openxmlformats.org/officeDocument/2006/relationships/image" Target="../media/image93.png"/><Relationship Id="rId4" Type="http://schemas.openxmlformats.org/officeDocument/2006/relationships/image" Target="../media/image87.png"/><Relationship Id="rId9" Type="http://schemas.openxmlformats.org/officeDocument/2006/relationships/image" Target="../media/image9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aosurgery.org/" TargetMode="External"/><Relationship Id="rId4" Type="http://schemas.openxmlformats.org/officeDocument/2006/relationships/image" Target="../media/image9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1.jpeg"/><Relationship Id="rId4" Type="http://schemas.openxmlformats.org/officeDocument/2006/relationships/image" Target="../media/image10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5.jpeg"/><Relationship Id="rId4" Type="http://schemas.openxmlformats.org/officeDocument/2006/relationships/image" Target="../media/image10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jpeg"/><Relationship Id="rId5" Type="http://schemas.openxmlformats.org/officeDocument/2006/relationships/image" Target="../media/image112.jpeg"/><Relationship Id="rId4" Type="http://schemas.openxmlformats.org/officeDocument/2006/relationships/image" Target="../media/image11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jpeg"/><Relationship Id="rId3" Type="http://schemas.openxmlformats.org/officeDocument/2006/relationships/image" Target="../media/image115.png"/><Relationship Id="rId7" Type="http://schemas.openxmlformats.org/officeDocument/2006/relationships/image" Target="../media/image118.jpe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png"/><Relationship Id="rId5" Type="http://schemas.openxmlformats.org/officeDocument/2006/relationships/image" Target="../media/image108.png"/><Relationship Id="rId4" Type="http://schemas.openxmlformats.org/officeDocument/2006/relationships/image" Target="../media/image11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3.jpeg"/><Relationship Id="rId5" Type="http://schemas.openxmlformats.org/officeDocument/2006/relationships/image" Target="../media/image109.png"/><Relationship Id="rId4" Type="http://schemas.openxmlformats.org/officeDocument/2006/relationships/image" Target="../media/image12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7.png"/><Relationship Id="rId5" Type="http://schemas.openxmlformats.org/officeDocument/2006/relationships/image" Target="../media/image110.png"/><Relationship Id="rId4" Type="http://schemas.openxmlformats.org/officeDocument/2006/relationships/image" Target="../media/image12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5.png"/><Relationship Id="rId4" Type="http://schemas.openxmlformats.org/officeDocument/2006/relationships/image" Target="../media/image13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5.png"/><Relationship Id="rId4" Type="http://schemas.openxmlformats.org/officeDocument/2006/relationships/image" Target="../media/image14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9.png"/><Relationship Id="rId4" Type="http://schemas.openxmlformats.org/officeDocument/2006/relationships/image" Target="../media/image14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0.png"/><Relationship Id="rId5" Type="http://schemas.openxmlformats.org/officeDocument/2006/relationships/image" Target="../media/image159.png"/><Relationship Id="rId4" Type="http://schemas.openxmlformats.org/officeDocument/2006/relationships/image" Target="../media/image15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4.png"/><Relationship Id="rId4" Type="http://schemas.openxmlformats.org/officeDocument/2006/relationships/image" Target="../media/image16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jpeg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6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64222" y="2158842"/>
            <a:ext cx="10744462" cy="1325563"/>
          </a:xfrm>
        </p:spPr>
        <p:txBody>
          <a:bodyPr>
            <a:normAutofit/>
          </a:bodyPr>
          <a:lstStyle/>
          <a:p>
            <a:r>
              <a:rPr lang="cs-CZ" sz="4000" dirty="0" smtClean="0">
                <a:solidFill>
                  <a:schemeClr val="bg1"/>
                </a:solidFill>
                <a:latin typeface="Arial"/>
                <a:cs typeface="Arial"/>
              </a:rPr>
              <a:t>Poranění dolní končetiny</a:t>
            </a:r>
            <a:endParaRPr lang="cs-CZ" sz="40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3" name="Podnadpis 2"/>
          <p:cNvSpPr>
            <a:spLocks noGrp="1"/>
          </p:cNvSpPr>
          <p:nvPr>
            <p:ph sz="half" idx="1"/>
          </p:nvPr>
        </p:nvSpPr>
        <p:spPr>
          <a:xfrm>
            <a:off x="551384" y="3933056"/>
            <a:ext cx="7475994" cy="113210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cs-CZ" sz="2400" dirty="0" smtClean="0">
                <a:solidFill>
                  <a:schemeClr val="bg1"/>
                </a:solidFill>
                <a:latin typeface="Arial"/>
                <a:cs typeface="Arial"/>
              </a:rPr>
              <a:t>Daniel Ira</a:t>
            </a:r>
          </a:p>
          <a:p>
            <a:pPr marL="0" indent="0">
              <a:buNone/>
            </a:pPr>
            <a:r>
              <a:rPr lang="cs-CZ" sz="1500" i="1" dirty="0" smtClean="0">
                <a:solidFill>
                  <a:schemeClr val="bg1"/>
                </a:solidFill>
              </a:rPr>
              <a:t>Klinika úrazové chirurgie TC FN Brno</a:t>
            </a:r>
            <a:endParaRPr lang="cs-CZ" sz="1500" i="1" dirty="0">
              <a:solidFill>
                <a:schemeClr val="bg1"/>
              </a:solidFill>
            </a:endParaRPr>
          </a:p>
        </p:txBody>
      </p:sp>
      <p:pic>
        <p:nvPicPr>
          <p:cNvPr id="6" name="Obrázek 6" descr="Obsah obrázku text&#10;&#10;Popis se vygeneroval automaticky.">
            <a:extLst>
              <a:ext uri="{FF2B5EF4-FFF2-40B4-BE49-F238E27FC236}">
                <a16:creationId xmlns:a16="http://schemas.microsoft.com/office/drawing/2014/main" id="{C2BA518D-58E9-439D-B3F2-CB4E16B357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336" y="188640"/>
            <a:ext cx="2152251" cy="1656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7697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54050"/>
          </a:xfrm>
        </p:spPr>
        <p:txBody>
          <a:bodyPr/>
          <a:lstStyle/>
          <a:p>
            <a:pPr>
              <a:defRPr/>
            </a:pPr>
            <a:r>
              <a:rPr lang="cs-CZ" sz="2400" dirty="0"/>
              <a:t>Zlomeniny proximální </a:t>
            </a:r>
            <a:r>
              <a:rPr lang="cs-CZ" sz="2400" dirty="0" err="1"/>
              <a:t>tibie</a:t>
            </a:r>
            <a:endParaRPr lang="cs-CZ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881188" y="1143000"/>
            <a:ext cx="8329612" cy="5429250"/>
          </a:xfrm>
        </p:spPr>
        <p:txBody>
          <a:bodyPr/>
          <a:lstStyle/>
          <a:p>
            <a:pPr>
              <a:defRPr/>
            </a:pPr>
            <a:r>
              <a:rPr lang="cs-CZ" sz="2400" dirty="0"/>
              <a:t>Operační terapie</a:t>
            </a:r>
          </a:p>
          <a:p>
            <a:pPr>
              <a:defRPr/>
            </a:pPr>
            <a:endParaRPr lang="cs-CZ" sz="2400" dirty="0"/>
          </a:p>
          <a:p>
            <a:pPr>
              <a:defRPr/>
            </a:pPr>
            <a:r>
              <a:rPr lang="cs-CZ" sz="2400" dirty="0"/>
              <a:t>LCP dlahy, </a:t>
            </a:r>
          </a:p>
          <a:p>
            <a:pPr>
              <a:defRPr/>
            </a:pPr>
            <a:r>
              <a:rPr lang="cs-CZ" sz="2400" dirty="0"/>
              <a:t>IM hřeby</a:t>
            </a:r>
          </a:p>
          <a:p>
            <a:pPr>
              <a:defRPr/>
            </a:pPr>
            <a:r>
              <a:rPr lang="cs-CZ" sz="2400" dirty="0"/>
              <a:t>Šrouby</a:t>
            </a:r>
          </a:p>
          <a:p>
            <a:pPr>
              <a:defRPr/>
            </a:pPr>
            <a:r>
              <a:rPr lang="cs-CZ" sz="2400" dirty="0"/>
              <a:t>ZF</a:t>
            </a:r>
          </a:p>
          <a:p>
            <a:pPr>
              <a:defRPr/>
            </a:pPr>
            <a:endParaRPr lang="cs-CZ" sz="2400" dirty="0"/>
          </a:p>
          <a:p>
            <a:pPr>
              <a:defRPr/>
            </a:pPr>
            <a:r>
              <a:rPr lang="cs-CZ" sz="2400" dirty="0"/>
              <a:t>AROM</a:t>
            </a:r>
          </a:p>
        </p:txBody>
      </p:sp>
      <p:pic>
        <p:nvPicPr>
          <p:cNvPr id="39940" name="Obrázek 9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88" t="25133" r="39481" b="7143"/>
          <a:stretch>
            <a:fillRect/>
          </a:stretch>
        </p:blipFill>
        <p:spPr bwMode="auto">
          <a:xfrm>
            <a:off x="9167814" y="857250"/>
            <a:ext cx="122872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1" name="Obrázek 7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87" t="29630" r="37402" b="12073"/>
          <a:stretch>
            <a:fillRect/>
          </a:stretch>
        </p:blipFill>
        <p:spPr bwMode="auto">
          <a:xfrm>
            <a:off x="7667626" y="1214439"/>
            <a:ext cx="1395413" cy="209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2" name="Obrázek 7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23" t="23097" r="43636" b="20473"/>
          <a:stretch>
            <a:fillRect/>
          </a:stretch>
        </p:blipFill>
        <p:spPr bwMode="auto">
          <a:xfrm>
            <a:off x="6310314" y="1143000"/>
            <a:ext cx="1214437" cy="213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3" name="Picture 2" descr="C:\Users\Martin\Desktop\obr. orthobull\P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75" y="2143125"/>
            <a:ext cx="2343150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4" name="Picture 4" descr="C:\Users\Martin\Desktop\obr. orthobull\PT3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7" r="2446" b="5566"/>
          <a:stretch>
            <a:fillRect/>
          </a:stretch>
        </p:blipFill>
        <p:spPr bwMode="auto">
          <a:xfrm>
            <a:off x="5441950" y="4357688"/>
            <a:ext cx="5226050" cy="2271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5" name="Picture 3" descr="C:\Users\Martin\Desktop\obr. orthobull\PT2.jf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98" r="18898"/>
          <a:stretch>
            <a:fillRect/>
          </a:stretch>
        </p:blipFill>
        <p:spPr bwMode="auto">
          <a:xfrm>
            <a:off x="4095750" y="4429126"/>
            <a:ext cx="1333500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6" name="Picture 5" descr="C:\Users\Martin\Desktop\obr. orthobull\motorova dlaha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6" t="12144" r="9148" b="12144"/>
          <a:stretch>
            <a:fillRect/>
          </a:stretch>
        </p:blipFill>
        <p:spPr bwMode="auto">
          <a:xfrm>
            <a:off x="1666876" y="5000626"/>
            <a:ext cx="2232025" cy="147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11636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81200" y="274639"/>
            <a:ext cx="8229600" cy="511175"/>
          </a:xfrm>
        </p:spPr>
        <p:txBody>
          <a:bodyPr/>
          <a:lstStyle/>
          <a:p>
            <a:pPr>
              <a:defRPr/>
            </a:pPr>
            <a:r>
              <a:rPr lang="cs-CZ" sz="2400" dirty="0">
                <a:solidFill>
                  <a:srgbClr val="FFC000"/>
                </a:solidFill>
              </a:rPr>
              <a:t>Zlomeniny diafýzy </a:t>
            </a:r>
            <a:r>
              <a:rPr lang="cs-CZ" sz="2400" dirty="0" err="1">
                <a:solidFill>
                  <a:srgbClr val="FFC000"/>
                </a:solidFill>
              </a:rPr>
              <a:t>tibie</a:t>
            </a:r>
            <a:endParaRPr lang="cs-CZ" sz="2400" dirty="0">
              <a:solidFill>
                <a:srgbClr val="FFC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881188" y="1071563"/>
            <a:ext cx="8329612" cy="5357812"/>
          </a:xfrm>
        </p:spPr>
        <p:txBody>
          <a:bodyPr/>
          <a:lstStyle/>
          <a:p>
            <a:pPr>
              <a:defRPr/>
            </a:pPr>
            <a:r>
              <a:rPr lang="cs-CZ" sz="2400" dirty="0"/>
              <a:t>Nejčastější zlomená dlouhá kost</a:t>
            </a:r>
          </a:p>
          <a:p>
            <a:pPr>
              <a:defRPr/>
            </a:pPr>
            <a:r>
              <a:rPr lang="cs-CZ" sz="2400" dirty="0"/>
              <a:t>Nejčastější otevřené zlomeniny – </a:t>
            </a:r>
          </a:p>
          <a:p>
            <a:pPr marL="0" indent="0">
              <a:buNone/>
              <a:defRPr/>
            </a:pPr>
            <a:r>
              <a:rPr lang="cs-CZ" sz="2400" dirty="0"/>
              <a:t>      - </a:t>
            </a:r>
            <a:r>
              <a:rPr lang="cs-CZ" sz="2400" dirty="0" err="1"/>
              <a:t>anteromed</a:t>
            </a:r>
            <a:r>
              <a:rPr lang="cs-CZ" sz="2400" dirty="0"/>
              <a:t>. tenký </a:t>
            </a:r>
            <a:r>
              <a:rPr lang="cs-CZ" sz="2400" dirty="0" err="1"/>
              <a:t>měkkotkáňový</a:t>
            </a:r>
            <a:r>
              <a:rPr lang="cs-CZ" sz="2400" dirty="0"/>
              <a:t> obal</a:t>
            </a:r>
          </a:p>
          <a:p>
            <a:pPr>
              <a:defRPr/>
            </a:pPr>
            <a:r>
              <a:rPr lang="cs-CZ" sz="2400" dirty="0"/>
              <a:t>Časté postižení měkkých tkání</a:t>
            </a:r>
          </a:p>
          <a:p>
            <a:pPr>
              <a:defRPr/>
            </a:pPr>
            <a:r>
              <a:rPr lang="cs-CZ" sz="2400" dirty="0"/>
              <a:t>Otevřené fr</a:t>
            </a:r>
          </a:p>
          <a:p>
            <a:pPr>
              <a:defRPr/>
            </a:pPr>
            <a:r>
              <a:rPr lang="cs-CZ" sz="2400" dirty="0" err="1"/>
              <a:t>Compartment</a:t>
            </a:r>
            <a:r>
              <a:rPr lang="cs-CZ" sz="2400" dirty="0"/>
              <a:t> </a:t>
            </a:r>
            <a:r>
              <a:rPr lang="cs-CZ" sz="2400" dirty="0" err="1"/>
              <a:t>sy</a:t>
            </a:r>
            <a:endParaRPr lang="cs-CZ" sz="2400" dirty="0"/>
          </a:p>
          <a:p>
            <a:pPr>
              <a:defRPr/>
            </a:pPr>
            <a:r>
              <a:rPr lang="cs-CZ" sz="2400" dirty="0" err="1"/>
              <a:t>Decollement</a:t>
            </a:r>
            <a:r>
              <a:rPr lang="cs-CZ" sz="2400" dirty="0"/>
              <a:t> </a:t>
            </a:r>
            <a:r>
              <a:rPr lang="cs-CZ" sz="2400" dirty="0" err="1"/>
              <a:t>traumatique</a:t>
            </a:r>
            <a:endParaRPr lang="cs-CZ" sz="2400" dirty="0"/>
          </a:p>
          <a:p>
            <a:pPr>
              <a:defRPr/>
            </a:pPr>
            <a:r>
              <a:rPr lang="cs-CZ" sz="2400" dirty="0"/>
              <a:t>RTG – AP + bočná</a:t>
            </a:r>
          </a:p>
        </p:txBody>
      </p:sp>
      <p:pic>
        <p:nvPicPr>
          <p:cNvPr id="40964" name="Picture 4" descr="C:\Users\Martin\Desktop\obr. orthobull\ti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3439" y="357188"/>
            <a:ext cx="2066925" cy="267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Picture 6" descr="C:\Users\Martin\Desktop\fott kuch\P106003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6" t="13657" r="9412" b="11073"/>
          <a:stretch>
            <a:fillRect/>
          </a:stretch>
        </p:blipFill>
        <p:spPr bwMode="auto">
          <a:xfrm>
            <a:off x="8096251" y="3143250"/>
            <a:ext cx="2428875" cy="161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6" name="Picture 7" descr="C:\Users\Martin\Desktop\fott kuch\P106003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" t="11073" r="5260" b="9966"/>
          <a:stretch>
            <a:fillRect/>
          </a:stretch>
        </p:blipFill>
        <p:spPr bwMode="auto">
          <a:xfrm>
            <a:off x="8096250" y="4857750"/>
            <a:ext cx="2465388" cy="156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7" name="Picture 5" descr="C:\Users\Martin\Desktop\fot kuch\P106003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82" r="25468"/>
          <a:stretch>
            <a:fillRect/>
          </a:stretch>
        </p:blipFill>
        <p:spPr bwMode="auto">
          <a:xfrm>
            <a:off x="6024564" y="4572000"/>
            <a:ext cx="1838325" cy="209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8" name="Picture 6" descr="C:\Users\Martin\Desktop\obr. orthobull\10140_2013_1151_Fig2_HTML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85" r="16290" b="4196"/>
          <a:stretch>
            <a:fillRect/>
          </a:stretch>
        </p:blipFill>
        <p:spPr bwMode="auto">
          <a:xfrm>
            <a:off x="6096000" y="2428876"/>
            <a:ext cx="1670050" cy="200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9" name="Picture 5" descr="C:\Users\Martin\Desktop\obr. orthobull\tib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1189" y="4714875"/>
            <a:ext cx="1455737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72665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81200" y="274639"/>
            <a:ext cx="8229600" cy="511175"/>
          </a:xfrm>
        </p:spPr>
        <p:txBody>
          <a:bodyPr/>
          <a:lstStyle/>
          <a:p>
            <a:pPr>
              <a:defRPr/>
            </a:pPr>
            <a:r>
              <a:rPr lang="cs-CZ" sz="2400" dirty="0"/>
              <a:t>Zlomeniny diafýzy </a:t>
            </a:r>
            <a:r>
              <a:rPr lang="cs-CZ" sz="2400" dirty="0" err="1"/>
              <a:t>tibie</a:t>
            </a:r>
            <a:endParaRPr lang="cs-CZ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881188" y="1000125"/>
            <a:ext cx="8329612" cy="5429250"/>
          </a:xfrm>
        </p:spPr>
        <p:txBody>
          <a:bodyPr/>
          <a:lstStyle/>
          <a:p>
            <a:pPr>
              <a:defRPr/>
            </a:pPr>
            <a:r>
              <a:rPr lang="cs-CZ" sz="2400" dirty="0"/>
              <a:t>Často 2 etapový postup</a:t>
            </a:r>
          </a:p>
          <a:p>
            <a:pPr>
              <a:defRPr/>
            </a:pPr>
            <a:endParaRPr lang="cs-CZ" sz="2400" dirty="0"/>
          </a:p>
          <a:p>
            <a:pPr>
              <a:defRPr/>
            </a:pPr>
            <a:r>
              <a:rPr lang="cs-CZ" sz="2400" dirty="0"/>
              <a:t>IM hřeb</a:t>
            </a:r>
          </a:p>
          <a:p>
            <a:pPr>
              <a:defRPr/>
            </a:pPr>
            <a:r>
              <a:rPr lang="cs-CZ" sz="2400" dirty="0"/>
              <a:t>ZF</a:t>
            </a:r>
          </a:p>
          <a:p>
            <a:pPr>
              <a:defRPr/>
            </a:pPr>
            <a:r>
              <a:rPr lang="cs-CZ" sz="2400" dirty="0" err="1"/>
              <a:t>Fasciotomie</a:t>
            </a:r>
            <a:endParaRPr lang="cs-CZ" sz="2400" dirty="0"/>
          </a:p>
          <a:p>
            <a:pPr>
              <a:defRPr/>
            </a:pPr>
            <a:endParaRPr lang="cs-CZ" sz="2400" dirty="0"/>
          </a:p>
          <a:p>
            <a:pPr>
              <a:defRPr/>
            </a:pPr>
            <a:r>
              <a:rPr lang="cs-CZ" sz="2400" dirty="0"/>
              <a:t>Plastické operace</a:t>
            </a:r>
          </a:p>
          <a:p>
            <a:pPr>
              <a:defRPr/>
            </a:pPr>
            <a:endParaRPr lang="cs-CZ" sz="2400" dirty="0"/>
          </a:p>
        </p:txBody>
      </p:sp>
      <p:pic>
        <p:nvPicPr>
          <p:cNvPr id="41988" name="Picture 4" descr="C:\Users\Martin\Desktop\obr. orthobull\fascotom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0" t="2818" r="4820" b="6105"/>
          <a:stretch>
            <a:fillRect/>
          </a:stretch>
        </p:blipFill>
        <p:spPr bwMode="auto">
          <a:xfrm>
            <a:off x="7810500" y="928689"/>
            <a:ext cx="2541588" cy="2630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9" name="Picture 2" descr="C:\Users\Martin\Desktop\obr. orthobull\tib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1" y="1928813"/>
            <a:ext cx="2727325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0" name="Picture 3" descr="C:\Users\Martin\Desktop\obr. orthobull\jkoa-53-19-g002-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9064" y="3857626"/>
            <a:ext cx="2644775" cy="267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1" name="Obrázek 16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96" t="22487" r="42126" b="12962"/>
          <a:stretch>
            <a:fillRect/>
          </a:stretch>
        </p:blipFill>
        <p:spPr bwMode="auto">
          <a:xfrm>
            <a:off x="5953126" y="4143376"/>
            <a:ext cx="1071563" cy="246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2" name="Obrázek 16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98" t="28041" r="41631" b="10318"/>
          <a:stretch>
            <a:fillRect/>
          </a:stretch>
        </p:blipFill>
        <p:spPr bwMode="auto">
          <a:xfrm>
            <a:off x="4738688" y="4214813"/>
            <a:ext cx="1071562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3" name="Obrázek 16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4" t="26190" r="44608" b="13493"/>
          <a:stretch>
            <a:fillRect/>
          </a:stretch>
        </p:blipFill>
        <p:spPr bwMode="auto">
          <a:xfrm>
            <a:off x="3238501" y="4214813"/>
            <a:ext cx="1285875" cy="2386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8613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54050"/>
          </a:xfrm>
        </p:spPr>
        <p:txBody>
          <a:bodyPr/>
          <a:lstStyle/>
          <a:p>
            <a:pPr>
              <a:defRPr/>
            </a:pPr>
            <a:r>
              <a:rPr lang="cs-CZ" sz="2400" dirty="0">
                <a:solidFill>
                  <a:srgbClr val="FFC000"/>
                </a:solidFill>
              </a:rPr>
              <a:t>Zlomeniny distální </a:t>
            </a:r>
            <a:r>
              <a:rPr lang="cs-CZ" sz="2400" dirty="0" err="1">
                <a:solidFill>
                  <a:srgbClr val="FFC000"/>
                </a:solidFill>
              </a:rPr>
              <a:t>tibie</a:t>
            </a:r>
            <a:r>
              <a:rPr lang="cs-CZ" sz="2400" dirty="0">
                <a:solidFill>
                  <a:srgbClr val="FFC000"/>
                </a:solidFill>
              </a:rPr>
              <a:t> /  </a:t>
            </a:r>
            <a:r>
              <a:rPr lang="cs-CZ" sz="2400" dirty="0" err="1">
                <a:solidFill>
                  <a:srgbClr val="FFC000"/>
                </a:solidFill>
              </a:rPr>
              <a:t>tibiální</a:t>
            </a:r>
            <a:r>
              <a:rPr lang="cs-CZ" sz="2400" dirty="0">
                <a:solidFill>
                  <a:srgbClr val="FFC000"/>
                </a:solidFill>
              </a:rPr>
              <a:t> </a:t>
            </a:r>
            <a:r>
              <a:rPr lang="cs-CZ" sz="2400" dirty="0" err="1">
                <a:solidFill>
                  <a:srgbClr val="FFC000"/>
                </a:solidFill>
              </a:rPr>
              <a:t>pilon</a:t>
            </a:r>
            <a:endParaRPr lang="cs-CZ" sz="2400" dirty="0">
              <a:solidFill>
                <a:srgbClr val="FFC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881188" y="1000125"/>
            <a:ext cx="8329612" cy="5500688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cs-CZ" sz="2400" dirty="0"/>
              <a:t>Vysokoenergetické úrazy z osové zátěže</a:t>
            </a:r>
          </a:p>
          <a:p>
            <a:pPr>
              <a:defRPr/>
            </a:pPr>
            <a:r>
              <a:rPr lang="cs-CZ" sz="2400" dirty="0" err="1"/>
              <a:t>Kominuce</a:t>
            </a:r>
            <a:r>
              <a:rPr lang="cs-CZ" sz="2400" dirty="0"/>
              <a:t> a </a:t>
            </a:r>
            <a:r>
              <a:rPr lang="cs-CZ" sz="2400" dirty="0" err="1"/>
              <a:t>impakce</a:t>
            </a:r>
            <a:r>
              <a:rPr lang="cs-CZ" sz="2400" dirty="0"/>
              <a:t> kloubní plochy</a:t>
            </a:r>
          </a:p>
          <a:p>
            <a:pPr>
              <a:defRPr/>
            </a:pPr>
            <a:r>
              <a:rPr lang="cs-CZ" sz="2400" dirty="0" err="1"/>
              <a:t>Kominuce</a:t>
            </a:r>
            <a:r>
              <a:rPr lang="cs-CZ" sz="2400" dirty="0"/>
              <a:t> metafýzy</a:t>
            </a:r>
          </a:p>
          <a:p>
            <a:pPr>
              <a:defRPr/>
            </a:pPr>
            <a:r>
              <a:rPr lang="cs-CZ" sz="2400" dirty="0"/>
              <a:t>Tenký měkko tkáňový kryt – časté </a:t>
            </a:r>
          </a:p>
          <a:p>
            <a:pPr>
              <a:defRPr/>
            </a:pPr>
            <a:r>
              <a:rPr lang="cs-CZ" sz="2400" dirty="0"/>
              <a:t>otevřené zlomeniny – </a:t>
            </a:r>
            <a:r>
              <a:rPr lang="cs-CZ" sz="2400" dirty="0" err="1"/>
              <a:t>Tscherne</a:t>
            </a:r>
            <a:r>
              <a:rPr lang="cs-CZ" sz="2400" dirty="0"/>
              <a:t> II/III</a:t>
            </a:r>
          </a:p>
          <a:p>
            <a:pPr>
              <a:defRPr/>
            </a:pPr>
            <a:r>
              <a:rPr lang="cs-CZ" sz="2400" dirty="0" err="1"/>
              <a:t>Compartmen</a:t>
            </a:r>
            <a:r>
              <a:rPr lang="cs-CZ" sz="2400" dirty="0"/>
              <a:t> </a:t>
            </a:r>
            <a:r>
              <a:rPr lang="cs-CZ" sz="2400" dirty="0" err="1"/>
              <a:t>sy</a:t>
            </a:r>
            <a:endParaRPr lang="cs-CZ" sz="2400" dirty="0"/>
          </a:p>
          <a:p>
            <a:pPr>
              <a:defRPr/>
            </a:pPr>
            <a:endParaRPr lang="cs-CZ" sz="2400" dirty="0"/>
          </a:p>
          <a:p>
            <a:pPr>
              <a:defRPr/>
            </a:pPr>
            <a:r>
              <a:rPr lang="cs-CZ" sz="2400" dirty="0"/>
              <a:t>SFO 6 týdnů</a:t>
            </a:r>
          </a:p>
          <a:p>
            <a:pPr>
              <a:defRPr/>
            </a:pPr>
            <a:endParaRPr lang="cs-CZ" sz="2400" dirty="0"/>
          </a:p>
          <a:p>
            <a:pPr>
              <a:defRPr/>
            </a:pPr>
            <a:r>
              <a:rPr lang="cs-CZ" sz="2400" dirty="0"/>
              <a:t>Operační </a:t>
            </a:r>
            <a:r>
              <a:rPr lang="cs-CZ" sz="2400" dirty="0" err="1"/>
              <a:t>ter</a:t>
            </a:r>
            <a:r>
              <a:rPr lang="cs-CZ" sz="2400" dirty="0"/>
              <a:t>.</a:t>
            </a:r>
          </a:p>
          <a:p>
            <a:pPr>
              <a:defRPr/>
            </a:pPr>
            <a:r>
              <a:rPr lang="cs-CZ" sz="2400" dirty="0"/>
              <a:t>LCP, IM  hřeb</a:t>
            </a:r>
          </a:p>
          <a:p>
            <a:pPr>
              <a:defRPr/>
            </a:pPr>
            <a:r>
              <a:rPr lang="cs-CZ" sz="2400" dirty="0"/>
              <a:t>ZF</a:t>
            </a:r>
          </a:p>
          <a:p>
            <a:pPr>
              <a:defRPr/>
            </a:pPr>
            <a:r>
              <a:rPr lang="cs-CZ" sz="2400" dirty="0"/>
              <a:t>AROM</a:t>
            </a:r>
          </a:p>
        </p:txBody>
      </p:sp>
      <p:pic>
        <p:nvPicPr>
          <p:cNvPr id="43012" name="Picture 4" descr="C:\Users\Martin\Desktop\kuch op\P105059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0" t="5907" r="3876" b="4797"/>
          <a:stretch>
            <a:fillRect/>
          </a:stretch>
        </p:blipFill>
        <p:spPr bwMode="auto">
          <a:xfrm>
            <a:off x="7881938" y="857251"/>
            <a:ext cx="2411412" cy="174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3" name="Obrázek 3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32" t="28346" r="33466" b="8398"/>
          <a:stretch>
            <a:fillRect/>
          </a:stretch>
        </p:blipFill>
        <p:spPr bwMode="auto">
          <a:xfrm>
            <a:off x="5238751" y="3546476"/>
            <a:ext cx="1643063" cy="223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4" name="Obrázek 3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96" t="31496" r="39697" b="6824"/>
          <a:stretch>
            <a:fillRect/>
          </a:stretch>
        </p:blipFill>
        <p:spPr bwMode="auto">
          <a:xfrm>
            <a:off x="7024688" y="3500439"/>
            <a:ext cx="1714500" cy="229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5" name="Obrázek 3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77" t="22221" r="36176" b="8466"/>
          <a:stretch>
            <a:fillRect/>
          </a:stretch>
        </p:blipFill>
        <p:spPr bwMode="auto">
          <a:xfrm>
            <a:off x="8882063" y="3429001"/>
            <a:ext cx="1581150" cy="235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02893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582612"/>
          </a:xfrm>
        </p:spPr>
        <p:txBody>
          <a:bodyPr/>
          <a:lstStyle/>
          <a:p>
            <a:pPr>
              <a:defRPr/>
            </a:pPr>
            <a:r>
              <a:rPr lang="cs-CZ" sz="2400" dirty="0">
                <a:solidFill>
                  <a:srgbClr val="FFC000"/>
                </a:solidFill>
              </a:rPr>
              <a:t>Zlomeniny </a:t>
            </a:r>
            <a:r>
              <a:rPr lang="cs-CZ" sz="2400" dirty="0" err="1">
                <a:solidFill>
                  <a:srgbClr val="FFC000"/>
                </a:solidFill>
              </a:rPr>
              <a:t>hlezna</a:t>
            </a:r>
            <a:endParaRPr lang="cs-CZ" sz="2400" dirty="0">
              <a:solidFill>
                <a:srgbClr val="FFC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881188" y="1071563"/>
            <a:ext cx="8329612" cy="5429250"/>
          </a:xfrm>
        </p:spPr>
        <p:txBody>
          <a:bodyPr/>
          <a:lstStyle/>
          <a:p>
            <a:pPr>
              <a:defRPr/>
            </a:pPr>
            <a:r>
              <a:rPr lang="cs-CZ" sz="2400" dirty="0"/>
              <a:t>Vnitřní kotník fr.</a:t>
            </a:r>
          </a:p>
          <a:p>
            <a:pPr>
              <a:defRPr/>
            </a:pPr>
            <a:r>
              <a:rPr lang="cs-CZ" sz="2400" dirty="0"/>
              <a:t>Zevní kotník fr.</a:t>
            </a:r>
          </a:p>
          <a:p>
            <a:pPr>
              <a:defRPr/>
            </a:pPr>
            <a:r>
              <a:rPr lang="cs-CZ" sz="2400" dirty="0" err="1"/>
              <a:t>Bimalleolární</a:t>
            </a:r>
            <a:r>
              <a:rPr lang="cs-CZ" sz="2400" dirty="0"/>
              <a:t> fr.</a:t>
            </a:r>
          </a:p>
          <a:p>
            <a:pPr>
              <a:defRPr/>
            </a:pPr>
            <a:r>
              <a:rPr lang="cs-CZ" sz="2400" dirty="0" err="1"/>
              <a:t>Trimalleolární</a:t>
            </a:r>
            <a:r>
              <a:rPr lang="cs-CZ" sz="2400" dirty="0"/>
              <a:t> fr.</a:t>
            </a:r>
          </a:p>
          <a:p>
            <a:pPr>
              <a:defRPr/>
            </a:pPr>
            <a:endParaRPr lang="cs-CZ" sz="2400" dirty="0"/>
          </a:p>
          <a:p>
            <a:pPr>
              <a:defRPr/>
            </a:pPr>
            <a:r>
              <a:rPr lang="cs-CZ" sz="2400" dirty="0"/>
              <a:t>Lig. </a:t>
            </a:r>
            <a:r>
              <a:rPr lang="cs-CZ" sz="2400" dirty="0" err="1"/>
              <a:t>Deltoideum</a:t>
            </a:r>
            <a:r>
              <a:rPr lang="cs-CZ" sz="2400" dirty="0"/>
              <a:t>- prevence </a:t>
            </a:r>
            <a:r>
              <a:rPr lang="cs-CZ" sz="2400" dirty="0" err="1"/>
              <a:t>anterolat</a:t>
            </a:r>
            <a:r>
              <a:rPr lang="cs-CZ" sz="2400" dirty="0"/>
              <a:t>. posunu </a:t>
            </a:r>
            <a:r>
              <a:rPr lang="cs-CZ" sz="2400" dirty="0" err="1"/>
              <a:t>talu</a:t>
            </a:r>
            <a:endParaRPr lang="cs-CZ" sz="2400" dirty="0"/>
          </a:p>
          <a:p>
            <a:pPr>
              <a:defRPr/>
            </a:pPr>
            <a:r>
              <a:rPr lang="cs-CZ" sz="2400" dirty="0" err="1"/>
              <a:t>Dist</a:t>
            </a:r>
            <a:r>
              <a:rPr lang="cs-CZ" sz="2400" dirty="0"/>
              <a:t>. fibula – prevence lat posunu </a:t>
            </a:r>
            <a:r>
              <a:rPr lang="cs-CZ" sz="2400" dirty="0" err="1"/>
              <a:t>talu</a:t>
            </a:r>
            <a:endParaRPr lang="cs-CZ" sz="2400" dirty="0"/>
          </a:p>
          <a:p>
            <a:pPr>
              <a:defRPr/>
            </a:pPr>
            <a:endParaRPr lang="cs-CZ" sz="2400" dirty="0"/>
          </a:p>
          <a:p>
            <a:pPr>
              <a:defRPr/>
            </a:pPr>
            <a:r>
              <a:rPr lang="cs-CZ" sz="2400" dirty="0"/>
              <a:t>Syndesmosa</a:t>
            </a:r>
          </a:p>
          <a:p>
            <a:pPr>
              <a:defRPr/>
            </a:pPr>
            <a:r>
              <a:rPr lang="cs-CZ" sz="2400" dirty="0"/>
              <a:t>Zátěž skrze malou plochu </a:t>
            </a:r>
            <a:r>
              <a:rPr lang="cs-CZ" sz="2400" dirty="0" err="1"/>
              <a:t>hlezna</a:t>
            </a:r>
            <a:endParaRPr lang="cs-CZ" sz="2400" dirty="0"/>
          </a:p>
          <a:p>
            <a:pPr>
              <a:defRPr/>
            </a:pPr>
            <a:r>
              <a:rPr lang="cs-CZ" sz="2400" dirty="0"/>
              <a:t>RTG – AP, bočná +  </a:t>
            </a:r>
            <a:r>
              <a:rPr lang="cs-CZ" sz="2400" dirty="0" err="1"/>
              <a:t>Drašnar</a:t>
            </a:r>
            <a:endParaRPr lang="cs-CZ" sz="2400" dirty="0"/>
          </a:p>
          <a:p>
            <a:pPr>
              <a:defRPr/>
            </a:pPr>
            <a:endParaRPr lang="cs-CZ" sz="2400" dirty="0"/>
          </a:p>
        </p:txBody>
      </p:sp>
      <p:pic>
        <p:nvPicPr>
          <p:cNvPr id="44036" name="Picture 7" descr="C:\Users\Martin\Desktop\obr. orthobull\DK\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125" y="1214438"/>
            <a:ext cx="2533650" cy="177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7" name="Picture 5" descr="C:\Users\Martin\Desktop\obr. orthobull\ankle.jf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0" t="6717" r="1978" b="15672"/>
          <a:stretch>
            <a:fillRect/>
          </a:stretch>
        </p:blipFill>
        <p:spPr bwMode="auto">
          <a:xfrm>
            <a:off x="7524751" y="1000125"/>
            <a:ext cx="2784475" cy="207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8" name="Picture 6" descr="C:\Users\Martin\Desktop\obr. orthobull\ankle2.jf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1" y="4643439"/>
            <a:ext cx="3084513" cy="188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16481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582612"/>
          </a:xfrm>
        </p:spPr>
        <p:txBody>
          <a:bodyPr/>
          <a:lstStyle/>
          <a:p>
            <a:pPr>
              <a:defRPr/>
            </a:pPr>
            <a:r>
              <a:rPr lang="cs-CZ" sz="2400" dirty="0"/>
              <a:t>Zlomeniny </a:t>
            </a:r>
            <a:r>
              <a:rPr lang="cs-CZ" sz="2400" dirty="0" err="1"/>
              <a:t>hlezna</a:t>
            </a:r>
            <a:endParaRPr lang="cs-CZ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881188" y="1071563"/>
            <a:ext cx="8329612" cy="5429250"/>
          </a:xfrm>
        </p:spPr>
        <p:txBody>
          <a:bodyPr/>
          <a:lstStyle/>
          <a:p>
            <a:pPr>
              <a:defRPr/>
            </a:pPr>
            <a:r>
              <a:rPr lang="cs-CZ" sz="2400" dirty="0"/>
              <a:t>Konzervativní </a:t>
            </a:r>
            <a:r>
              <a:rPr lang="cs-CZ" sz="2400" dirty="0" err="1"/>
              <a:t>ter</a:t>
            </a:r>
            <a:r>
              <a:rPr lang="cs-CZ" sz="2400" dirty="0"/>
              <a:t> – nedislokované / min </a:t>
            </a:r>
            <a:r>
              <a:rPr lang="cs-CZ" sz="2400" dirty="0" err="1"/>
              <a:t>dislok</a:t>
            </a:r>
            <a:r>
              <a:rPr lang="cs-CZ" sz="2400" dirty="0"/>
              <a:t>. Fr</a:t>
            </a:r>
          </a:p>
          <a:p>
            <a:pPr>
              <a:defRPr/>
            </a:pPr>
            <a:r>
              <a:rPr lang="cs-CZ" sz="2400" dirty="0"/>
              <a:t>Nízká sádrová fixace</a:t>
            </a:r>
          </a:p>
          <a:p>
            <a:pPr>
              <a:defRPr/>
            </a:pPr>
            <a:endParaRPr lang="cs-CZ" sz="2400" dirty="0"/>
          </a:p>
          <a:p>
            <a:pPr>
              <a:defRPr/>
            </a:pPr>
            <a:endParaRPr lang="cs-CZ" sz="2400" dirty="0"/>
          </a:p>
          <a:p>
            <a:pPr>
              <a:defRPr/>
            </a:pPr>
            <a:endParaRPr lang="cs-CZ" sz="2400" dirty="0"/>
          </a:p>
          <a:p>
            <a:pPr>
              <a:defRPr/>
            </a:pPr>
            <a:endParaRPr lang="cs-CZ" sz="2400" dirty="0"/>
          </a:p>
          <a:p>
            <a:pPr>
              <a:defRPr/>
            </a:pPr>
            <a:endParaRPr lang="cs-CZ" sz="2400" dirty="0"/>
          </a:p>
          <a:p>
            <a:pPr>
              <a:defRPr/>
            </a:pPr>
            <a:r>
              <a:rPr lang="cs-CZ" sz="2400" dirty="0"/>
              <a:t>Vnitřní kotník – 4T</a:t>
            </a:r>
          </a:p>
          <a:p>
            <a:pPr>
              <a:defRPr/>
            </a:pPr>
            <a:r>
              <a:rPr lang="cs-CZ" sz="2400" dirty="0"/>
              <a:t>Zevní kotník – 5T</a:t>
            </a:r>
          </a:p>
          <a:p>
            <a:pPr>
              <a:defRPr/>
            </a:pPr>
            <a:r>
              <a:rPr lang="cs-CZ" sz="2400" dirty="0" err="1"/>
              <a:t>Bi</a:t>
            </a:r>
            <a:r>
              <a:rPr lang="cs-CZ" sz="2400" dirty="0"/>
              <a:t>/</a:t>
            </a:r>
            <a:r>
              <a:rPr lang="cs-CZ" sz="2400" dirty="0" err="1"/>
              <a:t>Trimalol</a:t>
            </a:r>
            <a:r>
              <a:rPr lang="cs-CZ" sz="2400" dirty="0"/>
              <a:t>. Fr., deltoid vaz – 6T</a:t>
            </a:r>
          </a:p>
          <a:p>
            <a:pPr>
              <a:defRPr/>
            </a:pPr>
            <a:endParaRPr lang="cs-CZ" sz="2400" dirty="0"/>
          </a:p>
        </p:txBody>
      </p:sp>
      <p:pic>
        <p:nvPicPr>
          <p:cNvPr id="45060" name="Picture 4" descr="C:\Users\Martin\Desktop\obr. orthobull\DK\redd.jf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375" y="2214564"/>
            <a:ext cx="2362200" cy="193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1" name="Picture 2" descr="C:\Users\Martin\Desktop\obr. orthobull\DK\44_P028_i190_54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8688" y="2286001"/>
            <a:ext cx="2508250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2" name="Picture 3" descr="C:\Users\Martin\Desktop\obr. orthobull\DK\below-the-kne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4" t="13498"/>
          <a:stretch>
            <a:fillRect/>
          </a:stretch>
        </p:blipFill>
        <p:spPr bwMode="auto">
          <a:xfrm>
            <a:off x="7596188" y="2286001"/>
            <a:ext cx="2868612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3" name="Obrázek 14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43" t="36220" r="39812" b="11549"/>
          <a:stretch>
            <a:fillRect/>
          </a:stretch>
        </p:blipFill>
        <p:spPr bwMode="auto">
          <a:xfrm>
            <a:off x="8167688" y="4143376"/>
            <a:ext cx="1928812" cy="232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17069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582612"/>
          </a:xfrm>
        </p:spPr>
        <p:txBody>
          <a:bodyPr/>
          <a:lstStyle/>
          <a:p>
            <a:pPr>
              <a:defRPr/>
            </a:pPr>
            <a:r>
              <a:rPr lang="cs-CZ" sz="2400" dirty="0"/>
              <a:t>Zlomeniny </a:t>
            </a:r>
            <a:r>
              <a:rPr lang="cs-CZ" sz="2400" dirty="0" err="1"/>
              <a:t>hlezna</a:t>
            </a:r>
            <a:endParaRPr lang="cs-CZ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881188" y="1071564"/>
            <a:ext cx="8329612" cy="5500687"/>
          </a:xfrm>
        </p:spPr>
        <p:txBody>
          <a:bodyPr/>
          <a:lstStyle/>
          <a:p>
            <a:pPr>
              <a:defRPr/>
            </a:pPr>
            <a:r>
              <a:rPr lang="cs-CZ" sz="2400" dirty="0"/>
              <a:t>Operační léčba</a:t>
            </a:r>
          </a:p>
          <a:p>
            <a:pPr>
              <a:defRPr/>
            </a:pPr>
            <a:r>
              <a:rPr lang="cs-CZ" sz="2400" dirty="0"/>
              <a:t>Dislokované fr</a:t>
            </a:r>
          </a:p>
          <a:p>
            <a:pPr>
              <a:defRPr/>
            </a:pPr>
            <a:r>
              <a:rPr lang="cs-CZ" sz="2400" dirty="0"/>
              <a:t>Otevřené fr.</a:t>
            </a:r>
          </a:p>
          <a:p>
            <a:pPr>
              <a:defRPr/>
            </a:pPr>
            <a:endParaRPr lang="cs-CZ" sz="2400" dirty="0"/>
          </a:p>
          <a:p>
            <a:pPr>
              <a:defRPr/>
            </a:pPr>
            <a:endParaRPr lang="cs-CZ" sz="2400" dirty="0"/>
          </a:p>
          <a:p>
            <a:pPr>
              <a:defRPr/>
            </a:pPr>
            <a:endParaRPr lang="cs-CZ" sz="2400" dirty="0"/>
          </a:p>
          <a:p>
            <a:pPr>
              <a:defRPr/>
            </a:pPr>
            <a:endParaRPr lang="cs-CZ" sz="2400" dirty="0"/>
          </a:p>
          <a:p>
            <a:pPr>
              <a:defRPr/>
            </a:pPr>
            <a:r>
              <a:rPr lang="cs-CZ" sz="2400" dirty="0"/>
              <a:t>ZF</a:t>
            </a:r>
          </a:p>
          <a:p>
            <a:pPr>
              <a:defRPr/>
            </a:pPr>
            <a:r>
              <a:rPr lang="cs-CZ" sz="2400" dirty="0"/>
              <a:t>ORIF</a:t>
            </a:r>
          </a:p>
          <a:p>
            <a:pPr marL="0" indent="0">
              <a:buNone/>
              <a:defRPr/>
            </a:pPr>
            <a:r>
              <a:rPr lang="cs-CZ" sz="2400" dirty="0"/>
              <a:t>  -  dlaha, šroubky, KW</a:t>
            </a:r>
          </a:p>
          <a:p>
            <a:pPr>
              <a:defRPr/>
            </a:pPr>
            <a:r>
              <a:rPr lang="cs-CZ" sz="2400" dirty="0"/>
              <a:t>Stabilizace </a:t>
            </a:r>
            <a:r>
              <a:rPr lang="cs-CZ" sz="2400" dirty="0" err="1"/>
              <a:t>syndesmozy</a:t>
            </a:r>
            <a:endParaRPr lang="cs-CZ" sz="2400" dirty="0"/>
          </a:p>
          <a:p>
            <a:pPr>
              <a:defRPr/>
            </a:pPr>
            <a:endParaRPr lang="cs-CZ" sz="2400" dirty="0"/>
          </a:p>
        </p:txBody>
      </p:sp>
      <p:pic>
        <p:nvPicPr>
          <p:cNvPr id="46084" name="Picture 2" descr="C:\Users\Martin\Desktop\obr. orthobull\DK\IMG_3955-569d63f13df78cafda9d44a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5" t="3281" r="3076" b="10663"/>
          <a:stretch>
            <a:fillRect/>
          </a:stretch>
        </p:blipFill>
        <p:spPr bwMode="auto">
          <a:xfrm>
            <a:off x="8024813" y="285750"/>
            <a:ext cx="2481262" cy="168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5" name="Obrázek 15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32" t="33861" r="43964" b="17848"/>
          <a:stretch>
            <a:fillRect/>
          </a:stretch>
        </p:blipFill>
        <p:spPr bwMode="auto">
          <a:xfrm>
            <a:off x="1809751" y="2357439"/>
            <a:ext cx="1266825" cy="180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6" name="Obrázek 15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25" t="34647" r="42651" b="14172"/>
          <a:stretch>
            <a:fillRect/>
          </a:stretch>
        </p:blipFill>
        <p:spPr bwMode="auto">
          <a:xfrm>
            <a:off x="3309938" y="2357439"/>
            <a:ext cx="1141412" cy="191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7" name="Obrázek 18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07" t="38844" r="39371" b="13647"/>
          <a:stretch>
            <a:fillRect/>
          </a:stretch>
        </p:blipFill>
        <p:spPr bwMode="auto">
          <a:xfrm>
            <a:off x="4810126" y="857250"/>
            <a:ext cx="1357313" cy="199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8" name="Obrázek 17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81" t="27821" r="40025" b="20998"/>
          <a:stretch>
            <a:fillRect/>
          </a:stretch>
        </p:blipFill>
        <p:spPr bwMode="auto">
          <a:xfrm>
            <a:off x="6453188" y="785813"/>
            <a:ext cx="1427162" cy="208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9" name="Obrázek 18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58" t="35696" r="42979" b="11024"/>
          <a:stretch>
            <a:fillRect/>
          </a:stretch>
        </p:blipFill>
        <p:spPr bwMode="auto">
          <a:xfrm>
            <a:off x="9239251" y="2643189"/>
            <a:ext cx="1260475" cy="204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0" name="Obrázek 26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45" t="37270" r="44620" b="12598"/>
          <a:stretch>
            <a:fillRect/>
          </a:stretch>
        </p:blipFill>
        <p:spPr bwMode="auto">
          <a:xfrm>
            <a:off x="4738688" y="2928938"/>
            <a:ext cx="1225550" cy="194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1" name="Obrázek 26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16" t="32021" r="29199" b="16798"/>
          <a:stretch>
            <a:fillRect/>
          </a:stretch>
        </p:blipFill>
        <p:spPr bwMode="auto">
          <a:xfrm>
            <a:off x="6167438" y="2928939"/>
            <a:ext cx="1428750" cy="191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2" name="Obrázek 26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71" t="28871" r="39371" b="21523"/>
          <a:stretch>
            <a:fillRect/>
          </a:stretch>
        </p:blipFill>
        <p:spPr bwMode="auto">
          <a:xfrm>
            <a:off x="5167314" y="4929188"/>
            <a:ext cx="1438275" cy="192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3" name="Obrázek 258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87" t="30971" r="39371" b="13647"/>
          <a:stretch>
            <a:fillRect/>
          </a:stretch>
        </p:blipFill>
        <p:spPr bwMode="auto">
          <a:xfrm>
            <a:off x="6667501" y="4935538"/>
            <a:ext cx="1209675" cy="192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4" name="Obrázek 26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79" t="28871" r="29855" b="14172"/>
          <a:stretch>
            <a:fillRect/>
          </a:stretch>
        </p:blipFill>
        <p:spPr bwMode="auto">
          <a:xfrm>
            <a:off x="7953376" y="4857751"/>
            <a:ext cx="1357313" cy="182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5" name="Obrázek 263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30" t="26247" r="40025" b="22572"/>
          <a:stretch>
            <a:fillRect/>
          </a:stretch>
        </p:blipFill>
        <p:spPr bwMode="auto">
          <a:xfrm>
            <a:off x="9310688" y="4857750"/>
            <a:ext cx="1281112" cy="184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65442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582612"/>
          </a:xfrm>
        </p:spPr>
        <p:txBody>
          <a:bodyPr/>
          <a:lstStyle/>
          <a:p>
            <a:pPr>
              <a:defRPr/>
            </a:pPr>
            <a:r>
              <a:rPr lang="cs-CZ" sz="2400" dirty="0">
                <a:solidFill>
                  <a:srgbClr val="FFC000"/>
                </a:solidFill>
              </a:rPr>
              <a:t>Zlomeniny nohy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881188" y="1071564"/>
            <a:ext cx="8329612" cy="5500687"/>
          </a:xfrm>
        </p:spPr>
        <p:txBody>
          <a:bodyPr/>
          <a:lstStyle/>
          <a:p>
            <a:pPr>
              <a:defRPr/>
            </a:pPr>
            <a:r>
              <a:rPr lang="cs-CZ" sz="2400" dirty="0"/>
              <a:t>Patní kost</a:t>
            </a:r>
          </a:p>
          <a:p>
            <a:pPr>
              <a:defRPr/>
            </a:pPr>
            <a:endParaRPr lang="cs-CZ" sz="2400" dirty="0"/>
          </a:p>
          <a:p>
            <a:pPr>
              <a:defRPr/>
            </a:pPr>
            <a:r>
              <a:rPr lang="cs-CZ" sz="2400" dirty="0"/>
              <a:t>Pády z výšky – </a:t>
            </a:r>
            <a:r>
              <a:rPr lang="cs-CZ" sz="2400" dirty="0" err="1"/>
              <a:t>kominuce</a:t>
            </a:r>
            <a:r>
              <a:rPr lang="cs-CZ" sz="2400" dirty="0"/>
              <a:t> kl. Plochy</a:t>
            </a:r>
          </a:p>
          <a:p>
            <a:pPr>
              <a:defRPr/>
            </a:pPr>
            <a:endParaRPr lang="cs-CZ" sz="2400" dirty="0"/>
          </a:p>
          <a:p>
            <a:pPr>
              <a:defRPr/>
            </a:pPr>
            <a:r>
              <a:rPr lang="cs-CZ" sz="2400" dirty="0" err="1"/>
              <a:t>Avulzní</a:t>
            </a:r>
            <a:r>
              <a:rPr lang="cs-CZ" sz="2400" dirty="0"/>
              <a:t> zlomeniny</a:t>
            </a:r>
          </a:p>
          <a:p>
            <a:pPr>
              <a:defRPr/>
            </a:pPr>
            <a:endParaRPr lang="cs-CZ" sz="2400" dirty="0"/>
          </a:p>
          <a:p>
            <a:pPr>
              <a:defRPr/>
            </a:pPr>
            <a:r>
              <a:rPr lang="cs-CZ" sz="2400" dirty="0"/>
              <a:t>Tenký měkko tkáňový kryt</a:t>
            </a:r>
          </a:p>
          <a:p>
            <a:pPr>
              <a:defRPr/>
            </a:pPr>
            <a:endParaRPr lang="cs-CZ" sz="2400" dirty="0"/>
          </a:p>
        </p:txBody>
      </p:sp>
      <p:pic>
        <p:nvPicPr>
          <p:cNvPr id="47108" name="Picture 3" descr="F:\ob\imagesDXZR0YF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7688" y="571500"/>
            <a:ext cx="2019300" cy="1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9" name="Picture 3" descr="C:\Users\Martin\Desktop\obr. orthobull\calcaneus.jf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606" b="10818"/>
          <a:stretch>
            <a:fillRect/>
          </a:stretch>
        </p:blipFill>
        <p:spPr bwMode="auto">
          <a:xfrm>
            <a:off x="7096126" y="2428876"/>
            <a:ext cx="3357563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0" name="Picture 2" descr="C:\Users\Martin\Desktop\obr. orthobull\DK\1-s2.0-S1268773114001519-gr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22" t="12794" r="9186" b="17717"/>
          <a:stretch>
            <a:fillRect/>
          </a:stretch>
        </p:blipFill>
        <p:spPr bwMode="auto">
          <a:xfrm>
            <a:off x="8810626" y="4429125"/>
            <a:ext cx="1584325" cy="218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1" name="Obrázek 3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0" t="28346" r="30511" b="22047"/>
          <a:stretch>
            <a:fillRect/>
          </a:stretch>
        </p:blipFill>
        <p:spPr bwMode="auto">
          <a:xfrm>
            <a:off x="6524625" y="4857751"/>
            <a:ext cx="2000250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2" name="Obrázek 2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34" t="25591" r="26820" b="21654"/>
          <a:stretch>
            <a:fillRect/>
          </a:stretch>
        </p:blipFill>
        <p:spPr bwMode="auto">
          <a:xfrm>
            <a:off x="4238626" y="4857751"/>
            <a:ext cx="2144713" cy="168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3" name="Obrázek 2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20" t="26378" r="27805" b="22047"/>
          <a:stretch>
            <a:fillRect/>
          </a:stretch>
        </p:blipFill>
        <p:spPr bwMode="auto">
          <a:xfrm>
            <a:off x="1738314" y="4857750"/>
            <a:ext cx="2357437" cy="173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75050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582612"/>
          </a:xfrm>
        </p:spPr>
        <p:txBody>
          <a:bodyPr/>
          <a:lstStyle/>
          <a:p>
            <a:pPr>
              <a:defRPr/>
            </a:pPr>
            <a:r>
              <a:rPr lang="cs-CZ" sz="2400" dirty="0">
                <a:solidFill>
                  <a:srgbClr val="FFC000"/>
                </a:solidFill>
              </a:rPr>
              <a:t>Zlomeniny nohy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809750" y="1071564"/>
            <a:ext cx="8401050" cy="5500687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cs-CZ" sz="2400" dirty="0"/>
              <a:t>Zlomeny MTT a prsty</a:t>
            </a:r>
          </a:p>
          <a:p>
            <a:pPr>
              <a:defRPr/>
            </a:pPr>
            <a:r>
              <a:rPr lang="cs-CZ" sz="2400" dirty="0" err="1"/>
              <a:t>Baze</a:t>
            </a:r>
            <a:r>
              <a:rPr lang="cs-CZ" sz="2400" dirty="0"/>
              <a:t>, diafýzy, hlavice</a:t>
            </a:r>
          </a:p>
          <a:p>
            <a:pPr>
              <a:defRPr/>
            </a:pPr>
            <a:endParaRPr lang="cs-CZ" sz="2400" dirty="0"/>
          </a:p>
          <a:p>
            <a:pPr>
              <a:defRPr/>
            </a:pPr>
            <a:r>
              <a:rPr lang="cs-CZ" sz="2400" dirty="0"/>
              <a:t>Převážně konzervativní</a:t>
            </a:r>
          </a:p>
          <a:p>
            <a:pPr>
              <a:defRPr/>
            </a:pPr>
            <a:r>
              <a:rPr lang="cs-CZ" sz="2400" dirty="0"/>
              <a:t>Nízká SFO – 5T</a:t>
            </a:r>
          </a:p>
          <a:p>
            <a:pPr>
              <a:defRPr/>
            </a:pPr>
            <a:r>
              <a:rPr lang="cs-CZ" sz="2400" dirty="0"/>
              <a:t>Elastická bandáž/náplasťová fixace</a:t>
            </a:r>
          </a:p>
          <a:p>
            <a:pPr>
              <a:buFont typeface="Wingdings" panose="05000000000000000000" pitchFamily="2" charset="2"/>
              <a:buNone/>
              <a:defRPr/>
            </a:pPr>
            <a:r>
              <a:rPr lang="cs-CZ" sz="2400" dirty="0"/>
              <a:t> 3T</a:t>
            </a:r>
          </a:p>
          <a:p>
            <a:pPr>
              <a:defRPr/>
            </a:pPr>
            <a:r>
              <a:rPr lang="cs-CZ" sz="2400" dirty="0"/>
              <a:t>Operační </a:t>
            </a:r>
            <a:r>
              <a:rPr lang="cs-CZ" sz="2400" dirty="0" err="1"/>
              <a:t>ter</a:t>
            </a:r>
            <a:endParaRPr lang="cs-CZ" sz="2400" dirty="0"/>
          </a:p>
          <a:p>
            <a:pPr>
              <a:defRPr/>
            </a:pPr>
            <a:r>
              <a:rPr lang="cs-CZ" sz="2400" dirty="0"/>
              <a:t>I. MTT, palec</a:t>
            </a:r>
          </a:p>
          <a:p>
            <a:pPr>
              <a:defRPr/>
            </a:pPr>
            <a:r>
              <a:rPr lang="cs-CZ" sz="2400" dirty="0"/>
              <a:t>V. MTT – </a:t>
            </a:r>
            <a:r>
              <a:rPr lang="cs-CZ" sz="2400" dirty="0" err="1"/>
              <a:t>Jones</a:t>
            </a:r>
            <a:endParaRPr lang="cs-CZ" sz="2400" dirty="0"/>
          </a:p>
          <a:p>
            <a:pPr>
              <a:defRPr/>
            </a:pPr>
            <a:r>
              <a:rPr lang="cs-CZ" sz="2400" dirty="0"/>
              <a:t>Mnohočetné zlomeny</a:t>
            </a:r>
          </a:p>
          <a:p>
            <a:pPr>
              <a:defRPr/>
            </a:pPr>
            <a:r>
              <a:rPr lang="cs-CZ" sz="2400" dirty="0"/>
              <a:t> hrubé dislokace</a:t>
            </a:r>
          </a:p>
          <a:p>
            <a:pPr>
              <a:defRPr/>
            </a:pPr>
            <a:r>
              <a:rPr lang="cs-CZ" sz="2400" dirty="0"/>
              <a:t>Otevřené fr.</a:t>
            </a:r>
          </a:p>
          <a:p>
            <a:pPr>
              <a:defRPr/>
            </a:pPr>
            <a:endParaRPr lang="cs-CZ" sz="2400" dirty="0"/>
          </a:p>
        </p:txBody>
      </p:sp>
      <p:pic>
        <p:nvPicPr>
          <p:cNvPr id="48132" name="Picture 2" descr="C:\Users\Martin\Desktop\obr. orthobull\Zlomeniny+prstů+nohy+ošetříme+pomocí+náplasťové+fixac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92" t="43681" r="44324" b="11307"/>
          <a:stretch>
            <a:fillRect/>
          </a:stretch>
        </p:blipFill>
        <p:spPr bwMode="auto">
          <a:xfrm>
            <a:off x="6096001" y="928689"/>
            <a:ext cx="1273175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3" name="Picture 3" descr="C:\Users\Martin\Desktop\obr. orthobull\to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5" t="8147" r="17262" b="10861"/>
          <a:stretch>
            <a:fillRect/>
          </a:stretch>
        </p:blipFill>
        <p:spPr bwMode="auto">
          <a:xfrm>
            <a:off x="7953376" y="642939"/>
            <a:ext cx="2543175" cy="174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4" name="Obrázek 20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30" t="31496" r="37402" b="16798"/>
          <a:stretch>
            <a:fillRect/>
          </a:stretch>
        </p:blipFill>
        <p:spPr bwMode="auto">
          <a:xfrm>
            <a:off x="6596063" y="2714626"/>
            <a:ext cx="1289050" cy="171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5" name="Obrázek 19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81" t="25710" r="38834" b="12856"/>
          <a:stretch>
            <a:fillRect/>
          </a:stretch>
        </p:blipFill>
        <p:spPr bwMode="auto">
          <a:xfrm>
            <a:off x="7881938" y="2643189"/>
            <a:ext cx="1428750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6" name="Obrázek 9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15" t="30971" r="42651" b="20473"/>
          <a:stretch>
            <a:fillRect/>
          </a:stretch>
        </p:blipFill>
        <p:spPr bwMode="auto">
          <a:xfrm>
            <a:off x="9310688" y="2428875"/>
            <a:ext cx="1357312" cy="208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7" name="Obrázek 3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81" t="29396" r="34448" b="16273"/>
          <a:stretch>
            <a:fillRect/>
          </a:stretch>
        </p:blipFill>
        <p:spPr bwMode="auto">
          <a:xfrm>
            <a:off x="4881563" y="4643439"/>
            <a:ext cx="1560512" cy="202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8" name="Obrázek 3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81" t="30971" r="33794" b="6824"/>
          <a:stretch>
            <a:fillRect/>
          </a:stretch>
        </p:blipFill>
        <p:spPr bwMode="auto">
          <a:xfrm>
            <a:off x="6453188" y="4572000"/>
            <a:ext cx="1643062" cy="213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9" name="Obrázek 20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51" t="33595" r="38715" b="16798"/>
          <a:stretch>
            <a:fillRect/>
          </a:stretch>
        </p:blipFill>
        <p:spPr bwMode="auto">
          <a:xfrm>
            <a:off x="8096250" y="4786313"/>
            <a:ext cx="1214438" cy="192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40" name="Obrázek 20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87" t="26247" r="31824" b="8923"/>
          <a:stretch>
            <a:fillRect/>
          </a:stretch>
        </p:blipFill>
        <p:spPr bwMode="auto">
          <a:xfrm>
            <a:off x="9310688" y="4786314"/>
            <a:ext cx="1357312" cy="191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1203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>
                <a:latin typeface="Arial" pitchFamily="34" charset="0"/>
                <a:cs typeface="Arial" pitchFamily="34" charset="0"/>
              </a:rPr>
              <a:t>Kolenní kloub - anatomie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81200" y="1268761"/>
            <a:ext cx="8229600" cy="4525963"/>
          </a:xfrm>
        </p:spPr>
        <p:txBody>
          <a:bodyPr>
            <a:normAutofit/>
          </a:bodyPr>
          <a:lstStyle/>
          <a:p>
            <a:pPr marL="0" indent="0" fontAlgn="base">
              <a:lnSpc>
                <a:spcPct val="107000"/>
              </a:lnSpc>
              <a:spcAft>
                <a:spcPts val="800"/>
              </a:spcAft>
              <a:buNone/>
            </a:pPr>
            <a:endParaRPr lang="cs-CZ" sz="18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indent="0" fontAlgn="base">
              <a:lnSpc>
                <a:spcPct val="107000"/>
              </a:lnSpc>
              <a:spcAft>
                <a:spcPts val="800"/>
              </a:spcAft>
              <a:buNone/>
            </a:pPr>
            <a:r>
              <a:rPr lang="cs-CZ" sz="1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Femur, </a:t>
            </a:r>
            <a:r>
              <a:rPr lang="cs-CZ" sz="1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tibia</a:t>
            </a:r>
            <a:r>
              <a:rPr lang="cs-CZ" sz="1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 </a:t>
            </a:r>
            <a:r>
              <a:rPr lang="cs-CZ" sz="1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patella</a:t>
            </a:r>
            <a:r>
              <a:rPr lang="cs-CZ" sz="1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  <a:p>
            <a:pPr marL="0" indent="0" fontAlgn="base">
              <a:lnSpc>
                <a:spcPct val="107000"/>
              </a:lnSpc>
              <a:spcAft>
                <a:spcPts val="800"/>
              </a:spcAft>
              <a:buNone/>
            </a:pPr>
            <a:r>
              <a:rPr lang="cs-CZ" sz="1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Vazivoý</a:t>
            </a:r>
            <a:r>
              <a:rPr lang="cs-CZ" sz="1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aparát: LCA, LCP, LCM, LCL a PLC.</a:t>
            </a:r>
            <a:endParaRPr lang="cs-CZ" sz="1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 fontAlgn="base">
              <a:lnSpc>
                <a:spcPct val="107000"/>
              </a:lnSpc>
              <a:spcAft>
                <a:spcPts val="800"/>
              </a:spcAft>
              <a:buNone/>
            </a:pPr>
            <a:r>
              <a:rPr lang="cs-CZ" sz="1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Kloubní pouzdro</a:t>
            </a:r>
          </a:p>
          <a:p>
            <a:pPr marL="0" indent="0" fontAlgn="base">
              <a:lnSpc>
                <a:spcPct val="107000"/>
              </a:lnSpc>
              <a:spcAft>
                <a:spcPts val="800"/>
              </a:spcAft>
              <a:buNone/>
            </a:pPr>
            <a:r>
              <a:rPr lang="cs-CZ" sz="1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Menisky: mediální a laterální</a:t>
            </a:r>
          </a:p>
          <a:p>
            <a:pPr marL="0" indent="0" fontAlgn="base">
              <a:lnSpc>
                <a:spcPct val="107000"/>
              </a:lnSpc>
              <a:spcAft>
                <a:spcPts val="800"/>
              </a:spcAft>
              <a:buNone/>
            </a:pPr>
            <a:r>
              <a:rPr lang="cs-CZ" sz="1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Svaly: M. </a:t>
            </a:r>
            <a:r>
              <a:rPr lang="cs-CZ" sz="1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quadriceps</a:t>
            </a:r>
            <a:r>
              <a:rPr lang="cs-CZ" sz="1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femoris</a:t>
            </a:r>
            <a:r>
              <a:rPr lang="cs-CZ" sz="1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ventrálně, </a:t>
            </a:r>
            <a:r>
              <a:rPr lang="cs-CZ" sz="1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hamstringy</a:t>
            </a:r>
            <a:r>
              <a:rPr lang="cs-CZ" sz="1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m. biceps </a:t>
            </a:r>
            <a:r>
              <a:rPr lang="cs-CZ" sz="1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femoris</a:t>
            </a:r>
            <a:r>
              <a:rPr lang="cs-CZ" sz="1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 </a:t>
            </a:r>
            <a:r>
              <a:rPr lang="cs-CZ" sz="1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gastrocnemius</a:t>
            </a:r>
            <a:r>
              <a:rPr lang="cs-CZ" sz="1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dorsálně – významné stabilizátory kolen. kloubu. </a:t>
            </a:r>
            <a:endParaRPr lang="cs-CZ" sz="1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C031C2ED-896A-48FE-8832-0876A9D957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739" t="22004" r="24584" b="41582"/>
          <a:stretch/>
        </p:blipFill>
        <p:spPr>
          <a:xfrm>
            <a:off x="2629272" y="4437112"/>
            <a:ext cx="3600400" cy="1906668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23B2F942-95C9-4D15-982A-F9A550E9C2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913" t="25742" r="29525" b="34600"/>
          <a:stretch/>
        </p:blipFill>
        <p:spPr>
          <a:xfrm>
            <a:off x="6987720" y="4221088"/>
            <a:ext cx="2520280" cy="2039782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E8CD093D-26A8-40B3-83F7-8BCB6589DC8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6062" t="19201" r="32675" b="23400"/>
          <a:stretch/>
        </p:blipFill>
        <p:spPr>
          <a:xfrm>
            <a:off x="8220236" y="188640"/>
            <a:ext cx="1944216" cy="2952328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4DD88A6D-4211-424E-B6DD-25E1BAA480B4}"/>
              </a:ext>
            </a:extLst>
          </p:cNvPr>
          <p:cNvSpPr txBox="1"/>
          <p:nvPr/>
        </p:nvSpPr>
        <p:spPr>
          <a:xfrm>
            <a:off x="5879976" y="6400056"/>
            <a:ext cx="7894712" cy="5386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100" dirty="0">
                <a:latin typeface="Arial" panose="020B0604020202020204" pitchFamily="34" charset="0"/>
                <a:cs typeface="Arial" panose="020B0604020202020204" pitchFamily="34" charset="0"/>
              </a:rPr>
              <a:t>Obr. 1,2</a:t>
            </a:r>
          </a:p>
          <a:p>
            <a:endParaRPr lang="cs-CZ" b="1" u="sng" dirty="0">
              <a:latin typeface="Arial" panose="020B0604020202020204" pitchFamily="34" charset="0"/>
              <a:cs typeface="Arial" panose="020B0604020202020204" pitchFamily="34" charset="0"/>
              <a:hlinkClick r:id="rId5">
                <a:extLst>
                  <a:ext uri="{A12FA001-AC4F-418D-AE19-62706E023703}">
                    <ahyp:hlinkClr xmlns:ahyp="http://schemas.microsoft.com/office/drawing/2018/hyperlinkcolor" xmlns="" val="tx"/>
                  </a:ext>
                </a:extLst>
              </a:hlinkClick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C441DF85-2D9C-4583-98AA-34F2611462AB}"/>
              </a:ext>
            </a:extLst>
          </p:cNvPr>
          <p:cNvSpPr txBox="1"/>
          <p:nvPr/>
        </p:nvSpPr>
        <p:spPr>
          <a:xfrm>
            <a:off x="9652005" y="2948241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latin typeface="Arial" panose="020B0604020202020204" pitchFamily="34" charset="0"/>
              </a:rPr>
              <a:t>Obr.3</a:t>
            </a:r>
          </a:p>
        </p:txBody>
      </p:sp>
    </p:spTree>
    <p:extLst>
      <p:ext uri="{BB962C8B-B14F-4D97-AF65-F5344CB8AC3E}">
        <p14:creationId xmlns:p14="http://schemas.microsoft.com/office/powerpoint/2010/main" val="36814156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81200" y="274639"/>
            <a:ext cx="8229600" cy="511175"/>
          </a:xfrm>
        </p:spPr>
        <p:txBody>
          <a:bodyPr/>
          <a:lstStyle/>
          <a:p>
            <a:pPr>
              <a:defRPr/>
            </a:pPr>
            <a:r>
              <a:rPr lang="cs-CZ" sz="2400" dirty="0">
                <a:solidFill>
                  <a:srgbClr val="FFC000"/>
                </a:solidFill>
              </a:rPr>
              <a:t>Proximální femur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809750" y="1000126"/>
            <a:ext cx="8401050" cy="5572125"/>
          </a:xfrm>
        </p:spPr>
        <p:txBody>
          <a:bodyPr/>
          <a:lstStyle/>
          <a:p>
            <a:pPr>
              <a:defRPr/>
            </a:pPr>
            <a:r>
              <a:rPr lang="cs-CZ" sz="2400" dirty="0"/>
              <a:t>mladí  - vysokoenergetické úrazy, </a:t>
            </a:r>
            <a:r>
              <a:rPr lang="cs-CZ" sz="2400" dirty="0" err="1"/>
              <a:t>kominuce</a:t>
            </a:r>
            <a:endParaRPr lang="cs-CZ" sz="2400" dirty="0"/>
          </a:p>
          <a:p>
            <a:pPr>
              <a:defRPr/>
            </a:pPr>
            <a:r>
              <a:rPr lang="cs-CZ" sz="2400" dirty="0"/>
              <a:t>staří – </a:t>
            </a:r>
            <a:r>
              <a:rPr lang="cs-CZ" sz="2400" dirty="0" err="1"/>
              <a:t>osteoporoza</a:t>
            </a:r>
            <a:r>
              <a:rPr lang="cs-CZ" sz="2400" dirty="0"/>
              <a:t>, nízkoenergetické úrazy</a:t>
            </a:r>
          </a:p>
          <a:p>
            <a:pPr>
              <a:defRPr/>
            </a:pPr>
            <a:endParaRPr lang="cs-CZ" sz="2400" dirty="0"/>
          </a:p>
          <a:p>
            <a:pPr>
              <a:defRPr/>
            </a:pPr>
            <a:r>
              <a:rPr lang="cs-CZ" sz="2400" dirty="0"/>
              <a:t>Zlomeni krčku femuru - </a:t>
            </a:r>
            <a:r>
              <a:rPr lang="cs-CZ" sz="2400" dirty="0" err="1"/>
              <a:t>intrakapsulární</a:t>
            </a:r>
            <a:endParaRPr lang="cs-CZ" sz="2400" dirty="0"/>
          </a:p>
          <a:p>
            <a:pPr>
              <a:defRPr/>
            </a:pPr>
            <a:r>
              <a:rPr lang="cs-CZ" sz="2400" dirty="0"/>
              <a:t>Zlomeniny </a:t>
            </a:r>
            <a:r>
              <a:rPr lang="cs-CZ" sz="2400" dirty="0" err="1"/>
              <a:t>trochanterického</a:t>
            </a:r>
            <a:r>
              <a:rPr lang="cs-CZ" sz="2400" dirty="0"/>
              <a:t> masivu  -  </a:t>
            </a:r>
          </a:p>
          <a:p>
            <a:pPr marL="0" indent="0">
              <a:buNone/>
              <a:defRPr/>
            </a:pPr>
            <a:r>
              <a:rPr lang="cs-CZ" sz="2400" dirty="0"/>
              <a:t>     - </a:t>
            </a:r>
            <a:r>
              <a:rPr lang="cs-CZ" sz="2400" dirty="0" err="1"/>
              <a:t>extrakapsulární</a:t>
            </a:r>
            <a:r>
              <a:rPr lang="cs-CZ" sz="2400" dirty="0"/>
              <a:t>, krvácení do měkkých tkání</a:t>
            </a:r>
          </a:p>
          <a:p>
            <a:pPr>
              <a:buFont typeface="Wingdings" panose="05000000000000000000" pitchFamily="2" charset="2"/>
              <a:buNone/>
              <a:defRPr/>
            </a:pPr>
            <a:r>
              <a:rPr lang="cs-CZ" sz="2400" dirty="0"/>
              <a:t>  </a:t>
            </a:r>
          </a:p>
          <a:p>
            <a:pPr>
              <a:buFont typeface="Wingdings" panose="05000000000000000000" pitchFamily="2" charset="2"/>
              <a:buNone/>
              <a:defRPr/>
            </a:pPr>
            <a:r>
              <a:rPr lang="cs-CZ" sz="2400" dirty="0"/>
              <a:t>RTG – AP, axiální </a:t>
            </a:r>
            <a:r>
              <a:rPr lang="cs-CZ" sz="2400" dirty="0" err="1"/>
              <a:t>proj</a:t>
            </a:r>
            <a:r>
              <a:rPr lang="cs-CZ" sz="2400" dirty="0"/>
              <a:t>, AP pánve</a:t>
            </a:r>
          </a:p>
          <a:p>
            <a:pPr>
              <a:buFont typeface="Wingdings" panose="05000000000000000000" pitchFamily="2" charset="2"/>
              <a:buNone/>
              <a:defRPr/>
            </a:pPr>
            <a:endParaRPr lang="cs-CZ" sz="2400" dirty="0"/>
          </a:p>
          <a:p>
            <a:pPr>
              <a:defRPr/>
            </a:pPr>
            <a:r>
              <a:rPr lang="cs-CZ" sz="2400" dirty="0"/>
              <a:t>Akutní režim ošetření</a:t>
            </a:r>
          </a:p>
          <a:p>
            <a:pPr>
              <a:defRPr/>
            </a:pPr>
            <a:r>
              <a:rPr lang="cs-CZ" sz="2400" dirty="0"/>
              <a:t>Stabilizace zlomeniny – </a:t>
            </a:r>
            <a:r>
              <a:rPr lang="cs-CZ" sz="2400" dirty="0" err="1"/>
              <a:t>analgetizace</a:t>
            </a:r>
            <a:endParaRPr lang="cs-CZ" sz="2400" dirty="0"/>
          </a:p>
          <a:p>
            <a:pPr marL="0" indent="0">
              <a:buNone/>
              <a:defRPr/>
            </a:pPr>
            <a:r>
              <a:rPr lang="cs-CZ" sz="2400" dirty="0"/>
              <a:t>     polohování, omezení krevní ztráty</a:t>
            </a:r>
          </a:p>
        </p:txBody>
      </p:sp>
      <p:pic>
        <p:nvPicPr>
          <p:cNvPr id="32772" name="Picture 5" descr="C:\Users\Martin\Desktop\obr. orthobull\prox. femoral fx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6" t="3780" r="4572" b="19843"/>
          <a:stretch>
            <a:fillRect/>
          </a:stretch>
        </p:blipFill>
        <p:spPr bwMode="auto">
          <a:xfrm>
            <a:off x="8310563" y="857251"/>
            <a:ext cx="2000250" cy="275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6" descr="F:\ob\Basic_Hip_Fractur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8" t="6561" r="4724" b="9186"/>
          <a:stretch>
            <a:fillRect/>
          </a:stretch>
        </p:blipFill>
        <p:spPr bwMode="auto">
          <a:xfrm>
            <a:off x="7310438" y="3857625"/>
            <a:ext cx="3251200" cy="279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22032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>
                <a:latin typeface="Arial" pitchFamily="34" charset="0"/>
                <a:cs typeface="Arial" pitchFamily="34" charset="0"/>
              </a:rPr>
              <a:t>Kolenní kloub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cs-CZ" dirty="0">
              <a:latin typeface="Arial" pitchFamily="34" charset="0"/>
              <a:cs typeface="Arial" pitchFamily="34" charset="0"/>
            </a:endParaRPr>
          </a:p>
          <a:p>
            <a:endParaRPr lang="cs-CZ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45FBF055-4344-4D9F-9D60-CAF76AE82A96}"/>
              </a:ext>
            </a:extLst>
          </p:cNvPr>
          <p:cNvSpPr txBox="1"/>
          <p:nvPr/>
        </p:nvSpPr>
        <p:spPr>
          <a:xfrm>
            <a:off x="2063552" y="1417638"/>
            <a:ext cx="7920880" cy="60493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latin typeface="Arial" panose="020B0604020202020204" pitchFamily="34" charset="0"/>
                <a:ea typeface="Times New Roman" panose="02020603050405020304" pitchFamily="18" charset="0"/>
              </a:rPr>
              <a:t>Mechanismu úrazu</a:t>
            </a:r>
          </a:p>
          <a:p>
            <a:pPr fontAlgn="base">
              <a:lnSpc>
                <a:spcPct val="107000"/>
              </a:lnSpc>
              <a:spcBef>
                <a:spcPts val="1200"/>
              </a:spcBef>
              <a:spcAft>
                <a:spcPts val="360"/>
              </a:spcAft>
            </a:pPr>
            <a:endParaRPr lang="cs-CZ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fontAlgn="base">
              <a:lnSpc>
                <a:spcPct val="107000"/>
              </a:lnSpc>
              <a:spcBef>
                <a:spcPts val="1200"/>
              </a:spcBef>
              <a:spcAft>
                <a:spcPts val="360"/>
              </a:spcAft>
            </a:pPr>
            <a:r>
              <a:rPr lang="cs-CZ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Klin. vyšetření: </a:t>
            </a:r>
          </a:p>
          <a:p>
            <a:pPr fontAlgn="base">
              <a:lnSpc>
                <a:spcPct val="107000"/>
              </a:lnSpc>
              <a:spcBef>
                <a:spcPts val="1200"/>
              </a:spcBef>
              <a:spcAft>
                <a:spcPts val="360"/>
              </a:spcAft>
            </a:pPr>
            <a:r>
              <a:rPr lang="cs-CZ" b="1" dirty="0">
                <a:latin typeface="Arial" panose="020B0604020202020204" pitchFamily="34" charset="0"/>
                <a:ea typeface="Times New Roman" panose="02020603050405020304" pitchFamily="18" charset="0"/>
              </a:rPr>
              <a:t>Pohled</a:t>
            </a:r>
            <a:r>
              <a:rPr lang="cs-CZ" dirty="0">
                <a:latin typeface="Arial" panose="020B0604020202020204" pitchFamily="34" charset="0"/>
                <a:ea typeface="Times New Roman" panose="02020603050405020304" pitchFamily="18" charset="0"/>
              </a:rPr>
              <a:t>: </a:t>
            </a:r>
            <a:r>
              <a:rPr lang="cs-CZ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Deformita, otok: výpotek nebo </a:t>
            </a:r>
            <a:r>
              <a:rPr lang="cs-CZ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hemarthros</a:t>
            </a:r>
            <a:r>
              <a:rPr lang="cs-CZ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  <a:p>
            <a:pPr fontAlgn="base">
              <a:lnSpc>
                <a:spcPct val="107000"/>
              </a:lnSpc>
              <a:spcBef>
                <a:spcPts val="1200"/>
              </a:spcBef>
              <a:spcAft>
                <a:spcPts val="360"/>
              </a:spcAft>
            </a:pPr>
            <a:r>
              <a:rPr lang="cs-CZ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Kontuze či exkoriace</a:t>
            </a:r>
            <a:endParaRPr lang="cs-CZ" i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endParaRPr lang="cs-CZ" b="1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cs-CZ" b="1" dirty="0">
                <a:latin typeface="Arial" panose="020B0604020202020204" pitchFamily="34" charset="0"/>
                <a:ea typeface="Times New Roman" panose="02020603050405020304" pitchFamily="18" charset="0"/>
              </a:rPr>
              <a:t>Pohmat</a:t>
            </a:r>
            <a:r>
              <a:rPr lang="cs-CZ" dirty="0">
                <a:latin typeface="Arial" panose="020B0604020202020204" pitchFamily="34" charset="0"/>
                <a:ea typeface="Times New Roman" panose="02020603050405020304" pitchFamily="18" charset="0"/>
              </a:rPr>
              <a:t>: zateplení</a:t>
            </a:r>
            <a:r>
              <a:rPr lang="cs-CZ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výpotek</a:t>
            </a:r>
            <a:r>
              <a:rPr lang="cs-CZ" i="1" dirty="0"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lang="cs-CZ" i="1" dirty="0" err="1">
                <a:latin typeface="Arial" panose="020B0604020202020204" pitchFamily="34" charset="0"/>
                <a:ea typeface="Times New Roman" panose="02020603050405020304" pitchFamily="18" charset="0"/>
              </a:rPr>
              <a:t>Patella</a:t>
            </a:r>
            <a:r>
              <a:rPr lang="cs-CZ" i="1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cs-CZ" i="1" dirty="0" err="1">
                <a:latin typeface="Arial" panose="020B0604020202020204" pitchFamily="34" charset="0"/>
                <a:ea typeface="Times New Roman" panose="02020603050405020304" pitchFamily="18" charset="0"/>
              </a:rPr>
              <a:t>apprehension</a:t>
            </a:r>
            <a:r>
              <a:rPr lang="cs-CZ" i="1" dirty="0">
                <a:latin typeface="Arial" panose="020B0604020202020204" pitchFamily="34" charset="0"/>
                <a:ea typeface="Times New Roman" panose="02020603050405020304" pitchFamily="18" charset="0"/>
              </a:rPr>
              <a:t> test, palpační bolestivost</a:t>
            </a:r>
            <a:endParaRPr lang="cs-CZ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endParaRPr lang="cs-CZ" b="1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cs-CZ" dirty="0">
                <a:latin typeface="Arial" panose="020B0604020202020204" pitchFamily="34" charset="0"/>
                <a:ea typeface="Times New Roman" panose="02020603050405020304" pitchFamily="18" charset="0"/>
              </a:rPr>
              <a:t>Rozsah pohybu</a:t>
            </a:r>
            <a:r>
              <a:rPr lang="cs-CZ" i="1" dirty="0">
                <a:latin typeface="Arial" panose="020B0604020202020204" pitchFamily="34" charset="0"/>
                <a:ea typeface="Times New Roman" panose="02020603050405020304" pitchFamily="18" charset="0"/>
              </a:rPr>
              <a:t>, vyšetření kyčle</a:t>
            </a:r>
            <a:r>
              <a:rPr lang="cs-CZ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extenze a flexe </a:t>
            </a:r>
            <a:r>
              <a:rPr lang="cs-CZ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kolen.kloubu</a:t>
            </a:r>
            <a:r>
              <a:rPr lang="cs-CZ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udržení končetiny nad podložkou - </a:t>
            </a:r>
            <a:r>
              <a:rPr lang="cs-CZ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straight</a:t>
            </a:r>
            <a:r>
              <a:rPr lang="cs-CZ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leg </a:t>
            </a:r>
            <a:r>
              <a:rPr lang="cs-CZ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raise</a:t>
            </a:r>
            <a:r>
              <a:rPr lang="cs-CZ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test</a:t>
            </a:r>
            <a:r>
              <a:rPr lang="cs-CZ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endParaRPr lang="cs-CZ" i="1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fontAlgn="base">
              <a:lnSpc>
                <a:spcPct val="107000"/>
              </a:lnSpc>
              <a:spcBef>
                <a:spcPts val="1200"/>
              </a:spcBef>
              <a:spcAft>
                <a:spcPts val="360"/>
              </a:spcAft>
            </a:pPr>
            <a:r>
              <a:rPr lang="cs-CZ" b="1" dirty="0">
                <a:latin typeface="Arial" panose="020B0604020202020204" pitchFamily="34" charset="0"/>
                <a:ea typeface="Times New Roman" panose="02020603050405020304" pitchFamily="18" charset="0"/>
              </a:rPr>
              <a:t>Speciální testy </a:t>
            </a:r>
          </a:p>
          <a:p>
            <a:pPr fontAlgn="base">
              <a:lnSpc>
                <a:spcPct val="107000"/>
              </a:lnSpc>
              <a:spcBef>
                <a:spcPts val="1200"/>
              </a:spcBef>
              <a:spcAft>
                <a:spcPts val="360"/>
              </a:spcAft>
            </a:pPr>
            <a:r>
              <a:rPr lang="cs-CZ" b="1" dirty="0">
                <a:latin typeface="Arial" panose="020B0604020202020204" pitchFamily="34" charset="0"/>
                <a:ea typeface="Times New Roman" panose="02020603050405020304" pitchFamily="18" charset="0"/>
              </a:rPr>
              <a:t>Vyšetření </a:t>
            </a:r>
            <a:r>
              <a:rPr lang="cs-CZ" b="1" dirty="0" err="1">
                <a:latin typeface="Arial" panose="020B0604020202020204" pitchFamily="34" charset="0"/>
                <a:ea typeface="Times New Roman" panose="02020603050405020304" pitchFamily="18" charset="0"/>
              </a:rPr>
              <a:t>neurocirkulace</a:t>
            </a:r>
            <a:endParaRPr lang="cs-CZ" b="1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fontAlgn="base">
              <a:lnSpc>
                <a:spcPct val="107000"/>
              </a:lnSpc>
              <a:spcBef>
                <a:spcPts val="1200"/>
              </a:spcBef>
              <a:spcAft>
                <a:spcPts val="360"/>
              </a:spcAft>
            </a:pPr>
            <a:endParaRPr lang="cs-CZ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cs-CZ" dirty="0">
              <a:latin typeface="Arial" panose="020B0604020202020204" pitchFamily="34" charset="0"/>
            </a:endParaRP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4BB0B554-9DE9-4BDB-B0D8-A20DDFA2A3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637" t="18442" r="31888" b="17801"/>
          <a:stretch/>
        </p:blipFill>
        <p:spPr>
          <a:xfrm>
            <a:off x="8477391" y="226084"/>
            <a:ext cx="1951889" cy="3418941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0EF73872-1319-4BF4-85E0-DFD4B04680D3}"/>
              </a:ext>
            </a:extLst>
          </p:cNvPr>
          <p:cNvSpPr txBox="1"/>
          <p:nvPr/>
        </p:nvSpPr>
        <p:spPr>
          <a:xfrm>
            <a:off x="6312024" y="6067320"/>
            <a:ext cx="45720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Zdroj: </a:t>
            </a:r>
            <a:r>
              <a:rPr lang="pt-BR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Alasdair J. G. Gray</a:t>
            </a:r>
            <a:r>
              <a:rPr lang="cs-CZ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al: </a:t>
            </a:r>
            <a:r>
              <a:rPr lang="en-US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McRae's </a:t>
            </a:r>
            <a:r>
              <a:rPr lang="en-US" sz="1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Orthopaedic</a:t>
            </a:r>
            <a:r>
              <a:rPr lang="en-US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Trauma and Emergency Fracture Management</a:t>
            </a:r>
            <a:r>
              <a:rPr lang="cs-CZ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1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Elsevier</a:t>
            </a:r>
            <a:r>
              <a:rPr lang="cs-CZ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Books</a:t>
            </a:r>
            <a:r>
              <a:rPr lang="cs-CZ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2015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16419154-51C7-48E1-83F6-6A259E1CA561}"/>
              </a:ext>
            </a:extLst>
          </p:cNvPr>
          <p:cNvSpPr txBox="1"/>
          <p:nvPr/>
        </p:nvSpPr>
        <p:spPr>
          <a:xfrm>
            <a:off x="9311928" y="3610875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latin typeface="Arial" panose="020B0604020202020204" pitchFamily="34" charset="0"/>
              </a:rPr>
              <a:t>Obr.4</a:t>
            </a:r>
          </a:p>
        </p:txBody>
      </p:sp>
    </p:spTree>
    <p:extLst>
      <p:ext uri="{BB962C8B-B14F-4D97-AF65-F5344CB8AC3E}">
        <p14:creationId xmlns:p14="http://schemas.microsoft.com/office/powerpoint/2010/main" val="4986612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>
                <a:latin typeface="Arial" pitchFamily="34" charset="0"/>
                <a:cs typeface="Arial" pitchFamily="34" charset="0"/>
              </a:rPr>
              <a:t>Kolenní kloub - testy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69367" y="1753295"/>
            <a:ext cx="7968427" cy="4401469"/>
          </a:xfrm>
        </p:spPr>
        <p:txBody>
          <a:bodyPr>
            <a:normAutofit/>
          </a:bodyPr>
          <a:lstStyle/>
          <a:p>
            <a:pPr marL="297180" indent="0" fontAlgn="base">
              <a:lnSpc>
                <a:spcPct val="107000"/>
              </a:lnSpc>
              <a:spcAft>
                <a:spcPts val="800"/>
              </a:spcAft>
              <a:buNone/>
            </a:pPr>
            <a:r>
              <a:rPr lang="cs-CZ" sz="1800" dirty="0">
                <a:latin typeface="Arial" panose="020B0604020202020204" pitchFamily="34" charset="0"/>
                <a:ea typeface="Times New Roman" panose="02020603050405020304" pitchFamily="18" charset="0"/>
              </a:rPr>
              <a:t>Kolaterální vazy: </a:t>
            </a:r>
            <a:r>
              <a:rPr lang="cs-CZ" sz="1800" dirty="0" err="1">
                <a:latin typeface="Arial" panose="020B0604020202020204" pitchFamily="34" charset="0"/>
                <a:ea typeface="Times New Roman" panose="02020603050405020304" pitchFamily="18" charset="0"/>
              </a:rPr>
              <a:t>varus</a:t>
            </a:r>
            <a:r>
              <a:rPr lang="cs-CZ" sz="1800" dirty="0">
                <a:latin typeface="Arial" panose="020B0604020202020204" pitchFamily="34" charset="0"/>
                <a:ea typeface="Times New Roman" panose="02020603050405020304" pitchFamily="18" charset="0"/>
              </a:rPr>
              <a:t> a </a:t>
            </a:r>
            <a:r>
              <a:rPr lang="cs-CZ" sz="1800" dirty="0" err="1">
                <a:latin typeface="Arial" panose="020B0604020202020204" pitchFamily="34" charset="0"/>
                <a:ea typeface="Times New Roman" panose="02020603050405020304" pitchFamily="18" charset="0"/>
              </a:rPr>
              <a:t>valgus</a:t>
            </a:r>
            <a:r>
              <a:rPr lang="cs-CZ" sz="1800" dirty="0">
                <a:latin typeface="Arial" panose="020B0604020202020204" pitchFamily="34" charset="0"/>
                <a:ea typeface="Times New Roman" panose="02020603050405020304" pitchFamily="18" charset="0"/>
              </a:rPr>
              <a:t> stress testy</a:t>
            </a:r>
            <a:endParaRPr lang="cs-CZ" sz="1800" dirty="0">
              <a:ea typeface="Calibri" panose="020F0502020204030204" pitchFamily="34" charset="0"/>
            </a:endParaRPr>
          </a:p>
          <a:p>
            <a:pPr marL="0" indent="0" algn="r" fontAlgn="base">
              <a:lnSpc>
                <a:spcPct val="107000"/>
              </a:lnSpc>
              <a:spcAft>
                <a:spcPts val="800"/>
              </a:spcAft>
              <a:buNone/>
            </a:pPr>
            <a:r>
              <a:rPr lang="cs-CZ" sz="1800" b="1" dirty="0"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endParaRPr lang="cs-CZ" sz="1800" dirty="0">
              <a:ea typeface="Calibri" panose="020F0502020204030204" pitchFamily="34" charset="0"/>
            </a:endParaRPr>
          </a:p>
          <a:p>
            <a:pPr marL="297180" indent="0" fontAlgn="base">
              <a:lnSpc>
                <a:spcPct val="107000"/>
              </a:lnSpc>
              <a:spcAft>
                <a:spcPts val="800"/>
              </a:spcAft>
              <a:buNone/>
            </a:pPr>
            <a:r>
              <a:rPr lang="cs-CZ" sz="1800" dirty="0">
                <a:latin typeface="Arial" panose="020B0604020202020204" pitchFamily="34" charset="0"/>
                <a:ea typeface="Times New Roman" panose="02020603050405020304" pitchFamily="18" charset="0"/>
              </a:rPr>
              <a:t>LCA: Lachman test a pivot shift test</a:t>
            </a:r>
            <a:endParaRPr lang="cs-CZ" sz="1800" dirty="0">
              <a:ea typeface="Calibri" panose="020F0502020204030204" pitchFamily="34" charset="0"/>
            </a:endParaRPr>
          </a:p>
          <a:p>
            <a:pPr marL="297180" indent="0" fontAlgn="base">
              <a:lnSpc>
                <a:spcPct val="107000"/>
              </a:lnSpc>
              <a:spcAft>
                <a:spcPts val="800"/>
              </a:spcAft>
              <a:buNone/>
            </a:pPr>
            <a:r>
              <a:rPr lang="cs-CZ" sz="1800" dirty="0"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endParaRPr lang="cs-CZ" sz="1800" dirty="0">
              <a:ea typeface="Calibri" panose="020F0502020204030204" pitchFamily="34" charset="0"/>
            </a:endParaRPr>
          </a:p>
          <a:p>
            <a:pPr marL="297180" indent="0" fontAlgn="base">
              <a:lnSpc>
                <a:spcPct val="107000"/>
              </a:lnSpc>
              <a:spcAft>
                <a:spcPts val="800"/>
              </a:spcAft>
              <a:buNone/>
            </a:pPr>
            <a:endParaRPr lang="cs-CZ" sz="1800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297180" indent="0" fontAlgn="base">
              <a:lnSpc>
                <a:spcPct val="107000"/>
              </a:lnSpc>
              <a:spcAft>
                <a:spcPts val="800"/>
              </a:spcAft>
              <a:buNone/>
            </a:pPr>
            <a:endParaRPr lang="cs-CZ" sz="1800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297180" indent="0" fontAlgn="base">
              <a:lnSpc>
                <a:spcPct val="107000"/>
              </a:lnSpc>
              <a:spcAft>
                <a:spcPts val="800"/>
              </a:spcAft>
              <a:buNone/>
            </a:pPr>
            <a:endParaRPr lang="cs-CZ" sz="1800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297180" indent="0" fontAlgn="base">
              <a:lnSpc>
                <a:spcPct val="107000"/>
              </a:lnSpc>
              <a:spcAft>
                <a:spcPts val="800"/>
              </a:spcAft>
              <a:buNone/>
            </a:pPr>
            <a:r>
              <a:rPr lang="cs-CZ" sz="1800" dirty="0">
                <a:latin typeface="Arial" panose="020B0604020202020204" pitchFamily="34" charset="0"/>
                <a:ea typeface="Times New Roman" panose="02020603050405020304" pitchFamily="18" charset="0"/>
              </a:rPr>
              <a:t>LCP: </a:t>
            </a:r>
            <a:r>
              <a:rPr lang="cs-CZ" sz="1800" dirty="0" err="1">
                <a:latin typeface="Arial" panose="020B0604020202020204" pitchFamily="34" charset="0"/>
                <a:ea typeface="Times New Roman" panose="02020603050405020304" pitchFamily="18" charset="0"/>
              </a:rPr>
              <a:t>posterior</a:t>
            </a:r>
            <a:r>
              <a:rPr lang="cs-CZ" sz="18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ea typeface="Times New Roman" panose="02020603050405020304" pitchFamily="18" charset="0"/>
              </a:rPr>
              <a:t>sag</a:t>
            </a:r>
            <a:r>
              <a:rPr lang="cs-CZ" sz="1800" dirty="0">
                <a:latin typeface="Arial" panose="020B0604020202020204" pitchFamily="34" charset="0"/>
                <a:ea typeface="Times New Roman" panose="02020603050405020304" pitchFamily="18" charset="0"/>
              </a:rPr>
              <a:t> a </a:t>
            </a:r>
            <a:r>
              <a:rPr lang="cs-CZ" sz="1800" dirty="0" err="1">
                <a:latin typeface="Arial" panose="020B0604020202020204" pitchFamily="34" charset="0"/>
                <a:ea typeface="Times New Roman" panose="02020603050405020304" pitchFamily="18" charset="0"/>
              </a:rPr>
              <a:t>posterior</a:t>
            </a:r>
            <a:r>
              <a:rPr lang="cs-CZ" sz="18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ea typeface="Times New Roman" panose="02020603050405020304" pitchFamily="18" charset="0"/>
              </a:rPr>
              <a:t>drawer</a:t>
            </a:r>
            <a:r>
              <a:rPr lang="cs-CZ" sz="1800" dirty="0">
                <a:latin typeface="Arial" panose="020B0604020202020204" pitchFamily="34" charset="0"/>
                <a:ea typeface="Times New Roman" panose="02020603050405020304" pitchFamily="18" charset="0"/>
              </a:rPr>
              <a:t> test</a:t>
            </a:r>
            <a:endParaRPr lang="cs-CZ" sz="1800" dirty="0">
              <a:ea typeface="Calibri" panose="020F0502020204030204" pitchFamily="34" charset="0"/>
            </a:endParaRPr>
          </a:p>
          <a:p>
            <a:pPr marL="297180" indent="0" fontAlgn="base">
              <a:lnSpc>
                <a:spcPct val="107000"/>
              </a:lnSpc>
              <a:spcAft>
                <a:spcPts val="800"/>
              </a:spcAft>
              <a:buNone/>
            </a:pPr>
            <a:r>
              <a:rPr lang="cs-CZ" sz="1800" dirty="0"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endParaRPr lang="cs-CZ" sz="1800" dirty="0">
              <a:ea typeface="Calibri" panose="020F0502020204030204" pitchFamily="34" charset="0"/>
            </a:endParaRPr>
          </a:p>
          <a:p>
            <a:endParaRPr lang="cs-CZ" sz="1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F07CB069-13B6-4D5A-971B-18C69AC328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275" t="40200" r="32675" b="30400"/>
          <a:stretch/>
        </p:blipFill>
        <p:spPr>
          <a:xfrm>
            <a:off x="7968208" y="661554"/>
            <a:ext cx="2016224" cy="1512168"/>
          </a:xfrm>
          <a:prstGeom prst="rect">
            <a:avLst/>
          </a:prstGeom>
        </p:spPr>
      </p:pic>
      <p:pic>
        <p:nvPicPr>
          <p:cNvPr id="9" name="Obrázek 8" descr="Obsah obrázku text&#10;&#10;Popis byl vytvořen automaticky">
            <a:extLst>
              <a:ext uri="{FF2B5EF4-FFF2-40B4-BE49-F238E27FC236}">
                <a16:creationId xmlns:a16="http://schemas.microsoft.com/office/drawing/2014/main" id="{449ED6B1-85CD-403F-8388-3E86CACB69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975" t="43000" r="21651" b="30401"/>
          <a:stretch/>
        </p:blipFill>
        <p:spPr>
          <a:xfrm>
            <a:off x="4111342" y="3171558"/>
            <a:ext cx="3600400" cy="1368152"/>
          </a:xfrm>
          <a:prstGeom prst="rect">
            <a:avLst/>
          </a:prstGeom>
        </p:spPr>
      </p:pic>
      <p:pic>
        <p:nvPicPr>
          <p:cNvPr id="11" name="Obrázek 10" descr="Obsah obrázku text&#10;&#10;Popis byl vytvořen automaticky">
            <a:extLst>
              <a:ext uri="{FF2B5EF4-FFF2-40B4-BE49-F238E27FC236}">
                <a16:creationId xmlns:a16="http://schemas.microsoft.com/office/drawing/2014/main" id="{45FBE40C-3CC0-48D1-9F62-6ACD447CC67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4672" t="32199" r="28554" b="44001"/>
          <a:stretch/>
        </p:blipFill>
        <p:spPr>
          <a:xfrm>
            <a:off x="7680176" y="5391614"/>
            <a:ext cx="2448272" cy="1224136"/>
          </a:xfrm>
          <a:prstGeom prst="rect">
            <a:avLst/>
          </a:prstGeom>
        </p:spPr>
      </p:pic>
      <p:pic>
        <p:nvPicPr>
          <p:cNvPr id="1026" name="Picture 2" descr="Tests to assess ACL rupture - Clinical Advisor">
            <a:extLst>
              <a:ext uri="{FF2B5EF4-FFF2-40B4-BE49-F238E27FC236}">
                <a16:creationId xmlns:a16="http://schemas.microsoft.com/office/drawing/2014/main" id="{DE641639-34E5-4BC4-B930-5E0DDFF640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0217" y="2746513"/>
            <a:ext cx="2432653" cy="1621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99A6BD18-2483-4A3B-B388-A80A965DE768}"/>
              </a:ext>
            </a:extLst>
          </p:cNvPr>
          <p:cNvSpPr txBox="1"/>
          <p:nvPr/>
        </p:nvSpPr>
        <p:spPr>
          <a:xfrm>
            <a:off x="9074465" y="2232380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latin typeface="Arial" panose="020B0604020202020204" pitchFamily="34" charset="0"/>
              </a:rPr>
              <a:t>Obr.5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20B75509-1FE7-4ADA-B81A-0412B2874EB1}"/>
              </a:ext>
            </a:extLst>
          </p:cNvPr>
          <p:cNvSpPr txBox="1"/>
          <p:nvPr/>
        </p:nvSpPr>
        <p:spPr>
          <a:xfrm>
            <a:off x="8798980" y="4497031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latin typeface="Arial" panose="020B0604020202020204" pitchFamily="34" charset="0"/>
              </a:rPr>
              <a:t>Obr.7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0B5DE5C8-849F-485D-8479-ADBAF3992D4C}"/>
              </a:ext>
            </a:extLst>
          </p:cNvPr>
          <p:cNvSpPr txBox="1"/>
          <p:nvPr/>
        </p:nvSpPr>
        <p:spPr>
          <a:xfrm>
            <a:off x="9578521" y="6533497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latin typeface="Arial" panose="020B0604020202020204" pitchFamily="34" charset="0"/>
              </a:rPr>
              <a:t>Obr.8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1D967853-5484-4063-8575-2316DC2D44D0}"/>
              </a:ext>
            </a:extLst>
          </p:cNvPr>
          <p:cNvSpPr txBox="1"/>
          <p:nvPr/>
        </p:nvSpPr>
        <p:spPr>
          <a:xfrm>
            <a:off x="6222894" y="4493205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latin typeface="Arial" panose="020B0604020202020204" pitchFamily="34" charset="0"/>
              </a:rPr>
              <a:t>Obr.6</a:t>
            </a:r>
          </a:p>
        </p:txBody>
      </p:sp>
    </p:spTree>
    <p:extLst>
      <p:ext uri="{BB962C8B-B14F-4D97-AF65-F5344CB8AC3E}">
        <p14:creationId xmlns:p14="http://schemas.microsoft.com/office/powerpoint/2010/main" val="5716413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>
                <a:latin typeface="Arial" pitchFamily="34" charset="0"/>
                <a:cs typeface="Arial" pitchFamily="34" charset="0"/>
              </a:rPr>
              <a:t>Kolenní kloub - testy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09600" y="1567333"/>
            <a:ext cx="10972800" cy="4525963"/>
          </a:xfrm>
        </p:spPr>
        <p:txBody>
          <a:bodyPr/>
          <a:lstStyle/>
          <a:p>
            <a:pPr marL="297180" indent="0" fontAlgn="base">
              <a:lnSpc>
                <a:spcPct val="107000"/>
              </a:lnSpc>
              <a:spcAft>
                <a:spcPts val="800"/>
              </a:spcAft>
              <a:buNone/>
            </a:pPr>
            <a:endParaRPr lang="cs-CZ" sz="1800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297180" indent="0" fontAlgn="base">
              <a:lnSpc>
                <a:spcPct val="107000"/>
              </a:lnSpc>
              <a:spcAft>
                <a:spcPts val="800"/>
              </a:spcAft>
              <a:buNone/>
            </a:pPr>
            <a:r>
              <a:rPr lang="cs-CZ" sz="1800" dirty="0">
                <a:latin typeface="Arial" panose="020B0604020202020204" pitchFamily="34" charset="0"/>
                <a:ea typeface="Times New Roman" panose="02020603050405020304" pitchFamily="18" charset="0"/>
              </a:rPr>
              <a:t>LCP: </a:t>
            </a:r>
            <a:r>
              <a:rPr lang="cs-CZ" sz="1800" dirty="0" err="1">
                <a:latin typeface="Arial" panose="020B0604020202020204" pitchFamily="34" charset="0"/>
                <a:ea typeface="Times New Roman" panose="02020603050405020304" pitchFamily="18" charset="0"/>
              </a:rPr>
              <a:t>dial</a:t>
            </a:r>
            <a:r>
              <a:rPr lang="cs-CZ" sz="1800" dirty="0">
                <a:latin typeface="Arial" panose="020B0604020202020204" pitchFamily="34" charset="0"/>
                <a:ea typeface="Times New Roman" panose="02020603050405020304" pitchFamily="18" charset="0"/>
              </a:rPr>
              <a:t> test</a:t>
            </a:r>
            <a:endParaRPr lang="cs-CZ" sz="1800" dirty="0">
              <a:ea typeface="Calibri" panose="020F0502020204030204" pitchFamily="34" charset="0"/>
            </a:endParaRPr>
          </a:p>
          <a:p>
            <a:pPr marL="297180" indent="0" fontAlgn="base">
              <a:lnSpc>
                <a:spcPct val="107000"/>
              </a:lnSpc>
              <a:spcAft>
                <a:spcPts val="800"/>
              </a:spcAft>
              <a:buNone/>
            </a:pPr>
            <a:r>
              <a:rPr lang="cs-CZ" sz="1800" dirty="0"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endParaRPr lang="cs-CZ" sz="1800" dirty="0">
              <a:ea typeface="Calibri" panose="020F0502020204030204" pitchFamily="34" charset="0"/>
            </a:endParaRPr>
          </a:p>
          <a:p>
            <a:pPr marL="297180" indent="0" fontAlgn="base">
              <a:lnSpc>
                <a:spcPct val="107000"/>
              </a:lnSpc>
              <a:spcAft>
                <a:spcPts val="800"/>
              </a:spcAft>
              <a:buNone/>
            </a:pPr>
            <a:endParaRPr lang="cs-CZ" sz="1800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297180" indent="0" fontAlgn="base">
              <a:lnSpc>
                <a:spcPct val="107000"/>
              </a:lnSpc>
              <a:spcAft>
                <a:spcPts val="800"/>
              </a:spcAft>
              <a:buNone/>
            </a:pPr>
            <a:endParaRPr lang="cs-CZ" sz="1800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297180" indent="0" fontAlgn="base">
              <a:lnSpc>
                <a:spcPct val="107000"/>
              </a:lnSpc>
              <a:spcAft>
                <a:spcPts val="800"/>
              </a:spcAft>
              <a:buNone/>
            </a:pPr>
            <a:endParaRPr lang="cs-CZ" sz="1800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297180" indent="0" fontAlgn="base">
              <a:lnSpc>
                <a:spcPct val="107000"/>
              </a:lnSpc>
              <a:spcAft>
                <a:spcPts val="800"/>
              </a:spcAft>
              <a:buNone/>
            </a:pPr>
            <a:r>
              <a:rPr lang="cs-CZ" sz="1800" dirty="0">
                <a:latin typeface="Arial" panose="020B0604020202020204" pitchFamily="34" charset="0"/>
                <a:ea typeface="Times New Roman" panose="02020603050405020304" pitchFamily="18" charset="0"/>
              </a:rPr>
              <a:t>Menisky: </a:t>
            </a:r>
            <a:r>
              <a:rPr lang="cs-CZ" sz="1800" dirty="0" err="1">
                <a:latin typeface="Arial" panose="020B0604020202020204" pitchFamily="34" charset="0"/>
                <a:ea typeface="Times New Roman" panose="02020603050405020304" pitchFamily="18" charset="0"/>
              </a:rPr>
              <a:t>McMurray</a:t>
            </a:r>
            <a:r>
              <a:rPr lang="cs-CZ" sz="1800" dirty="0">
                <a:latin typeface="Arial" panose="020B0604020202020204" pitchFamily="34" charset="0"/>
                <a:ea typeface="Times New Roman" panose="02020603050405020304" pitchFamily="18" charset="0"/>
              </a:rPr>
              <a:t> test.</a:t>
            </a:r>
            <a:endParaRPr lang="cs-CZ" sz="1800" dirty="0">
              <a:ea typeface="Calibri" panose="020F0502020204030204" pitchFamily="34" charset="0"/>
            </a:endParaRPr>
          </a:p>
          <a:p>
            <a:endParaRPr lang="cs-CZ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F666A10F-80C5-4E2B-BFD4-193F534913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488" t="37400" r="32675" b="33200"/>
          <a:stretch/>
        </p:blipFill>
        <p:spPr>
          <a:xfrm>
            <a:off x="4871865" y="5024594"/>
            <a:ext cx="2088232" cy="1512168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9FA81FC6-5CC6-4A98-A4E4-50C19340F2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6662" y="574580"/>
            <a:ext cx="3284138" cy="2087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Obrázek 10" descr="Obsah obrázku text&#10;&#10;Popis byl vytvořen automaticky">
            <a:extLst>
              <a:ext uri="{FF2B5EF4-FFF2-40B4-BE49-F238E27FC236}">
                <a16:creationId xmlns:a16="http://schemas.microsoft.com/office/drawing/2014/main" id="{827284B9-3B6D-4282-8351-CF0044C2347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4488" t="31800" r="34250" b="41600"/>
          <a:stretch/>
        </p:blipFill>
        <p:spPr>
          <a:xfrm>
            <a:off x="5288635" y="1783091"/>
            <a:ext cx="2497089" cy="1757211"/>
          </a:xfrm>
          <a:prstGeom prst="rect">
            <a:avLst/>
          </a:prstGeom>
        </p:spPr>
      </p:pic>
      <p:pic>
        <p:nvPicPr>
          <p:cNvPr id="2052" name="Picture 4" descr="McMurray test">
            <a:extLst>
              <a:ext uri="{FF2B5EF4-FFF2-40B4-BE49-F238E27FC236}">
                <a16:creationId xmlns:a16="http://schemas.microsoft.com/office/drawing/2014/main" id="{ADFF2C13-C3D5-4079-B951-D6C498AED3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0136" y="3807046"/>
            <a:ext cx="2788364" cy="2794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F6FC1811-FE4C-452F-91A6-C2D0C164B267}"/>
              </a:ext>
            </a:extLst>
          </p:cNvPr>
          <p:cNvSpPr txBox="1"/>
          <p:nvPr/>
        </p:nvSpPr>
        <p:spPr>
          <a:xfrm>
            <a:off x="6422606" y="3362406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latin typeface="Arial" panose="020B0604020202020204" pitchFamily="34" charset="0"/>
              </a:rPr>
              <a:t>Obr.9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3766CB51-9A9F-41EB-9FC2-F1C4AE4D3CAC}"/>
              </a:ext>
            </a:extLst>
          </p:cNvPr>
          <p:cNvSpPr txBox="1"/>
          <p:nvPr/>
        </p:nvSpPr>
        <p:spPr>
          <a:xfrm>
            <a:off x="8400256" y="2740080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latin typeface="Arial" panose="020B0604020202020204" pitchFamily="34" charset="0"/>
              </a:rPr>
              <a:t>Obr.10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AA711438-DF82-48EC-9432-8554BAEA5881}"/>
              </a:ext>
            </a:extLst>
          </p:cNvPr>
          <p:cNvSpPr txBox="1"/>
          <p:nvPr/>
        </p:nvSpPr>
        <p:spPr>
          <a:xfrm>
            <a:off x="8714318" y="6462869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latin typeface="Arial" panose="020B0604020202020204" pitchFamily="34" charset="0"/>
              </a:rPr>
              <a:t>Obr.12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5F697D1F-E4BE-4C64-97FF-09E9BD774F29}"/>
              </a:ext>
            </a:extLst>
          </p:cNvPr>
          <p:cNvSpPr txBox="1"/>
          <p:nvPr/>
        </p:nvSpPr>
        <p:spPr>
          <a:xfrm>
            <a:off x="5963821" y="6462869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latin typeface="Arial" panose="020B0604020202020204" pitchFamily="34" charset="0"/>
              </a:rPr>
              <a:t>Obr.11</a:t>
            </a:r>
          </a:p>
        </p:txBody>
      </p:sp>
    </p:spTree>
    <p:extLst>
      <p:ext uri="{BB962C8B-B14F-4D97-AF65-F5344CB8AC3E}">
        <p14:creationId xmlns:p14="http://schemas.microsoft.com/office/powerpoint/2010/main" val="38145805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>
                <a:latin typeface="Arial" pitchFamily="34" charset="0"/>
                <a:cs typeface="Arial" pitchFamily="34" charset="0"/>
              </a:rPr>
              <a:t>Kolenní kloub - zobrazovací metody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81200" y="1600201"/>
            <a:ext cx="8435280" cy="4525963"/>
          </a:xfrm>
        </p:spPr>
        <p:txBody>
          <a:bodyPr/>
          <a:lstStyle/>
          <a:p>
            <a:pPr marL="0" indent="0">
              <a:buNone/>
            </a:pPr>
            <a:endParaRPr lang="cs-CZ" sz="2000" dirty="0">
              <a:cs typeface="Arial" pitchFamily="34" charset="0"/>
            </a:endParaRPr>
          </a:p>
          <a:p>
            <a:endParaRPr lang="cs-CZ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A10CDFDF-EA05-48EB-9733-F491B9E4A54B}"/>
              </a:ext>
            </a:extLst>
          </p:cNvPr>
          <p:cNvSpPr txBox="1"/>
          <p:nvPr/>
        </p:nvSpPr>
        <p:spPr>
          <a:xfrm>
            <a:off x="2171829" y="1308700"/>
            <a:ext cx="7992888" cy="52877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07000"/>
              </a:lnSpc>
              <a:spcBef>
                <a:spcPts val="1200"/>
              </a:spcBef>
              <a:spcAft>
                <a:spcPts val="360"/>
              </a:spcAft>
            </a:pPr>
            <a:r>
              <a:rPr lang="cs-CZ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RTG:</a:t>
            </a:r>
            <a:r>
              <a:rPr lang="cs-CZ" sz="2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  <a:p>
            <a:pPr fontAlgn="base">
              <a:lnSpc>
                <a:spcPct val="107000"/>
              </a:lnSpc>
              <a:spcBef>
                <a:spcPts val="1200"/>
              </a:spcBef>
              <a:spcAft>
                <a:spcPts val="360"/>
              </a:spcAft>
            </a:pPr>
            <a:r>
              <a:rPr lang="cs-CZ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AP a bočná projekce, </a:t>
            </a:r>
            <a:r>
              <a:rPr lang="cs-CZ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Skyline</a:t>
            </a:r>
            <a:r>
              <a:rPr lang="cs-CZ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projekce</a:t>
            </a:r>
          </a:p>
          <a:p>
            <a:pPr fontAlgn="base">
              <a:lnSpc>
                <a:spcPct val="107000"/>
              </a:lnSpc>
              <a:spcBef>
                <a:spcPts val="1200"/>
              </a:spcBef>
              <a:spcAft>
                <a:spcPts val="360"/>
              </a:spcAft>
            </a:pPr>
            <a:r>
              <a:rPr lang="cs-CZ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Vysoké uložení </a:t>
            </a:r>
            <a:r>
              <a:rPr lang="cs-CZ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patelly</a:t>
            </a:r>
            <a:r>
              <a:rPr lang="cs-CZ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stíny měkkých tkání: výpotek, </a:t>
            </a:r>
            <a:r>
              <a:rPr lang="cs-CZ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hemarthros</a:t>
            </a:r>
            <a:endParaRPr lang="cs-CZ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endParaRPr lang="cs-CZ" sz="2000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cs-CZ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CT, MRI, CT Angiografie</a:t>
            </a:r>
            <a:endParaRPr lang="cs-CZ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fontAlgn="base">
              <a:lnSpc>
                <a:spcPct val="107000"/>
              </a:lnSpc>
              <a:spcBef>
                <a:spcPts val="1200"/>
              </a:spcBef>
              <a:spcAft>
                <a:spcPts val="480"/>
              </a:spcAft>
            </a:pPr>
            <a:endParaRPr lang="cs-CZ" sz="2800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fontAlgn="base">
              <a:lnSpc>
                <a:spcPct val="107000"/>
              </a:lnSpc>
              <a:spcBef>
                <a:spcPts val="1200"/>
              </a:spcBef>
              <a:spcAft>
                <a:spcPts val="480"/>
              </a:spcAft>
            </a:pPr>
            <a:endParaRPr lang="cs-CZ" sz="2800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fontAlgn="base">
              <a:lnSpc>
                <a:spcPct val="107000"/>
              </a:lnSpc>
              <a:spcBef>
                <a:spcPts val="1200"/>
              </a:spcBef>
              <a:spcAft>
                <a:spcPts val="480"/>
              </a:spcAft>
            </a:pPr>
            <a:r>
              <a:rPr lang="cs-CZ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Aspirace</a:t>
            </a:r>
            <a:r>
              <a:rPr lang="cs-CZ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r>
              <a:rPr lang="cs-CZ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Velký či tenzní </a:t>
            </a:r>
            <a:r>
              <a:rPr lang="cs-CZ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hemarthros</a:t>
            </a:r>
            <a:endParaRPr lang="cs-CZ" sz="20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fontAlgn="base">
              <a:lnSpc>
                <a:spcPct val="107000"/>
              </a:lnSpc>
              <a:spcBef>
                <a:spcPts val="1200"/>
              </a:spcBef>
              <a:spcAft>
                <a:spcPts val="480"/>
              </a:spcAft>
            </a:pPr>
            <a:r>
              <a:rPr lang="cs-CZ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Artroskopie</a:t>
            </a:r>
            <a:endParaRPr lang="cs-CZ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0A27D984-67DB-4831-91DB-51B9BF0835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174" t="22001" r="23226" b="41600"/>
          <a:stretch/>
        </p:blipFill>
        <p:spPr>
          <a:xfrm>
            <a:off x="7266005" y="1143002"/>
            <a:ext cx="797311" cy="1295631"/>
          </a:xfrm>
          <a:prstGeom prst="rect">
            <a:avLst/>
          </a:prstGeom>
        </p:spPr>
      </p:pic>
      <p:pic>
        <p:nvPicPr>
          <p:cNvPr id="9" name="Obrázek 8" descr="Obsah obrázku text&#10;&#10;Popis byl vytvořen automaticky">
            <a:extLst>
              <a:ext uri="{FF2B5EF4-FFF2-40B4-BE49-F238E27FC236}">
                <a16:creationId xmlns:a16="http://schemas.microsoft.com/office/drawing/2014/main" id="{89BB0903-CC6C-4736-B8BA-127B9D8963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425" t="33201" r="32675" b="45800"/>
          <a:stretch/>
        </p:blipFill>
        <p:spPr>
          <a:xfrm>
            <a:off x="8261412" y="1106178"/>
            <a:ext cx="1728192" cy="1080120"/>
          </a:xfrm>
          <a:prstGeom prst="rect">
            <a:avLst/>
          </a:prstGeom>
        </p:spPr>
      </p:pic>
      <p:pic>
        <p:nvPicPr>
          <p:cNvPr id="10" name="Obrázek 5">
            <a:extLst>
              <a:ext uri="{FF2B5EF4-FFF2-40B4-BE49-F238E27FC236}">
                <a16:creationId xmlns:a16="http://schemas.microsoft.com/office/drawing/2014/main" id="{22D10B28-532A-4659-AD3E-090DAD347C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83" t="15285" r="33440" b="54726"/>
          <a:stretch>
            <a:fillRect/>
          </a:stretch>
        </p:blipFill>
        <p:spPr bwMode="auto">
          <a:xfrm>
            <a:off x="7369194" y="3384550"/>
            <a:ext cx="3024187" cy="187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DD0F9A39-BD91-4D9E-A624-1E881DBDCD16}"/>
              </a:ext>
            </a:extLst>
          </p:cNvPr>
          <p:cNvSpPr txBox="1"/>
          <p:nvPr/>
        </p:nvSpPr>
        <p:spPr>
          <a:xfrm>
            <a:off x="8766881" y="2239189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latin typeface="Arial" panose="020B0604020202020204" pitchFamily="34" charset="0"/>
              </a:rPr>
              <a:t>Obr.13,14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3EF268C1-3CB2-464E-9735-1C4C848E4258}"/>
              </a:ext>
            </a:extLst>
          </p:cNvPr>
          <p:cNvSpPr txBox="1"/>
          <p:nvPr/>
        </p:nvSpPr>
        <p:spPr>
          <a:xfrm>
            <a:off x="8675591" y="5330209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latin typeface="Arial" panose="020B0604020202020204" pitchFamily="34" charset="0"/>
              </a:rPr>
              <a:t>Obr.15</a:t>
            </a:r>
          </a:p>
        </p:txBody>
      </p:sp>
    </p:spTree>
    <p:extLst>
      <p:ext uri="{BB962C8B-B14F-4D97-AF65-F5344CB8AC3E}">
        <p14:creationId xmlns:p14="http://schemas.microsoft.com/office/powerpoint/2010/main" val="33452251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81199" y="212537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cs-CZ" sz="3600" b="1" dirty="0">
                <a:latin typeface="Arial" pitchFamily="34" charset="0"/>
                <a:cs typeface="Arial" pitchFamily="34" charset="0"/>
              </a:rPr>
              <a:t>Artroskopie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878912" y="1196753"/>
            <a:ext cx="8229600" cy="5448710"/>
          </a:xfrm>
        </p:spPr>
        <p:txBody>
          <a:bodyPr>
            <a:normAutofit/>
          </a:bodyPr>
          <a:lstStyle/>
          <a:p>
            <a:pPr marL="0" indent="0" fontAlgn="base">
              <a:lnSpc>
                <a:spcPct val="107000"/>
              </a:lnSpc>
              <a:spcBef>
                <a:spcPts val="1560"/>
              </a:spcBef>
              <a:spcAft>
                <a:spcPts val="600"/>
              </a:spcAft>
              <a:buNone/>
            </a:pPr>
            <a:endParaRPr lang="cs-CZ" sz="20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indent="0" fontAlgn="base">
              <a:lnSpc>
                <a:spcPct val="107000"/>
              </a:lnSpc>
              <a:spcBef>
                <a:spcPts val="1560"/>
              </a:spcBef>
              <a:spcAft>
                <a:spcPts val="600"/>
              </a:spcAft>
              <a:buNone/>
            </a:pPr>
            <a:r>
              <a:rPr lang="cs-CZ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Poranění LCA a LCP</a:t>
            </a:r>
          </a:p>
          <a:p>
            <a:pPr marL="0" indent="0" fontAlgn="base">
              <a:lnSpc>
                <a:spcPct val="107000"/>
              </a:lnSpc>
              <a:spcBef>
                <a:spcPts val="1560"/>
              </a:spcBef>
              <a:spcAft>
                <a:spcPts val="600"/>
              </a:spcAft>
              <a:buNone/>
            </a:pPr>
            <a:endParaRPr lang="cs-CZ" sz="20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indent="0" fontAlgn="base">
              <a:lnSpc>
                <a:spcPct val="107000"/>
              </a:lnSpc>
              <a:spcBef>
                <a:spcPts val="1560"/>
              </a:spcBef>
              <a:spcAft>
                <a:spcPts val="600"/>
              </a:spcAft>
              <a:buNone/>
            </a:pPr>
            <a:r>
              <a:rPr lang="cs-CZ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Poranění menisků, chrupavek</a:t>
            </a:r>
          </a:p>
          <a:p>
            <a:pPr marL="0" indent="0" fontAlgn="base">
              <a:lnSpc>
                <a:spcPct val="107000"/>
              </a:lnSpc>
              <a:spcBef>
                <a:spcPts val="1560"/>
              </a:spcBef>
              <a:spcAft>
                <a:spcPts val="600"/>
              </a:spcAft>
              <a:buNone/>
            </a:pPr>
            <a:endParaRPr lang="cs-CZ" sz="20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indent="0" fontAlgn="base">
              <a:lnSpc>
                <a:spcPct val="107000"/>
              </a:lnSpc>
              <a:spcBef>
                <a:spcPts val="1560"/>
              </a:spcBef>
              <a:spcAft>
                <a:spcPts val="600"/>
              </a:spcAft>
              <a:buNone/>
            </a:pPr>
            <a:r>
              <a:rPr lang="cs-CZ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Dislokace </a:t>
            </a:r>
            <a:r>
              <a:rPr lang="cs-CZ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patelly</a:t>
            </a:r>
            <a:endParaRPr lang="cs-CZ" sz="20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indent="0" fontAlgn="base">
              <a:lnSpc>
                <a:spcPct val="107000"/>
              </a:lnSpc>
              <a:spcBef>
                <a:spcPts val="1560"/>
              </a:spcBef>
              <a:spcAft>
                <a:spcPts val="600"/>
              </a:spcAft>
              <a:buNone/>
            </a:pPr>
            <a:endParaRPr lang="cs-CZ" sz="20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indent="0" fontAlgn="base">
              <a:lnSpc>
                <a:spcPct val="107000"/>
              </a:lnSpc>
              <a:spcBef>
                <a:spcPts val="1560"/>
              </a:spcBef>
              <a:spcAft>
                <a:spcPts val="600"/>
              </a:spcAft>
              <a:buNone/>
            </a:pPr>
            <a:r>
              <a:rPr lang="cs-CZ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Volné kloubní tělíska</a:t>
            </a:r>
          </a:p>
          <a:p>
            <a:pPr marL="0" indent="0" fontAlgn="base">
              <a:lnSpc>
                <a:spcPct val="107000"/>
              </a:lnSpc>
              <a:spcBef>
                <a:spcPts val="1560"/>
              </a:spcBef>
              <a:spcAft>
                <a:spcPts val="600"/>
              </a:spcAft>
              <a:buNone/>
            </a:pPr>
            <a:r>
              <a:rPr lang="cs-CZ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Zlomeniny v oblasti kolenního kloubu</a:t>
            </a:r>
            <a:endParaRPr lang="cs-CZ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cs-CZ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4" descr="Arthrex - ACL Reconstruction">
            <a:extLst>
              <a:ext uri="{FF2B5EF4-FFF2-40B4-BE49-F238E27FC236}">
                <a16:creationId xmlns:a16="http://schemas.microsoft.com/office/drawing/2014/main" id="{3D229475-6D81-4588-BAAE-0B742B664C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5" r="9760" b="43990"/>
          <a:stretch>
            <a:fillRect/>
          </a:stretch>
        </p:blipFill>
        <p:spPr bwMode="auto">
          <a:xfrm>
            <a:off x="6888088" y="1716547"/>
            <a:ext cx="1809890" cy="1142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ek 6">
            <a:extLst>
              <a:ext uri="{FF2B5EF4-FFF2-40B4-BE49-F238E27FC236}">
                <a16:creationId xmlns:a16="http://schemas.microsoft.com/office/drawing/2014/main" id="{5528D846-D1CC-452D-9DAB-7CDD4D09EF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95" t="22141" r="50521" b="45811"/>
          <a:stretch/>
        </p:blipFill>
        <p:spPr bwMode="auto">
          <a:xfrm>
            <a:off x="8842733" y="2420889"/>
            <a:ext cx="1734023" cy="1787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Medial Patellofemoral Ligament Reconstruction Using Bone Tunnels |  Musculoskeletal Key">
            <a:extLst>
              <a:ext uri="{FF2B5EF4-FFF2-40B4-BE49-F238E27FC236}">
                <a16:creationId xmlns:a16="http://schemas.microsoft.com/office/drawing/2014/main" id="{D76FF4A2-D6FF-4C4A-93B9-E26C6B5DA4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3594" y="3789040"/>
            <a:ext cx="1500107" cy="1533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hondral Defect Knee Chicago, IL - Jorge Chahla, MD">
            <a:extLst>
              <a:ext uri="{FF2B5EF4-FFF2-40B4-BE49-F238E27FC236}">
                <a16:creationId xmlns:a16="http://schemas.microsoft.com/office/drawing/2014/main" id="{D4EDA1C1-2110-4C04-A65E-1F0BB5A233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8015" y="4575280"/>
            <a:ext cx="1872208" cy="2171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pikula\Pictures\2017-10\IMG_3860.JPG">
            <a:extLst>
              <a:ext uri="{FF2B5EF4-FFF2-40B4-BE49-F238E27FC236}">
                <a16:creationId xmlns:a16="http://schemas.microsoft.com/office/drawing/2014/main" id="{F801945F-B4B8-43BE-8501-EAAAB867A2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02" r="12201" b="513"/>
          <a:stretch>
            <a:fillRect/>
          </a:stretch>
        </p:blipFill>
        <p:spPr bwMode="auto">
          <a:xfrm>
            <a:off x="8079856" y="110786"/>
            <a:ext cx="2267744" cy="1700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A684E2D4-3CA2-4306-9088-D5E9C6426AE6}"/>
              </a:ext>
            </a:extLst>
          </p:cNvPr>
          <p:cNvSpPr txBox="1"/>
          <p:nvPr/>
        </p:nvSpPr>
        <p:spPr>
          <a:xfrm>
            <a:off x="9596275" y="1869804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latin typeface="Arial" panose="020B0604020202020204" pitchFamily="34" charset="0"/>
              </a:rPr>
              <a:t>Obr.16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DE552829-77AD-44E2-BCBB-5C52E34C1C86}"/>
              </a:ext>
            </a:extLst>
          </p:cNvPr>
          <p:cNvSpPr txBox="1"/>
          <p:nvPr/>
        </p:nvSpPr>
        <p:spPr>
          <a:xfrm>
            <a:off x="7613300" y="2916438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latin typeface="Arial" panose="020B0604020202020204" pitchFamily="34" charset="0"/>
              </a:rPr>
              <a:t>Obr.17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5CF21D18-59D6-4479-93F6-5CCB80FAA60B}"/>
              </a:ext>
            </a:extLst>
          </p:cNvPr>
          <p:cNvSpPr txBox="1"/>
          <p:nvPr/>
        </p:nvSpPr>
        <p:spPr>
          <a:xfrm>
            <a:off x="9700878" y="4222564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latin typeface="Arial" panose="020B0604020202020204" pitchFamily="34" charset="0"/>
              </a:rPr>
              <a:t>Obr.18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799575A3-F8C6-4C07-B48B-98930238ABCA}"/>
              </a:ext>
            </a:extLst>
          </p:cNvPr>
          <p:cNvSpPr txBox="1"/>
          <p:nvPr/>
        </p:nvSpPr>
        <p:spPr>
          <a:xfrm>
            <a:off x="6151941" y="5384248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latin typeface="Arial" panose="020B0604020202020204" pitchFamily="34" charset="0"/>
              </a:rPr>
              <a:t>Obr.19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C6E0BBA9-C557-4184-8365-B2418A0BDDEE}"/>
              </a:ext>
            </a:extLst>
          </p:cNvPr>
          <p:cNvSpPr txBox="1"/>
          <p:nvPr/>
        </p:nvSpPr>
        <p:spPr>
          <a:xfrm>
            <a:off x="9676761" y="6474047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latin typeface="Arial" panose="020B0604020202020204" pitchFamily="34" charset="0"/>
              </a:rPr>
              <a:t>Obr.20</a:t>
            </a:r>
          </a:p>
        </p:txBody>
      </p:sp>
    </p:spTree>
    <p:extLst>
      <p:ext uri="{BB962C8B-B14F-4D97-AF65-F5344CB8AC3E}">
        <p14:creationId xmlns:p14="http://schemas.microsoft.com/office/powerpoint/2010/main" val="40765487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028D5C1-80D8-427D-BAA3-6BDD84383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16632"/>
            <a:ext cx="8229600" cy="1301006"/>
          </a:xfrm>
        </p:spPr>
        <p:txBody>
          <a:bodyPr>
            <a:normAutofit/>
          </a:bodyPr>
          <a:lstStyle/>
          <a:p>
            <a:r>
              <a:rPr lang="cs-CZ" sz="3600" b="1" dirty="0"/>
              <a:t>Luxace kolenního kloubu</a:t>
            </a:r>
          </a:p>
        </p:txBody>
      </p:sp>
      <p:pic>
        <p:nvPicPr>
          <p:cNvPr id="4" name="Picture 2" descr="F:\luxace kolene\bez názvu.png">
            <a:extLst>
              <a:ext uri="{FF2B5EF4-FFF2-40B4-BE49-F238E27FC236}">
                <a16:creationId xmlns:a16="http://schemas.microsoft.com/office/drawing/2014/main" id="{469ED0AA-880E-43A2-B76A-12B6E26DB87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0381" y="1361999"/>
            <a:ext cx="246697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>
            <a:extLst>
              <a:ext uri="{FF2B5EF4-FFF2-40B4-BE49-F238E27FC236}">
                <a16:creationId xmlns:a16="http://schemas.microsoft.com/office/drawing/2014/main" id="{AD6B82D2-2243-4EC7-91EA-0DD630A2F2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9126" y="1170212"/>
            <a:ext cx="3306074" cy="2128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http://img.medscapestatic.com/pi/meds/ckb/75/40875.jpg">
            <a:extLst>
              <a:ext uri="{FF2B5EF4-FFF2-40B4-BE49-F238E27FC236}">
                <a16:creationId xmlns:a16="http://schemas.microsoft.com/office/drawing/2014/main" id="{31A77294-4EDA-42C1-8839-24E98DB0B7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997" y="1303263"/>
            <a:ext cx="2714625" cy="196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ázek 5">
            <a:extLst>
              <a:ext uri="{FF2B5EF4-FFF2-40B4-BE49-F238E27FC236}">
                <a16:creationId xmlns:a16="http://schemas.microsoft.com/office/drawing/2014/main" id="{5EF5B73C-6E12-4004-9E4F-A74F93A1A3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83" t="15285" r="33440" b="54726"/>
          <a:stretch>
            <a:fillRect/>
          </a:stretch>
        </p:blipFill>
        <p:spPr bwMode="auto">
          <a:xfrm>
            <a:off x="1742333" y="3490210"/>
            <a:ext cx="3024187" cy="187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ázek 10">
            <a:extLst>
              <a:ext uri="{FF2B5EF4-FFF2-40B4-BE49-F238E27FC236}">
                <a16:creationId xmlns:a16="http://schemas.microsoft.com/office/drawing/2014/main" id="{8E9ECFBB-A994-45C1-B210-62CE94866C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21" t="18877" r="40512" b="9052"/>
          <a:stretch>
            <a:fillRect/>
          </a:stretch>
        </p:blipFill>
        <p:spPr bwMode="auto">
          <a:xfrm>
            <a:off x="4946936" y="3515222"/>
            <a:ext cx="1693862" cy="311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Zástupný obsah 4" descr="Obsah obrázku humr, vsedě, jídlo, stůl&#10;&#10;Popis byl vytvořen automaticky">
            <a:extLst>
              <a:ext uri="{FF2B5EF4-FFF2-40B4-BE49-F238E27FC236}">
                <a16:creationId xmlns:a16="http://schemas.microsoft.com/office/drawing/2014/main" id="{E808BA72-6185-4DA9-B703-C77C27F9EF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93666" y="5051545"/>
            <a:ext cx="2497522" cy="1873250"/>
          </a:xfrm>
          <a:prstGeom prst="rect">
            <a:avLst/>
          </a:prstGeom>
        </p:spPr>
      </p:pic>
      <p:pic>
        <p:nvPicPr>
          <p:cNvPr id="9" name="Picture 2" descr="F:\luxace kolene\obr\P1030245.JPG">
            <a:extLst>
              <a:ext uri="{FF2B5EF4-FFF2-40B4-BE49-F238E27FC236}">
                <a16:creationId xmlns:a16="http://schemas.microsoft.com/office/drawing/2014/main" id="{6FCEE58E-3028-47DD-8D8F-A458DC0034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74683" y="3490210"/>
            <a:ext cx="2267744" cy="1700808"/>
          </a:xfrm>
          <a:prstGeom prst="rect">
            <a:avLst/>
          </a:prstGeom>
          <a:noFill/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954F31A4-D45E-4A3D-82F5-FB800605B5AA}"/>
              </a:ext>
            </a:extLst>
          </p:cNvPr>
          <p:cNvSpPr txBox="1"/>
          <p:nvPr/>
        </p:nvSpPr>
        <p:spPr>
          <a:xfrm>
            <a:off x="4383892" y="3199026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latin typeface="Arial" panose="020B0604020202020204" pitchFamily="34" charset="0"/>
              </a:rPr>
              <a:t>Obr.21,22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E9F35201-2D0B-4016-82F3-960B9FECF62A}"/>
              </a:ext>
            </a:extLst>
          </p:cNvPr>
          <p:cNvSpPr txBox="1"/>
          <p:nvPr/>
        </p:nvSpPr>
        <p:spPr>
          <a:xfrm>
            <a:off x="3254425" y="5399228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latin typeface="Arial" panose="020B0604020202020204" pitchFamily="34" charset="0"/>
              </a:rPr>
              <a:t>Obr.23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AB0549FB-0BF4-4731-8B76-8FB656A34C66}"/>
              </a:ext>
            </a:extLst>
          </p:cNvPr>
          <p:cNvSpPr txBox="1"/>
          <p:nvPr/>
        </p:nvSpPr>
        <p:spPr>
          <a:xfrm>
            <a:off x="6096000" y="6602869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latin typeface="Arial" panose="020B0604020202020204" pitchFamily="34" charset="0"/>
              </a:rPr>
              <a:t>Obr.24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CF355220-7132-47C3-BEE4-4484338E9803}"/>
              </a:ext>
            </a:extLst>
          </p:cNvPr>
          <p:cNvSpPr txBox="1"/>
          <p:nvPr/>
        </p:nvSpPr>
        <p:spPr>
          <a:xfrm>
            <a:off x="7026296" y="5163318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latin typeface="Arial" panose="020B0604020202020204" pitchFamily="34" charset="0"/>
              </a:rPr>
              <a:t>Obr.25</a:t>
            </a: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393F4A0F-283B-4C8B-8D34-EE77BCF97D7A}"/>
              </a:ext>
            </a:extLst>
          </p:cNvPr>
          <p:cNvSpPr txBox="1"/>
          <p:nvPr/>
        </p:nvSpPr>
        <p:spPr>
          <a:xfrm>
            <a:off x="9981144" y="4774547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latin typeface="Arial" panose="020B0604020202020204" pitchFamily="34" charset="0"/>
              </a:rPr>
              <a:t>Obr.26</a:t>
            </a:r>
          </a:p>
        </p:txBody>
      </p:sp>
    </p:spTree>
    <p:extLst>
      <p:ext uri="{BB962C8B-B14F-4D97-AF65-F5344CB8AC3E}">
        <p14:creationId xmlns:p14="http://schemas.microsoft.com/office/powerpoint/2010/main" val="21088138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5E878D-002F-4FB0-927E-EAE6BAE971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b="1" dirty="0">
                <a:ea typeface="Times New Roman" panose="02020603050405020304" pitchFamily="18" charset="0"/>
              </a:rPr>
              <a:t>Izolované poranění vazů</a:t>
            </a:r>
            <a:endParaRPr lang="cs-CZ" sz="36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EF76EC8-3A31-4759-80BE-90E03C1D71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Mediální kolaterální vaz           Laterální </a:t>
            </a:r>
            <a:r>
              <a:rPr lang="cs-CZ" sz="20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kolat</a:t>
            </a:r>
            <a:r>
              <a:rPr lang="cs-CZ" sz="2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vaz</a:t>
            </a:r>
            <a:endParaRPr lang="cs-CZ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sz="2000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sz="2000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sz="2000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sz="2000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sz="2000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sz="2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Přední </a:t>
            </a:r>
            <a:r>
              <a:rPr lang="cs-CZ" sz="20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zkrížený</a:t>
            </a:r>
            <a:r>
              <a:rPr lang="cs-CZ" sz="2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vaz                                   Zadní zkřížený vaz</a:t>
            </a:r>
            <a:endParaRPr lang="cs-CZ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sz="2000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sz="2000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sz="2000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sz="2000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sz="2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                                                               </a:t>
            </a:r>
            <a:endParaRPr lang="cs-CZ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cs-CZ" dirty="0"/>
          </a:p>
        </p:txBody>
      </p:sp>
      <p:pic>
        <p:nvPicPr>
          <p:cNvPr id="4100" name="Picture 4" descr="MCL: Runner&amp;#39;s Sprain Defined, Causes, Treatment, and Prevention">
            <a:extLst>
              <a:ext uri="{FF2B5EF4-FFF2-40B4-BE49-F238E27FC236}">
                <a16:creationId xmlns:a16="http://schemas.microsoft.com/office/drawing/2014/main" id="{D61DDE00-E143-4A84-A30D-658B021308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624" y="2204864"/>
            <a:ext cx="2235606" cy="1337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Lateral Collateral Ligament (LCL) - Masnad Health Clinic">
            <a:extLst>
              <a:ext uri="{FF2B5EF4-FFF2-40B4-BE49-F238E27FC236}">
                <a16:creationId xmlns:a16="http://schemas.microsoft.com/office/drawing/2014/main" id="{3C0FC49C-A092-4145-982D-75F73A24E3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5270" y="1193334"/>
            <a:ext cx="1784555" cy="2528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Anterior Cruciate Ligament (ACL) Injuries - OrthoInfo - AAOS">
            <a:extLst>
              <a:ext uri="{FF2B5EF4-FFF2-40B4-BE49-F238E27FC236}">
                <a16:creationId xmlns:a16="http://schemas.microsoft.com/office/drawing/2014/main" id="{F475C3F0-1654-4674-A351-FD770919D3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1370" y="4298735"/>
            <a:ext cx="1930474" cy="2432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Arthrex - ACL Reconstruction">
            <a:extLst>
              <a:ext uri="{FF2B5EF4-FFF2-40B4-BE49-F238E27FC236}">
                <a16:creationId xmlns:a16="http://schemas.microsoft.com/office/drawing/2014/main" id="{C4DF4B47-9F02-4EA2-9033-3A64A8EACF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5" r="9760" b="43990"/>
          <a:stretch>
            <a:fillRect/>
          </a:stretch>
        </p:blipFill>
        <p:spPr bwMode="auto">
          <a:xfrm>
            <a:off x="4253461" y="5167946"/>
            <a:ext cx="1809890" cy="1142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10" descr="Patient Education | Concord Orthopaedics">
            <a:extLst>
              <a:ext uri="{FF2B5EF4-FFF2-40B4-BE49-F238E27FC236}">
                <a16:creationId xmlns:a16="http://schemas.microsoft.com/office/drawing/2014/main" id="{23ED7EAA-A9BD-4188-96E4-26D9AD058D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0177" y="4444442"/>
            <a:ext cx="2094359" cy="2138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9870FA8B-7FF4-4AD8-9A7B-CF233BA21F86}"/>
              </a:ext>
            </a:extLst>
          </p:cNvPr>
          <p:cNvSpPr txBox="1"/>
          <p:nvPr/>
        </p:nvSpPr>
        <p:spPr>
          <a:xfrm>
            <a:off x="4443174" y="3444454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latin typeface="Arial" panose="020B0604020202020204" pitchFamily="34" charset="0"/>
              </a:rPr>
              <a:t>Obr.27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0080C9EE-E786-4648-8EEB-1F2D36450018}"/>
              </a:ext>
            </a:extLst>
          </p:cNvPr>
          <p:cNvSpPr txBox="1"/>
          <p:nvPr/>
        </p:nvSpPr>
        <p:spPr>
          <a:xfrm>
            <a:off x="9932138" y="3516069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latin typeface="Arial" panose="020B0604020202020204" pitchFamily="34" charset="0"/>
              </a:rPr>
              <a:t>Obr.28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4BBB3194-8D25-4188-BD8B-FA133F78FF73}"/>
              </a:ext>
            </a:extLst>
          </p:cNvPr>
          <p:cNvSpPr txBox="1"/>
          <p:nvPr/>
        </p:nvSpPr>
        <p:spPr>
          <a:xfrm>
            <a:off x="4007769" y="6419987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latin typeface="Arial" panose="020B0604020202020204" pitchFamily="34" charset="0"/>
              </a:rPr>
              <a:t>Obr.29,30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13AC3A7B-9F03-4C15-AAD1-039B96CC91E0}"/>
              </a:ext>
            </a:extLst>
          </p:cNvPr>
          <p:cNvSpPr txBox="1"/>
          <p:nvPr/>
        </p:nvSpPr>
        <p:spPr>
          <a:xfrm>
            <a:off x="9676761" y="6474047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latin typeface="Arial" panose="020B0604020202020204" pitchFamily="34" charset="0"/>
              </a:rPr>
              <a:t>Obr.31</a:t>
            </a:r>
          </a:p>
        </p:txBody>
      </p:sp>
    </p:spTree>
    <p:extLst>
      <p:ext uri="{BB962C8B-B14F-4D97-AF65-F5344CB8AC3E}">
        <p14:creationId xmlns:p14="http://schemas.microsoft.com/office/powerpoint/2010/main" val="12593960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88F0C4A-C9B4-4958-A143-5C4B755F1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514" y="274638"/>
            <a:ext cx="8507287" cy="1143000"/>
          </a:xfrm>
        </p:spPr>
        <p:txBody>
          <a:bodyPr>
            <a:normAutofit/>
          </a:bodyPr>
          <a:lstStyle/>
          <a:p>
            <a:r>
              <a:rPr lang="cs-CZ" sz="3600" b="1" dirty="0"/>
              <a:t>Poranění menisků</a:t>
            </a:r>
          </a:p>
        </p:txBody>
      </p:sp>
      <p:pic>
        <p:nvPicPr>
          <p:cNvPr id="4" name="Obrázek 2">
            <a:extLst>
              <a:ext uri="{FF2B5EF4-FFF2-40B4-BE49-F238E27FC236}">
                <a16:creationId xmlns:a16="http://schemas.microsoft.com/office/drawing/2014/main" id="{5A651B4F-C337-4377-97CB-872E794AF7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9171" y="2576291"/>
            <a:ext cx="2012833" cy="1221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ek 1">
            <a:extLst>
              <a:ext uri="{FF2B5EF4-FFF2-40B4-BE49-F238E27FC236}">
                <a16:creationId xmlns:a16="http://schemas.microsoft.com/office/drawing/2014/main" id="{3F575326-F67C-4BE5-88E6-21FACB6EEB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6669" y="1417638"/>
            <a:ext cx="2018279" cy="2266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62B77DC1-2678-4F96-BFDF-6F7400A3A5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9920" y="3920073"/>
            <a:ext cx="7920880" cy="2942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5C80CFAC-8A7C-4717-84C2-EE7C611332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95" t="22141" r="50521" b="45811"/>
          <a:stretch/>
        </p:blipFill>
        <p:spPr bwMode="auto">
          <a:xfrm>
            <a:off x="8156324" y="170246"/>
            <a:ext cx="2198183" cy="2266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 descr="An arthroscopic repair technique for meniscal tear using a needle and  suture: outside-in transfer all-inside repair | BMC Musculoskeletal  Disorders | Full Text">
            <a:extLst>
              <a:ext uri="{FF2B5EF4-FFF2-40B4-BE49-F238E27FC236}">
                <a16:creationId xmlns:a16="http://schemas.microsoft.com/office/drawing/2014/main" id="{0BA3E095-6F22-4289-B0A1-54D0EAE103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7460" y="1603508"/>
            <a:ext cx="3838376" cy="2084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A8FC84BD-9209-41F2-96F3-DF6BC1DB671C}"/>
              </a:ext>
            </a:extLst>
          </p:cNvPr>
          <p:cNvSpPr txBox="1"/>
          <p:nvPr/>
        </p:nvSpPr>
        <p:spPr>
          <a:xfrm>
            <a:off x="2783632" y="3684067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latin typeface="Arial" panose="020B0604020202020204" pitchFamily="34" charset="0"/>
              </a:rPr>
              <a:t>Obr.32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89755A3A-AD34-4767-9640-4311F838AB06}"/>
              </a:ext>
            </a:extLst>
          </p:cNvPr>
          <p:cNvSpPr txBox="1"/>
          <p:nvPr/>
        </p:nvSpPr>
        <p:spPr>
          <a:xfrm>
            <a:off x="6456040" y="3727521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latin typeface="Arial" panose="020B0604020202020204" pitchFamily="34" charset="0"/>
              </a:rPr>
              <a:t>Obr.33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D651BA28-650B-4D76-BB66-BBC5ECFF9B4C}"/>
              </a:ext>
            </a:extLst>
          </p:cNvPr>
          <p:cNvSpPr txBox="1"/>
          <p:nvPr/>
        </p:nvSpPr>
        <p:spPr>
          <a:xfrm>
            <a:off x="9850450" y="2370726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latin typeface="Arial" panose="020B0604020202020204" pitchFamily="34" charset="0"/>
              </a:rPr>
              <a:t>Obr.34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1B146296-73C6-408B-A91A-EF13B9DE212C}"/>
              </a:ext>
            </a:extLst>
          </p:cNvPr>
          <p:cNvSpPr txBox="1"/>
          <p:nvPr/>
        </p:nvSpPr>
        <p:spPr>
          <a:xfrm>
            <a:off x="9624392" y="3866020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latin typeface="Arial" panose="020B0604020202020204" pitchFamily="34" charset="0"/>
              </a:rPr>
              <a:t>Obr.35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312E756A-AFB8-44FD-A4A8-1A3005235672}"/>
              </a:ext>
            </a:extLst>
          </p:cNvPr>
          <p:cNvSpPr txBox="1"/>
          <p:nvPr/>
        </p:nvSpPr>
        <p:spPr>
          <a:xfrm>
            <a:off x="9676761" y="6474047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latin typeface="Arial" panose="020B0604020202020204" pitchFamily="34" charset="0"/>
              </a:rPr>
              <a:t>Obr.36</a:t>
            </a:r>
          </a:p>
        </p:txBody>
      </p:sp>
    </p:spTree>
    <p:extLst>
      <p:ext uri="{BB962C8B-B14F-4D97-AF65-F5344CB8AC3E}">
        <p14:creationId xmlns:p14="http://schemas.microsoft.com/office/powerpoint/2010/main" val="41956031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777DC92-C385-4FF7-9768-32F463A5D5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9456" y="304298"/>
            <a:ext cx="8805664" cy="1143000"/>
          </a:xfrm>
        </p:spPr>
        <p:txBody>
          <a:bodyPr>
            <a:normAutofit/>
          </a:bodyPr>
          <a:lstStyle/>
          <a:p>
            <a:r>
              <a:rPr lang="cs-CZ" b="1" kern="1800" dirty="0">
                <a:ea typeface="Times New Roman" panose="02020603050405020304" pitchFamily="18" charset="0"/>
              </a:rPr>
              <a:t>Poranění šlachy m. </a:t>
            </a:r>
            <a:r>
              <a:rPr lang="cs-CZ" b="1" kern="1800" dirty="0" err="1">
                <a:ea typeface="Times New Roman" panose="02020603050405020304" pitchFamily="18" charset="0"/>
              </a:rPr>
              <a:t>quadriceps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777A054-6A81-4D5D-A9CB-26C9F68999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600200"/>
            <a:ext cx="8229600" cy="5141168"/>
          </a:xfrm>
        </p:spPr>
        <p:txBody>
          <a:bodyPr>
            <a:normAutofit lnSpcReduction="10000"/>
          </a:bodyPr>
          <a:lstStyle/>
          <a:p>
            <a:pPr marL="0" indent="0" fontAlgn="base">
              <a:lnSpc>
                <a:spcPct val="107000"/>
              </a:lnSpc>
              <a:spcAft>
                <a:spcPts val="800"/>
              </a:spcAft>
              <a:buNone/>
            </a:pPr>
            <a:r>
              <a:rPr lang="cs-CZ" sz="16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Etiologie:  </a:t>
            </a:r>
            <a:r>
              <a:rPr lang="cs-CZ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přetížení extenzorového aparátu nebo direktní trauma.</a:t>
            </a:r>
            <a:endParaRPr lang="cs-CZ" sz="1600" dirty="0">
              <a:ea typeface="Calibri" panose="020F0502020204030204" pitchFamily="34" charset="0"/>
            </a:endParaRPr>
          </a:p>
          <a:p>
            <a:pPr marL="0" indent="0" fontAlgn="base">
              <a:lnSpc>
                <a:spcPct val="107000"/>
              </a:lnSpc>
              <a:spcAft>
                <a:spcPts val="800"/>
              </a:spcAft>
              <a:buNone/>
            </a:pPr>
            <a:r>
              <a:rPr lang="cs-CZ" sz="1600" dirty="0"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endParaRPr lang="cs-CZ" sz="1600" dirty="0">
              <a:ea typeface="Calibri" panose="020F0502020204030204" pitchFamily="34" charset="0"/>
            </a:endParaRPr>
          </a:p>
          <a:p>
            <a:pPr marL="0" indent="0" fontAlgn="base">
              <a:lnSpc>
                <a:spcPct val="107000"/>
              </a:lnSpc>
              <a:spcAft>
                <a:spcPts val="800"/>
              </a:spcAft>
              <a:buNone/>
            </a:pPr>
            <a:r>
              <a:rPr lang="cs-CZ" sz="16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Klin. vyšetření: </a:t>
            </a:r>
            <a:r>
              <a:rPr lang="cs-CZ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bolestivost, patrný defekt, neschopnost </a:t>
            </a:r>
          </a:p>
          <a:p>
            <a:pPr marL="0" indent="0" fontAlgn="base">
              <a:lnSpc>
                <a:spcPct val="107000"/>
              </a:lnSpc>
              <a:spcAft>
                <a:spcPts val="800"/>
              </a:spcAft>
              <a:buNone/>
            </a:pPr>
            <a:r>
              <a:rPr lang="cs-CZ" sz="1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extendovat</a:t>
            </a:r>
            <a:r>
              <a:rPr lang="cs-CZ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koleno proti odporu či zvednout končetinu od podložky</a:t>
            </a:r>
          </a:p>
          <a:p>
            <a:pPr marL="0" indent="0" fontAlgn="base">
              <a:lnSpc>
                <a:spcPct val="107000"/>
              </a:lnSpc>
              <a:spcAft>
                <a:spcPts val="800"/>
              </a:spcAft>
              <a:buNone/>
            </a:pPr>
            <a:endParaRPr lang="cs-CZ" sz="1600" b="1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indent="0" fontAlgn="base">
              <a:lnSpc>
                <a:spcPct val="107000"/>
              </a:lnSpc>
              <a:spcAft>
                <a:spcPts val="800"/>
              </a:spcAft>
              <a:buNone/>
            </a:pPr>
            <a:r>
              <a:rPr lang="cs-CZ" sz="16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Zobrazovací metody: </a:t>
            </a:r>
            <a:r>
              <a:rPr lang="cs-CZ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RTG, UZ, MRI</a:t>
            </a:r>
            <a:endParaRPr lang="cs-CZ" sz="1600" dirty="0">
              <a:ea typeface="Times New Roman" panose="02020603050405020304" pitchFamily="18" charset="0"/>
            </a:endParaRPr>
          </a:p>
          <a:p>
            <a:pPr marL="0" indent="0" fontAlgn="base">
              <a:lnSpc>
                <a:spcPct val="107000"/>
              </a:lnSpc>
              <a:spcAft>
                <a:spcPts val="800"/>
              </a:spcAft>
              <a:buNone/>
            </a:pPr>
            <a:endParaRPr lang="cs-CZ" sz="1600" b="1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pPr marL="0" indent="0" fontAlgn="base">
              <a:lnSpc>
                <a:spcPct val="107000"/>
              </a:lnSpc>
              <a:spcAft>
                <a:spcPts val="800"/>
              </a:spcAft>
              <a:buNone/>
            </a:pPr>
            <a:r>
              <a:rPr lang="cs-CZ" sz="16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Léčba: </a:t>
            </a:r>
          </a:p>
          <a:p>
            <a:pPr marL="0" indent="0" fontAlgn="base">
              <a:lnSpc>
                <a:spcPct val="107000"/>
              </a:lnSpc>
              <a:spcAft>
                <a:spcPts val="800"/>
              </a:spcAft>
              <a:buNone/>
            </a:pPr>
            <a:r>
              <a:rPr lang="cs-CZ" sz="16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Konzervativní: </a:t>
            </a:r>
            <a:r>
              <a:rPr lang="cs-CZ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imobilizace v ortéze či sádrové fixaci. Parciální ruptury s intaktním extenzorovým aparátem, </a:t>
            </a:r>
            <a:r>
              <a:rPr lang="cs-CZ" sz="1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noncompliantní</a:t>
            </a:r>
            <a:r>
              <a:rPr lang="cs-CZ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či výrazně </a:t>
            </a:r>
            <a:r>
              <a:rPr lang="cs-CZ" sz="1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polymorbidní</a:t>
            </a:r>
            <a:r>
              <a:rPr lang="cs-CZ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pacienti</a:t>
            </a:r>
            <a:endParaRPr lang="cs-CZ" sz="1600" dirty="0">
              <a:ea typeface="Calibri" panose="020F0502020204030204" pitchFamily="34" charset="0"/>
            </a:endParaRPr>
          </a:p>
          <a:p>
            <a:pPr marL="0" indent="0" fontAlgn="base">
              <a:lnSpc>
                <a:spcPct val="107000"/>
              </a:lnSpc>
              <a:spcAft>
                <a:spcPts val="800"/>
              </a:spcAft>
              <a:buNone/>
            </a:pPr>
            <a:r>
              <a:rPr lang="cs-CZ" sz="16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Operační</a:t>
            </a:r>
            <a:r>
              <a:rPr lang="cs-CZ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: sutura či refixace. Kompletní ruptury, ztráta funkce extenzorového aparátu </a:t>
            </a:r>
            <a:endParaRPr lang="cs-CZ" sz="1600" dirty="0">
              <a:ea typeface="Calibri" panose="020F0502020204030204" pitchFamily="34" charset="0"/>
            </a:endParaRPr>
          </a:p>
          <a:p>
            <a:pPr marL="0" indent="0" fontAlgn="base">
              <a:lnSpc>
                <a:spcPct val="107000"/>
              </a:lnSpc>
              <a:spcAft>
                <a:spcPts val="800"/>
              </a:spcAft>
              <a:buNone/>
            </a:pPr>
            <a:endParaRPr lang="cs-CZ" sz="1600" b="1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indent="0" fontAlgn="base">
              <a:lnSpc>
                <a:spcPct val="107000"/>
              </a:lnSpc>
              <a:spcAft>
                <a:spcPts val="800"/>
              </a:spcAft>
              <a:buNone/>
            </a:pPr>
            <a:r>
              <a:rPr lang="cs-CZ" sz="16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Komplikace: </a:t>
            </a:r>
            <a:r>
              <a:rPr lang="cs-CZ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Ztráta svalové síly, ztuhlost, funkční deficit</a:t>
            </a:r>
            <a:endParaRPr lang="cs-CZ" sz="1600" dirty="0">
              <a:ea typeface="Calibri" panose="020F0502020204030204" pitchFamily="34" charset="0"/>
            </a:endParaRPr>
          </a:p>
          <a:p>
            <a:endParaRPr lang="cs-CZ" dirty="0"/>
          </a:p>
        </p:txBody>
      </p:sp>
      <p:pic>
        <p:nvPicPr>
          <p:cNvPr id="8194" name="Picture 2" descr="Quadriceps Tendon Rupture Northwood UK | Quadriceps Tendon Tear Windsor UK">
            <a:extLst>
              <a:ext uri="{FF2B5EF4-FFF2-40B4-BE49-F238E27FC236}">
                <a16:creationId xmlns:a16="http://schemas.microsoft.com/office/drawing/2014/main" id="{0D635A08-4069-4D5A-8901-A2C9FDE589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7995" y="151397"/>
            <a:ext cx="1619190" cy="1833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Quadriceps Tendon Repair | Musculoskeletal Key">
            <a:extLst>
              <a:ext uri="{FF2B5EF4-FFF2-40B4-BE49-F238E27FC236}">
                <a16:creationId xmlns:a16="http://schemas.microsoft.com/office/drawing/2014/main" id="{9D16ED4A-C7C7-4C26-B9D0-3D1CBE4D3D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2242" y="2107683"/>
            <a:ext cx="2571751" cy="2262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C38F3949-12B9-42FD-B02F-C5BA0D1DB989}"/>
              </a:ext>
            </a:extLst>
          </p:cNvPr>
          <p:cNvSpPr txBox="1"/>
          <p:nvPr/>
        </p:nvSpPr>
        <p:spPr>
          <a:xfrm>
            <a:off x="8840179" y="1323202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latin typeface="Arial" panose="020B0604020202020204" pitchFamily="34" charset="0"/>
              </a:rPr>
              <a:t>Obr.37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D0F409D8-EED2-4AB5-B8D2-EA98C8550481}"/>
              </a:ext>
            </a:extLst>
          </p:cNvPr>
          <p:cNvSpPr txBox="1"/>
          <p:nvPr/>
        </p:nvSpPr>
        <p:spPr>
          <a:xfrm>
            <a:off x="9848291" y="4384274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latin typeface="Arial" panose="020B0604020202020204" pitchFamily="34" charset="0"/>
              </a:rPr>
              <a:t>Obr.38</a:t>
            </a:r>
          </a:p>
        </p:txBody>
      </p:sp>
    </p:spTree>
    <p:extLst>
      <p:ext uri="{BB962C8B-B14F-4D97-AF65-F5344CB8AC3E}">
        <p14:creationId xmlns:p14="http://schemas.microsoft.com/office/powerpoint/2010/main" val="30435264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9FA5604-99B4-46C1-A0BD-F294991E6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04330"/>
            <a:ext cx="8229600" cy="1143000"/>
          </a:xfrm>
        </p:spPr>
        <p:txBody>
          <a:bodyPr>
            <a:normAutofit/>
          </a:bodyPr>
          <a:lstStyle/>
          <a:p>
            <a:r>
              <a:rPr lang="cs-CZ" b="1" dirty="0"/>
              <a:t>Poranění lig. </a:t>
            </a:r>
            <a:r>
              <a:rPr lang="cs-CZ" b="1" dirty="0" err="1"/>
              <a:t>patellae</a:t>
            </a:r>
            <a:r>
              <a:rPr lang="cs-CZ" b="1" dirty="0"/>
              <a:t> proprium</a:t>
            </a: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5827A6FB-0978-4A9B-92E1-BB1784422867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/>
          <a:srcRect l="37864" t="29688" r="23280" b="40035"/>
          <a:stretch/>
        </p:blipFill>
        <p:spPr bwMode="auto">
          <a:xfrm>
            <a:off x="6591767" y="1071344"/>
            <a:ext cx="3841025" cy="177545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brázek 4" descr="Obsah obrázku text&#10;&#10;Popis byl vytvořen automaticky">
            <a:extLst>
              <a:ext uri="{FF2B5EF4-FFF2-40B4-BE49-F238E27FC236}">
                <a16:creationId xmlns:a16="http://schemas.microsoft.com/office/drawing/2014/main" id="{42FE5148-E1B1-421E-AB58-38F6419FB185}"/>
              </a:ext>
            </a:extLst>
          </p:cNvPr>
          <p:cNvPicPr/>
          <p:nvPr/>
        </p:nvPicPr>
        <p:blipFill rotWithShape="1">
          <a:blip r:embed="rId3"/>
          <a:srcRect l="47123" t="26456" r="32871" b="25043"/>
          <a:stretch/>
        </p:blipFill>
        <p:spPr bwMode="auto">
          <a:xfrm>
            <a:off x="8200543" y="2996953"/>
            <a:ext cx="2232248" cy="298831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4AD555C0-96A6-4833-9214-537DC709763A}"/>
              </a:ext>
            </a:extLst>
          </p:cNvPr>
          <p:cNvSpPr txBox="1"/>
          <p:nvPr/>
        </p:nvSpPr>
        <p:spPr>
          <a:xfrm>
            <a:off x="1892882" y="1011419"/>
            <a:ext cx="8089497" cy="47622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07000"/>
              </a:lnSpc>
              <a:spcAft>
                <a:spcPts val="800"/>
              </a:spcAft>
            </a:pPr>
            <a:endParaRPr lang="cs-CZ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Diagnostika: klinické vyšetření a RTG </a:t>
            </a:r>
            <a:endParaRPr lang="cs-CZ" sz="1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cs-CZ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cs-CZ" sz="1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cs-CZ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Léčba: Operační</a:t>
            </a:r>
            <a:endParaRPr lang="cs-CZ" sz="1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cs-CZ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Primární sutura: </a:t>
            </a:r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kompletní léze</a:t>
            </a:r>
          </a:p>
          <a:p>
            <a:pPr marL="342900" indent="-342900" fontAlgn="base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228600" algn="l"/>
              </a:tabLst>
            </a:pPr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End-to-end sutura</a:t>
            </a:r>
            <a:endParaRPr lang="cs-CZ" sz="1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 fontAlgn="base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228600" algn="l"/>
              </a:tabLst>
            </a:pPr>
            <a:r>
              <a:rPr lang="cs-CZ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Transosseální</a:t>
            </a:r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refixace</a:t>
            </a:r>
            <a:endParaRPr lang="cs-CZ" sz="1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 fontAlgn="base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228600" algn="l"/>
              </a:tabLst>
            </a:pPr>
            <a:r>
              <a:rPr lang="cs-CZ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Suture</a:t>
            </a:r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refixace za pomoci kotev</a:t>
            </a:r>
            <a:endParaRPr lang="cs-CZ" sz="1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cs-CZ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Rekonstrukce šlachy: </a:t>
            </a:r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rozsáhlé ruptury nebo degenerativní </a:t>
            </a: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změny, chronické léze &gt; 6-8 týdnů od úrazu</a:t>
            </a:r>
            <a:endParaRPr lang="cs-CZ" sz="1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cs-CZ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cs-CZ" sz="1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cs-CZ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Komplikace: </a:t>
            </a:r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ztuhlost, </a:t>
            </a:r>
            <a:r>
              <a:rPr lang="cs-CZ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reruptury</a:t>
            </a:r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infekce, atrofie MQF</a:t>
            </a:r>
            <a:endParaRPr lang="cs-CZ" sz="1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9E8DE2FD-E4E0-4B30-8A5C-49F09DE11833}"/>
              </a:ext>
            </a:extLst>
          </p:cNvPr>
          <p:cNvSpPr txBox="1"/>
          <p:nvPr/>
        </p:nvSpPr>
        <p:spPr>
          <a:xfrm>
            <a:off x="7320136" y="2872702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latin typeface="Arial" panose="020B0604020202020204" pitchFamily="34" charset="0"/>
              </a:rPr>
              <a:t>Obr.39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4FF39175-6B6C-4FCC-82EF-DD25DD1EAA52}"/>
              </a:ext>
            </a:extLst>
          </p:cNvPr>
          <p:cNvSpPr txBox="1"/>
          <p:nvPr/>
        </p:nvSpPr>
        <p:spPr>
          <a:xfrm>
            <a:off x="9316667" y="5996926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latin typeface="Arial" panose="020B0604020202020204" pitchFamily="34" charset="0"/>
              </a:rPr>
              <a:t>Obr.40</a:t>
            </a:r>
          </a:p>
        </p:txBody>
      </p:sp>
    </p:spTree>
    <p:extLst>
      <p:ext uri="{BB962C8B-B14F-4D97-AF65-F5344CB8AC3E}">
        <p14:creationId xmlns:p14="http://schemas.microsoft.com/office/powerpoint/2010/main" val="29430827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582612"/>
          </a:xfrm>
        </p:spPr>
        <p:txBody>
          <a:bodyPr/>
          <a:lstStyle/>
          <a:p>
            <a:pPr>
              <a:defRPr/>
            </a:pPr>
            <a:endParaRPr lang="cs-CZ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881188" y="1071563"/>
            <a:ext cx="8329612" cy="5429250"/>
          </a:xfrm>
        </p:spPr>
        <p:txBody>
          <a:bodyPr/>
          <a:lstStyle/>
          <a:p>
            <a:pPr>
              <a:defRPr/>
            </a:pPr>
            <a:r>
              <a:rPr lang="cs-CZ" sz="2400" dirty="0" err="1"/>
              <a:t>Intrakapsulární</a:t>
            </a:r>
            <a:r>
              <a:rPr lang="cs-CZ" sz="2400" dirty="0"/>
              <a:t> zlomeniny</a:t>
            </a:r>
          </a:p>
          <a:p>
            <a:pPr>
              <a:defRPr/>
            </a:pPr>
            <a:endParaRPr lang="cs-CZ" sz="2400" dirty="0"/>
          </a:p>
          <a:p>
            <a:pPr>
              <a:defRPr/>
            </a:pPr>
            <a:r>
              <a:rPr lang="cs-CZ" sz="2400" dirty="0"/>
              <a:t>Krevní zásobení hlavice po povrchu krčku – riziko poranění, hematom</a:t>
            </a:r>
          </a:p>
          <a:p>
            <a:pPr>
              <a:defRPr/>
            </a:pPr>
            <a:r>
              <a:rPr lang="cs-CZ" sz="2400" dirty="0"/>
              <a:t>chybění </a:t>
            </a:r>
            <a:r>
              <a:rPr lang="cs-CZ" sz="2400" dirty="0" err="1"/>
              <a:t>periostu</a:t>
            </a:r>
            <a:r>
              <a:rPr lang="cs-CZ" sz="2400" dirty="0"/>
              <a:t>, synoviální tekutina </a:t>
            </a:r>
          </a:p>
          <a:p>
            <a:pPr>
              <a:defRPr/>
            </a:pPr>
            <a:r>
              <a:rPr lang="cs-CZ" sz="2400" dirty="0"/>
              <a:t>Vyšší věk, riziko avaskulární </a:t>
            </a:r>
            <a:r>
              <a:rPr lang="cs-CZ" sz="2400" dirty="0" err="1"/>
              <a:t>nekrozy</a:t>
            </a:r>
            <a:r>
              <a:rPr lang="cs-CZ" sz="2400" dirty="0"/>
              <a:t> hlavice</a:t>
            </a:r>
          </a:p>
          <a:p>
            <a:pPr marL="0" indent="0">
              <a:buNone/>
              <a:defRPr/>
            </a:pPr>
            <a:endParaRPr lang="cs-CZ" sz="2400" dirty="0"/>
          </a:p>
          <a:p>
            <a:pPr>
              <a:defRPr/>
            </a:pPr>
            <a:endParaRPr lang="cs-CZ" sz="2400" dirty="0"/>
          </a:p>
          <a:p>
            <a:pPr>
              <a:defRPr/>
            </a:pPr>
            <a:r>
              <a:rPr lang="cs-CZ" sz="2400" dirty="0" err="1"/>
              <a:t>Osteosyntéza</a:t>
            </a:r>
            <a:r>
              <a:rPr lang="cs-CZ" sz="2400" dirty="0"/>
              <a:t> - DHS</a:t>
            </a:r>
          </a:p>
          <a:p>
            <a:pPr>
              <a:defRPr/>
            </a:pPr>
            <a:r>
              <a:rPr lang="cs-CZ" sz="2400" dirty="0" err="1"/>
              <a:t>Hemiartroplastika</a:t>
            </a:r>
            <a:r>
              <a:rPr lang="cs-CZ" sz="2400" dirty="0"/>
              <a:t> - CKP</a:t>
            </a:r>
          </a:p>
          <a:p>
            <a:pPr>
              <a:defRPr/>
            </a:pPr>
            <a:r>
              <a:rPr lang="cs-CZ" sz="2400" dirty="0" err="1"/>
              <a:t>Artroplasika</a:t>
            </a:r>
            <a:r>
              <a:rPr lang="cs-CZ" sz="2400" dirty="0"/>
              <a:t> - TEP</a:t>
            </a:r>
          </a:p>
        </p:txBody>
      </p:sp>
      <p:pic>
        <p:nvPicPr>
          <p:cNvPr id="33796" name="Picture 6" descr="F:\ob\management-of-femoral-head-osteonecrosis-3-6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9" t="6595" r="9898" b="10992"/>
          <a:stretch>
            <a:fillRect/>
          </a:stretch>
        </p:blipFill>
        <p:spPr bwMode="auto">
          <a:xfrm>
            <a:off x="8239125" y="357189"/>
            <a:ext cx="2070100" cy="156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Picture 7" descr="F:\ob\mears2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4813" y="2428876"/>
            <a:ext cx="2451100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8" name="Picture 4" descr="F:\ob\220px-Cdm_hip_implant_34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0" t="5431" r="8948" b="5431"/>
          <a:stretch>
            <a:fillRect/>
          </a:stretch>
        </p:blipFill>
        <p:spPr bwMode="auto">
          <a:xfrm>
            <a:off x="5381625" y="4786314"/>
            <a:ext cx="1428750" cy="195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9" name="Picture 7" descr="F:\ob\X-ray_of_pelvis_with_total_arthroplasty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9" t="6714" r="5736" b="8392"/>
          <a:stretch>
            <a:fillRect/>
          </a:stretch>
        </p:blipFill>
        <p:spPr bwMode="auto">
          <a:xfrm>
            <a:off x="6810376" y="4857751"/>
            <a:ext cx="2214563" cy="187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0" name="Picture 5" descr="F:\ob\800wm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4939" y="4572000"/>
            <a:ext cx="1557337" cy="212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354737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8400800-21D6-42F4-B093-37E5FE1585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9988" y="115127"/>
            <a:ext cx="8229600" cy="1143000"/>
          </a:xfrm>
        </p:spPr>
        <p:txBody>
          <a:bodyPr/>
          <a:lstStyle/>
          <a:p>
            <a:r>
              <a:rPr lang="cs-CZ" b="1" dirty="0"/>
              <a:t>Zlomeniny </a:t>
            </a:r>
            <a:r>
              <a:rPr lang="cs-CZ" b="1" dirty="0" err="1"/>
              <a:t>patelly</a:t>
            </a:r>
            <a:endParaRPr lang="cs-CZ" b="1" dirty="0"/>
          </a:p>
        </p:txBody>
      </p:sp>
      <p:pic>
        <p:nvPicPr>
          <p:cNvPr id="5" name="Obrázek 4" descr="Obsah obrázku text&#10;&#10;Popis byl vytvořen automaticky">
            <a:extLst>
              <a:ext uri="{FF2B5EF4-FFF2-40B4-BE49-F238E27FC236}">
                <a16:creationId xmlns:a16="http://schemas.microsoft.com/office/drawing/2014/main" id="{1EEE7A77-C9BC-4DED-B9E6-CB421880574A}"/>
              </a:ext>
            </a:extLst>
          </p:cNvPr>
          <p:cNvPicPr/>
          <p:nvPr/>
        </p:nvPicPr>
        <p:blipFill rotWithShape="1">
          <a:blip r:embed="rId2"/>
          <a:srcRect l="48115" t="10288" r="32871" b="7995"/>
          <a:stretch/>
        </p:blipFill>
        <p:spPr bwMode="auto">
          <a:xfrm>
            <a:off x="9315165" y="274638"/>
            <a:ext cx="1095375" cy="26479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EA948CBD-3ECC-4E34-A38A-C77E04A245A0}"/>
              </a:ext>
            </a:extLst>
          </p:cNvPr>
          <p:cNvPicPr/>
          <p:nvPr/>
        </p:nvPicPr>
        <p:blipFill rotWithShape="1">
          <a:blip r:embed="rId3"/>
          <a:srcRect l="48115" t="14698" r="32374" b="15931"/>
          <a:stretch/>
        </p:blipFill>
        <p:spPr bwMode="auto">
          <a:xfrm>
            <a:off x="7991475" y="1181100"/>
            <a:ext cx="1123950" cy="22479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Obrázek 6" descr="Obsah obrázku text&#10;&#10;Popis byl vytvořen automaticky">
            <a:extLst>
              <a:ext uri="{FF2B5EF4-FFF2-40B4-BE49-F238E27FC236}">
                <a16:creationId xmlns:a16="http://schemas.microsoft.com/office/drawing/2014/main" id="{42FD29F0-BBD7-4F58-A01F-CBBE47B41D11}"/>
              </a:ext>
            </a:extLst>
          </p:cNvPr>
          <p:cNvPicPr/>
          <p:nvPr/>
        </p:nvPicPr>
        <p:blipFill rotWithShape="1">
          <a:blip r:embed="rId4"/>
          <a:srcRect l="38030" t="44386" r="22784" b="21223"/>
          <a:stretch/>
        </p:blipFill>
        <p:spPr bwMode="auto">
          <a:xfrm>
            <a:off x="4517300" y="4728857"/>
            <a:ext cx="4036150" cy="189608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0EC82170-A5C8-468D-9D5C-61F8DF237948}"/>
              </a:ext>
            </a:extLst>
          </p:cNvPr>
          <p:cNvPicPr/>
          <p:nvPr/>
        </p:nvPicPr>
        <p:blipFill rotWithShape="1">
          <a:blip r:embed="rId5"/>
          <a:srcRect l="49328" t="15579" r="34555" b="15638"/>
          <a:stretch/>
        </p:blipFill>
        <p:spPr bwMode="auto">
          <a:xfrm>
            <a:off x="8976320" y="3517499"/>
            <a:ext cx="1512168" cy="302113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Zástupný obsah 9">
            <a:extLst>
              <a:ext uri="{FF2B5EF4-FFF2-40B4-BE49-F238E27FC236}">
                <a16:creationId xmlns:a16="http://schemas.microsoft.com/office/drawing/2014/main" id="{B2A9FF81-C84C-49F0-829F-4CD5382E47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40562" y="1166019"/>
            <a:ext cx="8229600" cy="4525963"/>
          </a:xfrm>
        </p:spPr>
        <p:txBody>
          <a:bodyPr/>
          <a:lstStyle/>
          <a:p>
            <a:pPr marL="0" indent="0" fontAlgn="base">
              <a:lnSpc>
                <a:spcPct val="107000"/>
              </a:lnSpc>
              <a:spcAft>
                <a:spcPts val="800"/>
              </a:spcAft>
              <a:buNone/>
            </a:pPr>
            <a:r>
              <a:rPr lang="cs-CZ" sz="1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Přímý náraz nebo výrazná kontrakce </a:t>
            </a:r>
            <a:r>
              <a:rPr lang="cs-CZ" sz="1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quadricepsu</a:t>
            </a:r>
            <a:r>
              <a:rPr lang="cs-CZ" sz="1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  <a:p>
            <a:pPr marL="0" indent="0" fontAlgn="base">
              <a:lnSpc>
                <a:spcPct val="107000"/>
              </a:lnSpc>
              <a:spcAft>
                <a:spcPts val="800"/>
              </a:spcAft>
              <a:buNone/>
            </a:pPr>
            <a:r>
              <a:rPr lang="cs-CZ" sz="1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při flexi v kolen. kloubu</a:t>
            </a:r>
            <a:endParaRPr lang="cs-CZ" sz="1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 fontAlgn="base">
              <a:lnSpc>
                <a:spcPct val="107000"/>
              </a:lnSpc>
              <a:spcAft>
                <a:spcPts val="800"/>
              </a:spcAft>
              <a:buNone/>
            </a:pPr>
            <a:endParaRPr lang="cs-CZ" sz="1800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indent="0" fontAlgn="base">
              <a:lnSpc>
                <a:spcPct val="107000"/>
              </a:lnSpc>
              <a:spcAft>
                <a:spcPts val="800"/>
              </a:spcAft>
              <a:buNone/>
            </a:pPr>
            <a:r>
              <a:rPr lang="cs-CZ" sz="18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Diagnostika</a:t>
            </a:r>
            <a:r>
              <a:rPr lang="cs-CZ" sz="1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: neschopnost zvednout končetinu od </a:t>
            </a:r>
          </a:p>
          <a:p>
            <a:pPr marL="0" indent="0" fontAlgn="base">
              <a:lnSpc>
                <a:spcPct val="107000"/>
              </a:lnSpc>
              <a:spcAft>
                <a:spcPts val="800"/>
              </a:spcAft>
              <a:buNone/>
            </a:pPr>
            <a:r>
              <a:rPr lang="cs-CZ" sz="1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podložky a RTG </a:t>
            </a:r>
          </a:p>
          <a:p>
            <a:pPr marL="0" indent="0" fontAlgn="base">
              <a:lnSpc>
                <a:spcPct val="107000"/>
              </a:lnSpc>
              <a:spcAft>
                <a:spcPts val="800"/>
              </a:spcAft>
              <a:buNone/>
            </a:pPr>
            <a:endParaRPr lang="cs-CZ" sz="1800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indent="0" fontAlgn="base">
              <a:lnSpc>
                <a:spcPct val="107000"/>
              </a:lnSpc>
              <a:spcAft>
                <a:spcPts val="800"/>
              </a:spcAft>
              <a:buNone/>
            </a:pPr>
            <a:r>
              <a:rPr lang="cs-CZ" sz="18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Léčba:</a:t>
            </a:r>
            <a:r>
              <a:rPr lang="cs-CZ" sz="1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imobilizace nebo operační léčba – dle dislokace, typu lomné </a:t>
            </a:r>
          </a:p>
          <a:p>
            <a:pPr marL="0" indent="0" fontAlgn="base">
              <a:lnSpc>
                <a:spcPct val="107000"/>
              </a:lnSpc>
              <a:spcAft>
                <a:spcPts val="800"/>
              </a:spcAft>
              <a:buNone/>
            </a:pPr>
            <a:r>
              <a:rPr lang="cs-CZ" sz="1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linie a poranění extenzorového aparátu.</a:t>
            </a:r>
            <a:endParaRPr lang="cs-CZ" sz="1800" dirty="0">
              <a:ea typeface="Calibri" panose="020F0502020204030204" pitchFamily="34" charset="0"/>
            </a:endParaRPr>
          </a:p>
          <a:p>
            <a:endParaRPr lang="cs-CZ" dirty="0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7F09AED8-4D77-499F-ABFB-F978FDB22D09}"/>
              </a:ext>
            </a:extLst>
          </p:cNvPr>
          <p:cNvSpPr txBox="1"/>
          <p:nvPr/>
        </p:nvSpPr>
        <p:spPr>
          <a:xfrm>
            <a:off x="9231476" y="2964609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latin typeface="Arial" panose="020B0604020202020204" pitchFamily="34" charset="0"/>
              </a:rPr>
              <a:t>Obr.41, 42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C2AA616D-92E9-4F92-8691-84EEF5F706E0}"/>
              </a:ext>
            </a:extLst>
          </p:cNvPr>
          <p:cNvSpPr txBox="1"/>
          <p:nvPr/>
        </p:nvSpPr>
        <p:spPr>
          <a:xfrm>
            <a:off x="8611369" y="6465874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latin typeface="Arial" panose="020B0604020202020204" pitchFamily="34" charset="0"/>
              </a:rPr>
              <a:t>Obr.43,44</a:t>
            </a:r>
          </a:p>
        </p:txBody>
      </p:sp>
    </p:spTree>
    <p:extLst>
      <p:ext uri="{BB962C8B-B14F-4D97-AF65-F5344CB8AC3E}">
        <p14:creationId xmlns:p14="http://schemas.microsoft.com/office/powerpoint/2010/main" val="29132753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7D85C9C-534F-4C54-8A25-7824319D2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Luxace </a:t>
            </a:r>
            <a:r>
              <a:rPr lang="cs-CZ" b="1" dirty="0" err="1"/>
              <a:t>patelly</a:t>
            </a:r>
            <a:endParaRPr lang="cs-CZ" b="1" dirty="0"/>
          </a:p>
        </p:txBody>
      </p:sp>
      <p:pic>
        <p:nvPicPr>
          <p:cNvPr id="4" name="Zástupný obsah 3" descr="Obsah obrázku text&#10;&#10;Popis byl vytvořen automaticky">
            <a:extLst>
              <a:ext uri="{FF2B5EF4-FFF2-40B4-BE49-F238E27FC236}">
                <a16:creationId xmlns:a16="http://schemas.microsoft.com/office/drawing/2014/main" id="{2E962A1C-7C65-4F5F-A5E1-13FC517037CF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/>
          <a:srcRect l="47950" t="15873" r="34193" b="38859"/>
          <a:stretch/>
        </p:blipFill>
        <p:spPr bwMode="auto">
          <a:xfrm>
            <a:off x="8474375" y="116633"/>
            <a:ext cx="2163059" cy="356125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F5D63172-9559-4E71-A0BE-854F99FAA442}"/>
              </a:ext>
            </a:extLst>
          </p:cNvPr>
          <p:cNvSpPr txBox="1"/>
          <p:nvPr/>
        </p:nvSpPr>
        <p:spPr>
          <a:xfrm>
            <a:off x="1919536" y="1432014"/>
            <a:ext cx="7704856" cy="45994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latin typeface="Arial" panose="020B0604020202020204" pitchFamily="34" charset="0"/>
                <a:ea typeface="Times New Roman" panose="02020603050405020304" pitchFamily="18" charset="0"/>
              </a:rPr>
              <a:t>Laterální luxace</a:t>
            </a:r>
          </a:p>
          <a:p>
            <a:endParaRPr lang="cs-CZ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cs-CZ" b="1" dirty="0" err="1">
                <a:latin typeface="Arial" panose="020B0604020202020204" pitchFamily="34" charset="0"/>
                <a:ea typeface="Times New Roman" panose="02020603050405020304" pitchFamily="18" charset="0"/>
              </a:rPr>
              <a:t>Apprehension</a:t>
            </a:r>
            <a:r>
              <a:rPr lang="cs-CZ" b="1" dirty="0">
                <a:latin typeface="Arial" panose="020B0604020202020204" pitchFamily="34" charset="0"/>
                <a:ea typeface="Times New Roman" panose="02020603050405020304" pitchFamily="18" charset="0"/>
              </a:rPr>
              <a:t> test</a:t>
            </a:r>
            <a:r>
              <a:rPr lang="cs-CZ" dirty="0">
                <a:latin typeface="Arial" panose="020B0604020202020204" pitchFamily="34" charset="0"/>
                <a:ea typeface="Times New Roman" panose="02020603050405020304" pitchFamily="18" charset="0"/>
              </a:rPr>
              <a:t>: 30st. flexe v kolen. kloubu a tlačíme na </a:t>
            </a:r>
            <a:r>
              <a:rPr lang="cs-CZ" dirty="0" err="1">
                <a:latin typeface="Arial" panose="020B0604020202020204" pitchFamily="34" charset="0"/>
                <a:ea typeface="Times New Roman" panose="02020603050405020304" pitchFamily="18" charset="0"/>
              </a:rPr>
              <a:t>patellu</a:t>
            </a:r>
            <a:r>
              <a:rPr lang="cs-CZ" dirty="0">
                <a:latin typeface="Arial" panose="020B0604020202020204" pitchFamily="34" charset="0"/>
                <a:ea typeface="Times New Roman" panose="02020603050405020304" pitchFamily="18" charset="0"/>
              </a:rPr>
              <a:t> laterálně - bolestivé</a:t>
            </a:r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Mediální nestabilita závěsného aparátu </a:t>
            </a:r>
            <a:r>
              <a:rPr lang="cs-CZ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patelly</a:t>
            </a:r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endParaRPr lang="cs-CZ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Léčba:</a:t>
            </a:r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zavřená repozice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Konzervativní: 1.luxace, ortéza kolenní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Operační: opakované luxace, anatomické abnormality</a:t>
            </a:r>
            <a:endParaRPr lang="cs-CZ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Operační léčba</a:t>
            </a:r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volné kloubní tělíska, otevřené rány, opakované luxace - nestability</a:t>
            </a:r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cs-CZ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MPFL rekonstrukce, </a:t>
            </a:r>
            <a:r>
              <a:rPr lang="cs-CZ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reinzerce</a:t>
            </a:r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úponu patel. </a:t>
            </a:r>
            <a:r>
              <a:rPr lang="cs-CZ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ligamenta</a:t>
            </a:r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osteotomie</a:t>
            </a:r>
            <a:endParaRPr lang="cs-CZ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cs-CZ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cs-CZ" dirty="0">
              <a:latin typeface="Arial" panose="020B0604020202020204" pitchFamily="34" charset="0"/>
            </a:endParaRPr>
          </a:p>
          <a:p>
            <a:endParaRPr lang="cs-CZ" dirty="0">
              <a:latin typeface="Arial" panose="020B0604020202020204" pitchFamily="34" charset="0"/>
            </a:endParaRPr>
          </a:p>
        </p:txBody>
      </p:sp>
      <p:pic>
        <p:nvPicPr>
          <p:cNvPr id="7" name="Picture 2" descr="Medial Patellofemoral Ligament Reconstruction Using Bone Tunnels |  Musculoskeletal Key">
            <a:extLst>
              <a:ext uri="{FF2B5EF4-FFF2-40B4-BE49-F238E27FC236}">
                <a16:creationId xmlns:a16="http://schemas.microsoft.com/office/drawing/2014/main" id="{721E7666-EF57-43DE-8840-26674B69B9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4339" y="5207516"/>
            <a:ext cx="1500107" cy="1533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4E882A91-CB6B-4377-932A-9FBFDA27ACA3}"/>
              </a:ext>
            </a:extLst>
          </p:cNvPr>
          <p:cNvSpPr txBox="1"/>
          <p:nvPr/>
        </p:nvSpPr>
        <p:spPr>
          <a:xfrm>
            <a:off x="9629321" y="3539392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latin typeface="Arial" panose="020B0604020202020204" pitchFamily="34" charset="0"/>
              </a:rPr>
              <a:t>Obr.45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5D81F26A-E26D-4655-934E-932C6C76C0E4}"/>
              </a:ext>
            </a:extLst>
          </p:cNvPr>
          <p:cNvSpPr txBox="1"/>
          <p:nvPr/>
        </p:nvSpPr>
        <p:spPr>
          <a:xfrm>
            <a:off x="8256240" y="6306364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latin typeface="Arial" panose="020B0604020202020204" pitchFamily="34" charset="0"/>
              </a:rPr>
              <a:t>Obr.46</a:t>
            </a:r>
          </a:p>
        </p:txBody>
      </p:sp>
    </p:spTree>
    <p:extLst>
      <p:ext uri="{BB962C8B-B14F-4D97-AF65-F5344CB8AC3E}">
        <p14:creationId xmlns:p14="http://schemas.microsoft.com/office/powerpoint/2010/main" val="274663845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Acute Compartment Syndrome | SpringerLink">
            <a:extLst>
              <a:ext uri="{FF2B5EF4-FFF2-40B4-BE49-F238E27FC236}">
                <a16:creationId xmlns:a16="http://schemas.microsoft.com/office/drawing/2014/main" id="{1AB68764-9DB7-4F56-8552-85152DE956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8108" y="4125253"/>
            <a:ext cx="2520280" cy="2607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B5367D78-13F0-47F6-A57B-37AF22F40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60337"/>
            <a:ext cx="8229600" cy="1143000"/>
          </a:xfrm>
        </p:spPr>
        <p:txBody>
          <a:bodyPr/>
          <a:lstStyle/>
          <a:p>
            <a:r>
              <a:rPr lang="cs-CZ" b="1" dirty="0" err="1"/>
              <a:t>Kompartment</a:t>
            </a:r>
            <a:r>
              <a:rPr lang="cs-CZ" b="1" dirty="0"/>
              <a:t> syndrom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B79FE11-96CA-4070-A619-3C180D3B0B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268761"/>
            <a:ext cx="8229600" cy="4857403"/>
          </a:xfrm>
        </p:spPr>
        <p:txBody>
          <a:bodyPr>
            <a:normAutofit/>
          </a:bodyPr>
          <a:lstStyle/>
          <a:p>
            <a:pPr marL="0" indent="0" fontAlgn="base">
              <a:lnSpc>
                <a:spcPct val="107000"/>
              </a:lnSpc>
              <a:spcAft>
                <a:spcPts val="800"/>
              </a:spcAft>
              <a:buNone/>
              <a:tabLst>
                <a:tab pos="228600" algn="l"/>
                <a:tab pos="685800" algn="l"/>
              </a:tabLst>
            </a:pPr>
            <a:r>
              <a:rPr lang="cs-CZ" sz="21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Stav, při kterém stoupá tlak v jednom či více </a:t>
            </a:r>
            <a:r>
              <a:rPr lang="cs-CZ" sz="21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kompartmentů</a:t>
            </a:r>
            <a:r>
              <a:rPr lang="cs-CZ" sz="21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dochází k omezení prokrvení tkání uvnitř </a:t>
            </a:r>
            <a:r>
              <a:rPr lang="cs-CZ" sz="21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kompartmentů</a:t>
            </a:r>
            <a:r>
              <a:rPr lang="cs-CZ" sz="21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0" indent="0" fontAlgn="base">
              <a:lnSpc>
                <a:spcPct val="107000"/>
              </a:lnSpc>
              <a:spcAft>
                <a:spcPts val="800"/>
              </a:spcAft>
              <a:buNone/>
              <a:tabLst>
                <a:tab pos="228600" algn="l"/>
                <a:tab pos="685800" algn="l"/>
              </a:tabLst>
            </a:pPr>
            <a:endParaRPr lang="cs-CZ" sz="21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 fontAlgn="base">
              <a:lnSpc>
                <a:spcPct val="107000"/>
              </a:lnSpc>
              <a:spcAft>
                <a:spcPts val="800"/>
              </a:spcAft>
              <a:buNone/>
            </a:pPr>
            <a:r>
              <a:rPr lang="cs-CZ" sz="21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Incidence</a:t>
            </a:r>
            <a:r>
              <a:rPr lang="cs-CZ" sz="2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1-9%, zavřené i otevřené zlomeniny</a:t>
            </a:r>
            <a:endParaRPr lang="cs-CZ" sz="21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 fontAlgn="base">
              <a:lnSpc>
                <a:spcPct val="107000"/>
              </a:lnSpc>
              <a:spcAft>
                <a:spcPts val="800"/>
              </a:spcAft>
              <a:buNone/>
            </a:pPr>
            <a:r>
              <a:rPr lang="cs-CZ" sz="21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Riszikové</a:t>
            </a:r>
            <a:r>
              <a:rPr lang="cs-CZ" sz="21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faktory</a:t>
            </a:r>
            <a:r>
              <a:rPr lang="cs-CZ" sz="2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cs-CZ" sz="2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high-energy</a:t>
            </a:r>
            <a:r>
              <a:rPr lang="cs-CZ" sz="2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trauma, poranění měkkých tkání</a:t>
            </a:r>
            <a:endParaRPr lang="cs-CZ" sz="21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 fontAlgn="base">
              <a:lnSpc>
                <a:spcPct val="107000"/>
              </a:lnSpc>
              <a:spcAft>
                <a:spcPts val="800"/>
              </a:spcAft>
              <a:buNone/>
            </a:pPr>
            <a:r>
              <a:rPr lang="cs-CZ" sz="21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Léčba</a:t>
            </a:r>
            <a:r>
              <a:rPr lang="cs-CZ" sz="2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cs-CZ" sz="21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urgentní </a:t>
            </a:r>
            <a:r>
              <a:rPr lang="cs-CZ" sz="21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fasciotomie</a:t>
            </a:r>
            <a:r>
              <a:rPr lang="cs-CZ" sz="21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všech 4 </a:t>
            </a:r>
            <a:r>
              <a:rPr lang="cs-CZ" sz="21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kompartmentů</a:t>
            </a:r>
            <a:r>
              <a:rPr lang="cs-CZ" sz="21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sz="2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– single </a:t>
            </a:r>
            <a:r>
              <a:rPr lang="cs-CZ" sz="2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or</a:t>
            </a:r>
            <a:r>
              <a:rPr lang="cs-CZ" sz="2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double incize</a:t>
            </a:r>
            <a:r>
              <a:rPr lang="cs-CZ" sz="21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cs-CZ" sz="21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cs-CZ" dirty="0"/>
          </a:p>
        </p:txBody>
      </p:sp>
      <p:pic>
        <p:nvPicPr>
          <p:cNvPr id="2050" name="Picture 2" descr="Figure 1 | Extremity compartment syndrome and fasciotomy: a literature  review | SpringerLink">
            <a:extLst>
              <a:ext uri="{FF2B5EF4-FFF2-40B4-BE49-F238E27FC236}">
                <a16:creationId xmlns:a16="http://schemas.microsoft.com/office/drawing/2014/main" id="{78622B84-0DC7-4AB9-AC5D-866E56D27A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0321" y="4550458"/>
            <a:ext cx="2537465" cy="1712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F:\luxace kolene\obr\P1030227.JPG">
            <a:extLst>
              <a:ext uri="{FF2B5EF4-FFF2-40B4-BE49-F238E27FC236}">
                <a16:creationId xmlns:a16="http://schemas.microsoft.com/office/drawing/2014/main" id="{584F4042-DB11-48F2-887A-0CF27CDB3C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" t="5167" r="2768" b="24728"/>
          <a:stretch>
            <a:fillRect/>
          </a:stretch>
        </p:blipFill>
        <p:spPr bwMode="auto">
          <a:xfrm>
            <a:off x="7673334" y="4550458"/>
            <a:ext cx="2799919" cy="1592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3CFC4455-E1B0-4673-AF3B-3B2903506F47}"/>
              </a:ext>
            </a:extLst>
          </p:cNvPr>
          <p:cNvSpPr txBox="1"/>
          <p:nvPr/>
        </p:nvSpPr>
        <p:spPr>
          <a:xfrm>
            <a:off x="3701242" y="6504318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latin typeface="Arial" panose="020B0604020202020204" pitchFamily="34" charset="0"/>
              </a:rPr>
              <a:t>Obr.66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02D4B9C6-8ED6-4661-ACD7-AA38AD7AE707}"/>
              </a:ext>
            </a:extLst>
          </p:cNvPr>
          <p:cNvSpPr txBox="1"/>
          <p:nvPr/>
        </p:nvSpPr>
        <p:spPr>
          <a:xfrm>
            <a:off x="7465881" y="6290802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latin typeface="Arial" panose="020B0604020202020204" pitchFamily="34" charset="0"/>
              </a:rPr>
              <a:t>Obr.67,68</a:t>
            </a:r>
          </a:p>
        </p:txBody>
      </p:sp>
    </p:spTree>
    <p:extLst>
      <p:ext uri="{BB962C8B-B14F-4D97-AF65-F5344CB8AC3E}">
        <p14:creationId xmlns:p14="http://schemas.microsoft.com/office/powerpoint/2010/main" val="388199056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 smtClean="0"/>
              <a:t>Poranění</a:t>
            </a:r>
            <a:r>
              <a:rPr lang="sk-SK" dirty="0" smtClean="0"/>
              <a:t> </a:t>
            </a:r>
            <a:r>
              <a:rPr lang="sk-SK" dirty="0" err="1" smtClean="0"/>
              <a:t>achilovy</a:t>
            </a:r>
            <a:r>
              <a:rPr lang="sk-SK" dirty="0" smtClean="0"/>
              <a:t> </a:t>
            </a:r>
            <a:r>
              <a:rPr lang="sk-SK" dirty="0" err="1" smtClean="0"/>
              <a:t>šlachy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k-SK" sz="2000" dirty="0" err="1" smtClean="0"/>
              <a:t>Sportovní</a:t>
            </a:r>
            <a:r>
              <a:rPr lang="sk-SK" sz="2000" dirty="0" smtClean="0"/>
              <a:t> úrazy</a:t>
            </a:r>
          </a:p>
          <a:p>
            <a:r>
              <a:rPr lang="sk-SK" sz="2000" dirty="0" err="1" smtClean="0"/>
              <a:t>Náhlá</a:t>
            </a:r>
            <a:r>
              <a:rPr lang="sk-SK" sz="2000" dirty="0" smtClean="0"/>
              <a:t> </a:t>
            </a:r>
            <a:r>
              <a:rPr lang="sk-SK" sz="2000" dirty="0" err="1" smtClean="0"/>
              <a:t>dorsiflexe</a:t>
            </a:r>
            <a:r>
              <a:rPr lang="sk-SK" sz="2000" dirty="0" smtClean="0"/>
              <a:t> </a:t>
            </a:r>
            <a:r>
              <a:rPr lang="sk-SK" sz="2000" dirty="0" err="1" smtClean="0"/>
              <a:t>plantárně</a:t>
            </a:r>
            <a:r>
              <a:rPr lang="sk-SK" sz="2000" dirty="0" smtClean="0"/>
              <a:t> </a:t>
            </a:r>
            <a:r>
              <a:rPr lang="sk-SK" sz="2000" dirty="0" err="1" smtClean="0"/>
              <a:t>flektované</a:t>
            </a:r>
            <a:r>
              <a:rPr lang="sk-SK" sz="2000" dirty="0" smtClean="0"/>
              <a:t> nohy</a:t>
            </a:r>
          </a:p>
          <a:p>
            <a:r>
              <a:rPr lang="sk-SK" sz="2000" dirty="0" smtClean="0"/>
              <a:t>Muži  30-40 let</a:t>
            </a:r>
          </a:p>
          <a:p>
            <a:r>
              <a:rPr lang="sk-SK" sz="2000" dirty="0" smtClean="0"/>
              <a:t>Často v terénu </a:t>
            </a:r>
            <a:r>
              <a:rPr lang="sk-SK" sz="2000" dirty="0" err="1" smtClean="0"/>
              <a:t>degenerace</a:t>
            </a:r>
            <a:endParaRPr lang="sk-SK" sz="2000" dirty="0" smtClean="0"/>
          </a:p>
          <a:p>
            <a:r>
              <a:rPr lang="sk-SK" sz="2000" dirty="0" smtClean="0"/>
              <a:t>„</a:t>
            </a:r>
            <a:r>
              <a:rPr lang="sk-SK" sz="2000" dirty="0" err="1"/>
              <a:t>W</a:t>
            </a:r>
            <a:r>
              <a:rPr lang="sk-SK" sz="2000" dirty="0" err="1" smtClean="0"/>
              <a:t>eekend</a:t>
            </a:r>
            <a:r>
              <a:rPr lang="sk-SK" sz="2000" dirty="0" smtClean="0"/>
              <a:t> </a:t>
            </a:r>
            <a:r>
              <a:rPr lang="sk-SK" sz="2000" dirty="0" err="1" smtClean="0"/>
              <a:t>warriors</a:t>
            </a:r>
            <a:r>
              <a:rPr lang="sk-SK" sz="2000" dirty="0" smtClean="0"/>
              <a:t>“</a:t>
            </a:r>
          </a:p>
          <a:p>
            <a:r>
              <a:rPr lang="sk-SK" sz="2000" dirty="0" err="1" smtClean="0"/>
              <a:t>Steroidní</a:t>
            </a:r>
            <a:r>
              <a:rPr lang="sk-SK" sz="2000" dirty="0" smtClean="0"/>
              <a:t> </a:t>
            </a:r>
            <a:r>
              <a:rPr lang="sk-SK" sz="2000" dirty="0" err="1" smtClean="0"/>
              <a:t>injekce</a:t>
            </a:r>
            <a:endParaRPr lang="sk-SK" sz="2000" dirty="0" smtClean="0"/>
          </a:p>
          <a:p>
            <a:r>
              <a:rPr lang="sk-SK" sz="2000" dirty="0" smtClean="0"/>
              <a:t>Terapie – </a:t>
            </a:r>
            <a:r>
              <a:rPr lang="sk-SK" sz="2000" dirty="0" err="1" smtClean="0"/>
              <a:t>konzervativní</a:t>
            </a:r>
            <a:r>
              <a:rPr lang="sk-SK" sz="2000" dirty="0" smtClean="0"/>
              <a:t> / operační</a:t>
            </a:r>
          </a:p>
          <a:p>
            <a:pPr marL="0" indent="0">
              <a:buNone/>
            </a:pPr>
            <a:r>
              <a:rPr lang="sk-SK" sz="1600" dirty="0"/>
              <a:t> </a:t>
            </a:r>
            <a:r>
              <a:rPr lang="sk-SK" sz="1600" dirty="0" smtClean="0"/>
              <a:t>- V závislosti od </a:t>
            </a:r>
            <a:r>
              <a:rPr lang="sk-SK" sz="1600" dirty="0" err="1" smtClean="0"/>
              <a:t>věku</a:t>
            </a:r>
            <a:r>
              <a:rPr lang="sk-SK" sz="1600" dirty="0" smtClean="0"/>
              <a:t>, </a:t>
            </a:r>
            <a:r>
              <a:rPr lang="sk-SK" sz="1600" dirty="0" err="1" smtClean="0"/>
              <a:t>aktivit</a:t>
            </a:r>
            <a:r>
              <a:rPr lang="sk-SK" sz="1600" dirty="0" smtClean="0"/>
              <a:t> a </a:t>
            </a:r>
            <a:r>
              <a:rPr lang="sk-SK" sz="1600" dirty="0" err="1" smtClean="0"/>
              <a:t>chronicitě</a:t>
            </a:r>
            <a:r>
              <a:rPr lang="sk-SK" sz="1600" dirty="0" smtClean="0"/>
              <a:t> </a:t>
            </a:r>
            <a:r>
              <a:rPr lang="sk-SK" sz="1600" dirty="0" err="1" smtClean="0"/>
              <a:t>potíží</a:t>
            </a:r>
            <a:endParaRPr lang="sk-SK" sz="1600" dirty="0" smtClean="0"/>
          </a:p>
          <a:p>
            <a:endParaRPr lang="sk-SK" sz="1600" dirty="0" smtClean="0"/>
          </a:p>
          <a:p>
            <a:endParaRPr lang="sk-SK" sz="200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403770"/>
            <a:ext cx="2857500" cy="4162425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953500" y="1940474"/>
            <a:ext cx="3098822" cy="3089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06125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8452"/>
          </a:xfrm>
        </p:spPr>
        <p:txBody>
          <a:bodyPr>
            <a:normAutofit fontScale="90000"/>
          </a:bodyPr>
          <a:lstStyle/>
          <a:p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650631"/>
            <a:ext cx="10515600" cy="5526332"/>
          </a:xfrm>
        </p:spPr>
        <p:txBody>
          <a:bodyPr>
            <a:normAutofit/>
          </a:bodyPr>
          <a:lstStyle/>
          <a:p>
            <a:r>
              <a:rPr lang="sk-SK" sz="2000" dirty="0" err="1" smtClean="0"/>
              <a:t>Anatomie</a:t>
            </a:r>
            <a:endParaRPr lang="sk-SK" sz="2000" dirty="0" smtClean="0"/>
          </a:p>
          <a:p>
            <a:pPr>
              <a:buFontTx/>
              <a:buChar char="-"/>
            </a:pPr>
            <a:r>
              <a:rPr lang="sk-SK" sz="2000" dirty="0" err="1" smtClean="0"/>
              <a:t>Největší</a:t>
            </a:r>
            <a:r>
              <a:rPr lang="sk-SK" sz="2000" dirty="0" smtClean="0"/>
              <a:t> </a:t>
            </a:r>
            <a:r>
              <a:rPr lang="sk-SK" sz="2000" dirty="0" err="1" smtClean="0"/>
              <a:t>šlacha</a:t>
            </a:r>
            <a:r>
              <a:rPr lang="sk-SK" sz="2000" dirty="0" smtClean="0"/>
              <a:t> v </a:t>
            </a:r>
            <a:r>
              <a:rPr lang="sk-SK" sz="2000" dirty="0" err="1" smtClean="0"/>
              <a:t>těle</a:t>
            </a:r>
            <a:endParaRPr lang="sk-SK" sz="2000" dirty="0" smtClean="0"/>
          </a:p>
          <a:p>
            <a:pPr>
              <a:buFontTx/>
              <a:buChar char="-"/>
            </a:pPr>
            <a:r>
              <a:rPr lang="sk-SK" sz="2000" dirty="0" smtClean="0"/>
              <a:t>M. </a:t>
            </a:r>
            <a:r>
              <a:rPr lang="sk-SK" sz="2000" dirty="0" err="1" smtClean="0"/>
              <a:t>triceps</a:t>
            </a:r>
            <a:r>
              <a:rPr lang="sk-SK" sz="2000" dirty="0" smtClean="0"/>
              <a:t> </a:t>
            </a:r>
            <a:r>
              <a:rPr lang="sk-SK" sz="2000" dirty="0" err="1" smtClean="0"/>
              <a:t>surae</a:t>
            </a:r>
            <a:r>
              <a:rPr lang="sk-SK" sz="2000" dirty="0" smtClean="0"/>
              <a:t> spojení m. </a:t>
            </a:r>
            <a:r>
              <a:rPr lang="sk-SK" sz="2000" dirty="0" err="1" smtClean="0"/>
              <a:t>soleus</a:t>
            </a:r>
            <a:r>
              <a:rPr lang="sk-SK" sz="2000" dirty="0" smtClean="0"/>
              <a:t>, m. </a:t>
            </a:r>
            <a:r>
              <a:rPr lang="sk-SK" sz="2000" dirty="0" err="1" smtClean="0"/>
              <a:t>gastrocnemius</a:t>
            </a:r>
            <a:r>
              <a:rPr lang="sk-SK" sz="2000" dirty="0" smtClean="0"/>
              <a:t> med. a m. </a:t>
            </a:r>
            <a:r>
              <a:rPr lang="sk-SK" sz="2000" dirty="0" err="1" smtClean="0"/>
              <a:t>gastrocnemius</a:t>
            </a:r>
            <a:r>
              <a:rPr lang="sk-SK" sz="2000" dirty="0" smtClean="0"/>
              <a:t> </a:t>
            </a:r>
            <a:r>
              <a:rPr lang="sk-SK" sz="2000" dirty="0" err="1" smtClean="0"/>
              <a:t>later</a:t>
            </a:r>
            <a:r>
              <a:rPr lang="sk-SK" sz="2000" dirty="0" smtClean="0"/>
              <a:t>.</a:t>
            </a:r>
          </a:p>
          <a:p>
            <a:pPr marL="0" indent="0">
              <a:buNone/>
            </a:pPr>
            <a:endParaRPr lang="sk-SK" sz="2000" dirty="0" smtClean="0"/>
          </a:p>
          <a:p>
            <a:pPr marL="0" indent="0">
              <a:buNone/>
            </a:pPr>
            <a:r>
              <a:rPr lang="sk-SK" sz="2000" dirty="0" smtClean="0"/>
              <a:t>Mechanizmus </a:t>
            </a:r>
          </a:p>
          <a:p>
            <a:pPr marL="0" indent="0">
              <a:buNone/>
            </a:pPr>
            <a:r>
              <a:rPr lang="sk-SK" sz="2000" dirty="0"/>
              <a:t>-</a:t>
            </a:r>
            <a:r>
              <a:rPr lang="sk-SK" sz="2000" dirty="0" err="1" smtClean="0"/>
              <a:t>náhlá</a:t>
            </a:r>
            <a:r>
              <a:rPr lang="sk-SK" sz="2000" dirty="0" smtClean="0"/>
              <a:t> </a:t>
            </a:r>
            <a:r>
              <a:rPr lang="sk-SK" sz="2000" dirty="0" err="1" smtClean="0"/>
              <a:t>plantární</a:t>
            </a:r>
            <a:r>
              <a:rPr lang="sk-SK" sz="2000" dirty="0" smtClean="0"/>
              <a:t> </a:t>
            </a:r>
            <a:r>
              <a:rPr lang="sk-SK" sz="2000" dirty="0" err="1" smtClean="0"/>
              <a:t>flexe</a:t>
            </a:r>
            <a:r>
              <a:rPr lang="sk-SK" sz="2000" dirty="0" smtClean="0"/>
              <a:t> / násilná </a:t>
            </a:r>
            <a:r>
              <a:rPr lang="sk-SK" sz="2000" dirty="0" err="1" smtClean="0"/>
              <a:t>dorsiflexe</a:t>
            </a:r>
            <a:r>
              <a:rPr lang="sk-SK" sz="2000" dirty="0" smtClean="0"/>
              <a:t> </a:t>
            </a:r>
            <a:r>
              <a:rPr lang="sk-SK" sz="2000" dirty="0" err="1" smtClean="0"/>
              <a:t>při</a:t>
            </a:r>
            <a:r>
              <a:rPr lang="sk-SK" sz="2000" dirty="0" smtClean="0"/>
              <a:t> </a:t>
            </a:r>
            <a:r>
              <a:rPr lang="sk-SK" sz="2000" dirty="0" err="1" smtClean="0"/>
              <a:t>planti</a:t>
            </a:r>
            <a:r>
              <a:rPr lang="sk-SK" sz="2000" dirty="0" smtClean="0"/>
              <a:t> </a:t>
            </a:r>
            <a:r>
              <a:rPr lang="sk-SK" sz="2000" dirty="0" err="1" smtClean="0"/>
              <a:t>flexi</a:t>
            </a:r>
            <a:endParaRPr lang="sk-SK" sz="2000" dirty="0" smtClean="0"/>
          </a:p>
          <a:p>
            <a:pPr marL="0" indent="0">
              <a:buNone/>
            </a:pPr>
            <a:endParaRPr lang="sk-SK" sz="2000" dirty="0" smtClean="0"/>
          </a:p>
          <a:p>
            <a:pPr marL="0" indent="0">
              <a:buNone/>
            </a:pPr>
            <a:r>
              <a:rPr lang="sk-SK" sz="2000" dirty="0" err="1" smtClean="0"/>
              <a:t>Patoanatomie</a:t>
            </a:r>
            <a:endParaRPr lang="sk-SK" sz="2000" dirty="0" smtClean="0"/>
          </a:p>
          <a:p>
            <a:pPr marL="0" indent="0">
              <a:buNone/>
            </a:pPr>
            <a:r>
              <a:rPr lang="sk-SK" sz="2000" dirty="0" smtClean="0"/>
              <a:t>-4-6 cm nad </a:t>
            </a:r>
            <a:r>
              <a:rPr lang="sk-SK" sz="2000" dirty="0" err="1" smtClean="0"/>
              <a:t>úponem</a:t>
            </a:r>
            <a:r>
              <a:rPr lang="sk-SK" sz="2000" dirty="0"/>
              <a:t> </a:t>
            </a:r>
            <a:r>
              <a:rPr lang="sk-SK" sz="2000" dirty="0" smtClean="0"/>
              <a:t> na </a:t>
            </a:r>
            <a:r>
              <a:rPr lang="sk-SK" sz="2000" dirty="0" err="1" smtClean="0"/>
              <a:t>patní</a:t>
            </a:r>
            <a:r>
              <a:rPr lang="sk-SK" sz="2000" dirty="0" smtClean="0"/>
              <a:t> </a:t>
            </a:r>
            <a:r>
              <a:rPr lang="sk-SK" sz="2000" dirty="0" err="1" smtClean="0"/>
              <a:t>kost</a:t>
            </a:r>
            <a:r>
              <a:rPr lang="sk-SK" sz="2000" dirty="0" smtClean="0"/>
              <a:t> – </a:t>
            </a:r>
            <a:r>
              <a:rPr lang="sk-SK" sz="2000" dirty="0" err="1" smtClean="0"/>
              <a:t>hypovaskulární</a:t>
            </a:r>
            <a:r>
              <a:rPr lang="sk-SK" sz="2000" dirty="0" smtClean="0"/>
              <a:t> </a:t>
            </a:r>
            <a:r>
              <a:rPr lang="sk-SK" sz="2000" dirty="0" err="1" smtClean="0"/>
              <a:t>region</a:t>
            </a:r>
            <a:endParaRPr lang="sk-SK" sz="2000" dirty="0" smtClean="0"/>
          </a:p>
          <a:p>
            <a:pPr marL="0" indent="0">
              <a:buNone/>
            </a:pPr>
            <a:endParaRPr lang="sk-SK" sz="2000" dirty="0"/>
          </a:p>
          <a:p>
            <a:pPr marL="0" indent="0">
              <a:buNone/>
            </a:pPr>
            <a:endParaRPr lang="sk-SK" sz="20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223" y="4482807"/>
            <a:ext cx="3304203" cy="215491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1820" y="4459461"/>
            <a:ext cx="3227419" cy="2127437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3376" y="1965198"/>
            <a:ext cx="3564306" cy="232721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58762" y="4538457"/>
            <a:ext cx="3799176" cy="2137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69213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0867"/>
          </a:xfrm>
        </p:spPr>
        <p:txBody>
          <a:bodyPr>
            <a:normAutofit fontScale="90000"/>
          </a:bodyPr>
          <a:lstStyle/>
          <a:p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685800"/>
            <a:ext cx="10515600" cy="5491163"/>
          </a:xfrm>
        </p:spPr>
        <p:txBody>
          <a:bodyPr>
            <a:normAutofit/>
          </a:bodyPr>
          <a:lstStyle/>
          <a:p>
            <a:r>
              <a:rPr lang="sk-SK" sz="2000" dirty="0" err="1" smtClean="0"/>
              <a:t>Symptomy</a:t>
            </a:r>
            <a:endParaRPr lang="sk-SK" sz="2000" dirty="0" smtClean="0"/>
          </a:p>
          <a:p>
            <a:pPr>
              <a:buFontTx/>
              <a:buChar char="-"/>
            </a:pPr>
            <a:r>
              <a:rPr lang="sk-SK" sz="2000" dirty="0" smtClean="0"/>
              <a:t>Pocit prasknutí</a:t>
            </a:r>
          </a:p>
          <a:p>
            <a:pPr>
              <a:buFontTx/>
              <a:buChar char="-"/>
            </a:pPr>
            <a:r>
              <a:rPr lang="sk-SK" sz="2000" dirty="0" err="1" smtClean="0"/>
              <a:t>Slabost</a:t>
            </a:r>
            <a:r>
              <a:rPr lang="sk-SK" sz="2000" dirty="0" smtClean="0"/>
              <a:t> v lýtku </a:t>
            </a:r>
            <a:r>
              <a:rPr lang="sk-SK" sz="2000" dirty="0" err="1" smtClean="0"/>
              <a:t>potíže</a:t>
            </a:r>
            <a:r>
              <a:rPr lang="sk-SK" sz="2000" dirty="0" smtClean="0"/>
              <a:t> s </a:t>
            </a:r>
            <a:r>
              <a:rPr lang="sk-SK" sz="2000" dirty="0" err="1" smtClean="0"/>
              <a:t>chůzí</a:t>
            </a:r>
            <a:r>
              <a:rPr lang="sk-SK" sz="2000" dirty="0" smtClean="0"/>
              <a:t>, oslabení </a:t>
            </a:r>
            <a:r>
              <a:rPr lang="sk-SK" sz="2000" dirty="0" err="1" smtClean="0"/>
              <a:t>plantiflexe</a:t>
            </a:r>
            <a:endParaRPr lang="sk-SK" sz="2000" dirty="0" smtClean="0"/>
          </a:p>
          <a:p>
            <a:pPr>
              <a:buFontTx/>
              <a:buChar char="-"/>
            </a:pPr>
            <a:r>
              <a:rPr lang="sk-SK" sz="2000" dirty="0" err="1" smtClean="0"/>
              <a:t>Bolest</a:t>
            </a:r>
            <a:r>
              <a:rPr lang="sk-SK" sz="2000" dirty="0" smtClean="0"/>
              <a:t> v oblasti </a:t>
            </a:r>
            <a:r>
              <a:rPr lang="sk-SK" sz="2000" dirty="0" err="1" smtClean="0"/>
              <a:t>patní</a:t>
            </a:r>
            <a:r>
              <a:rPr lang="sk-SK" sz="2000" dirty="0" smtClean="0"/>
              <a:t> kosti</a:t>
            </a:r>
          </a:p>
          <a:p>
            <a:pPr>
              <a:buFontTx/>
              <a:buChar char="-"/>
            </a:pPr>
            <a:endParaRPr lang="sk-SK" sz="2000" dirty="0" smtClean="0"/>
          </a:p>
          <a:p>
            <a:r>
              <a:rPr lang="sk-SK" sz="2000" dirty="0" err="1" smtClean="0"/>
              <a:t>Vyšetření</a:t>
            </a:r>
            <a:endParaRPr lang="sk-SK" sz="2000" dirty="0" smtClean="0"/>
          </a:p>
          <a:p>
            <a:pPr>
              <a:buFontTx/>
              <a:buChar char="-"/>
            </a:pPr>
            <a:r>
              <a:rPr lang="sk-SK" sz="2000" dirty="0" err="1" smtClean="0"/>
              <a:t>Inspekce</a:t>
            </a:r>
            <a:r>
              <a:rPr lang="sk-SK" sz="2000" dirty="0" smtClean="0"/>
              <a:t> – bolestivý defekt</a:t>
            </a:r>
          </a:p>
          <a:p>
            <a:pPr>
              <a:buFontTx/>
              <a:buChar char="-"/>
            </a:pPr>
            <a:r>
              <a:rPr lang="sk-SK" sz="2000" dirty="0" smtClean="0"/>
              <a:t>Pohyb – oslabení </a:t>
            </a:r>
            <a:r>
              <a:rPr lang="sk-SK" sz="2000" dirty="0" err="1" smtClean="0"/>
              <a:t>plantární</a:t>
            </a:r>
            <a:r>
              <a:rPr lang="sk-SK" sz="2000" dirty="0" smtClean="0"/>
              <a:t> </a:t>
            </a:r>
            <a:r>
              <a:rPr lang="sk-SK" sz="2000" dirty="0" err="1" smtClean="0"/>
              <a:t>flexe</a:t>
            </a:r>
            <a:r>
              <a:rPr lang="sk-SK" sz="2000" dirty="0" smtClean="0"/>
              <a:t>, zvýšená </a:t>
            </a:r>
            <a:r>
              <a:rPr lang="sk-SK" sz="2000" dirty="0" err="1" smtClean="0"/>
              <a:t>dorsální</a:t>
            </a:r>
            <a:r>
              <a:rPr lang="sk-SK" sz="2000" dirty="0" smtClean="0"/>
              <a:t> </a:t>
            </a:r>
            <a:r>
              <a:rPr lang="sk-SK" sz="2000" dirty="0" err="1" smtClean="0"/>
              <a:t>pasivní</a:t>
            </a:r>
            <a:r>
              <a:rPr lang="sk-SK" sz="2000" dirty="0" smtClean="0"/>
              <a:t> </a:t>
            </a:r>
            <a:r>
              <a:rPr lang="sk-SK" sz="2000" dirty="0" err="1" smtClean="0"/>
              <a:t>dorsiflexe</a:t>
            </a:r>
            <a:endParaRPr lang="sk-SK" sz="2000" dirty="0" smtClean="0"/>
          </a:p>
          <a:p>
            <a:pPr>
              <a:buFontTx/>
              <a:buChar char="-"/>
            </a:pPr>
            <a:r>
              <a:rPr lang="sk-SK" sz="2000" dirty="0" smtClean="0"/>
              <a:t>Provokační testy – </a:t>
            </a:r>
            <a:r>
              <a:rPr lang="sk-SK" sz="2000" dirty="0" err="1" smtClean="0"/>
              <a:t>thomson</a:t>
            </a:r>
            <a:r>
              <a:rPr lang="sk-SK" sz="2000" dirty="0" smtClean="0"/>
              <a:t> test - </a:t>
            </a:r>
            <a:r>
              <a:rPr lang="sk-SK" sz="2000" dirty="0" err="1" smtClean="0"/>
              <a:t>sqeeze</a:t>
            </a:r>
            <a:r>
              <a:rPr lang="sk-SK" sz="2000" dirty="0" smtClean="0"/>
              <a:t> test</a:t>
            </a:r>
            <a:endParaRPr lang="sk-SK" sz="20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0509" y="4406982"/>
            <a:ext cx="2897671" cy="2173254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39864" y="365125"/>
            <a:ext cx="2358963" cy="3929741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7145" y="4447690"/>
            <a:ext cx="2652421" cy="2132546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81653" y="4397223"/>
            <a:ext cx="3076769" cy="2372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72452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0867"/>
          </a:xfrm>
        </p:spPr>
        <p:txBody>
          <a:bodyPr>
            <a:normAutofit fontScale="90000"/>
          </a:bodyPr>
          <a:lstStyle/>
          <a:p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624254"/>
            <a:ext cx="10515600" cy="5552709"/>
          </a:xfrm>
        </p:spPr>
        <p:txBody>
          <a:bodyPr/>
          <a:lstStyle/>
          <a:p>
            <a:r>
              <a:rPr lang="sk-SK" dirty="0" smtClean="0"/>
              <a:t>Zobrazovací </a:t>
            </a:r>
            <a:r>
              <a:rPr lang="sk-SK" dirty="0" err="1" smtClean="0"/>
              <a:t>metody</a:t>
            </a:r>
            <a:endParaRPr lang="sk-SK" dirty="0" smtClean="0"/>
          </a:p>
          <a:p>
            <a:r>
              <a:rPr lang="sk-SK" dirty="0" smtClean="0"/>
              <a:t>RTG – </a:t>
            </a:r>
            <a:r>
              <a:rPr lang="sk-SK" dirty="0" err="1" smtClean="0"/>
              <a:t>nepřímé</a:t>
            </a:r>
            <a:r>
              <a:rPr lang="sk-SK" dirty="0" smtClean="0"/>
              <a:t> zobrazení, </a:t>
            </a:r>
            <a:r>
              <a:rPr lang="sk-SK" dirty="0" err="1" smtClean="0"/>
              <a:t>vyloučení</a:t>
            </a:r>
            <a:r>
              <a:rPr lang="sk-SK" dirty="0" smtClean="0"/>
              <a:t> </a:t>
            </a:r>
            <a:r>
              <a:rPr lang="sk-SK" dirty="0" err="1" smtClean="0"/>
              <a:t>jiné</a:t>
            </a:r>
            <a:r>
              <a:rPr lang="sk-SK" dirty="0" smtClean="0"/>
              <a:t> </a:t>
            </a:r>
            <a:r>
              <a:rPr lang="sk-SK" dirty="0" err="1" smtClean="0"/>
              <a:t>patologie</a:t>
            </a:r>
            <a:endParaRPr lang="sk-SK" dirty="0" smtClean="0"/>
          </a:p>
          <a:p>
            <a:r>
              <a:rPr lang="sk-SK" dirty="0" smtClean="0"/>
              <a:t>USG – </a:t>
            </a:r>
            <a:r>
              <a:rPr lang="sk-SK" dirty="0" err="1" smtClean="0"/>
              <a:t>rozlišení</a:t>
            </a:r>
            <a:r>
              <a:rPr lang="sk-SK" dirty="0" smtClean="0"/>
              <a:t> – kompletní </a:t>
            </a:r>
            <a:r>
              <a:rPr lang="sk-SK" dirty="0" err="1" smtClean="0"/>
              <a:t>vs</a:t>
            </a:r>
            <a:r>
              <a:rPr lang="sk-SK" dirty="0" smtClean="0"/>
              <a:t> </a:t>
            </a:r>
            <a:r>
              <a:rPr lang="sk-SK" dirty="0" err="1" smtClean="0"/>
              <a:t>parciální</a:t>
            </a:r>
            <a:endParaRPr lang="sk-SK" dirty="0" smtClean="0"/>
          </a:p>
          <a:p>
            <a:r>
              <a:rPr lang="sk-SK" dirty="0" smtClean="0"/>
              <a:t>Mri -  zobrazení i </a:t>
            </a:r>
            <a:r>
              <a:rPr lang="sk-SK" dirty="0" err="1" smtClean="0"/>
              <a:t>chron</a:t>
            </a:r>
            <a:r>
              <a:rPr lang="sk-SK" dirty="0" smtClean="0"/>
              <a:t> </a:t>
            </a:r>
            <a:r>
              <a:rPr lang="sk-SK" dirty="0" err="1" smtClean="0"/>
              <a:t>změn</a:t>
            </a:r>
            <a:endParaRPr lang="sk-SK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060440"/>
            <a:ext cx="1885441" cy="3407423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2957" y="3190973"/>
            <a:ext cx="4060946" cy="298599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23220" y="2112363"/>
            <a:ext cx="4210050" cy="421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68654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6037"/>
          </a:xfrm>
        </p:spPr>
        <p:txBody>
          <a:bodyPr>
            <a:normAutofit fontScale="90000"/>
          </a:bodyPr>
          <a:lstStyle/>
          <a:p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747346"/>
            <a:ext cx="10515600" cy="5429617"/>
          </a:xfrm>
        </p:spPr>
        <p:txBody>
          <a:bodyPr/>
          <a:lstStyle/>
          <a:p>
            <a:r>
              <a:rPr lang="sk-SK" dirty="0" smtClean="0"/>
              <a:t>Terapie – </a:t>
            </a:r>
            <a:r>
              <a:rPr lang="sk-SK" dirty="0" err="1" smtClean="0"/>
              <a:t>konzervativní</a:t>
            </a:r>
            <a:r>
              <a:rPr lang="sk-SK" dirty="0"/>
              <a:t> </a:t>
            </a:r>
            <a:r>
              <a:rPr lang="sk-SK" dirty="0" smtClean="0"/>
              <a:t>/operační</a:t>
            </a:r>
          </a:p>
          <a:p>
            <a:r>
              <a:rPr lang="sk-SK" dirty="0" err="1" smtClean="0"/>
              <a:t>Konzervativní</a:t>
            </a:r>
            <a:endParaRPr lang="sk-SK" dirty="0" smtClean="0"/>
          </a:p>
          <a:p>
            <a:pPr>
              <a:buFontTx/>
              <a:buChar char="-"/>
            </a:pPr>
            <a:r>
              <a:rPr lang="sk-SK" dirty="0" err="1" smtClean="0"/>
              <a:t>Dle</a:t>
            </a:r>
            <a:r>
              <a:rPr lang="sk-SK" dirty="0" smtClean="0"/>
              <a:t> </a:t>
            </a:r>
            <a:r>
              <a:rPr lang="sk-SK" dirty="0" err="1" smtClean="0"/>
              <a:t>preference</a:t>
            </a:r>
            <a:r>
              <a:rPr lang="sk-SK" dirty="0" smtClean="0"/>
              <a:t> pacienta a chirurga</a:t>
            </a:r>
          </a:p>
          <a:p>
            <a:pPr>
              <a:buFontTx/>
              <a:buChar char="-"/>
            </a:pPr>
            <a:r>
              <a:rPr lang="sk-SK" dirty="0" smtClean="0"/>
              <a:t>Bez ranných </a:t>
            </a:r>
            <a:r>
              <a:rPr lang="sk-SK" dirty="0" err="1" smtClean="0"/>
              <a:t>komplikací</a:t>
            </a:r>
            <a:endParaRPr lang="sk-SK" dirty="0" smtClean="0"/>
          </a:p>
          <a:p>
            <a:pPr>
              <a:buFontTx/>
              <a:buChar char="-"/>
            </a:pPr>
            <a:r>
              <a:rPr lang="sk-SK" dirty="0" smtClean="0"/>
              <a:t>Vyšší riziko </a:t>
            </a:r>
            <a:r>
              <a:rPr lang="sk-SK" dirty="0" err="1" smtClean="0"/>
              <a:t>reruptur</a:t>
            </a:r>
            <a:endParaRPr lang="sk-SK" dirty="0" smtClean="0"/>
          </a:p>
          <a:p>
            <a:pPr>
              <a:buFontTx/>
              <a:buChar char="-"/>
            </a:pPr>
            <a:r>
              <a:rPr lang="sk-SK" dirty="0" smtClean="0"/>
              <a:t>Menší svalová </a:t>
            </a:r>
            <a:r>
              <a:rPr lang="sk-SK" dirty="0" err="1" smtClean="0"/>
              <a:t>síla</a:t>
            </a:r>
            <a:endParaRPr lang="sk-SK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1150" y="365125"/>
            <a:ext cx="3262101" cy="331887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4021" y="4055870"/>
            <a:ext cx="4172568" cy="2506047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6155" y="4055870"/>
            <a:ext cx="3197095" cy="2416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82191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27244"/>
          </a:xfrm>
        </p:spPr>
        <p:txBody>
          <a:bodyPr>
            <a:normAutofit fontScale="90000"/>
          </a:bodyPr>
          <a:lstStyle/>
          <a:p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641838"/>
            <a:ext cx="10515600" cy="5535125"/>
          </a:xfrm>
        </p:spPr>
        <p:txBody>
          <a:bodyPr>
            <a:normAutofit/>
          </a:bodyPr>
          <a:lstStyle/>
          <a:p>
            <a:r>
              <a:rPr lang="sk-SK" sz="2000" dirty="0" smtClean="0"/>
              <a:t>Operační terapie – </a:t>
            </a:r>
          </a:p>
          <a:p>
            <a:r>
              <a:rPr lang="sk-SK" sz="2000" dirty="0" err="1" smtClean="0"/>
              <a:t>Otevřená</a:t>
            </a:r>
            <a:r>
              <a:rPr lang="sk-SK" sz="2000" dirty="0" smtClean="0"/>
              <a:t> </a:t>
            </a:r>
            <a:r>
              <a:rPr lang="sk-SK" sz="2000" dirty="0" err="1" smtClean="0"/>
              <a:t>sutura</a:t>
            </a:r>
            <a:r>
              <a:rPr lang="sk-SK" sz="2000" dirty="0" smtClean="0"/>
              <a:t> end-to end</a:t>
            </a:r>
          </a:p>
          <a:p>
            <a:pPr>
              <a:buFontTx/>
              <a:buChar char="-"/>
            </a:pPr>
            <a:r>
              <a:rPr lang="sk-SK" sz="2000" dirty="0" err="1" smtClean="0"/>
              <a:t>Indikace</a:t>
            </a:r>
            <a:r>
              <a:rPr lang="sk-SK" sz="2000" dirty="0" smtClean="0"/>
              <a:t> – </a:t>
            </a:r>
            <a:r>
              <a:rPr lang="sk-SK" sz="2000" dirty="0" err="1" smtClean="0"/>
              <a:t>akutní</a:t>
            </a:r>
            <a:r>
              <a:rPr lang="sk-SK" sz="2000" dirty="0" smtClean="0"/>
              <a:t> </a:t>
            </a:r>
            <a:r>
              <a:rPr lang="sk-SK" sz="2000" dirty="0" err="1" smtClean="0"/>
              <a:t>ruptury</a:t>
            </a:r>
            <a:r>
              <a:rPr lang="sk-SK" sz="2000" dirty="0" smtClean="0"/>
              <a:t> do 6 t</a:t>
            </a:r>
          </a:p>
          <a:p>
            <a:pPr>
              <a:buFontTx/>
              <a:buChar char="-"/>
            </a:pPr>
            <a:r>
              <a:rPr lang="sk-SK" sz="2000" dirty="0" smtClean="0"/>
              <a:t>Nižší riziko </a:t>
            </a:r>
            <a:r>
              <a:rPr lang="sk-SK" sz="2000" dirty="0" err="1" smtClean="0"/>
              <a:t>reruptur</a:t>
            </a:r>
            <a:endParaRPr lang="sk-SK" sz="2000" dirty="0" smtClean="0"/>
          </a:p>
          <a:p>
            <a:pPr>
              <a:buFontTx/>
              <a:buChar char="-"/>
            </a:pPr>
            <a:r>
              <a:rPr lang="sk-SK" sz="2000" dirty="0" smtClean="0"/>
              <a:t>Riziko ranných </a:t>
            </a:r>
            <a:r>
              <a:rPr lang="sk-SK" sz="2000" dirty="0" err="1" smtClean="0"/>
              <a:t>komplikací</a:t>
            </a:r>
            <a:r>
              <a:rPr lang="sk-SK" sz="2000" dirty="0" smtClean="0"/>
              <a:t> </a:t>
            </a:r>
          </a:p>
          <a:p>
            <a:pPr>
              <a:buFontTx/>
              <a:buChar char="-"/>
            </a:pPr>
            <a:endParaRPr lang="sk-SK" sz="2000" dirty="0"/>
          </a:p>
          <a:p>
            <a:pPr>
              <a:buFontTx/>
              <a:buChar char="-"/>
            </a:pPr>
            <a:r>
              <a:rPr lang="sk-SK" sz="2000" dirty="0" err="1" smtClean="0"/>
              <a:t>Perkutánní</a:t>
            </a:r>
            <a:r>
              <a:rPr lang="sk-SK" sz="2000" dirty="0" smtClean="0"/>
              <a:t> </a:t>
            </a:r>
            <a:r>
              <a:rPr lang="sk-SK" sz="2000" dirty="0" err="1" smtClean="0"/>
              <a:t>sutura</a:t>
            </a:r>
            <a:r>
              <a:rPr lang="sk-SK" sz="2000" dirty="0" smtClean="0"/>
              <a:t> </a:t>
            </a:r>
          </a:p>
          <a:p>
            <a:pPr>
              <a:buFontTx/>
              <a:buChar char="-"/>
            </a:pPr>
            <a:r>
              <a:rPr lang="sk-SK" sz="2000" dirty="0" smtClean="0"/>
              <a:t>Nižší riziko ranných </a:t>
            </a:r>
            <a:r>
              <a:rPr lang="sk-SK" sz="2000" dirty="0" err="1" smtClean="0"/>
              <a:t>komplikací</a:t>
            </a:r>
            <a:endParaRPr lang="sk-SK" sz="2000" dirty="0" smtClean="0"/>
          </a:p>
          <a:p>
            <a:pPr>
              <a:buFontTx/>
              <a:buChar char="-"/>
            </a:pPr>
            <a:r>
              <a:rPr lang="sk-SK" sz="2000" dirty="0" smtClean="0"/>
              <a:t>Vyšší riziko </a:t>
            </a:r>
            <a:r>
              <a:rPr lang="sk-SK" sz="2000" dirty="0" err="1" smtClean="0"/>
              <a:t>léze</a:t>
            </a:r>
            <a:r>
              <a:rPr lang="sk-SK" sz="2000" dirty="0" smtClean="0"/>
              <a:t> n. </a:t>
            </a:r>
            <a:r>
              <a:rPr lang="sk-SK" sz="2000" dirty="0" err="1" smtClean="0"/>
              <a:t>suralis</a:t>
            </a:r>
            <a:endParaRPr lang="sk-SK" sz="2000" dirty="0" smtClean="0"/>
          </a:p>
          <a:p>
            <a:pPr>
              <a:buFontTx/>
              <a:buChar char="-"/>
            </a:pPr>
            <a:r>
              <a:rPr lang="sk-SK" sz="2000" dirty="0" smtClean="0"/>
              <a:t>Menší </a:t>
            </a:r>
            <a:r>
              <a:rPr lang="sk-SK" sz="2000" dirty="0" err="1" smtClean="0"/>
              <a:t>jizva</a:t>
            </a:r>
            <a:endParaRPr lang="sk-SK" sz="2000" dirty="0" smtClean="0"/>
          </a:p>
          <a:p>
            <a:pPr>
              <a:buFontTx/>
              <a:buChar char="-"/>
            </a:pPr>
            <a:endParaRPr lang="sk-SK" sz="20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4327" y="4033990"/>
            <a:ext cx="3901017" cy="263739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3968" y="4033990"/>
            <a:ext cx="2937588" cy="2657653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4866" y="4736786"/>
            <a:ext cx="1978089" cy="1801998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52322" y="1026367"/>
            <a:ext cx="2342393" cy="2120122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09326" y="984090"/>
            <a:ext cx="3902081" cy="2204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08039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79998"/>
          </a:xfrm>
        </p:spPr>
        <p:txBody>
          <a:bodyPr>
            <a:normAutofit fontScale="90000"/>
          </a:bodyPr>
          <a:lstStyle/>
          <a:p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615462"/>
            <a:ext cx="10515600" cy="5561501"/>
          </a:xfrm>
        </p:spPr>
        <p:txBody>
          <a:bodyPr>
            <a:normAutofit/>
          </a:bodyPr>
          <a:lstStyle/>
          <a:p>
            <a:r>
              <a:rPr lang="sk-SK" dirty="0" err="1" smtClean="0"/>
              <a:t>Další</a:t>
            </a:r>
            <a:r>
              <a:rPr lang="sk-SK" dirty="0" smtClean="0"/>
              <a:t> techniky </a:t>
            </a:r>
          </a:p>
          <a:p>
            <a:r>
              <a:rPr lang="sk-SK" dirty="0" smtClean="0"/>
              <a:t>V-Y plastika – chronické </a:t>
            </a:r>
            <a:r>
              <a:rPr lang="sk-SK" dirty="0" err="1" smtClean="0"/>
              <a:t>ruptury</a:t>
            </a:r>
            <a:r>
              <a:rPr lang="sk-SK" dirty="0" smtClean="0"/>
              <a:t> s </a:t>
            </a:r>
            <a:r>
              <a:rPr lang="sk-SK" dirty="0" err="1" smtClean="0"/>
              <a:t>defektem</a:t>
            </a:r>
            <a:endParaRPr lang="sk-SK" dirty="0" smtClean="0"/>
          </a:p>
          <a:p>
            <a:r>
              <a:rPr lang="sk-SK" dirty="0" smtClean="0"/>
              <a:t>FHL transfer – chronické </a:t>
            </a:r>
            <a:r>
              <a:rPr lang="sk-SK" dirty="0" err="1" smtClean="0"/>
              <a:t>ruptury</a:t>
            </a:r>
            <a:r>
              <a:rPr lang="sk-SK" dirty="0" smtClean="0"/>
              <a:t> s </a:t>
            </a:r>
            <a:r>
              <a:rPr lang="sk-SK" dirty="0" err="1" smtClean="0"/>
              <a:t>defektem</a:t>
            </a:r>
            <a:endParaRPr lang="sk-SK" dirty="0" smtClean="0"/>
          </a:p>
          <a:p>
            <a:pPr marL="0" indent="0">
              <a:buNone/>
            </a:pPr>
            <a:endParaRPr lang="sk-SK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6017" y="858416"/>
            <a:ext cx="3351027" cy="1658191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8878" y="3004099"/>
            <a:ext cx="3243202" cy="3243202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7029" y="2994691"/>
            <a:ext cx="2688988" cy="3200698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182" y="3342581"/>
            <a:ext cx="5054567" cy="2504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8436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81200" y="274639"/>
            <a:ext cx="8229600" cy="511175"/>
          </a:xfrm>
        </p:spPr>
        <p:txBody>
          <a:bodyPr/>
          <a:lstStyle/>
          <a:p>
            <a:pPr>
              <a:defRPr/>
            </a:pPr>
            <a:endParaRPr lang="cs-CZ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809750" y="1000125"/>
            <a:ext cx="8401050" cy="5429250"/>
          </a:xfrm>
        </p:spPr>
        <p:txBody>
          <a:bodyPr/>
          <a:lstStyle/>
          <a:p>
            <a:pPr>
              <a:defRPr/>
            </a:pPr>
            <a:r>
              <a:rPr lang="cs-CZ" sz="2400" dirty="0" err="1"/>
              <a:t>Extrakapsulární</a:t>
            </a:r>
            <a:r>
              <a:rPr lang="cs-CZ" sz="2400" dirty="0"/>
              <a:t> zlomeniny</a:t>
            </a:r>
          </a:p>
          <a:p>
            <a:pPr>
              <a:defRPr/>
            </a:pPr>
            <a:endParaRPr lang="cs-CZ" sz="2400" dirty="0"/>
          </a:p>
          <a:p>
            <a:pPr>
              <a:defRPr/>
            </a:pPr>
            <a:r>
              <a:rPr lang="cs-CZ" sz="2400" dirty="0"/>
              <a:t>Krvácení do měkkých tkání </a:t>
            </a:r>
          </a:p>
          <a:p>
            <a:pPr>
              <a:defRPr/>
            </a:pPr>
            <a:r>
              <a:rPr lang="cs-CZ" sz="2400" dirty="0"/>
              <a:t>Bolestivé tříslo a </a:t>
            </a:r>
            <a:r>
              <a:rPr lang="cs-CZ" sz="2400" dirty="0" err="1"/>
              <a:t>obl</a:t>
            </a:r>
            <a:r>
              <a:rPr lang="cs-CZ" sz="2400" dirty="0"/>
              <a:t>. Velkého trochanteru, zkratek končetiny + </a:t>
            </a:r>
            <a:r>
              <a:rPr lang="cs-CZ" sz="2400" dirty="0" err="1"/>
              <a:t>extrarotace</a:t>
            </a:r>
            <a:r>
              <a:rPr lang="cs-CZ" sz="2400" dirty="0"/>
              <a:t> </a:t>
            </a:r>
          </a:p>
          <a:p>
            <a:pPr>
              <a:defRPr/>
            </a:pPr>
            <a:endParaRPr lang="cs-CZ" sz="2400" dirty="0"/>
          </a:p>
          <a:p>
            <a:pPr>
              <a:defRPr/>
            </a:pPr>
            <a:r>
              <a:rPr lang="cs-CZ" sz="2400" dirty="0"/>
              <a:t>Akutní režim OS  </a:t>
            </a:r>
          </a:p>
          <a:p>
            <a:pPr>
              <a:defRPr/>
            </a:pPr>
            <a:endParaRPr lang="cs-CZ" sz="2400" dirty="0"/>
          </a:p>
          <a:p>
            <a:pPr>
              <a:defRPr/>
            </a:pPr>
            <a:r>
              <a:rPr lang="cs-CZ" sz="2400" dirty="0"/>
              <a:t> </a:t>
            </a:r>
            <a:r>
              <a:rPr lang="cs-CZ" sz="2400" dirty="0" err="1"/>
              <a:t>nitrodřeňový</a:t>
            </a:r>
            <a:r>
              <a:rPr lang="cs-CZ" sz="2400" dirty="0"/>
              <a:t> hřeb</a:t>
            </a:r>
          </a:p>
        </p:txBody>
      </p:sp>
      <p:pic>
        <p:nvPicPr>
          <p:cNvPr id="34820" name="Picture 6" descr="F:\ob\pertroch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5" t="1845" r="3185" b="7382"/>
          <a:stretch>
            <a:fillRect/>
          </a:stretch>
        </p:blipFill>
        <p:spPr bwMode="auto">
          <a:xfrm>
            <a:off x="8382000" y="214313"/>
            <a:ext cx="1752600" cy="195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Picture 7" descr="C:\Users\Martin\Desktop\obr. orthobull\hip fracture.jf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5" t="9642" r="12918" b="21693"/>
          <a:stretch>
            <a:fillRect/>
          </a:stretch>
        </p:blipFill>
        <p:spPr bwMode="auto">
          <a:xfrm>
            <a:off x="8024814" y="2714626"/>
            <a:ext cx="2078037" cy="128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2" name="Picture 5" descr="F:\ob\braun splin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0" t="2554" r="3407" b="12769"/>
          <a:stretch>
            <a:fillRect/>
          </a:stretch>
        </p:blipFill>
        <p:spPr bwMode="auto">
          <a:xfrm>
            <a:off x="1809750" y="5000625"/>
            <a:ext cx="2770188" cy="167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3" name="Picture 4" descr="F:\ob\3-Figure2-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6" t="5762" b="8643"/>
          <a:stretch>
            <a:fillRect/>
          </a:stretch>
        </p:blipFill>
        <p:spPr bwMode="auto">
          <a:xfrm>
            <a:off x="5310188" y="4357688"/>
            <a:ext cx="4902200" cy="220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196184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8728"/>
          </a:xfrm>
        </p:spPr>
        <p:txBody>
          <a:bodyPr>
            <a:normAutofit fontScale="90000"/>
          </a:bodyPr>
          <a:lstStyle/>
          <a:p>
            <a:endParaRPr lang="sk-SK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9816" y="1890713"/>
            <a:ext cx="2895600" cy="4286250"/>
          </a:xfrm>
          <a:prstGeom prst="rect">
            <a:avLst/>
          </a:prstGeom>
        </p:spPr>
      </p:pic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>
          <a:xfrm>
            <a:off x="838200" y="746449"/>
            <a:ext cx="10515600" cy="5430514"/>
          </a:xfrm>
        </p:spPr>
        <p:txBody>
          <a:bodyPr/>
          <a:lstStyle/>
          <a:p>
            <a:r>
              <a:rPr lang="sk-SK" dirty="0" err="1"/>
              <a:t>Komplikace</a:t>
            </a:r>
            <a:endParaRPr lang="sk-SK" dirty="0"/>
          </a:p>
          <a:p>
            <a:r>
              <a:rPr lang="sk-SK" dirty="0" err="1"/>
              <a:t>Reruptura</a:t>
            </a:r>
            <a:r>
              <a:rPr lang="sk-SK" dirty="0"/>
              <a:t> (10-40% -</a:t>
            </a:r>
            <a:r>
              <a:rPr lang="sk-SK" dirty="0" err="1"/>
              <a:t>konz</a:t>
            </a:r>
            <a:r>
              <a:rPr lang="sk-SK" dirty="0"/>
              <a:t>. </a:t>
            </a:r>
            <a:r>
              <a:rPr lang="sk-SK" dirty="0" err="1"/>
              <a:t>Th</a:t>
            </a:r>
            <a:r>
              <a:rPr lang="sk-SK" dirty="0"/>
              <a:t> </a:t>
            </a:r>
            <a:r>
              <a:rPr lang="sk-SK" dirty="0" err="1"/>
              <a:t>vs</a:t>
            </a:r>
            <a:r>
              <a:rPr lang="sk-SK" dirty="0"/>
              <a:t> 2% </a:t>
            </a:r>
            <a:r>
              <a:rPr lang="sk-SK" dirty="0" err="1"/>
              <a:t>op</a:t>
            </a:r>
            <a:r>
              <a:rPr lang="sk-SK" dirty="0"/>
              <a:t>. </a:t>
            </a:r>
            <a:r>
              <a:rPr lang="sk-SK" dirty="0" err="1"/>
              <a:t>Th</a:t>
            </a:r>
            <a:r>
              <a:rPr lang="sk-SK" dirty="0"/>
              <a:t>)</a:t>
            </a:r>
          </a:p>
          <a:p>
            <a:r>
              <a:rPr lang="sk-SK" dirty="0" err="1"/>
              <a:t>Komplikace</a:t>
            </a:r>
            <a:r>
              <a:rPr lang="sk-SK" dirty="0"/>
              <a:t> hojení </a:t>
            </a:r>
            <a:r>
              <a:rPr lang="sk-SK" dirty="0" err="1"/>
              <a:t>rány</a:t>
            </a:r>
            <a:r>
              <a:rPr lang="sk-SK" dirty="0"/>
              <a:t> (5-10 %) </a:t>
            </a:r>
          </a:p>
          <a:p>
            <a:pPr marL="0" indent="0">
              <a:buNone/>
            </a:pPr>
            <a:r>
              <a:rPr lang="sk-SK" dirty="0" smtClean="0"/>
              <a:t>- </a:t>
            </a:r>
            <a:r>
              <a:rPr lang="sk-SK" dirty="0" err="1" smtClean="0"/>
              <a:t>steroidy</a:t>
            </a:r>
            <a:r>
              <a:rPr lang="sk-SK" dirty="0"/>
              <a:t>, </a:t>
            </a:r>
            <a:r>
              <a:rPr lang="sk-SK" dirty="0" err="1"/>
              <a:t>kouření</a:t>
            </a:r>
            <a:r>
              <a:rPr lang="sk-SK" dirty="0"/>
              <a:t>, </a:t>
            </a:r>
            <a:r>
              <a:rPr lang="sk-SK" dirty="0" err="1"/>
              <a:t>otevřené</a:t>
            </a:r>
            <a:r>
              <a:rPr lang="sk-SK" dirty="0"/>
              <a:t> techniky</a:t>
            </a:r>
          </a:p>
          <a:p>
            <a:r>
              <a:rPr lang="sk-SK" dirty="0" err="1"/>
              <a:t>Léze</a:t>
            </a:r>
            <a:r>
              <a:rPr lang="sk-SK" dirty="0"/>
              <a:t> n. </a:t>
            </a:r>
            <a:r>
              <a:rPr lang="sk-SK" dirty="0" err="1"/>
              <a:t>suralis</a:t>
            </a:r>
            <a:r>
              <a:rPr lang="sk-SK" dirty="0"/>
              <a:t> </a:t>
            </a:r>
          </a:p>
          <a:p>
            <a:endParaRPr lang="sk-SK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6278" y="3009089"/>
            <a:ext cx="2403896" cy="3167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7267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81200" y="274639"/>
            <a:ext cx="8229600" cy="511175"/>
          </a:xfrm>
        </p:spPr>
        <p:txBody>
          <a:bodyPr/>
          <a:lstStyle/>
          <a:p>
            <a:pPr>
              <a:defRPr/>
            </a:pPr>
            <a:r>
              <a:rPr lang="cs-CZ" sz="2400" dirty="0">
                <a:solidFill>
                  <a:srgbClr val="FFC000"/>
                </a:solidFill>
              </a:rPr>
              <a:t>Diafýza stehenní kosti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809750" y="1000125"/>
            <a:ext cx="8401050" cy="5500688"/>
          </a:xfrm>
        </p:spPr>
        <p:txBody>
          <a:bodyPr/>
          <a:lstStyle/>
          <a:p>
            <a:pPr>
              <a:defRPr/>
            </a:pPr>
            <a:r>
              <a:rPr lang="cs-CZ" sz="2400" dirty="0"/>
              <a:t>Největší kost</a:t>
            </a:r>
          </a:p>
          <a:p>
            <a:pPr>
              <a:defRPr/>
            </a:pPr>
            <a:r>
              <a:rPr lang="cs-CZ" sz="2400" dirty="0"/>
              <a:t>Výrazné krvácení do měkkých tkání</a:t>
            </a:r>
          </a:p>
          <a:p>
            <a:pPr>
              <a:defRPr/>
            </a:pPr>
            <a:r>
              <a:rPr lang="cs-CZ" sz="2400" dirty="0"/>
              <a:t>Silné stehenní svaly</a:t>
            </a:r>
          </a:p>
          <a:p>
            <a:pPr>
              <a:defRPr/>
            </a:pPr>
            <a:endParaRPr lang="cs-CZ" sz="2400" dirty="0"/>
          </a:p>
          <a:p>
            <a:pPr>
              <a:defRPr/>
            </a:pPr>
            <a:r>
              <a:rPr lang="cs-CZ" sz="2400" dirty="0"/>
              <a:t>RTG – AP +  laterální</a:t>
            </a:r>
          </a:p>
          <a:p>
            <a:pPr>
              <a:defRPr/>
            </a:pPr>
            <a:endParaRPr lang="cs-CZ" sz="2400" dirty="0"/>
          </a:p>
          <a:p>
            <a:pPr>
              <a:defRPr/>
            </a:pPr>
            <a:r>
              <a:rPr lang="cs-CZ" sz="2400" dirty="0"/>
              <a:t>Akutní </a:t>
            </a:r>
            <a:r>
              <a:rPr lang="cs-CZ" sz="2400" dirty="0" err="1"/>
              <a:t>chir</a:t>
            </a:r>
            <a:r>
              <a:rPr lang="cs-CZ" sz="2400" dirty="0"/>
              <a:t>. ošetření</a:t>
            </a:r>
          </a:p>
        </p:txBody>
      </p:sp>
      <p:pic>
        <p:nvPicPr>
          <p:cNvPr id="35844" name="Picture 8" descr="C:\Users\Martin\Desktop\obr. orthobull\the-different-types-of-bone-fracture-1-6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2" t="9821" r="1482" b="9821"/>
          <a:stretch>
            <a:fillRect/>
          </a:stretch>
        </p:blipFill>
        <p:spPr bwMode="auto">
          <a:xfrm>
            <a:off x="6738939" y="928688"/>
            <a:ext cx="3494087" cy="199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Picture 4" descr="F:\ob\imagesNV6Q3IP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0" y="4786313"/>
            <a:ext cx="2552700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6" name="Picture 7" descr="C:\Users\Martin\Desktop\obr. orthobull\147655dba3bab01736e5dea52f09abe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9" t="18425" r="471" b="10629"/>
          <a:stretch>
            <a:fillRect/>
          </a:stretch>
        </p:blipFill>
        <p:spPr bwMode="auto">
          <a:xfrm>
            <a:off x="4595813" y="4643438"/>
            <a:ext cx="1922462" cy="193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7" name="Picture 6" descr="C:\Users\Martin\Desktop\obr. orthobull\urazy\images ffff.jf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1813" y="4000501"/>
            <a:ext cx="984250" cy="263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8" name="Picture 5" descr="C:\Users\Martin\Desktop\obr. orthobull\fem shaft fx.jf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1" t="710" r="10361" b="3899"/>
          <a:stretch>
            <a:fillRect/>
          </a:stretch>
        </p:blipFill>
        <p:spPr bwMode="auto">
          <a:xfrm>
            <a:off x="8310563" y="3857625"/>
            <a:ext cx="1928812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17380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582612"/>
          </a:xfrm>
        </p:spPr>
        <p:txBody>
          <a:bodyPr/>
          <a:lstStyle/>
          <a:p>
            <a:pPr>
              <a:defRPr/>
            </a:pPr>
            <a:r>
              <a:rPr lang="cs-CZ" sz="2400" dirty="0"/>
              <a:t> 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881188" y="1071563"/>
            <a:ext cx="8329612" cy="5357812"/>
          </a:xfrm>
        </p:spPr>
        <p:txBody>
          <a:bodyPr/>
          <a:lstStyle/>
          <a:p>
            <a:pPr>
              <a:buFont typeface="Wingdings" panose="05000000000000000000" pitchFamily="2" charset="2"/>
              <a:buNone/>
              <a:defRPr/>
            </a:pPr>
            <a:r>
              <a:rPr lang="cs-CZ" sz="2400" dirty="0"/>
              <a:t>Operační léčba</a:t>
            </a:r>
          </a:p>
          <a:p>
            <a:pPr>
              <a:defRPr/>
            </a:pPr>
            <a:r>
              <a:rPr lang="cs-CZ" sz="2400" dirty="0"/>
              <a:t>Akutní </a:t>
            </a:r>
            <a:r>
              <a:rPr lang="cs-CZ" sz="2400" dirty="0" err="1"/>
              <a:t>chir</a:t>
            </a:r>
            <a:r>
              <a:rPr lang="cs-CZ" sz="2400" dirty="0"/>
              <a:t>. Ošetření OS</a:t>
            </a:r>
          </a:p>
          <a:p>
            <a:pPr>
              <a:defRPr/>
            </a:pPr>
            <a:r>
              <a:rPr lang="cs-CZ" sz="2400" dirty="0" err="1"/>
              <a:t>Nitrodřoňový</a:t>
            </a:r>
            <a:r>
              <a:rPr lang="cs-CZ" sz="2400" dirty="0"/>
              <a:t> hřeb</a:t>
            </a:r>
          </a:p>
          <a:p>
            <a:pPr>
              <a:defRPr/>
            </a:pPr>
            <a:r>
              <a:rPr lang="cs-CZ" sz="2400" dirty="0"/>
              <a:t>Zevní fixace</a:t>
            </a:r>
          </a:p>
          <a:p>
            <a:pPr>
              <a:defRPr/>
            </a:pPr>
            <a:r>
              <a:rPr lang="cs-CZ" sz="2400" dirty="0" smtClean="0"/>
              <a:t>Dlaha</a:t>
            </a:r>
            <a:endParaRPr lang="cs-CZ" sz="2400" dirty="0"/>
          </a:p>
          <a:p>
            <a:pPr>
              <a:defRPr/>
            </a:pPr>
            <a:r>
              <a:rPr lang="cs-CZ" sz="2400" dirty="0" err="1"/>
              <a:t>Fracture</a:t>
            </a:r>
            <a:r>
              <a:rPr lang="cs-CZ" sz="2400" dirty="0"/>
              <a:t> table</a:t>
            </a:r>
          </a:p>
        </p:txBody>
      </p:sp>
      <p:pic>
        <p:nvPicPr>
          <p:cNvPr id="36868" name="Picture 2" descr="C:\Users\Martin\Desktop\obr. orthobull\27-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5" t="13412" r="629" b="1677"/>
          <a:stretch>
            <a:fillRect/>
          </a:stretch>
        </p:blipFill>
        <p:spPr bwMode="auto">
          <a:xfrm>
            <a:off x="5756275" y="975240"/>
            <a:ext cx="2251075" cy="150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Picture 3" descr="C:\Users\Martin\Desktop\obr. orthobull\urazy\urn cambridge.org id binary-alt 20180929130506-16276-smallThumb-04459fig39_16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9" t="15227" r="5489" b="15227"/>
          <a:stretch>
            <a:fillRect/>
          </a:stretch>
        </p:blipFill>
        <p:spPr bwMode="auto">
          <a:xfrm>
            <a:off x="8508766" y="1071562"/>
            <a:ext cx="2787650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0" name="Picture 10" descr="C:\Users\Martin\Desktop\obr. orthobull\3-Figure2-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1" t="6464" r="3424" b="15082"/>
          <a:stretch>
            <a:fillRect/>
          </a:stretch>
        </p:blipFill>
        <p:spPr bwMode="auto">
          <a:xfrm>
            <a:off x="1881188" y="4572001"/>
            <a:ext cx="2571750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1" name="Picture 4" descr="C:\Users\Martin\Desktop\obr. orthobull\FS.jf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8689" y="3143251"/>
            <a:ext cx="1571625" cy="343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2" name="Picture 5" descr="C:\Users\Martin\Desktop\obr. orthobull\FS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329"/>
          <a:stretch>
            <a:fillRect/>
          </a:stretch>
        </p:blipFill>
        <p:spPr bwMode="auto">
          <a:xfrm>
            <a:off x="6881813" y="3357564"/>
            <a:ext cx="3433762" cy="3163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54041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84032" y="1008316"/>
            <a:ext cx="5183767" cy="4351338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/>
          <a:srcRect b="3411"/>
          <a:stretch/>
        </p:blipFill>
        <p:spPr>
          <a:xfrm>
            <a:off x="1199456" y="490967"/>
            <a:ext cx="3883081" cy="3235847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9456" y="3861749"/>
            <a:ext cx="5075710" cy="2873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8807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582612"/>
          </a:xfrm>
        </p:spPr>
        <p:txBody>
          <a:bodyPr/>
          <a:lstStyle/>
          <a:p>
            <a:pPr>
              <a:defRPr/>
            </a:pPr>
            <a:r>
              <a:rPr lang="cs-CZ" sz="2400" dirty="0">
                <a:solidFill>
                  <a:srgbClr val="FFC000"/>
                </a:solidFill>
              </a:rPr>
              <a:t>Distální femur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881188" y="1071563"/>
            <a:ext cx="8329612" cy="5357812"/>
          </a:xfrm>
        </p:spPr>
        <p:txBody>
          <a:bodyPr/>
          <a:lstStyle/>
          <a:p>
            <a:pPr>
              <a:defRPr/>
            </a:pPr>
            <a:r>
              <a:rPr lang="cs-CZ" sz="2400" dirty="0" err="1"/>
              <a:t>Extraartikulární</a:t>
            </a:r>
            <a:r>
              <a:rPr lang="cs-CZ" sz="2400" dirty="0"/>
              <a:t>/ </a:t>
            </a:r>
            <a:r>
              <a:rPr lang="cs-CZ" sz="2400" dirty="0" err="1"/>
              <a:t>intraartikulární</a:t>
            </a:r>
            <a:endParaRPr lang="cs-CZ" sz="2400" dirty="0"/>
          </a:p>
          <a:p>
            <a:pPr>
              <a:defRPr/>
            </a:pPr>
            <a:endParaRPr lang="cs-CZ" sz="2400" dirty="0"/>
          </a:p>
          <a:p>
            <a:pPr>
              <a:defRPr/>
            </a:pPr>
            <a:r>
              <a:rPr lang="cs-CZ" sz="2400" dirty="0"/>
              <a:t>RTG – AP + bočná </a:t>
            </a:r>
            <a:r>
              <a:rPr lang="cs-CZ" sz="2400" dirty="0" err="1"/>
              <a:t>proj</a:t>
            </a:r>
            <a:r>
              <a:rPr lang="cs-CZ" sz="2400" dirty="0"/>
              <a:t>, CT</a:t>
            </a:r>
          </a:p>
          <a:p>
            <a:pPr>
              <a:defRPr/>
            </a:pPr>
            <a:endParaRPr lang="cs-CZ" sz="2400" dirty="0"/>
          </a:p>
          <a:p>
            <a:pPr>
              <a:defRPr/>
            </a:pPr>
            <a:r>
              <a:rPr lang="cs-CZ" sz="2400" dirty="0"/>
              <a:t>ortéza</a:t>
            </a:r>
          </a:p>
          <a:p>
            <a:pPr>
              <a:defRPr/>
            </a:pPr>
            <a:r>
              <a:rPr lang="cs-CZ" sz="2400" dirty="0"/>
              <a:t>IM hřeb</a:t>
            </a:r>
          </a:p>
          <a:p>
            <a:pPr>
              <a:defRPr/>
            </a:pPr>
            <a:r>
              <a:rPr lang="cs-CZ" sz="2400" dirty="0"/>
              <a:t>LCP dlaha</a:t>
            </a:r>
          </a:p>
          <a:p>
            <a:pPr>
              <a:defRPr/>
            </a:pPr>
            <a:endParaRPr lang="cs-CZ" sz="2400" dirty="0"/>
          </a:p>
        </p:txBody>
      </p:sp>
      <p:pic>
        <p:nvPicPr>
          <p:cNvPr id="37892" name="Picture 4" descr="C:\Users\Martin\Desktop\obr. orthobull\DF.jf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18" b="10558"/>
          <a:stretch>
            <a:fillRect/>
          </a:stretch>
        </p:blipFill>
        <p:spPr bwMode="auto">
          <a:xfrm>
            <a:off x="7310439" y="642938"/>
            <a:ext cx="3151187" cy="163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Picture 4" descr="F:\ob\imagesPI9S0FK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98" t="4199" r="18898" b="4199"/>
          <a:stretch>
            <a:fillRect/>
          </a:stretch>
        </p:blipFill>
        <p:spPr bwMode="auto">
          <a:xfrm>
            <a:off x="5953126" y="2643189"/>
            <a:ext cx="1166813" cy="177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4" name="Picture 5" descr="C:\Users\Martin\Desktop\obr. orthobull\DF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6" t="11903" r="4156"/>
          <a:stretch>
            <a:fillRect/>
          </a:stretch>
        </p:blipFill>
        <p:spPr bwMode="auto">
          <a:xfrm>
            <a:off x="7596188" y="2500314"/>
            <a:ext cx="2900362" cy="2122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5" name="Picture 7" descr="C:\Users\Martin\Desktop\obr. orthobull\DF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2" t="6516" r="2968" b="5702"/>
          <a:stretch>
            <a:fillRect/>
          </a:stretch>
        </p:blipFill>
        <p:spPr bwMode="auto">
          <a:xfrm>
            <a:off x="1881189" y="4357688"/>
            <a:ext cx="3214687" cy="224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6" name="Picture 6" descr="C:\Users\Martin\Desktop\obr. orthobull\DF3.jf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99" b="4999"/>
          <a:stretch>
            <a:fillRect/>
          </a:stretch>
        </p:blipFill>
        <p:spPr bwMode="auto">
          <a:xfrm>
            <a:off x="7453313" y="4714875"/>
            <a:ext cx="3071812" cy="195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25653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582612"/>
          </a:xfrm>
        </p:spPr>
        <p:txBody>
          <a:bodyPr/>
          <a:lstStyle/>
          <a:p>
            <a:pPr>
              <a:defRPr/>
            </a:pPr>
            <a:r>
              <a:rPr lang="cs-CZ" sz="2400" dirty="0">
                <a:solidFill>
                  <a:srgbClr val="FFC000"/>
                </a:solidFill>
              </a:rPr>
              <a:t>Zlomeniny proximální </a:t>
            </a:r>
            <a:r>
              <a:rPr lang="cs-CZ" sz="2400" dirty="0" err="1">
                <a:solidFill>
                  <a:srgbClr val="FFC000"/>
                </a:solidFill>
              </a:rPr>
              <a:t>tibie</a:t>
            </a:r>
            <a:endParaRPr lang="cs-CZ" sz="2400" dirty="0">
              <a:solidFill>
                <a:srgbClr val="FFC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809750" y="1071564"/>
            <a:ext cx="8401050" cy="5286375"/>
          </a:xfrm>
        </p:spPr>
        <p:txBody>
          <a:bodyPr/>
          <a:lstStyle/>
          <a:p>
            <a:pPr>
              <a:defRPr/>
            </a:pPr>
            <a:r>
              <a:rPr lang="cs-CZ" sz="2400" dirty="0"/>
              <a:t>Zlomeniny  </a:t>
            </a:r>
            <a:r>
              <a:rPr lang="cs-CZ" sz="2400" dirty="0" err="1"/>
              <a:t>tibiálniho</a:t>
            </a:r>
            <a:r>
              <a:rPr lang="cs-CZ" sz="2400" dirty="0"/>
              <a:t> plata</a:t>
            </a:r>
          </a:p>
          <a:p>
            <a:pPr>
              <a:defRPr/>
            </a:pPr>
            <a:r>
              <a:rPr lang="cs-CZ" sz="2400" dirty="0"/>
              <a:t>Zlomeniny </a:t>
            </a:r>
            <a:r>
              <a:rPr lang="cs-CZ" sz="2400" dirty="0" err="1"/>
              <a:t>prox</a:t>
            </a:r>
            <a:r>
              <a:rPr lang="cs-CZ" sz="2400" dirty="0"/>
              <a:t>. </a:t>
            </a:r>
            <a:r>
              <a:rPr lang="cs-CZ" sz="2400" dirty="0" err="1"/>
              <a:t>metadiafýzy</a:t>
            </a:r>
            <a:endParaRPr lang="cs-CZ" sz="2400" dirty="0"/>
          </a:p>
          <a:p>
            <a:pPr>
              <a:defRPr/>
            </a:pPr>
            <a:endParaRPr lang="cs-CZ" sz="2400" dirty="0"/>
          </a:p>
          <a:p>
            <a:pPr>
              <a:defRPr/>
            </a:pPr>
            <a:r>
              <a:rPr lang="cs-CZ" sz="2400" dirty="0" err="1"/>
              <a:t>Intraartikulární</a:t>
            </a:r>
            <a:r>
              <a:rPr lang="cs-CZ" sz="2400" dirty="0"/>
              <a:t> náplň, postižení,</a:t>
            </a:r>
          </a:p>
          <a:p>
            <a:pPr>
              <a:defRPr/>
            </a:pPr>
            <a:r>
              <a:rPr lang="cs-CZ" sz="2400" dirty="0"/>
              <a:t>Asociace s postižením měkkého kolena</a:t>
            </a:r>
          </a:p>
          <a:p>
            <a:pPr>
              <a:defRPr/>
            </a:pPr>
            <a:r>
              <a:rPr lang="cs-CZ" sz="2400" dirty="0"/>
              <a:t>RTG -  </a:t>
            </a:r>
            <a:r>
              <a:rPr lang="cs-CZ" sz="2400" dirty="0" err="1"/>
              <a:t>Ap</a:t>
            </a:r>
            <a:r>
              <a:rPr lang="cs-CZ" sz="2400" dirty="0"/>
              <a:t> +  bočná, CT</a:t>
            </a:r>
          </a:p>
          <a:p>
            <a:pPr>
              <a:defRPr/>
            </a:pPr>
            <a:r>
              <a:rPr lang="cs-CZ" sz="2400" dirty="0"/>
              <a:t>Riziko </a:t>
            </a:r>
            <a:r>
              <a:rPr lang="cs-CZ" sz="2400" dirty="0" err="1"/>
              <a:t>Compartment</a:t>
            </a:r>
            <a:r>
              <a:rPr lang="cs-CZ" sz="2400" dirty="0"/>
              <a:t> </a:t>
            </a:r>
            <a:r>
              <a:rPr lang="cs-CZ" sz="2400" dirty="0" err="1"/>
              <a:t>sy</a:t>
            </a:r>
            <a:endParaRPr lang="cs-CZ" sz="2400" dirty="0"/>
          </a:p>
          <a:p>
            <a:pPr>
              <a:defRPr/>
            </a:pPr>
            <a:endParaRPr lang="cs-CZ" sz="2400" dirty="0"/>
          </a:p>
        </p:txBody>
      </p:sp>
      <p:pic>
        <p:nvPicPr>
          <p:cNvPr id="38916" name="Picture 5" descr="C:\Users\Martin\Desktop\obr. orthobull\PT4.jf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9" t="2293" r="53993" b="20641"/>
          <a:stretch>
            <a:fillRect/>
          </a:stretch>
        </p:blipFill>
        <p:spPr bwMode="auto">
          <a:xfrm>
            <a:off x="6524625" y="785813"/>
            <a:ext cx="1428750" cy="210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Picture 4" descr="F:\ob\imagesPI9S0FK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98" t="4199" r="18898" b="4199"/>
          <a:stretch>
            <a:fillRect/>
          </a:stretch>
        </p:blipFill>
        <p:spPr bwMode="auto">
          <a:xfrm>
            <a:off x="8810625" y="714376"/>
            <a:ext cx="1447800" cy="220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8" name="Picture 7" descr="C:\Users\Martin\Desktop\obr. orthobull\147655dba3bab01736e5dea52f09abe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9" t="18425" r="471" b="10629"/>
          <a:stretch>
            <a:fillRect/>
          </a:stretch>
        </p:blipFill>
        <p:spPr bwMode="auto">
          <a:xfrm>
            <a:off x="2238375" y="4857750"/>
            <a:ext cx="1779588" cy="17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9" name="Obrázek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89" t="38319" r="36089" b="6824"/>
          <a:stretch>
            <a:fillRect/>
          </a:stretch>
        </p:blipFill>
        <p:spPr bwMode="auto">
          <a:xfrm>
            <a:off x="5024439" y="4714875"/>
            <a:ext cx="1603375" cy="197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0" name="Obrázek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48" t="29366" r="38489" b="15749"/>
          <a:stretch>
            <a:fillRect/>
          </a:stretch>
        </p:blipFill>
        <p:spPr bwMode="auto">
          <a:xfrm>
            <a:off x="6881814" y="4643439"/>
            <a:ext cx="1558925" cy="197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1" name="Obrázek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10" t="36507" r="38324" b="8731"/>
          <a:stretch>
            <a:fillRect/>
          </a:stretch>
        </p:blipFill>
        <p:spPr bwMode="auto">
          <a:xfrm>
            <a:off x="8667751" y="4643439"/>
            <a:ext cx="1685925" cy="197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0990657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Offic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4729</TotalTime>
  <Words>1182</Words>
  <Application>Microsoft Office PowerPoint</Application>
  <PresentationFormat>Širokoúhlá obrazovka</PresentationFormat>
  <Paragraphs>384</Paragraphs>
  <Slides>40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40</vt:i4>
      </vt:variant>
    </vt:vector>
  </HeadingPairs>
  <TitlesOfParts>
    <vt:vector size="47" baseType="lpstr">
      <vt:lpstr>Arial</vt:lpstr>
      <vt:lpstr>Calibri</vt:lpstr>
      <vt:lpstr>Symbol</vt:lpstr>
      <vt:lpstr>Times New Roman</vt:lpstr>
      <vt:lpstr>Wingdings</vt:lpstr>
      <vt:lpstr>Motiv sady Office</vt:lpstr>
      <vt:lpstr>Motiv Office</vt:lpstr>
      <vt:lpstr>Poranění dolní končetiny</vt:lpstr>
      <vt:lpstr>Proximální femur</vt:lpstr>
      <vt:lpstr>Prezentace aplikace PowerPoint</vt:lpstr>
      <vt:lpstr>Prezentace aplikace PowerPoint</vt:lpstr>
      <vt:lpstr>Diafýza stehenní kosti</vt:lpstr>
      <vt:lpstr>  </vt:lpstr>
      <vt:lpstr>Prezentace aplikace PowerPoint</vt:lpstr>
      <vt:lpstr>Distální femur</vt:lpstr>
      <vt:lpstr>Zlomeniny proximální tibie</vt:lpstr>
      <vt:lpstr>Zlomeniny proximální tibie</vt:lpstr>
      <vt:lpstr>Zlomeniny diafýzy tibie</vt:lpstr>
      <vt:lpstr>Zlomeniny diafýzy tibie</vt:lpstr>
      <vt:lpstr>Zlomeniny distální tibie /  tibiální pilon</vt:lpstr>
      <vt:lpstr>Zlomeniny hlezna</vt:lpstr>
      <vt:lpstr>Zlomeniny hlezna</vt:lpstr>
      <vt:lpstr>Zlomeniny hlezna</vt:lpstr>
      <vt:lpstr>Zlomeniny nohy</vt:lpstr>
      <vt:lpstr>Zlomeniny nohy</vt:lpstr>
      <vt:lpstr>Kolenní kloub - anatomie</vt:lpstr>
      <vt:lpstr>Kolenní kloub</vt:lpstr>
      <vt:lpstr>Kolenní kloub - testy </vt:lpstr>
      <vt:lpstr>Kolenní kloub - testy</vt:lpstr>
      <vt:lpstr>Kolenní kloub - zobrazovací metody</vt:lpstr>
      <vt:lpstr>Artroskopie</vt:lpstr>
      <vt:lpstr>Luxace kolenního kloubu</vt:lpstr>
      <vt:lpstr>Izolované poranění vazů</vt:lpstr>
      <vt:lpstr>Poranění menisků</vt:lpstr>
      <vt:lpstr>Poranění šlachy m. quadriceps</vt:lpstr>
      <vt:lpstr>Poranění lig. patellae proprium</vt:lpstr>
      <vt:lpstr>Zlomeniny patelly</vt:lpstr>
      <vt:lpstr>Luxace patelly</vt:lpstr>
      <vt:lpstr>Kompartment syndrom</vt:lpstr>
      <vt:lpstr>Poranění achilovy šlachy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Téma kapitoly:</dc:title>
  <dc:creator>vlastnik</dc:creator>
  <cp:lastModifiedBy>Daniel Ira</cp:lastModifiedBy>
  <cp:revision>212</cp:revision>
  <dcterms:created xsi:type="dcterms:W3CDTF">2021-06-04T19:14:50Z</dcterms:created>
  <dcterms:modified xsi:type="dcterms:W3CDTF">2023-04-15T13:59:02Z</dcterms:modified>
</cp:coreProperties>
</file>