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2" r:id="rId3"/>
    <p:sldId id="278" r:id="rId4"/>
    <p:sldId id="300" r:id="rId5"/>
    <p:sldId id="259" r:id="rId6"/>
    <p:sldId id="263" r:id="rId7"/>
    <p:sldId id="264" r:id="rId8"/>
    <p:sldId id="265" r:id="rId9"/>
    <p:sldId id="301" r:id="rId10"/>
    <p:sldId id="266" r:id="rId11"/>
    <p:sldId id="267" r:id="rId12"/>
    <p:sldId id="268" r:id="rId13"/>
    <p:sldId id="270" r:id="rId14"/>
    <p:sldId id="277" r:id="rId15"/>
    <p:sldId id="271" r:id="rId16"/>
    <p:sldId id="272" r:id="rId17"/>
    <p:sldId id="273" r:id="rId18"/>
    <p:sldId id="323" r:id="rId19"/>
    <p:sldId id="32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BD161-85CA-1490-9D4B-50E388ABD1FE}" v="34" dt="2021-09-05T20:07:40.363"/>
    <p1510:client id="{CAAD532F-FC1E-8353-0BEC-AA33B3150612}" v="559" dt="2021-09-05T19:40:53.065"/>
    <p1510:client id="{D645A6EE-F772-D0BA-4FA1-4FD8D2AEB35D}" v="26" dt="2021-09-05T20:10:5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503" autoAdjust="0"/>
  </p:normalViewPr>
  <p:slideViewPr>
    <p:cSldViewPr>
      <p:cViewPr varScale="1">
        <p:scale>
          <a:sx n="100" d="100"/>
          <a:sy n="100" d="100"/>
        </p:scale>
        <p:origin x="58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980041-F0A3-4B2B-9A5F-0C5071A2F839}" type="datetimeFigureOut">
              <a:rPr lang="cs-CZ" smtClean="0"/>
              <a:pPr/>
              <a:t>21.05.2024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9FE23D-6E2C-485C-BAD2-F972C05E6A1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E23D-6E2C-485C-BAD2-F972C05E6A1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87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21.05.2024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rgbClr val="0000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Pavel Smékal</a:t>
            </a:r>
          </a:p>
          <a:p>
            <a:r>
              <a:rPr lang="cs-CZ" sz="1500" i="1" dirty="0">
                <a:latin typeface="Arial" pitchFamily="34" charset="0"/>
                <a:cs typeface="Arial" pitchFamily="34" charset="0"/>
              </a:rPr>
              <a:t>Klinika úrazové chirurgie TC FN Brno</a:t>
            </a:r>
            <a:endParaRPr sz="1500" i="1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zlomeniny lebky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cs typeface="Arial" pitchFamily="34" charset="0"/>
              </a:rPr>
              <a:t>Observace u nedislokovaných zlomenin</a:t>
            </a:r>
          </a:p>
          <a:p>
            <a:r>
              <a:rPr lang="cs-CZ" sz="1800" dirty="0">
                <a:ea typeface="Calibri" panose="020F0502020204030204" pitchFamily="34" charset="0"/>
              </a:rPr>
              <a:t>Při dislokaci zlomeniny (o více než šíři kosti) nebo při zlomenině zahrnující sinus nutný chirurgický zákrok.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radiographics.rsna.org/content/23/4/811/F33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96952"/>
            <a:ext cx="2674640" cy="34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http://images.radiopaedia.org/images/1670310/0bf79f41ccb7e6a083584ab41e5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30" y="2996953"/>
            <a:ext cx="2649405" cy="34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ars.els-cdn.com/content/image/1-s2.0-S096758680500408X-gr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2999268"/>
            <a:ext cx="2958265" cy="346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BB6E900-6946-4B64-9F8C-32D5596A67C1}"/>
              </a:ext>
            </a:extLst>
          </p:cNvPr>
          <p:cNvSpPr txBox="1"/>
          <p:nvPr/>
        </p:nvSpPr>
        <p:spPr>
          <a:xfrm>
            <a:off x="2564005" y="2522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9C152AC-97CB-4D67-BAA1-2DB08D1275B8}"/>
              </a:ext>
            </a:extLst>
          </p:cNvPr>
          <p:cNvSpPr txBox="1"/>
          <p:nvPr/>
        </p:nvSpPr>
        <p:spPr>
          <a:xfrm>
            <a:off x="5357132" y="251428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B6472C-EF0F-41B2-92A1-4D478F3CB1AC}"/>
              </a:ext>
            </a:extLst>
          </p:cNvPr>
          <p:cNvSpPr txBox="1"/>
          <p:nvPr/>
        </p:nvSpPr>
        <p:spPr>
          <a:xfrm>
            <a:off x="8489392" y="25189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2681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epidurální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10344"/>
            <a:ext cx="8229600" cy="4525963"/>
          </a:xfrm>
        </p:spPr>
        <p:txBody>
          <a:bodyPr/>
          <a:lstStyle/>
          <a:p>
            <a:r>
              <a:rPr lang="cs-CZ" sz="1800" dirty="0">
                <a:ea typeface="Calibri" panose="020F0502020204030204" pitchFamily="34" charset="0"/>
              </a:rPr>
              <a:t>poraněním </a:t>
            </a:r>
            <a:r>
              <a:rPr lang="cs-CZ" sz="1800" dirty="0" err="1">
                <a:ea typeface="Calibri" panose="020F0502020204030204" pitchFamily="34" charset="0"/>
              </a:rPr>
              <a:t>arteria</a:t>
            </a:r>
            <a:r>
              <a:rPr lang="cs-CZ" sz="1800" dirty="0">
                <a:ea typeface="Calibri" panose="020F0502020204030204" pitchFamily="34" charset="0"/>
              </a:rPr>
              <a:t> </a:t>
            </a:r>
            <a:r>
              <a:rPr lang="cs-CZ" sz="1800" dirty="0" err="1">
                <a:ea typeface="Calibri" panose="020F0502020204030204" pitchFamily="34" charset="0"/>
              </a:rPr>
              <a:t>meningica</a:t>
            </a:r>
            <a:r>
              <a:rPr lang="cs-CZ" sz="1800" dirty="0">
                <a:ea typeface="Calibri" panose="020F0502020204030204" pitchFamily="34" charset="0"/>
              </a:rPr>
              <a:t> media</a:t>
            </a:r>
          </a:p>
          <a:p>
            <a:r>
              <a:rPr lang="cs-CZ" sz="1800" dirty="0">
                <a:ea typeface="Calibri" panose="020F0502020204030204" pitchFamily="34" charset="0"/>
              </a:rPr>
              <a:t>kolekce hematomu postupně odděluje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od lebky a vytváří čočkovitý (konvexní hematom)</a:t>
            </a:r>
          </a:p>
          <a:p>
            <a:r>
              <a:rPr lang="cs-CZ" sz="1800" dirty="0"/>
              <a:t>„lucidní interval“ ! </a:t>
            </a:r>
            <a:endParaRPr lang="cs-CZ" sz="2000" dirty="0">
              <a:cs typeface="Arial" pitchFamily="34" charset="0"/>
            </a:endParaRPr>
          </a:p>
          <a:p>
            <a:r>
              <a:rPr lang="cs-CZ" sz="1800" dirty="0">
                <a:ea typeface="Calibri" panose="020F0502020204030204" pitchFamily="34" charset="0"/>
              </a:rPr>
              <a:t>obvykle léčeny chirurgickou evakuací, pokud jsou velké nebo spojené s alterací neurologického stavu. 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anesthesia2000.com/BrainInjury/epidural_hemato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861048"/>
            <a:ext cx="253062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drugline.org/img/term/hematoma-extradural-692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84" y="3861048"/>
            <a:ext cx="2643608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E1A184-EFC2-47AB-85DF-92239EA47079}"/>
              </a:ext>
            </a:extLst>
          </p:cNvPr>
          <p:cNvSpPr txBox="1"/>
          <p:nvPr/>
        </p:nvSpPr>
        <p:spPr>
          <a:xfrm>
            <a:off x="4561114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4788-8FD1-408E-9885-6ACA147E9112}"/>
              </a:ext>
            </a:extLst>
          </p:cNvPr>
          <p:cNvSpPr txBox="1"/>
          <p:nvPr/>
        </p:nvSpPr>
        <p:spPr>
          <a:xfrm>
            <a:off x="7818979" y="33809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34522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1" y="125649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subdurální hematom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7226" y="508001"/>
            <a:ext cx="8229600" cy="3616397"/>
          </a:xfrm>
        </p:spPr>
        <p:txBody>
          <a:bodyPr/>
          <a:lstStyle/>
          <a:p>
            <a:pPr marL="0" indent="0">
              <a:buNone/>
            </a:pPr>
            <a:endParaRPr lang="sk-SK" sz="2000" dirty="0"/>
          </a:p>
          <a:p>
            <a:r>
              <a:rPr lang="cs-CZ" sz="1800" dirty="0">
                <a:ea typeface="Calibri" panose="020F0502020204030204" pitchFamily="34" charset="0"/>
              </a:rPr>
              <a:t>subdurální hematomy se vyskytují při krvácení mezi </a:t>
            </a:r>
            <a:r>
              <a:rPr lang="cs-CZ" sz="1800" dirty="0" err="1">
                <a:ea typeface="Calibri" panose="020F0502020204030204" pitchFamily="34" charset="0"/>
              </a:rPr>
              <a:t>dura</a:t>
            </a:r>
            <a:r>
              <a:rPr lang="cs-CZ" sz="1800" dirty="0">
                <a:ea typeface="Calibri" panose="020F0502020204030204" pitchFamily="34" charset="0"/>
              </a:rPr>
              <a:t> mater a mozkový parenchym.</a:t>
            </a:r>
          </a:p>
          <a:p>
            <a:r>
              <a:rPr lang="cs-CZ" sz="1800" dirty="0">
                <a:ea typeface="Calibri" panose="020F0502020204030204" pitchFamily="34" charset="0"/>
              </a:rPr>
              <a:t>Krvácení kopíruje vnitřní konturu lebky, na CT se zobrazují konkávním tvarem</a:t>
            </a:r>
            <a:endParaRPr lang="cs-CZ" altLang="cs-CZ" sz="1800" dirty="0"/>
          </a:p>
          <a:p>
            <a:r>
              <a:rPr lang="cs-CZ" sz="1800" dirty="0">
                <a:ea typeface="Calibri" panose="020F0502020204030204" pitchFamily="34" charset="0"/>
              </a:rPr>
              <a:t>mohou být léčeny chirurgicky, pokud mají vliv na celkový stav pacienta, ale prognóza je nejistá a výsledek závisí na rozsahu základního poranění mozku.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upload.wikimedia.org/wikipedia/commons/thumb/5/5e/Subduralandherniation.PNG/230px-Subduralandherni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356992"/>
            <a:ext cx="265966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rad.usuhs.edu/medpix/include/medpix_image.php3?imageid=17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4" y="3356992"/>
            <a:ext cx="274664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EB4743-6645-4854-B02E-BAB363557E05}"/>
              </a:ext>
            </a:extLst>
          </p:cNvPr>
          <p:cNvSpPr txBox="1"/>
          <p:nvPr/>
        </p:nvSpPr>
        <p:spPr>
          <a:xfrm>
            <a:off x="5113773" y="28738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00625D2-0B21-4A8C-8C29-C926A0979C26}"/>
              </a:ext>
            </a:extLst>
          </p:cNvPr>
          <p:cNvSpPr txBox="1"/>
          <p:nvPr/>
        </p:nvSpPr>
        <p:spPr>
          <a:xfrm>
            <a:off x="8233472" y="28785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407654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epi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/ subdurální hematom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2.bp.blogspot.com/_OwoEg7Db_AE/TQ8ETKa89DI/AAAAAAAABF4/UTgS_GnN1vM/s1600/heamto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79" y="1941844"/>
            <a:ext cx="4176464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erckmanuals.com/media/home/figures/PHY_pockets_blood_brain_head_inju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9" y="1942333"/>
            <a:ext cx="4565837" cy="43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F01F7C-7D89-48EB-802F-863924EA4E33}"/>
              </a:ext>
            </a:extLst>
          </p:cNvPr>
          <p:cNvSpPr txBox="1"/>
          <p:nvPr/>
        </p:nvSpPr>
        <p:spPr>
          <a:xfrm>
            <a:off x="5528269" y="11781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29</a:t>
            </a:r>
          </a:p>
        </p:txBody>
      </p:sp>
    </p:spTree>
    <p:extLst>
      <p:ext uri="{BB962C8B-B14F-4D97-AF65-F5344CB8AC3E}">
        <p14:creationId xmlns:p14="http://schemas.microsoft.com/office/powerpoint/2010/main" val="267477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mozkové kontuze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54831" y="5980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endParaRPr lang="cs-CZ" sz="1800" dirty="0"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ea typeface="Calibri" panose="020F0502020204030204" pitchFamily="34" charset="0"/>
              </a:rPr>
              <a:t>vyskytují se v samotné mozkové tkáni. Léčba je významně omezena rozsahem celkově poškozené mozkové tkáně (zánětlivou reakcí na původní poranění).</a:t>
            </a:r>
            <a:r>
              <a:rPr lang="cs-CZ" sz="1800" dirty="0">
                <a:cs typeface="Arial" pitchFamily="34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cs-CZ" sz="1800" dirty="0">
                <a:cs typeface="Arial" pitchFamily="34" charset="0"/>
              </a:rPr>
              <a:t>Formy kontuze: </a:t>
            </a: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a)     Edematózní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b)     </a:t>
            </a:r>
            <a:r>
              <a:rPr lang="cs-CZ" sz="1800" dirty="0" err="1">
                <a:cs typeface="Arial" pitchFamily="34" charset="0"/>
              </a:rPr>
              <a:t>Hemorhagická</a:t>
            </a:r>
            <a:endParaRPr lang="en-US" sz="1800" dirty="0"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95000"/>
              <a:buNone/>
              <a:defRPr/>
            </a:pPr>
            <a:r>
              <a:rPr lang="cs-CZ" sz="1800" dirty="0">
                <a:cs typeface="Arial" pitchFamily="34" charset="0"/>
              </a:rPr>
              <a:t>        c)     </a:t>
            </a:r>
            <a:r>
              <a:rPr lang="cs-CZ" sz="1800" dirty="0" err="1">
                <a:cs typeface="Arial" pitchFamily="34" charset="0"/>
              </a:rPr>
              <a:t>Dilacerace</a:t>
            </a:r>
            <a:endParaRPr lang="cs-CZ" sz="1800" dirty="0">
              <a:cs typeface="Arial" pitchFamily="34" charset="0"/>
            </a:endParaRPr>
          </a:p>
        </p:txBody>
      </p:sp>
      <p:pic>
        <p:nvPicPr>
          <p:cNvPr id="5" name="Picture 4" descr="http://2.bp.blogspot.com/-AY5iJyhsCXg/TVNi-tx2c7I/AAAAAAAAACA/o0BVxisRFpI/s1600/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861049"/>
            <a:ext cx="2448272" cy="297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ages.radiopaedia.org/images/1009028/7a885db8286da47b7ae8e7b4dba7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1"/>
            <a:ext cx="2520280" cy="30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4482D3-68D8-460B-9F93-5482AAB09297}"/>
              </a:ext>
            </a:extLst>
          </p:cNvPr>
          <p:cNvSpPr txBox="1"/>
          <p:nvPr/>
        </p:nvSpPr>
        <p:spPr>
          <a:xfrm>
            <a:off x="2777532" y="32506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3361E3-6985-4A3C-AAE8-AED81422381F}"/>
              </a:ext>
            </a:extLst>
          </p:cNvPr>
          <p:cNvSpPr txBox="1"/>
          <p:nvPr/>
        </p:nvSpPr>
        <p:spPr>
          <a:xfrm>
            <a:off x="8271154" y="32427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</p:spTree>
    <p:extLst>
      <p:ext uri="{BB962C8B-B14F-4D97-AF65-F5344CB8AC3E}">
        <p14:creationId xmlns:p14="http://schemas.microsoft.com/office/powerpoint/2010/main" val="429481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-16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latin typeface="Arial" pitchFamily="34" charset="0"/>
                <a:cs typeface="Arial" pitchFamily="34" charset="0"/>
              </a:rPr>
              <a:t>Hlava - subarachnoidální krvácení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8640" y="116543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Dobře cévně zásobená pia mater přímo pokrývá mozek. Poranění cév pia mater, stejně jako vlastní mozkové tkáně, může způsobit subarachnoidální krvácení </a:t>
            </a:r>
            <a:endParaRPr lang="cs-CZ" sz="1800" dirty="0">
              <a:cs typeface="Arial" pitchFamily="34" charset="0"/>
            </a:endParaRP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www.radiologytutorials.com/getimage.cgi?i=bilder/2/197-1&amp;r=1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28" y="2569117"/>
            <a:ext cx="3127632" cy="421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merckmanuals.com/media/home/figures/NEU_bursts_breaks_strok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564904"/>
            <a:ext cx="3744987" cy="406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45A3E7-929A-42C1-8B96-16FD2A815906}"/>
              </a:ext>
            </a:extLst>
          </p:cNvPr>
          <p:cNvSpPr txBox="1"/>
          <p:nvPr/>
        </p:nvSpPr>
        <p:spPr>
          <a:xfrm>
            <a:off x="3593960" y="20197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01FFFD9-BDC5-4C0B-B48C-E6D7A943F0CA}"/>
              </a:ext>
            </a:extLst>
          </p:cNvPr>
          <p:cNvSpPr txBox="1"/>
          <p:nvPr/>
        </p:nvSpPr>
        <p:spPr>
          <a:xfrm>
            <a:off x="8132989" y="2087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difúzní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axonální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poranění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6368" y="1130457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/>
              <a:t>Střižné poranění - </a:t>
            </a:r>
            <a:r>
              <a:rPr lang="cs-CZ" sz="1800" dirty="0">
                <a:ea typeface="Calibri" panose="020F0502020204030204" pitchFamily="34" charset="0"/>
              </a:rPr>
              <a:t>důsledek rozdílného pohybu </a:t>
            </a:r>
            <a:r>
              <a:rPr lang="cs-CZ" sz="1800" dirty="0" err="1">
                <a:ea typeface="Calibri" panose="020F0502020204030204" pitchFamily="34" charset="0"/>
              </a:rPr>
              <a:t>axonální</a:t>
            </a:r>
            <a:r>
              <a:rPr lang="cs-CZ" sz="1800" dirty="0">
                <a:ea typeface="Calibri" panose="020F0502020204030204" pitchFamily="34" charset="0"/>
              </a:rPr>
              <a:t> tkáně s nižší hustotou (bílá hmota) ve vztahu k šedé hmotě s vyšší hustotou.</a:t>
            </a:r>
          </a:p>
          <a:p>
            <a:r>
              <a:rPr lang="cs-CZ" sz="1800" dirty="0">
                <a:ea typeface="Calibri" panose="020F0502020204030204" pitchFamily="34" charset="0"/>
              </a:rPr>
              <a:t>Drobné tečkovité krvácení a narušení mozkové tkáně bez velkého </a:t>
            </a:r>
            <a:r>
              <a:rPr lang="cs-CZ" sz="1800" dirty="0" err="1">
                <a:ea typeface="Calibri" panose="020F0502020204030204" pitchFamily="34" charset="0"/>
              </a:rPr>
              <a:t>extraaxiálního</a:t>
            </a:r>
            <a:r>
              <a:rPr lang="cs-CZ" sz="1800" dirty="0">
                <a:ea typeface="Calibri" panose="020F0502020204030204" pitchFamily="34" charset="0"/>
              </a:rPr>
              <a:t> nebo </a:t>
            </a:r>
            <a:r>
              <a:rPr lang="cs-CZ" sz="1800" dirty="0" err="1">
                <a:ea typeface="Calibri" panose="020F0502020204030204" pitchFamily="34" charset="0"/>
              </a:rPr>
              <a:t>intraparenchymálního</a:t>
            </a:r>
            <a:r>
              <a:rPr lang="cs-CZ" sz="1800" dirty="0">
                <a:ea typeface="Calibri" panose="020F0502020204030204" pitchFamily="34" charset="0"/>
              </a:rPr>
              <a:t> krvácení</a:t>
            </a:r>
          </a:p>
          <a:p>
            <a:r>
              <a:rPr lang="cs-CZ" sz="1800" dirty="0">
                <a:ea typeface="Calibri" panose="020F0502020204030204" pitchFamily="34" charset="0"/>
              </a:rPr>
              <a:t>Různorodý průběh: </a:t>
            </a:r>
            <a:r>
              <a:rPr lang="cs-CZ" sz="1800" dirty="0" err="1">
                <a:ea typeface="Calibri" panose="020F0502020204030204" pitchFamily="34" charset="0"/>
              </a:rPr>
              <a:t>kompletni</a:t>
            </a:r>
            <a:r>
              <a:rPr lang="cs-CZ" sz="1800" dirty="0">
                <a:ea typeface="Calibri" panose="020F0502020204030204" pitchFamily="34" charset="0"/>
              </a:rPr>
              <a:t> zhojení až mozková smrt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</a:t>
            </a:r>
            <a:r>
              <a:rPr lang="cs-CZ" sz="1800" dirty="0">
                <a:ea typeface="Calibri" panose="020F0502020204030204" pitchFamily="34" charset="0"/>
              </a:rPr>
              <a:t>ubarachnoidální krvácení a DAP jsou nejčastěji léčeny bez operace kvůli riziku poškození původně neporaněné části mozkové tkáně. Prognóza je proměnlivá a závisí na stupni poranění, regenerace může trvat měsíce nebo roky.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005065"/>
            <a:ext cx="3635896" cy="2822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6" y="4005066"/>
            <a:ext cx="3908453" cy="28529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2E6287-91A1-49B9-8301-A8C59CFC09DB}"/>
              </a:ext>
            </a:extLst>
          </p:cNvPr>
          <p:cNvSpPr txBox="1"/>
          <p:nvPr/>
        </p:nvSpPr>
        <p:spPr>
          <a:xfrm>
            <a:off x="2915697" y="3552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9C44D5-78DF-41F6-BE19-6A47721C3573}"/>
              </a:ext>
            </a:extLst>
          </p:cNvPr>
          <p:cNvSpPr txBox="1"/>
          <p:nvPr/>
        </p:nvSpPr>
        <p:spPr>
          <a:xfrm>
            <a:off x="8321396" y="35442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</p:spTree>
    <p:extLst>
      <p:ext uri="{BB962C8B-B14F-4D97-AF65-F5344CB8AC3E}">
        <p14:creationId xmlns:p14="http://schemas.microsoft.com/office/powerpoint/2010/main" val="63854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724942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Arial" pitchFamily="34" charset="0"/>
                <a:cs typeface="Arial" pitchFamily="34" charset="0"/>
              </a:rPr>
              <a:t>Hlava - management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0992" y="841575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Vždy začíná vstupním vyšetřením algoritmem ABCDE.</a:t>
            </a:r>
          </a:p>
          <a:p>
            <a:r>
              <a:rPr lang="cs-CZ" sz="1800" dirty="0">
                <a:ea typeface="Calibri" panose="020F0502020204030204" pitchFamily="34" charset="0"/>
              </a:rPr>
              <a:t>Zásadou je kontrolovat resp. snižovat ICP, který se zvyšuje v reakci na poranění. </a:t>
            </a:r>
          </a:p>
          <a:p>
            <a:r>
              <a:rPr lang="cs-CZ" sz="1800" dirty="0">
                <a:ea typeface="Calibri" panose="020F0502020204030204" pitchFamily="34" charset="0"/>
              </a:rPr>
              <a:t>Existuje několik metod pro měření ICP</a:t>
            </a:r>
          </a:p>
          <a:p>
            <a:r>
              <a:rPr lang="cs-CZ" sz="1800" dirty="0">
                <a:ea typeface="Calibri" panose="020F0502020204030204" pitchFamily="34" charset="0"/>
              </a:rPr>
              <a:t> Kromě odvodu mozkomíšního moku katetrem umístěným v komorách zahrnují další symptomatická opatření vedoucí ke kontrole hladiny ICP správnou polohu pacienta, </a:t>
            </a:r>
            <a:r>
              <a:rPr lang="cs-CZ" sz="1800" dirty="0" err="1">
                <a:ea typeface="Calibri" panose="020F0502020204030204" pitchFamily="34" charset="0"/>
              </a:rPr>
              <a:t>sedaci</a:t>
            </a:r>
            <a:r>
              <a:rPr lang="cs-CZ" sz="1800" dirty="0">
                <a:ea typeface="Calibri" panose="020F0502020204030204" pitchFamily="34" charset="0"/>
              </a:rPr>
              <a:t>, hyperventilaci, omezení nitrožilní </a:t>
            </a:r>
            <a:r>
              <a:rPr lang="cs-CZ" sz="1800" dirty="0" err="1">
                <a:ea typeface="Calibri" panose="020F0502020204030204" pitchFamily="34" charset="0"/>
              </a:rPr>
              <a:t>volumoterapie</a:t>
            </a:r>
            <a:r>
              <a:rPr lang="cs-CZ" sz="1800" dirty="0">
                <a:ea typeface="Calibri" panose="020F0502020204030204" pitchFamily="34" charset="0"/>
              </a:rPr>
              <a:t> a diuretika</a:t>
            </a:r>
            <a:endParaRPr lang="cs-CZ" sz="1800" dirty="0"/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104556"/>
            <a:ext cx="7315200" cy="1285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933056"/>
            <a:ext cx="7315200" cy="29249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6BCE91A-A937-4445-90E2-8B714E367E82}"/>
              </a:ext>
            </a:extLst>
          </p:cNvPr>
          <p:cNvSpPr txBox="1"/>
          <p:nvPr/>
        </p:nvSpPr>
        <p:spPr>
          <a:xfrm>
            <a:off x="9371763" y="33134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6ABF72-467A-4CB1-A779-AB6B182C28C9}"/>
              </a:ext>
            </a:extLst>
          </p:cNvPr>
          <p:cNvSpPr txBox="1"/>
          <p:nvPr/>
        </p:nvSpPr>
        <p:spPr>
          <a:xfrm>
            <a:off x="9464396" y="501381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4D94D9-EBFA-B749-9C19-660105BC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Poranění hlavy - </a:t>
            </a:r>
            <a:r>
              <a:rPr lang="cs-CZ" dirty="0" err="1"/>
              <a:t>take-home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6739A-115C-AE41-9F1A-9DD8521A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ea typeface="Calibri" panose="020F0502020204030204" pitchFamily="34" charset="0"/>
              </a:rPr>
              <a:t>Poranění hlavy je nejčastější příčinou úmrtnosti (cca 50%) související s traumatem. Jedná se o hlavní příčinu dlouhodobé invalidity</a:t>
            </a:r>
          </a:p>
          <a:p>
            <a:r>
              <a:rPr lang="cs-CZ" sz="1800" dirty="0">
                <a:ea typeface="Calibri" panose="020F0502020204030204" pitchFamily="34" charset="0"/>
              </a:rPr>
              <a:t>Anatomie se podílí významnou měrou na rozsahu poranění hlavy</a:t>
            </a:r>
          </a:p>
          <a:p>
            <a:r>
              <a:rPr lang="cs-CZ" sz="1800" dirty="0" err="1"/>
              <a:t>Monro-Kellie</a:t>
            </a:r>
            <a:r>
              <a:rPr lang="cs-CZ" sz="1800" dirty="0"/>
              <a:t> hypotéza je základním principem poškození mozku při poraněních hlavy</a:t>
            </a:r>
          </a:p>
          <a:p>
            <a:r>
              <a:rPr lang="cs-CZ" sz="1800" dirty="0"/>
              <a:t>Většina poraněních mozku je léčena konzervativně, operace je vyhrazena pro rozsáhlé krvácení a traumata spojená s neurologickým deficitem</a:t>
            </a:r>
          </a:p>
          <a:p>
            <a:r>
              <a:rPr lang="cs-CZ" sz="1800" dirty="0">
                <a:ea typeface="Calibri" panose="020F0502020204030204" pitchFamily="34" charset="0"/>
              </a:rPr>
              <a:t>Pokud je léčba rychlá, prognóza je obecně dobrá.</a:t>
            </a:r>
          </a:p>
          <a:p>
            <a:r>
              <a:rPr lang="cs-CZ" sz="1800" dirty="0">
                <a:ea typeface="Calibri" panose="020F0502020204030204" pitchFamily="34" charset="0"/>
              </a:rPr>
              <a:t>Léčba poranění hlavy začíná vstupním vyšetřením algoritmem ABCDE</a:t>
            </a:r>
          </a:p>
          <a:p>
            <a:r>
              <a:rPr lang="cs-CZ" sz="1800" dirty="0">
                <a:ea typeface="Calibri" panose="020F0502020204030204" pitchFamily="34" charset="0"/>
              </a:rPr>
              <a:t>Nejlepších možných výsledků poranění hlavy je dosaženo s důrazem na omezení ICP při podpoře metabolických požadavků celého těla.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10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Poranění hlavy - zdroje a odkazy na další výukové materiály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​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618342"/>
            <a:ext cx="11089232" cy="524190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sz="2600" dirty="0" err="1">
                <a:ea typeface="+mn-lt"/>
              </a:rPr>
              <a:t>Lawrence</a:t>
            </a:r>
            <a:r>
              <a:rPr lang="cs-CZ" sz="2600" dirty="0">
                <a:ea typeface="+mn-lt"/>
              </a:rPr>
              <a:t> P.F. et al.: </a:t>
            </a:r>
            <a:r>
              <a:rPr lang="cs-CZ" sz="2600" dirty="0" err="1">
                <a:ea typeface="+mn-lt"/>
              </a:rPr>
              <a:t>Essential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General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5th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Lippincott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Williams</a:t>
            </a:r>
            <a:r>
              <a:rPr lang="cs-CZ" sz="2600" dirty="0">
                <a:ea typeface="+mn-lt"/>
              </a:rPr>
              <a:t> and Wilkins, 2019 Obr. 2,4,15,18,23,27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ACS, </a:t>
            </a:r>
            <a:r>
              <a:rPr lang="cs-CZ" sz="2600" dirty="0" err="1">
                <a:ea typeface="+mn-lt"/>
              </a:rPr>
              <a:t>Commitee</a:t>
            </a:r>
            <a:r>
              <a:rPr lang="cs-CZ" sz="2600" dirty="0">
                <a:ea typeface="+mn-lt"/>
              </a:rPr>
              <a:t>: ATLS </a:t>
            </a:r>
            <a:r>
              <a:rPr lang="cs-CZ" sz="2600" dirty="0" err="1">
                <a:ea typeface="+mn-lt"/>
              </a:rPr>
              <a:t>Advanced</a:t>
            </a:r>
            <a:r>
              <a:rPr lang="cs-CZ" sz="2600" dirty="0">
                <a:ea typeface="+mn-lt"/>
              </a:rPr>
              <a:t> Trauma </a:t>
            </a:r>
            <a:r>
              <a:rPr lang="cs-CZ" sz="2600" dirty="0" err="1">
                <a:ea typeface="+mn-lt"/>
              </a:rPr>
              <a:t>Life</a:t>
            </a:r>
            <a:r>
              <a:rPr lang="cs-CZ" sz="2600" dirty="0">
                <a:ea typeface="+mn-lt"/>
              </a:rPr>
              <a:t> Support 10th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 Student </a:t>
            </a:r>
            <a:r>
              <a:rPr lang="cs-CZ" sz="2600" dirty="0" err="1">
                <a:ea typeface="+mn-lt"/>
              </a:rPr>
              <a:t>Course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Manual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American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Collegge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of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Surgeon</a:t>
            </a:r>
            <a:r>
              <a:rPr lang="cs-CZ" sz="2600" dirty="0">
                <a:ea typeface="+mn-lt"/>
              </a:rPr>
              <a:t>, 2018 Obr. 22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Youmans</a:t>
            </a:r>
            <a:r>
              <a:rPr lang="cs-CZ" sz="2600" dirty="0">
                <a:ea typeface="+mn-lt"/>
              </a:rPr>
              <a:t> and </a:t>
            </a:r>
            <a:r>
              <a:rPr lang="cs-CZ" sz="2600" dirty="0" err="1">
                <a:ea typeface="+mn-lt"/>
              </a:rPr>
              <a:t>Winn</a:t>
            </a:r>
            <a:r>
              <a:rPr lang="cs-CZ" sz="2600" dirty="0">
                <a:ea typeface="+mn-lt"/>
              </a:rPr>
              <a:t>: </a:t>
            </a:r>
            <a:r>
              <a:rPr lang="cs-CZ" sz="2600" dirty="0" err="1">
                <a:ea typeface="+mn-lt"/>
              </a:rPr>
              <a:t>Neurological</a:t>
            </a:r>
            <a:r>
              <a:rPr lang="cs-CZ" sz="2600" dirty="0">
                <a:ea typeface="+mn-lt"/>
              </a:rPr>
              <a:t> </a:t>
            </a:r>
            <a:r>
              <a:rPr lang="cs-CZ" sz="2600" dirty="0" err="1">
                <a:ea typeface="+mn-lt"/>
              </a:rPr>
              <a:t>Surgery</a:t>
            </a:r>
            <a:r>
              <a:rPr lang="cs-CZ" sz="2600" dirty="0">
                <a:ea typeface="+mn-lt"/>
              </a:rPr>
              <a:t>, 7th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Elsevier</a:t>
            </a:r>
            <a:r>
              <a:rPr lang="cs-CZ" sz="2600" dirty="0">
                <a:ea typeface="+mn-lt"/>
              </a:rPr>
              <a:t>, 2019 Obr. 3,5,6,16,17,28, 29</a:t>
            </a:r>
            <a:endParaRPr lang="cs-CZ" dirty="0">
              <a:ea typeface="+mn-lt"/>
            </a:endParaRPr>
          </a:p>
          <a:p>
            <a:r>
              <a:rPr lang="cs-CZ" sz="2600" dirty="0" err="1">
                <a:ea typeface="+mn-lt"/>
              </a:rPr>
              <a:t>Feliciano</a:t>
            </a:r>
            <a:r>
              <a:rPr lang="cs-CZ" sz="2600" dirty="0">
                <a:ea typeface="+mn-lt"/>
              </a:rPr>
              <a:t> D.D, Kenneth L.M., </a:t>
            </a:r>
            <a:r>
              <a:rPr lang="cs-CZ" sz="2600" dirty="0" err="1">
                <a:ea typeface="+mn-lt"/>
              </a:rPr>
              <a:t>Moore</a:t>
            </a:r>
            <a:r>
              <a:rPr lang="cs-CZ" sz="2600" dirty="0">
                <a:ea typeface="+mn-lt"/>
              </a:rPr>
              <a:t> E.E.: Trauma, 9th </a:t>
            </a:r>
            <a:r>
              <a:rPr lang="cs-CZ" sz="2600" dirty="0" err="1">
                <a:ea typeface="+mn-lt"/>
              </a:rPr>
              <a:t>edition</a:t>
            </a:r>
            <a:r>
              <a:rPr lang="cs-CZ" sz="2600" dirty="0">
                <a:ea typeface="+mn-lt"/>
              </a:rPr>
              <a:t>, </a:t>
            </a:r>
            <a:r>
              <a:rPr lang="cs-CZ" sz="2600" dirty="0" err="1">
                <a:ea typeface="+mn-lt"/>
              </a:rPr>
              <a:t>McGraw-Hill</a:t>
            </a:r>
            <a:r>
              <a:rPr lang="cs-CZ" sz="2600" dirty="0">
                <a:ea typeface="+mn-lt"/>
              </a:rPr>
              <a:t>, 2021 Obr. 7,8,26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úrazové chirurgie FN Brno - záznamy - Obr. 1,9,10,12</a:t>
            </a:r>
            <a:endParaRPr lang="cs-CZ" dirty="0">
              <a:ea typeface="+mn-lt"/>
            </a:endParaRPr>
          </a:p>
          <a:p>
            <a:r>
              <a:rPr lang="cs-CZ" sz="2600" dirty="0">
                <a:ea typeface="+mn-lt"/>
              </a:rPr>
              <a:t>Klinika radiologie a nukleární medicíny FN Brno - záznamy -Obr. 11,13,14,19,20,21,24,25</a:t>
            </a:r>
            <a:endParaRPr lang="cs-CZ" dirty="0"/>
          </a:p>
          <a:p>
            <a:r>
              <a:rPr lang="cs-CZ" sz="2600" dirty="0"/>
              <a:t> V. </a:t>
            </a:r>
            <a:r>
              <a:rPr lang="cs-CZ" sz="2600" dirty="0" err="1"/>
              <a:t>Pokorny</a:t>
            </a:r>
            <a:r>
              <a:rPr lang="cs-CZ" sz="2600" dirty="0"/>
              <a:t> et al: Traumatologie, Triton, 2002</a:t>
            </a:r>
          </a:p>
          <a:p>
            <a:r>
              <a:rPr lang="cs-CZ" sz="2600" dirty="0"/>
              <a:t>P. </a:t>
            </a:r>
            <a:r>
              <a:rPr lang="cs-CZ" sz="2600" dirty="0" err="1"/>
              <a:t>Wendsche</a:t>
            </a:r>
            <a:r>
              <a:rPr lang="cs-CZ" sz="2600" dirty="0"/>
              <a:t>, R. Veselý et al: Traumatologie, </a:t>
            </a:r>
            <a:r>
              <a:rPr lang="cs-CZ" sz="2600" dirty="0" err="1"/>
              <a:t>Galén</a:t>
            </a:r>
            <a:r>
              <a:rPr lang="cs-CZ" sz="2600" dirty="0"/>
              <a:t>, 2019</a:t>
            </a:r>
          </a:p>
          <a:p>
            <a:r>
              <a:rPr lang="cs-CZ" sz="2600" dirty="0"/>
              <a:t> P. </a:t>
            </a:r>
            <a:r>
              <a:rPr lang="cs-CZ" sz="2600" dirty="0" err="1"/>
              <a:t>Višňa</a:t>
            </a:r>
            <a:r>
              <a:rPr lang="cs-CZ" sz="2600" dirty="0"/>
              <a:t>, </a:t>
            </a:r>
            <a:r>
              <a:rPr lang="cs-CZ" sz="2600" dirty="0" err="1"/>
              <a:t>J.Hoch</a:t>
            </a:r>
            <a:r>
              <a:rPr lang="cs-CZ" sz="2600" dirty="0"/>
              <a:t> et al: Traumatologie dospělých, </a:t>
            </a:r>
            <a:r>
              <a:rPr lang="cs-CZ" sz="2600" dirty="0" err="1"/>
              <a:t>Maxdorf</a:t>
            </a:r>
            <a:r>
              <a:rPr lang="cs-CZ" sz="2600" dirty="0"/>
              <a:t>, 2004</a:t>
            </a:r>
          </a:p>
          <a:p>
            <a:r>
              <a:rPr lang="cs-CZ" sz="2600" dirty="0"/>
              <a:t>M. Zeman, Z. Krška et al: Speciální chirurgie, </a:t>
            </a:r>
            <a:r>
              <a:rPr lang="cs-CZ" sz="2600" dirty="0" err="1"/>
              <a:t>Galén</a:t>
            </a:r>
            <a:r>
              <a:rPr lang="cs-CZ" sz="2600" dirty="0"/>
              <a:t>, 2014 </a:t>
            </a:r>
          </a:p>
          <a:p>
            <a:r>
              <a:rPr lang="cs-CZ" sz="2600" dirty="0"/>
              <a:t>www.aosurgery.org</a:t>
            </a:r>
          </a:p>
          <a:p>
            <a:pPr marL="0" indent="0">
              <a:buNone/>
            </a:pPr>
            <a:endParaRPr lang="cs-CZ" sz="2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03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0632" y="1308955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Poranění hlavy</a:t>
            </a:r>
            <a:r>
              <a:rPr lang="cs-CZ" sz="2200"/>
              <a:t> je nejčastější příčinou úmrtnosti (cca 50%) související s traumatem. Jedná se o hlavní příčinu dlouhodobé invalidity. Poranění hlavy může postihnout všechny struktury lebky: kůži a měkké tkáně, skelet a mozek. Poranění jedné struktury je často spojeno se zraněním ostatních. I když je primární poranění mozku obtížně léčitelné, sekundárnímu poranění lze zabránit nebo jej lze omezit vhodným ošetřením. Sekundární poranění nastává, když reakce na primární poranění poškodí mozkovou tkáň.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362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Poranění hlavy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Anatomie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Fyziologie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Klinické a radiodiagnostické vyšetření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Jednotlivá poranění - klasifikace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Terapie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sk-SK" sz="2000" dirty="0" err="1">
                <a:cs typeface="Arial" pitchFamily="34" charset="0"/>
              </a:rPr>
              <a:t>Take-home</a:t>
            </a:r>
            <a:r>
              <a:rPr lang="sk-SK" sz="2000" dirty="0">
                <a:cs typeface="Arial" pitchFamily="34" charset="0"/>
              </a:rPr>
              <a:t> </a:t>
            </a:r>
            <a:r>
              <a:rPr lang="sk-SK" sz="2000" dirty="0" err="1">
                <a:cs typeface="Arial" pitchFamily="34" charset="0"/>
              </a:rPr>
              <a:t>message</a:t>
            </a:r>
            <a:r>
              <a:rPr lang="cs-CZ" sz="2000" dirty="0">
                <a:cs typeface="Arial" pitchFamily="34" charset="0"/>
              </a:rPr>
              <a:t> 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cs-CZ" sz="2000" dirty="0">
                <a:cs typeface="Arial" pitchFamily="34" charset="0"/>
              </a:rPr>
              <a:t>Otázky</a:t>
            </a:r>
            <a:endParaRPr lang="cs-CZ" sz="2000" dirty="0"/>
          </a:p>
          <a:p>
            <a:pPr marL="457200" indent="-457200">
              <a:buAutoNum type="arabicPeriod"/>
            </a:pPr>
            <a:endParaRPr lang="cs-CZ" sz="2000" dirty="0"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933056"/>
            <a:ext cx="6334456" cy="292494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69B837-882F-4309-849A-9BAA5EBE2ADC}"/>
              </a:ext>
            </a:extLst>
          </p:cNvPr>
          <p:cNvSpPr txBox="1"/>
          <p:nvPr/>
        </p:nvSpPr>
        <p:spPr>
          <a:xfrm>
            <a:off x="7362092" y="3426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26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987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itchFamily="34" charset="0"/>
                <a:cs typeface="Arial" pitchFamily="34" charset="0"/>
              </a:rPr>
              <a:t>Hlava - 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837" y="737742"/>
            <a:ext cx="8229600" cy="1684784"/>
          </a:xfrm>
        </p:spPr>
        <p:txBody>
          <a:bodyPr>
            <a:normAutofit/>
          </a:bodyPr>
          <a:lstStyle/>
          <a:p>
            <a:pPr>
              <a:buClr>
                <a:srgbClr val="66FF66"/>
              </a:buClr>
              <a:buSzPct val="100000"/>
              <a:defRPr/>
            </a:pPr>
            <a:endParaRPr lang="cs-CZ" sz="1700" dirty="0"/>
          </a:p>
          <a:p>
            <a:pPr>
              <a:buSzPct val="100000"/>
              <a:defRPr/>
            </a:pPr>
            <a:r>
              <a:rPr lang="cs-CZ" sz="1700" dirty="0"/>
              <a:t>Poranění měkkých tkání : kůže - podkožní tkáň - </a:t>
            </a:r>
            <a:r>
              <a:rPr lang="cs-CZ" sz="1700" dirty="0" err="1"/>
              <a:t>epikraniální</a:t>
            </a:r>
            <a:r>
              <a:rPr lang="cs-CZ" sz="1700" dirty="0"/>
              <a:t> svaly - </a:t>
            </a:r>
            <a:r>
              <a:rPr lang="cs-CZ" sz="1700" dirty="0" err="1"/>
              <a:t>galea</a:t>
            </a:r>
            <a:r>
              <a:rPr lang="cs-CZ" sz="1700" dirty="0"/>
              <a:t> </a:t>
            </a:r>
            <a:r>
              <a:rPr lang="cs-CZ" sz="1700" dirty="0" err="1"/>
              <a:t>aponeurotica</a:t>
            </a:r>
            <a:r>
              <a:rPr lang="cs-CZ" sz="1700" dirty="0"/>
              <a:t> - </a:t>
            </a:r>
            <a:r>
              <a:rPr lang="cs-CZ" sz="1700" dirty="0" err="1"/>
              <a:t>perikranium</a:t>
            </a:r>
            <a:r>
              <a:rPr lang="cs-CZ" sz="1700" dirty="0"/>
              <a:t> / </a:t>
            </a:r>
            <a:r>
              <a:rPr lang="cs-CZ" sz="1700" dirty="0" err="1"/>
              <a:t>periosteum</a:t>
            </a:r>
            <a:br>
              <a:rPr lang="cs-CZ" sz="1700" dirty="0"/>
            </a:br>
            <a:endParaRPr lang="cs-CZ" sz="1700" dirty="0"/>
          </a:p>
          <a:p>
            <a:pPr marL="342900" lvl="1" indent="-342900">
              <a:buSzPct val="100000"/>
              <a:buFont typeface="Arial" pitchFamily="34" charset="0"/>
              <a:buChar char="•"/>
              <a:defRPr/>
            </a:pPr>
            <a:r>
              <a:rPr lang="cs-CZ" sz="1700" dirty="0" err="1"/>
              <a:t>Shaving</a:t>
            </a:r>
            <a:r>
              <a:rPr lang="cs-CZ" sz="1700" dirty="0"/>
              <a:t> - </a:t>
            </a:r>
            <a:r>
              <a:rPr lang="cs-CZ" sz="1700" dirty="0" err="1"/>
              <a:t>ligace</a:t>
            </a:r>
            <a:r>
              <a:rPr lang="cs-CZ" sz="1700" dirty="0"/>
              <a:t> cév - hemostatická sutura - komprese rány</a:t>
            </a:r>
          </a:p>
          <a:p>
            <a:endParaRPr lang="cs-CZ" dirty="0"/>
          </a:p>
        </p:txBody>
      </p:sp>
      <p:pic>
        <p:nvPicPr>
          <p:cNvPr id="4" name="Picture 2" descr="C:\Users\Magda\Desktop\Fotografie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3" y="2857496"/>
            <a:ext cx="2861493" cy="38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________skripta\Figures head injury\Fig.28 Scalp lay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06" y="2738426"/>
            <a:ext cx="5500694" cy="4119574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5CDB27-AD26-4F68-A4B6-47E9F3E7C8F6}"/>
              </a:ext>
            </a:extLst>
          </p:cNvPr>
          <p:cNvSpPr txBox="1"/>
          <p:nvPr/>
        </p:nvSpPr>
        <p:spPr>
          <a:xfrm>
            <a:off x="2815213" y="232116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8999CE-5BB7-48C8-89AA-CCE595FBBA68}"/>
              </a:ext>
            </a:extLst>
          </p:cNvPr>
          <p:cNvSpPr txBox="1"/>
          <p:nvPr/>
        </p:nvSpPr>
        <p:spPr>
          <a:xfrm>
            <a:off x="7329121" y="22630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28</a:t>
            </a:r>
          </a:p>
        </p:txBody>
      </p:sp>
    </p:spTree>
    <p:extLst>
      <p:ext uri="{BB962C8B-B14F-4D97-AF65-F5344CB8AC3E}">
        <p14:creationId xmlns:p14="http://schemas.microsoft.com/office/powerpoint/2010/main" val="241906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3647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Monro-Kellie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doktrína)</a:t>
            </a:r>
            <a:endParaRPr lang="cs-C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5723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Monro</a:t>
            </a:r>
            <a:r>
              <a:rPr lang="en-US" sz="1600" dirty="0"/>
              <a:t>-Kellie </a:t>
            </a:r>
            <a:r>
              <a:rPr lang="cs-CZ" sz="1600" dirty="0"/>
              <a:t>hypotéza popisuje vztah mezi jednotlivými intrakraniálními složkami a intrakraniálním tlakem</a:t>
            </a:r>
          </a:p>
          <a:p>
            <a:r>
              <a:rPr lang="cs-CZ" sz="1600" dirty="0"/>
              <a:t>Jakákoliv změna nitrolebního tlaku vede ke změně krevního průtoku nebo kompresi mozku či přilehlých struktur.</a:t>
            </a:r>
          </a:p>
          <a:p>
            <a:r>
              <a:rPr lang="cs-CZ" sz="1600" dirty="0"/>
              <a:t>Objem lebky je neměnný, za účelem zajištění konstantního intrakraniálního tlaku (ICP), jestliže </a:t>
            </a:r>
          </a:p>
          <a:p>
            <a:pPr marL="0" indent="0">
              <a:buNone/>
            </a:pPr>
            <a:r>
              <a:rPr lang="cs-CZ" sz="1600" dirty="0"/>
              <a:t>       se zvyšuje objem jedné ze složek, objem dalších dvou musí klesat </a:t>
            </a:r>
          </a:p>
          <a:p>
            <a:r>
              <a:rPr lang="cs-CZ" sz="1600" dirty="0"/>
              <a:t>Jestliže pak je v krajní situaci ICP dostatečně vysoký na to, aby bránil průtoku krve </a:t>
            </a:r>
          </a:p>
          <a:p>
            <a:pPr marL="0" indent="0">
              <a:buNone/>
            </a:pPr>
            <a:r>
              <a:rPr lang="cs-CZ" sz="1600" dirty="0"/>
              <a:t>        mozkem (CBF), dochází postupně k mozkové ischemii.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005065"/>
            <a:ext cx="3816424" cy="2634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23414"/>
            <a:ext cx="3024336" cy="31180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295D062-1846-41FE-9F54-064D348DEB87}"/>
              </a:ext>
            </a:extLst>
          </p:cNvPr>
          <p:cNvSpPr txBox="1"/>
          <p:nvPr/>
        </p:nvSpPr>
        <p:spPr>
          <a:xfrm>
            <a:off x="3455796" y="364001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06965B-9D2B-496F-9D54-46D4B1466031}"/>
              </a:ext>
            </a:extLst>
          </p:cNvPr>
          <p:cNvSpPr txBox="1"/>
          <p:nvPr/>
        </p:nvSpPr>
        <p:spPr>
          <a:xfrm>
            <a:off x="7680813" y="34563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fyziologie</a:t>
            </a:r>
            <a:br>
              <a:rPr lang="cs-CZ" sz="3600" b="1" dirty="0">
                <a:latin typeface="Arial" pitchFamily="34" charset="0"/>
                <a:cs typeface="Arial" pitchFamily="34" charset="0"/>
              </a:rPr>
            </a:br>
            <a:r>
              <a:rPr lang="cs-CZ" sz="36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Monro</a:t>
            </a:r>
            <a:r>
              <a:rPr lang="cs-CZ" dirty="0" err="1"/>
              <a:t>-</a:t>
            </a:r>
            <a:r>
              <a:rPr lang="cs-CZ" sz="3600" b="1" dirty="0" err="1">
                <a:latin typeface="Arial" pitchFamily="34" charset="0"/>
                <a:cs typeface="Arial" pitchFamily="34" charset="0"/>
              </a:rPr>
              <a:t>Kellie</a:t>
            </a:r>
            <a:r>
              <a:rPr lang="cs-CZ" sz="3600" b="1" dirty="0">
                <a:latin typeface="Arial" pitchFamily="34" charset="0"/>
                <a:cs typeface="Arial" pitchFamily="34" charset="0"/>
              </a:rPr>
              <a:t> doktrína)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 </a:t>
            </a:r>
            <a:r>
              <a:rPr lang="cs-CZ" sz="1600" dirty="0"/>
              <a:t>Křivka znázorňující vztah intrakraniálního objemu a tlaku</a:t>
            </a:r>
            <a:r>
              <a:rPr lang="en-US" sz="1600" dirty="0"/>
              <a:t> (1) </a:t>
            </a:r>
            <a:r>
              <a:rPr lang="cs-CZ" sz="1600" dirty="0"/>
              <a:t>Bez patologie</a:t>
            </a:r>
            <a:r>
              <a:rPr lang="en-US" sz="1600" dirty="0"/>
              <a:t> (2) </a:t>
            </a:r>
            <a:r>
              <a:rPr lang="cs-CZ" sz="1600" dirty="0"/>
              <a:t>Malá změna objemu je kompenzována při zachování normálního ICP </a:t>
            </a:r>
            <a:r>
              <a:rPr lang="en-US" sz="1600" dirty="0"/>
              <a:t>(3) </a:t>
            </a:r>
            <a:r>
              <a:rPr lang="cs-CZ" sz="1600" dirty="0"/>
              <a:t>Vysoká změna v objemu při dekompenzaci stavu s elevací ICP </a:t>
            </a:r>
            <a:r>
              <a:rPr lang="en-US" sz="1600" dirty="0"/>
              <a:t>(4) </a:t>
            </a:r>
            <a:r>
              <a:rPr lang="cs-CZ" sz="1600" dirty="0"/>
              <a:t>Velmi vysoké zvýšení objemu se signifikantní elevací ICP a rozvojem mozkové </a:t>
            </a:r>
            <a:r>
              <a:rPr lang="cs-CZ" sz="1600" dirty="0" err="1"/>
              <a:t>herniace</a:t>
            </a:r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284985"/>
            <a:ext cx="6052827" cy="25235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3EC838-3DEE-4CC5-9283-A2416FB3E02F}"/>
              </a:ext>
            </a:extLst>
          </p:cNvPr>
          <p:cNvSpPr txBox="1"/>
          <p:nvPr/>
        </p:nvSpPr>
        <p:spPr>
          <a:xfrm>
            <a:off x="4925367" y="28110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klinické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32" y="13407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/>
              <a:t>Neurologické vyšetření: úroveň vědomí, funkce zornic, vyšetření senzitivity, přítomnost lateralizace končetin a ložisková symptomatologie</a:t>
            </a:r>
            <a:endParaRPr lang="cs-CZ" sz="2000" dirty="0"/>
          </a:p>
          <a:p>
            <a:r>
              <a:rPr lang="cs-CZ" sz="2000" b="1"/>
              <a:t>Cushingův reflex: </a:t>
            </a:r>
            <a:r>
              <a:rPr lang="cs-CZ" sz="2000"/>
              <a:t>odpověď organismu na zvýšení intrakraniálního tlaku při vážném poranění mozku (hypertenze, bradykardie</a:t>
            </a:r>
            <a:r>
              <a:rPr lang="cs-CZ" sz="2000" b="1"/>
              <a:t>, </a:t>
            </a:r>
            <a:r>
              <a:rPr lang="cs-CZ" sz="2000"/>
              <a:t>snížená dechová frekvence)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924944"/>
            <a:ext cx="4572000" cy="393305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0CC8723-D7B9-4FF7-9F36-110EF303A48C}"/>
              </a:ext>
            </a:extLst>
          </p:cNvPr>
          <p:cNvSpPr txBox="1"/>
          <p:nvPr/>
        </p:nvSpPr>
        <p:spPr>
          <a:xfrm>
            <a:off x="3143672" y="63813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latin typeface="Arial" pitchFamily="34" charset="0"/>
                <a:cs typeface="Arial" pitchFamily="34" charset="0"/>
              </a:rPr>
              <a:t>Hlava - klinické vyšetření (GCS)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980729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/>
              <a:t>GCS je široce přijímaná a reprodukovatelná metoda pro kvantifikaci úrovně vědomí pacienta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06" y="1889738"/>
            <a:ext cx="6298195" cy="46805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8434DB0-6483-42F4-BEAE-613F7C3211FE}"/>
              </a:ext>
            </a:extLst>
          </p:cNvPr>
          <p:cNvSpPr txBox="1"/>
          <p:nvPr/>
        </p:nvSpPr>
        <p:spPr>
          <a:xfrm>
            <a:off x="5159896" y="1357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Hlava - klinické vyšetření („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secondary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cs-CZ" b="1" dirty="0"/>
              <a:t>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Palpace dislokovaného skeletu, </a:t>
            </a:r>
            <a:r>
              <a:rPr lang="cs-CZ" sz="1600" dirty="0" err="1"/>
              <a:t>periorbitální</a:t>
            </a:r>
            <a:r>
              <a:rPr lang="cs-CZ" sz="1600" dirty="0"/>
              <a:t> ekchymózy („oči mývala“), </a:t>
            </a:r>
            <a:r>
              <a:rPr lang="cs-CZ" sz="1600" dirty="0" err="1"/>
              <a:t>perimastoidní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        ekchymóza („znamení bitvy“), </a:t>
            </a:r>
            <a:r>
              <a:rPr lang="cs-CZ" sz="1600" dirty="0" err="1"/>
              <a:t>hemotympanum</a:t>
            </a:r>
            <a:r>
              <a:rPr lang="cs-CZ" sz="1600" dirty="0"/>
              <a:t> a únik mozkomíšního moku z nosu (</a:t>
            </a:r>
            <a:r>
              <a:rPr lang="cs-CZ" sz="1600" dirty="0" err="1"/>
              <a:t>rhinorrhea</a:t>
            </a:r>
            <a:r>
              <a:rPr lang="cs-CZ" sz="1600" dirty="0"/>
              <a:t>), ucha (</a:t>
            </a:r>
            <a:r>
              <a:rPr lang="cs-CZ" sz="1600" dirty="0" err="1"/>
              <a:t>otorrhea</a:t>
            </a:r>
            <a:r>
              <a:rPr lang="cs-CZ" sz="1600" dirty="0"/>
              <a:t>) </a:t>
            </a:r>
          </a:p>
          <a:p>
            <a:r>
              <a:rPr lang="cs-CZ" sz="1600" dirty="0"/>
              <a:t>Nejlepší metodou počátečního hodnocení poranění hlavy je CT hlavy (bez kontrastu)</a:t>
            </a:r>
          </a:p>
          <a:p>
            <a:r>
              <a:rPr lang="cs-CZ" sz="1600" dirty="0"/>
              <a:t>Vyšetření přidruženého poranění krční páteře!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5233"/>
            <a:ext cx="3995936" cy="2283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1" y="3573016"/>
            <a:ext cx="2047758" cy="29969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34" y="3573016"/>
            <a:ext cx="2345180" cy="29969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1FA63D0-9F59-4939-A003-A9AE284A9C70}"/>
              </a:ext>
            </a:extLst>
          </p:cNvPr>
          <p:cNvSpPr txBox="1"/>
          <p:nvPr/>
        </p:nvSpPr>
        <p:spPr>
          <a:xfrm>
            <a:off x="3078982" y="32129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7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E941C4-42B1-46E5-BFFA-8DF17CECAB65}"/>
              </a:ext>
            </a:extLst>
          </p:cNvPr>
          <p:cNvSpPr txBox="1"/>
          <p:nvPr/>
        </p:nvSpPr>
        <p:spPr>
          <a:xfrm>
            <a:off x="6098198" y="32051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9FF71B-7E22-4C34-833E-9F834455DC99}"/>
              </a:ext>
            </a:extLst>
          </p:cNvPr>
          <p:cNvSpPr txBox="1"/>
          <p:nvPr/>
        </p:nvSpPr>
        <p:spPr>
          <a:xfrm>
            <a:off x="8778282" y="32098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Obr. 9</a:t>
            </a:r>
          </a:p>
        </p:txBody>
      </p:sp>
    </p:spTree>
    <p:extLst>
      <p:ext uri="{BB962C8B-B14F-4D97-AF65-F5344CB8AC3E}">
        <p14:creationId xmlns:p14="http://schemas.microsoft.com/office/powerpoint/2010/main" val="2190589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4232</TotalTime>
  <Words>1181</Words>
  <Application>Microsoft Office PowerPoint</Application>
  <PresentationFormat>Širokoúhlá obrazovka</PresentationFormat>
  <Paragraphs>120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Poranění hlavy</vt:lpstr>
      <vt:lpstr>Úvod</vt:lpstr>
      <vt:lpstr>Poranění hlavy - obsah</vt:lpstr>
      <vt:lpstr>Hlava - anatomie</vt:lpstr>
      <vt:lpstr>Hlava - fyziologie (Monro-Kellie doktrína)</vt:lpstr>
      <vt:lpstr>Hlava - fyziologie (Monro-Kellie doktrína)</vt:lpstr>
      <vt:lpstr>Hlava - klinické vyšetření</vt:lpstr>
      <vt:lpstr>Hlava - klinické vyšetření (GCS)</vt:lpstr>
      <vt:lpstr>Hlava - klinické vyšetření („secondary survey“)</vt:lpstr>
      <vt:lpstr>Hlava - zlomeniny lebky</vt:lpstr>
      <vt:lpstr>Hlava - epidurální hematom</vt:lpstr>
      <vt:lpstr>Hlava - subdurální hematom</vt:lpstr>
      <vt:lpstr>Hlava - epi / subdurální hematom</vt:lpstr>
      <vt:lpstr>Hlava - mozkové kontuze</vt:lpstr>
      <vt:lpstr>Hlava - subarachnoidální krvácení</vt:lpstr>
      <vt:lpstr>Hlava - difúzní axonální poranění </vt:lpstr>
      <vt:lpstr>Hlava - management - terapie</vt:lpstr>
      <vt:lpstr>Poranění hlavy - take-home message</vt:lpstr>
      <vt:lpstr>Poranění hlavy - zdroje a odkazy na další výukové materiály​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273</cp:revision>
  <dcterms:created xsi:type="dcterms:W3CDTF">2021-06-04T19:14:50Z</dcterms:created>
  <dcterms:modified xsi:type="dcterms:W3CDTF">2024-05-21T20:03:32Z</dcterms:modified>
</cp:coreProperties>
</file>