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75" r:id="rId11"/>
    <p:sldId id="261" r:id="rId12"/>
    <p:sldId id="262" r:id="rId13"/>
    <p:sldId id="283" r:id="rId14"/>
    <p:sldId id="263" r:id="rId15"/>
    <p:sldId id="276" r:id="rId16"/>
    <p:sldId id="277" r:id="rId17"/>
    <p:sldId id="278" r:id="rId18"/>
    <p:sldId id="284" r:id="rId19"/>
    <p:sldId id="265" r:id="rId20"/>
    <p:sldId id="289" r:id="rId21"/>
    <p:sldId id="279" r:id="rId22"/>
    <p:sldId id="280" r:id="rId23"/>
    <p:sldId id="281" r:id="rId24"/>
    <p:sldId id="288" r:id="rId25"/>
    <p:sldId id="287" r:id="rId26"/>
    <p:sldId id="26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2F88712-C9F1-4639-BF77-C5484BA38D48}" type="datetimeFigureOut">
              <a:rPr lang="en-US" smtClean="0"/>
              <a:pPr/>
              <a:t>5/21/2024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F25D822-D1DF-4AE7-B382-8E75E5D15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71670" y="1500174"/>
            <a:ext cx="5029208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Poranění míchy </a:t>
            </a:r>
            <a:br>
              <a:rPr lang="cs-CZ" dirty="0"/>
            </a:br>
            <a:r>
              <a:rPr lang="cs-CZ" dirty="0"/>
              <a:t>+ </a:t>
            </a:r>
            <a:br>
              <a:rPr lang="cs-CZ" dirty="0"/>
            </a:br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5008" y="5786454"/>
            <a:ext cx="3219448" cy="714380"/>
          </a:xfrm>
        </p:spPr>
        <p:txBody>
          <a:bodyPr>
            <a:normAutofit/>
          </a:bodyPr>
          <a:lstStyle/>
          <a:p>
            <a:r>
              <a:rPr lang="cs-CZ" b="1" dirty="0"/>
              <a:t>Milan Krtička</a:t>
            </a:r>
          </a:p>
          <a:p>
            <a:r>
              <a:rPr lang="cs-CZ" sz="1600" b="1" i="1" dirty="0"/>
              <a:t>Klinika úrazové chirurgie FN Brno</a:t>
            </a:r>
            <a:endParaRPr lang="en-US" sz="16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5186370" cy="46256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 podle stupně postižení</a:t>
            </a:r>
          </a:p>
          <a:p>
            <a:r>
              <a:rPr lang="cs-CZ" sz="2400" dirty="0">
                <a:solidFill>
                  <a:srgbClr val="00B0F0"/>
                </a:solidFill>
              </a:rPr>
              <a:t>Míšní komprese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je  prakticky ireverzibilní stav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neurologické příznaky se 	vyskytují od úrazu, ale mohou 	vzniknout i na podkladě 	sekundárního postižení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 Na rozsahu poškození a 	výškové lokalizaci je závislá 	neurologická  symptomatologie.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46" name="Picture 2" descr="http://img.mf.cz/852/690/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143116"/>
            <a:ext cx="2357454" cy="3803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Patofyziologie míšního poranění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 nejedná se o jednorázovou událost ale o kaskádu změn vznikajících v prvních několika hodinách po úraze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Zásadní vliv mají sekundární změny – poškození kapilár, </a:t>
            </a:r>
            <a:r>
              <a:rPr lang="cs-CZ" dirty="0" err="1">
                <a:solidFill>
                  <a:schemeClr val="bg1"/>
                </a:solidFill>
              </a:rPr>
              <a:t>perikapilární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hemorhagie</a:t>
            </a:r>
            <a:r>
              <a:rPr lang="cs-CZ" dirty="0">
                <a:solidFill>
                  <a:schemeClr val="bg1"/>
                </a:solidFill>
              </a:rPr>
              <a:t>, traumatická </a:t>
            </a:r>
            <a:r>
              <a:rPr lang="cs-CZ" dirty="0" err="1">
                <a:solidFill>
                  <a:schemeClr val="bg1"/>
                </a:solidFill>
              </a:rPr>
              <a:t>hematomyelie</a:t>
            </a:r>
            <a:r>
              <a:rPr lang="cs-CZ" dirty="0">
                <a:solidFill>
                  <a:schemeClr val="bg1"/>
                </a:solidFill>
              </a:rPr>
              <a:t>, uvolňování volných kyslíkových radikálů, sekundární ischemie s následným míšním infarktem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Nejprve vzniká infarkt šedé hmoty, následně edém bílé hmoty a postupně kompletní nekróza</a:t>
            </a: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75191"/>
            <a:ext cx="8643998" cy="462560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600" b="1" u="sng" dirty="0">
                <a:solidFill>
                  <a:srgbClr val="FFFF00"/>
                </a:solidFill>
              </a:rPr>
              <a:t>Míšní šok</a:t>
            </a:r>
          </a:p>
          <a:p>
            <a:r>
              <a:rPr lang="cs-CZ" dirty="0">
                <a:solidFill>
                  <a:schemeClr val="bg1"/>
                </a:solidFill>
              </a:rPr>
              <a:t>Vzniká u </a:t>
            </a:r>
            <a:r>
              <a:rPr lang="en-US" dirty="0" err="1">
                <a:solidFill>
                  <a:schemeClr val="bg1"/>
                </a:solidFill>
              </a:rPr>
              <a:t>závažného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poranění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míchy</a:t>
            </a:r>
            <a:r>
              <a:rPr lang="en-US" dirty="0">
                <a:solidFill>
                  <a:schemeClr val="bg1"/>
                </a:solidFill>
              </a:rPr>
              <a:t> v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krčního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horního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hrudního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úseku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en-US" dirty="0" err="1">
                <a:solidFill>
                  <a:schemeClr val="bg1"/>
                </a:solidFill>
              </a:rPr>
              <a:t>rojevy</a:t>
            </a:r>
            <a:r>
              <a:rPr lang="cs-CZ" dirty="0">
                <a:solidFill>
                  <a:schemeClr val="bg1"/>
                </a:solidFill>
              </a:rPr>
              <a:t>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 	-</a:t>
            </a:r>
            <a:r>
              <a:rPr lang="en-US" dirty="0" err="1">
                <a:solidFill>
                  <a:schemeClr val="bg1"/>
                </a:solidFill>
              </a:rPr>
              <a:t>porucha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vegetativních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funkcí</a:t>
            </a:r>
            <a:r>
              <a:rPr lang="en-US" dirty="0">
                <a:solidFill>
                  <a:schemeClr val="bg1"/>
                </a:solidFill>
              </a:rPr>
              <a:t> pod </a:t>
            </a:r>
            <a:r>
              <a:rPr lang="en-US" dirty="0" err="1">
                <a:solidFill>
                  <a:schemeClr val="bg1"/>
                </a:solidFill>
              </a:rPr>
              <a:t>úrovní</a:t>
            </a:r>
            <a:r>
              <a:rPr lang="cs-CZ" dirty="0">
                <a:solidFill>
                  <a:schemeClr val="bg1"/>
                </a:solidFill>
              </a:rPr>
              <a:t> poranění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porucha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autoregulace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cévního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řečiště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</a:t>
            </a:r>
            <a:r>
              <a:rPr lang="en-US" dirty="0" err="1">
                <a:solidFill>
                  <a:schemeClr val="bg1"/>
                </a:solidFill>
              </a:rPr>
              <a:t>porucha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termoregulace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</a:t>
            </a:r>
            <a:r>
              <a:rPr lang="en-US" dirty="0" err="1">
                <a:solidFill>
                  <a:schemeClr val="bg1"/>
                </a:solidFill>
              </a:rPr>
              <a:t>střevní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atonie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</a:t>
            </a:r>
            <a:r>
              <a:rPr lang="en-US" dirty="0" err="1">
                <a:solidFill>
                  <a:schemeClr val="bg1"/>
                </a:solidFill>
              </a:rPr>
              <a:t>porucha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vylučovací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funkce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ledvin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</a:t>
            </a:r>
            <a:r>
              <a:rPr lang="en-US" dirty="0" err="1">
                <a:solidFill>
                  <a:schemeClr val="bg1"/>
                </a:solidFill>
              </a:rPr>
              <a:t>ochabnutí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funkce </a:t>
            </a:r>
            <a:r>
              <a:rPr lang="en-US" dirty="0" err="1">
                <a:solidFill>
                  <a:schemeClr val="bg1"/>
                </a:solidFill>
              </a:rPr>
              <a:t>útrobních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orgánů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obstipace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cs-CZ" dirty="0">
                <a:solidFill>
                  <a:schemeClr val="bg1"/>
                </a:solidFill>
              </a:rPr>
              <a:t>			   </a:t>
            </a:r>
            <a:r>
              <a:rPr lang="en-US" dirty="0" err="1">
                <a:solidFill>
                  <a:schemeClr val="bg1"/>
                </a:solidFill>
              </a:rPr>
              <a:t>retence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moči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inkontinence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</a:t>
            </a:r>
            <a:r>
              <a:rPr lang="en-US" dirty="0" err="1">
                <a:solidFill>
                  <a:schemeClr val="bg1"/>
                </a:solidFill>
              </a:rPr>
              <a:t>areflexie</a:t>
            </a:r>
            <a:r>
              <a:rPr lang="cs-CZ" dirty="0">
                <a:solidFill>
                  <a:schemeClr val="bg1"/>
                </a:solidFill>
              </a:rPr>
              <a:t> pod úrovní poranění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			- hyperglykémie</a:t>
            </a: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Míšní šok trvá od několika hodin po 6 týdnů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75191"/>
            <a:ext cx="8643998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Míšní šok</a:t>
            </a:r>
          </a:p>
          <a:p>
            <a:r>
              <a:rPr lang="cs-CZ" sz="2400" dirty="0">
                <a:solidFill>
                  <a:schemeClr val="bg1"/>
                </a:solidFill>
              </a:rPr>
              <a:t>po odeznění míšního šoku dochází k určitému návratu reflexní aktivity: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Zvyšuje se tonus svalstva, zvláště flexorů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Začnou se objevovat šlachové reflexy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Tonus svalstva močového měchýře se mírně zvýší a při určitém stupni naplnění se měchýř automaticky vyprazdňuje bez vůle pacienta (tzv. automatický měchýř)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Objevuje se patologický </a:t>
            </a:r>
            <a:r>
              <a:rPr lang="cs-CZ" sz="2000" dirty="0" err="1">
                <a:solidFill>
                  <a:schemeClr val="bg1"/>
                </a:solidFill>
              </a:rPr>
              <a:t>Babinského</a:t>
            </a:r>
            <a:r>
              <a:rPr lang="cs-CZ" sz="2000" dirty="0">
                <a:solidFill>
                  <a:schemeClr val="bg1"/>
                </a:solidFill>
              </a:rPr>
              <a:t> reflex</a:t>
            </a:r>
          </a:p>
          <a:p>
            <a:pPr lvl="1">
              <a:spcAft>
                <a:spcPts val="1200"/>
              </a:spcAft>
            </a:pPr>
            <a:r>
              <a:rPr lang="cs-CZ" sz="2000" dirty="0">
                <a:solidFill>
                  <a:schemeClr val="bg1"/>
                </a:solidFill>
              </a:rPr>
              <a:t>Přetrvává úplná porucha aktivní hybnosti a citlivosti pod místem léze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Klinický obraz míšní léze je určen jednak výškovou lokalizaci ale také transversálním rozsahem 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Motorická dysfunkce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Léze motorických neuronů na úrovni předních rohů míšních nebo ventrálních míšních kořenů vedou k syndromu periferní parézy (slabost, svalová atrofie, hypotonie, </a:t>
            </a:r>
            <a:r>
              <a:rPr lang="cs-CZ" dirty="0" err="1">
                <a:solidFill>
                  <a:schemeClr val="bg1"/>
                </a:solidFill>
              </a:rPr>
              <a:t>hyporeflexie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686304" cy="4625609"/>
          </a:xfrm>
        </p:spPr>
        <p:txBody>
          <a:bodyPr/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Motorická dysfunkce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Léze </a:t>
            </a:r>
            <a:r>
              <a:rPr lang="cs-CZ" dirty="0" err="1">
                <a:solidFill>
                  <a:schemeClr val="bg1"/>
                </a:solidFill>
              </a:rPr>
              <a:t>kortikospinálního</a:t>
            </a:r>
            <a:r>
              <a:rPr lang="cs-CZ" dirty="0">
                <a:solidFill>
                  <a:schemeClr val="bg1"/>
                </a:solidFill>
              </a:rPr>
              <a:t> traktu se manifestuje syndromem centrální parézy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   </a:t>
            </a:r>
            <a:r>
              <a:rPr lang="cs-CZ" sz="2400" dirty="0">
                <a:solidFill>
                  <a:schemeClr val="bg1"/>
                </a:solidFill>
              </a:rPr>
              <a:t>(elasticita, šlachová </a:t>
            </a:r>
            <a:r>
              <a:rPr lang="cs-CZ" sz="2400" dirty="0" err="1">
                <a:solidFill>
                  <a:schemeClr val="bg1"/>
                </a:solidFill>
              </a:rPr>
              <a:t>hyperreflexie</a:t>
            </a:r>
            <a:r>
              <a:rPr lang="cs-CZ" sz="2400" dirty="0">
                <a:solidFill>
                  <a:schemeClr val="bg1"/>
                </a:solidFill>
              </a:rPr>
              <a:t>, spastické pyramidové jevy)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2772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686304" cy="4625609"/>
          </a:xfrm>
        </p:spPr>
        <p:txBody>
          <a:bodyPr/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Senzitivní dysfunkce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Léze předních a postranních provazců vede k postižení hrubé kožní citlivosti </a:t>
            </a:r>
            <a:r>
              <a:rPr lang="cs-CZ" sz="2400" dirty="0" err="1">
                <a:solidFill>
                  <a:schemeClr val="bg1"/>
                </a:solidFill>
              </a:rPr>
              <a:t>kadálně</a:t>
            </a:r>
            <a:r>
              <a:rPr lang="cs-CZ" sz="2400" dirty="0">
                <a:solidFill>
                  <a:schemeClr val="bg1"/>
                </a:solidFill>
              </a:rPr>
              <a:t> a kontralaterálně</a:t>
            </a:r>
          </a:p>
          <a:p>
            <a:pPr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Léze zadních provazců vede k poruše </a:t>
            </a:r>
            <a:r>
              <a:rPr lang="cs-CZ" sz="2400" dirty="0" err="1">
                <a:solidFill>
                  <a:schemeClr val="bg1"/>
                </a:solidFill>
              </a:rPr>
              <a:t>propriocepcea</a:t>
            </a:r>
            <a:r>
              <a:rPr lang="cs-CZ" sz="2400" dirty="0">
                <a:solidFill>
                  <a:schemeClr val="bg1"/>
                </a:solidFill>
              </a:rPr>
              <a:t> diskriminace citlivosti </a:t>
            </a:r>
            <a:r>
              <a:rPr lang="cs-CZ" sz="2400" dirty="0" err="1">
                <a:solidFill>
                  <a:schemeClr val="bg1"/>
                </a:solidFill>
              </a:rPr>
              <a:t>ipsilaterálně</a:t>
            </a: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2772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7901014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Autonomní dysfunkce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Nejčastěji se projevuje poruchou mikce, defekace, sexuálních funkcí a poruchou </a:t>
            </a:r>
            <a:r>
              <a:rPr lang="cs-CZ" sz="2400" dirty="0" err="1">
                <a:solidFill>
                  <a:schemeClr val="bg1"/>
                </a:solidFill>
              </a:rPr>
              <a:t>vazomotoriky</a:t>
            </a:r>
            <a:endParaRPr lang="cs-CZ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FFFF00"/>
                </a:solidFill>
              </a:rPr>
              <a:t>Močová dysfunkce</a:t>
            </a:r>
          </a:p>
          <a:p>
            <a:pPr>
              <a:buNone/>
            </a:pPr>
            <a:r>
              <a:rPr lang="cs-CZ" sz="2400" dirty="0">
                <a:solidFill>
                  <a:srgbClr val="92D050"/>
                </a:solidFill>
              </a:rPr>
              <a:t>Reflexní neurogenní močový měchýř</a:t>
            </a:r>
          </a:p>
          <a:p>
            <a:r>
              <a:rPr lang="cs-CZ" sz="2000" dirty="0">
                <a:solidFill>
                  <a:schemeClr val="bg1"/>
                </a:solidFill>
              </a:rPr>
              <a:t>Vzniká z postižení míchy nad úrovní míšního </a:t>
            </a:r>
            <a:r>
              <a:rPr lang="cs-CZ" sz="2000" dirty="0" err="1">
                <a:solidFill>
                  <a:schemeClr val="bg1"/>
                </a:solidFill>
              </a:rPr>
              <a:t>konu</a:t>
            </a:r>
            <a:r>
              <a:rPr lang="cs-CZ" sz="2000" dirty="0">
                <a:solidFill>
                  <a:schemeClr val="bg1"/>
                </a:solidFill>
              </a:rPr>
              <a:t> (míšní centrum mezi S2-S4) vedou k reflexnímu neurogennímu měchýři</a:t>
            </a:r>
          </a:p>
          <a:p>
            <a:r>
              <a:rPr lang="cs-CZ" sz="2000" dirty="0">
                <a:solidFill>
                  <a:schemeClr val="bg1"/>
                </a:solidFill>
              </a:rPr>
              <a:t>Měchýř se reflexně vyprazdňuje po dosažení jisté úrovně roztažení, vyprázdnění je bez významného rezidua</a:t>
            </a:r>
          </a:p>
          <a:p>
            <a:r>
              <a:rPr lang="cs-CZ" sz="2000" dirty="0">
                <a:solidFill>
                  <a:schemeClr val="bg1"/>
                </a:solidFill>
              </a:rPr>
              <a:t>Evakuace měchýře nastává obvykle každých 3-6 hodin</a:t>
            </a:r>
          </a:p>
          <a:p>
            <a:r>
              <a:rPr lang="cs-CZ" sz="2000" dirty="0">
                <a:solidFill>
                  <a:schemeClr val="bg1"/>
                </a:solidFill>
              </a:rPr>
              <a:t>Existují techniky, které umožní pacientům s touto poruchou močení jej částečně regulovat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7890" name="AutoShape 2" descr="data:image/jpeg;base64,/9j/4AAQSkZJRgABAQAAAQABAAD/2wCEAAkGBhISERUUExQWFBUVGBoaGBgYGBgYGhkaGBwdGxwWGBYYHiYfGBsjGhYYIjAgJCcpLC4sGx4xNTAqNSYrLCkBCQoKDAwMDQwMDSkYHhgpKSkpKSkpKSkpKSkpKSkpKSkpKSkpKSkpKSkpKSkpKSkpKSkpKSkpKSkpKSkpKSkpKf/AABEIAMUA/wMBIgACEQEDEQH/xAAbAAACAwEBAQAAAAAAAAAAAAAABQMEBgIBB//EAEkQAAIBAgQEAgYFCgQFAgcAAAECEQADBBIhMQUTIkFRYQYUIzJxgTNCU5GSJENSYnKhorHR0hWCsvAWRGNzwTSzVHSkwsPh8f/EABQBAQAAAAAAAAAAAAAAAAAAAAD/xAAUEQEAAAAAAAAAAAAAAAAAAAAA/9oADAMBAAIRAxEAPwD7XisUttSzmAI1gncwNB5kVXHG8PJHNTTz/wB66VPjL6ouZxIle06lgB+8ilvrmBB/Mzv7onQkE7aag60Fv/G7EgcxRIkTIBEsJBOkSp/d4iZsPxC1cMI6sYmAQTHjFLmxuCYRFtsqkhcgJAALGFjwBPz869t8UwcyGtqToSBlMT3IGglf3UDiiq9lEdQyklWEghm1H3136svn+Jv60EtFRerL5/ib+tHqy+f4m/rQS0VF6svn+Jv60erL5/ib+tBLRUXqy+f4m/rR6svn+Jv60EtFRerL5/ib+tc3XW2s6nUDuTJIAAk+JFBPRS5PSDDsYW4CTsBMknsJ7+XmPEUW/SDDmJuBSY0bQ9UQPjBBigY0VRbjNrNlBJIIXQHds0Cf8jfu8RXlrjuHYgLcUloiO+bb7508aC/RRRQFFFFAUUUUFfF45LcZiZYwqgFmY+Cqup0+7cxVf/E3Gpw94Dx9kf4VuFj8AJqAYy2t++7sPZrbTxKhpaIEkFiRp3yr4Crdzi9kWxcLjKxgEAkk66BQJkQZESIPhQTYXFLcXMhkajuCCNCCDqpB0IOoqalWDxCHEvkYEXLVu5AI11Zc8d5XIJ/VWmtBDfxaJAJ1OygEsfgokkVG2PgSbdwDxgGPkpJ/dUWEurzbgJAZm0HeFUD59zHn51LxM+yYd2GUfF+n90zQTWMQriVII/3oR2PkakpcLiyl5JAchWkFZB0UlTrIaAD4E+VMaDm5bDCCAR4ETSrifFMHhmVbpRWfRQEzE6xqFBgSYk6Uwxl8opIUsewAn5xI0rNXeDhyWYX2ZiGYtbXXJqADMgdgJigt/wDFmAB97Scubk3Mu+WM+TLE6bxS/B+m+Fz3ucqWlW5Ftgrubia9bAJ0nMr6f/09HgYgwlxdZlVdTqZlVFzJ+7vXVzglucy2roPMzKRbEqFk5dT+kxOtBpbSW3VWXKVIGUjYjtEdq79VTwFJ+D2DYbIi3cjE6MigKT3EHpHlFMuK4Z7ll0tsUYjRgSpGoPvAEjwmKCb1ZPAUeqp4Cs5e9HMWfdxZWQwbW4ZLWltypZzkyuHuDfVh4Vy3o9jjnjFwSSQ3WdMyso5eYKsZIMbi4w2ABDS+qp4Cj1VPAVmjw6/Ydbt3F+zzkkFrmklTkVZIcZVYa7AkgCKoWLd5crHHi4ublqSzgFwq9JgEP1I/V2BkyQZDaeqp4Cj1VPAVibIZyMvEVZniF5lxdYCArrOjurRAzaA6GRaKXrlsXFxiZVT31uPBBzkMQNCXDqJ1K5BlknQNZ6qngKPV0gjKCDuCJB+RrFrecAzjkkggHPei3mSJAn2hA6jmPSROhYxbtYpuQyti7bTctqr53t5iFtqbZI6kzkZpUn3/ALw1K4VAZCKDvMDfxo9WT9FfuHbb+VZLE3LhVfy22gRbrSGeXS9ORi31MiuCPe7VxgcFevNlXHTATOEe5mGWA2hPRPnqTJ0iKDYHCofqrqZOg38fjqfvrwYO32RR8hWfvcAxhDBcTlJMq5NxioBDBMmYLuurbkOw2Gvt30exU9GIYDXQvdOUm4zBtSc0WyqZTod+woNB6qngKr37+HRsrvbViCwVmAOUSS0EzAAMnyrjgmBu2reW7dN5p0YzOWAAD56anuZOk0u9JPR65ibgKm2F5F60Q4YybuQzAjQcsdwdTBECgvHieEycznWchOXNzFy5t8uaYmO1W0tWyARBBgggyCDsQe9ZbB+iGItXFvC4jurXIS4XcZbiIpm6RnZhyhqwPScs6TVviPorccpldQEtcvIFKoDESq65Rrt2gamgcPiMOtwWy9sXDshYBj8FmTsfuq9WQs+ht5b9u5zVhWtFj1S3KWIa2ZRjuA+jKO50A19Bn/8ADVF69auor2cVMSAZJUl7bGZjRmGkanUHeM2MHeAwTWrDWU0VM6EdEZQFBnMMrSO0a71b9Ir8hUTMbwdHUIAXVVbreDpGTMuu+bKNTS8cXc3CoADR9ImHu5ztoEb3G1+sSBGsgUF/CYc3MUboAW3aVraaAFmBytsT0qVYCY3Omkl1Sv0dujkIh0uW1AuqSMweOotG8tJzbNMiQaaUFDhttWLXYhmJB3EAaBSPEZdfPNGlV+ONma2g96cyxM5jKrt5F2/yE9qkbNZN5ltlsxz6FeygEQTIMqToDvVQX2lrxkyBByPkRYAGhAe6dSRAA6m23oL13FcxzaCtKOhYkaZRD5ge4JhfGc3gTTClvCb65ri5izZs0nQtooJ2A6T0wNoANMqAooooCiiq93HItxLZPU8kCCfdEmTsPnQWKKj565sk9UZo8iYn7wakoCiivGaNTtQZ/ivpBgmc2LjubiMelFu5wQqzlNsT7l4bHUF/BopXOJ8M5WSGW0jG4Yt3lUH3g5YASCWGWTBJAHavcTatXGuu2FwrEzqbqZnAMglo00E67Qd+/F0ox68HhpAOnNtHVlAI7aGFHwAMCgYYLgWAxFpHt2wUjKpGdIyN2ggghl97c66kHW7Y9G8OisqIVVhBUO4G+YFRmhSDqCIIrvg2IBQiLaMGclUYMNWJLGNixJPzphQKbnothm962X3953aCRlLDMxhiNzuSAdxNd/8ADWGy5TbzDNmhmdtQABudgABl2jtRd9JMOrZC/VroFY6iRGg/VP8Asir9i8HUMJhgCJEGD5HagVL6I4UCMhiMsG5cPTAXLq2oAUQOx1GtXsFwu1aJNtAsiDE7BncADYANccwPHwio8dxyzZYLcLAmNkYjWYEgEA9J08qv0BRRVTiV+6qTZti407FgukHWT5wI86Cjf9LsKjsjXCGVspGR9wJjRddBXFv01wbGEuFyQCAtu4xaTAyhV6jM6DwPgap43g7M+f1Ky7uSWYuB4gSd4IJJA06u5moDwRmknh+HBM/XUe82ckEDRi0kmPn2oGuF9McJccIl3MzNlACPqTOgOWD7rH4Kx2BNOqzhwVy282sHY0MqQ4X7STtofa3IEHS6dRqKcYC7eObmoqQRlhpnTX4a6UHnEsebSjKhuXGMIgIBYgE+8dFAAJJP7yQCtw6XsTmzXglqAByMyXA+udbnMBKFYWIg6mQI1u2yGxLtuLSBAfBnOZx8cq2T86UXrgzDEZjaN0gIwdV9muilrbaXiwJaIkLlAgiaCa/wbFJlFh7ShWLNClGuSpX2hls+8zKyQPCDIz4kyqhwwAGrWiARlMkhsxmDIgaOfKuX45dUqIDl2yrNq7azNBMAXDqcqsdPA1Hb4je5hjDrzI1OmaOnvMx7v7qDqxwC+6AX7q5gWIuIDzgGJMLd0yRMe6dI+JkxOIxGHbKGW8pA5aNPOdtcy5lAUKBlOcg7nMREmOzxy5dQMGFtGEhxZu3BHiHHQPiZHlXnDHCOLw6lukW3c3Fuy26OGXRVLMUKiACUgDWgZ3OJzZz21YsTlCwMwecpUiY6SDOsQCZioMDwsaxFsHKGCHqfIoUZ7g8AAIXw9412lhOfcR1BDhbqgieoDlvHwAt/j86tDhdkbW0/CKBddxQ5QUqBft+6toMVFwAkW0JVZBAI7DLMxE04s3QyhhswBHwOtQHhdk/m008hVhEAAAEAaADYAdqDqiiigT3+JOMUlvPbCkxlhix6C0A5YDbE6+7GgnX1rz81vpIF1VBlckFVkETm7ntuahv31GNVSxkkAAW17IxhnmQNzMd4nQ101r2ztlH0ydWdp9xPqRB++gLmIcXCRn0uMJJXlwLZMQDmiQO1LMF6S3Wj8owbTrJNwHKBLmIA0AY+Hie9XryEXC0Ae1bqzMY9kdeXEH76TWcdlYK+JIY6ZHwcvGgZdPHXXUAn5UF4ektyW/KMDAJ1LPIWdJ7SNviKe8L4kl5Iz23dQOYLZlQTO06xIO/hWXuYzrZTfCwzLl9SnY6QRMjw8fjTDhePFsqz4gMrL7ow5tztlJIEj62nnQaLkL+iPuHw/wDNem0vgPuqmOO2JjPr+y3b5UXOO2V3Y/gc7eECgurbA2AHyrqqA45ZLZcxk9srd/ltrvSu2rA4kkXYyXNXPQNT2yjUjvJgAa60HtngKm5cWcQirlhswyvOpgRrBmZ8fCKb8MQLbyjmdLMPaFixhiJzNqQex8IpBxe5byLBw30traJjmLM+Ub+U13jrlvNag4b6TWANsre95THzigns8EW6zuTiLRzsILmGBM5gpkAa6DtHiKbcLQCygGeAPzk5/wDMW1J8zSLE3LfNta4aJaYAj3frUy4Yy8xspte4Po/id/8AfjQT4zGMjgSoUjctlMyoAGhH1vvikmG9L5YB3wyL3IxAYgfs8sT94/8AFNcfbum6pQwoU5uvL3BHTlOY9MSTpJ0M6LBg8QjZlLPlIMNihDiD7w5XbT4+NBolbQEGQY7djUtLMFi77NF21bQdit3OZ8IyjSNZpnQFR4i8ERmbZQSfgBJqSlfpFd9i1sMFa6CgJ1CgjrciR0qmYmSNgJ1FBQfAnl2kLMHv6XFB6euXvNHjBZQexyUis2kt4q8UtqEuM1xFBuCRmKXDFtpKm4jNIRwBcWQo1qzir917gvS3MUW7Vgi22UPdnM9xZPLDqEOp6QbX1pFNON4RbXqwCqyCbQVmKHYMhS59W4DahTI1aJEzQJODcPNm2oum1iuZfaHHJbMrBiuHQs6QwiZg6AiI2bph7XNYeqIRHuBMPnHuwSebqN+3daq4pAbloBvaFwCtxDavkZW6WvIpJt6e+BuAM5mrKYK5zmGQ6Db1nEAjRd7mxG2nmPCgT4nAs/ql5Ht20WS49mgxQYDKFW0bjCOwUk6+MV1gMEt3GMXURkazmBbOly6C2uZ2KkJb7wRmWVUmrnCwptjqLuVGdbKhLjHv6xfhch0mOg/Har/DcIXwjtbFsMzl7QQ+zBtEC1B0lDylJIiQxOk0HQYm2uIZiXtuA4npUqxt3Qo7LBZv8qGtDWEsE5LoRylvFoGL3LZGW45KPc5ZIIV4AmYGe2RIJNbLh2MF22G2OzL3VhoynzBkUFmiiighxeKFtCxBIEe6CTqY2HxpenpACQORiBMb2j3MSddI702rJY3CXbju/q18SRtetCYEAgHUSAND332mgYWuKo+JWFxMmB7ji17pOs6fXM+ajwFSOE556kk3FP0bZgcqwvM21gffFHAXvKBbe1dVQsh7lxHJOnRK6mJOp7Ab9vMTYZr5Q27jWnYFjmt5JyjdSM0dI770HBW2b2joCbjEEWzmzZCMoue7I1PyioL3DQlwKMViYABKqGuGCTHWFMDpOm+kzvMy8Pm7yjZfkAkiTb5eqnTJGbL1ERMVax2BKAvaDyFVQlsooIUmAM6kCAxoKKYDmXDGLxSs2ZgpUoANoUOgBAzjx7E7CrdrgLg/+pvnfQsO/wAu06fAecy8MwzGLtzmB4ZcrlDlBIn3AAZyLTKgXf4U4AjEXtO5NsyPDVI+dXrNvKoBJaBudz5mu6KArMYdAHxMKqnl3NRczt7zfUDGPGYBnTtWnrMYdkzYkA28/LuaIGDZczR1lRAnwnUnXQUE3GsQcidV36azvaI/Or+pvXXEMQc1nqu/S97RH1H26NT5fGo+M4ZgidDfTWf+YuH86vj/AD7b11xDDMGs9Da3ft7h+o/jt8R8O9B3i8QebZ6ru7/mj+j2GTWrmGxHtGJZyAgJzoVjUzHSJqjisM3Ns9Dbv/zFw/V8e1S3rRHMBUjOiqJuNc99iv1tveoL6vdfURbU+IzP905V/i+Ve+pv9tc+61/ZU2IxARZM+AA3JOgAHiTS9eLPzGTIpKqGKrcBeD2iILAZSRMdSwTNBYa/ct6vldZALL0kTpJUkgjxIPyq7Va/F2y2UyHQwfiNKlw17Oit+koP3iaCSs96sLty5iLzDkJKov6tonMznuC6k5RoQqEzAAc8QxXLtO++VSQPEgaD5nSkty0bYSy7qbSIr3NIypaGuY987gaRqFufAAcLm5dUOrqy5r9wMI63OS2J+sFRXX/Kp8Kt+lKj1YkkCHtmWXOAOYoMp9YFSQR3BO1WeF2WhrjiHukGDuqgQqHzAkn9Zm7VV9I3BWzbJZebeRcy7qVm4p/HbUeGsd6BS7n2VosepxlsuDct3BlY9F8KxNmNeoEg5B0yAZbfDvbMvIwp6fo+w9zUNyNYn+IbRUV5SpS0YBL9WHy5rd3RiWssyMEQ7lTAVgozJMuWsMpvNGGZxtyyUyLp3BYpMxsToTANBEt/Nh19obiIonOpS3bjbmqYa9dnTlaCYlV0rTcFt5cPZHhbT/SNaQ8OtNeW2ocuyqOrLkWwI3y5EnEEHSUXLM5VGjt/RnEB8LaImAMgJ3ItkoD88s/OgWYhhauFShKW3M6AryL46lb9UOCdoy24q5hcI2GxAAbNZvdIBkstxQSJb6wNtSsnXoQSe0/FrYQi6RKFSl4duWdnPkhJn9VnPal943RaYM4PquUkEdTi2Q6uGn61sQf1sw7Gg0lFeA17QVsc5GQAkZnAJETEE9wfCqRe/wDoXD/ntf0q5jt7X/cH+lqtUC7Ci6xIYXEEblrZ+UKKs+qn7R/4f7asUUFf1U/aP/D/AG0eqn7R/wCH+2rFFBX9VP2j/wAP9tHqp+0f+H+2rFFBX9VP2j/w/wBtHqp+0f8Ah/tqxRQUsXaZbbsLjyFJHu9hP6NLLbj8qGuivOZEA3ubMDJBHj4T9Y044j9Fc/Yb+RpSqMDiiRcUZHgu2ZDrc1UaQYAkeGXU0FTjAs5Fj1X6Wztl25iz8o38prvHizmsx6t9JrGXbK3veUx84qTjWJORPbWT7azsp+1XX6TYf7iuuI4k5rPtrJ9r2U6dD6n2m33bighxQs821/6WJeYyx7verCC3nhOVqbU8uOz5tY/Z/nXmLxR5tn21nd9cpgdPf2lTc0tdWXR9U9wRHv79TUF6/retg7BXYfEZVn7nb76V2GbML2YlmSwWH1SLjsMoXtAIg76CSascXtPdZRaZlNvqYqQJBH0ckaMRr5QJ0YUgtWbfrTw2IZTbQJqsG4HunILRWFIJaCQACDtlBoNPg7yhrqyNLmg395VYwP2mJ+dRYHHZUtqLdxhGXMAMoytk1kgjadthXnBbJsg2rjFnPUGP1hpIGgkroPEiD3McYu0hwtwOWC5nnLBYxdJCBWBDZjC5SCDMd6CPFYwXAbjE+rqy5AsTeYMCCCfqFwoWCM2pJKkTQ4BZvXnZr5Uhsl8gfrSLNk6e7bFvP5s4MCCCstXVKNmJeC4JmTcKrmxFxSfeVUYYdGERmMaEVpsEl1i9y2UUO7aMpOiBbalSCNJRmG8hhQOKRekJ9ogKuV5d1iUjMkG3FwA7lZJgSdNAdqc4cPlGcqW7lQQN9IBJO0d6qsPypfK0372X+2go2scLzJYvW1LZWYtmAErGW5a1zEMCxlTKRB3Ei8GXmareiSM3OeIjcnNmg7QSajw2DtLba0bYYi6bY6DcVdC9tmHZVR1101+Nccm21m3CnPcYJkZ7jKrA+0BQtBCBX02OXzoOsVxJQlyxbXlKhysy5SFQgTkCE+1Ykqqe9PUREZrnASYurkNsLd0QlSVBRGjpJH1tgTUBs2rj4YJbyAZrmUoUIW3KgZDEdd1SNOxq9w8e0v8A/cX/ANq2P/FBdZZ0NZLGLdw98ZAHtWgqMm7PZvsVVfNrTpC+KuQYPUdTiVcr0EK2kFhI31kAjtPekPF1ZJe+VZHtvbbICpGheZJOwR421I3mgt4DE8rIpfPZuBeVcMaGNLbEATIjKx1JkHWMzisFi7q5gGmSbmfJBl0JGIsFWBBVw4vIjAyQ22YVt8JbC20UMWAUAMTmLADct3J3mgjx29r/ALg/0tVqquO3tf8AcH+lqtUBRRRQFFFFAUUUUBRRRQV+I/RXP2G/kaSWbYD4shUWUbVHDMeq57ySYImZ847U74j9Fc/Yb+RpNbvktilzWzCNAQMHHVc94sACJ8O+ag641d6E67v01ne3H51f+nvXXEbvVZ67v0ve3H1H29nqfLXvUPGUfInTf+ms7ta+1Xwbfw84rriCPms9N/6Tu1r9B9obf49poJcXd9tZ67u7/m/1e3s9a9xRJbR3mbUFkiJuZTAKrOh8+3wMWKR+bZ6b+7/WtT7vbqqW6rDmEi4MqKwzlD7jZtMhPh/KgZ4XlqCqEHL72smdyW8z51kbMi1bvnNPMncbkK5k/o5hc89dQJMbLlKMxAAzakgAT5nxrNth19SQRoGYx2B69fv1oH2M5bFUZgGaSmsNK7svmAf366GosBhw1jK4Dhi+bMBDSxOq7aztVx4Gp7Tr4eNQ8NWLNsHfIs/GBNAtHonZ+sXOp1DZCFLZ+WDbghc8NpqTuSNKcWrQVQqgBVAAA2AGgA+VcYvEi2jO2ygnTc+QHcnYDxpZwvEPJLuMqTzGJkNdYglVY7JbnKI3Om6mQc0qxWJyY2wp2uWrwn9ZDbYD5rnPyprSX0iw5JsskZ1chSdBJUsAT2DMiqfJjQT4tuTd5p+jcBbh7IVnLcPgupVj26DoFJqG2ltMXfuEhQLNtixMKMxuB210Ei1bk98i1PbxbMhvLmuIUJFkKgfMIBTMzAZgVYQSIJMnSktnAW7eLvMtouETotKdM1oI4yI7C2rE4kxsBrqJNA84ahZnvMCM8BARBFtZiQdQzEsxG4BUHVai4JiQ74lhtzyo88lu2p/iDD5V3xK9cSSrAl+i2mX840QSZkqsMx8s3hXPo3hwljp2LOQfEZiFY+JKhT86BpUOMwaXUKOJU76kbGQQRBBBG4ru9eVFLMQqgSSdAAO5PYUixuONm6DccdJLAkgZ7LkZx4E2mytP6AHcmgmX0Usgj3mEyyvDi5ClVz5gZIUxO5AEzAhyBXtFBVx29r/uD/S1Wqp8RcDlkmALgknQDRu9Sev2vtE/Ev8AWgsUVX9ftfaJ+Jf60ev2vtE/Ev8AWgsUVX9ftfaJ+Jf60ev2vtE/Ev8AWgsUVX9ftfaJ+Jf60ev2vtE/Ev8AWgsUVX9ftfaJ+Jf60ev2vtE/Ev8AWgOI/RXP2G/kaQ32YvcAdoK3cym2gDAc0AcwahQfHXSfrU3x+Ntm04DoSUb6w8D50uvYYtzXzXgFW4crkhGJN0bHsBHaIKeFBFxnCAInsLQ9tZ2b/qLp7mx2rviGEAaz7C0Judm36H0PRt3+QqLjLrkXpw30tnZx9ov6u3j5TXePdc1npw/0nZh+i2/Tt/5ig6xWEHNs+wtDV9M2h6e/RVhlW2LxNtEAskkIZkDNp7o/2arYp15tnpw277OI93v01MYLEAWhPLB5ZmRzJIbQdgR8zQWcVK4ZmzM3sxAEe9qZGgOpIEExAG2s8XMN+SbfVzx885UfIlaLjgYPqOiKAx/7Zhv9JqRrn5ET/wBH/wCzwoOILYXOWYexMrp7xEme8gyN41PkaupjUFkXScqZA2vYRNUlcHCdJ0cFQR+u2UfvaoeIYTPhriyV5dwtpOyXOZlAUg6qIEEEaEQQKBRjeKnFJmUK4dVNlTlZFzkqr3F1BuZ4AVtFM6HIxplwThtocu2ktaw9u3kEEA3GzE3GB3eMra7Z53INZvhyX7pZVCC6EYKynQkqfagDKEtpba3btjabkywXMdVwe5yLZV0vlizMSytcYhj05nXMGYJkU6mMvlQO6occU8h2G6RcHxtkOB8ysfOrlq5mAMESJggg/MHUGumWRB2NAvOFuIxeyVKvqyNIE/pqwkrIiRBB30JJKjCi/wCtvBtlxnLCGCkOmGCgGSQehtYM5ToJ0Z8Cuvy0BKZUQKdTmzJCGRsBmS5+7wNQYJvy/Eedqz+4t/cKCTFW7iJcv3CpuIjctVByoSNhOrMxAGYxpAAGsssHhhbtog2RQo+CiP8AxS/ijOWRDkytctxBObpIuGRsBFq5+7wNNqArLcU4WGS4ijXDOl6ysBsqFYKqp95TF5QnwAgRGlv3sqloYx2UFj8gNTWe41YuYi5a5Ju22U9TG3lGUMjDNzF6gCs5VIae8ZqCLB+kC2HRG6bbnLAlhbbKXJRgPoMgDAmIB0gAhNVXzlsJde81ucinKhUIXKlyVFtiGGUWnDPbIy9BmdYb6HZthVCjYAAfLSg7qrxHFNbTMqhj4FlXsTuxA3A71apdxyOXrk3PvlgPdb9HXb900BicY2S0ZjORJRTc+ozdMAyJA1jao3xz5LXUwzFgSLZLdMx0RK7a6V5cHRho11H0cKPom93MRC+XwriDFmA85rmxXN9bckx9xoI7XGr2a0MiMGVSzcwIwkSWNs6gb/Mdq5TjeKA6sMgP/wAwgB8IkTrFKsbYQqmYYOClse3nOSNdSNDAIjeNf0tILuFtHKpXh2YW4IJYe6ucZZjoFoKaDa2sUpAkqCY0zA6ntPepqwFhrSuTPDJBDSGYQQZHxghdfKPKthwjiIupq9p3X3uUZUSTl31EgfeD4UF+iiigKz9m1AxJylZRtS6ufeu6BV1AnXXWSR2rQVncMVjFQLchWByZi0g3PeZtPraAaA5u2wc8ZxTFE63+ls/8vcH51fEfu77V3xDEsWs9b6XP/h7g+o/iNfh8+1HGs2ROi99NZ3a19qvg29dcRzZrPRe+l7ta/QfaG3+PnQc4rEtzbPW+hf8A5e4Pq+Ea1M90liSzHLyzrba3AD6nqGvTNcYvNzrPRe3f61qfd7dVW7NrM7qwuANbg5yh0JIMZSf30FDiFhXa7lh0Ky3W2UN1Log6WaVG8QYO9X1tj1OANOToPLLoKX426TbAEBriohjTr5kHT4560K2wBHYCI8qDO4BEt8stlS2oZlhmy9MJJT3VOZ9xTrh3uk/pO5+WYgH7gKS4O/yww3Nhb4E94Ntl+/MKf4ayERVGygD7hFB2EEzGp3Pcxt/OuqKKAoori9cCqWOwBJ+WtBnuDcTtkXBdXIDevoHJ6HHOuQpbZW6pAO4YQTqBDhuGWBjLhNtAqm6wMABTksFmB7Em9ck+Zq96PWcga2wBzW7Tme5dMjAjvraJP7VVcJgLXPFs20y27l5gMogaWiIGw+lFBLiOKq+KwwtoWV7jTd2By2bgGT9Ner3h0yREkmNDSLixm9m+xFkg+HMvDP8AwWx99PaAoopU3pNYBEsQGUsCVI0Vip0MGcwiIkyIoGtFQ4XFpcXMhzLqJ13GhGvgdKmoCqnE8EbqBQQvUpkqH0B1ENpqNJ86t0UFDE4FitoHryEZtck9DLPTtqdqibhxy2hlByFiRnIiZiG3O9NKKDP3PR+8QuW5bSEVSDaW5tv1tqQQY+Q858HAMQAoF60MqhSfV06hqNBPT0EKBqNPlWhooM5/gV7KV9YtZ8wM8i3GUA9LL3kwZ090edXOGcOvW2Ba9bZYgqtpUnw1B7a6VZxPA8PcbO9pGY7kqCTAjXx0ApdjvRS2QFspYQCTD2s4JII2DCNCdj3NA95g8RXL31AJLAAbkkCKSYT0WXMecli4pECLOUjYAbnQCR91WL3o1ZgG0lu24ZWzZAZykGCJBIMePhQXxxG19on4l/rSDB4jMcWucMAtzpFtUA1bdhq3kT5nXemWI4XddGQtZAYEGLJBg6aHmb1xf4AzZ/yi9DknLIKgEk5QN41AidhGxoKvGsHCJ7P89Z/OMfzq11xHCQ1n2e937Rj9R9PL41YxXCOZ0xaGVkaRa3ytmj3tjlj511d4TnymLQyMTpb3gFYPVtrPyFBWxeD9rZ9nuX/ON+j49qlvYR+tbYNtii6q5LEZjmCltFbLIB8T23qrca0xRxkAXUfk13qDwogbtqy7TuK7e+FhxpLhCtq01tzCs0ZW1O6nbYGghweEGVeoDl3rYyhSI62aCG2PtdgToJkzWnrONiUzBsmIV5UB3SAJIGrEaDWKt3eK3QzgHDEKTE3iCACAc4ymDEn4iPOgp4/Dr7eWEvdywULzntW+kqPNREwDEHeab8IwrW7eViTqcoJBKr2Ukb9/hMAkAGlg4hdZgQuDZ4iecZkkjKDyyYiPnIiul4xey+9hA2ke2JBHmYBHvJrrv5igfUUt4diMQxBcWeWRINt2bttqoBHnTKgKgx1stbcDcqwHxINTA17QZ21ctXnsgglWtFTIIBJCsuvfpW58m866w9kNjLysJUhxGuxt4YET8Mtexy2CdrN9Sv7F8Mi/IPcdR5IK9wf/AKnP+k99fuFof/hNBWa4irdQAjmXgq6GNHW373brRj8609IOFDmcgdgpxDftXixT/VdPxC0/oCk3GEvG4vLtW7q5dQ+UEGYmTqRBOmkSd5inNLuIcDS84cl1YCAVOUgSSYMd5j+UUFGzisYqwMPbVR3z5vMtAJJMzpqTPiIZ3h2YopYZWIBImYPcT3iluD9HVt3A4u3jHZnlToRBEbdRMeIFNqDi8pKkKcpI0MTHnHeszi3xdu4QLl64og9KWgDsSAT92p76bEjRYzGLaXM5gD4D5kkgAeZrPN/hne1Y1J3NjUjU65tTQW7NnE5eab7sCB7PlIpWSsnuZCzoZ+dS+sXsrRmK5h1sFDgdE5UCw277+HeorOPwlpCii2iPLEBrSg5hBb3+4G/lXWHt4V0NtLKskhii8siSAQSA3hB+6g8uX8R25nLz+/lTmZcmwQpEZ++/868u3rsDI2IZsy6NbtBYzCZIQQInvTK2+VQotOFAgDp2Gke94VFgrKWQVt2CgJkgBRrtPveVAwoqsuNnZGPbTIdfD3q9GLP2b/w/3UFiil+J43btmLnQYnqa2unjq+2h+41EPSaxBOdYBgnmWoBgmCc+8Kx+APhQT8UuXVym21tRs3MnvEQfvpVe4highHMw5MwSjdQUiMwVtMwJDeEDzq1iOLYW6FVwlwMRlDNaYMZKjKC2pzSPjNVDe4cfzeH/APp/55vI0HM3Fd3WeYwIuktYHSpPLI7yM2maAZ1NMeDWMisEB5cyuYpuxLORyxEFjPzNVDxDAkM+WyQ5hmmycx96GObXaYNWsPxWxyjy1BtqIITIwAOwhGO87edBBdwFnICGVigi1mvQFZYIAaDHurJ1MeNRY/hjry2BZGa4rO9sG64ItXFOrIcy6qo6O5MDtIjYQ5UGH3YlQbIUZokkZgAGhd99KYYniq2wDcBQEwCxRQTEwJbeAfuoE1/DuQAMRirnWnS1hVUw6kywsLAgbyKixfBbhvMy4LCmS4LsdWzMxkgbyCpIO5JBgAS3HpJYgnOsCJOe1AmSJOfuAfuNDektgbuo2/OWu4BH1+4ZT8xQJj6PXLbK1rCYUnpbQskOFHUNSNCWExOWfg0H/DVzIB6lhtGGmZiAsNLBS0Zg2wnXM2ozE1p8PxdLnuDP+y1tt4PZvAj76m9aP2b/AMP91Ap4SMYjW7bWbKWFGXodiygAwAD2mB8BMCYHd7h84gP6qjdU803IbYalI18hPbtTP1o/Zv8Aw/3VFY4qrlgisxRsrRl0beD1b60EXB8IUL+xS1JHutmzQPgIimVVRjpmEfp0Pu6GJj3vAj76ns3QyhhswBHwOtAk9IBlZmH2LN88O6XE/wBT1VxWIK5496360/8ACpH/ALq0w4hlu3xaBkizcLD9EXMqrm8M0PHjlbwrKYTGPdv8vmA3GJFxOWwbLGGDAjN0FR7zGQeXoBmFBr+DWArXY2Vltr+zbRRH4memlLeFXhnv256luZivfK4BVvgeoT4qR2NMqAooooCiiigo8YVSgDLmUsJWJkdxHefCs7xHh2GfKLVsWe7fkbsQAwbSUhD0t+IEdp1WKw+cASVIIIIg6jyNLj6N2zOlvUyfY2tSe56dT50CDhuBwyZueovLIAnA3EhjJgAJEHaPELrMVo+GYWx1PYtC2xEEm01sn45lBbtrrUP/AAxa06bWm3sbXbTw8KvDC3PtT+Ff6UGbv8VxaObZuhnX3gLLRsD0tABkHYSdCdADUmF4vfIJL3HhlEJZCsQQxhWMhoyyYjvttTXGX7ttlE3XDd0towGsa9/nFVLuLd16kxPSZHsgDO3TlM7T8vGgq2sW1uFt28QikklciZmJ7p06nu00w4JfOflhbyIqaC6B2IAykCTA8T3FUyw94rijABB5bk69lOaQddQK9tYtllwmKkdOtrMYMnQMxMaDbyoLvHOFhyXb1bKFAJvWy3c7tnUR1RBHc+MUrtYTDranmcPGQjKVthUUNmABHN3PtBM92HjVu/izcTK9u+6kSVbDow6SdCp0mVEDzU/CkMFZIZfVXgiWBwlqDB226jJnv3oOkOHDKwvcPyqxy9AkdRbRubAYEsZjcmuFwmFaQtzh5BGwtAyQpkkc2COljtsN+ma6uYOyAZwrn3QQMJaMgrPhBAAg/Id66tWraAlMNdE9MDC2gSDM+HTBPlqaAsYSwBIuYDpBK5bYAVQGk/SxAkknwzU1w+AFq0wc2xb6cvKtlIiNYDMTrEAfDWk5wdiB+Sv3AHqlvQRttouvw3q42Me4MhXFKPHkqsRqCG+VBdtXLRdJe6Tm6Q63FGbK3cqBtmqfjXDVvWiDAIkqxQOVPcqp3MSPnSVWeVc+utlbQNbQwSGEkDcCY+Y+NWn4tcBPTie+1hTsYnf/APdBm7XBYBAu9JKlh/hxAYDTKQtuCdWEjsxqa7wkkh2vFmjRv8OOadgT0ToVOmmmXUaEsMTYtEkthrjFhmJ9UttMkkz3zT231o9Rs54OGadBPqtsjTbXbSP9igtejPCwq3LilWdpCscPyCPJhALiY1Iqle4xi0c2zcVnX3gtltdJ6WIgyCBoDBHhIq5a4oyqFW3iVCiAow6gADsO0fuplgmuXFzZ7ia7PbVT91ApwvFLz2rxZy2ULEWzbksfqvrm2iR4/d5jcU6oStu9aMOczOxE5GO0nWQNYp3e4e7qVa4SDuMq/wAxqKrvwAHQuzDXQlmGoIOhYjYmgpi8QyxZvW8zoCzOxHvKIYSZkdOvjXOPw15cJzMPna6Ut9IbtChiinTNlBI317HY3xwPUHmOYIIksRIMgwzEGCJpjh7IRFUbKAPuEUGV9G0uqr8tH5l7KXa6hXltqCXdmzXYEQg1H1iCxI7w/ooVudL3Q1s5lutlbO2mjgRKy1zQBT13Neok6uigxXpIbxuLdW3dW+qhFW2kzJYki8NGTYhWGh95YYxpeF4RwqPdLC6bah1zEqGgFoEnvPf76YUUBRRRQFFVW4ionS5oSPo7h28IXUeYqyrSJ8fl+6g9ooooCiiigKKKKAooooCiiigKKKKAooooCiiigKKKKAooooCiiigKKKKAooooCiiigKKKKAooooP/2Q=="/>
          <p:cNvSpPr>
            <a:spLocks noChangeAspect="1" noChangeArrowheads="1"/>
          </p:cNvSpPr>
          <p:nvPr/>
        </p:nvSpPr>
        <p:spPr bwMode="auto">
          <a:xfrm>
            <a:off x="155575" y="-1912938"/>
            <a:ext cx="5162550" cy="399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7901014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>
                <a:solidFill>
                  <a:srgbClr val="FFFF00"/>
                </a:solidFill>
              </a:rPr>
              <a:t>Autonomní dysfunkce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Nejčastěji se projevuje poruchou mikce, defekace, sexuálních funkcí a poruchou </a:t>
            </a:r>
            <a:r>
              <a:rPr lang="cs-CZ" sz="2400" dirty="0" err="1">
                <a:solidFill>
                  <a:schemeClr val="bg1"/>
                </a:solidFill>
              </a:rPr>
              <a:t>vazomotoriky</a:t>
            </a:r>
            <a:endParaRPr lang="cs-CZ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FFFF00"/>
                </a:solidFill>
              </a:rPr>
              <a:t>Močová dysfunkce</a:t>
            </a:r>
          </a:p>
          <a:p>
            <a:pPr>
              <a:buNone/>
            </a:pPr>
            <a:r>
              <a:rPr lang="cs-CZ" sz="2400" dirty="0">
                <a:solidFill>
                  <a:srgbClr val="92D050"/>
                </a:solidFill>
              </a:rPr>
              <a:t>Autonomní močový měchýř (denervovaný měchýř)</a:t>
            </a:r>
          </a:p>
          <a:p>
            <a:r>
              <a:rPr lang="cs-CZ" sz="2000" dirty="0">
                <a:solidFill>
                  <a:schemeClr val="bg1"/>
                </a:solidFill>
              </a:rPr>
              <a:t>Vzniká při přerušení obou komponent reflexního oblouku močení (poškození spinálního centra měchýře v </a:t>
            </a:r>
            <a:r>
              <a:rPr lang="cs-CZ" sz="2000" dirty="0" err="1">
                <a:solidFill>
                  <a:schemeClr val="bg1"/>
                </a:solidFill>
              </a:rPr>
              <a:t>conus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medularis</a:t>
            </a:r>
            <a:r>
              <a:rPr lang="cs-CZ" sz="2000" dirty="0">
                <a:solidFill>
                  <a:schemeClr val="bg1"/>
                </a:solidFill>
              </a:rPr>
              <a:t>)</a:t>
            </a:r>
          </a:p>
          <a:p>
            <a:r>
              <a:rPr lang="cs-CZ" sz="2000" dirty="0">
                <a:solidFill>
                  <a:schemeClr val="bg1"/>
                </a:solidFill>
              </a:rPr>
              <a:t>Močový měchýř je ochablý, roztažený a vyprazdňuje se pouze při přeplnění</a:t>
            </a:r>
          </a:p>
          <a:p>
            <a:r>
              <a:rPr lang="cs-CZ" sz="2000" dirty="0">
                <a:solidFill>
                  <a:schemeClr val="bg1"/>
                </a:solidFill>
              </a:rPr>
              <a:t>Anální a </a:t>
            </a:r>
            <a:r>
              <a:rPr lang="cs-CZ" sz="2000" dirty="0" err="1">
                <a:solidFill>
                  <a:schemeClr val="bg1"/>
                </a:solidFill>
              </a:rPr>
              <a:t>nulbokavernózní</a:t>
            </a:r>
            <a:r>
              <a:rPr lang="cs-CZ" sz="2000" dirty="0">
                <a:solidFill>
                  <a:schemeClr val="bg1"/>
                </a:solidFill>
              </a:rPr>
              <a:t> reflex je vymizely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7890" name="AutoShape 2" descr="data:image/jpeg;base64,/9j/4AAQSkZJRgABAQAAAQABAAD/2wCEAAkGBhISERUUExQWFBUVGBoaGBgYGBgYGhkaGBwdGxwWGBYYHiYfGBsjGhYYIjAgJCcpLC4sGx4xNTAqNSYrLCkBCQoKDAwMDQwMDSkYHhgpKSkpKSkpKSkpKSkpKSkpKSkpKSkpKSkpKSkpKSkpKSkpKSkpKSkpKSkpKSkpKSkpKf/AABEIAMUA/wMBIgACEQEDEQH/xAAbAAACAwEBAQAAAAAAAAAAAAAABQMEBgIBB//EAEkQAAIBAgQEAgYFCgQFAgcAAAECEQADBBIhMQUTIkFRYQYUIzJxgTNCU5GSJENSYnKhorHR0hWCsvAWRGNzwTSzVHSkwsPh8f/EABQBAQAAAAAAAAAAAAAAAAAAAAD/xAAUEQEAAAAAAAAAAAAAAAAAAAAA/9oADAMBAAIRAxEAPwD7XisUttSzmAI1gncwNB5kVXHG8PJHNTTz/wB66VPjL6ouZxIle06lgB+8ilvrmBB/Mzv7onQkE7aag60Fv/G7EgcxRIkTIBEsJBOkSp/d4iZsPxC1cMI6sYmAQTHjFLmxuCYRFtsqkhcgJAALGFjwBPz869t8UwcyGtqToSBlMT3IGglf3UDiiq9lEdQyklWEghm1H3136svn+Jv60EtFRerL5/ib+tHqy+f4m/rQS0VF6svn+Jv60erL5/ib+tBLRUXqy+f4m/rR6svn+Jv60EtFRerL5/ib+tc3XW2s6nUDuTJIAAk+JFBPRS5PSDDsYW4CTsBMknsJ7+XmPEUW/SDDmJuBSY0bQ9UQPjBBigY0VRbjNrNlBJIIXQHds0Cf8jfu8RXlrjuHYgLcUloiO+bb7508aC/RRRQFFFFAUUUUFfF45LcZiZYwqgFmY+Cqup0+7cxVf/E3Gpw94Dx9kf4VuFj8AJqAYy2t++7sPZrbTxKhpaIEkFiRp3yr4Crdzi9kWxcLjKxgEAkk66BQJkQZESIPhQTYXFLcXMhkajuCCNCCDqpB0IOoqalWDxCHEvkYEXLVu5AI11Zc8d5XIJ/VWmtBDfxaJAJ1OygEsfgokkVG2PgSbdwDxgGPkpJ/dUWEurzbgJAZm0HeFUD59zHn51LxM+yYd2GUfF+n90zQTWMQriVII/3oR2PkakpcLiyl5JAchWkFZB0UlTrIaAD4E+VMaDm5bDCCAR4ETSrifFMHhmVbpRWfRQEzE6xqFBgSYk6Uwxl8opIUsewAn5xI0rNXeDhyWYX2ZiGYtbXXJqADMgdgJigt/wDFmAB97Scubk3Mu+WM+TLE6bxS/B+m+Fz3ucqWlW5Ftgrubia9bAJ0nMr6f/09HgYgwlxdZlVdTqZlVFzJ+7vXVzglucy2roPMzKRbEqFk5dT+kxOtBpbSW3VWXKVIGUjYjtEdq79VTwFJ+D2DYbIi3cjE6MigKT3EHpHlFMuK4Z7ll0tsUYjRgSpGoPvAEjwmKCb1ZPAUeqp4Cs5e9HMWfdxZWQwbW4ZLWltypZzkyuHuDfVh4Vy3o9jjnjFwSSQ3WdMyso5eYKsZIMbi4w2ABDS+qp4Cj1VPAVmjw6/Ydbt3F+zzkkFrmklTkVZIcZVYa7AkgCKoWLd5crHHi4ublqSzgFwq9JgEP1I/V2BkyQZDaeqp4Cj1VPAVibIZyMvEVZniF5lxdYCArrOjurRAzaA6GRaKXrlsXFxiZVT31uPBBzkMQNCXDqJ1K5BlknQNZ6qngKPV0gjKCDuCJB+RrFrecAzjkkggHPei3mSJAn2hA6jmPSROhYxbtYpuQyti7bTctqr53t5iFtqbZI6kzkZpUn3/ALw1K4VAZCKDvMDfxo9WT9FfuHbb+VZLE3LhVfy22gRbrSGeXS9ORi31MiuCPe7VxgcFevNlXHTATOEe5mGWA2hPRPnqTJ0iKDYHCofqrqZOg38fjqfvrwYO32RR8hWfvcAxhDBcTlJMq5NxioBDBMmYLuurbkOw2Gvt30exU9GIYDXQvdOUm4zBtSc0WyqZTod+woNB6qngKr37+HRsrvbViCwVmAOUSS0EzAAMnyrjgmBu2reW7dN5p0YzOWAAD56anuZOk0u9JPR65ibgKm2F5F60Q4YybuQzAjQcsdwdTBECgvHieEycznWchOXNzFy5t8uaYmO1W0tWyARBBgggyCDsQe9ZbB+iGItXFvC4jurXIS4XcZbiIpm6RnZhyhqwPScs6TVviPorccpldQEtcvIFKoDESq65Rrt2gamgcPiMOtwWy9sXDshYBj8FmTsfuq9WQs+ht5b9u5zVhWtFj1S3KWIa2ZRjuA+jKO50A19Bn/8ADVF69auor2cVMSAZJUl7bGZjRmGkanUHeM2MHeAwTWrDWU0VM6EdEZQFBnMMrSO0a71b9Ir8hUTMbwdHUIAXVVbreDpGTMuu+bKNTS8cXc3CoADR9ImHu5ztoEb3G1+sSBGsgUF/CYc3MUboAW3aVraaAFmBytsT0qVYCY3Omkl1Sv0dujkIh0uW1AuqSMweOotG8tJzbNMiQaaUFDhttWLXYhmJB3EAaBSPEZdfPNGlV+ONma2g96cyxM5jKrt5F2/yE9qkbNZN5ltlsxz6FeygEQTIMqToDvVQX2lrxkyBByPkRYAGhAe6dSRAA6m23oL13FcxzaCtKOhYkaZRD5ge4JhfGc3gTTClvCb65ri5izZs0nQtooJ2A6T0wNoANMqAooooCiiq93HItxLZPU8kCCfdEmTsPnQWKKj565sk9UZo8iYn7wakoCiivGaNTtQZ/ivpBgmc2LjubiMelFu5wQqzlNsT7l4bHUF/BopXOJ8M5WSGW0jG4Yt3lUH3g5YASCWGWTBJAHavcTatXGuu2FwrEzqbqZnAMglo00E67Qd+/F0ox68HhpAOnNtHVlAI7aGFHwAMCgYYLgWAxFpHt2wUjKpGdIyN2ggghl97c66kHW7Y9G8OisqIVVhBUO4G+YFRmhSDqCIIrvg2IBQiLaMGclUYMNWJLGNixJPzphQKbnothm962X3953aCRlLDMxhiNzuSAdxNd/8ADWGy5TbzDNmhmdtQABudgABl2jtRd9JMOrZC/VroFY6iRGg/VP8Asir9i8HUMJhgCJEGD5HagVL6I4UCMhiMsG5cPTAXLq2oAUQOx1GtXsFwu1aJNtAsiDE7BncADYANccwPHwio8dxyzZYLcLAmNkYjWYEgEA9J08qv0BRRVTiV+6qTZti407FgukHWT5wI86Cjf9LsKjsjXCGVspGR9wJjRddBXFv01wbGEuFyQCAtu4xaTAyhV6jM6DwPgap43g7M+f1Ky7uSWYuB4gSd4IJJA06u5moDwRmknh+HBM/XUe82ckEDRi0kmPn2oGuF9McJccIl3MzNlACPqTOgOWD7rH4Kx2BNOqzhwVy282sHY0MqQ4X7STtofa3IEHS6dRqKcYC7eObmoqQRlhpnTX4a6UHnEsebSjKhuXGMIgIBYgE+8dFAAJJP7yQCtw6XsTmzXglqAByMyXA+udbnMBKFYWIg6mQI1u2yGxLtuLSBAfBnOZx8cq2T86UXrgzDEZjaN0gIwdV9muilrbaXiwJaIkLlAgiaCa/wbFJlFh7ShWLNClGuSpX2hls+8zKyQPCDIz4kyqhwwAGrWiARlMkhsxmDIgaOfKuX45dUqIDl2yrNq7azNBMAXDqcqsdPA1Hb4je5hjDrzI1OmaOnvMx7v7qDqxwC+6AX7q5gWIuIDzgGJMLd0yRMe6dI+JkxOIxGHbKGW8pA5aNPOdtcy5lAUKBlOcg7nMREmOzxy5dQMGFtGEhxZu3BHiHHQPiZHlXnDHCOLw6lukW3c3Fuy26OGXRVLMUKiACUgDWgZ3OJzZz21YsTlCwMwecpUiY6SDOsQCZioMDwsaxFsHKGCHqfIoUZ7g8AAIXw9412lhOfcR1BDhbqgieoDlvHwAt/j86tDhdkbW0/CKBddxQ5QUqBft+6toMVFwAkW0JVZBAI7DLMxE04s3QyhhswBHwOtQHhdk/m008hVhEAAAEAaADYAdqDqiiigT3+JOMUlvPbCkxlhix6C0A5YDbE6+7GgnX1rz81vpIF1VBlckFVkETm7ntuahv31GNVSxkkAAW17IxhnmQNzMd4nQ101r2ztlH0ydWdp9xPqRB++gLmIcXCRn0uMJJXlwLZMQDmiQO1LMF6S3Wj8owbTrJNwHKBLmIA0AY+Hie9XryEXC0Ae1bqzMY9kdeXEH76TWcdlYK+JIY6ZHwcvGgZdPHXXUAn5UF4ektyW/KMDAJ1LPIWdJ7SNviKe8L4kl5Iz23dQOYLZlQTO06xIO/hWXuYzrZTfCwzLl9SnY6QRMjw8fjTDhePFsqz4gMrL7ow5tztlJIEj62nnQaLkL+iPuHw/wDNem0vgPuqmOO2JjPr+y3b5UXOO2V3Y/gc7eECgurbA2AHyrqqA45ZLZcxk9srd/ltrvSu2rA4kkXYyXNXPQNT2yjUjvJgAa60HtngKm5cWcQirlhswyvOpgRrBmZ8fCKb8MQLbyjmdLMPaFixhiJzNqQex8IpBxe5byLBw30traJjmLM+Ub+U13jrlvNag4b6TWANsre95THzigns8EW6zuTiLRzsILmGBM5gpkAa6DtHiKbcLQCygGeAPzk5/wDMW1J8zSLE3LfNta4aJaYAj3frUy4Yy8xspte4Po/id/8AfjQT4zGMjgSoUjctlMyoAGhH1vvikmG9L5YB3wyL3IxAYgfs8sT94/8AFNcfbum6pQwoU5uvL3BHTlOY9MSTpJ0M6LBg8QjZlLPlIMNihDiD7w5XbT4+NBolbQEGQY7djUtLMFi77NF21bQdit3OZ8IyjSNZpnQFR4i8ERmbZQSfgBJqSlfpFd9i1sMFa6CgJ1CgjrciR0qmYmSNgJ1FBQfAnl2kLMHv6XFB6euXvNHjBZQexyUis2kt4q8UtqEuM1xFBuCRmKXDFtpKm4jNIRwBcWQo1qzir917gvS3MUW7Vgi22UPdnM9xZPLDqEOp6QbX1pFNON4RbXqwCqyCbQVmKHYMhS59W4DahTI1aJEzQJODcPNm2oum1iuZfaHHJbMrBiuHQs6QwiZg6AiI2bph7XNYeqIRHuBMPnHuwSebqN+3daq4pAbloBvaFwCtxDavkZW6WvIpJt6e+BuAM5mrKYK5zmGQ6Db1nEAjRd7mxG2nmPCgT4nAs/ql5Ht20WS49mgxQYDKFW0bjCOwUk6+MV1gMEt3GMXURkazmBbOly6C2uZ2KkJb7wRmWVUmrnCwptjqLuVGdbKhLjHv6xfhch0mOg/Har/DcIXwjtbFsMzl7QQ+zBtEC1B0lDylJIiQxOk0HQYm2uIZiXtuA4npUqxt3Qo7LBZv8qGtDWEsE5LoRylvFoGL3LZGW45KPc5ZIIV4AmYGe2RIJNbLh2MF22G2OzL3VhoynzBkUFmiiighxeKFtCxBIEe6CTqY2HxpenpACQORiBMb2j3MSddI702rJY3CXbju/q18SRtetCYEAgHUSAND332mgYWuKo+JWFxMmB7ji17pOs6fXM+ajwFSOE556kk3FP0bZgcqwvM21gffFHAXvKBbe1dVQsh7lxHJOnRK6mJOp7Ab9vMTYZr5Q27jWnYFjmt5JyjdSM0dI770HBW2b2joCbjEEWzmzZCMoue7I1PyioL3DQlwKMViYABKqGuGCTHWFMDpOm+kzvMy8Pm7yjZfkAkiTb5eqnTJGbL1ERMVax2BKAvaDyFVQlsooIUmAM6kCAxoKKYDmXDGLxSs2ZgpUoANoUOgBAzjx7E7CrdrgLg/+pvnfQsO/wAu06fAecy8MwzGLtzmB4ZcrlDlBIn3AAZyLTKgXf4U4AjEXtO5NsyPDVI+dXrNvKoBJaBudz5mu6KArMYdAHxMKqnl3NRczt7zfUDGPGYBnTtWnrMYdkzYkA28/LuaIGDZczR1lRAnwnUnXQUE3GsQcidV36azvaI/Or+pvXXEMQc1nqu/S97RH1H26NT5fGo+M4ZgidDfTWf+YuH86vj/AD7b11xDDMGs9Da3ft7h+o/jt8R8O9B3i8QebZ6ru7/mj+j2GTWrmGxHtGJZyAgJzoVjUzHSJqjisM3Ns9Dbv/zFw/V8e1S3rRHMBUjOiqJuNc99iv1tveoL6vdfURbU+IzP905V/i+Ve+pv9tc+61/ZU2IxARZM+AA3JOgAHiTS9eLPzGTIpKqGKrcBeD2iILAZSRMdSwTNBYa/ct6vldZALL0kTpJUkgjxIPyq7Va/F2y2UyHQwfiNKlw17Oit+koP3iaCSs96sLty5iLzDkJKov6tonMznuC6k5RoQqEzAAc8QxXLtO++VSQPEgaD5nSkty0bYSy7qbSIr3NIypaGuY987gaRqFufAAcLm5dUOrqy5r9wMI63OS2J+sFRXX/Kp8Kt+lKj1YkkCHtmWXOAOYoMp9YFSQR3BO1WeF2WhrjiHukGDuqgQqHzAkn9Zm7VV9I3BWzbJZebeRcy7qVm4p/HbUeGsd6BS7n2VosepxlsuDct3BlY9F8KxNmNeoEg5B0yAZbfDvbMvIwp6fo+w9zUNyNYn+IbRUV5SpS0YBL9WHy5rd3RiWssyMEQ7lTAVgozJMuWsMpvNGGZxtyyUyLp3BYpMxsToTANBEt/Nh19obiIonOpS3bjbmqYa9dnTlaCYlV0rTcFt5cPZHhbT/SNaQ8OtNeW2ocuyqOrLkWwI3y5EnEEHSUXLM5VGjt/RnEB8LaImAMgJ3ItkoD88s/OgWYhhauFShKW3M6AryL46lb9UOCdoy24q5hcI2GxAAbNZvdIBkstxQSJb6wNtSsnXoQSe0/FrYQi6RKFSl4duWdnPkhJn9VnPal943RaYM4PquUkEdTi2Q6uGn61sQf1sw7Gg0lFeA17QVsc5GQAkZnAJETEE9wfCqRe/wDoXD/ntf0q5jt7X/cH+lqtUC7Ci6xIYXEEblrZ+UKKs+qn7R/4f7asUUFf1U/aP/D/AG0eqn7R/wCH+2rFFBX9VP2j/wAP9tHqp+0f+H+2rFFBX9VP2j/w/wBtHqp+0f8Ah/tqxRQUsXaZbbsLjyFJHu9hP6NLLbj8qGuivOZEA3ubMDJBHj4T9Y044j9Fc/Yb+RpSqMDiiRcUZHgu2ZDrc1UaQYAkeGXU0FTjAs5Fj1X6Wztl25iz8o38prvHizmsx6t9JrGXbK3veUx84qTjWJORPbWT7azsp+1XX6TYf7iuuI4k5rPtrJ9r2U6dD6n2m33bighxQs821/6WJeYyx7verCC3nhOVqbU8uOz5tY/Z/nXmLxR5tn21nd9cpgdPf2lTc0tdWXR9U9wRHv79TUF6/retg7BXYfEZVn7nb76V2GbML2YlmSwWH1SLjsMoXtAIg76CSascXtPdZRaZlNvqYqQJBH0ckaMRr5QJ0YUgtWbfrTw2IZTbQJqsG4HunILRWFIJaCQACDtlBoNPg7yhrqyNLmg395VYwP2mJ+dRYHHZUtqLdxhGXMAMoytk1kgjadthXnBbJsg2rjFnPUGP1hpIGgkroPEiD3McYu0hwtwOWC5nnLBYxdJCBWBDZjC5SCDMd6CPFYwXAbjE+rqy5AsTeYMCCCfqFwoWCM2pJKkTQ4BZvXnZr5Uhsl8gfrSLNk6e7bFvP5s4MCCCstXVKNmJeC4JmTcKrmxFxSfeVUYYdGERmMaEVpsEl1i9y2UUO7aMpOiBbalSCNJRmG8hhQOKRekJ9ogKuV5d1iUjMkG3FwA7lZJgSdNAdqc4cPlGcqW7lQQN9IBJO0d6qsPypfK0372X+2go2scLzJYvW1LZWYtmAErGW5a1zEMCxlTKRB3Ei8GXmareiSM3OeIjcnNmg7QSajw2DtLba0bYYi6bY6DcVdC9tmHZVR1101+Nccm21m3CnPcYJkZ7jKrA+0BQtBCBX02OXzoOsVxJQlyxbXlKhysy5SFQgTkCE+1Ykqqe9PUREZrnASYurkNsLd0QlSVBRGjpJH1tgTUBs2rj4YJbyAZrmUoUIW3KgZDEdd1SNOxq9w8e0v8A/cX/ANq2P/FBdZZ0NZLGLdw98ZAHtWgqMm7PZvsVVfNrTpC+KuQYPUdTiVcr0EK2kFhI31kAjtPekPF1ZJe+VZHtvbbICpGheZJOwR421I3mgt4DE8rIpfPZuBeVcMaGNLbEATIjKx1JkHWMzisFi7q5gGmSbmfJBl0JGIsFWBBVw4vIjAyQ22YVt8JbC20UMWAUAMTmLADct3J3mgjx29r/ALg/0tVqquO3tf8AcH+lqtUBRRRQFFFFAUUUUBRRRQV+I/RXP2G/kaSWbYD4shUWUbVHDMeq57ySYImZ847U74j9Fc/Yb+RpNbvktilzWzCNAQMHHVc94sACJ8O+ag641d6E67v01ne3H51f+nvXXEbvVZ67v0ve3H1H29nqfLXvUPGUfInTf+ms7ta+1Xwbfw84rriCPms9N/6Tu1r9B9obf49poJcXd9tZ67u7/m/1e3s9a9xRJbR3mbUFkiJuZTAKrOh8+3wMWKR+bZ6b+7/WtT7vbqqW6rDmEi4MqKwzlD7jZtMhPh/KgZ4XlqCqEHL72smdyW8z51kbMi1bvnNPMncbkK5k/o5hc89dQJMbLlKMxAAzakgAT5nxrNth19SQRoGYx2B69fv1oH2M5bFUZgGaSmsNK7svmAf366GosBhw1jK4Dhi+bMBDSxOq7aztVx4Gp7Tr4eNQ8NWLNsHfIs/GBNAtHonZ+sXOp1DZCFLZ+WDbghc8NpqTuSNKcWrQVQqgBVAAA2AGgA+VcYvEi2jO2ygnTc+QHcnYDxpZwvEPJLuMqTzGJkNdYglVY7JbnKI3Om6mQc0qxWJyY2wp2uWrwn9ZDbYD5rnPyprSX0iw5JsskZ1chSdBJUsAT2DMiqfJjQT4tuTd5p+jcBbh7IVnLcPgupVj26DoFJqG2ltMXfuEhQLNtixMKMxuB210Ei1bk98i1PbxbMhvLmuIUJFkKgfMIBTMzAZgVYQSIJMnSktnAW7eLvMtouETotKdM1oI4yI7C2rE4kxsBrqJNA84ahZnvMCM8BARBFtZiQdQzEsxG4BUHVai4JiQ74lhtzyo88lu2p/iDD5V3xK9cSSrAl+i2mX840QSZkqsMx8s3hXPo3hwljp2LOQfEZiFY+JKhT86BpUOMwaXUKOJU76kbGQQRBBBG4ru9eVFLMQqgSSdAAO5PYUixuONm6DccdJLAkgZ7LkZx4E2mytP6AHcmgmX0Usgj3mEyyvDi5ClVz5gZIUxO5AEzAhyBXtFBVx29r/uD/S1Wqp8RcDlkmALgknQDRu9Sev2vtE/Ev8AWgsUVX9ftfaJ+Jf60ev2vtE/Ev8AWgsUVX9ftfaJ+Jf60ev2vtE/Ev8AWgsUVX9ftfaJ+Jf60ev2vtE/Ev8AWgsUVX9ftfaJ+Jf60ev2vtE/Ev8AWgOI/RXP2G/kaQ32YvcAdoK3cym2gDAc0AcwahQfHXSfrU3x+Ntm04DoSUb6w8D50uvYYtzXzXgFW4crkhGJN0bHsBHaIKeFBFxnCAInsLQ9tZ2b/qLp7mx2rviGEAaz7C0Judm36H0PRt3+QqLjLrkXpw30tnZx9ov6u3j5TXePdc1npw/0nZh+i2/Tt/5ig6xWEHNs+wtDV9M2h6e/RVhlW2LxNtEAskkIZkDNp7o/2arYp15tnpw277OI93v01MYLEAWhPLB5ZmRzJIbQdgR8zQWcVK4ZmzM3sxAEe9qZGgOpIEExAG2s8XMN+SbfVzx885UfIlaLjgYPqOiKAx/7Zhv9JqRrn5ET/wBH/wCzwoOILYXOWYexMrp7xEme8gyN41PkaupjUFkXScqZA2vYRNUlcHCdJ0cFQR+u2UfvaoeIYTPhriyV5dwtpOyXOZlAUg6qIEEEaEQQKBRjeKnFJmUK4dVNlTlZFzkqr3F1BuZ4AVtFM6HIxplwThtocu2ktaw9u3kEEA3GzE3GB3eMra7Z53INZvhyX7pZVCC6EYKynQkqfagDKEtpba3btjabkywXMdVwe5yLZV0vlizMSytcYhj05nXMGYJkU6mMvlQO6occU8h2G6RcHxtkOB8ysfOrlq5mAMESJggg/MHUGumWRB2NAvOFuIxeyVKvqyNIE/pqwkrIiRBB30JJKjCi/wCtvBtlxnLCGCkOmGCgGSQehtYM5ToJ0Z8Cuvy0BKZUQKdTmzJCGRsBmS5+7wNQYJvy/Eedqz+4t/cKCTFW7iJcv3CpuIjctVByoSNhOrMxAGYxpAAGsssHhhbtog2RQo+CiP8AxS/ijOWRDkytctxBObpIuGRsBFq5+7wNNqArLcU4WGS4ijXDOl6ysBsqFYKqp95TF5QnwAgRGlv3sqloYx2UFj8gNTWe41YuYi5a5Ju22U9TG3lGUMjDNzF6gCs5VIae8ZqCLB+kC2HRG6bbnLAlhbbKXJRgPoMgDAmIB0gAhNVXzlsJde81ucinKhUIXKlyVFtiGGUWnDPbIy9BmdYb6HZthVCjYAAfLSg7qrxHFNbTMqhj4FlXsTuxA3A71apdxyOXrk3PvlgPdb9HXb900BicY2S0ZjORJRTc+ozdMAyJA1jao3xz5LXUwzFgSLZLdMx0RK7a6V5cHRho11H0cKPom93MRC+XwriDFmA85rmxXN9bckx9xoI7XGr2a0MiMGVSzcwIwkSWNs6gb/Mdq5TjeKA6sMgP/wAwgB8IkTrFKsbYQqmYYOClse3nOSNdSNDAIjeNf0tILuFtHKpXh2YW4IJYe6ucZZjoFoKaDa2sUpAkqCY0zA6ntPepqwFhrSuTPDJBDSGYQQZHxghdfKPKthwjiIupq9p3X3uUZUSTl31EgfeD4UF+iiigKz9m1AxJylZRtS6ufeu6BV1AnXXWSR2rQVncMVjFQLchWByZi0g3PeZtPraAaA5u2wc8ZxTFE63+ls/8vcH51fEfu77V3xDEsWs9b6XP/h7g+o/iNfh8+1HGs2ROi99NZ3a19qvg29dcRzZrPRe+l7ta/QfaG3+PnQc4rEtzbPW+hf8A5e4Pq+Ea1M90liSzHLyzrba3AD6nqGvTNcYvNzrPRe3f61qfd7dVW7NrM7qwuANbg5yh0JIMZSf30FDiFhXa7lh0Ky3W2UN1Log6WaVG8QYO9X1tj1OANOToPLLoKX426TbAEBriohjTr5kHT4560K2wBHYCI8qDO4BEt8stlS2oZlhmy9MJJT3VOZ9xTrh3uk/pO5+WYgH7gKS4O/yww3Nhb4E94Ntl+/MKf4ayERVGygD7hFB2EEzGp3Pcxt/OuqKKAoori9cCqWOwBJ+WtBnuDcTtkXBdXIDevoHJ6HHOuQpbZW6pAO4YQTqBDhuGWBjLhNtAqm6wMABTksFmB7Em9ck+Zq96PWcga2wBzW7Tme5dMjAjvraJP7VVcJgLXPFs20y27l5gMogaWiIGw+lFBLiOKq+KwwtoWV7jTd2By2bgGT9Ner3h0yREkmNDSLixm9m+xFkg+HMvDP8AwWx99PaAoopU3pNYBEsQGUsCVI0Vip0MGcwiIkyIoGtFQ4XFpcXMhzLqJ13GhGvgdKmoCqnE8EbqBQQvUpkqH0B1ENpqNJ86t0UFDE4FitoHryEZtck9DLPTtqdqibhxy2hlByFiRnIiZiG3O9NKKDP3PR+8QuW5bSEVSDaW5tv1tqQQY+Q858HAMQAoF60MqhSfV06hqNBPT0EKBqNPlWhooM5/gV7KV9YtZ8wM8i3GUA9LL3kwZ090edXOGcOvW2Ba9bZYgqtpUnw1B7a6VZxPA8PcbO9pGY7kqCTAjXx0ApdjvRS2QFspYQCTD2s4JII2DCNCdj3NA95g8RXL31AJLAAbkkCKSYT0WXMecli4pECLOUjYAbnQCR91WL3o1ZgG0lu24ZWzZAZykGCJBIMePhQXxxG19on4l/rSDB4jMcWucMAtzpFtUA1bdhq3kT5nXemWI4XddGQtZAYEGLJBg6aHmb1xf4AzZ/yi9DknLIKgEk5QN41AidhGxoKvGsHCJ7P89Z/OMfzq11xHCQ1n2e937Rj9R9PL41YxXCOZ0xaGVkaRa3ytmj3tjlj511d4TnymLQyMTpb3gFYPVtrPyFBWxeD9rZ9nuX/ON+j49qlvYR+tbYNtii6q5LEZjmCltFbLIB8T23qrca0xRxkAXUfk13qDwogbtqy7TuK7e+FhxpLhCtq01tzCs0ZW1O6nbYGghweEGVeoDl3rYyhSI62aCG2PtdgToJkzWnrONiUzBsmIV5UB3SAJIGrEaDWKt3eK3QzgHDEKTE3iCACAc4ymDEn4iPOgp4/Dr7eWEvdywULzntW+kqPNREwDEHeab8IwrW7eViTqcoJBKr2Ukb9/hMAkAGlg4hdZgQuDZ4iecZkkjKDyyYiPnIiul4xey+9hA2ke2JBHmYBHvJrrv5igfUUt4diMQxBcWeWRINt2bttqoBHnTKgKgx1stbcDcqwHxINTA17QZ21ctXnsgglWtFTIIBJCsuvfpW58m866w9kNjLysJUhxGuxt4YET8Mtexy2CdrN9Sv7F8Mi/IPcdR5IK9wf/AKnP+k99fuFof/hNBWa4irdQAjmXgq6GNHW373brRj8609IOFDmcgdgpxDftXixT/VdPxC0/oCk3GEvG4vLtW7q5dQ+UEGYmTqRBOmkSd5inNLuIcDS84cl1YCAVOUgSSYMd5j+UUFGzisYqwMPbVR3z5vMtAJJMzpqTPiIZ3h2YopYZWIBImYPcT3iluD9HVt3A4u3jHZnlToRBEbdRMeIFNqDi8pKkKcpI0MTHnHeszi3xdu4QLl64og9KWgDsSAT92p76bEjRYzGLaXM5gD4D5kkgAeZrPN/hne1Y1J3NjUjU65tTQW7NnE5eab7sCB7PlIpWSsnuZCzoZ+dS+sXsrRmK5h1sFDgdE5UCw277+HeorOPwlpCii2iPLEBrSg5hBb3+4G/lXWHt4V0NtLKskhii8siSAQSA3hB+6g8uX8R25nLz+/lTmZcmwQpEZ++/868u3rsDI2IZsy6NbtBYzCZIQQInvTK2+VQotOFAgDp2Gke94VFgrKWQVt2CgJkgBRrtPveVAwoqsuNnZGPbTIdfD3q9GLP2b/w/3UFiil+J43btmLnQYnqa2unjq+2h+41EPSaxBOdYBgnmWoBgmCc+8Kx+APhQT8UuXVym21tRs3MnvEQfvpVe4highHMw5MwSjdQUiMwVtMwJDeEDzq1iOLYW6FVwlwMRlDNaYMZKjKC2pzSPjNVDe4cfzeH/APp/55vI0HM3Fd3WeYwIuktYHSpPLI7yM2maAZ1NMeDWMisEB5cyuYpuxLORyxEFjPzNVDxDAkM+WyQ5hmmycx96GObXaYNWsPxWxyjy1BtqIITIwAOwhGO87edBBdwFnICGVigi1mvQFZYIAaDHurJ1MeNRY/hjry2BZGa4rO9sG64ItXFOrIcy6qo6O5MDtIjYQ5UGH3YlQbIUZokkZgAGhd99KYYniq2wDcBQEwCxRQTEwJbeAfuoE1/DuQAMRirnWnS1hVUw6kywsLAgbyKixfBbhvMy4LCmS4LsdWzMxkgbyCpIO5JBgAS3HpJYgnOsCJOe1AmSJOfuAfuNDektgbuo2/OWu4BH1+4ZT8xQJj6PXLbK1rCYUnpbQskOFHUNSNCWExOWfg0H/DVzIB6lhtGGmZiAsNLBS0Zg2wnXM2ozE1p8PxdLnuDP+y1tt4PZvAj76m9aP2b/AMP91Ap4SMYjW7bWbKWFGXodiygAwAD2mB8BMCYHd7h84gP6qjdU803IbYalI18hPbtTP1o/Zv8Aw/3VFY4qrlgisxRsrRl0beD1b60EXB8IUL+xS1JHutmzQPgIimVVRjpmEfp0Pu6GJj3vAj76ns3QyhhswBHwOtAk9IBlZmH2LN88O6XE/wBT1VxWIK5496360/8ACpH/ALq0w4hlu3xaBkizcLD9EXMqrm8M0PHjlbwrKYTGPdv8vmA3GJFxOWwbLGGDAjN0FR7zGQeXoBmFBr+DWArXY2Vltr+zbRRH4memlLeFXhnv256luZivfK4BVvgeoT4qR2NMqAooooCiiigo8YVSgDLmUsJWJkdxHefCs7xHh2GfKLVsWe7fkbsQAwbSUhD0t+IEdp1WKw+cASVIIIIg6jyNLj6N2zOlvUyfY2tSe56dT50CDhuBwyZueovLIAnA3EhjJgAJEHaPELrMVo+GYWx1PYtC2xEEm01sn45lBbtrrUP/AAxa06bWm3sbXbTw8KvDC3PtT+Ff6UGbv8VxaObZuhnX3gLLRsD0tABkHYSdCdADUmF4vfIJL3HhlEJZCsQQxhWMhoyyYjvttTXGX7ttlE3XDd0towGsa9/nFVLuLd16kxPSZHsgDO3TlM7T8vGgq2sW1uFt28QikklciZmJ7p06nu00w4JfOflhbyIqaC6B2IAykCTA8T3FUyw94rijABB5bk69lOaQddQK9tYtllwmKkdOtrMYMnQMxMaDbyoLvHOFhyXb1bKFAJvWy3c7tnUR1RBHc+MUrtYTDranmcPGQjKVthUUNmABHN3PtBM92HjVu/izcTK9u+6kSVbDow6SdCp0mVEDzU/CkMFZIZfVXgiWBwlqDB226jJnv3oOkOHDKwvcPyqxy9AkdRbRubAYEsZjcmuFwmFaQtzh5BGwtAyQpkkc2COljtsN+ma6uYOyAZwrn3QQMJaMgrPhBAAg/Id66tWraAlMNdE9MDC2gSDM+HTBPlqaAsYSwBIuYDpBK5bYAVQGk/SxAkknwzU1w+AFq0wc2xb6cvKtlIiNYDMTrEAfDWk5wdiB+Sv3AHqlvQRttouvw3q42Me4MhXFKPHkqsRqCG+VBdtXLRdJe6Tm6Q63FGbK3cqBtmqfjXDVvWiDAIkqxQOVPcqp3MSPnSVWeVc+utlbQNbQwSGEkDcCY+Y+NWn4tcBPTie+1hTsYnf/APdBm7XBYBAu9JKlh/hxAYDTKQtuCdWEjsxqa7wkkh2vFmjRv8OOadgT0ToVOmmmXUaEsMTYtEkthrjFhmJ9UttMkkz3zT231o9Rs54OGadBPqtsjTbXbSP9igtejPCwq3LilWdpCscPyCPJhALiY1Iqle4xi0c2zcVnX3gtltdJ6WIgyCBoDBHhIq5a4oyqFW3iVCiAow6gADsO0fuplgmuXFzZ7ia7PbVT91ApwvFLz2rxZy2ULEWzbksfqvrm2iR4/d5jcU6oStu9aMOczOxE5GO0nWQNYp3e4e7qVa4SDuMq/wAxqKrvwAHQuzDXQlmGoIOhYjYmgpi8QyxZvW8zoCzOxHvKIYSZkdOvjXOPw15cJzMPna6Ut9IbtChiinTNlBI317HY3xwPUHmOYIIksRIMgwzEGCJpjh7IRFUbKAPuEUGV9G0uqr8tH5l7KXa6hXltqCXdmzXYEQg1H1iCxI7w/ooVudL3Q1s5lutlbO2mjgRKy1zQBT13Neok6uigxXpIbxuLdW3dW+qhFW2kzJYki8NGTYhWGh95YYxpeF4RwqPdLC6bah1zEqGgFoEnvPf76YUUBRRRQFFVW4ionS5oSPo7h28IXUeYqyrSJ8fl+6g9ooooCiiigKKKKAooooCiiigKKKKAooooCiiigKKKKAooooCiiigKKKKAooooCiiigKKKKAooooP/2Q=="/>
          <p:cNvSpPr>
            <a:spLocks noChangeAspect="1" noChangeArrowheads="1"/>
          </p:cNvSpPr>
          <p:nvPr/>
        </p:nvSpPr>
        <p:spPr bwMode="auto">
          <a:xfrm>
            <a:off x="155575" y="-1912938"/>
            <a:ext cx="5162550" cy="399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471990" cy="462560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4500" b="1" u="sng" dirty="0">
                <a:solidFill>
                  <a:srgbClr val="FFFF00"/>
                </a:solidFill>
              </a:rPr>
              <a:t>Transversální léze míšní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Úplná ztráta aktivní hybnosti se svalovou atonií a vyhaslými šlachovými reflexy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Úplná ztráta všech druhů citlivosti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Autonomní dysfunkce – chabá paralýza močového měchýře, paralytický ileus, erektilní dysfunkce, porucha </a:t>
            </a:r>
            <a:r>
              <a:rPr lang="cs-CZ" b="1" dirty="0" err="1">
                <a:solidFill>
                  <a:schemeClr val="bg1"/>
                </a:solidFill>
              </a:rPr>
              <a:t>vazomotoriky</a:t>
            </a:r>
            <a:r>
              <a:rPr lang="cs-CZ" b="1" dirty="0">
                <a:solidFill>
                  <a:schemeClr val="bg1"/>
                </a:solidFill>
              </a:rPr>
              <a:t>, poruchy termoregulace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Trofické a vegetativní poruchy (sklon k tvorbě dekubitů, osteoporóze, tendence k subluxačnímu postavení  kloubech)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Epidemiologie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Počet pacientů s poraněním páteře a míchy se každoročně zvyšuje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Nové poranění míchy – výskyt 4/100 000 obyvatel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Příčiny poranění: pády z výše, dopravní nehody, sportovní úrazy, pracovní úrazy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Zastoupení - 3 : 1  muži/ ženy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Nejrizikovější věk 25-40 let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5100" b="1" u="sng" dirty="0">
                <a:solidFill>
                  <a:srgbClr val="FFFF00"/>
                </a:solidFill>
              </a:rPr>
              <a:t>Transversální léze míšní</a:t>
            </a: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92D050"/>
                </a:solidFill>
              </a:rPr>
              <a:t>Cervikomedulární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err="1">
                <a:solidFill>
                  <a:srgbClr val="92D050"/>
                </a:solidFill>
              </a:rPr>
              <a:t>syndrom</a:t>
            </a:r>
            <a:endParaRPr lang="cs-CZ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Z</a:t>
            </a:r>
            <a:r>
              <a:rPr lang="en-US" dirty="0" err="1">
                <a:solidFill>
                  <a:schemeClr val="bg1"/>
                </a:solidFill>
              </a:rPr>
              <a:t>ahrnuje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zranění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sahající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prodloužené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míchy</a:t>
            </a:r>
            <a:r>
              <a:rPr lang="en-US" dirty="0">
                <a:solidFill>
                  <a:schemeClr val="bg1"/>
                </a:solidFill>
              </a:rPr>
              <a:t> do </a:t>
            </a:r>
            <a:r>
              <a:rPr lang="en-US" dirty="0" err="1">
                <a:solidFill>
                  <a:schemeClr val="bg1"/>
                </a:solidFill>
              </a:rPr>
              <a:t>střední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krční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míchy</a:t>
            </a:r>
            <a:r>
              <a:rPr lang="en-US" dirty="0">
                <a:solidFill>
                  <a:schemeClr val="bg1"/>
                </a:solidFill>
              </a:rPr>
              <a:t>. 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Může</a:t>
            </a:r>
            <a:r>
              <a:rPr lang="en-US" dirty="0">
                <a:solidFill>
                  <a:schemeClr val="bg1"/>
                </a:solidFill>
              </a:rPr>
              <a:t> se </a:t>
            </a:r>
            <a:r>
              <a:rPr lang="en-US" dirty="0" err="1">
                <a:solidFill>
                  <a:schemeClr val="bg1"/>
                </a:solidFill>
              </a:rPr>
              <a:t>vyskytnout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nejtěžší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varianta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kterou</a:t>
            </a:r>
            <a:r>
              <a:rPr lang="en-US" dirty="0">
                <a:solidFill>
                  <a:schemeClr val="bg1"/>
                </a:solidFill>
              </a:rPr>
              <a:t> je </a:t>
            </a:r>
            <a:r>
              <a:rPr lang="en-US" dirty="0" err="1">
                <a:solidFill>
                  <a:schemeClr val="bg1"/>
                </a:solidFill>
              </a:rPr>
              <a:t>zástava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dýchání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kvadruplegie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ztráta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cítivosti</a:t>
            </a:r>
            <a:r>
              <a:rPr lang="en-US" dirty="0">
                <a:solidFill>
                  <a:schemeClr val="bg1"/>
                </a:solidFill>
              </a:rPr>
              <a:t> pod C1 a </a:t>
            </a:r>
            <a:r>
              <a:rPr lang="en-US" dirty="0" err="1">
                <a:solidFill>
                  <a:schemeClr val="bg1"/>
                </a:solidFill>
              </a:rPr>
              <a:t>hypotenze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Rozsáhlejší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poranění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v </a:t>
            </a:r>
            <a:r>
              <a:rPr lang="en-US" dirty="0" err="1">
                <a:solidFill>
                  <a:schemeClr val="bg1"/>
                </a:solidFill>
              </a:rPr>
              <a:t>této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znamenají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okamžitou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smrt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92D050"/>
                </a:solidFill>
              </a:rPr>
              <a:t>Poranění míchy nad úrovní C5</a:t>
            </a:r>
          </a:p>
          <a:p>
            <a:r>
              <a:rPr lang="cs-CZ" dirty="0" err="1">
                <a:solidFill>
                  <a:schemeClr val="bg1"/>
                </a:solidFill>
              </a:rPr>
              <a:t>V</a:t>
            </a:r>
            <a:r>
              <a:rPr lang="en-US" dirty="0" err="1">
                <a:solidFill>
                  <a:schemeClr val="bg1"/>
                </a:solidFill>
              </a:rPr>
              <a:t>zniká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spastická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kvadruplegie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ochrnutím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je </a:t>
            </a:r>
            <a:r>
              <a:rPr lang="en-US" dirty="0" err="1">
                <a:solidFill>
                  <a:schemeClr val="bg1"/>
                </a:solidFill>
              </a:rPr>
              <a:t>postižena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bránice</a:t>
            </a:r>
            <a:r>
              <a:rPr lang="en-US" dirty="0">
                <a:solidFill>
                  <a:schemeClr val="bg1"/>
                </a:solidFill>
              </a:rPr>
              <a:t>, a proto je </a:t>
            </a:r>
            <a:r>
              <a:rPr lang="en-US" dirty="0" err="1">
                <a:solidFill>
                  <a:schemeClr val="bg1"/>
                </a:solidFill>
              </a:rPr>
              <a:t>nemocný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odkázán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umělou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plicní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ventilaci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92D050"/>
                </a:solidFill>
              </a:rPr>
              <a:t>Poranění míchy v oblasti C5-7</a:t>
            </a:r>
          </a:p>
          <a:p>
            <a:r>
              <a:rPr lang="en-US" dirty="0" err="1">
                <a:solidFill>
                  <a:schemeClr val="bg1"/>
                </a:solidFill>
              </a:rPr>
              <a:t>Postižení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horní</a:t>
            </a:r>
            <a:r>
              <a:rPr lang="cs-CZ" dirty="0">
                <a:solidFill>
                  <a:schemeClr val="bg1"/>
                </a:solidFill>
              </a:rPr>
              <a:t>ch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cs-CZ" dirty="0">
                <a:solidFill>
                  <a:schemeClr val="bg1"/>
                </a:solidFill>
              </a:rPr>
              <a:t> je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periferního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typu</a:t>
            </a:r>
            <a:r>
              <a:rPr lang="cs-CZ" dirty="0">
                <a:solidFill>
                  <a:schemeClr val="bg1"/>
                </a:solidFill>
              </a:rPr>
              <a:t>, dolní končetiny jsou s obrazem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spastick</a:t>
            </a:r>
            <a:r>
              <a:rPr lang="cs-CZ" dirty="0">
                <a:solidFill>
                  <a:schemeClr val="bg1"/>
                </a:solidFill>
              </a:rPr>
              <a:t>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paraplegie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Neurologický obraz je z</a:t>
            </a:r>
            <a:r>
              <a:rPr lang="en-US" dirty="0" err="1">
                <a:solidFill>
                  <a:schemeClr val="bg1"/>
                </a:solidFill>
              </a:rPr>
              <a:t>ávisl</a:t>
            </a:r>
            <a:r>
              <a:rPr lang="cs-CZ" dirty="0">
                <a:solidFill>
                  <a:schemeClr val="bg1"/>
                </a:solidFill>
              </a:rPr>
              <a:t>ý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výšce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léze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92D050"/>
                </a:solidFill>
              </a:rPr>
              <a:t>Poranění míchy v oblasti </a:t>
            </a:r>
            <a:r>
              <a:rPr lang="cs-CZ" dirty="0" err="1">
                <a:solidFill>
                  <a:srgbClr val="92D050"/>
                </a:solidFill>
              </a:rPr>
              <a:t>Th</a:t>
            </a:r>
            <a:r>
              <a:rPr lang="cs-CZ" dirty="0">
                <a:solidFill>
                  <a:srgbClr val="92D050"/>
                </a:solidFill>
              </a:rPr>
              <a:t> </a:t>
            </a:r>
            <a:r>
              <a:rPr lang="cs-CZ" dirty="0" err="1">
                <a:solidFill>
                  <a:srgbClr val="92D050"/>
                </a:solidFill>
              </a:rPr>
              <a:t>pátře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Úraz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způsobuje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spastickou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paraplegii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končetin,bez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postižení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horních</a:t>
            </a:r>
            <a:r>
              <a:rPr lang="en-US" dirty="0">
                <a:solidFill>
                  <a:schemeClr val="bg1"/>
                </a:solidFill>
              </a:rPr>
              <a:t>. 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92D050"/>
                </a:solidFill>
              </a:rPr>
              <a:t>Poranění míchy v oblasti </a:t>
            </a:r>
            <a:r>
              <a:rPr lang="cs-CZ" dirty="0" err="1">
                <a:solidFill>
                  <a:srgbClr val="92D050"/>
                </a:solidFill>
              </a:rPr>
              <a:t>Th</a:t>
            </a:r>
            <a:r>
              <a:rPr lang="cs-CZ" dirty="0">
                <a:solidFill>
                  <a:srgbClr val="92D050"/>
                </a:solidFill>
              </a:rPr>
              <a:t>/L přechodu</a:t>
            </a:r>
          </a:p>
          <a:p>
            <a:r>
              <a:rPr lang="cs-CZ" dirty="0">
                <a:solidFill>
                  <a:schemeClr val="bg1"/>
                </a:solidFill>
              </a:rPr>
              <a:t>Vzniká p</a:t>
            </a:r>
            <a:r>
              <a:rPr lang="en-US" dirty="0" err="1">
                <a:solidFill>
                  <a:schemeClr val="bg1"/>
                </a:solidFill>
              </a:rPr>
              <a:t>araplegie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periferního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typu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A</a:t>
            </a:r>
            <a:r>
              <a:rPr lang="en-US" dirty="0" err="1">
                <a:solidFill>
                  <a:schemeClr val="bg1"/>
                </a:solidFill>
              </a:rPr>
              <a:t>reflexie</a:t>
            </a:r>
            <a:r>
              <a:rPr lang="en-US" dirty="0">
                <a:solidFill>
                  <a:schemeClr val="bg1"/>
                </a:solidFill>
              </a:rPr>
              <a:t> je </a:t>
            </a:r>
            <a:r>
              <a:rPr lang="en-US" dirty="0" err="1">
                <a:solidFill>
                  <a:schemeClr val="bg1"/>
                </a:solidFill>
              </a:rPr>
              <a:t>trvalá</a:t>
            </a:r>
            <a:r>
              <a:rPr lang="en-US" dirty="0">
                <a:solidFill>
                  <a:schemeClr val="bg1"/>
                </a:solidFill>
              </a:rPr>
              <a:t>, tonus </a:t>
            </a:r>
            <a:r>
              <a:rPr lang="en-US" dirty="0" err="1">
                <a:solidFill>
                  <a:schemeClr val="bg1"/>
                </a:solidFill>
              </a:rPr>
              <a:t>zůstává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trvale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snížen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nevyvíjí</a:t>
            </a:r>
            <a:r>
              <a:rPr lang="en-US" dirty="0">
                <a:solidFill>
                  <a:schemeClr val="bg1"/>
                </a:solidFill>
              </a:rPr>
              <a:t> se </a:t>
            </a:r>
            <a:r>
              <a:rPr lang="en-US" dirty="0" err="1">
                <a:solidFill>
                  <a:schemeClr val="bg1"/>
                </a:solidFill>
              </a:rPr>
              <a:t>spasticita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471990" cy="462560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000" b="1" u="sng" dirty="0" err="1">
                <a:solidFill>
                  <a:srgbClr val="FFFF00"/>
                </a:solidFill>
              </a:rPr>
              <a:t>Brown</a:t>
            </a:r>
            <a:r>
              <a:rPr lang="cs-CZ" sz="3000" b="1" u="sng" dirty="0">
                <a:solidFill>
                  <a:srgbClr val="FFFF00"/>
                </a:solidFill>
              </a:rPr>
              <a:t>-</a:t>
            </a:r>
            <a:r>
              <a:rPr lang="cs-CZ" sz="3000" b="1" u="sng" dirty="0" err="1">
                <a:solidFill>
                  <a:srgbClr val="FFFF00"/>
                </a:solidFill>
              </a:rPr>
              <a:t>Sequardův</a:t>
            </a:r>
            <a:r>
              <a:rPr lang="cs-CZ" sz="3000" b="1" u="sng" dirty="0">
                <a:solidFill>
                  <a:srgbClr val="FFFF00"/>
                </a:solidFill>
              </a:rPr>
              <a:t> syndrom</a:t>
            </a:r>
          </a:p>
          <a:p>
            <a:endParaRPr lang="cs-CZ" sz="2600" b="1" dirty="0">
              <a:solidFill>
                <a:schemeClr val="bg1"/>
              </a:solidFill>
            </a:endParaRPr>
          </a:p>
          <a:p>
            <a:r>
              <a:rPr lang="cs-CZ" sz="2600" b="1" dirty="0">
                <a:solidFill>
                  <a:schemeClr val="bg1"/>
                </a:solidFill>
              </a:rPr>
              <a:t>Na straně léze je centrální paréza z léze pyramidové dráhy</a:t>
            </a:r>
          </a:p>
          <a:p>
            <a:endParaRPr lang="cs-CZ" sz="2600" b="1" dirty="0">
              <a:solidFill>
                <a:schemeClr val="bg1"/>
              </a:solidFill>
            </a:endParaRPr>
          </a:p>
          <a:p>
            <a:r>
              <a:rPr lang="cs-CZ" sz="2600" b="1" dirty="0">
                <a:solidFill>
                  <a:schemeClr val="bg1"/>
                </a:solidFill>
              </a:rPr>
              <a:t>Na straně léze je porucha hlubokého čití s postižení zadních provazců</a:t>
            </a:r>
          </a:p>
          <a:p>
            <a:endParaRPr lang="cs-CZ" sz="2600" b="1" dirty="0">
              <a:solidFill>
                <a:schemeClr val="bg1"/>
              </a:solidFill>
            </a:endParaRPr>
          </a:p>
          <a:p>
            <a:r>
              <a:rPr lang="cs-CZ" sz="2600" b="1" dirty="0">
                <a:solidFill>
                  <a:schemeClr val="bg1"/>
                </a:solidFill>
              </a:rPr>
              <a:t>Na straně protilehlé je  porucha čití pro bolest a teplo (křížení </a:t>
            </a:r>
            <a:r>
              <a:rPr lang="cs-CZ" sz="2600" b="1" dirty="0" err="1">
                <a:solidFill>
                  <a:schemeClr val="bg1"/>
                </a:solidFill>
              </a:rPr>
              <a:t>spinotalamického</a:t>
            </a:r>
            <a:r>
              <a:rPr lang="cs-CZ" sz="2600" b="1" dirty="0">
                <a:solidFill>
                  <a:schemeClr val="bg1"/>
                </a:solidFill>
              </a:rPr>
              <a:t> traktu)</a:t>
            </a: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329114" cy="462560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5100" b="1" u="sng" dirty="0">
                <a:solidFill>
                  <a:srgbClr val="FFFF00"/>
                </a:solidFill>
              </a:rPr>
              <a:t>Syndrom centrální míšní šedi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Příčiny: </a:t>
            </a:r>
            <a:r>
              <a:rPr lang="cs-CZ" sz="3400" dirty="0" err="1">
                <a:solidFill>
                  <a:schemeClr val="bg1"/>
                </a:solidFill>
              </a:rPr>
              <a:t>hyperextenzní</a:t>
            </a:r>
            <a:r>
              <a:rPr lang="cs-CZ" sz="3400" dirty="0">
                <a:solidFill>
                  <a:schemeClr val="bg1"/>
                </a:solidFill>
              </a:rPr>
              <a:t> poranění, krvácení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 err="1">
                <a:solidFill>
                  <a:schemeClr val="bg1"/>
                </a:solidFill>
              </a:rPr>
              <a:t>Intramedulární</a:t>
            </a:r>
            <a:r>
              <a:rPr lang="cs-CZ" sz="3400" dirty="0">
                <a:solidFill>
                  <a:schemeClr val="bg1"/>
                </a:solidFill>
              </a:rPr>
              <a:t> léze v blízkosti centrální krajiny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Porušen </a:t>
            </a:r>
            <a:r>
              <a:rPr lang="cs-CZ" sz="3400" dirty="0" err="1">
                <a:solidFill>
                  <a:schemeClr val="bg1"/>
                </a:solidFill>
              </a:rPr>
              <a:t>spinotalamický</a:t>
            </a:r>
            <a:r>
              <a:rPr lang="cs-CZ" sz="3400" dirty="0">
                <a:solidFill>
                  <a:schemeClr val="bg1"/>
                </a:solidFill>
              </a:rPr>
              <a:t> trakt – porucha termické a algické citlivosti na obou stranách (taktilní čití je zachováno)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Velmi často se vyskytuje při poranění v krční oblasti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Motoricky:  neurologicky deficit dominuje na horních končetinách (</a:t>
            </a:r>
            <a:r>
              <a:rPr lang="cs-CZ" sz="3400" dirty="0" err="1">
                <a:solidFill>
                  <a:schemeClr val="bg1"/>
                </a:solidFill>
              </a:rPr>
              <a:t>težká</a:t>
            </a:r>
            <a:r>
              <a:rPr lang="cs-CZ" sz="3400" dirty="0">
                <a:solidFill>
                  <a:schemeClr val="bg1"/>
                </a:solidFill>
              </a:rPr>
              <a:t> chabá paréza periferního typu na HKK a lehká na DKK)</a:t>
            </a:r>
          </a:p>
          <a:p>
            <a:endParaRPr lang="cs-CZ" sz="3400" dirty="0">
              <a:solidFill>
                <a:schemeClr val="bg1"/>
              </a:solidFill>
            </a:endParaRPr>
          </a:p>
          <a:p>
            <a:r>
              <a:rPr lang="cs-CZ" sz="3400" dirty="0">
                <a:solidFill>
                  <a:schemeClr val="bg1"/>
                </a:solidFill>
              </a:rPr>
              <a:t>Cca u ½ pacientů  se motorika DKK upraví do té míry, že jsou schopni chodit, prognóza úpravy motoriky HKK výrazně horší, jemná motorika prakticky chybí </a:t>
            </a:r>
            <a:endParaRPr lang="en-US" sz="3400" dirty="0">
              <a:solidFill>
                <a:schemeClr val="bg1"/>
              </a:solidFill>
            </a:endParaRP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4071966" cy="462560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5100" b="1" u="sng" dirty="0">
                <a:solidFill>
                  <a:srgbClr val="FFFF00"/>
                </a:solidFill>
              </a:rPr>
              <a:t>Syndrom předních provazců</a:t>
            </a:r>
          </a:p>
          <a:p>
            <a:pPr algn="ctr">
              <a:buNone/>
            </a:pPr>
            <a:r>
              <a:rPr lang="cs-CZ" sz="5100" b="1" u="sng" dirty="0">
                <a:solidFill>
                  <a:srgbClr val="FFFF00"/>
                </a:solidFill>
              </a:rPr>
              <a:t> (též a. </a:t>
            </a:r>
            <a:r>
              <a:rPr lang="cs-CZ" sz="5100" b="1" u="sng" dirty="0" err="1">
                <a:solidFill>
                  <a:srgbClr val="FFFF00"/>
                </a:solidFill>
              </a:rPr>
              <a:t>spinalis</a:t>
            </a:r>
            <a:r>
              <a:rPr lang="cs-CZ" sz="5100" b="1" u="sng" dirty="0">
                <a:solidFill>
                  <a:srgbClr val="FFFF00"/>
                </a:solidFill>
              </a:rPr>
              <a:t> </a:t>
            </a:r>
            <a:r>
              <a:rPr lang="cs-CZ" sz="5100" b="1" u="sng" dirty="0" err="1">
                <a:solidFill>
                  <a:srgbClr val="FFFF00"/>
                </a:solidFill>
              </a:rPr>
              <a:t>anterior</a:t>
            </a:r>
            <a:r>
              <a:rPr lang="cs-CZ" sz="5100" b="1" u="sng" dirty="0">
                <a:solidFill>
                  <a:srgbClr val="FFFF00"/>
                </a:solidFill>
              </a:rPr>
              <a:t>)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Poruchou motorického neuronu dochází k systémovému selektivnímu postižení proximálního a distálního </a:t>
            </a:r>
            <a:r>
              <a:rPr lang="cs-CZ" sz="3400" b="1" dirty="0" err="1">
                <a:solidFill>
                  <a:schemeClr val="bg1"/>
                </a:solidFill>
              </a:rPr>
              <a:t>motoneuronu</a:t>
            </a:r>
            <a:r>
              <a:rPr lang="cs-CZ" sz="3400" b="1" dirty="0">
                <a:solidFill>
                  <a:schemeClr val="bg1"/>
                </a:solidFill>
              </a:rPr>
              <a:t> s obrazem smíšené míšní obrny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Senzitivní a autonomní dráhy jsou ušetřeny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Známky léze </a:t>
            </a:r>
            <a:r>
              <a:rPr lang="cs-CZ" sz="3400" b="1" dirty="0" err="1">
                <a:solidFill>
                  <a:schemeClr val="bg1"/>
                </a:solidFill>
              </a:rPr>
              <a:t>kosrtikospinálního</a:t>
            </a:r>
            <a:r>
              <a:rPr lang="cs-CZ" sz="3400" b="1" dirty="0">
                <a:solidFill>
                  <a:schemeClr val="bg1"/>
                </a:solidFill>
              </a:rPr>
              <a:t> traktu se manifestují nejdříve na dolních končetinách a později postihují i horní končetiny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Nejčastěji vzniká v oblasti krční intumescence</a:t>
            </a:r>
          </a:p>
          <a:p>
            <a:endParaRPr lang="cs-CZ" sz="3400" b="1" dirty="0">
              <a:solidFill>
                <a:schemeClr val="bg1"/>
              </a:solidFill>
            </a:endParaRPr>
          </a:p>
          <a:p>
            <a:r>
              <a:rPr lang="cs-CZ" sz="3400" b="1" dirty="0">
                <a:solidFill>
                  <a:schemeClr val="bg1"/>
                </a:solidFill>
              </a:rPr>
              <a:t>Schopnost chůze se obnoví jen v 10-20%</a:t>
            </a: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614866" cy="4625609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cs-CZ" sz="3800" b="1" u="sng" dirty="0">
                <a:solidFill>
                  <a:srgbClr val="FFFF00"/>
                </a:solidFill>
              </a:rPr>
              <a:t>Syndrom zadních provazců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Poškozením zadních provazců dochází k poruše hluboké citlivosti, nejčastěji na dolních končetinách, povrchová citlivost není porušená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Šlachové reflexy jsou snížené nebo vymizelé, svalový tonus je snížený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Z přerušení aferentní proprioceptivní signalizace dochází ke spinální ataxii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Vyskytuje se vzácně a nejčastěji v oblasti krční míchy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4" descr="Soubor:Medulla spinalis - tracts - Czech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38600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Míšní syndromy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043890" cy="462560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sz="4000" b="1" u="sng" dirty="0">
                <a:solidFill>
                  <a:srgbClr val="FFFF00"/>
                </a:solidFill>
              </a:rPr>
              <a:t>Syndrom  kaudy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Postižení kauda </a:t>
            </a:r>
            <a:r>
              <a:rPr lang="cs-CZ" dirty="0" err="1">
                <a:solidFill>
                  <a:schemeClr val="bg1"/>
                </a:solidFill>
              </a:rPr>
              <a:t>equina</a:t>
            </a:r>
            <a:r>
              <a:rPr lang="cs-CZ" dirty="0">
                <a:solidFill>
                  <a:schemeClr val="bg1"/>
                </a:solidFill>
              </a:rPr>
              <a:t> – periferní léze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Klinicky palčivé kořenové bolesti, asymetrické parézy i poruchy čití – odpovídají postižení jednotlivých míšních kořenů, často jsou přidruženy sfinkterové poruchy</a:t>
            </a:r>
          </a:p>
          <a:p>
            <a:pPr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cs-CZ" sz="4000" b="1" u="sng" dirty="0">
                <a:solidFill>
                  <a:srgbClr val="FFFF00"/>
                </a:solidFill>
              </a:rPr>
              <a:t>Syndrom  </a:t>
            </a:r>
            <a:r>
              <a:rPr lang="cs-CZ" sz="4000" b="1" u="sng" dirty="0" err="1">
                <a:solidFill>
                  <a:srgbClr val="FFFF00"/>
                </a:solidFill>
              </a:rPr>
              <a:t>konu</a:t>
            </a:r>
            <a:endParaRPr lang="cs-CZ" sz="4000" b="1" u="sng" dirty="0">
              <a:solidFill>
                <a:srgbClr val="FFFF00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Nevzniká zjevný motorický deficit, jsou postiženy jen krátké flexory prstů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V popředí jsou sfinkterové poruchy a </a:t>
            </a:r>
            <a:r>
              <a:rPr lang="cs-CZ" dirty="0" err="1">
                <a:solidFill>
                  <a:schemeClr val="bg1"/>
                </a:solidFill>
              </a:rPr>
              <a:t>perianální</a:t>
            </a:r>
            <a:r>
              <a:rPr lang="cs-CZ" dirty="0">
                <a:solidFill>
                  <a:schemeClr val="bg1"/>
                </a:solidFill>
              </a:rPr>
              <a:t> a </a:t>
            </a:r>
            <a:r>
              <a:rPr lang="cs-CZ" dirty="0" err="1">
                <a:solidFill>
                  <a:schemeClr val="bg1"/>
                </a:solidFill>
              </a:rPr>
              <a:t>perigenitální</a:t>
            </a:r>
            <a:r>
              <a:rPr lang="cs-CZ" dirty="0">
                <a:solidFill>
                  <a:schemeClr val="bg1"/>
                </a:solidFill>
              </a:rPr>
              <a:t> porucha čití, která sedlovitě zasahuje a vnitřní plochy stehen</a:t>
            </a:r>
          </a:p>
          <a:p>
            <a:pPr algn="ctr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114800" cy="4625609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err="1">
                <a:solidFill>
                  <a:srgbClr val="FFFF00"/>
                </a:solidFill>
              </a:rPr>
              <a:t>P</a:t>
            </a:r>
            <a:r>
              <a:rPr lang="en-US" b="1" dirty="0" err="1">
                <a:solidFill>
                  <a:srgbClr val="FFFF00"/>
                </a:solidFill>
              </a:rPr>
              <a:t>entaplegie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- </a:t>
            </a:r>
            <a:r>
              <a:rPr lang="en-US" dirty="0" err="1">
                <a:solidFill>
                  <a:schemeClr val="bg1"/>
                </a:solidFill>
              </a:rPr>
              <a:t>ochrnutí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všech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svalstva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trupu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břišního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svalstva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včetně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bránice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Jde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poškození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míchy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v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en-US" dirty="0">
                <a:solidFill>
                  <a:schemeClr val="bg1"/>
                </a:solidFill>
              </a:rPr>
              <a:t> C1-C4.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b="1" dirty="0" err="1">
                <a:solidFill>
                  <a:srgbClr val="FFFF00"/>
                </a:solidFill>
              </a:rPr>
              <a:t>Tetrapostižení</a:t>
            </a:r>
            <a:r>
              <a:rPr lang="cs-CZ" dirty="0">
                <a:solidFill>
                  <a:schemeClr val="bg1"/>
                </a:solidFill>
              </a:rPr>
              <a:t> - HKK paretické, DKK </a:t>
            </a:r>
            <a:r>
              <a:rPr lang="cs-CZ" dirty="0" err="1">
                <a:solidFill>
                  <a:schemeClr val="bg1"/>
                </a:solidFill>
              </a:rPr>
              <a:t>plegické</a:t>
            </a:r>
            <a:r>
              <a:rPr lang="cs-CZ" dirty="0">
                <a:solidFill>
                  <a:schemeClr val="bg1"/>
                </a:solidFill>
              </a:rPr>
              <a:t>, míšní léze v rozsahu C5-Th1</a:t>
            </a:r>
            <a:endParaRPr lang="en-US" dirty="0">
              <a:solidFill>
                <a:schemeClr val="bg1"/>
              </a:solidFill>
            </a:endParaRPr>
          </a:p>
          <a:p>
            <a:endParaRPr lang="cs-CZ" dirty="0">
              <a:solidFill>
                <a:srgbClr val="FFFF00"/>
              </a:solidFill>
            </a:endParaRPr>
          </a:p>
          <a:p>
            <a:r>
              <a:rPr lang="en-US" b="1" dirty="0" err="1">
                <a:solidFill>
                  <a:srgbClr val="FFFF00"/>
                </a:solidFill>
              </a:rPr>
              <a:t>Paraplegie</a:t>
            </a:r>
            <a:r>
              <a:rPr lang="cs-CZ" b="1" dirty="0">
                <a:solidFill>
                  <a:srgbClr val="FFFF00"/>
                </a:solidFill>
              </a:rPr>
              <a:t> DK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–ztráta hybnosti dolních končetin, </a:t>
            </a:r>
            <a:r>
              <a:rPr lang="en-US" dirty="0" err="1">
                <a:solidFill>
                  <a:schemeClr val="bg1"/>
                </a:solidFill>
              </a:rPr>
              <a:t>míšní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poškození</a:t>
            </a:r>
            <a:r>
              <a:rPr lang="en-US" dirty="0">
                <a:solidFill>
                  <a:schemeClr val="bg1"/>
                </a:solidFill>
              </a:rPr>
              <a:t> v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en-US" dirty="0">
                <a:solidFill>
                  <a:schemeClr val="bg1"/>
                </a:solidFill>
              </a:rPr>
              <a:t> Th1-Th12</a:t>
            </a:r>
          </a:p>
          <a:p>
            <a:endParaRPr lang="cs-CZ" dirty="0">
              <a:solidFill>
                <a:srgbClr val="FFFF00"/>
              </a:solidFill>
            </a:endParaRPr>
          </a:p>
          <a:p>
            <a:r>
              <a:rPr lang="cs-CZ" b="1" dirty="0">
                <a:solidFill>
                  <a:srgbClr val="FFFF00"/>
                </a:solidFill>
              </a:rPr>
              <a:t>P</a:t>
            </a:r>
            <a:r>
              <a:rPr lang="en-US" b="1" dirty="0" err="1">
                <a:solidFill>
                  <a:srgbClr val="FFFF00"/>
                </a:solidFill>
              </a:rPr>
              <a:t>araparéza</a:t>
            </a:r>
            <a:r>
              <a:rPr lang="cs-CZ" b="1" dirty="0">
                <a:solidFill>
                  <a:srgbClr val="FFFF00"/>
                </a:solidFill>
              </a:rPr>
              <a:t> DK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- </a:t>
            </a:r>
            <a:r>
              <a:rPr lang="en-US" dirty="0" err="1">
                <a:solidFill>
                  <a:schemeClr val="bg1"/>
                </a:solidFill>
              </a:rPr>
              <a:t>projevy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omezené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hybnosti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končetin</a:t>
            </a: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cs-CZ" dirty="0">
                <a:solidFill>
                  <a:schemeClr val="bg1"/>
                </a:solidFill>
              </a:rPr>
              <a:t> m</a:t>
            </a:r>
            <a:r>
              <a:rPr lang="en-US" dirty="0" err="1">
                <a:solidFill>
                  <a:schemeClr val="bg1"/>
                </a:solidFill>
              </a:rPr>
              <a:t>íšní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poškození</a:t>
            </a:r>
            <a:r>
              <a:rPr lang="en-US" dirty="0">
                <a:solidFill>
                  <a:schemeClr val="bg1"/>
                </a:solidFill>
              </a:rPr>
              <a:t> v </a:t>
            </a:r>
            <a:r>
              <a:rPr lang="en-US" dirty="0" err="1">
                <a:solidFill>
                  <a:schemeClr val="bg1"/>
                </a:solidFill>
              </a:rPr>
              <a:t>oblasti</a:t>
            </a:r>
            <a:r>
              <a:rPr lang="en-US" dirty="0">
                <a:solidFill>
                  <a:schemeClr val="bg1"/>
                </a:solidFill>
              </a:rPr>
              <a:t> L1-S2.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285992"/>
            <a:ext cx="4213650" cy="325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Epidemiologie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01080" cy="46256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U ¼ pacientů se na příčině podílí alkohol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V akutní fázi zemře 10% zraněných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S poraněním páteře je spojeno 50% úrazů hlavy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Finanční náklady: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1"/>
                </a:solidFill>
              </a:rPr>
              <a:t>	- léčba paraplegika v 1. roce po úraze 271 000 USD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1"/>
                </a:solidFill>
              </a:rPr>
              <a:t>	- každý další rok  léčby 27 000 USD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1"/>
                </a:solidFill>
              </a:rPr>
              <a:t>	- celoživotní péče u 25-</a:t>
            </a:r>
            <a:r>
              <a:rPr lang="cs-CZ" sz="2400" dirty="0" err="1">
                <a:solidFill>
                  <a:schemeClr val="bg1"/>
                </a:solidFill>
              </a:rPr>
              <a:t>letého</a:t>
            </a:r>
            <a:r>
              <a:rPr lang="cs-CZ" sz="2400" dirty="0">
                <a:solidFill>
                  <a:schemeClr val="bg1"/>
                </a:solidFill>
              </a:rPr>
              <a:t> paraplegika 1 000 </a:t>
            </a:r>
            <a:r>
              <a:rPr lang="cs-CZ" sz="2400" dirty="0" err="1">
                <a:solidFill>
                  <a:schemeClr val="bg1"/>
                </a:solidFill>
              </a:rPr>
              <a:t>000</a:t>
            </a:r>
            <a:r>
              <a:rPr lang="cs-CZ" sz="2400" dirty="0">
                <a:solidFill>
                  <a:schemeClr val="bg1"/>
                </a:solidFill>
              </a:rPr>
              <a:t> USD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Se současným poraněním páteře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95 % všech poranění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nejčastěji luxační, tříštivé 		zlomeniny obratlů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etiologie – míšní komprese, 	přerušení míchy, komprese 	cévního zásobení a následná 	ischemie míchy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242" name="Picture 2" descr="http://www.wikiskripta.eu/images/thumb/0/0d/Luxa%C4%8Dn%C3%AD_fraktura_bedern%C3%AD_p%C3%A1te%C5%99e.jpg/200px-Luxa%C4%8Dn%C3%AD_fraktura_bedern%C3%AD_p%C3%A1te%C5%99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857364"/>
            <a:ext cx="1905000" cy="3924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Bez současného poraněním páteře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vzácné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etiologie – nejčastěji otok 	míchy v terénu těžkých 	degenerativních změn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SCIWORA syndrom </a:t>
            </a:r>
          </a:p>
          <a:p>
            <a:pPr>
              <a:buNone/>
            </a:pPr>
            <a:r>
              <a:rPr lang="cs-CZ" sz="1600" dirty="0">
                <a:solidFill>
                  <a:schemeClr val="bg1"/>
                </a:solidFill>
              </a:rPr>
              <a:t>		</a:t>
            </a:r>
            <a:r>
              <a:rPr lang="cs-CZ" sz="1600" i="1" dirty="0">
                <a:solidFill>
                  <a:schemeClr val="bg1"/>
                </a:solidFill>
              </a:rPr>
              <a:t>(Spinal </a:t>
            </a:r>
            <a:r>
              <a:rPr lang="cs-CZ" sz="1600" i="1" dirty="0" err="1">
                <a:solidFill>
                  <a:schemeClr val="bg1"/>
                </a:solidFill>
              </a:rPr>
              <a:t>Cord</a:t>
            </a:r>
            <a:r>
              <a:rPr lang="cs-CZ" sz="1600" i="1" dirty="0">
                <a:solidFill>
                  <a:schemeClr val="bg1"/>
                </a:solidFill>
              </a:rPr>
              <a:t>  </a:t>
            </a:r>
            <a:r>
              <a:rPr lang="cs-CZ" sz="1600" i="1" dirty="0" err="1">
                <a:solidFill>
                  <a:schemeClr val="bg1"/>
                </a:solidFill>
              </a:rPr>
              <a:t>Injury</a:t>
            </a:r>
            <a:r>
              <a:rPr lang="cs-CZ" sz="1600" i="1" dirty="0">
                <a:solidFill>
                  <a:schemeClr val="bg1"/>
                </a:solidFill>
              </a:rPr>
              <a:t> </a:t>
            </a:r>
            <a:r>
              <a:rPr lang="cs-CZ" sz="1600" i="1" dirty="0" err="1">
                <a:solidFill>
                  <a:schemeClr val="bg1"/>
                </a:solidFill>
              </a:rPr>
              <a:t>Without</a:t>
            </a:r>
            <a:r>
              <a:rPr lang="cs-CZ" sz="1600" i="1" dirty="0">
                <a:solidFill>
                  <a:schemeClr val="bg1"/>
                </a:solidFill>
              </a:rPr>
              <a:t> </a:t>
            </a:r>
            <a:r>
              <a:rPr lang="cs-CZ" sz="1600" i="1" dirty="0" err="1">
                <a:solidFill>
                  <a:schemeClr val="bg1"/>
                </a:solidFill>
              </a:rPr>
              <a:t>Radiologic</a:t>
            </a:r>
            <a:r>
              <a:rPr lang="cs-CZ" sz="1600" i="1" dirty="0">
                <a:solidFill>
                  <a:schemeClr val="bg1"/>
                </a:solidFill>
              </a:rPr>
              <a:t> 	</a:t>
            </a:r>
            <a:r>
              <a:rPr lang="cs-CZ" sz="1600" i="1" dirty="0" err="1">
                <a:solidFill>
                  <a:schemeClr val="bg1"/>
                </a:solidFill>
              </a:rPr>
              <a:t>Abnormalities</a:t>
            </a:r>
            <a:r>
              <a:rPr lang="cs-CZ" sz="1600" i="1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26626" name="Picture 2" descr="https://encrypted-tbn2.gstatic.com/images?q=tbn:ANd9GcTIgYHlZdnpvn2n40obuH8ee8IBu05Lm97eYBfcjpKgdVZvXKb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357694"/>
            <a:ext cx="2143125" cy="2143125"/>
          </a:xfrm>
          <a:prstGeom prst="rect">
            <a:avLst/>
          </a:prstGeom>
          <a:noFill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28604"/>
            <a:ext cx="18669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Kompletní míšní léze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nejtěžší stupeň poranění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morfologicky dilacerace míchy, 	</a:t>
            </a:r>
            <a:r>
              <a:rPr lang="cs-CZ" sz="2400" dirty="0" err="1">
                <a:solidFill>
                  <a:schemeClr val="bg1"/>
                </a:solidFill>
              </a:rPr>
              <a:t>ev</a:t>
            </a:r>
            <a:r>
              <a:rPr lang="cs-CZ" sz="2400" dirty="0">
                <a:solidFill>
                  <a:schemeClr val="bg1"/>
                </a:solidFill>
              </a:rPr>
              <a:t>. úplná nekróza v důsledku 	ischemie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úplný výpadek míšních funkcí 	pod místem poranění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658" name="Picture 10" descr="http://katalog.lf3.cuni.cz/katalog/items/67-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714620"/>
            <a:ext cx="3240389" cy="2776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Inkompletní míšní léze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je zachována některá kvalita 	čití nebo hybnost pod místem 	poranění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morfologicky nekompletní 	komprese či přerušení míchy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674" name="Picture 2" descr="http://share.pdfonline.com/c00d573bf28940e48c18861eb267702e/Neurologie_403_Simon-Matejka_images/Neurologie_403_Simon-Matejka6x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571744"/>
            <a:ext cx="2247900" cy="3000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4972056" cy="462560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 podle stupně postižení</a:t>
            </a:r>
          </a:p>
          <a:p>
            <a:r>
              <a:rPr lang="cs-CZ" sz="2400" dirty="0">
                <a:solidFill>
                  <a:srgbClr val="00B0F0"/>
                </a:solidFill>
              </a:rPr>
              <a:t>Míšní </a:t>
            </a:r>
            <a:r>
              <a:rPr lang="cs-CZ" sz="2400" dirty="0" err="1">
                <a:solidFill>
                  <a:srgbClr val="00B0F0"/>
                </a:solidFill>
              </a:rPr>
              <a:t>komoce</a:t>
            </a:r>
            <a:endParaRPr lang="cs-CZ" sz="2400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je reverzibilní stav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neurologické příznaky se 	vyskytují krátkodobě do 4-72 hod.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neurologicky je rozpoznatelná 	prchavá symptomatologie 	(poruchy citlivosti, vzácněji  např. 	jako dysfunkce močového 	měchýře.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071546"/>
            <a:ext cx="3019425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518637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>
                <a:solidFill>
                  <a:srgbClr val="FFFF00"/>
                </a:solidFill>
              </a:rPr>
              <a:t>Dělení podle stupně postižení</a:t>
            </a:r>
          </a:p>
          <a:p>
            <a:r>
              <a:rPr lang="cs-CZ" sz="2400" dirty="0">
                <a:solidFill>
                  <a:srgbClr val="00B0F0"/>
                </a:solidFill>
              </a:rPr>
              <a:t>Míšní kontuze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	je  částečně reverzibilní stav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neurologické příznaky se 	vyskytují různě dlouhou dobu, 	částečně regredují</a:t>
            </a:r>
          </a:p>
          <a:p>
            <a:pPr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bg1"/>
                </a:solidFill>
              </a:rPr>
              <a:t>	- 	 Na rozsahu poškození a 	výškové lokalizaci je závislá 	neurologická  symptomatologie.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650" name="AutoShape 2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AutoShape 8" descr="data:image/jpeg;base64,/9j/4AAQSkZJRgABAQAAAQABAAD/2wCEAAkGBxAQEBUUDxQUDxQQDxQPDw8PDw8QEBQQFBQWFhQUFBQYHCggGBolHBQUITEhJSkrLi4uFx8zODMsNygtLisBCgoKBQUFDgUFDisZExkrKysrKysrKysrKysrKysrKysrKysrKysrKysrKysrKysrKysrKysrKysrKysrKysrK//AABEIANAA8wMBIgACEQEDEQH/xAAcAAABBQEBAQAAAAAAAAAAAAADAAECBAUGBwj/xAAxEAACAQMDAgQFAwUBAQAAAAAAAQIDBBEFITFBURJhcYEGEyIykaGxwRRC0eHwFhX/xAAUAQEAAAAAAAAAAAAAAAAAAAAA/8QAFBEBAAAAAAAAAAAAAAAAAAAAAP/aAAwDAQACEQMRAD8A0oVnHDhlrsatjdRqbSWH6bA7S0SXtxgGqElLMdl1/wCYF+6sWl9O6fuZNenKMsJY/Jp21xNPGc+T3Na1owrcrfzAyNIUnLjn1OnVvFr6kn6rK/UFQslDgPUeEBUjGjReYwjDfK8MUm5d3heZo297Fr6njz6HKazcvnsUoX2Vz03A9DhNPhp+g5xmg6441FGS+hvGd20+/odlGSfG/oBIQhAIQw4CyIQmAhCEAhDDgOIYcBCEIBAa08BincAV6tQoVp8litIz7iYFS4q8nP6m4yWJpSSb2kk1umnt6Nr3NS6mjm9aqS8EvAsvyl4X5YffONnsByGs1qrrz8NaUFlYim8L6UI5zVtSn86fD3w+Y74WdnwID6Ct1sPcWjmtts7ZDUqRZoZS+oDP+WqUd1ui1Y3HVd+RXiUliXXgHZ02tl+QOip1FJZ/7JQu5bhbVOK9eQd3gDltcy8r3M+2g0sPqbt9BMr06KXIArOG69TtNNg8JvojnbaSyksHUWM9vQC0IDVuYr06voGi8+4CEIQCEIQCGHGAQ6GHAQ4w4CEIQDNlK4qBrieEY17c4AHc10jJuLoHdXWcmVVqtv1AJcVdjk/im4hGhJzTaTWEsZznZ7m9eVVFNviKy+uyPN/jXVfG1Ti3hbzT2+rswOUnPLbbbzvl4yIiID6c0XVI145SaxzlYNmmkzjdBu4+NxjtnZJeR1VswBalBSlGK5ju/fgPa2+AvgWck3UwAeLwZ+pVUl5hJ3Bj6tc9uvUADr5YGtcYKvzscmfe3WwG5ZXactzoaN+vDvsv3PONPvfqy++x01Cs5Yz7IDerXfj546I3dOn4qUX5YOYtLSVSS7dTq7aPhil2AKMOIBhD4GAQhxAMIcQCEIZyQDga9bwkK1xjgzLm4AjeX2c4MC+rss3NYyriYFOpVbASl1C1EUbirgChrd+qVOUn0W3r0PJruq5Sbe+WdN8Z6r45fLi9o7yx37HJTAjkQhAfSdhbQp/akvPqatK5XGeOVncxIVgkKkU20kpSSTl1aXGQNyVwCqXOxmf1AGpcAXndZ4M6/nsUnd78gNQu8oANzcY8jB1DUl7dPMHq2oJZ32XJy8riVSWfwB2ug03UeVu3suyPRNHsIJLxZb7/AODzzQ7pUVHG+yyz0LTr2LinF5yB01GKisR7Fqi8mVb3CwXKNYC+IFGvEXz0AURCNWL6ksgOLJFzQOVxFdQCylgh85FO4u0Z13d44/QDVq3S7lWpdeZkSr53BTuvMDQrV1jYzq9wyvVuSvKp3AVSZTqyJ162DNua4DXFfBy/xHq6o03h/VLaK/ktazqkaMHKT8ku7PN9SvpVpuU3nP4S7ICtXqOTbbznqAY8mRAQhCA93hcho3BgxvF3Jf1y7gbv9SVrm72Ml3y7lS6v1h7gWp32/IC9v/pz5HMXWsJN+H6v2M+rqE58sA+oXTm8Lj9wdpHdepSczQ037l5bgdNSqYOu+G62Kee7OLtF45JdzsbWagkl2A6q0uS273HBz9Cr2DRvkuXjAG6rh9yF5qaprd7+pmW+p057RluihrNtKb8Ud2undAathrHjby98/ob1td5jzlxex5nTo1s5jGSx7G1p2o1o/fB+oHaTrKW6ZSrV2uXgo0dQhLrh9uNwtW4jj6ln9QB1rpgJVx24dP1KtaqkASVbICUwM677FedVgWZ1SvOsV6lYoXF4ly8AWrm4Me+vFFNt4wCudQXc4z4g1Vybint1Ao65qbrTb/tW0V5dzIkx5MhkBCEMAhCEB1cdSk+pNahLuYkahNVQNr+ul3KF/eNrGSs6xSrVcsB3MenMDHcnT5AsI1NPWFkyos2tPhwvdgbOnNxfi/B00K3D7pHNUWjdtKmyA3bWpsZ+rQk1lPbqibeySfmLL4YGXb3Li008NHT6dqkaiw/uXdnPXdi85h7orKUoPqmgOzq3KSy37Izq185J9F26YMj/AOtUxhpS82itWv5tNPCz2QBY6lOL+lvnPdFyn8T1F9yUv0OenMBOoB1cvihdYv2aY3/pab5bXrE46rWK064HY3HxTSXGZeiwZdx8WP8Ath+WczUqAJ1ANe7+Iq0uGo+hi3Oo1HzJ/kBVqFSrMA09RqL+5v1M+rUbeWKcgbAZjDjAMIcQDCHEBZjImpEKUerC+JY4AhUnsAZOoQQBKaJMithZAs0Flm7YSSTy8f4MS05NmxptgadCovN/g2Latttt6mfaUkalvSTWACKs3LboXYPKyypb0lHbuWoPAE1Mm0n0BPDE3hYABcS7dOxSqyyXKq7lGq13wBQqsqVZh7qe7xwUqsgBTmBnIebBTkBCcivUmTqSKtSQEZzK9SRKpIBJgQZFkmMwGEIQDCHEAhCEAf5myXYZMghwJyeR4pIghSAm5Ij4iAkBoWkjatNkjCs3sblPpnZYQGxZyNSlWSMa0qrpn8GlRXV9gNClP/TCVJP/AGgFvJcB5TSXcCum8+4GtFb+IN8xYKtZzfaX6MAcpSX2vK7PkrzrZQ85S7Faq2+gA6sypOROpIBNgQmwE2EkwNRgAqMrTYaoyvUYAZsEwk2DYDESTEBEQ4sAMIcQDCHEBJDiHAdDSJEWBHA+B2OkBZsTXoty9jJtFhmxZSwBsWdNJJs2KGGjGtJmnSqYQFiMgi+rqBpTb7FqMU+UAGcMMHVlFcvBOtlPy7gpLIFerUh3yULiTfGy7B69FehWcMAU6iYCZbqywVKjABJgKjDTATYAKjK8w8wMwASIMJIGAwhxAMIcYBDDiAYQ4gJjoSHwA7GaJpCwBDBOMR8E4oA1BbmjbPD9dilRiWKYGvbzwXoV87Lf9DJpVM4X5Ni0gksgXaFKW37LoWop4A29ca+u/l4wspgWY567knSSWTLjqbfQPC58a/gCvcVlLjp1wZ1er2NudHbYzL212yluuV/IGVIFNB5oHJAVZorzRbnEr1IgVJgZlmoivNAAkQCNEcARFgfAsAMMSwLAERD4FgBhD4EBNEkLA6ARIZImkAyQSCGQSKAs0lsFggNKQdMA1F4a9TZoV/wzGiWraeAN6k0EquLWH12wzOVXwxyT09uUm3u8bf6AsRse2y8zQs7OPHLHpx2Ya1jhgRdLAOpR6jajWxPeWF0S5CU21926fUDD1S0S3SMlwOvvKCcTAubbDAy5xK9SBpTpFepTAy6kSpURp1qZRrxAqMgGaINAQESwLAEREsDYAiIlgWAIiJDgPgdIfAsAOhxhwJIJEGicQLFMPAqwZZpMCxANEFAKgDxqtrD4L2m/c/Qz4RL1pNweVv5AbtGaS3eAiuI9zIjGc3wy1Ss2A13HM4y8/D/g2Y0cx88bgoaXGSjjlPLZdlHfboBmXVRJJMzq6UkdBeaYqm628ii9GaWW8dgOelSAVKJt1rJx538ytUoAYVagZtxTOonbbGVfWuAOenEG0XK9MrNACwNgm0NgCOBYJYFgCOBYJYFgCOBEsCAlgWCWBYAikPgfBJIBkSQlEkogSiGpMEkEiBfgHiitby2LUACQNGy+72M1S3NG25TA2aUi3GDYC3pZNGhAAlnB5fbwly3px7rcDHPHfb0K2n27dVKWfzuBqu3a/gHXt8x9DXp0Oj38x5W4HM1aBQr2HY6SvbYf7FeVuBytW2aMy/oZ2O1r2yfKMm8sE+AOBurcy6sMHZ6hYPojmtQtnF8AZbRHAeUQbQEMCwSwLAEcCJYFgCOBEvCO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22" name="Picture 2" descr="http://navoziku.wz.cz/pater_micha_soubory/image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000240"/>
            <a:ext cx="29527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357</TotalTime>
  <Words>1108</Words>
  <Application>Microsoft Office PowerPoint</Application>
  <PresentationFormat>Předvádění na obrazovce (4:3)</PresentationFormat>
  <Paragraphs>242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Modul</vt:lpstr>
      <vt:lpstr>Poranění míchy  +  míšní syndromy</vt:lpstr>
      <vt:lpstr>Epidemiologie </vt:lpstr>
      <vt:lpstr>Epidemiologie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Poranění míchy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Míšní syndromy</vt:lpstr>
      <vt:lpstr>Základní terminologie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Poranění míchy  +  míšní syndromy</dc:title>
  <dc:creator>MilAniKrt</dc:creator>
  <cp:lastModifiedBy>Krtička Milan</cp:lastModifiedBy>
  <cp:revision>42</cp:revision>
  <dcterms:created xsi:type="dcterms:W3CDTF">2014-01-01T20:15:03Z</dcterms:created>
  <dcterms:modified xsi:type="dcterms:W3CDTF">2024-05-21T20:06:13Z</dcterms:modified>
</cp:coreProperties>
</file>