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2" r:id="rId4"/>
    <p:sldId id="276" r:id="rId5"/>
    <p:sldId id="275" r:id="rId6"/>
    <p:sldId id="284" r:id="rId7"/>
    <p:sldId id="283" r:id="rId8"/>
    <p:sldId id="282" r:id="rId9"/>
    <p:sldId id="281" r:id="rId10"/>
    <p:sldId id="280" r:id="rId11"/>
    <p:sldId id="279" r:id="rId12"/>
    <p:sldId id="278" r:id="rId13"/>
    <p:sldId id="277" r:id="rId14"/>
    <p:sldId id="293" r:id="rId15"/>
    <p:sldId id="292" r:id="rId16"/>
    <p:sldId id="291" r:id="rId17"/>
    <p:sldId id="290" r:id="rId18"/>
    <p:sldId id="289" r:id="rId19"/>
    <p:sldId id="288" r:id="rId20"/>
    <p:sldId id="299" r:id="rId21"/>
    <p:sldId id="287" r:id="rId22"/>
    <p:sldId id="298" r:id="rId23"/>
    <p:sldId id="297" r:id="rId24"/>
    <p:sldId id="296" r:id="rId25"/>
    <p:sldId id="295" r:id="rId26"/>
    <p:sldId id="294" r:id="rId27"/>
    <p:sldId id="286" r:id="rId28"/>
    <p:sldId id="285" r:id="rId29"/>
    <p:sldId id="308" r:id="rId30"/>
    <p:sldId id="307" r:id="rId31"/>
    <p:sldId id="306" r:id="rId32"/>
    <p:sldId id="305" r:id="rId33"/>
    <p:sldId id="304" r:id="rId34"/>
    <p:sldId id="303" r:id="rId35"/>
    <p:sldId id="302" r:id="rId36"/>
    <p:sldId id="301" r:id="rId37"/>
    <p:sldId id="300" r:id="rId38"/>
    <p:sldId id="317" r:id="rId39"/>
    <p:sldId id="316" r:id="rId40"/>
    <p:sldId id="315" r:id="rId41"/>
    <p:sldId id="314" r:id="rId42"/>
    <p:sldId id="313" r:id="rId43"/>
    <p:sldId id="312" r:id="rId44"/>
    <p:sldId id="311" r:id="rId45"/>
    <p:sldId id="310" r:id="rId46"/>
    <p:sldId id="327" r:id="rId47"/>
    <p:sldId id="326" r:id="rId48"/>
    <p:sldId id="325" r:id="rId49"/>
    <p:sldId id="324" r:id="rId50"/>
    <p:sldId id="323" r:id="rId51"/>
    <p:sldId id="322" r:id="rId52"/>
    <p:sldId id="321" r:id="rId53"/>
    <p:sldId id="320" r:id="rId54"/>
    <p:sldId id="319" r:id="rId55"/>
    <p:sldId id="334" r:id="rId56"/>
    <p:sldId id="333" r:id="rId57"/>
    <p:sldId id="332" r:id="rId58"/>
    <p:sldId id="331" r:id="rId59"/>
    <p:sldId id="345" r:id="rId60"/>
    <p:sldId id="330" r:id="rId61"/>
    <p:sldId id="329" r:id="rId62"/>
    <p:sldId id="344" r:id="rId63"/>
    <p:sldId id="343" r:id="rId64"/>
    <p:sldId id="342" r:id="rId65"/>
    <p:sldId id="341" r:id="rId66"/>
    <p:sldId id="346" r:id="rId67"/>
    <p:sldId id="340" r:id="rId68"/>
    <p:sldId id="339" r:id="rId69"/>
    <p:sldId id="338" r:id="rId70"/>
    <p:sldId id="337" r:id="rId71"/>
    <p:sldId id="336" r:id="rId72"/>
    <p:sldId id="335" r:id="rId73"/>
    <p:sldId id="328" r:id="rId74"/>
    <p:sldId id="318" r:id="rId75"/>
    <p:sldId id="354" r:id="rId76"/>
    <p:sldId id="309" r:id="rId77"/>
    <p:sldId id="353" r:id="rId78"/>
    <p:sldId id="352" r:id="rId79"/>
    <p:sldId id="351" r:id="rId80"/>
    <p:sldId id="355" r:id="rId8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99138F-0FEB-6BB8-06FD-10F0A6BDA250}" v="1" dt="2022-11-03T07:32:52.344"/>
    <p1510:client id="{2FD98ECB-E018-C631-E824-ACE50DE6CB49}" v="35" dt="2022-11-03T07:32:31.694"/>
    <p1510:client id="{477F5028-E717-A443-B347-CEF27E049870}" v="113" dt="2022-11-30T07:41:55.931"/>
    <p1510:client id="{757D985D-60A9-4C00-1DFA-CB81838F1924}" v="80" dt="2022-11-02T12:54:57.110"/>
    <p1510:client id="{FA0D82E7-B4A1-6280-B34B-6EE5CCC320B8}" v="315" dt="2022-10-25T08:13:05.0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86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6864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876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2181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30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2341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945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341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2624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971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3564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433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8F2AC-D404-4FB9-8C62-188A0EAEACA9}" type="datetimeFigureOut">
              <a:rPr lang="cs-CZ" smtClean="0"/>
              <a:pPr/>
              <a:t>24.04.2023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8A8C-7DC7-4753-9B4A-3E82D497566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44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47A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75070"/>
            <a:ext cx="9144000" cy="2387600"/>
          </a:xfrm>
        </p:spPr>
        <p:txBody>
          <a:bodyPr>
            <a:normAutofit/>
          </a:bodyPr>
          <a:lstStyle/>
          <a:p>
            <a:r>
              <a:rPr lang="cs-CZ" sz="5400" b="1" dirty="0">
                <a:solidFill>
                  <a:schemeClr val="bg1"/>
                </a:solidFill>
                <a:latin typeface="Calibri"/>
                <a:cs typeface="Calibri Light"/>
              </a:rPr>
              <a:t>Rány, hojení ran, komplikace,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35935"/>
            <a:ext cx="9144000" cy="9351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Klinika úrazové chirurgie FN Brno</a:t>
            </a:r>
            <a:endParaRPr lang="cs-CZ" dirty="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4" name="Obrázek 4" descr="Obsah obrázku text&#10;&#10;Popis se vygeneroval automaticky.">
            <a:extLst>
              <a:ext uri="{FF2B5EF4-FFF2-40B4-BE49-F238E27FC236}">
                <a16:creationId xmlns:a16="http://schemas.microsoft.com/office/drawing/2014/main" id="{5E0D3A8D-0062-3DBD-054A-9EA1AF820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9" y="349"/>
            <a:ext cx="2438400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9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3743"/>
            <a:ext cx="10515600" cy="469322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Rána tlaková – </a:t>
            </a:r>
            <a:r>
              <a:rPr lang="cs-CZ" b="1" dirty="0" err="1"/>
              <a:t>decubitus</a:t>
            </a:r>
            <a:endParaRPr lang="cs-CZ" b="1" dirty="0"/>
          </a:p>
          <a:p>
            <a:pPr>
              <a:defRPr/>
            </a:pPr>
            <a:r>
              <a:rPr lang="cs-CZ" altLang="sk-SK" dirty="0"/>
              <a:t>Lokalizovaná oblast nekrotické tkáně,vzniká v důsledku setrvalého stlačení měkkých tkání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4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37506" y="3362146"/>
            <a:ext cx="26654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805_130113.jpg"/>
          <p:cNvPicPr>
            <a:picLocks noChangeAspect="1" noChangeArrowheads="1"/>
          </p:cNvPicPr>
          <p:nvPr/>
        </p:nvPicPr>
        <p:blipFill>
          <a:blip r:embed="rId4"/>
          <a:srcRect t="12114" b="12114"/>
          <a:stretch>
            <a:fillRect/>
          </a:stretch>
        </p:blipFill>
        <p:spPr bwMode="auto">
          <a:xfrm>
            <a:off x="4600306" y="3931219"/>
            <a:ext cx="3914775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86070" y="3291516"/>
          <a:ext cx="3652837" cy="294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Photo Editor Photo" r:id="rId5" imgW="4761905" imgH="3839111" progId="">
                  <p:embed/>
                </p:oleObj>
              </mc:Choice>
              <mc:Fallback>
                <p:oleObj name="Photo Editor Photo" r:id="rId5" imgW="4761905" imgH="3839111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070" y="3291516"/>
                        <a:ext cx="3652837" cy="294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5887"/>
            <a:ext cx="10515600" cy="458107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Predilekční místa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Nůžkový efekt</a:t>
            </a:r>
          </a:p>
          <a:p>
            <a:pPr>
              <a:defRPr/>
            </a:pPr>
            <a:r>
              <a:rPr lang="cs-CZ" dirty="0"/>
              <a:t> </a:t>
            </a:r>
            <a:r>
              <a:rPr lang="cs-CZ" altLang="sk-SK" dirty="0"/>
              <a:t>Oddělení kůže od ostatních tkání</a:t>
            </a:r>
            <a:endParaRPr lang="en-GB" altLang="sk-SK" dirty="0"/>
          </a:p>
          <a:p>
            <a:pPr>
              <a:defRPr/>
            </a:pPr>
            <a:r>
              <a:rPr lang="cs-CZ" altLang="sk-SK" dirty="0"/>
              <a:t>Podminování podtunelování</a:t>
            </a:r>
            <a:endParaRPr lang="en-GB" altLang="sk-SK" dirty="0"/>
          </a:p>
          <a:p>
            <a:pPr>
              <a:defRPr/>
            </a:pPr>
            <a:endParaRPr lang="cs-CZ" dirty="0"/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12756" b="12756"/>
          <a:stretch>
            <a:fillRect/>
          </a:stretch>
        </p:blipFill>
        <p:spPr bwMode="auto">
          <a:xfrm>
            <a:off x="1003899" y="2046078"/>
            <a:ext cx="4700588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8834" y="2047156"/>
            <a:ext cx="3097422" cy="2619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>
                <a:solidFill>
                  <a:schemeClr val="tx1"/>
                </a:solidFill>
              </a:rPr>
              <a:t>Stupně proleženin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842"/>
            <a:ext cx="10515600" cy="5149969"/>
          </a:xfrm>
        </p:spPr>
        <p:txBody>
          <a:bodyPr>
            <a:normAutofit/>
          </a:bodyPr>
          <a:lstStyle/>
          <a:p>
            <a:r>
              <a:rPr lang="cs-CZ" altLang="sk-SK" dirty="0"/>
              <a:t>Stupeň</a:t>
            </a:r>
            <a:r>
              <a:rPr lang="en-GB" altLang="sk-SK" dirty="0"/>
              <a:t> I</a:t>
            </a:r>
            <a:r>
              <a:rPr lang="cs-CZ" altLang="sk-SK" dirty="0"/>
              <a:t>                                                </a:t>
            </a:r>
            <a:r>
              <a:rPr lang="cs-CZ" altLang="sk-SK" dirty="0">
                <a:cs typeface="Arial" charset="0"/>
              </a:rPr>
              <a:t>Stupeň</a:t>
            </a:r>
            <a:r>
              <a:rPr lang="en-GB" altLang="sk-SK" dirty="0">
                <a:cs typeface="Arial" charset="0"/>
              </a:rPr>
              <a:t> II</a:t>
            </a:r>
          </a:p>
          <a:p>
            <a:endParaRPr lang="en-GB" altLang="sk-SK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altLang="sk-SK" dirty="0">
                <a:cs typeface="Arial" charset="0"/>
              </a:rPr>
              <a:t>Stupeň</a:t>
            </a:r>
            <a:r>
              <a:rPr lang="en-GB" altLang="sk-SK" dirty="0">
                <a:cs typeface="Arial" charset="0"/>
              </a:rPr>
              <a:t> III</a:t>
            </a:r>
            <a:r>
              <a:rPr lang="cs-CZ" altLang="sk-SK" dirty="0">
                <a:cs typeface="Arial" charset="0"/>
              </a:rPr>
              <a:t>                                              Stupeň</a:t>
            </a:r>
            <a:r>
              <a:rPr lang="en-GB" altLang="sk-SK" dirty="0">
                <a:cs typeface="Arial" charset="0"/>
              </a:rPr>
              <a:t> IV</a:t>
            </a:r>
          </a:p>
          <a:p>
            <a:endParaRPr lang="en-GB" altLang="sk-SK" dirty="0">
              <a:cs typeface="Arial" charset="0"/>
            </a:endParaRPr>
          </a:p>
          <a:p>
            <a:endParaRPr lang="cs-CZ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2174" y="1809929"/>
            <a:ext cx="28956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0124" y="1794294"/>
            <a:ext cx="2981775" cy="19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867" y="4454077"/>
            <a:ext cx="3239219" cy="204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41391" y="4462701"/>
            <a:ext cx="3057884" cy="210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Časové hledisko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0392"/>
            <a:ext cx="10515600" cy="454657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/>
              <a:t> </a:t>
            </a:r>
            <a:r>
              <a:rPr lang="cs-CZ" dirty="0"/>
              <a:t>Vznik a doba trvání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Akutní rána</a:t>
            </a:r>
            <a:r>
              <a:rPr lang="cs-CZ" dirty="0"/>
              <a:t>  - ve zdravé tkáni – zhojení do 6 týdnů</a:t>
            </a:r>
          </a:p>
          <a:p>
            <a:pPr>
              <a:defRPr/>
            </a:pPr>
            <a:r>
              <a:rPr lang="cs-CZ" u="sng" dirty="0"/>
              <a:t>Čerstvá rána  </a:t>
            </a:r>
            <a:r>
              <a:rPr lang="cs-CZ" dirty="0"/>
              <a:t>do 6-8 hodin od vzniku</a:t>
            </a:r>
          </a:p>
          <a:p>
            <a:pPr>
              <a:defRPr/>
            </a:pPr>
            <a:r>
              <a:rPr lang="cs-CZ" dirty="0"/>
              <a:t>Zastaralá – </a:t>
            </a:r>
            <a:r>
              <a:rPr lang="cs-CZ" u="sng" dirty="0" err="1"/>
              <a:t>inveterovaná</a:t>
            </a:r>
            <a:r>
              <a:rPr lang="cs-CZ" dirty="0"/>
              <a:t> – nad 6-8 hodin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Chronická rána </a:t>
            </a:r>
            <a:r>
              <a:rPr lang="cs-CZ" dirty="0"/>
              <a:t>– přes adekvátní léčbu, ve změněné tkání – trvání hojení nad 6 týdnů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</a:t>
            </a:r>
            <a:r>
              <a:rPr lang="cs-CZ" sz="2800" dirty="0">
                <a:solidFill>
                  <a:schemeClr val="tx1"/>
                </a:solidFill>
              </a:rPr>
              <a:t> </a:t>
            </a:r>
            <a:r>
              <a:rPr lang="cs-CZ" sz="2800" dirty="0">
                <a:solidFill>
                  <a:schemeClr val="tx1"/>
                </a:solidFill>
                <a:latin typeface="+mn-lt"/>
              </a:rPr>
              <a:t>hloubky poranění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/>
              <a:t>Odřenina – </a:t>
            </a:r>
            <a:r>
              <a:rPr lang="cs-CZ" u="sng" dirty="0" err="1"/>
              <a:t>excoriatio</a:t>
            </a:r>
            <a:r>
              <a:rPr lang="cs-CZ" u="sng" dirty="0"/>
              <a:t> </a:t>
            </a:r>
            <a:r>
              <a:rPr lang="cs-CZ" dirty="0"/>
              <a:t>– poškození kožního krytu. </a:t>
            </a:r>
          </a:p>
          <a:p>
            <a:pPr>
              <a:defRPr/>
            </a:pPr>
            <a:r>
              <a:rPr lang="cs-CZ" u="sng" dirty="0"/>
              <a:t>Povrchová</a:t>
            </a:r>
            <a:r>
              <a:rPr lang="cs-CZ" dirty="0"/>
              <a:t> – poškození epidermis – zčervenání </a:t>
            </a:r>
          </a:p>
          <a:p>
            <a:pPr>
              <a:defRPr/>
            </a:pPr>
            <a:r>
              <a:rPr lang="cs-CZ" u="sng" dirty="0"/>
              <a:t>Hluboká</a:t>
            </a:r>
            <a:r>
              <a:rPr lang="cs-CZ" dirty="0"/>
              <a:t> – obnažení povrchové dermis – kapilární krvácení – červenohnědá krusta – zaschlá krev  tkáňovým mokem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u="sng" dirty="0"/>
              <a:t>Povrchová rána </a:t>
            </a:r>
            <a:r>
              <a:rPr lang="cs-CZ" dirty="0"/>
              <a:t>– kůže a podkoží</a:t>
            </a:r>
          </a:p>
          <a:p>
            <a:pPr>
              <a:defRPr/>
            </a:pPr>
            <a:r>
              <a:rPr lang="cs-CZ" u="sng" dirty="0"/>
              <a:t>Hluboká rána </a:t>
            </a:r>
            <a:r>
              <a:rPr lang="cs-CZ" dirty="0"/>
              <a:t>– poranění fascie a hlubších struktur</a:t>
            </a:r>
          </a:p>
          <a:p>
            <a:pPr>
              <a:defRPr/>
            </a:pPr>
            <a:r>
              <a:rPr lang="cs-CZ" u="sng" dirty="0"/>
              <a:t>Penetrující rána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 bakteriální kontaminace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7478"/>
            <a:ext cx="10515600" cy="4951563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/>
              <a:t>I. – čisté rány -  aseptické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plánované operace, neinfikovaných míst, bez otevření dutého orgánu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Potenciální hrozba kontaminace rány kožní mikroflórou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Chirurgické incize – </a:t>
            </a:r>
            <a:r>
              <a:rPr lang="cs-CZ" dirty="0" err="1">
                <a:cs typeface="Times New Roman" pitchFamily="18" charset="0"/>
              </a:rPr>
              <a:t>op</a:t>
            </a:r>
            <a:r>
              <a:rPr lang="cs-CZ" dirty="0">
                <a:cs typeface="Times New Roman" pitchFamily="18" charset="0"/>
              </a:rPr>
              <a:t>. kýly,  prsu</a:t>
            </a:r>
          </a:p>
          <a:p>
            <a:endParaRPr lang="cs-CZ" dirty="0"/>
          </a:p>
          <a:p>
            <a:pPr>
              <a:buFont typeface="Wingdings" pitchFamily="2" charset="2"/>
              <a:buNone/>
              <a:defRPr/>
            </a:pPr>
            <a:r>
              <a:rPr lang="cs-CZ" u="sng" dirty="0">
                <a:cs typeface="Times New Roman" pitchFamily="18" charset="0"/>
              </a:rPr>
              <a:t>II.  - čisté kontaminované rány 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plánovaná </a:t>
            </a:r>
            <a:r>
              <a:rPr lang="cs-CZ" dirty="0" err="1">
                <a:cs typeface="Times New Roman" pitchFamily="18" charset="0"/>
              </a:rPr>
              <a:t>operativa</a:t>
            </a:r>
            <a:r>
              <a:rPr lang="cs-CZ" dirty="0">
                <a:cs typeface="Times New Roman" pitchFamily="18" charset="0"/>
              </a:rPr>
              <a:t>  s otevřením dutého orgánu s  bakteriálním osídlení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Každá traumatická rána – potenciálně kontaminovaná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elektivní  biliární, kolorektální chirurgie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 proběhla předoperační příprava,  minimální kontaminace  rány obsahem</a:t>
            </a:r>
            <a:endParaRPr lang="cs-CZ" b="1" dirty="0">
              <a:cs typeface="Times New Roman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5923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52423"/>
            <a:ext cx="10515600" cy="529661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>
                <a:cs typeface="Times New Roman" pitchFamily="18" charset="0"/>
              </a:rPr>
              <a:t>III.  -  kontaminované rány 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masivní kontaminace rány – endogenní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>
                <a:cs typeface="Times New Roman" pitchFamily="18" charset="0"/>
              </a:rPr>
              <a:t>     - exogenní -  znečištění traumatické rány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neplánovaná operace střeva bez přípravy, časná perforace, porušení sterility</a:t>
            </a:r>
          </a:p>
          <a:p>
            <a:pPr>
              <a:defRPr/>
            </a:pPr>
            <a:endParaRPr lang="cs-CZ" dirty="0">
              <a:cs typeface="Times New Roman" pitchFamily="18" charset="0"/>
            </a:endParaRPr>
          </a:p>
          <a:p>
            <a:pPr>
              <a:buFont typeface="Wingdings" pitchFamily="2" charset="2"/>
              <a:buNone/>
              <a:defRPr/>
            </a:pPr>
            <a:r>
              <a:rPr lang="cs-CZ" dirty="0">
                <a:cs typeface="Times New Roman" pitchFamily="18" charset="0"/>
              </a:rPr>
              <a:t> </a:t>
            </a:r>
            <a:r>
              <a:rPr lang="cs-CZ" u="sng" dirty="0">
                <a:cs typeface="Times New Roman" pitchFamily="18" charset="0"/>
              </a:rPr>
              <a:t>IV.  -  znečištěné a infikované rány 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Makroskopicky patrná zánět – hnisavé kolekce, fibrinové pablány, nekrotické tkáně, makroskopické znečištění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 </a:t>
            </a:r>
            <a:r>
              <a:rPr lang="cs-CZ" dirty="0">
                <a:cs typeface="Times New Roman" pitchFamily="18" charset="0"/>
              </a:rPr>
              <a:t>pozdní perforace, úrazové rány ošetřené dlouho od úrazu</a:t>
            </a:r>
          </a:p>
          <a:p>
            <a:pPr>
              <a:defRPr/>
            </a:pPr>
            <a:endParaRPr lang="cs-CZ" b="1" dirty="0">
              <a:cs typeface="Times New Roman" pitchFamily="18" charset="0"/>
            </a:endParaRPr>
          </a:p>
          <a:p>
            <a:pPr>
              <a:defRPr/>
            </a:pPr>
            <a:r>
              <a:rPr lang="cs-CZ" u="sng" dirty="0"/>
              <a:t>Toxicky kontaminovaná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 </a:t>
            </a:r>
          </a:p>
        </p:txBody>
      </p:sp>
      <p:pic>
        <p:nvPicPr>
          <p:cNvPr id="4" name="Picture 2" descr="C:\Users\Martin\Desktop\obr. orthobull\GSN0818_001a_33056_6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6106" y="729202"/>
            <a:ext cx="3875956" cy="248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924.JPG"/>
          <p:cNvPicPr>
            <a:picLocks noChangeAspect="1" noChangeArrowheads="1"/>
          </p:cNvPicPr>
          <p:nvPr/>
        </p:nvPicPr>
        <p:blipFill>
          <a:blip r:embed="rId3"/>
          <a:srcRect l="11092" t="8057" b="17458"/>
          <a:stretch>
            <a:fillRect/>
          </a:stretch>
        </p:blipFill>
        <p:spPr bwMode="auto">
          <a:xfrm>
            <a:off x="1438234" y="3786996"/>
            <a:ext cx="4207216" cy="264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7" descr="C:\Users\Martin\Desktop\výuka\foto tel\IMG_20201112_191707.jpg"/>
          <p:cNvPicPr>
            <a:picLocks noChangeAspect="1" noChangeArrowheads="1"/>
          </p:cNvPicPr>
          <p:nvPr/>
        </p:nvPicPr>
        <p:blipFill>
          <a:blip r:embed="rId4"/>
          <a:srcRect l="12538" t="16232" r="14264" b="25197"/>
          <a:stretch>
            <a:fillRect/>
          </a:stretch>
        </p:blipFill>
        <p:spPr bwMode="auto">
          <a:xfrm>
            <a:off x="6875253" y="489010"/>
            <a:ext cx="395922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8" descr="C:\Users\Martin\Desktop\výuka\foto tel\IMG_20200309_204851.jpg"/>
          <p:cNvPicPr>
            <a:picLocks noChangeAspect="1" noChangeArrowheads="1"/>
          </p:cNvPicPr>
          <p:nvPr/>
        </p:nvPicPr>
        <p:blipFill>
          <a:blip r:embed="rId5"/>
          <a:srcRect l="9691" t="18443" r="9691" b="28709"/>
          <a:stretch>
            <a:fillRect/>
          </a:stretch>
        </p:blipFill>
        <p:spPr bwMode="auto">
          <a:xfrm>
            <a:off x="6953969" y="3411748"/>
            <a:ext cx="3584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tx1"/>
                </a:solidFill>
                <a:latin typeface="+mn-lt"/>
              </a:rPr>
              <a:t>Podle způsobu vzniku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5502"/>
            <a:ext cx="10515600" cy="46414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scissum</a:t>
            </a:r>
            <a:r>
              <a:rPr lang="cs-CZ" dirty="0"/>
              <a:t> – řezná</a:t>
            </a:r>
          </a:p>
          <a:p>
            <a:pPr>
              <a:defRPr/>
            </a:pPr>
            <a:r>
              <a:rPr lang="cs-CZ" dirty="0" err="1"/>
              <a:t>Vulns</a:t>
            </a:r>
            <a:r>
              <a:rPr lang="cs-CZ" dirty="0"/>
              <a:t> </a:t>
            </a:r>
            <a:r>
              <a:rPr lang="cs-CZ" dirty="0" err="1"/>
              <a:t>sectum</a:t>
            </a:r>
            <a:r>
              <a:rPr lang="cs-CZ" dirty="0"/>
              <a:t> – sečná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punctum -  bodná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lacerum</a:t>
            </a:r>
            <a:r>
              <a:rPr lang="cs-CZ" dirty="0"/>
              <a:t>   -  tržná rána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contuso</a:t>
            </a:r>
            <a:r>
              <a:rPr lang="cs-CZ" dirty="0"/>
              <a:t>-</a:t>
            </a:r>
            <a:r>
              <a:rPr lang="cs-CZ" dirty="0" err="1"/>
              <a:t>lacerum</a:t>
            </a:r>
            <a:r>
              <a:rPr lang="cs-CZ" dirty="0"/>
              <a:t> – rána </a:t>
            </a:r>
            <a:r>
              <a:rPr lang="cs-CZ" dirty="0" err="1"/>
              <a:t>tržnězhmožděná</a:t>
            </a:r>
            <a:endParaRPr lang="cs-CZ" dirty="0"/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morsum</a:t>
            </a:r>
            <a:r>
              <a:rPr lang="cs-CZ" dirty="0"/>
              <a:t> – </a:t>
            </a:r>
            <a:r>
              <a:rPr lang="cs-CZ" dirty="0" err="1"/>
              <a:t>kusná</a:t>
            </a:r>
            <a:r>
              <a:rPr lang="cs-CZ" dirty="0"/>
              <a:t> rána</a:t>
            </a:r>
          </a:p>
          <a:p>
            <a:pPr>
              <a:defRPr/>
            </a:pPr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sclopetarium</a:t>
            </a:r>
            <a:endParaRPr lang="cs-CZ" dirty="0"/>
          </a:p>
          <a:p>
            <a:pPr>
              <a:defRPr/>
            </a:pPr>
            <a:r>
              <a:rPr lang="cs-CZ" dirty="0" err="1"/>
              <a:t>Combustio</a:t>
            </a:r>
            <a:r>
              <a:rPr lang="cs-CZ" dirty="0"/>
              <a:t> / </a:t>
            </a:r>
            <a:r>
              <a:rPr lang="cs-CZ" dirty="0" err="1"/>
              <a:t>congelatio</a:t>
            </a:r>
            <a:r>
              <a:rPr lang="cs-CZ" dirty="0"/>
              <a:t> – popáleniny, omrzliny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scissum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Tahem ostrého předmětu, okraje, </a:t>
            </a:r>
          </a:p>
          <a:p>
            <a:pPr>
              <a:defRPr/>
            </a:pPr>
            <a:r>
              <a:rPr lang="cs-CZ" dirty="0"/>
              <a:t>Přímočarý řez různé hloubky, rána s ostrými úhly, </a:t>
            </a:r>
          </a:p>
          <a:p>
            <a:pPr>
              <a:defRPr/>
            </a:pPr>
            <a:r>
              <a:rPr lang="cs-CZ" dirty="0"/>
              <a:t>Větší krvácení -  poranění cév, </a:t>
            </a:r>
          </a:p>
          <a:p>
            <a:pPr>
              <a:defRPr/>
            </a:pPr>
            <a:r>
              <a:rPr lang="cs-CZ" dirty="0"/>
              <a:t>Bolestivá -  přímé poranění nervových zakončení</a:t>
            </a:r>
          </a:p>
          <a:p>
            <a:pPr>
              <a:defRPr/>
            </a:pPr>
            <a:r>
              <a:rPr lang="cs-CZ" dirty="0"/>
              <a:t>Primární sutura – nekomplikované hojení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5479" y="2912764"/>
            <a:ext cx="3121025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o You Need to Get Stitches for That?"/>
          <p:cNvPicPr>
            <a:picLocks noChangeAspect="1" noChangeArrowheads="1"/>
          </p:cNvPicPr>
          <p:nvPr/>
        </p:nvPicPr>
        <p:blipFill>
          <a:blip r:embed="rId3"/>
          <a:srcRect l="9138" t="18352" r="8377" b="9816"/>
          <a:stretch>
            <a:fillRect/>
          </a:stretch>
        </p:blipFill>
        <p:spPr bwMode="auto">
          <a:xfrm>
            <a:off x="1685538" y="4201063"/>
            <a:ext cx="3774563" cy="2346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Kožní kryt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Kůže -  největší orgán lidského těla</a:t>
            </a:r>
          </a:p>
          <a:p>
            <a:pPr>
              <a:defRPr/>
            </a:pPr>
            <a:r>
              <a:rPr lang="cs-CZ" dirty="0"/>
              <a:t>Epidermis</a:t>
            </a:r>
          </a:p>
          <a:p>
            <a:pPr>
              <a:defRPr/>
            </a:pPr>
            <a:r>
              <a:rPr lang="cs-CZ" dirty="0"/>
              <a:t>Dermis</a:t>
            </a:r>
          </a:p>
          <a:p>
            <a:pPr>
              <a:defRPr/>
            </a:pPr>
            <a:r>
              <a:rPr lang="cs-CZ" dirty="0"/>
              <a:t>podkoží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Mechanická a antibakteriální bariery</a:t>
            </a:r>
          </a:p>
          <a:p>
            <a:pPr>
              <a:defRPr/>
            </a:pPr>
            <a:r>
              <a:rPr lang="cs-CZ" dirty="0"/>
              <a:t>Termoregulace</a:t>
            </a:r>
          </a:p>
          <a:p>
            <a:pPr>
              <a:defRPr/>
            </a:pPr>
            <a:r>
              <a:rPr lang="cs-CZ" dirty="0"/>
              <a:t>Senzitivní vnímání</a:t>
            </a:r>
          </a:p>
          <a:p>
            <a:pPr>
              <a:defRPr/>
            </a:pPr>
            <a:r>
              <a:rPr lang="cs-CZ" dirty="0"/>
              <a:t>Estetika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500_F_249641335_TpQoGhS2gUtDXyELZw7EPLRFXz01zSLI.jpg"/>
          <p:cNvPicPr>
            <a:picLocks noChangeAspect="1" noChangeArrowheads="1"/>
          </p:cNvPicPr>
          <p:nvPr/>
        </p:nvPicPr>
        <p:blipFill>
          <a:blip r:embed="rId2"/>
          <a:srcRect l="3969" t="7370" r="2267" b="7938"/>
          <a:stretch>
            <a:fillRect/>
          </a:stretch>
        </p:blipFill>
        <p:spPr bwMode="auto">
          <a:xfrm>
            <a:off x="7757035" y="666660"/>
            <a:ext cx="3303587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skin-cross-section.jpg"/>
          <p:cNvPicPr>
            <a:picLocks noChangeAspect="1" noChangeArrowheads="1"/>
          </p:cNvPicPr>
          <p:nvPr/>
        </p:nvPicPr>
        <p:blipFill>
          <a:blip r:embed="rId3"/>
          <a:srcRect l="7585" t="15282" r="10835" b="24194"/>
          <a:stretch>
            <a:fillRect/>
          </a:stretch>
        </p:blipFill>
        <p:spPr bwMode="auto">
          <a:xfrm>
            <a:off x="7149261" y="3904591"/>
            <a:ext cx="4349750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4" name="Picture 2" descr="C:\Users\Martin\Desktop\výuka\foto tel\IMG_20180812_002131.jpg"/>
          <p:cNvPicPr>
            <a:picLocks noChangeAspect="1" noChangeArrowheads="1"/>
          </p:cNvPicPr>
          <p:nvPr/>
        </p:nvPicPr>
        <p:blipFill>
          <a:blip r:embed="rId2"/>
          <a:srcRect l="3629" t="8710" r="3629" b="19051"/>
          <a:stretch>
            <a:fillRect/>
          </a:stretch>
        </p:blipFill>
        <p:spPr bwMode="auto">
          <a:xfrm>
            <a:off x="3452993" y="1125748"/>
            <a:ext cx="485775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sectum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Dopad ostrého předmětu, pád na ostrou hranu</a:t>
            </a:r>
          </a:p>
          <a:p>
            <a:pPr>
              <a:defRPr/>
            </a:pPr>
            <a:r>
              <a:rPr lang="cs-CZ" dirty="0"/>
              <a:t>Poranění hlubších vrstev</a:t>
            </a:r>
          </a:p>
          <a:p>
            <a:pPr>
              <a:defRPr/>
            </a:pPr>
            <a:r>
              <a:rPr lang="cs-CZ" dirty="0"/>
              <a:t>Hladké okraje rány, ostrý úhel</a:t>
            </a:r>
          </a:p>
          <a:p>
            <a:pPr>
              <a:defRPr/>
            </a:pPr>
            <a:r>
              <a:rPr lang="cs-CZ" dirty="0"/>
              <a:t>Stejná hloubka poranění</a:t>
            </a:r>
          </a:p>
          <a:p>
            <a:pPr>
              <a:defRPr/>
            </a:pPr>
            <a:r>
              <a:rPr lang="cs-CZ" dirty="0"/>
              <a:t>Končetinová poranění</a:t>
            </a:r>
          </a:p>
          <a:p>
            <a:endParaRPr lang="cs-CZ" dirty="0"/>
          </a:p>
        </p:txBody>
      </p:sp>
      <p:pic>
        <p:nvPicPr>
          <p:cNvPr id="4" name="Picture 5" descr="Selfinjur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57227" y="3173713"/>
            <a:ext cx="3889645" cy="292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punctum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Způsobená proniknutím, ostrého předmětu</a:t>
            </a:r>
          </a:p>
          <a:p>
            <a:pPr>
              <a:defRPr/>
            </a:pPr>
            <a:r>
              <a:rPr lang="cs-CZ" dirty="0"/>
              <a:t>Vstup - </a:t>
            </a:r>
            <a:r>
              <a:rPr lang="cs-CZ" dirty="0" err="1"/>
              <a:t>vbod</a:t>
            </a:r>
            <a:r>
              <a:rPr lang="cs-CZ" dirty="0"/>
              <a:t>, bodná kanál, </a:t>
            </a:r>
            <a:r>
              <a:rPr lang="cs-CZ" dirty="0" err="1"/>
              <a:t>event</a:t>
            </a:r>
            <a:r>
              <a:rPr lang="cs-CZ" dirty="0"/>
              <a:t>. </a:t>
            </a:r>
            <a:r>
              <a:rPr lang="cs-CZ" dirty="0" err="1"/>
              <a:t>výbod</a:t>
            </a:r>
            <a:endParaRPr lang="cs-CZ" dirty="0"/>
          </a:p>
          <a:p>
            <a:pPr>
              <a:defRPr/>
            </a:pPr>
            <a:r>
              <a:rPr lang="cs-CZ" dirty="0"/>
              <a:t>Zasahuje různě hluboko -  riziko poranění                                                 hlubokých struktur, penetrace</a:t>
            </a:r>
          </a:p>
          <a:p>
            <a:pPr>
              <a:defRPr/>
            </a:pPr>
            <a:r>
              <a:rPr lang="cs-CZ" dirty="0"/>
              <a:t>Riziko krvácení</a:t>
            </a:r>
          </a:p>
          <a:p>
            <a:pPr>
              <a:defRPr/>
            </a:pPr>
            <a:r>
              <a:rPr lang="cs-CZ" dirty="0"/>
              <a:t>Riziko tetanu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Nejčastěji poranění nohy</a:t>
            </a:r>
          </a:p>
        </p:txBody>
      </p:sp>
      <p:pic>
        <p:nvPicPr>
          <p:cNvPr id="4" name="Picture 2" descr="Foot Puncture Wounds - Foot &amp;amp; Ankle - Orthobullet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66224" y="2044462"/>
            <a:ext cx="2948013" cy="389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Působení tahových sil na kůži,  nerovné cípaté okraje, rané choboty,  nepravidelný tvar rány </a:t>
            </a:r>
          </a:p>
          <a:p>
            <a:pPr>
              <a:defRPr/>
            </a:pPr>
            <a:r>
              <a:rPr lang="cs-CZ" dirty="0"/>
              <a:t>Menší krvácení</a:t>
            </a:r>
          </a:p>
          <a:p>
            <a:pPr>
              <a:defRPr/>
            </a:pPr>
            <a:r>
              <a:rPr lang="cs-CZ" dirty="0"/>
              <a:t>Může být ztrátová</a:t>
            </a:r>
          </a:p>
          <a:p>
            <a:endParaRPr lang="cs-CZ" dirty="0"/>
          </a:p>
        </p:txBody>
      </p:sp>
      <p:pic>
        <p:nvPicPr>
          <p:cNvPr id="4" name="Picture 3" descr="C:\Users\Martin\Desktop\obr. orthobull\lac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370" y="3229514"/>
            <a:ext cx="2714625" cy="323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 l="2666" t="5087" r="9933" b="19170"/>
          <a:stretch>
            <a:fillRect/>
          </a:stretch>
        </p:blipFill>
        <p:spPr bwMode="auto">
          <a:xfrm>
            <a:off x="2376578" y="3463506"/>
            <a:ext cx="25971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contuso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-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lacerum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Nepravidelné rozeklané okraje, rané choboty, </a:t>
            </a:r>
          </a:p>
          <a:p>
            <a:pPr>
              <a:defRPr/>
            </a:pPr>
            <a:r>
              <a:rPr lang="cs-CZ" dirty="0"/>
              <a:t>Působení tupé síly / tupého předmětu, </a:t>
            </a:r>
          </a:p>
          <a:p>
            <a:pPr>
              <a:defRPr/>
            </a:pPr>
            <a:r>
              <a:rPr lang="cs-CZ" dirty="0"/>
              <a:t>Zhmožděné okraje rány -  hojení per </a:t>
            </a:r>
            <a:r>
              <a:rPr lang="cs-CZ" dirty="0" err="1"/>
              <a:t>secundam</a:t>
            </a:r>
            <a:r>
              <a:rPr lang="cs-CZ" dirty="0"/>
              <a:t> pro postupnou nekrózu kožních okrajů</a:t>
            </a:r>
          </a:p>
          <a:p>
            <a:pPr>
              <a:defRPr/>
            </a:pPr>
            <a:r>
              <a:rPr lang="cs-CZ" dirty="0"/>
              <a:t>Na spodině rány neporušené vazivové můstky</a:t>
            </a:r>
          </a:p>
          <a:p>
            <a:pPr>
              <a:defRPr/>
            </a:pPr>
            <a:r>
              <a:rPr lang="cs-CZ" dirty="0"/>
              <a:t>Hematomy okolních měkkých tkání</a:t>
            </a:r>
          </a:p>
          <a:p>
            <a:pPr>
              <a:defRPr/>
            </a:pPr>
            <a:r>
              <a:rPr lang="cs-CZ" dirty="0"/>
              <a:t>Nejčastější typ rány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ran\contus woun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28497" y="3630912"/>
            <a:ext cx="3752850" cy="281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morsum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7260"/>
            <a:ext cx="10515600" cy="458970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Různá rozsah rány – od odřenin, tržných, tržně zhmožděných ran po amputace</a:t>
            </a:r>
          </a:p>
          <a:p>
            <a:pPr>
              <a:defRPr/>
            </a:pPr>
            <a:r>
              <a:rPr lang="cs-CZ" dirty="0"/>
              <a:t>Pokousání zvířetem, člověkem, </a:t>
            </a:r>
          </a:p>
          <a:p>
            <a:pPr>
              <a:defRPr/>
            </a:pPr>
            <a:r>
              <a:rPr lang="cs-CZ" dirty="0"/>
              <a:t>Primárně infikované</a:t>
            </a:r>
          </a:p>
          <a:p>
            <a:pPr>
              <a:defRPr/>
            </a:pPr>
            <a:r>
              <a:rPr lang="cs-CZ" dirty="0"/>
              <a:t>Rány toxické (had, štír, pavouk)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mo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4344" y="4176803"/>
            <a:ext cx="214312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ko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4043" y="3173713"/>
            <a:ext cx="3376613" cy="253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76709"/>
            <a:ext cx="10515600" cy="4900254"/>
          </a:xfrm>
        </p:spPr>
        <p:txBody>
          <a:bodyPr>
            <a:normAutofit/>
          </a:bodyPr>
          <a:lstStyle/>
          <a:p>
            <a:r>
              <a:rPr lang="cs-CZ" dirty="0" err="1"/>
              <a:t>Vulnus</a:t>
            </a:r>
            <a:r>
              <a:rPr lang="cs-CZ" dirty="0"/>
              <a:t> </a:t>
            </a:r>
            <a:r>
              <a:rPr lang="cs-CZ" dirty="0" err="1"/>
              <a:t>morsum</a:t>
            </a:r>
            <a:r>
              <a:rPr lang="cs-CZ" dirty="0"/>
              <a:t> </a:t>
            </a:r>
            <a:r>
              <a:rPr lang="cs-CZ" dirty="0" err="1"/>
              <a:t>insectibus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C:\Users\Martin\Desktop\obr. orthobull\kliste-ve-vlasech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82784" y="1917491"/>
            <a:ext cx="3502536" cy="197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images-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1093" y="4177491"/>
            <a:ext cx="3434488" cy="2335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rtin\Desktop\obr. orthobull\APE63753f_shutterstock_28784252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6085" y="801717"/>
            <a:ext cx="3505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Martin\Desktop\obr. orthobull\ery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08229" y="3411747"/>
            <a:ext cx="2643187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Vulnera</a:t>
            </a:r>
            <a:r>
              <a:rPr lang="cs-CZ" dirty="0"/>
              <a:t> </a:t>
            </a:r>
            <a:r>
              <a:rPr lang="cs-CZ" dirty="0" err="1"/>
              <a:t>morsa</a:t>
            </a:r>
            <a:r>
              <a:rPr lang="cs-CZ" dirty="0"/>
              <a:t> (zvíře, člověk)</a:t>
            </a:r>
          </a:p>
        </p:txBody>
      </p:sp>
      <p:pic>
        <p:nvPicPr>
          <p:cNvPr id="4" name="Picture 5" descr="an extremity dog bite injury in school age girl before repair with skin... 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875" y="227792"/>
            <a:ext cx="3521075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kous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6374" y="3069386"/>
            <a:ext cx="29289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Victims Testify in Dog Bite Hearing"/>
          <p:cNvPicPr>
            <a:picLocks noChangeAspect="1" noChangeArrowheads="1"/>
          </p:cNvPicPr>
          <p:nvPr/>
        </p:nvPicPr>
        <p:blipFill>
          <a:blip r:embed="rId4"/>
          <a:srcRect l="22794" r="22211"/>
          <a:stretch>
            <a:fillRect/>
          </a:stretch>
        </p:blipFill>
        <p:spPr bwMode="auto">
          <a:xfrm>
            <a:off x="7661335" y="3677818"/>
            <a:ext cx="2820988" cy="288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Poranění skusem</a:t>
            </a:r>
          </a:p>
          <a:p>
            <a:pPr>
              <a:defRPr/>
            </a:pPr>
            <a:r>
              <a:rPr lang="cs-CZ" dirty="0"/>
              <a:t>Poranění zavřené pěsti</a:t>
            </a:r>
          </a:p>
          <a:p>
            <a:endParaRPr lang="cs-CZ" dirty="0"/>
          </a:p>
        </p:txBody>
      </p:sp>
      <p:pic>
        <p:nvPicPr>
          <p:cNvPr id="4" name="Picture 7" descr="Mechanism of a clenched fist inju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75" y="529715"/>
            <a:ext cx="4557713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ellulitis | AccessMedicine Networ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6157" y="3045933"/>
            <a:ext cx="35083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Patient Archives &amp;gt; Page 2 of 3 &amp;gt; My Injured Ha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83289" y="3476715"/>
            <a:ext cx="3507717" cy="263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Vulnus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 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sclopetarium</a:t>
            </a:r>
            <a:endParaRPr lang="cs-CZ" sz="3600" dirty="0">
              <a:solidFill>
                <a:srgbClr val="F01928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Projektilové a střepinové </a:t>
            </a:r>
          </a:p>
          <a:p>
            <a:pPr>
              <a:defRPr/>
            </a:pPr>
            <a:r>
              <a:rPr lang="cs-CZ" dirty="0"/>
              <a:t>Postřel </a:t>
            </a:r>
          </a:p>
          <a:p>
            <a:pPr>
              <a:defRPr/>
            </a:pPr>
            <a:r>
              <a:rPr lang="cs-CZ" dirty="0"/>
              <a:t>Zástřel </a:t>
            </a:r>
          </a:p>
          <a:p>
            <a:pPr>
              <a:defRPr/>
            </a:pPr>
            <a:r>
              <a:rPr lang="cs-CZ" dirty="0"/>
              <a:t>Průstřel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Nízkoenergetické</a:t>
            </a:r>
          </a:p>
          <a:p>
            <a:pPr>
              <a:defRPr/>
            </a:pPr>
            <a:r>
              <a:rPr lang="cs-CZ" dirty="0"/>
              <a:t>Vysokoenergetické</a:t>
            </a:r>
          </a:p>
          <a:p>
            <a:endParaRPr lang="cs-CZ" dirty="0"/>
          </a:p>
        </p:txBody>
      </p:sp>
      <p:pic>
        <p:nvPicPr>
          <p:cNvPr id="4" name="Picture 8" descr="C:\Users\Martin\Desktop\výuka\foto tel\IMG_20201213_215600.jpg"/>
          <p:cNvPicPr>
            <a:picLocks noChangeAspect="1" noChangeArrowheads="1"/>
          </p:cNvPicPr>
          <p:nvPr/>
        </p:nvPicPr>
        <p:blipFill>
          <a:blip r:embed="rId2"/>
          <a:srcRect l="4932" t="2464" r="4932" b="36961"/>
          <a:stretch>
            <a:fillRect/>
          </a:stretch>
        </p:blipFill>
        <p:spPr bwMode="auto">
          <a:xfrm>
            <a:off x="8333118" y="400051"/>
            <a:ext cx="3081308" cy="276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výuka\foto tel\IMG_20201213_1848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1012" y="3648107"/>
            <a:ext cx="3915584" cy="29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výuka\foto tel\IMG_20201213_184857.jpg"/>
          <p:cNvPicPr>
            <a:picLocks noChangeAspect="1" noChangeArrowheads="1"/>
          </p:cNvPicPr>
          <p:nvPr/>
        </p:nvPicPr>
        <p:blipFill>
          <a:blip r:embed="rId4"/>
          <a:srcRect l="1643" t="2464" r="13148" b="11089"/>
          <a:stretch>
            <a:fillRect/>
          </a:stretch>
        </p:blipFill>
        <p:spPr bwMode="auto">
          <a:xfrm>
            <a:off x="8867955" y="3213339"/>
            <a:ext cx="2530655" cy="3424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Rána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u="sng" dirty="0"/>
              <a:t>Rána  - </a:t>
            </a:r>
            <a:r>
              <a:rPr lang="cs-CZ" u="sng" dirty="0" err="1"/>
              <a:t>vulnus</a:t>
            </a:r>
            <a:r>
              <a:rPr lang="cs-CZ" u="sng" dirty="0"/>
              <a:t> </a:t>
            </a:r>
            <a:r>
              <a:rPr lang="cs-CZ" dirty="0"/>
              <a:t>– porušení celistvosti  kůže (a podkožní tkáně) nebo sliznice (a podslizničního vaziva), eventuální poranění hlubokých struktur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zavřená  x otevřená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Dělení z mnoha hledisek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jednoduchá (povrchová</a:t>
            </a:r>
            <a:r>
              <a:rPr lang="cs-CZ" dirty="0"/>
              <a:t>) – poraněné povrchové vrstvy</a:t>
            </a:r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složitá (hluboká) </a:t>
            </a:r>
            <a:r>
              <a:rPr lang="cs-CZ" dirty="0"/>
              <a:t>– komplikována poraněním hlubokých struktur, tkání a orgánů</a:t>
            </a:r>
          </a:p>
          <a:p>
            <a:pPr>
              <a:defRPr/>
            </a:pPr>
            <a:r>
              <a:rPr lang="cs-CZ" dirty="0"/>
              <a:t>Rána </a:t>
            </a:r>
            <a:r>
              <a:rPr lang="cs-CZ" u="sng" dirty="0"/>
              <a:t>penetrující</a:t>
            </a:r>
            <a:r>
              <a:rPr lang="cs-CZ" dirty="0"/>
              <a:t> -  pronikající do tělních dutin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obr. orthobull\image-15.jpg"/>
          <p:cNvPicPr>
            <a:picLocks noChangeAspect="1" noChangeArrowheads="1"/>
          </p:cNvPicPr>
          <p:nvPr/>
        </p:nvPicPr>
        <p:blipFill>
          <a:blip r:embed="rId2"/>
          <a:srcRect l="2625" t="3500" r="2625" b="9624"/>
          <a:stretch>
            <a:fillRect/>
          </a:stretch>
        </p:blipFill>
        <p:spPr bwMode="auto">
          <a:xfrm>
            <a:off x="655608" y="1653554"/>
            <a:ext cx="6186488" cy="425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Martin\Desktop\obr. orthobull\gsw3.jpg"/>
          <p:cNvPicPr>
            <a:picLocks noChangeAspect="1" noChangeArrowheads="1"/>
          </p:cNvPicPr>
          <p:nvPr/>
        </p:nvPicPr>
        <p:blipFill>
          <a:blip r:embed="rId3"/>
          <a:srcRect l="11073" t="4498" r="1230"/>
          <a:stretch>
            <a:fillRect/>
          </a:stretch>
        </p:blipFill>
        <p:spPr bwMode="auto">
          <a:xfrm>
            <a:off x="7081598" y="1737415"/>
            <a:ext cx="4487713" cy="400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5555"/>
            <a:ext cx="10515600" cy="508140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/>
              <a:t>Vlastní střelný kanál </a:t>
            </a:r>
            <a:r>
              <a:rPr lang="cs-CZ" dirty="0"/>
              <a:t>– nekrotická tkáň, </a:t>
            </a:r>
            <a:r>
              <a:rPr lang="cs-CZ" dirty="0" err="1"/>
              <a:t>koagula</a:t>
            </a:r>
            <a:r>
              <a:rPr lang="cs-CZ" dirty="0"/>
              <a:t>, znečištění,  - prach, oblečení, mikrobiální kontaminace</a:t>
            </a:r>
          </a:p>
          <a:p>
            <a:pPr>
              <a:defRPr/>
            </a:pPr>
            <a:r>
              <a:rPr lang="cs-CZ" u="sng" dirty="0"/>
              <a:t>Zóna bezprostřední nekrózy </a:t>
            </a:r>
            <a:r>
              <a:rPr lang="cs-CZ" dirty="0"/>
              <a:t>- okolí střelného kanálu  - kontuzní, ischemická, </a:t>
            </a:r>
            <a:r>
              <a:rPr lang="cs-CZ" dirty="0" err="1"/>
              <a:t>prokrvácená</a:t>
            </a:r>
            <a:r>
              <a:rPr lang="cs-CZ" dirty="0"/>
              <a:t> tkáň, podléhá časně nekróze</a:t>
            </a:r>
          </a:p>
          <a:p>
            <a:pPr>
              <a:defRPr/>
            </a:pPr>
            <a:r>
              <a:rPr lang="cs-CZ" u="sng" dirty="0"/>
              <a:t>Zóna molekulárního otřesu </a:t>
            </a:r>
            <a:r>
              <a:rPr lang="cs-CZ" dirty="0"/>
              <a:t>– kinetika střely – hematomy, trombóza kapilár, nervová poškození, zlomeniny, traumatický otok,  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1-s2.0-S240585721630050X-ijso39-fig-0005.jpg"/>
          <p:cNvPicPr>
            <a:picLocks noChangeAspect="1" noChangeArrowheads="1"/>
          </p:cNvPicPr>
          <p:nvPr/>
        </p:nvPicPr>
        <p:blipFill>
          <a:blip r:embed="rId2"/>
          <a:srcRect l="3149" r="2362"/>
          <a:stretch>
            <a:fillRect/>
          </a:stretch>
        </p:blipFill>
        <p:spPr bwMode="auto">
          <a:xfrm>
            <a:off x="841615" y="4055762"/>
            <a:ext cx="4758514" cy="233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C:\Users\Martin\Desktop\obr. orthobull\42399_2021_760_Fig4_HTML.png"/>
          <p:cNvPicPr>
            <a:picLocks noChangeAspect="1" noChangeArrowheads="1"/>
          </p:cNvPicPr>
          <p:nvPr/>
        </p:nvPicPr>
        <p:blipFill>
          <a:blip r:embed="rId3"/>
          <a:srcRect l="2069" r="690"/>
          <a:stretch>
            <a:fillRect/>
          </a:stretch>
        </p:blipFill>
        <p:spPr bwMode="auto">
          <a:xfrm>
            <a:off x="6234473" y="4027458"/>
            <a:ext cx="4867724" cy="238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0445"/>
            <a:ext cx="10515600" cy="4986518"/>
          </a:xfrm>
        </p:spPr>
        <p:txBody>
          <a:bodyPr>
            <a:normAutofit/>
          </a:bodyPr>
          <a:lstStyle/>
          <a:p>
            <a:r>
              <a:rPr lang="cs-CZ" dirty="0"/>
              <a:t>Střelná poranění</a:t>
            </a:r>
          </a:p>
        </p:txBody>
      </p:sp>
      <p:pic>
        <p:nvPicPr>
          <p:cNvPr id="4" name="Picture 5" descr="C:\Users\Martin\Desktop\obr. orthobull\264_2019_4387_Fig1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303" y="1773537"/>
            <a:ext cx="5215803" cy="393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Users\Martin\Desktop\obr. orthobull\42399_2020_681_Fig1_HTM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58296" y="1306067"/>
            <a:ext cx="3681591" cy="4610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 err="1">
                <a:solidFill>
                  <a:srgbClr val="F01928"/>
                </a:solidFill>
                <a:latin typeface="+mn-lt"/>
              </a:rPr>
              <a:t>Combustio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congelatio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/</a:t>
            </a:r>
            <a:r>
              <a:rPr lang="cs-CZ" sz="3600" dirty="0" err="1">
                <a:solidFill>
                  <a:srgbClr val="F01928"/>
                </a:solidFill>
                <a:latin typeface="+mn-lt"/>
              </a:rPr>
              <a:t>causoma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  popáleniny/omrzliny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3358"/>
            <a:ext cx="10515600" cy="47536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Poranění kožního krytu působením </a:t>
            </a:r>
            <a:r>
              <a:rPr lang="cs-CZ" dirty="0" err="1"/>
              <a:t>nadprahové</a:t>
            </a:r>
            <a:r>
              <a:rPr lang="cs-CZ" dirty="0"/>
              <a:t> / podprahové tepelné energie</a:t>
            </a:r>
          </a:p>
          <a:p>
            <a:pPr>
              <a:defRPr/>
            </a:pPr>
            <a:r>
              <a:rPr lang="cs-CZ" dirty="0"/>
              <a:t>Chemických látek – kyseliny, louhy, oxidační činidla</a:t>
            </a:r>
          </a:p>
          <a:p>
            <a:pPr>
              <a:defRPr/>
            </a:pPr>
            <a:r>
              <a:rPr lang="cs-CZ" dirty="0"/>
              <a:t>Radiace</a:t>
            </a:r>
          </a:p>
          <a:p>
            <a:endParaRPr lang="cs-CZ" dirty="0"/>
          </a:p>
        </p:txBody>
      </p:sp>
      <p:pic>
        <p:nvPicPr>
          <p:cNvPr id="4" name="Picture 3" descr="C:\Users\Martin\Desktop\obr. orthobull\heat-clipart-burn-injury-3.jpg"/>
          <p:cNvPicPr>
            <a:picLocks noChangeAspect="1" noChangeArrowheads="1"/>
          </p:cNvPicPr>
          <p:nvPr/>
        </p:nvPicPr>
        <p:blipFill>
          <a:blip r:embed="rId2"/>
          <a:srcRect l="6299" t="3307" r="5774" b="4253"/>
          <a:stretch>
            <a:fillRect/>
          </a:stretch>
        </p:blipFill>
        <p:spPr bwMode="auto">
          <a:xfrm>
            <a:off x="2768239" y="2790914"/>
            <a:ext cx="3235745" cy="377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Users\Martin\Desktop\obr. orthobull\ortobullet obr\a-Flame-burn-patient-percent-of-total-body-surface-area-of-45-first-day-B-two-week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3534" y="2983122"/>
            <a:ext cx="4783138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9842"/>
            <a:ext cx="10515600" cy="4857121"/>
          </a:xfrm>
        </p:spPr>
        <p:txBody>
          <a:bodyPr>
            <a:normAutofit/>
          </a:bodyPr>
          <a:lstStyle/>
          <a:p>
            <a:r>
              <a:rPr lang="cs-CZ" dirty="0"/>
              <a:t>Omrzliny</a:t>
            </a:r>
          </a:p>
        </p:txBody>
      </p:sp>
      <p:pic>
        <p:nvPicPr>
          <p:cNvPr id="4" name="Picture 2" descr="C:\Users\Martin\Desktop\obr. orthobull\ran\image-22.jpg"/>
          <p:cNvPicPr>
            <a:picLocks noChangeAspect="1" noChangeArrowheads="1"/>
          </p:cNvPicPr>
          <p:nvPr/>
        </p:nvPicPr>
        <p:blipFill>
          <a:blip r:embed="rId2"/>
          <a:srcRect l="2625" t="19247" r="15749" b="8749"/>
          <a:stretch>
            <a:fillRect/>
          </a:stretch>
        </p:blipFill>
        <p:spPr bwMode="auto">
          <a:xfrm>
            <a:off x="3318744" y="268497"/>
            <a:ext cx="5397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ran\gr2_lr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6602" y="3954942"/>
            <a:ext cx="54483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r>
              <a:rPr lang="cs-CZ" b="1" dirty="0"/>
              <a:t>Korozivní poranění – poleptání</a:t>
            </a:r>
          </a:p>
          <a:p>
            <a:r>
              <a:rPr lang="cs-CZ" dirty="0"/>
              <a:t>Žíravé látky (kyseliny, louhy, peroxidy, zpuchýřující látky)</a:t>
            </a:r>
          </a:p>
          <a:p>
            <a:r>
              <a:rPr lang="cs-CZ" dirty="0"/>
              <a:t>Kolikvační x suchá nekróza</a:t>
            </a:r>
          </a:p>
        </p:txBody>
      </p:sp>
      <p:pic>
        <p:nvPicPr>
          <p:cNvPr id="4" name="Picture 2" descr="SODIUM HYDROX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3344" y="3057525"/>
            <a:ext cx="4500563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Hydrofluoric Acid - Corrosive(Caustic) Pois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987" y="3209026"/>
            <a:ext cx="3310653" cy="3481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Hojení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Hojení -  proces náhrady poškozených buněk a mezibuněčné hmoty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Regenerace – morfologicky a funkčně rovnocenná tkáň (kost, epitel)</a:t>
            </a:r>
          </a:p>
          <a:p>
            <a:pPr>
              <a:defRPr/>
            </a:pPr>
            <a:r>
              <a:rPr lang="cs-CZ" dirty="0"/>
              <a:t>Reparace – náhrada funkčně a morfologicky méněcennou tkání – tvorba jizvy – kůže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Hojení epitelizací, primární a sekundární hojení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Lokální a celkové faktory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381"/>
            <a:ext cx="10515600" cy="4615582"/>
          </a:xfrm>
        </p:spPr>
        <p:txBody>
          <a:bodyPr>
            <a:normAutofit/>
          </a:bodyPr>
          <a:lstStyle/>
          <a:p>
            <a:r>
              <a:rPr lang="cs-CZ" b="1" dirty="0"/>
              <a:t>Epitelizace</a:t>
            </a:r>
            <a:r>
              <a:rPr lang="cs-CZ" dirty="0"/>
              <a:t> – hojení exkoriací </a:t>
            </a:r>
            <a:r>
              <a:rPr lang="cs-CZ" dirty="0" err="1"/>
              <a:t>přerůstem</a:t>
            </a:r>
            <a:r>
              <a:rPr lang="cs-CZ" dirty="0"/>
              <a:t> epitelu z okolních kožních okrajů</a:t>
            </a:r>
          </a:p>
          <a:p>
            <a:endParaRPr lang="cs-CZ" dirty="0"/>
          </a:p>
        </p:txBody>
      </p:sp>
      <p:pic>
        <p:nvPicPr>
          <p:cNvPr id="4" name="Picture 5" descr="Lessons From Epithelialization: The Reason Behind Moist Wound Environ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3837" y="2305679"/>
            <a:ext cx="4200525" cy="376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Hojení rány v celé tloušťce – epidermis, dermis, hluboké struktury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Primární hojení</a:t>
            </a:r>
          </a:p>
          <a:p>
            <a:pPr>
              <a:defRPr/>
            </a:pPr>
            <a:r>
              <a:rPr lang="cs-CZ" dirty="0" err="1"/>
              <a:t>Sanatio</a:t>
            </a:r>
            <a:r>
              <a:rPr lang="cs-CZ" dirty="0"/>
              <a:t> per </a:t>
            </a:r>
            <a:r>
              <a:rPr lang="cs-CZ" dirty="0" err="1"/>
              <a:t>primam</a:t>
            </a:r>
            <a:r>
              <a:rPr lang="cs-CZ" dirty="0"/>
              <a:t> </a:t>
            </a:r>
            <a:r>
              <a:rPr lang="cs-CZ" dirty="0" err="1"/>
              <a:t>intentionem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/>
              <a:t>Chirurgické rány s adaptovanými okraji, rány čisté, neinfikované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Sekundární hojení</a:t>
            </a:r>
          </a:p>
          <a:p>
            <a:pPr>
              <a:defRPr/>
            </a:pPr>
            <a:r>
              <a:rPr lang="cs-CZ" dirty="0" err="1"/>
              <a:t>Sanatio</a:t>
            </a:r>
            <a:r>
              <a:rPr lang="cs-CZ" dirty="0"/>
              <a:t> per </a:t>
            </a:r>
            <a:r>
              <a:rPr lang="cs-CZ" dirty="0" err="1"/>
              <a:t>secundam</a:t>
            </a:r>
            <a:r>
              <a:rPr lang="cs-CZ" dirty="0"/>
              <a:t> </a:t>
            </a:r>
            <a:r>
              <a:rPr lang="cs-CZ" dirty="0" err="1"/>
              <a:t>intentionem</a:t>
            </a:r>
            <a:endParaRPr lang="cs-CZ" dirty="0"/>
          </a:p>
          <a:p>
            <a:pPr>
              <a:defRPr/>
            </a:pPr>
            <a:r>
              <a:rPr lang="cs-CZ" dirty="0"/>
              <a:t>Rány se vzdálenými okraji,  rány komplikované rozpadem při infekci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343"/>
          </a:xfrm>
        </p:spPr>
        <p:txBody>
          <a:bodyPr/>
          <a:lstStyle/>
          <a:p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838200" y="1397479"/>
            <a:ext cx="5181600" cy="477948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dirty="0"/>
              <a:t>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6172200" y="1173192"/>
            <a:ext cx="5181600" cy="5003771"/>
          </a:xfrm>
        </p:spPr>
        <p:txBody>
          <a:bodyPr>
            <a:normAutofit lnSpcReduction="10000"/>
          </a:bodyPr>
          <a:lstStyle/>
          <a:p>
            <a:pPr>
              <a:lnSpc>
                <a:spcPct val="70000"/>
              </a:lnSpc>
              <a:buNone/>
              <a:defRPr/>
            </a:pPr>
            <a:r>
              <a:rPr lang="en-GB" altLang="sk-SK" b="1" dirty="0"/>
              <a:t>Pr</a:t>
            </a:r>
            <a:r>
              <a:rPr lang="cs-CZ" altLang="sk-SK" b="1" dirty="0" err="1"/>
              <a:t>imární</a:t>
            </a:r>
            <a:r>
              <a:rPr lang="en-GB" altLang="sk-SK" b="1" dirty="0"/>
              <a:t> </a:t>
            </a:r>
            <a:r>
              <a:rPr lang="cs-CZ" altLang="sk-SK" b="1" dirty="0"/>
              <a:t>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Rychlý proces 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Minimální ztráta tkáně, tvorba jizvy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Zahojeno během 10-14 dní</a:t>
            </a:r>
            <a:endParaRPr lang="en-GB" altLang="sk-SK" dirty="0"/>
          </a:p>
          <a:p>
            <a:pPr>
              <a:lnSpc>
                <a:spcPct val="80000"/>
              </a:lnSpc>
              <a:buNone/>
              <a:defRPr/>
            </a:pPr>
            <a:endParaRPr lang="cs-CZ" altLang="sk-SK" dirty="0"/>
          </a:p>
          <a:p>
            <a:pPr>
              <a:lnSpc>
                <a:spcPct val="80000"/>
              </a:lnSpc>
              <a:buNone/>
              <a:defRPr/>
            </a:pPr>
            <a:endParaRPr lang="en-GB" altLang="sk-SK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altLang="sk-SK" b="1" dirty="0"/>
              <a:t>Sekundární</a:t>
            </a:r>
            <a:r>
              <a:rPr lang="en-GB" altLang="sk-SK" b="1" dirty="0"/>
              <a:t> </a:t>
            </a:r>
            <a:r>
              <a:rPr lang="cs-CZ" altLang="sk-SK" b="1" dirty="0"/>
              <a:t>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Rána se ztrátou tkáně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Delší čas hojení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Stálé riziko infekce</a:t>
            </a:r>
            <a:endParaRPr lang="en-GB" altLang="sk-SK" dirty="0"/>
          </a:p>
          <a:p>
            <a:pPr>
              <a:lnSpc>
                <a:spcPct val="80000"/>
              </a:lnSpc>
              <a:defRPr/>
            </a:pPr>
            <a:r>
              <a:rPr lang="cs-CZ" altLang="sk-SK" dirty="0"/>
              <a:t>Zjizvení</a:t>
            </a:r>
            <a:endParaRPr lang="en-GB" altLang="sk-SK" dirty="0"/>
          </a:p>
          <a:p>
            <a:endParaRPr lang="cs-CZ" dirty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992037" y="1047901"/>
          <a:ext cx="3989537" cy="24672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Photo Editor Photo" r:id="rId3" imgW="4761905" imgH="3400900" progId="">
                  <p:embed/>
                </p:oleObj>
              </mc:Choice>
              <mc:Fallback>
                <p:oleObj name="Photo Editor Photo" r:id="rId3" imgW="4761905" imgH="3400900" progId="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703" b="742"/>
                      <a:stretch>
                        <a:fillRect/>
                      </a:stretch>
                    </p:blipFill>
                    <p:spPr bwMode="auto">
                      <a:xfrm>
                        <a:off x="992037" y="1047901"/>
                        <a:ext cx="3989537" cy="2467283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bg2"/>
                        </a:solidFill>
                        <a:miter lim="800000"/>
                        <a:headEnd type="none" w="sm" len="sm"/>
                        <a:tailEnd type="none" w="sm" len="sm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granulat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17918" y="3888866"/>
            <a:ext cx="3929152" cy="2355411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Zavřené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5117"/>
            <a:ext cx="10515600" cy="5029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Intaktní kožní kryt, poškozené hlubší tkáně </a:t>
            </a:r>
          </a:p>
          <a:p>
            <a:pPr>
              <a:defRPr/>
            </a:pPr>
            <a:r>
              <a:rPr lang="cs-CZ" dirty="0"/>
              <a:t>Kontuze, hematom, </a:t>
            </a:r>
            <a:r>
              <a:rPr lang="cs-CZ" dirty="0" err="1"/>
              <a:t>decollement</a:t>
            </a:r>
            <a:r>
              <a:rPr lang="cs-CZ" dirty="0"/>
              <a:t>,                                                                 </a:t>
            </a:r>
            <a:r>
              <a:rPr lang="cs-CZ" dirty="0" err="1"/>
              <a:t>crush</a:t>
            </a:r>
            <a:r>
              <a:rPr lang="cs-CZ" dirty="0"/>
              <a:t> </a:t>
            </a:r>
            <a:r>
              <a:rPr lang="cs-CZ" dirty="0" err="1"/>
              <a:t>injury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Kontuze – zhmoždění – způsobeny tupým                                                úderem, poškození, měkkých tkání pod kůží,                                       hematomy</a:t>
            </a:r>
          </a:p>
          <a:p>
            <a:pPr>
              <a:defRPr/>
            </a:pPr>
            <a:r>
              <a:rPr lang="cs-CZ" dirty="0" err="1"/>
              <a:t>Decollemetn</a:t>
            </a:r>
            <a:r>
              <a:rPr lang="cs-CZ" dirty="0"/>
              <a:t>- odtržení kůže a podkoží od fascie a svalu</a:t>
            </a:r>
          </a:p>
          <a:p>
            <a:pPr>
              <a:defRPr/>
            </a:pPr>
            <a:r>
              <a:rPr lang="cs-CZ" dirty="0" err="1"/>
              <a:t>Crush</a:t>
            </a:r>
            <a:r>
              <a:rPr lang="cs-CZ" dirty="0"/>
              <a:t> </a:t>
            </a:r>
            <a:r>
              <a:rPr lang="cs-CZ" dirty="0" err="1"/>
              <a:t>injury</a:t>
            </a:r>
            <a:r>
              <a:rPr lang="cs-CZ" dirty="0"/>
              <a:t> - drtivé poranění – extrémní tupé                                          násilí, kontuze kůže, měkkých tkání, zlomeniny,                                            </a:t>
            </a:r>
            <a:r>
              <a:rPr lang="cs-CZ" dirty="0" err="1"/>
              <a:t>crush</a:t>
            </a:r>
            <a:r>
              <a:rPr lang="cs-CZ" dirty="0"/>
              <a:t> syndrom</a:t>
            </a:r>
          </a:p>
          <a:p>
            <a:endParaRPr lang="cs-CZ" dirty="0"/>
          </a:p>
        </p:txBody>
      </p:sp>
      <p:pic>
        <p:nvPicPr>
          <p:cNvPr id="4" name="Picture 5" descr="Crush Injury Attorneys | Were You Squished and Need a Lawyer?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6671" y="4177881"/>
            <a:ext cx="3071812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Morel-Lavallée lesion | Radiology Reference Article | Radiopaedia.org"/>
          <p:cNvPicPr>
            <a:picLocks noChangeAspect="1" noChangeArrowheads="1"/>
          </p:cNvPicPr>
          <p:nvPr/>
        </p:nvPicPr>
        <p:blipFill>
          <a:blip r:embed="rId3"/>
          <a:srcRect t="16673"/>
          <a:stretch>
            <a:fillRect/>
          </a:stretch>
        </p:blipFill>
        <p:spPr bwMode="auto">
          <a:xfrm>
            <a:off x="8975964" y="1514746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Most closed wounds require only minimal medical care. App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7013755" y="1766741"/>
            <a:ext cx="1649983" cy="1825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Fáze hojení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6"/>
            <a:ext cx="10515600" cy="474497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u="sng" dirty="0"/>
              <a:t> 4 fáze</a:t>
            </a:r>
          </a:p>
          <a:p>
            <a:pPr>
              <a:defRPr/>
            </a:pPr>
            <a:r>
              <a:rPr lang="cs-CZ" dirty="0" err="1"/>
              <a:t>Hemostáza</a:t>
            </a:r>
            <a:r>
              <a:rPr lang="cs-CZ" dirty="0"/>
              <a:t>  - trombocyty</a:t>
            </a:r>
          </a:p>
          <a:p>
            <a:pPr>
              <a:defRPr/>
            </a:pPr>
            <a:r>
              <a:rPr lang="cs-CZ" dirty="0"/>
              <a:t>Zánětlivá </a:t>
            </a:r>
            <a:r>
              <a:rPr lang="cs-CZ" dirty="0" err="1"/>
              <a:t>f</a:t>
            </a:r>
            <a:r>
              <a:rPr lang="cs-CZ" dirty="0"/>
              <a:t>.</a:t>
            </a:r>
          </a:p>
          <a:p>
            <a:pPr>
              <a:defRPr/>
            </a:pPr>
            <a:r>
              <a:rPr lang="cs-CZ" dirty="0" err="1"/>
              <a:t>Proliferativní</a:t>
            </a:r>
            <a:r>
              <a:rPr lang="cs-CZ" dirty="0"/>
              <a:t> (</a:t>
            </a:r>
            <a:r>
              <a:rPr lang="cs-CZ" dirty="0" err="1"/>
              <a:t>fibroblastická</a:t>
            </a:r>
            <a:r>
              <a:rPr lang="cs-CZ" dirty="0"/>
              <a:t>) </a:t>
            </a:r>
            <a:r>
              <a:rPr lang="cs-CZ" dirty="0" err="1"/>
              <a:t>f</a:t>
            </a:r>
            <a:r>
              <a:rPr lang="cs-CZ" dirty="0"/>
              <a:t>. </a:t>
            </a:r>
          </a:p>
          <a:p>
            <a:pPr>
              <a:defRPr/>
            </a:pPr>
            <a:r>
              <a:rPr lang="cs-CZ" dirty="0" err="1"/>
              <a:t>Remodelační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Navzájem přechází</a:t>
            </a:r>
          </a:p>
          <a:p>
            <a:pPr>
              <a:defRPr/>
            </a:pPr>
            <a:r>
              <a:rPr lang="cs-CZ" dirty="0"/>
              <a:t>Sekundární hojení  více vyjádřené jednotlivé fáze</a:t>
            </a:r>
          </a:p>
        </p:txBody>
      </p:sp>
      <p:pic>
        <p:nvPicPr>
          <p:cNvPr id="4" name="Picture 5" descr="C:\Users\Martin\Desktop\obr. orthobull\index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1552" y="2744008"/>
            <a:ext cx="6450668" cy="2612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26543"/>
            <a:ext cx="10515600" cy="5150420"/>
          </a:xfrm>
        </p:spPr>
        <p:txBody>
          <a:bodyPr>
            <a:normAutofit/>
          </a:bodyPr>
          <a:lstStyle/>
          <a:p>
            <a:r>
              <a:rPr lang="cs-CZ" dirty="0"/>
              <a:t>Zánětlivá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Proliferační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 err="1"/>
              <a:t>Remodelační</a:t>
            </a:r>
            <a:r>
              <a:rPr lang="cs-CZ" dirty="0"/>
              <a:t> ( dozrávání)</a:t>
            </a:r>
          </a:p>
        </p:txBody>
      </p:sp>
      <p:pic>
        <p:nvPicPr>
          <p:cNvPr id="4" name="Picture 12" descr="hojeni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4901" y="307855"/>
            <a:ext cx="3592569" cy="2098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hojeni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3706" y="2453406"/>
            <a:ext cx="3556240" cy="2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4" descr="hojeni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9374" y="4633462"/>
            <a:ext cx="3588859" cy="2095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2353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69676"/>
            <a:ext cx="10515600" cy="51072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proliferační </a:t>
            </a:r>
            <a:r>
              <a:rPr lang="cs-CZ" dirty="0" err="1"/>
              <a:t>f</a:t>
            </a:r>
            <a:r>
              <a:rPr lang="cs-CZ" dirty="0"/>
              <a:t>. –  granulační tkáň – fibroblasty, kolagen </a:t>
            </a:r>
            <a:r>
              <a:rPr lang="cs-CZ" dirty="0" err="1"/>
              <a:t>č.III</a:t>
            </a:r>
            <a:r>
              <a:rPr lang="cs-CZ" dirty="0"/>
              <a:t>, </a:t>
            </a:r>
            <a:r>
              <a:rPr lang="cs-CZ" dirty="0" err="1"/>
              <a:t>fibronektin</a:t>
            </a:r>
            <a:r>
              <a:rPr lang="cs-CZ" dirty="0"/>
              <a:t>, epitelizace z okrajů – 1mm/D, max. dosah 3 cm, kontrakce </a:t>
            </a:r>
            <a:r>
              <a:rPr lang="cs-CZ" dirty="0" err="1"/>
              <a:t>myofibroblasty</a:t>
            </a:r>
            <a:r>
              <a:rPr lang="cs-CZ" dirty="0"/>
              <a:t> – hl. sekundární hojení.</a:t>
            </a:r>
          </a:p>
          <a:p>
            <a:pPr>
              <a:defRPr/>
            </a:pPr>
            <a:r>
              <a:rPr lang="cs-CZ" dirty="0" err="1"/>
              <a:t>Remodelace</a:t>
            </a:r>
            <a:r>
              <a:rPr lang="cs-CZ" dirty="0"/>
              <a:t> - &gt; 3T, granulační tkáň na vazivo, kolagen III -&gt;  </a:t>
            </a:r>
            <a:r>
              <a:rPr lang="cs-CZ" dirty="0" err="1"/>
              <a:t>kolegen</a:t>
            </a:r>
            <a:r>
              <a:rPr lang="cs-CZ" dirty="0"/>
              <a:t> I</a:t>
            </a:r>
          </a:p>
          <a:p>
            <a:endParaRPr lang="cs-CZ" dirty="0"/>
          </a:p>
        </p:txBody>
      </p:sp>
      <p:pic>
        <p:nvPicPr>
          <p:cNvPr id="4" name="Picture 1" descr="C:\Users\Martin\Desktop\obr. orthobull\ran\gr1_lrg.jpg"/>
          <p:cNvPicPr>
            <a:picLocks noChangeAspect="1" noChangeArrowheads="1"/>
          </p:cNvPicPr>
          <p:nvPr/>
        </p:nvPicPr>
        <p:blipFill>
          <a:blip r:embed="rId2" cstate="print"/>
          <a:srcRect l="4657" t="3117" r="6209" b="2339"/>
          <a:stretch>
            <a:fillRect/>
          </a:stretch>
        </p:blipFill>
        <p:spPr bwMode="auto">
          <a:xfrm>
            <a:off x="1121434" y="2820384"/>
            <a:ext cx="3733261" cy="394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:\Users\Martin\Desktop\obr. orthobull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92268" y="4606506"/>
            <a:ext cx="5237877" cy="212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/>
          <a:srcRect l="2715" t="7745" r="8147" b="7745"/>
          <a:stretch>
            <a:fillRect/>
          </a:stretch>
        </p:blipFill>
        <p:spPr bwMode="auto">
          <a:xfrm>
            <a:off x="6441971" y="2857500"/>
            <a:ext cx="5082920" cy="1688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>
                <a:solidFill>
                  <a:schemeClr val="tx1"/>
                </a:solidFill>
                <a:latin typeface="+mn-lt"/>
              </a:rPr>
              <a:t>Kontrakce rány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GB" altLang="sk-SK" dirty="0" err="1"/>
              <a:t>Myofibro</a:t>
            </a:r>
            <a:r>
              <a:rPr lang="cs-CZ" altLang="sk-SK" dirty="0" err="1"/>
              <a:t>blasty</a:t>
            </a:r>
            <a:r>
              <a:rPr lang="cs-CZ" altLang="sk-SK" dirty="0"/>
              <a:t> jsou speciálním typem                                                        vazivových buněk s vlastnostmi                                                                     svalových buněk</a:t>
            </a:r>
          </a:p>
          <a:p>
            <a:pPr>
              <a:spcBef>
                <a:spcPct val="0"/>
              </a:spcBef>
              <a:defRPr/>
            </a:pPr>
            <a:endParaRPr lang="cs-CZ" altLang="sk-SK" dirty="0"/>
          </a:p>
          <a:p>
            <a:pPr>
              <a:spcBef>
                <a:spcPct val="0"/>
              </a:spcBef>
              <a:defRPr/>
            </a:pPr>
            <a:endParaRPr lang="cs-CZ" altLang="sk-SK" dirty="0"/>
          </a:p>
          <a:p>
            <a:pPr>
              <a:spcBef>
                <a:spcPct val="0"/>
              </a:spcBef>
              <a:defRPr/>
            </a:pPr>
            <a:r>
              <a:rPr lang="cs-CZ" altLang="sk-SK" dirty="0" err="1"/>
              <a:t>Myofibroblasty</a:t>
            </a:r>
            <a:r>
              <a:rPr lang="cs-CZ" altLang="sk-SK" dirty="0"/>
              <a:t> tlačí okraje rány blíž k                                                                            sobě aby epitelizace mohla probíhat                                                                mnohem rychleji</a:t>
            </a:r>
            <a:endParaRPr lang="en-GB" altLang="sk-SK" dirty="0"/>
          </a:p>
          <a:p>
            <a:endParaRPr lang="cs-CZ" dirty="0"/>
          </a:p>
        </p:txBody>
      </p:sp>
      <p:pic>
        <p:nvPicPr>
          <p:cNvPr id="4" name="Picture 8" descr="contraction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88462" y="555327"/>
            <a:ext cx="2128837" cy="2773363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5" name="Picture 9" descr="contraction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29169" y="3857626"/>
            <a:ext cx="2338812" cy="2655318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  <p:pic>
        <p:nvPicPr>
          <p:cNvPr id="6" name="Picture 2" descr="C:\Users\Martin\Desktop\obr. orthobull\68845500_108087610450124_722074599634893326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59918" y="3791010"/>
            <a:ext cx="278606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altLang="sk-SK" sz="2800" dirty="0">
                <a:solidFill>
                  <a:schemeClr val="tx1"/>
                </a:solidFill>
                <a:latin typeface="+mn-lt"/>
              </a:rPr>
              <a:t>Epitelizace</a:t>
            </a:r>
            <a:endParaRPr lang="cs-CZ"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128"/>
            <a:ext cx="10515600" cy="4632835"/>
          </a:xfrm>
        </p:spPr>
        <p:txBody>
          <a:bodyPr>
            <a:normAutofit/>
          </a:bodyPr>
          <a:lstStyle/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Konečná fáze uzavření rány</a:t>
            </a:r>
            <a:r>
              <a:rPr lang="en-GB" altLang="sk-SK" dirty="0"/>
              <a:t>  </a:t>
            </a:r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U okrajů rány a vlasových folikul                                                                                   se množí k</a:t>
            </a:r>
            <a:r>
              <a:rPr lang="en-GB" altLang="sk-SK" dirty="0" err="1"/>
              <a:t>eratinocyt</a:t>
            </a:r>
            <a:r>
              <a:rPr lang="cs-CZ" altLang="sk-SK" dirty="0"/>
              <a:t>y</a:t>
            </a:r>
            <a:r>
              <a:rPr lang="en-GB" altLang="sk-SK" dirty="0"/>
              <a:t> </a:t>
            </a:r>
            <a:endParaRPr lang="cs-CZ" altLang="sk-SK" dirty="0"/>
          </a:p>
          <a:p>
            <a:pPr>
              <a:spcBef>
                <a:spcPct val="100000"/>
              </a:spcBef>
              <a:spcAft>
                <a:spcPct val="100000"/>
              </a:spcAft>
              <a:defRPr/>
            </a:pPr>
            <a:r>
              <a:rPr lang="cs-CZ" altLang="sk-SK" dirty="0"/>
              <a:t>Buňky migrují přes nově zformovaný                                                          granulační povrch</a:t>
            </a:r>
            <a:endParaRPr lang="en-US" altLang="sk-SK" dirty="0"/>
          </a:p>
          <a:p>
            <a:endParaRPr lang="cs-CZ" dirty="0"/>
          </a:p>
        </p:txBody>
      </p:sp>
      <p:pic>
        <p:nvPicPr>
          <p:cNvPr id="4" name="Picture 7" descr="Epithel Mepilex 2"/>
          <p:cNvPicPr>
            <a:picLocks noChangeAspect="1" noChangeArrowheads="1"/>
          </p:cNvPicPr>
          <p:nvPr/>
        </p:nvPicPr>
        <p:blipFill>
          <a:blip r:embed="rId2"/>
          <a:srcRect t="9187"/>
          <a:stretch>
            <a:fillRect/>
          </a:stretch>
        </p:blipFill>
        <p:spPr>
          <a:xfrm>
            <a:off x="8495477" y="3485071"/>
            <a:ext cx="3149915" cy="3092090"/>
          </a:xfrm>
          <a:prstGeom prst="rect">
            <a:avLst/>
          </a:prstGeom>
          <a:ln w="19050">
            <a:solidFill>
              <a:schemeClr val="bg2"/>
            </a:solidFill>
          </a:ln>
        </p:spPr>
      </p:pic>
      <p:pic>
        <p:nvPicPr>
          <p:cNvPr id="5" name="Picture 7" descr="epithel Mepilex 1"/>
          <p:cNvPicPr>
            <a:picLocks noChangeAspect="1" noChangeArrowheads="1"/>
          </p:cNvPicPr>
          <p:nvPr/>
        </p:nvPicPr>
        <p:blipFill>
          <a:blip r:embed="rId3"/>
          <a:srcRect t="7774" b="12531"/>
          <a:stretch>
            <a:fillRect/>
          </a:stretch>
        </p:blipFill>
        <p:spPr bwMode="auto">
          <a:xfrm>
            <a:off x="6710004" y="296803"/>
            <a:ext cx="2925701" cy="3089148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245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Faktory ovlivňující hojení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/>
              <a:t>Celkové: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Věk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Stav výživy – bílkoviny, vitamíny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Přidružená onemocnění – chronická 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Medikace – kortikoidy, cytostatika …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Imunosupresivní stavy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Anemie, leukopenie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  <a:buFont typeface="Wingdings" pitchFamily="2" charset="2"/>
              <a:buAutoNum type="arabicPeriod"/>
              <a:defRPr/>
            </a:pPr>
            <a:r>
              <a:rPr lang="cs-CZ" sz="2400" dirty="0"/>
              <a:t>Lokální: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Infekce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Hematom, </a:t>
            </a:r>
            <a:r>
              <a:rPr lang="cs-CZ" dirty="0" err="1"/>
              <a:t>serom</a:t>
            </a:r>
            <a:endParaRPr lang="cs-CZ" dirty="0"/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Nedostatečná imobilizace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Špatná operační technika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Otok a porucha prokrvení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Dehiscence, ruptura</a:t>
            </a:r>
          </a:p>
          <a:p>
            <a:pPr marL="990600" lvl="1" indent="-533400">
              <a:lnSpc>
                <a:spcPct val="80000"/>
              </a:lnSpc>
              <a:defRPr/>
            </a:pPr>
            <a:r>
              <a:rPr lang="cs-CZ" dirty="0"/>
              <a:t>Cizí tělesa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dirty="0"/>
              <a:t> </a:t>
            </a:r>
          </a:p>
        </p:txBody>
      </p:sp>
      <p:pic>
        <p:nvPicPr>
          <p:cNvPr id="4" name="Picture 4" descr="C:\Users\Martin\Desktop\obr. orthobull\ran\dietary_protein_intake_promotes_wound_healing.jpg"/>
          <p:cNvPicPr>
            <a:picLocks noChangeAspect="1" noChangeArrowheads="1"/>
          </p:cNvPicPr>
          <p:nvPr/>
        </p:nvPicPr>
        <p:blipFill>
          <a:blip r:embed="rId2"/>
          <a:srcRect l="716" r="954" b="954"/>
          <a:stretch>
            <a:fillRect/>
          </a:stretch>
        </p:blipFill>
        <p:spPr bwMode="auto">
          <a:xfrm>
            <a:off x="2505435" y="308934"/>
            <a:ext cx="6250376" cy="6295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6474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Poruchy hojení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78634"/>
            <a:ext cx="10515600" cy="459832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 err="1"/>
              <a:t>Hypergranulace</a:t>
            </a:r>
            <a:r>
              <a:rPr lang="cs-CZ" b="1" dirty="0"/>
              <a:t> – </a:t>
            </a:r>
            <a:r>
              <a:rPr lang="cs-CZ" b="1" dirty="0" err="1"/>
              <a:t>caro</a:t>
            </a:r>
            <a:r>
              <a:rPr lang="cs-CZ" b="1" dirty="0"/>
              <a:t> </a:t>
            </a:r>
            <a:r>
              <a:rPr lang="cs-CZ" b="1" dirty="0" err="1"/>
              <a:t>luxurians</a:t>
            </a:r>
            <a:endParaRPr lang="cs-CZ" b="1" dirty="0"/>
          </a:p>
          <a:p>
            <a:pPr>
              <a:defRPr/>
            </a:pPr>
            <a:r>
              <a:rPr lang="cs-CZ" dirty="0"/>
              <a:t>Nadbytečný přerůst křehké granulační tkáně v ráně (reakce na traumatizaci)  – vystupuje nad povrch kůže, neumožňuje epitelizaci</a:t>
            </a:r>
          </a:p>
          <a:p>
            <a:endParaRPr lang="cs-CZ" dirty="0"/>
          </a:p>
        </p:txBody>
      </p:sp>
      <p:pic>
        <p:nvPicPr>
          <p:cNvPr id="4" name="Picture 9" descr="Wound Debridement | Musculoskeletal K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26754" y="3197435"/>
            <a:ext cx="3619500" cy="327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5" descr="Overgranulation: when the wound bed is over-activated - Elena Conde"/>
          <p:cNvPicPr>
            <a:picLocks noChangeAspect="1" noChangeArrowheads="1"/>
          </p:cNvPicPr>
          <p:nvPr/>
        </p:nvPicPr>
        <p:blipFill>
          <a:blip r:embed="rId3"/>
          <a:srcRect l="2362" t="9975" r="5118" b="11024"/>
          <a:stretch>
            <a:fillRect/>
          </a:stretch>
        </p:blipFill>
        <p:spPr bwMode="auto">
          <a:xfrm>
            <a:off x="1853062" y="4000500"/>
            <a:ext cx="361473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7449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Hypertrofická jizva</a:t>
            </a:r>
          </a:p>
          <a:p>
            <a:pPr>
              <a:defRPr/>
            </a:pPr>
            <a:r>
              <a:rPr lang="cs-CZ" dirty="0"/>
              <a:t>Nadprodukce kolagenu, (rána pod napětím, s </a:t>
            </a:r>
            <a:r>
              <a:rPr lang="cs-CZ" dirty="0" err="1"/>
              <a:t>infektem</a:t>
            </a:r>
            <a:r>
              <a:rPr lang="cs-CZ" dirty="0"/>
              <a:t>, mladí jedinci,  popáleniny)</a:t>
            </a:r>
          </a:p>
          <a:p>
            <a:pPr>
              <a:defRPr/>
            </a:pPr>
            <a:r>
              <a:rPr lang="cs-CZ" dirty="0"/>
              <a:t> ohraničená na původní ránu , do cca 4 mm nad povrch okolní kůže, z počátku hyperemická, zarudlá, během několika měsíců až 2 roků v rámci </a:t>
            </a:r>
            <a:r>
              <a:rPr lang="cs-CZ" dirty="0" err="1"/>
              <a:t>remodelace</a:t>
            </a:r>
            <a:r>
              <a:rPr lang="cs-CZ" dirty="0"/>
              <a:t> bledne a zmenšuje se</a:t>
            </a:r>
          </a:p>
          <a:p>
            <a:endParaRPr lang="cs-CZ" dirty="0"/>
          </a:p>
        </p:txBody>
      </p:sp>
      <p:pic>
        <p:nvPicPr>
          <p:cNvPr id="4" name="Picture 5" descr="Hypertrophe Narbe, Behandlung und Vorbeugu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9359" y="3772709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Hypertrophic sc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2596" y="4115070"/>
            <a:ext cx="3271837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4128"/>
            <a:ext cx="10515600" cy="463283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Keloidní jizva</a:t>
            </a:r>
          </a:p>
          <a:p>
            <a:pPr>
              <a:defRPr/>
            </a:pPr>
            <a:r>
              <a:rPr lang="cs-CZ" dirty="0"/>
              <a:t>Nadprodukce kolagenu, mimo hranice původní jizvy, nejčastěji mezi 10-30 lety, etnická predispozice – vyšší pigmentace, bolestivé, </a:t>
            </a:r>
          </a:p>
          <a:p>
            <a:pPr>
              <a:buNone/>
              <a:defRPr/>
            </a:pPr>
            <a:r>
              <a:rPr lang="cs-CZ" dirty="0"/>
              <a:t>    &gt; 4mm nad povrch, svědivé, různá, často vyšší pigmentace</a:t>
            </a:r>
          </a:p>
          <a:p>
            <a:pPr>
              <a:defRPr/>
            </a:pPr>
            <a:r>
              <a:rPr lang="cs-CZ" dirty="0"/>
              <a:t>Hrudník, ramena </a:t>
            </a:r>
          </a:p>
          <a:p>
            <a:endParaRPr lang="cs-CZ" dirty="0"/>
          </a:p>
        </p:txBody>
      </p:sp>
      <p:pic>
        <p:nvPicPr>
          <p:cNvPr id="4" name="Picture 7" descr="Keloide Narben behandeln und vorbeu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3646" y="3580501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Keloid vs Hypertrophic scar- Differences, Definitions"/>
          <p:cNvPicPr>
            <a:picLocks noChangeAspect="1" noChangeArrowheads="1"/>
          </p:cNvPicPr>
          <p:nvPr/>
        </p:nvPicPr>
        <p:blipFill>
          <a:blip r:embed="rId3"/>
          <a:srcRect t="7130" b="11411"/>
          <a:stretch>
            <a:fillRect/>
          </a:stretch>
        </p:blipFill>
        <p:spPr bwMode="auto">
          <a:xfrm>
            <a:off x="3938228" y="3648733"/>
            <a:ext cx="3066420" cy="26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+mn-lt"/>
              </a:rPr>
              <a:t>Otevřené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/>
              <a:t>porušení kožní bariéry a hlubších tkání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b="1" dirty="0"/>
              <a:t> 6 základních kožních ran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Rána diabetická -  při DM neuropatii</a:t>
            </a:r>
          </a:p>
          <a:p>
            <a:pPr>
              <a:defRPr/>
            </a:pPr>
            <a:r>
              <a:rPr lang="cs-CZ" dirty="0"/>
              <a:t>Rána venózní -  ze zvýšeného žilního tlaku</a:t>
            </a:r>
          </a:p>
          <a:p>
            <a:pPr>
              <a:defRPr/>
            </a:pPr>
            <a:r>
              <a:rPr lang="cs-CZ" dirty="0"/>
              <a:t>Rána arteriální – z ischemie</a:t>
            </a:r>
          </a:p>
          <a:p>
            <a:pPr>
              <a:defRPr/>
            </a:pPr>
            <a:r>
              <a:rPr lang="cs-CZ" dirty="0"/>
              <a:t>Rána tlaková -  z imobility</a:t>
            </a:r>
          </a:p>
          <a:p>
            <a:pPr>
              <a:defRPr/>
            </a:pPr>
            <a:r>
              <a:rPr lang="cs-CZ" dirty="0"/>
              <a:t>Rána chirurgická -  operační</a:t>
            </a:r>
          </a:p>
          <a:p>
            <a:pPr>
              <a:defRPr/>
            </a:pPr>
            <a:r>
              <a:rPr lang="cs-CZ" dirty="0"/>
              <a:t>Rána traumatická -  způsobená vnějšími silami působícími na tkáně organismu (mechanické, termické trauma)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61381"/>
            <a:ext cx="10515600" cy="46155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Atrofická jizva</a:t>
            </a:r>
          </a:p>
          <a:p>
            <a:pPr>
              <a:defRPr/>
            </a:pPr>
            <a:r>
              <a:rPr lang="cs-CZ" dirty="0"/>
              <a:t>Nedostatečná produkce  granulační tkáně a kolagenu, pod povrchem okolní kůže</a:t>
            </a:r>
          </a:p>
          <a:p>
            <a:pPr>
              <a:defRPr/>
            </a:pPr>
            <a:r>
              <a:rPr lang="cs-CZ" dirty="0"/>
              <a:t>Akné, spalničky, DM</a:t>
            </a:r>
          </a:p>
        </p:txBody>
      </p:sp>
      <p:pic>
        <p:nvPicPr>
          <p:cNvPr id="4" name="Picture 16" descr="C:\Users\Martin\Desktop\obr. orthobull\ran\Aspect-of-atrophic-scars-at-the-end-of-the-treat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71140" y="3030987"/>
            <a:ext cx="3062647" cy="336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Martin\Desktop\obr. orthobull\ran\A-B-Atrophic-scars-on-the-patients-forearm-Detail-showing-a-mosaic-like-aspec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9047" y="3473288"/>
            <a:ext cx="3655444" cy="284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1" descr="How to reduce an atrophic acne scar? - dermacos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1447" y="3996457"/>
            <a:ext cx="2892344" cy="21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31985"/>
            <a:ext cx="10515600" cy="4986068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cs-CZ" dirty="0"/>
              <a:t>Chirurgické ošetření rána – definitivní ošetření</a:t>
            </a:r>
          </a:p>
          <a:p>
            <a:pPr>
              <a:defRPr/>
            </a:pPr>
            <a:r>
              <a:rPr lang="cs-CZ" dirty="0"/>
              <a:t>Vhodné podmínky a vybavení</a:t>
            </a:r>
          </a:p>
          <a:p>
            <a:pPr>
              <a:defRPr/>
            </a:pPr>
            <a:r>
              <a:rPr lang="cs-CZ" dirty="0"/>
              <a:t>Za aseptických kautel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Šetření rány TRES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/>
              <a:t>T</a:t>
            </a:r>
            <a:r>
              <a:rPr lang="cs-CZ" dirty="0"/>
              <a:t>oaleta  -  vyčištění okolí a rány</a:t>
            </a:r>
          </a:p>
          <a:p>
            <a:pPr>
              <a:defRPr/>
            </a:pPr>
            <a:r>
              <a:rPr lang="cs-CZ" b="1" dirty="0"/>
              <a:t>R</a:t>
            </a:r>
            <a:r>
              <a:rPr lang="cs-CZ" dirty="0"/>
              <a:t>evize  -  chirurgické zhodnocení rány a stavu tkání a přidružených poranění</a:t>
            </a:r>
          </a:p>
          <a:p>
            <a:pPr>
              <a:defRPr/>
            </a:pPr>
            <a:r>
              <a:rPr lang="cs-CZ" b="1" dirty="0" err="1"/>
              <a:t>E</a:t>
            </a:r>
            <a:r>
              <a:rPr lang="cs-CZ" dirty="0" err="1"/>
              <a:t>xcize</a:t>
            </a:r>
            <a:r>
              <a:rPr lang="cs-CZ" dirty="0"/>
              <a:t>  -  </a:t>
            </a:r>
            <a:r>
              <a:rPr lang="cs-CZ" dirty="0" err="1"/>
              <a:t>debridement</a:t>
            </a:r>
            <a:r>
              <a:rPr lang="cs-CZ" dirty="0"/>
              <a:t> nekrotických, </a:t>
            </a:r>
            <a:r>
              <a:rPr lang="cs-CZ" dirty="0" err="1"/>
              <a:t>avitálních</a:t>
            </a:r>
            <a:r>
              <a:rPr lang="cs-CZ" dirty="0"/>
              <a:t> tkání a cizích těles</a:t>
            </a:r>
          </a:p>
          <a:p>
            <a:pPr>
              <a:defRPr/>
            </a:pPr>
            <a:r>
              <a:rPr lang="cs-CZ" b="1" dirty="0"/>
              <a:t>S</a:t>
            </a:r>
            <a:r>
              <a:rPr lang="cs-CZ" dirty="0"/>
              <a:t>utura  -  sešití rány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1766"/>
            <a:ext cx="10515600" cy="455519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Ambulantní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Na sále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Sejmutí dočasného krytí</a:t>
            </a:r>
          </a:p>
          <a:p>
            <a:pPr>
              <a:defRPr/>
            </a:pPr>
            <a:r>
              <a:rPr lang="cs-CZ" dirty="0"/>
              <a:t>Antisepse okolí rány a rány, při větším znečištění  - vysprchování, vyčištění sterilním kartáčem</a:t>
            </a:r>
          </a:p>
          <a:p>
            <a:pPr>
              <a:defRPr/>
            </a:pPr>
            <a:r>
              <a:rPr lang="cs-CZ" dirty="0"/>
              <a:t>LA / CA</a:t>
            </a:r>
          </a:p>
          <a:p>
            <a:pPr>
              <a:defRPr/>
            </a:pPr>
            <a:r>
              <a:rPr lang="cs-CZ" dirty="0"/>
              <a:t>Sterilní </a:t>
            </a:r>
            <a:r>
              <a:rPr lang="cs-CZ" dirty="0" err="1"/>
              <a:t>zarouškování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82151"/>
            <a:ext cx="10515600" cy="44948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Toaleta rány </a:t>
            </a:r>
          </a:p>
          <a:p>
            <a:pPr>
              <a:defRPr/>
            </a:pPr>
            <a:r>
              <a:rPr lang="cs-CZ" dirty="0"/>
              <a:t>Antisepse a asepse – </a:t>
            </a:r>
            <a:r>
              <a:rPr lang="cs-CZ" dirty="0" err="1"/>
              <a:t>rouškování</a:t>
            </a:r>
            <a:r>
              <a:rPr lang="cs-CZ" dirty="0"/>
              <a:t> rány</a:t>
            </a:r>
          </a:p>
          <a:p>
            <a:endParaRPr lang="cs-CZ" dirty="0"/>
          </a:p>
        </p:txBody>
      </p:sp>
      <p:pic>
        <p:nvPicPr>
          <p:cNvPr id="4" name="Picture 1" descr="C:\Users\Martin\Desktop\obr. orthobull\prep\A319760_1_En_5_Fig2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9853" y="3074239"/>
            <a:ext cx="3680375" cy="274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Wound Closure: Skin Prep and Draping by Nurse Amy and Dr. Alton - YouTube"/>
          <p:cNvPicPr>
            <a:picLocks noChangeAspect="1" noChangeArrowheads="1"/>
          </p:cNvPicPr>
          <p:nvPr/>
        </p:nvPicPr>
        <p:blipFill>
          <a:blip r:embed="rId3"/>
          <a:srcRect l="22884" b="22966"/>
          <a:stretch>
            <a:fillRect/>
          </a:stretch>
        </p:blipFill>
        <p:spPr bwMode="auto">
          <a:xfrm>
            <a:off x="5625060" y="3061838"/>
            <a:ext cx="4913843" cy="2760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4732"/>
            <a:ext cx="10515600" cy="4762231"/>
          </a:xfrm>
        </p:spPr>
        <p:txBody>
          <a:bodyPr>
            <a:normAutofit/>
          </a:bodyPr>
          <a:lstStyle/>
          <a:p>
            <a:pPr>
              <a:buNone/>
              <a:defRPr/>
            </a:pPr>
            <a:r>
              <a:rPr lang="cs-CZ" b="1" dirty="0"/>
              <a:t>   Revize rány</a:t>
            </a:r>
          </a:p>
          <a:p>
            <a:pPr>
              <a:defRPr/>
            </a:pPr>
            <a:r>
              <a:rPr lang="cs-CZ" dirty="0"/>
              <a:t>Od povrchu do hloubky</a:t>
            </a:r>
          </a:p>
          <a:p>
            <a:pPr>
              <a:defRPr/>
            </a:pPr>
            <a:r>
              <a:rPr lang="cs-CZ" dirty="0"/>
              <a:t>Okraje, podkoží</a:t>
            </a:r>
          </a:p>
          <a:p>
            <a:pPr>
              <a:defRPr/>
            </a:pPr>
            <a:r>
              <a:rPr lang="cs-CZ" dirty="0"/>
              <a:t>Pátrání po poranění fascie, svalu, NC svazku, poškození kosti, penetrace do dutin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V případě potřeby rozšíření rány k dostatečné revizi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Ošetření přidružených poranění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Rozšíření rány</a:t>
            </a:r>
          </a:p>
          <a:p>
            <a:endParaRPr lang="cs-CZ" dirty="0"/>
          </a:p>
        </p:txBody>
      </p:sp>
      <p:pic>
        <p:nvPicPr>
          <p:cNvPr id="4" name="Picture 5" descr="Flexor tendon injuries in children. About a series of cas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018" y="2734303"/>
            <a:ext cx="4740639" cy="3019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Finger and Hand Incisions : Wheeless&amp;#39; Textbook of Orthopaedic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5700" y="561527"/>
            <a:ext cx="36957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b="1" dirty="0" err="1"/>
              <a:t>Excize</a:t>
            </a:r>
            <a:r>
              <a:rPr lang="cs-CZ" b="1" dirty="0"/>
              <a:t> rány </a:t>
            </a:r>
            <a:r>
              <a:rPr lang="cs-CZ" dirty="0"/>
              <a:t>– při rozsáhlých                                                                        kontuzních okrajích, </a:t>
            </a:r>
            <a:r>
              <a:rPr lang="cs-CZ" dirty="0" err="1"/>
              <a:t>avitálních</a:t>
            </a:r>
            <a:r>
              <a:rPr lang="cs-CZ" dirty="0"/>
              <a:t>                                                                            tkáních, znečištění, zlepšení                                                                        adaptace kožních okrajů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Nekrektomie</a:t>
            </a:r>
            <a:endParaRPr lang="cs-CZ" dirty="0"/>
          </a:p>
          <a:p>
            <a:pPr>
              <a:defRPr/>
            </a:pPr>
            <a:r>
              <a:rPr lang="cs-CZ" dirty="0" err="1"/>
              <a:t>Debridement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4" descr="C:\Users\Martin\Desktop\obr. orthobull\ran\B9781455706068000343_f034-pb007-9781455706068.jpg"/>
          <p:cNvPicPr>
            <a:picLocks noChangeAspect="1" noChangeArrowheads="1"/>
          </p:cNvPicPr>
          <p:nvPr/>
        </p:nvPicPr>
        <p:blipFill>
          <a:blip r:embed="rId2"/>
          <a:srcRect l="2666" t="1845" r="2666" b="1845"/>
          <a:stretch>
            <a:fillRect/>
          </a:stretch>
        </p:blipFill>
        <p:spPr bwMode="auto">
          <a:xfrm>
            <a:off x="6060305" y="600134"/>
            <a:ext cx="5349875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Excize</a:t>
            </a:r>
            <a:r>
              <a:rPr lang="cs-CZ" dirty="0"/>
              <a:t>, </a:t>
            </a:r>
          </a:p>
          <a:p>
            <a:r>
              <a:rPr lang="cs-CZ" dirty="0"/>
              <a:t>Mechanický                                                                                            </a:t>
            </a:r>
            <a:r>
              <a:rPr lang="cs-CZ" dirty="0" err="1"/>
              <a:t>debridement</a:t>
            </a:r>
            <a:endParaRPr lang="cs-CZ" dirty="0"/>
          </a:p>
        </p:txBody>
      </p:sp>
      <p:pic>
        <p:nvPicPr>
          <p:cNvPr id="4" name="Picture 2" descr="Wound Management - Crashing Patient"/>
          <p:cNvPicPr>
            <a:picLocks noChangeAspect="1" noChangeArrowheads="1"/>
          </p:cNvPicPr>
          <p:nvPr/>
        </p:nvPicPr>
        <p:blipFill>
          <a:blip r:embed="rId2"/>
          <a:srcRect l="9149" r="5823"/>
          <a:stretch>
            <a:fillRect/>
          </a:stretch>
        </p:blipFill>
        <p:spPr bwMode="auto">
          <a:xfrm>
            <a:off x="3320902" y="1250292"/>
            <a:ext cx="3386137" cy="537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Biofilm delays wound healing: A review of the evidence | Burns &amp;amp; Trauma |  Full Tex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79434" y="709522"/>
            <a:ext cx="2936515" cy="30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Wound Debridement - PrepperNe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2454" y="4064234"/>
            <a:ext cx="4117465" cy="248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3140"/>
            <a:ext cx="10515600" cy="45638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Irigace rány – výplachy ke zmenšení </a:t>
            </a:r>
            <a:r>
              <a:rPr lang="cs-CZ" dirty="0" err="1"/>
              <a:t>bakterilální</a:t>
            </a:r>
            <a:r>
              <a:rPr lang="cs-CZ" dirty="0"/>
              <a:t> kontaminace</a:t>
            </a:r>
          </a:p>
          <a:p>
            <a:pPr>
              <a:defRPr/>
            </a:pPr>
            <a:r>
              <a:rPr lang="cs-CZ" dirty="0"/>
              <a:t>50ml á 1cm rány</a:t>
            </a:r>
          </a:p>
          <a:p>
            <a:pPr>
              <a:defRPr/>
            </a:pPr>
            <a:r>
              <a:rPr lang="cs-CZ" dirty="0"/>
              <a:t>FR,  Antiseptika  - </a:t>
            </a:r>
            <a:r>
              <a:rPr lang="cs-CZ" dirty="0" err="1"/>
              <a:t>Octenisept</a:t>
            </a:r>
            <a:r>
              <a:rPr lang="cs-CZ" dirty="0"/>
              <a:t>, </a:t>
            </a:r>
            <a:r>
              <a:rPr lang="cs-CZ" dirty="0" err="1"/>
              <a:t>iod</a:t>
            </a:r>
            <a:r>
              <a:rPr lang="cs-CZ" dirty="0"/>
              <a:t>-</a:t>
            </a:r>
            <a:r>
              <a:rPr lang="cs-CZ" dirty="0" err="1"/>
              <a:t>povidon</a:t>
            </a:r>
            <a:r>
              <a:rPr lang="cs-CZ" dirty="0"/>
              <a:t>, H2O2…..</a:t>
            </a:r>
          </a:p>
          <a:p>
            <a:endParaRPr lang="cs-CZ" dirty="0"/>
          </a:p>
        </p:txBody>
      </p:sp>
      <p:pic>
        <p:nvPicPr>
          <p:cNvPr id="4" name="Picture 2" descr="Full Size Picture wound-irrigation.jpg"/>
          <p:cNvPicPr>
            <a:picLocks noChangeAspect="1" noChangeArrowheads="1"/>
          </p:cNvPicPr>
          <p:nvPr/>
        </p:nvPicPr>
        <p:blipFill>
          <a:blip r:embed="rId2"/>
          <a:srcRect l="12688" t="8646" r="4614"/>
          <a:stretch>
            <a:fillRect/>
          </a:stretch>
        </p:blipFill>
        <p:spPr bwMode="auto">
          <a:xfrm>
            <a:off x="806839" y="3621747"/>
            <a:ext cx="3601259" cy="265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Efficacy of Power-pulsed Lavage in Lower Extremity Wound Infections: A  Prospective Observational Study - The Journal of Foot and Ankle Surge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30090" y="3111325"/>
            <a:ext cx="3522272" cy="3553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Pulse lavage - B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949" y="4515121"/>
            <a:ext cx="2381250" cy="178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4" name="Picture 1" descr="C:\Users\Martin\Desktop\výuka\fot kuch\foto2\P1050945.JPG"/>
          <p:cNvPicPr>
            <a:picLocks noChangeAspect="1" noChangeArrowheads="1"/>
          </p:cNvPicPr>
          <p:nvPr/>
        </p:nvPicPr>
        <p:blipFill>
          <a:blip r:embed="rId2"/>
          <a:srcRect l="5814" t="4060" r="4152" b="10335"/>
          <a:stretch>
            <a:fillRect/>
          </a:stretch>
        </p:blipFill>
        <p:spPr bwMode="auto">
          <a:xfrm>
            <a:off x="2932173" y="1405297"/>
            <a:ext cx="6215062" cy="443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Diabetická rána</a:t>
            </a:r>
          </a:p>
          <a:p>
            <a:endParaRPr lang="cs-CZ" dirty="0"/>
          </a:p>
        </p:txBody>
      </p:sp>
      <p:pic>
        <p:nvPicPr>
          <p:cNvPr id="4" name="Picture 7" descr="Obrázek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84783" y="2254191"/>
            <a:ext cx="51562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200917_134927.jpg"/>
          <p:cNvPicPr>
            <a:picLocks noChangeAspect="1" noChangeArrowheads="1"/>
          </p:cNvPicPr>
          <p:nvPr/>
        </p:nvPicPr>
        <p:blipFill>
          <a:blip r:embed="rId3"/>
          <a:srcRect l="15240" t="25037" r="16692" b="5988"/>
          <a:stretch>
            <a:fillRect/>
          </a:stretch>
        </p:blipFill>
        <p:spPr bwMode="auto">
          <a:xfrm>
            <a:off x="1237621" y="2804934"/>
            <a:ext cx="2357437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výuka\fot kuch\P10509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80864" y="1378608"/>
            <a:ext cx="3948112" cy="526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výuka\fot kuch\P105093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9892" y="1398289"/>
            <a:ext cx="380365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7094"/>
            <a:ext cx="10515600" cy="509821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dirty="0"/>
              <a:t>   </a:t>
            </a:r>
            <a:r>
              <a:rPr lang="cs-CZ" b="1" dirty="0"/>
              <a:t>Drenáž rány : </a:t>
            </a:r>
          </a:p>
          <a:p>
            <a:pPr>
              <a:defRPr/>
            </a:pPr>
            <a:r>
              <a:rPr lang="cs-CZ" dirty="0"/>
              <a:t>Hluboké rány</a:t>
            </a:r>
          </a:p>
          <a:p>
            <a:pPr>
              <a:defRPr/>
            </a:pPr>
            <a:r>
              <a:rPr lang="cs-CZ" dirty="0"/>
              <a:t>Znečištěné rány</a:t>
            </a:r>
          </a:p>
          <a:p>
            <a:pPr>
              <a:defRPr/>
            </a:pPr>
            <a:r>
              <a:rPr lang="cs-CZ" dirty="0"/>
              <a:t>Difúzně krvácející rány</a:t>
            </a:r>
          </a:p>
          <a:p>
            <a:pPr>
              <a:defRPr/>
            </a:pPr>
            <a:r>
              <a:rPr lang="cs-CZ" dirty="0"/>
              <a:t>Mrtvý prostor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Kapilární drén</a:t>
            </a:r>
          </a:p>
          <a:p>
            <a:pPr>
              <a:defRPr/>
            </a:pPr>
            <a:r>
              <a:rPr lang="cs-CZ" dirty="0"/>
              <a:t>Korýtkový drén</a:t>
            </a:r>
          </a:p>
          <a:p>
            <a:pPr>
              <a:defRPr/>
            </a:pPr>
            <a:r>
              <a:rPr lang="cs-CZ" dirty="0" err="1"/>
              <a:t>Odsavný</a:t>
            </a:r>
            <a:r>
              <a:rPr lang="cs-CZ" dirty="0"/>
              <a:t> drén – </a:t>
            </a:r>
            <a:r>
              <a:rPr lang="cs-CZ" dirty="0" err="1"/>
              <a:t>Redon</a:t>
            </a:r>
            <a:endParaRPr lang="cs-CZ" dirty="0"/>
          </a:p>
          <a:p>
            <a:pPr>
              <a:defRPr/>
            </a:pPr>
            <a:r>
              <a:rPr lang="cs-CZ" dirty="0"/>
              <a:t>Spádový drén</a:t>
            </a:r>
          </a:p>
        </p:txBody>
      </p:sp>
      <p:pic>
        <p:nvPicPr>
          <p:cNvPr id="4" name="Picture 1" descr="C:\Users\Martin\Desktop\obr. orthobull\ran\big_5fa29c0c2840b.jpg"/>
          <p:cNvPicPr>
            <a:picLocks noChangeAspect="1" noChangeArrowheads="1"/>
          </p:cNvPicPr>
          <p:nvPr/>
        </p:nvPicPr>
        <p:blipFill>
          <a:blip r:embed="rId2"/>
          <a:srcRect l="2457" t="3543" r="3275" b="4724"/>
          <a:stretch>
            <a:fillRect/>
          </a:stretch>
        </p:blipFill>
        <p:spPr bwMode="auto">
          <a:xfrm>
            <a:off x="7575794" y="950523"/>
            <a:ext cx="3733348" cy="251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1569212_.jpg"/>
          <p:cNvPicPr>
            <a:picLocks noChangeAspect="1" noChangeArrowheads="1"/>
          </p:cNvPicPr>
          <p:nvPr/>
        </p:nvPicPr>
        <p:blipFill>
          <a:blip r:embed="rId3"/>
          <a:srcRect l="2699" t="16457" r="8549" b="7726"/>
          <a:stretch>
            <a:fillRect/>
          </a:stretch>
        </p:blipFill>
        <p:spPr bwMode="auto">
          <a:xfrm>
            <a:off x="5788324" y="3976585"/>
            <a:ext cx="2112005" cy="241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prezentace, prac\infections\penrose.jf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9125" y="4038510"/>
            <a:ext cx="3071812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Redonova</a:t>
            </a:r>
            <a:r>
              <a:rPr lang="cs-CZ" dirty="0"/>
              <a:t> </a:t>
            </a:r>
            <a:r>
              <a:rPr lang="cs-CZ" dirty="0" err="1"/>
              <a:t>odsavná</a:t>
            </a:r>
            <a:r>
              <a:rPr lang="cs-CZ" dirty="0"/>
              <a:t> drenáž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Spádová drenáž</a:t>
            </a:r>
          </a:p>
          <a:p>
            <a:endParaRPr lang="cs-CZ" dirty="0"/>
          </a:p>
        </p:txBody>
      </p:sp>
      <p:pic>
        <p:nvPicPr>
          <p:cNvPr id="4" name="Picture 4" descr="C:\Users\Martin\Desktop\obr. orthobull\abdominal-drainage-set-500x5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14868" y="3600182"/>
            <a:ext cx="2886884" cy="288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obr. orthobull\02003_1.jpg.png"/>
          <p:cNvPicPr>
            <a:picLocks noChangeAspect="1" noChangeArrowheads="1"/>
          </p:cNvPicPr>
          <p:nvPr/>
        </p:nvPicPr>
        <p:blipFill>
          <a:blip r:embed="rId3"/>
          <a:srcRect l="787" t="7874" r="9448" b="7874"/>
          <a:stretch>
            <a:fillRect/>
          </a:stretch>
        </p:blipFill>
        <p:spPr bwMode="auto">
          <a:xfrm>
            <a:off x="6793089" y="542655"/>
            <a:ext cx="3023503" cy="28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Martin\Desktop\obr. orthobull\Redon-Drainage-Catheter-9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3964" y="4435325"/>
            <a:ext cx="20716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Kontinuální </a:t>
            </a:r>
            <a:r>
              <a:rPr lang="cs-CZ" dirty="0" err="1"/>
              <a:t>proplachová</a:t>
            </a:r>
            <a:r>
              <a:rPr lang="cs-CZ" dirty="0"/>
              <a:t> </a:t>
            </a:r>
            <a:r>
              <a:rPr lang="cs-CZ" dirty="0" err="1"/>
              <a:t>laváž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 descr="C:\Users\Martin\Desktop\obr. orthobull\2-Figure1-1 i-s-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7562" y="1841152"/>
            <a:ext cx="3425346" cy="446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F:\prezentace, prac\infections\20140131_073053.jpg"/>
          <p:cNvPicPr>
            <a:picLocks noChangeAspect="1" noChangeArrowheads="1"/>
          </p:cNvPicPr>
          <p:nvPr/>
        </p:nvPicPr>
        <p:blipFill>
          <a:blip r:embed="rId3"/>
          <a:srcRect l="9843" t="19193" r="1968" b="2657"/>
          <a:stretch>
            <a:fillRect/>
          </a:stretch>
        </p:blipFill>
        <p:spPr bwMode="auto">
          <a:xfrm>
            <a:off x="1833112" y="2636987"/>
            <a:ext cx="3118450" cy="3684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6875"/>
            <a:ext cx="10515600" cy="46500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b="1" u="sng" dirty="0"/>
              <a:t>Sutura rány </a:t>
            </a:r>
          </a:p>
          <a:p>
            <a:pPr>
              <a:defRPr/>
            </a:pPr>
            <a:r>
              <a:rPr lang="cs-CZ" sz="2400" dirty="0"/>
              <a:t>Podle charakteru rány </a:t>
            </a:r>
          </a:p>
          <a:p>
            <a:pPr>
              <a:defRPr/>
            </a:pPr>
            <a:endParaRPr lang="cs-CZ" sz="2400" dirty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/>
              <a:t>Primární steh:</a:t>
            </a:r>
          </a:p>
          <a:p>
            <a:pPr marL="990600" lvl="1" indent="-533400">
              <a:defRPr/>
            </a:pPr>
            <a:r>
              <a:rPr lang="cs-CZ" dirty="0"/>
              <a:t>včasný – do 6-8 hodin po úraze</a:t>
            </a:r>
          </a:p>
          <a:p>
            <a:pPr marL="990600" lvl="1" indent="-533400">
              <a:defRPr/>
            </a:pPr>
            <a:r>
              <a:rPr lang="cs-CZ" dirty="0"/>
              <a:t>odložený – 3.-5. den – podezření na kontaminaci/infekci</a:t>
            </a:r>
          </a:p>
          <a:p>
            <a:pPr marL="990600" lvl="1" indent="-533400">
              <a:defRPr/>
            </a:pPr>
            <a:endParaRPr lang="cs-CZ" dirty="0"/>
          </a:p>
          <a:p>
            <a:pPr marL="609600" indent="-609600">
              <a:buFont typeface="Wingdings" pitchFamily="2" charset="2"/>
              <a:buAutoNum type="arabicPeriod"/>
              <a:defRPr/>
            </a:pPr>
            <a:r>
              <a:rPr lang="cs-CZ" sz="2400" dirty="0"/>
              <a:t>Sekundární steh:   po odeznění infekce</a:t>
            </a:r>
          </a:p>
          <a:p>
            <a:pPr marL="990600" lvl="1" indent="-533400">
              <a:defRPr/>
            </a:pPr>
            <a:r>
              <a:rPr lang="cs-CZ" dirty="0"/>
              <a:t>včasný – 10.-14. den</a:t>
            </a:r>
          </a:p>
          <a:p>
            <a:pPr marL="990600" lvl="1" indent="-533400">
              <a:defRPr/>
            </a:pPr>
            <a:r>
              <a:rPr lang="cs-CZ" dirty="0"/>
              <a:t>odložený – po 3 týdnech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Chirurgické ošetření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Picture 1" descr="C:\Users\Martin\Desktop\obr. orthobull\ran\B9781455706068000355_f035-pb016-9781455706068.jpg"/>
          <p:cNvPicPr>
            <a:picLocks noChangeAspect="1" noChangeArrowheads="1"/>
          </p:cNvPicPr>
          <p:nvPr/>
        </p:nvPicPr>
        <p:blipFill>
          <a:blip r:embed="rId2"/>
          <a:srcRect l="2280" t="1732" r="2280" b="1155"/>
          <a:stretch>
            <a:fillRect/>
          </a:stretch>
        </p:blipFill>
        <p:spPr bwMode="auto">
          <a:xfrm>
            <a:off x="6070569" y="103517"/>
            <a:ext cx="4936736" cy="6607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607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Prevence tetanu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579" y="1313793"/>
            <a:ext cx="10889672" cy="486317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Přeočkování tetanu   - do 60 let    á 10-20let</a:t>
            </a:r>
          </a:p>
          <a:p>
            <a:pPr marL="0" indent="0">
              <a:buNone/>
            </a:pPr>
            <a:r>
              <a:rPr lang="cs-CZ" dirty="0"/>
              <a:t>                                         - nad 60 let  á 10-15 let</a:t>
            </a:r>
          </a:p>
          <a:p>
            <a:endParaRPr lang="cs-CZ" dirty="0"/>
          </a:p>
          <a:p>
            <a:r>
              <a:rPr lang="cs-CZ" dirty="0"/>
              <a:t>Úraz       &lt; 5 let  - bez </a:t>
            </a:r>
            <a:r>
              <a:rPr lang="cs-CZ" dirty="0" err="1"/>
              <a:t>boostru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&gt; 5 let   - 1 dávka</a:t>
            </a:r>
          </a:p>
          <a:p>
            <a:pPr marL="0" indent="0">
              <a:buNone/>
            </a:pPr>
            <a:r>
              <a:rPr lang="cs-CZ" dirty="0"/>
              <a:t>                   &gt; 10 let, znečištění, &gt; 1 den od úrazu, těžké krvácení – 1 dávka +    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                                             250IU </a:t>
            </a:r>
            <a:r>
              <a:rPr lang="cs-CZ" dirty="0" err="1"/>
              <a:t>Tega</a:t>
            </a:r>
            <a:r>
              <a:rPr lang="cs-CZ" dirty="0"/>
              <a:t>  IG</a:t>
            </a:r>
          </a:p>
          <a:p>
            <a:pPr marL="0" indent="0">
              <a:buNone/>
            </a:pPr>
            <a:r>
              <a:rPr lang="cs-CZ" dirty="0"/>
              <a:t>                  nekompletní očkování – 3 dávky 1x </a:t>
            </a:r>
            <a:r>
              <a:rPr lang="cs-CZ" dirty="0" err="1"/>
              <a:t>Tega</a:t>
            </a:r>
            <a:endParaRPr lang="cs-CZ" dirty="0"/>
          </a:p>
          <a:p>
            <a:endParaRPr lang="cs-CZ" dirty="0"/>
          </a:p>
          <a:p>
            <a:r>
              <a:rPr lang="cs-CZ" dirty="0"/>
              <a:t>Tetanus – inkubace  3-21dní, svalové spasmy, ( trismus,  spasmy  krku, břišní stěny…&gt; </a:t>
            </a:r>
            <a:r>
              <a:rPr lang="cs-CZ" dirty="0" err="1"/>
              <a:t>opistotonus</a:t>
            </a:r>
            <a:r>
              <a:rPr lang="cs-CZ" dirty="0"/>
              <a:t>, dech. paralýza)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513570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Nemožnost primárního uzavření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Kontaminace rány a riziko infekce, </a:t>
            </a:r>
            <a:r>
              <a:rPr lang="cs-CZ" dirty="0" err="1"/>
              <a:t>infekce</a:t>
            </a:r>
            <a:endParaRPr lang="cs-CZ" dirty="0"/>
          </a:p>
          <a:p>
            <a:pPr>
              <a:defRPr/>
            </a:pPr>
            <a:r>
              <a:rPr lang="cs-CZ" dirty="0"/>
              <a:t>Ztrátový defekt měkkých tkání</a:t>
            </a:r>
          </a:p>
          <a:p>
            <a:pPr>
              <a:defRPr/>
            </a:pPr>
            <a:r>
              <a:rPr lang="cs-CZ" dirty="0"/>
              <a:t>Otok měkkých tkání, sutura pod přílišným napětím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Předpoklad sekundárního hojení rány –                                           udržení rány vlhké – </a:t>
            </a:r>
            <a:r>
              <a:rPr lang="cs-CZ" dirty="0" err="1"/>
              <a:t>vlhké</a:t>
            </a:r>
            <a:r>
              <a:rPr lang="cs-CZ" dirty="0"/>
              <a:t> prostředí                                                                           umožňuje migraci buněk – tvorba                                                         granulační tkáně, epitelizaci</a:t>
            </a:r>
          </a:p>
          <a:p>
            <a:endParaRPr lang="cs-CZ" dirty="0"/>
          </a:p>
        </p:txBody>
      </p:sp>
      <p:pic>
        <p:nvPicPr>
          <p:cNvPr id="4" name="Picture 5" descr="C:\Users\Martin\Desktop\obr. orthobull\TODJ-13-34_F3.jpg"/>
          <p:cNvPicPr>
            <a:picLocks noChangeAspect="1" noChangeArrowheads="1"/>
          </p:cNvPicPr>
          <p:nvPr/>
        </p:nvPicPr>
        <p:blipFill>
          <a:blip r:embed="rId2"/>
          <a:srcRect l="6024" t="12041" r="8150" b="9032"/>
          <a:stretch>
            <a:fillRect/>
          </a:stretch>
        </p:blipFill>
        <p:spPr bwMode="auto">
          <a:xfrm>
            <a:off x="7011273" y="3347048"/>
            <a:ext cx="4712804" cy="3061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 – vlhké hojení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b="1" dirty="0"/>
              <a:t>Otevřené hojení </a:t>
            </a:r>
            <a:r>
              <a:rPr lang="cs-CZ" dirty="0"/>
              <a:t>– přístup kyslíku do rány,  vizuální kontrola, lokální antiseptické působení, potřeba vlhkého prostředí</a:t>
            </a:r>
          </a:p>
          <a:p>
            <a:pPr>
              <a:defRPr/>
            </a:pPr>
            <a:r>
              <a:rPr lang="cs-CZ" b="1" dirty="0"/>
              <a:t>Obložky</a:t>
            </a:r>
            <a:r>
              <a:rPr lang="cs-CZ" dirty="0"/>
              <a:t> ( </a:t>
            </a:r>
            <a:r>
              <a:rPr lang="cs-CZ" dirty="0" err="1"/>
              <a:t>wet</a:t>
            </a:r>
            <a:r>
              <a:rPr lang="cs-CZ" dirty="0"/>
              <a:t>-to-</a:t>
            </a:r>
            <a:r>
              <a:rPr lang="cs-CZ" dirty="0" err="1"/>
              <a:t>dry</a:t>
            </a:r>
            <a:r>
              <a:rPr lang="cs-CZ" dirty="0"/>
              <a:t> ) – obložka / záložka s FR, antiseptikem v ráně + sekundární suché krytí, dle klin stavu výměna 1-3x D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Prostředky </a:t>
            </a:r>
            <a:r>
              <a:rPr lang="cs-CZ" b="1" dirty="0"/>
              <a:t>vlhkého hojení ran  </a:t>
            </a:r>
            <a:r>
              <a:rPr lang="cs-CZ" dirty="0"/>
              <a:t>- 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/>
              <a:t>     udržuje konstantní teplotu rány, zachovává výměnu plynů, absorbuje či odvádí </a:t>
            </a:r>
            <a:r>
              <a:rPr lang="cs-CZ" dirty="0" err="1"/>
              <a:t>exsudát</a:t>
            </a:r>
            <a:r>
              <a:rPr lang="cs-CZ" dirty="0"/>
              <a:t>, netraumatizuje ránu při převazech, prodlužuje intervaly mezi převazy</a:t>
            </a:r>
          </a:p>
          <a:p>
            <a:pPr>
              <a:buFont typeface="Wingdings" pitchFamily="2" charset="2"/>
              <a:buNone/>
              <a:defRPr/>
            </a:pPr>
            <a:r>
              <a:rPr lang="cs-CZ" dirty="0"/>
              <a:t>   -  </a:t>
            </a:r>
            <a:r>
              <a:rPr lang="cs-CZ" dirty="0" err="1"/>
              <a:t>Neadherentní</a:t>
            </a:r>
            <a:r>
              <a:rPr lang="cs-CZ" dirty="0"/>
              <a:t> krytí, Antiseptická krytí, </a:t>
            </a:r>
            <a:r>
              <a:rPr lang="cs-CZ" dirty="0" err="1"/>
              <a:t>Hydrokoloidy</a:t>
            </a:r>
            <a:r>
              <a:rPr lang="cs-CZ" dirty="0"/>
              <a:t>, </a:t>
            </a:r>
            <a:r>
              <a:rPr lang="cs-CZ" dirty="0" err="1"/>
              <a:t>Hydrogely</a:t>
            </a:r>
            <a:r>
              <a:rPr lang="cs-CZ" dirty="0"/>
              <a:t>, Mokrá terapie, Polyuretany, Algináty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  <a:r>
              <a:rPr lang="cs-CZ" sz="3600" dirty="0">
                <a:solidFill>
                  <a:srgbClr val="F01928"/>
                </a:solidFill>
              </a:rPr>
              <a:t>vlhké hojení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 </a:t>
            </a:r>
          </a:p>
        </p:txBody>
      </p:sp>
      <p:pic>
        <p:nvPicPr>
          <p:cNvPr id="4" name="Picture 2" descr="C:\Users\Martin\Desktop\obr. orthobull\wound packing.jfif"/>
          <p:cNvPicPr>
            <a:picLocks noChangeAspect="1" noChangeArrowheads="1"/>
          </p:cNvPicPr>
          <p:nvPr/>
        </p:nvPicPr>
        <p:blipFill>
          <a:blip r:embed="rId2"/>
          <a:srcRect l="10945" t="17047" r="7297" b="14612"/>
          <a:stretch>
            <a:fillRect/>
          </a:stretch>
        </p:blipFill>
        <p:spPr bwMode="auto">
          <a:xfrm>
            <a:off x="7576842" y="3899140"/>
            <a:ext cx="4232333" cy="265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The-wound-is-packed-with-polyhexanidesoaked-towels-and-swabs-for-10-to-15-minutes-to.jpg"/>
          <p:cNvPicPr>
            <a:picLocks noChangeAspect="1" noChangeArrowheads="1"/>
          </p:cNvPicPr>
          <p:nvPr/>
        </p:nvPicPr>
        <p:blipFill>
          <a:blip r:embed="rId3"/>
          <a:srcRect l="4597" t="5211" r="2875" b="4343"/>
          <a:stretch>
            <a:fillRect/>
          </a:stretch>
        </p:blipFill>
        <p:spPr bwMode="auto">
          <a:xfrm>
            <a:off x="7630604" y="840266"/>
            <a:ext cx="42275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Martin\Desktop\obr. orthobull\algin.jpg"/>
          <p:cNvPicPr>
            <a:picLocks noChangeAspect="1" noChangeArrowheads="1"/>
          </p:cNvPicPr>
          <p:nvPr/>
        </p:nvPicPr>
        <p:blipFill>
          <a:blip r:embed="rId4"/>
          <a:srcRect t="7382" b="6459"/>
          <a:stretch>
            <a:fillRect/>
          </a:stretch>
        </p:blipFill>
        <p:spPr bwMode="auto">
          <a:xfrm>
            <a:off x="802257" y="1419632"/>
            <a:ext cx="2018581" cy="2392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Martin\Desktop\obr. orthobull\Hydrosorb_01.jpg"/>
          <p:cNvPicPr>
            <a:picLocks noChangeAspect="1" noChangeArrowheads="1"/>
          </p:cNvPicPr>
          <p:nvPr/>
        </p:nvPicPr>
        <p:blipFill>
          <a:blip r:embed="rId5"/>
          <a:srcRect l="18111" t="3543" r="18898" b="5905"/>
          <a:stretch>
            <a:fillRect/>
          </a:stretch>
        </p:blipFill>
        <p:spPr bwMode="auto">
          <a:xfrm>
            <a:off x="4293257" y="569346"/>
            <a:ext cx="2426720" cy="232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C:\Users\Martin\Desktop\obr. orthobull\wt-01.jpg"/>
          <p:cNvPicPr>
            <a:picLocks noChangeAspect="1" noChangeArrowheads="1"/>
          </p:cNvPicPr>
          <p:nvPr/>
        </p:nvPicPr>
        <p:blipFill>
          <a:blip r:embed="rId6"/>
          <a:srcRect l="1147" r="1147" b="1163"/>
          <a:stretch>
            <a:fillRect/>
          </a:stretch>
        </p:blipFill>
        <p:spPr bwMode="auto">
          <a:xfrm>
            <a:off x="4007508" y="3141903"/>
            <a:ext cx="33464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F:\prezentace, prac\infections\Covering-a-wet-to-damp-dressing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30" y="4175185"/>
            <a:ext cx="3210811" cy="225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Diabetická </a:t>
            </a:r>
            <a:r>
              <a:rPr lang="cs-CZ" dirty="0" err="1"/>
              <a:t>mikroangiopatie</a:t>
            </a:r>
            <a:r>
              <a:rPr lang="cs-CZ" dirty="0"/>
              <a:t> -  ischemie</a:t>
            </a:r>
          </a:p>
          <a:p>
            <a:pPr>
              <a:defRPr/>
            </a:pPr>
            <a:r>
              <a:rPr lang="cs-CZ" altLang="sk-SK" dirty="0"/>
              <a:t>horší hojení ran, vyšší riziko infekce</a:t>
            </a:r>
          </a:p>
          <a:p>
            <a:pPr>
              <a:defRPr/>
            </a:pPr>
            <a:endParaRPr lang="cs-CZ" altLang="sk-SK" dirty="0"/>
          </a:p>
          <a:p>
            <a:pPr>
              <a:defRPr/>
            </a:pPr>
            <a:r>
              <a:rPr lang="cs-CZ" altLang="sk-SK" dirty="0"/>
              <a:t>Diabetický neuropatie</a:t>
            </a:r>
          </a:p>
          <a:p>
            <a:pPr>
              <a:defRPr/>
            </a:pPr>
            <a:r>
              <a:rPr lang="cs-CZ" altLang="sk-SK" dirty="0"/>
              <a:t>Senzorická – vede ke změnám vnímání – cítění kůže – otlak, poranění</a:t>
            </a:r>
          </a:p>
          <a:p>
            <a:pPr>
              <a:defRPr/>
            </a:pPr>
            <a:r>
              <a:rPr lang="cs-CZ" altLang="sk-SK" dirty="0"/>
              <a:t>Motorická – vede k atrofii svalů na noze (deformace)</a:t>
            </a:r>
          </a:p>
          <a:p>
            <a:pPr>
              <a:defRPr/>
            </a:pPr>
            <a:r>
              <a:rPr lang="cs-CZ" altLang="sk-SK" dirty="0"/>
              <a:t>Autonomní – vede ke ztrátě teplotní regulace a poruchám pocení a funkce žláz (suchá popraskaná kůže)</a:t>
            </a:r>
            <a:endParaRPr lang="en-US" altLang="sk-SK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Dočasné kožní kryty -  PU pěna – COM, </a:t>
            </a:r>
            <a:r>
              <a:rPr lang="cs-CZ" dirty="0" err="1"/>
              <a:t>Synkryt</a:t>
            </a:r>
            <a:r>
              <a:rPr lang="cs-CZ" dirty="0"/>
              <a:t>                                          + sekundární vlhké krytí – zvlhčování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8" descr="C:\Users\Martin\Desktop\fott kuch\P106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668" y="2786062"/>
            <a:ext cx="4749109" cy="3561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4" descr="C:\Users\Martin\Desktop\výuka\foto tel\IMG_20191130_223328.jpg"/>
          <p:cNvPicPr>
            <a:picLocks noChangeAspect="1" noChangeArrowheads="1"/>
          </p:cNvPicPr>
          <p:nvPr/>
        </p:nvPicPr>
        <p:blipFill>
          <a:blip r:embed="rId3"/>
          <a:srcRect t="16873" b="28847"/>
          <a:stretch>
            <a:fillRect/>
          </a:stretch>
        </p:blipFill>
        <p:spPr bwMode="auto">
          <a:xfrm>
            <a:off x="1321998" y="3229513"/>
            <a:ext cx="3681323" cy="291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92370"/>
            <a:ext cx="10515600" cy="48825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None/>
              <a:defRPr/>
            </a:pPr>
            <a:r>
              <a:rPr lang="cs-CZ" b="1" dirty="0"/>
              <a:t> V.A.C -  terapie (NPWT)</a:t>
            </a:r>
          </a:p>
          <a:p>
            <a:pPr>
              <a:defRPr/>
            </a:pPr>
            <a:r>
              <a:rPr lang="cs-CZ" dirty="0"/>
              <a:t>Podtlakový uzávěr rány</a:t>
            </a:r>
          </a:p>
          <a:p>
            <a:pPr>
              <a:defRPr/>
            </a:pPr>
            <a:r>
              <a:rPr lang="cs-CZ" dirty="0"/>
              <a:t>Otevřené zlomeniny</a:t>
            </a:r>
          </a:p>
          <a:p>
            <a:pPr>
              <a:defRPr/>
            </a:pPr>
            <a:r>
              <a:rPr lang="cs-CZ" dirty="0"/>
              <a:t>Akutní a chronické rány</a:t>
            </a:r>
          </a:p>
          <a:p>
            <a:pPr>
              <a:defRPr/>
            </a:pPr>
            <a:r>
              <a:rPr lang="cs-CZ" dirty="0"/>
              <a:t>Infekce měkkých tkání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PU pěna, vzduchotěsná folie, hadice, </a:t>
            </a:r>
            <a:r>
              <a:rPr lang="cs-CZ" dirty="0" err="1"/>
              <a:t>odsavný</a:t>
            </a:r>
            <a:r>
              <a:rPr lang="cs-CZ" dirty="0"/>
              <a:t> systém</a:t>
            </a:r>
          </a:p>
          <a:p>
            <a:pPr>
              <a:defRPr/>
            </a:pPr>
            <a:r>
              <a:rPr lang="cs-CZ" dirty="0"/>
              <a:t>Rovnoměrné rozložení podtlaku – houby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Odsávání nečistot, sekretu</a:t>
            </a:r>
          </a:p>
          <a:p>
            <a:pPr>
              <a:defRPr/>
            </a:pPr>
            <a:r>
              <a:rPr lang="cs-CZ" dirty="0"/>
              <a:t>Stimulace granulací, stabilizace rány</a:t>
            </a:r>
          </a:p>
          <a:p>
            <a:pPr>
              <a:defRPr/>
            </a:pPr>
            <a:r>
              <a:rPr lang="cs-CZ" dirty="0"/>
              <a:t>Prevence sekundární </a:t>
            </a:r>
            <a:r>
              <a:rPr lang="cs-CZ" dirty="0" err="1"/>
              <a:t>nfekce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Dočasné krytí rány - VAC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4" name="Obrázek 5" descr="Výsledek obrázku pro NpWT"/>
          <p:cNvPicPr>
            <a:picLocks noChangeAspect="1" noChangeArrowheads="1"/>
          </p:cNvPicPr>
          <p:nvPr/>
        </p:nvPicPr>
        <p:blipFill>
          <a:blip r:embed="rId2"/>
          <a:srcRect l="3606" t="9842" r="3606" b="12303"/>
          <a:stretch>
            <a:fillRect/>
          </a:stretch>
        </p:blipFill>
        <p:spPr bwMode="auto">
          <a:xfrm>
            <a:off x="3767857" y="1463794"/>
            <a:ext cx="3239971" cy="224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3"/>
          <a:srcRect l="3281" t="5510" r="7655" b="5510"/>
          <a:stretch>
            <a:fillRect/>
          </a:stretch>
        </p:blipFill>
        <p:spPr bwMode="auto">
          <a:xfrm>
            <a:off x="7444596" y="228592"/>
            <a:ext cx="4356346" cy="3453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F:\Nová složka\P10505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323" y="4140671"/>
            <a:ext cx="2944494" cy="2208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F:\Nová složka\P105055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8441" y="4132044"/>
            <a:ext cx="2989295" cy="2242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F:\Nová složka\P1050556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17326" y="4002649"/>
            <a:ext cx="2704643" cy="2445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2996" y="1460283"/>
            <a:ext cx="3005816" cy="225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57864"/>
            <a:ext cx="10515600" cy="471909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Pokračující krvácení z rány , hematom</a:t>
            </a:r>
          </a:p>
          <a:p>
            <a:pPr>
              <a:defRPr/>
            </a:pPr>
            <a:r>
              <a:rPr lang="cs-CZ" dirty="0"/>
              <a:t>Nedostatečné primární ošetření, nezaložení drenáže do rány, antikoagulancia  </a:t>
            </a:r>
            <a:r>
              <a:rPr lang="cs-CZ" dirty="0" err="1"/>
              <a:t>koagulopatie</a:t>
            </a:r>
            <a:endParaRPr lang="cs-CZ" dirty="0"/>
          </a:p>
          <a:p>
            <a:pPr>
              <a:defRPr/>
            </a:pPr>
            <a:r>
              <a:rPr lang="cs-CZ" dirty="0"/>
              <a:t>Komprese</a:t>
            </a:r>
          </a:p>
          <a:p>
            <a:pPr>
              <a:defRPr/>
            </a:pPr>
            <a:r>
              <a:rPr lang="cs-CZ" dirty="0"/>
              <a:t>Chirurgická revize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b="1" dirty="0" err="1"/>
              <a:t>Serom</a:t>
            </a:r>
            <a:r>
              <a:rPr lang="cs-CZ" b="1" dirty="0"/>
              <a:t> rány</a:t>
            </a:r>
          </a:p>
          <a:p>
            <a:endParaRPr lang="cs-CZ" dirty="0"/>
          </a:p>
        </p:txBody>
      </p:sp>
      <p:pic>
        <p:nvPicPr>
          <p:cNvPr id="4" name="Picture 2" descr="C:\Users\Martin\Desktop\obr. orthobull\hemo_0.jpg"/>
          <p:cNvPicPr>
            <a:picLocks noChangeAspect="1" noChangeArrowheads="1"/>
          </p:cNvPicPr>
          <p:nvPr/>
        </p:nvPicPr>
        <p:blipFill>
          <a:blip r:embed="rId2"/>
          <a:srcRect l="1312" t="1312" r="2187" b="2625"/>
          <a:stretch>
            <a:fillRect/>
          </a:stretch>
        </p:blipFill>
        <p:spPr bwMode="auto">
          <a:xfrm>
            <a:off x="7791675" y="2529696"/>
            <a:ext cx="4010191" cy="399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Martin\Desktop\obr. orthobull\hematoma_05.jpg"/>
          <p:cNvPicPr>
            <a:picLocks noChangeAspect="1" noChangeArrowheads="1"/>
          </p:cNvPicPr>
          <p:nvPr/>
        </p:nvPicPr>
        <p:blipFill>
          <a:blip r:embed="rId3"/>
          <a:srcRect l="8858" t="16534"/>
          <a:stretch>
            <a:fillRect/>
          </a:stretch>
        </p:blipFill>
        <p:spPr bwMode="auto">
          <a:xfrm>
            <a:off x="4917055" y="2833508"/>
            <a:ext cx="2372445" cy="174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Martin\Desktop\obr. orthobull\seroma.png"/>
          <p:cNvPicPr>
            <a:picLocks noChangeAspect="1" noChangeArrowheads="1"/>
          </p:cNvPicPr>
          <p:nvPr/>
        </p:nvPicPr>
        <p:blipFill>
          <a:blip r:embed="rId4"/>
          <a:srcRect l="8502" t="6299" r="3644" b="12598"/>
          <a:stretch>
            <a:fillRect/>
          </a:stretch>
        </p:blipFill>
        <p:spPr bwMode="auto">
          <a:xfrm>
            <a:off x="3597216" y="4796018"/>
            <a:ext cx="2541018" cy="180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4079" y="1414731"/>
            <a:ext cx="10515600" cy="475360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Dehiscence rány</a:t>
            </a:r>
          </a:p>
          <a:p>
            <a:pPr>
              <a:defRPr/>
            </a:pPr>
            <a:r>
              <a:rPr lang="cs-CZ" dirty="0"/>
              <a:t>Rozevření rány -  uvolnění stehů,  prořezání,                                                       infekce rány</a:t>
            </a:r>
          </a:p>
          <a:p>
            <a:pPr>
              <a:defRPr/>
            </a:pPr>
            <a:r>
              <a:rPr lang="cs-CZ" dirty="0"/>
              <a:t>eviscerace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stěry</a:t>
            </a:r>
          </a:p>
          <a:p>
            <a:pPr>
              <a:defRPr/>
            </a:pPr>
            <a:r>
              <a:rPr lang="cs-CZ" dirty="0"/>
              <a:t>Hojení per </a:t>
            </a:r>
            <a:r>
              <a:rPr lang="cs-CZ" dirty="0" err="1"/>
              <a:t>secundam</a:t>
            </a:r>
            <a:r>
              <a:rPr lang="cs-CZ" dirty="0"/>
              <a:t> –                                                                                                          vlhké hojení</a:t>
            </a:r>
          </a:p>
          <a:p>
            <a:pPr>
              <a:defRPr/>
            </a:pPr>
            <a:r>
              <a:rPr lang="cs-CZ" dirty="0"/>
              <a:t>Chirurgická revize -                                                                                          </a:t>
            </a:r>
            <a:r>
              <a:rPr lang="cs-CZ" dirty="0" err="1"/>
              <a:t>resutura</a:t>
            </a:r>
            <a:r>
              <a:rPr lang="cs-CZ" dirty="0"/>
              <a:t>, VAC</a:t>
            </a:r>
          </a:p>
          <a:p>
            <a:endParaRPr lang="cs-CZ" dirty="0"/>
          </a:p>
        </p:txBody>
      </p:sp>
      <p:pic>
        <p:nvPicPr>
          <p:cNvPr id="4" name="Picture 5" descr="Wound dehiscence | definition of wound dehiscence by Medical dictiona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3746" y="2404613"/>
            <a:ext cx="2352675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Wound Dehiscen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027" y="268768"/>
            <a:ext cx="3373438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JaypeeDigital | eBook Rea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5650" y="4286250"/>
            <a:ext cx="21621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8249"/>
            <a:ext cx="10515600" cy="465871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Nekróza rány</a:t>
            </a:r>
          </a:p>
          <a:p>
            <a:pPr>
              <a:defRPr/>
            </a:pPr>
            <a:r>
              <a:rPr lang="cs-CZ" dirty="0"/>
              <a:t>Nekróza ranách okrajů – tlak sutury, otok, separace kůže od podkoží</a:t>
            </a:r>
          </a:p>
          <a:p>
            <a:endParaRPr lang="cs-CZ" dirty="0"/>
          </a:p>
        </p:txBody>
      </p:sp>
      <p:pic>
        <p:nvPicPr>
          <p:cNvPr id="4" name="Picture 5" descr="The skin necrosis between two incisions. | Download Scientific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4892" y="2554498"/>
            <a:ext cx="3076575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10 Avoiding Wound Complications in Total Knee Replacement | SpringerLin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291" y="3442479"/>
            <a:ext cx="4213225" cy="284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Fistula</a:t>
            </a:r>
          </a:p>
          <a:p>
            <a:pPr>
              <a:defRPr/>
            </a:pPr>
            <a:r>
              <a:rPr lang="cs-CZ" dirty="0"/>
              <a:t>Komunikace s dutám orgánem, zánětlivým ložiskem, sekvestrem</a:t>
            </a:r>
          </a:p>
          <a:p>
            <a:endParaRPr lang="cs-CZ" dirty="0"/>
          </a:p>
        </p:txBody>
      </p:sp>
      <p:pic>
        <p:nvPicPr>
          <p:cNvPr id="4" name="Obrázek 3" descr="C:\Users\Martin\Desktop\výuka\foto tel\IMG_20201227_205619.jpg"/>
          <p:cNvPicPr>
            <a:picLocks noChangeAspect="1" noChangeArrowheads="1"/>
          </p:cNvPicPr>
          <p:nvPr/>
        </p:nvPicPr>
        <p:blipFill>
          <a:blip r:embed="rId2"/>
          <a:srcRect l="4543" t="9691" r="4543" b="16959"/>
          <a:stretch>
            <a:fillRect/>
          </a:stretch>
        </p:blipFill>
        <p:spPr bwMode="auto">
          <a:xfrm>
            <a:off x="4230448" y="3386677"/>
            <a:ext cx="4453604" cy="271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A midline enterocutaneous fistula draining from the small bowel to the... |  Download Scientific Dia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02999" y="2744330"/>
            <a:ext cx="2863431" cy="382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Enterocutaneous Fistula Causes, Symptoms &amp;amp; Treatment Option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082" y="3407705"/>
            <a:ext cx="3291194" cy="2510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9238"/>
            <a:ext cx="10515600" cy="4727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Infekce rány </a:t>
            </a:r>
          </a:p>
          <a:p>
            <a:pPr>
              <a:defRPr/>
            </a:pPr>
            <a:r>
              <a:rPr lang="cs-CZ" u="sng" dirty="0"/>
              <a:t>Komunitní – úrazová</a:t>
            </a:r>
          </a:p>
          <a:p>
            <a:pPr>
              <a:defRPr/>
            </a:pPr>
            <a:r>
              <a:rPr lang="cs-CZ" u="sng" dirty="0" err="1"/>
              <a:t>Nozokomiální</a:t>
            </a:r>
            <a:endParaRPr lang="cs-CZ" u="sng" dirty="0"/>
          </a:p>
          <a:p>
            <a:pPr>
              <a:defRPr/>
            </a:pPr>
            <a:r>
              <a:rPr lang="cs-CZ" dirty="0"/>
              <a:t>Nákaza vzniklá v přímé souvislosti s pobytem ve zdravotnickém zařízení, </a:t>
            </a:r>
            <a:r>
              <a:rPr lang="cs-CZ" dirty="0">
                <a:cs typeface="Times New Roman" pitchFamily="18" charset="0"/>
              </a:rPr>
              <a:t>vznik  nejdříve za 48-72 hod. od přijetí do ZZ</a:t>
            </a:r>
          </a:p>
          <a:p>
            <a:pPr>
              <a:defRPr/>
            </a:pPr>
            <a:r>
              <a:rPr lang="cs-CZ" b="1" dirty="0">
                <a:cs typeface="Times New Roman" pitchFamily="18" charset="0"/>
              </a:rPr>
              <a:t>Povrchová</a:t>
            </a:r>
            <a:r>
              <a:rPr lang="cs-CZ" dirty="0">
                <a:cs typeface="Times New Roman" pitchFamily="18" charset="0"/>
              </a:rPr>
              <a:t>  x </a:t>
            </a:r>
            <a:r>
              <a:rPr lang="cs-CZ" b="1" dirty="0">
                <a:cs typeface="Times New Roman" pitchFamily="18" charset="0"/>
              </a:rPr>
              <a:t>hluboká</a:t>
            </a:r>
            <a:r>
              <a:rPr lang="cs-CZ" dirty="0"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cs-CZ" dirty="0">
              <a:cs typeface="Times New Roman" pitchFamily="18" charset="0"/>
            </a:endParaRP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Celkové projevy – </a:t>
            </a:r>
            <a:r>
              <a:rPr lang="cs-CZ" dirty="0" err="1">
                <a:cs typeface="Times New Roman" pitchFamily="18" charset="0"/>
              </a:rPr>
              <a:t>febrilie</a:t>
            </a:r>
            <a:r>
              <a:rPr lang="cs-CZ" dirty="0">
                <a:cs typeface="Times New Roman" pitchFamily="18" charset="0"/>
              </a:rPr>
              <a:t>, schvácenost, </a:t>
            </a:r>
            <a:r>
              <a:rPr lang="cs-CZ" dirty="0" err="1">
                <a:cs typeface="Times New Roman" pitchFamily="18" charset="0"/>
              </a:rPr>
              <a:t>lab</a:t>
            </a:r>
            <a:r>
              <a:rPr lang="cs-CZ" dirty="0">
                <a:cs typeface="Times New Roman" pitchFamily="18" charset="0"/>
              </a:rPr>
              <a:t>. odezva</a:t>
            </a:r>
          </a:p>
          <a:p>
            <a:pPr>
              <a:defRPr/>
            </a:pPr>
            <a:r>
              <a:rPr lang="cs-CZ" dirty="0">
                <a:cs typeface="Times New Roman" pitchFamily="18" charset="0"/>
              </a:rPr>
              <a:t>Lokální projevy – otok, zarudnutí,  bolest, sekrece z rány</a:t>
            </a:r>
          </a:p>
          <a:p>
            <a:endParaRPr lang="cs-CZ" dirty="0"/>
          </a:p>
        </p:txBody>
      </p:sp>
      <p:pic>
        <p:nvPicPr>
          <p:cNvPr id="4" name="Picture 2" descr="F:\prezentace, prac\infections\ssi.jfif"/>
          <p:cNvPicPr>
            <a:picLocks noChangeAspect="1" noChangeArrowheads="1"/>
          </p:cNvPicPr>
          <p:nvPr/>
        </p:nvPicPr>
        <p:blipFill>
          <a:blip r:embed="rId2"/>
          <a:srcRect l="3619" t="14687" r="3619" b="14687"/>
          <a:stretch>
            <a:fillRect/>
          </a:stretch>
        </p:blipFill>
        <p:spPr bwMode="auto">
          <a:xfrm>
            <a:off x="7667266" y="785543"/>
            <a:ext cx="2917825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Infekce</a:t>
            </a:r>
          </a:p>
          <a:p>
            <a:pPr>
              <a:defRPr/>
            </a:pPr>
            <a:r>
              <a:rPr lang="cs-CZ" dirty="0"/>
              <a:t>Lokalizovaná na ránu – absces /  flegmóna</a:t>
            </a:r>
          </a:p>
          <a:p>
            <a:pPr>
              <a:defRPr/>
            </a:pPr>
            <a:r>
              <a:rPr lang="cs-CZ" dirty="0"/>
              <a:t>Systémová -  sepse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Pyogenní infekce – stafylokoky, streptokoky</a:t>
            </a:r>
          </a:p>
          <a:p>
            <a:pPr>
              <a:defRPr/>
            </a:pPr>
            <a:r>
              <a:rPr lang="cs-CZ" dirty="0" err="1"/>
              <a:t>Gramnegativní</a:t>
            </a:r>
            <a:r>
              <a:rPr lang="cs-CZ" dirty="0"/>
              <a:t> infekce – </a:t>
            </a:r>
            <a:r>
              <a:rPr lang="cs-CZ" dirty="0" err="1"/>
              <a:t>E.coli</a:t>
            </a:r>
            <a:r>
              <a:rPr lang="cs-CZ" dirty="0"/>
              <a:t>, </a:t>
            </a:r>
            <a:r>
              <a:rPr lang="cs-CZ" dirty="0" err="1"/>
              <a:t>Klebsiella</a:t>
            </a:r>
            <a:endParaRPr lang="cs-CZ" dirty="0"/>
          </a:p>
          <a:p>
            <a:pPr>
              <a:defRPr/>
            </a:pPr>
            <a:r>
              <a:rPr lang="cs-CZ" dirty="0"/>
              <a:t>Závažné rané infekce – nekrotizující f                                                         </a:t>
            </a:r>
            <a:r>
              <a:rPr lang="cs-CZ" dirty="0" err="1"/>
              <a:t>ascitida</a:t>
            </a:r>
            <a:r>
              <a:rPr lang="cs-CZ" dirty="0"/>
              <a:t>, klostridiová </a:t>
            </a:r>
            <a:r>
              <a:rPr lang="cs-CZ" dirty="0" err="1"/>
              <a:t>myonekróza</a:t>
            </a:r>
            <a:r>
              <a:rPr lang="cs-CZ" dirty="0"/>
              <a:t>, tetanus</a:t>
            </a:r>
          </a:p>
          <a:p>
            <a:endParaRPr lang="cs-CZ" dirty="0"/>
          </a:p>
        </p:txBody>
      </p:sp>
      <p:pic>
        <p:nvPicPr>
          <p:cNvPr id="4" name="Picture 3" descr="F:\prezentace, prac\infections\310002_1_En_98_Fig10_HTM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1525" y="653721"/>
            <a:ext cx="2520231" cy="2340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Martin\Desktop\fot kuch\P1050869.JPG"/>
          <p:cNvPicPr>
            <a:picLocks noChangeAspect="1" noChangeArrowheads="1"/>
          </p:cNvPicPr>
          <p:nvPr/>
        </p:nvPicPr>
        <p:blipFill>
          <a:blip r:embed="rId3"/>
          <a:srcRect l="2464" t="2190" r="8218" b="7664"/>
          <a:stretch>
            <a:fillRect/>
          </a:stretch>
        </p:blipFill>
        <p:spPr bwMode="auto">
          <a:xfrm>
            <a:off x="8346327" y="3922862"/>
            <a:ext cx="3303587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solidFill>
                  <a:srgbClr val="F01928"/>
                </a:solidFill>
                <a:latin typeface="+mn-lt"/>
              </a:rPr>
              <a:t>Komplikace hojení rány</a:t>
            </a:r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4513"/>
            <a:ext cx="10515600" cy="4572450"/>
          </a:xfrm>
        </p:spPr>
        <p:txBody>
          <a:bodyPr>
            <a:normAutofit/>
          </a:bodyPr>
          <a:lstStyle/>
          <a:p>
            <a:r>
              <a:rPr lang="cs-CZ" b="1" dirty="0"/>
              <a:t>Infekce</a:t>
            </a:r>
          </a:p>
          <a:p>
            <a:endParaRPr lang="cs-CZ" dirty="0"/>
          </a:p>
          <a:p>
            <a:r>
              <a:rPr lang="cs-CZ" dirty="0"/>
              <a:t>Rozpuštění  rány</a:t>
            </a:r>
          </a:p>
          <a:p>
            <a:r>
              <a:rPr lang="cs-CZ" dirty="0"/>
              <a:t>Stěr na kultivaci</a:t>
            </a:r>
          </a:p>
          <a:p>
            <a:r>
              <a:rPr lang="cs-CZ" dirty="0"/>
              <a:t>Obložky</a:t>
            </a:r>
          </a:p>
          <a:p>
            <a:endParaRPr lang="cs-CZ" dirty="0"/>
          </a:p>
          <a:p>
            <a:r>
              <a:rPr lang="cs-CZ" dirty="0"/>
              <a:t>Chirurgická revize</a:t>
            </a:r>
          </a:p>
          <a:p>
            <a:r>
              <a:rPr lang="cs-CZ" dirty="0"/>
              <a:t>Drenáž, </a:t>
            </a:r>
            <a:r>
              <a:rPr lang="cs-CZ" dirty="0" err="1"/>
              <a:t>laváž</a:t>
            </a:r>
            <a:r>
              <a:rPr lang="cs-CZ" dirty="0"/>
              <a:t>,  podtlaková terapie</a:t>
            </a:r>
          </a:p>
          <a:p>
            <a:r>
              <a:rPr lang="cs-CZ" dirty="0"/>
              <a:t>ATB terapie</a:t>
            </a:r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4347"/>
            <a:ext cx="10515600" cy="4822616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Venózní rána </a:t>
            </a:r>
            <a:r>
              <a:rPr lang="cs-CZ" dirty="0"/>
              <a:t>– bércový vřed </a:t>
            </a:r>
          </a:p>
          <a:p>
            <a:pPr>
              <a:defRPr/>
            </a:pPr>
            <a:r>
              <a:rPr lang="cs-CZ" altLang="sk-SK" dirty="0"/>
              <a:t>Příčina vzniku – venózní insuficience</a:t>
            </a:r>
          </a:p>
          <a:p>
            <a:pPr>
              <a:defRPr/>
            </a:pPr>
            <a:r>
              <a:rPr lang="cs-CZ" altLang="sk-SK" dirty="0"/>
              <a:t>Tvoří 80% všech vředů dolních končetin, nepravidelné okraje</a:t>
            </a:r>
          </a:p>
          <a:p>
            <a:pPr>
              <a:defRPr/>
            </a:pPr>
            <a:r>
              <a:rPr lang="cs-CZ" altLang="sk-SK" dirty="0"/>
              <a:t>Trvale vysoký tlak je způsoben selháním svalů jako hnacího čerpadla, překážkami v žilním řečišti a ochablými žilními chlopněmi</a:t>
            </a:r>
            <a:endParaRPr lang="en-US" altLang="sk-SK" dirty="0"/>
          </a:p>
          <a:p>
            <a:endParaRPr lang="cs-CZ" dirty="0"/>
          </a:p>
        </p:txBody>
      </p:sp>
      <p:pic>
        <p:nvPicPr>
          <p:cNvPr id="4" name="Picture 8" descr="bércá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2923" y="3761117"/>
            <a:ext cx="2235342" cy="291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emosiderinove_pigmentace"/>
          <p:cNvPicPr>
            <a:picLocks noChangeAspect="1" noChangeArrowheads="1"/>
          </p:cNvPicPr>
          <p:nvPr/>
        </p:nvPicPr>
        <p:blipFill>
          <a:blip r:embed="rId3"/>
          <a:srcRect b="14291"/>
          <a:stretch>
            <a:fillRect/>
          </a:stretch>
        </p:blipFill>
        <p:spPr bwMode="auto">
          <a:xfrm>
            <a:off x="6023664" y="3819614"/>
            <a:ext cx="3019425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endParaRPr lang="cs-CZ" sz="36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/>
          </a:bodyPr>
          <a:lstStyle/>
          <a:p>
            <a:r>
              <a:rPr lang="cs-CZ" sz="3600" dirty="0">
                <a:latin typeface="+mn-lt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0611"/>
            <a:ext cx="10515600" cy="473635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b="1" dirty="0"/>
              <a:t>Arteriální rána </a:t>
            </a:r>
          </a:p>
          <a:p>
            <a:pPr>
              <a:defRPr/>
            </a:pPr>
            <a:r>
              <a:rPr lang="cs-CZ" altLang="sk-SK" dirty="0"/>
              <a:t>ischemie dolních končetin v důsledku onemocnění arterií</a:t>
            </a:r>
          </a:p>
          <a:p>
            <a:pPr>
              <a:defRPr/>
            </a:pPr>
            <a:r>
              <a:rPr lang="cs-CZ" altLang="sk-SK" dirty="0"/>
              <a:t>Rána vypadá jako vyražená „strojní děrovačkou“</a:t>
            </a:r>
          </a:p>
          <a:p>
            <a:pPr>
              <a:defRPr/>
            </a:pPr>
            <a:r>
              <a:rPr lang="cs-CZ" altLang="sk-SK" dirty="0"/>
              <a:t>Často se nachází na prstech nohou nebo patách, v oblastech, které jsou vystaveny tření nebo tlaku</a:t>
            </a:r>
          </a:p>
          <a:p>
            <a:endParaRPr lang="cs-CZ" dirty="0"/>
          </a:p>
        </p:txBody>
      </p:sp>
      <p:pic>
        <p:nvPicPr>
          <p:cNvPr id="4" name="Picture 8" descr="arterialvr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810" y="3612582"/>
            <a:ext cx="2287587" cy="295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Peripheral Artery Disease (PAD) Symptoms"/>
          <p:cNvPicPr>
            <a:picLocks noChangeAspect="1" noChangeArrowheads="1"/>
          </p:cNvPicPr>
          <p:nvPr/>
        </p:nvPicPr>
        <p:blipFill>
          <a:blip r:embed="rId3"/>
          <a:srcRect t="17294" r="9448"/>
          <a:stretch>
            <a:fillRect/>
          </a:stretch>
        </p:blipFill>
        <p:spPr bwMode="auto">
          <a:xfrm>
            <a:off x="1560302" y="4056032"/>
            <a:ext cx="398303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226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1737</TotalTime>
  <Words>2217</Words>
  <Application>Microsoft Office PowerPoint</Application>
  <PresentationFormat>Širokoúhlá obrazovka</PresentationFormat>
  <Paragraphs>468</Paragraphs>
  <Slides>80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7" baseType="lpstr">
      <vt:lpstr>Arial</vt:lpstr>
      <vt:lpstr>Calibri</vt:lpstr>
      <vt:lpstr>Calibri Light</vt:lpstr>
      <vt:lpstr>Times New Roman</vt:lpstr>
      <vt:lpstr>Wingdings</vt:lpstr>
      <vt:lpstr>Office Theme</vt:lpstr>
      <vt:lpstr>Photo Editor Photo</vt:lpstr>
      <vt:lpstr>Rány, hojení ran, komplikace, </vt:lpstr>
      <vt:lpstr>Kožní kryt</vt:lpstr>
      <vt:lpstr>Rána</vt:lpstr>
      <vt:lpstr>Zavřené rány</vt:lpstr>
      <vt:lpstr>Otevřené rány</vt:lpstr>
      <vt:lpstr> </vt:lpstr>
      <vt:lpstr> </vt:lpstr>
      <vt:lpstr>Prezentace aplikace PowerPoint</vt:lpstr>
      <vt:lpstr> </vt:lpstr>
      <vt:lpstr> </vt:lpstr>
      <vt:lpstr> </vt:lpstr>
      <vt:lpstr>Stupně proleženin</vt:lpstr>
      <vt:lpstr>Časové hledisko</vt:lpstr>
      <vt:lpstr>Podle hloubky poranění</vt:lpstr>
      <vt:lpstr>podle bakteriální kontaminace</vt:lpstr>
      <vt:lpstr> </vt:lpstr>
      <vt:lpstr> </vt:lpstr>
      <vt:lpstr>Podle způsobu vzniku</vt:lpstr>
      <vt:lpstr>Vulnus scissum</vt:lpstr>
      <vt:lpstr> </vt:lpstr>
      <vt:lpstr>Vulnus sectum</vt:lpstr>
      <vt:lpstr>Vulnus punctum</vt:lpstr>
      <vt:lpstr>Vulnus lacerum</vt:lpstr>
      <vt:lpstr>Vulnus contuso-lacerum</vt:lpstr>
      <vt:lpstr>Vulnus morsum</vt:lpstr>
      <vt:lpstr> </vt:lpstr>
      <vt:lpstr> </vt:lpstr>
      <vt:lpstr> </vt:lpstr>
      <vt:lpstr>Vulnus  sclopetarium</vt:lpstr>
      <vt:lpstr> </vt:lpstr>
      <vt:lpstr> </vt:lpstr>
      <vt:lpstr> </vt:lpstr>
      <vt:lpstr>Combustio/congelatio/causoma  popáleniny/omrzliny</vt:lpstr>
      <vt:lpstr> </vt:lpstr>
      <vt:lpstr> </vt:lpstr>
      <vt:lpstr>Hojení rány</vt:lpstr>
      <vt:lpstr> </vt:lpstr>
      <vt:lpstr> </vt:lpstr>
      <vt:lpstr> </vt:lpstr>
      <vt:lpstr>Fáze hojení</vt:lpstr>
      <vt:lpstr> </vt:lpstr>
      <vt:lpstr>Prezentace aplikace PowerPoint</vt:lpstr>
      <vt:lpstr>Kontrakce rány</vt:lpstr>
      <vt:lpstr>Epitelizace</vt:lpstr>
      <vt:lpstr>Faktory ovlivňující hojení</vt:lpstr>
      <vt:lpstr> </vt:lpstr>
      <vt:lpstr>Poruchy hojení rány</vt:lpstr>
      <vt:lpstr> </vt:lpstr>
      <vt:lpstr> </vt:lpstr>
      <vt:lpstr>  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 </vt:lpstr>
      <vt:lpstr> 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Chirurgické ošetření rány</vt:lpstr>
      <vt:lpstr>Prevence tetanu</vt:lpstr>
      <vt:lpstr>Nemožnost primárního uzavření rány</vt:lpstr>
      <vt:lpstr>Dočasné krytí rány – vlhké hojení</vt:lpstr>
      <vt:lpstr> vlhké hojení</vt:lpstr>
      <vt:lpstr>Dočasné krytí rány</vt:lpstr>
      <vt:lpstr>Dočasné krytí rány</vt:lpstr>
      <vt:lpstr>Dočasné krytí rány - VAC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Komplikace hojení rány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Staňa</dc:creator>
  <cp:lastModifiedBy>Pikula Radek</cp:lastModifiedBy>
  <cp:revision>325</cp:revision>
  <dcterms:created xsi:type="dcterms:W3CDTF">2022-10-19T07:42:57Z</dcterms:created>
  <dcterms:modified xsi:type="dcterms:W3CDTF">2023-04-24T09:54:54Z</dcterms:modified>
</cp:coreProperties>
</file>